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  <p:sldMasterId id="2147483730" r:id="rId2"/>
    <p:sldMasterId id="2147483748" r:id="rId3"/>
    <p:sldMasterId id="2147483766" r:id="rId4"/>
    <p:sldMasterId id="2147483784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705600" y="381000"/>
            <a:ext cx="281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20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638425" y="990600"/>
            <a:ext cx="2093913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252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84F2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>
                <a:solidFill>
                  <a:schemeClr val="tx1"/>
                </a:solidFill>
                <a:cs typeface="+mn-cs"/>
              </a:rPr>
              <a:t>Michael Seeds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>
                <a:solidFill>
                  <a:schemeClr val="tx1"/>
                </a:solidFill>
                <a:cs typeface="+mn-cs"/>
              </a:rPr>
              <a:t>Dana Backman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0"/>
            <a:ext cx="9144000" cy="915988"/>
            <a:chOff x="0" y="0"/>
            <a:chExt cx="5760" cy="577"/>
          </a:xfrm>
        </p:grpSpPr>
        <p:sp>
          <p:nvSpPr>
            <p:cNvPr id="6" name="Rectangle 11"/>
            <p:cNvSpPr>
              <a:spLocks noChangeArrowheads="1"/>
            </p:cNvSpPr>
            <p:nvPr userDrawn="1"/>
          </p:nvSpPr>
          <p:spPr bwMode="auto">
            <a:xfrm>
              <a:off x="0" y="1"/>
              <a:ext cx="5753" cy="574"/>
            </a:xfrm>
            <a:prstGeom prst="rect">
              <a:avLst/>
            </a:prstGeom>
            <a:solidFill>
              <a:srgbClr val="0B0B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7" name="Picture 12" descr="BrooksCole_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" y="0"/>
              <a:ext cx="1611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9781133950134 ASTRO2 SE cover comp f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138"/>
            <a:ext cx="2366963" cy="3048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15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562600"/>
            <a:ext cx="6400800" cy="609600"/>
          </a:xfrm>
        </p:spPr>
        <p:txBody>
          <a:bodyPr/>
          <a:lstStyle>
            <a:lvl1pPr marL="0" indent="0" algn="ctr">
              <a:buFont typeface="Times" charset="0"/>
              <a:buNone/>
              <a:defRPr sz="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0226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4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0955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34100" cy="528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82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11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0366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3750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41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77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6705600" y="381000"/>
            <a:ext cx="281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20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2638425" y="990600"/>
            <a:ext cx="2093913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252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84F2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>
                <a:solidFill>
                  <a:schemeClr val="tx1"/>
                </a:solidFill>
                <a:cs typeface="+mn-cs"/>
              </a:rPr>
              <a:t>Michael Seeds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>
                <a:solidFill>
                  <a:schemeClr val="tx1"/>
                </a:solidFill>
                <a:cs typeface="+mn-cs"/>
              </a:rPr>
              <a:t>Dana Backman</a:t>
            </a:r>
          </a:p>
        </p:txBody>
      </p:sp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0"/>
            <a:ext cx="9144000" cy="915988"/>
            <a:chOff x="0" y="0"/>
            <a:chExt cx="5760" cy="577"/>
          </a:xfrm>
        </p:grpSpPr>
        <p:sp>
          <p:nvSpPr>
            <p:cNvPr id="6" name="Rectangle 11"/>
            <p:cNvSpPr>
              <a:spLocks noChangeArrowheads="1"/>
            </p:cNvSpPr>
            <p:nvPr userDrawn="1"/>
          </p:nvSpPr>
          <p:spPr bwMode="auto">
            <a:xfrm>
              <a:off x="0" y="1"/>
              <a:ext cx="5753" cy="574"/>
            </a:xfrm>
            <a:prstGeom prst="rect">
              <a:avLst/>
            </a:prstGeom>
            <a:solidFill>
              <a:srgbClr val="0B0B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7" name="Picture 12" descr="BrooksCole_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" y="0"/>
              <a:ext cx="1611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9781133950134 ASTRO2 SE cover comp fin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138"/>
            <a:ext cx="2366963" cy="3048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15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562600"/>
            <a:ext cx="6400800" cy="609600"/>
          </a:xfrm>
        </p:spPr>
        <p:txBody>
          <a:bodyPr/>
          <a:lstStyle>
            <a:lvl1pPr marL="0" indent="0" algn="ctr">
              <a:buFont typeface="Times" charset="0"/>
              <a:buNone/>
              <a:defRPr sz="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02261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1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455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0366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3750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41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36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36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967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6705600" y="381000"/>
            <a:ext cx="281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20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2638425" y="990600"/>
            <a:ext cx="2093913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252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84F2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>
                <a:solidFill>
                  <a:schemeClr val="tx1"/>
                </a:solidFill>
                <a:cs typeface="+mn-cs"/>
              </a:rPr>
              <a:t>Michael Seeds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>
                <a:solidFill>
                  <a:schemeClr val="tx1"/>
                </a:solidFill>
                <a:cs typeface="+mn-cs"/>
              </a:rPr>
              <a:t>Dana Backman</a:t>
            </a:r>
          </a:p>
        </p:txBody>
      </p:sp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0"/>
            <a:ext cx="9144000" cy="915988"/>
            <a:chOff x="0" y="0"/>
            <a:chExt cx="5760" cy="577"/>
          </a:xfrm>
        </p:grpSpPr>
        <p:sp>
          <p:nvSpPr>
            <p:cNvPr id="6" name="Rectangle 11"/>
            <p:cNvSpPr>
              <a:spLocks noChangeArrowheads="1"/>
            </p:cNvSpPr>
            <p:nvPr userDrawn="1"/>
          </p:nvSpPr>
          <p:spPr bwMode="auto">
            <a:xfrm>
              <a:off x="0" y="1"/>
              <a:ext cx="5753" cy="574"/>
            </a:xfrm>
            <a:prstGeom prst="rect">
              <a:avLst/>
            </a:prstGeom>
            <a:solidFill>
              <a:srgbClr val="0B0B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7" name="Picture 12" descr="BrooksCole_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" y="0"/>
              <a:ext cx="1611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9781133950134 ASTRO2 SE cover comp fin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138"/>
            <a:ext cx="2366963" cy="3048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15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562600"/>
            <a:ext cx="6400800" cy="609600"/>
          </a:xfrm>
        </p:spPr>
        <p:txBody>
          <a:bodyPr/>
          <a:lstStyle>
            <a:lvl1pPr marL="0" indent="0" algn="ctr">
              <a:buFont typeface="Times" charset="0"/>
              <a:buNone/>
              <a:defRPr sz="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02261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11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0366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3750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413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6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530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6705600" y="381000"/>
            <a:ext cx="281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20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2638425" y="990600"/>
            <a:ext cx="2093913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252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84F2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>
                <a:solidFill>
                  <a:schemeClr val="tx1"/>
                </a:solidFill>
                <a:cs typeface="+mn-cs"/>
              </a:rPr>
              <a:t>Michael Seeds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>
                <a:solidFill>
                  <a:schemeClr val="tx1"/>
                </a:solidFill>
                <a:cs typeface="+mn-cs"/>
              </a:rPr>
              <a:t>Dana Backman</a:t>
            </a:r>
          </a:p>
        </p:txBody>
      </p:sp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0"/>
            <a:ext cx="9144000" cy="915988"/>
            <a:chOff x="0" y="0"/>
            <a:chExt cx="5760" cy="577"/>
          </a:xfrm>
        </p:grpSpPr>
        <p:sp>
          <p:nvSpPr>
            <p:cNvPr id="6" name="Rectangle 11"/>
            <p:cNvSpPr>
              <a:spLocks noChangeArrowheads="1"/>
            </p:cNvSpPr>
            <p:nvPr userDrawn="1"/>
          </p:nvSpPr>
          <p:spPr bwMode="auto">
            <a:xfrm>
              <a:off x="0" y="1"/>
              <a:ext cx="5753" cy="574"/>
            </a:xfrm>
            <a:prstGeom prst="rect">
              <a:avLst/>
            </a:prstGeom>
            <a:solidFill>
              <a:srgbClr val="0B0B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7" name="Picture 12" descr="BrooksCole_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" y="0"/>
              <a:ext cx="1611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9781133950134 ASTRO2 SE cover comp fin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138"/>
            <a:ext cx="2366963" cy="3048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15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562600"/>
            <a:ext cx="6400800" cy="609600"/>
          </a:xfrm>
        </p:spPr>
        <p:txBody>
          <a:bodyPr/>
          <a:lstStyle>
            <a:lvl1pPr marL="0" indent="0" algn="ctr">
              <a:buFont typeface="Times" charset="0"/>
              <a:buNone/>
              <a:defRPr sz="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022617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110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0366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3750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413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8816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05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28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20" Type="http://schemas.openxmlformats.org/officeDocument/2006/relationships/image" Target="../media/image1.jpeg"/><Relationship Id="rId21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20" Type="http://schemas.openxmlformats.org/officeDocument/2006/relationships/image" Target="../media/image1.jpeg"/><Relationship Id="rId21" Type="http://schemas.openxmlformats.org/officeDocument/2006/relationships/image" Target="../media/image5.png"/><Relationship Id="rId1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20" Type="http://schemas.openxmlformats.org/officeDocument/2006/relationships/image" Target="../media/image1.jpeg"/><Relationship Id="rId21" Type="http://schemas.openxmlformats.org/officeDocument/2006/relationships/image" Target="../media/image5.png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6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>
                <a:gamma/>
                <a:tint val="23529"/>
                <a:invGamma/>
              </a:schemeClr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366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8841" name="Rectangle 9"/>
          <p:cNvSpPr>
            <a:spLocks noChangeArrowheads="1"/>
          </p:cNvSpPr>
          <p:nvPr/>
        </p:nvSpPr>
        <p:spPr bwMode="auto">
          <a:xfrm>
            <a:off x="6705600" y="381000"/>
            <a:ext cx="281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200">
              <a:solidFill>
                <a:schemeClr val="tx1"/>
              </a:solidFill>
              <a:cs typeface="+mn-cs"/>
            </a:endParaRPr>
          </a:p>
        </p:txBody>
      </p:sp>
      <p:grpSp>
        <p:nvGrpSpPr>
          <p:cNvPr id="1028" name="Group 14"/>
          <p:cNvGrpSpPr>
            <a:grpSpLocks/>
          </p:cNvGrpSpPr>
          <p:nvPr/>
        </p:nvGrpSpPr>
        <p:grpSpPr bwMode="auto">
          <a:xfrm>
            <a:off x="0" y="0"/>
            <a:ext cx="9148763" cy="920750"/>
            <a:chOff x="0" y="0"/>
            <a:chExt cx="5763" cy="580"/>
          </a:xfrm>
        </p:grpSpPr>
        <p:sp>
          <p:nvSpPr>
            <p:cNvPr id="248847" name="Rectangle 15"/>
            <p:cNvSpPr>
              <a:spLocks noChangeArrowheads="1"/>
            </p:cNvSpPr>
            <p:nvPr userDrawn="1"/>
          </p:nvSpPr>
          <p:spPr bwMode="auto">
            <a:xfrm>
              <a:off x="0" y="0"/>
              <a:ext cx="5763" cy="580"/>
            </a:xfrm>
            <a:prstGeom prst="rect">
              <a:avLst/>
            </a:prstGeom>
            <a:solidFill>
              <a:srgbClr val="0B0B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1030" name="Picture 16" descr="ASTRO0538739665 copy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167" y="-21"/>
              <a:ext cx="575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6705600" y="381000"/>
            <a:ext cx="281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200">
              <a:solidFill>
                <a:schemeClr val="tx1"/>
              </a:solidFill>
              <a:cs typeface="+mn-cs"/>
            </a:endParaRPr>
          </a:p>
        </p:txBody>
      </p: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0" y="0"/>
            <a:ext cx="9148763" cy="920750"/>
            <a:chOff x="0" y="0"/>
            <a:chExt cx="5763" cy="580"/>
          </a:xfrm>
        </p:grpSpPr>
        <p:sp>
          <p:nvSpPr>
            <p:cNvPr id="34" name="Rectangle 15"/>
            <p:cNvSpPr>
              <a:spLocks noChangeArrowheads="1"/>
            </p:cNvSpPr>
            <p:nvPr userDrawn="1"/>
          </p:nvSpPr>
          <p:spPr bwMode="auto">
            <a:xfrm>
              <a:off x="0" y="0"/>
              <a:ext cx="5763" cy="580"/>
            </a:xfrm>
            <a:prstGeom prst="rect">
              <a:avLst/>
            </a:prstGeom>
            <a:solidFill>
              <a:srgbClr val="0B0B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35" name="Picture 16" descr="ASTRO0538739665 copy 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167" y="-21"/>
              <a:ext cx="575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21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6705600" y="381000"/>
            <a:ext cx="281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200">
              <a:solidFill>
                <a:schemeClr val="tx1"/>
              </a:solidFill>
              <a:cs typeface="+mn-cs"/>
            </a:endParaRPr>
          </a:p>
        </p:txBody>
      </p: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0" y="0"/>
            <a:ext cx="9148763" cy="920750"/>
            <a:chOff x="0" y="0"/>
            <a:chExt cx="5763" cy="580"/>
          </a:xfrm>
        </p:grpSpPr>
        <p:sp>
          <p:nvSpPr>
            <p:cNvPr id="34" name="Rectangle 15"/>
            <p:cNvSpPr>
              <a:spLocks noChangeArrowheads="1"/>
            </p:cNvSpPr>
            <p:nvPr userDrawn="1"/>
          </p:nvSpPr>
          <p:spPr bwMode="auto">
            <a:xfrm>
              <a:off x="0" y="0"/>
              <a:ext cx="5763" cy="580"/>
            </a:xfrm>
            <a:prstGeom prst="rect">
              <a:avLst/>
            </a:prstGeom>
            <a:solidFill>
              <a:srgbClr val="0B0B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35" name="Picture 16" descr="ASTRO0538739665 copy 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167" y="-21"/>
              <a:ext cx="575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21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C03D12BA-0282-BE4A-BEE4-582289896D9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6705600" y="381000"/>
            <a:ext cx="281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200">
              <a:solidFill>
                <a:schemeClr val="tx1"/>
              </a:solidFill>
              <a:cs typeface="+mn-cs"/>
            </a:endParaRPr>
          </a:p>
        </p:txBody>
      </p: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0" y="0"/>
            <a:ext cx="9148763" cy="920750"/>
            <a:chOff x="0" y="0"/>
            <a:chExt cx="5763" cy="580"/>
          </a:xfrm>
        </p:grpSpPr>
        <p:sp>
          <p:nvSpPr>
            <p:cNvPr id="34" name="Rectangle 15"/>
            <p:cNvSpPr>
              <a:spLocks noChangeArrowheads="1"/>
            </p:cNvSpPr>
            <p:nvPr userDrawn="1"/>
          </p:nvSpPr>
          <p:spPr bwMode="auto">
            <a:xfrm>
              <a:off x="0" y="0"/>
              <a:ext cx="5763" cy="580"/>
            </a:xfrm>
            <a:prstGeom prst="rect">
              <a:avLst/>
            </a:prstGeom>
            <a:solidFill>
              <a:srgbClr val="0B0B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35" name="Picture 16" descr="ASTRO0538739665 copy 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167" y="-21"/>
              <a:ext cx="575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21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335" y="258285"/>
            <a:ext cx="833132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1. A(n) ____  emits large amounts of energy but photographically appears to be a single point of light much like a star.</a:t>
            </a:r>
          </a:p>
          <a:p>
            <a:r>
              <a:rPr lang="en-US" sz="3600" dirty="0" smtClean="0"/>
              <a:t>a.	a planet like Venus</a:t>
            </a:r>
          </a:p>
          <a:p>
            <a:r>
              <a:rPr lang="en-US" sz="3600" dirty="0" smtClean="0"/>
              <a:t>b.	E galaxy</a:t>
            </a:r>
          </a:p>
          <a:p>
            <a:r>
              <a:rPr lang="en-US" sz="3600" dirty="0" smtClean="0"/>
              <a:t>c.	spiral galaxy</a:t>
            </a:r>
          </a:p>
          <a:p>
            <a:r>
              <a:rPr lang="en-US" sz="3600" dirty="0" smtClean="0"/>
              <a:t>d.	double-lobed radio galaxy</a:t>
            </a:r>
          </a:p>
          <a:p>
            <a:r>
              <a:rPr lang="en-US" sz="3600" dirty="0" smtClean="0"/>
              <a:t>e.	quasar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7653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751" y="150666"/>
            <a:ext cx="73625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10. Which of the following is the largest object?</a:t>
            </a:r>
          </a:p>
          <a:p>
            <a:r>
              <a:rPr lang="en-US" sz="3600" dirty="0" smtClean="0"/>
              <a:t>a.	The Milky Way galaxy.</a:t>
            </a:r>
          </a:p>
          <a:p>
            <a:r>
              <a:rPr lang="en-US" sz="3600" dirty="0" smtClean="0"/>
              <a:t>b.	The Large </a:t>
            </a:r>
            <a:r>
              <a:rPr lang="en-US" sz="3600" dirty="0" err="1" smtClean="0"/>
              <a:t>Magellanic</a:t>
            </a:r>
            <a:r>
              <a:rPr lang="en-US" sz="3600" dirty="0" smtClean="0"/>
              <a:t> Cloud.</a:t>
            </a:r>
          </a:p>
          <a:p>
            <a:r>
              <a:rPr lang="en-US" sz="3600" dirty="0" smtClean="0"/>
              <a:t>c.	The Local Group.</a:t>
            </a:r>
          </a:p>
          <a:p>
            <a:r>
              <a:rPr lang="en-US" sz="3600" dirty="0" smtClean="0"/>
              <a:t>d.	The Andromeda galaxy.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788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335" y="236761"/>
            <a:ext cx="7534786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11. What is the Hubble constant essentially a measure of?</a:t>
            </a:r>
          </a:p>
          <a:p>
            <a:r>
              <a:rPr lang="en-US" sz="3600" dirty="0" smtClean="0"/>
              <a:t>a.	The number of galaxies in the universe.</a:t>
            </a:r>
          </a:p>
          <a:p>
            <a:r>
              <a:rPr lang="en-US" sz="3600" dirty="0" smtClean="0"/>
              <a:t>b.	The expansion of the universe.</a:t>
            </a:r>
          </a:p>
          <a:p>
            <a:r>
              <a:rPr lang="en-US" sz="3600" dirty="0" smtClean="0"/>
              <a:t>c.	The age of the Milky Way galaxy.</a:t>
            </a:r>
          </a:p>
          <a:p>
            <a:r>
              <a:rPr lang="en-US" sz="3600" dirty="0" smtClean="0"/>
              <a:t>d.	The amount of dark matter in an average galaxy.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463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223" y="258285"/>
            <a:ext cx="7685481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12. The look-back time is</a:t>
            </a:r>
          </a:p>
          <a:p>
            <a:r>
              <a:rPr lang="en-US" sz="3600" dirty="0" smtClean="0"/>
              <a:t>a.	the time it takes for the light from an object to reach Earth.</a:t>
            </a:r>
          </a:p>
          <a:p>
            <a:r>
              <a:rPr lang="en-US" sz="3600" dirty="0" smtClean="0"/>
              <a:t>b.	numerically equal to the distance in light-years.</a:t>
            </a:r>
          </a:p>
          <a:p>
            <a:r>
              <a:rPr lang="en-US" sz="3600" dirty="0" smtClean="0"/>
              <a:t>c.	smaller for more distant objects.</a:t>
            </a:r>
          </a:p>
          <a:p>
            <a:r>
              <a:rPr lang="en-US" sz="3600" dirty="0" smtClean="0"/>
              <a:t>d.	all of the above</a:t>
            </a:r>
          </a:p>
          <a:p>
            <a:r>
              <a:rPr lang="en-US" sz="3600" dirty="0" smtClean="0"/>
              <a:t>e.	a and b above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585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863" y="215237"/>
            <a:ext cx="8288264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2. Quasars must be small because they</a:t>
            </a:r>
          </a:p>
          <a:p>
            <a:r>
              <a:rPr lang="en-US" sz="3600" dirty="0" smtClean="0"/>
              <a:t>a.	have high radial velocities.</a:t>
            </a:r>
          </a:p>
          <a:p>
            <a:r>
              <a:rPr lang="en-US" sz="3600" dirty="0" smtClean="0"/>
              <a:t>b.	are very luminous.</a:t>
            </a:r>
          </a:p>
          <a:p>
            <a:r>
              <a:rPr lang="en-US" sz="3600" dirty="0" smtClean="0"/>
              <a:t>c.	are surrounded by quasar fuzz.</a:t>
            </a:r>
          </a:p>
          <a:p>
            <a:r>
              <a:rPr lang="en-US" sz="3600" dirty="0" smtClean="0"/>
              <a:t>d.	radiate huge amounts of energy.</a:t>
            </a:r>
          </a:p>
          <a:p>
            <a:r>
              <a:rPr lang="en-US" sz="3600" dirty="0" smtClean="0"/>
              <a:t>e.	fluctuate rapidly on time scales as short as a few hours.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7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863" y="258285"/>
            <a:ext cx="7943817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3. </a:t>
            </a:r>
            <a:r>
              <a:rPr lang="en-US" sz="3600" dirty="0" err="1" smtClean="0"/>
              <a:t>Seyfert</a:t>
            </a:r>
            <a:r>
              <a:rPr lang="en-US" sz="3600" dirty="0" smtClean="0"/>
              <a:t> galaxies</a:t>
            </a:r>
          </a:p>
          <a:p>
            <a:r>
              <a:rPr lang="en-US" sz="3600" dirty="0" smtClean="0"/>
              <a:t>a.	are more common in close pairs of galaxies than in isolated systems.</a:t>
            </a:r>
          </a:p>
          <a:p>
            <a:r>
              <a:rPr lang="en-US" sz="3600" dirty="0" smtClean="0"/>
              <a:t>b.	emit more energy at X-ray, ultraviolet, infrared, or radio wavelengths than normal spiral galaxies.</a:t>
            </a:r>
          </a:p>
          <a:p>
            <a:r>
              <a:rPr lang="en-US" sz="3600" dirty="0" smtClean="0"/>
              <a:t>c.	generally show red shifts greater than 6.</a:t>
            </a:r>
          </a:p>
          <a:p>
            <a:r>
              <a:rPr lang="en-US" sz="3600" dirty="0" smtClean="0"/>
              <a:t>d.	a and b</a:t>
            </a:r>
          </a:p>
          <a:p>
            <a:r>
              <a:rPr lang="en-US" sz="3600" dirty="0" smtClean="0"/>
              <a:t>e.	a, b and 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502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335" y="236762"/>
            <a:ext cx="8482016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4. How do astronomers know that the nuclei of some galaxies are active?</a:t>
            </a:r>
          </a:p>
          <a:p>
            <a:r>
              <a:rPr lang="en-US" sz="3600" dirty="0" smtClean="0"/>
              <a:t>a.	Their nuclei are much brighter than expected.</a:t>
            </a:r>
          </a:p>
          <a:p>
            <a:r>
              <a:rPr lang="en-US" sz="3600" dirty="0" smtClean="0"/>
              <a:t>b.	The orbits of stars near the center of the galactic nuclei are faster than expected.</a:t>
            </a:r>
          </a:p>
          <a:p>
            <a:r>
              <a:rPr lang="en-US" sz="3600" dirty="0" smtClean="0"/>
              <a:t>c.	The luminosity of the nuclei varies over time.</a:t>
            </a:r>
          </a:p>
          <a:p>
            <a:r>
              <a:rPr lang="en-US" sz="3600" dirty="0" smtClean="0"/>
              <a:t>d.	The color of the nuclei is different than expected.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6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752" y="193714"/>
            <a:ext cx="8137568" cy="6740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5.How does the study of quasars reveal information of the history of the universe?</a:t>
            </a:r>
          </a:p>
          <a:p>
            <a:r>
              <a:rPr lang="en-US" sz="3600" dirty="0" smtClean="0"/>
              <a:t>a.	Typical quasars are very distant so we can view how galaxy evolution occurred in the past.</a:t>
            </a:r>
          </a:p>
          <a:p>
            <a:r>
              <a:rPr lang="en-US" sz="3600" dirty="0" smtClean="0"/>
              <a:t>b.	Quasars contain stars of all ages.</a:t>
            </a:r>
          </a:p>
          <a:p>
            <a:r>
              <a:rPr lang="en-US" sz="3600" dirty="0" smtClean="0"/>
              <a:t>c.	Quasars typically act as host galaxies for gravitational lensing.</a:t>
            </a:r>
          </a:p>
          <a:p>
            <a:r>
              <a:rPr lang="en-US" sz="3600" dirty="0" smtClean="0"/>
              <a:t>d.	Quasars generate their energy in very small volumes of space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5118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391" y="215237"/>
            <a:ext cx="7556314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6. The energy from an AGN is produced by</a:t>
            </a:r>
          </a:p>
          <a:p>
            <a:r>
              <a:rPr lang="en-US" sz="3600" dirty="0" smtClean="0"/>
              <a:t>a.	the collision of two spiral galaxies.</a:t>
            </a:r>
          </a:p>
          <a:p>
            <a:r>
              <a:rPr lang="en-US" sz="3600" dirty="0" smtClean="0"/>
              <a:t>b.	the collision of two elliptical galaxies.</a:t>
            </a:r>
          </a:p>
          <a:p>
            <a:r>
              <a:rPr lang="en-US" sz="3600" dirty="0" smtClean="0"/>
              <a:t>c.	the collision of two radio jets.</a:t>
            </a:r>
          </a:p>
          <a:p>
            <a:r>
              <a:rPr lang="en-US" sz="3600" dirty="0" smtClean="0"/>
              <a:t>d.	matter flowing into a supermassive black hole.</a:t>
            </a:r>
          </a:p>
          <a:p>
            <a:r>
              <a:rPr lang="en-US" sz="3600" dirty="0" smtClean="0"/>
              <a:t>e.	supernovae.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1642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224" y="215237"/>
            <a:ext cx="7879232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7. The rotation curve of a galaxy can be used to determine</a:t>
            </a:r>
          </a:p>
          <a:p>
            <a:r>
              <a:rPr lang="en-US" sz="3600" dirty="0" smtClean="0"/>
              <a:t>a.	the relative number of hot young stars in the galaxy.</a:t>
            </a:r>
          </a:p>
          <a:p>
            <a:r>
              <a:rPr lang="en-US" sz="3600" dirty="0" smtClean="0"/>
              <a:t>b.	the relative amount of gas and dust in the galaxy.</a:t>
            </a:r>
          </a:p>
          <a:p>
            <a:r>
              <a:rPr lang="en-US" sz="3600" dirty="0" smtClean="0"/>
              <a:t>c.	the radius of the galaxy.</a:t>
            </a:r>
          </a:p>
          <a:p>
            <a:r>
              <a:rPr lang="en-US" sz="3600" dirty="0" smtClean="0"/>
              <a:t>d.	the luminosity of the galaxy.</a:t>
            </a:r>
          </a:p>
          <a:p>
            <a:r>
              <a:rPr lang="en-US" sz="3600" dirty="0" smtClean="0"/>
              <a:t>e.	the mass of the galaxy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8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8. Supermassive black holes are believed to be located at the center of many galaxies because</a:t>
            </a:r>
          </a:p>
          <a:p>
            <a:r>
              <a:rPr lang="en-US" sz="3200" dirty="0" smtClean="0"/>
              <a:t>a.	the rotation curve of the galaxy indicates that 90% of the galaxy is dark matter.</a:t>
            </a:r>
          </a:p>
          <a:p>
            <a:r>
              <a:rPr lang="en-US" sz="3200" dirty="0" smtClean="0"/>
              <a:t>b.	the orbital motion of material near the center is very fast and indicates a very massive core.</a:t>
            </a:r>
          </a:p>
          <a:p>
            <a:r>
              <a:rPr lang="en-US" sz="3200" dirty="0" smtClean="0"/>
              <a:t>c.	the shape of the bulge in all spiral galaxies can only be supported by a supermassive black hole.</a:t>
            </a:r>
          </a:p>
          <a:p>
            <a:r>
              <a:rPr lang="en-US" sz="3200" dirty="0" smtClean="0"/>
              <a:t>d.	the spiral structure requires a black hole to maintain the spiral arms.</a:t>
            </a:r>
          </a:p>
          <a:p>
            <a:r>
              <a:rPr lang="en-US" sz="3200" dirty="0" smtClean="0"/>
              <a:t>e.	the orbital speeds of a globular clusters in the galaxy are greater than the speed of light.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273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223" y="215237"/>
            <a:ext cx="8374375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9. If Galaxy A is found to have a recessional velocity four times greater than Galaxy B, what can you say about their relative distances from Earth?</a:t>
            </a:r>
          </a:p>
          <a:p>
            <a:r>
              <a:rPr lang="en-US" sz="3600" dirty="0" smtClean="0"/>
              <a:t>a.	Galaxy A is four times closer than Galaxy B.</a:t>
            </a:r>
          </a:p>
          <a:p>
            <a:r>
              <a:rPr lang="en-US" sz="3600" dirty="0" smtClean="0"/>
              <a:t>b.	Galaxy A is four times further away than Galaxy B.</a:t>
            </a:r>
          </a:p>
          <a:p>
            <a:r>
              <a:rPr lang="en-US" sz="3600" dirty="0" smtClean="0"/>
              <a:t>c.	Galaxy A is twice as distant than Galaxy B.</a:t>
            </a:r>
          </a:p>
          <a:p>
            <a:r>
              <a:rPr lang="en-US" sz="3600" dirty="0" smtClean="0"/>
              <a:t>d.	Galaxy A is twice as close than Galaxy B.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7765571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Astro1 Ch4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FF00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tro1 Ch2 Modified">
  <a:themeElements>
    <a:clrScheme name="Custom 8">
      <a:dk1>
        <a:srgbClr val="292934"/>
      </a:dk1>
      <a:lt1>
        <a:srgbClr val="040404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Stro1 Ch2 Modified">
  <a:themeElements>
    <a:clrScheme name="Custom 8">
      <a:dk1>
        <a:srgbClr val="292934"/>
      </a:dk1>
      <a:lt1>
        <a:srgbClr val="040404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Stro1 Ch2 Modified">
  <a:themeElements>
    <a:clrScheme name="Custom 8">
      <a:dk1>
        <a:srgbClr val="292934"/>
      </a:dk1>
      <a:lt1>
        <a:srgbClr val="040404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Astro1 Ch4.thmx</Template>
  <TotalTime>25</TotalTime>
  <Words>196</Words>
  <Application>Microsoft Macintosh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Astro1 Ch4</vt:lpstr>
      <vt:lpstr>AStro1 Ch2 Modified</vt:lpstr>
      <vt:lpstr>1_AStro1 Ch2 Modified</vt:lpstr>
      <vt:lpstr>2_AStro1 Ch2 Modified</vt:lpstr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Santa Monica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Asma Said</dc:creator>
  <cp:lastModifiedBy>Asma Said</cp:lastModifiedBy>
  <cp:revision>11</cp:revision>
  <dcterms:created xsi:type="dcterms:W3CDTF">2014-05-13T06:11:47Z</dcterms:created>
  <dcterms:modified xsi:type="dcterms:W3CDTF">2014-05-13T06:37:36Z</dcterms:modified>
</cp:coreProperties>
</file>