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7" r:id="rId9"/>
    <p:sldId id="265" r:id="rId10"/>
    <p:sldId id="268" r:id="rId11"/>
    <p:sldId id="259" r:id="rId12"/>
    <p:sldId id="270" r:id="rId13"/>
    <p:sldId id="271" r:id="rId14"/>
    <p:sldId id="274" r:id="rId15"/>
    <p:sldId id="279" r:id="rId16"/>
    <p:sldId id="280" r:id="rId17"/>
    <p:sldId id="281" r:id="rId18"/>
    <p:sldId id="272" r:id="rId19"/>
    <p:sldId id="273" r:id="rId20"/>
    <p:sldId id="278" r:id="rId21"/>
    <p:sldId id="282" r:id="rId22"/>
    <p:sldId id="275" r:id="rId23"/>
    <p:sldId id="277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4602" autoAdjust="0"/>
  </p:normalViewPr>
  <p:slideViewPr>
    <p:cSldViewPr>
      <p:cViewPr varScale="1">
        <p:scale>
          <a:sx n="58" d="100"/>
          <a:sy n="58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9DC9A4-84A8-439D-BBE3-13A4F9004A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AFBFA-9ED8-448F-994E-810A25FAC300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23BFC-1890-45A7-8177-5C5AC8B784D0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81A8C-5F1C-4843-BE39-35F7DDFC2D3E}" type="slidenum">
              <a:rPr lang="en-US"/>
              <a:pPr/>
              <a:t>23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77306-D648-481B-B216-68D6C7383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926A-15DB-4991-AA49-0E60BCEA2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AC6C-89E0-4B48-977A-C7CACCF74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799E49-4FC9-4FA9-B5BA-C6446C173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B4BB68-AB4E-4DA4-A7B5-2084547C4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D7CD76-889C-40A4-8D66-E7E509A94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058EB-5EFF-4596-994D-5A9336C41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85B0F-33DE-419B-A8A0-4EF651AC9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D281-1F2D-4206-8A94-A80A98029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2624F-1B1F-489F-96D2-84F35E536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C0ECF-F915-4D6A-8FD1-AA417722C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51A3-C2AE-4C43-934A-FBCF0D739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7D7CA-B1F7-4A1E-AE7A-15A319AC4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C8E62-7857-46ED-9062-045F9ABF9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023995-1CE3-4AF8-A45F-394153080AF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Atoms Bond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19-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-990600"/>
            <a:ext cx="12649200" cy="9485313"/>
          </a:xfrm>
          <a:noFill/>
          <a:ln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14400" y="228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periodic table is your guide to the types of ions that atoms tend to form.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19-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28600"/>
            <a:ext cx="8153400" cy="6115050"/>
          </a:xfrm>
          <a:noFill/>
          <a:ln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419600"/>
            <a:ext cx="2438400" cy="1447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800"/>
              <a:t>An electrically neutral Na atom loses its valence electron to electrically neutral chlorine.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581400" y="4495800"/>
            <a:ext cx="2438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/>
              <a:t>Result: Two oppositely charged ions.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00800" y="4572000"/>
            <a:ext cx="2438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/>
              <a:t>Ions held together by ionic bond.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Describing Ionic Bonds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>
                <a:solidFill>
                  <a:schemeClr val="folHlink"/>
                </a:solidFill>
              </a:rPr>
              <a:t>ionic bond</a:t>
            </a:r>
            <a:r>
              <a:rPr lang="en-US"/>
              <a:t> is a chemical bond formed by the electrostatic attraction between positive and negative ions.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600" y="34305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/>
              <a:t> This type of bond involves the </a:t>
            </a:r>
            <a:r>
              <a:rPr lang="en-US" sz="2800" b="1" i="1" u="sng"/>
              <a:t>transfer</a:t>
            </a:r>
            <a:r>
              <a:rPr lang="en-US" sz="2800"/>
              <a:t> of electrons from one atom (a metal) to another (a nonmetal).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/>
              <a:t>The number of electrons lost or gained by an atom is determined by its need to fill the outermost shell.</a:t>
            </a:r>
            <a:endParaRPr 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A compound formed when positive ions combine with negative ions to form a neutral compound.</a:t>
            </a:r>
          </a:p>
          <a:p>
            <a:r>
              <a:rPr lang="en-US"/>
              <a:t>Composed of one metal (positive ion) and one or more non-metal (negative ion)</a:t>
            </a:r>
          </a:p>
          <a:p>
            <a:r>
              <a:rPr lang="en-US"/>
              <a:t>Ions always combine in smallest possible ratios.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930275" y="215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76176" anchor="ctr">
            <a:spAutoFit/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1008063"/>
            <a:ext cx="54102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6176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u="sng">
                <a:cs typeface="Times New Roman" pitchFamily="18" charset="0"/>
              </a:rPr>
              <a:t>Ionic Compounds</a:t>
            </a:r>
            <a:endParaRPr lang="en-US" sz="2400">
              <a:cs typeface="Times New Roman" pitchFamily="18" charset="0"/>
            </a:endParaRPr>
          </a:p>
          <a:p>
            <a:pPr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228600" algn="l"/>
              </a:tabLst>
            </a:pPr>
            <a:r>
              <a:rPr lang="en-US" sz="2400">
                <a:cs typeface="Times New Roman" pitchFamily="18" charset="0"/>
              </a:rPr>
              <a:t>Chemist use a formula unit (not molecule) to represent an ionic compound.</a:t>
            </a:r>
          </a:p>
          <a:p>
            <a:pPr eaLnBrk="0" hangingPunct="0">
              <a:buClr>
                <a:srgbClr val="FF0000"/>
              </a:buClr>
              <a:buFont typeface="Symbol" pitchFamily="18" charset="2"/>
              <a:buNone/>
              <a:tabLst>
                <a:tab pos="228600" algn="l"/>
              </a:tabLst>
            </a:pPr>
            <a:endParaRPr lang="en-US" sz="2400"/>
          </a:p>
          <a:p>
            <a:pPr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228600" algn="l"/>
              </a:tabLst>
            </a:pPr>
            <a:r>
              <a:rPr lang="en-US" sz="2400">
                <a:cs typeface="Times New Roman" pitchFamily="18" charset="0"/>
              </a:rPr>
              <a:t>Ionic compounds are solids with very high melting points (usually above 300</a:t>
            </a:r>
            <a:r>
              <a:rPr lang="en-US" sz="2400">
                <a:latin typeface="Symbol" pitchFamily="18" charset="2"/>
                <a:cs typeface="Times New Roman" pitchFamily="18" charset="0"/>
              </a:rPr>
              <a:t>°</a:t>
            </a:r>
            <a:r>
              <a:rPr lang="en-US" sz="2400">
                <a:cs typeface="Times New Roman" pitchFamily="18" charset="0"/>
              </a:rPr>
              <a:t>C).</a:t>
            </a:r>
          </a:p>
          <a:p>
            <a:pPr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228600" algn="l"/>
              </a:tabLst>
            </a:pPr>
            <a:endParaRPr lang="en-US" sz="2400">
              <a:cs typeface="Times New Roman" pitchFamily="18" charset="0"/>
            </a:endParaRPr>
          </a:p>
          <a:p>
            <a:pPr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228600" algn="l"/>
              </a:tabLst>
            </a:pPr>
            <a:r>
              <a:rPr lang="en-US" sz="2400">
                <a:cs typeface="Times New Roman" pitchFamily="18" charset="0"/>
              </a:rPr>
              <a:t>Ionic compounds form a crystal lattice arrangement. </a:t>
            </a:r>
          </a:p>
          <a:p>
            <a:pPr algn="ctr">
              <a:tabLst>
                <a:tab pos="228600" algn="l"/>
              </a:tabLst>
            </a:pPr>
            <a:endParaRPr lang="en-US"/>
          </a:p>
          <a:p>
            <a:pPr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228600" algn="l"/>
              </a:tabLst>
            </a:pPr>
            <a:endParaRPr lang="en-US" sz="240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l="51093" t="-708" b="48000"/>
          <a:stretch>
            <a:fillRect/>
          </a:stretch>
        </p:blipFill>
        <p:spPr bwMode="auto">
          <a:xfrm>
            <a:off x="5867400" y="685800"/>
            <a:ext cx="3048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Examples: Write the compound that would form from the following ions.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05000"/>
            <a:ext cx="6324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/>
              <a:t>Mg</a:t>
            </a:r>
            <a:r>
              <a:rPr lang="en-US" baseline="30000"/>
              <a:t>2+</a:t>
            </a:r>
            <a:r>
              <a:rPr lang="en-US"/>
              <a:t>, Cl</a:t>
            </a:r>
            <a:r>
              <a:rPr lang="en-US" baseline="30000"/>
              <a:t>-</a:t>
            </a:r>
            <a:r>
              <a:rPr lang="en-US"/>
              <a:t>  	____________</a:t>
            </a:r>
          </a:p>
          <a:p>
            <a:pPr marL="0" indent="0">
              <a:buFontTx/>
              <a:buNone/>
            </a:pPr>
            <a:r>
              <a:rPr lang="en-US"/>
              <a:t>Ag</a:t>
            </a:r>
            <a:r>
              <a:rPr lang="en-US" baseline="30000"/>
              <a:t>3+</a:t>
            </a:r>
            <a:r>
              <a:rPr lang="en-US"/>
              <a:t>, I</a:t>
            </a:r>
            <a:r>
              <a:rPr lang="en-US" baseline="30000"/>
              <a:t>-</a:t>
            </a:r>
            <a:r>
              <a:rPr lang="en-US"/>
              <a:t>   	____________</a:t>
            </a:r>
          </a:p>
          <a:p>
            <a:pPr marL="0" indent="0">
              <a:buFontTx/>
              <a:buNone/>
            </a:pPr>
            <a:r>
              <a:rPr lang="en-US"/>
              <a:t>Mg</a:t>
            </a:r>
            <a:r>
              <a:rPr lang="en-US" baseline="30000"/>
              <a:t>2+</a:t>
            </a:r>
            <a:r>
              <a:rPr lang="en-US"/>
              <a:t>, P</a:t>
            </a:r>
            <a:r>
              <a:rPr lang="en-US" baseline="30000"/>
              <a:t>3-</a:t>
            </a:r>
            <a:r>
              <a:rPr lang="en-US"/>
              <a:t>  	____________</a:t>
            </a:r>
          </a:p>
          <a:p>
            <a:pPr marL="0" indent="0">
              <a:buFontTx/>
              <a:buNone/>
            </a:pPr>
            <a:r>
              <a:rPr lang="en-US"/>
              <a:t>Cu</a:t>
            </a:r>
            <a:r>
              <a:rPr lang="en-US" baseline="30000"/>
              <a:t>+</a:t>
            </a:r>
            <a:r>
              <a:rPr lang="en-US"/>
              <a:t>, Cl</a:t>
            </a:r>
            <a:r>
              <a:rPr lang="en-US" baseline="30000"/>
              <a:t>-</a:t>
            </a:r>
            <a:r>
              <a:rPr lang="en-US"/>
              <a:t>  	____________</a:t>
            </a:r>
          </a:p>
          <a:p>
            <a:pPr marL="0" indent="0">
              <a:buFontTx/>
              <a:buNone/>
            </a:pPr>
            <a:r>
              <a:rPr lang="en-US"/>
              <a:t>Mn</a:t>
            </a:r>
            <a:r>
              <a:rPr lang="en-US" baseline="30000"/>
              <a:t>+2</a:t>
            </a:r>
            <a:r>
              <a:rPr lang="en-US"/>
              <a:t>, Br</a:t>
            </a:r>
            <a:r>
              <a:rPr lang="en-US" baseline="30000"/>
              <a:t>-</a:t>
            </a:r>
            <a:r>
              <a:rPr lang="en-US"/>
              <a:t>  	____________</a:t>
            </a:r>
          </a:p>
          <a:p>
            <a:pPr marL="0" indent="0">
              <a:buFontTx/>
              <a:buNone/>
            </a:pPr>
            <a:r>
              <a:rPr lang="en-US"/>
              <a:t>Mn</a:t>
            </a:r>
            <a:r>
              <a:rPr lang="en-US" baseline="30000"/>
              <a:t>+4</a:t>
            </a:r>
            <a:r>
              <a:rPr lang="en-US"/>
              <a:t>, Br</a:t>
            </a:r>
            <a:r>
              <a:rPr lang="en-US" baseline="30000"/>
              <a:t>-</a:t>
            </a:r>
            <a:r>
              <a:rPr lang="en-US"/>
              <a:t>  	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Ionic Compounds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Rule: Name the ions.</a:t>
            </a:r>
          </a:p>
          <a:p>
            <a:pPr>
              <a:buFontTx/>
              <a:buNone/>
            </a:pPr>
            <a:r>
              <a:rPr lang="en-US"/>
              <a:t>Positive ions = name of element</a:t>
            </a:r>
          </a:p>
          <a:p>
            <a:pPr>
              <a:buFontTx/>
              <a:buNone/>
            </a:pPr>
            <a:r>
              <a:rPr lang="en-US"/>
              <a:t>Negative ions = name of element with –ide ending.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Examples: Lithium (Li</a:t>
            </a:r>
            <a:r>
              <a:rPr lang="en-US" baseline="30000"/>
              <a:t>+</a:t>
            </a:r>
            <a:r>
              <a:rPr lang="en-US"/>
              <a:t>) and Chlorine (Cl</a:t>
            </a:r>
            <a:r>
              <a:rPr lang="en-US" baseline="30000"/>
              <a:t>-</a:t>
            </a:r>
            <a:r>
              <a:rPr lang="en-US"/>
              <a:t>)</a:t>
            </a:r>
          </a:p>
          <a:p>
            <a:pPr>
              <a:buFontTx/>
              <a:buNone/>
            </a:pPr>
            <a:r>
              <a:rPr lang="en-US"/>
              <a:t>LiCl </a:t>
            </a:r>
            <a:r>
              <a:rPr lang="en-US">
                <a:sym typeface="Wingdings" pitchFamily="2" charset="2"/>
              </a:rPr>
              <a:t> Lithium Chlorride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Examples Naming Ionic Compounds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sz="2800"/>
              <a:t>Magnesium (Mg</a:t>
            </a:r>
            <a:r>
              <a:rPr lang="en-US" sz="2800" baseline="30000"/>
              <a:t>2+</a:t>
            </a:r>
            <a:r>
              <a:rPr lang="en-US" sz="2800"/>
              <a:t>)</a:t>
            </a:r>
            <a:r>
              <a:rPr lang="en-US" sz="2800" baseline="30000"/>
              <a:t> </a:t>
            </a:r>
            <a:r>
              <a:rPr lang="en-US" sz="2800"/>
              <a:t>and Chlorine (Cl</a:t>
            </a:r>
            <a:r>
              <a:rPr lang="en-US" sz="2800" baseline="30000"/>
              <a:t>-</a:t>
            </a:r>
            <a:r>
              <a:rPr lang="en-US" sz="2800"/>
              <a:t>)</a:t>
            </a:r>
          </a:p>
          <a:p>
            <a:pPr marL="0" indent="0">
              <a:buFontTx/>
              <a:buNone/>
            </a:pPr>
            <a:r>
              <a:rPr lang="en-US" sz="2800"/>
              <a:t>	Magnesium Chloride</a:t>
            </a:r>
          </a:p>
          <a:p>
            <a:pPr marL="0" indent="0">
              <a:buFontTx/>
              <a:buNone/>
            </a:pPr>
            <a:r>
              <a:rPr lang="en-US" sz="2800"/>
              <a:t> </a:t>
            </a:r>
          </a:p>
          <a:p>
            <a:pPr marL="0" indent="0">
              <a:buFontTx/>
              <a:buNone/>
            </a:pPr>
            <a:r>
              <a:rPr lang="en-US" sz="2800"/>
              <a:t>Silver (Ag</a:t>
            </a:r>
            <a:r>
              <a:rPr lang="en-US" sz="2800" baseline="30000"/>
              <a:t>3+</a:t>
            </a:r>
            <a:r>
              <a:rPr lang="en-US" sz="2800"/>
              <a:t>), Iodine (I</a:t>
            </a:r>
            <a:r>
              <a:rPr lang="en-US" sz="2800" baseline="30000"/>
              <a:t>-</a:t>
            </a:r>
            <a:r>
              <a:rPr lang="en-US" sz="2800"/>
              <a:t>)  </a:t>
            </a:r>
          </a:p>
          <a:p>
            <a:pPr marL="0" indent="0">
              <a:buFontTx/>
              <a:buNone/>
            </a:pPr>
            <a:r>
              <a:rPr lang="en-US" sz="2800"/>
              <a:t>	Silver Iodide</a:t>
            </a:r>
          </a:p>
          <a:p>
            <a:pPr marL="0" indent="0">
              <a:buFontTx/>
              <a:buNone/>
            </a:pPr>
            <a:endParaRPr lang="en-US" sz="2800"/>
          </a:p>
          <a:p>
            <a:pPr marL="0" indent="0">
              <a:buFontTx/>
              <a:buNone/>
            </a:pPr>
            <a:r>
              <a:rPr lang="en-US" sz="2800"/>
              <a:t>Magnesium (Mg</a:t>
            </a:r>
            <a:r>
              <a:rPr lang="en-US" sz="2800" baseline="30000"/>
              <a:t>2+</a:t>
            </a:r>
            <a:r>
              <a:rPr lang="en-US" sz="2800"/>
              <a:t>)</a:t>
            </a:r>
            <a:r>
              <a:rPr lang="en-US" sz="2800" baseline="30000"/>
              <a:t> </a:t>
            </a:r>
            <a:r>
              <a:rPr lang="en-US" sz="2800"/>
              <a:t> and Phosphorus (P</a:t>
            </a:r>
            <a:r>
              <a:rPr lang="en-US" sz="2800" baseline="30000"/>
              <a:t>3-</a:t>
            </a:r>
            <a:r>
              <a:rPr lang="en-US" sz="2800"/>
              <a:t>)  	</a:t>
            </a:r>
          </a:p>
          <a:p>
            <a:pPr marL="0" indent="0">
              <a:buFontTx/>
              <a:buNone/>
            </a:pPr>
            <a:r>
              <a:rPr lang="en-US" sz="2800"/>
              <a:t>	Magnesium Phosphide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19-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19200"/>
            <a:ext cx="8915400" cy="6686550"/>
          </a:xfrm>
          <a:noFill/>
          <a:ln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 Bonds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9144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Electrons are shared between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261938"/>
            <a:ext cx="7275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u="sng">
                <a:cs typeface="Times New Roman" pitchFamily="18" charset="0"/>
              </a:rPr>
              <a:t>Molecular Compounds</a:t>
            </a:r>
            <a:endParaRPr lang="en-US" sz="2400"/>
          </a:p>
          <a:p>
            <a:pPr eaLnBrk="0" hangingPunct="0">
              <a:buClr>
                <a:srgbClr val="FF00FF"/>
              </a:buClr>
              <a:buFont typeface="Symbol" pitchFamily="18" charset="2"/>
              <a:buChar char=""/>
              <a:tabLst>
                <a:tab pos="228600" algn="l"/>
              </a:tabLst>
            </a:pPr>
            <a:r>
              <a:rPr lang="en-US" sz="2400">
                <a:cs typeface="Times New Roman" pitchFamily="18" charset="0"/>
              </a:rPr>
              <a:t>Representative unit is a molecule.</a:t>
            </a:r>
            <a:endParaRPr lang="en-US" sz="2400"/>
          </a:p>
          <a:p>
            <a:pPr eaLnBrk="0" hangingPunct="0">
              <a:buClr>
                <a:srgbClr val="FF00FF"/>
              </a:buClr>
              <a:buFont typeface="Symbol" pitchFamily="18" charset="2"/>
              <a:buChar char=""/>
              <a:tabLst>
                <a:tab pos="228600" algn="l"/>
              </a:tabLst>
            </a:pPr>
            <a:r>
              <a:rPr lang="en-US" sz="2400">
                <a:cs typeface="Times New Roman" pitchFamily="18" charset="0"/>
              </a:rPr>
              <a:t>The chemical formula is called a molecular formula.</a:t>
            </a:r>
            <a:endParaRPr lang="en-US" sz="2400"/>
          </a:p>
          <a:p>
            <a:pPr eaLnBrk="0" hangingPunct="0">
              <a:buClr>
                <a:srgbClr val="FF00FF"/>
              </a:buClr>
              <a:buFont typeface="Symbol" pitchFamily="18" charset="2"/>
              <a:buChar char=""/>
              <a:tabLst>
                <a:tab pos="228600" algn="l"/>
              </a:tabLst>
            </a:pPr>
            <a:r>
              <a:rPr lang="en-US" sz="2400">
                <a:cs typeface="Times New Roman" pitchFamily="18" charset="0"/>
              </a:rPr>
              <a:t>Made up of two or more </a:t>
            </a:r>
            <a:r>
              <a:rPr lang="en-US" sz="2400" i="1">
                <a:cs typeface="Times New Roman" pitchFamily="18" charset="0"/>
              </a:rPr>
              <a:t>nonmetallic</a:t>
            </a:r>
            <a:r>
              <a:rPr lang="en-US" sz="2400">
                <a:cs typeface="Times New Roman" pitchFamily="18" charset="0"/>
              </a:rPr>
              <a:t> elements.</a:t>
            </a:r>
            <a:endParaRPr lang="en-US" sz="2400"/>
          </a:p>
          <a:p>
            <a:pPr eaLnBrk="0" hangingPunct="0">
              <a:buClr>
                <a:srgbClr val="FF00FF"/>
              </a:buClr>
              <a:buFont typeface="Symbol" pitchFamily="18" charset="2"/>
              <a:buChar char=""/>
              <a:tabLst>
                <a:tab pos="228600" algn="l"/>
              </a:tabLst>
            </a:pPr>
            <a:r>
              <a:rPr lang="en-US" sz="2400"/>
              <a:t>Can be a solid, liquid or gas.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535613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447800" y="3124200"/>
            <a:ext cx="2286000" cy="26670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do halite crystals have such a distinct shape?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72000"/>
            <a:ext cx="8229600" cy="18065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The shape of a crystal has to do with how the submicroscopic parts are held together. </a:t>
            </a:r>
          </a:p>
        </p:txBody>
      </p:sp>
      <p:pic>
        <p:nvPicPr>
          <p:cNvPr id="4106" name="Picture 10" descr="Halite(NaC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2743200" cy="2581275"/>
          </a:xfrm>
          <a:prstGeom prst="rect">
            <a:avLst/>
          </a:prstGeom>
          <a:noFill/>
        </p:spPr>
      </p:pic>
      <p:pic>
        <p:nvPicPr>
          <p:cNvPr id="4108" name="Picture 12" descr="1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31457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FG09_002"/>
          <p:cNvPicPr>
            <a:picLocks noChangeAspect="1" noChangeArrowheads="1"/>
          </p:cNvPicPr>
          <p:nvPr/>
        </p:nvPicPr>
        <p:blipFill>
          <a:blip r:embed="rId2" cstate="print"/>
          <a:srcRect t="7498" b="7030"/>
          <a:stretch>
            <a:fillRect/>
          </a:stretch>
        </p:blipFill>
        <p:spPr bwMode="auto">
          <a:xfrm>
            <a:off x="838200" y="1143000"/>
            <a:ext cx="762158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Naming Molecular Compounds </a:t>
            </a:r>
            <a:br>
              <a:rPr lang="en-US" sz="4000"/>
            </a:br>
            <a:r>
              <a:rPr lang="en-US" sz="4000"/>
              <a:t>(or Covalent Compounds)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Only molecular compounds use prefixes.</a:t>
            </a:r>
          </a:p>
          <a:p>
            <a:pPr>
              <a:buFontTx/>
              <a:buNone/>
            </a:pPr>
            <a:r>
              <a:rPr lang="en-US"/>
              <a:t>	CO 	carbon monoxide</a:t>
            </a:r>
          </a:p>
          <a:p>
            <a:pPr>
              <a:buFontTx/>
              <a:buNone/>
            </a:pPr>
            <a:r>
              <a:rPr lang="en-US"/>
              <a:t>	CO</a:t>
            </a:r>
            <a:r>
              <a:rPr lang="en-US" baseline="-25000"/>
              <a:t>2	</a:t>
            </a:r>
            <a:r>
              <a:rPr lang="en-US"/>
              <a:t>carbon dioxide</a:t>
            </a:r>
            <a:endParaRPr lang="en-US" baseline="-25000"/>
          </a:p>
          <a:p>
            <a:pPr>
              <a:buFontTx/>
              <a:buNone/>
            </a:pPr>
            <a:r>
              <a:rPr lang="en-US"/>
              <a:t>	SO</a:t>
            </a:r>
            <a:r>
              <a:rPr lang="en-US" baseline="-25000"/>
              <a:t>2</a:t>
            </a:r>
            <a:r>
              <a:rPr lang="en-US"/>
              <a:t>	sulfur dioxide</a:t>
            </a:r>
          </a:p>
          <a:p>
            <a:pPr>
              <a:buFontTx/>
              <a:buNone/>
            </a:pPr>
            <a:r>
              <a:rPr lang="en-US"/>
              <a:t>	SO</a:t>
            </a:r>
            <a:r>
              <a:rPr lang="en-US" baseline="-25000"/>
              <a:t>3</a:t>
            </a:r>
            <a:r>
              <a:rPr lang="en-US"/>
              <a:t>	sulfur trioxide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Ionic and Covalent Bonds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2251" t="22000" r="999" b="25000"/>
          <a:stretch>
            <a:fillRect/>
          </a:stretch>
        </p:blipFill>
        <p:spPr bwMode="auto">
          <a:xfrm>
            <a:off x="609600" y="1905000"/>
            <a:ext cx="8077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Classify </a:t>
            </a:r>
            <a:r>
              <a:rPr lang="en-US" sz="3400"/>
              <a:t>the following substances (ionic or molecular) by the type of bond:</a:t>
            </a:r>
          </a:p>
          <a:p>
            <a:pPr marL="609600" indent="-609600">
              <a:buFontTx/>
              <a:buAutoNum type="arabicPeriod"/>
            </a:pPr>
            <a:r>
              <a:rPr lang="en-US" sz="3400"/>
              <a:t>CaF</a:t>
            </a:r>
            <a:r>
              <a:rPr lang="en-US" sz="3400" baseline="-25000"/>
              <a:t>2</a:t>
            </a:r>
            <a:endParaRPr lang="en-US" sz="3400"/>
          </a:p>
          <a:p>
            <a:pPr marL="609600" indent="-609600">
              <a:buFontTx/>
              <a:buAutoNum type="arabicPeriod"/>
            </a:pPr>
            <a:r>
              <a:rPr lang="en-US" sz="3400"/>
              <a:t>CuCl</a:t>
            </a:r>
            <a:r>
              <a:rPr lang="en-US" sz="3400" baseline="-25000"/>
              <a:t>2</a:t>
            </a:r>
            <a:endParaRPr lang="en-US" sz="3400"/>
          </a:p>
          <a:p>
            <a:pPr marL="609600" indent="-609600">
              <a:buFontTx/>
              <a:buAutoNum type="arabicPeriod"/>
            </a:pPr>
            <a:r>
              <a:rPr lang="en-US" sz="3400"/>
              <a:t>NCl</a:t>
            </a:r>
            <a:r>
              <a:rPr lang="en-US" sz="3400" baseline="-25000"/>
              <a:t>3</a:t>
            </a:r>
            <a:endParaRPr lang="en-US" sz="3400"/>
          </a:p>
          <a:p>
            <a:pPr marL="609600" indent="-609600">
              <a:buFontTx/>
              <a:buAutoNum type="arabicPeriod"/>
            </a:pPr>
            <a:r>
              <a:rPr lang="en-US" sz="3400"/>
              <a:t>H</a:t>
            </a:r>
            <a:r>
              <a:rPr lang="en-US" sz="3400" baseline="-25000"/>
              <a:t>2</a:t>
            </a:r>
            <a:r>
              <a:rPr lang="en-US" sz="3400"/>
              <a:t>O</a:t>
            </a:r>
          </a:p>
          <a:p>
            <a:pPr marL="609600" indent="-609600">
              <a:buFontTx/>
              <a:buAutoNum type="arabicPeriod"/>
            </a:pPr>
            <a:r>
              <a:rPr lang="en-US" sz="3400"/>
              <a:t>NH</a:t>
            </a:r>
            <a:r>
              <a:rPr lang="en-US" sz="3400" baseline="-25000"/>
              <a:t>4</a:t>
            </a:r>
            <a:r>
              <a:rPr lang="en-US" sz="3400"/>
              <a:t>Cl</a:t>
            </a:r>
          </a:p>
          <a:p>
            <a:pPr marL="609600" indent="-609600">
              <a:buFontTx/>
              <a:buAutoNum type="arabicPeriod"/>
            </a:pPr>
            <a:r>
              <a:rPr lang="en-US" sz="3400"/>
              <a:t>K</a:t>
            </a:r>
            <a:r>
              <a:rPr lang="en-US" sz="3400" baseline="-25000"/>
              <a:t>2</a:t>
            </a:r>
            <a:r>
              <a:rPr lang="en-US" sz="3400"/>
              <a:t>SO</a:t>
            </a:r>
            <a:r>
              <a:rPr lang="en-US" sz="3400" baseline="-25000"/>
              <a:t>4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010400" y="63928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38D388-A448-4D45-9336-DE6817AD15D7}" type="slidenum">
              <a:rPr lang="en-US" sz="1200">
                <a:effectLst>
                  <a:outerShdw blurRad="38100" dist="38100" dir="2700000" algn="tl">
                    <a:srgbClr val="336699"/>
                  </a:outerShdw>
                </a:effectLst>
              </a:rPr>
              <a:pPr algn="r"/>
              <a:t>23</a:t>
            </a:fld>
            <a:endParaRPr lang="en-US" sz="1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Size</a:t>
            </a:r>
          </a:p>
        </p:txBody>
      </p:sp>
      <p:pic>
        <p:nvPicPr>
          <p:cNvPr id="30723" name="Picture 3" descr="14-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5121275" cy="3840283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19800" y="1447800"/>
            <a:ext cx="2743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sz="2800" dirty="0"/>
              <a:t>Atomic size is a periodic (repeating) property.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594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folHlink"/>
                </a:solidFill>
              </a:rPr>
              <a:t>Size decreases </a:t>
            </a:r>
            <a:r>
              <a:rPr lang="en-US" sz="720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339EB-BB7A-4BA9-B6CD-867432D8B76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force holds atoms together?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Electrical force that acts between oppositely charged particles.</a:t>
            </a:r>
          </a:p>
          <a:p>
            <a:pPr marL="609600" indent="-609600"/>
            <a:r>
              <a:rPr lang="en-US"/>
              <a:t>Three types of chemical bonds: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Ionic bond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Covalent</a:t>
            </a:r>
          </a:p>
          <a:p>
            <a:pPr marL="1371600" lvl="2" indent="-457200">
              <a:buFontTx/>
              <a:buAutoNum type="arabicPeriod"/>
            </a:pPr>
            <a:r>
              <a:rPr lang="en-US"/>
              <a:t>Metallic bond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9223" name="Picture 7" descr="19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590800" y="0"/>
            <a:ext cx="8915400" cy="6686550"/>
          </a:xfrm>
          <a:noFill/>
          <a:ln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62400" y="457200"/>
            <a:ext cx="43434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>
              <a:spcBef>
                <a:spcPct val="50000"/>
              </a:spcBef>
            </a:pPr>
            <a:r>
              <a:rPr lang="en-US" sz="2800"/>
              <a:t>REVIEW:</a:t>
            </a: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n-US" sz="2800"/>
              <a:t>Electrons are arranged in shells around the nucleus.</a:t>
            </a: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n-US" sz="2800"/>
              <a:t>The electrons in the outermost shell are called </a:t>
            </a:r>
            <a:r>
              <a:rPr lang="en-US" sz="2800" u="sng"/>
              <a:t>valance</a:t>
            </a:r>
            <a:r>
              <a:rPr lang="en-US" sz="2800"/>
              <a:t> electrons.</a:t>
            </a: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n-US" sz="2800"/>
              <a:t>The valance electrons determine an atom’s ability to form chemical bonds.</a:t>
            </a:r>
          </a:p>
          <a:p>
            <a:pPr marL="173038" indent="-173038">
              <a:spcBef>
                <a:spcPct val="50000"/>
              </a:spcBef>
            </a:pPr>
            <a:endParaRPr 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Electron-dot structure </a:t>
            </a:r>
            <a:br>
              <a:rPr lang="en-US" sz="4000"/>
            </a:br>
            <a:r>
              <a:rPr lang="en-US" sz="4000"/>
              <a:t>(a.k.a. Lewis dot)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905000"/>
            <a:ext cx="2438400" cy="4038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Definition: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a symbol in which the electrons in the valence shell of an atom or ion are represented by dots placed around the letter symbol of the element.</a:t>
            </a:r>
          </a:p>
        </p:txBody>
      </p:sp>
      <p:pic>
        <p:nvPicPr>
          <p:cNvPr id="12294" name="Picture 6" descr="19-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5943600" cy="4457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438400"/>
          </a:xfrm>
          <a:noFill/>
          <a:ln/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/>
              <a:t>Shows:</a:t>
            </a:r>
          </a:p>
          <a:p>
            <a:pPr marL="533400" indent="-533400"/>
            <a:r>
              <a:rPr lang="en-US" sz="2800"/>
              <a:t>How many valence electrons</a:t>
            </a:r>
          </a:p>
          <a:p>
            <a:pPr marL="533400" indent="-533400"/>
            <a:r>
              <a:rPr lang="en-US" sz="2800"/>
              <a:t>How many valence electrons are paired</a:t>
            </a:r>
          </a:p>
          <a:p>
            <a:pPr marL="533400" indent="-533400"/>
            <a:endParaRPr lang="en-US" sz="2800"/>
          </a:p>
        </p:txBody>
      </p:sp>
      <p:grpSp>
        <p:nvGrpSpPr>
          <p:cNvPr id="16441" name="Group 57"/>
          <p:cNvGrpSpPr>
            <a:grpSpLocks/>
          </p:cNvGrpSpPr>
          <p:nvPr/>
        </p:nvGrpSpPr>
        <p:grpSpPr bwMode="auto">
          <a:xfrm>
            <a:off x="5867400" y="1676400"/>
            <a:ext cx="1752600" cy="1397000"/>
            <a:chOff x="2894" y="2772"/>
            <a:chExt cx="898" cy="616"/>
          </a:xfrm>
        </p:grpSpPr>
        <p:grpSp>
          <p:nvGrpSpPr>
            <p:cNvPr id="16442" name="Group 58"/>
            <p:cNvGrpSpPr>
              <a:grpSpLocks/>
            </p:cNvGrpSpPr>
            <p:nvPr/>
          </p:nvGrpSpPr>
          <p:grpSpPr bwMode="auto">
            <a:xfrm>
              <a:off x="3025" y="2772"/>
              <a:ext cx="566" cy="616"/>
              <a:chOff x="3034" y="2772"/>
              <a:chExt cx="566" cy="616"/>
            </a:xfrm>
          </p:grpSpPr>
          <p:sp>
            <p:nvSpPr>
              <p:cNvPr id="16443" name="Text Box 59"/>
              <p:cNvSpPr txBox="1">
                <a:spLocks noChangeArrowheads="1"/>
              </p:cNvSpPr>
              <p:nvPr/>
            </p:nvSpPr>
            <p:spPr bwMode="auto">
              <a:xfrm>
                <a:off x="3428" y="2841"/>
                <a:ext cx="172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16444" name="Text Box 60"/>
              <p:cNvSpPr txBox="1">
                <a:spLocks noChangeArrowheads="1"/>
              </p:cNvSpPr>
              <p:nvPr/>
            </p:nvSpPr>
            <p:spPr bwMode="auto">
              <a:xfrm>
                <a:off x="3092" y="2841"/>
                <a:ext cx="172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16445" name="Text Box 61"/>
              <p:cNvSpPr txBox="1">
                <a:spLocks noChangeArrowheads="1"/>
              </p:cNvSpPr>
              <p:nvPr/>
            </p:nvSpPr>
            <p:spPr bwMode="auto">
              <a:xfrm>
                <a:off x="3236" y="3024"/>
                <a:ext cx="172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16446" name="Text Box 62"/>
              <p:cNvSpPr txBox="1">
                <a:spLocks noChangeArrowheads="1"/>
              </p:cNvSpPr>
              <p:nvPr/>
            </p:nvSpPr>
            <p:spPr bwMode="auto">
              <a:xfrm rot="5400000">
                <a:off x="3159" y="2647"/>
                <a:ext cx="171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:</a:t>
                </a:r>
              </a:p>
            </p:txBody>
          </p:sp>
        </p:grp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2894" y="2827"/>
              <a:ext cx="89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P</a:t>
              </a:r>
              <a:endParaRPr lang="en-US" sz="7200" b="1" baseline="30000">
                <a:latin typeface="Times New Roman" pitchFamily="18" charset="0"/>
              </a:endParaRPr>
            </a:p>
          </p:txBody>
        </p:sp>
      </p:grp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5715000" y="3352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6450" name="Group 66"/>
          <p:cNvGrpSpPr>
            <a:grpSpLocks/>
          </p:cNvGrpSpPr>
          <p:nvPr/>
        </p:nvGrpSpPr>
        <p:grpSpPr bwMode="auto">
          <a:xfrm>
            <a:off x="6172200" y="2971800"/>
            <a:ext cx="1425575" cy="1281113"/>
            <a:chOff x="3456" y="2736"/>
            <a:chExt cx="898" cy="807"/>
          </a:xfrm>
        </p:grpSpPr>
        <p:grpSp>
          <p:nvGrpSpPr>
            <p:cNvPr id="16451" name="Group 67"/>
            <p:cNvGrpSpPr>
              <a:grpSpLocks/>
            </p:cNvGrpSpPr>
            <p:nvPr/>
          </p:nvGrpSpPr>
          <p:grpSpPr bwMode="auto">
            <a:xfrm>
              <a:off x="3513" y="2736"/>
              <a:ext cx="635" cy="807"/>
              <a:chOff x="3513" y="2736"/>
              <a:chExt cx="635" cy="807"/>
            </a:xfrm>
          </p:grpSpPr>
          <p:sp>
            <p:nvSpPr>
              <p:cNvPr id="16452" name="Text Box 68"/>
              <p:cNvSpPr txBox="1">
                <a:spLocks noChangeArrowheads="1"/>
              </p:cNvSpPr>
              <p:nvPr/>
            </p:nvSpPr>
            <p:spPr bwMode="auto">
              <a:xfrm>
                <a:off x="3644" y="2928"/>
                <a:ext cx="244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16453" name="Text Box 69"/>
              <p:cNvSpPr txBox="1">
                <a:spLocks noChangeArrowheads="1"/>
              </p:cNvSpPr>
              <p:nvPr/>
            </p:nvSpPr>
            <p:spPr bwMode="auto">
              <a:xfrm>
                <a:off x="3936" y="2846"/>
                <a:ext cx="212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16454" name="Text Box 70"/>
              <p:cNvSpPr txBox="1">
                <a:spLocks noChangeArrowheads="1"/>
              </p:cNvSpPr>
              <p:nvPr/>
            </p:nvSpPr>
            <p:spPr bwMode="auto">
              <a:xfrm rot="5400000">
                <a:off x="3651" y="2598"/>
                <a:ext cx="244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16455" name="Text Box 71"/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212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7200" b="1" baseline="30000"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3456" y="2832"/>
              <a:ext cx="8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S</a:t>
              </a:r>
              <a:endParaRPr lang="en-US" sz="7200" b="1" baseline="30000">
                <a:latin typeface="Times New Roman" pitchFamily="18" charset="0"/>
              </a:endParaRPr>
            </a:p>
          </p:txBody>
        </p:sp>
      </p:grp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914400" y="5029200"/>
            <a:ext cx="7696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ctr">
              <a:spcBef>
                <a:spcPct val="20000"/>
              </a:spcBef>
            </a:pPr>
            <a:r>
              <a:rPr lang="en-US" sz="2800"/>
              <a:t>Paired valence electrons are relatively stable.</a:t>
            </a:r>
          </a:p>
          <a:p>
            <a:pPr marL="533400" indent="-533400">
              <a:spcBef>
                <a:spcPct val="2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Atoms tend to lose or gain electrons that result in an outermost occupied shell filled to capacity.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do some atoms form negative ions?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90800"/>
            <a:ext cx="4038600" cy="1905000"/>
          </a:xfrm>
        </p:spPr>
        <p:txBody>
          <a:bodyPr/>
          <a:lstStyle/>
          <a:p>
            <a:r>
              <a:rPr lang="en-US" sz="2800"/>
              <a:t>If fluorine gains an electron it’s outermost shell is full.</a:t>
            </a:r>
          </a:p>
        </p:txBody>
      </p:sp>
      <p:pic>
        <p:nvPicPr>
          <p:cNvPr id="25606" name="Picture 6" descr="19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362200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do some atoms form positive ions? </a:t>
            </a:r>
          </a:p>
        </p:txBody>
      </p:sp>
      <p:pic>
        <p:nvPicPr>
          <p:cNvPr id="21510" name="Picture 6" descr="19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</p:spPr>
      </p:pic>
      <p:sp>
        <p:nvSpPr>
          <p:cNvPr id="215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/>
          <a:p>
            <a:r>
              <a:rPr lang="en-US" sz="2800"/>
              <a:t>If sodium gives up one electron, the “new” outermost shell is filled.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541</Words>
  <Application>Microsoft Office PowerPoint</Application>
  <PresentationFormat>On-screen Show (4:3)</PresentationFormat>
  <Paragraphs>112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How Atoms Bond</vt:lpstr>
      <vt:lpstr>Why do halite crystals have such a distinct shape?</vt:lpstr>
      <vt:lpstr>What force holds atoms together?</vt:lpstr>
      <vt:lpstr>Slide 4</vt:lpstr>
      <vt:lpstr>Electron-dot structure  (a.k.a. Lewis dot)</vt:lpstr>
      <vt:lpstr>Slide 6</vt:lpstr>
      <vt:lpstr>Rules for Ions</vt:lpstr>
      <vt:lpstr>Why do some atoms form negative ions? </vt:lpstr>
      <vt:lpstr>Why do some atoms form positive ions? </vt:lpstr>
      <vt:lpstr>Slide 10</vt:lpstr>
      <vt:lpstr>Ionic Bond</vt:lpstr>
      <vt:lpstr>Describing Ionic Bonds</vt:lpstr>
      <vt:lpstr>Ionic Compounds</vt:lpstr>
      <vt:lpstr>Slide 14</vt:lpstr>
      <vt:lpstr>Examples: Write the compound that would form from the following ions.</vt:lpstr>
      <vt:lpstr>Naming Ionic Compounds</vt:lpstr>
      <vt:lpstr>Examples Naming Ionic Compounds</vt:lpstr>
      <vt:lpstr>Covalent Bonds</vt:lpstr>
      <vt:lpstr>Slide 19</vt:lpstr>
      <vt:lpstr>Slide 20</vt:lpstr>
      <vt:lpstr>Naming Molecular Compounds  (or Covalent Compounds)</vt:lpstr>
      <vt:lpstr>Comparing Ionic and Covalent Bonds</vt:lpstr>
      <vt:lpstr>Types of Bonds</vt:lpstr>
      <vt:lpstr>Slide 24</vt:lpstr>
      <vt:lpstr>Atomic Size</vt:lpstr>
    </vt:vector>
  </TitlesOfParts>
  <Company>Swift Laptop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Atoms Bond</dc:title>
  <dc:creator>Cindy Swift</dc:creator>
  <cp:lastModifiedBy>Swift House</cp:lastModifiedBy>
  <cp:revision>22</cp:revision>
  <dcterms:created xsi:type="dcterms:W3CDTF">2006-12-02T17:55:49Z</dcterms:created>
  <dcterms:modified xsi:type="dcterms:W3CDTF">2011-11-12T20:27:09Z</dcterms:modified>
</cp:coreProperties>
</file>