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1" r:id="rId2"/>
    <p:sldId id="256" r:id="rId3"/>
    <p:sldId id="259" r:id="rId4"/>
    <p:sldId id="32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6" r:id="rId15"/>
    <p:sldId id="317" r:id="rId16"/>
    <p:sldId id="275" r:id="rId17"/>
    <p:sldId id="274" r:id="rId18"/>
    <p:sldId id="277" r:id="rId19"/>
    <p:sldId id="276" r:id="rId20"/>
    <p:sldId id="290" r:id="rId21"/>
    <p:sldId id="278" r:id="rId22"/>
    <p:sldId id="310" r:id="rId23"/>
    <p:sldId id="318" r:id="rId24"/>
    <p:sldId id="319" r:id="rId25"/>
    <p:sldId id="320" r:id="rId26"/>
    <p:sldId id="321" r:id="rId27"/>
    <p:sldId id="322" r:id="rId28"/>
    <p:sldId id="340" r:id="rId29"/>
    <p:sldId id="339" r:id="rId30"/>
    <p:sldId id="338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92" autoAdjust="0"/>
  </p:normalViewPr>
  <p:slideViewPr>
    <p:cSldViewPr>
      <p:cViewPr varScale="1">
        <p:scale>
          <a:sx n="67" d="100"/>
          <a:sy n="67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9DF50ED-9674-4255-9829-E542BD0BF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F649AC-CE8B-4CDD-A55B-2B22EA5A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F585D-90B9-4A7E-8706-BFD63911C014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B1EA4-A490-4F5B-B5AA-CDB46828364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4C45D-FFFE-42F5-A2FE-9BF0F9181C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BDBEC-6FB2-4FD8-B6DF-35C9A1B7BBF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584E8-4A27-4608-A9CD-EA3EF1EC40B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A19C-6D91-4E6C-AB4A-FC589C722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6033-2AE0-4193-93D0-FDA32A3BA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058D-EE37-4716-A4A6-3F1B1995C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F9E5-572F-4C83-A1C1-742C77A05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AF80-B2D6-49C2-9CF6-3957F7907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922F-2CB5-4524-9602-B23195676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EDB1-159D-4BA3-ACE6-7642CAE3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CEBE-F9F2-4B89-BCB8-80D74291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98A0-73CC-4212-9CEB-EAD488441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546A-0A63-44A7-B376-AC5FA8AC2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8875-15F3-45F3-8192-DE2E7B04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8901-C78A-4344-8213-B436C611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70D2-339B-4F12-937C-F5083E764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FC65-05CC-4943-853F-221BD159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9582-1922-44AB-8DF8-D6B9A2D7D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0993-BF6C-4A14-A214-7D295986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7E11A7-583A-4D18-B304-01F42EE1B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89A1CB"/>
                </a:solidFill>
                <a:latin typeface="Arial" charset="0"/>
              </a:rPr>
              <a:t>PowerPoint Lectures</a:t>
            </a:r>
            <a:r>
              <a:rPr lang="en-US" sz="4400">
                <a:solidFill>
                  <a:srgbClr val="89A1CB"/>
                </a:solidFill>
                <a:latin typeface="Arial" charset="0"/>
              </a:rPr>
              <a:t> </a:t>
            </a:r>
            <a:br>
              <a:rPr lang="en-US" sz="4400">
                <a:solidFill>
                  <a:srgbClr val="89A1CB"/>
                </a:solidFill>
                <a:latin typeface="Arial" charset="0"/>
              </a:rPr>
            </a:br>
            <a:r>
              <a:rPr lang="en-US" sz="2800">
                <a:solidFill>
                  <a:srgbClr val="89A1CB"/>
                </a:solidFill>
                <a:latin typeface="Arial" charset="0"/>
              </a:rPr>
              <a:t>to accompany</a:t>
            </a:r>
            <a:r>
              <a:rPr lang="en-US" sz="4400">
                <a:solidFill>
                  <a:srgbClr val="89A1CB"/>
                </a:solidFill>
                <a:latin typeface="Arial" charset="0"/>
              </a:rPr>
              <a:t/>
            </a:r>
            <a:br>
              <a:rPr lang="en-US" sz="4400">
                <a:solidFill>
                  <a:srgbClr val="89A1CB"/>
                </a:solidFill>
                <a:latin typeface="Arial" charset="0"/>
              </a:rPr>
            </a:br>
            <a:r>
              <a:rPr lang="en-US" sz="4400" b="1">
                <a:solidFill>
                  <a:srgbClr val="89A1CB"/>
                </a:solidFill>
                <a:latin typeface="Arial" charset="0"/>
              </a:rPr>
              <a:t>Physical Science, 9e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7200" y="64770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/>
              <a:t>Copyright © The McGraw-Hill Companies, Inc. Permission required for reproduction or display.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895600"/>
            <a:ext cx="5943600" cy="1524000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6200" y="2955925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Chapter 4</a:t>
            </a:r>
          </a:p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Heat and Temperature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505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7" name="Picture 15" descr="MHHE-logo-mark-300dpi-100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066800" cy="53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Celsius the Village Tailor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Measure heights of all customers against the stick, which is against the wall.</a:t>
            </a:r>
          </a:p>
          <a:p>
            <a:pPr eaLnBrk="1" hangingPunct="1"/>
            <a:r>
              <a:rPr lang="en-US" sz="2800" smtClean="0"/>
              <a:t>No need for stick to extend to ceiling or to floor.</a:t>
            </a:r>
          </a:p>
          <a:p>
            <a:pPr eaLnBrk="1" hangingPunct="1"/>
            <a:r>
              <a:rPr lang="en-US" sz="2800" smtClean="0"/>
              <a:t>Stick has 273 notches between bottom and top.</a:t>
            </a:r>
          </a:p>
          <a:p>
            <a:pPr eaLnBrk="1" hangingPunct="1"/>
            <a:r>
              <a:rPr lang="en-US" sz="2800" smtClean="0"/>
              <a:t>The distance above the ground, “absolute zero”, is also 273 notches.</a:t>
            </a:r>
          </a:p>
          <a:p>
            <a:pPr eaLnBrk="1" hangingPunct="1"/>
            <a:r>
              <a:rPr lang="en-US" sz="2800" smtClean="0"/>
              <a:t>All tailors use same method, they can communicate amongst themselves.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Day…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very short woman, measures zero on scale.</a:t>
            </a:r>
          </a:p>
          <a:p>
            <a:pPr eaLnBrk="1" hangingPunct="1"/>
            <a:r>
              <a:rPr lang="en-US" smtClean="0"/>
              <a:t>She has a brother who is twice as tall, how tall is her brother?</a:t>
            </a:r>
          </a:p>
          <a:p>
            <a:pPr eaLnBrk="1" hangingPunct="1"/>
            <a:r>
              <a:rPr lang="en-US" smtClean="0"/>
              <a:t>If 0</a:t>
            </a:r>
            <a:r>
              <a:rPr lang="en-US" baseline="30000" smtClean="0"/>
              <a:t>0</a:t>
            </a:r>
            <a:r>
              <a:rPr lang="en-US" smtClean="0"/>
              <a:t> pie is twice as hot, how hot?</a:t>
            </a:r>
          </a:p>
          <a:p>
            <a:pPr eaLnBrk="1" hangingPunct="1"/>
            <a:r>
              <a:rPr lang="en-US" smtClean="0"/>
              <a:t>If 10</a:t>
            </a:r>
            <a:r>
              <a:rPr lang="en-US" baseline="30000" smtClean="0"/>
              <a:t>0</a:t>
            </a:r>
            <a:r>
              <a:rPr lang="en-US" smtClean="0"/>
              <a:t> pie is twice as hot, how hot?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Zero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600200"/>
            <a:ext cx="5776913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Temperature has no upper limit.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solid</a:t>
            </a:r>
            <a:r>
              <a:rPr lang="en-US" sz="2800" smtClean="0">
                <a:sym typeface="Wingdings" pitchFamily="2" charset="2"/>
              </a:rPr>
              <a:t>liquidgasplasma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Lower limit on temperature is absolute zero.</a:t>
            </a:r>
          </a:p>
          <a:p>
            <a:pPr eaLnBrk="1" hangingPunct="1"/>
            <a:endParaRPr lang="en-US" sz="280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ym typeface="Wingdings" pitchFamily="2" charset="2"/>
              </a:rPr>
              <a:t>Absolute zero—The temperature at which no more energy can be removed from a substance. It can’t get any colder.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295400"/>
            <a:ext cx="2286000" cy="45259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Kelvin Temperature Scale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6013"/>
          </a:xfrm>
        </p:spPr>
        <p:txBody>
          <a:bodyPr/>
          <a:lstStyle/>
          <a:p>
            <a:pPr eaLnBrk="1" hangingPunct="1"/>
            <a:r>
              <a:rPr lang="en-US" smtClean="0"/>
              <a:t>K = ºC + 273</a:t>
            </a:r>
          </a:p>
          <a:p>
            <a:pPr eaLnBrk="1" hangingPunct="1"/>
            <a:r>
              <a:rPr lang="en-US" smtClean="0"/>
              <a:t>Absolute zero = 0 K</a:t>
            </a:r>
          </a:p>
          <a:p>
            <a:pPr eaLnBrk="1" hangingPunct="1"/>
            <a:r>
              <a:rPr lang="en-US" smtClean="0"/>
              <a:t>No negative numbers on Kelvin 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total energy stored in the atoms and molecules within a substance.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Compare a giant iceberg to a cup of coffee…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257800"/>
            <a:ext cx="80772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Which has a higher temperature?</a:t>
            </a:r>
          </a:p>
          <a:p>
            <a:pPr eaLnBrk="1" hangingPunct="1"/>
            <a:r>
              <a:rPr lang="en-US" sz="2800" smtClean="0"/>
              <a:t>Which has more internal energy?</a:t>
            </a:r>
          </a:p>
        </p:txBody>
      </p:sp>
      <p:pic>
        <p:nvPicPr>
          <p:cNvPr id="15364" name="Picture 7" descr="MCj040780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4191000" cy="3208338"/>
          </a:xfrm>
          <a:noFill/>
        </p:spPr>
      </p:pic>
      <p:pic>
        <p:nvPicPr>
          <p:cNvPr id="15365" name="Picture 8" descr="MCj04136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197961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vs. Temperature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and temperature have to do with kinetic energies of the molecules in substances, but they are different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To start with:</a:t>
            </a:r>
          </a:p>
          <a:p>
            <a:pPr eaLnBrk="1" hangingPunct="1"/>
            <a:r>
              <a:rPr lang="en-US" smtClean="0"/>
              <a:t>Internal energy is energy measure in joules, calories.</a:t>
            </a:r>
          </a:p>
          <a:p>
            <a:pPr eaLnBrk="1" hangingPunct="1"/>
            <a:r>
              <a:rPr lang="en-US" smtClean="0"/>
              <a:t>Temperature is measured in degrees.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energy exchange between objects because of temperature difference is called heat.</a:t>
            </a:r>
          </a:p>
          <a:p>
            <a:pPr eaLnBrk="1" hangingPunct="1"/>
            <a:r>
              <a:rPr lang="en-US" smtClean="0"/>
              <a:t>“Heat flow” is redundant.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Calories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calorie is the amount of heat required to change the temperature of water by 1 Celsius degree</a:t>
            </a:r>
          </a:p>
          <a:p>
            <a:pPr eaLnBrk="1" hangingPunct="1">
              <a:buFontTx/>
              <a:buNone/>
            </a:pPr>
            <a:r>
              <a:rPr lang="en-US" smtClean="0"/>
              <a:t>		1 Calorie = 4.18 J</a:t>
            </a:r>
          </a:p>
          <a:p>
            <a:pPr eaLnBrk="1" hangingPunct="1">
              <a:buFontTx/>
              <a:buNone/>
            </a:pPr>
            <a:r>
              <a:rPr lang="en-US" smtClean="0"/>
              <a:t>1 “food calorie” = 1000 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of July Sparkler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600200"/>
            <a:ext cx="42084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Temperature = 2000</a:t>
            </a:r>
            <a:r>
              <a:rPr lang="en-US" sz="2800" baseline="30000" smtClean="0"/>
              <a:t>0</a:t>
            </a:r>
            <a:r>
              <a:rPr lang="en-US" sz="2800" smtClean="0"/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sparks land on face, the heat received is small.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High temperature </a:t>
            </a:r>
            <a:r>
              <a:rPr lang="en-US" sz="2800" smtClean="0">
                <a:sym typeface="Wingdings" pitchFamily="2" charset="2"/>
              </a:rPr>
              <a:t>high energy per moleule.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Wingdings" pitchFamily="2" charset="2"/>
              </a:rPr>
              <a:t>High ratio doesn’t necessarily correspond to high heat.</a:t>
            </a:r>
          </a:p>
        </p:txBody>
      </p:sp>
      <p:pic>
        <p:nvPicPr>
          <p:cNvPr id="19460" name="Picture 4" descr="MPj041005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19288"/>
            <a:ext cx="4038600" cy="40386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Calorimetry</a:t>
            </a:r>
            <a:r>
              <a:rPr lang="en-US" dirty="0" smtClean="0"/>
              <a:t> and Thermal Equilibrium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Physical Science 115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4" descr="14-00CO_P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810000" cy="277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479425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cs typeface="Arial" charset="0"/>
              </a:rPr>
              <a:t>Comparison:</a:t>
            </a:r>
          </a:p>
          <a:p>
            <a:r>
              <a:rPr lang="en-US" sz="2800">
                <a:cs typeface="Arial" charset="0"/>
              </a:rPr>
              <a:t>	Temperature, Internal Energy, and Heat</a:t>
            </a:r>
            <a:r>
              <a:rPr lang="en-US" sz="2800"/>
              <a:t> </a:t>
            </a:r>
          </a:p>
        </p:txBody>
      </p:sp>
      <p:graphicFrame>
        <p:nvGraphicFramePr>
          <p:cNvPr id="43024" name="Group 16"/>
          <p:cNvGraphicFramePr>
            <a:graphicFrameLocks noGrp="1"/>
          </p:cNvGraphicFramePr>
          <p:nvPr/>
        </p:nvGraphicFramePr>
        <p:xfrm>
          <a:off x="1143000" y="1981200"/>
          <a:ext cx="6934200" cy="3931920"/>
        </p:xfrm>
        <a:graphic>
          <a:graphicData uri="http://schemas.openxmlformats.org/drawingml/2006/table">
            <a:tbl>
              <a:tblPr/>
              <a:tblGrid>
                <a:gridCol w="2320925"/>
                <a:gridCol w="2235200"/>
                <a:gridCol w="2378075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Measures average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kinetic energy.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Internal Energy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energies associated with motion and position within a substance.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Heat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flow of thermal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352800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486400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When you stick a nail into ice, does cold flow from the ice to your hand, or does thermal energy flow from your hand to the ice?</a:t>
            </a:r>
          </a:p>
        </p:txBody>
      </p:sp>
      <p:pic>
        <p:nvPicPr>
          <p:cNvPr id="21508" name="Picture 4" descr="08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76400"/>
            <a:ext cx="4038600" cy="3028950"/>
          </a:xfr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49530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Answer: Thermal energy flows from your hand to the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Equilibrium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4579938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Hot Coffee </a:t>
            </a:r>
            <a:r>
              <a:rPr lang="en-US" sz="2800" smtClean="0">
                <a:sym typeface="Wingdings" pitchFamily="2" charset="2"/>
              </a:rPr>
              <a:t> “Cold” Hand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cs typeface="Arial" charset="0"/>
              <a:sym typeface="Wingdings" pitchFamily="2" charset="2"/>
            </a:endParaRPr>
          </a:p>
        </p:txBody>
      </p:sp>
      <p:pic>
        <p:nvPicPr>
          <p:cNvPr id="22532" name="Picture 4" descr="heatpostiveheatnegat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219200"/>
            <a:ext cx="2584450" cy="4310063"/>
          </a:xfrm>
          <a:noFill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90600" y="2362200"/>
            <a:ext cx="402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“Warm” Hand  Ice Tea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5029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Heat will flow from a hot object to a cold object until they are the same temperature. </a:t>
            </a:r>
          </a:p>
          <a:p>
            <a:endParaRPr lang="en-US" sz="2800"/>
          </a:p>
          <a:p>
            <a:r>
              <a:rPr lang="en-US" sz="2800"/>
              <a:t>When two objects are at the same temperature they are in thermal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Heat Capacity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1663"/>
            <a:ext cx="4038600" cy="3408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Have you ever noticed that the filling is much hotter than the crust?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Different substances have different capacities for storing thermal energy.</a:t>
            </a:r>
          </a:p>
        </p:txBody>
      </p:sp>
      <p:pic>
        <p:nvPicPr>
          <p:cNvPr id="23556" name="Picture 4" descr="applep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6950" y="1736725"/>
            <a:ext cx="3921125" cy="3992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Heat of Water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 has a much higher capacity for storing energy than most all other substances.</a:t>
            </a:r>
          </a:p>
          <a:p>
            <a:pPr eaLnBrk="1" hangingPunct="1"/>
            <a:r>
              <a:rPr lang="en-US" sz="2800" smtClean="0"/>
              <a:t>It takes more energy to warm the water than to warm the sand.</a:t>
            </a:r>
          </a:p>
        </p:txBody>
      </p:sp>
      <p:pic>
        <p:nvPicPr>
          <p:cNvPr id="24580" name="Picture 4" descr="07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5350" y="2019300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Formula--Specific Heat Capacity</a:t>
            </a:r>
          </a:p>
        </p:txBody>
      </p:sp>
      <p:pic>
        <p:nvPicPr>
          <p:cNvPr id="25603" name="Picture 6" descr="14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800600"/>
            <a:ext cx="4038600" cy="892175"/>
          </a:xfrm>
          <a:noFill/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33400" y="1524000"/>
            <a:ext cx="7696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quantity of heat needed to change a unit mass of the material by a unit amount in temperature.</a:t>
            </a:r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r>
              <a:rPr lang="en-US" sz="3200"/>
              <a:t>It is a property of the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ronand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971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Specific Heat of Water vs. Iron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876800" y="1447800"/>
            <a:ext cx="3429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Same heat is absorbed.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Iron's ability to store heat is less than water's.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Iron's temperature rises more than does the water's.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Consider the difference in touching: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90538" y="4670425"/>
            <a:ext cx="8229600" cy="2187575"/>
          </a:xfrm>
        </p:spPr>
        <p:txBody>
          <a:bodyPr/>
          <a:lstStyle/>
          <a:p>
            <a:pPr eaLnBrk="1" hangingPunct="1"/>
            <a:r>
              <a:rPr lang="en-US" sz="2800" smtClean="0"/>
              <a:t>Which pan has the higher temperature?</a:t>
            </a:r>
          </a:p>
          <a:p>
            <a:pPr eaLnBrk="1" hangingPunct="1"/>
            <a:r>
              <a:rPr lang="en-US" sz="2800" smtClean="0"/>
              <a:t>Which absorbed the greater amount of energy?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27652" name="Picture 4" descr="MCj037107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1238" y="1816100"/>
            <a:ext cx="3149600" cy="1550988"/>
          </a:xfrm>
        </p:spPr>
      </p:pic>
      <p:pic>
        <p:nvPicPr>
          <p:cNvPr id="27653" name="Picture 5" descr="MCj0371124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5525" y="1620838"/>
            <a:ext cx="3308350" cy="1908175"/>
          </a:xfrm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27113" y="3646488"/>
            <a:ext cx="29797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An empty iron frying pan that has been placed on a stove for one minute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64088" y="3567113"/>
            <a:ext cx="3035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A frying pan of water that has been on the stove for several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676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A 0.500 kg piece of metal is heated to 200.0°C and then dropped into a beaker containing 0.400 kg of water that is initially at 20.0°C.  If the final equilibrium temperature of the mixed system is 22.4°C, find the specific heat of the metal.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difference between a hot cup of coffee and a cold cup of coffee? </a:t>
            </a:r>
          </a:p>
          <a:p>
            <a:pPr eaLnBrk="1" hangingPunct="1">
              <a:buFontTx/>
              <a:buNone/>
            </a:pPr>
            <a:r>
              <a:rPr lang="en-US" smtClean="0"/>
              <a:t>		Yes, temperature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smtClean="0"/>
              <a:t>But, think small. What else?</a:t>
            </a:r>
          </a:p>
          <a:p>
            <a:pPr eaLnBrk="1" hangingPunct="1"/>
            <a:r>
              <a:rPr lang="en-US" smtClean="0"/>
              <a:t>The molecules in the hot cup of coffee are moving faster—they are more energetic.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More </a:t>
            </a:r>
            <a:r>
              <a:rPr lang="en-US" b="1" u="sng" smtClean="0">
                <a:sym typeface="Wingdings" pitchFamily="2" charset="2"/>
              </a:rPr>
              <a:t>thermal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Transfer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01825" y="246697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cs typeface="Arial" charset="0"/>
              </a:rPr>
              <a:t> </a:t>
            </a:r>
            <a:r>
              <a:rPr lang="en-US"/>
              <a:t> </a:t>
            </a:r>
          </a:p>
          <a:p>
            <a:pPr eaLnBrk="0" hangingPunct="0"/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01825" y="4024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cs typeface="Arial" charset="0"/>
              </a:rPr>
              <a:t> </a:t>
            </a:r>
            <a:r>
              <a:rPr lang="en-US"/>
              <a:t> 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Three Types of Thermal Energy Transfer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smtClean="0">
                <a:cs typeface="Arial" charset="0"/>
              </a:rPr>
              <a:t>Convection</a:t>
            </a:r>
          </a:p>
          <a:p>
            <a:pPr marL="609600" indent="-609600">
              <a:buFontTx/>
              <a:buAutoNum type="arabicPeriod"/>
            </a:pPr>
            <a:r>
              <a:rPr lang="en-US" sz="4000" smtClean="0">
                <a:cs typeface="Arial" charset="0"/>
              </a:rPr>
              <a:t>Conduction</a:t>
            </a:r>
          </a:p>
          <a:p>
            <a:pPr marL="609600" indent="-609600">
              <a:buFontTx/>
              <a:buAutoNum type="arabicPeriod"/>
            </a:pPr>
            <a:r>
              <a:rPr lang="en-US" sz="4000" smtClean="0">
                <a:cs typeface="Arial" charset="0"/>
              </a:rPr>
              <a:t>Radiation </a:t>
            </a:r>
          </a:p>
        </p:txBody>
      </p:sp>
      <p:pic>
        <p:nvPicPr>
          <p:cNvPr id="29702" name="Picture 6" descr="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0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>
              <a:spcBef>
                <a:spcPct val="0"/>
              </a:spcBef>
            </a:pPr>
            <a:r>
              <a:rPr lang="en-US" b="1" smtClean="0"/>
              <a:t>Conduction</a:t>
            </a:r>
            <a:r>
              <a:rPr lang="en-US" smtClean="0"/>
              <a:t> moves heat from one particle to the next.</a:t>
            </a:r>
          </a:p>
          <a:p>
            <a:pPr marL="282575" indent="-282575">
              <a:spcBef>
                <a:spcPct val="0"/>
              </a:spcBef>
            </a:pPr>
            <a:r>
              <a:rPr lang="en-US" smtClean="0"/>
              <a:t>It is due to collision between atoms.</a:t>
            </a:r>
          </a:p>
          <a:p>
            <a:pPr marL="282575" indent="-282575">
              <a:spcBef>
                <a:spcPct val="0"/>
              </a:spcBef>
            </a:pPr>
            <a:r>
              <a:rPr lang="en-US" smtClean="0"/>
              <a:t>Example: when the stove burner heats a pan and its contents. </a:t>
            </a:r>
          </a:p>
          <a:p>
            <a:pPr marL="282575" indent="-282575">
              <a:spcBef>
                <a:spcPct val="0"/>
              </a:spcBef>
            </a:pPr>
            <a:r>
              <a:rPr lang="en-US" smtClean="0"/>
              <a:t>Conduction allows the heat to be transferred inside and throughout a material rather than only heating the surface.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Cold Tile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69863" indent="-169863"/>
            <a:r>
              <a:rPr lang="en-US" sz="2800" smtClean="0"/>
              <a:t>Tile floor and wood floor are at the same temperature</a:t>
            </a:r>
          </a:p>
          <a:p>
            <a:pPr marL="169863" indent="-169863"/>
            <a:r>
              <a:rPr lang="en-US" sz="2800" smtClean="0"/>
              <a:t>Tile feels colder</a:t>
            </a:r>
          </a:p>
          <a:p>
            <a:pPr marL="169863" indent="-169863"/>
            <a:r>
              <a:rPr lang="en-US" sz="2800" smtClean="0"/>
              <a:t>Tile is a better heat conductor</a:t>
            </a:r>
          </a:p>
          <a:p>
            <a:pPr marL="169863" indent="-169863"/>
            <a:r>
              <a:rPr lang="en-US" sz="2800" smtClean="0"/>
              <a:t>Thermal energy moves more quickly from your feet.</a:t>
            </a:r>
          </a:p>
          <a:p>
            <a:pPr marL="169863" indent="-169863">
              <a:buFontTx/>
              <a:buNone/>
            </a:pPr>
            <a:endParaRPr lang="en-US" sz="2800" smtClean="0"/>
          </a:p>
        </p:txBody>
      </p:sp>
      <p:pic>
        <p:nvPicPr>
          <p:cNvPr id="31748" name="Picture 7" descr="08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752600"/>
            <a:ext cx="4038600" cy="30289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Glass and Air are poor conductors.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Long Stem</a:t>
            </a:r>
          </a:p>
          <a:p>
            <a:r>
              <a:rPr lang="en-US" sz="2800" smtClean="0"/>
              <a:t>Conduction of heat is minimized</a:t>
            </a:r>
          </a:p>
          <a:p>
            <a:endParaRPr lang="en-US" sz="2800" smtClean="0"/>
          </a:p>
          <a:p>
            <a:r>
              <a:rPr lang="en-US" sz="2800" smtClean="0"/>
              <a:t>Air is also a poor conductor.</a:t>
            </a:r>
          </a:p>
          <a:p>
            <a:r>
              <a:rPr lang="en-US" sz="2800" smtClean="0"/>
              <a:t>Hand in pizza oven does not burn unless you touch metal!</a:t>
            </a:r>
          </a:p>
        </p:txBody>
      </p:sp>
      <p:pic>
        <p:nvPicPr>
          <p:cNvPr id="32772" name="Picture 7" descr="MPj030910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76400"/>
            <a:ext cx="2730500" cy="4191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Snow is a poor conductor of thermal energy.</a:t>
            </a:r>
          </a:p>
        </p:txBody>
      </p:sp>
      <p:pic>
        <p:nvPicPr>
          <p:cNvPr id="33795" name="Picture 10" descr="MCSO01925_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4038600"/>
            <a:ext cx="2005013" cy="1827213"/>
          </a:xfrm>
        </p:spPr>
      </p:pic>
      <p:sp>
        <p:nvSpPr>
          <p:cNvPr id="33796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smtClean="0"/>
              <a:t>Snowflakes trap air.</a:t>
            </a:r>
          </a:p>
          <a:p>
            <a:r>
              <a:rPr lang="en-US" sz="2800" smtClean="0"/>
              <a:t>Provides insulation.</a:t>
            </a:r>
          </a:p>
          <a:p>
            <a:r>
              <a:rPr lang="en-US" sz="2800" smtClean="0"/>
              <a:t>Blanket of snow insulates ground.</a:t>
            </a:r>
          </a:p>
          <a:p>
            <a:r>
              <a:rPr lang="en-US" sz="2800" smtClean="0"/>
              <a:t>Igloo doesn’t provide thermal energy, it slows down the loss of energy.</a:t>
            </a:r>
          </a:p>
        </p:txBody>
      </p:sp>
      <p:pic>
        <p:nvPicPr>
          <p:cNvPr id="33797" name="Picture 20" descr="MCj0303521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905000"/>
            <a:ext cx="1400175" cy="18002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914400" y="1752600"/>
            <a:ext cx="67373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cs typeface="Arial" charset="0"/>
              </a:rPr>
              <a:t>  </a:t>
            </a:r>
            <a:r>
              <a:rPr lang="en-US" sz="13800">
                <a:cs typeface="Arial" charset="0"/>
              </a:rPr>
              <a:t> </a:t>
            </a:r>
            <a:r>
              <a:rPr lang="en-US">
                <a:cs typeface="Arial" charset="0"/>
              </a:rPr>
              <a:t>                                                                      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/>
            </a:r>
            <a:br>
              <a:rPr lang="en-US">
                <a:cs typeface="Arial" charset="0"/>
              </a:rPr>
            </a:br>
            <a:r>
              <a:rPr lang="en-US" sz="2400">
                <a:cs typeface="Arial" charset="0"/>
              </a:rPr>
              <a:t>     Which home has more insulation in the attic?</a:t>
            </a:r>
            <a:r>
              <a:rPr lang="en-US"/>
              <a:t> </a:t>
            </a:r>
            <a:endParaRPr lang="en-US">
              <a:cs typeface="Arial" charset="0"/>
            </a:endParaRPr>
          </a:p>
        </p:txBody>
      </p:sp>
      <p:pic>
        <p:nvPicPr>
          <p:cNvPr id="34819" name="Picture 5" descr="snowonro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1722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Convection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smtClean="0"/>
              <a:t>is the transfer of heat through the flow of liquids or gases</a:t>
            </a:r>
          </a:p>
          <a:p>
            <a:r>
              <a:rPr lang="en-US" smtClean="0"/>
              <a:t>The material itself moves from one place to another.</a:t>
            </a:r>
          </a:p>
          <a:p>
            <a:r>
              <a:rPr lang="en-US" smtClean="0"/>
              <a:t>Examples: </a:t>
            </a:r>
          </a:p>
          <a:p>
            <a:pPr lvl="1"/>
            <a:r>
              <a:rPr lang="en-US" smtClean="0"/>
              <a:t>Hot air rises through a chimney.</a:t>
            </a:r>
          </a:p>
          <a:p>
            <a:pPr lvl="1"/>
            <a:r>
              <a:rPr lang="en-US" smtClean="0"/>
              <a:t>House heating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Convection Currents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Convection currents in a gas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Convection currents in a liquid</a:t>
            </a:r>
          </a:p>
        </p:txBody>
      </p:sp>
      <p:pic>
        <p:nvPicPr>
          <p:cNvPr id="36868" name="Picture 7" descr="08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52600"/>
            <a:ext cx="4038600" cy="302895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Convection Ovens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38400"/>
            <a:ext cx="4038600" cy="2438400"/>
          </a:xfrm>
        </p:spPr>
        <p:txBody>
          <a:bodyPr/>
          <a:lstStyle/>
          <a:p>
            <a:r>
              <a:rPr lang="en-US" sz="2800" smtClean="0"/>
              <a:t>Ovens with a fan inside. </a:t>
            </a:r>
          </a:p>
          <a:p>
            <a:r>
              <a:rPr lang="en-US" sz="2800" smtClean="0"/>
              <a:t>Cooking is sped up by the circulation of heated air.</a:t>
            </a:r>
          </a:p>
        </p:txBody>
      </p:sp>
      <p:pic>
        <p:nvPicPr>
          <p:cNvPr id="37892" name="Picture 10" descr="GE-Convection-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7719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vs. Temperature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and temperature have to do with kinetic energies of the molecules in substances, but they are different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To start with:</a:t>
            </a:r>
          </a:p>
          <a:p>
            <a:pPr eaLnBrk="1" hangingPunct="1"/>
            <a:r>
              <a:rPr lang="en-US" smtClean="0"/>
              <a:t>Internal energy is energy measure in joules, calories.</a:t>
            </a:r>
          </a:p>
          <a:p>
            <a:pPr eaLnBrk="1" hangingPunct="1"/>
            <a:r>
              <a:rPr lang="en-US" smtClean="0"/>
              <a:t>Temperature is measured in degrees.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 this.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Blow on hand with mouth open wide.</a:t>
            </a:r>
          </a:p>
          <a:p>
            <a:r>
              <a:rPr lang="en-US" sz="2800" smtClean="0"/>
              <a:t>Try again with smaller opening.</a:t>
            </a:r>
          </a:p>
          <a:p>
            <a:r>
              <a:rPr lang="en-US" sz="2800" smtClean="0"/>
              <a:t>What do you notice? Why?</a:t>
            </a:r>
          </a:p>
        </p:txBody>
      </p:sp>
      <p:pic>
        <p:nvPicPr>
          <p:cNvPr id="38916" name="Picture 7" descr="blowcoola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57400"/>
            <a:ext cx="2446338" cy="35052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930275" y="11398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cs typeface="Arial" charset="0"/>
              </a:rPr>
              <a:t> </a:t>
            </a:r>
            <a:endParaRPr lang="en-US"/>
          </a:p>
        </p:txBody>
      </p:sp>
      <p:pic>
        <p:nvPicPr>
          <p:cNvPr id="39939" name="Picture 6" descr="expandingsteamc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313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Cooling by Expansion</a:t>
            </a:r>
          </a:p>
        </p:txBody>
      </p:sp>
      <p:sp>
        <p:nvSpPr>
          <p:cNvPr id="39941" name="Rectangle 3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smtClean="0"/>
              <a:t>As gas expands, energy is spread out over greater area</a:t>
            </a:r>
          </a:p>
          <a:p>
            <a:r>
              <a:rPr lang="en-US" sz="2800" smtClean="0"/>
              <a:t>Therefore, it cools.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Radiation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1419225"/>
            <a:ext cx="78089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3200"/>
              <a:t>Radiation is heat transfer by the emission of electromagnetic waves which carry energy away from the emitting object.</a:t>
            </a:r>
          </a:p>
          <a:p>
            <a:pPr marL="225425" indent="-225425">
              <a:buFontTx/>
              <a:buChar char="•"/>
            </a:pPr>
            <a:endParaRPr lang="en-US" sz="3200"/>
          </a:p>
          <a:p>
            <a:pPr marL="225425" indent="-225425">
              <a:buFontTx/>
              <a:buChar char="•"/>
            </a:pPr>
            <a:r>
              <a:rPr lang="en-US" sz="3200"/>
              <a:t>For ordinary temperatures (less than red hot"), the radiation is in the infrared region of the electromagnetic spectrum.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Radiation</a:t>
            </a:r>
          </a:p>
        </p:txBody>
      </p:sp>
      <p:pic>
        <p:nvPicPr>
          <p:cNvPr id="41987" name="Picture 5" descr="08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6400800" cy="48006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0Habitat_InsulationValu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35052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10Habitat_InsulationValu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5052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Infrared Photography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Measuring hot and cold with our body is subjective.</a:t>
            </a:r>
          </a:p>
          <a:p>
            <a:pPr eaLnBrk="1" hangingPunct="1"/>
            <a:r>
              <a:rPr lang="en-US" sz="2800" smtClean="0"/>
              <a:t>A thermometer is a reliable and reproducible way to measure “hotness” and “coldness” </a:t>
            </a:r>
          </a:p>
        </p:txBody>
      </p:sp>
      <p:pic>
        <p:nvPicPr>
          <p:cNvPr id="5124" name="Picture 4" descr="1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76400"/>
            <a:ext cx="4038600" cy="3544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256213" y="1822450"/>
            <a:ext cx="304800" cy="3171825"/>
          </a:xfrm>
          <a:prstGeom prst="rect">
            <a:avLst/>
          </a:prstGeom>
          <a:solidFill>
            <a:srgbClr val="BFBFB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0988" y="5170488"/>
            <a:ext cx="3036887" cy="186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25600" y="1501775"/>
            <a:ext cx="290513" cy="3303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7" name="Picture 5" descr="MPj04028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5208588"/>
            <a:ext cx="1995487" cy="1497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Scales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624013" y="4813300"/>
            <a:ext cx="304800" cy="2286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430338" y="5010150"/>
            <a:ext cx="685800" cy="685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52638" y="4641850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0º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697538" y="4595813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0º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5238" y="1455738"/>
            <a:ext cx="685800" cy="4194175"/>
            <a:chOff x="3197" y="917"/>
            <a:chExt cx="432" cy="2642"/>
          </a:xfrm>
        </p:grpSpPr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3320" y="917"/>
              <a:ext cx="183" cy="208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3"/>
            <p:cNvSpPr>
              <a:spLocks noChangeArrowheads="1"/>
            </p:cNvSpPr>
            <p:nvPr/>
          </p:nvSpPr>
          <p:spPr bwMode="auto">
            <a:xfrm>
              <a:off x="3197" y="3127"/>
              <a:ext cx="432" cy="4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3319" y="2981"/>
              <a:ext cx="170" cy="17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07" name="Picture 15" descr="MCj01127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4857750"/>
            <a:ext cx="2251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780088" y="1700213"/>
            <a:ext cx="80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100º</a:t>
            </a:r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6724650" y="2382838"/>
            <a:ext cx="2189163" cy="1639887"/>
          </a:xfrm>
          <a:prstGeom prst="borderCallout1">
            <a:avLst>
              <a:gd name="adj1" fmla="val 6972"/>
              <a:gd name="adj2" fmla="val -3481"/>
              <a:gd name="adj3" fmla="val 17037"/>
              <a:gd name="adj4" fmla="val -2763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100 equal spaced divisions made between reference points—centigrade thermometer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1" grpId="0"/>
      <p:bldP spid="8202" grpId="0"/>
      <p:bldP spid="8208" grpId="0"/>
      <p:bldP spid="8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56213" y="1822450"/>
            <a:ext cx="304800" cy="3171825"/>
          </a:xfrm>
          <a:prstGeom prst="rect">
            <a:avLst/>
          </a:prstGeom>
          <a:solidFill>
            <a:srgbClr val="BFBFB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090988" y="5170488"/>
            <a:ext cx="3036887" cy="186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25600" y="1501775"/>
            <a:ext cx="290513" cy="3303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5" descr="MPj04028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5208588"/>
            <a:ext cx="1995487" cy="1497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Scales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624013" y="4813300"/>
            <a:ext cx="304800" cy="2286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430338" y="5010150"/>
            <a:ext cx="685800" cy="685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52638" y="4641850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32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719763" y="4537075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32</a:t>
            </a:r>
            <a:r>
              <a:rPr lang="en-US" sz="2400" baseline="30000"/>
              <a:t>0</a:t>
            </a:r>
            <a:endParaRPr lang="en-US" sz="2400"/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5075238" y="1455738"/>
            <a:ext cx="685800" cy="4194175"/>
            <a:chOff x="3197" y="917"/>
            <a:chExt cx="432" cy="2642"/>
          </a:xfrm>
        </p:grpSpPr>
        <p:sp>
          <p:nvSpPr>
            <p:cNvPr id="7183" name="Rectangle 12"/>
            <p:cNvSpPr>
              <a:spLocks noChangeArrowheads="1"/>
            </p:cNvSpPr>
            <p:nvPr/>
          </p:nvSpPr>
          <p:spPr bwMode="auto">
            <a:xfrm>
              <a:off x="3320" y="917"/>
              <a:ext cx="183" cy="208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Oval 13"/>
            <p:cNvSpPr>
              <a:spLocks noChangeArrowheads="1"/>
            </p:cNvSpPr>
            <p:nvPr/>
          </p:nvSpPr>
          <p:spPr bwMode="auto">
            <a:xfrm>
              <a:off x="3197" y="3127"/>
              <a:ext cx="432" cy="4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Rectangle 14"/>
            <p:cNvSpPr>
              <a:spLocks noChangeArrowheads="1"/>
            </p:cNvSpPr>
            <p:nvPr/>
          </p:nvSpPr>
          <p:spPr bwMode="auto">
            <a:xfrm>
              <a:off x="3319" y="2981"/>
              <a:ext cx="170" cy="17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80" name="Picture 15" descr="MCj01127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4857750"/>
            <a:ext cx="2251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780088" y="1700213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212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2297113" y="1839913"/>
            <a:ext cx="1911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other numbers could we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955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Which has the largest degrees, a Celsius thermometer or a Fahrenheit thermometer?</a:t>
            </a:r>
          </a:p>
        </p:txBody>
      </p:sp>
      <p:pic>
        <p:nvPicPr>
          <p:cNvPr id="8195" name="Picture 6" descr="10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533400"/>
            <a:ext cx="3235325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Hot Cherry Pie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319213"/>
            <a:ext cx="4321175" cy="4786312"/>
          </a:xfrm>
        </p:spPr>
        <p:txBody>
          <a:bodyPr/>
          <a:lstStyle/>
          <a:p>
            <a:pPr eaLnBrk="1" hangingPunct="1"/>
            <a:r>
              <a:rPr lang="en-US" sz="2800" smtClean="0"/>
              <a:t>Suppose you order a hot piece of pie.</a:t>
            </a:r>
          </a:p>
          <a:p>
            <a:pPr eaLnBrk="1" hangingPunct="1"/>
            <a:r>
              <a:rPr lang="en-US" sz="2800" smtClean="0"/>
              <a:t>Pie comes from freezer 	</a:t>
            </a:r>
            <a:r>
              <a:rPr lang="en-US" sz="2800" smtClean="0">
                <a:sym typeface="Wingdings" pitchFamily="2" charset="2"/>
              </a:rPr>
              <a:t> </a:t>
            </a:r>
            <a:r>
              <a:rPr lang="en-US" sz="2800" smtClean="0"/>
              <a:t>0</a:t>
            </a:r>
            <a:r>
              <a:rPr lang="en-US" sz="2800" baseline="30000" smtClean="0"/>
              <a:t>0 </a:t>
            </a:r>
            <a:r>
              <a:rPr lang="en-US" sz="2800" smtClean="0"/>
              <a:t>C</a:t>
            </a:r>
          </a:p>
          <a:p>
            <a:pPr eaLnBrk="1" hangingPunct="1"/>
            <a:r>
              <a:rPr lang="en-US" sz="2800" smtClean="0"/>
              <a:t>What temperature is twice as hot?</a:t>
            </a:r>
          </a:p>
          <a:p>
            <a:pPr eaLnBrk="1" hangingPunct="1"/>
            <a:r>
              <a:rPr lang="en-US" sz="2800" smtClean="0"/>
              <a:t>What if pie was 10</a:t>
            </a:r>
            <a:r>
              <a:rPr lang="en-US" sz="2800" baseline="30000" smtClean="0"/>
              <a:t>0</a:t>
            </a:r>
            <a:r>
              <a:rPr lang="en-US" sz="2800" smtClean="0"/>
              <a:t> C? What would twice as hot be? No! Not 20</a:t>
            </a:r>
            <a:r>
              <a:rPr lang="en-US" sz="2800" baseline="30000" smtClean="0"/>
              <a:t>0 </a:t>
            </a:r>
            <a:r>
              <a:rPr lang="en-US" sz="2800" smtClean="0"/>
              <a:t>C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9220" name="Picture 4" descr="MCj023764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5425" y="1368425"/>
            <a:ext cx="2874963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1104</Words>
  <Application>Microsoft Office PowerPoint</Application>
  <PresentationFormat>On-screen Show (4:3)</PresentationFormat>
  <Paragraphs>178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Slide 1</vt:lpstr>
      <vt:lpstr>Calorimetry and Thermal Equilibrium</vt:lpstr>
      <vt:lpstr>Question:</vt:lpstr>
      <vt:lpstr>Internal Energy vs. Temperature</vt:lpstr>
      <vt:lpstr>Temperature</vt:lpstr>
      <vt:lpstr>Temperature Scales</vt:lpstr>
      <vt:lpstr>Temperature Scales</vt:lpstr>
      <vt:lpstr>Slide 8</vt:lpstr>
      <vt:lpstr>Hot Cherry Pie</vt:lpstr>
      <vt:lpstr>Celsius the Village Tailor</vt:lpstr>
      <vt:lpstr>One Day…</vt:lpstr>
      <vt:lpstr>Absolute Zero</vt:lpstr>
      <vt:lpstr>Kelvin Temperature Scale</vt:lpstr>
      <vt:lpstr>Internal Energy</vt:lpstr>
      <vt:lpstr>Compare a giant iceberg to a cup of coffee…</vt:lpstr>
      <vt:lpstr>Internal Energy vs. Temperature</vt:lpstr>
      <vt:lpstr>Heat</vt:lpstr>
      <vt:lpstr>Calories</vt:lpstr>
      <vt:lpstr>4th of July Sparkler</vt:lpstr>
      <vt:lpstr>Slide 20</vt:lpstr>
      <vt:lpstr>Energy Flow</vt:lpstr>
      <vt:lpstr>Thermal Equilibrium</vt:lpstr>
      <vt:lpstr>Specific Heat Capacity</vt:lpstr>
      <vt:lpstr>Specific Heat of Water</vt:lpstr>
      <vt:lpstr>Formula--Specific Heat Capacity</vt:lpstr>
      <vt:lpstr>Specific Heat of Water vs. Iron</vt:lpstr>
      <vt:lpstr>Consider the difference in touching:</vt:lpstr>
      <vt:lpstr>Example</vt:lpstr>
      <vt:lpstr>Slide 29</vt:lpstr>
      <vt:lpstr>Heat Transfer</vt:lpstr>
      <vt:lpstr>Three Types of Thermal Energy Transfer</vt:lpstr>
      <vt:lpstr>Conduction</vt:lpstr>
      <vt:lpstr>Cold Tile</vt:lpstr>
      <vt:lpstr>Glass and Air are poor conductors.</vt:lpstr>
      <vt:lpstr>Snow is a poor conductor of thermal energy.</vt:lpstr>
      <vt:lpstr>Slide 36</vt:lpstr>
      <vt:lpstr>Convection</vt:lpstr>
      <vt:lpstr>Convection Currents</vt:lpstr>
      <vt:lpstr>Convection Ovens</vt:lpstr>
      <vt:lpstr>Try this.</vt:lpstr>
      <vt:lpstr>Cooling by Expansion</vt:lpstr>
      <vt:lpstr>Radiation</vt:lpstr>
      <vt:lpstr>Types of Radiation</vt:lpstr>
      <vt:lpstr>Infrared Photography</vt:lpstr>
    </vt:vector>
  </TitlesOfParts>
  <Company>Swift 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Heat</dc:title>
  <dc:creator>Cindy Swift</dc:creator>
  <cp:lastModifiedBy>Windows User</cp:lastModifiedBy>
  <cp:revision>33</cp:revision>
  <dcterms:created xsi:type="dcterms:W3CDTF">2006-10-20T21:42:24Z</dcterms:created>
  <dcterms:modified xsi:type="dcterms:W3CDTF">2012-10-01T19:45:15Z</dcterms:modified>
</cp:coreProperties>
</file>