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49"/>
  </p:notesMasterIdLst>
  <p:sldIdLst>
    <p:sldId id="256" r:id="rId2"/>
    <p:sldId id="258" r:id="rId3"/>
    <p:sldId id="260" r:id="rId4"/>
    <p:sldId id="261" r:id="rId5"/>
    <p:sldId id="262" r:id="rId6"/>
    <p:sldId id="263" r:id="rId7"/>
    <p:sldId id="264" r:id="rId8"/>
    <p:sldId id="257" r:id="rId9"/>
    <p:sldId id="266"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7" r:id="rId30"/>
    <p:sldId id="288" r:id="rId31"/>
    <p:sldId id="290" r:id="rId32"/>
    <p:sldId id="291" r:id="rId33"/>
    <p:sldId id="293" r:id="rId34"/>
    <p:sldId id="294"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4" autoAdjust="0"/>
    <p:restoredTop sz="94660"/>
  </p:normalViewPr>
  <p:slideViewPr>
    <p:cSldViewPr snapToGrid="0" snapToObjects="1">
      <p:cViewPr varScale="1">
        <p:scale>
          <a:sx n="47" d="100"/>
          <a:sy n="47" d="100"/>
        </p:scale>
        <p:origin x="-11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5780E-6F65-C24E-9144-EB59611AD3AC}" type="datetimeFigureOut">
              <a:rPr lang="en-US" smtClean="0"/>
              <a:t>12/8/13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57BE1-1ACE-E044-97F6-5D9C67669574}" type="slidenum">
              <a:rPr lang="en-US" smtClean="0"/>
              <a:t>‹#›</a:t>
            </a:fld>
            <a:endParaRPr lang="en-US"/>
          </a:p>
        </p:txBody>
      </p:sp>
    </p:spTree>
    <p:extLst>
      <p:ext uri="{BB962C8B-B14F-4D97-AF65-F5344CB8AC3E}">
        <p14:creationId xmlns:p14="http://schemas.microsoft.com/office/powerpoint/2010/main" val="7747191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D3F21E-C2EE-DB49-AB7C-2E1CFEE48D61}" type="slidenum">
              <a:rPr lang="en-US"/>
              <a:pPr>
                <a:defRPr/>
              </a:pPr>
              <a:t>3</a:t>
            </a:fld>
            <a:endParaRPr lang="en-US"/>
          </a:p>
        </p:txBody>
      </p:sp>
      <p:sp>
        <p:nvSpPr>
          <p:cNvPr id="1751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1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441D76-2B84-FE4D-88A7-F7D104C538A5}" type="slidenum">
              <a:rPr lang="en-US"/>
              <a:pPr>
                <a:defRPr/>
              </a:pPr>
              <a:t>13</a:t>
            </a:fld>
            <a:endParaRPr lang="en-US"/>
          </a:p>
        </p:txBody>
      </p:sp>
      <p:sp>
        <p:nvSpPr>
          <p:cNvPr id="179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8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B88C812-C9A8-634A-9DB1-87415EE49A12}" type="slidenum">
              <a:rPr lang="en-US"/>
              <a:pPr>
                <a:defRPr/>
              </a:pPr>
              <a:t>14</a:t>
            </a:fld>
            <a:endParaRPr lang="en-US"/>
          </a:p>
        </p:txBody>
      </p:sp>
      <p:sp>
        <p:nvSpPr>
          <p:cNvPr id="180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1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FF2091-F3C8-164F-BF78-CD959725AFD3}" type="slidenum">
              <a:rPr lang="en-US"/>
              <a:pPr>
                <a:defRPr/>
              </a:pPr>
              <a:t>16</a:t>
            </a:fld>
            <a:endParaRPr lang="en-US"/>
          </a:p>
        </p:txBody>
      </p:sp>
      <p:sp>
        <p:nvSpPr>
          <p:cNvPr id="1802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2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69A43FA-946A-5540-AC0E-989C0407C3D3}" type="slidenum">
              <a:rPr lang="en-US"/>
              <a:pPr>
                <a:defRPr/>
              </a:pPr>
              <a:t>17</a:t>
            </a:fld>
            <a:endParaRPr lang="en-US"/>
          </a:p>
        </p:txBody>
      </p:sp>
      <p:sp>
        <p:nvSpPr>
          <p:cNvPr id="199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998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CC660D-ADAD-B54D-831F-753FC2280AFB}" type="slidenum">
              <a:rPr lang="en-US"/>
              <a:pPr>
                <a:defRPr/>
              </a:pPr>
              <a:t>18</a:t>
            </a:fld>
            <a:endParaRPr lang="en-US"/>
          </a:p>
        </p:txBody>
      </p:sp>
      <p:sp>
        <p:nvSpPr>
          <p:cNvPr id="1807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7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392089-9903-8F41-8BC1-563BCB3EF3A5}" type="slidenum">
              <a:rPr lang="en-US"/>
              <a:pPr>
                <a:defRPr/>
              </a:pPr>
              <a:t>19</a:t>
            </a:fld>
            <a:endParaRPr lang="en-US"/>
          </a:p>
        </p:txBody>
      </p:sp>
      <p:sp>
        <p:nvSpPr>
          <p:cNvPr id="200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0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DD686D-0739-2F4D-9A2E-F378F0131296}" type="slidenum">
              <a:rPr lang="en-US"/>
              <a:pPr>
                <a:defRPr/>
              </a:pPr>
              <a:t>25</a:t>
            </a:fld>
            <a:endParaRPr lang="en-US"/>
          </a:p>
        </p:txBody>
      </p:sp>
      <p:sp>
        <p:nvSpPr>
          <p:cNvPr id="1808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8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B6D4EB-9AA9-E04A-9DF1-149981FCA3D5}" type="slidenum">
              <a:rPr lang="en-US"/>
              <a:pPr>
                <a:defRPr/>
              </a:pPr>
              <a:t>26</a:t>
            </a:fld>
            <a:endParaRPr lang="en-US"/>
          </a:p>
        </p:txBody>
      </p:sp>
      <p:sp>
        <p:nvSpPr>
          <p:cNvPr id="181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0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FB2EB9-5A32-C341-85F8-CFEFCF1C3848}" type="slidenum">
              <a:rPr lang="en-US"/>
              <a:pPr>
                <a:defRPr/>
              </a:pPr>
              <a:t>27</a:t>
            </a:fld>
            <a:endParaRPr lang="en-US"/>
          </a:p>
        </p:txBody>
      </p:sp>
      <p:sp>
        <p:nvSpPr>
          <p:cNvPr id="1811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1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4B3D71-DD69-1A48-A5B6-B1E3FE2049DD}" type="slidenum">
              <a:rPr lang="en-US"/>
              <a:pPr>
                <a:defRPr/>
              </a:pPr>
              <a:t>28</a:t>
            </a:fld>
            <a:endParaRPr lang="en-US"/>
          </a:p>
        </p:txBody>
      </p:sp>
      <p:sp>
        <p:nvSpPr>
          <p:cNvPr id="200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4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D59100-6C28-C948-8D5D-5FAFF9EADE58}" type="slidenum">
              <a:rPr lang="en-US"/>
              <a:pPr>
                <a:defRPr/>
              </a:pPr>
              <a:t>4</a:t>
            </a:fld>
            <a:endParaRPr lang="en-US"/>
          </a:p>
        </p:txBody>
      </p:sp>
      <p:sp>
        <p:nvSpPr>
          <p:cNvPr id="177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5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0A062B-587F-4544-99A1-C9A9C4355704}" type="slidenum">
              <a:rPr lang="en-US"/>
              <a:pPr>
                <a:defRPr/>
              </a:pPr>
              <a:t>29</a:t>
            </a:fld>
            <a:endParaRPr lang="en-US"/>
          </a:p>
        </p:txBody>
      </p:sp>
      <p:sp>
        <p:nvSpPr>
          <p:cNvPr id="1813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35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DE8961-778A-8D45-A5A2-5AF1014A9CE8}" type="slidenum">
              <a:rPr lang="en-US"/>
              <a:pPr>
                <a:defRPr/>
              </a:pPr>
              <a:t>30</a:t>
            </a:fld>
            <a:endParaRPr lang="en-US"/>
          </a:p>
        </p:txBody>
      </p:sp>
      <p:sp>
        <p:nvSpPr>
          <p:cNvPr id="1814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4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2C377A-ED69-9E40-B19C-EACA5CDCD609}" type="slidenum">
              <a:rPr lang="en-US"/>
              <a:pPr>
                <a:defRPr/>
              </a:pPr>
              <a:t>31</a:t>
            </a:fld>
            <a:endParaRPr lang="en-US"/>
          </a:p>
        </p:txBody>
      </p:sp>
      <p:sp>
        <p:nvSpPr>
          <p:cNvPr id="1815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5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F93905-03E3-2741-BD89-588D2BB3951C}" type="slidenum">
              <a:rPr lang="en-US"/>
              <a:pPr>
                <a:defRPr/>
              </a:pPr>
              <a:t>32</a:t>
            </a:fld>
            <a:endParaRPr lang="en-US"/>
          </a:p>
        </p:txBody>
      </p:sp>
      <p:sp>
        <p:nvSpPr>
          <p:cNvPr id="1816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6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88503A-0BEC-7645-B34C-005948289107}" type="slidenum">
              <a:rPr lang="en-US"/>
              <a:pPr>
                <a:defRPr/>
              </a:pPr>
              <a:t>33</a:t>
            </a:fld>
            <a:endParaRPr lang="en-US"/>
          </a:p>
        </p:txBody>
      </p:sp>
      <p:sp>
        <p:nvSpPr>
          <p:cNvPr id="1817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7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75DA39E-E756-8A41-8B03-907A574A5EE5}" type="slidenum">
              <a:rPr lang="en-US"/>
              <a:pPr>
                <a:defRPr/>
              </a:pPr>
              <a:t>34</a:t>
            </a:fld>
            <a:endParaRPr lang="en-US"/>
          </a:p>
        </p:txBody>
      </p:sp>
      <p:sp>
        <p:nvSpPr>
          <p:cNvPr id="1818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8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F5E918-0446-E84F-9C99-3907E9EA7E4E}" type="slidenum">
              <a:rPr lang="en-US"/>
              <a:pPr>
                <a:defRPr/>
              </a:pPr>
              <a:t>35</a:t>
            </a:fld>
            <a:endParaRPr lang="en-US"/>
          </a:p>
        </p:txBody>
      </p:sp>
      <p:sp>
        <p:nvSpPr>
          <p:cNvPr id="200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7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DB4E0F-A915-4949-B098-3CAB5E390525}" type="slidenum">
              <a:rPr lang="en-US"/>
              <a:pPr>
                <a:defRPr/>
              </a:pPr>
              <a:t>36</a:t>
            </a:fld>
            <a:endParaRPr lang="en-US"/>
          </a:p>
        </p:txBody>
      </p:sp>
      <p:sp>
        <p:nvSpPr>
          <p:cNvPr id="1819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9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5E716D-862B-8E44-BD87-4503C1B548E2}" type="slidenum">
              <a:rPr lang="en-US"/>
              <a:pPr>
                <a:defRPr/>
              </a:pPr>
              <a:t>37</a:t>
            </a:fld>
            <a:endParaRPr lang="en-US"/>
          </a:p>
        </p:txBody>
      </p:sp>
      <p:sp>
        <p:nvSpPr>
          <p:cNvPr id="1820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0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916C72-64E8-134D-9A91-7C3E0F9B88A8}" type="slidenum">
              <a:rPr lang="en-US"/>
              <a:pPr>
                <a:defRPr/>
              </a:pPr>
              <a:t>38</a:t>
            </a:fld>
            <a:endParaRPr lang="en-US"/>
          </a:p>
        </p:txBody>
      </p:sp>
      <p:sp>
        <p:nvSpPr>
          <p:cNvPr id="200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09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5DD77A-202F-2A43-82ED-8A9A1813FCBE}" type="slidenum">
              <a:rPr lang="en-US"/>
              <a:pPr>
                <a:defRPr/>
              </a:pPr>
              <a:t>5</a:t>
            </a:fld>
            <a:endParaRPr lang="en-US"/>
          </a:p>
        </p:txBody>
      </p:sp>
      <p:sp>
        <p:nvSpPr>
          <p:cNvPr id="162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0995"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BEB825-0A81-AA4B-816E-51B68922E711}" type="slidenum">
              <a:rPr lang="en-US"/>
              <a:pPr>
                <a:defRPr/>
              </a:pPr>
              <a:t>39</a:t>
            </a:fld>
            <a:endParaRPr lang="en-US"/>
          </a:p>
        </p:txBody>
      </p:sp>
      <p:sp>
        <p:nvSpPr>
          <p:cNvPr id="1703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03939"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803E5C-37CF-D44C-8B96-27FF120FAC12}" type="slidenum">
              <a:rPr lang="en-US"/>
              <a:pPr>
                <a:defRPr/>
              </a:pPr>
              <a:t>40</a:t>
            </a:fld>
            <a:endParaRPr lang="en-US"/>
          </a:p>
        </p:txBody>
      </p:sp>
      <p:sp>
        <p:nvSpPr>
          <p:cNvPr id="1830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0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240E88-86B9-5B41-BCBD-FE0A867F1FB4}" type="slidenum">
              <a:rPr lang="en-US"/>
              <a:pPr>
                <a:defRPr/>
              </a:pPr>
              <a:t>41</a:t>
            </a:fld>
            <a:endParaRPr lang="en-US"/>
          </a:p>
        </p:txBody>
      </p:sp>
      <p:sp>
        <p:nvSpPr>
          <p:cNvPr id="1831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19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027E7A-B6F4-6042-95AD-A267A8BB70A6}" type="slidenum">
              <a:rPr lang="en-US"/>
              <a:pPr>
                <a:defRPr/>
              </a:pPr>
              <a:t>42</a:t>
            </a:fld>
            <a:endParaRPr lang="en-US"/>
          </a:p>
        </p:txBody>
      </p:sp>
      <p:sp>
        <p:nvSpPr>
          <p:cNvPr id="2013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013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D26CAAB-4EFE-3E4C-827C-C3FE69DE695C}" type="slidenum">
              <a:rPr lang="en-US"/>
              <a:pPr>
                <a:defRPr/>
              </a:pPr>
              <a:t>6</a:t>
            </a:fld>
            <a:endParaRPr lang="en-US"/>
          </a:p>
        </p:txBody>
      </p:sp>
      <p:sp>
        <p:nvSpPr>
          <p:cNvPr id="162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3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DF36CA3-D0EC-B749-8852-4675E6AF205B}" type="slidenum">
              <a:rPr lang="en-US"/>
              <a:pPr>
                <a:defRPr/>
              </a:pPr>
              <a:t>7</a:t>
            </a:fld>
            <a:endParaRPr lang="en-US"/>
          </a:p>
        </p:txBody>
      </p:sp>
      <p:sp>
        <p:nvSpPr>
          <p:cNvPr id="1696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6771"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568F07-C98C-1443-A070-FBB555743FD9}" type="slidenum">
              <a:rPr lang="en-US"/>
              <a:pPr>
                <a:defRPr/>
              </a:pPr>
              <a:t>9</a:t>
            </a:fld>
            <a:endParaRPr lang="en-US"/>
          </a:p>
        </p:txBody>
      </p:sp>
      <p:sp>
        <p:nvSpPr>
          <p:cNvPr id="1784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4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F50B1E-1DEF-994F-BBC4-63C9BC6F879B}" type="slidenum">
              <a:rPr lang="en-US"/>
              <a:pPr>
                <a:defRPr/>
              </a:pPr>
              <a:t>10</a:t>
            </a:fld>
            <a:endParaRPr lang="en-US"/>
          </a:p>
        </p:txBody>
      </p:sp>
      <p:sp>
        <p:nvSpPr>
          <p:cNvPr id="178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9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712BBA-75B5-6C4E-8EBE-B6E265A7034F}" type="slidenum">
              <a:rPr lang="en-US"/>
              <a:pPr>
                <a:defRPr/>
              </a:pPr>
              <a:t>11</a:t>
            </a:fld>
            <a:endParaRPr lang="en-US"/>
          </a:p>
        </p:txBody>
      </p:sp>
      <p:sp>
        <p:nvSpPr>
          <p:cNvPr id="179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2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C46C337-5DBE-D443-9A67-2D04E8D85DE9}" type="slidenum">
              <a:rPr lang="en-US"/>
              <a:pPr>
                <a:defRPr/>
              </a:pPr>
              <a:t>12</a:t>
            </a:fld>
            <a:endParaRPr lang="en-US"/>
          </a:p>
        </p:txBody>
      </p:sp>
      <p:sp>
        <p:nvSpPr>
          <p:cNvPr id="1796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6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2EF72F6D-1389-9246-97C6-25DF55EBB817}"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D27B-BA91-1C4A-AF36-72157B6B24E7}"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2EF72F6D-1389-9246-97C6-25DF55EBB817}"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D27B-BA91-1C4A-AF36-72157B6B24E7}"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2EF72F6D-1389-9246-97C6-25DF55EBB817}"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D27B-BA91-1C4A-AF36-72157B6B24E7}"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F72F6D-1389-9246-97C6-25DF55EBB817}"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D27B-BA91-1C4A-AF36-72157B6B24E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F72F6D-1389-9246-97C6-25DF55EBB817}"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D27B-BA91-1C4A-AF36-72157B6B24E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609600"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298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EF72F6D-1389-9246-97C6-25DF55EBB817}" type="datetimeFigureOut">
              <a:rPr lang="en-US" smtClean="0"/>
              <a:t>12/8/13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BFD27B-BA91-1C4A-AF36-72157B6B24E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EF72F6D-1389-9246-97C6-25DF55EBB817}"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D27B-BA91-1C4A-AF36-72157B6B24E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EF72F6D-1389-9246-97C6-25DF55EBB817}" type="datetimeFigureOut">
              <a:rPr lang="en-US" smtClean="0"/>
              <a:t>12/8/13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BFD27B-BA91-1C4A-AF36-72157B6B24E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EF72F6D-1389-9246-97C6-25DF55EBB817}" type="datetimeFigureOut">
              <a:rPr lang="en-US" smtClean="0"/>
              <a:t>12/8/13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BFD27B-BA91-1C4A-AF36-72157B6B24E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72F6D-1389-9246-97C6-25DF55EBB817}" type="datetimeFigureOut">
              <a:rPr lang="en-US" smtClean="0"/>
              <a:t>12/8/13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BFD27B-BA91-1C4A-AF36-72157B6B24E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72F6D-1389-9246-97C6-25DF55EBB817}" type="datetimeFigureOut">
              <a:rPr lang="en-US" smtClean="0"/>
              <a:t>12/8/13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BFD27B-BA91-1C4A-AF36-72157B6B24E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2EF72F6D-1389-9246-97C6-25DF55EBB817}" type="datetimeFigureOut">
              <a:rPr lang="en-US" smtClean="0"/>
              <a:t>12/8/13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87BFD27B-BA91-1C4A-AF36-72157B6B24E7}"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14</a:t>
            </a:r>
            <a:endParaRPr lang="en-US" dirty="0"/>
          </a:p>
        </p:txBody>
      </p:sp>
      <p:sp>
        <p:nvSpPr>
          <p:cNvPr id="3" name="Subtitle 2"/>
          <p:cNvSpPr>
            <a:spLocks noGrp="1"/>
          </p:cNvSpPr>
          <p:nvPr>
            <p:ph type="subTitle" idx="1"/>
          </p:nvPr>
        </p:nvSpPr>
        <p:spPr>
          <a:xfrm rot="21060000">
            <a:off x="2344733" y="4720992"/>
            <a:ext cx="6607800" cy="914400"/>
          </a:xfrm>
        </p:spPr>
        <p:txBody>
          <a:bodyPr>
            <a:normAutofit/>
          </a:bodyPr>
          <a:lstStyle/>
          <a:p>
            <a:r>
              <a:rPr lang="en-US" sz="2800" dirty="0" smtClean="0"/>
              <a:t>Cosmology</a:t>
            </a:r>
            <a:endParaRPr lang="en-US" sz="2800" dirty="0"/>
          </a:p>
        </p:txBody>
      </p:sp>
    </p:spTree>
    <p:extLst>
      <p:ext uri="{BB962C8B-B14F-4D97-AF65-F5344CB8AC3E}">
        <p14:creationId xmlns:p14="http://schemas.microsoft.com/office/powerpoint/2010/main" val="124265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9" name="Rectangle 3"/>
          <p:cNvSpPr>
            <a:spLocks noGrp="1" noChangeArrowheads="1"/>
          </p:cNvSpPr>
          <p:nvPr>
            <p:ph type="body" idx="4294967295"/>
          </p:nvPr>
        </p:nvSpPr>
        <p:spPr>
          <a:xfrm>
            <a:off x="561975" y="721515"/>
            <a:ext cx="8582025" cy="5772121"/>
          </a:xfrm>
        </p:spPr>
        <p:txBody>
          <a:bodyPr>
            <a:noAutofit/>
          </a:bodyPr>
          <a:lstStyle/>
          <a:p>
            <a:pPr eaLnBrk="1" hangingPunct="1">
              <a:defRPr/>
            </a:pPr>
            <a:r>
              <a:rPr lang="en-US" sz="3600" dirty="0" smtClean="0">
                <a:solidFill>
                  <a:srgbClr val="3B3B4B"/>
                </a:solidFill>
              </a:rPr>
              <a:t>When Penzias and Wilson learned about the preceding work, they realized the radio noise they had detected—now called the cosmic microwave background (CMB)—is actually radiation from the big bang. </a:t>
            </a:r>
          </a:p>
          <a:p>
            <a:pPr lvl="1" eaLnBrk="1" hangingPunct="1">
              <a:defRPr/>
            </a:pPr>
            <a:r>
              <a:rPr lang="en-US" sz="3600" dirty="0" smtClean="0">
                <a:solidFill>
                  <a:srgbClr val="3B3B4B"/>
                </a:solidFill>
              </a:rPr>
              <a:t>They received the </a:t>
            </a:r>
            <a:br>
              <a:rPr lang="en-US" sz="3600" dirty="0" smtClean="0">
                <a:solidFill>
                  <a:srgbClr val="3B3B4B"/>
                </a:solidFill>
              </a:rPr>
            </a:br>
            <a:r>
              <a:rPr lang="en-US" sz="3600" dirty="0" smtClean="0">
                <a:solidFill>
                  <a:srgbClr val="3B3B4B"/>
                </a:solidFill>
              </a:rPr>
              <a:t>1978 Nobel Prize </a:t>
            </a:r>
            <a:br>
              <a:rPr lang="en-US" sz="3600" dirty="0" smtClean="0">
                <a:solidFill>
                  <a:srgbClr val="3B3B4B"/>
                </a:solidFill>
              </a:rPr>
            </a:br>
            <a:r>
              <a:rPr lang="en-US" sz="3600" dirty="0" smtClean="0">
                <a:solidFill>
                  <a:srgbClr val="3B3B4B"/>
                </a:solidFill>
              </a:rPr>
              <a:t>in physics for their </a:t>
            </a:r>
            <a:br>
              <a:rPr lang="en-US" sz="3600" dirty="0" smtClean="0">
                <a:solidFill>
                  <a:srgbClr val="3B3B4B"/>
                </a:solidFill>
              </a:rPr>
            </a:br>
            <a:r>
              <a:rPr lang="en-US" sz="3600" dirty="0" smtClean="0">
                <a:solidFill>
                  <a:srgbClr val="3B3B4B"/>
                </a:solidFill>
              </a:rPr>
              <a:t>discovery.</a:t>
            </a:r>
          </a:p>
        </p:txBody>
      </p:sp>
    </p:spTree>
    <p:extLst>
      <p:ext uri="{BB962C8B-B14F-4D97-AF65-F5344CB8AC3E}">
        <p14:creationId xmlns:p14="http://schemas.microsoft.com/office/powerpoint/2010/main" val="33079664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3" name="Rectangle 3"/>
          <p:cNvSpPr>
            <a:spLocks noGrp="1" noChangeArrowheads="1"/>
          </p:cNvSpPr>
          <p:nvPr>
            <p:ph type="body" idx="4294967295"/>
          </p:nvPr>
        </p:nvSpPr>
        <p:spPr>
          <a:xfrm>
            <a:off x="609600" y="990600"/>
            <a:ext cx="8534400" cy="4525963"/>
          </a:xfrm>
        </p:spPr>
        <p:txBody>
          <a:bodyPr/>
          <a:lstStyle/>
          <a:p>
            <a:pPr eaLnBrk="1" hangingPunct="1">
              <a:defRPr/>
            </a:pPr>
            <a:r>
              <a:rPr lang="en-US" dirty="0" smtClean="0">
                <a:solidFill>
                  <a:schemeClr val="tx2">
                    <a:lumMod val="50000"/>
                  </a:schemeClr>
                </a:solidFill>
                <a:cs typeface="Times New Roman" charset="0"/>
              </a:rPr>
              <a:t>It was not until January 1990 that satellite measurements confirmed that the CMB is blackbody radiation, with an apparent temperature of </a:t>
            </a:r>
            <a:r>
              <a:rPr lang="en-US" dirty="0" smtClean="0">
                <a:solidFill>
                  <a:schemeClr val="tx2">
                    <a:lumMod val="50000"/>
                  </a:schemeClr>
                </a:solidFill>
                <a:cs typeface="+mn-cs"/>
              </a:rPr>
              <a:t>2.725 +/- 0.002 K.</a:t>
            </a:r>
          </a:p>
          <a:p>
            <a:pPr lvl="1" eaLnBrk="1" hangingPunct="1">
              <a:defRPr/>
            </a:pPr>
            <a:r>
              <a:rPr lang="en-US" sz="2400" dirty="0" smtClean="0">
                <a:solidFill>
                  <a:schemeClr val="tx2">
                    <a:lumMod val="50000"/>
                  </a:schemeClr>
                </a:solidFill>
              </a:rPr>
              <a:t>This is in </a:t>
            </a:r>
            <a:r>
              <a:rPr lang="en-US" sz="2400" dirty="0" smtClean="0">
                <a:solidFill>
                  <a:schemeClr val="tx2">
                    <a:lumMod val="50000"/>
                  </a:schemeClr>
                </a:solidFill>
                <a:cs typeface="Times New Roman" charset="0"/>
              </a:rPr>
              <a:t>good agreement with theoretical predictions. </a:t>
            </a:r>
          </a:p>
        </p:txBody>
      </p:sp>
      <p:sp>
        <p:nvSpPr>
          <p:cNvPr id="1628176" name="Text Box 16"/>
          <p:cNvSpPr txBox="1">
            <a:spLocks noChangeArrowheads="1"/>
          </p:cNvSpPr>
          <p:nvPr/>
        </p:nvSpPr>
        <p:spPr bwMode="auto">
          <a:xfrm>
            <a:off x="561975" y="31750"/>
            <a:ext cx="7667625"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3B3B4B"/>
                </a:solidFill>
                <a:cs typeface="+mn-cs"/>
              </a:rPr>
              <a:t>Evidence for the Big Bang: </a:t>
            </a:r>
            <a:br>
              <a:rPr lang="en-US" sz="3000" dirty="0">
                <a:solidFill>
                  <a:srgbClr val="3B3B4B"/>
                </a:solidFill>
                <a:cs typeface="+mn-cs"/>
              </a:rPr>
            </a:br>
            <a:r>
              <a:rPr lang="en-US" sz="3000" dirty="0">
                <a:solidFill>
                  <a:srgbClr val="3B3B4B"/>
                </a:solidFill>
                <a:cs typeface="+mn-cs"/>
              </a:rPr>
              <a:t>The Cosmic Background Radiation </a:t>
            </a:r>
          </a:p>
        </p:txBody>
      </p:sp>
      <p:pic>
        <p:nvPicPr>
          <p:cNvPr id="1628177" name="Picture 17" descr="11f05a"/>
          <p:cNvPicPr>
            <a:picLocks noChangeAspect="1" noChangeArrowheads="1"/>
          </p:cNvPicPr>
          <p:nvPr/>
        </p:nvPicPr>
        <p:blipFill>
          <a:blip r:embed="rId3">
            <a:extLst>
              <a:ext uri="{28A0092B-C50C-407E-A947-70E740481C1C}">
                <a14:useLocalDpi xmlns:a14="http://schemas.microsoft.com/office/drawing/2010/main" val="0"/>
              </a:ext>
            </a:extLst>
          </a:blip>
          <a:srcRect l="8846" t="18460" r="1236" b="4984"/>
          <a:stretch>
            <a:fillRect/>
          </a:stretch>
        </p:blipFill>
        <p:spPr bwMode="auto">
          <a:xfrm>
            <a:off x="762000" y="4038600"/>
            <a:ext cx="4767263"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28178" name="Picture 18" descr="11f05b"/>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813" y="3789363"/>
            <a:ext cx="3405187"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08604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67" name="Rectangle 3"/>
          <p:cNvSpPr>
            <a:spLocks noGrp="1" noChangeArrowheads="1"/>
          </p:cNvSpPr>
          <p:nvPr>
            <p:ph type="body" idx="1"/>
          </p:nvPr>
        </p:nvSpPr>
        <p:spPr>
          <a:xfrm>
            <a:off x="230946" y="2770618"/>
            <a:ext cx="8593967" cy="4041345"/>
          </a:xfrm>
        </p:spPr>
        <p:txBody>
          <a:bodyPr>
            <a:noAutofit/>
          </a:bodyPr>
          <a:lstStyle/>
          <a:p>
            <a:pPr eaLnBrk="1" hangingPunct="1">
              <a:defRPr/>
            </a:pPr>
            <a:r>
              <a:rPr lang="en-US" sz="3200" dirty="0" smtClean="0">
                <a:solidFill>
                  <a:schemeClr val="bg2">
                    <a:lumMod val="10000"/>
                  </a:schemeClr>
                </a:solidFill>
                <a:cs typeface="+mn-cs"/>
              </a:rPr>
              <a:t>Simple observations of the darkness of the night sky and the redshifts of the galaxies show you that the universe must have had a beginning.</a:t>
            </a:r>
          </a:p>
          <a:p>
            <a:pPr eaLnBrk="1" hangingPunct="1">
              <a:defRPr/>
            </a:pPr>
            <a:r>
              <a:rPr lang="en-US" sz="3200" dirty="0" smtClean="0">
                <a:solidFill>
                  <a:schemeClr val="bg2">
                    <a:lumMod val="10000"/>
                  </a:schemeClr>
                </a:solidFill>
                <a:cs typeface="+mn-cs"/>
              </a:rPr>
              <a:t>Also, you have seen that the CMB is clear evidence that conditions at the beginning were hot and dense.</a:t>
            </a:r>
          </a:p>
        </p:txBody>
      </p:sp>
      <p:sp>
        <p:nvSpPr>
          <p:cNvPr id="1419269" name="Text Box 5"/>
          <p:cNvSpPr txBox="1">
            <a:spLocks noChangeArrowheads="1"/>
          </p:cNvSpPr>
          <p:nvPr/>
        </p:nvSpPr>
        <p:spPr bwMode="auto">
          <a:xfrm>
            <a:off x="561975" y="1241006"/>
            <a:ext cx="7667625" cy="152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dirty="0">
                <a:solidFill>
                  <a:schemeClr val="tx2">
                    <a:lumMod val="50000"/>
                  </a:schemeClr>
                </a:solidFill>
                <a:cs typeface="+mn-cs"/>
              </a:rPr>
              <a:t>Particles and </a:t>
            </a:r>
            <a:r>
              <a:rPr lang="en-US" sz="3000" dirty="0" err="1">
                <a:solidFill>
                  <a:schemeClr val="tx2">
                    <a:lumMod val="50000"/>
                  </a:schemeClr>
                </a:solidFill>
                <a:cs typeface="+mn-cs"/>
              </a:rPr>
              <a:t>Nucleosynthesis</a:t>
            </a:r>
            <a:r>
              <a:rPr lang="en-US" sz="3000" dirty="0">
                <a:solidFill>
                  <a:schemeClr val="tx2">
                    <a:lumMod val="50000"/>
                  </a:schemeClr>
                </a:solidFill>
                <a:cs typeface="+mn-cs"/>
              </a:rPr>
              <a:t>: </a:t>
            </a:r>
            <a:br>
              <a:rPr lang="en-US" sz="3000" dirty="0">
                <a:solidFill>
                  <a:schemeClr val="tx2">
                    <a:lumMod val="50000"/>
                  </a:schemeClr>
                </a:solidFill>
                <a:cs typeface="+mn-cs"/>
              </a:rPr>
            </a:br>
            <a:r>
              <a:rPr lang="en-US" sz="3000" dirty="0">
                <a:solidFill>
                  <a:schemeClr val="tx2">
                    <a:lumMod val="50000"/>
                  </a:schemeClr>
                </a:solidFill>
                <a:cs typeface="+mn-cs"/>
              </a:rPr>
              <a:t>The First Seconds and Minutes</a:t>
            </a:r>
          </a:p>
        </p:txBody>
      </p:sp>
    </p:spTree>
    <p:extLst>
      <p:ext uri="{BB962C8B-B14F-4D97-AF65-F5344CB8AC3E}">
        <p14:creationId xmlns:p14="http://schemas.microsoft.com/office/powerpoint/2010/main" val="10830260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5" name="Rectangle 3"/>
          <p:cNvSpPr>
            <a:spLocks noGrp="1" noChangeArrowheads="1"/>
          </p:cNvSpPr>
          <p:nvPr>
            <p:ph type="body" idx="1"/>
          </p:nvPr>
        </p:nvSpPr>
        <p:spPr>
          <a:xfrm>
            <a:off x="561975" y="2626314"/>
            <a:ext cx="8186738" cy="4231685"/>
          </a:xfrm>
        </p:spPr>
        <p:txBody>
          <a:bodyPr/>
          <a:lstStyle/>
          <a:p>
            <a:pPr eaLnBrk="1" hangingPunct="1">
              <a:defRPr/>
            </a:pPr>
            <a:r>
              <a:rPr lang="en-US" sz="3600" dirty="0" smtClean="0">
                <a:solidFill>
                  <a:schemeClr val="tx2">
                    <a:lumMod val="50000"/>
                  </a:schemeClr>
                </a:solidFill>
                <a:cs typeface="Times New Roman" charset="0"/>
              </a:rPr>
              <a:t>Suppose you could visit the universe when it was only 10-millionths of a second old.</a:t>
            </a:r>
          </a:p>
          <a:p>
            <a:pPr lvl="1" eaLnBrk="1" hangingPunct="1">
              <a:defRPr/>
            </a:pPr>
            <a:r>
              <a:rPr lang="en-US" sz="2400" dirty="0" smtClean="0">
                <a:solidFill>
                  <a:schemeClr val="tx2">
                    <a:lumMod val="50000"/>
                  </a:schemeClr>
                </a:solidFill>
                <a:cs typeface="Times New Roman" charset="0"/>
              </a:rPr>
              <a:t>You would find it filled with high-energy photons having a blackbody temperature well over 1 trillion (10</a:t>
            </a:r>
            <a:r>
              <a:rPr lang="en-US" sz="2400" baseline="30000" dirty="0" smtClean="0">
                <a:solidFill>
                  <a:schemeClr val="tx2">
                    <a:lumMod val="50000"/>
                  </a:schemeClr>
                </a:solidFill>
                <a:cs typeface="Times New Roman" charset="0"/>
              </a:rPr>
              <a:t>12</a:t>
            </a:r>
            <a:r>
              <a:rPr lang="en-US" sz="2400" dirty="0" smtClean="0">
                <a:solidFill>
                  <a:schemeClr val="tx2">
                    <a:lumMod val="50000"/>
                  </a:schemeClr>
                </a:solidFill>
                <a:cs typeface="Times New Roman" charset="0"/>
              </a:rPr>
              <a:t>) K and a density greater than 5 x 10</a:t>
            </a:r>
            <a:r>
              <a:rPr lang="en-US" sz="2400" baseline="30000" dirty="0" smtClean="0">
                <a:solidFill>
                  <a:schemeClr val="tx2">
                    <a:lumMod val="50000"/>
                  </a:schemeClr>
                </a:solidFill>
                <a:cs typeface="Times New Roman" charset="0"/>
              </a:rPr>
              <a:t>13</a:t>
            </a:r>
            <a:r>
              <a:rPr lang="en-US" sz="2400" dirty="0" smtClean="0">
                <a:solidFill>
                  <a:schemeClr val="tx2">
                    <a:lumMod val="50000"/>
                  </a:schemeClr>
                </a:solidFill>
                <a:cs typeface="Times New Roman" charset="0"/>
              </a:rPr>
              <a:t> g/cm</a:t>
            </a:r>
            <a:r>
              <a:rPr lang="en-US" sz="2400" baseline="30000" dirty="0" smtClean="0">
                <a:solidFill>
                  <a:schemeClr val="tx2">
                    <a:lumMod val="50000"/>
                  </a:schemeClr>
                </a:solidFill>
                <a:cs typeface="Times New Roman" charset="0"/>
              </a:rPr>
              <a:t>3.</a:t>
            </a:r>
          </a:p>
          <a:p>
            <a:pPr lvl="1" eaLnBrk="1" hangingPunct="1">
              <a:defRPr/>
            </a:pPr>
            <a:r>
              <a:rPr lang="en-US" sz="2400" dirty="0" smtClean="0">
                <a:solidFill>
                  <a:schemeClr val="tx2">
                    <a:lumMod val="50000"/>
                  </a:schemeClr>
                </a:solidFill>
                <a:cs typeface="Times New Roman" charset="0"/>
              </a:rPr>
              <a:t>This is nearly the density of an atomic nucleus.</a:t>
            </a:r>
            <a:endParaRPr lang="en-US" sz="2400" dirty="0" smtClean="0">
              <a:solidFill>
                <a:schemeClr val="tx2">
                  <a:lumMod val="50000"/>
                </a:schemeClr>
              </a:solidFill>
            </a:endParaRPr>
          </a:p>
        </p:txBody>
      </p:sp>
      <p:sp>
        <p:nvSpPr>
          <p:cNvPr id="1631239" name="Text Box 7"/>
          <p:cNvSpPr txBox="1">
            <a:spLocks noChangeArrowheads="1"/>
          </p:cNvSpPr>
          <p:nvPr/>
        </p:nvSpPr>
        <p:spPr bwMode="auto">
          <a:xfrm>
            <a:off x="561975" y="1125563"/>
            <a:ext cx="7667625" cy="173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defRPr/>
            </a:pPr>
            <a:r>
              <a:rPr lang="en-US" sz="3000" dirty="0">
                <a:cs typeface="+mn-cs"/>
              </a:rPr>
              <a:t>Particles and </a:t>
            </a:r>
            <a:r>
              <a:rPr lang="en-US" sz="3000" dirty="0" err="1">
                <a:cs typeface="+mn-cs"/>
              </a:rPr>
              <a:t>Nucleosynthesis</a:t>
            </a:r>
            <a:r>
              <a:rPr lang="en-US" sz="3000" dirty="0">
                <a:cs typeface="+mn-cs"/>
              </a:rPr>
              <a:t>: </a:t>
            </a:r>
            <a:br>
              <a:rPr lang="en-US" sz="3000" dirty="0">
                <a:cs typeface="+mn-cs"/>
              </a:rPr>
            </a:br>
            <a:r>
              <a:rPr lang="en-US" sz="3000" dirty="0">
                <a:cs typeface="+mn-cs"/>
              </a:rPr>
              <a:t>The First Seconds and Minutes</a:t>
            </a:r>
          </a:p>
        </p:txBody>
      </p:sp>
    </p:spTree>
    <p:extLst>
      <p:ext uri="{BB962C8B-B14F-4D97-AF65-F5344CB8AC3E}">
        <p14:creationId xmlns:p14="http://schemas.microsoft.com/office/powerpoint/2010/main" val="1118629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5" name="Rectangle 5"/>
          <p:cNvSpPr>
            <a:spLocks noGrp="1" noChangeArrowheads="1"/>
          </p:cNvSpPr>
          <p:nvPr>
            <p:ph type="body" idx="4294967295"/>
          </p:nvPr>
        </p:nvSpPr>
        <p:spPr>
          <a:xfrm>
            <a:off x="433023" y="990600"/>
            <a:ext cx="8710977" cy="5821363"/>
          </a:xfrm>
        </p:spPr>
        <p:txBody>
          <a:bodyPr>
            <a:normAutofit/>
          </a:bodyPr>
          <a:lstStyle/>
          <a:p>
            <a:pPr eaLnBrk="1" hangingPunct="1">
              <a:defRPr/>
            </a:pPr>
            <a:r>
              <a:rPr lang="en-US" sz="3200" dirty="0" smtClean="0">
                <a:solidFill>
                  <a:srgbClr val="292934"/>
                </a:solidFill>
                <a:cs typeface="Times New Roman" charset="0"/>
              </a:rPr>
              <a:t>If photons have enough energy, two photons can combine and convert their energy into a pair of particles—a particle of normal matter and a particle of antimatter. </a:t>
            </a:r>
          </a:p>
          <a:p>
            <a:pPr lvl="1" eaLnBrk="1" hangingPunct="1">
              <a:defRPr/>
            </a:pPr>
            <a:r>
              <a:rPr lang="en-US" sz="3200" dirty="0" smtClean="0">
                <a:solidFill>
                  <a:srgbClr val="292934"/>
                </a:solidFill>
                <a:cs typeface="Times New Roman" charset="0"/>
              </a:rPr>
              <a:t>When an antimatter particle meets its matching particle of normal matter, the two particles annihilate each other and convert their mass back into energy—in the form of two gamma rays.</a:t>
            </a:r>
            <a:endParaRPr lang="en-US" sz="3200" dirty="0" smtClean="0">
              <a:solidFill>
                <a:srgbClr val="292934"/>
              </a:solidFill>
            </a:endParaRPr>
          </a:p>
        </p:txBody>
      </p:sp>
    </p:spTree>
    <p:extLst>
      <p:ext uri="{BB962C8B-B14F-4D97-AF65-F5344CB8AC3E}">
        <p14:creationId xmlns:p14="http://schemas.microsoft.com/office/powerpoint/2010/main" val="269883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6419" y="1028343"/>
            <a:ext cx="8202907" cy="5601532"/>
          </a:xfrm>
          <a:prstGeom prst="rect">
            <a:avLst/>
          </a:prstGeom>
        </p:spPr>
        <p:txBody>
          <a:bodyPr wrap="square">
            <a:spAutoFit/>
          </a:bodyPr>
          <a:lstStyle/>
          <a:p>
            <a:endParaRPr lang="en-US" dirty="0" smtClean="0"/>
          </a:p>
          <a:p>
            <a:r>
              <a:rPr lang="en-US" sz="4000" dirty="0" smtClean="0"/>
              <a:t>Test Your Understanding</a:t>
            </a:r>
            <a:endParaRPr lang="en-US" sz="4000" dirty="0"/>
          </a:p>
          <a:p>
            <a:endParaRPr lang="en-US" dirty="0" smtClean="0"/>
          </a:p>
          <a:p>
            <a:endParaRPr lang="en-US" dirty="0"/>
          </a:p>
          <a:p>
            <a:r>
              <a:rPr lang="en-US" sz="2400" dirty="0" smtClean="0"/>
              <a:t>When a proton and an antiproton collide</a:t>
            </a:r>
          </a:p>
          <a:p>
            <a:r>
              <a:rPr lang="en-US" sz="2400" dirty="0" smtClean="0"/>
              <a:t>a.	they destroy each other and produce energy in the form of gamma rays.</a:t>
            </a:r>
          </a:p>
          <a:p>
            <a:r>
              <a:rPr lang="en-US" sz="2400" dirty="0" smtClean="0"/>
              <a:t>b.	one of the protons is converted to a neutron and they form nucleus of one proton and one neutron.</a:t>
            </a:r>
          </a:p>
          <a:p>
            <a:r>
              <a:rPr lang="en-US" sz="2400" dirty="0" smtClean="0"/>
              <a:t>c.	one of the protons is converted to an electron and they form a hydrogen atom.</a:t>
            </a:r>
          </a:p>
          <a:p>
            <a:r>
              <a:rPr lang="en-US" sz="2400" dirty="0" smtClean="0"/>
              <a:t>d.	one proton is converted to a neutron and the other is converted to an electron.</a:t>
            </a:r>
          </a:p>
          <a:p>
            <a:r>
              <a:rPr lang="en-US" sz="2400" dirty="0" smtClean="0"/>
              <a:t>e.	A proton and an antiproton can not collide because the Coulomb barrier is too great.</a:t>
            </a:r>
            <a:endParaRPr lang="en-US" sz="2400" dirty="0"/>
          </a:p>
        </p:txBody>
      </p:sp>
    </p:spTree>
    <p:extLst>
      <p:ext uri="{BB962C8B-B14F-4D97-AF65-F5344CB8AC3E}">
        <p14:creationId xmlns:p14="http://schemas.microsoft.com/office/powerpoint/2010/main" val="57169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61" name="Rectangle 5"/>
          <p:cNvSpPr>
            <a:spLocks noGrp="1" noChangeArrowheads="1"/>
          </p:cNvSpPr>
          <p:nvPr>
            <p:ph type="body" idx="4294967295"/>
          </p:nvPr>
        </p:nvSpPr>
        <p:spPr>
          <a:xfrm>
            <a:off x="288683" y="990600"/>
            <a:ext cx="8573852" cy="5821363"/>
          </a:xfrm>
        </p:spPr>
        <p:txBody>
          <a:bodyPr/>
          <a:lstStyle/>
          <a:p>
            <a:pPr eaLnBrk="1" hangingPunct="1">
              <a:defRPr/>
            </a:pPr>
            <a:r>
              <a:rPr lang="en-US" sz="3400" dirty="0" smtClean="0">
                <a:solidFill>
                  <a:srgbClr val="292934"/>
                </a:solidFill>
                <a:cs typeface="+mn-cs"/>
              </a:rPr>
              <a:t>In the early universe, photons had enough energy to produce proton–antiproton pairs or neutron–antineutron pairs.</a:t>
            </a:r>
          </a:p>
          <a:p>
            <a:pPr lvl="1" eaLnBrk="1" hangingPunct="1">
              <a:defRPr/>
            </a:pPr>
            <a:r>
              <a:rPr lang="en-US" sz="2400" dirty="0" smtClean="0">
                <a:solidFill>
                  <a:srgbClr val="292934"/>
                </a:solidFill>
                <a:cs typeface="Times New Roman" charset="0"/>
              </a:rPr>
              <a:t>When these particles collided with their antiparticles, they converted their mass back into photons. </a:t>
            </a:r>
          </a:p>
          <a:p>
            <a:pPr lvl="1" eaLnBrk="1" hangingPunct="1">
              <a:defRPr/>
            </a:pPr>
            <a:r>
              <a:rPr lang="en-US" sz="2400" dirty="0" smtClean="0">
                <a:solidFill>
                  <a:srgbClr val="292934"/>
                </a:solidFill>
                <a:cs typeface="Times New Roman" charset="0"/>
              </a:rPr>
              <a:t>Thus, the early universe was filled with a dynamic soup of energy flickering from photons into particles and back again.</a:t>
            </a:r>
          </a:p>
        </p:txBody>
      </p:sp>
    </p:spTree>
    <p:extLst>
      <p:ext uri="{BB962C8B-B14F-4D97-AF65-F5344CB8AC3E}">
        <p14:creationId xmlns:p14="http://schemas.microsoft.com/office/powerpoint/2010/main" val="422827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827" name="Rectangle 3"/>
          <p:cNvSpPr>
            <a:spLocks noGrp="1" noChangeArrowheads="1"/>
          </p:cNvSpPr>
          <p:nvPr>
            <p:ph type="body" idx="4294967295"/>
          </p:nvPr>
        </p:nvSpPr>
        <p:spPr>
          <a:xfrm>
            <a:off x="202077" y="976313"/>
            <a:ext cx="8941923" cy="5562600"/>
          </a:xfrm>
        </p:spPr>
        <p:txBody>
          <a:bodyPr>
            <a:normAutofit/>
          </a:bodyPr>
          <a:lstStyle/>
          <a:p>
            <a:pPr eaLnBrk="1" hangingPunct="1">
              <a:defRPr/>
            </a:pPr>
            <a:r>
              <a:rPr lang="en-US" sz="4000" dirty="0" smtClean="0">
                <a:solidFill>
                  <a:srgbClr val="292934"/>
                </a:solidFill>
                <a:cs typeface="+mn-cs"/>
              </a:rPr>
              <a:t>That continued until the universe was about four seconds old.</a:t>
            </a:r>
          </a:p>
          <a:p>
            <a:pPr lvl="1" eaLnBrk="1" hangingPunct="1">
              <a:defRPr/>
            </a:pPr>
            <a:r>
              <a:rPr lang="en-US" sz="2400" dirty="0" smtClean="0">
                <a:solidFill>
                  <a:srgbClr val="292934"/>
                </a:solidFill>
              </a:rPr>
              <a:t>At that point, the expansion had cooled the gamma rays to the point where they could no longer create electron–positron pairs. </a:t>
            </a:r>
          </a:p>
          <a:p>
            <a:pPr lvl="1" eaLnBrk="1" hangingPunct="1">
              <a:defRPr/>
            </a:pPr>
            <a:r>
              <a:rPr lang="en-US" sz="2400" dirty="0" smtClean="0">
                <a:solidFill>
                  <a:srgbClr val="292934"/>
                </a:solidFill>
              </a:rPr>
              <a:t>Most of the electrons and positrons combined to form photons—and only one in a billion electrons survived.</a:t>
            </a:r>
          </a:p>
          <a:p>
            <a:pPr lvl="1" eaLnBrk="1" hangingPunct="1">
              <a:defRPr/>
            </a:pPr>
            <a:r>
              <a:rPr lang="en-US" sz="2400" dirty="0" smtClean="0">
                <a:solidFill>
                  <a:srgbClr val="292934"/>
                </a:solidFill>
              </a:rPr>
              <a:t>The protons, neutrons, and electrons of which the universe is made were produced during the first four seconds of its history.</a:t>
            </a:r>
          </a:p>
        </p:txBody>
      </p:sp>
    </p:spTree>
    <p:extLst>
      <p:ext uri="{BB962C8B-B14F-4D97-AF65-F5344CB8AC3E}">
        <p14:creationId xmlns:p14="http://schemas.microsoft.com/office/powerpoint/2010/main" val="221223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8483" name="Rectangle 3"/>
          <p:cNvSpPr>
            <a:spLocks noGrp="1" noChangeArrowheads="1"/>
          </p:cNvSpPr>
          <p:nvPr>
            <p:ph type="body" idx="4294967295"/>
          </p:nvPr>
        </p:nvSpPr>
        <p:spPr>
          <a:xfrm>
            <a:off x="259815" y="976313"/>
            <a:ext cx="8884186" cy="5867400"/>
          </a:xfrm>
        </p:spPr>
        <p:txBody>
          <a:bodyPr/>
          <a:lstStyle/>
          <a:p>
            <a:pPr eaLnBrk="1" hangingPunct="1">
              <a:defRPr/>
            </a:pPr>
            <a:r>
              <a:rPr lang="en-US" sz="2800" dirty="0" smtClean="0">
                <a:solidFill>
                  <a:srgbClr val="292934"/>
                </a:solidFill>
              </a:rPr>
              <a:t>This soup of hot gas and radiation continued to cool.</a:t>
            </a:r>
          </a:p>
          <a:p>
            <a:pPr lvl="1" eaLnBrk="1" hangingPunct="1">
              <a:defRPr/>
            </a:pPr>
            <a:r>
              <a:rPr lang="en-US" sz="2800" dirty="0" smtClean="0">
                <a:solidFill>
                  <a:srgbClr val="292934"/>
                </a:solidFill>
              </a:rPr>
              <a:t>By the time the universe was about 2 minutes old, protons and neutrons could link to form deuterium—the nucleus of a heavy hydrogen atom—and not be broken apart again.</a:t>
            </a:r>
          </a:p>
          <a:p>
            <a:pPr lvl="1" eaLnBrk="1" hangingPunct="1">
              <a:defRPr/>
            </a:pPr>
            <a:r>
              <a:rPr lang="en-US" sz="2800" dirty="0" smtClean="0">
                <a:solidFill>
                  <a:srgbClr val="292934"/>
                </a:solidFill>
              </a:rPr>
              <a:t>By the end of the next minute, further reactions began converting deuterium into helium</a:t>
            </a:r>
            <a:r>
              <a:rPr lang="en-US" sz="2400" dirty="0" smtClean="0">
                <a:solidFill>
                  <a:srgbClr val="292934"/>
                </a:solidFill>
              </a:rPr>
              <a:t>.</a:t>
            </a:r>
          </a:p>
        </p:txBody>
      </p:sp>
    </p:spTree>
    <p:extLst>
      <p:ext uri="{BB962C8B-B14F-4D97-AF65-F5344CB8AC3E}">
        <p14:creationId xmlns:p14="http://schemas.microsoft.com/office/powerpoint/2010/main" val="15358478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9875" name="Rectangle 3"/>
          <p:cNvSpPr>
            <a:spLocks noGrp="1" noChangeArrowheads="1"/>
          </p:cNvSpPr>
          <p:nvPr>
            <p:ph type="body" idx="4294967295"/>
          </p:nvPr>
        </p:nvSpPr>
        <p:spPr>
          <a:xfrm>
            <a:off x="-1" y="976312"/>
            <a:ext cx="8891403" cy="5459601"/>
          </a:xfrm>
        </p:spPr>
        <p:txBody>
          <a:bodyPr>
            <a:normAutofit/>
          </a:bodyPr>
          <a:lstStyle/>
          <a:p>
            <a:pPr eaLnBrk="1" hangingPunct="1">
              <a:defRPr/>
            </a:pPr>
            <a:r>
              <a:rPr lang="en-US" sz="3200" dirty="0" smtClean="0">
                <a:solidFill>
                  <a:srgbClr val="292934"/>
                </a:solidFill>
              </a:rPr>
              <a:t>However, almost no heavier atoms could be built.</a:t>
            </a:r>
          </a:p>
          <a:p>
            <a:pPr lvl="1" eaLnBrk="1" hangingPunct="1">
              <a:defRPr/>
            </a:pPr>
            <a:r>
              <a:rPr lang="en-US" sz="3200" dirty="0" smtClean="0">
                <a:solidFill>
                  <a:srgbClr val="292934"/>
                </a:solidFill>
              </a:rPr>
              <a:t>There are no stable nuclei with atomic weights of 5 or 8 (in units of the hydrogen atom). </a:t>
            </a:r>
          </a:p>
          <a:p>
            <a:pPr lvl="1" eaLnBrk="1" hangingPunct="1">
              <a:defRPr/>
            </a:pPr>
            <a:r>
              <a:rPr lang="en-US" sz="3200" dirty="0" smtClean="0">
                <a:solidFill>
                  <a:srgbClr val="292934"/>
                </a:solidFill>
              </a:rPr>
              <a:t>Nuclei with these atomic weights fall apart as soon as they are created.</a:t>
            </a:r>
          </a:p>
        </p:txBody>
      </p:sp>
    </p:spTree>
    <p:extLst>
      <p:ext uri="{BB962C8B-B14F-4D97-AF65-F5344CB8AC3E}">
        <p14:creationId xmlns:p14="http://schemas.microsoft.com/office/powerpoint/2010/main" val="18424561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Cosmology </a:t>
            </a:r>
            <a:endParaRPr lang="en-US" dirty="0"/>
          </a:p>
        </p:txBody>
      </p:sp>
      <p:sp>
        <p:nvSpPr>
          <p:cNvPr id="5" name="Content Placeholder 4"/>
          <p:cNvSpPr>
            <a:spLocks noGrp="1"/>
          </p:cNvSpPr>
          <p:nvPr>
            <p:ph idx="1"/>
          </p:nvPr>
        </p:nvSpPr>
        <p:spPr/>
        <p:txBody>
          <a:bodyPr>
            <a:normAutofit fontScale="92500"/>
          </a:bodyPr>
          <a:lstStyle/>
          <a:p>
            <a:r>
              <a:rPr lang="en-US" dirty="0">
                <a:solidFill>
                  <a:srgbClr val="0000FF"/>
                </a:solidFill>
              </a:rPr>
              <a:t>Cosmology</a:t>
            </a:r>
            <a:r>
              <a:rPr lang="en-US" dirty="0">
                <a:solidFill>
                  <a:schemeClr val="tx1"/>
                </a:solidFill>
              </a:rPr>
              <a:t>, the study of the universe as a whole, can tell you where your matter came from and where it is going. </a:t>
            </a:r>
            <a:endParaRPr lang="en-US" dirty="0">
              <a:solidFill>
                <a:srgbClr val="0000FF"/>
              </a:solidFill>
            </a:endParaRPr>
          </a:p>
          <a:p>
            <a:r>
              <a:rPr lang="en-US" dirty="0">
                <a:solidFill>
                  <a:srgbClr val="292934"/>
                </a:solidFill>
              </a:rPr>
              <a:t>the phrase "cosmology" is often used to describe the non-scientific (especially philosophical, religious, metaphysical) means people used to understand their role in the universe, especially before the development of the scientific method</a:t>
            </a:r>
            <a:br>
              <a:rPr lang="en-US" dirty="0">
                <a:solidFill>
                  <a:srgbClr val="292934"/>
                </a:solidFill>
              </a:rPr>
            </a:br>
            <a:endParaRPr lang="en-US" dirty="0">
              <a:solidFill>
                <a:srgbClr val="292934"/>
              </a:solidFill>
            </a:endParaRPr>
          </a:p>
        </p:txBody>
      </p:sp>
    </p:spTree>
    <p:extLst>
      <p:ext uri="{BB962C8B-B14F-4D97-AF65-F5344CB8AC3E}">
        <p14:creationId xmlns:p14="http://schemas.microsoft.com/office/powerpoint/2010/main" val="24299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7551" y="808097"/>
            <a:ext cx="8487248" cy="5570756"/>
          </a:xfrm>
          <a:prstGeom prst="rect">
            <a:avLst/>
          </a:prstGeom>
        </p:spPr>
        <p:txBody>
          <a:bodyPr wrap="square">
            <a:spAutoFit/>
          </a:bodyPr>
          <a:lstStyle/>
          <a:p>
            <a:r>
              <a:rPr lang="en-US" sz="3600" dirty="0" smtClean="0"/>
              <a:t>Test Your Understanding</a:t>
            </a:r>
          </a:p>
          <a:p>
            <a:r>
              <a:rPr lang="en-US" sz="3200" dirty="0" smtClean="0"/>
              <a:t>As the universe cooled, it eventually reached a temperature of 3,000 K and protons were able to capture and hold electrons to form neutral hydrogen. This process is known as</a:t>
            </a:r>
          </a:p>
          <a:p>
            <a:r>
              <a:rPr lang="en-US" sz="3200" dirty="0" smtClean="0"/>
              <a:t>a.	ionization.</a:t>
            </a:r>
          </a:p>
          <a:p>
            <a:r>
              <a:rPr lang="en-US" sz="3200" dirty="0" smtClean="0"/>
              <a:t>b.	isotropy.</a:t>
            </a:r>
          </a:p>
          <a:p>
            <a:r>
              <a:rPr lang="en-US" sz="3200" dirty="0" smtClean="0"/>
              <a:t>c.	annihilation.</a:t>
            </a:r>
          </a:p>
          <a:p>
            <a:r>
              <a:rPr lang="en-US" sz="3200" dirty="0" smtClean="0"/>
              <a:t>d.	recombination.</a:t>
            </a:r>
          </a:p>
          <a:p>
            <a:r>
              <a:rPr lang="en-US" sz="3200" dirty="0" smtClean="0"/>
              <a:t>e.	hydration.</a:t>
            </a:r>
            <a:endParaRPr lang="en-US" sz="3200" dirty="0"/>
          </a:p>
        </p:txBody>
      </p:sp>
    </p:spTree>
    <p:extLst>
      <p:ext uri="{BB962C8B-B14F-4D97-AF65-F5344CB8AC3E}">
        <p14:creationId xmlns:p14="http://schemas.microsoft.com/office/powerpoint/2010/main" val="4235941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023" y="1212145"/>
            <a:ext cx="8429512" cy="5078313"/>
          </a:xfrm>
          <a:prstGeom prst="rect">
            <a:avLst/>
          </a:prstGeom>
        </p:spPr>
        <p:txBody>
          <a:bodyPr wrap="square">
            <a:spAutoFit/>
          </a:bodyPr>
          <a:lstStyle/>
          <a:p>
            <a:r>
              <a:rPr lang="en-US" sz="3600" dirty="0" smtClean="0"/>
              <a:t>Test Your Understanding</a:t>
            </a:r>
          </a:p>
          <a:p>
            <a:r>
              <a:rPr lang="en-US" sz="3200" dirty="0" smtClean="0"/>
              <a:t>What was the temperature of the universe when the recombination took place that produced the cosmic background radiation we observe today?</a:t>
            </a:r>
          </a:p>
          <a:p>
            <a:r>
              <a:rPr lang="en-US" sz="3200" dirty="0" smtClean="0"/>
              <a:t>a.	about 2.7 K</a:t>
            </a:r>
          </a:p>
          <a:p>
            <a:r>
              <a:rPr lang="en-US" sz="3200" dirty="0" smtClean="0"/>
              <a:t>b.	about 300 K</a:t>
            </a:r>
          </a:p>
          <a:p>
            <a:r>
              <a:rPr lang="en-US" sz="3200" dirty="0" smtClean="0"/>
              <a:t>c.	about 3000 K</a:t>
            </a:r>
          </a:p>
          <a:p>
            <a:r>
              <a:rPr lang="en-US" sz="3200" dirty="0" smtClean="0"/>
              <a:t>d.	about 3 million K</a:t>
            </a:r>
          </a:p>
          <a:p>
            <a:r>
              <a:rPr lang="en-US" sz="3200" dirty="0" smtClean="0"/>
              <a:t>e.	about 3 billion </a:t>
            </a:r>
            <a:r>
              <a:rPr lang="en-US" dirty="0" smtClean="0"/>
              <a:t>K</a:t>
            </a:r>
            <a:endParaRPr lang="en-US" dirty="0"/>
          </a:p>
        </p:txBody>
      </p:sp>
    </p:spTree>
    <p:extLst>
      <p:ext uri="{BB962C8B-B14F-4D97-AF65-F5344CB8AC3E}">
        <p14:creationId xmlns:p14="http://schemas.microsoft.com/office/powerpoint/2010/main" val="4281149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495" y="1125564"/>
            <a:ext cx="8314039" cy="5262980"/>
          </a:xfrm>
          <a:prstGeom prst="rect">
            <a:avLst/>
          </a:prstGeom>
        </p:spPr>
        <p:txBody>
          <a:bodyPr wrap="square">
            <a:spAutoFit/>
          </a:bodyPr>
          <a:lstStyle/>
          <a:p>
            <a:r>
              <a:rPr lang="en-US" sz="2800" dirty="0" smtClean="0"/>
              <a:t>Test your Understanding</a:t>
            </a:r>
          </a:p>
          <a:p>
            <a:endParaRPr lang="en-US" sz="2800" dirty="0"/>
          </a:p>
          <a:p>
            <a:r>
              <a:rPr lang="en-US" sz="2800" dirty="0" smtClean="0"/>
              <a:t>The cosmic background radiation comes from a time after the origin of the universe</a:t>
            </a:r>
          </a:p>
          <a:p>
            <a:r>
              <a:rPr lang="en-US" sz="2800" dirty="0" smtClean="0"/>
              <a:t>a.	when protons and neutrons were first formed.</a:t>
            </a:r>
          </a:p>
          <a:p>
            <a:r>
              <a:rPr lang="en-US" sz="2800" dirty="0" smtClean="0"/>
              <a:t>b.	when the big bang first began to expand.</a:t>
            </a:r>
          </a:p>
          <a:p>
            <a:r>
              <a:rPr lang="en-US" sz="2800" dirty="0" smtClean="0"/>
              <a:t>c.	the inflationary period.</a:t>
            </a:r>
          </a:p>
          <a:p>
            <a:r>
              <a:rPr lang="en-US" sz="2800" dirty="0" smtClean="0"/>
              <a:t>d.	when gamma rays had enough energy to destroy nuclei.</a:t>
            </a:r>
          </a:p>
          <a:p>
            <a:r>
              <a:rPr lang="en-US" sz="2800" dirty="0" smtClean="0"/>
              <a:t>e.	when electrons began to recombine with nuclei to form atoms.</a:t>
            </a:r>
            <a:endParaRPr lang="en-US" sz="2800" dirty="0"/>
          </a:p>
        </p:txBody>
      </p:sp>
    </p:spTree>
    <p:extLst>
      <p:ext uri="{BB962C8B-B14F-4D97-AF65-F5344CB8AC3E}">
        <p14:creationId xmlns:p14="http://schemas.microsoft.com/office/powerpoint/2010/main" val="2151480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52400"/>
            <a:ext cx="9144000" cy="5632311"/>
          </a:xfrm>
          <a:prstGeom prst="rect">
            <a:avLst/>
          </a:prstGeom>
        </p:spPr>
        <p:txBody>
          <a:bodyPr wrap="square">
            <a:spAutoFit/>
          </a:bodyPr>
          <a:lstStyle/>
          <a:p>
            <a:r>
              <a:rPr lang="en-US" sz="3600" dirty="0" smtClean="0"/>
              <a:t>Test your Understanding</a:t>
            </a:r>
          </a:p>
          <a:p>
            <a:endParaRPr lang="en-US" sz="3600" dirty="0" smtClean="0"/>
          </a:p>
          <a:p>
            <a:r>
              <a:rPr lang="en-US" sz="3200" dirty="0" smtClean="0"/>
              <a:t>Current evidence suggests that the universe is</a:t>
            </a:r>
          </a:p>
          <a:p>
            <a:r>
              <a:rPr lang="en-US" sz="3200" dirty="0" smtClean="0"/>
              <a:t>a.	flat, infinite, and neither expanding nor contracting.</a:t>
            </a:r>
          </a:p>
          <a:p>
            <a:r>
              <a:rPr lang="en-US" sz="3200" dirty="0" smtClean="0"/>
              <a:t>b.	closed, finite, and slowing its expansion.</a:t>
            </a:r>
          </a:p>
          <a:p>
            <a:r>
              <a:rPr lang="en-US" sz="3200" dirty="0" smtClean="0"/>
              <a:t>c.	open, infinite, and slowing in its expansion.</a:t>
            </a:r>
          </a:p>
          <a:p>
            <a:r>
              <a:rPr lang="en-US" sz="3200" dirty="0" smtClean="0"/>
              <a:t>d.	static with no expansion.</a:t>
            </a:r>
          </a:p>
          <a:p>
            <a:r>
              <a:rPr lang="en-US" sz="3200" dirty="0" smtClean="0"/>
              <a:t>e.	flat, infinite, and accelerating in its expansion.</a:t>
            </a:r>
            <a:endParaRPr lang="en-US" sz="3200" dirty="0"/>
          </a:p>
        </p:txBody>
      </p:sp>
    </p:spTree>
    <p:extLst>
      <p:ext uri="{BB962C8B-B14F-4D97-AF65-F5344CB8AC3E}">
        <p14:creationId xmlns:p14="http://schemas.microsoft.com/office/powerpoint/2010/main" val="1260646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432909"/>
            <a:ext cx="8862535" cy="5693867"/>
          </a:xfrm>
          <a:prstGeom prst="rect">
            <a:avLst/>
          </a:prstGeom>
        </p:spPr>
        <p:txBody>
          <a:bodyPr wrap="square">
            <a:spAutoFit/>
          </a:bodyPr>
          <a:lstStyle/>
          <a:p>
            <a:endParaRPr lang="en-US" sz="2800" dirty="0" smtClean="0"/>
          </a:p>
          <a:p>
            <a:r>
              <a:rPr lang="en-US" sz="2800" dirty="0" smtClean="0"/>
              <a:t>Test Your Understanding</a:t>
            </a:r>
            <a:endParaRPr lang="en-US" sz="2800" dirty="0"/>
          </a:p>
          <a:p>
            <a:endParaRPr lang="en-US" sz="2800" dirty="0" smtClean="0"/>
          </a:p>
          <a:p>
            <a:r>
              <a:rPr lang="en-US" sz="2800" dirty="0" smtClean="0"/>
              <a:t>During the first moments of the big bang when elements could be created, nuclear fusion reactions made few heavy elements because</a:t>
            </a:r>
          </a:p>
          <a:p>
            <a:r>
              <a:rPr lang="en-US" sz="2800" dirty="0" smtClean="0"/>
              <a:t>a.	all heavy nuclei are unstable.</a:t>
            </a:r>
          </a:p>
          <a:p>
            <a:r>
              <a:rPr lang="en-US" sz="2800" dirty="0" smtClean="0"/>
              <a:t>b.	no stable nuclei exist with masses of 5 or 8 hydrogen masses.</a:t>
            </a:r>
          </a:p>
          <a:p>
            <a:r>
              <a:rPr lang="en-US" sz="2800" dirty="0" smtClean="0"/>
              <a:t>c.	the helium nucleus is unstable.</a:t>
            </a:r>
          </a:p>
          <a:p>
            <a:r>
              <a:rPr lang="en-US" sz="2800" dirty="0" smtClean="0"/>
              <a:t>d.	the temperature and density were too low.</a:t>
            </a:r>
          </a:p>
          <a:p>
            <a:r>
              <a:rPr lang="en-US" sz="2800" dirty="0" smtClean="0"/>
              <a:t>e.	no nuclei heavier than helium could form since there weren't any electrons formed.</a:t>
            </a:r>
            <a:endParaRPr lang="en-US" sz="2800" dirty="0"/>
          </a:p>
        </p:txBody>
      </p:sp>
    </p:spTree>
    <p:extLst>
      <p:ext uri="{BB962C8B-B14F-4D97-AF65-F5344CB8AC3E}">
        <p14:creationId xmlns:p14="http://schemas.microsoft.com/office/powerpoint/2010/main" val="2940877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7" name="Rectangle 3"/>
          <p:cNvSpPr>
            <a:spLocks noGrp="1" noChangeArrowheads="1"/>
          </p:cNvSpPr>
          <p:nvPr>
            <p:ph type="body" sz="half" idx="1"/>
          </p:nvPr>
        </p:nvSpPr>
        <p:spPr>
          <a:xfrm>
            <a:off x="561975" y="1004888"/>
            <a:ext cx="8048625" cy="5867400"/>
          </a:xfrm>
        </p:spPr>
        <p:txBody>
          <a:bodyPr/>
          <a:lstStyle/>
          <a:p>
            <a:pPr eaLnBrk="1" hangingPunct="1">
              <a:defRPr/>
            </a:pPr>
            <a:r>
              <a:rPr lang="en-US" sz="3400" dirty="0" smtClean="0">
                <a:solidFill>
                  <a:srgbClr val="292934"/>
                </a:solidFill>
                <a:cs typeface="+mn-cs"/>
              </a:rPr>
              <a:t>Cosmic element building during the big bang had to proceed rapidly, step by step—like someone hopping up a flight of stairs.</a:t>
            </a:r>
          </a:p>
          <a:p>
            <a:pPr lvl="1" eaLnBrk="1" hangingPunct="1">
              <a:defRPr/>
            </a:pPr>
            <a:r>
              <a:rPr lang="en-US" sz="2400" dirty="0" smtClean="0">
                <a:solidFill>
                  <a:srgbClr val="292934"/>
                </a:solidFill>
              </a:rPr>
              <a:t>The lack of stable nuclei at atomic weights of 5 and 8 meant there were missing steps.</a:t>
            </a:r>
          </a:p>
          <a:p>
            <a:pPr lvl="1" eaLnBrk="1" hangingPunct="1">
              <a:defRPr/>
            </a:pPr>
            <a:r>
              <a:rPr lang="en-US" sz="2400" dirty="0" smtClean="0">
                <a:solidFill>
                  <a:srgbClr val="292934"/>
                </a:solidFill>
              </a:rPr>
              <a:t>The step-by-step reactions had great difficulty jumping over these gaps.</a:t>
            </a:r>
          </a:p>
          <a:p>
            <a:pPr lvl="1" eaLnBrk="1" hangingPunct="1">
              <a:defRPr/>
            </a:pPr>
            <a:r>
              <a:rPr lang="en-US" sz="2400" dirty="0" smtClean="0">
                <a:solidFill>
                  <a:srgbClr val="292934"/>
                </a:solidFill>
              </a:rPr>
              <a:t>Astronomers can calculate that the big bang produced a tiny amount of lithium but no elements heavier than that.</a:t>
            </a:r>
          </a:p>
        </p:txBody>
      </p:sp>
    </p:spTree>
    <p:extLst>
      <p:ext uri="{BB962C8B-B14F-4D97-AF65-F5344CB8AC3E}">
        <p14:creationId xmlns:p14="http://schemas.microsoft.com/office/powerpoint/2010/main" val="421921282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0531" name="Rectangle 3"/>
          <p:cNvSpPr>
            <a:spLocks noGrp="1" noChangeArrowheads="1"/>
          </p:cNvSpPr>
          <p:nvPr>
            <p:ph type="body" idx="4294967295"/>
          </p:nvPr>
        </p:nvSpPr>
        <p:spPr>
          <a:xfrm>
            <a:off x="557213" y="1529612"/>
            <a:ext cx="8586787" cy="5328388"/>
          </a:xfrm>
        </p:spPr>
        <p:txBody>
          <a:bodyPr>
            <a:normAutofit/>
          </a:bodyPr>
          <a:lstStyle/>
          <a:p>
            <a:pPr eaLnBrk="1" hangingPunct="1">
              <a:defRPr/>
            </a:pPr>
            <a:r>
              <a:rPr lang="en-US" sz="3200" dirty="0" smtClean="0">
                <a:solidFill>
                  <a:srgbClr val="292934"/>
                </a:solidFill>
              </a:rPr>
              <a:t>By the time the universe was 3 minutes old, it had become so cool that most nuclear reactions had stopped.</a:t>
            </a:r>
          </a:p>
          <a:p>
            <a:pPr eaLnBrk="1" hangingPunct="1">
              <a:defRPr/>
            </a:pPr>
            <a:r>
              <a:rPr lang="en-US" sz="3200" dirty="0" smtClean="0">
                <a:solidFill>
                  <a:srgbClr val="292934"/>
                </a:solidFill>
              </a:rPr>
              <a:t>By the time it was 30 minutes old, the reactions had ended completely.</a:t>
            </a:r>
          </a:p>
          <a:p>
            <a:pPr lvl="1" eaLnBrk="1" hangingPunct="1">
              <a:defRPr/>
            </a:pPr>
            <a:r>
              <a:rPr lang="en-US" sz="3200" dirty="0" smtClean="0">
                <a:solidFill>
                  <a:srgbClr val="292934"/>
                </a:solidFill>
              </a:rPr>
              <a:t>About 25 percent of the mass was in the form of helium nuclei.</a:t>
            </a:r>
          </a:p>
          <a:p>
            <a:pPr lvl="1" eaLnBrk="1" hangingPunct="1">
              <a:defRPr/>
            </a:pPr>
            <a:r>
              <a:rPr lang="en-US" sz="3200" dirty="0" smtClean="0">
                <a:solidFill>
                  <a:srgbClr val="292934"/>
                </a:solidFill>
              </a:rPr>
              <a:t>The rest was in the form of hydrogen nuclei (protons).</a:t>
            </a:r>
          </a:p>
        </p:txBody>
      </p:sp>
    </p:spTree>
    <p:extLst>
      <p:ext uri="{BB962C8B-B14F-4D97-AF65-F5344CB8AC3E}">
        <p14:creationId xmlns:p14="http://schemas.microsoft.com/office/powerpoint/2010/main" val="24779888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7" name="Rectangle 3"/>
          <p:cNvSpPr>
            <a:spLocks noGrp="1" noChangeArrowheads="1"/>
          </p:cNvSpPr>
          <p:nvPr>
            <p:ph type="body" idx="4294967295"/>
          </p:nvPr>
        </p:nvSpPr>
        <p:spPr>
          <a:xfrm>
            <a:off x="1" y="976313"/>
            <a:ext cx="9144000" cy="5257800"/>
          </a:xfrm>
        </p:spPr>
        <p:txBody>
          <a:bodyPr>
            <a:normAutofit/>
          </a:bodyPr>
          <a:lstStyle/>
          <a:p>
            <a:pPr eaLnBrk="1" hangingPunct="1">
              <a:defRPr/>
            </a:pPr>
            <a:r>
              <a:rPr lang="en-US" sz="3200" dirty="0" smtClean="0">
                <a:solidFill>
                  <a:srgbClr val="292934"/>
                </a:solidFill>
                <a:cs typeface="Times New Roman" charset="0"/>
              </a:rPr>
              <a:t>That is the abundance of hydrogen and helium observed today in the oldest stars. </a:t>
            </a:r>
          </a:p>
          <a:p>
            <a:pPr lvl="1" eaLnBrk="1" hangingPunct="1">
              <a:defRPr/>
            </a:pPr>
            <a:r>
              <a:rPr lang="en-US" sz="3200" dirty="0" smtClean="0">
                <a:solidFill>
                  <a:srgbClr val="292934"/>
                </a:solidFill>
                <a:cs typeface="Times New Roman" charset="0"/>
              </a:rPr>
              <a:t>The cosmic abundance of hydrogen and helium were essentially fixed during the first minutes of the universe.</a:t>
            </a:r>
          </a:p>
        </p:txBody>
      </p:sp>
    </p:spTree>
    <p:extLst>
      <p:ext uri="{BB962C8B-B14F-4D97-AF65-F5344CB8AC3E}">
        <p14:creationId xmlns:p14="http://schemas.microsoft.com/office/powerpoint/2010/main" val="119540518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1" name="Rectangle 3"/>
          <p:cNvSpPr>
            <a:spLocks noGrp="1" noChangeArrowheads="1"/>
          </p:cNvSpPr>
          <p:nvPr>
            <p:ph type="body" idx="1"/>
          </p:nvPr>
        </p:nvSpPr>
        <p:spPr>
          <a:xfrm>
            <a:off x="561975" y="3290108"/>
            <a:ext cx="8591550" cy="2178830"/>
          </a:xfrm>
        </p:spPr>
        <p:txBody>
          <a:bodyPr>
            <a:normAutofit lnSpcReduction="10000"/>
          </a:bodyPr>
          <a:lstStyle/>
          <a:p>
            <a:pPr eaLnBrk="1" hangingPunct="1">
              <a:defRPr/>
            </a:pPr>
            <a:r>
              <a:rPr lang="en-US" sz="4800" dirty="0" smtClean="0">
                <a:solidFill>
                  <a:srgbClr val="292934"/>
                </a:solidFill>
                <a:cs typeface="+mn-cs"/>
              </a:rPr>
              <a:t>As the young universe expanded, it went through three important changes.</a:t>
            </a:r>
          </a:p>
        </p:txBody>
      </p:sp>
      <p:sp>
        <p:nvSpPr>
          <p:cNvPr id="2003977" name="Text Box 9"/>
          <p:cNvSpPr txBox="1">
            <a:spLocks noChangeArrowheads="1"/>
          </p:cNvSpPr>
          <p:nvPr/>
        </p:nvSpPr>
        <p:spPr bwMode="auto">
          <a:xfrm>
            <a:off x="557213" y="1269866"/>
            <a:ext cx="7748587" cy="158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chemeClr val="tx2">
                    <a:lumMod val="50000"/>
                  </a:schemeClr>
                </a:solidFill>
                <a:cs typeface="+mn-cs"/>
              </a:rPr>
              <a:t>Recombination and </a:t>
            </a:r>
            <a:r>
              <a:rPr lang="en-US" sz="3000" dirty="0" err="1">
                <a:solidFill>
                  <a:schemeClr val="tx2">
                    <a:lumMod val="50000"/>
                  </a:schemeClr>
                </a:solidFill>
                <a:cs typeface="+mn-cs"/>
              </a:rPr>
              <a:t>Reionization</a:t>
            </a:r>
            <a:r>
              <a:rPr lang="en-US" sz="3000" dirty="0">
                <a:solidFill>
                  <a:schemeClr val="tx2">
                    <a:lumMod val="50000"/>
                  </a:schemeClr>
                </a:solidFill>
                <a:cs typeface="+mn-cs"/>
              </a:rPr>
              <a:t>: </a:t>
            </a:r>
            <a:br>
              <a:rPr lang="en-US" sz="3000" dirty="0">
                <a:solidFill>
                  <a:schemeClr val="tx2">
                    <a:lumMod val="50000"/>
                  </a:schemeClr>
                </a:solidFill>
                <a:cs typeface="+mn-cs"/>
              </a:rPr>
            </a:br>
            <a:r>
              <a:rPr lang="en-US" sz="3000" dirty="0">
                <a:solidFill>
                  <a:schemeClr val="tx2">
                    <a:lumMod val="50000"/>
                  </a:schemeClr>
                </a:solidFill>
                <a:cs typeface="+mn-cs"/>
              </a:rPr>
              <a:t>The First Thousands and Millions of Years</a:t>
            </a:r>
          </a:p>
        </p:txBody>
      </p:sp>
    </p:spTree>
    <p:extLst>
      <p:ext uri="{BB962C8B-B14F-4D97-AF65-F5344CB8AC3E}">
        <p14:creationId xmlns:p14="http://schemas.microsoft.com/office/powerpoint/2010/main" val="38270944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9" name="Rectangle 3"/>
          <p:cNvSpPr>
            <a:spLocks noGrp="1" noChangeArrowheads="1"/>
          </p:cNvSpPr>
          <p:nvPr>
            <p:ph type="body" idx="1"/>
          </p:nvPr>
        </p:nvSpPr>
        <p:spPr>
          <a:xfrm>
            <a:off x="0" y="3026979"/>
            <a:ext cx="8920163" cy="3780220"/>
          </a:xfrm>
        </p:spPr>
        <p:txBody>
          <a:bodyPr>
            <a:normAutofit fontScale="92500"/>
          </a:bodyPr>
          <a:lstStyle/>
          <a:p>
            <a:pPr eaLnBrk="1" hangingPunct="1">
              <a:defRPr/>
            </a:pPr>
            <a:r>
              <a:rPr lang="en-US" sz="3800" dirty="0" smtClean="0">
                <a:solidFill>
                  <a:schemeClr val="bg2">
                    <a:lumMod val="10000"/>
                  </a:schemeClr>
                </a:solidFill>
                <a:cs typeface="+mn-cs"/>
              </a:rPr>
              <a:t>The first important change occurred when the universe reached an age of roughly 50,000 years.</a:t>
            </a:r>
          </a:p>
          <a:p>
            <a:pPr lvl="1" eaLnBrk="1" hangingPunct="1">
              <a:defRPr/>
            </a:pPr>
            <a:r>
              <a:rPr lang="en-US" sz="2400" dirty="0" smtClean="0">
                <a:solidFill>
                  <a:schemeClr val="bg2">
                    <a:lumMod val="10000"/>
                  </a:schemeClr>
                </a:solidFill>
              </a:rPr>
              <a:t>The density of the energy present in the form of photons became less than the density of the gas.</a:t>
            </a:r>
          </a:p>
          <a:p>
            <a:pPr lvl="1" eaLnBrk="1" hangingPunct="1">
              <a:defRPr/>
            </a:pPr>
            <a:r>
              <a:rPr lang="en-US" sz="2400" dirty="0" smtClean="0">
                <a:solidFill>
                  <a:schemeClr val="bg2">
                    <a:lumMod val="10000"/>
                  </a:schemeClr>
                </a:solidFill>
              </a:rPr>
              <a:t>Before this, matter could not clump together because the intense sea of photons smoothed the gas out.</a:t>
            </a:r>
          </a:p>
        </p:txBody>
      </p:sp>
      <p:sp>
        <p:nvSpPr>
          <p:cNvPr id="1432585" name="Text Box 9"/>
          <p:cNvSpPr txBox="1">
            <a:spLocks noChangeArrowheads="1"/>
          </p:cNvSpPr>
          <p:nvPr/>
        </p:nvSpPr>
        <p:spPr bwMode="auto">
          <a:xfrm>
            <a:off x="557213" y="1486462"/>
            <a:ext cx="7748587" cy="1297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chemeClr val="tx2">
                    <a:lumMod val="50000"/>
                  </a:schemeClr>
                </a:solidFill>
                <a:cs typeface="+mn-cs"/>
              </a:rPr>
              <a:t>Recombination and </a:t>
            </a:r>
            <a:r>
              <a:rPr lang="en-US" sz="3000" dirty="0" err="1">
                <a:solidFill>
                  <a:schemeClr val="tx2">
                    <a:lumMod val="50000"/>
                  </a:schemeClr>
                </a:solidFill>
                <a:cs typeface="+mn-cs"/>
              </a:rPr>
              <a:t>Reionization</a:t>
            </a:r>
            <a:r>
              <a:rPr lang="en-US" sz="3000" dirty="0">
                <a:solidFill>
                  <a:schemeClr val="tx2">
                    <a:lumMod val="50000"/>
                  </a:schemeClr>
                </a:solidFill>
                <a:cs typeface="+mn-cs"/>
              </a:rPr>
              <a:t>: </a:t>
            </a:r>
            <a:br>
              <a:rPr lang="en-US" sz="3000" dirty="0">
                <a:solidFill>
                  <a:schemeClr val="tx2">
                    <a:lumMod val="50000"/>
                  </a:schemeClr>
                </a:solidFill>
                <a:cs typeface="+mn-cs"/>
              </a:rPr>
            </a:br>
            <a:r>
              <a:rPr lang="en-US" sz="3000" dirty="0">
                <a:solidFill>
                  <a:schemeClr val="tx2">
                    <a:lumMod val="50000"/>
                  </a:schemeClr>
                </a:solidFill>
                <a:cs typeface="+mn-cs"/>
              </a:rPr>
              <a:t>The First Thousands and Millions of Years</a:t>
            </a:r>
          </a:p>
        </p:txBody>
      </p:sp>
    </p:spTree>
    <p:extLst>
      <p:ext uri="{BB962C8B-B14F-4D97-AF65-F5344CB8AC3E}">
        <p14:creationId xmlns:p14="http://schemas.microsoft.com/office/powerpoint/2010/main" val="82941053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1" name="Rectangle 3"/>
          <p:cNvSpPr>
            <a:spLocks noGrp="1" noChangeArrowheads="1"/>
          </p:cNvSpPr>
          <p:nvPr>
            <p:ph type="body" idx="4294967295"/>
          </p:nvPr>
        </p:nvSpPr>
        <p:spPr>
          <a:xfrm>
            <a:off x="566738" y="990600"/>
            <a:ext cx="8577262" cy="5867400"/>
          </a:xfrm>
        </p:spPr>
        <p:txBody>
          <a:bodyPr/>
          <a:lstStyle/>
          <a:p>
            <a:pPr eaLnBrk="1" hangingPunct="1">
              <a:defRPr/>
            </a:pPr>
            <a:endParaRPr lang="en-US" dirty="0" smtClean="0">
              <a:solidFill>
                <a:srgbClr val="292934"/>
              </a:solidFill>
              <a:cs typeface="+mn-cs"/>
            </a:endParaRPr>
          </a:p>
          <a:p>
            <a:pPr eaLnBrk="1" hangingPunct="1">
              <a:defRPr/>
            </a:pPr>
            <a:endParaRPr lang="en-US" dirty="0">
              <a:solidFill>
                <a:srgbClr val="292934"/>
              </a:solidFill>
            </a:endParaRPr>
          </a:p>
          <a:p>
            <a:pPr eaLnBrk="1" hangingPunct="1">
              <a:defRPr/>
            </a:pPr>
            <a:r>
              <a:rPr lang="en-US" dirty="0" smtClean="0">
                <a:solidFill>
                  <a:srgbClr val="292934"/>
                </a:solidFill>
                <a:cs typeface="+mn-cs"/>
              </a:rPr>
              <a:t>An </a:t>
            </a:r>
            <a:r>
              <a:rPr lang="en-US" dirty="0" smtClean="0">
                <a:solidFill>
                  <a:srgbClr val="292934"/>
                </a:solidFill>
                <a:cs typeface="+mn-cs"/>
              </a:rPr>
              <a:t>edge to the universe seems to violate common sense.</a:t>
            </a:r>
          </a:p>
          <a:p>
            <a:pPr eaLnBrk="1" hangingPunct="1">
              <a:defRPr/>
            </a:pPr>
            <a:r>
              <a:rPr lang="en-US" dirty="0" smtClean="0">
                <a:solidFill>
                  <a:srgbClr val="292934"/>
                </a:solidFill>
                <a:cs typeface="+mn-cs"/>
              </a:rPr>
              <a:t>Modern observations indicate that the universe could be infinite and have no edge. </a:t>
            </a:r>
          </a:p>
          <a:p>
            <a:pPr lvl="1" eaLnBrk="1" hangingPunct="1">
              <a:defRPr/>
            </a:pPr>
            <a:r>
              <a:rPr lang="en-US" sz="2400" dirty="0" smtClean="0">
                <a:solidFill>
                  <a:srgbClr val="292934"/>
                </a:solidFill>
              </a:rPr>
              <a:t>Note that you find the centers of things—galaxies, globular clusters, oceans, and pizzas—by referring to their edges.</a:t>
            </a:r>
          </a:p>
          <a:p>
            <a:pPr lvl="1" eaLnBrk="1" hangingPunct="1">
              <a:defRPr/>
            </a:pPr>
            <a:r>
              <a:rPr lang="en-US" sz="2400" dirty="0" smtClean="0">
                <a:solidFill>
                  <a:srgbClr val="292934"/>
                </a:solidFill>
              </a:rPr>
              <a:t>If the universe has no edge, then it cannot have a center.</a:t>
            </a:r>
          </a:p>
        </p:txBody>
      </p:sp>
      <p:sp>
        <p:nvSpPr>
          <p:cNvPr id="1379333" name="Text Box 5"/>
          <p:cNvSpPr txBox="1">
            <a:spLocks noChangeArrowheads="1"/>
          </p:cNvSpPr>
          <p:nvPr/>
        </p:nvSpPr>
        <p:spPr bwMode="auto">
          <a:xfrm>
            <a:off x="561975" y="990600"/>
            <a:ext cx="7667625" cy="1090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dirty="0">
                <a:solidFill>
                  <a:schemeClr val="tx2">
                    <a:lumMod val="50000"/>
                  </a:schemeClr>
                </a:solidFill>
                <a:cs typeface="+mn-cs"/>
              </a:rPr>
              <a:t>The Edge–Center Problem </a:t>
            </a:r>
          </a:p>
        </p:txBody>
      </p:sp>
    </p:spTree>
    <p:extLst>
      <p:ext uri="{BB962C8B-B14F-4D97-AF65-F5344CB8AC3E}">
        <p14:creationId xmlns:p14="http://schemas.microsoft.com/office/powerpoint/2010/main" val="27490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3" name="Rectangle 3"/>
          <p:cNvSpPr>
            <a:spLocks noGrp="1" noChangeArrowheads="1"/>
          </p:cNvSpPr>
          <p:nvPr>
            <p:ph type="body" idx="1"/>
          </p:nvPr>
        </p:nvSpPr>
        <p:spPr>
          <a:xfrm>
            <a:off x="561975" y="2675632"/>
            <a:ext cx="8343900" cy="3864805"/>
          </a:xfrm>
        </p:spPr>
        <p:txBody>
          <a:bodyPr>
            <a:noAutofit/>
          </a:bodyPr>
          <a:lstStyle/>
          <a:p>
            <a:pPr eaLnBrk="1" hangingPunct="1">
              <a:defRPr/>
            </a:pPr>
            <a:r>
              <a:rPr lang="en-US" sz="3200" dirty="0" smtClean="0">
                <a:solidFill>
                  <a:srgbClr val="6E2619"/>
                </a:solidFill>
              </a:rPr>
              <a:t>Once the density of the radiation fell below that of matter, the matter could begin to draw together under the influence of gravity and form the clouds that eventually became galaxies. </a:t>
            </a:r>
          </a:p>
          <a:p>
            <a:pPr lvl="1" eaLnBrk="1" hangingPunct="1">
              <a:defRPr/>
            </a:pPr>
            <a:r>
              <a:rPr lang="en-US" sz="3200" dirty="0" smtClean="0">
                <a:solidFill>
                  <a:srgbClr val="6E2619"/>
                </a:solidFill>
              </a:rPr>
              <a:t>The expansion of the universe spread the particles of the ionized gas farther and farther apart.</a:t>
            </a:r>
          </a:p>
        </p:txBody>
      </p:sp>
      <p:sp>
        <p:nvSpPr>
          <p:cNvPr id="1433609" name="Text Box 9"/>
          <p:cNvSpPr txBox="1">
            <a:spLocks noChangeArrowheads="1"/>
          </p:cNvSpPr>
          <p:nvPr/>
        </p:nvSpPr>
        <p:spPr bwMode="auto">
          <a:xfrm>
            <a:off x="557213" y="1486462"/>
            <a:ext cx="7748587" cy="118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ln>
                  <a:solidFill>
                    <a:srgbClr val="000000"/>
                  </a:solidFill>
                </a:ln>
                <a:solidFill>
                  <a:srgbClr val="6E2619"/>
                </a:solidFill>
                <a:cs typeface="+mn-cs"/>
              </a:rPr>
              <a:t>Recombination and </a:t>
            </a:r>
            <a:r>
              <a:rPr lang="en-US" sz="3000" dirty="0" err="1">
                <a:ln>
                  <a:solidFill>
                    <a:srgbClr val="000000"/>
                  </a:solidFill>
                </a:ln>
                <a:solidFill>
                  <a:srgbClr val="6E2619"/>
                </a:solidFill>
                <a:cs typeface="+mn-cs"/>
              </a:rPr>
              <a:t>Reionization</a:t>
            </a:r>
            <a:r>
              <a:rPr lang="en-US" sz="3000" dirty="0">
                <a:ln>
                  <a:solidFill>
                    <a:srgbClr val="000000"/>
                  </a:solidFill>
                </a:ln>
                <a:solidFill>
                  <a:srgbClr val="6E2619"/>
                </a:solidFill>
                <a:cs typeface="+mn-cs"/>
              </a:rPr>
              <a:t>: </a:t>
            </a:r>
            <a:br>
              <a:rPr lang="en-US" sz="3000" dirty="0">
                <a:ln>
                  <a:solidFill>
                    <a:srgbClr val="000000"/>
                  </a:solidFill>
                </a:ln>
                <a:solidFill>
                  <a:srgbClr val="6E2619"/>
                </a:solidFill>
                <a:cs typeface="+mn-cs"/>
              </a:rPr>
            </a:br>
            <a:r>
              <a:rPr lang="en-US" sz="3000" dirty="0">
                <a:ln>
                  <a:solidFill>
                    <a:srgbClr val="000000"/>
                  </a:solidFill>
                </a:ln>
                <a:solidFill>
                  <a:srgbClr val="6E2619"/>
                </a:solidFill>
                <a:cs typeface="+mn-cs"/>
              </a:rPr>
              <a:t>The First Thousands and Millions of Years</a:t>
            </a:r>
          </a:p>
        </p:txBody>
      </p:sp>
    </p:spTree>
    <p:extLst>
      <p:ext uri="{BB962C8B-B14F-4D97-AF65-F5344CB8AC3E}">
        <p14:creationId xmlns:p14="http://schemas.microsoft.com/office/powerpoint/2010/main" val="18915234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3" name="Rectangle 5"/>
          <p:cNvSpPr>
            <a:spLocks noGrp="1" noChangeArrowheads="1"/>
          </p:cNvSpPr>
          <p:nvPr>
            <p:ph type="body" idx="1"/>
          </p:nvPr>
        </p:nvSpPr>
        <p:spPr>
          <a:xfrm>
            <a:off x="561975" y="981075"/>
            <a:ext cx="8586788" cy="5867400"/>
          </a:xfrm>
        </p:spPr>
        <p:txBody>
          <a:bodyPr>
            <a:normAutofit fontScale="92500" lnSpcReduction="20000"/>
          </a:bodyPr>
          <a:lstStyle/>
          <a:p>
            <a:pPr eaLnBrk="1" hangingPunct="1">
              <a:defRPr/>
            </a:pPr>
            <a:endParaRPr lang="en-US" sz="3800" dirty="0" smtClean="0">
              <a:cs typeface="Times New Roman" charset="0"/>
            </a:endParaRPr>
          </a:p>
          <a:p>
            <a:pPr eaLnBrk="1" hangingPunct="1">
              <a:defRPr/>
            </a:pPr>
            <a:endParaRPr lang="en-US" sz="3800" dirty="0">
              <a:cs typeface="Times New Roman" charset="0"/>
            </a:endParaRPr>
          </a:p>
          <a:p>
            <a:pPr marL="0" indent="0" eaLnBrk="1" hangingPunct="1">
              <a:buNone/>
              <a:defRPr/>
            </a:pPr>
            <a:endParaRPr lang="en-US" sz="3800" dirty="0">
              <a:cs typeface="Times New Roman" charset="0"/>
            </a:endParaRPr>
          </a:p>
          <a:p>
            <a:pPr eaLnBrk="1" hangingPunct="1">
              <a:defRPr/>
            </a:pPr>
            <a:r>
              <a:rPr lang="en-US" sz="3800" dirty="0" smtClean="0">
                <a:solidFill>
                  <a:schemeClr val="bg2">
                    <a:lumMod val="10000"/>
                  </a:schemeClr>
                </a:solidFill>
                <a:cs typeface="Times New Roman" charset="0"/>
              </a:rPr>
              <a:t>The </a:t>
            </a:r>
            <a:r>
              <a:rPr lang="en-US" sz="3800" dirty="0" smtClean="0">
                <a:solidFill>
                  <a:schemeClr val="bg2">
                    <a:lumMod val="10000"/>
                  </a:schemeClr>
                </a:solidFill>
                <a:cs typeface="Times New Roman" charset="0"/>
              </a:rPr>
              <a:t>second important change began as the universe reached the age of about 400,000 years.</a:t>
            </a:r>
          </a:p>
          <a:p>
            <a:pPr lvl="1" eaLnBrk="1" hangingPunct="1">
              <a:defRPr/>
            </a:pPr>
            <a:r>
              <a:rPr lang="en-US" sz="2400" dirty="0" smtClean="0">
                <a:solidFill>
                  <a:schemeClr val="bg2">
                    <a:lumMod val="10000"/>
                  </a:schemeClr>
                </a:solidFill>
              </a:rPr>
              <a:t>As the density decreased and the falling temperature of the universe reached 3,000 K, protons were able to capture and hold free electrons to form neutral hydrogen.</a:t>
            </a:r>
          </a:p>
          <a:p>
            <a:pPr lvl="1" eaLnBrk="1" hangingPunct="1">
              <a:defRPr/>
            </a:pPr>
            <a:r>
              <a:rPr lang="en-US" sz="2400" dirty="0" smtClean="0">
                <a:solidFill>
                  <a:schemeClr val="bg2">
                    <a:lumMod val="10000"/>
                  </a:schemeClr>
                </a:solidFill>
              </a:rPr>
              <a:t>This process is called recombination—although </a:t>
            </a:r>
            <a:r>
              <a:rPr lang="ja-JP" altLang="en-US" sz="2400" dirty="0" smtClean="0">
                <a:solidFill>
                  <a:schemeClr val="bg2">
                    <a:lumMod val="10000"/>
                  </a:schemeClr>
                </a:solidFill>
                <a:latin typeface="Arial"/>
              </a:rPr>
              <a:t>‘</a:t>
            </a:r>
            <a:r>
              <a:rPr lang="en-US" sz="2400" dirty="0" smtClean="0">
                <a:solidFill>
                  <a:schemeClr val="bg2">
                    <a:lumMod val="10000"/>
                  </a:schemeClr>
                </a:solidFill>
              </a:rPr>
              <a:t>combination</a:t>
            </a:r>
            <a:r>
              <a:rPr lang="ja-JP" altLang="en-US" sz="2400" dirty="0" smtClean="0">
                <a:solidFill>
                  <a:schemeClr val="bg2">
                    <a:lumMod val="10000"/>
                  </a:schemeClr>
                </a:solidFill>
                <a:latin typeface="Arial"/>
              </a:rPr>
              <a:t>’</a:t>
            </a:r>
            <a:r>
              <a:rPr lang="en-US" sz="2400" dirty="0" smtClean="0">
                <a:solidFill>
                  <a:schemeClr val="bg2">
                    <a:lumMod val="10000"/>
                  </a:schemeClr>
                </a:solidFill>
              </a:rPr>
              <a:t> (for the first time) would be more accurate.</a:t>
            </a:r>
          </a:p>
        </p:txBody>
      </p:sp>
      <p:sp>
        <p:nvSpPr>
          <p:cNvPr id="1435658" name="Text Box 10"/>
          <p:cNvSpPr txBox="1">
            <a:spLocks noChangeArrowheads="1"/>
          </p:cNvSpPr>
          <p:nvPr/>
        </p:nvSpPr>
        <p:spPr bwMode="auto">
          <a:xfrm>
            <a:off x="557213" y="1297277"/>
            <a:ext cx="7748587" cy="172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FFCC00"/>
                </a:solidFill>
                <a:cs typeface="+mn-cs"/>
              </a:rPr>
              <a:t>Recombination and </a:t>
            </a:r>
            <a:r>
              <a:rPr lang="en-US" sz="3000" dirty="0" err="1">
                <a:solidFill>
                  <a:srgbClr val="FFCC00"/>
                </a:solidFill>
                <a:cs typeface="+mn-cs"/>
              </a:rPr>
              <a:t>Reionization</a:t>
            </a:r>
            <a:r>
              <a:rPr lang="en-US" sz="3000" dirty="0">
                <a:solidFill>
                  <a:srgbClr val="FFCC00"/>
                </a:solidFill>
                <a:cs typeface="+mn-cs"/>
              </a:rPr>
              <a:t>: </a:t>
            </a:r>
            <a:br>
              <a:rPr lang="en-US" sz="3000" dirty="0">
                <a:solidFill>
                  <a:srgbClr val="FFCC00"/>
                </a:solidFill>
                <a:cs typeface="+mn-cs"/>
              </a:rPr>
            </a:br>
            <a:r>
              <a:rPr lang="en-US" sz="3000" dirty="0">
                <a:solidFill>
                  <a:srgbClr val="FFCC00"/>
                </a:solidFill>
                <a:cs typeface="+mn-cs"/>
              </a:rPr>
              <a:t>The First Thousands and Millions of Years</a:t>
            </a:r>
          </a:p>
        </p:txBody>
      </p:sp>
    </p:spTree>
    <p:extLst>
      <p:ext uri="{BB962C8B-B14F-4D97-AF65-F5344CB8AC3E}">
        <p14:creationId xmlns:p14="http://schemas.microsoft.com/office/powerpoint/2010/main" val="150457472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7" name="Rectangle 5"/>
          <p:cNvSpPr>
            <a:spLocks noGrp="1" noChangeArrowheads="1"/>
          </p:cNvSpPr>
          <p:nvPr>
            <p:ph type="body" idx="4294967295"/>
          </p:nvPr>
        </p:nvSpPr>
        <p:spPr>
          <a:xfrm>
            <a:off x="243209" y="990600"/>
            <a:ext cx="8900791" cy="5867400"/>
          </a:xfrm>
        </p:spPr>
        <p:txBody>
          <a:bodyPr/>
          <a:lstStyle/>
          <a:p>
            <a:pPr eaLnBrk="1" hangingPunct="1">
              <a:defRPr/>
            </a:pPr>
            <a:r>
              <a:rPr lang="en-US" sz="3600" dirty="0" smtClean="0">
                <a:solidFill>
                  <a:srgbClr val="22210C"/>
                </a:solidFill>
                <a:cs typeface="+mn-cs"/>
              </a:rPr>
              <a:t>As the free electrons were gobbled up into atoms, they could no longer deflect photons.</a:t>
            </a:r>
          </a:p>
          <a:p>
            <a:pPr lvl="1" eaLnBrk="1" hangingPunct="1">
              <a:defRPr/>
            </a:pPr>
            <a:r>
              <a:rPr lang="en-US" sz="2400" dirty="0" smtClean="0">
                <a:solidFill>
                  <a:srgbClr val="22210C"/>
                </a:solidFill>
              </a:rPr>
              <a:t>The photons could travel easily through the gas.</a:t>
            </a:r>
          </a:p>
          <a:p>
            <a:pPr lvl="1" eaLnBrk="1" hangingPunct="1">
              <a:defRPr/>
            </a:pPr>
            <a:r>
              <a:rPr lang="en-US" sz="2400" dirty="0" smtClean="0">
                <a:solidFill>
                  <a:srgbClr val="22210C"/>
                </a:solidFill>
              </a:rPr>
              <a:t>So, the gas became transparent.</a:t>
            </a:r>
          </a:p>
          <a:p>
            <a:pPr lvl="1" eaLnBrk="1" hangingPunct="1">
              <a:defRPr/>
            </a:pPr>
            <a:r>
              <a:rPr lang="en-US" sz="2400" dirty="0" smtClean="0">
                <a:solidFill>
                  <a:srgbClr val="22210C"/>
                </a:solidFill>
              </a:rPr>
              <a:t>Also, the photons retained the blackbody temperature of 3,000 K that the gas and photons together had at the time of recombination. </a:t>
            </a:r>
          </a:p>
        </p:txBody>
      </p:sp>
    </p:spTree>
    <p:extLst>
      <p:ext uri="{BB962C8B-B14F-4D97-AF65-F5344CB8AC3E}">
        <p14:creationId xmlns:p14="http://schemas.microsoft.com/office/powerpoint/2010/main" val="6474563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1" name="Rectangle 3"/>
          <p:cNvSpPr>
            <a:spLocks noGrp="1" noChangeArrowheads="1"/>
          </p:cNvSpPr>
          <p:nvPr>
            <p:ph type="body" idx="1"/>
          </p:nvPr>
        </p:nvSpPr>
        <p:spPr>
          <a:xfrm>
            <a:off x="557213" y="971550"/>
            <a:ext cx="8586787" cy="5867400"/>
          </a:xfrm>
        </p:spPr>
        <p:txBody>
          <a:bodyPr/>
          <a:lstStyle/>
          <a:p>
            <a:pPr eaLnBrk="1" hangingPunct="1">
              <a:defRPr/>
            </a:pPr>
            <a:endParaRPr lang="en-US" sz="4000" dirty="0" smtClean="0">
              <a:cs typeface="+mn-cs"/>
            </a:endParaRPr>
          </a:p>
          <a:p>
            <a:pPr marL="0" indent="0" eaLnBrk="1" hangingPunct="1">
              <a:buNone/>
              <a:defRPr/>
            </a:pPr>
            <a:endParaRPr lang="en-US" sz="4000" dirty="0" smtClean="0">
              <a:cs typeface="+mn-cs"/>
            </a:endParaRPr>
          </a:p>
          <a:p>
            <a:pPr eaLnBrk="1" hangingPunct="1">
              <a:defRPr/>
            </a:pPr>
            <a:r>
              <a:rPr lang="en-US" sz="4000" dirty="0" smtClean="0">
                <a:solidFill>
                  <a:srgbClr val="22210C"/>
                </a:solidFill>
                <a:cs typeface="+mn-cs"/>
              </a:rPr>
              <a:t>Those </a:t>
            </a:r>
            <a:r>
              <a:rPr lang="en-US" sz="4000" dirty="0" smtClean="0">
                <a:solidFill>
                  <a:srgbClr val="22210C"/>
                </a:solidFill>
                <a:cs typeface="+mn-cs"/>
              </a:rPr>
              <a:t>photons are what are observed today as the CMB—with a large redshift that makes their temperature now about 2.7 K.</a:t>
            </a:r>
          </a:p>
        </p:txBody>
      </p:sp>
      <p:sp>
        <p:nvSpPr>
          <p:cNvPr id="1635337" name="Text Box 9"/>
          <p:cNvSpPr txBox="1">
            <a:spLocks noChangeArrowheads="1"/>
          </p:cNvSpPr>
          <p:nvPr/>
        </p:nvSpPr>
        <p:spPr bwMode="auto">
          <a:xfrm>
            <a:off x="810698" y="1216197"/>
            <a:ext cx="7495103" cy="1594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FFCC00"/>
                </a:solidFill>
                <a:cs typeface="+mn-cs"/>
              </a:rPr>
              <a:t>Recombination and </a:t>
            </a:r>
            <a:r>
              <a:rPr lang="en-US" sz="3000" dirty="0" err="1">
                <a:solidFill>
                  <a:srgbClr val="FFCC00"/>
                </a:solidFill>
                <a:cs typeface="+mn-cs"/>
              </a:rPr>
              <a:t>Reionization</a:t>
            </a:r>
            <a:r>
              <a:rPr lang="en-US" sz="3000" dirty="0">
                <a:solidFill>
                  <a:srgbClr val="FFCC00"/>
                </a:solidFill>
                <a:cs typeface="+mn-cs"/>
              </a:rPr>
              <a:t>: </a:t>
            </a:r>
            <a:br>
              <a:rPr lang="en-US" sz="3000" dirty="0">
                <a:solidFill>
                  <a:srgbClr val="FFCC00"/>
                </a:solidFill>
                <a:cs typeface="+mn-cs"/>
              </a:rPr>
            </a:br>
            <a:r>
              <a:rPr lang="en-US" sz="3000" dirty="0">
                <a:solidFill>
                  <a:srgbClr val="FFCC00"/>
                </a:solidFill>
                <a:cs typeface="+mn-cs"/>
              </a:rPr>
              <a:t>The First Thousands and Millions of Years</a:t>
            </a:r>
          </a:p>
        </p:txBody>
      </p:sp>
    </p:spTree>
    <p:extLst>
      <p:ext uri="{BB962C8B-B14F-4D97-AF65-F5344CB8AC3E}">
        <p14:creationId xmlns:p14="http://schemas.microsoft.com/office/powerpoint/2010/main" val="18191640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7699" name="Rectangle 3"/>
          <p:cNvSpPr>
            <a:spLocks noGrp="1" noChangeArrowheads="1"/>
          </p:cNvSpPr>
          <p:nvPr>
            <p:ph type="body" idx="1"/>
          </p:nvPr>
        </p:nvSpPr>
        <p:spPr>
          <a:xfrm>
            <a:off x="561975" y="990600"/>
            <a:ext cx="7805738" cy="5821363"/>
          </a:xfrm>
        </p:spPr>
        <p:txBody>
          <a:bodyPr/>
          <a:lstStyle/>
          <a:p>
            <a:pPr eaLnBrk="1" hangingPunct="1">
              <a:defRPr/>
            </a:pPr>
            <a:endParaRPr lang="en-US" sz="3600" dirty="0" smtClean="0">
              <a:cs typeface="+mn-cs"/>
            </a:endParaRPr>
          </a:p>
          <a:p>
            <a:pPr eaLnBrk="1" hangingPunct="1">
              <a:defRPr/>
            </a:pPr>
            <a:endParaRPr lang="en-US" sz="3600" dirty="0"/>
          </a:p>
          <a:p>
            <a:pPr eaLnBrk="1" hangingPunct="1">
              <a:defRPr/>
            </a:pPr>
            <a:r>
              <a:rPr lang="en-US" sz="3600" dirty="0" smtClean="0">
                <a:solidFill>
                  <a:srgbClr val="22210C"/>
                </a:solidFill>
                <a:cs typeface="+mn-cs"/>
              </a:rPr>
              <a:t>Recombination </a:t>
            </a:r>
            <a:r>
              <a:rPr lang="en-US" sz="3600" dirty="0" smtClean="0">
                <a:solidFill>
                  <a:srgbClr val="22210C"/>
                </a:solidFill>
                <a:cs typeface="+mn-cs"/>
              </a:rPr>
              <a:t>left the gas of the big bang neutral, hot, dense, and transparent.</a:t>
            </a:r>
          </a:p>
          <a:p>
            <a:pPr lvl="1" eaLnBrk="1" hangingPunct="1">
              <a:defRPr/>
            </a:pPr>
            <a:r>
              <a:rPr lang="en-US" sz="2400" dirty="0" smtClean="0">
                <a:solidFill>
                  <a:srgbClr val="22210C"/>
                </a:solidFill>
              </a:rPr>
              <a:t>At first, the universe was filled with the glow of the hot gas, which would have been partly at visible wavelengths.</a:t>
            </a:r>
          </a:p>
          <a:p>
            <a:pPr lvl="1" eaLnBrk="1" hangingPunct="1">
              <a:defRPr/>
            </a:pPr>
            <a:r>
              <a:rPr lang="en-US" sz="2400" dirty="0" smtClean="0">
                <a:solidFill>
                  <a:srgbClr val="22210C"/>
                </a:solidFill>
              </a:rPr>
              <a:t>As the universe expanded and cooled, however, the glow faded.</a:t>
            </a:r>
          </a:p>
        </p:txBody>
      </p:sp>
      <p:sp>
        <p:nvSpPr>
          <p:cNvPr id="1437705" name="Text Box 9"/>
          <p:cNvSpPr txBox="1">
            <a:spLocks noChangeArrowheads="1"/>
          </p:cNvSpPr>
          <p:nvPr/>
        </p:nvSpPr>
        <p:spPr bwMode="auto">
          <a:xfrm>
            <a:off x="557213" y="1297276"/>
            <a:ext cx="7748587" cy="14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FFCC00"/>
                </a:solidFill>
                <a:cs typeface="+mn-cs"/>
              </a:rPr>
              <a:t>Recombination and </a:t>
            </a:r>
            <a:r>
              <a:rPr lang="en-US" sz="3000" dirty="0" err="1">
                <a:solidFill>
                  <a:srgbClr val="FFCC00"/>
                </a:solidFill>
                <a:cs typeface="+mn-cs"/>
              </a:rPr>
              <a:t>Reionization</a:t>
            </a:r>
            <a:r>
              <a:rPr lang="en-US" sz="3000" dirty="0">
                <a:solidFill>
                  <a:srgbClr val="FFCC00"/>
                </a:solidFill>
                <a:cs typeface="+mn-cs"/>
              </a:rPr>
              <a:t>: </a:t>
            </a:r>
            <a:br>
              <a:rPr lang="en-US" sz="3000" dirty="0">
                <a:solidFill>
                  <a:srgbClr val="FFCC00"/>
                </a:solidFill>
                <a:cs typeface="+mn-cs"/>
              </a:rPr>
            </a:br>
            <a:r>
              <a:rPr lang="en-US" sz="3000" dirty="0">
                <a:solidFill>
                  <a:srgbClr val="FFCC00"/>
                </a:solidFill>
                <a:cs typeface="+mn-cs"/>
              </a:rPr>
              <a:t>The First Thousands and Millions of Years</a:t>
            </a:r>
          </a:p>
        </p:txBody>
      </p:sp>
    </p:spTree>
    <p:extLst>
      <p:ext uri="{BB962C8B-B14F-4D97-AF65-F5344CB8AC3E}">
        <p14:creationId xmlns:p14="http://schemas.microsoft.com/office/powerpoint/2010/main" val="11247791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6019" name="Rectangle 3"/>
          <p:cNvSpPr>
            <a:spLocks noGrp="1" noChangeArrowheads="1"/>
          </p:cNvSpPr>
          <p:nvPr>
            <p:ph type="body" idx="1"/>
          </p:nvPr>
        </p:nvSpPr>
        <p:spPr>
          <a:xfrm>
            <a:off x="557213" y="966788"/>
            <a:ext cx="8343900" cy="5867400"/>
          </a:xfrm>
        </p:spPr>
        <p:txBody>
          <a:bodyPr/>
          <a:lstStyle/>
          <a:p>
            <a:pPr eaLnBrk="1" hangingPunct="1">
              <a:defRPr/>
            </a:pPr>
            <a:endParaRPr lang="en-US" sz="4400" dirty="0" smtClean="0">
              <a:cs typeface="+mn-cs"/>
            </a:endParaRPr>
          </a:p>
          <a:p>
            <a:pPr eaLnBrk="1" hangingPunct="1">
              <a:defRPr/>
            </a:pPr>
            <a:endParaRPr lang="en-US" sz="4400" dirty="0"/>
          </a:p>
          <a:p>
            <a:pPr eaLnBrk="1" hangingPunct="1">
              <a:defRPr/>
            </a:pPr>
            <a:r>
              <a:rPr lang="en-US" sz="4400" dirty="0" smtClean="0">
                <a:solidFill>
                  <a:srgbClr val="22210C"/>
                </a:solidFill>
                <a:cs typeface="+mn-cs"/>
              </a:rPr>
              <a:t>The </a:t>
            </a:r>
            <a:r>
              <a:rPr lang="en-US" sz="4400" dirty="0" smtClean="0">
                <a:solidFill>
                  <a:srgbClr val="22210C"/>
                </a:solidFill>
                <a:cs typeface="+mn-cs"/>
              </a:rPr>
              <a:t>universe entered what cosmologists call the dark age.</a:t>
            </a:r>
          </a:p>
          <a:p>
            <a:pPr lvl="1" eaLnBrk="1" hangingPunct="1">
              <a:defRPr/>
            </a:pPr>
            <a:r>
              <a:rPr lang="en-US" sz="2400" dirty="0" smtClean="0">
                <a:solidFill>
                  <a:srgbClr val="22210C"/>
                </a:solidFill>
              </a:rPr>
              <a:t>This was a period lasting hundreds of millions of years until the formation of the first stars.</a:t>
            </a:r>
          </a:p>
          <a:p>
            <a:pPr lvl="1" eaLnBrk="1" hangingPunct="1">
              <a:defRPr/>
            </a:pPr>
            <a:r>
              <a:rPr lang="en-US" sz="2400" dirty="0" smtClean="0">
                <a:solidFill>
                  <a:srgbClr val="22210C"/>
                </a:solidFill>
              </a:rPr>
              <a:t>During the dark age, the universe expanded in darkness.</a:t>
            </a:r>
          </a:p>
        </p:txBody>
      </p:sp>
      <p:sp>
        <p:nvSpPr>
          <p:cNvPr id="2006025" name="Text Box 9"/>
          <p:cNvSpPr txBox="1">
            <a:spLocks noChangeArrowheads="1"/>
          </p:cNvSpPr>
          <p:nvPr/>
        </p:nvSpPr>
        <p:spPr bwMode="auto">
          <a:xfrm>
            <a:off x="557213" y="1324302"/>
            <a:ext cx="7748587" cy="156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FFCC00"/>
                </a:solidFill>
                <a:cs typeface="+mn-cs"/>
              </a:rPr>
              <a:t>Recombination and </a:t>
            </a:r>
            <a:r>
              <a:rPr lang="en-US" sz="3000" dirty="0" err="1">
                <a:solidFill>
                  <a:srgbClr val="FFCC00"/>
                </a:solidFill>
                <a:cs typeface="+mn-cs"/>
              </a:rPr>
              <a:t>Reionization</a:t>
            </a:r>
            <a:r>
              <a:rPr lang="en-US" sz="3000" dirty="0">
                <a:solidFill>
                  <a:srgbClr val="FFCC00"/>
                </a:solidFill>
                <a:cs typeface="+mn-cs"/>
              </a:rPr>
              <a:t>: </a:t>
            </a:r>
            <a:br>
              <a:rPr lang="en-US" sz="3000" dirty="0">
                <a:solidFill>
                  <a:srgbClr val="FFCC00"/>
                </a:solidFill>
                <a:cs typeface="+mn-cs"/>
              </a:rPr>
            </a:br>
            <a:r>
              <a:rPr lang="en-US" sz="3000" dirty="0">
                <a:solidFill>
                  <a:srgbClr val="FFCC00"/>
                </a:solidFill>
                <a:cs typeface="+mn-cs"/>
              </a:rPr>
              <a:t>The First Thousands and Millions of Years</a:t>
            </a:r>
          </a:p>
        </p:txBody>
      </p:sp>
    </p:spTree>
    <p:extLst>
      <p:ext uri="{BB962C8B-B14F-4D97-AF65-F5344CB8AC3E}">
        <p14:creationId xmlns:p14="http://schemas.microsoft.com/office/powerpoint/2010/main" val="402442261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3" name="Rectangle 3"/>
          <p:cNvSpPr>
            <a:spLocks noGrp="1" noChangeArrowheads="1"/>
          </p:cNvSpPr>
          <p:nvPr>
            <p:ph type="body" idx="1"/>
          </p:nvPr>
        </p:nvSpPr>
        <p:spPr>
          <a:xfrm>
            <a:off x="1" y="2783739"/>
            <a:ext cx="8839200" cy="4059973"/>
          </a:xfrm>
        </p:spPr>
        <p:txBody>
          <a:bodyPr/>
          <a:lstStyle/>
          <a:p>
            <a:pPr eaLnBrk="1" hangingPunct="1">
              <a:defRPr/>
            </a:pPr>
            <a:r>
              <a:rPr lang="en-US" sz="4000" dirty="0" smtClean="0">
                <a:solidFill>
                  <a:srgbClr val="22210C"/>
                </a:solidFill>
                <a:cs typeface="+mn-cs"/>
              </a:rPr>
              <a:t>The dark age ended as the first stars began to form.</a:t>
            </a:r>
            <a:r>
              <a:rPr lang="en-US" sz="3600" dirty="0" smtClean="0">
                <a:solidFill>
                  <a:srgbClr val="22210C"/>
                </a:solidFill>
                <a:cs typeface="+mn-cs"/>
              </a:rPr>
              <a:t> </a:t>
            </a:r>
          </a:p>
          <a:p>
            <a:pPr lvl="1" eaLnBrk="1" hangingPunct="1">
              <a:defRPr/>
            </a:pPr>
            <a:r>
              <a:rPr lang="en-US" sz="2400" dirty="0" smtClean="0">
                <a:solidFill>
                  <a:srgbClr val="22210C"/>
                </a:solidFill>
              </a:rPr>
              <a:t>The gas from which these first stars formed contained almost no metals and was, consequently, highly transparent. </a:t>
            </a:r>
          </a:p>
          <a:p>
            <a:pPr lvl="1" eaLnBrk="1" hangingPunct="1">
              <a:defRPr/>
            </a:pPr>
            <a:r>
              <a:rPr lang="en-US" sz="2400" dirty="0" smtClean="0">
                <a:solidFill>
                  <a:srgbClr val="22210C"/>
                </a:solidFill>
              </a:rPr>
              <a:t>Mathematical models show that the first stars formed from this metal-poor gas would have been very massive, very luminous, and very short-lived.</a:t>
            </a:r>
            <a:endParaRPr lang="en-US" sz="2600" dirty="0" smtClean="0">
              <a:solidFill>
                <a:srgbClr val="22210C"/>
              </a:solidFill>
            </a:endParaRPr>
          </a:p>
        </p:txBody>
      </p:sp>
      <p:sp>
        <p:nvSpPr>
          <p:cNvPr id="1438729" name="Text Box 9"/>
          <p:cNvSpPr txBox="1">
            <a:spLocks noChangeArrowheads="1"/>
          </p:cNvSpPr>
          <p:nvPr/>
        </p:nvSpPr>
        <p:spPr bwMode="auto">
          <a:xfrm>
            <a:off x="557213" y="1486463"/>
            <a:ext cx="7748587" cy="108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FFCC00"/>
                </a:solidFill>
                <a:cs typeface="+mn-cs"/>
              </a:rPr>
              <a:t>Recombination and </a:t>
            </a:r>
            <a:r>
              <a:rPr lang="en-US" sz="3000" dirty="0" err="1">
                <a:solidFill>
                  <a:srgbClr val="FFCC00"/>
                </a:solidFill>
                <a:cs typeface="+mn-cs"/>
              </a:rPr>
              <a:t>Reionization</a:t>
            </a:r>
            <a:r>
              <a:rPr lang="en-US" sz="3000" dirty="0">
                <a:solidFill>
                  <a:srgbClr val="FFCC00"/>
                </a:solidFill>
                <a:cs typeface="+mn-cs"/>
              </a:rPr>
              <a:t>: </a:t>
            </a:r>
            <a:br>
              <a:rPr lang="en-US" sz="3000" dirty="0">
                <a:solidFill>
                  <a:srgbClr val="FFCC00"/>
                </a:solidFill>
                <a:cs typeface="+mn-cs"/>
              </a:rPr>
            </a:br>
            <a:r>
              <a:rPr lang="en-US" sz="3000" dirty="0">
                <a:solidFill>
                  <a:srgbClr val="FFCC00"/>
                </a:solidFill>
                <a:cs typeface="+mn-cs"/>
              </a:rPr>
              <a:t>The First Thousands and Millions of Years</a:t>
            </a:r>
          </a:p>
        </p:txBody>
      </p:sp>
    </p:spTree>
    <p:extLst>
      <p:ext uri="{BB962C8B-B14F-4D97-AF65-F5344CB8AC3E}">
        <p14:creationId xmlns:p14="http://schemas.microsoft.com/office/powerpoint/2010/main" val="9020613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7" name="Rectangle 3"/>
          <p:cNvSpPr>
            <a:spLocks noGrp="1" noChangeArrowheads="1"/>
          </p:cNvSpPr>
          <p:nvPr>
            <p:ph type="body" sz="half" idx="1"/>
          </p:nvPr>
        </p:nvSpPr>
        <p:spPr>
          <a:xfrm>
            <a:off x="0" y="1486462"/>
            <a:ext cx="9096375" cy="5371537"/>
          </a:xfrm>
        </p:spPr>
        <p:txBody>
          <a:bodyPr/>
          <a:lstStyle/>
          <a:p>
            <a:pPr eaLnBrk="1" hangingPunct="1">
              <a:defRPr/>
            </a:pPr>
            <a:r>
              <a:rPr lang="en-US" sz="3600" dirty="0" smtClean="0">
                <a:solidFill>
                  <a:srgbClr val="22210C"/>
                </a:solidFill>
                <a:cs typeface="+mn-cs"/>
              </a:rPr>
              <a:t>That first burst of star formation produced enough ultraviolet light to begin ionizing the gas.</a:t>
            </a:r>
          </a:p>
          <a:p>
            <a:pPr lvl="1" eaLnBrk="1" hangingPunct="1">
              <a:defRPr/>
            </a:pPr>
            <a:r>
              <a:rPr lang="en-US" sz="2400" dirty="0" smtClean="0">
                <a:solidFill>
                  <a:srgbClr val="22210C"/>
                </a:solidFill>
              </a:rPr>
              <a:t>Today</a:t>
            </a:r>
            <a:r>
              <a:rPr lang="ja-JP" altLang="en-US" sz="2400" dirty="0" smtClean="0">
                <a:solidFill>
                  <a:srgbClr val="22210C"/>
                </a:solidFill>
                <a:latin typeface="Arial"/>
              </a:rPr>
              <a:t>’</a:t>
            </a:r>
            <a:r>
              <a:rPr lang="en-US" sz="2400" dirty="0" smtClean="0">
                <a:solidFill>
                  <a:srgbClr val="22210C"/>
                </a:solidFill>
              </a:rPr>
              <a:t>s astronomers, </a:t>
            </a:r>
            <a:br>
              <a:rPr lang="en-US" sz="2400" dirty="0" smtClean="0">
                <a:solidFill>
                  <a:srgbClr val="22210C"/>
                </a:solidFill>
              </a:rPr>
            </a:br>
            <a:r>
              <a:rPr lang="en-US" sz="2400" dirty="0" smtClean="0">
                <a:solidFill>
                  <a:srgbClr val="22210C"/>
                </a:solidFill>
              </a:rPr>
              <a:t>looking back to the </a:t>
            </a:r>
            <a:br>
              <a:rPr lang="en-US" sz="2400" dirty="0" smtClean="0">
                <a:solidFill>
                  <a:srgbClr val="22210C"/>
                </a:solidFill>
              </a:rPr>
            </a:br>
            <a:r>
              <a:rPr lang="en-US" sz="2400" dirty="0" smtClean="0">
                <a:solidFill>
                  <a:srgbClr val="22210C"/>
                </a:solidFill>
              </a:rPr>
              <a:t>most distant visible </a:t>
            </a:r>
            <a:br>
              <a:rPr lang="en-US" sz="2400" dirty="0" smtClean="0">
                <a:solidFill>
                  <a:srgbClr val="22210C"/>
                </a:solidFill>
              </a:rPr>
            </a:br>
            <a:r>
              <a:rPr lang="en-US" sz="2400" dirty="0" smtClean="0">
                <a:solidFill>
                  <a:srgbClr val="22210C"/>
                </a:solidFill>
              </a:rPr>
              <a:t>quasars and galaxies, </a:t>
            </a:r>
            <a:br>
              <a:rPr lang="en-US" sz="2400" dirty="0" smtClean="0">
                <a:solidFill>
                  <a:srgbClr val="22210C"/>
                </a:solidFill>
              </a:rPr>
            </a:br>
            <a:r>
              <a:rPr lang="en-US" sz="2400" dirty="0" smtClean="0">
                <a:solidFill>
                  <a:srgbClr val="22210C"/>
                </a:solidFill>
              </a:rPr>
              <a:t>can see traces of </a:t>
            </a:r>
            <a:br>
              <a:rPr lang="en-US" sz="2400" dirty="0" smtClean="0">
                <a:solidFill>
                  <a:srgbClr val="22210C"/>
                </a:solidFill>
              </a:rPr>
            </a:br>
            <a:r>
              <a:rPr lang="en-US" sz="2400" dirty="0" smtClean="0">
                <a:solidFill>
                  <a:srgbClr val="22210C"/>
                </a:solidFill>
              </a:rPr>
              <a:t>that </a:t>
            </a:r>
            <a:r>
              <a:rPr lang="en-US" sz="2400" dirty="0" err="1" smtClean="0">
                <a:solidFill>
                  <a:srgbClr val="22210C"/>
                </a:solidFill>
              </a:rPr>
              <a:t>reionization</a:t>
            </a:r>
            <a:r>
              <a:rPr lang="en-US" sz="2400" dirty="0" smtClean="0">
                <a:solidFill>
                  <a:srgbClr val="22210C"/>
                </a:solidFill>
              </a:rPr>
              <a:t> of </a:t>
            </a:r>
            <a:br>
              <a:rPr lang="en-US" sz="2400" dirty="0" smtClean="0">
                <a:solidFill>
                  <a:srgbClr val="22210C"/>
                </a:solidFill>
              </a:rPr>
            </a:br>
            <a:r>
              <a:rPr lang="en-US" sz="2400" dirty="0" smtClean="0">
                <a:solidFill>
                  <a:srgbClr val="22210C"/>
                </a:solidFill>
              </a:rPr>
              <a:t>the universe.</a:t>
            </a:r>
          </a:p>
        </p:txBody>
      </p:sp>
      <p:sp>
        <p:nvSpPr>
          <p:cNvPr id="1439756" name="Text Box 12"/>
          <p:cNvSpPr txBox="1">
            <a:spLocks noChangeArrowheads="1"/>
          </p:cNvSpPr>
          <p:nvPr/>
        </p:nvSpPr>
        <p:spPr bwMode="auto">
          <a:xfrm>
            <a:off x="1378187" y="324318"/>
            <a:ext cx="6927613" cy="1378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22210C"/>
                </a:solidFill>
                <a:cs typeface="+mn-cs"/>
              </a:rPr>
              <a:t>Recombination and </a:t>
            </a:r>
            <a:r>
              <a:rPr lang="en-US" sz="3000" dirty="0" err="1">
                <a:solidFill>
                  <a:srgbClr val="22210C"/>
                </a:solidFill>
                <a:cs typeface="+mn-cs"/>
              </a:rPr>
              <a:t>Reionization</a:t>
            </a:r>
            <a:r>
              <a:rPr lang="en-US" sz="3000" dirty="0">
                <a:solidFill>
                  <a:srgbClr val="22210C"/>
                </a:solidFill>
                <a:cs typeface="+mn-cs"/>
              </a:rPr>
              <a:t>: </a:t>
            </a:r>
            <a:br>
              <a:rPr lang="en-US" sz="3000" dirty="0">
                <a:solidFill>
                  <a:srgbClr val="22210C"/>
                </a:solidFill>
                <a:cs typeface="+mn-cs"/>
              </a:rPr>
            </a:br>
            <a:r>
              <a:rPr lang="en-US" sz="3000" dirty="0">
                <a:solidFill>
                  <a:srgbClr val="22210C"/>
                </a:solidFill>
                <a:cs typeface="+mn-cs"/>
              </a:rPr>
              <a:t>The First Thousands and Millions of Years</a:t>
            </a:r>
          </a:p>
        </p:txBody>
      </p:sp>
      <p:pic>
        <p:nvPicPr>
          <p:cNvPr id="1439757" name="Picture 13" descr="11f0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l="967" t="1343" r="1350" b="977"/>
          <a:stretch>
            <a:fillRect/>
          </a:stretch>
        </p:blipFill>
        <p:spPr bwMode="auto">
          <a:xfrm>
            <a:off x="4648200" y="3146425"/>
            <a:ext cx="4495800"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9812065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8067" name="Rectangle 3"/>
          <p:cNvSpPr>
            <a:spLocks noGrp="1" noChangeArrowheads="1"/>
          </p:cNvSpPr>
          <p:nvPr>
            <p:ph type="body" idx="1"/>
          </p:nvPr>
        </p:nvSpPr>
        <p:spPr>
          <a:xfrm>
            <a:off x="561975" y="3026979"/>
            <a:ext cx="8596313" cy="3432379"/>
          </a:xfrm>
        </p:spPr>
        <p:txBody>
          <a:bodyPr/>
          <a:lstStyle/>
          <a:p>
            <a:pPr eaLnBrk="1" hangingPunct="1">
              <a:defRPr/>
            </a:pPr>
            <a:r>
              <a:rPr lang="en-US" sz="4000" dirty="0" err="1" smtClean="0">
                <a:solidFill>
                  <a:srgbClr val="800000"/>
                </a:solidFill>
                <a:cs typeface="+mn-cs"/>
              </a:rPr>
              <a:t>Reionization</a:t>
            </a:r>
            <a:r>
              <a:rPr lang="en-US" sz="4000" dirty="0" smtClean="0">
                <a:solidFill>
                  <a:srgbClr val="800000"/>
                </a:solidFill>
                <a:cs typeface="+mn-cs"/>
              </a:rPr>
              <a:t> marks the end of the dark age and the beginning of the age of stars and galaxies that continues through today.</a:t>
            </a:r>
          </a:p>
        </p:txBody>
      </p:sp>
      <p:sp>
        <p:nvSpPr>
          <p:cNvPr id="2008074" name="Text Box 10"/>
          <p:cNvSpPr txBox="1">
            <a:spLocks noChangeArrowheads="1"/>
          </p:cNvSpPr>
          <p:nvPr/>
        </p:nvSpPr>
        <p:spPr bwMode="auto">
          <a:xfrm>
            <a:off x="557213" y="1243224"/>
            <a:ext cx="7748587" cy="17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22210C"/>
                </a:solidFill>
                <a:cs typeface="+mn-cs"/>
              </a:rPr>
              <a:t>Recombination and </a:t>
            </a:r>
            <a:r>
              <a:rPr lang="en-US" sz="3000" dirty="0" err="1">
                <a:solidFill>
                  <a:srgbClr val="22210C"/>
                </a:solidFill>
                <a:cs typeface="+mn-cs"/>
              </a:rPr>
              <a:t>Reionization</a:t>
            </a:r>
            <a:r>
              <a:rPr lang="en-US" sz="3000" dirty="0">
                <a:solidFill>
                  <a:srgbClr val="22210C"/>
                </a:solidFill>
                <a:cs typeface="+mn-cs"/>
              </a:rPr>
              <a:t>: </a:t>
            </a:r>
            <a:br>
              <a:rPr lang="en-US" sz="3000" dirty="0">
                <a:solidFill>
                  <a:srgbClr val="22210C"/>
                </a:solidFill>
                <a:cs typeface="+mn-cs"/>
              </a:rPr>
            </a:br>
            <a:r>
              <a:rPr lang="en-US" sz="3000" dirty="0">
                <a:solidFill>
                  <a:srgbClr val="22210C"/>
                </a:solidFill>
                <a:cs typeface="+mn-cs"/>
              </a:rPr>
              <a:t>The First Thousands and Millions of Years</a:t>
            </a:r>
          </a:p>
        </p:txBody>
      </p:sp>
    </p:spTree>
    <p:extLst>
      <p:ext uri="{BB962C8B-B14F-4D97-AF65-F5344CB8AC3E}">
        <p14:creationId xmlns:p14="http://schemas.microsoft.com/office/powerpoint/2010/main" val="191855618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8819" name="Rectangle 3"/>
          <p:cNvSpPr>
            <a:spLocks noGrp="1" noChangeArrowheads="1"/>
          </p:cNvSpPr>
          <p:nvPr>
            <p:ph type="body" idx="1"/>
          </p:nvPr>
        </p:nvSpPr>
        <p:spPr>
          <a:xfrm>
            <a:off x="557213" y="955675"/>
            <a:ext cx="8205787" cy="5071257"/>
          </a:xfrm>
        </p:spPr>
        <p:txBody>
          <a:bodyPr>
            <a:normAutofit/>
          </a:bodyPr>
          <a:lstStyle/>
          <a:p>
            <a:pPr eaLnBrk="1" hangingPunct="1">
              <a:defRPr/>
            </a:pPr>
            <a:endParaRPr lang="en-US" sz="4800" dirty="0" smtClean="0">
              <a:cs typeface="+mn-cs"/>
            </a:endParaRPr>
          </a:p>
          <a:p>
            <a:pPr eaLnBrk="1" hangingPunct="1">
              <a:defRPr/>
            </a:pPr>
            <a:endParaRPr lang="en-US" sz="4800" dirty="0"/>
          </a:p>
          <a:p>
            <a:pPr eaLnBrk="1" hangingPunct="1">
              <a:defRPr/>
            </a:pPr>
            <a:r>
              <a:rPr lang="en-US" sz="4800" dirty="0" smtClean="0">
                <a:solidFill>
                  <a:srgbClr val="22210C"/>
                </a:solidFill>
                <a:cs typeface="+mn-cs"/>
              </a:rPr>
              <a:t>The </a:t>
            </a:r>
            <a:r>
              <a:rPr lang="en-US" sz="4800" dirty="0" smtClean="0">
                <a:solidFill>
                  <a:srgbClr val="22210C"/>
                </a:solidFill>
                <a:cs typeface="+mn-cs"/>
              </a:rPr>
              <a:t>universe looks about the same whichever way you look.</a:t>
            </a:r>
          </a:p>
          <a:p>
            <a:pPr lvl="1" eaLnBrk="1" hangingPunct="1">
              <a:defRPr/>
            </a:pPr>
            <a:r>
              <a:rPr lang="en-US" sz="3200" dirty="0" smtClean="0">
                <a:solidFill>
                  <a:srgbClr val="22210C"/>
                </a:solidFill>
              </a:rPr>
              <a:t>That is called isotropy.</a:t>
            </a:r>
          </a:p>
        </p:txBody>
      </p:sp>
      <p:sp>
        <p:nvSpPr>
          <p:cNvPr id="1698820" name="Text Box 4"/>
          <p:cNvSpPr txBox="1">
            <a:spLocks noChangeArrowheads="1"/>
          </p:cNvSpPr>
          <p:nvPr/>
        </p:nvSpPr>
        <p:spPr bwMode="auto">
          <a:xfrm>
            <a:off x="557213" y="955674"/>
            <a:ext cx="7596187" cy="1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200" dirty="0">
                <a:solidFill>
                  <a:schemeClr val="bg2">
                    <a:lumMod val="10000"/>
                  </a:schemeClr>
                </a:solidFill>
                <a:cs typeface="+mn-cs"/>
              </a:rPr>
              <a:t>Looking at the Universe</a:t>
            </a:r>
          </a:p>
        </p:txBody>
      </p:sp>
    </p:spTree>
    <p:extLst>
      <p:ext uri="{BB962C8B-B14F-4D97-AF65-F5344CB8AC3E}">
        <p14:creationId xmlns:p14="http://schemas.microsoft.com/office/powerpoint/2010/main" val="28102285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5" name="Rectangle 3"/>
          <p:cNvSpPr>
            <a:spLocks noGrp="1" noChangeArrowheads="1"/>
          </p:cNvSpPr>
          <p:nvPr>
            <p:ph type="body" idx="1"/>
          </p:nvPr>
        </p:nvSpPr>
        <p:spPr>
          <a:xfrm>
            <a:off x="566738" y="3203526"/>
            <a:ext cx="8577262" cy="4231685"/>
          </a:xfrm>
        </p:spPr>
        <p:txBody>
          <a:bodyPr/>
          <a:lstStyle/>
          <a:p>
            <a:pPr eaLnBrk="1" hangingPunct="1">
              <a:defRPr/>
            </a:pPr>
            <a:r>
              <a:rPr lang="en-US" sz="3600" dirty="0" smtClean="0">
                <a:solidFill>
                  <a:srgbClr val="6E2619"/>
                </a:solidFill>
                <a:cs typeface="+mn-cs"/>
              </a:rPr>
              <a:t>The expansion of the universe led astronomers to conclude that the universe must have begun with an event of astounding cosmic intensity.</a:t>
            </a:r>
          </a:p>
        </p:txBody>
      </p:sp>
      <p:sp>
        <p:nvSpPr>
          <p:cNvPr id="1400836" name="Text Box 4"/>
          <p:cNvSpPr txBox="1">
            <a:spLocks noChangeArrowheads="1"/>
          </p:cNvSpPr>
          <p:nvPr/>
        </p:nvSpPr>
        <p:spPr bwMode="auto">
          <a:xfrm>
            <a:off x="566738" y="1096703"/>
            <a:ext cx="7662862" cy="173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600" dirty="0">
                <a:ln>
                  <a:solidFill>
                    <a:srgbClr val="000000"/>
                  </a:solidFill>
                </a:ln>
                <a:solidFill>
                  <a:srgbClr val="6E2619"/>
                </a:solidFill>
                <a:cs typeface="+mn-cs"/>
              </a:rPr>
              <a:t>The Big Bang Theory</a:t>
            </a:r>
          </a:p>
        </p:txBody>
      </p:sp>
    </p:spTree>
    <p:extLst>
      <p:ext uri="{BB962C8B-B14F-4D97-AF65-F5344CB8AC3E}">
        <p14:creationId xmlns:p14="http://schemas.microsoft.com/office/powerpoint/2010/main" val="141341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867" name="Rectangle 3"/>
          <p:cNvSpPr>
            <a:spLocks noGrp="1" noChangeArrowheads="1"/>
          </p:cNvSpPr>
          <p:nvPr>
            <p:ph type="body" idx="1"/>
          </p:nvPr>
        </p:nvSpPr>
        <p:spPr>
          <a:xfrm>
            <a:off x="561975" y="2648607"/>
            <a:ext cx="8558213" cy="3799818"/>
          </a:xfrm>
        </p:spPr>
        <p:txBody>
          <a:bodyPr/>
          <a:lstStyle/>
          <a:p>
            <a:pPr eaLnBrk="1" hangingPunct="1">
              <a:defRPr/>
            </a:pPr>
            <a:r>
              <a:rPr lang="en-US" sz="4800" dirty="0" smtClean="0">
                <a:solidFill>
                  <a:srgbClr val="22210C"/>
                </a:solidFill>
                <a:cs typeface="+mn-cs"/>
              </a:rPr>
              <a:t>The universe also seems homogeneous.</a:t>
            </a:r>
          </a:p>
          <a:p>
            <a:pPr lvl="1" eaLnBrk="1" hangingPunct="1">
              <a:defRPr/>
            </a:pPr>
            <a:r>
              <a:rPr lang="en-US" dirty="0" smtClean="0">
                <a:solidFill>
                  <a:srgbClr val="22210C"/>
                </a:solidFill>
              </a:rPr>
              <a:t>Homogeneity is the property of being the same everywhere.</a:t>
            </a:r>
          </a:p>
        </p:txBody>
      </p:sp>
      <p:sp>
        <p:nvSpPr>
          <p:cNvPr id="1700869" name="Text Box 5"/>
          <p:cNvSpPr txBox="1">
            <a:spLocks noChangeArrowheads="1"/>
          </p:cNvSpPr>
          <p:nvPr/>
        </p:nvSpPr>
        <p:spPr bwMode="auto">
          <a:xfrm>
            <a:off x="557213" y="1432410"/>
            <a:ext cx="7596187" cy="97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dirty="0">
                <a:solidFill>
                  <a:srgbClr val="22210C"/>
                </a:solidFill>
                <a:cs typeface="+mn-cs"/>
              </a:rPr>
              <a:t>Looking at the Universe</a:t>
            </a:r>
          </a:p>
        </p:txBody>
      </p:sp>
    </p:spTree>
    <p:extLst>
      <p:ext uri="{BB962C8B-B14F-4D97-AF65-F5344CB8AC3E}">
        <p14:creationId xmlns:p14="http://schemas.microsoft.com/office/powerpoint/2010/main" val="35683471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1891" name="Rectangle 3"/>
          <p:cNvSpPr>
            <a:spLocks noGrp="1" noChangeArrowheads="1"/>
          </p:cNvSpPr>
          <p:nvPr>
            <p:ph type="body" idx="1"/>
          </p:nvPr>
        </p:nvSpPr>
        <p:spPr>
          <a:xfrm>
            <a:off x="557213" y="2837792"/>
            <a:ext cx="8358187" cy="3982107"/>
          </a:xfrm>
        </p:spPr>
        <p:txBody>
          <a:bodyPr/>
          <a:lstStyle/>
          <a:p>
            <a:pPr eaLnBrk="1" hangingPunct="1">
              <a:defRPr/>
            </a:pPr>
            <a:r>
              <a:rPr lang="en-US" sz="4400" dirty="0" smtClean="0">
                <a:solidFill>
                  <a:srgbClr val="22210C"/>
                </a:solidFill>
                <a:cs typeface="+mn-cs"/>
              </a:rPr>
              <a:t>Isotropy and homogeneity lead to the cosmological principle.</a:t>
            </a:r>
          </a:p>
          <a:p>
            <a:pPr lvl="1" eaLnBrk="1" hangingPunct="1">
              <a:defRPr/>
            </a:pPr>
            <a:r>
              <a:rPr lang="en-US" sz="2400" dirty="0" smtClean="0">
                <a:solidFill>
                  <a:srgbClr val="22210C"/>
                </a:solidFill>
              </a:rPr>
              <a:t>This states that any observer in any galaxy sees that the universe has the same general properties—after accounting for relatively minor local and evolutionary variations.</a:t>
            </a:r>
          </a:p>
        </p:txBody>
      </p:sp>
      <p:sp>
        <p:nvSpPr>
          <p:cNvPr id="1701893" name="Text Box 5"/>
          <p:cNvSpPr txBox="1">
            <a:spLocks noChangeArrowheads="1"/>
          </p:cNvSpPr>
          <p:nvPr/>
        </p:nvSpPr>
        <p:spPr bwMode="auto">
          <a:xfrm>
            <a:off x="557213" y="1135116"/>
            <a:ext cx="7596187" cy="170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600" dirty="0">
                <a:solidFill>
                  <a:srgbClr val="FFCC00"/>
                </a:solidFill>
                <a:cs typeface="+mn-cs"/>
              </a:rPr>
              <a:t>Looking at the Universe</a:t>
            </a:r>
          </a:p>
        </p:txBody>
      </p:sp>
    </p:spTree>
    <p:extLst>
      <p:ext uri="{BB962C8B-B14F-4D97-AF65-F5344CB8AC3E}">
        <p14:creationId xmlns:p14="http://schemas.microsoft.com/office/powerpoint/2010/main" val="299170737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2163" name="Rectangle 3"/>
          <p:cNvSpPr>
            <a:spLocks noGrp="1" noChangeArrowheads="1"/>
          </p:cNvSpPr>
          <p:nvPr>
            <p:ph type="body" idx="4294967295"/>
          </p:nvPr>
        </p:nvSpPr>
        <p:spPr>
          <a:xfrm>
            <a:off x="324279" y="966788"/>
            <a:ext cx="8819721" cy="5222304"/>
          </a:xfrm>
        </p:spPr>
        <p:txBody>
          <a:bodyPr/>
          <a:lstStyle/>
          <a:p>
            <a:pPr eaLnBrk="1" hangingPunct="1">
              <a:defRPr/>
            </a:pPr>
            <a:r>
              <a:rPr lang="en-US" sz="4400" dirty="0" smtClean="0">
                <a:solidFill>
                  <a:srgbClr val="22210C"/>
                </a:solidFill>
                <a:cs typeface="+mn-cs"/>
              </a:rPr>
              <a:t>The cosmological principle implies that there are no special places in the universe.</a:t>
            </a:r>
            <a:r>
              <a:rPr lang="en-US" dirty="0" smtClean="0">
                <a:solidFill>
                  <a:srgbClr val="22210C"/>
                </a:solidFill>
                <a:cs typeface="+mn-cs"/>
              </a:rPr>
              <a:t> </a:t>
            </a:r>
          </a:p>
          <a:p>
            <a:pPr lvl="1" eaLnBrk="1" hangingPunct="1">
              <a:defRPr/>
            </a:pPr>
            <a:r>
              <a:rPr lang="en-US" sz="2600" dirty="0" smtClean="0">
                <a:solidFill>
                  <a:srgbClr val="22210C"/>
                </a:solidFill>
              </a:rPr>
              <a:t>What you see from Milky Way is typical of what all intelligent creatures see from their respective home galaxies.</a:t>
            </a:r>
          </a:p>
        </p:txBody>
      </p:sp>
    </p:spTree>
    <p:extLst>
      <p:ext uri="{BB962C8B-B14F-4D97-AF65-F5344CB8AC3E}">
        <p14:creationId xmlns:p14="http://schemas.microsoft.com/office/powerpoint/2010/main" val="1279516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419" y="1432410"/>
            <a:ext cx="7836749" cy="4832093"/>
          </a:xfrm>
          <a:prstGeom prst="rect">
            <a:avLst/>
          </a:prstGeom>
        </p:spPr>
        <p:txBody>
          <a:bodyPr wrap="square">
            <a:spAutoFit/>
          </a:bodyPr>
          <a:lstStyle/>
          <a:p>
            <a:endParaRPr lang="en-US" sz="2800" dirty="0" smtClean="0"/>
          </a:p>
          <a:p>
            <a:r>
              <a:rPr lang="en-US" sz="2800" dirty="0" smtClean="0"/>
              <a:t>Test your Understanding</a:t>
            </a:r>
            <a:endParaRPr lang="en-US" sz="2800" dirty="0"/>
          </a:p>
          <a:p>
            <a:endParaRPr lang="en-US" sz="2800" dirty="0" smtClean="0"/>
          </a:p>
          <a:p>
            <a:r>
              <a:rPr lang="en-US" sz="2800" dirty="0" smtClean="0"/>
              <a:t>The assumption of isotropy states that</a:t>
            </a:r>
          </a:p>
          <a:p>
            <a:r>
              <a:rPr lang="en-US" sz="2800" dirty="0" smtClean="0"/>
              <a:t>a.	the universe looks the same at all epochs.</a:t>
            </a:r>
          </a:p>
          <a:p>
            <a:r>
              <a:rPr lang="en-US" sz="2800" dirty="0" smtClean="0"/>
              <a:t>b.	the universe looks the same from all locations over sufficiently great distances.</a:t>
            </a:r>
          </a:p>
          <a:p>
            <a:r>
              <a:rPr lang="en-US" sz="2800" dirty="0" smtClean="0"/>
              <a:t>c.	the universe looks the same in all directions over sufficiently great distances.</a:t>
            </a:r>
          </a:p>
          <a:p>
            <a:r>
              <a:rPr lang="en-US" sz="2800" dirty="0" smtClean="0"/>
              <a:t>d.	all of the above</a:t>
            </a:r>
          </a:p>
          <a:p>
            <a:r>
              <a:rPr lang="en-US" sz="2800" dirty="0" smtClean="0"/>
              <a:t>e.	none of the above</a:t>
            </a:r>
            <a:endParaRPr lang="en-US" sz="2800" dirty="0"/>
          </a:p>
        </p:txBody>
      </p:sp>
    </p:spTree>
    <p:extLst>
      <p:ext uri="{BB962C8B-B14F-4D97-AF65-F5344CB8AC3E}">
        <p14:creationId xmlns:p14="http://schemas.microsoft.com/office/powerpoint/2010/main" val="40871775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349" y="1513490"/>
            <a:ext cx="8215075" cy="4893648"/>
          </a:xfrm>
          <a:prstGeom prst="rect">
            <a:avLst/>
          </a:prstGeom>
        </p:spPr>
        <p:txBody>
          <a:bodyPr wrap="square">
            <a:spAutoFit/>
          </a:bodyPr>
          <a:lstStyle/>
          <a:p>
            <a:r>
              <a:rPr lang="en-US" sz="3200" dirty="0" smtClean="0"/>
              <a:t>Test Your Understanding</a:t>
            </a:r>
          </a:p>
          <a:p>
            <a:r>
              <a:rPr lang="en-US" sz="2800" dirty="0" smtClean="0"/>
              <a:t>The Hubble time is</a:t>
            </a:r>
          </a:p>
          <a:p>
            <a:r>
              <a:rPr lang="en-US" sz="2800" dirty="0" smtClean="0"/>
              <a:t>a.	the time it takes a galaxy moving at 1000 km/sec to move 1 </a:t>
            </a:r>
            <a:r>
              <a:rPr lang="en-US" sz="2800" dirty="0" err="1" smtClean="0"/>
              <a:t>Mpc</a:t>
            </a:r>
            <a:r>
              <a:rPr lang="en-US" sz="2800" dirty="0" smtClean="0"/>
              <a:t>.</a:t>
            </a:r>
          </a:p>
          <a:p>
            <a:r>
              <a:rPr lang="en-US" sz="2800" dirty="0" smtClean="0"/>
              <a:t>b.	the time it takes the galaxy to double its size.</a:t>
            </a:r>
          </a:p>
          <a:p>
            <a:r>
              <a:rPr lang="en-US" sz="2800" dirty="0" smtClean="0"/>
              <a:t>c.	the time since recombination occurred.</a:t>
            </a:r>
          </a:p>
          <a:p>
            <a:r>
              <a:rPr lang="en-US" sz="2800" dirty="0" smtClean="0"/>
              <a:t>d.	the time remaining before the universe stops expanding and begins to contract.</a:t>
            </a:r>
          </a:p>
          <a:p>
            <a:r>
              <a:rPr lang="en-US" sz="2800" dirty="0" smtClean="0"/>
              <a:t>e.	an estimate of the age of the universe based on the Hubble constant.</a:t>
            </a:r>
            <a:endParaRPr lang="en-US" sz="2800" dirty="0"/>
          </a:p>
        </p:txBody>
      </p:sp>
    </p:spTree>
    <p:extLst>
      <p:ext uri="{BB962C8B-B14F-4D97-AF65-F5344CB8AC3E}">
        <p14:creationId xmlns:p14="http://schemas.microsoft.com/office/powerpoint/2010/main" val="1859964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5349" y="918904"/>
            <a:ext cx="8161029" cy="5324535"/>
          </a:xfrm>
          <a:prstGeom prst="rect">
            <a:avLst/>
          </a:prstGeom>
        </p:spPr>
        <p:txBody>
          <a:bodyPr wrap="square">
            <a:spAutoFit/>
          </a:bodyPr>
          <a:lstStyle/>
          <a:p>
            <a:endParaRPr lang="en-US" sz="2800" dirty="0" smtClean="0"/>
          </a:p>
          <a:p>
            <a:r>
              <a:rPr lang="en-US" sz="3200" dirty="0" smtClean="0"/>
              <a:t>Test your Understanding</a:t>
            </a:r>
            <a:endParaRPr lang="en-US" sz="3200" dirty="0"/>
          </a:p>
          <a:p>
            <a:r>
              <a:rPr lang="en-US" sz="2800" dirty="0" smtClean="0"/>
              <a:t>In 1998, it was announced that the expansion of the universe is accelerating. What does this imply from the perspective of the big bang?</a:t>
            </a:r>
          </a:p>
          <a:p>
            <a:r>
              <a:rPr lang="en-US" sz="2800" dirty="0" smtClean="0"/>
              <a:t>a.	A force exists that we knew nothing about that causes the acceleration.</a:t>
            </a:r>
          </a:p>
          <a:p>
            <a:r>
              <a:rPr lang="en-US" sz="2800" dirty="0" smtClean="0"/>
              <a:t>b.	The universe must be closed.</a:t>
            </a:r>
          </a:p>
          <a:p>
            <a:r>
              <a:rPr lang="en-US" sz="2800" dirty="0" smtClean="0"/>
              <a:t>c.	The universe is finite.</a:t>
            </a:r>
          </a:p>
          <a:p>
            <a:r>
              <a:rPr lang="en-US" sz="2800" dirty="0" smtClean="0"/>
              <a:t>d.	The amount of dark matter must be greatly less than the amount of normal matter.</a:t>
            </a:r>
          </a:p>
          <a:p>
            <a:r>
              <a:rPr lang="en-US" sz="2800" dirty="0" smtClean="0"/>
              <a:t>e.	The universe must be infinitely old.</a:t>
            </a:r>
            <a:endParaRPr lang="en-US" sz="2800" dirty="0"/>
          </a:p>
        </p:txBody>
      </p:sp>
    </p:spTree>
    <p:extLst>
      <p:ext uri="{BB962C8B-B14F-4D97-AF65-F5344CB8AC3E}">
        <p14:creationId xmlns:p14="http://schemas.microsoft.com/office/powerpoint/2010/main" val="2882573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419" y="1486464"/>
            <a:ext cx="8106982" cy="4893648"/>
          </a:xfrm>
          <a:prstGeom prst="rect">
            <a:avLst/>
          </a:prstGeom>
        </p:spPr>
        <p:txBody>
          <a:bodyPr wrap="square">
            <a:spAutoFit/>
          </a:bodyPr>
          <a:lstStyle/>
          <a:p>
            <a:r>
              <a:rPr lang="en-US" sz="3200" dirty="0" smtClean="0"/>
              <a:t>Test your Understanding</a:t>
            </a:r>
          </a:p>
          <a:p>
            <a:endParaRPr lang="en-US" sz="2800" dirty="0"/>
          </a:p>
          <a:p>
            <a:r>
              <a:rPr lang="en-US" sz="2800" dirty="0" smtClean="0"/>
              <a:t>Current evidence suggests that the universe is</a:t>
            </a:r>
          </a:p>
          <a:p>
            <a:r>
              <a:rPr lang="en-US" sz="2800" dirty="0" smtClean="0"/>
              <a:t>a.	flat, infinite, and neither expanding nor contracting.</a:t>
            </a:r>
          </a:p>
          <a:p>
            <a:r>
              <a:rPr lang="en-US" sz="2800" dirty="0" smtClean="0"/>
              <a:t>b.	closed, finite, and slowing its expansion.</a:t>
            </a:r>
          </a:p>
          <a:p>
            <a:r>
              <a:rPr lang="en-US" sz="2800" dirty="0" smtClean="0"/>
              <a:t>c.	open, infinite, and slowing in its expansion.</a:t>
            </a:r>
          </a:p>
          <a:p>
            <a:r>
              <a:rPr lang="en-US" sz="2800" dirty="0" smtClean="0"/>
              <a:t>d.	static with no expansion.</a:t>
            </a:r>
          </a:p>
          <a:p>
            <a:r>
              <a:rPr lang="en-US" sz="2800" dirty="0" smtClean="0"/>
              <a:t>e.	flat, infinite, and accelerating in its expansion.</a:t>
            </a:r>
            <a:endParaRPr lang="en-US" sz="2800" dirty="0"/>
          </a:p>
        </p:txBody>
      </p:sp>
    </p:spTree>
    <p:extLst>
      <p:ext uri="{BB962C8B-B14F-4D97-AF65-F5344CB8AC3E}">
        <p14:creationId xmlns:p14="http://schemas.microsoft.com/office/powerpoint/2010/main" val="3657551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0465" y="972958"/>
            <a:ext cx="8134006" cy="6370974"/>
          </a:xfrm>
          <a:prstGeom prst="rect">
            <a:avLst/>
          </a:prstGeom>
        </p:spPr>
        <p:txBody>
          <a:bodyPr wrap="square">
            <a:spAutoFit/>
          </a:bodyPr>
          <a:lstStyle/>
          <a:p>
            <a:r>
              <a:rPr lang="en-US" sz="3200" dirty="0" smtClean="0"/>
              <a:t>Test your Understanding</a:t>
            </a:r>
          </a:p>
          <a:p>
            <a:endParaRPr lang="en-US" sz="3200" dirty="0"/>
          </a:p>
          <a:p>
            <a:r>
              <a:rPr lang="en-US" sz="3200" dirty="0" smtClean="0"/>
              <a:t>Where did the cosmic microwave background (CMB) come from?</a:t>
            </a:r>
          </a:p>
          <a:p>
            <a:r>
              <a:rPr lang="en-US" sz="3200" dirty="0" smtClean="0"/>
              <a:t>a.	Photons emitted from the first stars</a:t>
            </a:r>
          </a:p>
          <a:p>
            <a:r>
              <a:rPr lang="en-US" sz="3200" dirty="0" smtClean="0"/>
              <a:t>b.	Photons released from hydrogen in our galaxy</a:t>
            </a:r>
          </a:p>
          <a:p>
            <a:r>
              <a:rPr lang="en-US" sz="3200" dirty="0" smtClean="0"/>
              <a:t>c.	Light scattered by dust in our Solar System</a:t>
            </a:r>
          </a:p>
          <a:p>
            <a:r>
              <a:rPr lang="en-US" sz="3200" dirty="0" smtClean="0"/>
              <a:t>d.	Photons released when electrons and nuclei combined for the first time.</a:t>
            </a:r>
          </a:p>
          <a:p>
            <a:endParaRPr lang="en-US" sz="2800" dirty="0" smtClean="0"/>
          </a:p>
          <a:p>
            <a:endParaRPr lang="en-US" sz="2800" dirty="0"/>
          </a:p>
        </p:txBody>
      </p:sp>
    </p:spTree>
    <p:extLst>
      <p:ext uri="{BB962C8B-B14F-4D97-AF65-F5344CB8AC3E}">
        <p14:creationId xmlns:p14="http://schemas.microsoft.com/office/powerpoint/2010/main" val="333277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7" name="Rectangle 7"/>
          <p:cNvSpPr>
            <a:spLocks noGrp="1" noChangeArrowheads="1"/>
          </p:cNvSpPr>
          <p:nvPr>
            <p:ph type="body" idx="1"/>
          </p:nvPr>
        </p:nvSpPr>
        <p:spPr>
          <a:xfrm>
            <a:off x="561975" y="2583166"/>
            <a:ext cx="8534400" cy="4274834"/>
          </a:xfrm>
        </p:spPr>
        <p:txBody>
          <a:bodyPr/>
          <a:lstStyle/>
          <a:p>
            <a:pPr eaLnBrk="1" hangingPunct="1">
              <a:defRPr/>
            </a:pPr>
            <a:r>
              <a:rPr lang="en-US" sz="3400" dirty="0" smtClean="0">
                <a:solidFill>
                  <a:schemeClr val="tx1">
                    <a:lumMod val="90000"/>
                    <a:lumOff val="10000"/>
                  </a:schemeClr>
                </a:solidFill>
                <a:cs typeface="+mn-cs"/>
              </a:rPr>
              <a:t>If you ran your video far enough back, you would see the matter and energy of the universe compressed into a high-density, high-temperature state.</a:t>
            </a:r>
          </a:p>
          <a:p>
            <a:pPr lvl="1" eaLnBrk="1" hangingPunct="1">
              <a:defRPr/>
            </a:pPr>
            <a:r>
              <a:rPr lang="en-US" sz="2400" dirty="0" smtClean="0">
                <a:solidFill>
                  <a:schemeClr val="tx1">
                    <a:lumMod val="90000"/>
                    <a:lumOff val="10000"/>
                  </a:schemeClr>
                </a:solidFill>
              </a:rPr>
              <a:t>You can conclude that the expanding universe began with expansion from that condition of extremely high density and temperature.</a:t>
            </a:r>
          </a:p>
          <a:p>
            <a:pPr lvl="1" eaLnBrk="1" hangingPunct="1">
              <a:defRPr/>
            </a:pPr>
            <a:r>
              <a:rPr lang="en-US" sz="2400" dirty="0" smtClean="0">
                <a:solidFill>
                  <a:schemeClr val="tx1">
                    <a:lumMod val="90000"/>
                    <a:lumOff val="10000"/>
                  </a:schemeClr>
                </a:solidFill>
              </a:rPr>
              <a:t>Modern astronomers call it the big bang.</a:t>
            </a:r>
          </a:p>
        </p:txBody>
      </p:sp>
      <p:sp>
        <p:nvSpPr>
          <p:cNvPr id="1402890" name="Text Box 10"/>
          <p:cNvSpPr txBox="1">
            <a:spLocks noChangeArrowheads="1"/>
          </p:cNvSpPr>
          <p:nvPr/>
        </p:nvSpPr>
        <p:spPr bwMode="auto">
          <a:xfrm>
            <a:off x="557213" y="1096702"/>
            <a:ext cx="7672387" cy="148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dirty="0">
                <a:solidFill>
                  <a:srgbClr val="FFCC00"/>
                </a:solidFill>
                <a:cs typeface="+mn-cs"/>
              </a:rPr>
              <a:t>Necessity of the Big Bang </a:t>
            </a:r>
          </a:p>
        </p:txBody>
      </p:sp>
    </p:spTree>
    <p:extLst>
      <p:ext uri="{BB962C8B-B14F-4D97-AF65-F5344CB8AC3E}">
        <p14:creationId xmlns:p14="http://schemas.microsoft.com/office/powerpoint/2010/main" val="2846637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5" name="Rectangle 3"/>
          <p:cNvSpPr>
            <a:spLocks noGrp="1" noChangeArrowheads="1"/>
          </p:cNvSpPr>
          <p:nvPr>
            <p:ph type="body" idx="1"/>
          </p:nvPr>
        </p:nvSpPr>
        <p:spPr>
          <a:xfrm>
            <a:off x="346418" y="2857198"/>
            <a:ext cx="8797582" cy="3619801"/>
          </a:xfrm>
        </p:spPr>
        <p:txBody>
          <a:bodyPr>
            <a:normAutofit fontScale="92500" lnSpcReduction="10000"/>
          </a:bodyPr>
          <a:lstStyle/>
          <a:p>
            <a:pPr eaLnBrk="1" hangingPunct="1">
              <a:defRPr/>
            </a:pPr>
            <a:r>
              <a:rPr lang="en-US" sz="3600" dirty="0" smtClean="0">
                <a:solidFill>
                  <a:srgbClr val="3B3B4B"/>
                </a:solidFill>
                <a:cs typeface="+mn-cs"/>
              </a:rPr>
              <a:t>To find the age of the universe, you divide the distance between galaxies by the speed with which they are separating.</a:t>
            </a:r>
          </a:p>
          <a:p>
            <a:pPr eaLnBrk="1" hangingPunct="1">
              <a:defRPr/>
            </a:pPr>
            <a:r>
              <a:rPr lang="en-US" sz="3600" dirty="0" smtClean="0">
                <a:solidFill>
                  <a:srgbClr val="3B3B4B"/>
                </a:solidFill>
                <a:cs typeface="+mn-cs"/>
              </a:rPr>
              <a:t>Then, you find out how much time was required for them to have reached their present separation.</a:t>
            </a:r>
          </a:p>
        </p:txBody>
      </p:sp>
      <p:sp>
        <p:nvSpPr>
          <p:cNvPr id="1405960" name="Text Box 8"/>
          <p:cNvSpPr txBox="1">
            <a:spLocks noChangeArrowheads="1"/>
          </p:cNvSpPr>
          <p:nvPr/>
        </p:nvSpPr>
        <p:spPr bwMode="auto">
          <a:xfrm>
            <a:off x="894914" y="1241006"/>
            <a:ext cx="7334686" cy="135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dirty="0">
                <a:solidFill>
                  <a:srgbClr val="FFCC00"/>
                </a:solidFill>
                <a:cs typeface="+mn-cs"/>
              </a:rPr>
              <a:t>Necessity of the Big Bang </a:t>
            </a:r>
          </a:p>
        </p:txBody>
      </p:sp>
    </p:spTree>
    <p:extLst>
      <p:ext uri="{BB962C8B-B14F-4D97-AF65-F5344CB8AC3E}">
        <p14:creationId xmlns:p14="http://schemas.microsoft.com/office/powerpoint/2010/main" val="5983060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7" name="Rectangle 3"/>
          <p:cNvSpPr>
            <a:spLocks noGrp="1" noChangeArrowheads="1"/>
          </p:cNvSpPr>
          <p:nvPr>
            <p:ph type="body" idx="1"/>
          </p:nvPr>
        </p:nvSpPr>
        <p:spPr>
          <a:xfrm>
            <a:off x="561975" y="2712896"/>
            <a:ext cx="8110538" cy="4159392"/>
          </a:xfrm>
        </p:spPr>
        <p:txBody>
          <a:bodyPr/>
          <a:lstStyle/>
          <a:p>
            <a:pPr eaLnBrk="1" hangingPunct="1">
              <a:defRPr/>
            </a:pPr>
            <a:r>
              <a:rPr lang="en-US" sz="3400" dirty="0" smtClean="0">
                <a:solidFill>
                  <a:srgbClr val="3B3B4B"/>
                </a:solidFill>
                <a:cs typeface="+mn-cs"/>
              </a:rPr>
              <a:t>For now, you can conclude that basic observations of the recession of the galaxies require that the universe began with a big bang about 14 billion years ago.</a:t>
            </a:r>
          </a:p>
          <a:p>
            <a:pPr lvl="1" eaLnBrk="1" hangingPunct="1">
              <a:defRPr/>
            </a:pPr>
            <a:r>
              <a:rPr lang="en-US" sz="2600" dirty="0" smtClean="0">
                <a:solidFill>
                  <a:srgbClr val="3B3B4B"/>
                </a:solidFill>
              </a:rPr>
              <a:t>That estimated span is called the Hubble time.</a:t>
            </a:r>
          </a:p>
        </p:txBody>
      </p:sp>
      <p:sp>
        <p:nvSpPr>
          <p:cNvPr id="1695751" name="Text Box 7"/>
          <p:cNvSpPr txBox="1">
            <a:spLocks noChangeArrowheads="1"/>
          </p:cNvSpPr>
          <p:nvPr/>
        </p:nvSpPr>
        <p:spPr bwMode="auto">
          <a:xfrm>
            <a:off x="557213" y="1298726"/>
            <a:ext cx="7672387" cy="141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dirty="0">
                <a:solidFill>
                  <a:srgbClr val="FFCC00"/>
                </a:solidFill>
                <a:cs typeface="+mn-cs"/>
              </a:rPr>
              <a:t>Necessity of the Big Bang </a:t>
            </a:r>
          </a:p>
        </p:txBody>
      </p:sp>
    </p:spTree>
    <p:extLst>
      <p:ext uri="{BB962C8B-B14F-4D97-AF65-F5344CB8AC3E}">
        <p14:creationId xmlns:p14="http://schemas.microsoft.com/office/powerpoint/2010/main" val="28074228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3442" y="1405383"/>
            <a:ext cx="7728656" cy="5262980"/>
          </a:xfrm>
          <a:prstGeom prst="rect">
            <a:avLst/>
          </a:prstGeom>
        </p:spPr>
        <p:txBody>
          <a:bodyPr wrap="square">
            <a:spAutoFit/>
          </a:bodyPr>
          <a:lstStyle/>
          <a:p>
            <a:r>
              <a:rPr lang="en-US" sz="2800" dirty="0" smtClean="0"/>
              <a:t>In 1998, it was announced that the expansion of the universe is accelerating. What does this imply from the perspective of the big bang?</a:t>
            </a:r>
          </a:p>
          <a:p>
            <a:r>
              <a:rPr lang="en-US" sz="2800" dirty="0" smtClean="0"/>
              <a:t>a.	A force exists that we knew nothing about that causes the acceleration.</a:t>
            </a:r>
          </a:p>
          <a:p>
            <a:r>
              <a:rPr lang="en-US" sz="2800" dirty="0" smtClean="0"/>
              <a:t>b.	The universe must be closed.</a:t>
            </a:r>
          </a:p>
          <a:p>
            <a:r>
              <a:rPr lang="en-US" sz="2800" dirty="0" smtClean="0"/>
              <a:t>c.	The universe is finite.</a:t>
            </a:r>
          </a:p>
          <a:p>
            <a:r>
              <a:rPr lang="en-US" sz="2800" dirty="0" smtClean="0"/>
              <a:t>d.	The amount of dark matter must be greatly less than the amount of normal matter.</a:t>
            </a:r>
          </a:p>
          <a:p>
            <a:r>
              <a:rPr lang="en-US" sz="2800" dirty="0" smtClean="0"/>
              <a:t>e.	The universe must be infinitely old.</a:t>
            </a:r>
            <a:endParaRPr lang="en-US" sz="2800" dirty="0"/>
          </a:p>
        </p:txBody>
      </p:sp>
    </p:spTree>
    <p:extLst>
      <p:ext uri="{BB962C8B-B14F-4D97-AF65-F5344CB8AC3E}">
        <p14:creationId xmlns:p14="http://schemas.microsoft.com/office/powerpoint/2010/main" val="314394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9" name="Rectangle 3"/>
          <p:cNvSpPr>
            <a:spLocks noGrp="1" noChangeArrowheads="1"/>
          </p:cNvSpPr>
          <p:nvPr>
            <p:ph type="body" idx="1"/>
          </p:nvPr>
        </p:nvSpPr>
        <p:spPr>
          <a:xfrm>
            <a:off x="561975" y="2972642"/>
            <a:ext cx="4543425" cy="3839321"/>
          </a:xfrm>
        </p:spPr>
        <p:txBody>
          <a:bodyPr/>
          <a:lstStyle/>
          <a:p>
            <a:pPr eaLnBrk="1" hangingPunct="1">
              <a:defRPr/>
            </a:pPr>
            <a:r>
              <a:rPr lang="en-US" dirty="0" smtClean="0">
                <a:solidFill>
                  <a:schemeClr val="tx1">
                    <a:lumMod val="90000"/>
                    <a:lumOff val="10000"/>
                  </a:schemeClr>
                </a:solidFill>
                <a:cs typeface="+mn-cs"/>
              </a:rPr>
              <a:t>In the mid-1960s, two Bell </a:t>
            </a:r>
            <a:r>
              <a:rPr lang="en-US" dirty="0" smtClean="0">
                <a:solidFill>
                  <a:schemeClr val="tx1">
                    <a:lumMod val="90000"/>
                    <a:lumOff val="10000"/>
                  </a:schemeClr>
                </a:solidFill>
                <a:cs typeface="+mn-cs"/>
              </a:rPr>
              <a:t>Laboratories </a:t>
            </a:r>
            <a:r>
              <a:rPr lang="en-US" dirty="0" smtClean="0">
                <a:solidFill>
                  <a:schemeClr val="tx1">
                    <a:lumMod val="90000"/>
                    <a:lumOff val="10000"/>
                  </a:schemeClr>
                </a:solidFill>
                <a:cs typeface="+mn-cs"/>
              </a:rPr>
              <a:t>physicists</a:t>
            </a:r>
            <a:r>
              <a:rPr lang="en-US" dirty="0" smtClean="0">
                <a:solidFill>
                  <a:schemeClr val="tx1">
                    <a:lumMod val="90000"/>
                    <a:lumOff val="10000"/>
                  </a:schemeClr>
                </a:solidFill>
                <a:cs typeface="+mn-cs"/>
              </a:rPr>
              <a:t>, </a:t>
            </a:r>
            <a:r>
              <a:rPr lang="en-US" dirty="0" smtClean="0">
                <a:solidFill>
                  <a:schemeClr val="tx1">
                    <a:lumMod val="90000"/>
                    <a:lumOff val="10000"/>
                  </a:schemeClr>
                </a:solidFill>
                <a:cs typeface="+mn-cs"/>
              </a:rPr>
              <a:t>Arno Penzias and Robert </a:t>
            </a:r>
            <a:r>
              <a:rPr lang="en-US" dirty="0" smtClean="0">
                <a:solidFill>
                  <a:schemeClr val="tx1">
                    <a:lumMod val="90000"/>
                    <a:lumOff val="10000"/>
                  </a:schemeClr>
                </a:solidFill>
                <a:cs typeface="+mn-cs"/>
              </a:rPr>
              <a:t>Wilson</a:t>
            </a:r>
            <a:r>
              <a:rPr lang="en-US" dirty="0" smtClean="0">
                <a:solidFill>
                  <a:schemeClr val="tx1">
                    <a:lumMod val="90000"/>
                    <a:lumOff val="10000"/>
                  </a:schemeClr>
                </a:solidFill>
                <a:cs typeface="+mn-cs"/>
              </a:rPr>
              <a:t>, were measuring </a:t>
            </a:r>
            <a:r>
              <a:rPr lang="en-US" dirty="0" smtClean="0">
                <a:solidFill>
                  <a:schemeClr val="tx1">
                    <a:lumMod val="90000"/>
                    <a:lumOff val="10000"/>
                  </a:schemeClr>
                </a:solidFill>
                <a:cs typeface="+mn-cs"/>
              </a:rPr>
              <a:t>the </a:t>
            </a:r>
            <a:r>
              <a:rPr lang="en-US" dirty="0" smtClean="0">
                <a:solidFill>
                  <a:schemeClr val="tx1">
                    <a:lumMod val="90000"/>
                    <a:lumOff val="10000"/>
                  </a:schemeClr>
                </a:solidFill>
                <a:cs typeface="+mn-cs"/>
              </a:rPr>
              <a:t>radio brightness of </a:t>
            </a:r>
            <a:r>
              <a:rPr lang="en-US" dirty="0" smtClean="0">
                <a:solidFill>
                  <a:schemeClr val="tx1">
                    <a:lumMod val="90000"/>
                    <a:lumOff val="10000"/>
                  </a:schemeClr>
                </a:solidFill>
                <a:cs typeface="+mn-cs"/>
              </a:rPr>
              <a:t>the </a:t>
            </a:r>
            <a:r>
              <a:rPr lang="en-US" dirty="0" smtClean="0">
                <a:solidFill>
                  <a:schemeClr val="tx1">
                    <a:lumMod val="90000"/>
                    <a:lumOff val="10000"/>
                  </a:schemeClr>
                </a:solidFill>
                <a:cs typeface="+mn-cs"/>
              </a:rPr>
              <a:t>sky when they discovered peculiar radio noise coming from all directions.</a:t>
            </a:r>
          </a:p>
        </p:txBody>
      </p:sp>
      <p:sp>
        <p:nvSpPr>
          <p:cNvPr id="1412109" name="Text Box 13"/>
          <p:cNvSpPr txBox="1">
            <a:spLocks noChangeArrowheads="1"/>
          </p:cNvSpPr>
          <p:nvPr/>
        </p:nvSpPr>
        <p:spPr bwMode="auto">
          <a:xfrm>
            <a:off x="561975" y="1327588"/>
            <a:ext cx="7667625" cy="1645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nSpc>
                <a:spcPct val="90000"/>
              </a:lnSpc>
              <a:spcBef>
                <a:spcPct val="50000"/>
              </a:spcBef>
              <a:defRPr/>
            </a:pPr>
            <a:r>
              <a:rPr lang="en-US" sz="3000" dirty="0">
                <a:solidFill>
                  <a:srgbClr val="FFCC00"/>
                </a:solidFill>
                <a:cs typeface="+mn-cs"/>
              </a:rPr>
              <a:t>Evidence for the Big Bang: </a:t>
            </a:r>
            <a:br>
              <a:rPr lang="en-US" sz="3000" dirty="0">
                <a:solidFill>
                  <a:srgbClr val="FFCC00"/>
                </a:solidFill>
                <a:cs typeface="+mn-cs"/>
              </a:rPr>
            </a:br>
            <a:r>
              <a:rPr lang="en-US" sz="3000" dirty="0">
                <a:solidFill>
                  <a:srgbClr val="FFCC00"/>
                </a:solidFill>
                <a:cs typeface="+mn-cs"/>
              </a:rPr>
              <a:t>The Cosmic Background Radiation </a:t>
            </a:r>
          </a:p>
        </p:txBody>
      </p:sp>
      <p:pic>
        <p:nvPicPr>
          <p:cNvPr id="1412110" name="Picture 14" descr="11p224"/>
          <p:cNvPicPr>
            <a:picLocks noChangeAspect="1" noChangeArrowheads="1"/>
          </p:cNvPicPr>
          <p:nvPr/>
        </p:nvPicPr>
        <p:blipFill>
          <a:blip r:embed="rId3">
            <a:extLst>
              <a:ext uri="{28A0092B-C50C-407E-A947-70E740481C1C}">
                <a14:useLocalDpi xmlns:a14="http://schemas.microsoft.com/office/drawing/2010/main" val="0"/>
              </a:ext>
            </a:extLst>
          </a:blip>
          <a:srcRect l="3026" t="18182" r="4181" b="2272"/>
          <a:stretch>
            <a:fillRect/>
          </a:stretch>
        </p:blipFill>
        <p:spPr bwMode="auto">
          <a:xfrm>
            <a:off x="5105400" y="3784600"/>
            <a:ext cx="4038600" cy="307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81731184"/>
      </p:ext>
    </p:extLst>
  </p:cSld>
  <p:clrMapOvr>
    <a:masterClrMapping/>
  </p:clrMapOvr>
</p:sld>
</file>

<file path=ppt/theme/theme1.xml><?xml version="1.0" encoding="utf-8"?>
<a:theme xmlns:a="http://schemas.openxmlformats.org/drawingml/2006/main" name="Sk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430</TotalTime>
  <Words>1943</Words>
  <Application>Microsoft Macintosh PowerPoint</Application>
  <PresentationFormat>On-screen Show (4:3)</PresentationFormat>
  <Paragraphs>248</Paragraphs>
  <Slides>47</Slides>
  <Notes>33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Sky</vt:lpstr>
      <vt:lpstr>Chapter 14</vt:lpstr>
      <vt:lpstr>Cosmology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28</cp:revision>
  <dcterms:created xsi:type="dcterms:W3CDTF">2013-12-08T21:39:27Z</dcterms:created>
  <dcterms:modified xsi:type="dcterms:W3CDTF">2013-12-09T04:49:33Z</dcterms:modified>
</cp:coreProperties>
</file>