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1" r:id="rId3"/>
    <p:sldId id="273" r:id="rId4"/>
    <p:sldId id="280" r:id="rId5"/>
    <p:sldId id="279" r:id="rId6"/>
    <p:sldId id="274" r:id="rId7"/>
    <p:sldId id="276" r:id="rId8"/>
    <p:sldId id="277" r:id="rId9"/>
    <p:sldId id="278" r:id="rId10"/>
    <p:sldId id="281" r:id="rId11"/>
    <p:sldId id="282" r:id="rId12"/>
    <p:sldId id="283" r:id="rId13"/>
    <p:sldId id="284" r:id="rId14"/>
    <p:sldId id="288" r:id="rId15"/>
    <p:sldId id="285" r:id="rId16"/>
    <p:sldId id="286" r:id="rId17"/>
    <p:sldId id="304" r:id="rId18"/>
    <p:sldId id="290" r:id="rId19"/>
    <p:sldId id="291" r:id="rId20"/>
    <p:sldId id="292" r:id="rId21"/>
    <p:sldId id="305" r:id="rId22"/>
    <p:sldId id="299" r:id="rId23"/>
    <p:sldId id="300" r:id="rId24"/>
    <p:sldId id="302" r:id="rId25"/>
    <p:sldId id="30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BC5B03-275E-4BF3-8A72-D0349F550A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357CBD-409D-4675-9D00-F0C3503C01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D23253-FA07-4A30-B371-5198E6220EE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BA1442A-2280-4F1C-942B-6B52C046935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AAE496-3D2C-47B7-B940-671BE6E7DA7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E019BD-1FAF-4FAC-8C0B-24913683B26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ACEB78-7CA3-46D9-AAFB-2B14CFE3D1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235600-EC18-4AC6-96C1-EDA969A48A9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2EF30D-9A74-43C8-A607-5266484AAA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F37B9F-4E7B-434D-9BE1-404186409A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8C546F3-2F64-45EE-8DB3-2AE90221AAF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F642764-4E1D-4E3E-AE6F-87DBAA504E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166F38-9E62-48FC-9E84-F83E4D914E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3F27B2-0C95-4E79-BA6E-89D5AB3376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DD4ACA-9DDD-420E-8369-D2DC3F5ED1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9F1AE93-A128-42F0-9956-5D45759DE1A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 id="2147483650" r:id="rId14"/>
    <p:sldLayoutId id="2147483649"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Microsoft_Office_Word_97_-_2003_Document4.doc"/><Relationship Id="rId5" Type="http://schemas.openxmlformats.org/officeDocument/2006/relationships/oleObject" Target="../embeddings/Microsoft_Office_Word_97_-_2003_Document3.doc"/><Relationship Id="rId4" Type="http://schemas.openxmlformats.org/officeDocument/2006/relationships/oleObject" Target="../embeddings/Microsoft_Office_Word_97_-_2003_Document2.doc"/></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lenntech.com/images/Water%20molecule.jpg"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Activity: Concept Attainment—Classification of Matter</a:t>
            </a:r>
          </a:p>
        </p:txBody>
      </p:sp>
      <p:sp>
        <p:nvSpPr>
          <p:cNvPr id="8195" name="Rectangle 3"/>
          <p:cNvSpPr>
            <a:spLocks noGrp="1" noChangeArrowheads="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5400" smtClean="0"/>
              <a:t>Compound</a:t>
            </a:r>
          </a:p>
        </p:txBody>
      </p:sp>
      <p:sp>
        <p:nvSpPr>
          <p:cNvPr id="94211" name="Rectangle 3"/>
          <p:cNvSpPr>
            <a:spLocks noGrp="1" noChangeArrowheads="1"/>
          </p:cNvSpPr>
          <p:nvPr>
            <p:ph type="body" idx="1"/>
          </p:nvPr>
        </p:nvSpPr>
        <p:spPr/>
        <p:txBody>
          <a:bodyPr/>
          <a:lstStyle/>
          <a:p>
            <a:pPr eaLnBrk="1" hangingPunct="1"/>
            <a:r>
              <a:rPr lang="en-US" smtClean="0"/>
              <a:t>How is a compound broken up into its elements or other simpler compounds?</a:t>
            </a:r>
          </a:p>
          <a:p>
            <a:pPr lvl="1" eaLnBrk="1" hangingPunct="1"/>
            <a:r>
              <a:rPr lang="en-US" sz="3600" smtClean="0"/>
              <a:t>Use a </a:t>
            </a:r>
            <a:r>
              <a:rPr lang="en-US" sz="3600" b="1" i="1" smtClean="0"/>
              <a:t>chemical separation method</a:t>
            </a:r>
            <a:r>
              <a:rPr lang="en-US" sz="3600" b="1" smtClean="0"/>
              <a:t>.</a:t>
            </a:r>
          </a:p>
          <a:p>
            <a:pPr eaLnBrk="1" hangingPunct="1"/>
            <a:endParaRPr lang="en-US" sz="3600" smtClean="0"/>
          </a:p>
          <a:p>
            <a:pPr eaLnBrk="1" hangingPunct="1"/>
            <a:r>
              <a:rPr lang="en-US" smtClean="0"/>
              <a:t>What are some examples of chemical separation methods?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Chemical Separation Methods</a:t>
            </a:r>
          </a:p>
        </p:txBody>
      </p:sp>
      <p:sp>
        <p:nvSpPr>
          <p:cNvPr id="24579" name="Rectangle 3"/>
          <p:cNvSpPr>
            <a:spLocks noGrp="1" noChangeArrowheads="1"/>
          </p:cNvSpPr>
          <p:nvPr>
            <p:ph type="body" sz="half" idx="2"/>
          </p:nvPr>
        </p:nvSpPr>
        <p:spPr>
          <a:xfrm>
            <a:off x="457200" y="5486400"/>
            <a:ext cx="8229600" cy="639763"/>
          </a:xfrm>
        </p:spPr>
        <p:txBody>
          <a:bodyPr/>
          <a:lstStyle/>
          <a:p>
            <a:pPr algn="ctr" eaLnBrk="1" hangingPunct="1">
              <a:lnSpc>
                <a:spcPct val="90000"/>
              </a:lnSpc>
            </a:pPr>
            <a:r>
              <a:rPr lang="en-US" sz="3600" smtClean="0"/>
              <a:t>Heat the compound.</a:t>
            </a:r>
          </a:p>
        </p:txBody>
      </p:sp>
      <p:pic>
        <p:nvPicPr>
          <p:cNvPr id="24580" name="Picture 4" descr="http://www.chemistryland.com/CHM130W/11-Bonds/AmmoniumDichromate.jpg"/>
          <p:cNvPicPr>
            <a:picLocks noGrp="1" noChangeAspect="1" noChangeArrowheads="1"/>
          </p:cNvPicPr>
          <p:nvPr>
            <p:ph sz="half" idx="1"/>
          </p:nvPr>
        </p:nvPicPr>
        <p:blipFill>
          <a:blip r:embed="rId2"/>
          <a:srcRect/>
          <a:stretch>
            <a:fillRect/>
          </a:stretch>
        </p:blipFill>
        <p:spPr>
          <a:xfrm>
            <a:off x="1905000" y="1524000"/>
            <a:ext cx="5389563" cy="350520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Chemical Separation Methods</a:t>
            </a:r>
          </a:p>
        </p:txBody>
      </p:sp>
      <p:sp>
        <p:nvSpPr>
          <p:cNvPr id="98309" name="Rectangle 5"/>
          <p:cNvSpPr>
            <a:spLocks noGrp="1" noChangeArrowheads="1"/>
          </p:cNvSpPr>
          <p:nvPr>
            <p:ph type="body" sz="half" idx="2"/>
          </p:nvPr>
        </p:nvSpPr>
        <p:spPr/>
        <p:txBody>
          <a:bodyPr/>
          <a:lstStyle/>
          <a:p>
            <a:pPr eaLnBrk="1" hangingPunct="1"/>
            <a:r>
              <a:rPr lang="en-US" smtClean="0"/>
              <a:t>Use </a:t>
            </a:r>
            <a:r>
              <a:rPr lang="en-US" b="1" i="1" smtClean="0"/>
              <a:t>Electrolysis</a:t>
            </a:r>
            <a:r>
              <a:rPr lang="en-US" smtClean="0"/>
              <a:t> which is using an electric current to decompose the compound.</a:t>
            </a:r>
          </a:p>
        </p:txBody>
      </p:sp>
      <p:pic>
        <p:nvPicPr>
          <p:cNvPr id="25604" name="Picture 2" descr="http://www.ssc.education.ed.ac.uk/bsl/pictures/electrolysis.jpg"/>
          <p:cNvPicPr>
            <a:picLocks noGrp="1" noChangeAspect="1" noChangeArrowheads="1"/>
          </p:cNvPicPr>
          <p:nvPr>
            <p:ph sz="half" idx="1"/>
          </p:nvPr>
        </p:nvPicPr>
        <p:blipFill>
          <a:blip r:embed="rId2"/>
          <a:srcRect/>
          <a:stretch>
            <a:fillRect/>
          </a:stretch>
        </p:blipFill>
        <p:spPr>
          <a:xfrm>
            <a:off x="685800" y="1981200"/>
            <a:ext cx="3130550" cy="27432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3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5400" smtClean="0"/>
              <a:t>Mixtures</a:t>
            </a:r>
          </a:p>
        </p:txBody>
      </p:sp>
      <p:sp>
        <p:nvSpPr>
          <p:cNvPr id="100358" name="Rectangle 6"/>
          <p:cNvSpPr>
            <a:spLocks noGrp="1" noChangeArrowheads="1"/>
          </p:cNvSpPr>
          <p:nvPr>
            <p:ph type="body" idx="1"/>
          </p:nvPr>
        </p:nvSpPr>
        <p:spPr/>
        <p:txBody>
          <a:bodyPr/>
          <a:lstStyle/>
          <a:p>
            <a:pPr eaLnBrk="1" hangingPunct="1"/>
            <a:r>
              <a:rPr lang="en-US" sz="4000" smtClean="0"/>
              <a:t>How can mixtures be separated?</a:t>
            </a:r>
          </a:p>
          <a:p>
            <a:pPr lvl="1" eaLnBrk="1" hangingPunct="1"/>
            <a:r>
              <a:rPr lang="en-US" sz="4000" smtClean="0"/>
              <a:t>Use </a:t>
            </a:r>
            <a:r>
              <a:rPr lang="en-US" sz="4000" b="1" i="1" smtClean="0"/>
              <a:t>Physical Separation Methods.</a:t>
            </a:r>
          </a:p>
          <a:p>
            <a:pPr lvl="1" eaLnBrk="1" hangingPunct="1"/>
            <a:endParaRPr lang="en-US" sz="4000" b="1" i="1" smtClean="0"/>
          </a:p>
          <a:p>
            <a:pPr lvl="1" eaLnBrk="1" hangingPunct="1">
              <a:buFontTx/>
              <a:buNone/>
            </a:pPr>
            <a:r>
              <a:rPr lang="en-US" sz="4000" smtClean="0"/>
              <a:t>What are examples of physical separation methods?</a:t>
            </a:r>
          </a:p>
          <a:p>
            <a:pPr lvl="1" eaLnBrk="1" hangingPunct="1"/>
            <a:endParaRPr lang="en-US" sz="4000" b="1" i="1" smtClean="0"/>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Magnetic Properties</a:t>
            </a:r>
          </a:p>
        </p:txBody>
      </p:sp>
      <p:pic>
        <p:nvPicPr>
          <p:cNvPr id="27651" name="Picture 2" descr="http://image.tutorvista.com/content/chemistry-concepts/magnetic-separation-process.jpeg"/>
          <p:cNvPicPr>
            <a:picLocks noGrp="1" noChangeAspect="1" noChangeArrowheads="1"/>
          </p:cNvPicPr>
          <p:nvPr>
            <p:ph idx="1"/>
          </p:nvPr>
        </p:nvPicPr>
        <p:blipFill>
          <a:blip r:embed="rId2"/>
          <a:srcRect/>
          <a:stretch>
            <a:fillRect/>
          </a:stretch>
        </p:blipFill>
        <p:spPr>
          <a:xfrm>
            <a:off x="2209800" y="1676400"/>
            <a:ext cx="4191000" cy="3602038"/>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Physical Separation Methods</a:t>
            </a:r>
          </a:p>
        </p:txBody>
      </p:sp>
      <p:sp>
        <p:nvSpPr>
          <p:cNvPr id="103429" name="Rectangle 5"/>
          <p:cNvSpPr>
            <a:spLocks noGrp="1" noChangeArrowheads="1"/>
          </p:cNvSpPr>
          <p:nvPr>
            <p:ph type="body" sz="half" idx="2"/>
          </p:nvPr>
        </p:nvSpPr>
        <p:spPr/>
        <p:txBody>
          <a:bodyPr/>
          <a:lstStyle/>
          <a:p>
            <a:pPr eaLnBrk="1" hangingPunct="1"/>
            <a:r>
              <a:rPr lang="en-US" b="1" i="1" smtClean="0"/>
              <a:t>Distillation</a:t>
            </a:r>
            <a:r>
              <a:rPr lang="en-US" smtClean="0"/>
              <a:t> is the separation of mixtures by using the difference in boiling points.</a:t>
            </a:r>
          </a:p>
          <a:p>
            <a:pPr eaLnBrk="1" hangingPunct="1"/>
            <a:r>
              <a:rPr lang="en-US" smtClean="0"/>
              <a:t>A water cooled condenser is used.</a:t>
            </a:r>
          </a:p>
        </p:txBody>
      </p:sp>
      <p:pic>
        <p:nvPicPr>
          <p:cNvPr id="28676" name="Picture 2" descr="Art:A laboratory distillation apparatus demonstrating desalination of water. In the distillation flask, salt water is boiled to produce water vapour, or steam, while the salt remains in the liquid solution. The vapour rises through the top of the flask and passes into the condenser, which consists of a glass tube within a larger tube. Cold water flows through the space between the tubes, cooling the vapour in the inner tube so that it condenses and flows into the receiving flask."/>
          <p:cNvPicPr>
            <a:picLocks noGrp="1" noChangeAspect="1" noChangeArrowheads="1"/>
          </p:cNvPicPr>
          <p:nvPr>
            <p:ph sz="half" idx="1"/>
          </p:nvPr>
        </p:nvPicPr>
        <p:blipFill>
          <a:blip r:embed="rId2"/>
          <a:srcRect/>
          <a:stretch>
            <a:fillRect/>
          </a:stretch>
        </p:blipFill>
        <p:spPr>
          <a:xfrm>
            <a:off x="838200" y="1981200"/>
            <a:ext cx="3429000" cy="30003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Physical Separation Methods</a:t>
            </a:r>
          </a:p>
        </p:txBody>
      </p:sp>
      <p:sp>
        <p:nvSpPr>
          <p:cNvPr id="105476" name="Rectangle 4"/>
          <p:cNvSpPr>
            <a:spLocks noGrp="1" noChangeArrowheads="1"/>
          </p:cNvSpPr>
          <p:nvPr>
            <p:ph type="body" sz="half" idx="1"/>
          </p:nvPr>
        </p:nvSpPr>
        <p:spPr/>
        <p:txBody>
          <a:bodyPr/>
          <a:lstStyle/>
          <a:p>
            <a:pPr eaLnBrk="1" hangingPunct="1"/>
            <a:r>
              <a:rPr lang="en-US" sz="3600" b="1" i="1" smtClean="0"/>
              <a:t>Filtration</a:t>
            </a:r>
            <a:r>
              <a:rPr lang="en-US" sz="3600" smtClean="0"/>
              <a:t> uses the difference in particle size to separate mixtures.</a:t>
            </a:r>
          </a:p>
          <a:p>
            <a:pPr eaLnBrk="1" hangingPunct="1"/>
            <a:r>
              <a:rPr lang="en-US" sz="3600" smtClean="0"/>
              <a:t>Filter papers have different size pores.</a:t>
            </a:r>
            <a:endParaRPr lang="en-US" sz="3600" b="1" i="1" smtClean="0"/>
          </a:p>
        </p:txBody>
      </p:sp>
      <p:pic>
        <p:nvPicPr>
          <p:cNvPr id="105478" name="Picture 6" descr="filtration"/>
          <p:cNvPicPr>
            <a:picLocks noGrp="1" noChangeAspect="1" noChangeArrowheads="1"/>
          </p:cNvPicPr>
          <p:nvPr>
            <p:ph sz="half" idx="2"/>
          </p:nvPr>
        </p:nvPicPr>
        <p:blipFill>
          <a:blip r:embed="rId2"/>
          <a:srcRect/>
          <a:stretch>
            <a:fillRect/>
          </a:stretch>
        </p:blipFill>
        <p:spPr>
          <a:xfrm>
            <a:off x="3962400" y="2971800"/>
            <a:ext cx="2103438" cy="2971800"/>
          </a:xfrm>
          <a:noFill/>
        </p:spPr>
      </p:pic>
      <p:pic>
        <p:nvPicPr>
          <p:cNvPr id="29701" name="Picture 2" descr="http://cnx.org/content/m20271/latest/graphics1.png"/>
          <p:cNvPicPr>
            <a:picLocks noChangeAspect="1" noChangeArrowheads="1"/>
          </p:cNvPicPr>
          <p:nvPr/>
        </p:nvPicPr>
        <p:blipFill>
          <a:blip r:embed="rId3"/>
          <a:srcRect/>
          <a:stretch>
            <a:fillRect/>
          </a:stretch>
        </p:blipFill>
        <p:spPr bwMode="auto">
          <a:xfrm>
            <a:off x="6324600" y="2895600"/>
            <a:ext cx="2584450" cy="3111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4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4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47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Physical Change</a:t>
            </a:r>
          </a:p>
        </p:txBody>
      </p:sp>
      <p:sp>
        <p:nvSpPr>
          <p:cNvPr id="30723" name="Rectangle 3"/>
          <p:cNvSpPr>
            <a:spLocks noGrp="1" noChangeArrowheads="1"/>
          </p:cNvSpPr>
          <p:nvPr>
            <p:ph type="body" idx="1"/>
          </p:nvPr>
        </p:nvSpPr>
        <p:spPr/>
        <p:txBody>
          <a:bodyPr/>
          <a:lstStyle/>
          <a:p>
            <a:pPr eaLnBrk="1" hangingPunct="1"/>
            <a:r>
              <a:rPr lang="en-US" smtClean="0"/>
              <a:t>A change in which a substance changes one or more of its physical properties without transforming it into a new substance.</a:t>
            </a:r>
          </a:p>
          <a:p>
            <a:pPr eaLnBrk="1" hangingPunct="1"/>
            <a:r>
              <a:rPr lang="en-US" smtClean="0"/>
              <a:t>Chemical bonds are not broken.</a:t>
            </a:r>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4800" smtClean="0"/>
              <a:t>Physical Change Examples</a:t>
            </a:r>
          </a:p>
        </p:txBody>
      </p:sp>
      <p:sp>
        <p:nvSpPr>
          <p:cNvPr id="31747" name="Rectangle 5"/>
          <p:cNvSpPr>
            <a:spLocks noGrp="1" noChangeArrowheads="1"/>
          </p:cNvSpPr>
          <p:nvPr>
            <p:ph type="body" sz="half" idx="2"/>
          </p:nvPr>
        </p:nvSpPr>
        <p:spPr>
          <a:xfrm>
            <a:off x="457200" y="5410200"/>
            <a:ext cx="8229600" cy="715963"/>
          </a:xfrm>
        </p:spPr>
        <p:txBody>
          <a:bodyPr/>
          <a:lstStyle/>
          <a:p>
            <a:pPr algn="ctr" eaLnBrk="1" hangingPunct="1"/>
            <a:r>
              <a:rPr lang="en-US" sz="4000" smtClean="0"/>
              <a:t>Breaking or tearing</a:t>
            </a:r>
          </a:p>
        </p:txBody>
      </p:sp>
      <p:pic>
        <p:nvPicPr>
          <p:cNvPr id="31748" name="Picture 6" descr="torn paper and broken splint2"/>
          <p:cNvPicPr>
            <a:picLocks noGrp="1" noChangeAspect="1" noChangeArrowheads="1"/>
          </p:cNvPicPr>
          <p:nvPr>
            <p:ph sz="half" idx="1"/>
          </p:nvPr>
        </p:nvPicPr>
        <p:blipFill>
          <a:blip r:embed="rId2"/>
          <a:srcRect/>
          <a:stretch>
            <a:fillRect/>
          </a:stretch>
        </p:blipFill>
        <p:spPr>
          <a:xfrm>
            <a:off x="1219200" y="1570038"/>
            <a:ext cx="6705600" cy="3717925"/>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800" smtClean="0"/>
              <a:t>Physical Change Examples</a:t>
            </a:r>
          </a:p>
        </p:txBody>
      </p:sp>
      <p:sp>
        <p:nvSpPr>
          <p:cNvPr id="32771" name="Rectangle 5"/>
          <p:cNvSpPr>
            <a:spLocks noGrp="1" noChangeArrowheads="1"/>
          </p:cNvSpPr>
          <p:nvPr>
            <p:ph type="body" sz="half" idx="2"/>
          </p:nvPr>
        </p:nvSpPr>
        <p:spPr>
          <a:xfrm>
            <a:off x="457200" y="5334000"/>
            <a:ext cx="8229600" cy="792163"/>
          </a:xfrm>
        </p:spPr>
        <p:txBody>
          <a:bodyPr/>
          <a:lstStyle/>
          <a:p>
            <a:pPr algn="ctr" eaLnBrk="1" hangingPunct="1"/>
            <a:r>
              <a:rPr lang="en-US" sz="4000" smtClean="0"/>
              <a:t>Boiling or condensing</a:t>
            </a:r>
          </a:p>
        </p:txBody>
      </p:sp>
      <p:pic>
        <p:nvPicPr>
          <p:cNvPr id="32772" name="Picture 2" descr="http://motivationnation.files.wordpress.com/2007/11/961844.jpg"/>
          <p:cNvPicPr>
            <a:picLocks noGrp="1" noChangeAspect="1" noChangeArrowheads="1"/>
          </p:cNvPicPr>
          <p:nvPr>
            <p:ph sz="half" idx="1"/>
          </p:nvPr>
        </p:nvPicPr>
        <p:blipFill>
          <a:blip r:embed="rId2"/>
          <a:srcRect/>
          <a:stretch>
            <a:fillRect/>
          </a:stretch>
        </p:blipFill>
        <p:spPr>
          <a:xfrm>
            <a:off x="2903538" y="1400175"/>
            <a:ext cx="3336925" cy="405765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2"/>
          <p:cNvSpPr>
            <a:spLocks noChangeArrowheads="1"/>
          </p:cNvSpPr>
          <p:nvPr/>
        </p:nvSpPr>
        <p:spPr bwMode="auto">
          <a:xfrm>
            <a:off x="1905000" y="17526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19" name="Oval 3"/>
          <p:cNvSpPr>
            <a:spLocks noChangeArrowheads="1"/>
          </p:cNvSpPr>
          <p:nvPr/>
        </p:nvSpPr>
        <p:spPr bwMode="auto">
          <a:xfrm>
            <a:off x="1752600" y="34290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0" name="Oval 4"/>
          <p:cNvSpPr>
            <a:spLocks noChangeArrowheads="1"/>
          </p:cNvSpPr>
          <p:nvPr/>
        </p:nvSpPr>
        <p:spPr bwMode="auto">
          <a:xfrm>
            <a:off x="3657600" y="20574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1" name="Oval 5"/>
          <p:cNvSpPr>
            <a:spLocks noChangeArrowheads="1"/>
          </p:cNvSpPr>
          <p:nvPr/>
        </p:nvSpPr>
        <p:spPr bwMode="auto">
          <a:xfrm>
            <a:off x="3733800" y="32766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2" name="Oval 6"/>
          <p:cNvSpPr>
            <a:spLocks noChangeArrowheads="1"/>
          </p:cNvSpPr>
          <p:nvPr/>
        </p:nvSpPr>
        <p:spPr bwMode="auto">
          <a:xfrm>
            <a:off x="1905000" y="48768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3" name="Oval 7"/>
          <p:cNvSpPr>
            <a:spLocks noChangeArrowheads="1"/>
          </p:cNvSpPr>
          <p:nvPr/>
        </p:nvSpPr>
        <p:spPr bwMode="auto">
          <a:xfrm>
            <a:off x="5410200" y="30480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4" name="Oval 8"/>
          <p:cNvSpPr>
            <a:spLocks noChangeArrowheads="1"/>
          </p:cNvSpPr>
          <p:nvPr/>
        </p:nvSpPr>
        <p:spPr bwMode="auto">
          <a:xfrm>
            <a:off x="6477000" y="22098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5" name="Oval 9"/>
          <p:cNvSpPr>
            <a:spLocks noChangeArrowheads="1"/>
          </p:cNvSpPr>
          <p:nvPr/>
        </p:nvSpPr>
        <p:spPr bwMode="auto">
          <a:xfrm>
            <a:off x="4038600" y="48006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6" name="Oval 10"/>
          <p:cNvSpPr>
            <a:spLocks noChangeArrowheads="1"/>
          </p:cNvSpPr>
          <p:nvPr/>
        </p:nvSpPr>
        <p:spPr bwMode="auto">
          <a:xfrm>
            <a:off x="5791200" y="45720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7" name="Rectangle 11"/>
          <p:cNvSpPr>
            <a:spLocks noChangeArrowheads="1"/>
          </p:cNvSpPr>
          <p:nvPr/>
        </p:nvSpPr>
        <p:spPr bwMode="auto">
          <a:xfrm>
            <a:off x="1371600" y="1524000"/>
            <a:ext cx="6324600" cy="4572000"/>
          </a:xfrm>
          <a:prstGeom prst="rect">
            <a:avLst/>
          </a:prstGeom>
          <a:noFill/>
          <a:ln w="9525">
            <a:solidFill>
              <a:schemeClr val="tx1"/>
            </a:solidFill>
            <a:miter lim="800000"/>
            <a:headEnd/>
            <a:tailEnd/>
          </a:ln>
        </p:spPr>
        <p:txBody>
          <a:bodyPr wrap="none" anchor="ctr"/>
          <a:lstStyle/>
          <a:p>
            <a:endParaRPr lang="en-US"/>
          </a:p>
        </p:txBody>
      </p:sp>
      <p:sp>
        <p:nvSpPr>
          <p:cNvPr id="9228" name="Text Box 12"/>
          <p:cNvSpPr txBox="1">
            <a:spLocks noChangeArrowheads="1"/>
          </p:cNvSpPr>
          <p:nvPr/>
        </p:nvSpPr>
        <p:spPr bwMode="auto">
          <a:xfrm>
            <a:off x="381000" y="533400"/>
            <a:ext cx="8413750" cy="641350"/>
          </a:xfrm>
          <a:prstGeom prst="rect">
            <a:avLst/>
          </a:prstGeom>
          <a:noFill/>
          <a:ln w="9525">
            <a:noFill/>
            <a:miter lim="800000"/>
            <a:headEnd/>
            <a:tailEnd/>
          </a:ln>
        </p:spPr>
        <p:txBody>
          <a:bodyPr wrap="none">
            <a:spAutoFit/>
          </a:bodyPr>
          <a:lstStyle/>
          <a:p>
            <a:r>
              <a:rPr lang="en-US" sz="3600"/>
              <a:t>Element: Consisting of one type of atom.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800" smtClean="0"/>
              <a:t>Physical Change Examples</a:t>
            </a:r>
          </a:p>
        </p:txBody>
      </p:sp>
      <p:sp>
        <p:nvSpPr>
          <p:cNvPr id="33795" name="Rectangle 5"/>
          <p:cNvSpPr>
            <a:spLocks noGrp="1" noChangeArrowheads="1"/>
          </p:cNvSpPr>
          <p:nvPr>
            <p:ph type="body" sz="half" idx="2"/>
          </p:nvPr>
        </p:nvSpPr>
        <p:spPr>
          <a:xfrm>
            <a:off x="457200" y="5334000"/>
            <a:ext cx="8229600" cy="792163"/>
          </a:xfrm>
        </p:spPr>
        <p:txBody>
          <a:bodyPr/>
          <a:lstStyle/>
          <a:p>
            <a:pPr algn="ctr" eaLnBrk="1" hangingPunct="1"/>
            <a:r>
              <a:rPr lang="en-US" sz="4000" smtClean="0"/>
              <a:t>Freezing or melting</a:t>
            </a:r>
          </a:p>
        </p:txBody>
      </p:sp>
      <p:pic>
        <p:nvPicPr>
          <p:cNvPr id="33796" name="Picture 6" descr="ice"/>
          <p:cNvPicPr>
            <a:picLocks noGrp="1" noChangeAspect="1" noChangeArrowheads="1"/>
          </p:cNvPicPr>
          <p:nvPr>
            <p:ph sz="half" idx="1"/>
          </p:nvPr>
        </p:nvPicPr>
        <p:blipFill>
          <a:blip r:embed="rId2"/>
          <a:srcRect/>
          <a:stretch>
            <a:fillRect/>
          </a:stretch>
        </p:blipFill>
        <p:spPr>
          <a:xfrm>
            <a:off x="2860675" y="1524000"/>
            <a:ext cx="3422650" cy="3810000"/>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Chemical Change</a:t>
            </a:r>
          </a:p>
        </p:txBody>
      </p:sp>
      <p:sp>
        <p:nvSpPr>
          <p:cNvPr id="35843" name="Rectangle 3"/>
          <p:cNvSpPr>
            <a:spLocks noGrp="1" noChangeArrowheads="1"/>
          </p:cNvSpPr>
          <p:nvPr>
            <p:ph type="body" idx="1"/>
          </p:nvPr>
        </p:nvSpPr>
        <p:spPr/>
        <p:txBody>
          <a:bodyPr/>
          <a:lstStyle/>
          <a:p>
            <a:pPr eaLnBrk="1" hangingPunct="1"/>
            <a:r>
              <a:rPr lang="en-US" smtClean="0"/>
              <a:t>The change of substance into other substances through a reorganization of the atoms.</a:t>
            </a:r>
          </a:p>
          <a:p>
            <a:pPr eaLnBrk="1" hangingPunct="1"/>
            <a:r>
              <a:rPr lang="en-US" smtClean="0"/>
              <a:t>A chemical reaction must take place.</a:t>
            </a:r>
          </a:p>
          <a:p>
            <a:pPr eaLnBrk="1" hangingPunct="1"/>
            <a:r>
              <a:rPr lang="en-US" smtClean="0"/>
              <a:t>A new substance is formed.</a:t>
            </a:r>
          </a:p>
          <a:p>
            <a:pPr eaLnBrk="1" hangingPunct="1"/>
            <a:r>
              <a:rPr lang="en-US" smtClean="0"/>
              <a:t>Key words: rot, rust, decompose, ferment, corrode, grow, decay, and sprout.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5400" smtClean="0"/>
              <a:t>Physical Properties</a:t>
            </a:r>
          </a:p>
        </p:txBody>
      </p:sp>
      <p:sp>
        <p:nvSpPr>
          <p:cNvPr id="125955" name="Rectangle 3"/>
          <p:cNvSpPr>
            <a:spLocks noGrp="1" noChangeArrowheads="1"/>
          </p:cNvSpPr>
          <p:nvPr>
            <p:ph type="body" idx="1"/>
          </p:nvPr>
        </p:nvSpPr>
        <p:spPr/>
        <p:txBody>
          <a:bodyPr/>
          <a:lstStyle/>
          <a:p>
            <a:pPr eaLnBrk="1" hangingPunct="1">
              <a:lnSpc>
                <a:spcPct val="90000"/>
              </a:lnSpc>
            </a:pPr>
            <a:r>
              <a:rPr lang="en-US" sz="4000" smtClean="0"/>
              <a:t>Examples:</a:t>
            </a:r>
          </a:p>
          <a:p>
            <a:pPr lvl="1" eaLnBrk="1" hangingPunct="1">
              <a:lnSpc>
                <a:spcPct val="90000"/>
              </a:lnSpc>
            </a:pPr>
            <a:r>
              <a:rPr lang="en-US" sz="3600" smtClean="0"/>
              <a:t>Color</a:t>
            </a:r>
          </a:p>
          <a:p>
            <a:pPr lvl="1" eaLnBrk="1" hangingPunct="1">
              <a:lnSpc>
                <a:spcPct val="90000"/>
              </a:lnSpc>
            </a:pPr>
            <a:r>
              <a:rPr lang="en-US" sz="3600" smtClean="0"/>
              <a:t>Hardness</a:t>
            </a:r>
          </a:p>
          <a:p>
            <a:pPr lvl="1" eaLnBrk="1" hangingPunct="1">
              <a:lnSpc>
                <a:spcPct val="90000"/>
              </a:lnSpc>
            </a:pPr>
            <a:r>
              <a:rPr lang="en-US" sz="3600" smtClean="0"/>
              <a:t>Texture</a:t>
            </a:r>
          </a:p>
          <a:p>
            <a:pPr lvl="1" eaLnBrk="1" hangingPunct="1">
              <a:lnSpc>
                <a:spcPct val="90000"/>
              </a:lnSpc>
            </a:pPr>
            <a:r>
              <a:rPr lang="en-US" sz="3600" smtClean="0"/>
              <a:t>Volume</a:t>
            </a:r>
          </a:p>
          <a:p>
            <a:pPr lvl="1" eaLnBrk="1" hangingPunct="1">
              <a:lnSpc>
                <a:spcPct val="90000"/>
              </a:lnSpc>
            </a:pPr>
            <a:r>
              <a:rPr lang="en-US" sz="3600" smtClean="0"/>
              <a:t>Length</a:t>
            </a:r>
          </a:p>
          <a:p>
            <a:pPr lvl="1" eaLnBrk="1" hangingPunct="1">
              <a:lnSpc>
                <a:spcPct val="90000"/>
              </a:lnSpc>
            </a:pPr>
            <a:r>
              <a:rPr lang="en-US" sz="3600" smtClean="0"/>
              <a:t>Mass</a:t>
            </a:r>
          </a:p>
          <a:p>
            <a:pPr lvl="1" eaLnBrk="1" hangingPunct="1">
              <a:lnSpc>
                <a:spcPct val="90000"/>
              </a:lnSpc>
              <a:buFontTx/>
              <a:buNone/>
            </a:pP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59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59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59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59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59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5400" smtClean="0"/>
              <a:t>Physical Properties</a:t>
            </a:r>
          </a:p>
        </p:txBody>
      </p:sp>
      <p:sp>
        <p:nvSpPr>
          <p:cNvPr id="126979" name="Rectangle 3"/>
          <p:cNvSpPr>
            <a:spLocks noGrp="1" noChangeArrowheads="1"/>
          </p:cNvSpPr>
          <p:nvPr>
            <p:ph type="body" idx="1"/>
          </p:nvPr>
        </p:nvSpPr>
        <p:spPr/>
        <p:txBody>
          <a:bodyPr/>
          <a:lstStyle/>
          <a:p>
            <a:pPr eaLnBrk="1" hangingPunct="1">
              <a:lnSpc>
                <a:spcPct val="90000"/>
              </a:lnSpc>
            </a:pPr>
            <a:r>
              <a:rPr lang="en-US" sz="4000" smtClean="0"/>
              <a:t>More Examples:</a:t>
            </a:r>
          </a:p>
          <a:p>
            <a:pPr lvl="1" eaLnBrk="1" hangingPunct="1">
              <a:lnSpc>
                <a:spcPct val="90000"/>
              </a:lnSpc>
            </a:pPr>
            <a:r>
              <a:rPr lang="en-US" sz="3600" smtClean="0"/>
              <a:t>Density (mass/volume ratio)</a:t>
            </a:r>
          </a:p>
          <a:p>
            <a:pPr lvl="1" eaLnBrk="1" hangingPunct="1">
              <a:lnSpc>
                <a:spcPct val="90000"/>
              </a:lnSpc>
            </a:pPr>
            <a:r>
              <a:rPr lang="en-US" sz="3600" smtClean="0"/>
              <a:t>Odor</a:t>
            </a:r>
          </a:p>
          <a:p>
            <a:pPr lvl="1" eaLnBrk="1" hangingPunct="1">
              <a:lnSpc>
                <a:spcPct val="90000"/>
              </a:lnSpc>
            </a:pPr>
            <a:r>
              <a:rPr lang="en-US" sz="3600" smtClean="0"/>
              <a:t>Sound</a:t>
            </a:r>
          </a:p>
          <a:p>
            <a:pPr lvl="1" eaLnBrk="1" hangingPunct="1">
              <a:lnSpc>
                <a:spcPct val="90000"/>
              </a:lnSpc>
            </a:pPr>
            <a:r>
              <a:rPr lang="en-US" sz="3600" smtClean="0"/>
              <a:t>Boiling point</a:t>
            </a:r>
          </a:p>
          <a:p>
            <a:pPr lvl="1" eaLnBrk="1" hangingPunct="1">
              <a:lnSpc>
                <a:spcPct val="90000"/>
              </a:lnSpc>
            </a:pPr>
            <a:r>
              <a:rPr lang="en-US" sz="3600" smtClean="0"/>
              <a:t>Melting point</a:t>
            </a:r>
          </a:p>
          <a:p>
            <a:pPr lvl="1" eaLnBrk="1" hangingPunct="1">
              <a:lnSpc>
                <a:spcPct val="90000"/>
              </a:lnSpc>
            </a:pPr>
            <a:r>
              <a:rPr lang="en-US" sz="3600" smtClean="0"/>
              <a:t>Magnetism</a:t>
            </a:r>
          </a:p>
          <a:p>
            <a:pPr eaLnBrk="1" hangingPunct="1">
              <a:lnSpc>
                <a:spcPct val="90000"/>
              </a:lnSpc>
            </a:pPr>
            <a:endParaRPr lang="en-US" sz="3600" smtClean="0"/>
          </a:p>
          <a:p>
            <a:pPr eaLnBrk="1" hangingPunct="1">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69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69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69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69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Chemical Properties</a:t>
            </a:r>
          </a:p>
        </p:txBody>
      </p:sp>
      <p:sp>
        <p:nvSpPr>
          <p:cNvPr id="130052" name="Rectangle 4"/>
          <p:cNvSpPr>
            <a:spLocks noGrp="1" noChangeArrowheads="1"/>
          </p:cNvSpPr>
          <p:nvPr>
            <p:ph type="body" sz="half" idx="1"/>
          </p:nvPr>
        </p:nvSpPr>
        <p:spPr/>
        <p:txBody>
          <a:bodyPr/>
          <a:lstStyle/>
          <a:p>
            <a:pPr eaLnBrk="1" hangingPunct="1">
              <a:lnSpc>
                <a:spcPct val="90000"/>
              </a:lnSpc>
            </a:pPr>
            <a:r>
              <a:rPr lang="en-US" smtClean="0"/>
              <a:t>A </a:t>
            </a:r>
            <a:r>
              <a:rPr lang="en-US" b="1" i="1" smtClean="0"/>
              <a:t>chemical property </a:t>
            </a:r>
            <a:r>
              <a:rPr lang="en-US" smtClean="0"/>
              <a:t>is how something reacts.</a:t>
            </a:r>
          </a:p>
          <a:p>
            <a:pPr eaLnBrk="1" hangingPunct="1">
              <a:lnSpc>
                <a:spcPct val="90000"/>
              </a:lnSpc>
            </a:pPr>
            <a:r>
              <a:rPr lang="en-US" smtClean="0"/>
              <a:t>Does the pen float is physical.</a:t>
            </a:r>
          </a:p>
          <a:p>
            <a:pPr eaLnBrk="1" hangingPunct="1">
              <a:lnSpc>
                <a:spcPct val="90000"/>
              </a:lnSpc>
            </a:pPr>
            <a:r>
              <a:rPr lang="en-US" smtClean="0"/>
              <a:t>Does the pen dissolve is physical.</a:t>
            </a:r>
          </a:p>
          <a:p>
            <a:pPr eaLnBrk="1" hangingPunct="1">
              <a:lnSpc>
                <a:spcPct val="90000"/>
              </a:lnSpc>
            </a:pPr>
            <a:r>
              <a:rPr lang="en-US" smtClean="0"/>
              <a:t>Does the pen react with water is chemical.</a:t>
            </a:r>
          </a:p>
        </p:txBody>
      </p:sp>
      <p:pic>
        <p:nvPicPr>
          <p:cNvPr id="130054" name="Picture 6" descr="chem and phys properties of a pen"/>
          <p:cNvPicPr>
            <a:picLocks noGrp="1" noChangeAspect="1" noChangeArrowheads="1"/>
          </p:cNvPicPr>
          <p:nvPr>
            <p:ph sz="half" idx="2"/>
          </p:nvPr>
        </p:nvPicPr>
        <p:blipFill>
          <a:blip r:embed="rId2"/>
          <a:srcRect/>
          <a:stretch>
            <a:fillRect/>
          </a:stretch>
        </p:blipFill>
        <p:spPr>
          <a:xfrm>
            <a:off x="4495800" y="2427288"/>
            <a:ext cx="4343400" cy="28702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00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05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005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005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pPr eaLnBrk="1" hangingPunct="1"/>
            <a:r>
              <a:rPr lang="en-US" smtClean="0"/>
              <a:t>Examples</a:t>
            </a:r>
          </a:p>
        </p:txBody>
      </p:sp>
      <p:sp>
        <p:nvSpPr>
          <p:cNvPr id="2053" name="Rectangle 5"/>
          <p:cNvSpPr>
            <a:spLocks noGrp="1" noChangeArrowheads="1"/>
          </p:cNvSpPr>
          <p:nvPr>
            <p:ph type="body" idx="1"/>
          </p:nvPr>
        </p:nvSpPr>
        <p:spPr/>
        <p:txBody>
          <a:bodyPr/>
          <a:lstStyle/>
          <a:p>
            <a:pPr eaLnBrk="1" hangingPunct="1">
              <a:lnSpc>
                <a:spcPct val="80000"/>
              </a:lnSpc>
              <a:buFontTx/>
              <a:buNone/>
            </a:pPr>
            <a:r>
              <a:rPr lang="en-US" sz="1800" smtClean="0"/>
              <a:t>Determine if each of the following is a physical or a chemical property?</a:t>
            </a:r>
          </a:p>
          <a:p>
            <a:pPr eaLnBrk="1" hangingPunct="1">
              <a:lnSpc>
                <a:spcPct val="80000"/>
              </a:lnSpc>
            </a:pPr>
            <a:r>
              <a:rPr lang="en-US" sz="1800" smtClean="0"/>
              <a:t>blue color</a:t>
            </a:r>
          </a:p>
          <a:p>
            <a:pPr eaLnBrk="1" hangingPunct="1">
              <a:lnSpc>
                <a:spcPct val="80000"/>
              </a:lnSpc>
            </a:pPr>
            <a:r>
              <a:rPr lang="en-US" sz="1800" smtClean="0"/>
              <a:t>density</a:t>
            </a:r>
          </a:p>
          <a:p>
            <a:pPr eaLnBrk="1" hangingPunct="1">
              <a:lnSpc>
                <a:spcPct val="80000"/>
              </a:lnSpc>
            </a:pPr>
            <a:r>
              <a:rPr lang="en-US" sz="1800" smtClean="0"/>
              <a:t>flammability</a:t>
            </a:r>
          </a:p>
          <a:p>
            <a:pPr eaLnBrk="1" hangingPunct="1">
              <a:lnSpc>
                <a:spcPct val="80000"/>
              </a:lnSpc>
            </a:pPr>
            <a:r>
              <a:rPr lang="en-US" sz="1800" smtClean="0"/>
              <a:t>solubility</a:t>
            </a:r>
          </a:p>
          <a:p>
            <a:pPr eaLnBrk="1" hangingPunct="1">
              <a:lnSpc>
                <a:spcPct val="80000"/>
              </a:lnSpc>
            </a:pPr>
            <a:r>
              <a:rPr lang="en-US" sz="1800" smtClean="0"/>
              <a:t>reacts with acid to form H</a:t>
            </a:r>
            <a:r>
              <a:rPr lang="en-US" sz="1800" baseline="-25000" smtClean="0"/>
              <a:t>2</a:t>
            </a:r>
          </a:p>
          <a:p>
            <a:pPr eaLnBrk="1" hangingPunct="1">
              <a:lnSpc>
                <a:spcPct val="80000"/>
              </a:lnSpc>
            </a:pPr>
            <a:r>
              <a:rPr lang="en-US" sz="1800" smtClean="0"/>
              <a:t>supports combustion</a:t>
            </a:r>
          </a:p>
          <a:p>
            <a:pPr eaLnBrk="1" hangingPunct="1">
              <a:lnSpc>
                <a:spcPct val="80000"/>
              </a:lnSpc>
            </a:pPr>
            <a:r>
              <a:rPr lang="en-US" sz="1800" smtClean="0"/>
              <a:t>sour taste</a:t>
            </a:r>
          </a:p>
          <a:p>
            <a:pPr eaLnBrk="1" hangingPunct="1">
              <a:lnSpc>
                <a:spcPct val="80000"/>
              </a:lnSpc>
            </a:pPr>
            <a:r>
              <a:rPr lang="en-US" sz="1800" smtClean="0"/>
              <a:t>melting point</a:t>
            </a:r>
          </a:p>
          <a:p>
            <a:pPr eaLnBrk="1" hangingPunct="1">
              <a:lnSpc>
                <a:spcPct val="80000"/>
              </a:lnSpc>
            </a:pPr>
            <a:r>
              <a:rPr lang="en-US" sz="1800" smtClean="0"/>
              <a:t>reacts with water to form a gas</a:t>
            </a:r>
          </a:p>
          <a:p>
            <a:pPr eaLnBrk="1" hangingPunct="1">
              <a:lnSpc>
                <a:spcPct val="80000"/>
              </a:lnSpc>
            </a:pPr>
            <a:r>
              <a:rPr lang="en-US" sz="1800" smtClean="0"/>
              <a:t>reacts with base to from water</a:t>
            </a:r>
          </a:p>
          <a:p>
            <a:pPr eaLnBrk="1" hangingPunct="1">
              <a:lnSpc>
                <a:spcPct val="80000"/>
              </a:lnSpc>
            </a:pPr>
            <a:r>
              <a:rPr lang="en-US" sz="1800" smtClean="0"/>
              <a:t>hardness</a:t>
            </a:r>
          </a:p>
          <a:p>
            <a:pPr eaLnBrk="1" hangingPunct="1">
              <a:lnSpc>
                <a:spcPct val="80000"/>
              </a:lnSpc>
            </a:pPr>
            <a:r>
              <a:rPr lang="en-US" sz="1800" smtClean="0"/>
              <a:t>boiling point</a:t>
            </a:r>
          </a:p>
          <a:p>
            <a:pPr eaLnBrk="1" hangingPunct="1">
              <a:lnSpc>
                <a:spcPct val="80000"/>
              </a:lnSpc>
            </a:pPr>
            <a:r>
              <a:rPr lang="en-US" sz="1800" smtClean="0"/>
              <a:t>can neutralize a base</a:t>
            </a:r>
          </a:p>
          <a:p>
            <a:pPr eaLnBrk="1" hangingPunct="1">
              <a:lnSpc>
                <a:spcPct val="80000"/>
              </a:lnSpc>
            </a:pPr>
            <a:r>
              <a:rPr lang="en-US" sz="1800" smtClean="0"/>
              <a:t>luster</a:t>
            </a:r>
          </a:p>
          <a:p>
            <a:pPr eaLnBrk="1" hangingPunct="1">
              <a:lnSpc>
                <a:spcPct val="80000"/>
              </a:lnSpc>
            </a:pPr>
            <a:r>
              <a:rPr lang="en-US" sz="1800" smtClean="0"/>
              <a:t>odor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5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5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5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5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5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05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05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2"/>
          <p:cNvSpPr>
            <a:spLocks noChangeArrowheads="1"/>
          </p:cNvSpPr>
          <p:nvPr/>
        </p:nvSpPr>
        <p:spPr bwMode="auto">
          <a:xfrm>
            <a:off x="2971800" y="47244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43" name="Oval 3"/>
          <p:cNvSpPr>
            <a:spLocks noChangeArrowheads="1"/>
          </p:cNvSpPr>
          <p:nvPr/>
        </p:nvSpPr>
        <p:spPr bwMode="auto">
          <a:xfrm>
            <a:off x="1066800" y="19812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44" name="Oval 4"/>
          <p:cNvSpPr>
            <a:spLocks noChangeArrowheads="1"/>
          </p:cNvSpPr>
          <p:nvPr/>
        </p:nvSpPr>
        <p:spPr bwMode="auto">
          <a:xfrm>
            <a:off x="990600" y="32766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45" name="Oval 5"/>
          <p:cNvSpPr>
            <a:spLocks noChangeArrowheads="1"/>
          </p:cNvSpPr>
          <p:nvPr/>
        </p:nvSpPr>
        <p:spPr bwMode="auto">
          <a:xfrm>
            <a:off x="2286000" y="37338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46" name="Oval 6"/>
          <p:cNvSpPr>
            <a:spLocks noChangeArrowheads="1"/>
          </p:cNvSpPr>
          <p:nvPr/>
        </p:nvSpPr>
        <p:spPr bwMode="auto">
          <a:xfrm>
            <a:off x="2286000" y="17526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47" name="Oval 7"/>
          <p:cNvSpPr>
            <a:spLocks noChangeArrowheads="1"/>
          </p:cNvSpPr>
          <p:nvPr/>
        </p:nvSpPr>
        <p:spPr bwMode="auto">
          <a:xfrm>
            <a:off x="2895600" y="27432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48" name="Oval 8"/>
          <p:cNvSpPr>
            <a:spLocks noChangeArrowheads="1"/>
          </p:cNvSpPr>
          <p:nvPr/>
        </p:nvSpPr>
        <p:spPr bwMode="auto">
          <a:xfrm>
            <a:off x="1905000" y="51054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49" name="Oval 9"/>
          <p:cNvSpPr>
            <a:spLocks noChangeArrowheads="1"/>
          </p:cNvSpPr>
          <p:nvPr/>
        </p:nvSpPr>
        <p:spPr bwMode="auto">
          <a:xfrm>
            <a:off x="1066800" y="4419600"/>
            <a:ext cx="838200" cy="838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50" name="Rectangle 10"/>
          <p:cNvSpPr>
            <a:spLocks noChangeArrowheads="1"/>
          </p:cNvSpPr>
          <p:nvPr/>
        </p:nvSpPr>
        <p:spPr bwMode="auto">
          <a:xfrm>
            <a:off x="838200" y="1447800"/>
            <a:ext cx="3200400" cy="4724400"/>
          </a:xfrm>
          <a:prstGeom prst="rect">
            <a:avLst/>
          </a:prstGeom>
          <a:noFill/>
          <a:ln w="9525">
            <a:solidFill>
              <a:schemeClr val="tx1"/>
            </a:solidFill>
            <a:miter lim="800000"/>
            <a:headEnd/>
            <a:tailEnd/>
          </a:ln>
        </p:spPr>
        <p:txBody>
          <a:bodyPr wrap="none" anchor="ctr"/>
          <a:lstStyle/>
          <a:p>
            <a:endParaRPr lang="en-US"/>
          </a:p>
        </p:txBody>
      </p:sp>
      <p:sp>
        <p:nvSpPr>
          <p:cNvPr id="10251" name="Oval 11"/>
          <p:cNvSpPr>
            <a:spLocks noChangeArrowheads="1"/>
          </p:cNvSpPr>
          <p:nvPr/>
        </p:nvSpPr>
        <p:spPr bwMode="auto">
          <a:xfrm>
            <a:off x="7086600" y="4724400"/>
            <a:ext cx="838200" cy="8382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0252" name="Oval 12"/>
          <p:cNvSpPr>
            <a:spLocks noChangeArrowheads="1"/>
          </p:cNvSpPr>
          <p:nvPr/>
        </p:nvSpPr>
        <p:spPr bwMode="auto">
          <a:xfrm>
            <a:off x="5181600" y="1981200"/>
            <a:ext cx="838200" cy="8382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0253" name="Oval 13"/>
          <p:cNvSpPr>
            <a:spLocks noChangeArrowheads="1"/>
          </p:cNvSpPr>
          <p:nvPr/>
        </p:nvSpPr>
        <p:spPr bwMode="auto">
          <a:xfrm>
            <a:off x="5105400" y="3276600"/>
            <a:ext cx="838200" cy="8382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0254" name="Oval 14"/>
          <p:cNvSpPr>
            <a:spLocks noChangeArrowheads="1"/>
          </p:cNvSpPr>
          <p:nvPr/>
        </p:nvSpPr>
        <p:spPr bwMode="auto">
          <a:xfrm>
            <a:off x="6400800" y="3733800"/>
            <a:ext cx="838200" cy="8382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0255" name="Oval 15"/>
          <p:cNvSpPr>
            <a:spLocks noChangeArrowheads="1"/>
          </p:cNvSpPr>
          <p:nvPr/>
        </p:nvSpPr>
        <p:spPr bwMode="auto">
          <a:xfrm>
            <a:off x="6400800" y="1752600"/>
            <a:ext cx="838200" cy="8382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0256" name="Oval 16"/>
          <p:cNvSpPr>
            <a:spLocks noChangeArrowheads="1"/>
          </p:cNvSpPr>
          <p:nvPr/>
        </p:nvSpPr>
        <p:spPr bwMode="auto">
          <a:xfrm>
            <a:off x="7010400" y="2743200"/>
            <a:ext cx="838200" cy="8382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0257" name="Oval 17"/>
          <p:cNvSpPr>
            <a:spLocks noChangeArrowheads="1"/>
          </p:cNvSpPr>
          <p:nvPr/>
        </p:nvSpPr>
        <p:spPr bwMode="auto">
          <a:xfrm>
            <a:off x="6019800" y="5105400"/>
            <a:ext cx="838200" cy="8382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0258" name="Oval 18"/>
          <p:cNvSpPr>
            <a:spLocks noChangeArrowheads="1"/>
          </p:cNvSpPr>
          <p:nvPr/>
        </p:nvSpPr>
        <p:spPr bwMode="auto">
          <a:xfrm>
            <a:off x="5181600" y="4419600"/>
            <a:ext cx="838200" cy="8382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0259" name="Rectangle 19"/>
          <p:cNvSpPr>
            <a:spLocks noChangeArrowheads="1"/>
          </p:cNvSpPr>
          <p:nvPr/>
        </p:nvSpPr>
        <p:spPr bwMode="auto">
          <a:xfrm>
            <a:off x="4953000" y="1447800"/>
            <a:ext cx="3200400" cy="4724400"/>
          </a:xfrm>
          <a:prstGeom prst="rect">
            <a:avLst/>
          </a:prstGeom>
          <a:noFill/>
          <a:ln w="9525">
            <a:solidFill>
              <a:schemeClr val="tx1"/>
            </a:solidFill>
            <a:miter lim="800000"/>
            <a:headEnd/>
            <a:tailEnd/>
          </a:ln>
        </p:spPr>
        <p:txBody>
          <a:bodyPr wrap="none" anchor="ctr"/>
          <a:lstStyle/>
          <a:p>
            <a:endParaRPr lang="en-US"/>
          </a:p>
        </p:txBody>
      </p:sp>
      <p:sp>
        <p:nvSpPr>
          <p:cNvPr id="10260" name="Text Box 20"/>
          <p:cNvSpPr txBox="1">
            <a:spLocks noChangeArrowheads="1"/>
          </p:cNvSpPr>
          <p:nvPr/>
        </p:nvSpPr>
        <p:spPr bwMode="auto">
          <a:xfrm>
            <a:off x="1143000" y="533400"/>
            <a:ext cx="2527300" cy="701675"/>
          </a:xfrm>
          <a:prstGeom prst="rect">
            <a:avLst/>
          </a:prstGeom>
          <a:noFill/>
          <a:ln w="9525">
            <a:noFill/>
            <a:miter lim="800000"/>
            <a:headEnd/>
            <a:tailEnd/>
          </a:ln>
        </p:spPr>
        <p:txBody>
          <a:bodyPr wrap="none">
            <a:spAutoFit/>
          </a:bodyPr>
          <a:lstStyle/>
          <a:p>
            <a:r>
              <a:rPr lang="en-US" sz="4000"/>
              <a:t>Element A</a:t>
            </a:r>
          </a:p>
        </p:txBody>
      </p:sp>
      <p:sp>
        <p:nvSpPr>
          <p:cNvPr id="10261" name="Text Box 21"/>
          <p:cNvSpPr txBox="1">
            <a:spLocks noChangeArrowheads="1"/>
          </p:cNvSpPr>
          <p:nvPr/>
        </p:nvSpPr>
        <p:spPr bwMode="auto">
          <a:xfrm>
            <a:off x="5181600" y="533400"/>
            <a:ext cx="2527300" cy="701675"/>
          </a:xfrm>
          <a:prstGeom prst="rect">
            <a:avLst/>
          </a:prstGeom>
          <a:noFill/>
          <a:ln w="9525">
            <a:noFill/>
            <a:miter lim="800000"/>
            <a:headEnd/>
            <a:tailEnd/>
          </a:ln>
        </p:spPr>
        <p:txBody>
          <a:bodyPr wrap="none">
            <a:spAutoFit/>
          </a:bodyPr>
          <a:lstStyle/>
          <a:p>
            <a:r>
              <a:rPr lang="en-US" sz="4000"/>
              <a:t>Element 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pPr eaLnBrk="1" hangingPunct="1"/>
            <a:r>
              <a:rPr lang="en-US" sz="5400" smtClean="0"/>
              <a:t>Atoms and Molecules</a:t>
            </a:r>
          </a:p>
        </p:txBody>
      </p:sp>
      <p:graphicFrame>
        <p:nvGraphicFramePr>
          <p:cNvPr id="1026" name="Object 2"/>
          <p:cNvGraphicFramePr>
            <a:graphicFrameLocks noChangeAspect="1"/>
          </p:cNvGraphicFramePr>
          <p:nvPr>
            <p:ph sz="quarter" idx="1"/>
          </p:nvPr>
        </p:nvGraphicFramePr>
        <p:xfrm>
          <a:off x="549275" y="2590800"/>
          <a:ext cx="4022725" cy="146050"/>
        </p:xfrm>
        <a:graphic>
          <a:graphicData uri="http://schemas.openxmlformats.org/presentationml/2006/ole">
            <p:oleObj spid="_x0000_s1026" name="Document" r:id="rId3" imgW="4032729" imgH="146184" progId="Word.Document.8">
              <p:embed/>
            </p:oleObj>
          </a:graphicData>
        </a:graphic>
      </p:graphicFrame>
      <p:graphicFrame>
        <p:nvGraphicFramePr>
          <p:cNvPr id="1027" name="Object 3"/>
          <p:cNvGraphicFramePr>
            <a:graphicFrameLocks noChangeAspect="1"/>
          </p:cNvGraphicFramePr>
          <p:nvPr>
            <p:ph sz="quarter" idx="2"/>
          </p:nvPr>
        </p:nvGraphicFramePr>
        <p:xfrm>
          <a:off x="465138" y="3938588"/>
          <a:ext cx="4022725" cy="2187575"/>
        </p:xfrm>
        <a:graphic>
          <a:graphicData uri="http://schemas.openxmlformats.org/presentationml/2006/ole">
            <p:oleObj spid="_x0000_s1027" name="Document" r:id="rId4" imgW="4032729" imgH="2193116" progId="Word.Document.8">
              <p:embed/>
            </p:oleObj>
          </a:graphicData>
        </a:graphic>
      </p:graphicFrame>
      <p:sp>
        <p:nvSpPr>
          <p:cNvPr id="92166" name="Rectangle 6"/>
          <p:cNvSpPr>
            <a:spLocks noGrp="1" noChangeArrowheads="1"/>
          </p:cNvSpPr>
          <p:nvPr>
            <p:ph type="body" sz="half" idx="3"/>
          </p:nvPr>
        </p:nvSpPr>
        <p:spPr/>
        <p:txBody>
          <a:bodyPr/>
          <a:lstStyle/>
          <a:p>
            <a:pPr eaLnBrk="1" hangingPunct="1">
              <a:lnSpc>
                <a:spcPct val="90000"/>
              </a:lnSpc>
            </a:pPr>
            <a:r>
              <a:rPr lang="en-US" sz="3600" smtClean="0"/>
              <a:t>Three particles:</a:t>
            </a:r>
          </a:p>
          <a:p>
            <a:pPr lvl="1" eaLnBrk="1" hangingPunct="1">
              <a:lnSpc>
                <a:spcPct val="90000"/>
              </a:lnSpc>
            </a:pPr>
            <a:r>
              <a:rPr lang="en-US" sz="3200" smtClean="0"/>
              <a:t>2 atoms of hydrogen</a:t>
            </a:r>
          </a:p>
          <a:p>
            <a:pPr lvl="1" eaLnBrk="1" hangingPunct="1">
              <a:lnSpc>
                <a:spcPct val="90000"/>
              </a:lnSpc>
            </a:pPr>
            <a:r>
              <a:rPr lang="en-US" sz="3200" smtClean="0"/>
              <a:t>1 atom of oxygen</a:t>
            </a:r>
          </a:p>
          <a:p>
            <a:pPr eaLnBrk="1" hangingPunct="1">
              <a:lnSpc>
                <a:spcPct val="90000"/>
              </a:lnSpc>
            </a:pPr>
            <a:endParaRPr lang="en-US" smtClean="0"/>
          </a:p>
          <a:p>
            <a:pPr eaLnBrk="1" hangingPunct="1">
              <a:lnSpc>
                <a:spcPct val="90000"/>
              </a:lnSpc>
            </a:pPr>
            <a:r>
              <a:rPr lang="en-US" sz="3600" smtClean="0"/>
              <a:t>One particle:</a:t>
            </a:r>
          </a:p>
          <a:p>
            <a:pPr lvl="1" eaLnBrk="1" hangingPunct="1">
              <a:lnSpc>
                <a:spcPct val="90000"/>
              </a:lnSpc>
            </a:pPr>
            <a:r>
              <a:rPr lang="en-US" sz="3200" smtClean="0"/>
              <a:t>1 molecule of water</a:t>
            </a:r>
          </a:p>
        </p:txBody>
      </p:sp>
      <p:grpSp>
        <p:nvGrpSpPr>
          <p:cNvPr id="2" name="Group 19"/>
          <p:cNvGrpSpPr>
            <a:grpSpLocks noChangeAspect="1"/>
          </p:cNvGrpSpPr>
          <p:nvPr/>
        </p:nvGrpSpPr>
        <p:grpSpPr bwMode="auto">
          <a:xfrm>
            <a:off x="457200" y="1524000"/>
            <a:ext cx="4114800" cy="1543050"/>
            <a:chOff x="4209" y="1943"/>
            <a:chExt cx="5700" cy="2199"/>
          </a:xfrm>
        </p:grpSpPr>
        <p:sp>
          <p:nvSpPr>
            <p:cNvPr id="1041" name="AutoShape 20"/>
            <p:cNvSpPr>
              <a:spLocks noChangeAspect="1" noChangeArrowheads="1"/>
            </p:cNvSpPr>
            <p:nvPr/>
          </p:nvSpPr>
          <p:spPr bwMode="auto">
            <a:xfrm>
              <a:off x="4209" y="1943"/>
              <a:ext cx="5700" cy="2199"/>
            </a:xfrm>
            <a:prstGeom prst="rect">
              <a:avLst/>
            </a:prstGeom>
            <a:noFill/>
            <a:ln w="9525">
              <a:noFill/>
              <a:miter lim="800000"/>
              <a:headEnd/>
              <a:tailEnd/>
            </a:ln>
          </p:spPr>
          <p:txBody>
            <a:bodyPr/>
            <a:lstStyle/>
            <a:p>
              <a:endParaRPr lang="en-US"/>
            </a:p>
          </p:txBody>
        </p:sp>
        <p:sp>
          <p:nvSpPr>
            <p:cNvPr id="1042" name="Oval 21"/>
            <p:cNvSpPr>
              <a:spLocks noChangeArrowheads="1"/>
            </p:cNvSpPr>
            <p:nvPr/>
          </p:nvSpPr>
          <p:spPr bwMode="auto">
            <a:xfrm>
              <a:off x="6011" y="2187"/>
              <a:ext cx="1496" cy="1542"/>
            </a:xfrm>
            <a:prstGeom prst="ellipse">
              <a:avLst/>
            </a:prstGeom>
            <a:solidFill>
              <a:srgbClr val="FF0000"/>
            </a:solidFill>
            <a:ln w="9525">
              <a:solidFill>
                <a:srgbClr val="000000"/>
              </a:solidFill>
              <a:round/>
              <a:headEnd/>
              <a:tailEnd/>
            </a:ln>
          </p:spPr>
          <p:txBody>
            <a:bodyPr/>
            <a:lstStyle/>
            <a:p>
              <a:endParaRPr lang="en-US"/>
            </a:p>
          </p:txBody>
        </p:sp>
        <p:sp>
          <p:nvSpPr>
            <p:cNvPr id="1043" name="Oval 22"/>
            <p:cNvSpPr>
              <a:spLocks noChangeArrowheads="1"/>
            </p:cNvSpPr>
            <p:nvPr/>
          </p:nvSpPr>
          <p:spPr bwMode="auto">
            <a:xfrm>
              <a:off x="4959" y="2649"/>
              <a:ext cx="600" cy="618"/>
            </a:xfrm>
            <a:prstGeom prst="ellipse">
              <a:avLst/>
            </a:prstGeom>
            <a:solidFill>
              <a:srgbClr val="FFFF00"/>
            </a:solidFill>
            <a:ln w="9525">
              <a:solidFill>
                <a:srgbClr val="000000"/>
              </a:solidFill>
              <a:round/>
              <a:headEnd/>
              <a:tailEnd/>
            </a:ln>
          </p:spPr>
          <p:txBody>
            <a:bodyPr/>
            <a:lstStyle/>
            <a:p>
              <a:endParaRPr lang="en-US"/>
            </a:p>
          </p:txBody>
        </p:sp>
        <p:sp>
          <p:nvSpPr>
            <p:cNvPr id="1044" name="Oval 23"/>
            <p:cNvSpPr>
              <a:spLocks noChangeArrowheads="1"/>
            </p:cNvSpPr>
            <p:nvPr/>
          </p:nvSpPr>
          <p:spPr bwMode="auto">
            <a:xfrm>
              <a:off x="8109" y="2649"/>
              <a:ext cx="600" cy="618"/>
            </a:xfrm>
            <a:prstGeom prst="ellipse">
              <a:avLst/>
            </a:prstGeom>
            <a:solidFill>
              <a:srgbClr val="FFFF00"/>
            </a:solidFill>
            <a:ln w="9525">
              <a:solidFill>
                <a:srgbClr val="000000"/>
              </a:solidFill>
              <a:round/>
              <a:headEnd/>
              <a:tailEnd/>
            </a:ln>
          </p:spPr>
          <p:txBody>
            <a:bodyPr/>
            <a:lstStyle/>
            <a:p>
              <a:endParaRPr lang="en-US"/>
            </a:p>
          </p:txBody>
        </p:sp>
      </p:grpSp>
      <p:graphicFrame>
        <p:nvGraphicFramePr>
          <p:cNvPr id="1028" name="Object 4"/>
          <p:cNvGraphicFramePr>
            <a:graphicFrameLocks noChangeAspect="1"/>
          </p:cNvGraphicFramePr>
          <p:nvPr/>
        </p:nvGraphicFramePr>
        <p:xfrm>
          <a:off x="549275" y="4114800"/>
          <a:ext cx="4022725" cy="2187575"/>
        </p:xfrm>
        <a:graphic>
          <a:graphicData uri="http://schemas.openxmlformats.org/presentationml/2006/ole">
            <p:oleObj spid="_x0000_s1028" name="Document" r:id="rId5" imgW="4032729" imgH="2193116" progId="Word.Document.8">
              <p:embed/>
            </p:oleObj>
          </a:graphicData>
        </a:graphic>
      </p:graphicFrame>
      <p:graphicFrame>
        <p:nvGraphicFramePr>
          <p:cNvPr id="1029" name="Object 5"/>
          <p:cNvGraphicFramePr>
            <a:graphicFrameLocks noChangeAspect="1"/>
          </p:cNvGraphicFramePr>
          <p:nvPr/>
        </p:nvGraphicFramePr>
        <p:xfrm>
          <a:off x="685800" y="3733800"/>
          <a:ext cx="3886200" cy="2057400"/>
        </p:xfrm>
        <a:graphic>
          <a:graphicData uri="http://schemas.openxmlformats.org/presentationml/2006/ole">
            <p:oleObj spid="_x0000_s1029" name="Document" r:id="rId6" imgW="6092156" imgH="4074374" progId="Word.Document.8">
              <p:embed/>
            </p:oleObj>
          </a:graphicData>
        </a:graphic>
      </p:graphicFrame>
      <p:grpSp>
        <p:nvGrpSpPr>
          <p:cNvPr id="3" name="Group 41"/>
          <p:cNvGrpSpPr>
            <a:grpSpLocks noChangeAspect="1"/>
          </p:cNvGrpSpPr>
          <p:nvPr/>
        </p:nvGrpSpPr>
        <p:grpSpPr bwMode="auto">
          <a:xfrm>
            <a:off x="0" y="3429000"/>
            <a:ext cx="5029200" cy="2933700"/>
            <a:chOff x="3159" y="798"/>
            <a:chExt cx="7200" cy="4320"/>
          </a:xfrm>
        </p:grpSpPr>
        <p:sp>
          <p:nvSpPr>
            <p:cNvPr id="1037" name="AutoShape 42"/>
            <p:cNvSpPr>
              <a:spLocks noChangeAspect="1" noChangeArrowheads="1"/>
            </p:cNvSpPr>
            <p:nvPr/>
          </p:nvSpPr>
          <p:spPr bwMode="auto">
            <a:xfrm>
              <a:off x="3159" y="798"/>
              <a:ext cx="7200" cy="4320"/>
            </a:xfrm>
            <a:prstGeom prst="rect">
              <a:avLst/>
            </a:prstGeom>
            <a:noFill/>
            <a:ln w="9525">
              <a:noFill/>
              <a:miter lim="800000"/>
              <a:headEnd/>
              <a:tailEnd/>
            </a:ln>
          </p:spPr>
          <p:txBody>
            <a:bodyPr/>
            <a:lstStyle/>
            <a:p>
              <a:endParaRPr lang="en-US"/>
            </a:p>
          </p:txBody>
        </p:sp>
        <p:sp>
          <p:nvSpPr>
            <p:cNvPr id="1038" name="Oval 43"/>
            <p:cNvSpPr>
              <a:spLocks noChangeArrowheads="1"/>
            </p:cNvSpPr>
            <p:nvPr/>
          </p:nvSpPr>
          <p:spPr bwMode="auto">
            <a:xfrm>
              <a:off x="6011" y="2187"/>
              <a:ext cx="1496" cy="1542"/>
            </a:xfrm>
            <a:prstGeom prst="ellipse">
              <a:avLst/>
            </a:prstGeom>
            <a:solidFill>
              <a:srgbClr val="FF0000"/>
            </a:solidFill>
            <a:ln w="9525">
              <a:solidFill>
                <a:srgbClr val="000000"/>
              </a:solidFill>
              <a:round/>
              <a:headEnd/>
              <a:tailEnd/>
            </a:ln>
          </p:spPr>
          <p:txBody>
            <a:bodyPr/>
            <a:lstStyle/>
            <a:p>
              <a:endParaRPr lang="en-US"/>
            </a:p>
          </p:txBody>
        </p:sp>
        <p:sp>
          <p:nvSpPr>
            <p:cNvPr id="1039" name="Oval 44"/>
            <p:cNvSpPr>
              <a:spLocks noChangeArrowheads="1"/>
            </p:cNvSpPr>
            <p:nvPr/>
          </p:nvSpPr>
          <p:spPr bwMode="auto">
            <a:xfrm>
              <a:off x="5709" y="3267"/>
              <a:ext cx="600" cy="618"/>
            </a:xfrm>
            <a:prstGeom prst="ellipse">
              <a:avLst/>
            </a:prstGeom>
            <a:solidFill>
              <a:srgbClr val="FFFF00"/>
            </a:solidFill>
            <a:ln w="9525">
              <a:solidFill>
                <a:srgbClr val="000000"/>
              </a:solidFill>
              <a:round/>
              <a:headEnd/>
              <a:tailEnd/>
            </a:ln>
          </p:spPr>
          <p:txBody>
            <a:bodyPr/>
            <a:lstStyle/>
            <a:p>
              <a:endParaRPr lang="en-US"/>
            </a:p>
          </p:txBody>
        </p:sp>
        <p:sp>
          <p:nvSpPr>
            <p:cNvPr id="1040" name="Oval 45"/>
            <p:cNvSpPr>
              <a:spLocks noChangeArrowheads="1"/>
            </p:cNvSpPr>
            <p:nvPr/>
          </p:nvSpPr>
          <p:spPr bwMode="auto">
            <a:xfrm>
              <a:off x="7209" y="3267"/>
              <a:ext cx="600" cy="618"/>
            </a:xfrm>
            <a:prstGeom prst="ellipse">
              <a:avLst/>
            </a:prstGeom>
            <a:solidFill>
              <a:srgbClr val="FFFF00"/>
            </a:solidFill>
            <a:ln w="9525">
              <a:solidFill>
                <a:srgbClr val="000000"/>
              </a:solidFill>
              <a:round/>
              <a:headEnd/>
              <a:tailEnd/>
            </a:ln>
          </p:spPr>
          <p:txBody>
            <a:bodyPr/>
            <a:lstStyle/>
            <a:p>
              <a:endParaRPr lang="en-US"/>
            </a:p>
          </p:txBody>
        </p:sp>
      </p:grpSp>
      <p:sp>
        <p:nvSpPr>
          <p:cNvPr id="92206" name="Line 46"/>
          <p:cNvSpPr>
            <a:spLocks noChangeShapeType="1"/>
          </p:cNvSpPr>
          <p:nvPr/>
        </p:nvSpPr>
        <p:spPr bwMode="auto">
          <a:xfrm flipH="1" flipV="1">
            <a:off x="3657600" y="2286000"/>
            <a:ext cx="914400" cy="76200"/>
          </a:xfrm>
          <a:prstGeom prst="line">
            <a:avLst/>
          </a:prstGeom>
          <a:noFill/>
          <a:ln w="9525">
            <a:solidFill>
              <a:schemeClr val="tx1"/>
            </a:solidFill>
            <a:round/>
            <a:headEnd/>
            <a:tailEnd type="triangle" w="med" len="med"/>
          </a:ln>
        </p:spPr>
        <p:txBody>
          <a:bodyPr/>
          <a:lstStyle/>
          <a:p>
            <a:endParaRPr lang="en-US"/>
          </a:p>
        </p:txBody>
      </p:sp>
      <p:sp>
        <p:nvSpPr>
          <p:cNvPr id="92207" name="Line 47"/>
          <p:cNvSpPr>
            <a:spLocks noChangeShapeType="1"/>
          </p:cNvSpPr>
          <p:nvPr/>
        </p:nvSpPr>
        <p:spPr bwMode="auto">
          <a:xfrm flipH="1" flipV="1">
            <a:off x="2895600" y="2667000"/>
            <a:ext cx="2057400" cy="762000"/>
          </a:xfrm>
          <a:prstGeom prst="line">
            <a:avLst/>
          </a:prstGeom>
          <a:noFill/>
          <a:ln w="9525">
            <a:solidFill>
              <a:schemeClr val="tx1"/>
            </a:solidFill>
            <a:round/>
            <a:headEnd/>
            <a:tailEnd type="triangle" w="med" len="med"/>
          </a:ln>
        </p:spPr>
        <p:txBody>
          <a:bodyPr/>
          <a:lstStyle/>
          <a:p>
            <a:endParaRPr lang="en-US"/>
          </a:p>
        </p:txBody>
      </p:sp>
      <p:sp>
        <p:nvSpPr>
          <p:cNvPr id="92208" name="Line 48"/>
          <p:cNvSpPr>
            <a:spLocks noChangeShapeType="1"/>
          </p:cNvSpPr>
          <p:nvPr/>
        </p:nvSpPr>
        <p:spPr bwMode="auto">
          <a:xfrm flipH="1" flipV="1">
            <a:off x="3048000" y="4953000"/>
            <a:ext cx="152400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6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6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06"/>
                                        </p:tgtEl>
                                        <p:attrNameLst>
                                          <p:attrName>style.visibility</p:attrName>
                                        </p:attrNameLst>
                                      </p:cBhvr>
                                      <p:to>
                                        <p:strVal val="visible"/>
                                      </p:to>
                                    </p:set>
                                    <p:anim calcmode="lin" valueType="num">
                                      <p:cBhvr additive="base">
                                        <p:cTn id="19" dur="500" fill="hold"/>
                                        <p:tgtEl>
                                          <p:spTgt spid="92206"/>
                                        </p:tgtEl>
                                        <p:attrNameLst>
                                          <p:attrName>ppt_x</p:attrName>
                                        </p:attrNameLst>
                                      </p:cBhvr>
                                      <p:tavLst>
                                        <p:tav tm="0">
                                          <p:val>
                                            <p:strVal val="#ppt_x"/>
                                          </p:val>
                                        </p:tav>
                                        <p:tav tm="100000">
                                          <p:val>
                                            <p:strVal val="#ppt_x"/>
                                          </p:val>
                                        </p:tav>
                                      </p:tavLst>
                                    </p:anim>
                                    <p:anim calcmode="lin" valueType="num">
                                      <p:cBhvr additive="base">
                                        <p:cTn id="20" dur="500" fill="hold"/>
                                        <p:tgtEl>
                                          <p:spTgt spid="9220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216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2207"/>
                                        </p:tgtEl>
                                        <p:attrNameLst>
                                          <p:attrName>style.visibility</p:attrName>
                                        </p:attrNameLst>
                                      </p:cBhvr>
                                      <p:to>
                                        <p:strVal val="visible"/>
                                      </p:to>
                                    </p:set>
                                    <p:anim calcmode="lin" valueType="num">
                                      <p:cBhvr additive="base">
                                        <p:cTn id="29" dur="500" fill="hold"/>
                                        <p:tgtEl>
                                          <p:spTgt spid="92207"/>
                                        </p:tgtEl>
                                        <p:attrNameLst>
                                          <p:attrName>ppt_x</p:attrName>
                                        </p:attrNameLst>
                                      </p:cBhvr>
                                      <p:tavLst>
                                        <p:tav tm="0">
                                          <p:val>
                                            <p:strVal val="#ppt_x"/>
                                          </p:val>
                                        </p:tav>
                                        <p:tav tm="100000">
                                          <p:val>
                                            <p:strVal val="#ppt_x"/>
                                          </p:val>
                                        </p:tav>
                                      </p:tavLst>
                                    </p:anim>
                                    <p:anim calcmode="lin" valueType="num">
                                      <p:cBhvr additive="base">
                                        <p:cTn id="30" dur="500" fill="hold"/>
                                        <p:tgtEl>
                                          <p:spTgt spid="9220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216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2166">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2208"/>
                                        </p:tgtEl>
                                        <p:attrNameLst>
                                          <p:attrName>style.visibility</p:attrName>
                                        </p:attrNameLst>
                                      </p:cBhvr>
                                      <p:to>
                                        <p:strVal val="visible"/>
                                      </p:to>
                                    </p:set>
                                    <p:anim calcmode="lin" valueType="num">
                                      <p:cBhvr additive="base">
                                        <p:cTn id="47" dur="500" fill="hold"/>
                                        <p:tgtEl>
                                          <p:spTgt spid="92208"/>
                                        </p:tgtEl>
                                        <p:attrNameLst>
                                          <p:attrName>ppt_x</p:attrName>
                                        </p:attrNameLst>
                                      </p:cBhvr>
                                      <p:tavLst>
                                        <p:tav tm="0">
                                          <p:val>
                                            <p:strVal val="#ppt_x"/>
                                          </p:val>
                                        </p:tav>
                                        <p:tav tm="100000">
                                          <p:val>
                                            <p:strVal val="#ppt_x"/>
                                          </p:val>
                                        </p:tav>
                                      </p:tavLst>
                                    </p:anim>
                                    <p:anim calcmode="lin" valueType="num">
                                      <p:cBhvr additive="base">
                                        <p:cTn id="48" dur="500" fill="hold"/>
                                        <p:tgtEl>
                                          <p:spTgt spid="922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6" grpId="0" animBg="1"/>
      <p:bldP spid="92207" grpId="0" animBg="1"/>
      <p:bldP spid="922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Molecules</a:t>
            </a:r>
          </a:p>
        </p:txBody>
      </p:sp>
      <p:pic>
        <p:nvPicPr>
          <p:cNvPr id="13315" name="Picture 3" descr="Water%2520molecule">
            <a:hlinkClick r:id="rId2"/>
          </p:cNvPr>
          <p:cNvPicPr>
            <a:picLocks noGrp="1" noChangeAspect="1" noChangeArrowheads="1"/>
          </p:cNvPicPr>
          <p:nvPr>
            <p:ph sz="half" idx="1"/>
          </p:nvPr>
        </p:nvPicPr>
        <p:blipFill>
          <a:blip r:embed="rId3"/>
          <a:srcRect/>
          <a:stretch>
            <a:fillRect/>
          </a:stretch>
        </p:blipFill>
        <p:spPr>
          <a:xfrm>
            <a:off x="2133600" y="4724400"/>
            <a:ext cx="1547813" cy="1295400"/>
          </a:xfrm>
        </p:spPr>
      </p:pic>
      <p:pic>
        <p:nvPicPr>
          <p:cNvPr id="13316" name="Picture 7" descr="molecule"/>
          <p:cNvPicPr>
            <a:picLocks noGrp="1" noChangeAspect="1" noChangeArrowheads="1"/>
          </p:cNvPicPr>
          <p:nvPr>
            <p:ph sz="half" idx="2"/>
          </p:nvPr>
        </p:nvPicPr>
        <p:blipFill>
          <a:blip r:embed="rId4"/>
          <a:srcRect/>
          <a:stretch>
            <a:fillRect/>
          </a:stretch>
        </p:blipFill>
        <p:spPr>
          <a:xfrm>
            <a:off x="4572000" y="3429000"/>
            <a:ext cx="4038600" cy="2706688"/>
          </a:xfrm>
        </p:spPr>
      </p:pic>
      <p:grpSp>
        <p:nvGrpSpPr>
          <p:cNvPr id="13317" name="Group 4"/>
          <p:cNvGrpSpPr>
            <a:grpSpLocks/>
          </p:cNvGrpSpPr>
          <p:nvPr/>
        </p:nvGrpSpPr>
        <p:grpSpPr bwMode="auto">
          <a:xfrm>
            <a:off x="1219200" y="2286000"/>
            <a:ext cx="1752600" cy="1524000"/>
            <a:chOff x="2976" y="960"/>
            <a:chExt cx="912" cy="768"/>
          </a:xfrm>
        </p:grpSpPr>
        <p:sp>
          <p:nvSpPr>
            <p:cNvPr id="13319" name="Oval 5"/>
            <p:cNvSpPr>
              <a:spLocks noChangeArrowheads="1"/>
            </p:cNvSpPr>
            <p:nvPr/>
          </p:nvSpPr>
          <p:spPr bwMode="auto">
            <a:xfrm>
              <a:off x="2976" y="1200"/>
              <a:ext cx="528" cy="52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320" name="Oval 6"/>
            <p:cNvSpPr>
              <a:spLocks noChangeArrowheads="1"/>
            </p:cNvSpPr>
            <p:nvPr/>
          </p:nvSpPr>
          <p:spPr bwMode="auto">
            <a:xfrm>
              <a:off x="3360" y="960"/>
              <a:ext cx="528" cy="528"/>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3318" name="TextBox 10"/>
          <p:cNvSpPr txBox="1">
            <a:spLocks noChangeArrowheads="1"/>
          </p:cNvSpPr>
          <p:nvPr/>
        </p:nvSpPr>
        <p:spPr bwMode="auto">
          <a:xfrm>
            <a:off x="4114800" y="1676400"/>
            <a:ext cx="3657600" cy="1200150"/>
          </a:xfrm>
          <a:prstGeom prst="rect">
            <a:avLst/>
          </a:prstGeom>
          <a:noFill/>
          <a:ln w="9525">
            <a:noFill/>
            <a:miter lim="800000"/>
            <a:headEnd/>
            <a:tailEnd/>
          </a:ln>
        </p:spPr>
        <p:txBody>
          <a:bodyPr>
            <a:spAutoFit/>
          </a:bodyPr>
          <a:lstStyle/>
          <a:p>
            <a:r>
              <a:rPr lang="en-US"/>
              <a:t>Atoms link together to form molecules.</a:t>
            </a:r>
          </a:p>
          <a:p>
            <a:r>
              <a:rPr lang="en-US"/>
              <a:t>Compounds are made up of molecules.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2290" name="Group 3"/>
          <p:cNvGrpSpPr>
            <a:grpSpLocks/>
          </p:cNvGrpSpPr>
          <p:nvPr/>
        </p:nvGrpSpPr>
        <p:grpSpPr bwMode="auto">
          <a:xfrm>
            <a:off x="685800" y="1447800"/>
            <a:ext cx="3429000" cy="4572000"/>
            <a:chOff x="432" y="1056"/>
            <a:chExt cx="2160" cy="2880"/>
          </a:xfrm>
        </p:grpSpPr>
        <p:sp>
          <p:nvSpPr>
            <p:cNvPr id="12311" name="Rectangle 4"/>
            <p:cNvSpPr>
              <a:spLocks noChangeArrowheads="1"/>
            </p:cNvSpPr>
            <p:nvPr/>
          </p:nvSpPr>
          <p:spPr bwMode="auto">
            <a:xfrm>
              <a:off x="432" y="1056"/>
              <a:ext cx="2160" cy="2880"/>
            </a:xfrm>
            <a:prstGeom prst="rect">
              <a:avLst/>
            </a:prstGeom>
            <a:noFill/>
            <a:ln w="9525">
              <a:solidFill>
                <a:schemeClr val="tx1"/>
              </a:solidFill>
              <a:miter lim="800000"/>
              <a:headEnd/>
              <a:tailEnd/>
            </a:ln>
          </p:spPr>
          <p:txBody>
            <a:bodyPr wrap="none" anchor="ctr"/>
            <a:lstStyle/>
            <a:p>
              <a:endParaRPr lang="en-US"/>
            </a:p>
          </p:txBody>
        </p:sp>
        <p:sp>
          <p:nvSpPr>
            <p:cNvPr id="12312" name="Oval 5"/>
            <p:cNvSpPr>
              <a:spLocks noChangeArrowheads="1"/>
            </p:cNvSpPr>
            <p:nvPr/>
          </p:nvSpPr>
          <p:spPr bwMode="auto">
            <a:xfrm>
              <a:off x="576" y="1248"/>
              <a:ext cx="528" cy="52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13" name="Oval 6"/>
            <p:cNvSpPr>
              <a:spLocks noChangeArrowheads="1"/>
            </p:cNvSpPr>
            <p:nvPr/>
          </p:nvSpPr>
          <p:spPr bwMode="auto">
            <a:xfrm>
              <a:off x="1200" y="1680"/>
              <a:ext cx="528" cy="528"/>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2314" name="Oval 7"/>
            <p:cNvSpPr>
              <a:spLocks noChangeArrowheads="1"/>
            </p:cNvSpPr>
            <p:nvPr/>
          </p:nvSpPr>
          <p:spPr bwMode="auto">
            <a:xfrm>
              <a:off x="528" y="2256"/>
              <a:ext cx="528" cy="52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15" name="Oval 8"/>
            <p:cNvSpPr>
              <a:spLocks noChangeArrowheads="1"/>
            </p:cNvSpPr>
            <p:nvPr/>
          </p:nvSpPr>
          <p:spPr bwMode="auto">
            <a:xfrm>
              <a:off x="1200" y="2688"/>
              <a:ext cx="528" cy="528"/>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2316" name="Oval 9"/>
            <p:cNvSpPr>
              <a:spLocks noChangeArrowheads="1"/>
            </p:cNvSpPr>
            <p:nvPr/>
          </p:nvSpPr>
          <p:spPr bwMode="auto">
            <a:xfrm>
              <a:off x="1920" y="1344"/>
              <a:ext cx="528" cy="52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17" name="Oval 10"/>
            <p:cNvSpPr>
              <a:spLocks noChangeArrowheads="1"/>
            </p:cNvSpPr>
            <p:nvPr/>
          </p:nvSpPr>
          <p:spPr bwMode="auto">
            <a:xfrm>
              <a:off x="1920" y="2208"/>
              <a:ext cx="528" cy="528"/>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2318" name="Oval 11"/>
            <p:cNvSpPr>
              <a:spLocks noChangeArrowheads="1"/>
            </p:cNvSpPr>
            <p:nvPr/>
          </p:nvSpPr>
          <p:spPr bwMode="auto">
            <a:xfrm>
              <a:off x="1872" y="3120"/>
              <a:ext cx="528" cy="52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19" name="Oval 12"/>
            <p:cNvSpPr>
              <a:spLocks noChangeArrowheads="1"/>
            </p:cNvSpPr>
            <p:nvPr/>
          </p:nvSpPr>
          <p:spPr bwMode="auto">
            <a:xfrm>
              <a:off x="576" y="3264"/>
              <a:ext cx="528" cy="528"/>
            </a:xfrm>
            <a:prstGeom prst="ellipse">
              <a:avLst/>
            </a:prstGeom>
            <a:solidFill>
              <a:schemeClr val="folHlink"/>
            </a:solidFill>
            <a:ln w="9525">
              <a:solidFill>
                <a:schemeClr val="tx1"/>
              </a:solidFill>
              <a:round/>
              <a:headEnd/>
              <a:tailEnd/>
            </a:ln>
          </p:spPr>
          <p:txBody>
            <a:bodyPr wrap="none" anchor="ctr"/>
            <a:lstStyle/>
            <a:p>
              <a:endParaRPr lang="en-US"/>
            </a:p>
          </p:txBody>
        </p:sp>
      </p:grpSp>
      <p:grpSp>
        <p:nvGrpSpPr>
          <p:cNvPr id="12291" name="Group 13"/>
          <p:cNvGrpSpPr>
            <a:grpSpLocks/>
          </p:cNvGrpSpPr>
          <p:nvPr/>
        </p:nvGrpSpPr>
        <p:grpSpPr bwMode="auto">
          <a:xfrm>
            <a:off x="4724400" y="1371600"/>
            <a:ext cx="3429000" cy="4572000"/>
            <a:chOff x="2976" y="1056"/>
            <a:chExt cx="2160" cy="2880"/>
          </a:xfrm>
        </p:grpSpPr>
        <p:sp>
          <p:nvSpPr>
            <p:cNvPr id="12295" name="Rectangle 14"/>
            <p:cNvSpPr>
              <a:spLocks noChangeArrowheads="1"/>
            </p:cNvSpPr>
            <p:nvPr/>
          </p:nvSpPr>
          <p:spPr bwMode="auto">
            <a:xfrm>
              <a:off x="2976" y="1056"/>
              <a:ext cx="2160" cy="2880"/>
            </a:xfrm>
            <a:prstGeom prst="rect">
              <a:avLst/>
            </a:prstGeom>
            <a:noFill/>
            <a:ln w="9525">
              <a:solidFill>
                <a:schemeClr val="tx1"/>
              </a:solidFill>
              <a:miter lim="800000"/>
              <a:headEnd/>
              <a:tailEnd/>
            </a:ln>
          </p:spPr>
          <p:txBody>
            <a:bodyPr wrap="none" anchor="ctr"/>
            <a:lstStyle/>
            <a:p>
              <a:endParaRPr lang="en-US"/>
            </a:p>
          </p:txBody>
        </p:sp>
        <p:grpSp>
          <p:nvGrpSpPr>
            <p:cNvPr id="12296" name="Group 15"/>
            <p:cNvGrpSpPr>
              <a:grpSpLocks/>
            </p:cNvGrpSpPr>
            <p:nvPr/>
          </p:nvGrpSpPr>
          <p:grpSpPr bwMode="auto">
            <a:xfrm>
              <a:off x="3072" y="1200"/>
              <a:ext cx="912" cy="768"/>
              <a:chOff x="2976" y="960"/>
              <a:chExt cx="912" cy="768"/>
            </a:xfrm>
          </p:grpSpPr>
          <p:sp>
            <p:nvSpPr>
              <p:cNvPr id="12309" name="Oval 16"/>
              <p:cNvSpPr>
                <a:spLocks noChangeArrowheads="1"/>
              </p:cNvSpPr>
              <p:nvPr/>
            </p:nvSpPr>
            <p:spPr bwMode="auto">
              <a:xfrm>
                <a:off x="2976" y="1200"/>
                <a:ext cx="528" cy="52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10" name="Oval 17"/>
              <p:cNvSpPr>
                <a:spLocks noChangeArrowheads="1"/>
              </p:cNvSpPr>
              <p:nvPr/>
            </p:nvSpPr>
            <p:spPr bwMode="auto">
              <a:xfrm>
                <a:off x="3360" y="960"/>
                <a:ext cx="528" cy="528"/>
              </a:xfrm>
              <a:prstGeom prst="ellipse">
                <a:avLst/>
              </a:prstGeom>
              <a:solidFill>
                <a:schemeClr val="folHlink"/>
              </a:solidFill>
              <a:ln w="9525">
                <a:solidFill>
                  <a:schemeClr val="tx1"/>
                </a:solidFill>
                <a:round/>
                <a:headEnd/>
                <a:tailEnd/>
              </a:ln>
            </p:spPr>
            <p:txBody>
              <a:bodyPr wrap="none" anchor="ctr"/>
              <a:lstStyle/>
              <a:p>
                <a:endParaRPr lang="en-US"/>
              </a:p>
            </p:txBody>
          </p:sp>
        </p:grpSp>
        <p:grpSp>
          <p:nvGrpSpPr>
            <p:cNvPr id="12297" name="Group 18"/>
            <p:cNvGrpSpPr>
              <a:grpSpLocks/>
            </p:cNvGrpSpPr>
            <p:nvPr/>
          </p:nvGrpSpPr>
          <p:grpSpPr bwMode="auto">
            <a:xfrm>
              <a:off x="3552" y="2064"/>
              <a:ext cx="960" cy="576"/>
              <a:chOff x="5328" y="1104"/>
              <a:chExt cx="960" cy="576"/>
            </a:xfrm>
          </p:grpSpPr>
          <p:sp>
            <p:nvSpPr>
              <p:cNvPr id="12307" name="Oval 19"/>
              <p:cNvSpPr>
                <a:spLocks noChangeArrowheads="1"/>
              </p:cNvSpPr>
              <p:nvPr/>
            </p:nvSpPr>
            <p:spPr bwMode="auto">
              <a:xfrm>
                <a:off x="5328" y="1104"/>
                <a:ext cx="528" cy="52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08" name="Oval 20"/>
              <p:cNvSpPr>
                <a:spLocks noChangeArrowheads="1"/>
              </p:cNvSpPr>
              <p:nvPr/>
            </p:nvSpPr>
            <p:spPr bwMode="auto">
              <a:xfrm>
                <a:off x="5760" y="1152"/>
                <a:ext cx="528" cy="528"/>
              </a:xfrm>
              <a:prstGeom prst="ellipse">
                <a:avLst/>
              </a:prstGeom>
              <a:solidFill>
                <a:schemeClr val="folHlink"/>
              </a:solidFill>
              <a:ln w="9525">
                <a:solidFill>
                  <a:schemeClr val="tx1"/>
                </a:solidFill>
                <a:round/>
                <a:headEnd/>
                <a:tailEnd/>
              </a:ln>
            </p:spPr>
            <p:txBody>
              <a:bodyPr wrap="none" anchor="ctr"/>
              <a:lstStyle/>
              <a:p>
                <a:endParaRPr lang="en-US"/>
              </a:p>
            </p:txBody>
          </p:sp>
        </p:grpSp>
        <p:grpSp>
          <p:nvGrpSpPr>
            <p:cNvPr id="12298" name="Group 21"/>
            <p:cNvGrpSpPr>
              <a:grpSpLocks/>
            </p:cNvGrpSpPr>
            <p:nvPr/>
          </p:nvGrpSpPr>
          <p:grpSpPr bwMode="auto">
            <a:xfrm>
              <a:off x="4176" y="1248"/>
              <a:ext cx="816" cy="864"/>
              <a:chOff x="4416" y="1728"/>
              <a:chExt cx="816" cy="864"/>
            </a:xfrm>
          </p:grpSpPr>
          <p:sp>
            <p:nvSpPr>
              <p:cNvPr id="12305" name="Oval 22"/>
              <p:cNvSpPr>
                <a:spLocks noChangeArrowheads="1"/>
              </p:cNvSpPr>
              <p:nvPr/>
            </p:nvSpPr>
            <p:spPr bwMode="auto">
              <a:xfrm>
                <a:off x="4416" y="1728"/>
                <a:ext cx="528" cy="52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06" name="Oval 23"/>
              <p:cNvSpPr>
                <a:spLocks noChangeArrowheads="1"/>
              </p:cNvSpPr>
              <p:nvPr/>
            </p:nvSpPr>
            <p:spPr bwMode="auto">
              <a:xfrm>
                <a:off x="4704" y="2064"/>
                <a:ext cx="528" cy="528"/>
              </a:xfrm>
              <a:prstGeom prst="ellipse">
                <a:avLst/>
              </a:prstGeom>
              <a:solidFill>
                <a:schemeClr val="folHlink"/>
              </a:solidFill>
              <a:ln w="9525">
                <a:solidFill>
                  <a:schemeClr val="tx1"/>
                </a:solidFill>
                <a:round/>
                <a:headEnd/>
                <a:tailEnd/>
              </a:ln>
            </p:spPr>
            <p:txBody>
              <a:bodyPr wrap="none" anchor="ctr"/>
              <a:lstStyle/>
              <a:p>
                <a:endParaRPr lang="en-US"/>
              </a:p>
            </p:txBody>
          </p:sp>
        </p:grpSp>
        <p:grpSp>
          <p:nvGrpSpPr>
            <p:cNvPr id="12299" name="Group 24"/>
            <p:cNvGrpSpPr>
              <a:grpSpLocks/>
            </p:cNvGrpSpPr>
            <p:nvPr/>
          </p:nvGrpSpPr>
          <p:grpSpPr bwMode="auto">
            <a:xfrm>
              <a:off x="4272" y="2784"/>
              <a:ext cx="720" cy="960"/>
              <a:chOff x="4272" y="2784"/>
              <a:chExt cx="720" cy="960"/>
            </a:xfrm>
          </p:grpSpPr>
          <p:sp>
            <p:nvSpPr>
              <p:cNvPr id="12303" name="Oval 25"/>
              <p:cNvSpPr>
                <a:spLocks noChangeArrowheads="1"/>
              </p:cNvSpPr>
              <p:nvPr/>
            </p:nvSpPr>
            <p:spPr bwMode="auto">
              <a:xfrm>
                <a:off x="4464" y="2784"/>
                <a:ext cx="528" cy="528"/>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2304" name="Oval 26"/>
              <p:cNvSpPr>
                <a:spLocks noChangeArrowheads="1"/>
              </p:cNvSpPr>
              <p:nvPr/>
            </p:nvSpPr>
            <p:spPr bwMode="auto">
              <a:xfrm>
                <a:off x="4272" y="3216"/>
                <a:ext cx="528" cy="528"/>
              </a:xfrm>
              <a:prstGeom prst="ellipse">
                <a:avLst/>
              </a:prstGeom>
              <a:solidFill>
                <a:schemeClr val="accent1"/>
              </a:solidFill>
              <a:ln w="9525">
                <a:solidFill>
                  <a:schemeClr val="tx1"/>
                </a:solidFill>
                <a:round/>
                <a:headEnd/>
                <a:tailEnd/>
              </a:ln>
            </p:spPr>
            <p:txBody>
              <a:bodyPr wrap="none" anchor="ctr"/>
              <a:lstStyle/>
              <a:p>
                <a:endParaRPr lang="en-US"/>
              </a:p>
            </p:txBody>
          </p:sp>
        </p:grpSp>
        <p:grpSp>
          <p:nvGrpSpPr>
            <p:cNvPr id="12300" name="Group 27"/>
            <p:cNvGrpSpPr>
              <a:grpSpLocks/>
            </p:cNvGrpSpPr>
            <p:nvPr/>
          </p:nvGrpSpPr>
          <p:grpSpPr bwMode="auto">
            <a:xfrm>
              <a:off x="3216" y="2688"/>
              <a:ext cx="528" cy="1008"/>
              <a:chOff x="3216" y="2688"/>
              <a:chExt cx="528" cy="1008"/>
            </a:xfrm>
          </p:grpSpPr>
          <p:sp>
            <p:nvSpPr>
              <p:cNvPr id="12301" name="Oval 28"/>
              <p:cNvSpPr>
                <a:spLocks noChangeArrowheads="1"/>
              </p:cNvSpPr>
              <p:nvPr/>
            </p:nvSpPr>
            <p:spPr bwMode="auto">
              <a:xfrm>
                <a:off x="3216" y="2688"/>
                <a:ext cx="528" cy="52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02" name="Oval 29"/>
              <p:cNvSpPr>
                <a:spLocks noChangeArrowheads="1"/>
              </p:cNvSpPr>
              <p:nvPr/>
            </p:nvSpPr>
            <p:spPr bwMode="auto">
              <a:xfrm>
                <a:off x="3216" y="3168"/>
                <a:ext cx="528" cy="528"/>
              </a:xfrm>
              <a:prstGeom prst="ellipse">
                <a:avLst/>
              </a:prstGeom>
              <a:solidFill>
                <a:schemeClr val="folHlink"/>
              </a:solidFill>
              <a:ln w="9525">
                <a:solidFill>
                  <a:schemeClr val="tx1"/>
                </a:solidFill>
                <a:round/>
                <a:headEnd/>
                <a:tailEnd/>
              </a:ln>
            </p:spPr>
            <p:txBody>
              <a:bodyPr wrap="none" anchor="ctr"/>
              <a:lstStyle/>
              <a:p>
                <a:endParaRPr lang="en-US"/>
              </a:p>
            </p:txBody>
          </p:sp>
        </p:grpSp>
      </p:grpSp>
      <p:sp>
        <p:nvSpPr>
          <p:cNvPr id="35870" name="Text Box 30"/>
          <p:cNvSpPr txBox="1">
            <a:spLocks noChangeArrowheads="1"/>
          </p:cNvSpPr>
          <p:nvPr/>
        </p:nvSpPr>
        <p:spPr bwMode="auto">
          <a:xfrm>
            <a:off x="5181600" y="5867400"/>
            <a:ext cx="2419350" cy="641350"/>
          </a:xfrm>
          <a:prstGeom prst="rect">
            <a:avLst/>
          </a:prstGeom>
          <a:noFill/>
          <a:ln w="9525">
            <a:noFill/>
            <a:miter lim="800000"/>
            <a:headEnd/>
            <a:tailEnd/>
          </a:ln>
        </p:spPr>
        <p:txBody>
          <a:bodyPr wrap="none">
            <a:spAutoFit/>
          </a:bodyPr>
          <a:lstStyle/>
          <a:p>
            <a:r>
              <a:rPr lang="en-US" sz="3600"/>
              <a:t>Compound</a:t>
            </a:r>
          </a:p>
        </p:txBody>
      </p:sp>
      <p:sp>
        <p:nvSpPr>
          <p:cNvPr id="35871" name="Text Box 31"/>
          <p:cNvSpPr txBox="1">
            <a:spLocks noChangeArrowheads="1"/>
          </p:cNvSpPr>
          <p:nvPr/>
        </p:nvSpPr>
        <p:spPr bwMode="auto">
          <a:xfrm>
            <a:off x="838200" y="228600"/>
            <a:ext cx="3352800" cy="1190625"/>
          </a:xfrm>
          <a:prstGeom prst="rect">
            <a:avLst/>
          </a:prstGeom>
          <a:noFill/>
          <a:ln w="9525">
            <a:noFill/>
            <a:miter lim="800000"/>
            <a:headEnd/>
            <a:tailEnd/>
          </a:ln>
        </p:spPr>
        <p:txBody>
          <a:bodyPr>
            <a:spAutoFit/>
          </a:bodyPr>
          <a:lstStyle/>
          <a:p>
            <a:r>
              <a:rPr lang="en-US" sz="3600"/>
              <a:t>A mixture of two elements.</a:t>
            </a:r>
          </a:p>
        </p:txBody>
      </p:sp>
      <p:sp>
        <p:nvSpPr>
          <p:cNvPr id="35872" name="Text Box 32"/>
          <p:cNvSpPr txBox="1">
            <a:spLocks noChangeArrowheads="1"/>
          </p:cNvSpPr>
          <p:nvPr/>
        </p:nvSpPr>
        <p:spPr bwMode="auto">
          <a:xfrm>
            <a:off x="4800600" y="304800"/>
            <a:ext cx="3352800" cy="1190625"/>
          </a:xfrm>
          <a:prstGeom prst="rect">
            <a:avLst/>
          </a:prstGeom>
          <a:noFill/>
          <a:ln w="9525">
            <a:noFill/>
            <a:miter lim="800000"/>
            <a:headEnd/>
            <a:tailEnd/>
          </a:ln>
        </p:spPr>
        <p:txBody>
          <a:bodyPr>
            <a:spAutoFit/>
          </a:bodyPr>
          <a:lstStyle/>
          <a:p>
            <a:r>
              <a:rPr lang="en-US" sz="3600"/>
              <a:t>A compound of two elements.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70" grpId="0"/>
      <p:bldP spid="35871" grpId="0"/>
      <p:bldP spid="358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274638"/>
            <a:ext cx="8229600" cy="1143000"/>
          </a:xfrm>
        </p:spPr>
        <p:txBody>
          <a:bodyPr/>
          <a:lstStyle/>
          <a:p>
            <a:pPr eaLnBrk="1" hangingPunct="1"/>
            <a:r>
              <a:rPr lang="en-US" smtClean="0"/>
              <a:t>Heterogeneous Mixtures</a:t>
            </a:r>
          </a:p>
        </p:txBody>
      </p:sp>
      <p:pic>
        <p:nvPicPr>
          <p:cNvPr id="16387" name="Picture 5" descr="granite"/>
          <p:cNvPicPr>
            <a:picLocks noChangeAspect="1" noChangeArrowheads="1"/>
          </p:cNvPicPr>
          <p:nvPr/>
        </p:nvPicPr>
        <p:blipFill>
          <a:blip r:embed="rId2"/>
          <a:srcRect/>
          <a:stretch>
            <a:fillRect/>
          </a:stretch>
        </p:blipFill>
        <p:spPr bwMode="auto">
          <a:xfrm>
            <a:off x="1981200" y="1371600"/>
            <a:ext cx="1752600" cy="1441450"/>
          </a:xfrm>
          <a:prstGeom prst="rect">
            <a:avLst/>
          </a:prstGeom>
          <a:noFill/>
          <a:ln w="9525">
            <a:noFill/>
            <a:miter lim="800000"/>
            <a:headEnd/>
            <a:tailEnd/>
          </a:ln>
        </p:spPr>
      </p:pic>
      <p:pic>
        <p:nvPicPr>
          <p:cNvPr id="16388" name="Picture 9" descr="pizza-719691"/>
          <p:cNvPicPr>
            <a:picLocks noChangeAspect="1" noChangeArrowheads="1"/>
          </p:cNvPicPr>
          <p:nvPr/>
        </p:nvPicPr>
        <p:blipFill>
          <a:blip r:embed="rId3"/>
          <a:srcRect/>
          <a:stretch>
            <a:fillRect/>
          </a:stretch>
        </p:blipFill>
        <p:spPr bwMode="auto">
          <a:xfrm>
            <a:off x="4495800" y="1295400"/>
            <a:ext cx="2209800" cy="1339850"/>
          </a:xfrm>
          <a:prstGeom prst="rect">
            <a:avLst/>
          </a:prstGeom>
          <a:noFill/>
          <a:ln w="9525">
            <a:noFill/>
            <a:miter lim="800000"/>
            <a:headEnd/>
            <a:tailEnd/>
          </a:ln>
        </p:spPr>
      </p:pic>
      <p:pic>
        <p:nvPicPr>
          <p:cNvPr id="16389" name="Picture 11" descr="salad-tossed-bowl"/>
          <p:cNvPicPr>
            <a:picLocks noChangeAspect="1" noChangeArrowheads="1"/>
          </p:cNvPicPr>
          <p:nvPr/>
        </p:nvPicPr>
        <p:blipFill>
          <a:blip r:embed="rId4"/>
          <a:srcRect/>
          <a:stretch>
            <a:fillRect/>
          </a:stretch>
        </p:blipFill>
        <p:spPr bwMode="auto">
          <a:xfrm>
            <a:off x="1219200" y="3124200"/>
            <a:ext cx="1476375" cy="1423988"/>
          </a:xfrm>
          <a:prstGeom prst="rect">
            <a:avLst/>
          </a:prstGeom>
          <a:noFill/>
          <a:ln w="9525">
            <a:noFill/>
            <a:miter lim="800000"/>
            <a:headEnd/>
            <a:tailEnd/>
          </a:ln>
        </p:spPr>
      </p:pic>
      <p:pic>
        <p:nvPicPr>
          <p:cNvPr id="16390" name="Picture 13" descr="Rockyroadicecream"/>
          <p:cNvPicPr>
            <a:picLocks noChangeAspect="1" noChangeArrowheads="1"/>
          </p:cNvPicPr>
          <p:nvPr/>
        </p:nvPicPr>
        <p:blipFill>
          <a:blip r:embed="rId5"/>
          <a:srcRect/>
          <a:stretch>
            <a:fillRect/>
          </a:stretch>
        </p:blipFill>
        <p:spPr bwMode="auto">
          <a:xfrm>
            <a:off x="1143000" y="4800600"/>
            <a:ext cx="2590800" cy="1417638"/>
          </a:xfrm>
          <a:prstGeom prst="rect">
            <a:avLst/>
          </a:prstGeom>
          <a:noFill/>
          <a:ln w="9525">
            <a:noFill/>
            <a:miter lim="800000"/>
            <a:headEnd/>
            <a:tailEnd/>
          </a:ln>
        </p:spPr>
      </p:pic>
      <p:sp>
        <p:nvSpPr>
          <p:cNvPr id="16391" name="Text Box 14"/>
          <p:cNvSpPr txBox="1">
            <a:spLocks noChangeArrowheads="1"/>
          </p:cNvSpPr>
          <p:nvPr/>
        </p:nvSpPr>
        <p:spPr bwMode="auto">
          <a:xfrm>
            <a:off x="4038600" y="3048000"/>
            <a:ext cx="4572000" cy="1373188"/>
          </a:xfrm>
          <a:prstGeom prst="rect">
            <a:avLst/>
          </a:prstGeom>
          <a:noFill/>
          <a:ln w="9525">
            <a:noFill/>
            <a:miter lim="800000"/>
            <a:headEnd/>
            <a:tailEnd/>
          </a:ln>
        </p:spPr>
        <p:txBody>
          <a:bodyPr>
            <a:spAutoFit/>
          </a:bodyPr>
          <a:lstStyle/>
          <a:p>
            <a:pPr>
              <a:spcBef>
                <a:spcPct val="50000"/>
              </a:spcBef>
            </a:pPr>
            <a:r>
              <a:rPr lang="en-US" sz="2800"/>
              <a:t>The different components can be seen with the naked eye.</a:t>
            </a:r>
          </a:p>
        </p:txBody>
      </p:sp>
      <p:pic>
        <p:nvPicPr>
          <p:cNvPr id="16392" name="Picture 7" descr="inflatable-snowglobe-1"/>
          <p:cNvPicPr>
            <a:picLocks noChangeAspect="1" noChangeArrowheads="1"/>
          </p:cNvPicPr>
          <p:nvPr/>
        </p:nvPicPr>
        <p:blipFill>
          <a:blip r:embed="rId6"/>
          <a:srcRect/>
          <a:stretch>
            <a:fillRect/>
          </a:stretch>
        </p:blipFill>
        <p:spPr bwMode="auto">
          <a:xfrm>
            <a:off x="5562600" y="4343400"/>
            <a:ext cx="125095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274638"/>
            <a:ext cx="8229600" cy="1143000"/>
          </a:xfrm>
        </p:spPr>
        <p:txBody>
          <a:bodyPr/>
          <a:lstStyle/>
          <a:p>
            <a:pPr eaLnBrk="1" hangingPunct="1"/>
            <a:r>
              <a:rPr lang="en-US" smtClean="0"/>
              <a:t>Homogeneous Mixture</a:t>
            </a:r>
          </a:p>
        </p:txBody>
      </p:sp>
      <p:pic>
        <p:nvPicPr>
          <p:cNvPr id="17411" name="Picture 7" descr="gatorade-fruit-punch-32oz_LRG"/>
          <p:cNvPicPr>
            <a:picLocks noChangeAspect="1" noChangeArrowheads="1"/>
          </p:cNvPicPr>
          <p:nvPr/>
        </p:nvPicPr>
        <p:blipFill>
          <a:blip r:embed="rId2"/>
          <a:srcRect/>
          <a:stretch>
            <a:fillRect/>
          </a:stretch>
        </p:blipFill>
        <p:spPr bwMode="auto">
          <a:xfrm>
            <a:off x="1371600" y="1676400"/>
            <a:ext cx="1905000" cy="1905000"/>
          </a:xfrm>
          <a:prstGeom prst="rect">
            <a:avLst/>
          </a:prstGeom>
          <a:noFill/>
          <a:ln w="9525">
            <a:noFill/>
            <a:miter lim="800000"/>
            <a:headEnd/>
            <a:tailEnd/>
          </a:ln>
        </p:spPr>
      </p:pic>
      <p:pic>
        <p:nvPicPr>
          <p:cNvPr id="17412" name="Picture 9" descr="14kwmil"/>
          <p:cNvPicPr>
            <a:picLocks noChangeAspect="1" noChangeArrowheads="1"/>
          </p:cNvPicPr>
          <p:nvPr/>
        </p:nvPicPr>
        <p:blipFill>
          <a:blip r:embed="rId3"/>
          <a:srcRect/>
          <a:stretch>
            <a:fillRect/>
          </a:stretch>
        </p:blipFill>
        <p:spPr bwMode="auto">
          <a:xfrm>
            <a:off x="4038600" y="1752600"/>
            <a:ext cx="2924175" cy="1657350"/>
          </a:xfrm>
          <a:prstGeom prst="rect">
            <a:avLst/>
          </a:prstGeom>
          <a:noFill/>
          <a:ln w="9525">
            <a:noFill/>
            <a:miter lim="800000"/>
            <a:headEnd/>
            <a:tailEnd/>
          </a:ln>
        </p:spPr>
      </p:pic>
      <p:pic>
        <p:nvPicPr>
          <p:cNvPr id="17413" name="Picture 13" descr="milk"/>
          <p:cNvPicPr>
            <a:picLocks noChangeAspect="1" noChangeArrowheads="1"/>
          </p:cNvPicPr>
          <p:nvPr/>
        </p:nvPicPr>
        <p:blipFill>
          <a:blip r:embed="rId4"/>
          <a:srcRect/>
          <a:stretch>
            <a:fillRect/>
          </a:stretch>
        </p:blipFill>
        <p:spPr bwMode="auto">
          <a:xfrm>
            <a:off x="1066800" y="4267200"/>
            <a:ext cx="1905000" cy="1924050"/>
          </a:xfrm>
          <a:prstGeom prst="rect">
            <a:avLst/>
          </a:prstGeom>
          <a:noFill/>
          <a:ln w="9525">
            <a:noFill/>
            <a:miter lim="800000"/>
            <a:headEnd/>
            <a:tailEnd/>
          </a:ln>
        </p:spPr>
      </p:pic>
      <p:sp>
        <p:nvSpPr>
          <p:cNvPr id="17414" name="Text Box 14"/>
          <p:cNvSpPr txBox="1">
            <a:spLocks noChangeArrowheads="1"/>
          </p:cNvSpPr>
          <p:nvPr/>
        </p:nvSpPr>
        <p:spPr bwMode="auto">
          <a:xfrm>
            <a:off x="4114800" y="4114800"/>
            <a:ext cx="4038600" cy="1554163"/>
          </a:xfrm>
          <a:prstGeom prst="rect">
            <a:avLst/>
          </a:prstGeom>
          <a:noFill/>
          <a:ln w="9525">
            <a:noFill/>
            <a:miter lim="800000"/>
            <a:headEnd/>
            <a:tailEnd/>
          </a:ln>
        </p:spPr>
        <p:txBody>
          <a:bodyPr>
            <a:spAutoFit/>
          </a:bodyPr>
          <a:lstStyle/>
          <a:p>
            <a:pPr>
              <a:spcBef>
                <a:spcPct val="50000"/>
              </a:spcBef>
            </a:pPr>
            <a:r>
              <a:rPr lang="en-US" sz="3200"/>
              <a:t>The different components are not distinguishable.</a:t>
            </a:r>
          </a:p>
        </p:txBody>
      </p:sp>
      <p:sp>
        <p:nvSpPr>
          <p:cNvPr id="17415" name="Text Box 15"/>
          <p:cNvSpPr txBox="1">
            <a:spLocks noChangeArrowheads="1"/>
          </p:cNvSpPr>
          <p:nvPr/>
        </p:nvSpPr>
        <p:spPr bwMode="auto">
          <a:xfrm>
            <a:off x="4876800" y="3352800"/>
            <a:ext cx="2438400" cy="366713"/>
          </a:xfrm>
          <a:prstGeom prst="rect">
            <a:avLst/>
          </a:prstGeom>
          <a:noFill/>
          <a:ln w="9525">
            <a:noFill/>
            <a:miter lim="800000"/>
            <a:headEnd/>
            <a:tailEnd/>
          </a:ln>
        </p:spPr>
        <p:txBody>
          <a:bodyPr>
            <a:spAutoFit/>
          </a:bodyPr>
          <a:lstStyle/>
          <a:p>
            <a:pPr>
              <a:spcBef>
                <a:spcPct val="50000"/>
              </a:spcBef>
            </a:pPr>
            <a:r>
              <a:rPr lang="en-US"/>
              <a:t>White Gold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Substance</a:t>
            </a:r>
          </a:p>
        </p:txBody>
      </p:sp>
      <p:sp>
        <p:nvSpPr>
          <p:cNvPr id="22531" name="Rectangle 3"/>
          <p:cNvSpPr>
            <a:spLocks noGrp="1" noChangeArrowheads="1"/>
          </p:cNvSpPr>
          <p:nvPr>
            <p:ph type="body" idx="1"/>
          </p:nvPr>
        </p:nvSpPr>
        <p:spPr/>
        <p:txBody>
          <a:bodyPr/>
          <a:lstStyle/>
          <a:p>
            <a:pPr eaLnBrk="1" hangingPunct="1"/>
            <a:r>
              <a:rPr lang="en-US" dirty="0" smtClean="0"/>
              <a:t>A sample of matter having uniform (or constant) composition.</a:t>
            </a:r>
          </a:p>
          <a:p>
            <a:pPr eaLnBrk="1" hangingPunct="1"/>
            <a:r>
              <a:rPr lang="en-US" dirty="0" smtClean="0"/>
              <a:t>Example: water, gold, iron</a:t>
            </a:r>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472</TotalTime>
  <Words>443</Words>
  <Application>Microsoft Office PowerPoint</Application>
  <PresentationFormat>On-screen Show (4:3)</PresentationFormat>
  <Paragraphs>98</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Default Design</vt:lpstr>
      <vt:lpstr>Document</vt:lpstr>
      <vt:lpstr>Activity: Concept Attainment—Classification of Matter</vt:lpstr>
      <vt:lpstr>Slide 2</vt:lpstr>
      <vt:lpstr>Slide 3</vt:lpstr>
      <vt:lpstr>Atoms and Molecules</vt:lpstr>
      <vt:lpstr>Molecules</vt:lpstr>
      <vt:lpstr>Slide 6</vt:lpstr>
      <vt:lpstr>Heterogeneous Mixtures</vt:lpstr>
      <vt:lpstr>Homogeneous Mixture</vt:lpstr>
      <vt:lpstr>Substance</vt:lpstr>
      <vt:lpstr>Compound</vt:lpstr>
      <vt:lpstr>Chemical Separation Methods</vt:lpstr>
      <vt:lpstr>Chemical Separation Methods</vt:lpstr>
      <vt:lpstr>Mixtures</vt:lpstr>
      <vt:lpstr>Magnetic Properties</vt:lpstr>
      <vt:lpstr>Physical Separation Methods</vt:lpstr>
      <vt:lpstr>Physical Separation Methods</vt:lpstr>
      <vt:lpstr>Physical Change</vt:lpstr>
      <vt:lpstr>Physical Change Examples</vt:lpstr>
      <vt:lpstr>Physical Change Examples</vt:lpstr>
      <vt:lpstr>Physical Change Examples</vt:lpstr>
      <vt:lpstr>Chemical Change</vt:lpstr>
      <vt:lpstr>Physical Properties</vt:lpstr>
      <vt:lpstr>Physical Properties</vt:lpstr>
      <vt:lpstr>Chemical Properties</vt:lpstr>
      <vt:lpstr>Examples</vt:lpstr>
    </vt:vector>
  </TitlesOfParts>
  <Company>RSCCD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Volume 2: Kitchen Science Chapter 1. Know Your Ingredients</dc:title>
  <dc:creator>swift_cynthia</dc:creator>
  <cp:lastModifiedBy>Windows User</cp:lastModifiedBy>
  <cp:revision>37</cp:revision>
  <dcterms:created xsi:type="dcterms:W3CDTF">2009-09-01T18:17:25Z</dcterms:created>
  <dcterms:modified xsi:type="dcterms:W3CDTF">2012-11-13T17:34:15Z</dcterms:modified>
</cp:coreProperties>
</file>