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7" r:id="rId2"/>
  </p:sldMasterIdLst>
  <p:notesMasterIdLst>
    <p:notesMasterId r:id="rId8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6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EC47D-134D-734D-8DC0-5F186B1BA68B}" type="datetimeFigureOut">
              <a:rPr lang="en-US" smtClean="0"/>
              <a:t>5/28/14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C7FC3-AAB8-714C-A09E-26428C57908B}" type="slidenum">
              <a:rPr lang="en-US" smtClean="0"/>
              <a:t>‹#›</a:t>
            </a:fld>
            <a:endParaRPr lang="en-US"/>
          </a:p>
        </p:txBody>
      </p:sp>
    </p:spTree>
    <p:extLst>
      <p:ext uri="{BB962C8B-B14F-4D97-AF65-F5344CB8AC3E}">
        <p14:creationId xmlns:p14="http://schemas.microsoft.com/office/powerpoint/2010/main" val="810598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8CF0C5-CCD6-864A-B0A7-A0651472E44B}" type="slidenum">
              <a:rPr lang="en-US"/>
              <a:pPr>
                <a:defRPr/>
              </a:pPr>
              <a:t>1</a:t>
            </a:fld>
            <a:endParaRPr lang="en-US"/>
          </a:p>
        </p:txBody>
      </p:sp>
      <p:sp>
        <p:nvSpPr>
          <p:cNvPr id="171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5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EA40B6-4E61-5149-B2AA-4D084F1D2746}" type="slidenum">
              <a:rPr lang="en-US"/>
              <a:pPr>
                <a:defRPr/>
              </a:pPr>
              <a:t>10</a:t>
            </a:fld>
            <a:endParaRPr lang="en-US"/>
          </a:p>
        </p:txBody>
      </p:sp>
      <p:sp>
        <p:nvSpPr>
          <p:cNvPr id="148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7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D655EF-83C9-7049-A176-2349369933CE}" type="slidenum">
              <a:rPr lang="en-US"/>
              <a:pPr>
                <a:defRPr/>
              </a:pPr>
              <a:t>11</a:t>
            </a:fld>
            <a:endParaRPr lang="en-US"/>
          </a:p>
        </p:txBody>
      </p:sp>
      <p:sp>
        <p:nvSpPr>
          <p:cNvPr id="1488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8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B0D6A0-DA03-744F-8875-CE7ECA88ED69}" type="slidenum">
              <a:rPr lang="en-US"/>
              <a:pPr>
                <a:defRPr/>
              </a:pPr>
              <a:t>12</a:t>
            </a:fld>
            <a:endParaRPr lang="en-US"/>
          </a:p>
        </p:txBody>
      </p:sp>
      <p:sp>
        <p:nvSpPr>
          <p:cNvPr id="1679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EEE10D-F34A-5D4C-8DE8-105AD03DA058}" type="slidenum">
              <a:rPr lang="en-US"/>
              <a:pPr>
                <a:defRPr/>
              </a:pPr>
              <a:t>13</a:t>
            </a:fld>
            <a:endParaRPr lang="en-US"/>
          </a:p>
        </p:txBody>
      </p:sp>
      <p:sp>
        <p:nvSpPr>
          <p:cNvPr id="148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9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968F62-2895-4842-95E1-9BC4BCA384F6}" type="slidenum">
              <a:rPr lang="en-US"/>
              <a:pPr>
                <a:defRPr/>
              </a:pPr>
              <a:t>14</a:t>
            </a:fld>
            <a:endParaRPr lang="en-US"/>
          </a:p>
        </p:txBody>
      </p:sp>
      <p:sp>
        <p:nvSpPr>
          <p:cNvPr id="149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0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BEDA82-D221-9549-AEB7-341DB3A6D9A1}" type="slidenum">
              <a:rPr lang="en-US"/>
              <a:pPr>
                <a:defRPr/>
              </a:pPr>
              <a:t>15</a:t>
            </a:fld>
            <a:endParaRPr lang="en-US"/>
          </a:p>
        </p:txBody>
      </p:sp>
      <p:sp>
        <p:nvSpPr>
          <p:cNvPr id="149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1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5FBB61-1F62-AC4F-91C8-0744F7743ABF}" type="slidenum">
              <a:rPr lang="en-US"/>
              <a:pPr>
                <a:defRPr/>
              </a:pPr>
              <a:t>16</a:t>
            </a:fld>
            <a:endParaRPr lang="en-US"/>
          </a:p>
        </p:txBody>
      </p:sp>
      <p:sp>
        <p:nvSpPr>
          <p:cNvPr id="142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4387"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ACBDF7-A9D4-E942-8F99-73AB0F50AA9B}" type="slidenum">
              <a:rPr lang="en-US"/>
              <a:pPr>
                <a:defRPr/>
              </a:pPr>
              <a:t>17</a:t>
            </a:fld>
            <a:endParaRPr lang="en-US"/>
          </a:p>
        </p:txBody>
      </p:sp>
      <p:sp>
        <p:nvSpPr>
          <p:cNvPr id="1425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5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787255-44D5-BD42-95B0-7E76904E0645}" type="slidenum">
              <a:rPr lang="en-US"/>
              <a:pPr>
                <a:defRPr/>
              </a:pPr>
              <a:t>18</a:t>
            </a:fld>
            <a:endParaRPr lang="en-US"/>
          </a:p>
        </p:txBody>
      </p:sp>
      <p:sp>
        <p:nvSpPr>
          <p:cNvPr id="149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2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E073B8-C68D-CC44-BA38-5567ABA205C3}" type="slidenum">
              <a:rPr lang="en-US"/>
              <a:pPr>
                <a:defRPr/>
              </a:pPr>
              <a:t>19</a:t>
            </a:fld>
            <a:endParaRPr lang="en-US"/>
          </a:p>
        </p:txBody>
      </p:sp>
      <p:sp>
        <p:nvSpPr>
          <p:cNvPr id="149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4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D34087-044E-1A4D-94CB-78AB21421776}" type="slidenum">
              <a:rPr lang="en-US"/>
              <a:pPr>
                <a:defRPr/>
              </a:pPr>
              <a:t>2</a:t>
            </a:fld>
            <a:endParaRPr lang="en-US"/>
          </a:p>
        </p:txBody>
      </p:sp>
      <p:sp>
        <p:nvSpPr>
          <p:cNvPr id="148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1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66F439-2092-7244-A0DC-EFE7D607AD3B}" type="slidenum">
              <a:rPr lang="en-US"/>
              <a:pPr>
                <a:defRPr/>
              </a:pPr>
              <a:t>20</a:t>
            </a:fld>
            <a:endParaRPr lang="en-US"/>
          </a:p>
        </p:txBody>
      </p:sp>
      <p:sp>
        <p:nvSpPr>
          <p:cNvPr id="149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46F3B4-D163-3F41-9671-36BC618356C4}" type="slidenum">
              <a:rPr lang="en-US"/>
              <a:pPr>
                <a:defRPr/>
              </a:pPr>
              <a:t>21</a:t>
            </a:fld>
            <a:endParaRPr lang="en-US"/>
          </a:p>
        </p:txBody>
      </p:sp>
      <p:sp>
        <p:nvSpPr>
          <p:cNvPr id="149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6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570A50-7936-A34B-B33F-DAF9DD2FA924}" type="slidenum">
              <a:rPr lang="en-US"/>
              <a:pPr>
                <a:defRPr/>
              </a:pPr>
              <a:t>22</a:t>
            </a:fld>
            <a:endParaRPr lang="en-US"/>
          </a:p>
        </p:txBody>
      </p:sp>
      <p:sp>
        <p:nvSpPr>
          <p:cNvPr id="149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7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017AFD-44C4-E04F-A7EA-6B62DB7A2A46}" type="slidenum">
              <a:rPr lang="en-US"/>
              <a:pPr>
                <a:defRPr/>
              </a:pPr>
              <a:t>23</a:t>
            </a:fld>
            <a:endParaRPr lang="en-US"/>
          </a:p>
        </p:txBody>
      </p:sp>
      <p:sp>
        <p:nvSpPr>
          <p:cNvPr id="149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8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6117F2-D685-F741-94CE-8066CADAFF27}" type="slidenum">
              <a:rPr lang="en-US"/>
              <a:pPr>
                <a:defRPr/>
              </a:pPr>
              <a:t>24</a:t>
            </a:fld>
            <a:endParaRPr lang="en-US"/>
          </a:p>
        </p:txBody>
      </p:sp>
      <p:sp>
        <p:nvSpPr>
          <p:cNvPr id="149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9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4CE0B8-2536-7447-AE94-966AC6E4719F}" type="slidenum">
              <a:rPr lang="en-US"/>
              <a:pPr>
                <a:defRPr/>
              </a:pPr>
              <a:t>25</a:t>
            </a:fld>
            <a:endParaRPr lang="en-US"/>
          </a:p>
        </p:txBody>
      </p:sp>
      <p:sp>
        <p:nvSpPr>
          <p:cNvPr id="150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0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5370AD-4FDF-2345-8A73-14191FB49FD4}" type="slidenum">
              <a:rPr lang="en-US"/>
              <a:pPr>
                <a:defRPr/>
              </a:pPr>
              <a:t>26</a:t>
            </a:fld>
            <a:endParaRPr lang="en-US"/>
          </a:p>
        </p:txBody>
      </p:sp>
      <p:sp>
        <p:nvSpPr>
          <p:cNvPr id="150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1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3DE3AA-E087-6E44-9B7B-EEA86C8EBC3E}" type="slidenum">
              <a:rPr lang="en-US"/>
              <a:pPr>
                <a:defRPr/>
              </a:pPr>
              <a:t>27</a:t>
            </a:fld>
            <a:endParaRPr lang="en-US"/>
          </a:p>
        </p:txBody>
      </p:sp>
      <p:sp>
        <p:nvSpPr>
          <p:cNvPr id="1505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8A48D0-71A6-2E4E-B1E5-CD40A6612F89}" type="slidenum">
              <a:rPr lang="en-US"/>
              <a:pPr>
                <a:defRPr/>
              </a:pPr>
              <a:t>28</a:t>
            </a:fld>
            <a:endParaRPr lang="en-US"/>
          </a:p>
        </p:txBody>
      </p:sp>
      <p:sp>
        <p:nvSpPr>
          <p:cNvPr id="1506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6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997AF7-1240-8440-B476-C1F583DCEEB3}" type="slidenum">
              <a:rPr lang="en-US"/>
              <a:pPr>
                <a:defRPr/>
              </a:pPr>
              <a:t>29</a:t>
            </a:fld>
            <a:endParaRPr lang="en-US"/>
          </a:p>
        </p:txBody>
      </p:sp>
      <p:sp>
        <p:nvSpPr>
          <p:cNvPr id="150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7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DF9235-D8B2-B049-8D15-9315EF07E166}" type="slidenum">
              <a:rPr lang="en-US"/>
              <a:pPr>
                <a:defRPr/>
              </a:pPr>
              <a:t>3</a:t>
            </a:fld>
            <a:endParaRPr lang="en-US"/>
          </a:p>
        </p:txBody>
      </p:sp>
      <p:sp>
        <p:nvSpPr>
          <p:cNvPr id="1482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2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CD031C-4AAE-5144-850C-FD9E73459A96}" type="slidenum">
              <a:rPr lang="en-US"/>
              <a:pPr>
                <a:defRPr/>
              </a:pPr>
              <a:t>30</a:t>
            </a:fld>
            <a:endParaRPr lang="en-US"/>
          </a:p>
        </p:txBody>
      </p:sp>
      <p:sp>
        <p:nvSpPr>
          <p:cNvPr id="150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8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47C5BC-0B0A-4B42-8487-F4A714BE698F}" type="slidenum">
              <a:rPr lang="en-US"/>
              <a:pPr>
                <a:defRPr/>
              </a:pPr>
              <a:t>31</a:t>
            </a:fld>
            <a:endParaRPr lang="en-US"/>
          </a:p>
        </p:txBody>
      </p:sp>
      <p:sp>
        <p:nvSpPr>
          <p:cNvPr id="150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9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2BCBF2-7456-3D4B-A97C-AF9E3350A055}" type="slidenum">
              <a:rPr lang="en-US"/>
              <a:pPr>
                <a:defRPr/>
              </a:pPr>
              <a:t>32</a:t>
            </a:fld>
            <a:endParaRPr lang="en-US"/>
          </a:p>
        </p:txBody>
      </p:sp>
      <p:sp>
        <p:nvSpPr>
          <p:cNvPr id="171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2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DCDE29-0A92-CC41-B673-7B44A1E7DF0C}" type="slidenum">
              <a:rPr lang="en-US"/>
              <a:pPr>
                <a:defRPr/>
              </a:pPr>
              <a:t>33</a:t>
            </a:fld>
            <a:endParaRPr lang="en-US"/>
          </a:p>
        </p:txBody>
      </p:sp>
      <p:sp>
        <p:nvSpPr>
          <p:cNvPr id="151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2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DCC21F-C778-3E46-88B4-55407B2AB2A8}" type="slidenum">
              <a:rPr lang="en-US"/>
              <a:pPr>
                <a:defRPr/>
              </a:pPr>
              <a:t>34</a:t>
            </a:fld>
            <a:endParaRPr lang="en-US"/>
          </a:p>
        </p:txBody>
      </p:sp>
      <p:sp>
        <p:nvSpPr>
          <p:cNvPr id="151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3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C0A8AF-5DBA-7C49-BD93-DD1E46EC8F2E}" type="slidenum">
              <a:rPr lang="en-US"/>
              <a:pPr>
                <a:defRPr/>
              </a:pPr>
              <a:t>35</a:t>
            </a:fld>
            <a:endParaRPr lang="en-US"/>
          </a:p>
        </p:txBody>
      </p:sp>
      <p:sp>
        <p:nvSpPr>
          <p:cNvPr id="151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4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6028CB-48D6-3F47-9137-56279FB5A15F}" type="slidenum">
              <a:rPr lang="en-US"/>
              <a:pPr>
                <a:defRPr/>
              </a:pPr>
              <a:t>36</a:t>
            </a:fld>
            <a:endParaRPr lang="en-US"/>
          </a:p>
        </p:txBody>
      </p:sp>
      <p:sp>
        <p:nvSpPr>
          <p:cNvPr id="151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F40CB0-113B-734F-8DC3-825782F3C2E1}" type="slidenum">
              <a:rPr lang="en-US"/>
              <a:pPr>
                <a:defRPr/>
              </a:pPr>
              <a:t>37</a:t>
            </a:fld>
            <a:endParaRPr lang="en-US"/>
          </a:p>
        </p:txBody>
      </p:sp>
      <p:sp>
        <p:nvSpPr>
          <p:cNvPr id="151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6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C1862F-B430-124D-B9B6-E8D063827C80}" type="slidenum">
              <a:rPr lang="en-US"/>
              <a:pPr>
                <a:defRPr/>
              </a:pPr>
              <a:t>38</a:t>
            </a:fld>
            <a:endParaRPr lang="en-US"/>
          </a:p>
        </p:txBody>
      </p:sp>
      <p:sp>
        <p:nvSpPr>
          <p:cNvPr id="151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7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081544-8257-A945-B3AE-FB55647EEEA3}" type="slidenum">
              <a:rPr lang="en-US"/>
              <a:pPr>
                <a:defRPr/>
              </a:pPr>
              <a:t>39</a:t>
            </a:fld>
            <a:endParaRPr lang="en-US"/>
          </a:p>
        </p:txBody>
      </p:sp>
      <p:sp>
        <p:nvSpPr>
          <p:cNvPr id="1680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0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CEDB45-9B28-9546-9A9C-0661040100BC}" type="slidenum">
              <a:rPr lang="en-US"/>
              <a:pPr>
                <a:defRPr/>
              </a:pPr>
              <a:t>4</a:t>
            </a:fld>
            <a:endParaRPr lang="en-US"/>
          </a:p>
        </p:txBody>
      </p:sp>
      <p:sp>
        <p:nvSpPr>
          <p:cNvPr id="148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3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77DC79-6152-F14C-9F24-977C95EC5C69}" type="slidenum">
              <a:rPr lang="en-US"/>
              <a:pPr>
                <a:defRPr/>
              </a:pPr>
              <a:t>40</a:t>
            </a:fld>
            <a:endParaRPr lang="en-US"/>
          </a:p>
        </p:txBody>
      </p:sp>
      <p:sp>
        <p:nvSpPr>
          <p:cNvPr id="151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8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C4033B-6899-8C4E-A12E-2DD2A89143FC}" type="slidenum">
              <a:rPr lang="en-US"/>
              <a:pPr>
                <a:defRPr/>
              </a:pPr>
              <a:t>41</a:t>
            </a:fld>
            <a:endParaRPr lang="en-US"/>
          </a:p>
        </p:txBody>
      </p:sp>
      <p:sp>
        <p:nvSpPr>
          <p:cNvPr id="1681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1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65007D-F647-F148-89B2-A89D08523D3C}" type="slidenum">
              <a:rPr lang="en-US"/>
              <a:pPr>
                <a:defRPr/>
              </a:pPr>
              <a:t>42</a:t>
            </a:fld>
            <a:endParaRPr lang="en-US"/>
          </a:p>
        </p:txBody>
      </p:sp>
      <p:sp>
        <p:nvSpPr>
          <p:cNvPr id="151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9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AAC505-7F82-4C4F-9947-34D4A2DD741F}" type="slidenum">
              <a:rPr lang="en-US"/>
              <a:pPr>
                <a:defRPr/>
              </a:pPr>
              <a:t>43</a:t>
            </a:fld>
            <a:endParaRPr lang="en-US"/>
          </a:p>
        </p:txBody>
      </p:sp>
      <p:sp>
        <p:nvSpPr>
          <p:cNvPr id="1520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0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07FC1B-2EE0-554D-B6BB-754261373BE7}" type="slidenum">
              <a:rPr lang="en-US"/>
              <a:pPr>
                <a:defRPr/>
              </a:pPr>
              <a:t>44</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18EBB3-0E69-A14D-A3A9-4ECC0BCFC191}" type="slidenum">
              <a:rPr lang="en-US"/>
              <a:pPr>
                <a:defRPr/>
              </a:pPr>
              <a:t>45</a:t>
            </a:fld>
            <a:endParaRPr lang="en-US"/>
          </a:p>
        </p:txBody>
      </p:sp>
      <p:sp>
        <p:nvSpPr>
          <p:cNvPr id="152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1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0110A0-70F4-B24F-AC3B-C9D05DBB5A1D}" type="slidenum">
              <a:rPr lang="en-US"/>
              <a:pPr>
                <a:defRPr/>
              </a:pPr>
              <a:t>46</a:t>
            </a:fld>
            <a:endParaRPr lang="en-US"/>
          </a:p>
        </p:txBody>
      </p:sp>
      <p:sp>
        <p:nvSpPr>
          <p:cNvPr id="1683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3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6B6598-0B46-AF44-BB2B-B7A8D1676E0A}" type="slidenum">
              <a:rPr lang="en-US"/>
              <a:pPr>
                <a:defRPr/>
              </a:pPr>
              <a:t>47</a:t>
            </a:fld>
            <a:endParaRPr lang="en-US"/>
          </a:p>
        </p:txBody>
      </p:sp>
      <p:sp>
        <p:nvSpPr>
          <p:cNvPr id="1522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2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2F9705-A44A-804F-8C3F-722663D8A991}" type="slidenum">
              <a:rPr lang="en-US"/>
              <a:pPr>
                <a:defRPr/>
              </a:pPr>
              <a:t>48</a:t>
            </a:fld>
            <a:endParaRPr lang="en-US"/>
          </a:p>
        </p:txBody>
      </p:sp>
      <p:sp>
        <p:nvSpPr>
          <p:cNvPr id="1684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4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E0EAD2-C2EA-164E-93BD-B99A2BC732FB}" type="slidenum">
              <a:rPr lang="en-US"/>
              <a:pPr>
                <a:defRPr/>
              </a:pPr>
              <a:t>49</a:t>
            </a:fld>
            <a:endParaRPr lang="en-US"/>
          </a:p>
        </p:txBody>
      </p:sp>
      <p:sp>
        <p:nvSpPr>
          <p:cNvPr id="1523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3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DE8A5A-135F-3E4D-A60C-6E21725407CB}" type="slidenum">
              <a:rPr lang="en-US"/>
              <a:pPr>
                <a:defRPr/>
              </a:pPr>
              <a:t>5</a:t>
            </a:fld>
            <a:endParaRPr lang="en-US"/>
          </a:p>
        </p:txBody>
      </p:sp>
      <p:sp>
        <p:nvSpPr>
          <p:cNvPr id="148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4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91A510-BA70-ED4E-9FE9-6FB17D89C8DC}" type="slidenum">
              <a:rPr lang="en-US"/>
              <a:pPr>
                <a:defRPr/>
              </a:pPr>
              <a:t>50</a:t>
            </a:fld>
            <a:endParaRPr lang="en-US"/>
          </a:p>
        </p:txBody>
      </p:sp>
      <p:sp>
        <p:nvSpPr>
          <p:cNvPr id="1524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4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F801EA-708C-0646-9B69-8CF0AC3BF310}" type="slidenum">
              <a:rPr lang="en-US"/>
              <a:pPr>
                <a:defRPr/>
              </a:pPr>
              <a:t>51</a:t>
            </a:fld>
            <a:endParaRPr lang="en-US"/>
          </a:p>
        </p:txBody>
      </p:sp>
      <p:sp>
        <p:nvSpPr>
          <p:cNvPr id="1525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B1940F-D339-FB45-B567-1ECE4BE9CAB3}" type="slidenum">
              <a:rPr lang="en-US"/>
              <a:pPr>
                <a:defRPr/>
              </a:pPr>
              <a:t>52</a:t>
            </a:fld>
            <a:endParaRPr lang="en-US"/>
          </a:p>
        </p:txBody>
      </p:sp>
      <p:sp>
        <p:nvSpPr>
          <p:cNvPr id="1526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6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D04971-0D28-1441-A055-B68C3082490E}" type="slidenum">
              <a:rPr lang="en-US"/>
              <a:pPr>
                <a:defRPr/>
              </a:pPr>
              <a:t>53</a:t>
            </a:fld>
            <a:endParaRPr lang="en-US"/>
          </a:p>
        </p:txBody>
      </p:sp>
      <p:sp>
        <p:nvSpPr>
          <p:cNvPr id="162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0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1D51A8-15E8-8B44-B2AC-D01349A45419}" type="slidenum">
              <a:rPr lang="en-US"/>
              <a:pPr>
                <a:defRPr/>
              </a:pPr>
              <a:t>54</a:t>
            </a:fld>
            <a:endParaRPr lang="en-US"/>
          </a:p>
        </p:txBody>
      </p:sp>
      <p:sp>
        <p:nvSpPr>
          <p:cNvPr id="1527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7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88B62A-EF3E-1A41-B274-71C978BA446E}" type="slidenum">
              <a:rPr lang="en-US"/>
              <a:pPr>
                <a:defRPr/>
              </a:pPr>
              <a:t>55</a:t>
            </a:fld>
            <a:endParaRPr lang="en-US"/>
          </a:p>
        </p:txBody>
      </p:sp>
      <p:sp>
        <p:nvSpPr>
          <p:cNvPr id="1528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8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CA6C35-16B1-5743-9F98-34A258651CCD}" type="slidenum">
              <a:rPr lang="en-US"/>
              <a:pPr>
                <a:defRPr/>
              </a:pPr>
              <a:t>56</a:t>
            </a:fld>
            <a:endParaRPr lang="en-US"/>
          </a:p>
        </p:txBody>
      </p:sp>
      <p:sp>
        <p:nvSpPr>
          <p:cNvPr id="1685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5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44F9AB-BE77-BE40-B9B9-B7FE17A8EC9B}" type="slidenum">
              <a:rPr lang="en-US"/>
              <a:pPr>
                <a:defRPr/>
              </a:pPr>
              <a:t>57</a:t>
            </a:fld>
            <a:endParaRPr lang="en-US"/>
          </a:p>
        </p:txBody>
      </p:sp>
      <p:sp>
        <p:nvSpPr>
          <p:cNvPr id="1529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9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1EACD7-6CFB-1549-AC41-277FC368F606}" type="slidenum">
              <a:rPr lang="en-US"/>
              <a:pPr>
                <a:defRPr/>
              </a:pPr>
              <a:t>58</a:t>
            </a:fld>
            <a:endParaRPr lang="en-US"/>
          </a:p>
        </p:txBody>
      </p:sp>
      <p:sp>
        <p:nvSpPr>
          <p:cNvPr id="1686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6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FFBA8B-DEF2-8B45-82E7-70C8D9DCDCDC}" type="slidenum">
              <a:rPr lang="en-US"/>
              <a:pPr>
                <a:defRPr/>
              </a:pPr>
              <a:t>59</a:t>
            </a:fld>
            <a:endParaRPr lang="en-US"/>
          </a:p>
        </p:txBody>
      </p:sp>
      <p:sp>
        <p:nvSpPr>
          <p:cNvPr id="153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0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2F5B2C-513C-5144-A028-AD75578B86D8}" type="slidenum">
              <a:rPr lang="en-US"/>
              <a:pPr>
                <a:defRPr/>
              </a:pPr>
              <a:t>6</a:t>
            </a:fld>
            <a:endParaRPr lang="en-US"/>
          </a:p>
        </p:txBody>
      </p:sp>
      <p:sp>
        <p:nvSpPr>
          <p:cNvPr id="148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5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D30B1B-CE4C-F942-A965-AF86D08009B8}" type="slidenum">
              <a:rPr lang="en-US"/>
              <a:pPr>
                <a:defRPr/>
              </a:pPr>
              <a:t>60</a:t>
            </a:fld>
            <a:endParaRPr lang="en-US"/>
          </a:p>
        </p:txBody>
      </p:sp>
      <p:sp>
        <p:nvSpPr>
          <p:cNvPr id="1531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1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2BEAA2-02A5-DD48-8A2A-862767876A90}" type="slidenum">
              <a:rPr lang="en-US"/>
              <a:pPr>
                <a:defRPr/>
              </a:pPr>
              <a:t>61</a:t>
            </a:fld>
            <a:endParaRPr lang="en-US"/>
          </a:p>
        </p:txBody>
      </p:sp>
      <p:sp>
        <p:nvSpPr>
          <p:cNvPr id="153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2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B7B372-0FDA-EA4E-84CB-E6EAFDEB5082}" type="slidenum">
              <a:rPr lang="en-US"/>
              <a:pPr>
                <a:defRPr/>
              </a:pPr>
              <a:t>62</a:t>
            </a:fld>
            <a:endParaRPr lang="en-US"/>
          </a:p>
        </p:txBody>
      </p:sp>
      <p:sp>
        <p:nvSpPr>
          <p:cNvPr id="153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3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47A131-5A78-264F-8BDC-B70066D46BF2}" type="slidenum">
              <a:rPr lang="en-US"/>
              <a:pPr>
                <a:defRPr/>
              </a:pPr>
              <a:t>63</a:t>
            </a:fld>
            <a:endParaRPr lang="en-US"/>
          </a:p>
        </p:txBody>
      </p:sp>
      <p:sp>
        <p:nvSpPr>
          <p:cNvPr id="153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4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39CC1A-19B1-EF4B-B3BA-DEE0F419C858}" type="slidenum">
              <a:rPr lang="en-US"/>
              <a:pPr>
                <a:defRPr/>
              </a:pPr>
              <a:t>64</a:t>
            </a:fld>
            <a:endParaRPr lang="en-US"/>
          </a:p>
        </p:txBody>
      </p:sp>
      <p:sp>
        <p:nvSpPr>
          <p:cNvPr id="153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36ABD4-94F2-CE41-B5DA-31C4666EFB57}" type="slidenum">
              <a:rPr lang="en-US"/>
              <a:pPr>
                <a:defRPr/>
              </a:pPr>
              <a:t>65</a:t>
            </a:fld>
            <a:endParaRPr lang="en-US"/>
          </a:p>
        </p:txBody>
      </p:sp>
      <p:sp>
        <p:nvSpPr>
          <p:cNvPr id="153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7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4A806D-CB3B-0741-927D-AB1BC01185F9}" type="slidenum">
              <a:rPr lang="en-US"/>
              <a:pPr>
                <a:defRPr/>
              </a:pPr>
              <a:t>66</a:t>
            </a:fld>
            <a:endParaRPr lang="en-US"/>
          </a:p>
        </p:txBody>
      </p:sp>
      <p:sp>
        <p:nvSpPr>
          <p:cNvPr id="153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80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A59770-DA2E-2446-B154-24BFFFD99666}" type="slidenum">
              <a:rPr lang="en-US"/>
              <a:pPr>
                <a:defRPr/>
              </a:pPr>
              <a:t>67</a:t>
            </a:fld>
            <a:endParaRPr lang="en-US"/>
          </a:p>
        </p:txBody>
      </p:sp>
      <p:sp>
        <p:nvSpPr>
          <p:cNvPr id="1687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7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D6E0F9-FC12-DA48-876A-1BCE033C3AE5}" type="slidenum">
              <a:rPr lang="en-US"/>
              <a:pPr>
                <a:defRPr/>
              </a:pPr>
              <a:t>68</a:t>
            </a:fld>
            <a:endParaRPr lang="en-US"/>
          </a:p>
        </p:txBody>
      </p:sp>
      <p:sp>
        <p:nvSpPr>
          <p:cNvPr id="1539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9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2D3736-AFF1-9D4A-8245-21735AAA8FE7}" type="slidenum">
              <a:rPr lang="en-US"/>
              <a:pPr>
                <a:defRPr/>
              </a:pPr>
              <a:t>69</a:t>
            </a:fld>
            <a:endParaRPr lang="en-US"/>
          </a:p>
        </p:txBody>
      </p:sp>
      <p:sp>
        <p:nvSpPr>
          <p:cNvPr id="154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0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4E8F11-54AF-B647-9A36-D2CBFB888128}" type="slidenum">
              <a:rPr lang="en-US"/>
              <a:pPr>
                <a:defRPr/>
              </a:pPr>
              <a:t>7</a:t>
            </a:fld>
            <a:endParaRPr lang="en-US"/>
          </a:p>
        </p:txBody>
      </p:sp>
      <p:sp>
        <p:nvSpPr>
          <p:cNvPr id="148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6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F7EE1C-5ADA-424C-BC4E-53AC517855A6}" type="slidenum">
              <a:rPr lang="en-US"/>
              <a:pPr>
                <a:defRPr/>
              </a:pPr>
              <a:t>70</a:t>
            </a:fld>
            <a:endParaRPr lang="en-US"/>
          </a:p>
        </p:txBody>
      </p:sp>
      <p:sp>
        <p:nvSpPr>
          <p:cNvPr id="154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1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E0CE2D-06A2-8045-BEF7-AFE062B46843}" type="slidenum">
              <a:rPr lang="en-US"/>
              <a:pPr>
                <a:defRPr/>
              </a:pPr>
              <a:t>71</a:t>
            </a:fld>
            <a:endParaRPr lang="en-US"/>
          </a:p>
        </p:txBody>
      </p:sp>
      <p:sp>
        <p:nvSpPr>
          <p:cNvPr id="168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8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519243-A353-A046-A75E-5976BBE87038}" type="slidenum">
              <a:rPr lang="en-US"/>
              <a:pPr>
                <a:defRPr/>
              </a:pPr>
              <a:t>72</a:t>
            </a:fld>
            <a:endParaRPr lang="en-US"/>
          </a:p>
        </p:txBody>
      </p:sp>
      <p:sp>
        <p:nvSpPr>
          <p:cNvPr id="154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2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98F511-17C4-B04C-99B9-45D30893155C}" type="slidenum">
              <a:rPr lang="en-US"/>
              <a:pPr>
                <a:defRPr/>
              </a:pPr>
              <a:t>73</a:t>
            </a:fld>
            <a:endParaRPr lang="en-US"/>
          </a:p>
        </p:txBody>
      </p:sp>
      <p:sp>
        <p:nvSpPr>
          <p:cNvPr id="1543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3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9866A6-11AC-204E-AC94-F3314A329167}" type="slidenum">
              <a:rPr lang="en-US"/>
              <a:pPr>
                <a:defRPr/>
              </a:pPr>
              <a:t>74</a:t>
            </a:fld>
            <a:endParaRPr lang="en-US"/>
          </a:p>
        </p:txBody>
      </p:sp>
      <p:sp>
        <p:nvSpPr>
          <p:cNvPr id="168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2EC354-5147-4240-9F6D-CEC87C8E6005}" type="slidenum">
              <a:rPr lang="en-US"/>
              <a:pPr>
                <a:defRPr/>
              </a:pPr>
              <a:t>75</a:t>
            </a:fld>
            <a:endParaRPr lang="en-US"/>
          </a:p>
        </p:txBody>
      </p:sp>
      <p:sp>
        <p:nvSpPr>
          <p:cNvPr id="154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41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17E876-BD04-1143-AE04-7228C5A407EE}" type="slidenum">
              <a:rPr lang="en-US"/>
              <a:pPr>
                <a:defRPr/>
              </a:pPr>
              <a:t>76</a:t>
            </a:fld>
            <a:endParaRPr lang="en-US"/>
          </a:p>
        </p:txBody>
      </p:sp>
      <p:sp>
        <p:nvSpPr>
          <p:cNvPr id="154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5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2CC615-B90F-F143-83B2-4634E4E63271}" type="slidenum">
              <a:rPr lang="en-US"/>
              <a:pPr>
                <a:defRPr/>
              </a:pPr>
              <a:t>77</a:t>
            </a:fld>
            <a:endParaRPr lang="en-US"/>
          </a:p>
        </p:txBody>
      </p:sp>
      <p:sp>
        <p:nvSpPr>
          <p:cNvPr id="169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0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562122-604E-9B4F-A57F-BB3C2B6C4459}" type="slidenum">
              <a:rPr lang="en-US"/>
              <a:pPr>
                <a:defRPr/>
              </a:pPr>
              <a:t>78</a:t>
            </a:fld>
            <a:endParaRPr lang="en-US"/>
          </a:p>
        </p:txBody>
      </p:sp>
      <p:sp>
        <p:nvSpPr>
          <p:cNvPr id="154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6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ABE583-6497-7A42-858C-6FF2889A71A5}" type="slidenum">
              <a:rPr lang="en-US"/>
              <a:pPr>
                <a:defRPr/>
              </a:pPr>
              <a:t>79</a:t>
            </a:fld>
            <a:endParaRPr lang="en-US"/>
          </a:p>
        </p:txBody>
      </p:sp>
      <p:sp>
        <p:nvSpPr>
          <p:cNvPr id="154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7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F6038D-F35F-D044-822E-28AC2EA57EBC}" type="slidenum">
              <a:rPr lang="en-US"/>
              <a:pPr>
                <a:defRPr/>
              </a:pPr>
              <a:t>8</a:t>
            </a:fld>
            <a:endParaRPr lang="en-US"/>
          </a:p>
        </p:txBody>
      </p:sp>
      <p:sp>
        <p:nvSpPr>
          <p:cNvPr id="167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8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D1E53A-B764-7F4A-B4C2-D02A8433C07C}" type="slidenum">
              <a:rPr lang="en-US"/>
              <a:pPr>
                <a:defRPr/>
              </a:pPr>
              <a:t>9</a:t>
            </a:fld>
            <a:endParaRPr lang="en-US"/>
          </a:p>
        </p:txBody>
      </p:sp>
      <p:sp>
        <p:nvSpPr>
          <p:cNvPr id="161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3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5"/>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sp>
        <p:nvSpPr>
          <p:cNvPr id="4" name="Rectangle 8"/>
          <p:cNvSpPr>
            <a:spLocks noChangeArrowheads="1"/>
          </p:cNvSpPr>
          <p:nvPr/>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spcBef>
                <a:spcPct val="50000"/>
              </a:spcBef>
              <a:defRPr/>
            </a:pPr>
            <a:r>
              <a:rPr lang="en-US" sz="2200">
                <a:solidFill>
                  <a:schemeClr val="tx1"/>
                </a:solidFill>
                <a:cs typeface="+mn-cs"/>
              </a:rPr>
              <a:t>Michael Seeds</a:t>
            </a:r>
          </a:p>
          <a:p>
            <a:pPr algn="l">
              <a:lnSpc>
                <a:spcPct val="80000"/>
              </a:lnSpc>
              <a:spcBef>
                <a:spcPct val="50000"/>
              </a:spcBef>
              <a:defRPr/>
            </a:pPr>
            <a:r>
              <a:rPr lang="en-US" sz="2200">
                <a:solidFill>
                  <a:schemeClr val="tx1"/>
                </a:solidFill>
                <a:cs typeface="+mn-cs"/>
              </a:rPr>
              <a:t>Dana Backman</a:t>
            </a:r>
          </a:p>
        </p:txBody>
      </p:sp>
      <p:grpSp>
        <p:nvGrpSpPr>
          <p:cNvPr id="5" name="Group 10"/>
          <p:cNvGrpSpPr>
            <a:grpSpLocks/>
          </p:cNvGrpSpPr>
          <p:nvPr/>
        </p:nvGrpSpPr>
        <p:grpSpPr bwMode="auto">
          <a:xfrm>
            <a:off x="0" y="0"/>
            <a:ext cx="9144000" cy="915988"/>
            <a:chOff x="0" y="0"/>
            <a:chExt cx="5760" cy="577"/>
          </a:xfrm>
        </p:grpSpPr>
        <p:sp>
          <p:nvSpPr>
            <p:cNvPr id="6" name="Rectangle 11"/>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12"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descr="9781133950134 ASTRO2 SE cover comp fin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1538" name="Rectangle 2"/>
          <p:cNvSpPr>
            <a:spLocks noGrp="1" noChangeArrowheads="1"/>
          </p:cNvSpPr>
          <p:nvPr>
            <p:ph type="subTitle" idx="1"/>
          </p:nvPr>
        </p:nvSpPr>
        <p:spPr>
          <a:xfrm>
            <a:off x="1295400" y="5562600"/>
            <a:ext cx="6400800" cy="609600"/>
          </a:xfrm>
        </p:spPr>
        <p:txBody>
          <a:bodyPr/>
          <a:lstStyle>
            <a:lvl1pPr marL="0" indent="0" algn="ctr">
              <a:buFont typeface="Times" charset="0"/>
              <a:buNone/>
              <a:defRPr sz="800"/>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180226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84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095500" cy="5287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3410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88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21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0366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3750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64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03D12BA-0282-BE4A-BEE4-582289896D9A}"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03D12BA-0282-BE4A-BEE4-582289896D9A}" type="datetimeFigureOut">
              <a:rPr lang="en-US" smtClean="0"/>
              <a:t>5/28/14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27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03D12BA-0282-BE4A-BEE4-582289896D9A}" type="datetimeFigureOut">
              <a:rPr lang="en-US" smtClean="0"/>
              <a:t>5/28/14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D12BA-0282-BE4A-BEE4-582289896D9A}" type="datetimeFigureOut">
              <a:rPr lang="en-US" smtClean="0"/>
              <a:t>5/28/14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D12BA-0282-BE4A-BEE4-582289896D9A}"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C03D12BA-0282-BE4A-BEE4-582289896D9A}"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sp>
        <p:nvSpPr>
          <p:cNvPr id="4" name="Rectangle 8"/>
          <p:cNvSpPr>
            <a:spLocks noChangeArrowheads="1"/>
          </p:cNvSpPr>
          <p:nvPr userDrawn="1"/>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spcBef>
                <a:spcPct val="50000"/>
              </a:spcBef>
              <a:defRPr/>
            </a:pPr>
            <a:r>
              <a:rPr lang="en-US" sz="2200">
                <a:solidFill>
                  <a:schemeClr val="tx1"/>
                </a:solidFill>
                <a:cs typeface="+mn-cs"/>
              </a:rPr>
              <a:t>Michael Seeds</a:t>
            </a:r>
          </a:p>
          <a:p>
            <a:pPr algn="l">
              <a:lnSpc>
                <a:spcPct val="80000"/>
              </a:lnSpc>
              <a:spcBef>
                <a:spcPct val="50000"/>
              </a:spcBef>
              <a:defRPr/>
            </a:pPr>
            <a:r>
              <a:rPr lang="en-US" sz="2200">
                <a:solidFill>
                  <a:schemeClr val="tx1"/>
                </a:solidFill>
                <a:cs typeface="+mn-cs"/>
              </a:rPr>
              <a:t>Dana Backman</a:t>
            </a:r>
          </a:p>
        </p:txBody>
      </p:sp>
      <p:grpSp>
        <p:nvGrpSpPr>
          <p:cNvPr id="5" name="Group 10"/>
          <p:cNvGrpSpPr>
            <a:grpSpLocks/>
          </p:cNvGrpSpPr>
          <p:nvPr userDrawn="1"/>
        </p:nvGrpSpPr>
        <p:grpSpPr bwMode="auto">
          <a:xfrm>
            <a:off x="0" y="0"/>
            <a:ext cx="9144000" cy="915988"/>
            <a:chOff x="0" y="0"/>
            <a:chExt cx="5760" cy="577"/>
          </a:xfrm>
        </p:grpSpPr>
        <p:sp>
          <p:nvSpPr>
            <p:cNvPr id="6" name="Rectangle 11"/>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12"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descr="9781133950134 ASTRO2 SE cover comp fin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1538" name="Rectangle 2"/>
          <p:cNvSpPr>
            <a:spLocks noGrp="1" noChangeArrowheads="1"/>
          </p:cNvSpPr>
          <p:nvPr>
            <p:ph type="subTitle" idx="1"/>
          </p:nvPr>
        </p:nvSpPr>
        <p:spPr>
          <a:xfrm>
            <a:off x="1295400" y="5562600"/>
            <a:ext cx="6400800" cy="609600"/>
          </a:xfrm>
        </p:spPr>
        <p:txBody>
          <a:bodyPr/>
          <a:lstStyle>
            <a:lvl1pPr marL="0" indent="0" algn="ctr">
              <a:buFont typeface="Times" charset="0"/>
              <a:buNone/>
              <a:defRPr sz="800"/>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1802261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21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9455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0366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3750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64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1036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249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49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9635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88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705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3289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image" Target="../media/image1.jpeg"/><Relationship Id="rId21" Type="http://schemas.openxmlformats.org/officeDocument/2006/relationships/image" Target="../media/image5.png"/><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theme" Target="../theme/theme2.xml"/><Relationship Id="rId19"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amma/>
                <a:tint val="23529"/>
                <a:invGamma/>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248835" name="Rectangle 3"/>
          <p:cNvSpPr>
            <a:spLocks noGrp="1" noChangeArrowheads="1"/>
          </p:cNvSpPr>
          <p:nvPr>
            <p:ph type="body" idx="1"/>
          </p:nvPr>
        </p:nvSpPr>
        <p:spPr bwMode="auto">
          <a:xfrm>
            <a:off x="609600" y="10366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8841" name="Rectangle 9"/>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grpSp>
        <p:nvGrpSpPr>
          <p:cNvPr id="1028" name="Group 14"/>
          <p:cNvGrpSpPr>
            <a:grpSpLocks/>
          </p:cNvGrpSpPr>
          <p:nvPr/>
        </p:nvGrpSpPr>
        <p:grpSpPr bwMode="auto">
          <a:xfrm>
            <a:off x="0" y="0"/>
            <a:ext cx="9148763" cy="920750"/>
            <a:chOff x="0" y="0"/>
            <a:chExt cx="5763" cy="580"/>
          </a:xfrm>
        </p:grpSpPr>
        <p:sp>
          <p:nvSpPr>
            <p:cNvPr id="248847" name="Rectangle 15"/>
            <p:cNvSpPr>
              <a:spLocks noChangeArrowheads="1"/>
            </p:cNvSpPr>
            <p:nvPr userDrawn="1"/>
          </p:nvSpPr>
          <p:spPr bwMode="auto">
            <a:xfrm>
              <a:off x="0" y="0"/>
              <a:ext cx="5763" cy="580"/>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0" name="Picture 16" descr="ASTRO0538739665 copy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5400000">
              <a:off x="5167" y="-21"/>
              <a:ext cx="575"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Times" charset="0"/>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Font typeface="Times"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Times"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Times"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9"/>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C03D12BA-0282-BE4A-BEE4-582289896D9A}" type="datetimeFigureOut">
              <a:rPr lang="en-US" smtClean="0"/>
              <a:t>5/28/14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DCE088B8-2BF2-3C42-BC5A-04365905349A}"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2" name="Rectangle 9"/>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grpSp>
        <p:nvGrpSpPr>
          <p:cNvPr id="33" name="Group 14"/>
          <p:cNvGrpSpPr>
            <a:grpSpLocks/>
          </p:cNvGrpSpPr>
          <p:nvPr/>
        </p:nvGrpSpPr>
        <p:grpSpPr bwMode="auto">
          <a:xfrm>
            <a:off x="0" y="0"/>
            <a:ext cx="9148763" cy="920750"/>
            <a:chOff x="0" y="0"/>
            <a:chExt cx="5763" cy="580"/>
          </a:xfrm>
        </p:grpSpPr>
        <p:sp>
          <p:nvSpPr>
            <p:cNvPr id="34" name="Rectangle 15"/>
            <p:cNvSpPr>
              <a:spLocks noChangeArrowheads="1"/>
            </p:cNvSpPr>
            <p:nvPr userDrawn="1"/>
          </p:nvSpPr>
          <p:spPr bwMode="auto">
            <a:xfrm>
              <a:off x="0" y="0"/>
              <a:ext cx="5763" cy="580"/>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5" name="Picture 16" descr="ASTRO0538739665 copy 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rot="-5400000">
              <a:off x="5167" y="-21"/>
              <a:ext cx="575"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21"/>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21"/>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21"/>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21"/>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21"/>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21"/>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1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1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2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2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2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2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Rectangle 2"/>
          <p:cNvSpPr>
            <a:spLocks noGrp="1" noChangeArrowheads="1"/>
          </p:cNvSpPr>
          <p:nvPr>
            <p:ph type="ctrTitle" idx="4294967295"/>
          </p:nvPr>
        </p:nvSpPr>
        <p:spPr bwMode="auto">
          <a:xfrm>
            <a:off x="0" y="3200400"/>
            <a:ext cx="7772400" cy="1447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hangingPunct="1">
              <a:defRPr/>
            </a:pPr>
            <a:r>
              <a:rPr lang="en-US" sz="4000" b="1" smtClean="0">
                <a:cs typeface="+mj-cs"/>
              </a:rPr>
              <a:t>Chapter 15</a:t>
            </a:r>
            <a:br>
              <a:rPr lang="en-US" sz="4000" b="1" smtClean="0">
                <a:cs typeface="+mj-cs"/>
              </a:rPr>
            </a:br>
            <a:r>
              <a:rPr lang="en-US" sz="4000" b="1" smtClean="0">
                <a:cs typeface="+mj-cs"/>
              </a:rPr>
              <a:t>Life on Other Worlds</a:t>
            </a:r>
            <a:endParaRPr lang="en-US" smtClean="0">
              <a:cs typeface="+mj-cs"/>
            </a:endParaRPr>
          </a:p>
        </p:txBody>
      </p:sp>
    </p:spTree>
    <p:extLst>
      <p:ext uri="{BB962C8B-B14F-4D97-AF65-F5344CB8AC3E}">
        <p14:creationId xmlns:p14="http://schemas.microsoft.com/office/powerpoint/2010/main" val="2242209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Rectangle 3"/>
          <p:cNvSpPr>
            <a:spLocks noGrp="1" noChangeArrowheads="1"/>
          </p:cNvSpPr>
          <p:nvPr>
            <p:ph idx="1"/>
          </p:nvPr>
        </p:nvSpPr>
        <p:spPr>
          <a:xfrm>
            <a:off x="565150" y="976313"/>
            <a:ext cx="8121650" cy="5486400"/>
          </a:xfrm>
        </p:spPr>
        <p:txBody>
          <a:bodyPr/>
          <a:lstStyle/>
          <a:p>
            <a:pPr eaLnBrk="1" hangingPunct="1">
              <a:defRPr/>
            </a:pPr>
            <a:r>
              <a:rPr lang="en-GB" sz="4000" smtClean="0">
                <a:cs typeface="+mn-cs"/>
              </a:rPr>
              <a:t>Carbon may not be crucial to life.</a:t>
            </a:r>
          </a:p>
          <a:p>
            <a:pPr eaLnBrk="1" hangingPunct="1">
              <a:defRPr/>
            </a:pPr>
            <a:r>
              <a:rPr lang="en-GB" sz="4000" smtClean="0">
                <a:cs typeface="+mn-cs"/>
              </a:rPr>
              <a:t>Science fiction authors have speculated that silicon could be substituted for carbon because the two elements share some chemical properties.</a:t>
            </a:r>
          </a:p>
          <a:p>
            <a:pPr lvl="1" eaLnBrk="1" hangingPunct="1">
              <a:defRPr/>
            </a:pPr>
            <a:r>
              <a:rPr lang="en-GB" sz="2400" smtClean="0"/>
              <a:t>However, this seems unlikely because silicon chains are harder to assemble and disassemble than their carbon counterparts and can’t be as lengthy.</a:t>
            </a:r>
          </a:p>
        </p:txBody>
      </p:sp>
      <p:sp>
        <p:nvSpPr>
          <p:cNvPr id="1273861" name="Text Box 5"/>
          <p:cNvSpPr txBox="1">
            <a:spLocks noChangeArrowheads="1"/>
          </p:cNvSpPr>
          <p:nvPr/>
        </p:nvSpPr>
        <p:spPr bwMode="auto">
          <a:xfrm>
            <a:off x="685800" y="265113"/>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Physical Basis of Life</a:t>
            </a:r>
            <a:r>
              <a:rPr lang="en-US" sz="3000">
                <a:solidFill>
                  <a:srgbClr val="FFCC00"/>
                </a:solidFill>
                <a:cs typeface="+mn-cs"/>
              </a:rPr>
              <a:t> </a:t>
            </a:r>
          </a:p>
        </p:txBody>
      </p:sp>
    </p:spTree>
    <p:extLst>
      <p:ext uri="{BB962C8B-B14F-4D97-AF65-F5344CB8AC3E}">
        <p14:creationId xmlns:p14="http://schemas.microsoft.com/office/powerpoint/2010/main" val="33867378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5" name="Rectangle 5"/>
          <p:cNvSpPr>
            <a:spLocks noGrp="1" noChangeArrowheads="1"/>
          </p:cNvSpPr>
          <p:nvPr>
            <p:ph idx="1"/>
          </p:nvPr>
        </p:nvSpPr>
        <p:spPr>
          <a:xfrm>
            <a:off x="565150" y="990600"/>
            <a:ext cx="8578850" cy="5486400"/>
          </a:xfrm>
        </p:spPr>
        <p:txBody>
          <a:bodyPr/>
          <a:lstStyle/>
          <a:p>
            <a:pPr eaLnBrk="1" hangingPunct="1">
              <a:defRPr/>
            </a:pPr>
            <a:r>
              <a:rPr lang="en-US" sz="3600" smtClean="0">
                <a:cs typeface="+mn-cs"/>
              </a:rPr>
              <a:t>Even stranger life forms have been proposed—based on electromagnetic fields and ionized gas.</a:t>
            </a:r>
          </a:p>
          <a:p>
            <a:pPr lvl="1" eaLnBrk="1" hangingPunct="1">
              <a:defRPr/>
            </a:pPr>
            <a:r>
              <a:rPr lang="en-US" sz="2400" smtClean="0"/>
              <a:t>None of these possibilities can be ruled out. </a:t>
            </a:r>
          </a:p>
          <a:p>
            <a:pPr lvl="1" eaLnBrk="1" hangingPunct="1">
              <a:defRPr/>
            </a:pPr>
            <a:r>
              <a:rPr lang="en-US" sz="2400" smtClean="0"/>
              <a:t>However, although these hypothetical life forms make for fascinating speculation, they can</a:t>
            </a:r>
            <a:r>
              <a:rPr lang="ja-JP" altLang="en-US" sz="2400" smtClean="0">
                <a:latin typeface="Arial"/>
              </a:rPr>
              <a:t>’</a:t>
            </a:r>
            <a:r>
              <a:rPr lang="en-US" sz="2400" smtClean="0"/>
              <a:t>t be studied systematically the way life on Earth can be.</a:t>
            </a:r>
          </a:p>
        </p:txBody>
      </p:sp>
      <p:sp>
        <p:nvSpPr>
          <p:cNvPr id="1274887" name="Text Box 7"/>
          <p:cNvSpPr txBox="1">
            <a:spLocks noChangeArrowheads="1"/>
          </p:cNvSpPr>
          <p:nvPr/>
        </p:nvSpPr>
        <p:spPr bwMode="auto">
          <a:xfrm>
            <a:off x="685800" y="265113"/>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Physical Basis of Life</a:t>
            </a:r>
            <a:r>
              <a:rPr lang="en-US" sz="3000">
                <a:solidFill>
                  <a:srgbClr val="FFCC00"/>
                </a:solidFill>
                <a:cs typeface="+mn-cs"/>
              </a:rPr>
              <a:t> </a:t>
            </a:r>
          </a:p>
        </p:txBody>
      </p:sp>
    </p:spTree>
    <p:extLst>
      <p:ext uri="{BB962C8B-B14F-4D97-AF65-F5344CB8AC3E}">
        <p14:creationId xmlns:p14="http://schemas.microsoft.com/office/powerpoint/2010/main" val="1309404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1" name="Rectangle 3"/>
          <p:cNvSpPr>
            <a:spLocks noGrp="1" noChangeArrowheads="1"/>
          </p:cNvSpPr>
          <p:nvPr>
            <p:ph idx="1"/>
          </p:nvPr>
        </p:nvSpPr>
        <p:spPr>
          <a:xfrm>
            <a:off x="565150" y="990600"/>
            <a:ext cx="8350250" cy="5486400"/>
          </a:xfrm>
        </p:spPr>
        <p:txBody>
          <a:bodyPr/>
          <a:lstStyle/>
          <a:p>
            <a:pPr eaLnBrk="1" hangingPunct="1">
              <a:defRPr/>
            </a:pPr>
            <a:r>
              <a:rPr lang="en-US" smtClean="0">
                <a:cs typeface="+mn-cs"/>
              </a:rPr>
              <a:t>This chapter is concerned with the origin and evolution of life as it is on Earth, based on carbon—not because of lack of imagination, but because it is the only form of life about which we know anything.</a:t>
            </a:r>
          </a:p>
        </p:txBody>
      </p:sp>
      <p:sp>
        <p:nvSpPr>
          <p:cNvPr id="1660934" name="Text Box 6"/>
          <p:cNvSpPr txBox="1">
            <a:spLocks noChangeArrowheads="1"/>
          </p:cNvSpPr>
          <p:nvPr/>
        </p:nvSpPr>
        <p:spPr bwMode="auto">
          <a:xfrm>
            <a:off x="685800" y="265113"/>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Physical Basis of Life</a:t>
            </a:r>
            <a:r>
              <a:rPr lang="en-US" sz="3000">
                <a:solidFill>
                  <a:srgbClr val="FFCC00"/>
                </a:solidFill>
                <a:cs typeface="+mn-cs"/>
              </a:rPr>
              <a:t> </a:t>
            </a:r>
          </a:p>
        </p:txBody>
      </p:sp>
    </p:spTree>
    <p:extLst>
      <p:ext uri="{BB962C8B-B14F-4D97-AF65-F5344CB8AC3E}">
        <p14:creationId xmlns:p14="http://schemas.microsoft.com/office/powerpoint/2010/main" val="356484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7" name="Rectangle 3"/>
          <p:cNvSpPr>
            <a:spLocks noGrp="1" noChangeArrowheads="1"/>
          </p:cNvSpPr>
          <p:nvPr>
            <p:ph idx="1"/>
          </p:nvPr>
        </p:nvSpPr>
        <p:spPr>
          <a:xfrm>
            <a:off x="565150" y="962025"/>
            <a:ext cx="8274050" cy="5486400"/>
          </a:xfrm>
        </p:spPr>
        <p:txBody>
          <a:bodyPr/>
          <a:lstStyle/>
          <a:p>
            <a:pPr eaLnBrk="1" hangingPunct="1">
              <a:defRPr/>
            </a:pPr>
            <a:r>
              <a:rPr lang="en-GB" sz="4400" smtClean="0">
                <a:cs typeface="+mn-cs"/>
              </a:rPr>
              <a:t>Even carbon-based life has its mysteries. </a:t>
            </a:r>
          </a:p>
          <a:p>
            <a:pPr lvl="1" eaLnBrk="1" hangingPunct="1">
              <a:defRPr/>
            </a:pPr>
            <a:r>
              <a:rPr lang="en-GB" sz="2400" smtClean="0"/>
              <a:t>What makes a lump of carbon-based molecules a living thing? </a:t>
            </a:r>
          </a:p>
          <a:p>
            <a:pPr lvl="1" eaLnBrk="1" hangingPunct="1">
              <a:defRPr/>
            </a:pPr>
            <a:r>
              <a:rPr lang="en-GB" sz="2400" smtClean="0"/>
              <a:t>An important part of the answer lies in the transmission of information from one molecule to another.</a:t>
            </a:r>
            <a:endParaRPr lang="en-US" sz="2400" smtClean="0"/>
          </a:p>
        </p:txBody>
      </p:sp>
      <p:sp>
        <p:nvSpPr>
          <p:cNvPr id="1275910" name="Text Box 6"/>
          <p:cNvSpPr txBox="1">
            <a:spLocks noChangeArrowheads="1"/>
          </p:cNvSpPr>
          <p:nvPr/>
        </p:nvSpPr>
        <p:spPr bwMode="auto">
          <a:xfrm>
            <a:off x="685800" y="265113"/>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Physical Basis of Life</a:t>
            </a:r>
            <a:r>
              <a:rPr lang="en-US" sz="3000">
                <a:solidFill>
                  <a:srgbClr val="FFCC00"/>
                </a:solidFill>
                <a:cs typeface="+mn-cs"/>
              </a:rPr>
              <a:t> </a:t>
            </a:r>
          </a:p>
        </p:txBody>
      </p:sp>
    </p:spTree>
    <p:extLst>
      <p:ext uri="{BB962C8B-B14F-4D97-AF65-F5344CB8AC3E}">
        <p14:creationId xmlns:p14="http://schemas.microsoft.com/office/powerpoint/2010/main" val="6472537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1" name="Rectangle 3"/>
          <p:cNvSpPr>
            <a:spLocks noGrp="1" noChangeArrowheads="1"/>
          </p:cNvSpPr>
          <p:nvPr>
            <p:ph idx="1"/>
          </p:nvPr>
        </p:nvSpPr>
        <p:spPr>
          <a:xfrm>
            <a:off x="565150" y="990600"/>
            <a:ext cx="8197850" cy="5486400"/>
          </a:xfrm>
        </p:spPr>
        <p:txBody>
          <a:bodyPr/>
          <a:lstStyle/>
          <a:p>
            <a:pPr eaLnBrk="1" hangingPunct="1">
              <a:defRPr/>
            </a:pPr>
            <a:r>
              <a:rPr lang="en-GB" sz="3600" smtClean="0">
                <a:cs typeface="+mn-cs"/>
              </a:rPr>
              <a:t>Almost every action performed by a living cell is carried out by chemicals it manufactures. </a:t>
            </a:r>
          </a:p>
          <a:p>
            <a:pPr lvl="1" eaLnBrk="1" hangingPunct="1">
              <a:defRPr/>
            </a:pPr>
            <a:r>
              <a:rPr lang="en-GB" sz="2400" smtClean="0"/>
              <a:t>Cells must store recipes for all these chemicals, use the recipes when they need them, and pass them on to their offspring.</a:t>
            </a:r>
            <a:endParaRPr lang="en-US" sz="2400" smtClean="0"/>
          </a:p>
        </p:txBody>
      </p:sp>
      <p:sp>
        <p:nvSpPr>
          <p:cNvPr id="1276932" name="Text Box 4"/>
          <p:cNvSpPr txBox="1">
            <a:spLocks noChangeArrowheads="1"/>
          </p:cNvSpPr>
          <p:nvPr/>
        </p:nvSpPr>
        <p:spPr bwMode="auto">
          <a:xfrm>
            <a:off x="685800" y="265113"/>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Information Storage and Duplication</a:t>
            </a:r>
            <a:r>
              <a:rPr lang="en-US" sz="3000">
                <a:solidFill>
                  <a:srgbClr val="FFCC00"/>
                </a:solidFill>
                <a:cs typeface="+mn-cs"/>
              </a:rPr>
              <a:t> </a:t>
            </a:r>
          </a:p>
        </p:txBody>
      </p:sp>
    </p:spTree>
    <p:extLst>
      <p:ext uri="{BB962C8B-B14F-4D97-AF65-F5344CB8AC3E}">
        <p14:creationId xmlns:p14="http://schemas.microsoft.com/office/powerpoint/2010/main" val="31253705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5" name="Rectangle 3"/>
          <p:cNvSpPr>
            <a:spLocks noGrp="1" noChangeArrowheads="1"/>
          </p:cNvSpPr>
          <p:nvPr>
            <p:ph type="body" sz="half" idx="1"/>
          </p:nvPr>
        </p:nvSpPr>
        <p:spPr>
          <a:xfrm>
            <a:off x="560388" y="962025"/>
            <a:ext cx="8583612" cy="5486400"/>
          </a:xfrm>
        </p:spPr>
        <p:txBody>
          <a:bodyPr/>
          <a:lstStyle/>
          <a:p>
            <a:pPr eaLnBrk="1" hangingPunct="1">
              <a:defRPr/>
            </a:pPr>
            <a:r>
              <a:rPr lang="en-GB" sz="4400" smtClean="0">
                <a:cs typeface="+mn-cs"/>
              </a:rPr>
              <a:t>There are three important points to note about DNA.</a:t>
            </a:r>
          </a:p>
        </p:txBody>
      </p:sp>
      <p:pic>
        <p:nvPicPr>
          <p:cNvPr id="1277965" name="Picture 13" descr="15p3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0394" b="10394"/>
          <a:stretch>
            <a:fillRect/>
          </a:stretch>
        </p:blipFill>
        <p:spPr/>
      </p:pic>
      <p:sp>
        <p:nvSpPr>
          <p:cNvPr id="1277961" name="Text Box 9"/>
          <p:cNvSpPr txBox="1">
            <a:spLocks noChangeArrowheads="1"/>
          </p:cNvSpPr>
          <p:nvPr/>
        </p:nvSpPr>
        <p:spPr bwMode="auto">
          <a:xfrm>
            <a:off x="685800" y="265113"/>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Information Storage and Duplication</a:t>
            </a:r>
            <a:r>
              <a:rPr lang="en-US" sz="3000">
                <a:solidFill>
                  <a:srgbClr val="FFCC00"/>
                </a:solidFill>
                <a:cs typeface="+mn-cs"/>
              </a:rPr>
              <a:t> </a:t>
            </a:r>
          </a:p>
        </p:txBody>
      </p:sp>
    </p:spTree>
    <p:extLst>
      <p:ext uri="{BB962C8B-B14F-4D97-AF65-F5344CB8AC3E}">
        <p14:creationId xmlns:p14="http://schemas.microsoft.com/office/powerpoint/2010/main" val="1962785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5" name="Rectangle 3"/>
          <p:cNvSpPr>
            <a:spLocks noGrp="1" noChangeArrowheads="1"/>
          </p:cNvSpPr>
          <p:nvPr>
            <p:ph type="body" sz="half" idx="1"/>
          </p:nvPr>
        </p:nvSpPr>
        <p:spPr>
          <a:xfrm>
            <a:off x="565150" y="990600"/>
            <a:ext cx="8578850" cy="5486400"/>
          </a:xfrm>
        </p:spPr>
        <p:txBody>
          <a:bodyPr/>
          <a:lstStyle/>
          <a:p>
            <a:pPr eaLnBrk="1" hangingPunct="1">
              <a:defRPr/>
            </a:pPr>
            <a:r>
              <a:rPr lang="en-GB" sz="3600" smtClean="0">
                <a:cs typeface="+mn-cs"/>
              </a:rPr>
              <a:t>One, the chemical recipes of life are stored in each cell as information on DNA molecules.</a:t>
            </a:r>
            <a:r>
              <a:rPr lang="en-GB" sz="2800" smtClean="0">
                <a:cs typeface="+mn-cs"/>
              </a:rPr>
              <a:t> </a:t>
            </a:r>
          </a:p>
          <a:p>
            <a:pPr lvl="1" eaLnBrk="1" hangingPunct="1">
              <a:defRPr/>
            </a:pPr>
            <a:r>
              <a:rPr lang="en-GB" sz="2400" smtClean="0"/>
              <a:t>These molecules resemble a ladder with rungs that are composed of chemical bases.</a:t>
            </a:r>
          </a:p>
          <a:p>
            <a:pPr lvl="1" eaLnBrk="1" hangingPunct="1">
              <a:defRPr/>
            </a:pPr>
            <a:r>
              <a:rPr lang="en-GB" sz="2400" smtClean="0"/>
              <a:t>The recipe information is expressed by the sequence of ladder rungs, providing instructions to guide chemical reactions within the cell.</a:t>
            </a:r>
            <a:endParaRPr lang="en-US" sz="2400" smtClean="0"/>
          </a:p>
        </p:txBody>
      </p:sp>
      <p:pic>
        <p:nvPicPr>
          <p:cNvPr id="1421328" name="Picture 16" descr="15p3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4117" r="24117"/>
          <a:stretch>
            <a:fillRect/>
          </a:stretch>
        </p:blipFill>
        <p:spPr/>
      </p:pic>
      <p:sp>
        <p:nvSpPr>
          <p:cNvPr id="1421325" name="Text Box 13"/>
          <p:cNvSpPr txBox="1">
            <a:spLocks noChangeArrowheads="1"/>
          </p:cNvSpPr>
          <p:nvPr/>
        </p:nvSpPr>
        <p:spPr bwMode="auto">
          <a:xfrm>
            <a:off x="685800" y="265113"/>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Information Storage and Duplication</a:t>
            </a:r>
            <a:r>
              <a:rPr lang="en-US" sz="3000">
                <a:solidFill>
                  <a:srgbClr val="FFCC00"/>
                </a:solidFill>
                <a:cs typeface="+mn-cs"/>
              </a:rPr>
              <a:t> </a:t>
            </a:r>
          </a:p>
        </p:txBody>
      </p:sp>
    </p:spTree>
    <p:extLst>
      <p:ext uri="{BB962C8B-B14F-4D97-AF65-F5344CB8AC3E}">
        <p14:creationId xmlns:p14="http://schemas.microsoft.com/office/powerpoint/2010/main" val="13241258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9" name="Rectangle 3"/>
          <p:cNvSpPr>
            <a:spLocks noGrp="1" noChangeArrowheads="1"/>
          </p:cNvSpPr>
          <p:nvPr>
            <p:ph type="body" sz="half" idx="1"/>
          </p:nvPr>
        </p:nvSpPr>
        <p:spPr>
          <a:xfrm>
            <a:off x="558800" y="990600"/>
            <a:ext cx="8280400" cy="5486400"/>
          </a:xfrm>
        </p:spPr>
        <p:txBody>
          <a:bodyPr/>
          <a:lstStyle/>
          <a:p>
            <a:pPr eaLnBrk="1" hangingPunct="1">
              <a:defRPr/>
            </a:pPr>
            <a:r>
              <a:rPr lang="en-GB" sz="2800" smtClean="0">
                <a:cs typeface="+mn-cs"/>
              </a:rPr>
              <a:t>Two,</a:t>
            </a:r>
            <a:r>
              <a:rPr lang="en-GB" sz="3600" smtClean="0">
                <a:cs typeface="+mn-cs"/>
              </a:rPr>
              <a:t> </a:t>
            </a:r>
            <a:r>
              <a:rPr lang="en-GB" sz="2800" smtClean="0">
                <a:cs typeface="+mn-cs"/>
              </a:rPr>
              <a:t>DNA instructions normally are expressed by being copied into a messenger molecule called RNA that causes molecular units called amino acids to be connected into large molecules called proteins.</a:t>
            </a:r>
          </a:p>
          <a:p>
            <a:pPr lvl="1" eaLnBrk="1" hangingPunct="1">
              <a:defRPr/>
            </a:pPr>
            <a:r>
              <a:rPr lang="en-GB" sz="2400" smtClean="0"/>
              <a:t>Proteins serve as the cell’s basic structural molecules or as enzymes that control chemical reactions.</a:t>
            </a:r>
            <a:endParaRPr lang="en-US" sz="3200" smtClean="0"/>
          </a:p>
        </p:txBody>
      </p:sp>
      <p:pic>
        <p:nvPicPr>
          <p:cNvPr id="1278993" name="Picture 17" descr="15p3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289" r="5289"/>
          <a:stretch>
            <a:fillRect/>
          </a:stretch>
        </p:blipFill>
        <p:spPr/>
      </p:pic>
      <p:sp>
        <p:nvSpPr>
          <p:cNvPr id="1278990" name="Text Box 14"/>
          <p:cNvSpPr txBox="1">
            <a:spLocks noChangeArrowheads="1"/>
          </p:cNvSpPr>
          <p:nvPr/>
        </p:nvSpPr>
        <p:spPr bwMode="auto">
          <a:xfrm>
            <a:off x="685800" y="265113"/>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Information Storage and Duplication</a:t>
            </a:r>
            <a:r>
              <a:rPr lang="en-US" sz="3000">
                <a:solidFill>
                  <a:srgbClr val="FFCC00"/>
                </a:solidFill>
                <a:cs typeface="+mn-cs"/>
              </a:rPr>
              <a:t> </a:t>
            </a:r>
          </a:p>
        </p:txBody>
      </p:sp>
    </p:spTree>
    <p:extLst>
      <p:ext uri="{BB962C8B-B14F-4D97-AF65-F5344CB8AC3E}">
        <p14:creationId xmlns:p14="http://schemas.microsoft.com/office/powerpoint/2010/main" val="35392646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3" name="Rectangle 3"/>
          <p:cNvSpPr>
            <a:spLocks noGrp="1" noChangeArrowheads="1"/>
          </p:cNvSpPr>
          <p:nvPr>
            <p:ph type="body" sz="half" idx="1"/>
          </p:nvPr>
        </p:nvSpPr>
        <p:spPr>
          <a:xfrm>
            <a:off x="558800" y="990600"/>
            <a:ext cx="8356600" cy="5486400"/>
          </a:xfrm>
        </p:spPr>
        <p:txBody>
          <a:bodyPr/>
          <a:lstStyle/>
          <a:p>
            <a:pPr eaLnBrk="1" hangingPunct="1">
              <a:defRPr/>
            </a:pPr>
            <a:r>
              <a:rPr lang="en-GB" smtClean="0">
                <a:cs typeface="+mn-cs"/>
              </a:rPr>
              <a:t>Three, the instructions stored in DNA are genetic information passed along to offspring.</a:t>
            </a:r>
          </a:p>
          <a:p>
            <a:pPr lvl="1" eaLnBrk="1" hangingPunct="1">
              <a:defRPr/>
            </a:pPr>
            <a:r>
              <a:rPr lang="en-GB" smtClean="0"/>
              <a:t>The DNA molecule reproduces itself when a cell divides so that each new cell contains a copy of the original information.</a:t>
            </a:r>
            <a:r>
              <a:rPr lang="en-GB" sz="2400" smtClean="0"/>
              <a:t> </a:t>
            </a:r>
            <a:endParaRPr lang="en-US" sz="2400" smtClean="0"/>
          </a:p>
        </p:txBody>
      </p:sp>
      <p:pic>
        <p:nvPicPr>
          <p:cNvPr id="39938" name="Picture 12"/>
          <p:cNvPicPr>
            <a:picLocks noChangeAspect="1" noChangeArrowheads="1"/>
          </p:cNvPicPr>
          <p:nvPr/>
        </p:nvPicPr>
        <p:blipFill>
          <a:blip r:embed="rId3">
            <a:extLst>
              <a:ext uri="{28A0092B-C50C-407E-A947-70E740481C1C}">
                <a14:useLocalDpi xmlns:a14="http://schemas.microsoft.com/office/drawing/2010/main" val="0"/>
              </a:ext>
            </a:extLst>
          </a:blip>
          <a:srcRect b="4855"/>
          <a:stretch>
            <a:fillRect/>
          </a:stretch>
        </p:blipFill>
        <p:spPr bwMode="auto">
          <a:xfrm>
            <a:off x="2220913" y="4244975"/>
            <a:ext cx="6923087"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13" name="Text Box 13"/>
          <p:cNvSpPr txBox="1">
            <a:spLocks noChangeArrowheads="1"/>
          </p:cNvSpPr>
          <p:nvPr/>
        </p:nvSpPr>
        <p:spPr bwMode="auto">
          <a:xfrm>
            <a:off x="685800" y="265113"/>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Information Storage and Duplication</a:t>
            </a:r>
            <a:r>
              <a:rPr lang="en-US" sz="3000">
                <a:solidFill>
                  <a:srgbClr val="FFCC00"/>
                </a:solidFill>
                <a:cs typeface="+mn-cs"/>
              </a:rPr>
              <a:t> </a:t>
            </a:r>
          </a:p>
        </p:txBody>
      </p:sp>
    </p:spTree>
    <p:extLst>
      <p:ext uri="{BB962C8B-B14F-4D97-AF65-F5344CB8AC3E}">
        <p14:creationId xmlns:p14="http://schemas.microsoft.com/office/powerpoint/2010/main" val="11333631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7" name="Rectangle 3"/>
          <p:cNvSpPr>
            <a:spLocks noGrp="1" noChangeArrowheads="1"/>
          </p:cNvSpPr>
          <p:nvPr>
            <p:ph idx="1"/>
          </p:nvPr>
        </p:nvSpPr>
        <p:spPr>
          <a:xfrm>
            <a:off x="565150" y="976313"/>
            <a:ext cx="8350250" cy="5486400"/>
          </a:xfrm>
        </p:spPr>
        <p:txBody>
          <a:bodyPr/>
          <a:lstStyle/>
          <a:p>
            <a:pPr eaLnBrk="1" hangingPunct="1">
              <a:defRPr/>
            </a:pPr>
            <a:r>
              <a:rPr lang="en-GB" sz="4000" smtClean="0">
                <a:cs typeface="+mn-cs"/>
              </a:rPr>
              <a:t>To produce viable offspring, a cell must be able to make copies of its DNA.</a:t>
            </a:r>
          </a:p>
          <a:p>
            <a:pPr lvl="1" eaLnBrk="1" hangingPunct="1">
              <a:defRPr/>
            </a:pPr>
            <a:r>
              <a:rPr lang="en-GB" sz="2600" smtClean="0"/>
              <a:t>Surprisingly, it is important for the continued existence of all life that not all the copies be exact duplicates. </a:t>
            </a:r>
            <a:endParaRPr lang="en-US" sz="2600" smtClean="0"/>
          </a:p>
        </p:txBody>
      </p:sp>
      <p:sp>
        <p:nvSpPr>
          <p:cNvPr id="1281031" name="Text Box 7"/>
          <p:cNvSpPr txBox="1">
            <a:spLocks noChangeArrowheads="1"/>
          </p:cNvSpPr>
          <p:nvPr/>
        </p:nvSpPr>
        <p:spPr bwMode="auto">
          <a:xfrm>
            <a:off x="685800" y="265113"/>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Information Storage and Duplication</a:t>
            </a:r>
            <a:r>
              <a:rPr lang="en-US" sz="3000">
                <a:solidFill>
                  <a:srgbClr val="FFCC00"/>
                </a:solidFill>
                <a:cs typeface="+mn-cs"/>
              </a:rPr>
              <a:t> </a:t>
            </a:r>
          </a:p>
        </p:txBody>
      </p:sp>
    </p:spTree>
    <p:extLst>
      <p:ext uri="{BB962C8B-B14F-4D97-AF65-F5344CB8AC3E}">
        <p14:creationId xmlns:p14="http://schemas.microsoft.com/office/powerpoint/2010/main" val="2533978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1" name="Rectangle 3"/>
          <p:cNvSpPr>
            <a:spLocks noGrp="1" noChangeArrowheads="1"/>
          </p:cNvSpPr>
          <p:nvPr>
            <p:ph idx="1"/>
          </p:nvPr>
        </p:nvSpPr>
        <p:spPr>
          <a:xfrm>
            <a:off x="762000" y="1143000"/>
            <a:ext cx="8153400" cy="5486400"/>
          </a:xfrm>
        </p:spPr>
        <p:txBody>
          <a:bodyPr>
            <a:normAutofit/>
          </a:bodyPr>
          <a:lstStyle/>
          <a:p>
            <a:pPr algn="ctr" eaLnBrk="1" hangingPunct="1">
              <a:buFont typeface="Times" charset="0"/>
              <a:buNone/>
              <a:defRPr/>
            </a:pPr>
            <a:endParaRPr lang="en-GB" sz="4000" smtClean="0">
              <a:cs typeface="+mn-cs"/>
            </a:endParaRPr>
          </a:p>
          <a:p>
            <a:pPr algn="ctr" eaLnBrk="1" hangingPunct="1">
              <a:buFont typeface="Times" charset="0"/>
              <a:buNone/>
              <a:defRPr/>
            </a:pPr>
            <a:r>
              <a:rPr lang="en-GB" sz="4400" smtClean="0">
                <a:cs typeface="+mn-cs"/>
              </a:rPr>
              <a:t>“Did I solicit thee from darkness </a:t>
            </a:r>
          </a:p>
          <a:p>
            <a:pPr algn="ctr" eaLnBrk="1" hangingPunct="1">
              <a:buFont typeface="Times" charset="0"/>
              <a:buNone/>
              <a:defRPr/>
            </a:pPr>
            <a:r>
              <a:rPr lang="en-GB" sz="4400" smtClean="0">
                <a:cs typeface="+mn-cs"/>
              </a:rPr>
              <a:t>to promote me?”</a:t>
            </a:r>
          </a:p>
          <a:p>
            <a:pPr algn="ctr" eaLnBrk="1" hangingPunct="1">
              <a:buFont typeface="Times" charset="0"/>
              <a:buNone/>
              <a:defRPr/>
            </a:pPr>
            <a:endParaRPr lang="en-GB" sz="4400" smtClean="0">
              <a:cs typeface="+mn-cs"/>
            </a:endParaRPr>
          </a:p>
          <a:p>
            <a:pPr algn="ctr" eaLnBrk="1" hangingPunct="1">
              <a:buFont typeface="Times" charset="0"/>
              <a:buNone/>
              <a:defRPr/>
            </a:pPr>
            <a:endParaRPr lang="en-GB" sz="4400" smtClean="0">
              <a:cs typeface="+mn-cs"/>
            </a:endParaRPr>
          </a:p>
          <a:p>
            <a:pPr algn="r" eaLnBrk="1" hangingPunct="1">
              <a:buFont typeface="Times" charset="0"/>
              <a:buNone/>
              <a:defRPr/>
            </a:pPr>
            <a:r>
              <a:rPr lang="en-GB" sz="2400" b="1" smtClean="0">
                <a:cs typeface="+mn-cs"/>
              </a:rPr>
              <a:t>							- John Milton 						</a:t>
            </a:r>
            <a:r>
              <a:rPr lang="en-GB" sz="2400" smtClean="0">
                <a:cs typeface="+mn-cs"/>
              </a:rPr>
              <a:t>PARADISE LOST</a:t>
            </a:r>
            <a:endParaRPr lang="en-US" sz="2400" smtClean="0">
              <a:cs typeface="+mn-cs"/>
            </a:endParaRPr>
          </a:p>
        </p:txBody>
      </p:sp>
    </p:spTree>
    <p:extLst>
      <p:ext uri="{BB962C8B-B14F-4D97-AF65-F5344CB8AC3E}">
        <p14:creationId xmlns:p14="http://schemas.microsoft.com/office/powerpoint/2010/main" val="33769927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1" name="Rectangle 3"/>
          <p:cNvSpPr>
            <a:spLocks noGrp="1" noChangeArrowheads="1"/>
          </p:cNvSpPr>
          <p:nvPr>
            <p:ph idx="1"/>
          </p:nvPr>
        </p:nvSpPr>
        <p:spPr>
          <a:xfrm>
            <a:off x="565150" y="990600"/>
            <a:ext cx="8578850" cy="5486400"/>
          </a:xfrm>
        </p:spPr>
        <p:txBody>
          <a:bodyPr/>
          <a:lstStyle/>
          <a:p>
            <a:pPr eaLnBrk="1" hangingPunct="1">
              <a:defRPr/>
            </a:pPr>
            <a:r>
              <a:rPr lang="en-GB" smtClean="0">
                <a:cs typeface="+mn-cs"/>
              </a:rPr>
              <a:t>Earth’s environment changes continuously.</a:t>
            </a:r>
          </a:p>
          <a:p>
            <a:pPr eaLnBrk="1" hangingPunct="1">
              <a:defRPr/>
            </a:pPr>
            <a:r>
              <a:rPr lang="en-GB" smtClean="0">
                <a:cs typeface="+mn-cs"/>
              </a:rPr>
              <a:t>To survive, species must change as their food supply, climate, or home terrain changes.</a:t>
            </a:r>
          </a:p>
          <a:p>
            <a:pPr lvl="1" eaLnBrk="1" hangingPunct="1">
              <a:defRPr/>
            </a:pPr>
            <a:r>
              <a:rPr lang="en-GB" sz="2400" smtClean="0"/>
              <a:t>If the information stored in DNA could not change, then life would quickly go extinct.</a:t>
            </a:r>
          </a:p>
          <a:p>
            <a:pPr eaLnBrk="1" hangingPunct="1">
              <a:defRPr/>
            </a:pPr>
            <a:r>
              <a:rPr lang="en-GB" smtClean="0">
                <a:cs typeface="+mn-cs"/>
              </a:rPr>
              <a:t>The process by which life adjusts itself to its changing environment is called </a:t>
            </a:r>
            <a:r>
              <a:rPr lang="en-GB" smtClean="0">
                <a:solidFill>
                  <a:srgbClr val="3333FF"/>
                </a:solidFill>
                <a:cs typeface="+mn-cs"/>
              </a:rPr>
              <a:t>biological evolution</a:t>
            </a:r>
            <a:r>
              <a:rPr lang="en-GB" smtClean="0">
                <a:cs typeface="+mn-cs"/>
              </a:rPr>
              <a:t>.</a:t>
            </a:r>
          </a:p>
        </p:txBody>
      </p:sp>
      <p:sp>
        <p:nvSpPr>
          <p:cNvPr id="1282052" name="Text Box 4"/>
          <p:cNvSpPr txBox="1">
            <a:spLocks noChangeArrowheads="1"/>
          </p:cNvSpPr>
          <p:nvPr/>
        </p:nvSpPr>
        <p:spPr bwMode="auto">
          <a:xfrm>
            <a:off x="685800" y="265113"/>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Modifying the Information</a:t>
            </a:r>
            <a:r>
              <a:rPr lang="en-US" sz="3000">
                <a:solidFill>
                  <a:srgbClr val="FFCC00"/>
                </a:solidFill>
                <a:cs typeface="+mn-cs"/>
              </a:rPr>
              <a:t> </a:t>
            </a:r>
          </a:p>
        </p:txBody>
      </p:sp>
    </p:spTree>
    <p:extLst>
      <p:ext uri="{BB962C8B-B14F-4D97-AF65-F5344CB8AC3E}">
        <p14:creationId xmlns:p14="http://schemas.microsoft.com/office/powerpoint/2010/main" val="28124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5" name="Rectangle 3"/>
          <p:cNvSpPr>
            <a:spLocks noGrp="1" noChangeArrowheads="1"/>
          </p:cNvSpPr>
          <p:nvPr>
            <p:ph idx="1"/>
          </p:nvPr>
        </p:nvSpPr>
        <p:spPr>
          <a:xfrm>
            <a:off x="565150" y="990600"/>
            <a:ext cx="8350250" cy="5486400"/>
          </a:xfrm>
        </p:spPr>
        <p:txBody>
          <a:bodyPr/>
          <a:lstStyle/>
          <a:p>
            <a:pPr eaLnBrk="1" hangingPunct="1">
              <a:defRPr/>
            </a:pPr>
            <a:r>
              <a:rPr lang="en-GB" smtClean="0">
                <a:cs typeface="+mn-cs"/>
              </a:rPr>
              <a:t>When an organism reproduces, its offspring receives a copy of its DNA.</a:t>
            </a:r>
          </a:p>
          <a:p>
            <a:pPr eaLnBrk="1" hangingPunct="1">
              <a:defRPr/>
            </a:pPr>
            <a:r>
              <a:rPr lang="en-GB" smtClean="0">
                <a:cs typeface="+mn-cs"/>
              </a:rPr>
              <a:t>Sometimes external effects such as radiation alter the DNA during the parent organism’s lifetime, and sometimes mistakes are made in the copying process.</a:t>
            </a:r>
          </a:p>
          <a:p>
            <a:pPr lvl="1" eaLnBrk="1" hangingPunct="1">
              <a:defRPr/>
            </a:pPr>
            <a:r>
              <a:rPr lang="en-GB" sz="2400" smtClean="0"/>
              <a:t>Thus, occasionally, the copy is slightly different from the original.</a:t>
            </a:r>
            <a:endParaRPr lang="en-US" sz="2400" smtClean="0"/>
          </a:p>
        </p:txBody>
      </p:sp>
      <p:sp>
        <p:nvSpPr>
          <p:cNvPr id="1283079" name="Text Box 7"/>
          <p:cNvSpPr txBox="1">
            <a:spLocks noChangeArrowheads="1"/>
          </p:cNvSpPr>
          <p:nvPr/>
        </p:nvSpPr>
        <p:spPr bwMode="auto">
          <a:xfrm>
            <a:off x="685800" y="265113"/>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Modifying the Information</a:t>
            </a:r>
            <a:r>
              <a:rPr lang="en-US" sz="3000">
                <a:solidFill>
                  <a:srgbClr val="FFCC00"/>
                </a:solidFill>
                <a:cs typeface="+mn-cs"/>
              </a:rPr>
              <a:t> </a:t>
            </a:r>
          </a:p>
        </p:txBody>
      </p:sp>
    </p:spTree>
    <p:extLst>
      <p:ext uri="{BB962C8B-B14F-4D97-AF65-F5344CB8AC3E}">
        <p14:creationId xmlns:p14="http://schemas.microsoft.com/office/powerpoint/2010/main" val="30229109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9" name="Rectangle 3"/>
          <p:cNvSpPr>
            <a:spLocks noGrp="1" noChangeArrowheads="1"/>
          </p:cNvSpPr>
          <p:nvPr>
            <p:ph idx="1"/>
          </p:nvPr>
        </p:nvSpPr>
        <p:spPr>
          <a:xfrm>
            <a:off x="565150" y="976313"/>
            <a:ext cx="8350250" cy="5486400"/>
          </a:xfrm>
        </p:spPr>
        <p:txBody>
          <a:bodyPr/>
          <a:lstStyle/>
          <a:p>
            <a:pPr eaLnBrk="1" hangingPunct="1">
              <a:defRPr/>
            </a:pPr>
            <a:r>
              <a:rPr lang="en-GB" sz="4000" smtClean="0">
                <a:cs typeface="+mn-cs"/>
              </a:rPr>
              <a:t>Offspring born with random alterations to their DNA are called </a:t>
            </a:r>
            <a:r>
              <a:rPr lang="en-GB" sz="4000" smtClean="0">
                <a:solidFill>
                  <a:srgbClr val="3333FF"/>
                </a:solidFill>
                <a:cs typeface="+mn-cs"/>
              </a:rPr>
              <a:t>mutants</a:t>
            </a:r>
            <a:r>
              <a:rPr lang="en-GB" sz="4000" smtClean="0">
                <a:cs typeface="+mn-cs"/>
              </a:rPr>
              <a:t>.</a:t>
            </a:r>
            <a:r>
              <a:rPr lang="en-GB" sz="3600" smtClean="0">
                <a:cs typeface="+mn-cs"/>
              </a:rPr>
              <a:t> </a:t>
            </a:r>
          </a:p>
          <a:p>
            <a:pPr lvl="1" eaLnBrk="1" hangingPunct="1">
              <a:defRPr/>
            </a:pPr>
            <a:r>
              <a:rPr lang="en-GB" sz="2400" smtClean="0"/>
              <a:t>Most mutations make no difference.</a:t>
            </a:r>
          </a:p>
          <a:p>
            <a:pPr lvl="1" eaLnBrk="1" hangingPunct="1">
              <a:defRPr/>
            </a:pPr>
            <a:r>
              <a:rPr lang="en-GB" sz="2400" smtClean="0"/>
              <a:t>Some, however, are fatal—killing the afflicted organisms before they can reproduce. </a:t>
            </a:r>
          </a:p>
          <a:p>
            <a:pPr lvl="1" eaLnBrk="1" hangingPunct="1">
              <a:defRPr/>
            </a:pPr>
            <a:r>
              <a:rPr lang="en-GB" sz="2400" smtClean="0"/>
              <a:t>In rare but vitally important cases, a mutation can actually help an organism survive.</a:t>
            </a:r>
            <a:endParaRPr lang="en-US" sz="2400" smtClean="0"/>
          </a:p>
        </p:txBody>
      </p:sp>
      <p:sp>
        <p:nvSpPr>
          <p:cNvPr id="1284103" name="Text Box 7"/>
          <p:cNvSpPr txBox="1">
            <a:spLocks noChangeArrowheads="1"/>
          </p:cNvSpPr>
          <p:nvPr/>
        </p:nvSpPr>
        <p:spPr bwMode="auto">
          <a:xfrm>
            <a:off x="685800" y="265113"/>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Modifying the Information</a:t>
            </a:r>
            <a:r>
              <a:rPr lang="en-US" sz="3000">
                <a:solidFill>
                  <a:srgbClr val="FFCC00"/>
                </a:solidFill>
                <a:cs typeface="+mn-cs"/>
              </a:rPr>
              <a:t> </a:t>
            </a:r>
          </a:p>
        </p:txBody>
      </p:sp>
    </p:spTree>
    <p:extLst>
      <p:ext uri="{BB962C8B-B14F-4D97-AF65-F5344CB8AC3E}">
        <p14:creationId xmlns:p14="http://schemas.microsoft.com/office/powerpoint/2010/main" val="10237439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3" name="Rectangle 3"/>
          <p:cNvSpPr>
            <a:spLocks noGrp="1" noChangeArrowheads="1"/>
          </p:cNvSpPr>
          <p:nvPr>
            <p:ph idx="1"/>
          </p:nvPr>
        </p:nvSpPr>
        <p:spPr>
          <a:xfrm>
            <a:off x="565150" y="976313"/>
            <a:ext cx="8229600" cy="5486400"/>
          </a:xfrm>
        </p:spPr>
        <p:txBody>
          <a:bodyPr/>
          <a:lstStyle/>
          <a:p>
            <a:pPr eaLnBrk="1" hangingPunct="1">
              <a:defRPr/>
            </a:pPr>
            <a:r>
              <a:rPr lang="en-GB" sz="4000" smtClean="0">
                <a:cs typeface="+mn-cs"/>
              </a:rPr>
              <a:t>These changes produce variation among the members of a species.</a:t>
            </a:r>
            <a:r>
              <a:rPr lang="en-GB" smtClean="0">
                <a:cs typeface="+mn-cs"/>
              </a:rPr>
              <a:t> </a:t>
            </a:r>
          </a:p>
          <a:p>
            <a:pPr lvl="1" eaLnBrk="1" hangingPunct="1">
              <a:defRPr/>
            </a:pPr>
            <a:r>
              <a:rPr lang="en-GB" sz="2400" smtClean="0"/>
              <a:t>All the squirrels in the park may look the same—but they carry a range of genetic variation. </a:t>
            </a:r>
          </a:p>
          <a:p>
            <a:pPr lvl="1" eaLnBrk="1" hangingPunct="1">
              <a:defRPr/>
            </a:pPr>
            <a:r>
              <a:rPr lang="en-GB" sz="2400" smtClean="0"/>
              <a:t>Some may have slightly longer tails or faster-growing claws.</a:t>
            </a:r>
            <a:endParaRPr lang="en-US" sz="2400" smtClean="0"/>
          </a:p>
        </p:txBody>
      </p:sp>
      <p:sp>
        <p:nvSpPr>
          <p:cNvPr id="1285126" name="Text Box 6"/>
          <p:cNvSpPr txBox="1">
            <a:spLocks noChangeArrowheads="1"/>
          </p:cNvSpPr>
          <p:nvPr/>
        </p:nvSpPr>
        <p:spPr bwMode="auto">
          <a:xfrm>
            <a:off x="685800" y="265113"/>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Modifying the Information</a:t>
            </a:r>
            <a:r>
              <a:rPr lang="en-US" sz="3000">
                <a:solidFill>
                  <a:srgbClr val="FFCC00"/>
                </a:solidFill>
                <a:cs typeface="+mn-cs"/>
              </a:rPr>
              <a:t> </a:t>
            </a:r>
          </a:p>
        </p:txBody>
      </p:sp>
    </p:spTree>
    <p:extLst>
      <p:ext uri="{BB962C8B-B14F-4D97-AF65-F5344CB8AC3E}">
        <p14:creationId xmlns:p14="http://schemas.microsoft.com/office/powerpoint/2010/main" val="544862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7" name="Rectangle 3"/>
          <p:cNvSpPr>
            <a:spLocks noGrp="1" noChangeArrowheads="1"/>
          </p:cNvSpPr>
          <p:nvPr>
            <p:ph idx="1"/>
          </p:nvPr>
        </p:nvSpPr>
        <p:spPr>
          <a:xfrm>
            <a:off x="558800" y="990600"/>
            <a:ext cx="8204200" cy="5486400"/>
          </a:xfrm>
        </p:spPr>
        <p:txBody>
          <a:bodyPr/>
          <a:lstStyle/>
          <a:p>
            <a:pPr eaLnBrk="1" hangingPunct="1">
              <a:defRPr/>
            </a:pPr>
            <a:r>
              <a:rPr lang="en-GB" sz="3600" smtClean="0">
                <a:cs typeface="+mn-cs"/>
              </a:rPr>
              <a:t>These variations make almost no difference until the environment changes.</a:t>
            </a:r>
          </a:p>
          <a:p>
            <a:pPr lvl="1" eaLnBrk="1" hangingPunct="1">
              <a:defRPr/>
            </a:pPr>
            <a:r>
              <a:rPr lang="en-GB" sz="2400" smtClean="0"/>
              <a:t>If the environment becomes colder, a squirrel with a heavier coat of fur will, on average, survive longer and produce more offspring than its normal contemporaries.</a:t>
            </a:r>
          </a:p>
          <a:p>
            <a:pPr lvl="1" eaLnBrk="1" hangingPunct="1">
              <a:defRPr/>
            </a:pPr>
            <a:r>
              <a:rPr lang="en-GB" sz="2400" smtClean="0"/>
              <a:t>Similarly, the offspring that inherit this beneficial variation will also live longer and have more offspring of their own. </a:t>
            </a:r>
          </a:p>
        </p:txBody>
      </p:sp>
      <p:sp>
        <p:nvSpPr>
          <p:cNvPr id="1286150" name="Text Box 6"/>
          <p:cNvSpPr txBox="1">
            <a:spLocks noChangeArrowheads="1"/>
          </p:cNvSpPr>
          <p:nvPr/>
        </p:nvSpPr>
        <p:spPr bwMode="auto">
          <a:xfrm>
            <a:off x="685800" y="265113"/>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Modifying the Information</a:t>
            </a:r>
            <a:r>
              <a:rPr lang="en-US" sz="3000">
                <a:solidFill>
                  <a:srgbClr val="FFCC00"/>
                </a:solidFill>
                <a:cs typeface="+mn-cs"/>
              </a:rPr>
              <a:t> </a:t>
            </a:r>
          </a:p>
        </p:txBody>
      </p:sp>
    </p:spTree>
    <p:extLst>
      <p:ext uri="{BB962C8B-B14F-4D97-AF65-F5344CB8AC3E}">
        <p14:creationId xmlns:p14="http://schemas.microsoft.com/office/powerpoint/2010/main" val="27968675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5" name="Rectangle 3"/>
          <p:cNvSpPr>
            <a:spLocks noGrp="1" noChangeArrowheads="1"/>
          </p:cNvSpPr>
          <p:nvPr>
            <p:ph idx="1"/>
          </p:nvPr>
        </p:nvSpPr>
        <p:spPr/>
        <p:txBody>
          <a:bodyPr/>
          <a:lstStyle/>
          <a:p>
            <a:pPr eaLnBrk="1" hangingPunct="1">
              <a:defRPr/>
            </a:pPr>
            <a:r>
              <a:rPr lang="en-GB" sz="3600" smtClean="0">
                <a:cs typeface="+mn-cs"/>
              </a:rPr>
              <a:t>These differing rates of survival and reproduction are examples of </a:t>
            </a:r>
            <a:r>
              <a:rPr lang="en-GB" sz="3600" smtClean="0">
                <a:solidFill>
                  <a:srgbClr val="3333FF"/>
                </a:solidFill>
                <a:cs typeface="+mn-cs"/>
              </a:rPr>
              <a:t>natural selection</a:t>
            </a:r>
            <a:r>
              <a:rPr lang="en-GB" sz="3600" smtClean="0">
                <a:cs typeface="+mn-cs"/>
              </a:rPr>
              <a:t>.</a:t>
            </a:r>
            <a:r>
              <a:rPr lang="en-GB" smtClean="0">
                <a:cs typeface="+mn-cs"/>
              </a:rPr>
              <a:t> </a:t>
            </a:r>
          </a:p>
          <a:p>
            <a:pPr lvl="1" eaLnBrk="1" hangingPunct="1">
              <a:defRPr/>
            </a:pPr>
            <a:r>
              <a:rPr lang="en-GB" sz="2400" smtClean="0"/>
              <a:t>Over time, the beneficial variation increases in frequency, and a species can evolve until the entire population shares the trait. </a:t>
            </a:r>
          </a:p>
          <a:p>
            <a:pPr lvl="1" eaLnBrk="1" hangingPunct="1">
              <a:defRPr/>
            </a:pPr>
            <a:r>
              <a:rPr lang="en-GB" sz="2400" smtClean="0"/>
              <a:t>In this way, natural selection adapts species to their changing environments—by selecting, from the huge array of random variations, those that would most benefit the survival of the species.</a:t>
            </a:r>
            <a:endParaRPr lang="en-US" sz="2400" smtClean="0"/>
          </a:p>
        </p:txBody>
      </p:sp>
      <p:sp>
        <p:nvSpPr>
          <p:cNvPr id="1288198" name="Text Box 6"/>
          <p:cNvSpPr txBox="1">
            <a:spLocks noChangeArrowheads="1"/>
          </p:cNvSpPr>
          <p:nvPr/>
        </p:nvSpPr>
        <p:spPr bwMode="auto">
          <a:xfrm>
            <a:off x="685800" y="265113"/>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Modifying the Information</a:t>
            </a:r>
            <a:r>
              <a:rPr lang="en-US" sz="3000">
                <a:solidFill>
                  <a:srgbClr val="FFCC00"/>
                </a:solidFill>
                <a:cs typeface="+mn-cs"/>
              </a:rPr>
              <a:t> </a:t>
            </a:r>
          </a:p>
        </p:txBody>
      </p:sp>
    </p:spTree>
    <p:extLst>
      <p:ext uri="{BB962C8B-B14F-4D97-AF65-F5344CB8AC3E}">
        <p14:creationId xmlns:p14="http://schemas.microsoft.com/office/powerpoint/2010/main" val="16021237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Rectangle 3"/>
          <p:cNvSpPr>
            <a:spLocks noGrp="1" noChangeArrowheads="1"/>
          </p:cNvSpPr>
          <p:nvPr>
            <p:ph idx="1"/>
          </p:nvPr>
        </p:nvSpPr>
        <p:spPr>
          <a:xfrm>
            <a:off x="565150" y="976313"/>
            <a:ext cx="8077200" cy="5486400"/>
          </a:xfrm>
        </p:spPr>
        <p:txBody>
          <a:bodyPr/>
          <a:lstStyle/>
          <a:p>
            <a:pPr eaLnBrk="1" hangingPunct="1">
              <a:defRPr/>
            </a:pPr>
            <a:r>
              <a:rPr lang="en-GB" sz="4000" smtClean="0">
                <a:cs typeface="+mn-cs"/>
              </a:rPr>
              <a:t>It is a common misconception that evolution is random, but that is not true.</a:t>
            </a:r>
          </a:p>
          <a:p>
            <a:pPr lvl="1" eaLnBrk="1" hangingPunct="1">
              <a:defRPr/>
            </a:pPr>
            <a:r>
              <a:rPr lang="en-GB" sz="2400" smtClean="0"/>
              <a:t>The underlying variation within species is random.</a:t>
            </a:r>
          </a:p>
          <a:p>
            <a:pPr lvl="1" eaLnBrk="1" hangingPunct="1">
              <a:defRPr/>
            </a:pPr>
            <a:r>
              <a:rPr lang="en-GB" sz="2400" smtClean="0"/>
              <a:t>Natural selection, though, is not random—because progressive changes in a species are directed by changes in the environment.</a:t>
            </a:r>
            <a:endParaRPr lang="en-US" sz="2400" smtClean="0"/>
          </a:p>
        </p:txBody>
      </p:sp>
      <p:sp>
        <p:nvSpPr>
          <p:cNvPr id="1289222" name="Text Box 6"/>
          <p:cNvSpPr txBox="1">
            <a:spLocks noChangeArrowheads="1"/>
          </p:cNvSpPr>
          <p:nvPr/>
        </p:nvSpPr>
        <p:spPr bwMode="auto">
          <a:xfrm>
            <a:off x="685800" y="265113"/>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Modifying the Information</a:t>
            </a:r>
            <a:r>
              <a:rPr lang="en-US" sz="3000">
                <a:solidFill>
                  <a:srgbClr val="FFCC00"/>
                </a:solidFill>
                <a:cs typeface="+mn-cs"/>
              </a:rPr>
              <a:t> </a:t>
            </a:r>
          </a:p>
        </p:txBody>
      </p:sp>
    </p:spTree>
    <p:extLst>
      <p:ext uri="{BB962C8B-B14F-4D97-AF65-F5344CB8AC3E}">
        <p14:creationId xmlns:p14="http://schemas.microsoft.com/office/powerpoint/2010/main" val="31618064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9" name="Rectangle 3"/>
          <p:cNvSpPr>
            <a:spLocks noGrp="1" noChangeArrowheads="1"/>
          </p:cNvSpPr>
          <p:nvPr>
            <p:ph idx="1"/>
          </p:nvPr>
        </p:nvSpPr>
        <p:spPr>
          <a:xfrm>
            <a:off x="558800" y="990600"/>
            <a:ext cx="8585200" cy="5486400"/>
          </a:xfrm>
        </p:spPr>
        <p:txBody>
          <a:bodyPr/>
          <a:lstStyle/>
          <a:p>
            <a:pPr eaLnBrk="1" hangingPunct="1">
              <a:defRPr/>
            </a:pPr>
            <a:r>
              <a:rPr lang="en-GB" smtClean="0">
                <a:cs typeface="+mn-cs"/>
              </a:rPr>
              <a:t>It is obvious that the 4.5 billion chemical bases that make up human DNA did not just come together in the right order by chance.</a:t>
            </a:r>
          </a:p>
          <a:p>
            <a:pPr eaLnBrk="1" hangingPunct="1">
              <a:defRPr/>
            </a:pPr>
            <a:r>
              <a:rPr lang="en-GB" smtClean="0">
                <a:cs typeface="+mn-cs"/>
              </a:rPr>
              <a:t>The key to understanding the origin of life lies in the processes of evolution.</a:t>
            </a:r>
            <a:endParaRPr lang="en-US" smtClean="0">
              <a:cs typeface="+mn-cs"/>
            </a:endParaRPr>
          </a:p>
        </p:txBody>
      </p:sp>
      <p:sp>
        <p:nvSpPr>
          <p:cNvPr id="1294340" name="Text Box 4"/>
          <p:cNvSpPr txBox="1">
            <a:spLocks noChangeArrowheads="1"/>
          </p:cNvSpPr>
          <p:nvPr/>
        </p:nvSpPr>
        <p:spPr bwMode="auto">
          <a:xfrm>
            <a:off x="685800" y="265113"/>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Life in the Universe</a:t>
            </a:r>
            <a:r>
              <a:rPr lang="en-US" sz="3000">
                <a:solidFill>
                  <a:srgbClr val="FFCC00"/>
                </a:solidFill>
                <a:cs typeface="+mn-cs"/>
              </a:rPr>
              <a:t> </a:t>
            </a:r>
          </a:p>
        </p:txBody>
      </p:sp>
    </p:spTree>
    <p:extLst>
      <p:ext uri="{BB962C8B-B14F-4D97-AF65-F5344CB8AC3E}">
        <p14:creationId xmlns:p14="http://schemas.microsoft.com/office/powerpoint/2010/main" val="12282086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3" name="Rectangle 3"/>
          <p:cNvSpPr>
            <a:spLocks noGrp="1" noChangeArrowheads="1"/>
          </p:cNvSpPr>
          <p:nvPr>
            <p:ph idx="1"/>
          </p:nvPr>
        </p:nvSpPr>
        <p:spPr>
          <a:xfrm>
            <a:off x="565150" y="990600"/>
            <a:ext cx="8077200" cy="5486400"/>
          </a:xfrm>
        </p:spPr>
        <p:txBody>
          <a:bodyPr/>
          <a:lstStyle/>
          <a:p>
            <a:pPr eaLnBrk="1" hangingPunct="1">
              <a:defRPr/>
            </a:pPr>
            <a:r>
              <a:rPr lang="en-GB" smtClean="0">
                <a:cs typeface="+mn-cs"/>
              </a:rPr>
              <a:t>The complex interplay of environmental factors with the DNA of generation after generation of organisms drove some life forms to become more sophisticated over time—until they became the unique and specialized creatures on Earth today.</a:t>
            </a:r>
            <a:endParaRPr lang="en-US" smtClean="0">
              <a:cs typeface="+mn-cs"/>
            </a:endParaRPr>
          </a:p>
        </p:txBody>
      </p:sp>
      <p:sp>
        <p:nvSpPr>
          <p:cNvPr id="1295368" name="Text Box 8"/>
          <p:cNvSpPr txBox="1">
            <a:spLocks noChangeArrowheads="1"/>
          </p:cNvSpPr>
          <p:nvPr/>
        </p:nvSpPr>
        <p:spPr bwMode="auto">
          <a:xfrm>
            <a:off x="685800" y="265113"/>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Life in the Universe</a:t>
            </a:r>
            <a:r>
              <a:rPr lang="en-US" sz="3000">
                <a:solidFill>
                  <a:srgbClr val="FFCC00"/>
                </a:solidFill>
                <a:cs typeface="+mn-cs"/>
              </a:rPr>
              <a:t> </a:t>
            </a:r>
          </a:p>
        </p:txBody>
      </p:sp>
    </p:spTree>
    <p:extLst>
      <p:ext uri="{BB962C8B-B14F-4D97-AF65-F5344CB8AC3E}">
        <p14:creationId xmlns:p14="http://schemas.microsoft.com/office/powerpoint/2010/main" val="25827591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7" name="Rectangle 3"/>
          <p:cNvSpPr>
            <a:spLocks noGrp="1" noChangeArrowheads="1"/>
          </p:cNvSpPr>
          <p:nvPr>
            <p:ph idx="1"/>
          </p:nvPr>
        </p:nvSpPr>
        <p:spPr>
          <a:xfrm>
            <a:off x="565150" y="990600"/>
            <a:ext cx="8197850" cy="5486400"/>
          </a:xfrm>
        </p:spPr>
        <p:txBody>
          <a:bodyPr/>
          <a:lstStyle/>
          <a:p>
            <a:pPr eaLnBrk="1" hangingPunct="1">
              <a:defRPr/>
            </a:pPr>
            <a:r>
              <a:rPr lang="en-GB" smtClean="0">
                <a:cs typeface="+mn-cs"/>
              </a:rPr>
              <a:t>This means that life on Earth could have begun very simply—even as simple a form as carbon chain molecules able to copy themselves.</a:t>
            </a:r>
          </a:p>
          <a:p>
            <a:pPr eaLnBrk="1" hangingPunct="1">
              <a:defRPr/>
            </a:pPr>
            <a:r>
              <a:rPr lang="en-GB" smtClean="0">
                <a:cs typeface="+mn-cs"/>
              </a:rPr>
              <a:t>Of course, this is a hypothesis for which you can seek evidence.</a:t>
            </a:r>
          </a:p>
          <a:p>
            <a:pPr lvl="1" eaLnBrk="1" hangingPunct="1">
              <a:defRPr/>
            </a:pPr>
            <a:r>
              <a:rPr lang="en-GB" sz="2600" smtClean="0"/>
              <a:t>What evidence exists regarding the origin of life on Earth?</a:t>
            </a:r>
            <a:endParaRPr lang="en-US" sz="2600" smtClean="0"/>
          </a:p>
        </p:txBody>
      </p:sp>
      <p:sp>
        <p:nvSpPr>
          <p:cNvPr id="1296391" name="Text Box 7"/>
          <p:cNvSpPr txBox="1">
            <a:spLocks noChangeArrowheads="1"/>
          </p:cNvSpPr>
          <p:nvPr/>
        </p:nvSpPr>
        <p:spPr bwMode="auto">
          <a:xfrm>
            <a:off x="685800" y="265113"/>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Life in the Universe</a:t>
            </a:r>
            <a:r>
              <a:rPr lang="en-US" sz="3000">
                <a:solidFill>
                  <a:srgbClr val="FFCC00"/>
                </a:solidFill>
                <a:cs typeface="+mn-cs"/>
              </a:rPr>
              <a:t> </a:t>
            </a:r>
          </a:p>
        </p:txBody>
      </p:sp>
    </p:spTree>
    <p:extLst>
      <p:ext uri="{BB962C8B-B14F-4D97-AF65-F5344CB8AC3E}">
        <p14:creationId xmlns:p14="http://schemas.microsoft.com/office/powerpoint/2010/main" val="92124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5" name="Rectangle 3"/>
          <p:cNvSpPr>
            <a:spLocks noGrp="1" noChangeArrowheads="1"/>
          </p:cNvSpPr>
          <p:nvPr>
            <p:ph idx="1"/>
          </p:nvPr>
        </p:nvSpPr>
        <p:spPr>
          <a:xfrm>
            <a:off x="565150" y="962025"/>
            <a:ext cx="8350250" cy="5486400"/>
          </a:xfrm>
        </p:spPr>
        <p:txBody>
          <a:bodyPr/>
          <a:lstStyle/>
          <a:p>
            <a:pPr eaLnBrk="1" hangingPunct="1">
              <a:defRPr/>
            </a:pPr>
            <a:r>
              <a:rPr lang="en-GB" sz="4400" smtClean="0">
                <a:cs typeface="+mn-cs"/>
              </a:rPr>
              <a:t>As a living thing, you have been promoted from darkness.</a:t>
            </a:r>
            <a:r>
              <a:rPr lang="en-GB" sz="4000" smtClean="0">
                <a:cs typeface="+mn-cs"/>
              </a:rPr>
              <a:t> </a:t>
            </a:r>
          </a:p>
          <a:p>
            <a:pPr lvl="1" eaLnBrk="1" hangingPunct="1">
              <a:defRPr/>
            </a:pPr>
            <a:r>
              <a:rPr lang="en-GB" sz="2400" smtClean="0"/>
              <a:t>The atoms of carbon, oxygen, and other heavy elements that are necessary components of your body did not exist at the beginning of the universe.</a:t>
            </a:r>
          </a:p>
          <a:p>
            <a:pPr lvl="1" eaLnBrk="1" hangingPunct="1">
              <a:defRPr/>
            </a:pPr>
            <a:r>
              <a:rPr lang="en-GB" sz="2400" smtClean="0"/>
              <a:t>They were created by successive generations of stars.</a:t>
            </a:r>
            <a:endParaRPr lang="en-US" sz="2400" smtClean="0"/>
          </a:p>
        </p:txBody>
      </p:sp>
    </p:spTree>
    <p:extLst>
      <p:ext uri="{BB962C8B-B14F-4D97-AF65-F5344CB8AC3E}">
        <p14:creationId xmlns:p14="http://schemas.microsoft.com/office/powerpoint/2010/main" val="22543741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1" name="Rectangle 3"/>
          <p:cNvSpPr>
            <a:spLocks noGrp="1" noChangeArrowheads="1"/>
          </p:cNvSpPr>
          <p:nvPr>
            <p:ph type="body" sz="half" idx="1"/>
          </p:nvPr>
        </p:nvSpPr>
        <p:spPr>
          <a:xfrm>
            <a:off x="565150" y="990600"/>
            <a:ext cx="8229600" cy="5486400"/>
          </a:xfrm>
        </p:spPr>
        <p:txBody>
          <a:bodyPr/>
          <a:lstStyle/>
          <a:p>
            <a:pPr eaLnBrk="1" hangingPunct="1">
              <a:defRPr/>
            </a:pPr>
            <a:r>
              <a:rPr lang="en-GB" sz="3600" smtClean="0">
                <a:cs typeface="+mn-cs"/>
              </a:rPr>
              <a:t>The oldest fossils are all the remains of sea creatures.</a:t>
            </a:r>
          </a:p>
          <a:p>
            <a:pPr lvl="1" eaLnBrk="1" hangingPunct="1">
              <a:defRPr/>
            </a:pPr>
            <a:r>
              <a:rPr lang="en-GB" smtClean="0"/>
              <a:t>This indicates that life began in the sea.</a:t>
            </a:r>
          </a:p>
          <a:p>
            <a:pPr eaLnBrk="1" hangingPunct="1">
              <a:defRPr/>
            </a:pPr>
            <a:r>
              <a:rPr lang="en-GB" sz="3600" smtClean="0">
                <a:cs typeface="+mn-cs"/>
              </a:rPr>
              <a:t>However, identifying the oldest fossils is not easy.</a:t>
            </a:r>
          </a:p>
        </p:txBody>
      </p:sp>
      <p:sp>
        <p:nvSpPr>
          <p:cNvPr id="1297412" name="Text Box 4"/>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196945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7" name="Rectangle 3"/>
          <p:cNvSpPr>
            <a:spLocks noGrp="1" noChangeArrowheads="1"/>
          </p:cNvSpPr>
          <p:nvPr>
            <p:ph type="body" sz="half" idx="1"/>
          </p:nvPr>
        </p:nvSpPr>
        <p:spPr>
          <a:xfrm>
            <a:off x="558800" y="990600"/>
            <a:ext cx="8382000" cy="5486400"/>
          </a:xfrm>
        </p:spPr>
        <p:txBody>
          <a:bodyPr/>
          <a:lstStyle/>
          <a:p>
            <a:pPr eaLnBrk="1" hangingPunct="1">
              <a:defRPr/>
            </a:pPr>
            <a:r>
              <a:rPr lang="en-GB" smtClean="0">
                <a:cs typeface="+mn-cs"/>
              </a:rPr>
              <a:t>Fossils billions of years old are difficult to recognize because the earliest living things contained no easily preserved hard parts like bones or shells.</a:t>
            </a:r>
          </a:p>
          <a:p>
            <a:pPr eaLnBrk="1" hangingPunct="1">
              <a:defRPr/>
            </a:pPr>
            <a:r>
              <a:rPr lang="en-GB" smtClean="0">
                <a:cs typeface="+mn-cs"/>
              </a:rPr>
              <a:t>They were also microscopic.</a:t>
            </a:r>
          </a:p>
        </p:txBody>
      </p:sp>
      <p:sp>
        <p:nvSpPr>
          <p:cNvPr id="1429519" name="Text Box 15"/>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pic>
        <p:nvPicPr>
          <p:cNvPr id="66563" name="Picture 16" descr="15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3986213"/>
            <a:ext cx="41021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062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107" name="Rectangle 3"/>
          <p:cNvSpPr>
            <a:spLocks noGrp="1" noChangeArrowheads="1"/>
          </p:cNvSpPr>
          <p:nvPr>
            <p:ph type="body" sz="half" idx="1"/>
          </p:nvPr>
        </p:nvSpPr>
        <p:spPr>
          <a:xfrm>
            <a:off x="558800" y="990600"/>
            <a:ext cx="8382000" cy="5486400"/>
          </a:xfrm>
        </p:spPr>
        <p:txBody>
          <a:bodyPr/>
          <a:lstStyle/>
          <a:p>
            <a:pPr eaLnBrk="1" hangingPunct="1">
              <a:defRPr/>
            </a:pPr>
            <a:r>
              <a:rPr lang="en-GB" smtClean="0">
                <a:cs typeface="+mn-cs"/>
              </a:rPr>
              <a:t>Fossils from western Australia that are more than 3 billion years old contain features that experts identify as </a:t>
            </a:r>
            <a:r>
              <a:rPr lang="en-GB" smtClean="0">
                <a:solidFill>
                  <a:srgbClr val="3333FF"/>
                </a:solidFill>
                <a:cs typeface="+mn-cs"/>
              </a:rPr>
              <a:t>stromatolites</a:t>
            </a:r>
            <a:r>
              <a:rPr lang="en-GB" smtClean="0">
                <a:cs typeface="+mn-cs"/>
              </a:rPr>
              <a:t>— fossilized remains of colonies of single-celled organisms.</a:t>
            </a:r>
          </a:p>
        </p:txBody>
      </p:sp>
      <p:sp>
        <p:nvSpPr>
          <p:cNvPr id="1711110"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pic>
        <p:nvPicPr>
          <p:cNvPr id="68611" name="Picture 7" descr="15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3986213"/>
            <a:ext cx="41021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7353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9" name="Rectangle 3"/>
          <p:cNvSpPr>
            <a:spLocks noGrp="1" noChangeArrowheads="1"/>
          </p:cNvSpPr>
          <p:nvPr>
            <p:ph idx="1"/>
          </p:nvPr>
        </p:nvSpPr>
        <p:spPr>
          <a:xfrm>
            <a:off x="565150" y="990600"/>
            <a:ext cx="8197850" cy="5486400"/>
          </a:xfrm>
        </p:spPr>
        <p:txBody>
          <a:bodyPr/>
          <a:lstStyle/>
          <a:p>
            <a:pPr eaLnBrk="1" hangingPunct="1">
              <a:defRPr/>
            </a:pPr>
            <a:r>
              <a:rPr lang="en-GB" smtClean="0">
                <a:cs typeface="+mn-cs"/>
              </a:rPr>
              <a:t>The evidence, though scarce, indicates that simple organisms lived in Earth’s oceans 3.4 billion or more years ago—less than 1.2 billion years after Earth formed.</a:t>
            </a:r>
          </a:p>
          <a:p>
            <a:pPr lvl="1" eaLnBrk="1" hangingPunct="1">
              <a:defRPr/>
            </a:pPr>
            <a:r>
              <a:rPr lang="en-GB" smtClean="0"/>
              <a:t>Where did these simple organisms come from?</a:t>
            </a:r>
            <a:endParaRPr lang="en-US" smtClean="0"/>
          </a:p>
        </p:txBody>
      </p:sp>
      <p:sp>
        <p:nvSpPr>
          <p:cNvPr id="1299462"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9926380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3" name="Rectangle 3"/>
          <p:cNvSpPr>
            <a:spLocks noGrp="1" noChangeArrowheads="1"/>
          </p:cNvSpPr>
          <p:nvPr>
            <p:ph type="body" sz="half" idx="1"/>
          </p:nvPr>
        </p:nvSpPr>
        <p:spPr>
          <a:xfrm>
            <a:off x="558800" y="990600"/>
            <a:ext cx="8585200" cy="5486400"/>
          </a:xfrm>
        </p:spPr>
        <p:txBody>
          <a:bodyPr/>
          <a:lstStyle/>
          <a:p>
            <a:pPr eaLnBrk="1" hangingPunct="1">
              <a:defRPr/>
            </a:pPr>
            <a:r>
              <a:rPr lang="en-GB" smtClean="0">
                <a:cs typeface="+mn-cs"/>
              </a:rPr>
              <a:t>An important experiment performed by Stanley Miller and Harold Urey in 1952 sought to recreate the conditions in which life on Earth began. </a:t>
            </a:r>
          </a:p>
        </p:txBody>
      </p:sp>
      <p:pic>
        <p:nvPicPr>
          <p:cNvPr id="1300485"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2229" r="12229"/>
          <a:stretch>
            <a:fillRect/>
          </a:stretch>
        </p:blipFill>
        <p:spPr>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1300489" name="Text Box 9"/>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7967199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13" name="Rectangle 9"/>
          <p:cNvSpPr>
            <a:spLocks noGrp="1" noChangeArrowheads="1"/>
          </p:cNvSpPr>
          <p:nvPr>
            <p:ph type="body" sz="half" idx="1"/>
          </p:nvPr>
        </p:nvSpPr>
        <p:spPr>
          <a:xfrm>
            <a:off x="558800" y="1004888"/>
            <a:ext cx="8534400" cy="5486400"/>
          </a:xfrm>
        </p:spPr>
        <p:txBody>
          <a:bodyPr/>
          <a:lstStyle/>
          <a:p>
            <a:pPr eaLnBrk="1" hangingPunct="1">
              <a:defRPr/>
            </a:pPr>
            <a:r>
              <a:rPr lang="en-US" sz="3400" smtClean="0">
                <a:cs typeface="+mn-cs"/>
              </a:rPr>
              <a:t>The </a:t>
            </a:r>
            <a:r>
              <a:rPr lang="en-US" sz="3400" smtClean="0">
                <a:solidFill>
                  <a:srgbClr val="3333FF"/>
                </a:solidFill>
                <a:cs typeface="+mn-cs"/>
              </a:rPr>
              <a:t>Miller experiment</a:t>
            </a:r>
            <a:r>
              <a:rPr lang="en-US" sz="3400" smtClean="0">
                <a:cs typeface="+mn-cs"/>
              </a:rPr>
              <a:t> consisted of a sterile, sealed glass container holding water, hydrogen, ammonia, and methane. </a:t>
            </a:r>
          </a:p>
          <a:p>
            <a:pPr lvl="1" eaLnBrk="1" hangingPunct="1">
              <a:defRPr/>
            </a:pPr>
            <a:r>
              <a:rPr lang="en-US" sz="2400" smtClean="0"/>
              <a:t>An electric arc inside </a:t>
            </a:r>
            <a:br>
              <a:rPr lang="en-US" sz="2400" smtClean="0"/>
            </a:br>
            <a:r>
              <a:rPr lang="en-US" sz="2400" smtClean="0"/>
              <a:t>the apparatus created </a:t>
            </a:r>
            <a:br>
              <a:rPr lang="en-US" sz="2400" smtClean="0"/>
            </a:br>
            <a:r>
              <a:rPr lang="en-US" sz="2400" smtClean="0"/>
              <a:t>sparks—to simulate </a:t>
            </a:r>
            <a:br>
              <a:rPr lang="en-US" sz="2400" smtClean="0"/>
            </a:br>
            <a:r>
              <a:rPr lang="en-US" sz="2400" smtClean="0"/>
              <a:t>the effects of lightning </a:t>
            </a:r>
            <a:br>
              <a:rPr lang="en-US" sz="2400" smtClean="0"/>
            </a:br>
            <a:r>
              <a:rPr lang="en-US" sz="2400" smtClean="0"/>
              <a:t>in Earth</a:t>
            </a:r>
            <a:r>
              <a:rPr lang="ja-JP" altLang="en-US" sz="2400" smtClean="0">
                <a:latin typeface="Arial"/>
              </a:rPr>
              <a:t>’</a:t>
            </a:r>
            <a:r>
              <a:rPr lang="en-US" sz="2400" smtClean="0"/>
              <a:t>s early </a:t>
            </a:r>
            <a:br>
              <a:rPr lang="en-US" sz="2400" smtClean="0"/>
            </a:br>
            <a:r>
              <a:rPr lang="en-US" sz="2400" smtClean="0"/>
              <a:t>atmosphere.</a:t>
            </a:r>
            <a:endParaRPr lang="en-GB" sz="2400" smtClean="0"/>
          </a:p>
        </p:txBody>
      </p:sp>
      <p:sp>
        <p:nvSpPr>
          <p:cNvPr id="1301517" name="Text Box 13"/>
          <p:cNvSpPr txBox="1">
            <a:spLocks noChangeArrowheads="1"/>
          </p:cNvSpPr>
          <p:nvPr/>
        </p:nvSpPr>
        <p:spPr bwMode="auto">
          <a:xfrm>
            <a:off x="2881313" y="606425"/>
            <a:ext cx="3886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endParaRPr lang="en-US" sz="2400">
              <a:solidFill>
                <a:srgbClr val="FFCC00"/>
              </a:solidFill>
              <a:cs typeface="+mn-cs"/>
            </a:endParaRPr>
          </a:p>
        </p:txBody>
      </p:sp>
      <p:pic>
        <p:nvPicPr>
          <p:cNvPr id="74755" name="Picture 16"/>
          <p:cNvPicPr>
            <a:picLocks noChangeAspect="1" noChangeArrowheads="1"/>
          </p:cNvPicPr>
          <p:nvPr/>
        </p:nvPicPr>
        <p:blipFill>
          <a:blip r:embed="rId3">
            <a:extLst>
              <a:ext uri="{28A0092B-C50C-407E-A947-70E740481C1C}">
                <a14:useLocalDpi xmlns:a14="http://schemas.microsoft.com/office/drawing/2010/main" val="0"/>
              </a:ext>
            </a:extLst>
          </a:blip>
          <a:srcRect b="2649"/>
          <a:stretch>
            <a:fillRect/>
          </a:stretch>
        </p:blipFill>
        <p:spPr bwMode="auto">
          <a:xfrm>
            <a:off x="5316538" y="3298825"/>
            <a:ext cx="3827462"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1522" name="Text Box 18"/>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3377076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1" name="Rectangle 3"/>
          <p:cNvSpPr>
            <a:spLocks noGrp="1" noChangeArrowheads="1"/>
          </p:cNvSpPr>
          <p:nvPr>
            <p:ph idx="1"/>
          </p:nvPr>
        </p:nvSpPr>
        <p:spPr>
          <a:xfrm>
            <a:off x="558800" y="990600"/>
            <a:ext cx="8280400" cy="5486400"/>
          </a:xfrm>
        </p:spPr>
        <p:txBody>
          <a:bodyPr/>
          <a:lstStyle/>
          <a:p>
            <a:pPr eaLnBrk="1" hangingPunct="1">
              <a:defRPr/>
            </a:pPr>
            <a:r>
              <a:rPr lang="en-GB" sz="3600" smtClean="0">
                <a:cs typeface="+mn-cs"/>
              </a:rPr>
              <a:t>Miller and Urey let the experiment run for a week and then analyzed the material inside.</a:t>
            </a:r>
          </a:p>
          <a:p>
            <a:pPr lvl="1" eaLnBrk="1" hangingPunct="1">
              <a:defRPr/>
            </a:pPr>
            <a:r>
              <a:rPr lang="en-GB" sz="2400" smtClean="0"/>
              <a:t>They found that the interaction between the electric arc and the simulated atmosphere had produced many organic molecules from the raw material of the experiment—including such important building blocks of life as amino acids.</a:t>
            </a:r>
          </a:p>
        </p:txBody>
      </p:sp>
      <p:sp>
        <p:nvSpPr>
          <p:cNvPr id="1302534"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30084839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5" name="Rectangle 3"/>
          <p:cNvSpPr>
            <a:spLocks noGrp="1" noChangeArrowheads="1"/>
          </p:cNvSpPr>
          <p:nvPr>
            <p:ph idx="1"/>
          </p:nvPr>
        </p:nvSpPr>
        <p:spPr>
          <a:xfrm>
            <a:off x="558800" y="990600"/>
            <a:ext cx="8128000" cy="5486400"/>
          </a:xfrm>
        </p:spPr>
        <p:txBody>
          <a:bodyPr/>
          <a:lstStyle/>
          <a:p>
            <a:pPr eaLnBrk="1" hangingPunct="1">
              <a:defRPr/>
            </a:pPr>
            <a:r>
              <a:rPr lang="en-GB" smtClean="0">
                <a:cs typeface="+mn-cs"/>
              </a:rPr>
              <a:t>When the  experiment was run again using different energy sources—such as hot silica to represent molten lava spilling into the ocean—similar molecules were produced. </a:t>
            </a:r>
          </a:p>
          <a:p>
            <a:pPr lvl="1" eaLnBrk="1" hangingPunct="1">
              <a:defRPr/>
            </a:pPr>
            <a:r>
              <a:rPr lang="en-GB" sz="2400" smtClean="0"/>
              <a:t>Even the UV radiation present in sunlight was sufficient to produce complex organic molecules. </a:t>
            </a:r>
            <a:endParaRPr lang="en-US" sz="2400" smtClean="0"/>
          </a:p>
        </p:txBody>
      </p:sp>
      <p:sp>
        <p:nvSpPr>
          <p:cNvPr id="1303558"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15403034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9" name="Rectangle 3"/>
          <p:cNvSpPr>
            <a:spLocks noGrp="1" noChangeArrowheads="1"/>
          </p:cNvSpPr>
          <p:nvPr>
            <p:ph idx="1"/>
          </p:nvPr>
        </p:nvSpPr>
        <p:spPr>
          <a:xfrm>
            <a:off x="565150" y="995363"/>
            <a:ext cx="8350250" cy="5486400"/>
          </a:xfrm>
        </p:spPr>
        <p:txBody>
          <a:bodyPr/>
          <a:lstStyle/>
          <a:p>
            <a:pPr eaLnBrk="1" hangingPunct="1">
              <a:defRPr/>
            </a:pPr>
            <a:r>
              <a:rPr lang="en-GB" smtClean="0">
                <a:cs typeface="+mn-cs"/>
              </a:rPr>
              <a:t>According to updated models of the formation of the solar system and Earth, Earth’s early atmosphere probably consisted of carbon dioxide, nitrogen, and water vapor— instead of the mix of hydrogen, ammonia, and methane assumed by Miller and Urey.</a:t>
            </a:r>
          </a:p>
        </p:txBody>
      </p:sp>
      <p:sp>
        <p:nvSpPr>
          <p:cNvPr id="1304582"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1935663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5" name="Rectangle 3"/>
          <p:cNvSpPr>
            <a:spLocks noGrp="1" noChangeArrowheads="1"/>
          </p:cNvSpPr>
          <p:nvPr>
            <p:ph idx="1"/>
          </p:nvPr>
        </p:nvSpPr>
        <p:spPr>
          <a:xfrm>
            <a:off x="565150" y="990600"/>
            <a:ext cx="8274050" cy="5486400"/>
          </a:xfrm>
        </p:spPr>
        <p:txBody>
          <a:bodyPr/>
          <a:lstStyle/>
          <a:p>
            <a:pPr eaLnBrk="1" hangingPunct="1">
              <a:defRPr/>
            </a:pPr>
            <a:r>
              <a:rPr lang="en-GB" smtClean="0">
                <a:cs typeface="+mn-cs"/>
              </a:rPr>
              <a:t>When gases corresponding to the newer understanding of the early Earth atmosphere are processed in a Miller apparatus, lesser but still significant numbers of organic molecules are created.</a:t>
            </a:r>
            <a:endParaRPr lang="en-US" smtClean="0">
              <a:cs typeface="+mn-cs"/>
            </a:endParaRPr>
          </a:p>
        </p:txBody>
      </p:sp>
      <p:sp>
        <p:nvSpPr>
          <p:cNvPr id="1661958"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33208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9" name="Rectangle 3"/>
          <p:cNvSpPr>
            <a:spLocks noGrp="1" noChangeArrowheads="1"/>
          </p:cNvSpPr>
          <p:nvPr>
            <p:ph idx="1"/>
          </p:nvPr>
        </p:nvSpPr>
        <p:spPr>
          <a:xfrm>
            <a:off x="558800" y="990600"/>
            <a:ext cx="8305800" cy="5486400"/>
          </a:xfrm>
        </p:spPr>
        <p:txBody>
          <a:bodyPr/>
          <a:lstStyle/>
          <a:p>
            <a:pPr eaLnBrk="1" hangingPunct="1">
              <a:defRPr/>
            </a:pPr>
            <a:r>
              <a:rPr lang="en-GB" smtClean="0">
                <a:cs typeface="+mn-cs"/>
              </a:rPr>
              <a:t>The elements from which you are made are common everywhere in the observable universe.</a:t>
            </a:r>
          </a:p>
          <a:p>
            <a:pPr eaLnBrk="1" hangingPunct="1">
              <a:defRPr/>
            </a:pPr>
            <a:r>
              <a:rPr lang="en-GB" smtClean="0">
                <a:cs typeface="+mn-cs"/>
              </a:rPr>
              <a:t>So, it is possible that life began on other worlds and evolved to intelligence there as well.</a:t>
            </a:r>
            <a:r>
              <a:rPr lang="en-GB" sz="3600" smtClean="0">
                <a:cs typeface="+mn-cs"/>
              </a:rPr>
              <a:t> </a:t>
            </a:r>
          </a:p>
          <a:p>
            <a:pPr lvl="1" eaLnBrk="1" hangingPunct="1">
              <a:defRPr/>
            </a:pPr>
            <a:r>
              <a:rPr lang="en-GB" sz="2400" smtClean="0"/>
              <a:t>If so, perhaps these other civilizations will be detected from Earth. </a:t>
            </a:r>
          </a:p>
          <a:p>
            <a:pPr lvl="1" eaLnBrk="1" hangingPunct="1">
              <a:defRPr/>
            </a:pPr>
            <a:r>
              <a:rPr lang="en-GB" sz="2400" smtClean="0"/>
              <a:t>Future astronomers may discover distant alien species completely different from any life on Earth.</a:t>
            </a:r>
            <a:endParaRPr lang="en-US" sz="2400" smtClean="0"/>
          </a:p>
        </p:txBody>
      </p:sp>
    </p:spTree>
    <p:extLst>
      <p:ext uri="{BB962C8B-B14F-4D97-AF65-F5344CB8AC3E}">
        <p14:creationId xmlns:p14="http://schemas.microsoft.com/office/powerpoint/2010/main" val="31271865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3" name="Rectangle 3"/>
          <p:cNvSpPr>
            <a:spLocks noGrp="1" noChangeArrowheads="1"/>
          </p:cNvSpPr>
          <p:nvPr>
            <p:ph idx="1"/>
          </p:nvPr>
        </p:nvSpPr>
        <p:spPr>
          <a:xfrm>
            <a:off x="565150" y="1004888"/>
            <a:ext cx="8578850" cy="5486400"/>
          </a:xfrm>
        </p:spPr>
        <p:txBody>
          <a:bodyPr/>
          <a:lstStyle/>
          <a:p>
            <a:pPr eaLnBrk="1" hangingPunct="1">
              <a:defRPr/>
            </a:pPr>
            <a:r>
              <a:rPr lang="en-GB" sz="3400" smtClean="0">
                <a:cs typeface="+mn-cs"/>
              </a:rPr>
              <a:t>The Miller experiment is important because it shows that complex organic molecules form naturally in a wide variety of circumstances.</a:t>
            </a:r>
          </a:p>
          <a:p>
            <a:pPr lvl="1" eaLnBrk="1" hangingPunct="1">
              <a:defRPr/>
            </a:pPr>
            <a:r>
              <a:rPr lang="en-GB" sz="2400" smtClean="0"/>
              <a:t>Lightning, sunlight, and hot lava pouring into the oceans are just some of the energy sources that naturally rearrange simple common molecules into the complex molecules that make life possible.</a:t>
            </a:r>
          </a:p>
        </p:txBody>
      </p:sp>
      <p:sp>
        <p:nvSpPr>
          <p:cNvPr id="1305606"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10467895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9" name="Rectangle 3"/>
          <p:cNvSpPr>
            <a:spLocks noGrp="1" noChangeArrowheads="1"/>
          </p:cNvSpPr>
          <p:nvPr>
            <p:ph idx="1"/>
          </p:nvPr>
        </p:nvSpPr>
        <p:spPr>
          <a:xfrm>
            <a:off x="565150" y="990600"/>
            <a:ext cx="8350250" cy="5486400"/>
          </a:xfrm>
        </p:spPr>
        <p:txBody>
          <a:bodyPr/>
          <a:lstStyle/>
          <a:p>
            <a:pPr eaLnBrk="1" hangingPunct="1">
              <a:defRPr/>
            </a:pPr>
            <a:r>
              <a:rPr lang="en-GB" smtClean="0">
                <a:cs typeface="+mn-cs"/>
              </a:rPr>
              <a:t>If you could travel back in time, you would find Earth’s first oceans filled with a rich mixture of organic compounds called the </a:t>
            </a:r>
            <a:r>
              <a:rPr lang="en-GB" smtClean="0">
                <a:solidFill>
                  <a:srgbClr val="3333FF"/>
                </a:solidFill>
                <a:cs typeface="+mn-cs"/>
              </a:rPr>
              <a:t>primordial soup</a:t>
            </a:r>
            <a:r>
              <a:rPr lang="en-GB" smtClean="0">
                <a:cs typeface="+mn-cs"/>
              </a:rPr>
              <a:t>.</a:t>
            </a:r>
          </a:p>
          <a:p>
            <a:pPr eaLnBrk="1" hangingPunct="1">
              <a:defRPr/>
            </a:pPr>
            <a:r>
              <a:rPr lang="en-GB" smtClean="0">
                <a:cs typeface="+mn-cs"/>
              </a:rPr>
              <a:t>Many of these organic compounds would have been able to link up to form larger molecules.</a:t>
            </a:r>
            <a:endParaRPr lang="en-US" smtClean="0">
              <a:cs typeface="+mn-cs"/>
            </a:endParaRPr>
          </a:p>
        </p:txBody>
      </p:sp>
      <p:sp>
        <p:nvSpPr>
          <p:cNvPr id="1662982"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39419484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7" name="Rectangle 3"/>
          <p:cNvSpPr>
            <a:spLocks noGrp="1" noChangeArrowheads="1"/>
          </p:cNvSpPr>
          <p:nvPr>
            <p:ph type="body" sz="half" idx="1"/>
          </p:nvPr>
        </p:nvSpPr>
        <p:spPr>
          <a:xfrm>
            <a:off x="558800" y="990600"/>
            <a:ext cx="8204200" cy="5486400"/>
          </a:xfrm>
        </p:spPr>
        <p:txBody>
          <a:bodyPr/>
          <a:lstStyle/>
          <a:p>
            <a:pPr eaLnBrk="1" hangingPunct="1">
              <a:defRPr/>
            </a:pPr>
            <a:r>
              <a:rPr lang="en-GB" smtClean="0">
                <a:cs typeface="+mn-cs"/>
              </a:rPr>
              <a:t>For example, amino acids can link together to form proteins by joining ends and releasing a water molecule.</a:t>
            </a:r>
            <a:endParaRPr lang="en-US" smtClean="0">
              <a:cs typeface="+mn-cs"/>
            </a:endParaRPr>
          </a:p>
        </p:txBody>
      </p:sp>
      <p:sp>
        <p:nvSpPr>
          <p:cNvPr id="1306635" name="Text Box 11"/>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pic>
        <p:nvPicPr>
          <p:cNvPr id="89091" name="Picture 12" descr="15f0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22725"/>
            <a:ext cx="8686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8672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1" name="Rectangle 3"/>
          <p:cNvSpPr>
            <a:spLocks noGrp="1" noChangeArrowheads="1"/>
          </p:cNvSpPr>
          <p:nvPr>
            <p:ph idx="1"/>
          </p:nvPr>
        </p:nvSpPr>
        <p:spPr>
          <a:xfrm>
            <a:off x="565150" y="1004888"/>
            <a:ext cx="8350250" cy="5334000"/>
          </a:xfrm>
        </p:spPr>
        <p:txBody>
          <a:bodyPr/>
          <a:lstStyle/>
          <a:p>
            <a:pPr eaLnBrk="1" hangingPunct="1">
              <a:defRPr/>
            </a:pPr>
            <a:r>
              <a:rPr lang="en-GB" sz="3400" smtClean="0">
                <a:cs typeface="+mn-cs"/>
              </a:rPr>
              <a:t>It was initially thought that this must have occurred in sun-warmed tidal pools where organic molecules were concentrated by evaporation.</a:t>
            </a:r>
          </a:p>
          <a:p>
            <a:pPr lvl="1" eaLnBrk="1" hangingPunct="1">
              <a:defRPr/>
            </a:pPr>
            <a:r>
              <a:rPr lang="en-GB" sz="2400" smtClean="0"/>
              <a:t>However, violent episodes of volcanism and catastrophic meteorite impacts would probably have destroyed any evolving life forms at the surface.</a:t>
            </a:r>
          </a:p>
        </p:txBody>
      </p:sp>
      <p:sp>
        <p:nvSpPr>
          <p:cNvPr id="1307654"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78115699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3" name="Rectangle 3"/>
          <p:cNvSpPr>
            <a:spLocks noGrp="1" noChangeArrowheads="1"/>
          </p:cNvSpPr>
          <p:nvPr>
            <p:ph idx="1"/>
          </p:nvPr>
        </p:nvSpPr>
        <p:spPr>
          <a:xfrm>
            <a:off x="565150" y="990600"/>
            <a:ext cx="8578850" cy="5486400"/>
          </a:xfrm>
        </p:spPr>
        <p:txBody>
          <a:bodyPr/>
          <a:lstStyle/>
          <a:p>
            <a:pPr eaLnBrk="1" hangingPunct="1">
              <a:defRPr/>
            </a:pPr>
            <a:r>
              <a:rPr lang="en-GB" sz="3600" smtClean="0">
                <a:cs typeface="+mn-cs"/>
              </a:rPr>
              <a:t>So, it is now believed that the early linkage of complex molecules more likely took place on the ocean floor—perhaps near the hot springs at mid-ocean ridges.</a:t>
            </a:r>
            <a:endParaRPr lang="en-US" sz="3600" smtClean="0">
              <a:cs typeface="+mn-cs"/>
            </a:endParaRPr>
          </a:p>
          <a:p>
            <a:pPr eaLnBrk="1" hangingPunct="1">
              <a:defRPr/>
            </a:pPr>
            <a:endParaRPr lang="en-US" sz="3600" smtClean="0">
              <a:cs typeface="+mn-cs"/>
            </a:endParaRPr>
          </a:p>
        </p:txBody>
      </p:sp>
      <p:sp>
        <p:nvSpPr>
          <p:cNvPr id="1664006"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168204535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5" name="Rectangle 3"/>
          <p:cNvSpPr>
            <a:spLocks noGrp="1" noChangeArrowheads="1"/>
          </p:cNvSpPr>
          <p:nvPr>
            <p:ph idx="1"/>
          </p:nvPr>
        </p:nvSpPr>
        <p:spPr>
          <a:xfrm>
            <a:off x="558800" y="976313"/>
            <a:ext cx="8305800" cy="5257800"/>
          </a:xfrm>
        </p:spPr>
        <p:txBody>
          <a:bodyPr/>
          <a:lstStyle/>
          <a:p>
            <a:pPr eaLnBrk="1" hangingPunct="1">
              <a:defRPr/>
            </a:pPr>
            <a:r>
              <a:rPr lang="en-GB" sz="4000" smtClean="0">
                <a:cs typeface="+mn-cs"/>
              </a:rPr>
              <a:t>These complex organic molecules were still not living things.</a:t>
            </a:r>
            <a:r>
              <a:rPr lang="en-GB" smtClean="0">
                <a:cs typeface="+mn-cs"/>
              </a:rPr>
              <a:t> </a:t>
            </a:r>
          </a:p>
          <a:p>
            <a:pPr lvl="1" eaLnBrk="1" hangingPunct="1">
              <a:defRPr/>
            </a:pPr>
            <a:r>
              <a:rPr lang="en-GB" sz="2400" smtClean="0"/>
              <a:t>Even though some proteins may have contained hundreds of amino acids, they did not reproduce.</a:t>
            </a:r>
          </a:p>
          <a:p>
            <a:pPr lvl="1" eaLnBrk="1" hangingPunct="1">
              <a:defRPr/>
            </a:pPr>
            <a:r>
              <a:rPr lang="en-GB" sz="2400" smtClean="0"/>
              <a:t>Rather, they linked and broke apart at random. </a:t>
            </a:r>
          </a:p>
        </p:txBody>
      </p:sp>
      <p:sp>
        <p:nvSpPr>
          <p:cNvPr id="1308678"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37177716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7" name="Rectangle 3"/>
          <p:cNvSpPr>
            <a:spLocks noGrp="1" noChangeArrowheads="1"/>
          </p:cNvSpPr>
          <p:nvPr>
            <p:ph idx="1"/>
          </p:nvPr>
        </p:nvSpPr>
        <p:spPr>
          <a:xfrm>
            <a:off x="565150" y="990600"/>
            <a:ext cx="8578850" cy="5486400"/>
          </a:xfrm>
        </p:spPr>
        <p:txBody>
          <a:bodyPr/>
          <a:lstStyle/>
          <a:p>
            <a:pPr eaLnBrk="1" hangingPunct="1">
              <a:defRPr/>
            </a:pPr>
            <a:r>
              <a:rPr lang="en-GB" smtClean="0">
                <a:cs typeface="+mn-cs"/>
              </a:rPr>
              <a:t>However, some molecules are more stable than others, and some bond together more easily than others.</a:t>
            </a:r>
          </a:p>
          <a:p>
            <a:pPr eaLnBrk="1" hangingPunct="1">
              <a:defRPr/>
            </a:pPr>
            <a:r>
              <a:rPr lang="en-GB" smtClean="0">
                <a:cs typeface="+mn-cs"/>
              </a:rPr>
              <a:t>So, scientists hypothesize that a process of </a:t>
            </a:r>
            <a:r>
              <a:rPr lang="en-GB" smtClean="0">
                <a:solidFill>
                  <a:srgbClr val="3333FF"/>
                </a:solidFill>
                <a:cs typeface="+mn-cs"/>
              </a:rPr>
              <a:t>chemical evolution</a:t>
            </a:r>
            <a:r>
              <a:rPr lang="en-GB" b="1" smtClean="0">
                <a:cs typeface="+mn-cs"/>
              </a:rPr>
              <a:t> </a:t>
            </a:r>
            <a:r>
              <a:rPr lang="en-GB" smtClean="0">
                <a:cs typeface="+mn-cs"/>
              </a:rPr>
              <a:t>eventually concentrated the various smaller molecules into the most stable larger forms.</a:t>
            </a:r>
            <a:endParaRPr lang="en-US" smtClean="0">
              <a:cs typeface="+mn-cs"/>
            </a:endParaRPr>
          </a:p>
        </p:txBody>
      </p:sp>
      <p:sp>
        <p:nvSpPr>
          <p:cNvPr id="1665030"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59524599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9" name="Rectangle 3"/>
          <p:cNvSpPr>
            <a:spLocks noGrp="1" noChangeArrowheads="1"/>
          </p:cNvSpPr>
          <p:nvPr>
            <p:ph idx="1"/>
          </p:nvPr>
        </p:nvSpPr>
        <p:spPr>
          <a:xfrm>
            <a:off x="558800" y="990600"/>
            <a:ext cx="8356600" cy="5486400"/>
          </a:xfrm>
        </p:spPr>
        <p:txBody>
          <a:bodyPr/>
          <a:lstStyle/>
          <a:p>
            <a:pPr eaLnBrk="1" hangingPunct="1">
              <a:defRPr/>
            </a:pPr>
            <a:r>
              <a:rPr lang="en-GB" smtClean="0">
                <a:cs typeface="+mn-cs"/>
              </a:rPr>
              <a:t>Eventually, according to the hypothesis, somewhere in the oceans, after sufficient time, a molecule formed that could copy itself.</a:t>
            </a:r>
          </a:p>
          <a:p>
            <a:pPr eaLnBrk="1" hangingPunct="1">
              <a:defRPr/>
            </a:pPr>
            <a:r>
              <a:rPr lang="en-GB" smtClean="0">
                <a:cs typeface="+mn-cs"/>
              </a:rPr>
              <a:t>At that point, the chemical evolution of molecules became the biological evolution of living things. </a:t>
            </a:r>
            <a:endParaRPr lang="en-US" smtClean="0">
              <a:cs typeface="+mn-cs"/>
            </a:endParaRPr>
          </a:p>
        </p:txBody>
      </p:sp>
      <p:sp>
        <p:nvSpPr>
          <p:cNvPr id="1309702"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3377481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1" name="Rectangle 3"/>
          <p:cNvSpPr>
            <a:spLocks noGrp="1" noChangeArrowheads="1"/>
          </p:cNvSpPr>
          <p:nvPr>
            <p:ph idx="1"/>
          </p:nvPr>
        </p:nvSpPr>
        <p:spPr>
          <a:xfrm>
            <a:off x="565150" y="976313"/>
            <a:ext cx="8350250" cy="5486400"/>
          </a:xfrm>
        </p:spPr>
        <p:txBody>
          <a:bodyPr/>
          <a:lstStyle/>
          <a:p>
            <a:pPr eaLnBrk="1" hangingPunct="1">
              <a:defRPr/>
            </a:pPr>
            <a:r>
              <a:rPr lang="en-GB" sz="4000" smtClean="0">
                <a:cs typeface="+mn-cs"/>
              </a:rPr>
              <a:t>An alternative theory for the origin of life holds that reproducing molecules may have arrived here from space.</a:t>
            </a:r>
            <a:endParaRPr lang="en-US" sz="4000" smtClean="0">
              <a:cs typeface="+mn-cs"/>
            </a:endParaRPr>
          </a:p>
        </p:txBody>
      </p:sp>
      <p:sp>
        <p:nvSpPr>
          <p:cNvPr id="1666054"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889122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3" name="Rectangle 3"/>
          <p:cNvSpPr>
            <a:spLocks noGrp="1" noChangeArrowheads="1"/>
          </p:cNvSpPr>
          <p:nvPr>
            <p:ph type="body" sz="half" idx="1"/>
          </p:nvPr>
        </p:nvSpPr>
        <p:spPr>
          <a:xfrm>
            <a:off x="558800" y="992188"/>
            <a:ext cx="8585200" cy="5486400"/>
          </a:xfrm>
        </p:spPr>
        <p:txBody>
          <a:bodyPr/>
          <a:lstStyle/>
          <a:p>
            <a:pPr eaLnBrk="1" hangingPunct="1">
              <a:defRPr/>
            </a:pPr>
            <a:r>
              <a:rPr lang="en-GB" smtClean="0">
                <a:cs typeface="+mn-cs"/>
              </a:rPr>
              <a:t>Radio astronomers have found a wide variety of organic molecules in the interstellar medium.</a:t>
            </a:r>
          </a:p>
          <a:p>
            <a:pPr eaLnBrk="1" hangingPunct="1">
              <a:defRPr/>
            </a:pPr>
            <a:r>
              <a:rPr lang="en-GB" smtClean="0">
                <a:cs typeface="+mn-cs"/>
              </a:rPr>
              <a:t>Similar compounds have been found inside meteorites. </a:t>
            </a:r>
            <a:endParaRPr lang="en-US" smtClean="0">
              <a:cs typeface="+mn-cs"/>
            </a:endParaRPr>
          </a:p>
        </p:txBody>
      </p:sp>
      <p:pic>
        <p:nvPicPr>
          <p:cNvPr id="1310728"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72" b="272"/>
          <a:stretch>
            <a:fillRect/>
          </a:stretch>
        </p:blipFill>
        <p:spPr/>
      </p:pic>
      <p:sp>
        <p:nvSpPr>
          <p:cNvPr id="1310730" name="Text Box 10"/>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41381009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3"/>
          <p:cNvSpPr>
            <a:spLocks noGrp="1" noChangeArrowheads="1"/>
          </p:cNvSpPr>
          <p:nvPr>
            <p:ph idx="1"/>
          </p:nvPr>
        </p:nvSpPr>
        <p:spPr>
          <a:xfrm>
            <a:off x="565150" y="976313"/>
            <a:ext cx="8121650" cy="5486400"/>
          </a:xfrm>
        </p:spPr>
        <p:txBody>
          <a:bodyPr/>
          <a:lstStyle/>
          <a:p>
            <a:pPr eaLnBrk="1" hangingPunct="1">
              <a:defRPr/>
            </a:pPr>
            <a:r>
              <a:rPr lang="en-US" sz="4000" smtClean="0">
                <a:cs typeface="+mn-cs"/>
              </a:rPr>
              <a:t>Your goal in this chapter is to try to understand the most intriguing of puzzles—the origin and evolution of life on Earth and other worlds. </a:t>
            </a:r>
          </a:p>
        </p:txBody>
      </p:sp>
    </p:spTree>
    <p:extLst>
      <p:ext uri="{BB962C8B-B14F-4D97-AF65-F5344CB8AC3E}">
        <p14:creationId xmlns:p14="http://schemas.microsoft.com/office/powerpoint/2010/main" val="39748219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7" name="Rectangle 3"/>
          <p:cNvSpPr>
            <a:spLocks noGrp="1" noChangeArrowheads="1"/>
          </p:cNvSpPr>
          <p:nvPr>
            <p:ph idx="1"/>
          </p:nvPr>
        </p:nvSpPr>
        <p:spPr>
          <a:xfrm>
            <a:off x="565150" y="992188"/>
            <a:ext cx="8274050" cy="5486400"/>
          </a:xfrm>
        </p:spPr>
        <p:txBody>
          <a:bodyPr/>
          <a:lstStyle/>
          <a:p>
            <a:pPr eaLnBrk="1" hangingPunct="1">
              <a:defRPr/>
            </a:pPr>
            <a:r>
              <a:rPr lang="en-GB" sz="3600" smtClean="0">
                <a:cs typeface="+mn-cs"/>
              </a:rPr>
              <a:t>The Miller experiment showed how easy it is to create organic molecules.</a:t>
            </a:r>
          </a:p>
          <a:p>
            <a:pPr eaLnBrk="1" hangingPunct="1">
              <a:defRPr/>
            </a:pPr>
            <a:r>
              <a:rPr lang="en-GB" sz="3600" smtClean="0">
                <a:cs typeface="+mn-cs"/>
              </a:rPr>
              <a:t>So, it is not surprising to find them in space.</a:t>
            </a:r>
          </a:p>
          <a:p>
            <a:pPr lvl="1" eaLnBrk="1" hangingPunct="1">
              <a:defRPr/>
            </a:pPr>
            <a:r>
              <a:rPr lang="en-GB" sz="2400" smtClean="0"/>
              <a:t>Although speculation is fun, the hypothesis that life arrived on Earth from space is presently more difficult to test than the hypothesis that life on Earth originated on Earth.</a:t>
            </a:r>
            <a:endParaRPr lang="en-US" sz="2400" smtClean="0"/>
          </a:p>
        </p:txBody>
      </p:sp>
      <p:sp>
        <p:nvSpPr>
          <p:cNvPr id="1311750"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393221726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1" name="Rectangle 3"/>
          <p:cNvSpPr>
            <a:spLocks noGrp="1" noChangeArrowheads="1"/>
          </p:cNvSpPr>
          <p:nvPr>
            <p:ph idx="1"/>
          </p:nvPr>
        </p:nvSpPr>
        <p:spPr>
          <a:xfrm>
            <a:off x="558800" y="1004888"/>
            <a:ext cx="8356600" cy="5486400"/>
          </a:xfrm>
        </p:spPr>
        <p:txBody>
          <a:bodyPr/>
          <a:lstStyle/>
          <a:p>
            <a:pPr eaLnBrk="1" hangingPunct="1">
              <a:defRPr/>
            </a:pPr>
            <a:r>
              <a:rPr lang="en-GB" sz="3400" smtClean="0">
                <a:cs typeface="+mn-cs"/>
              </a:rPr>
              <a:t>Whether the first reproducing molecules formed here on Earth or in space, the important thing is that they could have formed by natural processes. </a:t>
            </a:r>
          </a:p>
          <a:p>
            <a:pPr lvl="1" eaLnBrk="1" hangingPunct="1">
              <a:defRPr/>
            </a:pPr>
            <a:r>
              <a:rPr lang="en-GB" sz="2400" smtClean="0"/>
              <a:t>Scientists know enough about these processes to feel confident about them—even though some of the steps remain unknown.</a:t>
            </a:r>
            <a:endParaRPr lang="en-US" sz="2400" smtClean="0"/>
          </a:p>
        </p:txBody>
      </p:sp>
      <p:sp>
        <p:nvSpPr>
          <p:cNvPr id="1312774"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160803549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5" name="Rectangle 3"/>
          <p:cNvSpPr>
            <a:spLocks noGrp="1" noChangeArrowheads="1"/>
          </p:cNvSpPr>
          <p:nvPr>
            <p:ph idx="1"/>
          </p:nvPr>
        </p:nvSpPr>
        <p:spPr>
          <a:xfrm>
            <a:off x="558800" y="990600"/>
            <a:ext cx="8585200" cy="5715000"/>
          </a:xfrm>
        </p:spPr>
        <p:txBody>
          <a:bodyPr/>
          <a:lstStyle/>
          <a:p>
            <a:pPr eaLnBrk="1" hangingPunct="1">
              <a:defRPr/>
            </a:pPr>
            <a:r>
              <a:rPr lang="en-GB" smtClean="0">
                <a:cs typeface="+mn-cs"/>
              </a:rPr>
              <a:t>The details of the evolution of the first cells are unknown.</a:t>
            </a:r>
          </a:p>
          <a:p>
            <a:pPr eaLnBrk="1" hangingPunct="1">
              <a:defRPr/>
            </a:pPr>
            <a:r>
              <a:rPr lang="en-GB" smtClean="0">
                <a:cs typeface="+mn-cs"/>
              </a:rPr>
              <a:t>Nevertheless, the first reproducing molecule to surround itself with a protective membrane must have gained an important survival advantage. </a:t>
            </a:r>
            <a:endParaRPr lang="en-US" smtClean="0">
              <a:cs typeface="+mn-cs"/>
            </a:endParaRPr>
          </a:p>
        </p:txBody>
      </p:sp>
      <p:sp>
        <p:nvSpPr>
          <p:cNvPr id="1313798"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30790990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1" name="Rectangle 3"/>
          <p:cNvSpPr>
            <a:spLocks noGrp="1" noChangeArrowheads="1"/>
          </p:cNvSpPr>
          <p:nvPr>
            <p:ph idx="1"/>
          </p:nvPr>
        </p:nvSpPr>
        <p:spPr>
          <a:xfrm>
            <a:off x="565150" y="1004888"/>
            <a:ext cx="8350250" cy="5486400"/>
          </a:xfrm>
        </p:spPr>
        <p:txBody>
          <a:bodyPr/>
          <a:lstStyle/>
          <a:p>
            <a:pPr eaLnBrk="1" hangingPunct="1">
              <a:defRPr/>
            </a:pPr>
            <a:r>
              <a:rPr lang="en-GB" sz="3400" smtClean="0">
                <a:cs typeface="+mn-cs"/>
              </a:rPr>
              <a:t>Experiments have shown that microscopic spheres the size of cells containing organic molecules form relatively easily in water.</a:t>
            </a:r>
          </a:p>
          <a:p>
            <a:pPr lvl="1" eaLnBrk="1" hangingPunct="1">
              <a:defRPr/>
            </a:pPr>
            <a:r>
              <a:rPr lang="en-GB" sz="2400" smtClean="0"/>
              <a:t>So, the evolution of the </a:t>
            </a:r>
            <a:br>
              <a:rPr lang="en-GB" sz="2400" smtClean="0"/>
            </a:br>
            <a:r>
              <a:rPr lang="en-GB" sz="2400" smtClean="0"/>
              <a:t>cell membrane is not </a:t>
            </a:r>
            <a:br>
              <a:rPr lang="en-GB" sz="2400" smtClean="0"/>
            </a:br>
            <a:r>
              <a:rPr lang="en-GB" sz="2400" smtClean="0"/>
              <a:t>surprising.</a:t>
            </a:r>
            <a:endParaRPr lang="en-US" sz="2400" smtClean="0"/>
          </a:p>
        </p:txBody>
      </p:sp>
      <p:pic>
        <p:nvPicPr>
          <p:cNvPr id="16199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0438"/>
            <a:ext cx="3886200"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19981" name="Text Box 13"/>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87923916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9" name="Rectangle 3"/>
          <p:cNvSpPr>
            <a:spLocks noGrp="1" noChangeArrowheads="1"/>
          </p:cNvSpPr>
          <p:nvPr>
            <p:ph idx="1"/>
          </p:nvPr>
        </p:nvSpPr>
        <p:spPr>
          <a:xfrm>
            <a:off x="565150" y="963613"/>
            <a:ext cx="8578850" cy="5486400"/>
          </a:xfrm>
        </p:spPr>
        <p:txBody>
          <a:bodyPr/>
          <a:lstStyle/>
          <a:p>
            <a:pPr eaLnBrk="1" hangingPunct="1">
              <a:defRPr/>
            </a:pPr>
            <a:r>
              <a:rPr lang="en-GB" sz="4400" smtClean="0">
                <a:cs typeface="+mn-cs"/>
              </a:rPr>
              <a:t>The first cells must have been single-celled organisms much like modern bacteria.</a:t>
            </a:r>
          </a:p>
        </p:txBody>
      </p:sp>
      <p:sp>
        <p:nvSpPr>
          <p:cNvPr id="1314827" name="Text Box 11"/>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73758177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3" name="Rectangle 3"/>
          <p:cNvSpPr>
            <a:spLocks noGrp="1" noChangeArrowheads="1"/>
          </p:cNvSpPr>
          <p:nvPr>
            <p:ph type="body" sz="half" idx="1"/>
          </p:nvPr>
        </p:nvSpPr>
        <p:spPr>
          <a:xfrm>
            <a:off x="558800" y="990600"/>
            <a:ext cx="8585200" cy="5486400"/>
          </a:xfrm>
        </p:spPr>
        <p:txBody>
          <a:bodyPr/>
          <a:lstStyle/>
          <a:p>
            <a:pPr eaLnBrk="1" hangingPunct="1">
              <a:defRPr/>
            </a:pPr>
            <a:r>
              <a:rPr lang="en-GB" smtClean="0">
                <a:cs typeface="+mn-cs"/>
              </a:rPr>
              <a:t>As you learned earlier, these kinds of cells are preserved in stromatolites— mineral formations formed by layers of photosynthetic bacteria and shallow ocean sediments.</a:t>
            </a:r>
            <a:endParaRPr lang="en-US" sz="2800" smtClean="0">
              <a:cs typeface="+mn-cs"/>
            </a:endParaRPr>
          </a:p>
        </p:txBody>
      </p:sp>
      <p:sp>
        <p:nvSpPr>
          <p:cNvPr id="1315879" name="Text Box 39"/>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pic>
        <p:nvPicPr>
          <p:cNvPr id="115715" name="Picture 40" descr="15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3986213"/>
            <a:ext cx="41021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90379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5" name="Rectangle 3"/>
          <p:cNvSpPr>
            <a:spLocks noGrp="1" noChangeArrowheads="1"/>
          </p:cNvSpPr>
          <p:nvPr>
            <p:ph idx="1"/>
          </p:nvPr>
        </p:nvSpPr>
        <p:spPr>
          <a:xfrm>
            <a:off x="565150" y="990600"/>
            <a:ext cx="8578850" cy="5486400"/>
          </a:xfrm>
        </p:spPr>
        <p:txBody>
          <a:bodyPr/>
          <a:lstStyle/>
          <a:p>
            <a:pPr eaLnBrk="1" hangingPunct="1">
              <a:defRPr/>
            </a:pPr>
            <a:r>
              <a:rPr lang="en-GB" smtClean="0">
                <a:cs typeface="+mn-cs"/>
              </a:rPr>
              <a:t>Stromatolites formed in rocks with radioactive ages of 3 billion years.</a:t>
            </a:r>
          </a:p>
          <a:p>
            <a:pPr eaLnBrk="1" hangingPunct="1">
              <a:defRPr/>
            </a:pPr>
            <a:r>
              <a:rPr lang="en-GB" smtClean="0">
                <a:cs typeface="+mn-cs"/>
              </a:rPr>
              <a:t>They still form in some places today.</a:t>
            </a:r>
            <a:endParaRPr lang="en-US" smtClean="0">
              <a:cs typeface="+mn-cs"/>
            </a:endParaRPr>
          </a:p>
        </p:txBody>
      </p:sp>
      <p:sp>
        <p:nvSpPr>
          <p:cNvPr id="1667081" name="Text Box 9"/>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pic>
        <p:nvPicPr>
          <p:cNvPr id="117763" name="Picture 10" descr="15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3986213"/>
            <a:ext cx="41021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7098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7" name="Rectangle 3"/>
          <p:cNvSpPr>
            <a:spLocks noGrp="1" noChangeArrowheads="1"/>
          </p:cNvSpPr>
          <p:nvPr>
            <p:ph type="body" sz="half" idx="1"/>
          </p:nvPr>
        </p:nvSpPr>
        <p:spPr>
          <a:xfrm>
            <a:off x="558800" y="992188"/>
            <a:ext cx="8585200" cy="5486400"/>
          </a:xfrm>
        </p:spPr>
        <p:txBody>
          <a:bodyPr/>
          <a:lstStyle/>
          <a:p>
            <a:pPr eaLnBrk="1" hangingPunct="1">
              <a:defRPr/>
            </a:pPr>
            <a:r>
              <a:rPr lang="en-GB" smtClean="0">
                <a:cs typeface="+mn-cs"/>
              </a:rPr>
              <a:t>Stromatolites and other photosynthetic organisms would have begun adding oxygen, a product of photosynthesis, to Earth’s early atmosphere. </a:t>
            </a:r>
          </a:p>
        </p:txBody>
      </p:sp>
      <p:pic>
        <p:nvPicPr>
          <p:cNvPr id="1434635" name="Picture 11"/>
          <p:cNvPicPr>
            <a:picLocks noChangeAspect="1" noChangeArrowheads="1"/>
          </p:cNvPicPr>
          <p:nvPr/>
        </p:nvPicPr>
        <p:blipFill>
          <a:blip r:embed="rId3">
            <a:extLst>
              <a:ext uri="{28A0092B-C50C-407E-A947-70E740481C1C}">
                <a14:useLocalDpi xmlns:a14="http://schemas.microsoft.com/office/drawing/2010/main" val="0"/>
              </a:ext>
            </a:extLst>
          </a:blip>
          <a:srcRect l="1123" t="980" r="1701"/>
          <a:stretch>
            <a:fillRect/>
          </a:stretch>
        </p:blipFill>
        <p:spPr bwMode="auto">
          <a:xfrm>
            <a:off x="4608513" y="3328988"/>
            <a:ext cx="4535487"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4637" name="Text Box 13"/>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32396726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9" name="Rectangle 3"/>
          <p:cNvSpPr>
            <a:spLocks noGrp="1" noChangeArrowheads="1"/>
          </p:cNvSpPr>
          <p:nvPr>
            <p:ph idx="1"/>
          </p:nvPr>
        </p:nvSpPr>
        <p:spPr>
          <a:xfrm>
            <a:off x="565150" y="990600"/>
            <a:ext cx="8426450" cy="5486400"/>
          </a:xfrm>
        </p:spPr>
        <p:txBody>
          <a:bodyPr/>
          <a:lstStyle/>
          <a:p>
            <a:pPr eaLnBrk="1" hangingPunct="1">
              <a:defRPr/>
            </a:pPr>
            <a:r>
              <a:rPr lang="en-GB" smtClean="0">
                <a:cs typeface="+mn-cs"/>
              </a:rPr>
              <a:t>An oxygen abundance of only 0.1 percent would have created an ozone screen—protecting organisms from the sun’s ultraviolet radiation </a:t>
            </a:r>
            <a:r>
              <a:rPr lang="en-US" smtClean="0">
                <a:cs typeface="+mn-cs"/>
              </a:rPr>
              <a:t>and later allowing life to colonize the land.</a:t>
            </a:r>
          </a:p>
        </p:txBody>
      </p:sp>
      <p:sp>
        <p:nvSpPr>
          <p:cNvPr id="1668102"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280298519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7" name="Rectangle 3"/>
          <p:cNvSpPr>
            <a:spLocks noGrp="1" noChangeArrowheads="1"/>
          </p:cNvSpPr>
          <p:nvPr>
            <p:ph idx="1"/>
          </p:nvPr>
        </p:nvSpPr>
        <p:spPr>
          <a:xfrm>
            <a:off x="565150" y="1006475"/>
            <a:ext cx="8350250" cy="5334000"/>
          </a:xfrm>
        </p:spPr>
        <p:txBody>
          <a:bodyPr/>
          <a:lstStyle/>
          <a:p>
            <a:pPr eaLnBrk="1" hangingPunct="1">
              <a:defRPr/>
            </a:pPr>
            <a:r>
              <a:rPr lang="en-GB" sz="3400" smtClean="0">
                <a:cs typeface="+mn-cs"/>
              </a:rPr>
              <a:t>Over the course of eons, the natural processes of evolution gave rise to stunningly complex </a:t>
            </a:r>
            <a:r>
              <a:rPr lang="en-GB" sz="3400" smtClean="0">
                <a:solidFill>
                  <a:srgbClr val="3333FF"/>
                </a:solidFill>
                <a:cs typeface="+mn-cs"/>
              </a:rPr>
              <a:t>multicellular</a:t>
            </a:r>
            <a:r>
              <a:rPr lang="en-GB" sz="3400" smtClean="0">
                <a:cs typeface="+mn-cs"/>
              </a:rPr>
              <a:t> life forms—with their own widely differing ways of life. </a:t>
            </a:r>
          </a:p>
        </p:txBody>
      </p:sp>
      <p:sp>
        <p:nvSpPr>
          <p:cNvPr id="1316870" name="Text Box 6"/>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7653790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7" name="Rectangle 3"/>
          <p:cNvSpPr>
            <a:spLocks noGrp="1" noChangeArrowheads="1"/>
          </p:cNvSpPr>
          <p:nvPr>
            <p:ph idx="1"/>
          </p:nvPr>
        </p:nvSpPr>
        <p:spPr>
          <a:xfrm>
            <a:off x="552450" y="904875"/>
            <a:ext cx="8591550" cy="5486400"/>
          </a:xfrm>
        </p:spPr>
        <p:txBody>
          <a:bodyPr/>
          <a:lstStyle/>
          <a:p>
            <a:pPr eaLnBrk="1" hangingPunct="1">
              <a:defRPr/>
            </a:pPr>
            <a:r>
              <a:rPr lang="en-GB" sz="6000" smtClean="0">
                <a:cs typeface="+mn-cs"/>
              </a:rPr>
              <a:t>What is life?</a:t>
            </a:r>
          </a:p>
          <a:p>
            <a:pPr lvl="1" eaLnBrk="1" hangingPunct="1">
              <a:defRPr/>
            </a:pPr>
            <a:r>
              <a:rPr lang="en-GB" sz="2600" smtClean="0"/>
              <a:t>Philosophers have struggled with that question for thousands of years.</a:t>
            </a:r>
          </a:p>
          <a:p>
            <a:pPr lvl="1" eaLnBrk="1" hangingPunct="1">
              <a:defRPr/>
            </a:pPr>
            <a:r>
              <a:rPr lang="en-GB" sz="2600" smtClean="0"/>
              <a:t>It is not possible to answer it in a single chapter.</a:t>
            </a:r>
          </a:p>
        </p:txBody>
      </p:sp>
      <p:sp>
        <p:nvSpPr>
          <p:cNvPr id="1270788" name="Text Box 4"/>
          <p:cNvSpPr txBox="1">
            <a:spLocks noChangeArrowheads="1"/>
          </p:cNvSpPr>
          <p:nvPr/>
        </p:nvSpPr>
        <p:spPr bwMode="auto">
          <a:xfrm>
            <a:off x="685800" y="228600"/>
            <a:ext cx="622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50000"/>
              </a:spcBef>
              <a:buFontTx/>
              <a:buNone/>
              <a:defRPr/>
            </a:pPr>
            <a:r>
              <a:rPr lang="en-GB" sz="3000">
                <a:solidFill>
                  <a:srgbClr val="FFCC00"/>
                </a:solidFill>
                <a:cs typeface="+mn-cs"/>
              </a:rPr>
              <a:t>The Nature of Life</a:t>
            </a:r>
            <a:r>
              <a:rPr lang="en-US" sz="3000">
                <a:solidFill>
                  <a:srgbClr val="FFCC00"/>
                </a:solidFill>
                <a:cs typeface="+mn-cs"/>
              </a:rPr>
              <a:t> </a:t>
            </a:r>
          </a:p>
        </p:txBody>
      </p:sp>
    </p:spTree>
    <p:extLst>
      <p:ext uri="{BB962C8B-B14F-4D97-AF65-F5344CB8AC3E}">
        <p14:creationId xmlns:p14="http://schemas.microsoft.com/office/powerpoint/2010/main" val="282171872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3" name="Rectangle 5"/>
          <p:cNvSpPr>
            <a:spLocks noGrp="1" noChangeArrowheads="1"/>
          </p:cNvSpPr>
          <p:nvPr>
            <p:ph idx="1"/>
          </p:nvPr>
        </p:nvSpPr>
        <p:spPr>
          <a:xfrm>
            <a:off x="558800" y="992188"/>
            <a:ext cx="8585200" cy="5334000"/>
          </a:xfrm>
        </p:spPr>
        <p:txBody>
          <a:bodyPr/>
          <a:lstStyle/>
          <a:p>
            <a:pPr eaLnBrk="1" hangingPunct="1">
              <a:defRPr/>
            </a:pPr>
            <a:r>
              <a:rPr lang="en-US" sz="3600" smtClean="0">
                <a:cs typeface="+mn-cs"/>
              </a:rPr>
              <a:t>It is a common misconception to imagine that life is too complex to have evolved from such simple beginnings.</a:t>
            </a:r>
            <a:r>
              <a:rPr lang="en-US" smtClean="0">
                <a:cs typeface="+mn-cs"/>
              </a:rPr>
              <a:t> </a:t>
            </a:r>
          </a:p>
          <a:p>
            <a:pPr lvl="1" eaLnBrk="1" hangingPunct="1">
              <a:defRPr/>
            </a:pPr>
            <a:r>
              <a:rPr lang="en-US" sz="2400" smtClean="0"/>
              <a:t>It is possible because small variations can accumulate.</a:t>
            </a:r>
          </a:p>
          <a:p>
            <a:pPr lvl="1" eaLnBrk="1" hangingPunct="1">
              <a:defRPr/>
            </a:pPr>
            <a:r>
              <a:rPr lang="en-US" sz="2400" smtClean="0"/>
              <a:t>That accumulation, however, requires huge amounts of time.</a:t>
            </a:r>
            <a:endParaRPr lang="en-GB" sz="2400" smtClean="0"/>
          </a:p>
        </p:txBody>
      </p:sp>
      <p:sp>
        <p:nvSpPr>
          <p:cNvPr id="1317895" name="Text Box 7"/>
          <p:cNvSpPr txBox="1">
            <a:spLocks noChangeArrowheads="1"/>
          </p:cNvSpPr>
          <p:nvPr/>
        </p:nvSpPr>
        <p:spPr bwMode="auto">
          <a:xfrm>
            <a:off x="685800" y="265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Origin of Life on Earth</a:t>
            </a:r>
            <a:r>
              <a:rPr lang="en-US" sz="3000">
                <a:solidFill>
                  <a:srgbClr val="FFCC00"/>
                </a:solidFill>
                <a:cs typeface="+mn-cs"/>
              </a:rPr>
              <a:t> </a:t>
            </a:r>
          </a:p>
        </p:txBody>
      </p:sp>
    </p:spTree>
    <p:extLst>
      <p:ext uri="{BB962C8B-B14F-4D97-AF65-F5344CB8AC3E}">
        <p14:creationId xmlns:p14="http://schemas.microsoft.com/office/powerpoint/2010/main" val="19770785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5" name="Rectangle 3"/>
          <p:cNvSpPr>
            <a:spLocks noGrp="1" noChangeArrowheads="1"/>
          </p:cNvSpPr>
          <p:nvPr>
            <p:ph type="body" sz="half" idx="1"/>
          </p:nvPr>
        </p:nvSpPr>
        <p:spPr>
          <a:xfrm>
            <a:off x="558800" y="992188"/>
            <a:ext cx="8585200" cy="5486400"/>
          </a:xfrm>
        </p:spPr>
        <p:txBody>
          <a:bodyPr/>
          <a:lstStyle/>
          <a:p>
            <a:pPr eaLnBrk="1" hangingPunct="1">
              <a:defRPr/>
            </a:pPr>
            <a:r>
              <a:rPr lang="en-GB" smtClean="0">
                <a:cs typeface="+mn-cs"/>
              </a:rPr>
              <a:t>Life has existed on Earth for at least 3.4 billion years.</a:t>
            </a:r>
          </a:p>
          <a:p>
            <a:pPr eaLnBrk="1" hangingPunct="1">
              <a:defRPr/>
            </a:pPr>
            <a:r>
              <a:rPr lang="en-GB" smtClean="0">
                <a:cs typeface="+mn-cs"/>
              </a:rPr>
              <a:t>There is no evidence, though, of anything more than simple organisms until about 540 million years ago—when life </a:t>
            </a:r>
            <a:br>
              <a:rPr lang="en-GB" smtClean="0">
                <a:cs typeface="+mn-cs"/>
              </a:rPr>
            </a:br>
            <a:r>
              <a:rPr lang="en-GB" smtClean="0">
                <a:cs typeface="+mn-cs"/>
              </a:rPr>
              <a:t>suddenly branched into a wide </a:t>
            </a:r>
            <a:br>
              <a:rPr lang="en-GB" smtClean="0">
                <a:cs typeface="+mn-cs"/>
              </a:rPr>
            </a:br>
            <a:r>
              <a:rPr lang="en-GB" smtClean="0">
                <a:cs typeface="+mn-cs"/>
              </a:rPr>
              <a:t>variety of complex </a:t>
            </a:r>
            <a:br>
              <a:rPr lang="en-GB" smtClean="0">
                <a:cs typeface="+mn-cs"/>
              </a:rPr>
            </a:br>
            <a:r>
              <a:rPr lang="en-GB" smtClean="0">
                <a:cs typeface="+mn-cs"/>
              </a:rPr>
              <a:t>forms like </a:t>
            </a:r>
            <a:br>
              <a:rPr lang="en-GB" smtClean="0">
                <a:cs typeface="+mn-cs"/>
              </a:rPr>
            </a:br>
            <a:r>
              <a:rPr lang="en-GB" smtClean="0">
                <a:cs typeface="+mn-cs"/>
              </a:rPr>
              <a:t>the trilobites.</a:t>
            </a:r>
            <a:endParaRPr lang="en-US" smtClean="0">
              <a:cs typeface="+mn-cs"/>
            </a:endParaRPr>
          </a:p>
        </p:txBody>
      </p:sp>
      <p:pic>
        <p:nvPicPr>
          <p:cNvPr id="1318923" name="Picture 11" descr="15p3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0241" r="20241"/>
          <a:stretch>
            <a:fillRect/>
          </a:stretch>
        </p:blipFill>
        <p:spPr/>
      </p:pic>
      <p:sp>
        <p:nvSpPr>
          <p:cNvPr id="1318916" name="Text Box 4"/>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366143133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9" name="Rectangle 3"/>
          <p:cNvSpPr>
            <a:spLocks noGrp="1" noChangeArrowheads="1"/>
          </p:cNvSpPr>
          <p:nvPr>
            <p:ph type="body" sz="half" idx="1"/>
          </p:nvPr>
        </p:nvSpPr>
        <p:spPr>
          <a:xfrm>
            <a:off x="558800" y="963613"/>
            <a:ext cx="8585200" cy="5486400"/>
          </a:xfrm>
        </p:spPr>
        <p:txBody>
          <a:bodyPr/>
          <a:lstStyle/>
          <a:p>
            <a:pPr eaLnBrk="1" hangingPunct="1">
              <a:defRPr/>
            </a:pPr>
            <a:r>
              <a:rPr lang="en-GB" sz="4000" smtClean="0">
                <a:cs typeface="+mn-cs"/>
              </a:rPr>
              <a:t>This sudden increase in complexity is known as the </a:t>
            </a:r>
            <a:r>
              <a:rPr lang="en-GB" sz="4000" smtClean="0">
                <a:solidFill>
                  <a:srgbClr val="3333FF"/>
                </a:solidFill>
                <a:cs typeface="+mn-cs"/>
              </a:rPr>
              <a:t>Cambrian explosion</a:t>
            </a:r>
            <a:r>
              <a:rPr lang="en-GB" sz="4000" smtClean="0">
                <a:cs typeface="+mn-cs"/>
              </a:rPr>
              <a:t>.</a:t>
            </a:r>
          </a:p>
          <a:p>
            <a:pPr eaLnBrk="1" hangingPunct="1">
              <a:defRPr/>
            </a:pPr>
            <a:r>
              <a:rPr lang="en-GB" sz="4000" smtClean="0">
                <a:cs typeface="+mn-cs"/>
              </a:rPr>
              <a:t>It marks the beginning of the Cambrian period.</a:t>
            </a:r>
          </a:p>
        </p:txBody>
      </p:sp>
      <p:sp>
        <p:nvSpPr>
          <p:cNvPr id="1319946" name="Text Box 10"/>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373581280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9" name="Rectangle 3"/>
          <p:cNvSpPr>
            <a:spLocks noGrp="1" noChangeArrowheads="1"/>
          </p:cNvSpPr>
          <p:nvPr>
            <p:ph type="body" sz="half" idx="1"/>
          </p:nvPr>
        </p:nvSpPr>
        <p:spPr>
          <a:xfrm>
            <a:off x="565150" y="990600"/>
            <a:ext cx="6140450" cy="5486400"/>
          </a:xfrm>
        </p:spPr>
        <p:txBody>
          <a:bodyPr/>
          <a:lstStyle/>
          <a:p>
            <a:pPr eaLnBrk="1" hangingPunct="1">
              <a:defRPr/>
            </a:pPr>
            <a:r>
              <a:rPr lang="en-US" smtClean="0">
                <a:cs typeface="+mn-cs"/>
              </a:rPr>
              <a:t>If you represented the entire history of Earth on a scale diagram, the Cambrian explosion would be near the top of the column.</a:t>
            </a:r>
          </a:p>
        </p:txBody>
      </p:sp>
      <p:pic>
        <p:nvPicPr>
          <p:cNvPr id="1437713" name="Picture 17" descr="15f0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9742" b="29742"/>
          <a:stretch>
            <a:fillRect/>
          </a:stretch>
        </p:blipFill>
        <p:spPr/>
      </p:pic>
      <p:sp>
        <p:nvSpPr>
          <p:cNvPr id="1437710" name="Text Box 14"/>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111872911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3" name="Rectangle 3"/>
          <p:cNvSpPr>
            <a:spLocks noGrp="1" noChangeArrowheads="1"/>
          </p:cNvSpPr>
          <p:nvPr>
            <p:ph type="body" sz="half" idx="1"/>
          </p:nvPr>
        </p:nvSpPr>
        <p:spPr>
          <a:xfrm>
            <a:off x="565150" y="990600"/>
            <a:ext cx="6292850" cy="5486400"/>
          </a:xfrm>
        </p:spPr>
        <p:txBody>
          <a:bodyPr/>
          <a:lstStyle/>
          <a:p>
            <a:pPr eaLnBrk="1" hangingPunct="1">
              <a:defRPr/>
            </a:pPr>
            <a:r>
              <a:rPr lang="en-GB" smtClean="0">
                <a:cs typeface="+mn-cs"/>
              </a:rPr>
              <a:t>The emergence of most animals familiar to you today—including fishes, amphibians, reptiles, birds, and mammals—would be crammed into the topmost part of the chart, above the Cambrian explosion.</a:t>
            </a:r>
            <a:endParaRPr lang="en-US" smtClean="0">
              <a:cs typeface="+mn-cs"/>
            </a:endParaRPr>
          </a:p>
        </p:txBody>
      </p:sp>
      <p:pic>
        <p:nvPicPr>
          <p:cNvPr id="1320978" name="Picture 18" descr="15f0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9742" b="29742"/>
          <a:stretch>
            <a:fillRect/>
          </a:stretch>
        </p:blipFill>
        <p:spPr/>
      </p:pic>
      <p:sp>
        <p:nvSpPr>
          <p:cNvPr id="1320976" name="Text Box 1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197581817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7" name="Rectangle 3"/>
          <p:cNvSpPr>
            <a:spLocks noGrp="1" noChangeArrowheads="1"/>
          </p:cNvSpPr>
          <p:nvPr>
            <p:ph type="body" sz="half" idx="1"/>
          </p:nvPr>
        </p:nvSpPr>
        <p:spPr>
          <a:xfrm>
            <a:off x="565150" y="990600"/>
            <a:ext cx="3473450" cy="5486400"/>
          </a:xfrm>
        </p:spPr>
        <p:txBody>
          <a:bodyPr/>
          <a:lstStyle/>
          <a:p>
            <a:pPr eaLnBrk="1" hangingPunct="1">
              <a:defRPr/>
            </a:pPr>
            <a:r>
              <a:rPr lang="en-GB" smtClean="0">
                <a:cs typeface="+mn-cs"/>
              </a:rPr>
              <a:t>If you magnify that portion of the diagram, you can get a better idea of when those events occurred in the history of life. </a:t>
            </a:r>
          </a:p>
        </p:txBody>
      </p:sp>
      <p:sp>
        <p:nvSpPr>
          <p:cNvPr id="1321995" name="Text Box 11"/>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pic>
        <p:nvPicPr>
          <p:cNvPr id="136195" name="Picture 12" descr="15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1020763"/>
            <a:ext cx="5130800"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88596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6" name="Rectangle 8"/>
          <p:cNvSpPr>
            <a:spLocks noGrp="1" noChangeArrowheads="1"/>
          </p:cNvSpPr>
          <p:nvPr>
            <p:ph type="body" sz="half" idx="1"/>
          </p:nvPr>
        </p:nvSpPr>
        <p:spPr>
          <a:xfrm>
            <a:off x="558800" y="990600"/>
            <a:ext cx="5461000" cy="5867400"/>
          </a:xfrm>
        </p:spPr>
        <p:txBody>
          <a:bodyPr/>
          <a:lstStyle/>
          <a:p>
            <a:pPr eaLnBrk="1" hangingPunct="1">
              <a:defRPr/>
            </a:pPr>
            <a:r>
              <a:rPr lang="en-US" smtClean="0">
                <a:cs typeface="+mn-cs"/>
              </a:rPr>
              <a:t>Humanoid creatures have walked the Earth for about 3 million years.</a:t>
            </a:r>
          </a:p>
          <a:p>
            <a:pPr lvl="1" eaLnBrk="1" hangingPunct="1">
              <a:defRPr/>
            </a:pPr>
            <a:r>
              <a:rPr lang="en-US" sz="2400" smtClean="0"/>
              <a:t>This is a long time by the standard of a human lifetime—but it makes only a narrow red line at the very top of the diagram. </a:t>
            </a:r>
          </a:p>
        </p:txBody>
      </p:sp>
      <p:pic>
        <p:nvPicPr>
          <p:cNvPr id="1323022" name="Picture 14" descr="15f0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2263" b="22263"/>
          <a:stretch>
            <a:fillRect/>
          </a:stretch>
        </p:blipFill>
        <p:spPr/>
      </p:pic>
      <p:sp>
        <p:nvSpPr>
          <p:cNvPr id="1323019" name="Text Box 11"/>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259537702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3" name="Rectangle 3"/>
          <p:cNvSpPr>
            <a:spLocks noGrp="1" noChangeArrowheads="1"/>
          </p:cNvSpPr>
          <p:nvPr>
            <p:ph idx="1"/>
          </p:nvPr>
        </p:nvSpPr>
        <p:spPr>
          <a:xfrm>
            <a:off x="565150" y="990600"/>
            <a:ext cx="5683250" cy="5486400"/>
          </a:xfrm>
        </p:spPr>
        <p:txBody>
          <a:bodyPr/>
          <a:lstStyle/>
          <a:p>
            <a:pPr eaLnBrk="1" hangingPunct="1">
              <a:defRPr/>
            </a:pPr>
            <a:r>
              <a:rPr lang="en-US" sz="3600" smtClean="0">
                <a:cs typeface="+mn-cs"/>
              </a:rPr>
              <a:t>All of recorded history would be a microscopically thin line at the very top of the column.</a:t>
            </a:r>
            <a:endParaRPr lang="en-US" smtClean="0">
              <a:cs typeface="+mn-cs"/>
            </a:endParaRPr>
          </a:p>
        </p:txBody>
      </p:sp>
      <p:sp>
        <p:nvSpPr>
          <p:cNvPr id="1669128" name="Text Box 8"/>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pic>
        <p:nvPicPr>
          <p:cNvPr id="1669129" name="Picture 9" descr="15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1066800"/>
            <a:ext cx="28670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92199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7" name="Rectangle 5"/>
          <p:cNvSpPr>
            <a:spLocks noGrp="1" noChangeArrowheads="1"/>
          </p:cNvSpPr>
          <p:nvPr>
            <p:ph idx="1"/>
          </p:nvPr>
        </p:nvSpPr>
        <p:spPr>
          <a:xfrm>
            <a:off x="565150" y="990600"/>
            <a:ext cx="8121650" cy="5029200"/>
          </a:xfrm>
        </p:spPr>
        <p:txBody>
          <a:bodyPr/>
          <a:lstStyle/>
          <a:p>
            <a:pPr eaLnBrk="1" hangingPunct="1">
              <a:defRPr/>
            </a:pPr>
            <a:r>
              <a:rPr lang="en-US" sz="3800" smtClean="0">
                <a:cs typeface="+mn-cs"/>
              </a:rPr>
              <a:t>To understand just how thin that line is, imagine that the entire 4.6-billion-year history of the Earth has been compressed onto a yearlong video.</a:t>
            </a:r>
            <a:endParaRPr lang="en-GB" sz="3800" smtClean="0">
              <a:cs typeface="+mn-cs"/>
            </a:endParaRPr>
          </a:p>
        </p:txBody>
      </p:sp>
      <p:sp>
        <p:nvSpPr>
          <p:cNvPr id="1324039" name="Text Box 7"/>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25836871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9" name="Rectangle 3"/>
          <p:cNvSpPr>
            <a:spLocks noGrp="1" noChangeArrowheads="1"/>
          </p:cNvSpPr>
          <p:nvPr>
            <p:ph idx="1"/>
          </p:nvPr>
        </p:nvSpPr>
        <p:spPr>
          <a:xfrm>
            <a:off x="565150" y="976313"/>
            <a:ext cx="8274050" cy="5486400"/>
          </a:xfrm>
        </p:spPr>
        <p:txBody>
          <a:bodyPr/>
          <a:lstStyle/>
          <a:p>
            <a:pPr eaLnBrk="1" hangingPunct="1">
              <a:defRPr/>
            </a:pPr>
            <a:r>
              <a:rPr lang="en-US" sz="4000" smtClean="0">
                <a:cs typeface="+mn-cs"/>
              </a:rPr>
              <a:t>Imagine that you began watching the video on January 1. </a:t>
            </a:r>
          </a:p>
          <a:p>
            <a:pPr lvl="1" eaLnBrk="1" hangingPunct="1">
              <a:defRPr/>
            </a:pPr>
            <a:r>
              <a:rPr lang="en-US" sz="2400" smtClean="0"/>
              <a:t>You would not see any signs of life until March or early April.</a:t>
            </a:r>
          </a:p>
          <a:p>
            <a:pPr lvl="1" eaLnBrk="1" hangingPunct="1">
              <a:defRPr/>
            </a:pPr>
            <a:r>
              <a:rPr lang="en-US" sz="2400" smtClean="0"/>
              <a:t>The slow evolution of the first simple forms would take up the next six or seven months.</a:t>
            </a:r>
          </a:p>
        </p:txBody>
      </p:sp>
      <p:sp>
        <p:nvSpPr>
          <p:cNvPr id="1442822"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17388942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4" name="Rectangle 6"/>
          <p:cNvSpPr>
            <a:spLocks noGrp="1" noChangeArrowheads="1"/>
          </p:cNvSpPr>
          <p:nvPr>
            <p:ph idx="1"/>
          </p:nvPr>
        </p:nvSpPr>
        <p:spPr>
          <a:xfrm>
            <a:off x="565150" y="990600"/>
            <a:ext cx="8197850" cy="5486400"/>
          </a:xfrm>
        </p:spPr>
        <p:txBody>
          <a:bodyPr/>
          <a:lstStyle/>
          <a:p>
            <a:pPr eaLnBrk="1" hangingPunct="1">
              <a:defRPr/>
            </a:pPr>
            <a:r>
              <a:rPr lang="en-US" sz="3600" smtClean="0">
                <a:cs typeface="+mn-cs"/>
              </a:rPr>
              <a:t>An attempt at a general definition of what living things do, distinguishing them from nonliving things, might be as follows.</a:t>
            </a:r>
          </a:p>
          <a:p>
            <a:pPr lvl="1" eaLnBrk="1" hangingPunct="1">
              <a:defRPr/>
            </a:pPr>
            <a:r>
              <a:rPr lang="en-US" sz="2400" smtClean="0"/>
              <a:t>Life is a process</a:t>
            </a:r>
            <a:r>
              <a:rPr lang="en-US" sz="2400" i="1" smtClean="0"/>
              <a:t> </a:t>
            </a:r>
            <a:r>
              <a:rPr lang="en-US" sz="2400" smtClean="0"/>
              <a:t>by which an organism extracts energy from the surroundings, maintains itself, and modifies the surroundings to promote its own survival and reproduction.</a:t>
            </a:r>
          </a:p>
        </p:txBody>
      </p:sp>
      <p:sp>
        <p:nvSpPr>
          <p:cNvPr id="1271815" name="Text Box 7"/>
          <p:cNvSpPr txBox="1">
            <a:spLocks noChangeArrowheads="1"/>
          </p:cNvSpPr>
          <p:nvPr/>
        </p:nvSpPr>
        <p:spPr bwMode="auto">
          <a:xfrm>
            <a:off x="6858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Nature of Life</a:t>
            </a:r>
            <a:r>
              <a:rPr lang="en-US" sz="3000">
                <a:solidFill>
                  <a:srgbClr val="FFCC00"/>
                </a:solidFill>
                <a:cs typeface="+mn-cs"/>
              </a:rPr>
              <a:t> </a:t>
            </a:r>
          </a:p>
        </p:txBody>
      </p:sp>
    </p:spTree>
    <p:extLst>
      <p:ext uri="{BB962C8B-B14F-4D97-AF65-F5344CB8AC3E}">
        <p14:creationId xmlns:p14="http://schemas.microsoft.com/office/powerpoint/2010/main" val="241274623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62" name="Rectangle 6"/>
          <p:cNvSpPr>
            <a:spLocks noGrp="1" noChangeArrowheads="1"/>
          </p:cNvSpPr>
          <p:nvPr>
            <p:ph idx="1"/>
          </p:nvPr>
        </p:nvSpPr>
        <p:spPr>
          <a:xfrm>
            <a:off x="565150" y="990600"/>
            <a:ext cx="8578850" cy="5486400"/>
          </a:xfrm>
        </p:spPr>
        <p:txBody>
          <a:bodyPr/>
          <a:lstStyle/>
          <a:p>
            <a:pPr eaLnBrk="1" hangingPunct="1">
              <a:defRPr/>
            </a:pPr>
            <a:r>
              <a:rPr lang="en-US" sz="3600" smtClean="0">
                <a:cs typeface="+mn-cs"/>
              </a:rPr>
              <a:t>Suddenly, in mid-November, you would see the trilobites and other complex organisms of the Cambrian explosion.</a:t>
            </a:r>
          </a:p>
        </p:txBody>
      </p:sp>
      <p:sp>
        <p:nvSpPr>
          <p:cNvPr id="1325066" name="Text Box 10"/>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pic>
        <p:nvPicPr>
          <p:cNvPr id="1325067" name="Picture 11" descr="15p3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65600"/>
            <a:ext cx="40386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7322339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7" name="Rectangle 3"/>
          <p:cNvSpPr>
            <a:spLocks noGrp="1" noChangeArrowheads="1"/>
          </p:cNvSpPr>
          <p:nvPr>
            <p:ph idx="1"/>
          </p:nvPr>
        </p:nvSpPr>
        <p:spPr>
          <a:xfrm>
            <a:off x="565150" y="962025"/>
            <a:ext cx="8578850" cy="5486400"/>
          </a:xfrm>
        </p:spPr>
        <p:txBody>
          <a:bodyPr/>
          <a:lstStyle/>
          <a:p>
            <a:pPr eaLnBrk="1" hangingPunct="1">
              <a:defRPr/>
            </a:pPr>
            <a:r>
              <a:rPr lang="en-US" sz="4400" smtClean="0">
                <a:cs typeface="+mn-cs"/>
              </a:rPr>
              <a:t>You would see no life of any kind on land until November 28.</a:t>
            </a:r>
            <a:r>
              <a:rPr lang="en-US" smtClean="0">
                <a:cs typeface="+mn-cs"/>
              </a:rPr>
              <a:t> </a:t>
            </a:r>
          </a:p>
          <a:p>
            <a:pPr lvl="1" eaLnBrk="1" hangingPunct="1">
              <a:defRPr/>
            </a:pPr>
            <a:r>
              <a:rPr lang="en-US" sz="2600" smtClean="0"/>
              <a:t>Once it appeared though, it would diversify quickly.</a:t>
            </a:r>
          </a:p>
        </p:txBody>
      </p:sp>
      <p:sp>
        <p:nvSpPr>
          <p:cNvPr id="1670150"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11759229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3" name="Rectangle 3"/>
          <p:cNvSpPr>
            <a:spLocks noGrp="1" noChangeArrowheads="1"/>
          </p:cNvSpPr>
          <p:nvPr>
            <p:ph idx="1"/>
          </p:nvPr>
        </p:nvSpPr>
        <p:spPr>
          <a:xfrm>
            <a:off x="565150" y="990600"/>
            <a:ext cx="8578850" cy="5486400"/>
          </a:xfrm>
        </p:spPr>
        <p:txBody>
          <a:bodyPr/>
          <a:lstStyle/>
          <a:p>
            <a:pPr eaLnBrk="1" hangingPunct="1">
              <a:defRPr/>
            </a:pPr>
            <a:r>
              <a:rPr lang="en-US" sz="3600" smtClean="0">
                <a:cs typeface="+mn-cs"/>
              </a:rPr>
              <a:t>By December 12, you would see dinosaurs walking the continents.</a:t>
            </a:r>
          </a:p>
          <a:p>
            <a:pPr eaLnBrk="1" hangingPunct="1">
              <a:defRPr/>
            </a:pPr>
            <a:r>
              <a:rPr lang="en-GB" sz="3600" smtClean="0">
                <a:cs typeface="+mn-cs"/>
              </a:rPr>
              <a:t>By the evening of Christmas Day, they would be gone, and mammals and birds would be on the rise.</a:t>
            </a:r>
            <a:endParaRPr lang="en-US" sz="3600" smtClean="0">
              <a:cs typeface="+mn-cs"/>
            </a:endParaRPr>
          </a:p>
        </p:txBody>
      </p:sp>
      <p:sp>
        <p:nvSpPr>
          <p:cNvPr id="1443846"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125723498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3" name="Rectangle 3"/>
          <p:cNvSpPr>
            <a:spLocks noGrp="1" noChangeArrowheads="1"/>
          </p:cNvSpPr>
          <p:nvPr>
            <p:ph idx="1"/>
          </p:nvPr>
        </p:nvSpPr>
        <p:spPr/>
        <p:txBody>
          <a:bodyPr/>
          <a:lstStyle/>
          <a:p>
            <a:pPr eaLnBrk="1" hangingPunct="1">
              <a:defRPr/>
            </a:pPr>
            <a:r>
              <a:rPr lang="en-GB" sz="3600" smtClean="0">
                <a:cs typeface="+mn-cs"/>
              </a:rPr>
              <a:t>If you watched closely, you might see the first humanoid forms by suppertime on New Year’s Eve.</a:t>
            </a:r>
          </a:p>
          <a:p>
            <a:pPr eaLnBrk="1" hangingPunct="1">
              <a:defRPr/>
            </a:pPr>
            <a:r>
              <a:rPr lang="en-GB" sz="3600" smtClean="0">
                <a:cs typeface="+mn-cs"/>
              </a:rPr>
              <a:t>By late evening, you could see humans making the first stone tools.</a:t>
            </a:r>
          </a:p>
        </p:txBody>
      </p:sp>
      <p:sp>
        <p:nvSpPr>
          <p:cNvPr id="1326086"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586814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1" name="Rectangle 3"/>
          <p:cNvSpPr>
            <a:spLocks noGrp="1" noChangeArrowheads="1"/>
          </p:cNvSpPr>
          <p:nvPr>
            <p:ph idx="1"/>
          </p:nvPr>
        </p:nvSpPr>
        <p:spPr>
          <a:xfrm>
            <a:off x="565150" y="976313"/>
            <a:ext cx="8578850" cy="5486400"/>
          </a:xfrm>
        </p:spPr>
        <p:txBody>
          <a:bodyPr/>
          <a:lstStyle/>
          <a:p>
            <a:pPr eaLnBrk="1" hangingPunct="1">
              <a:defRPr/>
            </a:pPr>
            <a:r>
              <a:rPr lang="en-GB" sz="4000" smtClean="0">
                <a:cs typeface="+mn-cs"/>
              </a:rPr>
              <a:t>The Stone Age would last until 11:59 PM.</a:t>
            </a:r>
          </a:p>
          <a:p>
            <a:pPr eaLnBrk="1" hangingPunct="1">
              <a:defRPr/>
            </a:pPr>
            <a:r>
              <a:rPr lang="en-GB" sz="4000" smtClean="0">
                <a:cs typeface="+mn-cs"/>
              </a:rPr>
              <a:t>The first towns and cities would then appear.</a:t>
            </a:r>
            <a:endParaRPr lang="en-US" sz="4000" smtClean="0">
              <a:cs typeface="+mn-cs"/>
            </a:endParaRPr>
          </a:p>
        </p:txBody>
      </p:sp>
      <p:sp>
        <p:nvSpPr>
          <p:cNvPr id="1671174"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3144719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7" name="Rectangle 3"/>
          <p:cNvSpPr>
            <a:spLocks noGrp="1" noChangeArrowheads="1"/>
          </p:cNvSpPr>
          <p:nvPr>
            <p:ph idx="1"/>
          </p:nvPr>
        </p:nvSpPr>
        <p:spPr>
          <a:xfrm>
            <a:off x="565150" y="976313"/>
            <a:ext cx="8578850" cy="5867400"/>
          </a:xfrm>
        </p:spPr>
        <p:txBody>
          <a:bodyPr/>
          <a:lstStyle/>
          <a:p>
            <a:pPr eaLnBrk="1" hangingPunct="1">
              <a:defRPr/>
            </a:pPr>
            <a:r>
              <a:rPr lang="en-GB" sz="4000" smtClean="0">
                <a:cs typeface="+mn-cs"/>
              </a:rPr>
              <a:t>Suddenly, things would begin to happen at lighting speed.</a:t>
            </a:r>
            <a:r>
              <a:rPr lang="en-GB" smtClean="0">
                <a:cs typeface="+mn-cs"/>
              </a:rPr>
              <a:t> </a:t>
            </a:r>
          </a:p>
          <a:p>
            <a:pPr lvl="1" eaLnBrk="1" hangingPunct="1">
              <a:defRPr/>
            </a:pPr>
            <a:r>
              <a:rPr lang="en-GB" sz="2400" smtClean="0"/>
              <a:t>Babylon would flourish, the Pyramids would rise, and Troy would fall.</a:t>
            </a:r>
          </a:p>
          <a:p>
            <a:pPr lvl="1" eaLnBrk="1" hangingPunct="1">
              <a:defRPr/>
            </a:pPr>
            <a:r>
              <a:rPr lang="en-GB" sz="2400" smtClean="0"/>
              <a:t>The Christian era would begin 14 seconds before the New Year. </a:t>
            </a:r>
          </a:p>
          <a:p>
            <a:pPr lvl="1" eaLnBrk="1" hangingPunct="1">
              <a:defRPr/>
            </a:pPr>
            <a:r>
              <a:rPr lang="en-GB" sz="2400" smtClean="0"/>
              <a:t>Rome would fall.</a:t>
            </a:r>
          </a:p>
          <a:p>
            <a:pPr lvl="1" eaLnBrk="1" hangingPunct="1">
              <a:defRPr/>
            </a:pPr>
            <a:r>
              <a:rPr lang="en-GB" sz="2400" smtClean="0"/>
              <a:t>The Middle Ages and the Renaissance would flicker past. </a:t>
            </a:r>
          </a:p>
          <a:p>
            <a:pPr lvl="1" eaLnBrk="1" hangingPunct="1">
              <a:defRPr/>
            </a:pPr>
            <a:r>
              <a:rPr lang="en-GB" sz="2400" smtClean="0"/>
              <a:t>The American and French revolutions would occur one second before the end of the video.</a:t>
            </a:r>
          </a:p>
        </p:txBody>
      </p:sp>
      <p:sp>
        <p:nvSpPr>
          <p:cNvPr id="1327110"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136606594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5" name="Rectangle 3"/>
          <p:cNvSpPr>
            <a:spLocks noGrp="1" noChangeArrowheads="1"/>
          </p:cNvSpPr>
          <p:nvPr>
            <p:ph idx="1"/>
          </p:nvPr>
        </p:nvSpPr>
        <p:spPr>
          <a:xfrm>
            <a:off x="558800" y="990600"/>
            <a:ext cx="8585200" cy="5867400"/>
          </a:xfrm>
        </p:spPr>
        <p:txBody>
          <a:bodyPr/>
          <a:lstStyle/>
          <a:p>
            <a:pPr eaLnBrk="1" hangingPunct="1">
              <a:defRPr/>
            </a:pPr>
            <a:r>
              <a:rPr lang="en-GB" sz="3800" smtClean="0">
                <a:cs typeface="+mn-cs"/>
              </a:rPr>
              <a:t>By imagining Earth’s history as an yearlong video, you have gained some perspective on the rise of life. </a:t>
            </a:r>
          </a:p>
          <a:p>
            <a:pPr lvl="1" eaLnBrk="1" hangingPunct="1">
              <a:defRPr/>
            </a:pPr>
            <a:r>
              <a:rPr lang="en-GB" sz="2400" smtClean="0"/>
              <a:t>Tremendous amounts of time were needed for the first simple living things to evolve in the oceans.</a:t>
            </a:r>
          </a:p>
          <a:p>
            <a:pPr lvl="1" eaLnBrk="1" hangingPunct="1">
              <a:defRPr/>
            </a:pPr>
            <a:r>
              <a:rPr lang="en-GB" sz="2400" smtClean="0"/>
              <a:t>However, as life became more complex, new forms arose more and more quickly as the hardest problems—how to reproduce, how to take energy efficiently from the environment, how to move around—were solved.</a:t>
            </a:r>
          </a:p>
        </p:txBody>
      </p:sp>
      <p:sp>
        <p:nvSpPr>
          <p:cNvPr id="1329158"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11970387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5" name="Rectangle 3"/>
          <p:cNvSpPr>
            <a:spLocks noGrp="1" noChangeArrowheads="1"/>
          </p:cNvSpPr>
          <p:nvPr>
            <p:ph idx="1"/>
          </p:nvPr>
        </p:nvSpPr>
        <p:spPr>
          <a:xfrm>
            <a:off x="122238" y="990600"/>
            <a:ext cx="9021762" cy="5486400"/>
          </a:xfrm>
        </p:spPr>
        <p:txBody>
          <a:bodyPr/>
          <a:lstStyle/>
          <a:p>
            <a:pPr lvl="1" eaLnBrk="1" hangingPunct="1">
              <a:defRPr/>
            </a:pPr>
            <a:r>
              <a:rPr lang="en-GB" sz="3200" smtClean="0"/>
              <a:t>The easier problems—what to eat, where to live, and how to raise young—were solved in different ways by different organisms, leading to the diversity that you see today.</a:t>
            </a:r>
            <a:endParaRPr lang="en-US" smtClean="0"/>
          </a:p>
        </p:txBody>
      </p:sp>
      <p:sp>
        <p:nvSpPr>
          <p:cNvPr id="1672198"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264301389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3" name="Rectangle 3"/>
          <p:cNvSpPr>
            <a:spLocks noGrp="1" noChangeArrowheads="1"/>
          </p:cNvSpPr>
          <p:nvPr>
            <p:ph idx="1"/>
          </p:nvPr>
        </p:nvSpPr>
        <p:spPr>
          <a:xfrm>
            <a:off x="565150" y="990600"/>
            <a:ext cx="8121650" cy="5638800"/>
          </a:xfrm>
        </p:spPr>
        <p:txBody>
          <a:bodyPr/>
          <a:lstStyle/>
          <a:p>
            <a:pPr eaLnBrk="1" hangingPunct="1">
              <a:defRPr/>
            </a:pPr>
            <a:r>
              <a:rPr lang="en-GB" smtClean="0">
                <a:cs typeface="+mn-cs"/>
              </a:rPr>
              <a:t>Even intelligence—that which appears to set humans apart from other animals—may be a unique solution to an evolutionary problem posed to humanity’s ancient ancestors. </a:t>
            </a:r>
          </a:p>
          <a:p>
            <a:pPr lvl="1" eaLnBrk="1" hangingPunct="1">
              <a:defRPr/>
            </a:pPr>
            <a:r>
              <a:rPr lang="en-GB" sz="2400" smtClean="0"/>
              <a:t>A smart animal is better able to escape predators, outwit its prey, and feed and shelter itself and its offspring.</a:t>
            </a:r>
          </a:p>
          <a:p>
            <a:pPr lvl="1" eaLnBrk="1" hangingPunct="1">
              <a:defRPr/>
            </a:pPr>
            <a:r>
              <a:rPr lang="en-GB" sz="2400" smtClean="0"/>
              <a:t>So, under certain conditions, evolution is likely to select for intelligence. </a:t>
            </a:r>
            <a:endParaRPr lang="en-US" sz="2400" smtClean="0"/>
          </a:p>
        </p:txBody>
      </p:sp>
      <p:sp>
        <p:nvSpPr>
          <p:cNvPr id="1331206"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326247270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7" name="Rectangle 3"/>
          <p:cNvSpPr>
            <a:spLocks noGrp="1" noChangeArrowheads="1"/>
          </p:cNvSpPr>
          <p:nvPr>
            <p:ph idx="1"/>
          </p:nvPr>
        </p:nvSpPr>
        <p:spPr>
          <a:xfrm>
            <a:off x="560388" y="962025"/>
            <a:ext cx="8350250" cy="5486400"/>
          </a:xfrm>
        </p:spPr>
        <p:txBody>
          <a:bodyPr/>
          <a:lstStyle/>
          <a:p>
            <a:pPr eaLnBrk="1" hangingPunct="1">
              <a:defRPr/>
            </a:pPr>
            <a:r>
              <a:rPr lang="en-GB" sz="4400" smtClean="0">
                <a:cs typeface="+mn-cs"/>
              </a:rPr>
              <a:t>Could intelligent life arise on other worlds?</a:t>
            </a:r>
          </a:p>
          <a:p>
            <a:pPr lvl="1" eaLnBrk="1" hangingPunct="1">
              <a:defRPr/>
            </a:pPr>
            <a:r>
              <a:rPr lang="en-GB" sz="2400" smtClean="0"/>
              <a:t>To try to answer this question, you can estimate the chances of any type of life arising on other worlds and then assess the likelihood of that life developing intelligence.</a:t>
            </a:r>
            <a:endParaRPr lang="en-US" sz="2400" smtClean="0"/>
          </a:p>
        </p:txBody>
      </p:sp>
      <p:sp>
        <p:nvSpPr>
          <p:cNvPr id="1332230" name="Text Box 6"/>
          <p:cNvSpPr txBox="1">
            <a:spLocks noChangeArrowheads="1"/>
          </p:cNvSpPr>
          <p:nvPr/>
        </p:nvSpPr>
        <p:spPr bwMode="auto">
          <a:xfrm>
            <a:off x="685800" y="26511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Geologic Time</a:t>
            </a:r>
            <a:r>
              <a:rPr lang="en-US" sz="3000">
                <a:solidFill>
                  <a:srgbClr val="FFCC00"/>
                </a:solidFill>
                <a:cs typeface="+mn-cs"/>
              </a:rPr>
              <a:t> </a:t>
            </a:r>
          </a:p>
        </p:txBody>
      </p:sp>
    </p:spTree>
    <p:extLst>
      <p:ext uri="{BB962C8B-B14F-4D97-AF65-F5344CB8AC3E}">
        <p14:creationId xmlns:p14="http://schemas.microsoft.com/office/powerpoint/2010/main" val="33097758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7" name="Rectangle 3"/>
          <p:cNvSpPr>
            <a:spLocks noGrp="1" noChangeArrowheads="1"/>
          </p:cNvSpPr>
          <p:nvPr>
            <p:ph idx="1"/>
          </p:nvPr>
        </p:nvSpPr>
        <p:spPr>
          <a:xfrm>
            <a:off x="565150" y="990600"/>
            <a:ext cx="8578850" cy="5486400"/>
          </a:xfrm>
        </p:spPr>
        <p:txBody>
          <a:bodyPr/>
          <a:lstStyle/>
          <a:p>
            <a:pPr eaLnBrk="1" hangingPunct="1">
              <a:defRPr/>
            </a:pPr>
            <a:r>
              <a:rPr lang="en-US" sz="3600" smtClean="0">
                <a:cs typeface="+mn-cs"/>
              </a:rPr>
              <a:t>One very important observation is that all living things on Earth, no matter how apparently different, share certain characteristics in how they perform the process of life.</a:t>
            </a:r>
          </a:p>
        </p:txBody>
      </p:sp>
      <p:sp>
        <p:nvSpPr>
          <p:cNvPr id="1659909" name="Text Box 5"/>
          <p:cNvSpPr txBox="1">
            <a:spLocks noChangeArrowheads="1"/>
          </p:cNvSpPr>
          <p:nvPr/>
        </p:nvSpPr>
        <p:spPr bwMode="auto">
          <a:xfrm>
            <a:off x="685800" y="265113"/>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Nature of Life</a:t>
            </a:r>
            <a:r>
              <a:rPr lang="en-US" sz="3000">
                <a:solidFill>
                  <a:srgbClr val="FFCC00"/>
                </a:solidFill>
                <a:cs typeface="+mn-cs"/>
              </a:rPr>
              <a:t> </a:t>
            </a:r>
          </a:p>
        </p:txBody>
      </p:sp>
    </p:spTree>
    <p:extLst>
      <p:ext uri="{BB962C8B-B14F-4D97-AF65-F5344CB8AC3E}">
        <p14:creationId xmlns:p14="http://schemas.microsoft.com/office/powerpoint/2010/main" val="18515709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3" name="Rectangle 3"/>
          <p:cNvSpPr>
            <a:spLocks noGrp="1" noChangeArrowheads="1"/>
          </p:cNvSpPr>
          <p:nvPr>
            <p:ph idx="1"/>
          </p:nvPr>
        </p:nvSpPr>
        <p:spPr>
          <a:xfrm>
            <a:off x="565150" y="976313"/>
            <a:ext cx="8350250" cy="5119687"/>
          </a:xfrm>
        </p:spPr>
        <p:txBody>
          <a:bodyPr/>
          <a:lstStyle/>
          <a:p>
            <a:pPr eaLnBrk="1" hangingPunct="1">
              <a:defRPr/>
            </a:pPr>
            <a:r>
              <a:rPr lang="en-US" sz="4000" smtClean="0">
                <a:cs typeface="+mn-cs"/>
              </a:rPr>
              <a:t>The physical basis of life on Earth is the element carbon. </a:t>
            </a:r>
          </a:p>
          <a:p>
            <a:pPr lvl="1" eaLnBrk="1" hangingPunct="1">
              <a:defRPr/>
            </a:pPr>
            <a:r>
              <a:rPr lang="en-US" sz="2400" smtClean="0"/>
              <a:t>Due to the way carbon atoms bond to each other and to other atoms, they can from long, complex, stable chains that are capable of storing and transmitting information. </a:t>
            </a:r>
          </a:p>
          <a:p>
            <a:pPr lvl="1" eaLnBrk="1" hangingPunct="1">
              <a:defRPr/>
            </a:pPr>
            <a:r>
              <a:rPr lang="en-US" sz="2400" smtClean="0"/>
              <a:t>A large amount of information of some sort is necessary to maintain the forms and control the functions of living things.</a:t>
            </a:r>
          </a:p>
        </p:txBody>
      </p:sp>
      <p:sp>
        <p:nvSpPr>
          <p:cNvPr id="1612804" name="Text Box 4"/>
          <p:cNvSpPr txBox="1">
            <a:spLocks noChangeArrowheads="1"/>
          </p:cNvSpPr>
          <p:nvPr/>
        </p:nvSpPr>
        <p:spPr bwMode="auto">
          <a:xfrm>
            <a:off x="685800" y="265113"/>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r>
              <a:rPr lang="en-GB" sz="3000">
                <a:solidFill>
                  <a:srgbClr val="FFCC00"/>
                </a:solidFill>
                <a:cs typeface="+mn-cs"/>
              </a:rPr>
              <a:t>The Physical Basis of Life</a:t>
            </a:r>
            <a:r>
              <a:rPr lang="en-US" sz="3000">
                <a:solidFill>
                  <a:srgbClr val="FFCC00"/>
                </a:solidFill>
                <a:cs typeface="+mn-cs"/>
              </a:rPr>
              <a:t> </a:t>
            </a:r>
          </a:p>
        </p:txBody>
      </p:sp>
    </p:spTree>
    <p:extLst>
      <p:ext uri="{BB962C8B-B14F-4D97-AF65-F5344CB8AC3E}">
        <p14:creationId xmlns:p14="http://schemas.microsoft.com/office/powerpoint/2010/main" val="28327104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stro1 Ch4">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00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tro1 Ch2 Modified">
  <a:themeElements>
    <a:clrScheme name="Custom 8">
      <a:dk1>
        <a:srgbClr val="292934"/>
      </a:dk1>
      <a:lt1>
        <a:srgbClr val="04040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3399</Words>
  <Application>Microsoft Macintosh PowerPoint</Application>
  <PresentationFormat>On-screen Show (4:3)</PresentationFormat>
  <Paragraphs>320</Paragraphs>
  <Slides>79</Slides>
  <Notes>79</Notes>
  <HiddenSlides>0</HiddenSlides>
  <MMClips>0</MMClip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Astro1 Ch4</vt:lpstr>
      <vt:lpstr>AStro1 Ch2 Modified</vt:lpstr>
      <vt:lpstr>Chapter 15 Life on Other Worlds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Life on Other Worlds</dc:title>
  <dc:creator>Asma Said</dc:creator>
  <cp:lastModifiedBy>Asma Said</cp:lastModifiedBy>
  <cp:revision>1</cp:revision>
  <dcterms:created xsi:type="dcterms:W3CDTF">2014-05-28T14:10:49Z</dcterms:created>
  <dcterms:modified xsi:type="dcterms:W3CDTF">2014-05-28T14:11:31Z</dcterms:modified>
</cp:coreProperties>
</file>