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6" r:id="rId2"/>
    <p:sldMasterId id="2147483694" r:id="rId3"/>
  </p:sldMasterIdLst>
  <p:notesMasterIdLst>
    <p:notesMasterId r:id="rId115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9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notesMaster" Target="notesMasters/notes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559E6-3F72-364D-9E76-FD81A420A4AA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8DB0B-E688-7D48-9CDE-6CDCD0BD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3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9CD4A4-2D79-CA4A-A251-768247FC778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2131ED-DBF5-164D-BE5F-CDE8F9BE81E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AFF9A7-740B-7E45-9CC1-2DC56B387216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174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BAF2D4-2511-CC40-91B1-BC767FD8A9AD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B39DB4-E9C9-934E-9A04-1F3329DF70D3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74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EA5BE3-3D29-7D40-9F4F-C8B7B148B067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174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513B55-4CBA-F44A-92E2-60465427ECC8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175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5EC79-278C-DB4A-906E-0D0B1EF35FFE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175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8A865-DB14-4741-8FAA-C55B4B2E26BC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175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9C017F-6841-A34B-A37C-6037BBE9D827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0BD20-8343-2A4F-A376-49D7BFB75101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134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B0ECA-85A7-DC4F-A845-6C93DD5872B1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175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75662-121D-054F-ACEF-A407FCAEFA0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6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36D9D-9683-A445-8CD2-265B0EAEA919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175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54825-F55A-F94D-BC8E-94ED29FC59B8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175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50A35-8518-AF4C-AC57-A55F5B3CCE3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F60C8B-2B5D-0042-9E72-D0375AF166E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6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ED1A3-211C-3D41-B1D5-909FC800089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6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049F1-617A-F94A-A650-6D281AF4F28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67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B8F136-56AC-2944-85ED-3D573B7C3E4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9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E553C1-C4E5-D24B-9F14-AB85F9989EC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94648-8958-484B-8FBC-6614F11D07B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7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F12A7-2FD4-F04C-AE9A-7880E00F079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7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E2208-A1D8-DC46-B758-360024E2B68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3C1EC3-8756-B040-94A6-4C60018299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67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211BD-14E7-4746-B9D5-5A21A20FC41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7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2E09B-9A23-F448-A568-09E46B552C1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7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F26A6-09BD-2D41-8EAA-A52648F798EB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C0C01-1B58-0F44-AE3E-62B0F36CF74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D5939-1B41-234E-8EB1-F6B52A81EF7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7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A Cepheid (/ˈ</a:t>
            </a:r>
            <a:r>
              <a:rPr lang="en-US" dirty="0" err="1" smtClean="0">
                <a:cs typeface="+mn-cs"/>
              </a:rPr>
              <a:t>sɛfiːɪd</a:t>
            </a:r>
            <a:r>
              <a:rPr lang="en-US" dirty="0" smtClean="0">
                <a:cs typeface="+mn-cs"/>
              </a:rPr>
              <a:t>/ or /ˈ</a:t>
            </a:r>
            <a:r>
              <a:rPr lang="en-US" dirty="0" err="1" smtClean="0">
                <a:cs typeface="+mn-cs"/>
              </a:rPr>
              <a:t>siːfiːɪd</a:t>
            </a:r>
            <a:r>
              <a:rPr lang="en-US" dirty="0" smtClean="0">
                <a:cs typeface="+mn-cs"/>
              </a:rPr>
              <a:t>/) is a star that varies between a larger, brighter state and a smaller, denser one. They are very luminous variable stars, of a class that was especially massive and hot, using up their fuel early, leaving them in this pulsating condition. The strong direct relationship between a Cepheid variable's luminosity and pulsation period[1][2] secures for </a:t>
            </a:r>
            <a:r>
              <a:rPr lang="en-US" dirty="0" err="1" smtClean="0">
                <a:cs typeface="+mn-cs"/>
              </a:rPr>
              <a:t>Cepheids</a:t>
            </a:r>
            <a:r>
              <a:rPr lang="en-US" dirty="0" smtClean="0">
                <a:cs typeface="+mn-cs"/>
              </a:rPr>
              <a:t> their status as important distance indicators for establishing the Galactic and extragalactic distance scales.[3][4][5][6]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DDD18-5276-834D-895D-AC15898FC01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0EEF8-110F-7E47-9E3C-271A9315FB0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67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EA18BD-8AC3-9A40-A05E-4C448E98CA4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68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1419A-46CE-4748-8F6C-9599B506021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0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57BE6-5890-6B4E-AE5A-798E15D1D0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5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1C9B3-5CE4-B443-98D7-7E45D1BE7B9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6A97E-C319-644F-86F5-5473D068439D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5440FA-3AEB-084C-8E0A-CF5AEAFD1A4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9727BC-52B0-174C-81F2-BA6D364E1CF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68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05044-7FC1-F941-82A0-9B6553FB5F7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AA450-B41C-5B47-B6A3-A3891CDCEDE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DBC93-0A40-3B46-AE93-46CE55440DB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071C8-87C3-BD45-B585-A6029E55B8D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68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F35020-E01C-C340-ADF5-767162DD422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69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9379B-D55F-C741-B706-2137A056521E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9DFE97-83DE-2C45-878E-1E5C7865B69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8F0C20-BC97-6645-B938-AEFCA904390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A06FC-1B1B-5646-8E2C-971A4FB466B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69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3761A4-494E-A54F-819D-D2F3062F99B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69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329D5-E129-2E40-88A3-733283FA3670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69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6884AC-2F80-2F49-87A7-D4A90AC5A35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A41F1-ECD7-2040-9D36-BE340EB4EDD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382AF-AEEC-5D42-B1DC-28EADB44B267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D8FB98-B165-BE46-B10D-200AFE55698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78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F8CD37-41AA-BF4E-845F-FB0B0F18A36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43E5B-034B-B445-9FA2-2A8135E57A3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8238F-C70B-414F-8A00-5ED5BBABD6E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5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56FED-08EE-B442-B800-DC83299720D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69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52366-4CA0-3A4B-9370-9083A728893F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70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099C94-68F2-4446-A484-1F4042767FC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70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72975-761A-9947-830F-86B711C10CE9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70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960D6-3C2C-5E4D-8CBF-BBDEBD32F848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EDCA9-8B37-B14A-9E5E-9428C6A8A68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70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02D56-D398-6C49-AB06-81337736944D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8DC63-D5A2-4841-8032-E7DC6E7EF7C4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70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0151D-69F8-6448-A6D4-718C8558FC45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70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2D2C9-3D80-4548-9B55-F14CF37A6705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76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728D6-728B-AC4D-B948-0652F13CF1C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30E8C-339F-7F48-A9B0-C094019CBD3A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70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55743-BB47-214B-8277-29C0A1C74BE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71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E09DD-2721-1949-9144-BF769F1CA255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71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215716-2795-BD44-BD57-C4E6B65DA1A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76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536867-CF77-D941-A9B0-B548FDE7787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71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A860C-F5CD-C141-A389-86EB4E102761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76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6D4BE-8D8A-DA43-B6A5-D211682749C4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71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E8BCF-BB5D-D541-A585-4F121F7392E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71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2AAAF5-2D1A-C24E-B699-008EE6F2CC42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71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A01B98-7C8E-0C48-83A3-176EA91D9EA6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71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D8C6A-7F66-D243-B313-F91ADED4F84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BD5D7F-88F5-A64B-AFCA-6AED23B6DA15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76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5BE3A-85B3-734D-95F5-CFB125B8E149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71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E383A-813F-2841-A8DE-E2DCA27BB32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71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DA5CC-2D96-324D-8AB3-3F5ECF748A56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72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614AB9-1546-5542-9263-57B249943F33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72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B5DA2-BD34-9541-998E-BFD4BF60A195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72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68E995-13EC-A04F-B934-614980E008CF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72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921A0-05A8-C947-932F-9805E7133205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72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7EE8A-37D6-8749-A5D9-F2289F14EC78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D7CCA-4329-8F44-9FA6-6E471786E5EE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CA087-F1A7-494C-BFBC-D3D9A4C7617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66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EBCBC3-62D9-664E-9C8C-42A84E15F073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AC7ED-6E96-4A4F-8C11-03E79DBC9C50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130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B5375-3A39-6A41-A825-A1149F28D239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19DB6-5950-2A45-922D-7100140B61B7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9615D-8CD7-3B4D-BD48-732F777D0E78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FAC150-D5F7-C842-AB1A-1F76E4F9AE51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73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5AB0BB-BFB8-E742-AFDD-7B8AAFDF6B42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173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2720B-CC1A-0A4C-95B7-BA8D3382D76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57ACA5-3D51-EF4F-B91C-DF312B9993BE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73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79BD1-E3E6-014F-9A99-3D7D11803032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2F975-E58A-BD40-82F9-7FDD4F5B57A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66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41FE9-DE01-EE48-8131-3ACEED5AF6E6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73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25B963-BF4F-DE41-9CE8-B97738C2C689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73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5A357D-C512-9349-B0FB-9821A63BC714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73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6BD0B-BBC6-DE4B-B9C2-865282C75781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E3BBDD-3AB3-E040-9C63-178CF9C422FA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174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43CB-BBCA-F044-B2EF-F599955C0311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174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28554-7296-F344-BCAC-02D5311337E9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174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DE4F6-7C71-6842-B874-820A7F1D4249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174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53ABD-7540-4644-9779-C1ACE2B3516A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174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5DFCB-45A7-CB4C-9877-A42D10E902BE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174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45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6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28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>
                <a:gamma/>
                <a:tint val="23529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36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1028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248847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0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6.jpe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6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7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7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7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9.jpe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9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20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20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1.e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3200400"/>
            <a:ext cx="7772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Chapter 13</a:t>
            </a:r>
            <a:br>
              <a:rPr lang="en-US" sz="4000" b="1" dirty="0" smtClean="0">
                <a:cs typeface="+mj-cs"/>
              </a:rPr>
            </a:br>
            <a:r>
              <a:rPr lang="en-US" sz="4000" b="1" dirty="0" smtClean="0">
                <a:cs typeface="+mj-cs"/>
              </a:rPr>
              <a:t>Galaxies: Normal </a:t>
            </a:r>
            <a:r>
              <a:rPr lang="en-US" sz="4000" b="1" smtClean="0">
                <a:cs typeface="+mj-cs"/>
              </a:rPr>
              <a:t>and Active</a:t>
            </a:r>
            <a:endParaRPr lang="en-US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392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7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5899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Times New Roman" charset="0"/>
              </a:rPr>
              <a:t>One, many galaxies have no disk, no spiral arms, and almost no gas and dust.</a:t>
            </a:r>
          </a:p>
          <a:p>
            <a:pPr lvl="1" eaLnBrk="1" hangingPunct="1">
              <a:defRPr/>
            </a:pPr>
            <a:r>
              <a:rPr lang="en-US" sz="2600" smtClean="0">
                <a:cs typeface="Times New Roman" charset="0"/>
              </a:rPr>
              <a:t>These elliptical galaxies range from huge giants to small dwarfs.</a:t>
            </a:r>
            <a:endParaRPr lang="en-US" sz="2600" smtClean="0"/>
          </a:p>
        </p:txBody>
      </p:sp>
      <p:sp>
        <p:nvSpPr>
          <p:cNvPr id="1119244" name="Text Box 12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  <p:pic>
        <p:nvPicPr>
          <p:cNvPr id="1119245" name="Picture 13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t="948" b="72443"/>
          <a:stretch>
            <a:fillRect/>
          </a:stretch>
        </p:blipFill>
        <p:spPr bwMode="auto">
          <a:xfrm>
            <a:off x="2667000" y="3959225"/>
            <a:ext cx="3722688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9247" name="Picture 15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t="28833" r="37573" b="53127"/>
          <a:stretch>
            <a:fillRect/>
          </a:stretch>
        </p:blipFill>
        <p:spPr bwMode="auto">
          <a:xfrm>
            <a:off x="6429375" y="3960813"/>
            <a:ext cx="2714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5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47738"/>
            <a:ext cx="7739062" cy="575151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A few collisions and mergers could leave a galaxy with no gas and dust from which to make new stars.</a:t>
            </a:r>
          </a:p>
        </p:txBody>
      </p:sp>
      <p:sp>
        <p:nvSpPr>
          <p:cNvPr id="1218568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79501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33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8914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Astronomers now suspect that most ellipticals are formed by the merger of at least two or more galaxies: </a:t>
            </a:r>
          </a:p>
          <a:p>
            <a:pPr lvl="1" eaLnBrk="1" hangingPunct="1">
              <a:defRPr/>
            </a:pPr>
            <a:r>
              <a:rPr lang="en-US" sz="2400" smtClean="0"/>
              <a:t>Dwarf ellipticals, which are too small to be formed by mergers</a:t>
            </a:r>
          </a:p>
          <a:p>
            <a:pPr lvl="1" eaLnBrk="1" hangingPunct="1">
              <a:defRPr/>
            </a:pPr>
            <a:r>
              <a:rPr lang="en-US" sz="2400" smtClean="0"/>
              <a:t>Irregulars, which may be fragments left over by the merger of larger galaxies</a:t>
            </a:r>
            <a:endParaRPr lang="en-US" sz="24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806341" name="Text Box 5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144245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7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71550"/>
            <a:ext cx="76612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In contrast, spirals seem never to have suffered major collisions.</a:t>
            </a:r>
          </a:p>
          <a:p>
            <a:pPr lvl="1" eaLnBrk="1" hangingPunct="1">
              <a:defRPr/>
            </a:pPr>
            <a:r>
              <a:rPr lang="en-US" sz="2400" smtClean="0"/>
              <a:t>Their thin disks are delicate and would be destroyed by tidal forces in a collision with </a:t>
            </a:r>
            <a:br>
              <a:rPr lang="en-US" sz="2400" smtClean="0"/>
            </a:br>
            <a:r>
              <a:rPr lang="en-US" sz="2400" smtClean="0"/>
              <a:t>a massive galaxy.</a:t>
            </a:r>
          </a:p>
          <a:p>
            <a:pPr lvl="1" eaLnBrk="1" hangingPunct="1">
              <a:defRPr/>
            </a:pPr>
            <a:r>
              <a:rPr lang="en-US" sz="2400" smtClean="0"/>
              <a:t>Also, they retain plenty of gas and dust </a:t>
            </a:r>
            <a:br>
              <a:rPr lang="en-US" sz="2400" smtClean="0"/>
            </a:br>
            <a:r>
              <a:rPr lang="en-US" sz="2400" smtClean="0"/>
              <a:t>and continue making stars. </a:t>
            </a:r>
          </a:p>
        </p:txBody>
      </p:sp>
      <p:sp>
        <p:nvSpPr>
          <p:cNvPr id="1219591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278624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1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92188"/>
            <a:ext cx="8575675" cy="43418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Our Milky Way has, evidently, never merged with another large galaxy</a:t>
            </a:r>
            <a:r>
              <a:rPr lang="en-US" sz="380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It has, however, a large spiral neighbor, the Andromeda Galaxy.</a:t>
            </a:r>
          </a:p>
          <a:p>
            <a:pPr lvl="1" eaLnBrk="1" hangingPunct="1">
              <a:defRPr/>
            </a:pPr>
            <a:r>
              <a:rPr lang="en-US" sz="2600" smtClean="0"/>
              <a:t>Both seem to have cannibalized smaller galaxies.</a:t>
            </a:r>
          </a:p>
        </p:txBody>
      </p:sp>
      <p:sp>
        <p:nvSpPr>
          <p:cNvPr id="1220615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413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424862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Barred spiral galaxies may be the product of tidal interactions.</a:t>
            </a:r>
          </a:p>
          <a:p>
            <a:pPr lvl="1" eaLnBrk="1" hangingPunct="1">
              <a:defRPr/>
            </a:pPr>
            <a:r>
              <a:rPr lang="en-US" sz="2400" smtClean="0"/>
              <a:t>Mathematical models show that the bars are not </a:t>
            </a:r>
            <a:br>
              <a:rPr lang="en-US" sz="2400" smtClean="0"/>
            </a:br>
            <a:r>
              <a:rPr lang="en-US" sz="2400" smtClean="0"/>
              <a:t>stable and eventually dissipate.</a:t>
            </a:r>
          </a:p>
          <a:p>
            <a:pPr lvl="1" eaLnBrk="1" hangingPunct="1">
              <a:defRPr/>
            </a:pPr>
            <a:r>
              <a:rPr lang="en-US" sz="2400" smtClean="0"/>
              <a:t>It may take tidal interactions with other galaxies to regenerate the bars.</a:t>
            </a:r>
          </a:p>
          <a:p>
            <a:pPr lvl="1" eaLnBrk="1" hangingPunct="1">
              <a:defRPr/>
            </a:pPr>
            <a:r>
              <a:rPr lang="en-US" sz="2400" smtClean="0"/>
              <a:t>As well over half of all spiral galaxies have bars, you can suspect that these tidal interactions are common.</a:t>
            </a:r>
          </a:p>
        </p:txBody>
      </p:sp>
      <p:sp>
        <p:nvSpPr>
          <p:cNvPr id="1327110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52447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50913"/>
            <a:ext cx="83613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Milky Way is probably a barred spiral.</a:t>
            </a:r>
            <a:r>
              <a:rPr lang="en-US" sz="42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This may be the result of the interaction with its two Magellanic Cloud companions, or the more distant but very massive Andromeda Galaxy.</a:t>
            </a:r>
            <a:endParaRPr lang="en-US" sz="2000" smtClean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375943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5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566738" y="947738"/>
            <a:ext cx="7739062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Other processes can alter galaxies.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S0 galaxies have disks and bulges like a spiral galaxy but no spiral arms. </a:t>
            </a:r>
          </a:p>
          <a:p>
            <a:pPr lvl="1" eaLnBrk="1" hangingPunct="1">
              <a:defRPr/>
            </a:pPr>
            <a:r>
              <a:rPr lang="en-US" sz="2400" smtClean="0"/>
              <a:t>They may have lost much of their gas and dust moving through the gas trapped in the dense clusters to which they belong.</a:t>
            </a:r>
          </a:p>
          <a:p>
            <a:pPr algn="r" eaLnBrk="1" hangingPunct="1">
              <a:lnSpc>
                <a:spcPct val="80000"/>
              </a:lnSpc>
              <a:spcBef>
                <a:spcPct val="50000"/>
              </a:spcBef>
              <a:buFont typeface="Times" charset="0"/>
              <a:buNone/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341448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372981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92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15888" y="993775"/>
            <a:ext cx="8799512" cy="5867400"/>
          </a:xfrm>
        </p:spPr>
        <p:txBody>
          <a:bodyPr/>
          <a:lstStyle/>
          <a:p>
            <a:pPr lvl="1" eaLnBrk="1" hangingPunct="1">
              <a:buFontTx/>
              <a:buChar char="•"/>
              <a:defRPr/>
            </a:pPr>
            <a:r>
              <a:rPr lang="en-US" sz="3600" smtClean="0"/>
              <a:t>For example, X-ray observations show that the Coma cluster contains thin, hot gas between the galaxies.</a:t>
            </a:r>
          </a:p>
        </p:txBody>
      </p:sp>
      <p:sp>
        <p:nvSpPr>
          <p:cNvPr id="1223695" name="Text Box 15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  <p:pic>
        <p:nvPicPr>
          <p:cNvPr id="1223697" name="Picture 17" descr="10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42" b="5252"/>
          <a:stretch>
            <a:fillRect/>
          </a:stretch>
        </p:blipFill>
        <p:spPr bwMode="auto">
          <a:xfrm>
            <a:off x="5334000" y="3252788"/>
            <a:ext cx="38100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43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A galaxy moving through that gas would encounter a tremendous wind that could strip away its gas and dust.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328135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49523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1006475"/>
            <a:ext cx="79041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Observations made with the largest and most sophisticated telescopes are taking astronomers back to the age of galaxy formation.</a:t>
            </a:r>
          </a:p>
          <a:p>
            <a:pPr lvl="1" eaLnBrk="1" hangingPunct="1">
              <a:defRPr/>
            </a:pPr>
            <a:r>
              <a:rPr lang="en-US" sz="2400" smtClean="0"/>
              <a:t>At great distances, the look-back time is so large that they see the universe as it was soon after galaxies began to form. </a:t>
            </a:r>
          </a:p>
          <a:p>
            <a:pPr lvl="1" eaLnBrk="1" hangingPunct="1">
              <a:defRPr/>
            </a:pPr>
            <a:r>
              <a:rPr lang="en-US" sz="2400" smtClean="0"/>
              <a:t>There were more spirals and fewer ellipticals. </a:t>
            </a: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20906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1004888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Two, disk-shaped galaxies usually have spiral arms and contain gas and dust, although some have very little.</a:t>
            </a:r>
          </a:p>
          <a:p>
            <a:pPr lvl="1" eaLnBrk="1" hangingPunct="1">
              <a:defRPr/>
            </a:pPr>
            <a:r>
              <a:rPr lang="en-US" sz="2600" smtClean="0"/>
              <a:t>Many spiral galaxies have a barred structure.</a:t>
            </a:r>
          </a:p>
        </p:txBody>
      </p:sp>
      <p:sp>
        <p:nvSpPr>
          <p:cNvPr id="1120266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  <p:pic>
        <p:nvPicPr>
          <p:cNvPr id="1120267" name="Picture 11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3" t="51018" r="7251" b="35109"/>
          <a:stretch>
            <a:fillRect/>
          </a:stretch>
        </p:blipFill>
        <p:spPr bwMode="auto">
          <a:xfrm>
            <a:off x="5157788" y="4591050"/>
            <a:ext cx="398621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0268" name="Picture 12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3" t="79877" r="6863" b="5942"/>
          <a:stretch>
            <a:fillRect/>
          </a:stretch>
        </p:blipFill>
        <p:spPr bwMode="auto">
          <a:xfrm>
            <a:off x="1162050" y="4594225"/>
            <a:ext cx="39433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54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3613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The observations show that galaxies then were closer together.</a:t>
            </a:r>
          </a:p>
          <a:p>
            <a:pPr lvl="1" eaLnBrk="1" hangingPunct="1">
              <a:defRPr/>
            </a:pPr>
            <a:r>
              <a:rPr lang="en-US" sz="2400" smtClean="0"/>
              <a:t>About 33 percent of all distant galaxies are in </a:t>
            </a:r>
            <a:br>
              <a:rPr lang="en-US" sz="2400" smtClean="0"/>
            </a:br>
            <a:r>
              <a:rPr lang="en-US" sz="2400" smtClean="0"/>
              <a:t>close pairs.</a:t>
            </a:r>
          </a:p>
          <a:p>
            <a:pPr lvl="1" eaLnBrk="1" hangingPunct="1">
              <a:defRPr/>
            </a:pPr>
            <a:r>
              <a:rPr lang="en-US" sz="2400" smtClean="0"/>
              <a:t>However, only 7 percent of nearby galaxies </a:t>
            </a:r>
            <a:br>
              <a:rPr lang="en-US" sz="2400" smtClean="0"/>
            </a:br>
            <a:r>
              <a:rPr lang="en-US" sz="2400" smtClean="0"/>
              <a:t>are in pairs.</a:t>
            </a:r>
          </a:p>
          <a:p>
            <a:pPr lvl="1" eaLnBrk="1" hangingPunct="1">
              <a:defRPr/>
            </a:pPr>
            <a:r>
              <a:rPr lang="en-US" sz="2400" smtClean="0"/>
              <a:t>The observational evidence clearly supports the hypothesis that galaxies have evolved by merger. </a:t>
            </a:r>
          </a:p>
        </p:txBody>
      </p:sp>
      <p:sp>
        <p:nvSpPr>
          <p:cNvPr id="1227785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20409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2" name="Rectangle 4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79676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The evolution of galaxies is not a simple process.</a:t>
            </a:r>
          </a:p>
          <a:p>
            <a:pPr lvl="1" eaLnBrk="1" hangingPunct="1">
              <a:defRPr/>
            </a:pPr>
            <a:r>
              <a:rPr lang="en-US" sz="2400" smtClean="0"/>
              <a:t>A good theory helps you understand how nature works.</a:t>
            </a:r>
          </a:p>
          <a:p>
            <a:pPr lvl="1" eaLnBrk="1" hangingPunct="1">
              <a:defRPr/>
            </a:pPr>
            <a:r>
              <a:rPr lang="en-US" sz="2400" smtClean="0"/>
              <a:t>Astronomers are just beginning to understand the exciting and complex story of the galaxies.</a:t>
            </a:r>
          </a:p>
          <a:p>
            <a:pPr lvl="1" eaLnBrk="1" hangingPunct="1">
              <a:defRPr/>
            </a:pPr>
            <a:r>
              <a:rPr lang="en-US" sz="2400" smtClean="0"/>
              <a:t>Nevertheless, it is already clear that galaxy evolution is much like a pie-throwing contest—</a:t>
            </a:r>
            <a:br>
              <a:rPr lang="en-US" sz="2400" smtClean="0"/>
            </a:br>
            <a:r>
              <a:rPr lang="en-US" sz="2400" smtClean="0"/>
              <a:t>and just about as neat.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4349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166786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9013"/>
            <a:ext cx="83470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Three, some galaxies are highly irregular in shape and tend to be rich in gas and dust.</a:t>
            </a:r>
          </a:p>
        </p:txBody>
      </p:sp>
      <p:sp>
        <p:nvSpPr>
          <p:cNvPr id="1121290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  <p:pic>
        <p:nvPicPr>
          <p:cNvPr id="1121291" name="Picture 11" descr="10p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6" b="76233"/>
          <a:stretch>
            <a:fillRect/>
          </a:stretch>
        </p:blipFill>
        <p:spPr bwMode="auto">
          <a:xfrm>
            <a:off x="3859213" y="3895725"/>
            <a:ext cx="5132387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1292" name="Picture 12" descr="10p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t="16548" r="55035" b="62500"/>
          <a:stretch>
            <a:fillRect/>
          </a:stretch>
        </p:blipFill>
        <p:spPr bwMode="auto">
          <a:xfrm>
            <a:off x="838200" y="3886200"/>
            <a:ext cx="29718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14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7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5899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You might also wonder what proportion of the galaxies are elliptical, spiral, and irregular.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That is a difficult question to answer. </a:t>
            </a:r>
          </a:p>
          <a:p>
            <a:pPr lvl="1" eaLnBrk="1" hangingPunct="1">
              <a:defRPr/>
            </a:pPr>
            <a:r>
              <a:rPr lang="en-US" sz="2400" smtClean="0"/>
              <a:t>In some catalogs of galaxies, about 70 percent are spiral.</a:t>
            </a:r>
          </a:p>
          <a:p>
            <a:pPr lvl="1" eaLnBrk="1" hangingPunct="1">
              <a:defRPr/>
            </a:pPr>
            <a:r>
              <a:rPr lang="en-US" sz="2400" smtClean="0"/>
              <a:t>That, however, is the result of a selection effect. </a:t>
            </a:r>
          </a:p>
        </p:txBody>
      </p:sp>
      <p:sp>
        <p:nvSpPr>
          <p:cNvPr id="1122312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188817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3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85838"/>
            <a:ext cx="76755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Spiral galaxies contain hot, bright stars—and are thus very luminous and easy to see. </a:t>
            </a:r>
          </a:p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Among spiral galaxies, about two-thirds are barred spirals.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From careful studies, astronomers can conclude that ellipticals are more common than spirals.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The irregulars make up only about 25 percent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of all galaxies.</a:t>
            </a:r>
          </a:p>
          <a:p>
            <a:pPr lvl="1" eaLnBrk="1" hangingPunct="1">
              <a:defRPr/>
            </a:pPr>
            <a:endParaRPr lang="en-US" sz="2400" smtClean="0">
              <a:cs typeface="Times New Roman" charset="0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smtClean="0">
              <a:cs typeface="Times New Roman" charset="0"/>
            </a:endParaRPr>
          </a:p>
        </p:txBody>
      </p:sp>
      <p:sp>
        <p:nvSpPr>
          <p:cNvPr id="1123337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175631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5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969963"/>
            <a:ext cx="8108950" cy="5516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Different kinds of galaxies have different colors, depending mostly on how much star formation is happening in them.</a:t>
            </a:r>
            <a:r>
              <a:rPr lang="en-US" sz="3600" smtClean="0">
                <a:cs typeface="+mn-cs"/>
              </a:rPr>
              <a:t> </a:t>
            </a:r>
          </a:p>
          <a:p>
            <a:pPr eaLnBrk="1" hangingPunct="1">
              <a:buFont typeface="Times" charset="0"/>
              <a:buNone/>
              <a:defRPr/>
            </a:pPr>
            <a:endParaRPr lang="en-US" sz="2800" smtClean="0">
              <a:solidFill>
                <a:srgbClr val="FFCC00"/>
              </a:solidFill>
              <a:cs typeface="+mn-cs"/>
            </a:endParaRPr>
          </a:p>
        </p:txBody>
      </p:sp>
      <p:sp>
        <p:nvSpPr>
          <p:cNvPr id="1124359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73807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12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8914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Spirals and irregulars usually contain plenty of young stars, including massive, hot, luminous O and B stars.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They produce most of the light and give spirals and irregulars a distinct blue tint.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797126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372696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982663"/>
            <a:ext cx="8326438" cy="58372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In contrast, elliptical galaxies usually contain few young stars. 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most luminous stars in ellipticals are red giants, which give those galaxies a red tint.</a:t>
            </a:r>
          </a:p>
          <a:p>
            <a:pPr eaLnBrk="1" hangingPunct="1">
              <a:buFont typeface="Times" charset="0"/>
              <a:buNone/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125391" name="Text Box 15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214888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47738"/>
            <a:ext cx="7980362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How many galaxies are there?</a:t>
            </a:r>
          </a:p>
          <a:p>
            <a:pPr lvl="1" eaLnBrk="1" hangingPunct="1">
              <a:defRPr/>
            </a:pPr>
            <a:r>
              <a:rPr lang="en-US" sz="2400" smtClean="0"/>
              <a:t>A research effort called GOODS (Great Observatories Origins Deep Survey) has used various telescopes. </a:t>
            </a:r>
          </a:p>
          <a:p>
            <a:pPr lvl="1" eaLnBrk="1" hangingPunct="1">
              <a:defRPr/>
            </a:pPr>
            <a:r>
              <a:rPr lang="en-US" sz="2400" smtClean="0"/>
              <a:t>These include the Hubble Space Telescope, the Chandra X-Ray Observatory, the Spitzer Space Telescope, and the XXM-Newton X-Ray Telescope.</a:t>
            </a:r>
          </a:p>
          <a:p>
            <a:pPr lvl="1" eaLnBrk="1" hangingPunct="1">
              <a:defRPr/>
            </a:pPr>
            <a:r>
              <a:rPr lang="en-US" sz="2400" smtClean="0"/>
              <a:t>Also there are the largest ground-based telescopes, to study two selected areas in the northern and southern skies.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274888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273152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7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99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GOODS deep images reveal tremendous numbers of galaxies.</a:t>
            </a:r>
            <a:r>
              <a:rPr lang="en-US" sz="3600" smtClean="0">
                <a:cs typeface="+mn-cs"/>
              </a:rPr>
              <a:t> </a:t>
            </a:r>
          </a:p>
        </p:txBody>
      </p:sp>
      <p:sp>
        <p:nvSpPr>
          <p:cNvPr id="1275914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  <p:pic>
        <p:nvPicPr>
          <p:cNvPr id="1275916" name="Picture 12" descr="10p19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22296" r="18468" b="4965"/>
          <a:stretch>
            <a:fillRect/>
          </a:stretch>
        </p:blipFill>
        <p:spPr bwMode="auto">
          <a:xfrm>
            <a:off x="2895600" y="2781300"/>
            <a:ext cx="62484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53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62113"/>
            <a:ext cx="8153400" cy="4967287"/>
          </a:xfrm>
        </p:spPr>
        <p:txBody>
          <a:bodyPr/>
          <a:lstStyle/>
          <a:p>
            <a:pPr algn="ctr" eaLnBrk="1" hangingPunct="1">
              <a:buFont typeface="Times" charset="0"/>
              <a:buNone/>
              <a:defRPr/>
            </a:pPr>
            <a:r>
              <a:rPr lang="en-US" sz="3400" smtClean="0">
                <a:cs typeface="+mn-cs"/>
              </a:rPr>
              <a:t>The ability to theorize </a:t>
            </a:r>
          </a:p>
          <a:p>
            <a:pPr algn="ctr" eaLnBrk="1" hangingPunct="1">
              <a:buFont typeface="Times" charset="0"/>
              <a:buNone/>
              <a:defRPr/>
            </a:pPr>
            <a:r>
              <a:rPr lang="en-US" sz="3400" smtClean="0">
                <a:cs typeface="+mn-cs"/>
              </a:rPr>
              <a:t>is </a:t>
            </a:r>
            <a:r>
              <a:rPr lang="en-US" sz="3600" smtClean="0">
                <a:cs typeface="+mn-cs"/>
              </a:rPr>
              <a:t>highly</a:t>
            </a:r>
            <a:r>
              <a:rPr lang="en-US" sz="3400" smtClean="0">
                <a:cs typeface="+mn-cs"/>
              </a:rPr>
              <a:t> personal; </a:t>
            </a:r>
          </a:p>
          <a:p>
            <a:pPr algn="ctr" eaLnBrk="1" hangingPunct="1">
              <a:buFont typeface="Times" charset="0"/>
              <a:buNone/>
              <a:defRPr/>
            </a:pPr>
            <a:r>
              <a:rPr lang="en-US" sz="3400" smtClean="0">
                <a:cs typeface="+mn-cs"/>
              </a:rPr>
              <a:t>it involves art, imagination, logic, </a:t>
            </a:r>
          </a:p>
          <a:p>
            <a:pPr algn="ctr" eaLnBrk="1" hangingPunct="1">
              <a:buFont typeface="Times" charset="0"/>
              <a:buNone/>
              <a:defRPr/>
            </a:pPr>
            <a:r>
              <a:rPr lang="en-US" sz="3400" smtClean="0">
                <a:cs typeface="+mn-cs"/>
              </a:rPr>
              <a:t>and something more.</a:t>
            </a:r>
          </a:p>
          <a:p>
            <a:pPr algn="ctr" eaLnBrk="1" hangingPunct="1">
              <a:buFont typeface="Times" charset="0"/>
              <a:buNone/>
              <a:defRPr/>
            </a:pPr>
            <a:endParaRPr lang="en-US" sz="3400" smtClean="0">
              <a:cs typeface="+mn-cs"/>
            </a:endParaRPr>
          </a:p>
          <a:p>
            <a:pPr lvl="1" algn="r" eaLnBrk="1" hangingPunct="1">
              <a:buFont typeface="Times" charset="0"/>
              <a:buNone/>
              <a:defRPr/>
            </a:pPr>
            <a:r>
              <a:rPr lang="en-US" sz="2400" b="1" smtClean="0"/>
              <a:t>                                            </a:t>
            </a:r>
          </a:p>
          <a:p>
            <a:pPr lvl="1" algn="r" eaLnBrk="1" hangingPunct="1">
              <a:buFont typeface="Times" charset="0"/>
              <a:buNone/>
              <a:defRPr/>
            </a:pPr>
            <a:r>
              <a:rPr lang="en-US" sz="2400" b="1" smtClean="0"/>
              <a:t>- EDWIN HUBBLE</a:t>
            </a:r>
          </a:p>
          <a:p>
            <a:pPr lvl="1" algn="r" eaLnBrk="1" hangingPunct="1">
              <a:buFont typeface="Times" charset="0"/>
              <a:buNone/>
              <a:defRPr/>
            </a:pPr>
            <a:r>
              <a:rPr lang="en-US" sz="2400" smtClean="0"/>
              <a:t>The Realm of the Nebulae</a:t>
            </a:r>
          </a:p>
        </p:txBody>
      </p:sp>
    </p:spTree>
    <p:extLst>
      <p:ext uri="{BB962C8B-B14F-4D97-AF65-F5344CB8AC3E}">
        <p14:creationId xmlns:p14="http://schemas.microsoft.com/office/powerpoint/2010/main" val="172304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There are good reasons to believe that the two regions of the sky chosen for study are typical.</a:t>
            </a:r>
          </a:p>
          <a:p>
            <a:pPr lvl="1" eaLnBrk="1" hangingPunct="1">
              <a:defRPr/>
            </a:pPr>
            <a:r>
              <a:rPr lang="en-US" sz="2400" smtClean="0"/>
              <a:t>So, it seems likely that the entire sky is carpeted with galaxies.</a:t>
            </a:r>
          </a:p>
          <a:p>
            <a:pPr lvl="1" eaLnBrk="1" hangingPunct="1">
              <a:defRPr/>
            </a:pPr>
            <a:r>
              <a:rPr lang="en-US" sz="2400" smtClean="0"/>
              <a:t>At least, 100 billion would be visible if today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telescopes were used for an all-sky census.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</p:txBody>
      </p:sp>
      <p:sp>
        <p:nvSpPr>
          <p:cNvPr id="1332231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277815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Beyond the edge of Milky Way, astronomers find many billions of galaxies.</a:t>
            </a:r>
          </a:p>
          <a:p>
            <a:pPr lvl="1" eaLnBrk="1" hangingPunct="1">
              <a:defRPr/>
            </a:pPr>
            <a:r>
              <a:rPr lang="en-US" sz="2600" smtClean="0"/>
              <a:t>What are the properties of these star systems?</a:t>
            </a:r>
          </a:p>
          <a:p>
            <a:pPr lvl="1" eaLnBrk="1" hangingPunct="1">
              <a:defRPr/>
            </a:pPr>
            <a:r>
              <a:rPr lang="en-US" sz="2600" smtClean="0"/>
              <a:t>What are the diameters, luminosities, and masses of galaxies? </a:t>
            </a: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Measuring the Properties of Galaxies </a:t>
            </a:r>
          </a:p>
        </p:txBody>
      </p:sp>
    </p:spTree>
    <p:extLst>
      <p:ext uri="{BB962C8B-B14F-4D97-AF65-F5344CB8AC3E}">
        <p14:creationId xmlns:p14="http://schemas.microsoft.com/office/powerpoint/2010/main" val="13467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0422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first step in your study of galaxies is to find out how far away they are. </a:t>
            </a:r>
          </a:p>
          <a:p>
            <a:pPr lvl="1" eaLnBrk="1" hangingPunct="1">
              <a:defRPr/>
            </a:pPr>
            <a:r>
              <a:rPr lang="en-US" sz="2400" smtClean="0"/>
              <a:t>Once you know a galaxy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distance, its size and luminosity are relatively easy to find.</a:t>
            </a:r>
          </a:p>
          <a:p>
            <a:pPr lvl="1" eaLnBrk="1" hangingPunct="1">
              <a:defRPr/>
            </a:pPr>
            <a:r>
              <a:rPr lang="en-US" sz="2400" smtClean="0"/>
              <a:t>Later in the section, you will see that finding their mass is more difficult. </a:t>
            </a:r>
          </a:p>
          <a:p>
            <a:pPr lvl="1" eaLnBrk="1" hangingPunct="1">
              <a:defRPr/>
            </a:pPr>
            <a:r>
              <a:rPr lang="en-US" sz="2400" smtClean="0"/>
              <a:t>However, the results are quite interesting.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1130505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Measuring the Properties of Galaxies </a:t>
            </a:r>
          </a:p>
        </p:txBody>
      </p:sp>
    </p:spTree>
    <p:extLst>
      <p:ext uri="{BB962C8B-B14F-4D97-AF65-F5344CB8AC3E}">
        <p14:creationId xmlns:p14="http://schemas.microsoft.com/office/powerpoint/2010/main" val="129275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5838"/>
            <a:ext cx="7751762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distances to galaxies are so large that it is not convenient to express them in light-years, parsecs, or even kiloparsecs.</a:t>
            </a:r>
          </a:p>
          <a:p>
            <a:pPr lvl="1" eaLnBrk="1" hangingPunct="1">
              <a:defRPr/>
            </a:pPr>
            <a:r>
              <a:rPr lang="en-US" sz="2400" smtClean="0"/>
              <a:t>Instead, astronomers use the unit </a:t>
            </a:r>
            <a:r>
              <a:rPr lang="en-US" sz="2400" smtClean="0">
                <a:solidFill>
                  <a:srgbClr val="0000FF"/>
                </a:solidFill>
              </a:rPr>
              <a:t>megaparsec</a:t>
            </a:r>
            <a:r>
              <a:rPr lang="en-US" sz="2400" smtClean="0"/>
              <a:t> (</a:t>
            </a:r>
            <a:r>
              <a:rPr lang="en-US" sz="2400" smtClean="0">
                <a:solidFill>
                  <a:srgbClr val="0000FF"/>
                </a:solidFill>
              </a:rPr>
              <a:t>Mpc</a:t>
            </a:r>
            <a:r>
              <a:rPr lang="en-US" sz="2400" smtClean="0"/>
              <a:t>), or 1 million pc. </a:t>
            </a:r>
          </a:p>
          <a:p>
            <a:pPr lvl="1" eaLnBrk="1" hangingPunct="1">
              <a:defRPr/>
            </a:pPr>
            <a:r>
              <a:rPr lang="en-US" sz="2400" smtClean="0"/>
              <a:t>One Mpc equals 3.26 million ly, or approximately 3 x 10</a:t>
            </a:r>
            <a:r>
              <a:rPr lang="en-US" sz="2400" baseline="30000" smtClean="0"/>
              <a:t>19</a:t>
            </a:r>
            <a:r>
              <a:rPr lang="en-US" sz="2400" smtClean="0"/>
              <a:t> km (2 x 10</a:t>
            </a:r>
            <a:r>
              <a:rPr lang="en-US" sz="2400" baseline="30000" smtClean="0"/>
              <a:t>19</a:t>
            </a:r>
            <a:r>
              <a:rPr lang="en-US" sz="2400" smtClean="0"/>
              <a:t> miles).</a:t>
            </a:r>
          </a:p>
        </p:txBody>
      </p:sp>
      <p:sp>
        <p:nvSpPr>
          <p:cNvPr id="1131524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90736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08063"/>
            <a:ext cx="7918450" cy="58213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To find the distance to a galaxy, astronomers must search among its stars, nebulae, and star clusters for familiar objects.</a:t>
            </a:r>
          </a:p>
          <a:p>
            <a:pPr eaLnBrk="1" hangingPunct="1">
              <a:defRPr/>
            </a:pPr>
            <a:r>
              <a:rPr lang="en-US" sz="3400" smtClean="0">
                <a:cs typeface="+mn-cs"/>
              </a:rPr>
              <a:t>They must know the luminosity and diameter.</a:t>
            </a:r>
            <a:endParaRPr lang="en-US" sz="3400" smtClean="0">
              <a:cs typeface="Arial" charset="0"/>
            </a:endParaRPr>
          </a:p>
          <a:p>
            <a:pPr lvl="1" eaLnBrk="1" hangingPunct="1">
              <a:defRPr/>
            </a:pPr>
            <a:r>
              <a:rPr lang="en-US" sz="2400" smtClean="0">
                <a:cs typeface="Arial" charset="0"/>
              </a:rPr>
              <a:t>Such objects are called </a:t>
            </a:r>
            <a:r>
              <a:rPr lang="en-US" sz="2400" smtClean="0">
                <a:solidFill>
                  <a:srgbClr val="0000FF"/>
                </a:solidFill>
              </a:rPr>
              <a:t>standard candles</a:t>
            </a:r>
            <a:r>
              <a:rPr lang="en-US" sz="2400" smtClean="0"/>
              <a:t>. </a:t>
            </a:r>
          </a:p>
          <a:p>
            <a:pPr lvl="1" eaLnBrk="1" hangingPunct="1">
              <a:defRPr/>
            </a:pPr>
            <a:r>
              <a:rPr lang="en-US" sz="2400" smtClean="0"/>
              <a:t>If you can find a standard candle in a galaxy, you can judge its distance.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  <p:sp>
        <p:nvSpPr>
          <p:cNvPr id="1252358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50049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85838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n-cs"/>
              </a:rPr>
              <a:t>As their period is related to their luminosity, Cepheid variable stars are reliable standard candles.</a:t>
            </a:r>
          </a:p>
          <a:p>
            <a:pPr lvl="1" eaLnBrk="1" hangingPunct="1">
              <a:defRPr/>
            </a:pPr>
            <a:r>
              <a:rPr lang="en-US" sz="2400" dirty="0" smtClean="0"/>
              <a:t>If you know the period of </a:t>
            </a:r>
            <a:br>
              <a:rPr lang="en-US" sz="2400" dirty="0" smtClean="0"/>
            </a:br>
            <a:r>
              <a:rPr lang="en-US" sz="2400" dirty="0" smtClean="0"/>
              <a:t>the star</a:t>
            </a:r>
            <a:r>
              <a:rPr lang="ja-JP" altLang="en-US" sz="2400" dirty="0" smtClean="0">
                <a:latin typeface="Arial"/>
              </a:rPr>
              <a:t>’</a:t>
            </a:r>
            <a:r>
              <a:rPr lang="en-US" sz="2400" dirty="0" smtClean="0"/>
              <a:t>s variation, you can </a:t>
            </a:r>
            <a:br>
              <a:rPr lang="en-US" sz="2400" dirty="0" smtClean="0"/>
            </a:br>
            <a:r>
              <a:rPr lang="en-US" sz="2400" dirty="0" smtClean="0"/>
              <a:t>use the period–luminosity </a:t>
            </a:r>
            <a:br>
              <a:rPr lang="en-US" sz="2400" dirty="0" smtClean="0"/>
            </a:br>
            <a:r>
              <a:rPr lang="en-US" sz="2400" dirty="0" smtClean="0"/>
              <a:t>relation to learn its absolute </a:t>
            </a:r>
            <a:br>
              <a:rPr lang="en-US" sz="2400" dirty="0" smtClean="0"/>
            </a:br>
            <a:r>
              <a:rPr lang="en-US" sz="2400" dirty="0" smtClean="0"/>
              <a:t>magnitude. </a:t>
            </a:r>
          </a:p>
          <a:p>
            <a:pPr lvl="1" eaLnBrk="1" hangingPunct="1">
              <a:defRPr/>
            </a:pPr>
            <a:r>
              <a:rPr lang="en-US" sz="2400" dirty="0" smtClean="0"/>
              <a:t>By comparing its absolute </a:t>
            </a:r>
            <a:br>
              <a:rPr lang="en-US" sz="2400" dirty="0" smtClean="0"/>
            </a:br>
            <a:r>
              <a:rPr lang="en-US" sz="2400" dirty="0" smtClean="0"/>
              <a:t>and apparent magnitudes, </a:t>
            </a:r>
            <a:br>
              <a:rPr lang="en-US" sz="2400" dirty="0" smtClean="0"/>
            </a:br>
            <a:r>
              <a:rPr lang="en-US" sz="2400" dirty="0" smtClean="0"/>
              <a:t>you can find its distance.</a:t>
            </a:r>
          </a:p>
        </p:txBody>
      </p:sp>
      <p:sp>
        <p:nvSpPr>
          <p:cNvPr id="1132551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  <p:pic>
        <p:nvPicPr>
          <p:cNvPr id="54275" name="Picture 8" descr="09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951163"/>
            <a:ext cx="3354387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59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539750" y="992188"/>
            <a:ext cx="3346450" cy="57991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figure shows a galaxy in which the Hubble Space Telescope detected Cepheids.</a:t>
            </a:r>
          </a:p>
        </p:txBody>
      </p:sp>
      <p:sp>
        <p:nvSpPr>
          <p:cNvPr id="1280009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  <p:pic>
        <p:nvPicPr>
          <p:cNvPr id="1280011" name="Picture 11" descr="10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781" r="2478" b="4262"/>
          <a:stretch>
            <a:fillRect/>
          </a:stretch>
        </p:blipFill>
        <p:spPr bwMode="auto">
          <a:xfrm>
            <a:off x="3802063" y="1447800"/>
            <a:ext cx="534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5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153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Even the Hubble Space Telescope cannot resolve Cepheids in galaxies much beyond 100 million ly (30 Mpc).</a:t>
            </a:r>
          </a:p>
          <a:p>
            <a:pPr lvl="1" eaLnBrk="1" hangingPunct="1">
              <a:defRPr/>
            </a:pPr>
            <a:r>
              <a:rPr lang="en-US" sz="2400" smtClean="0"/>
              <a:t>So, astronomers must search for less common but brighter distance indicators, and calibrate them using nearby galaxies containing visible Cepheids.</a:t>
            </a:r>
          </a:p>
        </p:txBody>
      </p:sp>
      <p:sp>
        <p:nvSpPr>
          <p:cNvPr id="113357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77752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971550"/>
            <a:ext cx="80422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When a supernova explodes in a distant galaxy, astronomers rush to observe it.</a:t>
            </a:r>
          </a:p>
          <a:p>
            <a:pPr lvl="1" eaLnBrk="1" hangingPunct="1">
              <a:defRPr/>
            </a:pPr>
            <a:r>
              <a:rPr lang="en-US" sz="2400" smtClean="0"/>
              <a:t>Studies show that type Ia supernovae—caused by the collapse of a white dwarf—all reach about the same absolute magnitude at maximum.</a:t>
            </a:r>
          </a:p>
          <a:p>
            <a:pPr lvl="1" eaLnBrk="1" hangingPunct="1">
              <a:defRPr/>
            </a:pPr>
            <a:r>
              <a:rPr lang="en-US" sz="2400" smtClean="0"/>
              <a:t>This makes them more like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standard bombs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than standard candles.</a:t>
            </a:r>
          </a:p>
        </p:txBody>
      </p:sp>
      <p:sp>
        <p:nvSpPr>
          <p:cNvPr id="1134598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4043094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95250" y="993775"/>
            <a:ext cx="8515350" cy="5483225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3600" smtClean="0"/>
              <a:t>By searching for Cepheids and other distance indicators in nearby galaxies—where type Ia supernovae have occurred—astronomers have been able to calibrate these supernovae.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79917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21299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7675562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Less than a century ago, astronomers did not understand that galaxies exist.</a:t>
            </a:r>
          </a:p>
          <a:p>
            <a:pPr lvl="1" eaLnBrk="1" hangingPunct="1">
              <a:defRPr/>
            </a:pPr>
            <a:r>
              <a:rPr lang="en-US" sz="2400" smtClean="0"/>
              <a:t>Nineteenth-century telescopes revealed faint nebulae scattered among the stars, some of which were spiral. </a:t>
            </a:r>
          </a:p>
          <a:p>
            <a:pPr lvl="1" eaLnBrk="1" hangingPunct="1">
              <a:defRPr/>
            </a:pPr>
            <a:r>
              <a:rPr lang="en-US" sz="2400" smtClean="0"/>
              <a:t>Astronomers argued about the nature of these nebulae.</a:t>
            </a:r>
          </a:p>
          <a:p>
            <a:pPr lvl="1" eaLnBrk="1" hangingPunct="1">
              <a:defRPr/>
            </a:pPr>
            <a:r>
              <a:rPr lang="en-US" sz="2400" smtClean="0"/>
              <a:t>It was not until the 1920s, though, that they understood that some were other galaxies much like our own. </a:t>
            </a:r>
          </a:p>
        </p:txBody>
      </p:sp>
    </p:spTree>
    <p:extLst>
      <p:ext uri="{BB962C8B-B14F-4D97-AF65-F5344CB8AC3E}">
        <p14:creationId xmlns:p14="http://schemas.microsoft.com/office/powerpoint/2010/main" val="5807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3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977900"/>
            <a:ext cx="83470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When type Ia supernovae are seen in more distant galaxies, astronomers can measure the apparent brightness at maximum. </a:t>
            </a:r>
          </a:p>
          <a:p>
            <a:pPr lvl="1" eaLnBrk="1" hangingPunct="1">
              <a:defRPr/>
            </a:pPr>
            <a:r>
              <a:rPr lang="en-US" sz="2600" smtClean="0"/>
              <a:t>They can compare that with the known luminosity of these supernovae to find their distances.</a:t>
            </a:r>
          </a:p>
        </p:txBody>
      </p:sp>
      <p:sp>
        <p:nvSpPr>
          <p:cNvPr id="1285128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361846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577850" y="963613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As type Ia supernovae are much brighter than Cepheids, they can be seen at great distances.</a:t>
            </a:r>
          </a:p>
          <a:p>
            <a:pPr lvl="1" eaLnBrk="1" hangingPunct="1">
              <a:defRPr/>
            </a:pPr>
            <a:r>
              <a:rPr lang="en-US" sz="2600" smtClean="0"/>
              <a:t>The drawback is that supernovae are rare.</a:t>
            </a:r>
          </a:p>
          <a:p>
            <a:pPr lvl="1" eaLnBrk="1" hangingPunct="1">
              <a:defRPr/>
            </a:pPr>
            <a:r>
              <a:rPr lang="en-US" sz="2600" smtClean="0"/>
              <a:t>None may occur during your lifetime in a galaxy you might be studying.</a:t>
            </a:r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409715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2188"/>
            <a:ext cx="82931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Astronomers use calibration to build a distance scale reaching from the nearest galaxies to the most distant visible galaxies.</a:t>
            </a:r>
          </a:p>
          <a:p>
            <a:pPr lvl="1" eaLnBrk="1" hangingPunct="1">
              <a:defRPr/>
            </a:pPr>
            <a:r>
              <a:rPr lang="en-US" sz="2600" smtClean="0"/>
              <a:t>Often, they refer to this as the </a:t>
            </a:r>
            <a:r>
              <a:rPr lang="en-US" sz="2600" smtClean="0">
                <a:solidFill>
                  <a:srgbClr val="0000FF"/>
                </a:solidFill>
              </a:rPr>
              <a:t>distance</a:t>
            </a:r>
            <a:r>
              <a:rPr lang="en-US" sz="2600" smtClean="0">
                <a:solidFill>
                  <a:srgbClr val="99CCFF"/>
                </a:solidFill>
              </a:rPr>
              <a:t> </a:t>
            </a:r>
            <a:r>
              <a:rPr lang="en-US" sz="2600" smtClean="0">
                <a:solidFill>
                  <a:srgbClr val="0000FF"/>
                </a:solidFill>
              </a:rPr>
              <a:t>ladder</a:t>
            </a:r>
            <a:r>
              <a:rPr lang="en-US" sz="2600" smtClean="0"/>
              <a:t>—as each step depends on the steps below it. </a:t>
            </a:r>
          </a:p>
        </p:txBody>
      </p:sp>
      <p:sp>
        <p:nvSpPr>
          <p:cNvPr id="114074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389683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7739062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Of course, the foundation of the scale rests on understanding the luminosities of stars.</a:t>
            </a:r>
          </a:p>
          <a:p>
            <a:pPr lvl="1" eaLnBrk="1" hangingPunct="1">
              <a:defRPr/>
            </a:pPr>
            <a:r>
              <a:rPr lang="en-US" sz="2600" smtClean="0"/>
              <a:t>This ultimately rests on measurements of stellar parallax.</a:t>
            </a:r>
          </a:p>
        </p:txBody>
      </p:sp>
      <p:sp>
        <p:nvSpPr>
          <p:cNvPr id="1330181" name="Text Box 5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166067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81075"/>
            <a:ext cx="8229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most distant visible galaxies are little over 10 billion ly (3,000 Mpc) away.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At such distances, you see an effect akin to time travel. </a:t>
            </a:r>
          </a:p>
        </p:txBody>
      </p:sp>
      <p:sp>
        <p:nvSpPr>
          <p:cNvPr id="1141765" name="Text Box 5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319853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7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9906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When you look at a galaxy only a few million light-years away, you do not see it as it is now but as it was millions of years ago.</a:t>
            </a:r>
          </a:p>
          <a:p>
            <a:pPr lvl="1" eaLnBrk="1" hangingPunct="1">
              <a:defRPr/>
            </a:pPr>
            <a:r>
              <a:rPr lang="en-US" sz="2600" smtClean="0"/>
              <a:t>This is when its light began the journey towards Earth.</a:t>
            </a:r>
          </a:p>
        </p:txBody>
      </p:sp>
      <p:sp>
        <p:nvSpPr>
          <p:cNvPr id="1311752" name="Text Box 8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63538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1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976313"/>
            <a:ext cx="8134350" cy="58816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When you look at a more distant galaxy, you look back into the past by an amount called the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look-back time</a:t>
            </a:r>
            <a:r>
              <a:rPr lang="en-US" sz="400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600" smtClean="0"/>
              <a:t>This is the time in years equal to the distance </a:t>
            </a:r>
            <a:br>
              <a:rPr lang="en-US" sz="2600" smtClean="0"/>
            </a:br>
            <a:r>
              <a:rPr lang="en-US" sz="2600" smtClean="0"/>
              <a:t>to the galaxy in light-years.</a:t>
            </a:r>
          </a:p>
        </p:txBody>
      </p:sp>
      <p:sp>
        <p:nvSpPr>
          <p:cNvPr id="1312776" name="Text Box 8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82522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5899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look-back time to nearby objects is usually not significant.</a:t>
            </a:r>
            <a:r>
              <a:rPr lang="en-US" sz="3600" smtClean="0">
                <a:cs typeface="+mn-cs"/>
              </a:rPr>
              <a:t> 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The look-back time to the moon is 1.3 seconds, </a:t>
            </a:r>
            <a:br>
              <a:rPr lang="en-US" sz="2600" smtClean="0"/>
            </a:br>
            <a:r>
              <a:rPr lang="en-US" sz="2600" smtClean="0"/>
              <a:t>and to the sun only 8 minutes.</a:t>
            </a:r>
          </a:p>
          <a:p>
            <a:pPr lvl="1" eaLnBrk="1" hangingPunct="1">
              <a:defRPr/>
            </a:pPr>
            <a:r>
              <a:rPr lang="en-US" sz="2600" smtClean="0"/>
              <a:t>To the nearest star, it is about 4 years. </a:t>
            </a:r>
          </a:p>
        </p:txBody>
      </p:sp>
      <p:sp>
        <p:nvSpPr>
          <p:cNvPr id="1143816" name="Text Box 8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17928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2188"/>
            <a:ext cx="85899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Andromeda Galaxy has a look-back time of about 2 million years—a mere eye blink in the lifetime of a galaxy.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When astronomers look at more distant galaxies though, the look-back time becomes an appreciable part of the age of the universe.</a:t>
            </a:r>
          </a:p>
        </p:txBody>
      </p:sp>
      <p:sp>
        <p:nvSpPr>
          <p:cNvPr id="1144840" name="Text Box 8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147004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3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77900"/>
            <a:ext cx="80565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When astronomers observe the most  distant visible galaxies, they are looking  back over 10 billion years.</a:t>
            </a:r>
          </a:p>
          <a:p>
            <a:pPr lvl="1" eaLnBrk="1" hangingPunct="1">
              <a:defRPr/>
            </a:pPr>
            <a:r>
              <a:rPr lang="en-US" sz="2600" smtClean="0"/>
              <a:t>At that time, the universe may have been significantly different.</a:t>
            </a:r>
          </a:p>
          <a:p>
            <a:pPr eaLnBrk="1" hangingPunct="1">
              <a:buFont typeface="Times" charset="0"/>
              <a:buNone/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287177" name="Text Box 9"/>
          <p:cNvSpPr txBox="1">
            <a:spLocks noChangeArrowheads="1"/>
          </p:cNvSpPr>
          <p:nvPr/>
        </p:nvSpPr>
        <p:spPr bwMode="auto">
          <a:xfrm>
            <a:off x="539750" y="76200"/>
            <a:ext cx="761365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Telescopes as Time Machines</a:t>
            </a:r>
          </a:p>
        </p:txBody>
      </p:sp>
    </p:spTree>
    <p:extLst>
      <p:ext uri="{BB962C8B-B14F-4D97-AF65-F5344CB8AC3E}">
        <p14:creationId xmlns:p14="http://schemas.microsoft.com/office/powerpoint/2010/main" val="169501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It was not until recent decades that astronomical telescopes could reveal the variety, intricacy, and beauty of the galaxies.</a:t>
            </a:r>
          </a:p>
        </p:txBody>
      </p:sp>
      <p:pic>
        <p:nvPicPr>
          <p:cNvPr id="1115145" name="Picture 9" descr="10p19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6723" r="19283" b="50023"/>
          <a:stretch>
            <a:fillRect/>
          </a:stretch>
        </p:blipFill>
        <p:spPr bwMode="auto">
          <a:xfrm>
            <a:off x="922338" y="3938588"/>
            <a:ext cx="3649662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5146" name="Picture 10" descr="10p19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58405" r="34793" b="18158"/>
          <a:stretch>
            <a:fillRect/>
          </a:stretch>
        </p:blipFill>
        <p:spPr bwMode="auto">
          <a:xfrm>
            <a:off x="4648200" y="3938588"/>
            <a:ext cx="44196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8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1000125"/>
            <a:ext cx="80565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Astronomers find it difficult to measure the distance to a galaxy.</a:t>
            </a:r>
          </a:p>
          <a:p>
            <a:pPr eaLnBrk="1" hangingPunct="1">
              <a:defRPr/>
            </a:pPr>
            <a:r>
              <a:rPr lang="en-US" sz="3400" smtClean="0">
                <a:cs typeface="+mn-cs"/>
              </a:rPr>
              <a:t>They often estimate such distances using a simple relationship.</a:t>
            </a:r>
          </a:p>
          <a:p>
            <a:pPr lvl="1" eaLnBrk="1" hangingPunct="1">
              <a:defRPr/>
            </a:pPr>
            <a:r>
              <a:rPr lang="en-US" sz="2400" smtClean="0"/>
              <a:t>Early in the 20th century, astronomers noticed that the lines in galaxy spectra were shifted slightly toward longer wavelengths—redshifts. </a:t>
            </a:r>
          </a:p>
          <a:p>
            <a:pPr lvl="1" eaLnBrk="1" hangingPunct="1">
              <a:defRPr/>
            </a:pPr>
            <a:r>
              <a:rPr lang="en-US" sz="2400" smtClean="0"/>
              <a:t>These redshifts imply that the galaxies are receding from Earth.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1146884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408214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992188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In 1929, the American astronomer Edwin Hubble published a graph that plotted the apparent velocities of recession versus distance for a number of galaxies.</a:t>
            </a:r>
          </a:p>
          <a:p>
            <a:pPr lvl="1" eaLnBrk="1" hangingPunct="1">
              <a:defRPr/>
            </a:pPr>
            <a:r>
              <a:rPr lang="en-US" sz="2400" smtClean="0"/>
              <a:t>The points in the </a:t>
            </a:r>
            <a:br>
              <a:rPr lang="en-US" sz="2400" smtClean="0"/>
            </a:br>
            <a:r>
              <a:rPr lang="en-US" sz="2400" smtClean="0"/>
              <a:t>graph fell along a </a:t>
            </a:r>
            <a:br>
              <a:rPr lang="en-US" sz="2400" smtClean="0"/>
            </a:br>
            <a:r>
              <a:rPr lang="en-US" sz="2400" smtClean="0"/>
              <a:t>straight line.</a:t>
            </a:r>
          </a:p>
        </p:txBody>
      </p:sp>
      <p:sp>
        <p:nvSpPr>
          <p:cNvPr id="1147915" name="Text Box 11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  <p:pic>
        <p:nvPicPr>
          <p:cNvPr id="1147916" name="Picture 12" descr="10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46513"/>
            <a:ext cx="48768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76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985838"/>
            <a:ext cx="8355013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Arial" charset="0"/>
              </a:rPr>
              <a:t>This relation between apparent velocity of recession and distance is known as the </a:t>
            </a:r>
            <a:r>
              <a:rPr lang="en-US" sz="3600" smtClean="0">
                <a:solidFill>
                  <a:srgbClr val="0000FF"/>
                </a:solidFill>
                <a:cs typeface="Arial" charset="0"/>
              </a:rPr>
              <a:t>Hubble law</a:t>
            </a:r>
            <a:r>
              <a:rPr lang="en-US" sz="3600" smtClean="0">
                <a:cs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n-US" sz="2600" smtClean="0">
                <a:cs typeface="Arial" charset="0"/>
              </a:rPr>
              <a:t>The slope of the line is known as the </a:t>
            </a:r>
            <a:r>
              <a:rPr lang="en-US" sz="2600" smtClean="0">
                <a:solidFill>
                  <a:srgbClr val="0000FF"/>
                </a:solidFill>
                <a:cs typeface="Arial" charset="0"/>
              </a:rPr>
              <a:t>Hubble constant</a:t>
            </a:r>
            <a:r>
              <a:rPr lang="en-US" sz="2600" smtClean="0">
                <a:cs typeface="Arial" charset="0"/>
              </a:rPr>
              <a:t>, symbolized by </a:t>
            </a:r>
            <a:r>
              <a:rPr lang="en-US" sz="2600" smtClean="0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2600" smtClean="0">
                <a:cs typeface="Arial" charset="0"/>
              </a:rPr>
              <a:t>.</a:t>
            </a:r>
            <a:endParaRPr lang="en-US" sz="2600" smtClean="0"/>
          </a:p>
        </p:txBody>
      </p:sp>
      <p:sp>
        <p:nvSpPr>
          <p:cNvPr id="1254414" name="Text Box 14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  <p:pic>
        <p:nvPicPr>
          <p:cNvPr id="1254415" name="Picture 15" descr="10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44925"/>
            <a:ext cx="48768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6520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Hubble law is important in astronomy for two reasons.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It is taken as evidence that the universe is expanding. </a:t>
            </a:r>
          </a:p>
          <a:p>
            <a:pPr lvl="1" eaLnBrk="1" hangingPunct="1">
              <a:defRPr/>
            </a:pPr>
            <a:r>
              <a:rPr lang="en-US" sz="2600" smtClean="0"/>
              <a:t>Astronomers use it to estimate the distance to galaxies. </a:t>
            </a:r>
          </a:p>
          <a:p>
            <a:pPr lvl="1" eaLnBrk="1" hangingPunct="1">
              <a:defRPr/>
            </a:pPr>
            <a:endParaRPr lang="en-US" sz="2600" smtClean="0"/>
          </a:p>
        </p:txBody>
      </p:sp>
      <p:sp>
        <p:nvSpPr>
          <p:cNvPr id="114893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153639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69963"/>
            <a:ext cx="8347075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distance to a galaxy can be found by dividing its apparent velocity of recession by the Hubble constant.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r>
              <a:rPr lang="en-US" sz="3400" smtClean="0">
                <a:cs typeface="+mn-cs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  <a:defRPr/>
            </a:pPr>
            <a:endParaRPr lang="en-US" sz="4000" smtClean="0">
              <a:cs typeface="+mn-cs"/>
            </a:endParaRPr>
          </a:p>
          <a:p>
            <a:pPr lvl="1" eaLnBrk="1" hangingPunct="1">
              <a:buFont typeface="Times" charset="0"/>
              <a:buNone/>
              <a:defRPr/>
            </a:pPr>
            <a:endParaRPr lang="en-US" smtClean="0"/>
          </a:p>
        </p:txBody>
      </p:sp>
      <p:sp>
        <p:nvSpPr>
          <p:cNvPr id="1149958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24211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9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990600"/>
            <a:ext cx="8382000" cy="55626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en-US" sz="3600" smtClean="0">
                <a:cs typeface="+mn-cs"/>
              </a:rPr>
              <a:t>This is a very useful calculation—because it is usually possible to obtain a spectrum of a galaxy and measure its redshift.</a:t>
            </a:r>
          </a:p>
          <a:p>
            <a:pPr lvl="1" eaLnBrk="1" hangingPunct="1">
              <a:defRPr/>
            </a:pPr>
            <a:r>
              <a:rPr lang="en-US" sz="2400" smtClean="0"/>
              <a:t>You can do this even if it is too far away to have observable standard candles. </a:t>
            </a:r>
          </a:p>
          <a:p>
            <a:pPr lvl="1" eaLnBrk="1" hangingPunct="1">
              <a:defRPr/>
            </a:pPr>
            <a:r>
              <a:rPr lang="en-US" sz="2400" smtClean="0"/>
              <a:t>Obviously, knowing the Hubble constant is important. 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  <a:p>
            <a:pPr eaLnBrk="1" hangingPunct="1">
              <a:buClr>
                <a:schemeClr val="bg1"/>
              </a:buClr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801223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298983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idx="1"/>
          </p:nvPr>
        </p:nvSpPr>
        <p:spPr>
          <a:xfrm>
            <a:off x="576263" y="990600"/>
            <a:ext cx="8348662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Edwin Hubble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 original measurement of </a:t>
            </a:r>
            <a:r>
              <a:rPr lang="en-US" sz="3600" i="1" smtClean="0">
                <a:cs typeface="+mn-cs"/>
              </a:rPr>
              <a:t>H</a:t>
            </a:r>
            <a:r>
              <a:rPr lang="en-US" sz="3600" smtClean="0">
                <a:cs typeface="+mn-cs"/>
              </a:rPr>
              <a:t> was too large because of errors in his measurements of the distances to galaxies.</a:t>
            </a:r>
          </a:p>
          <a:p>
            <a:pPr lvl="1" eaLnBrk="1" hangingPunct="1">
              <a:defRPr/>
            </a:pPr>
            <a:r>
              <a:rPr lang="en-US" sz="2600" smtClean="0"/>
              <a:t>Later astronomers have struggled to measure this important constant. 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31482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183803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662862" cy="538162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The most precise measurements of the Hubble constant yield a value of </a:t>
            </a:r>
            <a:r>
              <a:rPr lang="en-US" sz="3400" i="1" smtClean="0">
                <a:cs typeface="+mn-cs"/>
              </a:rPr>
              <a:t>H</a:t>
            </a:r>
            <a:r>
              <a:rPr lang="en-US" sz="3400" smtClean="0">
                <a:cs typeface="+mn-cs"/>
              </a:rPr>
              <a:t> about 70 km/s/Mpc. (This is with an uncertainty of about 5 percent.)</a:t>
            </a:r>
          </a:p>
          <a:p>
            <a:pPr lvl="1" eaLnBrk="1" hangingPunct="1">
              <a:defRPr/>
            </a:pPr>
            <a:r>
              <a:rPr lang="en-US" sz="2400" smtClean="0"/>
              <a:t>This means that a galaxy at a distance of 1 Mpc from the Milky Way is receding from us at a rate of 70 km/s.</a:t>
            </a:r>
          </a:p>
          <a:p>
            <a:pPr lvl="1" eaLnBrk="1" hangingPunct="1">
              <a:defRPr/>
            </a:pPr>
            <a:r>
              <a:rPr lang="en-US" sz="2400" smtClean="0"/>
              <a:t>A galaxy 2 Mpc away is receding at 140 km/s.</a:t>
            </a:r>
          </a:p>
        </p:txBody>
      </p:sp>
      <p:sp>
        <p:nvSpPr>
          <p:cNvPr id="178893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255270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966788"/>
            <a:ext cx="7910512" cy="50863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redshifts of galaxies are not really Doppler shifts.</a:t>
            </a:r>
          </a:p>
          <a:p>
            <a:pPr lvl="1" eaLnBrk="1" hangingPunct="1">
              <a:defRPr/>
            </a:pPr>
            <a:r>
              <a:rPr lang="en-US" sz="2400" smtClean="0"/>
              <a:t>This is even though astronomers often express the redshifts in kilometers per second, as if they were true velocities.</a:t>
            </a:r>
            <a:endParaRPr lang="en-US" sz="2000" smtClean="0"/>
          </a:p>
        </p:txBody>
      </p:sp>
      <p:sp>
        <p:nvSpPr>
          <p:cNvPr id="133325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37146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8914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Note that modern astronomers interpret redshifts of galaxies as caused by the expansion of the universe.</a:t>
            </a:r>
          </a:p>
          <a:p>
            <a:pPr lvl="1" eaLnBrk="1" hangingPunct="1">
              <a:defRPr/>
            </a:pPr>
            <a:r>
              <a:rPr lang="en-US" sz="2400" smtClean="0"/>
              <a:t>The Hubble law allows them to estimate the distance to a galaxy from its redshift.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Hubble Law</a:t>
            </a:r>
          </a:p>
        </p:txBody>
      </p:sp>
    </p:spTree>
    <p:extLst>
      <p:ext uri="{BB962C8B-B14F-4D97-AF65-F5344CB8AC3E}">
        <p14:creationId xmlns:p14="http://schemas.microsoft.com/office/powerpoint/2010/main" val="428804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4" name="Rectangle 4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270875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In this chapter, you will try to understand how galaxies form and evolve.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You will discover that the amount of gas and dust in a galaxy is a critical clue.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You will also discover that interactions between galaxies can influence their structure and evolution.</a:t>
            </a:r>
          </a:p>
        </p:txBody>
      </p:sp>
    </p:spTree>
    <p:extLst>
      <p:ext uri="{BB962C8B-B14F-4D97-AF65-F5344CB8AC3E}">
        <p14:creationId xmlns:p14="http://schemas.microsoft.com/office/powerpoint/2010/main" val="106447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6313"/>
            <a:ext cx="8056562" cy="53482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distance to a galaxy is the key to finding its diameter and its luminosity.</a:t>
            </a:r>
          </a:p>
          <a:p>
            <a:pPr lvl="1" eaLnBrk="1" hangingPunct="1">
              <a:defRPr/>
            </a:pPr>
            <a:r>
              <a:rPr lang="en-US" sz="2400" smtClean="0"/>
              <a:t>With even a modest telescope and a CCD camera, you could photograph a galaxy and measure its angular diameter. </a:t>
            </a:r>
          </a:p>
          <a:p>
            <a:pPr lvl="1" eaLnBrk="1" hangingPunct="1">
              <a:defRPr/>
            </a:pPr>
            <a:r>
              <a:rPr lang="en-US" sz="2400" smtClean="0"/>
              <a:t>If you knew the distance to the galaxy, you can then find its linear diameter. </a:t>
            </a:r>
          </a:p>
          <a:p>
            <a:pPr lvl="1" eaLnBrk="1" hangingPunct="1">
              <a:defRPr/>
            </a:pPr>
            <a:r>
              <a:rPr lang="en-US" sz="2400" smtClean="0"/>
              <a:t>Also, if you measure the apparent brightness of the galaxy, you can use the distance to find its luminosity.</a:t>
            </a:r>
          </a:p>
        </p:txBody>
      </p:sp>
      <p:sp>
        <p:nvSpPr>
          <p:cNvPr id="1152004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Distances and Luminosities</a:t>
            </a:r>
          </a:p>
        </p:txBody>
      </p:sp>
    </p:spTree>
    <p:extLst>
      <p:ext uri="{BB962C8B-B14F-4D97-AF65-F5344CB8AC3E}">
        <p14:creationId xmlns:p14="http://schemas.microsoft.com/office/powerpoint/2010/main" val="288378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9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996950"/>
            <a:ext cx="807085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Arial" charset="0"/>
              </a:rPr>
              <a:t>The results of such observations show that galaxies differ dramatically in size and luminosity.</a:t>
            </a:r>
            <a:endParaRPr lang="en-US" sz="3600" smtClean="0">
              <a:cs typeface="Times New Roman" charset="0"/>
            </a:endParaRPr>
          </a:p>
          <a:p>
            <a:pPr lvl="1" eaLnBrk="1" hangingPunct="1">
              <a:defRPr/>
            </a:pPr>
            <a:r>
              <a:rPr lang="en-US" sz="2400" smtClean="0">
                <a:cs typeface="Arial" charset="0"/>
              </a:rPr>
              <a:t>Irregular galaxies tend to be small—1 to 25 percent the size of Milky Way—and have low luminosity.</a:t>
            </a:r>
          </a:p>
          <a:p>
            <a:pPr lvl="1" eaLnBrk="1" hangingPunct="1">
              <a:defRPr/>
            </a:pPr>
            <a:r>
              <a:rPr lang="en-US" sz="2400" smtClean="0"/>
              <a:t>Although they are common, they are easy to overlook.</a:t>
            </a:r>
          </a:p>
        </p:txBody>
      </p:sp>
      <p:sp>
        <p:nvSpPr>
          <p:cNvPr id="1153034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Distances and Luminosities</a:t>
            </a:r>
          </a:p>
        </p:txBody>
      </p:sp>
    </p:spTree>
    <p:extLst>
      <p:ext uri="{BB962C8B-B14F-4D97-AF65-F5344CB8AC3E}">
        <p14:creationId xmlns:p14="http://schemas.microsoft.com/office/powerpoint/2010/main" val="221959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229600" cy="472281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Our Milky Way is large and luminous compared with most spiral galaxies.</a:t>
            </a:r>
          </a:p>
          <a:p>
            <a:pPr lvl="1" eaLnBrk="1" hangingPunct="1">
              <a:defRPr/>
            </a:pPr>
            <a:r>
              <a:rPr lang="en-US" sz="2600" smtClean="0"/>
              <a:t>However, astronomers know of a few spiral galaxies that are even larger and more luminous.</a:t>
            </a:r>
          </a:p>
        </p:txBody>
      </p:sp>
      <p:sp>
        <p:nvSpPr>
          <p:cNvPr id="1154056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Distances and Luminosities</a:t>
            </a:r>
          </a:p>
        </p:txBody>
      </p:sp>
    </p:spTree>
    <p:extLst>
      <p:ext uri="{BB962C8B-B14F-4D97-AF65-F5344CB8AC3E}">
        <p14:creationId xmlns:p14="http://schemas.microsoft.com/office/powerpoint/2010/main" val="2500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06475"/>
            <a:ext cx="83756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Elliptical galaxies cover a wide range of diameters and luminosities.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largest, called giant ellipticals, are five times the size of Milky Way.</a:t>
            </a:r>
          </a:p>
          <a:p>
            <a:pPr lvl="1" eaLnBrk="1" hangingPunct="1">
              <a:defRPr/>
            </a:pPr>
            <a:r>
              <a:rPr lang="en-US" sz="2400" smtClean="0"/>
              <a:t>Many elliptical galaxies, though, dwarf ellipticals—are only 1 percent the diameter of our galaxy.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</p:txBody>
      </p:sp>
      <p:sp>
        <p:nvSpPr>
          <p:cNvPr id="1155082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Distances and Luminosities</a:t>
            </a:r>
          </a:p>
        </p:txBody>
      </p:sp>
      <p:pic>
        <p:nvPicPr>
          <p:cNvPr id="1155083" name="Picture 11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8" t="948" b="72443"/>
          <a:stretch>
            <a:fillRect/>
          </a:stretch>
        </p:blipFill>
        <p:spPr bwMode="auto">
          <a:xfrm>
            <a:off x="5421313" y="3959225"/>
            <a:ext cx="3722687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5085" name="Picture 13" descr="10p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5" t="28833" r="37573" b="53127"/>
          <a:stretch>
            <a:fillRect/>
          </a:stretch>
        </p:blipFill>
        <p:spPr bwMode="auto">
          <a:xfrm>
            <a:off x="2667000" y="3962400"/>
            <a:ext cx="2714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45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5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971550"/>
            <a:ext cx="761365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Times New Roman" charset="0"/>
              </a:rPr>
              <a:t>Clearly, the diameter and luminosity of a galaxy do not determine its type.</a:t>
            </a:r>
            <a:r>
              <a:rPr lang="en-US" sz="3600" smtClean="0">
                <a:cs typeface="Times New Roman" charset="0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Some small galaxies are irregular, and some are elliptical.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Some large galaxies are spiral, and some are elliptical.</a:t>
            </a:r>
            <a:r>
              <a:rPr lang="en-US" smtClean="0">
                <a:cs typeface="Times New Roman" charset="0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Other factors must influence the origin and evolution of galaxies.</a:t>
            </a:r>
          </a:p>
        </p:txBody>
      </p:sp>
      <p:sp>
        <p:nvSpPr>
          <p:cNvPr id="1157129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Distances and Luminosities</a:t>
            </a:r>
          </a:p>
        </p:txBody>
      </p:sp>
    </p:spTree>
    <p:extLst>
      <p:ext uri="{BB962C8B-B14F-4D97-AF65-F5344CB8AC3E}">
        <p14:creationId xmlns:p14="http://schemas.microsoft.com/office/powerpoint/2010/main" val="226969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7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0565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mass of a galaxy is difficult to determine.</a:t>
            </a:r>
          </a:p>
          <a:p>
            <a:pPr eaLnBrk="1" hangingPunct="1">
              <a:defRPr/>
            </a:pPr>
            <a:r>
              <a:rPr lang="en-US" sz="4000" smtClean="0">
                <a:cs typeface="+mn-cs"/>
              </a:rPr>
              <a:t>Nevertheless, it is an important quantity.</a:t>
            </a:r>
          </a:p>
          <a:p>
            <a:pPr lvl="1" eaLnBrk="1" hangingPunct="1">
              <a:defRPr/>
            </a:pPr>
            <a:r>
              <a:rPr lang="en-US" sz="2600" smtClean="0"/>
              <a:t>It shows you how much matter the galaxy contains—which provides clues to the galaxy</a:t>
            </a:r>
            <a:r>
              <a:rPr lang="ja-JP" altLang="en-US" sz="2600" smtClean="0">
                <a:latin typeface="Arial"/>
              </a:rPr>
              <a:t>’</a:t>
            </a:r>
            <a:r>
              <a:rPr lang="en-US" sz="2600" smtClean="0"/>
              <a:t>s origin and evolution.</a:t>
            </a:r>
          </a:p>
        </p:txBody>
      </p:sp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</p:spTree>
    <p:extLst>
      <p:ext uri="{BB962C8B-B14F-4D97-AF65-F5344CB8AC3E}">
        <p14:creationId xmlns:p14="http://schemas.microsoft.com/office/powerpoint/2010/main" val="216507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most precise method for measuring the mass of a galaxy is called the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rotation curve method</a:t>
            </a:r>
            <a:r>
              <a:rPr lang="en-US" sz="360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334281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  <p:pic>
        <p:nvPicPr>
          <p:cNvPr id="1334282" name="Picture 10" descr="10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3149" b="43726"/>
          <a:stretch>
            <a:fillRect/>
          </a:stretch>
        </p:blipFill>
        <p:spPr bwMode="auto">
          <a:xfrm>
            <a:off x="1536700" y="3295650"/>
            <a:ext cx="76073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0438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rotation curve method requires knowing:</a:t>
            </a:r>
          </a:p>
          <a:p>
            <a:pPr lvl="1" eaLnBrk="1" hangingPunct="1">
              <a:defRPr/>
            </a:pPr>
            <a:r>
              <a:rPr lang="en-US" sz="2400" smtClean="0"/>
              <a:t>The true sizes of the orbits of stars or gas clouds within a galaxy, which in turn requires knowing the distance of that galaxy </a:t>
            </a:r>
          </a:p>
          <a:p>
            <a:pPr lvl="1" eaLnBrk="1" hangingPunct="1">
              <a:defRPr/>
            </a:pPr>
            <a:r>
              <a:rPr lang="en-US" sz="2400" smtClean="0"/>
              <a:t>The orbital speeds of the stars or gas clouds, measured from the Doppler shifts of their spectral lines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33530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</p:spTree>
    <p:extLst>
      <p:ext uri="{BB962C8B-B14F-4D97-AF65-F5344CB8AC3E}">
        <p14:creationId xmlns:p14="http://schemas.microsoft.com/office/powerpoint/2010/main" val="156573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That is enough information to use Kepler</a:t>
            </a:r>
            <a:r>
              <a:rPr lang="ja-JP" altLang="en-US" sz="3400" smtClean="0">
                <a:latin typeface="Arial"/>
                <a:cs typeface="+mn-cs"/>
              </a:rPr>
              <a:t>’</a:t>
            </a:r>
            <a:r>
              <a:rPr lang="en-US" sz="3400" smtClean="0">
                <a:cs typeface="+mn-cs"/>
              </a:rPr>
              <a:t>s third law and find the mass of the part of the galaxy contained within the star orbits with measured sizes and speeds.</a:t>
            </a:r>
          </a:p>
          <a:p>
            <a:pPr eaLnBrk="1" hangingPunct="1">
              <a:defRPr/>
            </a:pPr>
            <a:endParaRPr lang="en-US" sz="3400" smtClean="0">
              <a:cs typeface="+mn-cs"/>
            </a:endParaRPr>
          </a:p>
        </p:txBody>
      </p:sp>
      <p:sp>
        <p:nvSpPr>
          <p:cNvPr id="1336328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</p:spTree>
    <p:extLst>
      <p:ext uri="{BB962C8B-B14F-4D97-AF65-F5344CB8AC3E}">
        <p14:creationId xmlns:p14="http://schemas.microsoft.com/office/powerpoint/2010/main" val="422231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8272462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rotation curve method works only for galaxies near enough to be well resolved. </a:t>
            </a:r>
          </a:p>
          <a:p>
            <a:pPr lvl="1" eaLnBrk="1" hangingPunct="1">
              <a:defRPr/>
            </a:pPr>
            <a:r>
              <a:rPr lang="en-US" sz="2400" smtClean="0"/>
              <a:t>More distant galaxies appear so small that astronomers cannot measure the radial velocity </a:t>
            </a:r>
            <a:br>
              <a:rPr lang="en-US" sz="2400" smtClean="0"/>
            </a:br>
            <a:r>
              <a:rPr lang="en-US" sz="2400" smtClean="0"/>
              <a:t>at different points across the galaxy.</a:t>
            </a:r>
          </a:p>
          <a:p>
            <a:pPr lvl="1" eaLnBrk="1" hangingPunct="1">
              <a:defRPr/>
            </a:pPr>
            <a:r>
              <a:rPr lang="en-US" sz="2400" smtClean="0"/>
              <a:t>They must use other, less precise, methods to estimate masses.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76026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</p:spTree>
    <p:extLst>
      <p:ext uri="{BB962C8B-B14F-4D97-AF65-F5344CB8AC3E}">
        <p14:creationId xmlns:p14="http://schemas.microsoft.com/office/powerpoint/2010/main" val="205127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Before you can build theories, however, you must gather some basic data concerning galaxies.</a:t>
            </a:r>
          </a:p>
          <a:p>
            <a:pPr lvl="1" eaLnBrk="1" hangingPunct="1">
              <a:defRPr/>
            </a:pPr>
            <a:r>
              <a:rPr lang="en-US" sz="2400" smtClean="0"/>
              <a:t>You must classify the different kinds of galaxies and discover their basic properties—diameter, luminosity, and mass.</a:t>
            </a:r>
          </a:p>
          <a:p>
            <a:pPr lvl="1" eaLnBrk="1" hangingPunct="1">
              <a:defRPr/>
            </a:pPr>
            <a:r>
              <a:rPr lang="en-US" sz="2400" smtClean="0"/>
              <a:t>Once you know the typical properties, you will be ready to theorize about their origin and evolution.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48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62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949325"/>
            <a:ext cx="75993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Times New Roman" charset="0"/>
              </a:rPr>
              <a:t>The masses of galaxies cover a wide range.</a:t>
            </a:r>
            <a:r>
              <a:rPr lang="en-US" sz="3000" smtClean="0">
                <a:cs typeface="Times New Roman" charset="0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>
                <a:cs typeface="Times New Roman" charset="0"/>
              </a:rPr>
              <a:t>The smallest contain about 10</a:t>
            </a:r>
            <a:r>
              <a:rPr lang="en-US" sz="2600" baseline="30000" smtClean="0">
                <a:cs typeface="Times New Roman" charset="0"/>
              </a:rPr>
              <a:t>-6</a:t>
            </a:r>
            <a:r>
              <a:rPr lang="en-US" sz="2600" smtClean="0">
                <a:cs typeface="Times New Roman" charset="0"/>
              </a:rPr>
              <a:t> as much mass as the Milky Way.</a:t>
            </a:r>
          </a:p>
          <a:p>
            <a:pPr lvl="1" eaLnBrk="1" hangingPunct="1">
              <a:defRPr/>
            </a:pPr>
            <a:r>
              <a:rPr lang="en-US" sz="2600" smtClean="0">
                <a:cs typeface="Times New Roman" charset="0"/>
              </a:rPr>
              <a:t>The largest contain as much as 50 times more than the Milky Way. </a:t>
            </a:r>
          </a:p>
        </p:txBody>
      </p:sp>
      <p:sp>
        <p:nvSpPr>
          <p:cNvPr id="1171466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599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Galaxy Masses</a:t>
            </a:r>
          </a:p>
        </p:txBody>
      </p:sp>
    </p:spTree>
    <p:extLst>
      <p:ext uri="{BB962C8B-B14F-4D97-AF65-F5344CB8AC3E}">
        <p14:creationId xmlns:p14="http://schemas.microsoft.com/office/powerpoint/2010/main" val="345790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5838"/>
            <a:ext cx="7675562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Given the size and luminosity of a galaxy, astronomers can make a rough guess as to the amount of matter it should contain.</a:t>
            </a:r>
          </a:p>
          <a:p>
            <a:pPr lvl="1" eaLnBrk="1" hangingPunct="1">
              <a:defRPr/>
            </a:pPr>
            <a:r>
              <a:rPr lang="en-US" sz="2400" smtClean="0"/>
              <a:t>They know how much light stars produce. </a:t>
            </a:r>
          </a:p>
          <a:p>
            <a:pPr lvl="1" eaLnBrk="1" hangingPunct="1">
              <a:defRPr/>
            </a:pPr>
            <a:r>
              <a:rPr lang="en-US" sz="2400" smtClean="0"/>
              <a:t>They also know how much matter there is between the stars.</a:t>
            </a:r>
          </a:p>
          <a:p>
            <a:pPr lvl="1" eaLnBrk="1" hangingPunct="1">
              <a:defRPr/>
            </a:pPr>
            <a:r>
              <a:rPr lang="en-US" sz="2400" smtClean="0"/>
              <a:t>So, it should be possible to estimate very roughly, the mass of a galaxy from its luminosity. </a:t>
            </a:r>
          </a:p>
        </p:txBody>
      </p:sp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3321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9" name="Rectangle 5"/>
          <p:cNvSpPr>
            <a:spLocks noGrp="1" noChangeArrowheads="1"/>
          </p:cNvSpPr>
          <p:nvPr>
            <p:ph idx="1"/>
          </p:nvPr>
        </p:nvSpPr>
        <p:spPr>
          <a:xfrm>
            <a:off x="558800" y="976313"/>
            <a:ext cx="8077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When astronomers measure the masses of galaxies, however, they find that the measured masses are much larger than expected from the luminosities of the galaxies. </a:t>
            </a:r>
          </a:p>
          <a:p>
            <a:pPr eaLnBrk="1" hangingPunct="1">
              <a:defRPr/>
            </a:pPr>
            <a:endParaRPr lang="en-US" sz="3600" smtClean="0">
              <a:cs typeface="Times New Roman" charset="0"/>
            </a:endParaRPr>
          </a:p>
          <a:p>
            <a:pPr eaLnBrk="1" hangingPunct="1">
              <a:defRPr/>
            </a:pPr>
            <a:endParaRPr lang="en-US" smtClean="0">
              <a:cs typeface="Times New Roman" charset="0"/>
            </a:endParaRPr>
          </a:p>
        </p:txBody>
      </p:sp>
      <p:sp>
        <p:nvSpPr>
          <p:cNvPr id="1178632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354452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Astronomer Vera Rubin found in the 1960s that this also seems to be true of most nearby galaxies.</a:t>
            </a:r>
          </a:p>
          <a:p>
            <a:pPr lvl="1" eaLnBrk="1" hangingPunct="1">
              <a:defRPr/>
            </a:pPr>
            <a:r>
              <a:rPr lang="en-US" sz="2600" smtClean="0"/>
              <a:t>Measured masses of galaxies amount to 10 to 100 times more mass than you can see.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762310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88633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7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69963"/>
            <a:ext cx="8437562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Times New Roman" charset="0"/>
              </a:rPr>
              <a:t>Dark matter is difficult to detect, and it is even harder to explain.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Some astronomers have suggested that dark matter consists of low-luminosity white dwarfs and brown dwarfs.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They are scattered through the halos of galaxies.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600" smtClean="0">
              <a:cs typeface="Times New Roman" charset="0"/>
            </a:endParaRPr>
          </a:p>
        </p:txBody>
      </p:sp>
      <p:sp>
        <p:nvSpPr>
          <p:cNvPr id="1262602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12395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Searches for white dwarfs and brown dwarfs in the halo of our galaxy have found a few, but not enough to make up most of the dark matter. 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764358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98486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5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042275" cy="54403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Times New Roman" charset="0"/>
              </a:rPr>
              <a:t>The dark matter can</a:t>
            </a:r>
            <a:r>
              <a:rPr lang="ja-JP" altLang="en-US" sz="3800" smtClean="0">
                <a:latin typeface="Arial"/>
                <a:cs typeface="Times New Roman" charset="0"/>
              </a:rPr>
              <a:t>’</a:t>
            </a:r>
            <a:r>
              <a:rPr lang="en-US" sz="3800" smtClean="0">
                <a:cs typeface="Times New Roman" charset="0"/>
              </a:rPr>
              <a:t>t be hidden in vast numbers of black holes and neutron stars.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Astronomers don</a:t>
            </a:r>
            <a:r>
              <a:rPr lang="ja-JP" altLang="en-US" sz="2400" smtClean="0">
                <a:latin typeface="Arial"/>
                <a:cs typeface="Times New Roman" charset="0"/>
              </a:rPr>
              <a:t>’</a:t>
            </a:r>
            <a:r>
              <a:rPr lang="en-US" sz="2400" smtClean="0">
                <a:cs typeface="Times New Roman" charset="0"/>
              </a:rPr>
              <a:t>t see the X rays these objects would emit. 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There is 10 to 100 times more dark matter than visible matter </a:t>
            </a:r>
            <a:r>
              <a:rPr lang="en-US" sz="2400" smtClean="0"/>
              <a:t>in galaxies</a:t>
            </a:r>
            <a:r>
              <a:rPr lang="en-US" sz="2400" smtClean="0">
                <a:cs typeface="Times New Roman" charset="0"/>
              </a:rPr>
              <a:t>.</a:t>
            </a:r>
          </a:p>
          <a:p>
            <a:pPr lvl="1" eaLnBrk="1" hangingPunct="1">
              <a:defRPr/>
            </a:pPr>
            <a:r>
              <a:rPr lang="en-US" sz="2400" smtClean="0"/>
              <a:t>That many black holes would produce X rays that would be easy to detect.</a:t>
            </a:r>
          </a:p>
        </p:txBody>
      </p:sp>
      <p:sp>
        <p:nvSpPr>
          <p:cNvPr id="1187850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401257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7662862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Also, recent images from the Chandra X-ray observatory indicate: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A collision between two galaxy clusters caused their gas and dark matter components to separate.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338374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58791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7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270875" cy="4813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As observations imply, the dark matter can</a:t>
            </a:r>
            <a:r>
              <a:rPr lang="ja-JP" altLang="en-US" sz="4000" smtClean="0">
                <a:latin typeface="Arial"/>
                <a:cs typeface="+mn-cs"/>
              </a:rPr>
              <a:t>’</a:t>
            </a:r>
            <a:r>
              <a:rPr lang="en-US" sz="4000" smtClean="0">
                <a:cs typeface="+mn-cs"/>
              </a:rPr>
              <a:t>t be composed of familiar objects or material.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Astronomers are forced to conclude that the dark matter is made up of unexpected forms of matter.</a:t>
            </a:r>
          </a:p>
          <a:p>
            <a:pPr eaLnBrk="1" hangingPunct="1">
              <a:buFont typeface="Times" charset="0"/>
              <a:buNone/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188873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150521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47738"/>
            <a:ext cx="7739062" cy="49958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Until recently, neutrinos were thought to be massless.</a:t>
            </a:r>
            <a:r>
              <a:rPr lang="en-US" sz="4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Studies now suggest they have a very small mass. </a:t>
            </a:r>
          </a:p>
          <a:p>
            <a:pPr lvl="1" eaLnBrk="1" hangingPunct="1">
              <a:defRPr/>
            </a:pPr>
            <a:r>
              <a:rPr lang="en-US" sz="2600" smtClean="0"/>
              <a:t>Thus, they may represent part of the dark matter.</a:t>
            </a:r>
          </a:p>
          <a:p>
            <a:pPr lvl="1" eaLnBrk="1" hangingPunct="1">
              <a:defRPr/>
            </a:pPr>
            <a:endParaRPr lang="en-US" sz="2600" smtClean="0"/>
          </a:p>
        </p:txBody>
      </p:sp>
      <p:sp>
        <p:nvSpPr>
          <p:cNvPr id="1321992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63485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7815262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You also will learn about some of the most energetic events in the universe.</a:t>
            </a:r>
          </a:p>
          <a:p>
            <a:pPr lvl="1" eaLnBrk="1" hangingPunct="1">
              <a:defRPr/>
            </a:pPr>
            <a:r>
              <a:rPr lang="en-US" sz="2600" smtClean="0"/>
              <a:t>The energy pouring out of the nuclei of certain galaxies is enormously greater than mere supernova explosions.</a:t>
            </a: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7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72818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However, their masses are too low to make up all the dark matter.</a:t>
            </a:r>
          </a:p>
          <a:p>
            <a:pPr lvl="1" eaLnBrk="1" hangingPunct="1">
              <a:defRPr/>
            </a:pPr>
            <a:r>
              <a:rPr lang="en-US" sz="2600" smtClean="0"/>
              <a:t>There must be some other undiscovered form of matter in the universe that is detectable only by its gravitational field.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766406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7618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9" name="Rectangle 7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Dark matter remains one of the fundamental unresolved problems of modern astronomy. </a:t>
            </a:r>
          </a:p>
          <a:p>
            <a:pPr lvl="1" eaLnBrk="1" hangingPunct="1">
              <a:defRPr/>
            </a:pPr>
            <a:r>
              <a:rPr lang="en-US" sz="2400" smtClean="0"/>
              <a:t>Observations of galaxies and clusters of galaxies reveal that 90 to 95 percent of the matter in the universe is dark matter. 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  <a:p>
            <a:pPr lvl="1"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293323" name="Text Box 11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Dark Matter in Galaxies</a:t>
            </a:r>
          </a:p>
        </p:txBody>
      </p:sp>
    </p:spTree>
    <p:extLst>
      <p:ext uri="{BB962C8B-B14F-4D97-AF65-F5344CB8AC3E}">
        <p14:creationId xmlns:p14="http://schemas.microsoft.com/office/powerpoint/2010/main" val="217891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589962" cy="5103812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Doppler shift measurements show that the stars near the centers of many galaxies are orbiting very rapidly.</a:t>
            </a:r>
          </a:p>
          <a:p>
            <a:pPr eaLnBrk="1" hangingPunct="1">
              <a:defRPr/>
            </a:pPr>
            <a:endParaRPr lang="en-US" sz="4200" smtClean="0">
              <a:cs typeface="+mn-cs"/>
            </a:endParaRPr>
          </a:p>
        </p:txBody>
      </p:sp>
      <p:sp>
        <p:nvSpPr>
          <p:cNvPr id="1172484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Supermassive Black Holes in Galaxies</a:t>
            </a:r>
          </a:p>
        </p:txBody>
      </p:sp>
    </p:spTree>
    <p:extLst>
      <p:ext uri="{BB962C8B-B14F-4D97-AF65-F5344CB8AC3E}">
        <p14:creationId xmlns:p14="http://schemas.microsoft.com/office/powerpoint/2010/main" val="73822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92188"/>
            <a:ext cx="83470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To hold stars in such small, 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short-period orbits, the centers of galaxies must contain masses of a million to a few billion solar masses.</a:t>
            </a:r>
          </a:p>
          <a:p>
            <a:pPr lvl="1" eaLnBrk="1" hangingPunct="1">
              <a:defRPr/>
            </a:pPr>
            <a:r>
              <a:rPr lang="en-US" sz="2400" smtClean="0"/>
              <a:t>Yet, no object is visible.</a:t>
            </a:r>
          </a:p>
          <a:p>
            <a:pPr lvl="1" eaLnBrk="1" hangingPunct="1">
              <a:defRPr/>
            </a:pPr>
            <a:r>
              <a:rPr lang="en-US" sz="2400" smtClean="0"/>
              <a:t>The evidence seems to require that the nuclei of galaxies contain supermassive black holes. </a:t>
            </a:r>
          </a:p>
          <a:p>
            <a:pPr lvl="1" eaLnBrk="1" hangingPunct="1">
              <a:defRPr/>
            </a:pPr>
            <a:r>
              <a:rPr lang="en-US" sz="2400" smtClean="0"/>
              <a:t>You have learned that Milky Way contains a supermassive black hole at its center. </a:t>
            </a:r>
          </a:p>
          <a:p>
            <a:pPr lvl="1" eaLnBrk="1" hangingPunct="1">
              <a:defRPr/>
            </a:pPr>
            <a:r>
              <a:rPr lang="en-US" sz="2400" smtClean="0"/>
              <a:t>Evidently, that is typical of galaxies. </a:t>
            </a:r>
          </a:p>
        </p:txBody>
      </p:sp>
      <p:sp>
        <p:nvSpPr>
          <p:cNvPr id="1173511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Supermassive Black Holes in Galaxies</a:t>
            </a:r>
          </a:p>
        </p:txBody>
      </p:sp>
    </p:spTree>
    <p:extLst>
      <p:ext uri="{BB962C8B-B14F-4D97-AF65-F5344CB8AC3E}">
        <p14:creationId xmlns:p14="http://schemas.microsoft.com/office/powerpoint/2010/main" val="336769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7900"/>
            <a:ext cx="80565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It is a common misconception that the orbits of stars throughout a galaxy are controlled by the central black hole.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masses of those black holes, large as they may seem, are negligible compared with a galaxy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mass. </a:t>
            </a:r>
          </a:p>
          <a:p>
            <a:pPr lvl="1" eaLnBrk="1" hangingPunct="1">
              <a:defRPr/>
            </a:pPr>
            <a:r>
              <a:rPr lang="en-US" sz="2400" smtClean="0"/>
              <a:t>The 2.6-million-solar-mass black hole at the center of Milky Way contains only a thousandth of one per cent of the total mass of the galaxy.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174535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Supermassive Black Holes in Galaxies</a:t>
            </a:r>
          </a:p>
        </p:txBody>
      </p:sp>
    </p:spTree>
    <p:extLst>
      <p:ext uri="{BB962C8B-B14F-4D97-AF65-F5344CB8AC3E}">
        <p14:creationId xmlns:p14="http://schemas.microsoft.com/office/powerpoint/2010/main" val="34378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84250"/>
            <a:ext cx="784225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Your goal in the chapter has been to build a theory that explains the evolution of galaxies.</a:t>
            </a:r>
          </a:p>
          <a:p>
            <a:pPr lvl="1" eaLnBrk="1" hangingPunct="1">
              <a:defRPr/>
            </a:pPr>
            <a:r>
              <a:rPr lang="en-US" sz="2400" smtClean="0"/>
              <a:t>Earlier, you developed a theory that described the origin of Milky Way.</a:t>
            </a:r>
          </a:p>
          <a:p>
            <a:pPr lvl="1" eaLnBrk="1" hangingPunct="1">
              <a:defRPr/>
            </a:pPr>
            <a:r>
              <a:rPr lang="en-US" sz="2400" smtClean="0"/>
              <a:t>Presumably, other galaxies formed in similar ways.</a:t>
            </a:r>
          </a:p>
        </p:txBody>
      </p:sp>
      <p:sp>
        <p:nvSpPr>
          <p:cNvPr id="1195012" name="Text Box 4"/>
          <p:cNvSpPr txBox="1">
            <a:spLocks noChangeArrowheads="1"/>
          </p:cNvSpPr>
          <p:nvPr/>
        </p:nvSpPr>
        <p:spPr bwMode="auto">
          <a:xfrm>
            <a:off x="539750" y="76200"/>
            <a:ext cx="7613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382716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Why did some galaxies become spiral, some elliptical, and some irregular?</a:t>
            </a:r>
          </a:p>
          <a:p>
            <a:pPr lvl="1" eaLnBrk="1" hangingPunct="1">
              <a:defRPr/>
            </a:pPr>
            <a:r>
              <a:rPr lang="en-US" smtClean="0"/>
              <a:t>Clues to that mystery lie in the clustering of galaxies.</a:t>
            </a:r>
          </a:p>
        </p:txBody>
      </p:sp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539750" y="76200"/>
            <a:ext cx="761365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337381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79803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 distribution of galaxies is not entirely random.</a:t>
            </a:r>
          </a:p>
          <a:p>
            <a:pPr lvl="1" eaLnBrk="1" hangingPunct="1">
              <a:defRPr/>
            </a:pPr>
            <a:r>
              <a:rPr lang="en-US" sz="2400" smtClean="0"/>
              <a:t>Galaxies tend to occur in clusters ranging from a few to thousands.</a:t>
            </a:r>
          </a:p>
          <a:p>
            <a:pPr lvl="1" eaLnBrk="1" hangingPunct="1">
              <a:defRPr/>
            </a:pPr>
            <a:r>
              <a:rPr lang="en-US" sz="2400" smtClean="0"/>
              <a:t>Deep photos made with the largest telescopes reveal clusters of galaxies scattered out to the limits of visibility.</a:t>
            </a:r>
          </a:p>
          <a:p>
            <a:pPr lvl="1" eaLnBrk="1" hangingPunct="1">
              <a:defRPr/>
            </a:pPr>
            <a:r>
              <a:rPr lang="en-US" sz="2400" smtClean="0"/>
              <a:t>This clustering of the galaxies can help you understand their evolution.</a:t>
            </a:r>
          </a:p>
        </p:txBody>
      </p:sp>
      <p:sp>
        <p:nvSpPr>
          <p:cNvPr id="1196036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</p:spTree>
    <p:extLst>
      <p:ext uri="{BB962C8B-B14F-4D97-AF65-F5344CB8AC3E}">
        <p14:creationId xmlns:p14="http://schemas.microsoft.com/office/powerpoint/2010/main" val="294920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92188"/>
            <a:ext cx="85756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For this discussion, you can sort clusters into two groups—rich and poor.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FF"/>
                </a:solidFill>
                <a:cs typeface="+mn-cs"/>
              </a:rPr>
              <a:t>Rich galaxy clusters</a:t>
            </a:r>
            <a:r>
              <a:rPr lang="en-US" smtClean="0">
                <a:cs typeface="+mn-cs"/>
              </a:rPr>
              <a:t> contain over a thousand galaxies, mostly elliptical. </a:t>
            </a:r>
          </a:p>
          <a:p>
            <a:pPr lvl="1" eaLnBrk="1" hangingPunct="1">
              <a:defRPr/>
            </a:pPr>
            <a:r>
              <a:rPr lang="en-US" sz="2400" smtClean="0"/>
              <a:t>They are scattered </a:t>
            </a:r>
            <a:br>
              <a:rPr lang="en-US" sz="2400" smtClean="0"/>
            </a:br>
            <a:r>
              <a:rPr lang="en-US" sz="2400" smtClean="0"/>
              <a:t>through a spherical </a:t>
            </a:r>
            <a:br>
              <a:rPr lang="en-US" sz="2400" smtClean="0"/>
            </a:br>
            <a:r>
              <a:rPr lang="en-US" sz="2400" smtClean="0"/>
              <a:t>volume about </a:t>
            </a:r>
            <a:br>
              <a:rPr lang="en-US" sz="2400" smtClean="0"/>
            </a:br>
            <a:r>
              <a:rPr lang="en-US" sz="2400" smtClean="0"/>
              <a:t>3 Mpc (10</a:t>
            </a:r>
            <a:r>
              <a:rPr lang="en-US" sz="2400" baseline="30000" smtClean="0"/>
              <a:t>7</a:t>
            </a:r>
            <a:r>
              <a:rPr lang="en-US" sz="2400" smtClean="0"/>
              <a:t> ly) </a:t>
            </a:r>
            <a:br>
              <a:rPr lang="en-US" sz="2400" smtClean="0"/>
            </a:br>
            <a:r>
              <a:rPr lang="en-US" sz="2400" smtClean="0"/>
              <a:t>in diameter.</a:t>
            </a:r>
          </a:p>
        </p:txBody>
      </p:sp>
      <p:sp>
        <p:nvSpPr>
          <p:cNvPr id="1197065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  <p:pic>
        <p:nvPicPr>
          <p:cNvPr id="1197066" name="Picture 10" descr="10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" t="819" r="51324" b="5736"/>
          <a:stretch>
            <a:fillRect/>
          </a:stretch>
        </p:blipFill>
        <p:spPr bwMode="auto">
          <a:xfrm>
            <a:off x="5257800" y="3257550"/>
            <a:ext cx="3886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51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7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1006475"/>
            <a:ext cx="8575675" cy="560387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The Coma cluster (located 100 Mpc from Earth in the direction of the constellation Coma Berenices) is an example of a rich cluster.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It contains at least 1,000 </a:t>
            </a:r>
            <a:br>
              <a:rPr lang="en-US" sz="2400" smtClean="0"/>
            </a:br>
            <a:r>
              <a:rPr lang="en-US" sz="2400" smtClean="0"/>
              <a:t>galaxies, mostly E and </a:t>
            </a:r>
            <a:br>
              <a:rPr lang="en-US" sz="2400" smtClean="0"/>
            </a:br>
            <a:r>
              <a:rPr lang="en-US" sz="2400" smtClean="0"/>
              <a:t>S0 types.</a:t>
            </a:r>
          </a:p>
          <a:p>
            <a:pPr lvl="1" eaLnBrk="1" hangingPunct="1">
              <a:defRPr/>
            </a:pPr>
            <a:r>
              <a:rPr lang="en-US" sz="2400" smtClean="0"/>
              <a:t>Close to its center are</a:t>
            </a:r>
            <a:br>
              <a:rPr lang="en-US" sz="2400" smtClean="0"/>
            </a:br>
            <a:r>
              <a:rPr lang="en-US" sz="2400" smtClean="0"/>
              <a:t>a giant elliptical galaxy </a:t>
            </a:r>
            <a:br>
              <a:rPr lang="en-US" sz="2400" smtClean="0"/>
            </a:br>
            <a:r>
              <a:rPr lang="en-US" sz="2400" smtClean="0"/>
              <a:t>and a large S0  galaxy.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296393" name="Text Box 9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  <p:pic>
        <p:nvPicPr>
          <p:cNvPr id="1296394" name="Picture 10" descr="10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4" t="409" r="2666" b="4916"/>
          <a:stretch>
            <a:fillRect/>
          </a:stretch>
        </p:blipFill>
        <p:spPr bwMode="auto">
          <a:xfrm>
            <a:off x="5029200" y="2982913"/>
            <a:ext cx="411480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2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9013"/>
            <a:ext cx="84232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Astronomers classify galaxies according to shape—using a system developed in the 1920s by Edwin Hubble (namesake of the Hubble Space Telescope).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mtClean="0"/>
              <a:t>Creating a system of classification is a fundamental technique in science.</a:t>
            </a:r>
          </a:p>
        </p:txBody>
      </p:sp>
      <p:sp>
        <p:nvSpPr>
          <p:cNvPr id="1118212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</p:spTree>
    <p:extLst>
      <p:ext uri="{BB962C8B-B14F-4D97-AF65-F5344CB8AC3E}">
        <p14:creationId xmlns:p14="http://schemas.microsoft.com/office/powerpoint/2010/main" val="202895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2188"/>
            <a:ext cx="8437562" cy="5284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Rich clusters often contain one or more giant elliptical galaxies at their centers. 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In contrast,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poor galaxy clusters</a:t>
            </a:r>
            <a:r>
              <a:rPr lang="en-US" sz="3600" smtClean="0">
                <a:cs typeface="+mn-cs"/>
              </a:rPr>
              <a:t> contain fewer than 1,000 galaxies.</a:t>
            </a:r>
          </a:p>
          <a:p>
            <a:pPr lvl="1" eaLnBrk="1" hangingPunct="1">
              <a:defRPr/>
            </a:pPr>
            <a:r>
              <a:rPr lang="en-US" sz="2400" smtClean="0"/>
              <a:t>They are irregularly shaped, and are less crowded towards the center. 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4000" smtClean="0">
              <a:cs typeface="+mn-cs"/>
            </a:endParaRPr>
          </a:p>
        </p:txBody>
      </p:sp>
      <p:sp>
        <p:nvSpPr>
          <p:cNvPr id="1300486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</p:spTree>
    <p:extLst>
      <p:ext uri="{BB962C8B-B14F-4D97-AF65-F5344CB8AC3E}">
        <p14:creationId xmlns:p14="http://schemas.microsoft.com/office/powerpoint/2010/main" val="39491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6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987425"/>
            <a:ext cx="8229600" cy="56038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Our own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Local Group</a:t>
            </a:r>
            <a:r>
              <a:rPr lang="en-US" sz="3600" b="1" smtClean="0">
                <a:cs typeface="+mn-cs"/>
              </a:rPr>
              <a:t>, </a:t>
            </a:r>
            <a:r>
              <a:rPr lang="en-US" sz="3600" smtClean="0">
                <a:cs typeface="+mn-cs"/>
              </a:rPr>
              <a:t>which contains Milky Way, is a good example of a poor cluster. </a:t>
            </a:r>
          </a:p>
          <a:p>
            <a:pPr eaLnBrk="1" hangingPunct="1">
              <a:buFont typeface="Time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sp>
        <p:nvSpPr>
          <p:cNvPr id="1201167" name="Text Box 15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  <p:pic>
        <p:nvPicPr>
          <p:cNvPr id="1201168" name="Picture 16" descr="10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767" r="548" b="1588"/>
          <a:stretch>
            <a:fillRect/>
          </a:stretch>
        </p:blipFill>
        <p:spPr bwMode="auto">
          <a:xfrm>
            <a:off x="2743200" y="3051175"/>
            <a:ext cx="64008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2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772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It contains a few dozen members scattered irregularly through a volume slightly over 1 Mpc in diameter.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</p:txBody>
      </p:sp>
      <p:sp>
        <p:nvSpPr>
          <p:cNvPr id="1804296" name="Text Box 8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  <p:pic>
        <p:nvPicPr>
          <p:cNvPr id="1804297" name="Picture 9" descr="10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767" r="548" b="1588"/>
          <a:stretch>
            <a:fillRect/>
          </a:stretch>
        </p:blipFill>
        <p:spPr bwMode="auto">
          <a:xfrm>
            <a:off x="2743200" y="3049588"/>
            <a:ext cx="64008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1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772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Of the brighter galaxies, 14 are elliptical, 3 are spiral, and 4 are irregular.</a:t>
            </a:r>
          </a:p>
        </p:txBody>
      </p:sp>
      <p:sp>
        <p:nvSpPr>
          <p:cNvPr id="1805319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  <p:pic>
        <p:nvPicPr>
          <p:cNvPr id="1805320" name="Picture 8" descr="10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767" r="548" b="1588"/>
          <a:stretch>
            <a:fillRect/>
          </a:stretch>
        </p:blipFill>
        <p:spPr bwMode="auto">
          <a:xfrm>
            <a:off x="2743200" y="3049588"/>
            <a:ext cx="6400800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07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9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85838"/>
            <a:ext cx="81184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Classifying clusters as either rich or poor reveals a fascinating and suggestive clue to the evolution of galaxies.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In general, rich clusters tend to contain 80 to 90 percent E and S0 galaxies and few spirals. </a:t>
            </a:r>
          </a:p>
          <a:p>
            <a:pPr lvl="1" eaLnBrk="1" hangingPunct="1">
              <a:defRPr/>
            </a:pPr>
            <a:r>
              <a:rPr lang="en-US" sz="2400" smtClean="0"/>
              <a:t>Poor clusters contain a larger percentage of spirals.</a:t>
            </a:r>
          </a:p>
          <a:p>
            <a:pPr lvl="1" eaLnBrk="1" hangingPunct="1">
              <a:defRPr/>
            </a:pPr>
            <a:r>
              <a:rPr lang="en-US" sz="2400" smtClean="0"/>
              <a:t>Among isolated galaxies that are not in clusters, 80 to 90 percent are spirals. </a:t>
            </a:r>
          </a:p>
        </p:txBody>
      </p:sp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</p:spTree>
    <p:extLst>
      <p:ext uri="{BB962C8B-B14F-4D97-AF65-F5344CB8AC3E}">
        <p14:creationId xmlns:p14="http://schemas.microsoft.com/office/powerpoint/2010/main" val="244240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71550"/>
            <a:ext cx="83470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This suggests that a galaxy</a:t>
            </a:r>
            <a:r>
              <a:rPr lang="ja-JP" altLang="en-US" sz="4200" smtClean="0">
                <a:latin typeface="Arial"/>
                <a:cs typeface="+mn-cs"/>
              </a:rPr>
              <a:t>’</a:t>
            </a:r>
            <a:r>
              <a:rPr lang="en-US" sz="4200" smtClean="0">
                <a:cs typeface="+mn-cs"/>
              </a:rPr>
              <a:t>s environment is important in determining its structure.</a:t>
            </a:r>
          </a:p>
          <a:p>
            <a:pPr lvl="1" eaLnBrk="1" hangingPunct="1">
              <a:defRPr/>
            </a:pPr>
            <a:r>
              <a:rPr lang="en-US" sz="2600" smtClean="0"/>
              <a:t>This has led astronomers to suspect that the secrets of galaxy evolution lie in collisions between galaxies.</a:t>
            </a:r>
          </a:p>
        </p:txBody>
      </p:sp>
      <p:sp>
        <p:nvSpPr>
          <p:cNvPr id="1203206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6755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Clusters of Galaxies</a:t>
            </a:r>
          </a:p>
        </p:txBody>
      </p:sp>
    </p:spTree>
    <p:extLst>
      <p:ext uri="{BB962C8B-B14F-4D97-AF65-F5344CB8AC3E}">
        <p14:creationId xmlns:p14="http://schemas.microsoft.com/office/powerpoint/2010/main" val="40359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772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Astronomers are finding more and more evidence to show that galaxies collide, interact, and merge.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In fact, collisions among galaxies may dominate their evolution.</a:t>
            </a:r>
          </a:p>
          <a:p>
            <a:pPr eaLnBrk="1" hangingPunct="1">
              <a:buFont typeface="Times" charset="0"/>
              <a:buNone/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340423" name="Text Box 7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</p:spTree>
    <p:extLst>
      <p:ext uri="{BB962C8B-B14F-4D97-AF65-F5344CB8AC3E}">
        <p14:creationId xmlns:p14="http://schemas.microsoft.com/office/powerpoint/2010/main" val="392800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3" name="Rectangle 5"/>
          <p:cNvSpPr>
            <a:spLocks noGrp="1" noChangeArrowheads="1"/>
          </p:cNvSpPr>
          <p:nvPr>
            <p:ph idx="1"/>
          </p:nvPr>
        </p:nvSpPr>
        <p:spPr>
          <a:xfrm>
            <a:off x="568325" y="971550"/>
            <a:ext cx="80422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Times New Roman" charset="0"/>
              </a:rPr>
              <a:t>You should not be surprised that galaxies collide with each other.</a:t>
            </a:r>
            <a:r>
              <a:rPr lang="en-US" smtClean="0">
                <a:cs typeface="Times New Roman" charset="0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>
                <a:cs typeface="Times New Roman" charset="0"/>
              </a:rPr>
              <a:t>The average separation between galaxies is only about 20 times their diameter. </a:t>
            </a:r>
          </a:p>
          <a:p>
            <a:pPr lvl="1" eaLnBrk="1" hangingPunct="1">
              <a:defRPr/>
            </a:pPr>
            <a:r>
              <a:rPr lang="en-US" sz="2600" smtClean="0"/>
              <a:t>So, astronomically speaking, galaxies should bump into each other fairly often.</a:t>
            </a:r>
          </a:p>
          <a:p>
            <a:pPr lvl="1" eaLnBrk="1" hangingPunct="1">
              <a:buFont typeface="Times" charset="0"/>
              <a:buNone/>
              <a:defRPr/>
            </a:pPr>
            <a:r>
              <a:rPr lang="en-US" sz="2600" smtClean="0"/>
              <a:t> </a:t>
            </a:r>
          </a:p>
        </p:txBody>
      </p:sp>
      <p:sp>
        <p:nvSpPr>
          <p:cNvPr id="1205254" name="Text Box 6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</p:spTree>
    <p:extLst>
      <p:ext uri="{BB962C8B-B14F-4D97-AF65-F5344CB8AC3E}">
        <p14:creationId xmlns:p14="http://schemas.microsoft.com/office/powerpoint/2010/main" val="225673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9" name="Rectangle 5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Stars, on the other hand, almost never collide—because the typical separation between stars is about 10</a:t>
            </a:r>
            <a:r>
              <a:rPr lang="en-US" sz="3800" baseline="30000" smtClean="0">
                <a:cs typeface="+mn-cs"/>
              </a:rPr>
              <a:t>7 </a:t>
            </a:r>
            <a:r>
              <a:rPr lang="en-US" sz="3800" smtClean="0">
                <a:cs typeface="+mn-cs"/>
              </a:rPr>
              <a:t>times their diameter.</a:t>
            </a:r>
          </a:p>
          <a:p>
            <a:pPr lvl="1" eaLnBrk="1" hangingPunct="1">
              <a:defRPr/>
            </a:pPr>
            <a:r>
              <a:rPr lang="en-US" sz="2400" smtClean="0"/>
              <a:t>A collision between two stars is about as likely as a collision between two gnats flitting about in a baseball stadium.</a:t>
            </a:r>
          </a:p>
        </p:txBody>
      </p:sp>
      <p:sp>
        <p:nvSpPr>
          <p:cNvPr id="1265671" name="Text Box 7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</p:spTree>
    <p:extLst>
      <p:ext uri="{BB962C8B-B14F-4D97-AF65-F5344CB8AC3E}">
        <p14:creationId xmlns:p14="http://schemas.microsoft.com/office/powerpoint/2010/main" val="329462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There are several important points to note about interacting galaxies.</a:t>
            </a:r>
          </a:p>
        </p:txBody>
      </p:sp>
      <p:sp>
        <p:nvSpPr>
          <p:cNvPr id="1324039" name="Text Box 7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  <p:pic>
        <p:nvPicPr>
          <p:cNvPr id="1324041" name="Picture 9" descr="10p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6" t="33264" r="7944" b="52486"/>
          <a:stretch>
            <a:fillRect/>
          </a:stretch>
        </p:blipFill>
        <p:spPr bwMode="auto">
          <a:xfrm>
            <a:off x="1295400" y="3859213"/>
            <a:ext cx="727868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81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5" name="Rectangle 3"/>
          <p:cNvSpPr>
            <a:spLocks noGrp="1" noChangeArrowheads="1"/>
          </p:cNvSpPr>
          <p:nvPr>
            <p:ph idx="1"/>
          </p:nvPr>
        </p:nvSpPr>
        <p:spPr>
          <a:xfrm>
            <a:off x="552450" y="962025"/>
            <a:ext cx="8577263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Times New Roman" charset="0"/>
              </a:rPr>
              <a:t>There are three important </a:t>
            </a:r>
            <a:br>
              <a:rPr lang="en-US" sz="4200" smtClean="0">
                <a:cs typeface="Times New Roman" charset="0"/>
              </a:rPr>
            </a:br>
            <a:r>
              <a:rPr lang="en-US" sz="4200" smtClean="0">
                <a:cs typeface="Times New Roman" charset="0"/>
              </a:rPr>
              <a:t>points to note about galaxy classification.</a:t>
            </a:r>
            <a:endParaRPr lang="en-US" sz="4200" smtClean="0">
              <a:cs typeface="+mn-cs"/>
            </a:endParaRPr>
          </a:p>
        </p:txBody>
      </p:sp>
      <p:sp>
        <p:nvSpPr>
          <p:cNvPr id="1308682" name="Text Box 10"/>
          <p:cNvSpPr txBox="1">
            <a:spLocks noChangeArrowheads="1"/>
          </p:cNvSpPr>
          <p:nvPr/>
        </p:nvSpPr>
        <p:spPr bwMode="auto">
          <a:xfrm>
            <a:off x="554038" y="76200"/>
            <a:ext cx="77517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Family of Galaxies</a:t>
            </a:r>
          </a:p>
        </p:txBody>
      </p:sp>
      <p:pic>
        <p:nvPicPr>
          <p:cNvPr id="1308683" name="Picture 11" descr="10p19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6723" r="19283" b="50023"/>
          <a:stretch>
            <a:fillRect/>
          </a:stretch>
        </p:blipFill>
        <p:spPr bwMode="auto">
          <a:xfrm>
            <a:off x="4343400" y="3336925"/>
            <a:ext cx="48006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7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5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1000125"/>
            <a:ext cx="5299075" cy="570071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One, interacting galaxies can distort each other with tides—producing tidal tails and shells of stars.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They may even trigger the formation of spiral arms.</a:t>
            </a:r>
          </a:p>
          <a:p>
            <a:pPr lvl="1" eaLnBrk="1" hangingPunct="1">
              <a:defRPr/>
            </a:pPr>
            <a:r>
              <a:rPr lang="en-US" sz="2400" smtClean="0"/>
              <a:t>Large galaxies can even </a:t>
            </a:r>
            <a:br>
              <a:rPr lang="en-US" sz="2400" smtClean="0"/>
            </a:br>
            <a:r>
              <a:rPr lang="en-US" sz="2400" smtClean="0"/>
              <a:t>absorb smaller galaxies.</a:t>
            </a:r>
          </a:p>
        </p:txBody>
      </p:sp>
      <p:sp>
        <p:nvSpPr>
          <p:cNvPr id="1206284" name="Text Box 12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  <p:pic>
        <p:nvPicPr>
          <p:cNvPr id="1206285" name="Picture 13" descr="10p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28172" r="71495" b="20175"/>
          <a:stretch>
            <a:fillRect/>
          </a:stretch>
        </p:blipFill>
        <p:spPr bwMode="auto">
          <a:xfrm>
            <a:off x="7221538" y="936625"/>
            <a:ext cx="1905000" cy="59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68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55675"/>
            <a:ext cx="85756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Two, the interactions can trigger star formation.</a:t>
            </a:r>
          </a:p>
        </p:txBody>
      </p:sp>
      <p:sp>
        <p:nvSpPr>
          <p:cNvPr id="1207303" name="Text Box 7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  <p:pic>
        <p:nvPicPr>
          <p:cNvPr id="1207304" name="Picture 8" descr="10p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3" t="288" b="76135"/>
          <a:stretch>
            <a:fillRect/>
          </a:stretch>
        </p:blipFill>
        <p:spPr bwMode="auto">
          <a:xfrm>
            <a:off x="2286000" y="3225800"/>
            <a:ext cx="68580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5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Three, evidence left inside galaxies in the form of motions and multiple nuclei reveals that they have suffered past interactions and mergers.</a:t>
            </a:r>
          </a:p>
        </p:txBody>
      </p:sp>
      <p:sp>
        <p:nvSpPr>
          <p:cNvPr id="1208329" name="Text Box 9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  <p:pic>
        <p:nvPicPr>
          <p:cNvPr id="1208330" name="Picture 10" descr="10p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t="62296" r="53297" b="7654"/>
          <a:stretch>
            <a:fillRect/>
          </a:stretch>
        </p:blipFill>
        <p:spPr bwMode="auto">
          <a:xfrm>
            <a:off x="5410200" y="3286125"/>
            <a:ext cx="37338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01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7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93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Four, the beautiful ring galaxies are bull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s-eyes left behind by high-speed collisions.</a:t>
            </a:r>
          </a:p>
        </p:txBody>
      </p:sp>
      <p:sp>
        <p:nvSpPr>
          <p:cNvPr id="1209357" name="Text Box 13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  <p:pic>
        <p:nvPicPr>
          <p:cNvPr id="1209358" name="Picture 14" descr="10f06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173" r="2174" b="1245"/>
          <a:stretch>
            <a:fillRect/>
          </a:stretch>
        </p:blipFill>
        <p:spPr bwMode="auto">
          <a:xfrm>
            <a:off x="5178425" y="3113088"/>
            <a:ext cx="39655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3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1" name="Rectangle 3"/>
          <p:cNvSpPr>
            <a:spLocks noGrp="1" noChangeArrowheads="1"/>
          </p:cNvSpPr>
          <p:nvPr>
            <p:ph idx="1"/>
          </p:nvPr>
        </p:nvSpPr>
        <p:spPr>
          <a:xfrm>
            <a:off x="547688" y="962025"/>
            <a:ext cx="813911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Evidence of galaxy mergers is all around.</a:t>
            </a:r>
          </a:p>
          <a:p>
            <a:pPr lvl="1" eaLnBrk="1" hangingPunct="1">
              <a:defRPr/>
            </a:pPr>
            <a:r>
              <a:rPr lang="en-US" sz="2400" smtClean="0"/>
              <a:t>Milky Way is a cannibal galaxy—snacking on the Magellanic Clouds as they orbit around it. </a:t>
            </a:r>
          </a:p>
          <a:p>
            <a:pPr lvl="1" eaLnBrk="1" hangingPunct="1">
              <a:defRPr/>
            </a:pPr>
            <a:r>
              <a:rPr lang="en-US" sz="2400" smtClean="0"/>
              <a:t>Its tides are pulling apart the Sagittarius and the Canis Major Dwarf galaxies.</a:t>
            </a:r>
          </a:p>
          <a:p>
            <a:pPr lvl="1" eaLnBrk="1" hangingPunct="1">
              <a:defRPr/>
            </a:pPr>
            <a:r>
              <a:rPr lang="en-US" sz="2400" smtClean="0"/>
              <a:t>This produces great streamers of stars wrapped around Milky Way.</a:t>
            </a:r>
          </a:p>
          <a:p>
            <a:pPr lvl="1" eaLnBrk="1" hangingPunct="1">
              <a:defRPr/>
            </a:pPr>
            <a:r>
              <a:rPr lang="en-US" sz="2400" smtClean="0"/>
              <a:t> Almost certainly, our galaxy has dined on other small galaxies in the past. </a:t>
            </a:r>
          </a:p>
        </p:txBody>
      </p:sp>
      <p:sp>
        <p:nvSpPr>
          <p:cNvPr id="1210375" name="Text Box 7"/>
          <p:cNvSpPr txBox="1">
            <a:spLocks noChangeArrowheads="1"/>
          </p:cNvSpPr>
          <p:nvPr/>
        </p:nvSpPr>
        <p:spPr bwMode="auto">
          <a:xfrm>
            <a:off x="566738" y="76200"/>
            <a:ext cx="75866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Colliding Galaxies</a:t>
            </a:r>
          </a:p>
        </p:txBody>
      </p:sp>
    </p:spTree>
    <p:extLst>
      <p:ext uri="{BB962C8B-B14F-4D97-AF65-F5344CB8AC3E}">
        <p14:creationId xmlns:p14="http://schemas.microsoft.com/office/powerpoint/2010/main" val="317286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9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84250"/>
            <a:ext cx="82089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The test of any scientific understanding is whether you can put all the evidence and theory together to tell the history of the objects studied.</a:t>
            </a:r>
          </a:p>
        </p:txBody>
      </p:sp>
      <p:sp>
        <p:nvSpPr>
          <p:cNvPr id="1212420" name="Text Box 4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58317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3486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Can you describe the origin and evolution of the galaxies? </a:t>
            </a:r>
          </a:p>
          <a:p>
            <a:pPr lvl="1" eaLnBrk="1" hangingPunct="1">
              <a:defRPr/>
            </a:pPr>
            <a:r>
              <a:rPr lang="en-US" sz="2400" smtClean="0"/>
              <a:t>Just a few decades ago, it would have been impossible to do so.</a:t>
            </a:r>
          </a:p>
          <a:p>
            <a:pPr lvl="1" eaLnBrk="1" hangingPunct="1">
              <a:defRPr/>
            </a:pPr>
            <a:r>
              <a:rPr lang="en-US" sz="2400" smtClean="0"/>
              <a:t>However, the evidence from space telescopes and new-generation telescopes on Earth—combined with advances in computer modeling and theory—allow astronomers to outline the story of the galaxies.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325062" name="Text Box 6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</p:spTree>
    <p:extLst>
      <p:ext uri="{BB962C8B-B14F-4D97-AF65-F5344CB8AC3E}">
        <p14:creationId xmlns:p14="http://schemas.microsoft.com/office/powerpoint/2010/main" val="386930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8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971550"/>
            <a:ext cx="85756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Elliptical galaxies </a:t>
            </a:r>
            <a:r>
              <a:rPr lang="en-US" sz="3600" smtClean="0">
                <a:cs typeface="Times New Roman" charset="0"/>
              </a:rPr>
              <a:t>appear to be the product of galaxy mergers—which triggered star formation and used up all the gas and dust.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Astronomers see star formation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being stimulated to high levels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in many  galaxies.</a:t>
            </a:r>
          </a:p>
        </p:txBody>
      </p:sp>
      <p:sp>
        <p:nvSpPr>
          <p:cNvPr id="1216523" name="Text Box 11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  <p:pic>
        <p:nvPicPr>
          <p:cNvPr id="1216524" name="Picture 12" descr="10f06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173" r="2174" b="1245"/>
          <a:stretch>
            <a:fillRect/>
          </a:stretch>
        </p:blipFill>
        <p:spPr bwMode="auto">
          <a:xfrm>
            <a:off x="5791200" y="3690938"/>
            <a:ext cx="33528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9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63613"/>
            <a:ext cx="8347075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00FF"/>
                </a:solidFill>
                <a:cs typeface="+mn-cs"/>
              </a:rPr>
              <a:t>Starburst galaxies</a:t>
            </a:r>
            <a:r>
              <a:rPr lang="en-US" sz="4000" smtClean="0">
                <a:cs typeface="+mn-cs"/>
              </a:rPr>
              <a:t> are very luminous in the infrared.</a:t>
            </a:r>
          </a:p>
          <a:p>
            <a:pPr lvl="1" eaLnBrk="1" hangingPunct="1">
              <a:defRPr/>
            </a:pPr>
            <a:r>
              <a:rPr lang="en-US" sz="2400" smtClean="0"/>
              <a:t>A collision has triggered bursts of star formation that are heating the dust. </a:t>
            </a:r>
          </a:p>
          <a:p>
            <a:pPr lvl="1" eaLnBrk="1" hangingPunct="1">
              <a:defRPr/>
            </a:pPr>
            <a:r>
              <a:rPr lang="en-US" sz="2400" smtClean="0"/>
              <a:t>The warm dust reradiates the energy in the infrared. </a:t>
            </a:r>
          </a:p>
        </p:txBody>
      </p:sp>
      <p:sp>
        <p:nvSpPr>
          <p:cNvPr id="1217549" name="Text Box 13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  <p:pic>
        <p:nvPicPr>
          <p:cNvPr id="121755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8913" r="4802" b="4782"/>
          <a:stretch>
            <a:fillRect/>
          </a:stretch>
        </p:blipFill>
        <p:spPr bwMode="auto">
          <a:xfrm>
            <a:off x="4876800" y="3906838"/>
            <a:ext cx="42672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95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5" name="Rectangle 3"/>
          <p:cNvSpPr>
            <a:spLocks noGrp="1" noChangeArrowheads="1"/>
          </p:cNvSpPr>
          <p:nvPr>
            <p:ph idx="1"/>
          </p:nvPr>
        </p:nvSpPr>
        <p:spPr>
          <a:xfrm>
            <a:off x="568325" y="985838"/>
            <a:ext cx="5146675" cy="57007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The Antennae contain over 15 billion solar masses of hydrogen gas.</a:t>
            </a:r>
            <a:r>
              <a:rPr lang="en-US" smtClean="0">
                <a:cs typeface="Times New Roman" charset="0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It will become a starburst galaxy </a:t>
            </a:r>
            <a:r>
              <a:rPr lang="en-US" sz="2400" smtClean="0"/>
              <a:t>as their ongoing merger triggers rapid star formation.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267719" name="Text Box 7"/>
          <p:cNvSpPr txBox="1">
            <a:spLocks noChangeArrowheads="1"/>
          </p:cNvSpPr>
          <p:nvPr/>
        </p:nvSpPr>
        <p:spPr bwMode="auto">
          <a:xfrm>
            <a:off x="554038" y="76200"/>
            <a:ext cx="7599362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Origin and Evolution of Galaxies</a:t>
            </a:r>
          </a:p>
        </p:txBody>
      </p:sp>
      <p:pic>
        <p:nvPicPr>
          <p:cNvPr id="1267720" name="Picture 8" descr="10p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3" r="38435" b="76135"/>
          <a:stretch>
            <a:fillRect/>
          </a:stretch>
        </p:blipFill>
        <p:spPr bwMode="auto">
          <a:xfrm>
            <a:off x="6116638" y="1447800"/>
            <a:ext cx="302736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tro1 Ch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Astro1 Ch4.thmx</Template>
  <TotalTime>0</TotalTime>
  <Words>4602</Words>
  <Application>Microsoft Macintosh PowerPoint</Application>
  <PresentationFormat>On-screen Show (4:3)</PresentationFormat>
  <Paragraphs>494</Paragraphs>
  <Slides>111</Slides>
  <Notes>111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111</vt:i4>
      </vt:variant>
    </vt:vector>
  </HeadingPairs>
  <TitlesOfParts>
    <vt:vector size="114" baseType="lpstr">
      <vt:lpstr>Astro1 Ch4</vt:lpstr>
      <vt:lpstr>AStro1 Ch2 Modified</vt:lpstr>
      <vt:lpstr>1_AStro1 Ch2 Modified</vt:lpstr>
      <vt:lpstr>Chapter 13 Galaxies: Normal and 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Galaxies: Normal and Active</dc:title>
  <dc:creator>Asma Said</dc:creator>
  <cp:lastModifiedBy>Asma Said</cp:lastModifiedBy>
  <cp:revision>1</cp:revision>
  <dcterms:created xsi:type="dcterms:W3CDTF">2014-05-04T18:25:28Z</dcterms:created>
  <dcterms:modified xsi:type="dcterms:W3CDTF">2014-05-04T18:26:18Z</dcterms:modified>
</cp:coreProperties>
</file>