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1.bin" ContentType="application/vnd.openxmlformats-officedocument.oleObject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embeddings/oleObject2.bin" ContentType="application/vnd.openxmlformats-officedocument.oleObject"/>
  <Override PartName="/ppt/notesSlides/notesSlide65.xml" ContentType="application/vnd.openxmlformats-officedocument.presentationml.notesSlide+xml"/>
  <Override PartName="/ppt/embeddings/oleObject3.bin" ContentType="application/vnd.openxmlformats-officedocument.oleObject"/>
  <Override PartName="/ppt/notesSlides/notesSlide66.xml" ContentType="application/vnd.openxmlformats-officedocument.presentationml.notesSlide+xml"/>
  <Override PartName="/ppt/embeddings/oleObject4.bin" ContentType="application/vnd.openxmlformats-officedocument.oleObject"/>
  <Override PartName="/ppt/notesSlides/notesSlide67.xml" ContentType="application/vnd.openxmlformats-officedocument.presentationml.notesSlide+xml"/>
  <Override PartName="/ppt/embeddings/oleObject5.bin" ContentType="application/vnd.openxmlformats-officedocument.oleObject"/>
  <Override PartName="/ppt/notesSlides/notesSlide68.xml" ContentType="application/vnd.openxmlformats-officedocument.presentationml.notesSlide+xml"/>
  <Override PartName="/ppt/embeddings/oleObject6.bin" ContentType="application/vnd.openxmlformats-officedocument.oleObject"/>
  <Override PartName="/ppt/notesSlides/notesSlide69.xml" ContentType="application/vnd.openxmlformats-officedocument.presentationml.notesSlide+xml"/>
  <Override PartName="/ppt/embeddings/oleObject7.bin" ContentType="application/vnd.openxmlformats-officedocument.oleObject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  <p:sldMasterId id="2147483696" r:id="rId2"/>
    <p:sldMasterId id="2147483714" r:id="rId3"/>
  </p:sldMasterIdLst>
  <p:notesMasterIdLst>
    <p:notesMasterId r:id="rId83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-16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70" Type="http://schemas.openxmlformats.org/officeDocument/2006/relationships/slide" Target="slides/slide67.xml"/><Relationship Id="rId71" Type="http://schemas.openxmlformats.org/officeDocument/2006/relationships/slide" Target="slides/slide68.xml"/><Relationship Id="rId72" Type="http://schemas.openxmlformats.org/officeDocument/2006/relationships/slide" Target="slides/slide69.xml"/><Relationship Id="rId73" Type="http://schemas.openxmlformats.org/officeDocument/2006/relationships/slide" Target="slides/slide70.xml"/><Relationship Id="rId74" Type="http://schemas.openxmlformats.org/officeDocument/2006/relationships/slide" Target="slides/slide71.xml"/><Relationship Id="rId75" Type="http://schemas.openxmlformats.org/officeDocument/2006/relationships/slide" Target="slides/slide72.xml"/><Relationship Id="rId76" Type="http://schemas.openxmlformats.org/officeDocument/2006/relationships/slide" Target="slides/slide73.xml"/><Relationship Id="rId77" Type="http://schemas.openxmlformats.org/officeDocument/2006/relationships/slide" Target="slides/slide74.xml"/><Relationship Id="rId78" Type="http://schemas.openxmlformats.org/officeDocument/2006/relationships/slide" Target="slides/slide75.xml"/><Relationship Id="rId79" Type="http://schemas.openxmlformats.org/officeDocument/2006/relationships/slide" Target="slides/slide7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slide" Target="slides/slide59.xml"/><Relationship Id="rId63" Type="http://schemas.openxmlformats.org/officeDocument/2006/relationships/slide" Target="slides/slide60.xml"/><Relationship Id="rId64" Type="http://schemas.openxmlformats.org/officeDocument/2006/relationships/slide" Target="slides/slide61.xml"/><Relationship Id="rId65" Type="http://schemas.openxmlformats.org/officeDocument/2006/relationships/slide" Target="slides/slide62.xml"/><Relationship Id="rId66" Type="http://schemas.openxmlformats.org/officeDocument/2006/relationships/slide" Target="slides/slide63.xml"/><Relationship Id="rId67" Type="http://schemas.openxmlformats.org/officeDocument/2006/relationships/slide" Target="slides/slide64.xml"/><Relationship Id="rId68" Type="http://schemas.openxmlformats.org/officeDocument/2006/relationships/slide" Target="slides/slide65.xml"/><Relationship Id="rId69" Type="http://schemas.openxmlformats.org/officeDocument/2006/relationships/slide" Target="slides/slide66.xml"/><Relationship Id="rId80" Type="http://schemas.openxmlformats.org/officeDocument/2006/relationships/slide" Target="slides/slide77.xml"/><Relationship Id="rId81" Type="http://schemas.openxmlformats.org/officeDocument/2006/relationships/slide" Target="slides/slide78.xml"/><Relationship Id="rId82" Type="http://schemas.openxmlformats.org/officeDocument/2006/relationships/slide" Target="slides/slide79.xml"/><Relationship Id="rId83" Type="http://schemas.openxmlformats.org/officeDocument/2006/relationships/notesMaster" Target="notesMasters/notesMaster1.xml"/><Relationship Id="rId84" Type="http://schemas.openxmlformats.org/officeDocument/2006/relationships/printerSettings" Target="printerSettings/printerSettings1.bin"/><Relationship Id="rId85" Type="http://schemas.openxmlformats.org/officeDocument/2006/relationships/presProps" Target="presProps.xml"/><Relationship Id="rId86" Type="http://schemas.openxmlformats.org/officeDocument/2006/relationships/viewProps" Target="viewProps.xml"/><Relationship Id="rId87" Type="http://schemas.openxmlformats.org/officeDocument/2006/relationships/theme" Target="theme/theme1.xml"/><Relationship Id="rId8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9FA96-0046-1B46-8FD5-A5A0D47CC00D}" type="datetimeFigureOut">
              <a:rPr lang="en-US" smtClean="0"/>
              <a:t>5/28/14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F0210-9AB5-B640-8D4A-90A0DF66B4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22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63CAC9-3C27-294C-AE09-8749E726A700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54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4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3AE8A8-CAE4-C949-8D4C-DAC2030E8C73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55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5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B5BD64-FD29-9746-A0CE-86500494EA4D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69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9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8D372D-8102-FB48-918F-B37EB16A9265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45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5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b="1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5F048A-D926-D04D-BBE0-A7DA36CBFF20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55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5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BC7FA1-0FD5-B54E-BE73-5DB1B76EFBF7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45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5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14DA2C-00EF-A44B-A129-1CF0E1617BCE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55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5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4B4287-170C-5148-854B-EAE1C5C376AA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55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5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B7955C-258D-0D49-A53E-5C4FD15E35D5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55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5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C2F652-C0DF-FB4F-A5DB-0F95881750CE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55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5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850DC1-C583-594E-92D9-7F242C7441B6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63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3E2AE62-50B1-8043-A9B7-C903D611592F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62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2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F3FB9C-CF25-D343-893B-6EB4017BFF24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55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5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36C9FD-C6DE-7945-B1EE-AF16ED31DF1A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56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6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1EE825-69D4-1A4D-A04D-3079165F08A7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56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6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BF6A3F-23CE-3041-B6A6-90A33F044E77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56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6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42CFFE-B84A-4447-9774-DC9E016BB267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156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6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70ABE1-9486-BB49-81A6-B632B2846BA8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1635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FC4E37-D43D-9A4D-9009-193211E828EC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156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6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4C23C0-DD59-2443-AB31-1159321FC0D9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156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6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3D7648-718D-7941-9A75-B2DD98243D44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169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9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851DD0-B117-C646-BA35-D56AE21D23F4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156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6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088CF0-08C9-8048-A2BF-8A35D84B2A0D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55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5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9D1A58-C099-FA43-8C9A-079147F26CC0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169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9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5C96B9-6715-8C45-8158-78F9343E7074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156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6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C27B3F-2DE0-C648-A5FF-EC362E29C16B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156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6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92C7D7-F2F2-C840-BEEA-70504DDF1A7E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156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6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57B116-813D-A24E-B6FB-53EC4388FFDB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157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7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7EE9EF-0D26-1042-B6E4-247090175AB3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170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0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9BF6BA-03C5-C441-BC2F-850B4A699512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157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7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887092-9391-ED45-B276-8CC1391B72CB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157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7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B84B85-17BB-6349-8E6F-9FCAAAD88182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157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7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C75BF0-BDFA-C84F-9AA1-F1F91EBEE341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157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7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00B293-09F5-6040-91DF-1DDC4AF90F41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69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9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62C74B-659B-284D-A943-2D80C767AE1C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157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7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EC6806-3AA0-3B48-8B6D-21DA189A45F3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158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8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41DB46-728C-3542-AF64-514CE0EB6202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1581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8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550B1C-F0F9-294F-8A6E-E8FCA9B653D8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158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8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4591A8-63B6-B146-9519-67B902E4B4F8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171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1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7116D0-E2DF-DA47-B890-909412C3C254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158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8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4D7836-C3F3-BB4C-8363-721FE1CEF216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158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8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87DD2B-4D27-444C-BE3B-EA5CBB83B52C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158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8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87BCE2-C09A-A141-ABA1-118664C82F81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158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8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8177E2-FA16-4D45-A2A1-967573CA318E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158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8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0D48D7-E547-394C-8A36-46B26C0A2739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69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9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648203-87E8-F641-9C2E-B074C6E1BF49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158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8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80DC20-BD33-2040-9A78-79B864463357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158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8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B12A76-2F24-944E-AC5C-37F54DFC4B18}" type="slidenum">
              <a:rPr lang="en-US"/>
              <a:pPr>
                <a:defRPr/>
              </a:pPr>
              <a:t>52</a:t>
            </a:fld>
            <a:endParaRPr lang="en-US"/>
          </a:p>
        </p:txBody>
      </p:sp>
      <p:sp>
        <p:nvSpPr>
          <p:cNvPr id="1590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9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7C4C0F-2AD0-BF4A-8844-BA2B7E7B3468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159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9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169B15-C5BC-CD4E-9427-7E74C48EF0A2}" type="slidenum">
              <a:rPr lang="en-US"/>
              <a:pPr>
                <a:defRPr/>
              </a:pPr>
              <a:t>54</a:t>
            </a:fld>
            <a:endParaRPr lang="en-US"/>
          </a:p>
        </p:txBody>
      </p:sp>
      <p:sp>
        <p:nvSpPr>
          <p:cNvPr id="1592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9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B774A2-C58A-604B-A947-81C185669BAB}" type="slidenum">
              <a:rPr lang="en-US"/>
              <a:pPr>
                <a:defRPr/>
              </a:pPr>
              <a:t>55</a:t>
            </a:fld>
            <a:endParaRPr lang="en-US"/>
          </a:p>
        </p:txBody>
      </p:sp>
      <p:sp>
        <p:nvSpPr>
          <p:cNvPr id="159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9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B6BCB8-C0D6-C749-97D2-D9F7BB6AC665}" type="slidenum">
              <a:rPr lang="en-US"/>
              <a:pPr>
                <a:defRPr/>
              </a:pPr>
              <a:t>56</a:t>
            </a:fld>
            <a:endParaRPr lang="en-US"/>
          </a:p>
        </p:txBody>
      </p:sp>
      <p:sp>
        <p:nvSpPr>
          <p:cNvPr id="159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9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2C7D44-9337-334E-AEB5-9AEC2359FF15}" type="slidenum">
              <a:rPr lang="en-US"/>
              <a:pPr>
                <a:defRPr/>
              </a:pPr>
              <a:t>57</a:t>
            </a:fld>
            <a:endParaRPr lang="en-US"/>
          </a:p>
        </p:txBody>
      </p:sp>
      <p:sp>
        <p:nvSpPr>
          <p:cNvPr id="159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9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C424E8-652A-9E42-B3FE-DBD9B59EA04F}" type="slidenum">
              <a:rPr lang="en-US"/>
              <a:pPr>
                <a:defRPr/>
              </a:pPr>
              <a:t>58</a:t>
            </a:fld>
            <a:endParaRPr lang="en-US"/>
          </a:p>
        </p:txBody>
      </p:sp>
      <p:sp>
        <p:nvSpPr>
          <p:cNvPr id="1596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9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F5A697-88A5-8243-9F3C-BE30DAA570EF}" type="slidenum">
              <a:rPr lang="en-US"/>
              <a:pPr>
                <a:defRPr/>
              </a:pPr>
              <a:t>59</a:t>
            </a:fld>
            <a:endParaRPr lang="en-US"/>
          </a:p>
        </p:txBody>
      </p:sp>
      <p:sp>
        <p:nvSpPr>
          <p:cNvPr id="159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9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45C3A3-FE1D-5F41-98DE-D51C3F186F97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55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5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64B0D2-53D6-9548-BD65-E2756E7CD2E3}" type="slidenum">
              <a:rPr lang="en-US"/>
              <a:pPr>
                <a:defRPr/>
              </a:pPr>
              <a:t>60</a:t>
            </a:fld>
            <a:endParaRPr lang="en-US"/>
          </a:p>
        </p:txBody>
      </p:sp>
      <p:sp>
        <p:nvSpPr>
          <p:cNvPr id="159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9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D78D64-FBED-B84C-9C0D-553297210DF1}" type="slidenum">
              <a:rPr lang="en-US"/>
              <a:pPr>
                <a:defRPr/>
              </a:pPr>
              <a:t>61</a:t>
            </a:fld>
            <a:endParaRPr lang="en-US"/>
          </a:p>
        </p:txBody>
      </p:sp>
      <p:sp>
        <p:nvSpPr>
          <p:cNvPr id="163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B41137-C25E-784D-8C12-38FB98325094}" type="slidenum">
              <a:rPr lang="en-US"/>
              <a:pPr>
                <a:defRPr/>
              </a:pPr>
              <a:t>62</a:t>
            </a:fld>
            <a:endParaRPr lang="en-US"/>
          </a:p>
        </p:txBody>
      </p:sp>
      <p:sp>
        <p:nvSpPr>
          <p:cNvPr id="159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9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8EF685-2D5B-374E-97CC-0AF82B6AF7D7}" type="slidenum">
              <a:rPr lang="en-US"/>
              <a:pPr>
                <a:defRPr/>
              </a:pPr>
              <a:t>63</a:t>
            </a:fld>
            <a:endParaRPr lang="en-US"/>
          </a:p>
        </p:txBody>
      </p:sp>
      <p:sp>
        <p:nvSpPr>
          <p:cNvPr id="160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0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6CBBE0-02E8-8E41-A3E8-27493B5005C1}" type="slidenum">
              <a:rPr lang="en-US"/>
              <a:pPr>
                <a:defRPr/>
              </a:pPr>
              <a:t>64</a:t>
            </a:fld>
            <a:endParaRPr lang="en-US"/>
          </a:p>
        </p:txBody>
      </p:sp>
      <p:sp>
        <p:nvSpPr>
          <p:cNvPr id="160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0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b="1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F3586A-C4B4-EA4E-9C5C-C08BD894A55A}" type="slidenum">
              <a:rPr lang="en-US"/>
              <a:pPr>
                <a:defRPr/>
              </a:pPr>
              <a:t>65</a:t>
            </a:fld>
            <a:endParaRPr lang="en-US"/>
          </a:p>
        </p:txBody>
      </p:sp>
      <p:sp>
        <p:nvSpPr>
          <p:cNvPr id="160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0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b="1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303AB0-1836-DD4D-B2C3-DB5A25C1FD00}" type="slidenum">
              <a:rPr lang="en-US"/>
              <a:pPr>
                <a:defRPr/>
              </a:pPr>
              <a:t>66</a:t>
            </a:fld>
            <a:endParaRPr lang="en-US"/>
          </a:p>
        </p:txBody>
      </p:sp>
      <p:sp>
        <p:nvSpPr>
          <p:cNvPr id="160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0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b="1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45502F-B89D-5442-8F51-B8C4BA70B950}" type="slidenum">
              <a:rPr lang="en-US"/>
              <a:pPr>
                <a:defRPr/>
              </a:pPr>
              <a:t>67</a:t>
            </a:fld>
            <a:endParaRPr lang="en-US"/>
          </a:p>
        </p:txBody>
      </p:sp>
      <p:sp>
        <p:nvSpPr>
          <p:cNvPr id="170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0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296D72-1DFA-3E47-B478-C5981B901F3E}" type="slidenum">
              <a:rPr lang="en-US"/>
              <a:pPr>
                <a:defRPr/>
              </a:pPr>
              <a:t>68</a:t>
            </a:fld>
            <a:endParaRPr lang="en-US"/>
          </a:p>
        </p:txBody>
      </p:sp>
      <p:sp>
        <p:nvSpPr>
          <p:cNvPr id="1641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4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BD6DFE-2BBA-3D4A-B186-D8267111A914}" type="slidenum">
              <a:rPr lang="en-US"/>
              <a:pPr>
                <a:defRPr/>
              </a:pPr>
              <a:t>69</a:t>
            </a:fld>
            <a:endParaRPr lang="en-US"/>
          </a:p>
        </p:txBody>
      </p:sp>
      <p:sp>
        <p:nvSpPr>
          <p:cNvPr id="160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0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E36D1E-7B08-A047-8930-D84ABA0BEA6F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69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9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02B955-319A-AF4C-9617-63E66648A401}" type="slidenum">
              <a:rPr lang="en-US"/>
              <a:pPr>
                <a:defRPr/>
              </a:pPr>
              <a:t>70</a:t>
            </a:fld>
            <a:endParaRPr lang="en-US"/>
          </a:p>
        </p:txBody>
      </p:sp>
      <p:sp>
        <p:nvSpPr>
          <p:cNvPr id="160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0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FF9490-0005-BB40-B1DA-D9DA8C26E372}" type="slidenum">
              <a:rPr lang="en-US"/>
              <a:pPr>
                <a:defRPr/>
              </a:pPr>
              <a:t>71</a:t>
            </a:fld>
            <a:endParaRPr lang="en-US"/>
          </a:p>
        </p:txBody>
      </p:sp>
      <p:sp>
        <p:nvSpPr>
          <p:cNvPr id="160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0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B573F1-B1BD-1046-A911-4BDB5FE797B3}" type="slidenum">
              <a:rPr lang="en-US"/>
              <a:pPr>
                <a:defRPr/>
              </a:pPr>
              <a:t>72</a:t>
            </a:fld>
            <a:endParaRPr lang="en-US"/>
          </a:p>
        </p:txBody>
      </p:sp>
      <p:sp>
        <p:nvSpPr>
          <p:cNvPr id="160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0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7198B6-C4C0-0345-AB8A-DB9E7AA36CD6}" type="slidenum">
              <a:rPr lang="en-US"/>
              <a:pPr>
                <a:defRPr/>
              </a:pPr>
              <a:t>73</a:t>
            </a:fld>
            <a:endParaRPr lang="en-US"/>
          </a:p>
        </p:txBody>
      </p:sp>
      <p:sp>
        <p:nvSpPr>
          <p:cNvPr id="164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4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938183-27FC-024A-A75F-DD2AB3C4D852}" type="slidenum">
              <a:rPr lang="en-US"/>
              <a:pPr>
                <a:defRPr/>
              </a:pPr>
              <a:t>74</a:t>
            </a:fld>
            <a:endParaRPr lang="en-US"/>
          </a:p>
        </p:txBody>
      </p:sp>
      <p:sp>
        <p:nvSpPr>
          <p:cNvPr id="164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4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7336F3-EAFA-4B49-86DA-D855A8694E43}" type="slidenum">
              <a:rPr lang="en-US"/>
              <a:pPr>
                <a:defRPr/>
              </a:pPr>
              <a:t>75</a:t>
            </a:fld>
            <a:endParaRPr lang="en-US"/>
          </a:p>
        </p:txBody>
      </p:sp>
      <p:sp>
        <p:nvSpPr>
          <p:cNvPr id="1648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4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F7BE9A-58A1-584F-96BB-E2E972FCF05B}" type="slidenum">
              <a:rPr lang="en-US"/>
              <a:pPr>
                <a:defRPr/>
              </a:pPr>
              <a:t>76</a:t>
            </a:fld>
            <a:endParaRPr lang="en-US"/>
          </a:p>
        </p:txBody>
      </p:sp>
      <p:sp>
        <p:nvSpPr>
          <p:cNvPr id="165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5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B4B869-A8D5-FD47-AAB8-421505CFD61B}" type="slidenum">
              <a:rPr lang="en-US"/>
              <a:pPr>
                <a:defRPr/>
              </a:pPr>
              <a:t>77</a:t>
            </a:fld>
            <a:endParaRPr lang="en-US"/>
          </a:p>
        </p:txBody>
      </p:sp>
      <p:sp>
        <p:nvSpPr>
          <p:cNvPr id="171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1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DE5376-9CB6-1D4C-B64D-D5D427FAA0E3}" type="slidenum">
              <a:rPr lang="en-US"/>
              <a:pPr>
                <a:defRPr/>
              </a:pPr>
              <a:t>78</a:t>
            </a:fld>
            <a:endParaRPr lang="en-US"/>
          </a:p>
        </p:txBody>
      </p:sp>
      <p:sp>
        <p:nvSpPr>
          <p:cNvPr id="165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5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580A8B-05B7-0742-BB4F-442F673456C2}" type="slidenum">
              <a:rPr lang="en-US"/>
              <a:pPr>
                <a:defRPr/>
              </a:pPr>
              <a:t>79</a:t>
            </a:fld>
            <a:endParaRPr lang="en-US"/>
          </a:p>
        </p:txBody>
      </p:sp>
      <p:sp>
        <p:nvSpPr>
          <p:cNvPr id="165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5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2746DB-788B-814B-B829-1FB827DB9AEB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44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4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b="1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521E0F-A6A8-C241-BCE1-C5D881C1FC96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45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5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Relationship Id="rId3" Type="http://schemas.openxmlformats.org/officeDocument/2006/relationships/image" Target="../media/image13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6705600" y="381000"/>
            <a:ext cx="28194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200">
              <a:solidFill>
                <a:schemeClr val="tx1"/>
              </a:solidFill>
              <a:cs typeface="+mn-cs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2638425" y="990600"/>
            <a:ext cx="2093913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E252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584F2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200">
                <a:solidFill>
                  <a:schemeClr val="tx1"/>
                </a:solidFill>
                <a:cs typeface="+mn-cs"/>
              </a:rPr>
              <a:t>Michael Seeds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200">
                <a:solidFill>
                  <a:schemeClr val="tx1"/>
                </a:solidFill>
                <a:cs typeface="+mn-cs"/>
              </a:rPr>
              <a:t>Dana Backman</a:t>
            </a:r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0" y="0"/>
            <a:ext cx="9144000" cy="915988"/>
            <a:chOff x="0" y="0"/>
            <a:chExt cx="5760" cy="577"/>
          </a:xfrm>
        </p:grpSpPr>
        <p:sp>
          <p:nvSpPr>
            <p:cNvPr id="6" name="Rectangle 11"/>
            <p:cNvSpPr>
              <a:spLocks noChangeArrowheads="1"/>
            </p:cNvSpPr>
            <p:nvPr userDrawn="1"/>
          </p:nvSpPr>
          <p:spPr bwMode="auto">
            <a:xfrm>
              <a:off x="0" y="1"/>
              <a:ext cx="5753" cy="574"/>
            </a:xfrm>
            <a:prstGeom prst="rect">
              <a:avLst/>
            </a:prstGeom>
            <a:solidFill>
              <a:srgbClr val="0B0B0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pic>
          <p:nvPicPr>
            <p:cNvPr id="7" name="Picture 12" descr="BrooksCole_Logo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9" y="0"/>
              <a:ext cx="1611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10" descr="9781133950134 ASTRO2 SE cover comp fin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4138"/>
            <a:ext cx="2366963" cy="30480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153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5562600"/>
            <a:ext cx="6400800" cy="609600"/>
          </a:xfrm>
        </p:spPr>
        <p:txBody>
          <a:bodyPr/>
          <a:lstStyle>
            <a:lvl1pPr marL="0" indent="0" algn="ctr">
              <a:buFont typeface="Times" charset="0"/>
              <a:buNone/>
              <a:defRPr sz="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802261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42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4638"/>
            <a:ext cx="2095500" cy="52879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34100" cy="5287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82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0366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0366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11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0366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036638"/>
            <a:ext cx="4038600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00600" y="3375025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641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337550" cy="6202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193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12BA-0282-BE4A-BEE4-582289896D9A}" type="datetimeFigureOut">
              <a:rPr lang="en-US" smtClean="0"/>
              <a:t>5/28/14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88B8-2BF2-3C42-BC5A-043659053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12BA-0282-BE4A-BEE4-582289896D9A}" type="datetimeFigureOut">
              <a:rPr lang="en-US" smtClean="0"/>
              <a:t>5/28/14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88B8-2BF2-3C42-BC5A-043659053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2776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12BA-0282-BE4A-BEE4-582289896D9A}" type="datetimeFigureOut">
              <a:rPr lang="en-US" smtClean="0"/>
              <a:t>5/28/14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88B8-2BF2-3C42-BC5A-043659053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12BA-0282-BE4A-BEE4-582289896D9A}" type="datetimeFigureOut">
              <a:rPr lang="en-US" smtClean="0"/>
              <a:t>5/28/14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88B8-2BF2-3C42-BC5A-043659053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12BA-0282-BE4A-BEE4-582289896D9A}" type="datetimeFigureOut">
              <a:rPr lang="en-US" smtClean="0"/>
              <a:t>5/28/14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88B8-2BF2-3C42-BC5A-043659053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12BA-0282-BE4A-BEE4-582289896D9A}" type="datetimeFigureOut">
              <a:rPr lang="en-US" smtClean="0"/>
              <a:t>5/28/14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88B8-2BF2-3C42-BC5A-043659053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12BA-0282-BE4A-BEE4-582289896D9A}" type="datetimeFigureOut">
              <a:rPr lang="en-US" smtClean="0"/>
              <a:t>5/28/14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88B8-2BF2-3C42-BC5A-04365905349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12BA-0282-BE4A-BEE4-582289896D9A}" type="datetimeFigureOut">
              <a:rPr lang="en-US" smtClean="0"/>
              <a:t>5/28/14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88B8-2BF2-3C42-BC5A-04365905349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12BA-0282-BE4A-BEE4-582289896D9A}" type="datetimeFigureOut">
              <a:rPr lang="en-US" smtClean="0"/>
              <a:t>5/28/14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88B8-2BF2-3C42-BC5A-04365905349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12BA-0282-BE4A-BEE4-582289896D9A}" type="datetimeFigureOut">
              <a:rPr lang="en-US" smtClean="0"/>
              <a:t>5/28/14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88B8-2BF2-3C42-BC5A-043659053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D12BA-0282-BE4A-BEE4-582289896D9A}" type="datetimeFigureOut">
              <a:rPr lang="en-US" smtClean="0"/>
              <a:t>5/28/14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88B8-2BF2-3C42-BC5A-043659053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6705600" y="381000"/>
            <a:ext cx="28194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200">
              <a:solidFill>
                <a:schemeClr val="tx1"/>
              </a:solidFill>
              <a:cs typeface="+mn-cs"/>
            </a:endParaRPr>
          </a:p>
        </p:txBody>
      </p:sp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2638425" y="990600"/>
            <a:ext cx="2093913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E252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584F2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200">
                <a:solidFill>
                  <a:schemeClr val="tx1"/>
                </a:solidFill>
                <a:cs typeface="+mn-cs"/>
              </a:rPr>
              <a:t>Michael Seeds</a:t>
            </a:r>
          </a:p>
          <a:p>
            <a:pPr algn="l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200">
                <a:solidFill>
                  <a:schemeClr val="tx1"/>
                </a:solidFill>
                <a:cs typeface="+mn-cs"/>
              </a:rPr>
              <a:t>Dana Backman</a:t>
            </a:r>
          </a:p>
        </p:txBody>
      </p:sp>
      <p:grpSp>
        <p:nvGrpSpPr>
          <p:cNvPr id="5" name="Group 10"/>
          <p:cNvGrpSpPr>
            <a:grpSpLocks/>
          </p:cNvGrpSpPr>
          <p:nvPr userDrawn="1"/>
        </p:nvGrpSpPr>
        <p:grpSpPr bwMode="auto">
          <a:xfrm>
            <a:off x="0" y="0"/>
            <a:ext cx="9144000" cy="915988"/>
            <a:chOff x="0" y="0"/>
            <a:chExt cx="5760" cy="577"/>
          </a:xfrm>
        </p:grpSpPr>
        <p:sp>
          <p:nvSpPr>
            <p:cNvPr id="6" name="Rectangle 11"/>
            <p:cNvSpPr>
              <a:spLocks noChangeArrowheads="1"/>
            </p:cNvSpPr>
            <p:nvPr userDrawn="1"/>
          </p:nvSpPr>
          <p:spPr bwMode="auto">
            <a:xfrm>
              <a:off x="0" y="1"/>
              <a:ext cx="5753" cy="574"/>
            </a:xfrm>
            <a:prstGeom prst="rect">
              <a:avLst/>
            </a:prstGeom>
            <a:solidFill>
              <a:srgbClr val="0B0B0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pic>
          <p:nvPicPr>
            <p:cNvPr id="7" name="Picture 12" descr="BrooksCole_Logo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9" y="0"/>
              <a:ext cx="1611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10" descr="9781133950134 ASTRO2 SE cover comp final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4138"/>
            <a:ext cx="2366963" cy="30480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153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5562600"/>
            <a:ext cx="6400800" cy="609600"/>
          </a:xfrm>
        </p:spPr>
        <p:txBody>
          <a:bodyPr/>
          <a:lstStyle>
            <a:lvl1pPr marL="0" indent="0" algn="ctr">
              <a:buFont typeface="Times" charset="0"/>
              <a:buNone/>
              <a:defRPr sz="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802261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94559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0366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0366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110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0366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036638"/>
            <a:ext cx="4038600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00600" y="3375025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6413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52C9D-B70F-C142-B078-ECD4F80E9BF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C6DE-2EF7-9E40-9851-4BD46F845506}" type="datetimeFigureOut">
              <a:rPr lang="en-US" smtClean="0"/>
              <a:t>5/28/14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C6DE-2EF7-9E40-9851-4BD46F845506}" type="datetimeFigureOut">
              <a:rPr lang="en-US" smtClean="0"/>
              <a:t>5/28/14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52C9D-B70F-C142-B078-ECD4F80E9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C6DE-2EF7-9E40-9851-4BD46F845506}" type="datetimeFigureOut">
              <a:rPr lang="en-US" smtClean="0"/>
              <a:t>5/28/14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52C9D-B70F-C142-B078-ECD4F80E9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C6DE-2EF7-9E40-9851-4BD46F845506}" type="datetimeFigureOut">
              <a:rPr lang="en-US" smtClean="0"/>
              <a:t>5/28/14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52C9D-B70F-C142-B078-ECD4F80E9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C6DE-2EF7-9E40-9851-4BD46F845506}" type="datetimeFigureOut">
              <a:rPr lang="en-US" smtClean="0"/>
              <a:t>5/28/14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52C9D-B70F-C142-B078-ECD4F80E9BF0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C6DE-2EF7-9E40-9851-4BD46F845506}" type="datetimeFigureOut">
              <a:rPr lang="en-US" smtClean="0"/>
              <a:t>5/28/14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52C9D-B70F-C142-B078-ECD4F80E9BF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C6DE-2EF7-9E40-9851-4BD46F845506}" type="datetimeFigureOut">
              <a:rPr lang="en-US" smtClean="0"/>
              <a:t>5/28/14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52C9D-B70F-C142-B078-ECD4F80E9BF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C6DE-2EF7-9E40-9851-4BD46F845506}" type="datetimeFigureOut">
              <a:rPr lang="en-US" smtClean="0"/>
              <a:t>5/28/14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52C9D-B70F-C142-B078-ECD4F80E9BF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0366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0366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4967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C6DE-2EF7-9E40-9851-4BD46F845506}" type="datetimeFigureOut">
              <a:rPr lang="en-US" smtClean="0"/>
              <a:t>5/28/14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52C9D-B70F-C142-B078-ECD4F80E9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C6DE-2EF7-9E40-9851-4BD46F845506}" type="datetimeFigureOut">
              <a:rPr lang="en-US" smtClean="0"/>
              <a:t>5/28/14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52C9D-B70F-C142-B078-ECD4F80E9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C6DE-2EF7-9E40-9851-4BD46F845506}" type="datetimeFigureOut">
              <a:rPr lang="en-US" smtClean="0"/>
              <a:t>5/28/14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52C9D-B70F-C142-B078-ECD4F80E9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BAD8C6DE-2EF7-9E40-9851-4BD46F845506}" type="datetimeFigureOut">
              <a:rPr lang="en-US" smtClean="0"/>
              <a:t>5/28/14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52C9D-B70F-C142-B078-ECD4F80E9BF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BAD8C6DE-2EF7-9E40-9851-4BD46F845506}" type="datetimeFigureOut">
              <a:rPr lang="en-US" smtClean="0"/>
              <a:t>5/28/14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52C9D-B70F-C142-B078-ECD4F80E9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BAD8C6DE-2EF7-9E40-9851-4BD46F845506}" type="datetimeFigureOut">
              <a:rPr lang="en-US" smtClean="0"/>
              <a:t>5/28/14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52C9D-B70F-C142-B078-ECD4F80E9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C6DE-2EF7-9E40-9851-4BD46F845506}" type="datetimeFigureOut">
              <a:rPr lang="en-US" smtClean="0"/>
              <a:t>5/28/14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52C9D-B70F-C142-B078-ECD4F80E9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C6DE-2EF7-9E40-9851-4BD46F845506}" type="datetimeFigureOut">
              <a:rPr lang="en-US" smtClean="0"/>
              <a:t>5/28/14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52C9D-B70F-C142-B078-ECD4F80E9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0366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036638"/>
            <a:ext cx="4038600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00600" y="3375025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6413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0366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0366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11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9961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337550" cy="6202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193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53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881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7052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3289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20" Type="http://schemas.openxmlformats.org/officeDocument/2006/relationships/image" Target="../media/image1.jpeg"/><Relationship Id="rId21" Type="http://schemas.openxmlformats.org/officeDocument/2006/relationships/image" Target="../media/image5.png"/><Relationship Id="rId10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1.xml"/><Relationship Id="rId18" Type="http://schemas.openxmlformats.org/officeDocument/2006/relationships/theme" Target="../theme/theme2.xml"/><Relationship Id="rId19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0.xml"/><Relationship Id="rId20" Type="http://schemas.openxmlformats.org/officeDocument/2006/relationships/theme" Target="../theme/theme3.xml"/><Relationship Id="rId10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>
                <a:gamma/>
                <a:tint val="23529"/>
                <a:invGamma/>
              </a:schemeClr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366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48841" name="Rectangle 9"/>
          <p:cNvSpPr>
            <a:spLocks noChangeArrowheads="1"/>
          </p:cNvSpPr>
          <p:nvPr/>
        </p:nvSpPr>
        <p:spPr bwMode="auto">
          <a:xfrm>
            <a:off x="6705600" y="381000"/>
            <a:ext cx="28194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200">
              <a:solidFill>
                <a:schemeClr val="tx1"/>
              </a:solidFill>
              <a:cs typeface="+mn-cs"/>
            </a:endParaRPr>
          </a:p>
        </p:txBody>
      </p:sp>
      <p:grpSp>
        <p:nvGrpSpPr>
          <p:cNvPr id="1028" name="Group 14"/>
          <p:cNvGrpSpPr>
            <a:grpSpLocks/>
          </p:cNvGrpSpPr>
          <p:nvPr/>
        </p:nvGrpSpPr>
        <p:grpSpPr bwMode="auto">
          <a:xfrm>
            <a:off x="0" y="0"/>
            <a:ext cx="9148763" cy="920750"/>
            <a:chOff x="0" y="0"/>
            <a:chExt cx="5763" cy="580"/>
          </a:xfrm>
        </p:grpSpPr>
        <p:sp>
          <p:nvSpPr>
            <p:cNvPr id="248847" name="Rectangle 15"/>
            <p:cNvSpPr>
              <a:spLocks noChangeArrowheads="1"/>
            </p:cNvSpPr>
            <p:nvPr userDrawn="1"/>
          </p:nvSpPr>
          <p:spPr bwMode="auto">
            <a:xfrm>
              <a:off x="0" y="0"/>
              <a:ext cx="5763" cy="580"/>
            </a:xfrm>
            <a:prstGeom prst="rect">
              <a:avLst/>
            </a:prstGeom>
            <a:solidFill>
              <a:srgbClr val="0B0B0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pic>
          <p:nvPicPr>
            <p:cNvPr id="1030" name="Picture 16" descr="ASTRO0538739665 copy 1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5167" y="-21"/>
              <a:ext cx="575" cy="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C03D12BA-0282-BE4A-BEE4-582289896D9A}" type="datetimeFigureOut">
              <a:rPr lang="en-US" smtClean="0"/>
              <a:t>5/28/14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CE088B8-2BF2-3C42-BC5A-04365905349A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6705600" y="381000"/>
            <a:ext cx="28194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defRPr/>
            </a:pPr>
            <a:endParaRPr lang="en-US" sz="2200">
              <a:solidFill>
                <a:schemeClr val="tx1"/>
              </a:solidFill>
              <a:cs typeface="+mn-cs"/>
            </a:endParaRPr>
          </a:p>
        </p:txBody>
      </p:sp>
      <p:grpSp>
        <p:nvGrpSpPr>
          <p:cNvPr id="33" name="Group 14"/>
          <p:cNvGrpSpPr>
            <a:grpSpLocks/>
          </p:cNvGrpSpPr>
          <p:nvPr/>
        </p:nvGrpSpPr>
        <p:grpSpPr bwMode="auto">
          <a:xfrm>
            <a:off x="0" y="0"/>
            <a:ext cx="9148763" cy="920750"/>
            <a:chOff x="0" y="0"/>
            <a:chExt cx="5763" cy="580"/>
          </a:xfrm>
        </p:grpSpPr>
        <p:sp>
          <p:nvSpPr>
            <p:cNvPr id="34" name="Rectangle 15"/>
            <p:cNvSpPr>
              <a:spLocks noChangeArrowheads="1"/>
            </p:cNvSpPr>
            <p:nvPr userDrawn="1"/>
          </p:nvSpPr>
          <p:spPr bwMode="auto">
            <a:xfrm>
              <a:off x="0" y="0"/>
              <a:ext cx="5763" cy="580"/>
            </a:xfrm>
            <a:prstGeom prst="rect">
              <a:avLst/>
            </a:prstGeom>
            <a:solidFill>
              <a:srgbClr val="0B0B0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pic>
          <p:nvPicPr>
            <p:cNvPr id="35" name="Picture 16" descr="ASTRO0538739665 copy 1"/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5167" y="-21"/>
              <a:ext cx="575" cy="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21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21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21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21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21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21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21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21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21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AD8C6DE-2EF7-9E40-9851-4BD46F845506}" type="datetimeFigureOut">
              <a:rPr lang="en-US" smtClean="0"/>
              <a:t>5/28/14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B352C9D-B70F-C142-B078-ECD4F80E9BF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5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6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7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8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8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2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3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50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3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9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32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3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33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3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34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35.jpe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35.jpe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251" name="Rectangle 3"/>
          <p:cNvSpPr>
            <a:spLocks noGrp="1" noChangeArrowheads="1"/>
          </p:cNvSpPr>
          <p:nvPr>
            <p:ph idx="1"/>
          </p:nvPr>
        </p:nvSpPr>
        <p:spPr>
          <a:xfrm>
            <a:off x="565150" y="962025"/>
            <a:ext cx="819785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GB" sz="4400" smtClean="0">
                <a:cs typeface="+mn-cs"/>
              </a:rPr>
              <a:t>Could there be carbon-based life elsewhere in our solar system?</a:t>
            </a:r>
            <a:r>
              <a:rPr lang="en-GB" sz="4000" smtClean="0">
                <a:cs typeface="+mn-cs"/>
              </a:rPr>
              <a:t> </a:t>
            </a:r>
          </a:p>
          <a:p>
            <a:pPr lvl="1" eaLnBrk="1" hangingPunct="1">
              <a:defRPr/>
            </a:pPr>
            <a:r>
              <a:rPr lang="en-GB" sz="2400" smtClean="0"/>
              <a:t>Liquid water seems to be a requirement of carbon-based life—necessary both for vital chemical reactions and as a medium to transport nutrients and wastes.</a:t>
            </a:r>
          </a:p>
          <a:p>
            <a:pPr lvl="1" eaLnBrk="1" hangingPunct="1">
              <a:defRPr/>
            </a:pPr>
            <a:r>
              <a:rPr lang="en-GB" sz="2400" smtClean="0"/>
              <a:t>It is not surprising that life developed in Earth’s oceans and stayed there for billions of years before it was able to colonize the land. </a:t>
            </a:r>
            <a:endParaRPr lang="en-US" sz="2400" smtClean="0"/>
          </a:p>
        </p:txBody>
      </p:sp>
      <p:sp>
        <p:nvSpPr>
          <p:cNvPr id="1333252" name="Text Box 4"/>
          <p:cNvSpPr txBox="1">
            <a:spLocks noChangeArrowheads="1"/>
          </p:cNvSpPr>
          <p:nvPr/>
        </p:nvSpPr>
        <p:spPr bwMode="auto">
          <a:xfrm>
            <a:off x="685800" y="265113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GB" sz="3000">
                <a:solidFill>
                  <a:srgbClr val="FFCC00"/>
                </a:solidFill>
                <a:cs typeface="+mn-cs"/>
              </a:rPr>
              <a:t>Life in Our Solar System</a:t>
            </a:r>
            <a:r>
              <a:rPr lang="en-US" sz="3000">
                <a:solidFill>
                  <a:srgbClr val="FFCC00"/>
                </a:solidFill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843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5150" y="976313"/>
            <a:ext cx="827405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n-cs"/>
              </a:rPr>
              <a:t>There also may be liquid water layers under the surfaces of Ganymede and Callisto.</a:t>
            </a:r>
          </a:p>
        </p:txBody>
      </p:sp>
      <p:sp>
        <p:nvSpPr>
          <p:cNvPr id="1448974" name="Text Box 14"/>
          <p:cNvSpPr txBox="1">
            <a:spLocks noChangeArrowheads="1"/>
          </p:cNvSpPr>
          <p:nvPr/>
        </p:nvSpPr>
        <p:spPr bwMode="auto">
          <a:xfrm>
            <a:off x="685800" y="265113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GB" sz="3000">
                <a:solidFill>
                  <a:srgbClr val="FFCC00"/>
                </a:solidFill>
                <a:cs typeface="+mn-cs"/>
              </a:rPr>
              <a:t>Life in Our Solar System</a:t>
            </a:r>
            <a:r>
              <a:rPr lang="en-US" sz="3000">
                <a:solidFill>
                  <a:srgbClr val="FFCC00"/>
                </a:solidFill>
                <a:cs typeface="+mn-cs"/>
              </a:rPr>
              <a:t> </a:t>
            </a:r>
          </a:p>
        </p:txBody>
      </p:sp>
      <p:pic>
        <p:nvPicPr>
          <p:cNvPr id="185347" name="Picture 15" descr="14f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984625"/>
            <a:ext cx="5638800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9968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315" name="Rectangle 3"/>
          <p:cNvSpPr>
            <a:spLocks noGrp="1" noChangeArrowheads="1"/>
          </p:cNvSpPr>
          <p:nvPr>
            <p:ph idx="1"/>
          </p:nvPr>
        </p:nvSpPr>
        <p:spPr>
          <a:xfrm>
            <a:off x="565150" y="976313"/>
            <a:ext cx="819785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n-cs"/>
              </a:rPr>
              <a:t>However, that can change as the orbits of the moons interact.</a:t>
            </a:r>
          </a:p>
          <a:p>
            <a:pPr lvl="1" eaLnBrk="1" hangingPunct="1">
              <a:defRPr/>
            </a:pPr>
            <a:r>
              <a:rPr lang="en-US" sz="2400" smtClean="0"/>
              <a:t>Europa, Ganymede, and Calisto may have been frozen solid at other times in their histories, destroying organisms that had developed there.</a:t>
            </a:r>
          </a:p>
        </p:txBody>
      </p:sp>
      <p:sp>
        <p:nvSpPr>
          <p:cNvPr id="1677320" name="Text Box 8"/>
          <p:cNvSpPr txBox="1">
            <a:spLocks noChangeArrowheads="1"/>
          </p:cNvSpPr>
          <p:nvPr/>
        </p:nvSpPr>
        <p:spPr bwMode="auto">
          <a:xfrm>
            <a:off x="685800" y="265113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GB" sz="3000">
                <a:solidFill>
                  <a:srgbClr val="FFCC00"/>
                </a:solidFill>
                <a:cs typeface="+mn-cs"/>
              </a:rPr>
              <a:t>Life in Our Solar System</a:t>
            </a:r>
            <a:r>
              <a:rPr lang="en-US" sz="3000">
                <a:solidFill>
                  <a:srgbClr val="FFCC00"/>
                </a:solidFill>
                <a:cs typeface="+mn-cs"/>
              </a:rPr>
              <a:t> </a:t>
            </a:r>
          </a:p>
        </p:txBody>
      </p:sp>
      <p:pic>
        <p:nvPicPr>
          <p:cNvPr id="187395" name="Picture 9" descr="14f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8" y="3878263"/>
            <a:ext cx="7888287" cy="297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276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5150" y="990600"/>
            <a:ext cx="82296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smtClean="0">
                <a:cs typeface="+mn-cs"/>
              </a:rPr>
              <a:t>Saturn’s moon Titan is rich in organic molecules.</a:t>
            </a:r>
            <a:r>
              <a:rPr lang="en-GB" sz="2800" smtClean="0">
                <a:cs typeface="+mn-cs"/>
              </a:rPr>
              <a:t> </a:t>
            </a:r>
          </a:p>
          <a:p>
            <a:pPr lvl="1" eaLnBrk="1" hangingPunct="1">
              <a:defRPr/>
            </a:pPr>
            <a:r>
              <a:rPr lang="en-GB" sz="2400" smtClean="0"/>
              <a:t>You have learned how sunlight converts the methane in Titan’s atmosphere into organic smog particles that settle to the surface.</a:t>
            </a:r>
          </a:p>
          <a:p>
            <a:pPr lvl="1" eaLnBrk="1" hangingPunct="1">
              <a:defRPr/>
            </a:pPr>
            <a:r>
              <a:rPr lang="en-GB" sz="2400" smtClean="0"/>
              <a:t>The chemistry of any life that </a:t>
            </a:r>
            <a:br>
              <a:rPr lang="en-GB" sz="2400" smtClean="0"/>
            </a:br>
            <a:r>
              <a:rPr lang="en-GB" sz="2400" smtClean="0"/>
              <a:t>could evolve from these molecules </a:t>
            </a:r>
            <a:br>
              <a:rPr lang="en-GB" sz="2400" smtClean="0"/>
            </a:br>
            <a:r>
              <a:rPr lang="en-GB" sz="2400" smtClean="0"/>
              <a:t>and survive in Titan’s lakes of </a:t>
            </a:r>
            <a:br>
              <a:rPr lang="en-GB" sz="2400" smtClean="0"/>
            </a:br>
            <a:r>
              <a:rPr lang="en-GB" sz="2400" smtClean="0"/>
              <a:t>methane is unknown.</a:t>
            </a:r>
            <a:endParaRPr lang="en-US" sz="2400" smtClean="0"/>
          </a:p>
        </p:txBody>
      </p:sp>
      <p:graphicFrame>
        <p:nvGraphicFramePr>
          <p:cNvPr id="189442" name="Object 9"/>
          <p:cNvGraphicFramePr>
            <a:graphicFrameLocks noGrp="1" noChangeAspect="1"/>
          </p:cNvGraphicFramePr>
          <p:nvPr>
            <p:ph sz="half" idx="2"/>
          </p:nvPr>
        </p:nvGraphicFramePr>
        <p:xfrm>
          <a:off x="5276850" y="1630363"/>
          <a:ext cx="3086100" cy="334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3" name="Image" r:id="rId4" imgW="3085714" imgH="3339683" progId="Photoshop.Image.7">
                  <p:embed/>
                </p:oleObj>
              </mc:Choice>
              <mc:Fallback>
                <p:oleObj name="Image" r:id="rId4" imgW="3085714" imgH="3339683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6850" y="1630363"/>
                        <a:ext cx="3086100" cy="334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9405" name="Text Box 13"/>
          <p:cNvSpPr txBox="1">
            <a:spLocks noChangeArrowheads="1"/>
          </p:cNvSpPr>
          <p:nvPr/>
        </p:nvSpPr>
        <p:spPr bwMode="auto">
          <a:xfrm>
            <a:off x="685800" y="265113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GB" sz="3000">
                <a:solidFill>
                  <a:srgbClr val="FFCC00"/>
                </a:solidFill>
                <a:cs typeface="+mn-cs"/>
              </a:rPr>
              <a:t>Life in Our Solar System</a:t>
            </a:r>
            <a:r>
              <a:rPr lang="en-US" sz="3000">
                <a:solidFill>
                  <a:srgbClr val="FFCC00"/>
                </a:solidFill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3851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419" name="Rectangle 3"/>
          <p:cNvSpPr>
            <a:spLocks noGrp="1" noChangeArrowheads="1"/>
          </p:cNvSpPr>
          <p:nvPr>
            <p:ph idx="1"/>
          </p:nvPr>
        </p:nvSpPr>
        <p:spPr>
          <a:xfrm>
            <a:off x="565150" y="990600"/>
            <a:ext cx="812165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smtClean="0">
                <a:cs typeface="+mn-cs"/>
              </a:rPr>
              <a:t>It is fascinating to consider possibilities.</a:t>
            </a:r>
          </a:p>
          <a:p>
            <a:pPr eaLnBrk="1" hangingPunct="1">
              <a:defRPr/>
            </a:pPr>
            <a:r>
              <a:rPr lang="en-GB" sz="3600" smtClean="0">
                <a:cs typeface="+mn-cs"/>
              </a:rPr>
              <a:t>However, Titan’s extremely low temperature of –180ºC (–290ºF) could make chemical reactions slow to the point where life processes seem unlikely.</a:t>
            </a:r>
          </a:p>
        </p:txBody>
      </p:sp>
      <p:sp>
        <p:nvSpPr>
          <p:cNvPr id="1340422" name="Text Box 6"/>
          <p:cNvSpPr txBox="1">
            <a:spLocks noChangeArrowheads="1"/>
          </p:cNvSpPr>
          <p:nvPr/>
        </p:nvSpPr>
        <p:spPr bwMode="auto">
          <a:xfrm>
            <a:off x="685800" y="265113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GB" sz="3000">
                <a:solidFill>
                  <a:srgbClr val="FFCC00"/>
                </a:solidFill>
                <a:cs typeface="+mn-cs"/>
              </a:rPr>
              <a:t>Life in Our Solar System</a:t>
            </a:r>
            <a:r>
              <a:rPr lang="en-US" sz="3000">
                <a:solidFill>
                  <a:srgbClr val="FFCC00"/>
                </a:solidFill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7377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7850" y="990600"/>
            <a:ext cx="833755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>
                <a:cs typeface="+mn-cs"/>
              </a:rPr>
              <a:t>Observations of water venting from the south-polar region of Saturn’s moon Enceladus show that it has liquid water below its crust.</a:t>
            </a:r>
          </a:p>
          <a:p>
            <a:pPr eaLnBrk="1" hangingPunct="1">
              <a:defRPr/>
            </a:pPr>
            <a:r>
              <a:rPr lang="en-GB" smtClean="0">
                <a:cs typeface="+mn-cs"/>
              </a:rPr>
              <a:t>It is possible that life could exist in that water.</a:t>
            </a:r>
            <a:endParaRPr lang="en-US" smtClean="0">
              <a:cs typeface="+mn-cs"/>
            </a:endParaRPr>
          </a:p>
        </p:txBody>
      </p:sp>
      <p:sp>
        <p:nvSpPr>
          <p:cNvPr id="1341462" name="Text Box 22"/>
          <p:cNvSpPr txBox="1">
            <a:spLocks noChangeArrowheads="1"/>
          </p:cNvSpPr>
          <p:nvPr/>
        </p:nvSpPr>
        <p:spPr bwMode="auto">
          <a:xfrm>
            <a:off x="685800" y="265113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GB" sz="3000">
                <a:solidFill>
                  <a:srgbClr val="FFCC00"/>
                </a:solidFill>
                <a:cs typeface="+mn-cs"/>
              </a:rPr>
              <a:t>Life in Our Solar System</a:t>
            </a:r>
            <a:r>
              <a:rPr lang="en-US" sz="3000">
                <a:solidFill>
                  <a:srgbClr val="FFCC00"/>
                </a:solidFill>
                <a:cs typeface="+mn-cs"/>
              </a:rPr>
              <a:t> </a:t>
            </a:r>
          </a:p>
        </p:txBody>
      </p:sp>
      <p:grpSp>
        <p:nvGrpSpPr>
          <p:cNvPr id="193539" name="Group 24"/>
          <p:cNvGrpSpPr>
            <a:grpSpLocks/>
          </p:cNvGrpSpPr>
          <p:nvPr/>
        </p:nvGrpSpPr>
        <p:grpSpPr bwMode="auto">
          <a:xfrm>
            <a:off x="5715000" y="3629025"/>
            <a:ext cx="3352800" cy="3152775"/>
            <a:chOff x="3600" y="2286"/>
            <a:chExt cx="2112" cy="1986"/>
          </a:xfrm>
        </p:grpSpPr>
        <p:pic>
          <p:nvPicPr>
            <p:cNvPr id="1341460" name="Picture 2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2286"/>
              <a:ext cx="2112" cy="19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341463" name="Rectangle 23"/>
            <p:cNvSpPr>
              <a:spLocks noChangeArrowheads="1"/>
            </p:cNvSpPr>
            <p:nvPr/>
          </p:nvSpPr>
          <p:spPr bwMode="auto">
            <a:xfrm>
              <a:off x="5292" y="3424"/>
              <a:ext cx="384" cy="8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8286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467" name="Rectangle 3"/>
          <p:cNvSpPr>
            <a:spLocks noGrp="1" noChangeArrowheads="1"/>
          </p:cNvSpPr>
          <p:nvPr>
            <p:ph idx="1"/>
          </p:nvPr>
        </p:nvSpPr>
        <p:spPr>
          <a:xfrm>
            <a:off x="565150" y="990600"/>
            <a:ext cx="857885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n-cs"/>
              </a:rPr>
              <a:t>However, the moon is very small and has been warmed by tidal heating that may operate only occasionally.</a:t>
            </a:r>
          </a:p>
          <a:p>
            <a:pPr lvl="1" eaLnBrk="1" hangingPunct="1">
              <a:defRPr/>
            </a:pPr>
            <a:r>
              <a:rPr lang="en-US" sz="2600" smtClean="0"/>
              <a:t>Enceladus may not have had plentiful liquid water for the extended time necessary for the rise of life.</a:t>
            </a:r>
          </a:p>
        </p:txBody>
      </p:sp>
      <p:sp>
        <p:nvSpPr>
          <p:cNvPr id="1342470" name="Text Box 6"/>
          <p:cNvSpPr txBox="1">
            <a:spLocks noChangeArrowheads="1"/>
          </p:cNvSpPr>
          <p:nvPr/>
        </p:nvSpPr>
        <p:spPr bwMode="auto">
          <a:xfrm>
            <a:off x="685800" y="265113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GB" sz="3000">
                <a:solidFill>
                  <a:srgbClr val="FFCC00"/>
                </a:solidFill>
                <a:cs typeface="+mn-cs"/>
              </a:rPr>
              <a:t>Life in Our Solar System</a:t>
            </a:r>
            <a:r>
              <a:rPr lang="en-US" sz="3000">
                <a:solidFill>
                  <a:srgbClr val="FFCC00"/>
                </a:solidFill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9967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8800" y="990600"/>
            <a:ext cx="82804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smtClean="0">
                <a:cs typeface="+mn-cs"/>
              </a:rPr>
              <a:t>Mars is the most likely place for life to exist in the solar system.</a:t>
            </a:r>
          </a:p>
          <a:p>
            <a:pPr lvl="1" eaLnBrk="1" hangingPunct="1">
              <a:defRPr/>
            </a:pPr>
            <a:r>
              <a:rPr lang="en-GB" sz="2400" smtClean="0"/>
              <a:t>As you have learned, there is a great deal of evidence that liquid water once flowed on its surface. </a:t>
            </a:r>
            <a:endParaRPr lang="en-US" sz="2400" smtClean="0"/>
          </a:p>
        </p:txBody>
      </p:sp>
      <p:sp>
        <p:nvSpPr>
          <p:cNvPr id="1343502" name="Text Box 14"/>
          <p:cNvSpPr txBox="1">
            <a:spLocks noChangeArrowheads="1"/>
          </p:cNvSpPr>
          <p:nvPr/>
        </p:nvSpPr>
        <p:spPr bwMode="auto">
          <a:xfrm>
            <a:off x="685800" y="265113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GB" sz="3000">
                <a:solidFill>
                  <a:srgbClr val="FFCC00"/>
                </a:solidFill>
                <a:cs typeface="+mn-cs"/>
              </a:rPr>
              <a:t>Life in Our Solar System</a:t>
            </a:r>
            <a:r>
              <a:rPr lang="en-US" sz="3000">
                <a:solidFill>
                  <a:srgbClr val="FFCC00"/>
                </a:solidFill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7993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515" name="Rectangle 3"/>
          <p:cNvSpPr>
            <a:spLocks noGrp="1" noChangeArrowheads="1"/>
          </p:cNvSpPr>
          <p:nvPr>
            <p:ph idx="1"/>
          </p:nvPr>
        </p:nvSpPr>
        <p:spPr>
          <a:xfrm>
            <a:off x="565150" y="990600"/>
            <a:ext cx="827405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smtClean="0">
                <a:cs typeface="+mn-cs"/>
              </a:rPr>
              <a:t>Even so, results from searches for signs of life on Mars are not encouraging.</a:t>
            </a:r>
          </a:p>
          <a:p>
            <a:pPr lvl="1" eaLnBrk="1" hangingPunct="1">
              <a:defRPr/>
            </a:pPr>
            <a:r>
              <a:rPr lang="en-GB" sz="2400" smtClean="0"/>
              <a:t>The robotic spacecraft Viking 1 and Viking 2 landed on Mars in 1976 and tested soil samples for living organisms.</a:t>
            </a:r>
          </a:p>
          <a:p>
            <a:pPr lvl="1" eaLnBrk="1" hangingPunct="1">
              <a:defRPr/>
            </a:pPr>
            <a:r>
              <a:rPr lang="en-GB" sz="2400" smtClean="0"/>
              <a:t>Some of the tests had puzzling semi-positive results that scientists hypothesize were caused by non-biological chemical reactions in the soil.</a:t>
            </a:r>
          </a:p>
          <a:p>
            <a:pPr lvl="1" eaLnBrk="1" hangingPunct="1">
              <a:defRPr/>
            </a:pPr>
            <a:r>
              <a:rPr lang="en-GB" sz="2400" smtClean="0"/>
              <a:t>No evidence clearly indicates the presence of life or even of organic molecules in the Martian soil.</a:t>
            </a:r>
            <a:endParaRPr lang="en-US" sz="2400" smtClean="0"/>
          </a:p>
        </p:txBody>
      </p:sp>
      <p:sp>
        <p:nvSpPr>
          <p:cNvPr id="1344518" name="Text Box 6"/>
          <p:cNvSpPr txBox="1">
            <a:spLocks noChangeArrowheads="1"/>
          </p:cNvSpPr>
          <p:nvPr/>
        </p:nvSpPr>
        <p:spPr bwMode="auto">
          <a:xfrm>
            <a:off x="685800" y="265113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GB" sz="3000">
                <a:solidFill>
                  <a:srgbClr val="FFCC00"/>
                </a:solidFill>
                <a:cs typeface="+mn-cs"/>
              </a:rPr>
              <a:t>Life in Our Solar System</a:t>
            </a:r>
            <a:r>
              <a:rPr lang="en-US" sz="3000">
                <a:solidFill>
                  <a:srgbClr val="FFCC00"/>
                </a:solidFill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0547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7850" y="990600"/>
            <a:ext cx="856615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>
                <a:cs typeface="+mn-cs"/>
              </a:rPr>
              <a:t>In 1996 there were prominent news stories regarding chemical and physical traces of life on Mars discovered inside a Martian meteorite found in Antarctica.</a:t>
            </a:r>
          </a:p>
        </p:txBody>
      </p:sp>
      <p:pic>
        <p:nvPicPr>
          <p:cNvPr id="1345541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0" r="9350"/>
          <a:stretch>
            <a:fillRect/>
          </a:stretch>
        </p:blipFill>
        <p:spPr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4554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930650"/>
            <a:ext cx="3505200" cy="285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45549" name="Text Box 13"/>
          <p:cNvSpPr txBox="1">
            <a:spLocks noChangeArrowheads="1"/>
          </p:cNvSpPr>
          <p:nvPr/>
        </p:nvSpPr>
        <p:spPr bwMode="auto">
          <a:xfrm>
            <a:off x="685800" y="265113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GB" sz="3000">
                <a:solidFill>
                  <a:srgbClr val="FFCC00"/>
                </a:solidFill>
                <a:cs typeface="+mn-cs"/>
              </a:rPr>
              <a:t>Life in Our Solar System</a:t>
            </a:r>
            <a:r>
              <a:rPr lang="en-US" sz="3000">
                <a:solidFill>
                  <a:srgbClr val="FFCC00"/>
                </a:solidFill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6143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235" name="Rectangle 3"/>
          <p:cNvSpPr>
            <a:spLocks noGrp="1" noChangeArrowheads="1"/>
          </p:cNvSpPr>
          <p:nvPr>
            <p:ph idx="1"/>
          </p:nvPr>
        </p:nvSpPr>
        <p:spPr>
          <a:xfrm>
            <a:off x="546100" y="990600"/>
            <a:ext cx="83693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smtClean="0">
                <a:cs typeface="+mn-cs"/>
              </a:rPr>
              <a:t>Scientists were excited by the announcement.</a:t>
            </a:r>
          </a:p>
          <a:p>
            <a:pPr eaLnBrk="1" hangingPunct="1">
              <a:defRPr/>
            </a:pPr>
            <a:r>
              <a:rPr lang="en-GB" sz="4000" smtClean="0">
                <a:cs typeface="+mn-cs"/>
              </a:rPr>
              <a:t>However, they immediately began testing the evidence.</a:t>
            </a:r>
            <a:endParaRPr lang="en-US" sz="4000" smtClean="0">
              <a:cs typeface="+mn-cs"/>
            </a:endParaRPr>
          </a:p>
        </p:txBody>
      </p:sp>
      <p:sp>
        <p:nvSpPr>
          <p:cNvPr id="1631239" name="Text Box 7"/>
          <p:cNvSpPr txBox="1">
            <a:spLocks noChangeArrowheads="1"/>
          </p:cNvSpPr>
          <p:nvPr/>
        </p:nvSpPr>
        <p:spPr bwMode="auto">
          <a:xfrm>
            <a:off x="685800" y="265113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GB" sz="3000">
                <a:solidFill>
                  <a:srgbClr val="FFCC00"/>
                </a:solidFill>
                <a:cs typeface="+mn-cs"/>
              </a:rPr>
              <a:t>Life in Our Solar System</a:t>
            </a:r>
            <a:r>
              <a:rPr lang="en-US" sz="3000">
                <a:solidFill>
                  <a:srgbClr val="FFCC00"/>
                </a:solidFill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1609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139" name="Rectangle 3"/>
          <p:cNvSpPr>
            <a:spLocks noGrp="1" noChangeArrowheads="1"/>
          </p:cNvSpPr>
          <p:nvPr>
            <p:ph idx="1"/>
          </p:nvPr>
        </p:nvSpPr>
        <p:spPr>
          <a:xfrm>
            <a:off x="565150" y="990600"/>
            <a:ext cx="827405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n-cs"/>
              </a:rPr>
              <a:t>Scientists are in agreement that any world harboring living things must have significant quantities of some type of liquid.</a:t>
            </a:r>
          </a:p>
          <a:p>
            <a:pPr lvl="1" eaLnBrk="1" hangingPunct="1">
              <a:defRPr/>
            </a:pPr>
            <a:r>
              <a:rPr lang="en-US" sz="2400" smtClean="0"/>
              <a:t>Water is a cosmically abundant substance with properties such as high heat capacity that set it apart from other common molecules that are liquid at the temperatures of planetary surfaces.</a:t>
            </a:r>
          </a:p>
        </p:txBody>
      </p:sp>
      <p:sp>
        <p:nvSpPr>
          <p:cNvPr id="1627142" name="Text Box 6"/>
          <p:cNvSpPr txBox="1">
            <a:spLocks noChangeArrowheads="1"/>
          </p:cNvSpPr>
          <p:nvPr/>
        </p:nvSpPr>
        <p:spPr bwMode="auto">
          <a:xfrm>
            <a:off x="685800" y="265113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GB" sz="3000">
                <a:solidFill>
                  <a:srgbClr val="FFCC00"/>
                </a:solidFill>
                <a:cs typeface="+mn-cs"/>
              </a:rPr>
              <a:t>Life in Our Solar System</a:t>
            </a:r>
            <a:r>
              <a:rPr lang="en-US" sz="3000">
                <a:solidFill>
                  <a:srgbClr val="FFCC00"/>
                </a:solidFill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4620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563" name="Rectangle 3"/>
          <p:cNvSpPr>
            <a:spLocks noGrp="1" noChangeArrowheads="1"/>
          </p:cNvSpPr>
          <p:nvPr>
            <p:ph idx="1"/>
          </p:nvPr>
        </p:nvSpPr>
        <p:spPr>
          <a:xfrm>
            <a:off x="565150" y="990600"/>
            <a:ext cx="819785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GB" sz="3400" smtClean="0">
                <a:cs typeface="+mn-cs"/>
              </a:rPr>
              <a:t>Their results suggest that the unusual chemical signatures in the rock may have formed by processes that did not involve life.</a:t>
            </a:r>
          </a:p>
          <a:p>
            <a:pPr lvl="1" eaLnBrk="1" hangingPunct="1">
              <a:defRPr/>
            </a:pPr>
            <a:r>
              <a:rPr lang="en-GB" sz="2400" smtClean="0"/>
              <a:t>Tiny features in the rock that were originally taken to be fossils of ancient Martian </a:t>
            </a:r>
            <a:br>
              <a:rPr lang="en-GB" sz="2400" smtClean="0"/>
            </a:br>
            <a:r>
              <a:rPr lang="en-GB" sz="2400" smtClean="0"/>
              <a:t>organisms could be </a:t>
            </a:r>
            <a:br>
              <a:rPr lang="en-GB" sz="2400" smtClean="0"/>
            </a:br>
            <a:r>
              <a:rPr lang="en-GB" sz="2400" smtClean="0"/>
              <a:t>non-biological mineral formations.</a:t>
            </a:r>
            <a:endParaRPr lang="en-US" sz="2400" smtClean="0"/>
          </a:p>
        </p:txBody>
      </p:sp>
      <p:pic>
        <p:nvPicPr>
          <p:cNvPr id="13465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010025"/>
            <a:ext cx="312420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46567" name="Text Box 7"/>
          <p:cNvSpPr txBox="1">
            <a:spLocks noChangeArrowheads="1"/>
          </p:cNvSpPr>
          <p:nvPr/>
        </p:nvSpPr>
        <p:spPr bwMode="auto">
          <a:xfrm>
            <a:off x="685800" y="265113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GB" sz="3000">
                <a:solidFill>
                  <a:srgbClr val="FFCC00"/>
                </a:solidFill>
                <a:cs typeface="+mn-cs"/>
              </a:rPr>
              <a:t>Life in Our Solar System</a:t>
            </a:r>
            <a:r>
              <a:rPr lang="en-US" sz="3000">
                <a:solidFill>
                  <a:srgbClr val="FFCC00"/>
                </a:solidFill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6154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587" name="Rectangle 3"/>
          <p:cNvSpPr>
            <a:spLocks noGrp="1" noChangeArrowheads="1"/>
          </p:cNvSpPr>
          <p:nvPr>
            <p:ph idx="1"/>
          </p:nvPr>
        </p:nvSpPr>
        <p:spPr>
          <a:xfrm>
            <a:off x="565150" y="990600"/>
            <a:ext cx="827405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smtClean="0">
                <a:cs typeface="+mn-cs"/>
              </a:rPr>
              <a:t>This is the only direct evidence yet found regarding potential life on Mars.</a:t>
            </a:r>
          </a:p>
          <a:p>
            <a:pPr eaLnBrk="1" hangingPunct="1">
              <a:defRPr/>
            </a:pPr>
            <a:r>
              <a:rPr lang="en-GB" sz="3600" smtClean="0">
                <a:cs typeface="+mn-cs"/>
              </a:rPr>
              <a:t>It remains highly controversial, though.</a:t>
            </a:r>
          </a:p>
          <a:p>
            <a:pPr lvl="1" eaLnBrk="1" hangingPunct="1">
              <a:defRPr/>
            </a:pPr>
            <a:r>
              <a:rPr lang="en-GB" sz="2400" smtClean="0"/>
              <a:t>Conclusive evidence of life on Mars may have to wait until a geologist from Earth can scramble down dry Martian streambeds and crack open rocks looking for fossils.</a:t>
            </a:r>
            <a:endParaRPr lang="en-US" sz="2400" smtClean="0"/>
          </a:p>
        </p:txBody>
      </p:sp>
      <p:sp>
        <p:nvSpPr>
          <p:cNvPr id="1347590" name="Text Box 6"/>
          <p:cNvSpPr txBox="1">
            <a:spLocks noChangeArrowheads="1"/>
          </p:cNvSpPr>
          <p:nvPr/>
        </p:nvSpPr>
        <p:spPr bwMode="auto">
          <a:xfrm>
            <a:off x="685800" y="265113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GB" sz="3000">
                <a:solidFill>
                  <a:srgbClr val="FFCC00"/>
                </a:solidFill>
                <a:cs typeface="+mn-cs"/>
              </a:rPr>
              <a:t>Life in Our Solar System</a:t>
            </a:r>
            <a:r>
              <a:rPr lang="en-US" sz="3000">
                <a:solidFill>
                  <a:srgbClr val="FFCC00"/>
                </a:solidFill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1006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611" name="Rectangle 3"/>
          <p:cNvSpPr>
            <a:spLocks noGrp="1" noChangeArrowheads="1"/>
          </p:cNvSpPr>
          <p:nvPr>
            <p:ph idx="1"/>
          </p:nvPr>
        </p:nvSpPr>
        <p:spPr>
          <a:xfrm>
            <a:off x="565150" y="990600"/>
            <a:ext cx="857885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smtClean="0">
                <a:cs typeface="+mn-cs"/>
              </a:rPr>
              <a:t>There is no strong evidence for the existence of life elsewhere in the solar system.</a:t>
            </a:r>
          </a:p>
          <a:p>
            <a:pPr eaLnBrk="1" hangingPunct="1">
              <a:defRPr/>
            </a:pPr>
            <a:r>
              <a:rPr lang="en-GB" sz="3600" smtClean="0">
                <a:cs typeface="+mn-cs"/>
              </a:rPr>
              <a:t>Now, your search will take you to distant planetary systems.</a:t>
            </a:r>
            <a:endParaRPr lang="en-US" sz="3600" smtClean="0">
              <a:cs typeface="+mn-cs"/>
            </a:endParaRPr>
          </a:p>
        </p:txBody>
      </p:sp>
      <p:sp>
        <p:nvSpPr>
          <p:cNvPr id="1348614" name="Text Box 6"/>
          <p:cNvSpPr txBox="1">
            <a:spLocks noChangeArrowheads="1"/>
          </p:cNvSpPr>
          <p:nvPr/>
        </p:nvSpPr>
        <p:spPr bwMode="auto">
          <a:xfrm>
            <a:off x="685800" y="265113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GB" sz="3000">
                <a:solidFill>
                  <a:srgbClr val="FFCC00"/>
                </a:solidFill>
                <a:cs typeface="+mn-cs"/>
              </a:rPr>
              <a:t>Life in Our Solar System</a:t>
            </a:r>
            <a:r>
              <a:rPr lang="en-US" sz="3000">
                <a:solidFill>
                  <a:srgbClr val="FFCC00"/>
                </a:solidFill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2967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635" name="Rectangle 3"/>
          <p:cNvSpPr>
            <a:spLocks noGrp="1" noChangeArrowheads="1"/>
          </p:cNvSpPr>
          <p:nvPr>
            <p:ph idx="1"/>
          </p:nvPr>
        </p:nvSpPr>
        <p:spPr>
          <a:xfrm>
            <a:off x="546100" y="952500"/>
            <a:ext cx="80645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cs typeface="+mn-cs"/>
              </a:rPr>
              <a:t>Could life exist in other planetary systems?</a:t>
            </a:r>
          </a:p>
          <a:p>
            <a:pPr lvl="1" eaLnBrk="1" hangingPunct="1">
              <a:defRPr/>
            </a:pPr>
            <a:r>
              <a:rPr lang="en-GB" sz="2400" smtClean="0"/>
              <a:t>You already know that there are many different kinds of stars and that many of these stars have planetary systems.</a:t>
            </a:r>
          </a:p>
          <a:p>
            <a:pPr lvl="1" eaLnBrk="1" hangingPunct="1">
              <a:defRPr/>
            </a:pPr>
            <a:r>
              <a:rPr lang="en-GB" sz="2400" smtClean="0"/>
              <a:t>As a first step toward answering the question, you can try to identify the kinds of stars that seem most likely to have stable planetary systems where life could evolve.</a:t>
            </a:r>
            <a:r>
              <a:rPr lang="en-GB" sz="2600" smtClean="0"/>
              <a:t> </a:t>
            </a:r>
            <a:endParaRPr lang="en-US" sz="2600" smtClean="0"/>
          </a:p>
        </p:txBody>
      </p:sp>
      <p:sp>
        <p:nvSpPr>
          <p:cNvPr id="1349636" name="Text Box 4"/>
          <p:cNvSpPr txBox="1">
            <a:spLocks noChangeArrowheads="1"/>
          </p:cNvSpPr>
          <p:nvPr/>
        </p:nvSpPr>
        <p:spPr bwMode="auto">
          <a:xfrm>
            <a:off x="685800" y="265113"/>
            <a:ext cx="693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GB" sz="3000">
                <a:solidFill>
                  <a:srgbClr val="FFCC00"/>
                </a:solidFill>
                <a:cs typeface="+mn-cs"/>
              </a:rPr>
              <a:t>Life in Other Planetary Systems</a:t>
            </a:r>
            <a:endParaRPr lang="en-US" sz="3000">
              <a:solidFill>
                <a:srgbClr val="FFCC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573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86" name="Rectangle 6"/>
          <p:cNvSpPr>
            <a:spLocks noGrp="1" noChangeArrowheads="1"/>
          </p:cNvSpPr>
          <p:nvPr>
            <p:ph idx="1"/>
          </p:nvPr>
        </p:nvSpPr>
        <p:spPr>
          <a:xfrm>
            <a:off x="577850" y="990600"/>
            <a:ext cx="8566150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n-cs"/>
              </a:rPr>
              <a:t>If a planet is to be a suitable home for living things, it must be in a stable orbit around its sun.</a:t>
            </a:r>
            <a:r>
              <a:rPr lang="en-US" sz="3400" smtClean="0">
                <a:cs typeface="+mn-cs"/>
              </a:rPr>
              <a:t> </a:t>
            </a:r>
          </a:p>
          <a:p>
            <a:pPr lvl="1" eaLnBrk="1" hangingPunct="1">
              <a:defRPr/>
            </a:pPr>
            <a:r>
              <a:rPr lang="en-US" sz="2400" smtClean="0"/>
              <a:t>This is simple in a planetary system like our own.</a:t>
            </a:r>
          </a:p>
          <a:p>
            <a:pPr lvl="1" eaLnBrk="1" hangingPunct="1">
              <a:defRPr/>
            </a:pPr>
            <a:r>
              <a:rPr lang="en-US" sz="2400" smtClean="0"/>
              <a:t>However, most planet orbits in binary star systems are unstable unless the component stars are very close together or very far apart.</a:t>
            </a:r>
          </a:p>
        </p:txBody>
      </p:sp>
      <p:sp>
        <p:nvSpPr>
          <p:cNvPr id="1351688" name="Text Box 8"/>
          <p:cNvSpPr txBox="1">
            <a:spLocks noChangeArrowheads="1"/>
          </p:cNvSpPr>
          <p:nvPr/>
        </p:nvSpPr>
        <p:spPr bwMode="auto">
          <a:xfrm>
            <a:off x="685800" y="265113"/>
            <a:ext cx="693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GB" sz="3000">
                <a:solidFill>
                  <a:srgbClr val="FFCC00"/>
                </a:solidFill>
                <a:cs typeface="+mn-cs"/>
              </a:rPr>
              <a:t>Life in Other Planetary Systems</a:t>
            </a:r>
            <a:endParaRPr lang="en-US" sz="3000">
              <a:solidFill>
                <a:srgbClr val="FFCC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062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307" name="Rectangle 3"/>
          <p:cNvSpPr>
            <a:spLocks noGrp="1" noChangeArrowheads="1"/>
          </p:cNvSpPr>
          <p:nvPr>
            <p:ph idx="1"/>
          </p:nvPr>
        </p:nvSpPr>
        <p:spPr>
          <a:xfrm>
            <a:off x="565150" y="990600"/>
            <a:ext cx="812165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Astronomers can calculate that, in binary systems with stars separated by distances of a few AU, the planets should eventually be swallowed up by one of the stars or ejected from the system.</a:t>
            </a:r>
            <a:r>
              <a:rPr lang="en-US" sz="3400" smtClean="0">
                <a:cs typeface="+mn-cs"/>
              </a:rPr>
              <a:t> </a:t>
            </a:r>
          </a:p>
          <a:p>
            <a:pPr lvl="1" eaLnBrk="1" hangingPunct="1">
              <a:defRPr/>
            </a:pPr>
            <a:r>
              <a:rPr lang="en-US" sz="2400" smtClean="0"/>
              <a:t>Half the stars in the galaxy are members of binary systems, and many of them are unlikely to support life on planets.</a:t>
            </a:r>
            <a:endParaRPr lang="en-US" sz="2000" smtClean="0"/>
          </a:p>
        </p:txBody>
      </p:sp>
      <p:sp>
        <p:nvSpPr>
          <p:cNvPr id="1634310" name="Text Box 6"/>
          <p:cNvSpPr txBox="1">
            <a:spLocks noChangeArrowheads="1"/>
          </p:cNvSpPr>
          <p:nvPr/>
        </p:nvSpPr>
        <p:spPr bwMode="auto">
          <a:xfrm>
            <a:off x="685800" y="265113"/>
            <a:ext cx="693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GB" sz="3000">
                <a:solidFill>
                  <a:srgbClr val="FFCC00"/>
                </a:solidFill>
                <a:cs typeface="+mn-cs"/>
              </a:rPr>
              <a:t>Life in Other Planetary Systems</a:t>
            </a:r>
            <a:endParaRPr lang="en-US" sz="3000">
              <a:solidFill>
                <a:srgbClr val="FFCC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1898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707" name="Rectangle 3"/>
          <p:cNvSpPr>
            <a:spLocks noGrp="1" noChangeArrowheads="1"/>
          </p:cNvSpPr>
          <p:nvPr>
            <p:ph idx="1"/>
          </p:nvPr>
        </p:nvSpPr>
        <p:spPr>
          <a:xfrm>
            <a:off x="546100" y="990600"/>
            <a:ext cx="857885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smtClean="0">
                <a:cs typeface="+mn-cs"/>
              </a:rPr>
              <a:t>Moreover, just because a star is single does not necessarily make it a good candidate for sustaining life.</a:t>
            </a:r>
            <a:r>
              <a:rPr lang="en-GB" smtClean="0">
                <a:cs typeface="+mn-cs"/>
              </a:rPr>
              <a:t> </a:t>
            </a:r>
          </a:p>
          <a:p>
            <a:pPr lvl="1" eaLnBrk="1" hangingPunct="1">
              <a:defRPr/>
            </a:pPr>
            <a:r>
              <a:rPr lang="en-GB" sz="2400" smtClean="0"/>
              <a:t>Earth required between 0.5 and 1 billion years to produce the first cells and 4.6 billion years for intelligence to emerge. </a:t>
            </a:r>
          </a:p>
        </p:txBody>
      </p:sp>
      <p:sp>
        <p:nvSpPr>
          <p:cNvPr id="1352711" name="Text Box 7"/>
          <p:cNvSpPr txBox="1">
            <a:spLocks noChangeArrowheads="1"/>
          </p:cNvSpPr>
          <p:nvPr/>
        </p:nvSpPr>
        <p:spPr bwMode="auto">
          <a:xfrm>
            <a:off x="685800" y="265113"/>
            <a:ext cx="693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GB" sz="3000">
                <a:solidFill>
                  <a:srgbClr val="FFCC00"/>
                </a:solidFill>
                <a:cs typeface="+mn-cs"/>
              </a:rPr>
              <a:t>Life in Other Planetary Systems</a:t>
            </a:r>
            <a:endParaRPr lang="en-US" sz="3000">
              <a:solidFill>
                <a:srgbClr val="FFCC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3343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155" name="Rectangle 3"/>
          <p:cNvSpPr>
            <a:spLocks noGrp="1" noChangeArrowheads="1"/>
          </p:cNvSpPr>
          <p:nvPr>
            <p:ph idx="1"/>
          </p:nvPr>
        </p:nvSpPr>
        <p:spPr>
          <a:xfrm>
            <a:off x="546100" y="933450"/>
            <a:ext cx="85979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GB" sz="4800" smtClean="0">
                <a:cs typeface="+mn-cs"/>
              </a:rPr>
              <a:t>Massive stars that live only a few million years will not do.</a:t>
            </a:r>
            <a:endParaRPr lang="en-US" sz="4800" smtClean="0">
              <a:cs typeface="+mn-cs"/>
            </a:endParaRPr>
          </a:p>
          <a:p>
            <a:pPr lvl="1" eaLnBrk="1" hangingPunct="1">
              <a:defRPr/>
            </a:pPr>
            <a:r>
              <a:rPr lang="en-US" sz="2400" smtClean="0"/>
              <a:t>If the history of life on Earth is at all representative, then stars more massive and luminous than about spectral type F5 are too short-lived for complex life to develop.</a:t>
            </a:r>
          </a:p>
        </p:txBody>
      </p:sp>
      <p:sp>
        <p:nvSpPr>
          <p:cNvPr id="1457158" name="Text Box 6"/>
          <p:cNvSpPr txBox="1">
            <a:spLocks noChangeArrowheads="1"/>
          </p:cNvSpPr>
          <p:nvPr/>
        </p:nvSpPr>
        <p:spPr bwMode="auto">
          <a:xfrm>
            <a:off x="685800" y="265113"/>
            <a:ext cx="693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GB" sz="3000">
                <a:solidFill>
                  <a:srgbClr val="FFCC00"/>
                </a:solidFill>
                <a:cs typeface="+mn-cs"/>
              </a:rPr>
              <a:t>Life in Other Planetary Systems</a:t>
            </a:r>
            <a:endParaRPr lang="en-US" sz="3000">
              <a:solidFill>
                <a:srgbClr val="FFCC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5702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747" name="Rectangle 3"/>
          <p:cNvSpPr>
            <a:spLocks noGrp="1" noChangeArrowheads="1"/>
          </p:cNvSpPr>
          <p:nvPr>
            <p:ph idx="1"/>
          </p:nvPr>
        </p:nvSpPr>
        <p:spPr>
          <a:xfrm>
            <a:off x="546100" y="990600"/>
            <a:ext cx="82931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n-cs"/>
              </a:rPr>
              <a:t>Main-sequence stars of types G and K, and possibly some of the faint M stars, are the best candidates.</a:t>
            </a:r>
          </a:p>
          <a:p>
            <a:pPr eaLnBrk="1" hangingPunct="1">
              <a:defRPr/>
            </a:pPr>
            <a:endParaRPr lang="en-US" sz="4000" smtClean="0">
              <a:cs typeface="+mn-cs"/>
            </a:endParaRPr>
          </a:p>
        </p:txBody>
      </p:sp>
      <p:sp>
        <p:nvSpPr>
          <p:cNvPr id="1695750" name="Text Box 6"/>
          <p:cNvSpPr txBox="1">
            <a:spLocks noChangeArrowheads="1"/>
          </p:cNvSpPr>
          <p:nvPr/>
        </p:nvSpPr>
        <p:spPr bwMode="auto">
          <a:xfrm>
            <a:off x="685800" y="265113"/>
            <a:ext cx="693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GB" sz="3000">
                <a:solidFill>
                  <a:srgbClr val="FFCC00"/>
                </a:solidFill>
                <a:cs typeface="+mn-cs"/>
              </a:rPr>
              <a:t>Life in Other Planetary Systems</a:t>
            </a:r>
            <a:endParaRPr lang="en-US" sz="3000">
              <a:solidFill>
                <a:srgbClr val="FFCC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816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731" name="Rectangle 3"/>
          <p:cNvSpPr>
            <a:spLocks noGrp="1" noChangeArrowheads="1"/>
          </p:cNvSpPr>
          <p:nvPr>
            <p:ph idx="1"/>
          </p:nvPr>
        </p:nvSpPr>
        <p:spPr>
          <a:xfrm>
            <a:off x="558800" y="933450"/>
            <a:ext cx="8305800" cy="4781550"/>
          </a:xfrm>
        </p:spPr>
        <p:txBody>
          <a:bodyPr/>
          <a:lstStyle/>
          <a:p>
            <a:pPr eaLnBrk="1" hangingPunct="1">
              <a:defRPr/>
            </a:pPr>
            <a:r>
              <a:rPr lang="en-GB" sz="4800" smtClean="0">
                <a:cs typeface="+mn-cs"/>
              </a:rPr>
              <a:t>The temperature of a planet is also important.</a:t>
            </a:r>
          </a:p>
          <a:p>
            <a:pPr lvl="1" eaLnBrk="1" hangingPunct="1">
              <a:defRPr/>
            </a:pPr>
            <a:r>
              <a:rPr lang="en-GB" sz="2600" smtClean="0"/>
              <a:t>That depends on the type of star it orbits and its distance from the star.</a:t>
            </a:r>
            <a:endParaRPr lang="en-US" sz="2600" smtClean="0"/>
          </a:p>
        </p:txBody>
      </p:sp>
      <p:sp>
        <p:nvSpPr>
          <p:cNvPr id="1353735" name="Text Box 7"/>
          <p:cNvSpPr txBox="1">
            <a:spLocks noChangeArrowheads="1"/>
          </p:cNvSpPr>
          <p:nvPr/>
        </p:nvSpPr>
        <p:spPr bwMode="auto">
          <a:xfrm>
            <a:off x="685800" y="265113"/>
            <a:ext cx="693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GB" sz="3000">
                <a:solidFill>
                  <a:srgbClr val="FFCC00"/>
                </a:solidFill>
                <a:cs typeface="+mn-cs"/>
              </a:rPr>
              <a:t>Life in Other Planetary Systems</a:t>
            </a:r>
            <a:endParaRPr lang="en-US" sz="3000">
              <a:solidFill>
                <a:srgbClr val="FFCC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0490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301" name="Rectangle 5"/>
          <p:cNvSpPr>
            <a:spLocks noGrp="1" noChangeArrowheads="1"/>
          </p:cNvSpPr>
          <p:nvPr>
            <p:ph idx="1"/>
          </p:nvPr>
        </p:nvSpPr>
        <p:spPr>
          <a:xfrm>
            <a:off x="565150" y="962025"/>
            <a:ext cx="857885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cs typeface="+mn-cs"/>
              </a:rPr>
              <a:t>Many worlds in the solar system can be eliminated immediately as hosts for life.</a:t>
            </a:r>
          </a:p>
          <a:p>
            <a:pPr lvl="1" eaLnBrk="1" hangingPunct="1">
              <a:defRPr/>
            </a:pPr>
            <a:r>
              <a:rPr lang="en-US" smtClean="0"/>
              <a:t>Liquid water is not possible there.</a:t>
            </a:r>
            <a:endParaRPr lang="en-GB" smtClean="0"/>
          </a:p>
        </p:txBody>
      </p:sp>
      <p:sp>
        <p:nvSpPr>
          <p:cNvPr id="1335303" name="Text Box 7"/>
          <p:cNvSpPr txBox="1">
            <a:spLocks noChangeArrowheads="1"/>
          </p:cNvSpPr>
          <p:nvPr/>
        </p:nvSpPr>
        <p:spPr bwMode="auto">
          <a:xfrm>
            <a:off x="685800" y="265113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GB" sz="3000">
                <a:solidFill>
                  <a:srgbClr val="FFCC00"/>
                </a:solidFill>
                <a:cs typeface="+mn-cs"/>
              </a:rPr>
              <a:t>Life in Our Solar System</a:t>
            </a:r>
            <a:r>
              <a:rPr lang="en-US" sz="3000">
                <a:solidFill>
                  <a:srgbClr val="FFCC00"/>
                </a:solidFill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8313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795" name="Rectangle 3"/>
          <p:cNvSpPr>
            <a:spLocks noGrp="1" noChangeArrowheads="1"/>
          </p:cNvSpPr>
          <p:nvPr>
            <p:ph idx="1"/>
          </p:nvPr>
        </p:nvSpPr>
        <p:spPr>
          <a:xfrm>
            <a:off x="565150" y="990600"/>
            <a:ext cx="835025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>
                <a:cs typeface="+mn-cs"/>
              </a:rPr>
              <a:t>Astronomers have defined a </a:t>
            </a:r>
            <a:r>
              <a:rPr lang="en-GB" smtClean="0">
                <a:solidFill>
                  <a:srgbClr val="3333FF"/>
                </a:solidFill>
                <a:cs typeface="+mn-cs"/>
              </a:rPr>
              <a:t>habitable</a:t>
            </a:r>
            <a:r>
              <a:rPr lang="en-GB" smtClean="0">
                <a:cs typeface="+mn-cs"/>
              </a:rPr>
              <a:t> zone</a:t>
            </a:r>
            <a:r>
              <a:rPr lang="en-GB" b="1" smtClean="0">
                <a:cs typeface="+mn-cs"/>
              </a:rPr>
              <a:t> </a:t>
            </a:r>
            <a:r>
              <a:rPr lang="en-GB" smtClean="0">
                <a:cs typeface="+mn-cs"/>
              </a:rPr>
              <a:t>around a star as a region within which planets have temperatures that permit the existence of liquid water.</a:t>
            </a:r>
          </a:p>
          <a:p>
            <a:pPr lvl="1" eaLnBrk="1" hangingPunct="1">
              <a:defRPr/>
            </a:pPr>
            <a:r>
              <a:rPr lang="en-GB" sz="2400" smtClean="0"/>
              <a:t>The sun’s habitable zone extends from around the orbit of Venus to the orbit of Mars—with Earth right in the middle.</a:t>
            </a:r>
          </a:p>
          <a:p>
            <a:pPr lvl="1" eaLnBrk="1" hangingPunct="1">
              <a:defRPr/>
            </a:pPr>
            <a:r>
              <a:rPr lang="en-GB" sz="2400" smtClean="0"/>
              <a:t>A low-luminosity star has a small habitable zone and a high-luminosity star has a large one.</a:t>
            </a:r>
            <a:endParaRPr lang="en-US" sz="2400" smtClean="0"/>
          </a:p>
        </p:txBody>
      </p:sp>
      <p:sp>
        <p:nvSpPr>
          <p:cNvPr id="1697798" name="Text Box 6"/>
          <p:cNvSpPr txBox="1">
            <a:spLocks noChangeArrowheads="1"/>
          </p:cNvSpPr>
          <p:nvPr/>
        </p:nvSpPr>
        <p:spPr bwMode="auto">
          <a:xfrm>
            <a:off x="685800" y="265113"/>
            <a:ext cx="693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GB" sz="3000">
                <a:solidFill>
                  <a:srgbClr val="FFCC00"/>
                </a:solidFill>
                <a:cs typeface="+mn-cs"/>
              </a:rPr>
              <a:t>Life in Other Planetary Systems</a:t>
            </a:r>
            <a:endParaRPr lang="en-US" sz="3000">
              <a:solidFill>
                <a:srgbClr val="FFCC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8146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755" name="Rectangle 3"/>
          <p:cNvSpPr>
            <a:spLocks noGrp="1" noChangeArrowheads="1"/>
          </p:cNvSpPr>
          <p:nvPr>
            <p:ph idx="1"/>
          </p:nvPr>
        </p:nvSpPr>
        <p:spPr>
          <a:xfrm>
            <a:off x="558800" y="990600"/>
            <a:ext cx="80518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smtClean="0">
                <a:cs typeface="+mn-cs"/>
              </a:rPr>
              <a:t>Scientists on Earth are finding life in places previously judged inhospitable.</a:t>
            </a:r>
          </a:p>
          <a:p>
            <a:pPr lvl="1" eaLnBrk="1" hangingPunct="1">
              <a:defRPr/>
            </a:pPr>
            <a:r>
              <a:rPr lang="en-GB" sz="2400" smtClean="0"/>
              <a:t>These include the bottoms of ice-covered lakes in Antarctica and far underground inside solid rock.</a:t>
            </a:r>
          </a:p>
          <a:p>
            <a:pPr lvl="1" eaLnBrk="1" hangingPunct="1">
              <a:defRPr/>
            </a:pPr>
            <a:r>
              <a:rPr lang="en-GB" sz="2400" smtClean="0"/>
              <a:t>Life has also been found in boiling hot springs with highly acidic water. </a:t>
            </a:r>
          </a:p>
        </p:txBody>
      </p:sp>
      <p:sp>
        <p:nvSpPr>
          <p:cNvPr id="1354759" name="Text Box 7"/>
          <p:cNvSpPr txBox="1">
            <a:spLocks noChangeArrowheads="1"/>
          </p:cNvSpPr>
          <p:nvPr/>
        </p:nvSpPr>
        <p:spPr bwMode="auto">
          <a:xfrm>
            <a:off x="685800" y="265113"/>
            <a:ext cx="693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GB" sz="3000">
                <a:solidFill>
                  <a:srgbClr val="FFCC00"/>
                </a:solidFill>
                <a:cs typeface="+mn-cs"/>
              </a:rPr>
              <a:t>Life in Other Planetary Systems</a:t>
            </a:r>
            <a:endParaRPr lang="en-US" sz="3000">
              <a:solidFill>
                <a:srgbClr val="FFCC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3436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806" name="Rectangle 6"/>
          <p:cNvSpPr>
            <a:spLocks noGrp="1" noChangeArrowheads="1"/>
          </p:cNvSpPr>
          <p:nvPr>
            <p:ph idx="1"/>
          </p:nvPr>
        </p:nvSpPr>
        <p:spPr>
          <a:xfrm>
            <a:off x="565150" y="990600"/>
            <a:ext cx="857885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n-cs"/>
              </a:rPr>
              <a:t>As a result, it is difficult for scientists to pin down a range of environments and state with certainty that life cannot exist outside those conditions.</a:t>
            </a:r>
          </a:p>
          <a:p>
            <a:pPr lvl="1" eaLnBrk="1" hangingPunct="1">
              <a:defRPr/>
            </a:pPr>
            <a:r>
              <a:rPr lang="en-US" sz="2400" smtClean="0"/>
              <a:t>You should also note that three of the environments listed as possible havens for life—Titan, Europa, and Enceladus—are in the outer solar system and lie far outside the sun</a:t>
            </a:r>
            <a:r>
              <a:rPr lang="ja-JP" altLang="en-US" sz="2400" smtClean="0">
                <a:latin typeface="Arial"/>
              </a:rPr>
              <a:t>’</a:t>
            </a:r>
            <a:r>
              <a:rPr lang="en-US" sz="2400" smtClean="0"/>
              <a:t>s traditional life zone.</a:t>
            </a:r>
          </a:p>
        </p:txBody>
      </p:sp>
      <p:sp>
        <p:nvSpPr>
          <p:cNvPr id="1356808" name="Text Box 8"/>
          <p:cNvSpPr txBox="1">
            <a:spLocks noChangeArrowheads="1"/>
          </p:cNvSpPr>
          <p:nvPr/>
        </p:nvSpPr>
        <p:spPr bwMode="auto">
          <a:xfrm>
            <a:off x="685800" y="265113"/>
            <a:ext cx="693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GB" sz="3000">
                <a:solidFill>
                  <a:srgbClr val="FFCC00"/>
                </a:solidFill>
                <a:cs typeface="+mn-cs"/>
              </a:rPr>
              <a:t>Life in Other Planetary Systems</a:t>
            </a:r>
            <a:endParaRPr lang="en-US" sz="3000">
              <a:solidFill>
                <a:srgbClr val="FFCC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3222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827" name="Rectangle 3"/>
          <p:cNvSpPr>
            <a:spLocks noGrp="1" noChangeArrowheads="1"/>
          </p:cNvSpPr>
          <p:nvPr>
            <p:ph idx="1"/>
          </p:nvPr>
        </p:nvSpPr>
        <p:spPr>
          <a:xfrm>
            <a:off x="565150" y="990600"/>
            <a:ext cx="827405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>
                <a:cs typeface="+mn-cs"/>
              </a:rPr>
              <a:t>Stable planets inside the habitable zones of long-lived stars are the places where life seems most likely.</a:t>
            </a:r>
          </a:p>
          <a:p>
            <a:pPr eaLnBrk="1" hangingPunct="1">
              <a:defRPr/>
            </a:pPr>
            <a:r>
              <a:rPr lang="en-GB" smtClean="0">
                <a:cs typeface="+mn-cs"/>
              </a:rPr>
              <a:t>However, given the tenacity and resilience of Earth’s life forms, there might be other, seemingly inhospitable, places in the universe where life exists.</a:t>
            </a:r>
            <a:endParaRPr lang="en-US" smtClean="0">
              <a:cs typeface="+mn-cs"/>
            </a:endParaRPr>
          </a:p>
        </p:txBody>
      </p:sp>
      <p:sp>
        <p:nvSpPr>
          <p:cNvPr id="1357831" name="Text Box 7"/>
          <p:cNvSpPr txBox="1">
            <a:spLocks noChangeArrowheads="1"/>
          </p:cNvSpPr>
          <p:nvPr/>
        </p:nvSpPr>
        <p:spPr bwMode="auto">
          <a:xfrm>
            <a:off x="685800" y="265113"/>
            <a:ext cx="693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GB" sz="3000">
                <a:solidFill>
                  <a:srgbClr val="FFCC00"/>
                </a:solidFill>
                <a:cs typeface="+mn-cs"/>
              </a:rPr>
              <a:t>Life in Other Planetary Systems</a:t>
            </a:r>
            <a:endParaRPr lang="en-US" sz="3000">
              <a:solidFill>
                <a:srgbClr val="FFCC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63859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23" name="Rectangle 3"/>
          <p:cNvSpPr>
            <a:spLocks noGrp="1" noChangeArrowheads="1"/>
          </p:cNvSpPr>
          <p:nvPr>
            <p:ph idx="1"/>
          </p:nvPr>
        </p:nvSpPr>
        <p:spPr>
          <a:xfrm>
            <a:off x="565150" y="990600"/>
            <a:ext cx="812165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smtClean="0">
                <a:cs typeface="+mn-cs"/>
              </a:rPr>
              <a:t>Visiting extrasolar planets is, for now, impossible.</a:t>
            </a:r>
          </a:p>
          <a:p>
            <a:pPr eaLnBrk="1" hangingPunct="1">
              <a:defRPr/>
            </a:pPr>
            <a:r>
              <a:rPr lang="en-GB" sz="3600" smtClean="0">
                <a:cs typeface="+mn-cs"/>
              </a:rPr>
              <a:t>Nevertheless, if other civilizations exist, it is possible that humans can communicate with them.</a:t>
            </a:r>
            <a:endParaRPr lang="en-US" sz="3600" smtClean="0">
              <a:cs typeface="+mn-cs"/>
            </a:endParaRPr>
          </a:p>
        </p:txBody>
      </p:sp>
      <p:sp>
        <p:nvSpPr>
          <p:cNvPr id="1361924" name="Text Box 4"/>
          <p:cNvSpPr txBox="1">
            <a:spLocks noChangeArrowheads="1"/>
          </p:cNvSpPr>
          <p:nvPr/>
        </p:nvSpPr>
        <p:spPr bwMode="auto">
          <a:xfrm>
            <a:off x="685800" y="265113"/>
            <a:ext cx="670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GB" sz="3000">
                <a:solidFill>
                  <a:srgbClr val="FFCC00"/>
                </a:solidFill>
                <a:cs typeface="+mn-cs"/>
              </a:rPr>
              <a:t>Intelligent Life in the Universe</a:t>
            </a:r>
            <a:r>
              <a:rPr lang="en-US" sz="3000">
                <a:solidFill>
                  <a:srgbClr val="FFCC00"/>
                </a:solidFill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4370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891" name="Rectangle 3"/>
          <p:cNvSpPr>
            <a:spLocks noGrp="1" noChangeArrowheads="1"/>
          </p:cNvSpPr>
          <p:nvPr>
            <p:ph idx="1"/>
          </p:nvPr>
        </p:nvSpPr>
        <p:spPr>
          <a:xfrm>
            <a:off x="546100" y="990600"/>
            <a:ext cx="857885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smtClean="0">
                <a:cs typeface="+mn-cs"/>
              </a:rPr>
              <a:t>Nature places restrictions on such conversations.</a:t>
            </a:r>
          </a:p>
          <a:p>
            <a:pPr eaLnBrk="1" hangingPunct="1">
              <a:defRPr/>
            </a:pPr>
            <a:r>
              <a:rPr lang="en-GB" sz="4000" smtClean="0">
                <a:cs typeface="+mn-cs"/>
              </a:rPr>
              <a:t>The main problem, though, lies in the unknown life expectancy of civilizations.</a:t>
            </a:r>
            <a:endParaRPr lang="en-US" sz="4000" smtClean="0">
              <a:cs typeface="+mn-cs"/>
            </a:endParaRPr>
          </a:p>
        </p:txBody>
      </p:sp>
      <p:sp>
        <p:nvSpPr>
          <p:cNvPr id="1701894" name="Text Box 6"/>
          <p:cNvSpPr txBox="1">
            <a:spLocks noChangeArrowheads="1"/>
          </p:cNvSpPr>
          <p:nvPr/>
        </p:nvSpPr>
        <p:spPr bwMode="auto">
          <a:xfrm>
            <a:off x="685800" y="265113"/>
            <a:ext cx="670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GB" sz="3000">
                <a:solidFill>
                  <a:srgbClr val="FFCC00"/>
                </a:solidFill>
                <a:cs typeface="+mn-cs"/>
              </a:rPr>
              <a:t>Intelligent Life in the Universe</a:t>
            </a:r>
            <a:r>
              <a:rPr lang="en-US" sz="3000">
                <a:solidFill>
                  <a:srgbClr val="FFCC00"/>
                </a:solidFill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0980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947" name="Rectangle 3"/>
          <p:cNvSpPr>
            <a:spLocks noGrp="1" noChangeArrowheads="1"/>
          </p:cNvSpPr>
          <p:nvPr>
            <p:ph idx="1"/>
          </p:nvPr>
        </p:nvSpPr>
        <p:spPr>
          <a:xfrm>
            <a:off x="565150" y="963613"/>
            <a:ext cx="819785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GB" sz="4400" smtClean="0">
                <a:cs typeface="+mn-cs"/>
              </a:rPr>
              <a:t>The distances between stars are almost beyond comprehension.</a:t>
            </a:r>
          </a:p>
          <a:p>
            <a:pPr lvl="1" eaLnBrk="1" hangingPunct="1">
              <a:defRPr/>
            </a:pPr>
            <a:r>
              <a:rPr lang="en-GB" sz="2600" smtClean="0"/>
              <a:t>A space shuttle would take about 150,000 years to reach the nearest star.</a:t>
            </a:r>
          </a:p>
        </p:txBody>
      </p:sp>
      <p:sp>
        <p:nvSpPr>
          <p:cNvPr id="1362948" name="Text Box 4"/>
          <p:cNvSpPr txBox="1">
            <a:spLocks noChangeArrowheads="1"/>
          </p:cNvSpPr>
          <p:nvPr/>
        </p:nvSpPr>
        <p:spPr bwMode="auto">
          <a:xfrm>
            <a:off x="685800" y="265113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GB" sz="3000">
                <a:solidFill>
                  <a:srgbClr val="FFCC00"/>
                </a:solidFill>
                <a:cs typeface="+mn-cs"/>
              </a:rPr>
              <a:t>Travel Between the Stars</a:t>
            </a:r>
            <a:r>
              <a:rPr lang="en-US" sz="3000">
                <a:solidFill>
                  <a:srgbClr val="FFCC00"/>
                </a:solidFill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4558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179" name="Rectangle 3"/>
          <p:cNvSpPr>
            <a:spLocks noGrp="1" noChangeArrowheads="1"/>
          </p:cNvSpPr>
          <p:nvPr>
            <p:ph idx="1"/>
          </p:nvPr>
        </p:nvSpPr>
        <p:spPr>
          <a:xfrm>
            <a:off x="565150" y="992188"/>
            <a:ext cx="835025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>
                <a:cs typeface="+mn-cs"/>
              </a:rPr>
              <a:t>The obvious way to overcome these huge distances is with tremendously fast spaceships.</a:t>
            </a:r>
          </a:p>
          <a:p>
            <a:pPr eaLnBrk="1" hangingPunct="1">
              <a:defRPr/>
            </a:pPr>
            <a:r>
              <a:rPr lang="en-GB" smtClean="0">
                <a:cs typeface="+mn-cs"/>
              </a:rPr>
              <a:t>However, even the closest stars are many light-years away.</a:t>
            </a:r>
          </a:p>
          <a:p>
            <a:pPr lvl="1" eaLnBrk="1" hangingPunct="1">
              <a:defRPr/>
            </a:pPr>
            <a:r>
              <a:rPr lang="en-GB" sz="2600" smtClean="0"/>
              <a:t>Nothing can exceed the speed of light.</a:t>
            </a:r>
          </a:p>
        </p:txBody>
      </p:sp>
      <p:sp>
        <p:nvSpPr>
          <p:cNvPr id="1458182" name="Text Box 6"/>
          <p:cNvSpPr txBox="1">
            <a:spLocks noChangeArrowheads="1"/>
          </p:cNvSpPr>
          <p:nvPr/>
        </p:nvSpPr>
        <p:spPr bwMode="auto">
          <a:xfrm>
            <a:off x="685800" y="265113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GB" sz="3000">
                <a:solidFill>
                  <a:srgbClr val="FFCC00"/>
                </a:solidFill>
                <a:cs typeface="+mn-cs"/>
              </a:rPr>
              <a:t>Travel Between the Stars</a:t>
            </a:r>
            <a:r>
              <a:rPr lang="en-US" sz="3000">
                <a:solidFill>
                  <a:srgbClr val="FFCC00"/>
                </a:solidFill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6926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971" name="Rectangle 3"/>
          <p:cNvSpPr>
            <a:spLocks noGrp="1" noChangeArrowheads="1"/>
          </p:cNvSpPr>
          <p:nvPr>
            <p:ph idx="1"/>
          </p:nvPr>
        </p:nvSpPr>
        <p:spPr>
          <a:xfrm>
            <a:off x="565150" y="992188"/>
            <a:ext cx="8121650" cy="5575300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smtClean="0">
                <a:cs typeface="+mn-cs"/>
              </a:rPr>
              <a:t>Accelerating a spaceship close to the speed of light takes huge amounts of energy. </a:t>
            </a:r>
          </a:p>
          <a:p>
            <a:pPr lvl="1" eaLnBrk="1" hangingPunct="1">
              <a:defRPr/>
            </a:pPr>
            <a:r>
              <a:rPr lang="en-GB" sz="2400" smtClean="0"/>
              <a:t>Even if you travel more slowly, your rocket would require massive amounts of fuel. </a:t>
            </a:r>
          </a:p>
          <a:p>
            <a:pPr lvl="1" eaLnBrk="1" hangingPunct="1">
              <a:defRPr/>
            </a:pPr>
            <a:r>
              <a:rPr lang="en-GB" sz="2400" smtClean="0"/>
              <a:t>If you were piloting a spaceship with the mass of 100 tons (the size of a yacht) to the nearest star—4 light-years away—and you wanted to travel at half the speed of light so as to arrive in 8 years, the trip would require 400 times as much energy as the entire United States consumes in a year.</a:t>
            </a:r>
            <a:endParaRPr lang="en-US" sz="2400" smtClean="0"/>
          </a:p>
        </p:txBody>
      </p:sp>
      <p:sp>
        <p:nvSpPr>
          <p:cNvPr id="1363975" name="Text Box 7"/>
          <p:cNvSpPr txBox="1">
            <a:spLocks noChangeArrowheads="1"/>
          </p:cNvSpPr>
          <p:nvPr/>
        </p:nvSpPr>
        <p:spPr bwMode="auto">
          <a:xfrm>
            <a:off x="685800" y="265113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GB" sz="3000">
                <a:solidFill>
                  <a:srgbClr val="FFCC00"/>
                </a:solidFill>
                <a:cs typeface="+mn-cs"/>
              </a:rPr>
              <a:t>Travel Between the Stars</a:t>
            </a:r>
            <a:r>
              <a:rPr lang="en-US" sz="3000">
                <a:solidFill>
                  <a:srgbClr val="FFCC00"/>
                </a:solidFill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9491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8800" y="1004888"/>
            <a:ext cx="85852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GB" sz="3400" smtClean="0">
                <a:cs typeface="+mn-cs"/>
              </a:rPr>
              <a:t>These limitations not only make it difficult for humans to leave the solar system, but they would also make it difficult for aliens to visit Earth.</a:t>
            </a:r>
            <a:r>
              <a:rPr lang="en-GB" smtClean="0">
                <a:cs typeface="+mn-cs"/>
              </a:rPr>
              <a:t> </a:t>
            </a:r>
          </a:p>
          <a:p>
            <a:pPr lvl="1" eaLnBrk="1" hangingPunct="1">
              <a:defRPr/>
            </a:pPr>
            <a:r>
              <a:rPr lang="en-GB" sz="2400" smtClean="0"/>
              <a:t>Reputable scientists have studied unidentified flying objects’ (UFOs) and have never found any evidence </a:t>
            </a:r>
            <a:br>
              <a:rPr lang="en-GB" sz="2400" smtClean="0"/>
            </a:br>
            <a:r>
              <a:rPr lang="en-GB" sz="2400" smtClean="0"/>
              <a:t>that Earth is being visited or has ever been visited by aliens. </a:t>
            </a:r>
            <a:endParaRPr lang="en-US" sz="2400" smtClean="0"/>
          </a:p>
        </p:txBody>
      </p:sp>
      <p:sp>
        <p:nvSpPr>
          <p:cNvPr id="1365003" name="Text Box 11"/>
          <p:cNvSpPr txBox="1">
            <a:spLocks noChangeArrowheads="1"/>
          </p:cNvSpPr>
          <p:nvPr/>
        </p:nvSpPr>
        <p:spPr bwMode="auto">
          <a:xfrm>
            <a:off x="685800" y="265113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GB" sz="3000">
                <a:solidFill>
                  <a:srgbClr val="FFCC00"/>
                </a:solidFill>
                <a:cs typeface="+mn-cs"/>
              </a:rPr>
              <a:t>Travel Between the Stars</a:t>
            </a:r>
            <a:r>
              <a:rPr lang="en-US" sz="3000">
                <a:solidFill>
                  <a:srgbClr val="FFCC00"/>
                </a:solidFill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1777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219" name="Rectangle 3"/>
          <p:cNvSpPr>
            <a:spLocks noGrp="1" noChangeArrowheads="1"/>
          </p:cNvSpPr>
          <p:nvPr>
            <p:ph idx="1"/>
          </p:nvPr>
        </p:nvSpPr>
        <p:spPr>
          <a:xfrm>
            <a:off x="565150" y="990600"/>
            <a:ext cx="796925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n-cs"/>
              </a:rPr>
              <a:t>The moon and Mercury are airless, and water would boil away into space immediately.</a:t>
            </a:r>
          </a:p>
        </p:txBody>
      </p:sp>
      <p:sp>
        <p:nvSpPr>
          <p:cNvPr id="1673228" name="Text Box 12"/>
          <p:cNvSpPr txBox="1">
            <a:spLocks noChangeArrowheads="1"/>
          </p:cNvSpPr>
          <p:nvPr/>
        </p:nvSpPr>
        <p:spPr bwMode="auto">
          <a:xfrm>
            <a:off x="685800" y="265113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GB" sz="3000">
                <a:solidFill>
                  <a:srgbClr val="FFCC00"/>
                </a:solidFill>
                <a:cs typeface="+mn-cs"/>
              </a:rPr>
              <a:t>Life in Our Solar System</a:t>
            </a:r>
            <a:r>
              <a:rPr lang="en-US" sz="3000">
                <a:solidFill>
                  <a:srgbClr val="FFCC00"/>
                </a:solidFill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7444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019" name="Rectangle 3"/>
          <p:cNvSpPr>
            <a:spLocks noGrp="1" noChangeArrowheads="1"/>
          </p:cNvSpPr>
          <p:nvPr>
            <p:ph idx="1"/>
          </p:nvPr>
        </p:nvSpPr>
        <p:spPr>
          <a:xfrm>
            <a:off x="565150" y="990600"/>
            <a:ext cx="827405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smtClean="0">
                <a:cs typeface="+mn-cs"/>
              </a:rPr>
              <a:t>Humans are unlikely to ever meet aliens face-to-face.</a:t>
            </a:r>
          </a:p>
          <a:p>
            <a:pPr eaLnBrk="1" hangingPunct="1">
              <a:defRPr/>
            </a:pPr>
            <a:r>
              <a:rPr lang="en-GB" sz="3600" smtClean="0">
                <a:cs typeface="+mn-cs"/>
              </a:rPr>
              <a:t>However, communication by radio across interstellar distances takes relatively little energy. </a:t>
            </a:r>
            <a:endParaRPr lang="en-US" sz="3600" smtClean="0">
              <a:cs typeface="+mn-cs"/>
            </a:endParaRPr>
          </a:p>
        </p:txBody>
      </p:sp>
      <p:sp>
        <p:nvSpPr>
          <p:cNvPr id="1366023" name="Text Box 7"/>
          <p:cNvSpPr txBox="1">
            <a:spLocks noChangeArrowheads="1"/>
          </p:cNvSpPr>
          <p:nvPr/>
        </p:nvSpPr>
        <p:spPr bwMode="auto">
          <a:xfrm>
            <a:off x="685800" y="265113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GB" sz="3000">
                <a:solidFill>
                  <a:srgbClr val="FFCC00"/>
                </a:solidFill>
                <a:cs typeface="+mn-cs"/>
              </a:rPr>
              <a:t>Travel Between the Stars</a:t>
            </a:r>
            <a:r>
              <a:rPr lang="en-US" sz="3000">
                <a:solidFill>
                  <a:srgbClr val="FFCC00"/>
                </a:solidFill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7012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043" name="Rectangle 3"/>
          <p:cNvSpPr>
            <a:spLocks noGrp="1" noChangeArrowheads="1"/>
          </p:cNvSpPr>
          <p:nvPr>
            <p:ph idx="1"/>
          </p:nvPr>
        </p:nvSpPr>
        <p:spPr>
          <a:xfrm>
            <a:off x="565150" y="990600"/>
            <a:ext cx="857885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smtClean="0">
                <a:cs typeface="+mn-cs"/>
              </a:rPr>
              <a:t>Nature puts restrictions on travel through space.</a:t>
            </a:r>
          </a:p>
          <a:p>
            <a:pPr eaLnBrk="1" hangingPunct="1">
              <a:defRPr/>
            </a:pPr>
            <a:r>
              <a:rPr lang="en-GB" sz="3600" smtClean="0">
                <a:cs typeface="+mn-cs"/>
              </a:rPr>
              <a:t>It also restricts astronomers’ ability to communicate with distant civilizations by radio. </a:t>
            </a:r>
            <a:endParaRPr lang="en-US" sz="3600" smtClean="0">
              <a:cs typeface="+mn-cs"/>
            </a:endParaRPr>
          </a:p>
        </p:txBody>
      </p:sp>
      <p:sp>
        <p:nvSpPr>
          <p:cNvPr id="1367044" name="Text Box 4"/>
          <p:cNvSpPr txBox="1">
            <a:spLocks noChangeArrowheads="1"/>
          </p:cNvSpPr>
          <p:nvPr/>
        </p:nvSpPr>
        <p:spPr bwMode="auto">
          <a:xfrm>
            <a:off x="685800" y="265113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GB" sz="3000">
                <a:solidFill>
                  <a:srgbClr val="FFCC00"/>
                </a:solidFill>
                <a:cs typeface="+mn-cs"/>
              </a:rPr>
              <a:t>Radio Communication</a:t>
            </a:r>
            <a:r>
              <a:rPr lang="en-US" sz="3000">
                <a:solidFill>
                  <a:srgbClr val="FFCC00"/>
                </a:solidFill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34986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067" name="Rectangle 3"/>
          <p:cNvSpPr>
            <a:spLocks noGrp="1" noChangeArrowheads="1"/>
          </p:cNvSpPr>
          <p:nvPr>
            <p:ph idx="1"/>
          </p:nvPr>
        </p:nvSpPr>
        <p:spPr>
          <a:xfrm>
            <a:off x="558800" y="976313"/>
            <a:ext cx="81280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smtClean="0">
                <a:cs typeface="+mn-cs"/>
              </a:rPr>
              <a:t>One restriction is based on simple physics.</a:t>
            </a:r>
            <a:r>
              <a:rPr lang="en-GB" smtClean="0">
                <a:cs typeface="+mn-cs"/>
              </a:rPr>
              <a:t> </a:t>
            </a:r>
          </a:p>
          <a:p>
            <a:pPr lvl="1" eaLnBrk="1" hangingPunct="1">
              <a:defRPr/>
            </a:pPr>
            <a:r>
              <a:rPr lang="en-GB" sz="2400" smtClean="0"/>
              <a:t>Radio signals are electromagnetic waves and travel at the speed of light.</a:t>
            </a:r>
            <a:endParaRPr lang="en-US" sz="2400" smtClean="0"/>
          </a:p>
          <a:p>
            <a:pPr lvl="1" eaLnBrk="1" hangingPunct="1">
              <a:defRPr/>
            </a:pPr>
            <a:r>
              <a:rPr lang="en-GB" sz="2400" smtClean="0"/>
              <a:t>Due to the distances between the stars, the speed of radio waves would severely limit astronomers’ ability to carry on normal conversations with distant civilizations. </a:t>
            </a:r>
          </a:p>
          <a:p>
            <a:pPr lvl="1" eaLnBrk="1" hangingPunct="1">
              <a:defRPr/>
            </a:pPr>
            <a:r>
              <a:rPr lang="en-GB" sz="2400" smtClean="0"/>
              <a:t>Decades could elapse between asking a question and getting an answer.</a:t>
            </a:r>
          </a:p>
        </p:txBody>
      </p:sp>
      <p:sp>
        <p:nvSpPr>
          <p:cNvPr id="1368070" name="Text Box 6"/>
          <p:cNvSpPr txBox="1">
            <a:spLocks noChangeArrowheads="1"/>
          </p:cNvSpPr>
          <p:nvPr/>
        </p:nvSpPr>
        <p:spPr bwMode="auto">
          <a:xfrm>
            <a:off x="685800" y="265113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GB" sz="3000">
                <a:solidFill>
                  <a:srgbClr val="FFCC00"/>
                </a:solidFill>
                <a:cs typeface="+mn-cs"/>
              </a:rPr>
              <a:t>Radio Communication</a:t>
            </a:r>
            <a:r>
              <a:rPr lang="en-US" sz="3000">
                <a:solidFill>
                  <a:srgbClr val="FFCC00"/>
                </a:solidFill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93181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093" name="Rectangle 5"/>
          <p:cNvSpPr>
            <a:spLocks noGrp="1" noChangeArrowheads="1"/>
          </p:cNvSpPr>
          <p:nvPr>
            <p:ph idx="1"/>
          </p:nvPr>
        </p:nvSpPr>
        <p:spPr>
          <a:xfrm>
            <a:off x="558800" y="990600"/>
            <a:ext cx="85344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So, rather than try to begin a conversation, one group of astronomers decided in 1974 to broadcast a simple message of greeting toward the globular cluster M13—26,000 light-years away—using the Arecibo radio telescope.</a:t>
            </a:r>
          </a:p>
          <a:p>
            <a:pPr lvl="1" eaLnBrk="1" hangingPunct="1">
              <a:defRPr/>
            </a:pPr>
            <a:r>
              <a:rPr lang="en-US" sz="2400" smtClean="0"/>
              <a:t>When the signal arrives 6,000 years in the future, </a:t>
            </a:r>
            <a:br>
              <a:rPr lang="en-US" sz="2400" smtClean="0"/>
            </a:br>
            <a:r>
              <a:rPr lang="en-US" sz="2400" smtClean="0"/>
              <a:t>alien astronomers may be able to decode it.  </a:t>
            </a:r>
          </a:p>
        </p:txBody>
      </p:sp>
      <p:sp>
        <p:nvSpPr>
          <p:cNvPr id="1369103" name="Text Box 15"/>
          <p:cNvSpPr txBox="1">
            <a:spLocks noChangeArrowheads="1"/>
          </p:cNvSpPr>
          <p:nvPr/>
        </p:nvSpPr>
        <p:spPr bwMode="auto">
          <a:xfrm>
            <a:off x="685800" y="265113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GB" sz="3000">
                <a:solidFill>
                  <a:srgbClr val="FFCC00"/>
                </a:solidFill>
                <a:cs typeface="+mn-cs"/>
              </a:rPr>
              <a:t>Radio Communication</a:t>
            </a:r>
            <a:r>
              <a:rPr lang="en-US" sz="3000">
                <a:solidFill>
                  <a:srgbClr val="FFCC00"/>
                </a:solidFill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0246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3939" name="Rectangle 3"/>
          <p:cNvSpPr>
            <a:spLocks noGrp="1" noChangeArrowheads="1"/>
          </p:cNvSpPr>
          <p:nvPr>
            <p:ph idx="1"/>
          </p:nvPr>
        </p:nvSpPr>
        <p:spPr>
          <a:xfrm>
            <a:off x="565150" y="947738"/>
            <a:ext cx="835025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smtClean="0">
                <a:cs typeface="+mn-cs"/>
              </a:rPr>
              <a:t>The Arecibo beacon is an anticoded message.</a:t>
            </a:r>
          </a:p>
          <a:p>
            <a:pPr lvl="1" eaLnBrk="1" hangingPunct="1">
              <a:defRPr/>
            </a:pPr>
            <a:r>
              <a:rPr lang="en-US" sz="2600" smtClean="0"/>
              <a:t>That is, it is intended to be decoded by beings about whom we know nothing except that they build radio telescopes.</a:t>
            </a:r>
          </a:p>
        </p:txBody>
      </p:sp>
      <p:sp>
        <p:nvSpPr>
          <p:cNvPr id="1703942" name="Text Box 6"/>
          <p:cNvSpPr txBox="1">
            <a:spLocks noChangeArrowheads="1"/>
          </p:cNvSpPr>
          <p:nvPr/>
        </p:nvSpPr>
        <p:spPr bwMode="auto">
          <a:xfrm>
            <a:off x="685800" y="265113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GB" sz="3000">
                <a:solidFill>
                  <a:srgbClr val="FFCC00"/>
                </a:solidFill>
                <a:cs typeface="+mn-cs"/>
              </a:rPr>
              <a:t>Radio Communication</a:t>
            </a:r>
            <a:r>
              <a:rPr lang="en-US" sz="3000">
                <a:solidFill>
                  <a:srgbClr val="FFCC00"/>
                </a:solidFill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9617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11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65150" y="966788"/>
            <a:ext cx="835025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n-cs"/>
              </a:rPr>
              <a:t>The message is a string of 1,679 pulses and gaps.</a:t>
            </a:r>
            <a:r>
              <a:rPr lang="en-US" sz="2800" smtClean="0">
                <a:cs typeface="+mn-cs"/>
              </a:rPr>
              <a:t> </a:t>
            </a:r>
          </a:p>
          <a:p>
            <a:pPr lvl="1" eaLnBrk="1" hangingPunct="1">
              <a:defRPr/>
            </a:pPr>
            <a:r>
              <a:rPr lang="en-US" sz="2600" smtClean="0"/>
              <a:t>Pulses represent 1s</a:t>
            </a:r>
          </a:p>
          <a:p>
            <a:pPr lvl="1" eaLnBrk="1" hangingPunct="1">
              <a:defRPr/>
            </a:pPr>
            <a:r>
              <a:rPr lang="en-US" sz="2600" smtClean="0"/>
              <a:t>Gaps represent 0s</a:t>
            </a:r>
            <a:endParaRPr lang="en-GB" sz="2600" smtClean="0"/>
          </a:p>
        </p:txBody>
      </p:sp>
      <p:pic>
        <p:nvPicPr>
          <p:cNvPr id="1370125" name="Picture 13" descr="15p32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3" r="25473"/>
          <a:stretch>
            <a:fillRect/>
          </a:stretch>
        </p:blipFill>
        <p:spPr/>
      </p:pic>
      <p:sp>
        <p:nvSpPr>
          <p:cNvPr id="1370122" name="Text Box 10"/>
          <p:cNvSpPr txBox="1">
            <a:spLocks noChangeArrowheads="1"/>
          </p:cNvSpPr>
          <p:nvPr/>
        </p:nvSpPr>
        <p:spPr bwMode="auto">
          <a:xfrm>
            <a:off x="685800" y="265113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GB" sz="3000">
                <a:solidFill>
                  <a:srgbClr val="FFCC00"/>
                </a:solidFill>
                <a:cs typeface="+mn-cs"/>
              </a:rPr>
              <a:t>Radio Communication</a:t>
            </a:r>
            <a:r>
              <a:rPr lang="en-US" sz="3000">
                <a:solidFill>
                  <a:srgbClr val="FFCC00"/>
                </a:solidFill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8173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145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558800" y="976313"/>
            <a:ext cx="83058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n-cs"/>
              </a:rPr>
              <a:t>The string can be arranged in only two possible ways:</a:t>
            </a:r>
          </a:p>
          <a:p>
            <a:pPr lvl="1" eaLnBrk="1" hangingPunct="1">
              <a:defRPr/>
            </a:pPr>
            <a:r>
              <a:rPr lang="en-US" sz="2600" smtClean="0"/>
              <a:t>23 rows of 73</a:t>
            </a:r>
          </a:p>
          <a:p>
            <a:pPr lvl="1" eaLnBrk="1" hangingPunct="1">
              <a:defRPr/>
            </a:pPr>
            <a:r>
              <a:rPr lang="en-US" sz="2600" smtClean="0"/>
              <a:t>73 rows of 23</a:t>
            </a:r>
            <a:endParaRPr lang="en-GB" sz="2600" smtClean="0"/>
          </a:p>
        </p:txBody>
      </p:sp>
      <p:sp>
        <p:nvSpPr>
          <p:cNvPr id="1371153" name="Text Box 17"/>
          <p:cNvSpPr txBox="1">
            <a:spLocks noChangeArrowheads="1"/>
          </p:cNvSpPr>
          <p:nvPr/>
        </p:nvSpPr>
        <p:spPr bwMode="auto">
          <a:xfrm>
            <a:off x="685800" y="265113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GB" sz="3000">
                <a:solidFill>
                  <a:srgbClr val="FFCC00"/>
                </a:solidFill>
                <a:cs typeface="+mn-cs"/>
              </a:rPr>
              <a:t>Radio Communication</a:t>
            </a:r>
            <a:r>
              <a:rPr lang="en-US" sz="3000">
                <a:solidFill>
                  <a:srgbClr val="FFCC00"/>
                </a:solidFill>
                <a:cs typeface="+mn-cs"/>
              </a:rPr>
              <a:t> </a:t>
            </a:r>
          </a:p>
        </p:txBody>
      </p:sp>
      <p:pic>
        <p:nvPicPr>
          <p:cNvPr id="259075" name="Picture 18" descr="15p3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779838"/>
            <a:ext cx="5181600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941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8800" y="1004888"/>
            <a:ext cx="83566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GB" sz="3400" smtClean="0">
                <a:cs typeface="+mn-cs"/>
              </a:rPr>
              <a:t>The second arrangement forms a picture containing information about life on Earth.</a:t>
            </a:r>
            <a:endParaRPr lang="en-US" sz="3400" smtClean="0">
              <a:cs typeface="+mn-cs"/>
            </a:endParaRPr>
          </a:p>
        </p:txBody>
      </p:sp>
      <p:pic>
        <p:nvPicPr>
          <p:cNvPr id="1460236" name="Picture 12" descr="15p32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3800" y="2187575"/>
            <a:ext cx="5410200" cy="4670425"/>
          </a:xfrm>
        </p:spPr>
      </p:pic>
      <p:sp>
        <p:nvSpPr>
          <p:cNvPr id="1460233" name="Text Box 9"/>
          <p:cNvSpPr txBox="1">
            <a:spLocks noChangeArrowheads="1"/>
          </p:cNvSpPr>
          <p:nvPr/>
        </p:nvSpPr>
        <p:spPr bwMode="auto">
          <a:xfrm>
            <a:off x="685800" y="265113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GB" sz="3000">
                <a:solidFill>
                  <a:srgbClr val="FFCC00"/>
                </a:solidFill>
                <a:cs typeface="+mn-cs"/>
              </a:rPr>
              <a:t>Radio Communication</a:t>
            </a:r>
            <a:r>
              <a:rPr lang="en-US" sz="3000">
                <a:solidFill>
                  <a:srgbClr val="FFCC00"/>
                </a:solidFill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9731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65" name="Rectangle 5"/>
          <p:cNvSpPr>
            <a:spLocks noGrp="1" noChangeArrowheads="1"/>
          </p:cNvSpPr>
          <p:nvPr>
            <p:ph idx="1"/>
          </p:nvPr>
        </p:nvSpPr>
        <p:spPr>
          <a:xfrm>
            <a:off x="565150" y="1004888"/>
            <a:ext cx="857885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smtClean="0">
                <a:cs typeface="+mn-cs"/>
              </a:rPr>
              <a:t>Although the 1974 Arecibo beacon was the only powerful signal sent purposely from Earth to other solar systems, Earth is sending out many other signals.</a:t>
            </a:r>
          </a:p>
          <a:p>
            <a:pPr lvl="1" eaLnBrk="1" hangingPunct="1">
              <a:defRPr/>
            </a:pPr>
            <a:r>
              <a:rPr lang="en-US" sz="2400" smtClean="0"/>
              <a:t>Short-wave radio signals, such as TV and FM, have been leaking into space for the past 50 years or so.</a:t>
            </a:r>
          </a:p>
        </p:txBody>
      </p:sp>
      <p:sp>
        <p:nvSpPr>
          <p:cNvPr id="1372167" name="Text Box 7"/>
          <p:cNvSpPr txBox="1">
            <a:spLocks noChangeArrowheads="1"/>
          </p:cNvSpPr>
          <p:nvPr/>
        </p:nvSpPr>
        <p:spPr bwMode="auto">
          <a:xfrm>
            <a:off x="685800" y="265113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GB" sz="3000">
                <a:solidFill>
                  <a:srgbClr val="FFCC00"/>
                </a:solidFill>
                <a:cs typeface="+mn-cs"/>
              </a:rPr>
              <a:t>Radio Communication</a:t>
            </a:r>
            <a:r>
              <a:rPr lang="en-US" sz="3000">
                <a:solidFill>
                  <a:srgbClr val="FFCC00"/>
                </a:solidFill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9175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189" name="Rectangle 5"/>
          <p:cNvSpPr>
            <a:spLocks noGrp="1" noChangeArrowheads="1"/>
          </p:cNvSpPr>
          <p:nvPr>
            <p:ph idx="1"/>
          </p:nvPr>
        </p:nvSpPr>
        <p:spPr>
          <a:xfrm>
            <a:off x="565150" y="990600"/>
            <a:ext cx="835025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n-cs"/>
              </a:rPr>
              <a:t>Any civilization within 50 light-years could already have detected Earth</a:t>
            </a:r>
            <a:r>
              <a:rPr lang="ja-JP" altLang="en-US" sz="3600" smtClean="0">
                <a:latin typeface="Arial"/>
                <a:cs typeface="+mn-cs"/>
              </a:rPr>
              <a:t>’</a:t>
            </a:r>
            <a:r>
              <a:rPr lang="en-US" sz="3600" smtClean="0">
                <a:cs typeface="+mn-cs"/>
              </a:rPr>
              <a:t>s civilization.</a:t>
            </a:r>
          </a:p>
          <a:p>
            <a:pPr lvl="1" eaLnBrk="1" hangingPunct="1">
              <a:defRPr/>
            </a:pPr>
            <a:r>
              <a:rPr lang="en-US" sz="2400" smtClean="0"/>
              <a:t>This works both ways, though.</a:t>
            </a:r>
          </a:p>
          <a:p>
            <a:pPr lvl="1" eaLnBrk="1" hangingPunct="1">
              <a:defRPr/>
            </a:pPr>
            <a:r>
              <a:rPr lang="en-US" sz="2400" smtClean="0"/>
              <a:t>Alien signals—whether intentional messages of friendship or the blather of their equivalent to daytime TV—could be arriving at Earth now. </a:t>
            </a:r>
          </a:p>
          <a:p>
            <a:pPr lvl="1" eaLnBrk="1" hangingPunct="1">
              <a:defRPr/>
            </a:pPr>
            <a:r>
              <a:rPr lang="en-US" sz="2400" smtClean="0"/>
              <a:t>Astronomers all over the world are pointing radio telescopes at the most likely stars and listening for alien civilizations.</a:t>
            </a:r>
          </a:p>
        </p:txBody>
      </p:sp>
      <p:sp>
        <p:nvSpPr>
          <p:cNvPr id="1373191" name="Text Box 7"/>
          <p:cNvSpPr txBox="1">
            <a:spLocks noChangeArrowheads="1"/>
          </p:cNvSpPr>
          <p:nvPr/>
        </p:nvSpPr>
        <p:spPr bwMode="auto">
          <a:xfrm>
            <a:off x="685800" y="265113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GB" sz="3000">
                <a:solidFill>
                  <a:srgbClr val="FFCC00"/>
                </a:solidFill>
                <a:cs typeface="+mn-cs"/>
              </a:rPr>
              <a:t>Radio Communication</a:t>
            </a:r>
            <a:r>
              <a:rPr lang="en-US" sz="3000">
                <a:solidFill>
                  <a:srgbClr val="FFCC00"/>
                </a:solidFill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9214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243" name="Rectangle 3"/>
          <p:cNvSpPr>
            <a:spLocks noGrp="1" noChangeArrowheads="1"/>
          </p:cNvSpPr>
          <p:nvPr>
            <p:ph idx="1"/>
          </p:nvPr>
        </p:nvSpPr>
        <p:spPr>
          <a:xfrm>
            <a:off x="565150" y="990600"/>
            <a:ext cx="857885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n-cs"/>
              </a:rPr>
              <a:t>Venus has traces of water vapor in its atmosphere.</a:t>
            </a:r>
          </a:p>
          <a:p>
            <a:pPr eaLnBrk="1" hangingPunct="1">
              <a:defRPr/>
            </a:pPr>
            <a:r>
              <a:rPr lang="en-US" sz="3600" smtClean="0">
                <a:cs typeface="+mn-cs"/>
              </a:rPr>
              <a:t>However, it is too hot for liquid water to survive on the surface.</a:t>
            </a:r>
          </a:p>
        </p:txBody>
      </p:sp>
      <p:sp>
        <p:nvSpPr>
          <p:cNvPr id="1674247" name="Text Box 7"/>
          <p:cNvSpPr txBox="1">
            <a:spLocks noChangeArrowheads="1"/>
          </p:cNvSpPr>
          <p:nvPr/>
        </p:nvSpPr>
        <p:spPr bwMode="auto">
          <a:xfrm>
            <a:off x="685800" y="265113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GB" sz="3000">
                <a:solidFill>
                  <a:srgbClr val="FFCC00"/>
                </a:solidFill>
                <a:cs typeface="+mn-cs"/>
              </a:rPr>
              <a:t>Life in Our Solar System</a:t>
            </a:r>
            <a:r>
              <a:rPr lang="en-US" sz="3000">
                <a:solidFill>
                  <a:srgbClr val="FFCC00"/>
                </a:solidFill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3760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211" name="Rectangle 3"/>
          <p:cNvSpPr>
            <a:spLocks noGrp="1" noChangeArrowheads="1"/>
          </p:cNvSpPr>
          <p:nvPr>
            <p:ph idx="1"/>
          </p:nvPr>
        </p:nvSpPr>
        <p:spPr>
          <a:xfrm>
            <a:off x="565150" y="990600"/>
            <a:ext cx="827405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smtClean="0">
                <a:cs typeface="+mn-cs"/>
              </a:rPr>
              <a:t>Which channels should astronomers monitor?</a:t>
            </a:r>
          </a:p>
          <a:p>
            <a:pPr lvl="1" eaLnBrk="1" hangingPunct="1">
              <a:defRPr/>
            </a:pPr>
            <a:r>
              <a:rPr lang="en-GB" sz="2400" smtClean="0"/>
              <a:t>Wavelengths longer than 100 cm would get lost in the background noise of Milky Way.</a:t>
            </a:r>
          </a:p>
          <a:p>
            <a:pPr lvl="1" eaLnBrk="1" hangingPunct="1">
              <a:defRPr/>
            </a:pPr>
            <a:r>
              <a:rPr lang="en-GB" sz="2400" smtClean="0"/>
              <a:t>Wavelengths shorter than about 1 cm are absorbed in Earth’s atmosphere. </a:t>
            </a:r>
            <a:endParaRPr lang="en-US" sz="2400" smtClean="0"/>
          </a:p>
          <a:p>
            <a:pPr lvl="1" eaLnBrk="1" hangingPunct="1">
              <a:defRPr/>
            </a:pPr>
            <a:r>
              <a:rPr lang="en-GB" sz="2400" smtClean="0"/>
              <a:t>Between those wavelengths is a radio window that is open for communication.</a:t>
            </a:r>
          </a:p>
        </p:txBody>
      </p:sp>
      <p:sp>
        <p:nvSpPr>
          <p:cNvPr id="1374214" name="Text Box 6"/>
          <p:cNvSpPr txBox="1">
            <a:spLocks noChangeArrowheads="1"/>
          </p:cNvSpPr>
          <p:nvPr/>
        </p:nvSpPr>
        <p:spPr bwMode="auto">
          <a:xfrm>
            <a:off x="685800" y="265113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GB" sz="3000">
                <a:solidFill>
                  <a:srgbClr val="FFCC00"/>
                </a:solidFill>
                <a:cs typeface="+mn-cs"/>
              </a:rPr>
              <a:t>Radio Communication</a:t>
            </a:r>
            <a:r>
              <a:rPr lang="en-US" sz="3000">
                <a:solidFill>
                  <a:srgbClr val="FFCC00"/>
                </a:solidFill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8306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n-cs"/>
              </a:rPr>
              <a:t>Even this restricted window contains millions of possible radio-frequency bands, and is too wide to monitor easily.</a:t>
            </a:r>
          </a:p>
          <a:p>
            <a:pPr eaLnBrk="1" hangingPunct="1">
              <a:defRPr/>
            </a:pPr>
            <a:r>
              <a:rPr lang="en-US" sz="3600" smtClean="0">
                <a:cs typeface="+mn-cs"/>
              </a:rPr>
              <a:t>However, astronomers may have found a way to narrow the search.</a:t>
            </a:r>
          </a:p>
        </p:txBody>
      </p:sp>
      <p:sp>
        <p:nvSpPr>
          <p:cNvPr id="1464326" name="Text Box 6"/>
          <p:cNvSpPr txBox="1">
            <a:spLocks noChangeArrowheads="1"/>
          </p:cNvSpPr>
          <p:nvPr/>
        </p:nvSpPr>
        <p:spPr bwMode="auto">
          <a:xfrm>
            <a:off x="685800" y="265113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GB" sz="3000">
                <a:solidFill>
                  <a:srgbClr val="FFCC00"/>
                </a:solidFill>
                <a:cs typeface="+mn-cs"/>
              </a:rPr>
              <a:t>Radio Communication</a:t>
            </a:r>
            <a:r>
              <a:rPr lang="en-US" sz="3000">
                <a:solidFill>
                  <a:srgbClr val="FFCC00"/>
                </a:solidFill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6030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5150" y="990600"/>
            <a:ext cx="8578850" cy="5334000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smtClean="0">
                <a:cs typeface="+mn-cs"/>
              </a:rPr>
              <a:t>Within this window lie the 21-cm spectrum line of neutral hydrogen and the 18-cm line of OH.</a:t>
            </a:r>
          </a:p>
          <a:p>
            <a:pPr lvl="1" eaLnBrk="1" hangingPunct="1">
              <a:defRPr/>
            </a:pPr>
            <a:r>
              <a:rPr lang="en-GB" sz="2400" smtClean="0"/>
              <a:t>The interval between </a:t>
            </a:r>
            <a:br>
              <a:rPr lang="en-GB" sz="2400" smtClean="0"/>
            </a:br>
            <a:r>
              <a:rPr lang="en-GB" sz="2400" smtClean="0"/>
              <a:t>those lines has low </a:t>
            </a:r>
            <a:br>
              <a:rPr lang="en-GB" sz="2400" smtClean="0"/>
            </a:br>
            <a:r>
              <a:rPr lang="en-GB" sz="2400" smtClean="0"/>
              <a:t>background </a:t>
            </a:r>
            <a:br>
              <a:rPr lang="en-GB" sz="2400" smtClean="0"/>
            </a:br>
            <a:r>
              <a:rPr lang="en-GB" sz="2400" smtClean="0"/>
              <a:t>interference </a:t>
            </a:r>
            <a:br>
              <a:rPr lang="en-GB" sz="2400" smtClean="0"/>
            </a:br>
            <a:r>
              <a:rPr lang="en-GB" sz="2400" smtClean="0"/>
              <a:t>and is named </a:t>
            </a:r>
            <a:br>
              <a:rPr lang="en-GB" sz="2400" smtClean="0"/>
            </a:br>
            <a:r>
              <a:rPr lang="en-GB" sz="2400" smtClean="0"/>
              <a:t>the </a:t>
            </a:r>
            <a:r>
              <a:rPr lang="en-GB" sz="2400" smtClean="0">
                <a:solidFill>
                  <a:srgbClr val="3333FF"/>
                </a:solidFill>
              </a:rPr>
              <a:t>water hole</a:t>
            </a:r>
            <a:r>
              <a:rPr lang="en-GB" sz="2400" smtClean="0"/>
              <a:t>—</a:t>
            </a:r>
            <a:br>
              <a:rPr lang="en-GB" sz="2400" smtClean="0"/>
            </a:br>
            <a:r>
              <a:rPr lang="en-GB" sz="2400" smtClean="0"/>
              <a:t>because H plus </a:t>
            </a:r>
            <a:br>
              <a:rPr lang="en-GB" sz="2400" smtClean="0"/>
            </a:br>
            <a:r>
              <a:rPr lang="en-GB" sz="2400" smtClean="0"/>
              <a:t>OH yields water.</a:t>
            </a:r>
            <a:endParaRPr lang="en-US" sz="2400" smtClean="0"/>
          </a:p>
        </p:txBody>
      </p:sp>
      <p:sp>
        <p:nvSpPr>
          <p:cNvPr id="1375243" name="Text Box 11"/>
          <p:cNvSpPr txBox="1">
            <a:spLocks noChangeArrowheads="1"/>
          </p:cNvSpPr>
          <p:nvPr/>
        </p:nvSpPr>
        <p:spPr bwMode="auto">
          <a:xfrm>
            <a:off x="685800" y="265113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GB" sz="3000">
                <a:solidFill>
                  <a:srgbClr val="FFCC00"/>
                </a:solidFill>
                <a:cs typeface="+mn-cs"/>
              </a:rPr>
              <a:t>Radio Communication</a:t>
            </a:r>
            <a:r>
              <a:rPr lang="en-US" sz="3000">
                <a:solidFill>
                  <a:srgbClr val="FFCC00"/>
                </a:solidFill>
                <a:cs typeface="+mn-cs"/>
              </a:rPr>
              <a:t> </a:t>
            </a:r>
          </a:p>
        </p:txBody>
      </p:sp>
      <p:pic>
        <p:nvPicPr>
          <p:cNvPr id="271363" name="Picture 12" descr="15f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197225"/>
            <a:ext cx="4953000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1146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8800" y="990600"/>
            <a:ext cx="82296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>
                <a:cs typeface="+mn-cs"/>
              </a:rPr>
              <a:t>Any civilizations sophisticated enough to do radio astronomy must know of these lines and appreciate their significance in the same way as do Earthlings.</a:t>
            </a:r>
          </a:p>
        </p:txBody>
      </p:sp>
      <p:sp>
        <p:nvSpPr>
          <p:cNvPr id="1376271" name="Text Box 15"/>
          <p:cNvSpPr txBox="1">
            <a:spLocks noChangeArrowheads="1"/>
          </p:cNvSpPr>
          <p:nvPr/>
        </p:nvSpPr>
        <p:spPr bwMode="auto">
          <a:xfrm>
            <a:off x="685800" y="265113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GB" sz="3000">
                <a:solidFill>
                  <a:srgbClr val="FFCC00"/>
                </a:solidFill>
                <a:cs typeface="+mn-cs"/>
              </a:rPr>
              <a:t>Radio Communication</a:t>
            </a:r>
            <a:r>
              <a:rPr lang="en-US" sz="3000">
                <a:solidFill>
                  <a:srgbClr val="FFCC00"/>
                </a:solidFill>
                <a:cs typeface="+mn-cs"/>
              </a:rPr>
              <a:t> </a:t>
            </a:r>
          </a:p>
        </p:txBody>
      </p:sp>
      <p:pic>
        <p:nvPicPr>
          <p:cNvPr id="273411" name="Picture 16" descr="15f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197225"/>
            <a:ext cx="4953000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562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283" name="Rectangle 3"/>
          <p:cNvSpPr>
            <a:spLocks noGrp="1" noChangeArrowheads="1"/>
          </p:cNvSpPr>
          <p:nvPr>
            <p:ph idx="1"/>
          </p:nvPr>
        </p:nvSpPr>
        <p:spPr>
          <a:xfrm>
            <a:off x="558800" y="990600"/>
            <a:ext cx="85344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smtClean="0">
                <a:cs typeface="+mn-cs"/>
              </a:rPr>
              <a:t>A number of searches for extraterrestrial radio signals have been made, and some are now under way.</a:t>
            </a:r>
          </a:p>
          <a:p>
            <a:pPr eaLnBrk="1" hangingPunct="1">
              <a:defRPr/>
            </a:pPr>
            <a:r>
              <a:rPr lang="en-GB" sz="3600" smtClean="0">
                <a:cs typeface="+mn-cs"/>
              </a:rPr>
              <a:t>This field of study is known as </a:t>
            </a:r>
            <a:r>
              <a:rPr lang="en-GB" sz="3600" smtClean="0">
                <a:solidFill>
                  <a:srgbClr val="3333FF"/>
                </a:solidFill>
                <a:cs typeface="+mn-cs"/>
              </a:rPr>
              <a:t>SETI</a:t>
            </a:r>
            <a:r>
              <a:rPr lang="en-GB" sz="3600" smtClean="0">
                <a:cs typeface="+mn-cs"/>
              </a:rPr>
              <a:t>, Search for Extra-Terrestrial Intelligence.</a:t>
            </a:r>
            <a:endParaRPr lang="en-US" sz="3600" smtClean="0">
              <a:cs typeface="+mn-cs"/>
            </a:endParaRPr>
          </a:p>
        </p:txBody>
      </p:sp>
      <p:sp>
        <p:nvSpPr>
          <p:cNvPr id="1377285" name="Text Box 5"/>
          <p:cNvSpPr txBox="1">
            <a:spLocks noChangeArrowheads="1"/>
          </p:cNvSpPr>
          <p:nvPr/>
        </p:nvSpPr>
        <p:spPr bwMode="auto">
          <a:xfrm>
            <a:off x="3443288" y="609600"/>
            <a:ext cx="34290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endParaRPr lang="en-US" sz="2400">
              <a:solidFill>
                <a:srgbClr val="FFCC00"/>
              </a:solidFill>
              <a:cs typeface="+mn-cs"/>
            </a:endParaRPr>
          </a:p>
        </p:txBody>
      </p:sp>
      <p:sp>
        <p:nvSpPr>
          <p:cNvPr id="1377286" name="Text Box 6"/>
          <p:cNvSpPr txBox="1">
            <a:spLocks noChangeArrowheads="1"/>
          </p:cNvSpPr>
          <p:nvPr/>
        </p:nvSpPr>
        <p:spPr bwMode="auto">
          <a:xfrm>
            <a:off x="685800" y="265113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GB" sz="3000">
                <a:solidFill>
                  <a:srgbClr val="FFCC00"/>
                </a:solidFill>
                <a:cs typeface="+mn-cs"/>
              </a:rPr>
              <a:t>Radio Communication</a:t>
            </a:r>
            <a:r>
              <a:rPr lang="en-US" sz="3000">
                <a:solidFill>
                  <a:srgbClr val="FFCC00"/>
                </a:solidFill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8586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307" name="Rectangle 3"/>
          <p:cNvSpPr>
            <a:spLocks noGrp="1" noChangeArrowheads="1"/>
          </p:cNvSpPr>
          <p:nvPr>
            <p:ph idx="1"/>
          </p:nvPr>
        </p:nvSpPr>
        <p:spPr>
          <a:xfrm>
            <a:off x="565150" y="1004888"/>
            <a:ext cx="82296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GB" sz="3400" smtClean="0">
                <a:cs typeface="+mn-cs"/>
              </a:rPr>
              <a:t>It has generated heated debate among astronomers, philosophers, theologians, and politicians.</a:t>
            </a:r>
            <a:r>
              <a:rPr lang="en-GB" smtClean="0">
                <a:cs typeface="+mn-cs"/>
              </a:rPr>
              <a:t> </a:t>
            </a:r>
          </a:p>
          <a:p>
            <a:pPr lvl="1" eaLnBrk="1" hangingPunct="1">
              <a:defRPr/>
            </a:pPr>
            <a:r>
              <a:rPr lang="en-GB" sz="2400" smtClean="0"/>
              <a:t>Congress funded a NASA search for a short time.</a:t>
            </a:r>
          </a:p>
          <a:p>
            <a:pPr lvl="1" eaLnBrk="1" hangingPunct="1">
              <a:defRPr/>
            </a:pPr>
            <a:r>
              <a:rPr lang="en-GB" sz="2400" smtClean="0"/>
              <a:t>However, it ended support in the early 1990s—because it feared public reaction.</a:t>
            </a:r>
          </a:p>
          <a:p>
            <a:pPr lvl="1" eaLnBrk="1" hangingPunct="1">
              <a:defRPr/>
            </a:pPr>
            <a:r>
              <a:rPr lang="en-US" sz="2400" smtClean="0"/>
              <a:t>In fact, the annual cost of a major search is only about as much as a single Air Force attack helicopter.</a:t>
            </a:r>
          </a:p>
          <a:p>
            <a:pPr lvl="1" eaLnBrk="1" hangingPunct="1">
              <a:defRPr/>
            </a:pPr>
            <a:r>
              <a:rPr lang="en-US" sz="2400" smtClean="0"/>
              <a:t>Much of the reluctance to fund searches probably stems from issues other than cost.</a:t>
            </a:r>
            <a:r>
              <a:rPr lang="en-GB" sz="2400" smtClean="0"/>
              <a:t> </a:t>
            </a:r>
          </a:p>
        </p:txBody>
      </p:sp>
      <p:sp>
        <p:nvSpPr>
          <p:cNvPr id="1378310" name="Text Box 6"/>
          <p:cNvSpPr txBox="1">
            <a:spLocks noChangeArrowheads="1"/>
          </p:cNvSpPr>
          <p:nvPr/>
        </p:nvSpPr>
        <p:spPr bwMode="auto">
          <a:xfrm>
            <a:off x="685800" y="265113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GB" sz="3000">
                <a:solidFill>
                  <a:srgbClr val="FFCC00"/>
                </a:solidFill>
                <a:cs typeface="+mn-cs"/>
              </a:rPr>
              <a:t>Radio Communication</a:t>
            </a:r>
            <a:r>
              <a:rPr lang="en-US" sz="3000">
                <a:solidFill>
                  <a:srgbClr val="FFCC00"/>
                </a:solidFill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5666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333" name="Rectangle 5"/>
          <p:cNvSpPr>
            <a:spLocks noGrp="1" noChangeArrowheads="1"/>
          </p:cNvSpPr>
          <p:nvPr>
            <p:ph idx="1"/>
          </p:nvPr>
        </p:nvSpPr>
        <p:spPr>
          <a:xfrm>
            <a:off x="565150" y="990600"/>
            <a:ext cx="835025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One point to keep in mind is that the discovery of alien intelligence would cause a huge change in humans</a:t>
            </a:r>
            <a:r>
              <a:rPr lang="ja-JP" altLang="en-US" smtClean="0">
                <a:latin typeface="Arial"/>
                <a:cs typeface="+mn-cs"/>
              </a:rPr>
              <a:t>’</a:t>
            </a:r>
            <a:r>
              <a:rPr lang="en-US" smtClean="0">
                <a:cs typeface="+mn-cs"/>
              </a:rPr>
              <a:t> worldview—akin to Galileo</a:t>
            </a:r>
            <a:r>
              <a:rPr lang="ja-JP" altLang="en-US" smtClean="0">
                <a:latin typeface="Arial"/>
                <a:cs typeface="+mn-cs"/>
              </a:rPr>
              <a:t>’</a:t>
            </a:r>
            <a:r>
              <a:rPr lang="en-US" smtClean="0">
                <a:cs typeface="+mn-cs"/>
              </a:rPr>
              <a:t>s discovery that the moons of Jupiter do not go around the Earth.</a:t>
            </a:r>
          </a:p>
          <a:p>
            <a:pPr lvl="1" eaLnBrk="1" hangingPunct="1">
              <a:defRPr/>
            </a:pPr>
            <a:r>
              <a:rPr lang="en-US" sz="2600" smtClean="0"/>
              <a:t>Some turmoil would inevitably result.</a:t>
            </a:r>
            <a:endParaRPr lang="en-GB" sz="2600" smtClean="0"/>
          </a:p>
        </p:txBody>
      </p:sp>
      <p:sp>
        <p:nvSpPr>
          <p:cNvPr id="1379335" name="Text Box 7"/>
          <p:cNvSpPr txBox="1">
            <a:spLocks noChangeArrowheads="1"/>
          </p:cNvSpPr>
          <p:nvPr/>
        </p:nvSpPr>
        <p:spPr bwMode="auto">
          <a:xfrm>
            <a:off x="685800" y="265113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GB" sz="3000">
                <a:solidFill>
                  <a:srgbClr val="FFCC00"/>
                </a:solidFill>
                <a:cs typeface="+mn-cs"/>
              </a:rPr>
              <a:t>Radio Communication</a:t>
            </a:r>
            <a:r>
              <a:rPr lang="en-US" sz="3000">
                <a:solidFill>
                  <a:srgbClr val="FFCC00"/>
                </a:solidFill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7732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355" name="Rectangle 3"/>
          <p:cNvSpPr>
            <a:spLocks noGrp="1" noChangeArrowheads="1"/>
          </p:cNvSpPr>
          <p:nvPr>
            <p:ph idx="1"/>
          </p:nvPr>
        </p:nvSpPr>
        <p:spPr>
          <a:xfrm>
            <a:off x="565150" y="976313"/>
            <a:ext cx="827405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smtClean="0">
                <a:cs typeface="+mn-cs"/>
              </a:rPr>
              <a:t>In spite of the controversy, the search continues.</a:t>
            </a:r>
            <a:r>
              <a:rPr lang="en-GB" sz="3800" smtClean="0">
                <a:cs typeface="+mn-cs"/>
              </a:rPr>
              <a:t> </a:t>
            </a:r>
          </a:p>
          <a:p>
            <a:pPr lvl="1" eaLnBrk="1" hangingPunct="1">
              <a:defRPr/>
            </a:pPr>
            <a:r>
              <a:rPr lang="en-GB" sz="2400" smtClean="0"/>
              <a:t>The NASA SETI project cancelled by Congress was renamed Project Phoenix and completed using private funds. </a:t>
            </a:r>
            <a:endParaRPr lang="en-US" sz="2400" smtClean="0"/>
          </a:p>
          <a:p>
            <a:pPr lvl="1" eaLnBrk="1" hangingPunct="1">
              <a:defRPr/>
            </a:pPr>
            <a:r>
              <a:rPr lang="en-GB" sz="2400" smtClean="0"/>
              <a:t>The SETI Institute, founded in 1984, managed Project Phoenix plus several other important searches.</a:t>
            </a:r>
          </a:p>
          <a:p>
            <a:pPr lvl="1" eaLnBrk="1" hangingPunct="1">
              <a:defRPr/>
            </a:pPr>
            <a:r>
              <a:rPr lang="en-GB" sz="2400" smtClean="0"/>
              <a:t>Currently, it is building a new radio telescope array in northern California—collaborating with the University of California, Berkeley, and partly funded by Paul Allen of Microsoft.</a:t>
            </a:r>
          </a:p>
        </p:txBody>
      </p:sp>
      <p:sp>
        <p:nvSpPr>
          <p:cNvPr id="1380358" name="Text Box 6"/>
          <p:cNvSpPr txBox="1">
            <a:spLocks noChangeArrowheads="1"/>
          </p:cNvSpPr>
          <p:nvPr/>
        </p:nvSpPr>
        <p:spPr bwMode="auto">
          <a:xfrm>
            <a:off x="685800" y="265113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GB" sz="3000">
                <a:solidFill>
                  <a:srgbClr val="FFCC00"/>
                </a:solidFill>
                <a:cs typeface="+mn-cs"/>
              </a:rPr>
              <a:t>Radio Communication</a:t>
            </a:r>
            <a:r>
              <a:rPr lang="en-US" sz="3000">
                <a:solidFill>
                  <a:srgbClr val="FFCC00"/>
                </a:solidFill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3504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379" name="Rectangle 3"/>
          <p:cNvSpPr>
            <a:spLocks noGrp="1" noChangeArrowheads="1"/>
          </p:cNvSpPr>
          <p:nvPr>
            <p:ph idx="1"/>
          </p:nvPr>
        </p:nvSpPr>
        <p:spPr>
          <a:xfrm>
            <a:off x="565150" y="990600"/>
            <a:ext cx="835025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smtClean="0">
                <a:cs typeface="+mn-cs"/>
              </a:rPr>
              <a:t>There is even a way for you to help with searches.</a:t>
            </a:r>
            <a:r>
              <a:rPr lang="en-GB" smtClean="0">
                <a:cs typeface="+mn-cs"/>
              </a:rPr>
              <a:t> </a:t>
            </a:r>
          </a:p>
          <a:p>
            <a:pPr lvl="1" eaLnBrk="1" hangingPunct="1">
              <a:defRPr/>
            </a:pPr>
            <a:r>
              <a:rPr lang="en-GB" sz="2400" smtClean="0"/>
              <a:t>The Berkeley SETI team (separate from the SETI Institute), with the support of the Planetary Society, has recruited about 4 million owners of personal computers that are connected to the Internet. </a:t>
            </a:r>
            <a:endParaRPr lang="en-US" sz="2400" smtClean="0"/>
          </a:p>
          <a:p>
            <a:pPr lvl="1" eaLnBrk="1" hangingPunct="1">
              <a:defRPr/>
            </a:pPr>
            <a:r>
              <a:rPr lang="en-GB" sz="2400" smtClean="0"/>
              <a:t>Participants download a screen saver that searches data files from the Arecibo radio telescope for signals whenever the owner is not using the computer. </a:t>
            </a:r>
          </a:p>
          <a:p>
            <a:pPr lvl="1" eaLnBrk="1" hangingPunct="1">
              <a:defRPr/>
            </a:pPr>
            <a:r>
              <a:rPr lang="en-GB" sz="2400" smtClean="0"/>
              <a:t>For information, locate the seti@home project at http://setiathome.ssl.berkeley.edu/.</a:t>
            </a:r>
            <a:endParaRPr lang="en-US" sz="2400" smtClean="0"/>
          </a:p>
        </p:txBody>
      </p:sp>
      <p:sp>
        <p:nvSpPr>
          <p:cNvPr id="1381382" name="Text Box 6"/>
          <p:cNvSpPr txBox="1">
            <a:spLocks noChangeArrowheads="1"/>
          </p:cNvSpPr>
          <p:nvPr/>
        </p:nvSpPr>
        <p:spPr bwMode="auto">
          <a:xfrm>
            <a:off x="685800" y="265113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GB" sz="3000">
                <a:solidFill>
                  <a:srgbClr val="FFCC00"/>
                </a:solidFill>
                <a:cs typeface="+mn-cs"/>
              </a:rPr>
              <a:t>Radio Communication</a:t>
            </a:r>
            <a:r>
              <a:rPr lang="en-US" sz="3000">
                <a:solidFill>
                  <a:srgbClr val="FFCC00"/>
                </a:solidFill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3378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5150" y="990600"/>
            <a:ext cx="842645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>
                <a:cs typeface="+mn-cs"/>
              </a:rPr>
              <a:t>The search continues…</a:t>
            </a:r>
          </a:p>
          <a:p>
            <a:pPr eaLnBrk="1" hangingPunct="1">
              <a:defRPr/>
            </a:pPr>
            <a:r>
              <a:rPr lang="en-GB" smtClean="0">
                <a:cs typeface="+mn-cs"/>
              </a:rPr>
              <a:t>However, radio astronomers struggle to hear anything against the worsening babble of noise from human civilization. </a:t>
            </a:r>
            <a:endParaRPr lang="en-US" smtClean="0">
              <a:cs typeface="+mn-cs"/>
            </a:endParaRPr>
          </a:p>
        </p:txBody>
      </p:sp>
      <p:sp>
        <p:nvSpPr>
          <p:cNvPr id="1382415" name="Text Box 15"/>
          <p:cNvSpPr txBox="1">
            <a:spLocks noChangeArrowheads="1"/>
          </p:cNvSpPr>
          <p:nvPr/>
        </p:nvSpPr>
        <p:spPr bwMode="auto">
          <a:xfrm>
            <a:off x="685800" y="265113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GB" sz="3000">
                <a:solidFill>
                  <a:srgbClr val="FFCC00"/>
                </a:solidFill>
                <a:cs typeface="+mn-cs"/>
              </a:rPr>
              <a:t>Radio Communication</a:t>
            </a:r>
            <a:r>
              <a:rPr lang="en-US" sz="3000">
                <a:solidFill>
                  <a:srgbClr val="FFCC00"/>
                </a:solidFill>
                <a:cs typeface="+mn-cs"/>
              </a:rPr>
              <a:t> </a:t>
            </a:r>
          </a:p>
        </p:txBody>
      </p:sp>
      <p:pic>
        <p:nvPicPr>
          <p:cNvPr id="285699" name="Picture 16" descr="15f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197225"/>
            <a:ext cx="4953000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2725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325" name="Rectangle 5"/>
          <p:cNvSpPr>
            <a:spLocks noGrp="1" noChangeArrowheads="1"/>
          </p:cNvSpPr>
          <p:nvPr>
            <p:ph idx="1"/>
          </p:nvPr>
        </p:nvSpPr>
        <p:spPr>
          <a:xfrm>
            <a:off x="558800" y="990600"/>
            <a:ext cx="85344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The Jovian planets have deep atmospheres and, at a certain level, it is likely that water condenses into liquid droplets. </a:t>
            </a:r>
          </a:p>
        </p:txBody>
      </p:sp>
      <p:sp>
        <p:nvSpPr>
          <p:cNvPr id="1336329" name="Text Box 9"/>
          <p:cNvSpPr txBox="1">
            <a:spLocks noChangeArrowheads="1"/>
          </p:cNvSpPr>
          <p:nvPr/>
        </p:nvSpPr>
        <p:spPr bwMode="auto">
          <a:xfrm>
            <a:off x="685800" y="265113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GB" sz="3000">
                <a:solidFill>
                  <a:srgbClr val="FFCC00"/>
                </a:solidFill>
                <a:cs typeface="+mn-cs"/>
              </a:rPr>
              <a:t>Life in Our Solar System</a:t>
            </a:r>
            <a:r>
              <a:rPr lang="en-US" sz="3000">
                <a:solidFill>
                  <a:srgbClr val="FFCC00"/>
                </a:solidFill>
                <a:cs typeface="+mn-cs"/>
              </a:rPr>
              <a:t> </a:t>
            </a:r>
          </a:p>
        </p:txBody>
      </p:sp>
      <p:pic>
        <p:nvPicPr>
          <p:cNvPr id="177155" name="Picture 10" descr="14p2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5" y="3128963"/>
            <a:ext cx="6600825" cy="372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4211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371" name="Rectangle 3"/>
          <p:cNvSpPr>
            <a:spLocks noGrp="1" noChangeArrowheads="1"/>
          </p:cNvSpPr>
          <p:nvPr>
            <p:ph idx="1"/>
          </p:nvPr>
        </p:nvSpPr>
        <p:spPr>
          <a:xfrm>
            <a:off x="565150" y="990600"/>
            <a:ext cx="835025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>
                <a:cs typeface="+mn-cs"/>
              </a:rPr>
              <a:t>Wider and wider sections of the electromagnetic spectrum are being used for Earthly communication.</a:t>
            </a:r>
          </a:p>
          <a:p>
            <a:pPr eaLnBrk="1" hangingPunct="1">
              <a:defRPr/>
            </a:pPr>
            <a:r>
              <a:rPr lang="en-GB" smtClean="0">
                <a:cs typeface="+mn-cs"/>
              </a:rPr>
              <a:t>This, combined with stray electromagnetic noise from electronic devices, including everything from computers to refrigerators, makes hearing faint radio signals difficult.</a:t>
            </a:r>
          </a:p>
          <a:p>
            <a:pPr lvl="1" eaLnBrk="1" hangingPunct="1">
              <a:defRPr/>
            </a:pPr>
            <a:r>
              <a:rPr lang="en-GB" sz="2400" smtClean="0"/>
              <a:t>It would be ironic if humans fail to detect signals from another world because our own world has become too noisy.</a:t>
            </a:r>
            <a:endParaRPr lang="en-US" sz="2400" smtClean="0"/>
          </a:p>
        </p:txBody>
      </p:sp>
      <p:sp>
        <p:nvSpPr>
          <p:cNvPr id="1466374" name="Text Box 6"/>
          <p:cNvSpPr txBox="1">
            <a:spLocks noChangeArrowheads="1"/>
          </p:cNvSpPr>
          <p:nvPr/>
        </p:nvSpPr>
        <p:spPr bwMode="auto">
          <a:xfrm>
            <a:off x="685800" y="265113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GB" sz="3000">
                <a:solidFill>
                  <a:srgbClr val="FFCC00"/>
                </a:solidFill>
                <a:cs typeface="+mn-cs"/>
              </a:rPr>
              <a:t>Radio Communication</a:t>
            </a:r>
            <a:r>
              <a:rPr lang="en-US" sz="3000">
                <a:solidFill>
                  <a:srgbClr val="FFCC00"/>
                </a:solidFill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8753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03" name="Rectangle 3"/>
          <p:cNvSpPr>
            <a:spLocks noGrp="1" noChangeArrowheads="1"/>
          </p:cNvSpPr>
          <p:nvPr>
            <p:ph idx="1"/>
          </p:nvPr>
        </p:nvSpPr>
        <p:spPr>
          <a:xfrm>
            <a:off x="565150" y="976313"/>
            <a:ext cx="82296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smtClean="0">
                <a:cs typeface="+mn-cs"/>
              </a:rPr>
              <a:t>Ultimately, the chances of success depend on the number of inhabited worlds in the galaxy.</a:t>
            </a:r>
            <a:endParaRPr lang="en-US" sz="4000" smtClean="0">
              <a:cs typeface="+mn-cs"/>
            </a:endParaRPr>
          </a:p>
        </p:txBody>
      </p:sp>
      <p:sp>
        <p:nvSpPr>
          <p:cNvPr id="1638406" name="Text Box 6"/>
          <p:cNvSpPr txBox="1">
            <a:spLocks noChangeArrowheads="1"/>
          </p:cNvSpPr>
          <p:nvPr/>
        </p:nvSpPr>
        <p:spPr bwMode="auto">
          <a:xfrm>
            <a:off x="685800" y="265113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GB" sz="3000">
                <a:solidFill>
                  <a:srgbClr val="FFCC00"/>
                </a:solidFill>
                <a:cs typeface="+mn-cs"/>
              </a:rPr>
              <a:t>Radio Communication</a:t>
            </a:r>
            <a:r>
              <a:rPr lang="en-US" sz="3000">
                <a:solidFill>
                  <a:srgbClr val="FFCC00"/>
                </a:solidFill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886546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451" name="Rectangle 3"/>
          <p:cNvSpPr>
            <a:spLocks noGrp="1" noChangeArrowheads="1"/>
          </p:cNvSpPr>
          <p:nvPr>
            <p:ph idx="1"/>
          </p:nvPr>
        </p:nvSpPr>
        <p:spPr>
          <a:xfrm>
            <a:off x="565150" y="990600"/>
            <a:ext cx="857885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smtClean="0">
                <a:cs typeface="+mn-cs"/>
              </a:rPr>
              <a:t>Given enough time, the searches will find other worlds with civilizations—assuming that there are at least a few out there.</a:t>
            </a:r>
            <a:r>
              <a:rPr lang="en-GB" smtClean="0">
                <a:cs typeface="+mn-cs"/>
              </a:rPr>
              <a:t> </a:t>
            </a:r>
          </a:p>
          <a:p>
            <a:pPr lvl="1" eaLnBrk="1" hangingPunct="1">
              <a:defRPr/>
            </a:pPr>
            <a:r>
              <a:rPr lang="en-GB" sz="2400" smtClean="0"/>
              <a:t>If intelligence is common, scientists should find signals relatively soon—within the next few decades.</a:t>
            </a:r>
          </a:p>
          <a:p>
            <a:pPr lvl="1" eaLnBrk="1" hangingPunct="1">
              <a:defRPr/>
            </a:pPr>
            <a:r>
              <a:rPr lang="en-GB" sz="2400" smtClean="0"/>
              <a:t>If intelligence is rare, it may take much longer.</a:t>
            </a:r>
            <a:endParaRPr lang="en-US" sz="2400" smtClean="0"/>
          </a:p>
        </p:txBody>
      </p:sp>
      <p:sp>
        <p:nvSpPr>
          <p:cNvPr id="1384452" name="Text Box 4"/>
          <p:cNvSpPr txBox="1">
            <a:spLocks noChangeArrowheads="1"/>
          </p:cNvSpPr>
          <p:nvPr/>
        </p:nvSpPr>
        <p:spPr bwMode="auto">
          <a:xfrm>
            <a:off x="685800" y="265113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GB" sz="3000">
                <a:solidFill>
                  <a:srgbClr val="FFCC00"/>
                </a:solidFill>
                <a:cs typeface="+mn-cs"/>
              </a:rPr>
              <a:t>How Many Inhabited Worlds?</a:t>
            </a:r>
            <a:r>
              <a:rPr lang="en-US" sz="3000">
                <a:solidFill>
                  <a:srgbClr val="FFCC00"/>
                </a:solidFill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8732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475" name="Rectangle 3"/>
          <p:cNvSpPr>
            <a:spLocks noGrp="1" noChangeArrowheads="1"/>
          </p:cNvSpPr>
          <p:nvPr>
            <p:ph idx="1"/>
          </p:nvPr>
        </p:nvSpPr>
        <p:spPr>
          <a:xfrm>
            <a:off x="565150" y="990600"/>
            <a:ext cx="857885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>
                <a:cs typeface="+mn-cs"/>
              </a:rPr>
              <a:t>Simple arithmetic can give you an estimate of the number of technological civilizations in Milky Way with which you might communicate, </a:t>
            </a:r>
            <a:r>
              <a:rPr lang="en-GB" i="1" smtClean="0">
                <a:cs typeface="+mn-cs"/>
              </a:rPr>
              <a:t>N</a:t>
            </a:r>
            <a:r>
              <a:rPr lang="en-GB" i="1" baseline="-25000" smtClean="0">
                <a:cs typeface="+mn-cs"/>
              </a:rPr>
              <a:t>c</a:t>
            </a:r>
            <a:r>
              <a:rPr lang="en-GB" smtClean="0">
                <a:cs typeface="+mn-cs"/>
              </a:rPr>
              <a:t>.</a:t>
            </a:r>
          </a:p>
          <a:p>
            <a:pPr eaLnBrk="1" hangingPunct="1">
              <a:defRPr/>
            </a:pPr>
            <a:r>
              <a:rPr lang="en-GB" smtClean="0">
                <a:cs typeface="+mn-cs"/>
              </a:rPr>
              <a:t>The formula proposed for discussions about </a:t>
            </a:r>
            <a:r>
              <a:rPr lang="en-GB" i="1" smtClean="0">
                <a:cs typeface="+mn-cs"/>
              </a:rPr>
              <a:t>N</a:t>
            </a:r>
            <a:r>
              <a:rPr lang="en-GB" baseline="-25000" smtClean="0">
                <a:cs typeface="+mn-cs"/>
              </a:rPr>
              <a:t>c</a:t>
            </a:r>
            <a:r>
              <a:rPr lang="en-GB" smtClean="0">
                <a:cs typeface="+mn-cs"/>
              </a:rPr>
              <a:t> is named the </a:t>
            </a:r>
            <a:r>
              <a:rPr lang="en-GB" smtClean="0">
                <a:solidFill>
                  <a:srgbClr val="3333FF"/>
                </a:solidFill>
                <a:cs typeface="+mn-cs"/>
              </a:rPr>
              <a:t>Drake equation</a:t>
            </a:r>
            <a:r>
              <a:rPr lang="en-GB" b="1" smtClean="0">
                <a:cs typeface="+mn-cs"/>
              </a:rPr>
              <a:t> </a:t>
            </a:r>
            <a:r>
              <a:rPr lang="en-GB" smtClean="0">
                <a:cs typeface="+mn-cs"/>
              </a:rPr>
              <a:t>after the radio astronomer Frank Drake, a pioneer in the search for extraterrestrial intelligence.</a:t>
            </a:r>
          </a:p>
        </p:txBody>
      </p:sp>
      <p:sp>
        <p:nvSpPr>
          <p:cNvPr id="1385478" name="Text Box 6"/>
          <p:cNvSpPr txBox="1">
            <a:spLocks noChangeArrowheads="1"/>
          </p:cNvSpPr>
          <p:nvPr/>
        </p:nvSpPr>
        <p:spPr bwMode="auto">
          <a:xfrm>
            <a:off x="685800" y="265113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GB" sz="3000">
                <a:solidFill>
                  <a:srgbClr val="FFCC00"/>
                </a:solidFill>
                <a:cs typeface="+mn-cs"/>
              </a:rPr>
              <a:t>How Many Inhabited Worlds?</a:t>
            </a:r>
            <a:r>
              <a:rPr lang="en-US" sz="3000">
                <a:solidFill>
                  <a:srgbClr val="FFCC00"/>
                </a:solidFill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6789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4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z="3600" smtClean="0">
                <a:cs typeface="+mn-cs"/>
              </a:rPr>
              <a:t>The version of the Drake equation presented here is modified slightly from its original form.</a:t>
            </a:r>
          </a:p>
        </p:txBody>
      </p:sp>
      <p:graphicFrame>
        <p:nvGraphicFramePr>
          <p:cNvPr id="295938" name="Object 5"/>
          <p:cNvGraphicFramePr>
            <a:graphicFrameLocks noChangeAspect="1"/>
          </p:cNvGraphicFramePr>
          <p:nvPr/>
        </p:nvGraphicFramePr>
        <p:xfrm>
          <a:off x="1449388" y="3581400"/>
          <a:ext cx="6246812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49" name="Equation" r:id="rId4" imgW="1727200" imgH="241300" progId="Equation.3">
                  <p:embed/>
                </p:oleObj>
              </mc:Choice>
              <mc:Fallback>
                <p:oleObj name="Equation" r:id="rId4" imgW="17272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9388" y="3581400"/>
                        <a:ext cx="6246812" cy="873125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6503" name="Text Box 7"/>
          <p:cNvSpPr txBox="1">
            <a:spLocks noChangeArrowheads="1"/>
          </p:cNvSpPr>
          <p:nvPr/>
        </p:nvSpPr>
        <p:spPr bwMode="auto">
          <a:xfrm>
            <a:off x="2590800" y="3124200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mtClean="0">
              <a:solidFill>
                <a:schemeClr val="bg1"/>
              </a:solidFill>
              <a:cs typeface="+mn-cs"/>
            </a:endParaRPr>
          </a:p>
        </p:txBody>
      </p:sp>
      <p:sp>
        <p:nvSpPr>
          <p:cNvPr id="1386505" name="Text Box 9"/>
          <p:cNvSpPr txBox="1">
            <a:spLocks noChangeArrowheads="1"/>
          </p:cNvSpPr>
          <p:nvPr/>
        </p:nvSpPr>
        <p:spPr bwMode="auto">
          <a:xfrm>
            <a:off x="685800" y="265113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GB" sz="3000">
                <a:solidFill>
                  <a:srgbClr val="FFCC00"/>
                </a:solidFill>
                <a:cs typeface="+mn-cs"/>
              </a:rPr>
              <a:t>How Many Inhabited Worlds?</a:t>
            </a:r>
            <a:r>
              <a:rPr lang="en-US" sz="3000">
                <a:solidFill>
                  <a:srgbClr val="FFCC00"/>
                </a:solidFill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3064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985" name="Object 5"/>
          <p:cNvGraphicFramePr>
            <a:graphicFrameLocks noGrp="1" noChangeAspect="1"/>
          </p:cNvGraphicFramePr>
          <p:nvPr>
            <p:ph/>
          </p:nvPr>
        </p:nvGraphicFramePr>
        <p:xfrm>
          <a:off x="1447800" y="1482725"/>
          <a:ext cx="6294438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097" name="Equation" r:id="rId4" imgW="1727200" imgH="241300" progId="Equation.3">
                  <p:embed/>
                </p:oleObj>
              </mc:Choice>
              <mc:Fallback>
                <p:oleObj name="Equation" r:id="rId4" imgW="17272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482725"/>
                        <a:ext cx="6294438" cy="879475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8423" name="Rectangle 7"/>
          <p:cNvSpPr>
            <a:spLocks noChangeArrowheads="1"/>
          </p:cNvSpPr>
          <p:nvPr/>
        </p:nvSpPr>
        <p:spPr bwMode="auto">
          <a:xfrm>
            <a:off x="558800" y="2819400"/>
            <a:ext cx="82296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buFont typeface="Times" charset="0"/>
              <a:buChar char="•"/>
              <a:defRPr/>
            </a:pPr>
            <a:r>
              <a:rPr lang="en-US" sz="3400" i="1">
                <a:solidFill>
                  <a:schemeClr val="tx1"/>
                </a:solidFill>
                <a:cs typeface="+mn-cs"/>
              </a:rPr>
              <a:t>N*</a:t>
            </a:r>
            <a:r>
              <a:rPr lang="en-US" sz="3400">
                <a:solidFill>
                  <a:schemeClr val="tx1"/>
                </a:solidFill>
                <a:cs typeface="+mn-cs"/>
              </a:rPr>
              <a:t> is the number of stars in our galaxy, and </a:t>
            </a:r>
            <a:r>
              <a:rPr lang="en-US" sz="3400" i="1">
                <a:solidFill>
                  <a:schemeClr val="tx1"/>
                </a:solidFill>
                <a:cs typeface="+mn-cs"/>
              </a:rPr>
              <a:t>f</a:t>
            </a:r>
            <a:r>
              <a:rPr lang="en-US" sz="3400" i="1" baseline="-25000">
                <a:solidFill>
                  <a:schemeClr val="tx1"/>
                </a:solidFill>
                <a:cs typeface="+mn-cs"/>
              </a:rPr>
              <a:t>P</a:t>
            </a:r>
            <a:r>
              <a:rPr lang="en-US" sz="3400" i="1">
                <a:solidFill>
                  <a:schemeClr val="tx1"/>
                </a:solidFill>
                <a:cs typeface="+mn-cs"/>
              </a:rPr>
              <a:t> </a:t>
            </a:r>
            <a:r>
              <a:rPr lang="en-US" sz="3400">
                <a:solidFill>
                  <a:schemeClr val="tx1"/>
                </a:solidFill>
                <a:cs typeface="+mn-cs"/>
              </a:rPr>
              <a:t>represents the fraction of stars that have planets.</a:t>
            </a:r>
            <a:r>
              <a:rPr lang="en-US" sz="3200">
                <a:solidFill>
                  <a:schemeClr val="tx1"/>
                </a:solidFill>
                <a:cs typeface="+mn-cs"/>
              </a:rPr>
              <a:t> </a:t>
            </a:r>
          </a:p>
          <a:p>
            <a:pPr marL="742950" lvl="1" indent="-285750">
              <a:buFont typeface="Times" charset="0"/>
              <a:buChar char="•"/>
              <a:defRPr/>
            </a:pPr>
            <a:r>
              <a:rPr lang="en-US" sz="2400">
                <a:solidFill>
                  <a:schemeClr val="tx1"/>
                </a:solidFill>
                <a:cs typeface="+mn-cs"/>
              </a:rPr>
              <a:t>If all single stars have planets, </a:t>
            </a:r>
            <a:r>
              <a:rPr lang="en-US" sz="2400" i="1">
                <a:solidFill>
                  <a:schemeClr val="tx1"/>
                </a:solidFill>
                <a:cs typeface="+mn-cs"/>
              </a:rPr>
              <a:t>f</a:t>
            </a:r>
            <a:r>
              <a:rPr lang="en-US" sz="2400" i="1" baseline="-25000">
                <a:solidFill>
                  <a:schemeClr val="tx1"/>
                </a:solidFill>
                <a:cs typeface="+mn-cs"/>
              </a:rPr>
              <a:t>P</a:t>
            </a:r>
            <a:r>
              <a:rPr lang="en-US" sz="2400">
                <a:solidFill>
                  <a:schemeClr val="tx1"/>
                </a:solidFill>
                <a:cs typeface="+mn-cs"/>
              </a:rPr>
              <a:t> is about 0.5.</a:t>
            </a:r>
            <a:endParaRPr lang="en-GB" sz="2400">
              <a:solidFill>
                <a:schemeClr val="tx1"/>
              </a:solidFill>
              <a:cs typeface="+mn-cs"/>
            </a:endParaRPr>
          </a:p>
        </p:txBody>
      </p:sp>
      <p:sp>
        <p:nvSpPr>
          <p:cNvPr id="1468430" name="Text Box 14"/>
          <p:cNvSpPr txBox="1">
            <a:spLocks noChangeArrowheads="1"/>
          </p:cNvSpPr>
          <p:nvPr/>
        </p:nvSpPr>
        <p:spPr bwMode="auto">
          <a:xfrm>
            <a:off x="685800" y="265113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GB" sz="3000">
                <a:solidFill>
                  <a:srgbClr val="FFCC00"/>
                </a:solidFill>
                <a:cs typeface="+mn-cs"/>
              </a:rPr>
              <a:t>How Many Inhabited Worlds?</a:t>
            </a:r>
            <a:r>
              <a:rPr lang="en-US" sz="3000">
                <a:solidFill>
                  <a:srgbClr val="FFCC00"/>
                </a:solidFill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2015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8800" y="2819400"/>
            <a:ext cx="8356600" cy="3276600"/>
          </a:xfrm>
        </p:spPr>
        <p:txBody>
          <a:bodyPr/>
          <a:lstStyle/>
          <a:p>
            <a:pPr eaLnBrk="1" hangingPunct="1">
              <a:defRPr/>
            </a:pPr>
            <a:r>
              <a:rPr lang="en-GB" sz="3400" smtClean="0">
                <a:cs typeface="+mn-cs"/>
              </a:rPr>
              <a:t>The factor </a:t>
            </a:r>
            <a:r>
              <a:rPr lang="en-GB" sz="3400" i="1" smtClean="0">
                <a:cs typeface="+mn-cs"/>
              </a:rPr>
              <a:t>n</a:t>
            </a:r>
            <a:r>
              <a:rPr lang="en-GB" sz="3400" i="1" baseline="-25000" smtClean="0">
                <a:cs typeface="+mn-cs"/>
              </a:rPr>
              <a:t>HZ</a:t>
            </a:r>
            <a:r>
              <a:rPr lang="en-GB" sz="3400" smtClean="0">
                <a:cs typeface="+mn-cs"/>
              </a:rPr>
              <a:t> is the average number of planets in each solar system suitably placed in the habitable zone.</a:t>
            </a:r>
            <a:r>
              <a:rPr lang="en-GB" smtClean="0">
                <a:cs typeface="+mn-cs"/>
              </a:rPr>
              <a:t> </a:t>
            </a:r>
          </a:p>
          <a:p>
            <a:pPr lvl="1" eaLnBrk="1" hangingPunct="1">
              <a:defRPr/>
            </a:pPr>
            <a:r>
              <a:rPr lang="en-US" sz="2400" smtClean="0"/>
              <a:t>This factor actually means the number of planets possessing liquid water.</a:t>
            </a:r>
          </a:p>
        </p:txBody>
      </p:sp>
      <p:graphicFrame>
        <p:nvGraphicFramePr>
          <p:cNvPr id="300034" name="Object 9"/>
          <p:cNvGraphicFramePr>
            <a:graphicFrameLocks noChangeAspect="1"/>
          </p:cNvGraphicFramePr>
          <p:nvPr/>
        </p:nvGraphicFramePr>
        <p:xfrm>
          <a:off x="1447800" y="1482725"/>
          <a:ext cx="6272213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45" name="Equation" r:id="rId4" imgW="1727200" imgH="241300" progId="Equation.3">
                  <p:embed/>
                </p:oleObj>
              </mc:Choice>
              <mc:Fallback>
                <p:oleObj name="Equation" r:id="rId4" imgW="17272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482725"/>
                        <a:ext cx="6272213" cy="879475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7532" name="Text Box 12"/>
          <p:cNvSpPr txBox="1">
            <a:spLocks noChangeArrowheads="1"/>
          </p:cNvSpPr>
          <p:nvPr/>
        </p:nvSpPr>
        <p:spPr bwMode="auto">
          <a:xfrm>
            <a:off x="685800" y="265113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GB" sz="3000">
                <a:solidFill>
                  <a:srgbClr val="FFCC00"/>
                </a:solidFill>
                <a:cs typeface="+mn-cs"/>
              </a:rPr>
              <a:t>How Many Inhabited Worlds?</a:t>
            </a:r>
            <a:r>
              <a:rPr lang="en-US" sz="3000">
                <a:solidFill>
                  <a:srgbClr val="FFCC00"/>
                </a:solidFill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6580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4963" name="Rectangle 3"/>
          <p:cNvSpPr>
            <a:spLocks noGrp="1" noChangeArrowheads="1"/>
          </p:cNvSpPr>
          <p:nvPr>
            <p:ph idx="1"/>
          </p:nvPr>
        </p:nvSpPr>
        <p:spPr>
          <a:xfrm>
            <a:off x="123825" y="2847975"/>
            <a:ext cx="8791575" cy="3733800"/>
          </a:xfrm>
        </p:spPr>
        <p:txBody>
          <a:bodyPr/>
          <a:lstStyle/>
          <a:p>
            <a:pPr lvl="1" eaLnBrk="1" hangingPunct="1">
              <a:defRPr/>
            </a:pPr>
            <a:r>
              <a:rPr lang="en-US" sz="2600" smtClean="0"/>
              <a:t>Europa and Enceladus in our solar system show that liquid water can exist due to tidal heating outside the conventional habitable zone that in our system contains Earth</a:t>
            </a:r>
            <a:r>
              <a:rPr lang="ja-JP" altLang="en-US" sz="2600" smtClean="0">
                <a:latin typeface="Arial"/>
              </a:rPr>
              <a:t>’</a:t>
            </a:r>
            <a:r>
              <a:rPr lang="en-US" sz="2600" smtClean="0"/>
              <a:t>s orbit. </a:t>
            </a:r>
          </a:p>
          <a:p>
            <a:pPr lvl="1" eaLnBrk="1" hangingPunct="1">
              <a:defRPr/>
            </a:pPr>
            <a:r>
              <a:rPr lang="en-US" sz="2600" smtClean="0"/>
              <a:t>So, </a:t>
            </a:r>
            <a:r>
              <a:rPr lang="en-US" sz="2600" i="1" smtClean="0"/>
              <a:t>n</a:t>
            </a:r>
            <a:r>
              <a:rPr lang="en-US" sz="2600" baseline="-25000" smtClean="0"/>
              <a:t>HZ</a:t>
            </a:r>
            <a:r>
              <a:rPr lang="en-US" sz="2600" smtClean="0"/>
              <a:t> may be larger than had been previously thought.</a:t>
            </a:r>
          </a:p>
        </p:txBody>
      </p:sp>
      <p:graphicFrame>
        <p:nvGraphicFramePr>
          <p:cNvPr id="302082" name="Object 5"/>
          <p:cNvGraphicFramePr>
            <a:graphicFrameLocks noChangeAspect="1"/>
          </p:cNvGraphicFramePr>
          <p:nvPr/>
        </p:nvGraphicFramePr>
        <p:xfrm>
          <a:off x="1447800" y="1482725"/>
          <a:ext cx="6272213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93" name="Equation" r:id="rId4" imgW="1727200" imgH="241300" progId="Equation.3">
                  <p:embed/>
                </p:oleObj>
              </mc:Choice>
              <mc:Fallback>
                <p:oleObj name="Equation" r:id="rId4" imgW="17272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482725"/>
                        <a:ext cx="6272213" cy="879475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04968" name="Text Box 8"/>
          <p:cNvSpPr txBox="1">
            <a:spLocks noChangeArrowheads="1"/>
          </p:cNvSpPr>
          <p:nvPr/>
        </p:nvSpPr>
        <p:spPr bwMode="auto">
          <a:xfrm>
            <a:off x="685800" y="265113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GB" sz="3000">
                <a:solidFill>
                  <a:srgbClr val="FFCC00"/>
                </a:solidFill>
                <a:cs typeface="+mn-cs"/>
              </a:rPr>
              <a:t>How Many Inhabited Worlds?</a:t>
            </a:r>
            <a:r>
              <a:rPr lang="en-US" sz="3000">
                <a:solidFill>
                  <a:srgbClr val="FFCC00"/>
                </a:solidFill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542607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451" name="Rectangle 3"/>
          <p:cNvSpPr>
            <a:spLocks noGrp="1" noChangeArrowheads="1"/>
          </p:cNvSpPr>
          <p:nvPr>
            <p:ph idx="1"/>
          </p:nvPr>
        </p:nvSpPr>
        <p:spPr>
          <a:xfrm>
            <a:off x="561975" y="2819400"/>
            <a:ext cx="8229600" cy="3429000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>
                <a:cs typeface="+mn-cs"/>
              </a:rPr>
              <a:t>The factor </a:t>
            </a:r>
            <a:r>
              <a:rPr lang="en-GB" i="1" smtClean="0">
                <a:cs typeface="+mn-cs"/>
              </a:rPr>
              <a:t>f</a:t>
            </a:r>
            <a:r>
              <a:rPr lang="en-GB" baseline="-25000" smtClean="0">
                <a:cs typeface="+mn-cs"/>
              </a:rPr>
              <a:t>L</a:t>
            </a:r>
            <a:r>
              <a:rPr lang="en-GB" smtClean="0">
                <a:cs typeface="+mn-cs"/>
              </a:rPr>
              <a:t> is the fraction of suitable planets on which life begins, and </a:t>
            </a:r>
            <a:r>
              <a:rPr lang="en-GB" i="1" smtClean="0">
                <a:cs typeface="+mn-cs"/>
              </a:rPr>
              <a:t>f</a:t>
            </a:r>
            <a:r>
              <a:rPr lang="en-GB" baseline="-25000" smtClean="0">
                <a:cs typeface="+mn-cs"/>
              </a:rPr>
              <a:t>I</a:t>
            </a:r>
            <a:r>
              <a:rPr lang="en-GB" smtClean="0">
                <a:cs typeface="+mn-cs"/>
              </a:rPr>
              <a:t> is the fraction of those planets where life evolved to intelligence.</a:t>
            </a:r>
          </a:p>
          <a:p>
            <a:pPr lvl="1" eaLnBrk="1" hangingPunct="1">
              <a:defRPr/>
            </a:pPr>
            <a:r>
              <a:rPr lang="en-GB" sz="2400" smtClean="0"/>
              <a:t>These factors can be roughly estimated.</a:t>
            </a:r>
          </a:p>
          <a:p>
            <a:pPr lvl="1" eaLnBrk="1" hangingPunct="1">
              <a:defRPr/>
            </a:pPr>
            <a:r>
              <a:rPr lang="en-GB" sz="2400" smtClean="0"/>
              <a:t>However, the final factor, </a:t>
            </a:r>
            <a:r>
              <a:rPr lang="en-GB" sz="2400" i="1" smtClean="0"/>
              <a:t>F</a:t>
            </a:r>
            <a:r>
              <a:rPr lang="en-GB" sz="2400" baseline="-25000" smtClean="0"/>
              <a:t>S</a:t>
            </a:r>
            <a:r>
              <a:rPr lang="en-GB" sz="2400" smtClean="0"/>
              <a:t>, is much more uncertain.</a:t>
            </a:r>
          </a:p>
        </p:txBody>
      </p:sp>
      <p:graphicFrame>
        <p:nvGraphicFramePr>
          <p:cNvPr id="304130" name="Object 9"/>
          <p:cNvGraphicFramePr>
            <a:graphicFrameLocks noChangeAspect="1"/>
          </p:cNvGraphicFramePr>
          <p:nvPr/>
        </p:nvGraphicFramePr>
        <p:xfrm>
          <a:off x="1447800" y="1482725"/>
          <a:ext cx="6272213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41" name="Equation" r:id="rId4" imgW="1727200" imgH="241300" progId="Equation.3">
                  <p:embed/>
                </p:oleObj>
              </mc:Choice>
              <mc:Fallback>
                <p:oleObj name="Equation" r:id="rId4" imgW="17272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482725"/>
                        <a:ext cx="6272213" cy="879475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460" name="Text Box 12"/>
          <p:cNvSpPr txBox="1">
            <a:spLocks noChangeArrowheads="1"/>
          </p:cNvSpPr>
          <p:nvPr/>
        </p:nvSpPr>
        <p:spPr bwMode="auto">
          <a:xfrm>
            <a:off x="685800" y="265113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GB" sz="3000">
                <a:solidFill>
                  <a:srgbClr val="FFCC00"/>
                </a:solidFill>
                <a:cs typeface="+mn-cs"/>
              </a:rPr>
              <a:t>How Many Inhabited Worlds?</a:t>
            </a:r>
            <a:r>
              <a:rPr lang="en-US" sz="3000">
                <a:solidFill>
                  <a:srgbClr val="FFCC00"/>
                </a:solidFill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821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5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8800" y="2819400"/>
            <a:ext cx="8305800" cy="3505200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i="1" smtClean="0">
                <a:cs typeface="+mn-cs"/>
              </a:rPr>
              <a:t>F</a:t>
            </a:r>
            <a:r>
              <a:rPr lang="en-GB" sz="3600" i="1" baseline="-25000" smtClean="0">
                <a:cs typeface="+mn-cs"/>
              </a:rPr>
              <a:t>S</a:t>
            </a:r>
            <a:r>
              <a:rPr lang="en-GB" sz="3600" smtClean="0">
                <a:cs typeface="+mn-cs"/>
              </a:rPr>
              <a:t> is the fraction of a star’s life during which the life form is communicative. </a:t>
            </a:r>
          </a:p>
        </p:txBody>
      </p:sp>
      <p:graphicFrame>
        <p:nvGraphicFramePr>
          <p:cNvPr id="306178" name="Object 9"/>
          <p:cNvGraphicFramePr>
            <a:graphicFrameLocks noChangeAspect="1"/>
          </p:cNvGraphicFramePr>
          <p:nvPr/>
        </p:nvGraphicFramePr>
        <p:xfrm>
          <a:off x="1447800" y="1482725"/>
          <a:ext cx="6272213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89" name="Equation" r:id="rId4" imgW="1727200" imgH="241300" progId="Equation.3">
                  <p:embed/>
                </p:oleObj>
              </mc:Choice>
              <mc:Fallback>
                <p:oleObj name="Equation" r:id="rId4" imgW="17272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482725"/>
                        <a:ext cx="6272213" cy="879475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8556" name="Text Box 12"/>
          <p:cNvSpPr txBox="1">
            <a:spLocks noChangeArrowheads="1"/>
          </p:cNvSpPr>
          <p:nvPr/>
        </p:nvSpPr>
        <p:spPr bwMode="auto">
          <a:xfrm>
            <a:off x="685800" y="265113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GB" sz="3000">
                <a:solidFill>
                  <a:srgbClr val="FFCC00"/>
                </a:solidFill>
                <a:cs typeface="+mn-cs"/>
              </a:rPr>
              <a:t>How Many Inhabited Worlds?</a:t>
            </a:r>
            <a:r>
              <a:rPr lang="en-US" sz="3000">
                <a:solidFill>
                  <a:srgbClr val="FFCC00"/>
                </a:solidFill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8261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267" name="Rectangle 3"/>
          <p:cNvSpPr>
            <a:spLocks noGrp="1" noChangeArrowheads="1"/>
          </p:cNvSpPr>
          <p:nvPr>
            <p:ph idx="1"/>
          </p:nvPr>
        </p:nvSpPr>
        <p:spPr>
          <a:xfrm>
            <a:off x="565150" y="976313"/>
            <a:ext cx="8350250" cy="5867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n-cs"/>
              </a:rPr>
              <a:t>However, it seems unlikely that life could have originated there.</a:t>
            </a:r>
          </a:p>
          <a:p>
            <a:pPr lvl="1" eaLnBrk="1" hangingPunct="1">
              <a:defRPr/>
            </a:pPr>
            <a:r>
              <a:rPr lang="en-US" sz="2400" smtClean="0"/>
              <a:t>The Jovian planets do not have solid surfaces. </a:t>
            </a:r>
          </a:p>
          <a:p>
            <a:pPr lvl="1" eaLnBrk="1" hangingPunct="1">
              <a:defRPr/>
            </a:pPr>
            <a:r>
              <a:rPr lang="en-US" sz="2400" smtClean="0"/>
              <a:t>Isolated water droplets could never mingle to mimic the rich primordial oceans of Earth, where organic molecules grew and interacted. </a:t>
            </a:r>
          </a:p>
          <a:p>
            <a:pPr lvl="1" eaLnBrk="1" hangingPunct="1">
              <a:defRPr/>
            </a:pPr>
            <a:r>
              <a:rPr lang="en-US" sz="2400" smtClean="0"/>
              <a:t>Also, powerful currents in the gas giants</a:t>
            </a:r>
            <a:r>
              <a:rPr lang="ja-JP" altLang="en-US" sz="2400" smtClean="0">
                <a:latin typeface="Arial"/>
              </a:rPr>
              <a:t>’</a:t>
            </a:r>
            <a:r>
              <a:rPr lang="en-US" sz="2400" smtClean="0"/>
              <a:t> atmospheres would quickly carry any reproducing molecules that did form there into inhospitable regions of the atmosphere.</a:t>
            </a:r>
          </a:p>
        </p:txBody>
      </p:sp>
      <p:sp>
        <p:nvSpPr>
          <p:cNvPr id="1675270" name="Text Box 6"/>
          <p:cNvSpPr txBox="1">
            <a:spLocks noChangeArrowheads="1"/>
          </p:cNvSpPr>
          <p:nvPr/>
        </p:nvSpPr>
        <p:spPr bwMode="auto">
          <a:xfrm>
            <a:off x="685800" y="265113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GB" sz="3000">
                <a:solidFill>
                  <a:srgbClr val="FFCC00"/>
                </a:solidFill>
                <a:cs typeface="+mn-cs"/>
              </a:rPr>
              <a:t>Life in Our Solar System</a:t>
            </a:r>
            <a:r>
              <a:rPr lang="en-US" sz="3000">
                <a:solidFill>
                  <a:srgbClr val="FFCC00"/>
                </a:solidFill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418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573" name="Rectangle 5"/>
          <p:cNvSpPr>
            <a:spLocks noGrp="1" noChangeArrowheads="1"/>
          </p:cNvSpPr>
          <p:nvPr>
            <p:ph idx="1"/>
          </p:nvPr>
        </p:nvSpPr>
        <p:spPr>
          <a:xfrm>
            <a:off x="565150" y="990600"/>
            <a:ext cx="827405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If a society survives at a technological level for only 100 years, the chances of communicating with it are small. 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A society that stabilizes and remains technological for a long time, however, is much more likely to be detected. </a:t>
            </a:r>
          </a:p>
          <a:p>
            <a:pPr lvl="1" eaLnBrk="1" hangingPunct="1">
              <a:defRPr/>
            </a:pPr>
            <a:r>
              <a:rPr lang="en-US" sz="2400" smtClean="0"/>
              <a:t>For a star with a life span of 10 billion years, </a:t>
            </a:r>
            <a:r>
              <a:rPr lang="en-US" sz="2400" i="1" smtClean="0"/>
              <a:t>F</a:t>
            </a:r>
            <a:r>
              <a:rPr lang="en-US" sz="2400" i="1" baseline="-25000" smtClean="0"/>
              <a:t>S</a:t>
            </a:r>
            <a:r>
              <a:rPr lang="en-US" sz="2400" smtClean="0"/>
              <a:t> can range from 10</a:t>
            </a:r>
            <a:r>
              <a:rPr lang="en-US" sz="2400" baseline="30000" smtClean="0"/>
              <a:t>-8</a:t>
            </a:r>
            <a:r>
              <a:rPr lang="en-US" sz="2400" smtClean="0"/>
              <a:t> for extremely short-lived societies to 10</a:t>
            </a:r>
            <a:r>
              <a:rPr lang="en-US" sz="2400" baseline="30000" smtClean="0"/>
              <a:t>-4</a:t>
            </a:r>
            <a:r>
              <a:rPr lang="en-US" sz="2400" smtClean="0"/>
              <a:t> for societies that survive for a million years.</a:t>
            </a:r>
            <a:endParaRPr lang="en-GB" sz="2400" smtClean="0"/>
          </a:p>
        </p:txBody>
      </p:sp>
      <p:sp>
        <p:nvSpPr>
          <p:cNvPr id="1389575" name="Text Box 7"/>
          <p:cNvSpPr txBox="1">
            <a:spLocks noChangeArrowheads="1"/>
          </p:cNvSpPr>
          <p:nvPr/>
        </p:nvSpPr>
        <p:spPr bwMode="auto">
          <a:xfrm>
            <a:off x="685800" y="265113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GB" sz="3000">
                <a:solidFill>
                  <a:srgbClr val="FFCC00"/>
                </a:solidFill>
                <a:cs typeface="+mn-cs"/>
              </a:rPr>
              <a:t>How Many Inhabited Worlds?</a:t>
            </a:r>
            <a:r>
              <a:rPr lang="en-US" sz="3000">
                <a:solidFill>
                  <a:srgbClr val="FFCC00"/>
                </a:solidFill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943505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5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5150" y="990600"/>
            <a:ext cx="8578850" cy="2819400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smtClean="0">
                <a:cs typeface="+mn-cs"/>
              </a:rPr>
              <a:t>The table summarizes what many scientists consider a reasonable range of values for </a:t>
            </a:r>
            <a:r>
              <a:rPr lang="en-GB" sz="3600" i="1" smtClean="0">
                <a:cs typeface="+mn-cs"/>
              </a:rPr>
              <a:t>F</a:t>
            </a:r>
            <a:r>
              <a:rPr lang="en-GB" sz="3600" baseline="-25000" smtClean="0">
                <a:cs typeface="+mn-cs"/>
              </a:rPr>
              <a:t>S</a:t>
            </a:r>
            <a:r>
              <a:rPr lang="en-GB" sz="3600" smtClean="0">
                <a:cs typeface="+mn-cs"/>
              </a:rPr>
              <a:t> and the other factors.</a:t>
            </a:r>
          </a:p>
        </p:txBody>
      </p:sp>
      <p:sp>
        <p:nvSpPr>
          <p:cNvPr id="1390609" name="Text Box 17"/>
          <p:cNvSpPr txBox="1">
            <a:spLocks noChangeArrowheads="1"/>
          </p:cNvSpPr>
          <p:nvPr/>
        </p:nvSpPr>
        <p:spPr bwMode="auto">
          <a:xfrm>
            <a:off x="685800" y="265113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GB" sz="3000">
                <a:solidFill>
                  <a:srgbClr val="FFCC00"/>
                </a:solidFill>
                <a:cs typeface="+mn-cs"/>
              </a:rPr>
              <a:t>How Many Inhabited Worlds?</a:t>
            </a:r>
            <a:r>
              <a:rPr lang="en-US" sz="3000">
                <a:solidFill>
                  <a:srgbClr val="FFCC00"/>
                </a:solidFill>
                <a:cs typeface="+mn-cs"/>
              </a:rPr>
              <a:t> </a:t>
            </a:r>
          </a:p>
        </p:txBody>
      </p:sp>
      <p:pic>
        <p:nvPicPr>
          <p:cNvPr id="310275" name="Picture 19" descr="15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81338"/>
            <a:ext cx="6096000" cy="377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220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5150" y="990600"/>
            <a:ext cx="857885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GB" smtClean="0">
                <a:cs typeface="+mn-cs"/>
              </a:rPr>
              <a:t>If the optimistic estimates are true, there could be a communicative civilization within a few tens of light-years of Earth.</a:t>
            </a:r>
          </a:p>
          <a:p>
            <a:pPr eaLnBrk="1" hangingPunct="1">
              <a:defRPr/>
            </a:pPr>
            <a:r>
              <a:rPr lang="en-GB" smtClean="0">
                <a:cs typeface="+mn-cs"/>
              </a:rPr>
              <a:t>If the pessimistic estimates are true, Earth may be the only planet that is capable of communication within thousands of the nearest galaxies.</a:t>
            </a:r>
            <a:endParaRPr lang="en-US" smtClean="0">
              <a:cs typeface="+mn-cs"/>
            </a:endParaRPr>
          </a:p>
        </p:txBody>
      </p:sp>
      <p:sp>
        <p:nvSpPr>
          <p:cNvPr id="1472527" name="Text Box 15"/>
          <p:cNvSpPr txBox="1">
            <a:spLocks noChangeArrowheads="1"/>
          </p:cNvSpPr>
          <p:nvPr/>
        </p:nvSpPr>
        <p:spPr bwMode="auto">
          <a:xfrm>
            <a:off x="685800" y="265113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GB" sz="3000">
                <a:solidFill>
                  <a:srgbClr val="FFCC00"/>
                </a:solidFill>
                <a:cs typeface="+mn-cs"/>
              </a:rPr>
              <a:t>How Many Inhabited Worlds?</a:t>
            </a:r>
            <a:r>
              <a:rPr lang="en-US" sz="3000">
                <a:solidFill>
                  <a:srgbClr val="FFCC00"/>
                </a:solidFill>
                <a:cs typeface="+mn-cs"/>
              </a:rPr>
              <a:t> </a:t>
            </a:r>
          </a:p>
        </p:txBody>
      </p:sp>
      <p:pic>
        <p:nvPicPr>
          <p:cNvPr id="312323" name="Picture 16" descr="15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262438"/>
            <a:ext cx="4191000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9336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523" name="Rectangle 3"/>
          <p:cNvSpPr>
            <a:spLocks noGrp="1" noChangeArrowheads="1"/>
          </p:cNvSpPr>
          <p:nvPr>
            <p:ph idx="1"/>
          </p:nvPr>
        </p:nvSpPr>
        <p:spPr>
          <a:xfrm>
            <a:off x="565150" y="990600"/>
            <a:ext cx="835025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There are over four thousand religions around the world, and nearly all hold that humans have a dual nature.</a:t>
            </a:r>
          </a:p>
          <a:p>
            <a:pPr lvl="1" eaLnBrk="1" hangingPunct="1">
              <a:defRPr/>
            </a:pPr>
            <a:r>
              <a:rPr lang="en-US" smtClean="0"/>
              <a:t>We are physical objects made of atoms, but we are also spiritual beings.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Science is unable to examine the spiritual side of existence, but it can tell us about our physical nature.</a:t>
            </a:r>
          </a:p>
        </p:txBody>
      </p:sp>
      <p:sp>
        <p:nvSpPr>
          <p:cNvPr id="1643524" name="Text Box 4"/>
          <p:cNvSpPr txBox="1">
            <a:spLocks noChangeArrowheads="1"/>
          </p:cNvSpPr>
          <p:nvPr/>
        </p:nvSpPr>
        <p:spPr bwMode="auto">
          <a:xfrm>
            <a:off x="685800" y="265113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GB" sz="3000">
                <a:solidFill>
                  <a:srgbClr val="FFCC00"/>
                </a:solidFill>
                <a:cs typeface="+mn-cs"/>
              </a:rPr>
              <a:t>What Are We?</a:t>
            </a:r>
            <a:endParaRPr lang="en-US" sz="3000">
              <a:solidFill>
                <a:srgbClr val="FFCC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2283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570" name="Rectangle 2"/>
          <p:cNvSpPr>
            <a:spLocks noGrp="1" noChangeArrowheads="1"/>
          </p:cNvSpPr>
          <p:nvPr>
            <p:ph idx="1"/>
          </p:nvPr>
        </p:nvSpPr>
        <p:spPr>
          <a:xfrm>
            <a:off x="565150" y="962025"/>
            <a:ext cx="8578850" cy="5895975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cs typeface="+mn-cs"/>
              </a:rPr>
              <a:t>You are made of very old atoms.</a:t>
            </a:r>
          </a:p>
          <a:p>
            <a:pPr lvl="1" eaLnBrk="1" hangingPunct="1">
              <a:defRPr/>
            </a:pPr>
            <a:r>
              <a:rPr lang="en-US" sz="2400" smtClean="0"/>
              <a:t>The matter you are made of appeared in the big bang and was cooked into a wide range of elements inside stars.</a:t>
            </a:r>
          </a:p>
          <a:p>
            <a:pPr lvl="1" eaLnBrk="1" hangingPunct="1">
              <a:defRPr/>
            </a:pPr>
            <a:r>
              <a:rPr lang="en-US" sz="2400" smtClean="0"/>
              <a:t>Your atoms may have been inside at least two or three generations of stars.</a:t>
            </a:r>
          </a:p>
          <a:p>
            <a:pPr lvl="1" eaLnBrk="1" hangingPunct="1">
              <a:defRPr/>
            </a:pPr>
            <a:r>
              <a:rPr lang="en-US" sz="2400" smtClean="0"/>
              <a:t>Eventually, your atoms became part of a nebula that contracted to form the sun and the planets of the solar system.</a:t>
            </a:r>
          </a:p>
        </p:txBody>
      </p:sp>
      <p:sp>
        <p:nvSpPr>
          <p:cNvPr id="1645574" name="Text Box 6"/>
          <p:cNvSpPr txBox="1">
            <a:spLocks noChangeArrowheads="1"/>
          </p:cNvSpPr>
          <p:nvPr/>
        </p:nvSpPr>
        <p:spPr bwMode="auto">
          <a:xfrm>
            <a:off x="685800" y="265113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GB" sz="3000">
                <a:solidFill>
                  <a:srgbClr val="FFCC00"/>
                </a:solidFill>
                <a:cs typeface="+mn-cs"/>
              </a:rPr>
              <a:t>What Are We?</a:t>
            </a:r>
            <a:endParaRPr lang="en-US" sz="3000">
              <a:solidFill>
                <a:srgbClr val="FFCC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3706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621" name="Rectangle 5"/>
          <p:cNvSpPr>
            <a:spLocks noGrp="1" noChangeArrowheads="1"/>
          </p:cNvSpPr>
          <p:nvPr>
            <p:ph idx="1"/>
          </p:nvPr>
        </p:nvSpPr>
        <p:spPr>
          <a:xfrm>
            <a:off x="565150" y="976313"/>
            <a:ext cx="8426450" cy="521017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n-cs"/>
              </a:rPr>
              <a:t>Your atoms have been part of Earth for the last 4.6 billion years.</a:t>
            </a:r>
          </a:p>
          <a:p>
            <a:pPr lvl="1" eaLnBrk="1" hangingPunct="1">
              <a:defRPr/>
            </a:pPr>
            <a:r>
              <a:rPr lang="en-US" sz="2600" smtClean="0"/>
              <a:t>They have been recycled many times through dinosaurs, stromatolites, fish, bacteria, grass, birds, worms, and other living things.</a:t>
            </a:r>
          </a:p>
        </p:txBody>
      </p:sp>
      <p:sp>
        <p:nvSpPr>
          <p:cNvPr id="1647623" name="Text Box 7"/>
          <p:cNvSpPr txBox="1">
            <a:spLocks noChangeArrowheads="1"/>
          </p:cNvSpPr>
          <p:nvPr/>
        </p:nvSpPr>
        <p:spPr bwMode="auto">
          <a:xfrm>
            <a:off x="685800" y="265113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GB" sz="3000">
                <a:solidFill>
                  <a:srgbClr val="FFCC00"/>
                </a:solidFill>
                <a:cs typeface="+mn-cs"/>
              </a:rPr>
              <a:t>What Are We?</a:t>
            </a:r>
            <a:endParaRPr lang="en-US" sz="3000">
              <a:solidFill>
                <a:srgbClr val="FFCC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77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666" name="Rectangle 2"/>
          <p:cNvSpPr>
            <a:spLocks noGrp="1" noChangeArrowheads="1"/>
          </p:cNvSpPr>
          <p:nvPr>
            <p:ph idx="1"/>
          </p:nvPr>
        </p:nvSpPr>
        <p:spPr>
          <a:xfrm>
            <a:off x="565150" y="1004888"/>
            <a:ext cx="804545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smtClean="0">
                <a:cs typeface="+mn-cs"/>
              </a:rPr>
              <a:t>Now, you are using your atoms but, when you are done with them, they will go back to Earth and be used again and again.</a:t>
            </a:r>
          </a:p>
          <a:p>
            <a:pPr lvl="1" eaLnBrk="1" hangingPunct="1">
              <a:defRPr/>
            </a:pPr>
            <a:r>
              <a:rPr lang="en-US" sz="2400" smtClean="0"/>
              <a:t>When the sun swells into a red giant star and dies in a few billion years, Earth</a:t>
            </a:r>
            <a:r>
              <a:rPr lang="ja-JP" altLang="en-US" sz="2400" smtClean="0">
                <a:latin typeface="Arial"/>
              </a:rPr>
              <a:t>’</a:t>
            </a:r>
            <a:r>
              <a:rPr lang="en-US" sz="2400" smtClean="0"/>
              <a:t>s atmosphere and oceans will be driven away.</a:t>
            </a:r>
          </a:p>
          <a:p>
            <a:pPr lvl="1" eaLnBrk="1" hangingPunct="1">
              <a:defRPr/>
            </a:pPr>
            <a:r>
              <a:rPr lang="en-US" sz="2400" smtClean="0"/>
              <a:t>Then, at least the outer few kilometers of Earth</a:t>
            </a:r>
            <a:r>
              <a:rPr lang="ja-JP" altLang="en-US" sz="2400" smtClean="0">
                <a:latin typeface="Arial"/>
              </a:rPr>
              <a:t>’</a:t>
            </a:r>
            <a:r>
              <a:rPr lang="en-US" sz="2400" smtClean="0"/>
              <a:t>s crust will be vaporized and blown outward to become part of the nebula around the white-dwarf remains of the sun.</a:t>
            </a:r>
          </a:p>
        </p:txBody>
      </p:sp>
      <p:sp>
        <p:nvSpPr>
          <p:cNvPr id="1649670" name="Text Box 6"/>
          <p:cNvSpPr txBox="1">
            <a:spLocks noChangeArrowheads="1"/>
          </p:cNvSpPr>
          <p:nvPr/>
        </p:nvSpPr>
        <p:spPr bwMode="auto">
          <a:xfrm>
            <a:off x="685800" y="265113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GB" sz="3000">
                <a:solidFill>
                  <a:srgbClr val="FFCC00"/>
                </a:solidFill>
                <a:cs typeface="+mn-cs"/>
              </a:rPr>
              <a:t>What Are We?</a:t>
            </a:r>
            <a:endParaRPr lang="en-US" sz="3000">
              <a:solidFill>
                <a:srgbClr val="FFCC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668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7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n-cs"/>
              </a:rPr>
              <a:t>Your atoms are destined to return to the interstellar medium and will become part of future generations of stars, planets, and perhaps living things.</a:t>
            </a:r>
          </a:p>
        </p:txBody>
      </p:sp>
      <p:sp>
        <p:nvSpPr>
          <p:cNvPr id="1707014" name="Text Box 6"/>
          <p:cNvSpPr txBox="1">
            <a:spLocks noChangeArrowheads="1"/>
          </p:cNvSpPr>
          <p:nvPr/>
        </p:nvSpPr>
        <p:spPr bwMode="auto">
          <a:xfrm>
            <a:off x="685800" y="265113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GB" sz="3000">
                <a:solidFill>
                  <a:srgbClr val="FFCC00"/>
                </a:solidFill>
                <a:cs typeface="+mn-cs"/>
              </a:rPr>
              <a:t>What Are We?</a:t>
            </a:r>
            <a:endParaRPr lang="en-US" sz="3000">
              <a:solidFill>
                <a:srgbClr val="FFCC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240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714" name="Rectangle 2"/>
          <p:cNvSpPr>
            <a:spLocks noGrp="1" noChangeArrowheads="1"/>
          </p:cNvSpPr>
          <p:nvPr>
            <p:ph idx="1"/>
          </p:nvPr>
        </p:nvSpPr>
        <p:spPr>
          <a:xfrm>
            <a:off x="565150" y="976313"/>
            <a:ext cx="82296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n-cs"/>
              </a:rPr>
              <a:t>The message of astronomy is that humans are not just observers.</a:t>
            </a:r>
          </a:p>
          <a:p>
            <a:pPr lvl="1" eaLnBrk="1" hangingPunct="1">
              <a:defRPr/>
            </a:pPr>
            <a:r>
              <a:rPr lang="en-US" sz="2400" smtClean="0"/>
              <a:t>We are participants and we are part of the universe.</a:t>
            </a:r>
          </a:p>
          <a:p>
            <a:pPr lvl="1" eaLnBrk="1" hangingPunct="1">
              <a:defRPr/>
            </a:pPr>
            <a:r>
              <a:rPr lang="en-US" sz="2400" smtClean="0"/>
              <a:t>Among all the galaxies, stars, planets, planetesimals, and bits of matter, humans are objects that can think.</a:t>
            </a:r>
          </a:p>
          <a:p>
            <a:pPr lvl="1" eaLnBrk="1" hangingPunct="1">
              <a:defRPr/>
            </a:pPr>
            <a:r>
              <a:rPr lang="en-US" sz="2400" smtClean="0"/>
              <a:t>That means we can understand what we are.</a:t>
            </a:r>
          </a:p>
        </p:txBody>
      </p:sp>
      <p:sp>
        <p:nvSpPr>
          <p:cNvPr id="1651718" name="Text Box 6"/>
          <p:cNvSpPr txBox="1">
            <a:spLocks noChangeArrowheads="1"/>
          </p:cNvSpPr>
          <p:nvPr/>
        </p:nvSpPr>
        <p:spPr bwMode="auto">
          <a:xfrm>
            <a:off x="685800" y="265113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GB" sz="3000">
                <a:solidFill>
                  <a:srgbClr val="FFCC00"/>
                </a:solidFill>
                <a:cs typeface="+mn-cs"/>
              </a:rPr>
              <a:t>What Are We?</a:t>
            </a:r>
            <a:endParaRPr lang="en-US" sz="3000">
              <a:solidFill>
                <a:srgbClr val="FFCC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9147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762" name="Rectangle 2"/>
          <p:cNvSpPr>
            <a:spLocks noGrp="1" noChangeArrowheads="1"/>
          </p:cNvSpPr>
          <p:nvPr>
            <p:ph idx="1"/>
          </p:nvPr>
        </p:nvSpPr>
        <p:spPr>
          <a:xfrm>
            <a:off x="565150" y="976313"/>
            <a:ext cx="789305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n-cs"/>
              </a:rPr>
              <a:t>Is the human race the only thinking species?</a:t>
            </a:r>
          </a:p>
          <a:p>
            <a:pPr lvl="1" eaLnBrk="1" hangingPunct="1">
              <a:defRPr/>
            </a:pPr>
            <a:r>
              <a:rPr lang="en-US" sz="2400" smtClean="0"/>
              <a:t>If so, we bear the sole responsibility to understand and admire the universe.</a:t>
            </a:r>
          </a:p>
          <a:p>
            <a:pPr lvl="1" eaLnBrk="1" hangingPunct="1">
              <a:defRPr/>
            </a:pPr>
            <a:r>
              <a:rPr lang="en-US" sz="2400" smtClean="0"/>
              <a:t>The detection of signals from another civilization would demonstrate that we are not alone.</a:t>
            </a:r>
          </a:p>
          <a:p>
            <a:pPr lvl="1" eaLnBrk="1" hangingPunct="1">
              <a:defRPr/>
            </a:pPr>
            <a:r>
              <a:rPr lang="en-US" sz="2400" smtClean="0"/>
              <a:t>Such communication would end the self-centered isolation of humanity and stimulate a reevaluation of the meaning of human existence.</a:t>
            </a:r>
          </a:p>
        </p:txBody>
      </p:sp>
      <p:sp>
        <p:nvSpPr>
          <p:cNvPr id="1653767" name="Text Box 7"/>
          <p:cNvSpPr txBox="1">
            <a:spLocks noChangeArrowheads="1"/>
          </p:cNvSpPr>
          <p:nvPr/>
        </p:nvSpPr>
        <p:spPr bwMode="auto">
          <a:xfrm>
            <a:off x="685800" y="265113"/>
            <a:ext cx="586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GB" sz="3000">
                <a:solidFill>
                  <a:srgbClr val="FFCC00"/>
                </a:solidFill>
                <a:cs typeface="+mn-cs"/>
              </a:rPr>
              <a:t>What Are We?</a:t>
            </a:r>
            <a:endParaRPr lang="en-US" sz="3000">
              <a:solidFill>
                <a:srgbClr val="FFCC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0646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5150" y="976313"/>
            <a:ext cx="812165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 smtClean="0">
                <a:cs typeface="+mn-cs"/>
              </a:rPr>
              <a:t>As you have learned, at least one of the Jovian satellites could potentially support life.</a:t>
            </a:r>
          </a:p>
        </p:txBody>
      </p:sp>
      <p:sp>
        <p:nvSpPr>
          <p:cNvPr id="1337398" name="Text Box 54"/>
          <p:cNvSpPr txBox="1">
            <a:spLocks noChangeArrowheads="1"/>
          </p:cNvSpPr>
          <p:nvPr/>
        </p:nvSpPr>
        <p:spPr bwMode="auto">
          <a:xfrm>
            <a:off x="685800" y="265113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GB" sz="3000">
                <a:solidFill>
                  <a:srgbClr val="FFCC00"/>
                </a:solidFill>
                <a:cs typeface="+mn-cs"/>
              </a:rPr>
              <a:t>Life in Our Solar System</a:t>
            </a:r>
            <a:r>
              <a:rPr lang="en-US" sz="3000">
                <a:solidFill>
                  <a:srgbClr val="FFCC00"/>
                </a:solidFill>
                <a:cs typeface="+mn-cs"/>
              </a:rPr>
              <a:t> </a:t>
            </a:r>
          </a:p>
        </p:txBody>
      </p:sp>
      <p:pic>
        <p:nvPicPr>
          <p:cNvPr id="181251" name="Picture 55" descr="14f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" t="4099" r="354" b="1146"/>
          <a:stretch>
            <a:fillRect/>
          </a:stretch>
        </p:blipFill>
        <p:spPr bwMode="auto">
          <a:xfrm>
            <a:off x="1574800" y="4362450"/>
            <a:ext cx="75692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0501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3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58800" y="990600"/>
            <a:ext cx="82042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n-cs"/>
              </a:rPr>
              <a:t>Jupiter</a:t>
            </a:r>
            <a:r>
              <a:rPr lang="ja-JP" altLang="en-US" sz="3600" smtClean="0">
                <a:latin typeface="Arial"/>
                <a:cs typeface="+mn-cs"/>
              </a:rPr>
              <a:t>’</a:t>
            </a:r>
            <a:r>
              <a:rPr lang="en-US" sz="3600" smtClean="0">
                <a:cs typeface="+mn-cs"/>
              </a:rPr>
              <a:t>s moon Europa appears to have a liquid-water ocean below its icy crust.</a:t>
            </a:r>
          </a:p>
          <a:p>
            <a:pPr lvl="1" eaLnBrk="1" hangingPunct="1">
              <a:defRPr/>
            </a:pPr>
            <a:r>
              <a:rPr lang="en-US" sz="2400" smtClean="0"/>
              <a:t>Minerals dissolved in the water could provide a rich source of raw material for chemical evolution.</a:t>
            </a:r>
          </a:p>
          <a:p>
            <a:pPr lvl="1" eaLnBrk="1" hangingPunct="1">
              <a:defRPr/>
            </a:pPr>
            <a:r>
              <a:rPr lang="en-US" sz="2400" smtClean="0"/>
              <a:t>Europa</a:t>
            </a:r>
            <a:r>
              <a:rPr lang="ja-JP" altLang="en-US" sz="2400" smtClean="0">
                <a:latin typeface="Arial"/>
              </a:rPr>
              <a:t>’</a:t>
            </a:r>
            <a:r>
              <a:rPr lang="en-US" sz="2400" smtClean="0"/>
              <a:t>s ocean is kept warm </a:t>
            </a:r>
            <a:br>
              <a:rPr lang="en-US" sz="2400" smtClean="0"/>
            </a:br>
            <a:r>
              <a:rPr lang="en-US" sz="2400" smtClean="0"/>
              <a:t>and liquid now by tidal heating.</a:t>
            </a:r>
          </a:p>
        </p:txBody>
      </p:sp>
      <p:sp>
        <p:nvSpPr>
          <p:cNvPr id="1338384" name="Text Box 16"/>
          <p:cNvSpPr txBox="1">
            <a:spLocks noChangeArrowheads="1"/>
          </p:cNvSpPr>
          <p:nvPr/>
        </p:nvSpPr>
        <p:spPr bwMode="auto">
          <a:xfrm>
            <a:off x="685800" y="265113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en-GB" sz="3000">
                <a:solidFill>
                  <a:srgbClr val="FFCC00"/>
                </a:solidFill>
                <a:cs typeface="+mn-cs"/>
              </a:rPr>
              <a:t>Life in Our Solar System</a:t>
            </a:r>
            <a:r>
              <a:rPr lang="en-US" sz="3000">
                <a:solidFill>
                  <a:srgbClr val="FFCC00"/>
                </a:solidFill>
                <a:cs typeface="+mn-cs"/>
              </a:rPr>
              <a:t> </a:t>
            </a:r>
          </a:p>
        </p:txBody>
      </p:sp>
      <p:pic>
        <p:nvPicPr>
          <p:cNvPr id="183299" name="Picture 17" descr="14f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071938"/>
            <a:ext cx="2971800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546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stro1 Ch4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FF0000"/>
      </a:folHlink>
    </a:clrScheme>
    <a:fontScheme name="Custom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Stro1 Ch2 Modified">
  <a:themeElements>
    <a:clrScheme name="Custom 8">
      <a:dk1>
        <a:srgbClr val="292934"/>
      </a:dk1>
      <a:lt1>
        <a:srgbClr val="040404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Astro1 Ch4.thmx</Template>
  <TotalTime>0</TotalTime>
  <Words>3752</Words>
  <Application>Microsoft Macintosh PowerPoint</Application>
  <PresentationFormat>On-screen Show (4:3)</PresentationFormat>
  <Paragraphs>344</Paragraphs>
  <Slides>79</Slides>
  <Notes>79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79</vt:i4>
      </vt:variant>
    </vt:vector>
  </HeadingPairs>
  <TitlesOfParts>
    <vt:vector size="84" baseType="lpstr">
      <vt:lpstr>Astro1 Ch4</vt:lpstr>
      <vt:lpstr>AStro1 Ch2 Modified</vt:lpstr>
      <vt:lpstr>Theme1</vt:lpstr>
      <vt:lpstr>Adobe Photoshop Image</vt:lpstr>
      <vt:lpstr>Microsoft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Santa Monica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Asma Said</dc:creator>
  <cp:lastModifiedBy>Asma Said</cp:lastModifiedBy>
  <cp:revision>1</cp:revision>
  <dcterms:created xsi:type="dcterms:W3CDTF">2014-05-28T14:12:39Z</dcterms:created>
  <dcterms:modified xsi:type="dcterms:W3CDTF">2014-05-28T14:13:36Z</dcterms:modified>
</cp:coreProperties>
</file>