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5" r:id="rId2"/>
  </p:sldMasterIdLst>
  <p:notesMasterIdLst>
    <p:notesMasterId r:id="rId83"/>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6" d="100"/>
          <a:sy n="36" d="100"/>
        </p:scale>
        <p:origin x="-194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notesMaster" Target="notesMasters/notes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2DBFE-EBDA-524F-BA22-69D664BB3C93}" type="datetimeFigureOut">
              <a:rPr lang="en-US" smtClean="0"/>
              <a:t>5/4/14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3D2A47-B780-6E44-9845-A4D30721B7FE}" type="slidenum">
              <a:rPr lang="en-US" smtClean="0"/>
              <a:t>‹#›</a:t>
            </a:fld>
            <a:endParaRPr lang="en-US"/>
          </a:p>
        </p:txBody>
      </p:sp>
    </p:spTree>
    <p:extLst>
      <p:ext uri="{BB962C8B-B14F-4D97-AF65-F5344CB8AC3E}">
        <p14:creationId xmlns:p14="http://schemas.microsoft.com/office/powerpoint/2010/main" val="20336885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857C51-1D3F-5145-9E4B-DF4263342424}" type="slidenum">
              <a:rPr lang="en-US"/>
              <a:pPr>
                <a:defRPr/>
              </a:pPr>
              <a:t>1</a:t>
            </a:fld>
            <a:endParaRPr lang="en-US"/>
          </a:p>
        </p:txBody>
      </p:sp>
      <p:sp>
        <p:nvSpPr>
          <p:cNvPr id="1756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61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251A6C-BB16-4D4D-A08C-F0DE9744C63E}" type="slidenum">
              <a:rPr lang="en-US"/>
              <a:pPr>
                <a:defRPr/>
              </a:pPr>
              <a:t>10</a:t>
            </a:fld>
            <a:endParaRPr lang="en-US"/>
          </a:p>
        </p:txBody>
      </p:sp>
      <p:sp>
        <p:nvSpPr>
          <p:cNvPr id="1796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60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6EDA91-0094-4041-BB53-906CD737FEC7}" type="slidenum">
              <a:rPr lang="en-US"/>
              <a:pPr>
                <a:defRPr/>
              </a:pPr>
              <a:t>11</a:t>
            </a:fld>
            <a:endParaRPr lang="en-US"/>
          </a:p>
        </p:txBody>
      </p:sp>
      <p:sp>
        <p:nvSpPr>
          <p:cNvPr id="136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19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C5662A4-EA9E-7D48-941A-6499B9094746}" type="slidenum">
              <a:rPr lang="en-US"/>
              <a:pPr>
                <a:defRPr/>
              </a:pPr>
              <a:t>12</a:t>
            </a:fld>
            <a:endParaRPr lang="en-US"/>
          </a:p>
        </p:txBody>
      </p:sp>
      <p:sp>
        <p:nvSpPr>
          <p:cNvPr id="136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3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870282-F50D-7D47-A2E7-C1127FEE6A65}" type="slidenum">
              <a:rPr lang="en-US"/>
              <a:pPr>
                <a:defRPr/>
              </a:pPr>
              <a:t>13</a:t>
            </a:fld>
            <a:endParaRPr lang="en-US"/>
          </a:p>
        </p:txBody>
      </p:sp>
      <p:sp>
        <p:nvSpPr>
          <p:cNvPr id="136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6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AAD04D-5DE4-B747-819C-9C6B3064BA34}" type="slidenum">
              <a:rPr lang="en-US"/>
              <a:pPr>
                <a:defRPr/>
              </a:pPr>
              <a:t>14</a:t>
            </a:fld>
            <a:endParaRPr lang="en-US"/>
          </a:p>
        </p:txBody>
      </p:sp>
      <p:sp>
        <p:nvSpPr>
          <p:cNvPr id="136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8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C391CE-AD42-954A-9D87-8B2DA562C08E}" type="slidenum">
              <a:rPr lang="en-US"/>
              <a:pPr>
                <a:defRPr/>
              </a:pPr>
              <a:t>15</a:t>
            </a:fld>
            <a:endParaRPr lang="en-US"/>
          </a:p>
        </p:txBody>
      </p:sp>
      <p:sp>
        <p:nvSpPr>
          <p:cNvPr id="1370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701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541255-753D-CD44-B44C-26D41507606D}" type="slidenum">
              <a:rPr lang="en-US"/>
              <a:pPr>
                <a:defRPr/>
              </a:pPr>
              <a:t>16</a:t>
            </a:fld>
            <a:endParaRPr lang="en-US"/>
          </a:p>
        </p:txBody>
      </p:sp>
      <p:sp>
        <p:nvSpPr>
          <p:cNvPr id="1372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721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9304DE-FD64-834B-AEEC-D86FF24EDF52}" type="slidenum">
              <a:rPr lang="en-US"/>
              <a:pPr>
                <a:defRPr/>
              </a:pPr>
              <a:t>17</a:t>
            </a:fld>
            <a:endParaRPr lang="en-US"/>
          </a:p>
        </p:txBody>
      </p:sp>
      <p:sp>
        <p:nvSpPr>
          <p:cNvPr id="137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742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1083EC-B6D4-8B4B-8CE5-CC601425272B}" type="slidenum">
              <a:rPr lang="en-US"/>
              <a:pPr>
                <a:defRPr/>
              </a:pPr>
              <a:t>18</a:t>
            </a:fld>
            <a:endParaRPr lang="en-US"/>
          </a:p>
        </p:txBody>
      </p:sp>
      <p:sp>
        <p:nvSpPr>
          <p:cNvPr id="1376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762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8604EC-0556-5E44-9D61-843B70B5CA1C}" type="slidenum">
              <a:rPr lang="en-US"/>
              <a:pPr>
                <a:defRPr/>
              </a:pPr>
              <a:t>19</a:t>
            </a:fld>
            <a:endParaRPr lang="en-US"/>
          </a:p>
        </p:txBody>
      </p:sp>
      <p:sp>
        <p:nvSpPr>
          <p:cNvPr id="1380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03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BD158C-75FF-6940-B22C-C510C2274FB7}" type="slidenum">
              <a:rPr lang="en-US"/>
              <a:pPr>
                <a:defRPr/>
              </a:pPr>
              <a:t>2</a:t>
            </a:fld>
            <a:endParaRPr lang="en-US"/>
          </a:p>
        </p:txBody>
      </p:sp>
      <p:sp>
        <p:nvSpPr>
          <p:cNvPr id="1771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15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D10675-8685-194A-A3F3-D1D103A55E64}" type="slidenum">
              <a:rPr lang="en-US"/>
              <a:pPr>
                <a:defRPr/>
              </a:pPr>
              <a:t>20</a:t>
            </a:fld>
            <a:endParaRPr lang="en-US"/>
          </a:p>
        </p:txBody>
      </p:sp>
      <p:sp>
        <p:nvSpPr>
          <p:cNvPr id="1382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E8FECE-530E-7648-AD1F-DECA1D4A6E58}" type="slidenum">
              <a:rPr lang="en-US"/>
              <a:pPr>
                <a:defRPr/>
              </a:pPr>
              <a:t>21</a:t>
            </a:fld>
            <a:endParaRPr lang="en-US"/>
          </a:p>
        </p:txBody>
      </p:sp>
      <p:sp>
        <p:nvSpPr>
          <p:cNvPr id="1814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45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30AC6BB-A97E-144E-95FE-4646ADCB323D}" type="slidenum">
              <a:rPr lang="en-US"/>
              <a:pPr>
                <a:defRPr/>
              </a:pPr>
              <a:t>22</a:t>
            </a:fld>
            <a:endParaRPr lang="en-US"/>
          </a:p>
        </p:txBody>
      </p:sp>
      <p:sp>
        <p:nvSpPr>
          <p:cNvPr id="1384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44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38D5BB-53FE-3143-9409-04387399A1E4}" type="slidenum">
              <a:rPr lang="en-US"/>
              <a:pPr>
                <a:defRPr/>
              </a:pPr>
              <a:t>23</a:t>
            </a:fld>
            <a:endParaRPr lang="en-US"/>
          </a:p>
        </p:txBody>
      </p:sp>
      <p:sp>
        <p:nvSpPr>
          <p:cNvPr id="1816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6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6003D8-A39F-1E4F-A820-1DF71D155B58}" type="slidenum">
              <a:rPr lang="en-US"/>
              <a:pPr>
                <a:defRPr/>
              </a:pPr>
              <a:t>24</a:t>
            </a:fld>
            <a:endParaRPr lang="en-US"/>
          </a:p>
        </p:txBody>
      </p:sp>
      <p:sp>
        <p:nvSpPr>
          <p:cNvPr id="140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059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055646-0533-F645-AE47-CDDE88B3EB7F}" type="slidenum">
              <a:rPr lang="en-US"/>
              <a:pPr>
                <a:defRPr/>
              </a:pPr>
              <a:t>25</a:t>
            </a:fld>
            <a:endParaRPr lang="en-US"/>
          </a:p>
        </p:txBody>
      </p:sp>
      <p:sp>
        <p:nvSpPr>
          <p:cNvPr id="140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080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FAB03D-910A-1441-ACC9-4EAF11C833BE}" type="slidenum">
              <a:rPr lang="en-US"/>
              <a:pPr>
                <a:defRPr/>
              </a:pPr>
              <a:t>26</a:t>
            </a:fld>
            <a:endParaRPr lang="en-US"/>
          </a:p>
        </p:txBody>
      </p:sp>
      <p:sp>
        <p:nvSpPr>
          <p:cNvPr id="1412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120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BD3863-945D-9240-AB4E-C74612898430}" type="slidenum">
              <a:rPr lang="en-US"/>
              <a:pPr>
                <a:defRPr/>
              </a:pPr>
              <a:t>27</a:t>
            </a:fld>
            <a:endParaRPr lang="en-US"/>
          </a:p>
        </p:txBody>
      </p:sp>
      <p:sp>
        <p:nvSpPr>
          <p:cNvPr id="1414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141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D3E5CD-D0E3-6541-89F2-FA50A2AE1024}" type="slidenum">
              <a:rPr lang="en-US"/>
              <a:pPr>
                <a:defRPr/>
              </a:pPr>
              <a:t>28</a:t>
            </a:fld>
            <a:endParaRPr lang="en-US"/>
          </a:p>
        </p:txBody>
      </p:sp>
      <p:sp>
        <p:nvSpPr>
          <p:cNvPr id="141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182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77114EA-D23A-E748-81DA-B9D6DD829A09}" type="slidenum">
              <a:rPr lang="en-US"/>
              <a:pPr>
                <a:defRPr/>
              </a:pPr>
              <a:t>29</a:t>
            </a:fld>
            <a:endParaRPr lang="en-US"/>
          </a:p>
        </p:txBody>
      </p:sp>
      <p:sp>
        <p:nvSpPr>
          <p:cNvPr id="1420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02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D2D612-263F-6C4B-85E4-1AE67B036097}" type="slidenum">
              <a:rPr lang="en-US"/>
              <a:pPr>
                <a:defRPr/>
              </a:pPr>
              <a:t>3</a:t>
            </a:fld>
            <a:endParaRPr lang="en-US"/>
          </a:p>
        </p:txBody>
      </p:sp>
      <p:sp>
        <p:nvSpPr>
          <p:cNvPr id="1757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71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FDE1E1-8090-D54F-8BCB-D843434BF47C}" type="slidenum">
              <a:rPr lang="en-US"/>
              <a:pPr>
                <a:defRPr/>
              </a:pPr>
              <a:t>30</a:t>
            </a:fld>
            <a:endParaRPr lang="en-US"/>
          </a:p>
        </p:txBody>
      </p:sp>
      <p:sp>
        <p:nvSpPr>
          <p:cNvPr id="142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2339" name="Rectangle 3"/>
          <p:cNvSpPr>
            <a:spLocks noGrp="1" noChangeArrowheads="1"/>
          </p:cNvSpPr>
          <p:nvPr>
            <p:ph type="body" idx="1"/>
          </p:nvPr>
        </p:nvSpPr>
        <p:spPr/>
        <p:txBody>
          <a:bodyPr/>
          <a:lstStyle/>
          <a:p>
            <a:pPr eaLnBrk="1" hangingPunct="1">
              <a:defRPr/>
            </a:pPr>
            <a:endParaRPr lang="en-US" b="1"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357503-AC94-8745-8D64-3B6B138C4845}" type="slidenum">
              <a:rPr lang="en-US"/>
              <a:pPr>
                <a:defRPr/>
              </a:pPr>
              <a:t>31</a:t>
            </a:fld>
            <a:endParaRPr lang="en-US"/>
          </a:p>
        </p:txBody>
      </p:sp>
      <p:sp>
        <p:nvSpPr>
          <p:cNvPr id="1430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05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FB12EB-AA05-4E48-9E45-09AE72D9E60F}" type="slidenum">
              <a:rPr lang="en-US"/>
              <a:pPr>
                <a:defRPr/>
              </a:pPr>
              <a:t>32</a:t>
            </a:fld>
            <a:endParaRPr lang="en-US"/>
          </a:p>
        </p:txBody>
      </p:sp>
      <p:sp>
        <p:nvSpPr>
          <p:cNvPr id="1432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2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8F9B84-504A-1043-9D0F-C9A57DDFE847}" type="slidenum">
              <a:rPr lang="en-US"/>
              <a:pPr>
                <a:defRPr/>
              </a:pPr>
              <a:t>33</a:t>
            </a:fld>
            <a:endParaRPr lang="en-US"/>
          </a:p>
        </p:txBody>
      </p:sp>
      <p:sp>
        <p:nvSpPr>
          <p:cNvPr id="1434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46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8EA7DD-3E0E-244F-ADE6-FCD8FBEB58E4}" type="slidenum">
              <a:rPr lang="en-US"/>
              <a:pPr>
                <a:defRPr/>
              </a:pPr>
              <a:t>34</a:t>
            </a:fld>
            <a:endParaRPr lang="en-US"/>
          </a:p>
        </p:txBody>
      </p:sp>
      <p:sp>
        <p:nvSpPr>
          <p:cNvPr id="1438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87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B4421F-0A5B-0745-8300-F54E99E48FED}" type="slidenum">
              <a:rPr lang="en-US"/>
              <a:pPr>
                <a:defRPr/>
              </a:pPr>
              <a:t>35</a:t>
            </a:fld>
            <a:endParaRPr lang="en-US"/>
          </a:p>
        </p:txBody>
      </p:sp>
      <p:sp>
        <p:nvSpPr>
          <p:cNvPr id="1453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530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8250AB-59FB-1447-A9E7-05F784B97257}" type="slidenum">
              <a:rPr lang="en-US"/>
              <a:pPr>
                <a:defRPr/>
              </a:pPr>
              <a:t>36</a:t>
            </a:fld>
            <a:endParaRPr lang="en-US"/>
          </a:p>
        </p:txBody>
      </p:sp>
      <p:sp>
        <p:nvSpPr>
          <p:cNvPr id="1457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571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A4ED35-1BC3-2A4A-84A0-AA4BCE2345CF}" type="slidenum">
              <a:rPr lang="en-US"/>
              <a:pPr>
                <a:defRPr/>
              </a:pPr>
              <a:t>37</a:t>
            </a:fld>
            <a:endParaRPr lang="en-US"/>
          </a:p>
        </p:txBody>
      </p:sp>
      <p:sp>
        <p:nvSpPr>
          <p:cNvPr id="1459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592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90A332-96C0-5946-A92D-FEE0DBD7E097}" type="slidenum">
              <a:rPr lang="en-US"/>
              <a:pPr>
                <a:defRPr/>
              </a:pPr>
              <a:t>38</a:t>
            </a:fld>
            <a:endParaRPr lang="en-US"/>
          </a:p>
        </p:txBody>
      </p:sp>
      <p:sp>
        <p:nvSpPr>
          <p:cNvPr id="1780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07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313E56-0BD0-C94E-97D7-4F2A57D17AFA}" type="slidenum">
              <a:rPr lang="en-US"/>
              <a:pPr>
                <a:defRPr/>
              </a:pPr>
              <a:t>39</a:t>
            </a:fld>
            <a:endParaRPr lang="en-US"/>
          </a:p>
        </p:txBody>
      </p:sp>
      <p:sp>
        <p:nvSpPr>
          <p:cNvPr id="1530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08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6D2599-9D62-3146-9D6D-30A1876A4C8A}" type="slidenum">
              <a:rPr lang="en-US"/>
              <a:pPr>
                <a:defRPr/>
              </a:pPr>
              <a:t>4</a:t>
            </a:fld>
            <a:endParaRPr lang="en-US"/>
          </a:p>
        </p:txBody>
      </p:sp>
      <p:sp>
        <p:nvSpPr>
          <p:cNvPr id="1775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56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D0BB94-4826-9542-9CA7-2701A4F77244}" type="slidenum">
              <a:rPr lang="en-US"/>
              <a:pPr>
                <a:defRPr/>
              </a:pPr>
              <a:t>40</a:t>
            </a:fld>
            <a:endParaRPr lang="en-US"/>
          </a:p>
        </p:txBody>
      </p:sp>
      <p:sp>
        <p:nvSpPr>
          <p:cNvPr id="1532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29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B0CF43-9610-2A43-B178-1C4065859A07}" type="slidenum">
              <a:rPr lang="en-US"/>
              <a:pPr>
                <a:defRPr/>
              </a:pPr>
              <a:t>41</a:t>
            </a:fld>
            <a:endParaRPr lang="en-US"/>
          </a:p>
        </p:txBody>
      </p:sp>
      <p:sp>
        <p:nvSpPr>
          <p:cNvPr id="1534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49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94F2E3-396D-7F46-9AC4-0FF829506EC2}" type="slidenum">
              <a:rPr lang="en-US"/>
              <a:pPr>
                <a:defRPr/>
              </a:pPr>
              <a:t>42</a:t>
            </a:fld>
            <a:endParaRPr lang="en-US"/>
          </a:p>
        </p:txBody>
      </p:sp>
      <p:sp>
        <p:nvSpPr>
          <p:cNvPr id="1537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70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DD3CB3-760D-2F4E-888C-187CBF7593F4}" type="slidenum">
              <a:rPr lang="en-US"/>
              <a:pPr>
                <a:defRPr/>
              </a:pPr>
              <a:t>43</a:t>
            </a:fld>
            <a:endParaRPr lang="en-US"/>
          </a:p>
        </p:txBody>
      </p:sp>
      <p:sp>
        <p:nvSpPr>
          <p:cNvPr id="1539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90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21CCB1-ECB5-8744-A721-B03D7BE76C44}" type="slidenum">
              <a:rPr lang="en-US"/>
              <a:pPr>
                <a:defRPr/>
              </a:pPr>
              <a:t>44</a:t>
            </a:fld>
            <a:endParaRPr lang="en-US"/>
          </a:p>
        </p:txBody>
      </p:sp>
      <p:sp>
        <p:nvSpPr>
          <p:cNvPr id="1541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11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9EAD44-A63A-3241-8912-60C83004505D}" type="slidenum">
              <a:rPr lang="en-US"/>
              <a:pPr>
                <a:defRPr/>
              </a:pPr>
              <a:t>45</a:t>
            </a:fld>
            <a:endParaRPr lang="en-US"/>
          </a:p>
        </p:txBody>
      </p:sp>
      <p:sp>
        <p:nvSpPr>
          <p:cNvPr id="1547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72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37731A-0CCB-0C44-9BFD-07DF17BA30DF}" type="slidenum">
              <a:rPr lang="en-US"/>
              <a:pPr>
                <a:defRPr/>
              </a:pPr>
              <a:t>46</a:t>
            </a:fld>
            <a:endParaRPr lang="en-US"/>
          </a:p>
        </p:txBody>
      </p:sp>
      <p:sp>
        <p:nvSpPr>
          <p:cNvPr id="1820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06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C77279-F787-1F4E-95B6-8FD54BD37A08}" type="slidenum">
              <a:rPr lang="en-US"/>
              <a:pPr>
                <a:defRPr/>
              </a:pPr>
              <a:t>47</a:t>
            </a:fld>
            <a:endParaRPr lang="en-US"/>
          </a:p>
        </p:txBody>
      </p:sp>
      <p:sp>
        <p:nvSpPr>
          <p:cNvPr id="1549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93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59459A9-DA1C-DB4A-9DC9-4217DD142B1E}" type="slidenum">
              <a:rPr lang="en-US"/>
              <a:pPr>
                <a:defRPr/>
              </a:pPr>
              <a:t>48</a:t>
            </a:fld>
            <a:endParaRPr lang="en-US"/>
          </a:p>
        </p:txBody>
      </p:sp>
      <p:sp>
        <p:nvSpPr>
          <p:cNvPr id="1551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13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20CF58-C71B-3149-B924-7C04478FE30F}" type="slidenum">
              <a:rPr lang="en-US"/>
              <a:pPr>
                <a:defRPr/>
              </a:pPr>
              <a:t>49</a:t>
            </a:fld>
            <a:endParaRPr lang="en-US"/>
          </a:p>
        </p:txBody>
      </p:sp>
      <p:sp>
        <p:nvSpPr>
          <p:cNvPr id="1821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16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14876D-389D-E14B-8AF8-BA1561AD7F53}" type="slidenum">
              <a:rPr lang="en-US"/>
              <a:pPr>
                <a:defRPr/>
              </a:pPr>
              <a:t>5</a:t>
            </a:fld>
            <a:endParaRPr lang="en-US"/>
          </a:p>
        </p:txBody>
      </p:sp>
      <p:sp>
        <p:nvSpPr>
          <p:cNvPr id="1773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35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9C925AB-CB3E-E543-813E-BE2DBEC8E5F6}" type="slidenum">
              <a:rPr lang="en-US"/>
              <a:pPr>
                <a:defRPr/>
              </a:pPr>
              <a:t>50</a:t>
            </a:fld>
            <a:endParaRPr lang="en-US"/>
          </a:p>
        </p:txBody>
      </p:sp>
      <p:sp>
        <p:nvSpPr>
          <p:cNvPr id="1553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34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65ACED-A3C6-A040-A02B-AD1527FF99C8}" type="slidenum">
              <a:rPr lang="en-US"/>
              <a:pPr>
                <a:defRPr/>
              </a:pPr>
              <a:t>51</a:t>
            </a:fld>
            <a:endParaRPr lang="en-US"/>
          </a:p>
        </p:txBody>
      </p:sp>
      <p:sp>
        <p:nvSpPr>
          <p:cNvPr id="1781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17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9B5CBA-6751-F14F-8CA8-D71A4B666E4F}" type="slidenum">
              <a:rPr lang="en-US"/>
              <a:pPr>
                <a:defRPr/>
              </a:pPr>
              <a:t>52</a:t>
            </a:fld>
            <a:endParaRPr lang="en-US"/>
          </a:p>
        </p:txBody>
      </p:sp>
      <p:sp>
        <p:nvSpPr>
          <p:cNvPr id="1555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54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A5AD756-8B19-994A-8F64-8CC3D96A9E64}" type="slidenum">
              <a:rPr lang="en-US"/>
              <a:pPr>
                <a:defRPr/>
              </a:pPr>
              <a:t>53</a:t>
            </a:fld>
            <a:endParaRPr lang="en-US"/>
          </a:p>
        </p:txBody>
      </p:sp>
      <p:sp>
        <p:nvSpPr>
          <p:cNvPr id="1822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27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F8467E9-5B20-E84F-9815-F15F93702046}" type="slidenum">
              <a:rPr lang="en-US"/>
              <a:pPr>
                <a:defRPr/>
              </a:pPr>
              <a:t>54</a:t>
            </a:fld>
            <a:endParaRPr lang="en-US"/>
          </a:p>
        </p:txBody>
      </p:sp>
      <p:sp>
        <p:nvSpPr>
          <p:cNvPr id="1783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38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9F00FC-9C1D-934F-B17A-B393AE702B79}" type="slidenum">
              <a:rPr lang="en-US"/>
              <a:pPr>
                <a:defRPr/>
              </a:pPr>
              <a:t>55</a:t>
            </a:fld>
            <a:endParaRPr lang="en-US"/>
          </a:p>
        </p:txBody>
      </p:sp>
      <p:sp>
        <p:nvSpPr>
          <p:cNvPr id="1557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75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9B793F-B9CD-4A42-8C14-9B325076383F}" type="slidenum">
              <a:rPr lang="en-US"/>
              <a:pPr>
                <a:defRPr/>
              </a:pPr>
              <a:t>56</a:t>
            </a:fld>
            <a:endParaRPr lang="en-US"/>
          </a:p>
        </p:txBody>
      </p:sp>
      <p:sp>
        <p:nvSpPr>
          <p:cNvPr id="1561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16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BF99ED-2979-734D-9D35-53E576E33FB2}" type="slidenum">
              <a:rPr lang="en-US"/>
              <a:pPr>
                <a:defRPr/>
              </a:pPr>
              <a:t>57</a:t>
            </a:fld>
            <a:endParaRPr lang="en-US"/>
          </a:p>
        </p:txBody>
      </p:sp>
      <p:sp>
        <p:nvSpPr>
          <p:cNvPr id="1563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36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A10A3A-79C6-2F4F-A5B5-5B10C955899B}" type="slidenum">
              <a:rPr lang="en-US"/>
              <a:pPr>
                <a:defRPr/>
              </a:pPr>
              <a:t>58</a:t>
            </a:fld>
            <a:endParaRPr lang="en-US"/>
          </a:p>
        </p:txBody>
      </p:sp>
      <p:sp>
        <p:nvSpPr>
          <p:cNvPr id="1567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77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BD3869B-CD9A-9448-8911-4E180CF167D2}" type="slidenum">
              <a:rPr lang="en-US"/>
              <a:pPr>
                <a:defRPr/>
              </a:pPr>
              <a:t>59</a:t>
            </a:fld>
            <a:endParaRPr lang="en-US"/>
          </a:p>
        </p:txBody>
      </p:sp>
      <p:sp>
        <p:nvSpPr>
          <p:cNvPr id="1569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97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65C510-BC72-5A4A-A54B-D1E6FECF6C0D}" type="slidenum">
              <a:rPr lang="en-US"/>
              <a:pPr>
                <a:defRPr/>
              </a:pPr>
              <a:t>6</a:t>
            </a:fld>
            <a:endParaRPr lang="en-US"/>
          </a:p>
        </p:txBody>
      </p:sp>
      <p:sp>
        <p:nvSpPr>
          <p:cNvPr id="134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5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26F038-612E-2044-8B90-448A17600906}" type="slidenum">
              <a:rPr lang="en-US"/>
              <a:pPr>
                <a:defRPr/>
              </a:pPr>
              <a:t>60</a:t>
            </a:fld>
            <a:endParaRPr lang="en-US"/>
          </a:p>
        </p:txBody>
      </p:sp>
      <p:sp>
        <p:nvSpPr>
          <p:cNvPr id="1571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18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C057ED6-8704-7A4C-B8F3-91624EC3011A}" type="slidenum">
              <a:rPr lang="en-US"/>
              <a:pPr>
                <a:defRPr/>
              </a:pPr>
              <a:t>61</a:t>
            </a:fld>
            <a:endParaRPr lang="en-US"/>
          </a:p>
        </p:txBody>
      </p:sp>
      <p:sp>
        <p:nvSpPr>
          <p:cNvPr id="1573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38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A4BDDD-B6EE-7942-B7EF-1C174AEF6280}" type="slidenum">
              <a:rPr lang="en-US"/>
              <a:pPr>
                <a:defRPr/>
              </a:pPr>
              <a:t>62</a:t>
            </a:fld>
            <a:endParaRPr lang="en-US"/>
          </a:p>
        </p:txBody>
      </p:sp>
      <p:sp>
        <p:nvSpPr>
          <p:cNvPr id="157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5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2C842A-10EA-3F41-8A88-2BEAB2100098}" type="slidenum">
              <a:rPr lang="en-US"/>
              <a:pPr>
                <a:defRPr/>
              </a:pPr>
              <a:t>63</a:t>
            </a:fld>
            <a:endParaRPr lang="en-US"/>
          </a:p>
        </p:txBody>
      </p:sp>
      <p:sp>
        <p:nvSpPr>
          <p:cNvPr id="1784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48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F543D7-BAA8-2849-BB21-10DDE2DAC5EA}" type="slidenum">
              <a:rPr lang="en-US"/>
              <a:pPr>
                <a:defRPr/>
              </a:pPr>
              <a:t>64</a:t>
            </a:fld>
            <a:endParaRPr lang="en-US"/>
          </a:p>
        </p:txBody>
      </p:sp>
      <p:sp>
        <p:nvSpPr>
          <p:cNvPr id="1577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79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CF64980-BB7C-0348-B32E-FDBDDC808D37}" type="slidenum">
              <a:rPr lang="en-US"/>
              <a:pPr>
                <a:defRPr/>
              </a:pPr>
              <a:t>65</a:t>
            </a:fld>
            <a:endParaRPr lang="en-US"/>
          </a:p>
        </p:txBody>
      </p:sp>
      <p:sp>
        <p:nvSpPr>
          <p:cNvPr id="1584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41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555D82-AF7A-4D4E-B69D-B3CCAE3DE8E1}" type="slidenum">
              <a:rPr lang="en-US"/>
              <a:pPr>
                <a:defRPr/>
              </a:pPr>
              <a:t>66</a:t>
            </a:fld>
            <a:endParaRPr lang="en-US"/>
          </a:p>
        </p:txBody>
      </p:sp>
      <p:sp>
        <p:nvSpPr>
          <p:cNvPr id="1586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61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7FA5EA-DF59-934D-9F6B-7DD0272CA76B}" type="slidenum">
              <a:rPr lang="en-US"/>
              <a:pPr>
                <a:defRPr/>
              </a:pPr>
              <a:t>67</a:t>
            </a:fld>
            <a:endParaRPr lang="en-US"/>
          </a:p>
        </p:txBody>
      </p:sp>
      <p:sp>
        <p:nvSpPr>
          <p:cNvPr id="1590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02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56D4296-6049-EE4F-AE01-F0A3EA2EEA62}" type="slidenum">
              <a:rPr lang="en-US"/>
              <a:pPr>
                <a:defRPr/>
              </a:pPr>
              <a:t>68</a:t>
            </a:fld>
            <a:endParaRPr lang="en-US"/>
          </a:p>
        </p:txBody>
      </p:sp>
      <p:sp>
        <p:nvSpPr>
          <p:cNvPr id="1592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23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4266C9-D83E-614C-BEBB-2D3915298BC0}" type="slidenum">
              <a:rPr lang="en-US"/>
              <a:pPr>
                <a:defRPr/>
              </a:pPr>
              <a:t>69</a:t>
            </a:fld>
            <a:endParaRPr lang="en-US"/>
          </a:p>
        </p:txBody>
      </p:sp>
      <p:sp>
        <p:nvSpPr>
          <p:cNvPr id="1611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17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432191E-562D-BB47-8445-AD0660DADDBE}" type="slidenum">
              <a:rPr lang="en-US"/>
              <a:pPr>
                <a:defRPr/>
              </a:pPr>
              <a:t>7</a:t>
            </a:fld>
            <a:endParaRPr lang="en-US"/>
          </a:p>
        </p:txBody>
      </p:sp>
      <p:sp>
        <p:nvSpPr>
          <p:cNvPr id="134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9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E12517-E759-6C47-AA35-E732B343B943}" type="slidenum">
              <a:rPr lang="en-US"/>
              <a:pPr>
                <a:defRPr/>
              </a:pPr>
              <a:t>70</a:t>
            </a:fld>
            <a:endParaRPr lang="en-US"/>
          </a:p>
        </p:txBody>
      </p:sp>
      <p:sp>
        <p:nvSpPr>
          <p:cNvPr id="1785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58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6613E3-0726-C544-B1FE-B1C9C1ED5360}" type="slidenum">
              <a:rPr lang="en-US"/>
              <a:pPr>
                <a:defRPr/>
              </a:pPr>
              <a:t>71</a:t>
            </a:fld>
            <a:endParaRPr lang="en-US"/>
          </a:p>
        </p:txBody>
      </p:sp>
      <p:sp>
        <p:nvSpPr>
          <p:cNvPr id="1613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38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60407A-2449-9E45-9226-CFD72696A378}" type="slidenum">
              <a:rPr lang="en-US"/>
              <a:pPr>
                <a:defRPr/>
              </a:pPr>
              <a:t>72</a:t>
            </a:fld>
            <a:endParaRPr lang="en-US"/>
          </a:p>
        </p:txBody>
      </p:sp>
      <p:sp>
        <p:nvSpPr>
          <p:cNvPr id="1615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58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242369-A00E-5745-85C2-11C8A46AA57C}" type="slidenum">
              <a:rPr lang="en-US"/>
              <a:pPr>
                <a:defRPr/>
              </a:pPr>
              <a:t>73</a:t>
            </a:fld>
            <a:endParaRPr lang="en-US"/>
          </a:p>
        </p:txBody>
      </p:sp>
      <p:sp>
        <p:nvSpPr>
          <p:cNvPr id="1617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79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CB0F65-A3CF-A646-9579-9A4A6BC8C6E9}" type="slidenum">
              <a:rPr lang="en-US"/>
              <a:pPr>
                <a:defRPr/>
              </a:pPr>
              <a:t>74</a:t>
            </a:fld>
            <a:endParaRPr lang="en-US"/>
          </a:p>
        </p:txBody>
      </p:sp>
      <p:sp>
        <p:nvSpPr>
          <p:cNvPr id="1619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9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C0230B-711A-CE48-8830-B6DEF4F93032}" type="slidenum">
              <a:rPr lang="en-US"/>
              <a:pPr>
                <a:defRPr/>
              </a:pPr>
              <a:t>75</a:t>
            </a:fld>
            <a:endParaRPr lang="en-US"/>
          </a:p>
        </p:txBody>
      </p:sp>
      <p:sp>
        <p:nvSpPr>
          <p:cNvPr id="1622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2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C0D85E-C512-0246-A6B3-1BA36A3CEE6F}" type="slidenum">
              <a:rPr lang="en-US"/>
              <a:pPr>
                <a:defRPr/>
              </a:pPr>
              <a:t>76</a:t>
            </a:fld>
            <a:endParaRPr lang="en-US"/>
          </a:p>
        </p:txBody>
      </p:sp>
      <p:sp>
        <p:nvSpPr>
          <p:cNvPr id="162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61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B0D932-A246-584D-8C85-F266C6C31B72}" type="slidenum">
              <a:rPr lang="en-US"/>
              <a:pPr>
                <a:defRPr/>
              </a:pPr>
              <a:t>77</a:t>
            </a:fld>
            <a:endParaRPr lang="en-US"/>
          </a:p>
        </p:txBody>
      </p:sp>
      <p:sp>
        <p:nvSpPr>
          <p:cNvPr id="1630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02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675A04-906B-EF41-B134-43EE622A15AC}" type="slidenum">
              <a:rPr lang="en-US"/>
              <a:pPr>
                <a:defRPr/>
              </a:pPr>
              <a:t>78</a:t>
            </a:fld>
            <a:endParaRPr lang="en-US"/>
          </a:p>
        </p:txBody>
      </p:sp>
      <p:sp>
        <p:nvSpPr>
          <p:cNvPr id="1787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79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2D60A2-7AE2-C343-9269-5EFB5A8CE70E}" type="slidenum">
              <a:rPr lang="en-US"/>
              <a:pPr>
                <a:defRPr/>
              </a:pPr>
              <a:t>79</a:t>
            </a:fld>
            <a:endParaRPr lang="en-US"/>
          </a:p>
        </p:txBody>
      </p:sp>
      <p:sp>
        <p:nvSpPr>
          <p:cNvPr id="1634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43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3D99D3-B6B6-AB40-80D8-CAFB0D81F542}" type="slidenum">
              <a:rPr lang="en-US"/>
              <a:pPr>
                <a:defRPr/>
              </a:pPr>
              <a:t>8</a:t>
            </a:fld>
            <a:endParaRPr lang="en-US"/>
          </a:p>
        </p:txBody>
      </p:sp>
      <p:sp>
        <p:nvSpPr>
          <p:cNvPr id="135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1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290046-7F1F-E043-A233-CD60A74E7D3A}" type="slidenum">
              <a:rPr lang="en-US"/>
              <a:pPr>
                <a:defRPr/>
              </a:pPr>
              <a:t>80</a:t>
            </a:fld>
            <a:endParaRPr lang="en-US"/>
          </a:p>
        </p:txBody>
      </p:sp>
      <p:sp>
        <p:nvSpPr>
          <p:cNvPr id="1823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37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177F120-C4D9-5843-BACD-1A509CC01881}" type="slidenum">
              <a:rPr lang="en-US"/>
              <a:pPr>
                <a:defRPr/>
              </a:pPr>
              <a:t>9</a:t>
            </a:fld>
            <a:endParaRPr lang="en-US"/>
          </a:p>
        </p:txBody>
      </p:sp>
      <p:sp>
        <p:nvSpPr>
          <p:cNvPr id="135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98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5"/>
          <p:cNvSpPr>
            <a:spLocks noChangeArrowheads="1"/>
          </p:cNvSpPr>
          <p:nvPr/>
        </p:nvSpPr>
        <p:spPr bwMode="auto">
          <a:xfrm>
            <a:off x="6705600" y="381000"/>
            <a:ext cx="28194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80000"/>
              </a:lnSpc>
              <a:spcBef>
                <a:spcPct val="20000"/>
              </a:spcBef>
              <a:defRPr/>
            </a:pPr>
            <a:endParaRPr lang="en-US" sz="2200">
              <a:solidFill>
                <a:schemeClr val="tx1"/>
              </a:solidFill>
              <a:cs typeface="+mn-cs"/>
            </a:endParaRPr>
          </a:p>
        </p:txBody>
      </p:sp>
      <p:sp>
        <p:nvSpPr>
          <p:cNvPr id="4" name="Rectangle 8"/>
          <p:cNvSpPr>
            <a:spLocks noChangeArrowheads="1"/>
          </p:cNvSpPr>
          <p:nvPr/>
        </p:nvSpPr>
        <p:spPr bwMode="auto">
          <a:xfrm>
            <a:off x="2638425" y="990600"/>
            <a:ext cx="2093913" cy="796925"/>
          </a:xfrm>
          <a:prstGeom prst="rect">
            <a:avLst/>
          </a:prstGeom>
          <a:noFill/>
          <a:ln>
            <a:noFill/>
          </a:ln>
          <a:effectLst/>
          <a:extLst>
            <a:ext uri="{909E8E84-426E-40dd-AFC4-6F175D3DCCD1}">
              <a14:hiddenFill xmlns:a14="http://schemas.microsoft.com/office/drawing/2010/main">
                <a:solidFill>
                  <a:srgbClr val="EE2524"/>
                </a:solidFill>
              </a14:hiddenFill>
            </a:ext>
            <a:ext uri="{91240B29-F687-4f45-9708-019B960494DF}">
              <a14:hiddenLine xmlns:a14="http://schemas.microsoft.com/office/drawing/2010/main" w="12700">
                <a:solidFill>
                  <a:srgbClr val="584F2B"/>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lnSpc>
                <a:spcPct val="80000"/>
              </a:lnSpc>
              <a:spcBef>
                <a:spcPct val="50000"/>
              </a:spcBef>
              <a:defRPr/>
            </a:pPr>
            <a:r>
              <a:rPr lang="en-US" sz="2200">
                <a:solidFill>
                  <a:schemeClr val="tx1"/>
                </a:solidFill>
                <a:cs typeface="+mn-cs"/>
              </a:rPr>
              <a:t>Michael Seeds</a:t>
            </a:r>
          </a:p>
          <a:p>
            <a:pPr algn="l">
              <a:lnSpc>
                <a:spcPct val="80000"/>
              </a:lnSpc>
              <a:spcBef>
                <a:spcPct val="50000"/>
              </a:spcBef>
              <a:defRPr/>
            </a:pPr>
            <a:r>
              <a:rPr lang="en-US" sz="2200">
                <a:solidFill>
                  <a:schemeClr val="tx1"/>
                </a:solidFill>
                <a:cs typeface="+mn-cs"/>
              </a:rPr>
              <a:t>Dana Backman</a:t>
            </a:r>
          </a:p>
        </p:txBody>
      </p:sp>
      <p:grpSp>
        <p:nvGrpSpPr>
          <p:cNvPr id="5" name="Group 10"/>
          <p:cNvGrpSpPr>
            <a:grpSpLocks/>
          </p:cNvGrpSpPr>
          <p:nvPr/>
        </p:nvGrpSpPr>
        <p:grpSpPr bwMode="auto">
          <a:xfrm>
            <a:off x="0" y="0"/>
            <a:ext cx="9144000" cy="915988"/>
            <a:chOff x="0" y="0"/>
            <a:chExt cx="5760" cy="577"/>
          </a:xfrm>
        </p:grpSpPr>
        <p:sp>
          <p:nvSpPr>
            <p:cNvPr id="6" name="Rectangle 11"/>
            <p:cNvSpPr>
              <a:spLocks noChangeArrowheads="1"/>
            </p:cNvSpPr>
            <p:nvPr userDrawn="1"/>
          </p:nvSpPr>
          <p:spPr bwMode="auto">
            <a:xfrm>
              <a:off x="0" y="1"/>
              <a:ext cx="5753" cy="574"/>
            </a:xfrm>
            <a:prstGeom prst="rect">
              <a:avLst/>
            </a:prstGeom>
            <a:solidFill>
              <a:srgbClr val="0B0B0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7" name="Picture 12" descr="BrooksCole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9" y="0"/>
              <a:ext cx="1611"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0" descr="9781133950134 ASTRO2 SE cover comp fin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4138"/>
            <a:ext cx="2366963" cy="30480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601538" name="Rectangle 2"/>
          <p:cNvSpPr>
            <a:spLocks noGrp="1" noChangeArrowheads="1"/>
          </p:cNvSpPr>
          <p:nvPr>
            <p:ph type="subTitle" idx="1"/>
          </p:nvPr>
        </p:nvSpPr>
        <p:spPr>
          <a:xfrm>
            <a:off x="1295400" y="5562600"/>
            <a:ext cx="6400800" cy="609600"/>
          </a:xfrm>
        </p:spPr>
        <p:txBody>
          <a:bodyPr/>
          <a:lstStyle>
            <a:lvl1pPr marL="0" indent="0" algn="ctr">
              <a:buFont typeface="Times" charset="0"/>
              <a:buNone/>
              <a:defRPr sz="800"/>
            </a:lvl1pPr>
          </a:lstStyle>
          <a:p>
            <a:pPr lvl="0"/>
            <a:r>
              <a:rPr lang="en-US" noProof="0" smtClean="0"/>
              <a:t>Click to edit Master subtitle style</a:t>
            </a:r>
            <a:endParaRPr lang="en-US" noProof="0" smtClean="0"/>
          </a:p>
        </p:txBody>
      </p:sp>
    </p:spTree>
    <p:extLst>
      <p:ext uri="{BB962C8B-B14F-4D97-AF65-F5344CB8AC3E}">
        <p14:creationId xmlns:p14="http://schemas.microsoft.com/office/powerpoint/2010/main" val="180226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3842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2095500" cy="5287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34100"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9882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6211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0366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00600" y="33750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6641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03D12BA-0282-BE4A-BEE4-582289896D9A}" type="datetimeFigureOut">
              <a:rPr lang="en-US" smtClean="0"/>
              <a:t>5/4/14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03D12BA-0282-BE4A-BEE4-582289896D9A}" type="datetimeFigureOut">
              <a:rPr lang="en-US" smtClean="0"/>
              <a:t>5/4/14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03D12BA-0282-BE4A-BEE4-582289896D9A}" type="datetimeFigureOut">
              <a:rPr lang="en-US" smtClean="0"/>
              <a:t>5/4/14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2277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03D12BA-0282-BE4A-BEE4-582289896D9A}" type="datetimeFigureOut">
              <a:rPr lang="en-US" smtClean="0"/>
              <a:t>5/4/14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D12BA-0282-BE4A-BEE4-582289896D9A}" type="datetimeFigureOut">
              <a:rPr lang="en-US" smtClean="0"/>
              <a:t>5/4/14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3D12BA-0282-BE4A-BEE4-582289896D9A}" type="datetimeFigureOut">
              <a:rPr lang="en-US" smtClean="0"/>
              <a:t>5/4/14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C03D12BA-0282-BE4A-BEE4-582289896D9A}" type="datetimeFigureOut">
              <a:rPr lang="en-US" smtClean="0"/>
              <a:t>5/4/14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C03D12BA-0282-BE4A-BEE4-582289896D9A}" type="datetimeFigureOut">
              <a:rPr lang="en-US" smtClean="0"/>
              <a:t>5/4/14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C03D12BA-0282-BE4A-BEE4-582289896D9A}" type="datetimeFigureOut">
              <a:rPr lang="en-US" smtClean="0"/>
              <a:t>5/4/14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03D12BA-0282-BE4A-BEE4-582289896D9A}" type="datetimeFigureOut">
              <a:rPr lang="en-US" smtClean="0"/>
              <a:t>5/4/14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03D12BA-0282-BE4A-BEE4-582289896D9A}" type="datetimeFigureOut">
              <a:rPr lang="en-US" smtClean="0"/>
              <a:t>5/4/14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3" name="Rectangle 5"/>
          <p:cNvSpPr>
            <a:spLocks noChangeArrowheads="1"/>
          </p:cNvSpPr>
          <p:nvPr userDrawn="1"/>
        </p:nvSpPr>
        <p:spPr bwMode="auto">
          <a:xfrm>
            <a:off x="6705600" y="381000"/>
            <a:ext cx="28194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80000"/>
              </a:lnSpc>
              <a:spcBef>
                <a:spcPct val="20000"/>
              </a:spcBef>
              <a:defRPr/>
            </a:pPr>
            <a:endParaRPr lang="en-US" sz="2200">
              <a:solidFill>
                <a:schemeClr val="tx1"/>
              </a:solidFill>
              <a:cs typeface="+mn-cs"/>
            </a:endParaRPr>
          </a:p>
        </p:txBody>
      </p:sp>
      <p:sp>
        <p:nvSpPr>
          <p:cNvPr id="4" name="Rectangle 8"/>
          <p:cNvSpPr>
            <a:spLocks noChangeArrowheads="1"/>
          </p:cNvSpPr>
          <p:nvPr userDrawn="1"/>
        </p:nvSpPr>
        <p:spPr bwMode="auto">
          <a:xfrm>
            <a:off x="2638425" y="990600"/>
            <a:ext cx="2093913" cy="796925"/>
          </a:xfrm>
          <a:prstGeom prst="rect">
            <a:avLst/>
          </a:prstGeom>
          <a:noFill/>
          <a:ln>
            <a:noFill/>
          </a:ln>
          <a:effectLst/>
          <a:extLst>
            <a:ext uri="{909E8E84-426E-40dd-AFC4-6F175D3DCCD1}">
              <a14:hiddenFill xmlns:a14="http://schemas.microsoft.com/office/drawing/2010/main">
                <a:solidFill>
                  <a:srgbClr val="EE2524"/>
                </a:solidFill>
              </a14:hiddenFill>
            </a:ext>
            <a:ext uri="{91240B29-F687-4f45-9708-019B960494DF}">
              <a14:hiddenLine xmlns:a14="http://schemas.microsoft.com/office/drawing/2010/main" w="12700">
                <a:solidFill>
                  <a:srgbClr val="584F2B"/>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lnSpc>
                <a:spcPct val="80000"/>
              </a:lnSpc>
              <a:spcBef>
                <a:spcPct val="50000"/>
              </a:spcBef>
              <a:defRPr/>
            </a:pPr>
            <a:r>
              <a:rPr lang="en-US" sz="2200">
                <a:solidFill>
                  <a:schemeClr val="tx1"/>
                </a:solidFill>
                <a:cs typeface="+mn-cs"/>
              </a:rPr>
              <a:t>Michael Seeds</a:t>
            </a:r>
          </a:p>
          <a:p>
            <a:pPr algn="l">
              <a:lnSpc>
                <a:spcPct val="80000"/>
              </a:lnSpc>
              <a:spcBef>
                <a:spcPct val="50000"/>
              </a:spcBef>
              <a:defRPr/>
            </a:pPr>
            <a:r>
              <a:rPr lang="en-US" sz="2200">
                <a:solidFill>
                  <a:schemeClr val="tx1"/>
                </a:solidFill>
                <a:cs typeface="+mn-cs"/>
              </a:rPr>
              <a:t>Dana Backman</a:t>
            </a:r>
          </a:p>
        </p:txBody>
      </p:sp>
      <p:grpSp>
        <p:nvGrpSpPr>
          <p:cNvPr id="5" name="Group 10"/>
          <p:cNvGrpSpPr>
            <a:grpSpLocks/>
          </p:cNvGrpSpPr>
          <p:nvPr userDrawn="1"/>
        </p:nvGrpSpPr>
        <p:grpSpPr bwMode="auto">
          <a:xfrm>
            <a:off x="0" y="0"/>
            <a:ext cx="9144000" cy="915988"/>
            <a:chOff x="0" y="0"/>
            <a:chExt cx="5760" cy="577"/>
          </a:xfrm>
        </p:grpSpPr>
        <p:sp>
          <p:nvSpPr>
            <p:cNvPr id="6" name="Rectangle 11"/>
            <p:cNvSpPr>
              <a:spLocks noChangeArrowheads="1"/>
            </p:cNvSpPr>
            <p:nvPr userDrawn="1"/>
          </p:nvSpPr>
          <p:spPr bwMode="auto">
            <a:xfrm>
              <a:off x="0" y="1"/>
              <a:ext cx="5753" cy="574"/>
            </a:xfrm>
            <a:prstGeom prst="rect">
              <a:avLst/>
            </a:prstGeom>
            <a:solidFill>
              <a:srgbClr val="0B0B0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7" name="Picture 12" descr="BrooksCole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9" y="0"/>
              <a:ext cx="1611"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0" descr="9781133950134 ASTRO2 SE cover comp final.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84138"/>
            <a:ext cx="2366963" cy="30480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601538" name="Rectangle 2"/>
          <p:cNvSpPr>
            <a:spLocks noGrp="1" noChangeArrowheads="1"/>
          </p:cNvSpPr>
          <p:nvPr>
            <p:ph type="subTitle" idx="1"/>
          </p:nvPr>
        </p:nvSpPr>
        <p:spPr>
          <a:xfrm>
            <a:off x="1295400" y="5562600"/>
            <a:ext cx="6400800" cy="609600"/>
          </a:xfrm>
        </p:spPr>
        <p:txBody>
          <a:bodyPr/>
          <a:lstStyle>
            <a:lvl1pPr marL="0" indent="0" algn="ctr">
              <a:buFont typeface="Times" charset="0"/>
              <a:buNone/>
              <a:defRPr sz="800"/>
            </a:lvl1pPr>
          </a:lstStyle>
          <a:p>
            <a:pPr lvl="0"/>
            <a:r>
              <a:rPr lang="en-US" noProof="0" smtClean="0"/>
              <a:t>Click to edit Master subtitle style</a:t>
            </a:r>
            <a:endParaRPr lang="en-US" noProof="0" smtClean="0"/>
          </a:p>
        </p:txBody>
      </p:sp>
    </p:spTree>
    <p:extLst>
      <p:ext uri="{BB962C8B-B14F-4D97-AF65-F5344CB8AC3E}">
        <p14:creationId xmlns:p14="http://schemas.microsoft.com/office/powerpoint/2010/main" val="1802261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6211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19455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0366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00600" y="33750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664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09600" y="1036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036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249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499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79635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881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97052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32890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20" Type="http://schemas.openxmlformats.org/officeDocument/2006/relationships/image" Target="../media/image1.jpeg"/><Relationship Id="rId21" Type="http://schemas.openxmlformats.org/officeDocument/2006/relationships/image" Target="../media/image5.png"/><Relationship Id="rId10" Type="http://schemas.openxmlformats.org/officeDocument/2006/relationships/slideLayout" Target="../slideLayouts/slideLayout23.xml"/><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slideLayout" Target="../slideLayouts/slideLayout28.xml"/><Relationship Id="rId16" Type="http://schemas.openxmlformats.org/officeDocument/2006/relationships/slideLayout" Target="../slideLayouts/slideLayout29.xml"/><Relationship Id="rId17" Type="http://schemas.openxmlformats.org/officeDocument/2006/relationships/slideLayout" Target="../slideLayouts/slideLayout30.xml"/><Relationship Id="rId18" Type="http://schemas.openxmlformats.org/officeDocument/2006/relationships/theme" Target="../theme/theme2.xml"/><Relationship Id="rId19" Type="http://schemas.openxmlformats.org/officeDocument/2006/relationships/image" Target="../media/image4.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amma/>
                <a:tint val="23529"/>
                <a:invGamma/>
              </a:schemeClr>
            </a:gs>
            <a:gs pos="100000">
              <a:schemeClr val="bg2"/>
            </a:gs>
          </a:gsLst>
          <a:lin ang="5400000" scaled="1"/>
        </a:gradFill>
        <a:effectLst/>
      </p:bgPr>
    </p:bg>
    <p:spTree>
      <p:nvGrpSpPr>
        <p:cNvPr id="1" name=""/>
        <p:cNvGrpSpPr/>
        <p:nvPr/>
      </p:nvGrpSpPr>
      <p:grpSpPr>
        <a:xfrm>
          <a:off x="0" y="0"/>
          <a:ext cx="0" cy="0"/>
          <a:chOff x="0" y="0"/>
          <a:chExt cx="0" cy="0"/>
        </a:xfrm>
      </p:grpSpPr>
      <p:sp>
        <p:nvSpPr>
          <p:cNvPr id="248835" name="Rectangle 3"/>
          <p:cNvSpPr>
            <a:spLocks noGrp="1" noChangeArrowheads="1"/>
          </p:cNvSpPr>
          <p:nvPr>
            <p:ph type="body" idx="1"/>
          </p:nvPr>
        </p:nvSpPr>
        <p:spPr bwMode="auto">
          <a:xfrm>
            <a:off x="609600" y="10366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8841" name="Rectangle 9"/>
          <p:cNvSpPr>
            <a:spLocks noChangeArrowheads="1"/>
          </p:cNvSpPr>
          <p:nvPr/>
        </p:nvSpPr>
        <p:spPr bwMode="auto">
          <a:xfrm>
            <a:off x="6705600" y="381000"/>
            <a:ext cx="28194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80000"/>
              </a:lnSpc>
              <a:spcBef>
                <a:spcPct val="20000"/>
              </a:spcBef>
              <a:defRPr/>
            </a:pPr>
            <a:endParaRPr lang="en-US" sz="2200">
              <a:solidFill>
                <a:schemeClr val="tx1"/>
              </a:solidFill>
              <a:cs typeface="+mn-cs"/>
            </a:endParaRPr>
          </a:p>
        </p:txBody>
      </p:sp>
      <p:grpSp>
        <p:nvGrpSpPr>
          <p:cNvPr id="1028" name="Group 14"/>
          <p:cNvGrpSpPr>
            <a:grpSpLocks/>
          </p:cNvGrpSpPr>
          <p:nvPr/>
        </p:nvGrpSpPr>
        <p:grpSpPr bwMode="auto">
          <a:xfrm>
            <a:off x="0" y="0"/>
            <a:ext cx="9148763" cy="920750"/>
            <a:chOff x="0" y="0"/>
            <a:chExt cx="5763" cy="580"/>
          </a:xfrm>
        </p:grpSpPr>
        <p:sp>
          <p:nvSpPr>
            <p:cNvPr id="248847" name="Rectangle 15"/>
            <p:cNvSpPr>
              <a:spLocks noChangeArrowheads="1"/>
            </p:cNvSpPr>
            <p:nvPr userDrawn="1"/>
          </p:nvSpPr>
          <p:spPr bwMode="auto">
            <a:xfrm>
              <a:off x="0" y="0"/>
              <a:ext cx="5763" cy="580"/>
            </a:xfrm>
            <a:prstGeom prst="rect">
              <a:avLst/>
            </a:prstGeom>
            <a:solidFill>
              <a:srgbClr val="0B0B0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030" name="Picture 16" descr="ASTRO0538739665 copy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5400000">
              <a:off x="5167" y="-21"/>
              <a:ext cx="575"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Font typeface="Times" charset="0"/>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Font typeface="Times" charset="0"/>
        <a:buChar char="•"/>
        <a:defRPr sz="2800">
          <a:solidFill>
            <a:schemeClr val="tx1"/>
          </a:solidFill>
          <a:latin typeface="+mn-lt"/>
          <a:ea typeface="+mn-ea"/>
        </a:defRPr>
      </a:lvl2pPr>
      <a:lvl3pPr marL="1143000" indent="-228600" algn="l" rtl="0" eaLnBrk="1" fontAlgn="base" hangingPunct="1">
        <a:spcBef>
          <a:spcPct val="20000"/>
        </a:spcBef>
        <a:spcAft>
          <a:spcPct val="0"/>
        </a:spcAft>
        <a:buFont typeface="Times" charset="0"/>
        <a:buChar char="•"/>
        <a:defRPr sz="2400">
          <a:solidFill>
            <a:schemeClr val="tx1"/>
          </a:solidFill>
          <a:latin typeface="+mn-lt"/>
          <a:ea typeface="+mn-ea"/>
        </a:defRPr>
      </a:lvl3pPr>
      <a:lvl4pPr marL="1600200" indent="-228600" algn="l" rtl="0" eaLnBrk="1" fontAlgn="base" hangingPunct="1">
        <a:spcBef>
          <a:spcPct val="20000"/>
        </a:spcBef>
        <a:spcAft>
          <a:spcPct val="0"/>
        </a:spcAft>
        <a:buFont typeface="Times" charset="0"/>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Times" charset="0"/>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Times" charset="0"/>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Times" charset="0"/>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Times" charset="0"/>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Time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9"/>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C03D12BA-0282-BE4A-BEE4-582289896D9A}" type="datetimeFigureOut">
              <a:rPr lang="en-US" smtClean="0"/>
              <a:t>5/4/14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DCE088B8-2BF2-3C42-BC5A-04365905349A}"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2" name="Rectangle 9"/>
          <p:cNvSpPr>
            <a:spLocks noChangeArrowheads="1"/>
          </p:cNvSpPr>
          <p:nvPr/>
        </p:nvSpPr>
        <p:spPr bwMode="auto">
          <a:xfrm>
            <a:off x="6705600" y="381000"/>
            <a:ext cx="28194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80000"/>
              </a:lnSpc>
              <a:spcBef>
                <a:spcPct val="20000"/>
              </a:spcBef>
              <a:defRPr/>
            </a:pPr>
            <a:endParaRPr lang="en-US" sz="2200">
              <a:solidFill>
                <a:schemeClr val="tx1"/>
              </a:solidFill>
              <a:cs typeface="+mn-cs"/>
            </a:endParaRPr>
          </a:p>
        </p:txBody>
      </p:sp>
      <p:grpSp>
        <p:nvGrpSpPr>
          <p:cNvPr id="33" name="Group 14"/>
          <p:cNvGrpSpPr>
            <a:grpSpLocks/>
          </p:cNvGrpSpPr>
          <p:nvPr/>
        </p:nvGrpSpPr>
        <p:grpSpPr bwMode="auto">
          <a:xfrm>
            <a:off x="0" y="0"/>
            <a:ext cx="9148763" cy="920750"/>
            <a:chOff x="0" y="0"/>
            <a:chExt cx="5763" cy="580"/>
          </a:xfrm>
        </p:grpSpPr>
        <p:sp>
          <p:nvSpPr>
            <p:cNvPr id="34" name="Rectangle 15"/>
            <p:cNvSpPr>
              <a:spLocks noChangeArrowheads="1"/>
            </p:cNvSpPr>
            <p:nvPr userDrawn="1"/>
          </p:nvSpPr>
          <p:spPr bwMode="auto">
            <a:xfrm>
              <a:off x="0" y="0"/>
              <a:ext cx="5763" cy="580"/>
            </a:xfrm>
            <a:prstGeom prst="rect">
              <a:avLst/>
            </a:prstGeom>
            <a:solidFill>
              <a:srgbClr val="0B0B0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35" name="Picture 16" descr="ASTRO0538739665 copy 1"/>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rot="-5400000">
              <a:off x="5167" y="-21"/>
              <a:ext cx="575"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21"/>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21"/>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21"/>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21"/>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21"/>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21"/>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21"/>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21"/>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21"/>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1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1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14.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1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83" name="Rectangle 3"/>
          <p:cNvSpPr>
            <a:spLocks noGrp="1" noChangeArrowheads="1"/>
          </p:cNvSpPr>
          <p:nvPr>
            <p:ph idx="1"/>
          </p:nvPr>
        </p:nvSpPr>
        <p:spPr>
          <a:xfrm>
            <a:off x="566738" y="976313"/>
            <a:ext cx="8229600" cy="4525962"/>
          </a:xfrm>
        </p:spPr>
        <p:txBody>
          <a:bodyPr/>
          <a:lstStyle/>
          <a:p>
            <a:pPr eaLnBrk="1" hangingPunct="1">
              <a:defRPr/>
            </a:pPr>
            <a:r>
              <a:rPr lang="en-US" sz="4000" smtClean="0">
                <a:cs typeface="+mn-cs"/>
              </a:rPr>
              <a:t>Many galaxies have powerful energy sources in their nuclei that, in some cases, produce powerful jets and other outbursts.</a:t>
            </a:r>
          </a:p>
          <a:p>
            <a:pPr lvl="1" eaLnBrk="1" hangingPunct="1">
              <a:defRPr/>
            </a:pPr>
            <a:r>
              <a:rPr lang="en-US" sz="2600" smtClean="0"/>
              <a:t>These are called </a:t>
            </a:r>
            <a:r>
              <a:rPr lang="en-US" sz="2600" smtClean="0">
                <a:solidFill>
                  <a:srgbClr val="0000FF"/>
                </a:solidFill>
              </a:rPr>
              <a:t>active</a:t>
            </a:r>
            <a:r>
              <a:rPr lang="en-US" sz="2600" b="1" smtClean="0">
                <a:solidFill>
                  <a:srgbClr val="0000FF"/>
                </a:solidFill>
              </a:rPr>
              <a:t> </a:t>
            </a:r>
            <a:r>
              <a:rPr lang="en-US" sz="2600" smtClean="0">
                <a:solidFill>
                  <a:srgbClr val="0000FF"/>
                </a:solidFill>
              </a:rPr>
              <a:t>galaxies</a:t>
            </a:r>
            <a:r>
              <a:rPr lang="en-US" sz="2600" b="1" smtClean="0"/>
              <a:t>.</a:t>
            </a:r>
            <a:r>
              <a:rPr lang="en-US" b="1" smtClean="0"/>
              <a:t> </a:t>
            </a:r>
          </a:p>
          <a:p>
            <a:pPr eaLnBrk="1" hangingPunct="1">
              <a:defRPr/>
            </a:pPr>
            <a:endParaRPr lang="en-US" sz="2800" smtClean="0">
              <a:cs typeface="+mn-cs"/>
            </a:endParaRPr>
          </a:p>
        </p:txBody>
      </p:sp>
      <p:sp>
        <p:nvSpPr>
          <p:cNvPr id="1402884" name="Text Box 4"/>
          <p:cNvSpPr txBox="1">
            <a:spLocks noChangeArrowheads="1"/>
          </p:cNvSpPr>
          <p:nvPr/>
        </p:nvSpPr>
        <p:spPr bwMode="auto">
          <a:xfrm>
            <a:off x="2514600" y="606425"/>
            <a:ext cx="6172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endParaRPr lang="en-US" sz="2400">
              <a:solidFill>
                <a:srgbClr val="FFCC00"/>
              </a:solidFill>
              <a:cs typeface="+mn-cs"/>
            </a:endParaRPr>
          </a:p>
        </p:txBody>
      </p:sp>
      <p:sp>
        <p:nvSpPr>
          <p:cNvPr id="1402885" name="Text Box 5"/>
          <p:cNvSpPr txBox="1">
            <a:spLocks noChangeArrowheads="1"/>
          </p:cNvSpPr>
          <p:nvPr/>
        </p:nvSpPr>
        <p:spPr bwMode="auto">
          <a:xfrm>
            <a:off x="566738" y="76200"/>
            <a:ext cx="77390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buFontTx/>
              <a:buNone/>
              <a:defRPr/>
            </a:pPr>
            <a:r>
              <a:rPr lang="en-US" sz="3000">
                <a:solidFill>
                  <a:srgbClr val="FFCC00"/>
                </a:solidFill>
                <a:cs typeface="+mn-cs"/>
              </a:rPr>
              <a:t>Active Galaxies and Quasars</a:t>
            </a:r>
          </a:p>
        </p:txBody>
      </p:sp>
    </p:spTree>
    <p:extLst>
      <p:ext uri="{BB962C8B-B14F-4D97-AF65-F5344CB8AC3E}">
        <p14:creationId xmlns:p14="http://schemas.microsoft.com/office/powerpoint/2010/main" val="17168527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5075" name="Rectangle 3"/>
          <p:cNvSpPr>
            <a:spLocks noGrp="1" noChangeArrowheads="1"/>
          </p:cNvSpPr>
          <p:nvPr>
            <p:ph idx="1"/>
          </p:nvPr>
        </p:nvSpPr>
        <p:spPr>
          <a:xfrm>
            <a:off x="566738" y="990600"/>
            <a:ext cx="7891462" cy="5486400"/>
          </a:xfrm>
        </p:spPr>
        <p:txBody>
          <a:bodyPr/>
          <a:lstStyle/>
          <a:p>
            <a:pPr eaLnBrk="1" hangingPunct="1">
              <a:defRPr/>
            </a:pPr>
            <a:r>
              <a:rPr lang="en-US" sz="3400" smtClean="0">
                <a:cs typeface="+mn-cs"/>
              </a:rPr>
              <a:t>You have learned that an astronomical body cannot change its brightness significantly in a time shorter than the time it takes light to cross its diameter.</a:t>
            </a:r>
          </a:p>
          <a:p>
            <a:pPr lvl="1" eaLnBrk="1" hangingPunct="1">
              <a:defRPr/>
            </a:pPr>
            <a:r>
              <a:rPr lang="en-US" sz="2400" smtClean="0"/>
              <a:t>If the Seyfert nucleus can change in a few minutes, then it cannot be larger in diameter than a few </a:t>
            </a:r>
            <a:br>
              <a:rPr lang="en-US" sz="2400" smtClean="0"/>
            </a:br>
            <a:r>
              <a:rPr lang="en-US" sz="2400" smtClean="0"/>
              <a:t>light-minutes. </a:t>
            </a:r>
          </a:p>
          <a:p>
            <a:pPr lvl="1" eaLnBrk="1" hangingPunct="1">
              <a:defRPr/>
            </a:pPr>
            <a:r>
              <a:rPr lang="en-US" sz="2400" smtClean="0"/>
              <a:t>For comparison, the distance from Earth to the </a:t>
            </a:r>
            <a:br>
              <a:rPr lang="en-US" sz="2400" smtClean="0"/>
            </a:br>
            <a:r>
              <a:rPr lang="en-US" sz="2400" smtClean="0"/>
              <a:t>sun is 8 light minutes.</a:t>
            </a:r>
          </a:p>
          <a:p>
            <a:pPr eaLnBrk="1" hangingPunct="1">
              <a:defRPr/>
            </a:pPr>
            <a:endParaRPr lang="en-US" sz="2400" smtClean="0">
              <a:cs typeface="+mn-cs"/>
            </a:endParaRPr>
          </a:p>
        </p:txBody>
      </p:sp>
      <p:sp>
        <p:nvSpPr>
          <p:cNvPr id="1795077" name="Text Box 5"/>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spTree>
    <p:extLst>
      <p:ext uri="{BB962C8B-B14F-4D97-AF65-F5344CB8AC3E}">
        <p14:creationId xmlns:p14="http://schemas.microsoft.com/office/powerpoint/2010/main" val="31434954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p:cNvSpPr>
            <a:spLocks noGrp="1" noChangeArrowheads="1"/>
          </p:cNvSpPr>
          <p:nvPr>
            <p:ph idx="1"/>
          </p:nvPr>
        </p:nvSpPr>
        <p:spPr>
          <a:xfrm>
            <a:off x="566738" y="990600"/>
            <a:ext cx="8577262" cy="5334000"/>
          </a:xfrm>
        </p:spPr>
        <p:txBody>
          <a:bodyPr/>
          <a:lstStyle/>
          <a:p>
            <a:pPr eaLnBrk="1" hangingPunct="1">
              <a:defRPr/>
            </a:pPr>
            <a:r>
              <a:rPr lang="en-US" sz="3600" smtClean="0">
                <a:cs typeface="+mn-cs"/>
              </a:rPr>
              <a:t>Despite their small size, the brightest Seyfert nuclei emit a hundred times more energy than the entire Milky Way.</a:t>
            </a:r>
          </a:p>
          <a:p>
            <a:pPr lvl="1" eaLnBrk="1" hangingPunct="1">
              <a:defRPr/>
            </a:pPr>
            <a:r>
              <a:rPr lang="en-US" sz="2400" smtClean="0"/>
              <a:t>Something in the centers of these galaxies not much bigger than Earth</a:t>
            </a:r>
            <a:r>
              <a:rPr lang="ja-JP" altLang="en-US" sz="2400" smtClean="0">
                <a:latin typeface="Arial"/>
              </a:rPr>
              <a:t>’</a:t>
            </a:r>
            <a:r>
              <a:rPr lang="en-US" sz="2400" smtClean="0"/>
              <a:t>s orbit produces a galaxy</a:t>
            </a:r>
            <a:r>
              <a:rPr lang="ja-JP" altLang="en-US" sz="2400" smtClean="0">
                <a:latin typeface="Arial"/>
              </a:rPr>
              <a:t>’</a:t>
            </a:r>
            <a:r>
              <a:rPr lang="en-US" sz="2400" smtClean="0"/>
              <a:t>s worth of energy.</a:t>
            </a:r>
          </a:p>
        </p:txBody>
      </p:sp>
      <p:sp>
        <p:nvSpPr>
          <p:cNvPr id="1360900" name="Text Box 4"/>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spTree>
    <p:extLst>
      <p:ext uri="{BB962C8B-B14F-4D97-AF65-F5344CB8AC3E}">
        <p14:creationId xmlns:p14="http://schemas.microsoft.com/office/powerpoint/2010/main" val="17625497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2"/>
          <p:cNvSpPr>
            <a:spLocks noGrp="1" noChangeArrowheads="1"/>
          </p:cNvSpPr>
          <p:nvPr>
            <p:ph type="body" sz="half" idx="1"/>
          </p:nvPr>
        </p:nvSpPr>
        <p:spPr>
          <a:xfrm>
            <a:off x="552450" y="990600"/>
            <a:ext cx="8362950" cy="5867400"/>
          </a:xfrm>
        </p:spPr>
        <p:txBody>
          <a:bodyPr/>
          <a:lstStyle/>
          <a:p>
            <a:pPr eaLnBrk="1" hangingPunct="1">
              <a:defRPr/>
            </a:pPr>
            <a:r>
              <a:rPr lang="en-US" sz="3600" smtClean="0">
                <a:cs typeface="+mn-cs"/>
              </a:rPr>
              <a:t>Seyfert nuclei are three times more common in interacting pairs of galaxies than in isolated galaxies. </a:t>
            </a:r>
          </a:p>
          <a:p>
            <a:pPr lvl="1" eaLnBrk="1" hangingPunct="1">
              <a:defRPr/>
            </a:pPr>
            <a:r>
              <a:rPr lang="en-US" sz="2400" smtClean="0"/>
              <a:t>Also, about 25 percent have peculiar shapes—suggesting tidal interactions with other galaxies.</a:t>
            </a:r>
          </a:p>
        </p:txBody>
      </p:sp>
      <p:sp>
        <p:nvSpPr>
          <p:cNvPr id="1362951" name="Text Box 7"/>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grpSp>
        <p:nvGrpSpPr>
          <p:cNvPr id="254979" name="Group 11"/>
          <p:cNvGrpSpPr>
            <a:grpSpLocks/>
          </p:cNvGrpSpPr>
          <p:nvPr/>
        </p:nvGrpSpPr>
        <p:grpSpPr bwMode="auto">
          <a:xfrm>
            <a:off x="5967413" y="3740150"/>
            <a:ext cx="3176587" cy="3117850"/>
            <a:chOff x="3759" y="2356"/>
            <a:chExt cx="2001" cy="1964"/>
          </a:xfrm>
        </p:grpSpPr>
        <p:pic>
          <p:nvPicPr>
            <p:cNvPr id="1362952" name="Picture 8" descr="10f0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43158" t="23865" r="1802" b="11079"/>
            <a:stretch>
              <a:fillRect/>
            </a:stretch>
          </p:blipFill>
          <p:spPr bwMode="auto">
            <a:xfrm>
              <a:off x="3759" y="2356"/>
              <a:ext cx="2001" cy="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62954" name="Rectangle 10"/>
            <p:cNvSpPr>
              <a:spLocks noChangeArrowheads="1"/>
            </p:cNvSpPr>
            <p:nvPr/>
          </p:nvSpPr>
          <p:spPr bwMode="auto">
            <a:xfrm>
              <a:off x="3759" y="2357"/>
              <a:ext cx="336" cy="677"/>
            </a:xfrm>
            <a:prstGeom prst="rect">
              <a:avLst/>
            </a:prstGeom>
            <a:solidFill>
              <a:srgbClr val="0A090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Tree>
    <p:extLst>
      <p:ext uri="{BB962C8B-B14F-4D97-AF65-F5344CB8AC3E}">
        <p14:creationId xmlns:p14="http://schemas.microsoft.com/office/powerpoint/2010/main" val="13690629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2"/>
          <p:cNvSpPr>
            <a:spLocks noGrp="1" noChangeArrowheads="1"/>
          </p:cNvSpPr>
          <p:nvPr>
            <p:ph idx="1"/>
          </p:nvPr>
        </p:nvSpPr>
        <p:spPr>
          <a:xfrm>
            <a:off x="557213" y="976313"/>
            <a:ext cx="8229600" cy="4525962"/>
          </a:xfrm>
        </p:spPr>
        <p:txBody>
          <a:bodyPr/>
          <a:lstStyle/>
          <a:p>
            <a:pPr eaLnBrk="1" hangingPunct="1">
              <a:defRPr/>
            </a:pPr>
            <a:r>
              <a:rPr lang="en-US" sz="3600" smtClean="0">
                <a:cs typeface="+mn-cs"/>
              </a:rPr>
              <a:t>This statistical evidence hints that Seyfert galaxies may have been triggered into activity by collisions or interactions with companions.</a:t>
            </a:r>
          </a:p>
        </p:txBody>
      </p:sp>
      <p:sp>
        <p:nvSpPr>
          <p:cNvPr id="1364996" name="Text Box 4"/>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spTree>
    <p:extLst>
      <p:ext uri="{BB962C8B-B14F-4D97-AF65-F5344CB8AC3E}">
        <p14:creationId xmlns:p14="http://schemas.microsoft.com/office/powerpoint/2010/main" val="12733407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Rectangle 2"/>
          <p:cNvSpPr>
            <a:spLocks noGrp="1" noChangeArrowheads="1"/>
          </p:cNvSpPr>
          <p:nvPr>
            <p:ph idx="1"/>
          </p:nvPr>
        </p:nvSpPr>
        <p:spPr>
          <a:xfrm>
            <a:off x="566738" y="962025"/>
            <a:ext cx="8577262" cy="5334000"/>
          </a:xfrm>
        </p:spPr>
        <p:txBody>
          <a:bodyPr/>
          <a:lstStyle/>
          <a:p>
            <a:pPr eaLnBrk="1" hangingPunct="1">
              <a:defRPr/>
            </a:pPr>
            <a:r>
              <a:rPr lang="en-US" sz="4200" smtClean="0">
                <a:cs typeface="+mn-cs"/>
              </a:rPr>
              <a:t>Some Seyferts are expelling matter in oppositely directed jets.</a:t>
            </a:r>
          </a:p>
          <a:p>
            <a:pPr lvl="1" eaLnBrk="1" hangingPunct="1">
              <a:defRPr/>
            </a:pPr>
            <a:r>
              <a:rPr lang="en-US" sz="2400" smtClean="0"/>
              <a:t>You have learned about this geometry on smaller scales when matter flows into neutron stars and black holes and forms an accretion disk.</a:t>
            </a:r>
          </a:p>
        </p:txBody>
      </p:sp>
      <p:sp>
        <p:nvSpPr>
          <p:cNvPr id="1367045" name="Text Box 5"/>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spTree>
    <p:extLst>
      <p:ext uri="{BB962C8B-B14F-4D97-AF65-F5344CB8AC3E}">
        <p14:creationId xmlns:p14="http://schemas.microsoft.com/office/powerpoint/2010/main" val="11677273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0" name="Rectangle 2"/>
          <p:cNvSpPr>
            <a:spLocks noGrp="1" noChangeArrowheads="1"/>
          </p:cNvSpPr>
          <p:nvPr>
            <p:ph idx="1"/>
          </p:nvPr>
        </p:nvSpPr>
        <p:spPr>
          <a:xfrm>
            <a:off x="557213" y="990600"/>
            <a:ext cx="7443787" cy="4525963"/>
          </a:xfrm>
        </p:spPr>
        <p:txBody>
          <a:bodyPr/>
          <a:lstStyle/>
          <a:p>
            <a:pPr eaLnBrk="1" hangingPunct="1">
              <a:defRPr/>
            </a:pPr>
            <a:r>
              <a:rPr lang="en-US" sz="3600" smtClean="0">
                <a:cs typeface="+mn-cs"/>
              </a:rPr>
              <a:t>All this evidence leads modern astronomers to conclude that the cores of Seyfert galaxies contain supermassive black holes.</a:t>
            </a:r>
          </a:p>
          <a:p>
            <a:pPr lvl="1" eaLnBrk="1" hangingPunct="1">
              <a:defRPr/>
            </a:pPr>
            <a:r>
              <a:rPr lang="en-US" sz="2400" smtClean="0"/>
              <a:t>This is a black hole with a mass as high as a billion solar masses, plus a correspondingly large accretion disk.</a:t>
            </a:r>
          </a:p>
        </p:txBody>
      </p:sp>
      <p:sp>
        <p:nvSpPr>
          <p:cNvPr id="1369092" name="Text Box 4"/>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spTree>
    <p:extLst>
      <p:ext uri="{BB962C8B-B14F-4D97-AF65-F5344CB8AC3E}">
        <p14:creationId xmlns:p14="http://schemas.microsoft.com/office/powerpoint/2010/main" val="21445148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9" name="Rectangle 3"/>
          <p:cNvSpPr>
            <a:spLocks noGrp="1" noChangeArrowheads="1"/>
          </p:cNvSpPr>
          <p:nvPr>
            <p:ph idx="1"/>
          </p:nvPr>
        </p:nvSpPr>
        <p:spPr>
          <a:xfrm>
            <a:off x="566738" y="976313"/>
            <a:ext cx="8577262" cy="5715000"/>
          </a:xfrm>
        </p:spPr>
        <p:txBody>
          <a:bodyPr/>
          <a:lstStyle/>
          <a:p>
            <a:pPr eaLnBrk="1" hangingPunct="1">
              <a:defRPr/>
            </a:pPr>
            <a:r>
              <a:rPr lang="en-US" sz="4000" smtClean="0">
                <a:cs typeface="Times New Roman" charset="0"/>
              </a:rPr>
              <a:t>The gas in the centers of Seyfert galaxies is traveling so fast it would escape from a normal galaxy. </a:t>
            </a:r>
          </a:p>
          <a:p>
            <a:pPr lvl="1" eaLnBrk="1" hangingPunct="1">
              <a:defRPr/>
            </a:pPr>
            <a:r>
              <a:rPr lang="en-US" sz="2400" smtClean="0">
                <a:cs typeface="Times New Roman" charset="0"/>
              </a:rPr>
              <a:t>Only very large, central masses could exert enough gravity to hold the gas inside the nuclei.</a:t>
            </a:r>
          </a:p>
          <a:p>
            <a:pPr lvl="1" eaLnBrk="1" hangingPunct="1">
              <a:defRPr/>
            </a:pPr>
            <a:r>
              <a:rPr lang="en-US" sz="2400" smtClean="0">
                <a:cs typeface="Times New Roman" charset="0"/>
              </a:rPr>
              <a:t>Encounters with other galaxies could throw matter into the black hole.</a:t>
            </a:r>
          </a:p>
          <a:p>
            <a:pPr lvl="1" eaLnBrk="1" hangingPunct="1">
              <a:defRPr/>
            </a:pPr>
            <a:r>
              <a:rPr lang="en-US" sz="2400" smtClean="0">
                <a:cs typeface="Times New Roman" charset="0"/>
              </a:rPr>
              <a:t>As you have learned, lots of energy can be liberated by matter flowing into a black hole.</a:t>
            </a:r>
            <a:r>
              <a:rPr lang="en-US" smtClean="0"/>
              <a:t> </a:t>
            </a:r>
          </a:p>
        </p:txBody>
      </p:sp>
      <p:sp>
        <p:nvSpPr>
          <p:cNvPr id="1371140" name="Text Box 4"/>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spTree>
    <p:extLst>
      <p:ext uri="{BB962C8B-B14F-4D97-AF65-F5344CB8AC3E}">
        <p14:creationId xmlns:p14="http://schemas.microsoft.com/office/powerpoint/2010/main" val="28677723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7" name="Rectangle 3"/>
          <p:cNvSpPr>
            <a:spLocks noGrp="1" noChangeArrowheads="1"/>
          </p:cNvSpPr>
          <p:nvPr>
            <p:ph idx="1"/>
          </p:nvPr>
        </p:nvSpPr>
        <p:spPr>
          <a:xfrm>
            <a:off x="566738" y="962025"/>
            <a:ext cx="7891462" cy="4800600"/>
          </a:xfrm>
        </p:spPr>
        <p:txBody>
          <a:bodyPr/>
          <a:lstStyle/>
          <a:p>
            <a:pPr eaLnBrk="1" hangingPunct="1">
              <a:defRPr/>
            </a:pPr>
            <a:r>
              <a:rPr lang="en-US" sz="4000" smtClean="0">
                <a:cs typeface="+mn-cs"/>
              </a:rPr>
              <a:t>You have learned that Milky Way contains a massive central black hole.</a:t>
            </a:r>
          </a:p>
          <a:p>
            <a:pPr lvl="1" eaLnBrk="1" hangingPunct="1">
              <a:defRPr/>
            </a:pPr>
            <a:r>
              <a:rPr lang="en-US" sz="2400" smtClean="0"/>
              <a:t>However, the black hole seems to be on a starvation diet and is therefore relatively inactive.</a:t>
            </a:r>
          </a:p>
          <a:p>
            <a:pPr eaLnBrk="1" hangingPunct="1">
              <a:defRPr/>
            </a:pPr>
            <a:endParaRPr lang="en-US" sz="2400" smtClean="0">
              <a:cs typeface="+mn-cs"/>
            </a:endParaRPr>
          </a:p>
        </p:txBody>
      </p:sp>
      <p:sp>
        <p:nvSpPr>
          <p:cNvPr id="1373188" name="Text Box 4"/>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spTree>
    <p:extLst>
      <p:ext uri="{BB962C8B-B14F-4D97-AF65-F5344CB8AC3E}">
        <p14:creationId xmlns:p14="http://schemas.microsoft.com/office/powerpoint/2010/main" val="9172963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2"/>
          <p:cNvSpPr>
            <a:spLocks noGrp="1" noChangeArrowheads="1"/>
          </p:cNvSpPr>
          <p:nvPr>
            <p:ph idx="1"/>
          </p:nvPr>
        </p:nvSpPr>
        <p:spPr>
          <a:xfrm>
            <a:off x="566738" y="1004888"/>
            <a:ext cx="8577262" cy="5867400"/>
          </a:xfrm>
        </p:spPr>
        <p:txBody>
          <a:bodyPr/>
          <a:lstStyle/>
          <a:p>
            <a:pPr eaLnBrk="1" hangingPunct="1">
              <a:defRPr/>
            </a:pPr>
            <a:r>
              <a:rPr lang="en-US" sz="3400" smtClean="0">
                <a:cs typeface="+mn-cs"/>
              </a:rPr>
              <a:t>Beginning in the 1950s, radio astronomers found that some sources of radio energy in the sky consisted of pairs of radio-bright regions.</a:t>
            </a:r>
          </a:p>
          <a:p>
            <a:pPr lvl="1" eaLnBrk="1" hangingPunct="1">
              <a:defRPr/>
            </a:pPr>
            <a:r>
              <a:rPr lang="en-US" sz="2400" smtClean="0"/>
              <a:t>When optical telescopes studied the locations of these </a:t>
            </a:r>
            <a:r>
              <a:rPr lang="en-US" sz="2400" smtClean="0">
                <a:solidFill>
                  <a:srgbClr val="0000FF"/>
                </a:solidFill>
              </a:rPr>
              <a:t>double-lobed radio sources</a:t>
            </a:r>
            <a:r>
              <a:rPr lang="en-US" sz="2400" smtClean="0"/>
              <a:t>, they revealed galaxies located between the two lobes.</a:t>
            </a:r>
          </a:p>
        </p:txBody>
      </p:sp>
      <p:sp>
        <p:nvSpPr>
          <p:cNvPr id="1375235" name="Text Box 3"/>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Double-Lobed Radio Sources</a:t>
            </a:r>
          </a:p>
        </p:txBody>
      </p:sp>
    </p:spTree>
    <p:extLst>
      <p:ext uri="{BB962C8B-B14F-4D97-AF65-F5344CB8AC3E}">
        <p14:creationId xmlns:p14="http://schemas.microsoft.com/office/powerpoint/2010/main" val="21999048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330" name="Rectangle 2"/>
          <p:cNvSpPr>
            <a:spLocks noGrp="1" noChangeArrowheads="1"/>
          </p:cNvSpPr>
          <p:nvPr>
            <p:ph idx="1"/>
          </p:nvPr>
        </p:nvSpPr>
        <p:spPr>
          <a:xfrm>
            <a:off x="566738" y="1004888"/>
            <a:ext cx="7739062" cy="5410200"/>
          </a:xfrm>
        </p:spPr>
        <p:txBody>
          <a:bodyPr/>
          <a:lstStyle/>
          <a:p>
            <a:pPr eaLnBrk="1" hangingPunct="1">
              <a:defRPr/>
            </a:pPr>
            <a:r>
              <a:rPr lang="en-US" sz="3400" smtClean="0">
                <a:cs typeface="+mn-cs"/>
              </a:rPr>
              <a:t>The geometry suggests that radio lobes are inflated by jets of excited gas emerging in two directions from the central galaxy. </a:t>
            </a:r>
          </a:p>
          <a:p>
            <a:pPr lvl="1" eaLnBrk="1" hangingPunct="1">
              <a:defRPr/>
            </a:pPr>
            <a:r>
              <a:rPr lang="en-US" sz="2400" smtClean="0"/>
              <a:t>Statistical evidence indicates that jets and radio lobes, like Seyfert nuclei, are associated with interacting galaxies.</a:t>
            </a:r>
          </a:p>
          <a:p>
            <a:pPr eaLnBrk="1" hangingPunct="1">
              <a:defRPr/>
            </a:pPr>
            <a:endParaRPr lang="en-US" sz="2400" smtClean="0">
              <a:cs typeface="+mn-cs"/>
            </a:endParaRPr>
          </a:p>
        </p:txBody>
      </p:sp>
      <p:sp>
        <p:nvSpPr>
          <p:cNvPr id="1379333"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Double-Lobed Radio Sources</a:t>
            </a:r>
          </a:p>
        </p:txBody>
      </p:sp>
    </p:spTree>
    <p:extLst>
      <p:ext uri="{BB962C8B-B14F-4D97-AF65-F5344CB8AC3E}">
        <p14:creationId xmlns:p14="http://schemas.microsoft.com/office/powerpoint/2010/main" val="16296899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0499" name="Rectangle 3"/>
          <p:cNvSpPr>
            <a:spLocks noGrp="1" noChangeArrowheads="1"/>
          </p:cNvSpPr>
          <p:nvPr>
            <p:ph idx="1"/>
          </p:nvPr>
        </p:nvSpPr>
        <p:spPr>
          <a:xfrm>
            <a:off x="566738" y="976313"/>
            <a:ext cx="8229600" cy="4525962"/>
          </a:xfrm>
        </p:spPr>
        <p:txBody>
          <a:bodyPr/>
          <a:lstStyle/>
          <a:p>
            <a:pPr eaLnBrk="1" hangingPunct="1">
              <a:defRPr/>
            </a:pPr>
            <a:r>
              <a:rPr lang="en-US" sz="3800" smtClean="0">
                <a:cs typeface="+mn-cs"/>
              </a:rPr>
              <a:t>By looking far away and back in time, astronomers have discovered:</a:t>
            </a:r>
          </a:p>
          <a:p>
            <a:pPr lvl="1" eaLnBrk="1" hangingPunct="1">
              <a:defRPr/>
            </a:pPr>
            <a:r>
              <a:rPr lang="en-US" sz="2600" smtClean="0"/>
              <a:t>The origin of active galaxy energy sources and outbursts were closely related to the formation and history of galaxies.</a:t>
            </a:r>
          </a:p>
          <a:p>
            <a:pPr eaLnBrk="1" hangingPunct="1">
              <a:defRPr/>
            </a:pPr>
            <a:endParaRPr lang="en-US" sz="2600" smtClean="0">
              <a:cs typeface="+mn-cs"/>
            </a:endParaRPr>
          </a:p>
        </p:txBody>
      </p:sp>
      <p:sp>
        <p:nvSpPr>
          <p:cNvPr id="1770502" name="Text Box 6"/>
          <p:cNvSpPr txBox="1">
            <a:spLocks noChangeArrowheads="1"/>
          </p:cNvSpPr>
          <p:nvPr/>
        </p:nvSpPr>
        <p:spPr bwMode="auto">
          <a:xfrm>
            <a:off x="566738" y="76200"/>
            <a:ext cx="77390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buFontTx/>
              <a:buNone/>
              <a:defRPr/>
            </a:pPr>
            <a:r>
              <a:rPr lang="en-US" sz="3000">
                <a:solidFill>
                  <a:srgbClr val="FFCC00"/>
                </a:solidFill>
                <a:cs typeface="+mn-cs"/>
              </a:rPr>
              <a:t>Active Galaxies and Quasars</a:t>
            </a:r>
          </a:p>
        </p:txBody>
      </p:sp>
    </p:spTree>
    <p:extLst>
      <p:ext uri="{BB962C8B-B14F-4D97-AF65-F5344CB8AC3E}">
        <p14:creationId xmlns:p14="http://schemas.microsoft.com/office/powerpoint/2010/main" val="347604170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8" name="Rectangle 2"/>
          <p:cNvSpPr>
            <a:spLocks noGrp="1" noChangeArrowheads="1"/>
          </p:cNvSpPr>
          <p:nvPr>
            <p:ph idx="1"/>
          </p:nvPr>
        </p:nvSpPr>
        <p:spPr>
          <a:xfrm>
            <a:off x="557213" y="990600"/>
            <a:ext cx="8434387" cy="4525963"/>
          </a:xfrm>
        </p:spPr>
        <p:txBody>
          <a:bodyPr/>
          <a:lstStyle/>
          <a:p>
            <a:pPr eaLnBrk="1" hangingPunct="1">
              <a:defRPr/>
            </a:pPr>
            <a:r>
              <a:rPr lang="en-US" sz="3600" smtClean="0">
                <a:cs typeface="+mn-cs"/>
              </a:rPr>
              <a:t>The AGN jets seem to be related to matter falling into a central black hole via an accretion disk.</a:t>
            </a:r>
          </a:p>
          <a:p>
            <a:pPr lvl="1" eaLnBrk="1" hangingPunct="1">
              <a:defRPr/>
            </a:pPr>
            <a:r>
              <a:rPr lang="en-US" sz="2600" smtClean="0"/>
              <a:t>However, the details of this process are not understood.</a:t>
            </a:r>
          </a:p>
          <a:p>
            <a:pPr eaLnBrk="1" hangingPunct="1">
              <a:defRPr/>
            </a:pPr>
            <a:endParaRPr lang="en-US" sz="2600" smtClean="0">
              <a:cs typeface="Times New Roman" charset="0"/>
            </a:endParaRPr>
          </a:p>
        </p:txBody>
      </p:sp>
      <p:sp>
        <p:nvSpPr>
          <p:cNvPr id="1381381"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Double-Lobed Radio Sources</a:t>
            </a:r>
          </a:p>
        </p:txBody>
      </p:sp>
    </p:spTree>
    <p:extLst>
      <p:ext uri="{BB962C8B-B14F-4D97-AF65-F5344CB8AC3E}">
        <p14:creationId xmlns:p14="http://schemas.microsoft.com/office/powerpoint/2010/main" val="17002927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506" name="Rectangle 2"/>
          <p:cNvSpPr>
            <a:spLocks noGrp="1" noChangeArrowheads="1"/>
          </p:cNvSpPr>
          <p:nvPr>
            <p:ph idx="1"/>
          </p:nvPr>
        </p:nvSpPr>
        <p:spPr>
          <a:xfrm>
            <a:off x="557213" y="962025"/>
            <a:ext cx="8586787" cy="4525963"/>
          </a:xfrm>
        </p:spPr>
        <p:txBody>
          <a:bodyPr/>
          <a:lstStyle/>
          <a:p>
            <a:pPr eaLnBrk="1" hangingPunct="1">
              <a:defRPr/>
            </a:pPr>
            <a:r>
              <a:rPr lang="en-US" smtClean="0">
                <a:cs typeface="+mn-cs"/>
              </a:rPr>
              <a:t>The violence of these active galaxies is so great it can influence entire clusters of galaxies. </a:t>
            </a:r>
          </a:p>
          <a:p>
            <a:pPr eaLnBrk="1" hangingPunct="1">
              <a:defRPr/>
            </a:pPr>
            <a:r>
              <a:rPr lang="en-US" smtClean="0">
                <a:cs typeface="+mn-cs"/>
              </a:rPr>
              <a:t>The Perseus galaxy cluster contains thousands of galaxies and is one of the largest objects in the universe. </a:t>
            </a:r>
          </a:p>
        </p:txBody>
      </p:sp>
      <p:sp>
        <p:nvSpPr>
          <p:cNvPr id="1813508" name="Text Box 4"/>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Double-Lobed Radio Sources</a:t>
            </a:r>
          </a:p>
        </p:txBody>
      </p:sp>
    </p:spTree>
    <p:extLst>
      <p:ext uri="{BB962C8B-B14F-4D97-AF65-F5344CB8AC3E}">
        <p14:creationId xmlns:p14="http://schemas.microsoft.com/office/powerpoint/2010/main" val="34725718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p:cNvSpPr>
            <a:spLocks noGrp="1" noChangeArrowheads="1"/>
          </p:cNvSpPr>
          <p:nvPr>
            <p:ph idx="1"/>
          </p:nvPr>
        </p:nvSpPr>
        <p:spPr>
          <a:xfrm>
            <a:off x="557213" y="962025"/>
            <a:ext cx="7824787" cy="5667375"/>
          </a:xfrm>
        </p:spPr>
        <p:txBody>
          <a:bodyPr/>
          <a:lstStyle/>
          <a:p>
            <a:pPr eaLnBrk="1" hangingPunct="1">
              <a:defRPr/>
            </a:pPr>
            <a:r>
              <a:rPr lang="en-US" smtClean="0">
                <a:cs typeface="+mn-cs"/>
              </a:rPr>
              <a:t>One of its galaxies, NGC 1275, is among the largest galaxies known. </a:t>
            </a:r>
          </a:p>
          <a:p>
            <a:pPr eaLnBrk="1" hangingPunct="1">
              <a:defRPr/>
            </a:pPr>
            <a:r>
              <a:rPr lang="en-US" smtClean="0">
                <a:cs typeface="+mn-cs"/>
              </a:rPr>
              <a:t>It is pumping out jets of high-energy particles, heating the gas in the galaxy cluster, and inflating </a:t>
            </a:r>
          </a:p>
          <a:p>
            <a:pPr eaLnBrk="1" hangingPunct="1">
              <a:spcBef>
                <a:spcPct val="0"/>
              </a:spcBef>
              <a:buFont typeface="Times" charset="0"/>
              <a:buNone/>
              <a:defRPr/>
            </a:pPr>
            <a:r>
              <a:rPr lang="en-US" smtClean="0">
                <a:cs typeface="+mn-cs"/>
              </a:rPr>
              <a:t>	low-density bubbles </a:t>
            </a:r>
          </a:p>
          <a:p>
            <a:pPr eaLnBrk="1" hangingPunct="1">
              <a:spcBef>
                <a:spcPct val="0"/>
              </a:spcBef>
              <a:buFont typeface="Times" charset="0"/>
              <a:buNone/>
              <a:defRPr/>
            </a:pPr>
            <a:r>
              <a:rPr lang="en-US" smtClean="0">
                <a:cs typeface="+mn-cs"/>
              </a:rPr>
              <a:t>	that distort the huge </a:t>
            </a:r>
          </a:p>
          <a:p>
            <a:pPr eaLnBrk="1" hangingPunct="1">
              <a:spcBef>
                <a:spcPct val="0"/>
              </a:spcBef>
              <a:buFont typeface="Times" charset="0"/>
              <a:buNone/>
              <a:defRPr/>
            </a:pPr>
            <a:r>
              <a:rPr lang="en-US" smtClean="0">
                <a:cs typeface="+mn-cs"/>
              </a:rPr>
              <a:t>	gas cloud. </a:t>
            </a:r>
          </a:p>
        </p:txBody>
      </p:sp>
      <p:sp>
        <p:nvSpPr>
          <p:cNvPr id="1383434" name="Text Box 10"/>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Double-Lobed Radio Sources</a:t>
            </a:r>
          </a:p>
        </p:txBody>
      </p:sp>
      <p:pic>
        <p:nvPicPr>
          <p:cNvPr id="1383435" name="Picture 11" descr="10f0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480" t="1196" r="1195" b="1489"/>
          <a:stretch>
            <a:fillRect/>
          </a:stretch>
        </p:blipFill>
        <p:spPr bwMode="auto">
          <a:xfrm>
            <a:off x="5486400" y="3279775"/>
            <a:ext cx="3657600"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532801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554" name="Rectangle 2"/>
          <p:cNvSpPr>
            <a:spLocks noGrp="1" noChangeArrowheads="1"/>
          </p:cNvSpPr>
          <p:nvPr>
            <p:ph idx="1"/>
          </p:nvPr>
        </p:nvSpPr>
        <p:spPr>
          <a:xfrm>
            <a:off x="557213" y="962025"/>
            <a:ext cx="8586787" cy="4525963"/>
          </a:xfrm>
        </p:spPr>
        <p:txBody>
          <a:bodyPr/>
          <a:lstStyle/>
          <a:p>
            <a:pPr eaLnBrk="1" hangingPunct="1">
              <a:defRPr/>
            </a:pPr>
            <a:r>
              <a:rPr lang="en-US" smtClean="0">
                <a:cs typeface="+mn-cs"/>
              </a:rPr>
              <a:t>The hot gas observed in galaxy clusters is heated to multimillion-degree temperatures as galaxy after galaxy goes through eruptive stages that can last for hundreds of millions of years. </a:t>
            </a:r>
          </a:p>
          <a:p>
            <a:pPr eaLnBrk="1" hangingPunct="1">
              <a:defRPr/>
            </a:pPr>
            <a:r>
              <a:rPr lang="en-US" smtClean="0">
                <a:cs typeface="+mn-cs"/>
              </a:rPr>
              <a:t>NGC 1275 is erupting now, and it is so powerful and has heated the surrounding gas to such high temperatures that the gas can no longer fall in and the galaxy has probably limited its own growth. </a:t>
            </a:r>
          </a:p>
        </p:txBody>
      </p:sp>
      <p:sp>
        <p:nvSpPr>
          <p:cNvPr id="1815556" name="Text Box 4"/>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Double-Lobed Radio Sources</a:t>
            </a:r>
          </a:p>
        </p:txBody>
      </p:sp>
    </p:spTree>
    <p:extLst>
      <p:ext uri="{BB962C8B-B14F-4D97-AF65-F5344CB8AC3E}">
        <p14:creationId xmlns:p14="http://schemas.microsoft.com/office/powerpoint/2010/main" val="10646876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idx="1"/>
          </p:nvPr>
        </p:nvSpPr>
        <p:spPr>
          <a:xfrm>
            <a:off x="566738" y="966788"/>
            <a:ext cx="8043862" cy="5281612"/>
          </a:xfrm>
        </p:spPr>
        <p:txBody>
          <a:bodyPr/>
          <a:lstStyle/>
          <a:p>
            <a:pPr eaLnBrk="1" hangingPunct="1">
              <a:defRPr/>
            </a:pPr>
            <a:r>
              <a:rPr lang="en-US" sz="4000" smtClean="0">
                <a:cs typeface="+mn-cs"/>
              </a:rPr>
              <a:t>The largest telescopes detect multitudes of faint points of light with peculiar emission spectra.</a:t>
            </a:r>
          </a:p>
          <a:p>
            <a:pPr lvl="1" eaLnBrk="1" hangingPunct="1">
              <a:defRPr/>
            </a:pPr>
            <a:r>
              <a:rPr lang="en-US" sz="2600" smtClean="0"/>
              <a:t>These objects are called </a:t>
            </a:r>
            <a:r>
              <a:rPr lang="en-US" sz="2600" smtClean="0">
                <a:solidFill>
                  <a:srgbClr val="0000FF"/>
                </a:solidFill>
              </a:rPr>
              <a:t>quasars</a:t>
            </a:r>
            <a:r>
              <a:rPr lang="en-US" sz="2600" smtClean="0"/>
              <a:t>—also known as quasi-stellar objects (QSOs).</a:t>
            </a:r>
          </a:p>
        </p:txBody>
      </p:sp>
      <p:sp>
        <p:nvSpPr>
          <p:cNvPr id="1404931" name="Text Box 3"/>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24686050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978" name="Rectangle 2"/>
          <p:cNvSpPr>
            <a:spLocks noGrp="1" noChangeArrowheads="1"/>
          </p:cNvSpPr>
          <p:nvPr>
            <p:ph idx="1"/>
          </p:nvPr>
        </p:nvSpPr>
        <p:spPr>
          <a:xfrm>
            <a:off x="557213" y="1004888"/>
            <a:ext cx="8229600" cy="4525962"/>
          </a:xfrm>
        </p:spPr>
        <p:txBody>
          <a:bodyPr/>
          <a:lstStyle/>
          <a:p>
            <a:pPr eaLnBrk="1" hangingPunct="1">
              <a:defRPr/>
            </a:pPr>
            <a:r>
              <a:rPr lang="en-US" sz="3400" smtClean="0">
                <a:cs typeface="+mn-cs"/>
              </a:rPr>
              <a:t>Astronomers now recognize quasars as extreme examples of AGN as well as some of the most distant visible objects in the universe.</a:t>
            </a:r>
          </a:p>
          <a:p>
            <a:pPr lvl="1" eaLnBrk="1" hangingPunct="1">
              <a:defRPr/>
            </a:pPr>
            <a:r>
              <a:rPr lang="en-US" sz="2600" smtClean="0"/>
              <a:t>However, they were a mystery when they were first identified.</a:t>
            </a:r>
            <a:r>
              <a:rPr lang="en-US" sz="2400" smtClean="0"/>
              <a:t> </a:t>
            </a:r>
          </a:p>
          <a:p>
            <a:pPr eaLnBrk="1" hangingPunct="1">
              <a:defRPr/>
            </a:pPr>
            <a:endParaRPr lang="en-US" sz="2400" smtClean="0">
              <a:cs typeface="+mn-cs"/>
            </a:endParaRPr>
          </a:p>
        </p:txBody>
      </p:sp>
      <p:sp>
        <p:nvSpPr>
          <p:cNvPr id="1406980" name="Text Box 4"/>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32112970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074" name="Rectangle 2"/>
          <p:cNvSpPr>
            <a:spLocks noGrp="1" noChangeArrowheads="1"/>
          </p:cNvSpPr>
          <p:nvPr>
            <p:ph idx="1"/>
          </p:nvPr>
        </p:nvSpPr>
        <p:spPr>
          <a:xfrm>
            <a:off x="566738" y="990600"/>
            <a:ext cx="8120062" cy="5867400"/>
          </a:xfrm>
        </p:spPr>
        <p:txBody>
          <a:bodyPr/>
          <a:lstStyle/>
          <a:p>
            <a:pPr eaLnBrk="1" hangingPunct="1">
              <a:defRPr/>
            </a:pPr>
            <a:r>
              <a:rPr lang="en-US" sz="3400" smtClean="0">
                <a:cs typeface="+mn-cs"/>
              </a:rPr>
              <a:t>In the early 1960s, photos of the location of some radio sources that resembled radio galaxies revealed only single starlike points of light.</a:t>
            </a:r>
          </a:p>
          <a:p>
            <a:pPr lvl="1" eaLnBrk="1" hangingPunct="1">
              <a:defRPr/>
            </a:pPr>
            <a:r>
              <a:rPr lang="en-US" sz="2400" smtClean="0"/>
              <a:t>The first of these objects to be identified was 3C48.</a:t>
            </a:r>
          </a:p>
          <a:p>
            <a:pPr lvl="1" eaLnBrk="1" hangingPunct="1">
              <a:defRPr/>
            </a:pPr>
            <a:r>
              <a:rPr lang="en-US" sz="2400" smtClean="0"/>
              <a:t>Later, the source 3C273 was found. </a:t>
            </a:r>
          </a:p>
        </p:txBody>
      </p:sp>
      <p:sp>
        <p:nvSpPr>
          <p:cNvPr id="1411077"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28524192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22" name="Rectangle 2"/>
          <p:cNvSpPr>
            <a:spLocks noGrp="1" noChangeArrowheads="1"/>
          </p:cNvSpPr>
          <p:nvPr>
            <p:ph type="body" sz="half" idx="1"/>
          </p:nvPr>
        </p:nvSpPr>
        <p:spPr>
          <a:xfrm>
            <a:off x="566738" y="962025"/>
            <a:ext cx="8534400" cy="5867400"/>
          </a:xfrm>
        </p:spPr>
        <p:txBody>
          <a:bodyPr/>
          <a:lstStyle/>
          <a:p>
            <a:pPr eaLnBrk="1" hangingPunct="1">
              <a:defRPr/>
            </a:pPr>
            <a:r>
              <a:rPr lang="en-US" sz="4400" smtClean="0">
                <a:cs typeface="+mn-cs"/>
              </a:rPr>
              <a:t>They were obviously not normal radio galaxies.</a:t>
            </a:r>
          </a:p>
          <a:p>
            <a:pPr lvl="1" eaLnBrk="1" hangingPunct="1">
              <a:defRPr/>
            </a:pPr>
            <a:r>
              <a:rPr lang="en-US" sz="2400" smtClean="0"/>
              <a:t>Even the most distant photographable galaxies look fuzzy. </a:t>
            </a:r>
          </a:p>
          <a:p>
            <a:pPr lvl="1" eaLnBrk="1" hangingPunct="1">
              <a:defRPr/>
            </a:pPr>
            <a:r>
              <a:rPr lang="en-US" sz="2400" smtClean="0"/>
              <a:t>These objects, however, looked like stars.</a:t>
            </a:r>
          </a:p>
          <a:p>
            <a:pPr lvl="1" eaLnBrk="1" hangingPunct="1">
              <a:defRPr/>
            </a:pPr>
            <a:r>
              <a:rPr lang="en-US" sz="2400" smtClean="0"/>
              <a:t>Their spectra, though, were totally unlike stellar spectra.</a:t>
            </a:r>
          </a:p>
          <a:p>
            <a:pPr lvl="1" eaLnBrk="1" hangingPunct="1">
              <a:defRPr/>
            </a:pPr>
            <a:r>
              <a:rPr lang="en-US" sz="2400" smtClean="0"/>
              <a:t>So, the objects were called quasi-stellar objects.</a:t>
            </a:r>
          </a:p>
          <a:p>
            <a:pPr lvl="1" eaLnBrk="1" hangingPunct="1">
              <a:defRPr/>
            </a:pPr>
            <a:endParaRPr lang="en-US" sz="2400" smtClean="0"/>
          </a:p>
        </p:txBody>
      </p:sp>
      <p:sp>
        <p:nvSpPr>
          <p:cNvPr id="1413126"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6872500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18" name="Rectangle 2"/>
          <p:cNvSpPr>
            <a:spLocks noGrp="1" noChangeArrowheads="1"/>
          </p:cNvSpPr>
          <p:nvPr>
            <p:ph idx="1"/>
          </p:nvPr>
        </p:nvSpPr>
        <p:spPr>
          <a:xfrm>
            <a:off x="557213" y="947738"/>
            <a:ext cx="8586787" cy="3990975"/>
          </a:xfrm>
        </p:spPr>
        <p:txBody>
          <a:bodyPr/>
          <a:lstStyle/>
          <a:p>
            <a:pPr eaLnBrk="1" hangingPunct="1">
              <a:defRPr/>
            </a:pPr>
            <a:r>
              <a:rPr lang="en-US" sz="4800" smtClean="0">
                <a:cs typeface="+mn-cs"/>
              </a:rPr>
              <a:t>For a few years, the spectra of quasars were a mystery.</a:t>
            </a:r>
          </a:p>
          <a:p>
            <a:pPr lvl="1" eaLnBrk="1" hangingPunct="1">
              <a:defRPr/>
            </a:pPr>
            <a:r>
              <a:rPr lang="en-US" sz="2600" smtClean="0"/>
              <a:t>A few unidentifiable emission lines were superimposed on a continuous spectrum.</a:t>
            </a:r>
          </a:p>
        </p:txBody>
      </p:sp>
      <p:sp>
        <p:nvSpPr>
          <p:cNvPr id="1417221"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375685246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66" name="Rectangle 2"/>
          <p:cNvSpPr>
            <a:spLocks noGrp="1" noChangeArrowheads="1"/>
          </p:cNvSpPr>
          <p:nvPr>
            <p:ph type="body" sz="half" idx="1"/>
          </p:nvPr>
        </p:nvSpPr>
        <p:spPr>
          <a:xfrm>
            <a:off x="581025" y="995363"/>
            <a:ext cx="8534400" cy="4525962"/>
          </a:xfrm>
        </p:spPr>
        <p:txBody>
          <a:bodyPr/>
          <a:lstStyle/>
          <a:p>
            <a:pPr eaLnBrk="1" hangingPunct="1">
              <a:defRPr/>
            </a:pPr>
            <a:r>
              <a:rPr lang="en-US" smtClean="0">
                <a:cs typeface="+mn-cs"/>
              </a:rPr>
              <a:t>In 1963, astronomer Maarten Schmidt calculated that, if hydrogen Balmer lines were redshifted by </a:t>
            </a:r>
            <a:r>
              <a:rPr lang="en-US" i="1" smtClean="0">
                <a:cs typeface="+mn-cs"/>
              </a:rPr>
              <a:t>z = </a:t>
            </a:r>
            <a:r>
              <a:rPr lang="en-US" smtClean="0">
                <a:cs typeface="+mn-cs"/>
              </a:rPr>
              <a:t>0.158, they would fit the observed lines in 3C273</a:t>
            </a:r>
            <a:r>
              <a:rPr lang="ja-JP" altLang="en-US" smtClean="0">
                <a:latin typeface="Arial"/>
                <a:cs typeface="+mn-cs"/>
              </a:rPr>
              <a:t>’</a:t>
            </a:r>
            <a:r>
              <a:rPr lang="en-US" smtClean="0">
                <a:cs typeface="+mn-cs"/>
              </a:rPr>
              <a:t>s spectrum.</a:t>
            </a:r>
            <a:endParaRPr lang="en-US" sz="2800" smtClean="0">
              <a:cs typeface="+mn-cs"/>
            </a:endParaRPr>
          </a:p>
          <a:p>
            <a:pPr lvl="1" eaLnBrk="1" hangingPunct="1">
              <a:buFont typeface="Times" charset="0"/>
              <a:buNone/>
              <a:defRPr/>
            </a:pPr>
            <a:endParaRPr lang="en-US" sz="2400" smtClean="0"/>
          </a:p>
          <a:p>
            <a:pPr eaLnBrk="1" hangingPunct="1">
              <a:defRPr/>
            </a:pPr>
            <a:endParaRPr lang="en-US" sz="3000" smtClean="0">
              <a:cs typeface="Times New Roman" charset="0"/>
            </a:endParaRPr>
          </a:p>
        </p:txBody>
      </p:sp>
      <p:sp>
        <p:nvSpPr>
          <p:cNvPr id="1419272" name="Text Box 8"/>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pic>
        <p:nvPicPr>
          <p:cNvPr id="1419273" name="Picture 9" descr="10f09"/>
          <p:cNvPicPr>
            <a:picLocks noChangeAspect="1" noChangeArrowheads="1"/>
          </p:cNvPicPr>
          <p:nvPr/>
        </p:nvPicPr>
        <p:blipFill>
          <a:blip r:embed="rId3">
            <a:extLst>
              <a:ext uri="{28A0092B-C50C-407E-A947-70E740481C1C}">
                <a14:useLocalDpi xmlns:a14="http://schemas.microsoft.com/office/drawing/2010/main" val="0"/>
              </a:ext>
            </a:extLst>
          </a:blip>
          <a:srcRect l="970" t="1242" r="2066" b="2449"/>
          <a:stretch>
            <a:fillRect/>
          </a:stretch>
        </p:blipFill>
        <p:spPr bwMode="auto">
          <a:xfrm>
            <a:off x="1676400" y="3275013"/>
            <a:ext cx="7467600" cy="358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233288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907" name="Rectangle 3"/>
          <p:cNvSpPr>
            <a:spLocks noGrp="1" noChangeArrowheads="1"/>
          </p:cNvSpPr>
          <p:nvPr>
            <p:ph idx="1"/>
          </p:nvPr>
        </p:nvSpPr>
        <p:spPr>
          <a:xfrm>
            <a:off x="566738" y="971550"/>
            <a:ext cx="8043862" cy="4525963"/>
          </a:xfrm>
        </p:spPr>
        <p:txBody>
          <a:bodyPr/>
          <a:lstStyle/>
          <a:p>
            <a:pPr eaLnBrk="1" hangingPunct="1">
              <a:defRPr/>
            </a:pPr>
            <a:r>
              <a:rPr lang="en-US" sz="4000" smtClean="0">
                <a:cs typeface="+mn-cs"/>
              </a:rPr>
              <a:t>The first type of active galaxy was discovered in the 1950s.</a:t>
            </a:r>
          </a:p>
          <a:p>
            <a:pPr lvl="1" eaLnBrk="1" hangingPunct="1">
              <a:defRPr/>
            </a:pPr>
            <a:r>
              <a:rPr lang="en-US" sz="2600" smtClean="0"/>
              <a:t>They were named radio galaxies</a:t>
            </a:r>
            <a:r>
              <a:rPr lang="en-US" sz="2600" b="1" smtClean="0"/>
              <a:t> </a:t>
            </a:r>
            <a:r>
              <a:rPr lang="en-US" sz="2600" smtClean="0"/>
              <a:t>because these galaxies are sources of unusually strong radio waves. </a:t>
            </a:r>
          </a:p>
          <a:p>
            <a:pPr eaLnBrk="1" hangingPunct="1">
              <a:lnSpc>
                <a:spcPct val="80000"/>
              </a:lnSpc>
              <a:defRPr/>
            </a:pPr>
            <a:endParaRPr lang="en-US" sz="2600" smtClean="0">
              <a:cs typeface="+mn-cs"/>
            </a:endParaRPr>
          </a:p>
        </p:txBody>
      </p:sp>
      <p:sp>
        <p:nvSpPr>
          <p:cNvPr id="1403910" name="Text Box 6"/>
          <p:cNvSpPr txBox="1">
            <a:spLocks noChangeArrowheads="1"/>
          </p:cNvSpPr>
          <p:nvPr/>
        </p:nvSpPr>
        <p:spPr bwMode="auto">
          <a:xfrm>
            <a:off x="566738" y="76200"/>
            <a:ext cx="77390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buFontTx/>
              <a:buNone/>
              <a:defRPr/>
            </a:pPr>
            <a:r>
              <a:rPr lang="en-US" sz="3000">
                <a:solidFill>
                  <a:srgbClr val="FFCC00"/>
                </a:solidFill>
                <a:cs typeface="+mn-cs"/>
              </a:rPr>
              <a:t>Active Galaxies and Quasars</a:t>
            </a:r>
          </a:p>
        </p:txBody>
      </p:sp>
    </p:spTree>
    <p:extLst>
      <p:ext uri="{BB962C8B-B14F-4D97-AF65-F5344CB8AC3E}">
        <p14:creationId xmlns:p14="http://schemas.microsoft.com/office/powerpoint/2010/main" val="3213205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315" name="Rectangle 3"/>
          <p:cNvSpPr>
            <a:spLocks noGrp="1" noChangeArrowheads="1"/>
          </p:cNvSpPr>
          <p:nvPr>
            <p:ph idx="1"/>
          </p:nvPr>
        </p:nvSpPr>
        <p:spPr>
          <a:xfrm>
            <a:off x="566738" y="966788"/>
            <a:ext cx="8043862" cy="5791200"/>
          </a:xfrm>
        </p:spPr>
        <p:txBody>
          <a:bodyPr/>
          <a:lstStyle/>
          <a:p>
            <a:pPr eaLnBrk="1" hangingPunct="1">
              <a:defRPr/>
            </a:pPr>
            <a:r>
              <a:rPr lang="en-US" sz="4000" smtClean="0">
                <a:cs typeface="Times New Roman" charset="0"/>
              </a:rPr>
              <a:t>Other quasar spectra quickly yielded to this approach—revealing even larger redshifts.</a:t>
            </a:r>
          </a:p>
          <a:p>
            <a:pPr lvl="1" eaLnBrk="1" hangingPunct="1">
              <a:defRPr/>
            </a:pPr>
            <a:r>
              <a:rPr lang="en-US" sz="2400" smtClean="0"/>
              <a:t>To understand the significance of these large redshifts and the large velocities of recession they imply, you must recall the Hubble law.</a:t>
            </a:r>
            <a:endParaRPr lang="en-US" sz="3200" smtClean="0"/>
          </a:p>
          <a:p>
            <a:pPr eaLnBrk="1" hangingPunct="1">
              <a:defRPr/>
            </a:pPr>
            <a:endParaRPr lang="en-US" sz="3600" smtClean="0">
              <a:cs typeface="+mn-cs"/>
            </a:endParaRPr>
          </a:p>
        </p:txBody>
      </p:sp>
      <p:sp>
        <p:nvSpPr>
          <p:cNvPr id="1421320" name="Text Box 8"/>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398423768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6" name="Rectangle 2"/>
          <p:cNvSpPr>
            <a:spLocks noGrp="1" noChangeArrowheads="1"/>
          </p:cNvSpPr>
          <p:nvPr>
            <p:ph idx="1"/>
          </p:nvPr>
        </p:nvSpPr>
        <p:spPr>
          <a:xfrm>
            <a:off x="569913" y="990600"/>
            <a:ext cx="7888287" cy="5867400"/>
          </a:xfrm>
        </p:spPr>
        <p:txBody>
          <a:bodyPr/>
          <a:lstStyle/>
          <a:p>
            <a:pPr eaLnBrk="1" hangingPunct="1">
              <a:defRPr/>
            </a:pPr>
            <a:r>
              <a:rPr lang="en-US" sz="3400" smtClean="0">
                <a:cs typeface="+mn-cs"/>
              </a:rPr>
              <a:t>The large redshifts of the quasars imply that they must be at great distances, some farther away than any known galaxy.</a:t>
            </a:r>
            <a:r>
              <a:rPr lang="en-US" sz="3600" smtClean="0">
                <a:cs typeface="+mn-cs"/>
              </a:rPr>
              <a:t> </a:t>
            </a:r>
          </a:p>
          <a:p>
            <a:pPr lvl="1" eaLnBrk="1" hangingPunct="1">
              <a:defRPr/>
            </a:pPr>
            <a:r>
              <a:rPr lang="en-US" sz="2400" smtClean="0"/>
              <a:t>Many quasars are evidently so far away that galaxies at those distances are very difficult to detect.</a:t>
            </a:r>
          </a:p>
          <a:p>
            <a:pPr lvl="1" eaLnBrk="1" hangingPunct="1">
              <a:buFont typeface="Times" charset="0"/>
              <a:buNone/>
              <a:defRPr/>
            </a:pPr>
            <a:endParaRPr lang="en-US" sz="2600" smtClean="0"/>
          </a:p>
          <a:p>
            <a:pPr eaLnBrk="1" hangingPunct="1">
              <a:buFont typeface="Times" charset="0"/>
              <a:buNone/>
              <a:defRPr/>
            </a:pPr>
            <a:endParaRPr lang="en-US" sz="3600" smtClean="0">
              <a:cs typeface="+mn-cs"/>
            </a:endParaRPr>
          </a:p>
          <a:p>
            <a:pPr lvl="1" eaLnBrk="1" hangingPunct="1">
              <a:defRPr/>
            </a:pPr>
            <a:endParaRPr lang="en-US" sz="2400" smtClean="0"/>
          </a:p>
        </p:txBody>
      </p:sp>
      <p:sp>
        <p:nvSpPr>
          <p:cNvPr id="1429509"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256458776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4" name="Rectangle 2"/>
          <p:cNvSpPr>
            <a:spLocks noGrp="1" noChangeArrowheads="1"/>
          </p:cNvSpPr>
          <p:nvPr>
            <p:ph idx="1"/>
          </p:nvPr>
        </p:nvSpPr>
        <p:spPr>
          <a:xfrm>
            <a:off x="558800" y="962025"/>
            <a:ext cx="7823200" cy="5867400"/>
          </a:xfrm>
        </p:spPr>
        <p:txBody>
          <a:bodyPr/>
          <a:lstStyle/>
          <a:p>
            <a:pPr eaLnBrk="1" hangingPunct="1">
              <a:defRPr/>
            </a:pPr>
            <a:r>
              <a:rPr lang="en-US" sz="4400" smtClean="0">
                <a:cs typeface="+mn-cs"/>
              </a:rPr>
              <a:t>Yet, the quasars are easily photographed.</a:t>
            </a:r>
          </a:p>
          <a:p>
            <a:pPr lvl="1" eaLnBrk="1" hangingPunct="1">
              <a:defRPr/>
            </a:pPr>
            <a:r>
              <a:rPr lang="en-US" sz="2400" smtClean="0"/>
              <a:t>Thus, quasars must have 10 to 1,000 times </a:t>
            </a:r>
            <a:br>
              <a:rPr lang="en-US" sz="2400" smtClean="0"/>
            </a:br>
            <a:r>
              <a:rPr lang="en-US" sz="2400" smtClean="0"/>
              <a:t>the luminosity of a large galaxy. </a:t>
            </a:r>
          </a:p>
          <a:p>
            <a:pPr lvl="1" eaLnBrk="1" hangingPunct="1">
              <a:defRPr/>
            </a:pPr>
            <a:r>
              <a:rPr lang="en-US" sz="2400" smtClean="0"/>
              <a:t>They must be ultraluminous.</a:t>
            </a:r>
          </a:p>
        </p:txBody>
      </p:sp>
      <p:sp>
        <p:nvSpPr>
          <p:cNvPr id="1431557"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290499587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Rectangle 2"/>
          <p:cNvSpPr>
            <a:spLocks noGrp="1" noChangeArrowheads="1"/>
          </p:cNvSpPr>
          <p:nvPr>
            <p:ph idx="1"/>
          </p:nvPr>
        </p:nvSpPr>
        <p:spPr>
          <a:xfrm>
            <a:off x="558800" y="990600"/>
            <a:ext cx="8251825" cy="5867400"/>
          </a:xfrm>
        </p:spPr>
        <p:txBody>
          <a:bodyPr/>
          <a:lstStyle/>
          <a:p>
            <a:pPr eaLnBrk="1" hangingPunct="1">
              <a:defRPr/>
            </a:pPr>
            <a:r>
              <a:rPr lang="en-US" sz="3400" smtClean="0">
                <a:cs typeface="+mn-cs"/>
              </a:rPr>
              <a:t>Soon after quasars were discovered, astronomers detected fluctuations in their brightnesses over times as short as a few hours or minutes.</a:t>
            </a:r>
          </a:p>
          <a:p>
            <a:pPr lvl="1" eaLnBrk="1" hangingPunct="1">
              <a:defRPr/>
            </a:pPr>
            <a:r>
              <a:rPr lang="en-US" sz="2400" smtClean="0"/>
              <a:t>The rapid fluctuations showed that they are small objects like AGN, only a few light-minutes or light-</a:t>
            </a:r>
            <a:br>
              <a:rPr lang="en-US" sz="2400" smtClean="0"/>
            </a:br>
            <a:r>
              <a:rPr lang="en-US" sz="2400" smtClean="0"/>
              <a:t>hours in diameter.</a:t>
            </a:r>
          </a:p>
          <a:p>
            <a:pPr lvl="1" eaLnBrk="1" hangingPunct="1">
              <a:defRPr/>
            </a:pPr>
            <a:endParaRPr lang="en-US" sz="2400" smtClean="0"/>
          </a:p>
        </p:txBody>
      </p:sp>
      <p:sp>
        <p:nvSpPr>
          <p:cNvPr id="1433605"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390089755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98" name="Rectangle 2"/>
          <p:cNvSpPr>
            <a:spLocks noGrp="1" noChangeArrowheads="1"/>
          </p:cNvSpPr>
          <p:nvPr>
            <p:ph idx="1"/>
          </p:nvPr>
        </p:nvSpPr>
        <p:spPr>
          <a:xfrm>
            <a:off x="569913" y="987425"/>
            <a:ext cx="8269287" cy="5867400"/>
          </a:xfrm>
        </p:spPr>
        <p:txBody>
          <a:bodyPr/>
          <a:lstStyle/>
          <a:p>
            <a:pPr eaLnBrk="1" hangingPunct="1">
              <a:defRPr/>
            </a:pPr>
            <a:r>
              <a:rPr lang="en-US" sz="3400" smtClean="0">
                <a:cs typeface="+mn-cs"/>
              </a:rPr>
              <a:t>Evidence has accumulated that quasars are the most luminous AGN, located in very distant galaxies.</a:t>
            </a:r>
            <a:r>
              <a:rPr lang="en-US" smtClean="0">
                <a:cs typeface="+mn-cs"/>
              </a:rPr>
              <a:t> </a:t>
            </a:r>
          </a:p>
          <a:p>
            <a:pPr lvl="1" eaLnBrk="1" hangingPunct="1">
              <a:defRPr/>
            </a:pPr>
            <a:r>
              <a:rPr lang="en-US" sz="2400" smtClean="0"/>
              <a:t>For example, some quasars, like AGN, are at the centers of double radio lobes plus jets.</a:t>
            </a:r>
          </a:p>
          <a:p>
            <a:pPr eaLnBrk="1" hangingPunct="1">
              <a:buFont typeface="Times" charset="0"/>
              <a:buNone/>
              <a:defRPr/>
            </a:pPr>
            <a:endParaRPr lang="en-US" sz="2600" smtClean="0">
              <a:cs typeface="+mn-cs"/>
            </a:endParaRPr>
          </a:p>
          <a:p>
            <a:pPr eaLnBrk="1" hangingPunct="1">
              <a:defRPr/>
            </a:pPr>
            <a:endParaRPr lang="en-US" sz="4000" smtClean="0">
              <a:cs typeface="+mn-cs"/>
            </a:endParaRPr>
          </a:p>
        </p:txBody>
      </p:sp>
      <p:sp>
        <p:nvSpPr>
          <p:cNvPr id="1437703"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pic>
        <p:nvPicPr>
          <p:cNvPr id="1437704" name="Picture 8" descr="10f10"/>
          <p:cNvPicPr>
            <a:picLocks noChangeAspect="1" noChangeArrowheads="1"/>
          </p:cNvPicPr>
          <p:nvPr/>
        </p:nvPicPr>
        <p:blipFill>
          <a:blip r:embed="rId3">
            <a:extLst>
              <a:ext uri="{28A0092B-C50C-407E-A947-70E740481C1C}">
                <a14:useLocalDpi xmlns:a14="http://schemas.microsoft.com/office/drawing/2010/main" val="0"/>
              </a:ext>
            </a:extLst>
          </a:blip>
          <a:srcRect l="1094" t="1083" r="742" b="740"/>
          <a:stretch>
            <a:fillRect/>
          </a:stretch>
        </p:blipFill>
        <p:spPr bwMode="auto">
          <a:xfrm>
            <a:off x="4343400" y="3649663"/>
            <a:ext cx="4800600" cy="320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2383099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4" name="Rectangle 2"/>
          <p:cNvSpPr>
            <a:spLocks noGrp="1" noChangeArrowheads="1"/>
          </p:cNvSpPr>
          <p:nvPr>
            <p:ph idx="1"/>
          </p:nvPr>
        </p:nvSpPr>
        <p:spPr>
          <a:xfrm>
            <a:off x="573088" y="990600"/>
            <a:ext cx="7885112" cy="5562600"/>
          </a:xfrm>
        </p:spPr>
        <p:txBody>
          <a:bodyPr/>
          <a:lstStyle/>
          <a:p>
            <a:pPr eaLnBrk="1" hangingPunct="1">
              <a:defRPr/>
            </a:pPr>
            <a:r>
              <a:rPr lang="en-US" sz="3600" smtClean="0">
                <a:cs typeface="+mn-cs"/>
              </a:rPr>
              <a:t>Perhaps, you have another question about quasar distances at this point.</a:t>
            </a:r>
          </a:p>
          <a:p>
            <a:pPr eaLnBrk="1" hangingPunct="1">
              <a:defRPr/>
            </a:pPr>
            <a:r>
              <a:rPr lang="en-US" sz="3600" smtClean="0">
                <a:cs typeface="+mn-cs"/>
              </a:rPr>
              <a:t>How can astronomers be sure that quasars really are that far away?</a:t>
            </a:r>
          </a:p>
          <a:p>
            <a:pPr lvl="1" eaLnBrk="1" hangingPunct="1">
              <a:defRPr/>
            </a:pPr>
            <a:r>
              <a:rPr lang="en-US" sz="2400" smtClean="0"/>
              <a:t>Astronomers faced with explaining how a small object could produce so much energy asked themselves the same question. </a:t>
            </a:r>
          </a:p>
        </p:txBody>
      </p:sp>
      <p:sp>
        <p:nvSpPr>
          <p:cNvPr id="1452037"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59312983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Rectangle 2"/>
          <p:cNvSpPr>
            <a:spLocks noGrp="1" noChangeArrowheads="1"/>
          </p:cNvSpPr>
          <p:nvPr>
            <p:ph idx="1"/>
          </p:nvPr>
        </p:nvSpPr>
        <p:spPr>
          <a:xfrm>
            <a:off x="555625" y="990600"/>
            <a:ext cx="8229600" cy="5562600"/>
          </a:xfrm>
        </p:spPr>
        <p:txBody>
          <a:bodyPr/>
          <a:lstStyle/>
          <a:p>
            <a:pPr eaLnBrk="1" hangingPunct="1">
              <a:defRPr/>
            </a:pPr>
            <a:r>
              <a:rPr lang="en-US" sz="3600" smtClean="0">
                <a:cs typeface="Times New Roman" charset="0"/>
              </a:rPr>
              <a:t>In the early 1980s, astronomers were able to photograph faint nebulosity surrounding some quasars.</a:t>
            </a:r>
          </a:p>
          <a:p>
            <a:pPr eaLnBrk="1" hangingPunct="1">
              <a:defRPr/>
            </a:pPr>
            <a:r>
              <a:rPr lang="en-US" sz="3600" smtClean="0">
                <a:cs typeface="Times New Roman" charset="0"/>
              </a:rPr>
              <a:t>This was called quasar fuzz.</a:t>
            </a:r>
            <a:r>
              <a:rPr lang="en-US" sz="3400" smtClean="0">
                <a:cs typeface="Times New Roman" charset="0"/>
              </a:rPr>
              <a:t> </a:t>
            </a:r>
          </a:p>
          <a:p>
            <a:pPr lvl="1" eaLnBrk="1" hangingPunct="1">
              <a:defRPr/>
            </a:pPr>
            <a:r>
              <a:rPr lang="en-US" sz="2400" smtClean="0">
                <a:cs typeface="Times New Roman" charset="0"/>
              </a:rPr>
              <a:t>The spectra of quasar fuzz looked like the spectra of normal but very distant galaxies </a:t>
            </a:r>
            <a:r>
              <a:rPr lang="en-US" sz="2400" smtClean="0"/>
              <a:t>with the same redshift as the central quasar.</a:t>
            </a:r>
          </a:p>
        </p:txBody>
      </p:sp>
      <p:sp>
        <p:nvSpPr>
          <p:cNvPr id="1456133"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144159631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Rectangle 2"/>
          <p:cNvSpPr>
            <a:spLocks noGrp="1" noChangeArrowheads="1"/>
          </p:cNvSpPr>
          <p:nvPr>
            <p:ph idx="1"/>
          </p:nvPr>
        </p:nvSpPr>
        <p:spPr>
          <a:xfrm>
            <a:off x="546100" y="965200"/>
            <a:ext cx="7912100" cy="5424488"/>
          </a:xfrm>
        </p:spPr>
        <p:txBody>
          <a:bodyPr/>
          <a:lstStyle/>
          <a:p>
            <a:pPr eaLnBrk="1" hangingPunct="1">
              <a:defRPr/>
            </a:pPr>
            <a:r>
              <a:rPr lang="en-US" sz="4000" smtClean="0">
                <a:cs typeface="+mn-cs"/>
              </a:rPr>
              <a:t>In other cases, quasar light shines through the outskirts of a distant galaxy.</a:t>
            </a:r>
          </a:p>
          <a:p>
            <a:pPr lvl="1" eaLnBrk="1" hangingPunct="1">
              <a:defRPr/>
            </a:pPr>
            <a:r>
              <a:rPr lang="en-US" sz="2400" smtClean="0"/>
              <a:t>The quasar spectrum has extra absorption lines from gas at the redshift of the galaxy.</a:t>
            </a:r>
          </a:p>
          <a:p>
            <a:pPr lvl="1" eaLnBrk="1" hangingPunct="1">
              <a:defRPr/>
            </a:pPr>
            <a:r>
              <a:rPr lang="en-US" sz="2400" smtClean="0"/>
              <a:t>They are smaller than the quasar</a:t>
            </a:r>
            <a:r>
              <a:rPr lang="ja-JP" altLang="en-US" sz="2400" smtClean="0">
                <a:latin typeface="Arial"/>
              </a:rPr>
              <a:t>’</a:t>
            </a:r>
            <a:r>
              <a:rPr lang="en-US" sz="2400" smtClean="0"/>
              <a:t>s redshift.</a:t>
            </a:r>
          </a:p>
          <a:p>
            <a:pPr lvl="1" eaLnBrk="1" hangingPunct="1">
              <a:defRPr/>
            </a:pPr>
            <a:r>
              <a:rPr lang="en-US" sz="2400" smtClean="0"/>
              <a:t>This means the quasar is farther away than the galaxy containing the gas that absorbed some of the quasar</a:t>
            </a:r>
            <a:r>
              <a:rPr lang="ja-JP" altLang="en-US" sz="2400" smtClean="0">
                <a:latin typeface="Arial"/>
              </a:rPr>
              <a:t>’</a:t>
            </a:r>
            <a:r>
              <a:rPr lang="en-US" sz="2400" smtClean="0"/>
              <a:t>s light on its way to Earth.</a:t>
            </a:r>
          </a:p>
          <a:p>
            <a:pPr eaLnBrk="1" hangingPunct="1">
              <a:defRPr/>
            </a:pPr>
            <a:endParaRPr lang="en-US" sz="2400" smtClean="0">
              <a:cs typeface="+mn-cs"/>
            </a:endParaRPr>
          </a:p>
          <a:p>
            <a:pPr eaLnBrk="1" hangingPunct="1">
              <a:defRPr/>
            </a:pPr>
            <a:endParaRPr lang="en-US" sz="2800" smtClean="0">
              <a:cs typeface="+mn-cs"/>
            </a:endParaRPr>
          </a:p>
        </p:txBody>
      </p:sp>
      <p:sp>
        <p:nvSpPr>
          <p:cNvPr id="1458181"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59823202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715" name="Rectangle 3"/>
          <p:cNvSpPr>
            <a:spLocks noGrp="1" noChangeArrowheads="1"/>
          </p:cNvSpPr>
          <p:nvPr>
            <p:ph idx="1"/>
          </p:nvPr>
        </p:nvSpPr>
        <p:spPr>
          <a:xfrm>
            <a:off x="566738" y="976313"/>
            <a:ext cx="8229600" cy="4525962"/>
          </a:xfrm>
        </p:spPr>
        <p:txBody>
          <a:bodyPr/>
          <a:lstStyle/>
          <a:p>
            <a:pPr eaLnBrk="1" hangingPunct="1">
              <a:defRPr/>
            </a:pPr>
            <a:r>
              <a:rPr lang="en-US" sz="4000" smtClean="0">
                <a:cs typeface="+mn-cs"/>
              </a:rPr>
              <a:t>Both these observations confirm that galaxy and quasar redshifts indicate distances in a mutually consistent way.</a:t>
            </a:r>
          </a:p>
          <a:p>
            <a:pPr eaLnBrk="1" hangingPunct="1">
              <a:defRPr/>
            </a:pPr>
            <a:endParaRPr lang="en-US" sz="4000" smtClean="0">
              <a:cs typeface="+mn-cs"/>
            </a:endParaRPr>
          </a:p>
        </p:txBody>
      </p:sp>
      <p:sp>
        <p:nvSpPr>
          <p:cNvPr id="1779718"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86099346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Rectangle 2"/>
          <p:cNvSpPr>
            <a:spLocks noGrp="1" noChangeArrowheads="1"/>
          </p:cNvSpPr>
          <p:nvPr>
            <p:ph idx="1"/>
          </p:nvPr>
        </p:nvSpPr>
        <p:spPr>
          <a:xfrm>
            <a:off x="542925" y="962025"/>
            <a:ext cx="8067675" cy="4525963"/>
          </a:xfrm>
        </p:spPr>
        <p:txBody>
          <a:bodyPr/>
          <a:lstStyle/>
          <a:p>
            <a:pPr eaLnBrk="1" hangingPunct="1">
              <a:defRPr/>
            </a:pPr>
            <a:r>
              <a:rPr lang="en-US" sz="4000" smtClean="0">
                <a:cs typeface="+mn-cs"/>
              </a:rPr>
              <a:t>Astronomers studying galaxies are now developing a </a:t>
            </a:r>
            <a:r>
              <a:rPr lang="en-US" sz="4000" smtClean="0">
                <a:solidFill>
                  <a:srgbClr val="0000FF"/>
                </a:solidFill>
                <a:cs typeface="+mn-cs"/>
              </a:rPr>
              <a:t>unified model</a:t>
            </a:r>
            <a:r>
              <a:rPr lang="en-US" sz="4000" smtClean="0">
                <a:cs typeface="+mn-cs"/>
              </a:rPr>
              <a:t> of AGN and quasars. </a:t>
            </a:r>
          </a:p>
          <a:p>
            <a:pPr lvl="1" eaLnBrk="1" hangingPunct="1">
              <a:defRPr/>
            </a:pPr>
            <a:r>
              <a:rPr lang="en-US" sz="2600" smtClean="0"/>
              <a:t>A monster black hole is the centerpiece.</a:t>
            </a:r>
          </a:p>
          <a:p>
            <a:pPr eaLnBrk="1" hangingPunct="1">
              <a:defRPr/>
            </a:pPr>
            <a:endParaRPr lang="en-US" sz="2600" smtClean="0">
              <a:cs typeface="+mn-cs"/>
            </a:endParaRPr>
          </a:p>
        </p:txBody>
      </p:sp>
      <p:sp>
        <p:nvSpPr>
          <p:cNvPr id="1529859" name="Text Box 3"/>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36064878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595" name="Rectangle 3"/>
          <p:cNvSpPr>
            <a:spLocks noGrp="1" noChangeArrowheads="1"/>
          </p:cNvSpPr>
          <p:nvPr>
            <p:ph idx="1"/>
          </p:nvPr>
        </p:nvSpPr>
        <p:spPr>
          <a:xfrm>
            <a:off x="566738" y="976313"/>
            <a:ext cx="7967662" cy="4525962"/>
          </a:xfrm>
        </p:spPr>
        <p:txBody>
          <a:bodyPr/>
          <a:lstStyle/>
          <a:p>
            <a:pPr eaLnBrk="1" hangingPunct="1">
              <a:defRPr/>
            </a:pPr>
            <a:r>
              <a:rPr lang="en-US" sz="4000" smtClean="0">
                <a:cs typeface="+mn-cs"/>
              </a:rPr>
              <a:t>By the 1970s, astronomers had put space telescopes in orbit.</a:t>
            </a:r>
          </a:p>
          <a:p>
            <a:pPr lvl="1" eaLnBrk="1" hangingPunct="1">
              <a:defRPr/>
            </a:pPr>
            <a:r>
              <a:rPr lang="en-US" sz="2600" smtClean="0"/>
              <a:t>They discovered that radio galaxies are generally bright at many other wavelengths. </a:t>
            </a:r>
          </a:p>
          <a:p>
            <a:pPr eaLnBrk="1" hangingPunct="1">
              <a:defRPr/>
            </a:pPr>
            <a:endParaRPr lang="en-US" sz="2600" smtClean="0">
              <a:cs typeface="+mn-cs"/>
            </a:endParaRPr>
          </a:p>
        </p:txBody>
      </p:sp>
      <p:sp>
        <p:nvSpPr>
          <p:cNvPr id="1774598" name="Text Box 6"/>
          <p:cNvSpPr txBox="1">
            <a:spLocks noChangeArrowheads="1"/>
          </p:cNvSpPr>
          <p:nvPr/>
        </p:nvSpPr>
        <p:spPr bwMode="auto">
          <a:xfrm>
            <a:off x="566738" y="76200"/>
            <a:ext cx="77390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buFontTx/>
              <a:buNone/>
              <a:defRPr/>
            </a:pPr>
            <a:r>
              <a:rPr lang="en-US" sz="3000">
                <a:solidFill>
                  <a:srgbClr val="FFCC00"/>
                </a:solidFill>
                <a:cs typeface="+mn-cs"/>
              </a:rPr>
              <a:t>Active Galaxies and Quasars</a:t>
            </a:r>
          </a:p>
        </p:txBody>
      </p:sp>
    </p:spTree>
    <p:extLst>
      <p:ext uri="{BB962C8B-B14F-4D97-AF65-F5344CB8AC3E}">
        <p14:creationId xmlns:p14="http://schemas.microsoft.com/office/powerpoint/2010/main" val="299605110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906" name="Rectangle 2"/>
          <p:cNvSpPr>
            <a:spLocks noGrp="1" noChangeArrowheads="1"/>
          </p:cNvSpPr>
          <p:nvPr>
            <p:ph idx="1"/>
          </p:nvPr>
        </p:nvSpPr>
        <p:spPr>
          <a:xfrm>
            <a:off x="566738" y="981075"/>
            <a:ext cx="7891462" cy="5867400"/>
          </a:xfrm>
        </p:spPr>
        <p:txBody>
          <a:bodyPr/>
          <a:lstStyle/>
          <a:p>
            <a:pPr eaLnBrk="1" hangingPunct="1">
              <a:defRPr/>
            </a:pPr>
            <a:r>
              <a:rPr lang="en-US" sz="3800" smtClean="0">
                <a:cs typeface="+mn-cs"/>
              </a:rPr>
              <a:t>Even a supermassive black hole is quite small compared with the  galaxy.</a:t>
            </a:r>
            <a:r>
              <a:rPr lang="en-US" sz="4000" smtClean="0">
                <a:cs typeface="+mn-cs"/>
              </a:rPr>
              <a:t> </a:t>
            </a:r>
          </a:p>
          <a:p>
            <a:pPr lvl="1" eaLnBrk="1" hangingPunct="1">
              <a:defRPr/>
            </a:pPr>
            <a:r>
              <a:rPr lang="en-US" sz="2400" smtClean="0"/>
              <a:t>A ten-million-solar-mass black hole would be only one-fifth the diameter of Earth</a:t>
            </a:r>
            <a:r>
              <a:rPr lang="ja-JP" altLang="en-US" sz="2400" smtClean="0">
                <a:latin typeface="Arial"/>
              </a:rPr>
              <a:t>’</a:t>
            </a:r>
            <a:r>
              <a:rPr lang="en-US" sz="2400" smtClean="0"/>
              <a:t>s orbit. </a:t>
            </a:r>
          </a:p>
          <a:p>
            <a:pPr lvl="1" eaLnBrk="1" hangingPunct="1">
              <a:defRPr/>
            </a:pPr>
            <a:r>
              <a:rPr lang="en-US" sz="2400" smtClean="0"/>
              <a:t>That means matter in an accretion disk can get very close to the black hole, orbit very fast, and grow very hot.</a:t>
            </a:r>
          </a:p>
        </p:txBody>
      </p:sp>
      <p:sp>
        <p:nvSpPr>
          <p:cNvPr id="1531908" name="Text Box 4"/>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140348853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4" name="Rectangle 2"/>
          <p:cNvSpPr>
            <a:spLocks noGrp="1" noChangeArrowheads="1"/>
          </p:cNvSpPr>
          <p:nvPr>
            <p:ph idx="1"/>
          </p:nvPr>
        </p:nvSpPr>
        <p:spPr>
          <a:xfrm>
            <a:off x="557213" y="990600"/>
            <a:ext cx="8053387" cy="5562600"/>
          </a:xfrm>
        </p:spPr>
        <p:txBody>
          <a:bodyPr/>
          <a:lstStyle/>
          <a:p>
            <a:pPr eaLnBrk="1" hangingPunct="1">
              <a:defRPr/>
            </a:pPr>
            <a:r>
              <a:rPr lang="en-US" sz="3600" smtClean="0">
                <a:cs typeface="+mn-cs"/>
              </a:rPr>
              <a:t>Theoretical calculations indicate that the disk immediately around the black hole is </a:t>
            </a:r>
            <a:r>
              <a:rPr lang="ja-JP" altLang="en-US" sz="3600" smtClean="0">
                <a:latin typeface="Arial"/>
                <a:cs typeface="+mn-cs"/>
              </a:rPr>
              <a:t>‘</a:t>
            </a:r>
            <a:r>
              <a:rPr lang="en-US" sz="3600" smtClean="0">
                <a:cs typeface="+mn-cs"/>
              </a:rPr>
              <a:t>puffed up.</a:t>
            </a:r>
            <a:r>
              <a:rPr lang="ja-JP" altLang="en-US" sz="3600" smtClean="0">
                <a:latin typeface="Arial"/>
                <a:cs typeface="+mn-cs"/>
              </a:rPr>
              <a:t>’</a:t>
            </a:r>
            <a:endParaRPr lang="en-US" sz="3600" smtClean="0">
              <a:cs typeface="+mn-cs"/>
            </a:endParaRPr>
          </a:p>
          <a:p>
            <a:pPr lvl="1" eaLnBrk="1" hangingPunct="1">
              <a:defRPr/>
            </a:pPr>
            <a:r>
              <a:rPr lang="en-US" sz="2400" smtClean="0"/>
              <a:t>It is also thick enough to </a:t>
            </a:r>
          </a:p>
          <a:p>
            <a:pPr lvl="1" eaLnBrk="1" hangingPunct="1">
              <a:spcBef>
                <a:spcPct val="0"/>
              </a:spcBef>
              <a:buFont typeface="Times" charset="0"/>
              <a:buNone/>
              <a:defRPr/>
            </a:pPr>
            <a:r>
              <a:rPr lang="en-US" sz="2400" smtClean="0"/>
              <a:t>	hide the central black hole </a:t>
            </a:r>
          </a:p>
          <a:p>
            <a:pPr lvl="1" eaLnBrk="1" hangingPunct="1">
              <a:spcBef>
                <a:spcPct val="0"/>
              </a:spcBef>
              <a:buFont typeface="Times" charset="0"/>
              <a:buNone/>
              <a:defRPr/>
            </a:pPr>
            <a:r>
              <a:rPr lang="en-US" sz="2400" smtClean="0"/>
              <a:t>	from some viewing angles. </a:t>
            </a:r>
          </a:p>
          <a:p>
            <a:pPr eaLnBrk="1" hangingPunct="1">
              <a:defRPr/>
            </a:pPr>
            <a:endParaRPr lang="en-US" sz="2400" smtClean="0">
              <a:cs typeface="+mn-cs"/>
            </a:endParaRPr>
          </a:p>
        </p:txBody>
      </p:sp>
      <p:pic>
        <p:nvPicPr>
          <p:cNvPr id="314370" name="Picture 7" descr="10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488" y="3059113"/>
            <a:ext cx="3973512"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3960" name="Text Box 8"/>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162023161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2" name="Rectangle 2"/>
          <p:cNvSpPr>
            <a:spLocks noGrp="1" noChangeArrowheads="1"/>
          </p:cNvSpPr>
          <p:nvPr>
            <p:ph type="body" sz="half" idx="1"/>
          </p:nvPr>
        </p:nvSpPr>
        <p:spPr>
          <a:xfrm>
            <a:off x="566738" y="1004888"/>
            <a:ext cx="8424862" cy="5867400"/>
          </a:xfrm>
        </p:spPr>
        <p:txBody>
          <a:bodyPr/>
          <a:lstStyle/>
          <a:p>
            <a:pPr eaLnBrk="1" hangingPunct="1">
              <a:defRPr/>
            </a:pPr>
            <a:r>
              <a:rPr lang="en-US" sz="3400" smtClean="0">
                <a:cs typeface="+mn-cs"/>
              </a:rPr>
              <a:t>The hot inner disk seems to be the source of the jets often seen coming out of active galaxy cores.</a:t>
            </a:r>
          </a:p>
          <a:p>
            <a:pPr lvl="1" eaLnBrk="1" hangingPunct="1">
              <a:defRPr/>
            </a:pPr>
            <a:r>
              <a:rPr lang="en-US" sz="2400" smtClean="0"/>
              <a:t>However, the process by </a:t>
            </a:r>
          </a:p>
          <a:p>
            <a:pPr lvl="1" eaLnBrk="1" hangingPunct="1">
              <a:spcBef>
                <a:spcPct val="0"/>
              </a:spcBef>
              <a:buFont typeface="Times" charset="0"/>
              <a:buNone/>
              <a:defRPr/>
            </a:pPr>
            <a:r>
              <a:rPr lang="en-US" sz="2400" smtClean="0"/>
              <a:t>	which jets are generated </a:t>
            </a:r>
          </a:p>
          <a:p>
            <a:pPr lvl="1" eaLnBrk="1" hangingPunct="1">
              <a:spcBef>
                <a:spcPct val="0"/>
              </a:spcBef>
              <a:buFont typeface="Times" charset="0"/>
              <a:buNone/>
              <a:defRPr/>
            </a:pPr>
            <a:r>
              <a:rPr lang="en-US" sz="2400" smtClean="0"/>
              <a:t>	is not understood. </a:t>
            </a:r>
          </a:p>
        </p:txBody>
      </p:sp>
      <p:pic>
        <p:nvPicPr>
          <p:cNvPr id="316418" name="Picture 10" descr="10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488" y="3059113"/>
            <a:ext cx="3973512"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11" name="Text Box 11"/>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193332046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2"/>
          <p:cNvSpPr>
            <a:spLocks noGrp="1" noChangeArrowheads="1"/>
          </p:cNvSpPr>
          <p:nvPr>
            <p:ph type="body" sz="half" idx="1"/>
          </p:nvPr>
        </p:nvSpPr>
        <p:spPr>
          <a:xfrm>
            <a:off x="557213" y="990600"/>
            <a:ext cx="8372475" cy="4525963"/>
          </a:xfrm>
        </p:spPr>
        <p:txBody>
          <a:bodyPr/>
          <a:lstStyle/>
          <a:p>
            <a:pPr eaLnBrk="1" hangingPunct="1">
              <a:defRPr/>
            </a:pPr>
            <a:r>
              <a:rPr lang="en-US" sz="3600" smtClean="0">
                <a:cs typeface="+mn-cs"/>
              </a:rPr>
              <a:t>The outer part of the disk—according to calculations—is a fat, cold torus (doughnut shape) of dusty gas.</a:t>
            </a:r>
          </a:p>
        </p:txBody>
      </p:sp>
      <p:pic>
        <p:nvPicPr>
          <p:cNvPr id="318466" name="Picture 8" descr="10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2905125"/>
            <a:ext cx="41338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057" name="Text Box 9"/>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247125007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Rectangle 2"/>
          <p:cNvSpPr>
            <a:spLocks noGrp="1" noChangeArrowheads="1"/>
          </p:cNvSpPr>
          <p:nvPr>
            <p:ph idx="1"/>
          </p:nvPr>
        </p:nvSpPr>
        <p:spPr>
          <a:xfrm>
            <a:off x="566738" y="990600"/>
            <a:ext cx="8577262" cy="5867400"/>
          </a:xfrm>
        </p:spPr>
        <p:txBody>
          <a:bodyPr/>
          <a:lstStyle/>
          <a:p>
            <a:pPr eaLnBrk="1" hangingPunct="1">
              <a:spcBef>
                <a:spcPct val="0"/>
              </a:spcBef>
              <a:defRPr/>
            </a:pPr>
            <a:r>
              <a:rPr lang="en-US" smtClean="0">
                <a:cs typeface="+mn-cs"/>
              </a:rPr>
              <a:t>According to the unified model, what you see when you view the core of an AGN and QSO depends on how this accretion disk is tipped with respect </a:t>
            </a:r>
          </a:p>
          <a:p>
            <a:pPr eaLnBrk="1" hangingPunct="1">
              <a:spcBef>
                <a:spcPct val="0"/>
              </a:spcBef>
              <a:buFont typeface="Times" charset="0"/>
              <a:buNone/>
              <a:defRPr/>
            </a:pPr>
            <a:r>
              <a:rPr lang="en-US" smtClean="0">
                <a:cs typeface="+mn-cs"/>
              </a:rPr>
              <a:t>	to your line of sight.</a:t>
            </a:r>
          </a:p>
        </p:txBody>
      </p:sp>
      <p:pic>
        <p:nvPicPr>
          <p:cNvPr id="320514" name="Picture 9" descr="10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2905125"/>
            <a:ext cx="41338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106" name="Text Box 10"/>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271890970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3" name="Rectangle 3"/>
          <p:cNvSpPr>
            <a:spLocks noGrp="1" noChangeArrowheads="1"/>
          </p:cNvSpPr>
          <p:nvPr>
            <p:ph idx="1"/>
          </p:nvPr>
        </p:nvSpPr>
        <p:spPr>
          <a:xfrm>
            <a:off x="566738" y="990600"/>
            <a:ext cx="8577262" cy="5867400"/>
          </a:xfrm>
        </p:spPr>
        <p:txBody>
          <a:bodyPr/>
          <a:lstStyle/>
          <a:p>
            <a:pPr eaLnBrk="1" hangingPunct="1">
              <a:defRPr/>
            </a:pPr>
            <a:r>
              <a:rPr lang="en-US" sz="3800" smtClean="0">
                <a:cs typeface="Times New Roman" charset="0"/>
              </a:rPr>
              <a:t>If you view the accretion disk from the edge, you cannot see the central zone.</a:t>
            </a:r>
          </a:p>
          <a:p>
            <a:pPr lvl="1" eaLnBrk="1" hangingPunct="1">
              <a:defRPr/>
            </a:pPr>
            <a:r>
              <a:rPr lang="en-US" sz="2400" smtClean="0">
                <a:cs typeface="Times New Roman" charset="0"/>
              </a:rPr>
              <a:t>The thick dusty </a:t>
            </a:r>
            <a:br>
              <a:rPr lang="en-US" sz="2400" smtClean="0">
                <a:cs typeface="Times New Roman" charset="0"/>
              </a:rPr>
            </a:br>
            <a:r>
              <a:rPr lang="en-US" sz="2400" smtClean="0">
                <a:cs typeface="Times New Roman" charset="0"/>
              </a:rPr>
              <a:t>torus blocks </a:t>
            </a:r>
            <a:br>
              <a:rPr lang="en-US" sz="2400" smtClean="0">
                <a:cs typeface="Times New Roman" charset="0"/>
              </a:rPr>
            </a:br>
            <a:r>
              <a:rPr lang="en-US" sz="2400" smtClean="0">
                <a:cs typeface="Times New Roman" charset="0"/>
              </a:rPr>
              <a:t>your view. </a:t>
            </a:r>
          </a:p>
          <a:p>
            <a:pPr lvl="1" eaLnBrk="1" hangingPunct="1">
              <a:defRPr/>
            </a:pPr>
            <a:endParaRPr lang="en-US" sz="2400" smtClean="0">
              <a:cs typeface="Times New Roman" charset="0"/>
            </a:endParaRPr>
          </a:p>
        </p:txBody>
      </p:sp>
      <p:pic>
        <p:nvPicPr>
          <p:cNvPr id="322562" name="Picture 9" descr="10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2905125"/>
            <a:ext cx="41338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50" name="Text Box 10"/>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139002688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363" name="Rectangle 3"/>
          <p:cNvSpPr>
            <a:spLocks noGrp="1" noChangeArrowheads="1"/>
          </p:cNvSpPr>
          <p:nvPr>
            <p:ph idx="1"/>
          </p:nvPr>
        </p:nvSpPr>
        <p:spPr>
          <a:xfrm>
            <a:off x="566738" y="990600"/>
            <a:ext cx="8577262" cy="4525963"/>
          </a:xfrm>
        </p:spPr>
        <p:txBody>
          <a:bodyPr/>
          <a:lstStyle/>
          <a:p>
            <a:pPr eaLnBrk="1" hangingPunct="1">
              <a:defRPr/>
            </a:pPr>
            <a:r>
              <a:rPr lang="en-US" sz="3600" smtClean="0">
                <a:cs typeface="Times New Roman" charset="0"/>
              </a:rPr>
              <a:t>Instead, you see radiation emitted by gas lying above and below the central disk.</a:t>
            </a:r>
          </a:p>
          <a:p>
            <a:pPr lvl="1" eaLnBrk="1" hangingPunct="1">
              <a:defRPr/>
            </a:pPr>
            <a:r>
              <a:rPr lang="en-US" sz="2400" smtClean="0">
                <a:cs typeface="Times New Roman" charset="0"/>
              </a:rPr>
              <a:t>It </a:t>
            </a:r>
            <a:r>
              <a:rPr lang="en-US" sz="2400" smtClean="0"/>
              <a:t>is therefore relatively </a:t>
            </a:r>
          </a:p>
          <a:p>
            <a:pPr lvl="1" eaLnBrk="1" hangingPunct="1">
              <a:lnSpc>
                <a:spcPct val="80000"/>
              </a:lnSpc>
              <a:buFont typeface="Times" charset="0"/>
              <a:buNone/>
              <a:defRPr/>
            </a:pPr>
            <a:r>
              <a:rPr lang="en-US" sz="2400" smtClean="0"/>
              <a:t>	cool.</a:t>
            </a:r>
          </a:p>
          <a:p>
            <a:pPr eaLnBrk="1" hangingPunct="1">
              <a:defRPr/>
            </a:pPr>
            <a:endParaRPr lang="en-US" sz="2400" smtClean="0">
              <a:cs typeface="+mn-cs"/>
            </a:endParaRPr>
          </a:p>
        </p:txBody>
      </p:sp>
      <p:pic>
        <p:nvPicPr>
          <p:cNvPr id="324610" name="Picture 9" descr="10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2905125"/>
            <a:ext cx="41338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7370" name="Text Box 10"/>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242014735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2"/>
          <p:cNvSpPr>
            <a:spLocks noGrp="1" noChangeArrowheads="1"/>
          </p:cNvSpPr>
          <p:nvPr>
            <p:ph idx="1"/>
          </p:nvPr>
        </p:nvSpPr>
        <p:spPr>
          <a:xfrm>
            <a:off x="557213" y="1004888"/>
            <a:ext cx="7977187" cy="5700712"/>
          </a:xfrm>
        </p:spPr>
        <p:txBody>
          <a:bodyPr/>
          <a:lstStyle/>
          <a:p>
            <a:pPr eaLnBrk="1" hangingPunct="1">
              <a:defRPr/>
            </a:pPr>
            <a:r>
              <a:rPr lang="en-US" sz="3600" smtClean="0">
                <a:cs typeface="+mn-cs"/>
              </a:rPr>
              <a:t>Also, it moves relatively slowly, with small Doppler shifts.</a:t>
            </a:r>
          </a:p>
          <a:p>
            <a:pPr lvl="1" eaLnBrk="1" hangingPunct="1">
              <a:defRPr/>
            </a:pPr>
            <a:r>
              <a:rPr lang="en-US" sz="2400" smtClean="0"/>
              <a:t>Thus, you see narrower spectral lines coming from this narrow line region. </a:t>
            </a:r>
          </a:p>
          <a:p>
            <a:pPr lvl="1" eaLnBrk="1" hangingPunct="1">
              <a:defRPr/>
            </a:pPr>
            <a:endParaRPr lang="en-US" sz="2400" smtClean="0"/>
          </a:p>
        </p:txBody>
      </p:sp>
      <p:pic>
        <p:nvPicPr>
          <p:cNvPr id="326658" name="Picture 9" descr="10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2905125"/>
            <a:ext cx="41338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8298" name="Text Box 10"/>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138638653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ChangeArrowheads="1"/>
          </p:cNvSpPr>
          <p:nvPr>
            <p:ph idx="1"/>
          </p:nvPr>
        </p:nvSpPr>
        <p:spPr>
          <a:xfrm>
            <a:off x="557213" y="990600"/>
            <a:ext cx="8586787" cy="5853113"/>
          </a:xfrm>
        </p:spPr>
        <p:txBody>
          <a:bodyPr/>
          <a:lstStyle/>
          <a:p>
            <a:pPr eaLnBrk="1" hangingPunct="1">
              <a:defRPr/>
            </a:pPr>
            <a:r>
              <a:rPr lang="en-US" sz="3400" smtClean="0">
                <a:cs typeface="+mn-cs"/>
              </a:rPr>
              <a:t>If the accretion disk is tipped slightly, you may be able to see some of the intensely hot gas in the central cavity. </a:t>
            </a:r>
          </a:p>
          <a:p>
            <a:pPr lvl="1" eaLnBrk="1" hangingPunct="1">
              <a:defRPr/>
            </a:pPr>
            <a:r>
              <a:rPr lang="en-US" sz="2400" smtClean="0"/>
              <a:t>This broad line </a:t>
            </a:r>
            <a:br>
              <a:rPr lang="en-US" sz="2400" smtClean="0"/>
            </a:br>
            <a:r>
              <a:rPr lang="en-US" sz="2400" smtClean="0"/>
              <a:t>region emits </a:t>
            </a:r>
            <a:br>
              <a:rPr lang="en-US" sz="2400" smtClean="0"/>
            </a:br>
            <a:r>
              <a:rPr lang="en-US" sz="2400" smtClean="0"/>
              <a:t>broad spectral </a:t>
            </a:r>
            <a:br>
              <a:rPr lang="en-US" sz="2400" smtClean="0"/>
            </a:br>
            <a:r>
              <a:rPr lang="en-US" sz="2400" smtClean="0"/>
              <a:t>lines because </a:t>
            </a:r>
            <a:br>
              <a:rPr lang="en-US" sz="2400" smtClean="0"/>
            </a:br>
            <a:r>
              <a:rPr lang="en-US" sz="2400" smtClean="0"/>
              <a:t>the gas is so </a:t>
            </a:r>
            <a:br>
              <a:rPr lang="en-US" sz="2400" smtClean="0"/>
            </a:br>
            <a:r>
              <a:rPr lang="en-US" sz="2400" smtClean="0"/>
              <a:t>hot.</a:t>
            </a:r>
          </a:p>
          <a:p>
            <a:pPr lvl="1" eaLnBrk="1" hangingPunct="1">
              <a:buFont typeface="Times" charset="0"/>
              <a:buNone/>
              <a:defRPr/>
            </a:pPr>
            <a:endParaRPr lang="en-US" sz="2000" smtClean="0"/>
          </a:p>
        </p:txBody>
      </p:sp>
      <p:pic>
        <p:nvPicPr>
          <p:cNvPr id="328706" name="Picture 8" descr="10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2905125"/>
            <a:ext cx="41338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0345" name="Text Box 9"/>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77343810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8387" name="Rectangle 3"/>
          <p:cNvSpPr>
            <a:spLocks noGrp="1" noChangeArrowheads="1"/>
          </p:cNvSpPr>
          <p:nvPr>
            <p:ph idx="1"/>
          </p:nvPr>
        </p:nvSpPr>
        <p:spPr>
          <a:xfrm>
            <a:off x="566738" y="962025"/>
            <a:ext cx="8272462" cy="4525963"/>
          </a:xfrm>
        </p:spPr>
        <p:txBody>
          <a:bodyPr/>
          <a:lstStyle/>
          <a:p>
            <a:pPr eaLnBrk="1" hangingPunct="1">
              <a:defRPr/>
            </a:pPr>
            <a:r>
              <a:rPr lang="en-US" sz="4400" smtClean="0">
                <a:cs typeface="+mn-cs"/>
              </a:rPr>
              <a:t>It is orbiting at high velocities. </a:t>
            </a:r>
          </a:p>
          <a:p>
            <a:pPr lvl="1" eaLnBrk="1" hangingPunct="1">
              <a:defRPr/>
            </a:pPr>
            <a:r>
              <a:rPr lang="en-US" sz="2400" smtClean="0"/>
              <a:t>The resulting high Doppler shifts spread out the spectral line.</a:t>
            </a:r>
          </a:p>
          <a:p>
            <a:pPr lvl="1" eaLnBrk="1" hangingPunct="1">
              <a:buFont typeface="Times" charset="0"/>
              <a:buNone/>
              <a:defRPr/>
            </a:pPr>
            <a:endParaRPr lang="en-US" sz="2400" smtClean="0"/>
          </a:p>
          <a:p>
            <a:pPr eaLnBrk="1" hangingPunct="1">
              <a:defRPr/>
            </a:pPr>
            <a:endParaRPr lang="en-US" smtClean="0">
              <a:cs typeface="+mn-cs"/>
            </a:endParaRPr>
          </a:p>
        </p:txBody>
      </p:sp>
      <p:pic>
        <p:nvPicPr>
          <p:cNvPr id="330754" name="Picture 9" descr="10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2905125"/>
            <a:ext cx="41338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8394" name="Text Box 10"/>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18965109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547" name="Rectangle 3"/>
          <p:cNvSpPr>
            <a:spLocks noGrp="1" noChangeArrowheads="1"/>
          </p:cNvSpPr>
          <p:nvPr>
            <p:ph idx="1"/>
          </p:nvPr>
        </p:nvSpPr>
        <p:spPr>
          <a:xfrm>
            <a:off x="566738" y="976313"/>
            <a:ext cx="8043862" cy="4525962"/>
          </a:xfrm>
        </p:spPr>
        <p:txBody>
          <a:bodyPr/>
          <a:lstStyle/>
          <a:p>
            <a:pPr eaLnBrk="1" hangingPunct="1">
              <a:defRPr/>
            </a:pPr>
            <a:r>
              <a:rPr lang="en-US" sz="4000" smtClean="0">
                <a:cs typeface="+mn-cs"/>
              </a:rPr>
              <a:t>The flood of energy pouring out of active galaxies originates almost entirely in their nuclei.</a:t>
            </a:r>
          </a:p>
          <a:p>
            <a:pPr lvl="1" eaLnBrk="1" hangingPunct="1">
              <a:defRPr/>
            </a:pPr>
            <a:r>
              <a:rPr lang="en-US" sz="2600" smtClean="0"/>
              <a:t>They are referred to as </a:t>
            </a:r>
            <a:r>
              <a:rPr lang="en-US" sz="2600" smtClean="0">
                <a:solidFill>
                  <a:srgbClr val="0000FF"/>
                </a:solidFill>
              </a:rPr>
              <a:t>active galactic nuclei</a:t>
            </a:r>
            <a:r>
              <a:rPr lang="en-US" sz="2600" smtClean="0"/>
              <a:t> (</a:t>
            </a:r>
            <a:r>
              <a:rPr lang="en-US" sz="2600" smtClean="0">
                <a:solidFill>
                  <a:srgbClr val="0000FF"/>
                </a:solidFill>
              </a:rPr>
              <a:t>AGN</a:t>
            </a:r>
            <a:r>
              <a:rPr lang="en-US" sz="2600" smtClean="0"/>
              <a:t>).</a:t>
            </a:r>
          </a:p>
          <a:p>
            <a:pPr eaLnBrk="1" hangingPunct="1">
              <a:defRPr/>
            </a:pPr>
            <a:endParaRPr lang="en-US" sz="2600" smtClean="0">
              <a:cs typeface="+mn-cs"/>
            </a:endParaRPr>
          </a:p>
        </p:txBody>
      </p:sp>
      <p:sp>
        <p:nvSpPr>
          <p:cNvPr id="1772550" name="Text Box 6"/>
          <p:cNvSpPr txBox="1">
            <a:spLocks noChangeArrowheads="1"/>
          </p:cNvSpPr>
          <p:nvPr/>
        </p:nvSpPr>
        <p:spPr bwMode="auto">
          <a:xfrm>
            <a:off x="566738" y="76200"/>
            <a:ext cx="77390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buFontTx/>
              <a:buNone/>
              <a:defRPr/>
            </a:pPr>
            <a:r>
              <a:rPr lang="en-US" sz="3000">
                <a:solidFill>
                  <a:srgbClr val="FFCC00"/>
                </a:solidFill>
                <a:cs typeface="+mn-cs"/>
              </a:rPr>
              <a:t>Active Galaxies and Quasars</a:t>
            </a:r>
          </a:p>
        </p:txBody>
      </p:sp>
    </p:spTree>
    <p:extLst>
      <p:ext uri="{BB962C8B-B14F-4D97-AF65-F5344CB8AC3E}">
        <p14:creationId xmlns:p14="http://schemas.microsoft.com/office/powerpoint/2010/main" val="255397629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ChangeArrowheads="1"/>
          </p:cNvSpPr>
          <p:nvPr>
            <p:ph idx="1"/>
          </p:nvPr>
        </p:nvSpPr>
        <p:spPr>
          <a:xfrm>
            <a:off x="557213" y="990600"/>
            <a:ext cx="8586787" cy="4525963"/>
          </a:xfrm>
        </p:spPr>
        <p:txBody>
          <a:bodyPr/>
          <a:lstStyle/>
          <a:p>
            <a:pPr eaLnBrk="1" hangingPunct="1">
              <a:defRPr/>
            </a:pPr>
            <a:r>
              <a:rPr lang="en-US" sz="3400" smtClean="0">
                <a:cs typeface="+mn-cs"/>
              </a:rPr>
              <a:t>If you look directly into the central cavity around the black hole, down the dragon</a:t>
            </a:r>
            <a:r>
              <a:rPr lang="ja-JP" altLang="en-US" sz="3400" smtClean="0">
                <a:latin typeface="Arial"/>
                <a:cs typeface="+mn-cs"/>
              </a:rPr>
              <a:t>’</a:t>
            </a:r>
            <a:r>
              <a:rPr lang="en-US" sz="3400" smtClean="0">
                <a:cs typeface="+mn-cs"/>
              </a:rPr>
              <a:t>s throat, you see:</a:t>
            </a:r>
            <a:r>
              <a:rPr lang="en-US" smtClean="0">
                <a:cs typeface="+mn-cs"/>
              </a:rPr>
              <a:t> </a:t>
            </a:r>
          </a:p>
          <a:p>
            <a:pPr lvl="1" eaLnBrk="1" hangingPunct="1">
              <a:defRPr/>
            </a:pPr>
            <a:r>
              <a:rPr lang="en-US" sz="2400" smtClean="0"/>
              <a:t>A jet emerging </a:t>
            </a:r>
            <a:br>
              <a:rPr lang="en-US" sz="2400" smtClean="0"/>
            </a:br>
            <a:r>
              <a:rPr lang="en-US" sz="2400" smtClean="0"/>
              <a:t>perpendicular </a:t>
            </a:r>
            <a:br>
              <a:rPr lang="en-US" sz="2400" smtClean="0"/>
            </a:br>
            <a:r>
              <a:rPr lang="en-US" sz="2400" smtClean="0"/>
              <a:t>to the accretion </a:t>
            </a:r>
            <a:br>
              <a:rPr lang="en-US" sz="2400" smtClean="0"/>
            </a:br>
            <a:r>
              <a:rPr lang="en-US" sz="2400" smtClean="0"/>
              <a:t>disk and coming </a:t>
            </a:r>
            <a:br>
              <a:rPr lang="en-US" sz="2400" smtClean="0"/>
            </a:br>
            <a:r>
              <a:rPr lang="en-US" sz="2400" smtClean="0"/>
              <a:t>straight at you</a:t>
            </a:r>
          </a:p>
          <a:p>
            <a:pPr eaLnBrk="1" hangingPunct="1">
              <a:defRPr/>
            </a:pPr>
            <a:endParaRPr lang="en-US" sz="3400" smtClean="0">
              <a:cs typeface="+mn-cs"/>
            </a:endParaRPr>
          </a:p>
          <a:p>
            <a:pPr lvl="1" eaLnBrk="1" hangingPunct="1">
              <a:buFont typeface="Times" charset="0"/>
              <a:buNone/>
              <a:defRPr/>
            </a:pPr>
            <a:endParaRPr lang="en-US" sz="2400" smtClean="0"/>
          </a:p>
        </p:txBody>
      </p:sp>
      <p:pic>
        <p:nvPicPr>
          <p:cNvPr id="332802" name="Picture 8" descr="10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2905125"/>
            <a:ext cx="41338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2393" name="Text Box 9"/>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413057076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9" name="Rectangle 3"/>
          <p:cNvSpPr>
            <a:spLocks noGrp="1" noChangeArrowheads="1"/>
          </p:cNvSpPr>
          <p:nvPr>
            <p:ph idx="1"/>
          </p:nvPr>
        </p:nvSpPr>
        <p:spPr/>
        <p:txBody>
          <a:bodyPr/>
          <a:lstStyle/>
          <a:p>
            <a:pPr eaLnBrk="1" hangingPunct="1">
              <a:defRPr/>
            </a:pPr>
            <a:r>
              <a:rPr lang="en-US" sz="3400" smtClean="0">
                <a:cs typeface="+mn-cs"/>
              </a:rPr>
              <a:t>Model calculations indicate this would result in a very bright and highly variable source with few or no emission lines.</a:t>
            </a:r>
          </a:p>
          <a:p>
            <a:pPr lvl="1" eaLnBrk="1" hangingPunct="1">
              <a:defRPr/>
            </a:pPr>
            <a:r>
              <a:rPr lang="en-US" sz="2400" smtClean="0"/>
              <a:t>This is the </a:t>
            </a:r>
            <a:br>
              <a:rPr lang="en-US" sz="2400" smtClean="0"/>
            </a:br>
            <a:r>
              <a:rPr lang="en-US" sz="2400" smtClean="0"/>
              <a:t>appearance of </a:t>
            </a:r>
            <a:br>
              <a:rPr lang="en-US" sz="2400" smtClean="0"/>
            </a:br>
            <a:r>
              <a:rPr lang="en-US" sz="2400" smtClean="0"/>
              <a:t>AGN known as </a:t>
            </a:r>
            <a:br>
              <a:rPr lang="en-US" sz="2400" smtClean="0"/>
            </a:br>
            <a:r>
              <a:rPr lang="en-US" sz="2400" smtClean="0">
                <a:solidFill>
                  <a:srgbClr val="0000FF"/>
                </a:solidFill>
              </a:rPr>
              <a:t>blazars</a:t>
            </a:r>
            <a:r>
              <a:rPr lang="en-US" sz="2400" smtClean="0"/>
              <a:t>.</a:t>
            </a:r>
          </a:p>
          <a:p>
            <a:pPr eaLnBrk="1" hangingPunct="1">
              <a:defRPr/>
            </a:pPr>
            <a:endParaRPr lang="en-US" sz="2400" smtClean="0">
              <a:cs typeface="+mn-cs"/>
            </a:endParaRPr>
          </a:p>
        </p:txBody>
      </p:sp>
      <p:pic>
        <p:nvPicPr>
          <p:cNvPr id="334850" name="Picture 8" descr="10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2905125"/>
            <a:ext cx="41338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5705" name="Text Box 9"/>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185245481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Rectangle 2"/>
          <p:cNvSpPr>
            <a:spLocks noGrp="1" noChangeArrowheads="1"/>
          </p:cNvSpPr>
          <p:nvPr>
            <p:ph idx="1"/>
          </p:nvPr>
        </p:nvSpPr>
        <p:spPr>
          <a:xfrm>
            <a:off x="557213" y="990600"/>
            <a:ext cx="8586787" cy="5638800"/>
          </a:xfrm>
        </p:spPr>
        <p:txBody>
          <a:bodyPr/>
          <a:lstStyle/>
          <a:p>
            <a:pPr eaLnBrk="1" hangingPunct="1">
              <a:defRPr/>
            </a:pPr>
            <a:r>
              <a:rPr lang="en-US" sz="3400" smtClean="0">
                <a:cs typeface="+mn-cs"/>
              </a:rPr>
              <a:t>Astronomers are now using this unified model to sort out the different kinds of active galaxies and quasars—so, they can understand how they are related.</a:t>
            </a:r>
            <a:r>
              <a:rPr lang="en-US" sz="3600" smtClean="0">
                <a:cs typeface="+mn-cs"/>
              </a:rPr>
              <a:t> </a:t>
            </a:r>
            <a:endParaRPr lang="en-US" sz="2600" smtClean="0">
              <a:cs typeface="+mn-cs"/>
            </a:endParaRPr>
          </a:p>
        </p:txBody>
      </p:sp>
      <p:sp>
        <p:nvSpPr>
          <p:cNvPr id="1554436" name="Text Box 4"/>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147310744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9411" name="Rectangle 3"/>
          <p:cNvSpPr>
            <a:spLocks noGrp="1" noChangeArrowheads="1"/>
          </p:cNvSpPr>
          <p:nvPr>
            <p:ph idx="1"/>
          </p:nvPr>
        </p:nvSpPr>
        <p:spPr>
          <a:xfrm>
            <a:off x="566738" y="976313"/>
            <a:ext cx="7967662" cy="4525962"/>
          </a:xfrm>
        </p:spPr>
        <p:txBody>
          <a:bodyPr/>
          <a:lstStyle/>
          <a:p>
            <a:pPr eaLnBrk="1" hangingPunct="1">
              <a:defRPr/>
            </a:pPr>
            <a:r>
              <a:rPr lang="en-US" sz="3800" smtClean="0">
                <a:cs typeface="+mn-cs"/>
              </a:rPr>
              <a:t>For example, about one percent of quasars are strong radio sources.</a:t>
            </a:r>
          </a:p>
          <a:p>
            <a:pPr lvl="1" eaLnBrk="1" hangingPunct="1">
              <a:defRPr/>
            </a:pPr>
            <a:r>
              <a:rPr lang="en-US" sz="2400" smtClean="0"/>
              <a:t>The radio radiation may come from synchrotron radiation produced in the high-energy gas and magnetic fields in the jets.</a:t>
            </a:r>
          </a:p>
          <a:p>
            <a:pPr lvl="1" eaLnBrk="1" hangingPunct="1">
              <a:buFont typeface="Times" charset="0"/>
              <a:buNone/>
              <a:defRPr/>
            </a:pPr>
            <a:endParaRPr lang="en-US" sz="2400" smtClean="0"/>
          </a:p>
          <a:p>
            <a:pPr eaLnBrk="1" hangingPunct="1">
              <a:defRPr/>
            </a:pPr>
            <a:endParaRPr lang="en-US" sz="2600" smtClean="0">
              <a:cs typeface="+mn-cs"/>
            </a:endParaRPr>
          </a:p>
          <a:p>
            <a:pPr eaLnBrk="1" hangingPunct="1">
              <a:defRPr/>
            </a:pPr>
            <a:endParaRPr lang="en-US" smtClean="0">
              <a:cs typeface="+mn-cs"/>
            </a:endParaRPr>
          </a:p>
        </p:txBody>
      </p:sp>
      <p:sp>
        <p:nvSpPr>
          <p:cNvPr id="1809413" name="Text Box 5"/>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202392715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787" name="Rectangle 3"/>
          <p:cNvSpPr>
            <a:spLocks noGrp="1" noChangeArrowheads="1"/>
          </p:cNvSpPr>
          <p:nvPr>
            <p:ph idx="1"/>
          </p:nvPr>
        </p:nvSpPr>
        <p:spPr>
          <a:xfrm>
            <a:off x="547688" y="962025"/>
            <a:ext cx="7529512" cy="4525963"/>
          </a:xfrm>
        </p:spPr>
        <p:txBody>
          <a:bodyPr/>
          <a:lstStyle/>
          <a:p>
            <a:pPr eaLnBrk="1" hangingPunct="1">
              <a:defRPr/>
            </a:pPr>
            <a:r>
              <a:rPr lang="en-US" sz="4200" smtClean="0">
                <a:cs typeface="+mn-cs"/>
              </a:rPr>
              <a:t>Here</a:t>
            </a:r>
            <a:r>
              <a:rPr lang="ja-JP" altLang="en-US" sz="4200" smtClean="0">
                <a:latin typeface="Arial"/>
                <a:cs typeface="+mn-cs"/>
              </a:rPr>
              <a:t>’</a:t>
            </a:r>
            <a:r>
              <a:rPr lang="en-US" sz="4200" smtClean="0">
                <a:cs typeface="+mn-cs"/>
              </a:rPr>
              <a:t>s another example.</a:t>
            </a:r>
          </a:p>
          <a:p>
            <a:pPr lvl="1" eaLnBrk="1" hangingPunct="1">
              <a:defRPr/>
            </a:pPr>
            <a:r>
              <a:rPr lang="en-US" sz="2400" smtClean="0"/>
              <a:t>Using infrared cameras to see through dust, astronomers observed the core of the double-lobed radio galaxy Cygnus A.</a:t>
            </a:r>
          </a:p>
          <a:p>
            <a:pPr lvl="1" eaLnBrk="1" hangingPunct="1">
              <a:defRPr/>
            </a:pPr>
            <a:r>
              <a:rPr lang="en-US" sz="2400" smtClean="0"/>
              <a:t>They found an object much like a quasar.</a:t>
            </a:r>
            <a:r>
              <a:rPr lang="en-US" sz="2400" smtClean="0">
                <a:solidFill>
                  <a:schemeClr val="bg1"/>
                </a:solidFill>
              </a:rPr>
              <a:t> </a:t>
            </a:r>
          </a:p>
          <a:p>
            <a:pPr lvl="1" eaLnBrk="1" hangingPunct="1">
              <a:defRPr/>
            </a:pPr>
            <a:endParaRPr lang="en-US" sz="2400" smtClean="0">
              <a:solidFill>
                <a:schemeClr val="bg1"/>
              </a:solidFill>
            </a:endParaRPr>
          </a:p>
          <a:p>
            <a:pPr eaLnBrk="1" hangingPunct="1">
              <a:defRPr/>
            </a:pPr>
            <a:endParaRPr lang="en-US" smtClean="0">
              <a:cs typeface="+mn-cs"/>
            </a:endParaRPr>
          </a:p>
        </p:txBody>
      </p:sp>
      <p:sp>
        <p:nvSpPr>
          <p:cNvPr id="1782790" name="Text Box 6"/>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408005232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3" name="Rectangle 3"/>
          <p:cNvSpPr>
            <a:spLocks noGrp="1" noChangeArrowheads="1"/>
          </p:cNvSpPr>
          <p:nvPr>
            <p:ph idx="1"/>
          </p:nvPr>
        </p:nvSpPr>
        <p:spPr>
          <a:xfrm>
            <a:off x="547688" y="947738"/>
            <a:ext cx="8229600" cy="4676775"/>
          </a:xfrm>
        </p:spPr>
        <p:txBody>
          <a:bodyPr/>
          <a:lstStyle/>
          <a:p>
            <a:pPr eaLnBrk="1" hangingPunct="1">
              <a:defRPr/>
            </a:pPr>
            <a:r>
              <a:rPr lang="en-US" sz="4800" smtClean="0">
                <a:cs typeface="+mn-cs"/>
              </a:rPr>
              <a:t>Astronomers have begun to refer to such hidden objects as </a:t>
            </a:r>
            <a:r>
              <a:rPr lang="ja-JP" altLang="en-US" sz="4800" smtClean="0">
                <a:latin typeface="Arial"/>
                <a:cs typeface="+mn-cs"/>
              </a:rPr>
              <a:t>“</a:t>
            </a:r>
            <a:r>
              <a:rPr lang="en-US" sz="4800" smtClean="0">
                <a:cs typeface="+mn-cs"/>
              </a:rPr>
              <a:t>buried quasars.</a:t>
            </a:r>
            <a:r>
              <a:rPr lang="ja-JP" altLang="en-US" sz="4800" smtClean="0">
                <a:latin typeface="Arial"/>
                <a:cs typeface="+mn-cs"/>
              </a:rPr>
              <a:t>”</a:t>
            </a:r>
            <a:endParaRPr lang="en-US" sz="4800" smtClean="0">
              <a:cs typeface="+mn-cs"/>
            </a:endParaRPr>
          </a:p>
          <a:p>
            <a:pPr eaLnBrk="1" hangingPunct="1">
              <a:defRPr/>
            </a:pPr>
            <a:endParaRPr lang="en-US" sz="4800" smtClean="0">
              <a:cs typeface="Times New Roman" charset="0"/>
            </a:endParaRPr>
          </a:p>
        </p:txBody>
      </p:sp>
      <p:sp>
        <p:nvSpPr>
          <p:cNvPr id="1556484" name="Text Box 4"/>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394573779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578" name="Rectangle 2"/>
          <p:cNvSpPr>
            <a:spLocks noGrp="1" noChangeArrowheads="1"/>
          </p:cNvSpPr>
          <p:nvPr>
            <p:ph idx="1"/>
          </p:nvPr>
        </p:nvSpPr>
        <p:spPr>
          <a:xfrm>
            <a:off x="566738" y="947738"/>
            <a:ext cx="8348662" cy="5867400"/>
          </a:xfrm>
        </p:spPr>
        <p:txBody>
          <a:bodyPr/>
          <a:lstStyle/>
          <a:p>
            <a:pPr eaLnBrk="1" hangingPunct="1">
              <a:defRPr/>
            </a:pPr>
            <a:r>
              <a:rPr lang="en-US" sz="4800" smtClean="0">
                <a:cs typeface="+mn-cs"/>
              </a:rPr>
              <a:t>The unified model is far from complete.</a:t>
            </a:r>
            <a:r>
              <a:rPr lang="en-US" sz="4000" smtClean="0">
                <a:cs typeface="+mn-cs"/>
              </a:rPr>
              <a:t> </a:t>
            </a:r>
          </a:p>
          <a:p>
            <a:pPr lvl="1" eaLnBrk="1" hangingPunct="1">
              <a:defRPr/>
            </a:pPr>
            <a:r>
              <a:rPr lang="en-US" sz="2400" smtClean="0"/>
              <a:t>The detailed structure of accretion disks is poorly understood—as is the process by which the disks produce jets. </a:t>
            </a:r>
          </a:p>
          <a:p>
            <a:pPr lvl="1" eaLnBrk="1" hangingPunct="1">
              <a:defRPr/>
            </a:pPr>
            <a:r>
              <a:rPr lang="en-US" sz="2400" smtClean="0"/>
              <a:t>Furthermore, the spiral Seyfert galaxies are clearly different from the giant elliptical galaxies that have double radio lobes.</a:t>
            </a:r>
          </a:p>
        </p:txBody>
      </p:sp>
      <p:sp>
        <p:nvSpPr>
          <p:cNvPr id="1560580" name="Text Box 4"/>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371831138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6" name="Rectangle 2"/>
          <p:cNvSpPr>
            <a:spLocks noGrp="1" noChangeArrowheads="1"/>
          </p:cNvSpPr>
          <p:nvPr>
            <p:ph idx="1"/>
          </p:nvPr>
        </p:nvSpPr>
        <p:spPr>
          <a:xfrm>
            <a:off x="557213" y="976313"/>
            <a:ext cx="7672387" cy="4525962"/>
          </a:xfrm>
        </p:spPr>
        <p:txBody>
          <a:bodyPr/>
          <a:lstStyle/>
          <a:p>
            <a:pPr eaLnBrk="1" hangingPunct="1">
              <a:defRPr/>
            </a:pPr>
            <a:r>
              <a:rPr lang="en-US" sz="4000" smtClean="0">
                <a:cs typeface="+mn-cs"/>
              </a:rPr>
              <a:t>Unification does not explain all the differences among active galaxies.</a:t>
            </a:r>
          </a:p>
          <a:p>
            <a:pPr lvl="1" eaLnBrk="1" hangingPunct="1">
              <a:defRPr/>
            </a:pPr>
            <a:r>
              <a:rPr lang="en-US" sz="2600" smtClean="0"/>
              <a:t>It is a model that provides some clues to what is happening in AGN and quasars. </a:t>
            </a:r>
          </a:p>
        </p:txBody>
      </p:sp>
      <p:sp>
        <p:nvSpPr>
          <p:cNvPr id="1562628" name="Text Box 4"/>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95381272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Rectangle 2"/>
          <p:cNvSpPr>
            <a:spLocks noGrp="1" noChangeArrowheads="1"/>
          </p:cNvSpPr>
          <p:nvPr>
            <p:ph idx="1"/>
          </p:nvPr>
        </p:nvSpPr>
        <p:spPr>
          <a:xfrm>
            <a:off x="566738" y="990600"/>
            <a:ext cx="8577262" cy="5821363"/>
          </a:xfrm>
        </p:spPr>
        <p:txBody>
          <a:bodyPr/>
          <a:lstStyle/>
          <a:p>
            <a:pPr eaLnBrk="1" hangingPunct="1">
              <a:defRPr/>
            </a:pPr>
            <a:r>
              <a:rPr lang="en-US" smtClean="0">
                <a:cs typeface="+mn-cs"/>
              </a:rPr>
              <a:t>Naturally, you are wondering where these supermassive black holes came from.</a:t>
            </a:r>
          </a:p>
          <a:p>
            <a:pPr eaLnBrk="1" hangingPunct="1">
              <a:defRPr/>
            </a:pPr>
            <a:r>
              <a:rPr lang="en-US" smtClean="0">
                <a:cs typeface="+mn-cs"/>
              </a:rPr>
              <a:t>That question is linked to a second question. </a:t>
            </a:r>
          </a:p>
          <a:p>
            <a:pPr eaLnBrk="1" hangingPunct="1">
              <a:defRPr/>
            </a:pPr>
            <a:r>
              <a:rPr lang="en-US" smtClean="0">
                <a:cs typeface="+mn-cs"/>
              </a:rPr>
              <a:t>What makes a supermassve black hole erupt?</a:t>
            </a:r>
          </a:p>
          <a:p>
            <a:pPr lvl="1" eaLnBrk="1" hangingPunct="1">
              <a:defRPr/>
            </a:pPr>
            <a:r>
              <a:rPr lang="en-US" sz="2400" smtClean="0"/>
              <a:t>Answering those questions will help you </a:t>
            </a:r>
            <a:br>
              <a:rPr lang="en-US" sz="2400" smtClean="0"/>
            </a:br>
            <a:r>
              <a:rPr lang="en-US" sz="2400" smtClean="0"/>
              <a:t>understand how galaxies form.</a:t>
            </a:r>
          </a:p>
          <a:p>
            <a:pPr lvl="1" eaLnBrk="1" hangingPunct="1">
              <a:defRPr/>
            </a:pPr>
            <a:endParaRPr lang="en-US" sz="2400" smtClean="0"/>
          </a:p>
        </p:txBody>
      </p:sp>
      <p:sp>
        <p:nvSpPr>
          <p:cNvPr id="1566723" name="Text Box 3"/>
          <p:cNvSpPr txBox="1">
            <a:spLocks noChangeArrowheads="1"/>
          </p:cNvSpPr>
          <p:nvPr/>
        </p:nvSpPr>
        <p:spPr bwMode="auto">
          <a:xfrm>
            <a:off x="566738" y="76200"/>
            <a:ext cx="77390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Origin of Supermassive Black Holes </a:t>
            </a:r>
          </a:p>
        </p:txBody>
      </p:sp>
    </p:spTree>
    <p:extLst>
      <p:ext uri="{BB962C8B-B14F-4D97-AF65-F5344CB8AC3E}">
        <p14:creationId xmlns:p14="http://schemas.microsoft.com/office/powerpoint/2010/main" val="232104277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0" name="Rectangle 2"/>
          <p:cNvSpPr>
            <a:spLocks noGrp="1" noChangeArrowheads="1"/>
          </p:cNvSpPr>
          <p:nvPr>
            <p:ph idx="1"/>
          </p:nvPr>
        </p:nvSpPr>
        <p:spPr>
          <a:xfrm>
            <a:off x="566738" y="990600"/>
            <a:ext cx="7662862" cy="5867400"/>
          </a:xfrm>
        </p:spPr>
        <p:txBody>
          <a:bodyPr/>
          <a:lstStyle/>
          <a:p>
            <a:pPr eaLnBrk="1" hangingPunct="1">
              <a:defRPr/>
            </a:pPr>
            <a:r>
              <a:rPr lang="en-US" sz="3600" smtClean="0">
                <a:cs typeface="+mn-cs"/>
              </a:rPr>
              <a:t>Evidence is accumulating </a:t>
            </a:r>
            <a:r>
              <a:rPr lang="en-US" sz="3600" smtClean="0">
                <a:cs typeface="Times New Roman" charset="0"/>
              </a:rPr>
              <a:t>that most galaxies seem to contain a supermassive black hole at their center.</a:t>
            </a:r>
          </a:p>
          <a:p>
            <a:pPr lvl="1" eaLnBrk="1" hangingPunct="1">
              <a:defRPr/>
            </a:pPr>
            <a:r>
              <a:rPr lang="en-US" sz="2600" smtClean="0"/>
              <a:t>Even Milky Way and the nearby Andromeda Galaxy contain central black holes.</a:t>
            </a:r>
          </a:p>
        </p:txBody>
      </p:sp>
      <p:sp>
        <p:nvSpPr>
          <p:cNvPr id="1568772" name="Text Box 4"/>
          <p:cNvSpPr txBox="1">
            <a:spLocks noChangeArrowheads="1"/>
          </p:cNvSpPr>
          <p:nvPr/>
        </p:nvSpPr>
        <p:spPr bwMode="auto">
          <a:xfrm>
            <a:off x="566738" y="76200"/>
            <a:ext cx="77390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Origin of Supermassive Black Holes </a:t>
            </a:r>
          </a:p>
        </p:txBody>
      </p:sp>
    </p:spTree>
    <p:extLst>
      <p:ext uri="{BB962C8B-B14F-4D97-AF65-F5344CB8AC3E}">
        <p14:creationId xmlns:p14="http://schemas.microsoft.com/office/powerpoint/2010/main" val="25682505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514" name="Rectangle 2"/>
          <p:cNvSpPr>
            <a:spLocks noGrp="1" noChangeArrowheads="1"/>
          </p:cNvSpPr>
          <p:nvPr>
            <p:ph idx="1"/>
          </p:nvPr>
        </p:nvSpPr>
        <p:spPr>
          <a:xfrm>
            <a:off x="566738" y="993775"/>
            <a:ext cx="8362950" cy="4525963"/>
          </a:xfrm>
        </p:spPr>
        <p:txBody>
          <a:bodyPr/>
          <a:lstStyle/>
          <a:p>
            <a:pPr eaLnBrk="1" hangingPunct="1">
              <a:defRPr/>
            </a:pPr>
            <a:r>
              <a:rPr lang="en-US" sz="3600" smtClean="0">
                <a:cs typeface="+mn-cs"/>
              </a:rPr>
              <a:t>In 1943, astronomer Carl K. Seyfert conducted a study of spiral galaxies.</a:t>
            </a:r>
          </a:p>
          <a:p>
            <a:pPr lvl="1" eaLnBrk="1" hangingPunct="1">
              <a:defRPr/>
            </a:pPr>
            <a:r>
              <a:rPr lang="en-US" sz="2400" smtClean="0"/>
              <a:t>He noted that about two percent of spirals have small, highly luminous nuclei in their bulges.</a:t>
            </a:r>
          </a:p>
        </p:txBody>
      </p:sp>
      <p:sp>
        <p:nvSpPr>
          <p:cNvPr id="1344517" name="Text Box 5"/>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pic>
        <p:nvPicPr>
          <p:cNvPr id="1344520" name="Picture 8" descr="10p21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4083" t="3691" r="3346" b="2191"/>
          <a:stretch>
            <a:fillRect/>
          </a:stretch>
        </p:blipFill>
        <p:spPr bwMode="auto">
          <a:xfrm>
            <a:off x="4419600" y="3314700"/>
            <a:ext cx="47244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8762493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ChangeArrowheads="1"/>
          </p:cNvSpPr>
          <p:nvPr>
            <p:ph idx="1"/>
          </p:nvPr>
        </p:nvSpPr>
        <p:spPr>
          <a:xfrm>
            <a:off x="557213" y="962025"/>
            <a:ext cx="8586787" cy="4525963"/>
          </a:xfrm>
        </p:spPr>
        <p:txBody>
          <a:bodyPr/>
          <a:lstStyle/>
          <a:p>
            <a:pPr eaLnBrk="1" hangingPunct="1">
              <a:defRPr/>
            </a:pPr>
            <a:r>
              <a:rPr lang="en-US" sz="4400" smtClean="0">
                <a:cs typeface="+mn-cs"/>
              </a:rPr>
              <a:t>Only a few percent of galaxies, however, have AGN.</a:t>
            </a:r>
          </a:p>
          <a:p>
            <a:pPr lvl="1" eaLnBrk="1" hangingPunct="1">
              <a:defRPr/>
            </a:pPr>
            <a:r>
              <a:rPr lang="en-US" sz="2600" smtClean="0"/>
              <a:t>That must mean that most of the supermassive black holes are dormant.</a:t>
            </a:r>
          </a:p>
          <a:p>
            <a:pPr lvl="1" eaLnBrk="1" hangingPunct="1">
              <a:defRPr/>
            </a:pPr>
            <a:r>
              <a:rPr lang="en-US" sz="2600" smtClean="0"/>
              <a:t>Presumably, they are not being fed large </a:t>
            </a:r>
            <a:br>
              <a:rPr lang="en-US" sz="2600" smtClean="0"/>
            </a:br>
            <a:r>
              <a:rPr lang="en-US" sz="2600" smtClean="0"/>
              <a:t>amounts of matter.</a:t>
            </a:r>
          </a:p>
        </p:txBody>
      </p:sp>
      <p:sp>
        <p:nvSpPr>
          <p:cNvPr id="1570820" name="Text Box 4"/>
          <p:cNvSpPr txBox="1">
            <a:spLocks noChangeArrowheads="1"/>
          </p:cNvSpPr>
          <p:nvPr/>
        </p:nvSpPr>
        <p:spPr bwMode="auto">
          <a:xfrm>
            <a:off x="566738" y="76200"/>
            <a:ext cx="77390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Origin of Supermassive Black Holes </a:t>
            </a:r>
          </a:p>
        </p:txBody>
      </p:sp>
    </p:spTree>
    <p:extLst>
      <p:ext uri="{BB962C8B-B14F-4D97-AF65-F5344CB8AC3E}">
        <p14:creationId xmlns:p14="http://schemas.microsoft.com/office/powerpoint/2010/main" val="354711195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Rectangle 2"/>
          <p:cNvSpPr>
            <a:spLocks noGrp="1" noChangeArrowheads="1"/>
          </p:cNvSpPr>
          <p:nvPr>
            <p:ph idx="1"/>
          </p:nvPr>
        </p:nvSpPr>
        <p:spPr>
          <a:xfrm>
            <a:off x="557213" y="990600"/>
            <a:ext cx="7977187" cy="4525963"/>
          </a:xfrm>
        </p:spPr>
        <p:txBody>
          <a:bodyPr/>
          <a:lstStyle/>
          <a:p>
            <a:pPr eaLnBrk="1" hangingPunct="1">
              <a:defRPr/>
            </a:pPr>
            <a:r>
              <a:rPr lang="en-US" sz="3600" smtClean="0">
                <a:cs typeface="+mn-cs"/>
              </a:rPr>
              <a:t>A slow trickle of matter flowing into the supermassive black hole at the center of our galaxy could explain the mild activity seen there.</a:t>
            </a:r>
          </a:p>
          <a:p>
            <a:pPr lvl="1" eaLnBrk="1" hangingPunct="1">
              <a:defRPr/>
            </a:pPr>
            <a:r>
              <a:rPr lang="en-US" sz="2400" smtClean="0"/>
              <a:t>However, it would take a larger meal to trigger an eruption like those seen in AGN.</a:t>
            </a:r>
          </a:p>
        </p:txBody>
      </p:sp>
      <p:sp>
        <p:nvSpPr>
          <p:cNvPr id="1572868" name="Text Box 4"/>
          <p:cNvSpPr txBox="1">
            <a:spLocks noChangeArrowheads="1"/>
          </p:cNvSpPr>
          <p:nvPr/>
        </p:nvSpPr>
        <p:spPr bwMode="auto">
          <a:xfrm>
            <a:off x="566738" y="76200"/>
            <a:ext cx="77390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Origin of Supermassive Black Holes </a:t>
            </a:r>
          </a:p>
        </p:txBody>
      </p:sp>
    </p:spTree>
    <p:extLst>
      <p:ext uri="{BB962C8B-B14F-4D97-AF65-F5344CB8AC3E}">
        <p14:creationId xmlns:p14="http://schemas.microsoft.com/office/powerpoint/2010/main" val="337720711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914" name="Rectangle 2"/>
          <p:cNvSpPr>
            <a:spLocks noGrp="1" noChangeArrowheads="1"/>
          </p:cNvSpPr>
          <p:nvPr>
            <p:ph idx="1"/>
          </p:nvPr>
        </p:nvSpPr>
        <p:spPr>
          <a:xfrm>
            <a:off x="566738" y="976313"/>
            <a:ext cx="8577262" cy="5867400"/>
          </a:xfrm>
        </p:spPr>
        <p:txBody>
          <a:bodyPr/>
          <a:lstStyle/>
          <a:p>
            <a:pPr eaLnBrk="1" hangingPunct="1">
              <a:defRPr/>
            </a:pPr>
            <a:r>
              <a:rPr lang="en-US" sz="4000" smtClean="0">
                <a:cs typeface="+mn-cs"/>
              </a:rPr>
              <a:t>What could trigger a supermassive black hole to erupt?</a:t>
            </a:r>
          </a:p>
          <a:p>
            <a:pPr eaLnBrk="1" hangingPunct="1">
              <a:defRPr/>
            </a:pPr>
            <a:r>
              <a:rPr lang="en-US" sz="4000" smtClean="0">
                <a:cs typeface="+mn-cs"/>
              </a:rPr>
              <a:t>The answer is something you have learned earlier—tides. </a:t>
            </a:r>
          </a:p>
          <a:p>
            <a:pPr lvl="1" eaLnBrk="1" hangingPunct="1">
              <a:defRPr/>
            </a:pPr>
            <a:r>
              <a:rPr lang="en-US" sz="2600" smtClean="0"/>
              <a:t>You have learned how tides twist interacting </a:t>
            </a:r>
            <a:br>
              <a:rPr lang="en-US" sz="2600" smtClean="0"/>
            </a:br>
            <a:r>
              <a:rPr lang="en-US" sz="2600" smtClean="0"/>
              <a:t>galaxies and rip matter away into tidal tails.</a:t>
            </a:r>
          </a:p>
        </p:txBody>
      </p:sp>
      <p:sp>
        <p:nvSpPr>
          <p:cNvPr id="1574916" name="Text Box 4"/>
          <p:cNvSpPr txBox="1">
            <a:spLocks noChangeArrowheads="1"/>
          </p:cNvSpPr>
          <p:nvPr/>
        </p:nvSpPr>
        <p:spPr bwMode="auto">
          <a:xfrm>
            <a:off x="566738" y="76200"/>
            <a:ext cx="77390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Origin of Supermassive Black Holes </a:t>
            </a:r>
          </a:p>
        </p:txBody>
      </p:sp>
    </p:spTree>
    <p:extLst>
      <p:ext uri="{BB962C8B-B14F-4D97-AF65-F5344CB8AC3E}">
        <p14:creationId xmlns:p14="http://schemas.microsoft.com/office/powerpoint/2010/main" val="115053380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3" name="Rectangle 3"/>
          <p:cNvSpPr>
            <a:spLocks noGrp="1" noChangeArrowheads="1"/>
          </p:cNvSpPr>
          <p:nvPr>
            <p:ph idx="1"/>
          </p:nvPr>
        </p:nvSpPr>
        <p:spPr>
          <a:xfrm>
            <a:off x="566738" y="947738"/>
            <a:ext cx="8229600" cy="4525962"/>
          </a:xfrm>
        </p:spPr>
        <p:txBody>
          <a:bodyPr/>
          <a:lstStyle/>
          <a:p>
            <a:pPr eaLnBrk="1" hangingPunct="1">
              <a:defRPr/>
            </a:pPr>
            <a:r>
              <a:rPr lang="en-US" sz="4800" smtClean="0">
                <a:cs typeface="+mn-cs"/>
              </a:rPr>
              <a:t>Active galaxies are often distorted.</a:t>
            </a:r>
          </a:p>
          <a:p>
            <a:pPr lvl="1" eaLnBrk="1" hangingPunct="1">
              <a:defRPr/>
            </a:pPr>
            <a:r>
              <a:rPr lang="en-US" sz="2400" smtClean="0"/>
              <a:t>They have evidently been twisted by tidal forces as they interacted or merged with another galaxy.</a:t>
            </a:r>
          </a:p>
          <a:p>
            <a:pPr lvl="1" eaLnBrk="1" hangingPunct="1">
              <a:defRPr/>
            </a:pPr>
            <a:r>
              <a:rPr lang="en-US" sz="2400" smtClean="0"/>
              <a:t>Mathematical models show that those interactions can also throw stars plus clouds of interstellar gas and dust inward toward the galaxies</a:t>
            </a:r>
            <a:r>
              <a:rPr lang="ja-JP" altLang="en-US" sz="2400" smtClean="0">
                <a:latin typeface="Arial"/>
              </a:rPr>
              <a:t>’</a:t>
            </a:r>
            <a:r>
              <a:rPr lang="en-US" sz="2400" smtClean="0"/>
              <a:t> centers.</a:t>
            </a:r>
          </a:p>
        </p:txBody>
      </p:sp>
      <p:sp>
        <p:nvSpPr>
          <p:cNvPr id="1607687" name="Text Box 7"/>
          <p:cNvSpPr txBox="1">
            <a:spLocks noChangeArrowheads="1"/>
          </p:cNvSpPr>
          <p:nvPr/>
        </p:nvSpPr>
        <p:spPr bwMode="auto">
          <a:xfrm>
            <a:off x="566738" y="76200"/>
            <a:ext cx="77390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Origin of Supermassive Black Holes </a:t>
            </a:r>
          </a:p>
        </p:txBody>
      </p:sp>
    </p:spTree>
    <p:extLst>
      <p:ext uri="{BB962C8B-B14F-4D97-AF65-F5344CB8AC3E}">
        <p14:creationId xmlns:p14="http://schemas.microsoft.com/office/powerpoint/2010/main" val="107713479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2" name="Rectangle 2"/>
          <p:cNvSpPr>
            <a:spLocks noGrp="1" noChangeArrowheads="1"/>
          </p:cNvSpPr>
          <p:nvPr>
            <p:ph idx="1"/>
          </p:nvPr>
        </p:nvSpPr>
        <p:spPr>
          <a:xfrm>
            <a:off x="566738" y="962025"/>
            <a:ext cx="8577262" cy="5472113"/>
          </a:xfrm>
        </p:spPr>
        <p:txBody>
          <a:bodyPr/>
          <a:lstStyle/>
          <a:p>
            <a:pPr eaLnBrk="1" hangingPunct="1">
              <a:defRPr/>
            </a:pPr>
            <a:r>
              <a:rPr lang="en-US" sz="4400" smtClean="0">
                <a:cs typeface="+mn-cs"/>
              </a:rPr>
              <a:t>A sudden flood of matter flowing into a supermassive black hole would trigger it into eruption.</a:t>
            </a:r>
          </a:p>
        </p:txBody>
      </p:sp>
      <p:sp>
        <p:nvSpPr>
          <p:cNvPr id="1576964" name="Text Box 4"/>
          <p:cNvSpPr txBox="1">
            <a:spLocks noChangeArrowheads="1"/>
          </p:cNvSpPr>
          <p:nvPr/>
        </p:nvSpPr>
        <p:spPr bwMode="auto">
          <a:xfrm>
            <a:off x="566738" y="76200"/>
            <a:ext cx="77390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Origin of Supermassive Black Holes </a:t>
            </a:r>
          </a:p>
        </p:txBody>
      </p:sp>
    </p:spTree>
    <p:extLst>
      <p:ext uri="{BB962C8B-B14F-4D97-AF65-F5344CB8AC3E}">
        <p14:creationId xmlns:p14="http://schemas.microsoft.com/office/powerpoint/2010/main" val="315772075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106" name="Rectangle 2"/>
          <p:cNvSpPr>
            <a:spLocks noGrp="1" noChangeArrowheads="1"/>
          </p:cNvSpPr>
          <p:nvPr>
            <p:ph idx="1"/>
          </p:nvPr>
        </p:nvSpPr>
        <p:spPr>
          <a:xfrm>
            <a:off x="557213" y="1004888"/>
            <a:ext cx="8229600" cy="5548312"/>
          </a:xfrm>
        </p:spPr>
        <p:txBody>
          <a:bodyPr/>
          <a:lstStyle/>
          <a:p>
            <a:pPr eaLnBrk="1" hangingPunct="1">
              <a:defRPr/>
            </a:pPr>
            <a:r>
              <a:rPr lang="en-US" sz="3400" smtClean="0">
                <a:cs typeface="+mn-cs"/>
              </a:rPr>
              <a:t>The figure shows how </a:t>
            </a:r>
            <a:br>
              <a:rPr lang="en-US" sz="3400" smtClean="0">
                <a:cs typeface="+mn-cs"/>
              </a:rPr>
            </a:br>
            <a:r>
              <a:rPr lang="en-US" sz="3400" smtClean="0">
                <a:cs typeface="+mn-cs"/>
              </a:rPr>
              <a:t>a passing star would be </a:t>
            </a:r>
            <a:br>
              <a:rPr lang="en-US" sz="3400" smtClean="0">
                <a:cs typeface="+mn-cs"/>
              </a:rPr>
            </a:br>
            <a:r>
              <a:rPr lang="en-US" sz="3400" smtClean="0">
                <a:cs typeface="+mn-cs"/>
              </a:rPr>
              <a:t>shredded and</a:t>
            </a:r>
            <a:r>
              <a:rPr lang="en-US" smtClean="0">
                <a:cs typeface="+mn-cs"/>
              </a:rPr>
              <a:t> </a:t>
            </a:r>
            <a:r>
              <a:rPr lang="en-US" sz="3400" smtClean="0">
                <a:cs typeface="+mn-cs"/>
              </a:rPr>
              <a:t>partially </a:t>
            </a:r>
            <a:br>
              <a:rPr lang="en-US" sz="3400" smtClean="0">
                <a:cs typeface="+mn-cs"/>
              </a:rPr>
            </a:br>
            <a:r>
              <a:rPr lang="en-US" sz="3400" smtClean="0">
                <a:cs typeface="+mn-cs"/>
              </a:rPr>
              <a:t>consumed by a  </a:t>
            </a:r>
            <a:br>
              <a:rPr lang="en-US" sz="3400" smtClean="0">
                <a:cs typeface="+mn-cs"/>
              </a:rPr>
            </a:br>
            <a:r>
              <a:rPr lang="en-US" sz="3400" smtClean="0">
                <a:cs typeface="+mn-cs"/>
              </a:rPr>
              <a:t>supermassive hole.</a:t>
            </a:r>
          </a:p>
          <a:p>
            <a:pPr lvl="1" eaLnBrk="1" hangingPunct="1">
              <a:defRPr/>
            </a:pPr>
            <a:r>
              <a:rPr lang="en-US" sz="2400" smtClean="0"/>
              <a:t> A steady diet of inflowing gas, </a:t>
            </a:r>
            <a:br>
              <a:rPr lang="en-US" sz="2400" smtClean="0"/>
            </a:br>
            <a:r>
              <a:rPr lang="en-US" sz="2400" smtClean="0"/>
              <a:t>dust, and an occasional star </a:t>
            </a:r>
            <a:br>
              <a:rPr lang="en-US" sz="2400" smtClean="0"/>
            </a:br>
            <a:r>
              <a:rPr lang="en-US" sz="2400" smtClean="0"/>
              <a:t>would keep an AGN powered </a:t>
            </a:r>
            <a:br>
              <a:rPr lang="en-US" sz="2400" smtClean="0"/>
            </a:br>
            <a:r>
              <a:rPr lang="en-US" sz="2400" smtClean="0"/>
              <a:t>by a supermassive black hole </a:t>
            </a:r>
            <a:br>
              <a:rPr lang="en-US" sz="2400" smtClean="0"/>
            </a:br>
            <a:r>
              <a:rPr lang="en-US" sz="2400" smtClean="0"/>
              <a:t>active.</a:t>
            </a:r>
          </a:p>
          <a:p>
            <a:pPr lvl="1" eaLnBrk="1" hangingPunct="1">
              <a:buFont typeface="Times" charset="0"/>
              <a:buNone/>
              <a:defRPr/>
            </a:pPr>
            <a:endParaRPr lang="en-US" sz="2400" smtClean="0"/>
          </a:p>
          <a:p>
            <a:pPr eaLnBrk="1" hangingPunct="1">
              <a:defRPr/>
            </a:pPr>
            <a:endParaRPr lang="en-US" sz="2400" smtClean="0">
              <a:cs typeface="+mn-cs"/>
            </a:endParaRPr>
          </a:p>
        </p:txBody>
      </p:sp>
      <p:sp>
        <p:nvSpPr>
          <p:cNvPr id="1583110" name="Text Box 6"/>
          <p:cNvSpPr txBox="1">
            <a:spLocks noChangeArrowheads="1"/>
          </p:cNvSpPr>
          <p:nvPr/>
        </p:nvSpPr>
        <p:spPr bwMode="auto">
          <a:xfrm>
            <a:off x="566738" y="76200"/>
            <a:ext cx="77390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Origin of Supermassive Black Holes </a:t>
            </a:r>
          </a:p>
        </p:txBody>
      </p:sp>
      <p:pic>
        <p:nvPicPr>
          <p:cNvPr id="1583111" name="Picture 7" descr="10f1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438" r="10384" b="806"/>
          <a:stretch>
            <a:fillRect/>
          </a:stretch>
        </p:blipFill>
        <p:spPr bwMode="auto">
          <a:xfrm>
            <a:off x="6392863" y="1066800"/>
            <a:ext cx="2751137"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73446347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5" name="Rectangle 3"/>
          <p:cNvSpPr>
            <a:spLocks noGrp="1" noChangeArrowheads="1"/>
          </p:cNvSpPr>
          <p:nvPr>
            <p:ph idx="1"/>
          </p:nvPr>
        </p:nvSpPr>
        <p:spPr>
          <a:xfrm>
            <a:off x="566738" y="1004888"/>
            <a:ext cx="7967662" cy="5867400"/>
          </a:xfrm>
        </p:spPr>
        <p:txBody>
          <a:bodyPr/>
          <a:lstStyle/>
          <a:p>
            <a:pPr eaLnBrk="1" hangingPunct="1">
              <a:defRPr/>
            </a:pPr>
            <a:r>
              <a:rPr lang="en-US" sz="3400" smtClean="0">
                <a:cs typeface="+mn-cs"/>
              </a:rPr>
              <a:t>A few dozen supermassive black holes have been measured for their masses.</a:t>
            </a:r>
          </a:p>
          <a:p>
            <a:pPr eaLnBrk="1" hangingPunct="1">
              <a:defRPr/>
            </a:pPr>
            <a:r>
              <a:rPr lang="en-US" sz="3400" smtClean="0">
                <a:cs typeface="+mn-cs"/>
              </a:rPr>
              <a:t>Their masses are correlated with the masses of the host galaxies</a:t>
            </a:r>
            <a:r>
              <a:rPr lang="ja-JP" altLang="en-US" sz="3400" smtClean="0">
                <a:latin typeface="Arial"/>
                <a:cs typeface="+mn-cs"/>
              </a:rPr>
              <a:t>’</a:t>
            </a:r>
            <a:r>
              <a:rPr lang="en-US" sz="3400" smtClean="0">
                <a:cs typeface="+mn-cs"/>
              </a:rPr>
              <a:t> nuclear bulges.</a:t>
            </a:r>
          </a:p>
          <a:p>
            <a:pPr lvl="1" eaLnBrk="1" hangingPunct="1">
              <a:defRPr/>
            </a:pPr>
            <a:r>
              <a:rPr lang="en-US" sz="2400" smtClean="0">
                <a:cs typeface="Times New Roman" charset="0"/>
              </a:rPr>
              <a:t>In each case, the mass of the black hole is about 0.5 percent the mass of the surrounding nuclear bulge.</a:t>
            </a:r>
          </a:p>
        </p:txBody>
      </p:sp>
      <p:sp>
        <p:nvSpPr>
          <p:cNvPr id="1585156" name="Text Box 4"/>
          <p:cNvSpPr txBox="1">
            <a:spLocks noChangeArrowheads="1"/>
          </p:cNvSpPr>
          <p:nvPr/>
        </p:nvSpPr>
        <p:spPr bwMode="auto">
          <a:xfrm>
            <a:off x="566738" y="76200"/>
            <a:ext cx="77390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Origin of Supermassive Black Holes </a:t>
            </a:r>
          </a:p>
        </p:txBody>
      </p:sp>
    </p:spTree>
    <p:extLst>
      <p:ext uri="{BB962C8B-B14F-4D97-AF65-F5344CB8AC3E}">
        <p14:creationId xmlns:p14="http://schemas.microsoft.com/office/powerpoint/2010/main" val="165278555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Rectangle 2"/>
          <p:cNvSpPr>
            <a:spLocks noGrp="1" noChangeArrowheads="1"/>
          </p:cNvSpPr>
          <p:nvPr>
            <p:ph idx="1"/>
          </p:nvPr>
        </p:nvSpPr>
        <p:spPr>
          <a:xfrm>
            <a:off x="566738" y="990600"/>
            <a:ext cx="7967662" cy="5821363"/>
          </a:xfrm>
        </p:spPr>
        <p:txBody>
          <a:bodyPr/>
          <a:lstStyle/>
          <a:p>
            <a:pPr eaLnBrk="1" hangingPunct="1">
              <a:defRPr/>
            </a:pPr>
            <a:r>
              <a:rPr lang="en-US" sz="3600" smtClean="0">
                <a:cs typeface="+mn-cs"/>
              </a:rPr>
              <a:t>Apparently, a galaxy forms its nuclear bulge.</a:t>
            </a:r>
          </a:p>
          <a:p>
            <a:pPr eaLnBrk="1" hangingPunct="1">
              <a:defRPr/>
            </a:pPr>
            <a:r>
              <a:rPr lang="en-US" sz="3600" smtClean="0">
                <a:cs typeface="+mn-cs"/>
              </a:rPr>
              <a:t>A certain fraction of the mass sinks to the center where it forms a  supermassive black hole</a:t>
            </a:r>
            <a:r>
              <a:rPr lang="en-US" smtClean="0">
                <a:cs typeface="+mn-cs"/>
              </a:rPr>
              <a:t>.</a:t>
            </a:r>
            <a:endParaRPr lang="en-US" sz="3600" smtClean="0">
              <a:cs typeface="Times New Roman" charset="0"/>
            </a:endParaRPr>
          </a:p>
          <a:p>
            <a:pPr lvl="1" eaLnBrk="1" hangingPunct="1">
              <a:defRPr/>
            </a:pPr>
            <a:r>
              <a:rPr lang="en-US" sz="2400" smtClean="0">
                <a:cs typeface="Times New Roman" charset="0"/>
              </a:rPr>
              <a:t>All that matter flowing together to form the black hole would release a tremendous amount of </a:t>
            </a:r>
            <a:br>
              <a:rPr lang="en-US" sz="2400" smtClean="0">
                <a:cs typeface="Times New Roman" charset="0"/>
              </a:rPr>
            </a:br>
            <a:r>
              <a:rPr lang="en-US" sz="2400" smtClean="0">
                <a:cs typeface="Times New Roman" charset="0"/>
              </a:rPr>
              <a:t>energy and trigger a violent eruption. </a:t>
            </a:r>
          </a:p>
        </p:txBody>
      </p:sp>
      <p:sp>
        <p:nvSpPr>
          <p:cNvPr id="1589252" name="Text Box 4"/>
          <p:cNvSpPr txBox="1">
            <a:spLocks noChangeArrowheads="1"/>
          </p:cNvSpPr>
          <p:nvPr/>
        </p:nvSpPr>
        <p:spPr bwMode="auto">
          <a:xfrm>
            <a:off x="566738" y="76200"/>
            <a:ext cx="77390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Origin of Supermassive Black Holes </a:t>
            </a:r>
          </a:p>
        </p:txBody>
      </p:sp>
    </p:spTree>
    <p:extLst>
      <p:ext uri="{BB962C8B-B14F-4D97-AF65-F5344CB8AC3E}">
        <p14:creationId xmlns:p14="http://schemas.microsoft.com/office/powerpoint/2010/main" val="79974406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Rectangle 2"/>
          <p:cNvSpPr>
            <a:spLocks noGrp="1" noChangeArrowheads="1"/>
          </p:cNvSpPr>
          <p:nvPr>
            <p:ph idx="1"/>
          </p:nvPr>
        </p:nvSpPr>
        <p:spPr>
          <a:xfrm>
            <a:off x="557213" y="990600"/>
            <a:ext cx="8434387" cy="4525963"/>
          </a:xfrm>
        </p:spPr>
        <p:txBody>
          <a:bodyPr/>
          <a:lstStyle/>
          <a:p>
            <a:pPr eaLnBrk="1" hangingPunct="1">
              <a:defRPr/>
            </a:pPr>
            <a:r>
              <a:rPr lang="en-US" smtClean="0">
                <a:cs typeface="Times New Roman" charset="0"/>
              </a:rPr>
              <a:t>Long ago, when galaxies were actively forming, the birth of the nuclear bulges must have triggered many AGN.</a:t>
            </a:r>
          </a:p>
          <a:p>
            <a:pPr eaLnBrk="1" hangingPunct="1">
              <a:defRPr/>
            </a:pPr>
            <a:r>
              <a:rPr lang="en-US" smtClean="0">
                <a:cs typeface="+mn-cs"/>
              </a:rPr>
              <a:t>Later episodes of AGN activity could be triggered by interactions or mergers with other galaxies.</a:t>
            </a:r>
          </a:p>
        </p:txBody>
      </p:sp>
      <p:sp>
        <p:nvSpPr>
          <p:cNvPr id="1591300" name="Text Box 4"/>
          <p:cNvSpPr txBox="1">
            <a:spLocks noChangeArrowheads="1"/>
          </p:cNvSpPr>
          <p:nvPr/>
        </p:nvSpPr>
        <p:spPr bwMode="auto">
          <a:xfrm>
            <a:off x="566738" y="76200"/>
            <a:ext cx="77390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Origin of Supermassive Black Holes </a:t>
            </a:r>
          </a:p>
        </p:txBody>
      </p:sp>
    </p:spTree>
    <p:extLst>
      <p:ext uri="{BB962C8B-B14F-4D97-AF65-F5344CB8AC3E}">
        <p14:creationId xmlns:p14="http://schemas.microsoft.com/office/powerpoint/2010/main" val="153709875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ChangeArrowheads="1"/>
          </p:cNvSpPr>
          <p:nvPr>
            <p:ph idx="1"/>
          </p:nvPr>
        </p:nvSpPr>
        <p:spPr>
          <a:xfrm>
            <a:off x="561975" y="990600"/>
            <a:ext cx="8124825" cy="5867400"/>
          </a:xfrm>
        </p:spPr>
        <p:txBody>
          <a:bodyPr/>
          <a:lstStyle/>
          <a:p>
            <a:pPr eaLnBrk="1" hangingPunct="1">
              <a:defRPr/>
            </a:pPr>
            <a:r>
              <a:rPr lang="en-US" sz="3600" smtClean="0">
                <a:cs typeface="+mn-cs"/>
              </a:rPr>
              <a:t>The universe began 13.7 billion years ago. </a:t>
            </a:r>
          </a:p>
          <a:p>
            <a:pPr eaLnBrk="1" hangingPunct="1">
              <a:defRPr/>
            </a:pPr>
            <a:r>
              <a:rPr lang="en-US" sz="3600" smtClean="0">
                <a:cs typeface="+mn-cs"/>
              </a:rPr>
              <a:t>Some quasars are over 10 billion light-years away.</a:t>
            </a:r>
          </a:p>
          <a:p>
            <a:pPr lvl="1" eaLnBrk="1" hangingPunct="1">
              <a:defRPr/>
            </a:pPr>
            <a:r>
              <a:rPr lang="en-US" sz="2400" smtClean="0"/>
              <a:t>Due to their large look-back times, they appear as they were when the universe was only 10 percent </a:t>
            </a:r>
            <a:br>
              <a:rPr lang="en-US" sz="2400" smtClean="0"/>
            </a:br>
            <a:r>
              <a:rPr lang="en-US" sz="2400" smtClean="0"/>
              <a:t>of its present age.</a:t>
            </a:r>
          </a:p>
        </p:txBody>
      </p:sp>
      <p:sp>
        <p:nvSpPr>
          <p:cNvPr id="1610755" name="Text Box 3"/>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spTree>
    <p:extLst>
      <p:ext uri="{BB962C8B-B14F-4D97-AF65-F5344CB8AC3E}">
        <p14:creationId xmlns:p14="http://schemas.microsoft.com/office/powerpoint/2010/main" val="29307188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1" name="Rectangle 3"/>
          <p:cNvSpPr>
            <a:spLocks noGrp="1" noChangeArrowheads="1"/>
          </p:cNvSpPr>
          <p:nvPr>
            <p:ph idx="1"/>
          </p:nvPr>
        </p:nvSpPr>
        <p:spPr>
          <a:xfrm>
            <a:off x="566738" y="990600"/>
            <a:ext cx="7662862" cy="5867400"/>
          </a:xfrm>
        </p:spPr>
        <p:txBody>
          <a:bodyPr/>
          <a:lstStyle/>
          <a:p>
            <a:pPr eaLnBrk="1" hangingPunct="1">
              <a:defRPr/>
            </a:pPr>
            <a:r>
              <a:rPr lang="en-US" sz="3600" smtClean="0">
                <a:cs typeface="+mn-cs"/>
              </a:rPr>
              <a:t>Today, these </a:t>
            </a:r>
            <a:r>
              <a:rPr lang="en-US" sz="3600" smtClean="0">
                <a:solidFill>
                  <a:srgbClr val="0000FF"/>
                </a:solidFill>
                <a:cs typeface="+mn-cs"/>
              </a:rPr>
              <a:t>Seyfert galaxies</a:t>
            </a:r>
            <a:r>
              <a:rPr lang="en-US" sz="3600" b="1" smtClean="0">
                <a:cs typeface="+mn-cs"/>
              </a:rPr>
              <a:t> </a:t>
            </a:r>
            <a:r>
              <a:rPr lang="en-US" sz="3600" smtClean="0">
                <a:cs typeface="+mn-cs"/>
              </a:rPr>
              <a:t>are recognized by the peculiar spectra of these luminous nuclei.</a:t>
            </a:r>
          </a:p>
          <a:p>
            <a:pPr lvl="1" eaLnBrk="1" hangingPunct="1">
              <a:defRPr/>
            </a:pPr>
            <a:r>
              <a:rPr lang="en-US" sz="2400" smtClean="0"/>
              <a:t>They </a:t>
            </a:r>
            <a:r>
              <a:rPr lang="en-US" sz="2400" smtClean="0">
                <a:cs typeface="Times New Roman" charset="0"/>
              </a:rPr>
              <a:t>contain broad emission lines of highly ionized atoms. </a:t>
            </a:r>
          </a:p>
          <a:p>
            <a:pPr lvl="1" eaLnBrk="1" hangingPunct="1">
              <a:defRPr/>
            </a:pPr>
            <a:r>
              <a:rPr lang="en-US" sz="2400" smtClean="0">
                <a:cs typeface="Times New Roman" charset="0"/>
              </a:rPr>
              <a:t>Emission lines suggest a hot, low-density gas.</a:t>
            </a:r>
          </a:p>
          <a:p>
            <a:pPr lvl="1" eaLnBrk="1" hangingPunct="1">
              <a:defRPr/>
            </a:pPr>
            <a:r>
              <a:rPr lang="en-US" sz="2400" smtClean="0"/>
              <a:t>The presence of ionized atoms is evidence that the gas is very hot</a:t>
            </a:r>
            <a:r>
              <a:rPr lang="en-US" sz="2400" smtClean="0">
                <a:cs typeface="Times New Roman" charset="0"/>
              </a:rPr>
              <a:t>.</a:t>
            </a:r>
          </a:p>
          <a:p>
            <a:pPr lvl="1" eaLnBrk="1" hangingPunct="1">
              <a:defRPr/>
            </a:pPr>
            <a:r>
              <a:rPr lang="en-US" sz="2400" smtClean="0">
                <a:cs typeface="Times New Roman" charset="0"/>
              </a:rPr>
              <a:t>The </a:t>
            </a:r>
            <a:r>
              <a:rPr lang="en-US" sz="2400" smtClean="0"/>
              <a:t>broad spectral lines indicate large Doppler shifts produced by high gas velocities.</a:t>
            </a:r>
          </a:p>
          <a:p>
            <a:pPr lvl="1" eaLnBrk="1" hangingPunct="1">
              <a:defRPr/>
            </a:pPr>
            <a:endParaRPr lang="en-US" sz="2400" smtClean="0">
              <a:cs typeface="Times New Roman" charset="0"/>
            </a:endParaRPr>
          </a:p>
        </p:txBody>
      </p:sp>
      <p:sp>
        <p:nvSpPr>
          <p:cNvPr id="1348612" name="Text Box 4"/>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spTree>
    <p:extLst>
      <p:ext uri="{BB962C8B-B14F-4D97-AF65-F5344CB8AC3E}">
        <p14:creationId xmlns:p14="http://schemas.microsoft.com/office/powerpoint/2010/main" val="339006639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619" name="Rectangle 3"/>
          <p:cNvSpPr>
            <a:spLocks noGrp="1" noChangeArrowheads="1"/>
          </p:cNvSpPr>
          <p:nvPr>
            <p:ph idx="1"/>
          </p:nvPr>
        </p:nvSpPr>
        <p:spPr>
          <a:xfrm>
            <a:off x="566738" y="990600"/>
            <a:ext cx="7815262" cy="4525963"/>
          </a:xfrm>
        </p:spPr>
        <p:txBody>
          <a:bodyPr/>
          <a:lstStyle/>
          <a:p>
            <a:pPr eaLnBrk="1" hangingPunct="1">
              <a:defRPr/>
            </a:pPr>
            <a:r>
              <a:rPr lang="en-US" sz="3400" smtClean="0">
                <a:cs typeface="+mn-cs"/>
              </a:rPr>
              <a:t>The first clouds of gas that formed galaxies would have also made supermassive black holes at the centers of those galaxies</a:t>
            </a:r>
            <a:r>
              <a:rPr lang="ja-JP" altLang="en-US" sz="3400" smtClean="0">
                <a:latin typeface="Arial"/>
                <a:cs typeface="+mn-cs"/>
              </a:rPr>
              <a:t>’</a:t>
            </a:r>
            <a:r>
              <a:rPr lang="en-US" sz="3400" smtClean="0">
                <a:cs typeface="+mn-cs"/>
              </a:rPr>
              <a:t> nuclear bulges.</a:t>
            </a:r>
          </a:p>
          <a:p>
            <a:pPr lvl="1" eaLnBrk="1" hangingPunct="1">
              <a:defRPr/>
            </a:pPr>
            <a:r>
              <a:rPr lang="en-US" sz="2400" smtClean="0"/>
              <a:t>The abundance of matter flooding into these black holes could have triggered outbursts that are seen as quasars.</a:t>
            </a:r>
          </a:p>
          <a:p>
            <a:pPr eaLnBrk="1" hangingPunct="1">
              <a:defRPr/>
            </a:pPr>
            <a:endParaRPr lang="en-US" sz="2400" smtClean="0">
              <a:cs typeface="+mn-cs"/>
            </a:endParaRPr>
          </a:p>
        </p:txBody>
      </p:sp>
      <p:sp>
        <p:nvSpPr>
          <p:cNvPr id="1647621" name="Text Box 5"/>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spTree>
    <p:extLst>
      <p:ext uri="{BB962C8B-B14F-4D97-AF65-F5344CB8AC3E}">
        <p14:creationId xmlns:p14="http://schemas.microsoft.com/office/powerpoint/2010/main" val="259626033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2" name="Rectangle 2"/>
          <p:cNvSpPr>
            <a:spLocks noGrp="1" noChangeArrowheads="1"/>
          </p:cNvSpPr>
          <p:nvPr>
            <p:ph type="body" sz="half" idx="1"/>
          </p:nvPr>
        </p:nvSpPr>
        <p:spPr>
          <a:xfrm>
            <a:off x="561975" y="987425"/>
            <a:ext cx="7820025" cy="5257800"/>
          </a:xfrm>
        </p:spPr>
        <p:txBody>
          <a:bodyPr/>
          <a:lstStyle/>
          <a:p>
            <a:pPr eaLnBrk="1" hangingPunct="1">
              <a:defRPr/>
            </a:pPr>
            <a:r>
              <a:rPr lang="en-US" sz="3800" smtClean="0">
                <a:cs typeface="+mn-cs"/>
              </a:rPr>
              <a:t>Galaxies were closer together when the universe was young </a:t>
            </a:r>
            <a:br>
              <a:rPr lang="en-US" sz="3800" smtClean="0">
                <a:cs typeface="+mn-cs"/>
              </a:rPr>
            </a:br>
            <a:r>
              <a:rPr lang="en-US" sz="3800" smtClean="0">
                <a:cs typeface="+mn-cs"/>
              </a:rPr>
              <a:t>and had not expanded very much.</a:t>
            </a:r>
          </a:p>
          <a:p>
            <a:pPr lvl="1" eaLnBrk="1" hangingPunct="1">
              <a:defRPr/>
            </a:pPr>
            <a:r>
              <a:rPr lang="en-US" sz="2400" smtClean="0"/>
              <a:t>As they were closer together, the forming galaxies collided more often.</a:t>
            </a:r>
          </a:p>
          <a:p>
            <a:pPr lvl="1" eaLnBrk="1" hangingPunct="1">
              <a:defRPr/>
            </a:pPr>
            <a:r>
              <a:rPr lang="en-US" sz="2400" smtClean="0"/>
              <a:t>You have learned how collisions between galaxies could throw matter into supermassive black holes and trigger eruptions. </a:t>
            </a:r>
          </a:p>
        </p:txBody>
      </p:sp>
      <p:sp>
        <p:nvSpPr>
          <p:cNvPr id="1612804" name="Text Box 4"/>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spTree>
    <p:extLst>
      <p:ext uri="{BB962C8B-B14F-4D97-AF65-F5344CB8AC3E}">
        <p14:creationId xmlns:p14="http://schemas.microsoft.com/office/powerpoint/2010/main" val="154989554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Rectangle 2"/>
          <p:cNvSpPr>
            <a:spLocks noGrp="1" noChangeArrowheads="1"/>
          </p:cNvSpPr>
          <p:nvPr>
            <p:ph type="body" sz="half" idx="1"/>
          </p:nvPr>
        </p:nvSpPr>
        <p:spPr>
          <a:xfrm>
            <a:off x="95250" y="990600"/>
            <a:ext cx="8791575" cy="4525963"/>
          </a:xfrm>
        </p:spPr>
        <p:txBody>
          <a:bodyPr/>
          <a:lstStyle/>
          <a:p>
            <a:pPr lvl="1" eaLnBrk="1" hangingPunct="1">
              <a:buFontTx/>
              <a:buChar char="•"/>
              <a:defRPr/>
            </a:pPr>
            <a:r>
              <a:rPr lang="en-US" sz="3600" smtClean="0"/>
              <a:t>Quasars are often located in host galaxies that are distorted as if they were interacting with other galaxies.</a:t>
            </a:r>
          </a:p>
        </p:txBody>
      </p:sp>
      <p:sp>
        <p:nvSpPr>
          <p:cNvPr id="1614856" name="Text Box 8"/>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pic>
        <p:nvPicPr>
          <p:cNvPr id="1614858" name="Picture 10" descr="10f13a"/>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404" t="3235" r="1831"/>
          <a:stretch>
            <a:fillRect/>
          </a:stretch>
        </p:blipFill>
        <p:spPr bwMode="auto">
          <a:xfrm>
            <a:off x="5295900" y="2971800"/>
            <a:ext cx="1900238"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14859" name="Picture 11" descr="10f13b"/>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4938713"/>
            <a:ext cx="188595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14860" name="Picture 12" descr="10f13c"/>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t="1535"/>
          <a:stretch>
            <a:fillRect/>
          </a:stretch>
        </p:blipFill>
        <p:spPr bwMode="auto">
          <a:xfrm>
            <a:off x="7232650" y="2971800"/>
            <a:ext cx="191135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14861" name="Picture 13" descr="10f13d"/>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l="2380" t="1440" r="769" b="3125"/>
          <a:stretch>
            <a:fillRect/>
          </a:stretch>
        </p:blipFill>
        <p:spPr bwMode="auto">
          <a:xfrm>
            <a:off x="7231063" y="4943475"/>
            <a:ext cx="1912937"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2914153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2"/>
          <p:cNvSpPr>
            <a:spLocks noGrp="1" noChangeArrowheads="1"/>
          </p:cNvSpPr>
          <p:nvPr>
            <p:ph idx="1"/>
          </p:nvPr>
        </p:nvSpPr>
        <p:spPr>
          <a:xfrm>
            <a:off x="561975" y="990600"/>
            <a:ext cx="8201025" cy="5562600"/>
          </a:xfrm>
        </p:spPr>
        <p:txBody>
          <a:bodyPr/>
          <a:lstStyle/>
          <a:p>
            <a:pPr eaLnBrk="1" hangingPunct="1">
              <a:defRPr/>
            </a:pPr>
            <a:r>
              <a:rPr lang="en-US" sz="3400" smtClean="0">
                <a:cs typeface="+mn-cs"/>
              </a:rPr>
              <a:t>Quasars are most common with redshifts of a little over 2 and less common with redshifts above 2.7.</a:t>
            </a:r>
          </a:p>
          <a:p>
            <a:pPr eaLnBrk="1" hangingPunct="1">
              <a:defRPr/>
            </a:pPr>
            <a:r>
              <a:rPr lang="en-US" sz="3400" smtClean="0">
                <a:cs typeface="+mn-cs"/>
              </a:rPr>
              <a:t>The largest quasar redshifts are over 6.</a:t>
            </a:r>
          </a:p>
          <a:p>
            <a:pPr lvl="1" eaLnBrk="1" hangingPunct="1">
              <a:defRPr/>
            </a:pPr>
            <a:r>
              <a:rPr lang="en-US" sz="2600" smtClean="0"/>
              <a:t>Such high-redshift quasars are quite rare. </a:t>
            </a:r>
          </a:p>
        </p:txBody>
      </p:sp>
      <p:sp>
        <p:nvSpPr>
          <p:cNvPr id="1616900" name="Text Box 4"/>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spTree>
    <p:extLst>
      <p:ext uri="{BB962C8B-B14F-4D97-AF65-F5344CB8AC3E}">
        <p14:creationId xmlns:p14="http://schemas.microsoft.com/office/powerpoint/2010/main" val="287763568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Rectangle 2"/>
          <p:cNvSpPr>
            <a:spLocks noGrp="1" noChangeArrowheads="1"/>
          </p:cNvSpPr>
          <p:nvPr>
            <p:ph idx="1"/>
          </p:nvPr>
        </p:nvSpPr>
        <p:spPr>
          <a:xfrm>
            <a:off x="561975" y="990600"/>
            <a:ext cx="8048625" cy="5867400"/>
          </a:xfrm>
        </p:spPr>
        <p:txBody>
          <a:bodyPr/>
          <a:lstStyle/>
          <a:p>
            <a:pPr eaLnBrk="1" hangingPunct="1">
              <a:defRPr/>
            </a:pPr>
            <a:r>
              <a:rPr lang="en-US" smtClean="0">
                <a:cs typeface="+mn-cs"/>
              </a:rPr>
              <a:t>Evidently, if you looked at quasars with redshifts of a little over 2, you would be looking back to an age when galaxies were actively forming, colliding, and merging. </a:t>
            </a:r>
          </a:p>
          <a:p>
            <a:pPr lvl="1" eaLnBrk="1" hangingPunct="1">
              <a:defRPr/>
            </a:pPr>
            <a:r>
              <a:rPr lang="en-US" sz="2400" smtClean="0"/>
              <a:t>In that age of quasars, they were about 1,000 times more common than they are now. </a:t>
            </a:r>
          </a:p>
          <a:p>
            <a:pPr lvl="1" eaLnBrk="1" hangingPunct="1">
              <a:defRPr/>
            </a:pPr>
            <a:r>
              <a:rPr lang="en-US" sz="2400" smtClean="0"/>
              <a:t>Even so, only a fraction of galaxies had quasars erupting in their cores at any one time. </a:t>
            </a:r>
          </a:p>
        </p:txBody>
      </p:sp>
      <p:sp>
        <p:nvSpPr>
          <p:cNvPr id="1618948" name="Text Box 4"/>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spTree>
    <p:extLst>
      <p:ext uri="{BB962C8B-B14F-4D97-AF65-F5344CB8AC3E}">
        <p14:creationId xmlns:p14="http://schemas.microsoft.com/office/powerpoint/2010/main" val="3175824332"/>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994" name="Rectangle 2"/>
          <p:cNvSpPr>
            <a:spLocks noGrp="1" noChangeArrowheads="1"/>
          </p:cNvSpPr>
          <p:nvPr>
            <p:ph idx="1"/>
          </p:nvPr>
        </p:nvSpPr>
        <p:spPr>
          <a:xfrm>
            <a:off x="552450" y="976313"/>
            <a:ext cx="8286750" cy="4525962"/>
          </a:xfrm>
        </p:spPr>
        <p:txBody>
          <a:bodyPr/>
          <a:lstStyle/>
          <a:p>
            <a:pPr eaLnBrk="1" hangingPunct="1">
              <a:defRPr/>
            </a:pPr>
            <a:r>
              <a:rPr lang="en-US" sz="4000" smtClean="0">
                <a:cs typeface="+mn-cs"/>
              </a:rPr>
              <a:t>If you looked back to even higher redshifts, you would see fewer quasars.</a:t>
            </a:r>
          </a:p>
          <a:p>
            <a:pPr lvl="1" eaLnBrk="1" hangingPunct="1">
              <a:defRPr/>
            </a:pPr>
            <a:r>
              <a:rPr lang="en-US" sz="2400" smtClean="0"/>
              <a:t>You would be looking back to an age when the universe was so young that it had not yet begun to form many galaxies and quasars.</a:t>
            </a:r>
          </a:p>
        </p:txBody>
      </p:sp>
      <p:sp>
        <p:nvSpPr>
          <p:cNvPr id="1620996" name="Text Box 4"/>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spTree>
    <p:extLst>
      <p:ext uri="{BB962C8B-B14F-4D97-AF65-F5344CB8AC3E}">
        <p14:creationId xmlns:p14="http://schemas.microsoft.com/office/powerpoint/2010/main" val="315978640"/>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Rectangle 2"/>
          <p:cNvSpPr>
            <a:spLocks noGrp="1" noChangeArrowheads="1"/>
          </p:cNvSpPr>
          <p:nvPr>
            <p:ph idx="1"/>
          </p:nvPr>
        </p:nvSpPr>
        <p:spPr>
          <a:xfrm>
            <a:off x="569913" y="944563"/>
            <a:ext cx="7812087" cy="5351462"/>
          </a:xfrm>
        </p:spPr>
        <p:txBody>
          <a:bodyPr/>
          <a:lstStyle/>
          <a:p>
            <a:pPr eaLnBrk="1" hangingPunct="1">
              <a:defRPr/>
            </a:pPr>
            <a:r>
              <a:rPr lang="en-US" sz="4800" smtClean="0">
                <a:cs typeface="+mn-cs"/>
              </a:rPr>
              <a:t>Then, where are all the dead quasars?</a:t>
            </a:r>
            <a:r>
              <a:rPr lang="en-US" sz="4000" smtClean="0">
                <a:cs typeface="+mn-cs"/>
              </a:rPr>
              <a:t> </a:t>
            </a:r>
          </a:p>
          <a:p>
            <a:pPr lvl="1" eaLnBrk="1" hangingPunct="1">
              <a:defRPr/>
            </a:pPr>
            <a:r>
              <a:rPr lang="en-US" sz="2600" smtClean="0"/>
              <a:t>There is no way to get rid of supermassive black holes.</a:t>
            </a:r>
          </a:p>
        </p:txBody>
      </p:sp>
      <p:sp>
        <p:nvSpPr>
          <p:cNvPr id="1625092" name="Text Box 4"/>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spTree>
    <p:extLst>
      <p:ext uri="{BB962C8B-B14F-4D97-AF65-F5344CB8AC3E}">
        <p14:creationId xmlns:p14="http://schemas.microsoft.com/office/powerpoint/2010/main" val="71295075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ChangeArrowheads="1"/>
          </p:cNvSpPr>
          <p:nvPr>
            <p:ph idx="1"/>
          </p:nvPr>
        </p:nvSpPr>
        <p:spPr>
          <a:xfrm>
            <a:off x="569913" y="985838"/>
            <a:ext cx="7583487" cy="5486400"/>
          </a:xfrm>
        </p:spPr>
        <p:txBody>
          <a:bodyPr/>
          <a:lstStyle/>
          <a:p>
            <a:pPr eaLnBrk="1" hangingPunct="1">
              <a:defRPr/>
            </a:pPr>
            <a:r>
              <a:rPr lang="en-US" sz="3600" smtClean="0">
                <a:cs typeface="Times New Roman" charset="0"/>
              </a:rPr>
              <a:t>Astronomers have discovered that nearly all galaxies contain supermassive black holes.</a:t>
            </a:r>
          </a:p>
          <a:p>
            <a:pPr lvl="1" eaLnBrk="1" hangingPunct="1">
              <a:defRPr/>
            </a:pPr>
            <a:r>
              <a:rPr lang="en-US" sz="2400" smtClean="0"/>
              <a:t>Those black holes may have suffered quasar eruptions when the universe was younger, galaxies were closer together, and infalling </a:t>
            </a:r>
            <a:br>
              <a:rPr lang="en-US" sz="2400" smtClean="0"/>
            </a:br>
            <a:r>
              <a:rPr lang="en-US" sz="2400" smtClean="0"/>
              <a:t>gas and dust were more plentiful.</a:t>
            </a:r>
          </a:p>
          <a:p>
            <a:pPr lvl="1" eaLnBrk="1" hangingPunct="1">
              <a:buFont typeface="Times" charset="0"/>
              <a:buNone/>
              <a:defRPr/>
            </a:pPr>
            <a:endParaRPr lang="en-US" sz="2400" smtClean="0"/>
          </a:p>
        </p:txBody>
      </p:sp>
      <p:sp>
        <p:nvSpPr>
          <p:cNvPr id="1629188" name="Text Box 4"/>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spTree>
    <p:extLst>
      <p:ext uri="{BB962C8B-B14F-4D97-AF65-F5344CB8AC3E}">
        <p14:creationId xmlns:p14="http://schemas.microsoft.com/office/powerpoint/2010/main" val="52587422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883" name="Rectangle 3"/>
          <p:cNvSpPr>
            <a:spLocks noGrp="1" noChangeArrowheads="1"/>
          </p:cNvSpPr>
          <p:nvPr>
            <p:ph idx="1"/>
          </p:nvPr>
        </p:nvSpPr>
        <p:spPr>
          <a:xfrm>
            <a:off x="95250" y="990600"/>
            <a:ext cx="8362950" cy="4525963"/>
          </a:xfrm>
        </p:spPr>
        <p:txBody>
          <a:bodyPr/>
          <a:lstStyle/>
          <a:p>
            <a:pPr lvl="1" eaLnBrk="1" hangingPunct="1">
              <a:buFontTx/>
              <a:buChar char="•"/>
              <a:defRPr/>
            </a:pPr>
            <a:r>
              <a:rPr lang="en-US" sz="3600" smtClean="0">
                <a:cs typeface="Times New Roman" charset="0"/>
              </a:rPr>
              <a:t>However, quasar eruptions became less common as galaxies became more stable and as the abundance of gas and dust in the centers of galaxies were exhausted.</a:t>
            </a:r>
          </a:p>
          <a:p>
            <a:pPr eaLnBrk="1" hangingPunct="1">
              <a:defRPr/>
            </a:pPr>
            <a:endParaRPr lang="en-US" sz="3600" smtClean="0">
              <a:cs typeface="+mn-cs"/>
            </a:endParaRPr>
          </a:p>
        </p:txBody>
      </p:sp>
      <p:sp>
        <p:nvSpPr>
          <p:cNvPr id="1786886" name="Text Box 6"/>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spTree>
    <p:extLst>
      <p:ext uri="{BB962C8B-B14F-4D97-AF65-F5344CB8AC3E}">
        <p14:creationId xmlns:p14="http://schemas.microsoft.com/office/powerpoint/2010/main" val="73591575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Rectangle 2"/>
          <p:cNvSpPr>
            <a:spLocks noGrp="1" noChangeArrowheads="1"/>
          </p:cNvSpPr>
          <p:nvPr>
            <p:ph idx="1"/>
          </p:nvPr>
        </p:nvSpPr>
        <p:spPr>
          <a:xfrm>
            <a:off x="569913" y="947738"/>
            <a:ext cx="8210550" cy="4525962"/>
          </a:xfrm>
        </p:spPr>
        <p:txBody>
          <a:bodyPr/>
          <a:lstStyle/>
          <a:p>
            <a:pPr eaLnBrk="1" hangingPunct="1">
              <a:defRPr/>
            </a:pPr>
            <a:r>
              <a:rPr lang="en-US" sz="4800" smtClean="0">
                <a:cs typeface="Times New Roman" charset="0"/>
              </a:rPr>
              <a:t>Our own Milky Way is a good example.</a:t>
            </a:r>
          </a:p>
          <a:p>
            <a:pPr lvl="1" eaLnBrk="1" hangingPunct="1">
              <a:defRPr/>
            </a:pPr>
            <a:r>
              <a:rPr lang="en-US" sz="2400" smtClean="0">
                <a:cs typeface="Times New Roman" charset="0"/>
              </a:rPr>
              <a:t>It could have been a quasar long ago.</a:t>
            </a:r>
          </a:p>
          <a:p>
            <a:pPr lvl="1" eaLnBrk="1" hangingPunct="1">
              <a:defRPr/>
            </a:pPr>
            <a:r>
              <a:rPr lang="en-US" sz="2400" smtClean="0">
                <a:cs typeface="Times New Roman" charset="0"/>
              </a:rPr>
              <a:t>Today, though, its supermassive black hole is resting.</a:t>
            </a:r>
            <a:endParaRPr lang="en-US" sz="2400" smtClean="0"/>
          </a:p>
          <a:p>
            <a:pPr eaLnBrk="1" hangingPunct="1">
              <a:buFont typeface="Times" charset="0"/>
              <a:buNone/>
              <a:defRPr/>
            </a:pPr>
            <a:endParaRPr lang="en-US" sz="2400" smtClean="0">
              <a:cs typeface="Times New Roman" charset="0"/>
            </a:endParaRPr>
          </a:p>
        </p:txBody>
      </p:sp>
      <p:sp>
        <p:nvSpPr>
          <p:cNvPr id="1633285" name="Text Box 5"/>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spTree>
    <p:extLst>
      <p:ext uri="{BB962C8B-B14F-4D97-AF65-F5344CB8AC3E}">
        <p14:creationId xmlns:p14="http://schemas.microsoft.com/office/powerpoint/2010/main" val="29703594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58" name="Rectangle 2"/>
          <p:cNvSpPr>
            <a:spLocks noGrp="1" noChangeArrowheads="1"/>
          </p:cNvSpPr>
          <p:nvPr>
            <p:ph idx="1"/>
          </p:nvPr>
        </p:nvSpPr>
        <p:spPr>
          <a:xfrm>
            <a:off x="566738" y="990600"/>
            <a:ext cx="8348662" cy="5410200"/>
          </a:xfrm>
        </p:spPr>
        <p:txBody>
          <a:bodyPr/>
          <a:lstStyle/>
          <a:p>
            <a:pPr eaLnBrk="1" hangingPunct="1">
              <a:defRPr/>
            </a:pPr>
            <a:r>
              <a:rPr lang="en-US" sz="3400" smtClean="0">
                <a:cs typeface="+mn-cs"/>
              </a:rPr>
              <a:t>The velocities at the center of Seyfert galaxies are roughly 10,000 km/s. </a:t>
            </a:r>
          </a:p>
          <a:p>
            <a:pPr eaLnBrk="1" hangingPunct="1">
              <a:defRPr/>
            </a:pPr>
            <a:r>
              <a:rPr lang="en-US" sz="3400" smtClean="0">
                <a:cs typeface="+mn-cs"/>
              </a:rPr>
              <a:t>This is about 30 times greater than velocities at the center of normal galaxies.</a:t>
            </a:r>
          </a:p>
          <a:p>
            <a:pPr lvl="1" eaLnBrk="1" hangingPunct="1">
              <a:defRPr/>
            </a:pPr>
            <a:r>
              <a:rPr lang="en-US" sz="2600" smtClean="0"/>
              <a:t>Something violent is happening in the cores </a:t>
            </a:r>
            <a:br>
              <a:rPr lang="en-US" sz="2600" smtClean="0"/>
            </a:br>
            <a:r>
              <a:rPr lang="en-US" sz="2600" smtClean="0"/>
              <a:t>of Seyfert galaxies.</a:t>
            </a:r>
            <a:r>
              <a:rPr lang="en-US" sz="2400" smtClean="0"/>
              <a:t> </a:t>
            </a:r>
          </a:p>
        </p:txBody>
      </p:sp>
      <p:sp>
        <p:nvSpPr>
          <p:cNvPr id="1350660" name="Text Box 4"/>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spTree>
    <p:extLst>
      <p:ext uri="{BB962C8B-B14F-4D97-AF65-F5344CB8AC3E}">
        <p14:creationId xmlns:p14="http://schemas.microsoft.com/office/powerpoint/2010/main" val="625614903"/>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0435" name="Rectangle 3"/>
          <p:cNvSpPr>
            <a:spLocks noGrp="1" noChangeArrowheads="1"/>
          </p:cNvSpPr>
          <p:nvPr>
            <p:ph idx="1"/>
          </p:nvPr>
        </p:nvSpPr>
        <p:spPr>
          <a:xfrm>
            <a:off x="566738" y="962025"/>
            <a:ext cx="8196262" cy="4525963"/>
          </a:xfrm>
        </p:spPr>
        <p:txBody>
          <a:bodyPr/>
          <a:lstStyle/>
          <a:p>
            <a:pPr eaLnBrk="1" hangingPunct="1">
              <a:defRPr/>
            </a:pPr>
            <a:r>
              <a:rPr lang="en-US" sz="4000" smtClean="0">
                <a:cs typeface="+mn-cs"/>
              </a:rPr>
              <a:t>Dormant black holes at the centers of galaxies today can be reawakened to become AGN by galaxy collisions.</a:t>
            </a:r>
          </a:p>
          <a:p>
            <a:pPr eaLnBrk="1" hangingPunct="1">
              <a:defRPr/>
            </a:pPr>
            <a:endParaRPr lang="en-US" sz="4000" smtClean="0">
              <a:cs typeface="+mn-cs"/>
            </a:endParaRPr>
          </a:p>
        </p:txBody>
      </p:sp>
      <p:sp>
        <p:nvSpPr>
          <p:cNvPr id="1810437" name="Text Box 5"/>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spTree>
    <p:extLst>
      <p:ext uri="{BB962C8B-B14F-4D97-AF65-F5344CB8AC3E}">
        <p14:creationId xmlns:p14="http://schemas.microsoft.com/office/powerpoint/2010/main" val="42284711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2"/>
          <p:cNvSpPr>
            <a:spLocks noGrp="1" noChangeArrowheads="1"/>
          </p:cNvSpPr>
          <p:nvPr>
            <p:ph idx="1"/>
          </p:nvPr>
        </p:nvSpPr>
        <p:spPr>
          <a:xfrm>
            <a:off x="566738" y="971550"/>
            <a:ext cx="7967662" cy="5867400"/>
          </a:xfrm>
        </p:spPr>
        <p:txBody>
          <a:bodyPr/>
          <a:lstStyle/>
          <a:p>
            <a:pPr eaLnBrk="1" hangingPunct="1">
              <a:defRPr/>
            </a:pPr>
            <a:r>
              <a:rPr lang="en-US" sz="3600" smtClean="0">
                <a:cs typeface="+mn-cs"/>
              </a:rPr>
              <a:t>Astronomers later discovered that the brilliant nuclei of Seyfert galaxies change brightness rapidly.</a:t>
            </a:r>
            <a:r>
              <a:rPr lang="en-US" sz="4000" smtClean="0">
                <a:cs typeface="+mn-cs"/>
              </a:rPr>
              <a:t> </a:t>
            </a:r>
          </a:p>
          <a:p>
            <a:pPr lvl="1" eaLnBrk="1" hangingPunct="1">
              <a:defRPr/>
            </a:pPr>
            <a:r>
              <a:rPr lang="en-US" sz="2600" smtClean="0"/>
              <a:t>This happens in only a few hours or minutes, especially at X-ray wavelengths.</a:t>
            </a:r>
          </a:p>
        </p:txBody>
      </p:sp>
      <p:sp>
        <p:nvSpPr>
          <p:cNvPr id="1358852" name="Text Box 4"/>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spTree>
    <p:extLst>
      <p:ext uri="{BB962C8B-B14F-4D97-AF65-F5344CB8AC3E}">
        <p14:creationId xmlns:p14="http://schemas.microsoft.com/office/powerpoint/2010/main" val="16021654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stro1 Ch4">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FF00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Stro1 Ch2 Modified">
  <a:themeElements>
    <a:clrScheme name="Custom 8">
      <a:dk1>
        <a:srgbClr val="292934"/>
      </a:dk1>
      <a:lt1>
        <a:srgbClr val="040404"/>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Astro1 Ch4.thmx</Template>
  <TotalTime>0</TotalTime>
  <Words>3124</Words>
  <Application>Microsoft Macintosh PowerPoint</Application>
  <PresentationFormat>On-screen Show (4:3)</PresentationFormat>
  <Paragraphs>351</Paragraphs>
  <Slides>80</Slides>
  <Notes>80</Notes>
  <HiddenSlides>0</HiddenSlides>
  <MMClips>0</MMClips>
  <ScaleCrop>false</ScaleCrop>
  <HeadingPairs>
    <vt:vector size="4" baseType="variant">
      <vt:variant>
        <vt:lpstr>Theme</vt:lpstr>
      </vt:variant>
      <vt:variant>
        <vt:i4>2</vt:i4>
      </vt:variant>
      <vt:variant>
        <vt:lpstr>Slide Titles</vt:lpstr>
      </vt:variant>
      <vt:variant>
        <vt:i4>80</vt:i4>
      </vt:variant>
    </vt:vector>
  </HeadingPairs>
  <TitlesOfParts>
    <vt:vector size="82" baseType="lpstr">
      <vt:lpstr>Astro1 Ch4</vt:lpstr>
      <vt:lpstr>AStro1 Ch2 Modified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Santa Monica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 Said</dc:creator>
  <cp:lastModifiedBy>Asma Said</cp:lastModifiedBy>
  <cp:revision>1</cp:revision>
  <dcterms:created xsi:type="dcterms:W3CDTF">2014-05-04T18:26:34Z</dcterms:created>
  <dcterms:modified xsi:type="dcterms:W3CDTF">2014-05-04T18:27:05Z</dcterms:modified>
</cp:coreProperties>
</file>