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Lst>
  <p:notesMasterIdLst>
    <p:notesMasterId r:id="rId181"/>
  </p:notesMasterIdLst>
  <p:sldIdLst>
    <p:sldId id="448" r:id="rId2"/>
    <p:sldId id="257" r:id="rId3"/>
    <p:sldId id="258" r:id="rId4"/>
    <p:sldId id="259" r:id="rId5"/>
    <p:sldId id="260" r:id="rId6"/>
    <p:sldId id="261" r:id="rId7"/>
    <p:sldId id="278" r:id="rId8"/>
    <p:sldId id="279" r:id="rId9"/>
    <p:sldId id="263" r:id="rId10"/>
    <p:sldId id="264" r:id="rId11"/>
    <p:sldId id="280" r:id="rId12"/>
    <p:sldId id="282" r:id="rId13"/>
    <p:sldId id="281" r:id="rId14"/>
    <p:sldId id="265" r:id="rId15"/>
    <p:sldId id="267" r:id="rId16"/>
    <p:sldId id="268" r:id="rId17"/>
    <p:sldId id="269" r:id="rId18"/>
    <p:sldId id="270" r:id="rId19"/>
    <p:sldId id="271" r:id="rId20"/>
    <p:sldId id="272" r:id="rId21"/>
    <p:sldId id="273" r:id="rId22"/>
    <p:sldId id="274" r:id="rId23"/>
    <p:sldId id="293" r:id="rId24"/>
    <p:sldId id="275" r:id="rId25"/>
    <p:sldId id="276" r:id="rId26"/>
    <p:sldId id="294" r:id="rId27"/>
    <p:sldId id="277" r:id="rId28"/>
    <p:sldId id="297" r:id="rId29"/>
    <p:sldId id="283" r:id="rId30"/>
    <p:sldId id="284" r:id="rId31"/>
    <p:sldId id="285" r:id="rId32"/>
    <p:sldId id="286" r:id="rId33"/>
    <p:sldId id="287" r:id="rId34"/>
    <p:sldId id="295" r:id="rId35"/>
    <p:sldId id="288" r:id="rId36"/>
    <p:sldId id="289" r:id="rId37"/>
    <p:sldId id="299" r:id="rId38"/>
    <p:sldId id="290" r:id="rId39"/>
    <p:sldId id="291" r:id="rId40"/>
    <p:sldId id="292" r:id="rId41"/>
    <p:sldId id="300" r:id="rId42"/>
    <p:sldId id="301" r:id="rId43"/>
    <p:sldId id="302" r:id="rId44"/>
    <p:sldId id="303" r:id="rId45"/>
    <p:sldId id="304" r:id="rId46"/>
    <p:sldId id="305" r:id="rId47"/>
    <p:sldId id="306" r:id="rId48"/>
    <p:sldId id="307" r:id="rId49"/>
    <p:sldId id="308" r:id="rId50"/>
    <p:sldId id="309" r:id="rId51"/>
    <p:sldId id="446" r:id="rId52"/>
    <p:sldId id="311" r:id="rId53"/>
    <p:sldId id="447" r:id="rId54"/>
    <p:sldId id="312" r:id="rId55"/>
    <p:sldId id="313" r:id="rId56"/>
    <p:sldId id="314" r:id="rId57"/>
    <p:sldId id="315" r:id="rId58"/>
    <p:sldId id="316" r:id="rId59"/>
    <p:sldId id="317" r:id="rId60"/>
    <p:sldId id="318" r:id="rId61"/>
    <p:sldId id="319" r:id="rId62"/>
    <p:sldId id="320" r:id="rId63"/>
    <p:sldId id="321" r:id="rId64"/>
    <p:sldId id="323" r:id="rId65"/>
    <p:sldId id="324" r:id="rId66"/>
    <p:sldId id="325" r:id="rId67"/>
    <p:sldId id="326" r:id="rId68"/>
    <p:sldId id="434" r:id="rId69"/>
    <p:sldId id="327"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3" r:id="rId93"/>
    <p:sldId id="354" r:id="rId94"/>
    <p:sldId id="355" r:id="rId95"/>
    <p:sldId id="356" r:id="rId96"/>
    <p:sldId id="357" r:id="rId97"/>
    <p:sldId id="358" r:id="rId98"/>
    <p:sldId id="359" r:id="rId99"/>
    <p:sldId id="435" r:id="rId100"/>
    <p:sldId id="439" r:id="rId101"/>
    <p:sldId id="440" r:id="rId102"/>
    <p:sldId id="436" r:id="rId103"/>
    <p:sldId id="444" r:id="rId104"/>
    <p:sldId id="443" r:id="rId105"/>
    <p:sldId id="442" r:id="rId106"/>
    <p:sldId id="441" r:id="rId107"/>
    <p:sldId id="360" r:id="rId108"/>
    <p:sldId id="361" r:id="rId109"/>
    <p:sldId id="362" r:id="rId110"/>
    <p:sldId id="363"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4" r:id="rId130"/>
    <p:sldId id="385" r:id="rId131"/>
    <p:sldId id="386" r:id="rId132"/>
    <p:sldId id="387" r:id="rId133"/>
    <p:sldId id="388" r:id="rId134"/>
    <p:sldId id="445"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3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notesMaster" Target="notesMasters/notesMaster1.xml"/><Relationship Id="rId182"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presProps" Target="presProps.xml"/><Relationship Id="rId184" Type="http://schemas.openxmlformats.org/officeDocument/2006/relationships/viewProps" Target="viewProps.xml"/><Relationship Id="rId185" Type="http://schemas.openxmlformats.org/officeDocument/2006/relationships/theme" Target="theme/theme1.xml"/><Relationship Id="rId186"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8C22D-E402-464D-973C-633CF08A10A5}" type="datetimeFigureOut">
              <a:rPr lang="en-US" smtClean="0"/>
              <a:t>3/23/14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B83E59-418E-A347-81C3-9F74805EB7B2}" type="slidenum">
              <a:rPr lang="en-US" smtClean="0"/>
              <a:t>‹#›</a:t>
            </a:fld>
            <a:endParaRPr lang="en-US"/>
          </a:p>
        </p:txBody>
      </p:sp>
    </p:spTree>
    <p:extLst>
      <p:ext uri="{BB962C8B-B14F-4D97-AF65-F5344CB8AC3E}">
        <p14:creationId xmlns:p14="http://schemas.microsoft.com/office/powerpoint/2010/main" val="17509542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space.com/6638-supernova.html%23"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blindingly bright star bursts into view in a corner of the night sky — it wasn't there just a few hours ago, but now it burns like a beacon.</a:t>
            </a:r>
          </a:p>
          <a:p>
            <a:r>
              <a:rPr lang="en-US" dirty="0" smtClean="0"/>
              <a:t>That bright star isn't actually a star, at least not anymore. The brilliant point of light is the explosion of a star that has reached the end of its life, otherwise known as a supernova.</a:t>
            </a:r>
          </a:p>
          <a:p>
            <a:r>
              <a:rPr lang="en-US" dirty="0" smtClean="0"/>
              <a:t>Supernovas can briefly outshine entire galaxies and radiate more </a:t>
            </a:r>
            <a:r>
              <a:rPr lang="en-US" b="0" i="0" u="sng" strike="noStrike" dirty="0" smtClean="0">
                <a:solidFill>
                  <a:srgbClr val="009900"/>
                </a:solidFill>
                <a:effectLst/>
                <a:hlinkClick r:id="rId3"/>
              </a:rPr>
              <a:t>energy</a:t>
            </a:r>
            <a:r>
              <a:rPr lang="en-US" dirty="0" smtClean="0"/>
              <a:t> than our sun will in its entire lifetime. They're also the primary source of heavy elements in the universe. </a:t>
            </a:r>
          </a:p>
          <a:p>
            <a:endParaRPr lang="en-US" dirty="0"/>
          </a:p>
        </p:txBody>
      </p:sp>
      <p:sp>
        <p:nvSpPr>
          <p:cNvPr id="4" name="Slide Number Placeholder 3"/>
          <p:cNvSpPr>
            <a:spLocks noGrp="1"/>
          </p:cNvSpPr>
          <p:nvPr>
            <p:ph type="sldNum" sz="quarter" idx="10"/>
          </p:nvPr>
        </p:nvSpPr>
        <p:spPr/>
        <p:txBody>
          <a:bodyPr/>
          <a:lstStyle/>
          <a:p>
            <a:fld id="{C8B83E59-418E-A347-81C3-9F74805EB7B2}" type="slidenum">
              <a:rPr lang="en-US" smtClean="0"/>
              <a:t>7</a:t>
            </a:fld>
            <a:endParaRPr lang="en-US"/>
          </a:p>
        </p:txBody>
      </p:sp>
    </p:spTree>
    <p:extLst>
      <p:ext uri="{BB962C8B-B14F-4D97-AF65-F5344CB8AC3E}">
        <p14:creationId xmlns:p14="http://schemas.microsoft.com/office/powerpoint/2010/main" val="1942866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68B1BE-1ED3-A244-BAFC-5926C06F89FF}" type="slidenum">
              <a:rPr lang="en-US"/>
              <a:pPr>
                <a:defRPr/>
              </a:pPr>
              <a:t>60</a:t>
            </a:fld>
            <a:endParaRPr lang="en-US"/>
          </a:p>
        </p:txBody>
      </p:sp>
      <p:sp>
        <p:nvSpPr>
          <p:cNvPr id="888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88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3F6F070-B6CF-E347-B09C-85D4D156E887}" type="slidenum">
              <a:rPr lang="en-US"/>
              <a:pPr>
                <a:defRPr/>
              </a:pPr>
              <a:t>160</a:t>
            </a:fld>
            <a:endParaRPr lang="en-US"/>
          </a:p>
        </p:txBody>
      </p:sp>
      <p:sp>
        <p:nvSpPr>
          <p:cNvPr id="1092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2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F2AC7C-48BB-7B4C-98D0-3EAC11D77128}" type="slidenum">
              <a:rPr lang="en-US"/>
              <a:pPr>
                <a:defRPr/>
              </a:pPr>
              <a:t>161</a:t>
            </a:fld>
            <a:endParaRPr lang="en-US"/>
          </a:p>
        </p:txBody>
      </p:sp>
      <p:sp>
        <p:nvSpPr>
          <p:cNvPr id="1219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9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A13B27-5D86-8745-91CD-08B0BE2C50C8}" type="slidenum">
              <a:rPr lang="en-US"/>
              <a:pPr>
                <a:defRPr/>
              </a:pPr>
              <a:t>162</a:t>
            </a:fld>
            <a:endParaRPr lang="en-US"/>
          </a:p>
        </p:txBody>
      </p:sp>
      <p:sp>
        <p:nvSpPr>
          <p:cNvPr id="1093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3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889EB6-3CF6-8742-BC3C-9FFC41468C77}" type="slidenum">
              <a:rPr lang="en-US"/>
              <a:pPr>
                <a:defRPr/>
              </a:pPr>
              <a:t>163</a:t>
            </a:fld>
            <a:endParaRPr lang="en-US"/>
          </a:p>
        </p:txBody>
      </p:sp>
      <p:sp>
        <p:nvSpPr>
          <p:cNvPr id="1220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0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39AE41-7D1D-1141-84EF-315B57E89A15}" type="slidenum">
              <a:rPr lang="en-US"/>
              <a:pPr>
                <a:defRPr/>
              </a:pPr>
              <a:t>164</a:t>
            </a:fld>
            <a:endParaRPr lang="en-US"/>
          </a:p>
        </p:txBody>
      </p:sp>
      <p:sp>
        <p:nvSpPr>
          <p:cNvPr id="1094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46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D16D70-8E8A-7E45-97DA-8881F29E366C}" type="slidenum">
              <a:rPr lang="en-US"/>
              <a:pPr>
                <a:defRPr/>
              </a:pPr>
              <a:t>165</a:t>
            </a:fld>
            <a:endParaRPr lang="en-US"/>
          </a:p>
        </p:txBody>
      </p:sp>
      <p:sp>
        <p:nvSpPr>
          <p:cNvPr id="1095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5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2F570D-392B-7644-8924-BD00027BDCC7}" type="slidenum">
              <a:rPr lang="en-US"/>
              <a:pPr>
                <a:defRPr/>
              </a:pPr>
              <a:t>166</a:t>
            </a:fld>
            <a:endParaRPr lang="en-US"/>
          </a:p>
        </p:txBody>
      </p:sp>
      <p:sp>
        <p:nvSpPr>
          <p:cNvPr id="1171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714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2CC83E5-CB98-6046-B082-A65828B89BBD}" type="slidenum">
              <a:rPr lang="en-US"/>
              <a:pPr>
                <a:defRPr/>
              </a:pPr>
              <a:t>167</a:t>
            </a:fld>
            <a:endParaRPr lang="en-US"/>
          </a:p>
        </p:txBody>
      </p:sp>
      <p:sp>
        <p:nvSpPr>
          <p:cNvPr id="1096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67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807DCD-4602-1049-BFE8-A412B9A229B3}" type="slidenum">
              <a:rPr lang="en-US"/>
              <a:pPr>
                <a:defRPr/>
              </a:pPr>
              <a:t>168</a:t>
            </a:fld>
            <a:endParaRPr lang="en-US"/>
          </a:p>
        </p:txBody>
      </p:sp>
      <p:sp>
        <p:nvSpPr>
          <p:cNvPr id="1097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77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81B602-E9C7-6F4E-B203-6B2687564122}" type="slidenum">
              <a:rPr lang="en-US"/>
              <a:pPr>
                <a:defRPr/>
              </a:pPr>
              <a:t>169</a:t>
            </a:fld>
            <a:endParaRPr lang="en-US"/>
          </a:p>
        </p:txBody>
      </p:sp>
      <p:sp>
        <p:nvSpPr>
          <p:cNvPr id="1098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87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AF8018-05A5-7F4E-9946-E266037355A0}" type="slidenum">
              <a:rPr lang="en-US"/>
              <a:pPr>
                <a:defRPr/>
              </a:pPr>
              <a:t>61</a:t>
            </a:fld>
            <a:endParaRPr lang="en-US"/>
          </a:p>
        </p:txBody>
      </p:sp>
      <p:sp>
        <p:nvSpPr>
          <p:cNvPr id="889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98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96FC2A-940A-1E42-A450-D450E353B10A}" type="slidenum">
              <a:rPr lang="en-US"/>
              <a:pPr>
                <a:defRPr/>
              </a:pPr>
              <a:t>170</a:t>
            </a:fld>
            <a:endParaRPr lang="en-US"/>
          </a:p>
        </p:txBody>
      </p:sp>
      <p:sp>
        <p:nvSpPr>
          <p:cNvPr id="1099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97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5C4784-D547-E34B-A53C-475D228C16DE}" type="slidenum">
              <a:rPr lang="en-US"/>
              <a:pPr>
                <a:defRPr/>
              </a:pPr>
              <a:t>171</a:t>
            </a:fld>
            <a:endParaRPr lang="en-US"/>
          </a:p>
        </p:txBody>
      </p:sp>
      <p:sp>
        <p:nvSpPr>
          <p:cNvPr id="78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823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572975-A181-154D-A420-76B98214C48E}" type="slidenum">
              <a:rPr lang="en-US"/>
              <a:pPr>
                <a:defRPr/>
              </a:pPr>
              <a:t>172</a:t>
            </a:fld>
            <a:endParaRPr lang="en-US"/>
          </a:p>
        </p:txBody>
      </p:sp>
      <p:sp>
        <p:nvSpPr>
          <p:cNvPr id="829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9443" name="Rectangle 3"/>
          <p:cNvSpPr>
            <a:spLocks noGrp="1" noChangeArrowheads="1"/>
          </p:cNvSpPr>
          <p:nvPr>
            <p:ph type="body" idx="1"/>
          </p:nvPr>
        </p:nvSpPr>
        <p:spPr/>
        <p:txBody>
          <a:bodyPr/>
          <a:lstStyle/>
          <a:p>
            <a:pPr eaLnBrk="1" hangingPunct="1">
              <a:defRPr/>
            </a:pPr>
            <a:endParaRPr lang="en-US" b="1" smtClean="0">
              <a:cs typeface="+mn-cs"/>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668764-8F6A-534C-B01D-34D139357CBA}" type="slidenum">
              <a:rPr lang="en-US"/>
              <a:pPr>
                <a:defRPr/>
              </a:pPr>
              <a:t>173</a:t>
            </a:fld>
            <a:endParaRPr lang="en-US"/>
          </a:p>
        </p:txBody>
      </p:sp>
      <p:sp>
        <p:nvSpPr>
          <p:cNvPr id="1100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0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044E0D-C7F4-0A49-8F49-D7A54E7EFEFF}" type="slidenum">
              <a:rPr lang="en-US"/>
              <a:pPr>
                <a:defRPr/>
              </a:pPr>
              <a:t>174</a:t>
            </a:fld>
            <a:endParaRPr lang="en-US"/>
          </a:p>
        </p:txBody>
      </p:sp>
      <p:sp>
        <p:nvSpPr>
          <p:cNvPr id="1221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1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4C6AB1-0DA1-B646-B0F6-D787AF9B7C84}" type="slidenum">
              <a:rPr lang="en-US"/>
              <a:pPr>
                <a:defRPr/>
              </a:pPr>
              <a:t>175</a:t>
            </a:fld>
            <a:endParaRPr lang="en-US"/>
          </a:p>
        </p:txBody>
      </p:sp>
      <p:sp>
        <p:nvSpPr>
          <p:cNvPr id="932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28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96879C-1ECC-9342-B51F-7365EA68531E}" type="slidenum">
              <a:rPr lang="en-US"/>
              <a:pPr>
                <a:defRPr/>
              </a:pPr>
              <a:t>176</a:t>
            </a:fld>
            <a:endParaRPr lang="en-US"/>
          </a:p>
        </p:txBody>
      </p:sp>
      <p:sp>
        <p:nvSpPr>
          <p:cNvPr id="1008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86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91B587-86C8-5347-8067-8CCE337196D0}" type="slidenum">
              <a:rPr lang="en-US"/>
              <a:pPr>
                <a:defRPr/>
              </a:pPr>
              <a:t>177</a:t>
            </a:fld>
            <a:endParaRPr lang="en-US"/>
          </a:p>
        </p:txBody>
      </p:sp>
      <p:sp>
        <p:nvSpPr>
          <p:cNvPr id="1152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20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37E9E9-F910-F046-8DCB-E64DC7897A72}" type="slidenum">
              <a:rPr lang="en-US"/>
              <a:pPr>
                <a:defRPr/>
              </a:pPr>
              <a:t>178</a:t>
            </a:fld>
            <a:endParaRPr lang="en-US"/>
          </a:p>
        </p:txBody>
      </p:sp>
      <p:sp>
        <p:nvSpPr>
          <p:cNvPr id="934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4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4C98CA-C460-DD4C-91D7-C06DDFB0D7BF}" type="slidenum">
              <a:rPr lang="en-US"/>
              <a:pPr>
                <a:defRPr/>
              </a:pPr>
              <a:t>179</a:t>
            </a:fld>
            <a:endParaRPr lang="en-US"/>
          </a:p>
        </p:txBody>
      </p:sp>
      <p:sp>
        <p:nvSpPr>
          <p:cNvPr id="93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5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8C87BA-4ED0-BE4D-ABB0-BCCA2C21F9A3}" type="slidenum">
              <a:rPr lang="en-US"/>
              <a:pPr>
                <a:defRPr/>
              </a:pPr>
              <a:t>62</a:t>
            </a:fld>
            <a:endParaRPr lang="en-US"/>
          </a:p>
        </p:txBody>
      </p:sp>
      <p:sp>
        <p:nvSpPr>
          <p:cNvPr id="996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63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3471FD-E805-1440-9952-403EF682DFFF}" type="slidenum">
              <a:rPr lang="en-US"/>
              <a:pPr>
                <a:defRPr/>
              </a:pPr>
              <a:t>63</a:t>
            </a:fld>
            <a:endParaRPr lang="en-US"/>
          </a:p>
        </p:txBody>
      </p:sp>
      <p:sp>
        <p:nvSpPr>
          <p:cNvPr id="998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84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7CC3D2-0AC6-4849-954D-48148BF67F13}" type="slidenum">
              <a:rPr lang="en-US"/>
              <a:pPr>
                <a:defRPr/>
              </a:pPr>
              <a:t>64</a:t>
            </a:fld>
            <a:endParaRPr lang="en-US"/>
          </a:p>
        </p:txBody>
      </p:sp>
      <p:sp>
        <p:nvSpPr>
          <p:cNvPr id="1139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97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FA43BE-005C-2C4D-8618-97D0EF488F07}" type="slidenum">
              <a:rPr lang="en-US"/>
              <a:pPr>
                <a:defRPr/>
              </a:pPr>
              <a:t>65</a:t>
            </a:fld>
            <a:endParaRPr lang="en-US"/>
          </a:p>
        </p:txBody>
      </p:sp>
      <p:sp>
        <p:nvSpPr>
          <p:cNvPr id="1002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24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365589-1514-FE44-B241-F8783361019B}" type="slidenum">
              <a:rPr lang="en-US"/>
              <a:pPr>
                <a:defRPr/>
              </a:pPr>
              <a:t>66</a:t>
            </a:fld>
            <a:endParaRPr lang="en-US"/>
          </a:p>
        </p:txBody>
      </p:sp>
      <p:sp>
        <p:nvSpPr>
          <p:cNvPr id="892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29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C7B405-EA20-DA4D-8FF5-2F8B426C24DB}" type="slidenum">
              <a:rPr lang="en-US"/>
              <a:pPr>
                <a:defRPr/>
              </a:pPr>
              <a:t>67</a:t>
            </a:fld>
            <a:endParaRPr lang="en-US"/>
          </a:p>
        </p:txBody>
      </p:sp>
      <p:sp>
        <p:nvSpPr>
          <p:cNvPr id="893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39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FB9992-3065-F54A-BE23-84B39B0EC509}" type="slidenum">
              <a:rPr lang="en-US"/>
              <a:pPr>
                <a:defRPr/>
              </a:pPr>
              <a:t>69</a:t>
            </a:fld>
            <a:endParaRPr lang="en-US"/>
          </a:p>
        </p:txBody>
      </p:sp>
      <p:sp>
        <p:nvSpPr>
          <p:cNvPr id="894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49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A8072C-308E-F240-914D-7E30CCBABCD7}" type="slidenum">
              <a:rPr lang="en-US"/>
              <a:pPr>
                <a:defRPr/>
              </a:pPr>
              <a:t>70</a:t>
            </a:fld>
            <a:endParaRPr lang="en-US"/>
          </a:p>
        </p:txBody>
      </p:sp>
      <p:sp>
        <p:nvSpPr>
          <p:cNvPr id="896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60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This Chandra X-ray photograph shows Cassiopeia A (</a:t>
            </a:r>
            <a:r>
              <a:rPr lang="en-US" dirty="0" err="1" smtClean="0">
                <a:effectLst/>
              </a:rPr>
              <a:t>Cas</a:t>
            </a:r>
            <a:r>
              <a:rPr lang="en-US" dirty="0" smtClean="0">
                <a:effectLst/>
              </a:rPr>
              <a:t> A, for short), the youngest supernova remnant in the Milky Way.</a:t>
            </a:r>
            <a:endParaRPr lang="en-US" dirty="0"/>
          </a:p>
        </p:txBody>
      </p:sp>
      <p:sp>
        <p:nvSpPr>
          <p:cNvPr id="4" name="Slide Number Placeholder 3"/>
          <p:cNvSpPr>
            <a:spLocks noGrp="1"/>
          </p:cNvSpPr>
          <p:nvPr>
            <p:ph type="sldNum" sz="quarter" idx="10"/>
          </p:nvPr>
        </p:nvSpPr>
        <p:spPr/>
        <p:txBody>
          <a:bodyPr/>
          <a:lstStyle/>
          <a:p>
            <a:fld id="{C8B83E59-418E-A347-81C3-9F74805EB7B2}" type="slidenum">
              <a:rPr lang="en-US" smtClean="0"/>
              <a:t>8</a:t>
            </a:fld>
            <a:endParaRPr lang="en-US"/>
          </a:p>
        </p:txBody>
      </p:sp>
    </p:spTree>
    <p:extLst>
      <p:ext uri="{BB962C8B-B14F-4D97-AF65-F5344CB8AC3E}">
        <p14:creationId xmlns:p14="http://schemas.microsoft.com/office/powerpoint/2010/main" val="3644507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06B195-E294-D24D-B6F0-B4EDF8FA5B77}" type="slidenum">
              <a:rPr lang="en-US"/>
              <a:pPr>
                <a:defRPr/>
              </a:pPr>
              <a:t>71</a:t>
            </a:fld>
            <a:endParaRPr lang="en-US"/>
          </a:p>
        </p:txBody>
      </p:sp>
      <p:sp>
        <p:nvSpPr>
          <p:cNvPr id="897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70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E9DB63-E93F-744D-B98C-82CC871D8C4E}" type="slidenum">
              <a:rPr lang="en-US"/>
              <a:pPr>
                <a:defRPr/>
              </a:pPr>
              <a:t>72</a:t>
            </a:fld>
            <a:endParaRPr lang="en-US"/>
          </a:p>
        </p:txBody>
      </p:sp>
      <p:sp>
        <p:nvSpPr>
          <p:cNvPr id="899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90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B42276-E74A-EC4F-A292-EF1F2C13B9C5}" type="slidenum">
              <a:rPr lang="en-US"/>
              <a:pPr>
                <a:defRPr/>
              </a:pPr>
              <a:t>73</a:t>
            </a:fld>
            <a:endParaRPr lang="en-US"/>
          </a:p>
        </p:txBody>
      </p:sp>
      <p:sp>
        <p:nvSpPr>
          <p:cNvPr id="900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00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CF4CA8-FC5C-DF48-9D6B-23F7D93F3242}" type="slidenum">
              <a:rPr lang="en-US"/>
              <a:pPr>
                <a:defRPr/>
              </a:pPr>
              <a:t>74</a:t>
            </a:fld>
            <a:endParaRPr lang="en-US"/>
          </a:p>
        </p:txBody>
      </p:sp>
      <p:sp>
        <p:nvSpPr>
          <p:cNvPr id="901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11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1086AA-0416-E14D-9D3B-CC0AC5A09E43}" type="slidenum">
              <a:rPr lang="en-US"/>
              <a:pPr>
                <a:defRPr/>
              </a:pPr>
              <a:t>75</a:t>
            </a:fld>
            <a:endParaRPr lang="en-US"/>
          </a:p>
        </p:txBody>
      </p:sp>
      <p:sp>
        <p:nvSpPr>
          <p:cNvPr id="902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21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00CE29-18BB-CE47-9757-54234E16D949}" type="slidenum">
              <a:rPr lang="en-US"/>
              <a:pPr>
                <a:defRPr/>
              </a:pPr>
              <a:t>76</a:t>
            </a:fld>
            <a:endParaRPr lang="en-US"/>
          </a:p>
        </p:txBody>
      </p:sp>
      <p:sp>
        <p:nvSpPr>
          <p:cNvPr id="905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52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73F871-9F32-8C4A-94F5-F96135FC8F83}" type="slidenum">
              <a:rPr lang="en-US"/>
              <a:pPr>
                <a:defRPr/>
              </a:pPr>
              <a:t>77</a:t>
            </a:fld>
            <a:endParaRPr lang="en-US"/>
          </a:p>
        </p:txBody>
      </p:sp>
      <p:sp>
        <p:nvSpPr>
          <p:cNvPr id="907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72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15ACF1-C0FA-9848-B38D-F49ABA10B240}" type="slidenum">
              <a:rPr lang="en-US"/>
              <a:pPr>
                <a:defRPr/>
              </a:pPr>
              <a:t>78</a:t>
            </a:fld>
            <a:endParaRPr lang="en-US"/>
          </a:p>
        </p:txBody>
      </p:sp>
      <p:sp>
        <p:nvSpPr>
          <p:cNvPr id="908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82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24E68A-C8E3-1D4C-B29D-D809C0FD8140}" type="slidenum">
              <a:rPr lang="en-US"/>
              <a:pPr>
                <a:defRPr/>
              </a:pPr>
              <a:t>79</a:t>
            </a:fld>
            <a:endParaRPr lang="en-US"/>
          </a:p>
        </p:txBody>
      </p:sp>
      <p:sp>
        <p:nvSpPr>
          <p:cNvPr id="909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93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C33580F-2158-6748-80E7-F52F790D4E37}" type="slidenum">
              <a:rPr lang="en-US"/>
              <a:pPr>
                <a:defRPr/>
              </a:pPr>
              <a:t>80</a:t>
            </a:fld>
            <a:endParaRPr lang="en-US"/>
          </a:p>
        </p:txBody>
      </p:sp>
      <p:sp>
        <p:nvSpPr>
          <p:cNvPr id="910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03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7BD953-1002-9F4E-A3EB-A766E55FD2CC}" type="slidenum">
              <a:rPr lang="en-US"/>
              <a:pPr>
                <a:defRPr/>
              </a:pPr>
              <a:t>52</a:t>
            </a:fld>
            <a:endParaRPr lang="en-US"/>
          </a:p>
        </p:txBody>
      </p:sp>
      <p:sp>
        <p:nvSpPr>
          <p:cNvPr id="884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47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4B7BE1-4E20-674F-ADDB-2740B1DB40DA}" type="slidenum">
              <a:rPr lang="en-US"/>
              <a:pPr>
                <a:defRPr/>
              </a:pPr>
              <a:t>81</a:t>
            </a:fld>
            <a:endParaRPr lang="en-US"/>
          </a:p>
        </p:txBody>
      </p:sp>
      <p:sp>
        <p:nvSpPr>
          <p:cNvPr id="913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34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26470F-5912-7B49-BFC6-CB0D58CB934E}" type="slidenum">
              <a:rPr lang="en-US"/>
              <a:pPr>
                <a:defRPr/>
              </a:pPr>
              <a:t>82</a:t>
            </a:fld>
            <a:endParaRPr lang="en-US"/>
          </a:p>
        </p:txBody>
      </p:sp>
      <p:sp>
        <p:nvSpPr>
          <p:cNvPr id="914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44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9470D0-2BCC-364C-8A6B-A03FE3E9DDEA}" type="slidenum">
              <a:rPr lang="en-US"/>
              <a:pPr>
                <a:defRPr/>
              </a:pPr>
              <a:t>83</a:t>
            </a:fld>
            <a:endParaRPr lang="en-US"/>
          </a:p>
        </p:txBody>
      </p:sp>
      <p:sp>
        <p:nvSpPr>
          <p:cNvPr id="915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54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ECFFD1-2A3D-0647-A98B-C068C09521A9}" type="slidenum">
              <a:rPr lang="en-US"/>
              <a:pPr>
                <a:defRPr/>
              </a:pPr>
              <a:t>84</a:t>
            </a:fld>
            <a:endParaRPr lang="en-US"/>
          </a:p>
        </p:txBody>
      </p:sp>
      <p:sp>
        <p:nvSpPr>
          <p:cNvPr id="1216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65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ABFA11-DF1A-A640-93B1-2A070499B9D5}" type="slidenum">
              <a:rPr lang="en-US"/>
              <a:pPr>
                <a:defRPr/>
              </a:pPr>
              <a:t>85</a:t>
            </a:fld>
            <a:endParaRPr lang="en-US"/>
          </a:p>
        </p:txBody>
      </p:sp>
      <p:sp>
        <p:nvSpPr>
          <p:cNvPr id="72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8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070959-448E-1343-B149-1B01DF806F29}" type="slidenum">
              <a:rPr lang="en-US"/>
              <a:pPr>
                <a:defRPr/>
              </a:pPr>
              <a:t>86</a:t>
            </a:fld>
            <a:endParaRPr lang="en-US"/>
          </a:p>
        </p:txBody>
      </p:sp>
      <p:sp>
        <p:nvSpPr>
          <p:cNvPr id="73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11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F9A0A9-7DFB-2242-9E41-71ECE8A06798}" type="slidenum">
              <a:rPr lang="en-US"/>
              <a:pPr>
                <a:defRPr/>
              </a:pPr>
              <a:t>87</a:t>
            </a:fld>
            <a:endParaRPr lang="en-US"/>
          </a:p>
        </p:txBody>
      </p:sp>
      <p:sp>
        <p:nvSpPr>
          <p:cNvPr id="732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21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452F20-C781-AB4E-9E7E-8C794F781762}" type="slidenum">
              <a:rPr lang="en-US"/>
              <a:pPr>
                <a:defRPr/>
              </a:pPr>
              <a:t>88</a:t>
            </a:fld>
            <a:endParaRPr lang="en-US"/>
          </a:p>
        </p:txBody>
      </p:sp>
      <p:sp>
        <p:nvSpPr>
          <p:cNvPr id="73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42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5E11D62-8EE5-B946-B4F9-47AD3D674084}" type="slidenum">
              <a:rPr lang="en-US"/>
              <a:pPr>
                <a:defRPr/>
              </a:pPr>
              <a:t>89</a:t>
            </a:fld>
            <a:endParaRPr lang="en-US"/>
          </a:p>
        </p:txBody>
      </p:sp>
      <p:sp>
        <p:nvSpPr>
          <p:cNvPr id="916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64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C71D40-EAA6-0A45-9CA0-BE2221032CA4}" type="slidenum">
              <a:rPr lang="en-US"/>
              <a:pPr>
                <a:defRPr/>
              </a:pPr>
              <a:t>90</a:t>
            </a:fld>
            <a:endParaRPr lang="en-US"/>
          </a:p>
        </p:txBody>
      </p:sp>
      <p:sp>
        <p:nvSpPr>
          <p:cNvPr id="1143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38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E3A2E3A-E2D2-A64D-9C5A-EE29F0B10B10}" type="slidenum">
              <a:rPr lang="en-US"/>
              <a:pPr>
                <a:defRPr/>
              </a:pPr>
              <a:t>54</a:t>
            </a:fld>
            <a:endParaRPr lang="en-US"/>
          </a:p>
        </p:txBody>
      </p:sp>
      <p:sp>
        <p:nvSpPr>
          <p:cNvPr id="992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22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46D213-AC5F-2B46-B91C-F8C2EF11803B}" type="slidenum">
              <a:rPr lang="en-US"/>
              <a:pPr>
                <a:defRPr/>
              </a:pPr>
              <a:t>91</a:t>
            </a:fld>
            <a:endParaRPr lang="en-US"/>
          </a:p>
        </p:txBody>
      </p:sp>
      <p:sp>
        <p:nvSpPr>
          <p:cNvPr id="917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75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F8061A-E4F1-A642-B822-DA7045AA3637}" type="slidenum">
              <a:rPr lang="en-US"/>
              <a:pPr>
                <a:defRPr/>
              </a:pPr>
              <a:t>92</a:t>
            </a:fld>
            <a:endParaRPr lang="en-US"/>
          </a:p>
        </p:txBody>
      </p:sp>
      <p:sp>
        <p:nvSpPr>
          <p:cNvPr id="1087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7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15DE60-B714-9C43-ADFD-56CCD0EDA525}" type="slidenum">
              <a:rPr lang="en-US"/>
              <a:pPr>
                <a:defRPr/>
              </a:pPr>
              <a:t>93</a:t>
            </a:fld>
            <a:endParaRPr lang="en-US"/>
          </a:p>
        </p:txBody>
      </p:sp>
      <p:sp>
        <p:nvSpPr>
          <p:cNvPr id="1088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85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9A24C1E-5655-B64A-AAC5-80A5C0A6DFC1}" type="slidenum">
              <a:rPr lang="en-US"/>
              <a:pPr>
                <a:defRPr/>
              </a:pPr>
              <a:t>94</a:t>
            </a:fld>
            <a:endParaRPr lang="en-US"/>
          </a:p>
        </p:txBody>
      </p:sp>
      <p:sp>
        <p:nvSpPr>
          <p:cNvPr id="923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36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1A0071-0893-BD43-84CB-F1FC90F13636}" type="slidenum">
              <a:rPr lang="en-US"/>
              <a:pPr>
                <a:defRPr/>
              </a:pPr>
              <a:t>95</a:t>
            </a:fld>
            <a:endParaRPr lang="en-US"/>
          </a:p>
        </p:txBody>
      </p:sp>
      <p:sp>
        <p:nvSpPr>
          <p:cNvPr id="924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46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85C652-DA6F-4A4A-9102-A36ED528B69A}" type="slidenum">
              <a:rPr lang="en-US"/>
              <a:pPr>
                <a:defRPr/>
              </a:pPr>
              <a:t>96</a:t>
            </a:fld>
            <a:endParaRPr lang="en-US"/>
          </a:p>
        </p:txBody>
      </p:sp>
      <p:sp>
        <p:nvSpPr>
          <p:cNvPr id="925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56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E6B6DD-B166-764A-8E61-A146474DA5DD}" type="slidenum">
              <a:rPr lang="en-US"/>
              <a:pPr>
                <a:defRPr/>
              </a:pPr>
              <a:t>97</a:t>
            </a:fld>
            <a:endParaRPr lang="en-US"/>
          </a:p>
        </p:txBody>
      </p:sp>
      <p:sp>
        <p:nvSpPr>
          <p:cNvPr id="926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67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B6DFF5-08BF-FC45-AC0A-4C6EDD6557A6}" type="slidenum">
              <a:rPr lang="en-US"/>
              <a:pPr>
                <a:defRPr/>
              </a:pPr>
              <a:t>98</a:t>
            </a:fld>
            <a:endParaRPr lang="en-US"/>
          </a:p>
        </p:txBody>
      </p:sp>
      <p:sp>
        <p:nvSpPr>
          <p:cNvPr id="1217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7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20063C-399B-0C49-8F76-5F57040B9B24}" type="slidenum">
              <a:rPr lang="en-US"/>
              <a:pPr>
                <a:defRPr/>
              </a:pPr>
              <a:t>107</a:t>
            </a:fld>
            <a:endParaRPr lang="en-US"/>
          </a:p>
        </p:txBody>
      </p:sp>
      <p:sp>
        <p:nvSpPr>
          <p:cNvPr id="1089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9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0149FF-A525-AB4F-9A3B-DF73D09BC052}" type="slidenum">
              <a:rPr lang="en-US"/>
              <a:pPr>
                <a:defRPr/>
              </a:pPr>
              <a:t>108</a:t>
            </a:fld>
            <a:endParaRPr lang="en-US"/>
          </a:p>
        </p:txBody>
      </p:sp>
      <p:sp>
        <p:nvSpPr>
          <p:cNvPr id="1173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735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75FAC5-E1FC-1F47-A706-BFEC615C9739}" type="slidenum">
              <a:rPr lang="en-US"/>
              <a:pPr>
                <a:defRPr/>
              </a:pPr>
              <a:t>55</a:t>
            </a:fld>
            <a:endParaRPr lang="en-US"/>
          </a:p>
        </p:txBody>
      </p:sp>
      <p:sp>
        <p:nvSpPr>
          <p:cNvPr id="885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57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FB8C77-B181-0E4B-9EE9-79E1977731F3}" type="slidenum">
              <a:rPr lang="en-US"/>
              <a:pPr>
                <a:defRPr/>
              </a:pPr>
              <a:t>109</a:t>
            </a:fld>
            <a:endParaRPr lang="en-US"/>
          </a:p>
        </p:txBody>
      </p:sp>
      <p:sp>
        <p:nvSpPr>
          <p:cNvPr id="769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90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E0E5B1-ED2C-854D-8BC9-E7E07E760266}" type="slidenum">
              <a:rPr lang="en-US"/>
              <a:pPr>
                <a:defRPr/>
              </a:pPr>
              <a:t>110</a:t>
            </a:fld>
            <a:endParaRPr lang="en-US"/>
          </a:p>
        </p:txBody>
      </p:sp>
      <p:sp>
        <p:nvSpPr>
          <p:cNvPr id="771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10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694F15-1FC5-6641-954A-6CFC3C0E3054}" type="slidenum">
              <a:rPr lang="en-US"/>
              <a:pPr>
                <a:defRPr/>
              </a:pPr>
              <a:t>111</a:t>
            </a:fld>
            <a:endParaRPr lang="en-US"/>
          </a:p>
        </p:txBody>
      </p:sp>
      <p:sp>
        <p:nvSpPr>
          <p:cNvPr id="1090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05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06DF0A-1555-444A-9CF4-DDC943DA7425}" type="slidenum">
              <a:rPr lang="en-US"/>
              <a:pPr>
                <a:defRPr/>
              </a:pPr>
              <a:t>112</a:t>
            </a:fld>
            <a:endParaRPr lang="en-US"/>
          </a:p>
        </p:txBody>
      </p:sp>
      <p:sp>
        <p:nvSpPr>
          <p:cNvPr id="1149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99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E49DE1-7B10-B745-BDF7-22CD19C0EAA3}" type="slidenum">
              <a:rPr lang="en-US"/>
              <a:pPr>
                <a:defRPr/>
              </a:pPr>
              <a:t>113</a:t>
            </a:fld>
            <a:endParaRPr lang="en-US"/>
          </a:p>
        </p:txBody>
      </p:sp>
      <p:sp>
        <p:nvSpPr>
          <p:cNvPr id="1091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1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FCDC43-B504-BD48-84F4-AE466BA456EE}" type="slidenum">
              <a:rPr lang="en-US"/>
              <a:pPr>
                <a:defRPr/>
              </a:pPr>
              <a:t>114</a:t>
            </a:fld>
            <a:endParaRPr lang="en-US"/>
          </a:p>
        </p:txBody>
      </p:sp>
      <p:sp>
        <p:nvSpPr>
          <p:cNvPr id="1218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85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3F6F070-B6CF-E347-B09C-85D4D156E887}" type="slidenum">
              <a:rPr lang="en-US"/>
              <a:pPr>
                <a:defRPr/>
              </a:pPr>
              <a:t>115</a:t>
            </a:fld>
            <a:endParaRPr lang="en-US"/>
          </a:p>
        </p:txBody>
      </p:sp>
      <p:sp>
        <p:nvSpPr>
          <p:cNvPr id="1092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2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F2AC7C-48BB-7B4C-98D0-3EAC11D77128}" type="slidenum">
              <a:rPr lang="en-US"/>
              <a:pPr>
                <a:defRPr/>
              </a:pPr>
              <a:t>116</a:t>
            </a:fld>
            <a:endParaRPr lang="en-US"/>
          </a:p>
        </p:txBody>
      </p:sp>
      <p:sp>
        <p:nvSpPr>
          <p:cNvPr id="1219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9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A13B27-5D86-8745-91CD-08B0BE2C50C8}" type="slidenum">
              <a:rPr lang="en-US"/>
              <a:pPr>
                <a:defRPr/>
              </a:pPr>
              <a:t>117</a:t>
            </a:fld>
            <a:endParaRPr lang="en-US"/>
          </a:p>
        </p:txBody>
      </p:sp>
      <p:sp>
        <p:nvSpPr>
          <p:cNvPr id="1093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3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889EB6-3CF6-8742-BC3C-9FFC41468C77}" type="slidenum">
              <a:rPr lang="en-US"/>
              <a:pPr>
                <a:defRPr/>
              </a:pPr>
              <a:t>118</a:t>
            </a:fld>
            <a:endParaRPr lang="en-US"/>
          </a:p>
        </p:txBody>
      </p:sp>
      <p:sp>
        <p:nvSpPr>
          <p:cNvPr id="1220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0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8EB75C-AB85-974C-A419-F2EE5EFA49DA}" type="slidenum">
              <a:rPr lang="en-US"/>
              <a:pPr>
                <a:defRPr/>
              </a:pPr>
              <a:t>56</a:t>
            </a:fld>
            <a:endParaRPr lang="en-US"/>
          </a:p>
        </p:txBody>
      </p:sp>
      <p:sp>
        <p:nvSpPr>
          <p:cNvPr id="994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43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39AE41-7D1D-1141-84EF-315B57E89A15}" type="slidenum">
              <a:rPr lang="en-US"/>
              <a:pPr>
                <a:defRPr/>
              </a:pPr>
              <a:t>119</a:t>
            </a:fld>
            <a:endParaRPr lang="en-US"/>
          </a:p>
        </p:txBody>
      </p:sp>
      <p:sp>
        <p:nvSpPr>
          <p:cNvPr id="1094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46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D16D70-8E8A-7E45-97DA-8881F29E366C}" type="slidenum">
              <a:rPr lang="en-US"/>
              <a:pPr>
                <a:defRPr/>
              </a:pPr>
              <a:t>120</a:t>
            </a:fld>
            <a:endParaRPr lang="en-US"/>
          </a:p>
        </p:txBody>
      </p:sp>
      <p:sp>
        <p:nvSpPr>
          <p:cNvPr id="1095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5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2F570D-392B-7644-8924-BD00027BDCC7}" type="slidenum">
              <a:rPr lang="en-US"/>
              <a:pPr>
                <a:defRPr/>
              </a:pPr>
              <a:t>121</a:t>
            </a:fld>
            <a:endParaRPr lang="en-US"/>
          </a:p>
        </p:txBody>
      </p:sp>
      <p:sp>
        <p:nvSpPr>
          <p:cNvPr id="1171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714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2CC83E5-CB98-6046-B082-A65828B89BBD}" type="slidenum">
              <a:rPr lang="en-US"/>
              <a:pPr>
                <a:defRPr/>
              </a:pPr>
              <a:t>122</a:t>
            </a:fld>
            <a:endParaRPr lang="en-US"/>
          </a:p>
        </p:txBody>
      </p:sp>
      <p:sp>
        <p:nvSpPr>
          <p:cNvPr id="1096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67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807DCD-4602-1049-BFE8-A412B9A229B3}" type="slidenum">
              <a:rPr lang="en-US"/>
              <a:pPr>
                <a:defRPr/>
              </a:pPr>
              <a:t>123</a:t>
            </a:fld>
            <a:endParaRPr lang="en-US"/>
          </a:p>
        </p:txBody>
      </p:sp>
      <p:sp>
        <p:nvSpPr>
          <p:cNvPr id="1097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77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81B602-E9C7-6F4E-B203-6B2687564122}" type="slidenum">
              <a:rPr lang="en-US"/>
              <a:pPr>
                <a:defRPr/>
              </a:pPr>
              <a:t>124</a:t>
            </a:fld>
            <a:endParaRPr lang="en-US"/>
          </a:p>
        </p:txBody>
      </p:sp>
      <p:sp>
        <p:nvSpPr>
          <p:cNvPr id="1098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87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96FC2A-940A-1E42-A450-D450E353B10A}" type="slidenum">
              <a:rPr lang="en-US"/>
              <a:pPr>
                <a:defRPr/>
              </a:pPr>
              <a:t>125</a:t>
            </a:fld>
            <a:endParaRPr lang="en-US"/>
          </a:p>
        </p:txBody>
      </p:sp>
      <p:sp>
        <p:nvSpPr>
          <p:cNvPr id="1099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97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5C4784-D547-E34B-A53C-475D228C16DE}" type="slidenum">
              <a:rPr lang="en-US"/>
              <a:pPr>
                <a:defRPr/>
              </a:pPr>
              <a:t>126</a:t>
            </a:fld>
            <a:endParaRPr lang="en-US"/>
          </a:p>
        </p:txBody>
      </p:sp>
      <p:sp>
        <p:nvSpPr>
          <p:cNvPr id="78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823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572975-A181-154D-A420-76B98214C48E}" type="slidenum">
              <a:rPr lang="en-US"/>
              <a:pPr>
                <a:defRPr/>
              </a:pPr>
              <a:t>127</a:t>
            </a:fld>
            <a:endParaRPr lang="en-US"/>
          </a:p>
        </p:txBody>
      </p:sp>
      <p:sp>
        <p:nvSpPr>
          <p:cNvPr id="829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9443" name="Rectangle 3"/>
          <p:cNvSpPr>
            <a:spLocks noGrp="1" noChangeArrowheads="1"/>
          </p:cNvSpPr>
          <p:nvPr>
            <p:ph type="body" idx="1"/>
          </p:nvPr>
        </p:nvSpPr>
        <p:spPr/>
        <p:txBody>
          <a:bodyPr/>
          <a:lstStyle/>
          <a:p>
            <a:pPr eaLnBrk="1" hangingPunct="1">
              <a:defRPr/>
            </a:pPr>
            <a:endParaRPr lang="en-US" b="1" smtClean="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668764-8F6A-534C-B01D-34D139357CBA}" type="slidenum">
              <a:rPr lang="en-US"/>
              <a:pPr>
                <a:defRPr/>
              </a:pPr>
              <a:t>128</a:t>
            </a:fld>
            <a:endParaRPr lang="en-US"/>
          </a:p>
        </p:txBody>
      </p:sp>
      <p:sp>
        <p:nvSpPr>
          <p:cNvPr id="1100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0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0CD066-D64B-6643-B494-C70C91AFB577}" type="slidenum">
              <a:rPr lang="en-US"/>
              <a:pPr>
                <a:defRPr/>
              </a:pPr>
              <a:t>57</a:t>
            </a:fld>
            <a:endParaRPr lang="en-US"/>
          </a:p>
        </p:txBody>
      </p:sp>
      <p:sp>
        <p:nvSpPr>
          <p:cNvPr id="1135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56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4C6AB1-0DA1-B646-B0F6-D787AF9B7C84}" type="slidenum">
              <a:rPr lang="en-US"/>
              <a:pPr>
                <a:defRPr/>
              </a:pPr>
              <a:t>129</a:t>
            </a:fld>
            <a:endParaRPr lang="en-US"/>
          </a:p>
        </p:txBody>
      </p:sp>
      <p:sp>
        <p:nvSpPr>
          <p:cNvPr id="932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28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96879C-1ECC-9342-B51F-7365EA68531E}" type="slidenum">
              <a:rPr lang="en-US"/>
              <a:pPr>
                <a:defRPr/>
              </a:pPr>
              <a:t>130</a:t>
            </a:fld>
            <a:endParaRPr lang="en-US"/>
          </a:p>
        </p:txBody>
      </p:sp>
      <p:sp>
        <p:nvSpPr>
          <p:cNvPr id="1008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86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91B587-86C8-5347-8067-8CCE337196D0}" type="slidenum">
              <a:rPr lang="en-US"/>
              <a:pPr>
                <a:defRPr/>
              </a:pPr>
              <a:t>131</a:t>
            </a:fld>
            <a:endParaRPr lang="en-US"/>
          </a:p>
        </p:txBody>
      </p:sp>
      <p:sp>
        <p:nvSpPr>
          <p:cNvPr id="1152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20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37E9E9-F910-F046-8DCB-E64DC7897A72}" type="slidenum">
              <a:rPr lang="en-US"/>
              <a:pPr>
                <a:defRPr/>
              </a:pPr>
              <a:t>132</a:t>
            </a:fld>
            <a:endParaRPr lang="en-US"/>
          </a:p>
        </p:txBody>
      </p:sp>
      <p:sp>
        <p:nvSpPr>
          <p:cNvPr id="934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4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4C98CA-C460-DD4C-91D7-C06DDFB0D7BF}" type="slidenum">
              <a:rPr lang="en-US"/>
              <a:pPr>
                <a:defRPr/>
              </a:pPr>
              <a:t>133</a:t>
            </a:fld>
            <a:endParaRPr lang="en-US"/>
          </a:p>
        </p:txBody>
      </p:sp>
      <p:sp>
        <p:nvSpPr>
          <p:cNvPr id="93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5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ABFA11-DF1A-A640-93B1-2A070499B9D5}" type="slidenum">
              <a:rPr lang="en-US"/>
              <a:pPr>
                <a:defRPr/>
              </a:pPr>
              <a:t>135</a:t>
            </a:fld>
            <a:endParaRPr lang="en-US"/>
          </a:p>
        </p:txBody>
      </p:sp>
      <p:sp>
        <p:nvSpPr>
          <p:cNvPr id="72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8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070959-448E-1343-B149-1B01DF806F29}" type="slidenum">
              <a:rPr lang="en-US"/>
              <a:pPr>
                <a:defRPr/>
              </a:pPr>
              <a:t>136</a:t>
            </a:fld>
            <a:endParaRPr lang="en-US"/>
          </a:p>
        </p:txBody>
      </p:sp>
      <p:sp>
        <p:nvSpPr>
          <p:cNvPr id="73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11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F9A0A9-7DFB-2242-9E41-71ECE8A06798}" type="slidenum">
              <a:rPr lang="en-US"/>
              <a:pPr>
                <a:defRPr/>
              </a:pPr>
              <a:t>137</a:t>
            </a:fld>
            <a:endParaRPr lang="en-US"/>
          </a:p>
        </p:txBody>
      </p:sp>
      <p:sp>
        <p:nvSpPr>
          <p:cNvPr id="732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21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452F20-C781-AB4E-9E7E-8C794F781762}" type="slidenum">
              <a:rPr lang="en-US"/>
              <a:pPr>
                <a:defRPr/>
              </a:pPr>
              <a:t>138</a:t>
            </a:fld>
            <a:endParaRPr lang="en-US"/>
          </a:p>
        </p:txBody>
      </p:sp>
      <p:sp>
        <p:nvSpPr>
          <p:cNvPr id="73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42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5E11D62-8EE5-B946-B4F9-47AD3D674084}" type="slidenum">
              <a:rPr lang="en-US"/>
              <a:pPr>
                <a:defRPr/>
              </a:pPr>
              <a:t>139</a:t>
            </a:fld>
            <a:endParaRPr lang="en-US"/>
          </a:p>
        </p:txBody>
      </p:sp>
      <p:sp>
        <p:nvSpPr>
          <p:cNvPr id="916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64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449BD2-EA5D-F349-BF21-E90B146FC2FA}" type="slidenum">
              <a:rPr lang="en-US"/>
              <a:pPr>
                <a:defRPr/>
              </a:pPr>
              <a:t>58</a:t>
            </a:fld>
            <a:endParaRPr lang="en-US"/>
          </a:p>
        </p:txBody>
      </p:sp>
      <p:sp>
        <p:nvSpPr>
          <p:cNvPr id="887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78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C71D40-EAA6-0A45-9CA0-BE2221032CA4}" type="slidenum">
              <a:rPr lang="en-US"/>
              <a:pPr>
                <a:defRPr/>
              </a:pPr>
              <a:t>140</a:t>
            </a:fld>
            <a:endParaRPr lang="en-US"/>
          </a:p>
        </p:txBody>
      </p:sp>
      <p:sp>
        <p:nvSpPr>
          <p:cNvPr id="1143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38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46D213-AC5F-2B46-B91C-F8C2EF11803B}" type="slidenum">
              <a:rPr lang="en-US"/>
              <a:pPr>
                <a:defRPr/>
              </a:pPr>
              <a:t>141</a:t>
            </a:fld>
            <a:endParaRPr lang="en-US"/>
          </a:p>
        </p:txBody>
      </p:sp>
      <p:sp>
        <p:nvSpPr>
          <p:cNvPr id="917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75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9AA35D-7F27-2145-8CED-F983CF834588}" type="slidenum">
              <a:rPr lang="en-US"/>
              <a:pPr>
                <a:defRPr/>
              </a:pPr>
              <a:t>142</a:t>
            </a:fld>
            <a:endParaRPr lang="en-US"/>
          </a:p>
        </p:txBody>
      </p:sp>
      <p:sp>
        <p:nvSpPr>
          <p:cNvPr id="1145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58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0353CF-816D-9747-8361-20530FA81A31}" type="slidenum">
              <a:rPr lang="en-US"/>
              <a:pPr>
                <a:defRPr/>
              </a:pPr>
              <a:t>143</a:t>
            </a:fld>
            <a:endParaRPr lang="en-US"/>
          </a:p>
        </p:txBody>
      </p:sp>
      <p:sp>
        <p:nvSpPr>
          <p:cNvPr id="1086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64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F8061A-E4F1-A642-B822-DA7045AA3637}" type="slidenum">
              <a:rPr lang="en-US"/>
              <a:pPr>
                <a:defRPr/>
              </a:pPr>
              <a:t>144</a:t>
            </a:fld>
            <a:endParaRPr lang="en-US"/>
          </a:p>
        </p:txBody>
      </p:sp>
      <p:sp>
        <p:nvSpPr>
          <p:cNvPr id="1087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7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15DE60-B714-9C43-ADFD-56CCD0EDA525}" type="slidenum">
              <a:rPr lang="en-US"/>
              <a:pPr>
                <a:defRPr/>
              </a:pPr>
              <a:t>145</a:t>
            </a:fld>
            <a:endParaRPr lang="en-US"/>
          </a:p>
        </p:txBody>
      </p:sp>
      <p:sp>
        <p:nvSpPr>
          <p:cNvPr id="1088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85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9A24C1E-5655-B64A-AAC5-80A5C0A6DFC1}" type="slidenum">
              <a:rPr lang="en-US"/>
              <a:pPr>
                <a:defRPr/>
              </a:pPr>
              <a:t>146</a:t>
            </a:fld>
            <a:endParaRPr lang="en-US"/>
          </a:p>
        </p:txBody>
      </p:sp>
      <p:sp>
        <p:nvSpPr>
          <p:cNvPr id="923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36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1A0071-0893-BD43-84CB-F1FC90F13636}" type="slidenum">
              <a:rPr lang="en-US"/>
              <a:pPr>
                <a:defRPr/>
              </a:pPr>
              <a:t>147</a:t>
            </a:fld>
            <a:endParaRPr lang="en-US"/>
          </a:p>
        </p:txBody>
      </p:sp>
      <p:sp>
        <p:nvSpPr>
          <p:cNvPr id="924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46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85C652-DA6F-4A4A-9102-A36ED528B69A}" type="slidenum">
              <a:rPr lang="en-US"/>
              <a:pPr>
                <a:defRPr/>
              </a:pPr>
              <a:t>148</a:t>
            </a:fld>
            <a:endParaRPr lang="en-US"/>
          </a:p>
        </p:txBody>
      </p:sp>
      <p:sp>
        <p:nvSpPr>
          <p:cNvPr id="925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56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E6B6DD-B166-764A-8E61-A146474DA5DD}" type="slidenum">
              <a:rPr lang="en-US"/>
              <a:pPr>
                <a:defRPr/>
              </a:pPr>
              <a:t>149</a:t>
            </a:fld>
            <a:endParaRPr lang="en-US"/>
          </a:p>
        </p:txBody>
      </p:sp>
      <p:sp>
        <p:nvSpPr>
          <p:cNvPr id="926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67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476A0E-18DD-BA47-B165-7E16FDEB4F4B}" type="slidenum">
              <a:rPr lang="en-US"/>
              <a:pPr>
                <a:defRPr/>
              </a:pPr>
              <a:t>59</a:t>
            </a:fld>
            <a:endParaRPr lang="en-US"/>
          </a:p>
        </p:txBody>
      </p:sp>
      <p:sp>
        <p:nvSpPr>
          <p:cNvPr id="1137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76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B6DFF5-08BF-FC45-AC0A-4C6EDD6557A6}" type="slidenum">
              <a:rPr lang="en-US"/>
              <a:pPr>
                <a:defRPr/>
              </a:pPr>
              <a:t>150</a:t>
            </a:fld>
            <a:endParaRPr lang="en-US"/>
          </a:p>
        </p:txBody>
      </p:sp>
      <p:sp>
        <p:nvSpPr>
          <p:cNvPr id="1217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7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20063C-399B-0C49-8F76-5F57040B9B24}" type="slidenum">
              <a:rPr lang="en-US"/>
              <a:pPr>
                <a:defRPr/>
              </a:pPr>
              <a:t>151</a:t>
            </a:fld>
            <a:endParaRPr lang="en-US"/>
          </a:p>
        </p:txBody>
      </p:sp>
      <p:sp>
        <p:nvSpPr>
          <p:cNvPr id="1089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9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0149FF-A525-AB4F-9A3B-DF73D09BC052}" type="slidenum">
              <a:rPr lang="en-US"/>
              <a:pPr>
                <a:defRPr/>
              </a:pPr>
              <a:t>152</a:t>
            </a:fld>
            <a:endParaRPr lang="en-US"/>
          </a:p>
        </p:txBody>
      </p:sp>
      <p:sp>
        <p:nvSpPr>
          <p:cNvPr id="1173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735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FB8C77-B181-0E4B-9EE9-79E1977731F3}" type="slidenum">
              <a:rPr lang="en-US"/>
              <a:pPr>
                <a:defRPr/>
              </a:pPr>
              <a:t>153</a:t>
            </a:fld>
            <a:endParaRPr lang="en-US"/>
          </a:p>
        </p:txBody>
      </p:sp>
      <p:sp>
        <p:nvSpPr>
          <p:cNvPr id="769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90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E0E5B1-ED2C-854D-8BC9-E7E07E760266}" type="slidenum">
              <a:rPr lang="en-US"/>
              <a:pPr>
                <a:defRPr/>
              </a:pPr>
              <a:t>154</a:t>
            </a:fld>
            <a:endParaRPr lang="en-US"/>
          </a:p>
        </p:txBody>
      </p:sp>
      <p:sp>
        <p:nvSpPr>
          <p:cNvPr id="771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10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259153-B020-5947-95A5-84D87D39780D}" type="slidenum">
              <a:rPr lang="en-US"/>
              <a:pPr>
                <a:defRPr/>
              </a:pPr>
              <a:t>155</a:t>
            </a:fld>
            <a:endParaRPr lang="en-US"/>
          </a:p>
        </p:txBody>
      </p:sp>
      <p:sp>
        <p:nvSpPr>
          <p:cNvPr id="1147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79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694F15-1FC5-6641-954A-6CFC3C0E3054}" type="slidenum">
              <a:rPr lang="en-US"/>
              <a:pPr>
                <a:defRPr/>
              </a:pPr>
              <a:t>156</a:t>
            </a:fld>
            <a:endParaRPr lang="en-US"/>
          </a:p>
        </p:txBody>
      </p:sp>
      <p:sp>
        <p:nvSpPr>
          <p:cNvPr id="1090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05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06DF0A-1555-444A-9CF4-DDC943DA7425}" type="slidenum">
              <a:rPr lang="en-US"/>
              <a:pPr>
                <a:defRPr/>
              </a:pPr>
              <a:t>157</a:t>
            </a:fld>
            <a:endParaRPr lang="en-US"/>
          </a:p>
        </p:txBody>
      </p:sp>
      <p:sp>
        <p:nvSpPr>
          <p:cNvPr id="1149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99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E49DE1-7B10-B745-BDF7-22CD19C0EAA3}" type="slidenum">
              <a:rPr lang="en-US"/>
              <a:pPr>
                <a:defRPr/>
              </a:pPr>
              <a:t>158</a:t>
            </a:fld>
            <a:endParaRPr lang="en-US"/>
          </a:p>
        </p:txBody>
      </p:sp>
      <p:sp>
        <p:nvSpPr>
          <p:cNvPr id="1091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1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FCDC43-B504-BD48-84F4-AE466BA456EE}" type="slidenum">
              <a:rPr lang="en-US"/>
              <a:pPr>
                <a:defRPr/>
              </a:pPr>
              <a:t>159</a:t>
            </a:fld>
            <a:endParaRPr lang="en-US"/>
          </a:p>
        </p:txBody>
      </p:sp>
      <p:sp>
        <p:nvSpPr>
          <p:cNvPr id="1218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85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19BA1E8A-CD8E-9B43-8A2E-B58BE7EDCD05}" type="datetimeFigureOut">
              <a:rPr lang="en-US" smtClean="0"/>
              <a:t>3/23/14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CAF31-CE7B-D648-AA2D-BA55598FE20F}"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19BA1E8A-CD8E-9B43-8A2E-B58BE7EDCD05}" type="datetimeFigureOut">
              <a:rPr lang="en-US" smtClean="0"/>
              <a:t>3/23/14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CAF31-CE7B-D648-AA2D-BA55598FE20F}"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19BA1E8A-CD8E-9B43-8A2E-B58BE7EDCD05}" type="datetimeFigureOut">
              <a:rPr lang="en-US" smtClean="0"/>
              <a:t>3/23/14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CAF31-CE7B-D648-AA2D-BA55598FE20F}"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9BA1E8A-CD8E-9B43-8A2E-B58BE7EDCD05}" type="datetimeFigureOut">
              <a:rPr lang="en-US" smtClean="0"/>
              <a:t>3/23/14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CAF31-CE7B-D648-AA2D-BA55598FE20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9BA1E8A-CD8E-9B43-8A2E-B58BE7EDCD05}" type="datetimeFigureOut">
              <a:rPr lang="en-US" smtClean="0"/>
              <a:t>3/23/14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CAF31-CE7B-D648-AA2D-BA55598FE20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566738" y="990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7738" y="990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473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566738" y="990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57738" y="9906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57738" y="33289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62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9BA1E8A-CD8E-9B43-8A2E-B58BE7EDCD05}" type="datetimeFigureOut">
              <a:rPr lang="en-US" smtClean="0"/>
              <a:t>3/23/14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CAF31-CE7B-D648-AA2D-BA55598FE20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9BA1E8A-CD8E-9B43-8A2E-B58BE7EDCD05}" type="datetimeFigureOut">
              <a:rPr lang="en-US" smtClean="0"/>
              <a:t>3/23/14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CAF31-CE7B-D648-AA2D-BA55598FE20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9BA1E8A-CD8E-9B43-8A2E-B58BE7EDCD05}" type="datetimeFigureOut">
              <a:rPr lang="en-US" smtClean="0"/>
              <a:t>3/23/14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5CAF31-CE7B-D648-AA2D-BA55598FE20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9BA1E8A-CD8E-9B43-8A2E-B58BE7EDCD05}" type="datetimeFigureOut">
              <a:rPr lang="en-US" smtClean="0"/>
              <a:t>3/23/14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5CAF31-CE7B-D648-AA2D-BA55598FE20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A1E8A-CD8E-9B43-8A2E-B58BE7EDCD05}" type="datetimeFigureOut">
              <a:rPr lang="en-US" smtClean="0"/>
              <a:t>3/23/14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5CAF31-CE7B-D648-AA2D-BA55598FE20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A1E8A-CD8E-9B43-8A2E-B58BE7EDCD05}" type="datetimeFigureOut">
              <a:rPr lang="en-US" smtClean="0"/>
              <a:t>3/23/14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CAF31-CE7B-D648-AA2D-BA55598FE20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8"/>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19BA1E8A-CD8E-9B43-8A2E-B58BE7EDCD05}" type="datetimeFigureOut">
              <a:rPr lang="en-US" smtClean="0"/>
              <a:t>3/23/14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C5CAF31-CE7B-D648-AA2D-BA55598FE20F}"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9"/>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9"/>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9"/>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9"/>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8.xml"/><Relationship Id="rId3" Type="http://schemas.openxmlformats.org/officeDocument/2006/relationships/image" Target="../media/image31.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9.xml"/><Relationship Id="rId3" Type="http://schemas.openxmlformats.org/officeDocument/2006/relationships/image" Target="../media/image32.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0.xml"/><Relationship Id="rId3"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8.xml"/><Relationship Id="rId3" Type="http://schemas.openxmlformats.org/officeDocument/2006/relationships/image" Target="../media/image34.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9.xml"/><Relationship Id="rId3" Type="http://schemas.openxmlformats.org/officeDocument/2006/relationships/image" Target="../media/image34.jpe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2.xml"/><Relationship Id="rId3" Type="http://schemas.openxmlformats.org/officeDocument/2006/relationships/image" Target="../media/image35.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5.xml"/><Relationship Id="rId3" Type="http://schemas.openxmlformats.org/officeDocument/2006/relationships/image" Target="../media/image26.jpeg"/></Relationships>
</file>

<file path=ppt/slides/_rels/slide136.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8.xml"/><Relationship Id="rId2" Type="http://schemas.openxmlformats.org/officeDocument/2006/relationships/notesSlide" Target="../notesSlides/notesSlide7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7.xml"/><Relationship Id="rId3" Type="http://schemas.openxmlformats.org/officeDocument/2006/relationships/image" Target="../media/image29.jpe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8.xml"/><Relationship Id="rId3" Type="http://schemas.openxmlformats.org/officeDocument/2006/relationships/image" Target="../media/image30.jpe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 Id="rId3" Type="http://schemas.openxmlformats.org/officeDocument/2006/relationships/image" Target="../media/image17.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discovermagazine.com/2007/aug/raw-data-oldest-star" TargetMode="Externa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1.xml"/><Relationship Id="rId3" Type="http://schemas.openxmlformats.org/officeDocument/2006/relationships/image" Target="../media/image31.jpe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2.xml"/><Relationship Id="rId3" Type="http://schemas.openxmlformats.org/officeDocument/2006/relationships/image" Target="../media/image32.jpe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3.xml"/><Relationship Id="rId3" Type="http://schemas.openxmlformats.org/officeDocument/2006/relationships/image" Target="../media/image33.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2.xml"/><Relationship Id="rId3" Type="http://schemas.openxmlformats.org/officeDocument/2006/relationships/image" Target="../media/image34.jpe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3.xml"/><Relationship Id="rId3" Type="http://schemas.openxmlformats.org/officeDocument/2006/relationships/image" Target="../media/image34.jpe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6.xml"/><Relationship Id="rId3" Type="http://schemas.openxmlformats.org/officeDocument/2006/relationships/image" Target="../media/image35.jpe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e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youtu.be/VOz4PkdY7a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youtube.com/watch?v=87HLPficmfE"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24.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26.jpeg"/></Relationships>
</file>

<file path=ppt/slides/_rels/slide86.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8.xml"/><Relationship Id="rId2" Type="http://schemas.openxmlformats.org/officeDocument/2006/relationships/notesSlide" Target="../notesSlides/notesSlide3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 Id="rId3" Type="http://schemas.openxmlformats.org/officeDocument/2006/relationships/image" Target="../media/image29.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30.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ctrTitle" idx="4294967295"/>
          </p:nvPr>
        </p:nvSpPr>
        <p:spPr>
          <a:xfrm rot="21042312">
            <a:off x="1592263" y="2960688"/>
            <a:ext cx="7551737" cy="1612900"/>
          </a:xfrm>
        </p:spPr>
        <p:txBody>
          <a:bodyPr/>
          <a:lstStyle/>
          <a:p>
            <a:r>
              <a:rPr lang="en-US" dirty="0" smtClean="0">
                <a:solidFill>
                  <a:schemeClr val="tx1"/>
                </a:solidFill>
              </a:rPr>
              <a:t>Chapter 8</a:t>
            </a:r>
            <a:endParaRPr lang="en-US" dirty="0">
              <a:solidFill>
                <a:schemeClr val="tx1"/>
              </a:solidFill>
            </a:endParaRPr>
          </a:p>
        </p:txBody>
      </p:sp>
    </p:spTree>
    <p:extLst>
      <p:ext uri="{BB962C8B-B14F-4D97-AF65-F5344CB8AC3E}">
        <p14:creationId xmlns:p14="http://schemas.microsoft.com/office/powerpoint/2010/main" val="1746145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62429" y="147683"/>
            <a:ext cx="3980449" cy="5693867"/>
          </a:xfrm>
          <a:prstGeom prst="rect">
            <a:avLst/>
          </a:prstGeom>
        </p:spPr>
        <p:txBody>
          <a:bodyPr wrap="square">
            <a:spAutoFit/>
          </a:bodyPr>
          <a:lstStyle/>
          <a:p>
            <a:r>
              <a:rPr lang="en-US" sz="2800" dirty="0"/>
              <a:t>Recombination</a:t>
            </a:r>
          </a:p>
          <a:p>
            <a:r>
              <a:rPr lang="en-US" sz="2800" dirty="0"/>
              <a:t>✤ End of the Dark Ages</a:t>
            </a:r>
          </a:p>
          <a:p>
            <a:r>
              <a:rPr lang="en-US" sz="2800" dirty="0"/>
              <a:t>✤ Recombination</a:t>
            </a:r>
          </a:p>
          <a:p>
            <a:r>
              <a:rPr lang="en-US" sz="2800" dirty="0"/>
              <a:t>✤ The universe cooled enough for electrons and protons to form</a:t>
            </a:r>
          </a:p>
          <a:p>
            <a:r>
              <a:rPr lang="en-US" sz="2800" dirty="0"/>
              <a:t>atoms</a:t>
            </a:r>
          </a:p>
          <a:p>
            <a:r>
              <a:rPr lang="en-US" sz="2800" dirty="0"/>
              <a:t>✤ Photons were released</a:t>
            </a:r>
          </a:p>
          <a:p>
            <a:r>
              <a:rPr lang="en-US" sz="2800" dirty="0"/>
              <a:t>✤ The CMB was created about 370,000 years after the Big Bang</a:t>
            </a:r>
          </a:p>
        </p:txBody>
      </p:sp>
      <p:pic>
        <p:nvPicPr>
          <p:cNvPr id="3" name="Picture 2"/>
          <p:cNvPicPr>
            <a:picLocks noChangeAspect="1"/>
          </p:cNvPicPr>
          <p:nvPr/>
        </p:nvPicPr>
        <p:blipFill>
          <a:blip r:embed="rId2"/>
          <a:stretch>
            <a:fillRect/>
          </a:stretch>
        </p:blipFill>
        <p:spPr>
          <a:xfrm>
            <a:off x="4142878" y="94106"/>
            <a:ext cx="4864534" cy="6522064"/>
          </a:xfrm>
          <a:prstGeom prst="rect">
            <a:avLst/>
          </a:prstGeom>
        </p:spPr>
      </p:pic>
    </p:spTree>
    <p:extLst>
      <p:ext uri="{BB962C8B-B14F-4D97-AF65-F5344CB8AC3E}">
        <p14:creationId xmlns:p14="http://schemas.microsoft.com/office/powerpoint/2010/main" val="2378407508"/>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912571" y="332837"/>
            <a:ext cx="5179798" cy="646331"/>
          </a:xfrm>
          <a:prstGeom prst="rect">
            <a:avLst/>
          </a:prstGeom>
          <a:noFill/>
        </p:spPr>
        <p:txBody>
          <a:bodyPr wrap="none" rtlCol="0">
            <a:spAutoFit/>
          </a:bodyPr>
          <a:lstStyle/>
          <a:p>
            <a:r>
              <a:rPr lang="en-US" sz="3600" dirty="0" smtClean="0"/>
              <a:t>Test your Understanding </a:t>
            </a:r>
            <a:endParaRPr lang="en-US" sz="3600" dirty="0"/>
          </a:p>
        </p:txBody>
      </p:sp>
      <p:sp>
        <p:nvSpPr>
          <p:cNvPr id="3" name="Rectangle 2"/>
          <p:cNvSpPr/>
          <p:nvPr/>
        </p:nvSpPr>
        <p:spPr>
          <a:xfrm>
            <a:off x="244809" y="979168"/>
            <a:ext cx="8537715" cy="4031873"/>
          </a:xfrm>
          <a:prstGeom prst="rect">
            <a:avLst/>
          </a:prstGeom>
        </p:spPr>
        <p:txBody>
          <a:bodyPr wrap="square">
            <a:spAutoFit/>
          </a:bodyPr>
          <a:lstStyle/>
          <a:p>
            <a:r>
              <a:rPr lang="en-US" sz="3200" dirty="0">
                <a:solidFill>
                  <a:srgbClr val="821A08"/>
                </a:solidFill>
              </a:rPr>
              <a:t>____ are located beyond the asteroid belt (3 AU)  from the sun, have extremely large masses and very low densities.</a:t>
            </a:r>
          </a:p>
          <a:p>
            <a:r>
              <a:rPr lang="fi-FI" sz="3200" dirty="0"/>
              <a:t>a.	</a:t>
            </a:r>
            <a:r>
              <a:rPr lang="fi-FI" sz="3200" dirty="0" err="1"/>
              <a:t>Comets</a:t>
            </a:r>
            <a:r>
              <a:rPr lang="fi-FI" sz="3200" dirty="0"/>
              <a:t>	</a:t>
            </a:r>
          </a:p>
          <a:p>
            <a:r>
              <a:rPr lang="tr-TR" sz="3200" dirty="0"/>
              <a:t>b.	</a:t>
            </a:r>
            <a:r>
              <a:rPr lang="tr-TR" sz="3200" dirty="0" err="1"/>
              <a:t>Extrasolar</a:t>
            </a:r>
            <a:r>
              <a:rPr lang="tr-TR" sz="3200" dirty="0"/>
              <a:t> </a:t>
            </a:r>
            <a:r>
              <a:rPr lang="tr-TR" sz="3200" dirty="0" err="1"/>
              <a:t>planets</a:t>
            </a:r>
            <a:r>
              <a:rPr lang="tr-TR" sz="3200" dirty="0"/>
              <a:t>	</a:t>
            </a:r>
          </a:p>
          <a:p>
            <a:r>
              <a:rPr lang="fi-FI" sz="3200" dirty="0"/>
              <a:t>c.	</a:t>
            </a:r>
            <a:r>
              <a:rPr lang="fi-FI" sz="3200" dirty="0" err="1"/>
              <a:t>Asteroids</a:t>
            </a:r>
            <a:r>
              <a:rPr lang="fi-FI" sz="3200" dirty="0"/>
              <a:t>	</a:t>
            </a:r>
          </a:p>
          <a:p>
            <a:r>
              <a:rPr lang="en-US" sz="3200" dirty="0"/>
              <a:t>d.	Terrestrial planets	</a:t>
            </a:r>
          </a:p>
          <a:p>
            <a:r>
              <a:rPr lang="es-ES_tradnl" sz="3200" dirty="0"/>
              <a:t>e.	</a:t>
            </a:r>
            <a:r>
              <a:rPr lang="es-ES_tradnl" sz="3200" dirty="0" err="1"/>
              <a:t>Jovian</a:t>
            </a:r>
            <a:r>
              <a:rPr lang="es-ES_tradnl" sz="3200" dirty="0"/>
              <a:t> </a:t>
            </a:r>
            <a:r>
              <a:rPr lang="es-ES_tradnl" sz="3200" dirty="0" err="1"/>
              <a:t>planets</a:t>
            </a:r>
            <a:r>
              <a:rPr lang="es-ES_tradnl" sz="3200" dirty="0"/>
              <a:t>	</a:t>
            </a:r>
          </a:p>
        </p:txBody>
      </p:sp>
    </p:spTree>
    <p:extLst>
      <p:ext uri="{BB962C8B-B14F-4D97-AF65-F5344CB8AC3E}">
        <p14:creationId xmlns:p14="http://schemas.microsoft.com/office/powerpoint/2010/main" val="26008580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499455" y="0"/>
            <a:ext cx="5665223" cy="584776"/>
          </a:xfrm>
          <a:prstGeom prst="rect">
            <a:avLst/>
          </a:prstGeom>
          <a:noFill/>
        </p:spPr>
        <p:txBody>
          <a:bodyPr wrap="square" rtlCol="0">
            <a:spAutoFit/>
          </a:bodyPr>
          <a:lstStyle/>
          <a:p>
            <a:pPr algn="ctr"/>
            <a:r>
              <a:rPr lang="en-US" sz="3200" dirty="0" smtClean="0"/>
              <a:t>Test your Understanding </a:t>
            </a:r>
            <a:endParaRPr lang="en-US" sz="3200" dirty="0"/>
          </a:p>
        </p:txBody>
      </p:sp>
      <p:sp>
        <p:nvSpPr>
          <p:cNvPr id="2" name="Rectangle 1"/>
          <p:cNvSpPr/>
          <p:nvPr/>
        </p:nvSpPr>
        <p:spPr>
          <a:xfrm>
            <a:off x="260110" y="810873"/>
            <a:ext cx="8185802" cy="4462760"/>
          </a:xfrm>
          <a:prstGeom prst="rect">
            <a:avLst/>
          </a:prstGeom>
        </p:spPr>
        <p:txBody>
          <a:bodyPr wrap="square">
            <a:spAutoFit/>
          </a:bodyPr>
          <a:lstStyle/>
          <a:p>
            <a:r>
              <a:rPr lang="en-US" sz="2800" dirty="0">
                <a:solidFill>
                  <a:srgbClr val="821A08"/>
                </a:solidFill>
              </a:rPr>
              <a:t>The first solid grains of ______ formed in hot regions near the sun. Much farther from the sun the first grains (or rather flakes) of ________also formed by a similar process as the close-in grains, _______</a:t>
            </a:r>
            <a:r>
              <a:rPr lang="en-US" sz="2800" dirty="0" smtClean="0">
                <a:solidFill>
                  <a:srgbClr val="821A08"/>
                </a:solidFill>
              </a:rPr>
              <a:t>.</a:t>
            </a:r>
          </a:p>
          <a:p>
            <a:endParaRPr lang="en-US" sz="2800" dirty="0"/>
          </a:p>
          <a:p>
            <a:r>
              <a:rPr lang="en-US" sz="2800" dirty="0"/>
              <a:t>a.	water ice; iron; accretion	</a:t>
            </a:r>
          </a:p>
          <a:p>
            <a:r>
              <a:rPr lang="nl-NL" sz="2800" dirty="0"/>
              <a:t>b.	iron: water ice; </a:t>
            </a:r>
            <a:r>
              <a:rPr lang="nl-NL" sz="2800" dirty="0" err="1"/>
              <a:t>accretion</a:t>
            </a:r>
            <a:r>
              <a:rPr lang="nl-NL" sz="2800" dirty="0"/>
              <a:t>	</a:t>
            </a:r>
          </a:p>
          <a:p>
            <a:r>
              <a:rPr lang="en-US" sz="2800" dirty="0"/>
              <a:t>c.	water ice; iron; condensation	</a:t>
            </a:r>
          </a:p>
          <a:p>
            <a:r>
              <a:rPr lang="nl-NL" sz="2800" dirty="0"/>
              <a:t>d.	iron; water ice; </a:t>
            </a:r>
            <a:r>
              <a:rPr lang="nl-NL" sz="2800" dirty="0" err="1"/>
              <a:t>condensation</a:t>
            </a:r>
            <a:r>
              <a:rPr lang="nl-NL" sz="3200" dirty="0"/>
              <a:t>	</a:t>
            </a:r>
          </a:p>
        </p:txBody>
      </p:sp>
    </p:spTree>
    <p:extLst>
      <p:ext uri="{BB962C8B-B14F-4D97-AF65-F5344CB8AC3E}">
        <p14:creationId xmlns:p14="http://schemas.microsoft.com/office/powerpoint/2010/main" val="26008580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218582" y="275391"/>
            <a:ext cx="6083268" cy="584776"/>
          </a:xfrm>
          <a:prstGeom prst="rect">
            <a:avLst/>
          </a:prstGeom>
          <a:noFill/>
        </p:spPr>
        <p:txBody>
          <a:bodyPr wrap="square" rtlCol="0">
            <a:spAutoFit/>
          </a:bodyPr>
          <a:lstStyle/>
          <a:p>
            <a:r>
              <a:rPr lang="en-US" sz="3200" dirty="0" smtClean="0"/>
              <a:t>Test your Understanding </a:t>
            </a:r>
            <a:endParaRPr lang="en-US" sz="3200" dirty="0"/>
          </a:p>
        </p:txBody>
      </p:sp>
      <p:sp>
        <p:nvSpPr>
          <p:cNvPr id="2" name="Rectangle 1"/>
          <p:cNvSpPr/>
          <p:nvPr/>
        </p:nvSpPr>
        <p:spPr>
          <a:xfrm>
            <a:off x="443715" y="860167"/>
            <a:ext cx="8537715" cy="6001642"/>
          </a:xfrm>
          <a:prstGeom prst="rect">
            <a:avLst/>
          </a:prstGeom>
        </p:spPr>
        <p:txBody>
          <a:bodyPr wrap="square">
            <a:spAutoFit/>
          </a:bodyPr>
          <a:lstStyle/>
          <a:p>
            <a:r>
              <a:rPr lang="en-US" sz="3200" dirty="0">
                <a:solidFill>
                  <a:srgbClr val="821A08"/>
                </a:solidFill>
              </a:rPr>
              <a:t>After the first solid grains formed in our solar system, these particles could then grow by the process of ____, the collision and sticking of one particle with another to continue the formation of planetesimals.  Each of these has many atoms or molecules</a:t>
            </a:r>
            <a:r>
              <a:rPr lang="en-US" sz="3200" dirty="0" smtClean="0">
                <a:solidFill>
                  <a:srgbClr val="821A08"/>
                </a:solidFill>
              </a:rPr>
              <a:t>.</a:t>
            </a:r>
            <a:endParaRPr lang="en-US" sz="3200" dirty="0">
              <a:solidFill>
                <a:srgbClr val="821A08"/>
              </a:solidFill>
            </a:endParaRPr>
          </a:p>
          <a:p>
            <a:r>
              <a:rPr lang="en-US" sz="3200" dirty="0"/>
              <a:t>a.	Accretion	</a:t>
            </a:r>
          </a:p>
          <a:p>
            <a:r>
              <a:rPr lang="en-US" sz="3200" dirty="0"/>
              <a:t>b.	Sublimation	</a:t>
            </a:r>
          </a:p>
          <a:p>
            <a:r>
              <a:rPr lang="en-US" sz="3200" dirty="0"/>
              <a:t>c.	Hydration	</a:t>
            </a:r>
          </a:p>
          <a:p>
            <a:r>
              <a:rPr lang="da-DK" sz="3200" dirty="0"/>
              <a:t>d.	</a:t>
            </a:r>
            <a:r>
              <a:rPr lang="da-DK" sz="3200" dirty="0" err="1"/>
              <a:t>Condensation</a:t>
            </a:r>
            <a:r>
              <a:rPr lang="da-DK" sz="3200" dirty="0"/>
              <a:t>	</a:t>
            </a:r>
          </a:p>
          <a:p>
            <a:r>
              <a:rPr lang="en-US" sz="3200" dirty="0"/>
              <a:t>e.	Vaporization	</a:t>
            </a:r>
          </a:p>
        </p:txBody>
      </p:sp>
    </p:spTree>
    <p:extLst>
      <p:ext uri="{BB962C8B-B14F-4D97-AF65-F5344CB8AC3E}">
        <p14:creationId xmlns:p14="http://schemas.microsoft.com/office/powerpoint/2010/main" val="26008580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157380" y="214193"/>
            <a:ext cx="5007298" cy="584776"/>
          </a:xfrm>
          <a:prstGeom prst="rect">
            <a:avLst/>
          </a:prstGeom>
          <a:noFill/>
        </p:spPr>
        <p:txBody>
          <a:bodyPr wrap="square" rtlCol="0">
            <a:spAutoFit/>
          </a:bodyPr>
          <a:lstStyle/>
          <a:p>
            <a:r>
              <a:rPr lang="en-US" sz="3200" dirty="0" smtClean="0"/>
              <a:t>Test your Understanding </a:t>
            </a:r>
            <a:endParaRPr lang="en-US" sz="3200" dirty="0"/>
          </a:p>
        </p:txBody>
      </p:sp>
      <p:sp>
        <p:nvSpPr>
          <p:cNvPr id="2" name="Rectangle 1"/>
          <p:cNvSpPr/>
          <p:nvPr/>
        </p:nvSpPr>
        <p:spPr>
          <a:xfrm>
            <a:off x="459017" y="798969"/>
            <a:ext cx="8139900" cy="5016757"/>
          </a:xfrm>
          <a:prstGeom prst="rect">
            <a:avLst/>
          </a:prstGeom>
        </p:spPr>
        <p:txBody>
          <a:bodyPr wrap="square">
            <a:spAutoFit/>
          </a:bodyPr>
          <a:lstStyle/>
          <a:p>
            <a:r>
              <a:rPr lang="tr-TR" sz="3200" dirty="0" smtClean="0">
                <a:solidFill>
                  <a:srgbClr val="821A08"/>
                </a:solidFill>
              </a:rPr>
              <a:t>Protoplanets</a:t>
            </a:r>
          </a:p>
          <a:p>
            <a:endParaRPr lang="tr-TR" sz="3200" dirty="0">
              <a:solidFill>
                <a:srgbClr val="821A08"/>
              </a:solidFill>
            </a:endParaRPr>
          </a:p>
          <a:p>
            <a:r>
              <a:rPr lang="en-US" sz="3200" dirty="0"/>
              <a:t>a.	grew in size primarily by accretion.	</a:t>
            </a:r>
          </a:p>
          <a:p>
            <a:r>
              <a:rPr lang="en-US" sz="3200" dirty="0"/>
              <a:t>b.	grew in size primarily by condensation.	</a:t>
            </a:r>
          </a:p>
          <a:p>
            <a:r>
              <a:rPr lang="en-US" sz="3200" dirty="0"/>
              <a:t>c.	are still visible today as the terrestrial planets.	</a:t>
            </a:r>
          </a:p>
          <a:p>
            <a:r>
              <a:rPr lang="en-US" sz="3200" dirty="0"/>
              <a:t>d.	grew in size by collecting the particles in the solar wind.	</a:t>
            </a:r>
          </a:p>
          <a:p>
            <a:r>
              <a:rPr lang="en-US" sz="3200" dirty="0"/>
              <a:t>e.	grew in size by the collision and coalescing of planetesimals.	</a:t>
            </a:r>
          </a:p>
        </p:txBody>
      </p:sp>
    </p:spTree>
    <p:extLst>
      <p:ext uri="{BB962C8B-B14F-4D97-AF65-F5344CB8AC3E}">
        <p14:creationId xmlns:p14="http://schemas.microsoft.com/office/powerpoint/2010/main" val="23404410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989073" y="152995"/>
            <a:ext cx="5175605" cy="584776"/>
          </a:xfrm>
          <a:prstGeom prst="rect">
            <a:avLst/>
          </a:prstGeom>
          <a:noFill/>
        </p:spPr>
        <p:txBody>
          <a:bodyPr wrap="square" rtlCol="0">
            <a:spAutoFit/>
          </a:bodyPr>
          <a:lstStyle/>
          <a:p>
            <a:r>
              <a:rPr lang="en-US" sz="3200" dirty="0" smtClean="0"/>
              <a:t>Test your Understanding </a:t>
            </a:r>
            <a:endParaRPr lang="en-US" sz="3200" dirty="0"/>
          </a:p>
        </p:txBody>
      </p:sp>
      <p:sp>
        <p:nvSpPr>
          <p:cNvPr id="2" name="Rectangle 1"/>
          <p:cNvSpPr/>
          <p:nvPr/>
        </p:nvSpPr>
        <p:spPr>
          <a:xfrm>
            <a:off x="198907" y="902671"/>
            <a:ext cx="7650283" cy="5016757"/>
          </a:xfrm>
          <a:prstGeom prst="rect">
            <a:avLst/>
          </a:prstGeom>
        </p:spPr>
        <p:txBody>
          <a:bodyPr wrap="square">
            <a:spAutoFit/>
          </a:bodyPr>
          <a:lstStyle/>
          <a:p>
            <a:r>
              <a:rPr lang="en-US" dirty="0"/>
              <a:t>	</a:t>
            </a:r>
            <a:r>
              <a:rPr lang="en-US" sz="3200" dirty="0">
                <a:solidFill>
                  <a:srgbClr val="821A08"/>
                </a:solidFill>
              </a:rPr>
              <a:t>____ is the separation of material in a newly formed planet or asteroid according to density.  This happens when the object becomes molten</a:t>
            </a:r>
            <a:r>
              <a:rPr lang="en-US" sz="3200" dirty="0" smtClean="0">
                <a:solidFill>
                  <a:srgbClr val="821A08"/>
                </a:solidFill>
              </a:rPr>
              <a:t>.</a:t>
            </a:r>
          </a:p>
          <a:p>
            <a:endParaRPr lang="en-US" sz="3200" dirty="0">
              <a:solidFill>
                <a:srgbClr val="821A08"/>
              </a:solidFill>
            </a:endParaRPr>
          </a:p>
          <a:p>
            <a:r>
              <a:rPr lang="en-US" sz="3200" dirty="0"/>
              <a:t>a.	Accretion	</a:t>
            </a:r>
          </a:p>
          <a:p>
            <a:r>
              <a:rPr lang="en-US" sz="3200" dirty="0"/>
              <a:t>b.	Differentiation	</a:t>
            </a:r>
          </a:p>
          <a:p>
            <a:r>
              <a:rPr lang="da-DK" sz="3200" dirty="0"/>
              <a:t>c.	</a:t>
            </a:r>
            <a:r>
              <a:rPr lang="da-DK" sz="3200" dirty="0" err="1"/>
              <a:t>Condensation</a:t>
            </a:r>
            <a:r>
              <a:rPr lang="da-DK" sz="3200" dirty="0"/>
              <a:t>	</a:t>
            </a:r>
          </a:p>
          <a:p>
            <a:r>
              <a:rPr lang="sv-SE" sz="3200" dirty="0"/>
              <a:t>d.	</a:t>
            </a:r>
            <a:r>
              <a:rPr lang="sv-SE" sz="3200" dirty="0" err="1"/>
              <a:t>Outgassing</a:t>
            </a:r>
            <a:r>
              <a:rPr lang="sv-SE" sz="3200" dirty="0"/>
              <a:t>	</a:t>
            </a:r>
          </a:p>
          <a:p>
            <a:r>
              <a:rPr lang="en-US" sz="3200" dirty="0"/>
              <a:t>e.	Sublimation	</a:t>
            </a:r>
          </a:p>
        </p:txBody>
      </p:sp>
    </p:spTree>
    <p:extLst>
      <p:ext uri="{BB962C8B-B14F-4D97-AF65-F5344CB8AC3E}">
        <p14:creationId xmlns:p14="http://schemas.microsoft.com/office/powerpoint/2010/main" val="23404410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927871" y="367188"/>
            <a:ext cx="5236807" cy="584776"/>
          </a:xfrm>
          <a:prstGeom prst="rect">
            <a:avLst/>
          </a:prstGeom>
          <a:noFill/>
        </p:spPr>
        <p:txBody>
          <a:bodyPr wrap="square" rtlCol="0">
            <a:spAutoFit/>
          </a:bodyPr>
          <a:lstStyle/>
          <a:p>
            <a:r>
              <a:rPr lang="en-US" sz="3200" dirty="0" smtClean="0"/>
              <a:t>Test your Understanding </a:t>
            </a:r>
            <a:endParaRPr lang="en-US" sz="3200" dirty="0"/>
          </a:p>
        </p:txBody>
      </p:sp>
      <p:sp>
        <p:nvSpPr>
          <p:cNvPr id="3" name="Rectangle 2"/>
          <p:cNvSpPr/>
          <p:nvPr/>
        </p:nvSpPr>
        <p:spPr>
          <a:xfrm>
            <a:off x="459017" y="1132163"/>
            <a:ext cx="8354108" cy="4031873"/>
          </a:xfrm>
          <a:prstGeom prst="rect">
            <a:avLst/>
          </a:prstGeom>
        </p:spPr>
        <p:txBody>
          <a:bodyPr wrap="square">
            <a:spAutoFit/>
          </a:bodyPr>
          <a:lstStyle/>
          <a:p>
            <a:r>
              <a:rPr lang="it-IT" sz="3200" dirty="0">
                <a:solidFill>
                  <a:srgbClr val="821A08"/>
                </a:solidFill>
              </a:rPr>
              <a:t>A </a:t>
            </a:r>
            <a:r>
              <a:rPr lang="it-IT" sz="3200" dirty="0" err="1">
                <a:solidFill>
                  <a:srgbClr val="821A08"/>
                </a:solidFill>
              </a:rPr>
              <a:t>newly</a:t>
            </a:r>
            <a:r>
              <a:rPr lang="it-IT" sz="3200" dirty="0">
                <a:solidFill>
                  <a:srgbClr val="821A08"/>
                </a:solidFill>
              </a:rPr>
              <a:t> </a:t>
            </a:r>
            <a:r>
              <a:rPr lang="it-IT" sz="3200" dirty="0" err="1">
                <a:solidFill>
                  <a:srgbClr val="821A08"/>
                </a:solidFill>
              </a:rPr>
              <a:t>formed</a:t>
            </a:r>
            <a:r>
              <a:rPr lang="it-IT" sz="3200" dirty="0">
                <a:solidFill>
                  <a:srgbClr val="821A08"/>
                </a:solidFill>
              </a:rPr>
              <a:t> </a:t>
            </a:r>
            <a:r>
              <a:rPr lang="it-IT" sz="3200" dirty="0" err="1">
                <a:solidFill>
                  <a:srgbClr val="821A08"/>
                </a:solidFill>
              </a:rPr>
              <a:t>planet</a:t>
            </a:r>
            <a:r>
              <a:rPr lang="it-IT" sz="3200" dirty="0">
                <a:solidFill>
                  <a:srgbClr val="821A08"/>
                </a:solidFill>
              </a:rPr>
              <a:t> or large </a:t>
            </a:r>
            <a:r>
              <a:rPr lang="it-IT" sz="3200" dirty="0" err="1">
                <a:solidFill>
                  <a:srgbClr val="821A08"/>
                </a:solidFill>
              </a:rPr>
              <a:t>asteroid</a:t>
            </a:r>
            <a:r>
              <a:rPr lang="it-IT" sz="3200" dirty="0">
                <a:solidFill>
                  <a:srgbClr val="821A08"/>
                </a:solidFill>
              </a:rPr>
              <a:t> </a:t>
            </a:r>
            <a:r>
              <a:rPr lang="it-IT" sz="3200" dirty="0" err="1">
                <a:solidFill>
                  <a:srgbClr val="821A08"/>
                </a:solidFill>
              </a:rPr>
              <a:t>becomes</a:t>
            </a:r>
            <a:r>
              <a:rPr lang="it-IT" sz="3200" dirty="0">
                <a:solidFill>
                  <a:srgbClr val="821A08"/>
                </a:solidFill>
              </a:rPr>
              <a:t> </a:t>
            </a:r>
            <a:r>
              <a:rPr lang="it-IT" sz="3200" dirty="0" err="1">
                <a:solidFill>
                  <a:srgbClr val="821A08"/>
                </a:solidFill>
              </a:rPr>
              <a:t>molten</a:t>
            </a:r>
            <a:r>
              <a:rPr lang="it-IT" sz="3200" dirty="0">
                <a:solidFill>
                  <a:srgbClr val="821A08"/>
                </a:solidFill>
              </a:rPr>
              <a:t> due to ______</a:t>
            </a:r>
            <a:r>
              <a:rPr lang="it-IT" sz="3200" dirty="0" smtClean="0">
                <a:solidFill>
                  <a:srgbClr val="821A08"/>
                </a:solidFill>
              </a:rPr>
              <a:t>.</a:t>
            </a:r>
          </a:p>
          <a:p>
            <a:endParaRPr lang="it-IT" sz="3200" dirty="0">
              <a:solidFill>
                <a:srgbClr val="821A08"/>
              </a:solidFill>
            </a:endParaRPr>
          </a:p>
          <a:p>
            <a:r>
              <a:rPr lang="en-US" sz="3200" dirty="0"/>
              <a:t>a.	the last </a:t>
            </a:r>
            <a:r>
              <a:rPr lang="en-US" sz="3200" dirty="0" err="1"/>
              <a:t>infalling</a:t>
            </a:r>
            <a:r>
              <a:rPr lang="en-US" sz="3200" dirty="0"/>
              <a:t> objects	</a:t>
            </a:r>
          </a:p>
          <a:p>
            <a:r>
              <a:rPr lang="en-US" sz="3200" dirty="0"/>
              <a:t>b.	decay of radioactive element isotopes	</a:t>
            </a:r>
          </a:p>
          <a:p>
            <a:r>
              <a:rPr lang="en-US" sz="3200" dirty="0"/>
              <a:t>c.	Both of the above	</a:t>
            </a:r>
          </a:p>
          <a:p>
            <a:r>
              <a:rPr lang="en-US" sz="3200" dirty="0"/>
              <a:t>d.	None of the above.  Newly formed planets remain solid inside	</a:t>
            </a:r>
          </a:p>
        </p:txBody>
      </p:sp>
    </p:spTree>
    <p:extLst>
      <p:ext uri="{BB962C8B-B14F-4D97-AF65-F5344CB8AC3E}">
        <p14:creationId xmlns:p14="http://schemas.microsoft.com/office/powerpoint/2010/main" val="23404410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111478" y="244792"/>
            <a:ext cx="5053200" cy="584776"/>
          </a:xfrm>
          <a:prstGeom prst="rect">
            <a:avLst/>
          </a:prstGeom>
          <a:noFill/>
        </p:spPr>
        <p:txBody>
          <a:bodyPr wrap="square" rtlCol="0">
            <a:spAutoFit/>
          </a:bodyPr>
          <a:lstStyle/>
          <a:p>
            <a:r>
              <a:rPr lang="en-US" sz="3200" dirty="0" smtClean="0"/>
              <a:t>Test your Understanding </a:t>
            </a:r>
            <a:endParaRPr lang="en-US" sz="3200" dirty="0"/>
          </a:p>
        </p:txBody>
      </p:sp>
      <p:sp>
        <p:nvSpPr>
          <p:cNvPr id="2" name="Rectangle 1"/>
          <p:cNvSpPr/>
          <p:nvPr/>
        </p:nvSpPr>
        <p:spPr>
          <a:xfrm>
            <a:off x="642624" y="829568"/>
            <a:ext cx="7757386" cy="5509200"/>
          </a:xfrm>
          <a:prstGeom prst="rect">
            <a:avLst/>
          </a:prstGeom>
        </p:spPr>
        <p:txBody>
          <a:bodyPr wrap="square">
            <a:spAutoFit/>
          </a:bodyPr>
          <a:lstStyle/>
          <a:p>
            <a:r>
              <a:rPr lang="en-US" sz="3200" dirty="0">
                <a:solidFill>
                  <a:srgbClr val="821A08"/>
                </a:solidFill>
              </a:rPr>
              <a:t>Accretion </a:t>
            </a:r>
            <a:r>
              <a:rPr lang="en-US" sz="3200" dirty="0" smtClean="0">
                <a:solidFill>
                  <a:srgbClr val="821A08"/>
                </a:solidFill>
              </a:rPr>
              <a:t>is</a:t>
            </a:r>
          </a:p>
          <a:p>
            <a:endParaRPr lang="en-US" sz="3200" dirty="0">
              <a:solidFill>
                <a:srgbClr val="821A08"/>
              </a:solidFill>
            </a:endParaRPr>
          </a:p>
          <a:p>
            <a:r>
              <a:rPr lang="en-US" sz="3200" dirty="0"/>
              <a:t>a.	the adding of material to an object an atom or molecule at a time.	</a:t>
            </a:r>
          </a:p>
          <a:p>
            <a:r>
              <a:rPr lang="en-US" sz="3200" dirty="0"/>
              <a:t>b.	the adding of material to an object by collection of solid particles.	</a:t>
            </a:r>
          </a:p>
          <a:p>
            <a:r>
              <a:rPr lang="en-US" sz="3200" dirty="0"/>
              <a:t>c.	the release of gas from rocks as they are heated.	</a:t>
            </a:r>
          </a:p>
          <a:p>
            <a:r>
              <a:rPr lang="en-US" sz="3200" dirty="0"/>
              <a:t>d.	the largest of the Galilean satellites.	</a:t>
            </a:r>
          </a:p>
          <a:p>
            <a:r>
              <a:rPr lang="en-US" sz="3200" dirty="0"/>
              <a:t>e.	caused by the bombardment of the solar wind.	</a:t>
            </a:r>
          </a:p>
        </p:txBody>
      </p:sp>
    </p:spTree>
    <p:extLst>
      <p:ext uri="{BB962C8B-B14F-4D97-AF65-F5344CB8AC3E}">
        <p14:creationId xmlns:p14="http://schemas.microsoft.com/office/powerpoint/2010/main" val="23404410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51651" name="Rectangle 3"/>
          <p:cNvSpPr>
            <a:spLocks noGrp="1" noChangeArrowheads="1"/>
          </p:cNvSpPr>
          <p:nvPr>
            <p:ph idx="4294967295"/>
          </p:nvPr>
        </p:nvSpPr>
        <p:spPr>
          <a:xfrm>
            <a:off x="914400" y="976313"/>
            <a:ext cx="8229600" cy="4525962"/>
          </a:xfrm>
          <a:prstGeom prst="rect">
            <a:avLst/>
          </a:prstGeom>
        </p:spPr>
        <p:txBody>
          <a:bodyPr/>
          <a:lstStyle/>
          <a:p>
            <a:pPr eaLnBrk="1" hangingPunct="1">
              <a:defRPr/>
            </a:pPr>
            <a:r>
              <a:rPr lang="en-US" sz="4000" smtClean="0">
                <a:cs typeface="+mn-cs"/>
              </a:rPr>
              <a:t>Astronomers have good reason to believe that comets and asteroids can hit planets.</a:t>
            </a:r>
          </a:p>
        </p:txBody>
      </p:sp>
      <p:sp>
        <p:nvSpPr>
          <p:cNvPr id="1051654"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pic>
        <p:nvPicPr>
          <p:cNvPr id="1051659" name="Picture 11" descr="12f0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505200"/>
            <a:ext cx="7239000" cy="296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91198037"/>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72483" name="Rectangle 3"/>
          <p:cNvSpPr>
            <a:spLocks noGrp="1" noChangeArrowheads="1"/>
          </p:cNvSpPr>
          <p:nvPr>
            <p:ph idx="4294967295"/>
          </p:nvPr>
        </p:nvSpPr>
        <p:spPr>
          <a:xfrm>
            <a:off x="1100138" y="990600"/>
            <a:ext cx="8043862" cy="4525963"/>
          </a:xfrm>
          <a:prstGeom prst="rect">
            <a:avLst/>
          </a:prstGeom>
        </p:spPr>
        <p:txBody>
          <a:bodyPr/>
          <a:lstStyle/>
          <a:p>
            <a:pPr eaLnBrk="1" hangingPunct="1">
              <a:defRPr/>
            </a:pPr>
            <a:r>
              <a:rPr lang="en-US" sz="3600" smtClean="0">
                <a:cs typeface="+mn-cs"/>
              </a:rPr>
              <a:t>Meteorites hit Earth every day, and occasionally a large one can form a crater.</a:t>
            </a:r>
          </a:p>
          <a:p>
            <a:pPr lvl="1" eaLnBrk="1" hangingPunct="1">
              <a:defRPr/>
            </a:pPr>
            <a:r>
              <a:rPr lang="en-US" sz="2400" smtClean="0"/>
              <a:t>Earth is marked </a:t>
            </a:r>
            <a:br>
              <a:rPr lang="en-US" sz="2400" smtClean="0"/>
            </a:br>
            <a:r>
              <a:rPr lang="en-US" sz="2400" smtClean="0"/>
              <a:t>by about 150 </a:t>
            </a:r>
            <a:br>
              <a:rPr lang="en-US" sz="2400" smtClean="0"/>
            </a:br>
            <a:r>
              <a:rPr lang="en-US" sz="2400" smtClean="0"/>
              <a:t>known meteorite </a:t>
            </a:r>
            <a:br>
              <a:rPr lang="en-US" sz="2400" smtClean="0"/>
            </a:br>
            <a:r>
              <a:rPr lang="en-US" sz="2400" smtClean="0"/>
              <a:t>craters.</a:t>
            </a:r>
          </a:p>
          <a:p>
            <a:pPr eaLnBrk="1" hangingPunct="1">
              <a:defRPr/>
            </a:pPr>
            <a:endParaRPr lang="en-US" smtClean="0">
              <a:cs typeface="+mn-cs"/>
            </a:endParaRPr>
          </a:p>
        </p:txBody>
      </p:sp>
      <p:sp>
        <p:nvSpPr>
          <p:cNvPr id="1172487"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pic>
        <p:nvPicPr>
          <p:cNvPr id="1172489" name="Picture 9" descr="12f0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403600"/>
            <a:ext cx="5105400" cy="34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22950947"/>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68323" name="Rectangle 3"/>
          <p:cNvSpPr>
            <a:spLocks noGrp="1" noChangeArrowheads="1"/>
          </p:cNvSpPr>
          <p:nvPr>
            <p:ph type="body" sz="half" idx="4294967295"/>
          </p:nvPr>
        </p:nvSpPr>
        <p:spPr>
          <a:xfrm>
            <a:off x="0" y="976313"/>
            <a:ext cx="7842250" cy="4525962"/>
          </a:xfrm>
        </p:spPr>
        <p:txBody>
          <a:bodyPr/>
          <a:lstStyle/>
          <a:p>
            <a:pPr eaLnBrk="1" hangingPunct="1">
              <a:defRPr/>
            </a:pPr>
            <a:r>
              <a:rPr lang="en-US" sz="3600" smtClean="0">
                <a:cs typeface="+mn-cs"/>
              </a:rPr>
              <a:t>In a sense, this bombardment represents the slow continuation of the accretion of the planets.</a:t>
            </a:r>
          </a:p>
          <a:p>
            <a:pPr lvl="1" eaLnBrk="1" hangingPunct="1">
              <a:defRPr/>
            </a:pPr>
            <a:r>
              <a:rPr lang="en-US" sz="2400" smtClean="0"/>
              <a:t>Earth</a:t>
            </a:r>
            <a:r>
              <a:rPr lang="ja-JP" altLang="en-US" sz="2400" smtClean="0">
                <a:latin typeface="Arial"/>
              </a:rPr>
              <a:t>’</a:t>
            </a:r>
            <a:r>
              <a:rPr lang="en-US" sz="2400" smtClean="0"/>
              <a:t>s moon, Mercury, Venus, Mars, and most of the moons in the solar system are covered with craters. </a:t>
            </a:r>
          </a:p>
        </p:txBody>
      </p:sp>
      <p:pic>
        <p:nvPicPr>
          <p:cNvPr id="568325" name="Picture 5"/>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810" t="833" r="2083" b="2083"/>
          <a:stretch>
            <a:fillRect/>
          </a:stretch>
        </p:blipFill>
        <p:spPr>
          <a:xfrm>
            <a:off x="3816350" y="4267200"/>
            <a:ext cx="5327650" cy="2590800"/>
          </a:xfrm>
        </p:spPr>
      </p:pic>
      <p:sp>
        <p:nvSpPr>
          <p:cNvPr id="568331" name="Text Box 11"/>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1940450043"/>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9" y="1787692"/>
            <a:ext cx="2489200" cy="419100"/>
          </a:xfrm>
          <a:prstGeom prst="rect">
            <a:avLst/>
          </a:prstGeom>
        </p:spPr>
      </p:pic>
      <p:pic>
        <p:nvPicPr>
          <p:cNvPr id="3" name="Picture 2"/>
          <p:cNvPicPr>
            <a:picLocks noChangeAspect="1"/>
          </p:cNvPicPr>
          <p:nvPr/>
        </p:nvPicPr>
        <p:blipFill>
          <a:blip r:embed="rId3"/>
          <a:stretch>
            <a:fillRect/>
          </a:stretch>
        </p:blipFill>
        <p:spPr>
          <a:xfrm>
            <a:off x="409579" y="350095"/>
            <a:ext cx="2489200" cy="406400"/>
          </a:xfrm>
          <a:prstGeom prst="rect">
            <a:avLst/>
          </a:prstGeom>
        </p:spPr>
      </p:pic>
      <p:pic>
        <p:nvPicPr>
          <p:cNvPr id="4" name="Picture 3"/>
          <p:cNvPicPr>
            <a:picLocks noChangeAspect="1"/>
          </p:cNvPicPr>
          <p:nvPr/>
        </p:nvPicPr>
        <p:blipFill>
          <a:blip r:embed="rId4"/>
          <a:stretch>
            <a:fillRect/>
          </a:stretch>
        </p:blipFill>
        <p:spPr>
          <a:xfrm>
            <a:off x="409579" y="1073739"/>
            <a:ext cx="2362200" cy="406400"/>
          </a:xfrm>
          <a:prstGeom prst="rect">
            <a:avLst/>
          </a:prstGeom>
        </p:spPr>
      </p:pic>
      <p:pic>
        <p:nvPicPr>
          <p:cNvPr id="5" name="Picture 4"/>
          <p:cNvPicPr>
            <a:picLocks noChangeAspect="1"/>
          </p:cNvPicPr>
          <p:nvPr/>
        </p:nvPicPr>
        <p:blipFill>
          <a:blip r:embed="rId5"/>
          <a:stretch>
            <a:fillRect/>
          </a:stretch>
        </p:blipFill>
        <p:spPr>
          <a:xfrm>
            <a:off x="409579" y="2570955"/>
            <a:ext cx="2705100" cy="393700"/>
          </a:xfrm>
          <a:prstGeom prst="rect">
            <a:avLst/>
          </a:prstGeom>
        </p:spPr>
      </p:pic>
      <p:pic>
        <p:nvPicPr>
          <p:cNvPr id="7" name="Picture 6"/>
          <p:cNvPicPr>
            <a:picLocks noChangeAspect="1"/>
          </p:cNvPicPr>
          <p:nvPr/>
        </p:nvPicPr>
        <p:blipFill>
          <a:blip r:embed="rId6"/>
          <a:stretch>
            <a:fillRect/>
          </a:stretch>
        </p:blipFill>
        <p:spPr>
          <a:xfrm>
            <a:off x="409579" y="3211032"/>
            <a:ext cx="3111500" cy="406400"/>
          </a:xfrm>
          <a:prstGeom prst="rect">
            <a:avLst/>
          </a:prstGeom>
        </p:spPr>
      </p:pic>
      <p:pic>
        <p:nvPicPr>
          <p:cNvPr id="8" name="Picture 7"/>
          <p:cNvPicPr>
            <a:picLocks noChangeAspect="1"/>
          </p:cNvPicPr>
          <p:nvPr/>
        </p:nvPicPr>
        <p:blipFill>
          <a:blip r:embed="rId7"/>
          <a:stretch>
            <a:fillRect/>
          </a:stretch>
        </p:blipFill>
        <p:spPr>
          <a:xfrm>
            <a:off x="409579" y="3905140"/>
            <a:ext cx="3263900" cy="406400"/>
          </a:xfrm>
          <a:prstGeom prst="rect">
            <a:avLst/>
          </a:prstGeom>
        </p:spPr>
      </p:pic>
      <p:pic>
        <p:nvPicPr>
          <p:cNvPr id="9" name="Picture 8"/>
          <p:cNvPicPr>
            <a:picLocks noChangeAspect="1"/>
          </p:cNvPicPr>
          <p:nvPr/>
        </p:nvPicPr>
        <p:blipFill>
          <a:blip r:embed="rId8"/>
          <a:stretch>
            <a:fillRect/>
          </a:stretch>
        </p:blipFill>
        <p:spPr>
          <a:xfrm>
            <a:off x="422279" y="4664488"/>
            <a:ext cx="3251200" cy="419100"/>
          </a:xfrm>
          <a:prstGeom prst="rect">
            <a:avLst/>
          </a:prstGeom>
        </p:spPr>
      </p:pic>
      <p:pic>
        <p:nvPicPr>
          <p:cNvPr id="10" name="Picture 9"/>
          <p:cNvPicPr>
            <a:picLocks noChangeAspect="1"/>
          </p:cNvPicPr>
          <p:nvPr/>
        </p:nvPicPr>
        <p:blipFill>
          <a:blip r:embed="rId9"/>
          <a:stretch>
            <a:fillRect/>
          </a:stretch>
        </p:blipFill>
        <p:spPr>
          <a:xfrm>
            <a:off x="4178848" y="236293"/>
            <a:ext cx="4474174" cy="6261732"/>
          </a:xfrm>
          <a:prstGeom prst="rect">
            <a:avLst/>
          </a:prstGeom>
        </p:spPr>
      </p:pic>
    </p:spTree>
    <p:extLst>
      <p:ext uri="{BB962C8B-B14F-4D97-AF65-F5344CB8AC3E}">
        <p14:creationId xmlns:p14="http://schemas.microsoft.com/office/powerpoint/2010/main" val="3495876516"/>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69356" name="Rectangle 12"/>
          <p:cNvSpPr>
            <a:spLocks noGrp="1" noChangeArrowheads="1"/>
          </p:cNvSpPr>
          <p:nvPr>
            <p:ph type="body" sz="half" idx="4294967295"/>
          </p:nvPr>
        </p:nvSpPr>
        <p:spPr>
          <a:xfrm>
            <a:off x="782638" y="990600"/>
            <a:ext cx="8361362" cy="5562600"/>
          </a:xfrm>
        </p:spPr>
        <p:txBody>
          <a:bodyPr/>
          <a:lstStyle/>
          <a:p>
            <a:pPr eaLnBrk="1" hangingPunct="1">
              <a:defRPr/>
            </a:pPr>
            <a:r>
              <a:rPr lang="en-US" sz="3600" dirty="0" smtClean="0">
                <a:cs typeface="+mn-cs"/>
              </a:rPr>
              <a:t>A few of these craters have been formed recently by the steady rain of meteorites that falls on all the planets in the solar system.</a:t>
            </a:r>
          </a:p>
          <a:p>
            <a:pPr>
              <a:defRPr/>
            </a:pPr>
            <a:r>
              <a:rPr lang="en-US" dirty="0"/>
              <a:t>However, most of the craters you see appear to have been formed roughly </a:t>
            </a:r>
            <a:br>
              <a:rPr lang="en-US" dirty="0"/>
            </a:br>
            <a:r>
              <a:rPr lang="en-US" dirty="0"/>
              <a:t>4 billion years ago as the last of the debris in the solar nebula was swept </a:t>
            </a:r>
            <a:br>
              <a:rPr lang="en-US" dirty="0"/>
            </a:br>
            <a:r>
              <a:rPr lang="en-US" dirty="0"/>
              <a:t>up by the planets. </a:t>
            </a:r>
          </a:p>
          <a:p>
            <a:pPr lvl="1">
              <a:defRPr/>
            </a:pPr>
            <a:r>
              <a:rPr lang="en-US" sz="2600" dirty="0"/>
              <a:t>This is called the </a:t>
            </a:r>
            <a:r>
              <a:rPr lang="en-US" sz="2600" dirty="0">
                <a:solidFill>
                  <a:srgbClr val="0000FF"/>
                </a:solidFill>
              </a:rPr>
              <a:t>heavy bombardment</a:t>
            </a:r>
            <a:r>
              <a:rPr lang="en-US" sz="2600" dirty="0"/>
              <a:t>.</a:t>
            </a:r>
            <a:r>
              <a:rPr lang="en-US" sz="2400" dirty="0"/>
              <a:t> </a:t>
            </a:r>
          </a:p>
          <a:p>
            <a:pPr eaLnBrk="1" hangingPunct="1">
              <a:defRPr/>
            </a:pPr>
            <a:endParaRPr lang="en-US" sz="3600" dirty="0" smtClean="0">
              <a:cs typeface="+mn-cs"/>
            </a:endParaRPr>
          </a:p>
        </p:txBody>
      </p:sp>
      <p:sp>
        <p:nvSpPr>
          <p:cNvPr id="569361" name="Text Box 1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3526284716"/>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52675" name="Rectangle 3"/>
          <p:cNvSpPr>
            <a:spLocks noGrp="1" noChangeArrowheads="1"/>
          </p:cNvSpPr>
          <p:nvPr>
            <p:ph idx="4294967295"/>
          </p:nvPr>
        </p:nvSpPr>
        <p:spPr>
          <a:xfrm>
            <a:off x="1014413" y="993775"/>
            <a:ext cx="8129587" cy="5821363"/>
          </a:xfrm>
          <a:prstGeom prst="rect">
            <a:avLst/>
          </a:prstGeom>
        </p:spPr>
        <p:txBody>
          <a:bodyPr/>
          <a:lstStyle/>
          <a:p>
            <a:pPr eaLnBrk="1" hangingPunct="1">
              <a:defRPr/>
            </a:pPr>
            <a:r>
              <a:rPr lang="en-US" sz="3600" smtClean="0">
                <a:cs typeface="+mn-cs"/>
              </a:rPr>
              <a:t>65 million years ago, at the end of the Cretaceous period, over 75 percent of the species on Earth, including the dinosaurs, went extinct. </a:t>
            </a:r>
          </a:p>
        </p:txBody>
      </p:sp>
      <p:sp>
        <p:nvSpPr>
          <p:cNvPr id="1052679"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1667455900"/>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48931" name="Rectangle 3"/>
          <p:cNvSpPr>
            <a:spLocks noGrp="1" noChangeArrowheads="1"/>
          </p:cNvSpPr>
          <p:nvPr>
            <p:ph idx="4294967295"/>
          </p:nvPr>
        </p:nvSpPr>
        <p:spPr>
          <a:xfrm>
            <a:off x="0" y="990600"/>
            <a:ext cx="7967663" cy="5410200"/>
          </a:xfrm>
          <a:prstGeom prst="rect">
            <a:avLst/>
          </a:prstGeom>
        </p:spPr>
        <p:txBody>
          <a:bodyPr/>
          <a:lstStyle/>
          <a:p>
            <a:pPr eaLnBrk="1" hangingPunct="1">
              <a:defRPr/>
            </a:pPr>
            <a:r>
              <a:rPr lang="en-US" sz="3800" smtClean="0">
                <a:cs typeface="+mn-cs"/>
              </a:rPr>
              <a:t>Scientists have found a thin layer of clay all over the world that was laid down at that time.</a:t>
            </a:r>
          </a:p>
          <a:p>
            <a:pPr lvl="1" eaLnBrk="1" hangingPunct="1">
              <a:defRPr/>
            </a:pPr>
            <a:r>
              <a:rPr lang="en-US" sz="2400" smtClean="0"/>
              <a:t>It is rich in the element iridium—common in meteorites, but rare in Earth</a:t>
            </a:r>
            <a:r>
              <a:rPr lang="ja-JP" altLang="en-US" sz="2400" smtClean="0">
                <a:latin typeface="Arial"/>
              </a:rPr>
              <a:t>’</a:t>
            </a:r>
            <a:r>
              <a:rPr lang="en-US" sz="2400" smtClean="0"/>
              <a:t>s crust.</a:t>
            </a:r>
          </a:p>
          <a:p>
            <a:pPr lvl="1" eaLnBrk="1" hangingPunct="1">
              <a:defRPr/>
            </a:pPr>
            <a:r>
              <a:rPr lang="en-US" sz="2400" smtClean="0"/>
              <a:t>This suggests that a large impact altered Earth</a:t>
            </a:r>
            <a:r>
              <a:rPr lang="ja-JP" altLang="en-US" sz="2400" smtClean="0">
                <a:latin typeface="Arial"/>
              </a:rPr>
              <a:t>’</a:t>
            </a:r>
            <a:r>
              <a:rPr lang="en-US" sz="2400" smtClean="0"/>
              <a:t>s climate and caused the worldwide extinction.</a:t>
            </a:r>
          </a:p>
          <a:p>
            <a:pPr eaLnBrk="1" hangingPunct="1">
              <a:defRPr/>
            </a:pPr>
            <a:endParaRPr lang="en-US" sz="2400" smtClean="0">
              <a:cs typeface="+mn-cs"/>
            </a:endParaRPr>
          </a:p>
        </p:txBody>
      </p:sp>
      <p:sp>
        <p:nvSpPr>
          <p:cNvPr id="1148934"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2699895451"/>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53699" name="Rectangle 3"/>
          <p:cNvSpPr>
            <a:spLocks noGrp="1" noChangeArrowheads="1"/>
          </p:cNvSpPr>
          <p:nvPr>
            <p:ph idx="4294967295"/>
          </p:nvPr>
        </p:nvSpPr>
        <p:spPr>
          <a:xfrm>
            <a:off x="0" y="990600"/>
            <a:ext cx="7672388" cy="5867400"/>
          </a:xfrm>
          <a:prstGeom prst="rect">
            <a:avLst/>
          </a:prstGeom>
        </p:spPr>
        <p:txBody>
          <a:bodyPr/>
          <a:lstStyle/>
          <a:p>
            <a:pPr eaLnBrk="1" hangingPunct="1">
              <a:defRPr/>
            </a:pPr>
            <a:r>
              <a:rPr lang="en-US" sz="3600" smtClean="0">
                <a:cs typeface="+mn-cs"/>
              </a:rPr>
              <a:t>Mathematical models indicate that a major impact would eject huge amounts of pulverized rock high above the atmosphere. </a:t>
            </a:r>
          </a:p>
        </p:txBody>
      </p:sp>
      <p:sp>
        <p:nvSpPr>
          <p:cNvPr id="1053702"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2094425219"/>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75555" name="Rectangle 3"/>
          <p:cNvSpPr>
            <a:spLocks noGrp="1" noChangeArrowheads="1"/>
          </p:cNvSpPr>
          <p:nvPr>
            <p:ph idx="4294967295"/>
          </p:nvPr>
        </p:nvSpPr>
        <p:spPr>
          <a:xfrm>
            <a:off x="566738" y="990600"/>
            <a:ext cx="8577262" cy="5105400"/>
          </a:xfrm>
          <a:prstGeom prst="rect">
            <a:avLst/>
          </a:prstGeom>
        </p:spPr>
        <p:txBody>
          <a:bodyPr/>
          <a:lstStyle/>
          <a:p>
            <a:pPr eaLnBrk="1" hangingPunct="1">
              <a:defRPr/>
            </a:pPr>
            <a:r>
              <a:rPr lang="en-US" sz="3400" smtClean="0">
                <a:cs typeface="+mn-cs"/>
              </a:rPr>
              <a:t>As this material fell back, Earth</a:t>
            </a:r>
            <a:r>
              <a:rPr lang="ja-JP" altLang="en-US" sz="3400" smtClean="0">
                <a:latin typeface="Arial"/>
                <a:cs typeface="+mn-cs"/>
              </a:rPr>
              <a:t>’</a:t>
            </a:r>
            <a:r>
              <a:rPr lang="en-US" sz="3400" smtClean="0">
                <a:cs typeface="+mn-cs"/>
              </a:rPr>
              <a:t>s atmosphere would be turned into a glowing oven of red-hot meteorites streaming through the air.</a:t>
            </a:r>
          </a:p>
          <a:p>
            <a:pPr lvl="1" eaLnBrk="1" hangingPunct="1">
              <a:defRPr/>
            </a:pPr>
            <a:r>
              <a:rPr lang="en-US" sz="2400" smtClean="0"/>
              <a:t>This heat would trigger massive forest fires </a:t>
            </a:r>
            <a:br>
              <a:rPr lang="en-US" sz="2400" smtClean="0"/>
            </a:br>
            <a:r>
              <a:rPr lang="en-US" sz="2400" smtClean="0"/>
              <a:t>around the world.</a:t>
            </a:r>
          </a:p>
          <a:p>
            <a:pPr lvl="1" eaLnBrk="1" hangingPunct="1">
              <a:defRPr/>
            </a:pPr>
            <a:r>
              <a:rPr lang="en-US" sz="2400" smtClean="0"/>
              <a:t>Soot from such fires has been found in the final Cretaceous clay layers. </a:t>
            </a:r>
          </a:p>
          <a:p>
            <a:pPr lvl="1" eaLnBrk="1" hangingPunct="1">
              <a:defRPr/>
            </a:pPr>
            <a:endParaRPr lang="en-US" sz="2400" smtClean="0"/>
          </a:p>
          <a:p>
            <a:pPr eaLnBrk="1" hangingPunct="1">
              <a:defRPr/>
            </a:pPr>
            <a:endParaRPr lang="en-US" sz="2600" smtClean="0">
              <a:cs typeface="+mn-cs"/>
            </a:endParaRPr>
          </a:p>
        </p:txBody>
      </p:sp>
      <p:sp>
        <p:nvSpPr>
          <p:cNvPr id="1175558"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71352390"/>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54723" name="Rectangle 3"/>
          <p:cNvSpPr>
            <a:spLocks noGrp="1" noChangeArrowheads="1"/>
          </p:cNvSpPr>
          <p:nvPr>
            <p:ph idx="4294967295"/>
          </p:nvPr>
        </p:nvSpPr>
        <p:spPr>
          <a:xfrm>
            <a:off x="0" y="990600"/>
            <a:ext cx="7977188" cy="5334000"/>
          </a:xfrm>
          <a:prstGeom prst="rect">
            <a:avLst/>
          </a:prstGeom>
        </p:spPr>
        <p:txBody>
          <a:bodyPr/>
          <a:lstStyle/>
          <a:p>
            <a:pPr eaLnBrk="1" hangingPunct="1">
              <a:defRPr/>
            </a:pPr>
            <a:r>
              <a:rPr lang="en-US" sz="3400" smtClean="0">
                <a:cs typeface="+mn-cs"/>
              </a:rPr>
              <a:t>Once the firestorms are cooled, the remaining dust in the atmosphere would block sunlight and produce deep darkness for a year or more—</a:t>
            </a:r>
            <a:br>
              <a:rPr lang="en-US" sz="3400" smtClean="0">
                <a:cs typeface="+mn-cs"/>
              </a:rPr>
            </a:br>
            <a:r>
              <a:rPr lang="en-US" sz="3400" smtClean="0">
                <a:cs typeface="+mn-cs"/>
              </a:rPr>
              <a:t>killing off most plant life. </a:t>
            </a:r>
          </a:p>
        </p:txBody>
      </p:sp>
      <p:sp>
        <p:nvSpPr>
          <p:cNvPr id="1054726"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2576572340"/>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89891" name="Rectangle 3"/>
          <p:cNvSpPr>
            <a:spLocks noGrp="1" noChangeArrowheads="1"/>
          </p:cNvSpPr>
          <p:nvPr>
            <p:ph idx="4294967295"/>
          </p:nvPr>
        </p:nvSpPr>
        <p:spPr>
          <a:xfrm>
            <a:off x="719138" y="990600"/>
            <a:ext cx="8424862" cy="4525963"/>
          </a:xfrm>
          <a:prstGeom prst="rect">
            <a:avLst/>
          </a:prstGeom>
        </p:spPr>
        <p:txBody>
          <a:bodyPr/>
          <a:lstStyle/>
          <a:p>
            <a:pPr eaLnBrk="1" hangingPunct="1">
              <a:defRPr/>
            </a:pPr>
            <a:r>
              <a:rPr lang="en-US" sz="4000" smtClean="0">
                <a:cs typeface="+mn-cs"/>
              </a:rPr>
              <a:t>Other effects, such as acid rain and enormous tsunamis (tidal waves), are also predicted by </a:t>
            </a:r>
            <a:br>
              <a:rPr lang="en-US" sz="4000" smtClean="0">
                <a:cs typeface="+mn-cs"/>
              </a:rPr>
            </a:br>
            <a:r>
              <a:rPr lang="en-US" sz="4000" smtClean="0">
                <a:cs typeface="+mn-cs"/>
              </a:rPr>
              <a:t>the models.</a:t>
            </a:r>
          </a:p>
          <a:p>
            <a:pPr eaLnBrk="1" hangingPunct="1">
              <a:defRPr/>
            </a:pPr>
            <a:endParaRPr lang="en-US" sz="4000" smtClean="0">
              <a:cs typeface="+mn-cs"/>
            </a:endParaRPr>
          </a:p>
        </p:txBody>
      </p:sp>
      <p:sp>
        <p:nvSpPr>
          <p:cNvPr id="1189893"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3986910242"/>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55747" name="Rectangle 3"/>
          <p:cNvSpPr>
            <a:spLocks noGrp="1" noChangeArrowheads="1"/>
          </p:cNvSpPr>
          <p:nvPr>
            <p:ph idx="4294967295"/>
          </p:nvPr>
        </p:nvSpPr>
        <p:spPr>
          <a:xfrm>
            <a:off x="914400" y="1008063"/>
            <a:ext cx="8229600" cy="4906962"/>
          </a:xfrm>
          <a:prstGeom prst="rect">
            <a:avLst/>
          </a:prstGeom>
        </p:spPr>
        <p:txBody>
          <a:bodyPr/>
          <a:lstStyle/>
          <a:p>
            <a:pPr eaLnBrk="1" hangingPunct="1">
              <a:defRPr/>
            </a:pPr>
            <a:r>
              <a:rPr lang="en-US" sz="3400" smtClean="0">
                <a:cs typeface="+mn-cs"/>
              </a:rPr>
              <a:t>Geologists have located a crater at least 150 km in diameter centered near the village of Chicxulub in the northern Yucatán region of Mexico.</a:t>
            </a:r>
          </a:p>
        </p:txBody>
      </p:sp>
      <p:sp>
        <p:nvSpPr>
          <p:cNvPr id="1055753" name="Text Box 9"/>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pic>
        <p:nvPicPr>
          <p:cNvPr id="1055754" name="Picture 10" descr="12f09"/>
          <p:cNvPicPr>
            <a:picLocks noChangeAspect="1" noChangeArrowheads="1"/>
          </p:cNvPicPr>
          <p:nvPr/>
        </p:nvPicPr>
        <p:blipFill>
          <a:blip r:embed="rId3">
            <a:extLst>
              <a:ext uri="{28A0092B-C50C-407E-A947-70E740481C1C}">
                <a14:useLocalDpi xmlns:a14="http://schemas.microsoft.com/office/drawing/2010/main" val="0"/>
              </a:ext>
            </a:extLst>
          </a:blip>
          <a:srcRect l="1695" t="41739" r="51695" b="1711"/>
          <a:stretch>
            <a:fillRect/>
          </a:stretch>
        </p:blipFill>
        <p:spPr bwMode="auto">
          <a:xfrm>
            <a:off x="4953000" y="3657600"/>
            <a:ext cx="4191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10754313"/>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90915" name="Rectangle 3"/>
          <p:cNvSpPr>
            <a:spLocks noGrp="1" noChangeArrowheads="1"/>
          </p:cNvSpPr>
          <p:nvPr>
            <p:ph idx="4294967295"/>
          </p:nvPr>
        </p:nvSpPr>
        <p:spPr>
          <a:xfrm>
            <a:off x="566738" y="990600"/>
            <a:ext cx="8577262" cy="4525963"/>
          </a:xfrm>
          <a:prstGeom prst="rect">
            <a:avLst/>
          </a:prstGeom>
        </p:spPr>
        <p:txBody>
          <a:bodyPr/>
          <a:lstStyle/>
          <a:p>
            <a:pPr eaLnBrk="1" hangingPunct="1">
              <a:defRPr/>
            </a:pPr>
            <a:r>
              <a:rPr lang="en-US" smtClean="0">
                <a:cs typeface="+mn-cs"/>
              </a:rPr>
              <a:t>Although the crater is completely covered </a:t>
            </a:r>
            <a:br>
              <a:rPr lang="en-US" smtClean="0">
                <a:cs typeface="+mn-cs"/>
              </a:rPr>
            </a:br>
            <a:r>
              <a:rPr lang="en-US" smtClean="0">
                <a:cs typeface="+mn-cs"/>
              </a:rPr>
              <a:t>by sediments, mineral samples show that </a:t>
            </a:r>
            <a:br>
              <a:rPr lang="en-US" smtClean="0">
                <a:cs typeface="+mn-cs"/>
              </a:rPr>
            </a:br>
            <a:r>
              <a:rPr lang="en-US" smtClean="0">
                <a:cs typeface="+mn-cs"/>
              </a:rPr>
              <a:t>it contains shocked quartz typical of impact sites and that it is the right age.</a:t>
            </a:r>
          </a:p>
          <a:p>
            <a:pPr eaLnBrk="1" hangingPunct="1">
              <a:defRPr/>
            </a:pPr>
            <a:endParaRPr lang="en-US" smtClean="0">
              <a:cs typeface="+mn-cs"/>
            </a:endParaRPr>
          </a:p>
        </p:txBody>
      </p:sp>
      <p:sp>
        <p:nvSpPr>
          <p:cNvPr id="1190920" name="Text Box 8"/>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pic>
        <p:nvPicPr>
          <p:cNvPr id="1190922" name="Picture 10" descr="12f09"/>
          <p:cNvPicPr>
            <a:picLocks noChangeAspect="1" noChangeArrowheads="1"/>
          </p:cNvPicPr>
          <p:nvPr/>
        </p:nvPicPr>
        <p:blipFill>
          <a:blip r:embed="rId3">
            <a:extLst>
              <a:ext uri="{28A0092B-C50C-407E-A947-70E740481C1C}">
                <a14:useLocalDpi xmlns:a14="http://schemas.microsoft.com/office/drawing/2010/main" val="0"/>
              </a:ext>
            </a:extLst>
          </a:blip>
          <a:srcRect l="54643" r="6514" b="37054"/>
          <a:stretch>
            <a:fillRect/>
          </a:stretch>
        </p:blipFill>
        <p:spPr bwMode="auto">
          <a:xfrm>
            <a:off x="5651500" y="3295650"/>
            <a:ext cx="34925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90751225"/>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56771" name="Rectangle 3"/>
          <p:cNvSpPr>
            <a:spLocks noGrp="1" noChangeArrowheads="1"/>
          </p:cNvSpPr>
          <p:nvPr>
            <p:ph idx="4294967295"/>
          </p:nvPr>
        </p:nvSpPr>
        <p:spPr>
          <a:xfrm>
            <a:off x="795338" y="990600"/>
            <a:ext cx="8348662" cy="4525963"/>
          </a:xfrm>
          <a:prstGeom prst="rect">
            <a:avLst/>
          </a:prstGeom>
        </p:spPr>
        <p:txBody>
          <a:bodyPr/>
          <a:lstStyle/>
          <a:p>
            <a:pPr eaLnBrk="1" hangingPunct="1">
              <a:defRPr/>
            </a:pPr>
            <a:r>
              <a:rPr lang="en-US" sz="3400" smtClean="0">
                <a:cs typeface="+mn-cs"/>
              </a:rPr>
              <a:t>The impact of an object 10 to 14 km in diameter formed the crater about 65 million years ago, just when the dinosaurs and many other species </a:t>
            </a:r>
            <a:br>
              <a:rPr lang="en-US" sz="3400" smtClean="0">
                <a:cs typeface="+mn-cs"/>
              </a:rPr>
            </a:br>
            <a:r>
              <a:rPr lang="en-US" sz="3400" smtClean="0">
                <a:cs typeface="+mn-cs"/>
              </a:rPr>
              <a:t>died out.</a:t>
            </a:r>
            <a:r>
              <a:rPr lang="en-US" sz="3600" smtClean="0">
                <a:cs typeface="+mn-cs"/>
              </a:rPr>
              <a:t> </a:t>
            </a:r>
          </a:p>
          <a:p>
            <a:pPr lvl="1" eaLnBrk="1" hangingPunct="1">
              <a:defRPr/>
            </a:pPr>
            <a:r>
              <a:rPr lang="en-US" sz="2400" smtClean="0"/>
              <a:t>Most Earth scientists now believe that this is the </a:t>
            </a:r>
            <a:br>
              <a:rPr lang="en-US" sz="2400" smtClean="0"/>
            </a:br>
            <a:r>
              <a:rPr lang="en-US" sz="2400" smtClean="0"/>
              <a:t>scar of the impact that ended the Cretaceous </a:t>
            </a:r>
            <a:br>
              <a:rPr lang="en-US" sz="2400" smtClean="0"/>
            </a:br>
            <a:r>
              <a:rPr lang="en-US" sz="2400" smtClean="0"/>
              <a:t>period.</a:t>
            </a:r>
          </a:p>
        </p:txBody>
      </p:sp>
      <p:sp>
        <p:nvSpPr>
          <p:cNvPr id="1056774"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33494162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649715" y="1227417"/>
            <a:ext cx="7737515" cy="3108544"/>
          </a:xfrm>
          <a:prstGeom prst="rect">
            <a:avLst/>
          </a:prstGeom>
        </p:spPr>
        <p:txBody>
          <a:bodyPr wrap="square">
            <a:spAutoFit/>
          </a:bodyPr>
          <a:lstStyle/>
          <a:p>
            <a:r>
              <a:rPr lang="en-US" sz="2800" dirty="0"/>
              <a:t>The hydrogen in our solar system was created from subatomic particles in  ______.</a:t>
            </a:r>
          </a:p>
          <a:p>
            <a:r>
              <a:rPr lang="en-US" sz="2800" dirty="0"/>
              <a:t>a.	the Earth	</a:t>
            </a:r>
          </a:p>
          <a:p>
            <a:r>
              <a:rPr lang="fr-FR" sz="2800" dirty="0"/>
              <a:t>b.	</a:t>
            </a:r>
            <a:r>
              <a:rPr lang="fr-FR" sz="2800" dirty="0" err="1"/>
              <a:t>our</a:t>
            </a:r>
            <a:r>
              <a:rPr lang="fr-FR" sz="2800" dirty="0"/>
              <a:t> </a:t>
            </a:r>
            <a:r>
              <a:rPr lang="fr-FR" sz="2800" dirty="0" err="1"/>
              <a:t>sun</a:t>
            </a:r>
            <a:r>
              <a:rPr lang="fr-FR" sz="2800" dirty="0"/>
              <a:t>	</a:t>
            </a:r>
          </a:p>
          <a:p>
            <a:r>
              <a:rPr lang="en-US" sz="2800" dirty="0"/>
              <a:t>c.	Jupiter	</a:t>
            </a:r>
          </a:p>
          <a:p>
            <a:r>
              <a:rPr lang="en-US" sz="2800" dirty="0"/>
              <a:t>d.	the Big Bang	</a:t>
            </a:r>
          </a:p>
          <a:p>
            <a:r>
              <a:rPr lang="en-US" sz="2800" dirty="0"/>
              <a:t>e.	supernovas	</a:t>
            </a:r>
          </a:p>
        </p:txBody>
      </p:sp>
      <p:sp>
        <p:nvSpPr>
          <p:cNvPr id="3" name="Rectangle 2"/>
          <p:cNvSpPr/>
          <p:nvPr/>
        </p:nvSpPr>
        <p:spPr>
          <a:xfrm>
            <a:off x="2837049" y="704197"/>
            <a:ext cx="4049781" cy="523220"/>
          </a:xfrm>
          <a:prstGeom prst="rect">
            <a:avLst/>
          </a:prstGeom>
        </p:spPr>
        <p:txBody>
          <a:bodyPr wrap="none">
            <a:spAutoFit/>
          </a:bodyPr>
          <a:lstStyle/>
          <a:p>
            <a:r>
              <a:rPr lang="en-US" sz="2800" dirty="0" smtClean="0"/>
              <a:t>Test Your Understanding</a:t>
            </a:r>
            <a:endParaRPr lang="en-US" sz="2800" dirty="0"/>
          </a:p>
        </p:txBody>
      </p:sp>
    </p:spTree>
    <p:extLst>
      <p:ext uri="{BB962C8B-B14F-4D97-AF65-F5344CB8AC3E}">
        <p14:creationId xmlns:p14="http://schemas.microsoft.com/office/powerpoint/2010/main" val="3660695601"/>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57795" name="Rectangle 3"/>
          <p:cNvSpPr>
            <a:spLocks noGrp="1" noChangeArrowheads="1"/>
          </p:cNvSpPr>
          <p:nvPr>
            <p:ph idx="4294967295"/>
          </p:nvPr>
        </p:nvSpPr>
        <p:spPr>
          <a:xfrm>
            <a:off x="0" y="990600"/>
            <a:ext cx="7824788" cy="5410200"/>
          </a:xfrm>
          <a:prstGeom prst="rect">
            <a:avLst/>
          </a:prstGeom>
        </p:spPr>
        <p:txBody>
          <a:bodyPr/>
          <a:lstStyle/>
          <a:p>
            <a:pPr eaLnBrk="1" hangingPunct="1">
              <a:defRPr/>
            </a:pPr>
            <a:r>
              <a:rPr lang="en-US" smtClean="0">
                <a:cs typeface="+mn-cs"/>
              </a:rPr>
              <a:t>Earthlings watched in awe during six days in the summer of 1994 as 20 or more fragments from the head of comet Shoemaker-Levy 9 slammed into Jupiter. </a:t>
            </a:r>
          </a:p>
          <a:p>
            <a:pPr lvl="1" eaLnBrk="1" hangingPunct="1">
              <a:defRPr/>
            </a:pPr>
            <a:r>
              <a:rPr lang="en-US" sz="2600" smtClean="0"/>
              <a:t>This produced impacts equaling millions of megatons of TNT. </a:t>
            </a:r>
          </a:p>
        </p:txBody>
      </p:sp>
      <p:sp>
        <p:nvSpPr>
          <p:cNvPr id="1057803" name="Text Box 11"/>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1589056416"/>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70435" name="Rectangle 3"/>
          <p:cNvSpPr>
            <a:spLocks noGrp="1" noChangeArrowheads="1"/>
          </p:cNvSpPr>
          <p:nvPr>
            <p:ph idx="4294967295"/>
          </p:nvPr>
        </p:nvSpPr>
        <p:spPr>
          <a:xfrm>
            <a:off x="0" y="990600"/>
            <a:ext cx="5715000" cy="5638800"/>
          </a:xfrm>
          <a:prstGeom prst="rect">
            <a:avLst/>
          </a:prstGeom>
        </p:spPr>
        <p:txBody>
          <a:bodyPr/>
          <a:lstStyle/>
          <a:p>
            <a:pPr lvl="1" eaLnBrk="1" hangingPunct="1">
              <a:buFontTx/>
              <a:buChar char="•"/>
              <a:defRPr/>
            </a:pPr>
            <a:r>
              <a:rPr lang="en-US" sz="3600" smtClean="0"/>
              <a:t>Each impact created a fireball of hot gases and left behind dark smudges that remained visible for months afterward.</a:t>
            </a:r>
            <a:endParaRPr lang="en-US" sz="3600" smtClean="0">
              <a:solidFill>
                <a:schemeClr val="bg1"/>
              </a:solidFill>
            </a:endParaRPr>
          </a:p>
          <a:p>
            <a:pPr eaLnBrk="1" hangingPunct="1">
              <a:defRPr/>
            </a:pPr>
            <a:endParaRPr lang="en-US" sz="3600" smtClean="0">
              <a:cs typeface="+mn-cs"/>
            </a:endParaRPr>
          </a:p>
        </p:txBody>
      </p:sp>
      <p:sp>
        <p:nvSpPr>
          <p:cNvPr id="1170442" name="Text Box 10"/>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pic>
        <p:nvPicPr>
          <p:cNvPr id="1170443" name="Picture 11" descr="12f10"/>
          <p:cNvPicPr>
            <a:picLocks noChangeAspect="1" noChangeArrowheads="1"/>
          </p:cNvPicPr>
          <p:nvPr/>
        </p:nvPicPr>
        <p:blipFill>
          <a:blip r:embed="rId3">
            <a:extLst>
              <a:ext uri="{28A0092B-C50C-407E-A947-70E740481C1C}">
                <a14:useLocalDpi xmlns:a14="http://schemas.microsoft.com/office/drawing/2010/main" val="0"/>
              </a:ext>
            </a:extLst>
          </a:blip>
          <a:srcRect l="64798" t="48869" r="22223" b="33551"/>
          <a:stretch>
            <a:fillRect/>
          </a:stretch>
        </p:blipFill>
        <p:spPr bwMode="auto">
          <a:xfrm>
            <a:off x="6615113" y="1081088"/>
            <a:ext cx="2528887"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70444" name="Picture 12" descr="12f10"/>
          <p:cNvPicPr>
            <a:picLocks noChangeAspect="1" noChangeArrowheads="1"/>
          </p:cNvPicPr>
          <p:nvPr/>
        </p:nvPicPr>
        <p:blipFill>
          <a:blip r:embed="rId3">
            <a:extLst>
              <a:ext uri="{28A0092B-C50C-407E-A947-70E740481C1C}">
                <a14:useLocalDpi xmlns:a14="http://schemas.microsoft.com/office/drawing/2010/main" val="0"/>
              </a:ext>
            </a:extLst>
          </a:blip>
          <a:srcRect l="1135" t="68547" r="72337" b="2309"/>
          <a:stretch>
            <a:fillRect/>
          </a:stretch>
        </p:blipFill>
        <p:spPr bwMode="auto">
          <a:xfrm>
            <a:off x="6623050" y="4205288"/>
            <a:ext cx="2520950" cy="242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47790106"/>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58819" name="Rectangle 3"/>
          <p:cNvSpPr>
            <a:spLocks noGrp="1" noChangeArrowheads="1"/>
          </p:cNvSpPr>
          <p:nvPr>
            <p:ph idx="4294967295"/>
          </p:nvPr>
        </p:nvSpPr>
        <p:spPr>
          <a:xfrm>
            <a:off x="914400" y="990600"/>
            <a:ext cx="8229600" cy="4525963"/>
          </a:xfrm>
          <a:prstGeom prst="rect">
            <a:avLst/>
          </a:prstGeom>
        </p:spPr>
        <p:txBody>
          <a:bodyPr/>
          <a:lstStyle/>
          <a:p>
            <a:pPr eaLnBrk="1" hangingPunct="1">
              <a:defRPr/>
            </a:pPr>
            <a:r>
              <a:rPr lang="en-US" sz="3600" smtClean="0">
                <a:cs typeface="+mn-cs"/>
              </a:rPr>
              <a:t>Such impacts on Jupiter probably occur once every century or two. </a:t>
            </a:r>
          </a:p>
          <a:p>
            <a:pPr eaLnBrk="1" hangingPunct="1">
              <a:defRPr/>
            </a:pPr>
            <a:r>
              <a:rPr lang="en-US" sz="3600" smtClean="0">
                <a:cs typeface="+mn-cs"/>
              </a:rPr>
              <a:t>Major impacts on Earth occur less often because Earth is smaller, but they are inevitable.</a:t>
            </a:r>
          </a:p>
          <a:p>
            <a:pPr eaLnBrk="1" hangingPunct="1">
              <a:defRPr/>
            </a:pPr>
            <a:endParaRPr lang="en-US" sz="3600" smtClean="0">
              <a:cs typeface="+mn-cs"/>
            </a:endParaRPr>
          </a:p>
        </p:txBody>
      </p:sp>
      <p:sp>
        <p:nvSpPr>
          <p:cNvPr id="1058822"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3778451479"/>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59843" name="Rectangle 3"/>
          <p:cNvSpPr>
            <a:spLocks noGrp="1" noChangeArrowheads="1"/>
          </p:cNvSpPr>
          <p:nvPr>
            <p:ph idx="4294967295"/>
          </p:nvPr>
        </p:nvSpPr>
        <p:spPr>
          <a:xfrm>
            <a:off x="704850" y="933450"/>
            <a:ext cx="8439150" cy="4525963"/>
          </a:xfrm>
          <a:prstGeom prst="rect">
            <a:avLst/>
          </a:prstGeom>
        </p:spPr>
        <p:txBody>
          <a:bodyPr/>
          <a:lstStyle/>
          <a:p>
            <a:pPr eaLnBrk="1" hangingPunct="1">
              <a:defRPr/>
            </a:pPr>
            <a:r>
              <a:rPr lang="en-US" sz="5400" smtClean="0">
                <a:cs typeface="+mn-cs"/>
              </a:rPr>
              <a:t>We are sitting ducks. </a:t>
            </a:r>
          </a:p>
          <a:p>
            <a:pPr lvl="1" eaLnBrk="1" hangingPunct="1">
              <a:defRPr/>
            </a:pPr>
            <a:r>
              <a:rPr lang="en-US" sz="2400" smtClean="0"/>
              <a:t>All of human civilization is spread out over Earth</a:t>
            </a:r>
            <a:r>
              <a:rPr lang="ja-JP" altLang="en-US" sz="2400" smtClean="0">
                <a:latin typeface="Arial"/>
              </a:rPr>
              <a:t>’</a:t>
            </a:r>
            <a:r>
              <a:rPr lang="en-US" sz="2400" smtClean="0"/>
              <a:t>s</a:t>
            </a:r>
            <a:br>
              <a:rPr lang="en-US" sz="2400" smtClean="0"/>
            </a:br>
            <a:r>
              <a:rPr lang="en-US" sz="2400" smtClean="0"/>
              <a:t>surface and exposed to anything that falls out</a:t>
            </a:r>
            <a:br>
              <a:rPr lang="en-US" sz="2400" smtClean="0"/>
            </a:br>
            <a:r>
              <a:rPr lang="en-US" sz="2400" smtClean="0"/>
              <a:t>of the sky. </a:t>
            </a:r>
          </a:p>
          <a:p>
            <a:pPr lvl="1" eaLnBrk="1" hangingPunct="1">
              <a:defRPr/>
            </a:pPr>
            <a:r>
              <a:rPr lang="en-US" sz="2400" smtClean="0"/>
              <a:t>Meteorites, asteroids, and comets bombard Earth, producing impacts that vary from dust settling on rooftops to blasts capable of destroying all life.</a:t>
            </a:r>
          </a:p>
        </p:txBody>
      </p:sp>
      <p:sp>
        <p:nvSpPr>
          <p:cNvPr id="1059846"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2141630223"/>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60867" name="Rectangle 3"/>
          <p:cNvSpPr>
            <a:spLocks noGrp="1" noChangeArrowheads="1"/>
          </p:cNvSpPr>
          <p:nvPr>
            <p:ph idx="4294967295"/>
          </p:nvPr>
        </p:nvSpPr>
        <p:spPr>
          <a:xfrm>
            <a:off x="0" y="976313"/>
            <a:ext cx="7967663" cy="4525962"/>
          </a:xfrm>
          <a:prstGeom prst="rect">
            <a:avLst/>
          </a:prstGeom>
        </p:spPr>
        <p:txBody>
          <a:bodyPr/>
          <a:lstStyle/>
          <a:p>
            <a:pPr eaLnBrk="1" hangingPunct="1">
              <a:defRPr/>
            </a:pPr>
            <a:r>
              <a:rPr lang="en-US" sz="4000" smtClean="0">
                <a:cs typeface="+mn-cs"/>
              </a:rPr>
              <a:t>In this case, the scientific evidence is conclusive and highly unwelcome.</a:t>
            </a:r>
            <a:r>
              <a:rPr lang="en-US" sz="3600" smtClean="0">
                <a:cs typeface="+mn-cs"/>
              </a:rPr>
              <a:t> </a:t>
            </a:r>
          </a:p>
          <a:p>
            <a:pPr lvl="1" eaLnBrk="1" hangingPunct="1">
              <a:defRPr/>
            </a:pPr>
            <a:r>
              <a:rPr lang="en-US" sz="2400" smtClean="0"/>
              <a:t>Statistically, you are quite safe. </a:t>
            </a:r>
          </a:p>
          <a:p>
            <a:pPr lvl="1" eaLnBrk="1" hangingPunct="1">
              <a:defRPr/>
            </a:pPr>
            <a:r>
              <a:rPr lang="en-US" sz="2400" smtClean="0"/>
              <a:t>The chance that a major impact will occur during your lifetime is so small that it is hard to estimate.</a:t>
            </a:r>
          </a:p>
        </p:txBody>
      </p:sp>
      <p:sp>
        <p:nvSpPr>
          <p:cNvPr id="1060870"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3805909258"/>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61891" name="Rectangle 3"/>
          <p:cNvSpPr>
            <a:spLocks noGrp="1" noChangeArrowheads="1"/>
          </p:cNvSpPr>
          <p:nvPr>
            <p:ph idx="4294967295"/>
          </p:nvPr>
        </p:nvSpPr>
        <p:spPr>
          <a:xfrm>
            <a:off x="0" y="990600"/>
            <a:ext cx="7891463" cy="4525963"/>
          </a:xfrm>
          <a:prstGeom prst="rect">
            <a:avLst/>
          </a:prstGeom>
        </p:spPr>
        <p:txBody>
          <a:bodyPr/>
          <a:lstStyle/>
          <a:p>
            <a:pPr eaLnBrk="1" hangingPunct="1">
              <a:defRPr/>
            </a:pPr>
            <a:r>
              <a:rPr lang="en-US" sz="3600" smtClean="0">
                <a:cs typeface="+mn-cs"/>
              </a:rPr>
              <a:t>However, the consequences of such an impact are so severe that humanity should be preparing.</a:t>
            </a:r>
          </a:p>
          <a:p>
            <a:pPr lvl="1" eaLnBrk="1" hangingPunct="1">
              <a:defRPr/>
            </a:pPr>
            <a:r>
              <a:rPr lang="en-US" sz="2400" smtClean="0"/>
              <a:t>One way to prepare is to find those </a:t>
            </a:r>
            <a:r>
              <a:rPr lang="en-US" sz="2400" smtClean="0">
                <a:solidFill>
                  <a:srgbClr val="0000FF"/>
                </a:solidFill>
              </a:rPr>
              <a:t>NEOs </a:t>
            </a:r>
            <a:r>
              <a:rPr lang="en-US" sz="2400" smtClean="0"/>
              <a:t>(Near Earth Objects) that could hit this planet, map their orbits in detail, and identify any that are dangerous.</a:t>
            </a:r>
          </a:p>
        </p:txBody>
      </p:sp>
      <p:sp>
        <p:nvSpPr>
          <p:cNvPr id="1061894"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909059830"/>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97667" name="Rectangle 3"/>
          <p:cNvSpPr>
            <a:spLocks noGrp="1" noChangeArrowheads="1"/>
          </p:cNvSpPr>
          <p:nvPr>
            <p:ph type="body" sz="half" idx="4294967295"/>
          </p:nvPr>
        </p:nvSpPr>
        <p:spPr>
          <a:xfrm>
            <a:off x="0" y="990600"/>
            <a:ext cx="7900988" cy="4830763"/>
          </a:xfrm>
        </p:spPr>
        <p:txBody>
          <a:bodyPr>
            <a:normAutofit lnSpcReduction="10000"/>
          </a:bodyPr>
          <a:lstStyle/>
          <a:p>
            <a:pPr eaLnBrk="1" hangingPunct="1">
              <a:defRPr/>
            </a:pPr>
            <a:r>
              <a:rPr lang="en-US" sz="3600" smtClean="0">
                <a:cs typeface="+mn-cs"/>
              </a:rPr>
              <a:t>The solar nebula theory has been very successful in explaining the formation of the solar system.</a:t>
            </a:r>
          </a:p>
          <a:p>
            <a:pPr eaLnBrk="1" hangingPunct="1">
              <a:defRPr/>
            </a:pPr>
            <a:r>
              <a:rPr lang="en-US" sz="3600" smtClean="0">
                <a:cs typeface="+mn-cs"/>
              </a:rPr>
              <a:t>However, there are some problems.</a:t>
            </a:r>
          </a:p>
          <a:p>
            <a:pPr lvl="1" eaLnBrk="1" hangingPunct="1">
              <a:defRPr/>
            </a:pPr>
            <a:r>
              <a:rPr lang="en-US" sz="2400" smtClean="0"/>
              <a:t>The Jovian planets are the troublemakers. </a:t>
            </a:r>
          </a:p>
          <a:p>
            <a:pPr lvl="1" eaLnBrk="1" hangingPunct="1">
              <a:defRPr/>
            </a:pPr>
            <a:r>
              <a:rPr lang="en-US" sz="2400" smtClean="0"/>
              <a:t>The gas and dust disks around newborn stars don</a:t>
            </a:r>
            <a:r>
              <a:rPr lang="ja-JP" altLang="en-US" sz="2400" smtClean="0">
                <a:latin typeface="Arial"/>
              </a:rPr>
              <a:t>’</a:t>
            </a:r>
            <a:r>
              <a:rPr lang="en-US" sz="2400" smtClean="0"/>
              <a:t>t</a:t>
            </a:r>
            <a:br>
              <a:rPr lang="en-US" sz="2400" smtClean="0"/>
            </a:br>
            <a:r>
              <a:rPr lang="en-US" sz="2400" smtClean="0"/>
              <a:t>last long.</a:t>
            </a:r>
          </a:p>
          <a:p>
            <a:pPr lvl="1" eaLnBrk="1" hangingPunct="1">
              <a:defRPr/>
            </a:pPr>
            <a:endParaRPr lang="en-US" sz="2400" smtClean="0"/>
          </a:p>
          <a:p>
            <a:pPr lvl="1" eaLnBrk="1" hangingPunct="1">
              <a:defRPr/>
            </a:pPr>
            <a:endParaRPr lang="en-US" sz="2400" smtClean="0"/>
          </a:p>
          <a:p>
            <a:pPr lvl="1" eaLnBrk="1" hangingPunct="1">
              <a:defRPr/>
            </a:pPr>
            <a:endParaRPr lang="en-US" sz="2400" smtClean="0"/>
          </a:p>
        </p:txBody>
      </p:sp>
      <p:sp>
        <p:nvSpPr>
          <p:cNvPr id="497678" name="Text Box 14"/>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4113098689"/>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01763" name="Rectangle 3"/>
          <p:cNvSpPr>
            <a:spLocks noGrp="1" noChangeArrowheads="1"/>
          </p:cNvSpPr>
          <p:nvPr>
            <p:ph type="body" sz="half" idx="4294967295"/>
          </p:nvPr>
        </p:nvSpPr>
        <p:spPr>
          <a:xfrm>
            <a:off x="568325" y="985838"/>
            <a:ext cx="8575675" cy="5862637"/>
          </a:xfrm>
        </p:spPr>
        <p:txBody>
          <a:bodyPr/>
          <a:lstStyle/>
          <a:p>
            <a:pPr eaLnBrk="1" hangingPunct="1">
              <a:defRPr/>
            </a:pPr>
            <a:r>
              <a:rPr lang="en-US" sz="3600" smtClean="0">
                <a:cs typeface="+mn-cs"/>
              </a:rPr>
              <a:t>Earlier, you saw images of dusty gas disks around the young stars in the Orion nebula.</a:t>
            </a:r>
            <a:r>
              <a:rPr lang="en-US" smtClean="0">
                <a:cs typeface="+mn-cs"/>
              </a:rPr>
              <a:t> </a:t>
            </a:r>
          </a:p>
          <a:p>
            <a:pPr lvl="1" eaLnBrk="1" hangingPunct="1">
              <a:defRPr/>
            </a:pPr>
            <a:r>
              <a:rPr lang="en-US" sz="2400" smtClean="0"/>
              <a:t>Those disks are being evaporated by the intense ultraviolet radiation from hot stars within the nebula.</a:t>
            </a:r>
          </a:p>
        </p:txBody>
      </p:sp>
      <p:sp>
        <p:nvSpPr>
          <p:cNvPr id="501771" name="Text Box 11"/>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322409887"/>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63939" name="Rectangle 3"/>
          <p:cNvSpPr>
            <a:spLocks noGrp="1" noChangeArrowheads="1"/>
          </p:cNvSpPr>
          <p:nvPr>
            <p:ph idx="4294967295"/>
          </p:nvPr>
        </p:nvSpPr>
        <p:spPr>
          <a:xfrm>
            <a:off x="695325" y="990600"/>
            <a:ext cx="8448675" cy="5867400"/>
          </a:xfrm>
          <a:prstGeom prst="rect">
            <a:avLst/>
          </a:prstGeom>
        </p:spPr>
        <p:txBody>
          <a:bodyPr/>
          <a:lstStyle/>
          <a:p>
            <a:pPr eaLnBrk="1" hangingPunct="1">
              <a:defRPr/>
            </a:pPr>
            <a:r>
              <a:rPr lang="en-US" sz="3600" dirty="0" smtClean="0">
                <a:cs typeface="+mn-cs"/>
              </a:rPr>
              <a:t>Astronomers estimate that most</a:t>
            </a:r>
            <a:br>
              <a:rPr lang="en-US" sz="3600" dirty="0" smtClean="0">
                <a:cs typeface="+mn-cs"/>
              </a:rPr>
            </a:br>
            <a:r>
              <a:rPr lang="en-US" sz="3600" dirty="0" smtClean="0">
                <a:cs typeface="+mn-cs"/>
              </a:rPr>
              <a:t>stars form in clusters containing</a:t>
            </a:r>
            <a:br>
              <a:rPr lang="en-US" sz="3600" dirty="0" smtClean="0">
                <a:cs typeface="+mn-cs"/>
              </a:rPr>
            </a:br>
            <a:r>
              <a:rPr lang="en-US" sz="3600" dirty="0" smtClean="0">
                <a:cs typeface="+mn-cs"/>
              </a:rPr>
              <a:t>some massive stars.</a:t>
            </a:r>
          </a:p>
          <a:p>
            <a:pPr lvl="1" eaLnBrk="1" hangingPunct="1">
              <a:defRPr/>
            </a:pPr>
            <a:r>
              <a:rPr lang="en-US" sz="2600" dirty="0" smtClean="0"/>
              <a:t>So, this evaporation process must happen to</a:t>
            </a:r>
            <a:br>
              <a:rPr lang="en-US" sz="2600" dirty="0" smtClean="0"/>
            </a:br>
            <a:r>
              <a:rPr lang="en-US" sz="2600" dirty="0" smtClean="0"/>
              <a:t>most disks. </a:t>
            </a:r>
          </a:p>
          <a:p>
            <a:pPr lvl="1">
              <a:defRPr/>
            </a:pPr>
            <a:r>
              <a:rPr lang="en-US" sz="2800" dirty="0"/>
              <a:t>Even if a disk did not evaporate quickly, model calculations predict that the gravitational influence of the crowded stars in a cluster should quickly strip away the outer parts of the disk.</a:t>
            </a:r>
          </a:p>
          <a:p>
            <a:pPr lvl="1" eaLnBrk="1" hangingPunct="1">
              <a:defRPr/>
            </a:pPr>
            <a:endParaRPr lang="en-US" sz="2600" dirty="0" smtClean="0"/>
          </a:p>
        </p:txBody>
      </p:sp>
      <p:sp>
        <p:nvSpPr>
          <p:cNvPr id="1063941"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915715215"/>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44451" name="Rectangle 3"/>
          <p:cNvSpPr>
            <a:spLocks noGrp="1" noChangeArrowheads="1"/>
          </p:cNvSpPr>
          <p:nvPr>
            <p:ph idx="4294967295"/>
          </p:nvPr>
        </p:nvSpPr>
        <p:spPr>
          <a:xfrm>
            <a:off x="554038" y="933450"/>
            <a:ext cx="8589962" cy="5867400"/>
          </a:xfrm>
          <a:prstGeom prst="rect">
            <a:avLst/>
          </a:prstGeom>
        </p:spPr>
        <p:txBody>
          <a:bodyPr/>
          <a:lstStyle/>
          <a:p>
            <a:pPr eaLnBrk="1" hangingPunct="1">
              <a:defRPr/>
            </a:pPr>
            <a:r>
              <a:rPr lang="en-US" sz="4800" smtClean="0">
                <a:cs typeface="+mn-cs"/>
              </a:rPr>
              <a:t>This is a troublesome observation.</a:t>
            </a:r>
          </a:p>
          <a:p>
            <a:pPr lvl="1" eaLnBrk="1" hangingPunct="1">
              <a:defRPr/>
            </a:pPr>
            <a:r>
              <a:rPr lang="en-US" sz="2400" smtClean="0"/>
              <a:t>It seems to mean that planet-forming disks </a:t>
            </a:r>
            <a:br>
              <a:rPr lang="en-US" sz="2400" smtClean="0"/>
            </a:br>
            <a:r>
              <a:rPr lang="en-US" sz="2400" smtClean="0"/>
              <a:t>around young stars are unlikely to last longer </a:t>
            </a:r>
            <a:br>
              <a:rPr lang="en-US" sz="2400" smtClean="0"/>
            </a:br>
            <a:r>
              <a:rPr lang="en-US" sz="2400" smtClean="0"/>
              <a:t>than a few million years, and many must </a:t>
            </a:r>
            <a:br>
              <a:rPr lang="en-US" sz="2400" smtClean="0"/>
            </a:br>
            <a:r>
              <a:rPr lang="en-US" sz="2400" smtClean="0"/>
              <a:t>evaporate within 100,000 years or so.</a:t>
            </a:r>
          </a:p>
          <a:p>
            <a:pPr lvl="1" eaLnBrk="1" hangingPunct="1">
              <a:defRPr/>
            </a:pPr>
            <a:r>
              <a:rPr lang="en-US" sz="2400" smtClean="0"/>
              <a:t>That</a:t>
            </a:r>
            <a:r>
              <a:rPr lang="ja-JP" altLang="en-US" sz="2400" smtClean="0">
                <a:latin typeface="Arial"/>
              </a:rPr>
              <a:t>’</a:t>
            </a:r>
            <a:r>
              <a:rPr lang="en-US" sz="2400" smtClean="0"/>
              <a:t>s not long enough to grow a Jovian </a:t>
            </a:r>
            <a:br>
              <a:rPr lang="en-US" sz="2400" smtClean="0"/>
            </a:br>
            <a:r>
              <a:rPr lang="en-US" sz="2400" smtClean="0"/>
              <a:t>planet by the processes in the solar nebula </a:t>
            </a:r>
            <a:br>
              <a:rPr lang="en-US" sz="2400" smtClean="0"/>
            </a:br>
            <a:r>
              <a:rPr lang="en-US" sz="2400" smtClean="0"/>
              <a:t>theory.</a:t>
            </a:r>
          </a:p>
          <a:p>
            <a:pPr lvl="1" eaLnBrk="1" hangingPunct="1">
              <a:defRPr/>
            </a:pPr>
            <a:r>
              <a:rPr lang="en-US" sz="2400" smtClean="0"/>
              <a:t>Yet, Jovian planets are common in the universe.</a:t>
            </a:r>
          </a:p>
        </p:txBody>
      </p:sp>
      <p:sp>
        <p:nvSpPr>
          <p:cNvPr id="744454"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20866496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162429" y="1343910"/>
            <a:ext cx="8564424" cy="3539430"/>
          </a:xfrm>
          <a:prstGeom prst="rect">
            <a:avLst/>
          </a:prstGeom>
        </p:spPr>
        <p:txBody>
          <a:bodyPr wrap="square">
            <a:spAutoFit/>
          </a:bodyPr>
          <a:lstStyle/>
          <a:p>
            <a:r>
              <a:rPr lang="en-US" sz="3200" dirty="0"/>
              <a:t>The iron in our solar system was created from smaller mass atomic nuclei in  ______.</a:t>
            </a:r>
          </a:p>
          <a:p>
            <a:r>
              <a:rPr lang="en-US" sz="3200" dirty="0"/>
              <a:t>a.	the Earth	</a:t>
            </a:r>
          </a:p>
          <a:p>
            <a:r>
              <a:rPr lang="fr-FR" sz="3200" dirty="0"/>
              <a:t>b.	</a:t>
            </a:r>
            <a:r>
              <a:rPr lang="fr-FR" sz="3200" dirty="0" err="1"/>
              <a:t>our</a:t>
            </a:r>
            <a:r>
              <a:rPr lang="fr-FR" sz="3200" dirty="0"/>
              <a:t> </a:t>
            </a:r>
            <a:r>
              <a:rPr lang="fr-FR" sz="3200" dirty="0" err="1"/>
              <a:t>sun</a:t>
            </a:r>
            <a:r>
              <a:rPr lang="fr-FR" sz="3200" dirty="0"/>
              <a:t>	</a:t>
            </a:r>
          </a:p>
          <a:p>
            <a:r>
              <a:rPr lang="en-US" sz="3200" dirty="0"/>
              <a:t>c.	Jupiter	</a:t>
            </a:r>
          </a:p>
          <a:p>
            <a:r>
              <a:rPr lang="en-US" sz="3200" dirty="0"/>
              <a:t>d.	the Big Bang	</a:t>
            </a:r>
          </a:p>
          <a:p>
            <a:r>
              <a:rPr lang="en-US" sz="3200" dirty="0"/>
              <a:t>e.	supernovas	</a:t>
            </a:r>
          </a:p>
        </p:txBody>
      </p:sp>
      <p:sp>
        <p:nvSpPr>
          <p:cNvPr id="5" name="TextBox 4"/>
          <p:cNvSpPr txBox="1"/>
          <p:nvPr/>
        </p:nvSpPr>
        <p:spPr>
          <a:xfrm>
            <a:off x="1890080" y="518624"/>
            <a:ext cx="5154100" cy="646331"/>
          </a:xfrm>
          <a:prstGeom prst="rect">
            <a:avLst/>
          </a:prstGeom>
          <a:noFill/>
        </p:spPr>
        <p:txBody>
          <a:bodyPr wrap="none" rtlCol="0">
            <a:spAutoFit/>
          </a:bodyPr>
          <a:lstStyle/>
          <a:p>
            <a:r>
              <a:rPr lang="en-US" sz="3600" dirty="0" smtClean="0"/>
              <a:t>Test Your Understanding</a:t>
            </a:r>
            <a:endParaRPr lang="en-US" sz="3600" dirty="0"/>
          </a:p>
        </p:txBody>
      </p:sp>
    </p:spTree>
    <p:extLst>
      <p:ext uri="{BB962C8B-B14F-4D97-AF65-F5344CB8AC3E}">
        <p14:creationId xmlns:p14="http://schemas.microsoft.com/office/powerpoint/2010/main" val="2283980640"/>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07619" name="Rectangle 3"/>
          <p:cNvSpPr>
            <a:spLocks noGrp="1" noChangeArrowheads="1"/>
          </p:cNvSpPr>
          <p:nvPr>
            <p:ph idx="4294967295"/>
          </p:nvPr>
        </p:nvSpPr>
        <p:spPr>
          <a:xfrm>
            <a:off x="0" y="962025"/>
            <a:ext cx="7839075" cy="5076825"/>
          </a:xfrm>
          <a:prstGeom prst="rect">
            <a:avLst/>
          </a:prstGeom>
        </p:spPr>
        <p:txBody>
          <a:bodyPr/>
          <a:lstStyle/>
          <a:p>
            <a:pPr eaLnBrk="1" hangingPunct="1">
              <a:defRPr/>
            </a:pPr>
            <a:r>
              <a:rPr lang="en-US" sz="4200" smtClean="0">
                <a:cs typeface="+mn-cs"/>
              </a:rPr>
              <a:t>A modification to the solar nebula theory has come from mathematical models of the solar nebula.</a:t>
            </a:r>
          </a:p>
        </p:txBody>
      </p:sp>
      <p:sp>
        <p:nvSpPr>
          <p:cNvPr id="1007622"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2732251158"/>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50979" name="Rectangle 3"/>
          <p:cNvSpPr>
            <a:spLocks noGrp="1" noChangeArrowheads="1"/>
          </p:cNvSpPr>
          <p:nvPr>
            <p:ph idx="4294967295"/>
          </p:nvPr>
        </p:nvSpPr>
        <p:spPr>
          <a:xfrm>
            <a:off x="719138" y="990600"/>
            <a:ext cx="8424862" cy="5000625"/>
          </a:xfrm>
          <a:prstGeom prst="rect">
            <a:avLst/>
          </a:prstGeom>
        </p:spPr>
        <p:txBody>
          <a:bodyPr>
            <a:normAutofit lnSpcReduction="10000"/>
          </a:bodyPr>
          <a:lstStyle/>
          <a:p>
            <a:pPr eaLnBrk="1" hangingPunct="1">
              <a:defRPr/>
            </a:pPr>
            <a:r>
              <a:rPr lang="en-US" sz="3400" smtClean="0">
                <a:cs typeface="+mn-cs"/>
              </a:rPr>
              <a:t>The results show that the rotating gas and dust of the solar nebula may have become unstable and formed outer planets by direct gravitational collapse. </a:t>
            </a:r>
          </a:p>
          <a:p>
            <a:pPr lvl="1" eaLnBrk="1" hangingPunct="1">
              <a:defRPr/>
            </a:pPr>
            <a:r>
              <a:rPr lang="en-US" sz="2400" smtClean="0"/>
              <a:t>That is, massive planets may have been able to form from the gas without first forming a dense core by accretion. </a:t>
            </a:r>
          </a:p>
          <a:p>
            <a:pPr lvl="1" eaLnBrk="1" hangingPunct="1">
              <a:defRPr/>
            </a:pPr>
            <a:r>
              <a:rPr lang="en-US" sz="2400" smtClean="0"/>
              <a:t>Jupiters and Saturns form in these calculated models within a few hundred years.</a:t>
            </a:r>
          </a:p>
          <a:p>
            <a:pPr eaLnBrk="1" hangingPunct="1">
              <a:defRPr/>
            </a:pPr>
            <a:endParaRPr lang="en-US" sz="2400" smtClean="0">
              <a:cs typeface="+mn-cs"/>
            </a:endParaRPr>
          </a:p>
        </p:txBody>
      </p:sp>
      <p:sp>
        <p:nvSpPr>
          <p:cNvPr id="1150982"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239220967"/>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04835" name="Rectangle 3"/>
          <p:cNvSpPr>
            <a:spLocks noGrp="1" noChangeArrowheads="1"/>
          </p:cNvSpPr>
          <p:nvPr>
            <p:ph idx="4294967295"/>
          </p:nvPr>
        </p:nvSpPr>
        <p:spPr>
          <a:xfrm>
            <a:off x="914400" y="976313"/>
            <a:ext cx="8229600" cy="4830762"/>
          </a:xfrm>
          <a:prstGeom prst="rect">
            <a:avLst/>
          </a:prstGeom>
        </p:spPr>
        <p:txBody>
          <a:bodyPr/>
          <a:lstStyle/>
          <a:p>
            <a:pPr eaLnBrk="1" hangingPunct="1">
              <a:defRPr/>
            </a:pPr>
            <a:r>
              <a:rPr lang="en-US" sz="4000" smtClean="0">
                <a:cs typeface="+mn-cs"/>
              </a:rPr>
              <a:t>If the Jovian planets formed in this way, they could have formed quickly—before the solar nebula disappeared.</a:t>
            </a:r>
          </a:p>
        </p:txBody>
      </p:sp>
      <p:sp>
        <p:nvSpPr>
          <p:cNvPr id="504838"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327155454"/>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45475" name="Rectangle 3"/>
          <p:cNvSpPr>
            <a:spLocks noGrp="1" noChangeArrowheads="1"/>
          </p:cNvSpPr>
          <p:nvPr>
            <p:ph idx="4294967295"/>
          </p:nvPr>
        </p:nvSpPr>
        <p:spPr>
          <a:xfrm>
            <a:off x="0" y="990600"/>
            <a:ext cx="7523163" cy="5334000"/>
          </a:xfrm>
          <a:prstGeom prst="rect">
            <a:avLst/>
          </a:prstGeom>
        </p:spPr>
        <p:txBody>
          <a:bodyPr/>
          <a:lstStyle/>
          <a:p>
            <a:pPr eaLnBrk="1" hangingPunct="1">
              <a:defRPr/>
            </a:pPr>
            <a:r>
              <a:rPr lang="en-US" sz="3400" smtClean="0">
                <a:cs typeface="+mn-cs"/>
              </a:rPr>
              <a:t>This new insight into the formation </a:t>
            </a:r>
            <a:br>
              <a:rPr lang="en-US" sz="3400" smtClean="0">
                <a:cs typeface="+mn-cs"/>
              </a:rPr>
            </a:br>
            <a:r>
              <a:rPr lang="en-US" sz="3400" smtClean="0">
                <a:cs typeface="+mn-cs"/>
              </a:rPr>
              <a:t>of the outer planets may help explain the formation of Uranus </a:t>
            </a:r>
            <a:br>
              <a:rPr lang="en-US" sz="3400" smtClean="0">
                <a:cs typeface="+mn-cs"/>
              </a:rPr>
            </a:br>
            <a:r>
              <a:rPr lang="en-US" sz="3400" smtClean="0">
                <a:cs typeface="+mn-cs"/>
              </a:rPr>
              <a:t>and Neptune.</a:t>
            </a:r>
          </a:p>
          <a:p>
            <a:pPr lvl="1" eaLnBrk="1" hangingPunct="1">
              <a:defRPr/>
            </a:pPr>
            <a:r>
              <a:rPr lang="en-US" sz="2400" smtClean="0"/>
              <a:t>They are so far from the sun that accretion could not have built them rapidly.</a:t>
            </a:r>
          </a:p>
          <a:p>
            <a:pPr lvl="1" eaLnBrk="1" hangingPunct="1">
              <a:defRPr/>
            </a:pPr>
            <a:r>
              <a:rPr lang="en-US" sz="2400" smtClean="0"/>
              <a:t>It is hard to understand how they could have reached their present mass in a region where the material should have been sparse and orbital speeds are slow.</a:t>
            </a:r>
          </a:p>
        </p:txBody>
      </p:sp>
      <p:sp>
        <p:nvSpPr>
          <p:cNvPr id="745478"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1896489498"/>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805468" y="214194"/>
            <a:ext cx="5210398" cy="646331"/>
          </a:xfrm>
          <a:prstGeom prst="rect">
            <a:avLst/>
          </a:prstGeom>
          <a:noFill/>
        </p:spPr>
        <p:txBody>
          <a:bodyPr wrap="square" rtlCol="0">
            <a:spAutoFit/>
          </a:bodyPr>
          <a:lstStyle/>
          <a:p>
            <a:r>
              <a:rPr lang="en-US" sz="3600" dirty="0" smtClean="0"/>
              <a:t>Test your Understanding</a:t>
            </a:r>
            <a:endParaRPr lang="en-US" sz="3600" dirty="0"/>
          </a:p>
        </p:txBody>
      </p:sp>
      <p:sp>
        <p:nvSpPr>
          <p:cNvPr id="5" name="Rectangle 4"/>
          <p:cNvSpPr/>
          <p:nvPr/>
        </p:nvSpPr>
        <p:spPr>
          <a:xfrm>
            <a:off x="535519" y="860526"/>
            <a:ext cx="8216403" cy="5509200"/>
          </a:xfrm>
          <a:prstGeom prst="rect">
            <a:avLst/>
          </a:prstGeom>
        </p:spPr>
        <p:txBody>
          <a:bodyPr wrap="square">
            <a:spAutoFit/>
          </a:bodyPr>
          <a:lstStyle/>
          <a:p>
            <a:r>
              <a:rPr lang="en-US" sz="3200" dirty="0">
                <a:solidFill>
                  <a:srgbClr val="821A08"/>
                </a:solidFill>
              </a:rPr>
              <a:t>Outgassing </a:t>
            </a:r>
            <a:r>
              <a:rPr lang="en-US" sz="3200" dirty="0" smtClean="0">
                <a:solidFill>
                  <a:srgbClr val="821A08"/>
                </a:solidFill>
              </a:rPr>
              <a:t>is</a:t>
            </a:r>
          </a:p>
          <a:p>
            <a:endParaRPr lang="en-US" sz="3200" dirty="0">
              <a:solidFill>
                <a:srgbClr val="821A08"/>
              </a:solidFill>
            </a:endParaRPr>
          </a:p>
          <a:p>
            <a:r>
              <a:rPr lang="en-US" sz="3200" dirty="0"/>
              <a:t>a.	the adding of material to an object an atom or molecule at a time.	</a:t>
            </a:r>
          </a:p>
          <a:p>
            <a:r>
              <a:rPr lang="en-US" sz="3200" dirty="0"/>
              <a:t>b.	the adding of material to an object by collection of solid particles.	</a:t>
            </a:r>
          </a:p>
          <a:p>
            <a:r>
              <a:rPr lang="en-US" sz="3200" dirty="0"/>
              <a:t>c.	the release of gas from rocks as they are heated.	</a:t>
            </a:r>
          </a:p>
          <a:p>
            <a:r>
              <a:rPr lang="en-US" sz="3200" dirty="0"/>
              <a:t>d.	the largest of the Galilean satellites.	</a:t>
            </a:r>
          </a:p>
          <a:p>
            <a:r>
              <a:rPr lang="en-US" sz="3200" dirty="0"/>
              <a:t>e.	caused by the bombardment of the solar wind.</a:t>
            </a:r>
            <a:r>
              <a:rPr lang="en-US" dirty="0"/>
              <a:t>	</a:t>
            </a:r>
          </a:p>
        </p:txBody>
      </p:sp>
    </p:spTree>
    <p:extLst>
      <p:ext uri="{BB962C8B-B14F-4D97-AF65-F5344CB8AC3E}">
        <p14:creationId xmlns:p14="http://schemas.microsoft.com/office/powerpoint/2010/main" val="236046555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24995" name="Rectangle 3"/>
          <p:cNvSpPr>
            <a:spLocks noGrp="1" noChangeArrowheads="1"/>
          </p:cNvSpPr>
          <p:nvPr>
            <p:ph type="body" sz="half" idx="4294967295"/>
          </p:nvPr>
        </p:nvSpPr>
        <p:spPr>
          <a:xfrm>
            <a:off x="554038" y="990600"/>
            <a:ext cx="8589962" cy="5105400"/>
          </a:xfrm>
        </p:spPr>
        <p:txBody>
          <a:bodyPr/>
          <a:lstStyle/>
          <a:p>
            <a:pPr eaLnBrk="1" hangingPunct="1">
              <a:defRPr/>
            </a:pPr>
            <a:r>
              <a:rPr lang="en-US" sz="3600" dirty="0" smtClean="0">
                <a:cs typeface="+mn-cs"/>
              </a:rPr>
              <a:t>In its simplest form, the theory of terrestrial </a:t>
            </a:r>
            <a:r>
              <a:rPr lang="en-US" sz="3600" dirty="0" err="1" smtClean="0">
                <a:cs typeface="+mn-cs"/>
              </a:rPr>
              <a:t>protoplanet</a:t>
            </a:r>
            <a:r>
              <a:rPr lang="en-US" sz="3600" dirty="0" smtClean="0">
                <a:cs typeface="+mn-cs"/>
              </a:rPr>
              <a:t> growth supposes that all the planetesimals had about the same chemical composition.</a:t>
            </a:r>
          </a:p>
        </p:txBody>
      </p:sp>
      <p:sp>
        <p:nvSpPr>
          <p:cNvPr id="725009" name="Text Box 17"/>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pic>
        <p:nvPicPr>
          <p:cNvPr id="725010" name="Picture 18" descr="12f07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8000" t="2502" r="4713" b="1884"/>
          <a:stretch>
            <a:fillRect/>
          </a:stretch>
        </p:blipFill>
        <p:spPr bwMode="auto">
          <a:xfrm>
            <a:off x="6815138" y="3276600"/>
            <a:ext cx="232886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03856434"/>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29091" name="Rectangle 3"/>
          <p:cNvSpPr>
            <a:spLocks noGrp="1" noChangeArrowheads="1"/>
          </p:cNvSpPr>
          <p:nvPr>
            <p:ph type="body" sz="half" idx="4294967295"/>
          </p:nvPr>
        </p:nvSpPr>
        <p:spPr>
          <a:xfrm>
            <a:off x="0" y="990600"/>
            <a:ext cx="4246563" cy="5867400"/>
          </a:xfrm>
        </p:spPr>
        <p:txBody>
          <a:bodyPr/>
          <a:lstStyle/>
          <a:p>
            <a:pPr eaLnBrk="1" hangingPunct="1">
              <a:defRPr/>
            </a:pPr>
            <a:r>
              <a:rPr lang="en-US" sz="3400" dirty="0" smtClean="0">
                <a:cs typeface="+mn-cs"/>
              </a:rPr>
              <a:t>The planetesimals accumulated gradually to form a planet-size ball of material that was of homogeneous composition throughout.</a:t>
            </a:r>
          </a:p>
        </p:txBody>
      </p:sp>
      <p:sp>
        <p:nvSpPr>
          <p:cNvPr id="729103" name="Text Box 1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pic>
        <p:nvPicPr>
          <p:cNvPr id="729105" name="Picture 17" descr="12f07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7681" t="16661" r="6750" b="20372"/>
          <a:stretch>
            <a:fillRect/>
          </a:stretch>
        </p:blipFill>
        <p:spPr bwMode="auto">
          <a:xfrm>
            <a:off x="6781800" y="4016375"/>
            <a:ext cx="2227263"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29107" name="Picture 19" descr="12f07b"/>
          <p:cNvPicPr>
            <a:picLocks noChangeAspect="1" noChangeArrowheads="1"/>
          </p:cNvPicPr>
          <p:nvPr/>
        </p:nvPicPr>
        <p:blipFill>
          <a:blip r:embed="rId4">
            <a:extLst>
              <a:ext uri="{28A0092B-C50C-407E-A947-70E740481C1C}">
                <a14:useLocalDpi xmlns:a14="http://schemas.microsoft.com/office/drawing/2010/main" val="0"/>
              </a:ext>
            </a:extLst>
          </a:blip>
          <a:srcRect l="58475" t="19807" r="6779" b="11497"/>
          <a:stretch>
            <a:fillRect/>
          </a:stretch>
        </p:blipFill>
        <p:spPr bwMode="auto">
          <a:xfrm>
            <a:off x="6781800" y="1295400"/>
            <a:ext cx="2220913" cy="26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37641726"/>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87427" name="Rectangle 3"/>
          <p:cNvSpPr>
            <a:spLocks noGrp="1" noChangeArrowheads="1"/>
          </p:cNvSpPr>
          <p:nvPr>
            <p:ph type="body" sz="half" idx="4294967295"/>
          </p:nvPr>
        </p:nvSpPr>
        <p:spPr>
          <a:xfrm>
            <a:off x="838200" y="1004888"/>
            <a:ext cx="8305800" cy="4648200"/>
          </a:xfrm>
        </p:spPr>
        <p:txBody>
          <a:bodyPr/>
          <a:lstStyle/>
          <a:p>
            <a:pPr eaLnBrk="1" hangingPunct="1">
              <a:defRPr/>
            </a:pPr>
            <a:r>
              <a:rPr lang="en-US" sz="3400" smtClean="0">
                <a:cs typeface="+mn-cs"/>
              </a:rPr>
              <a:t>As a planet formed, heat began to accumulate in its interior from the decay of short-lived radioactive elements.</a:t>
            </a:r>
          </a:p>
          <a:p>
            <a:pPr lvl="1" eaLnBrk="1" hangingPunct="1">
              <a:defRPr/>
            </a:pPr>
            <a:r>
              <a:rPr lang="en-US" sz="2400" smtClean="0"/>
              <a:t>This heat eventually melted the planet and </a:t>
            </a:r>
            <a:br>
              <a:rPr lang="en-US" sz="2400" smtClean="0"/>
            </a:br>
            <a:r>
              <a:rPr lang="en-US" sz="2400" smtClean="0"/>
              <a:t>allowed it to differentiate.</a:t>
            </a:r>
          </a:p>
          <a:p>
            <a:pPr lvl="1" eaLnBrk="1" hangingPunct="1">
              <a:defRPr/>
            </a:pPr>
            <a:r>
              <a:rPr lang="en-US" sz="2400" smtClean="0">
                <a:solidFill>
                  <a:srgbClr val="0000FF"/>
                </a:solidFill>
              </a:rPr>
              <a:t>Differentiation</a:t>
            </a:r>
            <a:r>
              <a:rPr lang="en-US" sz="2400" smtClean="0"/>
              <a:t> is the separation of material </a:t>
            </a:r>
            <a:br>
              <a:rPr lang="en-US" sz="2400" smtClean="0"/>
            </a:br>
            <a:r>
              <a:rPr lang="en-US" sz="2400" smtClean="0"/>
              <a:t>according to density.</a:t>
            </a:r>
          </a:p>
        </p:txBody>
      </p:sp>
      <p:sp>
        <p:nvSpPr>
          <p:cNvPr id="487440" name="Text Box 1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pic>
        <p:nvPicPr>
          <p:cNvPr id="487441" name="Picture 17" descr="12f07d"/>
          <p:cNvPicPr>
            <a:picLocks noChangeAspect="1" noChangeArrowheads="1"/>
          </p:cNvPicPr>
          <p:nvPr/>
        </p:nvPicPr>
        <p:blipFill>
          <a:blip r:embed="rId3">
            <a:extLst>
              <a:ext uri="{28A0092B-C50C-407E-A947-70E740481C1C}">
                <a14:useLocalDpi xmlns:a14="http://schemas.microsoft.com/office/drawing/2010/main" val="0"/>
              </a:ext>
            </a:extLst>
          </a:blip>
          <a:srcRect l="57628" t="18892" r="9322" b="16335"/>
          <a:stretch>
            <a:fillRect/>
          </a:stretch>
        </p:blipFill>
        <p:spPr bwMode="auto">
          <a:xfrm>
            <a:off x="6729413" y="3886200"/>
            <a:ext cx="241458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77629954"/>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88451" name="Rectangle 3"/>
          <p:cNvSpPr>
            <a:spLocks noGrp="1" noChangeArrowheads="1"/>
          </p:cNvSpPr>
          <p:nvPr>
            <p:ph type="body" sz="half" idx="4294967295"/>
          </p:nvPr>
        </p:nvSpPr>
        <p:spPr>
          <a:xfrm>
            <a:off x="1087438" y="990600"/>
            <a:ext cx="8056562" cy="4525963"/>
          </a:xfrm>
        </p:spPr>
        <p:txBody>
          <a:bodyPr/>
          <a:lstStyle/>
          <a:p>
            <a:pPr eaLnBrk="1" hangingPunct="1">
              <a:defRPr/>
            </a:pPr>
            <a:r>
              <a:rPr lang="en-US" sz="3400" smtClean="0">
                <a:cs typeface="+mn-cs"/>
              </a:rPr>
              <a:t>When the planet melted, the heavy metals such as iron and nickel settled to the core.</a:t>
            </a:r>
          </a:p>
          <a:p>
            <a:pPr eaLnBrk="1" hangingPunct="1">
              <a:defRPr/>
            </a:pPr>
            <a:r>
              <a:rPr lang="en-US" sz="3400" smtClean="0">
                <a:cs typeface="+mn-cs"/>
              </a:rPr>
              <a:t>The lighter silicates floated to the surface to form a low-density crust.</a:t>
            </a:r>
          </a:p>
        </p:txBody>
      </p:sp>
      <p:sp>
        <p:nvSpPr>
          <p:cNvPr id="488464" name="Text Box 1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pic>
        <p:nvPicPr>
          <p:cNvPr id="488465" name="Picture 17" descr="12f07e"/>
          <p:cNvPicPr>
            <a:picLocks noChangeAspect="1" noChangeArrowheads="1"/>
          </p:cNvPicPr>
          <p:nvPr/>
        </p:nvPicPr>
        <p:blipFill>
          <a:blip r:embed="rId3">
            <a:extLst>
              <a:ext uri="{28A0092B-C50C-407E-A947-70E740481C1C}">
                <a14:useLocalDpi xmlns:a14="http://schemas.microsoft.com/office/drawing/2010/main" val="0"/>
              </a:ext>
            </a:extLst>
          </a:blip>
          <a:srcRect l="55933" t="20813" r="12712" b="28455"/>
          <a:stretch>
            <a:fillRect/>
          </a:stretch>
        </p:blipFill>
        <p:spPr bwMode="auto">
          <a:xfrm flipV="1">
            <a:off x="6324600" y="3886200"/>
            <a:ext cx="2819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03757090"/>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35235" name="Rectangle 3"/>
          <p:cNvSpPr>
            <a:spLocks noGrp="1" noChangeArrowheads="1"/>
          </p:cNvSpPr>
          <p:nvPr>
            <p:ph idx="4294967295"/>
          </p:nvPr>
        </p:nvSpPr>
        <p:spPr>
          <a:xfrm>
            <a:off x="0" y="990600"/>
            <a:ext cx="7827963" cy="5562600"/>
          </a:xfrm>
          <a:prstGeom prst="rect">
            <a:avLst/>
          </a:prstGeom>
        </p:spPr>
        <p:txBody>
          <a:bodyPr/>
          <a:lstStyle/>
          <a:p>
            <a:pPr eaLnBrk="1" hangingPunct="1">
              <a:defRPr/>
            </a:pPr>
            <a:r>
              <a:rPr lang="en-US" sz="3400" smtClean="0">
                <a:cs typeface="+mn-cs"/>
              </a:rPr>
              <a:t>This process depends on the presence of short-lived radioactive elements whose rapid decay would have released enough heat to melt the interior of planets.</a:t>
            </a:r>
          </a:p>
        </p:txBody>
      </p:sp>
      <p:sp>
        <p:nvSpPr>
          <p:cNvPr id="735239" name="Text Box 7"/>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42124704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8130" y="132914"/>
            <a:ext cx="5286318" cy="6370974"/>
          </a:xfrm>
          <a:prstGeom prst="rect">
            <a:avLst/>
          </a:prstGeom>
        </p:spPr>
        <p:txBody>
          <a:bodyPr wrap="square">
            <a:spAutoFit/>
          </a:bodyPr>
          <a:lstStyle/>
          <a:p>
            <a:r>
              <a:rPr lang="it-IT" sz="2400" dirty="0"/>
              <a:t>Arno </a:t>
            </a:r>
            <a:r>
              <a:rPr lang="it-IT" sz="2400" dirty="0" err="1"/>
              <a:t>Penzias</a:t>
            </a:r>
            <a:r>
              <a:rPr lang="it-IT" sz="2400" dirty="0"/>
              <a:t> &amp; Robert Wilson</a:t>
            </a:r>
          </a:p>
          <a:p>
            <a:r>
              <a:rPr lang="en-US" sz="2400" dirty="0"/>
              <a:t>✤ Researchers with the Bell Labs in New Jersey</a:t>
            </a:r>
          </a:p>
          <a:p>
            <a:r>
              <a:rPr lang="en-US" sz="2400" dirty="0"/>
              <a:t>✤ In 1965, they discovered static coming from all over the sky</a:t>
            </a:r>
          </a:p>
          <a:p>
            <a:r>
              <a:rPr lang="en-US" sz="2400" dirty="0"/>
              <a:t>✤ They had discovered the Cosmic Microwave Background (CMB), the</a:t>
            </a:r>
          </a:p>
          <a:p>
            <a:r>
              <a:rPr lang="en-US" sz="2400" dirty="0"/>
              <a:t>remnant radiation from the Big Bang</a:t>
            </a:r>
          </a:p>
          <a:p>
            <a:r>
              <a:rPr lang="en-US" sz="2400" dirty="0"/>
              <a:t>✤ They received the Nobel Prize for their discovery in 1978</a:t>
            </a:r>
          </a:p>
          <a:p>
            <a:r>
              <a:rPr lang="en-US" sz="2400" dirty="0"/>
              <a:t>✤ Robert </a:t>
            </a:r>
            <a:r>
              <a:rPr lang="en-US" sz="2400" dirty="0" err="1"/>
              <a:t>Dicke</a:t>
            </a:r>
            <a:r>
              <a:rPr lang="en-US" sz="2400" dirty="0"/>
              <a:t> had predicted the existence of the CMB, and was just</a:t>
            </a:r>
          </a:p>
          <a:p>
            <a:r>
              <a:rPr lang="en-US" sz="2400" dirty="0"/>
              <a:t>getting ready to search for it with some other researchers</a:t>
            </a:r>
          </a:p>
          <a:p>
            <a:r>
              <a:rPr lang="en-US" sz="2400" dirty="0"/>
              <a:t>✤ http://</a:t>
            </a:r>
            <a:r>
              <a:rPr lang="en-US" sz="2400" dirty="0" err="1"/>
              <a:t>www.bell-labs.com</a:t>
            </a:r>
            <a:r>
              <a:rPr lang="en-US" sz="2400" dirty="0"/>
              <a:t>/project/feature/archives/cosmology/</a:t>
            </a:r>
          </a:p>
        </p:txBody>
      </p:sp>
      <p:pic>
        <p:nvPicPr>
          <p:cNvPr id="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5285" y="132914"/>
            <a:ext cx="33909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5285" y="3128182"/>
            <a:ext cx="34544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85266"/>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42787" name="Rectangle 3"/>
          <p:cNvSpPr>
            <a:spLocks noGrp="1" noChangeArrowheads="1"/>
          </p:cNvSpPr>
          <p:nvPr>
            <p:ph idx="4294967295"/>
          </p:nvPr>
        </p:nvSpPr>
        <p:spPr>
          <a:xfrm>
            <a:off x="0" y="990600"/>
            <a:ext cx="8229600" cy="4525963"/>
          </a:xfrm>
          <a:prstGeom prst="rect">
            <a:avLst/>
          </a:prstGeom>
        </p:spPr>
        <p:txBody>
          <a:bodyPr/>
          <a:lstStyle/>
          <a:p>
            <a:pPr lvl="1" eaLnBrk="1" hangingPunct="1">
              <a:lnSpc>
                <a:spcPct val="90000"/>
              </a:lnSpc>
              <a:buFontTx/>
              <a:buChar char="•"/>
              <a:defRPr/>
            </a:pPr>
            <a:r>
              <a:rPr lang="en-US" sz="3600" smtClean="0"/>
              <a:t>Astronomers know such elements were present because very old rock from meteorites contains daughter isotopes such as magnesium-26.</a:t>
            </a:r>
            <a:endParaRPr lang="en-US" sz="3600" smtClean="0">
              <a:solidFill>
                <a:schemeClr val="bg1"/>
              </a:solidFill>
            </a:endParaRPr>
          </a:p>
          <a:p>
            <a:pPr lvl="1" eaLnBrk="1" hangingPunct="1">
              <a:lnSpc>
                <a:spcPct val="90000"/>
              </a:lnSpc>
              <a:buFont typeface="Times" charset="0"/>
              <a:buNone/>
              <a:defRPr/>
            </a:pPr>
            <a:r>
              <a:rPr lang="en-US" smtClean="0"/>
              <a:t>   </a:t>
            </a:r>
            <a:r>
              <a:rPr lang="en-US" sz="2400" smtClean="0">
                <a:cs typeface="Arial" charset="0"/>
              </a:rPr>
              <a:t>– </a:t>
            </a:r>
            <a:r>
              <a:rPr lang="en-US" sz="2400" smtClean="0"/>
              <a:t>That isotope is produced by the decay of</a:t>
            </a:r>
            <a:br>
              <a:rPr lang="en-US" sz="2400" smtClean="0"/>
            </a:br>
            <a:r>
              <a:rPr lang="en-US" sz="2400" smtClean="0"/>
              <a:t>   aluminum-26 in a reaction that has a half-life </a:t>
            </a:r>
            <a:br>
              <a:rPr lang="en-US" sz="2400" smtClean="0"/>
            </a:br>
            <a:r>
              <a:rPr lang="en-US" sz="2400" smtClean="0"/>
              <a:t>   of only 0.74 million years.</a:t>
            </a:r>
          </a:p>
          <a:p>
            <a:pPr lvl="1" eaLnBrk="1" hangingPunct="1">
              <a:lnSpc>
                <a:spcPct val="90000"/>
              </a:lnSpc>
              <a:buFont typeface="Times" charset="0"/>
              <a:buNone/>
              <a:defRPr/>
            </a:pPr>
            <a:endParaRPr lang="en-US" sz="2400" smtClean="0"/>
          </a:p>
          <a:p>
            <a:pPr eaLnBrk="1" hangingPunct="1">
              <a:lnSpc>
                <a:spcPct val="90000"/>
              </a:lnSpc>
              <a:defRPr/>
            </a:pPr>
            <a:endParaRPr lang="en-US" smtClean="0">
              <a:cs typeface="+mn-cs"/>
            </a:endParaRPr>
          </a:p>
        </p:txBody>
      </p:sp>
      <p:sp>
        <p:nvSpPr>
          <p:cNvPr id="1142790"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1012490074"/>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89478" name="Rectangle 6"/>
          <p:cNvSpPr>
            <a:spLocks noGrp="1" noChangeArrowheads="1"/>
          </p:cNvSpPr>
          <p:nvPr>
            <p:ph idx="4294967295"/>
          </p:nvPr>
        </p:nvSpPr>
        <p:spPr>
          <a:xfrm>
            <a:off x="1011238" y="990600"/>
            <a:ext cx="8132762" cy="5562600"/>
          </a:xfrm>
          <a:prstGeom prst="rect">
            <a:avLst/>
          </a:prstGeom>
        </p:spPr>
        <p:txBody>
          <a:bodyPr/>
          <a:lstStyle/>
          <a:p>
            <a:pPr eaLnBrk="1" hangingPunct="1">
              <a:defRPr/>
            </a:pPr>
            <a:r>
              <a:rPr lang="en-US" smtClean="0">
                <a:cs typeface="+mn-cs"/>
              </a:rPr>
              <a:t>The aluminum-26 and similar short-lived radioactive isotopes are gone now.</a:t>
            </a:r>
          </a:p>
          <a:p>
            <a:pPr eaLnBrk="1" hangingPunct="1">
              <a:defRPr/>
            </a:pPr>
            <a:r>
              <a:rPr lang="en-US" smtClean="0">
                <a:cs typeface="+mn-cs"/>
              </a:rPr>
              <a:t>However, they must have been produced in a supernova explosion that occurred no more than a few million years before the formation of the solar nebula.</a:t>
            </a:r>
          </a:p>
        </p:txBody>
      </p:sp>
      <p:sp>
        <p:nvSpPr>
          <p:cNvPr id="489480" name="Text Box 8"/>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2164416036"/>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44835" name="Rectangle 3"/>
          <p:cNvSpPr>
            <a:spLocks noGrp="1" noChangeArrowheads="1"/>
          </p:cNvSpPr>
          <p:nvPr>
            <p:ph idx="4294967295"/>
          </p:nvPr>
        </p:nvSpPr>
        <p:spPr>
          <a:xfrm>
            <a:off x="0" y="976313"/>
            <a:ext cx="7896225" cy="4891087"/>
          </a:xfrm>
          <a:prstGeom prst="rect">
            <a:avLst/>
          </a:prstGeom>
        </p:spPr>
        <p:txBody>
          <a:bodyPr/>
          <a:lstStyle/>
          <a:p>
            <a:pPr eaLnBrk="1" hangingPunct="1">
              <a:defRPr/>
            </a:pPr>
            <a:r>
              <a:rPr lang="en-US" smtClean="0">
                <a:cs typeface="+mn-cs"/>
              </a:rPr>
              <a:t>In fact, many astronomers suspect that this supernova explosion compressed nearby gas and triggered the formation of stars—one of which became the sun.</a:t>
            </a:r>
          </a:p>
          <a:p>
            <a:pPr lvl="1" eaLnBrk="1" hangingPunct="1">
              <a:defRPr/>
            </a:pPr>
            <a:r>
              <a:rPr lang="en-US" sz="2400" smtClean="0"/>
              <a:t>Thus, our solar system may exist because of a supernova explosion that occurred about 4.6 billion years ago.</a:t>
            </a:r>
          </a:p>
          <a:p>
            <a:pPr eaLnBrk="1" hangingPunct="1">
              <a:lnSpc>
                <a:spcPct val="90000"/>
              </a:lnSpc>
              <a:defRPr/>
            </a:pPr>
            <a:endParaRPr lang="en-US" sz="2400" smtClean="0">
              <a:solidFill>
                <a:srgbClr val="FFCC00"/>
              </a:solidFill>
              <a:cs typeface="+mn-cs"/>
            </a:endParaRPr>
          </a:p>
        </p:txBody>
      </p:sp>
      <p:sp>
        <p:nvSpPr>
          <p:cNvPr id="1144838"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1018429362"/>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47555" name="Rectangle 3"/>
          <p:cNvSpPr>
            <a:spLocks noGrp="1" noChangeArrowheads="1"/>
          </p:cNvSpPr>
          <p:nvPr>
            <p:ph idx="4294967295"/>
          </p:nvPr>
        </p:nvSpPr>
        <p:spPr>
          <a:xfrm>
            <a:off x="0" y="990600"/>
            <a:ext cx="7967663" cy="5410200"/>
          </a:xfrm>
          <a:prstGeom prst="rect">
            <a:avLst/>
          </a:prstGeom>
        </p:spPr>
        <p:txBody>
          <a:bodyPr/>
          <a:lstStyle/>
          <a:p>
            <a:pPr eaLnBrk="1" hangingPunct="1">
              <a:defRPr/>
            </a:pPr>
            <a:r>
              <a:rPr lang="en-US" smtClean="0">
                <a:cs typeface="+mn-cs"/>
              </a:rPr>
              <a:t>If planets formed and were later melted by radioactive decay, gases released from the planet</a:t>
            </a:r>
            <a:r>
              <a:rPr lang="ja-JP" altLang="en-US" smtClean="0">
                <a:latin typeface="Arial"/>
                <a:cs typeface="+mn-cs"/>
              </a:rPr>
              <a:t>’</a:t>
            </a:r>
            <a:r>
              <a:rPr lang="en-US" smtClean="0">
                <a:cs typeface="+mn-cs"/>
              </a:rPr>
              <a:t>s interior would have formed an atmosphere. </a:t>
            </a:r>
          </a:p>
          <a:p>
            <a:pPr eaLnBrk="1" hangingPunct="1">
              <a:defRPr/>
            </a:pPr>
            <a:r>
              <a:rPr lang="en-US" smtClean="0">
                <a:cs typeface="+mn-cs"/>
              </a:rPr>
              <a:t>The creation of a planetary atmosphere from a planet</a:t>
            </a:r>
            <a:r>
              <a:rPr lang="ja-JP" altLang="en-US" smtClean="0">
                <a:latin typeface="Arial"/>
                <a:cs typeface="+mn-cs"/>
              </a:rPr>
              <a:t>’</a:t>
            </a:r>
            <a:r>
              <a:rPr lang="en-US" smtClean="0">
                <a:cs typeface="+mn-cs"/>
              </a:rPr>
              <a:t>s interior is called </a:t>
            </a:r>
            <a:r>
              <a:rPr lang="en-US" smtClean="0">
                <a:solidFill>
                  <a:srgbClr val="0000FF"/>
                </a:solidFill>
                <a:cs typeface="+mn-cs"/>
              </a:rPr>
              <a:t>outgassing</a:t>
            </a:r>
            <a:r>
              <a:rPr lang="en-US" smtClean="0">
                <a:cs typeface="+mn-cs"/>
              </a:rPr>
              <a:t>. </a:t>
            </a:r>
          </a:p>
          <a:p>
            <a:pPr eaLnBrk="1" hangingPunct="1">
              <a:buFont typeface="Times" charset="0"/>
              <a:buNone/>
              <a:defRPr/>
            </a:pPr>
            <a:endParaRPr lang="en-US" smtClean="0">
              <a:cs typeface="+mn-cs"/>
            </a:endParaRPr>
          </a:p>
        </p:txBody>
      </p:sp>
      <p:sp>
        <p:nvSpPr>
          <p:cNvPr id="1047557" name="Text Box 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1746213272"/>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48579" name="Rectangle 3"/>
          <p:cNvSpPr>
            <a:spLocks noGrp="1" noChangeArrowheads="1"/>
          </p:cNvSpPr>
          <p:nvPr>
            <p:ph idx="4294967295"/>
          </p:nvPr>
        </p:nvSpPr>
        <p:spPr>
          <a:xfrm>
            <a:off x="914400" y="990600"/>
            <a:ext cx="8229600" cy="5562600"/>
          </a:xfrm>
          <a:prstGeom prst="rect">
            <a:avLst/>
          </a:prstGeom>
        </p:spPr>
        <p:txBody>
          <a:bodyPr/>
          <a:lstStyle/>
          <a:p>
            <a:pPr eaLnBrk="1" hangingPunct="1">
              <a:defRPr/>
            </a:pPr>
            <a:r>
              <a:rPr lang="en-US" sz="3600" dirty="0" smtClean="0">
                <a:cs typeface="+mn-cs"/>
              </a:rPr>
              <a:t>Models of the formation of Earth indicate that the local planetesimals would not have included much water. </a:t>
            </a:r>
          </a:p>
          <a:p>
            <a:pPr lvl="1" eaLnBrk="1" hangingPunct="1">
              <a:defRPr/>
            </a:pPr>
            <a:r>
              <a:rPr lang="en-US" sz="2400" dirty="0" smtClean="0"/>
              <a:t>So, some astronomers now think that Earth</a:t>
            </a:r>
            <a:r>
              <a:rPr lang="ja-JP" altLang="en-US" sz="2400" dirty="0" smtClean="0">
                <a:latin typeface="Arial"/>
              </a:rPr>
              <a:t>’</a:t>
            </a:r>
            <a:r>
              <a:rPr lang="en-US" sz="2400" dirty="0" smtClean="0"/>
              <a:t>s water and some of its present atmosphere accumulated </a:t>
            </a:r>
            <a:br>
              <a:rPr lang="en-US" sz="2400" dirty="0" smtClean="0"/>
            </a:br>
            <a:r>
              <a:rPr lang="en-US" sz="2400" dirty="0" smtClean="0"/>
              <a:t>late in the formation of the planets.</a:t>
            </a:r>
          </a:p>
          <a:p>
            <a:pPr lvl="1" eaLnBrk="1" hangingPunct="1">
              <a:defRPr/>
            </a:pPr>
            <a:r>
              <a:rPr lang="en-US" sz="2400" dirty="0" smtClean="0"/>
              <a:t>Then, Earth swept up volatile-rich planetesimals forming in the cooling solar nebula.</a:t>
            </a:r>
          </a:p>
        </p:txBody>
      </p:sp>
      <p:sp>
        <p:nvSpPr>
          <p:cNvPr id="1048581" name="Text Box 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261092279"/>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49603" name="Rectangle 3"/>
          <p:cNvSpPr>
            <a:spLocks noGrp="1" noChangeArrowheads="1"/>
          </p:cNvSpPr>
          <p:nvPr>
            <p:ph idx="4294967295"/>
          </p:nvPr>
        </p:nvSpPr>
        <p:spPr>
          <a:xfrm>
            <a:off x="566738" y="976313"/>
            <a:ext cx="8577262" cy="4525962"/>
          </a:xfrm>
          <a:prstGeom prst="rect">
            <a:avLst/>
          </a:prstGeom>
        </p:spPr>
        <p:txBody>
          <a:bodyPr/>
          <a:lstStyle/>
          <a:p>
            <a:pPr eaLnBrk="1" hangingPunct="1">
              <a:defRPr/>
            </a:pPr>
            <a:r>
              <a:rPr lang="en-US" sz="4000" dirty="0" smtClean="0">
                <a:cs typeface="+mn-cs"/>
              </a:rPr>
              <a:t>Such icy planetesimals may </a:t>
            </a:r>
            <a:br>
              <a:rPr lang="en-US" sz="4000" dirty="0" smtClean="0">
                <a:cs typeface="+mn-cs"/>
              </a:rPr>
            </a:br>
            <a:r>
              <a:rPr lang="en-US" sz="4000" dirty="0" smtClean="0">
                <a:cs typeface="+mn-cs"/>
              </a:rPr>
              <a:t>have formed in the outer parts </a:t>
            </a:r>
            <a:br>
              <a:rPr lang="en-US" sz="4000" dirty="0" smtClean="0">
                <a:cs typeface="+mn-cs"/>
              </a:rPr>
            </a:br>
            <a:r>
              <a:rPr lang="en-US" sz="4000" dirty="0" smtClean="0">
                <a:cs typeface="+mn-cs"/>
              </a:rPr>
              <a:t>of the solar nebula.</a:t>
            </a:r>
          </a:p>
          <a:p>
            <a:pPr lvl="1" eaLnBrk="1" hangingPunct="1">
              <a:defRPr/>
            </a:pPr>
            <a:r>
              <a:rPr lang="en-US" sz="2600" dirty="0" smtClean="0"/>
              <a:t>They have been scattered by encounters with </a:t>
            </a:r>
            <a:br>
              <a:rPr lang="en-US" sz="2600" dirty="0" smtClean="0"/>
            </a:br>
            <a:r>
              <a:rPr lang="en-US" sz="2600" dirty="0" smtClean="0"/>
              <a:t>the Jovian planets in a bombardment of comets.</a:t>
            </a:r>
          </a:p>
        </p:txBody>
      </p:sp>
      <p:sp>
        <p:nvSpPr>
          <p:cNvPr id="1049605" name="Text Box 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1055560614"/>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40355" name="Rectangle 3"/>
          <p:cNvSpPr>
            <a:spLocks noGrp="1" noChangeArrowheads="1"/>
          </p:cNvSpPr>
          <p:nvPr>
            <p:ph idx="4294967295"/>
          </p:nvPr>
        </p:nvSpPr>
        <p:spPr>
          <a:xfrm>
            <a:off x="554038" y="1004888"/>
            <a:ext cx="8589962" cy="5486400"/>
          </a:xfrm>
          <a:prstGeom prst="rect">
            <a:avLst/>
          </a:prstGeom>
        </p:spPr>
        <p:txBody>
          <a:bodyPr/>
          <a:lstStyle/>
          <a:p>
            <a:pPr eaLnBrk="1" hangingPunct="1">
              <a:defRPr/>
            </a:pPr>
            <a:r>
              <a:rPr lang="en-US" sz="3400" smtClean="0">
                <a:cs typeface="+mn-cs"/>
              </a:rPr>
              <a:t>According to the solar nebula theory, the Jovian planets began growing by the same processes that built the terrestrial planets.</a:t>
            </a:r>
          </a:p>
          <a:p>
            <a:pPr lvl="1" eaLnBrk="1" hangingPunct="1">
              <a:defRPr/>
            </a:pPr>
            <a:r>
              <a:rPr lang="en-US" sz="2400" smtClean="0"/>
              <a:t>The outer solar nebula not only contained solid bits of metals and silicates—it also included abundant ices. </a:t>
            </a:r>
          </a:p>
          <a:p>
            <a:pPr lvl="1" eaLnBrk="1" hangingPunct="1">
              <a:defRPr/>
            </a:pPr>
            <a:r>
              <a:rPr lang="en-US" sz="2400" smtClean="0"/>
              <a:t>The Jovian planets grew rapidly and quickly became massive enough to grow by gravitational collapse—drawing in large amounts of gas from the solar nebula.</a:t>
            </a:r>
          </a:p>
          <a:p>
            <a:pPr eaLnBrk="1" hangingPunct="1">
              <a:defRPr/>
            </a:pPr>
            <a:endParaRPr lang="en-US" sz="2400" smtClean="0">
              <a:cs typeface="+mn-cs"/>
            </a:endParaRPr>
          </a:p>
        </p:txBody>
      </p:sp>
      <p:sp>
        <p:nvSpPr>
          <p:cNvPr id="740358"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1184892020"/>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41379" name="Rectangle 3"/>
          <p:cNvSpPr>
            <a:spLocks noGrp="1" noChangeArrowheads="1"/>
          </p:cNvSpPr>
          <p:nvPr>
            <p:ph idx="4294967295"/>
          </p:nvPr>
        </p:nvSpPr>
        <p:spPr>
          <a:xfrm>
            <a:off x="706438" y="990600"/>
            <a:ext cx="8437562" cy="5810250"/>
          </a:xfrm>
          <a:prstGeom prst="rect">
            <a:avLst/>
          </a:prstGeom>
        </p:spPr>
        <p:txBody>
          <a:bodyPr/>
          <a:lstStyle/>
          <a:p>
            <a:pPr eaLnBrk="1" hangingPunct="1">
              <a:defRPr/>
            </a:pPr>
            <a:r>
              <a:rPr lang="en-US" sz="4000" smtClean="0">
                <a:cs typeface="+mn-cs"/>
              </a:rPr>
              <a:t>Ices could not condense as solids at the locations of the terrestrial planets.</a:t>
            </a:r>
          </a:p>
          <a:p>
            <a:pPr lvl="1" eaLnBrk="1" hangingPunct="1">
              <a:defRPr/>
            </a:pPr>
            <a:r>
              <a:rPr lang="en-US" sz="2400" smtClean="0"/>
              <a:t>So, those planets developed slowly and never became massive enough to grow by gravitational collapse.</a:t>
            </a:r>
          </a:p>
        </p:txBody>
      </p:sp>
      <p:sp>
        <p:nvSpPr>
          <p:cNvPr id="741382"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3368787645"/>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95619" name="Rectangle 3"/>
          <p:cNvSpPr>
            <a:spLocks noGrp="1" noChangeArrowheads="1"/>
          </p:cNvSpPr>
          <p:nvPr>
            <p:ph idx="4294967295"/>
          </p:nvPr>
        </p:nvSpPr>
        <p:spPr>
          <a:xfrm>
            <a:off x="782638" y="990600"/>
            <a:ext cx="8361362" cy="5486400"/>
          </a:xfrm>
          <a:prstGeom prst="rect">
            <a:avLst/>
          </a:prstGeom>
        </p:spPr>
        <p:txBody>
          <a:bodyPr/>
          <a:lstStyle/>
          <a:p>
            <a:pPr eaLnBrk="1" hangingPunct="1">
              <a:defRPr/>
            </a:pPr>
            <a:r>
              <a:rPr lang="en-US" sz="3600" smtClean="0">
                <a:cs typeface="+mn-cs"/>
              </a:rPr>
              <a:t>The Jovian planets must have grown to their present size in about 10 million years.</a:t>
            </a:r>
          </a:p>
          <a:p>
            <a:pPr lvl="1" eaLnBrk="1" hangingPunct="1">
              <a:defRPr/>
            </a:pPr>
            <a:r>
              <a:rPr lang="en-US" sz="2400" smtClean="0"/>
              <a:t>Astronomers calculate that the sun then became hot and luminous enough to blow away the gas remaining in the solar nebula.</a:t>
            </a:r>
          </a:p>
        </p:txBody>
      </p:sp>
      <p:sp>
        <p:nvSpPr>
          <p:cNvPr id="495622"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3102459409"/>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42403" name="Rectangle 3"/>
          <p:cNvSpPr>
            <a:spLocks noGrp="1" noChangeArrowheads="1"/>
          </p:cNvSpPr>
          <p:nvPr>
            <p:ph idx="4294967295"/>
          </p:nvPr>
        </p:nvSpPr>
        <p:spPr>
          <a:xfrm>
            <a:off x="554038" y="962025"/>
            <a:ext cx="8589962" cy="5410200"/>
          </a:xfrm>
          <a:prstGeom prst="rect">
            <a:avLst/>
          </a:prstGeom>
        </p:spPr>
        <p:txBody>
          <a:bodyPr/>
          <a:lstStyle/>
          <a:p>
            <a:pPr eaLnBrk="1" hangingPunct="1">
              <a:defRPr/>
            </a:pPr>
            <a:r>
              <a:rPr lang="en-US" sz="4200" smtClean="0">
                <a:cs typeface="+mn-cs"/>
              </a:rPr>
              <a:t>The terrestrial planets grew </a:t>
            </a:r>
            <a:br>
              <a:rPr lang="en-US" sz="4200" smtClean="0">
                <a:cs typeface="+mn-cs"/>
              </a:rPr>
            </a:br>
            <a:r>
              <a:rPr lang="en-US" sz="4200" smtClean="0">
                <a:cs typeface="+mn-cs"/>
              </a:rPr>
              <a:t>from solids and not from the </a:t>
            </a:r>
            <a:br>
              <a:rPr lang="en-US" sz="4200" smtClean="0">
                <a:cs typeface="+mn-cs"/>
              </a:rPr>
            </a:br>
            <a:r>
              <a:rPr lang="en-US" sz="4200" smtClean="0">
                <a:cs typeface="+mn-cs"/>
              </a:rPr>
              <a:t>gas.</a:t>
            </a:r>
          </a:p>
          <a:p>
            <a:pPr lvl="1" eaLnBrk="1" hangingPunct="1">
              <a:defRPr/>
            </a:pPr>
            <a:r>
              <a:rPr lang="en-US" sz="2400" smtClean="0"/>
              <a:t>So, they continued to grow by accretion from solid </a:t>
            </a:r>
            <a:br>
              <a:rPr lang="en-US" sz="2400" smtClean="0"/>
            </a:br>
            <a:r>
              <a:rPr lang="en-US" sz="2400" smtClean="0"/>
              <a:t>debris left behind when the gas was blown away.</a:t>
            </a:r>
          </a:p>
          <a:p>
            <a:pPr lvl="1" eaLnBrk="1" hangingPunct="1">
              <a:defRPr/>
            </a:pPr>
            <a:endParaRPr lang="en-US" sz="2400" smtClean="0"/>
          </a:p>
        </p:txBody>
      </p:sp>
      <p:sp>
        <p:nvSpPr>
          <p:cNvPr id="742406"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31342091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54390" y="0"/>
            <a:ext cx="7250229" cy="6370974"/>
          </a:xfrm>
          <a:prstGeom prst="rect">
            <a:avLst/>
          </a:prstGeom>
        </p:spPr>
        <p:txBody>
          <a:bodyPr wrap="square">
            <a:spAutoFit/>
          </a:bodyPr>
          <a:lstStyle/>
          <a:p>
            <a:pPr algn="ctr"/>
            <a:r>
              <a:rPr lang="en-US" sz="2400" b="1" dirty="0"/>
              <a:t>The First Stars</a:t>
            </a:r>
          </a:p>
          <a:p>
            <a:r>
              <a:rPr lang="en-US" sz="2400" dirty="0"/>
              <a:t> </a:t>
            </a:r>
          </a:p>
          <a:p>
            <a:r>
              <a:rPr lang="en-US" sz="2400" dirty="0"/>
              <a:t> </a:t>
            </a:r>
          </a:p>
          <a:p>
            <a:pPr lvl="0"/>
            <a:r>
              <a:rPr lang="en-US" sz="2400" dirty="0"/>
              <a:t>Formed about 300 million years after the Big Bang</a:t>
            </a:r>
          </a:p>
          <a:p>
            <a:pPr lvl="1"/>
            <a:r>
              <a:rPr lang="en-US" sz="2400" dirty="0"/>
              <a:t>Large, unstable</a:t>
            </a:r>
          </a:p>
          <a:p>
            <a:pPr lvl="1"/>
            <a:r>
              <a:rPr lang="en-US" sz="2400" dirty="0"/>
              <a:t>Short lives</a:t>
            </a:r>
          </a:p>
          <a:p>
            <a:pPr lvl="1"/>
            <a:r>
              <a:rPr lang="en-US" sz="2400" dirty="0"/>
              <a:t>Their supernovae seeded the early universe with heavy elements</a:t>
            </a:r>
          </a:p>
          <a:p>
            <a:pPr lvl="0"/>
            <a:r>
              <a:rPr lang="en-US" sz="2400" dirty="0"/>
              <a:t>The oldest star discovered to date</a:t>
            </a:r>
          </a:p>
          <a:p>
            <a:r>
              <a:rPr lang="en-US" sz="2400" dirty="0"/>
              <a:t>✤	HE  1523-0901</a:t>
            </a:r>
          </a:p>
          <a:p>
            <a:pPr lvl="1"/>
            <a:r>
              <a:rPr lang="en-US" sz="2400" dirty="0"/>
              <a:t>13.2 billion years old</a:t>
            </a:r>
          </a:p>
          <a:p>
            <a:pPr lvl="1"/>
            <a:r>
              <a:rPr lang="en-US" sz="2400" dirty="0"/>
              <a:t>Metal poor star</a:t>
            </a:r>
          </a:p>
          <a:p>
            <a:pPr lvl="1"/>
            <a:r>
              <a:rPr lang="en-US" sz="2400" dirty="0"/>
              <a:t>1/1000th the iron of our Sun</a:t>
            </a:r>
          </a:p>
          <a:p>
            <a:pPr lvl="1"/>
            <a:r>
              <a:rPr lang="en-US" sz="2400" dirty="0"/>
              <a:t>Measured radioactive elements uranium and thorium</a:t>
            </a:r>
          </a:p>
          <a:p>
            <a:r>
              <a:rPr lang="en-US" sz="2400" u="heavy" dirty="0">
                <a:hlinkClick r:id="rId2"/>
              </a:rPr>
              <a:t>http://discovermagazine.com/2007/aug/raw-data-oldest-star</a:t>
            </a:r>
            <a:r>
              <a:rPr lang="en-US" sz="2400" dirty="0" smtClean="0">
                <a:effectLst/>
              </a:rPr>
              <a:t> </a:t>
            </a:r>
            <a:endParaRPr lang="en-US" sz="2400" dirty="0"/>
          </a:p>
        </p:txBody>
      </p:sp>
    </p:spTree>
    <p:extLst>
      <p:ext uri="{BB962C8B-B14F-4D97-AF65-F5344CB8AC3E}">
        <p14:creationId xmlns:p14="http://schemas.microsoft.com/office/powerpoint/2010/main" val="2911120538"/>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88867" name="Rectangle 3"/>
          <p:cNvSpPr>
            <a:spLocks noGrp="1" noChangeArrowheads="1"/>
          </p:cNvSpPr>
          <p:nvPr>
            <p:ph idx="4294967295"/>
          </p:nvPr>
        </p:nvSpPr>
        <p:spPr>
          <a:xfrm>
            <a:off x="566738" y="990600"/>
            <a:ext cx="8577262" cy="4525963"/>
          </a:xfrm>
          <a:prstGeom prst="rect">
            <a:avLst/>
          </a:prstGeom>
        </p:spPr>
        <p:txBody>
          <a:bodyPr/>
          <a:lstStyle/>
          <a:p>
            <a:pPr eaLnBrk="1" hangingPunct="1">
              <a:defRPr/>
            </a:pPr>
            <a:r>
              <a:rPr lang="en-US" sz="3600" smtClean="0">
                <a:cs typeface="+mn-cs"/>
              </a:rPr>
              <a:t>Model calculations indicate the process of planet formation was almost completely finished by the time the solar system was 30 million years old.</a:t>
            </a:r>
          </a:p>
        </p:txBody>
      </p:sp>
      <p:sp>
        <p:nvSpPr>
          <p:cNvPr id="1188869" name="Text Box 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2551154631"/>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51651" name="Rectangle 3"/>
          <p:cNvSpPr>
            <a:spLocks noGrp="1" noChangeArrowheads="1"/>
          </p:cNvSpPr>
          <p:nvPr>
            <p:ph idx="4294967295"/>
          </p:nvPr>
        </p:nvSpPr>
        <p:spPr>
          <a:xfrm>
            <a:off x="914400" y="976313"/>
            <a:ext cx="8229600" cy="4525962"/>
          </a:xfrm>
          <a:prstGeom prst="rect">
            <a:avLst/>
          </a:prstGeom>
        </p:spPr>
        <p:txBody>
          <a:bodyPr/>
          <a:lstStyle/>
          <a:p>
            <a:pPr eaLnBrk="1" hangingPunct="1">
              <a:defRPr/>
            </a:pPr>
            <a:r>
              <a:rPr lang="en-US" sz="4000" smtClean="0">
                <a:cs typeface="+mn-cs"/>
              </a:rPr>
              <a:t>Astronomers have good reason to believe that comets and asteroids can hit planets.</a:t>
            </a:r>
          </a:p>
        </p:txBody>
      </p:sp>
      <p:sp>
        <p:nvSpPr>
          <p:cNvPr id="1051654"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pic>
        <p:nvPicPr>
          <p:cNvPr id="1051659" name="Picture 11" descr="12f0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505200"/>
            <a:ext cx="7239000" cy="296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91198037"/>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72483" name="Rectangle 3"/>
          <p:cNvSpPr>
            <a:spLocks noGrp="1" noChangeArrowheads="1"/>
          </p:cNvSpPr>
          <p:nvPr>
            <p:ph idx="4294967295"/>
          </p:nvPr>
        </p:nvSpPr>
        <p:spPr>
          <a:xfrm>
            <a:off x="1100138" y="990600"/>
            <a:ext cx="8043862" cy="4525963"/>
          </a:xfrm>
          <a:prstGeom prst="rect">
            <a:avLst/>
          </a:prstGeom>
        </p:spPr>
        <p:txBody>
          <a:bodyPr/>
          <a:lstStyle/>
          <a:p>
            <a:pPr eaLnBrk="1" hangingPunct="1">
              <a:defRPr/>
            </a:pPr>
            <a:r>
              <a:rPr lang="en-US" sz="3600" smtClean="0">
                <a:cs typeface="+mn-cs"/>
              </a:rPr>
              <a:t>Meteorites hit Earth every day, and occasionally a large one can form a crater.</a:t>
            </a:r>
          </a:p>
          <a:p>
            <a:pPr lvl="1" eaLnBrk="1" hangingPunct="1">
              <a:defRPr/>
            </a:pPr>
            <a:r>
              <a:rPr lang="en-US" sz="2400" smtClean="0"/>
              <a:t>Earth is marked </a:t>
            </a:r>
            <a:br>
              <a:rPr lang="en-US" sz="2400" smtClean="0"/>
            </a:br>
            <a:r>
              <a:rPr lang="en-US" sz="2400" smtClean="0"/>
              <a:t>by about 150 </a:t>
            </a:r>
            <a:br>
              <a:rPr lang="en-US" sz="2400" smtClean="0"/>
            </a:br>
            <a:r>
              <a:rPr lang="en-US" sz="2400" smtClean="0"/>
              <a:t>known meteorite </a:t>
            </a:r>
            <a:br>
              <a:rPr lang="en-US" sz="2400" smtClean="0"/>
            </a:br>
            <a:r>
              <a:rPr lang="en-US" sz="2400" smtClean="0"/>
              <a:t>craters.</a:t>
            </a:r>
          </a:p>
          <a:p>
            <a:pPr eaLnBrk="1" hangingPunct="1">
              <a:defRPr/>
            </a:pPr>
            <a:endParaRPr lang="en-US" smtClean="0">
              <a:cs typeface="+mn-cs"/>
            </a:endParaRPr>
          </a:p>
        </p:txBody>
      </p:sp>
      <p:sp>
        <p:nvSpPr>
          <p:cNvPr id="1172487"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pic>
        <p:nvPicPr>
          <p:cNvPr id="1172489" name="Picture 9" descr="12f0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403600"/>
            <a:ext cx="5105400" cy="34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22950947"/>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68323" name="Rectangle 3"/>
          <p:cNvSpPr>
            <a:spLocks noGrp="1" noChangeArrowheads="1"/>
          </p:cNvSpPr>
          <p:nvPr>
            <p:ph type="body" sz="half" idx="4294967295"/>
          </p:nvPr>
        </p:nvSpPr>
        <p:spPr>
          <a:xfrm>
            <a:off x="0" y="976313"/>
            <a:ext cx="7842250" cy="4525962"/>
          </a:xfrm>
        </p:spPr>
        <p:txBody>
          <a:bodyPr/>
          <a:lstStyle/>
          <a:p>
            <a:pPr eaLnBrk="1" hangingPunct="1">
              <a:defRPr/>
            </a:pPr>
            <a:r>
              <a:rPr lang="en-US" sz="3600" smtClean="0">
                <a:cs typeface="+mn-cs"/>
              </a:rPr>
              <a:t>In a sense, this bombardment represents the slow continuation of the accretion of the planets.</a:t>
            </a:r>
          </a:p>
          <a:p>
            <a:pPr lvl="1" eaLnBrk="1" hangingPunct="1">
              <a:defRPr/>
            </a:pPr>
            <a:r>
              <a:rPr lang="en-US" sz="2400" smtClean="0"/>
              <a:t>Earth</a:t>
            </a:r>
            <a:r>
              <a:rPr lang="ja-JP" altLang="en-US" sz="2400" smtClean="0">
                <a:latin typeface="Arial"/>
              </a:rPr>
              <a:t>’</a:t>
            </a:r>
            <a:r>
              <a:rPr lang="en-US" sz="2400" smtClean="0"/>
              <a:t>s moon, Mercury, Venus, Mars, and most of the moons in the solar system are covered with craters. </a:t>
            </a:r>
          </a:p>
        </p:txBody>
      </p:sp>
      <p:pic>
        <p:nvPicPr>
          <p:cNvPr id="568325" name="Picture 5"/>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810" t="833" r="2083" b="2083"/>
          <a:stretch>
            <a:fillRect/>
          </a:stretch>
        </p:blipFill>
        <p:spPr>
          <a:xfrm>
            <a:off x="3816350" y="4267200"/>
            <a:ext cx="5327650" cy="2590800"/>
          </a:xfrm>
        </p:spPr>
      </p:pic>
      <p:sp>
        <p:nvSpPr>
          <p:cNvPr id="568331" name="Text Box 11"/>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1940450043"/>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69356" name="Rectangle 12"/>
          <p:cNvSpPr>
            <a:spLocks noGrp="1" noChangeArrowheads="1"/>
          </p:cNvSpPr>
          <p:nvPr>
            <p:ph type="body" sz="half" idx="4294967295"/>
          </p:nvPr>
        </p:nvSpPr>
        <p:spPr>
          <a:xfrm>
            <a:off x="782638" y="990600"/>
            <a:ext cx="8361362" cy="5562600"/>
          </a:xfrm>
        </p:spPr>
        <p:txBody>
          <a:bodyPr/>
          <a:lstStyle/>
          <a:p>
            <a:pPr eaLnBrk="1" hangingPunct="1">
              <a:defRPr/>
            </a:pPr>
            <a:r>
              <a:rPr lang="en-US" sz="3600" smtClean="0">
                <a:cs typeface="+mn-cs"/>
              </a:rPr>
              <a:t>A few of these craters have been formed recently by the steady rain of meteorites that falls on all the planets in the solar system.</a:t>
            </a:r>
          </a:p>
        </p:txBody>
      </p:sp>
      <p:sp>
        <p:nvSpPr>
          <p:cNvPr id="569361" name="Text Box 1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3526284716"/>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46883" name="Rectangle 3"/>
          <p:cNvSpPr>
            <a:spLocks noGrp="1" noChangeArrowheads="1"/>
          </p:cNvSpPr>
          <p:nvPr>
            <p:ph idx="4294967295"/>
          </p:nvPr>
        </p:nvSpPr>
        <p:spPr>
          <a:xfrm>
            <a:off x="1085850" y="976313"/>
            <a:ext cx="8058150" cy="4525962"/>
          </a:xfrm>
          <a:prstGeom prst="rect">
            <a:avLst/>
          </a:prstGeom>
        </p:spPr>
        <p:txBody>
          <a:bodyPr/>
          <a:lstStyle/>
          <a:p>
            <a:pPr eaLnBrk="1" hangingPunct="1">
              <a:defRPr/>
            </a:pPr>
            <a:r>
              <a:rPr lang="en-US" smtClean="0">
                <a:cs typeface="+mn-cs"/>
              </a:rPr>
              <a:t>However, most of the craters you see appear to have been formed roughly </a:t>
            </a:r>
            <a:br>
              <a:rPr lang="en-US" smtClean="0">
                <a:cs typeface="+mn-cs"/>
              </a:rPr>
            </a:br>
            <a:r>
              <a:rPr lang="en-US" smtClean="0">
                <a:cs typeface="+mn-cs"/>
              </a:rPr>
              <a:t>4 billion years ago as the last of the debris in the solar nebula was swept </a:t>
            </a:r>
            <a:br>
              <a:rPr lang="en-US" smtClean="0">
                <a:cs typeface="+mn-cs"/>
              </a:rPr>
            </a:br>
            <a:r>
              <a:rPr lang="en-US" smtClean="0">
                <a:cs typeface="+mn-cs"/>
              </a:rPr>
              <a:t>up by the planets. </a:t>
            </a:r>
          </a:p>
          <a:p>
            <a:pPr lvl="1" eaLnBrk="1" hangingPunct="1">
              <a:defRPr/>
            </a:pPr>
            <a:r>
              <a:rPr lang="en-US" sz="2600" smtClean="0"/>
              <a:t>This is called the </a:t>
            </a:r>
            <a:r>
              <a:rPr lang="en-US" sz="2600" smtClean="0">
                <a:solidFill>
                  <a:srgbClr val="0000FF"/>
                </a:solidFill>
              </a:rPr>
              <a:t>heavy bombardment</a:t>
            </a:r>
            <a:r>
              <a:rPr lang="en-US" sz="2600" smtClean="0"/>
              <a:t>.</a:t>
            </a:r>
            <a:r>
              <a:rPr lang="en-US" sz="2400" smtClean="0"/>
              <a:t> </a:t>
            </a:r>
          </a:p>
          <a:p>
            <a:pPr eaLnBrk="1" hangingPunct="1">
              <a:defRPr/>
            </a:pPr>
            <a:endParaRPr lang="en-US" sz="2400" smtClean="0">
              <a:cs typeface="+mn-cs"/>
            </a:endParaRPr>
          </a:p>
        </p:txBody>
      </p:sp>
      <p:sp>
        <p:nvSpPr>
          <p:cNvPr id="1146886"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747813515"/>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52675" name="Rectangle 3"/>
          <p:cNvSpPr>
            <a:spLocks noGrp="1" noChangeArrowheads="1"/>
          </p:cNvSpPr>
          <p:nvPr>
            <p:ph idx="4294967295"/>
          </p:nvPr>
        </p:nvSpPr>
        <p:spPr>
          <a:xfrm>
            <a:off x="1014413" y="993775"/>
            <a:ext cx="8129587" cy="5821363"/>
          </a:xfrm>
          <a:prstGeom prst="rect">
            <a:avLst/>
          </a:prstGeom>
        </p:spPr>
        <p:txBody>
          <a:bodyPr/>
          <a:lstStyle/>
          <a:p>
            <a:pPr eaLnBrk="1" hangingPunct="1">
              <a:defRPr/>
            </a:pPr>
            <a:r>
              <a:rPr lang="en-US" sz="3600" smtClean="0">
                <a:cs typeface="+mn-cs"/>
              </a:rPr>
              <a:t>65 million years ago, at the end of the Cretaceous period, over 75 percent of the species on Earth, including the dinosaurs, went extinct. </a:t>
            </a:r>
          </a:p>
        </p:txBody>
      </p:sp>
      <p:sp>
        <p:nvSpPr>
          <p:cNvPr id="1052679"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1667455900"/>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48931" name="Rectangle 3"/>
          <p:cNvSpPr>
            <a:spLocks noGrp="1" noChangeArrowheads="1"/>
          </p:cNvSpPr>
          <p:nvPr>
            <p:ph idx="4294967295"/>
          </p:nvPr>
        </p:nvSpPr>
        <p:spPr>
          <a:xfrm>
            <a:off x="0" y="990600"/>
            <a:ext cx="7967663" cy="5410200"/>
          </a:xfrm>
          <a:prstGeom prst="rect">
            <a:avLst/>
          </a:prstGeom>
        </p:spPr>
        <p:txBody>
          <a:bodyPr/>
          <a:lstStyle/>
          <a:p>
            <a:pPr eaLnBrk="1" hangingPunct="1">
              <a:defRPr/>
            </a:pPr>
            <a:r>
              <a:rPr lang="en-US" sz="3800" smtClean="0">
                <a:cs typeface="+mn-cs"/>
              </a:rPr>
              <a:t>Scientists have found a thin layer of clay all over the world that was laid down at that time.</a:t>
            </a:r>
          </a:p>
          <a:p>
            <a:pPr lvl="1" eaLnBrk="1" hangingPunct="1">
              <a:defRPr/>
            </a:pPr>
            <a:r>
              <a:rPr lang="en-US" sz="2400" smtClean="0"/>
              <a:t>It is rich in the element iridium—common in meteorites, but rare in Earth</a:t>
            </a:r>
            <a:r>
              <a:rPr lang="ja-JP" altLang="en-US" sz="2400" smtClean="0">
                <a:latin typeface="Arial"/>
              </a:rPr>
              <a:t>’</a:t>
            </a:r>
            <a:r>
              <a:rPr lang="en-US" sz="2400" smtClean="0"/>
              <a:t>s crust.</a:t>
            </a:r>
          </a:p>
          <a:p>
            <a:pPr lvl="1" eaLnBrk="1" hangingPunct="1">
              <a:defRPr/>
            </a:pPr>
            <a:r>
              <a:rPr lang="en-US" sz="2400" smtClean="0"/>
              <a:t>This suggests that a large impact altered Earth</a:t>
            </a:r>
            <a:r>
              <a:rPr lang="ja-JP" altLang="en-US" sz="2400" smtClean="0">
                <a:latin typeface="Arial"/>
              </a:rPr>
              <a:t>’</a:t>
            </a:r>
            <a:r>
              <a:rPr lang="en-US" sz="2400" smtClean="0"/>
              <a:t>s climate and caused the worldwide extinction.</a:t>
            </a:r>
          </a:p>
          <a:p>
            <a:pPr eaLnBrk="1" hangingPunct="1">
              <a:defRPr/>
            </a:pPr>
            <a:endParaRPr lang="en-US" sz="2400" smtClean="0">
              <a:cs typeface="+mn-cs"/>
            </a:endParaRPr>
          </a:p>
        </p:txBody>
      </p:sp>
      <p:sp>
        <p:nvSpPr>
          <p:cNvPr id="1148934"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2699895451"/>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53699" name="Rectangle 3"/>
          <p:cNvSpPr>
            <a:spLocks noGrp="1" noChangeArrowheads="1"/>
          </p:cNvSpPr>
          <p:nvPr>
            <p:ph idx="4294967295"/>
          </p:nvPr>
        </p:nvSpPr>
        <p:spPr>
          <a:xfrm>
            <a:off x="0" y="990600"/>
            <a:ext cx="7672388" cy="5867400"/>
          </a:xfrm>
          <a:prstGeom prst="rect">
            <a:avLst/>
          </a:prstGeom>
        </p:spPr>
        <p:txBody>
          <a:bodyPr/>
          <a:lstStyle/>
          <a:p>
            <a:pPr eaLnBrk="1" hangingPunct="1">
              <a:defRPr/>
            </a:pPr>
            <a:r>
              <a:rPr lang="en-US" sz="3600" smtClean="0">
                <a:cs typeface="+mn-cs"/>
              </a:rPr>
              <a:t>Mathematical models indicate that a major impact would eject huge amounts of pulverized rock high above the atmosphere. </a:t>
            </a:r>
          </a:p>
        </p:txBody>
      </p:sp>
      <p:sp>
        <p:nvSpPr>
          <p:cNvPr id="1053702"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2094425219"/>
      </p:ext>
    </p:extLst>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75555" name="Rectangle 3"/>
          <p:cNvSpPr>
            <a:spLocks noGrp="1" noChangeArrowheads="1"/>
          </p:cNvSpPr>
          <p:nvPr>
            <p:ph idx="4294967295"/>
          </p:nvPr>
        </p:nvSpPr>
        <p:spPr>
          <a:xfrm>
            <a:off x="566738" y="990600"/>
            <a:ext cx="8577262" cy="5105400"/>
          </a:xfrm>
          <a:prstGeom prst="rect">
            <a:avLst/>
          </a:prstGeom>
        </p:spPr>
        <p:txBody>
          <a:bodyPr/>
          <a:lstStyle/>
          <a:p>
            <a:pPr eaLnBrk="1" hangingPunct="1">
              <a:defRPr/>
            </a:pPr>
            <a:r>
              <a:rPr lang="en-US" sz="3400" smtClean="0">
                <a:cs typeface="+mn-cs"/>
              </a:rPr>
              <a:t>As this material fell back, Earth</a:t>
            </a:r>
            <a:r>
              <a:rPr lang="ja-JP" altLang="en-US" sz="3400" smtClean="0">
                <a:latin typeface="Arial"/>
                <a:cs typeface="+mn-cs"/>
              </a:rPr>
              <a:t>’</a:t>
            </a:r>
            <a:r>
              <a:rPr lang="en-US" sz="3400" smtClean="0">
                <a:cs typeface="+mn-cs"/>
              </a:rPr>
              <a:t>s atmosphere would be turned into a glowing oven of red-hot meteorites streaming through the air.</a:t>
            </a:r>
          </a:p>
          <a:p>
            <a:pPr lvl="1" eaLnBrk="1" hangingPunct="1">
              <a:defRPr/>
            </a:pPr>
            <a:r>
              <a:rPr lang="en-US" sz="2400" smtClean="0"/>
              <a:t>This heat would trigger massive forest fires </a:t>
            </a:r>
            <a:br>
              <a:rPr lang="en-US" sz="2400" smtClean="0"/>
            </a:br>
            <a:r>
              <a:rPr lang="en-US" sz="2400" smtClean="0"/>
              <a:t>around the world.</a:t>
            </a:r>
          </a:p>
          <a:p>
            <a:pPr lvl="1" eaLnBrk="1" hangingPunct="1">
              <a:defRPr/>
            </a:pPr>
            <a:r>
              <a:rPr lang="en-US" sz="2400" smtClean="0"/>
              <a:t>Soot from such fires has been found in the final Cretaceous clay layers. </a:t>
            </a:r>
          </a:p>
          <a:p>
            <a:pPr lvl="1" eaLnBrk="1" hangingPunct="1">
              <a:defRPr/>
            </a:pPr>
            <a:endParaRPr lang="en-US" sz="2400" smtClean="0"/>
          </a:p>
          <a:p>
            <a:pPr eaLnBrk="1" hangingPunct="1">
              <a:defRPr/>
            </a:pPr>
            <a:endParaRPr lang="en-US" sz="2600" smtClean="0">
              <a:cs typeface="+mn-cs"/>
            </a:endParaRPr>
          </a:p>
        </p:txBody>
      </p:sp>
      <p:sp>
        <p:nvSpPr>
          <p:cNvPr id="1175558"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713523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06727" y="251060"/>
            <a:ext cx="8741620" cy="5324535"/>
          </a:xfrm>
          <a:prstGeom prst="rect">
            <a:avLst/>
          </a:prstGeom>
        </p:spPr>
        <p:txBody>
          <a:bodyPr wrap="square">
            <a:spAutoFit/>
          </a:bodyPr>
          <a:lstStyle/>
          <a:p>
            <a:pPr>
              <a:defRPr/>
            </a:pPr>
            <a:r>
              <a:rPr lang="en-US" sz="4000" dirty="0"/>
              <a:t>Our galaxy contains at least </a:t>
            </a:r>
            <a:br>
              <a:rPr lang="en-US" sz="4000" dirty="0"/>
            </a:br>
            <a:r>
              <a:rPr lang="en-US" sz="4000" dirty="0"/>
              <a:t>100 billion stars, of which the sun is one.</a:t>
            </a:r>
          </a:p>
          <a:p>
            <a:pPr lvl="1">
              <a:defRPr/>
            </a:pPr>
            <a:r>
              <a:rPr lang="en-US" sz="2400" dirty="0"/>
              <a:t>The sun formed from a cloud of gas and dust about 5 billion years ago.</a:t>
            </a:r>
          </a:p>
          <a:p>
            <a:pPr lvl="1">
              <a:defRPr/>
            </a:pPr>
            <a:r>
              <a:rPr lang="en-US" sz="2400" dirty="0"/>
              <a:t>The atoms in your body were part of that cloud</a:t>
            </a:r>
            <a:r>
              <a:rPr lang="en-US" sz="2400" dirty="0" smtClean="0"/>
              <a:t>.</a:t>
            </a:r>
          </a:p>
          <a:p>
            <a:pPr>
              <a:defRPr/>
            </a:pPr>
            <a:r>
              <a:rPr lang="en-US" sz="4800" dirty="0"/>
              <a:t>The </a:t>
            </a:r>
            <a:r>
              <a:rPr lang="en-US" sz="4800" dirty="0">
                <a:solidFill>
                  <a:srgbClr val="0000FF"/>
                </a:solidFill>
              </a:rPr>
              <a:t>solar nebula theory</a:t>
            </a:r>
            <a:r>
              <a:rPr lang="en-US" sz="4800" dirty="0"/>
              <a:t> supposes that:</a:t>
            </a:r>
            <a:r>
              <a:rPr lang="en-US" sz="3600" dirty="0"/>
              <a:t> </a:t>
            </a:r>
          </a:p>
          <a:p>
            <a:pPr lvl="1">
              <a:defRPr/>
            </a:pPr>
            <a:r>
              <a:rPr lang="en-US" sz="2600" dirty="0"/>
              <a:t>Planets form in the rotating disks of gas and dust around young stars</a:t>
            </a:r>
            <a:endParaRPr lang="en-US" sz="2400" dirty="0"/>
          </a:p>
        </p:txBody>
      </p:sp>
    </p:spTree>
    <p:extLst>
      <p:ext uri="{BB962C8B-B14F-4D97-AF65-F5344CB8AC3E}">
        <p14:creationId xmlns:p14="http://schemas.microsoft.com/office/powerpoint/2010/main" val="1060143827"/>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54723" name="Rectangle 3"/>
          <p:cNvSpPr>
            <a:spLocks noGrp="1" noChangeArrowheads="1"/>
          </p:cNvSpPr>
          <p:nvPr>
            <p:ph idx="4294967295"/>
          </p:nvPr>
        </p:nvSpPr>
        <p:spPr>
          <a:xfrm>
            <a:off x="0" y="990600"/>
            <a:ext cx="7977188" cy="5334000"/>
          </a:xfrm>
          <a:prstGeom prst="rect">
            <a:avLst/>
          </a:prstGeom>
        </p:spPr>
        <p:txBody>
          <a:bodyPr/>
          <a:lstStyle/>
          <a:p>
            <a:pPr eaLnBrk="1" hangingPunct="1">
              <a:defRPr/>
            </a:pPr>
            <a:r>
              <a:rPr lang="en-US" sz="3400" smtClean="0">
                <a:cs typeface="+mn-cs"/>
              </a:rPr>
              <a:t>Once the firestorms are cooled, the remaining dust in the atmosphere would block sunlight and produce deep darkness for a year or more—</a:t>
            </a:r>
            <a:br>
              <a:rPr lang="en-US" sz="3400" smtClean="0">
                <a:cs typeface="+mn-cs"/>
              </a:rPr>
            </a:br>
            <a:r>
              <a:rPr lang="en-US" sz="3400" smtClean="0">
                <a:cs typeface="+mn-cs"/>
              </a:rPr>
              <a:t>killing off most plant life. </a:t>
            </a:r>
          </a:p>
        </p:txBody>
      </p:sp>
      <p:sp>
        <p:nvSpPr>
          <p:cNvPr id="1054726"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2576572340"/>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89891" name="Rectangle 3"/>
          <p:cNvSpPr>
            <a:spLocks noGrp="1" noChangeArrowheads="1"/>
          </p:cNvSpPr>
          <p:nvPr>
            <p:ph idx="4294967295"/>
          </p:nvPr>
        </p:nvSpPr>
        <p:spPr>
          <a:xfrm>
            <a:off x="719138" y="990600"/>
            <a:ext cx="8424862" cy="4525963"/>
          </a:xfrm>
          <a:prstGeom prst="rect">
            <a:avLst/>
          </a:prstGeom>
        </p:spPr>
        <p:txBody>
          <a:bodyPr/>
          <a:lstStyle/>
          <a:p>
            <a:pPr eaLnBrk="1" hangingPunct="1">
              <a:defRPr/>
            </a:pPr>
            <a:r>
              <a:rPr lang="en-US" sz="4000" smtClean="0">
                <a:cs typeface="+mn-cs"/>
              </a:rPr>
              <a:t>Other effects, such as acid rain and enormous tsunamis (tidal waves), are also predicted by </a:t>
            </a:r>
            <a:br>
              <a:rPr lang="en-US" sz="4000" smtClean="0">
                <a:cs typeface="+mn-cs"/>
              </a:rPr>
            </a:br>
            <a:r>
              <a:rPr lang="en-US" sz="4000" smtClean="0">
                <a:cs typeface="+mn-cs"/>
              </a:rPr>
              <a:t>the models.</a:t>
            </a:r>
          </a:p>
          <a:p>
            <a:pPr eaLnBrk="1" hangingPunct="1">
              <a:defRPr/>
            </a:pPr>
            <a:endParaRPr lang="en-US" sz="4000" smtClean="0">
              <a:cs typeface="+mn-cs"/>
            </a:endParaRPr>
          </a:p>
        </p:txBody>
      </p:sp>
      <p:sp>
        <p:nvSpPr>
          <p:cNvPr id="1189893"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3986910242"/>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55747" name="Rectangle 3"/>
          <p:cNvSpPr>
            <a:spLocks noGrp="1" noChangeArrowheads="1"/>
          </p:cNvSpPr>
          <p:nvPr>
            <p:ph idx="4294967295"/>
          </p:nvPr>
        </p:nvSpPr>
        <p:spPr>
          <a:xfrm>
            <a:off x="914400" y="1008063"/>
            <a:ext cx="8229600" cy="4906962"/>
          </a:xfrm>
          <a:prstGeom prst="rect">
            <a:avLst/>
          </a:prstGeom>
        </p:spPr>
        <p:txBody>
          <a:bodyPr/>
          <a:lstStyle/>
          <a:p>
            <a:pPr eaLnBrk="1" hangingPunct="1">
              <a:defRPr/>
            </a:pPr>
            <a:r>
              <a:rPr lang="en-US" sz="3400" smtClean="0">
                <a:cs typeface="+mn-cs"/>
              </a:rPr>
              <a:t>Geologists have located a crater at least 150 km in diameter centered near the village of Chicxulub in the northern Yucatán region of Mexico.</a:t>
            </a:r>
          </a:p>
        </p:txBody>
      </p:sp>
      <p:sp>
        <p:nvSpPr>
          <p:cNvPr id="1055753" name="Text Box 9"/>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pic>
        <p:nvPicPr>
          <p:cNvPr id="1055754" name="Picture 10" descr="12f09"/>
          <p:cNvPicPr>
            <a:picLocks noChangeAspect="1" noChangeArrowheads="1"/>
          </p:cNvPicPr>
          <p:nvPr/>
        </p:nvPicPr>
        <p:blipFill>
          <a:blip r:embed="rId3">
            <a:extLst>
              <a:ext uri="{28A0092B-C50C-407E-A947-70E740481C1C}">
                <a14:useLocalDpi xmlns:a14="http://schemas.microsoft.com/office/drawing/2010/main" val="0"/>
              </a:ext>
            </a:extLst>
          </a:blip>
          <a:srcRect l="1695" t="41739" r="51695" b="1711"/>
          <a:stretch>
            <a:fillRect/>
          </a:stretch>
        </p:blipFill>
        <p:spPr bwMode="auto">
          <a:xfrm>
            <a:off x="4953000" y="3657600"/>
            <a:ext cx="4191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10754313"/>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90915" name="Rectangle 3"/>
          <p:cNvSpPr>
            <a:spLocks noGrp="1" noChangeArrowheads="1"/>
          </p:cNvSpPr>
          <p:nvPr>
            <p:ph idx="4294967295"/>
          </p:nvPr>
        </p:nvSpPr>
        <p:spPr>
          <a:xfrm>
            <a:off x="566738" y="990600"/>
            <a:ext cx="8577262" cy="4525963"/>
          </a:xfrm>
          <a:prstGeom prst="rect">
            <a:avLst/>
          </a:prstGeom>
        </p:spPr>
        <p:txBody>
          <a:bodyPr/>
          <a:lstStyle/>
          <a:p>
            <a:pPr eaLnBrk="1" hangingPunct="1">
              <a:defRPr/>
            </a:pPr>
            <a:r>
              <a:rPr lang="en-US" smtClean="0">
                <a:cs typeface="+mn-cs"/>
              </a:rPr>
              <a:t>Although the crater is completely covered </a:t>
            </a:r>
            <a:br>
              <a:rPr lang="en-US" smtClean="0">
                <a:cs typeface="+mn-cs"/>
              </a:rPr>
            </a:br>
            <a:r>
              <a:rPr lang="en-US" smtClean="0">
                <a:cs typeface="+mn-cs"/>
              </a:rPr>
              <a:t>by sediments, mineral samples show that </a:t>
            </a:r>
            <a:br>
              <a:rPr lang="en-US" smtClean="0">
                <a:cs typeface="+mn-cs"/>
              </a:rPr>
            </a:br>
            <a:r>
              <a:rPr lang="en-US" smtClean="0">
                <a:cs typeface="+mn-cs"/>
              </a:rPr>
              <a:t>it contains shocked quartz typical of impact sites and that it is the right age.</a:t>
            </a:r>
          </a:p>
          <a:p>
            <a:pPr eaLnBrk="1" hangingPunct="1">
              <a:defRPr/>
            </a:pPr>
            <a:endParaRPr lang="en-US" smtClean="0">
              <a:cs typeface="+mn-cs"/>
            </a:endParaRPr>
          </a:p>
        </p:txBody>
      </p:sp>
      <p:sp>
        <p:nvSpPr>
          <p:cNvPr id="1190920" name="Text Box 8"/>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pic>
        <p:nvPicPr>
          <p:cNvPr id="1190922" name="Picture 10" descr="12f09"/>
          <p:cNvPicPr>
            <a:picLocks noChangeAspect="1" noChangeArrowheads="1"/>
          </p:cNvPicPr>
          <p:nvPr/>
        </p:nvPicPr>
        <p:blipFill>
          <a:blip r:embed="rId3">
            <a:extLst>
              <a:ext uri="{28A0092B-C50C-407E-A947-70E740481C1C}">
                <a14:useLocalDpi xmlns:a14="http://schemas.microsoft.com/office/drawing/2010/main" val="0"/>
              </a:ext>
            </a:extLst>
          </a:blip>
          <a:srcRect l="54643" r="6514" b="37054"/>
          <a:stretch>
            <a:fillRect/>
          </a:stretch>
        </p:blipFill>
        <p:spPr bwMode="auto">
          <a:xfrm>
            <a:off x="5651500" y="3295650"/>
            <a:ext cx="34925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90751225"/>
      </p:ext>
    </p:extLst>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56771" name="Rectangle 3"/>
          <p:cNvSpPr>
            <a:spLocks noGrp="1" noChangeArrowheads="1"/>
          </p:cNvSpPr>
          <p:nvPr>
            <p:ph idx="4294967295"/>
          </p:nvPr>
        </p:nvSpPr>
        <p:spPr>
          <a:xfrm>
            <a:off x="795338" y="990600"/>
            <a:ext cx="8348662" cy="4525963"/>
          </a:xfrm>
          <a:prstGeom prst="rect">
            <a:avLst/>
          </a:prstGeom>
        </p:spPr>
        <p:txBody>
          <a:bodyPr/>
          <a:lstStyle/>
          <a:p>
            <a:pPr eaLnBrk="1" hangingPunct="1">
              <a:defRPr/>
            </a:pPr>
            <a:r>
              <a:rPr lang="en-US" sz="3400" smtClean="0">
                <a:cs typeface="+mn-cs"/>
              </a:rPr>
              <a:t>The impact of an object 10 to 14 km in diameter formed the crater about 65 million years ago, just when the dinosaurs and many other species </a:t>
            </a:r>
            <a:br>
              <a:rPr lang="en-US" sz="3400" smtClean="0">
                <a:cs typeface="+mn-cs"/>
              </a:rPr>
            </a:br>
            <a:r>
              <a:rPr lang="en-US" sz="3400" smtClean="0">
                <a:cs typeface="+mn-cs"/>
              </a:rPr>
              <a:t>died out.</a:t>
            </a:r>
            <a:r>
              <a:rPr lang="en-US" sz="3600" smtClean="0">
                <a:cs typeface="+mn-cs"/>
              </a:rPr>
              <a:t> </a:t>
            </a:r>
          </a:p>
          <a:p>
            <a:pPr lvl="1" eaLnBrk="1" hangingPunct="1">
              <a:defRPr/>
            </a:pPr>
            <a:r>
              <a:rPr lang="en-US" sz="2400" smtClean="0"/>
              <a:t>Most Earth scientists now believe that this is the </a:t>
            </a:r>
            <a:br>
              <a:rPr lang="en-US" sz="2400" smtClean="0"/>
            </a:br>
            <a:r>
              <a:rPr lang="en-US" sz="2400" smtClean="0"/>
              <a:t>scar of the impact that ended the Cretaceous </a:t>
            </a:r>
            <a:br>
              <a:rPr lang="en-US" sz="2400" smtClean="0"/>
            </a:br>
            <a:r>
              <a:rPr lang="en-US" sz="2400" smtClean="0"/>
              <a:t>period.</a:t>
            </a:r>
          </a:p>
        </p:txBody>
      </p:sp>
      <p:sp>
        <p:nvSpPr>
          <p:cNvPr id="1056774"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3349416280"/>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57795" name="Rectangle 3"/>
          <p:cNvSpPr>
            <a:spLocks noGrp="1" noChangeArrowheads="1"/>
          </p:cNvSpPr>
          <p:nvPr>
            <p:ph idx="4294967295"/>
          </p:nvPr>
        </p:nvSpPr>
        <p:spPr>
          <a:xfrm>
            <a:off x="0" y="990600"/>
            <a:ext cx="7824788" cy="5410200"/>
          </a:xfrm>
          <a:prstGeom prst="rect">
            <a:avLst/>
          </a:prstGeom>
        </p:spPr>
        <p:txBody>
          <a:bodyPr/>
          <a:lstStyle/>
          <a:p>
            <a:pPr eaLnBrk="1" hangingPunct="1">
              <a:defRPr/>
            </a:pPr>
            <a:r>
              <a:rPr lang="en-US" smtClean="0">
                <a:cs typeface="+mn-cs"/>
              </a:rPr>
              <a:t>Earthlings watched in awe during six days in the summer of 1994 as 20 or more fragments from the head of comet Shoemaker-Levy 9 slammed into Jupiter. </a:t>
            </a:r>
          </a:p>
          <a:p>
            <a:pPr lvl="1" eaLnBrk="1" hangingPunct="1">
              <a:defRPr/>
            </a:pPr>
            <a:r>
              <a:rPr lang="en-US" sz="2600" smtClean="0"/>
              <a:t>This produced impacts equaling millions of megatons of TNT. </a:t>
            </a:r>
          </a:p>
        </p:txBody>
      </p:sp>
      <p:sp>
        <p:nvSpPr>
          <p:cNvPr id="1057803" name="Text Box 11"/>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1589056416"/>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70435" name="Rectangle 3"/>
          <p:cNvSpPr>
            <a:spLocks noGrp="1" noChangeArrowheads="1"/>
          </p:cNvSpPr>
          <p:nvPr>
            <p:ph idx="4294967295"/>
          </p:nvPr>
        </p:nvSpPr>
        <p:spPr>
          <a:xfrm>
            <a:off x="0" y="990600"/>
            <a:ext cx="5715000" cy="5638800"/>
          </a:xfrm>
          <a:prstGeom prst="rect">
            <a:avLst/>
          </a:prstGeom>
        </p:spPr>
        <p:txBody>
          <a:bodyPr/>
          <a:lstStyle/>
          <a:p>
            <a:pPr lvl="1" eaLnBrk="1" hangingPunct="1">
              <a:buFontTx/>
              <a:buChar char="•"/>
              <a:defRPr/>
            </a:pPr>
            <a:r>
              <a:rPr lang="en-US" sz="3600" smtClean="0"/>
              <a:t>Each impact created a fireball of hot gases and left behind dark smudges that remained visible for months afterward.</a:t>
            </a:r>
            <a:endParaRPr lang="en-US" sz="3600" smtClean="0">
              <a:solidFill>
                <a:schemeClr val="bg1"/>
              </a:solidFill>
            </a:endParaRPr>
          </a:p>
          <a:p>
            <a:pPr eaLnBrk="1" hangingPunct="1">
              <a:defRPr/>
            </a:pPr>
            <a:endParaRPr lang="en-US" sz="3600" smtClean="0">
              <a:cs typeface="+mn-cs"/>
            </a:endParaRPr>
          </a:p>
        </p:txBody>
      </p:sp>
      <p:sp>
        <p:nvSpPr>
          <p:cNvPr id="1170442" name="Text Box 10"/>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pic>
        <p:nvPicPr>
          <p:cNvPr id="1170443" name="Picture 11" descr="12f10"/>
          <p:cNvPicPr>
            <a:picLocks noChangeAspect="1" noChangeArrowheads="1"/>
          </p:cNvPicPr>
          <p:nvPr/>
        </p:nvPicPr>
        <p:blipFill>
          <a:blip r:embed="rId3">
            <a:extLst>
              <a:ext uri="{28A0092B-C50C-407E-A947-70E740481C1C}">
                <a14:useLocalDpi xmlns:a14="http://schemas.microsoft.com/office/drawing/2010/main" val="0"/>
              </a:ext>
            </a:extLst>
          </a:blip>
          <a:srcRect l="64798" t="48869" r="22223" b="33551"/>
          <a:stretch>
            <a:fillRect/>
          </a:stretch>
        </p:blipFill>
        <p:spPr bwMode="auto">
          <a:xfrm>
            <a:off x="6615113" y="1081088"/>
            <a:ext cx="2528887"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70444" name="Picture 12" descr="12f10"/>
          <p:cNvPicPr>
            <a:picLocks noChangeAspect="1" noChangeArrowheads="1"/>
          </p:cNvPicPr>
          <p:nvPr/>
        </p:nvPicPr>
        <p:blipFill>
          <a:blip r:embed="rId3">
            <a:extLst>
              <a:ext uri="{28A0092B-C50C-407E-A947-70E740481C1C}">
                <a14:useLocalDpi xmlns:a14="http://schemas.microsoft.com/office/drawing/2010/main" val="0"/>
              </a:ext>
            </a:extLst>
          </a:blip>
          <a:srcRect l="1135" t="68547" r="72337" b="2309"/>
          <a:stretch>
            <a:fillRect/>
          </a:stretch>
        </p:blipFill>
        <p:spPr bwMode="auto">
          <a:xfrm>
            <a:off x="6623050" y="4205288"/>
            <a:ext cx="2520950" cy="242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47790106"/>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58819" name="Rectangle 3"/>
          <p:cNvSpPr>
            <a:spLocks noGrp="1" noChangeArrowheads="1"/>
          </p:cNvSpPr>
          <p:nvPr>
            <p:ph idx="4294967295"/>
          </p:nvPr>
        </p:nvSpPr>
        <p:spPr>
          <a:xfrm>
            <a:off x="914400" y="990600"/>
            <a:ext cx="8229600" cy="4525963"/>
          </a:xfrm>
          <a:prstGeom prst="rect">
            <a:avLst/>
          </a:prstGeom>
        </p:spPr>
        <p:txBody>
          <a:bodyPr/>
          <a:lstStyle/>
          <a:p>
            <a:pPr eaLnBrk="1" hangingPunct="1">
              <a:defRPr/>
            </a:pPr>
            <a:r>
              <a:rPr lang="en-US" sz="3600" smtClean="0">
                <a:cs typeface="+mn-cs"/>
              </a:rPr>
              <a:t>Such impacts on Jupiter probably occur once every century or two. </a:t>
            </a:r>
          </a:p>
          <a:p>
            <a:pPr eaLnBrk="1" hangingPunct="1">
              <a:defRPr/>
            </a:pPr>
            <a:r>
              <a:rPr lang="en-US" sz="3600" smtClean="0">
                <a:cs typeface="+mn-cs"/>
              </a:rPr>
              <a:t>Major impacts on Earth occur less often because Earth is smaller, but they are inevitable.</a:t>
            </a:r>
          </a:p>
          <a:p>
            <a:pPr eaLnBrk="1" hangingPunct="1">
              <a:defRPr/>
            </a:pPr>
            <a:endParaRPr lang="en-US" sz="3600" smtClean="0">
              <a:cs typeface="+mn-cs"/>
            </a:endParaRPr>
          </a:p>
        </p:txBody>
      </p:sp>
      <p:sp>
        <p:nvSpPr>
          <p:cNvPr id="1058822"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3778451479"/>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59843" name="Rectangle 3"/>
          <p:cNvSpPr>
            <a:spLocks noGrp="1" noChangeArrowheads="1"/>
          </p:cNvSpPr>
          <p:nvPr>
            <p:ph idx="4294967295"/>
          </p:nvPr>
        </p:nvSpPr>
        <p:spPr>
          <a:xfrm>
            <a:off x="704850" y="933450"/>
            <a:ext cx="8439150" cy="4525963"/>
          </a:xfrm>
          <a:prstGeom prst="rect">
            <a:avLst/>
          </a:prstGeom>
        </p:spPr>
        <p:txBody>
          <a:bodyPr/>
          <a:lstStyle/>
          <a:p>
            <a:pPr eaLnBrk="1" hangingPunct="1">
              <a:defRPr/>
            </a:pPr>
            <a:r>
              <a:rPr lang="en-US" sz="5400" smtClean="0">
                <a:cs typeface="+mn-cs"/>
              </a:rPr>
              <a:t>We are sitting ducks. </a:t>
            </a:r>
          </a:p>
          <a:p>
            <a:pPr lvl="1" eaLnBrk="1" hangingPunct="1">
              <a:defRPr/>
            </a:pPr>
            <a:r>
              <a:rPr lang="en-US" sz="2400" smtClean="0"/>
              <a:t>All of human civilization is spread out over Earth</a:t>
            </a:r>
            <a:r>
              <a:rPr lang="ja-JP" altLang="en-US" sz="2400" smtClean="0">
                <a:latin typeface="Arial"/>
              </a:rPr>
              <a:t>’</a:t>
            </a:r>
            <a:r>
              <a:rPr lang="en-US" sz="2400" smtClean="0"/>
              <a:t>s</a:t>
            </a:r>
            <a:br>
              <a:rPr lang="en-US" sz="2400" smtClean="0"/>
            </a:br>
            <a:r>
              <a:rPr lang="en-US" sz="2400" smtClean="0"/>
              <a:t>surface and exposed to anything that falls out</a:t>
            </a:r>
            <a:br>
              <a:rPr lang="en-US" sz="2400" smtClean="0"/>
            </a:br>
            <a:r>
              <a:rPr lang="en-US" sz="2400" smtClean="0"/>
              <a:t>of the sky. </a:t>
            </a:r>
          </a:p>
          <a:p>
            <a:pPr lvl="1" eaLnBrk="1" hangingPunct="1">
              <a:defRPr/>
            </a:pPr>
            <a:r>
              <a:rPr lang="en-US" sz="2400" smtClean="0"/>
              <a:t>Meteorites, asteroids, and comets bombard Earth, producing impacts that vary from dust settling on rooftops to blasts capable of destroying all life.</a:t>
            </a:r>
          </a:p>
        </p:txBody>
      </p:sp>
      <p:sp>
        <p:nvSpPr>
          <p:cNvPr id="1059846"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2141630223"/>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60867" name="Rectangle 3"/>
          <p:cNvSpPr>
            <a:spLocks noGrp="1" noChangeArrowheads="1"/>
          </p:cNvSpPr>
          <p:nvPr>
            <p:ph idx="4294967295"/>
          </p:nvPr>
        </p:nvSpPr>
        <p:spPr>
          <a:xfrm>
            <a:off x="0" y="976313"/>
            <a:ext cx="7967663" cy="4525962"/>
          </a:xfrm>
          <a:prstGeom prst="rect">
            <a:avLst/>
          </a:prstGeom>
        </p:spPr>
        <p:txBody>
          <a:bodyPr/>
          <a:lstStyle/>
          <a:p>
            <a:pPr eaLnBrk="1" hangingPunct="1">
              <a:defRPr/>
            </a:pPr>
            <a:r>
              <a:rPr lang="en-US" sz="4000" smtClean="0">
                <a:cs typeface="+mn-cs"/>
              </a:rPr>
              <a:t>In this case, the scientific evidence is conclusive and highly unwelcome.</a:t>
            </a:r>
            <a:r>
              <a:rPr lang="en-US" sz="3600" smtClean="0">
                <a:cs typeface="+mn-cs"/>
              </a:rPr>
              <a:t> </a:t>
            </a:r>
          </a:p>
          <a:p>
            <a:pPr lvl="1" eaLnBrk="1" hangingPunct="1">
              <a:defRPr/>
            </a:pPr>
            <a:r>
              <a:rPr lang="en-US" sz="2400" smtClean="0"/>
              <a:t>Statistically, you are quite safe. </a:t>
            </a:r>
          </a:p>
          <a:p>
            <a:pPr lvl="1" eaLnBrk="1" hangingPunct="1">
              <a:defRPr/>
            </a:pPr>
            <a:r>
              <a:rPr lang="en-US" sz="2400" smtClean="0"/>
              <a:t>The chance that a major impact will occur during your lifetime is so small that it is hard to estimate.</a:t>
            </a:r>
          </a:p>
        </p:txBody>
      </p:sp>
      <p:sp>
        <p:nvSpPr>
          <p:cNvPr id="1060870"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38059092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18130" y="0"/>
            <a:ext cx="6739870" cy="4708981"/>
          </a:xfrm>
          <a:prstGeom prst="rect">
            <a:avLst/>
          </a:prstGeom>
        </p:spPr>
        <p:txBody>
          <a:bodyPr wrap="square">
            <a:spAutoFit/>
          </a:bodyPr>
          <a:lstStyle/>
          <a:p>
            <a:pPr>
              <a:defRPr/>
            </a:pPr>
            <a:r>
              <a:rPr lang="en-US" sz="3600" dirty="0"/>
              <a:t>Our own planetary system formed in such a disk-shaped cloud around the sun. </a:t>
            </a:r>
          </a:p>
          <a:p>
            <a:pPr lvl="1">
              <a:defRPr/>
            </a:pPr>
            <a:r>
              <a:rPr lang="en-US" sz="2400" dirty="0"/>
              <a:t>When the sun became luminous enough, the remaining gas and dust were blown away into space—leaving the planets orbiting the sun</a:t>
            </a:r>
            <a:r>
              <a:rPr lang="en-US" sz="2400" dirty="0" smtClean="0"/>
              <a:t>.</a:t>
            </a:r>
          </a:p>
          <a:p>
            <a:pPr lvl="1">
              <a:defRPr/>
            </a:pPr>
            <a:endParaRPr lang="en-US" sz="2400" dirty="0"/>
          </a:p>
          <a:p>
            <a:pPr lvl="1">
              <a:defRPr/>
            </a:pPr>
            <a:endParaRPr lang="en-US" sz="2400" dirty="0" smtClean="0"/>
          </a:p>
          <a:p>
            <a:pPr lvl="1">
              <a:defRPr/>
            </a:pPr>
            <a:endParaRPr lang="en-US" sz="2400" dirty="0"/>
          </a:p>
          <a:p>
            <a:pPr lvl="1">
              <a:defRPr/>
            </a:pPr>
            <a:endParaRPr lang="en-US" sz="2400" dirty="0"/>
          </a:p>
        </p:txBody>
      </p:sp>
      <p:pic>
        <p:nvPicPr>
          <p:cNvPr id="3" name="Picture 35" descr="12p243"/>
          <p:cNvPicPr>
            <a:picLocks noChangeAspect="1" noChangeArrowheads="1"/>
          </p:cNvPicPr>
          <p:nvPr/>
        </p:nvPicPr>
        <p:blipFill>
          <a:blip r:embed="rId2">
            <a:extLst>
              <a:ext uri="{28A0092B-C50C-407E-A947-70E740481C1C}">
                <a14:useLocalDpi xmlns:a14="http://schemas.microsoft.com/office/drawing/2010/main" val="0"/>
              </a:ext>
            </a:extLst>
          </a:blip>
          <a:srcRect t="3658" r="1569" b="24191"/>
          <a:stretch>
            <a:fillRect/>
          </a:stretch>
        </p:blipFill>
        <p:spPr bwMode="auto">
          <a:xfrm>
            <a:off x="685247" y="3889006"/>
            <a:ext cx="7772400" cy="189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309993"/>
      </p:ext>
    </p:extLst>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61891" name="Rectangle 3"/>
          <p:cNvSpPr>
            <a:spLocks noGrp="1" noChangeArrowheads="1"/>
          </p:cNvSpPr>
          <p:nvPr>
            <p:ph idx="4294967295"/>
          </p:nvPr>
        </p:nvSpPr>
        <p:spPr>
          <a:xfrm>
            <a:off x="0" y="990600"/>
            <a:ext cx="7891463" cy="4525963"/>
          </a:xfrm>
          <a:prstGeom prst="rect">
            <a:avLst/>
          </a:prstGeom>
        </p:spPr>
        <p:txBody>
          <a:bodyPr/>
          <a:lstStyle/>
          <a:p>
            <a:pPr eaLnBrk="1" hangingPunct="1">
              <a:defRPr/>
            </a:pPr>
            <a:r>
              <a:rPr lang="en-US" sz="3600" smtClean="0">
                <a:cs typeface="+mn-cs"/>
              </a:rPr>
              <a:t>However, the consequences of such an impact are so severe that humanity should be preparing.</a:t>
            </a:r>
          </a:p>
          <a:p>
            <a:pPr lvl="1" eaLnBrk="1" hangingPunct="1">
              <a:defRPr/>
            </a:pPr>
            <a:r>
              <a:rPr lang="en-US" sz="2400" smtClean="0"/>
              <a:t>One way to prepare is to find those </a:t>
            </a:r>
            <a:r>
              <a:rPr lang="en-US" sz="2400" smtClean="0">
                <a:solidFill>
                  <a:srgbClr val="0000FF"/>
                </a:solidFill>
              </a:rPr>
              <a:t>NEOs </a:t>
            </a:r>
            <a:r>
              <a:rPr lang="en-US" sz="2400" smtClean="0"/>
              <a:t>(Near Earth Objects) that could hit this planet, map their orbits in detail, and identify any that are dangerous.</a:t>
            </a:r>
          </a:p>
        </p:txBody>
      </p:sp>
      <p:sp>
        <p:nvSpPr>
          <p:cNvPr id="1061894"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909059830"/>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97667" name="Rectangle 3"/>
          <p:cNvSpPr>
            <a:spLocks noGrp="1" noChangeArrowheads="1"/>
          </p:cNvSpPr>
          <p:nvPr>
            <p:ph type="body" sz="half" idx="4294967295"/>
          </p:nvPr>
        </p:nvSpPr>
        <p:spPr>
          <a:xfrm>
            <a:off x="0" y="990600"/>
            <a:ext cx="7900988" cy="4830763"/>
          </a:xfrm>
        </p:spPr>
        <p:txBody>
          <a:bodyPr>
            <a:normAutofit lnSpcReduction="10000"/>
          </a:bodyPr>
          <a:lstStyle/>
          <a:p>
            <a:pPr eaLnBrk="1" hangingPunct="1">
              <a:defRPr/>
            </a:pPr>
            <a:r>
              <a:rPr lang="en-US" sz="3600" smtClean="0">
                <a:cs typeface="+mn-cs"/>
              </a:rPr>
              <a:t>The solar nebula theory has been very successful in explaining the formation of the solar system.</a:t>
            </a:r>
          </a:p>
          <a:p>
            <a:pPr eaLnBrk="1" hangingPunct="1">
              <a:defRPr/>
            </a:pPr>
            <a:r>
              <a:rPr lang="en-US" sz="3600" smtClean="0">
                <a:cs typeface="+mn-cs"/>
              </a:rPr>
              <a:t>However, there are some problems.</a:t>
            </a:r>
          </a:p>
          <a:p>
            <a:pPr lvl="1" eaLnBrk="1" hangingPunct="1">
              <a:defRPr/>
            </a:pPr>
            <a:r>
              <a:rPr lang="en-US" sz="2400" smtClean="0"/>
              <a:t>The Jovian planets are the troublemakers. </a:t>
            </a:r>
          </a:p>
          <a:p>
            <a:pPr lvl="1" eaLnBrk="1" hangingPunct="1">
              <a:defRPr/>
            </a:pPr>
            <a:r>
              <a:rPr lang="en-US" sz="2400" smtClean="0"/>
              <a:t>The gas and dust disks around newborn stars don</a:t>
            </a:r>
            <a:r>
              <a:rPr lang="ja-JP" altLang="en-US" sz="2400" smtClean="0">
                <a:latin typeface="Arial"/>
              </a:rPr>
              <a:t>’</a:t>
            </a:r>
            <a:r>
              <a:rPr lang="en-US" sz="2400" smtClean="0"/>
              <a:t>t</a:t>
            </a:r>
            <a:br>
              <a:rPr lang="en-US" sz="2400" smtClean="0"/>
            </a:br>
            <a:r>
              <a:rPr lang="en-US" sz="2400" smtClean="0"/>
              <a:t>last long.</a:t>
            </a:r>
          </a:p>
          <a:p>
            <a:pPr lvl="1" eaLnBrk="1" hangingPunct="1">
              <a:defRPr/>
            </a:pPr>
            <a:endParaRPr lang="en-US" sz="2400" smtClean="0"/>
          </a:p>
          <a:p>
            <a:pPr lvl="1" eaLnBrk="1" hangingPunct="1">
              <a:defRPr/>
            </a:pPr>
            <a:endParaRPr lang="en-US" sz="2400" smtClean="0"/>
          </a:p>
          <a:p>
            <a:pPr lvl="1" eaLnBrk="1" hangingPunct="1">
              <a:defRPr/>
            </a:pPr>
            <a:endParaRPr lang="en-US" sz="2400" smtClean="0"/>
          </a:p>
        </p:txBody>
      </p:sp>
      <p:sp>
        <p:nvSpPr>
          <p:cNvPr id="497678" name="Text Box 14"/>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4113098689"/>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01763" name="Rectangle 3"/>
          <p:cNvSpPr>
            <a:spLocks noGrp="1" noChangeArrowheads="1"/>
          </p:cNvSpPr>
          <p:nvPr>
            <p:ph type="body" sz="half" idx="4294967295"/>
          </p:nvPr>
        </p:nvSpPr>
        <p:spPr>
          <a:xfrm>
            <a:off x="568325" y="985838"/>
            <a:ext cx="8575675" cy="5862637"/>
          </a:xfrm>
        </p:spPr>
        <p:txBody>
          <a:bodyPr/>
          <a:lstStyle/>
          <a:p>
            <a:pPr eaLnBrk="1" hangingPunct="1">
              <a:defRPr/>
            </a:pPr>
            <a:r>
              <a:rPr lang="en-US" sz="3600" smtClean="0">
                <a:cs typeface="+mn-cs"/>
              </a:rPr>
              <a:t>Earlier, you saw images of dusty gas disks around the young stars in the Orion nebula.</a:t>
            </a:r>
            <a:r>
              <a:rPr lang="en-US" smtClean="0">
                <a:cs typeface="+mn-cs"/>
              </a:rPr>
              <a:t> </a:t>
            </a:r>
          </a:p>
          <a:p>
            <a:pPr lvl="1" eaLnBrk="1" hangingPunct="1">
              <a:defRPr/>
            </a:pPr>
            <a:r>
              <a:rPr lang="en-US" sz="2400" smtClean="0"/>
              <a:t>Those disks are being evaporated by the intense ultraviolet radiation from hot stars within the nebula.</a:t>
            </a:r>
          </a:p>
        </p:txBody>
      </p:sp>
      <p:sp>
        <p:nvSpPr>
          <p:cNvPr id="501771" name="Text Box 11"/>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322409887"/>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63939" name="Rectangle 3"/>
          <p:cNvSpPr>
            <a:spLocks noGrp="1" noChangeArrowheads="1"/>
          </p:cNvSpPr>
          <p:nvPr>
            <p:ph idx="4294967295"/>
          </p:nvPr>
        </p:nvSpPr>
        <p:spPr>
          <a:xfrm>
            <a:off x="695325" y="990600"/>
            <a:ext cx="8448675" cy="5867400"/>
          </a:xfrm>
          <a:prstGeom prst="rect">
            <a:avLst/>
          </a:prstGeom>
        </p:spPr>
        <p:txBody>
          <a:bodyPr/>
          <a:lstStyle/>
          <a:p>
            <a:pPr eaLnBrk="1" hangingPunct="1">
              <a:defRPr/>
            </a:pPr>
            <a:r>
              <a:rPr lang="en-US" sz="3600" smtClean="0">
                <a:cs typeface="+mn-cs"/>
              </a:rPr>
              <a:t>Astronomers estimate that most</a:t>
            </a:r>
            <a:br>
              <a:rPr lang="en-US" sz="3600" smtClean="0">
                <a:cs typeface="+mn-cs"/>
              </a:rPr>
            </a:br>
            <a:r>
              <a:rPr lang="en-US" sz="3600" smtClean="0">
                <a:cs typeface="+mn-cs"/>
              </a:rPr>
              <a:t>stars form in clusters containing</a:t>
            </a:r>
            <a:br>
              <a:rPr lang="en-US" sz="3600" smtClean="0">
                <a:cs typeface="+mn-cs"/>
              </a:rPr>
            </a:br>
            <a:r>
              <a:rPr lang="en-US" sz="3600" smtClean="0">
                <a:cs typeface="+mn-cs"/>
              </a:rPr>
              <a:t>some massive stars.</a:t>
            </a:r>
          </a:p>
          <a:p>
            <a:pPr lvl="1" eaLnBrk="1" hangingPunct="1">
              <a:defRPr/>
            </a:pPr>
            <a:r>
              <a:rPr lang="en-US" sz="2600" smtClean="0"/>
              <a:t>So, this evaporation process must happen to</a:t>
            </a:r>
            <a:br>
              <a:rPr lang="en-US" sz="2600" smtClean="0"/>
            </a:br>
            <a:r>
              <a:rPr lang="en-US" sz="2600" smtClean="0"/>
              <a:t>most disks. </a:t>
            </a:r>
          </a:p>
        </p:txBody>
      </p:sp>
      <p:sp>
        <p:nvSpPr>
          <p:cNvPr id="1063941"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915715215"/>
      </p:ext>
    </p:extLst>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76579" name="Rectangle 3"/>
          <p:cNvSpPr>
            <a:spLocks noGrp="1" noChangeArrowheads="1"/>
          </p:cNvSpPr>
          <p:nvPr>
            <p:ph idx="4294967295"/>
          </p:nvPr>
        </p:nvSpPr>
        <p:spPr>
          <a:xfrm>
            <a:off x="566738" y="990600"/>
            <a:ext cx="8577262" cy="4525963"/>
          </a:xfrm>
          <a:prstGeom prst="rect">
            <a:avLst/>
          </a:prstGeom>
        </p:spPr>
        <p:txBody>
          <a:bodyPr/>
          <a:lstStyle/>
          <a:p>
            <a:pPr eaLnBrk="1" hangingPunct="1">
              <a:defRPr/>
            </a:pPr>
            <a:r>
              <a:rPr lang="en-US" dirty="0" smtClean="0">
                <a:cs typeface="+mn-cs"/>
              </a:rPr>
              <a:t>Even if a disk did not evaporate quickly, model calculations predict that the gravitational influence of the crowded stars in a cluster should quickly strip away the outer parts of the disk.</a:t>
            </a:r>
          </a:p>
          <a:p>
            <a:pPr eaLnBrk="1" hangingPunct="1">
              <a:defRPr/>
            </a:pPr>
            <a:endParaRPr lang="en-US" dirty="0" smtClean="0">
              <a:cs typeface="+mn-cs"/>
            </a:endParaRPr>
          </a:p>
        </p:txBody>
      </p:sp>
      <p:sp>
        <p:nvSpPr>
          <p:cNvPr id="1176581"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2869906673"/>
      </p:ext>
    </p:extLst>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44451" name="Rectangle 3"/>
          <p:cNvSpPr>
            <a:spLocks noGrp="1" noChangeArrowheads="1"/>
          </p:cNvSpPr>
          <p:nvPr>
            <p:ph idx="4294967295"/>
          </p:nvPr>
        </p:nvSpPr>
        <p:spPr>
          <a:xfrm>
            <a:off x="554038" y="933450"/>
            <a:ext cx="8589962" cy="5867400"/>
          </a:xfrm>
          <a:prstGeom prst="rect">
            <a:avLst/>
          </a:prstGeom>
        </p:spPr>
        <p:txBody>
          <a:bodyPr/>
          <a:lstStyle/>
          <a:p>
            <a:pPr eaLnBrk="1" hangingPunct="1">
              <a:defRPr/>
            </a:pPr>
            <a:r>
              <a:rPr lang="en-US" sz="4800" smtClean="0">
                <a:cs typeface="+mn-cs"/>
              </a:rPr>
              <a:t>This is a troublesome observation.</a:t>
            </a:r>
          </a:p>
          <a:p>
            <a:pPr lvl="1" eaLnBrk="1" hangingPunct="1">
              <a:defRPr/>
            </a:pPr>
            <a:r>
              <a:rPr lang="en-US" sz="2400" smtClean="0"/>
              <a:t>It seems to mean that planet-forming disks </a:t>
            </a:r>
            <a:br>
              <a:rPr lang="en-US" sz="2400" smtClean="0"/>
            </a:br>
            <a:r>
              <a:rPr lang="en-US" sz="2400" smtClean="0"/>
              <a:t>around young stars are unlikely to last longer </a:t>
            </a:r>
            <a:br>
              <a:rPr lang="en-US" sz="2400" smtClean="0"/>
            </a:br>
            <a:r>
              <a:rPr lang="en-US" sz="2400" smtClean="0"/>
              <a:t>than a few million years, and many must </a:t>
            </a:r>
            <a:br>
              <a:rPr lang="en-US" sz="2400" smtClean="0"/>
            </a:br>
            <a:r>
              <a:rPr lang="en-US" sz="2400" smtClean="0"/>
              <a:t>evaporate within 100,000 years or so.</a:t>
            </a:r>
          </a:p>
          <a:p>
            <a:pPr lvl="1" eaLnBrk="1" hangingPunct="1">
              <a:defRPr/>
            </a:pPr>
            <a:r>
              <a:rPr lang="en-US" sz="2400" smtClean="0"/>
              <a:t>That</a:t>
            </a:r>
            <a:r>
              <a:rPr lang="ja-JP" altLang="en-US" sz="2400" smtClean="0">
                <a:latin typeface="Arial"/>
              </a:rPr>
              <a:t>’</a:t>
            </a:r>
            <a:r>
              <a:rPr lang="en-US" sz="2400" smtClean="0"/>
              <a:t>s not long enough to grow a Jovian </a:t>
            </a:r>
            <a:br>
              <a:rPr lang="en-US" sz="2400" smtClean="0"/>
            </a:br>
            <a:r>
              <a:rPr lang="en-US" sz="2400" smtClean="0"/>
              <a:t>planet by the processes in the solar nebula </a:t>
            </a:r>
            <a:br>
              <a:rPr lang="en-US" sz="2400" smtClean="0"/>
            </a:br>
            <a:r>
              <a:rPr lang="en-US" sz="2400" smtClean="0"/>
              <a:t>theory.</a:t>
            </a:r>
          </a:p>
          <a:p>
            <a:pPr lvl="1" eaLnBrk="1" hangingPunct="1">
              <a:defRPr/>
            </a:pPr>
            <a:r>
              <a:rPr lang="en-US" sz="2400" smtClean="0"/>
              <a:t>Yet, Jovian planets are common in the universe.</a:t>
            </a:r>
          </a:p>
        </p:txBody>
      </p:sp>
      <p:sp>
        <p:nvSpPr>
          <p:cNvPr id="744454"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2086649642"/>
      </p:ext>
    </p:extLst>
  </p:cSld>
  <p:clrMapOvr>
    <a:masterClrMapping/>
  </p:clrMapOvr>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07619" name="Rectangle 3"/>
          <p:cNvSpPr>
            <a:spLocks noGrp="1" noChangeArrowheads="1"/>
          </p:cNvSpPr>
          <p:nvPr>
            <p:ph idx="4294967295"/>
          </p:nvPr>
        </p:nvSpPr>
        <p:spPr>
          <a:xfrm>
            <a:off x="0" y="962025"/>
            <a:ext cx="7839075" cy="5076825"/>
          </a:xfrm>
          <a:prstGeom prst="rect">
            <a:avLst/>
          </a:prstGeom>
        </p:spPr>
        <p:txBody>
          <a:bodyPr/>
          <a:lstStyle/>
          <a:p>
            <a:pPr eaLnBrk="1" hangingPunct="1">
              <a:defRPr/>
            </a:pPr>
            <a:r>
              <a:rPr lang="en-US" sz="4200" smtClean="0">
                <a:cs typeface="+mn-cs"/>
              </a:rPr>
              <a:t>A modification to the solar nebula theory has come from mathematical models of the solar nebula.</a:t>
            </a:r>
          </a:p>
        </p:txBody>
      </p:sp>
      <p:sp>
        <p:nvSpPr>
          <p:cNvPr id="1007622"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2732251158"/>
      </p:ext>
    </p:extLst>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50979" name="Rectangle 3"/>
          <p:cNvSpPr>
            <a:spLocks noGrp="1" noChangeArrowheads="1"/>
          </p:cNvSpPr>
          <p:nvPr>
            <p:ph idx="4294967295"/>
          </p:nvPr>
        </p:nvSpPr>
        <p:spPr>
          <a:xfrm>
            <a:off x="719138" y="990600"/>
            <a:ext cx="8424862" cy="5000625"/>
          </a:xfrm>
          <a:prstGeom prst="rect">
            <a:avLst/>
          </a:prstGeom>
        </p:spPr>
        <p:txBody>
          <a:bodyPr>
            <a:normAutofit lnSpcReduction="10000"/>
          </a:bodyPr>
          <a:lstStyle/>
          <a:p>
            <a:pPr eaLnBrk="1" hangingPunct="1">
              <a:defRPr/>
            </a:pPr>
            <a:r>
              <a:rPr lang="en-US" sz="3400" smtClean="0">
                <a:cs typeface="+mn-cs"/>
              </a:rPr>
              <a:t>The results show that the rotating gas and dust of the solar nebula may have become unstable and formed outer planets by direct gravitational collapse. </a:t>
            </a:r>
          </a:p>
          <a:p>
            <a:pPr lvl="1" eaLnBrk="1" hangingPunct="1">
              <a:defRPr/>
            </a:pPr>
            <a:r>
              <a:rPr lang="en-US" sz="2400" smtClean="0"/>
              <a:t>That is, massive planets may have been able to form from the gas without first forming a dense core by accretion. </a:t>
            </a:r>
          </a:p>
          <a:p>
            <a:pPr lvl="1" eaLnBrk="1" hangingPunct="1">
              <a:defRPr/>
            </a:pPr>
            <a:r>
              <a:rPr lang="en-US" sz="2400" smtClean="0"/>
              <a:t>Jupiters and Saturns form in these calculated models within a few hundred years.</a:t>
            </a:r>
          </a:p>
          <a:p>
            <a:pPr eaLnBrk="1" hangingPunct="1">
              <a:defRPr/>
            </a:pPr>
            <a:endParaRPr lang="en-US" sz="2400" smtClean="0">
              <a:cs typeface="+mn-cs"/>
            </a:endParaRPr>
          </a:p>
        </p:txBody>
      </p:sp>
      <p:sp>
        <p:nvSpPr>
          <p:cNvPr id="1150982"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239220967"/>
      </p:ext>
    </p:extLst>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04835" name="Rectangle 3"/>
          <p:cNvSpPr>
            <a:spLocks noGrp="1" noChangeArrowheads="1"/>
          </p:cNvSpPr>
          <p:nvPr>
            <p:ph idx="4294967295"/>
          </p:nvPr>
        </p:nvSpPr>
        <p:spPr>
          <a:xfrm>
            <a:off x="914400" y="976313"/>
            <a:ext cx="8229600" cy="4830762"/>
          </a:xfrm>
          <a:prstGeom prst="rect">
            <a:avLst/>
          </a:prstGeom>
        </p:spPr>
        <p:txBody>
          <a:bodyPr/>
          <a:lstStyle/>
          <a:p>
            <a:pPr eaLnBrk="1" hangingPunct="1">
              <a:defRPr/>
            </a:pPr>
            <a:r>
              <a:rPr lang="en-US" sz="4000" smtClean="0">
                <a:cs typeface="+mn-cs"/>
              </a:rPr>
              <a:t>If the Jovian planets formed in this way, they could have formed quickly—before the solar nebula disappeared.</a:t>
            </a:r>
          </a:p>
        </p:txBody>
      </p:sp>
      <p:sp>
        <p:nvSpPr>
          <p:cNvPr id="504838"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327155454"/>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45475" name="Rectangle 3"/>
          <p:cNvSpPr>
            <a:spLocks noGrp="1" noChangeArrowheads="1"/>
          </p:cNvSpPr>
          <p:nvPr>
            <p:ph idx="4294967295"/>
          </p:nvPr>
        </p:nvSpPr>
        <p:spPr>
          <a:xfrm>
            <a:off x="0" y="990600"/>
            <a:ext cx="7523163" cy="5334000"/>
          </a:xfrm>
          <a:prstGeom prst="rect">
            <a:avLst/>
          </a:prstGeom>
        </p:spPr>
        <p:txBody>
          <a:bodyPr/>
          <a:lstStyle/>
          <a:p>
            <a:pPr eaLnBrk="1" hangingPunct="1">
              <a:defRPr/>
            </a:pPr>
            <a:r>
              <a:rPr lang="en-US" sz="3400" smtClean="0">
                <a:cs typeface="+mn-cs"/>
              </a:rPr>
              <a:t>This new insight into the formation </a:t>
            </a:r>
            <a:br>
              <a:rPr lang="en-US" sz="3400" smtClean="0">
                <a:cs typeface="+mn-cs"/>
              </a:rPr>
            </a:br>
            <a:r>
              <a:rPr lang="en-US" sz="3400" smtClean="0">
                <a:cs typeface="+mn-cs"/>
              </a:rPr>
              <a:t>of the outer planets may help explain the formation of Uranus </a:t>
            </a:r>
            <a:br>
              <a:rPr lang="en-US" sz="3400" smtClean="0">
                <a:cs typeface="+mn-cs"/>
              </a:rPr>
            </a:br>
            <a:r>
              <a:rPr lang="en-US" sz="3400" smtClean="0">
                <a:cs typeface="+mn-cs"/>
              </a:rPr>
              <a:t>and Neptune.</a:t>
            </a:r>
          </a:p>
          <a:p>
            <a:pPr lvl="1" eaLnBrk="1" hangingPunct="1">
              <a:defRPr/>
            </a:pPr>
            <a:r>
              <a:rPr lang="en-US" sz="2400" smtClean="0"/>
              <a:t>They are so far from the sun that accretion could not have built them rapidly.</a:t>
            </a:r>
          </a:p>
          <a:p>
            <a:pPr lvl="1" eaLnBrk="1" hangingPunct="1">
              <a:defRPr/>
            </a:pPr>
            <a:r>
              <a:rPr lang="en-US" sz="2400" smtClean="0"/>
              <a:t>It is hard to understand how they could have reached their present mass in a region where the material should have been sparse and orbital speeds are slow.</a:t>
            </a:r>
          </a:p>
        </p:txBody>
      </p:sp>
      <p:sp>
        <p:nvSpPr>
          <p:cNvPr id="745478"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18964894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47661" y="132914"/>
            <a:ext cx="8564425" cy="4555093"/>
          </a:xfrm>
          <a:prstGeom prst="rect">
            <a:avLst/>
          </a:prstGeom>
        </p:spPr>
        <p:txBody>
          <a:bodyPr wrap="square">
            <a:spAutoFit/>
          </a:bodyPr>
          <a:lstStyle/>
          <a:p>
            <a:pPr>
              <a:defRPr/>
            </a:pPr>
            <a:r>
              <a:rPr lang="en-US" sz="2800" dirty="0"/>
              <a:t>According to the solar nebula hypothesis, Earth and the other planets of the solar system formed billions of years ago as the sun condensed from the interstellar medium. </a:t>
            </a:r>
            <a:endParaRPr lang="en-US" sz="2800" dirty="0" smtClean="0"/>
          </a:p>
          <a:p>
            <a:pPr>
              <a:defRPr/>
            </a:pPr>
            <a:r>
              <a:rPr lang="en-US" sz="3400" dirty="0"/>
              <a:t>The theory predicts that most stars should have planets because planet formation is a natural part of star formation.</a:t>
            </a:r>
          </a:p>
          <a:p>
            <a:pPr lvl="1">
              <a:defRPr/>
            </a:pPr>
            <a:r>
              <a:rPr lang="en-US" sz="2600" dirty="0"/>
              <a:t>Therefore, planets should be very common in</a:t>
            </a:r>
            <a:br>
              <a:rPr lang="en-US" sz="2600" dirty="0"/>
            </a:br>
            <a:r>
              <a:rPr lang="en-US" sz="2600" dirty="0"/>
              <a:t>the universe—probably more common than stars.</a:t>
            </a:r>
          </a:p>
          <a:p>
            <a:pPr>
              <a:defRPr/>
            </a:pPr>
            <a:endParaRPr lang="en-US" sz="2400" dirty="0"/>
          </a:p>
        </p:txBody>
      </p:sp>
      <p:sp>
        <p:nvSpPr>
          <p:cNvPr id="3" name="TextBox 2"/>
          <p:cNvSpPr txBox="1"/>
          <p:nvPr/>
        </p:nvSpPr>
        <p:spPr>
          <a:xfrm>
            <a:off x="753079" y="311609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323786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06375"/>
            <a:ext cx="7727950" cy="946150"/>
          </a:xfrm>
        </p:spPr>
        <p:txBody>
          <a:bodyPr/>
          <a:lstStyle/>
          <a:p>
            <a:pPr algn="ctr"/>
            <a:r>
              <a:rPr lang="en-US" sz="4400" dirty="0">
                <a:solidFill>
                  <a:schemeClr val="bg2">
                    <a:lumMod val="25000"/>
                  </a:schemeClr>
                </a:solidFill>
                <a:cs typeface="Times New Roman" charset="0"/>
              </a:rPr>
              <a:t>Revolution and Rotation</a:t>
            </a:r>
            <a:r>
              <a:rPr lang="en-US" sz="4400" dirty="0">
                <a:solidFill>
                  <a:schemeClr val="bg2">
                    <a:lumMod val="25000"/>
                  </a:schemeClr>
                </a:solidFill>
              </a:rPr>
              <a:t> </a:t>
            </a:r>
            <a:r>
              <a:rPr lang="en-US" dirty="0">
                <a:solidFill>
                  <a:srgbClr val="FFCC00"/>
                </a:solidFill>
              </a:rPr>
              <a:t/>
            </a:r>
            <a:br>
              <a:rPr lang="en-US" dirty="0">
                <a:solidFill>
                  <a:srgbClr val="FFCC00"/>
                </a:solidFill>
              </a:rPr>
            </a:br>
            <a:endParaRPr lang="en-US" dirty="0"/>
          </a:p>
        </p:txBody>
      </p:sp>
      <p:sp>
        <p:nvSpPr>
          <p:cNvPr id="3" name="Subtitle 2"/>
          <p:cNvSpPr>
            <a:spLocks noGrp="1"/>
          </p:cNvSpPr>
          <p:nvPr>
            <p:ph type="subTitle" idx="4294967295"/>
          </p:nvPr>
        </p:nvSpPr>
        <p:spPr>
          <a:xfrm>
            <a:off x="0" y="1284288"/>
            <a:ext cx="8062913" cy="4649787"/>
          </a:xfrm>
        </p:spPr>
        <p:txBody>
          <a:bodyPr>
            <a:normAutofit lnSpcReduction="10000"/>
          </a:bodyPr>
          <a:lstStyle/>
          <a:p>
            <a:pPr>
              <a:defRPr/>
            </a:pPr>
            <a:r>
              <a:rPr lang="en-US" sz="4000" dirty="0">
                <a:solidFill>
                  <a:srgbClr val="000000"/>
                </a:solidFill>
              </a:rPr>
              <a:t>The planets revolve around the sun in orbits that lie close to a common plane.</a:t>
            </a:r>
          </a:p>
          <a:p>
            <a:pPr lvl="1">
              <a:defRPr/>
            </a:pPr>
            <a:r>
              <a:rPr lang="en-US" sz="2400" dirty="0">
                <a:solidFill>
                  <a:srgbClr val="000000"/>
                </a:solidFill>
              </a:rPr>
              <a:t>The orbit of Mercury, the planet closest to the sun, is tipped 7.0° to Earth</a:t>
            </a:r>
            <a:r>
              <a:rPr lang="ja-JP" altLang="en-US" sz="2400" dirty="0">
                <a:solidFill>
                  <a:srgbClr val="000000"/>
                </a:solidFill>
                <a:latin typeface="Arial"/>
              </a:rPr>
              <a:t>’</a:t>
            </a:r>
            <a:r>
              <a:rPr lang="en-US" sz="2400" dirty="0">
                <a:solidFill>
                  <a:srgbClr val="000000"/>
                </a:solidFill>
              </a:rPr>
              <a:t>s orbit.</a:t>
            </a:r>
          </a:p>
          <a:p>
            <a:pPr lvl="1">
              <a:defRPr/>
            </a:pPr>
            <a:r>
              <a:rPr lang="en-US" sz="2400" dirty="0">
                <a:solidFill>
                  <a:srgbClr val="000000"/>
                </a:solidFill>
              </a:rPr>
              <a:t>The rest of the planets</a:t>
            </a:r>
            <a:r>
              <a:rPr lang="ja-JP" altLang="en-US" sz="2400" dirty="0">
                <a:solidFill>
                  <a:srgbClr val="000000"/>
                </a:solidFill>
                <a:latin typeface="Arial"/>
              </a:rPr>
              <a:t>’</a:t>
            </a:r>
            <a:r>
              <a:rPr lang="en-US" sz="2400" dirty="0">
                <a:solidFill>
                  <a:srgbClr val="000000"/>
                </a:solidFill>
              </a:rPr>
              <a:t> orbital planes are inclined by no more than 3.4°.</a:t>
            </a:r>
          </a:p>
          <a:p>
            <a:pPr lvl="1">
              <a:defRPr/>
            </a:pPr>
            <a:r>
              <a:rPr lang="en-US" sz="2400" dirty="0">
                <a:solidFill>
                  <a:schemeClr val="accent3">
                    <a:lumMod val="50000"/>
                  </a:schemeClr>
                </a:solidFill>
              </a:rPr>
              <a:t>Thus, the solar system is basically </a:t>
            </a:r>
            <a:r>
              <a:rPr lang="ja-JP" altLang="en-US" sz="2400" dirty="0">
                <a:solidFill>
                  <a:schemeClr val="accent3">
                    <a:lumMod val="50000"/>
                  </a:schemeClr>
                </a:solidFill>
                <a:latin typeface="Arial"/>
              </a:rPr>
              <a:t>‘</a:t>
            </a:r>
            <a:r>
              <a:rPr lang="en-US" sz="2400" dirty="0">
                <a:solidFill>
                  <a:schemeClr val="accent3">
                    <a:lumMod val="50000"/>
                  </a:schemeClr>
                </a:solidFill>
              </a:rPr>
              <a:t>flat</a:t>
            </a:r>
            <a:r>
              <a:rPr lang="ja-JP" altLang="en-US" sz="2400" dirty="0">
                <a:solidFill>
                  <a:schemeClr val="accent3">
                    <a:lumMod val="50000"/>
                  </a:schemeClr>
                </a:solidFill>
                <a:latin typeface="Arial"/>
              </a:rPr>
              <a:t>’</a:t>
            </a:r>
            <a:r>
              <a:rPr lang="en-US" sz="2400" dirty="0">
                <a:solidFill>
                  <a:schemeClr val="accent3">
                    <a:lumMod val="50000"/>
                  </a:schemeClr>
                </a:solidFill>
              </a:rPr>
              <a:t> and </a:t>
            </a:r>
            <a:br>
              <a:rPr lang="en-US" sz="2400" dirty="0">
                <a:solidFill>
                  <a:schemeClr val="accent3">
                    <a:lumMod val="50000"/>
                  </a:schemeClr>
                </a:solidFill>
              </a:rPr>
            </a:br>
            <a:r>
              <a:rPr lang="en-US" sz="2400" dirty="0">
                <a:solidFill>
                  <a:schemeClr val="accent3">
                    <a:lumMod val="50000"/>
                  </a:schemeClr>
                </a:solidFill>
              </a:rPr>
              <a:t>disk-shaped. </a:t>
            </a:r>
          </a:p>
          <a:p>
            <a:endParaRPr lang="en-US" dirty="0"/>
          </a:p>
        </p:txBody>
      </p:sp>
    </p:spTree>
    <p:extLst>
      <p:ext uri="{BB962C8B-B14F-4D97-AF65-F5344CB8AC3E}">
        <p14:creationId xmlns:p14="http://schemas.microsoft.com/office/powerpoint/2010/main" val="37215099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1033637" y="177219"/>
            <a:ext cx="7826113" cy="4585871"/>
          </a:xfrm>
          <a:prstGeom prst="rect">
            <a:avLst/>
          </a:prstGeom>
        </p:spPr>
        <p:txBody>
          <a:bodyPr wrap="square">
            <a:spAutoFit/>
          </a:bodyPr>
          <a:lstStyle/>
          <a:p>
            <a:pPr lvl="1">
              <a:defRPr/>
            </a:pPr>
            <a:r>
              <a:rPr lang="ja-JP" altLang="en-US" sz="6000" dirty="0" smtClean="0">
                <a:latin typeface="Arial"/>
              </a:rPr>
              <a:t>“</a:t>
            </a:r>
            <a:r>
              <a:rPr lang="en-US" sz="6000" dirty="0"/>
              <a:t>Stars have died that we might live.</a:t>
            </a:r>
            <a:r>
              <a:rPr lang="ja-JP" altLang="en-US" sz="6000" dirty="0" smtClean="0">
                <a:latin typeface="Arial"/>
              </a:rPr>
              <a:t>”</a:t>
            </a:r>
            <a:endParaRPr lang="en-US" altLang="ja-JP" sz="6000" dirty="0" smtClean="0">
              <a:latin typeface="Arial"/>
            </a:endParaRPr>
          </a:p>
          <a:p>
            <a:pPr lvl="1">
              <a:defRPr/>
            </a:pPr>
            <a:r>
              <a:rPr lang="en-US" sz="2000" dirty="0" smtClean="0"/>
              <a:t>											</a:t>
            </a:r>
            <a:r>
              <a:rPr lang="en-US" sz="2400" dirty="0" smtClean="0"/>
              <a:t>Preston Cloud</a:t>
            </a:r>
            <a:endParaRPr lang="en-US" sz="2400" dirty="0">
              <a:latin typeface="Arial"/>
            </a:endParaRPr>
          </a:p>
          <a:p>
            <a:pPr lvl="1">
              <a:defRPr/>
            </a:pPr>
            <a:r>
              <a:rPr lang="fi-FI" sz="2800" dirty="0">
                <a:latin typeface="Arial"/>
                <a:hlinkClick r:id="rId2"/>
              </a:rPr>
              <a:t>http://youtu.be/VOz4PkdY7aA</a:t>
            </a:r>
            <a:endParaRPr lang="en-US" sz="2800" dirty="0" smtClean="0">
              <a:latin typeface="Arial"/>
            </a:endParaRPr>
          </a:p>
          <a:p>
            <a:pPr lvl="1">
              <a:defRPr/>
            </a:pPr>
            <a:endParaRPr lang="en-US" sz="6000" dirty="0"/>
          </a:p>
        </p:txBody>
      </p:sp>
    </p:spTree>
    <p:extLst>
      <p:ext uri="{BB962C8B-B14F-4D97-AF65-F5344CB8AC3E}">
        <p14:creationId xmlns:p14="http://schemas.microsoft.com/office/powerpoint/2010/main" val="29270658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431800" y="309563"/>
            <a:ext cx="8712200" cy="5624512"/>
          </a:xfrm>
        </p:spPr>
        <p:txBody>
          <a:bodyPr>
            <a:normAutofit fontScale="92500" lnSpcReduction="20000"/>
          </a:bodyPr>
          <a:lstStyle/>
          <a:p>
            <a:pPr>
              <a:defRPr/>
            </a:pPr>
            <a:r>
              <a:rPr lang="en-US" sz="3600" dirty="0">
                <a:solidFill>
                  <a:srgbClr val="000000"/>
                </a:solidFill>
              </a:rPr>
              <a:t>The rotation of the sun and planets on their axes also seems related to the same overall direction of motion. </a:t>
            </a:r>
          </a:p>
          <a:p>
            <a:pPr lvl="1">
              <a:defRPr/>
            </a:pPr>
            <a:r>
              <a:rPr lang="en-US" sz="2400" dirty="0">
                <a:solidFill>
                  <a:srgbClr val="000000"/>
                </a:solidFill>
              </a:rPr>
              <a:t>The sun rotates with its equator inclined only 7.2° to Earth</a:t>
            </a:r>
            <a:r>
              <a:rPr lang="ja-JP" altLang="en-US" sz="2400" dirty="0">
                <a:solidFill>
                  <a:srgbClr val="000000"/>
                </a:solidFill>
                <a:latin typeface="Arial"/>
              </a:rPr>
              <a:t>’</a:t>
            </a:r>
            <a:r>
              <a:rPr lang="en-US" sz="2400" dirty="0">
                <a:solidFill>
                  <a:srgbClr val="000000"/>
                </a:solidFill>
              </a:rPr>
              <a:t>s orbit.</a:t>
            </a:r>
          </a:p>
          <a:p>
            <a:pPr lvl="1">
              <a:defRPr/>
            </a:pPr>
            <a:r>
              <a:rPr lang="en-US" sz="2400" dirty="0">
                <a:solidFill>
                  <a:srgbClr val="000000"/>
                </a:solidFill>
              </a:rPr>
              <a:t>Most of the other planets</a:t>
            </a:r>
            <a:r>
              <a:rPr lang="ja-JP" altLang="en-US" sz="2400" dirty="0">
                <a:solidFill>
                  <a:srgbClr val="000000"/>
                </a:solidFill>
                <a:latin typeface="Arial"/>
              </a:rPr>
              <a:t>’</a:t>
            </a:r>
            <a:r>
              <a:rPr lang="en-US" sz="2400" dirty="0">
                <a:solidFill>
                  <a:srgbClr val="000000"/>
                </a:solidFill>
              </a:rPr>
              <a:t> equators are tipped less than 30°</a:t>
            </a:r>
            <a:r>
              <a:rPr lang="en-US" sz="2400" dirty="0" smtClean="0">
                <a:solidFill>
                  <a:srgbClr val="000000"/>
                </a:solidFill>
              </a:rPr>
              <a:t>.</a:t>
            </a:r>
          </a:p>
          <a:p>
            <a:pPr>
              <a:defRPr/>
            </a:pPr>
            <a:r>
              <a:rPr lang="en-US" sz="4000" dirty="0">
                <a:solidFill>
                  <a:srgbClr val="000000"/>
                </a:solidFill>
              </a:rPr>
              <a:t>However, the rotations of Venus and Uranus are peculiar.</a:t>
            </a:r>
          </a:p>
          <a:p>
            <a:pPr lvl="1">
              <a:defRPr/>
            </a:pPr>
            <a:r>
              <a:rPr lang="en-US" sz="2400" dirty="0">
                <a:solidFill>
                  <a:srgbClr val="000000"/>
                </a:solidFill>
              </a:rPr>
              <a:t>Compared with the other planets, Venus rotates backward.</a:t>
            </a:r>
          </a:p>
          <a:p>
            <a:pPr lvl="1">
              <a:defRPr/>
            </a:pPr>
            <a:r>
              <a:rPr lang="en-US" sz="2400" dirty="0">
                <a:solidFill>
                  <a:srgbClr val="000000"/>
                </a:solidFill>
              </a:rPr>
              <a:t>Uranus rotates on its sides—with the equator almost perpendicular to its orbit.</a:t>
            </a:r>
          </a:p>
          <a:p>
            <a:endParaRPr lang="en-US" dirty="0"/>
          </a:p>
        </p:txBody>
      </p:sp>
    </p:spTree>
    <p:extLst>
      <p:ext uri="{BB962C8B-B14F-4D97-AF65-F5344CB8AC3E}">
        <p14:creationId xmlns:p14="http://schemas.microsoft.com/office/powerpoint/2010/main" val="11222143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04875" y="280988"/>
            <a:ext cx="8239125" cy="5773737"/>
          </a:xfrm>
        </p:spPr>
        <p:txBody>
          <a:bodyPr>
            <a:noAutofit/>
          </a:bodyPr>
          <a:lstStyle/>
          <a:p>
            <a:pPr>
              <a:defRPr/>
            </a:pPr>
            <a:r>
              <a:rPr lang="en-US" sz="2800" dirty="0">
                <a:solidFill>
                  <a:srgbClr val="000000"/>
                </a:solidFill>
              </a:rPr>
              <a:t>Apparently, the preferred direction of motion in the solar system (counterclockwise as seen from the north) is also related to the rotation of a disk of material that became </a:t>
            </a:r>
            <a:br>
              <a:rPr lang="en-US" sz="2800" dirty="0">
                <a:solidFill>
                  <a:srgbClr val="000000"/>
                </a:solidFill>
              </a:rPr>
            </a:br>
            <a:r>
              <a:rPr lang="en-US" sz="2800" dirty="0">
                <a:solidFill>
                  <a:srgbClr val="000000"/>
                </a:solidFill>
              </a:rPr>
              <a:t>the planets.</a:t>
            </a:r>
          </a:p>
          <a:p>
            <a:pPr lvl="1">
              <a:defRPr/>
            </a:pPr>
            <a:r>
              <a:rPr lang="en-US" sz="2800" dirty="0">
                <a:solidFill>
                  <a:srgbClr val="000000"/>
                </a:solidFill>
              </a:rPr>
              <a:t>All the planets revolve around the sun in that direction. </a:t>
            </a:r>
          </a:p>
          <a:p>
            <a:pPr lvl="1">
              <a:defRPr/>
            </a:pPr>
            <a:r>
              <a:rPr lang="en-US" sz="2800" dirty="0">
                <a:solidFill>
                  <a:srgbClr val="000000"/>
                </a:solidFill>
              </a:rPr>
              <a:t>Venus and Uranus are exceptions—they rotate on </a:t>
            </a:r>
            <a:br>
              <a:rPr lang="en-US" sz="2800" dirty="0">
                <a:solidFill>
                  <a:srgbClr val="000000"/>
                </a:solidFill>
              </a:rPr>
            </a:br>
            <a:r>
              <a:rPr lang="en-US" sz="2800" dirty="0">
                <a:solidFill>
                  <a:srgbClr val="000000"/>
                </a:solidFill>
              </a:rPr>
              <a:t>their axes in that same direction.</a:t>
            </a:r>
          </a:p>
          <a:p>
            <a:endParaRPr lang="en-US" sz="2800" dirty="0"/>
          </a:p>
        </p:txBody>
      </p:sp>
    </p:spTree>
    <p:extLst>
      <p:ext uri="{BB962C8B-B14F-4D97-AF65-F5344CB8AC3E}">
        <p14:creationId xmlns:p14="http://schemas.microsoft.com/office/powerpoint/2010/main" val="36397784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54013"/>
            <a:ext cx="8210550" cy="6070600"/>
          </a:xfrm>
        </p:spPr>
        <p:txBody>
          <a:bodyPr>
            <a:normAutofit/>
          </a:bodyPr>
          <a:lstStyle/>
          <a:p>
            <a:pPr>
              <a:defRPr/>
            </a:pPr>
            <a:r>
              <a:rPr lang="en-US" sz="3600" dirty="0">
                <a:solidFill>
                  <a:srgbClr val="000000"/>
                </a:solidFill>
              </a:rPr>
              <a:t>Furthermore, nearly all the moons in the solar system, including Earth</a:t>
            </a:r>
            <a:r>
              <a:rPr lang="ja-JP" altLang="en-US" sz="3600" dirty="0">
                <a:solidFill>
                  <a:srgbClr val="000000"/>
                </a:solidFill>
                <a:latin typeface="Arial"/>
              </a:rPr>
              <a:t>’</a:t>
            </a:r>
            <a:r>
              <a:rPr lang="en-US" sz="3600" dirty="0">
                <a:solidFill>
                  <a:srgbClr val="000000"/>
                </a:solidFill>
              </a:rPr>
              <a:t>s moon, orbit around their planets counterclockwise.</a:t>
            </a:r>
          </a:p>
          <a:p>
            <a:pPr lvl="1">
              <a:defRPr/>
            </a:pPr>
            <a:r>
              <a:rPr lang="en-US" sz="2400" dirty="0">
                <a:solidFill>
                  <a:srgbClr val="000000"/>
                </a:solidFill>
              </a:rPr>
              <a:t>With only a few exceptions, most of which are understood, revolution and rotation in the solar system follow a common theme.</a:t>
            </a:r>
          </a:p>
          <a:p>
            <a:endParaRPr lang="en-US" dirty="0"/>
          </a:p>
        </p:txBody>
      </p:sp>
    </p:spTree>
    <p:extLst>
      <p:ext uri="{BB962C8B-B14F-4D97-AF65-F5344CB8AC3E}">
        <p14:creationId xmlns:p14="http://schemas.microsoft.com/office/powerpoint/2010/main" val="4584246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531585" y="0"/>
            <a:ext cx="8416762" cy="5693865"/>
          </a:xfrm>
          <a:prstGeom prst="rect">
            <a:avLst/>
          </a:prstGeom>
        </p:spPr>
        <p:txBody>
          <a:bodyPr wrap="square">
            <a:spAutoFit/>
          </a:bodyPr>
          <a:lstStyle/>
          <a:p>
            <a:pPr algn="ctr"/>
            <a:r>
              <a:rPr lang="en-US" sz="3200" dirty="0" smtClean="0">
                <a:solidFill>
                  <a:srgbClr val="821A08"/>
                </a:solidFill>
              </a:rPr>
              <a:t>Test Your Understanding </a:t>
            </a:r>
          </a:p>
          <a:p>
            <a:pPr algn="ctr"/>
            <a:endParaRPr lang="en-US" sz="2800" dirty="0" smtClean="0">
              <a:solidFill>
                <a:srgbClr val="821A08"/>
              </a:solidFill>
            </a:endParaRPr>
          </a:p>
          <a:p>
            <a:r>
              <a:rPr lang="en-US" sz="2800" dirty="0" smtClean="0"/>
              <a:t>The </a:t>
            </a:r>
            <a:r>
              <a:rPr lang="en-US" sz="2800" dirty="0"/>
              <a:t>planets all lie in nearly the same plane resulting in a disk-like structure for the solar system. This disk-like structure is believed to exist because</a:t>
            </a:r>
          </a:p>
          <a:p>
            <a:r>
              <a:rPr lang="en-US" dirty="0"/>
              <a:t>a.	</a:t>
            </a:r>
            <a:r>
              <a:rPr lang="en-US" sz="2400" dirty="0"/>
              <a:t>the solar nebula from which the planets formed had a disk-like structure.	</a:t>
            </a:r>
          </a:p>
          <a:p>
            <a:r>
              <a:rPr lang="en-US" sz="2400" dirty="0"/>
              <a:t>b.	the bipolar flow from the young sun cleared all material out of the nebula except that in the disk.	</a:t>
            </a:r>
          </a:p>
          <a:p>
            <a:r>
              <a:rPr lang="en-US" sz="2400" dirty="0"/>
              <a:t>c.	Jupiter's gravity was great enough to pull all of the other planets to the plane of its orbit.	</a:t>
            </a:r>
          </a:p>
          <a:p>
            <a:r>
              <a:rPr lang="en-US" sz="2400" dirty="0"/>
              <a:t>d.	the Milky Way Galaxy from which the planets condensed has a disk like structure	</a:t>
            </a:r>
          </a:p>
        </p:txBody>
      </p:sp>
    </p:spTree>
    <p:extLst>
      <p:ext uri="{BB962C8B-B14F-4D97-AF65-F5344CB8AC3E}">
        <p14:creationId xmlns:p14="http://schemas.microsoft.com/office/powerpoint/2010/main" val="25177527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0" y="487363"/>
            <a:ext cx="6950075" cy="1196975"/>
          </a:xfrm>
        </p:spPr>
        <p:txBody>
          <a:bodyPr/>
          <a:lstStyle/>
          <a:p>
            <a:r>
              <a:rPr lang="en-US" dirty="0" smtClean="0">
                <a:solidFill>
                  <a:schemeClr val="accent6">
                    <a:lumMod val="50000"/>
                  </a:schemeClr>
                </a:solidFill>
                <a:cs typeface="Times New Roman" charset="0"/>
              </a:rPr>
              <a:t>Two Kinds of Planets</a:t>
            </a:r>
            <a:r>
              <a:rPr lang="en-US" dirty="0" smtClean="0">
                <a:solidFill>
                  <a:schemeClr val="accent6">
                    <a:lumMod val="50000"/>
                  </a:schemeClr>
                </a:solidFill>
              </a:rPr>
              <a:t/>
            </a:r>
            <a:br>
              <a:rPr lang="en-US" dirty="0" smtClean="0">
                <a:solidFill>
                  <a:schemeClr val="accent6">
                    <a:lumMod val="50000"/>
                  </a:schemeClr>
                </a:solidFill>
              </a:rPr>
            </a:br>
            <a:endParaRPr lang="en-US" dirty="0">
              <a:solidFill>
                <a:schemeClr val="accent6">
                  <a:lumMod val="50000"/>
                </a:schemeClr>
              </a:solidFill>
            </a:endParaRPr>
          </a:p>
        </p:txBody>
      </p:sp>
      <p:sp>
        <p:nvSpPr>
          <p:cNvPr id="7" name="Subtitle 6"/>
          <p:cNvSpPr>
            <a:spLocks noGrp="1"/>
          </p:cNvSpPr>
          <p:nvPr>
            <p:ph type="subTitle" idx="4294967295"/>
          </p:nvPr>
        </p:nvSpPr>
        <p:spPr>
          <a:xfrm>
            <a:off x="0" y="1684338"/>
            <a:ext cx="7369175" cy="4249737"/>
          </a:xfrm>
        </p:spPr>
        <p:txBody>
          <a:bodyPr/>
          <a:lstStyle/>
          <a:p>
            <a:pPr>
              <a:defRPr/>
            </a:pPr>
            <a:r>
              <a:rPr lang="en-US" sz="3400" dirty="0">
                <a:solidFill>
                  <a:srgbClr val="000000"/>
                </a:solidFill>
              </a:rPr>
              <a:t>Perhaps the most striking clue to the solar system</a:t>
            </a:r>
            <a:r>
              <a:rPr lang="ja-JP" altLang="en-US" sz="3400" dirty="0">
                <a:solidFill>
                  <a:srgbClr val="000000"/>
                </a:solidFill>
                <a:latin typeface="Arial"/>
              </a:rPr>
              <a:t>’</a:t>
            </a:r>
            <a:r>
              <a:rPr lang="en-US" sz="3400" dirty="0">
                <a:solidFill>
                  <a:srgbClr val="000000"/>
                </a:solidFill>
              </a:rPr>
              <a:t>s origin comes from the obvious division of the planets into two categories:</a:t>
            </a:r>
          </a:p>
          <a:p>
            <a:pPr lvl="1">
              <a:defRPr/>
            </a:pPr>
            <a:r>
              <a:rPr lang="en-US" sz="2400" dirty="0">
                <a:solidFill>
                  <a:srgbClr val="000000"/>
                </a:solidFill>
              </a:rPr>
              <a:t>The small Earthlike worlds </a:t>
            </a:r>
          </a:p>
          <a:p>
            <a:pPr lvl="1">
              <a:defRPr/>
            </a:pPr>
            <a:r>
              <a:rPr lang="en-US" sz="2400" dirty="0">
                <a:solidFill>
                  <a:srgbClr val="000000"/>
                </a:solidFill>
              </a:rPr>
              <a:t>The giant </a:t>
            </a:r>
            <a:r>
              <a:rPr lang="en-US" sz="2400" dirty="0" err="1">
                <a:solidFill>
                  <a:srgbClr val="000000"/>
                </a:solidFill>
              </a:rPr>
              <a:t>Jupiterlike</a:t>
            </a:r>
            <a:r>
              <a:rPr lang="en-US" sz="2400" dirty="0">
                <a:solidFill>
                  <a:srgbClr val="000000"/>
                </a:solidFill>
              </a:rPr>
              <a:t> worlds</a:t>
            </a:r>
          </a:p>
          <a:p>
            <a:endParaRPr lang="en-US" dirty="0"/>
          </a:p>
        </p:txBody>
      </p:sp>
    </p:spTree>
    <p:extLst>
      <p:ext uri="{BB962C8B-B14F-4D97-AF65-F5344CB8AC3E}">
        <p14:creationId xmlns:p14="http://schemas.microsoft.com/office/powerpoint/2010/main" val="41577931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06727" y="0"/>
            <a:ext cx="8549658" cy="7725192"/>
          </a:xfrm>
          <a:prstGeom prst="rect">
            <a:avLst/>
          </a:prstGeom>
        </p:spPr>
        <p:txBody>
          <a:bodyPr wrap="square">
            <a:spAutoFit/>
          </a:bodyPr>
          <a:lstStyle/>
          <a:p>
            <a:pPr algn="ctr">
              <a:defRPr/>
            </a:pPr>
            <a:r>
              <a:rPr lang="en-US" sz="3200" dirty="0"/>
              <a:t>There are three important points to note about these </a:t>
            </a:r>
            <a:r>
              <a:rPr lang="en-US" sz="3200" dirty="0" smtClean="0"/>
              <a:t>categories:</a:t>
            </a:r>
          </a:p>
          <a:p>
            <a:pPr marL="742950" indent="-742950">
              <a:buFont typeface="+mj-lt"/>
              <a:buAutoNum type="arabicPeriod"/>
              <a:defRPr/>
            </a:pPr>
            <a:r>
              <a:rPr lang="en-US" sz="2800" dirty="0" smtClean="0"/>
              <a:t>They </a:t>
            </a:r>
            <a:r>
              <a:rPr lang="en-US" sz="2800" dirty="0"/>
              <a:t>are distinguished by their location.</a:t>
            </a:r>
          </a:p>
          <a:p>
            <a:pPr lvl="1">
              <a:defRPr/>
            </a:pPr>
            <a:r>
              <a:rPr lang="en-US" sz="2800" dirty="0"/>
              <a:t>The four inner planets </a:t>
            </a:r>
            <a:br>
              <a:rPr lang="en-US" sz="2800" dirty="0"/>
            </a:br>
            <a:r>
              <a:rPr lang="en-US" sz="2800" dirty="0"/>
              <a:t>are quite different from the outer four</a:t>
            </a:r>
            <a:r>
              <a:rPr lang="en-US" sz="2800" dirty="0" smtClean="0"/>
              <a:t>.</a:t>
            </a:r>
          </a:p>
          <a:p>
            <a:pPr lvl="1">
              <a:defRPr/>
            </a:pPr>
            <a:endParaRPr lang="en-US" sz="2800" dirty="0"/>
          </a:p>
          <a:p>
            <a:pPr marL="514350" indent="-514350" algn="ctr">
              <a:buFont typeface="+mj-lt"/>
              <a:buAutoNum type="arabicPeriod"/>
              <a:defRPr/>
            </a:pPr>
            <a:r>
              <a:rPr lang="en-US" sz="2800" dirty="0" smtClean="0"/>
              <a:t>Almost every solid surface in the solar system is covered with craters.</a:t>
            </a:r>
          </a:p>
          <a:p>
            <a:pPr marL="514350" indent="-514350" algn="ctr">
              <a:buFont typeface="+mj-lt"/>
              <a:buAutoNum type="arabicPeriod"/>
              <a:defRPr/>
            </a:pPr>
            <a:endParaRPr lang="en-US" sz="2800" dirty="0" smtClean="0"/>
          </a:p>
          <a:p>
            <a:pPr marL="514350" indent="-514350">
              <a:buFont typeface="+mj-lt"/>
              <a:buAutoNum type="arabicPeriod"/>
              <a:defRPr/>
            </a:pPr>
            <a:r>
              <a:rPr lang="en-US" sz="2800" dirty="0" smtClean="0"/>
              <a:t>The </a:t>
            </a:r>
            <a:r>
              <a:rPr lang="en-US" sz="2800" dirty="0"/>
              <a:t>planets are distinguished by individual properties such as rings, clouds, and moons.</a:t>
            </a:r>
          </a:p>
          <a:p>
            <a:pPr lvl="1">
              <a:defRPr/>
            </a:pPr>
            <a:r>
              <a:rPr lang="en-US" sz="2800" dirty="0"/>
              <a:t>Any theory of the origin of the planets needs to explain these properties.</a:t>
            </a:r>
          </a:p>
          <a:p>
            <a:pPr marL="514350" indent="-514350" algn="ctr">
              <a:buFont typeface="+mj-lt"/>
              <a:buAutoNum type="arabicPeriod"/>
              <a:defRPr/>
            </a:pPr>
            <a:endParaRPr lang="en-US" sz="2800" dirty="0" smtClean="0"/>
          </a:p>
          <a:p>
            <a:pPr marL="514350" indent="-514350" algn="ctr">
              <a:buFont typeface="+mj-lt"/>
              <a:buAutoNum type="arabicPeriod"/>
              <a:defRPr/>
            </a:pPr>
            <a:endParaRPr lang="en-US" sz="2800" dirty="0"/>
          </a:p>
          <a:p>
            <a:pPr algn="ctr">
              <a:defRPr/>
            </a:pPr>
            <a:endParaRPr lang="en-US" sz="3200" dirty="0" smtClean="0"/>
          </a:p>
          <a:p>
            <a:pPr algn="ctr">
              <a:defRPr/>
            </a:pPr>
            <a:endParaRPr lang="en-US" sz="3200" dirty="0"/>
          </a:p>
        </p:txBody>
      </p:sp>
    </p:spTree>
    <p:extLst>
      <p:ext uri="{BB962C8B-B14F-4D97-AF65-F5344CB8AC3E}">
        <p14:creationId xmlns:p14="http://schemas.microsoft.com/office/powerpoint/2010/main" val="15849315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32896" y="1019008"/>
            <a:ext cx="8047606" cy="4585871"/>
          </a:xfrm>
          <a:prstGeom prst="rect">
            <a:avLst/>
          </a:prstGeom>
        </p:spPr>
        <p:txBody>
          <a:bodyPr wrap="square">
            <a:spAutoFit/>
          </a:bodyPr>
          <a:lstStyle/>
          <a:p>
            <a:pPr algn="ctr"/>
            <a:r>
              <a:rPr lang="en-US" sz="3200" dirty="0" smtClean="0"/>
              <a:t>Test your Understanding</a:t>
            </a:r>
          </a:p>
          <a:p>
            <a:endParaRPr lang="en-US" sz="3200" dirty="0"/>
          </a:p>
          <a:p>
            <a:r>
              <a:rPr lang="en-US" sz="3200" dirty="0" smtClean="0"/>
              <a:t>Compared </a:t>
            </a:r>
            <a:r>
              <a:rPr lang="en-US" sz="3200" dirty="0"/>
              <a:t>to the terrestrial planets, Jovian planets</a:t>
            </a:r>
          </a:p>
          <a:p>
            <a:r>
              <a:rPr lang="en-US" sz="3200" dirty="0"/>
              <a:t>a.	have a higher density.	</a:t>
            </a:r>
          </a:p>
          <a:p>
            <a:r>
              <a:rPr lang="en-US" sz="3200" dirty="0"/>
              <a:t>b.	have a smaller number of moons.	</a:t>
            </a:r>
          </a:p>
          <a:p>
            <a:r>
              <a:rPr lang="en-US" sz="3200" dirty="0"/>
              <a:t>c.	have a much larger diameter.	</a:t>
            </a:r>
          </a:p>
          <a:p>
            <a:r>
              <a:rPr lang="en-US" sz="3200" dirty="0"/>
              <a:t>d.	are much hotter.	</a:t>
            </a:r>
          </a:p>
          <a:p>
            <a:endParaRPr lang="en-US" dirty="0"/>
          </a:p>
          <a:p>
            <a:endParaRPr lang="en-US" dirty="0"/>
          </a:p>
        </p:txBody>
      </p:sp>
    </p:spTree>
    <p:extLst>
      <p:ext uri="{BB962C8B-B14F-4D97-AF65-F5344CB8AC3E}">
        <p14:creationId xmlns:p14="http://schemas.microsoft.com/office/powerpoint/2010/main" val="313841255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62429" y="1"/>
            <a:ext cx="8018073" cy="5478423"/>
          </a:xfrm>
          <a:prstGeom prst="rect">
            <a:avLst/>
          </a:prstGeom>
        </p:spPr>
        <p:txBody>
          <a:bodyPr wrap="square">
            <a:spAutoFit/>
          </a:bodyPr>
          <a:lstStyle/>
          <a:p>
            <a:pPr>
              <a:defRPr/>
            </a:pPr>
            <a:r>
              <a:rPr lang="en-US" sz="2800" dirty="0"/>
              <a:t>For further clues, you can look at smaller objects that have remained largely unchanged since the birth of the solar system. </a:t>
            </a:r>
            <a:endParaRPr lang="en-US" sz="2800" dirty="0" smtClean="0"/>
          </a:p>
          <a:p>
            <a:pPr>
              <a:defRPr/>
            </a:pPr>
            <a:r>
              <a:rPr lang="en-US" sz="4400" dirty="0"/>
              <a:t>The solar system is littered with three kinds of space debris:</a:t>
            </a:r>
          </a:p>
          <a:p>
            <a:pPr lvl="1">
              <a:defRPr/>
            </a:pPr>
            <a:r>
              <a:rPr lang="en-US" sz="2600" dirty="0"/>
              <a:t>Asteroids </a:t>
            </a:r>
          </a:p>
          <a:p>
            <a:pPr lvl="1">
              <a:defRPr/>
            </a:pPr>
            <a:r>
              <a:rPr lang="en-US" sz="2600" dirty="0"/>
              <a:t>Comets </a:t>
            </a:r>
          </a:p>
          <a:p>
            <a:pPr lvl="1">
              <a:defRPr/>
            </a:pPr>
            <a:r>
              <a:rPr lang="en-US" sz="2600" dirty="0"/>
              <a:t>Meteoroids </a:t>
            </a:r>
          </a:p>
          <a:p>
            <a:pPr>
              <a:defRPr/>
            </a:pPr>
            <a:endParaRPr lang="en-US" sz="2800" dirty="0" smtClean="0"/>
          </a:p>
          <a:p>
            <a:pPr>
              <a:defRPr/>
            </a:pPr>
            <a:endParaRPr lang="en-US" sz="2800" dirty="0"/>
          </a:p>
        </p:txBody>
      </p:sp>
    </p:spTree>
    <p:extLst>
      <p:ext uri="{BB962C8B-B14F-4D97-AF65-F5344CB8AC3E}">
        <p14:creationId xmlns:p14="http://schemas.microsoft.com/office/powerpoint/2010/main" val="41780880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62429" y="827021"/>
            <a:ext cx="8981571" cy="5878533"/>
          </a:xfrm>
          <a:prstGeom prst="rect">
            <a:avLst/>
          </a:prstGeom>
        </p:spPr>
        <p:txBody>
          <a:bodyPr wrap="square">
            <a:spAutoFit/>
          </a:bodyPr>
          <a:lstStyle/>
          <a:p>
            <a:pPr algn="ctr"/>
            <a:r>
              <a:rPr lang="en-US" sz="2800" dirty="0" smtClean="0"/>
              <a:t>Test your Understanding</a:t>
            </a:r>
          </a:p>
          <a:p>
            <a:endParaRPr lang="en-US" sz="2800" dirty="0"/>
          </a:p>
          <a:p>
            <a:r>
              <a:rPr lang="en-US" sz="3200" dirty="0" smtClean="0">
                <a:solidFill>
                  <a:srgbClr val="821A08"/>
                </a:solidFill>
              </a:rPr>
              <a:t>How </a:t>
            </a:r>
            <a:r>
              <a:rPr lang="en-US" sz="3200" dirty="0">
                <a:solidFill>
                  <a:srgbClr val="821A08"/>
                </a:solidFill>
              </a:rPr>
              <a:t>is the presence of space debris accounted for by solar system models</a:t>
            </a:r>
            <a:r>
              <a:rPr lang="en-US" sz="3200" dirty="0" smtClean="0">
                <a:solidFill>
                  <a:srgbClr val="821A08"/>
                </a:solidFill>
              </a:rPr>
              <a:t>?</a:t>
            </a:r>
          </a:p>
          <a:p>
            <a:endParaRPr lang="en-US" sz="3200" dirty="0">
              <a:solidFill>
                <a:srgbClr val="821A08"/>
              </a:solidFill>
            </a:endParaRPr>
          </a:p>
          <a:p>
            <a:r>
              <a:rPr lang="en-US" sz="2800" dirty="0"/>
              <a:t>a.	Space debris is left over material from the early solar system that never formed into a planet.	</a:t>
            </a:r>
          </a:p>
          <a:p>
            <a:r>
              <a:rPr lang="en-US" sz="2800" dirty="0"/>
              <a:t>b.	Space debris was formed by the collision of objects after the planets formed.	</a:t>
            </a:r>
          </a:p>
          <a:p>
            <a:r>
              <a:rPr lang="en-US" sz="2800" dirty="0"/>
              <a:t>c.	Space debris is material that existed in our region of space before the sun formed.	</a:t>
            </a:r>
          </a:p>
          <a:p>
            <a:r>
              <a:rPr lang="en-US" sz="2800" dirty="0"/>
              <a:t>d.	Both a and b	</a:t>
            </a:r>
          </a:p>
          <a:p>
            <a:r>
              <a:rPr lang="en-US" sz="2800" dirty="0"/>
              <a:t>e.	All of the above	</a:t>
            </a:r>
          </a:p>
        </p:txBody>
      </p:sp>
    </p:spTree>
    <p:extLst>
      <p:ext uri="{BB962C8B-B14F-4D97-AF65-F5344CB8AC3E}">
        <p14:creationId xmlns:p14="http://schemas.microsoft.com/office/powerpoint/2010/main" val="146123233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03188"/>
            <a:ext cx="7175500" cy="1049337"/>
          </a:xfrm>
        </p:spPr>
        <p:txBody>
          <a:bodyPr/>
          <a:lstStyle/>
          <a:p>
            <a:pPr algn="ctr"/>
            <a:r>
              <a:rPr lang="en-US" dirty="0">
                <a:solidFill>
                  <a:srgbClr val="821A08"/>
                </a:solidFill>
                <a:cs typeface="Times New Roman" charset="0"/>
              </a:rPr>
              <a:t>Asteroids</a:t>
            </a:r>
            <a:r>
              <a:rPr lang="en-US" dirty="0">
                <a:solidFill>
                  <a:srgbClr val="821A08"/>
                </a:solidFill>
              </a:rPr>
              <a:t/>
            </a:r>
            <a:br>
              <a:rPr lang="en-US" dirty="0">
                <a:solidFill>
                  <a:srgbClr val="821A08"/>
                </a:solidFill>
              </a:rPr>
            </a:br>
            <a:endParaRPr lang="en-US" dirty="0">
              <a:solidFill>
                <a:srgbClr val="821A08"/>
              </a:solidFill>
            </a:endParaRPr>
          </a:p>
        </p:txBody>
      </p:sp>
      <p:sp>
        <p:nvSpPr>
          <p:cNvPr id="3" name="Subtitle 2"/>
          <p:cNvSpPr>
            <a:spLocks noGrp="1"/>
          </p:cNvSpPr>
          <p:nvPr>
            <p:ph type="subTitle" idx="4294967295"/>
          </p:nvPr>
        </p:nvSpPr>
        <p:spPr>
          <a:xfrm>
            <a:off x="0" y="1358900"/>
            <a:ext cx="8018463" cy="4575175"/>
          </a:xfrm>
        </p:spPr>
        <p:txBody>
          <a:bodyPr>
            <a:normAutofit fontScale="85000" lnSpcReduction="20000"/>
          </a:bodyPr>
          <a:lstStyle/>
          <a:p>
            <a:pPr>
              <a:defRPr/>
            </a:pPr>
            <a:r>
              <a:rPr lang="en-US" sz="3400" dirty="0">
                <a:solidFill>
                  <a:srgbClr val="000000"/>
                </a:solidFill>
              </a:rPr>
              <a:t>The</a:t>
            </a:r>
            <a:r>
              <a:rPr lang="en-US" sz="3400" dirty="0"/>
              <a:t> </a:t>
            </a:r>
            <a:r>
              <a:rPr lang="en-US" sz="3400" dirty="0">
                <a:solidFill>
                  <a:srgbClr val="0000FF"/>
                </a:solidFill>
              </a:rPr>
              <a:t>asteroids</a:t>
            </a:r>
            <a:r>
              <a:rPr lang="en-US" sz="3400" dirty="0"/>
              <a:t>, </a:t>
            </a:r>
            <a:r>
              <a:rPr lang="en-US" sz="3400" dirty="0">
                <a:solidFill>
                  <a:srgbClr val="000000"/>
                </a:solidFill>
              </a:rPr>
              <a:t>sometimes called minor planets, are small rocky worlds</a:t>
            </a:r>
            <a:r>
              <a:rPr lang="en-US" sz="3400" dirty="0" smtClean="0">
                <a:solidFill>
                  <a:srgbClr val="000000"/>
                </a:solidFill>
              </a:rPr>
              <a:t>.</a:t>
            </a:r>
          </a:p>
          <a:p>
            <a:pPr>
              <a:defRPr/>
            </a:pPr>
            <a:r>
              <a:rPr lang="en-US" sz="3200" dirty="0">
                <a:solidFill>
                  <a:srgbClr val="000000"/>
                </a:solidFill>
              </a:rPr>
              <a:t>Astronomers recognize the asteroids as debris left over by a planet that failed to form at a distance of about 3 AU from the sun.</a:t>
            </a:r>
            <a:r>
              <a:rPr lang="en-US" sz="3600" dirty="0">
                <a:solidFill>
                  <a:srgbClr val="000000"/>
                </a:solidFill>
              </a:rPr>
              <a:t> </a:t>
            </a:r>
            <a:endParaRPr lang="en-US" sz="3400" dirty="0">
              <a:solidFill>
                <a:srgbClr val="000000"/>
              </a:solidFill>
            </a:endParaRPr>
          </a:p>
          <a:p>
            <a:pPr>
              <a:defRPr/>
            </a:pPr>
            <a:r>
              <a:rPr lang="en-US" sz="3400" dirty="0">
                <a:solidFill>
                  <a:srgbClr val="000000"/>
                </a:solidFill>
              </a:rPr>
              <a:t>Most of them orbit the sun in a belt between the orbits of Mars and Jupiter. </a:t>
            </a:r>
          </a:p>
          <a:p>
            <a:pPr lvl="1">
              <a:defRPr/>
            </a:pPr>
            <a:r>
              <a:rPr lang="en-US" sz="2400" dirty="0">
                <a:solidFill>
                  <a:srgbClr val="000000"/>
                </a:solidFill>
              </a:rPr>
              <a:t>Roughly 20,000 </a:t>
            </a:r>
            <a:br>
              <a:rPr lang="en-US" sz="2400" dirty="0">
                <a:solidFill>
                  <a:srgbClr val="000000"/>
                </a:solidFill>
              </a:rPr>
            </a:br>
            <a:r>
              <a:rPr lang="en-US" sz="2400" dirty="0">
                <a:solidFill>
                  <a:srgbClr val="000000"/>
                </a:solidFill>
              </a:rPr>
              <a:t>asteroids have </a:t>
            </a:r>
            <a:br>
              <a:rPr lang="en-US" sz="2400" dirty="0">
                <a:solidFill>
                  <a:srgbClr val="000000"/>
                </a:solidFill>
              </a:rPr>
            </a:br>
            <a:r>
              <a:rPr lang="en-US" sz="2400" dirty="0">
                <a:solidFill>
                  <a:srgbClr val="000000"/>
                </a:solidFill>
              </a:rPr>
              <a:t>been charted.</a:t>
            </a:r>
          </a:p>
          <a:p>
            <a:r>
              <a:rPr lang="fi-FI" dirty="0">
                <a:solidFill>
                  <a:srgbClr val="000000"/>
                </a:solidFill>
              </a:rPr>
              <a:t>http://youtu.be/5wBlQ-cwxM4</a:t>
            </a:r>
            <a:endParaRPr lang="en-US" dirty="0">
              <a:solidFill>
                <a:srgbClr val="000000"/>
              </a:solidFill>
            </a:endParaRPr>
          </a:p>
        </p:txBody>
      </p:sp>
    </p:spTree>
    <p:extLst>
      <p:ext uri="{BB962C8B-B14F-4D97-AF65-F5344CB8AC3E}">
        <p14:creationId xmlns:p14="http://schemas.microsoft.com/office/powerpoint/2010/main" val="21439453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57754" y="147682"/>
            <a:ext cx="8446294" cy="6863417"/>
          </a:xfrm>
          <a:prstGeom prst="rect">
            <a:avLst/>
          </a:prstGeom>
        </p:spPr>
        <p:txBody>
          <a:bodyPr wrap="square">
            <a:spAutoFit/>
          </a:bodyPr>
          <a:lstStyle/>
          <a:p>
            <a:pPr>
              <a:defRPr/>
            </a:pPr>
            <a:r>
              <a:rPr lang="en-US" sz="4000" dirty="0"/>
              <a:t>You are linked through a great chain of origins that leads backward through time to the first instant when the universe began 13.7 billion years ago</a:t>
            </a:r>
            <a:r>
              <a:rPr lang="en-US" sz="4000" dirty="0" smtClean="0"/>
              <a:t>.</a:t>
            </a:r>
          </a:p>
          <a:p>
            <a:pPr>
              <a:defRPr/>
            </a:pPr>
            <a:r>
              <a:rPr lang="en-US" sz="4000" dirty="0"/>
              <a:t>By the time the universe was three minutes old, the protons, neutrons, and electrons in your body had come into existence. </a:t>
            </a:r>
          </a:p>
          <a:p>
            <a:pPr>
              <a:defRPr/>
            </a:pPr>
            <a:endParaRPr lang="en-US" sz="4000" dirty="0" smtClean="0"/>
          </a:p>
          <a:p>
            <a:pPr>
              <a:defRPr/>
            </a:pPr>
            <a:endParaRPr lang="en-US" sz="4000" dirty="0"/>
          </a:p>
        </p:txBody>
      </p:sp>
    </p:spTree>
    <p:extLst>
      <p:ext uri="{BB962C8B-B14F-4D97-AF65-F5344CB8AC3E}">
        <p14:creationId xmlns:p14="http://schemas.microsoft.com/office/powerpoint/2010/main" val="24979077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32075" y="339725"/>
            <a:ext cx="6511925" cy="1143000"/>
          </a:xfrm>
        </p:spPr>
        <p:txBody>
          <a:bodyPr/>
          <a:lstStyle/>
          <a:p>
            <a:pPr algn="ctr"/>
            <a:r>
              <a:rPr lang="en-US" dirty="0" smtClean="0">
                <a:solidFill>
                  <a:srgbClr val="000000"/>
                </a:solidFill>
              </a:rPr>
              <a:t>Asteroids</a:t>
            </a:r>
            <a:endParaRPr lang="en-US" dirty="0">
              <a:solidFill>
                <a:srgbClr val="000000"/>
              </a:solidFill>
            </a:endParaRPr>
          </a:p>
        </p:txBody>
      </p:sp>
      <p:sp>
        <p:nvSpPr>
          <p:cNvPr id="3" name="Content Placeholder 2"/>
          <p:cNvSpPr>
            <a:spLocks noGrp="1"/>
          </p:cNvSpPr>
          <p:nvPr>
            <p:ph idx="4294967295"/>
          </p:nvPr>
        </p:nvSpPr>
        <p:spPr>
          <a:xfrm>
            <a:off x="0" y="1373188"/>
            <a:ext cx="8062913" cy="2833687"/>
          </a:xfrm>
        </p:spPr>
        <p:txBody>
          <a:bodyPr>
            <a:normAutofit fontScale="25000" lnSpcReduction="20000"/>
          </a:bodyPr>
          <a:lstStyle/>
          <a:p>
            <a:pPr>
              <a:defRPr/>
            </a:pPr>
            <a:r>
              <a:rPr lang="en-US" sz="12800" dirty="0">
                <a:solidFill>
                  <a:srgbClr val="000000"/>
                </a:solidFill>
              </a:rPr>
              <a:t>Other asteroids share Jupiter</a:t>
            </a:r>
            <a:r>
              <a:rPr lang="ja-JP" altLang="en-US" sz="12800" dirty="0">
                <a:solidFill>
                  <a:srgbClr val="000000"/>
                </a:solidFill>
                <a:latin typeface="Arial"/>
              </a:rPr>
              <a:t>’</a:t>
            </a:r>
            <a:r>
              <a:rPr lang="en-US" sz="12800" dirty="0">
                <a:solidFill>
                  <a:srgbClr val="000000"/>
                </a:solidFill>
              </a:rPr>
              <a:t>s orbit.</a:t>
            </a:r>
          </a:p>
          <a:p>
            <a:pPr>
              <a:defRPr/>
            </a:pPr>
            <a:r>
              <a:rPr lang="en-US" sz="12800" dirty="0">
                <a:solidFill>
                  <a:srgbClr val="000000"/>
                </a:solidFill>
              </a:rPr>
              <a:t>Some others have been found beyond the orbit of Saturn</a:t>
            </a:r>
            <a:r>
              <a:rPr lang="en-US" sz="12800" dirty="0" smtClean="0">
                <a:solidFill>
                  <a:srgbClr val="000000"/>
                </a:solidFill>
              </a:rPr>
              <a:t>.</a:t>
            </a:r>
          </a:p>
          <a:p>
            <a:pPr>
              <a:defRPr/>
            </a:pPr>
            <a:r>
              <a:rPr lang="en-US" sz="12800" dirty="0">
                <a:solidFill>
                  <a:srgbClr val="000000"/>
                </a:solidFill>
              </a:rPr>
              <a:t>About 200 asteroids are more than </a:t>
            </a:r>
            <a:br>
              <a:rPr lang="en-US" sz="12800" dirty="0">
                <a:solidFill>
                  <a:srgbClr val="000000"/>
                </a:solidFill>
              </a:rPr>
            </a:br>
            <a:r>
              <a:rPr lang="en-US" sz="12800" dirty="0">
                <a:solidFill>
                  <a:srgbClr val="000000"/>
                </a:solidFill>
              </a:rPr>
              <a:t>100 km (60 mi) in diameter.</a:t>
            </a:r>
          </a:p>
          <a:p>
            <a:pPr>
              <a:defRPr/>
            </a:pPr>
            <a:r>
              <a:rPr lang="en-US" sz="12800" dirty="0">
                <a:solidFill>
                  <a:srgbClr val="000000"/>
                </a:solidFill>
              </a:rPr>
              <a:t>Tens of thousands are estimated to be more than 10 km (6 mi) in diameter.</a:t>
            </a:r>
          </a:p>
          <a:p>
            <a:pPr>
              <a:defRPr/>
            </a:pPr>
            <a:r>
              <a:rPr lang="en-US" sz="12800" dirty="0">
                <a:solidFill>
                  <a:srgbClr val="000000"/>
                </a:solidFill>
              </a:rPr>
              <a:t>There are probably a million or more that are larger than 1 km (0.6 mi) and billions that are </a:t>
            </a:r>
            <a:r>
              <a:rPr lang="en-US" sz="12800" dirty="0" smtClean="0">
                <a:solidFill>
                  <a:srgbClr val="000000"/>
                </a:solidFill>
              </a:rPr>
              <a:t>smaller</a:t>
            </a:r>
          </a:p>
          <a:p>
            <a:pPr>
              <a:defRPr/>
            </a:pPr>
            <a:endParaRPr lang="en-US" sz="2400" dirty="0" smtClean="0"/>
          </a:p>
          <a:p>
            <a:pPr>
              <a:defRPr/>
            </a:pPr>
            <a:endParaRPr lang="en-US" sz="2400" dirty="0"/>
          </a:p>
          <a:p>
            <a:endParaRPr lang="en-US" dirty="0"/>
          </a:p>
        </p:txBody>
      </p:sp>
    </p:spTree>
    <p:extLst>
      <p:ext uri="{BB962C8B-B14F-4D97-AF65-F5344CB8AC3E}">
        <p14:creationId xmlns:p14="http://schemas.microsoft.com/office/powerpoint/2010/main" val="283718712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39725"/>
            <a:ext cx="8297863" cy="3867150"/>
          </a:xfrm>
        </p:spPr>
        <p:txBody>
          <a:bodyPr>
            <a:normAutofit/>
          </a:bodyPr>
          <a:lstStyle/>
          <a:p>
            <a:r>
              <a:rPr lang="en-US" sz="3200" dirty="0">
                <a:solidFill>
                  <a:srgbClr val="000000"/>
                </a:solidFill>
              </a:rPr>
              <a:t>Photos returned by robotic spacecraft and space telescopes show that asteroids are generally irregular in shape and battered by impact cratering</a:t>
            </a:r>
          </a:p>
        </p:txBody>
      </p:sp>
      <p:pic>
        <p:nvPicPr>
          <p:cNvPr id="4" name="Picture 23" descr="12f01"/>
          <p:cNvPicPr>
            <a:picLocks noChangeAspect="1" noChangeArrowheads="1"/>
          </p:cNvPicPr>
          <p:nvPr/>
        </p:nvPicPr>
        <p:blipFill>
          <a:blip r:embed="rId2">
            <a:extLst>
              <a:ext uri="{28A0092B-C50C-407E-A947-70E740481C1C}">
                <a14:useLocalDpi xmlns:a14="http://schemas.microsoft.com/office/drawing/2010/main" val="0"/>
              </a:ext>
            </a:extLst>
          </a:blip>
          <a:srcRect l="847" t="31389" r="37288" b="37221"/>
          <a:stretch>
            <a:fillRect/>
          </a:stretch>
        </p:blipFill>
        <p:spPr bwMode="auto">
          <a:xfrm>
            <a:off x="502052" y="3101331"/>
            <a:ext cx="8641948" cy="308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1230019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06375"/>
            <a:ext cx="8047038" cy="4000500"/>
          </a:xfrm>
        </p:spPr>
        <p:txBody>
          <a:bodyPr>
            <a:noAutofit/>
          </a:bodyPr>
          <a:lstStyle/>
          <a:p>
            <a:pPr>
              <a:defRPr/>
            </a:pPr>
            <a:r>
              <a:rPr lang="en-US" sz="2800" dirty="0">
                <a:solidFill>
                  <a:srgbClr val="000000"/>
                </a:solidFill>
              </a:rPr>
              <a:t>Some asteroids appear to be rubble piles </a:t>
            </a:r>
            <a:br>
              <a:rPr lang="en-US" sz="2800" dirty="0">
                <a:solidFill>
                  <a:srgbClr val="000000"/>
                </a:solidFill>
              </a:rPr>
            </a:br>
            <a:r>
              <a:rPr lang="en-US" sz="2800" dirty="0">
                <a:solidFill>
                  <a:srgbClr val="000000"/>
                </a:solidFill>
              </a:rPr>
              <a:t>of broken fragments.</a:t>
            </a:r>
          </a:p>
          <a:p>
            <a:pPr>
              <a:defRPr/>
            </a:pPr>
            <a:r>
              <a:rPr lang="en-US" sz="2800" dirty="0">
                <a:solidFill>
                  <a:srgbClr val="000000"/>
                </a:solidFill>
              </a:rPr>
              <a:t>A few are known to be double objects or to have small moons in orbit around them. </a:t>
            </a:r>
          </a:p>
          <a:p>
            <a:pPr lvl="1">
              <a:defRPr/>
            </a:pPr>
            <a:r>
              <a:rPr lang="en-US" sz="2800" dirty="0">
                <a:solidFill>
                  <a:srgbClr val="000000"/>
                </a:solidFill>
              </a:rPr>
              <a:t>These are understood to be evidence of </a:t>
            </a:r>
            <a:br>
              <a:rPr lang="en-US" sz="2800" dirty="0">
                <a:solidFill>
                  <a:srgbClr val="000000"/>
                </a:solidFill>
              </a:rPr>
            </a:br>
            <a:r>
              <a:rPr lang="en-US" sz="2800" dirty="0">
                <a:solidFill>
                  <a:srgbClr val="000000"/>
                </a:solidFill>
              </a:rPr>
              <a:t>multiple collisions among the asteroids</a:t>
            </a:r>
          </a:p>
          <a:p>
            <a:pPr lvl="1">
              <a:defRPr/>
            </a:pPr>
            <a:r>
              <a:rPr lang="en-US" sz="2800" dirty="0"/>
              <a:t/>
            </a:r>
            <a:br>
              <a:rPr lang="en-US" sz="2800" dirty="0"/>
            </a:br>
            <a:r>
              <a:rPr lang="en-US" sz="2800" dirty="0"/>
              <a:t/>
            </a:r>
            <a:br>
              <a:rPr lang="en-US" sz="2800" dirty="0"/>
            </a:br>
            <a:endParaRPr lang="en-US" sz="2800" dirty="0"/>
          </a:p>
        </p:txBody>
      </p:sp>
      <p:pic>
        <p:nvPicPr>
          <p:cNvPr id="4" name="Picture 15" descr="12f01"/>
          <p:cNvPicPr>
            <a:picLocks noChangeAspect="1" noChangeArrowheads="1"/>
          </p:cNvPicPr>
          <p:nvPr/>
        </p:nvPicPr>
        <p:blipFill>
          <a:blip r:embed="rId2">
            <a:extLst>
              <a:ext uri="{28A0092B-C50C-407E-A947-70E740481C1C}">
                <a14:useLocalDpi xmlns:a14="http://schemas.microsoft.com/office/drawing/2010/main" val="0"/>
              </a:ext>
            </a:extLst>
          </a:blip>
          <a:srcRect l="63559" t="3923" r="14951" b="67302"/>
          <a:stretch>
            <a:fillRect/>
          </a:stretch>
        </p:blipFill>
        <p:spPr bwMode="auto">
          <a:xfrm>
            <a:off x="5715000" y="3321832"/>
            <a:ext cx="3429000"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009431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31838"/>
            <a:ext cx="8194675" cy="3475037"/>
          </a:xfrm>
        </p:spPr>
        <p:txBody>
          <a:bodyPr/>
          <a:lstStyle/>
          <a:p>
            <a:r>
              <a:rPr lang="en-US" sz="3200" dirty="0">
                <a:solidFill>
                  <a:srgbClr val="000000"/>
                </a:solidFill>
              </a:rPr>
              <a:t>A few larger asteroids show signs of  volcanic activity on their surfaces that may have happened when the asteroid</a:t>
            </a:r>
            <a:br>
              <a:rPr lang="en-US" sz="3200" dirty="0">
                <a:solidFill>
                  <a:srgbClr val="000000"/>
                </a:solidFill>
              </a:rPr>
            </a:br>
            <a:r>
              <a:rPr lang="en-US" sz="3200" dirty="0">
                <a:solidFill>
                  <a:srgbClr val="000000"/>
                </a:solidFill>
              </a:rPr>
              <a:t>was young.</a:t>
            </a:r>
          </a:p>
          <a:p>
            <a:endParaRPr lang="en-US" dirty="0"/>
          </a:p>
        </p:txBody>
      </p:sp>
      <p:pic>
        <p:nvPicPr>
          <p:cNvPr id="4" name="Picture 15" descr="12f01"/>
          <p:cNvPicPr>
            <a:picLocks noChangeAspect="1" noChangeArrowheads="1"/>
          </p:cNvPicPr>
          <p:nvPr/>
        </p:nvPicPr>
        <p:blipFill>
          <a:blip r:embed="rId2">
            <a:extLst>
              <a:ext uri="{28A0092B-C50C-407E-A947-70E740481C1C}">
                <a14:useLocalDpi xmlns:a14="http://schemas.microsoft.com/office/drawing/2010/main" val="0"/>
              </a:ext>
            </a:extLst>
          </a:blip>
          <a:srcRect l="53107" t="69292" r="24806" b="455"/>
          <a:stretch>
            <a:fillRect/>
          </a:stretch>
        </p:blipFill>
        <p:spPr bwMode="auto">
          <a:xfrm>
            <a:off x="2686050" y="4170363"/>
            <a:ext cx="3028950" cy="268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16" descr="12f01"/>
          <p:cNvPicPr>
            <a:picLocks noChangeAspect="1" noChangeArrowheads="1"/>
          </p:cNvPicPr>
          <p:nvPr/>
        </p:nvPicPr>
        <p:blipFill>
          <a:blip r:embed="rId2">
            <a:extLst>
              <a:ext uri="{28A0092B-C50C-407E-A947-70E740481C1C}">
                <a14:useLocalDpi xmlns:a14="http://schemas.microsoft.com/office/drawing/2010/main" val="0"/>
              </a:ext>
            </a:extLst>
          </a:blip>
          <a:srcRect l="75583" t="45041" r="1007" b="26540"/>
          <a:stretch>
            <a:fillRect/>
          </a:stretch>
        </p:blipFill>
        <p:spPr bwMode="auto">
          <a:xfrm>
            <a:off x="5718175" y="4162425"/>
            <a:ext cx="3425825"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66685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280559" y="265828"/>
            <a:ext cx="7560319" cy="5847754"/>
          </a:xfrm>
          <a:prstGeom prst="rect">
            <a:avLst/>
          </a:prstGeom>
        </p:spPr>
        <p:txBody>
          <a:bodyPr wrap="square">
            <a:spAutoFit/>
          </a:bodyPr>
          <a:lstStyle/>
          <a:p>
            <a:pPr algn="ctr"/>
            <a:r>
              <a:rPr lang="en-US" sz="3600" dirty="0" smtClean="0"/>
              <a:t>Test your Understanding</a:t>
            </a:r>
          </a:p>
          <a:p>
            <a:endParaRPr lang="en-US" dirty="0"/>
          </a:p>
          <a:p>
            <a:r>
              <a:rPr lang="en-US" sz="3200" dirty="0" smtClean="0"/>
              <a:t>The </a:t>
            </a:r>
            <a:r>
              <a:rPr lang="en-US" sz="3200" dirty="0"/>
              <a:t>asteroid belt is found between which two planets’ orbits</a:t>
            </a:r>
            <a:r>
              <a:rPr lang="en-US" sz="3200" dirty="0" smtClean="0"/>
              <a:t>?</a:t>
            </a:r>
          </a:p>
          <a:p>
            <a:endParaRPr lang="en-US" sz="3200" dirty="0"/>
          </a:p>
          <a:p>
            <a:pPr marL="514350" indent="-514350">
              <a:buAutoNum type="alphaLcPeriod"/>
            </a:pPr>
            <a:r>
              <a:rPr lang="en-US" sz="3200" dirty="0" smtClean="0"/>
              <a:t>Earth </a:t>
            </a:r>
            <a:r>
              <a:rPr lang="en-US" sz="3200" dirty="0"/>
              <a:t>and Mars	</a:t>
            </a:r>
            <a:endParaRPr lang="en-US" sz="3200" dirty="0" smtClean="0"/>
          </a:p>
          <a:p>
            <a:endParaRPr lang="en-US" sz="3200" dirty="0"/>
          </a:p>
          <a:p>
            <a:pPr marL="514350" indent="-514350">
              <a:buAutoNum type="alphaLcPeriod" startAt="2"/>
            </a:pPr>
            <a:r>
              <a:rPr lang="en-US" sz="3200" dirty="0" smtClean="0"/>
              <a:t>Mars </a:t>
            </a:r>
            <a:r>
              <a:rPr lang="en-US" sz="3200" dirty="0"/>
              <a:t>and Jupiter	</a:t>
            </a:r>
            <a:endParaRPr lang="en-US" sz="3200" dirty="0" smtClean="0"/>
          </a:p>
          <a:p>
            <a:endParaRPr lang="en-US" sz="3200" dirty="0"/>
          </a:p>
          <a:p>
            <a:pPr marL="514350" indent="-514350">
              <a:buAutoNum type="alphaLcPeriod" startAt="3"/>
            </a:pPr>
            <a:r>
              <a:rPr lang="en-US" sz="3200" dirty="0" smtClean="0"/>
              <a:t>Jupiter </a:t>
            </a:r>
            <a:r>
              <a:rPr lang="en-US" sz="3200" dirty="0"/>
              <a:t>and Saturn	</a:t>
            </a:r>
            <a:endParaRPr lang="en-US" sz="3200" dirty="0" smtClean="0"/>
          </a:p>
          <a:p>
            <a:endParaRPr lang="en-US" sz="3200" dirty="0"/>
          </a:p>
          <a:p>
            <a:r>
              <a:rPr lang="en-US" sz="3200" dirty="0"/>
              <a:t>d.	Venus and Earth	</a:t>
            </a:r>
          </a:p>
        </p:txBody>
      </p:sp>
    </p:spTree>
    <p:extLst>
      <p:ext uri="{BB962C8B-B14F-4D97-AF65-F5344CB8AC3E}">
        <p14:creationId xmlns:p14="http://schemas.microsoft.com/office/powerpoint/2010/main" val="222611407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0338"/>
            <a:ext cx="6511925" cy="1143000"/>
          </a:xfrm>
        </p:spPr>
        <p:txBody>
          <a:bodyPr/>
          <a:lstStyle/>
          <a:p>
            <a:pPr algn="ctr"/>
            <a:r>
              <a:rPr lang="en-US" dirty="0" smtClean="0">
                <a:solidFill>
                  <a:schemeClr val="accent4">
                    <a:lumMod val="50000"/>
                  </a:schemeClr>
                </a:solidFill>
              </a:rPr>
              <a:t>Comets</a:t>
            </a:r>
            <a:endParaRPr lang="en-US" dirty="0">
              <a:solidFill>
                <a:schemeClr val="accent4">
                  <a:lumMod val="50000"/>
                </a:schemeClr>
              </a:solidFill>
            </a:endParaRPr>
          </a:p>
        </p:txBody>
      </p:sp>
      <p:sp>
        <p:nvSpPr>
          <p:cNvPr id="3" name="Content Placeholder 2"/>
          <p:cNvSpPr>
            <a:spLocks noGrp="1"/>
          </p:cNvSpPr>
          <p:nvPr>
            <p:ph idx="4294967295"/>
          </p:nvPr>
        </p:nvSpPr>
        <p:spPr>
          <a:xfrm>
            <a:off x="0" y="960438"/>
            <a:ext cx="8180388" cy="4603750"/>
          </a:xfrm>
        </p:spPr>
        <p:txBody>
          <a:bodyPr>
            <a:normAutofit lnSpcReduction="10000"/>
          </a:bodyPr>
          <a:lstStyle/>
          <a:p>
            <a:pPr>
              <a:defRPr/>
            </a:pPr>
            <a:r>
              <a:rPr lang="en-US" sz="3600" dirty="0" smtClean="0">
                <a:solidFill>
                  <a:schemeClr val="tx1"/>
                </a:solidFill>
              </a:rPr>
              <a:t>The </a:t>
            </a:r>
            <a:r>
              <a:rPr lang="en-US" sz="3600" dirty="0">
                <a:solidFill>
                  <a:schemeClr val="tx1"/>
                </a:solidFill>
              </a:rPr>
              <a:t>brightest comets are impressively </a:t>
            </a:r>
            <a:r>
              <a:rPr lang="en-US" sz="3600" dirty="0" smtClean="0">
                <a:solidFill>
                  <a:schemeClr val="tx1"/>
                </a:solidFill>
              </a:rPr>
              <a:t>beautiful</a:t>
            </a:r>
          </a:p>
          <a:p>
            <a:pPr>
              <a:defRPr/>
            </a:pPr>
            <a:r>
              <a:rPr lang="en-US" sz="3600" dirty="0" smtClean="0">
                <a:solidFill>
                  <a:schemeClr val="tx1"/>
                </a:solidFill>
              </a:rPr>
              <a:t> </a:t>
            </a:r>
            <a:r>
              <a:rPr lang="en-US" sz="3600" dirty="0">
                <a:solidFill>
                  <a:schemeClr val="tx1"/>
                </a:solidFill>
              </a:rPr>
              <a:t>objects. </a:t>
            </a:r>
          </a:p>
          <a:p>
            <a:pPr lvl="1">
              <a:defRPr/>
            </a:pPr>
            <a:r>
              <a:rPr lang="en-US" sz="2400" dirty="0">
                <a:solidFill>
                  <a:schemeClr val="tx1"/>
                </a:solidFill>
              </a:rPr>
              <a:t>However, most comets </a:t>
            </a:r>
            <a:r>
              <a:rPr lang="en-US" sz="2400" dirty="0" smtClean="0">
                <a:solidFill>
                  <a:schemeClr val="tx1"/>
                </a:solidFill>
              </a:rPr>
              <a:t>are</a:t>
            </a:r>
          </a:p>
          <a:p>
            <a:pPr lvl="1">
              <a:defRPr/>
            </a:pPr>
            <a:r>
              <a:rPr lang="en-US" sz="2400" dirty="0" smtClean="0">
                <a:solidFill>
                  <a:schemeClr val="tx1"/>
                </a:solidFill>
              </a:rPr>
              <a:t> </a:t>
            </a:r>
            <a:r>
              <a:rPr lang="en-US" sz="2400" dirty="0">
                <a:solidFill>
                  <a:schemeClr val="tx1"/>
                </a:solidFill>
              </a:rPr>
              <a:t>faint and are difficult </a:t>
            </a:r>
            <a:br>
              <a:rPr lang="en-US" sz="2400" dirty="0">
                <a:solidFill>
                  <a:schemeClr val="tx1"/>
                </a:solidFill>
              </a:rPr>
            </a:br>
            <a:r>
              <a:rPr lang="en-US" sz="2400" dirty="0">
                <a:solidFill>
                  <a:schemeClr val="tx1"/>
                </a:solidFill>
              </a:rPr>
              <a:t>to locate even at </a:t>
            </a:r>
            <a:r>
              <a:rPr lang="en-US" sz="2400" dirty="0" smtClean="0">
                <a:solidFill>
                  <a:schemeClr val="tx1"/>
                </a:solidFill>
              </a:rPr>
              <a:t>their</a:t>
            </a:r>
          </a:p>
          <a:p>
            <a:pPr lvl="1">
              <a:defRPr/>
            </a:pPr>
            <a:r>
              <a:rPr lang="en-US" sz="2400" dirty="0" smtClean="0">
                <a:solidFill>
                  <a:schemeClr val="tx1"/>
                </a:solidFill>
              </a:rPr>
              <a:t> brightest.</a:t>
            </a:r>
            <a:r>
              <a:rPr lang="en-US" sz="2400" dirty="0">
                <a:solidFill>
                  <a:schemeClr val="tx1"/>
                </a:solidFill>
              </a:rPr>
              <a:t/>
            </a:r>
            <a:br>
              <a:rPr lang="en-US" sz="2400" dirty="0">
                <a:solidFill>
                  <a:schemeClr val="tx1"/>
                </a:solidFill>
              </a:rPr>
            </a:br>
            <a:r>
              <a:rPr lang="en-US" sz="2400" dirty="0">
                <a:solidFill>
                  <a:schemeClr val="tx1"/>
                </a:solidFill>
              </a:rPr>
              <a:t/>
            </a:r>
            <a:br>
              <a:rPr lang="en-US" sz="2400" dirty="0">
                <a:solidFill>
                  <a:schemeClr val="tx1"/>
                </a:solidFill>
              </a:rPr>
            </a:br>
            <a:endParaRPr lang="en-US" sz="2400" dirty="0">
              <a:solidFill>
                <a:schemeClr val="tx1"/>
              </a:solidFill>
            </a:endParaRPr>
          </a:p>
          <a:p>
            <a:endParaRPr lang="en-US" dirty="0"/>
          </a:p>
        </p:txBody>
      </p:sp>
      <p:pic>
        <p:nvPicPr>
          <p:cNvPr id="4" name="Picture 18" descr="12f02a"/>
          <p:cNvPicPr>
            <a:picLocks noChangeAspect="1" noChangeArrowheads="1"/>
          </p:cNvPicPr>
          <p:nvPr/>
        </p:nvPicPr>
        <p:blipFill>
          <a:blip r:embed="rId2">
            <a:extLst>
              <a:ext uri="{28A0092B-C50C-407E-A947-70E740481C1C}">
                <a14:useLocalDpi xmlns:a14="http://schemas.microsoft.com/office/drawing/2010/main" val="0"/>
              </a:ext>
            </a:extLst>
          </a:blip>
          <a:srcRect l="1479" t="1137" r="3941" b="3409"/>
          <a:stretch>
            <a:fillRect/>
          </a:stretch>
        </p:blipFill>
        <p:spPr bwMode="auto">
          <a:xfrm>
            <a:off x="5313363" y="1828800"/>
            <a:ext cx="383063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3975488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7638"/>
            <a:ext cx="7262813" cy="5937250"/>
          </a:xfrm>
        </p:spPr>
        <p:txBody>
          <a:bodyPr>
            <a:normAutofit fontScale="92500" lnSpcReduction="10000"/>
          </a:bodyPr>
          <a:lstStyle/>
          <a:p>
            <a:pPr>
              <a:defRPr/>
            </a:pPr>
            <a:r>
              <a:rPr lang="en-US" sz="2900" dirty="0">
                <a:solidFill>
                  <a:srgbClr val="000000"/>
                </a:solidFill>
              </a:rPr>
              <a:t>A comet may take months to sweep through the inner solar system.</a:t>
            </a:r>
          </a:p>
          <a:p>
            <a:pPr>
              <a:defRPr/>
            </a:pPr>
            <a:r>
              <a:rPr lang="en-US" sz="2900" dirty="0">
                <a:solidFill>
                  <a:srgbClr val="000000"/>
                </a:solidFill>
              </a:rPr>
              <a:t>During this time, it appears as a glowing head with an extended tail of gas and dust. </a:t>
            </a:r>
          </a:p>
          <a:p>
            <a:pPr>
              <a:defRPr/>
            </a:pPr>
            <a:r>
              <a:rPr lang="en-US" sz="2900" dirty="0">
                <a:solidFill>
                  <a:srgbClr val="000000"/>
                </a:solidFill>
              </a:rPr>
              <a:t>The beautiful tail of a comet can be longer than 1 AU.</a:t>
            </a:r>
          </a:p>
          <a:p>
            <a:pPr>
              <a:defRPr/>
            </a:pPr>
            <a:r>
              <a:rPr lang="en-US" sz="2900" dirty="0">
                <a:solidFill>
                  <a:srgbClr val="000000"/>
                </a:solidFill>
              </a:rPr>
              <a:t>However, it is produced by an icy nucleus only a few tens of kilometers in diameter. </a:t>
            </a:r>
            <a:endParaRPr lang="en-US" sz="2900" dirty="0" smtClean="0">
              <a:solidFill>
                <a:srgbClr val="000000"/>
              </a:solidFill>
            </a:endParaRPr>
          </a:p>
          <a:p>
            <a:pPr>
              <a:defRPr/>
            </a:pPr>
            <a:r>
              <a:rPr lang="en-US" sz="2900" dirty="0">
                <a:solidFill>
                  <a:srgbClr val="000000"/>
                </a:solidFill>
              </a:rPr>
              <a:t>The nucleus remains frozen and inactive while it is far from the sun.</a:t>
            </a:r>
          </a:p>
          <a:p>
            <a:pPr>
              <a:defRPr/>
            </a:pPr>
            <a:endParaRPr lang="en-US" sz="2900" dirty="0"/>
          </a:p>
          <a:p>
            <a:pPr>
              <a:defRPr/>
            </a:pPr>
            <a:endParaRPr lang="en-US" sz="2900" dirty="0"/>
          </a:p>
          <a:p>
            <a:pPr marL="365760" lvl="1" indent="0">
              <a:buNone/>
              <a:defRPr/>
            </a:pPr>
            <a:endParaRPr lang="en-US" sz="2400" dirty="0" smtClean="0"/>
          </a:p>
          <a:p>
            <a:pPr lvl="1">
              <a:defRPr/>
            </a:pPr>
            <a:endParaRPr lang="en-US" sz="2400" dirty="0"/>
          </a:p>
          <a:p>
            <a:pPr>
              <a:defRPr/>
            </a:pPr>
            <a:endParaRPr lang="en-US" dirty="0"/>
          </a:p>
          <a:p>
            <a:endParaRPr lang="en-US" dirty="0"/>
          </a:p>
        </p:txBody>
      </p:sp>
    </p:spTree>
    <p:extLst>
      <p:ext uri="{BB962C8B-B14F-4D97-AF65-F5344CB8AC3E}">
        <p14:creationId xmlns:p14="http://schemas.microsoft.com/office/powerpoint/2010/main" val="52817372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413115" y="244792"/>
            <a:ext cx="8445911" cy="5016757"/>
          </a:xfrm>
          <a:prstGeom prst="rect">
            <a:avLst/>
          </a:prstGeom>
        </p:spPr>
        <p:txBody>
          <a:bodyPr wrap="square">
            <a:spAutoFit/>
          </a:bodyPr>
          <a:lstStyle/>
          <a:p>
            <a:pPr>
              <a:defRPr/>
            </a:pPr>
            <a:r>
              <a:rPr lang="en-US" sz="3200" dirty="0"/>
              <a:t>As the nucleus moves along its elliptical orbit into the inner solar system, the sun</a:t>
            </a:r>
            <a:r>
              <a:rPr lang="ja-JP" altLang="en-US" sz="3200" dirty="0">
                <a:latin typeface="Arial"/>
              </a:rPr>
              <a:t>’</a:t>
            </a:r>
            <a:r>
              <a:rPr lang="en-US" sz="3200" dirty="0"/>
              <a:t>s heat begins to vaporize </a:t>
            </a:r>
            <a:br>
              <a:rPr lang="en-US" sz="3200" dirty="0"/>
            </a:br>
            <a:r>
              <a:rPr lang="en-US" sz="3200" dirty="0"/>
              <a:t>the ices—releasing gas and dust.</a:t>
            </a:r>
            <a:br>
              <a:rPr lang="en-US" sz="3200" dirty="0"/>
            </a:br>
            <a:r>
              <a:rPr lang="en-US" sz="3200" dirty="0"/>
              <a:t>The pressure of sunlight and solar wind push the gas and dust away, forming a long tail.</a:t>
            </a:r>
          </a:p>
          <a:p>
            <a:pPr>
              <a:defRPr/>
            </a:pPr>
            <a:r>
              <a:rPr lang="en-US" sz="3200" dirty="0"/>
              <a:t>The gas and dust respond differently to the forces acting on them.</a:t>
            </a:r>
          </a:p>
          <a:p>
            <a:pPr>
              <a:defRPr/>
            </a:pPr>
            <a:r>
              <a:rPr lang="en-US" sz="3200" dirty="0"/>
              <a:t>So, they sometimes separate into two separate sub-tails.</a:t>
            </a:r>
          </a:p>
        </p:txBody>
      </p:sp>
    </p:spTree>
    <p:extLst>
      <p:ext uri="{BB962C8B-B14F-4D97-AF65-F5344CB8AC3E}">
        <p14:creationId xmlns:p14="http://schemas.microsoft.com/office/powerpoint/2010/main" val="359425686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79438" y="222250"/>
            <a:ext cx="8564562" cy="6378575"/>
          </a:xfrm>
        </p:spPr>
        <p:txBody>
          <a:bodyPr>
            <a:normAutofit fontScale="70000" lnSpcReduction="20000"/>
          </a:bodyPr>
          <a:lstStyle/>
          <a:p>
            <a:pPr>
              <a:defRPr/>
            </a:pPr>
            <a:r>
              <a:rPr lang="en-US" sz="5400" dirty="0" smtClean="0">
                <a:solidFill>
                  <a:srgbClr val="000000"/>
                </a:solidFill>
              </a:rPr>
              <a:t>Comet </a:t>
            </a:r>
            <a:r>
              <a:rPr lang="en-US" sz="5400" dirty="0">
                <a:solidFill>
                  <a:srgbClr val="000000"/>
                </a:solidFill>
              </a:rPr>
              <a:t>nuclei contain:</a:t>
            </a:r>
          </a:p>
          <a:p>
            <a:pPr lvl="1">
              <a:defRPr/>
            </a:pPr>
            <a:r>
              <a:rPr lang="en-US" sz="2600" dirty="0">
                <a:solidFill>
                  <a:srgbClr val="000000"/>
                </a:solidFill>
              </a:rPr>
              <a:t>Ices of water </a:t>
            </a:r>
          </a:p>
          <a:p>
            <a:pPr lvl="1">
              <a:defRPr/>
            </a:pPr>
            <a:r>
              <a:rPr lang="en-US" sz="2600" dirty="0">
                <a:solidFill>
                  <a:srgbClr val="000000"/>
                </a:solidFill>
              </a:rPr>
              <a:t>Other volatile compounds such as carbon dioxide, methane, and ammonia</a:t>
            </a:r>
            <a:r>
              <a:rPr lang="en-US" sz="2400" dirty="0">
                <a:solidFill>
                  <a:srgbClr val="000000"/>
                </a:solidFill>
              </a:rPr>
              <a:t> </a:t>
            </a:r>
            <a:endParaRPr lang="en-US" sz="2400" dirty="0" smtClean="0">
              <a:solidFill>
                <a:srgbClr val="000000"/>
              </a:solidFill>
            </a:endParaRPr>
          </a:p>
          <a:p>
            <a:pPr lvl="1">
              <a:defRPr/>
            </a:pPr>
            <a:r>
              <a:rPr lang="en-US" sz="2400" dirty="0">
                <a:solidFill>
                  <a:srgbClr val="000000"/>
                </a:solidFill>
              </a:rPr>
              <a:t>The motion of the nucleus along its orbit, the pressure of sunlight, and the outward flow of the solar wind cause the tails to point always approximately away from the sun</a:t>
            </a:r>
            <a:r>
              <a:rPr lang="en-US" sz="2400" dirty="0" smtClean="0">
                <a:solidFill>
                  <a:srgbClr val="000000"/>
                </a:solidFill>
              </a:rPr>
              <a:t>.</a:t>
            </a:r>
          </a:p>
          <a:p>
            <a:pPr>
              <a:defRPr/>
            </a:pPr>
            <a:r>
              <a:rPr lang="en-US" sz="4000" dirty="0">
                <a:solidFill>
                  <a:srgbClr val="000000"/>
                </a:solidFill>
              </a:rPr>
              <a:t>These ices are the kinds of  compounds that should have condensed from the outer solar nebula.</a:t>
            </a:r>
            <a:r>
              <a:rPr lang="en-US" sz="3600" dirty="0">
                <a:solidFill>
                  <a:srgbClr val="000000"/>
                </a:solidFill>
              </a:rPr>
              <a:t> </a:t>
            </a:r>
          </a:p>
          <a:p>
            <a:pPr lvl="1">
              <a:defRPr/>
            </a:pPr>
            <a:r>
              <a:rPr lang="en-US" sz="2400" dirty="0">
                <a:solidFill>
                  <a:srgbClr val="000000"/>
                </a:solidFill>
              </a:rPr>
              <a:t>That makes astronomers think that comets are ancient samples of the gases and dust from which the outer planets formed. </a:t>
            </a:r>
            <a:endParaRPr lang="en-US" sz="2400" dirty="0" smtClean="0">
              <a:solidFill>
                <a:srgbClr val="000000"/>
              </a:solidFill>
            </a:endParaRPr>
          </a:p>
          <a:p>
            <a:pPr lvl="1">
              <a:defRPr/>
            </a:pPr>
            <a:endParaRPr lang="en-US" sz="2400" dirty="0">
              <a:solidFill>
                <a:srgbClr val="000000"/>
              </a:solidFill>
            </a:endParaRPr>
          </a:p>
          <a:p>
            <a:pPr>
              <a:defRPr/>
            </a:pPr>
            <a:r>
              <a:rPr lang="en-US" sz="3600" dirty="0">
                <a:solidFill>
                  <a:srgbClr val="000000"/>
                </a:solidFill>
              </a:rPr>
              <a:t>Five spacecraft flew past the nucleus of Comet Halley when it visited the inner solar system in 1985 and 1986. </a:t>
            </a:r>
          </a:p>
          <a:p>
            <a:pPr lvl="1">
              <a:defRPr/>
            </a:pPr>
            <a:r>
              <a:rPr lang="en-US" sz="2600" dirty="0">
                <a:solidFill>
                  <a:srgbClr val="000000"/>
                </a:solidFill>
              </a:rPr>
              <a:t>Since then, spacecraft have visited the nuclei </a:t>
            </a:r>
            <a:br>
              <a:rPr lang="en-US" sz="2600" dirty="0">
                <a:solidFill>
                  <a:srgbClr val="000000"/>
                </a:solidFill>
              </a:rPr>
            </a:br>
            <a:r>
              <a:rPr lang="en-US" sz="2600" dirty="0">
                <a:solidFill>
                  <a:srgbClr val="000000"/>
                </a:solidFill>
              </a:rPr>
              <a:t>of several other comets.</a:t>
            </a:r>
            <a:r>
              <a:rPr lang="en-US" sz="2400" dirty="0">
                <a:solidFill>
                  <a:srgbClr val="000000"/>
                </a:solidFill>
              </a:rPr>
              <a:t> </a:t>
            </a:r>
          </a:p>
          <a:p>
            <a:pPr lvl="1">
              <a:defRPr/>
            </a:pPr>
            <a:endParaRPr lang="en-US" sz="2400" dirty="0"/>
          </a:p>
          <a:p>
            <a:pPr lvl="1">
              <a:defRPr/>
            </a:pPr>
            <a:endParaRPr lang="en-US" sz="2400" dirty="0"/>
          </a:p>
          <a:p>
            <a:endParaRPr lang="en-US" sz="2800" dirty="0"/>
          </a:p>
          <a:p>
            <a:endParaRPr lang="en-US" dirty="0"/>
          </a:p>
        </p:txBody>
      </p:sp>
    </p:spTree>
    <p:extLst>
      <p:ext uri="{BB962C8B-B14F-4D97-AF65-F5344CB8AC3E}">
        <p14:creationId xmlns:p14="http://schemas.microsoft.com/office/powerpoint/2010/main" val="294760147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4163" y="177800"/>
            <a:ext cx="8859837" cy="3335338"/>
          </a:xfrm>
        </p:spPr>
        <p:txBody>
          <a:bodyPr>
            <a:normAutofit fontScale="92500" lnSpcReduction="10000"/>
          </a:bodyPr>
          <a:lstStyle/>
          <a:p>
            <a:r>
              <a:rPr lang="en-US" sz="2400" dirty="0">
                <a:solidFill>
                  <a:srgbClr val="000000"/>
                </a:solidFill>
              </a:rPr>
              <a:t>Images show that comet nuclei are irregular in shape and very dark, with jets of gas and dust spewing from active regions on the nuclei</a:t>
            </a:r>
            <a:r>
              <a:rPr lang="en-US" sz="2400" dirty="0" smtClean="0">
                <a:solidFill>
                  <a:srgbClr val="000000"/>
                </a:solidFill>
              </a:rPr>
              <a:t>.</a:t>
            </a:r>
          </a:p>
          <a:p>
            <a:pPr>
              <a:defRPr/>
            </a:pPr>
            <a:r>
              <a:rPr lang="en-US" sz="4000" dirty="0">
                <a:solidFill>
                  <a:srgbClr val="000000"/>
                </a:solidFill>
              </a:rPr>
              <a:t>In general, these nuclei are darker than a lump of coal.</a:t>
            </a:r>
          </a:p>
          <a:p>
            <a:pPr lvl="1">
              <a:defRPr/>
            </a:pPr>
            <a:r>
              <a:rPr lang="en-US" sz="2400" dirty="0">
                <a:solidFill>
                  <a:srgbClr val="000000"/>
                </a:solidFill>
              </a:rPr>
              <a:t>This suggests that they have composition similar to certain dark, water- and carbon-rich meteorites.</a:t>
            </a:r>
            <a:endParaRPr lang="en-US" dirty="0">
              <a:solidFill>
                <a:srgbClr val="000000"/>
              </a:solidFill>
            </a:endParaRPr>
          </a:p>
          <a:p>
            <a:endParaRPr lang="en-US" sz="2400" dirty="0"/>
          </a:p>
          <a:p>
            <a:endParaRPr lang="en-US" dirty="0"/>
          </a:p>
        </p:txBody>
      </p:sp>
      <p:pic>
        <p:nvPicPr>
          <p:cNvPr id="4" name="Picture 9" descr="12f03"/>
          <p:cNvPicPr>
            <a:picLocks noChangeAspect="1" noChangeArrowheads="1"/>
          </p:cNvPicPr>
          <p:nvPr/>
        </p:nvPicPr>
        <p:blipFill>
          <a:blip r:embed="rId2">
            <a:extLst>
              <a:ext uri="{28A0092B-C50C-407E-A947-70E740481C1C}">
                <a14:useLocalDpi xmlns:a14="http://schemas.microsoft.com/office/drawing/2010/main" val="0"/>
              </a:ext>
            </a:extLst>
          </a:blip>
          <a:srcRect l="50000" t="64223" r="18645" b="1288"/>
          <a:stretch>
            <a:fillRect/>
          </a:stretch>
        </p:blipFill>
        <p:spPr bwMode="auto">
          <a:xfrm>
            <a:off x="4876800" y="3513138"/>
            <a:ext cx="4267200" cy="334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8" descr="12f03"/>
          <p:cNvPicPr>
            <a:picLocks noChangeAspect="1" noChangeArrowheads="1"/>
          </p:cNvPicPr>
          <p:nvPr/>
        </p:nvPicPr>
        <p:blipFill>
          <a:blip r:embed="rId2">
            <a:extLst>
              <a:ext uri="{28A0092B-C50C-407E-A947-70E740481C1C}">
                <a14:useLocalDpi xmlns:a14="http://schemas.microsoft.com/office/drawing/2010/main" val="0"/>
              </a:ext>
            </a:extLst>
          </a:blip>
          <a:srcRect l="19791" t="58945" r="51501" b="4187"/>
          <a:stretch>
            <a:fillRect/>
          </a:stretch>
        </p:blipFill>
        <p:spPr bwMode="auto">
          <a:xfrm>
            <a:off x="1143000" y="3513138"/>
            <a:ext cx="37338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947104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324901"/>
            <a:ext cx="8992646" cy="6432530"/>
          </a:xfrm>
          <a:prstGeom prst="rect">
            <a:avLst/>
          </a:prstGeom>
        </p:spPr>
        <p:txBody>
          <a:bodyPr wrap="square">
            <a:spAutoFit/>
          </a:bodyPr>
          <a:lstStyle/>
          <a:p>
            <a:pPr lvl="1">
              <a:defRPr/>
            </a:pPr>
            <a:endParaRPr lang="en-US" sz="2400" dirty="0" smtClean="0"/>
          </a:p>
          <a:p>
            <a:pPr lvl="1" algn="ctr">
              <a:defRPr/>
            </a:pPr>
            <a:r>
              <a:rPr lang="en-US" sz="3200" dirty="0" smtClean="0"/>
              <a:t>Today’s Lecture</a:t>
            </a:r>
            <a:endParaRPr lang="en-US" sz="3200" dirty="0"/>
          </a:p>
          <a:p>
            <a:pPr lvl="1">
              <a:defRPr/>
            </a:pPr>
            <a:endParaRPr lang="en-US" sz="2400" dirty="0" smtClean="0"/>
          </a:p>
          <a:p>
            <a:pPr lvl="1">
              <a:defRPr/>
            </a:pPr>
            <a:endParaRPr lang="en-US" sz="2400" dirty="0"/>
          </a:p>
          <a:p>
            <a:pPr lvl="1">
              <a:defRPr/>
            </a:pPr>
            <a:r>
              <a:rPr lang="en-US" sz="4400" dirty="0" smtClean="0"/>
              <a:t>In this Chapter :</a:t>
            </a:r>
          </a:p>
          <a:p>
            <a:pPr marL="800100" lvl="1" indent="-342900">
              <a:buFont typeface="Arial"/>
              <a:buChar char="•"/>
              <a:defRPr/>
            </a:pPr>
            <a:r>
              <a:rPr lang="en-US" sz="4400" dirty="0" smtClean="0"/>
              <a:t>Origin </a:t>
            </a:r>
            <a:r>
              <a:rPr lang="en-US" sz="4400" dirty="0"/>
              <a:t>of the universe in the big </a:t>
            </a:r>
            <a:r>
              <a:rPr lang="en-US" sz="4400" dirty="0" smtClean="0"/>
              <a:t>bang.</a:t>
            </a:r>
            <a:endParaRPr lang="en-US" sz="4400" dirty="0"/>
          </a:p>
          <a:p>
            <a:pPr marL="800100" lvl="1" indent="-342900">
              <a:buFont typeface="Arial"/>
              <a:buChar char="•"/>
              <a:defRPr/>
            </a:pPr>
            <a:r>
              <a:rPr lang="en-US" sz="4400" dirty="0"/>
              <a:t>Formation of </a:t>
            </a:r>
            <a:r>
              <a:rPr lang="en-US" sz="4400" dirty="0" smtClean="0"/>
              <a:t>galaxies.</a:t>
            </a:r>
            <a:endParaRPr lang="en-US" sz="4400" dirty="0"/>
          </a:p>
          <a:p>
            <a:pPr marL="800100" lvl="1" indent="-342900">
              <a:buFont typeface="Arial"/>
              <a:buChar char="•"/>
              <a:defRPr/>
            </a:pPr>
            <a:r>
              <a:rPr lang="en-US" sz="4400" dirty="0"/>
              <a:t>Origin of </a:t>
            </a:r>
            <a:r>
              <a:rPr lang="en-US" sz="4400" dirty="0" smtClean="0"/>
              <a:t>stars.</a:t>
            </a:r>
            <a:endParaRPr lang="en-US" sz="4400" dirty="0"/>
          </a:p>
          <a:p>
            <a:pPr marL="800100" lvl="1" indent="-342900">
              <a:buFont typeface="Arial"/>
              <a:buChar char="•"/>
              <a:defRPr/>
            </a:pPr>
            <a:r>
              <a:rPr lang="en-US" sz="4400" dirty="0"/>
              <a:t>Production of the chemical </a:t>
            </a:r>
            <a:r>
              <a:rPr lang="en-US" sz="4400" dirty="0" smtClean="0"/>
              <a:t>elements.</a:t>
            </a:r>
            <a:endParaRPr lang="en-US" sz="4400" dirty="0"/>
          </a:p>
        </p:txBody>
      </p:sp>
    </p:spTree>
    <p:extLst>
      <p:ext uri="{BB962C8B-B14F-4D97-AF65-F5344CB8AC3E}">
        <p14:creationId xmlns:p14="http://schemas.microsoft.com/office/powerpoint/2010/main" val="7269992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95275"/>
            <a:ext cx="8180388" cy="5626100"/>
          </a:xfrm>
        </p:spPr>
        <p:txBody>
          <a:bodyPr>
            <a:normAutofit fontScale="70000" lnSpcReduction="20000"/>
          </a:bodyPr>
          <a:lstStyle/>
          <a:p>
            <a:r>
              <a:rPr lang="en-US" sz="2400" dirty="0">
                <a:solidFill>
                  <a:srgbClr val="000000"/>
                </a:solidFill>
              </a:rPr>
              <a:t>Since 1992, astronomers have discovered roughly a thousand small, dark, icy bodies orbiting in the outer fringes of the solar system beyond Neptune. </a:t>
            </a:r>
          </a:p>
          <a:p>
            <a:pPr>
              <a:defRPr/>
            </a:pPr>
            <a:r>
              <a:rPr lang="en-US" sz="4800" dirty="0">
                <a:solidFill>
                  <a:srgbClr val="000000"/>
                </a:solidFill>
              </a:rPr>
              <a:t>This collection of objects is called the</a:t>
            </a:r>
            <a:r>
              <a:rPr lang="en-US" sz="4800" dirty="0"/>
              <a:t> </a:t>
            </a:r>
            <a:r>
              <a:rPr lang="en-US" sz="4800" dirty="0">
                <a:solidFill>
                  <a:srgbClr val="0000FF"/>
                </a:solidFill>
              </a:rPr>
              <a:t>Kuiper belt</a:t>
            </a:r>
            <a:r>
              <a:rPr lang="en-US" sz="4800" dirty="0"/>
              <a:t>.</a:t>
            </a:r>
            <a:r>
              <a:rPr lang="en-US" sz="4000" dirty="0"/>
              <a:t> </a:t>
            </a:r>
          </a:p>
          <a:p>
            <a:pPr lvl="1">
              <a:defRPr/>
            </a:pPr>
            <a:r>
              <a:rPr lang="en-US" sz="2600" dirty="0">
                <a:solidFill>
                  <a:srgbClr val="000000"/>
                </a:solidFill>
              </a:rPr>
              <a:t>It is named after the Dutch-American </a:t>
            </a:r>
            <a:br>
              <a:rPr lang="en-US" sz="2600" dirty="0">
                <a:solidFill>
                  <a:srgbClr val="000000"/>
                </a:solidFill>
              </a:rPr>
            </a:br>
            <a:r>
              <a:rPr lang="en-US" sz="2600" dirty="0">
                <a:solidFill>
                  <a:srgbClr val="000000"/>
                </a:solidFill>
              </a:rPr>
              <a:t>astronomer Gerard Kuiper, who predicted </a:t>
            </a:r>
            <a:br>
              <a:rPr lang="en-US" sz="2600" dirty="0">
                <a:solidFill>
                  <a:srgbClr val="000000"/>
                </a:solidFill>
              </a:rPr>
            </a:br>
            <a:r>
              <a:rPr lang="en-US" sz="2600" dirty="0">
                <a:solidFill>
                  <a:srgbClr val="000000"/>
                </a:solidFill>
              </a:rPr>
              <a:t>their existence in the 1950s.</a:t>
            </a:r>
            <a:r>
              <a:rPr lang="en-US" dirty="0">
                <a:solidFill>
                  <a:srgbClr val="000000"/>
                </a:solidFill>
              </a:rPr>
              <a:t> </a:t>
            </a:r>
            <a:endParaRPr lang="en-US" dirty="0" smtClean="0">
              <a:solidFill>
                <a:srgbClr val="000000"/>
              </a:solidFill>
            </a:endParaRPr>
          </a:p>
          <a:p>
            <a:pPr>
              <a:defRPr/>
            </a:pPr>
            <a:r>
              <a:rPr lang="en-US" sz="4200" dirty="0">
                <a:solidFill>
                  <a:srgbClr val="000000"/>
                </a:solidFill>
              </a:rPr>
              <a:t>There are probably 100 million bodies larger than 1 km in the Kuiper belt.</a:t>
            </a:r>
          </a:p>
          <a:p>
            <a:pPr lvl="1">
              <a:defRPr/>
            </a:pPr>
            <a:r>
              <a:rPr lang="en-US" sz="2600" dirty="0">
                <a:solidFill>
                  <a:srgbClr val="000000"/>
                </a:solidFill>
              </a:rPr>
              <a:t>Any successful theory should explain how they came to be where they are. </a:t>
            </a:r>
            <a:endParaRPr lang="en-US" sz="2600" dirty="0" smtClean="0">
              <a:solidFill>
                <a:srgbClr val="000000"/>
              </a:solidFill>
            </a:endParaRPr>
          </a:p>
          <a:p>
            <a:pPr lvl="1">
              <a:defRPr/>
            </a:pPr>
            <a:r>
              <a:rPr lang="en-US" sz="2800" dirty="0" smtClean="0">
                <a:solidFill>
                  <a:srgbClr val="000000"/>
                </a:solidFill>
              </a:rPr>
              <a:t>Astronomers </a:t>
            </a:r>
            <a:r>
              <a:rPr lang="en-US" sz="2800" dirty="0">
                <a:solidFill>
                  <a:srgbClr val="000000"/>
                </a:solidFill>
              </a:rPr>
              <a:t>believe that some comets,</a:t>
            </a:r>
            <a:br>
              <a:rPr lang="en-US" sz="2800" dirty="0">
                <a:solidFill>
                  <a:srgbClr val="000000"/>
                </a:solidFill>
              </a:rPr>
            </a:br>
            <a:r>
              <a:rPr lang="en-US" sz="2800" dirty="0">
                <a:solidFill>
                  <a:srgbClr val="000000"/>
                </a:solidFill>
              </a:rPr>
              <a:t>those with the shortest orbital periods</a:t>
            </a:r>
            <a:br>
              <a:rPr lang="en-US" sz="2800" dirty="0">
                <a:solidFill>
                  <a:srgbClr val="000000"/>
                </a:solidFill>
              </a:rPr>
            </a:br>
            <a:r>
              <a:rPr lang="en-US" sz="2800" dirty="0">
                <a:solidFill>
                  <a:srgbClr val="000000"/>
                </a:solidFill>
              </a:rPr>
              <a:t>and orbits in the plane of the</a:t>
            </a:r>
            <a:br>
              <a:rPr lang="en-US" sz="2800" dirty="0">
                <a:solidFill>
                  <a:srgbClr val="000000"/>
                </a:solidFill>
              </a:rPr>
            </a:br>
            <a:r>
              <a:rPr lang="en-US" sz="2800" dirty="0">
                <a:solidFill>
                  <a:srgbClr val="000000"/>
                </a:solidFill>
              </a:rPr>
              <a:t>solar system, come from the Kuiper belt. </a:t>
            </a:r>
          </a:p>
          <a:p>
            <a:pPr lvl="1">
              <a:defRPr/>
            </a:pPr>
            <a:endParaRPr lang="en-US" sz="2600" dirty="0"/>
          </a:p>
          <a:p>
            <a:pPr lvl="1">
              <a:defRPr/>
            </a:pPr>
            <a:endParaRPr lang="en-US" dirty="0"/>
          </a:p>
          <a:p>
            <a:endParaRPr lang="en-US" dirty="0"/>
          </a:p>
        </p:txBody>
      </p:sp>
    </p:spTree>
    <p:extLst>
      <p:ext uri="{BB962C8B-B14F-4D97-AF65-F5344CB8AC3E}">
        <p14:creationId xmlns:p14="http://schemas.microsoft.com/office/powerpoint/2010/main" val="153422355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32075" y="61913"/>
            <a:ext cx="6511925" cy="641350"/>
          </a:xfrm>
        </p:spPr>
        <p:txBody>
          <a:bodyPr/>
          <a:lstStyle/>
          <a:p>
            <a:pPr algn="ctr"/>
            <a:r>
              <a:rPr lang="en-US" sz="4800" dirty="0" smtClean="0">
                <a:solidFill>
                  <a:srgbClr val="0000FF"/>
                </a:solidFill>
              </a:rPr>
              <a:t>Meteors</a:t>
            </a:r>
            <a:endParaRPr lang="en-US" dirty="0"/>
          </a:p>
        </p:txBody>
      </p:sp>
      <p:sp>
        <p:nvSpPr>
          <p:cNvPr id="3" name="Content Placeholder 2"/>
          <p:cNvSpPr>
            <a:spLocks noGrp="1"/>
          </p:cNvSpPr>
          <p:nvPr>
            <p:ph idx="4294967295"/>
          </p:nvPr>
        </p:nvSpPr>
        <p:spPr>
          <a:xfrm>
            <a:off x="0" y="1101725"/>
            <a:ext cx="8946118" cy="4841875"/>
          </a:xfrm>
        </p:spPr>
        <p:txBody>
          <a:bodyPr>
            <a:normAutofit fontScale="85000" lnSpcReduction="20000"/>
          </a:bodyPr>
          <a:lstStyle/>
          <a:p>
            <a:pPr>
              <a:defRPr/>
            </a:pPr>
            <a:r>
              <a:rPr lang="en-US" sz="4000" dirty="0">
                <a:solidFill>
                  <a:srgbClr val="000000"/>
                </a:solidFill>
              </a:rPr>
              <a:t>Unlike the stately comets</a:t>
            </a:r>
            <a:r>
              <a:rPr lang="en-US" sz="4000" dirty="0"/>
              <a:t>, </a:t>
            </a:r>
            <a:r>
              <a:rPr lang="en-US" sz="4000" dirty="0">
                <a:solidFill>
                  <a:srgbClr val="0000FF"/>
                </a:solidFill>
              </a:rPr>
              <a:t>meteors</a:t>
            </a:r>
            <a:r>
              <a:rPr lang="en-US" sz="4000" dirty="0"/>
              <a:t> </a:t>
            </a:r>
            <a:r>
              <a:rPr lang="en-US" sz="4000" dirty="0">
                <a:solidFill>
                  <a:srgbClr val="000000"/>
                </a:solidFill>
              </a:rPr>
              <a:t>flash across the sky in momentary streaks of light.</a:t>
            </a:r>
          </a:p>
          <a:p>
            <a:pPr lvl="1">
              <a:defRPr/>
            </a:pPr>
            <a:r>
              <a:rPr lang="en-US" sz="2600" dirty="0">
                <a:solidFill>
                  <a:srgbClr val="000000"/>
                </a:solidFill>
              </a:rPr>
              <a:t>They are commonly called </a:t>
            </a:r>
            <a:r>
              <a:rPr lang="ja-JP" altLang="en-US" sz="2600" dirty="0">
                <a:solidFill>
                  <a:srgbClr val="000000"/>
                </a:solidFill>
                <a:latin typeface="Arial"/>
              </a:rPr>
              <a:t>“</a:t>
            </a:r>
            <a:r>
              <a:rPr lang="en-US" sz="2600" dirty="0">
                <a:solidFill>
                  <a:srgbClr val="000000"/>
                </a:solidFill>
              </a:rPr>
              <a:t>shooting stars.</a:t>
            </a:r>
            <a:r>
              <a:rPr lang="ja-JP" altLang="en-US" sz="2600" dirty="0" smtClean="0">
                <a:solidFill>
                  <a:srgbClr val="000000"/>
                </a:solidFill>
                <a:latin typeface="Arial"/>
              </a:rPr>
              <a:t>”</a:t>
            </a:r>
            <a:endParaRPr lang="en-US" altLang="ja-JP" sz="2600" dirty="0" smtClean="0">
              <a:solidFill>
                <a:srgbClr val="000000"/>
              </a:solidFill>
              <a:latin typeface="Arial"/>
            </a:endParaRPr>
          </a:p>
          <a:p>
            <a:pPr>
              <a:defRPr/>
            </a:pPr>
            <a:r>
              <a:rPr lang="en-US" sz="4000" dirty="0">
                <a:solidFill>
                  <a:srgbClr val="000000"/>
                </a:solidFill>
              </a:rPr>
              <a:t>They are not stars but small bits of rock and metal falling into Earth</a:t>
            </a:r>
            <a:r>
              <a:rPr lang="ja-JP" altLang="en-US" sz="4000" dirty="0">
                <a:solidFill>
                  <a:srgbClr val="000000"/>
                </a:solidFill>
                <a:latin typeface="Arial"/>
              </a:rPr>
              <a:t>’</a:t>
            </a:r>
            <a:r>
              <a:rPr lang="en-US" sz="4000" dirty="0">
                <a:solidFill>
                  <a:srgbClr val="000000"/>
                </a:solidFill>
              </a:rPr>
              <a:t>s atmosphere.</a:t>
            </a:r>
          </a:p>
          <a:p>
            <a:pPr lvl="1">
              <a:defRPr/>
            </a:pPr>
            <a:r>
              <a:rPr lang="en-US" sz="2400" dirty="0">
                <a:solidFill>
                  <a:srgbClr val="000000"/>
                </a:solidFill>
              </a:rPr>
              <a:t>They burst into incandescent vapor about 80 km (50 mi) above the ground because of friction with the air.</a:t>
            </a:r>
          </a:p>
          <a:p>
            <a:pPr lvl="1">
              <a:defRPr/>
            </a:pPr>
            <a:r>
              <a:rPr lang="en-US" sz="2400" dirty="0">
                <a:solidFill>
                  <a:srgbClr val="000000"/>
                </a:solidFill>
              </a:rPr>
              <a:t>This hot vapor condenses to form dust, which settles slowly to the ground—adding about 40,000 tons per year to the planet</a:t>
            </a:r>
            <a:r>
              <a:rPr lang="ja-JP" altLang="en-US" sz="2400" dirty="0">
                <a:solidFill>
                  <a:srgbClr val="000000"/>
                </a:solidFill>
                <a:latin typeface="Arial"/>
              </a:rPr>
              <a:t>’</a:t>
            </a:r>
            <a:r>
              <a:rPr lang="en-US" sz="2400" dirty="0">
                <a:solidFill>
                  <a:srgbClr val="000000"/>
                </a:solidFill>
              </a:rPr>
              <a:t>s mass.</a:t>
            </a:r>
          </a:p>
          <a:p>
            <a:pPr lvl="1">
              <a:defRPr/>
            </a:pPr>
            <a:endParaRPr lang="en-US" sz="2600" dirty="0"/>
          </a:p>
          <a:p>
            <a:endParaRPr lang="en-US" dirty="0"/>
          </a:p>
        </p:txBody>
      </p:sp>
    </p:spTree>
    <p:extLst>
      <p:ext uri="{BB962C8B-B14F-4D97-AF65-F5344CB8AC3E}">
        <p14:creationId xmlns:p14="http://schemas.microsoft.com/office/powerpoint/2010/main" val="90526252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2438" y="198438"/>
            <a:ext cx="8691562" cy="6472237"/>
          </a:xfrm>
        </p:spPr>
        <p:txBody>
          <a:bodyPr>
            <a:normAutofit fontScale="92500" lnSpcReduction="20000"/>
          </a:bodyPr>
          <a:lstStyle/>
          <a:p>
            <a:pPr>
              <a:defRPr/>
            </a:pPr>
            <a:r>
              <a:rPr lang="en-US" sz="3200" dirty="0">
                <a:solidFill>
                  <a:srgbClr val="000000"/>
                </a:solidFill>
              </a:rPr>
              <a:t>Technically, the word </a:t>
            </a:r>
            <a:r>
              <a:rPr lang="en-US" sz="3200" i="1" dirty="0">
                <a:solidFill>
                  <a:srgbClr val="000000"/>
                </a:solidFill>
              </a:rPr>
              <a:t>meteor</a:t>
            </a:r>
            <a:r>
              <a:rPr lang="en-US" sz="3200" dirty="0">
                <a:solidFill>
                  <a:srgbClr val="000000"/>
                </a:solidFill>
              </a:rPr>
              <a:t> refers to the streak of light in the sky.</a:t>
            </a:r>
          </a:p>
          <a:p>
            <a:pPr>
              <a:defRPr/>
            </a:pPr>
            <a:r>
              <a:rPr lang="en-US" sz="3200" dirty="0">
                <a:solidFill>
                  <a:srgbClr val="000000"/>
                </a:solidFill>
              </a:rPr>
              <a:t>In space, before its fiery plunge, the object</a:t>
            </a:r>
            <a:r>
              <a:rPr lang="en-US" sz="3200" dirty="0"/>
              <a:t> </a:t>
            </a:r>
            <a:r>
              <a:rPr lang="en-US" sz="3200" dirty="0">
                <a:solidFill>
                  <a:srgbClr val="000000"/>
                </a:solidFill>
              </a:rPr>
              <a:t>is called a </a:t>
            </a:r>
            <a:r>
              <a:rPr lang="en-US" sz="3200" dirty="0">
                <a:solidFill>
                  <a:srgbClr val="0000FF"/>
                </a:solidFill>
              </a:rPr>
              <a:t>meteoroid</a:t>
            </a:r>
            <a:r>
              <a:rPr lang="en-US" sz="3200" dirty="0" smtClean="0"/>
              <a:t>.</a:t>
            </a:r>
          </a:p>
          <a:p>
            <a:pPr>
              <a:defRPr/>
            </a:pPr>
            <a:r>
              <a:rPr lang="en-US" sz="3200" dirty="0">
                <a:solidFill>
                  <a:srgbClr val="000000"/>
                </a:solidFill>
              </a:rPr>
              <a:t>Most meteoroids are specks </a:t>
            </a:r>
            <a:br>
              <a:rPr lang="en-US" sz="3200" dirty="0">
                <a:solidFill>
                  <a:srgbClr val="000000"/>
                </a:solidFill>
              </a:rPr>
            </a:br>
            <a:r>
              <a:rPr lang="en-US" sz="3200" dirty="0">
                <a:solidFill>
                  <a:srgbClr val="000000"/>
                </a:solidFill>
              </a:rPr>
              <a:t>of dust, grains of sand, or tiny pebbles. </a:t>
            </a:r>
          </a:p>
          <a:p>
            <a:pPr lvl="1">
              <a:defRPr/>
            </a:pPr>
            <a:r>
              <a:rPr lang="en-US" sz="3200" dirty="0">
                <a:solidFill>
                  <a:srgbClr val="000000"/>
                </a:solidFill>
              </a:rPr>
              <a:t>Almost all the meteors you see in the sky are produced by meteoroids that weigh less than 1 g. </a:t>
            </a:r>
          </a:p>
          <a:p>
            <a:pPr lvl="1">
              <a:defRPr/>
            </a:pPr>
            <a:r>
              <a:rPr lang="en-US" sz="3200" dirty="0">
                <a:solidFill>
                  <a:srgbClr val="000000"/>
                </a:solidFill>
              </a:rPr>
              <a:t>Only rarely is one massive enough and strong enough to survive its plunge, reach Earth</a:t>
            </a:r>
            <a:r>
              <a:rPr lang="ja-JP" altLang="en-US" sz="3200" dirty="0">
                <a:solidFill>
                  <a:srgbClr val="000000"/>
                </a:solidFill>
                <a:latin typeface="Arial"/>
              </a:rPr>
              <a:t>’</a:t>
            </a:r>
            <a:r>
              <a:rPr lang="en-US" sz="3200" dirty="0">
                <a:solidFill>
                  <a:srgbClr val="000000"/>
                </a:solidFill>
              </a:rPr>
              <a:t>s </a:t>
            </a:r>
            <a:br>
              <a:rPr lang="en-US" sz="3200" dirty="0">
                <a:solidFill>
                  <a:srgbClr val="000000"/>
                </a:solidFill>
              </a:rPr>
            </a:br>
            <a:r>
              <a:rPr lang="en-US" sz="3200" dirty="0">
                <a:solidFill>
                  <a:srgbClr val="000000"/>
                </a:solidFill>
              </a:rPr>
              <a:t>surface, and become what is called a </a:t>
            </a:r>
            <a:r>
              <a:rPr lang="en-US" sz="3200" dirty="0">
                <a:solidFill>
                  <a:srgbClr val="0000FF"/>
                </a:solidFill>
              </a:rPr>
              <a:t>meteorite</a:t>
            </a:r>
            <a:r>
              <a:rPr lang="en-US" sz="3200" b="1" dirty="0"/>
              <a:t>.</a:t>
            </a:r>
            <a:endParaRPr lang="en-US" sz="3200" dirty="0"/>
          </a:p>
          <a:p>
            <a:pPr>
              <a:defRPr/>
            </a:pPr>
            <a:endParaRPr lang="en-US" sz="3200" dirty="0"/>
          </a:p>
          <a:p>
            <a:endParaRPr lang="en-US" dirty="0"/>
          </a:p>
        </p:txBody>
      </p:sp>
    </p:spTree>
    <p:extLst>
      <p:ext uri="{BB962C8B-B14F-4D97-AF65-F5344CB8AC3E}">
        <p14:creationId xmlns:p14="http://schemas.microsoft.com/office/powerpoint/2010/main" val="244866070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183607" y="137695"/>
            <a:ext cx="8400010" cy="5170647"/>
          </a:xfrm>
          <a:prstGeom prst="rect">
            <a:avLst/>
          </a:prstGeom>
        </p:spPr>
        <p:txBody>
          <a:bodyPr wrap="square">
            <a:spAutoFit/>
          </a:bodyPr>
          <a:lstStyle/>
          <a:p>
            <a:pPr>
              <a:defRPr/>
            </a:pPr>
            <a:r>
              <a:rPr lang="en-US" sz="4400" dirty="0"/>
              <a:t>Meteorites can be divided into three broad categories.</a:t>
            </a:r>
            <a:r>
              <a:rPr lang="en-US" sz="4000" dirty="0"/>
              <a:t> </a:t>
            </a:r>
          </a:p>
          <a:p>
            <a:pPr lvl="1">
              <a:defRPr/>
            </a:pPr>
            <a:r>
              <a:rPr lang="en-US" sz="2800" i="1" dirty="0" smtClean="0">
                <a:solidFill>
                  <a:srgbClr val="821A08"/>
                </a:solidFill>
              </a:rPr>
              <a:t>Iron</a:t>
            </a:r>
          </a:p>
          <a:p>
            <a:pPr lvl="1">
              <a:defRPr/>
            </a:pPr>
            <a:r>
              <a:rPr lang="en-US" sz="2800" dirty="0"/>
              <a:t>Iron meteorites are solid chunks of iron and nickel. </a:t>
            </a:r>
            <a:endParaRPr lang="en-US" sz="2800" i="1" dirty="0"/>
          </a:p>
          <a:p>
            <a:pPr lvl="1">
              <a:defRPr/>
            </a:pPr>
            <a:r>
              <a:rPr lang="en-US" sz="2800" i="1" dirty="0" smtClean="0">
                <a:solidFill>
                  <a:srgbClr val="821A08"/>
                </a:solidFill>
              </a:rPr>
              <a:t>Stony</a:t>
            </a:r>
          </a:p>
          <a:p>
            <a:pPr lvl="1">
              <a:defRPr/>
            </a:pPr>
            <a:r>
              <a:rPr lang="en-US" sz="2800" dirty="0"/>
              <a:t>Stony meteorites are silicate masses that resemble Earth rocks. </a:t>
            </a:r>
            <a:endParaRPr lang="en-US" sz="2800" i="1" dirty="0">
              <a:solidFill>
                <a:srgbClr val="821A08"/>
              </a:solidFill>
            </a:endParaRPr>
          </a:p>
          <a:p>
            <a:pPr lvl="1">
              <a:defRPr/>
            </a:pPr>
            <a:r>
              <a:rPr lang="en-US" sz="2800" i="1" dirty="0">
                <a:solidFill>
                  <a:srgbClr val="821A08"/>
                </a:solidFill>
              </a:rPr>
              <a:t>Stony-iron</a:t>
            </a:r>
          </a:p>
          <a:p>
            <a:pPr lvl="1">
              <a:defRPr/>
            </a:pPr>
            <a:r>
              <a:rPr lang="en-US" sz="2800" dirty="0"/>
              <a:t>Stony-iron meteorites are iron-stone mixtures.</a:t>
            </a:r>
          </a:p>
          <a:p>
            <a:pPr lvl="1">
              <a:defRPr/>
            </a:pPr>
            <a:endParaRPr lang="en-US" i="1" dirty="0"/>
          </a:p>
        </p:txBody>
      </p:sp>
    </p:spTree>
    <p:extLst>
      <p:ext uri="{BB962C8B-B14F-4D97-AF65-F5344CB8AC3E}">
        <p14:creationId xmlns:p14="http://schemas.microsoft.com/office/powerpoint/2010/main" val="57048685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35520" y="474284"/>
            <a:ext cx="7940992" cy="5139869"/>
          </a:xfrm>
          <a:prstGeom prst="rect">
            <a:avLst/>
          </a:prstGeom>
        </p:spPr>
        <p:txBody>
          <a:bodyPr wrap="square">
            <a:spAutoFit/>
          </a:bodyPr>
          <a:lstStyle/>
          <a:p>
            <a:pPr>
              <a:defRPr/>
            </a:pPr>
            <a:r>
              <a:rPr lang="en-US" sz="2800" dirty="0"/>
              <a:t>You can find evidence of the origin of meteors through one of the most pleasant observations in astronomy.</a:t>
            </a:r>
          </a:p>
          <a:p>
            <a:pPr lvl="1">
              <a:defRPr/>
            </a:pPr>
            <a:r>
              <a:rPr lang="en-US" sz="2800" dirty="0"/>
              <a:t>You can watch a </a:t>
            </a:r>
            <a:r>
              <a:rPr lang="en-US" sz="2800" dirty="0">
                <a:solidFill>
                  <a:srgbClr val="0000FF"/>
                </a:solidFill>
              </a:rPr>
              <a:t>meteor </a:t>
            </a:r>
            <a:br>
              <a:rPr lang="en-US" sz="2800" dirty="0">
                <a:solidFill>
                  <a:srgbClr val="0000FF"/>
                </a:solidFill>
              </a:rPr>
            </a:br>
            <a:r>
              <a:rPr lang="en-US" sz="2800" dirty="0">
                <a:solidFill>
                  <a:srgbClr val="0000FF"/>
                </a:solidFill>
              </a:rPr>
              <a:t>shower</a:t>
            </a:r>
            <a:r>
              <a:rPr lang="en-US" sz="2800" dirty="0"/>
              <a:t>, a display of meteors </a:t>
            </a:r>
            <a:br>
              <a:rPr lang="en-US" sz="2800" dirty="0"/>
            </a:br>
            <a:r>
              <a:rPr lang="en-US" sz="2800" dirty="0"/>
              <a:t>that are clearly related by a </a:t>
            </a:r>
            <a:br>
              <a:rPr lang="en-US" sz="2800" dirty="0"/>
            </a:br>
            <a:r>
              <a:rPr lang="en-US" sz="2800" dirty="0"/>
              <a:t>common origin. </a:t>
            </a:r>
            <a:endParaRPr lang="en-US" sz="2800" dirty="0" smtClean="0"/>
          </a:p>
          <a:p>
            <a:pPr lvl="1">
              <a:defRPr/>
            </a:pPr>
            <a:endParaRPr lang="en-US" sz="2800" dirty="0"/>
          </a:p>
          <a:p>
            <a:pPr lvl="1">
              <a:defRPr/>
            </a:pPr>
            <a:r>
              <a:rPr lang="en-US" sz="2800" dirty="0"/>
              <a:t>http://</a:t>
            </a:r>
            <a:r>
              <a:rPr lang="en-US" sz="2800" dirty="0" err="1"/>
              <a:t>www.youtube.com</a:t>
            </a:r>
            <a:r>
              <a:rPr lang="en-US" sz="2800" dirty="0"/>
              <a:t>/</a:t>
            </a:r>
            <a:r>
              <a:rPr lang="en-US" sz="2800" dirty="0" err="1"/>
              <a:t>watch?v</a:t>
            </a:r>
            <a:r>
              <a:rPr lang="en-US" sz="2800" dirty="0"/>
              <a:t>=87HLPficmfE</a:t>
            </a:r>
          </a:p>
          <a:p>
            <a:pPr lvl="1">
              <a:defRPr/>
            </a:pPr>
            <a:endParaRPr lang="en-US" sz="2400" dirty="0" smtClean="0"/>
          </a:p>
          <a:p>
            <a:pPr lvl="1">
              <a:defRPr/>
            </a:pPr>
            <a:endParaRPr lang="en-US" sz="2400" dirty="0"/>
          </a:p>
        </p:txBody>
      </p:sp>
    </p:spTree>
    <p:extLst>
      <p:ext uri="{BB962C8B-B14F-4D97-AF65-F5344CB8AC3E}">
        <p14:creationId xmlns:p14="http://schemas.microsoft.com/office/powerpoint/2010/main" val="62158078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35519" y="181958"/>
            <a:ext cx="8002195" cy="4893648"/>
          </a:xfrm>
          <a:prstGeom prst="rect">
            <a:avLst/>
          </a:prstGeom>
        </p:spPr>
        <p:txBody>
          <a:bodyPr wrap="square">
            <a:spAutoFit/>
          </a:bodyPr>
          <a:lstStyle/>
          <a:p>
            <a:pPr>
              <a:defRPr/>
            </a:pPr>
            <a:r>
              <a:rPr lang="en-US" sz="3600" dirty="0" smtClean="0"/>
              <a:t>The </a:t>
            </a:r>
            <a:r>
              <a:rPr lang="en-US" sz="3600" dirty="0" err="1" smtClean="0"/>
              <a:t>Perseid</a:t>
            </a:r>
            <a:r>
              <a:rPr lang="en-US" sz="3600" dirty="0" smtClean="0"/>
              <a:t> </a:t>
            </a:r>
            <a:r>
              <a:rPr lang="en-US" sz="3600" dirty="0"/>
              <a:t>meteor shower occurs each year in August.</a:t>
            </a:r>
          </a:p>
          <a:p>
            <a:pPr>
              <a:defRPr/>
            </a:pPr>
            <a:r>
              <a:rPr lang="en-US" sz="3600" dirty="0"/>
              <a:t>During the height of the shower, you might see as many as 40 meteors per hour. </a:t>
            </a:r>
          </a:p>
          <a:p>
            <a:pPr lvl="1">
              <a:defRPr/>
            </a:pPr>
            <a:r>
              <a:rPr lang="en-US" sz="3600" dirty="0"/>
              <a:t>The shower is so named because all its meteors appear to come from a point in the constellation Perseus.</a:t>
            </a:r>
          </a:p>
          <a:p>
            <a:pPr>
              <a:defRPr/>
            </a:pPr>
            <a:endParaRPr lang="en-US" sz="2400" dirty="0">
              <a:solidFill>
                <a:srgbClr val="FFCC00"/>
              </a:solidFill>
            </a:endParaRPr>
          </a:p>
        </p:txBody>
      </p:sp>
    </p:spTree>
    <p:extLst>
      <p:ext uri="{BB962C8B-B14F-4D97-AF65-F5344CB8AC3E}">
        <p14:creationId xmlns:p14="http://schemas.microsoft.com/office/powerpoint/2010/main" val="375796558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04460" y="0"/>
            <a:ext cx="7731212" cy="1303338"/>
          </a:xfrm>
        </p:spPr>
        <p:txBody>
          <a:bodyPr/>
          <a:lstStyle/>
          <a:p>
            <a:r>
              <a:rPr lang="en-US" sz="3600" dirty="0">
                <a:solidFill>
                  <a:srgbClr val="821A08"/>
                </a:solidFill>
                <a:cs typeface="Times New Roman" charset="0"/>
              </a:rPr>
              <a:t>The Age of the Solar System</a:t>
            </a:r>
            <a:r>
              <a:rPr lang="en-US" sz="3600" dirty="0">
                <a:solidFill>
                  <a:srgbClr val="821A08"/>
                </a:solidFill>
              </a:rPr>
              <a:t> </a:t>
            </a:r>
            <a:r>
              <a:rPr lang="en-US" sz="4800" dirty="0">
                <a:solidFill>
                  <a:srgbClr val="FFCC00"/>
                </a:solidFill>
              </a:rPr>
              <a:t/>
            </a:r>
            <a:br>
              <a:rPr lang="en-US" sz="4800" dirty="0">
                <a:solidFill>
                  <a:srgbClr val="FFCC00"/>
                </a:solidFill>
              </a:rPr>
            </a:br>
            <a:endParaRPr lang="en-US" dirty="0"/>
          </a:p>
        </p:txBody>
      </p:sp>
      <p:sp>
        <p:nvSpPr>
          <p:cNvPr id="3" name="Content Placeholder 2"/>
          <p:cNvSpPr>
            <a:spLocks noGrp="1"/>
          </p:cNvSpPr>
          <p:nvPr>
            <p:ph idx="4294967295"/>
          </p:nvPr>
        </p:nvSpPr>
        <p:spPr>
          <a:xfrm>
            <a:off x="820738" y="1162050"/>
            <a:ext cx="8323262" cy="4192588"/>
          </a:xfrm>
        </p:spPr>
        <p:txBody>
          <a:bodyPr>
            <a:normAutofit fontScale="85000" lnSpcReduction="20000"/>
          </a:bodyPr>
          <a:lstStyle/>
          <a:p>
            <a:r>
              <a:rPr lang="en-US" sz="4000" dirty="0">
                <a:solidFill>
                  <a:srgbClr val="000000"/>
                </a:solidFill>
              </a:rPr>
              <a:t>According to the solar nebula theory, the planets should be about the same age as the sun</a:t>
            </a:r>
            <a:r>
              <a:rPr lang="en-US" sz="4000" dirty="0" smtClean="0">
                <a:solidFill>
                  <a:srgbClr val="000000"/>
                </a:solidFill>
              </a:rPr>
              <a:t>.</a:t>
            </a:r>
          </a:p>
          <a:p>
            <a:r>
              <a:rPr lang="en-US" sz="4000" dirty="0">
                <a:solidFill>
                  <a:srgbClr val="000000"/>
                </a:solidFill>
              </a:rPr>
              <a:t>The most accurate way to find the age of a rocky body is to bring a sample into the laboratory and determine its age by analyzing the radioactive elements it contains.</a:t>
            </a:r>
          </a:p>
          <a:p>
            <a:endParaRPr lang="en-US" sz="4000"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413402288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306011" y="168294"/>
            <a:ext cx="8706022" cy="5016758"/>
          </a:xfrm>
          <a:prstGeom prst="rect">
            <a:avLst/>
          </a:prstGeom>
        </p:spPr>
        <p:txBody>
          <a:bodyPr wrap="square">
            <a:spAutoFit/>
          </a:bodyPr>
          <a:lstStyle/>
          <a:p>
            <a:pPr>
              <a:defRPr/>
            </a:pPr>
            <a:r>
              <a:rPr lang="en-US" sz="4000" dirty="0"/>
              <a:t>A few of those elements are radioactive and can decay into other elements—called daughter elements or isotopes.</a:t>
            </a:r>
          </a:p>
          <a:p>
            <a:pPr>
              <a:defRPr/>
            </a:pPr>
            <a:r>
              <a:rPr lang="en-US" sz="4000" dirty="0"/>
              <a:t>The </a:t>
            </a:r>
            <a:r>
              <a:rPr lang="en-US" sz="4000" dirty="0">
                <a:solidFill>
                  <a:srgbClr val="0000FF"/>
                </a:solidFill>
              </a:rPr>
              <a:t>half-life</a:t>
            </a:r>
            <a:r>
              <a:rPr lang="en-US" sz="4000" dirty="0"/>
              <a:t> of a radioactive element is the time it takes for half of the radioactive atoms to decay into the daughter elements.</a:t>
            </a:r>
          </a:p>
        </p:txBody>
      </p:sp>
    </p:spTree>
    <p:extLst>
      <p:ext uri="{BB962C8B-B14F-4D97-AF65-F5344CB8AC3E}">
        <p14:creationId xmlns:p14="http://schemas.microsoft.com/office/powerpoint/2010/main" val="208496677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68305" y="137696"/>
            <a:ext cx="8614219" cy="4031873"/>
          </a:xfrm>
          <a:prstGeom prst="rect">
            <a:avLst/>
          </a:prstGeom>
        </p:spPr>
        <p:txBody>
          <a:bodyPr wrap="square">
            <a:spAutoFit/>
          </a:bodyPr>
          <a:lstStyle/>
          <a:p>
            <a:pPr>
              <a:defRPr/>
            </a:pPr>
            <a:r>
              <a:rPr lang="en-US" sz="3200" dirty="0"/>
              <a:t>For example, potassium-40 decays into daughter isotopes calcium-40 and </a:t>
            </a:r>
            <a:br>
              <a:rPr lang="en-US" sz="3200" dirty="0"/>
            </a:br>
            <a:r>
              <a:rPr lang="en-US" sz="3200" dirty="0"/>
              <a:t>argon-40 with a half-life of 1.3 </a:t>
            </a:r>
            <a:r>
              <a:rPr lang="en-US" sz="3200" dirty="0" smtClean="0"/>
              <a:t>billion </a:t>
            </a:r>
            <a:r>
              <a:rPr lang="en-US" sz="3200" dirty="0"/>
              <a:t>years. </a:t>
            </a:r>
          </a:p>
          <a:p>
            <a:pPr>
              <a:defRPr/>
            </a:pPr>
            <a:r>
              <a:rPr lang="en-US" sz="3200" dirty="0" smtClean="0"/>
              <a:t> Also</a:t>
            </a:r>
            <a:r>
              <a:rPr lang="en-US" sz="3200" dirty="0"/>
              <a:t>, uranium-238 decays with a half-life of 4.5 billion years to lead-206 </a:t>
            </a:r>
            <a:r>
              <a:rPr lang="en-US" sz="3200" dirty="0" smtClean="0"/>
              <a:t>and other </a:t>
            </a:r>
            <a:r>
              <a:rPr lang="en-US" sz="3200" dirty="0"/>
              <a:t>isotopes.</a:t>
            </a:r>
          </a:p>
          <a:p>
            <a:pPr>
              <a:defRPr/>
            </a:pPr>
            <a:r>
              <a:rPr lang="en-US" sz="3200" dirty="0"/>
              <a:t/>
            </a:r>
            <a:br>
              <a:rPr lang="en-US" sz="3200" dirty="0"/>
            </a:br>
            <a:endParaRPr lang="en-US" sz="3200" dirty="0"/>
          </a:p>
        </p:txBody>
      </p:sp>
      <p:pic>
        <p:nvPicPr>
          <p:cNvPr id="3" name="Picture 8" descr="12f06"/>
          <p:cNvPicPr>
            <a:picLocks noChangeAspect="1" noChangeArrowheads="1"/>
          </p:cNvPicPr>
          <p:nvPr/>
        </p:nvPicPr>
        <p:blipFill>
          <a:blip r:embed="rId2">
            <a:extLst>
              <a:ext uri="{28A0092B-C50C-407E-A947-70E740481C1C}">
                <a14:useLocalDpi xmlns:a14="http://schemas.microsoft.com/office/drawing/2010/main" val="0"/>
              </a:ext>
            </a:extLst>
          </a:blip>
          <a:srcRect b="65933"/>
          <a:stretch>
            <a:fillRect/>
          </a:stretch>
        </p:blipFill>
        <p:spPr bwMode="auto">
          <a:xfrm>
            <a:off x="2590800" y="3971479"/>
            <a:ext cx="6553200" cy="25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4858034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37705" y="122396"/>
            <a:ext cx="3060113" cy="5509200"/>
          </a:xfrm>
          <a:prstGeom prst="rect">
            <a:avLst/>
          </a:prstGeom>
        </p:spPr>
        <p:txBody>
          <a:bodyPr wrap="square">
            <a:spAutoFit/>
          </a:bodyPr>
          <a:lstStyle/>
          <a:p>
            <a:pPr>
              <a:defRPr/>
            </a:pPr>
            <a:r>
              <a:rPr lang="en-US" sz="3200" dirty="0"/>
              <a:t>As time passes, the abundance of a radioactive element in a rock gradually decreases, and the abundances of the daughter elements gradually increase. </a:t>
            </a:r>
          </a:p>
        </p:txBody>
      </p:sp>
      <p:pic>
        <p:nvPicPr>
          <p:cNvPr id="3" name="Picture 18" descr="12f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025" y="887371"/>
            <a:ext cx="4625975" cy="5970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68501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61117" y="103378"/>
            <a:ext cx="8313399" cy="4832093"/>
          </a:xfrm>
          <a:prstGeom prst="rect">
            <a:avLst/>
          </a:prstGeom>
        </p:spPr>
        <p:txBody>
          <a:bodyPr wrap="square">
            <a:spAutoFit/>
          </a:bodyPr>
          <a:lstStyle/>
          <a:p>
            <a:r>
              <a:rPr lang="en-US" sz="2800" dirty="0" smtClean="0"/>
              <a:t>The Big Bang theory is the prevailing cosmological model that describes the early development of the Universe. According to the theory, the Big Bang occurred approximately 13.798 ± 0.037 billion years ago, which is thus considered the age of the universe. At this time, the Universe was in an extremely hot and dense state and began expanding rapidly. After the initial expansion, the Universe cooled sufficiently to allow energy to be converted into various subatomic particles, including protons, neutrons, and electrons. </a:t>
            </a:r>
            <a:endParaRPr lang="en-US" sz="2800" dirty="0"/>
          </a:p>
        </p:txBody>
      </p:sp>
    </p:spTree>
    <p:extLst>
      <p:ext uri="{BB962C8B-B14F-4D97-AF65-F5344CB8AC3E}">
        <p14:creationId xmlns:p14="http://schemas.microsoft.com/office/powerpoint/2010/main" val="419673411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53005" y="0"/>
            <a:ext cx="8537715" cy="6494085"/>
          </a:xfrm>
          <a:prstGeom prst="rect">
            <a:avLst/>
          </a:prstGeom>
        </p:spPr>
        <p:txBody>
          <a:bodyPr wrap="square">
            <a:spAutoFit/>
          </a:bodyPr>
          <a:lstStyle/>
          <a:p>
            <a:pPr>
              <a:defRPr/>
            </a:pPr>
            <a:r>
              <a:rPr lang="en-US" sz="3200" dirty="0"/>
              <a:t>You can estimate the original abundances of the elements in the rock from:</a:t>
            </a:r>
          </a:p>
          <a:p>
            <a:pPr lvl="1">
              <a:defRPr/>
            </a:pPr>
            <a:r>
              <a:rPr lang="en-US" sz="3200" dirty="0"/>
              <a:t>Rules of chemistry</a:t>
            </a:r>
          </a:p>
          <a:p>
            <a:pPr lvl="1">
              <a:defRPr/>
            </a:pPr>
            <a:r>
              <a:rPr lang="en-US" sz="3200" dirty="0"/>
              <a:t>Observations of rock properties in </a:t>
            </a:r>
            <a:r>
              <a:rPr lang="en-US" sz="3200" dirty="0" smtClean="0"/>
              <a:t>general</a:t>
            </a:r>
          </a:p>
          <a:p>
            <a:pPr lvl="1">
              <a:defRPr/>
            </a:pPr>
            <a:r>
              <a:rPr lang="en-US" sz="3200" dirty="0" smtClean="0"/>
              <a:t> </a:t>
            </a:r>
            <a:r>
              <a:rPr lang="en-US" sz="3200" dirty="0"/>
              <a:t>Thus, measuring the present abundances of the parent and daughter elements allows you to find the age of the rock. The oldest Earth rocks so far discovered and dated are tiny zircon crystals from Australia, 4.4 billion years old</a:t>
            </a:r>
          </a:p>
          <a:p>
            <a:pPr lvl="1">
              <a:defRPr/>
            </a:pPr>
            <a:endParaRPr lang="en-US" sz="3600" dirty="0"/>
          </a:p>
          <a:p>
            <a:pPr lvl="1">
              <a:defRPr/>
            </a:pPr>
            <a:endParaRPr lang="en-US" sz="3600" dirty="0"/>
          </a:p>
          <a:p>
            <a:pPr>
              <a:defRPr/>
            </a:pPr>
            <a:endParaRPr lang="en-US" sz="2400" dirty="0"/>
          </a:p>
        </p:txBody>
      </p:sp>
      <p:sp>
        <p:nvSpPr>
          <p:cNvPr id="3" name="TextBox 2"/>
          <p:cNvSpPr txBox="1"/>
          <p:nvPr/>
        </p:nvSpPr>
        <p:spPr>
          <a:xfrm>
            <a:off x="6563942" y="24020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2960253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32896" y="1"/>
            <a:ext cx="9011104" cy="6186308"/>
          </a:xfrm>
          <a:prstGeom prst="rect">
            <a:avLst/>
          </a:prstGeom>
        </p:spPr>
        <p:txBody>
          <a:bodyPr wrap="square">
            <a:spAutoFit/>
          </a:bodyPr>
          <a:lstStyle/>
          <a:p>
            <a:pPr algn="ctr"/>
            <a:r>
              <a:rPr lang="en-US" sz="3600" dirty="0" smtClean="0"/>
              <a:t>Test your Understanding</a:t>
            </a:r>
          </a:p>
          <a:p>
            <a:endParaRPr lang="en-US" dirty="0"/>
          </a:p>
          <a:p>
            <a:endParaRPr lang="en-US" dirty="0" smtClean="0"/>
          </a:p>
          <a:p>
            <a:r>
              <a:rPr lang="en-US" sz="2800" dirty="0" smtClean="0">
                <a:solidFill>
                  <a:srgbClr val="821A08"/>
                </a:solidFill>
              </a:rPr>
              <a:t>How </a:t>
            </a:r>
            <a:r>
              <a:rPr lang="en-US" sz="2800" dirty="0">
                <a:solidFill>
                  <a:srgbClr val="821A08"/>
                </a:solidFill>
              </a:rPr>
              <a:t>is radioactive dating used to determine the age of an object</a:t>
            </a:r>
            <a:r>
              <a:rPr lang="en-US" sz="2800" dirty="0" smtClean="0">
                <a:solidFill>
                  <a:srgbClr val="821A08"/>
                </a:solidFill>
              </a:rPr>
              <a:t>?</a:t>
            </a:r>
          </a:p>
          <a:p>
            <a:endParaRPr lang="en-US" sz="2800" dirty="0"/>
          </a:p>
          <a:p>
            <a:r>
              <a:rPr lang="en-US" sz="2400" dirty="0"/>
              <a:t>a.	Both the amounts of radioactive and decay material are measured.  Using these with  the radioactive material’s  half-life, the age can be estimated.	</a:t>
            </a:r>
          </a:p>
          <a:p>
            <a:r>
              <a:rPr lang="en-US" sz="2400" dirty="0"/>
              <a:t>b.	The amount of radioactive material is measured.  Using this with  the radioactive material’s  half-life, the age can be estimated</a:t>
            </a:r>
            <a:r>
              <a:rPr lang="en-US" sz="2400" dirty="0" smtClean="0"/>
              <a:t>.</a:t>
            </a:r>
            <a:endParaRPr lang="en-US" sz="2400" dirty="0"/>
          </a:p>
          <a:p>
            <a:r>
              <a:rPr lang="en-US" sz="2400" dirty="0"/>
              <a:t>c.	The amount of decay material is measured.  Using this with  the radioactive material’s  half-life, the age can be estimated.	</a:t>
            </a:r>
          </a:p>
          <a:p>
            <a:r>
              <a:rPr lang="en-US" sz="2400" dirty="0"/>
              <a:t>d.	The amount of heat generated by radioactive dating is measured to determine age.	</a:t>
            </a:r>
          </a:p>
        </p:txBody>
      </p:sp>
    </p:spTree>
    <p:extLst>
      <p:ext uri="{BB962C8B-B14F-4D97-AF65-F5344CB8AC3E}">
        <p14:creationId xmlns:p14="http://schemas.microsoft.com/office/powerpoint/2010/main" val="174328083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59779" name="Rectangle 3"/>
          <p:cNvSpPr>
            <a:spLocks noGrp="1" noChangeArrowheads="1"/>
          </p:cNvSpPr>
          <p:nvPr>
            <p:ph idx="4294967295"/>
          </p:nvPr>
        </p:nvSpPr>
        <p:spPr>
          <a:xfrm>
            <a:off x="1087438" y="990600"/>
            <a:ext cx="8056562" cy="5486400"/>
          </a:xfrm>
          <a:prstGeom prst="rect">
            <a:avLst/>
          </a:prstGeom>
        </p:spPr>
        <p:txBody>
          <a:bodyPr/>
          <a:lstStyle/>
          <a:p>
            <a:pPr eaLnBrk="1" hangingPunct="1">
              <a:defRPr/>
            </a:pPr>
            <a:r>
              <a:rPr lang="en-US" sz="3600" dirty="0" smtClean="0">
                <a:solidFill>
                  <a:srgbClr val="000000"/>
                </a:solidFill>
                <a:cs typeface="+mn-cs"/>
              </a:rPr>
              <a:t>Everything astronomers know about the solar system and star formation suggests that the solar nebula was a fragment of an interstellar gas cloud.</a:t>
            </a:r>
            <a:r>
              <a:rPr lang="en-US" sz="4000" dirty="0" smtClean="0">
                <a:solidFill>
                  <a:srgbClr val="000000"/>
                </a:solidFill>
                <a:cs typeface="+mn-cs"/>
              </a:rPr>
              <a:t> </a:t>
            </a:r>
          </a:p>
          <a:p>
            <a:pPr lvl="1" eaLnBrk="1" hangingPunct="1">
              <a:defRPr/>
            </a:pPr>
            <a:r>
              <a:rPr lang="en-US" sz="2400" dirty="0" smtClean="0">
                <a:solidFill>
                  <a:srgbClr val="000000"/>
                </a:solidFill>
              </a:rPr>
              <a:t>Such a cloud would have been mostly hydrogen </a:t>
            </a:r>
            <a:br>
              <a:rPr lang="en-US" sz="2400" dirty="0" smtClean="0">
                <a:solidFill>
                  <a:srgbClr val="000000"/>
                </a:solidFill>
              </a:rPr>
            </a:br>
            <a:r>
              <a:rPr lang="en-US" sz="2400" dirty="0" smtClean="0">
                <a:solidFill>
                  <a:srgbClr val="000000"/>
                </a:solidFill>
              </a:rPr>
              <a:t>with some helium and minor traces of the heavier elements. </a:t>
            </a:r>
          </a:p>
        </p:txBody>
      </p:sp>
      <p:sp>
        <p:nvSpPr>
          <p:cNvPr id="459780" name="Text Box 4"/>
          <p:cNvSpPr txBox="1">
            <a:spLocks noChangeArrowheads="1"/>
          </p:cNvSpPr>
          <p:nvPr/>
        </p:nvSpPr>
        <p:spPr bwMode="auto">
          <a:xfrm>
            <a:off x="217426" y="244792"/>
            <a:ext cx="7599362" cy="67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2800" dirty="0">
                <a:solidFill>
                  <a:srgbClr val="821A08"/>
                </a:solidFill>
                <a:cs typeface="+mn-cs"/>
              </a:rPr>
              <a:t>Chemical </a:t>
            </a:r>
            <a:r>
              <a:rPr lang="en-US" sz="2800" dirty="0" smtClean="0">
                <a:solidFill>
                  <a:srgbClr val="821A08"/>
                </a:solidFill>
                <a:cs typeface="+mn-cs"/>
              </a:rPr>
              <a:t>Composition of the Solar Nebula </a:t>
            </a:r>
            <a:r>
              <a:rPr lang="en-US" sz="2800" dirty="0">
                <a:solidFill>
                  <a:srgbClr val="821A08"/>
                </a:solidFill>
                <a:cs typeface="+mn-cs"/>
              </a:rPr>
              <a:t/>
            </a:r>
            <a:br>
              <a:rPr lang="en-US" sz="2800" dirty="0">
                <a:solidFill>
                  <a:srgbClr val="821A08"/>
                </a:solidFill>
                <a:cs typeface="+mn-cs"/>
              </a:rPr>
            </a:br>
            <a:endParaRPr lang="en-US" sz="2800" dirty="0">
              <a:solidFill>
                <a:srgbClr val="821A08"/>
              </a:solidFill>
              <a:cs typeface="+mn-cs"/>
            </a:endParaRPr>
          </a:p>
        </p:txBody>
      </p:sp>
    </p:spTree>
    <p:extLst>
      <p:ext uri="{BB962C8B-B14F-4D97-AF65-F5344CB8AC3E}">
        <p14:creationId xmlns:p14="http://schemas.microsoft.com/office/powerpoint/2010/main" val="3482929003"/>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251026" y="1028343"/>
            <a:ext cx="7545554" cy="5816978"/>
          </a:xfrm>
          <a:prstGeom prst="rect">
            <a:avLst/>
          </a:prstGeom>
        </p:spPr>
        <p:txBody>
          <a:bodyPr wrap="square">
            <a:spAutoFit/>
          </a:bodyPr>
          <a:lstStyle/>
          <a:p>
            <a:r>
              <a:rPr lang="en-US" sz="2800" dirty="0">
                <a:solidFill>
                  <a:srgbClr val="821A08"/>
                </a:solidFill>
              </a:rPr>
              <a:t>The diagram below illustrates the radioactive decay of Potassium (</a:t>
            </a:r>
            <a:r>
              <a:rPr lang="en-US" sz="2800" baseline="30000" dirty="0">
                <a:solidFill>
                  <a:srgbClr val="821A08"/>
                </a:solidFill>
              </a:rPr>
              <a:t>40</a:t>
            </a:r>
            <a:r>
              <a:rPr lang="en-US" sz="2800" dirty="0">
                <a:solidFill>
                  <a:srgbClr val="821A08"/>
                </a:solidFill>
              </a:rPr>
              <a:t>K), which has a half-life of 1.3 billion years. If a lunar rock is found that currently contains 5 grams of </a:t>
            </a:r>
            <a:r>
              <a:rPr lang="en-US" sz="2800" baseline="30000" dirty="0">
                <a:solidFill>
                  <a:srgbClr val="821A08"/>
                </a:solidFill>
              </a:rPr>
              <a:t>40</a:t>
            </a:r>
            <a:r>
              <a:rPr lang="en-US" sz="2800" dirty="0">
                <a:solidFill>
                  <a:srgbClr val="821A08"/>
                </a:solidFill>
              </a:rPr>
              <a:t>K, and it is determined that the sample contained 20 grams when it was formed, how old is the lunar rock?</a:t>
            </a:r>
          </a:p>
          <a:p>
            <a:endParaRPr lang="en-US" dirty="0"/>
          </a:p>
          <a:p>
            <a:r>
              <a:rPr lang="en-US" sz="2800" dirty="0"/>
              <a:t>a.	6.5 billion years	</a:t>
            </a:r>
          </a:p>
          <a:p>
            <a:r>
              <a:rPr lang="en-US" sz="2800" dirty="0"/>
              <a:t>b.	19.5 billion years	</a:t>
            </a:r>
          </a:p>
          <a:p>
            <a:r>
              <a:rPr lang="en-US" sz="2800" dirty="0"/>
              <a:t>c.	2.6 billion years	</a:t>
            </a:r>
          </a:p>
          <a:p>
            <a:r>
              <a:rPr lang="en-US" sz="2800" dirty="0"/>
              <a:t>d.	3.9 billion years	</a:t>
            </a:r>
          </a:p>
          <a:p>
            <a:r>
              <a:rPr lang="en-US" sz="2800" dirty="0"/>
              <a:t>e.	4.6 billion years</a:t>
            </a:r>
            <a:r>
              <a:rPr lang="en-US" dirty="0"/>
              <a:t>	</a:t>
            </a:r>
          </a:p>
          <a:p>
            <a:endParaRPr lang="en-US" dirty="0"/>
          </a:p>
        </p:txBody>
      </p:sp>
      <p:pic>
        <p:nvPicPr>
          <p:cNvPr id="4" name="Picture 3" descr="radioactiv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7823" y="3676229"/>
            <a:ext cx="4267446" cy="2953648"/>
          </a:xfrm>
          <a:prstGeom prst="rect">
            <a:avLst/>
          </a:prstGeom>
        </p:spPr>
      </p:pic>
      <p:sp>
        <p:nvSpPr>
          <p:cNvPr id="5" name="TextBox 4"/>
          <p:cNvSpPr txBox="1"/>
          <p:nvPr/>
        </p:nvSpPr>
        <p:spPr>
          <a:xfrm>
            <a:off x="2141106" y="147682"/>
            <a:ext cx="4624784" cy="584776"/>
          </a:xfrm>
          <a:prstGeom prst="rect">
            <a:avLst/>
          </a:prstGeom>
          <a:noFill/>
        </p:spPr>
        <p:txBody>
          <a:bodyPr wrap="none" rtlCol="0">
            <a:spAutoFit/>
          </a:bodyPr>
          <a:lstStyle/>
          <a:p>
            <a:pPr algn="ctr"/>
            <a:r>
              <a:rPr lang="en-US" sz="3200" dirty="0" smtClean="0"/>
              <a:t>Test your Understanding</a:t>
            </a:r>
            <a:endParaRPr lang="en-US" sz="3200" dirty="0"/>
          </a:p>
        </p:txBody>
      </p:sp>
    </p:spTree>
    <p:extLst>
      <p:ext uri="{BB962C8B-B14F-4D97-AF65-F5344CB8AC3E}">
        <p14:creationId xmlns:p14="http://schemas.microsoft.com/office/powerpoint/2010/main" val="1829262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991235" name="Rectangle 3"/>
          <p:cNvSpPr>
            <a:spLocks noGrp="1" noChangeArrowheads="1"/>
          </p:cNvSpPr>
          <p:nvPr>
            <p:ph idx="4294967295"/>
          </p:nvPr>
        </p:nvSpPr>
        <p:spPr>
          <a:xfrm>
            <a:off x="0" y="962025"/>
            <a:ext cx="7739063" cy="4495800"/>
          </a:xfrm>
          <a:prstGeom prst="rect">
            <a:avLst/>
          </a:prstGeom>
        </p:spPr>
        <p:txBody>
          <a:bodyPr/>
          <a:lstStyle/>
          <a:p>
            <a:pPr eaLnBrk="1" hangingPunct="1">
              <a:defRPr/>
            </a:pPr>
            <a:r>
              <a:rPr lang="en-US" sz="4200" dirty="0" smtClean="0">
                <a:solidFill>
                  <a:srgbClr val="000000"/>
                </a:solidFill>
                <a:cs typeface="+mn-cs"/>
              </a:rPr>
              <a:t>That is precisely what you see in the composition of the sun.</a:t>
            </a:r>
          </a:p>
          <a:p>
            <a:pPr lvl="1" eaLnBrk="1" hangingPunct="1">
              <a:defRPr/>
            </a:pPr>
            <a:r>
              <a:rPr lang="en-US" sz="2400" dirty="0" smtClean="0">
                <a:solidFill>
                  <a:srgbClr val="000000"/>
                </a:solidFill>
              </a:rPr>
              <a:t>Analysis of the solar spectrum shows that the </a:t>
            </a:r>
            <a:br>
              <a:rPr lang="en-US" sz="2400" dirty="0" smtClean="0">
                <a:solidFill>
                  <a:srgbClr val="000000"/>
                </a:solidFill>
              </a:rPr>
            </a:br>
            <a:r>
              <a:rPr lang="en-US" sz="2400" dirty="0" smtClean="0">
                <a:solidFill>
                  <a:srgbClr val="000000"/>
                </a:solidFill>
              </a:rPr>
              <a:t>sun is mostly hydrogen, with a quarter of its </a:t>
            </a:r>
            <a:br>
              <a:rPr lang="en-US" sz="2400" dirty="0" smtClean="0">
                <a:solidFill>
                  <a:srgbClr val="000000"/>
                </a:solidFill>
              </a:rPr>
            </a:br>
            <a:r>
              <a:rPr lang="en-US" sz="2400" dirty="0" smtClean="0">
                <a:solidFill>
                  <a:srgbClr val="000000"/>
                </a:solidFill>
              </a:rPr>
              <a:t>mass being helium.</a:t>
            </a:r>
          </a:p>
          <a:p>
            <a:pPr lvl="1" eaLnBrk="1" hangingPunct="1">
              <a:defRPr/>
            </a:pPr>
            <a:r>
              <a:rPr lang="en-US" sz="2400" dirty="0" smtClean="0">
                <a:solidFill>
                  <a:srgbClr val="000000"/>
                </a:solidFill>
              </a:rPr>
              <a:t>Only about 2 percent are heavier elements.</a:t>
            </a:r>
          </a:p>
        </p:txBody>
      </p:sp>
      <p:sp>
        <p:nvSpPr>
          <p:cNvPr id="991239" name="Text Box 7"/>
          <p:cNvSpPr txBox="1">
            <a:spLocks noChangeArrowheads="1"/>
          </p:cNvSpPr>
          <p:nvPr/>
        </p:nvSpPr>
        <p:spPr bwMode="auto">
          <a:xfrm>
            <a:off x="554038" y="76200"/>
            <a:ext cx="75993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dirty="0" smtClean="0">
                <a:solidFill>
                  <a:srgbClr val="FFCC00"/>
                </a:solidFill>
                <a:cs typeface="+mn-cs"/>
              </a:rPr>
              <a:t>Chemical Composition of the Solar Nebula </a:t>
            </a:r>
            <a:br>
              <a:rPr lang="en-US" sz="3000" dirty="0" smtClean="0">
                <a:solidFill>
                  <a:srgbClr val="FFCC00"/>
                </a:solidFill>
                <a:cs typeface="+mn-cs"/>
              </a:rPr>
            </a:br>
            <a:endParaRPr lang="en-US" sz="3000" dirty="0">
              <a:solidFill>
                <a:srgbClr val="FFCC00"/>
              </a:solidFill>
              <a:cs typeface="+mn-cs"/>
            </a:endParaRPr>
          </a:p>
        </p:txBody>
      </p:sp>
    </p:spTree>
    <p:extLst>
      <p:ext uri="{BB962C8B-B14F-4D97-AF65-F5344CB8AC3E}">
        <p14:creationId xmlns:p14="http://schemas.microsoft.com/office/powerpoint/2010/main" val="215050862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60803" name="Rectangle 3"/>
          <p:cNvSpPr>
            <a:spLocks noGrp="1" noChangeArrowheads="1"/>
          </p:cNvSpPr>
          <p:nvPr>
            <p:ph idx="4294967295"/>
          </p:nvPr>
        </p:nvSpPr>
        <p:spPr>
          <a:xfrm>
            <a:off x="0" y="1008063"/>
            <a:ext cx="7904163" cy="5516562"/>
          </a:xfrm>
          <a:prstGeom prst="rect">
            <a:avLst/>
          </a:prstGeom>
        </p:spPr>
        <p:txBody>
          <a:bodyPr/>
          <a:lstStyle/>
          <a:p>
            <a:pPr eaLnBrk="1" hangingPunct="1">
              <a:defRPr/>
            </a:pPr>
            <a:r>
              <a:rPr lang="en-US" sz="3400" dirty="0" smtClean="0">
                <a:solidFill>
                  <a:schemeClr val="tx1"/>
                </a:solidFill>
                <a:cs typeface="+mn-cs"/>
              </a:rPr>
              <a:t>Of course, nuclear reactions have fused some hydrogen into helium.</a:t>
            </a:r>
          </a:p>
          <a:p>
            <a:pPr eaLnBrk="1" hangingPunct="1">
              <a:defRPr/>
            </a:pPr>
            <a:r>
              <a:rPr lang="en-US" sz="3400" dirty="0" smtClean="0">
                <a:solidFill>
                  <a:schemeClr val="tx1"/>
                </a:solidFill>
                <a:cs typeface="+mn-cs"/>
              </a:rPr>
              <a:t>This, however, happens in the core and has not affected its surface composition.</a:t>
            </a:r>
            <a:r>
              <a:rPr lang="en-US" dirty="0" smtClean="0">
                <a:solidFill>
                  <a:schemeClr val="tx1"/>
                </a:solidFill>
                <a:cs typeface="+mn-cs"/>
              </a:rPr>
              <a:t> </a:t>
            </a:r>
          </a:p>
          <a:p>
            <a:pPr lvl="1" eaLnBrk="1" hangingPunct="1">
              <a:defRPr/>
            </a:pPr>
            <a:r>
              <a:rPr lang="en-US" sz="2400" dirty="0" smtClean="0">
                <a:solidFill>
                  <a:schemeClr val="tx1"/>
                </a:solidFill>
              </a:rPr>
              <a:t>Thus, the composition revealed in its spectrum </a:t>
            </a:r>
            <a:br>
              <a:rPr lang="en-US" sz="2400" dirty="0" smtClean="0">
                <a:solidFill>
                  <a:schemeClr val="tx1"/>
                </a:solidFill>
              </a:rPr>
            </a:br>
            <a:r>
              <a:rPr lang="en-US" sz="2400" dirty="0" smtClean="0">
                <a:solidFill>
                  <a:schemeClr val="tx1"/>
                </a:solidFill>
              </a:rPr>
              <a:t>is essentially the same composition of the solar nebula gases from which it formed.</a:t>
            </a:r>
          </a:p>
        </p:txBody>
      </p:sp>
      <p:sp>
        <p:nvSpPr>
          <p:cNvPr id="460806" name="Text Box 6"/>
          <p:cNvSpPr txBox="1">
            <a:spLocks noChangeArrowheads="1"/>
          </p:cNvSpPr>
          <p:nvPr/>
        </p:nvSpPr>
        <p:spPr bwMode="auto">
          <a:xfrm>
            <a:off x="554038" y="76200"/>
            <a:ext cx="75993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4">
                    <a:lumMod val="50000"/>
                  </a:schemeClr>
                </a:solidFill>
                <a:cs typeface="+mn-cs"/>
              </a:rPr>
              <a:t>Chemical Composition </a:t>
            </a:r>
            <a:br>
              <a:rPr lang="en-US" sz="3000" dirty="0">
                <a:solidFill>
                  <a:schemeClr val="accent4">
                    <a:lumMod val="50000"/>
                  </a:schemeClr>
                </a:solidFill>
                <a:cs typeface="+mn-cs"/>
              </a:rPr>
            </a:br>
            <a:r>
              <a:rPr lang="en-US" sz="3000" dirty="0">
                <a:solidFill>
                  <a:schemeClr val="accent4">
                    <a:lumMod val="50000"/>
                  </a:schemeClr>
                </a:solidFill>
                <a:cs typeface="+mn-cs"/>
              </a:rPr>
              <a:t>of the Solar Nebula</a:t>
            </a:r>
          </a:p>
        </p:txBody>
      </p:sp>
    </p:spTree>
    <p:extLst>
      <p:ext uri="{BB962C8B-B14F-4D97-AF65-F5344CB8AC3E}">
        <p14:creationId xmlns:p14="http://schemas.microsoft.com/office/powerpoint/2010/main" val="3653694882"/>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993283" name="Rectangle 3"/>
          <p:cNvSpPr>
            <a:spLocks noGrp="1" noChangeArrowheads="1"/>
          </p:cNvSpPr>
          <p:nvPr>
            <p:ph idx="4294967295"/>
          </p:nvPr>
        </p:nvSpPr>
        <p:spPr>
          <a:xfrm>
            <a:off x="0" y="976313"/>
            <a:ext cx="7900988" cy="4648200"/>
          </a:xfrm>
          <a:prstGeom prst="rect">
            <a:avLst/>
          </a:prstGeom>
        </p:spPr>
        <p:txBody>
          <a:bodyPr/>
          <a:lstStyle/>
          <a:p>
            <a:pPr eaLnBrk="1" hangingPunct="1">
              <a:defRPr/>
            </a:pPr>
            <a:r>
              <a:rPr lang="en-US" sz="4000" dirty="0" smtClean="0">
                <a:solidFill>
                  <a:schemeClr val="tx1"/>
                </a:solidFill>
                <a:cs typeface="+mn-cs"/>
              </a:rPr>
              <a:t>You can see that same solar nebula composition is reflected in the chemical compositions </a:t>
            </a:r>
            <a:br>
              <a:rPr lang="en-US" sz="4000" dirty="0" smtClean="0">
                <a:solidFill>
                  <a:schemeClr val="tx1"/>
                </a:solidFill>
                <a:cs typeface="+mn-cs"/>
              </a:rPr>
            </a:br>
            <a:r>
              <a:rPr lang="en-US" sz="4000" dirty="0" smtClean="0">
                <a:solidFill>
                  <a:schemeClr val="tx1"/>
                </a:solidFill>
                <a:cs typeface="+mn-cs"/>
              </a:rPr>
              <a:t>of the planets. </a:t>
            </a:r>
          </a:p>
        </p:txBody>
      </p:sp>
      <p:sp>
        <p:nvSpPr>
          <p:cNvPr id="993286" name="Text Box 6"/>
          <p:cNvSpPr txBox="1">
            <a:spLocks noChangeArrowheads="1"/>
          </p:cNvSpPr>
          <p:nvPr/>
        </p:nvSpPr>
        <p:spPr bwMode="auto">
          <a:xfrm>
            <a:off x="554038" y="76200"/>
            <a:ext cx="75993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4">
                    <a:lumMod val="50000"/>
                  </a:schemeClr>
                </a:solidFill>
                <a:cs typeface="+mn-cs"/>
              </a:rPr>
              <a:t>Chemical Composition </a:t>
            </a:r>
            <a:br>
              <a:rPr lang="en-US" sz="3000" dirty="0">
                <a:solidFill>
                  <a:schemeClr val="accent4">
                    <a:lumMod val="50000"/>
                  </a:schemeClr>
                </a:solidFill>
                <a:cs typeface="+mn-cs"/>
              </a:rPr>
            </a:br>
            <a:r>
              <a:rPr lang="en-US" sz="3000" dirty="0">
                <a:solidFill>
                  <a:schemeClr val="accent4">
                    <a:lumMod val="50000"/>
                  </a:schemeClr>
                </a:solidFill>
                <a:cs typeface="+mn-cs"/>
              </a:rPr>
              <a:t>of the Solar Nebula</a:t>
            </a:r>
          </a:p>
        </p:txBody>
      </p:sp>
    </p:spTree>
    <p:extLst>
      <p:ext uri="{BB962C8B-B14F-4D97-AF65-F5344CB8AC3E}">
        <p14:creationId xmlns:p14="http://schemas.microsoft.com/office/powerpoint/2010/main" val="245289856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34595" name="Rectangle 3"/>
          <p:cNvSpPr>
            <a:spLocks noGrp="1" noChangeArrowheads="1"/>
          </p:cNvSpPr>
          <p:nvPr>
            <p:ph idx="4294967295"/>
          </p:nvPr>
        </p:nvSpPr>
        <p:spPr>
          <a:xfrm>
            <a:off x="1023938" y="993775"/>
            <a:ext cx="8120062" cy="5864225"/>
          </a:xfrm>
          <a:prstGeom prst="rect">
            <a:avLst/>
          </a:prstGeom>
        </p:spPr>
        <p:txBody>
          <a:bodyPr/>
          <a:lstStyle/>
          <a:p>
            <a:pPr eaLnBrk="1" hangingPunct="1">
              <a:defRPr/>
            </a:pPr>
            <a:r>
              <a:rPr lang="en-US" sz="3200" dirty="0" smtClean="0">
                <a:solidFill>
                  <a:schemeClr val="tx1"/>
                </a:solidFill>
                <a:cs typeface="+mn-cs"/>
              </a:rPr>
              <a:t>The composition of the Jovian planets resembles the composition of the sun.</a:t>
            </a:r>
          </a:p>
          <a:p>
            <a:pPr eaLnBrk="1" hangingPunct="1">
              <a:defRPr/>
            </a:pPr>
            <a:r>
              <a:rPr lang="en-US" sz="3200" dirty="0" smtClean="0">
                <a:solidFill>
                  <a:schemeClr val="tx1"/>
                </a:solidFill>
                <a:cs typeface="+mn-cs"/>
              </a:rPr>
              <a:t>Furthermore, if you allowed low-density gases to escape from a blob of sun-stuff, the remaining heavier elements would resemble the composition of the other terrestrial planets—as well as meteorites.</a:t>
            </a:r>
          </a:p>
          <a:p>
            <a:pPr eaLnBrk="1" hangingPunct="1">
              <a:defRPr/>
            </a:pPr>
            <a:endParaRPr lang="en-US" dirty="0" smtClean="0">
              <a:cs typeface="+mn-cs"/>
            </a:endParaRPr>
          </a:p>
        </p:txBody>
      </p:sp>
      <p:sp>
        <p:nvSpPr>
          <p:cNvPr id="1134598" name="Text Box 6"/>
          <p:cNvSpPr txBox="1">
            <a:spLocks noChangeArrowheads="1"/>
          </p:cNvSpPr>
          <p:nvPr/>
        </p:nvSpPr>
        <p:spPr bwMode="auto">
          <a:xfrm>
            <a:off x="554038" y="76200"/>
            <a:ext cx="75993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4">
                    <a:lumMod val="50000"/>
                  </a:schemeClr>
                </a:solidFill>
                <a:cs typeface="+mn-cs"/>
              </a:rPr>
              <a:t>Chemical Composition </a:t>
            </a:r>
            <a:br>
              <a:rPr lang="en-US" sz="3000" dirty="0">
                <a:solidFill>
                  <a:schemeClr val="accent4">
                    <a:lumMod val="50000"/>
                  </a:schemeClr>
                </a:solidFill>
                <a:cs typeface="+mn-cs"/>
              </a:rPr>
            </a:br>
            <a:r>
              <a:rPr lang="en-US" sz="3000" dirty="0">
                <a:solidFill>
                  <a:schemeClr val="accent4">
                    <a:lumMod val="50000"/>
                  </a:schemeClr>
                </a:solidFill>
                <a:cs typeface="+mn-cs"/>
              </a:rPr>
              <a:t>of the Solar Nebula</a:t>
            </a:r>
          </a:p>
        </p:txBody>
      </p:sp>
    </p:spTree>
    <p:extLst>
      <p:ext uri="{BB962C8B-B14F-4D97-AF65-F5344CB8AC3E}">
        <p14:creationId xmlns:p14="http://schemas.microsoft.com/office/powerpoint/2010/main" val="140758804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66947" name="Rectangle 3"/>
          <p:cNvSpPr>
            <a:spLocks noGrp="1" noChangeArrowheads="1"/>
          </p:cNvSpPr>
          <p:nvPr>
            <p:ph idx="4294967295"/>
          </p:nvPr>
        </p:nvSpPr>
        <p:spPr>
          <a:xfrm>
            <a:off x="554038" y="984250"/>
            <a:ext cx="8589962" cy="5257800"/>
          </a:xfrm>
          <a:prstGeom prst="rect">
            <a:avLst/>
          </a:prstGeom>
        </p:spPr>
        <p:txBody>
          <a:bodyPr/>
          <a:lstStyle/>
          <a:p>
            <a:pPr eaLnBrk="1" hangingPunct="1">
              <a:defRPr/>
            </a:pPr>
            <a:r>
              <a:rPr lang="en-US" sz="3800" dirty="0" smtClean="0">
                <a:solidFill>
                  <a:srgbClr val="000000"/>
                </a:solidFill>
                <a:cs typeface="+mn-cs"/>
              </a:rPr>
              <a:t>The key to understanding the process that converted the nebular gas into solid matter is:</a:t>
            </a:r>
          </a:p>
          <a:p>
            <a:pPr lvl="1" eaLnBrk="1" hangingPunct="1">
              <a:defRPr/>
            </a:pPr>
            <a:r>
              <a:rPr lang="en-US" sz="2600" dirty="0" smtClean="0">
                <a:solidFill>
                  <a:srgbClr val="000000"/>
                </a:solidFill>
              </a:rPr>
              <a:t>The observed variation in density among </a:t>
            </a:r>
            <a:br>
              <a:rPr lang="en-US" sz="2600" dirty="0" smtClean="0">
                <a:solidFill>
                  <a:srgbClr val="000000"/>
                </a:solidFill>
              </a:rPr>
            </a:br>
            <a:r>
              <a:rPr lang="en-US" sz="2600" dirty="0" smtClean="0">
                <a:solidFill>
                  <a:srgbClr val="000000"/>
                </a:solidFill>
              </a:rPr>
              <a:t>solar system objects</a:t>
            </a:r>
          </a:p>
        </p:txBody>
      </p:sp>
      <p:sp>
        <p:nvSpPr>
          <p:cNvPr id="466948" name="Text Box 4"/>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dirty="0">
                <a:solidFill>
                  <a:srgbClr val="FFCC00"/>
                </a:solidFill>
                <a:cs typeface="+mn-cs"/>
              </a:rPr>
              <a:t>Condensation of Solids</a:t>
            </a:r>
          </a:p>
        </p:txBody>
      </p:sp>
    </p:spTree>
    <p:extLst>
      <p:ext uri="{BB962C8B-B14F-4D97-AF65-F5344CB8AC3E}">
        <p14:creationId xmlns:p14="http://schemas.microsoft.com/office/powerpoint/2010/main" val="3408541243"/>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36643" name="Rectangle 3"/>
          <p:cNvSpPr>
            <a:spLocks noGrp="1" noChangeArrowheads="1"/>
          </p:cNvSpPr>
          <p:nvPr>
            <p:ph idx="4294967295"/>
          </p:nvPr>
        </p:nvSpPr>
        <p:spPr>
          <a:xfrm>
            <a:off x="947738" y="990600"/>
            <a:ext cx="8196262" cy="5410200"/>
          </a:xfrm>
          <a:prstGeom prst="rect">
            <a:avLst/>
          </a:prstGeom>
        </p:spPr>
        <p:txBody>
          <a:bodyPr/>
          <a:lstStyle/>
          <a:p>
            <a:pPr eaLnBrk="1" hangingPunct="1">
              <a:defRPr/>
            </a:pPr>
            <a:r>
              <a:rPr lang="en-US" sz="3600" dirty="0" smtClean="0">
                <a:solidFill>
                  <a:schemeClr val="tx1"/>
                </a:solidFill>
                <a:cs typeface="+mn-cs"/>
              </a:rPr>
              <a:t>The four inner planets are high-density, terrestrial bodies.</a:t>
            </a:r>
          </a:p>
          <a:p>
            <a:pPr eaLnBrk="1" hangingPunct="1">
              <a:defRPr/>
            </a:pPr>
            <a:r>
              <a:rPr lang="en-US" sz="3600" dirty="0" smtClean="0">
                <a:solidFill>
                  <a:schemeClr val="tx1"/>
                </a:solidFill>
                <a:cs typeface="+mn-cs"/>
              </a:rPr>
              <a:t>The outer, Jupiter-like planets are low-density, giant planets.</a:t>
            </a:r>
          </a:p>
          <a:p>
            <a:pPr lvl="1" eaLnBrk="1" hangingPunct="1">
              <a:defRPr/>
            </a:pPr>
            <a:r>
              <a:rPr lang="en-US" sz="2400" dirty="0" smtClean="0">
                <a:solidFill>
                  <a:schemeClr val="tx1"/>
                </a:solidFill>
              </a:rPr>
              <a:t>This division is due to the different ways gases are condensed into solids in the inner and outer regions </a:t>
            </a:r>
            <a:br>
              <a:rPr lang="en-US" sz="2400" dirty="0" smtClean="0">
                <a:solidFill>
                  <a:schemeClr val="tx1"/>
                </a:solidFill>
              </a:rPr>
            </a:br>
            <a:r>
              <a:rPr lang="en-US" sz="2400" dirty="0" smtClean="0">
                <a:solidFill>
                  <a:schemeClr val="tx1"/>
                </a:solidFill>
              </a:rPr>
              <a:t>of the solar nebula.</a:t>
            </a:r>
          </a:p>
          <a:p>
            <a:pPr eaLnBrk="1" hangingPunct="1">
              <a:defRPr/>
            </a:pPr>
            <a:endParaRPr lang="en-US" sz="2400" dirty="0" smtClean="0">
              <a:solidFill>
                <a:schemeClr val="tx1"/>
              </a:solidFill>
              <a:cs typeface="+mn-cs"/>
            </a:endParaRPr>
          </a:p>
        </p:txBody>
      </p:sp>
      <p:sp>
        <p:nvSpPr>
          <p:cNvPr id="1136646"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4">
                    <a:lumMod val="50000"/>
                  </a:schemeClr>
                </a:solidFill>
                <a:cs typeface="+mn-cs"/>
              </a:rPr>
              <a:t>Condensation of Solids</a:t>
            </a:r>
          </a:p>
        </p:txBody>
      </p:sp>
    </p:spTree>
    <p:extLst>
      <p:ext uri="{BB962C8B-B14F-4D97-AF65-F5344CB8AC3E}">
        <p14:creationId xmlns:p14="http://schemas.microsoft.com/office/powerpoint/2010/main" val="10419171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39625" y="103378"/>
            <a:ext cx="8342930" cy="5262980"/>
          </a:xfrm>
          <a:prstGeom prst="rect">
            <a:avLst/>
          </a:prstGeom>
        </p:spPr>
        <p:txBody>
          <a:bodyPr wrap="square">
            <a:spAutoFit/>
          </a:bodyPr>
          <a:lstStyle/>
          <a:p>
            <a:r>
              <a:rPr lang="en-US" sz="2800" dirty="0" smtClean="0"/>
              <a:t>Though simple atomic nuclei formed within the first three minutes after the Big Bang, thousands of years passed before the first electrically neutral atoms formed. The majority of atoms that were produced by the Big Bang are hydrogen, along with helium and traces of lithium. Giant clouds of these primordial elements later coalesced through gravity to form stars and galaxies, and the heavier elements were synthesized either within stars or during supernovae.</a:t>
            </a:r>
          </a:p>
          <a:p>
            <a:r>
              <a:rPr lang="en-US" sz="2800" dirty="0">
                <a:hlinkClick r:id="rId2"/>
              </a:rPr>
              <a:t>http://</a:t>
            </a:r>
            <a:r>
              <a:rPr lang="en-US" sz="2800" dirty="0" err="1">
                <a:hlinkClick r:id="rId2"/>
              </a:rPr>
              <a:t>www.youtube.com</a:t>
            </a:r>
            <a:r>
              <a:rPr lang="en-US" sz="2800" dirty="0">
                <a:hlinkClick r:id="rId2"/>
              </a:rPr>
              <a:t>/</a:t>
            </a:r>
            <a:r>
              <a:rPr lang="en-US" sz="2800" dirty="0" err="1">
                <a:hlinkClick r:id="rId2"/>
              </a:rPr>
              <a:t>watch?v</a:t>
            </a:r>
            <a:r>
              <a:rPr lang="en-US" sz="2800" dirty="0">
                <a:hlinkClick r:id="rId2"/>
              </a:rPr>
              <a:t>=87HLPficmfE</a:t>
            </a:r>
            <a:endParaRPr lang="en-US" sz="2800" dirty="0"/>
          </a:p>
          <a:p>
            <a:endParaRPr lang="en-US" sz="2800" dirty="0"/>
          </a:p>
        </p:txBody>
      </p:sp>
    </p:spTree>
    <p:extLst>
      <p:ext uri="{BB962C8B-B14F-4D97-AF65-F5344CB8AC3E}">
        <p14:creationId xmlns:p14="http://schemas.microsoft.com/office/powerpoint/2010/main" val="1059004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67971" name="Rectangle 3"/>
          <p:cNvSpPr>
            <a:spLocks noGrp="1" noChangeArrowheads="1"/>
          </p:cNvSpPr>
          <p:nvPr>
            <p:ph idx="4294967295"/>
          </p:nvPr>
        </p:nvSpPr>
        <p:spPr>
          <a:xfrm>
            <a:off x="1011238" y="976313"/>
            <a:ext cx="8132762" cy="5867400"/>
          </a:xfrm>
          <a:prstGeom prst="rect">
            <a:avLst/>
          </a:prstGeom>
        </p:spPr>
        <p:txBody>
          <a:bodyPr/>
          <a:lstStyle/>
          <a:p>
            <a:pPr eaLnBrk="1" hangingPunct="1">
              <a:defRPr/>
            </a:pPr>
            <a:r>
              <a:rPr lang="en-US" sz="4000" dirty="0" smtClean="0">
                <a:solidFill>
                  <a:schemeClr val="tx1"/>
                </a:solidFill>
                <a:cs typeface="+mn-cs"/>
              </a:rPr>
              <a:t>Even among the terrestrial planets, you find a pattern of slight differences in density. </a:t>
            </a:r>
          </a:p>
          <a:p>
            <a:pPr lvl="1" eaLnBrk="1" hangingPunct="1">
              <a:defRPr/>
            </a:pPr>
            <a:r>
              <a:rPr lang="en-US" sz="2400" dirty="0" smtClean="0">
                <a:solidFill>
                  <a:srgbClr val="000000"/>
                </a:solidFill>
              </a:rPr>
              <a:t>The</a:t>
            </a:r>
            <a:r>
              <a:rPr lang="en-US" sz="2400" dirty="0" smtClean="0"/>
              <a:t> </a:t>
            </a:r>
            <a:r>
              <a:rPr lang="en-US" sz="2400" dirty="0" smtClean="0">
                <a:solidFill>
                  <a:srgbClr val="0000FF"/>
                </a:solidFill>
              </a:rPr>
              <a:t>uncompressed</a:t>
            </a:r>
            <a:r>
              <a:rPr lang="en-US" sz="2400" dirty="0" smtClean="0">
                <a:solidFill>
                  <a:schemeClr val="accent1"/>
                </a:solidFill>
              </a:rPr>
              <a:t> </a:t>
            </a:r>
            <a:r>
              <a:rPr lang="en-US" sz="2400" dirty="0" smtClean="0">
                <a:solidFill>
                  <a:srgbClr val="0000FF"/>
                </a:solidFill>
              </a:rPr>
              <a:t>densities</a:t>
            </a:r>
            <a:r>
              <a:rPr lang="en-US" sz="2400" dirty="0" smtClean="0">
                <a:solidFill>
                  <a:srgbClr val="000000"/>
                </a:solidFill>
              </a:rPr>
              <a:t>—the densities the planets would have if their gravity did not compress them—can be calculated from the actual densities and masses of each planet.</a:t>
            </a:r>
          </a:p>
          <a:p>
            <a:pPr eaLnBrk="1" hangingPunct="1">
              <a:defRPr/>
            </a:pPr>
            <a:endParaRPr lang="en-US" sz="2400" dirty="0" smtClean="0">
              <a:cs typeface="+mn-cs"/>
            </a:endParaRPr>
          </a:p>
        </p:txBody>
      </p:sp>
      <p:sp>
        <p:nvSpPr>
          <p:cNvPr id="467974"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dirty="0">
                <a:solidFill>
                  <a:schemeClr val="accent4">
                    <a:lumMod val="50000"/>
                  </a:schemeClr>
                </a:solidFill>
                <a:cs typeface="+mn-cs"/>
              </a:rPr>
              <a:t>Condensation of Solids</a:t>
            </a:r>
          </a:p>
        </p:txBody>
      </p:sp>
    </p:spTree>
    <p:extLst>
      <p:ext uri="{BB962C8B-B14F-4D97-AF65-F5344CB8AC3E}">
        <p14:creationId xmlns:p14="http://schemas.microsoft.com/office/powerpoint/2010/main" val="215983804"/>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68995" name="Rectangle 3"/>
          <p:cNvSpPr>
            <a:spLocks noGrp="1" noChangeArrowheads="1"/>
          </p:cNvSpPr>
          <p:nvPr>
            <p:ph idx="4294967295"/>
          </p:nvPr>
        </p:nvSpPr>
        <p:spPr>
          <a:xfrm>
            <a:off x="0" y="966788"/>
            <a:ext cx="7972425" cy="5638800"/>
          </a:xfrm>
          <a:prstGeom prst="rect">
            <a:avLst/>
          </a:prstGeom>
        </p:spPr>
        <p:txBody>
          <a:bodyPr/>
          <a:lstStyle/>
          <a:p>
            <a:pPr eaLnBrk="1" hangingPunct="1">
              <a:defRPr/>
            </a:pPr>
            <a:r>
              <a:rPr lang="en-US" sz="4000" dirty="0" smtClean="0">
                <a:solidFill>
                  <a:srgbClr val="320808"/>
                </a:solidFill>
                <a:cs typeface="+mn-cs"/>
              </a:rPr>
              <a:t>In general, the closer a planet </a:t>
            </a:r>
            <a:br>
              <a:rPr lang="en-US" sz="4000" dirty="0" smtClean="0">
                <a:solidFill>
                  <a:srgbClr val="320808"/>
                </a:solidFill>
                <a:cs typeface="+mn-cs"/>
              </a:rPr>
            </a:br>
            <a:r>
              <a:rPr lang="en-US" sz="4000" dirty="0" smtClean="0">
                <a:solidFill>
                  <a:srgbClr val="320808"/>
                </a:solidFill>
                <a:cs typeface="+mn-cs"/>
              </a:rPr>
              <a:t>is to the sun, the higher is its uncompressed density.</a:t>
            </a:r>
          </a:p>
          <a:p>
            <a:pPr lvl="1" eaLnBrk="1" hangingPunct="1">
              <a:defRPr/>
            </a:pPr>
            <a:r>
              <a:rPr lang="en-US" sz="2400" dirty="0" smtClean="0">
                <a:solidFill>
                  <a:srgbClr val="320808"/>
                </a:solidFill>
              </a:rPr>
              <a:t>This density variation is understood to have originated when the solar system first formed </a:t>
            </a:r>
            <a:br>
              <a:rPr lang="en-US" sz="2400" dirty="0" smtClean="0">
                <a:solidFill>
                  <a:srgbClr val="320808"/>
                </a:solidFill>
              </a:rPr>
            </a:br>
            <a:r>
              <a:rPr lang="en-US" sz="2400" dirty="0" smtClean="0">
                <a:solidFill>
                  <a:srgbClr val="320808"/>
                </a:solidFill>
              </a:rPr>
              <a:t>solid grains.</a:t>
            </a:r>
          </a:p>
          <a:p>
            <a:pPr lvl="1" eaLnBrk="1" hangingPunct="1">
              <a:defRPr/>
            </a:pPr>
            <a:r>
              <a:rPr lang="en-US" sz="2400" dirty="0" smtClean="0">
                <a:solidFill>
                  <a:srgbClr val="320808"/>
                </a:solidFill>
              </a:rPr>
              <a:t>The kind of matter that is condensed in a particular      region would depend on the temperature of the </a:t>
            </a:r>
            <a:br>
              <a:rPr lang="en-US" sz="2400" dirty="0" smtClean="0">
                <a:solidFill>
                  <a:srgbClr val="320808"/>
                </a:solidFill>
              </a:rPr>
            </a:br>
            <a:r>
              <a:rPr lang="en-US" sz="2400" dirty="0" smtClean="0">
                <a:solidFill>
                  <a:srgbClr val="320808"/>
                </a:solidFill>
              </a:rPr>
              <a:t>gas there.</a:t>
            </a:r>
          </a:p>
        </p:txBody>
      </p:sp>
      <p:sp>
        <p:nvSpPr>
          <p:cNvPr id="468998"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5">
                    <a:lumMod val="50000"/>
                  </a:schemeClr>
                </a:solidFill>
                <a:cs typeface="+mn-cs"/>
              </a:rPr>
              <a:t>Condensation of Solids</a:t>
            </a:r>
          </a:p>
        </p:txBody>
      </p:sp>
    </p:spTree>
    <p:extLst>
      <p:ext uri="{BB962C8B-B14F-4D97-AF65-F5344CB8AC3E}">
        <p14:creationId xmlns:p14="http://schemas.microsoft.com/office/powerpoint/2010/main" val="27586103"/>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995331" name="Rectangle 3"/>
          <p:cNvSpPr>
            <a:spLocks noGrp="1" noChangeArrowheads="1"/>
          </p:cNvSpPr>
          <p:nvPr>
            <p:ph idx="4294967295"/>
          </p:nvPr>
        </p:nvSpPr>
        <p:spPr>
          <a:xfrm>
            <a:off x="566738" y="990600"/>
            <a:ext cx="8577262" cy="4525963"/>
          </a:xfrm>
          <a:prstGeom prst="rect">
            <a:avLst/>
          </a:prstGeom>
        </p:spPr>
        <p:txBody>
          <a:bodyPr/>
          <a:lstStyle/>
          <a:p>
            <a:pPr eaLnBrk="1" hangingPunct="1">
              <a:defRPr/>
            </a:pPr>
            <a:r>
              <a:rPr lang="en-US" sz="3800" dirty="0" smtClean="0">
                <a:solidFill>
                  <a:schemeClr val="tx1"/>
                </a:solidFill>
                <a:cs typeface="+mn-cs"/>
              </a:rPr>
              <a:t>In the inner regions, the temperature seems to have been 1,500 K or so.</a:t>
            </a:r>
          </a:p>
          <a:p>
            <a:pPr lvl="1" eaLnBrk="1" hangingPunct="1">
              <a:defRPr/>
            </a:pPr>
            <a:r>
              <a:rPr lang="en-US" sz="2400" dirty="0" smtClean="0">
                <a:solidFill>
                  <a:schemeClr val="tx1"/>
                </a:solidFill>
              </a:rPr>
              <a:t>The only materials that can form grains at this temperature are compounds with high melting </a:t>
            </a:r>
            <a:br>
              <a:rPr lang="en-US" sz="2400" dirty="0" smtClean="0">
                <a:solidFill>
                  <a:schemeClr val="tx1"/>
                </a:solidFill>
              </a:rPr>
            </a:br>
            <a:r>
              <a:rPr lang="en-US" sz="2400" dirty="0" smtClean="0">
                <a:solidFill>
                  <a:schemeClr val="tx1"/>
                </a:solidFill>
              </a:rPr>
              <a:t>points—such as metal oxides and pure metals.</a:t>
            </a:r>
          </a:p>
          <a:p>
            <a:pPr lvl="1" eaLnBrk="1" hangingPunct="1">
              <a:defRPr/>
            </a:pPr>
            <a:r>
              <a:rPr lang="en-US" sz="2400" dirty="0" smtClean="0">
                <a:solidFill>
                  <a:schemeClr val="tx1"/>
                </a:solidFill>
              </a:rPr>
              <a:t>These are very dense, corresponding to the </a:t>
            </a:r>
            <a:br>
              <a:rPr lang="en-US" sz="2400" dirty="0" smtClean="0">
                <a:solidFill>
                  <a:schemeClr val="tx1"/>
                </a:solidFill>
              </a:rPr>
            </a:br>
            <a:r>
              <a:rPr lang="en-US" sz="2400" dirty="0" smtClean="0">
                <a:solidFill>
                  <a:schemeClr val="tx1"/>
                </a:solidFill>
              </a:rPr>
              <a:t>composition of Mercury.</a:t>
            </a:r>
          </a:p>
        </p:txBody>
      </p:sp>
      <p:sp>
        <p:nvSpPr>
          <p:cNvPr id="995335" name="Text Box 7"/>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4">
                    <a:lumMod val="50000"/>
                  </a:schemeClr>
                </a:solidFill>
                <a:cs typeface="+mn-cs"/>
              </a:rPr>
              <a:t>Condensation of Solids</a:t>
            </a:r>
          </a:p>
        </p:txBody>
      </p:sp>
    </p:spTree>
    <p:extLst>
      <p:ext uri="{BB962C8B-B14F-4D97-AF65-F5344CB8AC3E}">
        <p14:creationId xmlns:p14="http://schemas.microsoft.com/office/powerpoint/2010/main" val="169995711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997379" name="Rectangle 3"/>
          <p:cNvSpPr>
            <a:spLocks noGrp="1" noChangeArrowheads="1"/>
          </p:cNvSpPr>
          <p:nvPr>
            <p:ph idx="4294967295"/>
          </p:nvPr>
        </p:nvSpPr>
        <p:spPr>
          <a:xfrm>
            <a:off x="147261" y="962024"/>
            <a:ext cx="8996739" cy="5571595"/>
          </a:xfrm>
          <a:prstGeom prst="rect">
            <a:avLst/>
          </a:prstGeom>
        </p:spPr>
        <p:txBody>
          <a:bodyPr>
            <a:normAutofit/>
          </a:bodyPr>
          <a:lstStyle/>
          <a:p>
            <a:pPr eaLnBrk="1" hangingPunct="1">
              <a:defRPr/>
            </a:pPr>
            <a:r>
              <a:rPr lang="en-US" sz="4400" dirty="0" smtClean="0">
                <a:solidFill>
                  <a:srgbClr val="320808"/>
                </a:solidFill>
                <a:cs typeface="+mn-cs"/>
              </a:rPr>
              <a:t>Farther out in the nebula, it was cooler.</a:t>
            </a:r>
          </a:p>
          <a:p>
            <a:pPr lvl="1" eaLnBrk="1" hangingPunct="1">
              <a:defRPr/>
            </a:pPr>
            <a:r>
              <a:rPr lang="en-US" sz="2400" dirty="0" smtClean="0">
                <a:solidFill>
                  <a:srgbClr val="320808"/>
                </a:solidFill>
              </a:rPr>
              <a:t>Silicates (rocky material) could condense.</a:t>
            </a:r>
          </a:p>
          <a:p>
            <a:pPr lvl="1" eaLnBrk="1" hangingPunct="1">
              <a:defRPr/>
            </a:pPr>
            <a:r>
              <a:rPr lang="en-US" sz="2400" dirty="0" smtClean="0">
                <a:solidFill>
                  <a:srgbClr val="320808"/>
                </a:solidFill>
              </a:rPr>
              <a:t>These are less dense than metal oxides and </a:t>
            </a:r>
            <a:br>
              <a:rPr lang="en-US" sz="2400" dirty="0" smtClean="0">
                <a:solidFill>
                  <a:srgbClr val="320808"/>
                </a:solidFill>
              </a:rPr>
            </a:br>
            <a:r>
              <a:rPr lang="en-US" sz="2400" dirty="0" smtClean="0">
                <a:solidFill>
                  <a:srgbClr val="320808"/>
                </a:solidFill>
              </a:rPr>
              <a:t>metals, corresponding more to the compositions </a:t>
            </a:r>
            <a:br>
              <a:rPr lang="en-US" sz="2400" dirty="0" smtClean="0">
                <a:solidFill>
                  <a:srgbClr val="320808"/>
                </a:solidFill>
              </a:rPr>
            </a:br>
            <a:r>
              <a:rPr lang="en-US" sz="2400" dirty="0" smtClean="0">
                <a:solidFill>
                  <a:srgbClr val="320808"/>
                </a:solidFill>
              </a:rPr>
              <a:t>of Venus, Earth, and Mars. </a:t>
            </a:r>
            <a:endParaRPr lang="en-US" sz="2400" dirty="0" smtClean="0">
              <a:solidFill>
                <a:srgbClr val="320808"/>
              </a:solidFill>
            </a:endParaRPr>
          </a:p>
          <a:p>
            <a:pPr lvl="1">
              <a:defRPr/>
            </a:pPr>
            <a:r>
              <a:rPr lang="en-US" sz="2400" dirty="0">
                <a:solidFill>
                  <a:srgbClr val="320808"/>
                </a:solidFill>
              </a:rPr>
              <a:t>Somewhere further from the sun, there was a boundary called the </a:t>
            </a:r>
            <a:r>
              <a:rPr lang="en-US" sz="2400" dirty="0">
                <a:solidFill>
                  <a:srgbClr val="0000FF"/>
                </a:solidFill>
              </a:rPr>
              <a:t>ice line</a:t>
            </a:r>
            <a:r>
              <a:rPr lang="en-US" sz="2400" dirty="0">
                <a:solidFill>
                  <a:srgbClr val="320808"/>
                </a:solidFill>
              </a:rPr>
              <a:t>—beyond which the water vapor could freeze to form ice.</a:t>
            </a:r>
          </a:p>
          <a:p>
            <a:pPr lvl="1" eaLnBrk="1" hangingPunct="1">
              <a:defRPr/>
            </a:pPr>
            <a:endParaRPr lang="en-US" sz="2400" dirty="0" smtClean="0">
              <a:solidFill>
                <a:srgbClr val="320808"/>
              </a:solidFill>
            </a:endParaRPr>
          </a:p>
        </p:txBody>
      </p:sp>
      <p:sp>
        <p:nvSpPr>
          <p:cNvPr id="997382"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5">
                    <a:lumMod val="50000"/>
                  </a:schemeClr>
                </a:solidFill>
                <a:cs typeface="+mn-cs"/>
              </a:rPr>
              <a:t>Condensation of Solids</a:t>
            </a:r>
          </a:p>
        </p:txBody>
      </p:sp>
    </p:spTree>
    <p:extLst>
      <p:ext uri="{BB962C8B-B14F-4D97-AF65-F5344CB8AC3E}">
        <p14:creationId xmlns:p14="http://schemas.microsoft.com/office/powerpoint/2010/main" val="336408435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38691" name="Rectangle 3"/>
          <p:cNvSpPr>
            <a:spLocks noGrp="1" noChangeArrowheads="1"/>
          </p:cNvSpPr>
          <p:nvPr>
            <p:ph idx="4294967295"/>
          </p:nvPr>
        </p:nvSpPr>
        <p:spPr>
          <a:xfrm>
            <a:off x="0" y="990600"/>
            <a:ext cx="9144000" cy="5257800"/>
          </a:xfrm>
          <a:prstGeom prst="rect">
            <a:avLst/>
          </a:prstGeom>
        </p:spPr>
        <p:txBody>
          <a:bodyPr>
            <a:normAutofit/>
          </a:bodyPr>
          <a:lstStyle/>
          <a:p>
            <a:pPr eaLnBrk="1" hangingPunct="1">
              <a:defRPr/>
            </a:pPr>
            <a:r>
              <a:rPr lang="en-US" sz="3800" dirty="0" smtClean="0">
                <a:solidFill>
                  <a:schemeClr val="tx1"/>
                </a:solidFill>
                <a:cs typeface="+mn-cs"/>
              </a:rPr>
              <a:t>Not much farther out, compounds </a:t>
            </a:r>
            <a:br>
              <a:rPr lang="en-US" sz="3800" dirty="0" smtClean="0">
                <a:solidFill>
                  <a:schemeClr val="tx1"/>
                </a:solidFill>
                <a:cs typeface="+mn-cs"/>
              </a:rPr>
            </a:br>
            <a:r>
              <a:rPr lang="en-US" sz="3800" dirty="0" smtClean="0">
                <a:solidFill>
                  <a:schemeClr val="tx1"/>
                </a:solidFill>
                <a:cs typeface="+mn-cs"/>
              </a:rPr>
              <a:t>such as methane and ammonia could condense to form other ices.</a:t>
            </a:r>
          </a:p>
          <a:p>
            <a:pPr lvl="1" eaLnBrk="1" hangingPunct="1">
              <a:lnSpc>
                <a:spcPct val="80000"/>
              </a:lnSpc>
              <a:defRPr/>
            </a:pPr>
            <a:r>
              <a:rPr lang="en-US" sz="2400" dirty="0" smtClean="0">
                <a:solidFill>
                  <a:schemeClr val="tx1"/>
                </a:solidFill>
              </a:rPr>
              <a:t>Water vapor, methane, and ammonia were </a:t>
            </a:r>
            <a:br>
              <a:rPr lang="en-US" sz="2400" dirty="0" smtClean="0">
                <a:solidFill>
                  <a:schemeClr val="tx1"/>
                </a:solidFill>
              </a:rPr>
            </a:br>
            <a:r>
              <a:rPr lang="en-US" sz="2400" dirty="0" smtClean="0">
                <a:solidFill>
                  <a:schemeClr val="tx1"/>
                </a:solidFill>
              </a:rPr>
              <a:t>abundant in the solar nebula.</a:t>
            </a:r>
          </a:p>
          <a:p>
            <a:pPr lvl="1" eaLnBrk="1" hangingPunct="1">
              <a:defRPr/>
            </a:pPr>
            <a:r>
              <a:rPr lang="en-US" sz="2400" dirty="0" smtClean="0">
                <a:solidFill>
                  <a:schemeClr val="tx1"/>
                </a:solidFill>
              </a:rPr>
              <a:t>So, beyond the ice line, the nebula was filled </a:t>
            </a:r>
            <a:br>
              <a:rPr lang="en-US" sz="2400" dirty="0" smtClean="0">
                <a:solidFill>
                  <a:schemeClr val="tx1"/>
                </a:solidFill>
              </a:rPr>
            </a:br>
            <a:r>
              <a:rPr lang="en-US" sz="2400" dirty="0" smtClean="0">
                <a:solidFill>
                  <a:schemeClr val="tx1"/>
                </a:solidFill>
              </a:rPr>
              <a:t>with a blizzard of ice particles.</a:t>
            </a:r>
          </a:p>
          <a:p>
            <a:pPr lvl="1" eaLnBrk="1" hangingPunct="1">
              <a:defRPr/>
            </a:pPr>
            <a:r>
              <a:rPr lang="en-US" sz="2400" dirty="0" smtClean="0">
                <a:solidFill>
                  <a:schemeClr val="tx1"/>
                </a:solidFill>
              </a:rPr>
              <a:t>Those ices have low densities like the Jovian planets.</a:t>
            </a:r>
          </a:p>
          <a:p>
            <a:pPr lvl="1" eaLnBrk="1" hangingPunct="1">
              <a:lnSpc>
                <a:spcPct val="80000"/>
              </a:lnSpc>
              <a:buFont typeface="Times" charset="0"/>
              <a:buNone/>
              <a:defRPr/>
            </a:pPr>
            <a:r>
              <a:rPr lang="en-US" sz="1000" dirty="0" smtClean="0">
                <a:solidFill>
                  <a:schemeClr val="tx1"/>
                </a:solidFill>
              </a:rPr>
              <a:t/>
            </a:r>
            <a:br>
              <a:rPr lang="en-US" sz="1000" dirty="0" smtClean="0">
                <a:solidFill>
                  <a:schemeClr val="tx1"/>
                </a:solidFill>
              </a:rPr>
            </a:br>
            <a:endParaRPr lang="en-US" sz="1000" dirty="0" smtClean="0">
              <a:solidFill>
                <a:schemeClr val="tx1"/>
              </a:solidFill>
            </a:endParaRPr>
          </a:p>
        </p:txBody>
      </p:sp>
      <p:sp>
        <p:nvSpPr>
          <p:cNvPr id="1138694"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5">
                    <a:lumMod val="50000"/>
                  </a:schemeClr>
                </a:solidFill>
                <a:cs typeface="+mn-cs"/>
              </a:rPr>
              <a:t>Condensation of Solids</a:t>
            </a:r>
          </a:p>
        </p:txBody>
      </p:sp>
    </p:spTree>
    <p:extLst>
      <p:ext uri="{BB962C8B-B14F-4D97-AF65-F5344CB8AC3E}">
        <p14:creationId xmlns:p14="http://schemas.microsoft.com/office/powerpoint/2010/main" val="396150391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01475" name="Rectangle 3"/>
          <p:cNvSpPr>
            <a:spLocks noGrp="1" noChangeArrowheads="1"/>
          </p:cNvSpPr>
          <p:nvPr>
            <p:ph idx="4294967295"/>
          </p:nvPr>
        </p:nvSpPr>
        <p:spPr>
          <a:xfrm>
            <a:off x="1" y="990600"/>
            <a:ext cx="9144000" cy="5181600"/>
          </a:xfrm>
          <a:prstGeom prst="rect">
            <a:avLst/>
          </a:prstGeom>
        </p:spPr>
        <p:txBody>
          <a:bodyPr/>
          <a:lstStyle/>
          <a:p>
            <a:pPr eaLnBrk="1" hangingPunct="1">
              <a:defRPr/>
            </a:pPr>
            <a:r>
              <a:rPr lang="en-US" sz="3400" dirty="0" smtClean="0">
                <a:solidFill>
                  <a:srgbClr val="320808"/>
                </a:solidFill>
                <a:cs typeface="+mn-cs"/>
              </a:rPr>
              <a:t>The sequence in which the different materials condense from the gas as you move away from the sun is called the </a:t>
            </a:r>
            <a:r>
              <a:rPr lang="en-US" sz="3400" dirty="0" smtClean="0">
                <a:solidFill>
                  <a:srgbClr val="0000FF"/>
                </a:solidFill>
                <a:cs typeface="+mn-cs"/>
              </a:rPr>
              <a:t>condensation sequence</a:t>
            </a:r>
            <a:r>
              <a:rPr lang="en-US" sz="3400" dirty="0" smtClean="0">
                <a:cs typeface="+mn-cs"/>
              </a:rPr>
              <a:t>.</a:t>
            </a:r>
          </a:p>
          <a:p>
            <a:pPr lvl="1" eaLnBrk="1" hangingPunct="1">
              <a:defRPr/>
            </a:pPr>
            <a:r>
              <a:rPr lang="en-US" sz="2400" dirty="0" smtClean="0">
                <a:solidFill>
                  <a:srgbClr val="320808"/>
                </a:solidFill>
              </a:rPr>
              <a:t>It suggests that the </a:t>
            </a:r>
            <a:br>
              <a:rPr lang="en-US" sz="2400" dirty="0" smtClean="0">
                <a:solidFill>
                  <a:srgbClr val="320808"/>
                </a:solidFill>
              </a:rPr>
            </a:br>
            <a:r>
              <a:rPr lang="en-US" sz="2400" dirty="0" smtClean="0">
                <a:solidFill>
                  <a:srgbClr val="320808"/>
                </a:solidFill>
              </a:rPr>
              <a:t>planets, forming at </a:t>
            </a:r>
            <a:br>
              <a:rPr lang="en-US" sz="2400" dirty="0" smtClean="0">
                <a:solidFill>
                  <a:srgbClr val="320808"/>
                </a:solidFill>
              </a:rPr>
            </a:br>
            <a:r>
              <a:rPr lang="en-US" sz="2400" dirty="0" smtClean="0">
                <a:solidFill>
                  <a:srgbClr val="320808"/>
                </a:solidFill>
              </a:rPr>
              <a:t>different distances from </a:t>
            </a:r>
            <a:br>
              <a:rPr lang="en-US" sz="2400" dirty="0" smtClean="0">
                <a:solidFill>
                  <a:srgbClr val="320808"/>
                </a:solidFill>
              </a:rPr>
            </a:br>
            <a:r>
              <a:rPr lang="en-US" sz="2400" dirty="0" smtClean="0">
                <a:solidFill>
                  <a:srgbClr val="320808"/>
                </a:solidFill>
              </a:rPr>
              <a:t>the sun, accumulated </a:t>
            </a:r>
            <a:br>
              <a:rPr lang="en-US" sz="2400" dirty="0" smtClean="0">
                <a:solidFill>
                  <a:srgbClr val="320808"/>
                </a:solidFill>
              </a:rPr>
            </a:br>
            <a:r>
              <a:rPr lang="en-US" sz="2400" dirty="0" smtClean="0">
                <a:solidFill>
                  <a:srgbClr val="320808"/>
                </a:solidFill>
              </a:rPr>
              <a:t>from different kinds of </a:t>
            </a:r>
            <a:br>
              <a:rPr lang="en-US" sz="2400" dirty="0" smtClean="0">
                <a:solidFill>
                  <a:srgbClr val="320808"/>
                </a:solidFill>
              </a:rPr>
            </a:br>
            <a:r>
              <a:rPr lang="en-US" sz="2400" dirty="0" smtClean="0">
                <a:solidFill>
                  <a:srgbClr val="320808"/>
                </a:solidFill>
              </a:rPr>
              <a:t>materials.</a:t>
            </a:r>
          </a:p>
        </p:txBody>
      </p:sp>
      <p:sp>
        <p:nvSpPr>
          <p:cNvPr id="1001483" name="Text Box 11"/>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5">
                    <a:lumMod val="50000"/>
                  </a:schemeClr>
                </a:solidFill>
                <a:cs typeface="+mn-cs"/>
              </a:rPr>
              <a:t>Condensation of Solids</a:t>
            </a:r>
          </a:p>
        </p:txBody>
      </p:sp>
      <p:pic>
        <p:nvPicPr>
          <p:cNvPr id="1001484" name="Picture 12" descr="12T2"/>
          <p:cNvPicPr>
            <a:picLocks noChangeAspect="1" noChangeArrowheads="1"/>
          </p:cNvPicPr>
          <p:nvPr/>
        </p:nvPicPr>
        <p:blipFill>
          <a:blip r:embed="rId3">
            <a:extLst>
              <a:ext uri="{28A0092B-C50C-407E-A947-70E740481C1C}">
                <a14:useLocalDpi xmlns:a14="http://schemas.microsoft.com/office/drawing/2010/main" val="0"/>
              </a:ext>
            </a:extLst>
          </a:blip>
          <a:srcRect l="2461" t="2272" r="8083" b="6746"/>
          <a:stretch>
            <a:fillRect/>
          </a:stretch>
        </p:blipFill>
        <p:spPr bwMode="auto">
          <a:xfrm>
            <a:off x="6051550" y="2819400"/>
            <a:ext cx="30924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7166512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72067" name="Rectangle 3"/>
          <p:cNvSpPr>
            <a:spLocks noGrp="1" noChangeArrowheads="1"/>
          </p:cNvSpPr>
          <p:nvPr>
            <p:ph idx="4294967295"/>
          </p:nvPr>
        </p:nvSpPr>
        <p:spPr>
          <a:xfrm>
            <a:off x="0" y="962025"/>
            <a:ext cx="7985125" cy="4800600"/>
          </a:xfrm>
          <a:prstGeom prst="rect">
            <a:avLst/>
          </a:prstGeom>
        </p:spPr>
        <p:txBody>
          <a:bodyPr/>
          <a:lstStyle/>
          <a:p>
            <a:pPr eaLnBrk="1" hangingPunct="1">
              <a:defRPr/>
            </a:pPr>
            <a:r>
              <a:rPr lang="en-US" sz="4000" dirty="0" smtClean="0">
                <a:solidFill>
                  <a:srgbClr val="320808"/>
                </a:solidFill>
                <a:cs typeface="+mn-cs"/>
              </a:rPr>
              <a:t>The original chemical composition of the solar nebula should have been roughly the same throughout the nebula.</a:t>
            </a:r>
          </a:p>
        </p:txBody>
      </p:sp>
      <p:sp>
        <p:nvSpPr>
          <p:cNvPr id="472070"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5">
                    <a:lumMod val="50000"/>
                  </a:schemeClr>
                </a:solidFill>
                <a:cs typeface="+mn-cs"/>
              </a:rPr>
              <a:t>Condensation of Solids</a:t>
            </a:r>
          </a:p>
        </p:txBody>
      </p:sp>
    </p:spTree>
    <p:extLst>
      <p:ext uri="{BB962C8B-B14F-4D97-AF65-F5344CB8AC3E}">
        <p14:creationId xmlns:p14="http://schemas.microsoft.com/office/powerpoint/2010/main" val="1340673324"/>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08611" name="Rectangle 3"/>
          <p:cNvSpPr>
            <a:spLocks noGrp="1" noChangeArrowheads="1"/>
          </p:cNvSpPr>
          <p:nvPr>
            <p:ph idx="4294967295"/>
          </p:nvPr>
        </p:nvSpPr>
        <p:spPr>
          <a:xfrm>
            <a:off x="0" y="933450"/>
            <a:ext cx="7832725" cy="5715000"/>
          </a:xfrm>
          <a:prstGeom prst="rect">
            <a:avLst/>
          </a:prstGeom>
        </p:spPr>
        <p:txBody>
          <a:bodyPr/>
          <a:lstStyle/>
          <a:p>
            <a:pPr eaLnBrk="1" hangingPunct="1">
              <a:defRPr/>
            </a:pPr>
            <a:r>
              <a:rPr lang="en-US" sz="4800" dirty="0" smtClean="0">
                <a:solidFill>
                  <a:srgbClr val="320808"/>
                </a:solidFill>
                <a:cs typeface="+mn-cs"/>
              </a:rPr>
              <a:t>The important factor was temperature. </a:t>
            </a:r>
          </a:p>
          <a:p>
            <a:pPr lvl="1" eaLnBrk="1" hangingPunct="1">
              <a:defRPr/>
            </a:pPr>
            <a:r>
              <a:rPr lang="en-US" sz="2400" dirty="0" smtClean="0">
                <a:solidFill>
                  <a:srgbClr val="320808"/>
                </a:solidFill>
              </a:rPr>
              <a:t>The inner nebula was hot, and only metals and rock could condense there. </a:t>
            </a:r>
          </a:p>
          <a:p>
            <a:pPr lvl="1" eaLnBrk="1" hangingPunct="1">
              <a:defRPr/>
            </a:pPr>
            <a:r>
              <a:rPr lang="en-US" sz="2400" dirty="0" smtClean="0">
                <a:solidFill>
                  <a:srgbClr val="320808"/>
                </a:solidFill>
              </a:rPr>
              <a:t>The cold outer nebula could form lots of ices in addition to metals and rocks. </a:t>
            </a:r>
          </a:p>
          <a:p>
            <a:pPr lvl="1" eaLnBrk="1" hangingPunct="1">
              <a:defRPr/>
            </a:pPr>
            <a:r>
              <a:rPr lang="en-US" sz="2400" dirty="0" smtClean="0">
                <a:solidFill>
                  <a:srgbClr val="320808"/>
                </a:solidFill>
              </a:rPr>
              <a:t>The ice line seems to have been between Mars and Jupiter—it separates the formation of the dense terrestrial planets from that of the low-density Jovian planets.</a:t>
            </a:r>
          </a:p>
        </p:txBody>
      </p:sp>
      <p:sp>
        <p:nvSpPr>
          <p:cNvPr id="708615" name="Text Box 7"/>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dirty="0">
                <a:solidFill>
                  <a:schemeClr val="accent5">
                    <a:lumMod val="50000"/>
                  </a:schemeClr>
                </a:solidFill>
                <a:cs typeface="+mn-cs"/>
              </a:rPr>
              <a:t>Condensation of Solids</a:t>
            </a:r>
          </a:p>
        </p:txBody>
      </p:sp>
    </p:spTree>
    <p:extLst>
      <p:ext uri="{BB962C8B-B14F-4D97-AF65-F5344CB8AC3E}">
        <p14:creationId xmlns:p14="http://schemas.microsoft.com/office/powerpoint/2010/main" val="161423434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275411" y="214193"/>
            <a:ext cx="8644818" cy="6186310"/>
          </a:xfrm>
          <a:prstGeom prst="rect">
            <a:avLst/>
          </a:prstGeom>
        </p:spPr>
        <p:txBody>
          <a:bodyPr wrap="square">
            <a:spAutoFit/>
          </a:bodyPr>
          <a:lstStyle/>
          <a:p>
            <a:pPr algn="ctr"/>
            <a:r>
              <a:rPr lang="en-US" sz="3600" dirty="0" smtClean="0"/>
              <a:t>Test Your Understanding</a:t>
            </a:r>
          </a:p>
          <a:p>
            <a:r>
              <a:rPr lang="en-US" sz="3600" dirty="0" smtClean="0">
                <a:solidFill>
                  <a:schemeClr val="accent6">
                    <a:lumMod val="50000"/>
                  </a:schemeClr>
                </a:solidFill>
              </a:rPr>
              <a:t>The </a:t>
            </a:r>
            <a:r>
              <a:rPr lang="en-US" sz="3600" dirty="0">
                <a:solidFill>
                  <a:schemeClr val="accent6">
                    <a:lumMod val="50000"/>
                  </a:schemeClr>
                </a:solidFill>
              </a:rPr>
              <a:t>first small solid grains or flakes formed in our solar system by the process of ____, the addition of material to an object an atom or molecule at a time.</a:t>
            </a:r>
          </a:p>
          <a:p>
            <a:r>
              <a:rPr lang="en-US" sz="3600" dirty="0"/>
              <a:t>a.	Accretion	</a:t>
            </a:r>
          </a:p>
          <a:p>
            <a:r>
              <a:rPr lang="en-US" sz="3600" dirty="0"/>
              <a:t>b.	Sublimation	</a:t>
            </a:r>
          </a:p>
          <a:p>
            <a:r>
              <a:rPr lang="en-US" sz="3600" dirty="0"/>
              <a:t>c.	Hydration	</a:t>
            </a:r>
          </a:p>
          <a:p>
            <a:r>
              <a:rPr lang="da-DK" sz="3600" dirty="0"/>
              <a:t>d.	</a:t>
            </a:r>
            <a:r>
              <a:rPr lang="da-DK" sz="3600" dirty="0" err="1"/>
              <a:t>Condensation</a:t>
            </a:r>
            <a:r>
              <a:rPr lang="da-DK" sz="3600" dirty="0"/>
              <a:t>	</a:t>
            </a:r>
          </a:p>
          <a:p>
            <a:r>
              <a:rPr lang="en-US" sz="3600" dirty="0"/>
              <a:t>e.	Vaporization	</a:t>
            </a:r>
          </a:p>
        </p:txBody>
      </p:sp>
    </p:spTree>
    <p:extLst>
      <p:ext uri="{BB962C8B-B14F-4D97-AF65-F5344CB8AC3E}">
        <p14:creationId xmlns:p14="http://schemas.microsoft.com/office/powerpoint/2010/main" val="36613189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73091" name="Rectangle 3"/>
          <p:cNvSpPr>
            <a:spLocks noGrp="1" noChangeArrowheads="1"/>
          </p:cNvSpPr>
          <p:nvPr>
            <p:ph idx="4294967295"/>
          </p:nvPr>
        </p:nvSpPr>
        <p:spPr>
          <a:xfrm>
            <a:off x="165669" y="989013"/>
            <a:ext cx="8978331" cy="5487987"/>
          </a:xfrm>
          <a:prstGeom prst="rect">
            <a:avLst/>
          </a:prstGeom>
        </p:spPr>
        <p:txBody>
          <a:bodyPr>
            <a:normAutofit lnSpcReduction="10000"/>
          </a:bodyPr>
          <a:lstStyle/>
          <a:p>
            <a:pPr eaLnBrk="1" hangingPunct="1">
              <a:defRPr/>
            </a:pPr>
            <a:r>
              <a:rPr lang="en-US" dirty="0" smtClean="0">
                <a:solidFill>
                  <a:srgbClr val="320808"/>
                </a:solidFill>
                <a:cs typeface="+mn-cs"/>
              </a:rPr>
              <a:t>In the development of a planet, three groups of processes operate to collect solid bits of matter—rock, metal, or ices—into larger bodies called </a:t>
            </a:r>
            <a:r>
              <a:rPr lang="en-US" dirty="0" smtClean="0">
                <a:solidFill>
                  <a:srgbClr val="0000FF"/>
                </a:solidFill>
                <a:cs typeface="+mn-cs"/>
              </a:rPr>
              <a:t>planetesimals</a:t>
            </a:r>
            <a:r>
              <a:rPr lang="en-US" dirty="0" smtClean="0">
                <a:cs typeface="+mn-cs"/>
              </a:rPr>
              <a:t>.</a:t>
            </a:r>
          </a:p>
          <a:p>
            <a:pPr lvl="1" eaLnBrk="1" hangingPunct="1">
              <a:defRPr/>
            </a:pPr>
            <a:r>
              <a:rPr lang="en-US" sz="2600" dirty="0" smtClean="0">
                <a:solidFill>
                  <a:srgbClr val="320808"/>
                </a:solidFill>
              </a:rPr>
              <a:t>Eventually, they build the planets.</a:t>
            </a:r>
          </a:p>
          <a:p>
            <a:pPr>
              <a:defRPr/>
            </a:pPr>
            <a:r>
              <a:rPr lang="en-US" sz="4000" dirty="0">
                <a:solidFill>
                  <a:srgbClr val="320808"/>
                </a:solidFill>
              </a:rPr>
              <a:t>The study of planet building </a:t>
            </a:r>
            <a:br>
              <a:rPr lang="en-US" sz="4000" dirty="0">
                <a:solidFill>
                  <a:srgbClr val="320808"/>
                </a:solidFill>
              </a:rPr>
            </a:br>
            <a:r>
              <a:rPr lang="en-US" sz="4000" dirty="0">
                <a:solidFill>
                  <a:srgbClr val="320808"/>
                </a:solidFill>
              </a:rPr>
              <a:t>is the study of three groups </a:t>
            </a:r>
            <a:br>
              <a:rPr lang="en-US" sz="4000" dirty="0">
                <a:solidFill>
                  <a:srgbClr val="320808"/>
                </a:solidFill>
              </a:rPr>
            </a:br>
            <a:r>
              <a:rPr lang="en-US" sz="4000" dirty="0">
                <a:solidFill>
                  <a:srgbClr val="320808"/>
                </a:solidFill>
              </a:rPr>
              <a:t>of processes:</a:t>
            </a:r>
            <a:r>
              <a:rPr lang="en-US" sz="3600" dirty="0">
                <a:solidFill>
                  <a:srgbClr val="320808"/>
                </a:solidFill>
              </a:rPr>
              <a:t> </a:t>
            </a:r>
          </a:p>
          <a:p>
            <a:pPr lvl="1">
              <a:defRPr/>
            </a:pPr>
            <a:r>
              <a:rPr lang="en-US" sz="2400" dirty="0">
                <a:solidFill>
                  <a:srgbClr val="320808"/>
                </a:solidFill>
              </a:rPr>
              <a:t>Condensation</a:t>
            </a:r>
          </a:p>
          <a:p>
            <a:pPr lvl="1">
              <a:defRPr/>
            </a:pPr>
            <a:r>
              <a:rPr lang="en-US" sz="2400" dirty="0">
                <a:solidFill>
                  <a:srgbClr val="320808"/>
                </a:solidFill>
              </a:rPr>
              <a:t>Accretion </a:t>
            </a:r>
          </a:p>
          <a:p>
            <a:pPr lvl="1">
              <a:defRPr/>
            </a:pPr>
            <a:r>
              <a:rPr lang="en-US" sz="2400" dirty="0">
                <a:solidFill>
                  <a:srgbClr val="320808"/>
                </a:solidFill>
              </a:rPr>
              <a:t>Gravitational collapse</a:t>
            </a:r>
          </a:p>
          <a:p>
            <a:pPr lvl="1" eaLnBrk="1" hangingPunct="1">
              <a:defRPr/>
            </a:pPr>
            <a:endParaRPr lang="en-US" sz="2600" dirty="0" smtClean="0"/>
          </a:p>
        </p:txBody>
      </p:sp>
      <p:sp>
        <p:nvSpPr>
          <p:cNvPr id="473092" name="Text Box 4"/>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5">
                    <a:lumMod val="50000"/>
                  </a:schemeClr>
                </a:solidFill>
                <a:cs typeface="+mn-cs"/>
              </a:rPr>
              <a:t>Formation of Planetesimals </a:t>
            </a:r>
          </a:p>
        </p:txBody>
      </p:sp>
    </p:spTree>
    <p:extLst>
      <p:ext uri="{BB962C8B-B14F-4D97-AF65-F5344CB8AC3E}">
        <p14:creationId xmlns:p14="http://schemas.microsoft.com/office/powerpoint/2010/main" val="3704788210"/>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79652"/>
            <a:ext cx="8638256" cy="6894194"/>
          </a:xfrm>
          <a:prstGeom prst="rect">
            <a:avLst/>
          </a:prstGeom>
        </p:spPr>
        <p:txBody>
          <a:bodyPr wrap="square">
            <a:spAutoFit/>
          </a:bodyPr>
          <a:lstStyle/>
          <a:p>
            <a:pPr>
              <a:defRPr/>
            </a:pPr>
            <a:r>
              <a:rPr lang="en-US" sz="3600" dirty="0"/>
              <a:t>Generation of stars cooked the original particles, fusing them into atoms such as carbon, nitrogen, and oxygen.</a:t>
            </a:r>
            <a:r>
              <a:rPr lang="en-US" sz="3800" dirty="0">
                <a:solidFill>
                  <a:srgbClr val="FFFFFF"/>
                </a:solidFill>
              </a:rPr>
              <a:t> </a:t>
            </a:r>
            <a:r>
              <a:rPr lang="en-US" sz="3800" dirty="0">
                <a:cs typeface="Arial" charset="0"/>
              </a:rPr>
              <a:t> </a:t>
            </a:r>
          </a:p>
          <a:p>
            <a:pPr lvl="1">
              <a:defRPr/>
            </a:pPr>
            <a:r>
              <a:rPr lang="en-US" sz="2400" dirty="0"/>
              <a:t>Those are common atoms in your body.</a:t>
            </a:r>
          </a:p>
          <a:p>
            <a:pPr lvl="1">
              <a:defRPr/>
            </a:pPr>
            <a:r>
              <a:rPr lang="en-US" sz="2400" dirty="0"/>
              <a:t>Even the calcium atoms in your bones were assembled inside stars. </a:t>
            </a:r>
            <a:endParaRPr lang="en-US" sz="2400" dirty="0" smtClean="0"/>
          </a:p>
          <a:p>
            <a:pPr>
              <a:defRPr/>
            </a:pPr>
            <a:r>
              <a:rPr lang="en-US" sz="4400" dirty="0"/>
              <a:t>Most of the iron in your body was produced by:</a:t>
            </a:r>
          </a:p>
          <a:p>
            <a:pPr lvl="1">
              <a:defRPr/>
            </a:pPr>
            <a:r>
              <a:rPr lang="en-US" sz="2400" dirty="0"/>
              <a:t>Carbon fusion in type </a:t>
            </a:r>
            <a:r>
              <a:rPr lang="en-US" sz="2400" dirty="0" err="1"/>
              <a:t>Ia</a:t>
            </a:r>
            <a:r>
              <a:rPr lang="en-US" sz="2400" dirty="0"/>
              <a:t> supernovae </a:t>
            </a:r>
          </a:p>
          <a:p>
            <a:pPr lvl="1">
              <a:defRPr/>
            </a:pPr>
            <a:r>
              <a:rPr lang="en-US" sz="2400" dirty="0"/>
              <a:t>Decay of radioactive atoms in the expanding matter ejected by type II supernovae</a:t>
            </a:r>
          </a:p>
          <a:p>
            <a:pPr lvl="1">
              <a:defRPr/>
            </a:pPr>
            <a:endParaRPr lang="en-US" sz="2400" dirty="0"/>
          </a:p>
          <a:p>
            <a:pPr>
              <a:defRPr/>
            </a:pPr>
            <a:r>
              <a:rPr lang="en-US" sz="3800" dirty="0">
                <a:solidFill>
                  <a:srgbClr val="FFFFFF"/>
                </a:solidFill>
              </a:rPr>
              <a:t/>
            </a:r>
            <a:br>
              <a:rPr lang="en-US" sz="3800" dirty="0">
                <a:solidFill>
                  <a:srgbClr val="FFFFFF"/>
                </a:solidFill>
              </a:rPr>
            </a:br>
            <a:endParaRPr lang="en-US" sz="3800" dirty="0">
              <a:solidFill>
                <a:srgbClr val="FFFFFF"/>
              </a:solidFill>
            </a:endParaRPr>
          </a:p>
        </p:txBody>
      </p:sp>
    </p:spTree>
    <p:extLst>
      <p:ext uri="{BB962C8B-B14F-4D97-AF65-F5344CB8AC3E}">
        <p14:creationId xmlns:p14="http://schemas.microsoft.com/office/powerpoint/2010/main" val="53691206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13731" name="Rectangle 3"/>
          <p:cNvSpPr>
            <a:spLocks noGrp="1" noChangeArrowheads="1"/>
          </p:cNvSpPr>
          <p:nvPr>
            <p:ph idx="4294967295"/>
          </p:nvPr>
        </p:nvSpPr>
        <p:spPr>
          <a:xfrm>
            <a:off x="0" y="990600"/>
            <a:ext cx="7967663" cy="4495800"/>
          </a:xfrm>
          <a:prstGeom prst="rect">
            <a:avLst/>
          </a:prstGeom>
        </p:spPr>
        <p:txBody>
          <a:bodyPr/>
          <a:lstStyle/>
          <a:p>
            <a:pPr eaLnBrk="1" hangingPunct="1">
              <a:defRPr/>
            </a:pPr>
            <a:r>
              <a:rPr lang="en-US" sz="3600" dirty="0" smtClean="0">
                <a:solidFill>
                  <a:schemeClr val="tx1"/>
                </a:solidFill>
                <a:cs typeface="+mn-cs"/>
              </a:rPr>
              <a:t>According to the solar nebula theory, planetary development in the solar nebula began with the growth of dust grains.</a:t>
            </a:r>
          </a:p>
          <a:p>
            <a:pPr lvl="1" eaLnBrk="1" hangingPunct="1">
              <a:defRPr/>
            </a:pPr>
            <a:r>
              <a:rPr lang="en-US" sz="2400" dirty="0" smtClean="0">
                <a:solidFill>
                  <a:schemeClr val="tx1"/>
                </a:solidFill>
              </a:rPr>
              <a:t>These specks of matter, whatever their composition, grew from microscopic size by </a:t>
            </a:r>
            <a:br>
              <a:rPr lang="en-US" sz="2400" dirty="0" smtClean="0">
                <a:solidFill>
                  <a:schemeClr val="tx1"/>
                </a:solidFill>
              </a:rPr>
            </a:br>
            <a:r>
              <a:rPr lang="en-US" sz="2400" dirty="0" smtClean="0">
                <a:solidFill>
                  <a:schemeClr val="tx1"/>
                </a:solidFill>
              </a:rPr>
              <a:t>two processes—condensation and accretion.</a:t>
            </a:r>
          </a:p>
        </p:txBody>
      </p:sp>
      <p:sp>
        <p:nvSpPr>
          <p:cNvPr id="713734" name="Text Box 6"/>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dirty="0">
                <a:solidFill>
                  <a:schemeClr val="accent4">
                    <a:lumMod val="50000"/>
                  </a:schemeClr>
                </a:solidFill>
                <a:cs typeface="+mn-cs"/>
              </a:rPr>
              <a:t>Formation of Planetesimals </a:t>
            </a:r>
          </a:p>
        </p:txBody>
      </p:sp>
    </p:spTree>
    <p:extLst>
      <p:ext uri="{BB962C8B-B14F-4D97-AF65-F5344CB8AC3E}">
        <p14:creationId xmlns:p14="http://schemas.microsoft.com/office/powerpoint/2010/main" val="368828476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74115" name="Rectangle 3"/>
          <p:cNvSpPr>
            <a:spLocks noGrp="1" noChangeArrowheads="1"/>
          </p:cNvSpPr>
          <p:nvPr>
            <p:ph idx="4294967295"/>
          </p:nvPr>
        </p:nvSpPr>
        <p:spPr>
          <a:xfrm>
            <a:off x="0" y="981075"/>
            <a:ext cx="7904163" cy="5334000"/>
          </a:xfrm>
          <a:prstGeom prst="rect">
            <a:avLst/>
          </a:prstGeom>
        </p:spPr>
        <p:txBody>
          <a:bodyPr/>
          <a:lstStyle/>
          <a:p>
            <a:pPr eaLnBrk="1" hangingPunct="1">
              <a:defRPr/>
            </a:pPr>
            <a:r>
              <a:rPr lang="en-US" sz="3800" dirty="0" smtClean="0">
                <a:solidFill>
                  <a:srgbClr val="320808"/>
                </a:solidFill>
                <a:cs typeface="+mn-cs"/>
              </a:rPr>
              <a:t>A particle grows by </a:t>
            </a:r>
            <a:r>
              <a:rPr lang="en-US" sz="3800" dirty="0" smtClean="0">
                <a:solidFill>
                  <a:srgbClr val="0000FF"/>
                </a:solidFill>
                <a:cs typeface="+mn-cs"/>
              </a:rPr>
              <a:t>condensation</a:t>
            </a:r>
            <a:r>
              <a:rPr lang="en-US" sz="3800" dirty="0" smtClean="0">
                <a:cs typeface="+mn-cs"/>
              </a:rPr>
              <a:t> </a:t>
            </a:r>
            <a:r>
              <a:rPr lang="en-US" sz="3800" dirty="0" smtClean="0">
                <a:solidFill>
                  <a:srgbClr val="320808"/>
                </a:solidFill>
                <a:cs typeface="+mn-cs"/>
              </a:rPr>
              <a:t>when it adds matter, one atom </a:t>
            </a:r>
            <a:br>
              <a:rPr lang="en-US" sz="3800" dirty="0" smtClean="0">
                <a:solidFill>
                  <a:srgbClr val="320808"/>
                </a:solidFill>
                <a:cs typeface="+mn-cs"/>
              </a:rPr>
            </a:br>
            <a:r>
              <a:rPr lang="en-US" sz="3800" dirty="0" smtClean="0">
                <a:solidFill>
                  <a:srgbClr val="320808"/>
                </a:solidFill>
                <a:cs typeface="+mn-cs"/>
              </a:rPr>
              <a:t>or molecule at a time, from a surrounding gas. </a:t>
            </a:r>
          </a:p>
          <a:p>
            <a:pPr lvl="1" eaLnBrk="1" hangingPunct="1">
              <a:defRPr/>
            </a:pPr>
            <a:r>
              <a:rPr lang="en-US" sz="2400" dirty="0" smtClean="0">
                <a:solidFill>
                  <a:srgbClr val="320808"/>
                </a:solidFill>
              </a:rPr>
              <a:t>Snowflakes, for example, grow by condensation in Earth</a:t>
            </a:r>
            <a:r>
              <a:rPr lang="ja-JP" altLang="en-US" sz="2400" dirty="0" smtClean="0">
                <a:solidFill>
                  <a:srgbClr val="320808"/>
                </a:solidFill>
                <a:latin typeface="Arial"/>
              </a:rPr>
              <a:t>’</a:t>
            </a:r>
            <a:r>
              <a:rPr lang="en-US" sz="2400" dirty="0" smtClean="0">
                <a:solidFill>
                  <a:srgbClr val="320808"/>
                </a:solidFill>
              </a:rPr>
              <a:t>s atmosphere. </a:t>
            </a:r>
          </a:p>
          <a:p>
            <a:pPr lvl="1" eaLnBrk="1" hangingPunct="1">
              <a:defRPr/>
            </a:pPr>
            <a:r>
              <a:rPr lang="en-US" sz="2400" dirty="0" smtClean="0">
                <a:solidFill>
                  <a:srgbClr val="320808"/>
                </a:solidFill>
              </a:rPr>
              <a:t>In the solar nebula, dust grains were continuously bombarded by atoms of gas—and some of these stuck to the grains.</a:t>
            </a:r>
          </a:p>
          <a:p>
            <a:pPr lvl="1" eaLnBrk="1" hangingPunct="1">
              <a:buFont typeface="Times" charset="0"/>
              <a:buNone/>
              <a:defRPr/>
            </a:pPr>
            <a:endParaRPr lang="en-US" sz="2400" dirty="0" smtClean="0"/>
          </a:p>
        </p:txBody>
      </p:sp>
      <p:sp>
        <p:nvSpPr>
          <p:cNvPr id="474118" name="Text Box 6"/>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5">
                    <a:lumMod val="50000"/>
                  </a:schemeClr>
                </a:solidFill>
                <a:cs typeface="+mn-cs"/>
              </a:rPr>
              <a:t>Formation of Planetesimals </a:t>
            </a:r>
          </a:p>
        </p:txBody>
      </p:sp>
    </p:spTree>
    <p:extLst>
      <p:ext uri="{BB962C8B-B14F-4D97-AF65-F5344CB8AC3E}">
        <p14:creationId xmlns:p14="http://schemas.microsoft.com/office/powerpoint/2010/main" val="2603998055"/>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75139" name="Rectangle 3"/>
          <p:cNvSpPr>
            <a:spLocks noGrp="1" noChangeArrowheads="1"/>
          </p:cNvSpPr>
          <p:nvPr>
            <p:ph idx="4294967295"/>
          </p:nvPr>
        </p:nvSpPr>
        <p:spPr>
          <a:xfrm>
            <a:off x="0" y="947738"/>
            <a:ext cx="7967663" cy="5553075"/>
          </a:xfrm>
          <a:prstGeom prst="rect">
            <a:avLst/>
          </a:prstGeom>
        </p:spPr>
        <p:txBody>
          <a:bodyPr>
            <a:normAutofit lnSpcReduction="10000"/>
          </a:bodyPr>
          <a:lstStyle/>
          <a:p>
            <a:pPr eaLnBrk="1" hangingPunct="1">
              <a:defRPr/>
            </a:pPr>
            <a:r>
              <a:rPr lang="en-US" sz="4400" dirty="0" smtClean="0">
                <a:solidFill>
                  <a:srgbClr val="0000FF"/>
                </a:solidFill>
                <a:cs typeface="+mn-cs"/>
              </a:rPr>
              <a:t>Accretion</a:t>
            </a:r>
            <a:r>
              <a:rPr lang="en-US" sz="4400" dirty="0" smtClean="0">
                <a:cs typeface="+mn-cs"/>
              </a:rPr>
              <a:t> </a:t>
            </a:r>
            <a:r>
              <a:rPr lang="en-US" sz="4400" dirty="0" smtClean="0">
                <a:solidFill>
                  <a:srgbClr val="320808"/>
                </a:solidFill>
                <a:cs typeface="+mn-cs"/>
              </a:rPr>
              <a:t>is the sticking together of solid particles. </a:t>
            </a:r>
          </a:p>
          <a:p>
            <a:pPr lvl="1" eaLnBrk="1" hangingPunct="1">
              <a:defRPr/>
            </a:pPr>
            <a:r>
              <a:rPr lang="en-US" sz="2400" dirty="0" smtClean="0">
                <a:solidFill>
                  <a:srgbClr val="320808"/>
                </a:solidFill>
              </a:rPr>
              <a:t>You may have seen accretion in action if you have</a:t>
            </a:r>
            <a:br>
              <a:rPr lang="en-US" sz="2400" dirty="0" smtClean="0">
                <a:solidFill>
                  <a:srgbClr val="320808"/>
                </a:solidFill>
              </a:rPr>
            </a:br>
            <a:r>
              <a:rPr lang="en-US" sz="2400" dirty="0" smtClean="0">
                <a:solidFill>
                  <a:srgbClr val="320808"/>
                </a:solidFill>
              </a:rPr>
              <a:t>walked through a snowstorm with big, fluffy flakes. </a:t>
            </a:r>
          </a:p>
          <a:p>
            <a:pPr lvl="1" eaLnBrk="1" hangingPunct="1">
              <a:defRPr/>
            </a:pPr>
            <a:r>
              <a:rPr lang="en-US" sz="2400" dirty="0" smtClean="0">
                <a:solidFill>
                  <a:srgbClr val="320808"/>
                </a:solidFill>
              </a:rPr>
              <a:t>If you caught one of those </a:t>
            </a:r>
            <a:r>
              <a:rPr lang="ja-JP" altLang="en-US" sz="2400" dirty="0" smtClean="0">
                <a:solidFill>
                  <a:srgbClr val="320808"/>
                </a:solidFill>
                <a:latin typeface="Arial"/>
              </a:rPr>
              <a:t>“</a:t>
            </a:r>
            <a:r>
              <a:rPr lang="en-US" sz="2400" dirty="0" smtClean="0">
                <a:solidFill>
                  <a:srgbClr val="320808"/>
                </a:solidFill>
              </a:rPr>
              <a:t>flakes</a:t>
            </a:r>
            <a:r>
              <a:rPr lang="ja-JP" altLang="en-US" sz="2400" dirty="0" smtClean="0">
                <a:solidFill>
                  <a:srgbClr val="320808"/>
                </a:solidFill>
                <a:latin typeface="Arial"/>
              </a:rPr>
              <a:t>”</a:t>
            </a:r>
            <a:r>
              <a:rPr lang="en-US" sz="2400" dirty="0" smtClean="0">
                <a:solidFill>
                  <a:srgbClr val="320808"/>
                </a:solidFill>
              </a:rPr>
              <a:t> on your mitten and looked closely, you saw that it was actually made up of many tiny, individual flakes.</a:t>
            </a:r>
          </a:p>
          <a:p>
            <a:pPr lvl="1" eaLnBrk="1" hangingPunct="1">
              <a:defRPr/>
            </a:pPr>
            <a:r>
              <a:rPr lang="en-US" sz="2400" dirty="0" smtClean="0">
                <a:solidFill>
                  <a:srgbClr val="320808"/>
                </a:solidFill>
              </a:rPr>
              <a:t>They had collided as they fell and accreted to </a:t>
            </a:r>
            <a:br>
              <a:rPr lang="en-US" sz="2400" dirty="0" smtClean="0">
                <a:solidFill>
                  <a:srgbClr val="320808"/>
                </a:solidFill>
              </a:rPr>
            </a:br>
            <a:r>
              <a:rPr lang="en-US" sz="2400" dirty="0" smtClean="0">
                <a:solidFill>
                  <a:srgbClr val="320808"/>
                </a:solidFill>
              </a:rPr>
              <a:t>form larger particles. </a:t>
            </a:r>
          </a:p>
          <a:p>
            <a:pPr lvl="1" eaLnBrk="1" hangingPunct="1">
              <a:buFont typeface="Times" charset="0"/>
              <a:buNone/>
              <a:defRPr/>
            </a:pPr>
            <a:r>
              <a:rPr lang="en-US" sz="1600" dirty="0" smtClean="0">
                <a:solidFill>
                  <a:srgbClr val="320808"/>
                </a:solidFill>
              </a:rPr>
              <a:t/>
            </a:r>
            <a:br>
              <a:rPr lang="en-US" sz="1600" dirty="0" smtClean="0">
                <a:solidFill>
                  <a:srgbClr val="320808"/>
                </a:solidFill>
              </a:rPr>
            </a:br>
            <a:endParaRPr lang="en-US" sz="1600" dirty="0" smtClean="0">
              <a:solidFill>
                <a:srgbClr val="320808"/>
              </a:solidFill>
            </a:endParaRPr>
          </a:p>
        </p:txBody>
      </p:sp>
      <p:sp>
        <p:nvSpPr>
          <p:cNvPr id="475142" name="Text Box 6"/>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5">
                    <a:lumMod val="50000"/>
                  </a:schemeClr>
                </a:solidFill>
                <a:cs typeface="+mn-cs"/>
              </a:rPr>
              <a:t>Formation of Planetesimals </a:t>
            </a:r>
          </a:p>
        </p:txBody>
      </p:sp>
    </p:spTree>
    <p:extLst>
      <p:ext uri="{BB962C8B-B14F-4D97-AF65-F5344CB8AC3E}">
        <p14:creationId xmlns:p14="http://schemas.microsoft.com/office/powerpoint/2010/main" val="1979486256"/>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76163" name="Rectangle 3"/>
          <p:cNvSpPr>
            <a:spLocks noGrp="1" noChangeArrowheads="1"/>
          </p:cNvSpPr>
          <p:nvPr>
            <p:ph idx="4294967295"/>
          </p:nvPr>
        </p:nvSpPr>
        <p:spPr>
          <a:xfrm>
            <a:off x="0" y="990600"/>
            <a:ext cx="7751763" cy="4754563"/>
          </a:xfrm>
          <a:prstGeom prst="rect">
            <a:avLst/>
          </a:prstGeom>
        </p:spPr>
        <p:txBody>
          <a:bodyPr/>
          <a:lstStyle/>
          <a:p>
            <a:pPr eaLnBrk="1" hangingPunct="1">
              <a:defRPr/>
            </a:pPr>
            <a:r>
              <a:rPr lang="en-US" sz="3600" dirty="0" smtClean="0">
                <a:solidFill>
                  <a:schemeClr val="tx1"/>
                </a:solidFill>
                <a:cs typeface="+mn-cs"/>
              </a:rPr>
              <a:t>Model calculations indicate that, in the solar nebula, the dust grains were on the average no more than a few centimeters apart.</a:t>
            </a:r>
          </a:p>
          <a:p>
            <a:pPr lvl="1" eaLnBrk="1" hangingPunct="1">
              <a:defRPr/>
            </a:pPr>
            <a:r>
              <a:rPr lang="en-US" sz="2600" dirty="0" smtClean="0">
                <a:solidFill>
                  <a:schemeClr val="tx1"/>
                </a:solidFill>
              </a:rPr>
              <a:t>So, they collided frequently and accreted </a:t>
            </a:r>
            <a:br>
              <a:rPr lang="en-US" sz="2600" dirty="0" smtClean="0">
                <a:solidFill>
                  <a:schemeClr val="tx1"/>
                </a:solidFill>
              </a:rPr>
            </a:br>
            <a:r>
              <a:rPr lang="en-US" sz="2600" dirty="0" smtClean="0">
                <a:solidFill>
                  <a:schemeClr val="tx1"/>
                </a:solidFill>
              </a:rPr>
              <a:t>into larger particles.</a:t>
            </a:r>
            <a:r>
              <a:rPr lang="en-US" sz="2400" dirty="0" smtClean="0">
                <a:solidFill>
                  <a:schemeClr val="tx1"/>
                </a:solidFill>
              </a:rPr>
              <a:t> </a:t>
            </a:r>
          </a:p>
        </p:txBody>
      </p:sp>
      <p:sp>
        <p:nvSpPr>
          <p:cNvPr id="476166" name="Text Box 6"/>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4">
                    <a:lumMod val="50000"/>
                  </a:schemeClr>
                </a:solidFill>
                <a:cs typeface="+mn-cs"/>
              </a:rPr>
              <a:t>Formation of Planetesimals </a:t>
            </a:r>
          </a:p>
        </p:txBody>
      </p:sp>
    </p:spTree>
    <p:extLst>
      <p:ext uri="{BB962C8B-B14F-4D97-AF65-F5344CB8AC3E}">
        <p14:creationId xmlns:p14="http://schemas.microsoft.com/office/powerpoint/2010/main" val="2829937822"/>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78211" name="Rectangle 3"/>
          <p:cNvSpPr>
            <a:spLocks noGrp="1" noChangeArrowheads="1"/>
          </p:cNvSpPr>
          <p:nvPr>
            <p:ph type="body" sz="half" idx="4294967295"/>
          </p:nvPr>
        </p:nvSpPr>
        <p:spPr>
          <a:xfrm>
            <a:off x="1" y="782915"/>
            <a:ext cx="9144000" cy="4830763"/>
          </a:xfrm>
        </p:spPr>
        <p:txBody>
          <a:bodyPr/>
          <a:lstStyle/>
          <a:p>
            <a:pPr eaLnBrk="1" hangingPunct="1">
              <a:defRPr/>
            </a:pPr>
            <a:r>
              <a:rPr lang="en-US" dirty="0" smtClean="0">
                <a:solidFill>
                  <a:srgbClr val="320808"/>
                </a:solidFill>
                <a:cs typeface="+mn-cs"/>
              </a:rPr>
              <a:t>There is no clear distinction between a very large grain and a very small </a:t>
            </a:r>
            <a:r>
              <a:rPr lang="en-US" dirty="0" err="1" smtClean="0">
                <a:solidFill>
                  <a:srgbClr val="320808"/>
                </a:solidFill>
                <a:cs typeface="+mn-cs"/>
              </a:rPr>
              <a:t>planetesimal</a:t>
            </a:r>
            <a:r>
              <a:rPr lang="en-US" dirty="0" smtClean="0">
                <a:solidFill>
                  <a:srgbClr val="320808"/>
                </a:solidFill>
                <a:cs typeface="+mn-cs"/>
              </a:rPr>
              <a:t>.</a:t>
            </a:r>
          </a:p>
          <a:p>
            <a:pPr eaLnBrk="1" hangingPunct="1">
              <a:defRPr/>
            </a:pPr>
            <a:r>
              <a:rPr lang="en-US" dirty="0" smtClean="0">
                <a:solidFill>
                  <a:srgbClr val="320808"/>
                </a:solidFill>
                <a:cs typeface="+mn-cs"/>
              </a:rPr>
              <a:t>However, you can consider an object a </a:t>
            </a:r>
            <a:r>
              <a:rPr lang="en-US" dirty="0" err="1" smtClean="0">
                <a:solidFill>
                  <a:srgbClr val="320808"/>
                </a:solidFill>
                <a:cs typeface="+mn-cs"/>
              </a:rPr>
              <a:t>planetesimal</a:t>
            </a:r>
            <a:r>
              <a:rPr lang="en-US" dirty="0" smtClean="0">
                <a:solidFill>
                  <a:srgbClr val="320808"/>
                </a:solidFill>
                <a:cs typeface="+mn-cs"/>
              </a:rPr>
              <a:t> when its diameter approaches a kilometer or so, like the size of a typical small asteroid or comet.</a:t>
            </a:r>
          </a:p>
        </p:txBody>
      </p:sp>
      <p:pic>
        <p:nvPicPr>
          <p:cNvPr id="478213" name="Picture 5"/>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7637" r="7637"/>
          <a:stretch>
            <a:fillRect/>
          </a:stretch>
        </p:blipFill>
        <p:spPr>
          <a:xfrm>
            <a:off x="4792470" y="3036753"/>
            <a:ext cx="4038600" cy="3676107"/>
          </a:xfrm>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78217" name="Text Box 9"/>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4">
                    <a:lumMod val="50000"/>
                  </a:schemeClr>
                </a:solidFill>
                <a:cs typeface="+mn-cs"/>
              </a:rPr>
              <a:t>Formation of Planetesimals </a:t>
            </a:r>
          </a:p>
        </p:txBody>
      </p:sp>
    </p:spTree>
    <p:extLst>
      <p:ext uri="{BB962C8B-B14F-4D97-AF65-F5344CB8AC3E}">
        <p14:creationId xmlns:p14="http://schemas.microsoft.com/office/powerpoint/2010/main" val="1649581937"/>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16803" name="Rectangle 3"/>
          <p:cNvSpPr>
            <a:spLocks noGrp="1" noChangeArrowheads="1"/>
          </p:cNvSpPr>
          <p:nvPr>
            <p:ph idx="4294967295"/>
          </p:nvPr>
        </p:nvSpPr>
        <p:spPr>
          <a:xfrm>
            <a:off x="871538" y="981075"/>
            <a:ext cx="8272462" cy="4953000"/>
          </a:xfrm>
          <a:prstGeom prst="rect">
            <a:avLst/>
          </a:prstGeom>
        </p:spPr>
        <p:txBody>
          <a:bodyPr/>
          <a:lstStyle/>
          <a:p>
            <a:pPr eaLnBrk="1" hangingPunct="1">
              <a:defRPr/>
            </a:pPr>
            <a:r>
              <a:rPr lang="en-US" sz="3600" dirty="0" smtClean="0">
                <a:solidFill>
                  <a:schemeClr val="tx1"/>
                </a:solidFill>
                <a:cs typeface="+mn-cs"/>
              </a:rPr>
              <a:t>Objects larger than a centimeter were subject to new processes that tended to concentrate them.</a:t>
            </a:r>
          </a:p>
          <a:p>
            <a:pPr lvl="1" eaLnBrk="1" hangingPunct="1">
              <a:defRPr/>
            </a:pPr>
            <a:r>
              <a:rPr lang="en-US" sz="2400" dirty="0" smtClean="0">
                <a:solidFill>
                  <a:schemeClr val="tx1"/>
                </a:solidFill>
              </a:rPr>
              <a:t>For example, collisions with the surrounding gas and with each other would have caused growing planetesimals to settle into a thin disk.</a:t>
            </a:r>
          </a:p>
          <a:p>
            <a:pPr lvl="1" eaLnBrk="1" hangingPunct="1">
              <a:defRPr/>
            </a:pPr>
            <a:r>
              <a:rPr lang="en-US" sz="2400" dirty="0" smtClean="0">
                <a:solidFill>
                  <a:schemeClr val="tx1"/>
                </a:solidFill>
              </a:rPr>
              <a:t>This is estimated to have been only about 0.01 AU thick in the central plane of the rotating nebula.</a:t>
            </a:r>
          </a:p>
          <a:p>
            <a:pPr lvl="1" eaLnBrk="1" hangingPunct="1">
              <a:defRPr/>
            </a:pPr>
            <a:r>
              <a:rPr lang="en-US" sz="2400" dirty="0" smtClean="0">
                <a:solidFill>
                  <a:schemeClr val="tx1"/>
                </a:solidFill>
              </a:rPr>
              <a:t>This concentration of material would have made further planetary growth more rapid.</a:t>
            </a:r>
          </a:p>
          <a:p>
            <a:pPr lvl="1" eaLnBrk="1" hangingPunct="1">
              <a:buFont typeface="Times" charset="0"/>
              <a:buNone/>
              <a:defRPr/>
            </a:pPr>
            <a:endParaRPr lang="en-US" sz="2400" dirty="0" smtClean="0"/>
          </a:p>
        </p:txBody>
      </p:sp>
      <p:sp>
        <p:nvSpPr>
          <p:cNvPr id="716806" name="Text Box 6"/>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4">
                    <a:lumMod val="50000"/>
                  </a:schemeClr>
                </a:solidFill>
                <a:cs typeface="+mn-cs"/>
              </a:rPr>
              <a:t>Formation of Planetesimals </a:t>
            </a:r>
          </a:p>
        </p:txBody>
      </p:sp>
    </p:spTree>
    <p:extLst>
      <p:ext uri="{BB962C8B-B14F-4D97-AF65-F5344CB8AC3E}">
        <p14:creationId xmlns:p14="http://schemas.microsoft.com/office/powerpoint/2010/main" val="422105650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26371" name="Rectangle 3"/>
          <p:cNvSpPr>
            <a:spLocks noGrp="1" noChangeArrowheads="1"/>
          </p:cNvSpPr>
          <p:nvPr>
            <p:ph idx="4294967295"/>
          </p:nvPr>
        </p:nvSpPr>
        <p:spPr>
          <a:xfrm>
            <a:off x="128854" y="990600"/>
            <a:ext cx="9015146" cy="5653088"/>
          </a:xfrm>
          <a:prstGeom prst="rect">
            <a:avLst/>
          </a:prstGeom>
        </p:spPr>
        <p:txBody>
          <a:bodyPr/>
          <a:lstStyle/>
          <a:p>
            <a:pPr eaLnBrk="1" hangingPunct="1">
              <a:defRPr/>
            </a:pPr>
            <a:r>
              <a:rPr lang="en-US" sz="3600" dirty="0" smtClean="0">
                <a:solidFill>
                  <a:schemeClr val="tx1"/>
                </a:solidFill>
                <a:cs typeface="+mn-cs"/>
              </a:rPr>
              <a:t>Computer models show that the rotating disk of particles should have been gravitationally unstable.</a:t>
            </a:r>
          </a:p>
          <a:p>
            <a:pPr lvl="1" eaLnBrk="1" hangingPunct="1">
              <a:defRPr/>
            </a:pPr>
            <a:r>
              <a:rPr lang="en-US" sz="2400" dirty="0" smtClean="0">
                <a:solidFill>
                  <a:schemeClr val="tx1"/>
                </a:solidFill>
              </a:rPr>
              <a:t>It would have been disturbed by spiral density waves—much like those found in spiral galaxies.</a:t>
            </a:r>
          </a:p>
          <a:p>
            <a:pPr lvl="1" eaLnBrk="1" hangingPunct="1">
              <a:defRPr/>
            </a:pPr>
            <a:r>
              <a:rPr lang="en-US" sz="2400" dirty="0" smtClean="0">
                <a:solidFill>
                  <a:schemeClr val="tx1"/>
                </a:solidFill>
              </a:rPr>
              <a:t>This would have further concentrated the </a:t>
            </a:r>
            <a:br>
              <a:rPr lang="en-US" sz="2400" dirty="0" smtClean="0">
                <a:solidFill>
                  <a:schemeClr val="tx1"/>
                </a:solidFill>
              </a:rPr>
            </a:br>
            <a:r>
              <a:rPr lang="en-US" sz="2400" dirty="0" smtClean="0">
                <a:solidFill>
                  <a:schemeClr val="tx1"/>
                </a:solidFill>
              </a:rPr>
              <a:t>planetesimals and helped them coalesce into </a:t>
            </a:r>
            <a:br>
              <a:rPr lang="en-US" sz="2400" dirty="0" smtClean="0">
                <a:solidFill>
                  <a:schemeClr val="tx1"/>
                </a:solidFill>
              </a:rPr>
            </a:br>
            <a:r>
              <a:rPr lang="en-US" sz="2400" dirty="0" smtClean="0">
                <a:solidFill>
                  <a:schemeClr val="tx1"/>
                </a:solidFill>
              </a:rPr>
              <a:t>objects up to 100 km (60 mi) in diameter.</a:t>
            </a:r>
          </a:p>
        </p:txBody>
      </p:sp>
      <p:sp>
        <p:nvSpPr>
          <p:cNvPr id="826375" name="Text Box 7"/>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4">
                    <a:lumMod val="50000"/>
                  </a:schemeClr>
                </a:solidFill>
                <a:cs typeface="+mn-cs"/>
              </a:rPr>
              <a:t>Formation of Planetesimals </a:t>
            </a:r>
          </a:p>
        </p:txBody>
      </p:sp>
    </p:spTree>
    <p:extLst>
      <p:ext uri="{BB962C8B-B14F-4D97-AF65-F5344CB8AC3E}">
        <p14:creationId xmlns:p14="http://schemas.microsoft.com/office/powerpoint/2010/main" val="122546874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21923" name="Rectangle 3"/>
          <p:cNvSpPr>
            <a:spLocks noGrp="1" noChangeArrowheads="1"/>
          </p:cNvSpPr>
          <p:nvPr>
            <p:ph idx="4294967295"/>
          </p:nvPr>
        </p:nvSpPr>
        <p:spPr>
          <a:xfrm>
            <a:off x="0" y="990600"/>
            <a:ext cx="7662863" cy="5486400"/>
          </a:xfrm>
          <a:prstGeom prst="rect">
            <a:avLst/>
          </a:prstGeom>
        </p:spPr>
        <p:txBody>
          <a:bodyPr/>
          <a:lstStyle/>
          <a:p>
            <a:pPr eaLnBrk="1" hangingPunct="1">
              <a:defRPr/>
            </a:pPr>
            <a:r>
              <a:rPr lang="en-US" sz="3600" dirty="0" smtClean="0">
                <a:solidFill>
                  <a:schemeClr val="tx1"/>
                </a:solidFill>
                <a:cs typeface="+mn-cs"/>
              </a:rPr>
              <a:t>Through these processes, the nebula became filled with trillions of solid particles ranging in size from pebbles to small planets.</a:t>
            </a:r>
          </a:p>
          <a:p>
            <a:pPr lvl="1" eaLnBrk="1" hangingPunct="1">
              <a:defRPr/>
            </a:pPr>
            <a:r>
              <a:rPr lang="en-US" sz="2600" dirty="0" smtClean="0">
                <a:solidFill>
                  <a:schemeClr val="tx1"/>
                </a:solidFill>
              </a:rPr>
              <a:t>As the largest began to exceed 100 km in </a:t>
            </a:r>
            <a:br>
              <a:rPr lang="en-US" sz="2600" dirty="0" smtClean="0">
                <a:solidFill>
                  <a:schemeClr val="tx1"/>
                </a:solidFill>
              </a:rPr>
            </a:br>
            <a:r>
              <a:rPr lang="en-US" sz="2600" dirty="0" smtClean="0">
                <a:solidFill>
                  <a:schemeClr val="tx1"/>
                </a:solidFill>
              </a:rPr>
              <a:t>diameter, new processes began to alter them.</a:t>
            </a:r>
          </a:p>
          <a:p>
            <a:pPr lvl="1" eaLnBrk="1" hangingPunct="1">
              <a:defRPr/>
            </a:pPr>
            <a:r>
              <a:rPr lang="en-US" sz="2600" dirty="0" smtClean="0">
                <a:solidFill>
                  <a:schemeClr val="tx1"/>
                </a:solidFill>
              </a:rPr>
              <a:t>A new stage of planet building began, the formation of </a:t>
            </a:r>
            <a:r>
              <a:rPr lang="en-US" sz="2600" dirty="0" err="1" smtClean="0">
                <a:solidFill>
                  <a:schemeClr val="tx1"/>
                </a:solidFill>
              </a:rPr>
              <a:t>protoplanets</a:t>
            </a:r>
            <a:endParaRPr lang="en-US" sz="2600" dirty="0" smtClean="0">
              <a:solidFill>
                <a:schemeClr val="tx1"/>
              </a:solidFill>
            </a:endParaRPr>
          </a:p>
        </p:txBody>
      </p:sp>
      <p:sp>
        <p:nvSpPr>
          <p:cNvPr id="721926" name="Text Box 6"/>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4">
                    <a:lumMod val="50000"/>
                  </a:schemeClr>
                </a:solidFill>
                <a:cs typeface="+mn-cs"/>
              </a:rPr>
              <a:t>Formation of Planetesimals </a:t>
            </a:r>
          </a:p>
        </p:txBody>
      </p:sp>
    </p:spTree>
    <p:extLst>
      <p:ext uri="{BB962C8B-B14F-4D97-AF65-F5344CB8AC3E}">
        <p14:creationId xmlns:p14="http://schemas.microsoft.com/office/powerpoint/2010/main" val="963218713"/>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81283" name="Rectangle 3"/>
          <p:cNvSpPr>
            <a:spLocks noGrp="1" noChangeArrowheads="1"/>
          </p:cNvSpPr>
          <p:nvPr>
            <p:ph idx="4294967295"/>
          </p:nvPr>
        </p:nvSpPr>
        <p:spPr>
          <a:xfrm>
            <a:off x="0" y="990600"/>
            <a:ext cx="9144000" cy="4983163"/>
          </a:xfrm>
          <a:prstGeom prst="rect">
            <a:avLst/>
          </a:prstGeom>
        </p:spPr>
        <p:txBody>
          <a:bodyPr/>
          <a:lstStyle/>
          <a:p>
            <a:pPr eaLnBrk="1" hangingPunct="1">
              <a:defRPr/>
            </a:pPr>
            <a:r>
              <a:rPr lang="en-US" sz="3400" dirty="0" smtClean="0">
                <a:solidFill>
                  <a:srgbClr val="320808"/>
                </a:solidFill>
                <a:cs typeface="+mn-cs"/>
              </a:rPr>
              <a:t>The coalescing of planetesimals eventually formed </a:t>
            </a:r>
            <a:r>
              <a:rPr lang="en-US" sz="3400" dirty="0" err="1" smtClean="0">
                <a:solidFill>
                  <a:srgbClr val="0000FF"/>
                </a:solidFill>
                <a:cs typeface="+mn-cs"/>
              </a:rPr>
              <a:t>protoplanets</a:t>
            </a:r>
            <a:r>
              <a:rPr lang="en-US" sz="3400" dirty="0" smtClean="0">
                <a:cs typeface="+mn-cs"/>
              </a:rPr>
              <a:t>—</a:t>
            </a:r>
            <a:r>
              <a:rPr lang="en-US" sz="3400" dirty="0" smtClean="0">
                <a:solidFill>
                  <a:srgbClr val="320808"/>
                </a:solidFill>
                <a:cs typeface="+mn-cs"/>
              </a:rPr>
              <a:t>massive objects destined to become planets.</a:t>
            </a:r>
          </a:p>
          <a:p>
            <a:pPr lvl="1" eaLnBrk="1" hangingPunct="1">
              <a:defRPr/>
            </a:pPr>
            <a:r>
              <a:rPr lang="en-US" sz="2400" dirty="0" smtClean="0">
                <a:solidFill>
                  <a:srgbClr val="320808"/>
                </a:solidFill>
              </a:rPr>
              <a:t>As these larger bodies grew, new processes began making them grow faster and altered their physical structure.</a:t>
            </a:r>
          </a:p>
          <a:p>
            <a:pPr eaLnBrk="1" hangingPunct="1">
              <a:defRPr/>
            </a:pPr>
            <a:endParaRPr lang="en-US" sz="2400" dirty="0" smtClean="0">
              <a:cs typeface="+mn-cs"/>
            </a:endParaRPr>
          </a:p>
        </p:txBody>
      </p:sp>
      <p:sp>
        <p:nvSpPr>
          <p:cNvPr id="481284" name="Text Box 4"/>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5">
                    <a:lumMod val="50000"/>
                  </a:schemeClr>
                </a:solidFill>
                <a:cs typeface="+mn-cs"/>
              </a:rPr>
              <a:t>Growth of Protoplanets </a:t>
            </a:r>
          </a:p>
        </p:txBody>
      </p:sp>
    </p:spTree>
    <p:extLst>
      <p:ext uri="{BB962C8B-B14F-4D97-AF65-F5344CB8AC3E}">
        <p14:creationId xmlns:p14="http://schemas.microsoft.com/office/powerpoint/2010/main" val="1470326248"/>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82307" name="Rectangle 3"/>
          <p:cNvSpPr>
            <a:spLocks noGrp="1" noChangeArrowheads="1"/>
          </p:cNvSpPr>
          <p:nvPr>
            <p:ph idx="4294967295"/>
          </p:nvPr>
        </p:nvSpPr>
        <p:spPr>
          <a:xfrm>
            <a:off x="0" y="990600"/>
            <a:ext cx="7523163" cy="4830763"/>
          </a:xfrm>
          <a:prstGeom prst="rect">
            <a:avLst/>
          </a:prstGeom>
        </p:spPr>
        <p:txBody>
          <a:bodyPr/>
          <a:lstStyle/>
          <a:p>
            <a:pPr eaLnBrk="1" hangingPunct="1">
              <a:defRPr/>
            </a:pPr>
            <a:r>
              <a:rPr lang="en-US" sz="3600" dirty="0" smtClean="0">
                <a:solidFill>
                  <a:schemeClr val="tx1"/>
                </a:solidFill>
                <a:cs typeface="+mn-cs"/>
              </a:rPr>
              <a:t>If planetesimals collided at orbital velocities, it is unlikely that they would have stuck together.</a:t>
            </a:r>
          </a:p>
          <a:p>
            <a:pPr lvl="1" eaLnBrk="1" hangingPunct="1">
              <a:defRPr/>
            </a:pPr>
            <a:r>
              <a:rPr lang="en-US" sz="2400" dirty="0" smtClean="0">
                <a:solidFill>
                  <a:schemeClr val="tx1"/>
                </a:solidFill>
              </a:rPr>
              <a:t>The average orbital velocity in the solar system is about 10 km/s (22,000 mph). </a:t>
            </a:r>
          </a:p>
          <a:p>
            <a:pPr lvl="1" eaLnBrk="1" hangingPunct="1">
              <a:defRPr/>
            </a:pPr>
            <a:r>
              <a:rPr lang="en-US" sz="2400" dirty="0" smtClean="0">
                <a:solidFill>
                  <a:schemeClr val="tx1"/>
                </a:solidFill>
              </a:rPr>
              <a:t>Head-on collisions at this velocity would have vaporized the material. </a:t>
            </a:r>
          </a:p>
        </p:txBody>
      </p:sp>
      <p:sp>
        <p:nvSpPr>
          <p:cNvPr id="482310"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4">
                    <a:lumMod val="50000"/>
                  </a:schemeClr>
                </a:solidFill>
                <a:cs typeface="+mn-cs"/>
              </a:rPr>
              <a:t>Growth of Protoplanets </a:t>
            </a:r>
          </a:p>
        </p:txBody>
      </p:sp>
    </p:spTree>
    <p:extLst>
      <p:ext uri="{BB962C8B-B14F-4D97-AF65-F5344CB8AC3E}">
        <p14:creationId xmlns:p14="http://schemas.microsoft.com/office/powerpoint/2010/main" val="2427548318"/>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22976" y="1206250"/>
            <a:ext cx="5724024" cy="4991349"/>
          </a:xfrm>
          <a:prstGeom prst="rect">
            <a:avLst/>
          </a:prstGeom>
        </p:spPr>
      </p:pic>
      <p:sp>
        <p:nvSpPr>
          <p:cNvPr id="3" name="TextBox 2"/>
          <p:cNvSpPr txBox="1"/>
          <p:nvPr/>
        </p:nvSpPr>
        <p:spPr>
          <a:xfrm>
            <a:off x="3219998" y="224500"/>
            <a:ext cx="3150422" cy="584776"/>
          </a:xfrm>
          <a:prstGeom prst="rect">
            <a:avLst/>
          </a:prstGeom>
          <a:noFill/>
        </p:spPr>
        <p:txBody>
          <a:bodyPr wrap="none" rtlCol="0">
            <a:spAutoFit/>
          </a:bodyPr>
          <a:lstStyle/>
          <a:p>
            <a:pPr algn="ctr"/>
            <a:r>
              <a:rPr lang="en-US" sz="3200" dirty="0" err="1" smtClean="0"/>
              <a:t>Cas</a:t>
            </a:r>
            <a:r>
              <a:rPr lang="en-US" sz="3200" dirty="0" smtClean="0"/>
              <a:t> A Supernova</a:t>
            </a:r>
            <a:endParaRPr lang="en-US" sz="3200" dirty="0"/>
          </a:p>
        </p:txBody>
      </p:sp>
    </p:spTree>
    <p:extLst>
      <p:ext uri="{BB962C8B-B14F-4D97-AF65-F5344CB8AC3E}">
        <p14:creationId xmlns:p14="http://schemas.microsoft.com/office/powerpoint/2010/main" val="18849941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22947" name="Rectangle 3"/>
          <p:cNvSpPr>
            <a:spLocks noGrp="1" noChangeArrowheads="1"/>
          </p:cNvSpPr>
          <p:nvPr>
            <p:ph idx="4294967295"/>
          </p:nvPr>
        </p:nvSpPr>
        <p:spPr>
          <a:xfrm>
            <a:off x="0" y="990600"/>
            <a:ext cx="7751763" cy="4830763"/>
          </a:xfrm>
          <a:prstGeom prst="rect">
            <a:avLst/>
          </a:prstGeom>
        </p:spPr>
        <p:txBody>
          <a:bodyPr/>
          <a:lstStyle/>
          <a:p>
            <a:pPr eaLnBrk="1" hangingPunct="1">
              <a:defRPr/>
            </a:pPr>
            <a:r>
              <a:rPr lang="en-US" sz="3600" dirty="0" smtClean="0">
                <a:solidFill>
                  <a:schemeClr val="tx1"/>
                </a:solidFill>
                <a:cs typeface="+mn-cs"/>
              </a:rPr>
              <a:t>However, the planetesimals were all moving in the same direction in the nebular plane and </a:t>
            </a:r>
            <a:r>
              <a:rPr lang="en-US" sz="3600" dirty="0" err="1" smtClean="0">
                <a:solidFill>
                  <a:schemeClr val="tx1"/>
                </a:solidFill>
                <a:cs typeface="+mn-cs"/>
              </a:rPr>
              <a:t>didn</a:t>
            </a:r>
            <a:r>
              <a:rPr lang="ja-JP" altLang="en-US" sz="3600" dirty="0" smtClean="0">
                <a:solidFill>
                  <a:schemeClr val="tx1"/>
                </a:solidFill>
                <a:latin typeface="Arial"/>
                <a:cs typeface="+mn-cs"/>
              </a:rPr>
              <a:t>’</a:t>
            </a:r>
            <a:r>
              <a:rPr lang="en-US" sz="3600" dirty="0" smtClean="0">
                <a:solidFill>
                  <a:schemeClr val="tx1"/>
                </a:solidFill>
                <a:cs typeface="+mn-cs"/>
              </a:rPr>
              <a:t>t collide head-on.</a:t>
            </a:r>
          </a:p>
          <a:p>
            <a:pPr lvl="1" eaLnBrk="1" hangingPunct="1">
              <a:defRPr/>
            </a:pPr>
            <a:r>
              <a:rPr lang="en-US" sz="2400" dirty="0" smtClean="0">
                <a:solidFill>
                  <a:schemeClr val="tx1"/>
                </a:solidFill>
              </a:rPr>
              <a:t>Instead, they merely rubbed shoulders at low relative velocities.</a:t>
            </a:r>
          </a:p>
          <a:p>
            <a:pPr lvl="1" eaLnBrk="1" hangingPunct="1">
              <a:defRPr/>
            </a:pPr>
            <a:r>
              <a:rPr lang="en-US" sz="2400" dirty="0" smtClean="0">
                <a:solidFill>
                  <a:schemeClr val="tx1"/>
                </a:solidFill>
              </a:rPr>
              <a:t>Such gentle collisions would have been more </a:t>
            </a:r>
            <a:br>
              <a:rPr lang="en-US" sz="2400" dirty="0" smtClean="0">
                <a:solidFill>
                  <a:schemeClr val="tx1"/>
                </a:solidFill>
              </a:rPr>
            </a:br>
            <a:r>
              <a:rPr lang="en-US" sz="2400" dirty="0" smtClean="0">
                <a:solidFill>
                  <a:schemeClr val="tx1"/>
                </a:solidFill>
              </a:rPr>
              <a:t>likely to fuse them than to shatter them.</a:t>
            </a:r>
          </a:p>
        </p:txBody>
      </p:sp>
      <p:sp>
        <p:nvSpPr>
          <p:cNvPr id="722950"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4">
                    <a:lumMod val="50000"/>
                  </a:schemeClr>
                </a:solidFill>
                <a:cs typeface="+mn-cs"/>
              </a:rPr>
              <a:t>Growth of Protoplanets </a:t>
            </a:r>
          </a:p>
        </p:txBody>
      </p:sp>
    </p:spTree>
    <p:extLst>
      <p:ext uri="{BB962C8B-B14F-4D97-AF65-F5344CB8AC3E}">
        <p14:creationId xmlns:p14="http://schemas.microsoft.com/office/powerpoint/2010/main" val="1466425586"/>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85379" name="Rectangle 3"/>
          <p:cNvSpPr>
            <a:spLocks noGrp="1" noChangeArrowheads="1"/>
          </p:cNvSpPr>
          <p:nvPr>
            <p:ph idx="4294967295"/>
          </p:nvPr>
        </p:nvSpPr>
        <p:spPr>
          <a:xfrm>
            <a:off x="1" y="990600"/>
            <a:ext cx="9144000" cy="5410200"/>
          </a:xfrm>
          <a:prstGeom prst="rect">
            <a:avLst/>
          </a:prstGeom>
        </p:spPr>
        <p:txBody>
          <a:bodyPr/>
          <a:lstStyle/>
          <a:p>
            <a:pPr eaLnBrk="1" hangingPunct="1">
              <a:defRPr/>
            </a:pPr>
            <a:r>
              <a:rPr lang="en-US" sz="3600" dirty="0" smtClean="0">
                <a:solidFill>
                  <a:schemeClr val="tx1"/>
                </a:solidFill>
                <a:cs typeface="+mn-cs"/>
              </a:rPr>
              <a:t>The largest planetesimals would grow the fastest—they had the strongest gravitational field.</a:t>
            </a:r>
          </a:p>
          <a:p>
            <a:pPr lvl="1" eaLnBrk="1" hangingPunct="1">
              <a:defRPr/>
            </a:pPr>
            <a:r>
              <a:rPr lang="en-US" sz="2400" dirty="0" smtClean="0">
                <a:solidFill>
                  <a:schemeClr val="tx1"/>
                </a:solidFill>
              </a:rPr>
              <a:t>Also, they easily attract additional material.</a:t>
            </a:r>
          </a:p>
          <a:p>
            <a:pPr lvl="1" eaLnBrk="1" hangingPunct="1">
              <a:defRPr/>
            </a:pPr>
            <a:r>
              <a:rPr lang="en-US" sz="2400" dirty="0" smtClean="0">
                <a:solidFill>
                  <a:schemeClr val="tx1"/>
                </a:solidFill>
              </a:rPr>
              <a:t>Computer models indicate that these planetesimals grew quickly to </a:t>
            </a:r>
            <a:r>
              <a:rPr lang="en-US" sz="2400" dirty="0" err="1" smtClean="0">
                <a:solidFill>
                  <a:schemeClr val="tx1"/>
                </a:solidFill>
              </a:rPr>
              <a:t>protoplanetary</a:t>
            </a:r>
            <a:r>
              <a:rPr lang="en-US" sz="2400" dirty="0" smtClean="0">
                <a:solidFill>
                  <a:schemeClr val="tx1"/>
                </a:solidFill>
              </a:rPr>
              <a:t> dimensions, sweeping up more and more material.</a:t>
            </a:r>
          </a:p>
        </p:txBody>
      </p:sp>
      <p:sp>
        <p:nvSpPr>
          <p:cNvPr id="485384" name="Text Box 8"/>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5">
                    <a:lumMod val="50000"/>
                  </a:schemeClr>
                </a:solidFill>
                <a:cs typeface="+mn-cs"/>
              </a:rPr>
              <a:t>Growth of Protoplanets </a:t>
            </a:r>
          </a:p>
        </p:txBody>
      </p:sp>
    </p:spTree>
    <p:extLst>
      <p:ext uri="{BB962C8B-B14F-4D97-AF65-F5344CB8AC3E}">
        <p14:creationId xmlns:p14="http://schemas.microsoft.com/office/powerpoint/2010/main" val="2444766620"/>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86403" name="Rectangle 3"/>
          <p:cNvSpPr>
            <a:spLocks noGrp="1" noChangeArrowheads="1"/>
          </p:cNvSpPr>
          <p:nvPr>
            <p:ph idx="4294967295"/>
          </p:nvPr>
        </p:nvSpPr>
        <p:spPr>
          <a:xfrm>
            <a:off x="1" y="962025"/>
            <a:ext cx="9144000" cy="5410200"/>
          </a:xfrm>
          <a:prstGeom prst="rect">
            <a:avLst/>
          </a:prstGeom>
        </p:spPr>
        <p:txBody>
          <a:bodyPr/>
          <a:lstStyle/>
          <a:p>
            <a:pPr eaLnBrk="1" hangingPunct="1">
              <a:defRPr/>
            </a:pPr>
            <a:r>
              <a:rPr lang="en-US" sz="4200" dirty="0" smtClean="0">
                <a:solidFill>
                  <a:schemeClr val="tx1"/>
                </a:solidFill>
                <a:cs typeface="+mn-cs"/>
              </a:rPr>
              <a:t>Protoplanets had to begin growing by accumulating solid material.</a:t>
            </a:r>
          </a:p>
          <a:p>
            <a:pPr lvl="1" eaLnBrk="1" hangingPunct="1">
              <a:defRPr/>
            </a:pPr>
            <a:r>
              <a:rPr lang="en-US" sz="2400" dirty="0" smtClean="0">
                <a:solidFill>
                  <a:schemeClr val="tx1"/>
                </a:solidFill>
              </a:rPr>
              <a:t>This is because they did not have enough gravity </a:t>
            </a:r>
            <a:br>
              <a:rPr lang="en-US" sz="2400" dirty="0" smtClean="0">
                <a:solidFill>
                  <a:schemeClr val="tx1"/>
                </a:solidFill>
              </a:rPr>
            </a:br>
            <a:r>
              <a:rPr lang="en-US" sz="2400" dirty="0" smtClean="0">
                <a:solidFill>
                  <a:schemeClr val="tx1"/>
                </a:solidFill>
              </a:rPr>
              <a:t>to capture and hold large amounts of gas. </a:t>
            </a:r>
          </a:p>
          <a:p>
            <a:pPr lvl="1" eaLnBrk="1" hangingPunct="1">
              <a:buFont typeface="Times" charset="0"/>
              <a:buNone/>
              <a:defRPr/>
            </a:pPr>
            <a:endParaRPr lang="en-US" sz="2400" dirty="0" smtClean="0"/>
          </a:p>
        </p:txBody>
      </p:sp>
      <p:sp>
        <p:nvSpPr>
          <p:cNvPr id="486407" name="Text Box 7"/>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4">
                    <a:lumMod val="50000"/>
                  </a:schemeClr>
                </a:solidFill>
                <a:cs typeface="+mn-cs"/>
              </a:rPr>
              <a:t>Growth of Protoplanets </a:t>
            </a:r>
          </a:p>
        </p:txBody>
      </p:sp>
    </p:spTree>
    <p:extLst>
      <p:ext uri="{BB962C8B-B14F-4D97-AF65-F5344CB8AC3E}">
        <p14:creationId xmlns:p14="http://schemas.microsoft.com/office/powerpoint/2010/main" val="1189053765"/>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27395" name="Rectangle 3"/>
          <p:cNvSpPr>
            <a:spLocks noGrp="1" noChangeArrowheads="1"/>
          </p:cNvSpPr>
          <p:nvPr>
            <p:ph idx="4294967295"/>
          </p:nvPr>
        </p:nvSpPr>
        <p:spPr>
          <a:xfrm>
            <a:off x="0" y="990600"/>
            <a:ext cx="7751763" cy="5867400"/>
          </a:xfrm>
          <a:prstGeom prst="rect">
            <a:avLst/>
          </a:prstGeom>
        </p:spPr>
        <p:txBody>
          <a:bodyPr/>
          <a:lstStyle/>
          <a:p>
            <a:pPr eaLnBrk="1" hangingPunct="1">
              <a:defRPr/>
            </a:pPr>
            <a:r>
              <a:rPr lang="en-US" sz="3400" dirty="0" smtClean="0">
                <a:solidFill>
                  <a:schemeClr val="tx1"/>
                </a:solidFill>
                <a:cs typeface="+mn-cs"/>
              </a:rPr>
              <a:t>In the warm solar nebula, the atoms and molecules of gas were traveling at velocities much larger than the escape velocities of modest-size </a:t>
            </a:r>
            <a:r>
              <a:rPr lang="en-US" sz="3400" dirty="0" err="1" smtClean="0">
                <a:solidFill>
                  <a:schemeClr val="tx1"/>
                </a:solidFill>
                <a:cs typeface="+mn-cs"/>
              </a:rPr>
              <a:t>protoplanets</a:t>
            </a:r>
            <a:r>
              <a:rPr lang="en-US" sz="3400" dirty="0" smtClean="0">
                <a:solidFill>
                  <a:schemeClr val="tx1"/>
                </a:solidFill>
                <a:cs typeface="+mn-cs"/>
              </a:rPr>
              <a:t>.</a:t>
            </a:r>
          </a:p>
          <a:p>
            <a:pPr lvl="1" eaLnBrk="1" hangingPunct="1">
              <a:defRPr/>
            </a:pPr>
            <a:r>
              <a:rPr lang="en-US" sz="2400" dirty="0" smtClean="0">
                <a:solidFill>
                  <a:schemeClr val="tx1"/>
                </a:solidFill>
              </a:rPr>
              <a:t>Thus, in their early development, the </a:t>
            </a:r>
            <a:r>
              <a:rPr lang="en-US" sz="2400" dirty="0" err="1" smtClean="0">
                <a:solidFill>
                  <a:schemeClr val="tx1"/>
                </a:solidFill>
              </a:rPr>
              <a:t>protoplanets</a:t>
            </a:r>
            <a:r>
              <a:rPr lang="en-US" sz="2400" dirty="0" smtClean="0">
                <a:solidFill>
                  <a:schemeClr val="tx1"/>
                </a:solidFill>
              </a:rPr>
              <a:t> could grow only by attracting solid bits of rock, metal, and ice.</a:t>
            </a:r>
          </a:p>
        </p:txBody>
      </p:sp>
      <p:sp>
        <p:nvSpPr>
          <p:cNvPr id="827398"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5">
                    <a:lumMod val="50000"/>
                  </a:schemeClr>
                </a:solidFill>
                <a:cs typeface="+mn-cs"/>
              </a:rPr>
              <a:t>Growth of Protoplanets </a:t>
            </a:r>
          </a:p>
        </p:txBody>
      </p:sp>
    </p:spTree>
    <p:extLst>
      <p:ext uri="{BB962C8B-B14F-4D97-AF65-F5344CB8AC3E}">
        <p14:creationId xmlns:p14="http://schemas.microsoft.com/office/powerpoint/2010/main" val="2322468549"/>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87843" name="Rectangle 3"/>
          <p:cNvSpPr>
            <a:spLocks noGrp="1" noChangeArrowheads="1"/>
          </p:cNvSpPr>
          <p:nvPr>
            <p:ph idx="4294967295"/>
          </p:nvPr>
        </p:nvSpPr>
        <p:spPr>
          <a:xfrm>
            <a:off x="566738" y="990600"/>
            <a:ext cx="8577262" cy="5534025"/>
          </a:xfrm>
          <a:prstGeom prst="rect">
            <a:avLst/>
          </a:prstGeom>
        </p:spPr>
        <p:txBody>
          <a:bodyPr/>
          <a:lstStyle/>
          <a:p>
            <a:pPr eaLnBrk="1" hangingPunct="1">
              <a:defRPr/>
            </a:pPr>
            <a:r>
              <a:rPr lang="en-US" sz="3800" dirty="0" smtClean="0">
                <a:solidFill>
                  <a:schemeClr val="tx1"/>
                </a:solidFill>
                <a:cs typeface="+mn-cs"/>
              </a:rPr>
              <a:t>Once a </a:t>
            </a:r>
            <a:r>
              <a:rPr lang="en-US" sz="3800" dirty="0" err="1" smtClean="0">
                <a:solidFill>
                  <a:schemeClr val="tx1"/>
                </a:solidFill>
                <a:cs typeface="+mn-cs"/>
              </a:rPr>
              <a:t>protoplanet</a:t>
            </a:r>
            <a:r>
              <a:rPr lang="en-US" sz="3800" dirty="0" smtClean="0">
                <a:solidFill>
                  <a:schemeClr val="tx1"/>
                </a:solidFill>
                <a:cs typeface="+mn-cs"/>
              </a:rPr>
              <a:t> approached a mass of 15 Earth masses or so, it could begin to grow by </a:t>
            </a:r>
            <a:r>
              <a:rPr lang="en-US" sz="3800" dirty="0" smtClean="0">
                <a:solidFill>
                  <a:srgbClr val="0000FF"/>
                </a:solidFill>
                <a:cs typeface="+mn-cs"/>
              </a:rPr>
              <a:t>gravitational collapse</a:t>
            </a:r>
            <a:r>
              <a:rPr lang="en-US" sz="3800" dirty="0" smtClean="0">
                <a:cs typeface="+mn-cs"/>
              </a:rPr>
              <a:t>.</a:t>
            </a:r>
          </a:p>
          <a:p>
            <a:pPr lvl="1" eaLnBrk="1" hangingPunct="1">
              <a:defRPr/>
            </a:pPr>
            <a:r>
              <a:rPr lang="en-US" sz="2600" dirty="0" smtClean="0">
                <a:solidFill>
                  <a:srgbClr val="000000"/>
                </a:solidFill>
              </a:rPr>
              <a:t>This is the rapid accumulation of a large amount </a:t>
            </a:r>
            <a:br>
              <a:rPr lang="en-US" sz="2600" dirty="0" smtClean="0">
                <a:solidFill>
                  <a:srgbClr val="000000"/>
                </a:solidFill>
              </a:rPr>
            </a:br>
            <a:r>
              <a:rPr lang="en-US" sz="2600" dirty="0" smtClean="0">
                <a:solidFill>
                  <a:srgbClr val="000000"/>
                </a:solidFill>
              </a:rPr>
              <a:t>of </a:t>
            </a:r>
            <a:r>
              <a:rPr lang="en-US" sz="2600" dirty="0" err="1" smtClean="0">
                <a:solidFill>
                  <a:srgbClr val="000000"/>
                </a:solidFill>
              </a:rPr>
              <a:t>infalling</a:t>
            </a:r>
            <a:r>
              <a:rPr lang="en-US" sz="2600" dirty="0" smtClean="0">
                <a:solidFill>
                  <a:srgbClr val="000000"/>
                </a:solidFill>
              </a:rPr>
              <a:t> gas.</a:t>
            </a:r>
          </a:p>
          <a:p>
            <a:pPr eaLnBrk="1" hangingPunct="1">
              <a:defRPr/>
            </a:pPr>
            <a:endParaRPr lang="en-US" sz="2600" dirty="0" smtClean="0">
              <a:solidFill>
                <a:srgbClr val="000000"/>
              </a:solidFill>
              <a:cs typeface="+mn-cs"/>
            </a:endParaRPr>
          </a:p>
        </p:txBody>
      </p:sp>
      <p:sp>
        <p:nvSpPr>
          <p:cNvPr id="1187845" name="Text Box 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4">
                    <a:lumMod val="50000"/>
                  </a:schemeClr>
                </a:solidFill>
                <a:cs typeface="+mn-cs"/>
              </a:rPr>
              <a:t>Growth of Protoplanets </a:t>
            </a:r>
          </a:p>
        </p:txBody>
      </p:sp>
    </p:spTree>
    <p:extLst>
      <p:ext uri="{BB962C8B-B14F-4D97-AF65-F5344CB8AC3E}">
        <p14:creationId xmlns:p14="http://schemas.microsoft.com/office/powerpoint/2010/main" val="4008005516"/>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24995" name="Rectangle 3"/>
          <p:cNvSpPr>
            <a:spLocks noGrp="1" noChangeArrowheads="1"/>
          </p:cNvSpPr>
          <p:nvPr>
            <p:ph type="body" sz="half" idx="4294967295"/>
          </p:nvPr>
        </p:nvSpPr>
        <p:spPr>
          <a:xfrm>
            <a:off x="554038" y="990600"/>
            <a:ext cx="8589962" cy="5105400"/>
          </a:xfrm>
        </p:spPr>
        <p:txBody>
          <a:bodyPr/>
          <a:lstStyle/>
          <a:p>
            <a:pPr eaLnBrk="1" hangingPunct="1">
              <a:defRPr/>
            </a:pPr>
            <a:r>
              <a:rPr lang="en-US" sz="3600" dirty="0" smtClean="0">
                <a:cs typeface="+mn-cs"/>
              </a:rPr>
              <a:t>In its simplest form, the theory of terrestrial </a:t>
            </a:r>
            <a:r>
              <a:rPr lang="en-US" sz="3600" dirty="0" err="1" smtClean="0">
                <a:cs typeface="+mn-cs"/>
              </a:rPr>
              <a:t>protoplanet</a:t>
            </a:r>
            <a:r>
              <a:rPr lang="en-US" sz="3600" dirty="0" smtClean="0">
                <a:cs typeface="+mn-cs"/>
              </a:rPr>
              <a:t> growth supposes that all the planetesimals had about the same chemical composition.</a:t>
            </a:r>
          </a:p>
        </p:txBody>
      </p:sp>
      <p:sp>
        <p:nvSpPr>
          <p:cNvPr id="725009" name="Text Box 17"/>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pic>
        <p:nvPicPr>
          <p:cNvPr id="725010" name="Picture 18" descr="12f07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8000" t="2502" r="4713" b="1884"/>
          <a:stretch>
            <a:fillRect/>
          </a:stretch>
        </p:blipFill>
        <p:spPr bwMode="auto">
          <a:xfrm>
            <a:off x="6815138" y="3276600"/>
            <a:ext cx="232886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03856434"/>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29091" name="Rectangle 3"/>
          <p:cNvSpPr>
            <a:spLocks noGrp="1" noChangeArrowheads="1"/>
          </p:cNvSpPr>
          <p:nvPr>
            <p:ph type="body" sz="half" idx="4294967295"/>
          </p:nvPr>
        </p:nvSpPr>
        <p:spPr>
          <a:xfrm>
            <a:off x="0" y="990600"/>
            <a:ext cx="4246563" cy="5867400"/>
          </a:xfrm>
        </p:spPr>
        <p:txBody>
          <a:bodyPr/>
          <a:lstStyle/>
          <a:p>
            <a:pPr eaLnBrk="1" hangingPunct="1">
              <a:defRPr/>
            </a:pPr>
            <a:r>
              <a:rPr lang="en-US" sz="3400" dirty="0" smtClean="0">
                <a:cs typeface="+mn-cs"/>
              </a:rPr>
              <a:t>The planetesimals accumulated gradually to form a planet-size ball of material that was of homogeneous composition throughout.</a:t>
            </a:r>
          </a:p>
        </p:txBody>
      </p:sp>
      <p:sp>
        <p:nvSpPr>
          <p:cNvPr id="729103" name="Text Box 1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pic>
        <p:nvPicPr>
          <p:cNvPr id="729105" name="Picture 17" descr="12f07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7681" t="16661" r="6750" b="20372"/>
          <a:stretch>
            <a:fillRect/>
          </a:stretch>
        </p:blipFill>
        <p:spPr bwMode="auto">
          <a:xfrm>
            <a:off x="6781800" y="4016375"/>
            <a:ext cx="2227263"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29107" name="Picture 19" descr="12f07b"/>
          <p:cNvPicPr>
            <a:picLocks noChangeAspect="1" noChangeArrowheads="1"/>
          </p:cNvPicPr>
          <p:nvPr/>
        </p:nvPicPr>
        <p:blipFill>
          <a:blip r:embed="rId4">
            <a:extLst>
              <a:ext uri="{28A0092B-C50C-407E-A947-70E740481C1C}">
                <a14:useLocalDpi xmlns:a14="http://schemas.microsoft.com/office/drawing/2010/main" val="0"/>
              </a:ext>
            </a:extLst>
          </a:blip>
          <a:srcRect l="58475" t="19807" r="6779" b="11497"/>
          <a:stretch>
            <a:fillRect/>
          </a:stretch>
        </p:blipFill>
        <p:spPr bwMode="auto">
          <a:xfrm>
            <a:off x="6781800" y="1295400"/>
            <a:ext cx="2220913" cy="26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37641726"/>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87427" name="Rectangle 3"/>
          <p:cNvSpPr>
            <a:spLocks noGrp="1" noChangeArrowheads="1"/>
          </p:cNvSpPr>
          <p:nvPr>
            <p:ph type="body" sz="half" idx="4294967295"/>
          </p:nvPr>
        </p:nvSpPr>
        <p:spPr>
          <a:xfrm>
            <a:off x="838200" y="1004888"/>
            <a:ext cx="8305800" cy="4648200"/>
          </a:xfrm>
        </p:spPr>
        <p:txBody>
          <a:bodyPr/>
          <a:lstStyle/>
          <a:p>
            <a:pPr eaLnBrk="1" hangingPunct="1">
              <a:defRPr/>
            </a:pPr>
            <a:r>
              <a:rPr lang="en-US" sz="3400" smtClean="0">
                <a:cs typeface="+mn-cs"/>
              </a:rPr>
              <a:t>As a planet formed, heat began to accumulate in its interior from the decay of short-lived radioactive elements.</a:t>
            </a:r>
          </a:p>
          <a:p>
            <a:pPr lvl="1" eaLnBrk="1" hangingPunct="1">
              <a:defRPr/>
            </a:pPr>
            <a:r>
              <a:rPr lang="en-US" sz="2400" smtClean="0"/>
              <a:t>This heat eventually melted the planet and </a:t>
            </a:r>
            <a:br>
              <a:rPr lang="en-US" sz="2400" smtClean="0"/>
            </a:br>
            <a:r>
              <a:rPr lang="en-US" sz="2400" smtClean="0"/>
              <a:t>allowed it to differentiate.</a:t>
            </a:r>
          </a:p>
          <a:p>
            <a:pPr lvl="1" eaLnBrk="1" hangingPunct="1">
              <a:defRPr/>
            </a:pPr>
            <a:r>
              <a:rPr lang="en-US" sz="2400" smtClean="0">
                <a:solidFill>
                  <a:srgbClr val="0000FF"/>
                </a:solidFill>
              </a:rPr>
              <a:t>Differentiation</a:t>
            </a:r>
            <a:r>
              <a:rPr lang="en-US" sz="2400" smtClean="0"/>
              <a:t> is the separation of material </a:t>
            </a:r>
            <a:br>
              <a:rPr lang="en-US" sz="2400" smtClean="0"/>
            </a:br>
            <a:r>
              <a:rPr lang="en-US" sz="2400" smtClean="0"/>
              <a:t>according to density.</a:t>
            </a:r>
          </a:p>
        </p:txBody>
      </p:sp>
      <p:sp>
        <p:nvSpPr>
          <p:cNvPr id="487440" name="Text Box 1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pic>
        <p:nvPicPr>
          <p:cNvPr id="487441" name="Picture 17" descr="12f07d"/>
          <p:cNvPicPr>
            <a:picLocks noChangeAspect="1" noChangeArrowheads="1"/>
          </p:cNvPicPr>
          <p:nvPr/>
        </p:nvPicPr>
        <p:blipFill>
          <a:blip r:embed="rId3">
            <a:extLst>
              <a:ext uri="{28A0092B-C50C-407E-A947-70E740481C1C}">
                <a14:useLocalDpi xmlns:a14="http://schemas.microsoft.com/office/drawing/2010/main" val="0"/>
              </a:ext>
            </a:extLst>
          </a:blip>
          <a:srcRect l="57628" t="18892" r="9322" b="16335"/>
          <a:stretch>
            <a:fillRect/>
          </a:stretch>
        </p:blipFill>
        <p:spPr bwMode="auto">
          <a:xfrm>
            <a:off x="6729413" y="3886200"/>
            <a:ext cx="241458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77629954"/>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88451" name="Rectangle 3"/>
          <p:cNvSpPr>
            <a:spLocks noGrp="1" noChangeArrowheads="1"/>
          </p:cNvSpPr>
          <p:nvPr>
            <p:ph type="body" sz="half" idx="4294967295"/>
          </p:nvPr>
        </p:nvSpPr>
        <p:spPr>
          <a:xfrm>
            <a:off x="1087438" y="990600"/>
            <a:ext cx="8056562" cy="4525963"/>
          </a:xfrm>
        </p:spPr>
        <p:txBody>
          <a:bodyPr/>
          <a:lstStyle/>
          <a:p>
            <a:pPr eaLnBrk="1" hangingPunct="1">
              <a:defRPr/>
            </a:pPr>
            <a:r>
              <a:rPr lang="en-US" sz="3400" smtClean="0">
                <a:cs typeface="+mn-cs"/>
              </a:rPr>
              <a:t>When the planet melted, the heavy metals such as iron and nickel settled to the core.</a:t>
            </a:r>
          </a:p>
          <a:p>
            <a:pPr eaLnBrk="1" hangingPunct="1">
              <a:defRPr/>
            </a:pPr>
            <a:r>
              <a:rPr lang="en-US" sz="3400" smtClean="0">
                <a:cs typeface="+mn-cs"/>
              </a:rPr>
              <a:t>The lighter silicates floated to the surface to form a low-density crust.</a:t>
            </a:r>
          </a:p>
        </p:txBody>
      </p:sp>
      <p:sp>
        <p:nvSpPr>
          <p:cNvPr id="488464" name="Text Box 1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pic>
        <p:nvPicPr>
          <p:cNvPr id="488465" name="Picture 17" descr="12f07e"/>
          <p:cNvPicPr>
            <a:picLocks noChangeAspect="1" noChangeArrowheads="1"/>
          </p:cNvPicPr>
          <p:nvPr/>
        </p:nvPicPr>
        <p:blipFill>
          <a:blip r:embed="rId3">
            <a:extLst>
              <a:ext uri="{28A0092B-C50C-407E-A947-70E740481C1C}">
                <a14:useLocalDpi xmlns:a14="http://schemas.microsoft.com/office/drawing/2010/main" val="0"/>
              </a:ext>
            </a:extLst>
          </a:blip>
          <a:srcRect l="55933" t="20813" r="12712" b="28455"/>
          <a:stretch>
            <a:fillRect/>
          </a:stretch>
        </p:blipFill>
        <p:spPr bwMode="auto">
          <a:xfrm flipV="1">
            <a:off x="6324600" y="3886200"/>
            <a:ext cx="2819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03757090"/>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35235" name="Rectangle 3"/>
          <p:cNvSpPr>
            <a:spLocks noGrp="1" noChangeArrowheads="1"/>
          </p:cNvSpPr>
          <p:nvPr>
            <p:ph idx="4294967295"/>
          </p:nvPr>
        </p:nvSpPr>
        <p:spPr>
          <a:xfrm>
            <a:off x="0" y="990600"/>
            <a:ext cx="7827963" cy="5562600"/>
          </a:xfrm>
          <a:prstGeom prst="rect">
            <a:avLst/>
          </a:prstGeom>
        </p:spPr>
        <p:txBody>
          <a:bodyPr/>
          <a:lstStyle/>
          <a:p>
            <a:pPr eaLnBrk="1" hangingPunct="1">
              <a:defRPr/>
            </a:pPr>
            <a:r>
              <a:rPr lang="en-US" sz="3400" smtClean="0">
                <a:cs typeface="+mn-cs"/>
              </a:rPr>
              <a:t>This process depends on the presence of short-lived radioactive elements whose rapid decay would have released enough heat to melt the interior of planets.</a:t>
            </a:r>
          </a:p>
        </p:txBody>
      </p:sp>
      <p:sp>
        <p:nvSpPr>
          <p:cNvPr id="735239" name="Text Box 7"/>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42124704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05009" y="267639"/>
            <a:ext cx="5638991" cy="6021288"/>
          </a:xfrm>
          <a:prstGeom prst="rect">
            <a:avLst/>
          </a:prstGeom>
        </p:spPr>
      </p:pic>
      <p:sp>
        <p:nvSpPr>
          <p:cNvPr id="6" name="Rectangle 5"/>
          <p:cNvSpPr/>
          <p:nvPr/>
        </p:nvSpPr>
        <p:spPr>
          <a:xfrm>
            <a:off x="0" y="267639"/>
            <a:ext cx="3505009" cy="6370974"/>
          </a:xfrm>
          <a:prstGeom prst="rect">
            <a:avLst/>
          </a:prstGeom>
        </p:spPr>
        <p:txBody>
          <a:bodyPr wrap="square">
            <a:spAutoFit/>
          </a:bodyPr>
          <a:lstStyle/>
          <a:p>
            <a:r>
              <a:rPr lang="en-US" sz="2400" dirty="0" smtClean="0"/>
              <a:t>The universe began with</a:t>
            </a:r>
          </a:p>
          <a:p>
            <a:r>
              <a:rPr lang="en-US" sz="2400" dirty="0" smtClean="0"/>
              <a:t>✤ About 75% hydrogen</a:t>
            </a:r>
          </a:p>
          <a:p>
            <a:r>
              <a:rPr lang="en-US" sz="2400" dirty="0" smtClean="0"/>
              <a:t>✤ About 25% helium</a:t>
            </a:r>
          </a:p>
          <a:p>
            <a:r>
              <a:rPr lang="en-US" sz="2400" dirty="0" smtClean="0"/>
              <a:t>✤ About 0.01% deuterium</a:t>
            </a:r>
          </a:p>
          <a:p>
            <a:r>
              <a:rPr lang="en-US" sz="2400" dirty="0" smtClean="0"/>
              <a:t>✤ About 0.001% helium-3</a:t>
            </a:r>
          </a:p>
          <a:p>
            <a:r>
              <a:rPr lang="en-US" sz="2400" dirty="0" smtClean="0"/>
              <a:t>✤ Less the 0.0000001% lithium</a:t>
            </a:r>
          </a:p>
          <a:p>
            <a:r>
              <a:rPr lang="en-US" sz="2400" dirty="0" smtClean="0"/>
              <a:t>http://</a:t>
            </a:r>
            <a:r>
              <a:rPr lang="en-US" sz="2400" dirty="0" err="1" smtClean="0"/>
              <a:t>map.gsfc.nasa.gov</a:t>
            </a:r>
            <a:r>
              <a:rPr lang="en-US" sz="2400" dirty="0" smtClean="0"/>
              <a:t>/universe/</a:t>
            </a:r>
            <a:r>
              <a:rPr lang="en-US" sz="2400" dirty="0" err="1" smtClean="0"/>
              <a:t>bb_tests_ele.html</a:t>
            </a:r>
            <a:endParaRPr lang="en-US" sz="2400" dirty="0" smtClean="0"/>
          </a:p>
          <a:p>
            <a:r>
              <a:rPr lang="en-US" sz="2400" dirty="0" smtClean="0"/>
              <a:t> http://</a:t>
            </a:r>
            <a:r>
              <a:rPr lang="en-US" sz="2400" dirty="0" err="1" smtClean="0"/>
              <a:t>www.webelements.com</a:t>
            </a:r>
            <a:r>
              <a:rPr lang="en-US" sz="2400" dirty="0" smtClean="0"/>
              <a:t>/</a:t>
            </a:r>
            <a:endParaRPr lang="en-US" sz="2400" dirty="0"/>
          </a:p>
        </p:txBody>
      </p:sp>
    </p:spTree>
    <p:extLst>
      <p:ext uri="{BB962C8B-B14F-4D97-AF65-F5344CB8AC3E}">
        <p14:creationId xmlns:p14="http://schemas.microsoft.com/office/powerpoint/2010/main" val="718185474"/>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42787" name="Rectangle 3"/>
          <p:cNvSpPr>
            <a:spLocks noGrp="1" noChangeArrowheads="1"/>
          </p:cNvSpPr>
          <p:nvPr>
            <p:ph idx="4294967295"/>
          </p:nvPr>
        </p:nvSpPr>
        <p:spPr>
          <a:xfrm>
            <a:off x="0" y="990600"/>
            <a:ext cx="8229600" cy="4525963"/>
          </a:xfrm>
          <a:prstGeom prst="rect">
            <a:avLst/>
          </a:prstGeom>
        </p:spPr>
        <p:txBody>
          <a:bodyPr/>
          <a:lstStyle/>
          <a:p>
            <a:pPr lvl="1" eaLnBrk="1" hangingPunct="1">
              <a:lnSpc>
                <a:spcPct val="90000"/>
              </a:lnSpc>
              <a:buFontTx/>
              <a:buChar char="•"/>
              <a:defRPr/>
            </a:pPr>
            <a:r>
              <a:rPr lang="en-US" sz="3600" smtClean="0"/>
              <a:t>Astronomers know such elements were present because very old rock from meteorites contains daughter isotopes such as magnesium-26.</a:t>
            </a:r>
            <a:endParaRPr lang="en-US" sz="3600" smtClean="0">
              <a:solidFill>
                <a:schemeClr val="bg1"/>
              </a:solidFill>
            </a:endParaRPr>
          </a:p>
          <a:p>
            <a:pPr lvl="1" eaLnBrk="1" hangingPunct="1">
              <a:lnSpc>
                <a:spcPct val="90000"/>
              </a:lnSpc>
              <a:buFont typeface="Times" charset="0"/>
              <a:buNone/>
              <a:defRPr/>
            </a:pPr>
            <a:r>
              <a:rPr lang="en-US" smtClean="0"/>
              <a:t>   </a:t>
            </a:r>
            <a:r>
              <a:rPr lang="en-US" sz="2400" smtClean="0">
                <a:cs typeface="Arial" charset="0"/>
              </a:rPr>
              <a:t>– </a:t>
            </a:r>
            <a:r>
              <a:rPr lang="en-US" sz="2400" smtClean="0"/>
              <a:t>That isotope is produced by the decay of</a:t>
            </a:r>
            <a:br>
              <a:rPr lang="en-US" sz="2400" smtClean="0"/>
            </a:br>
            <a:r>
              <a:rPr lang="en-US" sz="2400" smtClean="0"/>
              <a:t>   aluminum-26 in a reaction that has a half-life </a:t>
            </a:r>
            <a:br>
              <a:rPr lang="en-US" sz="2400" smtClean="0"/>
            </a:br>
            <a:r>
              <a:rPr lang="en-US" sz="2400" smtClean="0"/>
              <a:t>   of only 0.74 million years.</a:t>
            </a:r>
          </a:p>
          <a:p>
            <a:pPr lvl="1" eaLnBrk="1" hangingPunct="1">
              <a:lnSpc>
                <a:spcPct val="90000"/>
              </a:lnSpc>
              <a:buFont typeface="Times" charset="0"/>
              <a:buNone/>
              <a:defRPr/>
            </a:pPr>
            <a:endParaRPr lang="en-US" sz="2400" smtClean="0"/>
          </a:p>
          <a:p>
            <a:pPr eaLnBrk="1" hangingPunct="1">
              <a:lnSpc>
                <a:spcPct val="90000"/>
              </a:lnSpc>
              <a:defRPr/>
            </a:pPr>
            <a:endParaRPr lang="en-US" smtClean="0">
              <a:cs typeface="+mn-cs"/>
            </a:endParaRPr>
          </a:p>
        </p:txBody>
      </p:sp>
      <p:sp>
        <p:nvSpPr>
          <p:cNvPr id="1142790"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1012490074"/>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89478" name="Rectangle 6"/>
          <p:cNvSpPr>
            <a:spLocks noGrp="1" noChangeArrowheads="1"/>
          </p:cNvSpPr>
          <p:nvPr>
            <p:ph idx="4294967295"/>
          </p:nvPr>
        </p:nvSpPr>
        <p:spPr>
          <a:xfrm>
            <a:off x="1011238" y="990600"/>
            <a:ext cx="8132762" cy="5562600"/>
          </a:xfrm>
          <a:prstGeom prst="rect">
            <a:avLst/>
          </a:prstGeom>
        </p:spPr>
        <p:txBody>
          <a:bodyPr>
            <a:normAutofit fontScale="92500" lnSpcReduction="20000"/>
          </a:bodyPr>
          <a:lstStyle/>
          <a:p>
            <a:pPr eaLnBrk="1" hangingPunct="1">
              <a:defRPr/>
            </a:pPr>
            <a:r>
              <a:rPr lang="en-US" dirty="0" smtClean="0">
                <a:cs typeface="+mn-cs"/>
              </a:rPr>
              <a:t>The aluminum-26 and similar short-lived radioactive isotopes are gone now.</a:t>
            </a:r>
          </a:p>
          <a:p>
            <a:pPr eaLnBrk="1" hangingPunct="1">
              <a:defRPr/>
            </a:pPr>
            <a:r>
              <a:rPr lang="en-US" dirty="0" smtClean="0">
                <a:cs typeface="+mn-cs"/>
              </a:rPr>
              <a:t>However, they must have been produced in a supernova explosion that occurred no more than a few million years before the formation of the solar nebula.</a:t>
            </a:r>
          </a:p>
          <a:p>
            <a:pPr>
              <a:defRPr/>
            </a:pPr>
            <a:r>
              <a:rPr lang="en-US" dirty="0"/>
              <a:t>In fact, many astronomers suspect that this supernova explosion compressed nearby gas and triggered the formation of stars—one of which became the sun.</a:t>
            </a:r>
          </a:p>
          <a:p>
            <a:pPr>
              <a:defRPr/>
            </a:pPr>
            <a:r>
              <a:rPr lang="en-US" sz="2400" dirty="0"/>
              <a:t>Thus, our solar system may exist because of a supernova explosion that occurred about 4.6 billion years ago</a:t>
            </a:r>
            <a:r>
              <a:rPr lang="en-US" sz="2400" dirty="0" smtClean="0"/>
              <a:t>.</a:t>
            </a:r>
            <a:r>
              <a:rPr lang="en-US" dirty="0"/>
              <a:t> If planets formed and were later melted by radioactive decay, gases released from the planet</a:t>
            </a:r>
            <a:r>
              <a:rPr lang="ja-JP" altLang="en-US" dirty="0">
                <a:latin typeface="Arial"/>
              </a:rPr>
              <a:t>’</a:t>
            </a:r>
            <a:r>
              <a:rPr lang="en-US" dirty="0"/>
              <a:t>s interior would have formed an atmosphere. </a:t>
            </a:r>
          </a:p>
          <a:p>
            <a:pPr>
              <a:defRPr/>
            </a:pPr>
            <a:r>
              <a:rPr lang="en-US" dirty="0"/>
              <a:t>The creation of a planetary atmosphere from a planet</a:t>
            </a:r>
            <a:r>
              <a:rPr lang="ja-JP" altLang="en-US" dirty="0">
                <a:latin typeface="Arial"/>
              </a:rPr>
              <a:t>’</a:t>
            </a:r>
            <a:r>
              <a:rPr lang="en-US" dirty="0"/>
              <a:t>s interior is called </a:t>
            </a:r>
            <a:r>
              <a:rPr lang="en-US" dirty="0">
                <a:solidFill>
                  <a:srgbClr val="0000FF"/>
                </a:solidFill>
              </a:rPr>
              <a:t>outgassing</a:t>
            </a:r>
            <a:r>
              <a:rPr lang="en-US" dirty="0"/>
              <a:t>. </a:t>
            </a:r>
          </a:p>
          <a:p>
            <a:pPr>
              <a:buNone/>
              <a:defRPr/>
            </a:pPr>
            <a:endParaRPr lang="en-US" dirty="0"/>
          </a:p>
          <a:p>
            <a:pPr lvl="1">
              <a:defRPr/>
            </a:pPr>
            <a:endParaRPr lang="en-US" sz="2400" dirty="0"/>
          </a:p>
          <a:p>
            <a:pPr eaLnBrk="1" hangingPunct="1">
              <a:defRPr/>
            </a:pPr>
            <a:endParaRPr lang="en-US" dirty="0" smtClean="0">
              <a:cs typeface="+mn-cs"/>
            </a:endParaRPr>
          </a:p>
        </p:txBody>
      </p:sp>
      <p:sp>
        <p:nvSpPr>
          <p:cNvPr id="489480" name="Text Box 8"/>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2164416036"/>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48579" name="Rectangle 3"/>
          <p:cNvSpPr>
            <a:spLocks noGrp="1" noChangeArrowheads="1"/>
          </p:cNvSpPr>
          <p:nvPr>
            <p:ph idx="4294967295"/>
          </p:nvPr>
        </p:nvSpPr>
        <p:spPr>
          <a:xfrm>
            <a:off x="914400" y="990600"/>
            <a:ext cx="8229600" cy="5562600"/>
          </a:xfrm>
          <a:prstGeom prst="rect">
            <a:avLst/>
          </a:prstGeom>
        </p:spPr>
        <p:txBody>
          <a:bodyPr/>
          <a:lstStyle/>
          <a:p>
            <a:pPr eaLnBrk="1" hangingPunct="1">
              <a:defRPr/>
            </a:pPr>
            <a:r>
              <a:rPr lang="en-US" sz="3600" dirty="0" smtClean="0">
                <a:cs typeface="+mn-cs"/>
              </a:rPr>
              <a:t>Models of the formation of Earth indicate that the local planetesimals would not have included much water. </a:t>
            </a:r>
          </a:p>
          <a:p>
            <a:pPr lvl="1" eaLnBrk="1" hangingPunct="1">
              <a:defRPr/>
            </a:pPr>
            <a:r>
              <a:rPr lang="en-US" sz="2400" dirty="0" smtClean="0"/>
              <a:t>So, some astronomers now think that Earth</a:t>
            </a:r>
            <a:r>
              <a:rPr lang="ja-JP" altLang="en-US" sz="2400" dirty="0" smtClean="0">
                <a:latin typeface="Arial"/>
              </a:rPr>
              <a:t>’</a:t>
            </a:r>
            <a:r>
              <a:rPr lang="en-US" sz="2400" dirty="0" smtClean="0"/>
              <a:t>s water and some of its present atmosphere accumulated </a:t>
            </a:r>
            <a:br>
              <a:rPr lang="en-US" sz="2400" dirty="0" smtClean="0"/>
            </a:br>
            <a:r>
              <a:rPr lang="en-US" sz="2400" dirty="0" smtClean="0"/>
              <a:t>late in the formation of the planets.</a:t>
            </a:r>
          </a:p>
          <a:p>
            <a:pPr lvl="1" eaLnBrk="1" hangingPunct="1">
              <a:defRPr/>
            </a:pPr>
            <a:r>
              <a:rPr lang="en-US" sz="2400" dirty="0" smtClean="0"/>
              <a:t>Then, Earth swept up volatile-rich planetesimals forming in the cooling solar nebula.</a:t>
            </a:r>
          </a:p>
        </p:txBody>
      </p:sp>
      <p:sp>
        <p:nvSpPr>
          <p:cNvPr id="1048581" name="Text Box 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261092279"/>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49603" name="Rectangle 3"/>
          <p:cNvSpPr>
            <a:spLocks noGrp="1" noChangeArrowheads="1"/>
          </p:cNvSpPr>
          <p:nvPr>
            <p:ph idx="4294967295"/>
          </p:nvPr>
        </p:nvSpPr>
        <p:spPr>
          <a:xfrm>
            <a:off x="566738" y="976313"/>
            <a:ext cx="8577262" cy="4525962"/>
          </a:xfrm>
          <a:prstGeom prst="rect">
            <a:avLst/>
          </a:prstGeom>
        </p:spPr>
        <p:txBody>
          <a:bodyPr/>
          <a:lstStyle/>
          <a:p>
            <a:pPr eaLnBrk="1" hangingPunct="1">
              <a:defRPr/>
            </a:pPr>
            <a:r>
              <a:rPr lang="en-US" sz="4000" dirty="0" smtClean="0">
                <a:cs typeface="+mn-cs"/>
              </a:rPr>
              <a:t>Such icy planetesimals may </a:t>
            </a:r>
            <a:br>
              <a:rPr lang="en-US" sz="4000" dirty="0" smtClean="0">
                <a:cs typeface="+mn-cs"/>
              </a:rPr>
            </a:br>
            <a:r>
              <a:rPr lang="en-US" sz="4000" dirty="0" smtClean="0">
                <a:cs typeface="+mn-cs"/>
              </a:rPr>
              <a:t>have formed in the outer parts </a:t>
            </a:r>
            <a:br>
              <a:rPr lang="en-US" sz="4000" dirty="0" smtClean="0">
                <a:cs typeface="+mn-cs"/>
              </a:rPr>
            </a:br>
            <a:r>
              <a:rPr lang="en-US" sz="4000" dirty="0" smtClean="0">
                <a:cs typeface="+mn-cs"/>
              </a:rPr>
              <a:t>of the solar nebula.</a:t>
            </a:r>
          </a:p>
          <a:p>
            <a:pPr lvl="1" eaLnBrk="1" hangingPunct="1">
              <a:defRPr/>
            </a:pPr>
            <a:r>
              <a:rPr lang="en-US" sz="2600" dirty="0" smtClean="0"/>
              <a:t>They have been scattered by encounters with </a:t>
            </a:r>
            <a:br>
              <a:rPr lang="en-US" sz="2600" dirty="0" smtClean="0"/>
            </a:br>
            <a:r>
              <a:rPr lang="en-US" sz="2600" dirty="0" smtClean="0"/>
              <a:t>the Jovian planets in a bombardment of comets.</a:t>
            </a:r>
          </a:p>
        </p:txBody>
      </p:sp>
      <p:sp>
        <p:nvSpPr>
          <p:cNvPr id="1049605" name="Text Box 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1055560614"/>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40355" name="Rectangle 3"/>
          <p:cNvSpPr>
            <a:spLocks noGrp="1" noChangeArrowheads="1"/>
          </p:cNvSpPr>
          <p:nvPr>
            <p:ph idx="4294967295"/>
          </p:nvPr>
        </p:nvSpPr>
        <p:spPr>
          <a:xfrm>
            <a:off x="554038" y="1004888"/>
            <a:ext cx="8589962" cy="5486400"/>
          </a:xfrm>
          <a:prstGeom prst="rect">
            <a:avLst/>
          </a:prstGeom>
        </p:spPr>
        <p:txBody>
          <a:bodyPr/>
          <a:lstStyle/>
          <a:p>
            <a:pPr eaLnBrk="1" hangingPunct="1">
              <a:defRPr/>
            </a:pPr>
            <a:r>
              <a:rPr lang="en-US" sz="3400" smtClean="0">
                <a:cs typeface="+mn-cs"/>
              </a:rPr>
              <a:t>According to the solar nebula theory, the Jovian planets began growing by the same processes that built the terrestrial planets.</a:t>
            </a:r>
          </a:p>
          <a:p>
            <a:pPr lvl="1" eaLnBrk="1" hangingPunct="1">
              <a:defRPr/>
            </a:pPr>
            <a:r>
              <a:rPr lang="en-US" sz="2400" smtClean="0"/>
              <a:t>The outer solar nebula not only contained solid bits of metals and silicates—it also included abundant ices. </a:t>
            </a:r>
          </a:p>
          <a:p>
            <a:pPr lvl="1" eaLnBrk="1" hangingPunct="1">
              <a:defRPr/>
            </a:pPr>
            <a:r>
              <a:rPr lang="en-US" sz="2400" smtClean="0"/>
              <a:t>The Jovian planets grew rapidly and quickly became massive enough to grow by gravitational collapse—drawing in large amounts of gas from the solar nebula.</a:t>
            </a:r>
          </a:p>
          <a:p>
            <a:pPr eaLnBrk="1" hangingPunct="1">
              <a:defRPr/>
            </a:pPr>
            <a:endParaRPr lang="en-US" sz="2400" smtClean="0">
              <a:cs typeface="+mn-cs"/>
            </a:endParaRPr>
          </a:p>
        </p:txBody>
      </p:sp>
      <p:sp>
        <p:nvSpPr>
          <p:cNvPr id="740358"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1184892020"/>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41379" name="Rectangle 3"/>
          <p:cNvSpPr>
            <a:spLocks noGrp="1" noChangeArrowheads="1"/>
          </p:cNvSpPr>
          <p:nvPr>
            <p:ph idx="4294967295"/>
          </p:nvPr>
        </p:nvSpPr>
        <p:spPr>
          <a:xfrm>
            <a:off x="706438" y="990600"/>
            <a:ext cx="8437562" cy="5810250"/>
          </a:xfrm>
          <a:prstGeom prst="rect">
            <a:avLst/>
          </a:prstGeom>
        </p:spPr>
        <p:txBody>
          <a:bodyPr/>
          <a:lstStyle/>
          <a:p>
            <a:pPr eaLnBrk="1" hangingPunct="1">
              <a:defRPr/>
            </a:pPr>
            <a:r>
              <a:rPr lang="en-US" sz="4000" smtClean="0">
                <a:cs typeface="+mn-cs"/>
              </a:rPr>
              <a:t>Ices could not condense as solids at the locations of the terrestrial planets.</a:t>
            </a:r>
          </a:p>
          <a:p>
            <a:pPr lvl="1" eaLnBrk="1" hangingPunct="1">
              <a:defRPr/>
            </a:pPr>
            <a:r>
              <a:rPr lang="en-US" sz="2400" smtClean="0"/>
              <a:t>So, those planets developed slowly and never became massive enough to grow by gravitational collapse.</a:t>
            </a:r>
          </a:p>
        </p:txBody>
      </p:sp>
      <p:sp>
        <p:nvSpPr>
          <p:cNvPr id="741382"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3368787645"/>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95619" name="Rectangle 3"/>
          <p:cNvSpPr>
            <a:spLocks noGrp="1" noChangeArrowheads="1"/>
          </p:cNvSpPr>
          <p:nvPr>
            <p:ph idx="4294967295"/>
          </p:nvPr>
        </p:nvSpPr>
        <p:spPr>
          <a:xfrm>
            <a:off x="782638" y="990600"/>
            <a:ext cx="8361362" cy="5486400"/>
          </a:xfrm>
          <a:prstGeom prst="rect">
            <a:avLst/>
          </a:prstGeom>
        </p:spPr>
        <p:txBody>
          <a:bodyPr/>
          <a:lstStyle/>
          <a:p>
            <a:pPr eaLnBrk="1" hangingPunct="1">
              <a:defRPr/>
            </a:pPr>
            <a:r>
              <a:rPr lang="en-US" sz="3600" smtClean="0">
                <a:cs typeface="+mn-cs"/>
              </a:rPr>
              <a:t>The Jovian planets must have grown to their present size in about 10 million years.</a:t>
            </a:r>
          </a:p>
          <a:p>
            <a:pPr lvl="1" eaLnBrk="1" hangingPunct="1">
              <a:defRPr/>
            </a:pPr>
            <a:r>
              <a:rPr lang="en-US" sz="2400" smtClean="0"/>
              <a:t>Astronomers calculate that the sun then became hot and luminous enough to blow away the gas remaining in the solar nebula.</a:t>
            </a:r>
          </a:p>
        </p:txBody>
      </p:sp>
      <p:sp>
        <p:nvSpPr>
          <p:cNvPr id="495622"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3102459409"/>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42403" name="Rectangle 3"/>
          <p:cNvSpPr>
            <a:spLocks noGrp="1" noChangeArrowheads="1"/>
          </p:cNvSpPr>
          <p:nvPr>
            <p:ph idx="4294967295"/>
          </p:nvPr>
        </p:nvSpPr>
        <p:spPr>
          <a:xfrm>
            <a:off x="554038" y="962025"/>
            <a:ext cx="8589962" cy="5410200"/>
          </a:xfrm>
          <a:prstGeom prst="rect">
            <a:avLst/>
          </a:prstGeom>
        </p:spPr>
        <p:txBody>
          <a:bodyPr/>
          <a:lstStyle/>
          <a:p>
            <a:pPr eaLnBrk="1" hangingPunct="1">
              <a:defRPr/>
            </a:pPr>
            <a:r>
              <a:rPr lang="en-US" sz="4200" smtClean="0">
                <a:cs typeface="+mn-cs"/>
              </a:rPr>
              <a:t>The terrestrial planets grew </a:t>
            </a:r>
            <a:br>
              <a:rPr lang="en-US" sz="4200" smtClean="0">
                <a:cs typeface="+mn-cs"/>
              </a:rPr>
            </a:br>
            <a:r>
              <a:rPr lang="en-US" sz="4200" smtClean="0">
                <a:cs typeface="+mn-cs"/>
              </a:rPr>
              <a:t>from solids and not from the </a:t>
            </a:r>
            <a:br>
              <a:rPr lang="en-US" sz="4200" smtClean="0">
                <a:cs typeface="+mn-cs"/>
              </a:rPr>
            </a:br>
            <a:r>
              <a:rPr lang="en-US" sz="4200" smtClean="0">
                <a:cs typeface="+mn-cs"/>
              </a:rPr>
              <a:t>gas.</a:t>
            </a:r>
          </a:p>
          <a:p>
            <a:pPr lvl="1" eaLnBrk="1" hangingPunct="1">
              <a:defRPr/>
            </a:pPr>
            <a:r>
              <a:rPr lang="en-US" sz="2400" smtClean="0"/>
              <a:t>So, they continued to grow by accretion from solid </a:t>
            </a:r>
            <a:br>
              <a:rPr lang="en-US" sz="2400" smtClean="0"/>
            </a:br>
            <a:r>
              <a:rPr lang="en-US" sz="2400" smtClean="0"/>
              <a:t>debris left behind when the gas was blown away.</a:t>
            </a:r>
          </a:p>
          <a:p>
            <a:pPr lvl="1" eaLnBrk="1" hangingPunct="1">
              <a:defRPr/>
            </a:pPr>
            <a:endParaRPr lang="en-US" sz="2400" smtClean="0"/>
          </a:p>
        </p:txBody>
      </p:sp>
      <p:sp>
        <p:nvSpPr>
          <p:cNvPr id="742406"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3134209130"/>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88867" name="Rectangle 3"/>
          <p:cNvSpPr>
            <a:spLocks noGrp="1" noChangeArrowheads="1"/>
          </p:cNvSpPr>
          <p:nvPr>
            <p:ph idx="4294967295"/>
          </p:nvPr>
        </p:nvSpPr>
        <p:spPr>
          <a:xfrm>
            <a:off x="566738" y="990600"/>
            <a:ext cx="8577262" cy="4525963"/>
          </a:xfrm>
          <a:prstGeom prst="rect">
            <a:avLst/>
          </a:prstGeom>
        </p:spPr>
        <p:txBody>
          <a:bodyPr/>
          <a:lstStyle/>
          <a:p>
            <a:pPr eaLnBrk="1" hangingPunct="1">
              <a:defRPr/>
            </a:pPr>
            <a:r>
              <a:rPr lang="en-US" sz="3600" smtClean="0">
                <a:cs typeface="+mn-cs"/>
              </a:rPr>
              <a:t>Model calculations indicate the process of planet formation was almost completely finished by the time the solar system was 30 million years old.</a:t>
            </a:r>
          </a:p>
        </p:txBody>
      </p:sp>
      <p:sp>
        <p:nvSpPr>
          <p:cNvPr id="1188869" name="Text Box 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2551154631"/>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82513" y="198893"/>
            <a:ext cx="8430611" cy="7478970"/>
          </a:xfrm>
          <a:prstGeom prst="rect">
            <a:avLst/>
          </a:prstGeom>
          <a:noFill/>
        </p:spPr>
        <p:txBody>
          <a:bodyPr wrap="square" rtlCol="0">
            <a:spAutoFit/>
          </a:bodyPr>
          <a:lstStyle/>
          <a:p>
            <a:pPr algn="ctr"/>
            <a:r>
              <a:rPr lang="en-US" sz="3200" dirty="0" smtClean="0"/>
              <a:t>Test your Understanding</a:t>
            </a:r>
          </a:p>
          <a:p>
            <a:r>
              <a:rPr lang="en-US" sz="3200" dirty="0">
                <a:solidFill>
                  <a:srgbClr val="821A08"/>
                </a:solidFill>
              </a:rPr>
              <a:t>An </a:t>
            </a:r>
            <a:r>
              <a:rPr lang="en-US" sz="3200" dirty="0" err="1">
                <a:solidFill>
                  <a:srgbClr val="821A08"/>
                </a:solidFill>
              </a:rPr>
              <a:t>extrasolar</a:t>
            </a:r>
            <a:r>
              <a:rPr lang="en-US" sz="3200" dirty="0">
                <a:solidFill>
                  <a:srgbClr val="821A08"/>
                </a:solidFill>
              </a:rPr>
              <a:t> planet </a:t>
            </a:r>
            <a:r>
              <a:rPr lang="en-US" sz="3200" dirty="0" smtClean="0">
                <a:solidFill>
                  <a:srgbClr val="821A08"/>
                </a:solidFill>
              </a:rPr>
              <a:t>is</a:t>
            </a:r>
          </a:p>
          <a:p>
            <a:endParaRPr lang="en-US" sz="3200" dirty="0">
              <a:solidFill>
                <a:srgbClr val="821A08"/>
              </a:solidFill>
            </a:endParaRPr>
          </a:p>
          <a:p>
            <a:r>
              <a:rPr lang="en-US" sz="3200" dirty="0"/>
              <a:t>a</a:t>
            </a:r>
            <a:r>
              <a:rPr lang="en-US" sz="3200" dirty="0" smtClean="0"/>
              <a:t>. a planet that orbits our sun that we have not yet discovered.</a:t>
            </a:r>
            <a:endParaRPr lang="en-US" sz="3200" dirty="0"/>
          </a:p>
          <a:p>
            <a:r>
              <a:rPr lang="en-US" sz="3200" dirty="0" smtClean="0"/>
              <a:t>b. one not needed for the formation of our solar system which is kept in a special area just in case.</a:t>
            </a:r>
            <a:endParaRPr lang="en-US" sz="3200" dirty="0"/>
          </a:p>
          <a:p>
            <a:r>
              <a:rPr lang="en-US" sz="3200" dirty="0" smtClean="0"/>
              <a:t>c. a planet found orbiting around a star other than the sun.</a:t>
            </a:r>
            <a:endParaRPr lang="en-US" sz="3200" dirty="0"/>
          </a:p>
          <a:p>
            <a:r>
              <a:rPr lang="en-US" sz="3200" dirty="0" smtClean="0"/>
              <a:t>d. another name for an asteroid.</a:t>
            </a:r>
            <a:endParaRPr lang="en-US" sz="3200" dirty="0"/>
          </a:p>
          <a:p>
            <a:r>
              <a:rPr lang="en-US" sz="3200" dirty="0" smtClean="0"/>
              <a:t>e. a planet extra close to our sun.</a:t>
            </a:r>
          </a:p>
          <a:p>
            <a:endParaRPr lang="en-US" sz="3200" dirty="0"/>
          </a:p>
          <a:p>
            <a:r>
              <a:rPr lang="en-US" sz="3200" dirty="0"/>
              <a:t> </a:t>
            </a:r>
          </a:p>
          <a:p>
            <a:r>
              <a:rPr lang="en-US" sz="3200" dirty="0" smtClean="0"/>
              <a:t> </a:t>
            </a:r>
            <a:endParaRPr lang="en-US" sz="3200" dirty="0"/>
          </a:p>
        </p:txBody>
      </p:sp>
    </p:spTree>
    <p:extLst>
      <p:ext uri="{BB962C8B-B14F-4D97-AF65-F5344CB8AC3E}">
        <p14:creationId xmlns:p14="http://schemas.microsoft.com/office/powerpoint/2010/main" val="3658053061"/>
      </p:ext>
    </p:extLst>
  </p:cSld>
  <p:clrMapOvr>
    <a:masterClrMapping/>
  </p:clrMapOvr>
</p:sld>
</file>

<file path=ppt/theme/theme1.xml><?xml version="1.0" encoding="utf-8"?>
<a:theme xmlns:a="http://schemas.openxmlformats.org/drawingml/2006/main" name="AStro1 Ch2 Modified">
  <a:themeElements>
    <a:clrScheme name="Custom 96">
      <a:dk1>
        <a:sysClr val="windowText" lastClr="000000"/>
      </a:dk1>
      <a:lt1>
        <a:srgbClr val="020202"/>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AStro1 Ch2 Modified.thmx</Template>
  <TotalTime>2462</TotalTime>
  <Words>6614</Words>
  <Application>Microsoft Macintosh PowerPoint</Application>
  <PresentationFormat>On-screen Show (4:3)</PresentationFormat>
  <Paragraphs>855</Paragraphs>
  <Slides>179</Slides>
  <Notes>119</Notes>
  <HiddenSlides>0</HiddenSlides>
  <MMClips>0</MMClips>
  <ScaleCrop>false</ScaleCrop>
  <HeadingPairs>
    <vt:vector size="4" baseType="variant">
      <vt:variant>
        <vt:lpstr>Theme</vt:lpstr>
      </vt:variant>
      <vt:variant>
        <vt:i4>1</vt:i4>
      </vt:variant>
      <vt:variant>
        <vt:lpstr>Slide Titles</vt:lpstr>
      </vt:variant>
      <vt:variant>
        <vt:i4>179</vt:i4>
      </vt:variant>
    </vt:vector>
  </HeadingPairs>
  <TitlesOfParts>
    <vt:vector size="180" baseType="lpstr">
      <vt:lpstr>AStro1 Ch2 Modified</vt:lpstr>
      <vt:lpstr>Chapter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Revolution and Rotation  </vt:lpstr>
      <vt:lpstr>PowerPoint Presentation</vt:lpstr>
      <vt:lpstr>PowerPoint Presentation</vt:lpstr>
      <vt:lpstr>PowerPoint Presentation</vt:lpstr>
      <vt:lpstr>PowerPoint Presentation</vt:lpstr>
      <vt:lpstr>Two Kinds of Planets </vt:lpstr>
      <vt:lpstr>PowerPoint Presentation</vt:lpstr>
      <vt:lpstr>PowerPoint Presentation</vt:lpstr>
      <vt:lpstr>PowerPoint Presentation</vt:lpstr>
      <vt:lpstr>PowerPoint Presentation</vt:lpstr>
      <vt:lpstr>Asteroids </vt:lpstr>
      <vt:lpstr>Asteroids</vt:lpstr>
      <vt:lpstr>PowerPoint Presentation</vt:lpstr>
      <vt:lpstr>PowerPoint Presentation</vt:lpstr>
      <vt:lpstr>PowerPoint Presentation</vt:lpstr>
      <vt:lpstr>PowerPoint Presentation</vt:lpstr>
      <vt:lpstr>Comets</vt:lpstr>
      <vt:lpstr>PowerPoint Presentation</vt:lpstr>
      <vt:lpstr>PowerPoint Presentation</vt:lpstr>
      <vt:lpstr>PowerPoint Presentation</vt:lpstr>
      <vt:lpstr>PowerPoint Presentation</vt:lpstr>
      <vt:lpstr>PowerPoint Presentation</vt:lpstr>
      <vt:lpstr>Meteors</vt:lpstr>
      <vt:lpstr>PowerPoint Presentation</vt:lpstr>
      <vt:lpstr>PowerPoint Presentation</vt:lpstr>
      <vt:lpstr>PowerPoint Presentation</vt:lpstr>
      <vt:lpstr>PowerPoint Presentation</vt:lpstr>
      <vt:lpstr>The Age of the Solar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Santa Monica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 Said</dc:creator>
  <cp:lastModifiedBy>Asma Said</cp:lastModifiedBy>
  <cp:revision>95</cp:revision>
  <dcterms:created xsi:type="dcterms:W3CDTF">2013-10-26T04:44:18Z</dcterms:created>
  <dcterms:modified xsi:type="dcterms:W3CDTF">2014-03-23T17:46:14Z</dcterms:modified>
</cp:coreProperties>
</file>