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5" r:id="rId1"/>
  </p:sldMasterIdLst>
  <p:notesMasterIdLst>
    <p:notesMasterId r:id="rId180"/>
  </p:notesMasterIdLst>
  <p:sldIdLst>
    <p:sldId id="256" r:id="rId2"/>
    <p:sldId id="257" r:id="rId3"/>
    <p:sldId id="261" r:id="rId4"/>
    <p:sldId id="264" r:id="rId5"/>
    <p:sldId id="265" r:id="rId6"/>
    <p:sldId id="266" r:id="rId7"/>
    <p:sldId id="267" r:id="rId8"/>
    <p:sldId id="268" r:id="rId9"/>
    <p:sldId id="270" r:id="rId10"/>
    <p:sldId id="271" r:id="rId11"/>
    <p:sldId id="272" r:id="rId12"/>
    <p:sldId id="273" r:id="rId13"/>
    <p:sldId id="274" r:id="rId14"/>
    <p:sldId id="275" r:id="rId15"/>
    <p:sldId id="276" r:id="rId16"/>
    <p:sldId id="277" r:id="rId17"/>
    <p:sldId id="279" r:id="rId18"/>
    <p:sldId id="280" r:id="rId19"/>
    <p:sldId id="284" r:id="rId20"/>
    <p:sldId id="286" r:id="rId21"/>
    <p:sldId id="288" r:id="rId22"/>
    <p:sldId id="289" r:id="rId23"/>
    <p:sldId id="290"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427" r:id="rId159"/>
    <p:sldId id="428" r:id="rId160"/>
    <p:sldId id="429" r:id="rId161"/>
    <p:sldId id="430" r:id="rId162"/>
    <p:sldId id="431" r:id="rId163"/>
    <p:sldId id="432" r:id="rId164"/>
    <p:sldId id="433" r:id="rId165"/>
    <p:sldId id="434" r:id="rId166"/>
    <p:sldId id="435" r:id="rId167"/>
    <p:sldId id="436" r:id="rId168"/>
    <p:sldId id="437" r:id="rId169"/>
    <p:sldId id="438" r:id="rId170"/>
    <p:sldId id="439" r:id="rId171"/>
    <p:sldId id="440" r:id="rId172"/>
    <p:sldId id="441" r:id="rId173"/>
    <p:sldId id="442" r:id="rId174"/>
    <p:sldId id="443" r:id="rId175"/>
    <p:sldId id="444" r:id="rId176"/>
    <p:sldId id="445" r:id="rId177"/>
    <p:sldId id="446" r:id="rId178"/>
    <p:sldId id="447" r:id="rId1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notesMaster" Target="notesMasters/notesMaster1.xml"/><Relationship Id="rId181" Type="http://schemas.openxmlformats.org/officeDocument/2006/relationships/printerSettings" Target="printerSettings/printerSettings1.bin"/><Relationship Id="rId182"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viewProps" Target="viewProps.xml"/><Relationship Id="rId184" Type="http://schemas.openxmlformats.org/officeDocument/2006/relationships/theme" Target="theme/theme1.xml"/><Relationship Id="rId185"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2BB94-F0D4-8146-A6CB-0570EA23D2A6}" type="datetimeFigureOut">
              <a:rPr lang="en-US" smtClean="0"/>
              <a:t>12/7/13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8C67B-68DF-D54F-8B3E-A959C687DC43}" type="slidenum">
              <a:rPr lang="en-US" smtClean="0"/>
              <a:t>‹#›</a:t>
            </a:fld>
            <a:endParaRPr lang="en-US"/>
          </a:p>
        </p:txBody>
      </p:sp>
    </p:spTree>
    <p:extLst>
      <p:ext uri="{BB962C8B-B14F-4D97-AF65-F5344CB8AC3E}">
        <p14:creationId xmlns:p14="http://schemas.microsoft.com/office/powerpoint/2010/main" val="1389271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Spiral_galaxy" TargetMode="External"/><Relationship Id="rId4" Type="http://schemas.openxmlformats.org/officeDocument/2006/relationships/hyperlink" Target="http://en.wikipedia.org/wiki/Star" TargetMode="External"/><Relationship Id="rId5" Type="http://schemas.openxmlformats.org/officeDocument/2006/relationships/hyperlink" Target="http://en.wikipedia.org/wiki/Barred_spiral_galaxy%23cite_note-mihalas1968-1" TargetMode="External"/><Relationship Id="rId6" Type="http://schemas.openxmlformats.org/officeDocument/2006/relationships/hyperlink" Target="http://en.wikipedia.org/wiki/Interstellar_gas" TargetMode="External"/><Relationship Id="rId7" Type="http://schemas.openxmlformats.org/officeDocument/2006/relationships/hyperlink" Target="http://en.wikipedia.org/wiki/Spiral_arm"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02B959-D448-AA4F-8761-80E10AED1E7A}" type="slidenum">
              <a:rPr lang="en-US"/>
              <a:pPr>
                <a:defRPr/>
              </a:pPr>
              <a:t>2</a:t>
            </a:fld>
            <a:endParaRPr lang="en-US"/>
          </a:p>
        </p:txBody>
      </p:sp>
      <p:sp>
        <p:nvSpPr>
          <p:cNvPr id="1826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6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048243-21DC-A04A-92C2-B96F81E8DAE3}" type="slidenum">
              <a:rPr lang="en-US"/>
              <a:pPr>
                <a:defRPr/>
              </a:pPr>
              <a:t>11</a:t>
            </a:fld>
            <a:endParaRPr lang="en-US"/>
          </a:p>
        </p:txBody>
      </p:sp>
      <p:sp>
        <p:nvSpPr>
          <p:cNvPr id="179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9C6485-2E15-044A-B12B-CDFAF0CEC021}" type="slidenum">
              <a:rPr lang="en-US"/>
              <a:pPr>
                <a:defRPr/>
              </a:pPr>
              <a:t>101</a:t>
            </a:fld>
            <a:endParaRPr lang="en-US"/>
          </a:p>
        </p:txBody>
      </p:sp>
      <p:sp>
        <p:nvSpPr>
          <p:cNvPr id="1757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7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E64324-BE37-134E-BD42-6482C5CB759F}" type="slidenum">
              <a:rPr lang="en-US"/>
              <a:pPr>
                <a:defRPr/>
              </a:pPr>
              <a:t>102</a:t>
            </a:fld>
            <a:endParaRPr lang="en-US"/>
          </a:p>
        </p:txBody>
      </p:sp>
      <p:sp>
        <p:nvSpPr>
          <p:cNvPr id="177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6973AB-444C-6640-A36C-36A48161125C}" type="slidenum">
              <a:rPr lang="en-US"/>
              <a:pPr>
                <a:defRPr/>
              </a:pPr>
              <a:t>103</a:t>
            </a:fld>
            <a:endParaRPr lang="en-US"/>
          </a:p>
        </p:txBody>
      </p:sp>
      <p:sp>
        <p:nvSpPr>
          <p:cNvPr id="177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3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AC7470-05B2-5A4A-84C2-CE560527DFFA}" type="slidenum">
              <a:rPr lang="en-US"/>
              <a:pPr>
                <a:defRPr/>
              </a:pPr>
              <a:t>104</a:t>
            </a:fld>
            <a:endParaRPr lang="en-US"/>
          </a:p>
        </p:txBody>
      </p:sp>
      <p:sp>
        <p:nvSpPr>
          <p:cNvPr id="134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CD4D1B-BDE0-3543-AD5A-44EFAFC48D97}" type="slidenum">
              <a:rPr lang="en-US"/>
              <a:pPr>
                <a:defRPr/>
              </a:pPr>
              <a:t>105</a:t>
            </a:fld>
            <a:endParaRPr lang="en-US"/>
          </a:p>
        </p:txBody>
      </p:sp>
      <p:sp>
        <p:nvSpPr>
          <p:cNvPr id="134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DBEC08-1A28-EA47-8D06-54FA487DF696}" type="slidenum">
              <a:rPr lang="en-US"/>
              <a:pPr>
                <a:defRPr/>
              </a:pPr>
              <a:t>106</a:t>
            </a:fld>
            <a:endParaRPr lang="en-US"/>
          </a:p>
        </p:txBody>
      </p:sp>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C584C7-0CD2-7841-835F-AE95802EE973}" type="slidenum">
              <a:rPr lang="en-US"/>
              <a:pPr>
                <a:defRPr/>
              </a:pPr>
              <a:t>107</a:t>
            </a:fld>
            <a:endParaRPr lang="en-US"/>
          </a:p>
        </p:txBody>
      </p:sp>
      <p:sp>
        <p:nvSpPr>
          <p:cNvPr id="135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9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42A416-4307-B744-89B4-4E1D16ED3CA5}" type="slidenum">
              <a:rPr lang="en-US"/>
              <a:pPr>
                <a:defRPr/>
              </a:pPr>
              <a:t>108</a:t>
            </a:fld>
            <a:endParaRPr lang="en-US"/>
          </a:p>
        </p:txBody>
      </p:sp>
      <p:sp>
        <p:nvSpPr>
          <p:cNvPr id="179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6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1EC1AD-5EEC-004B-A0BD-CC96D37DE853}" type="slidenum">
              <a:rPr lang="en-US"/>
              <a:pPr>
                <a:defRPr/>
              </a:pPr>
              <a:t>109</a:t>
            </a:fld>
            <a:endParaRPr lang="en-US"/>
          </a:p>
        </p:txBody>
      </p:sp>
      <p:sp>
        <p:nvSpPr>
          <p:cNvPr id="136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403524-FC15-6842-8446-BA82E4927CF0}" type="slidenum">
              <a:rPr lang="en-US"/>
              <a:pPr>
                <a:defRPr/>
              </a:pPr>
              <a:t>110</a:t>
            </a:fld>
            <a:endParaRPr lang="en-US"/>
          </a:p>
        </p:txBody>
      </p:sp>
      <p:sp>
        <p:nvSpPr>
          <p:cNvPr id="136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5DC6E3-5376-2B4C-B197-A4550D7A5E55}" type="slidenum">
              <a:rPr lang="en-US"/>
              <a:pPr>
                <a:defRPr/>
              </a:pPr>
              <a:t>12</a:t>
            </a:fld>
            <a:endParaRPr lang="en-US"/>
          </a:p>
        </p:txBody>
      </p:sp>
      <p:sp>
        <p:nvSpPr>
          <p:cNvPr id="1273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73859"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DEADB4-FB7D-1941-98A5-AF6D7670D811}" type="slidenum">
              <a:rPr lang="en-US"/>
              <a:pPr>
                <a:defRPr/>
              </a:pPr>
              <a:t>111</a:t>
            </a:fld>
            <a:endParaRPr lang="en-US"/>
          </a:p>
        </p:txBody>
      </p:sp>
      <p:sp>
        <p:nvSpPr>
          <p:cNvPr id="136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6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53BD29-7070-9649-BFD5-49EA37F7C1CB}" type="slidenum">
              <a:rPr lang="en-US"/>
              <a:pPr>
                <a:defRPr/>
              </a:pPr>
              <a:t>112</a:t>
            </a:fld>
            <a:endParaRPr lang="en-US"/>
          </a:p>
        </p:txBody>
      </p:sp>
      <p:sp>
        <p:nvSpPr>
          <p:cNvPr id="136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E32D78-2B51-0D4F-AF46-185D25151335}" type="slidenum">
              <a:rPr lang="en-US"/>
              <a:pPr>
                <a:defRPr/>
              </a:pPr>
              <a:t>113</a:t>
            </a:fld>
            <a:endParaRPr lang="en-US"/>
          </a:p>
        </p:txBody>
      </p:sp>
      <p:sp>
        <p:nvSpPr>
          <p:cNvPr id="137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0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B9BA57-0A14-4846-96DD-8ED96FB23585}" type="slidenum">
              <a:rPr lang="en-US"/>
              <a:pPr>
                <a:defRPr/>
              </a:pPr>
              <a:t>114</a:t>
            </a:fld>
            <a:endParaRPr lang="en-US"/>
          </a:p>
        </p:txBody>
      </p:sp>
      <p:sp>
        <p:nvSpPr>
          <p:cNvPr id="137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2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A2D668-5CF9-7041-95DF-0225A81B2D95}" type="slidenum">
              <a:rPr lang="en-US"/>
              <a:pPr>
                <a:defRPr/>
              </a:pPr>
              <a:t>115</a:t>
            </a:fld>
            <a:endParaRPr lang="en-US"/>
          </a:p>
        </p:txBody>
      </p:sp>
      <p:sp>
        <p:nvSpPr>
          <p:cNvPr id="137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4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F5540B-12F3-4546-B17F-681D39570A93}" type="slidenum">
              <a:rPr lang="en-US"/>
              <a:pPr>
                <a:defRPr/>
              </a:pPr>
              <a:t>116</a:t>
            </a:fld>
            <a:endParaRPr lang="en-US"/>
          </a:p>
        </p:txBody>
      </p:sp>
      <p:sp>
        <p:nvSpPr>
          <p:cNvPr id="137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76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22E1F0-F461-2547-AE75-45C9F33E9EEC}" type="slidenum">
              <a:rPr lang="en-US"/>
              <a:pPr>
                <a:defRPr/>
              </a:pPr>
              <a:t>117</a:t>
            </a:fld>
            <a:endParaRPr lang="en-US"/>
          </a:p>
        </p:txBody>
      </p:sp>
      <p:sp>
        <p:nvSpPr>
          <p:cNvPr id="138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0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DB10A2-F5C4-9745-9B30-2B0009A75565}" type="slidenum">
              <a:rPr lang="en-US"/>
              <a:pPr>
                <a:defRPr/>
              </a:pPr>
              <a:t>118</a:t>
            </a:fld>
            <a:endParaRPr lang="en-US"/>
          </a:p>
        </p:txBody>
      </p:sp>
      <p:sp>
        <p:nvSpPr>
          <p:cNvPr id="138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7FD4AA-3B2F-B341-A4DF-CC9E26E4CD99}" type="slidenum">
              <a:rPr lang="en-US"/>
              <a:pPr>
                <a:defRPr/>
              </a:pPr>
              <a:t>119</a:t>
            </a:fld>
            <a:endParaRPr lang="en-US"/>
          </a:p>
        </p:txBody>
      </p:sp>
      <p:sp>
        <p:nvSpPr>
          <p:cNvPr id="1814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4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46CEE6-2770-6A4C-A9FA-A9F51EC58A2C}" type="slidenum">
              <a:rPr lang="en-US"/>
              <a:pPr>
                <a:defRPr/>
              </a:pPr>
              <a:t>120</a:t>
            </a:fld>
            <a:endParaRPr lang="en-US"/>
          </a:p>
        </p:txBody>
      </p:sp>
      <p:sp>
        <p:nvSpPr>
          <p:cNvPr id="138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4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998775-9DD9-9447-9190-08C92A500A3C}" type="slidenum">
              <a:rPr lang="en-US"/>
              <a:pPr>
                <a:defRPr/>
              </a:pPr>
              <a:t>13</a:t>
            </a:fld>
            <a:endParaRPr lang="en-US"/>
          </a:p>
        </p:txBody>
      </p:sp>
      <p:sp>
        <p:nvSpPr>
          <p:cNvPr id="1671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1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4FD819-93B1-3E4E-87D8-109A38BBA37B}" type="slidenum">
              <a:rPr lang="en-US"/>
              <a:pPr>
                <a:defRPr/>
              </a:pPr>
              <a:t>121</a:t>
            </a:fld>
            <a:endParaRPr lang="en-US"/>
          </a:p>
        </p:txBody>
      </p:sp>
      <p:sp>
        <p:nvSpPr>
          <p:cNvPr id="1816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6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DCA14B-7C7A-1A4A-9649-F64D476B0458}" type="slidenum">
              <a:rPr lang="en-US"/>
              <a:pPr>
                <a:defRPr/>
              </a:pPr>
              <a:t>122</a:t>
            </a:fld>
            <a:endParaRPr lang="en-US"/>
          </a:p>
        </p:txBody>
      </p:sp>
      <p:sp>
        <p:nvSpPr>
          <p:cNvPr id="140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5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4D819D-BDF7-2C42-B463-CB92C5FE3795}" type="slidenum">
              <a:rPr lang="en-US"/>
              <a:pPr>
                <a:defRPr/>
              </a:pPr>
              <a:t>123</a:t>
            </a:fld>
            <a:endParaRPr lang="en-US"/>
          </a:p>
        </p:txBody>
      </p:sp>
      <p:sp>
        <p:nvSpPr>
          <p:cNvPr id="140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8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BF78B0-E02C-6749-AC6B-7197C453CCD1}" type="slidenum">
              <a:rPr lang="en-US"/>
              <a:pPr>
                <a:defRPr/>
              </a:pPr>
              <a:t>124</a:t>
            </a:fld>
            <a:endParaRPr lang="en-US"/>
          </a:p>
        </p:txBody>
      </p:sp>
      <p:sp>
        <p:nvSpPr>
          <p:cNvPr id="141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2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8D071-BDD4-1145-8B3D-3F8AA21D6E13}" type="slidenum">
              <a:rPr lang="en-US"/>
              <a:pPr>
                <a:defRPr/>
              </a:pPr>
              <a:t>125</a:t>
            </a:fld>
            <a:endParaRPr lang="en-US"/>
          </a:p>
        </p:txBody>
      </p:sp>
      <p:sp>
        <p:nvSpPr>
          <p:cNvPr id="141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4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920CB2-D2DE-5B44-A6D5-0131C8E5E418}" type="slidenum">
              <a:rPr lang="en-US"/>
              <a:pPr>
                <a:defRPr/>
              </a:pPr>
              <a:t>126</a:t>
            </a:fld>
            <a:endParaRPr lang="en-US"/>
          </a:p>
        </p:txBody>
      </p:sp>
      <p:sp>
        <p:nvSpPr>
          <p:cNvPr id="141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18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43C2A3-A17B-B94A-8665-1D05278C7FC6}" type="slidenum">
              <a:rPr lang="en-US"/>
              <a:pPr>
                <a:defRPr/>
              </a:pPr>
              <a:t>127</a:t>
            </a:fld>
            <a:endParaRPr lang="en-US"/>
          </a:p>
        </p:txBody>
      </p:sp>
      <p:sp>
        <p:nvSpPr>
          <p:cNvPr id="142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0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9EF24D-CF1A-AF44-BF73-2726C9D836FD}" type="slidenum">
              <a:rPr lang="en-US"/>
              <a:pPr>
                <a:defRPr/>
              </a:pPr>
              <a:t>128</a:t>
            </a:fld>
            <a:endParaRPr lang="en-US"/>
          </a:p>
        </p:txBody>
      </p:sp>
      <p:sp>
        <p:nvSpPr>
          <p:cNvPr id="142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2339"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87EBED-AD28-1A4E-AD82-B890CA7A28C3}" type="slidenum">
              <a:rPr lang="en-US"/>
              <a:pPr>
                <a:defRPr/>
              </a:pPr>
              <a:t>129</a:t>
            </a:fld>
            <a:endParaRPr lang="en-US"/>
          </a:p>
        </p:txBody>
      </p:sp>
      <p:sp>
        <p:nvSpPr>
          <p:cNvPr id="143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0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E2644A-71D3-B042-8AFA-2A658FE59F33}" type="slidenum">
              <a:rPr lang="en-US"/>
              <a:pPr>
                <a:defRPr/>
              </a:pPr>
              <a:t>130</a:t>
            </a:fld>
            <a:endParaRPr lang="en-US"/>
          </a:p>
        </p:txBody>
      </p:sp>
      <p:sp>
        <p:nvSpPr>
          <p:cNvPr id="143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2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F2DFB1-DB26-FA47-BE45-58D13DA3E604}" type="slidenum">
              <a:rPr lang="en-US"/>
              <a:pPr>
                <a:defRPr/>
              </a:pPr>
              <a:t>14</a:t>
            </a:fld>
            <a:endParaRPr lang="en-US"/>
          </a:p>
        </p:txBody>
      </p:sp>
      <p:sp>
        <p:nvSpPr>
          <p:cNvPr id="167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2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5B153A-22AD-FC49-A002-922A1CDACC8F}" type="slidenum">
              <a:rPr lang="en-US"/>
              <a:pPr>
                <a:defRPr/>
              </a:pPr>
              <a:t>131</a:t>
            </a:fld>
            <a:endParaRPr lang="en-US"/>
          </a:p>
        </p:txBody>
      </p:sp>
      <p:sp>
        <p:nvSpPr>
          <p:cNvPr id="143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4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D109BD-E245-254C-813A-4D8DFC6E7848}" type="slidenum">
              <a:rPr lang="en-US"/>
              <a:pPr>
                <a:defRPr/>
              </a:pPr>
              <a:t>132</a:t>
            </a:fld>
            <a:endParaRPr lang="en-US"/>
          </a:p>
        </p:txBody>
      </p:sp>
      <p:sp>
        <p:nvSpPr>
          <p:cNvPr id="143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8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EB8223-3047-F64B-BD60-120233A57B82}" type="slidenum">
              <a:rPr lang="en-US"/>
              <a:pPr>
                <a:defRPr/>
              </a:pPr>
              <a:t>133</a:t>
            </a:fld>
            <a:endParaRPr lang="en-US"/>
          </a:p>
        </p:txBody>
      </p:sp>
      <p:sp>
        <p:nvSpPr>
          <p:cNvPr id="145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3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BF5A2B-7063-3C44-88DA-7A60E259D7A4}" type="slidenum">
              <a:rPr lang="en-US"/>
              <a:pPr>
                <a:defRPr/>
              </a:pPr>
              <a:t>134</a:t>
            </a:fld>
            <a:endParaRPr lang="en-US"/>
          </a:p>
        </p:txBody>
      </p:sp>
      <p:sp>
        <p:nvSpPr>
          <p:cNvPr id="145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7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87C5D2-740E-E14F-926C-B04029095F55}" type="slidenum">
              <a:rPr lang="en-US"/>
              <a:pPr>
                <a:defRPr/>
              </a:pPr>
              <a:t>135</a:t>
            </a:fld>
            <a:endParaRPr lang="en-US"/>
          </a:p>
        </p:txBody>
      </p:sp>
      <p:sp>
        <p:nvSpPr>
          <p:cNvPr id="145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9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BCEEFD-DD0A-204C-8055-E321C857C5F2}" type="slidenum">
              <a:rPr lang="en-US"/>
              <a:pPr>
                <a:defRPr/>
              </a:pPr>
              <a:t>136</a:t>
            </a:fld>
            <a:endParaRPr lang="en-US"/>
          </a:p>
        </p:txBody>
      </p:sp>
      <p:sp>
        <p:nvSpPr>
          <p:cNvPr id="178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0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714220-C820-FF49-B807-1ED9536F2E55}" type="slidenum">
              <a:rPr lang="en-US"/>
              <a:pPr>
                <a:defRPr/>
              </a:pPr>
              <a:t>137</a:t>
            </a:fld>
            <a:endParaRPr lang="en-US"/>
          </a:p>
        </p:txBody>
      </p:sp>
      <p:sp>
        <p:nvSpPr>
          <p:cNvPr id="153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0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E5670B-F646-3C44-B715-08C83808A4EE}" type="slidenum">
              <a:rPr lang="en-US"/>
              <a:pPr>
                <a:defRPr/>
              </a:pPr>
              <a:t>138</a:t>
            </a:fld>
            <a:endParaRPr lang="en-US"/>
          </a:p>
        </p:txBody>
      </p:sp>
      <p:sp>
        <p:nvSpPr>
          <p:cNvPr id="153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2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2B1403-F954-D645-BB5E-608753EB5CD2}" type="slidenum">
              <a:rPr lang="en-US"/>
              <a:pPr>
                <a:defRPr/>
              </a:pPr>
              <a:t>139</a:t>
            </a:fld>
            <a:endParaRPr lang="en-US"/>
          </a:p>
        </p:txBody>
      </p:sp>
      <p:sp>
        <p:nvSpPr>
          <p:cNvPr id="153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4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5BBFE9-DACB-284D-93CE-B0E1FEF95865}" type="slidenum">
              <a:rPr lang="en-US"/>
              <a:pPr>
                <a:defRPr/>
              </a:pPr>
              <a:t>140</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4CCFB8-3E80-5244-855C-368CFB21C533}" type="slidenum">
              <a:rPr lang="en-US"/>
              <a:pPr>
                <a:defRPr/>
              </a:pPr>
              <a:t>15</a:t>
            </a:fld>
            <a:endParaRPr lang="en-US"/>
          </a:p>
        </p:txBody>
      </p:sp>
      <p:sp>
        <p:nvSpPr>
          <p:cNvPr id="167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3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EE7B39-2321-D441-B155-827F96F8CF5D}" type="slidenum">
              <a:rPr lang="en-US"/>
              <a:pPr>
                <a:defRPr/>
              </a:pPr>
              <a:t>141</a:t>
            </a:fld>
            <a:endParaRPr lang="en-US"/>
          </a:p>
        </p:txBody>
      </p:sp>
      <p:sp>
        <p:nvSpPr>
          <p:cNvPr id="153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9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F86A1B-FEF7-B646-AFB0-E3396E6115AF}" type="slidenum">
              <a:rPr lang="en-US"/>
              <a:pPr>
                <a:defRPr/>
              </a:pPr>
              <a:t>142</a:t>
            </a:fld>
            <a:endParaRPr lang="en-US"/>
          </a:p>
        </p:txBody>
      </p:sp>
      <p:sp>
        <p:nvSpPr>
          <p:cNvPr id="154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1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C1B268-CE09-FB40-869D-C58E93B64F41}" type="slidenum">
              <a:rPr lang="en-US"/>
              <a:pPr>
                <a:defRPr/>
              </a:pPr>
              <a:t>143</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4B4CB7-0AFC-B74E-8E3B-45859570DA45}" type="slidenum">
              <a:rPr lang="en-US"/>
              <a:pPr>
                <a:defRPr/>
              </a:pPr>
              <a:t>144</a:t>
            </a:fld>
            <a:endParaRPr lang="en-US"/>
          </a:p>
        </p:txBody>
      </p:sp>
      <p:sp>
        <p:nvSpPr>
          <p:cNvPr id="182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0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516A09-4B20-0E47-9356-7EEB6D9E5BF9}" type="slidenum">
              <a:rPr lang="en-US"/>
              <a:pPr>
                <a:defRPr/>
              </a:pPr>
              <a:t>145</a:t>
            </a:fld>
            <a:endParaRPr lang="en-US"/>
          </a:p>
        </p:txBody>
      </p:sp>
      <p:sp>
        <p:nvSpPr>
          <p:cNvPr id="154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9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40424-7053-A143-A9EA-301C86EC6C85}" type="slidenum">
              <a:rPr lang="en-US"/>
              <a:pPr>
                <a:defRPr/>
              </a:pPr>
              <a:t>146</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AED800-CCBE-9B4C-96B4-9378DAF630B9}" type="slidenum">
              <a:rPr lang="en-US"/>
              <a:pPr>
                <a:defRPr/>
              </a:pPr>
              <a:t>147</a:t>
            </a:fld>
            <a:endParaRPr lang="en-US"/>
          </a:p>
        </p:txBody>
      </p:sp>
      <p:sp>
        <p:nvSpPr>
          <p:cNvPr id="182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1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F77FEC-72F3-3A4C-9C23-5E1133DEA439}" type="slidenum">
              <a:rPr lang="en-US"/>
              <a:pPr>
                <a:defRPr/>
              </a:pPr>
              <a:t>148</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939A71-F646-6240-A782-400186E20DDD}" type="slidenum">
              <a:rPr lang="en-US"/>
              <a:pPr>
                <a:defRPr/>
              </a:pPr>
              <a:t>149</a:t>
            </a:fld>
            <a:endParaRPr lang="en-US"/>
          </a:p>
        </p:txBody>
      </p:sp>
      <p:sp>
        <p:nvSpPr>
          <p:cNvPr id="178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B2CFC0-650E-794C-B8E0-110CB3329159}" type="slidenum">
              <a:rPr lang="en-US"/>
              <a:pPr>
                <a:defRPr/>
              </a:pPr>
              <a:t>150</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623A97-1449-F045-A640-5D05BA4531EB}" type="slidenum">
              <a:rPr lang="en-US"/>
              <a:pPr>
                <a:defRPr/>
              </a:pPr>
              <a:t>16</a:t>
            </a:fld>
            <a:endParaRPr lang="en-US"/>
          </a:p>
        </p:txBody>
      </p:sp>
      <p:sp>
        <p:nvSpPr>
          <p:cNvPr id="167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4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19D6E6-73DF-1049-9E53-287BB2128E2D}" type="slidenum">
              <a:rPr lang="en-US"/>
              <a:pPr>
                <a:defRPr/>
              </a:pPr>
              <a:t>151</a:t>
            </a:fld>
            <a:endParaRPr lang="en-US"/>
          </a:p>
        </p:txBody>
      </p:sp>
      <p:sp>
        <p:nvSpPr>
          <p:cNvPr id="1822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5C3049-2BC0-E146-A905-DB107B1B4368}" type="slidenum">
              <a:rPr lang="en-US"/>
              <a:pPr>
                <a:defRPr/>
              </a:pPr>
              <a:t>152</a:t>
            </a:fld>
            <a:endParaRPr lang="en-US"/>
          </a:p>
        </p:txBody>
      </p:sp>
      <p:sp>
        <p:nvSpPr>
          <p:cNvPr id="178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D2282B-B6CA-1646-8166-4FE397441BD6}" type="slidenum">
              <a:rPr lang="en-US"/>
              <a:pPr>
                <a:defRPr/>
              </a:pPr>
              <a:t>153</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B1486E-1F4B-344E-B36D-48B89385C994}" type="slidenum">
              <a:rPr lang="en-US"/>
              <a:pPr>
                <a:defRPr/>
              </a:pPr>
              <a:t>154</a:t>
            </a:fld>
            <a:endParaRPr lang="en-US"/>
          </a:p>
        </p:txBody>
      </p:sp>
      <p:sp>
        <p:nvSpPr>
          <p:cNvPr id="156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1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3F44BB-E546-384A-A785-A949B6052E42}" type="slidenum">
              <a:rPr lang="en-US"/>
              <a:pPr>
                <a:defRPr/>
              </a:pPr>
              <a:t>155</a:t>
            </a:fld>
            <a:endParaRPr lang="en-US"/>
          </a:p>
        </p:txBody>
      </p:sp>
      <p:sp>
        <p:nvSpPr>
          <p:cNvPr id="156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3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C37411-25CD-5040-BD7E-4645DAF52F45}" type="slidenum">
              <a:rPr lang="en-US"/>
              <a:pPr>
                <a:defRPr/>
              </a:pPr>
              <a:t>156</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C05B99-B5F7-454E-8C5A-469CA986D3DD}" type="slidenum">
              <a:rPr lang="en-US"/>
              <a:pPr>
                <a:defRPr/>
              </a:pPr>
              <a:t>157</a:t>
            </a:fld>
            <a:endParaRPr lang="en-US"/>
          </a:p>
        </p:txBody>
      </p:sp>
      <p:sp>
        <p:nvSpPr>
          <p:cNvPr id="156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9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DD4A3F-AAFF-2843-82C1-4AB651904DE1}" type="slidenum">
              <a:rPr lang="en-US"/>
              <a:pPr>
                <a:defRPr/>
              </a:pPr>
              <a:t>158</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33F6BE-1036-314C-990F-DD71FFEB92D1}" type="slidenum">
              <a:rPr lang="en-US"/>
              <a:pPr>
                <a:defRPr/>
              </a:pPr>
              <a:t>159</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8EB21F-1AC8-8342-9548-83589F621407}" type="slidenum">
              <a:rPr lang="en-US"/>
              <a:pPr>
                <a:defRPr/>
              </a:pPr>
              <a:t>160</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A61E7B-A45D-9A47-9B7D-9A4EEE033118}" type="slidenum">
              <a:rPr lang="en-US"/>
              <a:pPr>
                <a:defRPr/>
              </a:pPr>
              <a:t>17</a:t>
            </a:fld>
            <a:endParaRPr lang="en-US"/>
          </a:p>
        </p:txBody>
      </p:sp>
      <p:sp>
        <p:nvSpPr>
          <p:cNvPr id="167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6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DCFDC8-4C99-0D4A-8D75-D95EE084F7FC}" type="slidenum">
              <a:rPr lang="en-US"/>
              <a:pPr>
                <a:defRPr/>
              </a:pPr>
              <a:t>161</a:t>
            </a:fld>
            <a:endParaRPr lang="en-US"/>
          </a:p>
        </p:txBody>
      </p:sp>
      <p:sp>
        <p:nvSpPr>
          <p:cNvPr id="178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4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100FEA-3DA9-1545-80B4-490EB3844A4D}" type="slidenum">
              <a:rPr lang="en-US"/>
              <a:pPr>
                <a:defRPr/>
              </a:pPr>
              <a:t>162</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59D88D-C5A8-AA4F-850F-83A784955052}" type="slidenum">
              <a:rPr lang="en-US"/>
              <a:pPr>
                <a:defRPr/>
              </a:pPr>
              <a:t>163</a:t>
            </a:fld>
            <a:endParaRPr lang="en-US"/>
          </a:p>
        </p:txBody>
      </p:sp>
      <p:sp>
        <p:nvSpPr>
          <p:cNvPr id="158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4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D9209A-62EC-C840-8678-C81686135D17}" type="slidenum">
              <a:rPr lang="en-US"/>
              <a:pPr>
                <a:defRPr/>
              </a:pPr>
              <a:t>164</a:t>
            </a:fld>
            <a:endParaRPr lang="en-US"/>
          </a:p>
        </p:txBody>
      </p:sp>
      <p:sp>
        <p:nvSpPr>
          <p:cNvPr id="158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6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B9E41D-C768-5040-92BF-68596ED60506}" type="slidenum">
              <a:rPr lang="en-US"/>
              <a:pPr>
                <a:defRPr/>
              </a:pPr>
              <a:t>165</a:t>
            </a:fld>
            <a:endParaRPr lang="en-US"/>
          </a:p>
        </p:txBody>
      </p:sp>
      <p:sp>
        <p:nvSpPr>
          <p:cNvPr id="159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0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F3873D-81BD-CF4B-BF2D-D1305102D0A9}" type="slidenum">
              <a:rPr lang="en-US"/>
              <a:pPr>
                <a:defRPr/>
              </a:pPr>
              <a:t>166</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2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D7EEC3-D4C6-8A4E-A6D0-06F12F064439}" type="slidenum">
              <a:rPr lang="en-US"/>
              <a:pPr>
                <a:defRPr/>
              </a:pPr>
              <a:t>167</a:t>
            </a:fld>
            <a:endParaRPr lang="en-US"/>
          </a:p>
        </p:txBody>
      </p:sp>
      <p:sp>
        <p:nvSpPr>
          <p:cNvPr id="161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E36CDC-AB52-3543-A15C-90F3AF29693E}" type="slidenum">
              <a:rPr lang="en-US"/>
              <a:pPr>
                <a:defRPr/>
              </a:pPr>
              <a:t>168</a:t>
            </a:fld>
            <a:endParaRPr lang="en-US"/>
          </a:p>
        </p:txBody>
      </p:sp>
      <p:sp>
        <p:nvSpPr>
          <p:cNvPr id="178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5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D7D5EF-93C2-814D-8252-245CAD4F78C9}" type="slidenum">
              <a:rPr lang="en-US"/>
              <a:pPr>
                <a:defRPr/>
              </a:pPr>
              <a:t>169</a:t>
            </a:fld>
            <a:endParaRPr lang="en-US"/>
          </a:p>
        </p:txBody>
      </p:sp>
      <p:sp>
        <p:nvSpPr>
          <p:cNvPr id="161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351C37-5D85-924B-B4E5-5733E64EBCC3}" type="slidenum">
              <a:rPr lang="en-US"/>
              <a:pPr>
                <a:defRPr/>
              </a:pPr>
              <a:t>170</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ECB3A6-A9E1-4840-A197-46F71EC70B77}" type="slidenum">
              <a:rPr lang="en-US"/>
              <a:pPr>
                <a:defRPr/>
              </a:pPr>
              <a:t>18</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7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7353AD-642A-6C4A-A353-F62BE9CF888A}" type="slidenum">
              <a:rPr lang="en-US"/>
              <a:pPr>
                <a:defRPr/>
              </a:pPr>
              <a:t>171</a:t>
            </a:fld>
            <a:endParaRPr lang="en-US"/>
          </a:p>
        </p:txBody>
      </p:sp>
      <p:sp>
        <p:nvSpPr>
          <p:cNvPr id="161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2E4AA6-CE7C-3349-A10E-0BA945FB3268}" type="slidenum">
              <a:rPr lang="en-US"/>
              <a:pPr>
                <a:defRPr/>
              </a:pPr>
              <a:t>172</a:t>
            </a:fld>
            <a:endParaRPr lang="en-US"/>
          </a:p>
        </p:txBody>
      </p:sp>
      <p:sp>
        <p:nvSpPr>
          <p:cNvPr id="161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A18578-1277-4745-92EE-699ABBB03A42}" type="slidenum">
              <a:rPr lang="en-US"/>
              <a:pPr>
                <a:defRPr/>
              </a:pPr>
              <a:t>173</a:t>
            </a:fld>
            <a:endParaRPr lang="en-US"/>
          </a:p>
        </p:txBody>
      </p:sp>
      <p:sp>
        <p:nvSpPr>
          <p:cNvPr id="162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53AE0-DDA4-E447-8ED9-AA72B47E928C}" type="slidenum">
              <a:rPr lang="en-US"/>
              <a:pPr>
                <a:defRPr/>
              </a:pPr>
              <a:t>174</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E73F19-9B21-0845-9402-03959B400969}" type="slidenum">
              <a:rPr lang="en-US"/>
              <a:pPr>
                <a:defRPr/>
              </a:pPr>
              <a:t>175</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BA224A-CAC9-3641-B714-D355DC0AB2B3}" type="slidenum">
              <a:rPr lang="en-US"/>
              <a:pPr>
                <a:defRPr/>
              </a:pPr>
              <a:t>176</a:t>
            </a:fld>
            <a:endParaRPr lang="en-US"/>
          </a:p>
        </p:txBody>
      </p:sp>
      <p:sp>
        <p:nvSpPr>
          <p:cNvPr id="178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EC10CB-86E7-C34F-8863-7089A13CE02B}" type="slidenum">
              <a:rPr lang="en-US"/>
              <a:pPr>
                <a:defRPr/>
              </a:pPr>
              <a:t>177</a:t>
            </a:fld>
            <a:endParaRPr lang="en-US"/>
          </a:p>
        </p:txBody>
      </p:sp>
      <p:sp>
        <p:nvSpPr>
          <p:cNvPr id="163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061777-B45C-014C-8FA2-5A9D63177B45}" type="slidenum">
              <a:rPr lang="en-US"/>
              <a:pPr>
                <a:defRPr/>
              </a:pPr>
              <a:t>178</a:t>
            </a:fld>
            <a:endParaRPr lang="en-US"/>
          </a:p>
        </p:txBody>
      </p:sp>
      <p:sp>
        <p:nvSpPr>
          <p:cNvPr id="1823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3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D729FD-0863-CB44-8BAE-0C4B9FFC852C}" type="slidenum">
              <a:rPr lang="en-US"/>
              <a:pPr>
                <a:defRPr/>
              </a:pPr>
              <a:t>19</a:t>
            </a:fld>
            <a:endParaRPr lang="en-US"/>
          </a:p>
        </p:txBody>
      </p:sp>
      <p:sp>
        <p:nvSpPr>
          <p:cNvPr id="1681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1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58D4F7-E2C2-2E4E-878F-056CA4354C17}" type="slidenum">
              <a:rPr lang="en-US"/>
              <a:pPr>
                <a:defRPr/>
              </a:pPr>
              <a:t>20</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9EB79D-04EB-AF45-A26F-CF44C28C6FDC}" type="slidenum">
              <a:rPr lang="en-US"/>
              <a:pPr>
                <a:defRPr/>
              </a:pPr>
              <a:t>3</a:t>
            </a:fld>
            <a:endParaRPr lang="en-US"/>
          </a:p>
        </p:txBody>
      </p:sp>
      <p:sp>
        <p:nvSpPr>
          <p:cNvPr id="165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9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04BA28-4CBA-2742-A56D-6FBA9C553AC1}" type="slidenum">
              <a:rPr lang="en-US"/>
              <a:pPr>
                <a:defRPr/>
              </a:pPr>
              <a:t>21</a:t>
            </a:fld>
            <a:endParaRPr lang="en-US"/>
          </a:p>
        </p:txBody>
      </p:sp>
      <p:sp>
        <p:nvSpPr>
          <p:cNvPr id="1684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25E677-5A79-8E42-9EFA-605405F7766C}" type="slidenum">
              <a:rPr lang="en-US"/>
              <a:pPr>
                <a:defRPr/>
              </a:pPr>
              <a:t>22</a:t>
            </a:fld>
            <a:endParaRPr lang="en-US"/>
          </a:p>
        </p:txBody>
      </p:sp>
      <p:sp>
        <p:nvSpPr>
          <p:cNvPr id="1685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5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1F3461-523C-A64F-8F9A-5F81B721047F}" type="slidenum">
              <a:rPr lang="en-US"/>
              <a:pPr>
                <a:defRPr/>
              </a:pPr>
              <a:t>23</a:t>
            </a:fld>
            <a:endParaRPr lang="en-US"/>
          </a:p>
        </p:txBody>
      </p:sp>
      <p:sp>
        <p:nvSpPr>
          <p:cNvPr id="168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6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32D950-7924-5C44-86A2-941620119FB8}" type="slidenum">
              <a:rPr lang="en-US"/>
              <a:pPr>
                <a:defRPr/>
              </a:pPr>
              <a:t>24</a:t>
            </a:fld>
            <a:endParaRPr lang="en-US"/>
          </a:p>
        </p:txBody>
      </p:sp>
      <p:sp>
        <p:nvSpPr>
          <p:cNvPr id="168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2D74F9-8B77-1240-90C7-CA7C33621505}" type="slidenum">
              <a:rPr lang="en-US"/>
              <a:pPr>
                <a:defRPr/>
              </a:pPr>
              <a:t>25</a:t>
            </a:fld>
            <a:endParaRPr lang="en-US"/>
          </a:p>
        </p:txBody>
      </p:sp>
      <p:sp>
        <p:nvSpPr>
          <p:cNvPr id="168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8EFB29-17A3-F744-BC9E-B159FD523DB0}" type="slidenum">
              <a:rPr lang="en-US"/>
              <a:pPr>
                <a:defRPr/>
              </a:pPr>
              <a:t>26</a:t>
            </a:fld>
            <a:endParaRPr lang="en-US"/>
          </a:p>
        </p:txBody>
      </p:sp>
      <p:sp>
        <p:nvSpPr>
          <p:cNvPr id="169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602D25-AEAF-AE43-A650-E3718FA58E61}" type="slidenum">
              <a:rPr lang="en-US"/>
              <a:pPr>
                <a:defRPr/>
              </a:pPr>
              <a:t>27</a:t>
            </a:fld>
            <a:endParaRPr lang="en-US"/>
          </a:p>
        </p:txBody>
      </p:sp>
      <p:sp>
        <p:nvSpPr>
          <p:cNvPr id="1691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1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EFDA83-4EB5-9D44-A84B-3FC4FB6BA3DD}" type="slidenum">
              <a:rPr lang="en-US"/>
              <a:pPr>
                <a:defRPr/>
              </a:pPr>
              <a:t>28</a:t>
            </a:fld>
            <a:endParaRPr lang="en-US"/>
          </a:p>
        </p:txBody>
      </p:sp>
      <p:sp>
        <p:nvSpPr>
          <p:cNvPr id="1692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2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B814C8-8895-1046-AD3A-DEBD38A237C7}" type="slidenum">
              <a:rPr lang="en-US"/>
              <a:pPr>
                <a:defRPr/>
              </a:pPr>
              <a:t>29</a:t>
            </a:fld>
            <a:endParaRPr lang="en-US"/>
          </a:p>
        </p:txBody>
      </p:sp>
      <p:sp>
        <p:nvSpPr>
          <p:cNvPr id="1693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3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EFC854-A074-B448-A307-89D85A5A9776}" type="slidenum">
              <a:rPr lang="en-US"/>
              <a:pPr>
                <a:defRPr/>
              </a:pPr>
              <a:t>30</a:t>
            </a:fld>
            <a:endParaRPr lang="en-US"/>
          </a:p>
        </p:txBody>
      </p:sp>
      <p:sp>
        <p:nvSpPr>
          <p:cNvPr id="169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4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F03859-3B0A-9C49-BE0F-DC0205D2C847}" type="slidenum">
              <a:rPr lang="en-US"/>
              <a:pPr>
                <a:defRPr/>
              </a:pPr>
              <a:t>4</a:t>
            </a:fld>
            <a:endParaRPr lang="en-US"/>
          </a:p>
        </p:txBody>
      </p:sp>
      <p:sp>
        <p:nvSpPr>
          <p:cNvPr id="1662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2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AD4E42-36F2-3745-B3C1-2F86B63F1581}" type="slidenum">
              <a:rPr lang="en-US"/>
              <a:pPr>
                <a:defRPr/>
              </a:pPr>
              <a:t>31</a:t>
            </a:fld>
            <a:endParaRPr lang="en-US"/>
          </a:p>
        </p:txBody>
      </p:sp>
      <p:sp>
        <p:nvSpPr>
          <p:cNvPr id="1695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5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9299CA-E906-9247-903D-06DAECC57203}" type="slidenum">
              <a:rPr lang="en-US"/>
              <a:pPr>
                <a:defRPr/>
              </a:pPr>
              <a:t>32</a:t>
            </a:fld>
            <a:endParaRPr lang="en-US"/>
          </a:p>
        </p:txBody>
      </p:sp>
      <p:sp>
        <p:nvSpPr>
          <p:cNvPr id="169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6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303FBC-8D71-854E-BB6E-6B27F804FC6B}" type="slidenum">
              <a:rPr lang="en-US"/>
              <a:pPr>
                <a:defRPr/>
              </a:pPr>
              <a:t>33</a:t>
            </a:fld>
            <a:endParaRPr lang="en-US"/>
          </a:p>
        </p:txBody>
      </p:sp>
      <p:sp>
        <p:nvSpPr>
          <p:cNvPr id="180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2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80708A-C546-2446-AE4F-F469CCF83FDC}" type="slidenum">
              <a:rPr lang="en-US"/>
              <a:pPr>
                <a:defRPr/>
              </a:pPr>
              <a:t>34</a:t>
            </a:fld>
            <a:endParaRPr lang="en-US"/>
          </a:p>
        </p:txBody>
      </p:sp>
      <p:sp>
        <p:nvSpPr>
          <p:cNvPr id="169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7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032376-51AE-B549-B279-A2AB2A757BC8}" type="slidenum">
              <a:rPr lang="en-US"/>
              <a:pPr>
                <a:defRPr/>
              </a:pPr>
              <a:t>35</a:t>
            </a:fld>
            <a:endParaRPr lang="en-US"/>
          </a:p>
        </p:txBody>
      </p:sp>
      <p:sp>
        <p:nvSpPr>
          <p:cNvPr id="178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0B86AB-EC92-224F-A7FA-1E9E7E19DB4F}" type="slidenum">
              <a:rPr lang="en-US"/>
              <a:pPr>
                <a:defRPr/>
              </a:pPr>
              <a:t>36</a:t>
            </a:fld>
            <a:endParaRPr lang="en-US"/>
          </a:p>
        </p:txBody>
      </p:sp>
      <p:sp>
        <p:nvSpPr>
          <p:cNvPr id="1759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923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A7803B-83C1-0644-A1A9-17844F5ED2E2}" type="slidenum">
              <a:rPr lang="en-US"/>
              <a:pPr>
                <a:defRPr/>
              </a:pPr>
              <a:t>37</a:t>
            </a:fld>
            <a:endParaRPr lang="en-US"/>
          </a:p>
        </p:txBody>
      </p:sp>
      <p:sp>
        <p:nvSpPr>
          <p:cNvPr id="169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43" name="Rectangle 3"/>
          <p:cNvSpPr>
            <a:spLocks noGrp="1" noChangeArrowheads="1"/>
          </p:cNvSpPr>
          <p:nvPr>
            <p:ph type="body" idx="1"/>
          </p:nvPr>
        </p:nvSpPr>
        <p:spPr/>
        <p:txBody>
          <a:bodyPr/>
          <a:lstStyle/>
          <a:p>
            <a:pPr eaLnBrk="1" hangingPunct="1">
              <a:defRPr/>
            </a:pPr>
            <a:r>
              <a:rPr lang="en-US" smtClean="0"/>
              <a:t>A charge-coupled device is a device for the movement of electrical charge, usually from within the device to an area where the charge can be manipulated</a:t>
            </a: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CE48E6-B47B-6042-8699-03066B3C0B6D}" type="slidenum">
              <a:rPr lang="en-US"/>
              <a:pPr>
                <a:defRPr/>
              </a:pPr>
              <a:t>38</a:t>
            </a:fld>
            <a:endParaRPr lang="en-US"/>
          </a:p>
        </p:txBody>
      </p:sp>
      <p:sp>
        <p:nvSpPr>
          <p:cNvPr id="1700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0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CC8384-C6BC-9143-847B-9F421E49725F}" type="slidenum">
              <a:rPr lang="en-US"/>
              <a:pPr>
                <a:defRPr/>
              </a:pPr>
              <a:t>39</a:t>
            </a:fld>
            <a:endParaRPr lang="en-US"/>
          </a:p>
        </p:txBody>
      </p:sp>
      <p:sp>
        <p:nvSpPr>
          <p:cNvPr id="1701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1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AAC172-E60C-9F46-B46F-E0E5D8988D50}" type="slidenum">
              <a:rPr lang="en-US"/>
              <a:pPr>
                <a:defRPr/>
              </a:pPr>
              <a:t>40</a:t>
            </a:fld>
            <a:endParaRPr lang="en-US"/>
          </a:p>
        </p:txBody>
      </p:sp>
      <p:sp>
        <p:nvSpPr>
          <p:cNvPr id="1702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2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A3CB91-5C3D-8B40-AD50-1281F4070F29}" type="slidenum">
              <a:rPr lang="en-US"/>
              <a:pPr>
                <a:defRPr/>
              </a:pPr>
              <a:t>5</a:t>
            </a:fld>
            <a:endParaRPr lang="en-US"/>
          </a:p>
        </p:txBody>
      </p:sp>
      <p:sp>
        <p:nvSpPr>
          <p:cNvPr id="166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4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7C3595-1CEF-BC4A-A754-C88009D6B0F9}" type="slidenum">
              <a:rPr lang="en-US"/>
              <a:pPr>
                <a:defRPr/>
              </a:pPr>
              <a:t>41</a:t>
            </a:fld>
            <a:endParaRPr lang="en-US"/>
          </a:p>
        </p:txBody>
      </p:sp>
      <p:sp>
        <p:nvSpPr>
          <p:cNvPr id="1703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3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94186E-A96E-6B43-ADA3-0564275203A0}" type="slidenum">
              <a:rPr lang="en-US"/>
              <a:pPr>
                <a:defRPr/>
              </a:pPr>
              <a:t>42</a:t>
            </a:fld>
            <a:endParaRPr lang="en-US"/>
          </a:p>
        </p:txBody>
      </p:sp>
      <p:sp>
        <p:nvSpPr>
          <p:cNvPr id="170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4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4384BE-F1BC-DD4E-8075-213EF70FED61}" type="slidenum">
              <a:rPr lang="en-US"/>
              <a:pPr>
                <a:defRPr/>
              </a:pPr>
              <a:t>43</a:t>
            </a:fld>
            <a:endParaRPr lang="en-US"/>
          </a:p>
        </p:txBody>
      </p:sp>
      <p:sp>
        <p:nvSpPr>
          <p:cNvPr id="170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5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C5A111-FE2E-1C43-8FA3-64BF7C196CF0}" type="slidenum">
              <a:rPr lang="en-US"/>
              <a:pPr>
                <a:defRPr/>
              </a:pPr>
              <a:t>44</a:t>
            </a:fld>
            <a:endParaRPr lang="en-US"/>
          </a:p>
        </p:txBody>
      </p:sp>
      <p:sp>
        <p:nvSpPr>
          <p:cNvPr id="1707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7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D84568-99D8-B34F-A184-172D92B61D12}" type="slidenum">
              <a:rPr lang="en-US"/>
              <a:pPr>
                <a:defRPr/>
              </a:pPr>
              <a:t>45</a:t>
            </a:fld>
            <a:endParaRPr lang="en-US"/>
          </a:p>
        </p:txBody>
      </p:sp>
      <p:sp>
        <p:nvSpPr>
          <p:cNvPr id="170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8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00F4AE-2958-E14A-8E62-1292539FD062}" type="slidenum">
              <a:rPr lang="en-US"/>
              <a:pPr>
                <a:defRPr/>
              </a:pPr>
              <a:t>46</a:t>
            </a:fld>
            <a:endParaRPr lang="en-US"/>
          </a:p>
        </p:txBody>
      </p:sp>
      <p:sp>
        <p:nvSpPr>
          <p:cNvPr id="1761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6DD736-70F5-5444-93A3-7DED8DA9E75F}" type="slidenum">
              <a:rPr lang="en-US"/>
              <a:pPr>
                <a:defRPr/>
              </a:pPr>
              <a:t>47</a:t>
            </a:fld>
            <a:endParaRPr lang="en-US"/>
          </a:p>
        </p:txBody>
      </p:sp>
      <p:sp>
        <p:nvSpPr>
          <p:cNvPr id="1709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9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4306D0-C491-CE49-973C-57565265BCBE}" type="slidenum">
              <a:rPr lang="en-US"/>
              <a:pPr>
                <a:defRPr/>
              </a:pPr>
              <a:t>48</a:t>
            </a:fld>
            <a:endParaRPr lang="en-US"/>
          </a:p>
        </p:txBody>
      </p:sp>
      <p:sp>
        <p:nvSpPr>
          <p:cNvPr id="171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0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17E64A-9458-8D42-A239-D1369FC0475F}" type="slidenum">
              <a:rPr lang="en-US"/>
              <a:pPr>
                <a:defRPr/>
              </a:pPr>
              <a:t>49</a:t>
            </a:fld>
            <a:endParaRPr lang="en-US"/>
          </a:p>
        </p:txBody>
      </p:sp>
      <p:sp>
        <p:nvSpPr>
          <p:cNvPr id="171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1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54553A-15A5-D749-A181-6D9C136DF70C}" type="slidenum">
              <a:rPr lang="en-US"/>
              <a:pPr>
                <a:defRPr/>
              </a:pPr>
              <a:t>50</a:t>
            </a:fld>
            <a:endParaRPr lang="en-US"/>
          </a:p>
        </p:txBody>
      </p:sp>
      <p:sp>
        <p:nvSpPr>
          <p:cNvPr id="176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3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73D028-2492-834C-B2C0-DA4D6DF1C25F}" type="slidenum">
              <a:rPr lang="en-US"/>
              <a:pPr>
                <a:defRPr/>
              </a:pPr>
              <a:t>6</a:t>
            </a:fld>
            <a:endParaRPr lang="en-US"/>
          </a:p>
        </p:txBody>
      </p:sp>
      <p:sp>
        <p:nvSpPr>
          <p:cNvPr id="166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5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47C7FA-E7B3-4B49-83BD-3290EF0E91C2}" type="slidenum">
              <a:rPr lang="en-US"/>
              <a:pPr>
                <a:defRPr/>
              </a:pPr>
              <a:t>51</a:t>
            </a:fld>
            <a:endParaRPr lang="en-US"/>
          </a:p>
        </p:txBody>
      </p:sp>
      <p:sp>
        <p:nvSpPr>
          <p:cNvPr id="171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2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6122D9-46D4-014A-A5B1-0A6DB4E8A0D7}" type="slidenum">
              <a:rPr lang="en-US"/>
              <a:pPr>
                <a:defRPr/>
              </a:pPr>
              <a:t>52</a:t>
            </a:fld>
            <a:endParaRPr lang="en-US"/>
          </a:p>
        </p:txBody>
      </p:sp>
      <p:sp>
        <p:nvSpPr>
          <p:cNvPr id="176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5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7BA0AA-72F6-8341-B07B-7DC4B5C436FC}" type="slidenum">
              <a:rPr lang="en-US"/>
              <a:pPr>
                <a:defRPr/>
              </a:pPr>
              <a:t>53</a:t>
            </a:fld>
            <a:endParaRPr lang="en-US"/>
          </a:p>
        </p:txBody>
      </p:sp>
      <p:sp>
        <p:nvSpPr>
          <p:cNvPr id="171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3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3F6E9-C1EC-8042-AD30-D2C4D243AB45}" type="slidenum">
              <a:rPr lang="en-US"/>
              <a:pPr>
                <a:defRPr/>
              </a:pPr>
              <a:t>54</a:t>
            </a:fld>
            <a:endParaRPr lang="en-US"/>
          </a:p>
        </p:txBody>
      </p:sp>
      <p:sp>
        <p:nvSpPr>
          <p:cNvPr id="171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4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60771D-9F87-B74F-9304-F7F42A6534E2}" type="slidenum">
              <a:rPr lang="en-US"/>
              <a:pPr>
                <a:defRPr/>
              </a:pPr>
              <a:t>55</a:t>
            </a:fld>
            <a:endParaRPr lang="en-US"/>
          </a:p>
        </p:txBody>
      </p:sp>
      <p:sp>
        <p:nvSpPr>
          <p:cNvPr id="171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5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EF53DB-7434-0A44-9884-D158C1DFC234}" type="slidenum">
              <a:rPr lang="en-US"/>
              <a:pPr>
                <a:defRPr/>
              </a:pPr>
              <a:t>56</a:t>
            </a:fld>
            <a:endParaRPr lang="en-US"/>
          </a:p>
        </p:txBody>
      </p:sp>
      <p:sp>
        <p:nvSpPr>
          <p:cNvPr id="171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6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589411-33E0-B445-8D2D-EF9FDBC8CD00}" type="slidenum">
              <a:rPr lang="en-US"/>
              <a:pPr>
                <a:defRPr/>
              </a:pPr>
              <a:t>57</a:t>
            </a:fld>
            <a:endParaRPr lang="en-US"/>
          </a:p>
        </p:txBody>
      </p:sp>
      <p:sp>
        <p:nvSpPr>
          <p:cNvPr id="1767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7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320142-2A85-664E-925B-DF5FB7BD41B8}" type="slidenum">
              <a:rPr lang="en-US"/>
              <a:pPr>
                <a:defRPr/>
              </a:pPr>
              <a:t>58</a:t>
            </a:fld>
            <a:endParaRPr lang="en-US"/>
          </a:p>
        </p:txBody>
      </p:sp>
      <p:sp>
        <p:nvSpPr>
          <p:cNvPr id="1717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7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D6A86E-91DB-6B45-B50B-D34BD57CF90C}" type="slidenum">
              <a:rPr lang="en-US"/>
              <a:pPr>
                <a:defRPr/>
              </a:pPr>
              <a:t>59</a:t>
            </a:fld>
            <a:endParaRPr lang="en-US"/>
          </a:p>
        </p:txBody>
      </p:sp>
      <p:sp>
        <p:nvSpPr>
          <p:cNvPr id="1719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9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B9929D-DF80-E742-9B0B-4842DBA82AB0}" type="slidenum">
              <a:rPr lang="en-US"/>
              <a:pPr>
                <a:defRPr/>
              </a:pPr>
              <a:t>60</a:t>
            </a:fld>
            <a:endParaRPr lang="en-US"/>
          </a:p>
        </p:txBody>
      </p:sp>
      <p:sp>
        <p:nvSpPr>
          <p:cNvPr id="172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0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A42452-AA69-CA47-B0B5-B88C0B20CB08}" type="slidenum">
              <a:rPr lang="en-US"/>
              <a:pPr>
                <a:defRPr/>
              </a:pPr>
              <a:t>7</a:t>
            </a:fld>
            <a:endParaRPr lang="en-US"/>
          </a:p>
        </p:txBody>
      </p:sp>
      <p:sp>
        <p:nvSpPr>
          <p:cNvPr id="1666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6051" name="Rectangle 3"/>
          <p:cNvSpPr>
            <a:spLocks noGrp="1" noChangeArrowheads="1"/>
          </p:cNvSpPr>
          <p:nvPr>
            <p:ph type="body" idx="1"/>
          </p:nvPr>
        </p:nvSpPr>
        <p:spPr/>
        <p:txBody>
          <a:bodyPr/>
          <a:lstStyle/>
          <a:p>
            <a:pPr eaLnBrk="1" hangingPunct="1">
              <a:defRPr/>
            </a:pPr>
            <a:r>
              <a:rPr lang="en-US" dirty="0" smtClean="0">
                <a:cs typeface="+mn-cs"/>
              </a:rPr>
              <a:t>Barred </a:t>
            </a:r>
            <a:r>
              <a:rPr lang="en-US" dirty="0" err="1" smtClean="0">
                <a:cs typeface="+mn-cs"/>
              </a:rPr>
              <a:t>structure:</a:t>
            </a:r>
            <a:r>
              <a:rPr lang="en-US" dirty="0" err="1" smtClean="0"/>
              <a:t>A</a:t>
            </a:r>
            <a:r>
              <a:rPr lang="en-US" dirty="0" smtClean="0"/>
              <a:t> </a:t>
            </a:r>
            <a:r>
              <a:rPr lang="en-US" b="1" dirty="0" smtClean="0"/>
              <a:t>barred spiral galaxy</a:t>
            </a:r>
            <a:r>
              <a:rPr lang="en-US" dirty="0" smtClean="0"/>
              <a:t> is a </a:t>
            </a:r>
            <a:r>
              <a:rPr lang="en-US" dirty="0" smtClean="0">
                <a:hlinkClick r:id="rId3" tooltip="Spiral galaxy"/>
              </a:rPr>
              <a:t>spiral galaxy</a:t>
            </a:r>
            <a:r>
              <a:rPr lang="en-US" dirty="0" smtClean="0"/>
              <a:t> with a central bar-shaped structure composed of </a:t>
            </a:r>
            <a:r>
              <a:rPr lang="en-US" dirty="0" smtClean="0">
                <a:hlinkClick r:id="rId4" tooltip="Star"/>
              </a:rPr>
              <a:t>stars</a:t>
            </a:r>
            <a:r>
              <a:rPr lang="en-US" dirty="0" smtClean="0"/>
              <a:t>. Bars are found in approximately two-thirds of all spiral galaxies.</a:t>
            </a:r>
            <a:r>
              <a:rPr lang="en-US" baseline="30000" dirty="0" smtClean="0">
                <a:hlinkClick r:id="rId5"/>
              </a:rPr>
              <a:t>[1]</a:t>
            </a:r>
            <a:r>
              <a:rPr lang="en-US" dirty="0" smtClean="0"/>
              <a:t> Bars generally affect both the motions of stars and </a:t>
            </a:r>
            <a:r>
              <a:rPr lang="en-US" dirty="0" smtClean="0">
                <a:hlinkClick r:id="rId6" tooltip="Interstellar gas"/>
              </a:rPr>
              <a:t>interstellar gas</a:t>
            </a:r>
            <a:r>
              <a:rPr lang="en-US" dirty="0" smtClean="0"/>
              <a:t> within spiral galaxies and can affect </a:t>
            </a:r>
            <a:r>
              <a:rPr lang="en-US" dirty="0" smtClean="0">
                <a:hlinkClick r:id="rId7" tooltip="Spiral arm"/>
              </a:rPr>
              <a:t>spiral arms</a:t>
            </a:r>
            <a:r>
              <a:rPr lang="en-US" dirty="0" smtClean="0"/>
              <a:t> as well.</a:t>
            </a:r>
            <a:endParaRPr lang="en-US" dirty="0"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69DA45-8AC5-1043-A032-D2A4EEAED72E}" type="slidenum">
              <a:rPr lang="en-US"/>
              <a:pPr>
                <a:defRPr/>
              </a:pPr>
              <a:t>61</a:t>
            </a:fld>
            <a:endParaRPr lang="en-US"/>
          </a:p>
        </p:txBody>
      </p:sp>
      <p:sp>
        <p:nvSpPr>
          <p:cNvPr id="1721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1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179A1D-2A78-E248-8052-3BC34D971671}" type="slidenum">
              <a:rPr lang="en-US"/>
              <a:pPr>
                <a:defRPr/>
              </a:pPr>
              <a:t>62</a:t>
            </a:fld>
            <a:endParaRPr lang="en-US"/>
          </a:p>
        </p:txBody>
      </p:sp>
      <p:sp>
        <p:nvSpPr>
          <p:cNvPr id="172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6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0B6050-D327-2D4D-BCD8-9DEA834535CA}" type="slidenum">
              <a:rPr lang="en-US"/>
              <a:pPr>
                <a:defRPr/>
              </a:pPr>
              <a:t>63</a:t>
            </a:fld>
            <a:endParaRPr lang="en-US"/>
          </a:p>
        </p:txBody>
      </p:sp>
      <p:sp>
        <p:nvSpPr>
          <p:cNvPr id="172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7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CC8748-2C63-0148-B6F9-7684BB0D22A5}" type="slidenum">
              <a:rPr lang="en-US"/>
              <a:pPr>
                <a:defRPr/>
              </a:pPr>
              <a:t>64</a:t>
            </a:fld>
            <a:endParaRPr lang="en-US"/>
          </a:p>
        </p:txBody>
      </p:sp>
      <p:sp>
        <p:nvSpPr>
          <p:cNvPr id="172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8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C93779-A15C-634E-B028-BE6569664320}" type="slidenum">
              <a:rPr lang="en-US"/>
              <a:pPr>
                <a:defRPr/>
              </a:pPr>
              <a:t>65</a:t>
            </a:fld>
            <a:endParaRPr lang="en-US"/>
          </a:p>
        </p:txBody>
      </p:sp>
      <p:sp>
        <p:nvSpPr>
          <p:cNvPr id="129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4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702D5B-9A2C-D34C-BA31-C17373F0313B}" type="slidenum">
              <a:rPr lang="en-US"/>
              <a:pPr>
                <a:defRPr/>
              </a:pPr>
              <a:t>66</a:t>
            </a:fld>
            <a:endParaRPr lang="en-US"/>
          </a:p>
        </p:txBody>
      </p:sp>
      <p:sp>
        <p:nvSpPr>
          <p:cNvPr id="129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8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5B41BD-454C-D047-98EA-5F0923AFE65B}" type="slidenum">
              <a:rPr lang="en-US"/>
              <a:pPr>
                <a:defRPr/>
              </a:pPr>
              <a:t>67</a:t>
            </a:fld>
            <a:endParaRPr lang="en-US"/>
          </a:p>
        </p:txBody>
      </p:sp>
      <p:sp>
        <p:nvSpPr>
          <p:cNvPr id="172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9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00EE76-453F-AC4F-8461-719DEA159009}" type="slidenum">
              <a:rPr lang="en-US"/>
              <a:pPr>
                <a:defRPr/>
              </a:pPr>
              <a:t>68</a:t>
            </a:fld>
            <a:endParaRPr lang="en-US"/>
          </a:p>
        </p:txBody>
      </p:sp>
      <p:sp>
        <p:nvSpPr>
          <p:cNvPr id="130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1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9E093F-17B6-C14A-A757-1ACB3FBF0B37}" type="slidenum">
              <a:rPr lang="en-US"/>
              <a:pPr>
                <a:defRPr/>
              </a:pPr>
              <a:t>69</a:t>
            </a:fld>
            <a:endParaRPr lang="en-US"/>
          </a:p>
        </p:txBody>
      </p:sp>
      <p:sp>
        <p:nvSpPr>
          <p:cNvPr id="181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7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1DB2FF-3DB1-6947-B77D-1B405D474041}" type="slidenum">
              <a:rPr lang="en-US"/>
              <a:pPr>
                <a:defRPr/>
              </a:pPr>
              <a:t>70</a:t>
            </a:fld>
            <a:endParaRPr lang="en-US"/>
          </a:p>
        </p:txBody>
      </p:sp>
      <p:sp>
        <p:nvSpPr>
          <p:cNvPr id="1818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8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30901F-FCA3-714B-86CD-704C02A5498B}" type="slidenum">
              <a:rPr lang="en-US"/>
              <a:pPr>
                <a:defRPr/>
              </a:pPr>
              <a:t>8</a:t>
            </a:fld>
            <a:endParaRPr lang="en-US"/>
          </a:p>
        </p:txBody>
      </p:sp>
      <p:sp>
        <p:nvSpPr>
          <p:cNvPr id="166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7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E2A9BA-EC1D-9C4F-8E32-145EE5713246}" type="slidenum">
              <a:rPr lang="en-US"/>
              <a:pPr>
                <a:defRPr/>
              </a:pPr>
              <a:t>71</a:t>
            </a:fld>
            <a:endParaRPr lang="en-US"/>
          </a:p>
        </p:txBody>
      </p:sp>
      <p:sp>
        <p:nvSpPr>
          <p:cNvPr id="173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1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FD10C2-232D-9649-AF5F-69E7A88F6498}" type="slidenum">
              <a:rPr lang="en-US"/>
              <a:pPr>
                <a:defRPr/>
              </a:pPr>
              <a:t>72</a:t>
            </a:fld>
            <a:endParaRPr lang="en-US"/>
          </a:p>
        </p:txBody>
      </p:sp>
      <p:sp>
        <p:nvSpPr>
          <p:cNvPr id="173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2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04297A-B4CC-7049-A82D-7D4105352EBC}" type="slidenum">
              <a:rPr lang="en-US"/>
              <a:pPr>
                <a:defRPr/>
              </a:pPr>
              <a:t>73</a:t>
            </a:fld>
            <a:endParaRPr lang="en-US"/>
          </a:p>
        </p:txBody>
      </p:sp>
      <p:sp>
        <p:nvSpPr>
          <p:cNvPr id="1733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3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F20082-B042-4148-8C66-2D84BB7E4ECE}" type="slidenum">
              <a:rPr lang="en-US"/>
              <a:pPr>
                <a:defRPr/>
              </a:pPr>
              <a:t>74</a:t>
            </a:fld>
            <a:endParaRPr lang="en-US"/>
          </a:p>
        </p:txBody>
      </p:sp>
      <p:sp>
        <p:nvSpPr>
          <p:cNvPr id="173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4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B79B73-4670-424B-8E24-8C0D6474D6AA}" type="slidenum">
              <a:rPr lang="en-US"/>
              <a:pPr>
                <a:defRPr/>
              </a:pPr>
              <a:t>75</a:t>
            </a:fld>
            <a:endParaRPr lang="en-US"/>
          </a:p>
        </p:txBody>
      </p:sp>
      <p:sp>
        <p:nvSpPr>
          <p:cNvPr id="173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5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FF514D-84AB-F54E-9BEC-DF90E4CCBCAB}" type="slidenum">
              <a:rPr lang="en-US"/>
              <a:pPr>
                <a:defRPr/>
              </a:pPr>
              <a:t>76</a:t>
            </a:fld>
            <a:endParaRPr lang="en-US"/>
          </a:p>
        </p:txBody>
      </p:sp>
      <p:sp>
        <p:nvSpPr>
          <p:cNvPr id="173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6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FB9045-766D-3443-A8E4-AFBE4DD02CEB}" type="slidenum">
              <a:rPr lang="en-US"/>
              <a:pPr>
                <a:defRPr/>
              </a:pPr>
              <a:t>77</a:t>
            </a:fld>
            <a:endParaRPr lang="en-US"/>
          </a:p>
        </p:txBody>
      </p:sp>
      <p:sp>
        <p:nvSpPr>
          <p:cNvPr id="173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7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AF776C-3CC1-CD48-82A4-5BB04B2B8479}" type="slidenum">
              <a:rPr lang="en-US"/>
              <a:pPr>
                <a:defRPr/>
              </a:pPr>
              <a:t>78</a:t>
            </a:fld>
            <a:endParaRPr lang="en-US"/>
          </a:p>
        </p:txBody>
      </p:sp>
      <p:sp>
        <p:nvSpPr>
          <p:cNvPr id="173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8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5DF739-D4C4-6144-8E43-DF98AC558FD0}" type="slidenum">
              <a:rPr lang="en-US"/>
              <a:pPr>
                <a:defRPr/>
              </a:pPr>
              <a:t>79</a:t>
            </a:fld>
            <a:endParaRPr lang="en-US"/>
          </a:p>
        </p:txBody>
      </p:sp>
      <p:sp>
        <p:nvSpPr>
          <p:cNvPr id="1739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9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7A29E2-A6AF-B647-A0AA-71E5F06EA128}" type="slidenum">
              <a:rPr lang="en-US"/>
              <a:pPr>
                <a:defRPr/>
              </a:pPr>
              <a:t>80</a:t>
            </a:fld>
            <a:endParaRPr lang="en-US"/>
          </a:p>
        </p:txBody>
      </p:sp>
      <p:sp>
        <p:nvSpPr>
          <p:cNvPr id="130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2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83E404-75E7-3148-B59C-9C0CF15523DE}" type="slidenum">
              <a:rPr lang="en-US"/>
              <a:pPr>
                <a:defRPr/>
              </a:pPr>
              <a:t>9</a:t>
            </a:fld>
            <a:endParaRPr lang="en-US"/>
          </a:p>
        </p:txBody>
      </p:sp>
      <p:sp>
        <p:nvSpPr>
          <p:cNvPr id="1669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A69369-31C9-314C-8327-FB0C056C4481}" type="slidenum">
              <a:rPr lang="en-US"/>
              <a:pPr>
                <a:defRPr/>
              </a:pPr>
              <a:t>81</a:t>
            </a:fld>
            <a:endParaRPr lang="en-US"/>
          </a:p>
        </p:txBody>
      </p:sp>
      <p:sp>
        <p:nvSpPr>
          <p:cNvPr id="174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8BDC98-C827-F040-8C48-C8A3BA262DB4}" type="slidenum">
              <a:rPr lang="en-US"/>
              <a:pPr>
                <a:defRPr/>
              </a:pPr>
              <a:t>82</a:t>
            </a:fld>
            <a:endParaRPr lang="en-US"/>
          </a:p>
        </p:txBody>
      </p:sp>
      <p:sp>
        <p:nvSpPr>
          <p:cNvPr id="1741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80B3AA-E84A-2E43-BAF7-629D1E08C7BD}" type="slidenum">
              <a:rPr lang="en-US"/>
              <a:pPr>
                <a:defRPr/>
              </a:pPr>
              <a:t>83</a:t>
            </a:fld>
            <a:endParaRPr lang="en-US"/>
          </a:p>
        </p:txBody>
      </p:sp>
      <p:sp>
        <p:nvSpPr>
          <p:cNvPr id="1742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2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232700-220B-6C44-A34E-676AB691149F}" type="slidenum">
              <a:rPr lang="en-US"/>
              <a:pPr>
                <a:defRPr/>
              </a:pPr>
              <a:t>84</a:t>
            </a:fld>
            <a:endParaRPr lang="en-US"/>
          </a:p>
        </p:txBody>
      </p:sp>
      <p:sp>
        <p:nvSpPr>
          <p:cNvPr id="1743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3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31E0E1-51E4-C943-911B-160C93C998C0}" type="slidenum">
              <a:rPr lang="en-US"/>
              <a:pPr>
                <a:defRPr/>
              </a:pPr>
              <a:t>85</a:t>
            </a:fld>
            <a:endParaRPr lang="en-US"/>
          </a:p>
        </p:txBody>
      </p:sp>
      <p:sp>
        <p:nvSpPr>
          <p:cNvPr id="1744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4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E146C4-4E04-584B-B99B-0C6E3C030768}" type="slidenum">
              <a:rPr lang="en-US"/>
              <a:pPr>
                <a:defRPr/>
              </a:pPr>
              <a:t>86</a:t>
            </a:fld>
            <a:endParaRPr lang="en-US"/>
          </a:p>
        </p:txBody>
      </p:sp>
      <p:sp>
        <p:nvSpPr>
          <p:cNvPr id="1745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5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37B44F-16DC-CF43-9A9B-62681BE8BAFB}" type="slidenum">
              <a:rPr lang="en-US"/>
              <a:pPr>
                <a:defRPr/>
              </a:pPr>
              <a:t>87</a:t>
            </a:fld>
            <a:endParaRPr lang="en-US"/>
          </a:p>
        </p:txBody>
      </p:sp>
      <p:sp>
        <p:nvSpPr>
          <p:cNvPr id="174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6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A1E9CE-05DC-CA41-BDFB-FB6BD2878F17}" type="slidenum">
              <a:rPr lang="en-US"/>
              <a:pPr>
                <a:defRPr/>
              </a:pPr>
              <a:t>88</a:t>
            </a:fld>
            <a:endParaRPr lang="en-US"/>
          </a:p>
        </p:txBody>
      </p:sp>
      <p:sp>
        <p:nvSpPr>
          <p:cNvPr id="1819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9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B5338C-3FBD-774A-9A0E-04E85D5C93EB}" type="slidenum">
              <a:rPr lang="en-US"/>
              <a:pPr>
                <a:defRPr/>
              </a:pPr>
              <a:t>89</a:t>
            </a:fld>
            <a:endParaRPr lang="en-US"/>
          </a:p>
        </p:txBody>
      </p:sp>
      <p:sp>
        <p:nvSpPr>
          <p:cNvPr id="1747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7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0E14EA-C6B9-F749-AD65-FB40DE7A23B4}" type="slidenum">
              <a:rPr lang="en-US"/>
              <a:pPr>
                <a:defRPr/>
              </a:pPr>
              <a:t>90</a:t>
            </a:fld>
            <a:endParaRPr lang="en-US"/>
          </a:p>
        </p:txBody>
      </p:sp>
      <p:sp>
        <p:nvSpPr>
          <p:cNvPr id="174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8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9694C0-B0B4-F044-8D6D-550F8E053D27}" type="slidenum">
              <a:rPr lang="en-US"/>
              <a:pPr>
                <a:defRPr/>
              </a:pPr>
              <a:t>10</a:t>
            </a:fld>
            <a:endParaRPr lang="en-US"/>
          </a:p>
        </p:txBody>
      </p:sp>
      <p:sp>
        <p:nvSpPr>
          <p:cNvPr id="167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0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BCACDB-3C9A-834D-AEF9-DBB242086A17}" type="slidenum">
              <a:rPr lang="en-US"/>
              <a:pPr>
                <a:defRPr/>
              </a:pPr>
              <a:t>91</a:t>
            </a:fld>
            <a:endParaRPr lang="en-US"/>
          </a:p>
        </p:txBody>
      </p:sp>
      <p:sp>
        <p:nvSpPr>
          <p:cNvPr id="1750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0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A0B8EF-D10E-C248-A295-DE4F5F4BF7AB}" type="slidenum">
              <a:rPr lang="en-US"/>
              <a:pPr>
                <a:defRPr/>
              </a:pPr>
              <a:t>92</a:t>
            </a:fld>
            <a:endParaRPr lang="en-US"/>
          </a:p>
        </p:txBody>
      </p:sp>
      <p:sp>
        <p:nvSpPr>
          <p:cNvPr id="1751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DBCA9F-0BB1-4145-AF69-E8E2BFA066AE}" type="slidenum">
              <a:rPr lang="en-US"/>
              <a:pPr>
                <a:defRPr/>
              </a:pPr>
              <a:t>93</a:t>
            </a:fld>
            <a:endParaRPr lang="en-US"/>
          </a:p>
        </p:txBody>
      </p:sp>
      <p:sp>
        <p:nvSpPr>
          <p:cNvPr id="1752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2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C9702B-49C9-2A47-9852-8DA3E3F8BCC5}" type="slidenum">
              <a:rPr lang="en-US"/>
              <a:pPr>
                <a:defRPr/>
              </a:pPr>
              <a:t>94</a:t>
            </a:fld>
            <a:endParaRPr lang="en-US"/>
          </a:p>
        </p:txBody>
      </p:sp>
      <p:sp>
        <p:nvSpPr>
          <p:cNvPr id="130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4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41D41A-423D-C542-8841-14F6C2E7EFB9}" type="slidenum">
              <a:rPr lang="en-US"/>
              <a:pPr>
                <a:defRPr/>
              </a:pPr>
              <a:t>95</a:t>
            </a:fld>
            <a:endParaRPr lang="en-US"/>
          </a:p>
        </p:txBody>
      </p:sp>
      <p:sp>
        <p:nvSpPr>
          <p:cNvPr id="134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2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4BB3F2-4763-C94A-B334-918AE447E5D6}" type="slidenum">
              <a:rPr lang="en-US"/>
              <a:pPr>
                <a:defRPr/>
              </a:pPr>
              <a:t>96</a:t>
            </a:fld>
            <a:endParaRPr lang="en-US"/>
          </a:p>
        </p:txBody>
      </p:sp>
      <p:sp>
        <p:nvSpPr>
          <p:cNvPr id="1753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3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04770E-58D3-FC47-BA69-0A95ADCA0A9E}" type="slidenum">
              <a:rPr lang="en-US"/>
              <a:pPr>
                <a:defRPr/>
              </a:pPr>
              <a:t>97</a:t>
            </a:fld>
            <a:endParaRPr lang="en-US"/>
          </a:p>
        </p:txBody>
      </p:sp>
      <p:sp>
        <p:nvSpPr>
          <p:cNvPr id="175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4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0C954-A7B6-7644-B812-9E1949958862}" type="slidenum">
              <a:rPr lang="en-US"/>
              <a:pPr>
                <a:defRPr/>
              </a:pPr>
              <a:t>98</a:t>
            </a:fld>
            <a:endParaRPr lang="en-US"/>
          </a:p>
        </p:txBody>
      </p:sp>
      <p:sp>
        <p:nvSpPr>
          <p:cNvPr id="1755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5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9DA7CD-6BAD-FB44-9B72-6DA13F472262}" type="slidenum">
              <a:rPr lang="en-US"/>
              <a:pPr>
                <a:defRPr/>
              </a:pPr>
              <a:t>99</a:t>
            </a:fld>
            <a:endParaRPr lang="en-US"/>
          </a:p>
        </p:txBody>
      </p:sp>
      <p:sp>
        <p:nvSpPr>
          <p:cNvPr id="1756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6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406136-9851-3C4A-A465-34503CD2AE72}" type="slidenum">
              <a:rPr lang="en-US"/>
              <a:pPr>
                <a:defRPr/>
              </a:pPr>
              <a:t>100</a:t>
            </a:fld>
            <a:endParaRPr lang="en-US"/>
          </a:p>
        </p:txBody>
      </p:sp>
      <p:sp>
        <p:nvSpPr>
          <p:cNvPr id="177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4A1600-681D-3048-9FC5-EB57E6E1B6ED}"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1BAC-66DC-BA4C-9F57-811ED27054A5}"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A1600-681D-3048-9FC5-EB57E6E1B6ED}"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1BAC-66DC-BA4C-9F57-811ED27054A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4A1600-681D-3048-9FC5-EB57E6E1B6ED}"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1BAC-66DC-BA4C-9F57-811ED27054A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80000"/>
              </a:lnSpc>
              <a:spcBef>
                <a:spcPct val="50000"/>
              </a:spcBef>
              <a:buFontTx/>
              <a:buNone/>
              <a:defRPr/>
            </a:pPr>
            <a:r>
              <a:rPr lang="en-US" sz="2200">
                <a:solidFill>
                  <a:schemeClr val="tx1"/>
                </a:solidFill>
                <a:cs typeface="+mn-cs"/>
              </a:rPr>
              <a:t>Michael Seeds</a:t>
            </a:r>
          </a:p>
          <a:p>
            <a:pPr>
              <a:lnSpc>
                <a:spcPct val="80000"/>
              </a:lnSpc>
              <a:spcBef>
                <a:spcPct val="50000"/>
              </a:spcBef>
              <a:buFontTx/>
              <a:buNone/>
              <a:defRPr/>
            </a:pPr>
            <a:r>
              <a:rPr lang="en-US" sz="2200">
                <a:solidFill>
                  <a:schemeClr val="tx1"/>
                </a:solidFill>
                <a:cs typeface="+mn-cs"/>
              </a:rPr>
              <a:t>Dana Backman</a:t>
            </a:r>
          </a:p>
        </p:txBody>
      </p:sp>
      <p:grpSp>
        <p:nvGrpSpPr>
          <p:cNvPr id="4" name="Group 9"/>
          <p:cNvGrpSpPr>
            <a:grpSpLocks/>
          </p:cNvGrpSpPr>
          <p:nvPr userDrawn="1"/>
        </p:nvGrpSpPr>
        <p:grpSpPr bwMode="auto">
          <a:xfrm>
            <a:off x="0" y="0"/>
            <a:ext cx="9144000" cy="915988"/>
            <a:chOff x="0" y="0"/>
            <a:chExt cx="5760" cy="577"/>
          </a:xfrm>
        </p:grpSpPr>
        <p:sp>
          <p:nvSpPr>
            <p:cNvPr id="5" name="Rectangle 10"/>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6" name="Picture 11"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9781133950134 ASTRO2 SE cover comp fin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24770" name="Rectangle 2"/>
          <p:cNvSpPr>
            <a:spLocks noGrp="1" noChangeArrowheads="1"/>
          </p:cNvSpPr>
          <p:nvPr>
            <p:ph type="subTitle" idx="1"/>
          </p:nvPr>
        </p:nvSpPr>
        <p:spPr>
          <a:xfrm>
            <a:off x="1371600" y="5334000"/>
            <a:ext cx="6400800" cy="304800"/>
          </a:xfrm>
        </p:spPr>
        <p:txBody>
          <a:bodyPr/>
          <a:lstStyle>
            <a:lvl1pPr marL="0" indent="0" algn="ctr">
              <a:buFont typeface="Times" charset="0"/>
              <a:buNone/>
              <a:defRPr sz="800"/>
            </a:lvl1pPr>
          </a:lstStyle>
          <a:p>
            <a:pPr lvl="0"/>
            <a:r>
              <a:rPr lang="en-US" noProof="0" smtClean="0"/>
              <a:t>Click to edit Master subtitle style</a:t>
            </a:r>
          </a:p>
        </p:txBody>
      </p:sp>
    </p:spTree>
    <p:extLst>
      <p:ext uri="{BB962C8B-B14F-4D97-AF65-F5344CB8AC3E}">
        <p14:creationId xmlns:p14="http://schemas.microsoft.com/office/powerpoint/2010/main" val="251265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7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90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4A1600-681D-3048-9FC5-EB57E6E1B6ED}"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1BAC-66DC-BA4C-9F57-811ED27054A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A1600-681D-3048-9FC5-EB57E6E1B6ED}"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11BAC-66DC-BA4C-9F57-811ED27054A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4A1600-681D-3048-9FC5-EB57E6E1B6ED}"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1BAC-66DC-BA4C-9F57-811ED27054A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4A1600-681D-3048-9FC5-EB57E6E1B6ED}"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11BAC-66DC-BA4C-9F57-811ED27054A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4A1600-681D-3048-9FC5-EB57E6E1B6ED}"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11BAC-66DC-BA4C-9F57-811ED27054A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A1600-681D-3048-9FC5-EB57E6E1B6ED}"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11BAC-66DC-BA4C-9F57-811ED27054A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A1600-681D-3048-9FC5-EB57E6E1B6ED}"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1BAC-66DC-BA4C-9F57-811ED27054A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A1600-681D-3048-9FC5-EB57E6E1B6ED}"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11BAC-66DC-BA4C-9F57-811ED27054A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C4A1600-681D-3048-9FC5-EB57E6E1B6ED}" type="datetimeFigureOut">
              <a:rPr lang="en-US" smtClean="0"/>
              <a:t>12/7/13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E211BAC-66DC-BA4C-9F57-811ED27054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1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 Id="rId3" Type="http://schemas.openxmlformats.org/officeDocument/2006/relationships/image" Target="../media/image16.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1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 Id="rId3" Type="http://schemas.openxmlformats.org/officeDocument/2006/relationships/image" Target="../media/image18.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19.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9.xml"/><Relationship Id="rId3" Type="http://schemas.openxmlformats.org/officeDocument/2006/relationships/image" Target="../media/image20.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0.xml"/><Relationship Id="rId3" Type="http://schemas.openxmlformats.org/officeDocument/2006/relationships/image" Target="../media/image20.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20.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20.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20.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20.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20.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20.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image" Target="../media/image20.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 Id="rId3" Type="http://schemas.openxmlformats.org/officeDocument/2006/relationships/image" Target="../media/image21.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notesSlide" Target="../notesSlides/notesSlide16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1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4.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image" Target="../media/image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68091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5" name="Rectangle 3"/>
          <p:cNvSpPr>
            <a:spLocks noGrp="1" noChangeArrowheads="1"/>
          </p:cNvSpPr>
          <p:nvPr>
            <p:ph sz="quarter" idx="13"/>
          </p:nvPr>
        </p:nvSpPr>
        <p:spPr>
          <a:xfrm>
            <a:off x="577850" y="969963"/>
            <a:ext cx="8108950" cy="5516562"/>
          </a:xfrm>
        </p:spPr>
        <p:txBody>
          <a:bodyPr/>
          <a:lstStyle/>
          <a:p>
            <a:pPr eaLnBrk="1" hangingPunct="1">
              <a:defRPr/>
            </a:pPr>
            <a:r>
              <a:rPr lang="en-US" sz="4000" smtClean="0">
                <a:cs typeface="+mn-cs"/>
              </a:rPr>
              <a:t>Different kinds of galaxies have different colors, depending mostly on how much star formation is happening in them.</a:t>
            </a:r>
            <a:r>
              <a:rPr lang="en-US" sz="3600" smtClean="0">
                <a:cs typeface="+mn-cs"/>
              </a:rPr>
              <a:t> </a:t>
            </a:r>
          </a:p>
          <a:p>
            <a:pPr eaLnBrk="1" hangingPunct="1">
              <a:buFont typeface="Times" charset="0"/>
              <a:buNone/>
              <a:defRPr/>
            </a:pPr>
            <a:endParaRPr lang="en-US" sz="2800" smtClean="0">
              <a:solidFill>
                <a:srgbClr val="FFCC00"/>
              </a:solidFill>
              <a:cs typeface="+mn-cs"/>
            </a:endParaRPr>
          </a:p>
        </p:txBody>
      </p:sp>
      <p:sp>
        <p:nvSpPr>
          <p:cNvPr id="1124359" name="Text Box 7"/>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982652026"/>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9" name="Rectangle 3"/>
          <p:cNvSpPr>
            <a:spLocks noGrp="1" noChangeArrowheads="1"/>
          </p:cNvSpPr>
          <p:nvPr>
            <p:ph sz="quarter" idx="13"/>
          </p:nvPr>
        </p:nvSpPr>
        <p:spPr>
          <a:xfrm>
            <a:off x="566738" y="976313"/>
            <a:ext cx="8229600" cy="4525962"/>
          </a:xfrm>
        </p:spPr>
        <p:txBody>
          <a:bodyPr/>
          <a:lstStyle/>
          <a:p>
            <a:pPr eaLnBrk="1" hangingPunct="1">
              <a:defRPr/>
            </a:pPr>
            <a:r>
              <a:rPr lang="en-US" sz="3800" smtClean="0">
                <a:cs typeface="+mn-cs"/>
              </a:rPr>
              <a:t>By looking far away and back in time, astronomers have discovered:</a:t>
            </a:r>
          </a:p>
          <a:p>
            <a:pPr lvl="1" eaLnBrk="1" hangingPunct="1">
              <a:defRPr/>
            </a:pPr>
            <a:r>
              <a:rPr lang="en-US" sz="2600" smtClean="0"/>
              <a:t>The origin of active galaxy energy sources and outbursts were closely related to the formation and history of galaxies.</a:t>
            </a:r>
          </a:p>
          <a:p>
            <a:pPr eaLnBrk="1" hangingPunct="1">
              <a:defRPr/>
            </a:pPr>
            <a:endParaRPr lang="en-US" sz="2600" smtClean="0">
              <a:cs typeface="+mn-cs"/>
            </a:endParaRPr>
          </a:p>
        </p:txBody>
      </p:sp>
      <p:sp>
        <p:nvSpPr>
          <p:cNvPr id="1770502"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320553055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7" name="Rectangle 3"/>
          <p:cNvSpPr>
            <a:spLocks noGrp="1" noChangeArrowheads="1"/>
          </p:cNvSpPr>
          <p:nvPr>
            <p:ph sz="quarter" idx="13"/>
          </p:nvPr>
        </p:nvSpPr>
        <p:spPr>
          <a:xfrm>
            <a:off x="566738" y="971550"/>
            <a:ext cx="8043862" cy="4525963"/>
          </a:xfrm>
        </p:spPr>
        <p:txBody>
          <a:bodyPr/>
          <a:lstStyle/>
          <a:p>
            <a:pPr eaLnBrk="1" hangingPunct="1">
              <a:defRPr/>
            </a:pPr>
            <a:r>
              <a:rPr lang="en-US" sz="4000" smtClean="0">
                <a:cs typeface="+mn-cs"/>
              </a:rPr>
              <a:t>The first type of active galaxy was discovered in the 1950s.</a:t>
            </a:r>
          </a:p>
          <a:p>
            <a:pPr lvl="1" eaLnBrk="1" hangingPunct="1">
              <a:defRPr/>
            </a:pPr>
            <a:r>
              <a:rPr lang="en-US" sz="2600" smtClean="0"/>
              <a:t>They were named radio galaxies</a:t>
            </a:r>
            <a:r>
              <a:rPr lang="en-US" sz="2600" b="1" smtClean="0"/>
              <a:t> </a:t>
            </a:r>
            <a:r>
              <a:rPr lang="en-US" sz="2600" smtClean="0"/>
              <a:t>because these galaxies are sources of unusually strong radio waves. </a:t>
            </a:r>
          </a:p>
          <a:p>
            <a:pPr eaLnBrk="1" hangingPunct="1">
              <a:lnSpc>
                <a:spcPct val="80000"/>
              </a:lnSpc>
              <a:defRPr/>
            </a:pPr>
            <a:endParaRPr lang="en-US" sz="2600" smtClean="0">
              <a:cs typeface="+mn-cs"/>
            </a:endParaRPr>
          </a:p>
        </p:txBody>
      </p:sp>
      <p:sp>
        <p:nvSpPr>
          <p:cNvPr id="1403910"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4124031408"/>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5" name="Rectangle 3"/>
          <p:cNvSpPr>
            <a:spLocks noGrp="1" noChangeArrowheads="1"/>
          </p:cNvSpPr>
          <p:nvPr>
            <p:ph sz="quarter" idx="13"/>
          </p:nvPr>
        </p:nvSpPr>
        <p:spPr>
          <a:xfrm>
            <a:off x="566738" y="976313"/>
            <a:ext cx="7967662" cy="4525962"/>
          </a:xfrm>
        </p:spPr>
        <p:txBody>
          <a:bodyPr/>
          <a:lstStyle/>
          <a:p>
            <a:pPr eaLnBrk="1" hangingPunct="1">
              <a:defRPr/>
            </a:pPr>
            <a:r>
              <a:rPr lang="en-US" sz="4000" smtClean="0">
                <a:cs typeface="+mn-cs"/>
              </a:rPr>
              <a:t>By the 1970s, astronomers had put space telescopes in orbit.</a:t>
            </a:r>
          </a:p>
          <a:p>
            <a:pPr lvl="1" eaLnBrk="1" hangingPunct="1">
              <a:defRPr/>
            </a:pPr>
            <a:r>
              <a:rPr lang="en-US" sz="2600" smtClean="0"/>
              <a:t>They discovered that radio galaxies are generally bright at many other wavelengths. </a:t>
            </a:r>
          </a:p>
          <a:p>
            <a:pPr eaLnBrk="1" hangingPunct="1">
              <a:defRPr/>
            </a:pPr>
            <a:endParaRPr lang="en-US" sz="2600" smtClean="0">
              <a:cs typeface="+mn-cs"/>
            </a:endParaRPr>
          </a:p>
        </p:txBody>
      </p:sp>
      <p:sp>
        <p:nvSpPr>
          <p:cNvPr id="1774598"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367999959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7" name="Rectangle 3"/>
          <p:cNvSpPr>
            <a:spLocks noGrp="1" noChangeArrowheads="1"/>
          </p:cNvSpPr>
          <p:nvPr>
            <p:ph sz="quarter" idx="13"/>
          </p:nvPr>
        </p:nvSpPr>
        <p:spPr>
          <a:xfrm>
            <a:off x="566738" y="976313"/>
            <a:ext cx="8043862" cy="4525962"/>
          </a:xfrm>
        </p:spPr>
        <p:txBody>
          <a:bodyPr/>
          <a:lstStyle/>
          <a:p>
            <a:pPr eaLnBrk="1" hangingPunct="1">
              <a:defRPr/>
            </a:pPr>
            <a:r>
              <a:rPr lang="en-US" sz="4000" smtClean="0">
                <a:cs typeface="+mn-cs"/>
              </a:rPr>
              <a:t>The flood of energy pouring out of active galaxies originates almost entirely in their nuclei.</a:t>
            </a:r>
          </a:p>
          <a:p>
            <a:pPr lvl="1" eaLnBrk="1" hangingPunct="1">
              <a:defRPr/>
            </a:pPr>
            <a:r>
              <a:rPr lang="en-US" sz="2600" smtClean="0"/>
              <a:t>They are referred to as </a:t>
            </a:r>
            <a:r>
              <a:rPr lang="en-US" sz="2600" smtClean="0">
                <a:solidFill>
                  <a:srgbClr val="0000FF"/>
                </a:solidFill>
              </a:rPr>
              <a:t>active galactic nuclei</a:t>
            </a:r>
            <a:r>
              <a:rPr lang="en-US" sz="2600" smtClean="0"/>
              <a:t> (</a:t>
            </a:r>
            <a:r>
              <a:rPr lang="en-US" sz="2600" smtClean="0">
                <a:solidFill>
                  <a:srgbClr val="0000FF"/>
                </a:solidFill>
              </a:rPr>
              <a:t>AGN</a:t>
            </a:r>
            <a:r>
              <a:rPr lang="en-US" sz="2600" smtClean="0"/>
              <a:t>).</a:t>
            </a:r>
          </a:p>
          <a:p>
            <a:pPr eaLnBrk="1" hangingPunct="1">
              <a:defRPr/>
            </a:pPr>
            <a:endParaRPr lang="en-US" sz="2600" smtClean="0">
              <a:cs typeface="+mn-cs"/>
            </a:endParaRPr>
          </a:p>
        </p:txBody>
      </p:sp>
      <p:sp>
        <p:nvSpPr>
          <p:cNvPr id="1772550" name="Text Box 6"/>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3505809185"/>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sz="quarter" idx="13"/>
          </p:nvPr>
        </p:nvSpPr>
        <p:spPr>
          <a:xfrm>
            <a:off x="566738" y="993775"/>
            <a:ext cx="8362950" cy="4525963"/>
          </a:xfrm>
        </p:spPr>
        <p:txBody>
          <a:bodyPr/>
          <a:lstStyle/>
          <a:p>
            <a:pPr eaLnBrk="1" hangingPunct="1">
              <a:defRPr/>
            </a:pPr>
            <a:r>
              <a:rPr lang="en-US" sz="3600" smtClean="0">
                <a:cs typeface="+mn-cs"/>
              </a:rPr>
              <a:t>In 1943, astronomer Carl K. Seyfert conducted a study of spiral galaxies.</a:t>
            </a:r>
          </a:p>
          <a:p>
            <a:pPr lvl="1" eaLnBrk="1" hangingPunct="1">
              <a:defRPr/>
            </a:pPr>
            <a:r>
              <a:rPr lang="en-US" sz="2400" smtClean="0"/>
              <a:t>He noted that about two percent of spirals have small, highly luminous nuclei in their bulges.</a:t>
            </a:r>
          </a:p>
        </p:txBody>
      </p:sp>
      <p:sp>
        <p:nvSpPr>
          <p:cNvPr id="1344517"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pic>
        <p:nvPicPr>
          <p:cNvPr id="1344520" name="Picture 8" descr="10p2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083" t="3691" r="3346" b="2191"/>
          <a:stretch>
            <a:fillRect/>
          </a:stretch>
        </p:blipFill>
        <p:spPr bwMode="auto">
          <a:xfrm>
            <a:off x="4419600" y="33147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8233395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1" name="Rectangle 3"/>
          <p:cNvSpPr>
            <a:spLocks noGrp="1" noChangeArrowheads="1"/>
          </p:cNvSpPr>
          <p:nvPr>
            <p:ph sz="quarter" idx="13"/>
          </p:nvPr>
        </p:nvSpPr>
        <p:spPr>
          <a:xfrm>
            <a:off x="566738" y="990600"/>
            <a:ext cx="7662862" cy="5867400"/>
          </a:xfrm>
        </p:spPr>
        <p:txBody>
          <a:bodyPr/>
          <a:lstStyle/>
          <a:p>
            <a:pPr eaLnBrk="1" hangingPunct="1">
              <a:defRPr/>
            </a:pPr>
            <a:r>
              <a:rPr lang="en-US" sz="3600" smtClean="0">
                <a:cs typeface="+mn-cs"/>
              </a:rPr>
              <a:t>Today, these </a:t>
            </a:r>
            <a:r>
              <a:rPr lang="en-US" sz="3600" smtClean="0">
                <a:solidFill>
                  <a:srgbClr val="0000FF"/>
                </a:solidFill>
                <a:cs typeface="+mn-cs"/>
              </a:rPr>
              <a:t>Seyfert galaxies</a:t>
            </a:r>
            <a:r>
              <a:rPr lang="en-US" sz="3600" b="1" smtClean="0">
                <a:cs typeface="+mn-cs"/>
              </a:rPr>
              <a:t> </a:t>
            </a:r>
            <a:r>
              <a:rPr lang="en-US" sz="3600" smtClean="0">
                <a:cs typeface="+mn-cs"/>
              </a:rPr>
              <a:t>are recognized by the peculiar spectra of these luminous nuclei.</a:t>
            </a:r>
          </a:p>
          <a:p>
            <a:pPr lvl="1" eaLnBrk="1" hangingPunct="1">
              <a:defRPr/>
            </a:pPr>
            <a:r>
              <a:rPr lang="en-US" sz="2400" smtClean="0"/>
              <a:t>They </a:t>
            </a:r>
            <a:r>
              <a:rPr lang="en-US" sz="2400" smtClean="0">
                <a:cs typeface="Times New Roman" charset="0"/>
              </a:rPr>
              <a:t>contain broad emission lines of highly ionized atoms. </a:t>
            </a:r>
          </a:p>
          <a:p>
            <a:pPr lvl="1" eaLnBrk="1" hangingPunct="1">
              <a:defRPr/>
            </a:pPr>
            <a:r>
              <a:rPr lang="en-US" sz="2400" smtClean="0">
                <a:cs typeface="Times New Roman" charset="0"/>
              </a:rPr>
              <a:t>Emission lines suggest a hot, low-density gas.</a:t>
            </a:r>
          </a:p>
          <a:p>
            <a:pPr lvl="1" eaLnBrk="1" hangingPunct="1">
              <a:defRPr/>
            </a:pPr>
            <a:r>
              <a:rPr lang="en-US" sz="2400" smtClean="0"/>
              <a:t>The presence of ionized atoms is evidence that the gas is very hot</a:t>
            </a:r>
            <a:r>
              <a:rPr lang="en-US" sz="2400" smtClean="0">
                <a:cs typeface="Times New Roman" charset="0"/>
              </a:rPr>
              <a:t>.</a:t>
            </a:r>
          </a:p>
          <a:p>
            <a:pPr lvl="1" eaLnBrk="1" hangingPunct="1">
              <a:defRPr/>
            </a:pPr>
            <a:r>
              <a:rPr lang="en-US" sz="2400" smtClean="0">
                <a:cs typeface="Times New Roman" charset="0"/>
              </a:rPr>
              <a:t>The </a:t>
            </a:r>
            <a:r>
              <a:rPr lang="en-US" sz="2400" smtClean="0"/>
              <a:t>broad spectral lines indicate large Doppler shifts produced by high gas velocities.</a:t>
            </a:r>
          </a:p>
          <a:p>
            <a:pPr lvl="1" eaLnBrk="1" hangingPunct="1">
              <a:defRPr/>
            </a:pPr>
            <a:endParaRPr lang="en-US" sz="2400" smtClean="0">
              <a:cs typeface="Times New Roman" charset="0"/>
            </a:endParaRPr>
          </a:p>
        </p:txBody>
      </p:sp>
      <p:sp>
        <p:nvSpPr>
          <p:cNvPr id="1348612"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275788031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sz="quarter" idx="13"/>
          </p:nvPr>
        </p:nvSpPr>
        <p:spPr>
          <a:xfrm>
            <a:off x="566738" y="990600"/>
            <a:ext cx="8348662" cy="5410200"/>
          </a:xfrm>
        </p:spPr>
        <p:txBody>
          <a:bodyPr/>
          <a:lstStyle/>
          <a:p>
            <a:pPr eaLnBrk="1" hangingPunct="1">
              <a:defRPr/>
            </a:pPr>
            <a:r>
              <a:rPr lang="en-US" sz="3400" smtClean="0">
                <a:cs typeface="+mn-cs"/>
              </a:rPr>
              <a:t>The velocities at the center of Seyfert galaxies are roughly 10,000 km/s. </a:t>
            </a:r>
          </a:p>
          <a:p>
            <a:pPr eaLnBrk="1" hangingPunct="1">
              <a:defRPr/>
            </a:pPr>
            <a:r>
              <a:rPr lang="en-US" sz="3400" smtClean="0">
                <a:cs typeface="+mn-cs"/>
              </a:rPr>
              <a:t>This is about 30 times greater than velocities at the center of normal galaxies.</a:t>
            </a:r>
          </a:p>
          <a:p>
            <a:pPr lvl="1" eaLnBrk="1" hangingPunct="1">
              <a:defRPr/>
            </a:pPr>
            <a:r>
              <a:rPr lang="en-US" sz="2600" smtClean="0"/>
              <a:t>Something violent is happening in the cores </a:t>
            </a:r>
            <a:br>
              <a:rPr lang="en-US" sz="2600" smtClean="0"/>
            </a:br>
            <a:r>
              <a:rPr lang="en-US" sz="2600" smtClean="0"/>
              <a:t>of Seyfert galaxies.</a:t>
            </a:r>
            <a:r>
              <a:rPr lang="en-US" sz="2400" smtClean="0"/>
              <a:t> </a:t>
            </a:r>
          </a:p>
        </p:txBody>
      </p:sp>
      <p:sp>
        <p:nvSpPr>
          <p:cNvPr id="1350660"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3699330597"/>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sz="quarter" idx="13"/>
          </p:nvPr>
        </p:nvSpPr>
        <p:spPr>
          <a:xfrm>
            <a:off x="566738" y="971550"/>
            <a:ext cx="7967662" cy="5867400"/>
          </a:xfrm>
        </p:spPr>
        <p:txBody>
          <a:bodyPr/>
          <a:lstStyle/>
          <a:p>
            <a:pPr eaLnBrk="1" hangingPunct="1">
              <a:defRPr/>
            </a:pPr>
            <a:r>
              <a:rPr lang="en-US" sz="3600" smtClean="0">
                <a:cs typeface="+mn-cs"/>
              </a:rPr>
              <a:t>Astronomers later discovered that the brilliant nuclei of Seyfert galaxies change brightness rapidly.</a:t>
            </a:r>
            <a:r>
              <a:rPr lang="en-US" sz="4000" smtClean="0">
                <a:cs typeface="+mn-cs"/>
              </a:rPr>
              <a:t> </a:t>
            </a:r>
          </a:p>
          <a:p>
            <a:pPr lvl="1" eaLnBrk="1" hangingPunct="1">
              <a:defRPr/>
            </a:pPr>
            <a:r>
              <a:rPr lang="en-US" sz="2600" smtClean="0"/>
              <a:t>This happens in only a few hours or minutes, especially at X-ray wavelengths.</a:t>
            </a:r>
          </a:p>
        </p:txBody>
      </p:sp>
      <p:sp>
        <p:nvSpPr>
          <p:cNvPr id="1358852"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317592387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5" name="Rectangle 3"/>
          <p:cNvSpPr>
            <a:spLocks noGrp="1" noChangeArrowheads="1"/>
          </p:cNvSpPr>
          <p:nvPr>
            <p:ph sz="quarter" idx="13"/>
          </p:nvPr>
        </p:nvSpPr>
        <p:spPr>
          <a:xfrm>
            <a:off x="566738" y="990600"/>
            <a:ext cx="7891462" cy="5486400"/>
          </a:xfrm>
        </p:spPr>
        <p:txBody>
          <a:bodyPr/>
          <a:lstStyle/>
          <a:p>
            <a:pPr eaLnBrk="1" hangingPunct="1">
              <a:defRPr/>
            </a:pPr>
            <a:r>
              <a:rPr lang="en-US" sz="3400" smtClean="0">
                <a:cs typeface="+mn-cs"/>
              </a:rPr>
              <a:t>You have learned that an astronomical body cannot change its brightness significantly in a time shorter than the time it takes light to cross its diameter.</a:t>
            </a:r>
          </a:p>
          <a:p>
            <a:pPr lvl="1" eaLnBrk="1" hangingPunct="1">
              <a:defRPr/>
            </a:pPr>
            <a:r>
              <a:rPr lang="en-US" sz="2400" smtClean="0"/>
              <a:t>If the Seyfert nucleus can change in a few minutes, then it cannot be larger in diameter than a few </a:t>
            </a:r>
            <a:br>
              <a:rPr lang="en-US" sz="2400" smtClean="0"/>
            </a:br>
            <a:r>
              <a:rPr lang="en-US" sz="2400" smtClean="0"/>
              <a:t>light-minutes. </a:t>
            </a:r>
          </a:p>
          <a:p>
            <a:pPr lvl="1" eaLnBrk="1" hangingPunct="1">
              <a:defRPr/>
            </a:pPr>
            <a:r>
              <a:rPr lang="en-US" sz="2400" smtClean="0"/>
              <a:t>For comparison, the distance from Earth to the </a:t>
            </a:r>
            <a:br>
              <a:rPr lang="en-US" sz="2400" smtClean="0"/>
            </a:br>
            <a:r>
              <a:rPr lang="en-US" sz="2400" smtClean="0"/>
              <a:t>sun is 8 light minutes.</a:t>
            </a:r>
          </a:p>
          <a:p>
            <a:pPr eaLnBrk="1" hangingPunct="1">
              <a:defRPr/>
            </a:pPr>
            <a:endParaRPr lang="en-US" sz="2400" smtClean="0">
              <a:cs typeface="+mn-cs"/>
            </a:endParaRPr>
          </a:p>
        </p:txBody>
      </p:sp>
      <p:sp>
        <p:nvSpPr>
          <p:cNvPr id="1795077"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66840288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sz="quarter" idx="13"/>
          </p:nvPr>
        </p:nvSpPr>
        <p:spPr>
          <a:xfrm>
            <a:off x="566738" y="990600"/>
            <a:ext cx="8577262" cy="5334000"/>
          </a:xfrm>
        </p:spPr>
        <p:txBody>
          <a:bodyPr/>
          <a:lstStyle/>
          <a:p>
            <a:pPr eaLnBrk="1" hangingPunct="1">
              <a:defRPr/>
            </a:pPr>
            <a:r>
              <a:rPr lang="en-US" sz="3600" smtClean="0">
                <a:cs typeface="+mn-cs"/>
              </a:rPr>
              <a:t>Despite their small size, the brightest Seyfert nuclei emit a hundred times more energy than the entire Milky Way.</a:t>
            </a:r>
          </a:p>
          <a:p>
            <a:pPr lvl="1" eaLnBrk="1" hangingPunct="1">
              <a:defRPr/>
            </a:pPr>
            <a:r>
              <a:rPr lang="en-US" sz="2400" smtClean="0"/>
              <a:t>Something in the centers of these galaxies not much bigger than Earth</a:t>
            </a:r>
            <a:r>
              <a:rPr lang="ja-JP" altLang="en-US" sz="2400" smtClean="0">
                <a:latin typeface="Arial"/>
              </a:rPr>
              <a:t>’</a:t>
            </a:r>
            <a:r>
              <a:rPr lang="en-US" sz="2400" smtClean="0"/>
              <a:t>s orbit produces a galaxy</a:t>
            </a:r>
            <a:r>
              <a:rPr lang="ja-JP" altLang="en-US" sz="2400" smtClean="0">
                <a:latin typeface="Arial"/>
              </a:rPr>
              <a:t>’</a:t>
            </a:r>
            <a:r>
              <a:rPr lang="en-US" sz="2400" smtClean="0"/>
              <a:t>s worth of energy.</a:t>
            </a:r>
          </a:p>
        </p:txBody>
      </p:sp>
      <p:sp>
        <p:nvSpPr>
          <p:cNvPr id="1360900"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3831259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3" name="Rectangle 3"/>
          <p:cNvSpPr>
            <a:spLocks noGrp="1" noChangeArrowheads="1"/>
          </p:cNvSpPr>
          <p:nvPr>
            <p:ph sz="quarter" idx="13"/>
          </p:nvPr>
        </p:nvSpPr>
        <p:spPr>
          <a:xfrm>
            <a:off x="566738" y="990600"/>
            <a:ext cx="7891462" cy="4525963"/>
          </a:xfrm>
        </p:spPr>
        <p:txBody>
          <a:bodyPr/>
          <a:lstStyle/>
          <a:p>
            <a:pPr eaLnBrk="1" hangingPunct="1">
              <a:defRPr/>
            </a:pPr>
            <a:r>
              <a:rPr lang="en-US" sz="3800" smtClean="0">
                <a:cs typeface="+mn-cs"/>
              </a:rPr>
              <a:t>Spirals and irregulars usually contain plenty of young stars, including massive, hot, luminous O and B stars.</a:t>
            </a:r>
            <a:r>
              <a:rPr lang="en-US" sz="3600" smtClean="0">
                <a:cs typeface="+mn-cs"/>
              </a:rPr>
              <a:t> </a:t>
            </a:r>
          </a:p>
          <a:p>
            <a:pPr lvl="1" eaLnBrk="1" hangingPunct="1">
              <a:defRPr/>
            </a:pPr>
            <a:r>
              <a:rPr lang="en-US" sz="2600" smtClean="0"/>
              <a:t>They produce most of the light and give spirals and irregulars a distinct blue tint.</a:t>
            </a:r>
          </a:p>
          <a:p>
            <a:pPr eaLnBrk="1" hangingPunct="1">
              <a:defRPr/>
            </a:pPr>
            <a:endParaRPr lang="en-US" sz="2600" smtClean="0">
              <a:cs typeface="+mn-cs"/>
            </a:endParaRPr>
          </a:p>
        </p:txBody>
      </p:sp>
      <p:sp>
        <p:nvSpPr>
          <p:cNvPr id="1797126" name="Text Box 6"/>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12420984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body" sz="half" idx="1"/>
          </p:nvPr>
        </p:nvSpPr>
        <p:spPr>
          <a:xfrm>
            <a:off x="552450" y="990600"/>
            <a:ext cx="8362950" cy="5867400"/>
          </a:xfrm>
        </p:spPr>
        <p:txBody>
          <a:bodyPr/>
          <a:lstStyle/>
          <a:p>
            <a:pPr eaLnBrk="1" hangingPunct="1">
              <a:defRPr/>
            </a:pPr>
            <a:r>
              <a:rPr lang="en-US" sz="3600" smtClean="0">
                <a:cs typeface="+mn-cs"/>
              </a:rPr>
              <a:t>Seyfert nuclei are three times more common in interacting pairs of galaxies than in isolated galaxies. </a:t>
            </a:r>
          </a:p>
          <a:p>
            <a:pPr lvl="1" eaLnBrk="1" hangingPunct="1">
              <a:defRPr/>
            </a:pPr>
            <a:r>
              <a:rPr lang="en-US" sz="2400" smtClean="0"/>
              <a:t>Also, about 25 percent have peculiar shapes—suggesting tidal interactions with other galaxies.</a:t>
            </a:r>
          </a:p>
        </p:txBody>
      </p:sp>
      <p:sp>
        <p:nvSpPr>
          <p:cNvPr id="1362951"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grpSp>
        <p:nvGrpSpPr>
          <p:cNvPr id="254979" name="Group 11"/>
          <p:cNvGrpSpPr>
            <a:grpSpLocks/>
          </p:cNvGrpSpPr>
          <p:nvPr/>
        </p:nvGrpSpPr>
        <p:grpSpPr bwMode="auto">
          <a:xfrm>
            <a:off x="5967413" y="3740150"/>
            <a:ext cx="3176587" cy="3117850"/>
            <a:chOff x="3759" y="2356"/>
            <a:chExt cx="2001" cy="1964"/>
          </a:xfrm>
        </p:grpSpPr>
        <p:pic>
          <p:nvPicPr>
            <p:cNvPr id="1362952" name="Picture 8" descr="10f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3158" t="23865" r="1802" b="11079"/>
            <a:stretch>
              <a:fillRect/>
            </a:stretch>
          </p:blipFill>
          <p:spPr bwMode="auto">
            <a:xfrm>
              <a:off x="3759" y="2356"/>
              <a:ext cx="2001" cy="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62954" name="Rectangle 10"/>
            <p:cNvSpPr>
              <a:spLocks noChangeArrowheads="1"/>
            </p:cNvSpPr>
            <p:nvPr/>
          </p:nvSpPr>
          <p:spPr bwMode="auto">
            <a:xfrm>
              <a:off x="3759" y="2357"/>
              <a:ext cx="336" cy="677"/>
            </a:xfrm>
            <a:prstGeom prst="rect">
              <a:avLst/>
            </a:prstGeom>
            <a:solidFill>
              <a:srgbClr val="0A09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631710794"/>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sz="quarter" idx="13"/>
          </p:nvPr>
        </p:nvSpPr>
        <p:spPr>
          <a:xfrm>
            <a:off x="557213" y="976313"/>
            <a:ext cx="8229600" cy="4525962"/>
          </a:xfrm>
        </p:spPr>
        <p:txBody>
          <a:bodyPr/>
          <a:lstStyle/>
          <a:p>
            <a:pPr eaLnBrk="1" hangingPunct="1">
              <a:defRPr/>
            </a:pPr>
            <a:r>
              <a:rPr lang="en-US" sz="3600" smtClean="0">
                <a:cs typeface="+mn-cs"/>
              </a:rPr>
              <a:t>This statistical evidence hints that Seyfert galaxies may have been triggered into activity by collisions or interactions with companions.</a:t>
            </a:r>
          </a:p>
        </p:txBody>
      </p:sp>
      <p:sp>
        <p:nvSpPr>
          <p:cNvPr id="1364996"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57984264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sz="quarter" idx="13"/>
          </p:nvPr>
        </p:nvSpPr>
        <p:spPr>
          <a:xfrm>
            <a:off x="566738" y="962025"/>
            <a:ext cx="8577262" cy="5334000"/>
          </a:xfrm>
        </p:spPr>
        <p:txBody>
          <a:bodyPr/>
          <a:lstStyle/>
          <a:p>
            <a:pPr eaLnBrk="1" hangingPunct="1">
              <a:defRPr/>
            </a:pPr>
            <a:r>
              <a:rPr lang="en-US" sz="4200" smtClean="0">
                <a:cs typeface="+mn-cs"/>
              </a:rPr>
              <a:t>Some Seyferts are expelling matter in oppositely directed jets.</a:t>
            </a:r>
          </a:p>
          <a:p>
            <a:pPr lvl="1" eaLnBrk="1" hangingPunct="1">
              <a:defRPr/>
            </a:pPr>
            <a:r>
              <a:rPr lang="en-US" sz="2400" smtClean="0"/>
              <a:t>You have learned about this geometry on smaller scales when matter flows into neutron stars and black holes and forms an accretion disk.</a:t>
            </a:r>
          </a:p>
        </p:txBody>
      </p:sp>
      <p:sp>
        <p:nvSpPr>
          <p:cNvPr id="136704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258602972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sz="quarter" idx="13"/>
          </p:nvPr>
        </p:nvSpPr>
        <p:spPr>
          <a:xfrm>
            <a:off x="557213" y="990600"/>
            <a:ext cx="7443787" cy="4525963"/>
          </a:xfrm>
        </p:spPr>
        <p:txBody>
          <a:bodyPr/>
          <a:lstStyle/>
          <a:p>
            <a:pPr eaLnBrk="1" hangingPunct="1">
              <a:defRPr/>
            </a:pPr>
            <a:r>
              <a:rPr lang="en-US" sz="3600" smtClean="0">
                <a:cs typeface="+mn-cs"/>
              </a:rPr>
              <a:t>All this evidence leads modern astronomers to conclude that the cores of Seyfert galaxies contain supermassive black holes.</a:t>
            </a:r>
          </a:p>
          <a:p>
            <a:pPr lvl="1" eaLnBrk="1" hangingPunct="1">
              <a:defRPr/>
            </a:pPr>
            <a:r>
              <a:rPr lang="en-US" sz="2400" smtClean="0"/>
              <a:t>This is a black hole with a mass as high as a billion solar masses, plus a correspondingly large accretion disk.</a:t>
            </a:r>
          </a:p>
        </p:txBody>
      </p:sp>
      <p:sp>
        <p:nvSpPr>
          <p:cNvPr id="1369092"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423382419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sz="quarter" idx="13"/>
          </p:nvPr>
        </p:nvSpPr>
        <p:spPr>
          <a:xfrm>
            <a:off x="566738" y="976313"/>
            <a:ext cx="8577262" cy="5715000"/>
          </a:xfrm>
        </p:spPr>
        <p:txBody>
          <a:bodyPr/>
          <a:lstStyle/>
          <a:p>
            <a:pPr eaLnBrk="1" hangingPunct="1">
              <a:defRPr/>
            </a:pPr>
            <a:r>
              <a:rPr lang="en-US" sz="4000" smtClean="0">
                <a:cs typeface="Times New Roman" charset="0"/>
              </a:rPr>
              <a:t>The gas in the centers of Seyfert galaxies is traveling so fast it would escape from a normal galaxy. </a:t>
            </a:r>
          </a:p>
          <a:p>
            <a:pPr lvl="1" eaLnBrk="1" hangingPunct="1">
              <a:defRPr/>
            </a:pPr>
            <a:r>
              <a:rPr lang="en-US" sz="2400" smtClean="0">
                <a:cs typeface="Times New Roman" charset="0"/>
              </a:rPr>
              <a:t>Only very large, central masses could exert enough gravity to hold the gas inside the nuclei.</a:t>
            </a:r>
          </a:p>
          <a:p>
            <a:pPr lvl="1" eaLnBrk="1" hangingPunct="1">
              <a:defRPr/>
            </a:pPr>
            <a:r>
              <a:rPr lang="en-US" sz="2400" smtClean="0">
                <a:cs typeface="Times New Roman" charset="0"/>
              </a:rPr>
              <a:t>Encounters with other galaxies could throw matter into the black hole.</a:t>
            </a:r>
          </a:p>
          <a:p>
            <a:pPr lvl="1" eaLnBrk="1" hangingPunct="1">
              <a:defRPr/>
            </a:pPr>
            <a:r>
              <a:rPr lang="en-US" sz="2400" smtClean="0">
                <a:cs typeface="Times New Roman" charset="0"/>
              </a:rPr>
              <a:t>As you have learned, lots of energy can be liberated by matter flowing into a black hole.</a:t>
            </a:r>
            <a:r>
              <a:rPr lang="en-US" smtClean="0"/>
              <a:t> </a:t>
            </a:r>
          </a:p>
        </p:txBody>
      </p:sp>
      <p:sp>
        <p:nvSpPr>
          <p:cNvPr id="1371140"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3024288180"/>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7" name="Rectangle 3"/>
          <p:cNvSpPr>
            <a:spLocks noGrp="1" noChangeArrowheads="1"/>
          </p:cNvSpPr>
          <p:nvPr>
            <p:ph sz="quarter" idx="13"/>
          </p:nvPr>
        </p:nvSpPr>
        <p:spPr>
          <a:xfrm>
            <a:off x="566738" y="962025"/>
            <a:ext cx="7891462" cy="4800600"/>
          </a:xfrm>
        </p:spPr>
        <p:txBody>
          <a:bodyPr/>
          <a:lstStyle/>
          <a:p>
            <a:pPr eaLnBrk="1" hangingPunct="1">
              <a:defRPr/>
            </a:pPr>
            <a:r>
              <a:rPr lang="en-US" sz="4000" smtClean="0">
                <a:cs typeface="+mn-cs"/>
              </a:rPr>
              <a:t>You have learned that Milky Way contains a massive central black hole.</a:t>
            </a:r>
          </a:p>
          <a:p>
            <a:pPr lvl="1" eaLnBrk="1" hangingPunct="1">
              <a:defRPr/>
            </a:pPr>
            <a:r>
              <a:rPr lang="en-US" sz="2400" smtClean="0"/>
              <a:t>However, the black hole seems to be on a starvation diet and is therefore relatively inactive.</a:t>
            </a:r>
          </a:p>
          <a:p>
            <a:pPr eaLnBrk="1" hangingPunct="1">
              <a:defRPr/>
            </a:pPr>
            <a:endParaRPr lang="en-US" sz="2400" smtClean="0">
              <a:cs typeface="+mn-cs"/>
            </a:endParaRPr>
          </a:p>
        </p:txBody>
      </p:sp>
      <p:sp>
        <p:nvSpPr>
          <p:cNvPr id="1373188"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Seyfert Galaxies</a:t>
            </a:r>
          </a:p>
        </p:txBody>
      </p:sp>
    </p:spTree>
    <p:extLst>
      <p:ext uri="{BB962C8B-B14F-4D97-AF65-F5344CB8AC3E}">
        <p14:creationId xmlns:p14="http://schemas.microsoft.com/office/powerpoint/2010/main" val="154338878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sz="quarter" idx="13"/>
          </p:nvPr>
        </p:nvSpPr>
        <p:spPr>
          <a:xfrm>
            <a:off x="566738" y="1004888"/>
            <a:ext cx="8577262" cy="5867400"/>
          </a:xfrm>
        </p:spPr>
        <p:txBody>
          <a:bodyPr/>
          <a:lstStyle/>
          <a:p>
            <a:pPr eaLnBrk="1" hangingPunct="1">
              <a:defRPr/>
            </a:pPr>
            <a:r>
              <a:rPr lang="en-US" sz="3400" smtClean="0">
                <a:cs typeface="+mn-cs"/>
              </a:rPr>
              <a:t>Beginning in the 1950s, radio astronomers found that some sources of radio energy in the sky consisted of pairs of radio-bright regions.</a:t>
            </a:r>
          </a:p>
          <a:p>
            <a:pPr lvl="1" eaLnBrk="1" hangingPunct="1">
              <a:defRPr/>
            </a:pPr>
            <a:r>
              <a:rPr lang="en-US" sz="2400" smtClean="0"/>
              <a:t>When optical telescopes studied the locations of these </a:t>
            </a:r>
            <a:r>
              <a:rPr lang="en-US" sz="2400" smtClean="0">
                <a:solidFill>
                  <a:srgbClr val="0000FF"/>
                </a:solidFill>
              </a:rPr>
              <a:t>double-lobed radio sources</a:t>
            </a:r>
            <a:r>
              <a:rPr lang="en-US" sz="2400" smtClean="0"/>
              <a:t>, they revealed galaxies located between the two lobes.</a:t>
            </a:r>
          </a:p>
        </p:txBody>
      </p:sp>
      <p:sp>
        <p:nvSpPr>
          <p:cNvPr id="1375235" name="Text Box 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397373515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ChangeArrowheads="1"/>
          </p:cNvSpPr>
          <p:nvPr>
            <p:ph sz="quarter" idx="13"/>
          </p:nvPr>
        </p:nvSpPr>
        <p:spPr>
          <a:xfrm>
            <a:off x="566738" y="1004888"/>
            <a:ext cx="7739062" cy="5410200"/>
          </a:xfrm>
        </p:spPr>
        <p:txBody>
          <a:bodyPr/>
          <a:lstStyle/>
          <a:p>
            <a:pPr eaLnBrk="1" hangingPunct="1">
              <a:defRPr/>
            </a:pPr>
            <a:r>
              <a:rPr lang="en-US" sz="3400" smtClean="0">
                <a:cs typeface="+mn-cs"/>
              </a:rPr>
              <a:t>The geometry suggests that radio lobes are inflated by jets of excited gas emerging in two directions from the central galaxy. </a:t>
            </a:r>
          </a:p>
          <a:p>
            <a:pPr lvl="1" eaLnBrk="1" hangingPunct="1">
              <a:defRPr/>
            </a:pPr>
            <a:r>
              <a:rPr lang="en-US" sz="2400" smtClean="0"/>
              <a:t>Statistical evidence indicates that jets and radio lobes, like Seyfert nuclei, are associated with interacting galaxies.</a:t>
            </a:r>
          </a:p>
          <a:p>
            <a:pPr eaLnBrk="1" hangingPunct="1">
              <a:defRPr/>
            </a:pPr>
            <a:endParaRPr lang="en-US" sz="2400" smtClean="0">
              <a:cs typeface="+mn-cs"/>
            </a:endParaRPr>
          </a:p>
        </p:txBody>
      </p:sp>
      <p:sp>
        <p:nvSpPr>
          <p:cNvPr id="137933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76872678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sz="quarter" idx="13"/>
          </p:nvPr>
        </p:nvSpPr>
        <p:spPr>
          <a:xfrm>
            <a:off x="557213" y="990600"/>
            <a:ext cx="8434387" cy="4525963"/>
          </a:xfrm>
        </p:spPr>
        <p:txBody>
          <a:bodyPr/>
          <a:lstStyle/>
          <a:p>
            <a:pPr eaLnBrk="1" hangingPunct="1">
              <a:defRPr/>
            </a:pPr>
            <a:r>
              <a:rPr lang="en-US" sz="3600" smtClean="0">
                <a:cs typeface="+mn-cs"/>
              </a:rPr>
              <a:t>The AGN jets seem to be related to matter falling into a central black hole via an accretion disk.</a:t>
            </a:r>
          </a:p>
          <a:p>
            <a:pPr lvl="1" eaLnBrk="1" hangingPunct="1">
              <a:defRPr/>
            </a:pPr>
            <a:r>
              <a:rPr lang="en-US" sz="2600" smtClean="0"/>
              <a:t>However, the details of this process are not understood.</a:t>
            </a:r>
          </a:p>
          <a:p>
            <a:pPr eaLnBrk="1" hangingPunct="1">
              <a:defRPr/>
            </a:pPr>
            <a:endParaRPr lang="en-US" sz="2600" smtClean="0">
              <a:cs typeface="Times New Roman" charset="0"/>
            </a:endParaRPr>
          </a:p>
        </p:txBody>
      </p:sp>
      <p:sp>
        <p:nvSpPr>
          <p:cNvPr id="138138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573629662"/>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sz="quarter" idx="13"/>
          </p:nvPr>
        </p:nvSpPr>
        <p:spPr>
          <a:xfrm>
            <a:off x="557213" y="962025"/>
            <a:ext cx="8586787" cy="4525963"/>
          </a:xfrm>
        </p:spPr>
        <p:txBody>
          <a:bodyPr/>
          <a:lstStyle/>
          <a:p>
            <a:pPr eaLnBrk="1" hangingPunct="1">
              <a:defRPr/>
            </a:pPr>
            <a:r>
              <a:rPr lang="en-US" smtClean="0">
                <a:cs typeface="+mn-cs"/>
              </a:rPr>
              <a:t>The violence of these active galaxies is so great it can influence entire clusters of galaxies. </a:t>
            </a:r>
          </a:p>
          <a:p>
            <a:pPr eaLnBrk="1" hangingPunct="1">
              <a:defRPr/>
            </a:pPr>
            <a:r>
              <a:rPr lang="en-US" smtClean="0">
                <a:cs typeface="+mn-cs"/>
              </a:rPr>
              <a:t>The Perseus galaxy cluster contains thousands of galaxies and is one of the largest objects in the universe. </a:t>
            </a:r>
          </a:p>
        </p:txBody>
      </p:sp>
      <p:sp>
        <p:nvSpPr>
          <p:cNvPr id="1813508"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34662585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9" name="Rectangle 3"/>
          <p:cNvSpPr>
            <a:spLocks noGrp="1" noChangeArrowheads="1"/>
          </p:cNvSpPr>
          <p:nvPr>
            <p:ph type="body" sz="half" idx="1"/>
          </p:nvPr>
        </p:nvSpPr>
        <p:spPr>
          <a:xfrm>
            <a:off x="546100" y="982663"/>
            <a:ext cx="8326438" cy="5837237"/>
          </a:xfrm>
        </p:spPr>
        <p:txBody>
          <a:bodyPr/>
          <a:lstStyle/>
          <a:p>
            <a:pPr eaLnBrk="1" hangingPunct="1">
              <a:defRPr/>
            </a:pPr>
            <a:r>
              <a:rPr lang="en-US" sz="3600" smtClean="0">
                <a:cs typeface="+mn-cs"/>
              </a:rPr>
              <a:t>In contrast, elliptical galaxies usually contain few young stars. </a:t>
            </a:r>
          </a:p>
          <a:p>
            <a:pPr eaLnBrk="1" hangingPunct="1">
              <a:defRPr/>
            </a:pPr>
            <a:r>
              <a:rPr lang="en-US" sz="3600" smtClean="0">
                <a:cs typeface="+mn-cs"/>
              </a:rPr>
              <a:t>The most luminous stars in ellipticals are red giants, which give those galaxies a red tint.</a:t>
            </a:r>
          </a:p>
          <a:p>
            <a:pPr eaLnBrk="1" hangingPunct="1">
              <a:buFont typeface="Times" charset="0"/>
              <a:buNone/>
              <a:defRPr/>
            </a:pPr>
            <a:endParaRPr lang="en-US" sz="3600" smtClean="0">
              <a:cs typeface="+mn-cs"/>
            </a:endParaRPr>
          </a:p>
        </p:txBody>
      </p:sp>
      <p:sp>
        <p:nvSpPr>
          <p:cNvPr id="1125391" name="Text Box 15"/>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312394059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sz="quarter" idx="13"/>
          </p:nvPr>
        </p:nvSpPr>
        <p:spPr>
          <a:xfrm>
            <a:off x="557213" y="962025"/>
            <a:ext cx="7824787" cy="5667375"/>
          </a:xfrm>
        </p:spPr>
        <p:txBody>
          <a:bodyPr/>
          <a:lstStyle/>
          <a:p>
            <a:pPr eaLnBrk="1" hangingPunct="1">
              <a:defRPr/>
            </a:pPr>
            <a:r>
              <a:rPr lang="en-US" smtClean="0">
                <a:cs typeface="+mn-cs"/>
              </a:rPr>
              <a:t>One of its galaxies, NGC 1275, is among the largest galaxies known. </a:t>
            </a:r>
          </a:p>
          <a:p>
            <a:pPr eaLnBrk="1" hangingPunct="1">
              <a:defRPr/>
            </a:pPr>
            <a:r>
              <a:rPr lang="en-US" smtClean="0">
                <a:cs typeface="+mn-cs"/>
              </a:rPr>
              <a:t>It is pumping out jets of high-energy particles, heating the gas in the galaxy cluster, and inflating </a:t>
            </a:r>
          </a:p>
          <a:p>
            <a:pPr eaLnBrk="1" hangingPunct="1">
              <a:spcBef>
                <a:spcPct val="0"/>
              </a:spcBef>
              <a:buFont typeface="Times" charset="0"/>
              <a:buNone/>
              <a:defRPr/>
            </a:pPr>
            <a:r>
              <a:rPr lang="en-US" smtClean="0">
                <a:cs typeface="+mn-cs"/>
              </a:rPr>
              <a:t>	low-density bubbles </a:t>
            </a:r>
          </a:p>
          <a:p>
            <a:pPr eaLnBrk="1" hangingPunct="1">
              <a:spcBef>
                <a:spcPct val="0"/>
              </a:spcBef>
              <a:buFont typeface="Times" charset="0"/>
              <a:buNone/>
              <a:defRPr/>
            </a:pPr>
            <a:r>
              <a:rPr lang="en-US" smtClean="0">
                <a:cs typeface="+mn-cs"/>
              </a:rPr>
              <a:t>	that distort the huge </a:t>
            </a:r>
          </a:p>
          <a:p>
            <a:pPr eaLnBrk="1" hangingPunct="1">
              <a:spcBef>
                <a:spcPct val="0"/>
              </a:spcBef>
              <a:buFont typeface="Times" charset="0"/>
              <a:buNone/>
              <a:defRPr/>
            </a:pPr>
            <a:r>
              <a:rPr lang="en-US" smtClean="0">
                <a:cs typeface="+mn-cs"/>
              </a:rPr>
              <a:t>	gas cloud. </a:t>
            </a:r>
          </a:p>
        </p:txBody>
      </p:sp>
      <p:sp>
        <p:nvSpPr>
          <p:cNvPr id="1383434" name="Text Box 10"/>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pic>
        <p:nvPicPr>
          <p:cNvPr id="1383435" name="Picture 11" descr="10f0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480" t="1196" r="1195" b="1489"/>
          <a:stretch>
            <a:fillRect/>
          </a:stretch>
        </p:blipFill>
        <p:spPr bwMode="auto">
          <a:xfrm>
            <a:off x="5486400" y="3279775"/>
            <a:ext cx="365760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8650107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sz="quarter" idx="13"/>
          </p:nvPr>
        </p:nvSpPr>
        <p:spPr>
          <a:xfrm>
            <a:off x="557213" y="962025"/>
            <a:ext cx="8586787" cy="4525963"/>
          </a:xfrm>
        </p:spPr>
        <p:txBody>
          <a:bodyPr/>
          <a:lstStyle/>
          <a:p>
            <a:pPr eaLnBrk="1" hangingPunct="1">
              <a:defRPr/>
            </a:pPr>
            <a:r>
              <a:rPr lang="en-US" smtClean="0">
                <a:cs typeface="+mn-cs"/>
              </a:rPr>
              <a:t>The hot gas observed in galaxy clusters is heated to multimillion-degree temperatures as galaxy after galaxy goes through eruptive stages that can last for hundreds of millions of years. </a:t>
            </a:r>
          </a:p>
          <a:p>
            <a:pPr eaLnBrk="1" hangingPunct="1">
              <a:defRPr/>
            </a:pPr>
            <a:r>
              <a:rPr lang="en-US" smtClean="0">
                <a:cs typeface="+mn-cs"/>
              </a:rPr>
              <a:t>NGC 1275 is erupting now, and it is so powerful and has heated the surrounding gas to such high temperatures that the gas can no longer fall in and the galaxy has probably limited its own growth. </a:t>
            </a:r>
          </a:p>
        </p:txBody>
      </p:sp>
      <p:sp>
        <p:nvSpPr>
          <p:cNvPr id="1815556"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Double-Lobed Radio Sources</a:t>
            </a:r>
          </a:p>
        </p:txBody>
      </p:sp>
    </p:spTree>
    <p:extLst>
      <p:ext uri="{BB962C8B-B14F-4D97-AF65-F5344CB8AC3E}">
        <p14:creationId xmlns:p14="http://schemas.microsoft.com/office/powerpoint/2010/main" val="2467429549"/>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sz="quarter" idx="13"/>
          </p:nvPr>
        </p:nvSpPr>
        <p:spPr>
          <a:xfrm>
            <a:off x="566738" y="966788"/>
            <a:ext cx="8043862" cy="5281612"/>
          </a:xfrm>
        </p:spPr>
        <p:txBody>
          <a:bodyPr/>
          <a:lstStyle/>
          <a:p>
            <a:pPr eaLnBrk="1" hangingPunct="1">
              <a:defRPr/>
            </a:pPr>
            <a:r>
              <a:rPr lang="en-US" sz="4000" smtClean="0">
                <a:cs typeface="+mn-cs"/>
              </a:rPr>
              <a:t>The largest telescopes detect multitudes of faint points of light with peculiar emission spectra.</a:t>
            </a:r>
          </a:p>
          <a:p>
            <a:pPr lvl="1" eaLnBrk="1" hangingPunct="1">
              <a:defRPr/>
            </a:pPr>
            <a:r>
              <a:rPr lang="en-US" sz="2600" smtClean="0"/>
              <a:t>These objects are called </a:t>
            </a:r>
            <a:r>
              <a:rPr lang="en-US" sz="2600" smtClean="0">
                <a:solidFill>
                  <a:srgbClr val="0000FF"/>
                </a:solidFill>
              </a:rPr>
              <a:t>quasars</a:t>
            </a:r>
            <a:r>
              <a:rPr lang="en-US" sz="2600" smtClean="0"/>
              <a:t>—also known as quasi-stellar objects (QSOs).</a:t>
            </a:r>
          </a:p>
        </p:txBody>
      </p:sp>
      <p:sp>
        <p:nvSpPr>
          <p:cNvPr id="1404931" name="Text Box 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86665782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ChangeArrowheads="1"/>
          </p:cNvSpPr>
          <p:nvPr>
            <p:ph sz="quarter" idx="13"/>
          </p:nvPr>
        </p:nvSpPr>
        <p:spPr>
          <a:xfrm>
            <a:off x="557213" y="1004888"/>
            <a:ext cx="8229600" cy="4525962"/>
          </a:xfrm>
        </p:spPr>
        <p:txBody>
          <a:bodyPr/>
          <a:lstStyle/>
          <a:p>
            <a:pPr eaLnBrk="1" hangingPunct="1">
              <a:defRPr/>
            </a:pPr>
            <a:r>
              <a:rPr lang="en-US" sz="3400" smtClean="0">
                <a:cs typeface="+mn-cs"/>
              </a:rPr>
              <a:t>Astronomers now recognize quasars as extreme examples of AGN as well as some of the most distant visible objects in the universe.</a:t>
            </a:r>
          </a:p>
          <a:p>
            <a:pPr lvl="1" eaLnBrk="1" hangingPunct="1">
              <a:defRPr/>
            </a:pPr>
            <a:r>
              <a:rPr lang="en-US" sz="2600" smtClean="0"/>
              <a:t>However, they were a mystery when they were first identified.</a:t>
            </a:r>
            <a:r>
              <a:rPr lang="en-US" sz="2400" smtClean="0"/>
              <a:t> </a:t>
            </a:r>
          </a:p>
          <a:p>
            <a:pPr eaLnBrk="1" hangingPunct="1">
              <a:defRPr/>
            </a:pPr>
            <a:endParaRPr lang="en-US" sz="2400" smtClean="0">
              <a:cs typeface="+mn-cs"/>
            </a:endParaRPr>
          </a:p>
        </p:txBody>
      </p:sp>
      <p:sp>
        <p:nvSpPr>
          <p:cNvPr id="1406980"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249511403"/>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ChangeArrowheads="1"/>
          </p:cNvSpPr>
          <p:nvPr>
            <p:ph sz="quarter" idx="13"/>
          </p:nvPr>
        </p:nvSpPr>
        <p:spPr>
          <a:xfrm>
            <a:off x="566738" y="990600"/>
            <a:ext cx="8120062" cy="5867400"/>
          </a:xfrm>
        </p:spPr>
        <p:txBody>
          <a:bodyPr/>
          <a:lstStyle/>
          <a:p>
            <a:pPr eaLnBrk="1" hangingPunct="1">
              <a:defRPr/>
            </a:pPr>
            <a:r>
              <a:rPr lang="en-US" sz="3400" smtClean="0">
                <a:cs typeface="+mn-cs"/>
              </a:rPr>
              <a:t>In the early 1960s, photos of the location of some radio sources that resembled radio galaxies revealed only single starlike points of light.</a:t>
            </a:r>
          </a:p>
          <a:p>
            <a:pPr lvl="1" eaLnBrk="1" hangingPunct="1">
              <a:defRPr/>
            </a:pPr>
            <a:r>
              <a:rPr lang="en-US" sz="2400" smtClean="0"/>
              <a:t>The first of these objects to be identified was 3C48.</a:t>
            </a:r>
          </a:p>
          <a:p>
            <a:pPr lvl="1" eaLnBrk="1" hangingPunct="1">
              <a:defRPr/>
            </a:pPr>
            <a:r>
              <a:rPr lang="en-US" sz="2400" smtClean="0"/>
              <a:t>Later, the source 3C273 was found. </a:t>
            </a:r>
          </a:p>
        </p:txBody>
      </p:sp>
      <p:sp>
        <p:nvSpPr>
          <p:cNvPr id="1411077"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394896477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2"/>
          <p:cNvSpPr>
            <a:spLocks noGrp="1" noChangeArrowheads="1"/>
          </p:cNvSpPr>
          <p:nvPr>
            <p:ph type="body" sz="half" idx="1"/>
          </p:nvPr>
        </p:nvSpPr>
        <p:spPr>
          <a:xfrm>
            <a:off x="566738" y="962025"/>
            <a:ext cx="8534400" cy="5867400"/>
          </a:xfrm>
        </p:spPr>
        <p:txBody>
          <a:bodyPr/>
          <a:lstStyle/>
          <a:p>
            <a:pPr eaLnBrk="1" hangingPunct="1">
              <a:defRPr/>
            </a:pPr>
            <a:r>
              <a:rPr lang="en-US" sz="4400" smtClean="0">
                <a:cs typeface="+mn-cs"/>
              </a:rPr>
              <a:t>They were obviously not normal radio galaxies.</a:t>
            </a:r>
          </a:p>
          <a:p>
            <a:pPr lvl="1" eaLnBrk="1" hangingPunct="1">
              <a:defRPr/>
            </a:pPr>
            <a:r>
              <a:rPr lang="en-US" sz="2400" smtClean="0"/>
              <a:t>Even the most distant photographable galaxies look fuzzy. </a:t>
            </a:r>
          </a:p>
          <a:p>
            <a:pPr lvl="1" eaLnBrk="1" hangingPunct="1">
              <a:defRPr/>
            </a:pPr>
            <a:r>
              <a:rPr lang="en-US" sz="2400" smtClean="0"/>
              <a:t>These objects, however, looked like stars.</a:t>
            </a:r>
          </a:p>
          <a:p>
            <a:pPr lvl="1" eaLnBrk="1" hangingPunct="1">
              <a:defRPr/>
            </a:pPr>
            <a:r>
              <a:rPr lang="en-US" sz="2400" smtClean="0"/>
              <a:t>Their spectra, though, were totally unlike stellar spectra.</a:t>
            </a:r>
          </a:p>
          <a:p>
            <a:pPr lvl="1" eaLnBrk="1" hangingPunct="1">
              <a:defRPr/>
            </a:pPr>
            <a:r>
              <a:rPr lang="en-US" sz="2400" smtClean="0"/>
              <a:t>So, the objects were called quasi-stellar objects.</a:t>
            </a:r>
          </a:p>
          <a:p>
            <a:pPr lvl="1" eaLnBrk="1" hangingPunct="1">
              <a:defRPr/>
            </a:pPr>
            <a:endParaRPr lang="en-US" sz="2400" smtClean="0"/>
          </a:p>
        </p:txBody>
      </p:sp>
      <p:sp>
        <p:nvSpPr>
          <p:cNvPr id="141312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123284353"/>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sz="quarter" idx="13"/>
          </p:nvPr>
        </p:nvSpPr>
        <p:spPr>
          <a:xfrm>
            <a:off x="557213" y="947738"/>
            <a:ext cx="8586787" cy="3990975"/>
          </a:xfrm>
        </p:spPr>
        <p:txBody>
          <a:bodyPr/>
          <a:lstStyle/>
          <a:p>
            <a:pPr eaLnBrk="1" hangingPunct="1">
              <a:defRPr/>
            </a:pPr>
            <a:r>
              <a:rPr lang="en-US" sz="4800" smtClean="0">
                <a:cs typeface="+mn-cs"/>
              </a:rPr>
              <a:t>For a few years, the spectra of quasars were a mystery.</a:t>
            </a:r>
          </a:p>
          <a:p>
            <a:pPr lvl="1" eaLnBrk="1" hangingPunct="1">
              <a:defRPr/>
            </a:pPr>
            <a:r>
              <a:rPr lang="en-US" sz="2600" smtClean="0"/>
              <a:t>A few unidentifiable emission lines were superimposed on a continuous spectrum.</a:t>
            </a:r>
          </a:p>
        </p:txBody>
      </p:sp>
      <p:sp>
        <p:nvSpPr>
          <p:cNvPr id="141722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796297539"/>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body" sz="half" idx="1"/>
          </p:nvPr>
        </p:nvSpPr>
        <p:spPr>
          <a:xfrm>
            <a:off x="581025" y="995363"/>
            <a:ext cx="8534400" cy="4525962"/>
          </a:xfrm>
        </p:spPr>
        <p:txBody>
          <a:bodyPr/>
          <a:lstStyle/>
          <a:p>
            <a:pPr eaLnBrk="1" hangingPunct="1">
              <a:defRPr/>
            </a:pPr>
            <a:r>
              <a:rPr lang="en-US" smtClean="0">
                <a:cs typeface="+mn-cs"/>
              </a:rPr>
              <a:t>In 1963, astronomer Maarten Schmidt calculated that, if hydrogen Balmer lines were redshifted by </a:t>
            </a:r>
            <a:r>
              <a:rPr lang="en-US" i="1" smtClean="0">
                <a:cs typeface="+mn-cs"/>
              </a:rPr>
              <a:t>z = </a:t>
            </a:r>
            <a:r>
              <a:rPr lang="en-US" smtClean="0">
                <a:cs typeface="+mn-cs"/>
              </a:rPr>
              <a:t>0.158, they would fit the observed lines in 3C273</a:t>
            </a:r>
            <a:r>
              <a:rPr lang="ja-JP" altLang="en-US" smtClean="0">
                <a:latin typeface="Arial"/>
                <a:cs typeface="+mn-cs"/>
              </a:rPr>
              <a:t>’</a:t>
            </a:r>
            <a:r>
              <a:rPr lang="en-US" smtClean="0">
                <a:cs typeface="+mn-cs"/>
              </a:rPr>
              <a:t>s spectrum.</a:t>
            </a:r>
            <a:endParaRPr lang="en-US" sz="2800" smtClean="0">
              <a:cs typeface="+mn-cs"/>
            </a:endParaRPr>
          </a:p>
          <a:p>
            <a:pPr lvl="1" eaLnBrk="1" hangingPunct="1">
              <a:buFont typeface="Times" charset="0"/>
              <a:buNone/>
              <a:defRPr/>
            </a:pPr>
            <a:endParaRPr lang="en-US" sz="2400" smtClean="0"/>
          </a:p>
          <a:p>
            <a:pPr eaLnBrk="1" hangingPunct="1">
              <a:defRPr/>
            </a:pPr>
            <a:endParaRPr lang="en-US" sz="3000" smtClean="0">
              <a:cs typeface="Times New Roman" charset="0"/>
            </a:endParaRPr>
          </a:p>
        </p:txBody>
      </p:sp>
      <p:sp>
        <p:nvSpPr>
          <p:cNvPr id="1419272"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pic>
        <p:nvPicPr>
          <p:cNvPr id="1419273" name="Picture 9" descr="10f09"/>
          <p:cNvPicPr>
            <a:picLocks noChangeAspect="1" noChangeArrowheads="1"/>
          </p:cNvPicPr>
          <p:nvPr/>
        </p:nvPicPr>
        <p:blipFill>
          <a:blip r:embed="rId3">
            <a:extLst>
              <a:ext uri="{28A0092B-C50C-407E-A947-70E740481C1C}">
                <a14:useLocalDpi xmlns:a14="http://schemas.microsoft.com/office/drawing/2010/main" val="0"/>
              </a:ext>
            </a:extLst>
          </a:blip>
          <a:srcRect l="970" t="1242" r="2066" b="2449"/>
          <a:stretch>
            <a:fillRect/>
          </a:stretch>
        </p:blipFill>
        <p:spPr bwMode="auto">
          <a:xfrm>
            <a:off x="1676400" y="3275013"/>
            <a:ext cx="7467600" cy="35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1849548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5" name="Rectangle 3"/>
          <p:cNvSpPr>
            <a:spLocks noGrp="1" noChangeArrowheads="1"/>
          </p:cNvSpPr>
          <p:nvPr>
            <p:ph sz="quarter" idx="13"/>
          </p:nvPr>
        </p:nvSpPr>
        <p:spPr>
          <a:xfrm>
            <a:off x="566738" y="966788"/>
            <a:ext cx="8043862" cy="5791200"/>
          </a:xfrm>
        </p:spPr>
        <p:txBody>
          <a:bodyPr/>
          <a:lstStyle/>
          <a:p>
            <a:pPr eaLnBrk="1" hangingPunct="1">
              <a:defRPr/>
            </a:pPr>
            <a:r>
              <a:rPr lang="en-US" sz="4000" smtClean="0">
                <a:cs typeface="Times New Roman" charset="0"/>
              </a:rPr>
              <a:t>Other quasar spectra quickly yielded to this approach—revealing even larger redshifts.</a:t>
            </a:r>
          </a:p>
          <a:p>
            <a:pPr lvl="1" eaLnBrk="1" hangingPunct="1">
              <a:defRPr/>
            </a:pPr>
            <a:r>
              <a:rPr lang="en-US" sz="2400" smtClean="0"/>
              <a:t>To understand the significance of these large redshifts and the large velocities of recession they imply, you must recall the Hubble law.</a:t>
            </a:r>
            <a:endParaRPr lang="en-US" sz="3200" smtClean="0"/>
          </a:p>
          <a:p>
            <a:pPr eaLnBrk="1" hangingPunct="1">
              <a:defRPr/>
            </a:pPr>
            <a:endParaRPr lang="en-US" sz="3600" smtClean="0">
              <a:cs typeface="+mn-cs"/>
            </a:endParaRPr>
          </a:p>
        </p:txBody>
      </p:sp>
      <p:sp>
        <p:nvSpPr>
          <p:cNvPr id="1421320"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1020964594"/>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sz="quarter" idx="13"/>
          </p:nvPr>
        </p:nvSpPr>
        <p:spPr>
          <a:xfrm>
            <a:off x="569913" y="990600"/>
            <a:ext cx="7888287" cy="5867400"/>
          </a:xfrm>
        </p:spPr>
        <p:txBody>
          <a:bodyPr/>
          <a:lstStyle/>
          <a:p>
            <a:pPr eaLnBrk="1" hangingPunct="1">
              <a:defRPr/>
            </a:pPr>
            <a:r>
              <a:rPr lang="en-US" sz="3400" smtClean="0">
                <a:cs typeface="+mn-cs"/>
              </a:rPr>
              <a:t>The large redshifts of the quasars imply that they must be at great distances, some farther away than any known galaxy.</a:t>
            </a:r>
            <a:r>
              <a:rPr lang="en-US" sz="3600" smtClean="0">
                <a:cs typeface="+mn-cs"/>
              </a:rPr>
              <a:t> </a:t>
            </a:r>
          </a:p>
          <a:p>
            <a:pPr lvl="1" eaLnBrk="1" hangingPunct="1">
              <a:defRPr/>
            </a:pPr>
            <a:r>
              <a:rPr lang="en-US" sz="2400" smtClean="0"/>
              <a:t>Many quasars are evidently so far away that galaxies at those distances are very difficult to detect.</a:t>
            </a:r>
          </a:p>
          <a:p>
            <a:pPr lvl="1" eaLnBrk="1" hangingPunct="1">
              <a:buFont typeface="Times" charset="0"/>
              <a:buNone/>
              <a:defRPr/>
            </a:pPr>
            <a:endParaRPr lang="en-US" sz="2600" smtClean="0"/>
          </a:p>
          <a:p>
            <a:pPr eaLnBrk="1" hangingPunct="1">
              <a:buFont typeface="Times" charset="0"/>
              <a:buNone/>
              <a:defRPr/>
            </a:pPr>
            <a:endParaRPr lang="en-US" sz="3600" smtClean="0">
              <a:cs typeface="+mn-cs"/>
            </a:endParaRPr>
          </a:p>
          <a:p>
            <a:pPr lvl="1" eaLnBrk="1" hangingPunct="1">
              <a:defRPr/>
            </a:pPr>
            <a:endParaRPr lang="en-US" sz="2400" smtClean="0"/>
          </a:p>
        </p:txBody>
      </p:sp>
      <p:sp>
        <p:nvSpPr>
          <p:cNvPr id="1429509"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41507963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Rectangle 3"/>
          <p:cNvSpPr>
            <a:spLocks noGrp="1" noChangeArrowheads="1"/>
          </p:cNvSpPr>
          <p:nvPr>
            <p:ph sz="quarter" idx="13"/>
          </p:nvPr>
        </p:nvSpPr>
        <p:spPr>
          <a:xfrm>
            <a:off x="554038" y="947738"/>
            <a:ext cx="7980362" cy="5638800"/>
          </a:xfrm>
        </p:spPr>
        <p:txBody>
          <a:bodyPr/>
          <a:lstStyle/>
          <a:p>
            <a:pPr eaLnBrk="1" hangingPunct="1">
              <a:defRPr/>
            </a:pPr>
            <a:r>
              <a:rPr lang="en-US" sz="4800" smtClean="0">
                <a:cs typeface="+mn-cs"/>
              </a:rPr>
              <a:t>How many galaxies are there?</a:t>
            </a:r>
          </a:p>
          <a:p>
            <a:pPr lvl="1" eaLnBrk="1" hangingPunct="1">
              <a:defRPr/>
            </a:pPr>
            <a:r>
              <a:rPr lang="en-US" sz="2400" smtClean="0"/>
              <a:t>A research effort called GOODS (Great Observatories Origins Deep Survey) has used various telescopes. </a:t>
            </a:r>
          </a:p>
          <a:p>
            <a:pPr lvl="1" eaLnBrk="1" hangingPunct="1">
              <a:defRPr/>
            </a:pPr>
            <a:r>
              <a:rPr lang="en-US" sz="2400" smtClean="0"/>
              <a:t>These include the Hubble Space Telescope, the Chandra X-Ray Observatory, the Spitzer Space Telescope, and the XXM-Newton X-Ray Telescope.</a:t>
            </a:r>
          </a:p>
          <a:p>
            <a:pPr lvl="1" eaLnBrk="1" hangingPunct="1">
              <a:defRPr/>
            </a:pPr>
            <a:r>
              <a:rPr lang="en-US" sz="2400" smtClean="0"/>
              <a:t>Also there are the largest ground-based telescopes, to study two selected areas in the northern and southern skies.</a:t>
            </a:r>
          </a:p>
          <a:p>
            <a:pPr eaLnBrk="1" hangingPunct="1">
              <a:defRPr/>
            </a:pPr>
            <a:endParaRPr lang="en-US" sz="2400" smtClean="0">
              <a:cs typeface="+mn-cs"/>
            </a:endParaRPr>
          </a:p>
        </p:txBody>
      </p:sp>
      <p:sp>
        <p:nvSpPr>
          <p:cNvPr id="1274888" name="Text Box 8"/>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3074319284"/>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sz="quarter" idx="13"/>
          </p:nvPr>
        </p:nvSpPr>
        <p:spPr>
          <a:xfrm>
            <a:off x="558800" y="962025"/>
            <a:ext cx="7823200" cy="5867400"/>
          </a:xfrm>
        </p:spPr>
        <p:txBody>
          <a:bodyPr/>
          <a:lstStyle/>
          <a:p>
            <a:pPr eaLnBrk="1" hangingPunct="1">
              <a:defRPr/>
            </a:pPr>
            <a:r>
              <a:rPr lang="en-US" sz="4400" smtClean="0">
                <a:cs typeface="+mn-cs"/>
              </a:rPr>
              <a:t>Yet, the quasars are easily photographed.</a:t>
            </a:r>
          </a:p>
          <a:p>
            <a:pPr lvl="1" eaLnBrk="1" hangingPunct="1">
              <a:defRPr/>
            </a:pPr>
            <a:r>
              <a:rPr lang="en-US" sz="2400" smtClean="0"/>
              <a:t>Thus, quasars must have 10 to 1,000 times </a:t>
            </a:r>
            <a:br>
              <a:rPr lang="en-US" sz="2400" smtClean="0"/>
            </a:br>
            <a:r>
              <a:rPr lang="en-US" sz="2400" smtClean="0"/>
              <a:t>the luminosity of a large galaxy. </a:t>
            </a:r>
          </a:p>
          <a:p>
            <a:pPr lvl="1" eaLnBrk="1" hangingPunct="1">
              <a:defRPr/>
            </a:pPr>
            <a:r>
              <a:rPr lang="en-US" sz="2400" smtClean="0"/>
              <a:t>They must be ultraluminous.</a:t>
            </a:r>
          </a:p>
        </p:txBody>
      </p:sp>
      <p:sp>
        <p:nvSpPr>
          <p:cNvPr id="1431557"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2886210149"/>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sz="quarter" idx="13"/>
          </p:nvPr>
        </p:nvSpPr>
        <p:spPr>
          <a:xfrm>
            <a:off x="558800" y="990600"/>
            <a:ext cx="8251825" cy="5867400"/>
          </a:xfrm>
        </p:spPr>
        <p:txBody>
          <a:bodyPr/>
          <a:lstStyle/>
          <a:p>
            <a:pPr eaLnBrk="1" hangingPunct="1">
              <a:defRPr/>
            </a:pPr>
            <a:r>
              <a:rPr lang="en-US" sz="3400" smtClean="0">
                <a:cs typeface="+mn-cs"/>
              </a:rPr>
              <a:t>Soon after quasars were discovered, astronomers detected fluctuations in their brightnesses over times as short as a few hours or minutes.</a:t>
            </a:r>
          </a:p>
          <a:p>
            <a:pPr lvl="1" eaLnBrk="1" hangingPunct="1">
              <a:defRPr/>
            </a:pPr>
            <a:r>
              <a:rPr lang="en-US" sz="2400" smtClean="0"/>
              <a:t>The rapid fluctuations showed that they are small objects like AGN, only a few light-minutes or light-</a:t>
            </a:r>
            <a:br>
              <a:rPr lang="en-US" sz="2400" smtClean="0"/>
            </a:br>
            <a:r>
              <a:rPr lang="en-US" sz="2400" smtClean="0"/>
              <a:t>hours in diameter.</a:t>
            </a:r>
          </a:p>
          <a:p>
            <a:pPr lvl="1" eaLnBrk="1" hangingPunct="1">
              <a:defRPr/>
            </a:pPr>
            <a:endParaRPr lang="en-US" sz="2400" smtClean="0"/>
          </a:p>
        </p:txBody>
      </p:sp>
      <p:sp>
        <p:nvSpPr>
          <p:cNvPr id="1433605"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684307253"/>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ChangeArrowheads="1"/>
          </p:cNvSpPr>
          <p:nvPr>
            <p:ph sz="quarter" idx="13"/>
          </p:nvPr>
        </p:nvSpPr>
        <p:spPr>
          <a:xfrm>
            <a:off x="569913" y="987425"/>
            <a:ext cx="8269287" cy="5867400"/>
          </a:xfrm>
        </p:spPr>
        <p:txBody>
          <a:bodyPr/>
          <a:lstStyle/>
          <a:p>
            <a:pPr eaLnBrk="1" hangingPunct="1">
              <a:defRPr/>
            </a:pPr>
            <a:r>
              <a:rPr lang="en-US" sz="3400" smtClean="0">
                <a:cs typeface="+mn-cs"/>
              </a:rPr>
              <a:t>Evidence has accumulated that quasars are the most luminous AGN, located in very distant galaxies.</a:t>
            </a:r>
            <a:r>
              <a:rPr lang="en-US" smtClean="0">
                <a:cs typeface="+mn-cs"/>
              </a:rPr>
              <a:t> </a:t>
            </a:r>
          </a:p>
          <a:p>
            <a:pPr lvl="1" eaLnBrk="1" hangingPunct="1">
              <a:defRPr/>
            </a:pPr>
            <a:r>
              <a:rPr lang="en-US" sz="2400" smtClean="0"/>
              <a:t>For example, some quasars, like AGN, are at the centers of double radio lobes plus jets.</a:t>
            </a:r>
          </a:p>
          <a:p>
            <a:pPr eaLnBrk="1" hangingPunct="1">
              <a:buFont typeface="Times" charset="0"/>
              <a:buNone/>
              <a:defRPr/>
            </a:pPr>
            <a:endParaRPr lang="en-US" sz="2600" smtClean="0">
              <a:cs typeface="+mn-cs"/>
            </a:endParaRPr>
          </a:p>
          <a:p>
            <a:pPr eaLnBrk="1" hangingPunct="1">
              <a:defRPr/>
            </a:pPr>
            <a:endParaRPr lang="en-US" sz="4000" smtClean="0">
              <a:cs typeface="+mn-cs"/>
            </a:endParaRPr>
          </a:p>
        </p:txBody>
      </p:sp>
      <p:sp>
        <p:nvSpPr>
          <p:cNvPr id="143770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pic>
        <p:nvPicPr>
          <p:cNvPr id="1437704" name="Picture 8" descr="10f10"/>
          <p:cNvPicPr>
            <a:picLocks noChangeAspect="1" noChangeArrowheads="1"/>
          </p:cNvPicPr>
          <p:nvPr/>
        </p:nvPicPr>
        <p:blipFill>
          <a:blip r:embed="rId3">
            <a:extLst>
              <a:ext uri="{28A0092B-C50C-407E-A947-70E740481C1C}">
                <a14:useLocalDpi xmlns:a14="http://schemas.microsoft.com/office/drawing/2010/main" val="0"/>
              </a:ext>
            </a:extLst>
          </a:blip>
          <a:srcRect l="1094" t="1083" r="742" b="740"/>
          <a:stretch>
            <a:fillRect/>
          </a:stretch>
        </p:blipFill>
        <p:spPr bwMode="auto">
          <a:xfrm>
            <a:off x="4343400" y="3649663"/>
            <a:ext cx="4800600"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588989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sz="quarter" idx="13"/>
          </p:nvPr>
        </p:nvSpPr>
        <p:spPr>
          <a:xfrm>
            <a:off x="573088" y="990600"/>
            <a:ext cx="7885112" cy="5562600"/>
          </a:xfrm>
        </p:spPr>
        <p:txBody>
          <a:bodyPr/>
          <a:lstStyle/>
          <a:p>
            <a:pPr eaLnBrk="1" hangingPunct="1">
              <a:defRPr/>
            </a:pPr>
            <a:r>
              <a:rPr lang="en-US" sz="3600" smtClean="0">
                <a:cs typeface="+mn-cs"/>
              </a:rPr>
              <a:t>Perhaps, you have another question about quasar distances at this point.</a:t>
            </a:r>
          </a:p>
          <a:p>
            <a:pPr eaLnBrk="1" hangingPunct="1">
              <a:defRPr/>
            </a:pPr>
            <a:r>
              <a:rPr lang="en-US" sz="3600" smtClean="0">
                <a:cs typeface="+mn-cs"/>
              </a:rPr>
              <a:t>How can astronomers be sure that quasars really are that far away?</a:t>
            </a:r>
          </a:p>
          <a:p>
            <a:pPr lvl="1" eaLnBrk="1" hangingPunct="1">
              <a:defRPr/>
            </a:pPr>
            <a:r>
              <a:rPr lang="en-US" sz="2400" smtClean="0"/>
              <a:t>Astronomers faced with explaining how a small object could produce so much energy asked themselves the same question. </a:t>
            </a:r>
          </a:p>
        </p:txBody>
      </p:sp>
      <p:sp>
        <p:nvSpPr>
          <p:cNvPr id="1452037"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947519112"/>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sz="quarter" idx="13"/>
          </p:nvPr>
        </p:nvSpPr>
        <p:spPr>
          <a:xfrm>
            <a:off x="555625" y="990600"/>
            <a:ext cx="8229600" cy="5562600"/>
          </a:xfrm>
        </p:spPr>
        <p:txBody>
          <a:bodyPr/>
          <a:lstStyle/>
          <a:p>
            <a:pPr eaLnBrk="1" hangingPunct="1">
              <a:defRPr/>
            </a:pPr>
            <a:r>
              <a:rPr lang="en-US" sz="3600" smtClean="0">
                <a:cs typeface="Times New Roman" charset="0"/>
              </a:rPr>
              <a:t>In the early 1980s, astronomers were able to photograph faint nebulosity surrounding some quasars.</a:t>
            </a:r>
          </a:p>
          <a:p>
            <a:pPr eaLnBrk="1" hangingPunct="1">
              <a:defRPr/>
            </a:pPr>
            <a:r>
              <a:rPr lang="en-US" sz="3600" smtClean="0">
                <a:cs typeface="Times New Roman" charset="0"/>
              </a:rPr>
              <a:t>This was called quasar fuzz.</a:t>
            </a:r>
            <a:r>
              <a:rPr lang="en-US" sz="3400" smtClean="0">
                <a:cs typeface="Times New Roman" charset="0"/>
              </a:rPr>
              <a:t> </a:t>
            </a:r>
          </a:p>
          <a:p>
            <a:pPr lvl="1" eaLnBrk="1" hangingPunct="1">
              <a:defRPr/>
            </a:pPr>
            <a:r>
              <a:rPr lang="en-US" sz="2400" smtClean="0">
                <a:cs typeface="Times New Roman" charset="0"/>
              </a:rPr>
              <a:t>The spectra of quasar fuzz looked like the spectra of normal but very distant galaxies </a:t>
            </a:r>
            <a:r>
              <a:rPr lang="en-US" sz="2400" smtClean="0"/>
              <a:t>with the same redshift as the central quasar.</a:t>
            </a:r>
          </a:p>
        </p:txBody>
      </p:sp>
      <p:sp>
        <p:nvSpPr>
          <p:cNvPr id="145613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3517906902"/>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sz="quarter" idx="13"/>
          </p:nvPr>
        </p:nvSpPr>
        <p:spPr>
          <a:xfrm>
            <a:off x="546100" y="965200"/>
            <a:ext cx="7912100" cy="5424488"/>
          </a:xfrm>
        </p:spPr>
        <p:txBody>
          <a:bodyPr/>
          <a:lstStyle/>
          <a:p>
            <a:pPr eaLnBrk="1" hangingPunct="1">
              <a:defRPr/>
            </a:pPr>
            <a:r>
              <a:rPr lang="en-US" sz="4000" smtClean="0">
                <a:cs typeface="+mn-cs"/>
              </a:rPr>
              <a:t>In other cases, quasar light shines through the outskirts of a distant galaxy.</a:t>
            </a:r>
          </a:p>
          <a:p>
            <a:pPr lvl="1" eaLnBrk="1" hangingPunct="1">
              <a:defRPr/>
            </a:pPr>
            <a:r>
              <a:rPr lang="en-US" sz="2400" smtClean="0"/>
              <a:t>The quasar spectrum has extra absorption lines from gas at the redshift of the galaxy.</a:t>
            </a:r>
          </a:p>
          <a:p>
            <a:pPr lvl="1" eaLnBrk="1" hangingPunct="1">
              <a:defRPr/>
            </a:pPr>
            <a:r>
              <a:rPr lang="en-US" sz="2400" smtClean="0"/>
              <a:t>They are smaller than the quasar</a:t>
            </a:r>
            <a:r>
              <a:rPr lang="ja-JP" altLang="en-US" sz="2400" smtClean="0">
                <a:latin typeface="Arial"/>
              </a:rPr>
              <a:t>’</a:t>
            </a:r>
            <a:r>
              <a:rPr lang="en-US" sz="2400" smtClean="0"/>
              <a:t>s redshift.</a:t>
            </a:r>
          </a:p>
          <a:p>
            <a:pPr lvl="1" eaLnBrk="1" hangingPunct="1">
              <a:defRPr/>
            </a:pPr>
            <a:r>
              <a:rPr lang="en-US" sz="2400" smtClean="0"/>
              <a:t>This means the quasar is farther away than the galaxy containing the gas that absorbed some of the quasar</a:t>
            </a:r>
            <a:r>
              <a:rPr lang="ja-JP" altLang="en-US" sz="2400" smtClean="0">
                <a:latin typeface="Arial"/>
              </a:rPr>
              <a:t>’</a:t>
            </a:r>
            <a:r>
              <a:rPr lang="en-US" sz="2400" smtClean="0"/>
              <a:t>s light on its way to Earth.</a:t>
            </a:r>
          </a:p>
          <a:p>
            <a:pPr eaLnBrk="1" hangingPunct="1">
              <a:defRPr/>
            </a:pPr>
            <a:endParaRPr lang="en-US" sz="2400" smtClean="0">
              <a:cs typeface="+mn-cs"/>
            </a:endParaRPr>
          </a:p>
          <a:p>
            <a:pPr eaLnBrk="1" hangingPunct="1">
              <a:defRPr/>
            </a:pPr>
            <a:endParaRPr lang="en-US" sz="2800" smtClean="0">
              <a:cs typeface="+mn-cs"/>
            </a:endParaRPr>
          </a:p>
        </p:txBody>
      </p:sp>
      <p:sp>
        <p:nvSpPr>
          <p:cNvPr id="145818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829600346"/>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5" name="Rectangle 3"/>
          <p:cNvSpPr>
            <a:spLocks noGrp="1" noChangeArrowheads="1"/>
          </p:cNvSpPr>
          <p:nvPr>
            <p:ph sz="quarter" idx="13"/>
          </p:nvPr>
        </p:nvSpPr>
        <p:spPr>
          <a:xfrm>
            <a:off x="566738" y="976313"/>
            <a:ext cx="8229600" cy="4525962"/>
          </a:xfrm>
        </p:spPr>
        <p:txBody>
          <a:bodyPr/>
          <a:lstStyle/>
          <a:p>
            <a:pPr eaLnBrk="1" hangingPunct="1">
              <a:defRPr/>
            </a:pPr>
            <a:r>
              <a:rPr lang="en-US" sz="4000" smtClean="0">
                <a:cs typeface="+mn-cs"/>
              </a:rPr>
              <a:t>Both these observations confirm that galaxy and quasar redshifts indicate distances in a mutually consistent way.</a:t>
            </a:r>
          </a:p>
          <a:p>
            <a:pPr eaLnBrk="1" hangingPunct="1">
              <a:defRPr/>
            </a:pPr>
            <a:endParaRPr lang="en-US" sz="4000" smtClean="0">
              <a:cs typeface="+mn-cs"/>
            </a:endParaRPr>
          </a:p>
        </p:txBody>
      </p:sp>
      <p:sp>
        <p:nvSpPr>
          <p:cNvPr id="1779718"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a:t>
            </a:r>
          </a:p>
        </p:txBody>
      </p:sp>
    </p:spTree>
    <p:extLst>
      <p:ext uri="{BB962C8B-B14F-4D97-AF65-F5344CB8AC3E}">
        <p14:creationId xmlns:p14="http://schemas.microsoft.com/office/powerpoint/2010/main" val="1579682742"/>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sz="quarter" idx="13"/>
          </p:nvPr>
        </p:nvSpPr>
        <p:spPr>
          <a:xfrm>
            <a:off x="542925" y="962025"/>
            <a:ext cx="8067675" cy="4525963"/>
          </a:xfrm>
        </p:spPr>
        <p:txBody>
          <a:bodyPr/>
          <a:lstStyle/>
          <a:p>
            <a:pPr eaLnBrk="1" hangingPunct="1">
              <a:defRPr/>
            </a:pPr>
            <a:r>
              <a:rPr lang="en-US" sz="4000" smtClean="0">
                <a:cs typeface="+mn-cs"/>
              </a:rPr>
              <a:t>Astronomers studying galaxies are now developing a </a:t>
            </a:r>
            <a:r>
              <a:rPr lang="en-US" sz="4000" smtClean="0">
                <a:solidFill>
                  <a:srgbClr val="0000FF"/>
                </a:solidFill>
                <a:cs typeface="+mn-cs"/>
              </a:rPr>
              <a:t>unified model</a:t>
            </a:r>
            <a:r>
              <a:rPr lang="en-US" sz="4000" smtClean="0">
                <a:cs typeface="+mn-cs"/>
              </a:rPr>
              <a:t> of AGN and quasars. </a:t>
            </a:r>
          </a:p>
          <a:p>
            <a:pPr lvl="1" eaLnBrk="1" hangingPunct="1">
              <a:defRPr/>
            </a:pPr>
            <a:r>
              <a:rPr lang="en-US" sz="2600" smtClean="0"/>
              <a:t>A monster black hole is the centerpiece.</a:t>
            </a:r>
          </a:p>
          <a:p>
            <a:pPr eaLnBrk="1" hangingPunct="1">
              <a:defRPr/>
            </a:pPr>
            <a:endParaRPr lang="en-US" sz="2600" smtClean="0">
              <a:cs typeface="+mn-cs"/>
            </a:endParaRPr>
          </a:p>
        </p:txBody>
      </p:sp>
      <p:sp>
        <p:nvSpPr>
          <p:cNvPr id="1529859" name="Text Box 3"/>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53959754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sz="quarter" idx="13"/>
          </p:nvPr>
        </p:nvSpPr>
        <p:spPr>
          <a:xfrm>
            <a:off x="566738" y="981075"/>
            <a:ext cx="7891462" cy="5867400"/>
          </a:xfrm>
        </p:spPr>
        <p:txBody>
          <a:bodyPr/>
          <a:lstStyle/>
          <a:p>
            <a:pPr eaLnBrk="1" hangingPunct="1">
              <a:defRPr/>
            </a:pPr>
            <a:r>
              <a:rPr lang="en-US" sz="3800" smtClean="0">
                <a:cs typeface="+mn-cs"/>
              </a:rPr>
              <a:t>Even a supermassive black hole is quite small compared with the  galaxy.</a:t>
            </a:r>
            <a:r>
              <a:rPr lang="en-US" sz="4000" smtClean="0">
                <a:cs typeface="+mn-cs"/>
              </a:rPr>
              <a:t> </a:t>
            </a:r>
          </a:p>
          <a:p>
            <a:pPr lvl="1" eaLnBrk="1" hangingPunct="1">
              <a:defRPr/>
            </a:pPr>
            <a:r>
              <a:rPr lang="en-US" sz="2400" smtClean="0"/>
              <a:t>A ten-million-solar-mass black hole would be only one-fifth the diameter of Earth</a:t>
            </a:r>
            <a:r>
              <a:rPr lang="ja-JP" altLang="en-US" sz="2400" smtClean="0">
                <a:latin typeface="Arial"/>
              </a:rPr>
              <a:t>’</a:t>
            </a:r>
            <a:r>
              <a:rPr lang="en-US" sz="2400" smtClean="0"/>
              <a:t>s orbit. </a:t>
            </a:r>
          </a:p>
          <a:p>
            <a:pPr lvl="1" eaLnBrk="1" hangingPunct="1">
              <a:defRPr/>
            </a:pPr>
            <a:r>
              <a:rPr lang="en-US" sz="2400" smtClean="0"/>
              <a:t>That means matter in an accretion disk can get very close to the black hole, orbit very fast, and grow very hot.</a:t>
            </a:r>
          </a:p>
        </p:txBody>
      </p:sp>
      <p:sp>
        <p:nvSpPr>
          <p:cNvPr id="1531908"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15665225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sz="quarter" idx="13"/>
          </p:nvPr>
        </p:nvSpPr>
        <p:spPr>
          <a:xfrm>
            <a:off x="557213" y="990600"/>
            <a:ext cx="8053387" cy="5562600"/>
          </a:xfrm>
        </p:spPr>
        <p:txBody>
          <a:bodyPr/>
          <a:lstStyle/>
          <a:p>
            <a:pPr eaLnBrk="1" hangingPunct="1">
              <a:defRPr/>
            </a:pPr>
            <a:r>
              <a:rPr lang="en-US" sz="3600" smtClean="0">
                <a:cs typeface="+mn-cs"/>
              </a:rPr>
              <a:t>Theoretical calculations indicate that the disk immediately around the black hole is </a:t>
            </a:r>
            <a:r>
              <a:rPr lang="ja-JP" altLang="en-US" sz="3600" smtClean="0">
                <a:latin typeface="Arial"/>
                <a:cs typeface="+mn-cs"/>
              </a:rPr>
              <a:t>‘</a:t>
            </a:r>
            <a:r>
              <a:rPr lang="en-US" sz="3600" smtClean="0">
                <a:cs typeface="+mn-cs"/>
              </a:rPr>
              <a:t>puffed up.</a:t>
            </a:r>
            <a:r>
              <a:rPr lang="ja-JP" altLang="en-US" sz="3600" smtClean="0">
                <a:latin typeface="Arial"/>
                <a:cs typeface="+mn-cs"/>
              </a:rPr>
              <a:t>’</a:t>
            </a:r>
            <a:endParaRPr lang="en-US" sz="3600" smtClean="0">
              <a:cs typeface="+mn-cs"/>
            </a:endParaRPr>
          </a:p>
          <a:p>
            <a:pPr lvl="1" eaLnBrk="1" hangingPunct="1">
              <a:defRPr/>
            </a:pPr>
            <a:r>
              <a:rPr lang="en-US" sz="2400" smtClean="0"/>
              <a:t>It is also thick enough to </a:t>
            </a:r>
          </a:p>
          <a:p>
            <a:pPr lvl="1" eaLnBrk="1" hangingPunct="1">
              <a:spcBef>
                <a:spcPct val="0"/>
              </a:spcBef>
              <a:buFont typeface="Times" charset="0"/>
              <a:buNone/>
              <a:defRPr/>
            </a:pPr>
            <a:r>
              <a:rPr lang="en-US" sz="2400" smtClean="0"/>
              <a:t>	hide the central black hole </a:t>
            </a:r>
          </a:p>
          <a:p>
            <a:pPr lvl="1" eaLnBrk="1" hangingPunct="1">
              <a:spcBef>
                <a:spcPct val="0"/>
              </a:spcBef>
              <a:buFont typeface="Times" charset="0"/>
              <a:buNone/>
              <a:defRPr/>
            </a:pPr>
            <a:r>
              <a:rPr lang="en-US" sz="2400" smtClean="0"/>
              <a:t>	from some viewing angles. </a:t>
            </a:r>
          </a:p>
          <a:p>
            <a:pPr eaLnBrk="1" hangingPunct="1">
              <a:defRPr/>
            </a:pPr>
            <a:endParaRPr lang="en-US" sz="2400" smtClean="0">
              <a:cs typeface="+mn-cs"/>
            </a:endParaRPr>
          </a:p>
        </p:txBody>
      </p:sp>
      <p:pic>
        <p:nvPicPr>
          <p:cNvPr id="314370" name="Picture 7"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3059113"/>
            <a:ext cx="397351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3960" name="Text Box 8"/>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8242326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7" name="Rectangle 3"/>
          <p:cNvSpPr>
            <a:spLocks noGrp="1" noChangeArrowheads="1"/>
          </p:cNvSpPr>
          <p:nvPr>
            <p:ph sz="quarter" idx="13"/>
          </p:nvPr>
        </p:nvSpPr>
        <p:spPr>
          <a:xfrm>
            <a:off x="554038" y="969963"/>
            <a:ext cx="8229600" cy="4525962"/>
          </a:xfrm>
        </p:spPr>
        <p:txBody>
          <a:bodyPr/>
          <a:lstStyle/>
          <a:p>
            <a:pPr eaLnBrk="1" hangingPunct="1">
              <a:defRPr/>
            </a:pPr>
            <a:r>
              <a:rPr lang="en-US" sz="4000" smtClean="0">
                <a:cs typeface="+mn-cs"/>
              </a:rPr>
              <a:t>The GOODS deep images reveal tremendous numbers of galaxies.</a:t>
            </a:r>
            <a:r>
              <a:rPr lang="en-US" sz="3600" smtClean="0">
                <a:cs typeface="+mn-cs"/>
              </a:rPr>
              <a:t> </a:t>
            </a:r>
          </a:p>
        </p:txBody>
      </p:sp>
      <p:sp>
        <p:nvSpPr>
          <p:cNvPr id="1275914" name="Text Box 10"/>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pic>
        <p:nvPicPr>
          <p:cNvPr id="1275916" name="Picture 12" descr="10p196b"/>
          <p:cNvPicPr>
            <a:picLocks noChangeAspect="1" noChangeArrowheads="1"/>
          </p:cNvPicPr>
          <p:nvPr/>
        </p:nvPicPr>
        <p:blipFill>
          <a:blip r:embed="rId3">
            <a:extLst>
              <a:ext uri="{28A0092B-C50C-407E-A947-70E740481C1C}">
                <a14:useLocalDpi xmlns:a14="http://schemas.microsoft.com/office/drawing/2010/main" val="0"/>
              </a:ext>
            </a:extLst>
          </a:blip>
          <a:srcRect l="1483" t="22296" r="18468" b="4965"/>
          <a:stretch>
            <a:fillRect/>
          </a:stretch>
        </p:blipFill>
        <p:spPr bwMode="auto">
          <a:xfrm>
            <a:off x="2895600" y="2781300"/>
            <a:ext cx="62484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23735271"/>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body" sz="half" idx="1"/>
          </p:nvPr>
        </p:nvSpPr>
        <p:spPr>
          <a:xfrm>
            <a:off x="566738" y="1004888"/>
            <a:ext cx="8424862" cy="5867400"/>
          </a:xfrm>
        </p:spPr>
        <p:txBody>
          <a:bodyPr/>
          <a:lstStyle/>
          <a:p>
            <a:pPr eaLnBrk="1" hangingPunct="1">
              <a:defRPr/>
            </a:pPr>
            <a:r>
              <a:rPr lang="en-US" sz="3400" smtClean="0">
                <a:cs typeface="+mn-cs"/>
              </a:rPr>
              <a:t>The hot inner disk seems to be the source of the jets often seen coming out of active galaxy cores.</a:t>
            </a:r>
          </a:p>
          <a:p>
            <a:pPr lvl="1" eaLnBrk="1" hangingPunct="1">
              <a:defRPr/>
            </a:pPr>
            <a:r>
              <a:rPr lang="en-US" sz="2400" smtClean="0"/>
              <a:t>However, the process by </a:t>
            </a:r>
          </a:p>
          <a:p>
            <a:pPr lvl="1" eaLnBrk="1" hangingPunct="1">
              <a:spcBef>
                <a:spcPct val="0"/>
              </a:spcBef>
              <a:buFont typeface="Times" charset="0"/>
              <a:buNone/>
              <a:defRPr/>
            </a:pPr>
            <a:r>
              <a:rPr lang="en-US" sz="2400" smtClean="0"/>
              <a:t>	which jets are generated </a:t>
            </a:r>
          </a:p>
          <a:p>
            <a:pPr lvl="1" eaLnBrk="1" hangingPunct="1">
              <a:spcBef>
                <a:spcPct val="0"/>
              </a:spcBef>
              <a:buFont typeface="Times" charset="0"/>
              <a:buNone/>
              <a:defRPr/>
            </a:pPr>
            <a:r>
              <a:rPr lang="en-US" sz="2400" smtClean="0"/>
              <a:t>	is not understood. </a:t>
            </a:r>
          </a:p>
        </p:txBody>
      </p:sp>
      <p:pic>
        <p:nvPicPr>
          <p:cNvPr id="316418" name="Picture 10"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3059113"/>
            <a:ext cx="397351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11" name="Text Box 11"/>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945224007"/>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body" sz="half" idx="1"/>
          </p:nvPr>
        </p:nvSpPr>
        <p:spPr>
          <a:xfrm>
            <a:off x="557213" y="990600"/>
            <a:ext cx="8372475" cy="4525963"/>
          </a:xfrm>
        </p:spPr>
        <p:txBody>
          <a:bodyPr/>
          <a:lstStyle/>
          <a:p>
            <a:pPr eaLnBrk="1" hangingPunct="1">
              <a:defRPr/>
            </a:pPr>
            <a:r>
              <a:rPr lang="en-US" sz="3600" smtClean="0">
                <a:cs typeface="+mn-cs"/>
              </a:rPr>
              <a:t>The outer part of the disk—according to calculations—is a fat, cold torus (doughnut shape) of dusty gas.</a:t>
            </a:r>
          </a:p>
        </p:txBody>
      </p:sp>
      <p:pic>
        <p:nvPicPr>
          <p:cNvPr id="318466"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57"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4102204897"/>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sz="quarter" idx="13"/>
          </p:nvPr>
        </p:nvSpPr>
        <p:spPr>
          <a:xfrm>
            <a:off x="566738" y="990600"/>
            <a:ext cx="8577262" cy="5867400"/>
          </a:xfrm>
        </p:spPr>
        <p:txBody>
          <a:bodyPr/>
          <a:lstStyle/>
          <a:p>
            <a:pPr eaLnBrk="1" hangingPunct="1">
              <a:spcBef>
                <a:spcPct val="0"/>
              </a:spcBef>
              <a:defRPr/>
            </a:pPr>
            <a:r>
              <a:rPr lang="en-US" smtClean="0">
                <a:cs typeface="+mn-cs"/>
              </a:rPr>
              <a:t>According to the unified model, what you see when you view the core of an AGN and QSO depends on how this accretion disk is tipped with respect </a:t>
            </a:r>
          </a:p>
          <a:p>
            <a:pPr eaLnBrk="1" hangingPunct="1">
              <a:spcBef>
                <a:spcPct val="0"/>
              </a:spcBef>
              <a:buFont typeface="Times" charset="0"/>
              <a:buNone/>
              <a:defRPr/>
            </a:pPr>
            <a:r>
              <a:rPr lang="en-US" smtClean="0">
                <a:cs typeface="+mn-cs"/>
              </a:rPr>
              <a:t>	to your line of sight.</a:t>
            </a:r>
          </a:p>
        </p:txBody>
      </p:sp>
      <p:pic>
        <p:nvPicPr>
          <p:cNvPr id="320514"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106"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535742331"/>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3" name="Rectangle 3"/>
          <p:cNvSpPr>
            <a:spLocks noGrp="1" noChangeArrowheads="1"/>
          </p:cNvSpPr>
          <p:nvPr>
            <p:ph sz="quarter" idx="13"/>
          </p:nvPr>
        </p:nvSpPr>
        <p:spPr>
          <a:xfrm>
            <a:off x="566738" y="990600"/>
            <a:ext cx="8577262" cy="5867400"/>
          </a:xfrm>
        </p:spPr>
        <p:txBody>
          <a:bodyPr/>
          <a:lstStyle/>
          <a:p>
            <a:pPr eaLnBrk="1" hangingPunct="1">
              <a:defRPr/>
            </a:pPr>
            <a:r>
              <a:rPr lang="en-US" sz="3800" smtClean="0">
                <a:cs typeface="Times New Roman" charset="0"/>
              </a:rPr>
              <a:t>If you view the accretion disk from the edge, you cannot see the central zone.</a:t>
            </a:r>
          </a:p>
          <a:p>
            <a:pPr lvl="1" eaLnBrk="1" hangingPunct="1">
              <a:defRPr/>
            </a:pPr>
            <a:r>
              <a:rPr lang="en-US" sz="2400" smtClean="0">
                <a:cs typeface="Times New Roman" charset="0"/>
              </a:rPr>
              <a:t>The thick dusty </a:t>
            </a:r>
            <a:br>
              <a:rPr lang="en-US" sz="2400" smtClean="0">
                <a:cs typeface="Times New Roman" charset="0"/>
              </a:rPr>
            </a:br>
            <a:r>
              <a:rPr lang="en-US" sz="2400" smtClean="0">
                <a:cs typeface="Times New Roman" charset="0"/>
              </a:rPr>
              <a:t>torus blocks </a:t>
            </a:r>
            <a:br>
              <a:rPr lang="en-US" sz="2400" smtClean="0">
                <a:cs typeface="Times New Roman" charset="0"/>
              </a:rPr>
            </a:br>
            <a:r>
              <a:rPr lang="en-US" sz="2400" smtClean="0">
                <a:cs typeface="Times New Roman" charset="0"/>
              </a:rPr>
              <a:t>your view. </a:t>
            </a:r>
          </a:p>
          <a:p>
            <a:pPr lvl="1" eaLnBrk="1" hangingPunct="1">
              <a:defRPr/>
            </a:pPr>
            <a:endParaRPr lang="en-US" sz="2400" smtClean="0">
              <a:cs typeface="Times New Roman" charset="0"/>
            </a:endParaRPr>
          </a:p>
        </p:txBody>
      </p:sp>
      <p:pic>
        <p:nvPicPr>
          <p:cNvPr id="322562"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50"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820048887"/>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3" name="Rectangle 3"/>
          <p:cNvSpPr>
            <a:spLocks noGrp="1" noChangeArrowheads="1"/>
          </p:cNvSpPr>
          <p:nvPr>
            <p:ph sz="quarter" idx="13"/>
          </p:nvPr>
        </p:nvSpPr>
        <p:spPr>
          <a:xfrm>
            <a:off x="566738" y="990600"/>
            <a:ext cx="8577262" cy="4525963"/>
          </a:xfrm>
        </p:spPr>
        <p:txBody>
          <a:bodyPr/>
          <a:lstStyle/>
          <a:p>
            <a:pPr eaLnBrk="1" hangingPunct="1">
              <a:defRPr/>
            </a:pPr>
            <a:r>
              <a:rPr lang="en-US" sz="3600" smtClean="0">
                <a:cs typeface="Times New Roman" charset="0"/>
              </a:rPr>
              <a:t>Instead, you see radiation emitted by gas lying above and below the central disk.</a:t>
            </a:r>
          </a:p>
          <a:p>
            <a:pPr lvl="1" eaLnBrk="1" hangingPunct="1">
              <a:defRPr/>
            </a:pPr>
            <a:r>
              <a:rPr lang="en-US" sz="2400" smtClean="0">
                <a:cs typeface="Times New Roman" charset="0"/>
              </a:rPr>
              <a:t>It </a:t>
            </a:r>
            <a:r>
              <a:rPr lang="en-US" sz="2400" smtClean="0"/>
              <a:t>is therefore relatively </a:t>
            </a:r>
          </a:p>
          <a:p>
            <a:pPr lvl="1" eaLnBrk="1" hangingPunct="1">
              <a:lnSpc>
                <a:spcPct val="80000"/>
              </a:lnSpc>
              <a:buFont typeface="Times" charset="0"/>
              <a:buNone/>
              <a:defRPr/>
            </a:pPr>
            <a:r>
              <a:rPr lang="en-US" sz="2400" smtClean="0"/>
              <a:t>	cool.</a:t>
            </a:r>
          </a:p>
          <a:p>
            <a:pPr eaLnBrk="1" hangingPunct="1">
              <a:defRPr/>
            </a:pPr>
            <a:endParaRPr lang="en-US" sz="2400" smtClean="0">
              <a:cs typeface="+mn-cs"/>
            </a:endParaRPr>
          </a:p>
        </p:txBody>
      </p:sp>
      <p:pic>
        <p:nvPicPr>
          <p:cNvPr id="324610"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7370"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884324063"/>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sz="quarter" idx="13"/>
          </p:nvPr>
        </p:nvSpPr>
        <p:spPr>
          <a:xfrm>
            <a:off x="557213" y="1004888"/>
            <a:ext cx="7977187" cy="5700712"/>
          </a:xfrm>
        </p:spPr>
        <p:txBody>
          <a:bodyPr/>
          <a:lstStyle/>
          <a:p>
            <a:pPr eaLnBrk="1" hangingPunct="1">
              <a:defRPr/>
            </a:pPr>
            <a:r>
              <a:rPr lang="en-US" sz="3600" smtClean="0">
                <a:cs typeface="+mn-cs"/>
              </a:rPr>
              <a:t>Also, it moves relatively slowly, with small Doppler shifts.</a:t>
            </a:r>
          </a:p>
          <a:p>
            <a:pPr lvl="1" eaLnBrk="1" hangingPunct="1">
              <a:defRPr/>
            </a:pPr>
            <a:r>
              <a:rPr lang="en-US" sz="2400" smtClean="0"/>
              <a:t>Thus, you see narrower spectral lines coming from this narrow line region. </a:t>
            </a:r>
          </a:p>
          <a:p>
            <a:pPr lvl="1" eaLnBrk="1" hangingPunct="1">
              <a:defRPr/>
            </a:pPr>
            <a:endParaRPr lang="en-US" sz="2400" smtClean="0"/>
          </a:p>
        </p:txBody>
      </p:sp>
      <p:pic>
        <p:nvPicPr>
          <p:cNvPr id="326658"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8298"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59499726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sz="quarter" idx="13"/>
          </p:nvPr>
        </p:nvSpPr>
        <p:spPr>
          <a:xfrm>
            <a:off x="557213" y="990600"/>
            <a:ext cx="8586787" cy="5853113"/>
          </a:xfrm>
        </p:spPr>
        <p:txBody>
          <a:bodyPr/>
          <a:lstStyle/>
          <a:p>
            <a:pPr eaLnBrk="1" hangingPunct="1">
              <a:defRPr/>
            </a:pPr>
            <a:r>
              <a:rPr lang="en-US" sz="3400" smtClean="0">
                <a:cs typeface="+mn-cs"/>
              </a:rPr>
              <a:t>If the accretion disk is tipped slightly, you may be able to see some of the intensely hot gas in the central cavity. </a:t>
            </a:r>
          </a:p>
          <a:p>
            <a:pPr lvl="1" eaLnBrk="1" hangingPunct="1">
              <a:defRPr/>
            </a:pPr>
            <a:r>
              <a:rPr lang="en-US" sz="2400" smtClean="0"/>
              <a:t>This broad line </a:t>
            </a:r>
            <a:br>
              <a:rPr lang="en-US" sz="2400" smtClean="0"/>
            </a:br>
            <a:r>
              <a:rPr lang="en-US" sz="2400" smtClean="0"/>
              <a:t>region emits </a:t>
            </a:r>
            <a:br>
              <a:rPr lang="en-US" sz="2400" smtClean="0"/>
            </a:br>
            <a:r>
              <a:rPr lang="en-US" sz="2400" smtClean="0"/>
              <a:t>broad spectral </a:t>
            </a:r>
            <a:br>
              <a:rPr lang="en-US" sz="2400" smtClean="0"/>
            </a:br>
            <a:r>
              <a:rPr lang="en-US" sz="2400" smtClean="0"/>
              <a:t>lines because </a:t>
            </a:r>
            <a:br>
              <a:rPr lang="en-US" sz="2400" smtClean="0"/>
            </a:br>
            <a:r>
              <a:rPr lang="en-US" sz="2400" smtClean="0"/>
              <a:t>the gas is so </a:t>
            </a:r>
            <a:br>
              <a:rPr lang="en-US" sz="2400" smtClean="0"/>
            </a:br>
            <a:r>
              <a:rPr lang="en-US" sz="2400" smtClean="0"/>
              <a:t>hot.</a:t>
            </a:r>
          </a:p>
          <a:p>
            <a:pPr lvl="1" eaLnBrk="1" hangingPunct="1">
              <a:buFont typeface="Times" charset="0"/>
              <a:buNone/>
              <a:defRPr/>
            </a:pPr>
            <a:endParaRPr lang="en-US" sz="2000" smtClean="0"/>
          </a:p>
        </p:txBody>
      </p:sp>
      <p:pic>
        <p:nvPicPr>
          <p:cNvPr id="328706"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0345"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175274631"/>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7" name="Rectangle 3"/>
          <p:cNvSpPr>
            <a:spLocks noGrp="1" noChangeArrowheads="1"/>
          </p:cNvSpPr>
          <p:nvPr>
            <p:ph sz="quarter" idx="13"/>
          </p:nvPr>
        </p:nvSpPr>
        <p:spPr>
          <a:xfrm>
            <a:off x="566738" y="962025"/>
            <a:ext cx="8272462" cy="4525963"/>
          </a:xfrm>
        </p:spPr>
        <p:txBody>
          <a:bodyPr/>
          <a:lstStyle/>
          <a:p>
            <a:pPr eaLnBrk="1" hangingPunct="1">
              <a:defRPr/>
            </a:pPr>
            <a:r>
              <a:rPr lang="en-US" sz="4400" smtClean="0">
                <a:cs typeface="+mn-cs"/>
              </a:rPr>
              <a:t>It is orbiting at high velocities. </a:t>
            </a:r>
          </a:p>
          <a:p>
            <a:pPr lvl="1" eaLnBrk="1" hangingPunct="1">
              <a:defRPr/>
            </a:pPr>
            <a:r>
              <a:rPr lang="en-US" sz="2400" smtClean="0"/>
              <a:t>The resulting high Doppler shifts spread out the spectral line.</a:t>
            </a:r>
          </a:p>
          <a:p>
            <a:pPr lvl="1" eaLnBrk="1" hangingPunct="1">
              <a:buFont typeface="Times" charset="0"/>
              <a:buNone/>
              <a:defRPr/>
            </a:pPr>
            <a:endParaRPr lang="en-US" sz="2400" smtClean="0"/>
          </a:p>
          <a:p>
            <a:pPr eaLnBrk="1" hangingPunct="1">
              <a:defRPr/>
            </a:pPr>
            <a:endParaRPr lang="en-US" smtClean="0">
              <a:cs typeface="+mn-cs"/>
            </a:endParaRPr>
          </a:p>
        </p:txBody>
      </p:sp>
      <p:pic>
        <p:nvPicPr>
          <p:cNvPr id="330754" name="Picture 9"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8394" name="Text Box 10"/>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955360401"/>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sz="quarter" idx="13"/>
          </p:nvPr>
        </p:nvSpPr>
        <p:spPr>
          <a:xfrm>
            <a:off x="557213" y="990600"/>
            <a:ext cx="8586787" cy="4525963"/>
          </a:xfrm>
        </p:spPr>
        <p:txBody>
          <a:bodyPr/>
          <a:lstStyle/>
          <a:p>
            <a:pPr eaLnBrk="1" hangingPunct="1">
              <a:defRPr/>
            </a:pPr>
            <a:r>
              <a:rPr lang="en-US" sz="3400" smtClean="0">
                <a:cs typeface="+mn-cs"/>
              </a:rPr>
              <a:t>If you look directly into the central cavity around the black hole, down the dragon</a:t>
            </a:r>
            <a:r>
              <a:rPr lang="ja-JP" altLang="en-US" sz="3400" smtClean="0">
                <a:latin typeface="Arial"/>
                <a:cs typeface="+mn-cs"/>
              </a:rPr>
              <a:t>’</a:t>
            </a:r>
            <a:r>
              <a:rPr lang="en-US" sz="3400" smtClean="0">
                <a:cs typeface="+mn-cs"/>
              </a:rPr>
              <a:t>s throat, you see:</a:t>
            </a:r>
            <a:r>
              <a:rPr lang="en-US" smtClean="0">
                <a:cs typeface="+mn-cs"/>
              </a:rPr>
              <a:t> </a:t>
            </a:r>
          </a:p>
          <a:p>
            <a:pPr lvl="1" eaLnBrk="1" hangingPunct="1">
              <a:defRPr/>
            </a:pPr>
            <a:r>
              <a:rPr lang="en-US" sz="2400" smtClean="0"/>
              <a:t>A jet emerging </a:t>
            </a:r>
            <a:br>
              <a:rPr lang="en-US" sz="2400" smtClean="0"/>
            </a:br>
            <a:r>
              <a:rPr lang="en-US" sz="2400" smtClean="0"/>
              <a:t>perpendicular </a:t>
            </a:r>
            <a:br>
              <a:rPr lang="en-US" sz="2400" smtClean="0"/>
            </a:br>
            <a:r>
              <a:rPr lang="en-US" sz="2400" smtClean="0"/>
              <a:t>to the accretion </a:t>
            </a:r>
            <a:br>
              <a:rPr lang="en-US" sz="2400" smtClean="0"/>
            </a:br>
            <a:r>
              <a:rPr lang="en-US" sz="2400" smtClean="0"/>
              <a:t>disk and coming </a:t>
            </a:r>
            <a:br>
              <a:rPr lang="en-US" sz="2400" smtClean="0"/>
            </a:br>
            <a:r>
              <a:rPr lang="en-US" sz="2400" smtClean="0"/>
              <a:t>straight at you</a:t>
            </a:r>
          </a:p>
          <a:p>
            <a:pPr eaLnBrk="1" hangingPunct="1">
              <a:defRPr/>
            </a:pPr>
            <a:endParaRPr lang="en-US" sz="3400" smtClean="0">
              <a:cs typeface="+mn-cs"/>
            </a:endParaRPr>
          </a:p>
          <a:p>
            <a:pPr lvl="1" eaLnBrk="1" hangingPunct="1">
              <a:buFont typeface="Times" charset="0"/>
              <a:buNone/>
              <a:defRPr/>
            </a:pPr>
            <a:endParaRPr lang="en-US" sz="2400" smtClean="0"/>
          </a:p>
        </p:txBody>
      </p:sp>
      <p:pic>
        <p:nvPicPr>
          <p:cNvPr id="332802"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2393"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448315566"/>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9" name="Rectangle 3"/>
          <p:cNvSpPr>
            <a:spLocks noGrp="1" noChangeArrowheads="1"/>
          </p:cNvSpPr>
          <p:nvPr>
            <p:ph sz="quarter" idx="13"/>
          </p:nvPr>
        </p:nvSpPr>
        <p:spPr/>
        <p:txBody>
          <a:bodyPr/>
          <a:lstStyle/>
          <a:p>
            <a:pPr eaLnBrk="1" hangingPunct="1">
              <a:defRPr/>
            </a:pPr>
            <a:r>
              <a:rPr lang="en-US" sz="3400" smtClean="0">
                <a:cs typeface="+mn-cs"/>
              </a:rPr>
              <a:t>Model calculations indicate this would result in a very bright and highly variable source with few or no emission lines.</a:t>
            </a:r>
          </a:p>
          <a:p>
            <a:pPr lvl="1" eaLnBrk="1" hangingPunct="1">
              <a:defRPr/>
            </a:pPr>
            <a:r>
              <a:rPr lang="en-US" sz="2400" smtClean="0"/>
              <a:t>This is the </a:t>
            </a:r>
            <a:br>
              <a:rPr lang="en-US" sz="2400" smtClean="0"/>
            </a:br>
            <a:r>
              <a:rPr lang="en-US" sz="2400" smtClean="0"/>
              <a:t>appearance of </a:t>
            </a:r>
            <a:br>
              <a:rPr lang="en-US" sz="2400" smtClean="0"/>
            </a:br>
            <a:r>
              <a:rPr lang="en-US" sz="2400" smtClean="0"/>
              <a:t>AGN known as </a:t>
            </a:r>
            <a:br>
              <a:rPr lang="en-US" sz="2400" smtClean="0"/>
            </a:br>
            <a:r>
              <a:rPr lang="en-US" sz="2400" smtClean="0">
                <a:solidFill>
                  <a:srgbClr val="0000FF"/>
                </a:solidFill>
              </a:rPr>
              <a:t>blazars</a:t>
            </a:r>
            <a:r>
              <a:rPr lang="en-US" sz="2400" smtClean="0"/>
              <a:t>.</a:t>
            </a:r>
          </a:p>
          <a:p>
            <a:pPr eaLnBrk="1" hangingPunct="1">
              <a:defRPr/>
            </a:pPr>
            <a:endParaRPr lang="en-US" sz="2400" smtClean="0">
              <a:cs typeface="+mn-cs"/>
            </a:endParaRPr>
          </a:p>
        </p:txBody>
      </p:sp>
      <p:pic>
        <p:nvPicPr>
          <p:cNvPr id="334850" name="Picture 8" descr="10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905125"/>
            <a:ext cx="41338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5705" name="Text Box 9"/>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48548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8" name="Rectangle 4"/>
          <p:cNvSpPr>
            <a:spLocks noGrp="1" noChangeArrowheads="1"/>
          </p:cNvSpPr>
          <p:nvPr>
            <p:ph sz="quarter" idx="13"/>
          </p:nvPr>
        </p:nvSpPr>
        <p:spPr/>
        <p:txBody>
          <a:bodyPr>
            <a:normAutofit fontScale="92500" lnSpcReduction="20000"/>
          </a:bodyPr>
          <a:lstStyle/>
          <a:p>
            <a:pPr eaLnBrk="1" hangingPunct="1">
              <a:defRPr/>
            </a:pPr>
            <a:r>
              <a:rPr lang="en-US" sz="3600" smtClean="0">
                <a:cs typeface="+mn-cs"/>
              </a:rPr>
              <a:t>There are good reasons to believe that the two regions of the sky chosen for study are typical.</a:t>
            </a:r>
          </a:p>
          <a:p>
            <a:pPr lvl="1" eaLnBrk="1" hangingPunct="1">
              <a:defRPr/>
            </a:pPr>
            <a:r>
              <a:rPr lang="en-US" sz="2400" smtClean="0"/>
              <a:t>So, it seems likely that the entire sky is carpeted with galaxies.</a:t>
            </a:r>
          </a:p>
          <a:p>
            <a:pPr lvl="1" eaLnBrk="1" hangingPunct="1">
              <a:defRPr/>
            </a:pPr>
            <a:r>
              <a:rPr lang="en-US" sz="2400" smtClean="0"/>
              <a:t>At least, 100 billion would be visible if today</a:t>
            </a:r>
            <a:r>
              <a:rPr lang="ja-JP" altLang="en-US" sz="2400" smtClean="0">
                <a:latin typeface="Arial"/>
              </a:rPr>
              <a:t>’</a:t>
            </a:r>
            <a:r>
              <a:rPr lang="en-US" sz="2400" smtClean="0"/>
              <a:t>s telescopes were used for an all-sky census.</a:t>
            </a:r>
          </a:p>
          <a:p>
            <a:pPr eaLnBrk="1" hangingPunct="1">
              <a:defRPr/>
            </a:pPr>
            <a:endParaRPr lang="en-US" sz="2400" smtClean="0">
              <a:cs typeface="+mn-cs"/>
            </a:endParaRPr>
          </a:p>
          <a:p>
            <a:pPr lvl="1" eaLnBrk="1" hangingPunct="1">
              <a:buFont typeface="Times" charset="0"/>
              <a:buNone/>
              <a:defRPr/>
            </a:pPr>
            <a:endParaRPr lang="en-US" sz="2400" smtClean="0"/>
          </a:p>
        </p:txBody>
      </p:sp>
      <p:sp>
        <p:nvSpPr>
          <p:cNvPr id="1332231" name="Text Box 7"/>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2039387772"/>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sz="quarter" idx="13"/>
          </p:nvPr>
        </p:nvSpPr>
        <p:spPr>
          <a:xfrm>
            <a:off x="557213" y="990600"/>
            <a:ext cx="8586787" cy="5638800"/>
          </a:xfrm>
        </p:spPr>
        <p:txBody>
          <a:bodyPr/>
          <a:lstStyle/>
          <a:p>
            <a:pPr eaLnBrk="1" hangingPunct="1">
              <a:defRPr/>
            </a:pPr>
            <a:r>
              <a:rPr lang="en-US" sz="3400" smtClean="0">
                <a:cs typeface="+mn-cs"/>
              </a:rPr>
              <a:t>Astronomers are now using this unified model to sort out the different kinds of active galaxies and quasars—so, they can understand how they are related.</a:t>
            </a:r>
            <a:r>
              <a:rPr lang="en-US" sz="3600" smtClean="0">
                <a:cs typeface="+mn-cs"/>
              </a:rPr>
              <a:t> </a:t>
            </a:r>
            <a:endParaRPr lang="en-US" sz="2600" smtClean="0">
              <a:cs typeface="+mn-cs"/>
            </a:endParaRPr>
          </a:p>
        </p:txBody>
      </p:sp>
      <p:sp>
        <p:nvSpPr>
          <p:cNvPr id="1554436"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314999084"/>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1" name="Rectangle 3"/>
          <p:cNvSpPr>
            <a:spLocks noGrp="1" noChangeArrowheads="1"/>
          </p:cNvSpPr>
          <p:nvPr>
            <p:ph sz="quarter" idx="13"/>
          </p:nvPr>
        </p:nvSpPr>
        <p:spPr>
          <a:xfrm>
            <a:off x="566738" y="976313"/>
            <a:ext cx="7967662" cy="4525962"/>
          </a:xfrm>
        </p:spPr>
        <p:txBody>
          <a:bodyPr/>
          <a:lstStyle/>
          <a:p>
            <a:pPr eaLnBrk="1" hangingPunct="1">
              <a:defRPr/>
            </a:pPr>
            <a:r>
              <a:rPr lang="en-US" sz="3800" smtClean="0">
                <a:cs typeface="+mn-cs"/>
              </a:rPr>
              <a:t>For example, about one percent of quasars are strong radio sources.</a:t>
            </a:r>
          </a:p>
          <a:p>
            <a:pPr lvl="1" eaLnBrk="1" hangingPunct="1">
              <a:defRPr/>
            </a:pPr>
            <a:r>
              <a:rPr lang="en-US" sz="2400" smtClean="0"/>
              <a:t>The radio radiation may come from synchrotron radiation produced in the high-energy gas and magnetic fields in the jets.</a:t>
            </a:r>
          </a:p>
          <a:p>
            <a:pPr lvl="1" eaLnBrk="1" hangingPunct="1">
              <a:buFont typeface="Times" charset="0"/>
              <a:buNone/>
              <a:defRPr/>
            </a:pPr>
            <a:endParaRPr lang="en-US" sz="2400" smtClean="0"/>
          </a:p>
          <a:p>
            <a:pPr eaLnBrk="1" hangingPunct="1">
              <a:defRPr/>
            </a:pPr>
            <a:endParaRPr lang="en-US" sz="2600" smtClean="0">
              <a:cs typeface="+mn-cs"/>
            </a:endParaRPr>
          </a:p>
          <a:p>
            <a:pPr eaLnBrk="1" hangingPunct="1">
              <a:defRPr/>
            </a:pPr>
            <a:endParaRPr lang="en-US" smtClean="0">
              <a:cs typeface="+mn-cs"/>
            </a:endParaRPr>
          </a:p>
        </p:txBody>
      </p:sp>
      <p:sp>
        <p:nvSpPr>
          <p:cNvPr id="1809413" name="Text Box 5"/>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2706975798"/>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7" name="Rectangle 3"/>
          <p:cNvSpPr>
            <a:spLocks noGrp="1" noChangeArrowheads="1"/>
          </p:cNvSpPr>
          <p:nvPr>
            <p:ph sz="quarter" idx="13"/>
          </p:nvPr>
        </p:nvSpPr>
        <p:spPr>
          <a:xfrm>
            <a:off x="547688" y="962025"/>
            <a:ext cx="7529512" cy="4525963"/>
          </a:xfrm>
        </p:spPr>
        <p:txBody>
          <a:bodyPr/>
          <a:lstStyle/>
          <a:p>
            <a:pPr eaLnBrk="1" hangingPunct="1">
              <a:defRPr/>
            </a:pPr>
            <a:r>
              <a:rPr lang="en-US" sz="4200" smtClean="0">
                <a:cs typeface="+mn-cs"/>
              </a:rPr>
              <a:t>Here</a:t>
            </a:r>
            <a:r>
              <a:rPr lang="ja-JP" altLang="en-US" sz="4200" smtClean="0">
                <a:latin typeface="Arial"/>
                <a:cs typeface="+mn-cs"/>
              </a:rPr>
              <a:t>’</a:t>
            </a:r>
            <a:r>
              <a:rPr lang="en-US" sz="4200" smtClean="0">
                <a:cs typeface="+mn-cs"/>
              </a:rPr>
              <a:t>s another example.</a:t>
            </a:r>
          </a:p>
          <a:p>
            <a:pPr lvl="1" eaLnBrk="1" hangingPunct="1">
              <a:defRPr/>
            </a:pPr>
            <a:r>
              <a:rPr lang="en-US" sz="2400" smtClean="0"/>
              <a:t>Using infrared cameras to see through dust, astronomers observed the core of the double-lobed radio galaxy Cygnus A.</a:t>
            </a:r>
          </a:p>
          <a:p>
            <a:pPr lvl="1" eaLnBrk="1" hangingPunct="1">
              <a:defRPr/>
            </a:pPr>
            <a:r>
              <a:rPr lang="en-US" sz="2400" smtClean="0"/>
              <a:t>They found an object much like a quasar.</a:t>
            </a:r>
            <a:r>
              <a:rPr lang="en-US" sz="2400" smtClean="0">
                <a:solidFill>
                  <a:schemeClr val="bg1"/>
                </a:solidFill>
              </a:rPr>
              <a:t> </a:t>
            </a:r>
          </a:p>
          <a:p>
            <a:pPr lvl="1" eaLnBrk="1" hangingPunct="1">
              <a:defRPr/>
            </a:pPr>
            <a:endParaRPr lang="en-US" sz="2400" smtClean="0">
              <a:solidFill>
                <a:schemeClr val="bg1"/>
              </a:solidFill>
            </a:endParaRPr>
          </a:p>
          <a:p>
            <a:pPr eaLnBrk="1" hangingPunct="1">
              <a:defRPr/>
            </a:pPr>
            <a:endParaRPr lang="en-US" smtClean="0">
              <a:cs typeface="+mn-cs"/>
            </a:endParaRPr>
          </a:p>
        </p:txBody>
      </p:sp>
      <p:sp>
        <p:nvSpPr>
          <p:cNvPr id="1782790" name="Text Box 6"/>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3149792552"/>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3" name="Rectangle 3"/>
          <p:cNvSpPr>
            <a:spLocks noGrp="1" noChangeArrowheads="1"/>
          </p:cNvSpPr>
          <p:nvPr>
            <p:ph sz="quarter" idx="13"/>
          </p:nvPr>
        </p:nvSpPr>
        <p:spPr>
          <a:xfrm>
            <a:off x="547688" y="947738"/>
            <a:ext cx="8229600" cy="4676775"/>
          </a:xfrm>
        </p:spPr>
        <p:txBody>
          <a:bodyPr/>
          <a:lstStyle/>
          <a:p>
            <a:pPr eaLnBrk="1" hangingPunct="1">
              <a:defRPr/>
            </a:pPr>
            <a:r>
              <a:rPr lang="en-US" sz="4800" smtClean="0">
                <a:cs typeface="+mn-cs"/>
              </a:rPr>
              <a:t>Astronomers have begun to refer to such hidden objects as </a:t>
            </a:r>
            <a:r>
              <a:rPr lang="ja-JP" altLang="en-US" sz="4800" smtClean="0">
                <a:latin typeface="Arial"/>
                <a:cs typeface="+mn-cs"/>
              </a:rPr>
              <a:t>“</a:t>
            </a:r>
            <a:r>
              <a:rPr lang="en-US" sz="4800" smtClean="0">
                <a:cs typeface="+mn-cs"/>
              </a:rPr>
              <a:t>buried quasars.</a:t>
            </a:r>
            <a:r>
              <a:rPr lang="ja-JP" altLang="en-US" sz="4800" smtClean="0">
                <a:latin typeface="Arial"/>
                <a:cs typeface="+mn-cs"/>
              </a:rPr>
              <a:t>”</a:t>
            </a:r>
            <a:endParaRPr lang="en-US" sz="4800" smtClean="0">
              <a:cs typeface="+mn-cs"/>
            </a:endParaRPr>
          </a:p>
          <a:p>
            <a:pPr eaLnBrk="1" hangingPunct="1">
              <a:defRPr/>
            </a:pPr>
            <a:endParaRPr lang="en-US" sz="4800" smtClean="0">
              <a:cs typeface="Times New Roman" charset="0"/>
            </a:endParaRPr>
          </a:p>
        </p:txBody>
      </p:sp>
      <p:sp>
        <p:nvSpPr>
          <p:cNvPr id="1556484"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879814863"/>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sz="quarter" idx="13"/>
          </p:nvPr>
        </p:nvSpPr>
        <p:spPr>
          <a:xfrm>
            <a:off x="566738" y="947738"/>
            <a:ext cx="8348662" cy="5867400"/>
          </a:xfrm>
        </p:spPr>
        <p:txBody>
          <a:bodyPr/>
          <a:lstStyle/>
          <a:p>
            <a:pPr eaLnBrk="1" hangingPunct="1">
              <a:defRPr/>
            </a:pPr>
            <a:r>
              <a:rPr lang="en-US" sz="4800" smtClean="0">
                <a:cs typeface="+mn-cs"/>
              </a:rPr>
              <a:t>The unified model is far from complete.</a:t>
            </a:r>
            <a:r>
              <a:rPr lang="en-US" sz="4000" smtClean="0">
                <a:cs typeface="+mn-cs"/>
              </a:rPr>
              <a:t> </a:t>
            </a:r>
          </a:p>
          <a:p>
            <a:pPr lvl="1" eaLnBrk="1" hangingPunct="1">
              <a:defRPr/>
            </a:pPr>
            <a:r>
              <a:rPr lang="en-US" sz="2400" smtClean="0"/>
              <a:t>The detailed structure of accretion disks is poorly understood—as is the process by which the disks produce jets. </a:t>
            </a:r>
          </a:p>
          <a:p>
            <a:pPr lvl="1" eaLnBrk="1" hangingPunct="1">
              <a:defRPr/>
            </a:pPr>
            <a:r>
              <a:rPr lang="en-US" sz="2400" smtClean="0"/>
              <a:t>Furthermore, the spiral Seyfert galaxies are clearly different from the giant elliptical galaxies that have double radio lobes.</a:t>
            </a:r>
          </a:p>
        </p:txBody>
      </p:sp>
      <p:sp>
        <p:nvSpPr>
          <p:cNvPr id="1560580"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544385290"/>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sz="quarter" idx="13"/>
          </p:nvPr>
        </p:nvSpPr>
        <p:spPr>
          <a:xfrm>
            <a:off x="557213" y="976313"/>
            <a:ext cx="7672387" cy="4525962"/>
          </a:xfrm>
        </p:spPr>
        <p:txBody>
          <a:bodyPr/>
          <a:lstStyle/>
          <a:p>
            <a:pPr eaLnBrk="1" hangingPunct="1">
              <a:defRPr/>
            </a:pPr>
            <a:r>
              <a:rPr lang="en-US" sz="4000" smtClean="0">
                <a:cs typeface="+mn-cs"/>
              </a:rPr>
              <a:t>Unification does not explain all the differences among active galaxies.</a:t>
            </a:r>
          </a:p>
          <a:p>
            <a:pPr lvl="1" eaLnBrk="1" hangingPunct="1">
              <a:defRPr/>
            </a:pPr>
            <a:r>
              <a:rPr lang="en-US" sz="2600" smtClean="0"/>
              <a:t>It is a model that provides some clues to what is happening in AGN and quasars. </a:t>
            </a:r>
          </a:p>
        </p:txBody>
      </p:sp>
      <p:sp>
        <p:nvSpPr>
          <p:cNvPr id="1562628" name="Text Box 4"/>
          <p:cNvSpPr txBox="1">
            <a:spLocks noChangeArrowheads="1"/>
          </p:cNvSpPr>
          <p:nvPr/>
        </p:nvSpPr>
        <p:spPr bwMode="auto">
          <a:xfrm>
            <a:off x="542925" y="76200"/>
            <a:ext cx="7762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Search for a Unified Model </a:t>
            </a:r>
          </a:p>
        </p:txBody>
      </p:sp>
    </p:spTree>
    <p:extLst>
      <p:ext uri="{BB962C8B-B14F-4D97-AF65-F5344CB8AC3E}">
        <p14:creationId xmlns:p14="http://schemas.microsoft.com/office/powerpoint/2010/main" val="1369184838"/>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sz="quarter" idx="13"/>
          </p:nvPr>
        </p:nvSpPr>
        <p:spPr>
          <a:xfrm>
            <a:off x="566738" y="990600"/>
            <a:ext cx="8577262" cy="5821363"/>
          </a:xfrm>
        </p:spPr>
        <p:txBody>
          <a:bodyPr/>
          <a:lstStyle/>
          <a:p>
            <a:pPr eaLnBrk="1" hangingPunct="1">
              <a:defRPr/>
            </a:pPr>
            <a:r>
              <a:rPr lang="en-US" smtClean="0">
                <a:cs typeface="+mn-cs"/>
              </a:rPr>
              <a:t>Naturally, you are wondering where these supermassive black holes came from.</a:t>
            </a:r>
          </a:p>
          <a:p>
            <a:pPr eaLnBrk="1" hangingPunct="1">
              <a:defRPr/>
            </a:pPr>
            <a:r>
              <a:rPr lang="en-US" smtClean="0">
                <a:cs typeface="+mn-cs"/>
              </a:rPr>
              <a:t>That question is linked to a second question. </a:t>
            </a:r>
          </a:p>
          <a:p>
            <a:pPr eaLnBrk="1" hangingPunct="1">
              <a:defRPr/>
            </a:pPr>
            <a:r>
              <a:rPr lang="en-US" smtClean="0">
                <a:cs typeface="+mn-cs"/>
              </a:rPr>
              <a:t>What makes a supermassve black hole erupt?</a:t>
            </a:r>
          </a:p>
          <a:p>
            <a:pPr lvl="1" eaLnBrk="1" hangingPunct="1">
              <a:defRPr/>
            </a:pPr>
            <a:r>
              <a:rPr lang="en-US" sz="2400" smtClean="0"/>
              <a:t>Answering those questions will help you </a:t>
            </a:r>
            <a:br>
              <a:rPr lang="en-US" sz="2400" smtClean="0"/>
            </a:br>
            <a:r>
              <a:rPr lang="en-US" sz="2400" smtClean="0"/>
              <a:t>understand how galaxies form.</a:t>
            </a:r>
          </a:p>
          <a:p>
            <a:pPr lvl="1" eaLnBrk="1" hangingPunct="1">
              <a:defRPr/>
            </a:pPr>
            <a:endParaRPr lang="en-US" sz="2400" smtClean="0"/>
          </a:p>
        </p:txBody>
      </p:sp>
      <p:sp>
        <p:nvSpPr>
          <p:cNvPr id="1566723" name="Text Box 3"/>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473872745"/>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sz="quarter" idx="13"/>
          </p:nvPr>
        </p:nvSpPr>
        <p:spPr>
          <a:xfrm>
            <a:off x="566738" y="990600"/>
            <a:ext cx="7662862" cy="5867400"/>
          </a:xfrm>
        </p:spPr>
        <p:txBody>
          <a:bodyPr/>
          <a:lstStyle/>
          <a:p>
            <a:pPr eaLnBrk="1" hangingPunct="1">
              <a:defRPr/>
            </a:pPr>
            <a:r>
              <a:rPr lang="en-US" sz="3600" smtClean="0">
                <a:cs typeface="+mn-cs"/>
              </a:rPr>
              <a:t>Evidence is accumulating </a:t>
            </a:r>
            <a:r>
              <a:rPr lang="en-US" sz="3600" smtClean="0">
                <a:cs typeface="Times New Roman" charset="0"/>
              </a:rPr>
              <a:t>that most galaxies seem to contain a supermassive black hole at their center.</a:t>
            </a:r>
          </a:p>
          <a:p>
            <a:pPr lvl="1" eaLnBrk="1" hangingPunct="1">
              <a:defRPr/>
            </a:pPr>
            <a:r>
              <a:rPr lang="en-US" sz="2600" smtClean="0"/>
              <a:t>Even Milky Way and the nearby Andromeda Galaxy contain central black holes.</a:t>
            </a:r>
          </a:p>
        </p:txBody>
      </p:sp>
      <p:sp>
        <p:nvSpPr>
          <p:cNvPr id="1568772"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919510330"/>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sz="quarter" idx="13"/>
          </p:nvPr>
        </p:nvSpPr>
        <p:spPr>
          <a:xfrm>
            <a:off x="557213" y="962025"/>
            <a:ext cx="8586787" cy="4525963"/>
          </a:xfrm>
        </p:spPr>
        <p:txBody>
          <a:bodyPr/>
          <a:lstStyle/>
          <a:p>
            <a:pPr eaLnBrk="1" hangingPunct="1">
              <a:defRPr/>
            </a:pPr>
            <a:r>
              <a:rPr lang="en-US" sz="4400" smtClean="0">
                <a:cs typeface="+mn-cs"/>
              </a:rPr>
              <a:t>Only a few percent of galaxies, however, have AGN.</a:t>
            </a:r>
          </a:p>
          <a:p>
            <a:pPr lvl="1" eaLnBrk="1" hangingPunct="1">
              <a:defRPr/>
            </a:pPr>
            <a:r>
              <a:rPr lang="en-US" sz="2600" smtClean="0"/>
              <a:t>That must mean that most of the supermassive black holes are dormant.</a:t>
            </a:r>
          </a:p>
          <a:p>
            <a:pPr lvl="1" eaLnBrk="1" hangingPunct="1">
              <a:defRPr/>
            </a:pPr>
            <a:r>
              <a:rPr lang="en-US" sz="2600" smtClean="0"/>
              <a:t>Presumably, they are not being fed large </a:t>
            </a:r>
            <a:br>
              <a:rPr lang="en-US" sz="2600" smtClean="0"/>
            </a:br>
            <a:r>
              <a:rPr lang="en-US" sz="2600" smtClean="0"/>
              <a:t>amounts of matter.</a:t>
            </a:r>
          </a:p>
        </p:txBody>
      </p:sp>
      <p:sp>
        <p:nvSpPr>
          <p:cNvPr id="1570820"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572195074"/>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sz="quarter" idx="13"/>
          </p:nvPr>
        </p:nvSpPr>
        <p:spPr>
          <a:xfrm>
            <a:off x="557213" y="990600"/>
            <a:ext cx="7977187" cy="4525963"/>
          </a:xfrm>
        </p:spPr>
        <p:txBody>
          <a:bodyPr/>
          <a:lstStyle/>
          <a:p>
            <a:pPr eaLnBrk="1" hangingPunct="1">
              <a:defRPr/>
            </a:pPr>
            <a:r>
              <a:rPr lang="en-US" sz="3600" smtClean="0">
                <a:cs typeface="+mn-cs"/>
              </a:rPr>
              <a:t>A slow trickle of matter flowing into the supermassive black hole at the center of our galaxy could explain the mild activity seen there.</a:t>
            </a:r>
          </a:p>
          <a:p>
            <a:pPr lvl="1" eaLnBrk="1" hangingPunct="1">
              <a:defRPr/>
            </a:pPr>
            <a:r>
              <a:rPr lang="en-US" sz="2400" smtClean="0"/>
              <a:t>However, it would take a larger meal to trigger an eruption like those seen in AGN.</a:t>
            </a:r>
          </a:p>
        </p:txBody>
      </p:sp>
      <p:sp>
        <p:nvSpPr>
          <p:cNvPr id="1572868"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8876535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5" name="Rectangle 3"/>
          <p:cNvSpPr>
            <a:spLocks noGrp="1" noChangeArrowheads="1"/>
          </p:cNvSpPr>
          <p:nvPr>
            <p:ph sz="quarter" idx="13"/>
          </p:nvPr>
        </p:nvSpPr>
        <p:spPr>
          <a:xfrm>
            <a:off x="554038" y="971550"/>
            <a:ext cx="8229600" cy="5410200"/>
          </a:xfrm>
        </p:spPr>
        <p:txBody>
          <a:bodyPr/>
          <a:lstStyle/>
          <a:p>
            <a:pPr eaLnBrk="1" hangingPunct="1">
              <a:defRPr/>
            </a:pPr>
            <a:r>
              <a:rPr lang="en-US" sz="4000" smtClean="0">
                <a:cs typeface="+mn-cs"/>
              </a:rPr>
              <a:t>Beyond the edge of Milky Way, astronomers find many billions of galaxies.</a:t>
            </a:r>
          </a:p>
          <a:p>
            <a:pPr lvl="1" eaLnBrk="1" hangingPunct="1">
              <a:defRPr/>
            </a:pPr>
            <a:r>
              <a:rPr lang="en-US" sz="2600" smtClean="0"/>
              <a:t>What are the properties of these star systems?</a:t>
            </a:r>
          </a:p>
          <a:p>
            <a:pPr lvl="1" eaLnBrk="1" hangingPunct="1">
              <a:defRPr/>
            </a:pPr>
            <a:r>
              <a:rPr lang="en-US" sz="2600" smtClean="0"/>
              <a:t>What are the diameters, luminosities, and masses of galaxies? </a:t>
            </a:r>
          </a:p>
        </p:txBody>
      </p:sp>
      <p:sp>
        <p:nvSpPr>
          <p:cNvPr id="1129476"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Measuring the Properties of Galaxies </a:t>
            </a:r>
          </a:p>
        </p:txBody>
      </p:sp>
    </p:spTree>
    <p:extLst>
      <p:ext uri="{BB962C8B-B14F-4D97-AF65-F5344CB8AC3E}">
        <p14:creationId xmlns:p14="http://schemas.microsoft.com/office/powerpoint/2010/main" val="641304057"/>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sz="quarter" idx="13"/>
          </p:nvPr>
        </p:nvSpPr>
        <p:spPr>
          <a:xfrm>
            <a:off x="566738" y="976313"/>
            <a:ext cx="8577262" cy="5867400"/>
          </a:xfrm>
        </p:spPr>
        <p:txBody>
          <a:bodyPr/>
          <a:lstStyle/>
          <a:p>
            <a:pPr eaLnBrk="1" hangingPunct="1">
              <a:defRPr/>
            </a:pPr>
            <a:r>
              <a:rPr lang="en-US" sz="4000" smtClean="0">
                <a:cs typeface="+mn-cs"/>
              </a:rPr>
              <a:t>What could trigger a supermassive black hole to erupt?</a:t>
            </a:r>
          </a:p>
          <a:p>
            <a:pPr eaLnBrk="1" hangingPunct="1">
              <a:defRPr/>
            </a:pPr>
            <a:r>
              <a:rPr lang="en-US" sz="4000" smtClean="0">
                <a:cs typeface="+mn-cs"/>
              </a:rPr>
              <a:t>The answer is something you have learned earlier—tides. </a:t>
            </a:r>
          </a:p>
          <a:p>
            <a:pPr lvl="1" eaLnBrk="1" hangingPunct="1">
              <a:defRPr/>
            </a:pPr>
            <a:r>
              <a:rPr lang="en-US" sz="2600" smtClean="0"/>
              <a:t>You have learned how tides twist interacting </a:t>
            </a:r>
            <a:br>
              <a:rPr lang="en-US" sz="2600" smtClean="0"/>
            </a:br>
            <a:r>
              <a:rPr lang="en-US" sz="2600" smtClean="0"/>
              <a:t>galaxies and rip matter away into tidal tails.</a:t>
            </a:r>
          </a:p>
        </p:txBody>
      </p:sp>
      <p:sp>
        <p:nvSpPr>
          <p:cNvPr id="1574916"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3628430066"/>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3" name="Rectangle 3"/>
          <p:cNvSpPr>
            <a:spLocks noGrp="1" noChangeArrowheads="1"/>
          </p:cNvSpPr>
          <p:nvPr>
            <p:ph sz="quarter" idx="13"/>
          </p:nvPr>
        </p:nvSpPr>
        <p:spPr>
          <a:xfrm>
            <a:off x="566738" y="947738"/>
            <a:ext cx="8229600" cy="4525962"/>
          </a:xfrm>
        </p:spPr>
        <p:txBody>
          <a:bodyPr/>
          <a:lstStyle/>
          <a:p>
            <a:pPr eaLnBrk="1" hangingPunct="1">
              <a:defRPr/>
            </a:pPr>
            <a:r>
              <a:rPr lang="en-US" sz="4800" smtClean="0">
                <a:cs typeface="+mn-cs"/>
              </a:rPr>
              <a:t>Active galaxies are often distorted.</a:t>
            </a:r>
          </a:p>
          <a:p>
            <a:pPr lvl="1" eaLnBrk="1" hangingPunct="1">
              <a:defRPr/>
            </a:pPr>
            <a:r>
              <a:rPr lang="en-US" sz="2400" smtClean="0"/>
              <a:t>They have evidently been twisted by tidal forces as they interacted or merged with another galaxy.</a:t>
            </a:r>
          </a:p>
          <a:p>
            <a:pPr lvl="1" eaLnBrk="1" hangingPunct="1">
              <a:defRPr/>
            </a:pPr>
            <a:r>
              <a:rPr lang="en-US" sz="2400" smtClean="0"/>
              <a:t>Mathematical models show that those interactions can also throw stars plus clouds of interstellar gas and dust inward toward the galaxies</a:t>
            </a:r>
            <a:r>
              <a:rPr lang="ja-JP" altLang="en-US" sz="2400" smtClean="0">
                <a:latin typeface="Arial"/>
              </a:rPr>
              <a:t>’</a:t>
            </a:r>
            <a:r>
              <a:rPr lang="en-US" sz="2400" smtClean="0"/>
              <a:t> centers.</a:t>
            </a:r>
          </a:p>
        </p:txBody>
      </p:sp>
      <p:sp>
        <p:nvSpPr>
          <p:cNvPr id="1607687" name="Text Box 7"/>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549302450"/>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sz="quarter" idx="13"/>
          </p:nvPr>
        </p:nvSpPr>
        <p:spPr>
          <a:xfrm>
            <a:off x="566738" y="962025"/>
            <a:ext cx="8577262" cy="5472113"/>
          </a:xfrm>
        </p:spPr>
        <p:txBody>
          <a:bodyPr/>
          <a:lstStyle/>
          <a:p>
            <a:pPr eaLnBrk="1" hangingPunct="1">
              <a:defRPr/>
            </a:pPr>
            <a:r>
              <a:rPr lang="en-US" sz="4400" smtClean="0">
                <a:cs typeface="+mn-cs"/>
              </a:rPr>
              <a:t>A sudden flood of matter flowing into a supermassive black hole would trigger it into eruption.</a:t>
            </a:r>
          </a:p>
        </p:txBody>
      </p:sp>
      <p:sp>
        <p:nvSpPr>
          <p:cNvPr id="1576964"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249380836"/>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sz="quarter" idx="13"/>
          </p:nvPr>
        </p:nvSpPr>
        <p:spPr>
          <a:xfrm>
            <a:off x="557213" y="1004888"/>
            <a:ext cx="8229600" cy="5548312"/>
          </a:xfrm>
        </p:spPr>
        <p:txBody>
          <a:bodyPr/>
          <a:lstStyle/>
          <a:p>
            <a:pPr eaLnBrk="1" hangingPunct="1">
              <a:defRPr/>
            </a:pPr>
            <a:r>
              <a:rPr lang="en-US" sz="3400" smtClean="0">
                <a:cs typeface="+mn-cs"/>
              </a:rPr>
              <a:t>The figure shows how </a:t>
            </a:r>
            <a:br>
              <a:rPr lang="en-US" sz="3400" smtClean="0">
                <a:cs typeface="+mn-cs"/>
              </a:rPr>
            </a:br>
            <a:r>
              <a:rPr lang="en-US" sz="3400" smtClean="0">
                <a:cs typeface="+mn-cs"/>
              </a:rPr>
              <a:t>a passing star would be </a:t>
            </a:r>
            <a:br>
              <a:rPr lang="en-US" sz="3400" smtClean="0">
                <a:cs typeface="+mn-cs"/>
              </a:rPr>
            </a:br>
            <a:r>
              <a:rPr lang="en-US" sz="3400" smtClean="0">
                <a:cs typeface="+mn-cs"/>
              </a:rPr>
              <a:t>shredded and</a:t>
            </a:r>
            <a:r>
              <a:rPr lang="en-US" smtClean="0">
                <a:cs typeface="+mn-cs"/>
              </a:rPr>
              <a:t> </a:t>
            </a:r>
            <a:r>
              <a:rPr lang="en-US" sz="3400" smtClean="0">
                <a:cs typeface="+mn-cs"/>
              </a:rPr>
              <a:t>partially </a:t>
            </a:r>
            <a:br>
              <a:rPr lang="en-US" sz="3400" smtClean="0">
                <a:cs typeface="+mn-cs"/>
              </a:rPr>
            </a:br>
            <a:r>
              <a:rPr lang="en-US" sz="3400" smtClean="0">
                <a:cs typeface="+mn-cs"/>
              </a:rPr>
              <a:t>consumed by a  </a:t>
            </a:r>
            <a:br>
              <a:rPr lang="en-US" sz="3400" smtClean="0">
                <a:cs typeface="+mn-cs"/>
              </a:rPr>
            </a:br>
            <a:r>
              <a:rPr lang="en-US" sz="3400" smtClean="0">
                <a:cs typeface="+mn-cs"/>
              </a:rPr>
              <a:t>supermassive hole.</a:t>
            </a:r>
          </a:p>
          <a:p>
            <a:pPr lvl="1" eaLnBrk="1" hangingPunct="1">
              <a:defRPr/>
            </a:pPr>
            <a:r>
              <a:rPr lang="en-US" sz="2400" smtClean="0"/>
              <a:t> A steady diet of inflowing gas, </a:t>
            </a:r>
            <a:br>
              <a:rPr lang="en-US" sz="2400" smtClean="0"/>
            </a:br>
            <a:r>
              <a:rPr lang="en-US" sz="2400" smtClean="0"/>
              <a:t>dust, and an occasional star </a:t>
            </a:r>
            <a:br>
              <a:rPr lang="en-US" sz="2400" smtClean="0"/>
            </a:br>
            <a:r>
              <a:rPr lang="en-US" sz="2400" smtClean="0"/>
              <a:t>would keep an AGN powered </a:t>
            </a:r>
            <a:br>
              <a:rPr lang="en-US" sz="2400" smtClean="0"/>
            </a:br>
            <a:r>
              <a:rPr lang="en-US" sz="2400" smtClean="0"/>
              <a:t>by a supermassive black hole </a:t>
            </a:r>
            <a:br>
              <a:rPr lang="en-US" sz="2400" smtClean="0"/>
            </a:br>
            <a:r>
              <a:rPr lang="en-US" sz="2400" smtClean="0"/>
              <a:t>active.</a:t>
            </a:r>
          </a:p>
          <a:p>
            <a:pPr lvl="1" eaLnBrk="1" hangingPunct="1">
              <a:buFont typeface="Times" charset="0"/>
              <a:buNone/>
              <a:defRPr/>
            </a:pPr>
            <a:endParaRPr lang="en-US" sz="2400" smtClean="0"/>
          </a:p>
          <a:p>
            <a:pPr eaLnBrk="1" hangingPunct="1">
              <a:defRPr/>
            </a:pPr>
            <a:endParaRPr lang="en-US" sz="2400" smtClean="0">
              <a:cs typeface="+mn-cs"/>
            </a:endParaRPr>
          </a:p>
        </p:txBody>
      </p:sp>
      <p:sp>
        <p:nvSpPr>
          <p:cNvPr id="1583110" name="Text Box 6"/>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pic>
        <p:nvPicPr>
          <p:cNvPr id="1583111" name="Picture 7" descr="10f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438" r="10384" b="806"/>
          <a:stretch>
            <a:fillRect/>
          </a:stretch>
        </p:blipFill>
        <p:spPr bwMode="auto">
          <a:xfrm>
            <a:off x="6392863" y="1066800"/>
            <a:ext cx="275113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77381532"/>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5" name="Rectangle 3"/>
          <p:cNvSpPr>
            <a:spLocks noGrp="1" noChangeArrowheads="1"/>
          </p:cNvSpPr>
          <p:nvPr>
            <p:ph sz="quarter" idx="13"/>
          </p:nvPr>
        </p:nvSpPr>
        <p:spPr>
          <a:xfrm>
            <a:off x="566738" y="1004888"/>
            <a:ext cx="7967662" cy="5867400"/>
          </a:xfrm>
        </p:spPr>
        <p:txBody>
          <a:bodyPr/>
          <a:lstStyle/>
          <a:p>
            <a:pPr eaLnBrk="1" hangingPunct="1">
              <a:defRPr/>
            </a:pPr>
            <a:r>
              <a:rPr lang="en-US" sz="3400" smtClean="0">
                <a:cs typeface="+mn-cs"/>
              </a:rPr>
              <a:t>A few dozen supermassive black holes have been measured for their masses.</a:t>
            </a:r>
          </a:p>
          <a:p>
            <a:pPr eaLnBrk="1" hangingPunct="1">
              <a:defRPr/>
            </a:pPr>
            <a:r>
              <a:rPr lang="en-US" sz="3400" smtClean="0">
                <a:cs typeface="+mn-cs"/>
              </a:rPr>
              <a:t>Their masses are correlated with the masses of the host galaxies</a:t>
            </a:r>
            <a:r>
              <a:rPr lang="ja-JP" altLang="en-US" sz="3400" smtClean="0">
                <a:latin typeface="Arial"/>
                <a:cs typeface="+mn-cs"/>
              </a:rPr>
              <a:t>’</a:t>
            </a:r>
            <a:r>
              <a:rPr lang="en-US" sz="3400" smtClean="0">
                <a:cs typeface="+mn-cs"/>
              </a:rPr>
              <a:t> nuclear bulges.</a:t>
            </a:r>
          </a:p>
          <a:p>
            <a:pPr lvl="1" eaLnBrk="1" hangingPunct="1">
              <a:defRPr/>
            </a:pPr>
            <a:r>
              <a:rPr lang="en-US" sz="2400" smtClean="0">
                <a:cs typeface="Times New Roman" charset="0"/>
              </a:rPr>
              <a:t>In each case, the mass of the black hole is about 0.5 percent the mass of the surrounding nuclear bulge.</a:t>
            </a:r>
          </a:p>
        </p:txBody>
      </p:sp>
      <p:sp>
        <p:nvSpPr>
          <p:cNvPr id="1585156"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413892484"/>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sz="quarter" idx="13"/>
          </p:nvPr>
        </p:nvSpPr>
        <p:spPr>
          <a:xfrm>
            <a:off x="566738" y="990600"/>
            <a:ext cx="7967662" cy="5821363"/>
          </a:xfrm>
        </p:spPr>
        <p:txBody>
          <a:bodyPr/>
          <a:lstStyle/>
          <a:p>
            <a:pPr eaLnBrk="1" hangingPunct="1">
              <a:defRPr/>
            </a:pPr>
            <a:r>
              <a:rPr lang="en-US" sz="3600" smtClean="0">
                <a:cs typeface="+mn-cs"/>
              </a:rPr>
              <a:t>Apparently, a galaxy forms its nuclear bulge.</a:t>
            </a:r>
          </a:p>
          <a:p>
            <a:pPr eaLnBrk="1" hangingPunct="1">
              <a:defRPr/>
            </a:pPr>
            <a:r>
              <a:rPr lang="en-US" sz="3600" smtClean="0">
                <a:cs typeface="+mn-cs"/>
              </a:rPr>
              <a:t>A certain fraction of the mass sinks to the center where it forms a  supermassive black hole</a:t>
            </a:r>
            <a:r>
              <a:rPr lang="en-US" smtClean="0">
                <a:cs typeface="+mn-cs"/>
              </a:rPr>
              <a:t>.</a:t>
            </a:r>
            <a:endParaRPr lang="en-US" sz="3600" smtClean="0">
              <a:cs typeface="Times New Roman" charset="0"/>
            </a:endParaRPr>
          </a:p>
          <a:p>
            <a:pPr lvl="1" eaLnBrk="1" hangingPunct="1">
              <a:defRPr/>
            </a:pPr>
            <a:r>
              <a:rPr lang="en-US" sz="2400" smtClean="0">
                <a:cs typeface="Times New Roman" charset="0"/>
              </a:rPr>
              <a:t>All that matter flowing together to form the black hole would release a tremendous amount of </a:t>
            </a:r>
            <a:br>
              <a:rPr lang="en-US" sz="2400" smtClean="0">
                <a:cs typeface="Times New Roman" charset="0"/>
              </a:rPr>
            </a:br>
            <a:r>
              <a:rPr lang="en-US" sz="2400" smtClean="0">
                <a:cs typeface="Times New Roman" charset="0"/>
              </a:rPr>
              <a:t>energy and trigger a violent eruption. </a:t>
            </a:r>
          </a:p>
        </p:txBody>
      </p:sp>
      <p:sp>
        <p:nvSpPr>
          <p:cNvPr id="1589252"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2654423443"/>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sz="quarter" idx="13"/>
          </p:nvPr>
        </p:nvSpPr>
        <p:spPr>
          <a:xfrm>
            <a:off x="557213" y="990600"/>
            <a:ext cx="8434387" cy="4525963"/>
          </a:xfrm>
        </p:spPr>
        <p:txBody>
          <a:bodyPr/>
          <a:lstStyle/>
          <a:p>
            <a:pPr eaLnBrk="1" hangingPunct="1">
              <a:defRPr/>
            </a:pPr>
            <a:r>
              <a:rPr lang="en-US" smtClean="0">
                <a:cs typeface="Times New Roman" charset="0"/>
              </a:rPr>
              <a:t>Long ago, when galaxies were actively forming, the birth of the nuclear bulges must have triggered many AGN.</a:t>
            </a:r>
          </a:p>
          <a:p>
            <a:pPr eaLnBrk="1" hangingPunct="1">
              <a:defRPr/>
            </a:pPr>
            <a:r>
              <a:rPr lang="en-US" smtClean="0">
                <a:cs typeface="+mn-cs"/>
              </a:rPr>
              <a:t>Later episodes of AGN activity could be triggered by interactions or mergers with other galaxies.</a:t>
            </a:r>
          </a:p>
        </p:txBody>
      </p:sp>
      <p:sp>
        <p:nvSpPr>
          <p:cNvPr id="1591300" name="Text Box 4"/>
          <p:cNvSpPr txBox="1">
            <a:spLocks noChangeArrowheads="1"/>
          </p:cNvSpPr>
          <p:nvPr/>
        </p:nvSpPr>
        <p:spPr bwMode="auto">
          <a:xfrm>
            <a:off x="566738" y="76200"/>
            <a:ext cx="77390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Origin of Supermassive Black Holes </a:t>
            </a:r>
          </a:p>
        </p:txBody>
      </p:sp>
    </p:spTree>
    <p:extLst>
      <p:ext uri="{BB962C8B-B14F-4D97-AF65-F5344CB8AC3E}">
        <p14:creationId xmlns:p14="http://schemas.microsoft.com/office/powerpoint/2010/main" val="1276608246"/>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sz="quarter" idx="13"/>
          </p:nvPr>
        </p:nvSpPr>
        <p:spPr>
          <a:xfrm>
            <a:off x="561975" y="990600"/>
            <a:ext cx="8124825" cy="5867400"/>
          </a:xfrm>
        </p:spPr>
        <p:txBody>
          <a:bodyPr/>
          <a:lstStyle/>
          <a:p>
            <a:pPr eaLnBrk="1" hangingPunct="1">
              <a:defRPr/>
            </a:pPr>
            <a:r>
              <a:rPr lang="en-US" sz="3600" smtClean="0">
                <a:cs typeface="+mn-cs"/>
              </a:rPr>
              <a:t>The universe began 13.7 billion years ago. </a:t>
            </a:r>
          </a:p>
          <a:p>
            <a:pPr eaLnBrk="1" hangingPunct="1">
              <a:defRPr/>
            </a:pPr>
            <a:r>
              <a:rPr lang="en-US" sz="3600" smtClean="0">
                <a:cs typeface="+mn-cs"/>
              </a:rPr>
              <a:t>Some quasars are over 10 billion light-years away.</a:t>
            </a:r>
          </a:p>
          <a:p>
            <a:pPr lvl="1" eaLnBrk="1" hangingPunct="1">
              <a:defRPr/>
            </a:pPr>
            <a:r>
              <a:rPr lang="en-US" sz="2400" smtClean="0"/>
              <a:t>Due to their large look-back times, they appear as they were when the universe was only 10 percent </a:t>
            </a:r>
            <a:br>
              <a:rPr lang="en-US" sz="2400" smtClean="0"/>
            </a:br>
            <a:r>
              <a:rPr lang="en-US" sz="2400" smtClean="0"/>
              <a:t>of its present age.</a:t>
            </a:r>
          </a:p>
        </p:txBody>
      </p:sp>
      <p:sp>
        <p:nvSpPr>
          <p:cNvPr id="1610755" name="Text Box 3"/>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2761308563"/>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9" name="Rectangle 3"/>
          <p:cNvSpPr>
            <a:spLocks noGrp="1" noChangeArrowheads="1"/>
          </p:cNvSpPr>
          <p:nvPr>
            <p:ph sz="quarter" idx="13"/>
          </p:nvPr>
        </p:nvSpPr>
        <p:spPr>
          <a:xfrm>
            <a:off x="566738" y="990600"/>
            <a:ext cx="7815262" cy="4525963"/>
          </a:xfrm>
        </p:spPr>
        <p:txBody>
          <a:bodyPr/>
          <a:lstStyle/>
          <a:p>
            <a:pPr eaLnBrk="1" hangingPunct="1">
              <a:defRPr/>
            </a:pPr>
            <a:r>
              <a:rPr lang="en-US" sz="3400" smtClean="0">
                <a:cs typeface="+mn-cs"/>
              </a:rPr>
              <a:t>The first clouds of gas that formed galaxies would have also made supermassive black holes at the centers of those galaxies</a:t>
            </a:r>
            <a:r>
              <a:rPr lang="ja-JP" altLang="en-US" sz="3400" smtClean="0">
                <a:latin typeface="Arial"/>
                <a:cs typeface="+mn-cs"/>
              </a:rPr>
              <a:t>’</a:t>
            </a:r>
            <a:r>
              <a:rPr lang="en-US" sz="3400" smtClean="0">
                <a:cs typeface="+mn-cs"/>
              </a:rPr>
              <a:t> nuclear bulges.</a:t>
            </a:r>
          </a:p>
          <a:p>
            <a:pPr lvl="1" eaLnBrk="1" hangingPunct="1">
              <a:defRPr/>
            </a:pPr>
            <a:r>
              <a:rPr lang="en-US" sz="2400" smtClean="0"/>
              <a:t>The abundance of matter flooding into these black holes could have triggered outbursts that are seen as quasars.</a:t>
            </a:r>
          </a:p>
          <a:p>
            <a:pPr eaLnBrk="1" hangingPunct="1">
              <a:defRPr/>
            </a:pPr>
            <a:endParaRPr lang="en-US" sz="2400" smtClean="0">
              <a:cs typeface="+mn-cs"/>
            </a:endParaRPr>
          </a:p>
        </p:txBody>
      </p:sp>
      <p:sp>
        <p:nvSpPr>
          <p:cNvPr id="1647621" name="Text Box 5"/>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2950360008"/>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body" sz="half" idx="1"/>
          </p:nvPr>
        </p:nvSpPr>
        <p:spPr>
          <a:xfrm>
            <a:off x="561975" y="987425"/>
            <a:ext cx="7820025" cy="5257800"/>
          </a:xfrm>
        </p:spPr>
        <p:txBody>
          <a:bodyPr/>
          <a:lstStyle/>
          <a:p>
            <a:pPr eaLnBrk="1" hangingPunct="1">
              <a:defRPr/>
            </a:pPr>
            <a:r>
              <a:rPr lang="en-US" sz="3800" smtClean="0">
                <a:cs typeface="+mn-cs"/>
              </a:rPr>
              <a:t>Galaxies were closer together when the universe was young </a:t>
            </a:r>
            <a:br>
              <a:rPr lang="en-US" sz="3800" smtClean="0">
                <a:cs typeface="+mn-cs"/>
              </a:rPr>
            </a:br>
            <a:r>
              <a:rPr lang="en-US" sz="3800" smtClean="0">
                <a:cs typeface="+mn-cs"/>
              </a:rPr>
              <a:t>and had not expanded very much.</a:t>
            </a:r>
          </a:p>
          <a:p>
            <a:pPr lvl="1" eaLnBrk="1" hangingPunct="1">
              <a:defRPr/>
            </a:pPr>
            <a:r>
              <a:rPr lang="en-US" sz="2400" smtClean="0"/>
              <a:t>As they were closer together, the forming galaxies collided more often.</a:t>
            </a:r>
          </a:p>
          <a:p>
            <a:pPr lvl="1" eaLnBrk="1" hangingPunct="1">
              <a:defRPr/>
            </a:pPr>
            <a:r>
              <a:rPr lang="en-US" sz="2400" smtClean="0"/>
              <a:t>You have learned how collisions between galaxies could throw matter into supermassive black holes and trigger eruptions. </a:t>
            </a:r>
          </a:p>
        </p:txBody>
      </p:sp>
      <p:sp>
        <p:nvSpPr>
          <p:cNvPr id="1612804"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37960448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sz="quarter" idx="13"/>
          </p:nvPr>
        </p:nvSpPr>
        <p:spPr>
          <a:xfrm>
            <a:off x="554038" y="985838"/>
            <a:ext cx="7751762" cy="5486400"/>
          </a:xfrm>
        </p:spPr>
        <p:txBody>
          <a:bodyPr/>
          <a:lstStyle/>
          <a:p>
            <a:pPr eaLnBrk="1" hangingPunct="1">
              <a:defRPr/>
            </a:pPr>
            <a:r>
              <a:rPr lang="en-US" sz="3600" smtClean="0">
                <a:cs typeface="+mn-cs"/>
              </a:rPr>
              <a:t>The distances to galaxies are so large that it is not convenient to express them in light-years, parsecs, or even kiloparsecs.</a:t>
            </a:r>
          </a:p>
          <a:p>
            <a:pPr lvl="1" eaLnBrk="1" hangingPunct="1">
              <a:defRPr/>
            </a:pPr>
            <a:r>
              <a:rPr lang="en-US" sz="2400" smtClean="0"/>
              <a:t>Instead, astronomers use the unit </a:t>
            </a:r>
            <a:r>
              <a:rPr lang="en-US" sz="2400" smtClean="0">
                <a:solidFill>
                  <a:srgbClr val="0000FF"/>
                </a:solidFill>
              </a:rPr>
              <a:t>megaparsec</a:t>
            </a:r>
            <a:r>
              <a:rPr lang="en-US" sz="2400" smtClean="0"/>
              <a:t> (</a:t>
            </a:r>
            <a:r>
              <a:rPr lang="en-US" sz="2400" smtClean="0">
                <a:solidFill>
                  <a:srgbClr val="0000FF"/>
                </a:solidFill>
              </a:rPr>
              <a:t>Mpc</a:t>
            </a:r>
            <a:r>
              <a:rPr lang="en-US" sz="2400" smtClean="0"/>
              <a:t>), or 1 million pc. </a:t>
            </a:r>
          </a:p>
          <a:p>
            <a:pPr lvl="1" eaLnBrk="1" hangingPunct="1">
              <a:defRPr/>
            </a:pPr>
            <a:r>
              <a:rPr lang="en-US" sz="2400" smtClean="0"/>
              <a:t>One Mpc equals 3.26 million ly, or approximately 3 x 10</a:t>
            </a:r>
            <a:r>
              <a:rPr lang="en-US" sz="2400" baseline="30000" smtClean="0"/>
              <a:t>19</a:t>
            </a:r>
            <a:r>
              <a:rPr lang="en-US" sz="2400" smtClean="0"/>
              <a:t> km (2 x 10</a:t>
            </a:r>
            <a:r>
              <a:rPr lang="en-US" sz="2400" baseline="30000" smtClean="0"/>
              <a:t>19</a:t>
            </a:r>
            <a:r>
              <a:rPr lang="en-US" sz="2400" smtClean="0"/>
              <a:t> miles).</a:t>
            </a:r>
          </a:p>
        </p:txBody>
      </p:sp>
      <p:sp>
        <p:nvSpPr>
          <p:cNvPr id="1131524" name="Text Box 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Distance</a:t>
            </a:r>
          </a:p>
        </p:txBody>
      </p:sp>
    </p:spTree>
    <p:extLst>
      <p:ext uri="{BB962C8B-B14F-4D97-AF65-F5344CB8AC3E}">
        <p14:creationId xmlns:p14="http://schemas.microsoft.com/office/powerpoint/2010/main" val="1358293615"/>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body" sz="half" idx="1"/>
          </p:nvPr>
        </p:nvSpPr>
        <p:spPr>
          <a:xfrm>
            <a:off x="95250" y="990600"/>
            <a:ext cx="8791575" cy="4525963"/>
          </a:xfrm>
        </p:spPr>
        <p:txBody>
          <a:bodyPr/>
          <a:lstStyle/>
          <a:p>
            <a:pPr lvl="1" eaLnBrk="1" hangingPunct="1">
              <a:buFontTx/>
              <a:buChar char="•"/>
              <a:defRPr/>
            </a:pPr>
            <a:r>
              <a:rPr lang="en-US" sz="3600" smtClean="0"/>
              <a:t>Quasars are often located in host galaxies that are distorted as if they were interacting with other galaxies.</a:t>
            </a:r>
          </a:p>
        </p:txBody>
      </p:sp>
      <p:sp>
        <p:nvSpPr>
          <p:cNvPr id="1614856" name="Text Box 8"/>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pic>
        <p:nvPicPr>
          <p:cNvPr id="1614858" name="Picture 10" descr="10f13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404" t="3235" r="1831"/>
          <a:stretch>
            <a:fillRect/>
          </a:stretch>
        </p:blipFill>
        <p:spPr bwMode="auto">
          <a:xfrm>
            <a:off x="5295900" y="2971800"/>
            <a:ext cx="1900238"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14859" name="Picture 11" descr="10f13b"/>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938713"/>
            <a:ext cx="18859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14860" name="Picture 12" descr="10f13c"/>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t="1535"/>
          <a:stretch>
            <a:fillRect/>
          </a:stretch>
        </p:blipFill>
        <p:spPr bwMode="auto">
          <a:xfrm>
            <a:off x="7232650" y="2971800"/>
            <a:ext cx="191135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14861" name="Picture 13" descr="10f13d"/>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2380" t="1440" r="769" b="3125"/>
          <a:stretch>
            <a:fillRect/>
          </a:stretch>
        </p:blipFill>
        <p:spPr bwMode="auto">
          <a:xfrm>
            <a:off x="7231063" y="4943475"/>
            <a:ext cx="19129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85340741"/>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sz="quarter" idx="13"/>
          </p:nvPr>
        </p:nvSpPr>
        <p:spPr>
          <a:xfrm>
            <a:off x="561975" y="990600"/>
            <a:ext cx="8201025" cy="5562600"/>
          </a:xfrm>
        </p:spPr>
        <p:txBody>
          <a:bodyPr/>
          <a:lstStyle/>
          <a:p>
            <a:pPr eaLnBrk="1" hangingPunct="1">
              <a:defRPr/>
            </a:pPr>
            <a:r>
              <a:rPr lang="en-US" sz="3400" smtClean="0">
                <a:cs typeface="+mn-cs"/>
              </a:rPr>
              <a:t>Quasars are most common with redshifts of a little over 2 and less common with redshifts above 2.7.</a:t>
            </a:r>
          </a:p>
          <a:p>
            <a:pPr eaLnBrk="1" hangingPunct="1">
              <a:defRPr/>
            </a:pPr>
            <a:r>
              <a:rPr lang="en-US" sz="3400" smtClean="0">
                <a:cs typeface="+mn-cs"/>
              </a:rPr>
              <a:t>The largest quasar redshifts are over 6.</a:t>
            </a:r>
          </a:p>
          <a:p>
            <a:pPr lvl="1" eaLnBrk="1" hangingPunct="1">
              <a:defRPr/>
            </a:pPr>
            <a:r>
              <a:rPr lang="en-US" sz="2600" smtClean="0"/>
              <a:t>Such high-redshift quasars are quite rare. </a:t>
            </a:r>
          </a:p>
        </p:txBody>
      </p:sp>
      <p:sp>
        <p:nvSpPr>
          <p:cNvPr id="1616900"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643006681"/>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sz="quarter" idx="13"/>
          </p:nvPr>
        </p:nvSpPr>
        <p:spPr>
          <a:xfrm>
            <a:off x="561975" y="990600"/>
            <a:ext cx="8048625" cy="5867400"/>
          </a:xfrm>
        </p:spPr>
        <p:txBody>
          <a:bodyPr/>
          <a:lstStyle/>
          <a:p>
            <a:pPr eaLnBrk="1" hangingPunct="1">
              <a:defRPr/>
            </a:pPr>
            <a:r>
              <a:rPr lang="en-US" smtClean="0">
                <a:cs typeface="+mn-cs"/>
              </a:rPr>
              <a:t>Evidently, if you looked at quasars with redshifts of a little over 2, you would be looking back to an age when galaxies were actively forming, colliding, and merging. </a:t>
            </a:r>
          </a:p>
          <a:p>
            <a:pPr lvl="1" eaLnBrk="1" hangingPunct="1">
              <a:defRPr/>
            </a:pPr>
            <a:r>
              <a:rPr lang="en-US" sz="2400" smtClean="0"/>
              <a:t>In that age of quasars, they were about 1,000 times more common than they are now. </a:t>
            </a:r>
          </a:p>
          <a:p>
            <a:pPr lvl="1" eaLnBrk="1" hangingPunct="1">
              <a:defRPr/>
            </a:pPr>
            <a:r>
              <a:rPr lang="en-US" sz="2400" smtClean="0"/>
              <a:t>Even so, only a fraction of galaxies had quasars erupting in their cores at any one time. </a:t>
            </a:r>
          </a:p>
        </p:txBody>
      </p:sp>
      <p:sp>
        <p:nvSpPr>
          <p:cNvPr id="1618948"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1284350582"/>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sz="quarter" idx="13"/>
          </p:nvPr>
        </p:nvSpPr>
        <p:spPr>
          <a:xfrm>
            <a:off x="552450" y="976313"/>
            <a:ext cx="8286750" cy="4525962"/>
          </a:xfrm>
        </p:spPr>
        <p:txBody>
          <a:bodyPr/>
          <a:lstStyle/>
          <a:p>
            <a:pPr eaLnBrk="1" hangingPunct="1">
              <a:defRPr/>
            </a:pPr>
            <a:r>
              <a:rPr lang="en-US" sz="4000" smtClean="0">
                <a:cs typeface="+mn-cs"/>
              </a:rPr>
              <a:t>If you looked back to even higher redshifts, you would see fewer quasars.</a:t>
            </a:r>
          </a:p>
          <a:p>
            <a:pPr lvl="1" eaLnBrk="1" hangingPunct="1">
              <a:defRPr/>
            </a:pPr>
            <a:r>
              <a:rPr lang="en-US" sz="2400" smtClean="0"/>
              <a:t>You would be looking back to an age when the universe was so young that it had not yet begun to form many galaxies and quasars.</a:t>
            </a:r>
          </a:p>
        </p:txBody>
      </p:sp>
      <p:sp>
        <p:nvSpPr>
          <p:cNvPr id="1620996"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4070861951"/>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sz="quarter" idx="13"/>
          </p:nvPr>
        </p:nvSpPr>
        <p:spPr>
          <a:xfrm>
            <a:off x="569913" y="944563"/>
            <a:ext cx="7812087" cy="5351462"/>
          </a:xfrm>
        </p:spPr>
        <p:txBody>
          <a:bodyPr/>
          <a:lstStyle/>
          <a:p>
            <a:pPr eaLnBrk="1" hangingPunct="1">
              <a:defRPr/>
            </a:pPr>
            <a:r>
              <a:rPr lang="en-US" sz="4800" smtClean="0">
                <a:cs typeface="+mn-cs"/>
              </a:rPr>
              <a:t>Then, where are all the dead quasars?</a:t>
            </a:r>
            <a:r>
              <a:rPr lang="en-US" sz="4000" smtClean="0">
                <a:cs typeface="+mn-cs"/>
              </a:rPr>
              <a:t> </a:t>
            </a:r>
          </a:p>
          <a:p>
            <a:pPr lvl="1" eaLnBrk="1" hangingPunct="1">
              <a:defRPr/>
            </a:pPr>
            <a:r>
              <a:rPr lang="en-US" sz="2600" smtClean="0"/>
              <a:t>There is no way to get rid of supermassive black holes.</a:t>
            </a:r>
          </a:p>
        </p:txBody>
      </p:sp>
      <p:sp>
        <p:nvSpPr>
          <p:cNvPr id="1625092"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3355766708"/>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sz="quarter" idx="13"/>
          </p:nvPr>
        </p:nvSpPr>
        <p:spPr>
          <a:xfrm>
            <a:off x="569913" y="985838"/>
            <a:ext cx="7583487" cy="5486400"/>
          </a:xfrm>
        </p:spPr>
        <p:txBody>
          <a:bodyPr/>
          <a:lstStyle/>
          <a:p>
            <a:pPr eaLnBrk="1" hangingPunct="1">
              <a:defRPr/>
            </a:pPr>
            <a:r>
              <a:rPr lang="en-US" sz="3600" smtClean="0">
                <a:cs typeface="Times New Roman" charset="0"/>
              </a:rPr>
              <a:t>Astronomers have discovered that nearly all galaxies contain supermassive black holes.</a:t>
            </a:r>
          </a:p>
          <a:p>
            <a:pPr lvl="1" eaLnBrk="1" hangingPunct="1">
              <a:defRPr/>
            </a:pPr>
            <a:r>
              <a:rPr lang="en-US" sz="2400" smtClean="0"/>
              <a:t>Those black holes may have suffered quasar eruptions when the universe was younger, galaxies were closer together, and infalling </a:t>
            </a:r>
            <a:br>
              <a:rPr lang="en-US" sz="2400" smtClean="0"/>
            </a:br>
            <a:r>
              <a:rPr lang="en-US" sz="2400" smtClean="0"/>
              <a:t>gas and dust were more plentiful.</a:t>
            </a:r>
          </a:p>
          <a:p>
            <a:pPr lvl="1" eaLnBrk="1" hangingPunct="1">
              <a:buFont typeface="Times" charset="0"/>
              <a:buNone/>
              <a:defRPr/>
            </a:pPr>
            <a:endParaRPr lang="en-US" sz="2400" smtClean="0"/>
          </a:p>
        </p:txBody>
      </p:sp>
      <p:sp>
        <p:nvSpPr>
          <p:cNvPr id="1629188"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1967344739"/>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3" name="Rectangle 3"/>
          <p:cNvSpPr>
            <a:spLocks noGrp="1" noChangeArrowheads="1"/>
          </p:cNvSpPr>
          <p:nvPr>
            <p:ph sz="quarter" idx="13"/>
          </p:nvPr>
        </p:nvSpPr>
        <p:spPr>
          <a:xfrm>
            <a:off x="95250" y="990600"/>
            <a:ext cx="8362950" cy="4525963"/>
          </a:xfrm>
        </p:spPr>
        <p:txBody>
          <a:bodyPr/>
          <a:lstStyle/>
          <a:p>
            <a:pPr lvl="1" eaLnBrk="1" hangingPunct="1">
              <a:buFontTx/>
              <a:buChar char="•"/>
              <a:defRPr/>
            </a:pPr>
            <a:r>
              <a:rPr lang="en-US" sz="3600" smtClean="0">
                <a:cs typeface="Times New Roman" charset="0"/>
              </a:rPr>
              <a:t>However, quasar eruptions became less common as galaxies became more stable and as the abundance of gas and dust in the centers of galaxies were exhausted.</a:t>
            </a:r>
          </a:p>
          <a:p>
            <a:pPr eaLnBrk="1" hangingPunct="1">
              <a:defRPr/>
            </a:pPr>
            <a:endParaRPr lang="en-US" sz="3600" smtClean="0">
              <a:cs typeface="+mn-cs"/>
            </a:endParaRPr>
          </a:p>
        </p:txBody>
      </p:sp>
      <p:sp>
        <p:nvSpPr>
          <p:cNvPr id="1786886" name="Text Box 6"/>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3097649914"/>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sz="quarter" idx="13"/>
          </p:nvPr>
        </p:nvSpPr>
        <p:spPr>
          <a:xfrm>
            <a:off x="569913" y="947738"/>
            <a:ext cx="8210550" cy="4525962"/>
          </a:xfrm>
        </p:spPr>
        <p:txBody>
          <a:bodyPr/>
          <a:lstStyle/>
          <a:p>
            <a:pPr eaLnBrk="1" hangingPunct="1">
              <a:defRPr/>
            </a:pPr>
            <a:r>
              <a:rPr lang="en-US" sz="4800" smtClean="0">
                <a:cs typeface="Times New Roman" charset="0"/>
              </a:rPr>
              <a:t>Our own Milky Way is a good example.</a:t>
            </a:r>
          </a:p>
          <a:p>
            <a:pPr lvl="1" eaLnBrk="1" hangingPunct="1">
              <a:defRPr/>
            </a:pPr>
            <a:r>
              <a:rPr lang="en-US" sz="2400" smtClean="0">
                <a:cs typeface="Times New Roman" charset="0"/>
              </a:rPr>
              <a:t>It could have been a quasar long ago.</a:t>
            </a:r>
          </a:p>
          <a:p>
            <a:pPr lvl="1" eaLnBrk="1" hangingPunct="1">
              <a:defRPr/>
            </a:pPr>
            <a:r>
              <a:rPr lang="en-US" sz="2400" smtClean="0">
                <a:cs typeface="Times New Roman" charset="0"/>
              </a:rPr>
              <a:t>Today, though, its supermassive black hole is resting.</a:t>
            </a:r>
            <a:endParaRPr lang="en-US" sz="2400" smtClean="0"/>
          </a:p>
          <a:p>
            <a:pPr eaLnBrk="1" hangingPunct="1">
              <a:buFont typeface="Times" charset="0"/>
              <a:buNone/>
              <a:defRPr/>
            </a:pPr>
            <a:endParaRPr lang="en-US" sz="2400" smtClean="0">
              <a:cs typeface="Times New Roman" charset="0"/>
            </a:endParaRPr>
          </a:p>
        </p:txBody>
      </p:sp>
      <p:sp>
        <p:nvSpPr>
          <p:cNvPr id="1633285" name="Text Box 5"/>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4233151471"/>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5" name="Rectangle 3"/>
          <p:cNvSpPr>
            <a:spLocks noGrp="1" noChangeArrowheads="1"/>
          </p:cNvSpPr>
          <p:nvPr>
            <p:ph sz="quarter" idx="13"/>
          </p:nvPr>
        </p:nvSpPr>
        <p:spPr>
          <a:xfrm>
            <a:off x="566738" y="962025"/>
            <a:ext cx="8196262" cy="4525963"/>
          </a:xfrm>
        </p:spPr>
        <p:txBody>
          <a:bodyPr/>
          <a:lstStyle/>
          <a:p>
            <a:pPr eaLnBrk="1" hangingPunct="1">
              <a:defRPr/>
            </a:pPr>
            <a:r>
              <a:rPr lang="en-US" sz="4000" smtClean="0">
                <a:cs typeface="+mn-cs"/>
              </a:rPr>
              <a:t>Dormant black holes at the centers of galaxies today can be reawakened to become AGN by galaxy collisions.</a:t>
            </a:r>
          </a:p>
          <a:p>
            <a:pPr eaLnBrk="1" hangingPunct="1">
              <a:defRPr/>
            </a:pPr>
            <a:endParaRPr lang="en-US" sz="4000" smtClean="0">
              <a:cs typeface="+mn-cs"/>
            </a:endParaRPr>
          </a:p>
        </p:txBody>
      </p:sp>
      <p:sp>
        <p:nvSpPr>
          <p:cNvPr id="1810437" name="Text Box 5"/>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Quasars Through Time </a:t>
            </a:r>
          </a:p>
        </p:txBody>
      </p:sp>
    </p:spTree>
    <p:extLst>
      <p:ext uri="{BB962C8B-B14F-4D97-AF65-F5344CB8AC3E}">
        <p14:creationId xmlns:p14="http://schemas.microsoft.com/office/powerpoint/2010/main" val="1867252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5" name="Rectangle 3"/>
          <p:cNvSpPr>
            <a:spLocks noGrp="1" noChangeArrowheads="1"/>
          </p:cNvSpPr>
          <p:nvPr>
            <p:ph sz="quarter" idx="13"/>
          </p:nvPr>
        </p:nvSpPr>
        <p:spPr>
          <a:xfrm>
            <a:off x="539750" y="1008063"/>
            <a:ext cx="7918450" cy="5821362"/>
          </a:xfrm>
        </p:spPr>
        <p:txBody>
          <a:bodyPr/>
          <a:lstStyle/>
          <a:p>
            <a:pPr eaLnBrk="1" hangingPunct="1">
              <a:defRPr/>
            </a:pPr>
            <a:r>
              <a:rPr lang="en-US" sz="3400" smtClean="0">
                <a:cs typeface="+mn-cs"/>
              </a:rPr>
              <a:t>To find the distance to a galaxy, astronomers must search among its stars, nebulae, and star clusters for familiar objects.</a:t>
            </a:r>
          </a:p>
          <a:p>
            <a:pPr eaLnBrk="1" hangingPunct="1">
              <a:defRPr/>
            </a:pPr>
            <a:r>
              <a:rPr lang="en-US" sz="3400" smtClean="0">
                <a:cs typeface="+mn-cs"/>
              </a:rPr>
              <a:t>They must know the luminosity and diameter.</a:t>
            </a:r>
            <a:endParaRPr lang="en-US" sz="3400" smtClean="0">
              <a:cs typeface="Arial" charset="0"/>
            </a:endParaRPr>
          </a:p>
          <a:p>
            <a:pPr lvl="1" eaLnBrk="1" hangingPunct="1">
              <a:defRPr/>
            </a:pPr>
            <a:r>
              <a:rPr lang="en-US" sz="2400" smtClean="0">
                <a:cs typeface="Arial" charset="0"/>
              </a:rPr>
              <a:t>Such objects are called </a:t>
            </a:r>
            <a:r>
              <a:rPr lang="en-US" sz="2400" smtClean="0">
                <a:solidFill>
                  <a:srgbClr val="0000FF"/>
                </a:solidFill>
              </a:rPr>
              <a:t>standard candles</a:t>
            </a:r>
            <a:r>
              <a:rPr lang="en-US" sz="2400" smtClean="0"/>
              <a:t>. </a:t>
            </a:r>
          </a:p>
          <a:p>
            <a:pPr lvl="1" eaLnBrk="1" hangingPunct="1">
              <a:defRPr/>
            </a:pPr>
            <a:r>
              <a:rPr lang="en-US" sz="2400" smtClean="0"/>
              <a:t>If you can find a standard candle in a galaxy, you can judge its distance.</a:t>
            </a:r>
          </a:p>
          <a:p>
            <a:pPr lvl="1" eaLnBrk="1" hangingPunct="1">
              <a:defRPr/>
            </a:pPr>
            <a:endParaRPr lang="en-US" sz="2400" smtClean="0"/>
          </a:p>
        </p:txBody>
      </p:sp>
      <p:sp>
        <p:nvSpPr>
          <p:cNvPr id="125235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Distance</a:t>
            </a:r>
          </a:p>
        </p:txBody>
      </p:sp>
    </p:spTree>
    <p:extLst>
      <p:ext uri="{BB962C8B-B14F-4D97-AF65-F5344CB8AC3E}">
        <p14:creationId xmlns:p14="http://schemas.microsoft.com/office/powerpoint/2010/main" val="29207783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5" name="Rectangle 3"/>
          <p:cNvSpPr>
            <a:spLocks noGrp="1" noChangeArrowheads="1"/>
          </p:cNvSpPr>
          <p:nvPr>
            <p:ph sz="quarter" idx="13"/>
          </p:nvPr>
        </p:nvSpPr>
        <p:spPr>
          <a:xfrm>
            <a:off x="577850" y="971550"/>
            <a:ext cx="8042275" cy="5867400"/>
          </a:xfrm>
        </p:spPr>
        <p:txBody>
          <a:bodyPr/>
          <a:lstStyle/>
          <a:p>
            <a:pPr eaLnBrk="1" hangingPunct="1">
              <a:defRPr/>
            </a:pPr>
            <a:r>
              <a:rPr lang="en-US" sz="4000" smtClean="0">
                <a:cs typeface="+mn-cs"/>
              </a:rPr>
              <a:t>When a supernova explodes in a distant galaxy, astronomers rush to observe it.</a:t>
            </a:r>
          </a:p>
          <a:p>
            <a:pPr lvl="1" eaLnBrk="1" hangingPunct="1">
              <a:defRPr/>
            </a:pPr>
            <a:r>
              <a:rPr lang="en-US" sz="2400" smtClean="0"/>
              <a:t>Studies show that type Ia supernovae—caused by the collapse of a white dwarf—all reach about the same absolute magnitude at maximum.</a:t>
            </a:r>
          </a:p>
          <a:p>
            <a:pPr lvl="1" eaLnBrk="1" hangingPunct="1">
              <a:defRPr/>
            </a:pPr>
            <a:r>
              <a:rPr lang="en-US" sz="2400" smtClean="0"/>
              <a:t>This makes them more like </a:t>
            </a:r>
            <a:r>
              <a:rPr lang="ja-JP" altLang="en-US" sz="2400" smtClean="0">
                <a:latin typeface="Arial"/>
              </a:rPr>
              <a:t>“</a:t>
            </a:r>
            <a:r>
              <a:rPr lang="en-US" sz="2400" smtClean="0"/>
              <a:t>standard bombs</a:t>
            </a:r>
            <a:r>
              <a:rPr lang="ja-JP" altLang="en-US" sz="2400" smtClean="0">
                <a:latin typeface="Arial"/>
              </a:rPr>
              <a:t>”</a:t>
            </a:r>
            <a:r>
              <a:rPr lang="en-US" sz="2400" smtClean="0"/>
              <a:t> than standard candles.</a:t>
            </a:r>
          </a:p>
        </p:txBody>
      </p:sp>
      <p:sp>
        <p:nvSpPr>
          <p:cNvPr id="113459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Distance</a:t>
            </a:r>
          </a:p>
        </p:txBody>
      </p:sp>
    </p:spTree>
    <p:extLst>
      <p:ext uri="{BB962C8B-B14F-4D97-AF65-F5344CB8AC3E}">
        <p14:creationId xmlns:p14="http://schemas.microsoft.com/office/powerpoint/2010/main" val="2087295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Rectangle 2"/>
          <p:cNvSpPr>
            <a:spLocks noGrp="1" noChangeArrowheads="1"/>
          </p:cNvSpPr>
          <p:nvPr>
            <p:ph type="ctrTitle" idx="4294967295"/>
          </p:nvPr>
        </p:nvSpPr>
        <p:spPr bwMode="auto">
          <a:xfrm>
            <a:off x="0" y="3200400"/>
            <a:ext cx="77724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ormAutofit fontScale="90000"/>
          </a:bodyPr>
          <a:lstStyle/>
          <a:p>
            <a:pPr eaLnBrk="1" hangingPunct="1">
              <a:defRPr/>
            </a:pPr>
            <a:r>
              <a:rPr lang="en-US" sz="4000" b="1" dirty="0" smtClean="0">
                <a:cs typeface="+mj-cs"/>
              </a:rPr>
              <a:t>Chapter 13</a:t>
            </a:r>
            <a:br>
              <a:rPr lang="en-US" sz="4000" b="1" dirty="0" smtClean="0">
                <a:cs typeface="+mj-cs"/>
              </a:rPr>
            </a:br>
            <a:r>
              <a:rPr lang="en-US" sz="4000" b="1" dirty="0" smtClean="0">
                <a:cs typeface="+mj-cs"/>
              </a:rPr>
              <a:t>Galaxies: Normal </a:t>
            </a:r>
            <a:r>
              <a:rPr lang="en-US" sz="4000" b="1" smtClean="0">
                <a:cs typeface="+mj-cs"/>
              </a:rPr>
              <a:t>and Active</a:t>
            </a:r>
            <a:endParaRPr lang="en-US" dirty="0" smtClean="0">
              <a:cs typeface="+mj-cs"/>
            </a:endParaRPr>
          </a:p>
        </p:txBody>
      </p:sp>
    </p:spTree>
    <p:extLst>
      <p:ext uri="{BB962C8B-B14F-4D97-AF65-F5344CB8AC3E}">
        <p14:creationId xmlns:p14="http://schemas.microsoft.com/office/powerpoint/2010/main" val="4466530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3" name="Rectangle 3"/>
          <p:cNvSpPr>
            <a:spLocks noGrp="1" noChangeArrowheads="1"/>
          </p:cNvSpPr>
          <p:nvPr>
            <p:ph sz="quarter" idx="13"/>
          </p:nvPr>
        </p:nvSpPr>
        <p:spPr>
          <a:xfrm>
            <a:off x="577850" y="977900"/>
            <a:ext cx="8347075" cy="4525963"/>
          </a:xfrm>
        </p:spPr>
        <p:txBody>
          <a:bodyPr/>
          <a:lstStyle/>
          <a:p>
            <a:pPr eaLnBrk="1" hangingPunct="1">
              <a:defRPr/>
            </a:pPr>
            <a:r>
              <a:rPr lang="en-US" sz="3600" smtClean="0">
                <a:cs typeface="+mn-cs"/>
              </a:rPr>
              <a:t>When type Ia supernovae are seen in more distant galaxies, astronomers can measure the apparent brightness at maximum. </a:t>
            </a:r>
          </a:p>
          <a:p>
            <a:pPr lvl="1" eaLnBrk="1" hangingPunct="1">
              <a:defRPr/>
            </a:pPr>
            <a:r>
              <a:rPr lang="en-US" sz="2600" smtClean="0"/>
              <a:t>They can compare that with the known luminosity of these supernovae to find their distances.</a:t>
            </a:r>
          </a:p>
        </p:txBody>
      </p:sp>
      <p:sp>
        <p:nvSpPr>
          <p:cNvPr id="1285128" name="Text Box 8"/>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Distance</a:t>
            </a:r>
          </a:p>
        </p:txBody>
      </p:sp>
    </p:spTree>
    <p:extLst>
      <p:ext uri="{BB962C8B-B14F-4D97-AF65-F5344CB8AC3E}">
        <p14:creationId xmlns:p14="http://schemas.microsoft.com/office/powerpoint/2010/main" val="21819981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9" name="Rectangle 3"/>
          <p:cNvSpPr>
            <a:spLocks noGrp="1" noChangeArrowheads="1"/>
          </p:cNvSpPr>
          <p:nvPr>
            <p:ph sz="quarter" idx="13"/>
          </p:nvPr>
        </p:nvSpPr>
        <p:spPr>
          <a:xfrm>
            <a:off x="546100" y="992188"/>
            <a:ext cx="8293100" cy="5791200"/>
          </a:xfrm>
        </p:spPr>
        <p:txBody>
          <a:bodyPr/>
          <a:lstStyle/>
          <a:p>
            <a:pPr eaLnBrk="1" hangingPunct="1">
              <a:defRPr/>
            </a:pPr>
            <a:r>
              <a:rPr lang="en-US" sz="3600" smtClean="0">
                <a:cs typeface="+mn-cs"/>
              </a:rPr>
              <a:t>Astronomers use calibration to build a distance scale reaching from the nearest galaxies to the most distant visible galaxies.</a:t>
            </a:r>
          </a:p>
          <a:p>
            <a:pPr lvl="1" eaLnBrk="1" hangingPunct="1">
              <a:defRPr/>
            </a:pPr>
            <a:r>
              <a:rPr lang="en-US" sz="2600" smtClean="0"/>
              <a:t>Often, they refer to this as the </a:t>
            </a:r>
            <a:r>
              <a:rPr lang="en-US" sz="2600" smtClean="0">
                <a:solidFill>
                  <a:srgbClr val="0000FF"/>
                </a:solidFill>
              </a:rPr>
              <a:t>distance</a:t>
            </a:r>
            <a:r>
              <a:rPr lang="en-US" sz="2600" smtClean="0">
                <a:solidFill>
                  <a:srgbClr val="99CCFF"/>
                </a:solidFill>
              </a:rPr>
              <a:t> </a:t>
            </a:r>
            <a:r>
              <a:rPr lang="en-US" sz="2600" smtClean="0">
                <a:solidFill>
                  <a:srgbClr val="0000FF"/>
                </a:solidFill>
              </a:rPr>
              <a:t>ladder</a:t>
            </a:r>
            <a:r>
              <a:rPr lang="en-US" sz="2600" smtClean="0"/>
              <a:t>—as each step depends on the steps below it. </a:t>
            </a:r>
          </a:p>
        </p:txBody>
      </p:sp>
      <p:sp>
        <p:nvSpPr>
          <p:cNvPr id="1140742"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Distance</a:t>
            </a:r>
          </a:p>
        </p:txBody>
      </p:sp>
    </p:spTree>
    <p:extLst>
      <p:ext uri="{BB962C8B-B14F-4D97-AF65-F5344CB8AC3E}">
        <p14:creationId xmlns:p14="http://schemas.microsoft.com/office/powerpoint/2010/main" val="14836695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9" name="Rectangle 3"/>
          <p:cNvSpPr>
            <a:spLocks noGrp="1" noChangeArrowheads="1"/>
          </p:cNvSpPr>
          <p:nvPr>
            <p:ph sz="quarter" idx="13"/>
          </p:nvPr>
        </p:nvSpPr>
        <p:spPr>
          <a:xfrm>
            <a:off x="566738" y="976313"/>
            <a:ext cx="7739062" cy="4525962"/>
          </a:xfrm>
        </p:spPr>
        <p:txBody>
          <a:bodyPr/>
          <a:lstStyle/>
          <a:p>
            <a:pPr eaLnBrk="1" hangingPunct="1">
              <a:defRPr/>
            </a:pPr>
            <a:r>
              <a:rPr lang="en-US" sz="4000" smtClean="0">
                <a:cs typeface="+mn-cs"/>
              </a:rPr>
              <a:t>Of course, the foundation of the scale rests on understanding the luminosities of stars.</a:t>
            </a:r>
          </a:p>
          <a:p>
            <a:pPr lvl="1" eaLnBrk="1" hangingPunct="1">
              <a:defRPr/>
            </a:pPr>
            <a:r>
              <a:rPr lang="en-US" sz="2600" smtClean="0"/>
              <a:t>This ultimately rests on measurements of stellar parallax.</a:t>
            </a:r>
          </a:p>
        </p:txBody>
      </p:sp>
      <p:sp>
        <p:nvSpPr>
          <p:cNvPr id="1330181" name="Text Box 5"/>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Distance</a:t>
            </a:r>
          </a:p>
        </p:txBody>
      </p:sp>
    </p:spTree>
    <p:extLst>
      <p:ext uri="{BB962C8B-B14F-4D97-AF65-F5344CB8AC3E}">
        <p14:creationId xmlns:p14="http://schemas.microsoft.com/office/powerpoint/2010/main" val="388261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3" name="Rectangle 3"/>
          <p:cNvSpPr>
            <a:spLocks noGrp="1" noChangeArrowheads="1"/>
          </p:cNvSpPr>
          <p:nvPr>
            <p:ph sz="quarter" idx="13"/>
          </p:nvPr>
        </p:nvSpPr>
        <p:spPr>
          <a:xfrm>
            <a:off x="539750" y="981075"/>
            <a:ext cx="8229600" cy="5821363"/>
          </a:xfrm>
        </p:spPr>
        <p:txBody>
          <a:bodyPr/>
          <a:lstStyle/>
          <a:p>
            <a:pPr eaLnBrk="1" hangingPunct="1">
              <a:defRPr/>
            </a:pPr>
            <a:r>
              <a:rPr lang="en-US" sz="3600" dirty="0" smtClean="0">
                <a:cs typeface="+mn-cs"/>
              </a:rPr>
              <a:t>The most distant visible galaxies are little over 10 billion </a:t>
            </a:r>
            <a:r>
              <a:rPr lang="en-US" sz="3600" dirty="0" err="1" smtClean="0">
                <a:cs typeface="+mn-cs"/>
              </a:rPr>
              <a:t>ly</a:t>
            </a:r>
            <a:r>
              <a:rPr lang="en-US" sz="3600" dirty="0" smtClean="0">
                <a:cs typeface="+mn-cs"/>
              </a:rPr>
              <a:t> (3,000 </a:t>
            </a:r>
            <a:r>
              <a:rPr lang="en-US" sz="3600" dirty="0" err="1" smtClean="0">
                <a:cs typeface="+mn-cs"/>
              </a:rPr>
              <a:t>Mpc</a:t>
            </a:r>
            <a:r>
              <a:rPr lang="en-US" sz="3600" dirty="0" smtClean="0">
                <a:cs typeface="+mn-cs"/>
              </a:rPr>
              <a:t>) away.</a:t>
            </a:r>
          </a:p>
          <a:p>
            <a:pPr>
              <a:defRPr/>
            </a:pPr>
            <a:r>
              <a:rPr lang="en-US" sz="3600" dirty="0"/>
              <a:t>When you look at a galaxy only a few million light-years away, you do not see it as it is now but as it was millions of years ago.</a:t>
            </a:r>
          </a:p>
          <a:p>
            <a:pPr lvl="1">
              <a:defRPr/>
            </a:pPr>
            <a:r>
              <a:rPr lang="en-US" sz="2600" dirty="0"/>
              <a:t>This is when its light began the journey towards Earth.</a:t>
            </a:r>
          </a:p>
          <a:p>
            <a:pPr eaLnBrk="1" hangingPunct="1">
              <a:defRPr/>
            </a:pPr>
            <a:endParaRPr lang="en-US" sz="3600" dirty="0" smtClean="0">
              <a:cs typeface="+mn-cs"/>
            </a:endParaRPr>
          </a:p>
        </p:txBody>
      </p:sp>
      <p:sp>
        <p:nvSpPr>
          <p:cNvPr id="1141765" name="Text Box 5"/>
          <p:cNvSpPr txBox="1">
            <a:spLocks noChangeArrowheads="1"/>
          </p:cNvSpPr>
          <p:nvPr/>
        </p:nvSpPr>
        <p:spPr bwMode="auto">
          <a:xfrm>
            <a:off x="539750" y="76200"/>
            <a:ext cx="761365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Telescopes as Time Machines</a:t>
            </a:r>
          </a:p>
        </p:txBody>
      </p:sp>
    </p:spTree>
    <p:extLst>
      <p:ext uri="{BB962C8B-B14F-4D97-AF65-F5344CB8AC3E}">
        <p14:creationId xmlns:p14="http://schemas.microsoft.com/office/powerpoint/2010/main" val="20444395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1" name="Rectangle 3"/>
          <p:cNvSpPr>
            <a:spLocks noGrp="1" noChangeArrowheads="1"/>
          </p:cNvSpPr>
          <p:nvPr>
            <p:ph sz="quarter" idx="13"/>
          </p:nvPr>
        </p:nvSpPr>
        <p:spPr>
          <a:xfrm>
            <a:off x="552450" y="976313"/>
            <a:ext cx="8134350" cy="5881687"/>
          </a:xfrm>
        </p:spPr>
        <p:txBody>
          <a:bodyPr/>
          <a:lstStyle/>
          <a:p>
            <a:pPr eaLnBrk="1" hangingPunct="1">
              <a:defRPr/>
            </a:pPr>
            <a:r>
              <a:rPr lang="en-US" sz="4000" smtClean="0">
                <a:cs typeface="+mn-cs"/>
              </a:rPr>
              <a:t>When you look at a more distant galaxy, you look back into the past by an amount called the </a:t>
            </a:r>
            <a:r>
              <a:rPr lang="en-US" sz="4000" smtClean="0">
                <a:solidFill>
                  <a:srgbClr val="0000FF"/>
                </a:solidFill>
                <a:cs typeface="+mn-cs"/>
              </a:rPr>
              <a:t>look-back time</a:t>
            </a:r>
            <a:r>
              <a:rPr lang="en-US" sz="4000" smtClean="0">
                <a:cs typeface="+mn-cs"/>
              </a:rPr>
              <a:t>.</a:t>
            </a:r>
          </a:p>
          <a:p>
            <a:pPr lvl="1" eaLnBrk="1" hangingPunct="1">
              <a:defRPr/>
            </a:pPr>
            <a:r>
              <a:rPr lang="en-US" sz="2600" smtClean="0"/>
              <a:t>This is the time in years equal to the distance </a:t>
            </a:r>
            <a:br>
              <a:rPr lang="en-US" sz="2600" smtClean="0"/>
            </a:br>
            <a:r>
              <a:rPr lang="en-US" sz="2600" smtClean="0"/>
              <a:t>to the galaxy in light-years.</a:t>
            </a:r>
          </a:p>
        </p:txBody>
      </p:sp>
      <p:sp>
        <p:nvSpPr>
          <p:cNvPr id="1312776" name="Text Box 8"/>
          <p:cNvSpPr txBox="1">
            <a:spLocks noChangeArrowheads="1"/>
          </p:cNvSpPr>
          <p:nvPr/>
        </p:nvSpPr>
        <p:spPr bwMode="auto">
          <a:xfrm>
            <a:off x="539750" y="76200"/>
            <a:ext cx="761365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Telescopes as Time Machines</a:t>
            </a:r>
          </a:p>
        </p:txBody>
      </p:sp>
    </p:spTree>
    <p:extLst>
      <p:ext uri="{BB962C8B-B14F-4D97-AF65-F5344CB8AC3E}">
        <p14:creationId xmlns:p14="http://schemas.microsoft.com/office/powerpoint/2010/main" val="9916612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1" name="Rectangle 3"/>
          <p:cNvSpPr>
            <a:spLocks noGrp="1" noChangeArrowheads="1"/>
          </p:cNvSpPr>
          <p:nvPr>
            <p:ph sz="quarter" idx="13"/>
          </p:nvPr>
        </p:nvSpPr>
        <p:spPr>
          <a:xfrm>
            <a:off x="554038" y="971550"/>
            <a:ext cx="8589962" cy="4525963"/>
          </a:xfrm>
        </p:spPr>
        <p:txBody>
          <a:bodyPr/>
          <a:lstStyle/>
          <a:p>
            <a:pPr eaLnBrk="1" hangingPunct="1">
              <a:defRPr/>
            </a:pPr>
            <a:r>
              <a:rPr lang="en-US" sz="4400" smtClean="0">
                <a:cs typeface="+mn-cs"/>
              </a:rPr>
              <a:t>The look-back time to nearby objects is usually not significant.</a:t>
            </a:r>
            <a:r>
              <a:rPr lang="en-US" sz="3600" smtClean="0">
                <a:cs typeface="+mn-cs"/>
              </a:rPr>
              <a:t> </a:t>
            </a:r>
            <a:r>
              <a:rPr lang="en-US" sz="2800" smtClean="0">
                <a:cs typeface="+mn-cs"/>
              </a:rPr>
              <a:t> </a:t>
            </a:r>
          </a:p>
          <a:p>
            <a:pPr lvl="1" eaLnBrk="1" hangingPunct="1">
              <a:defRPr/>
            </a:pPr>
            <a:r>
              <a:rPr lang="en-US" sz="2600" smtClean="0"/>
              <a:t>The look-back time to the moon is 1.3 seconds, </a:t>
            </a:r>
            <a:br>
              <a:rPr lang="en-US" sz="2600" smtClean="0"/>
            </a:br>
            <a:r>
              <a:rPr lang="en-US" sz="2600" smtClean="0"/>
              <a:t>and to the sun only 8 minutes.</a:t>
            </a:r>
          </a:p>
          <a:p>
            <a:pPr lvl="1" eaLnBrk="1" hangingPunct="1">
              <a:defRPr/>
            </a:pPr>
            <a:r>
              <a:rPr lang="en-US" sz="2600" smtClean="0"/>
              <a:t>To the nearest star, it is about 4 years. </a:t>
            </a:r>
          </a:p>
        </p:txBody>
      </p:sp>
      <p:sp>
        <p:nvSpPr>
          <p:cNvPr id="1143816" name="Text Box 8"/>
          <p:cNvSpPr txBox="1">
            <a:spLocks noChangeArrowheads="1"/>
          </p:cNvSpPr>
          <p:nvPr/>
        </p:nvSpPr>
        <p:spPr bwMode="auto">
          <a:xfrm>
            <a:off x="539750" y="76200"/>
            <a:ext cx="761365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Telescopes as Time Machines</a:t>
            </a:r>
          </a:p>
        </p:txBody>
      </p:sp>
    </p:spTree>
    <p:extLst>
      <p:ext uri="{BB962C8B-B14F-4D97-AF65-F5344CB8AC3E}">
        <p14:creationId xmlns:p14="http://schemas.microsoft.com/office/powerpoint/2010/main" val="11733592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5" name="Rectangle 3"/>
          <p:cNvSpPr>
            <a:spLocks noGrp="1" noChangeArrowheads="1"/>
          </p:cNvSpPr>
          <p:nvPr>
            <p:ph sz="quarter" idx="13"/>
          </p:nvPr>
        </p:nvSpPr>
        <p:spPr>
          <a:xfrm>
            <a:off x="554038" y="992188"/>
            <a:ext cx="8589962" cy="5867400"/>
          </a:xfrm>
        </p:spPr>
        <p:txBody>
          <a:bodyPr/>
          <a:lstStyle/>
          <a:p>
            <a:pPr eaLnBrk="1" hangingPunct="1">
              <a:defRPr/>
            </a:pPr>
            <a:r>
              <a:rPr lang="en-US" smtClean="0">
                <a:cs typeface="+mn-cs"/>
              </a:rPr>
              <a:t>The Andromeda Galaxy has a look-back time of about 2 million years—a mere eye blink in the lifetime of a galaxy.</a:t>
            </a:r>
          </a:p>
          <a:p>
            <a:pPr eaLnBrk="1" hangingPunct="1">
              <a:defRPr/>
            </a:pPr>
            <a:r>
              <a:rPr lang="en-US" smtClean="0">
                <a:cs typeface="+mn-cs"/>
              </a:rPr>
              <a:t>When astronomers look at more distant galaxies though, the look-back time becomes an appreciable part of the age of the universe.</a:t>
            </a:r>
          </a:p>
        </p:txBody>
      </p:sp>
      <p:sp>
        <p:nvSpPr>
          <p:cNvPr id="1144840" name="Text Box 8"/>
          <p:cNvSpPr txBox="1">
            <a:spLocks noChangeArrowheads="1"/>
          </p:cNvSpPr>
          <p:nvPr/>
        </p:nvSpPr>
        <p:spPr bwMode="auto">
          <a:xfrm>
            <a:off x="539750" y="76200"/>
            <a:ext cx="761365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Telescopes as Time Machines</a:t>
            </a:r>
          </a:p>
        </p:txBody>
      </p:sp>
    </p:spTree>
    <p:extLst>
      <p:ext uri="{BB962C8B-B14F-4D97-AF65-F5344CB8AC3E}">
        <p14:creationId xmlns:p14="http://schemas.microsoft.com/office/powerpoint/2010/main" val="1439354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3" name="Rectangle 5"/>
          <p:cNvSpPr>
            <a:spLocks noGrp="1" noChangeArrowheads="1"/>
          </p:cNvSpPr>
          <p:nvPr>
            <p:ph sz="quarter" idx="13"/>
          </p:nvPr>
        </p:nvSpPr>
        <p:spPr>
          <a:xfrm>
            <a:off x="554038" y="977900"/>
            <a:ext cx="8056562" cy="5867400"/>
          </a:xfrm>
        </p:spPr>
        <p:txBody>
          <a:bodyPr/>
          <a:lstStyle/>
          <a:p>
            <a:pPr eaLnBrk="1" hangingPunct="1">
              <a:defRPr/>
            </a:pPr>
            <a:r>
              <a:rPr lang="en-US" sz="3800" smtClean="0">
                <a:cs typeface="+mn-cs"/>
              </a:rPr>
              <a:t>When astronomers observe the most  distant visible galaxies, they are looking  back over 10 billion years.</a:t>
            </a:r>
          </a:p>
          <a:p>
            <a:pPr lvl="1" eaLnBrk="1" hangingPunct="1">
              <a:defRPr/>
            </a:pPr>
            <a:r>
              <a:rPr lang="en-US" sz="2600" smtClean="0"/>
              <a:t>At that time, the universe may have been significantly different.</a:t>
            </a:r>
          </a:p>
          <a:p>
            <a:pPr eaLnBrk="1" hangingPunct="1">
              <a:buFont typeface="Times" charset="0"/>
              <a:buNone/>
              <a:defRPr/>
            </a:pPr>
            <a:endParaRPr lang="en-US" sz="2600" smtClean="0">
              <a:cs typeface="+mn-cs"/>
            </a:endParaRPr>
          </a:p>
        </p:txBody>
      </p:sp>
      <p:sp>
        <p:nvSpPr>
          <p:cNvPr id="1287177" name="Text Box 9"/>
          <p:cNvSpPr txBox="1">
            <a:spLocks noChangeArrowheads="1"/>
          </p:cNvSpPr>
          <p:nvPr/>
        </p:nvSpPr>
        <p:spPr bwMode="auto">
          <a:xfrm>
            <a:off x="539750" y="76200"/>
            <a:ext cx="761365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Telescopes as Time Machines</a:t>
            </a:r>
          </a:p>
        </p:txBody>
      </p:sp>
    </p:spTree>
    <p:extLst>
      <p:ext uri="{BB962C8B-B14F-4D97-AF65-F5344CB8AC3E}">
        <p14:creationId xmlns:p14="http://schemas.microsoft.com/office/powerpoint/2010/main" val="7415431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3" name="Rectangle 3"/>
          <p:cNvSpPr>
            <a:spLocks noGrp="1" noChangeArrowheads="1"/>
          </p:cNvSpPr>
          <p:nvPr>
            <p:ph sz="quarter" idx="13"/>
          </p:nvPr>
        </p:nvSpPr>
        <p:spPr>
          <a:xfrm>
            <a:off x="554038" y="1000125"/>
            <a:ext cx="8056562" cy="5867400"/>
          </a:xfrm>
        </p:spPr>
        <p:txBody>
          <a:bodyPr/>
          <a:lstStyle/>
          <a:p>
            <a:pPr eaLnBrk="1" hangingPunct="1">
              <a:defRPr/>
            </a:pPr>
            <a:r>
              <a:rPr lang="en-US" sz="3400" smtClean="0">
                <a:cs typeface="+mn-cs"/>
              </a:rPr>
              <a:t>Astronomers find it difficult to measure the distance to a galaxy.</a:t>
            </a:r>
          </a:p>
          <a:p>
            <a:pPr eaLnBrk="1" hangingPunct="1">
              <a:defRPr/>
            </a:pPr>
            <a:r>
              <a:rPr lang="en-US" sz="3400" smtClean="0">
                <a:cs typeface="+mn-cs"/>
              </a:rPr>
              <a:t>They often estimate such distances using a simple relationship.</a:t>
            </a:r>
          </a:p>
          <a:p>
            <a:pPr lvl="1" eaLnBrk="1" hangingPunct="1">
              <a:defRPr/>
            </a:pPr>
            <a:r>
              <a:rPr lang="en-US" sz="2400" smtClean="0"/>
              <a:t>Early in the 20th century, astronomers noticed that the lines in galaxy spectra were shifted slightly toward longer wavelengths—redshifts. </a:t>
            </a:r>
          </a:p>
          <a:p>
            <a:pPr lvl="1" eaLnBrk="1" hangingPunct="1">
              <a:defRPr/>
            </a:pPr>
            <a:r>
              <a:rPr lang="en-US" sz="2400" smtClean="0"/>
              <a:t>These redshifts imply that the galaxies are receding from Earth.</a:t>
            </a:r>
          </a:p>
          <a:p>
            <a:pPr lvl="1" eaLnBrk="1" hangingPunct="1">
              <a:defRPr/>
            </a:pPr>
            <a:endParaRPr lang="en-US" smtClean="0"/>
          </a:p>
        </p:txBody>
      </p:sp>
      <p:sp>
        <p:nvSpPr>
          <p:cNvPr id="1146884" name="Text Box 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3375920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7" name="Rectangle 3"/>
          <p:cNvSpPr>
            <a:spLocks noGrp="1" noChangeArrowheads="1"/>
          </p:cNvSpPr>
          <p:nvPr>
            <p:ph type="body" sz="half" idx="1"/>
          </p:nvPr>
        </p:nvSpPr>
        <p:spPr>
          <a:xfrm>
            <a:off x="554038" y="992188"/>
            <a:ext cx="8534400" cy="5867400"/>
          </a:xfrm>
        </p:spPr>
        <p:txBody>
          <a:bodyPr/>
          <a:lstStyle/>
          <a:p>
            <a:pPr eaLnBrk="1" hangingPunct="1">
              <a:defRPr/>
            </a:pPr>
            <a:r>
              <a:rPr lang="en-US" smtClean="0">
                <a:cs typeface="+mn-cs"/>
              </a:rPr>
              <a:t>In 1929, the American astronomer Edwin Hubble published a graph that plotted the apparent velocities of recession versus distance for a number of galaxies.</a:t>
            </a:r>
          </a:p>
          <a:p>
            <a:pPr lvl="1" eaLnBrk="1" hangingPunct="1">
              <a:defRPr/>
            </a:pPr>
            <a:r>
              <a:rPr lang="en-US" sz="2400" smtClean="0"/>
              <a:t>The points in the </a:t>
            </a:r>
            <a:br>
              <a:rPr lang="en-US" sz="2400" smtClean="0"/>
            </a:br>
            <a:r>
              <a:rPr lang="en-US" sz="2400" smtClean="0"/>
              <a:t>graph fell along a </a:t>
            </a:r>
            <a:br>
              <a:rPr lang="en-US" sz="2400" smtClean="0"/>
            </a:br>
            <a:r>
              <a:rPr lang="en-US" sz="2400" smtClean="0"/>
              <a:t>straight line.</a:t>
            </a:r>
          </a:p>
        </p:txBody>
      </p:sp>
      <p:sp>
        <p:nvSpPr>
          <p:cNvPr id="1147915" name="Text Box 11"/>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pic>
        <p:nvPicPr>
          <p:cNvPr id="1147916" name="Picture 12" descr="10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46513"/>
            <a:ext cx="4876800"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14359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4" name="Rectangle 4"/>
          <p:cNvSpPr>
            <a:spLocks noGrp="1" noChangeArrowheads="1"/>
          </p:cNvSpPr>
          <p:nvPr>
            <p:ph sz="quarter" idx="13"/>
          </p:nvPr>
        </p:nvSpPr>
        <p:spPr>
          <a:xfrm>
            <a:off x="554038" y="990600"/>
            <a:ext cx="8270875" cy="5562600"/>
          </a:xfrm>
        </p:spPr>
        <p:txBody>
          <a:bodyPr/>
          <a:lstStyle/>
          <a:p>
            <a:pPr eaLnBrk="1" hangingPunct="1">
              <a:defRPr/>
            </a:pPr>
            <a:r>
              <a:rPr lang="en-US" sz="3600" smtClean="0">
                <a:cs typeface="Times New Roman" charset="0"/>
              </a:rPr>
              <a:t>In this chapter, you will try to understand how galaxies form and evolve.</a:t>
            </a:r>
          </a:p>
          <a:p>
            <a:pPr lvl="1" eaLnBrk="1" hangingPunct="1">
              <a:defRPr/>
            </a:pPr>
            <a:r>
              <a:rPr lang="en-US" sz="2400" smtClean="0">
                <a:cs typeface="Times New Roman" charset="0"/>
              </a:rPr>
              <a:t>You will discover that the amount of gas and dust in a galaxy is a critical clue.</a:t>
            </a:r>
          </a:p>
          <a:p>
            <a:pPr lvl="1" eaLnBrk="1" hangingPunct="1">
              <a:defRPr/>
            </a:pPr>
            <a:r>
              <a:rPr lang="en-US" sz="2400" smtClean="0">
                <a:cs typeface="Times New Roman" charset="0"/>
              </a:rPr>
              <a:t>You will also discover that interactions between galaxies can influence their structure and evolution.</a:t>
            </a:r>
          </a:p>
        </p:txBody>
      </p:sp>
    </p:spTree>
    <p:extLst>
      <p:ext uri="{BB962C8B-B14F-4D97-AF65-F5344CB8AC3E}">
        <p14:creationId xmlns:p14="http://schemas.microsoft.com/office/powerpoint/2010/main" val="32523831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3" name="Rectangle 3"/>
          <p:cNvSpPr>
            <a:spLocks noGrp="1" noChangeArrowheads="1"/>
          </p:cNvSpPr>
          <p:nvPr>
            <p:ph type="body" sz="half" idx="1"/>
          </p:nvPr>
        </p:nvSpPr>
        <p:spPr>
          <a:xfrm>
            <a:off x="546100" y="985838"/>
            <a:ext cx="8355013" cy="4525962"/>
          </a:xfrm>
        </p:spPr>
        <p:txBody>
          <a:bodyPr/>
          <a:lstStyle/>
          <a:p>
            <a:pPr eaLnBrk="1" hangingPunct="1">
              <a:defRPr/>
            </a:pPr>
            <a:r>
              <a:rPr lang="en-US" sz="3600" smtClean="0">
                <a:cs typeface="Arial" charset="0"/>
              </a:rPr>
              <a:t>This relation between apparent velocity of recession and distance is known as the </a:t>
            </a:r>
            <a:r>
              <a:rPr lang="en-US" sz="3600" smtClean="0">
                <a:solidFill>
                  <a:srgbClr val="0000FF"/>
                </a:solidFill>
                <a:cs typeface="Arial" charset="0"/>
              </a:rPr>
              <a:t>Hubble law</a:t>
            </a:r>
            <a:r>
              <a:rPr lang="en-US" sz="3600" smtClean="0">
                <a:cs typeface="Arial" charset="0"/>
              </a:rPr>
              <a:t>.</a:t>
            </a:r>
          </a:p>
          <a:p>
            <a:pPr lvl="1" eaLnBrk="1" hangingPunct="1">
              <a:defRPr/>
            </a:pPr>
            <a:r>
              <a:rPr lang="en-US" sz="2600" smtClean="0">
                <a:cs typeface="Arial" charset="0"/>
              </a:rPr>
              <a:t>The slope of the line is known as the </a:t>
            </a:r>
            <a:r>
              <a:rPr lang="en-US" sz="2600" smtClean="0">
                <a:solidFill>
                  <a:srgbClr val="0000FF"/>
                </a:solidFill>
                <a:cs typeface="Arial" charset="0"/>
              </a:rPr>
              <a:t>Hubble constant</a:t>
            </a:r>
            <a:r>
              <a:rPr lang="en-US" sz="2600" smtClean="0">
                <a:cs typeface="Arial" charset="0"/>
              </a:rPr>
              <a:t>, symbolized by </a:t>
            </a:r>
            <a:r>
              <a:rPr lang="en-US" sz="2600" smtClean="0">
                <a:solidFill>
                  <a:srgbClr val="0000FF"/>
                </a:solidFill>
                <a:cs typeface="Arial" charset="0"/>
              </a:rPr>
              <a:t>H</a:t>
            </a:r>
            <a:r>
              <a:rPr lang="en-US" sz="2600" smtClean="0">
                <a:cs typeface="Arial" charset="0"/>
              </a:rPr>
              <a:t>.</a:t>
            </a:r>
            <a:endParaRPr lang="en-US" sz="2600" smtClean="0"/>
          </a:p>
        </p:txBody>
      </p:sp>
      <p:sp>
        <p:nvSpPr>
          <p:cNvPr id="1254414" name="Text Box 1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pic>
        <p:nvPicPr>
          <p:cNvPr id="1254415" name="Picture 15" descr="10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44925"/>
            <a:ext cx="4876800"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116939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1" name="Rectangle 3"/>
          <p:cNvSpPr>
            <a:spLocks noGrp="1" noChangeArrowheads="1"/>
          </p:cNvSpPr>
          <p:nvPr>
            <p:ph sz="quarter" idx="13"/>
          </p:nvPr>
        </p:nvSpPr>
        <p:spPr>
          <a:xfrm>
            <a:off x="539750" y="965200"/>
            <a:ext cx="8229600" cy="5867400"/>
          </a:xfrm>
        </p:spPr>
        <p:txBody>
          <a:bodyPr/>
          <a:lstStyle/>
          <a:p>
            <a:pPr eaLnBrk="1" hangingPunct="1">
              <a:defRPr/>
            </a:pPr>
            <a:r>
              <a:rPr lang="en-US" sz="4400" smtClean="0">
                <a:cs typeface="+mn-cs"/>
              </a:rPr>
              <a:t>The Hubble law is important in astronomy for two reasons.</a:t>
            </a:r>
            <a:r>
              <a:rPr lang="en-US" smtClean="0">
                <a:cs typeface="+mn-cs"/>
              </a:rPr>
              <a:t> </a:t>
            </a:r>
          </a:p>
          <a:p>
            <a:pPr lvl="1" eaLnBrk="1" hangingPunct="1">
              <a:defRPr/>
            </a:pPr>
            <a:r>
              <a:rPr lang="en-US" sz="2600" smtClean="0"/>
              <a:t>It is taken as evidence that the universe is expanding. </a:t>
            </a:r>
          </a:p>
          <a:p>
            <a:pPr lvl="1" eaLnBrk="1" hangingPunct="1">
              <a:defRPr/>
            </a:pPr>
            <a:r>
              <a:rPr lang="en-US" sz="2600" smtClean="0"/>
              <a:t>Astronomers use it to estimate the distance to galaxies. </a:t>
            </a:r>
          </a:p>
          <a:p>
            <a:pPr lvl="1" eaLnBrk="1" hangingPunct="1">
              <a:defRPr/>
            </a:pPr>
            <a:endParaRPr lang="en-US" sz="2600" smtClean="0"/>
          </a:p>
        </p:txBody>
      </p:sp>
      <p:sp>
        <p:nvSpPr>
          <p:cNvPr id="114893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21603205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5" name="Rectangle 3"/>
          <p:cNvSpPr>
            <a:spLocks noGrp="1" noChangeArrowheads="1"/>
          </p:cNvSpPr>
          <p:nvPr>
            <p:ph sz="quarter" idx="13"/>
          </p:nvPr>
        </p:nvSpPr>
        <p:spPr>
          <a:xfrm>
            <a:off x="539750" y="969963"/>
            <a:ext cx="8347075" cy="5334000"/>
          </a:xfrm>
        </p:spPr>
        <p:txBody>
          <a:bodyPr/>
          <a:lstStyle/>
          <a:p>
            <a:pPr eaLnBrk="1" hangingPunct="1">
              <a:defRPr/>
            </a:pPr>
            <a:r>
              <a:rPr lang="en-US" sz="4000" smtClean="0">
                <a:cs typeface="+mn-cs"/>
              </a:rPr>
              <a:t>The distance to a galaxy can be found by dividing its apparent velocity of recession by the Hubble constant.</a:t>
            </a:r>
          </a:p>
          <a:p>
            <a:pPr eaLnBrk="1" hangingPunct="1">
              <a:lnSpc>
                <a:spcPct val="90000"/>
              </a:lnSpc>
              <a:buFont typeface="Times" charset="0"/>
              <a:buNone/>
              <a:defRPr/>
            </a:pPr>
            <a:r>
              <a:rPr lang="en-US" sz="3400" smtClean="0">
                <a:cs typeface="+mn-cs"/>
              </a:rPr>
              <a:t>				</a:t>
            </a:r>
          </a:p>
          <a:p>
            <a:pPr eaLnBrk="1" hangingPunct="1">
              <a:lnSpc>
                <a:spcPct val="90000"/>
              </a:lnSpc>
              <a:buFont typeface="Times" charset="0"/>
              <a:buNone/>
              <a:defRPr/>
            </a:pPr>
            <a:endParaRPr lang="en-US" sz="4000" smtClean="0">
              <a:cs typeface="+mn-cs"/>
            </a:endParaRPr>
          </a:p>
          <a:p>
            <a:pPr lvl="1" eaLnBrk="1" hangingPunct="1">
              <a:buFont typeface="Times" charset="0"/>
              <a:buNone/>
              <a:defRPr/>
            </a:pPr>
            <a:endParaRPr lang="en-US" smtClean="0"/>
          </a:p>
        </p:txBody>
      </p:sp>
      <p:sp>
        <p:nvSpPr>
          <p:cNvPr id="114995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30306212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9" name="Rectangle 3"/>
          <p:cNvSpPr>
            <a:spLocks noGrp="1" noChangeArrowheads="1"/>
          </p:cNvSpPr>
          <p:nvPr>
            <p:ph sz="quarter" idx="13"/>
          </p:nvPr>
        </p:nvSpPr>
        <p:spPr>
          <a:xfrm>
            <a:off x="547688" y="990600"/>
            <a:ext cx="8382000" cy="5562600"/>
          </a:xfrm>
        </p:spPr>
        <p:txBody>
          <a:bodyPr/>
          <a:lstStyle/>
          <a:p>
            <a:pPr eaLnBrk="1" hangingPunct="1">
              <a:buClr>
                <a:schemeClr val="bg1"/>
              </a:buClr>
              <a:defRPr/>
            </a:pPr>
            <a:r>
              <a:rPr lang="en-US" sz="3600" smtClean="0">
                <a:cs typeface="+mn-cs"/>
              </a:rPr>
              <a:t>This is a very useful calculation—because it is usually possible to obtain a spectrum of a galaxy and measure its redshift.</a:t>
            </a:r>
          </a:p>
          <a:p>
            <a:pPr lvl="1" eaLnBrk="1" hangingPunct="1">
              <a:defRPr/>
            </a:pPr>
            <a:r>
              <a:rPr lang="en-US" sz="2400" smtClean="0"/>
              <a:t>You can do this even if it is too far away to have observable standard candles. </a:t>
            </a:r>
          </a:p>
          <a:p>
            <a:pPr lvl="1" eaLnBrk="1" hangingPunct="1">
              <a:defRPr/>
            </a:pPr>
            <a:r>
              <a:rPr lang="en-US" sz="2400" smtClean="0"/>
              <a:t>Obviously, knowing the Hubble constant is important. </a:t>
            </a:r>
          </a:p>
          <a:p>
            <a:pPr lvl="1" eaLnBrk="1" hangingPunct="1">
              <a:buFont typeface="Times" charset="0"/>
              <a:buNone/>
              <a:defRPr/>
            </a:pPr>
            <a:endParaRPr lang="en-US" sz="2400" smtClean="0"/>
          </a:p>
          <a:p>
            <a:pPr eaLnBrk="1" hangingPunct="1">
              <a:buClr>
                <a:schemeClr val="bg1"/>
              </a:buClr>
              <a:defRPr/>
            </a:pPr>
            <a:endParaRPr lang="en-US" sz="2400" smtClean="0">
              <a:cs typeface="+mn-cs"/>
            </a:endParaRPr>
          </a:p>
        </p:txBody>
      </p:sp>
      <p:sp>
        <p:nvSpPr>
          <p:cNvPr id="1801223"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2838686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9" name="Rectangle 3"/>
          <p:cNvSpPr>
            <a:spLocks noGrp="1" noChangeArrowheads="1"/>
          </p:cNvSpPr>
          <p:nvPr>
            <p:ph sz="quarter" idx="13"/>
          </p:nvPr>
        </p:nvSpPr>
        <p:spPr>
          <a:xfrm>
            <a:off x="576263" y="990600"/>
            <a:ext cx="8348662" cy="5562600"/>
          </a:xfrm>
        </p:spPr>
        <p:txBody>
          <a:bodyPr/>
          <a:lstStyle/>
          <a:p>
            <a:pPr eaLnBrk="1" hangingPunct="1">
              <a:defRPr/>
            </a:pPr>
            <a:r>
              <a:rPr lang="en-US" sz="3600" smtClean="0">
                <a:cs typeface="+mn-cs"/>
              </a:rPr>
              <a:t>Edwin Hubble</a:t>
            </a:r>
            <a:r>
              <a:rPr lang="ja-JP" altLang="en-US" sz="3600" smtClean="0">
                <a:latin typeface="Arial"/>
                <a:cs typeface="+mn-cs"/>
              </a:rPr>
              <a:t>’</a:t>
            </a:r>
            <a:r>
              <a:rPr lang="en-US" sz="3600" smtClean="0">
                <a:cs typeface="+mn-cs"/>
              </a:rPr>
              <a:t>s original measurement of </a:t>
            </a:r>
            <a:r>
              <a:rPr lang="en-US" sz="3600" i="1" smtClean="0">
                <a:cs typeface="+mn-cs"/>
              </a:rPr>
              <a:t>H</a:t>
            </a:r>
            <a:r>
              <a:rPr lang="en-US" sz="3600" smtClean="0">
                <a:cs typeface="+mn-cs"/>
              </a:rPr>
              <a:t> was too large because of errors in his measurements of the distances to galaxies.</a:t>
            </a:r>
          </a:p>
          <a:p>
            <a:pPr lvl="1" eaLnBrk="1" hangingPunct="1">
              <a:defRPr/>
            </a:pPr>
            <a:r>
              <a:rPr lang="en-US" sz="2600" smtClean="0"/>
              <a:t>Later astronomers have struggled to measure this important constant. </a:t>
            </a:r>
          </a:p>
          <a:p>
            <a:pPr eaLnBrk="1" hangingPunct="1">
              <a:defRPr/>
            </a:pPr>
            <a:endParaRPr lang="en-US" sz="2600" smtClean="0">
              <a:cs typeface="+mn-cs"/>
            </a:endParaRPr>
          </a:p>
        </p:txBody>
      </p:sp>
      <p:sp>
        <p:nvSpPr>
          <p:cNvPr id="1314822"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26541766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1" name="Rectangle 3"/>
          <p:cNvSpPr>
            <a:spLocks noGrp="1" noChangeArrowheads="1"/>
          </p:cNvSpPr>
          <p:nvPr>
            <p:ph sz="quarter" idx="13"/>
          </p:nvPr>
        </p:nvSpPr>
        <p:spPr>
          <a:xfrm>
            <a:off x="566738" y="990600"/>
            <a:ext cx="7662862" cy="5381625"/>
          </a:xfrm>
        </p:spPr>
        <p:txBody>
          <a:bodyPr/>
          <a:lstStyle/>
          <a:p>
            <a:pPr eaLnBrk="1" hangingPunct="1">
              <a:defRPr/>
            </a:pPr>
            <a:r>
              <a:rPr lang="en-US" sz="3400" smtClean="0">
                <a:cs typeface="+mn-cs"/>
              </a:rPr>
              <a:t>The most precise measurements of the Hubble constant yield a value of </a:t>
            </a:r>
            <a:r>
              <a:rPr lang="en-US" sz="3400" i="1" smtClean="0">
                <a:cs typeface="+mn-cs"/>
              </a:rPr>
              <a:t>H</a:t>
            </a:r>
            <a:r>
              <a:rPr lang="en-US" sz="3400" smtClean="0">
                <a:cs typeface="+mn-cs"/>
              </a:rPr>
              <a:t> about 70 km/s/Mpc. (This is with an uncertainty of about 5 percent.)</a:t>
            </a:r>
          </a:p>
          <a:p>
            <a:pPr lvl="1" eaLnBrk="1" hangingPunct="1">
              <a:defRPr/>
            </a:pPr>
            <a:r>
              <a:rPr lang="en-US" sz="2400" smtClean="0"/>
              <a:t>This means that a galaxy at a distance of 1 Mpc from the Milky Way is receding from us at a rate of 70 km/s.</a:t>
            </a:r>
          </a:p>
          <a:p>
            <a:pPr lvl="1" eaLnBrk="1" hangingPunct="1">
              <a:defRPr/>
            </a:pPr>
            <a:r>
              <a:rPr lang="en-US" sz="2400" smtClean="0"/>
              <a:t>A galaxy 2 Mpc away is receding at 140 km/s.</a:t>
            </a:r>
          </a:p>
        </p:txBody>
      </p:sp>
      <p:sp>
        <p:nvSpPr>
          <p:cNvPr id="178893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1831230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1" name="Rectangle 3"/>
          <p:cNvSpPr>
            <a:spLocks noGrp="1" noChangeArrowheads="1"/>
          </p:cNvSpPr>
          <p:nvPr>
            <p:ph sz="quarter" idx="13"/>
          </p:nvPr>
        </p:nvSpPr>
        <p:spPr>
          <a:xfrm>
            <a:off x="566738" y="990600"/>
            <a:ext cx="7891462" cy="4525963"/>
          </a:xfrm>
        </p:spPr>
        <p:txBody>
          <a:bodyPr/>
          <a:lstStyle/>
          <a:p>
            <a:pPr eaLnBrk="1" hangingPunct="1">
              <a:defRPr/>
            </a:pPr>
            <a:r>
              <a:rPr lang="en-US" sz="3600" smtClean="0">
                <a:cs typeface="+mn-cs"/>
              </a:rPr>
              <a:t>Note that modern astronomers interpret redshifts of galaxies as caused by the expansion of the universe.</a:t>
            </a:r>
          </a:p>
          <a:p>
            <a:pPr lvl="1" eaLnBrk="1" hangingPunct="1">
              <a:defRPr/>
            </a:pPr>
            <a:r>
              <a:rPr lang="en-US" sz="2400" smtClean="0"/>
              <a:t>The Hubble law allows them to estimate the distance to a galaxy from its redshift.</a:t>
            </a:r>
          </a:p>
          <a:p>
            <a:pPr eaLnBrk="1" hangingPunct="1">
              <a:defRPr/>
            </a:pPr>
            <a:endParaRPr lang="en-US" sz="2400" smtClean="0">
              <a:cs typeface="+mn-cs"/>
            </a:endParaRPr>
          </a:p>
        </p:txBody>
      </p:sp>
      <p:sp>
        <p:nvSpPr>
          <p:cNvPr id="175821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Hubble Law</a:t>
            </a:r>
          </a:p>
        </p:txBody>
      </p:sp>
    </p:spTree>
    <p:extLst>
      <p:ext uri="{BB962C8B-B14F-4D97-AF65-F5344CB8AC3E}">
        <p14:creationId xmlns:p14="http://schemas.microsoft.com/office/powerpoint/2010/main" val="33644825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3" name="Rectangle 3"/>
          <p:cNvSpPr>
            <a:spLocks noGrp="1" noChangeArrowheads="1"/>
          </p:cNvSpPr>
          <p:nvPr>
            <p:ph sz="quarter" idx="13"/>
          </p:nvPr>
        </p:nvSpPr>
        <p:spPr>
          <a:xfrm>
            <a:off x="554038" y="976313"/>
            <a:ext cx="8056562" cy="5348287"/>
          </a:xfrm>
        </p:spPr>
        <p:txBody>
          <a:bodyPr/>
          <a:lstStyle/>
          <a:p>
            <a:pPr eaLnBrk="1" hangingPunct="1">
              <a:defRPr/>
            </a:pPr>
            <a:r>
              <a:rPr lang="en-US" sz="4000" smtClean="0">
                <a:cs typeface="+mn-cs"/>
              </a:rPr>
              <a:t>The distance to a galaxy is the key to finding its diameter and its luminosity.</a:t>
            </a:r>
          </a:p>
          <a:p>
            <a:pPr lvl="1" eaLnBrk="1" hangingPunct="1">
              <a:defRPr/>
            </a:pPr>
            <a:r>
              <a:rPr lang="en-US" sz="2400" smtClean="0"/>
              <a:t>With even a modest telescope and a CCD camera, you could photograph a galaxy and measure its angular diameter. </a:t>
            </a:r>
          </a:p>
          <a:p>
            <a:pPr lvl="1" eaLnBrk="1" hangingPunct="1">
              <a:defRPr/>
            </a:pPr>
            <a:r>
              <a:rPr lang="en-US" sz="2400" smtClean="0"/>
              <a:t>If you knew the distance to the galaxy, you can then find its linear diameter. </a:t>
            </a:r>
          </a:p>
          <a:p>
            <a:pPr lvl="1" eaLnBrk="1" hangingPunct="1">
              <a:defRPr/>
            </a:pPr>
            <a:r>
              <a:rPr lang="en-US" sz="2400" smtClean="0"/>
              <a:t>Also, if you measure the apparent brightness of the galaxy, you can use the distance to find its luminosity.</a:t>
            </a:r>
          </a:p>
        </p:txBody>
      </p:sp>
      <p:sp>
        <p:nvSpPr>
          <p:cNvPr id="1152004"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Distances and Luminosities</a:t>
            </a:r>
          </a:p>
        </p:txBody>
      </p:sp>
    </p:spTree>
    <p:extLst>
      <p:ext uri="{BB962C8B-B14F-4D97-AF65-F5344CB8AC3E}">
        <p14:creationId xmlns:p14="http://schemas.microsoft.com/office/powerpoint/2010/main" val="31280723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9" name="Rectangle 5"/>
          <p:cNvSpPr>
            <a:spLocks noGrp="1" noChangeArrowheads="1"/>
          </p:cNvSpPr>
          <p:nvPr>
            <p:ph sz="quarter" idx="13"/>
          </p:nvPr>
        </p:nvSpPr>
        <p:spPr>
          <a:xfrm>
            <a:off x="539750" y="996950"/>
            <a:ext cx="8070850" cy="5821363"/>
          </a:xfrm>
        </p:spPr>
        <p:txBody>
          <a:bodyPr/>
          <a:lstStyle/>
          <a:p>
            <a:pPr eaLnBrk="1" hangingPunct="1">
              <a:defRPr/>
            </a:pPr>
            <a:r>
              <a:rPr lang="en-US" sz="3600" smtClean="0">
                <a:cs typeface="Arial" charset="0"/>
              </a:rPr>
              <a:t>The results of such observations show that galaxies differ dramatically in size and luminosity.</a:t>
            </a:r>
            <a:endParaRPr lang="en-US" sz="3600" smtClean="0">
              <a:cs typeface="Times New Roman" charset="0"/>
            </a:endParaRPr>
          </a:p>
          <a:p>
            <a:pPr lvl="1" eaLnBrk="1" hangingPunct="1">
              <a:defRPr/>
            </a:pPr>
            <a:r>
              <a:rPr lang="en-US" sz="2400" smtClean="0">
                <a:cs typeface="Arial" charset="0"/>
              </a:rPr>
              <a:t>Irregular galaxies tend to be small—1 to 25 percent the size of Milky Way—and have low luminosity.</a:t>
            </a:r>
          </a:p>
          <a:p>
            <a:pPr lvl="1" eaLnBrk="1" hangingPunct="1">
              <a:defRPr/>
            </a:pPr>
            <a:r>
              <a:rPr lang="en-US" sz="2400" smtClean="0"/>
              <a:t>Although they are common, they are easy to overlook.</a:t>
            </a:r>
          </a:p>
        </p:txBody>
      </p:sp>
      <p:sp>
        <p:nvSpPr>
          <p:cNvPr id="1153034" name="Text Box 10"/>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Distances and Luminosities</a:t>
            </a:r>
          </a:p>
        </p:txBody>
      </p:sp>
    </p:spTree>
    <p:extLst>
      <p:ext uri="{BB962C8B-B14F-4D97-AF65-F5344CB8AC3E}">
        <p14:creationId xmlns:p14="http://schemas.microsoft.com/office/powerpoint/2010/main" val="19167379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1" name="Rectangle 3"/>
          <p:cNvSpPr>
            <a:spLocks noGrp="1" noChangeArrowheads="1"/>
          </p:cNvSpPr>
          <p:nvPr>
            <p:ph sz="quarter" idx="13"/>
          </p:nvPr>
        </p:nvSpPr>
        <p:spPr>
          <a:xfrm>
            <a:off x="554038" y="963613"/>
            <a:ext cx="8229600" cy="4722812"/>
          </a:xfrm>
        </p:spPr>
        <p:txBody>
          <a:bodyPr/>
          <a:lstStyle/>
          <a:p>
            <a:pPr eaLnBrk="1" hangingPunct="1">
              <a:defRPr/>
            </a:pPr>
            <a:r>
              <a:rPr lang="en-US" sz="4000" smtClean="0">
                <a:cs typeface="+mn-cs"/>
              </a:rPr>
              <a:t>Our Milky Way is large and luminous compared with most spiral galaxies.</a:t>
            </a:r>
          </a:p>
          <a:p>
            <a:pPr lvl="1" eaLnBrk="1" hangingPunct="1">
              <a:defRPr/>
            </a:pPr>
            <a:r>
              <a:rPr lang="en-US" sz="2600" smtClean="0"/>
              <a:t>However, astronomers know of a few spiral galaxies that are even larger and more luminous.</a:t>
            </a:r>
          </a:p>
        </p:txBody>
      </p:sp>
      <p:sp>
        <p:nvSpPr>
          <p:cNvPr id="1154056" name="Text Box 8"/>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Distances and Luminosities</a:t>
            </a:r>
          </a:p>
        </p:txBody>
      </p:sp>
    </p:spTree>
    <p:extLst>
      <p:ext uri="{BB962C8B-B14F-4D97-AF65-F5344CB8AC3E}">
        <p14:creationId xmlns:p14="http://schemas.microsoft.com/office/powerpoint/2010/main" val="2028185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1" name="Rectangle 3"/>
          <p:cNvSpPr>
            <a:spLocks noGrp="1" noChangeArrowheads="1"/>
          </p:cNvSpPr>
          <p:nvPr>
            <p:ph sz="quarter" idx="13"/>
          </p:nvPr>
        </p:nvSpPr>
        <p:spPr>
          <a:xfrm>
            <a:off x="554038" y="989013"/>
            <a:ext cx="8423275" cy="4525962"/>
          </a:xfrm>
        </p:spPr>
        <p:txBody>
          <a:bodyPr/>
          <a:lstStyle/>
          <a:p>
            <a:pPr eaLnBrk="1" hangingPunct="1">
              <a:defRPr/>
            </a:pPr>
            <a:r>
              <a:rPr lang="en-US" sz="3400" smtClean="0">
                <a:cs typeface="+mn-cs"/>
              </a:rPr>
              <a:t>Astronomers classify galaxies according to shape—using a system developed in the 1920s by Edwin Hubble (namesake of the Hubble Space Telescope).</a:t>
            </a:r>
            <a:r>
              <a:rPr lang="en-US" sz="3600" smtClean="0">
                <a:cs typeface="+mn-cs"/>
              </a:rPr>
              <a:t> </a:t>
            </a:r>
          </a:p>
          <a:p>
            <a:pPr lvl="1" eaLnBrk="1" hangingPunct="1">
              <a:defRPr/>
            </a:pPr>
            <a:r>
              <a:rPr lang="en-US" smtClean="0"/>
              <a:t>Creating a system of classification is a fundamental technique in science.</a:t>
            </a:r>
          </a:p>
        </p:txBody>
      </p:sp>
      <p:sp>
        <p:nvSpPr>
          <p:cNvPr id="1118212" name="Text Box 4"/>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31151641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5" name="Rectangle 3"/>
          <p:cNvSpPr>
            <a:spLocks noGrp="1" noChangeArrowheads="1"/>
          </p:cNvSpPr>
          <p:nvPr>
            <p:ph sz="quarter" idx="13"/>
          </p:nvPr>
        </p:nvSpPr>
        <p:spPr>
          <a:xfrm>
            <a:off x="539750" y="1006475"/>
            <a:ext cx="8375650" cy="4525963"/>
          </a:xfrm>
        </p:spPr>
        <p:txBody>
          <a:bodyPr/>
          <a:lstStyle/>
          <a:p>
            <a:pPr eaLnBrk="1" hangingPunct="1">
              <a:defRPr/>
            </a:pPr>
            <a:r>
              <a:rPr lang="en-US" sz="3600" smtClean="0">
                <a:cs typeface="+mn-cs"/>
              </a:rPr>
              <a:t>Elliptical galaxies cover a wide range of diameters and luminosities.</a:t>
            </a:r>
            <a:r>
              <a:rPr lang="en-US" smtClean="0">
                <a:cs typeface="+mn-cs"/>
              </a:rPr>
              <a:t> </a:t>
            </a:r>
          </a:p>
          <a:p>
            <a:pPr lvl="1" eaLnBrk="1" hangingPunct="1">
              <a:defRPr/>
            </a:pPr>
            <a:r>
              <a:rPr lang="en-US" sz="2400" smtClean="0"/>
              <a:t>The largest, called giant ellipticals, are five times the size of Milky Way.</a:t>
            </a:r>
          </a:p>
          <a:p>
            <a:pPr lvl="1" eaLnBrk="1" hangingPunct="1">
              <a:defRPr/>
            </a:pPr>
            <a:r>
              <a:rPr lang="en-US" sz="2400" smtClean="0"/>
              <a:t>Many elliptical galaxies, though, dwarf ellipticals—are only 1 percent the diameter of our galaxy.</a:t>
            </a:r>
          </a:p>
          <a:p>
            <a:pPr lvl="1" eaLnBrk="1" hangingPunct="1">
              <a:buFont typeface="Times" charset="0"/>
              <a:buNone/>
              <a:defRPr/>
            </a:pPr>
            <a:endParaRPr lang="en-US" sz="2400" smtClean="0"/>
          </a:p>
        </p:txBody>
      </p:sp>
      <p:sp>
        <p:nvSpPr>
          <p:cNvPr id="1155082" name="Text Box 10"/>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Distances and Luminosities</a:t>
            </a:r>
          </a:p>
        </p:txBody>
      </p:sp>
      <p:pic>
        <p:nvPicPr>
          <p:cNvPr id="1155083" name="Picture 11" descr="10p198"/>
          <p:cNvPicPr>
            <a:picLocks noChangeAspect="1" noChangeArrowheads="1"/>
          </p:cNvPicPr>
          <p:nvPr/>
        </p:nvPicPr>
        <p:blipFill>
          <a:blip r:embed="rId3">
            <a:extLst>
              <a:ext uri="{28A0092B-C50C-407E-A947-70E740481C1C}">
                <a14:useLocalDpi xmlns:a14="http://schemas.microsoft.com/office/drawing/2010/main" val="0"/>
              </a:ext>
            </a:extLst>
          </a:blip>
          <a:srcRect l="58708" t="948" b="72443"/>
          <a:stretch>
            <a:fillRect/>
          </a:stretch>
        </p:blipFill>
        <p:spPr bwMode="auto">
          <a:xfrm>
            <a:off x="5421313" y="3959225"/>
            <a:ext cx="3722687"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55085" name="Picture 13" descr="10p198"/>
          <p:cNvPicPr>
            <a:picLocks noChangeAspect="1" noChangeArrowheads="1"/>
          </p:cNvPicPr>
          <p:nvPr/>
        </p:nvPicPr>
        <p:blipFill>
          <a:blip r:embed="rId3">
            <a:extLst>
              <a:ext uri="{28A0092B-C50C-407E-A947-70E740481C1C}">
                <a14:useLocalDpi xmlns:a14="http://schemas.microsoft.com/office/drawing/2010/main" val="0"/>
              </a:ext>
            </a:extLst>
          </a:blip>
          <a:srcRect l="41995" t="28833" r="37573" b="53127"/>
          <a:stretch>
            <a:fillRect/>
          </a:stretch>
        </p:blipFill>
        <p:spPr bwMode="auto">
          <a:xfrm>
            <a:off x="2667000" y="3962400"/>
            <a:ext cx="27146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4105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5" name="Rectangle 5"/>
          <p:cNvSpPr>
            <a:spLocks noGrp="1" noChangeArrowheads="1"/>
          </p:cNvSpPr>
          <p:nvPr>
            <p:ph sz="quarter" idx="13"/>
          </p:nvPr>
        </p:nvSpPr>
        <p:spPr>
          <a:xfrm>
            <a:off x="539750" y="971550"/>
            <a:ext cx="7613650" cy="5867400"/>
          </a:xfrm>
        </p:spPr>
        <p:txBody>
          <a:bodyPr/>
          <a:lstStyle/>
          <a:p>
            <a:pPr eaLnBrk="1" hangingPunct="1">
              <a:defRPr/>
            </a:pPr>
            <a:r>
              <a:rPr lang="en-US" sz="4000" smtClean="0">
                <a:cs typeface="Times New Roman" charset="0"/>
              </a:rPr>
              <a:t>Clearly, the diameter and luminosity of a galaxy do not determine its type.</a:t>
            </a:r>
            <a:r>
              <a:rPr lang="en-US" sz="3600" smtClean="0">
                <a:cs typeface="Times New Roman" charset="0"/>
              </a:rPr>
              <a:t> </a:t>
            </a:r>
          </a:p>
          <a:p>
            <a:pPr lvl="1" eaLnBrk="1" hangingPunct="1">
              <a:defRPr/>
            </a:pPr>
            <a:r>
              <a:rPr lang="en-US" sz="2400" smtClean="0">
                <a:cs typeface="Times New Roman" charset="0"/>
              </a:rPr>
              <a:t>Some small galaxies are irregular, and some are elliptical.</a:t>
            </a:r>
          </a:p>
          <a:p>
            <a:pPr lvl="1" eaLnBrk="1" hangingPunct="1">
              <a:defRPr/>
            </a:pPr>
            <a:r>
              <a:rPr lang="en-US" sz="2400" smtClean="0">
                <a:cs typeface="Times New Roman" charset="0"/>
              </a:rPr>
              <a:t>Some large galaxies are spiral, and some are elliptical.</a:t>
            </a:r>
            <a:r>
              <a:rPr lang="en-US" smtClean="0">
                <a:cs typeface="Times New Roman" charset="0"/>
              </a:rPr>
              <a:t> </a:t>
            </a:r>
          </a:p>
          <a:p>
            <a:pPr lvl="1" eaLnBrk="1" hangingPunct="1">
              <a:defRPr/>
            </a:pPr>
            <a:r>
              <a:rPr lang="en-US" sz="2400" smtClean="0">
                <a:cs typeface="Times New Roman" charset="0"/>
              </a:rPr>
              <a:t>Other factors must influence the origin and evolution of galaxies.</a:t>
            </a:r>
          </a:p>
        </p:txBody>
      </p:sp>
      <p:sp>
        <p:nvSpPr>
          <p:cNvPr id="1157129" name="Text Box 9"/>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Distances and Luminosities</a:t>
            </a:r>
          </a:p>
        </p:txBody>
      </p:sp>
    </p:spTree>
    <p:extLst>
      <p:ext uri="{BB962C8B-B14F-4D97-AF65-F5344CB8AC3E}">
        <p14:creationId xmlns:p14="http://schemas.microsoft.com/office/powerpoint/2010/main" val="28818235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7" name="Rectangle 3"/>
          <p:cNvSpPr>
            <a:spLocks noGrp="1" noChangeArrowheads="1"/>
          </p:cNvSpPr>
          <p:nvPr>
            <p:ph sz="quarter" idx="13"/>
          </p:nvPr>
        </p:nvSpPr>
        <p:spPr>
          <a:xfrm>
            <a:off x="554038" y="963613"/>
            <a:ext cx="8056562" cy="5867400"/>
          </a:xfrm>
        </p:spPr>
        <p:txBody>
          <a:bodyPr/>
          <a:lstStyle/>
          <a:p>
            <a:pPr eaLnBrk="1" hangingPunct="1">
              <a:defRPr/>
            </a:pPr>
            <a:r>
              <a:rPr lang="en-US" sz="4000" smtClean="0">
                <a:cs typeface="+mn-cs"/>
              </a:rPr>
              <a:t>The mass of a galaxy is difficult to determine.</a:t>
            </a:r>
          </a:p>
          <a:p>
            <a:pPr eaLnBrk="1" hangingPunct="1">
              <a:defRPr/>
            </a:pPr>
            <a:r>
              <a:rPr lang="en-US" sz="4000" smtClean="0">
                <a:cs typeface="+mn-cs"/>
              </a:rPr>
              <a:t>Nevertheless, it is an important quantity.</a:t>
            </a:r>
          </a:p>
          <a:p>
            <a:pPr lvl="1" eaLnBrk="1" hangingPunct="1">
              <a:defRPr/>
            </a:pPr>
            <a:r>
              <a:rPr lang="en-US" sz="2600" smtClean="0"/>
              <a:t>It shows you how much matter the galaxy contains—which provides clues to the galaxy</a:t>
            </a:r>
            <a:r>
              <a:rPr lang="ja-JP" altLang="en-US" sz="2600" smtClean="0">
                <a:latin typeface="Arial"/>
              </a:rPr>
              <a:t>’</a:t>
            </a:r>
            <a:r>
              <a:rPr lang="en-US" sz="2600" smtClean="0"/>
              <a:t>s origin and evolution.</a:t>
            </a:r>
          </a:p>
        </p:txBody>
      </p:sp>
      <p:sp>
        <p:nvSpPr>
          <p:cNvPr id="1158148" name="Text Box 4"/>
          <p:cNvSpPr txBox="1">
            <a:spLocks noChangeArrowheads="1"/>
          </p:cNvSpPr>
          <p:nvPr/>
        </p:nvSpPr>
        <p:spPr bwMode="auto">
          <a:xfrm>
            <a:off x="554038" y="76200"/>
            <a:ext cx="759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Masses</a:t>
            </a:r>
          </a:p>
        </p:txBody>
      </p:sp>
    </p:spTree>
    <p:extLst>
      <p:ext uri="{BB962C8B-B14F-4D97-AF65-F5344CB8AC3E}">
        <p14:creationId xmlns:p14="http://schemas.microsoft.com/office/powerpoint/2010/main" val="40336286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5" name="Rectangle 3"/>
          <p:cNvSpPr>
            <a:spLocks noGrp="1" noChangeArrowheads="1"/>
          </p:cNvSpPr>
          <p:nvPr>
            <p:ph sz="quarter" idx="13"/>
          </p:nvPr>
        </p:nvSpPr>
        <p:spPr/>
        <p:txBody>
          <a:bodyPr/>
          <a:lstStyle/>
          <a:p>
            <a:pPr eaLnBrk="1" hangingPunct="1">
              <a:defRPr/>
            </a:pPr>
            <a:r>
              <a:rPr lang="en-US" sz="3600" smtClean="0">
                <a:cs typeface="+mn-cs"/>
              </a:rPr>
              <a:t>The most precise method for measuring the mass of a galaxy is called the </a:t>
            </a:r>
            <a:r>
              <a:rPr lang="en-US" sz="3600" smtClean="0">
                <a:solidFill>
                  <a:srgbClr val="0000FF"/>
                </a:solidFill>
                <a:cs typeface="+mn-cs"/>
              </a:rPr>
              <a:t>rotation curve method</a:t>
            </a:r>
            <a:r>
              <a:rPr lang="en-US" sz="3600" smtClean="0">
                <a:cs typeface="+mn-cs"/>
              </a:rPr>
              <a:t>.</a:t>
            </a:r>
          </a:p>
          <a:p>
            <a:pPr eaLnBrk="1" hangingPunct="1">
              <a:defRPr/>
            </a:pPr>
            <a:endParaRPr lang="en-US" sz="3600" smtClean="0">
              <a:cs typeface="+mn-cs"/>
            </a:endParaRPr>
          </a:p>
        </p:txBody>
      </p:sp>
      <p:sp>
        <p:nvSpPr>
          <p:cNvPr id="1334281" name="Text Box 9"/>
          <p:cNvSpPr txBox="1">
            <a:spLocks noChangeArrowheads="1"/>
          </p:cNvSpPr>
          <p:nvPr/>
        </p:nvSpPr>
        <p:spPr bwMode="auto">
          <a:xfrm>
            <a:off x="554038" y="76200"/>
            <a:ext cx="759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Masses</a:t>
            </a:r>
          </a:p>
        </p:txBody>
      </p:sp>
      <p:pic>
        <p:nvPicPr>
          <p:cNvPr id="1334282" name="Picture 10" descr="10f03"/>
          <p:cNvPicPr>
            <a:picLocks noChangeAspect="1" noChangeArrowheads="1"/>
          </p:cNvPicPr>
          <p:nvPr/>
        </p:nvPicPr>
        <p:blipFill>
          <a:blip r:embed="rId3">
            <a:extLst>
              <a:ext uri="{28A0092B-C50C-407E-A947-70E740481C1C}">
                <a14:useLocalDpi xmlns:a14="http://schemas.microsoft.com/office/drawing/2010/main" val="0"/>
              </a:ext>
            </a:extLst>
          </a:blip>
          <a:srcRect l="3172" t="3149" b="43726"/>
          <a:stretch>
            <a:fillRect/>
          </a:stretch>
        </p:blipFill>
        <p:spPr bwMode="auto">
          <a:xfrm>
            <a:off x="1536700" y="3295650"/>
            <a:ext cx="76073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408271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9" name="Rectangle 3"/>
          <p:cNvSpPr>
            <a:spLocks noGrp="1" noChangeArrowheads="1"/>
          </p:cNvSpPr>
          <p:nvPr>
            <p:ph sz="quarter" idx="13"/>
          </p:nvPr>
        </p:nvSpPr>
        <p:spPr>
          <a:xfrm>
            <a:off x="566738" y="962025"/>
            <a:ext cx="8043862" cy="4525963"/>
          </a:xfrm>
        </p:spPr>
        <p:txBody>
          <a:bodyPr/>
          <a:lstStyle/>
          <a:p>
            <a:pPr eaLnBrk="1" hangingPunct="1">
              <a:defRPr/>
            </a:pPr>
            <a:r>
              <a:rPr lang="en-US" sz="4400" smtClean="0">
                <a:cs typeface="+mn-cs"/>
              </a:rPr>
              <a:t>The rotation curve method requires knowing:</a:t>
            </a:r>
          </a:p>
          <a:p>
            <a:pPr lvl="1" eaLnBrk="1" hangingPunct="1">
              <a:defRPr/>
            </a:pPr>
            <a:r>
              <a:rPr lang="en-US" sz="2400" smtClean="0"/>
              <a:t>The true sizes of the orbits of stars or gas clouds within a galaxy, which in turn requires knowing the distance of that galaxy </a:t>
            </a:r>
          </a:p>
          <a:p>
            <a:pPr lvl="1" eaLnBrk="1" hangingPunct="1">
              <a:defRPr/>
            </a:pPr>
            <a:r>
              <a:rPr lang="en-US" sz="2400" smtClean="0"/>
              <a:t>The orbital speeds of the stars or gas clouds, measured from the Doppler shifts of their spectral lines</a:t>
            </a:r>
          </a:p>
          <a:p>
            <a:pPr lvl="1" eaLnBrk="1" hangingPunct="1">
              <a:buFont typeface="Times" charset="0"/>
              <a:buNone/>
              <a:defRPr/>
            </a:pPr>
            <a:endParaRPr lang="en-US" sz="2400" smtClean="0"/>
          </a:p>
          <a:p>
            <a:pPr eaLnBrk="1" hangingPunct="1">
              <a:defRPr/>
            </a:pPr>
            <a:endParaRPr lang="en-US" smtClean="0">
              <a:cs typeface="+mn-cs"/>
            </a:endParaRPr>
          </a:p>
        </p:txBody>
      </p:sp>
      <p:sp>
        <p:nvSpPr>
          <p:cNvPr id="1335302" name="Text Box 6"/>
          <p:cNvSpPr txBox="1">
            <a:spLocks noChangeArrowheads="1"/>
          </p:cNvSpPr>
          <p:nvPr/>
        </p:nvSpPr>
        <p:spPr bwMode="auto">
          <a:xfrm>
            <a:off x="554038" y="76200"/>
            <a:ext cx="759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Masses</a:t>
            </a:r>
          </a:p>
        </p:txBody>
      </p:sp>
    </p:spTree>
    <p:extLst>
      <p:ext uri="{BB962C8B-B14F-4D97-AF65-F5344CB8AC3E}">
        <p14:creationId xmlns:p14="http://schemas.microsoft.com/office/powerpoint/2010/main" val="42191323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3" name="Rectangle 3"/>
          <p:cNvSpPr>
            <a:spLocks noGrp="1" noChangeArrowheads="1"/>
          </p:cNvSpPr>
          <p:nvPr>
            <p:ph sz="quarter" idx="13"/>
          </p:nvPr>
        </p:nvSpPr>
        <p:spPr/>
        <p:txBody>
          <a:bodyPr/>
          <a:lstStyle/>
          <a:p>
            <a:pPr eaLnBrk="1" hangingPunct="1">
              <a:defRPr/>
            </a:pPr>
            <a:r>
              <a:rPr lang="en-US" sz="3400" smtClean="0">
                <a:cs typeface="+mn-cs"/>
              </a:rPr>
              <a:t>That is enough information to use Kepler</a:t>
            </a:r>
            <a:r>
              <a:rPr lang="ja-JP" altLang="en-US" sz="3400" smtClean="0">
                <a:latin typeface="Arial"/>
                <a:cs typeface="+mn-cs"/>
              </a:rPr>
              <a:t>’</a:t>
            </a:r>
            <a:r>
              <a:rPr lang="en-US" sz="3400" smtClean="0">
                <a:cs typeface="+mn-cs"/>
              </a:rPr>
              <a:t>s third law and find the mass of the part of the galaxy contained within the star orbits with measured sizes and speeds.</a:t>
            </a:r>
          </a:p>
          <a:p>
            <a:pPr eaLnBrk="1" hangingPunct="1">
              <a:defRPr/>
            </a:pPr>
            <a:endParaRPr lang="en-US" sz="3400" smtClean="0">
              <a:cs typeface="+mn-cs"/>
            </a:endParaRPr>
          </a:p>
        </p:txBody>
      </p:sp>
      <p:sp>
        <p:nvSpPr>
          <p:cNvPr id="1336328" name="Text Box 8"/>
          <p:cNvSpPr txBox="1">
            <a:spLocks noChangeArrowheads="1"/>
          </p:cNvSpPr>
          <p:nvPr/>
        </p:nvSpPr>
        <p:spPr bwMode="auto">
          <a:xfrm>
            <a:off x="554038" y="76200"/>
            <a:ext cx="759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Masses</a:t>
            </a:r>
          </a:p>
        </p:txBody>
      </p:sp>
    </p:spTree>
    <p:extLst>
      <p:ext uri="{BB962C8B-B14F-4D97-AF65-F5344CB8AC3E}">
        <p14:creationId xmlns:p14="http://schemas.microsoft.com/office/powerpoint/2010/main" val="30427028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9" name="Rectangle 3"/>
          <p:cNvSpPr>
            <a:spLocks noGrp="1" noChangeArrowheads="1"/>
          </p:cNvSpPr>
          <p:nvPr>
            <p:ph sz="quarter" idx="13"/>
          </p:nvPr>
        </p:nvSpPr>
        <p:spPr>
          <a:xfrm>
            <a:off x="566738" y="976313"/>
            <a:ext cx="8272462" cy="5029200"/>
          </a:xfrm>
        </p:spPr>
        <p:txBody>
          <a:bodyPr/>
          <a:lstStyle/>
          <a:p>
            <a:pPr eaLnBrk="1" hangingPunct="1">
              <a:defRPr/>
            </a:pPr>
            <a:r>
              <a:rPr lang="en-US" sz="4000" smtClean="0">
                <a:cs typeface="+mn-cs"/>
              </a:rPr>
              <a:t>The rotation curve method works only for galaxies near enough to be well resolved. </a:t>
            </a:r>
          </a:p>
          <a:p>
            <a:pPr lvl="1" eaLnBrk="1" hangingPunct="1">
              <a:defRPr/>
            </a:pPr>
            <a:r>
              <a:rPr lang="en-US" sz="2400" smtClean="0"/>
              <a:t>More distant galaxies appear so small that astronomers cannot measure the radial velocity </a:t>
            </a:r>
            <a:br>
              <a:rPr lang="en-US" sz="2400" smtClean="0"/>
            </a:br>
            <a:r>
              <a:rPr lang="en-US" sz="2400" smtClean="0"/>
              <a:t>at different points across the galaxy.</a:t>
            </a:r>
          </a:p>
          <a:p>
            <a:pPr lvl="1" eaLnBrk="1" hangingPunct="1">
              <a:defRPr/>
            </a:pPr>
            <a:r>
              <a:rPr lang="en-US" sz="2400" smtClean="0"/>
              <a:t>They must use other, less precise, methods to estimate masses.</a:t>
            </a:r>
          </a:p>
          <a:p>
            <a:pPr eaLnBrk="1" hangingPunct="1">
              <a:defRPr/>
            </a:pPr>
            <a:endParaRPr lang="en-US" sz="2400" smtClean="0">
              <a:cs typeface="+mn-cs"/>
            </a:endParaRPr>
          </a:p>
        </p:txBody>
      </p:sp>
      <p:sp>
        <p:nvSpPr>
          <p:cNvPr id="1760262" name="Text Box 6"/>
          <p:cNvSpPr txBox="1">
            <a:spLocks noChangeArrowheads="1"/>
          </p:cNvSpPr>
          <p:nvPr/>
        </p:nvSpPr>
        <p:spPr bwMode="auto">
          <a:xfrm>
            <a:off x="554038" y="76200"/>
            <a:ext cx="759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Masses</a:t>
            </a:r>
          </a:p>
        </p:txBody>
      </p:sp>
    </p:spTree>
    <p:extLst>
      <p:ext uri="{BB962C8B-B14F-4D97-AF65-F5344CB8AC3E}">
        <p14:creationId xmlns:p14="http://schemas.microsoft.com/office/powerpoint/2010/main" val="4883788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2" name="Rectangle 6"/>
          <p:cNvSpPr>
            <a:spLocks noGrp="1" noChangeArrowheads="1"/>
          </p:cNvSpPr>
          <p:nvPr>
            <p:ph sz="quarter" idx="13"/>
          </p:nvPr>
        </p:nvSpPr>
        <p:spPr>
          <a:xfrm>
            <a:off x="554038" y="949325"/>
            <a:ext cx="7599362" cy="5867400"/>
          </a:xfrm>
        </p:spPr>
        <p:txBody>
          <a:bodyPr/>
          <a:lstStyle/>
          <a:p>
            <a:pPr eaLnBrk="1" hangingPunct="1">
              <a:defRPr/>
            </a:pPr>
            <a:r>
              <a:rPr lang="en-US" sz="4800" smtClean="0">
                <a:cs typeface="Times New Roman" charset="0"/>
              </a:rPr>
              <a:t>The masses of galaxies cover a wide range.</a:t>
            </a:r>
            <a:r>
              <a:rPr lang="en-US" sz="3000" smtClean="0">
                <a:cs typeface="Times New Roman" charset="0"/>
              </a:rPr>
              <a:t> </a:t>
            </a:r>
          </a:p>
          <a:p>
            <a:pPr lvl="1" eaLnBrk="1" hangingPunct="1">
              <a:defRPr/>
            </a:pPr>
            <a:r>
              <a:rPr lang="en-US" sz="2600" smtClean="0">
                <a:cs typeface="Times New Roman" charset="0"/>
              </a:rPr>
              <a:t>The smallest contain about 10</a:t>
            </a:r>
            <a:r>
              <a:rPr lang="en-US" sz="2600" baseline="30000" smtClean="0">
                <a:cs typeface="Times New Roman" charset="0"/>
              </a:rPr>
              <a:t>-6</a:t>
            </a:r>
            <a:r>
              <a:rPr lang="en-US" sz="2600" smtClean="0">
                <a:cs typeface="Times New Roman" charset="0"/>
              </a:rPr>
              <a:t> as much mass as the Milky Way.</a:t>
            </a:r>
          </a:p>
          <a:p>
            <a:pPr lvl="1" eaLnBrk="1" hangingPunct="1">
              <a:defRPr/>
            </a:pPr>
            <a:r>
              <a:rPr lang="en-US" sz="2600" smtClean="0">
                <a:cs typeface="Times New Roman" charset="0"/>
              </a:rPr>
              <a:t>The largest contain as much as 50 times more than the Milky Way. </a:t>
            </a:r>
          </a:p>
        </p:txBody>
      </p:sp>
      <p:sp>
        <p:nvSpPr>
          <p:cNvPr id="1171466" name="Text Box 10"/>
          <p:cNvSpPr txBox="1">
            <a:spLocks noChangeArrowheads="1"/>
          </p:cNvSpPr>
          <p:nvPr/>
        </p:nvSpPr>
        <p:spPr bwMode="auto">
          <a:xfrm>
            <a:off x="554038" y="76200"/>
            <a:ext cx="75993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Galaxy Masses</a:t>
            </a:r>
          </a:p>
        </p:txBody>
      </p:sp>
    </p:spTree>
    <p:extLst>
      <p:ext uri="{BB962C8B-B14F-4D97-AF65-F5344CB8AC3E}">
        <p14:creationId xmlns:p14="http://schemas.microsoft.com/office/powerpoint/2010/main" val="33198707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3" name="Rectangle 3"/>
          <p:cNvSpPr>
            <a:spLocks noGrp="1" noChangeArrowheads="1"/>
          </p:cNvSpPr>
          <p:nvPr>
            <p:ph sz="quarter" idx="13"/>
          </p:nvPr>
        </p:nvSpPr>
        <p:spPr>
          <a:xfrm>
            <a:off x="554038" y="985838"/>
            <a:ext cx="7675562" cy="5486400"/>
          </a:xfrm>
        </p:spPr>
        <p:txBody>
          <a:bodyPr/>
          <a:lstStyle/>
          <a:p>
            <a:pPr eaLnBrk="1" hangingPunct="1">
              <a:defRPr/>
            </a:pPr>
            <a:r>
              <a:rPr lang="en-US" sz="3600" smtClean="0">
                <a:cs typeface="+mn-cs"/>
              </a:rPr>
              <a:t>Given the size and luminosity of a galaxy, astronomers can make a rough guess as to the amount of matter it should contain.</a:t>
            </a:r>
          </a:p>
          <a:p>
            <a:pPr lvl="1" eaLnBrk="1" hangingPunct="1">
              <a:defRPr/>
            </a:pPr>
            <a:r>
              <a:rPr lang="en-US" sz="2400" smtClean="0"/>
              <a:t>They know how much light stars produce. </a:t>
            </a:r>
          </a:p>
          <a:p>
            <a:pPr lvl="1" eaLnBrk="1" hangingPunct="1">
              <a:defRPr/>
            </a:pPr>
            <a:r>
              <a:rPr lang="en-US" sz="2400" smtClean="0"/>
              <a:t>They also know how much matter there is between the stars.</a:t>
            </a:r>
          </a:p>
          <a:p>
            <a:pPr lvl="1" eaLnBrk="1" hangingPunct="1">
              <a:defRPr/>
            </a:pPr>
            <a:r>
              <a:rPr lang="en-US" sz="2400" smtClean="0"/>
              <a:t>So, it should be possible to estimate very roughly, the mass of a galaxy from its luminosity. </a:t>
            </a:r>
          </a:p>
        </p:txBody>
      </p:sp>
      <p:sp>
        <p:nvSpPr>
          <p:cNvPr id="1177604"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20356279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9" name="Rectangle 5"/>
          <p:cNvSpPr>
            <a:spLocks noGrp="1" noChangeArrowheads="1"/>
          </p:cNvSpPr>
          <p:nvPr>
            <p:ph sz="quarter" idx="13"/>
          </p:nvPr>
        </p:nvSpPr>
        <p:spPr>
          <a:xfrm>
            <a:off x="558800" y="976313"/>
            <a:ext cx="8077200" cy="5486400"/>
          </a:xfrm>
        </p:spPr>
        <p:txBody>
          <a:bodyPr/>
          <a:lstStyle/>
          <a:p>
            <a:pPr eaLnBrk="1" hangingPunct="1">
              <a:defRPr/>
            </a:pPr>
            <a:r>
              <a:rPr lang="en-US" sz="3600" smtClean="0">
                <a:cs typeface="Times New Roman" charset="0"/>
              </a:rPr>
              <a:t>When astronomers measure the masses of galaxies, however, they find that the measured masses are much larger than expected from the luminosities of the galaxies. </a:t>
            </a:r>
          </a:p>
          <a:p>
            <a:pPr eaLnBrk="1" hangingPunct="1">
              <a:defRPr/>
            </a:pPr>
            <a:endParaRPr lang="en-US" sz="3600" smtClean="0">
              <a:cs typeface="Times New Roman" charset="0"/>
            </a:endParaRPr>
          </a:p>
          <a:p>
            <a:pPr eaLnBrk="1" hangingPunct="1">
              <a:defRPr/>
            </a:pPr>
            <a:endParaRPr lang="en-US" smtClean="0">
              <a:cs typeface="Times New Roman" charset="0"/>
            </a:endParaRPr>
          </a:p>
        </p:txBody>
      </p:sp>
      <p:sp>
        <p:nvSpPr>
          <p:cNvPr id="1178632" name="Text Box 8"/>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4733082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5" name="Rectangle 3"/>
          <p:cNvSpPr>
            <a:spLocks noGrp="1" noChangeArrowheads="1"/>
          </p:cNvSpPr>
          <p:nvPr>
            <p:ph sz="quarter" idx="13"/>
          </p:nvPr>
        </p:nvSpPr>
        <p:spPr>
          <a:xfrm>
            <a:off x="552450" y="962025"/>
            <a:ext cx="8577263" cy="4525963"/>
          </a:xfrm>
        </p:spPr>
        <p:txBody>
          <a:bodyPr/>
          <a:lstStyle/>
          <a:p>
            <a:pPr eaLnBrk="1" hangingPunct="1">
              <a:defRPr/>
            </a:pPr>
            <a:r>
              <a:rPr lang="en-US" sz="4200" smtClean="0">
                <a:cs typeface="Times New Roman" charset="0"/>
              </a:rPr>
              <a:t>There are three important </a:t>
            </a:r>
            <a:br>
              <a:rPr lang="en-US" sz="4200" smtClean="0">
                <a:cs typeface="Times New Roman" charset="0"/>
              </a:rPr>
            </a:br>
            <a:r>
              <a:rPr lang="en-US" sz="4200" smtClean="0">
                <a:cs typeface="Times New Roman" charset="0"/>
              </a:rPr>
              <a:t>points to note about galaxy classification.</a:t>
            </a:r>
            <a:endParaRPr lang="en-US" sz="4200" smtClean="0">
              <a:cs typeface="+mn-cs"/>
            </a:endParaRPr>
          </a:p>
        </p:txBody>
      </p:sp>
      <p:sp>
        <p:nvSpPr>
          <p:cNvPr id="1308682" name="Text Box 10"/>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pic>
        <p:nvPicPr>
          <p:cNvPr id="1308683" name="Picture 11" descr="10p196a"/>
          <p:cNvPicPr>
            <a:picLocks noChangeAspect="1" noChangeArrowheads="1"/>
          </p:cNvPicPr>
          <p:nvPr/>
        </p:nvPicPr>
        <p:blipFill>
          <a:blip r:embed="rId3">
            <a:extLst>
              <a:ext uri="{28A0092B-C50C-407E-A947-70E740481C1C}">
                <a14:useLocalDpi xmlns:a14="http://schemas.microsoft.com/office/drawing/2010/main" val="0"/>
              </a:ext>
            </a:extLst>
          </a:blip>
          <a:srcRect l="11504" t="6723" r="19283" b="50023"/>
          <a:stretch>
            <a:fillRect/>
          </a:stretch>
        </p:blipFill>
        <p:spPr bwMode="auto">
          <a:xfrm>
            <a:off x="4343400" y="3336925"/>
            <a:ext cx="48006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21242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7" name="Rectangle 3"/>
          <p:cNvSpPr>
            <a:spLocks noGrp="1" noChangeArrowheads="1"/>
          </p:cNvSpPr>
          <p:nvPr>
            <p:ph sz="quarter" idx="13"/>
          </p:nvPr>
        </p:nvSpPr>
        <p:spPr>
          <a:xfrm>
            <a:off x="566738" y="976313"/>
            <a:ext cx="8229600" cy="4525962"/>
          </a:xfrm>
        </p:spPr>
        <p:txBody>
          <a:bodyPr/>
          <a:lstStyle/>
          <a:p>
            <a:pPr eaLnBrk="1" hangingPunct="1">
              <a:defRPr/>
            </a:pPr>
            <a:r>
              <a:rPr lang="en-US" sz="4000" smtClean="0">
                <a:cs typeface="+mn-cs"/>
              </a:rPr>
              <a:t>Astronomer Vera Rubin found in the 1960s that this also seems to be true of most nearby galaxies.</a:t>
            </a:r>
          </a:p>
          <a:p>
            <a:pPr lvl="1" eaLnBrk="1" hangingPunct="1">
              <a:defRPr/>
            </a:pPr>
            <a:r>
              <a:rPr lang="en-US" sz="2600" smtClean="0"/>
              <a:t>Measured masses of galaxies amount to 10 to 100 times more mass than you can see.</a:t>
            </a:r>
          </a:p>
          <a:p>
            <a:pPr eaLnBrk="1" hangingPunct="1">
              <a:defRPr/>
            </a:pPr>
            <a:endParaRPr lang="en-US" sz="3600" smtClean="0">
              <a:cs typeface="+mn-cs"/>
            </a:endParaRPr>
          </a:p>
        </p:txBody>
      </p:sp>
      <p:sp>
        <p:nvSpPr>
          <p:cNvPr id="1762310"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39759576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7" name="Rectangle 5"/>
          <p:cNvSpPr>
            <a:spLocks noGrp="1" noChangeArrowheads="1"/>
          </p:cNvSpPr>
          <p:nvPr>
            <p:ph sz="quarter" idx="13"/>
          </p:nvPr>
        </p:nvSpPr>
        <p:spPr>
          <a:xfrm>
            <a:off x="554038" y="969963"/>
            <a:ext cx="8437562" cy="5791200"/>
          </a:xfrm>
        </p:spPr>
        <p:txBody>
          <a:bodyPr/>
          <a:lstStyle/>
          <a:p>
            <a:pPr eaLnBrk="1" hangingPunct="1">
              <a:defRPr/>
            </a:pPr>
            <a:r>
              <a:rPr lang="en-US" sz="4400" smtClean="0">
                <a:cs typeface="Times New Roman" charset="0"/>
              </a:rPr>
              <a:t>Dark matter is difficult to detect, and it is even harder to explain.</a:t>
            </a:r>
          </a:p>
          <a:p>
            <a:pPr lvl="1" eaLnBrk="1" hangingPunct="1">
              <a:defRPr/>
            </a:pPr>
            <a:r>
              <a:rPr lang="en-US" sz="2400" smtClean="0">
                <a:cs typeface="Times New Roman" charset="0"/>
              </a:rPr>
              <a:t>Some astronomers have suggested that dark matter consists of low-luminosity white dwarfs and brown dwarfs.</a:t>
            </a:r>
          </a:p>
          <a:p>
            <a:pPr lvl="1" eaLnBrk="1" hangingPunct="1">
              <a:defRPr/>
            </a:pPr>
            <a:r>
              <a:rPr lang="en-US" sz="2400" smtClean="0">
                <a:cs typeface="Times New Roman" charset="0"/>
              </a:rPr>
              <a:t>They are scattered through the halos of galaxies.</a:t>
            </a:r>
          </a:p>
          <a:p>
            <a:pPr lvl="1" eaLnBrk="1" hangingPunct="1">
              <a:buFont typeface="Times" charset="0"/>
              <a:buNone/>
              <a:defRPr/>
            </a:pPr>
            <a:endParaRPr lang="en-US" sz="2600" smtClean="0">
              <a:cs typeface="Times New Roman" charset="0"/>
            </a:endParaRPr>
          </a:p>
        </p:txBody>
      </p:sp>
      <p:sp>
        <p:nvSpPr>
          <p:cNvPr id="1262602" name="Text Box 10"/>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310902384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5" name="Rectangle 3"/>
          <p:cNvSpPr>
            <a:spLocks noGrp="1" noChangeArrowheads="1"/>
          </p:cNvSpPr>
          <p:nvPr>
            <p:ph sz="quarter" idx="13"/>
          </p:nvPr>
        </p:nvSpPr>
        <p:spPr/>
        <p:txBody>
          <a:bodyPr/>
          <a:lstStyle/>
          <a:p>
            <a:pPr eaLnBrk="1" hangingPunct="1">
              <a:defRPr/>
            </a:pPr>
            <a:r>
              <a:rPr lang="en-US" sz="3600" smtClean="0">
                <a:cs typeface="+mn-cs"/>
              </a:rPr>
              <a:t>Searches for white dwarfs and brown dwarfs in the halo of our galaxy have found a few, but not enough to make up most of the dark matter. </a:t>
            </a:r>
          </a:p>
          <a:p>
            <a:pPr eaLnBrk="1" hangingPunct="1">
              <a:defRPr/>
            </a:pPr>
            <a:endParaRPr lang="en-US" sz="3600" smtClean="0">
              <a:cs typeface="+mn-cs"/>
            </a:endParaRPr>
          </a:p>
        </p:txBody>
      </p:sp>
      <p:sp>
        <p:nvSpPr>
          <p:cNvPr id="1764358"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127461098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5" name="Rectangle 5"/>
          <p:cNvSpPr>
            <a:spLocks noGrp="1" noChangeArrowheads="1"/>
          </p:cNvSpPr>
          <p:nvPr>
            <p:ph sz="quarter" idx="13"/>
          </p:nvPr>
        </p:nvSpPr>
        <p:spPr>
          <a:xfrm>
            <a:off x="554038" y="971550"/>
            <a:ext cx="8042275" cy="5440363"/>
          </a:xfrm>
        </p:spPr>
        <p:txBody>
          <a:bodyPr/>
          <a:lstStyle/>
          <a:p>
            <a:pPr eaLnBrk="1" hangingPunct="1">
              <a:defRPr/>
            </a:pPr>
            <a:r>
              <a:rPr lang="en-US" sz="3800" smtClean="0">
                <a:cs typeface="Times New Roman" charset="0"/>
              </a:rPr>
              <a:t>The dark matter can</a:t>
            </a:r>
            <a:r>
              <a:rPr lang="ja-JP" altLang="en-US" sz="3800" smtClean="0">
                <a:latin typeface="Arial"/>
                <a:cs typeface="Times New Roman" charset="0"/>
              </a:rPr>
              <a:t>’</a:t>
            </a:r>
            <a:r>
              <a:rPr lang="en-US" sz="3800" smtClean="0">
                <a:cs typeface="Times New Roman" charset="0"/>
              </a:rPr>
              <a:t>t be hidden in vast numbers of black holes and neutron stars.</a:t>
            </a:r>
          </a:p>
          <a:p>
            <a:pPr lvl="1" eaLnBrk="1" hangingPunct="1">
              <a:defRPr/>
            </a:pPr>
            <a:r>
              <a:rPr lang="en-US" sz="2400" smtClean="0">
                <a:cs typeface="Times New Roman" charset="0"/>
              </a:rPr>
              <a:t>Astronomers don</a:t>
            </a:r>
            <a:r>
              <a:rPr lang="ja-JP" altLang="en-US" sz="2400" smtClean="0">
                <a:latin typeface="Arial"/>
                <a:cs typeface="Times New Roman" charset="0"/>
              </a:rPr>
              <a:t>’</a:t>
            </a:r>
            <a:r>
              <a:rPr lang="en-US" sz="2400" smtClean="0">
                <a:cs typeface="Times New Roman" charset="0"/>
              </a:rPr>
              <a:t>t see the X rays these objects would emit. </a:t>
            </a:r>
          </a:p>
          <a:p>
            <a:pPr lvl="1" eaLnBrk="1" hangingPunct="1">
              <a:defRPr/>
            </a:pPr>
            <a:r>
              <a:rPr lang="en-US" sz="2400" smtClean="0">
                <a:cs typeface="Times New Roman" charset="0"/>
              </a:rPr>
              <a:t>There is 10 to 100 times more dark matter than visible matter </a:t>
            </a:r>
            <a:r>
              <a:rPr lang="en-US" sz="2400" smtClean="0"/>
              <a:t>in galaxies</a:t>
            </a:r>
            <a:r>
              <a:rPr lang="en-US" sz="2400" smtClean="0">
                <a:cs typeface="Times New Roman" charset="0"/>
              </a:rPr>
              <a:t>.</a:t>
            </a:r>
          </a:p>
          <a:p>
            <a:pPr lvl="1" eaLnBrk="1" hangingPunct="1">
              <a:defRPr/>
            </a:pPr>
            <a:r>
              <a:rPr lang="en-US" sz="2400" smtClean="0"/>
              <a:t>That many black holes would produce X rays that would be easy to detect.</a:t>
            </a:r>
          </a:p>
        </p:txBody>
      </p:sp>
      <p:sp>
        <p:nvSpPr>
          <p:cNvPr id="1187850" name="Text Box 10"/>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216341588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1" name="Rectangle 3"/>
          <p:cNvSpPr>
            <a:spLocks noGrp="1" noChangeArrowheads="1"/>
          </p:cNvSpPr>
          <p:nvPr>
            <p:ph sz="quarter" idx="13"/>
          </p:nvPr>
        </p:nvSpPr>
        <p:spPr>
          <a:xfrm>
            <a:off x="566738" y="962025"/>
            <a:ext cx="7662862" cy="5334000"/>
          </a:xfrm>
        </p:spPr>
        <p:txBody>
          <a:bodyPr/>
          <a:lstStyle/>
          <a:p>
            <a:pPr eaLnBrk="1" hangingPunct="1">
              <a:defRPr/>
            </a:pPr>
            <a:r>
              <a:rPr lang="en-US" sz="4400" smtClean="0">
                <a:cs typeface="+mn-cs"/>
              </a:rPr>
              <a:t>Also, recent images from the Chandra X-ray observatory indicate:</a:t>
            </a:r>
            <a:r>
              <a:rPr lang="en-US" sz="3600" smtClean="0">
                <a:cs typeface="+mn-cs"/>
              </a:rPr>
              <a:t> </a:t>
            </a:r>
          </a:p>
          <a:p>
            <a:pPr lvl="1" eaLnBrk="1" hangingPunct="1">
              <a:defRPr/>
            </a:pPr>
            <a:r>
              <a:rPr lang="en-US" sz="2600" smtClean="0"/>
              <a:t>A collision between two galaxy clusters caused their gas and dark matter components to separate.</a:t>
            </a:r>
          </a:p>
          <a:p>
            <a:pPr eaLnBrk="1" hangingPunct="1">
              <a:defRPr/>
            </a:pPr>
            <a:endParaRPr lang="en-US" sz="2600" smtClean="0">
              <a:cs typeface="+mn-cs"/>
            </a:endParaRPr>
          </a:p>
        </p:txBody>
      </p:sp>
      <p:sp>
        <p:nvSpPr>
          <p:cNvPr id="1338374"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2372759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7" name="Rectangle 3"/>
          <p:cNvSpPr>
            <a:spLocks noGrp="1" noChangeArrowheads="1"/>
          </p:cNvSpPr>
          <p:nvPr>
            <p:ph sz="quarter" idx="13"/>
          </p:nvPr>
        </p:nvSpPr>
        <p:spPr>
          <a:xfrm>
            <a:off x="554038" y="963613"/>
            <a:ext cx="8270875" cy="4813300"/>
          </a:xfrm>
        </p:spPr>
        <p:txBody>
          <a:bodyPr/>
          <a:lstStyle/>
          <a:p>
            <a:pPr eaLnBrk="1" hangingPunct="1">
              <a:defRPr/>
            </a:pPr>
            <a:r>
              <a:rPr lang="en-US" sz="4000" smtClean="0">
                <a:cs typeface="+mn-cs"/>
              </a:rPr>
              <a:t>As observations imply, the dark matter can</a:t>
            </a:r>
            <a:r>
              <a:rPr lang="ja-JP" altLang="en-US" sz="4000" smtClean="0">
                <a:latin typeface="Arial"/>
                <a:cs typeface="+mn-cs"/>
              </a:rPr>
              <a:t>’</a:t>
            </a:r>
            <a:r>
              <a:rPr lang="en-US" sz="4000" smtClean="0">
                <a:cs typeface="+mn-cs"/>
              </a:rPr>
              <a:t>t be composed of familiar objects or material.</a:t>
            </a:r>
            <a:r>
              <a:rPr lang="en-US" sz="3600" smtClean="0">
                <a:cs typeface="+mn-cs"/>
              </a:rPr>
              <a:t> </a:t>
            </a:r>
          </a:p>
          <a:p>
            <a:pPr lvl="1" eaLnBrk="1" hangingPunct="1">
              <a:defRPr/>
            </a:pPr>
            <a:r>
              <a:rPr lang="en-US" sz="2600" smtClean="0"/>
              <a:t>Astronomers are forced to conclude that the dark matter is made up of unexpected forms of matter.</a:t>
            </a:r>
          </a:p>
          <a:p>
            <a:pPr eaLnBrk="1" hangingPunct="1">
              <a:buFont typeface="Times" charset="0"/>
              <a:buNone/>
              <a:defRPr/>
            </a:pPr>
            <a:endParaRPr lang="en-US" sz="2600" smtClean="0">
              <a:cs typeface="+mn-cs"/>
            </a:endParaRPr>
          </a:p>
        </p:txBody>
      </p:sp>
      <p:sp>
        <p:nvSpPr>
          <p:cNvPr id="1188873" name="Text Box 9"/>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916752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7" name="Rectangle 3"/>
          <p:cNvSpPr>
            <a:spLocks noGrp="1" noChangeArrowheads="1"/>
          </p:cNvSpPr>
          <p:nvPr>
            <p:ph sz="quarter" idx="13"/>
          </p:nvPr>
        </p:nvSpPr>
        <p:spPr>
          <a:xfrm>
            <a:off x="566738" y="947738"/>
            <a:ext cx="7739062" cy="4995862"/>
          </a:xfrm>
        </p:spPr>
        <p:txBody>
          <a:bodyPr/>
          <a:lstStyle/>
          <a:p>
            <a:pPr eaLnBrk="1" hangingPunct="1">
              <a:defRPr/>
            </a:pPr>
            <a:r>
              <a:rPr lang="en-US" sz="4400" smtClean="0">
                <a:cs typeface="+mn-cs"/>
              </a:rPr>
              <a:t>Until recently, neutrinos were thought to be massless.</a:t>
            </a:r>
            <a:r>
              <a:rPr lang="en-US" sz="4800" smtClean="0">
                <a:cs typeface="+mn-cs"/>
              </a:rPr>
              <a:t> </a:t>
            </a:r>
          </a:p>
          <a:p>
            <a:pPr lvl="1" eaLnBrk="1" hangingPunct="1">
              <a:defRPr/>
            </a:pPr>
            <a:r>
              <a:rPr lang="en-US" sz="2600" smtClean="0"/>
              <a:t>Studies now suggest they have a very small mass. </a:t>
            </a:r>
          </a:p>
          <a:p>
            <a:pPr lvl="1" eaLnBrk="1" hangingPunct="1">
              <a:defRPr/>
            </a:pPr>
            <a:r>
              <a:rPr lang="en-US" sz="2600" smtClean="0"/>
              <a:t>Thus, they may represent part of the dark matter.</a:t>
            </a:r>
          </a:p>
          <a:p>
            <a:pPr lvl="1" eaLnBrk="1" hangingPunct="1">
              <a:defRPr/>
            </a:pPr>
            <a:endParaRPr lang="en-US" sz="2600" smtClean="0"/>
          </a:p>
        </p:txBody>
      </p:sp>
      <p:sp>
        <p:nvSpPr>
          <p:cNvPr id="1321992" name="Text Box 8"/>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23593266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3" name="Rectangle 3"/>
          <p:cNvSpPr>
            <a:spLocks noGrp="1" noChangeArrowheads="1"/>
          </p:cNvSpPr>
          <p:nvPr>
            <p:ph sz="quarter" idx="13"/>
          </p:nvPr>
        </p:nvSpPr>
        <p:spPr>
          <a:xfrm>
            <a:off x="566738" y="962025"/>
            <a:ext cx="7281862" cy="4525963"/>
          </a:xfrm>
        </p:spPr>
        <p:txBody>
          <a:bodyPr/>
          <a:lstStyle/>
          <a:p>
            <a:pPr eaLnBrk="1" hangingPunct="1">
              <a:defRPr/>
            </a:pPr>
            <a:r>
              <a:rPr lang="en-US" sz="4200" smtClean="0">
                <a:cs typeface="+mn-cs"/>
              </a:rPr>
              <a:t>However, their masses are too low to make up all the dark matter.</a:t>
            </a:r>
          </a:p>
          <a:p>
            <a:pPr lvl="1" eaLnBrk="1" hangingPunct="1">
              <a:defRPr/>
            </a:pPr>
            <a:r>
              <a:rPr lang="en-US" sz="2600" smtClean="0"/>
              <a:t>There must be some other undiscovered form of matter in the universe that is detectable only by its gravitational field.</a:t>
            </a:r>
          </a:p>
          <a:p>
            <a:pPr eaLnBrk="1" hangingPunct="1">
              <a:defRPr/>
            </a:pPr>
            <a:endParaRPr lang="en-US" sz="2600" smtClean="0">
              <a:cs typeface="+mn-cs"/>
            </a:endParaRPr>
          </a:p>
        </p:txBody>
      </p:sp>
      <p:sp>
        <p:nvSpPr>
          <p:cNvPr id="176640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23658051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9" name="Rectangle 7"/>
          <p:cNvSpPr>
            <a:spLocks noGrp="1" noChangeArrowheads="1"/>
          </p:cNvSpPr>
          <p:nvPr>
            <p:ph sz="quarter" idx="13"/>
          </p:nvPr>
        </p:nvSpPr>
        <p:spPr>
          <a:xfrm>
            <a:off x="566738" y="976313"/>
            <a:ext cx="8229600" cy="5562600"/>
          </a:xfrm>
        </p:spPr>
        <p:txBody>
          <a:bodyPr/>
          <a:lstStyle/>
          <a:p>
            <a:pPr eaLnBrk="1" hangingPunct="1">
              <a:defRPr/>
            </a:pPr>
            <a:r>
              <a:rPr lang="en-US" sz="4000" smtClean="0">
                <a:cs typeface="+mn-cs"/>
              </a:rPr>
              <a:t>Dark matter remains one of the fundamental unresolved problems of modern astronomy. </a:t>
            </a:r>
          </a:p>
          <a:p>
            <a:pPr lvl="1" eaLnBrk="1" hangingPunct="1">
              <a:defRPr/>
            </a:pPr>
            <a:r>
              <a:rPr lang="en-US" sz="2400" smtClean="0"/>
              <a:t>Observations of galaxies and clusters of galaxies reveal that 90 to 95 percent of the matter in the universe is dark matter. </a:t>
            </a:r>
          </a:p>
          <a:p>
            <a:pPr lvl="1" eaLnBrk="1" hangingPunct="1">
              <a:buFont typeface="Times" charset="0"/>
              <a:buNone/>
              <a:defRPr/>
            </a:pPr>
            <a:endParaRPr lang="en-US" sz="2400" smtClean="0"/>
          </a:p>
          <a:p>
            <a:pPr lvl="1" eaLnBrk="1" hangingPunct="1">
              <a:defRPr/>
            </a:pPr>
            <a:endParaRPr lang="en-US" sz="2400" smtClean="0"/>
          </a:p>
          <a:p>
            <a:pPr eaLnBrk="1" hangingPunct="1">
              <a:defRPr/>
            </a:pPr>
            <a:endParaRPr lang="en-US" sz="2400" smtClean="0">
              <a:cs typeface="+mn-cs"/>
            </a:endParaRPr>
          </a:p>
        </p:txBody>
      </p:sp>
      <p:sp>
        <p:nvSpPr>
          <p:cNvPr id="1293323" name="Text Box 11"/>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Dark Matter in Galaxies</a:t>
            </a:r>
          </a:p>
        </p:txBody>
      </p:sp>
    </p:spTree>
    <p:extLst>
      <p:ext uri="{BB962C8B-B14F-4D97-AF65-F5344CB8AC3E}">
        <p14:creationId xmlns:p14="http://schemas.microsoft.com/office/powerpoint/2010/main" val="32287137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Grp="1" noChangeArrowheads="1"/>
          </p:cNvSpPr>
          <p:nvPr>
            <p:ph sz="quarter" idx="13"/>
          </p:nvPr>
        </p:nvSpPr>
        <p:spPr>
          <a:xfrm>
            <a:off x="554038" y="963613"/>
            <a:ext cx="8589962" cy="5103812"/>
          </a:xfrm>
        </p:spPr>
        <p:txBody>
          <a:bodyPr/>
          <a:lstStyle/>
          <a:p>
            <a:pPr eaLnBrk="1" hangingPunct="1">
              <a:defRPr/>
            </a:pPr>
            <a:r>
              <a:rPr lang="en-US" sz="4200" smtClean="0">
                <a:cs typeface="+mn-cs"/>
              </a:rPr>
              <a:t>Doppler shift measurements show that the stars near the centers of many galaxies are orbiting very rapidly.</a:t>
            </a:r>
          </a:p>
          <a:p>
            <a:pPr eaLnBrk="1" hangingPunct="1">
              <a:defRPr/>
            </a:pPr>
            <a:endParaRPr lang="en-US" sz="4200" smtClean="0">
              <a:cs typeface="+mn-cs"/>
            </a:endParaRPr>
          </a:p>
        </p:txBody>
      </p:sp>
      <p:sp>
        <p:nvSpPr>
          <p:cNvPr id="1172484"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Supermassive Black Holes in Galaxies</a:t>
            </a:r>
          </a:p>
        </p:txBody>
      </p:sp>
    </p:spTree>
    <p:extLst>
      <p:ext uri="{BB962C8B-B14F-4D97-AF65-F5344CB8AC3E}">
        <p14:creationId xmlns:p14="http://schemas.microsoft.com/office/powerpoint/2010/main" val="2146358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7" name="Rectangle 5"/>
          <p:cNvSpPr>
            <a:spLocks noGrp="1" noChangeArrowheads="1"/>
          </p:cNvSpPr>
          <p:nvPr>
            <p:ph sz="quarter" idx="13"/>
          </p:nvPr>
        </p:nvSpPr>
        <p:spPr>
          <a:xfrm>
            <a:off x="554038" y="990600"/>
            <a:ext cx="8589962" cy="5867400"/>
          </a:xfrm>
        </p:spPr>
        <p:txBody>
          <a:bodyPr/>
          <a:lstStyle/>
          <a:p>
            <a:pPr eaLnBrk="1" hangingPunct="1">
              <a:defRPr/>
            </a:pPr>
            <a:r>
              <a:rPr lang="en-US" sz="4000" smtClean="0">
                <a:cs typeface="Times New Roman" charset="0"/>
              </a:rPr>
              <a:t>One, many galaxies have no disk, no spiral arms, and almost no gas and dust.</a:t>
            </a:r>
          </a:p>
          <a:p>
            <a:pPr lvl="1" eaLnBrk="1" hangingPunct="1">
              <a:defRPr/>
            </a:pPr>
            <a:r>
              <a:rPr lang="en-US" sz="2600" smtClean="0">
                <a:cs typeface="Times New Roman" charset="0"/>
              </a:rPr>
              <a:t>These elliptical galaxies range from huge giants to small dwarfs.</a:t>
            </a:r>
            <a:endParaRPr lang="en-US" sz="2600" smtClean="0"/>
          </a:p>
        </p:txBody>
      </p:sp>
      <p:sp>
        <p:nvSpPr>
          <p:cNvPr id="1119244" name="Text Box 12"/>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pic>
        <p:nvPicPr>
          <p:cNvPr id="1119245" name="Picture 13" descr="10p198"/>
          <p:cNvPicPr>
            <a:picLocks noChangeAspect="1" noChangeArrowheads="1"/>
          </p:cNvPicPr>
          <p:nvPr/>
        </p:nvPicPr>
        <p:blipFill>
          <a:blip r:embed="rId3">
            <a:extLst>
              <a:ext uri="{28A0092B-C50C-407E-A947-70E740481C1C}">
                <a14:useLocalDpi xmlns:a14="http://schemas.microsoft.com/office/drawing/2010/main" val="0"/>
              </a:ext>
            </a:extLst>
          </a:blip>
          <a:srcRect l="58708" t="948" b="72443"/>
          <a:stretch>
            <a:fillRect/>
          </a:stretch>
        </p:blipFill>
        <p:spPr bwMode="auto">
          <a:xfrm>
            <a:off x="2667000" y="3959225"/>
            <a:ext cx="3722688"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19247" name="Picture 15" descr="10p198"/>
          <p:cNvPicPr>
            <a:picLocks noChangeAspect="1" noChangeArrowheads="1"/>
          </p:cNvPicPr>
          <p:nvPr/>
        </p:nvPicPr>
        <p:blipFill>
          <a:blip r:embed="rId3">
            <a:extLst>
              <a:ext uri="{28A0092B-C50C-407E-A947-70E740481C1C}">
                <a14:useLocalDpi xmlns:a14="http://schemas.microsoft.com/office/drawing/2010/main" val="0"/>
              </a:ext>
            </a:extLst>
          </a:blip>
          <a:srcRect l="41995" t="28833" r="37573" b="53127"/>
          <a:stretch>
            <a:fillRect/>
          </a:stretch>
        </p:blipFill>
        <p:spPr bwMode="auto">
          <a:xfrm>
            <a:off x="6429375" y="3960813"/>
            <a:ext cx="27146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203386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7" name="Rectangle 3"/>
          <p:cNvSpPr>
            <a:spLocks noGrp="1" noChangeArrowheads="1"/>
          </p:cNvSpPr>
          <p:nvPr>
            <p:ph sz="quarter" idx="13"/>
          </p:nvPr>
        </p:nvSpPr>
        <p:spPr>
          <a:xfrm>
            <a:off x="539750" y="992188"/>
            <a:ext cx="8347075" cy="5867400"/>
          </a:xfrm>
        </p:spPr>
        <p:txBody>
          <a:bodyPr/>
          <a:lstStyle/>
          <a:p>
            <a:pPr eaLnBrk="1" hangingPunct="1">
              <a:defRPr/>
            </a:pPr>
            <a:r>
              <a:rPr lang="en-US" sz="3600" smtClean="0">
                <a:cs typeface="+mn-cs"/>
              </a:rPr>
              <a:t>To hold stars in such small, </a:t>
            </a:r>
            <a:br>
              <a:rPr lang="en-US" sz="3600" smtClean="0">
                <a:cs typeface="+mn-cs"/>
              </a:rPr>
            </a:br>
            <a:r>
              <a:rPr lang="en-US" sz="3600" smtClean="0">
                <a:cs typeface="+mn-cs"/>
              </a:rPr>
              <a:t>short-period orbits, the centers of galaxies must contain masses of a million to a few billion solar masses.</a:t>
            </a:r>
          </a:p>
          <a:p>
            <a:pPr lvl="1" eaLnBrk="1" hangingPunct="1">
              <a:defRPr/>
            </a:pPr>
            <a:r>
              <a:rPr lang="en-US" sz="2400" smtClean="0"/>
              <a:t>Yet, no object is visible.</a:t>
            </a:r>
          </a:p>
          <a:p>
            <a:pPr lvl="1" eaLnBrk="1" hangingPunct="1">
              <a:defRPr/>
            </a:pPr>
            <a:r>
              <a:rPr lang="en-US" sz="2400" smtClean="0"/>
              <a:t>The evidence seems to require that the nuclei of galaxies contain supermassive black holes. </a:t>
            </a:r>
          </a:p>
          <a:p>
            <a:pPr lvl="1" eaLnBrk="1" hangingPunct="1">
              <a:defRPr/>
            </a:pPr>
            <a:r>
              <a:rPr lang="en-US" sz="2400" smtClean="0"/>
              <a:t>You have learned that Milky Way contains a supermassive black hole at its center. </a:t>
            </a:r>
          </a:p>
          <a:p>
            <a:pPr lvl="1" eaLnBrk="1" hangingPunct="1">
              <a:defRPr/>
            </a:pPr>
            <a:r>
              <a:rPr lang="en-US" sz="2400" smtClean="0"/>
              <a:t>Evidently, that is typical of galaxies. </a:t>
            </a:r>
          </a:p>
        </p:txBody>
      </p:sp>
      <p:sp>
        <p:nvSpPr>
          <p:cNvPr id="1173511" name="Text Box 7"/>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Supermassive Black Holes in Galaxies</a:t>
            </a:r>
          </a:p>
        </p:txBody>
      </p:sp>
    </p:spTree>
    <p:extLst>
      <p:ext uri="{BB962C8B-B14F-4D97-AF65-F5344CB8AC3E}">
        <p14:creationId xmlns:p14="http://schemas.microsoft.com/office/powerpoint/2010/main" val="38176116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1" name="Rectangle 3"/>
          <p:cNvSpPr>
            <a:spLocks noGrp="1" noChangeArrowheads="1"/>
          </p:cNvSpPr>
          <p:nvPr>
            <p:ph sz="quarter" idx="13"/>
          </p:nvPr>
        </p:nvSpPr>
        <p:spPr>
          <a:xfrm>
            <a:off x="554038" y="977900"/>
            <a:ext cx="8056562" cy="5867400"/>
          </a:xfrm>
        </p:spPr>
        <p:txBody>
          <a:bodyPr/>
          <a:lstStyle/>
          <a:p>
            <a:pPr eaLnBrk="1" hangingPunct="1">
              <a:defRPr/>
            </a:pPr>
            <a:r>
              <a:rPr lang="en-US" sz="3600" smtClean="0">
                <a:cs typeface="+mn-cs"/>
              </a:rPr>
              <a:t>It is a common misconception that the orbits of stars throughout a galaxy are controlled by the central black hole.</a:t>
            </a:r>
            <a:r>
              <a:rPr lang="en-US" smtClean="0">
                <a:cs typeface="+mn-cs"/>
              </a:rPr>
              <a:t> </a:t>
            </a:r>
          </a:p>
          <a:p>
            <a:pPr lvl="1" eaLnBrk="1" hangingPunct="1">
              <a:defRPr/>
            </a:pPr>
            <a:r>
              <a:rPr lang="en-US" sz="2400" smtClean="0"/>
              <a:t>The masses of those black holes, large as they may seem, are negligible compared with a galaxy</a:t>
            </a:r>
            <a:r>
              <a:rPr lang="ja-JP" altLang="en-US" sz="2400" smtClean="0">
                <a:latin typeface="Arial"/>
              </a:rPr>
              <a:t>’</a:t>
            </a:r>
            <a:r>
              <a:rPr lang="en-US" sz="2400" smtClean="0"/>
              <a:t>s mass. </a:t>
            </a:r>
          </a:p>
          <a:p>
            <a:pPr lvl="1" eaLnBrk="1" hangingPunct="1">
              <a:defRPr/>
            </a:pPr>
            <a:r>
              <a:rPr lang="en-US" sz="2400" smtClean="0"/>
              <a:t>The 2.6-million-solar-mass black hole at the center of Milky Way contains only a thousandth of one per cent of the total mass of the galaxy.</a:t>
            </a:r>
          </a:p>
          <a:p>
            <a:pPr eaLnBrk="1" hangingPunct="1">
              <a:defRPr/>
            </a:pPr>
            <a:endParaRPr lang="en-US" sz="2400" smtClean="0">
              <a:cs typeface="+mn-cs"/>
            </a:endParaRPr>
          </a:p>
        </p:txBody>
      </p:sp>
      <p:sp>
        <p:nvSpPr>
          <p:cNvPr id="1174535" name="Text Box 7"/>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Supermassive Black Holes in Galaxies</a:t>
            </a:r>
          </a:p>
        </p:txBody>
      </p:sp>
    </p:spTree>
    <p:extLst>
      <p:ext uri="{BB962C8B-B14F-4D97-AF65-F5344CB8AC3E}">
        <p14:creationId xmlns:p14="http://schemas.microsoft.com/office/powerpoint/2010/main" val="321417893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1" name="Rectangle 3"/>
          <p:cNvSpPr>
            <a:spLocks noGrp="1" noChangeArrowheads="1"/>
          </p:cNvSpPr>
          <p:nvPr>
            <p:ph sz="quarter" idx="13"/>
          </p:nvPr>
        </p:nvSpPr>
        <p:spPr>
          <a:xfrm>
            <a:off x="539750" y="984250"/>
            <a:ext cx="7842250" cy="5867400"/>
          </a:xfrm>
        </p:spPr>
        <p:txBody>
          <a:bodyPr/>
          <a:lstStyle/>
          <a:p>
            <a:pPr eaLnBrk="1" hangingPunct="1">
              <a:defRPr/>
            </a:pPr>
            <a:r>
              <a:rPr lang="en-US" sz="3600" smtClean="0">
                <a:cs typeface="+mn-cs"/>
              </a:rPr>
              <a:t>Your goal in the chapter has been to build a theory that explains the evolution of galaxies.</a:t>
            </a:r>
          </a:p>
          <a:p>
            <a:pPr lvl="1" eaLnBrk="1" hangingPunct="1">
              <a:defRPr/>
            </a:pPr>
            <a:r>
              <a:rPr lang="en-US" sz="2400" smtClean="0"/>
              <a:t>Earlier, you developed a theory that described the origin of Milky Way.</a:t>
            </a:r>
          </a:p>
          <a:p>
            <a:pPr lvl="1" eaLnBrk="1" hangingPunct="1">
              <a:defRPr/>
            </a:pPr>
            <a:r>
              <a:rPr lang="en-US" sz="2400" smtClean="0"/>
              <a:t>Presumably, other galaxies formed in similar ways.</a:t>
            </a:r>
          </a:p>
        </p:txBody>
      </p:sp>
      <p:sp>
        <p:nvSpPr>
          <p:cNvPr id="1195012" name="Text Box 4"/>
          <p:cNvSpPr txBox="1">
            <a:spLocks noChangeArrowheads="1"/>
          </p:cNvSpPr>
          <p:nvPr/>
        </p:nvSpPr>
        <p:spPr bwMode="auto">
          <a:xfrm>
            <a:off x="539750" y="76200"/>
            <a:ext cx="76136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Evolution of Galaxies</a:t>
            </a:r>
          </a:p>
        </p:txBody>
      </p:sp>
    </p:spTree>
    <p:extLst>
      <p:ext uri="{BB962C8B-B14F-4D97-AF65-F5344CB8AC3E}">
        <p14:creationId xmlns:p14="http://schemas.microsoft.com/office/powerpoint/2010/main" val="989562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1" name="Rectangle 3"/>
          <p:cNvSpPr>
            <a:spLocks noGrp="1" noChangeArrowheads="1"/>
          </p:cNvSpPr>
          <p:nvPr>
            <p:ph sz="quarter" idx="13"/>
          </p:nvPr>
        </p:nvSpPr>
        <p:spPr>
          <a:xfrm>
            <a:off x="566738" y="962025"/>
            <a:ext cx="8229600" cy="4525963"/>
          </a:xfrm>
        </p:spPr>
        <p:txBody>
          <a:bodyPr/>
          <a:lstStyle/>
          <a:p>
            <a:pPr eaLnBrk="1" hangingPunct="1">
              <a:defRPr/>
            </a:pPr>
            <a:r>
              <a:rPr lang="en-US" sz="4000" smtClean="0">
                <a:cs typeface="+mn-cs"/>
              </a:rPr>
              <a:t>Why did some galaxies become spiral, some elliptical, and some irregular?</a:t>
            </a:r>
          </a:p>
          <a:p>
            <a:pPr lvl="1" eaLnBrk="1" hangingPunct="1">
              <a:defRPr/>
            </a:pPr>
            <a:r>
              <a:rPr lang="en-US" smtClean="0"/>
              <a:t>Clues to that mystery lie in the clustering of galaxies.</a:t>
            </a:r>
          </a:p>
        </p:txBody>
      </p:sp>
      <p:sp>
        <p:nvSpPr>
          <p:cNvPr id="1323014" name="Text Box 6"/>
          <p:cNvSpPr txBox="1">
            <a:spLocks noChangeArrowheads="1"/>
          </p:cNvSpPr>
          <p:nvPr/>
        </p:nvSpPr>
        <p:spPr bwMode="auto">
          <a:xfrm>
            <a:off x="539750" y="76200"/>
            <a:ext cx="76136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Evolution of Galaxies</a:t>
            </a:r>
          </a:p>
        </p:txBody>
      </p:sp>
    </p:spTree>
    <p:extLst>
      <p:ext uri="{BB962C8B-B14F-4D97-AF65-F5344CB8AC3E}">
        <p14:creationId xmlns:p14="http://schemas.microsoft.com/office/powerpoint/2010/main" val="421271917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5" name="Rectangle 3"/>
          <p:cNvSpPr>
            <a:spLocks noGrp="1" noChangeArrowheads="1"/>
          </p:cNvSpPr>
          <p:nvPr>
            <p:ph sz="quarter" idx="13"/>
          </p:nvPr>
        </p:nvSpPr>
        <p:spPr>
          <a:xfrm>
            <a:off x="554038" y="971550"/>
            <a:ext cx="7980362" cy="5867400"/>
          </a:xfrm>
        </p:spPr>
        <p:txBody>
          <a:bodyPr/>
          <a:lstStyle/>
          <a:p>
            <a:pPr eaLnBrk="1" hangingPunct="1">
              <a:defRPr/>
            </a:pPr>
            <a:r>
              <a:rPr lang="en-US" sz="4400" smtClean="0">
                <a:cs typeface="+mn-cs"/>
              </a:rPr>
              <a:t>The distribution of galaxies is not entirely random.</a:t>
            </a:r>
          </a:p>
          <a:p>
            <a:pPr lvl="1" eaLnBrk="1" hangingPunct="1">
              <a:defRPr/>
            </a:pPr>
            <a:r>
              <a:rPr lang="en-US" sz="2400" smtClean="0"/>
              <a:t>Galaxies tend to occur in clusters ranging from a few to thousands.</a:t>
            </a:r>
          </a:p>
          <a:p>
            <a:pPr lvl="1" eaLnBrk="1" hangingPunct="1">
              <a:defRPr/>
            </a:pPr>
            <a:r>
              <a:rPr lang="en-US" sz="2400" smtClean="0"/>
              <a:t>Deep photos made with the largest telescopes reveal clusters of galaxies scattered out to the limits of visibility.</a:t>
            </a:r>
          </a:p>
          <a:p>
            <a:pPr lvl="1" eaLnBrk="1" hangingPunct="1">
              <a:defRPr/>
            </a:pPr>
            <a:r>
              <a:rPr lang="en-US" sz="2400" smtClean="0"/>
              <a:t>This clustering of the galaxies can help you understand their evolution.</a:t>
            </a:r>
          </a:p>
        </p:txBody>
      </p:sp>
      <p:sp>
        <p:nvSpPr>
          <p:cNvPr id="1196036"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spTree>
    <p:extLst>
      <p:ext uri="{BB962C8B-B14F-4D97-AF65-F5344CB8AC3E}">
        <p14:creationId xmlns:p14="http://schemas.microsoft.com/office/powerpoint/2010/main" val="288736541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9" name="Rectangle 3"/>
          <p:cNvSpPr>
            <a:spLocks noGrp="1" noChangeArrowheads="1"/>
          </p:cNvSpPr>
          <p:nvPr>
            <p:ph sz="quarter" idx="13"/>
          </p:nvPr>
        </p:nvSpPr>
        <p:spPr>
          <a:xfrm>
            <a:off x="568325" y="992188"/>
            <a:ext cx="8575675" cy="5867400"/>
          </a:xfrm>
        </p:spPr>
        <p:txBody>
          <a:bodyPr/>
          <a:lstStyle/>
          <a:p>
            <a:pPr eaLnBrk="1" hangingPunct="1">
              <a:defRPr/>
            </a:pPr>
            <a:r>
              <a:rPr lang="en-US" smtClean="0">
                <a:cs typeface="+mn-cs"/>
              </a:rPr>
              <a:t>For this discussion, you can sort clusters into two groups—rich and poor.</a:t>
            </a:r>
          </a:p>
          <a:p>
            <a:pPr eaLnBrk="1" hangingPunct="1">
              <a:defRPr/>
            </a:pPr>
            <a:r>
              <a:rPr lang="en-US" smtClean="0">
                <a:solidFill>
                  <a:srgbClr val="0000FF"/>
                </a:solidFill>
                <a:cs typeface="+mn-cs"/>
              </a:rPr>
              <a:t>Rich galaxy clusters</a:t>
            </a:r>
            <a:r>
              <a:rPr lang="en-US" smtClean="0">
                <a:cs typeface="+mn-cs"/>
              </a:rPr>
              <a:t> contain over a thousand galaxies, mostly elliptical. </a:t>
            </a:r>
          </a:p>
          <a:p>
            <a:pPr lvl="1" eaLnBrk="1" hangingPunct="1">
              <a:defRPr/>
            </a:pPr>
            <a:r>
              <a:rPr lang="en-US" sz="2400" smtClean="0"/>
              <a:t>They are scattered </a:t>
            </a:r>
            <a:br>
              <a:rPr lang="en-US" sz="2400" smtClean="0"/>
            </a:br>
            <a:r>
              <a:rPr lang="en-US" sz="2400" smtClean="0"/>
              <a:t>through a spherical </a:t>
            </a:r>
            <a:br>
              <a:rPr lang="en-US" sz="2400" smtClean="0"/>
            </a:br>
            <a:r>
              <a:rPr lang="en-US" sz="2400" smtClean="0"/>
              <a:t>volume about </a:t>
            </a:r>
            <a:br>
              <a:rPr lang="en-US" sz="2400" smtClean="0"/>
            </a:br>
            <a:r>
              <a:rPr lang="en-US" sz="2400" smtClean="0"/>
              <a:t>3 Mpc (10</a:t>
            </a:r>
            <a:r>
              <a:rPr lang="en-US" sz="2400" baseline="30000" smtClean="0"/>
              <a:t>7</a:t>
            </a:r>
            <a:r>
              <a:rPr lang="en-US" sz="2400" smtClean="0"/>
              <a:t> ly) </a:t>
            </a:r>
            <a:br>
              <a:rPr lang="en-US" sz="2400" smtClean="0"/>
            </a:br>
            <a:r>
              <a:rPr lang="en-US" sz="2400" smtClean="0"/>
              <a:t>in diameter.</a:t>
            </a:r>
          </a:p>
        </p:txBody>
      </p:sp>
      <p:sp>
        <p:nvSpPr>
          <p:cNvPr id="1197065" name="Text Box 9"/>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pic>
        <p:nvPicPr>
          <p:cNvPr id="1197066" name="Picture 10" descr="10f04"/>
          <p:cNvPicPr>
            <a:picLocks noChangeAspect="1" noChangeArrowheads="1"/>
          </p:cNvPicPr>
          <p:nvPr/>
        </p:nvPicPr>
        <p:blipFill>
          <a:blip r:embed="rId3">
            <a:extLst>
              <a:ext uri="{28A0092B-C50C-407E-A947-70E740481C1C}">
                <a14:useLocalDpi xmlns:a14="http://schemas.microsoft.com/office/drawing/2010/main" val="0"/>
              </a:ext>
            </a:extLst>
          </a:blip>
          <a:srcRect l="865" t="819" r="51324" b="5736"/>
          <a:stretch>
            <a:fillRect/>
          </a:stretch>
        </p:blipFill>
        <p:spPr bwMode="auto">
          <a:xfrm>
            <a:off x="5257800" y="3257550"/>
            <a:ext cx="3886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0198584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7" name="Rectangle 3"/>
          <p:cNvSpPr>
            <a:spLocks noGrp="1" noChangeArrowheads="1"/>
          </p:cNvSpPr>
          <p:nvPr>
            <p:ph sz="quarter" idx="13"/>
          </p:nvPr>
        </p:nvSpPr>
        <p:spPr>
          <a:xfrm>
            <a:off x="554038" y="1006475"/>
            <a:ext cx="8575675" cy="5603875"/>
          </a:xfrm>
        </p:spPr>
        <p:txBody>
          <a:bodyPr/>
          <a:lstStyle/>
          <a:p>
            <a:pPr eaLnBrk="1" hangingPunct="1">
              <a:defRPr/>
            </a:pPr>
            <a:r>
              <a:rPr lang="en-US" sz="3400" smtClean="0">
                <a:cs typeface="+mn-cs"/>
              </a:rPr>
              <a:t>The Coma cluster (located 100 Mpc from Earth in the direction of the constellation Coma Berenices) is an example of a rich cluster.</a:t>
            </a:r>
            <a:r>
              <a:rPr lang="en-US" smtClean="0">
                <a:cs typeface="+mn-cs"/>
              </a:rPr>
              <a:t> </a:t>
            </a:r>
          </a:p>
          <a:p>
            <a:pPr lvl="1" eaLnBrk="1" hangingPunct="1">
              <a:defRPr/>
            </a:pPr>
            <a:r>
              <a:rPr lang="en-US" sz="2400" smtClean="0"/>
              <a:t>It contains at least 1,000 </a:t>
            </a:r>
            <a:br>
              <a:rPr lang="en-US" sz="2400" smtClean="0"/>
            </a:br>
            <a:r>
              <a:rPr lang="en-US" sz="2400" smtClean="0"/>
              <a:t>galaxies, mostly E and </a:t>
            </a:r>
            <a:br>
              <a:rPr lang="en-US" sz="2400" smtClean="0"/>
            </a:br>
            <a:r>
              <a:rPr lang="en-US" sz="2400" smtClean="0"/>
              <a:t>S0 types.</a:t>
            </a:r>
          </a:p>
          <a:p>
            <a:pPr lvl="1" eaLnBrk="1" hangingPunct="1">
              <a:defRPr/>
            </a:pPr>
            <a:r>
              <a:rPr lang="en-US" sz="2400" smtClean="0"/>
              <a:t>Close to its center are</a:t>
            </a:r>
            <a:br>
              <a:rPr lang="en-US" sz="2400" smtClean="0"/>
            </a:br>
            <a:r>
              <a:rPr lang="en-US" sz="2400" smtClean="0"/>
              <a:t>a giant elliptical galaxy </a:t>
            </a:r>
            <a:br>
              <a:rPr lang="en-US" sz="2400" smtClean="0"/>
            </a:br>
            <a:r>
              <a:rPr lang="en-US" sz="2400" smtClean="0"/>
              <a:t>and a large S0  galaxy.</a:t>
            </a:r>
          </a:p>
          <a:p>
            <a:pPr eaLnBrk="1" hangingPunct="1">
              <a:defRPr/>
            </a:pPr>
            <a:endParaRPr lang="en-US" smtClean="0">
              <a:cs typeface="+mn-cs"/>
            </a:endParaRPr>
          </a:p>
        </p:txBody>
      </p:sp>
      <p:sp>
        <p:nvSpPr>
          <p:cNvPr id="1296393" name="Text Box 9"/>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pic>
        <p:nvPicPr>
          <p:cNvPr id="1296394" name="Picture 10" descr="10f04"/>
          <p:cNvPicPr>
            <a:picLocks noChangeAspect="1" noChangeArrowheads="1"/>
          </p:cNvPicPr>
          <p:nvPr/>
        </p:nvPicPr>
        <p:blipFill>
          <a:blip r:embed="rId3">
            <a:extLst>
              <a:ext uri="{28A0092B-C50C-407E-A947-70E740481C1C}">
                <a14:useLocalDpi xmlns:a14="http://schemas.microsoft.com/office/drawing/2010/main" val="0"/>
              </a:ext>
            </a:extLst>
          </a:blip>
          <a:srcRect l="49664" t="409" r="2666" b="4916"/>
          <a:stretch>
            <a:fillRect/>
          </a:stretch>
        </p:blipFill>
        <p:spPr bwMode="auto">
          <a:xfrm>
            <a:off x="5029200" y="2982913"/>
            <a:ext cx="4114800" cy="38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690686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3" name="Rectangle 3"/>
          <p:cNvSpPr>
            <a:spLocks noGrp="1" noChangeArrowheads="1"/>
          </p:cNvSpPr>
          <p:nvPr>
            <p:ph sz="quarter" idx="13"/>
          </p:nvPr>
        </p:nvSpPr>
        <p:spPr>
          <a:xfrm>
            <a:off x="554038" y="992188"/>
            <a:ext cx="8437562" cy="5284787"/>
          </a:xfrm>
        </p:spPr>
        <p:txBody>
          <a:bodyPr/>
          <a:lstStyle/>
          <a:p>
            <a:pPr eaLnBrk="1" hangingPunct="1">
              <a:defRPr/>
            </a:pPr>
            <a:r>
              <a:rPr lang="en-US" sz="3600" smtClean="0">
                <a:cs typeface="+mn-cs"/>
              </a:rPr>
              <a:t>Rich clusters often contain one or more giant elliptical galaxies at their centers. </a:t>
            </a:r>
          </a:p>
          <a:p>
            <a:pPr eaLnBrk="1" hangingPunct="1">
              <a:defRPr/>
            </a:pPr>
            <a:r>
              <a:rPr lang="en-US" sz="3600" smtClean="0">
                <a:cs typeface="+mn-cs"/>
              </a:rPr>
              <a:t>In contrast, </a:t>
            </a:r>
            <a:r>
              <a:rPr lang="en-US" sz="3600" smtClean="0">
                <a:solidFill>
                  <a:srgbClr val="0000FF"/>
                </a:solidFill>
                <a:cs typeface="+mn-cs"/>
              </a:rPr>
              <a:t>poor galaxy clusters</a:t>
            </a:r>
            <a:r>
              <a:rPr lang="en-US" sz="3600" smtClean="0">
                <a:cs typeface="+mn-cs"/>
              </a:rPr>
              <a:t> contain fewer than 1,000 galaxies.</a:t>
            </a:r>
          </a:p>
          <a:p>
            <a:pPr lvl="1" eaLnBrk="1" hangingPunct="1">
              <a:defRPr/>
            </a:pPr>
            <a:r>
              <a:rPr lang="en-US" sz="2400" smtClean="0"/>
              <a:t>They are irregularly shaped, and are less crowded towards the center. </a:t>
            </a:r>
          </a:p>
          <a:p>
            <a:pPr eaLnBrk="1" hangingPunct="1">
              <a:defRPr/>
            </a:pPr>
            <a:endParaRPr lang="en-US" sz="2400" smtClean="0">
              <a:cs typeface="+mn-cs"/>
            </a:endParaRPr>
          </a:p>
          <a:p>
            <a:pPr eaLnBrk="1" hangingPunct="1">
              <a:defRPr/>
            </a:pPr>
            <a:endParaRPr lang="en-US" sz="4000" smtClean="0">
              <a:cs typeface="+mn-cs"/>
            </a:endParaRPr>
          </a:p>
        </p:txBody>
      </p:sp>
      <p:sp>
        <p:nvSpPr>
          <p:cNvPr id="130048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spTree>
    <p:extLst>
      <p:ext uri="{BB962C8B-B14F-4D97-AF65-F5344CB8AC3E}">
        <p14:creationId xmlns:p14="http://schemas.microsoft.com/office/powerpoint/2010/main" val="15050864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60" name="Rectangle 8"/>
          <p:cNvSpPr>
            <a:spLocks noGrp="1" noChangeArrowheads="1"/>
          </p:cNvSpPr>
          <p:nvPr>
            <p:ph type="body" sz="half" idx="1"/>
          </p:nvPr>
        </p:nvSpPr>
        <p:spPr>
          <a:xfrm>
            <a:off x="554038" y="987425"/>
            <a:ext cx="8229600" cy="5603875"/>
          </a:xfrm>
        </p:spPr>
        <p:txBody>
          <a:bodyPr/>
          <a:lstStyle/>
          <a:p>
            <a:pPr eaLnBrk="1" hangingPunct="1">
              <a:defRPr/>
            </a:pPr>
            <a:r>
              <a:rPr lang="en-US" sz="3600" smtClean="0">
                <a:cs typeface="+mn-cs"/>
              </a:rPr>
              <a:t>Our own </a:t>
            </a:r>
            <a:r>
              <a:rPr lang="en-US" sz="3600" smtClean="0">
                <a:solidFill>
                  <a:srgbClr val="0000FF"/>
                </a:solidFill>
                <a:cs typeface="+mn-cs"/>
              </a:rPr>
              <a:t>Local Group</a:t>
            </a:r>
            <a:r>
              <a:rPr lang="en-US" sz="3600" b="1" smtClean="0">
                <a:cs typeface="+mn-cs"/>
              </a:rPr>
              <a:t>, </a:t>
            </a:r>
            <a:r>
              <a:rPr lang="en-US" sz="3600" smtClean="0">
                <a:cs typeface="+mn-cs"/>
              </a:rPr>
              <a:t>which contains Milky Way, is a good example of a poor cluster. </a:t>
            </a:r>
          </a:p>
          <a:p>
            <a:pPr eaLnBrk="1" hangingPunct="1">
              <a:buFont typeface="Times" charset="0"/>
              <a:buNone/>
              <a:defRPr/>
            </a:pPr>
            <a:endParaRPr lang="en-US" smtClean="0">
              <a:cs typeface="+mn-cs"/>
            </a:endParaRPr>
          </a:p>
          <a:p>
            <a:pPr eaLnBrk="1" hangingPunct="1">
              <a:defRPr/>
            </a:pPr>
            <a:endParaRPr lang="en-US" sz="2800" smtClean="0">
              <a:cs typeface="+mn-cs"/>
            </a:endParaRPr>
          </a:p>
        </p:txBody>
      </p:sp>
      <p:sp>
        <p:nvSpPr>
          <p:cNvPr id="1201167" name="Text Box 15"/>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pic>
        <p:nvPicPr>
          <p:cNvPr id="1201168" name="Picture 16" descr="10f05"/>
          <p:cNvPicPr>
            <a:picLocks noChangeAspect="1" noChangeArrowheads="1"/>
          </p:cNvPicPr>
          <p:nvPr/>
        </p:nvPicPr>
        <p:blipFill>
          <a:blip r:embed="rId3">
            <a:extLst>
              <a:ext uri="{28A0092B-C50C-407E-A947-70E740481C1C}">
                <a14:useLocalDpi xmlns:a14="http://schemas.microsoft.com/office/drawing/2010/main" val="0"/>
              </a:ext>
            </a:extLst>
          </a:blip>
          <a:srcRect l="1871" t="1767" r="548" b="1588"/>
          <a:stretch>
            <a:fillRect/>
          </a:stretch>
        </p:blipFill>
        <p:spPr bwMode="auto">
          <a:xfrm>
            <a:off x="2743200" y="3051175"/>
            <a:ext cx="64008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16898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1" name="Rectangle 3"/>
          <p:cNvSpPr>
            <a:spLocks noGrp="1" noChangeArrowheads="1"/>
          </p:cNvSpPr>
          <p:nvPr>
            <p:ph sz="quarter" idx="13"/>
          </p:nvPr>
        </p:nvSpPr>
        <p:spPr>
          <a:xfrm>
            <a:off x="566738" y="990600"/>
            <a:ext cx="8577262" cy="5867400"/>
          </a:xfrm>
        </p:spPr>
        <p:txBody>
          <a:bodyPr/>
          <a:lstStyle/>
          <a:p>
            <a:pPr eaLnBrk="1" hangingPunct="1">
              <a:defRPr/>
            </a:pPr>
            <a:r>
              <a:rPr lang="en-US" sz="3400" smtClean="0">
                <a:cs typeface="+mn-cs"/>
              </a:rPr>
              <a:t>It contains a few dozen members scattered irregularly through a volume slightly over 1 Mpc in diameter.</a:t>
            </a:r>
            <a:r>
              <a:rPr lang="en-US" smtClean="0">
                <a:cs typeface="+mn-cs"/>
              </a:rPr>
              <a:t> </a:t>
            </a:r>
          </a:p>
          <a:p>
            <a:pPr lvl="1" eaLnBrk="1" hangingPunct="1">
              <a:buFont typeface="Times" charset="0"/>
              <a:buNone/>
              <a:defRPr/>
            </a:pPr>
            <a:endParaRPr lang="en-US" sz="2400" smtClean="0"/>
          </a:p>
        </p:txBody>
      </p:sp>
      <p:sp>
        <p:nvSpPr>
          <p:cNvPr id="1804296" name="Text Box 8"/>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pic>
        <p:nvPicPr>
          <p:cNvPr id="1804297" name="Picture 9" descr="10f05"/>
          <p:cNvPicPr>
            <a:picLocks noChangeAspect="1" noChangeArrowheads="1"/>
          </p:cNvPicPr>
          <p:nvPr/>
        </p:nvPicPr>
        <p:blipFill>
          <a:blip r:embed="rId3">
            <a:extLst>
              <a:ext uri="{28A0092B-C50C-407E-A947-70E740481C1C}">
                <a14:useLocalDpi xmlns:a14="http://schemas.microsoft.com/office/drawing/2010/main" val="0"/>
              </a:ext>
            </a:extLst>
          </a:blip>
          <a:srcRect l="1871" t="1767" r="548" b="1588"/>
          <a:stretch>
            <a:fillRect/>
          </a:stretch>
        </p:blipFill>
        <p:spPr bwMode="auto">
          <a:xfrm>
            <a:off x="2743200" y="3049588"/>
            <a:ext cx="64008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915025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Rectangle 3"/>
          <p:cNvSpPr>
            <a:spLocks noGrp="1" noChangeArrowheads="1"/>
          </p:cNvSpPr>
          <p:nvPr>
            <p:ph sz="quarter" idx="13"/>
          </p:nvPr>
        </p:nvSpPr>
        <p:spPr>
          <a:xfrm>
            <a:off x="554038" y="1004888"/>
            <a:ext cx="8534400" cy="5867400"/>
          </a:xfrm>
        </p:spPr>
        <p:txBody>
          <a:bodyPr/>
          <a:lstStyle/>
          <a:p>
            <a:pPr eaLnBrk="1" hangingPunct="1">
              <a:defRPr/>
            </a:pPr>
            <a:r>
              <a:rPr lang="en-US" sz="3600" smtClean="0">
                <a:cs typeface="+mn-cs"/>
              </a:rPr>
              <a:t>Two, disk-shaped galaxies usually have spiral arms and contain gas and dust, although some have very little.</a:t>
            </a:r>
          </a:p>
          <a:p>
            <a:pPr lvl="1" eaLnBrk="1" hangingPunct="1">
              <a:defRPr/>
            </a:pPr>
            <a:r>
              <a:rPr lang="en-US" sz="2600" smtClean="0"/>
              <a:t>Many spiral galaxies have a barred structure.</a:t>
            </a:r>
          </a:p>
        </p:txBody>
      </p:sp>
      <p:sp>
        <p:nvSpPr>
          <p:cNvPr id="1120266" name="Text Box 10"/>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pic>
        <p:nvPicPr>
          <p:cNvPr id="1120267" name="Picture 11" descr="10p198"/>
          <p:cNvPicPr>
            <a:picLocks noChangeAspect="1" noChangeArrowheads="1"/>
          </p:cNvPicPr>
          <p:nvPr/>
        </p:nvPicPr>
        <p:blipFill>
          <a:blip r:embed="rId3">
            <a:extLst>
              <a:ext uri="{28A0092B-C50C-407E-A947-70E740481C1C}">
                <a14:useLocalDpi xmlns:a14="http://schemas.microsoft.com/office/drawing/2010/main" val="0"/>
              </a:ext>
            </a:extLst>
          </a:blip>
          <a:srcRect l="63283" t="51018" r="7251" b="35109"/>
          <a:stretch>
            <a:fillRect/>
          </a:stretch>
        </p:blipFill>
        <p:spPr bwMode="auto">
          <a:xfrm>
            <a:off x="5157788" y="4591050"/>
            <a:ext cx="398621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0268" name="Picture 12" descr="10p198"/>
          <p:cNvPicPr>
            <a:picLocks noChangeAspect="1" noChangeArrowheads="1"/>
          </p:cNvPicPr>
          <p:nvPr/>
        </p:nvPicPr>
        <p:blipFill>
          <a:blip r:embed="rId3">
            <a:extLst>
              <a:ext uri="{28A0092B-C50C-407E-A947-70E740481C1C}">
                <a14:useLocalDpi xmlns:a14="http://schemas.microsoft.com/office/drawing/2010/main" val="0"/>
              </a:ext>
            </a:extLst>
          </a:blip>
          <a:srcRect l="63283" t="79877" r="6863" b="5942"/>
          <a:stretch>
            <a:fillRect/>
          </a:stretch>
        </p:blipFill>
        <p:spPr bwMode="auto">
          <a:xfrm>
            <a:off x="1162050" y="4594225"/>
            <a:ext cx="3943350"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2862219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5" name="Rectangle 3"/>
          <p:cNvSpPr>
            <a:spLocks noGrp="1" noChangeArrowheads="1"/>
          </p:cNvSpPr>
          <p:nvPr>
            <p:ph sz="quarter" idx="13"/>
          </p:nvPr>
        </p:nvSpPr>
        <p:spPr>
          <a:xfrm>
            <a:off x="566738" y="990600"/>
            <a:ext cx="8577262" cy="4525963"/>
          </a:xfrm>
        </p:spPr>
        <p:txBody>
          <a:bodyPr/>
          <a:lstStyle/>
          <a:p>
            <a:pPr eaLnBrk="1" hangingPunct="1">
              <a:defRPr/>
            </a:pPr>
            <a:r>
              <a:rPr lang="en-US" sz="3600" smtClean="0">
                <a:cs typeface="+mn-cs"/>
              </a:rPr>
              <a:t>Of the brighter galaxies, 14 are elliptical, 3 are spiral, and 4 are irregular.</a:t>
            </a:r>
          </a:p>
        </p:txBody>
      </p:sp>
      <p:sp>
        <p:nvSpPr>
          <p:cNvPr id="1805319" name="Text Box 7"/>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pic>
        <p:nvPicPr>
          <p:cNvPr id="1805320" name="Picture 8" descr="10f05"/>
          <p:cNvPicPr>
            <a:picLocks noChangeAspect="1" noChangeArrowheads="1"/>
          </p:cNvPicPr>
          <p:nvPr/>
        </p:nvPicPr>
        <p:blipFill>
          <a:blip r:embed="rId3">
            <a:extLst>
              <a:ext uri="{28A0092B-C50C-407E-A947-70E740481C1C}">
                <a14:useLocalDpi xmlns:a14="http://schemas.microsoft.com/office/drawing/2010/main" val="0"/>
              </a:ext>
            </a:extLst>
          </a:blip>
          <a:srcRect l="1871" t="1767" r="548" b="1588"/>
          <a:stretch>
            <a:fillRect/>
          </a:stretch>
        </p:blipFill>
        <p:spPr bwMode="auto">
          <a:xfrm>
            <a:off x="2743200" y="3049588"/>
            <a:ext cx="64008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5073284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9" name="Rectangle 3"/>
          <p:cNvSpPr>
            <a:spLocks noGrp="1" noChangeArrowheads="1"/>
          </p:cNvSpPr>
          <p:nvPr>
            <p:ph sz="quarter" idx="13"/>
          </p:nvPr>
        </p:nvSpPr>
        <p:spPr>
          <a:xfrm>
            <a:off x="568325" y="985838"/>
            <a:ext cx="8118475" cy="5867400"/>
          </a:xfrm>
        </p:spPr>
        <p:txBody>
          <a:bodyPr/>
          <a:lstStyle/>
          <a:p>
            <a:pPr eaLnBrk="1" hangingPunct="1">
              <a:defRPr/>
            </a:pPr>
            <a:r>
              <a:rPr lang="en-US" sz="3400" smtClean="0">
                <a:cs typeface="+mn-cs"/>
              </a:rPr>
              <a:t>Classifying clusters as either rich or poor reveals a fascinating and suggestive clue to the evolution of galaxies.</a:t>
            </a:r>
            <a:r>
              <a:rPr lang="en-US" smtClean="0">
                <a:cs typeface="+mn-cs"/>
              </a:rPr>
              <a:t> </a:t>
            </a:r>
          </a:p>
          <a:p>
            <a:pPr lvl="1" eaLnBrk="1" hangingPunct="1">
              <a:defRPr/>
            </a:pPr>
            <a:r>
              <a:rPr lang="en-US" sz="2400" smtClean="0"/>
              <a:t>In general, rich clusters tend to contain 80 to 90 percent E and S0 galaxies and few spirals. </a:t>
            </a:r>
          </a:p>
          <a:p>
            <a:pPr lvl="1" eaLnBrk="1" hangingPunct="1">
              <a:defRPr/>
            </a:pPr>
            <a:r>
              <a:rPr lang="en-US" sz="2400" smtClean="0"/>
              <a:t>Poor clusters contain a larger percentage of spirals.</a:t>
            </a:r>
          </a:p>
          <a:p>
            <a:pPr lvl="1" eaLnBrk="1" hangingPunct="1">
              <a:defRPr/>
            </a:pPr>
            <a:r>
              <a:rPr lang="en-US" sz="2400" smtClean="0"/>
              <a:t>Among isolated galaxies that are not in clusters, 80 to 90 percent are spirals. </a:t>
            </a:r>
          </a:p>
        </p:txBody>
      </p:sp>
      <p:sp>
        <p:nvSpPr>
          <p:cNvPr id="1202182"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spTree>
    <p:extLst>
      <p:ext uri="{BB962C8B-B14F-4D97-AF65-F5344CB8AC3E}">
        <p14:creationId xmlns:p14="http://schemas.microsoft.com/office/powerpoint/2010/main" val="28961493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3" name="Rectangle 3"/>
          <p:cNvSpPr>
            <a:spLocks noGrp="1" noChangeArrowheads="1"/>
          </p:cNvSpPr>
          <p:nvPr>
            <p:ph sz="quarter" idx="13"/>
          </p:nvPr>
        </p:nvSpPr>
        <p:spPr>
          <a:xfrm>
            <a:off x="568325" y="971550"/>
            <a:ext cx="8347075" cy="4525963"/>
          </a:xfrm>
        </p:spPr>
        <p:txBody>
          <a:bodyPr/>
          <a:lstStyle/>
          <a:p>
            <a:pPr eaLnBrk="1" hangingPunct="1">
              <a:defRPr/>
            </a:pPr>
            <a:r>
              <a:rPr lang="en-US" sz="4200" smtClean="0">
                <a:cs typeface="+mn-cs"/>
              </a:rPr>
              <a:t>This suggests that a galaxy</a:t>
            </a:r>
            <a:r>
              <a:rPr lang="ja-JP" altLang="en-US" sz="4200" smtClean="0">
                <a:latin typeface="Arial"/>
                <a:cs typeface="+mn-cs"/>
              </a:rPr>
              <a:t>’</a:t>
            </a:r>
            <a:r>
              <a:rPr lang="en-US" sz="4200" smtClean="0">
                <a:cs typeface="+mn-cs"/>
              </a:rPr>
              <a:t>s environment is important in determining its structure.</a:t>
            </a:r>
          </a:p>
          <a:p>
            <a:pPr lvl="1" eaLnBrk="1" hangingPunct="1">
              <a:defRPr/>
            </a:pPr>
            <a:r>
              <a:rPr lang="en-US" sz="2600" smtClean="0"/>
              <a:t>This has led astronomers to suspect that the secrets of galaxy evolution lie in collisions between galaxies.</a:t>
            </a:r>
          </a:p>
        </p:txBody>
      </p:sp>
      <p:sp>
        <p:nvSpPr>
          <p:cNvPr id="120320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Clusters of Galaxies</a:t>
            </a:r>
          </a:p>
        </p:txBody>
      </p:sp>
    </p:spTree>
    <p:extLst>
      <p:ext uri="{BB962C8B-B14F-4D97-AF65-F5344CB8AC3E}">
        <p14:creationId xmlns:p14="http://schemas.microsoft.com/office/powerpoint/2010/main" val="83128118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9" name="Rectangle 3"/>
          <p:cNvSpPr>
            <a:spLocks noGrp="1" noChangeArrowheads="1"/>
          </p:cNvSpPr>
          <p:nvPr>
            <p:ph sz="quarter" idx="13"/>
          </p:nvPr>
        </p:nvSpPr>
        <p:spPr>
          <a:xfrm>
            <a:off x="566738" y="990600"/>
            <a:ext cx="8577262" cy="4525963"/>
          </a:xfrm>
        </p:spPr>
        <p:txBody>
          <a:bodyPr/>
          <a:lstStyle/>
          <a:p>
            <a:pPr eaLnBrk="1" hangingPunct="1">
              <a:defRPr/>
            </a:pPr>
            <a:r>
              <a:rPr lang="en-US" sz="3800" smtClean="0">
                <a:cs typeface="+mn-cs"/>
              </a:rPr>
              <a:t>Astronomers are finding more and more evidence to show that galaxies collide, interact, and merge.</a:t>
            </a:r>
            <a:r>
              <a:rPr lang="en-US" smtClean="0">
                <a:cs typeface="+mn-cs"/>
              </a:rPr>
              <a:t> </a:t>
            </a:r>
          </a:p>
          <a:p>
            <a:pPr lvl="1" eaLnBrk="1" hangingPunct="1">
              <a:defRPr/>
            </a:pPr>
            <a:r>
              <a:rPr lang="en-US" sz="2600" smtClean="0"/>
              <a:t>In fact, collisions among galaxies may dominate their evolution.</a:t>
            </a:r>
          </a:p>
          <a:p>
            <a:pPr eaLnBrk="1" hangingPunct="1">
              <a:buFont typeface="Times" charset="0"/>
              <a:buNone/>
              <a:defRPr/>
            </a:pPr>
            <a:endParaRPr lang="en-US" sz="2600" smtClean="0">
              <a:cs typeface="+mn-cs"/>
            </a:endParaRPr>
          </a:p>
        </p:txBody>
      </p:sp>
      <p:sp>
        <p:nvSpPr>
          <p:cNvPr id="134042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spTree>
    <p:extLst>
      <p:ext uri="{BB962C8B-B14F-4D97-AF65-F5344CB8AC3E}">
        <p14:creationId xmlns:p14="http://schemas.microsoft.com/office/powerpoint/2010/main" val="414290179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3" name="Rectangle 5"/>
          <p:cNvSpPr>
            <a:spLocks noGrp="1" noChangeArrowheads="1"/>
          </p:cNvSpPr>
          <p:nvPr>
            <p:ph sz="quarter" idx="13"/>
          </p:nvPr>
        </p:nvSpPr>
        <p:spPr>
          <a:xfrm>
            <a:off x="568325" y="971550"/>
            <a:ext cx="8042275" cy="5867400"/>
          </a:xfrm>
        </p:spPr>
        <p:txBody>
          <a:bodyPr/>
          <a:lstStyle/>
          <a:p>
            <a:pPr eaLnBrk="1" hangingPunct="1">
              <a:defRPr/>
            </a:pPr>
            <a:r>
              <a:rPr lang="en-US" sz="4400" smtClean="0">
                <a:cs typeface="Times New Roman" charset="0"/>
              </a:rPr>
              <a:t>You should not be surprised that galaxies collide with each other.</a:t>
            </a:r>
            <a:r>
              <a:rPr lang="en-US" smtClean="0">
                <a:cs typeface="Times New Roman" charset="0"/>
              </a:rPr>
              <a:t> </a:t>
            </a:r>
          </a:p>
          <a:p>
            <a:pPr lvl="1" eaLnBrk="1" hangingPunct="1">
              <a:defRPr/>
            </a:pPr>
            <a:r>
              <a:rPr lang="en-US" sz="2600" smtClean="0">
                <a:cs typeface="Times New Roman" charset="0"/>
              </a:rPr>
              <a:t>The average separation between galaxies is only about 20 times their diameter. </a:t>
            </a:r>
          </a:p>
          <a:p>
            <a:pPr lvl="1" eaLnBrk="1" hangingPunct="1">
              <a:defRPr/>
            </a:pPr>
            <a:r>
              <a:rPr lang="en-US" sz="2600" smtClean="0"/>
              <a:t>So, astronomically speaking, galaxies should bump into each other fairly often.</a:t>
            </a:r>
          </a:p>
          <a:p>
            <a:pPr lvl="1" eaLnBrk="1" hangingPunct="1">
              <a:buFont typeface="Times" charset="0"/>
              <a:buNone/>
              <a:defRPr/>
            </a:pPr>
            <a:r>
              <a:rPr lang="en-US" sz="2600" smtClean="0"/>
              <a:t> </a:t>
            </a:r>
          </a:p>
        </p:txBody>
      </p:sp>
      <p:sp>
        <p:nvSpPr>
          <p:cNvPr id="120525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spTree>
    <p:extLst>
      <p:ext uri="{BB962C8B-B14F-4D97-AF65-F5344CB8AC3E}">
        <p14:creationId xmlns:p14="http://schemas.microsoft.com/office/powerpoint/2010/main" val="188245116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9" name="Rectangle 5"/>
          <p:cNvSpPr>
            <a:spLocks noGrp="1" noChangeArrowheads="1"/>
          </p:cNvSpPr>
          <p:nvPr>
            <p:ph sz="quarter" idx="13"/>
          </p:nvPr>
        </p:nvSpPr>
        <p:spPr>
          <a:xfrm>
            <a:off x="554038" y="971550"/>
            <a:ext cx="8229600" cy="5867400"/>
          </a:xfrm>
        </p:spPr>
        <p:txBody>
          <a:bodyPr/>
          <a:lstStyle/>
          <a:p>
            <a:pPr eaLnBrk="1" hangingPunct="1">
              <a:defRPr/>
            </a:pPr>
            <a:r>
              <a:rPr lang="en-US" sz="3800" smtClean="0">
                <a:cs typeface="+mn-cs"/>
              </a:rPr>
              <a:t>Stars, on the other hand, almost never collide—because the typical separation between stars is about 10</a:t>
            </a:r>
            <a:r>
              <a:rPr lang="en-US" sz="3800" baseline="30000" smtClean="0">
                <a:cs typeface="+mn-cs"/>
              </a:rPr>
              <a:t>7 </a:t>
            </a:r>
            <a:r>
              <a:rPr lang="en-US" sz="3800" smtClean="0">
                <a:cs typeface="+mn-cs"/>
              </a:rPr>
              <a:t>times their diameter.</a:t>
            </a:r>
          </a:p>
          <a:p>
            <a:pPr lvl="1" eaLnBrk="1" hangingPunct="1">
              <a:defRPr/>
            </a:pPr>
            <a:r>
              <a:rPr lang="en-US" sz="2400" smtClean="0"/>
              <a:t>A collision between two stars is about as likely as a collision between two gnats flitting about in a baseball stadium.</a:t>
            </a:r>
          </a:p>
        </p:txBody>
      </p:sp>
      <p:sp>
        <p:nvSpPr>
          <p:cNvPr id="1265671"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spTree>
    <p:extLst>
      <p:ext uri="{BB962C8B-B14F-4D97-AF65-F5344CB8AC3E}">
        <p14:creationId xmlns:p14="http://schemas.microsoft.com/office/powerpoint/2010/main" val="229448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5" name="Rectangle 3"/>
          <p:cNvSpPr>
            <a:spLocks noGrp="1" noChangeArrowheads="1"/>
          </p:cNvSpPr>
          <p:nvPr>
            <p:ph sz="quarter" idx="13"/>
          </p:nvPr>
        </p:nvSpPr>
        <p:spPr>
          <a:xfrm>
            <a:off x="566738" y="962025"/>
            <a:ext cx="8229600" cy="4525963"/>
          </a:xfrm>
        </p:spPr>
        <p:txBody>
          <a:bodyPr/>
          <a:lstStyle/>
          <a:p>
            <a:pPr eaLnBrk="1" hangingPunct="1">
              <a:defRPr/>
            </a:pPr>
            <a:r>
              <a:rPr lang="en-US" sz="4400" smtClean="0">
                <a:cs typeface="+mn-cs"/>
              </a:rPr>
              <a:t>There are several important points to note about interacting galaxies.</a:t>
            </a:r>
          </a:p>
        </p:txBody>
      </p:sp>
      <p:sp>
        <p:nvSpPr>
          <p:cNvPr id="1324039"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pic>
        <p:nvPicPr>
          <p:cNvPr id="1324041" name="Picture 9" descr="10p208"/>
          <p:cNvPicPr>
            <a:picLocks noChangeAspect="1" noChangeArrowheads="1"/>
          </p:cNvPicPr>
          <p:nvPr/>
        </p:nvPicPr>
        <p:blipFill>
          <a:blip r:embed="rId3">
            <a:extLst>
              <a:ext uri="{28A0092B-C50C-407E-A947-70E740481C1C}">
                <a14:useLocalDpi xmlns:a14="http://schemas.microsoft.com/office/drawing/2010/main" val="0"/>
              </a:ext>
            </a:extLst>
          </a:blip>
          <a:srcRect l="44566" t="33264" r="7944" b="52486"/>
          <a:stretch>
            <a:fillRect/>
          </a:stretch>
        </p:blipFill>
        <p:spPr bwMode="auto">
          <a:xfrm>
            <a:off x="1295400" y="3859213"/>
            <a:ext cx="7278688"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9258180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5" name="Rectangle 3"/>
          <p:cNvSpPr>
            <a:spLocks noGrp="1" noChangeArrowheads="1"/>
          </p:cNvSpPr>
          <p:nvPr>
            <p:ph sz="quarter" idx="13"/>
          </p:nvPr>
        </p:nvSpPr>
        <p:spPr>
          <a:xfrm>
            <a:off x="554038" y="1000125"/>
            <a:ext cx="5299075" cy="5700713"/>
          </a:xfrm>
        </p:spPr>
        <p:txBody>
          <a:bodyPr/>
          <a:lstStyle/>
          <a:p>
            <a:pPr eaLnBrk="1" hangingPunct="1">
              <a:defRPr/>
            </a:pPr>
            <a:r>
              <a:rPr lang="en-US" sz="3400" smtClean="0">
                <a:cs typeface="+mn-cs"/>
              </a:rPr>
              <a:t>One, interacting galaxies can distort each other with tides—producing tidal tails and shells of stars.</a:t>
            </a:r>
            <a:r>
              <a:rPr lang="en-US" smtClean="0">
                <a:cs typeface="+mn-cs"/>
              </a:rPr>
              <a:t> </a:t>
            </a:r>
          </a:p>
          <a:p>
            <a:pPr lvl="1" eaLnBrk="1" hangingPunct="1">
              <a:defRPr/>
            </a:pPr>
            <a:r>
              <a:rPr lang="en-US" sz="2400" smtClean="0"/>
              <a:t>They may even trigger the formation of spiral arms.</a:t>
            </a:r>
          </a:p>
          <a:p>
            <a:pPr lvl="1" eaLnBrk="1" hangingPunct="1">
              <a:defRPr/>
            </a:pPr>
            <a:r>
              <a:rPr lang="en-US" sz="2400" smtClean="0"/>
              <a:t>Large galaxies can even </a:t>
            </a:r>
            <a:br>
              <a:rPr lang="en-US" sz="2400" smtClean="0"/>
            </a:br>
            <a:r>
              <a:rPr lang="en-US" sz="2400" smtClean="0"/>
              <a:t>absorb smaller galaxies.</a:t>
            </a:r>
          </a:p>
        </p:txBody>
      </p:sp>
      <p:sp>
        <p:nvSpPr>
          <p:cNvPr id="1206284" name="Text Box 12"/>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pic>
        <p:nvPicPr>
          <p:cNvPr id="1206285" name="Picture 13" descr="10p208"/>
          <p:cNvPicPr>
            <a:picLocks noChangeAspect="1" noChangeArrowheads="1"/>
          </p:cNvPicPr>
          <p:nvPr/>
        </p:nvPicPr>
        <p:blipFill>
          <a:blip r:embed="rId3">
            <a:extLst>
              <a:ext uri="{28A0092B-C50C-407E-A947-70E740481C1C}">
                <a14:useLocalDpi xmlns:a14="http://schemas.microsoft.com/office/drawing/2010/main" val="0"/>
              </a:ext>
            </a:extLst>
          </a:blip>
          <a:srcRect l="8002" t="28172" r="71495" b="20175"/>
          <a:stretch>
            <a:fillRect/>
          </a:stretch>
        </p:blipFill>
        <p:spPr bwMode="auto">
          <a:xfrm>
            <a:off x="7221538" y="936625"/>
            <a:ext cx="1905000"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4398320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9" name="Rectangle 3"/>
          <p:cNvSpPr>
            <a:spLocks noGrp="1" noChangeArrowheads="1"/>
          </p:cNvSpPr>
          <p:nvPr>
            <p:ph sz="quarter" idx="13"/>
          </p:nvPr>
        </p:nvSpPr>
        <p:spPr>
          <a:xfrm>
            <a:off x="554038" y="955675"/>
            <a:ext cx="8575675" cy="4525963"/>
          </a:xfrm>
        </p:spPr>
        <p:txBody>
          <a:bodyPr/>
          <a:lstStyle/>
          <a:p>
            <a:pPr eaLnBrk="1" hangingPunct="1">
              <a:defRPr/>
            </a:pPr>
            <a:r>
              <a:rPr lang="en-US" sz="4400" smtClean="0">
                <a:cs typeface="+mn-cs"/>
              </a:rPr>
              <a:t>Two, the interactions can trigger star formation.</a:t>
            </a:r>
          </a:p>
        </p:txBody>
      </p:sp>
      <p:sp>
        <p:nvSpPr>
          <p:cNvPr id="120730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pic>
        <p:nvPicPr>
          <p:cNvPr id="1207304" name="Picture 8" descr="10p209"/>
          <p:cNvPicPr>
            <a:picLocks noChangeAspect="1" noChangeArrowheads="1"/>
          </p:cNvPicPr>
          <p:nvPr/>
        </p:nvPicPr>
        <p:blipFill>
          <a:blip r:embed="rId3">
            <a:extLst>
              <a:ext uri="{28A0092B-C50C-407E-A947-70E740481C1C}">
                <a14:useLocalDpi xmlns:a14="http://schemas.microsoft.com/office/drawing/2010/main" val="0"/>
              </a:ext>
            </a:extLst>
          </a:blip>
          <a:srcRect l="45093" t="288" b="76135"/>
          <a:stretch>
            <a:fillRect/>
          </a:stretch>
        </p:blipFill>
        <p:spPr bwMode="auto">
          <a:xfrm>
            <a:off x="2286000" y="3225800"/>
            <a:ext cx="68580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3134188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3" name="Rectangle 3"/>
          <p:cNvSpPr>
            <a:spLocks noGrp="1" noChangeArrowheads="1"/>
          </p:cNvSpPr>
          <p:nvPr>
            <p:ph sz="quarter" idx="13"/>
          </p:nvPr>
        </p:nvSpPr>
        <p:spPr>
          <a:xfrm>
            <a:off x="554038" y="985838"/>
            <a:ext cx="8229600" cy="4525962"/>
          </a:xfrm>
        </p:spPr>
        <p:txBody>
          <a:bodyPr/>
          <a:lstStyle/>
          <a:p>
            <a:pPr eaLnBrk="1" hangingPunct="1">
              <a:defRPr/>
            </a:pPr>
            <a:r>
              <a:rPr lang="en-US" sz="3400" smtClean="0">
                <a:cs typeface="+mn-cs"/>
              </a:rPr>
              <a:t>Three, evidence left inside galaxies in the form of motions and multiple nuclei reveals that they have suffered past interactions and mergers.</a:t>
            </a:r>
          </a:p>
        </p:txBody>
      </p:sp>
      <p:sp>
        <p:nvSpPr>
          <p:cNvPr id="1208329" name="Text Box 9"/>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pic>
        <p:nvPicPr>
          <p:cNvPr id="1208330" name="Picture 10" descr="10p209"/>
          <p:cNvPicPr>
            <a:picLocks noChangeAspect="1" noChangeArrowheads="1"/>
          </p:cNvPicPr>
          <p:nvPr/>
        </p:nvPicPr>
        <p:blipFill>
          <a:blip r:embed="rId3">
            <a:extLst>
              <a:ext uri="{28A0092B-C50C-407E-A947-70E740481C1C}">
                <a14:useLocalDpi xmlns:a14="http://schemas.microsoft.com/office/drawing/2010/main" val="0"/>
              </a:ext>
            </a:extLst>
          </a:blip>
          <a:srcRect l="7944" t="62296" r="53297" b="7654"/>
          <a:stretch>
            <a:fillRect/>
          </a:stretch>
        </p:blipFill>
        <p:spPr bwMode="auto">
          <a:xfrm>
            <a:off x="5410200" y="3286125"/>
            <a:ext cx="37338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18219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3" name="Rectangle 3"/>
          <p:cNvSpPr>
            <a:spLocks noGrp="1" noChangeArrowheads="1"/>
          </p:cNvSpPr>
          <p:nvPr>
            <p:ph sz="quarter" idx="13"/>
          </p:nvPr>
        </p:nvSpPr>
        <p:spPr>
          <a:xfrm>
            <a:off x="554038" y="989013"/>
            <a:ext cx="8347075" cy="4525962"/>
          </a:xfrm>
        </p:spPr>
        <p:txBody>
          <a:bodyPr/>
          <a:lstStyle/>
          <a:p>
            <a:pPr eaLnBrk="1" hangingPunct="1">
              <a:defRPr/>
            </a:pPr>
            <a:r>
              <a:rPr lang="en-US" sz="3600" smtClean="0">
                <a:cs typeface="+mn-cs"/>
              </a:rPr>
              <a:t>Three, some galaxies are highly irregular in shape and tend to be rich in gas and dust.</a:t>
            </a:r>
          </a:p>
        </p:txBody>
      </p:sp>
      <p:sp>
        <p:nvSpPr>
          <p:cNvPr id="1121290" name="Text Box 10"/>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pic>
        <p:nvPicPr>
          <p:cNvPr id="1121291" name="Picture 11" descr="10p199"/>
          <p:cNvPicPr>
            <a:picLocks noChangeAspect="1" noChangeArrowheads="1"/>
          </p:cNvPicPr>
          <p:nvPr/>
        </p:nvPicPr>
        <p:blipFill>
          <a:blip r:embed="rId3">
            <a:extLst>
              <a:ext uri="{28A0092B-C50C-407E-A947-70E740481C1C}">
                <a14:useLocalDpi xmlns:a14="http://schemas.microsoft.com/office/drawing/2010/main" val="0"/>
              </a:ext>
            </a:extLst>
          </a:blip>
          <a:srcRect l="45836" b="76233"/>
          <a:stretch>
            <a:fillRect/>
          </a:stretch>
        </p:blipFill>
        <p:spPr bwMode="auto">
          <a:xfrm>
            <a:off x="3859213" y="3895725"/>
            <a:ext cx="5132387"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1292" name="Picture 12" descr="10p199"/>
          <p:cNvPicPr>
            <a:picLocks noChangeAspect="1" noChangeArrowheads="1"/>
          </p:cNvPicPr>
          <p:nvPr/>
        </p:nvPicPr>
        <p:blipFill>
          <a:blip r:embed="rId3">
            <a:extLst>
              <a:ext uri="{28A0092B-C50C-407E-A947-70E740481C1C}">
                <a14:useLocalDpi xmlns:a14="http://schemas.microsoft.com/office/drawing/2010/main" val="0"/>
              </a:ext>
            </a:extLst>
          </a:blip>
          <a:srcRect l="17418" t="16548" r="55035" b="62500"/>
          <a:stretch>
            <a:fillRect/>
          </a:stretch>
        </p:blipFill>
        <p:spPr bwMode="auto">
          <a:xfrm>
            <a:off x="838200" y="3886200"/>
            <a:ext cx="29718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9789415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7" name="Rectangle 3"/>
          <p:cNvSpPr>
            <a:spLocks noGrp="1" noChangeArrowheads="1"/>
          </p:cNvSpPr>
          <p:nvPr>
            <p:ph sz="quarter" idx="13"/>
          </p:nvPr>
        </p:nvSpPr>
        <p:spPr>
          <a:xfrm>
            <a:off x="568325" y="993775"/>
            <a:ext cx="8229600" cy="4525963"/>
          </a:xfrm>
        </p:spPr>
        <p:txBody>
          <a:bodyPr/>
          <a:lstStyle/>
          <a:p>
            <a:pPr eaLnBrk="1" hangingPunct="1">
              <a:defRPr/>
            </a:pPr>
            <a:r>
              <a:rPr lang="en-US" sz="3600" smtClean="0">
                <a:cs typeface="+mn-cs"/>
              </a:rPr>
              <a:t>Four, the beautiful ring galaxies are bull</a:t>
            </a:r>
            <a:r>
              <a:rPr lang="ja-JP" altLang="en-US" sz="3600" smtClean="0">
                <a:latin typeface="Arial"/>
                <a:cs typeface="+mn-cs"/>
              </a:rPr>
              <a:t>’</a:t>
            </a:r>
            <a:r>
              <a:rPr lang="en-US" sz="3600" smtClean="0">
                <a:cs typeface="+mn-cs"/>
              </a:rPr>
              <a:t>s-eyes left behind by high-speed collisions.</a:t>
            </a:r>
          </a:p>
        </p:txBody>
      </p:sp>
      <p:sp>
        <p:nvSpPr>
          <p:cNvPr id="1209357" name="Text Box 1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pic>
        <p:nvPicPr>
          <p:cNvPr id="1209358" name="Picture 14" descr="10f06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23" t="2173" r="2174" b="1245"/>
          <a:stretch>
            <a:fillRect/>
          </a:stretch>
        </p:blipFill>
        <p:spPr bwMode="auto">
          <a:xfrm>
            <a:off x="5178425" y="3113088"/>
            <a:ext cx="3965575"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8585769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1" name="Rectangle 3"/>
          <p:cNvSpPr>
            <a:spLocks noGrp="1" noChangeArrowheads="1"/>
          </p:cNvSpPr>
          <p:nvPr>
            <p:ph sz="quarter" idx="13"/>
          </p:nvPr>
        </p:nvSpPr>
        <p:spPr>
          <a:xfrm>
            <a:off x="547688" y="962025"/>
            <a:ext cx="8139112" cy="5867400"/>
          </a:xfrm>
        </p:spPr>
        <p:txBody>
          <a:bodyPr/>
          <a:lstStyle/>
          <a:p>
            <a:pPr eaLnBrk="1" hangingPunct="1">
              <a:defRPr/>
            </a:pPr>
            <a:r>
              <a:rPr lang="en-US" sz="4400" smtClean="0">
                <a:cs typeface="+mn-cs"/>
              </a:rPr>
              <a:t>Evidence of galaxy mergers is all around.</a:t>
            </a:r>
          </a:p>
          <a:p>
            <a:pPr lvl="1" eaLnBrk="1" hangingPunct="1">
              <a:defRPr/>
            </a:pPr>
            <a:r>
              <a:rPr lang="en-US" sz="2400" smtClean="0"/>
              <a:t>Milky Way is a cannibal galaxy—snacking on the Magellanic Clouds as they orbit around it. </a:t>
            </a:r>
          </a:p>
          <a:p>
            <a:pPr lvl="1" eaLnBrk="1" hangingPunct="1">
              <a:defRPr/>
            </a:pPr>
            <a:r>
              <a:rPr lang="en-US" sz="2400" smtClean="0"/>
              <a:t>Its tides are pulling apart the Sagittarius and the Canis Major Dwarf galaxies.</a:t>
            </a:r>
          </a:p>
          <a:p>
            <a:pPr lvl="1" eaLnBrk="1" hangingPunct="1">
              <a:defRPr/>
            </a:pPr>
            <a:r>
              <a:rPr lang="en-US" sz="2400" smtClean="0"/>
              <a:t>This produces great streamers of stars wrapped around Milky Way.</a:t>
            </a:r>
          </a:p>
          <a:p>
            <a:pPr lvl="1" eaLnBrk="1" hangingPunct="1">
              <a:defRPr/>
            </a:pPr>
            <a:r>
              <a:rPr lang="en-US" sz="2400" smtClean="0"/>
              <a:t> Almost certainly, our galaxy has dined on other small galaxies in the past. </a:t>
            </a:r>
          </a:p>
        </p:txBody>
      </p:sp>
      <p:sp>
        <p:nvSpPr>
          <p:cNvPr id="1210375"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Colliding Galaxies</a:t>
            </a:r>
          </a:p>
        </p:txBody>
      </p:sp>
    </p:spTree>
    <p:extLst>
      <p:ext uri="{BB962C8B-B14F-4D97-AF65-F5344CB8AC3E}">
        <p14:creationId xmlns:p14="http://schemas.microsoft.com/office/powerpoint/2010/main" val="223668860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9" name="Rectangle 3"/>
          <p:cNvSpPr>
            <a:spLocks noGrp="1" noChangeArrowheads="1"/>
          </p:cNvSpPr>
          <p:nvPr>
            <p:ph sz="quarter" idx="13"/>
          </p:nvPr>
        </p:nvSpPr>
        <p:spPr>
          <a:xfrm>
            <a:off x="554038" y="984250"/>
            <a:ext cx="8208962" cy="5867400"/>
          </a:xfrm>
        </p:spPr>
        <p:txBody>
          <a:bodyPr/>
          <a:lstStyle/>
          <a:p>
            <a:pPr eaLnBrk="1" hangingPunct="1">
              <a:defRPr/>
            </a:pPr>
            <a:r>
              <a:rPr lang="en-US" sz="3800" smtClean="0">
                <a:cs typeface="+mn-cs"/>
              </a:rPr>
              <a:t>The test of any scientific understanding is whether you can put all the evidence and theory together to tell the history of the objects studied.</a:t>
            </a:r>
          </a:p>
        </p:txBody>
      </p:sp>
      <p:sp>
        <p:nvSpPr>
          <p:cNvPr id="1212420" name="Text Box 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273658356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9" name="Rectangle 3"/>
          <p:cNvSpPr>
            <a:spLocks noGrp="1" noChangeArrowheads="1"/>
          </p:cNvSpPr>
          <p:nvPr>
            <p:ph sz="quarter" idx="13"/>
          </p:nvPr>
        </p:nvSpPr>
        <p:spPr>
          <a:xfrm>
            <a:off x="566738" y="962025"/>
            <a:ext cx="8348662" cy="4525963"/>
          </a:xfrm>
        </p:spPr>
        <p:txBody>
          <a:bodyPr/>
          <a:lstStyle/>
          <a:p>
            <a:pPr eaLnBrk="1" hangingPunct="1">
              <a:defRPr/>
            </a:pPr>
            <a:r>
              <a:rPr lang="en-US" sz="4400" smtClean="0">
                <a:cs typeface="+mn-cs"/>
              </a:rPr>
              <a:t>Can you describe the origin and evolution of the galaxies? </a:t>
            </a:r>
          </a:p>
          <a:p>
            <a:pPr lvl="1" eaLnBrk="1" hangingPunct="1">
              <a:defRPr/>
            </a:pPr>
            <a:r>
              <a:rPr lang="en-US" sz="2400" smtClean="0"/>
              <a:t>Just a few decades ago, it would have been impossible to do so.</a:t>
            </a:r>
          </a:p>
          <a:p>
            <a:pPr lvl="1" eaLnBrk="1" hangingPunct="1">
              <a:defRPr/>
            </a:pPr>
            <a:r>
              <a:rPr lang="en-US" sz="2400" smtClean="0"/>
              <a:t>However, the evidence from space telescopes and new-generation telescopes on Earth—combined with advances in computer modeling and theory—allow astronomers to outline the story of the galaxies.</a:t>
            </a:r>
          </a:p>
          <a:p>
            <a:pPr eaLnBrk="1" hangingPunct="1">
              <a:defRPr/>
            </a:pPr>
            <a:endParaRPr lang="en-US" sz="2400" smtClean="0">
              <a:cs typeface="+mn-cs"/>
            </a:endParaRPr>
          </a:p>
        </p:txBody>
      </p:sp>
      <p:sp>
        <p:nvSpPr>
          <p:cNvPr id="1325062"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25725823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8" name="Rectangle 6"/>
          <p:cNvSpPr>
            <a:spLocks noGrp="1" noChangeArrowheads="1"/>
          </p:cNvSpPr>
          <p:nvPr>
            <p:ph sz="quarter" idx="13"/>
          </p:nvPr>
        </p:nvSpPr>
        <p:spPr>
          <a:xfrm>
            <a:off x="554038" y="971550"/>
            <a:ext cx="8575675" cy="5867400"/>
          </a:xfrm>
        </p:spPr>
        <p:txBody>
          <a:bodyPr/>
          <a:lstStyle/>
          <a:p>
            <a:pPr eaLnBrk="1" hangingPunct="1">
              <a:defRPr/>
            </a:pPr>
            <a:r>
              <a:rPr lang="en-US" sz="3600" smtClean="0">
                <a:cs typeface="+mn-cs"/>
              </a:rPr>
              <a:t>Elliptical galaxies </a:t>
            </a:r>
            <a:r>
              <a:rPr lang="en-US" sz="3600" smtClean="0">
                <a:cs typeface="Times New Roman" charset="0"/>
              </a:rPr>
              <a:t>appear to be the product of galaxy mergers—which triggered star formation and used up all the gas and dust.</a:t>
            </a:r>
          </a:p>
          <a:p>
            <a:pPr lvl="1" eaLnBrk="1" hangingPunct="1">
              <a:defRPr/>
            </a:pPr>
            <a:r>
              <a:rPr lang="en-US" sz="2400" smtClean="0">
                <a:cs typeface="Times New Roman" charset="0"/>
              </a:rPr>
              <a:t>Astronomers see star formation </a:t>
            </a:r>
            <a:br>
              <a:rPr lang="en-US" sz="2400" smtClean="0">
                <a:cs typeface="Times New Roman" charset="0"/>
              </a:rPr>
            </a:br>
            <a:r>
              <a:rPr lang="en-US" sz="2400" smtClean="0">
                <a:cs typeface="Times New Roman" charset="0"/>
              </a:rPr>
              <a:t>being stimulated to high levels </a:t>
            </a:r>
            <a:br>
              <a:rPr lang="en-US" sz="2400" smtClean="0">
                <a:cs typeface="Times New Roman" charset="0"/>
              </a:rPr>
            </a:br>
            <a:r>
              <a:rPr lang="en-US" sz="2400" smtClean="0">
                <a:cs typeface="Times New Roman" charset="0"/>
              </a:rPr>
              <a:t>in many  galaxies.</a:t>
            </a:r>
          </a:p>
        </p:txBody>
      </p:sp>
      <p:sp>
        <p:nvSpPr>
          <p:cNvPr id="1216523" name="Text Box 11"/>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pic>
        <p:nvPicPr>
          <p:cNvPr id="1216524" name="Picture 12" descr="10f06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23" t="2173" r="2174" b="1245"/>
          <a:stretch>
            <a:fillRect/>
          </a:stretch>
        </p:blipFill>
        <p:spPr bwMode="auto">
          <a:xfrm>
            <a:off x="5791200" y="3690938"/>
            <a:ext cx="33528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0182846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9" name="Rectangle 3"/>
          <p:cNvSpPr>
            <a:spLocks noGrp="1" noChangeArrowheads="1"/>
          </p:cNvSpPr>
          <p:nvPr>
            <p:ph sz="quarter" idx="13"/>
          </p:nvPr>
        </p:nvSpPr>
        <p:spPr>
          <a:xfrm>
            <a:off x="568325" y="963613"/>
            <a:ext cx="8347075" cy="5638800"/>
          </a:xfrm>
        </p:spPr>
        <p:txBody>
          <a:bodyPr/>
          <a:lstStyle/>
          <a:p>
            <a:pPr eaLnBrk="1" hangingPunct="1">
              <a:defRPr/>
            </a:pPr>
            <a:r>
              <a:rPr lang="en-US" sz="4000" smtClean="0">
                <a:solidFill>
                  <a:srgbClr val="0000FF"/>
                </a:solidFill>
                <a:cs typeface="+mn-cs"/>
              </a:rPr>
              <a:t>Starburst galaxies</a:t>
            </a:r>
            <a:r>
              <a:rPr lang="en-US" sz="4000" smtClean="0">
                <a:cs typeface="+mn-cs"/>
              </a:rPr>
              <a:t> are very luminous in the infrared.</a:t>
            </a:r>
          </a:p>
          <a:p>
            <a:pPr lvl="1" eaLnBrk="1" hangingPunct="1">
              <a:defRPr/>
            </a:pPr>
            <a:r>
              <a:rPr lang="en-US" sz="2400" smtClean="0"/>
              <a:t>A collision has triggered bursts of star formation that are heating the dust. </a:t>
            </a:r>
          </a:p>
          <a:p>
            <a:pPr lvl="1" eaLnBrk="1" hangingPunct="1">
              <a:defRPr/>
            </a:pPr>
            <a:r>
              <a:rPr lang="en-US" sz="2400" smtClean="0"/>
              <a:t>The warm dust reradiates the energy in the infrared. </a:t>
            </a:r>
          </a:p>
        </p:txBody>
      </p:sp>
      <p:sp>
        <p:nvSpPr>
          <p:cNvPr id="1217549" name="Text Box 13"/>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pic>
        <p:nvPicPr>
          <p:cNvPr id="1217550" name="Picture 14"/>
          <p:cNvPicPr>
            <a:picLocks noChangeAspect="1" noChangeArrowheads="1"/>
          </p:cNvPicPr>
          <p:nvPr/>
        </p:nvPicPr>
        <p:blipFill>
          <a:blip r:embed="rId3">
            <a:extLst>
              <a:ext uri="{28A0092B-C50C-407E-A947-70E740481C1C}">
                <a14:useLocalDpi xmlns:a14="http://schemas.microsoft.com/office/drawing/2010/main" val="0"/>
              </a:ext>
            </a:extLst>
          </a:blip>
          <a:srcRect l="1671" t="8913" r="4802" b="4782"/>
          <a:stretch>
            <a:fillRect/>
          </a:stretch>
        </p:blipFill>
        <p:spPr bwMode="auto">
          <a:xfrm>
            <a:off x="4876800" y="3906838"/>
            <a:ext cx="4267200"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821383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5" name="Rectangle 3"/>
          <p:cNvSpPr>
            <a:spLocks noGrp="1" noChangeArrowheads="1"/>
          </p:cNvSpPr>
          <p:nvPr>
            <p:ph sz="quarter" idx="13"/>
          </p:nvPr>
        </p:nvSpPr>
        <p:spPr>
          <a:xfrm>
            <a:off x="568325" y="985838"/>
            <a:ext cx="5146675" cy="5700712"/>
          </a:xfrm>
        </p:spPr>
        <p:txBody>
          <a:bodyPr/>
          <a:lstStyle/>
          <a:p>
            <a:pPr eaLnBrk="1" hangingPunct="1">
              <a:defRPr/>
            </a:pPr>
            <a:r>
              <a:rPr lang="en-US" sz="3600" smtClean="0">
                <a:cs typeface="Times New Roman" charset="0"/>
              </a:rPr>
              <a:t>The Antennae contain over 15 billion solar masses of hydrogen gas.</a:t>
            </a:r>
            <a:r>
              <a:rPr lang="en-US" smtClean="0">
                <a:cs typeface="Times New Roman" charset="0"/>
              </a:rPr>
              <a:t> </a:t>
            </a:r>
          </a:p>
          <a:p>
            <a:pPr lvl="1" eaLnBrk="1" hangingPunct="1">
              <a:defRPr/>
            </a:pPr>
            <a:r>
              <a:rPr lang="en-US" sz="2400" smtClean="0">
                <a:cs typeface="Times New Roman" charset="0"/>
              </a:rPr>
              <a:t>It will become a starburst galaxy </a:t>
            </a:r>
            <a:r>
              <a:rPr lang="en-US" sz="2400" smtClean="0"/>
              <a:t>as their ongoing merger triggers rapid star formation.</a:t>
            </a:r>
          </a:p>
          <a:p>
            <a:pPr eaLnBrk="1" hangingPunct="1">
              <a:defRPr/>
            </a:pPr>
            <a:endParaRPr lang="en-US" sz="2400" smtClean="0">
              <a:cs typeface="+mn-cs"/>
            </a:endParaRPr>
          </a:p>
        </p:txBody>
      </p:sp>
      <p:sp>
        <p:nvSpPr>
          <p:cNvPr id="1267719"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pic>
        <p:nvPicPr>
          <p:cNvPr id="1267720" name="Picture 8" descr="10p209"/>
          <p:cNvPicPr>
            <a:picLocks noChangeAspect="1" noChangeArrowheads="1"/>
          </p:cNvPicPr>
          <p:nvPr/>
        </p:nvPicPr>
        <p:blipFill>
          <a:blip r:embed="rId3">
            <a:extLst>
              <a:ext uri="{28A0092B-C50C-407E-A947-70E740481C1C}">
                <a14:useLocalDpi xmlns:a14="http://schemas.microsoft.com/office/drawing/2010/main" val="0"/>
              </a:ext>
            </a:extLst>
          </a:blip>
          <a:srcRect l="45093" r="38435" b="76135"/>
          <a:stretch>
            <a:fillRect/>
          </a:stretch>
        </p:blipFill>
        <p:spPr bwMode="auto">
          <a:xfrm>
            <a:off x="6116638" y="1447800"/>
            <a:ext cx="302736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8873702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3" name="Rectangle 3"/>
          <p:cNvSpPr>
            <a:spLocks noGrp="1" noChangeArrowheads="1"/>
          </p:cNvSpPr>
          <p:nvPr>
            <p:ph sz="quarter" idx="13"/>
          </p:nvPr>
        </p:nvSpPr>
        <p:spPr>
          <a:xfrm>
            <a:off x="566738" y="947738"/>
            <a:ext cx="7739062" cy="5751512"/>
          </a:xfrm>
        </p:spPr>
        <p:txBody>
          <a:bodyPr/>
          <a:lstStyle/>
          <a:p>
            <a:pPr eaLnBrk="1" hangingPunct="1">
              <a:defRPr/>
            </a:pPr>
            <a:r>
              <a:rPr lang="en-US" sz="4400" smtClean="0">
                <a:cs typeface="+mn-cs"/>
              </a:rPr>
              <a:t>A few collisions and mergers could leave a galaxy with no gas and dust from which to make new stars.</a:t>
            </a:r>
          </a:p>
        </p:txBody>
      </p:sp>
      <p:sp>
        <p:nvSpPr>
          <p:cNvPr id="1218568" name="Text Box 8"/>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371886988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9" name="Rectangle 3"/>
          <p:cNvSpPr>
            <a:spLocks noGrp="1" noChangeArrowheads="1"/>
          </p:cNvSpPr>
          <p:nvPr>
            <p:ph sz="quarter" idx="13"/>
          </p:nvPr>
        </p:nvSpPr>
        <p:spPr>
          <a:xfrm>
            <a:off x="566738" y="990600"/>
            <a:ext cx="7891462" cy="4525963"/>
          </a:xfrm>
        </p:spPr>
        <p:txBody>
          <a:bodyPr/>
          <a:lstStyle/>
          <a:p>
            <a:pPr eaLnBrk="1" hangingPunct="1">
              <a:defRPr/>
            </a:pPr>
            <a:r>
              <a:rPr lang="en-US" sz="3600" smtClean="0">
                <a:cs typeface="Times New Roman" charset="0"/>
              </a:rPr>
              <a:t>Astronomers now suspect that most ellipticals are formed by the merger of at least two or more galaxies: </a:t>
            </a:r>
          </a:p>
          <a:p>
            <a:pPr lvl="1" eaLnBrk="1" hangingPunct="1">
              <a:defRPr/>
            </a:pPr>
            <a:r>
              <a:rPr lang="en-US" sz="2400" smtClean="0"/>
              <a:t>Dwarf ellipticals, which are too small to be formed by mergers</a:t>
            </a:r>
          </a:p>
          <a:p>
            <a:pPr lvl="1" eaLnBrk="1" hangingPunct="1">
              <a:defRPr/>
            </a:pPr>
            <a:r>
              <a:rPr lang="en-US" sz="2400" smtClean="0"/>
              <a:t>Irregulars, which may be fragments left over by the merger of larger galaxies</a:t>
            </a:r>
            <a:endParaRPr lang="en-US" sz="2400" smtClean="0">
              <a:solidFill>
                <a:schemeClr val="bg1"/>
              </a:solidFill>
            </a:endParaRPr>
          </a:p>
          <a:p>
            <a:pPr eaLnBrk="1" hangingPunct="1">
              <a:defRPr/>
            </a:pPr>
            <a:endParaRPr lang="en-US" sz="2400" smtClean="0">
              <a:cs typeface="+mn-cs"/>
            </a:endParaRPr>
          </a:p>
        </p:txBody>
      </p:sp>
      <p:sp>
        <p:nvSpPr>
          <p:cNvPr id="1806341" name="Text Box 5"/>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4009566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7" name="Rectangle 3"/>
          <p:cNvSpPr>
            <a:spLocks noGrp="1" noChangeArrowheads="1"/>
          </p:cNvSpPr>
          <p:nvPr>
            <p:ph sz="quarter" idx="13"/>
          </p:nvPr>
        </p:nvSpPr>
        <p:spPr>
          <a:xfrm>
            <a:off x="568325" y="971550"/>
            <a:ext cx="7661275" cy="5867400"/>
          </a:xfrm>
        </p:spPr>
        <p:txBody>
          <a:bodyPr/>
          <a:lstStyle/>
          <a:p>
            <a:pPr eaLnBrk="1" hangingPunct="1">
              <a:defRPr/>
            </a:pPr>
            <a:r>
              <a:rPr lang="en-US" sz="4200" smtClean="0">
                <a:cs typeface="+mn-cs"/>
              </a:rPr>
              <a:t>In contrast, spirals seem never to have suffered major collisions.</a:t>
            </a:r>
          </a:p>
          <a:p>
            <a:pPr lvl="1" eaLnBrk="1" hangingPunct="1">
              <a:defRPr/>
            </a:pPr>
            <a:r>
              <a:rPr lang="en-US" sz="2400" smtClean="0"/>
              <a:t>Their thin disks are delicate and would be destroyed by tidal forces in a collision with </a:t>
            </a:r>
            <a:br>
              <a:rPr lang="en-US" sz="2400" smtClean="0"/>
            </a:br>
            <a:r>
              <a:rPr lang="en-US" sz="2400" smtClean="0"/>
              <a:t>a massive galaxy.</a:t>
            </a:r>
          </a:p>
          <a:p>
            <a:pPr lvl="1" eaLnBrk="1" hangingPunct="1">
              <a:defRPr/>
            </a:pPr>
            <a:r>
              <a:rPr lang="en-US" sz="2400" smtClean="0"/>
              <a:t>Also, they retain plenty of gas and dust </a:t>
            </a:r>
            <a:br>
              <a:rPr lang="en-US" sz="2400" smtClean="0"/>
            </a:br>
            <a:r>
              <a:rPr lang="en-US" sz="2400" smtClean="0"/>
              <a:t>and continue making stars. </a:t>
            </a:r>
          </a:p>
        </p:txBody>
      </p:sp>
      <p:sp>
        <p:nvSpPr>
          <p:cNvPr id="1219591"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741468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3" name="Rectangle 5"/>
          <p:cNvSpPr>
            <a:spLocks noGrp="1" noChangeArrowheads="1"/>
          </p:cNvSpPr>
          <p:nvPr>
            <p:ph sz="quarter" idx="13"/>
          </p:nvPr>
        </p:nvSpPr>
        <p:spPr>
          <a:xfrm>
            <a:off x="554038" y="985838"/>
            <a:ext cx="7675562" cy="5867400"/>
          </a:xfrm>
        </p:spPr>
        <p:txBody>
          <a:bodyPr/>
          <a:lstStyle/>
          <a:p>
            <a:pPr eaLnBrk="1" hangingPunct="1">
              <a:defRPr/>
            </a:pPr>
            <a:r>
              <a:rPr lang="en-US" sz="3600" smtClean="0">
                <a:cs typeface="Times New Roman" charset="0"/>
              </a:rPr>
              <a:t>Spiral galaxies contain hot, bright stars—and are thus very luminous and easy to see. </a:t>
            </a:r>
          </a:p>
          <a:p>
            <a:pPr eaLnBrk="1" hangingPunct="1">
              <a:defRPr/>
            </a:pPr>
            <a:r>
              <a:rPr lang="en-US" sz="3600" smtClean="0">
                <a:cs typeface="Times New Roman" charset="0"/>
              </a:rPr>
              <a:t>Among spiral galaxies, about two-thirds are barred spirals.</a:t>
            </a:r>
          </a:p>
          <a:p>
            <a:pPr lvl="1" eaLnBrk="1" hangingPunct="1">
              <a:defRPr/>
            </a:pPr>
            <a:r>
              <a:rPr lang="en-US" sz="2400" smtClean="0">
                <a:cs typeface="Times New Roman" charset="0"/>
              </a:rPr>
              <a:t>From careful studies, astronomers can conclude that ellipticals are more common than spirals.</a:t>
            </a:r>
          </a:p>
          <a:p>
            <a:pPr lvl="1" eaLnBrk="1" hangingPunct="1">
              <a:defRPr/>
            </a:pPr>
            <a:r>
              <a:rPr lang="en-US" sz="2400" smtClean="0">
                <a:cs typeface="Times New Roman" charset="0"/>
              </a:rPr>
              <a:t>The irregulars make up only about 25 percent </a:t>
            </a:r>
            <a:br>
              <a:rPr lang="en-US" sz="2400" smtClean="0">
                <a:cs typeface="Times New Roman" charset="0"/>
              </a:rPr>
            </a:br>
            <a:r>
              <a:rPr lang="en-US" sz="2400" smtClean="0">
                <a:cs typeface="Times New Roman" charset="0"/>
              </a:rPr>
              <a:t>of all galaxies.</a:t>
            </a:r>
          </a:p>
          <a:p>
            <a:pPr lvl="1" eaLnBrk="1" hangingPunct="1">
              <a:defRPr/>
            </a:pPr>
            <a:endParaRPr lang="en-US" sz="2400" smtClean="0">
              <a:cs typeface="Times New Roman" charset="0"/>
            </a:endParaRPr>
          </a:p>
          <a:p>
            <a:pPr eaLnBrk="1" hangingPunct="1">
              <a:buFont typeface="Times" charset="0"/>
              <a:buNone/>
              <a:defRPr/>
            </a:pPr>
            <a:endParaRPr lang="en-US" smtClean="0">
              <a:cs typeface="Times New Roman" charset="0"/>
            </a:endParaRPr>
          </a:p>
        </p:txBody>
      </p:sp>
      <p:sp>
        <p:nvSpPr>
          <p:cNvPr id="1123337" name="Text Box 9"/>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Family of Galaxies</a:t>
            </a:r>
          </a:p>
        </p:txBody>
      </p:sp>
    </p:spTree>
    <p:extLst>
      <p:ext uri="{BB962C8B-B14F-4D97-AF65-F5344CB8AC3E}">
        <p14:creationId xmlns:p14="http://schemas.microsoft.com/office/powerpoint/2010/main" val="403865406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1" name="Rectangle 3"/>
          <p:cNvSpPr>
            <a:spLocks noGrp="1" noChangeArrowheads="1"/>
          </p:cNvSpPr>
          <p:nvPr>
            <p:ph sz="quarter" idx="13"/>
          </p:nvPr>
        </p:nvSpPr>
        <p:spPr>
          <a:xfrm>
            <a:off x="568325" y="992188"/>
            <a:ext cx="8575675" cy="4341812"/>
          </a:xfrm>
        </p:spPr>
        <p:txBody>
          <a:bodyPr/>
          <a:lstStyle/>
          <a:p>
            <a:pPr eaLnBrk="1" hangingPunct="1">
              <a:defRPr/>
            </a:pPr>
            <a:r>
              <a:rPr lang="en-US" sz="3600" smtClean="0">
                <a:cs typeface="+mn-cs"/>
              </a:rPr>
              <a:t>Our Milky Way has, evidently, never merged with another large galaxy</a:t>
            </a:r>
            <a:r>
              <a:rPr lang="en-US" sz="3800" smtClean="0">
                <a:cs typeface="+mn-cs"/>
              </a:rPr>
              <a:t>.</a:t>
            </a:r>
          </a:p>
          <a:p>
            <a:pPr eaLnBrk="1" hangingPunct="1">
              <a:defRPr/>
            </a:pPr>
            <a:r>
              <a:rPr lang="en-US" sz="3600" smtClean="0">
                <a:cs typeface="+mn-cs"/>
              </a:rPr>
              <a:t>It has, however, a large spiral neighbor, the Andromeda Galaxy.</a:t>
            </a:r>
          </a:p>
          <a:p>
            <a:pPr lvl="1" eaLnBrk="1" hangingPunct="1">
              <a:defRPr/>
            </a:pPr>
            <a:r>
              <a:rPr lang="en-US" sz="2600" smtClean="0"/>
              <a:t>Both seem to have cannibalized smaller galaxies.</a:t>
            </a:r>
          </a:p>
        </p:txBody>
      </p:sp>
      <p:sp>
        <p:nvSpPr>
          <p:cNvPr id="1220615"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2191528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sz="quarter" idx="13"/>
          </p:nvPr>
        </p:nvSpPr>
        <p:spPr>
          <a:xfrm>
            <a:off x="566738" y="962025"/>
            <a:ext cx="8424862" cy="5562600"/>
          </a:xfrm>
        </p:spPr>
        <p:txBody>
          <a:bodyPr/>
          <a:lstStyle/>
          <a:p>
            <a:pPr eaLnBrk="1" hangingPunct="1">
              <a:defRPr/>
            </a:pPr>
            <a:r>
              <a:rPr lang="en-US" sz="4400" smtClean="0">
                <a:cs typeface="+mn-cs"/>
              </a:rPr>
              <a:t>Barred spiral galaxies may be the product of tidal interactions.</a:t>
            </a:r>
          </a:p>
          <a:p>
            <a:pPr lvl="1" eaLnBrk="1" hangingPunct="1">
              <a:defRPr/>
            </a:pPr>
            <a:r>
              <a:rPr lang="en-US" sz="2400" smtClean="0"/>
              <a:t>Mathematical models show that the bars are not </a:t>
            </a:r>
            <a:br>
              <a:rPr lang="en-US" sz="2400" smtClean="0"/>
            </a:br>
            <a:r>
              <a:rPr lang="en-US" sz="2400" smtClean="0"/>
              <a:t>stable and eventually dissipate.</a:t>
            </a:r>
          </a:p>
          <a:p>
            <a:pPr lvl="1" eaLnBrk="1" hangingPunct="1">
              <a:defRPr/>
            </a:pPr>
            <a:r>
              <a:rPr lang="en-US" sz="2400" smtClean="0"/>
              <a:t>It may take tidal interactions with other galaxies to regenerate the bars.</a:t>
            </a:r>
          </a:p>
          <a:p>
            <a:pPr lvl="1" eaLnBrk="1" hangingPunct="1">
              <a:defRPr/>
            </a:pPr>
            <a:r>
              <a:rPr lang="en-US" sz="2400" smtClean="0"/>
              <a:t>As well over half of all spiral galaxies have bars, you can suspect that these tidal interactions are common.</a:t>
            </a:r>
          </a:p>
        </p:txBody>
      </p:sp>
      <p:sp>
        <p:nvSpPr>
          <p:cNvPr id="1327110"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303529802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9" name="Rectangle 3"/>
          <p:cNvSpPr>
            <a:spLocks noGrp="1" noChangeArrowheads="1"/>
          </p:cNvSpPr>
          <p:nvPr>
            <p:ph sz="quarter" idx="13"/>
          </p:nvPr>
        </p:nvSpPr>
        <p:spPr>
          <a:xfrm>
            <a:off x="554038" y="950913"/>
            <a:ext cx="8361362" cy="5867400"/>
          </a:xfrm>
        </p:spPr>
        <p:txBody>
          <a:bodyPr/>
          <a:lstStyle/>
          <a:p>
            <a:pPr eaLnBrk="1" hangingPunct="1">
              <a:defRPr/>
            </a:pPr>
            <a:r>
              <a:rPr lang="en-US" sz="4400" smtClean="0">
                <a:cs typeface="+mn-cs"/>
              </a:rPr>
              <a:t>Milky Way is probably a barred spiral.</a:t>
            </a:r>
            <a:r>
              <a:rPr lang="en-US" sz="4200" smtClean="0">
                <a:cs typeface="+mn-cs"/>
              </a:rPr>
              <a:t> </a:t>
            </a:r>
          </a:p>
          <a:p>
            <a:pPr lvl="1" eaLnBrk="1" hangingPunct="1">
              <a:defRPr/>
            </a:pPr>
            <a:r>
              <a:rPr lang="en-US" sz="2400" smtClean="0"/>
              <a:t>This may be the result of the interaction with its two Magellanic Cloud companions, or the more distant but very massive Andromeda Galaxy.</a:t>
            </a:r>
            <a:endParaRPr lang="en-US" sz="2000" smtClean="0"/>
          </a:p>
        </p:txBody>
      </p:sp>
      <p:sp>
        <p:nvSpPr>
          <p:cNvPr id="1222664" name="Text Box 8"/>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275404342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5" name="Text Box 5"/>
          <p:cNvSpPr txBox="1">
            <a:spLocks noGrp="1" noChangeArrowheads="1"/>
          </p:cNvSpPr>
          <p:nvPr>
            <p:ph sz="quarter" idx="13"/>
          </p:nvPr>
        </p:nvSpPr>
        <p:spPr>
          <a:xfrm>
            <a:off x="566738" y="947738"/>
            <a:ext cx="7739062" cy="4525962"/>
          </a:xfrm>
        </p:spPr>
        <p:txBody>
          <a:bodyPr/>
          <a:lstStyle/>
          <a:p>
            <a:pPr eaLnBrk="1" hangingPunct="1">
              <a:defRPr/>
            </a:pPr>
            <a:r>
              <a:rPr lang="en-US" sz="4800" smtClean="0">
                <a:cs typeface="+mn-cs"/>
              </a:rPr>
              <a:t>Other processes can alter galaxies.</a:t>
            </a:r>
            <a:r>
              <a:rPr lang="en-US" smtClean="0">
                <a:cs typeface="+mn-cs"/>
              </a:rPr>
              <a:t> </a:t>
            </a:r>
          </a:p>
          <a:p>
            <a:pPr lvl="1" eaLnBrk="1" hangingPunct="1">
              <a:defRPr/>
            </a:pPr>
            <a:r>
              <a:rPr lang="en-US" sz="2400" smtClean="0"/>
              <a:t>The S0 galaxies have disks and bulges like a spiral galaxy but no spiral arms. </a:t>
            </a:r>
          </a:p>
          <a:p>
            <a:pPr lvl="1" eaLnBrk="1" hangingPunct="1">
              <a:defRPr/>
            </a:pPr>
            <a:r>
              <a:rPr lang="en-US" sz="2400" smtClean="0"/>
              <a:t>They may have lost much of their gas and dust moving through the gas trapped in the dense clusters to which they belong.</a:t>
            </a:r>
          </a:p>
          <a:p>
            <a:pPr algn="r" eaLnBrk="1" hangingPunct="1">
              <a:lnSpc>
                <a:spcPct val="80000"/>
              </a:lnSpc>
              <a:spcBef>
                <a:spcPct val="50000"/>
              </a:spcBef>
              <a:buFont typeface="Times" charset="0"/>
              <a:buNone/>
              <a:defRPr/>
            </a:pPr>
            <a:endParaRPr lang="en-US" sz="2400" smtClean="0">
              <a:cs typeface="+mn-cs"/>
            </a:endParaRPr>
          </a:p>
        </p:txBody>
      </p:sp>
      <p:sp>
        <p:nvSpPr>
          <p:cNvPr id="1341448" name="Text Box 8"/>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163687377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92" name="Rectangle 12"/>
          <p:cNvSpPr>
            <a:spLocks noGrp="1" noChangeArrowheads="1"/>
          </p:cNvSpPr>
          <p:nvPr>
            <p:ph type="body" sz="half" idx="1"/>
          </p:nvPr>
        </p:nvSpPr>
        <p:spPr>
          <a:xfrm>
            <a:off x="115888" y="993775"/>
            <a:ext cx="8799512" cy="5867400"/>
          </a:xfrm>
        </p:spPr>
        <p:txBody>
          <a:bodyPr/>
          <a:lstStyle/>
          <a:p>
            <a:pPr lvl="1" eaLnBrk="1" hangingPunct="1">
              <a:buFontTx/>
              <a:buChar char="•"/>
              <a:defRPr/>
            </a:pPr>
            <a:r>
              <a:rPr lang="en-US" sz="3600" smtClean="0"/>
              <a:t>For example, X-ray observations show that the Coma cluster contains thin, hot gas between the galaxies.</a:t>
            </a:r>
          </a:p>
        </p:txBody>
      </p:sp>
      <p:sp>
        <p:nvSpPr>
          <p:cNvPr id="1223695" name="Text Box 15"/>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pic>
        <p:nvPicPr>
          <p:cNvPr id="1223697" name="Picture 17" descr="10f04"/>
          <p:cNvPicPr>
            <a:picLocks noChangeAspect="1" noChangeArrowheads="1"/>
          </p:cNvPicPr>
          <p:nvPr/>
        </p:nvPicPr>
        <p:blipFill>
          <a:blip r:embed="rId3">
            <a:extLst>
              <a:ext uri="{28A0092B-C50C-407E-A947-70E740481C1C}">
                <a14:useLocalDpi xmlns:a14="http://schemas.microsoft.com/office/drawing/2010/main" val="0"/>
              </a:ext>
            </a:extLst>
          </a:blip>
          <a:srcRect l="50000" r="2542" b="5252"/>
          <a:stretch>
            <a:fillRect/>
          </a:stretch>
        </p:blipFill>
        <p:spPr bwMode="auto">
          <a:xfrm>
            <a:off x="5334000" y="3252788"/>
            <a:ext cx="38100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872769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1" name="Rectangle 3"/>
          <p:cNvSpPr>
            <a:spLocks noGrp="1" noChangeArrowheads="1"/>
          </p:cNvSpPr>
          <p:nvPr>
            <p:ph sz="quarter" idx="13"/>
          </p:nvPr>
        </p:nvSpPr>
        <p:spPr/>
        <p:txBody>
          <a:bodyPr/>
          <a:lstStyle/>
          <a:p>
            <a:pPr eaLnBrk="1" hangingPunct="1">
              <a:defRPr/>
            </a:pPr>
            <a:r>
              <a:rPr lang="en-US" sz="3400" smtClean="0">
                <a:cs typeface="+mn-cs"/>
              </a:rPr>
              <a:t>A galaxy moving through that gas would encounter a tremendous wind that could strip away its gas and dust.</a:t>
            </a:r>
          </a:p>
          <a:p>
            <a:pPr eaLnBrk="1" hangingPunct="1">
              <a:defRPr/>
            </a:pPr>
            <a:endParaRPr lang="en-US" smtClean="0">
              <a:cs typeface="+mn-cs"/>
            </a:endParaRPr>
          </a:p>
        </p:txBody>
      </p:sp>
      <p:sp>
        <p:nvSpPr>
          <p:cNvPr id="1328135"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149301447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Grp="1" noChangeArrowheads="1"/>
          </p:cNvSpPr>
          <p:nvPr>
            <p:ph sz="quarter" idx="13"/>
          </p:nvPr>
        </p:nvSpPr>
        <p:spPr>
          <a:xfrm>
            <a:off x="554038" y="1006475"/>
            <a:ext cx="7904162" cy="5867400"/>
          </a:xfrm>
        </p:spPr>
        <p:txBody>
          <a:bodyPr/>
          <a:lstStyle/>
          <a:p>
            <a:pPr eaLnBrk="1" hangingPunct="1">
              <a:defRPr/>
            </a:pPr>
            <a:r>
              <a:rPr lang="en-US" sz="3400" smtClean="0">
                <a:cs typeface="+mn-cs"/>
              </a:rPr>
              <a:t>Observations made with the largest and most sophisticated telescopes are taking astronomers back to the age of galaxy formation.</a:t>
            </a:r>
          </a:p>
          <a:p>
            <a:pPr lvl="1" eaLnBrk="1" hangingPunct="1">
              <a:defRPr/>
            </a:pPr>
            <a:r>
              <a:rPr lang="en-US" sz="2400" smtClean="0"/>
              <a:t>At great distances, the look-back time is so large that they see the universe as it was soon after galaxies began to form. </a:t>
            </a:r>
          </a:p>
          <a:p>
            <a:pPr lvl="1" eaLnBrk="1" hangingPunct="1">
              <a:defRPr/>
            </a:pPr>
            <a:r>
              <a:rPr lang="en-US" sz="2400" smtClean="0"/>
              <a:t>There were more spirals and fewer ellipticals. </a:t>
            </a:r>
          </a:p>
        </p:txBody>
      </p:sp>
      <p:sp>
        <p:nvSpPr>
          <p:cNvPr id="122675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405727675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Grp="1" noChangeArrowheads="1"/>
          </p:cNvSpPr>
          <p:nvPr>
            <p:ph sz="quarter" idx="13"/>
          </p:nvPr>
        </p:nvSpPr>
        <p:spPr>
          <a:xfrm>
            <a:off x="554038" y="963613"/>
            <a:ext cx="8361362" cy="5867400"/>
          </a:xfrm>
        </p:spPr>
        <p:txBody>
          <a:bodyPr/>
          <a:lstStyle/>
          <a:p>
            <a:pPr eaLnBrk="1" hangingPunct="1">
              <a:defRPr/>
            </a:pPr>
            <a:r>
              <a:rPr lang="en-US" sz="4200" smtClean="0">
                <a:cs typeface="+mn-cs"/>
              </a:rPr>
              <a:t>The observations show that galaxies then were closer together.</a:t>
            </a:r>
          </a:p>
          <a:p>
            <a:pPr lvl="1" eaLnBrk="1" hangingPunct="1">
              <a:defRPr/>
            </a:pPr>
            <a:r>
              <a:rPr lang="en-US" sz="2400" smtClean="0"/>
              <a:t>About 33 percent of all distant galaxies are in </a:t>
            </a:r>
            <a:br>
              <a:rPr lang="en-US" sz="2400" smtClean="0"/>
            </a:br>
            <a:r>
              <a:rPr lang="en-US" sz="2400" smtClean="0"/>
              <a:t>close pairs.</a:t>
            </a:r>
          </a:p>
          <a:p>
            <a:pPr lvl="1" eaLnBrk="1" hangingPunct="1">
              <a:defRPr/>
            </a:pPr>
            <a:r>
              <a:rPr lang="en-US" sz="2400" smtClean="0"/>
              <a:t>However, only 7 percent of nearby galaxies </a:t>
            </a:r>
            <a:br>
              <a:rPr lang="en-US" sz="2400" smtClean="0"/>
            </a:br>
            <a:r>
              <a:rPr lang="en-US" sz="2400" smtClean="0"/>
              <a:t>are in pairs.</a:t>
            </a:r>
          </a:p>
          <a:p>
            <a:pPr lvl="1" eaLnBrk="1" hangingPunct="1">
              <a:defRPr/>
            </a:pPr>
            <a:r>
              <a:rPr lang="en-US" sz="2400" smtClean="0"/>
              <a:t>The observational evidence clearly supports the hypothesis that galaxies have evolved by merger. </a:t>
            </a:r>
          </a:p>
        </p:txBody>
      </p:sp>
      <p:sp>
        <p:nvSpPr>
          <p:cNvPr id="1227785" name="Text Box 9"/>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254999416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2" name="Rectangle 4"/>
          <p:cNvSpPr>
            <a:spLocks noGrp="1" noChangeArrowheads="1"/>
          </p:cNvSpPr>
          <p:nvPr>
            <p:ph sz="quarter" idx="13"/>
          </p:nvPr>
        </p:nvSpPr>
        <p:spPr>
          <a:xfrm>
            <a:off x="566738" y="962025"/>
            <a:ext cx="7967662" cy="4525963"/>
          </a:xfrm>
        </p:spPr>
        <p:txBody>
          <a:bodyPr/>
          <a:lstStyle/>
          <a:p>
            <a:pPr eaLnBrk="1" hangingPunct="1">
              <a:defRPr/>
            </a:pPr>
            <a:r>
              <a:rPr lang="en-US" sz="4200" smtClean="0">
                <a:cs typeface="+mn-cs"/>
              </a:rPr>
              <a:t>The evolution of galaxies is not a simple process.</a:t>
            </a:r>
          </a:p>
          <a:p>
            <a:pPr lvl="1" eaLnBrk="1" hangingPunct="1">
              <a:defRPr/>
            </a:pPr>
            <a:r>
              <a:rPr lang="en-US" sz="2400" smtClean="0"/>
              <a:t>A good theory helps you understand how nature works.</a:t>
            </a:r>
          </a:p>
          <a:p>
            <a:pPr lvl="1" eaLnBrk="1" hangingPunct="1">
              <a:defRPr/>
            </a:pPr>
            <a:r>
              <a:rPr lang="en-US" sz="2400" smtClean="0"/>
              <a:t>Astronomers are just beginning to understand the exciting and complex story of the galaxies.</a:t>
            </a:r>
          </a:p>
          <a:p>
            <a:pPr lvl="1" eaLnBrk="1" hangingPunct="1">
              <a:defRPr/>
            </a:pPr>
            <a:r>
              <a:rPr lang="en-US" sz="2400" smtClean="0"/>
              <a:t>Nevertheless, it is already clear that galaxy evolution is much like a pie-throwing contest—</a:t>
            </a:r>
            <a:br>
              <a:rPr lang="en-US" sz="2400" smtClean="0"/>
            </a:br>
            <a:r>
              <a:rPr lang="en-US" sz="2400" smtClean="0"/>
              <a:t>and just about as neat.</a:t>
            </a:r>
            <a:r>
              <a:rPr lang="en-US" sz="2400" smtClean="0">
                <a:solidFill>
                  <a:schemeClr val="bg1"/>
                </a:solidFill>
              </a:rPr>
              <a:t> </a:t>
            </a:r>
          </a:p>
        </p:txBody>
      </p:sp>
      <p:sp>
        <p:nvSpPr>
          <p:cNvPr id="134349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spcBef>
                <a:spcPct val="50000"/>
              </a:spcBef>
              <a:buFontTx/>
              <a:buNone/>
              <a:defRPr/>
            </a:pPr>
            <a:r>
              <a:rPr lang="en-US" sz="3000">
                <a:solidFill>
                  <a:srgbClr val="FFCC00"/>
                </a:solidFill>
                <a:cs typeface="+mn-cs"/>
              </a:rPr>
              <a:t>The Origin and Evolution of Galaxies</a:t>
            </a:r>
          </a:p>
        </p:txBody>
      </p:sp>
    </p:spTree>
    <p:extLst>
      <p:ext uri="{BB962C8B-B14F-4D97-AF65-F5344CB8AC3E}">
        <p14:creationId xmlns:p14="http://schemas.microsoft.com/office/powerpoint/2010/main" val="102633793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3" name="Rectangle 3"/>
          <p:cNvSpPr>
            <a:spLocks noGrp="1" noChangeArrowheads="1"/>
          </p:cNvSpPr>
          <p:nvPr>
            <p:ph sz="quarter" idx="13"/>
          </p:nvPr>
        </p:nvSpPr>
        <p:spPr>
          <a:xfrm>
            <a:off x="566738" y="976313"/>
            <a:ext cx="8229600" cy="4525962"/>
          </a:xfrm>
        </p:spPr>
        <p:txBody>
          <a:bodyPr/>
          <a:lstStyle/>
          <a:p>
            <a:pPr eaLnBrk="1" hangingPunct="1">
              <a:defRPr/>
            </a:pPr>
            <a:r>
              <a:rPr lang="en-US" sz="4000" smtClean="0">
                <a:cs typeface="+mn-cs"/>
              </a:rPr>
              <a:t>Many galaxies have powerful energy sources in their nuclei that, in some cases, produce powerful jets and other outbursts.</a:t>
            </a:r>
          </a:p>
          <a:p>
            <a:pPr lvl="1" eaLnBrk="1" hangingPunct="1">
              <a:defRPr/>
            </a:pPr>
            <a:r>
              <a:rPr lang="en-US" sz="2600" smtClean="0"/>
              <a:t>These are called </a:t>
            </a:r>
            <a:r>
              <a:rPr lang="en-US" sz="2600" smtClean="0">
                <a:solidFill>
                  <a:srgbClr val="0000FF"/>
                </a:solidFill>
              </a:rPr>
              <a:t>active</a:t>
            </a:r>
            <a:r>
              <a:rPr lang="en-US" sz="2600" b="1" smtClean="0">
                <a:solidFill>
                  <a:srgbClr val="0000FF"/>
                </a:solidFill>
              </a:rPr>
              <a:t> </a:t>
            </a:r>
            <a:r>
              <a:rPr lang="en-US" sz="2600" smtClean="0">
                <a:solidFill>
                  <a:srgbClr val="0000FF"/>
                </a:solidFill>
              </a:rPr>
              <a:t>galaxies</a:t>
            </a:r>
            <a:r>
              <a:rPr lang="en-US" sz="2600" b="1" smtClean="0"/>
              <a:t>.</a:t>
            </a:r>
            <a:r>
              <a:rPr lang="en-US" b="1" smtClean="0"/>
              <a:t> </a:t>
            </a:r>
          </a:p>
          <a:p>
            <a:pPr eaLnBrk="1" hangingPunct="1">
              <a:defRPr/>
            </a:pPr>
            <a:endParaRPr lang="en-US" sz="2800" smtClean="0">
              <a:cs typeface="+mn-cs"/>
            </a:endParaRPr>
          </a:p>
        </p:txBody>
      </p:sp>
      <p:sp>
        <p:nvSpPr>
          <p:cNvPr id="1402884" name="Text Box 4"/>
          <p:cNvSpPr txBox="1">
            <a:spLocks noChangeArrowheads="1"/>
          </p:cNvSpPr>
          <p:nvPr/>
        </p:nvSpPr>
        <p:spPr bwMode="auto">
          <a:xfrm>
            <a:off x="2514600" y="606425"/>
            <a:ext cx="6172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50000"/>
              </a:spcBef>
              <a:buFontTx/>
              <a:buNone/>
              <a:defRPr/>
            </a:pPr>
            <a:endParaRPr lang="en-US" sz="2400">
              <a:solidFill>
                <a:srgbClr val="FFCC00"/>
              </a:solidFill>
              <a:cs typeface="+mn-cs"/>
            </a:endParaRPr>
          </a:p>
        </p:txBody>
      </p:sp>
      <p:sp>
        <p:nvSpPr>
          <p:cNvPr id="1402885" name="Text Box 5"/>
          <p:cNvSpPr txBox="1">
            <a:spLocks noChangeArrowheads="1"/>
          </p:cNvSpPr>
          <p:nvPr/>
        </p:nvSpPr>
        <p:spPr bwMode="auto">
          <a:xfrm>
            <a:off x="566738" y="76200"/>
            <a:ext cx="77390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buFontTx/>
              <a:buNone/>
              <a:defRPr/>
            </a:pPr>
            <a:r>
              <a:rPr lang="en-US" sz="3000">
                <a:solidFill>
                  <a:srgbClr val="FFCC00"/>
                </a:solidFill>
                <a:cs typeface="+mn-cs"/>
              </a:rPr>
              <a:t>Active Galaxies and Quasars</a:t>
            </a:r>
          </a:p>
        </p:txBody>
      </p:sp>
    </p:spTree>
    <p:extLst>
      <p:ext uri="{BB962C8B-B14F-4D97-AF65-F5344CB8AC3E}">
        <p14:creationId xmlns:p14="http://schemas.microsoft.com/office/powerpoint/2010/main" val="1136520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28</TotalTime>
  <Words>7167</Words>
  <Application>Microsoft Macintosh PowerPoint</Application>
  <PresentationFormat>On-screen Show (4:3)</PresentationFormat>
  <Paragraphs>784</Paragraphs>
  <Slides>178</Slides>
  <Notes>177</Notes>
  <HiddenSlides>0</HiddenSlides>
  <MMClips>0</MMClips>
  <ScaleCrop>false</ScaleCrop>
  <HeadingPairs>
    <vt:vector size="4" baseType="variant">
      <vt:variant>
        <vt:lpstr>Theme</vt:lpstr>
      </vt:variant>
      <vt:variant>
        <vt:i4>1</vt:i4>
      </vt:variant>
      <vt:variant>
        <vt:lpstr>Slide Titles</vt:lpstr>
      </vt:variant>
      <vt:variant>
        <vt:i4>178</vt:i4>
      </vt:variant>
    </vt:vector>
  </HeadingPairs>
  <TitlesOfParts>
    <vt:vector size="179" baseType="lpstr">
      <vt:lpstr>Slipstream</vt:lpstr>
      <vt:lpstr>PowerPoint Presentation</vt:lpstr>
      <vt:lpstr>Chapter 13 Galaxies: Normal and Active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4</cp:revision>
  <dcterms:created xsi:type="dcterms:W3CDTF">2013-12-03T22:26:59Z</dcterms:created>
  <dcterms:modified xsi:type="dcterms:W3CDTF">2013-12-08T05:58:51Z</dcterms:modified>
</cp:coreProperties>
</file>