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1"/>
  </p:sldMasterIdLst>
  <p:notesMasterIdLst>
    <p:notesMasterId r:id="rId133"/>
  </p:notesMasterIdLst>
  <p:sldIdLst>
    <p:sldId id="257" r:id="rId2"/>
    <p:sldId id="462" r:id="rId3"/>
    <p:sldId id="262" r:id="rId4"/>
    <p:sldId id="264" r:id="rId5"/>
    <p:sldId id="461" r:id="rId6"/>
    <p:sldId id="266" r:id="rId7"/>
    <p:sldId id="272" r:id="rId8"/>
    <p:sldId id="273" r:id="rId9"/>
    <p:sldId id="274" r:id="rId10"/>
    <p:sldId id="275" r:id="rId11"/>
    <p:sldId id="277" r:id="rId12"/>
    <p:sldId id="279" r:id="rId13"/>
    <p:sldId id="283" r:id="rId14"/>
    <p:sldId id="284" r:id="rId15"/>
    <p:sldId id="285" r:id="rId16"/>
    <p:sldId id="286" r:id="rId17"/>
    <p:sldId id="287" r:id="rId18"/>
    <p:sldId id="289" r:id="rId19"/>
    <p:sldId id="290" r:id="rId20"/>
    <p:sldId id="291" r:id="rId21"/>
    <p:sldId id="299" r:id="rId22"/>
    <p:sldId id="304" r:id="rId23"/>
    <p:sldId id="309" r:id="rId24"/>
    <p:sldId id="311" r:id="rId25"/>
    <p:sldId id="313" r:id="rId26"/>
    <p:sldId id="314" r:id="rId27"/>
    <p:sldId id="316" r:id="rId28"/>
    <p:sldId id="317" r:id="rId29"/>
    <p:sldId id="319" r:id="rId30"/>
    <p:sldId id="320" r:id="rId31"/>
    <p:sldId id="322" r:id="rId32"/>
    <p:sldId id="330" r:id="rId33"/>
    <p:sldId id="331" r:id="rId34"/>
    <p:sldId id="333" r:id="rId35"/>
    <p:sldId id="334" r:id="rId36"/>
    <p:sldId id="335" r:id="rId37"/>
    <p:sldId id="337" r:id="rId38"/>
    <p:sldId id="340" r:id="rId39"/>
    <p:sldId id="342" r:id="rId40"/>
    <p:sldId id="349" r:id="rId41"/>
    <p:sldId id="350" r:id="rId42"/>
    <p:sldId id="354" r:id="rId43"/>
    <p:sldId id="356" r:id="rId44"/>
    <p:sldId id="357" r:id="rId45"/>
    <p:sldId id="359" r:id="rId46"/>
    <p:sldId id="361" r:id="rId47"/>
    <p:sldId id="362" r:id="rId48"/>
    <p:sldId id="363" r:id="rId49"/>
    <p:sldId id="365" r:id="rId50"/>
    <p:sldId id="368" r:id="rId51"/>
    <p:sldId id="369" r:id="rId52"/>
    <p:sldId id="370" r:id="rId53"/>
    <p:sldId id="371" r:id="rId54"/>
    <p:sldId id="372" r:id="rId55"/>
    <p:sldId id="373" r:id="rId56"/>
    <p:sldId id="374" r:id="rId57"/>
    <p:sldId id="375" r:id="rId58"/>
    <p:sldId id="376" r:id="rId59"/>
    <p:sldId id="378" r:id="rId60"/>
    <p:sldId id="381" r:id="rId61"/>
    <p:sldId id="382" r:id="rId62"/>
    <p:sldId id="384" r:id="rId63"/>
    <p:sldId id="385" r:id="rId64"/>
    <p:sldId id="386" r:id="rId65"/>
    <p:sldId id="387" r:id="rId66"/>
    <p:sldId id="389" r:id="rId67"/>
    <p:sldId id="390" r:id="rId68"/>
    <p:sldId id="392" r:id="rId69"/>
    <p:sldId id="394" r:id="rId70"/>
    <p:sldId id="395" r:id="rId71"/>
    <p:sldId id="396" r:id="rId72"/>
    <p:sldId id="398"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425" r:id="rId97"/>
    <p:sldId id="426" r:id="rId98"/>
    <p:sldId id="427" r:id="rId99"/>
    <p:sldId id="428" r:id="rId100"/>
    <p:sldId id="429" r:id="rId101"/>
    <p:sldId id="430" r:id="rId102"/>
    <p:sldId id="431" r:id="rId103"/>
    <p:sldId id="432" r:id="rId104"/>
    <p:sldId id="433"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446" r:id="rId118"/>
    <p:sldId id="447" r:id="rId119"/>
    <p:sldId id="448" r:id="rId120"/>
    <p:sldId id="449" r:id="rId121"/>
    <p:sldId id="450" r:id="rId122"/>
    <p:sldId id="451" r:id="rId123"/>
    <p:sldId id="452" r:id="rId124"/>
    <p:sldId id="453" r:id="rId125"/>
    <p:sldId id="454" r:id="rId126"/>
    <p:sldId id="455" r:id="rId127"/>
    <p:sldId id="456" r:id="rId128"/>
    <p:sldId id="457" r:id="rId129"/>
    <p:sldId id="458" r:id="rId130"/>
    <p:sldId id="459" r:id="rId131"/>
    <p:sldId id="460" r:id="rId1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D839D4-F919-0644-83E7-A59F14B6399F}">
          <p14:sldIdLst>
            <p14:sldId id="257"/>
            <p14:sldId id="462"/>
            <p14:sldId id="262"/>
            <p14:sldId id="264"/>
            <p14:sldId id="461"/>
            <p14:sldId id="266"/>
            <p14:sldId id="272"/>
            <p14:sldId id="273"/>
            <p14:sldId id="274"/>
            <p14:sldId id="275"/>
            <p14:sldId id="277"/>
            <p14:sldId id="279"/>
            <p14:sldId id="283"/>
            <p14:sldId id="284"/>
            <p14:sldId id="285"/>
            <p14:sldId id="286"/>
            <p14:sldId id="287"/>
            <p14:sldId id="289"/>
            <p14:sldId id="290"/>
            <p14:sldId id="291"/>
            <p14:sldId id="299"/>
            <p14:sldId id="304"/>
            <p14:sldId id="309"/>
            <p14:sldId id="311"/>
            <p14:sldId id="313"/>
            <p14:sldId id="314"/>
            <p14:sldId id="316"/>
            <p14:sldId id="317"/>
            <p14:sldId id="319"/>
            <p14:sldId id="320"/>
            <p14:sldId id="322"/>
            <p14:sldId id="330"/>
            <p14:sldId id="331"/>
            <p14:sldId id="333"/>
            <p14:sldId id="334"/>
            <p14:sldId id="335"/>
            <p14:sldId id="337"/>
            <p14:sldId id="340"/>
            <p14:sldId id="342"/>
          </p14:sldIdLst>
        </p14:section>
        <p14:section name="Untitled Section" id="{3590A27E-866A-D844-BF38-862379EEA61C}">
          <p14:sldIdLst>
            <p14:sldId id="349"/>
            <p14:sldId id="350"/>
            <p14:sldId id="354"/>
            <p14:sldId id="356"/>
            <p14:sldId id="357"/>
            <p14:sldId id="359"/>
            <p14:sldId id="361"/>
            <p14:sldId id="362"/>
            <p14:sldId id="363"/>
            <p14:sldId id="365"/>
            <p14:sldId id="368"/>
            <p14:sldId id="369"/>
            <p14:sldId id="370"/>
            <p14:sldId id="371"/>
            <p14:sldId id="372"/>
            <p14:sldId id="373"/>
            <p14:sldId id="374"/>
            <p14:sldId id="375"/>
            <p14:sldId id="376"/>
            <p14:sldId id="378"/>
            <p14:sldId id="381"/>
            <p14:sldId id="382"/>
            <p14:sldId id="384"/>
            <p14:sldId id="385"/>
            <p14:sldId id="386"/>
            <p14:sldId id="387"/>
            <p14:sldId id="389"/>
            <p14:sldId id="390"/>
            <p14:sldId id="392"/>
            <p14:sldId id="394"/>
            <p14:sldId id="395"/>
            <p14:sldId id="396"/>
            <p14:sldId id="398"/>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7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notesMaster" Target="notesMasters/notesMaster1.xml"/><Relationship Id="rId134" Type="http://schemas.openxmlformats.org/officeDocument/2006/relationships/printerSettings" Target="printerSettings/printerSettings1.bin"/><Relationship Id="rId135" Type="http://schemas.openxmlformats.org/officeDocument/2006/relationships/presProps" Target="presProps.xml"/><Relationship Id="rId136" Type="http://schemas.openxmlformats.org/officeDocument/2006/relationships/viewProps" Target="viewProps.xml"/><Relationship Id="rId137" Type="http://schemas.openxmlformats.org/officeDocument/2006/relationships/theme" Target="theme/theme1.xml"/><Relationship Id="rId13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FFD49-B171-8048-AD5C-BE33C0CDBAE5}" type="datetimeFigureOut">
              <a:rPr lang="en-US" smtClean="0"/>
              <a:t>11/19/13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87F6B-00C3-8144-B675-E7A742583FEF}" type="slidenum">
              <a:rPr lang="en-US" smtClean="0"/>
              <a:t>‹#›</a:t>
            </a:fld>
            <a:endParaRPr lang="en-US"/>
          </a:p>
        </p:txBody>
      </p:sp>
    </p:spTree>
    <p:extLst>
      <p:ext uri="{BB962C8B-B14F-4D97-AF65-F5344CB8AC3E}">
        <p14:creationId xmlns:p14="http://schemas.microsoft.com/office/powerpoint/2010/main" val="15692078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E79850-4DEF-0349-A8E6-714EE097E3E2}" type="slidenum">
              <a:rPr lang="en-US"/>
              <a:pPr>
                <a:defRPr/>
              </a:pPr>
              <a:t>3</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8FD865-4712-2F44-9E2A-A5C1E6D1E1D3}" type="slidenum">
              <a:rPr lang="en-US"/>
              <a:pPr>
                <a:defRPr/>
              </a:pPr>
              <a:t>12</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48DDA7-C3D6-2045-AE22-802C036951A4}" type="slidenum">
              <a:rPr lang="en-US"/>
              <a:pPr>
                <a:defRPr/>
              </a:pPr>
              <a:t>102</a:t>
            </a:fld>
            <a:endParaRPr lang="en-US"/>
          </a:p>
        </p:txBody>
      </p:sp>
      <p:sp>
        <p:nvSpPr>
          <p:cNvPr id="180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C9553F-F890-6B42-96D3-03850538C4A6}" type="slidenum">
              <a:rPr lang="en-US"/>
              <a:pPr>
                <a:defRPr/>
              </a:pPr>
              <a:t>103</a:t>
            </a:fld>
            <a:endParaRPr lang="en-US"/>
          </a:p>
        </p:txBody>
      </p:sp>
      <p:sp>
        <p:nvSpPr>
          <p:cNvPr id="174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6C4EEF-383F-9E4E-9C56-C1E71F5D3F70}" type="slidenum">
              <a:rPr lang="en-US"/>
              <a:pPr>
                <a:defRPr/>
              </a:pPr>
              <a:t>104</a:t>
            </a:fld>
            <a:endParaRPr lang="en-US"/>
          </a:p>
        </p:txBody>
      </p:sp>
      <p:sp>
        <p:nvSpPr>
          <p:cNvPr id="175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0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67615A-F0C7-B94B-8E55-02EAEA365E12}" type="slidenum">
              <a:rPr lang="en-US"/>
              <a:pPr>
                <a:defRPr/>
              </a:pPr>
              <a:t>105</a:t>
            </a:fld>
            <a:endParaRPr lang="en-US"/>
          </a:p>
        </p:txBody>
      </p:sp>
      <p:sp>
        <p:nvSpPr>
          <p:cNvPr id="175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850123-452C-C847-84CC-31B32D34352D}" type="slidenum">
              <a:rPr lang="en-US"/>
              <a:pPr>
                <a:defRPr/>
              </a:pPr>
              <a:t>106</a:t>
            </a:fld>
            <a:endParaRPr lang="en-US"/>
          </a:p>
        </p:txBody>
      </p:sp>
      <p:sp>
        <p:nvSpPr>
          <p:cNvPr id="175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2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E05A46-B9DC-AF45-9597-DD403B2E1F89}" type="slidenum">
              <a:rPr lang="en-US"/>
              <a:pPr>
                <a:defRPr/>
              </a:pPr>
              <a:t>107</a:t>
            </a:fld>
            <a:endParaRPr lang="en-US"/>
          </a:p>
        </p:txBody>
      </p:sp>
      <p:sp>
        <p:nvSpPr>
          <p:cNvPr id="175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3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20A25F-6A38-5F44-A6CF-EBD794DBAA3F}" type="slidenum">
              <a:rPr lang="en-US"/>
              <a:pPr>
                <a:defRPr/>
              </a:pPr>
              <a:t>108</a:t>
            </a:fld>
            <a:endParaRPr lang="en-US"/>
          </a:p>
        </p:txBody>
      </p:sp>
      <p:sp>
        <p:nvSpPr>
          <p:cNvPr id="175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4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D59AB7-6945-6D4E-BED8-983C5699F84F}" type="slidenum">
              <a:rPr lang="en-US"/>
              <a:pPr>
                <a:defRPr/>
              </a:pPr>
              <a:t>109</a:t>
            </a:fld>
            <a:endParaRPr lang="en-US"/>
          </a:p>
        </p:txBody>
      </p:sp>
      <p:sp>
        <p:nvSpPr>
          <p:cNvPr id="1755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5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078805-A18A-534F-98DE-58629DCC7AC7}" type="slidenum">
              <a:rPr lang="en-US"/>
              <a:pPr>
                <a:defRPr/>
              </a:pPr>
              <a:t>110</a:t>
            </a:fld>
            <a:endParaRPr lang="en-US"/>
          </a:p>
        </p:txBody>
      </p:sp>
      <p:sp>
        <p:nvSpPr>
          <p:cNvPr id="1756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6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8118EA-4B28-EF45-BB18-0B4B4EC61A7D}" type="slidenum">
              <a:rPr lang="en-US"/>
              <a:pPr>
                <a:defRPr/>
              </a:pPr>
              <a:t>111</a:t>
            </a:fld>
            <a:endParaRPr lang="en-US"/>
          </a:p>
        </p:txBody>
      </p:sp>
      <p:sp>
        <p:nvSpPr>
          <p:cNvPr id="180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3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FDC6C2-6CB7-FF4F-86F4-BC67022C9543}" type="slidenum">
              <a:rPr lang="en-US"/>
              <a:pPr>
                <a:defRPr/>
              </a:pPr>
              <a:t>13</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F7F64-AEF2-FC4C-91EA-FD78ACB32855}" type="slidenum">
              <a:rPr lang="en-US"/>
              <a:pPr>
                <a:defRPr/>
              </a:pPr>
              <a:t>112</a:t>
            </a:fld>
            <a:endParaRPr lang="en-US"/>
          </a:p>
        </p:txBody>
      </p:sp>
      <p:sp>
        <p:nvSpPr>
          <p:cNvPr id="175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7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B2C798-5ECC-B047-AA0A-38384D99F4DC}" type="slidenum">
              <a:rPr lang="en-US"/>
              <a:pPr>
                <a:defRPr/>
              </a:pPr>
              <a:t>113</a:t>
            </a:fld>
            <a:endParaRPr lang="en-US"/>
          </a:p>
        </p:txBody>
      </p:sp>
      <p:sp>
        <p:nvSpPr>
          <p:cNvPr id="180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5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AAF095-2763-574A-A84E-3409CEAFC323}" type="slidenum">
              <a:rPr lang="en-US"/>
              <a:pPr>
                <a:defRPr/>
              </a:pPr>
              <a:t>114</a:t>
            </a:fld>
            <a:endParaRPr lang="en-US"/>
          </a:p>
        </p:txBody>
      </p:sp>
      <p:sp>
        <p:nvSpPr>
          <p:cNvPr id="1758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8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31F044-3A27-1849-A2D8-782BD8258BEC}" type="slidenum">
              <a:rPr lang="en-US"/>
              <a:pPr>
                <a:defRPr/>
              </a:pPr>
              <a:t>115</a:t>
            </a:fld>
            <a:endParaRPr lang="en-US"/>
          </a:p>
        </p:txBody>
      </p:sp>
      <p:sp>
        <p:nvSpPr>
          <p:cNvPr id="175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9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7E4DC9-1947-644D-95A2-E380B9C76199}" type="slidenum">
              <a:rPr lang="en-US"/>
              <a:pPr>
                <a:defRPr/>
              </a:pPr>
              <a:t>116</a:t>
            </a:fld>
            <a:endParaRPr lang="en-US"/>
          </a:p>
        </p:txBody>
      </p:sp>
      <p:sp>
        <p:nvSpPr>
          <p:cNvPr id="180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6C30C9-BA6B-4D42-B091-C449F4CEB8B4}" type="slidenum">
              <a:rPr lang="en-US"/>
              <a:pPr>
                <a:defRPr/>
              </a:pPr>
              <a:t>117</a:t>
            </a:fld>
            <a:endParaRPr lang="en-US"/>
          </a:p>
        </p:txBody>
      </p:sp>
      <p:sp>
        <p:nvSpPr>
          <p:cNvPr id="176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0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C9A1CA-4965-8F44-8ED9-9ACA7354B61B}" type="slidenum">
              <a:rPr lang="en-US"/>
              <a:pPr>
                <a:defRPr/>
              </a:pPr>
              <a:t>118</a:t>
            </a:fld>
            <a:endParaRPr lang="en-US"/>
          </a:p>
        </p:txBody>
      </p:sp>
      <p:sp>
        <p:nvSpPr>
          <p:cNvPr id="1761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149D38-273F-FB48-B899-016FE0FA508C}" type="slidenum">
              <a:rPr lang="en-US"/>
              <a:pPr>
                <a:defRPr/>
              </a:pPr>
              <a:t>119</a:t>
            </a:fld>
            <a:endParaRPr lang="en-US"/>
          </a:p>
        </p:txBody>
      </p:sp>
      <p:sp>
        <p:nvSpPr>
          <p:cNvPr id="176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2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EC377-91E5-3B4B-849E-8740DB08781B}" type="slidenum">
              <a:rPr lang="en-US"/>
              <a:pPr>
                <a:defRPr/>
              </a:pPr>
              <a:t>120</a:t>
            </a:fld>
            <a:endParaRPr lang="en-US"/>
          </a:p>
        </p:txBody>
      </p:sp>
      <p:sp>
        <p:nvSpPr>
          <p:cNvPr id="176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3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D7E89E-53C5-E04F-8D0C-64096948CD5D}" type="slidenum">
              <a:rPr lang="en-US"/>
              <a:pPr>
                <a:defRPr/>
              </a:pPr>
              <a:t>121</a:t>
            </a:fld>
            <a:endParaRPr lang="en-US"/>
          </a:p>
        </p:txBody>
      </p:sp>
      <p:sp>
        <p:nvSpPr>
          <p:cNvPr id="176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4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EA8660-549A-364E-AEFA-A1BCB03BB96F}" type="slidenum">
              <a:rPr lang="en-US"/>
              <a:pPr>
                <a:defRPr/>
              </a:pPr>
              <a:t>14</a:t>
            </a:fld>
            <a:endParaRPr lang="en-US"/>
          </a:p>
        </p:txBody>
      </p:sp>
      <p:sp>
        <p:nvSpPr>
          <p:cNvPr id="163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1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975939-C047-9846-830A-665622372153}" type="slidenum">
              <a:rPr lang="en-US"/>
              <a:pPr>
                <a:defRPr/>
              </a:pPr>
              <a:t>122</a:t>
            </a:fld>
            <a:endParaRPr lang="en-US"/>
          </a:p>
        </p:txBody>
      </p:sp>
      <p:sp>
        <p:nvSpPr>
          <p:cNvPr id="176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5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7F722B-0FF9-0F44-B8C0-E6F29027D156}" type="slidenum">
              <a:rPr lang="en-US"/>
              <a:pPr>
                <a:defRPr/>
              </a:pPr>
              <a:t>123</a:t>
            </a:fld>
            <a:endParaRPr lang="en-US"/>
          </a:p>
        </p:txBody>
      </p:sp>
      <p:sp>
        <p:nvSpPr>
          <p:cNvPr id="176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6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9D3561-1CF2-2040-859E-E587DF98985E}" type="slidenum">
              <a:rPr lang="en-US"/>
              <a:pPr>
                <a:defRPr/>
              </a:pPr>
              <a:t>124</a:t>
            </a:fld>
            <a:endParaRPr lang="en-US"/>
          </a:p>
        </p:txBody>
      </p:sp>
      <p:sp>
        <p:nvSpPr>
          <p:cNvPr id="176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16EAB7-0C73-8D47-91A0-05CAF0DFDCEA}" type="slidenum">
              <a:rPr lang="en-US"/>
              <a:pPr>
                <a:defRPr/>
              </a:pPr>
              <a:t>125</a:t>
            </a:fld>
            <a:endParaRPr lang="en-US"/>
          </a:p>
        </p:txBody>
      </p:sp>
      <p:sp>
        <p:nvSpPr>
          <p:cNvPr id="1768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8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4712A4-2D4D-2445-ABF7-2267AEC8D93E}" type="slidenum">
              <a:rPr lang="en-US"/>
              <a:pPr>
                <a:defRPr/>
              </a:pPr>
              <a:t>126</a:t>
            </a:fld>
            <a:endParaRPr lang="en-US"/>
          </a:p>
        </p:txBody>
      </p:sp>
      <p:sp>
        <p:nvSpPr>
          <p:cNvPr id="1809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9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D37367-ADE2-D946-AF97-D79E63B12355}" type="slidenum">
              <a:rPr lang="en-US"/>
              <a:pPr>
                <a:defRPr/>
              </a:pPr>
              <a:t>127</a:t>
            </a:fld>
            <a:endParaRPr lang="en-US"/>
          </a:p>
        </p:txBody>
      </p:sp>
      <p:sp>
        <p:nvSpPr>
          <p:cNvPr id="1769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9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703E2E-0223-514C-B145-A3913244B872}" type="slidenum">
              <a:rPr lang="en-US"/>
              <a:pPr>
                <a:defRPr/>
              </a:pPr>
              <a:t>128</a:t>
            </a:fld>
            <a:endParaRPr lang="en-US"/>
          </a:p>
        </p:txBody>
      </p:sp>
      <p:sp>
        <p:nvSpPr>
          <p:cNvPr id="177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0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643792-DE00-8E44-991C-0159F317DFC2}" type="slidenum">
              <a:rPr lang="en-US"/>
              <a:pPr>
                <a:defRPr/>
              </a:pPr>
              <a:t>129</a:t>
            </a:fld>
            <a:endParaRPr lang="en-US"/>
          </a:p>
        </p:txBody>
      </p:sp>
      <p:sp>
        <p:nvSpPr>
          <p:cNvPr id="177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548FC7-27AA-E749-B672-EED561A6EE5D}" type="slidenum">
              <a:rPr lang="en-US"/>
              <a:pPr>
                <a:defRPr/>
              </a:pPr>
              <a:t>130</a:t>
            </a:fld>
            <a:endParaRPr lang="en-US"/>
          </a:p>
        </p:txBody>
      </p:sp>
      <p:sp>
        <p:nvSpPr>
          <p:cNvPr id="177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2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970CD0-DDA2-8E4B-BA37-1A0538912274}" type="slidenum">
              <a:rPr lang="en-US"/>
              <a:pPr>
                <a:defRPr/>
              </a:pPr>
              <a:t>131</a:t>
            </a:fld>
            <a:endParaRPr lang="en-US"/>
          </a:p>
        </p:txBody>
      </p:sp>
      <p:sp>
        <p:nvSpPr>
          <p:cNvPr id="177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3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07A5FD-8293-0845-A200-D5890731A8F7}" type="slidenum">
              <a:rPr lang="en-US"/>
              <a:pPr>
                <a:defRPr/>
              </a:pPr>
              <a:t>15</a:t>
            </a:fld>
            <a:endParaRPr lang="en-US"/>
          </a:p>
        </p:txBody>
      </p:sp>
      <p:sp>
        <p:nvSpPr>
          <p:cNvPr id="163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2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5B7B71-7BB5-294F-BC88-95A4149F1D28}" type="slidenum">
              <a:rPr lang="en-US"/>
              <a:pPr>
                <a:defRPr/>
              </a:pPr>
              <a:t>16</a:t>
            </a:fld>
            <a:endParaRPr lang="en-US"/>
          </a:p>
        </p:txBody>
      </p:sp>
      <p:sp>
        <p:nvSpPr>
          <p:cNvPr id="163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38ECC1-0093-3F43-8A97-13D827126DE9}" type="slidenum">
              <a:rPr lang="en-US"/>
              <a:pPr>
                <a:defRPr/>
              </a:pPr>
              <a:t>17</a:t>
            </a:fld>
            <a:endParaRPr lang="en-US"/>
          </a:p>
        </p:txBody>
      </p:sp>
      <p:sp>
        <p:nvSpPr>
          <p:cNvPr id="163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3D9B6B-2CC3-EA43-B501-9F661FA6BE0C}" type="slidenum">
              <a:rPr lang="en-US"/>
              <a:pPr>
                <a:defRPr/>
              </a:pPr>
              <a:t>18</a:t>
            </a:fld>
            <a:endParaRPr lang="en-US"/>
          </a:p>
        </p:txBody>
      </p:sp>
      <p:sp>
        <p:nvSpPr>
          <p:cNvPr id="163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6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04936F-DFBC-EF49-B0AD-C3E2BC69CABB}" type="slidenum">
              <a:rPr lang="en-US"/>
              <a:pPr>
                <a:defRPr/>
              </a:pPr>
              <a:t>19</a:t>
            </a:fld>
            <a:endParaRPr lang="en-US"/>
          </a:p>
        </p:txBody>
      </p:sp>
      <p:sp>
        <p:nvSpPr>
          <p:cNvPr id="163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7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5AFB0C-E6C9-D14D-8D50-7D9438CF87F2}" type="slidenum">
              <a:rPr lang="en-US"/>
              <a:pPr>
                <a:defRPr/>
              </a:pPr>
              <a:t>20</a:t>
            </a:fld>
            <a:endParaRPr lang="en-US"/>
          </a:p>
        </p:txBody>
      </p:sp>
      <p:sp>
        <p:nvSpPr>
          <p:cNvPr id="163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7F5036-2CD7-A74C-AB3E-B860A5CD5A78}" type="slidenum">
              <a:rPr lang="en-US"/>
              <a:pPr>
                <a:defRPr/>
              </a:pPr>
              <a:t>21</a:t>
            </a:fld>
            <a:endParaRPr lang="en-US"/>
          </a:p>
        </p:txBody>
      </p:sp>
      <p:sp>
        <p:nvSpPr>
          <p:cNvPr id="164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EBE67A-61D6-8945-8916-93C116A48932}" type="slidenum">
              <a:rPr lang="en-US"/>
              <a:pPr>
                <a:defRPr/>
              </a:pPr>
              <a:t>4</a:t>
            </a:fld>
            <a:endParaRPr lang="en-US"/>
          </a:p>
        </p:txBody>
      </p:sp>
      <p:sp>
        <p:nvSpPr>
          <p:cNvPr id="161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619DAE-40AB-EC48-A0D9-3BDCF5D5BF8A}" type="slidenum">
              <a:rPr lang="en-US"/>
              <a:pPr>
                <a:defRPr/>
              </a:pPr>
              <a:t>22</a:t>
            </a:fld>
            <a:endParaRPr lang="en-US"/>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4D8603-0568-7242-9A7C-87D04E8351EE}" type="slidenum">
              <a:rPr lang="en-US"/>
              <a:pPr>
                <a:defRPr/>
              </a:pPr>
              <a:t>23</a:t>
            </a:fld>
            <a:endParaRPr lang="en-US"/>
          </a:p>
        </p:txBody>
      </p:sp>
      <p:sp>
        <p:nvSpPr>
          <p:cNvPr id="133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180444-7105-6148-A485-0F9E28475CA2}" type="slidenum">
              <a:rPr lang="en-US"/>
              <a:pPr>
                <a:defRPr/>
              </a:pPr>
              <a:t>24</a:t>
            </a:fld>
            <a:endParaRPr lang="en-US"/>
          </a:p>
        </p:txBody>
      </p:sp>
      <p:sp>
        <p:nvSpPr>
          <p:cNvPr id="134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B82C6D-6CCE-A84C-8B96-BD7FC5B0277B}" type="slidenum">
              <a:rPr lang="en-US"/>
              <a:pPr>
                <a:defRPr/>
              </a:pPr>
              <a:t>25</a:t>
            </a:fld>
            <a:endParaRPr lang="en-US"/>
          </a:p>
        </p:txBody>
      </p:sp>
      <p:sp>
        <p:nvSpPr>
          <p:cNvPr id="134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0C4C7-671D-B943-BC3F-4BFEDD89F7A2}" type="slidenum">
              <a:rPr lang="en-US"/>
              <a:pPr>
                <a:defRPr/>
              </a:pPr>
              <a:t>26</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1FCC30-7761-7A4D-ABDD-1F3F29732083}" type="slidenum">
              <a:rPr lang="en-US"/>
              <a:pPr>
                <a:defRPr/>
              </a:pPr>
              <a:t>27</a:t>
            </a:fld>
            <a:endParaRPr lang="en-US"/>
          </a:p>
        </p:txBody>
      </p:sp>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525B39-DCC4-224F-B5B7-56FB15B082EB}" type="slidenum">
              <a:rPr lang="en-US"/>
              <a:pPr>
                <a:defRPr/>
              </a:pPr>
              <a:t>28</a:t>
            </a:fld>
            <a:endParaRPr lang="en-US"/>
          </a:p>
        </p:txBody>
      </p:sp>
      <p:sp>
        <p:nvSpPr>
          <p:cNvPr id="135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7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759D5C-F2BA-064D-8B85-DDA006CCA60C}" type="slidenum">
              <a:rPr lang="en-US"/>
              <a:pPr>
                <a:defRPr/>
              </a:pPr>
              <a:t>29</a:t>
            </a:fld>
            <a:endParaRPr lang="en-US"/>
          </a:p>
        </p:txBody>
      </p:sp>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D4EC44-97A0-F440-A5BB-A0974CF81D39}" type="slidenum">
              <a:rPr lang="en-US"/>
              <a:pPr>
                <a:defRPr/>
              </a:pPr>
              <a:t>30</a:t>
            </a:fld>
            <a:endParaRPr lang="en-US"/>
          </a:p>
        </p:txBody>
      </p:sp>
      <p:sp>
        <p:nvSpPr>
          <p:cNvPr id="136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690C57-895C-FD4A-B732-6ED2CEA2213E}" type="slidenum">
              <a:rPr lang="en-US"/>
              <a:pPr>
                <a:defRPr/>
              </a:pPr>
              <a:t>31</a:t>
            </a:fld>
            <a:endParaRPr lang="en-US"/>
          </a:p>
        </p:txBody>
      </p:sp>
      <p:sp>
        <p:nvSpPr>
          <p:cNvPr id="136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2CCFBD-174E-DE42-BCF7-F3829D4A68D5}" type="slidenum">
              <a:rPr lang="en-US"/>
              <a:pPr>
                <a:defRPr/>
              </a:pPr>
              <a:t>5</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75AB25-F7A3-2343-9BE0-39D8038DB2C0}" type="slidenum">
              <a:rPr lang="en-US"/>
              <a:pPr>
                <a:defRPr/>
              </a:pPr>
              <a:t>32</a:t>
            </a:fld>
            <a:endParaRPr lang="en-US"/>
          </a:p>
        </p:txBody>
      </p:sp>
      <p:sp>
        <p:nvSpPr>
          <p:cNvPr id="165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1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CD4EC2-F535-6E48-9369-70237BE5F7A8}" type="slidenum">
              <a:rPr lang="en-US"/>
              <a:pPr>
                <a:defRPr/>
              </a:pPr>
              <a:t>33</a:t>
            </a:fld>
            <a:endParaRPr lang="en-US"/>
          </a:p>
        </p:txBody>
      </p:sp>
      <p:sp>
        <p:nvSpPr>
          <p:cNvPr id="165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2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11DB22-AD5F-374F-97F2-A421958F3CF6}" type="slidenum">
              <a:rPr lang="en-US"/>
              <a:pPr>
                <a:defRPr/>
              </a:pPr>
              <a:t>34</a:t>
            </a:fld>
            <a:endParaRPr lang="en-US"/>
          </a:p>
        </p:txBody>
      </p:sp>
      <p:sp>
        <p:nvSpPr>
          <p:cNvPr id="165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4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8CECA9-5F63-F045-B334-A25287AAF6FC}" type="slidenum">
              <a:rPr lang="en-US"/>
              <a:pPr>
                <a:defRPr/>
              </a:pPr>
              <a:t>35</a:t>
            </a:fld>
            <a:endParaRPr lang="en-US"/>
          </a:p>
        </p:txBody>
      </p:sp>
      <p:sp>
        <p:nvSpPr>
          <p:cNvPr id="138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B7FBB8-B615-124A-B782-3E85137B8745}" type="slidenum">
              <a:rPr lang="en-US"/>
              <a:pPr>
                <a:defRPr/>
              </a:pPr>
              <a:t>36</a:t>
            </a:fld>
            <a:endParaRPr lang="en-US"/>
          </a:p>
        </p:txBody>
      </p:sp>
      <p:sp>
        <p:nvSpPr>
          <p:cNvPr id="138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6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940238-B8F8-124C-AF6F-78FE55BA12FA}" type="slidenum">
              <a:rPr lang="en-US"/>
              <a:pPr>
                <a:defRPr/>
              </a:pPr>
              <a:t>37</a:t>
            </a:fld>
            <a:endParaRPr lang="en-US"/>
          </a:p>
        </p:txBody>
      </p:sp>
      <p:sp>
        <p:nvSpPr>
          <p:cNvPr id="139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0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BBAE25-3500-5F49-B7AF-F2621B91E356}" type="slidenum">
              <a:rPr lang="en-US"/>
              <a:pPr>
                <a:defRPr/>
              </a:pPr>
              <a:t>38</a:t>
            </a:fld>
            <a:endParaRPr lang="en-US"/>
          </a:p>
        </p:txBody>
      </p:sp>
      <p:sp>
        <p:nvSpPr>
          <p:cNvPr id="139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8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D72330-6948-7345-87AE-857494D2D28A}" type="slidenum">
              <a:rPr lang="en-US"/>
              <a:pPr>
                <a:defRPr/>
              </a:pPr>
              <a:t>39</a:t>
            </a:fld>
            <a:endParaRPr lang="en-US"/>
          </a:p>
        </p:txBody>
      </p:sp>
      <p:sp>
        <p:nvSpPr>
          <p:cNvPr id="140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4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E46A00-01D5-7648-B005-D91E4FEE8C20}" type="slidenum">
              <a:rPr lang="en-US"/>
              <a:pPr>
                <a:defRPr/>
              </a:pPr>
              <a:t>40</a:t>
            </a:fld>
            <a:endParaRPr lang="en-US"/>
          </a:p>
        </p:txBody>
      </p:sp>
      <p:sp>
        <p:nvSpPr>
          <p:cNvPr id="166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D6A612-FD14-1648-8FA9-178466B779EF}" type="slidenum">
              <a:rPr lang="en-US"/>
              <a:pPr>
                <a:defRPr/>
              </a:pPr>
              <a:t>41</a:t>
            </a:fld>
            <a:endParaRPr lang="en-US"/>
          </a:p>
        </p:txBody>
      </p:sp>
      <p:sp>
        <p:nvSpPr>
          <p:cNvPr id="166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A2E7A9-EB27-C245-A0F8-E2C2A6E13FC8}" type="slidenum">
              <a:rPr lang="en-US"/>
              <a:pPr>
                <a:defRPr/>
              </a:pPr>
              <a:t>6</a:t>
            </a:fld>
            <a:endParaRPr lang="en-US"/>
          </a:p>
        </p:txBody>
      </p:sp>
      <p:sp>
        <p:nvSpPr>
          <p:cNvPr id="161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F4E3D1-DFFD-D045-B672-9BF55C2AD02E}" type="slidenum">
              <a:rPr lang="en-US"/>
              <a:pPr>
                <a:defRPr/>
              </a:pPr>
              <a:t>42</a:t>
            </a:fld>
            <a:endParaRPr lang="en-US"/>
          </a:p>
        </p:txBody>
      </p:sp>
      <p:sp>
        <p:nvSpPr>
          <p:cNvPr id="167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3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CD44EE-0A53-134B-B942-1EF7D34AD9C0}" type="slidenum">
              <a:rPr lang="en-US"/>
              <a:pPr>
                <a:defRPr/>
              </a:pPr>
              <a:t>43</a:t>
            </a:fld>
            <a:endParaRPr lang="en-US"/>
          </a:p>
        </p:txBody>
      </p:sp>
      <p:sp>
        <p:nvSpPr>
          <p:cNvPr id="167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5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9FB4BB-E8CA-9442-AA89-973733D1187D}" type="slidenum">
              <a:rPr lang="en-US"/>
              <a:pPr>
                <a:defRPr/>
              </a:pPr>
              <a:t>44</a:t>
            </a:fld>
            <a:endParaRPr lang="en-US"/>
          </a:p>
        </p:txBody>
      </p:sp>
      <p:sp>
        <p:nvSpPr>
          <p:cNvPr id="167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115AA8-C2DD-864D-8FB6-A3DD82ADEF62}" type="slidenum">
              <a:rPr lang="en-US"/>
              <a:pPr>
                <a:defRPr/>
              </a:pPr>
              <a:t>45</a:t>
            </a:fld>
            <a:endParaRPr lang="en-US"/>
          </a:p>
        </p:txBody>
      </p:sp>
      <p:sp>
        <p:nvSpPr>
          <p:cNvPr id="167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2CEED4-61F1-0B4D-8D89-DD4B2464C243}" type="slidenum">
              <a:rPr lang="en-US"/>
              <a:pPr>
                <a:defRPr/>
              </a:pPr>
              <a:t>46</a:t>
            </a:fld>
            <a:endParaRPr lang="en-US"/>
          </a:p>
        </p:txBody>
      </p:sp>
      <p:sp>
        <p:nvSpPr>
          <p:cNvPr id="168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6B9FBE-1A09-4F48-9934-6EE7209B5763}" type="slidenum">
              <a:rPr lang="en-US"/>
              <a:pPr>
                <a:defRPr/>
              </a:pPr>
              <a:t>47</a:t>
            </a:fld>
            <a:endParaRPr lang="en-US"/>
          </a:p>
        </p:txBody>
      </p:sp>
      <p:sp>
        <p:nvSpPr>
          <p:cNvPr id="168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1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3F600B-D9B0-934B-B44E-F42F971D1571}" type="slidenum">
              <a:rPr lang="en-US"/>
              <a:pPr>
                <a:defRPr/>
              </a:pPr>
              <a:t>48</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ED5654-3B0F-B54A-B63E-06EC7295CC21}" type="slidenum">
              <a:rPr lang="en-US"/>
              <a:pPr>
                <a:defRPr/>
              </a:pPr>
              <a:t>49</a:t>
            </a:fld>
            <a:endParaRPr lang="en-US"/>
          </a:p>
        </p:txBody>
      </p:sp>
      <p:sp>
        <p:nvSpPr>
          <p:cNvPr id="168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9AF5FE-94DA-3F40-94D9-9501A5673E2E}" type="slidenum">
              <a:rPr lang="en-US"/>
              <a:pPr>
                <a:defRPr/>
              </a:pPr>
              <a:t>50</a:t>
            </a:fld>
            <a:endParaRPr lang="en-US"/>
          </a:p>
        </p:txBody>
      </p:sp>
      <p:sp>
        <p:nvSpPr>
          <p:cNvPr id="1687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7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11F1F-8F65-9947-8F31-932183851B67}" type="slidenum">
              <a:rPr lang="en-US"/>
              <a:pPr>
                <a:defRPr/>
              </a:pPr>
              <a:t>51</a:t>
            </a:fld>
            <a:endParaRPr lang="en-US"/>
          </a:p>
        </p:txBody>
      </p:sp>
      <p:sp>
        <p:nvSpPr>
          <p:cNvPr id="168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B04C3-3723-FD43-826C-2BCE64A47E13}" type="slidenum">
              <a:rPr lang="en-US"/>
              <a:pPr>
                <a:defRPr/>
              </a:pPr>
              <a:t>7</a:t>
            </a:fld>
            <a:endParaRPr lang="en-US"/>
          </a:p>
        </p:txBody>
      </p:sp>
      <p:sp>
        <p:nvSpPr>
          <p:cNvPr id="161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8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77AFD3-A918-B74A-874F-A629A21B79EC}" type="slidenum">
              <a:rPr lang="en-US"/>
              <a:pPr>
                <a:defRPr/>
              </a:pPr>
              <a:t>52</a:t>
            </a:fld>
            <a:endParaRPr lang="en-US"/>
          </a:p>
        </p:txBody>
      </p:sp>
      <p:sp>
        <p:nvSpPr>
          <p:cNvPr id="168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CBEA1D-79D0-1B44-AEB3-EE70C9AB7A05}" type="slidenum">
              <a:rPr lang="en-US"/>
              <a:pPr>
                <a:defRPr/>
              </a:pPr>
              <a:t>53</a:t>
            </a:fld>
            <a:endParaRPr lang="en-US"/>
          </a:p>
        </p:txBody>
      </p:sp>
      <p:sp>
        <p:nvSpPr>
          <p:cNvPr id="169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C0D833-7A9A-534D-BC9D-F42988677641}" type="slidenum">
              <a:rPr lang="en-US"/>
              <a:pPr>
                <a:defRPr/>
              </a:pPr>
              <a:t>54</a:t>
            </a:fld>
            <a:endParaRPr lang="en-US"/>
          </a:p>
        </p:txBody>
      </p:sp>
      <p:sp>
        <p:nvSpPr>
          <p:cNvPr id="1691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1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D70D94-AE4C-D74A-898F-7CADAC1B7A40}" type="slidenum">
              <a:rPr lang="en-US"/>
              <a:pPr>
                <a:defRPr/>
              </a:pPr>
              <a:t>55</a:t>
            </a:fld>
            <a:endParaRPr lang="en-US"/>
          </a:p>
        </p:txBody>
      </p:sp>
      <p:sp>
        <p:nvSpPr>
          <p:cNvPr id="1692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2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62E06C-40E3-B944-84BF-19A0EB52C653}" type="slidenum">
              <a:rPr lang="en-US"/>
              <a:pPr>
                <a:defRPr/>
              </a:pPr>
              <a:t>56</a:t>
            </a:fld>
            <a:endParaRPr lang="en-US"/>
          </a:p>
        </p:txBody>
      </p:sp>
      <p:sp>
        <p:nvSpPr>
          <p:cNvPr id="1693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3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8DFE26-B6C6-A24B-B7C8-1E71E4BD8722}" type="slidenum">
              <a:rPr lang="en-US"/>
              <a:pPr>
                <a:defRPr/>
              </a:pPr>
              <a:t>57</a:t>
            </a:fld>
            <a:endParaRPr lang="en-US"/>
          </a:p>
        </p:txBody>
      </p:sp>
      <p:sp>
        <p:nvSpPr>
          <p:cNvPr id="169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4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58AA07-AE58-DD44-AE58-05737DF65DEC}" type="slidenum">
              <a:rPr lang="en-US"/>
              <a:pPr>
                <a:defRPr/>
              </a:pPr>
              <a:t>58</a:t>
            </a:fld>
            <a:endParaRPr lang="en-US"/>
          </a:p>
        </p:txBody>
      </p:sp>
      <p:sp>
        <p:nvSpPr>
          <p:cNvPr id="169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5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2FB75B-5BA7-1042-88B9-84F9FC53D16B}" type="slidenum">
              <a:rPr lang="en-US"/>
              <a:pPr>
                <a:defRPr/>
              </a:pPr>
              <a:t>59</a:t>
            </a:fld>
            <a:endParaRPr lang="en-US"/>
          </a:p>
        </p:txBody>
      </p:sp>
      <p:sp>
        <p:nvSpPr>
          <p:cNvPr id="169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7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F9D2DC-1D59-404C-AEC9-0D00CAD5934F}" type="slidenum">
              <a:rPr lang="en-US"/>
              <a:pPr>
                <a:defRPr/>
              </a:pPr>
              <a:t>60</a:t>
            </a:fld>
            <a:endParaRPr lang="en-US"/>
          </a:p>
        </p:txBody>
      </p:sp>
      <p:sp>
        <p:nvSpPr>
          <p:cNvPr id="170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5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8583E0-CDC0-5341-A02C-E0FF66E1A1B5}" type="slidenum">
              <a:rPr lang="en-US"/>
              <a:pPr>
                <a:defRPr/>
              </a:pPr>
              <a:t>61</a:t>
            </a:fld>
            <a:endParaRPr lang="en-US"/>
          </a:p>
        </p:txBody>
      </p:sp>
      <p:sp>
        <p:nvSpPr>
          <p:cNvPr id="177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37E06F-F333-814C-9643-9C29BD756F34}" type="slidenum">
              <a:rPr lang="en-US"/>
              <a:pPr>
                <a:defRPr/>
              </a:pPr>
              <a:t>8</a:t>
            </a:fld>
            <a:endParaRPr lang="en-US"/>
          </a:p>
        </p:txBody>
      </p:sp>
      <p:sp>
        <p:nvSpPr>
          <p:cNvPr id="161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E60709-C417-0B4B-A930-C2B2096F3DAC}" type="slidenum">
              <a:rPr lang="en-US"/>
              <a:pPr>
                <a:defRPr/>
              </a:pPr>
              <a:t>62</a:t>
            </a:fld>
            <a:endParaRPr lang="en-US"/>
          </a:p>
        </p:txBody>
      </p:sp>
      <p:sp>
        <p:nvSpPr>
          <p:cNvPr id="178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16A8A3-041C-FC4F-916D-3DB9D2B76A2A}" type="slidenum">
              <a:rPr lang="en-US"/>
              <a:pPr>
                <a:defRPr/>
              </a:pPr>
              <a:t>63</a:t>
            </a:fld>
            <a:endParaRPr lang="en-US"/>
          </a:p>
        </p:txBody>
      </p:sp>
      <p:sp>
        <p:nvSpPr>
          <p:cNvPr id="170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8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1E99FC-C7B1-3B41-87C3-38A2226E609F}" type="slidenum">
              <a:rPr lang="en-US"/>
              <a:pPr>
                <a:defRPr/>
              </a:pPr>
              <a:t>64</a:t>
            </a:fld>
            <a:endParaRPr lang="en-US"/>
          </a:p>
        </p:txBody>
      </p:sp>
      <p:sp>
        <p:nvSpPr>
          <p:cNvPr id="170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9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461553-1648-E14A-9A7C-172DFAF4DF26}" type="slidenum">
              <a:rPr lang="en-US"/>
              <a:pPr>
                <a:defRPr/>
              </a:pPr>
              <a:t>65</a:t>
            </a:fld>
            <a:endParaRPr lang="en-US"/>
          </a:p>
        </p:txBody>
      </p:sp>
      <p:sp>
        <p:nvSpPr>
          <p:cNvPr id="171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15EA52-BEFC-6243-A0B2-DC2554C814B5}" type="slidenum">
              <a:rPr lang="en-US"/>
              <a:pPr>
                <a:defRPr/>
              </a:pPr>
              <a:t>66</a:t>
            </a:fld>
            <a:endParaRPr lang="en-US"/>
          </a:p>
        </p:txBody>
      </p:sp>
      <p:sp>
        <p:nvSpPr>
          <p:cNvPr id="171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1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0FE250-D25F-4C42-82B7-CDD2F5C72139}" type="slidenum">
              <a:rPr lang="en-US"/>
              <a:pPr>
                <a:defRPr/>
              </a:pPr>
              <a:t>67</a:t>
            </a:fld>
            <a:endParaRPr lang="en-US"/>
          </a:p>
        </p:txBody>
      </p:sp>
      <p:sp>
        <p:nvSpPr>
          <p:cNvPr id="178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6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7D7144-50AD-B543-B210-131BCB696AE3}" type="slidenum">
              <a:rPr lang="en-US"/>
              <a:pPr>
                <a:defRPr/>
              </a:pPr>
              <a:t>68</a:t>
            </a:fld>
            <a:endParaRPr lang="en-US"/>
          </a:p>
        </p:txBody>
      </p:sp>
      <p:sp>
        <p:nvSpPr>
          <p:cNvPr id="150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0163" name="Rectangle 3"/>
          <p:cNvSpPr>
            <a:spLocks noGrp="1" noChangeArrowheads="1"/>
          </p:cNvSpPr>
          <p:nvPr>
            <p:ph type="body" idx="1"/>
          </p:nvPr>
        </p:nvSpPr>
        <p:spPr>
          <a:xfrm>
            <a:off x="914400" y="4343400"/>
            <a:ext cx="5029200" cy="4114800"/>
          </a:xfrm>
        </p:spPr>
        <p:txBody>
          <a:bodyPr/>
          <a:lstStyle/>
          <a:p>
            <a:pPr eaLnBrk="1" hangingPunct="1">
              <a:defRPr/>
            </a:pPr>
            <a:endParaRPr lang="en-US" b="1"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8E1FA9-EC75-3044-B4A7-7FDBDAE9273C}" type="slidenum">
              <a:rPr lang="en-US"/>
              <a:pPr>
                <a:defRPr/>
              </a:pPr>
              <a:t>69</a:t>
            </a:fld>
            <a:endParaRPr lang="en-US"/>
          </a:p>
        </p:txBody>
      </p:sp>
      <p:sp>
        <p:nvSpPr>
          <p:cNvPr id="171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4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D07EB6-830C-514A-933B-43E0E2C7B0C6}" type="slidenum">
              <a:rPr lang="en-US"/>
              <a:pPr>
                <a:defRPr/>
              </a:pPr>
              <a:t>70</a:t>
            </a:fld>
            <a:endParaRPr lang="en-US"/>
          </a:p>
        </p:txBody>
      </p:sp>
      <p:sp>
        <p:nvSpPr>
          <p:cNvPr id="171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5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2A0E25-7420-4E4B-A0E1-FACC8B3303E7}" type="slidenum">
              <a:rPr lang="en-US"/>
              <a:pPr>
                <a:defRPr/>
              </a:pPr>
              <a:t>71</a:t>
            </a:fld>
            <a:endParaRPr lang="en-US"/>
          </a:p>
        </p:txBody>
      </p:sp>
      <p:sp>
        <p:nvSpPr>
          <p:cNvPr id="178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8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715FFE-9443-F148-94D2-3EA673DF0B8F}" type="slidenum">
              <a:rPr lang="en-US"/>
              <a:pPr>
                <a:defRPr/>
              </a:pPr>
              <a:t>9</a:t>
            </a:fld>
            <a:endParaRPr lang="en-US"/>
          </a:p>
        </p:txBody>
      </p:sp>
      <p:sp>
        <p:nvSpPr>
          <p:cNvPr id="162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46BD44-0D7D-D447-9238-9AEBE9CC66D3}" type="slidenum">
              <a:rPr lang="en-US"/>
              <a:pPr>
                <a:defRPr/>
              </a:pPr>
              <a:t>72</a:t>
            </a:fld>
            <a:endParaRPr lang="en-US"/>
          </a:p>
        </p:txBody>
      </p:sp>
      <p:sp>
        <p:nvSpPr>
          <p:cNvPr id="1717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7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5340B2-E0D0-6648-96EE-A1EE82822ADE}" type="slidenum">
              <a:rPr lang="en-US"/>
              <a:pPr>
                <a:defRPr/>
              </a:pPr>
              <a:t>73</a:t>
            </a:fld>
            <a:endParaRPr lang="en-US"/>
          </a:p>
        </p:txBody>
      </p:sp>
      <p:sp>
        <p:nvSpPr>
          <p:cNvPr id="172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0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F40F04-27FF-BA49-8EB0-5BCB202F83C0}" type="slidenum">
              <a:rPr lang="en-US"/>
              <a:pPr>
                <a:defRPr/>
              </a:pPr>
              <a:t>74</a:t>
            </a:fld>
            <a:endParaRPr lang="en-US"/>
          </a:p>
        </p:txBody>
      </p:sp>
      <p:sp>
        <p:nvSpPr>
          <p:cNvPr id="1721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1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A70718-DFA8-1948-8F54-CE21CBFFBEB5}" type="slidenum">
              <a:rPr lang="en-US"/>
              <a:pPr>
                <a:defRPr/>
              </a:pPr>
              <a:t>75</a:t>
            </a:fld>
            <a:endParaRPr lang="en-US"/>
          </a:p>
        </p:txBody>
      </p:sp>
      <p:sp>
        <p:nvSpPr>
          <p:cNvPr id="1722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2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3FEE2D-105D-7C47-B6F0-F7972F497AC5}" type="slidenum">
              <a:rPr lang="en-US"/>
              <a:pPr>
                <a:defRPr/>
              </a:pPr>
              <a:t>76</a:t>
            </a:fld>
            <a:endParaRPr lang="en-US"/>
          </a:p>
        </p:txBody>
      </p:sp>
      <p:sp>
        <p:nvSpPr>
          <p:cNvPr id="1723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3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09C1BF-E6E2-F74E-A945-0724ABB3F9D8}" type="slidenum">
              <a:rPr lang="en-US"/>
              <a:pPr>
                <a:defRPr/>
              </a:pPr>
              <a:t>77</a:t>
            </a:fld>
            <a:endParaRPr lang="en-US"/>
          </a:p>
        </p:txBody>
      </p:sp>
      <p:sp>
        <p:nvSpPr>
          <p:cNvPr id="172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4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207AD9-B60D-014E-A44D-2DF8478F48E2}" type="slidenum">
              <a:rPr lang="en-US"/>
              <a:pPr>
                <a:defRPr/>
              </a:pPr>
              <a:t>78</a:t>
            </a:fld>
            <a:endParaRPr lang="en-US"/>
          </a:p>
        </p:txBody>
      </p:sp>
      <p:sp>
        <p:nvSpPr>
          <p:cNvPr id="172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5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1EA2EA-93E4-8746-BFAD-0E95ABC5BF37}" type="slidenum">
              <a:rPr lang="en-US"/>
              <a:pPr>
                <a:defRPr/>
              </a:pPr>
              <a:t>79</a:t>
            </a:fld>
            <a:endParaRPr lang="en-US"/>
          </a:p>
        </p:txBody>
      </p:sp>
      <p:sp>
        <p:nvSpPr>
          <p:cNvPr id="172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6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ECF9B3-16D0-FE40-9AD3-11FD710D36D4}" type="slidenum">
              <a:rPr lang="en-US"/>
              <a:pPr>
                <a:defRPr/>
              </a:pPr>
              <a:t>80</a:t>
            </a:fld>
            <a:endParaRPr lang="en-US"/>
          </a:p>
        </p:txBody>
      </p:sp>
      <p:sp>
        <p:nvSpPr>
          <p:cNvPr id="179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3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51419B-B105-B541-9690-5C20C592ECE0}" type="slidenum">
              <a:rPr lang="en-US"/>
              <a:pPr>
                <a:defRPr/>
              </a:pPr>
              <a:t>81</a:t>
            </a:fld>
            <a:endParaRPr lang="en-US"/>
          </a:p>
        </p:txBody>
      </p:sp>
      <p:sp>
        <p:nvSpPr>
          <p:cNvPr id="172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E2BDD8-7D5B-5540-A659-17389DE7D1A7}" type="slidenum">
              <a:rPr lang="en-US"/>
              <a:pPr>
                <a:defRPr/>
              </a:pPr>
              <a:t>10</a:t>
            </a:fld>
            <a:endParaRPr lang="en-US"/>
          </a:p>
        </p:txBody>
      </p:sp>
      <p:sp>
        <p:nvSpPr>
          <p:cNvPr id="162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1BAE08-FA43-B24A-8360-DCB1DA0CF077}" type="slidenum">
              <a:rPr lang="en-US"/>
              <a:pPr>
                <a:defRPr/>
              </a:pPr>
              <a:t>82</a:t>
            </a:fld>
            <a:endParaRPr lang="en-US"/>
          </a:p>
        </p:txBody>
      </p:sp>
      <p:sp>
        <p:nvSpPr>
          <p:cNvPr id="172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8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E398C2-7A51-3549-A352-C23EE57D1A7F}" type="slidenum">
              <a:rPr lang="en-US"/>
              <a:pPr>
                <a:defRPr/>
              </a:pPr>
              <a:t>83</a:t>
            </a:fld>
            <a:endParaRPr lang="en-US"/>
          </a:p>
        </p:txBody>
      </p:sp>
      <p:sp>
        <p:nvSpPr>
          <p:cNvPr id="172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9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233266-CF13-CB43-AFB2-4E5D94CA1277}" type="slidenum">
              <a:rPr lang="en-US"/>
              <a:pPr>
                <a:defRPr/>
              </a:pPr>
              <a:t>84</a:t>
            </a:fld>
            <a:endParaRPr lang="en-US"/>
          </a:p>
        </p:txBody>
      </p:sp>
      <p:sp>
        <p:nvSpPr>
          <p:cNvPr id="1730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0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0BBE2C-E438-7C4C-8302-C6EBE344B3B5}" type="slidenum">
              <a:rPr lang="en-US"/>
              <a:pPr>
                <a:defRPr/>
              </a:pPr>
              <a:t>85</a:t>
            </a:fld>
            <a:endParaRPr lang="en-US"/>
          </a:p>
        </p:txBody>
      </p:sp>
      <p:sp>
        <p:nvSpPr>
          <p:cNvPr id="173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1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AC2910-0191-8C4B-B972-F4358E1901AA}" type="slidenum">
              <a:rPr lang="en-US"/>
              <a:pPr>
                <a:defRPr/>
              </a:pPr>
              <a:t>86</a:t>
            </a:fld>
            <a:endParaRPr lang="en-US"/>
          </a:p>
        </p:txBody>
      </p:sp>
      <p:sp>
        <p:nvSpPr>
          <p:cNvPr id="173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962F79-5AAA-5B4B-A85C-189424B4877F}" type="slidenum">
              <a:rPr lang="en-US"/>
              <a:pPr>
                <a:defRPr/>
              </a:pPr>
              <a:t>87</a:t>
            </a:fld>
            <a:endParaRPr lang="en-US"/>
          </a:p>
        </p:txBody>
      </p:sp>
      <p:sp>
        <p:nvSpPr>
          <p:cNvPr id="173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3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906923-A068-854E-81AD-4E54EC463D39}" type="slidenum">
              <a:rPr lang="en-US"/>
              <a:pPr>
                <a:defRPr/>
              </a:pPr>
              <a:t>88</a:t>
            </a:fld>
            <a:endParaRPr lang="en-US"/>
          </a:p>
        </p:txBody>
      </p:sp>
      <p:sp>
        <p:nvSpPr>
          <p:cNvPr id="173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5FA40D-C16E-F048-A097-4B788A44B0C6}" type="slidenum">
              <a:rPr lang="en-US"/>
              <a:pPr>
                <a:defRPr/>
              </a:pPr>
              <a:t>89</a:t>
            </a:fld>
            <a:endParaRPr lang="en-US"/>
          </a:p>
        </p:txBody>
      </p:sp>
      <p:sp>
        <p:nvSpPr>
          <p:cNvPr id="173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DF932D-783F-E04F-9404-D62F8F4211F0}" type="slidenum">
              <a:rPr lang="en-US"/>
              <a:pPr>
                <a:defRPr/>
              </a:pPr>
              <a:t>90</a:t>
            </a:fld>
            <a:endParaRPr lang="en-US"/>
          </a:p>
        </p:txBody>
      </p:sp>
      <p:sp>
        <p:nvSpPr>
          <p:cNvPr id="179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7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11DD07-BAF6-4F46-AE0F-4DF2AF345B91}" type="slidenum">
              <a:rPr lang="en-US"/>
              <a:pPr>
                <a:defRPr/>
              </a:pPr>
              <a:t>91</a:t>
            </a:fld>
            <a:endParaRPr lang="en-US"/>
          </a:p>
        </p:txBody>
      </p:sp>
      <p:sp>
        <p:nvSpPr>
          <p:cNvPr id="179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5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D5B196-2C89-0740-A30F-CE7F845B5C35}" type="slidenum">
              <a:rPr lang="en-US"/>
              <a:pPr>
                <a:defRPr/>
              </a:pPr>
              <a:t>11</a:t>
            </a:fld>
            <a:endParaRPr lang="en-US"/>
          </a:p>
        </p:txBody>
      </p:sp>
      <p:sp>
        <p:nvSpPr>
          <p:cNvPr id="162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93ABFE-85E4-104E-8367-3F054462B032}" type="slidenum">
              <a:rPr lang="en-US"/>
              <a:pPr>
                <a:defRPr/>
              </a:pPr>
              <a:t>92</a:t>
            </a:fld>
            <a:endParaRPr lang="en-US"/>
          </a:p>
        </p:txBody>
      </p:sp>
      <p:sp>
        <p:nvSpPr>
          <p:cNvPr id="173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EEAD94-D108-094F-A068-A6A7CC17FF3B}" type="slidenum">
              <a:rPr lang="en-US"/>
              <a:pPr>
                <a:defRPr/>
              </a:pPr>
              <a:t>93</a:t>
            </a:fld>
            <a:endParaRPr lang="en-US"/>
          </a:p>
        </p:txBody>
      </p:sp>
      <p:sp>
        <p:nvSpPr>
          <p:cNvPr id="173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835A9-B18B-3B4D-A282-A5686480C3A5}" type="slidenum">
              <a:rPr lang="en-US"/>
              <a:pPr>
                <a:defRPr/>
              </a:pPr>
              <a:t>94</a:t>
            </a:fld>
            <a:endParaRPr lang="en-US"/>
          </a:p>
        </p:txBody>
      </p:sp>
      <p:sp>
        <p:nvSpPr>
          <p:cNvPr id="174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3D4EFD-B2B3-9941-81C9-1F7EA8E3DAD6}" type="slidenum">
              <a:rPr lang="en-US"/>
              <a:pPr>
                <a:defRPr/>
              </a:pPr>
              <a:t>95</a:t>
            </a:fld>
            <a:endParaRPr lang="en-US"/>
          </a:p>
        </p:txBody>
      </p:sp>
      <p:sp>
        <p:nvSpPr>
          <p:cNvPr id="179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9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707947-C9DE-F943-AEA9-84A68AFE7E0D}" type="slidenum">
              <a:rPr lang="en-US"/>
              <a:pPr>
                <a:defRPr/>
              </a:pPr>
              <a:t>96</a:t>
            </a:fld>
            <a:endParaRPr lang="en-US"/>
          </a:p>
        </p:txBody>
      </p:sp>
      <p:sp>
        <p:nvSpPr>
          <p:cNvPr id="1741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239940-91D7-A641-9DB4-FA9C50572543}" type="slidenum">
              <a:rPr lang="en-US"/>
              <a:pPr>
                <a:defRPr/>
              </a:pPr>
              <a:t>97</a:t>
            </a:fld>
            <a:endParaRPr lang="en-US"/>
          </a:p>
        </p:txBody>
      </p:sp>
      <p:sp>
        <p:nvSpPr>
          <p:cNvPr id="174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2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F4BE7C-F5DD-414A-89FF-949EFB059D9F}" type="slidenum">
              <a:rPr lang="en-US"/>
              <a:pPr>
                <a:defRPr/>
              </a:pPr>
              <a:t>98</a:t>
            </a:fld>
            <a:endParaRPr lang="en-US"/>
          </a:p>
        </p:txBody>
      </p:sp>
      <p:sp>
        <p:nvSpPr>
          <p:cNvPr id="1743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3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70F244-4DC5-594B-AFE0-D66A7C44E1AA}" type="slidenum">
              <a:rPr lang="en-US"/>
              <a:pPr>
                <a:defRPr/>
              </a:pPr>
              <a:t>99</a:t>
            </a:fld>
            <a:endParaRPr lang="en-US"/>
          </a:p>
        </p:txBody>
      </p:sp>
      <p:sp>
        <p:nvSpPr>
          <p:cNvPr id="174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4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B9BEBD-75C5-4A47-96BA-CFAC1AD0E3A1}" type="slidenum">
              <a:rPr lang="en-US"/>
              <a:pPr>
                <a:defRPr/>
              </a:pPr>
              <a:t>100</a:t>
            </a:fld>
            <a:endParaRPr lang="en-US"/>
          </a:p>
        </p:txBody>
      </p:sp>
      <p:sp>
        <p:nvSpPr>
          <p:cNvPr id="1745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5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1338F0-3A6C-D747-8D54-C3AC6E2772EB}" type="slidenum">
              <a:rPr lang="en-US"/>
              <a:pPr>
                <a:defRPr/>
              </a:pPr>
              <a:t>101</a:t>
            </a:fld>
            <a:endParaRPr lang="en-US"/>
          </a:p>
        </p:txBody>
      </p:sp>
      <p:sp>
        <p:nvSpPr>
          <p:cNvPr id="174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6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398B74E-6863-034E-9607-FAD1BD1B805E}"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sz="2200">
                <a:cs typeface="+mn-cs"/>
              </a:rPr>
              <a:t>Michael Seeds</a:t>
            </a:r>
          </a:p>
          <a:p>
            <a:pPr>
              <a:spcBef>
                <a:spcPct val="50000"/>
              </a:spcBef>
              <a:defRPr/>
            </a:pPr>
            <a:r>
              <a:rPr lang="en-US" sz="2200">
                <a:cs typeface="+mn-cs"/>
              </a:rPr>
              <a:t>Dana Backman</a:t>
            </a:r>
          </a:p>
        </p:txBody>
      </p:sp>
      <p:grpSp>
        <p:nvGrpSpPr>
          <p:cNvPr id="4" name="Group 10"/>
          <p:cNvGrpSpPr>
            <a:grpSpLocks/>
          </p:cNvGrpSpPr>
          <p:nvPr userDrawn="1"/>
        </p:nvGrpSpPr>
        <p:grpSpPr bwMode="auto">
          <a:xfrm>
            <a:off x="0" y="0"/>
            <a:ext cx="9144000" cy="915988"/>
            <a:chOff x="0" y="0"/>
            <a:chExt cx="5760" cy="577"/>
          </a:xfrm>
        </p:grpSpPr>
        <p:sp>
          <p:nvSpPr>
            <p:cNvPr id="5"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6"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814530" name="Rectangle 2"/>
          <p:cNvSpPr>
            <a:spLocks noGrp="1" noChangeArrowheads="1"/>
          </p:cNvSpPr>
          <p:nvPr>
            <p:ph type="subTitle" idx="1"/>
          </p:nvPr>
        </p:nvSpPr>
        <p:spPr>
          <a:xfrm>
            <a:off x="1371600" y="5486400"/>
            <a:ext cx="6400800" cy="152400"/>
          </a:xfrm>
        </p:spPr>
        <p:txBody>
          <a:bodyPr/>
          <a:lstStyle>
            <a:lvl1pPr marL="0" indent="0" algn="ctr">
              <a:buFont typeface="Times" charset="0"/>
              <a:buNone/>
              <a:defRPr sz="800"/>
            </a:lvl1pPr>
          </a:lstStyle>
          <a:p>
            <a:pPr lvl="0"/>
            <a:r>
              <a:rPr lang="en-US" noProof="0" smtClean="0"/>
              <a:t>Click to edit Master subtitle style</a:t>
            </a:r>
          </a:p>
        </p:txBody>
      </p:sp>
    </p:spTree>
    <p:extLst>
      <p:ext uri="{BB962C8B-B14F-4D97-AF65-F5344CB8AC3E}">
        <p14:creationId xmlns:p14="http://schemas.microsoft.com/office/powerpoint/2010/main" val="43580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17525"/>
            <a:ext cx="61722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0863"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1863"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953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517525"/>
            <a:ext cx="8247063" cy="4999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30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17525"/>
            <a:ext cx="61722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50863"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41863" y="9906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41863" y="33289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08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98B74E-6863-034E-9607-FAD1BD1B805E}"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98B74E-6863-034E-9607-FAD1BD1B805E}"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98B74E-6863-034E-9607-FAD1BD1B80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371F981-BE63-1544-A1B4-E5413AB94B1E}" type="datetimeFigureOut">
              <a:rPr lang="en-US" smtClean="0"/>
              <a:t>11/19/13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398B74E-6863-034E-9607-FAD1BD1B805E}"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71F981-BE63-1544-A1B4-E5413AB94B1E}" type="datetimeFigureOut">
              <a:rPr lang="en-US" smtClean="0"/>
              <a:t>11/19/13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98B74E-6863-034E-9607-FAD1BD1B805E}"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10.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10.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9.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9.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 Id="rId3" Type="http://schemas.openxmlformats.org/officeDocument/2006/relationships/image" Target="../media/image20.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20.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 Id="rId3" Type="http://schemas.openxmlformats.org/officeDocument/2006/relationships/image" Target="../media/image20.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 Id="rId3" Type="http://schemas.openxmlformats.org/officeDocument/2006/relationships/image" Target="../media/image20.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7.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1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5.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1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7.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17.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8.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8.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1.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ctrTitle" idx="4294967295"/>
          </p:nvPr>
        </p:nvSpPr>
        <p:spPr>
          <a:xfrm>
            <a:off x="0" y="3200400"/>
            <a:ext cx="7772400" cy="1981200"/>
          </a:xfrm>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defRPr/>
            </a:pPr>
            <a:r>
              <a:rPr lang="en-US" sz="4000" b="1" dirty="0" smtClean="0">
                <a:solidFill>
                  <a:schemeClr val="tx1"/>
                </a:solidFill>
                <a:cs typeface="+mj-cs"/>
              </a:rPr>
              <a:t>Chapter 10</a:t>
            </a:r>
            <a:br>
              <a:rPr lang="en-US" sz="4000" b="1" dirty="0" smtClean="0">
                <a:solidFill>
                  <a:schemeClr val="tx1"/>
                </a:solidFill>
                <a:cs typeface="+mj-cs"/>
              </a:rPr>
            </a:br>
            <a:r>
              <a:rPr lang="en-US" sz="4000" b="1" dirty="0" smtClean="0">
                <a:solidFill>
                  <a:schemeClr val="tx1"/>
                </a:solidFill>
                <a:cs typeface="+mj-cs"/>
              </a:rPr>
              <a:t>Structure and Formation </a:t>
            </a:r>
            <a:r>
              <a:rPr lang="en-US" sz="4000" b="1" smtClean="0">
                <a:solidFill>
                  <a:schemeClr val="tx1"/>
                </a:solidFill>
                <a:cs typeface="+mj-cs"/>
              </a:rPr>
              <a:t>of Stars</a:t>
            </a:r>
            <a:endParaRPr lang="en-US" sz="4000" b="1" dirty="0" smtClean="0">
              <a:solidFill>
                <a:schemeClr val="tx1"/>
              </a:solidFill>
              <a:cs typeface="+mj-cs"/>
            </a:endParaRPr>
          </a:p>
        </p:txBody>
      </p:sp>
    </p:spTree>
    <p:extLst>
      <p:ext uri="{BB962C8B-B14F-4D97-AF65-F5344CB8AC3E}">
        <p14:creationId xmlns:p14="http://schemas.microsoft.com/office/powerpoint/2010/main" val="262502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idx="1"/>
          </p:nvPr>
        </p:nvSpPr>
        <p:spPr>
          <a:xfrm>
            <a:off x="557213" y="976313"/>
            <a:ext cx="8358187" cy="5410200"/>
          </a:xfrm>
        </p:spPr>
        <p:txBody>
          <a:bodyPr/>
          <a:lstStyle/>
          <a:p>
            <a:pPr eaLnBrk="1" hangingPunct="1">
              <a:defRPr/>
            </a:pPr>
            <a:r>
              <a:rPr lang="en-US" sz="4000" dirty="0" smtClean="0">
                <a:cs typeface="+mn-cs"/>
              </a:rPr>
              <a:t>The pressure in a gas depends on the temperature and density of the gas.</a:t>
            </a:r>
            <a:r>
              <a:rPr lang="en-US" dirty="0" smtClean="0">
                <a:cs typeface="+mn-cs"/>
              </a:rPr>
              <a:t> </a:t>
            </a:r>
          </a:p>
          <a:p>
            <a:pPr lvl="1" eaLnBrk="1" hangingPunct="1">
              <a:defRPr/>
            </a:pPr>
            <a:r>
              <a:rPr lang="en-US" sz="2400" dirty="0" smtClean="0"/>
              <a:t>Near the surface, there is little weight pressing down—so, the pressure need not be high for stability. </a:t>
            </a:r>
          </a:p>
          <a:p>
            <a:pPr lvl="1" eaLnBrk="1" hangingPunct="1">
              <a:defRPr/>
            </a:pPr>
            <a:r>
              <a:rPr lang="en-US" sz="2400" dirty="0" smtClean="0"/>
              <a:t>Deeper in the star, the pressure must be higher—which means that the temperature and density of the gas must also be higher.</a:t>
            </a:r>
          </a:p>
          <a:p>
            <a:pPr lvl="1" eaLnBrk="1" hangingPunct="1">
              <a:defRPr/>
            </a:pPr>
            <a:r>
              <a:rPr lang="en-US" sz="2400" dirty="0" smtClean="0"/>
              <a:t>Hydrostatic equilibrium informs you that stars must have high temperature, pressure, and density inside to support their own weight and be stable.</a:t>
            </a:r>
          </a:p>
        </p:txBody>
      </p:sp>
      <p:sp>
        <p:nvSpPr>
          <p:cNvPr id="1163267" name="Text Box 3"/>
          <p:cNvSpPr txBox="1">
            <a:spLocks noChangeArrowheads="1"/>
          </p:cNvSpPr>
          <p:nvPr/>
        </p:nvSpPr>
        <p:spPr bwMode="auto">
          <a:xfrm>
            <a:off x="2270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defRPr/>
            </a:pPr>
            <a:endParaRPr lang="en-US" sz="1800">
              <a:cs typeface="+mn-cs"/>
            </a:endParaRPr>
          </a:p>
        </p:txBody>
      </p:sp>
      <p:sp>
        <p:nvSpPr>
          <p:cNvPr id="116327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Hydrostatic Equilibrium</a:t>
            </a:r>
          </a:p>
        </p:txBody>
      </p:sp>
    </p:spTree>
    <p:extLst>
      <p:ext uri="{BB962C8B-B14F-4D97-AF65-F5344CB8AC3E}">
        <p14:creationId xmlns:p14="http://schemas.microsoft.com/office/powerpoint/2010/main" val="372794714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idx="1"/>
          </p:nvPr>
        </p:nvSpPr>
        <p:spPr>
          <a:xfrm>
            <a:off x="547688" y="985838"/>
            <a:ext cx="8577262" cy="5867400"/>
          </a:xfrm>
        </p:spPr>
        <p:txBody>
          <a:bodyPr/>
          <a:lstStyle/>
          <a:p>
            <a:pPr eaLnBrk="1" hangingPunct="1">
              <a:defRPr/>
            </a:pPr>
            <a:r>
              <a:rPr lang="en-US" sz="4000" smtClean="0">
                <a:cs typeface="+mn-cs"/>
              </a:rPr>
              <a:t>Collisions convert the inward velocities of the atoms into random motions.</a:t>
            </a:r>
          </a:p>
          <a:p>
            <a:pPr lvl="1" eaLnBrk="1" hangingPunct="1">
              <a:defRPr/>
            </a:pPr>
            <a:r>
              <a:rPr lang="en-US" sz="2400" smtClean="0"/>
              <a:t>You have learned that temperature is a measure of the random velocities of the atoms in a gas. </a:t>
            </a:r>
          </a:p>
          <a:p>
            <a:pPr lvl="1" eaLnBrk="1" hangingPunct="1">
              <a:defRPr/>
            </a:pPr>
            <a:r>
              <a:rPr lang="en-US" sz="2400" smtClean="0"/>
              <a:t>Thus, the temperature of the gas goes up.</a:t>
            </a:r>
          </a:p>
        </p:txBody>
      </p:sp>
      <p:sp>
        <p:nvSpPr>
          <p:cNvPr id="153907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243080672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idx="1"/>
          </p:nvPr>
        </p:nvSpPr>
        <p:spPr>
          <a:xfrm>
            <a:off x="577850" y="990600"/>
            <a:ext cx="8261350" cy="5715000"/>
          </a:xfrm>
        </p:spPr>
        <p:txBody>
          <a:bodyPr/>
          <a:lstStyle/>
          <a:p>
            <a:pPr eaLnBrk="1" hangingPunct="1">
              <a:defRPr/>
            </a:pPr>
            <a:r>
              <a:rPr lang="en-US" smtClean="0">
                <a:cs typeface="+mn-cs"/>
              </a:rPr>
              <a:t>The initial collapse of the gas forms a dense core of gas.</a:t>
            </a:r>
          </a:p>
          <a:p>
            <a:pPr eaLnBrk="1" hangingPunct="1">
              <a:defRPr/>
            </a:pPr>
            <a:r>
              <a:rPr lang="en-US" smtClean="0">
                <a:cs typeface="+mn-cs"/>
              </a:rPr>
              <a:t>As more gas falls in, a warm </a:t>
            </a:r>
            <a:r>
              <a:rPr lang="en-US" smtClean="0">
                <a:solidFill>
                  <a:srgbClr val="3333FF"/>
                </a:solidFill>
                <a:cs typeface="+mn-cs"/>
              </a:rPr>
              <a:t>protostar </a:t>
            </a:r>
            <a:r>
              <a:rPr lang="en-US" smtClean="0">
                <a:cs typeface="+mn-cs"/>
              </a:rPr>
              <a:t>develops—buried deep in the dusty gas cloud that continues to contract, although much more slowly than free-fall.</a:t>
            </a:r>
          </a:p>
        </p:txBody>
      </p:sp>
      <p:sp>
        <p:nvSpPr>
          <p:cNvPr id="154010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306344168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Grp="1" noChangeArrowheads="1"/>
          </p:cNvSpPr>
          <p:nvPr>
            <p:ph idx="1"/>
          </p:nvPr>
        </p:nvSpPr>
        <p:spPr>
          <a:xfrm>
            <a:off x="569913" y="990600"/>
            <a:ext cx="8574087" cy="4525963"/>
          </a:xfrm>
        </p:spPr>
        <p:txBody>
          <a:bodyPr/>
          <a:lstStyle/>
          <a:p>
            <a:pPr eaLnBrk="1" hangingPunct="1">
              <a:defRPr/>
            </a:pPr>
            <a:r>
              <a:rPr lang="en-US" smtClean="0">
                <a:cs typeface="+mn-cs"/>
              </a:rPr>
              <a:t>A protostar is an object that will eventually become a star.</a:t>
            </a:r>
          </a:p>
          <a:p>
            <a:pPr eaLnBrk="1" hangingPunct="1">
              <a:defRPr/>
            </a:pPr>
            <a:r>
              <a:rPr lang="en-US" smtClean="0">
                <a:cs typeface="+mn-cs"/>
              </a:rPr>
              <a:t>Theory predicts that protostars are luminous red objects larger than main-sequence stars, with temperatures ranging from a few hundred to a few thousand degrees K.</a:t>
            </a:r>
          </a:p>
        </p:txBody>
      </p:sp>
      <p:sp>
        <p:nvSpPr>
          <p:cNvPr id="1800199"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250252770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idx="1"/>
          </p:nvPr>
        </p:nvSpPr>
        <p:spPr>
          <a:xfrm>
            <a:off x="577850" y="990600"/>
            <a:ext cx="8185150" cy="5486400"/>
          </a:xfrm>
        </p:spPr>
        <p:txBody>
          <a:bodyPr/>
          <a:lstStyle/>
          <a:p>
            <a:pPr eaLnBrk="1" hangingPunct="1">
              <a:defRPr/>
            </a:pPr>
            <a:r>
              <a:rPr lang="en-US" sz="3600" smtClean="0">
                <a:cs typeface="+mn-cs"/>
              </a:rPr>
              <a:t>Throughout its contraction, the protostar converts its gravitational energy into thermal energy.</a:t>
            </a:r>
            <a:r>
              <a:rPr lang="en-US" smtClean="0">
                <a:cs typeface="+mn-cs"/>
              </a:rPr>
              <a:t> </a:t>
            </a:r>
          </a:p>
          <a:p>
            <a:pPr lvl="1" eaLnBrk="1" hangingPunct="1">
              <a:defRPr/>
            </a:pPr>
            <a:r>
              <a:rPr lang="en-US" sz="2400" smtClean="0"/>
              <a:t>Half of this thermal energy radiates into space.</a:t>
            </a:r>
          </a:p>
          <a:p>
            <a:pPr lvl="1" eaLnBrk="1" hangingPunct="1">
              <a:defRPr/>
            </a:pPr>
            <a:r>
              <a:rPr lang="en-US" sz="2400" smtClean="0"/>
              <a:t>The remaining half, though, raises the internal temperature.</a:t>
            </a:r>
          </a:p>
        </p:txBody>
      </p:sp>
      <p:sp>
        <p:nvSpPr>
          <p:cNvPr id="154522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324284440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3" name="Rectangle 3"/>
          <p:cNvSpPr>
            <a:spLocks noGrp="1" noChangeArrowheads="1"/>
          </p:cNvSpPr>
          <p:nvPr>
            <p:ph idx="1"/>
          </p:nvPr>
        </p:nvSpPr>
        <p:spPr>
          <a:xfrm>
            <a:off x="577850" y="990600"/>
            <a:ext cx="8566150" cy="5486400"/>
          </a:xfrm>
        </p:spPr>
        <p:txBody>
          <a:bodyPr/>
          <a:lstStyle/>
          <a:p>
            <a:pPr eaLnBrk="1" hangingPunct="1">
              <a:defRPr/>
            </a:pPr>
            <a:r>
              <a:rPr lang="en-US" smtClean="0">
                <a:cs typeface="+mn-cs"/>
              </a:rPr>
              <a:t>As the internal temperature climbs, the gas becomes ionized—changing into a mixture of positively charged atomic nuclei and free electrons.</a:t>
            </a:r>
          </a:p>
          <a:p>
            <a:pPr lvl="1" eaLnBrk="1" hangingPunct="1">
              <a:defRPr/>
            </a:pPr>
            <a:r>
              <a:rPr lang="en-US" sz="2400" smtClean="0"/>
              <a:t>When the center gets hot enough, nuclear reactions begin generating enough energy to replace the radiation leaving the surface of the star. </a:t>
            </a:r>
          </a:p>
          <a:p>
            <a:pPr lvl="1" eaLnBrk="1" hangingPunct="1">
              <a:defRPr/>
            </a:pPr>
            <a:r>
              <a:rPr lang="en-US" sz="2400" smtClean="0"/>
              <a:t>The protostar then halts its contraction and becomes a stable, main-sequence star.</a:t>
            </a:r>
          </a:p>
        </p:txBody>
      </p:sp>
      <p:sp>
        <p:nvSpPr>
          <p:cNvPr id="1546246"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2626993629"/>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body" sz="half" idx="1"/>
          </p:nvPr>
        </p:nvSpPr>
        <p:spPr>
          <a:xfrm>
            <a:off x="577850" y="990600"/>
            <a:ext cx="3860800" cy="5715000"/>
          </a:xfrm>
        </p:spPr>
        <p:txBody>
          <a:bodyPr/>
          <a:lstStyle/>
          <a:p>
            <a:pPr eaLnBrk="1" hangingPunct="1">
              <a:defRPr/>
            </a:pPr>
            <a:r>
              <a:rPr lang="en-US" smtClean="0">
                <a:cs typeface="+mn-cs"/>
              </a:rPr>
              <a:t>The time a protostar takes to contract from a cool interstellar gas cloud to a main-sequence star depends on its mass.</a:t>
            </a:r>
            <a:r>
              <a:rPr lang="en-US" sz="2800" smtClean="0">
                <a:cs typeface="+mn-cs"/>
              </a:rPr>
              <a:t> </a:t>
            </a:r>
          </a:p>
          <a:p>
            <a:pPr lvl="1" eaLnBrk="1" hangingPunct="1">
              <a:defRPr/>
            </a:pPr>
            <a:r>
              <a:rPr lang="en-US" sz="2400" smtClean="0"/>
              <a:t>The more massive the star, the stronger its gravity and the faster it contracts. </a:t>
            </a:r>
          </a:p>
        </p:txBody>
      </p:sp>
      <p:pic>
        <p:nvPicPr>
          <p:cNvPr id="1547273" name="Picture 9" descr="07f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205" b="1205"/>
          <a:stretch>
            <a:fillRect/>
          </a:stretch>
        </p:blipFill>
        <p:spPr/>
      </p:pic>
      <p:sp>
        <p:nvSpPr>
          <p:cNvPr id="1547271"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40296589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body" sz="half" idx="1"/>
          </p:nvPr>
        </p:nvSpPr>
        <p:spPr>
          <a:xfrm>
            <a:off x="142875" y="1050925"/>
            <a:ext cx="4267200" cy="5592763"/>
          </a:xfrm>
        </p:spPr>
        <p:txBody>
          <a:bodyPr/>
          <a:lstStyle/>
          <a:p>
            <a:pPr lvl="1" eaLnBrk="1" hangingPunct="1">
              <a:lnSpc>
                <a:spcPct val="90000"/>
              </a:lnSpc>
              <a:defRPr/>
            </a:pPr>
            <a:r>
              <a:rPr lang="en-US" sz="2600" smtClean="0"/>
              <a:t>The sun took about 30 million years to reach the main sequence.</a:t>
            </a:r>
          </a:p>
          <a:p>
            <a:pPr lvl="1" eaLnBrk="1" hangingPunct="1">
              <a:lnSpc>
                <a:spcPct val="90000"/>
              </a:lnSpc>
              <a:defRPr/>
            </a:pPr>
            <a:r>
              <a:rPr lang="en-US" sz="2600" smtClean="0"/>
              <a:t>In contrast, a 15-solar-mass star can contract in only 160,000 years. </a:t>
            </a:r>
          </a:p>
          <a:p>
            <a:pPr lvl="1" eaLnBrk="1" hangingPunct="1">
              <a:lnSpc>
                <a:spcPct val="90000"/>
              </a:lnSpc>
              <a:defRPr/>
            </a:pPr>
            <a:r>
              <a:rPr lang="en-US" sz="2600" smtClean="0"/>
              <a:t>Conversely, a star of 0.2 solar mass takes 1 billion years to reach the main sequence.</a:t>
            </a:r>
          </a:p>
        </p:txBody>
      </p:sp>
      <p:pic>
        <p:nvPicPr>
          <p:cNvPr id="1548299" name="Picture 11" descr="07f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205" b="1205"/>
          <a:stretch>
            <a:fillRect/>
          </a:stretch>
        </p:blipFill>
        <p:spPr/>
      </p:pic>
      <p:sp>
        <p:nvSpPr>
          <p:cNvPr id="1548295"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46029889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idx="1"/>
          </p:nvPr>
        </p:nvSpPr>
        <p:spPr>
          <a:xfrm>
            <a:off x="576263" y="989013"/>
            <a:ext cx="8205787" cy="5257800"/>
          </a:xfrm>
        </p:spPr>
        <p:txBody>
          <a:bodyPr/>
          <a:lstStyle/>
          <a:p>
            <a:pPr eaLnBrk="1" hangingPunct="1">
              <a:defRPr/>
            </a:pPr>
            <a:r>
              <a:rPr lang="en-US" smtClean="0">
                <a:cs typeface="+mn-cs"/>
              </a:rPr>
              <a:t>By understanding what the interstellar medium is like and by understanding how the laws of physics work, astronomers have been able to work out the story of how stars must form. </a:t>
            </a:r>
          </a:p>
          <a:p>
            <a:pPr eaLnBrk="1" hangingPunct="1">
              <a:defRPr/>
            </a:pPr>
            <a:r>
              <a:rPr lang="en-US" smtClean="0">
                <a:cs typeface="+mn-cs"/>
              </a:rPr>
              <a:t>You can</a:t>
            </a:r>
            <a:r>
              <a:rPr lang="ja-JP" altLang="en-US" smtClean="0">
                <a:latin typeface="Arial"/>
                <a:cs typeface="+mn-cs"/>
              </a:rPr>
              <a:t>’</a:t>
            </a:r>
            <a:r>
              <a:rPr lang="en-US" smtClean="0">
                <a:cs typeface="+mn-cs"/>
              </a:rPr>
              <a:t>t, however, accept a scientific theory without testing it.</a:t>
            </a:r>
          </a:p>
          <a:p>
            <a:pPr lvl="1" eaLnBrk="1" hangingPunct="1">
              <a:defRPr/>
            </a:pPr>
            <a:r>
              <a:rPr lang="en-US" sz="2400" smtClean="0"/>
              <a:t>That means you must compare the theory with the evidence.</a:t>
            </a:r>
          </a:p>
        </p:txBody>
      </p:sp>
      <p:sp>
        <p:nvSpPr>
          <p:cNvPr id="1551364"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142891561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idx="1"/>
          </p:nvPr>
        </p:nvSpPr>
        <p:spPr>
          <a:xfrm>
            <a:off x="579438" y="985838"/>
            <a:ext cx="8259762" cy="5600700"/>
          </a:xfrm>
        </p:spPr>
        <p:txBody>
          <a:bodyPr/>
          <a:lstStyle/>
          <a:p>
            <a:pPr eaLnBrk="1" hangingPunct="1">
              <a:defRPr/>
            </a:pPr>
            <a:r>
              <a:rPr lang="en-US" sz="3600" smtClean="0">
                <a:cs typeface="+mn-cs"/>
              </a:rPr>
              <a:t>The protostar stage is predicted to be less than 0.1 percent of a star</a:t>
            </a:r>
            <a:r>
              <a:rPr lang="ja-JP" altLang="en-US" sz="3600" smtClean="0">
                <a:latin typeface="Arial"/>
                <a:cs typeface="+mn-cs"/>
              </a:rPr>
              <a:t>’</a:t>
            </a:r>
            <a:r>
              <a:rPr lang="en-US" sz="3600" smtClean="0">
                <a:cs typeface="+mn-cs"/>
              </a:rPr>
              <a:t>s total lifetime.</a:t>
            </a:r>
          </a:p>
          <a:p>
            <a:pPr lvl="1" eaLnBrk="1" hangingPunct="1">
              <a:defRPr/>
            </a:pPr>
            <a:r>
              <a:rPr lang="en-US" sz="2400" smtClean="0"/>
              <a:t>Although that is a long time in human terms, you cannot expect to find many stars in that stage. </a:t>
            </a:r>
          </a:p>
          <a:p>
            <a:pPr lvl="1" eaLnBrk="1" hangingPunct="1">
              <a:defRPr/>
            </a:pPr>
            <a:r>
              <a:rPr lang="en-US" sz="2400" smtClean="0"/>
              <a:t>Furthermore, protostars form deep inside clouds of dusty gas that absorb any light the protostar might emit.</a:t>
            </a:r>
          </a:p>
        </p:txBody>
      </p:sp>
      <p:sp>
        <p:nvSpPr>
          <p:cNvPr id="1552389"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166635828"/>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body" sz="half" idx="1"/>
          </p:nvPr>
        </p:nvSpPr>
        <p:spPr>
          <a:xfrm>
            <a:off x="576263" y="990600"/>
            <a:ext cx="8281987" cy="5334000"/>
          </a:xfrm>
        </p:spPr>
        <p:txBody>
          <a:bodyPr/>
          <a:lstStyle/>
          <a:p>
            <a:pPr eaLnBrk="1" hangingPunct="1">
              <a:defRPr/>
            </a:pPr>
            <a:r>
              <a:rPr lang="en-US" sz="3600" smtClean="0">
                <a:cs typeface="+mn-cs"/>
              </a:rPr>
              <a:t>Only when the protostar is hot enough to drive away its enveloping cloud of gas and dust does it become easy to observe at wavelengths your eye can see.</a:t>
            </a:r>
          </a:p>
          <a:p>
            <a:pPr eaLnBrk="1" hangingPunct="1">
              <a:defRPr/>
            </a:pPr>
            <a:endParaRPr lang="en-US" sz="3600" smtClean="0">
              <a:cs typeface="+mn-cs"/>
            </a:endParaRPr>
          </a:p>
        </p:txBody>
      </p:sp>
      <p:sp>
        <p:nvSpPr>
          <p:cNvPr id="1553415"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3371282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idx="1"/>
          </p:nvPr>
        </p:nvSpPr>
        <p:spPr>
          <a:xfrm>
            <a:off x="558800" y="990600"/>
            <a:ext cx="8229600" cy="5486400"/>
          </a:xfrm>
        </p:spPr>
        <p:txBody>
          <a:bodyPr/>
          <a:lstStyle/>
          <a:p>
            <a:pPr eaLnBrk="1" hangingPunct="1">
              <a:defRPr/>
            </a:pPr>
            <a:r>
              <a:rPr lang="en-US" smtClean="0">
                <a:cs typeface="+mn-cs"/>
              </a:rPr>
              <a:t>The surface of a star radiates light and heat into space—and would quickly cool if that energy were not replaced. </a:t>
            </a:r>
          </a:p>
          <a:p>
            <a:pPr eaLnBrk="1" hangingPunct="1">
              <a:defRPr/>
            </a:pPr>
            <a:r>
              <a:rPr lang="en-US" smtClean="0">
                <a:cs typeface="+mn-cs"/>
              </a:rPr>
              <a:t>As the inside of the star is hotter than the surface, energy must flow outward to the surface, where it radiates away.</a:t>
            </a:r>
          </a:p>
          <a:p>
            <a:pPr lvl="1" eaLnBrk="1" hangingPunct="1">
              <a:defRPr/>
            </a:pPr>
            <a:r>
              <a:rPr lang="en-US" sz="2400" smtClean="0"/>
              <a:t>This flow of energy through each shell determines its temperature—which, as you have learned, determines how much weight that shell can balance.</a:t>
            </a:r>
          </a:p>
        </p:txBody>
      </p:sp>
      <p:sp>
        <p:nvSpPr>
          <p:cNvPr id="1300484"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Energy Transport</a:t>
            </a:r>
          </a:p>
        </p:txBody>
      </p:sp>
    </p:spTree>
    <p:extLst>
      <p:ext uri="{BB962C8B-B14F-4D97-AF65-F5344CB8AC3E}">
        <p14:creationId xmlns:p14="http://schemas.microsoft.com/office/powerpoint/2010/main" val="332512921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9" name="Rectangle 3"/>
          <p:cNvSpPr>
            <a:spLocks noGrp="1" noChangeArrowheads="1"/>
          </p:cNvSpPr>
          <p:nvPr>
            <p:ph idx="1"/>
          </p:nvPr>
        </p:nvSpPr>
        <p:spPr>
          <a:xfrm>
            <a:off x="576263" y="990600"/>
            <a:ext cx="8339137" cy="5867400"/>
          </a:xfrm>
        </p:spPr>
        <p:txBody>
          <a:bodyPr/>
          <a:lstStyle/>
          <a:p>
            <a:pPr eaLnBrk="1" hangingPunct="1">
              <a:defRPr/>
            </a:pPr>
            <a:r>
              <a:rPr lang="en-US" sz="3600" smtClean="0">
                <a:cs typeface="+mn-cs"/>
              </a:rPr>
              <a:t>Although astronomers cannot easily observe protostars at visible wavelengths, protostars can be detected in the infrared.</a:t>
            </a:r>
            <a:r>
              <a:rPr lang="en-US" smtClean="0">
                <a:cs typeface="+mn-cs"/>
              </a:rPr>
              <a:t> </a:t>
            </a:r>
          </a:p>
          <a:p>
            <a:pPr lvl="1" eaLnBrk="1" hangingPunct="1">
              <a:defRPr/>
            </a:pPr>
            <a:r>
              <a:rPr lang="en-US" sz="2400" smtClean="0"/>
              <a:t>Protostars are cooler than stars and radiate as blackbodies predominantly at infrared wavelengths. </a:t>
            </a:r>
          </a:p>
          <a:p>
            <a:pPr lvl="1" eaLnBrk="1" hangingPunct="1">
              <a:defRPr/>
            </a:pPr>
            <a:r>
              <a:rPr lang="en-US" sz="2400" smtClean="0"/>
              <a:t>The dust of the surrounding interstellar cloud absorbs light from the protostar and grows warm, and that warm dust also radiates large amounts of infrared radiation. </a:t>
            </a:r>
          </a:p>
        </p:txBody>
      </p:sp>
      <p:sp>
        <p:nvSpPr>
          <p:cNvPr id="155546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328224448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3" name="Rectangle 3"/>
          <p:cNvSpPr>
            <a:spLocks noGrp="1" noChangeArrowheads="1"/>
          </p:cNvSpPr>
          <p:nvPr>
            <p:ph idx="1"/>
          </p:nvPr>
        </p:nvSpPr>
        <p:spPr>
          <a:xfrm>
            <a:off x="131763" y="990600"/>
            <a:ext cx="8783637" cy="4525963"/>
          </a:xfrm>
        </p:spPr>
        <p:txBody>
          <a:bodyPr/>
          <a:lstStyle/>
          <a:p>
            <a:pPr lvl="1" eaLnBrk="1" hangingPunct="1">
              <a:defRPr/>
            </a:pPr>
            <a:r>
              <a:rPr lang="en-US" sz="3200" smtClean="0"/>
              <a:t>Infrared radiation also can penetrate the dust to reach Earth. </a:t>
            </a:r>
          </a:p>
          <a:p>
            <a:pPr lvl="1" eaLnBrk="1" hangingPunct="1">
              <a:defRPr/>
            </a:pPr>
            <a:r>
              <a:rPr lang="en-US" sz="3200" smtClean="0"/>
              <a:t>Thus, infrared observations reveal many bright sources of radiation that are protostars buried in interstellar clouds.</a:t>
            </a:r>
          </a:p>
        </p:txBody>
      </p:sp>
      <p:sp>
        <p:nvSpPr>
          <p:cNvPr id="1802246"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226176552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1" name="Rectangle 3"/>
          <p:cNvSpPr>
            <a:spLocks noGrp="1" noChangeArrowheads="1"/>
          </p:cNvSpPr>
          <p:nvPr>
            <p:ph idx="1"/>
          </p:nvPr>
        </p:nvSpPr>
        <p:spPr>
          <a:xfrm>
            <a:off x="569913" y="990600"/>
            <a:ext cx="8229600" cy="5867400"/>
          </a:xfrm>
        </p:spPr>
        <p:txBody>
          <a:bodyPr/>
          <a:lstStyle/>
          <a:p>
            <a:pPr eaLnBrk="1" hangingPunct="1">
              <a:defRPr/>
            </a:pPr>
            <a:r>
              <a:rPr lang="en-US" sz="3600" smtClean="0">
                <a:cs typeface="+mn-cs"/>
              </a:rPr>
              <a:t>You can be sure that star formation is going on right now—because astronomers find regions containing massive stars with lifetimes so short they must still be in their birthplaces. </a:t>
            </a:r>
          </a:p>
          <a:p>
            <a:pPr eaLnBrk="1" hangingPunct="1">
              <a:defRPr/>
            </a:pPr>
            <a:endParaRPr lang="en-US" sz="3600" smtClean="0">
              <a:cs typeface="+mn-cs"/>
            </a:endParaRPr>
          </a:p>
        </p:txBody>
      </p:sp>
      <p:sp>
        <p:nvSpPr>
          <p:cNvPr id="1563654"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334155365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1" name="Rectangle 3"/>
          <p:cNvSpPr>
            <a:spLocks noGrp="1" noChangeArrowheads="1"/>
          </p:cNvSpPr>
          <p:nvPr>
            <p:ph idx="1"/>
          </p:nvPr>
        </p:nvSpPr>
        <p:spPr>
          <a:xfrm>
            <a:off x="569913" y="990600"/>
            <a:ext cx="8574087" cy="4525963"/>
          </a:xfrm>
        </p:spPr>
        <p:txBody>
          <a:bodyPr/>
          <a:lstStyle/>
          <a:p>
            <a:pPr eaLnBrk="1" hangingPunct="1">
              <a:defRPr/>
            </a:pPr>
            <a:r>
              <a:rPr lang="en-US" sz="3600" dirty="0" smtClean="0">
                <a:cs typeface="+mn-cs"/>
              </a:rPr>
              <a:t>Observations of small very dense zones of gas and dust called </a:t>
            </a:r>
            <a:r>
              <a:rPr lang="en-US" sz="3600" dirty="0" smtClean="0">
                <a:solidFill>
                  <a:srgbClr val="3333FF"/>
                </a:solidFill>
                <a:cs typeface="+mn-cs"/>
              </a:rPr>
              <a:t>Bok globules</a:t>
            </a:r>
            <a:r>
              <a:rPr lang="en-US" sz="3600" dirty="0" smtClean="0">
                <a:cs typeface="+mn-cs"/>
              </a:rPr>
              <a:t> within larger nebulae probably represent the very first stages of star formation.</a:t>
            </a:r>
          </a:p>
        </p:txBody>
      </p:sp>
      <p:sp>
        <p:nvSpPr>
          <p:cNvPr id="1804294"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364388686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5" name="Rectangle 3"/>
          <p:cNvSpPr>
            <a:spLocks noGrp="1" noChangeArrowheads="1"/>
          </p:cNvSpPr>
          <p:nvPr>
            <p:ph idx="1"/>
          </p:nvPr>
        </p:nvSpPr>
        <p:spPr>
          <a:xfrm>
            <a:off x="569913" y="990600"/>
            <a:ext cx="8574087" cy="4525963"/>
          </a:xfrm>
        </p:spPr>
        <p:txBody>
          <a:bodyPr/>
          <a:lstStyle/>
          <a:p>
            <a:pPr eaLnBrk="1" hangingPunct="1">
              <a:defRPr/>
            </a:pPr>
            <a:r>
              <a:rPr lang="en-US" smtClean="0">
                <a:cs typeface="+mn-cs"/>
              </a:rPr>
              <a:t>Observations of jets coming from hidden protostars show that protostars are often surrounded by disks of gas and dust. </a:t>
            </a:r>
          </a:p>
          <a:p>
            <a:pPr eaLnBrk="1" hangingPunct="1">
              <a:defRPr/>
            </a:pPr>
            <a:r>
              <a:rPr lang="en-US" smtClean="0">
                <a:cs typeface="+mn-cs"/>
              </a:rPr>
              <a:t>These jets appear to produce small flickering nebulae called </a:t>
            </a:r>
            <a:r>
              <a:rPr lang="en-US" smtClean="0">
                <a:solidFill>
                  <a:srgbClr val="3333FF"/>
                </a:solidFill>
                <a:cs typeface="+mn-cs"/>
              </a:rPr>
              <a:t>Herbig–Haro objects</a:t>
            </a:r>
            <a:r>
              <a:rPr lang="en-US" smtClean="0">
                <a:cs typeface="+mn-cs"/>
              </a:rPr>
              <a:t>.</a:t>
            </a:r>
          </a:p>
          <a:p>
            <a:pPr eaLnBrk="1" hangingPunct="1">
              <a:defRPr/>
            </a:pPr>
            <a:endParaRPr lang="en-US" smtClean="0">
              <a:cs typeface="+mn-cs"/>
            </a:endParaRPr>
          </a:p>
        </p:txBody>
      </p:sp>
      <p:sp>
        <p:nvSpPr>
          <p:cNvPr id="1564682" name="Text Box 10"/>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pic>
        <p:nvPicPr>
          <p:cNvPr id="1564683" name="Picture 11" descr="07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52950"/>
            <a:ext cx="8382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5861419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9" name="Rectangle 3"/>
          <p:cNvSpPr>
            <a:spLocks noGrp="1" noChangeArrowheads="1"/>
          </p:cNvSpPr>
          <p:nvPr>
            <p:ph idx="1"/>
          </p:nvPr>
        </p:nvSpPr>
        <p:spPr>
          <a:xfrm>
            <a:off x="569913" y="990600"/>
            <a:ext cx="8345487" cy="5181600"/>
          </a:xfrm>
        </p:spPr>
        <p:txBody>
          <a:bodyPr/>
          <a:lstStyle/>
          <a:p>
            <a:pPr eaLnBrk="1" hangingPunct="1">
              <a:defRPr/>
            </a:pPr>
            <a:r>
              <a:rPr lang="en-US" smtClean="0">
                <a:cs typeface="+mn-cs"/>
              </a:rPr>
              <a:t>The same regions contain many stars with temperatures and luminosities that correspond to model predictions of the properties of very young stars. </a:t>
            </a:r>
          </a:p>
        </p:txBody>
      </p:sp>
      <p:sp>
        <p:nvSpPr>
          <p:cNvPr id="1565706" name="Text Box 10"/>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pic>
        <p:nvPicPr>
          <p:cNvPr id="1565707" name="Picture 11" descr="07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4552950"/>
            <a:ext cx="8382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08163713"/>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9" name="Rectangle 3"/>
          <p:cNvSpPr>
            <a:spLocks noGrp="1" noChangeArrowheads="1"/>
          </p:cNvSpPr>
          <p:nvPr>
            <p:ph idx="1"/>
          </p:nvPr>
        </p:nvSpPr>
        <p:spPr>
          <a:xfrm>
            <a:off x="569913" y="990600"/>
            <a:ext cx="8229600" cy="4525963"/>
          </a:xfrm>
        </p:spPr>
        <p:txBody>
          <a:bodyPr/>
          <a:lstStyle/>
          <a:p>
            <a:pPr eaLnBrk="1" hangingPunct="1">
              <a:defRPr/>
            </a:pPr>
            <a:r>
              <a:rPr lang="en-US" dirty="0" smtClean="0">
                <a:cs typeface="+mn-cs"/>
              </a:rPr>
              <a:t>These include </a:t>
            </a:r>
            <a:r>
              <a:rPr lang="en-US" dirty="0" smtClean="0">
                <a:solidFill>
                  <a:srgbClr val="3333FF"/>
                </a:solidFill>
                <a:cs typeface="+mn-cs"/>
              </a:rPr>
              <a:t>T </a:t>
            </a:r>
            <a:r>
              <a:rPr lang="en-US" dirty="0" err="1" smtClean="0">
                <a:solidFill>
                  <a:srgbClr val="3333FF"/>
                </a:solidFill>
                <a:cs typeface="+mn-cs"/>
              </a:rPr>
              <a:t>Tauri</a:t>
            </a:r>
            <a:r>
              <a:rPr lang="en-US" dirty="0" smtClean="0">
                <a:solidFill>
                  <a:srgbClr val="3333FF"/>
                </a:solidFill>
                <a:cs typeface="+mn-cs"/>
              </a:rPr>
              <a:t> stars</a:t>
            </a:r>
            <a:r>
              <a:rPr lang="en-US" dirty="0" smtClean="0">
                <a:cs typeface="+mn-cs"/>
              </a:rPr>
              <a:t>, </a:t>
            </a:r>
            <a:r>
              <a:rPr lang="en-US" dirty="0" err="1" smtClean="0">
                <a:cs typeface="+mn-cs"/>
              </a:rPr>
              <a:t>protostars</a:t>
            </a:r>
            <a:r>
              <a:rPr lang="en-US" dirty="0" smtClean="0">
                <a:cs typeface="+mn-cs"/>
              </a:rPr>
              <a:t> with about the mass of the sun that show signs of active chromospheres as you might expect from young rapidly rotating stars with strong magnetic dynamos.</a:t>
            </a:r>
          </a:p>
          <a:p>
            <a:pPr lvl="1" eaLnBrk="1" hangingPunct="1">
              <a:defRPr/>
            </a:pPr>
            <a:r>
              <a:rPr lang="en-US" sz="2400" dirty="0" smtClean="0"/>
              <a:t>T </a:t>
            </a:r>
            <a:r>
              <a:rPr lang="en-US" sz="2400" dirty="0" err="1" smtClean="0"/>
              <a:t>Tauri</a:t>
            </a:r>
            <a:r>
              <a:rPr lang="en-US" sz="2400" dirty="0" smtClean="0"/>
              <a:t> stars are also often surrounded by thick disks of gas and dust that are very bright at infrared wavelengths.</a:t>
            </a:r>
            <a:endParaRPr lang="en-US" dirty="0" smtClean="0"/>
          </a:p>
        </p:txBody>
      </p:sp>
      <p:sp>
        <p:nvSpPr>
          <p:cNvPr id="180634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Observations of Star Formation</a:t>
            </a:r>
          </a:p>
        </p:txBody>
      </p:sp>
    </p:spTree>
    <p:extLst>
      <p:ext uri="{BB962C8B-B14F-4D97-AF65-F5344CB8AC3E}">
        <p14:creationId xmlns:p14="http://schemas.microsoft.com/office/powerpoint/2010/main" val="4178321120"/>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3" name="Rectangle 3"/>
          <p:cNvSpPr>
            <a:spLocks noGrp="1" noChangeArrowheads="1"/>
          </p:cNvSpPr>
          <p:nvPr>
            <p:ph idx="1"/>
          </p:nvPr>
        </p:nvSpPr>
        <p:spPr>
          <a:xfrm>
            <a:off x="569913" y="990600"/>
            <a:ext cx="8574087" cy="5410200"/>
          </a:xfrm>
        </p:spPr>
        <p:txBody>
          <a:bodyPr/>
          <a:lstStyle/>
          <a:p>
            <a:pPr eaLnBrk="1" hangingPunct="1">
              <a:defRPr/>
            </a:pPr>
            <a:r>
              <a:rPr lang="en-US" sz="3400" dirty="0" smtClean="0">
                <a:cs typeface="+mn-cs"/>
              </a:rPr>
              <a:t>These observations all confirm the theoretical models of contracting </a:t>
            </a:r>
            <a:r>
              <a:rPr lang="en-US" sz="3400" dirty="0" err="1" smtClean="0">
                <a:cs typeface="+mn-cs"/>
              </a:rPr>
              <a:t>protostars</a:t>
            </a:r>
            <a:r>
              <a:rPr lang="en-US" sz="3400" dirty="0" smtClean="0">
                <a:cs typeface="+mn-cs"/>
              </a:rPr>
              <a:t>. </a:t>
            </a:r>
          </a:p>
          <a:p>
            <a:pPr eaLnBrk="1" hangingPunct="1">
              <a:defRPr/>
            </a:pPr>
            <a:r>
              <a:rPr lang="en-US" sz="3400" dirty="0" smtClean="0">
                <a:cs typeface="+mn-cs"/>
              </a:rPr>
              <a:t>Although star formation still holds many puzzles, the general process seems clear.</a:t>
            </a:r>
            <a:r>
              <a:rPr lang="en-US" dirty="0" smtClean="0">
                <a:cs typeface="+mn-cs"/>
              </a:rPr>
              <a:t> </a:t>
            </a:r>
          </a:p>
          <a:p>
            <a:pPr lvl="1" eaLnBrk="1" hangingPunct="1">
              <a:defRPr/>
            </a:pPr>
            <a:r>
              <a:rPr lang="en-US" sz="2400" dirty="0" smtClean="0"/>
              <a:t>In at least some cases, interstellar gas clouds are compressed by passing shock waves, and the clouds</a:t>
            </a:r>
            <a:r>
              <a:rPr lang="ja-JP" altLang="en-US" sz="2400" dirty="0" smtClean="0">
                <a:latin typeface="Arial"/>
              </a:rPr>
              <a:t>’</a:t>
            </a:r>
            <a:r>
              <a:rPr lang="en-US" sz="2400" dirty="0" smtClean="0"/>
              <a:t> gravity, acting unopposed, draws the matter inward to form </a:t>
            </a:r>
            <a:r>
              <a:rPr lang="en-US" sz="2400" dirty="0" err="1" smtClean="0"/>
              <a:t>protostars</a:t>
            </a:r>
            <a:r>
              <a:rPr lang="en-US" sz="2400" dirty="0" smtClean="0"/>
              <a:t>.</a:t>
            </a:r>
            <a:endParaRPr lang="en-US" sz="2000" dirty="0" smtClean="0"/>
          </a:p>
        </p:txBody>
      </p:sp>
      <p:sp>
        <p:nvSpPr>
          <p:cNvPr id="1566726"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Observations of Star Formation</a:t>
            </a:r>
          </a:p>
        </p:txBody>
      </p:sp>
    </p:spTree>
    <p:extLst>
      <p:ext uri="{BB962C8B-B14F-4D97-AF65-F5344CB8AC3E}">
        <p14:creationId xmlns:p14="http://schemas.microsoft.com/office/powerpoint/2010/main" val="259791480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7" name="Rectangle 3"/>
          <p:cNvSpPr>
            <a:spLocks noGrp="1" noChangeArrowheads="1"/>
          </p:cNvSpPr>
          <p:nvPr>
            <p:ph idx="1"/>
          </p:nvPr>
        </p:nvSpPr>
        <p:spPr>
          <a:xfrm>
            <a:off x="550863" y="952500"/>
            <a:ext cx="8288337" cy="5486400"/>
          </a:xfrm>
        </p:spPr>
        <p:txBody>
          <a:bodyPr/>
          <a:lstStyle/>
          <a:p>
            <a:pPr eaLnBrk="1" hangingPunct="1">
              <a:defRPr/>
            </a:pPr>
            <a:r>
              <a:rPr lang="en-US" sz="4400" smtClean="0">
                <a:cs typeface="+mn-cs"/>
              </a:rPr>
              <a:t>Now, you know how to make a star.</a:t>
            </a:r>
          </a:p>
          <a:p>
            <a:pPr lvl="1" eaLnBrk="1" hangingPunct="1">
              <a:defRPr/>
            </a:pPr>
            <a:r>
              <a:rPr lang="en-US" sz="2600" smtClean="0"/>
              <a:t>Just find some way to compress more than 0.08 solar masses of ISM material into a small enough region of space.</a:t>
            </a:r>
          </a:p>
          <a:p>
            <a:pPr lvl="1" eaLnBrk="1" hangingPunct="1">
              <a:defRPr/>
            </a:pPr>
            <a:r>
              <a:rPr lang="en-US" sz="2600" smtClean="0"/>
              <a:t>Gravity will do the rest of the job.</a:t>
            </a:r>
          </a:p>
        </p:txBody>
      </p:sp>
      <p:sp>
        <p:nvSpPr>
          <p:cNvPr id="1567750"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Observations of Star Formation</a:t>
            </a:r>
          </a:p>
        </p:txBody>
      </p:sp>
    </p:spTree>
    <p:extLst>
      <p:ext uri="{BB962C8B-B14F-4D97-AF65-F5344CB8AC3E}">
        <p14:creationId xmlns:p14="http://schemas.microsoft.com/office/powerpoint/2010/main" val="1721443519"/>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body" sz="half" idx="1"/>
          </p:nvPr>
        </p:nvSpPr>
        <p:spPr>
          <a:xfrm>
            <a:off x="576263" y="990600"/>
            <a:ext cx="8586787" cy="5105400"/>
          </a:xfrm>
        </p:spPr>
        <p:txBody>
          <a:bodyPr/>
          <a:lstStyle/>
          <a:p>
            <a:pPr eaLnBrk="1" hangingPunct="1">
              <a:defRPr/>
            </a:pPr>
            <a:r>
              <a:rPr lang="en-US" sz="3600" smtClean="0">
                <a:cs typeface="+mn-cs"/>
              </a:rPr>
              <a:t>On a clear winter night, you can see with your naked eye the Great Nebula of Orion as a fuzzy wisp in Orion</a:t>
            </a:r>
            <a:r>
              <a:rPr lang="ja-JP" altLang="en-US" sz="3600" smtClean="0">
                <a:latin typeface="Arial"/>
                <a:cs typeface="+mn-cs"/>
              </a:rPr>
              <a:t>’</a:t>
            </a:r>
            <a:r>
              <a:rPr lang="en-US" sz="3600" smtClean="0">
                <a:cs typeface="+mn-cs"/>
              </a:rPr>
              <a:t>s sword.</a:t>
            </a:r>
          </a:p>
          <a:p>
            <a:pPr lvl="1" eaLnBrk="1" hangingPunct="1">
              <a:defRPr/>
            </a:pPr>
            <a:r>
              <a:rPr lang="en-US" sz="2400" smtClean="0"/>
              <a:t>With binoculars or </a:t>
            </a:r>
            <a:br>
              <a:rPr lang="en-US" sz="2400" smtClean="0"/>
            </a:br>
            <a:r>
              <a:rPr lang="en-US" sz="2400" smtClean="0"/>
              <a:t>a small telescope, </a:t>
            </a:r>
            <a:br>
              <a:rPr lang="en-US" sz="2400" smtClean="0"/>
            </a:br>
            <a:r>
              <a:rPr lang="en-US" sz="2400" smtClean="0"/>
              <a:t>it is striking.</a:t>
            </a:r>
          </a:p>
          <a:p>
            <a:pPr lvl="1" eaLnBrk="1" hangingPunct="1">
              <a:defRPr/>
            </a:pPr>
            <a:r>
              <a:rPr lang="en-US" sz="2400" smtClean="0"/>
              <a:t>Through a large </a:t>
            </a:r>
            <a:br>
              <a:rPr lang="en-US" sz="2400" smtClean="0"/>
            </a:br>
            <a:r>
              <a:rPr lang="en-US" sz="2400" smtClean="0"/>
              <a:t>telescope, it is </a:t>
            </a:r>
            <a:br>
              <a:rPr lang="en-US" sz="2400" smtClean="0"/>
            </a:br>
            <a:r>
              <a:rPr lang="en-US" sz="2400" smtClean="0"/>
              <a:t>breathtaking. </a:t>
            </a:r>
          </a:p>
        </p:txBody>
      </p:sp>
      <p:pic>
        <p:nvPicPr>
          <p:cNvPr id="1569803" name="Picture 11" descr="07p14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904" b="2904"/>
          <a:stretch>
            <a:fillRect/>
          </a:stretch>
        </p:blipFill>
        <p:spPr/>
      </p:pic>
      <p:sp>
        <p:nvSpPr>
          <p:cNvPr id="1569801"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Orion Nebula</a:t>
            </a:r>
          </a:p>
        </p:txBody>
      </p:sp>
    </p:spTree>
    <p:extLst>
      <p:ext uri="{BB962C8B-B14F-4D97-AF65-F5344CB8AC3E}">
        <p14:creationId xmlns:p14="http://schemas.microsoft.com/office/powerpoint/2010/main" val="40671186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idx="1"/>
          </p:nvPr>
        </p:nvSpPr>
        <p:spPr>
          <a:xfrm>
            <a:off x="558800" y="971550"/>
            <a:ext cx="8128000" cy="4525963"/>
          </a:xfrm>
        </p:spPr>
        <p:txBody>
          <a:bodyPr/>
          <a:lstStyle/>
          <a:p>
            <a:pPr eaLnBrk="1" hangingPunct="1">
              <a:defRPr/>
            </a:pPr>
            <a:r>
              <a:rPr lang="en-US" sz="4000" smtClean="0">
                <a:cs typeface="+mn-cs"/>
              </a:rPr>
              <a:t>The law of </a:t>
            </a:r>
            <a:r>
              <a:rPr lang="en-US" sz="4000" smtClean="0">
                <a:solidFill>
                  <a:srgbClr val="3333FF"/>
                </a:solidFill>
                <a:cs typeface="+mn-cs"/>
              </a:rPr>
              <a:t>energy transport</a:t>
            </a:r>
            <a:r>
              <a:rPr lang="en-US" sz="4000" smtClean="0">
                <a:cs typeface="+mn-cs"/>
              </a:rPr>
              <a:t> states that energy must flow from hot regions to cooler regions by conduction, convection, or radiation.</a:t>
            </a:r>
          </a:p>
        </p:txBody>
      </p:sp>
      <p:sp>
        <p:nvSpPr>
          <p:cNvPr id="130253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Energy Transport</a:t>
            </a:r>
          </a:p>
        </p:txBody>
      </p:sp>
    </p:spTree>
    <p:extLst>
      <p:ext uri="{BB962C8B-B14F-4D97-AF65-F5344CB8AC3E}">
        <p14:creationId xmlns:p14="http://schemas.microsoft.com/office/powerpoint/2010/main" val="397929881"/>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body" sz="half" idx="1"/>
          </p:nvPr>
        </p:nvSpPr>
        <p:spPr>
          <a:xfrm>
            <a:off x="576263" y="990600"/>
            <a:ext cx="8458200" cy="5486400"/>
          </a:xfrm>
        </p:spPr>
        <p:txBody>
          <a:bodyPr/>
          <a:lstStyle/>
          <a:p>
            <a:pPr eaLnBrk="1" hangingPunct="1">
              <a:defRPr/>
            </a:pPr>
            <a:r>
              <a:rPr lang="en-US" sz="3600" smtClean="0">
                <a:cs typeface="+mn-cs"/>
              </a:rPr>
              <a:t>At the center lie four brilliant blue-white stars known as the Trapezium—the brightest of a cluster of a few hundred stars.</a:t>
            </a:r>
            <a:r>
              <a:rPr lang="en-US" smtClean="0">
                <a:cs typeface="+mn-cs"/>
              </a:rPr>
              <a:t> </a:t>
            </a:r>
          </a:p>
          <a:p>
            <a:pPr lvl="1" eaLnBrk="1" hangingPunct="1">
              <a:defRPr/>
            </a:pPr>
            <a:r>
              <a:rPr lang="en-US" sz="2400" smtClean="0"/>
              <a:t>Surrounding the stars </a:t>
            </a:r>
            <a:br>
              <a:rPr lang="en-US" sz="2400" smtClean="0"/>
            </a:br>
            <a:r>
              <a:rPr lang="en-US" sz="2400" smtClean="0"/>
              <a:t>are the glowing </a:t>
            </a:r>
            <a:br>
              <a:rPr lang="en-US" sz="2400" smtClean="0"/>
            </a:br>
            <a:r>
              <a:rPr lang="en-US" sz="2400" smtClean="0"/>
              <a:t>filaments of a nebula </a:t>
            </a:r>
            <a:br>
              <a:rPr lang="en-US" sz="2400" smtClean="0"/>
            </a:br>
            <a:r>
              <a:rPr lang="en-US" sz="2400" smtClean="0"/>
              <a:t>more than 8 pc </a:t>
            </a:r>
            <a:br>
              <a:rPr lang="en-US" sz="2400" smtClean="0"/>
            </a:br>
            <a:r>
              <a:rPr lang="en-US" sz="2400" smtClean="0"/>
              <a:t>across.</a:t>
            </a:r>
          </a:p>
        </p:txBody>
      </p:sp>
      <p:pic>
        <p:nvPicPr>
          <p:cNvPr id="1570827" name="Picture 11" descr="07p14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904" b="2904"/>
          <a:stretch>
            <a:fillRect/>
          </a:stretch>
        </p:blipFill>
        <p:spPr/>
      </p:pic>
      <p:sp>
        <p:nvSpPr>
          <p:cNvPr id="1570828" name="Text Box 12"/>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Orion Nebula</a:t>
            </a:r>
          </a:p>
        </p:txBody>
      </p:sp>
    </p:spTree>
    <p:extLst>
      <p:ext uri="{BB962C8B-B14F-4D97-AF65-F5344CB8AC3E}">
        <p14:creationId xmlns:p14="http://schemas.microsoft.com/office/powerpoint/2010/main" val="316042183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3" name="Rectangle 3"/>
          <p:cNvSpPr>
            <a:spLocks noGrp="1" noChangeArrowheads="1"/>
          </p:cNvSpPr>
          <p:nvPr>
            <p:ph idx="1"/>
          </p:nvPr>
        </p:nvSpPr>
        <p:spPr>
          <a:xfrm>
            <a:off x="576263" y="990600"/>
            <a:ext cx="8567737" cy="5562600"/>
          </a:xfrm>
        </p:spPr>
        <p:txBody>
          <a:bodyPr/>
          <a:lstStyle/>
          <a:p>
            <a:pPr eaLnBrk="1" hangingPunct="1">
              <a:defRPr/>
            </a:pPr>
            <a:r>
              <a:rPr lang="en-US" smtClean="0">
                <a:cs typeface="+mn-cs"/>
              </a:rPr>
              <a:t>Like a great thundercloud illuminated from within, the churning currents of gas and dust suggest immense power. </a:t>
            </a:r>
          </a:p>
          <a:p>
            <a:pPr eaLnBrk="1" hangingPunct="1">
              <a:defRPr/>
            </a:pPr>
            <a:r>
              <a:rPr lang="en-US" smtClean="0">
                <a:cs typeface="+mn-cs"/>
              </a:rPr>
              <a:t>However, the significance of the Orion Nebula lies hidden—figuratively and literally—beyond the visible nebula. </a:t>
            </a:r>
          </a:p>
          <a:p>
            <a:pPr lvl="1" eaLnBrk="1" hangingPunct="1">
              <a:defRPr/>
            </a:pPr>
            <a:r>
              <a:rPr lang="en-US" sz="2600" smtClean="0"/>
              <a:t>The region is ripe with star formation.</a:t>
            </a:r>
          </a:p>
        </p:txBody>
      </p:sp>
      <p:sp>
        <p:nvSpPr>
          <p:cNvPr id="1571845"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Orion Nebula</a:t>
            </a:r>
          </a:p>
        </p:txBody>
      </p:sp>
    </p:spTree>
    <p:extLst>
      <p:ext uri="{BB962C8B-B14F-4D97-AF65-F5344CB8AC3E}">
        <p14:creationId xmlns:p14="http://schemas.microsoft.com/office/powerpoint/2010/main" val="383675312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idx="1"/>
          </p:nvPr>
        </p:nvSpPr>
        <p:spPr>
          <a:xfrm>
            <a:off x="557213" y="952500"/>
            <a:ext cx="8358187" cy="5638800"/>
          </a:xfrm>
        </p:spPr>
        <p:txBody>
          <a:bodyPr/>
          <a:lstStyle/>
          <a:p>
            <a:pPr eaLnBrk="1" hangingPunct="1">
              <a:defRPr/>
            </a:pPr>
            <a:r>
              <a:rPr lang="en-US" sz="4400" smtClean="0">
                <a:cs typeface="+mn-cs"/>
              </a:rPr>
              <a:t>You should not be surprised to find star formation in Orion.</a:t>
            </a:r>
            <a:r>
              <a:rPr lang="en-US" sz="3600" smtClean="0">
                <a:cs typeface="+mn-cs"/>
              </a:rPr>
              <a:t> </a:t>
            </a:r>
          </a:p>
          <a:p>
            <a:pPr lvl="1" eaLnBrk="1" hangingPunct="1">
              <a:defRPr/>
            </a:pPr>
            <a:r>
              <a:rPr lang="en-US" sz="2400" smtClean="0"/>
              <a:t>The constellation is a brilliant landmark in the winter sky—because it is marked by hot, blue stars. </a:t>
            </a:r>
          </a:p>
          <a:p>
            <a:pPr lvl="1" eaLnBrk="1" hangingPunct="1">
              <a:defRPr/>
            </a:pPr>
            <a:r>
              <a:rPr lang="en-US" sz="2400" smtClean="0"/>
              <a:t>These stars are bright in our sky not because they are nearby, but because they are tremendously luminous.</a:t>
            </a:r>
          </a:p>
          <a:p>
            <a:pPr lvl="1" eaLnBrk="1" hangingPunct="1">
              <a:defRPr/>
            </a:pPr>
            <a:r>
              <a:rPr lang="en-US" sz="2400" smtClean="0"/>
              <a:t>These O and B stars cannot live more than a few million years.</a:t>
            </a:r>
          </a:p>
          <a:p>
            <a:pPr lvl="1" eaLnBrk="1" hangingPunct="1">
              <a:defRPr/>
            </a:pPr>
            <a:r>
              <a:rPr lang="en-US" sz="2400" smtClean="0"/>
              <a:t>So, you can conclude that they must have been born astronomically recently, near where they are seen now.</a:t>
            </a:r>
          </a:p>
        </p:txBody>
      </p:sp>
      <p:sp>
        <p:nvSpPr>
          <p:cNvPr id="1572868"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2921861710"/>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idx="1"/>
          </p:nvPr>
        </p:nvSpPr>
        <p:spPr>
          <a:xfrm>
            <a:off x="142875" y="990600"/>
            <a:ext cx="8772525" cy="4525963"/>
          </a:xfrm>
        </p:spPr>
        <p:txBody>
          <a:bodyPr/>
          <a:lstStyle/>
          <a:p>
            <a:pPr lvl="1" eaLnBrk="1" hangingPunct="1">
              <a:defRPr/>
            </a:pPr>
            <a:r>
              <a:rPr lang="en-US" sz="3200" smtClean="0"/>
              <a:t>Furthermore, the constellation contains large numbers of T Tauri stars—which are known to be young.</a:t>
            </a:r>
          </a:p>
          <a:p>
            <a:pPr lvl="1" eaLnBrk="1" hangingPunct="1">
              <a:defRPr/>
            </a:pPr>
            <a:r>
              <a:rPr lang="en-US" sz="3200" smtClean="0"/>
              <a:t>Orion is rich with young stars.</a:t>
            </a:r>
          </a:p>
        </p:txBody>
      </p:sp>
      <p:sp>
        <p:nvSpPr>
          <p:cNvPr id="157389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266544465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idx="1"/>
          </p:nvPr>
        </p:nvSpPr>
        <p:spPr>
          <a:xfrm>
            <a:off x="557213" y="990600"/>
            <a:ext cx="8053387" cy="5715000"/>
          </a:xfrm>
        </p:spPr>
        <p:txBody>
          <a:bodyPr/>
          <a:lstStyle/>
          <a:p>
            <a:pPr eaLnBrk="1" hangingPunct="1">
              <a:defRPr/>
            </a:pPr>
            <a:r>
              <a:rPr lang="en-US" sz="4000" smtClean="0">
                <a:cs typeface="+mn-cs"/>
              </a:rPr>
              <a:t>The history of star formation in the constellation Orion is written in its stars.</a:t>
            </a:r>
            <a:r>
              <a:rPr lang="en-US" sz="3600" smtClean="0">
                <a:solidFill>
                  <a:srgbClr val="FFCC00"/>
                </a:solidFill>
                <a:cs typeface="+mn-cs"/>
              </a:rPr>
              <a:t> </a:t>
            </a:r>
          </a:p>
          <a:p>
            <a:pPr lvl="1" eaLnBrk="1" hangingPunct="1">
              <a:defRPr/>
            </a:pPr>
            <a:r>
              <a:rPr lang="en-US" sz="2400" smtClean="0"/>
              <a:t>The stars at Orion</a:t>
            </a:r>
            <a:r>
              <a:rPr lang="ja-JP" altLang="en-US" sz="2400" smtClean="0">
                <a:latin typeface="Arial"/>
              </a:rPr>
              <a:t>’</a:t>
            </a:r>
            <a:r>
              <a:rPr lang="en-US" sz="2400" smtClean="0"/>
              <a:t>s west shoulder are about 12 million years old.</a:t>
            </a:r>
          </a:p>
          <a:p>
            <a:pPr lvl="1" eaLnBrk="1" hangingPunct="1">
              <a:defRPr/>
            </a:pPr>
            <a:r>
              <a:rPr lang="en-US" sz="2400" smtClean="0"/>
              <a:t>Those of Orion</a:t>
            </a:r>
            <a:r>
              <a:rPr lang="ja-JP" altLang="en-US" sz="2400" smtClean="0">
                <a:latin typeface="Arial"/>
              </a:rPr>
              <a:t>’</a:t>
            </a:r>
            <a:r>
              <a:rPr lang="en-US" sz="2400" smtClean="0"/>
              <a:t>s belt are about 8 million years old.</a:t>
            </a:r>
          </a:p>
          <a:p>
            <a:pPr lvl="1" eaLnBrk="1" hangingPunct="1">
              <a:defRPr/>
            </a:pPr>
            <a:r>
              <a:rPr lang="en-US" sz="2400" smtClean="0"/>
              <a:t>The stars of the Trapezium are no older than 2 million years.</a:t>
            </a:r>
          </a:p>
        </p:txBody>
      </p:sp>
      <p:sp>
        <p:nvSpPr>
          <p:cNvPr id="157491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143211006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idx="1"/>
          </p:nvPr>
        </p:nvSpPr>
        <p:spPr>
          <a:xfrm>
            <a:off x="557213" y="973138"/>
            <a:ext cx="8281987" cy="5059362"/>
          </a:xfrm>
        </p:spPr>
        <p:txBody>
          <a:bodyPr/>
          <a:lstStyle/>
          <a:p>
            <a:pPr eaLnBrk="1" hangingPunct="1">
              <a:defRPr/>
            </a:pPr>
            <a:r>
              <a:rPr lang="en-US" sz="4000" smtClean="0">
                <a:cs typeface="+mn-cs"/>
              </a:rPr>
              <a:t>Apparently, star formation began near the west shoulder.</a:t>
            </a:r>
          </a:p>
          <a:p>
            <a:pPr lvl="1" eaLnBrk="1" hangingPunct="1">
              <a:defRPr/>
            </a:pPr>
            <a:r>
              <a:rPr lang="en-US" sz="2400" smtClean="0"/>
              <a:t>The massive stars that formed there triggered the formation of the stars you see in Orion</a:t>
            </a:r>
            <a:r>
              <a:rPr lang="ja-JP" altLang="en-US" sz="2400" smtClean="0">
                <a:latin typeface="Arial"/>
              </a:rPr>
              <a:t>’</a:t>
            </a:r>
            <a:r>
              <a:rPr lang="en-US" sz="2400" smtClean="0"/>
              <a:t>s belt.</a:t>
            </a:r>
          </a:p>
          <a:p>
            <a:pPr lvl="1" eaLnBrk="1" hangingPunct="1">
              <a:defRPr/>
            </a:pPr>
            <a:r>
              <a:rPr lang="en-US" sz="2400" smtClean="0"/>
              <a:t>That star formation may have triggered the formation of the stars in the Great Nebula.</a:t>
            </a:r>
          </a:p>
          <a:p>
            <a:pPr lvl="1" eaLnBrk="1" hangingPunct="1">
              <a:defRPr/>
            </a:pPr>
            <a:r>
              <a:rPr lang="en-US" sz="2400" smtClean="0"/>
              <a:t>Like a grass fire, star formation has swept across Orion from northwest to southeast.</a:t>
            </a:r>
          </a:p>
        </p:txBody>
      </p:sp>
      <p:sp>
        <p:nvSpPr>
          <p:cNvPr id="157594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202859258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7" name="Rectangle 3"/>
          <p:cNvSpPr>
            <a:spLocks noGrp="1" noChangeArrowheads="1"/>
          </p:cNvSpPr>
          <p:nvPr>
            <p:ph idx="1"/>
          </p:nvPr>
        </p:nvSpPr>
        <p:spPr>
          <a:xfrm>
            <a:off x="550863" y="976313"/>
            <a:ext cx="8229600" cy="4525962"/>
          </a:xfrm>
        </p:spPr>
        <p:txBody>
          <a:bodyPr/>
          <a:lstStyle/>
          <a:p>
            <a:pPr eaLnBrk="1" hangingPunct="1">
              <a:defRPr/>
            </a:pPr>
            <a:r>
              <a:rPr lang="en-US" sz="4000" smtClean="0">
                <a:cs typeface="+mn-cs"/>
              </a:rPr>
              <a:t>There are several points to note about star formation in the Orion Nebula.</a:t>
            </a:r>
          </a:p>
        </p:txBody>
      </p:sp>
      <p:pic>
        <p:nvPicPr>
          <p:cNvPr id="409602" name="Picture 8" descr="07p140"/>
          <p:cNvPicPr>
            <a:picLocks noChangeAspect="1" noChangeArrowheads="1"/>
          </p:cNvPicPr>
          <p:nvPr/>
        </p:nvPicPr>
        <p:blipFill>
          <a:blip r:embed="rId3">
            <a:extLst>
              <a:ext uri="{28A0092B-C50C-407E-A947-70E740481C1C}">
                <a14:useLocalDpi xmlns:a14="http://schemas.microsoft.com/office/drawing/2010/main" val="0"/>
              </a:ext>
            </a:extLst>
          </a:blip>
          <a:srcRect l="20998" t="32941" r="28609" b="35295"/>
          <a:stretch>
            <a:fillRect/>
          </a:stretch>
        </p:blipFill>
        <p:spPr bwMode="auto">
          <a:xfrm>
            <a:off x="4187825" y="314325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839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2817683585"/>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body" sz="half" idx="1"/>
          </p:nvPr>
        </p:nvSpPr>
        <p:spPr>
          <a:xfrm>
            <a:off x="576263" y="990600"/>
            <a:ext cx="8567737" cy="5867400"/>
          </a:xfrm>
        </p:spPr>
        <p:txBody>
          <a:bodyPr/>
          <a:lstStyle/>
          <a:p>
            <a:pPr eaLnBrk="1" hangingPunct="1">
              <a:defRPr/>
            </a:pPr>
            <a:r>
              <a:rPr lang="en-US" sz="3600" smtClean="0">
                <a:cs typeface="+mn-cs"/>
              </a:rPr>
              <a:t>First, the nebula you see is only a small part of a vast, dusty molecular cloud.</a:t>
            </a:r>
          </a:p>
          <a:p>
            <a:pPr lvl="1" eaLnBrk="1" hangingPunct="1">
              <a:defRPr/>
            </a:pPr>
            <a:r>
              <a:rPr lang="en-US" sz="2400" smtClean="0"/>
              <a:t>You see the nebula </a:t>
            </a:r>
            <a:br>
              <a:rPr lang="en-US" sz="2400" smtClean="0"/>
            </a:br>
            <a:r>
              <a:rPr lang="en-US" sz="2400" smtClean="0"/>
              <a:t>because the stars </a:t>
            </a:r>
            <a:br>
              <a:rPr lang="en-US" sz="2400" smtClean="0"/>
            </a:br>
            <a:r>
              <a:rPr lang="en-US" sz="2400" smtClean="0"/>
              <a:t>born within it have </a:t>
            </a:r>
            <a:br>
              <a:rPr lang="en-US" sz="2400" smtClean="0"/>
            </a:br>
            <a:r>
              <a:rPr lang="en-US" sz="2400" smtClean="0"/>
              <a:t>ionized the gas and </a:t>
            </a:r>
            <a:br>
              <a:rPr lang="en-US" sz="2400" smtClean="0"/>
            </a:br>
            <a:r>
              <a:rPr lang="en-US" sz="2400" smtClean="0"/>
              <a:t>driven it outward—</a:t>
            </a:r>
            <a:br>
              <a:rPr lang="en-US" sz="2400" smtClean="0"/>
            </a:br>
            <a:r>
              <a:rPr lang="en-US" sz="2400" smtClean="0"/>
              <a:t>breaking out of the </a:t>
            </a:r>
            <a:br>
              <a:rPr lang="en-US" sz="2400" smtClean="0"/>
            </a:br>
            <a:r>
              <a:rPr lang="en-US" sz="2400" smtClean="0"/>
              <a:t>much larger molecular </a:t>
            </a:r>
            <a:br>
              <a:rPr lang="en-US" sz="2400" smtClean="0"/>
            </a:br>
            <a:r>
              <a:rPr lang="en-US" sz="2400" smtClean="0"/>
              <a:t>cloud.</a:t>
            </a:r>
            <a:endParaRPr lang="en-US" sz="2000" smtClean="0"/>
          </a:p>
        </p:txBody>
      </p:sp>
      <p:sp>
        <p:nvSpPr>
          <p:cNvPr id="1576968"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pic>
        <p:nvPicPr>
          <p:cNvPr id="1576969" name="Picture 9" descr="07p140"/>
          <p:cNvPicPr>
            <a:picLocks noChangeAspect="1" noChangeArrowheads="1"/>
          </p:cNvPicPr>
          <p:nvPr/>
        </p:nvPicPr>
        <p:blipFill>
          <a:blip r:embed="rId3">
            <a:extLst>
              <a:ext uri="{28A0092B-C50C-407E-A947-70E740481C1C}">
                <a14:useLocalDpi xmlns:a14="http://schemas.microsoft.com/office/drawing/2010/main" val="0"/>
              </a:ext>
            </a:extLst>
          </a:blip>
          <a:srcRect l="55803" t="5872" r="12112" b="68680"/>
          <a:stretch>
            <a:fillRect/>
          </a:stretch>
        </p:blipFill>
        <p:spPr bwMode="auto">
          <a:xfrm>
            <a:off x="4800600" y="2759075"/>
            <a:ext cx="43434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8711349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7" name="Rectangle 3"/>
          <p:cNvSpPr>
            <a:spLocks noGrp="1" noChangeArrowheads="1"/>
          </p:cNvSpPr>
          <p:nvPr>
            <p:ph type="body" sz="half" idx="1"/>
          </p:nvPr>
        </p:nvSpPr>
        <p:spPr>
          <a:xfrm>
            <a:off x="576263" y="990600"/>
            <a:ext cx="8567737" cy="4525963"/>
          </a:xfrm>
        </p:spPr>
        <p:txBody>
          <a:bodyPr/>
          <a:lstStyle/>
          <a:p>
            <a:pPr eaLnBrk="1" hangingPunct="1">
              <a:defRPr/>
            </a:pPr>
            <a:r>
              <a:rPr lang="en-US" sz="3600" smtClean="0">
                <a:cs typeface="+mn-cs"/>
              </a:rPr>
              <a:t>Two, a single very hot star is almost entirely responsible for ionizing the gas.</a:t>
            </a:r>
          </a:p>
        </p:txBody>
      </p:sp>
      <p:sp>
        <p:nvSpPr>
          <p:cNvPr id="157799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pic>
        <p:nvPicPr>
          <p:cNvPr id="1577994" name="Picture 10" descr="07p140"/>
          <p:cNvPicPr>
            <a:picLocks noChangeAspect="1" noChangeArrowheads="1"/>
          </p:cNvPicPr>
          <p:nvPr/>
        </p:nvPicPr>
        <p:blipFill>
          <a:blip r:embed="rId3">
            <a:extLst>
              <a:ext uri="{28A0092B-C50C-407E-A947-70E740481C1C}">
                <a14:useLocalDpi xmlns:a14="http://schemas.microsoft.com/office/drawing/2010/main" val="0"/>
              </a:ext>
            </a:extLst>
          </a:blip>
          <a:srcRect l="6535" t="69412" r="61606" b="2486"/>
          <a:stretch>
            <a:fillRect/>
          </a:stretch>
        </p:blipFill>
        <p:spPr bwMode="auto">
          <a:xfrm>
            <a:off x="4860925" y="2362200"/>
            <a:ext cx="42830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6417282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body" sz="half" idx="1"/>
          </p:nvPr>
        </p:nvSpPr>
        <p:spPr>
          <a:xfrm>
            <a:off x="577850" y="985838"/>
            <a:ext cx="8566150" cy="4525962"/>
          </a:xfrm>
        </p:spPr>
        <p:txBody>
          <a:bodyPr/>
          <a:lstStyle/>
          <a:p>
            <a:pPr eaLnBrk="1" hangingPunct="1">
              <a:defRPr/>
            </a:pPr>
            <a:r>
              <a:rPr lang="en-US" smtClean="0">
                <a:cs typeface="+mn-cs"/>
              </a:rPr>
              <a:t>Three, infrared observations reveal clear evidence of active star formation deeper in the molecular cloud just to the northwest of the Trapezium.</a:t>
            </a:r>
          </a:p>
        </p:txBody>
      </p:sp>
      <p:sp>
        <p:nvSpPr>
          <p:cNvPr id="1579019" name="Text Box 11"/>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pic>
        <p:nvPicPr>
          <p:cNvPr id="1579020" name="Picture 12" descr="07p140"/>
          <p:cNvPicPr>
            <a:picLocks noChangeAspect="1" noChangeArrowheads="1"/>
          </p:cNvPicPr>
          <p:nvPr/>
        </p:nvPicPr>
        <p:blipFill>
          <a:blip r:embed="rId3">
            <a:extLst>
              <a:ext uri="{28A0092B-C50C-407E-A947-70E740481C1C}">
                <a14:useLocalDpi xmlns:a14="http://schemas.microsoft.com/office/drawing/2010/main" val="0"/>
              </a:ext>
            </a:extLst>
          </a:blip>
          <a:srcRect l="72800" t="33226" r="9517" b="51772"/>
          <a:stretch>
            <a:fillRect/>
          </a:stretch>
        </p:blipFill>
        <p:spPr bwMode="auto">
          <a:xfrm>
            <a:off x="5194300" y="2870200"/>
            <a:ext cx="394970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66077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idx="1"/>
          </p:nvPr>
        </p:nvSpPr>
        <p:spPr>
          <a:xfrm>
            <a:off x="557213" y="963613"/>
            <a:ext cx="8129587" cy="5287962"/>
          </a:xfrm>
        </p:spPr>
        <p:txBody>
          <a:bodyPr/>
          <a:lstStyle/>
          <a:p>
            <a:pPr eaLnBrk="1" hangingPunct="1">
              <a:defRPr/>
            </a:pPr>
            <a:r>
              <a:rPr lang="en-US" sz="4000" smtClean="0">
                <a:cs typeface="+mn-cs"/>
              </a:rPr>
              <a:t>Radiation is the principal means of energy transport in the interiors of most stars.</a:t>
            </a:r>
          </a:p>
          <a:p>
            <a:pPr lvl="1" eaLnBrk="1" hangingPunct="1">
              <a:defRPr/>
            </a:pPr>
            <a:r>
              <a:rPr lang="en-US" sz="2400" smtClean="0"/>
              <a:t>Photons are absorbed and reemitted in random directions over and over as energy  works its way from the hot interior toward the cooler surface.</a:t>
            </a:r>
          </a:p>
        </p:txBody>
      </p:sp>
      <p:sp>
        <p:nvSpPr>
          <p:cNvPr id="1306629"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Energy Transport</a:t>
            </a:r>
          </a:p>
        </p:txBody>
      </p:sp>
    </p:spTree>
    <p:extLst>
      <p:ext uri="{BB962C8B-B14F-4D97-AF65-F5344CB8AC3E}">
        <p14:creationId xmlns:p14="http://schemas.microsoft.com/office/powerpoint/2010/main" val="2899237628"/>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body" sz="half" idx="1"/>
          </p:nvPr>
        </p:nvSpPr>
        <p:spPr>
          <a:xfrm>
            <a:off x="576263" y="987425"/>
            <a:ext cx="8262937" cy="4525963"/>
          </a:xfrm>
        </p:spPr>
        <p:txBody>
          <a:bodyPr/>
          <a:lstStyle/>
          <a:p>
            <a:pPr eaLnBrk="1" hangingPunct="1">
              <a:defRPr/>
            </a:pPr>
            <a:r>
              <a:rPr lang="en-US" sz="3600" smtClean="0">
                <a:cs typeface="+mn-cs"/>
              </a:rPr>
              <a:t>Finally, many stars visible in the nebula are surrounded by disks of gas and dust.</a:t>
            </a:r>
          </a:p>
          <a:p>
            <a:pPr lvl="1" eaLnBrk="1" hangingPunct="1">
              <a:defRPr/>
            </a:pPr>
            <a:r>
              <a:rPr lang="en-US" sz="2400" smtClean="0"/>
              <a:t>Such disks do not last long and are clear evidence that the stars are very young.</a:t>
            </a:r>
          </a:p>
        </p:txBody>
      </p:sp>
      <p:sp>
        <p:nvSpPr>
          <p:cNvPr id="1580040"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953784965"/>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idx="1"/>
          </p:nvPr>
        </p:nvSpPr>
        <p:spPr>
          <a:xfrm>
            <a:off x="576263" y="985838"/>
            <a:ext cx="8567737" cy="5872162"/>
          </a:xfrm>
        </p:spPr>
        <p:txBody>
          <a:bodyPr/>
          <a:lstStyle/>
          <a:p>
            <a:pPr eaLnBrk="1" hangingPunct="1">
              <a:defRPr/>
            </a:pPr>
            <a:r>
              <a:rPr lang="en-US" sz="3600" smtClean="0">
                <a:cs typeface="+mn-cs"/>
              </a:rPr>
              <a:t>Observations of stars in the Orion Nebula show that some of the gas and dust in the cloud from which a star forms settles into a disk.</a:t>
            </a:r>
            <a:r>
              <a:rPr lang="en-US" smtClean="0">
                <a:cs typeface="+mn-cs"/>
              </a:rPr>
              <a:t> </a:t>
            </a:r>
          </a:p>
          <a:p>
            <a:pPr lvl="1" eaLnBrk="1" hangingPunct="1">
              <a:defRPr/>
            </a:pPr>
            <a:r>
              <a:rPr lang="en-US" sz="2600" smtClean="0"/>
              <a:t>You should make special note of these disks—because planets may form in them. </a:t>
            </a:r>
          </a:p>
        </p:txBody>
      </p:sp>
      <p:sp>
        <p:nvSpPr>
          <p:cNvPr id="158106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Evidence of Young Stars</a:t>
            </a:r>
          </a:p>
        </p:txBody>
      </p:sp>
    </p:spTree>
    <p:extLst>
      <p:ext uri="{BB962C8B-B14F-4D97-AF65-F5344CB8AC3E}">
        <p14:creationId xmlns:p14="http://schemas.microsoft.com/office/powerpoint/2010/main" val="98529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idx="1"/>
          </p:nvPr>
        </p:nvSpPr>
        <p:spPr>
          <a:xfrm>
            <a:off x="558800" y="990600"/>
            <a:ext cx="8229600" cy="5867400"/>
          </a:xfrm>
        </p:spPr>
        <p:txBody>
          <a:bodyPr/>
          <a:lstStyle/>
          <a:p>
            <a:pPr eaLnBrk="1" hangingPunct="1">
              <a:defRPr/>
            </a:pPr>
            <a:r>
              <a:rPr lang="en-US" dirty="0" smtClean="0">
                <a:cs typeface="+mn-cs"/>
              </a:rPr>
              <a:t>The flow of energy by radiation depends on how difficult it is for photons to move through the gas.</a:t>
            </a:r>
          </a:p>
          <a:p>
            <a:pPr eaLnBrk="1" hangingPunct="1">
              <a:defRPr/>
            </a:pPr>
            <a:r>
              <a:rPr lang="en-US" dirty="0" smtClean="0">
                <a:cs typeface="+mn-cs"/>
              </a:rPr>
              <a:t>The </a:t>
            </a:r>
            <a:r>
              <a:rPr lang="en-US" dirty="0" smtClean="0">
                <a:solidFill>
                  <a:srgbClr val="3333FF"/>
                </a:solidFill>
                <a:cs typeface="+mn-cs"/>
              </a:rPr>
              <a:t>opacity</a:t>
            </a:r>
            <a:r>
              <a:rPr lang="en-US" dirty="0" smtClean="0">
                <a:cs typeface="+mn-cs"/>
              </a:rPr>
              <a:t> of the gas—its resistance to the flow of radiation—depends strongly on its temperature.</a:t>
            </a:r>
            <a:endParaRPr lang="en-US" dirty="0" smtClean="0">
              <a:solidFill>
                <a:srgbClr val="FFCC00"/>
              </a:solidFill>
              <a:cs typeface="+mn-cs"/>
            </a:endParaRPr>
          </a:p>
          <a:p>
            <a:pPr lvl="1" eaLnBrk="1" hangingPunct="1">
              <a:defRPr/>
            </a:pPr>
            <a:r>
              <a:rPr lang="en-US" sz="2600" dirty="0" smtClean="0"/>
              <a:t>A hot gas is more transparent than a cool gas.</a:t>
            </a:r>
          </a:p>
        </p:txBody>
      </p:sp>
      <p:sp>
        <p:nvSpPr>
          <p:cNvPr id="130765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Energy Transport</a:t>
            </a:r>
          </a:p>
        </p:txBody>
      </p:sp>
    </p:spTree>
    <p:extLst>
      <p:ext uri="{BB962C8B-B14F-4D97-AF65-F5344CB8AC3E}">
        <p14:creationId xmlns:p14="http://schemas.microsoft.com/office/powerpoint/2010/main" val="2448656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9" name="Rectangle 3"/>
          <p:cNvSpPr>
            <a:spLocks noGrp="1" noChangeArrowheads="1"/>
          </p:cNvSpPr>
          <p:nvPr>
            <p:ph idx="1"/>
          </p:nvPr>
        </p:nvSpPr>
        <p:spPr>
          <a:xfrm>
            <a:off x="565150" y="990600"/>
            <a:ext cx="8229600" cy="4525963"/>
          </a:xfrm>
        </p:spPr>
        <p:txBody>
          <a:bodyPr/>
          <a:lstStyle/>
          <a:p>
            <a:pPr eaLnBrk="1" hangingPunct="1">
              <a:defRPr/>
            </a:pPr>
            <a:r>
              <a:rPr lang="en-US" dirty="0" smtClean="0">
                <a:cs typeface="+mn-cs"/>
              </a:rPr>
              <a:t>If the opacity is high, radiation cannot flow through the gas easily—and it backs up like water behind a dam.</a:t>
            </a:r>
          </a:p>
          <a:p>
            <a:pPr eaLnBrk="1" hangingPunct="1">
              <a:defRPr/>
            </a:pPr>
            <a:r>
              <a:rPr lang="en-US" dirty="0" smtClean="0">
                <a:cs typeface="+mn-cs"/>
              </a:rPr>
              <a:t>When enough heat builds up, the gas begins to churn as hot gas rises upward and cool gas sinks downward.</a:t>
            </a:r>
          </a:p>
        </p:txBody>
      </p:sp>
      <p:sp>
        <p:nvSpPr>
          <p:cNvPr id="159130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3000" dirty="0">
                <a:solidFill>
                  <a:srgbClr val="953735"/>
                </a:solidFill>
                <a:cs typeface="+mn-cs"/>
              </a:rPr>
              <a:t>Energy Transport</a:t>
            </a:r>
          </a:p>
        </p:txBody>
      </p:sp>
    </p:spTree>
    <p:extLst>
      <p:ext uri="{BB962C8B-B14F-4D97-AF65-F5344CB8AC3E}">
        <p14:creationId xmlns:p14="http://schemas.microsoft.com/office/powerpoint/2010/main" val="238713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body" sz="half" idx="1"/>
          </p:nvPr>
        </p:nvSpPr>
        <p:spPr>
          <a:xfrm>
            <a:off x="557213" y="990600"/>
            <a:ext cx="6986587" cy="5029200"/>
          </a:xfrm>
        </p:spPr>
        <p:txBody>
          <a:bodyPr/>
          <a:lstStyle/>
          <a:p>
            <a:pPr eaLnBrk="1" hangingPunct="1">
              <a:defRPr/>
            </a:pPr>
            <a:r>
              <a:rPr lang="en-US" sz="3600" smtClean="0">
                <a:cs typeface="+mn-cs"/>
              </a:rPr>
              <a:t>This heat-driven circulation of a fluid is </a:t>
            </a:r>
            <a:r>
              <a:rPr lang="en-US" sz="3600" i="1" smtClean="0">
                <a:cs typeface="+mn-cs"/>
              </a:rPr>
              <a:t>convection</a:t>
            </a:r>
            <a:r>
              <a:rPr lang="en-US" sz="3600" smtClean="0">
                <a:cs typeface="+mn-cs"/>
              </a:rPr>
              <a:t>, the third way energy can move in a star.</a:t>
            </a:r>
            <a:r>
              <a:rPr lang="en-US" sz="3400" smtClean="0">
                <a:cs typeface="+mn-cs"/>
              </a:rPr>
              <a:t> </a:t>
            </a:r>
          </a:p>
          <a:p>
            <a:pPr lvl="1" eaLnBrk="1" hangingPunct="1">
              <a:defRPr/>
            </a:pPr>
            <a:r>
              <a:rPr lang="en-US" sz="2400" smtClean="0"/>
              <a:t>The rising wisp of smoke above </a:t>
            </a:r>
            <a:br>
              <a:rPr lang="en-US" sz="2400" smtClean="0"/>
            </a:br>
            <a:r>
              <a:rPr lang="en-US" sz="2400" smtClean="0"/>
              <a:t>a candle flame is carried by convection.</a:t>
            </a:r>
          </a:p>
          <a:p>
            <a:pPr lvl="1" eaLnBrk="1" hangingPunct="1">
              <a:defRPr/>
            </a:pPr>
            <a:r>
              <a:rPr lang="en-US" sz="2400" smtClean="0"/>
              <a:t>Energy is carried upward in convection </a:t>
            </a:r>
            <a:br>
              <a:rPr lang="en-US" sz="2400" smtClean="0"/>
            </a:br>
            <a:r>
              <a:rPr lang="en-US" sz="2400" smtClean="0"/>
              <a:t>currents as rising hot gas and also as </a:t>
            </a:r>
            <a:br>
              <a:rPr lang="en-US" sz="2400" smtClean="0"/>
            </a:br>
            <a:r>
              <a:rPr lang="en-US" sz="2400" smtClean="0"/>
              <a:t>sinking cool gas. </a:t>
            </a:r>
          </a:p>
        </p:txBody>
      </p:sp>
      <p:pic>
        <p:nvPicPr>
          <p:cNvPr id="63490" name="Picture 8" descr="07p123b"/>
          <p:cNvPicPr>
            <a:picLocks noChangeAspect="1" noChangeArrowheads="1"/>
          </p:cNvPicPr>
          <p:nvPr/>
        </p:nvPicPr>
        <p:blipFill>
          <a:blip r:embed="rId3">
            <a:extLst>
              <a:ext uri="{28A0092B-C50C-407E-A947-70E740481C1C}">
                <a14:useLocalDpi xmlns:a14="http://schemas.microsoft.com/office/drawing/2010/main" val="0"/>
              </a:ext>
            </a:extLst>
          </a:blip>
          <a:srcRect l="60280" t="9224" r="22897" b="4074"/>
          <a:stretch>
            <a:fillRect/>
          </a:stretch>
        </p:blipFill>
        <p:spPr bwMode="auto">
          <a:xfrm>
            <a:off x="7800975" y="1600200"/>
            <a:ext cx="1343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81"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3000" dirty="0">
                <a:solidFill>
                  <a:srgbClr val="953735"/>
                </a:solidFill>
                <a:cs typeface="+mn-cs"/>
              </a:rPr>
              <a:t>Energy Transport</a:t>
            </a:r>
          </a:p>
        </p:txBody>
      </p:sp>
    </p:spTree>
    <p:extLst>
      <p:ext uri="{BB962C8B-B14F-4D97-AF65-F5344CB8AC3E}">
        <p14:creationId xmlns:p14="http://schemas.microsoft.com/office/powerpoint/2010/main" val="22044943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ChangeArrowheads="1"/>
          </p:cNvSpPr>
          <p:nvPr>
            <p:ph idx="1"/>
          </p:nvPr>
        </p:nvSpPr>
        <p:spPr>
          <a:xfrm>
            <a:off x="565150" y="990600"/>
            <a:ext cx="8229600" cy="4525963"/>
          </a:xfrm>
        </p:spPr>
        <p:txBody>
          <a:bodyPr/>
          <a:lstStyle/>
          <a:p>
            <a:pPr eaLnBrk="1" hangingPunct="1">
              <a:defRPr/>
            </a:pPr>
            <a:r>
              <a:rPr lang="en-US" sz="3600" smtClean="0">
                <a:cs typeface="+mn-cs"/>
              </a:rPr>
              <a:t>The figure shows a cross-section of the sun in which zones of radiative and convective energy transport are indicated.</a:t>
            </a:r>
          </a:p>
          <a:p>
            <a:pPr eaLnBrk="1" hangingPunct="1">
              <a:defRPr/>
            </a:pPr>
            <a:endParaRPr lang="en-US" sz="3600" smtClean="0">
              <a:cs typeface="+mn-cs"/>
            </a:endParaRPr>
          </a:p>
        </p:txBody>
      </p:sp>
      <p:pic>
        <p:nvPicPr>
          <p:cNvPr id="65538" name="Picture 6" descr="07p123c"/>
          <p:cNvPicPr>
            <a:picLocks noChangeAspect="1" noChangeArrowheads="1"/>
          </p:cNvPicPr>
          <p:nvPr/>
        </p:nvPicPr>
        <p:blipFill>
          <a:blip r:embed="rId3">
            <a:extLst>
              <a:ext uri="{28A0092B-C50C-407E-A947-70E740481C1C}">
                <a14:useLocalDpi xmlns:a14="http://schemas.microsoft.com/office/drawing/2010/main" val="0"/>
              </a:ext>
            </a:extLst>
          </a:blip>
          <a:srcRect l="1692" t="2492" r="21616" b="2451"/>
          <a:stretch>
            <a:fillRect/>
          </a:stretch>
        </p:blipFill>
        <p:spPr bwMode="auto">
          <a:xfrm>
            <a:off x="5403850" y="3224213"/>
            <a:ext cx="374015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9703"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Energy Transport</a:t>
            </a:r>
          </a:p>
        </p:txBody>
      </p:sp>
    </p:spTree>
    <p:extLst>
      <p:ext uri="{BB962C8B-B14F-4D97-AF65-F5344CB8AC3E}">
        <p14:creationId xmlns:p14="http://schemas.microsoft.com/office/powerpoint/2010/main" val="11430653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idx="1"/>
          </p:nvPr>
        </p:nvSpPr>
        <p:spPr>
          <a:xfrm>
            <a:off x="557213" y="990600"/>
            <a:ext cx="8586787" cy="5486400"/>
          </a:xfrm>
        </p:spPr>
        <p:txBody>
          <a:bodyPr/>
          <a:lstStyle/>
          <a:p>
            <a:pPr eaLnBrk="1" hangingPunct="1">
              <a:defRPr/>
            </a:pPr>
            <a:r>
              <a:rPr lang="en-US" sz="3600" smtClean="0">
                <a:cs typeface="+mn-cs"/>
              </a:rPr>
              <a:t>The laws of stellar structure can be written as mathematical equations.</a:t>
            </a:r>
          </a:p>
          <a:p>
            <a:pPr eaLnBrk="1" hangingPunct="1">
              <a:defRPr/>
            </a:pPr>
            <a:r>
              <a:rPr lang="en-US" sz="3600" smtClean="0">
                <a:cs typeface="+mn-cs"/>
              </a:rPr>
              <a:t>By solving the equations, astronomers can make a mathematical model of the inside of a star. </a:t>
            </a:r>
          </a:p>
        </p:txBody>
      </p:sp>
      <p:sp>
        <p:nvSpPr>
          <p:cNvPr id="1311748" name="Text Box 4"/>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Stellar Models</a:t>
            </a:r>
          </a:p>
        </p:txBody>
      </p:sp>
    </p:spTree>
    <p:extLst>
      <p:ext uri="{BB962C8B-B14F-4D97-AF65-F5344CB8AC3E}">
        <p14:creationId xmlns:p14="http://schemas.microsoft.com/office/powerpoint/2010/main" val="28178680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idx="1"/>
          </p:nvPr>
        </p:nvSpPr>
        <p:spPr>
          <a:xfrm>
            <a:off x="566738" y="990600"/>
            <a:ext cx="8272462" cy="5624513"/>
          </a:xfrm>
        </p:spPr>
        <p:txBody>
          <a:bodyPr/>
          <a:lstStyle/>
          <a:p>
            <a:pPr eaLnBrk="1" hangingPunct="1">
              <a:defRPr/>
            </a:pPr>
            <a:r>
              <a:rPr lang="en-US" sz="3600" dirty="0" smtClean="0">
                <a:cs typeface="+mn-cs"/>
              </a:rPr>
              <a:t>To start one of these models requires knowing the type of information you learned earlier about the external properties of a star:</a:t>
            </a:r>
          </a:p>
          <a:p>
            <a:pPr lvl="1" eaLnBrk="1" hangingPunct="1">
              <a:defRPr/>
            </a:pPr>
            <a:r>
              <a:rPr lang="en-US" sz="2400" dirty="0" smtClean="0"/>
              <a:t>Diameter</a:t>
            </a:r>
          </a:p>
          <a:p>
            <a:pPr lvl="1" eaLnBrk="1" hangingPunct="1">
              <a:defRPr/>
            </a:pPr>
            <a:r>
              <a:rPr lang="en-US" sz="2400" dirty="0" smtClean="0"/>
              <a:t>Luminosity</a:t>
            </a:r>
          </a:p>
          <a:p>
            <a:pPr lvl="1" eaLnBrk="1" hangingPunct="1">
              <a:defRPr/>
            </a:pPr>
            <a:r>
              <a:rPr lang="en-US" sz="2400" dirty="0" smtClean="0"/>
              <a:t>Mass</a:t>
            </a:r>
          </a:p>
          <a:p>
            <a:pPr lvl="1" eaLnBrk="1" hangingPunct="1">
              <a:defRPr/>
            </a:pPr>
            <a:r>
              <a:rPr lang="en-US" sz="2400" dirty="0" smtClean="0"/>
              <a:t>Surface temperature</a:t>
            </a:r>
          </a:p>
          <a:p>
            <a:pPr lvl="1" eaLnBrk="1" hangingPunct="1">
              <a:defRPr/>
            </a:pPr>
            <a:r>
              <a:rPr lang="en-US" sz="2400" dirty="0" smtClean="0"/>
              <a:t>Atmospheric density</a:t>
            </a:r>
          </a:p>
          <a:p>
            <a:pPr lvl="1" eaLnBrk="1" hangingPunct="1">
              <a:defRPr/>
            </a:pPr>
            <a:r>
              <a:rPr lang="en-US" sz="2400" dirty="0" smtClean="0"/>
              <a:t>Composition</a:t>
            </a:r>
          </a:p>
        </p:txBody>
      </p:sp>
      <p:sp>
        <p:nvSpPr>
          <p:cNvPr id="1312774"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Stellar Models</a:t>
            </a:r>
          </a:p>
        </p:txBody>
      </p:sp>
    </p:spTree>
    <p:extLst>
      <p:ext uri="{BB962C8B-B14F-4D97-AF65-F5344CB8AC3E}">
        <p14:creationId xmlns:p14="http://schemas.microsoft.com/office/powerpoint/2010/main" val="1204379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726" y="335846"/>
            <a:ext cx="7313740" cy="5755421"/>
          </a:xfrm>
          <a:prstGeom prst="rect">
            <a:avLst/>
          </a:prstGeom>
        </p:spPr>
        <p:txBody>
          <a:bodyPr wrap="square">
            <a:spAutoFit/>
          </a:bodyPr>
          <a:lstStyle/>
          <a:p>
            <a:pPr algn="ctr">
              <a:defRPr/>
            </a:pPr>
            <a:r>
              <a:rPr lang="en-US" sz="4000" dirty="0" smtClean="0">
                <a:solidFill>
                  <a:srgbClr val="953735"/>
                </a:solidFill>
              </a:rPr>
              <a:t>Extra Credit</a:t>
            </a:r>
          </a:p>
          <a:p>
            <a:pPr algn="ctr">
              <a:defRPr/>
            </a:pPr>
            <a:r>
              <a:rPr lang="en-US" sz="4000" dirty="0" smtClean="0">
                <a:solidFill>
                  <a:srgbClr val="953735"/>
                </a:solidFill>
              </a:rPr>
              <a:t>Due Wednesday 11/27/13</a:t>
            </a:r>
          </a:p>
          <a:p>
            <a:pPr>
              <a:defRPr/>
            </a:pPr>
            <a:endParaRPr lang="en-US" sz="3600" dirty="0" smtClean="0"/>
          </a:p>
          <a:p>
            <a:pPr>
              <a:defRPr/>
            </a:pPr>
            <a:r>
              <a:rPr lang="en-US" sz="3600" dirty="0" smtClean="0"/>
              <a:t>Choose one star and write one page about the </a:t>
            </a:r>
            <a:r>
              <a:rPr lang="en-US" sz="3600" dirty="0"/>
              <a:t>external properties of </a:t>
            </a:r>
            <a:r>
              <a:rPr lang="en-US" sz="3600" dirty="0" smtClean="0"/>
              <a:t>“your” </a:t>
            </a:r>
            <a:r>
              <a:rPr lang="en-US" sz="3600" dirty="0"/>
              <a:t>star:</a:t>
            </a:r>
          </a:p>
          <a:p>
            <a:pPr lvl="1">
              <a:defRPr/>
            </a:pPr>
            <a:r>
              <a:rPr lang="en-US" sz="2400" dirty="0"/>
              <a:t>Diameter</a:t>
            </a:r>
          </a:p>
          <a:p>
            <a:pPr lvl="1">
              <a:defRPr/>
            </a:pPr>
            <a:r>
              <a:rPr lang="en-US" sz="2400" dirty="0"/>
              <a:t>Luminosity</a:t>
            </a:r>
          </a:p>
          <a:p>
            <a:pPr lvl="1">
              <a:defRPr/>
            </a:pPr>
            <a:r>
              <a:rPr lang="en-US" sz="2400" dirty="0"/>
              <a:t>Mass</a:t>
            </a:r>
          </a:p>
          <a:p>
            <a:pPr lvl="1">
              <a:defRPr/>
            </a:pPr>
            <a:r>
              <a:rPr lang="en-US" sz="2400" dirty="0"/>
              <a:t>Surface temperature</a:t>
            </a:r>
          </a:p>
          <a:p>
            <a:pPr lvl="1">
              <a:defRPr/>
            </a:pPr>
            <a:r>
              <a:rPr lang="en-US" sz="2400" dirty="0"/>
              <a:t>Atmospheric density</a:t>
            </a:r>
          </a:p>
          <a:p>
            <a:pPr lvl="1">
              <a:defRPr/>
            </a:pPr>
            <a:r>
              <a:rPr lang="en-US" sz="2400" dirty="0"/>
              <a:t>Composition</a:t>
            </a:r>
          </a:p>
        </p:txBody>
      </p:sp>
    </p:spTree>
    <p:extLst>
      <p:ext uri="{BB962C8B-B14F-4D97-AF65-F5344CB8AC3E}">
        <p14:creationId xmlns:p14="http://schemas.microsoft.com/office/powerpoint/2010/main" val="410809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idx="1"/>
          </p:nvPr>
        </p:nvSpPr>
        <p:spPr>
          <a:xfrm>
            <a:off x="557213" y="1004888"/>
            <a:ext cx="8358187" cy="5745162"/>
          </a:xfrm>
        </p:spPr>
        <p:txBody>
          <a:bodyPr/>
          <a:lstStyle/>
          <a:p>
            <a:pPr eaLnBrk="1" hangingPunct="1">
              <a:defRPr/>
            </a:pPr>
            <a:r>
              <a:rPr lang="en-US" sz="3400" smtClean="0">
                <a:cs typeface="+mn-cs"/>
              </a:rPr>
              <a:t>If you want to build a model of a star, you can divide the star into, say, 100 concentric shells and then write down the four equations of stellar structure for each shell.</a:t>
            </a:r>
          </a:p>
          <a:p>
            <a:pPr lvl="1" eaLnBrk="1" hangingPunct="1">
              <a:defRPr/>
            </a:pPr>
            <a:r>
              <a:rPr lang="en-US" sz="2400" smtClean="0"/>
              <a:t>You would then have 400 equations that would have 400 unknowns, namely, the temperature, density, mass, and energy flow in each shell.</a:t>
            </a:r>
          </a:p>
        </p:txBody>
      </p:sp>
      <p:sp>
        <p:nvSpPr>
          <p:cNvPr id="1313797"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Stellar Models</a:t>
            </a:r>
          </a:p>
        </p:txBody>
      </p:sp>
    </p:spTree>
    <p:extLst>
      <p:ext uri="{BB962C8B-B14F-4D97-AF65-F5344CB8AC3E}">
        <p14:creationId xmlns:p14="http://schemas.microsoft.com/office/powerpoint/2010/main" val="28491726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7" name="Rectangle 3"/>
          <p:cNvSpPr>
            <a:spLocks noGrp="1" noChangeArrowheads="1"/>
          </p:cNvSpPr>
          <p:nvPr>
            <p:ph idx="1"/>
          </p:nvPr>
        </p:nvSpPr>
        <p:spPr>
          <a:xfrm>
            <a:off x="565150" y="990600"/>
            <a:ext cx="8426450" cy="5562600"/>
          </a:xfrm>
        </p:spPr>
        <p:txBody>
          <a:bodyPr/>
          <a:lstStyle/>
          <a:p>
            <a:pPr eaLnBrk="1" hangingPunct="1">
              <a:defRPr/>
            </a:pPr>
            <a:r>
              <a:rPr lang="en-US" sz="3600" dirty="0" smtClean="0">
                <a:cs typeface="+mn-cs"/>
              </a:rPr>
              <a:t>For instance, to look into a star</a:t>
            </a:r>
            <a:r>
              <a:rPr lang="ja-JP" altLang="en-US" sz="3600" dirty="0" smtClean="0">
                <a:latin typeface="Arial"/>
                <a:cs typeface="+mn-cs"/>
              </a:rPr>
              <a:t>’</a:t>
            </a:r>
            <a:r>
              <a:rPr lang="en-US" sz="3600" dirty="0" smtClean="0">
                <a:cs typeface="+mn-cs"/>
              </a:rPr>
              <a:t>s future, you could use a model to determine how fast the star uses its fuel in each shell.</a:t>
            </a:r>
          </a:p>
          <a:p>
            <a:pPr lvl="1" eaLnBrk="1" hangingPunct="1">
              <a:defRPr/>
            </a:pPr>
            <a:r>
              <a:rPr lang="en-US" sz="2400" dirty="0" smtClean="0"/>
              <a:t>As the fuel is consumed, the chemical composition of the gas changes and the amount of energy generated declines.</a:t>
            </a:r>
          </a:p>
          <a:p>
            <a:pPr lvl="1" eaLnBrk="1" hangingPunct="1">
              <a:defRPr/>
            </a:pPr>
            <a:r>
              <a:rPr lang="en-US" sz="2400" dirty="0" smtClean="0"/>
              <a:t>By calculating the rate of these changes, you could predict what the star will look like at some point in the future</a:t>
            </a:r>
            <a:r>
              <a:rPr lang="en-US" sz="2400" dirty="0" smtClean="0"/>
              <a:t>.</a:t>
            </a:r>
          </a:p>
          <a:p>
            <a:pPr lvl="1">
              <a:defRPr/>
            </a:pPr>
            <a:r>
              <a:rPr lang="en-US" sz="2400" dirty="0"/>
              <a:t>You could repeat the process over and over and step-by-step follow the evolution of the star as it ages</a:t>
            </a:r>
            <a:endParaRPr lang="en-US" sz="2400" dirty="0" smtClean="0"/>
          </a:p>
        </p:txBody>
      </p:sp>
      <p:sp>
        <p:nvSpPr>
          <p:cNvPr id="1593350"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Stellar Models</a:t>
            </a:r>
          </a:p>
        </p:txBody>
      </p:sp>
    </p:spTree>
    <p:extLst>
      <p:ext uri="{BB962C8B-B14F-4D97-AF65-F5344CB8AC3E}">
        <p14:creationId xmlns:p14="http://schemas.microsoft.com/office/powerpoint/2010/main" val="30768362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idx="1"/>
          </p:nvPr>
        </p:nvSpPr>
        <p:spPr>
          <a:xfrm>
            <a:off x="557213" y="990600"/>
            <a:ext cx="8358187" cy="5562600"/>
          </a:xfrm>
        </p:spPr>
        <p:txBody>
          <a:bodyPr/>
          <a:lstStyle/>
          <a:p>
            <a:pPr eaLnBrk="1" hangingPunct="1">
              <a:defRPr/>
            </a:pPr>
            <a:r>
              <a:rPr lang="en-US" smtClean="0">
                <a:cs typeface="+mn-cs"/>
              </a:rPr>
              <a:t>The sun is a normal star, and it is powered by nuclear reactions that occur near its center.</a:t>
            </a:r>
          </a:p>
          <a:p>
            <a:pPr eaLnBrk="1" hangingPunct="1">
              <a:defRPr/>
            </a:pPr>
            <a:r>
              <a:rPr lang="en-US" smtClean="0">
                <a:cs typeface="+mn-cs"/>
              </a:rPr>
              <a:t>The energy produced keeps the interior hot and the gas is totally ionized.</a:t>
            </a:r>
          </a:p>
          <a:p>
            <a:pPr lvl="1" eaLnBrk="1" hangingPunct="1">
              <a:defRPr/>
            </a:pPr>
            <a:r>
              <a:rPr lang="en-US" sz="2400" smtClean="0"/>
              <a:t>That is, the electrons are not attached to atomic nuclei.</a:t>
            </a:r>
          </a:p>
          <a:p>
            <a:pPr lvl="1" eaLnBrk="1" hangingPunct="1">
              <a:defRPr/>
            </a:pPr>
            <a:r>
              <a:rPr lang="en-US" sz="2400" smtClean="0"/>
              <a:t>The gas is a soup of rapidly moving particles colliding with each other at high velocity.</a:t>
            </a:r>
          </a:p>
        </p:txBody>
      </p:sp>
      <p:sp>
        <p:nvSpPr>
          <p:cNvPr id="1326085"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Nuclear Fusion in the Sun and Stars</a:t>
            </a:r>
          </a:p>
        </p:txBody>
      </p:sp>
    </p:spTree>
    <p:extLst>
      <p:ext uri="{BB962C8B-B14F-4D97-AF65-F5344CB8AC3E}">
        <p14:creationId xmlns:p14="http://schemas.microsoft.com/office/powerpoint/2010/main" val="38502775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idx="1"/>
          </p:nvPr>
        </p:nvSpPr>
        <p:spPr>
          <a:xfrm>
            <a:off x="557213" y="990600"/>
            <a:ext cx="8129587" cy="5472113"/>
          </a:xfrm>
        </p:spPr>
        <p:txBody>
          <a:bodyPr/>
          <a:lstStyle/>
          <a:p>
            <a:pPr eaLnBrk="1" hangingPunct="1">
              <a:defRPr/>
            </a:pPr>
            <a:r>
              <a:rPr lang="en-US" smtClean="0">
                <a:cs typeface="+mn-cs"/>
              </a:rPr>
              <a:t>There are only four known forces in nature—the force of gravity, the electromagnetic force, and the strong and weak </a:t>
            </a:r>
            <a:r>
              <a:rPr lang="en-US" smtClean="0">
                <a:solidFill>
                  <a:srgbClr val="3333FF"/>
                </a:solidFill>
                <a:cs typeface="+mn-cs"/>
              </a:rPr>
              <a:t>nuclear forces</a:t>
            </a:r>
            <a:r>
              <a:rPr lang="en-US" smtClean="0">
                <a:cs typeface="+mn-cs"/>
              </a:rPr>
              <a:t>.</a:t>
            </a:r>
          </a:p>
          <a:p>
            <a:pPr lvl="1" eaLnBrk="1" hangingPunct="1">
              <a:defRPr/>
            </a:pPr>
            <a:r>
              <a:rPr lang="en-US" sz="2400" smtClean="0"/>
              <a:t>The weak force is involved in the radioactive decay of certain kinds of nuclear particles.</a:t>
            </a:r>
          </a:p>
          <a:p>
            <a:pPr lvl="1" eaLnBrk="1" hangingPunct="1">
              <a:defRPr/>
            </a:pPr>
            <a:r>
              <a:rPr lang="en-US" sz="2400" smtClean="0"/>
              <a:t>The strong force binds together atomic nuclei. </a:t>
            </a:r>
          </a:p>
          <a:p>
            <a:pPr lvl="1" eaLnBrk="1" hangingPunct="1">
              <a:defRPr/>
            </a:pPr>
            <a:r>
              <a:rPr lang="en-US" sz="2400" smtClean="0"/>
              <a:t>Thus, nuclear energy originates in the strong nuclear force.</a:t>
            </a:r>
          </a:p>
        </p:txBody>
      </p:sp>
      <p:sp>
        <p:nvSpPr>
          <p:cNvPr id="1336325"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Nuclear Binding Energy</a:t>
            </a:r>
          </a:p>
        </p:txBody>
      </p:sp>
    </p:spTree>
    <p:extLst>
      <p:ext uri="{BB962C8B-B14F-4D97-AF65-F5344CB8AC3E}">
        <p14:creationId xmlns:p14="http://schemas.microsoft.com/office/powerpoint/2010/main" val="13474660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idx="1"/>
          </p:nvPr>
        </p:nvSpPr>
        <p:spPr>
          <a:xfrm>
            <a:off x="557213" y="984250"/>
            <a:ext cx="8129587" cy="5630863"/>
          </a:xfrm>
        </p:spPr>
        <p:txBody>
          <a:bodyPr/>
          <a:lstStyle/>
          <a:p>
            <a:pPr eaLnBrk="1" hangingPunct="1">
              <a:defRPr/>
            </a:pPr>
            <a:r>
              <a:rPr lang="en-US" sz="3600" smtClean="0">
                <a:cs typeface="+mn-cs"/>
              </a:rPr>
              <a:t>Stars make energy in </a:t>
            </a:r>
            <a:r>
              <a:rPr lang="en-US" sz="3600" smtClean="0">
                <a:solidFill>
                  <a:srgbClr val="3333FF"/>
                </a:solidFill>
                <a:cs typeface="+mn-cs"/>
              </a:rPr>
              <a:t>nuclear fusion</a:t>
            </a:r>
            <a:r>
              <a:rPr lang="en-US" sz="3600" smtClean="0">
                <a:cs typeface="+mn-cs"/>
              </a:rPr>
              <a:t> reactions that combine light nuclei into heavier nuclei.</a:t>
            </a:r>
          </a:p>
          <a:p>
            <a:pPr lvl="1" eaLnBrk="1" hangingPunct="1">
              <a:defRPr/>
            </a:pPr>
            <a:r>
              <a:rPr lang="en-US" sz="2400" smtClean="0"/>
              <a:t>The most common reaction, including that in the sun, fuses hydrogen nuclei (single protons) into helium nuclei (two protons and two neutrons).</a:t>
            </a:r>
          </a:p>
          <a:p>
            <a:pPr lvl="1" eaLnBrk="1" hangingPunct="1">
              <a:defRPr/>
            </a:pPr>
            <a:r>
              <a:rPr lang="en-US" sz="2400" smtClean="0"/>
              <a:t>As the nuclei produced are more tightly bound than the original nuclei, energy is released.</a:t>
            </a:r>
          </a:p>
        </p:txBody>
      </p:sp>
      <p:sp>
        <p:nvSpPr>
          <p:cNvPr id="1340421"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Nuclear Binding Energy</a:t>
            </a:r>
          </a:p>
        </p:txBody>
      </p:sp>
    </p:spTree>
    <p:extLst>
      <p:ext uri="{BB962C8B-B14F-4D97-AF65-F5344CB8AC3E}">
        <p14:creationId xmlns:p14="http://schemas.microsoft.com/office/powerpoint/2010/main" val="20556248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idx="1"/>
          </p:nvPr>
        </p:nvSpPr>
        <p:spPr>
          <a:xfrm>
            <a:off x="557213" y="985838"/>
            <a:ext cx="8358187" cy="5524500"/>
          </a:xfrm>
        </p:spPr>
        <p:txBody>
          <a:bodyPr/>
          <a:lstStyle/>
          <a:p>
            <a:pPr eaLnBrk="1" hangingPunct="1">
              <a:defRPr/>
            </a:pPr>
            <a:r>
              <a:rPr lang="en-US" sz="3600" smtClean="0">
                <a:cs typeface="+mn-cs"/>
              </a:rPr>
              <a:t>The sun fuses four hydrogen nuclei to make one helium nucleus. </a:t>
            </a:r>
          </a:p>
          <a:p>
            <a:pPr lvl="1" eaLnBrk="1" hangingPunct="1">
              <a:defRPr/>
            </a:pPr>
            <a:r>
              <a:rPr lang="en-US" sz="2400" smtClean="0"/>
              <a:t>As one helium nucleus contains 0.7 percent less mass than four hydrogen nuclei, some mass vanishes in the process. </a:t>
            </a:r>
          </a:p>
          <a:p>
            <a:pPr lvl="1" eaLnBrk="1" hangingPunct="1">
              <a:defRPr/>
            </a:pPr>
            <a:r>
              <a:rPr lang="en-US" sz="2400" smtClean="0"/>
              <a:t>That mass is converted to energy.</a:t>
            </a:r>
          </a:p>
          <a:p>
            <a:pPr lvl="1" eaLnBrk="1" hangingPunct="1">
              <a:defRPr/>
            </a:pPr>
            <a:r>
              <a:rPr lang="en-US" sz="2400" smtClean="0"/>
              <a:t>You can figure out how much by using Einstein</a:t>
            </a:r>
            <a:r>
              <a:rPr lang="ja-JP" altLang="en-US" sz="2400" smtClean="0">
                <a:latin typeface="Arial"/>
              </a:rPr>
              <a:t>’</a:t>
            </a:r>
            <a:r>
              <a:rPr lang="en-US" sz="2400" smtClean="0"/>
              <a:t>s famous equation, </a:t>
            </a:r>
            <a:r>
              <a:rPr lang="en-US" sz="2400" i="1" smtClean="0"/>
              <a:t>E</a:t>
            </a:r>
            <a:r>
              <a:rPr lang="en-US" sz="2400" smtClean="0"/>
              <a:t> = </a:t>
            </a:r>
            <a:r>
              <a:rPr lang="en-US" sz="2400" i="1" smtClean="0"/>
              <a:t>mc</a:t>
            </a:r>
            <a:r>
              <a:rPr lang="en-US" sz="2400" baseline="30000" smtClean="0"/>
              <a:t>2</a:t>
            </a:r>
            <a:r>
              <a:rPr lang="en-US" sz="2400" smtClean="0"/>
              <a:t>.</a:t>
            </a:r>
          </a:p>
        </p:txBody>
      </p:sp>
      <p:pic>
        <p:nvPicPr>
          <p:cNvPr id="118786" name="Picture 5" descr="07p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00538"/>
            <a:ext cx="358140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8"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Hydrogen Fusion</a:t>
            </a:r>
          </a:p>
        </p:txBody>
      </p:sp>
    </p:spTree>
    <p:extLst>
      <p:ext uri="{BB962C8B-B14F-4D97-AF65-F5344CB8AC3E}">
        <p14:creationId xmlns:p14="http://schemas.microsoft.com/office/powerpoint/2010/main" val="1926735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9" name="Rectangle 3"/>
          <p:cNvSpPr>
            <a:spLocks noGrp="1" noChangeArrowheads="1"/>
          </p:cNvSpPr>
          <p:nvPr>
            <p:ph idx="1"/>
          </p:nvPr>
        </p:nvSpPr>
        <p:spPr>
          <a:xfrm>
            <a:off x="565150" y="990600"/>
            <a:ext cx="8197850" cy="5562600"/>
          </a:xfrm>
        </p:spPr>
        <p:txBody>
          <a:bodyPr/>
          <a:lstStyle/>
          <a:p>
            <a:pPr eaLnBrk="1" hangingPunct="1">
              <a:defRPr/>
            </a:pPr>
            <a:r>
              <a:rPr lang="en-US" sz="3600" dirty="0" smtClean="0">
                <a:cs typeface="+mn-cs"/>
              </a:rPr>
              <a:t>For example, converting 1 kg (2.2 </a:t>
            </a:r>
            <a:r>
              <a:rPr lang="en-US" sz="3600" dirty="0" err="1" smtClean="0">
                <a:cs typeface="+mn-cs"/>
              </a:rPr>
              <a:t>lb</a:t>
            </a:r>
            <a:r>
              <a:rPr lang="en-US" sz="3600" dirty="0" smtClean="0">
                <a:cs typeface="+mn-cs"/>
              </a:rPr>
              <a:t>) of matter completely into energy would produce an enormous amount of energy—9 x 10</a:t>
            </a:r>
            <a:r>
              <a:rPr lang="en-US" sz="3600" baseline="30000" dirty="0" smtClean="0">
                <a:cs typeface="+mn-cs"/>
              </a:rPr>
              <a:t>16</a:t>
            </a:r>
            <a:r>
              <a:rPr lang="en-US" sz="3600" dirty="0" smtClean="0">
                <a:cs typeface="+mn-cs"/>
              </a:rPr>
              <a:t> Joules.</a:t>
            </a:r>
          </a:p>
          <a:p>
            <a:pPr lvl="1" eaLnBrk="1" hangingPunct="1">
              <a:defRPr/>
            </a:pPr>
            <a:r>
              <a:rPr lang="en-US" sz="2600" dirty="0" smtClean="0"/>
              <a:t>This is comparable to the amount of energy a big city like Philadelphia uses in a year.</a:t>
            </a:r>
          </a:p>
        </p:txBody>
      </p:sp>
      <p:sp>
        <p:nvSpPr>
          <p:cNvPr id="1391622"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4942562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idx="1"/>
          </p:nvPr>
        </p:nvSpPr>
        <p:spPr>
          <a:xfrm>
            <a:off x="100013" y="984250"/>
            <a:ext cx="8815387" cy="4525963"/>
          </a:xfrm>
        </p:spPr>
        <p:txBody>
          <a:bodyPr/>
          <a:lstStyle/>
          <a:p>
            <a:pPr lvl="1" eaLnBrk="1" hangingPunct="1">
              <a:buFontTx/>
              <a:buChar char="•"/>
              <a:defRPr/>
            </a:pPr>
            <a:r>
              <a:rPr lang="en-US" sz="3200" dirty="0" smtClean="0"/>
              <a:t>The sun has a voracious appetite and needs 10</a:t>
            </a:r>
            <a:r>
              <a:rPr lang="en-US" sz="3200" baseline="30000" dirty="0" smtClean="0"/>
              <a:t>38</a:t>
            </a:r>
            <a:r>
              <a:rPr lang="en-US" sz="3200" dirty="0" smtClean="0"/>
              <a:t> reactions per second, transforming 5 million tons of mass into energy every second, just to replace the energy pouring into space from its surface.</a:t>
            </a:r>
            <a:endParaRPr lang="en-US" sz="3200" dirty="0" smtClean="0">
              <a:solidFill>
                <a:schemeClr val="bg1"/>
              </a:solidFill>
            </a:endParaRPr>
          </a:p>
          <a:p>
            <a:pPr lvl="2" eaLnBrk="1" hangingPunct="1">
              <a:buFont typeface="Arial" charset="0"/>
              <a:buChar char="–"/>
              <a:defRPr/>
            </a:pPr>
            <a:r>
              <a:rPr lang="en-US" dirty="0" smtClean="0"/>
              <a:t>It might sound as if the sun is losing mass at a furious rate.	</a:t>
            </a:r>
          </a:p>
          <a:p>
            <a:pPr lvl="2" eaLnBrk="1" hangingPunct="1">
              <a:buFont typeface="Arial" charset="0"/>
              <a:buChar char="–"/>
              <a:defRPr/>
            </a:pPr>
            <a:r>
              <a:rPr lang="en-US" dirty="0" smtClean="0"/>
              <a:t>However, during its entire 10-billion-year lifetime, the  sun will convert less than 0.07 percent of its mass into  energy.</a:t>
            </a:r>
          </a:p>
        </p:txBody>
      </p:sp>
      <p:sp>
        <p:nvSpPr>
          <p:cNvPr id="1348613"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27523026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idx="1"/>
          </p:nvPr>
        </p:nvSpPr>
        <p:spPr>
          <a:xfrm>
            <a:off x="557213" y="984250"/>
            <a:ext cx="8229600" cy="5554663"/>
          </a:xfrm>
        </p:spPr>
        <p:txBody>
          <a:bodyPr/>
          <a:lstStyle/>
          <a:p>
            <a:pPr eaLnBrk="1" hangingPunct="1">
              <a:defRPr/>
            </a:pPr>
            <a:r>
              <a:rPr lang="en-US" smtClean="0">
                <a:cs typeface="+mn-cs"/>
              </a:rPr>
              <a:t>Fusion reactions can occur only when the nuclei of two atoms get very close to each other.</a:t>
            </a:r>
          </a:p>
          <a:p>
            <a:pPr eaLnBrk="1" hangingPunct="1">
              <a:defRPr/>
            </a:pPr>
            <a:r>
              <a:rPr lang="en-US" smtClean="0">
                <a:cs typeface="+mn-cs"/>
              </a:rPr>
              <a:t>As atomic nuclei carry positive charges, they repel each other with an electrostatic force called the Coulomb force.</a:t>
            </a:r>
            <a:r>
              <a:rPr lang="en-US" sz="2800" smtClean="0">
                <a:cs typeface="+mn-cs"/>
              </a:rPr>
              <a:t> </a:t>
            </a:r>
          </a:p>
          <a:p>
            <a:pPr lvl="1" eaLnBrk="1" hangingPunct="1">
              <a:defRPr/>
            </a:pPr>
            <a:r>
              <a:rPr lang="en-US" sz="2600" smtClean="0"/>
              <a:t>Physicists commonly refer to this repulsion between nuclei as the </a:t>
            </a:r>
            <a:r>
              <a:rPr lang="en-US" sz="2600" smtClean="0">
                <a:solidFill>
                  <a:srgbClr val="3333FF"/>
                </a:solidFill>
              </a:rPr>
              <a:t>Coulomb barrier</a:t>
            </a:r>
            <a:r>
              <a:rPr lang="en-US" sz="2600" smtClean="0"/>
              <a:t>.</a:t>
            </a:r>
            <a:endParaRPr lang="en-US" sz="2200" smtClean="0"/>
          </a:p>
        </p:txBody>
      </p:sp>
      <p:sp>
        <p:nvSpPr>
          <p:cNvPr id="1356805"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2711076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idx="1"/>
          </p:nvPr>
        </p:nvSpPr>
        <p:spPr>
          <a:xfrm>
            <a:off x="561975" y="985838"/>
            <a:ext cx="8229600" cy="5643562"/>
          </a:xfrm>
        </p:spPr>
        <p:txBody>
          <a:bodyPr/>
          <a:lstStyle/>
          <a:p>
            <a:pPr eaLnBrk="1" hangingPunct="1">
              <a:defRPr/>
            </a:pPr>
            <a:r>
              <a:rPr lang="en-US" sz="3600" dirty="0" smtClean="0">
                <a:cs typeface="+mn-cs"/>
              </a:rPr>
              <a:t>Nuclear reactions </a:t>
            </a:r>
            <a:r>
              <a:rPr lang="en-US" sz="3600" dirty="0" smtClean="0">
                <a:cs typeface="+mn-cs"/>
              </a:rPr>
              <a:t>in the sun take place only near the center—where the gas is hot and dense.</a:t>
            </a:r>
          </a:p>
          <a:p>
            <a:pPr lvl="1" eaLnBrk="1" hangingPunct="1">
              <a:defRPr/>
            </a:pPr>
            <a:r>
              <a:rPr lang="en-US" sz="2400" dirty="0" smtClean="0"/>
              <a:t>A high temperature ensures that collisions between nuclei are violent enough to overcome the Coulomb barrier.</a:t>
            </a:r>
          </a:p>
          <a:p>
            <a:pPr lvl="1" eaLnBrk="1" hangingPunct="1">
              <a:defRPr/>
            </a:pPr>
            <a:r>
              <a:rPr lang="en-US" sz="2400" dirty="0" smtClean="0"/>
              <a:t>A high density ensures that there are enough collisions, and thus enough reactions, to produce enough energy to keep the sun stable.</a:t>
            </a:r>
          </a:p>
        </p:txBody>
      </p:sp>
      <p:sp>
        <p:nvSpPr>
          <p:cNvPr id="1360901"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15558338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idx="1"/>
          </p:nvPr>
        </p:nvSpPr>
        <p:spPr>
          <a:xfrm>
            <a:off x="557213" y="976313"/>
            <a:ext cx="8434387" cy="5410200"/>
          </a:xfrm>
        </p:spPr>
        <p:txBody>
          <a:bodyPr>
            <a:normAutofit/>
          </a:bodyPr>
          <a:lstStyle/>
          <a:p>
            <a:pPr marL="457200" lvl="1" indent="0" eaLnBrk="1" hangingPunct="1">
              <a:buNone/>
              <a:defRPr/>
            </a:pPr>
            <a:r>
              <a:rPr lang="en-US" sz="3600" dirty="0" smtClean="0"/>
              <a:t>Stars </a:t>
            </a:r>
            <a:r>
              <a:rPr lang="en-US" sz="3600" dirty="0" smtClean="0"/>
              <a:t>are simple, elegant power sources held together by their own gravity and balanced by the support of their internal heat and pressure</a:t>
            </a:r>
            <a:r>
              <a:rPr lang="en-US" sz="3600" dirty="0" smtClean="0"/>
              <a:t>.</a:t>
            </a:r>
          </a:p>
          <a:p>
            <a:pPr marL="457200" lvl="1" indent="0">
              <a:buNone/>
              <a:defRPr/>
            </a:pPr>
            <a:r>
              <a:rPr lang="en-US" sz="3600" dirty="0"/>
              <a:t>This comprises the variation in temperature, density, pressure, and other such aspects between the surface of a star and its center</a:t>
            </a:r>
            <a:endParaRPr lang="en-US" sz="3600" dirty="0" smtClean="0"/>
          </a:p>
        </p:txBody>
      </p:sp>
      <p:sp>
        <p:nvSpPr>
          <p:cNvPr id="1297411" name="Text Box 3"/>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3200" dirty="0">
                <a:solidFill>
                  <a:schemeClr val="accent1">
                    <a:lumMod val="75000"/>
                  </a:schemeClr>
                </a:solidFill>
                <a:cs typeface="+mn-cs"/>
              </a:rPr>
              <a:t>Stellar Structure </a:t>
            </a:r>
          </a:p>
        </p:txBody>
      </p:sp>
    </p:spTree>
    <p:extLst>
      <p:ext uri="{BB962C8B-B14F-4D97-AF65-F5344CB8AC3E}">
        <p14:creationId xmlns:p14="http://schemas.microsoft.com/office/powerpoint/2010/main" val="3159206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idx="1"/>
          </p:nvPr>
        </p:nvSpPr>
        <p:spPr>
          <a:xfrm>
            <a:off x="557213" y="990600"/>
            <a:ext cx="8586787" cy="5638800"/>
          </a:xfrm>
        </p:spPr>
        <p:txBody>
          <a:bodyPr/>
          <a:lstStyle/>
          <a:p>
            <a:pPr eaLnBrk="1" hangingPunct="1">
              <a:defRPr/>
            </a:pPr>
            <a:r>
              <a:rPr lang="en-US" sz="3600" dirty="0" smtClean="0">
                <a:cs typeface="+mn-cs"/>
              </a:rPr>
              <a:t>You can symbolize this process with a simple nuclear reaction:</a:t>
            </a:r>
          </a:p>
          <a:p>
            <a:pPr eaLnBrk="1" hangingPunct="1">
              <a:defRPr/>
            </a:pPr>
            <a:endParaRPr lang="en-US" sz="3600" dirty="0" smtClean="0">
              <a:cs typeface="+mn-cs"/>
            </a:endParaRPr>
          </a:p>
          <a:p>
            <a:pPr lvl="1" algn="ctr" eaLnBrk="1" hangingPunct="1">
              <a:buFont typeface="Times" charset="0"/>
              <a:buNone/>
              <a:defRPr/>
            </a:pPr>
            <a:r>
              <a:rPr lang="en-US" sz="3600" dirty="0" smtClean="0"/>
              <a:t>4 </a:t>
            </a:r>
            <a:r>
              <a:rPr lang="en-US" sz="3600" baseline="30000" dirty="0" smtClean="0"/>
              <a:t>1</a:t>
            </a:r>
            <a:r>
              <a:rPr lang="en-US" sz="3600" dirty="0" smtClean="0"/>
              <a:t>H </a:t>
            </a:r>
            <a:r>
              <a:rPr lang="en-US" sz="3600" dirty="0" smtClean="0">
                <a:cs typeface="Lucida Grande" charset="0"/>
              </a:rPr>
              <a:t>→</a:t>
            </a:r>
            <a:r>
              <a:rPr lang="en-US" sz="3600" dirty="0" smtClean="0"/>
              <a:t> </a:t>
            </a:r>
            <a:r>
              <a:rPr lang="en-US" sz="3600" baseline="30000" dirty="0" smtClean="0"/>
              <a:t>4</a:t>
            </a:r>
            <a:r>
              <a:rPr lang="en-US" sz="3600" dirty="0" smtClean="0"/>
              <a:t>He + energy</a:t>
            </a:r>
          </a:p>
          <a:p>
            <a:pPr lvl="1" algn="ctr" eaLnBrk="1" hangingPunct="1">
              <a:buFont typeface="Times" charset="0"/>
              <a:buNone/>
              <a:defRPr/>
            </a:pPr>
            <a:endParaRPr lang="en-US" sz="3600" dirty="0" smtClean="0">
              <a:solidFill>
                <a:schemeClr val="bg1"/>
              </a:solidFill>
            </a:endParaRPr>
          </a:p>
          <a:p>
            <a:pPr lvl="1" eaLnBrk="1" hangingPunct="1">
              <a:defRPr/>
            </a:pPr>
            <a:r>
              <a:rPr lang="en-US" sz="2400" baseline="30000" dirty="0" smtClean="0"/>
              <a:t>1</a:t>
            </a:r>
            <a:r>
              <a:rPr lang="en-US" sz="2400" dirty="0" smtClean="0"/>
              <a:t>H represents a proton, the nucleus of a hydrogen atom.</a:t>
            </a:r>
          </a:p>
          <a:p>
            <a:pPr lvl="1" eaLnBrk="1" hangingPunct="1">
              <a:defRPr/>
            </a:pPr>
            <a:r>
              <a:rPr lang="en-US" sz="2400" baseline="30000" dirty="0" smtClean="0"/>
              <a:t>4</a:t>
            </a:r>
            <a:r>
              <a:rPr lang="en-US" sz="2400" dirty="0" smtClean="0"/>
              <a:t>He represents the nucleus of a helium atom.</a:t>
            </a:r>
          </a:p>
          <a:p>
            <a:pPr lvl="1" eaLnBrk="1" hangingPunct="1">
              <a:defRPr/>
            </a:pPr>
            <a:r>
              <a:rPr lang="en-US" sz="2400" dirty="0" smtClean="0"/>
              <a:t>The superscripts indicate the total number of protons and neutrons in each nucleus.</a:t>
            </a:r>
          </a:p>
        </p:txBody>
      </p:sp>
      <p:sp>
        <p:nvSpPr>
          <p:cNvPr id="1362949"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9111544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body" sz="half" idx="1"/>
          </p:nvPr>
        </p:nvSpPr>
        <p:spPr>
          <a:xfrm>
            <a:off x="557213" y="990600"/>
            <a:ext cx="8129587" cy="4525963"/>
          </a:xfrm>
        </p:spPr>
        <p:txBody>
          <a:bodyPr>
            <a:normAutofit fontScale="92500" lnSpcReduction="20000"/>
          </a:bodyPr>
          <a:lstStyle/>
          <a:p>
            <a:pPr eaLnBrk="1" hangingPunct="1">
              <a:defRPr/>
            </a:pPr>
            <a:r>
              <a:rPr lang="en-US" sz="3600" dirty="0" smtClean="0">
                <a:cs typeface="+mn-cs"/>
              </a:rPr>
              <a:t>The </a:t>
            </a:r>
            <a:r>
              <a:rPr lang="en-US" sz="3600" dirty="0" smtClean="0">
                <a:solidFill>
                  <a:srgbClr val="3333FF"/>
                </a:solidFill>
                <a:cs typeface="+mn-cs"/>
              </a:rPr>
              <a:t>proton-proton chain</a:t>
            </a:r>
            <a:r>
              <a:rPr lang="en-US" sz="3600" dirty="0" smtClean="0">
                <a:cs typeface="+mn-cs"/>
              </a:rPr>
              <a:t> is a series of three nuclear reactions that builds a helium nucleus by adding protons one at a time</a:t>
            </a:r>
            <a:r>
              <a:rPr lang="en-US" sz="3600" dirty="0" smtClean="0">
                <a:cs typeface="+mn-cs"/>
              </a:rPr>
              <a:t>.</a:t>
            </a:r>
          </a:p>
          <a:p>
            <a:pPr>
              <a:defRPr/>
            </a:pPr>
            <a:r>
              <a:rPr lang="en-US" sz="3600" dirty="0"/>
              <a:t>This process is </a:t>
            </a:r>
            <a:endParaRPr lang="en-US" sz="3600" dirty="0" smtClean="0"/>
          </a:p>
          <a:p>
            <a:pPr>
              <a:defRPr/>
            </a:pPr>
            <a:r>
              <a:rPr lang="en-US" sz="3600" dirty="0" smtClean="0"/>
              <a:t>efficient </a:t>
            </a:r>
            <a:r>
              <a:rPr lang="en-US" sz="3600" dirty="0"/>
              <a:t>at </a:t>
            </a:r>
            <a:endParaRPr lang="en-US" sz="3600" dirty="0" smtClean="0"/>
          </a:p>
          <a:p>
            <a:pPr>
              <a:defRPr/>
            </a:pPr>
            <a:r>
              <a:rPr lang="en-US" sz="3600" dirty="0" smtClean="0"/>
              <a:t>temperatures </a:t>
            </a:r>
          </a:p>
          <a:p>
            <a:pPr>
              <a:defRPr/>
            </a:pPr>
            <a:r>
              <a:rPr lang="en-US" sz="3600" dirty="0" smtClean="0"/>
              <a:t>above </a:t>
            </a:r>
            <a:r>
              <a:rPr lang="en-US" sz="3600" dirty="0"/>
              <a:t>10,000,000 K.</a:t>
            </a:r>
          </a:p>
          <a:p>
            <a:pPr lvl="1">
              <a:defRPr/>
            </a:pPr>
            <a:r>
              <a:rPr lang="en-US" sz="2400" dirty="0"/>
              <a:t>The sun, for example, </a:t>
            </a:r>
            <a:endParaRPr lang="en-US" sz="2400" dirty="0" smtClean="0"/>
          </a:p>
          <a:p>
            <a:pPr lvl="1">
              <a:defRPr/>
            </a:pPr>
            <a:r>
              <a:rPr lang="en-US" sz="2400" dirty="0" smtClean="0"/>
              <a:t>manufactures </a:t>
            </a:r>
            <a:r>
              <a:rPr lang="en-US" sz="2400" dirty="0"/>
              <a:t>its </a:t>
            </a:r>
            <a:r>
              <a:rPr lang="en-US" sz="2400" dirty="0" smtClean="0"/>
              <a:t>energy</a:t>
            </a:r>
          </a:p>
          <a:p>
            <a:pPr lvl="1">
              <a:defRPr/>
            </a:pPr>
            <a:r>
              <a:rPr lang="en-US" sz="2400" dirty="0" smtClean="0"/>
              <a:t> </a:t>
            </a:r>
            <a:r>
              <a:rPr lang="en-US" sz="2400" dirty="0"/>
              <a:t>in this way</a:t>
            </a:r>
            <a:endParaRPr lang="en-US" sz="3600" dirty="0" smtClean="0">
              <a:cs typeface="+mn-cs"/>
            </a:endParaRPr>
          </a:p>
        </p:txBody>
      </p:sp>
      <p:sp>
        <p:nvSpPr>
          <p:cNvPr id="1367048" name="Text Box 8"/>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Hydrogen Fusion</a:t>
            </a:r>
          </a:p>
        </p:txBody>
      </p:sp>
      <p:pic>
        <p:nvPicPr>
          <p:cNvPr id="1367049" name="Picture 9" descr="07f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20" t="3709" r="3709" b="5101"/>
          <a:stretch>
            <a:fillRect/>
          </a:stretch>
        </p:blipFill>
        <p:spPr bwMode="auto">
          <a:xfrm>
            <a:off x="4419600" y="3252788"/>
            <a:ext cx="47244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682413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5" name="Rectangle 3"/>
          <p:cNvSpPr>
            <a:spLocks noGrp="1" noChangeArrowheads="1"/>
          </p:cNvSpPr>
          <p:nvPr>
            <p:ph idx="1"/>
          </p:nvPr>
        </p:nvSpPr>
        <p:spPr>
          <a:xfrm>
            <a:off x="565150" y="976313"/>
            <a:ext cx="8426450" cy="5486400"/>
          </a:xfrm>
        </p:spPr>
        <p:txBody>
          <a:bodyPr/>
          <a:lstStyle/>
          <a:p>
            <a:pPr eaLnBrk="1" hangingPunct="1">
              <a:defRPr/>
            </a:pPr>
            <a:r>
              <a:rPr lang="en-US" sz="4000" smtClean="0">
                <a:cs typeface="+mn-cs"/>
              </a:rPr>
              <a:t>All main-sequence stars fuse hydrogen into helium to generate energy.</a:t>
            </a:r>
          </a:p>
          <a:p>
            <a:pPr lvl="1" eaLnBrk="1" hangingPunct="1">
              <a:defRPr/>
            </a:pPr>
            <a:r>
              <a:rPr lang="en-US" sz="2400" smtClean="0"/>
              <a:t>The sun and smaller stars fuse hydrogen by the proton–proton chain.</a:t>
            </a:r>
          </a:p>
          <a:p>
            <a:pPr lvl="1" eaLnBrk="1" hangingPunct="1">
              <a:defRPr/>
            </a:pPr>
            <a:r>
              <a:rPr lang="en-US" sz="2400" smtClean="0"/>
              <a:t>Upper-main-sequence stars, more massive than the sun, fuse hydrogen by a more efficient process called the </a:t>
            </a:r>
            <a:r>
              <a:rPr lang="en-US" sz="2400" smtClean="0">
                <a:solidFill>
                  <a:srgbClr val="3333FF"/>
                </a:solidFill>
              </a:rPr>
              <a:t>CNO</a:t>
            </a:r>
            <a:r>
              <a:rPr lang="en-US" sz="2400" smtClean="0"/>
              <a:t> (</a:t>
            </a:r>
            <a:r>
              <a:rPr lang="en-US" sz="2400" smtClean="0">
                <a:solidFill>
                  <a:srgbClr val="3333FF"/>
                </a:solidFill>
              </a:rPr>
              <a:t>carbon-nitrogen-oxygen</a:t>
            </a:r>
            <a:r>
              <a:rPr lang="en-US" sz="2400" smtClean="0"/>
              <a:t>) cycle.</a:t>
            </a:r>
          </a:p>
        </p:txBody>
      </p:sp>
      <p:sp>
        <p:nvSpPr>
          <p:cNvPr id="1595398"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Hydrogen Fusion</a:t>
            </a:r>
          </a:p>
        </p:txBody>
      </p:sp>
    </p:spTree>
    <p:extLst>
      <p:ext uri="{BB962C8B-B14F-4D97-AF65-F5344CB8AC3E}">
        <p14:creationId xmlns:p14="http://schemas.microsoft.com/office/powerpoint/2010/main" val="2591350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7" name="Rectangle 3"/>
          <p:cNvSpPr>
            <a:spLocks noChangeArrowheads="1"/>
          </p:cNvSpPr>
          <p:nvPr/>
        </p:nvSpPr>
        <p:spPr bwMode="auto">
          <a:xfrm>
            <a:off x="558800" y="1004888"/>
            <a:ext cx="8356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00000"/>
              </a:lnSpc>
              <a:buFont typeface="Times" charset="0"/>
              <a:buChar char="•"/>
              <a:defRPr/>
            </a:pPr>
            <a:r>
              <a:rPr lang="en-US" sz="3400">
                <a:cs typeface="+mn-cs"/>
              </a:rPr>
              <a:t>The CNO cycle begins with a carbon nucleus, transforms it first into a nitrogen nucleus, then into an oxygen nucleus, and then back to a carbon nucleus.</a:t>
            </a:r>
          </a:p>
          <a:p>
            <a:pPr marL="742950" lvl="1" indent="-285750">
              <a:lnSpc>
                <a:spcPct val="100000"/>
              </a:lnSpc>
              <a:buFont typeface="Times" charset="0"/>
              <a:buChar char="•"/>
              <a:defRPr/>
            </a:pPr>
            <a:r>
              <a:rPr lang="en-US" sz="2400">
                <a:cs typeface="+mn-cs"/>
              </a:rPr>
              <a:t>The carbon is unchanged in the end.</a:t>
            </a:r>
          </a:p>
          <a:p>
            <a:pPr marL="742950" lvl="1" indent="-285750">
              <a:lnSpc>
                <a:spcPct val="100000"/>
              </a:lnSpc>
              <a:buFont typeface="Times" charset="0"/>
              <a:buChar char="•"/>
              <a:defRPr/>
            </a:pPr>
            <a:r>
              <a:rPr lang="en-US" sz="2400">
                <a:cs typeface="+mn-cs"/>
              </a:rPr>
              <a:t>However, along the way, four hydrogen nuclei are fused to make a helium nucleus plus energy—just as in the proton–proton chain.</a:t>
            </a:r>
          </a:p>
        </p:txBody>
      </p:sp>
      <p:sp>
        <p:nvSpPr>
          <p:cNvPr id="1393671" name="Text Box 7"/>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3502367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5" name="Rectangle 3"/>
          <p:cNvSpPr>
            <a:spLocks noGrp="1" noChangeArrowheads="1"/>
          </p:cNvSpPr>
          <p:nvPr>
            <p:ph idx="1"/>
          </p:nvPr>
        </p:nvSpPr>
        <p:spPr>
          <a:xfrm>
            <a:off x="557213" y="984250"/>
            <a:ext cx="8129587" cy="5821363"/>
          </a:xfrm>
        </p:spPr>
        <p:txBody>
          <a:bodyPr/>
          <a:lstStyle/>
          <a:p>
            <a:pPr eaLnBrk="1" hangingPunct="1">
              <a:defRPr/>
            </a:pPr>
            <a:r>
              <a:rPr lang="en-US" sz="3600" dirty="0" smtClean="0">
                <a:cs typeface="+mn-cs"/>
              </a:rPr>
              <a:t>Temperatures higher than 16,000,000 K are required to make the CNO cycle work.</a:t>
            </a:r>
          </a:p>
          <a:p>
            <a:pPr lvl="1" eaLnBrk="1" hangingPunct="1">
              <a:defRPr/>
            </a:pPr>
            <a:r>
              <a:rPr lang="en-US" sz="2400" dirty="0" smtClean="0"/>
              <a:t>The center of the sun is not quite hot enough for this reaction.</a:t>
            </a:r>
          </a:p>
          <a:p>
            <a:pPr lvl="1" eaLnBrk="1" hangingPunct="1">
              <a:defRPr/>
            </a:pPr>
            <a:r>
              <a:rPr lang="en-US" sz="2400" dirty="0" smtClean="0"/>
              <a:t>In stars more massive than about 1.1 solar masses, the cores are hot enough, and the CNO cycle dominates over the slower proton–proton chain.</a:t>
            </a:r>
          </a:p>
        </p:txBody>
      </p:sp>
      <p:sp>
        <p:nvSpPr>
          <p:cNvPr id="1395718" name="Text Box 6"/>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spTree>
    <p:extLst>
      <p:ext uri="{BB962C8B-B14F-4D97-AF65-F5344CB8AC3E}">
        <p14:creationId xmlns:p14="http://schemas.microsoft.com/office/powerpoint/2010/main" val="26227486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idx="1"/>
          </p:nvPr>
        </p:nvSpPr>
        <p:spPr>
          <a:xfrm>
            <a:off x="557213" y="1000125"/>
            <a:ext cx="8358187" cy="4525963"/>
          </a:xfrm>
        </p:spPr>
        <p:txBody>
          <a:bodyPr/>
          <a:lstStyle/>
          <a:p>
            <a:pPr eaLnBrk="1" hangingPunct="1">
              <a:defRPr/>
            </a:pPr>
            <a:r>
              <a:rPr lang="en-US" sz="3400" dirty="0" smtClean="0">
                <a:cs typeface="+mn-cs"/>
              </a:rPr>
              <a:t>In both the proton–proton chain and the CNO cycle, energy appears in the form of gamma rays, positrons, and neutrinos.</a:t>
            </a:r>
          </a:p>
        </p:txBody>
      </p:sp>
      <p:sp>
        <p:nvSpPr>
          <p:cNvPr id="1383433" name="Text Box 9"/>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Hydrogen Fusion</a:t>
            </a:r>
          </a:p>
        </p:txBody>
      </p:sp>
      <p:pic>
        <p:nvPicPr>
          <p:cNvPr id="1383434" name="Picture 10" descr="07f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720" t="3709" r="3709" b="5101"/>
          <a:stretch>
            <a:fillRect/>
          </a:stretch>
        </p:blipFill>
        <p:spPr bwMode="auto">
          <a:xfrm>
            <a:off x="4416425" y="3252788"/>
            <a:ext cx="47244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454369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idx="1"/>
          </p:nvPr>
        </p:nvSpPr>
        <p:spPr>
          <a:xfrm>
            <a:off x="561975" y="990600"/>
            <a:ext cx="8048625" cy="4525963"/>
          </a:xfrm>
        </p:spPr>
        <p:txBody>
          <a:bodyPr>
            <a:normAutofit fontScale="92500" lnSpcReduction="10000"/>
          </a:bodyPr>
          <a:lstStyle/>
          <a:p>
            <a:pPr eaLnBrk="1" hangingPunct="1">
              <a:defRPr/>
            </a:pPr>
            <a:r>
              <a:rPr lang="en-US" sz="3600" dirty="0" smtClean="0">
                <a:cs typeface="+mn-cs"/>
              </a:rPr>
              <a:t>The gamma rays are photons that are absorbed by the surrounding gas before they can travel more than a few centimeters.</a:t>
            </a:r>
          </a:p>
          <a:p>
            <a:pPr lvl="1" eaLnBrk="1" hangingPunct="1">
              <a:defRPr/>
            </a:pPr>
            <a:r>
              <a:rPr lang="en-US" dirty="0" smtClean="0"/>
              <a:t>This heats the gas</a:t>
            </a:r>
            <a:r>
              <a:rPr lang="en-US" dirty="0" smtClean="0"/>
              <a:t>.</a:t>
            </a:r>
          </a:p>
          <a:p>
            <a:pPr>
              <a:defRPr/>
            </a:pPr>
            <a:r>
              <a:rPr lang="en-US" sz="4000" dirty="0"/>
              <a:t>The positrons produced in the first reaction combine with free electrons.</a:t>
            </a:r>
          </a:p>
          <a:p>
            <a:pPr lvl="1">
              <a:defRPr/>
            </a:pPr>
            <a:r>
              <a:rPr lang="en-US" sz="2400" dirty="0"/>
              <a:t>Both particles vanish, converting their mass into more gamma rays. </a:t>
            </a:r>
          </a:p>
          <a:p>
            <a:pPr lvl="1">
              <a:defRPr/>
            </a:pPr>
            <a:r>
              <a:rPr lang="en-US" sz="2400" dirty="0"/>
              <a:t>Thus, the positrons also help keep the center of the star hot.</a:t>
            </a:r>
          </a:p>
          <a:p>
            <a:pPr lvl="1" eaLnBrk="1" hangingPunct="1">
              <a:defRPr/>
            </a:pPr>
            <a:endParaRPr lang="en-US" dirty="0" smtClean="0"/>
          </a:p>
        </p:txBody>
      </p:sp>
      <p:sp>
        <p:nvSpPr>
          <p:cNvPr id="1385477"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Hydrogen Fusion</a:t>
            </a:r>
          </a:p>
        </p:txBody>
      </p:sp>
    </p:spTree>
    <p:extLst>
      <p:ext uri="{BB962C8B-B14F-4D97-AF65-F5344CB8AC3E}">
        <p14:creationId xmlns:p14="http://schemas.microsoft.com/office/powerpoint/2010/main" val="24759616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idx="1"/>
          </p:nvPr>
        </p:nvSpPr>
        <p:spPr>
          <a:xfrm>
            <a:off x="557213" y="989013"/>
            <a:ext cx="8358187" cy="5611812"/>
          </a:xfrm>
        </p:spPr>
        <p:txBody>
          <a:bodyPr/>
          <a:lstStyle/>
          <a:p>
            <a:pPr eaLnBrk="1" hangingPunct="1">
              <a:defRPr/>
            </a:pPr>
            <a:r>
              <a:rPr lang="en-US" sz="3600" smtClean="0">
                <a:cs typeface="+mn-cs"/>
              </a:rPr>
              <a:t>The neutrinos travel at nearly the speed of light and almost never interact with other particles.</a:t>
            </a:r>
          </a:p>
          <a:p>
            <a:pPr lvl="1" eaLnBrk="1" hangingPunct="1">
              <a:defRPr/>
            </a:pPr>
            <a:r>
              <a:rPr lang="en-US" sz="2400" smtClean="0"/>
              <a:t>The average neutrino could pass unhindered through a lead wall a light-year thick.</a:t>
            </a:r>
          </a:p>
          <a:p>
            <a:pPr lvl="1" eaLnBrk="1" hangingPunct="1">
              <a:defRPr/>
            </a:pPr>
            <a:r>
              <a:rPr lang="en-US" sz="2400" smtClean="0"/>
              <a:t>Thus, the neutrinos do not help heat the gas but race out of the star, carrying away roughly 2 percent of the energy produced.</a:t>
            </a:r>
          </a:p>
        </p:txBody>
      </p:sp>
      <p:sp>
        <p:nvSpPr>
          <p:cNvPr id="1389573"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Hydrogen Fusion</a:t>
            </a:r>
          </a:p>
        </p:txBody>
      </p:sp>
    </p:spTree>
    <p:extLst>
      <p:ext uri="{BB962C8B-B14F-4D97-AF65-F5344CB8AC3E}">
        <p14:creationId xmlns:p14="http://schemas.microsoft.com/office/powerpoint/2010/main" val="23620672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idx="1"/>
          </p:nvPr>
        </p:nvSpPr>
        <p:spPr>
          <a:xfrm>
            <a:off x="557213" y="990600"/>
            <a:ext cx="8229600" cy="5257800"/>
          </a:xfrm>
        </p:spPr>
        <p:txBody>
          <a:bodyPr>
            <a:normAutofit fontScale="92500"/>
          </a:bodyPr>
          <a:lstStyle/>
          <a:p>
            <a:pPr eaLnBrk="1" hangingPunct="1">
              <a:defRPr/>
            </a:pPr>
            <a:r>
              <a:rPr lang="en-US" sz="3600" dirty="0" smtClean="0">
                <a:cs typeface="+mn-cs"/>
              </a:rPr>
              <a:t>Nuclear reactions in the sun</a:t>
            </a:r>
            <a:r>
              <a:rPr lang="ja-JP" altLang="en-US" sz="3600" dirty="0" smtClean="0">
                <a:latin typeface="Arial"/>
                <a:cs typeface="+mn-cs"/>
              </a:rPr>
              <a:t>’</a:t>
            </a:r>
            <a:r>
              <a:rPr lang="en-US" sz="3600" dirty="0" smtClean="0">
                <a:cs typeface="+mn-cs"/>
              </a:rPr>
              <a:t>s core produce floods of neutrinos that rush off into space. </a:t>
            </a:r>
          </a:p>
          <a:p>
            <a:pPr lvl="1" eaLnBrk="1" hangingPunct="1">
              <a:defRPr/>
            </a:pPr>
            <a:r>
              <a:rPr lang="en-US" sz="2400" dirty="0" smtClean="0"/>
              <a:t>If you could detect these neutrinos, you could probe the sun</a:t>
            </a:r>
            <a:r>
              <a:rPr lang="ja-JP" altLang="en-US" sz="2400" dirty="0" smtClean="0">
                <a:latin typeface="Arial"/>
              </a:rPr>
              <a:t>’</a:t>
            </a:r>
            <a:r>
              <a:rPr lang="en-US" sz="2400" dirty="0" smtClean="0"/>
              <a:t>s interior</a:t>
            </a:r>
            <a:r>
              <a:rPr lang="en-US" sz="2400" dirty="0" smtClean="0"/>
              <a:t>.</a:t>
            </a:r>
          </a:p>
          <a:p>
            <a:pPr>
              <a:defRPr/>
            </a:pPr>
            <a:r>
              <a:rPr lang="en-US" sz="3600" dirty="0"/>
              <a:t>As they almost never interact with atoms, neutrinos are extremely hard to detect.</a:t>
            </a:r>
            <a:r>
              <a:rPr lang="en-US" sz="3400" dirty="0"/>
              <a:t> </a:t>
            </a:r>
          </a:p>
          <a:p>
            <a:pPr lvl="1">
              <a:defRPr/>
            </a:pPr>
            <a:r>
              <a:rPr lang="en-US" sz="2400" dirty="0"/>
              <a:t>You never feel the flood of over 10</a:t>
            </a:r>
            <a:r>
              <a:rPr lang="en-US" sz="2400" baseline="30000" dirty="0"/>
              <a:t>12</a:t>
            </a:r>
            <a:r>
              <a:rPr lang="en-US" sz="2400" dirty="0"/>
              <a:t> solar neutrinos that flows through your body every second.</a:t>
            </a:r>
          </a:p>
          <a:p>
            <a:pPr lvl="1">
              <a:defRPr/>
            </a:pPr>
            <a:r>
              <a:rPr lang="en-US" sz="2400" dirty="0"/>
              <a:t>Even at night, neutrinos from the sun rush through Earth as if it </a:t>
            </a:r>
            <a:r>
              <a:rPr lang="en-US" sz="2400" dirty="0" err="1"/>
              <a:t>weren</a:t>
            </a:r>
            <a:r>
              <a:rPr lang="ja-JP" altLang="en-US" sz="2400" dirty="0">
                <a:latin typeface="Arial"/>
              </a:rPr>
              <a:t>’</a:t>
            </a:r>
            <a:r>
              <a:rPr lang="en-US" sz="2400" dirty="0"/>
              <a:t>t there, up through your bed, through you, and onward into space.</a:t>
            </a:r>
          </a:p>
          <a:p>
            <a:pPr lvl="1" eaLnBrk="1" hangingPunct="1">
              <a:defRPr/>
            </a:pPr>
            <a:endParaRPr lang="en-US" sz="2400" dirty="0" smtClean="0"/>
          </a:p>
        </p:txBody>
      </p:sp>
      <p:sp>
        <p:nvSpPr>
          <p:cNvPr id="1397764" name="Text Box 4"/>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Neutrinos from the Sun</a:t>
            </a:r>
            <a:r>
              <a:rPr lang="ja-JP" altLang="en-US" sz="3000">
                <a:solidFill>
                  <a:srgbClr val="FFCC00"/>
                </a:solidFill>
                <a:latin typeface="Arial"/>
                <a:cs typeface="+mn-cs"/>
              </a:rPr>
              <a:t>’</a:t>
            </a:r>
            <a:r>
              <a:rPr lang="en-US" sz="3000">
                <a:solidFill>
                  <a:srgbClr val="FFCC00"/>
                </a:solidFill>
                <a:cs typeface="+mn-cs"/>
              </a:rPr>
              <a:t>s Core</a:t>
            </a:r>
          </a:p>
        </p:txBody>
      </p:sp>
    </p:spTree>
    <p:extLst>
      <p:ext uri="{BB962C8B-B14F-4D97-AF65-F5344CB8AC3E}">
        <p14:creationId xmlns:p14="http://schemas.microsoft.com/office/powerpoint/2010/main" val="12140981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idx="1"/>
          </p:nvPr>
        </p:nvSpPr>
        <p:spPr>
          <a:xfrm>
            <a:off x="557213" y="990600"/>
            <a:ext cx="8281987" cy="5638800"/>
          </a:xfrm>
        </p:spPr>
        <p:txBody>
          <a:bodyPr/>
          <a:lstStyle/>
          <a:p>
            <a:pPr eaLnBrk="1" hangingPunct="1">
              <a:defRPr/>
            </a:pPr>
            <a:r>
              <a:rPr lang="en-US" sz="3600" smtClean="0">
                <a:cs typeface="+mn-cs"/>
              </a:rPr>
              <a:t>Certain nuclear reactions, however, can be triggered by a neutrino of the right energy.</a:t>
            </a:r>
          </a:p>
          <a:p>
            <a:pPr eaLnBrk="1" hangingPunct="1">
              <a:defRPr/>
            </a:pPr>
            <a:r>
              <a:rPr lang="en-US" sz="3600" smtClean="0">
                <a:cs typeface="+mn-cs"/>
              </a:rPr>
              <a:t>Beginning in the 1960s, astronomers found several ways to detect solar neutrinos.</a:t>
            </a:r>
          </a:p>
        </p:txBody>
      </p:sp>
      <p:sp>
        <p:nvSpPr>
          <p:cNvPr id="1403909" name="Text Box 5"/>
          <p:cNvSpPr txBox="1">
            <a:spLocks noChangeArrowheads="1"/>
          </p:cNvSpPr>
          <p:nvPr/>
        </p:nvSpPr>
        <p:spPr bwMode="auto">
          <a:xfrm>
            <a:off x="557213" y="68263"/>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Neutrinos from the Sun</a:t>
            </a:r>
            <a:r>
              <a:rPr lang="ja-JP" altLang="en-US" sz="3000">
                <a:solidFill>
                  <a:srgbClr val="FFCC00"/>
                </a:solidFill>
                <a:latin typeface="Arial"/>
                <a:cs typeface="+mn-cs"/>
              </a:rPr>
              <a:t>’</a:t>
            </a:r>
            <a:r>
              <a:rPr lang="en-US" sz="3000">
                <a:solidFill>
                  <a:srgbClr val="FFCC00"/>
                </a:solidFill>
                <a:cs typeface="+mn-cs"/>
              </a:rPr>
              <a:t>s Core</a:t>
            </a:r>
          </a:p>
        </p:txBody>
      </p:sp>
    </p:spTree>
    <p:extLst>
      <p:ext uri="{BB962C8B-B14F-4D97-AF65-F5344CB8AC3E}">
        <p14:creationId xmlns:p14="http://schemas.microsoft.com/office/powerpoint/2010/main" val="1340018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idx="1"/>
          </p:nvPr>
        </p:nvSpPr>
        <p:spPr>
          <a:xfrm>
            <a:off x="557213" y="990600"/>
            <a:ext cx="8229600" cy="5410200"/>
          </a:xfrm>
        </p:spPr>
        <p:txBody>
          <a:bodyPr/>
          <a:lstStyle/>
          <a:p>
            <a:pPr eaLnBrk="1" hangingPunct="1">
              <a:defRPr/>
            </a:pPr>
            <a:r>
              <a:rPr lang="en-US" sz="3600" smtClean="0">
                <a:cs typeface="+mn-cs"/>
              </a:rPr>
              <a:t>It will be easier to think about stellar structure if you imagine that the star is divided into concentric shells—such as those in an onion.</a:t>
            </a:r>
            <a:endParaRPr lang="en-US" sz="3600" smtClean="0">
              <a:solidFill>
                <a:srgbClr val="FFCC00"/>
              </a:solidFill>
              <a:cs typeface="+mn-cs"/>
            </a:endParaRPr>
          </a:p>
          <a:p>
            <a:pPr lvl="1" eaLnBrk="1" hangingPunct="1">
              <a:defRPr/>
            </a:pPr>
            <a:r>
              <a:rPr lang="en-US" sz="2400" smtClean="0"/>
              <a:t>You can then discuss the temperature, pressure, and density in each shell.</a:t>
            </a:r>
          </a:p>
          <a:p>
            <a:pPr lvl="1" eaLnBrk="1" hangingPunct="1">
              <a:defRPr/>
            </a:pPr>
            <a:r>
              <a:rPr lang="en-US" sz="2400" smtClean="0"/>
              <a:t>Of course, these helpful shells exist only in the imagination—stars have no separable layers.</a:t>
            </a:r>
          </a:p>
        </p:txBody>
      </p:sp>
      <p:sp>
        <p:nvSpPr>
          <p:cNvPr id="129946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400" dirty="0">
                <a:solidFill>
                  <a:schemeClr val="accent2">
                    <a:lumMod val="75000"/>
                  </a:schemeClr>
                </a:solidFill>
                <a:cs typeface="+mn-cs"/>
              </a:rPr>
              <a:t>Stellar Structure </a:t>
            </a:r>
          </a:p>
        </p:txBody>
      </p:sp>
    </p:spTree>
    <p:extLst>
      <p:ext uri="{BB962C8B-B14F-4D97-AF65-F5344CB8AC3E}">
        <p14:creationId xmlns:p14="http://schemas.microsoft.com/office/powerpoint/2010/main" val="29532914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5" name="Rectangle 3"/>
          <p:cNvSpPr>
            <a:spLocks noGrp="1" noChangeArrowheads="1"/>
          </p:cNvSpPr>
          <p:nvPr>
            <p:ph idx="1"/>
          </p:nvPr>
        </p:nvSpPr>
        <p:spPr>
          <a:xfrm>
            <a:off x="557213" y="990600"/>
            <a:ext cx="8205787" cy="5135563"/>
          </a:xfrm>
        </p:spPr>
        <p:txBody>
          <a:bodyPr/>
          <a:lstStyle/>
          <a:p>
            <a:pPr eaLnBrk="1" hangingPunct="1">
              <a:defRPr/>
            </a:pPr>
            <a:r>
              <a:rPr lang="en-US" smtClean="0">
                <a:cs typeface="+mn-cs"/>
              </a:rPr>
              <a:t>In a star, the nuclear reactions generate just enough energy to balance the inward pull of gravity. </a:t>
            </a:r>
          </a:p>
          <a:p>
            <a:pPr eaLnBrk="1" hangingPunct="1">
              <a:defRPr/>
            </a:pPr>
            <a:r>
              <a:rPr lang="en-US" smtClean="0">
                <a:cs typeface="+mn-cs"/>
              </a:rPr>
              <a:t>Consider what would happen if they produced too much energy.</a:t>
            </a:r>
          </a:p>
          <a:p>
            <a:pPr lvl="1" eaLnBrk="1" hangingPunct="1">
              <a:defRPr/>
            </a:pPr>
            <a:r>
              <a:rPr lang="en-US" sz="2400" smtClean="0"/>
              <a:t>As the star balances gravity by generating energy, the extra energy flowing out of the star would force it to expand. </a:t>
            </a:r>
          </a:p>
          <a:p>
            <a:pPr lvl="1" eaLnBrk="1" hangingPunct="1">
              <a:defRPr/>
            </a:pPr>
            <a:r>
              <a:rPr lang="en-US" sz="2400" smtClean="0"/>
              <a:t>The expansion would lower the central temperature and density and slow the nuclear reactions until the star regained stability. </a:t>
            </a:r>
          </a:p>
        </p:txBody>
      </p:sp>
      <p:sp>
        <p:nvSpPr>
          <p:cNvPr id="143667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3600" dirty="0">
                <a:solidFill>
                  <a:srgbClr val="953735"/>
                </a:solidFill>
                <a:cs typeface="+mn-cs"/>
              </a:rPr>
              <a:t>The Pressure–Temperature Thermostat </a:t>
            </a:r>
          </a:p>
        </p:txBody>
      </p:sp>
    </p:spTree>
    <p:extLst>
      <p:ext uri="{BB962C8B-B14F-4D97-AF65-F5344CB8AC3E}">
        <p14:creationId xmlns:p14="http://schemas.microsoft.com/office/powerpoint/2010/main" val="28286564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idx="1"/>
          </p:nvPr>
        </p:nvSpPr>
        <p:spPr>
          <a:xfrm>
            <a:off x="557213" y="990600"/>
            <a:ext cx="8229600" cy="5364163"/>
          </a:xfrm>
        </p:spPr>
        <p:txBody>
          <a:bodyPr/>
          <a:lstStyle/>
          <a:p>
            <a:pPr eaLnBrk="1" hangingPunct="1">
              <a:defRPr/>
            </a:pPr>
            <a:r>
              <a:rPr lang="en-US" dirty="0" smtClean="0">
                <a:cs typeface="+mn-cs"/>
              </a:rPr>
              <a:t>Thus, the star has a built-in regulator that keeps the nuclear reactions from occurring too rapidly.</a:t>
            </a:r>
          </a:p>
          <a:p>
            <a:pPr eaLnBrk="1" hangingPunct="1">
              <a:defRPr/>
            </a:pPr>
            <a:r>
              <a:rPr lang="en-US" dirty="0" smtClean="0">
                <a:cs typeface="+mn-cs"/>
              </a:rPr>
              <a:t>The same thermostat keeps the reactions from dying down. </a:t>
            </a:r>
          </a:p>
          <a:p>
            <a:pPr lvl="1" eaLnBrk="1" hangingPunct="1">
              <a:defRPr/>
            </a:pPr>
            <a:r>
              <a:rPr lang="en-US" sz="2400" dirty="0" smtClean="0"/>
              <a:t>Suppose the nuclear reactions began making too little energy.</a:t>
            </a:r>
          </a:p>
          <a:p>
            <a:pPr lvl="1" eaLnBrk="1" hangingPunct="1">
              <a:defRPr/>
            </a:pPr>
            <a:r>
              <a:rPr lang="en-US" sz="2400" dirty="0" smtClean="0"/>
              <a:t>Then, the star would contract slightly—increasing the central temperature and density and increasing the nuclear energy generation.</a:t>
            </a:r>
          </a:p>
        </p:txBody>
      </p:sp>
      <p:sp>
        <p:nvSpPr>
          <p:cNvPr id="143770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3600" dirty="0">
                <a:solidFill>
                  <a:srgbClr val="953735"/>
                </a:solidFill>
                <a:cs typeface="+mn-cs"/>
              </a:rPr>
              <a:t>The Pressure–Temperature Thermostat </a:t>
            </a:r>
          </a:p>
        </p:txBody>
      </p:sp>
    </p:spTree>
    <p:extLst>
      <p:ext uri="{BB962C8B-B14F-4D97-AF65-F5344CB8AC3E}">
        <p14:creationId xmlns:p14="http://schemas.microsoft.com/office/powerpoint/2010/main" val="37429129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557213" y="990600"/>
            <a:ext cx="8205787" cy="5562600"/>
          </a:xfrm>
        </p:spPr>
        <p:txBody>
          <a:bodyPr/>
          <a:lstStyle/>
          <a:p>
            <a:pPr eaLnBrk="1" hangingPunct="1">
              <a:defRPr/>
            </a:pPr>
            <a:r>
              <a:rPr lang="en-US" sz="3600" smtClean="0">
                <a:cs typeface="+mn-cs"/>
              </a:rPr>
              <a:t>Observations of the temperature and luminosity of stars show that main-sequence stars obey a simple rule.</a:t>
            </a:r>
          </a:p>
          <a:p>
            <a:pPr lvl="1" eaLnBrk="1" hangingPunct="1">
              <a:defRPr/>
            </a:pPr>
            <a:r>
              <a:rPr lang="en-US" smtClean="0"/>
              <a:t>The more massive a star is, the more luminous it is. </a:t>
            </a:r>
          </a:p>
        </p:txBody>
      </p:sp>
      <p:sp>
        <p:nvSpPr>
          <p:cNvPr id="1443843" name="Text Box 3"/>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Mass–Luminosity Relation</a:t>
            </a:r>
          </a:p>
        </p:txBody>
      </p:sp>
    </p:spTree>
    <p:extLst>
      <p:ext uri="{BB962C8B-B14F-4D97-AF65-F5344CB8AC3E}">
        <p14:creationId xmlns:p14="http://schemas.microsoft.com/office/powerpoint/2010/main" val="15109229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Grp="1" noChangeArrowheads="1"/>
          </p:cNvSpPr>
          <p:nvPr>
            <p:ph idx="1"/>
          </p:nvPr>
        </p:nvSpPr>
        <p:spPr>
          <a:xfrm>
            <a:off x="557213" y="990600"/>
            <a:ext cx="8229600" cy="4800600"/>
          </a:xfrm>
        </p:spPr>
        <p:txBody>
          <a:bodyPr/>
          <a:lstStyle/>
          <a:p>
            <a:pPr eaLnBrk="1" hangingPunct="1">
              <a:defRPr/>
            </a:pPr>
            <a:r>
              <a:rPr lang="en-US" smtClean="0">
                <a:cs typeface="+mn-cs"/>
              </a:rPr>
              <a:t>To understand the mass–luminosity relation, you must consider both the law of hydrostatic equilibrium, which states that pressure balances weight, and the pressure–temperature thermostat, which regulates energy production. </a:t>
            </a:r>
          </a:p>
        </p:txBody>
      </p:sp>
      <p:sp>
        <p:nvSpPr>
          <p:cNvPr id="1444869"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Mass–Luminosity Relation</a:t>
            </a:r>
          </a:p>
        </p:txBody>
      </p:sp>
    </p:spTree>
    <p:extLst>
      <p:ext uri="{BB962C8B-B14F-4D97-AF65-F5344CB8AC3E}">
        <p14:creationId xmlns:p14="http://schemas.microsoft.com/office/powerpoint/2010/main" val="39702446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idx="1"/>
          </p:nvPr>
        </p:nvSpPr>
        <p:spPr>
          <a:xfrm>
            <a:off x="557213" y="990600"/>
            <a:ext cx="8281987" cy="5486400"/>
          </a:xfrm>
        </p:spPr>
        <p:txBody>
          <a:bodyPr/>
          <a:lstStyle/>
          <a:p>
            <a:pPr eaLnBrk="1" hangingPunct="1">
              <a:defRPr/>
            </a:pPr>
            <a:r>
              <a:rPr lang="en-US" sz="3600" smtClean="0">
                <a:cs typeface="+mn-cs"/>
              </a:rPr>
              <a:t>A star that is more massive than the sun has more weight pressing down on its interior.</a:t>
            </a:r>
          </a:p>
          <a:p>
            <a:pPr lvl="1" eaLnBrk="1" hangingPunct="1">
              <a:defRPr/>
            </a:pPr>
            <a:r>
              <a:rPr lang="en-US" sz="2400" smtClean="0"/>
              <a:t>So, the interior must have a high pressure to balance that weight. </a:t>
            </a:r>
          </a:p>
          <a:p>
            <a:pPr lvl="1" eaLnBrk="1" hangingPunct="1">
              <a:defRPr/>
            </a:pPr>
            <a:r>
              <a:rPr lang="en-US" sz="2400" smtClean="0"/>
              <a:t>That means the massive star</a:t>
            </a:r>
            <a:r>
              <a:rPr lang="ja-JP" altLang="en-US" sz="2400" smtClean="0">
                <a:latin typeface="Arial"/>
              </a:rPr>
              <a:t>’</a:t>
            </a:r>
            <a:r>
              <a:rPr lang="en-US" sz="2400" smtClean="0"/>
              <a:t>s automatic pressure–temperature thermostat must keep the gas in its interior hot and the pressure high.</a:t>
            </a:r>
          </a:p>
        </p:txBody>
      </p:sp>
      <p:sp>
        <p:nvSpPr>
          <p:cNvPr id="144589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Mass–Luminosity Relation</a:t>
            </a:r>
          </a:p>
        </p:txBody>
      </p:sp>
    </p:spTree>
    <p:extLst>
      <p:ext uri="{BB962C8B-B14F-4D97-AF65-F5344CB8AC3E}">
        <p14:creationId xmlns:p14="http://schemas.microsoft.com/office/powerpoint/2010/main" val="29857556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1" name="Rectangle 3"/>
          <p:cNvSpPr>
            <a:spLocks noGrp="1" noChangeArrowheads="1"/>
          </p:cNvSpPr>
          <p:nvPr>
            <p:ph idx="1"/>
          </p:nvPr>
        </p:nvSpPr>
        <p:spPr>
          <a:xfrm>
            <a:off x="565150" y="990600"/>
            <a:ext cx="8120829" cy="5433072"/>
          </a:xfrm>
        </p:spPr>
        <p:txBody>
          <a:bodyPr>
            <a:normAutofit fontScale="92500" lnSpcReduction="20000"/>
          </a:bodyPr>
          <a:lstStyle/>
          <a:p>
            <a:pPr eaLnBrk="1" hangingPunct="1">
              <a:defRPr/>
            </a:pPr>
            <a:r>
              <a:rPr lang="en-US" sz="3600" dirty="0" smtClean="0">
                <a:cs typeface="+mn-cs"/>
              </a:rPr>
              <a:t>The mass–luminosity relation also shows you why the main sequence has a lower end—a minimum mass. </a:t>
            </a:r>
          </a:p>
          <a:p>
            <a:pPr lvl="1" eaLnBrk="1" hangingPunct="1">
              <a:defRPr/>
            </a:pPr>
            <a:r>
              <a:rPr lang="en-US" sz="2400" dirty="0" smtClean="0"/>
              <a:t>Objects with masses less than about 0.08 of the sun</a:t>
            </a:r>
            <a:r>
              <a:rPr lang="ja-JP" altLang="en-US" sz="2400" dirty="0" smtClean="0">
                <a:latin typeface="Arial"/>
              </a:rPr>
              <a:t>’</a:t>
            </a:r>
            <a:r>
              <a:rPr lang="en-US" sz="2400" dirty="0" smtClean="0"/>
              <a:t>s mass cannot raise their central temperature high enough to begin hydrogen fusion</a:t>
            </a:r>
            <a:r>
              <a:rPr lang="en-US" sz="2400" dirty="0" smtClean="0"/>
              <a:t>.</a:t>
            </a:r>
          </a:p>
          <a:p>
            <a:pPr>
              <a:defRPr/>
            </a:pPr>
            <a:r>
              <a:rPr lang="en-US" dirty="0"/>
              <a:t>Called </a:t>
            </a:r>
            <a:r>
              <a:rPr lang="en-US" dirty="0">
                <a:solidFill>
                  <a:srgbClr val="3333FF"/>
                </a:solidFill>
              </a:rPr>
              <a:t>brown dwarfs</a:t>
            </a:r>
            <a:r>
              <a:rPr lang="en-US" dirty="0"/>
              <a:t>, such objects are only about ten times the diameter of Earth—about the same size as Jupiter—and may still be warm from the processes of formation.</a:t>
            </a:r>
          </a:p>
          <a:p>
            <a:pPr>
              <a:defRPr/>
            </a:pPr>
            <a:r>
              <a:rPr lang="en-US" dirty="0"/>
              <a:t>However, they do not generate energy by hydrogen fusion.</a:t>
            </a:r>
          </a:p>
          <a:p>
            <a:pPr lvl="1">
              <a:defRPr/>
            </a:pPr>
            <a:r>
              <a:rPr lang="en-US" sz="2400" dirty="0"/>
              <a:t>They have contracted as much as they can and are slowly cooling off.</a:t>
            </a:r>
          </a:p>
          <a:p>
            <a:pPr lvl="1" eaLnBrk="1" hangingPunct="1">
              <a:defRPr/>
            </a:pPr>
            <a:endParaRPr lang="en-US" sz="2400" dirty="0" smtClean="0"/>
          </a:p>
        </p:txBody>
      </p:sp>
      <p:sp>
        <p:nvSpPr>
          <p:cNvPr id="1471495"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Brown Dwarfs</a:t>
            </a:r>
          </a:p>
        </p:txBody>
      </p:sp>
    </p:spTree>
    <p:extLst>
      <p:ext uri="{BB962C8B-B14F-4D97-AF65-F5344CB8AC3E}">
        <p14:creationId xmlns:p14="http://schemas.microsoft.com/office/powerpoint/2010/main" val="237781374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9" name="Rectangle 3"/>
          <p:cNvSpPr>
            <a:spLocks noGrp="1" noChangeArrowheads="1"/>
          </p:cNvSpPr>
          <p:nvPr>
            <p:ph idx="1"/>
          </p:nvPr>
        </p:nvSpPr>
        <p:spPr>
          <a:xfrm>
            <a:off x="565150" y="1004888"/>
            <a:ext cx="8197850" cy="5638800"/>
          </a:xfrm>
        </p:spPr>
        <p:txBody>
          <a:bodyPr/>
          <a:lstStyle/>
          <a:p>
            <a:pPr eaLnBrk="1" hangingPunct="1">
              <a:defRPr/>
            </a:pPr>
            <a:r>
              <a:rPr lang="en-US" sz="3400" dirty="0" smtClean="0">
                <a:cs typeface="+mn-cs"/>
              </a:rPr>
              <a:t>Brown dwarfs fall in the gap between low-mass M stars and massive planets like Jupiter. </a:t>
            </a:r>
          </a:p>
          <a:p>
            <a:pPr lvl="1" eaLnBrk="1" hangingPunct="1">
              <a:defRPr/>
            </a:pPr>
            <a:r>
              <a:rPr lang="en-US" sz="2400" dirty="0" smtClean="0"/>
              <a:t>They would look dull orange or red to your eyes—which is why they are labeled </a:t>
            </a:r>
            <a:r>
              <a:rPr lang="ja-JP" altLang="en-US" sz="2400" dirty="0" smtClean="0">
                <a:latin typeface="Arial"/>
              </a:rPr>
              <a:t>‘</a:t>
            </a:r>
            <a:r>
              <a:rPr lang="en-US" sz="2400" dirty="0" smtClean="0"/>
              <a:t>brown</a:t>
            </a:r>
            <a:r>
              <a:rPr lang="ja-JP" altLang="en-US" sz="2400" dirty="0" smtClean="0">
                <a:latin typeface="Arial"/>
              </a:rPr>
              <a:t>’</a:t>
            </a:r>
            <a:r>
              <a:rPr lang="en-US" sz="2400" dirty="0" smtClean="0"/>
              <a:t>—because they emit most of their energy in the infrared.</a:t>
            </a:r>
          </a:p>
          <a:p>
            <a:pPr eaLnBrk="1" hangingPunct="1">
              <a:defRPr/>
            </a:pPr>
            <a:r>
              <a:rPr lang="en-US" sz="3400" dirty="0" smtClean="0">
                <a:cs typeface="+mn-cs"/>
              </a:rPr>
              <a:t>The warmer brown dwarfs fall in spectral class L and the cooler in spectral class T.</a:t>
            </a:r>
          </a:p>
        </p:txBody>
      </p:sp>
      <p:sp>
        <p:nvSpPr>
          <p:cNvPr id="1473546" name="Text Box 10"/>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Brown Dwarfs</a:t>
            </a:r>
          </a:p>
        </p:txBody>
      </p:sp>
    </p:spTree>
    <p:extLst>
      <p:ext uri="{BB962C8B-B14F-4D97-AF65-F5344CB8AC3E}">
        <p14:creationId xmlns:p14="http://schemas.microsoft.com/office/powerpoint/2010/main" val="44434839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3" name="Rectangle 3"/>
          <p:cNvSpPr>
            <a:spLocks noGrp="1" noChangeArrowheads="1"/>
          </p:cNvSpPr>
          <p:nvPr>
            <p:ph idx="1"/>
          </p:nvPr>
        </p:nvSpPr>
        <p:spPr>
          <a:xfrm>
            <a:off x="565150" y="990600"/>
            <a:ext cx="8121650" cy="4525963"/>
          </a:xfrm>
        </p:spPr>
        <p:txBody>
          <a:bodyPr/>
          <a:lstStyle/>
          <a:p>
            <a:pPr eaLnBrk="1" hangingPunct="1">
              <a:defRPr/>
            </a:pPr>
            <a:r>
              <a:rPr lang="en-US" sz="3600" smtClean="0">
                <a:cs typeface="+mn-cs"/>
              </a:rPr>
              <a:t>As they are so small and cool, brown dwarfs are very low-luminosity objects and difficult to find. </a:t>
            </a:r>
          </a:p>
          <a:p>
            <a:pPr lvl="1" eaLnBrk="1" hangingPunct="1">
              <a:defRPr/>
            </a:pPr>
            <a:r>
              <a:rPr lang="en-US" sz="2600" smtClean="0"/>
              <a:t>Nevertheless, hundreds are known, and they may be as common as M stars.</a:t>
            </a:r>
          </a:p>
        </p:txBody>
      </p:sp>
      <p:sp>
        <p:nvSpPr>
          <p:cNvPr id="1474568"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Brown Dwarfs</a:t>
            </a:r>
          </a:p>
        </p:txBody>
      </p:sp>
    </p:spTree>
    <p:extLst>
      <p:ext uri="{BB962C8B-B14F-4D97-AF65-F5344CB8AC3E}">
        <p14:creationId xmlns:p14="http://schemas.microsoft.com/office/powerpoint/2010/main" val="9448194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idx="1"/>
          </p:nvPr>
        </p:nvSpPr>
        <p:spPr>
          <a:xfrm>
            <a:off x="558800" y="989013"/>
            <a:ext cx="8229600" cy="5564187"/>
          </a:xfrm>
        </p:spPr>
        <p:txBody>
          <a:bodyPr/>
          <a:lstStyle/>
          <a:p>
            <a:pPr eaLnBrk="1" hangingPunct="1">
              <a:defRPr/>
            </a:pPr>
            <a:r>
              <a:rPr lang="en-US" smtClean="0">
                <a:cs typeface="+mn-cs"/>
              </a:rPr>
              <a:t>While a star is on the main sequence, it is stable—so, you might think its life would be totally uneventful.</a:t>
            </a:r>
          </a:p>
          <a:p>
            <a:pPr eaLnBrk="1" hangingPunct="1">
              <a:defRPr/>
            </a:pPr>
            <a:r>
              <a:rPr lang="en-US" smtClean="0">
                <a:cs typeface="+mn-cs"/>
              </a:rPr>
              <a:t>However, a main-sequence star balances its gravity by fusing hydrogen.</a:t>
            </a:r>
          </a:p>
          <a:p>
            <a:pPr eaLnBrk="1" hangingPunct="1">
              <a:defRPr/>
            </a:pPr>
            <a:r>
              <a:rPr lang="en-US" smtClean="0">
                <a:cs typeface="+mn-cs"/>
              </a:rPr>
              <a:t>As the star gradually uses up its fuel, that balance must change.</a:t>
            </a:r>
            <a:r>
              <a:rPr lang="en-US" sz="2800" smtClean="0">
                <a:cs typeface="+mn-cs"/>
              </a:rPr>
              <a:t> </a:t>
            </a:r>
          </a:p>
          <a:p>
            <a:pPr lvl="1" eaLnBrk="1" hangingPunct="1">
              <a:defRPr/>
            </a:pPr>
            <a:r>
              <a:rPr lang="en-US" sz="2400" smtClean="0"/>
              <a:t>Thus, even stable main-sequence stars are changing as they consume their hydrogen fuel.</a:t>
            </a:r>
          </a:p>
        </p:txBody>
      </p:sp>
      <p:sp>
        <p:nvSpPr>
          <p:cNvPr id="1455108"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spTree>
    <p:extLst>
      <p:ext uri="{BB962C8B-B14F-4D97-AF65-F5344CB8AC3E}">
        <p14:creationId xmlns:p14="http://schemas.microsoft.com/office/powerpoint/2010/main" val="23474904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5" name="Rectangle 3"/>
          <p:cNvSpPr>
            <a:spLocks noGrp="1" noChangeArrowheads="1"/>
          </p:cNvSpPr>
          <p:nvPr>
            <p:ph idx="1"/>
          </p:nvPr>
        </p:nvSpPr>
        <p:spPr>
          <a:xfrm>
            <a:off x="565150" y="990600"/>
            <a:ext cx="8229600" cy="5638800"/>
          </a:xfrm>
        </p:spPr>
        <p:txBody>
          <a:bodyPr>
            <a:normAutofit fontScale="92500" lnSpcReduction="20000"/>
          </a:bodyPr>
          <a:lstStyle/>
          <a:p>
            <a:pPr eaLnBrk="1" hangingPunct="1">
              <a:defRPr/>
            </a:pPr>
            <a:r>
              <a:rPr lang="en-US" dirty="0" smtClean="0">
                <a:cs typeface="+mn-cs"/>
              </a:rPr>
              <a:t>Each newly made helium nucleus can exert the same pressure as a hydrogen nucleus.</a:t>
            </a:r>
          </a:p>
          <a:p>
            <a:pPr eaLnBrk="1" hangingPunct="1">
              <a:defRPr/>
            </a:pPr>
            <a:r>
              <a:rPr lang="en-US" dirty="0" smtClean="0">
                <a:cs typeface="+mn-cs"/>
              </a:rPr>
              <a:t>As the gas has fewer nuclei, though, its total pressure is less.</a:t>
            </a:r>
          </a:p>
          <a:p>
            <a:pPr lvl="1" eaLnBrk="1" hangingPunct="1">
              <a:defRPr/>
            </a:pPr>
            <a:r>
              <a:rPr lang="en-US" sz="2400" dirty="0" smtClean="0"/>
              <a:t>This unbalances the gravity–pressure stability, and gravity squeezes the core of the star more tightly</a:t>
            </a:r>
            <a:r>
              <a:rPr lang="en-US" sz="2400" dirty="0" smtClean="0"/>
              <a:t>.</a:t>
            </a:r>
          </a:p>
          <a:p>
            <a:pPr>
              <a:defRPr/>
            </a:pPr>
            <a:r>
              <a:rPr lang="en-US" dirty="0"/>
              <a:t>As the core contracts, its temperature increases and the nuclear reactions run faster—releasing more energy.</a:t>
            </a:r>
            <a:r>
              <a:rPr lang="en-US" dirty="0">
                <a:solidFill>
                  <a:srgbClr val="FFCC00"/>
                </a:solidFill>
              </a:rPr>
              <a:t> </a:t>
            </a:r>
          </a:p>
          <a:p>
            <a:pPr>
              <a:defRPr/>
            </a:pPr>
            <a:r>
              <a:rPr lang="en-US" dirty="0"/>
              <a:t>This additional energy flowing outward forces the outer layers to expand.</a:t>
            </a:r>
            <a:r>
              <a:rPr lang="en-US" sz="3600" dirty="0"/>
              <a:t> </a:t>
            </a:r>
          </a:p>
          <a:p>
            <a:pPr lvl="1">
              <a:defRPr/>
            </a:pPr>
            <a:r>
              <a:rPr lang="en-US" sz="2400" dirty="0"/>
              <a:t>Therefore, as a main-sequence star slowly turns hydrogen into helium in its core, the core contracts and heats up while the outer parts of the star become larger, the star becomes more luminous, and its surface cools down.</a:t>
            </a:r>
          </a:p>
          <a:p>
            <a:pPr lvl="1" eaLnBrk="1" hangingPunct="1">
              <a:defRPr/>
            </a:pPr>
            <a:endParaRPr lang="en-US" sz="2000" dirty="0" smtClean="0"/>
          </a:p>
        </p:txBody>
      </p:sp>
      <p:sp>
        <p:nvSpPr>
          <p:cNvPr id="1600518"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Life of a Main-Sequence Star</a:t>
            </a:r>
          </a:p>
        </p:txBody>
      </p:sp>
    </p:spTree>
    <p:extLst>
      <p:ext uri="{BB962C8B-B14F-4D97-AF65-F5344CB8AC3E}">
        <p14:creationId xmlns:p14="http://schemas.microsoft.com/office/powerpoint/2010/main" val="25395957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body" sz="half" idx="1"/>
          </p:nvPr>
        </p:nvSpPr>
        <p:spPr>
          <a:xfrm>
            <a:off x="566738" y="993775"/>
            <a:ext cx="8458200" cy="4525963"/>
          </a:xfrm>
        </p:spPr>
        <p:txBody>
          <a:bodyPr/>
          <a:lstStyle/>
          <a:p>
            <a:pPr eaLnBrk="1" hangingPunct="1">
              <a:defRPr/>
            </a:pPr>
            <a:r>
              <a:rPr lang="en-US" dirty="0" smtClean="0">
                <a:cs typeface="+mn-cs"/>
              </a:rPr>
              <a:t>The four laws of stellar structure are summarized in the table. </a:t>
            </a:r>
          </a:p>
          <a:p>
            <a:pPr eaLnBrk="1" hangingPunct="1">
              <a:defRPr/>
            </a:pPr>
            <a:r>
              <a:rPr lang="en-US" dirty="0" smtClean="0">
                <a:cs typeface="+mn-cs"/>
              </a:rPr>
              <a:t>Properly understood, they can inform you how stars are born, how they live, and how they die.</a:t>
            </a:r>
          </a:p>
        </p:txBody>
      </p:sp>
      <p:sp>
        <p:nvSpPr>
          <p:cNvPr id="1310729"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endParaRPr lang="en-US" sz="3000" dirty="0">
              <a:solidFill>
                <a:srgbClr val="FFCC00"/>
              </a:solidFill>
              <a:cs typeface="+mn-cs"/>
            </a:endParaRPr>
          </a:p>
        </p:txBody>
      </p:sp>
      <p:pic>
        <p:nvPicPr>
          <p:cNvPr id="1310730" name="Picture 10" descr="07T1"/>
          <p:cNvPicPr>
            <a:picLocks noChangeAspect="1" noChangeArrowheads="1"/>
          </p:cNvPicPr>
          <p:nvPr/>
        </p:nvPicPr>
        <p:blipFill>
          <a:blip r:embed="rId3">
            <a:extLst>
              <a:ext uri="{28A0092B-C50C-407E-A947-70E740481C1C}">
                <a14:useLocalDpi xmlns:a14="http://schemas.microsoft.com/office/drawing/2010/main" val="0"/>
              </a:ext>
            </a:extLst>
          </a:blip>
          <a:srcRect l="459" t="1149" r="671"/>
          <a:stretch>
            <a:fillRect/>
          </a:stretch>
        </p:blipFill>
        <p:spPr bwMode="auto">
          <a:xfrm>
            <a:off x="2422525" y="3863975"/>
            <a:ext cx="67214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963177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ChangeArrowheads="1"/>
          </p:cNvSpPr>
          <p:nvPr>
            <p:ph type="body" sz="half" idx="1"/>
          </p:nvPr>
        </p:nvSpPr>
        <p:spPr>
          <a:xfrm>
            <a:off x="557213" y="984250"/>
            <a:ext cx="3709987" cy="5859463"/>
          </a:xfrm>
        </p:spPr>
        <p:txBody>
          <a:bodyPr/>
          <a:lstStyle/>
          <a:p>
            <a:pPr eaLnBrk="1" hangingPunct="1">
              <a:defRPr/>
            </a:pPr>
            <a:r>
              <a:rPr lang="en-US" dirty="0" smtClean="0">
                <a:cs typeface="+mn-cs"/>
              </a:rPr>
              <a:t>Stars begin their stable lives fusing hydrogen on the lower edge of the band, known as the </a:t>
            </a:r>
            <a:r>
              <a:rPr lang="en-US" dirty="0" smtClean="0">
                <a:solidFill>
                  <a:srgbClr val="3333FF"/>
                </a:solidFill>
                <a:cs typeface="+mn-cs"/>
              </a:rPr>
              <a:t>zero-age main sequence</a:t>
            </a:r>
            <a:r>
              <a:rPr lang="en-US" dirty="0" smtClean="0">
                <a:cs typeface="+mn-cs"/>
              </a:rPr>
              <a:t> (</a:t>
            </a:r>
            <a:r>
              <a:rPr lang="en-US" dirty="0" smtClean="0">
                <a:solidFill>
                  <a:srgbClr val="3333FF"/>
                </a:solidFill>
                <a:cs typeface="+mn-cs"/>
              </a:rPr>
              <a:t>ZAMS</a:t>
            </a:r>
            <a:r>
              <a:rPr lang="en-US" dirty="0" smtClean="0">
                <a:cs typeface="+mn-cs"/>
              </a:rPr>
              <a:t>).</a:t>
            </a:r>
          </a:p>
        </p:txBody>
      </p:sp>
      <p:sp>
        <p:nvSpPr>
          <p:cNvPr id="1459209"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Life of a Main-Sequence Star</a:t>
            </a:r>
          </a:p>
        </p:txBody>
      </p:sp>
      <p:pic>
        <p:nvPicPr>
          <p:cNvPr id="231427" name="Picture 10"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1703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9" name="Rectangle 3"/>
          <p:cNvSpPr>
            <a:spLocks noGrp="1" noChangeArrowheads="1"/>
          </p:cNvSpPr>
          <p:nvPr>
            <p:ph idx="1"/>
          </p:nvPr>
        </p:nvSpPr>
        <p:spPr>
          <a:xfrm>
            <a:off x="565150" y="990600"/>
            <a:ext cx="3716338" cy="5715000"/>
          </a:xfrm>
        </p:spPr>
        <p:txBody>
          <a:bodyPr/>
          <a:lstStyle/>
          <a:p>
            <a:pPr eaLnBrk="1" hangingPunct="1">
              <a:defRPr/>
            </a:pPr>
            <a:r>
              <a:rPr lang="en-US" smtClean="0">
                <a:cs typeface="+mn-cs"/>
              </a:rPr>
              <a:t>However, gradual changes in luminosity and surface temperature move them upward and slightly to the right.</a:t>
            </a:r>
          </a:p>
          <a:p>
            <a:pPr eaLnBrk="1" hangingPunct="1">
              <a:defRPr/>
            </a:pPr>
            <a:endParaRPr lang="en-US" smtClean="0">
              <a:cs typeface="+mn-cs"/>
            </a:endParaRPr>
          </a:p>
        </p:txBody>
      </p:sp>
      <p:sp>
        <p:nvSpPr>
          <p:cNvPr id="1601545"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233475" name="Picture 10"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1782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9" name="Rectangle 5"/>
          <p:cNvSpPr>
            <a:spLocks noGrp="1" noChangeArrowheads="1"/>
          </p:cNvSpPr>
          <p:nvPr>
            <p:ph type="body" sz="half" idx="1"/>
          </p:nvPr>
        </p:nvSpPr>
        <p:spPr>
          <a:xfrm>
            <a:off x="565150" y="990600"/>
            <a:ext cx="3716338" cy="5715000"/>
          </a:xfrm>
        </p:spPr>
        <p:txBody>
          <a:bodyPr/>
          <a:lstStyle/>
          <a:p>
            <a:pPr eaLnBrk="1" hangingPunct="1">
              <a:defRPr/>
            </a:pPr>
            <a:r>
              <a:rPr lang="en-US" smtClean="0">
                <a:cs typeface="+mn-cs"/>
              </a:rPr>
              <a:t>By the time they reach the upper edge of the main sequence, they have exhausted nearly all the hydrogen in their centers.</a:t>
            </a:r>
          </a:p>
        </p:txBody>
      </p:sp>
      <p:sp>
        <p:nvSpPr>
          <p:cNvPr id="1460236" name="Text Box 12"/>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235523" name="Picture 13"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775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7" name="Rectangle 3"/>
          <p:cNvSpPr>
            <a:spLocks noGrp="1" noChangeArrowheads="1"/>
          </p:cNvSpPr>
          <p:nvPr>
            <p:ph idx="1"/>
          </p:nvPr>
        </p:nvSpPr>
        <p:spPr>
          <a:xfrm>
            <a:off x="561975" y="995363"/>
            <a:ext cx="3781425" cy="5710237"/>
          </a:xfrm>
        </p:spPr>
        <p:txBody>
          <a:bodyPr/>
          <a:lstStyle/>
          <a:p>
            <a:pPr eaLnBrk="1" hangingPunct="1">
              <a:defRPr/>
            </a:pPr>
            <a:r>
              <a:rPr lang="en-US" smtClean="0">
                <a:cs typeface="+mn-cs"/>
              </a:rPr>
              <a:t>If you precisely measure and plot the luminosity and temperature of main-sequence stars on the diagram, you will find them at various positions within the main-sequence band.</a:t>
            </a:r>
          </a:p>
        </p:txBody>
      </p:sp>
      <p:sp>
        <p:nvSpPr>
          <p:cNvPr id="147559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237571" name="Picture 10"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1665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3" name="Rectangle 3"/>
          <p:cNvSpPr>
            <a:spLocks noGrp="1" noChangeArrowheads="1"/>
          </p:cNvSpPr>
          <p:nvPr>
            <p:ph idx="1"/>
          </p:nvPr>
        </p:nvSpPr>
        <p:spPr>
          <a:xfrm>
            <a:off x="565150" y="990600"/>
            <a:ext cx="3716338" cy="4525963"/>
          </a:xfrm>
        </p:spPr>
        <p:txBody>
          <a:bodyPr/>
          <a:lstStyle/>
          <a:p>
            <a:pPr eaLnBrk="1" hangingPunct="1">
              <a:defRPr/>
            </a:pPr>
            <a:r>
              <a:rPr lang="en-US" smtClean="0">
                <a:cs typeface="+mn-cs"/>
              </a:rPr>
              <a:t>That indicates how much hydrogen has been converted to helium in their cores.</a:t>
            </a:r>
          </a:p>
        </p:txBody>
      </p:sp>
      <p:sp>
        <p:nvSpPr>
          <p:cNvPr id="1602569"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239619" name="Picture 10"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9987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idx="1"/>
          </p:nvPr>
        </p:nvSpPr>
        <p:spPr>
          <a:xfrm>
            <a:off x="565150" y="990600"/>
            <a:ext cx="3716338" cy="5486400"/>
          </a:xfrm>
        </p:spPr>
        <p:txBody>
          <a:bodyPr/>
          <a:lstStyle/>
          <a:p>
            <a:pPr eaLnBrk="1" hangingPunct="1">
              <a:defRPr/>
            </a:pPr>
            <a:r>
              <a:rPr lang="en-US" smtClean="0">
                <a:cs typeface="+mn-cs"/>
              </a:rPr>
              <a:t>Therefore, you can use the position of a star in the band, combined with stellar evolution models, as one way to estimate the star</a:t>
            </a:r>
            <a:r>
              <a:rPr lang="ja-JP" altLang="en-US" smtClean="0">
                <a:latin typeface="Arial"/>
                <a:cs typeface="+mn-cs"/>
              </a:rPr>
              <a:t>’</a:t>
            </a:r>
            <a:r>
              <a:rPr lang="en-US" smtClean="0">
                <a:cs typeface="+mn-cs"/>
              </a:rPr>
              <a:t>s age.</a:t>
            </a:r>
          </a:p>
          <a:p>
            <a:pPr eaLnBrk="1" hangingPunct="1">
              <a:defRPr/>
            </a:pPr>
            <a:endParaRPr lang="en-US" smtClean="0">
              <a:cs typeface="+mn-cs"/>
            </a:endParaRPr>
          </a:p>
        </p:txBody>
      </p:sp>
      <p:sp>
        <p:nvSpPr>
          <p:cNvPr id="1476617"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241667" name="Picture 10" descr="07f05"/>
          <p:cNvPicPr>
            <a:picLocks noChangeAspect="1" noChangeArrowheads="1"/>
          </p:cNvPicPr>
          <p:nvPr/>
        </p:nvPicPr>
        <p:blipFill>
          <a:blip r:embed="rId3">
            <a:extLst>
              <a:ext uri="{28A0092B-C50C-407E-A947-70E740481C1C}">
                <a14:useLocalDpi xmlns:a14="http://schemas.microsoft.com/office/drawing/2010/main" val="0"/>
              </a:ext>
            </a:extLst>
          </a:blip>
          <a:srcRect l="3389" t="2373" r="3355" b="2141"/>
          <a:stretch>
            <a:fillRect/>
          </a:stretch>
        </p:blipFill>
        <p:spPr bwMode="auto">
          <a:xfrm>
            <a:off x="4684713" y="1619250"/>
            <a:ext cx="44561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6736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1" name="Rectangle 3"/>
          <p:cNvSpPr>
            <a:spLocks noChangeArrowheads="1"/>
          </p:cNvSpPr>
          <p:nvPr/>
        </p:nvSpPr>
        <p:spPr bwMode="auto">
          <a:xfrm>
            <a:off x="557213" y="976313"/>
            <a:ext cx="858678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00000"/>
              </a:lnSpc>
              <a:buFont typeface="Times" charset="0"/>
              <a:buChar char="•"/>
              <a:defRPr/>
            </a:pPr>
            <a:r>
              <a:rPr lang="en-US" sz="4000">
                <a:cs typeface="+mn-cs"/>
              </a:rPr>
              <a:t>The sun is a typical main-sequence star. </a:t>
            </a:r>
          </a:p>
          <a:p>
            <a:pPr marL="342900" indent="-342900">
              <a:lnSpc>
                <a:spcPct val="100000"/>
              </a:lnSpc>
              <a:buFont typeface="Times" charset="0"/>
              <a:buChar char="•"/>
              <a:defRPr/>
            </a:pPr>
            <a:r>
              <a:rPr lang="en-US" sz="4000">
                <a:cs typeface="+mn-cs"/>
              </a:rPr>
              <a:t>As it undergoes these gradual changes, Earth will suffer. </a:t>
            </a:r>
            <a:endParaRPr lang="en-US" sz="4000">
              <a:solidFill>
                <a:schemeClr val="accent1"/>
              </a:solidFill>
              <a:cs typeface="+mn-cs"/>
            </a:endParaRPr>
          </a:p>
        </p:txBody>
      </p:sp>
      <p:sp>
        <p:nvSpPr>
          <p:cNvPr id="146125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spTree>
    <p:extLst>
      <p:ext uri="{BB962C8B-B14F-4D97-AF65-F5344CB8AC3E}">
        <p14:creationId xmlns:p14="http://schemas.microsoft.com/office/powerpoint/2010/main" val="38374739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7" name="Rectangle 3"/>
          <p:cNvSpPr>
            <a:spLocks noGrp="1" noChangeArrowheads="1"/>
          </p:cNvSpPr>
          <p:nvPr>
            <p:ph idx="1"/>
          </p:nvPr>
        </p:nvSpPr>
        <p:spPr>
          <a:xfrm>
            <a:off x="565150" y="990600"/>
            <a:ext cx="8578850" cy="5867400"/>
          </a:xfrm>
        </p:spPr>
        <p:txBody>
          <a:bodyPr/>
          <a:lstStyle/>
          <a:p>
            <a:pPr eaLnBrk="1" hangingPunct="1">
              <a:defRPr/>
            </a:pPr>
            <a:r>
              <a:rPr lang="en-US" smtClean="0">
                <a:cs typeface="+mn-cs"/>
              </a:rPr>
              <a:t>When the sun began its main-sequence life about 5 billion years ago, it was only about 70 percent as luminous as it is now.</a:t>
            </a:r>
          </a:p>
          <a:p>
            <a:pPr eaLnBrk="1" hangingPunct="1">
              <a:defRPr/>
            </a:pPr>
            <a:r>
              <a:rPr lang="en-US" smtClean="0">
                <a:cs typeface="+mn-cs"/>
              </a:rPr>
              <a:t>By the time it leaves the main sequence in another 5 billion years, it will have twice its present luminosity. </a:t>
            </a:r>
          </a:p>
          <a:p>
            <a:pPr lvl="1" eaLnBrk="1" hangingPunct="1">
              <a:defRPr/>
            </a:pPr>
            <a:r>
              <a:rPr lang="en-US" sz="2400" smtClean="0"/>
              <a:t>Long before that, the rising luminosity will raise Earth</a:t>
            </a:r>
            <a:r>
              <a:rPr lang="ja-JP" altLang="en-US" sz="2400" smtClean="0">
                <a:latin typeface="Arial"/>
              </a:rPr>
              <a:t>’</a:t>
            </a:r>
            <a:r>
              <a:rPr lang="en-US" sz="2400" smtClean="0"/>
              <a:t>s average temperature, melt the polar caps, modify Earth</a:t>
            </a:r>
            <a:r>
              <a:rPr lang="ja-JP" altLang="en-US" sz="2400" smtClean="0">
                <a:latin typeface="Arial"/>
              </a:rPr>
              <a:t>’</a:t>
            </a:r>
            <a:r>
              <a:rPr lang="en-US" sz="2400" smtClean="0"/>
              <a:t>s climate, and ultimately drive away the oceans and atmosphere.</a:t>
            </a:r>
            <a:endParaRPr lang="en-US" sz="2000" smtClean="0"/>
          </a:p>
        </p:txBody>
      </p:sp>
      <p:sp>
        <p:nvSpPr>
          <p:cNvPr id="1603590"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spTree>
    <p:extLst>
      <p:ext uri="{BB962C8B-B14F-4D97-AF65-F5344CB8AC3E}">
        <p14:creationId xmlns:p14="http://schemas.microsoft.com/office/powerpoint/2010/main" val="362023119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5" name="Rectangle 3"/>
          <p:cNvSpPr>
            <a:spLocks noGrp="1" noChangeArrowheads="1"/>
          </p:cNvSpPr>
          <p:nvPr>
            <p:ph idx="1"/>
          </p:nvPr>
        </p:nvSpPr>
        <p:spPr>
          <a:xfrm>
            <a:off x="248171" y="744562"/>
            <a:ext cx="8514829" cy="5533118"/>
          </a:xfrm>
        </p:spPr>
        <p:txBody>
          <a:bodyPr>
            <a:normAutofit/>
          </a:bodyPr>
          <a:lstStyle/>
          <a:p>
            <a:pPr eaLnBrk="1" hangingPunct="1">
              <a:defRPr/>
            </a:pPr>
            <a:r>
              <a:rPr lang="en-US" sz="4400" dirty="0" smtClean="0">
                <a:cs typeface="+mn-cs"/>
              </a:rPr>
              <a:t>Life on Earth will probably not survive these changes.</a:t>
            </a:r>
          </a:p>
          <a:p>
            <a:pPr lvl="1" eaLnBrk="1" hangingPunct="1">
              <a:defRPr/>
            </a:pPr>
            <a:r>
              <a:rPr lang="en-US" dirty="0" smtClean="0"/>
              <a:t>Nevertheless, you have a billion years or more to prepare</a:t>
            </a:r>
            <a:r>
              <a:rPr lang="en-US" dirty="0" smtClean="0"/>
              <a:t>.</a:t>
            </a:r>
          </a:p>
          <a:p>
            <a:pPr>
              <a:defRPr/>
            </a:pPr>
            <a:r>
              <a:rPr lang="en-US" sz="3600" dirty="0"/>
              <a:t>The average star spends 90 percent of its life on the main sequence.</a:t>
            </a:r>
          </a:p>
          <a:p>
            <a:pPr>
              <a:defRPr/>
            </a:pPr>
            <a:r>
              <a:rPr lang="en-US" sz="3600" dirty="0"/>
              <a:t>This explains why 90 percent of all true stars are main-sequence stars.</a:t>
            </a:r>
          </a:p>
          <a:p>
            <a:pPr lvl="1">
              <a:defRPr/>
            </a:pPr>
            <a:r>
              <a:rPr lang="en-US" sz="2400" dirty="0"/>
              <a:t>You are most likely to see a star during that long, stable period while it is on the main sequence.</a:t>
            </a:r>
          </a:p>
          <a:p>
            <a:pPr lvl="1" eaLnBrk="1" hangingPunct="1">
              <a:defRPr/>
            </a:pPr>
            <a:endParaRPr lang="en-US" dirty="0" smtClean="0"/>
          </a:p>
        </p:txBody>
      </p:sp>
      <p:sp>
        <p:nvSpPr>
          <p:cNvPr id="146227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4000" dirty="0">
                <a:solidFill>
                  <a:srgbClr val="953735"/>
                </a:solidFill>
                <a:cs typeface="+mn-cs"/>
              </a:rPr>
              <a:t>The Life of a Main-Sequence Star</a:t>
            </a:r>
          </a:p>
        </p:txBody>
      </p:sp>
    </p:spTree>
    <p:extLst>
      <p:ext uri="{BB962C8B-B14F-4D97-AF65-F5344CB8AC3E}">
        <p14:creationId xmlns:p14="http://schemas.microsoft.com/office/powerpoint/2010/main" val="365944756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body" sz="half" idx="1"/>
          </p:nvPr>
        </p:nvSpPr>
        <p:spPr>
          <a:xfrm>
            <a:off x="557213" y="992188"/>
            <a:ext cx="8586787" cy="5516562"/>
          </a:xfrm>
        </p:spPr>
        <p:txBody>
          <a:bodyPr>
            <a:normAutofit fontScale="85000" lnSpcReduction="20000"/>
          </a:bodyPr>
          <a:lstStyle/>
          <a:p>
            <a:pPr eaLnBrk="1" hangingPunct="1">
              <a:defRPr/>
            </a:pPr>
            <a:r>
              <a:rPr lang="en-US" sz="3600" dirty="0" smtClean="0">
                <a:cs typeface="+mn-cs"/>
              </a:rPr>
              <a:t>The number of years a star spends on the main sequence depends on its mass.</a:t>
            </a:r>
            <a:r>
              <a:rPr lang="en-US" sz="2800" dirty="0" smtClean="0">
                <a:cs typeface="+mn-cs"/>
              </a:rPr>
              <a:t> </a:t>
            </a:r>
          </a:p>
          <a:p>
            <a:pPr lvl="1" eaLnBrk="1" hangingPunct="1">
              <a:defRPr/>
            </a:pPr>
            <a:r>
              <a:rPr lang="en-US" sz="2400" dirty="0" smtClean="0"/>
              <a:t>Massive stars consume fuel rapidly and live short lives.</a:t>
            </a:r>
          </a:p>
          <a:p>
            <a:pPr lvl="1">
              <a:defRPr/>
            </a:pPr>
            <a:r>
              <a:rPr lang="en-US" sz="2400" dirty="0" smtClean="0"/>
              <a:t>In contrast, low-mass </a:t>
            </a:r>
            <a:br>
              <a:rPr lang="en-US" sz="2400" dirty="0" smtClean="0"/>
            </a:br>
            <a:r>
              <a:rPr lang="en-US" sz="2400" dirty="0" smtClean="0"/>
              <a:t>stars conserve their </a:t>
            </a:r>
            <a:br>
              <a:rPr lang="en-US" sz="2400" dirty="0" smtClean="0"/>
            </a:br>
            <a:r>
              <a:rPr lang="en-US" sz="2400" dirty="0" smtClean="0"/>
              <a:t>fuel and shine for </a:t>
            </a:r>
            <a:br>
              <a:rPr lang="en-US" sz="2400" dirty="0" smtClean="0"/>
            </a:br>
            <a:r>
              <a:rPr lang="en-US" sz="2400" dirty="0" smtClean="0"/>
              <a:t>billions of years</a:t>
            </a:r>
            <a:r>
              <a:rPr lang="en-US" sz="2400" dirty="0" smtClean="0"/>
              <a:t>.</a:t>
            </a:r>
            <a:r>
              <a:rPr lang="en-US" sz="2400" dirty="0"/>
              <a:t> For example</a:t>
            </a:r>
            <a:r>
              <a:rPr lang="en-US" sz="2400" dirty="0" smtClean="0"/>
              <a:t>,</a:t>
            </a:r>
          </a:p>
          <a:p>
            <a:pPr lvl="1">
              <a:defRPr/>
            </a:pPr>
            <a:r>
              <a:rPr lang="en-US" sz="2400" dirty="0" smtClean="0"/>
              <a:t> </a:t>
            </a:r>
            <a:r>
              <a:rPr lang="en-US" sz="2400" dirty="0"/>
              <a:t>a 25-solar-mass star will </a:t>
            </a:r>
            <a:endParaRPr lang="en-US" sz="2400" dirty="0" smtClean="0"/>
          </a:p>
          <a:p>
            <a:pPr lvl="1">
              <a:defRPr/>
            </a:pPr>
            <a:r>
              <a:rPr lang="en-US" sz="2400" dirty="0" smtClean="0"/>
              <a:t>exhaust </a:t>
            </a:r>
            <a:r>
              <a:rPr lang="en-US" sz="2400" dirty="0"/>
              <a:t>its hydrogen and </a:t>
            </a:r>
            <a:r>
              <a:rPr lang="en-US" sz="2400" dirty="0" smtClean="0"/>
              <a:t>die</a:t>
            </a:r>
          </a:p>
          <a:p>
            <a:pPr lvl="1">
              <a:defRPr/>
            </a:pPr>
            <a:r>
              <a:rPr lang="en-US" sz="2400" dirty="0" smtClean="0"/>
              <a:t> </a:t>
            </a:r>
            <a:r>
              <a:rPr lang="en-US" sz="2400" dirty="0"/>
              <a:t>in only about 7 million years.</a:t>
            </a:r>
          </a:p>
          <a:p>
            <a:pPr lvl="1">
              <a:defRPr/>
            </a:pPr>
            <a:r>
              <a:rPr lang="en-US" sz="2400" dirty="0"/>
              <a:t>The sun has enough fuel to </a:t>
            </a:r>
            <a:r>
              <a:rPr lang="en-US" sz="2400" dirty="0" smtClean="0"/>
              <a:t>last</a:t>
            </a:r>
          </a:p>
          <a:p>
            <a:pPr lvl="1">
              <a:defRPr/>
            </a:pPr>
            <a:r>
              <a:rPr lang="en-US" sz="2400" dirty="0" smtClean="0"/>
              <a:t> </a:t>
            </a:r>
            <a:r>
              <a:rPr lang="en-US" sz="2400" dirty="0"/>
              <a:t>about 10 billion years. </a:t>
            </a:r>
          </a:p>
          <a:p>
            <a:pPr lvl="1">
              <a:defRPr/>
            </a:pPr>
            <a:r>
              <a:rPr lang="en-US" sz="2400" dirty="0"/>
              <a:t>The red dwarfs, although </a:t>
            </a:r>
            <a:r>
              <a:rPr lang="en-US" sz="2400" dirty="0" smtClean="0"/>
              <a:t>they</a:t>
            </a:r>
          </a:p>
          <a:p>
            <a:pPr lvl="1">
              <a:defRPr/>
            </a:pPr>
            <a:r>
              <a:rPr lang="en-US" sz="2400" dirty="0" smtClean="0"/>
              <a:t> </a:t>
            </a:r>
            <a:r>
              <a:rPr lang="en-US" sz="2400" dirty="0"/>
              <a:t>have little fuel, use it up very </a:t>
            </a:r>
            <a:endParaRPr lang="en-US" sz="2400" dirty="0" smtClean="0"/>
          </a:p>
          <a:p>
            <a:pPr lvl="1">
              <a:defRPr/>
            </a:pPr>
            <a:r>
              <a:rPr lang="en-US" sz="2400" dirty="0" smtClean="0"/>
              <a:t>slowly </a:t>
            </a:r>
            <a:r>
              <a:rPr lang="en-US" sz="2400" dirty="0"/>
              <a:t>and may be able </a:t>
            </a:r>
            <a:r>
              <a:rPr lang="en-US" sz="2400" dirty="0" smtClean="0"/>
              <a:t>to</a:t>
            </a:r>
          </a:p>
          <a:p>
            <a:pPr lvl="1">
              <a:defRPr/>
            </a:pPr>
            <a:r>
              <a:rPr lang="en-US" sz="2400" dirty="0" smtClean="0"/>
              <a:t> </a:t>
            </a:r>
            <a:r>
              <a:rPr lang="en-US" sz="2400" dirty="0"/>
              <a:t>survive for 100 billion years </a:t>
            </a:r>
            <a:endParaRPr lang="en-US" sz="2400" dirty="0" smtClean="0"/>
          </a:p>
          <a:p>
            <a:pPr lvl="1">
              <a:defRPr/>
            </a:pPr>
            <a:r>
              <a:rPr lang="en-US" sz="2400" dirty="0" smtClean="0"/>
              <a:t>or </a:t>
            </a:r>
            <a:r>
              <a:rPr lang="en-US" sz="2400" dirty="0"/>
              <a:t>more.</a:t>
            </a:r>
            <a:endParaRPr lang="en-US" sz="2400" dirty="0" smtClean="0"/>
          </a:p>
        </p:txBody>
      </p:sp>
      <p:sp>
        <p:nvSpPr>
          <p:cNvPr id="1466379" name="Text Box 11"/>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Life of a Main-Sequence Star</a:t>
            </a:r>
          </a:p>
        </p:txBody>
      </p:sp>
      <p:pic>
        <p:nvPicPr>
          <p:cNvPr id="1466380" name="Picture 12" descr="07T2"/>
          <p:cNvPicPr>
            <a:picLocks noChangeAspect="1" noChangeArrowheads="1"/>
          </p:cNvPicPr>
          <p:nvPr/>
        </p:nvPicPr>
        <p:blipFill>
          <a:blip r:embed="rId3">
            <a:extLst>
              <a:ext uri="{28A0092B-C50C-407E-A947-70E740481C1C}">
                <a14:useLocalDpi xmlns:a14="http://schemas.microsoft.com/office/drawing/2010/main" val="0"/>
              </a:ext>
            </a:extLst>
          </a:blip>
          <a:srcRect l="760" r="8293" b="7976"/>
          <a:stretch>
            <a:fillRect/>
          </a:stretch>
        </p:blipFill>
        <p:spPr bwMode="auto">
          <a:xfrm>
            <a:off x="5257800" y="3249613"/>
            <a:ext cx="3886200"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68901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idx="1"/>
          </p:nvPr>
        </p:nvSpPr>
        <p:spPr>
          <a:xfrm>
            <a:off x="557213" y="990600"/>
            <a:ext cx="8229600" cy="5562600"/>
          </a:xfrm>
        </p:spPr>
        <p:txBody>
          <a:bodyPr>
            <a:normAutofit fontScale="92500"/>
          </a:bodyPr>
          <a:lstStyle/>
          <a:p>
            <a:pPr eaLnBrk="1" hangingPunct="1">
              <a:defRPr/>
            </a:pPr>
            <a:r>
              <a:rPr lang="en-US" dirty="0" smtClean="0">
                <a:cs typeface="+mn-cs"/>
              </a:rPr>
              <a:t>The law of </a:t>
            </a:r>
            <a:r>
              <a:rPr lang="en-US" dirty="0" smtClean="0">
                <a:solidFill>
                  <a:srgbClr val="3333FF"/>
                </a:solidFill>
                <a:cs typeface="+mn-cs"/>
              </a:rPr>
              <a:t>conservation of mass</a:t>
            </a:r>
            <a:r>
              <a:rPr lang="en-US" dirty="0" smtClean="0">
                <a:cs typeface="+mn-cs"/>
              </a:rPr>
              <a:t> is a basic law of nature that can be applied to the structure of stars.</a:t>
            </a:r>
          </a:p>
          <a:p>
            <a:pPr eaLnBrk="1" hangingPunct="1">
              <a:defRPr/>
            </a:pPr>
            <a:r>
              <a:rPr lang="en-US" dirty="0" smtClean="0">
                <a:cs typeface="+mn-cs"/>
              </a:rPr>
              <a:t>It states that the total mass of a star must equal the sum of the masses of its shells. </a:t>
            </a:r>
            <a:endParaRPr lang="en-US" dirty="0" smtClean="0">
              <a:cs typeface="+mn-cs"/>
            </a:endParaRPr>
          </a:p>
          <a:p>
            <a:pPr>
              <a:defRPr/>
            </a:pPr>
            <a:r>
              <a:rPr lang="en-US" dirty="0"/>
              <a:t>The law of </a:t>
            </a:r>
            <a:r>
              <a:rPr lang="en-US" dirty="0">
                <a:solidFill>
                  <a:srgbClr val="3333FF"/>
                </a:solidFill>
              </a:rPr>
              <a:t>conservation of energy</a:t>
            </a:r>
            <a:r>
              <a:rPr lang="en-US" dirty="0"/>
              <a:t> is another basic law of nature.</a:t>
            </a:r>
            <a:endParaRPr lang="en-US" sz="3600" dirty="0"/>
          </a:p>
          <a:p>
            <a:pPr>
              <a:defRPr/>
            </a:pPr>
            <a:r>
              <a:rPr lang="en-US" dirty="0"/>
              <a:t>It states that the amount of energy flowing out of the top of a layer in the star must be equal to the amount of energy coming in at the bottom plus whatever energy is generated within the layer. </a:t>
            </a:r>
          </a:p>
          <a:p>
            <a:pPr eaLnBrk="1" hangingPunct="1">
              <a:defRPr/>
            </a:pPr>
            <a:endParaRPr lang="en-US" dirty="0" smtClean="0">
              <a:cs typeface="+mn-cs"/>
            </a:endParaRPr>
          </a:p>
        </p:txBody>
      </p:sp>
      <p:sp>
        <p:nvSpPr>
          <p:cNvPr id="1156103"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100000"/>
              </a:lnSpc>
              <a:spcBef>
                <a:spcPct val="0"/>
              </a:spcBef>
              <a:defRPr/>
            </a:pPr>
            <a:r>
              <a:rPr lang="en-US" sz="3000">
                <a:solidFill>
                  <a:srgbClr val="FFCC00"/>
                </a:solidFill>
                <a:cs typeface="+mn-cs"/>
              </a:rPr>
              <a:t>The Laws of Conservation of Mass and Energy</a:t>
            </a:r>
          </a:p>
        </p:txBody>
      </p:sp>
    </p:spTree>
    <p:extLst>
      <p:ext uri="{BB962C8B-B14F-4D97-AF65-F5344CB8AC3E}">
        <p14:creationId xmlns:p14="http://schemas.microsoft.com/office/powerpoint/2010/main" val="5278678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52" name="Rectangle 8"/>
          <p:cNvSpPr>
            <a:spLocks noGrp="1" noChangeArrowheads="1"/>
          </p:cNvSpPr>
          <p:nvPr>
            <p:ph idx="1"/>
          </p:nvPr>
        </p:nvSpPr>
        <p:spPr>
          <a:xfrm>
            <a:off x="574675" y="990600"/>
            <a:ext cx="8569325" cy="5105400"/>
          </a:xfrm>
        </p:spPr>
        <p:txBody>
          <a:bodyPr/>
          <a:lstStyle/>
          <a:p>
            <a:pPr eaLnBrk="1" hangingPunct="1">
              <a:defRPr/>
            </a:pPr>
            <a:r>
              <a:rPr lang="en-US" smtClean="0">
                <a:cs typeface="+mn-cs"/>
              </a:rPr>
              <a:t>Where you find the youngest groups of stars as well as stars with very short lifetimes, you also find large clouds of gas illuminated by the hottest and brightest of the new stars.</a:t>
            </a:r>
          </a:p>
        </p:txBody>
      </p:sp>
      <p:pic>
        <p:nvPicPr>
          <p:cNvPr id="258050" name="Picture 11" descr="07f0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3071813"/>
            <a:ext cx="5562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0956" name="Text Box 12"/>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Birth of Stars</a:t>
            </a:r>
          </a:p>
        </p:txBody>
      </p:sp>
    </p:spTree>
    <p:extLst>
      <p:ext uri="{BB962C8B-B14F-4D97-AF65-F5344CB8AC3E}">
        <p14:creationId xmlns:p14="http://schemas.microsoft.com/office/powerpoint/2010/main" val="313327821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1" name="Rectangle 3"/>
          <p:cNvSpPr>
            <a:spLocks noGrp="1" noChangeArrowheads="1"/>
          </p:cNvSpPr>
          <p:nvPr>
            <p:ph idx="1"/>
          </p:nvPr>
        </p:nvSpPr>
        <p:spPr>
          <a:xfrm>
            <a:off x="569913" y="990600"/>
            <a:ext cx="8269287" cy="4525963"/>
          </a:xfrm>
        </p:spPr>
        <p:txBody>
          <a:bodyPr/>
          <a:lstStyle/>
          <a:p>
            <a:pPr eaLnBrk="1" hangingPunct="1">
              <a:defRPr/>
            </a:pPr>
            <a:r>
              <a:rPr lang="en-US" smtClean="0">
                <a:cs typeface="+mn-cs"/>
              </a:rPr>
              <a:t>This should lead you to suspect that stars form from such clouds.</a:t>
            </a:r>
          </a:p>
          <a:p>
            <a:pPr eaLnBrk="1" hangingPunct="1">
              <a:defRPr/>
            </a:pPr>
            <a:endParaRPr lang="en-US" smtClean="0">
              <a:cs typeface="+mn-cs"/>
            </a:endParaRPr>
          </a:p>
        </p:txBody>
      </p:sp>
      <p:pic>
        <p:nvPicPr>
          <p:cNvPr id="260098" name="Picture 9" descr="07f0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2244725"/>
            <a:ext cx="67786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8698" name="Text Box 10"/>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Birth of Stars</a:t>
            </a:r>
          </a:p>
        </p:txBody>
      </p:sp>
    </p:spTree>
    <p:extLst>
      <p:ext uri="{BB962C8B-B14F-4D97-AF65-F5344CB8AC3E}">
        <p14:creationId xmlns:p14="http://schemas.microsoft.com/office/powerpoint/2010/main" val="19105115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9" name="Rectangle 3"/>
          <p:cNvSpPr>
            <a:spLocks noGrp="1" noChangeArrowheads="1"/>
          </p:cNvSpPr>
          <p:nvPr>
            <p:ph idx="1"/>
          </p:nvPr>
        </p:nvSpPr>
        <p:spPr>
          <a:xfrm>
            <a:off x="569913" y="990600"/>
            <a:ext cx="8269287" cy="4525963"/>
          </a:xfrm>
        </p:spPr>
        <p:txBody>
          <a:bodyPr/>
          <a:lstStyle/>
          <a:p>
            <a:pPr eaLnBrk="1" hangingPunct="1">
              <a:defRPr/>
            </a:pPr>
            <a:r>
              <a:rPr lang="en-US" smtClean="0">
                <a:cs typeface="+mn-cs"/>
              </a:rPr>
              <a:t>In fact, if you glance at Orion</a:t>
            </a:r>
            <a:r>
              <a:rPr lang="ja-JP" altLang="en-US" smtClean="0">
                <a:latin typeface="Arial"/>
                <a:cs typeface="+mn-cs"/>
              </a:rPr>
              <a:t>’</a:t>
            </a:r>
            <a:r>
              <a:rPr lang="en-US" smtClean="0">
                <a:cs typeface="+mn-cs"/>
              </a:rPr>
              <a:t>s sword on a winter evening, you can see the Great Nebula in Orion—a glowing cloud of gas and dust.</a:t>
            </a:r>
          </a:p>
        </p:txBody>
      </p:sp>
      <p:sp>
        <p:nvSpPr>
          <p:cNvPr id="1780743"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pic>
        <p:nvPicPr>
          <p:cNvPr id="1780744" name="Picture 8" descr="07p134-135"/>
          <p:cNvPicPr>
            <a:picLocks noChangeAspect="1" noChangeArrowheads="1"/>
          </p:cNvPicPr>
          <p:nvPr/>
        </p:nvPicPr>
        <p:blipFill>
          <a:blip r:embed="rId3">
            <a:extLst>
              <a:ext uri="{28A0092B-C50C-407E-A947-70E740481C1C}">
                <a14:useLocalDpi xmlns:a14="http://schemas.microsoft.com/office/drawing/2010/main" val="0"/>
              </a:ext>
            </a:extLst>
          </a:blip>
          <a:srcRect l="2789" t="64606" r="76907" b="13493"/>
          <a:stretch>
            <a:fillRect/>
          </a:stretch>
        </p:blipFill>
        <p:spPr bwMode="auto">
          <a:xfrm>
            <a:off x="4419600" y="3584575"/>
            <a:ext cx="47244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4559818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idx="1"/>
          </p:nvPr>
        </p:nvSpPr>
        <p:spPr>
          <a:xfrm>
            <a:off x="579438" y="981075"/>
            <a:ext cx="8259762" cy="5643563"/>
          </a:xfrm>
        </p:spPr>
        <p:txBody>
          <a:bodyPr/>
          <a:lstStyle/>
          <a:p>
            <a:pPr eaLnBrk="1" hangingPunct="1">
              <a:defRPr/>
            </a:pPr>
            <a:r>
              <a:rPr lang="en-US" sz="3600" smtClean="0">
                <a:cs typeface="+mn-cs"/>
              </a:rPr>
              <a:t>That cloud and others show that the space between the stars is filled with low-density gas and dust called the </a:t>
            </a:r>
            <a:r>
              <a:rPr lang="en-US" sz="3600" smtClean="0">
                <a:solidFill>
                  <a:srgbClr val="3333FF"/>
                </a:solidFill>
                <a:cs typeface="+mn-cs"/>
              </a:rPr>
              <a:t>interstellar medium</a:t>
            </a:r>
            <a:r>
              <a:rPr lang="en-US" sz="3600" smtClean="0">
                <a:cs typeface="+mn-cs"/>
              </a:rPr>
              <a:t> (</a:t>
            </a:r>
            <a:r>
              <a:rPr lang="en-US" sz="3600" smtClean="0">
                <a:solidFill>
                  <a:srgbClr val="3333FF"/>
                </a:solidFill>
                <a:cs typeface="+mn-cs"/>
              </a:rPr>
              <a:t>ISM</a:t>
            </a:r>
            <a:r>
              <a:rPr lang="en-US" sz="3600" smtClean="0">
                <a:cs typeface="+mn-cs"/>
              </a:rPr>
              <a:t>).</a:t>
            </a:r>
          </a:p>
          <a:p>
            <a:pPr lvl="1" eaLnBrk="1" hangingPunct="1">
              <a:defRPr/>
            </a:pPr>
            <a:r>
              <a:rPr lang="en-US" sz="2400" smtClean="0"/>
              <a:t>About 75 percent of the mass of the gas is hydrogen.</a:t>
            </a:r>
          </a:p>
          <a:p>
            <a:pPr lvl="1" eaLnBrk="1" hangingPunct="1">
              <a:defRPr/>
            </a:pPr>
            <a:r>
              <a:rPr lang="en-US" sz="2400" smtClean="0"/>
              <a:t>25 percent is helium.</a:t>
            </a:r>
          </a:p>
          <a:p>
            <a:pPr lvl="1" eaLnBrk="1" hangingPunct="1">
              <a:defRPr/>
            </a:pPr>
            <a:r>
              <a:rPr lang="en-US" sz="2400" smtClean="0"/>
              <a:t>There are also traces of carbon, nitrogen, oxygen, calcium, sodium, and heavier atoms.</a:t>
            </a:r>
          </a:p>
          <a:p>
            <a:pPr lvl="1" eaLnBrk="1" hangingPunct="1">
              <a:defRPr/>
            </a:pPr>
            <a:r>
              <a:rPr lang="en-US" sz="2400" smtClean="0"/>
              <a:t>This is very similar to the composition of the sun and other stars.</a:t>
            </a:r>
          </a:p>
        </p:txBody>
      </p:sp>
      <p:sp>
        <p:nvSpPr>
          <p:cNvPr id="1492997" name="Text Box 5"/>
          <p:cNvSpPr txBox="1">
            <a:spLocks noChangeArrowheads="1"/>
          </p:cNvSpPr>
          <p:nvPr/>
        </p:nvSpPr>
        <p:spPr bwMode="auto">
          <a:xfrm>
            <a:off x="557213" y="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spTree>
    <p:extLst>
      <p:ext uri="{BB962C8B-B14F-4D97-AF65-F5344CB8AC3E}">
        <p14:creationId xmlns:p14="http://schemas.microsoft.com/office/powerpoint/2010/main" val="385870829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20" name="Rectangle 4"/>
          <p:cNvSpPr>
            <a:spLocks noGrp="1" noChangeArrowheads="1"/>
          </p:cNvSpPr>
          <p:nvPr>
            <p:ph idx="1"/>
          </p:nvPr>
        </p:nvSpPr>
        <p:spPr>
          <a:xfrm>
            <a:off x="579438" y="981075"/>
            <a:ext cx="8259762" cy="5643563"/>
          </a:xfrm>
        </p:spPr>
        <p:txBody>
          <a:bodyPr/>
          <a:lstStyle/>
          <a:p>
            <a:pPr eaLnBrk="1" hangingPunct="1">
              <a:defRPr/>
            </a:pPr>
            <a:r>
              <a:rPr lang="en-US" sz="3600" smtClean="0">
                <a:cs typeface="+mn-cs"/>
              </a:rPr>
              <a:t>Roughly 1 percent of the ISM</a:t>
            </a:r>
            <a:r>
              <a:rPr lang="ja-JP" altLang="en-US" sz="3600" smtClean="0">
                <a:latin typeface="Arial"/>
                <a:cs typeface="+mn-cs"/>
              </a:rPr>
              <a:t>’</a:t>
            </a:r>
            <a:r>
              <a:rPr lang="en-US" sz="3600" smtClean="0">
                <a:cs typeface="+mn-cs"/>
              </a:rPr>
              <a:t>s mass is made up of microscopic dust called </a:t>
            </a:r>
            <a:r>
              <a:rPr lang="en-US" sz="3600" smtClean="0">
                <a:solidFill>
                  <a:srgbClr val="3333FF"/>
                </a:solidFill>
                <a:cs typeface="+mn-cs"/>
              </a:rPr>
              <a:t>interstellar dust</a:t>
            </a:r>
            <a:r>
              <a:rPr lang="en-US" sz="3600" smtClean="0">
                <a:cs typeface="+mn-cs"/>
              </a:rPr>
              <a:t>.</a:t>
            </a:r>
            <a:r>
              <a:rPr lang="en-US" smtClean="0">
                <a:cs typeface="+mn-cs"/>
              </a:rPr>
              <a:t> </a:t>
            </a:r>
          </a:p>
          <a:p>
            <a:pPr lvl="1" eaLnBrk="1" hangingPunct="1">
              <a:defRPr/>
            </a:pPr>
            <a:r>
              <a:rPr lang="en-US" sz="2400" smtClean="0"/>
              <a:t>The dust particles are about the size of the particles in cigarette smoke.</a:t>
            </a:r>
          </a:p>
          <a:p>
            <a:pPr lvl="1" eaLnBrk="1" hangingPunct="1">
              <a:defRPr/>
            </a:pPr>
            <a:r>
              <a:rPr lang="en-US" sz="2400" smtClean="0"/>
              <a:t>The dust seems to be made mostly of carbon and silicates (rocklike minerals) mixed with or coated with frozen water plus some organic compounds.</a:t>
            </a:r>
          </a:p>
        </p:txBody>
      </p:sp>
      <p:sp>
        <p:nvSpPr>
          <p:cNvPr id="149402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spTree>
    <p:extLst>
      <p:ext uri="{BB962C8B-B14F-4D97-AF65-F5344CB8AC3E}">
        <p14:creationId xmlns:p14="http://schemas.microsoft.com/office/powerpoint/2010/main" val="330460823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idx="1"/>
          </p:nvPr>
        </p:nvSpPr>
        <p:spPr>
          <a:xfrm>
            <a:off x="576263" y="990600"/>
            <a:ext cx="8186737" cy="5486400"/>
          </a:xfrm>
        </p:spPr>
        <p:txBody>
          <a:bodyPr/>
          <a:lstStyle/>
          <a:p>
            <a:pPr eaLnBrk="1" hangingPunct="1">
              <a:defRPr/>
            </a:pPr>
            <a:r>
              <a:rPr lang="en-US" smtClean="0">
                <a:cs typeface="+mn-cs"/>
              </a:rPr>
              <a:t>This interstellar material is not uniformly distributed through space.</a:t>
            </a:r>
          </a:p>
          <a:p>
            <a:pPr eaLnBrk="1" hangingPunct="1">
              <a:defRPr/>
            </a:pPr>
            <a:r>
              <a:rPr lang="en-US" smtClean="0">
                <a:cs typeface="+mn-cs"/>
              </a:rPr>
              <a:t>It consists of a complex tangle of cool, dense clouds pushed and twisted by currents of hot, low-density gas.</a:t>
            </a:r>
            <a:r>
              <a:rPr lang="en-US" sz="3600" smtClean="0">
                <a:solidFill>
                  <a:srgbClr val="FFCC00"/>
                </a:solidFill>
                <a:cs typeface="+mn-cs"/>
              </a:rPr>
              <a:t> </a:t>
            </a:r>
          </a:p>
          <a:p>
            <a:pPr lvl="1" eaLnBrk="1" hangingPunct="1">
              <a:defRPr/>
            </a:pPr>
            <a:r>
              <a:rPr lang="en-US" sz="2400" smtClean="0"/>
              <a:t>Although the cool clouds contain only 10 to 1,000 atoms/cm</a:t>
            </a:r>
            <a:r>
              <a:rPr lang="en-US" sz="2400" baseline="30000" smtClean="0"/>
              <a:t>3</a:t>
            </a:r>
            <a:r>
              <a:rPr lang="en-US" sz="2400" smtClean="0"/>
              <a:t> (fewer than in any laboratory vacuum on Earth), astronomers refer to them as dense clouds in contrast with the hot, low-density gas that fills the spaces between clouds. </a:t>
            </a:r>
          </a:p>
          <a:p>
            <a:pPr lvl="1" eaLnBrk="1" hangingPunct="1">
              <a:defRPr/>
            </a:pPr>
            <a:r>
              <a:rPr lang="en-US" sz="2400" smtClean="0"/>
              <a:t>That thin gas contains only about 0.1 atom/cm</a:t>
            </a:r>
            <a:r>
              <a:rPr lang="en-US" sz="2400" baseline="30000" smtClean="0"/>
              <a:t>3</a:t>
            </a:r>
            <a:r>
              <a:rPr lang="en-US" sz="2400" smtClean="0"/>
              <a:t>.</a:t>
            </a:r>
          </a:p>
        </p:txBody>
      </p:sp>
      <p:sp>
        <p:nvSpPr>
          <p:cNvPr id="1495045"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spTree>
    <p:extLst>
      <p:ext uri="{BB962C8B-B14F-4D97-AF65-F5344CB8AC3E}">
        <p14:creationId xmlns:p14="http://schemas.microsoft.com/office/powerpoint/2010/main" val="15607340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2" name="Rectangle 4"/>
          <p:cNvSpPr>
            <a:spLocks noGrp="1" noChangeArrowheads="1"/>
          </p:cNvSpPr>
          <p:nvPr>
            <p:ph idx="1"/>
          </p:nvPr>
        </p:nvSpPr>
        <p:spPr>
          <a:xfrm>
            <a:off x="576263" y="987425"/>
            <a:ext cx="8262937" cy="5638800"/>
          </a:xfrm>
        </p:spPr>
        <p:txBody>
          <a:bodyPr/>
          <a:lstStyle/>
          <a:p>
            <a:pPr eaLnBrk="1" hangingPunct="1">
              <a:defRPr/>
            </a:pPr>
            <a:r>
              <a:rPr lang="en-US" sz="3600" smtClean="0">
                <a:cs typeface="+mn-cs"/>
              </a:rPr>
              <a:t>In some cases, the interstellar medium is easily visible as clouds of gas and dust—as in the case of the Great Nebula in Orion.</a:t>
            </a:r>
          </a:p>
          <a:p>
            <a:pPr lvl="1" eaLnBrk="1" hangingPunct="1">
              <a:defRPr/>
            </a:pPr>
            <a:r>
              <a:rPr lang="en-US" sz="2400" smtClean="0"/>
              <a:t>Astronomers call such </a:t>
            </a:r>
            <a:br>
              <a:rPr lang="en-US" sz="2400" smtClean="0"/>
            </a:br>
            <a:r>
              <a:rPr lang="en-US" sz="2400" smtClean="0"/>
              <a:t>a cloud a </a:t>
            </a:r>
            <a:r>
              <a:rPr lang="en-US" sz="2400" smtClean="0">
                <a:solidFill>
                  <a:srgbClr val="3333FF"/>
                </a:solidFill>
              </a:rPr>
              <a:t>nebula</a:t>
            </a:r>
            <a:r>
              <a:rPr lang="en-US" sz="2400" smtClean="0"/>
              <a:t>—</a:t>
            </a:r>
            <a:br>
              <a:rPr lang="en-US" sz="2400" smtClean="0"/>
            </a:br>
            <a:r>
              <a:rPr lang="en-US" sz="2400" smtClean="0"/>
              <a:t>from the Latin word </a:t>
            </a:r>
            <a:br>
              <a:rPr lang="en-US" sz="2400" smtClean="0"/>
            </a:br>
            <a:r>
              <a:rPr lang="en-US" sz="2400" smtClean="0"/>
              <a:t>for cloud. </a:t>
            </a:r>
          </a:p>
          <a:p>
            <a:pPr lvl="1" eaLnBrk="1" hangingPunct="1">
              <a:defRPr/>
            </a:pPr>
            <a:r>
              <a:rPr lang="en-US" sz="2400" smtClean="0"/>
              <a:t>Such nebulae give </a:t>
            </a:r>
            <a:br>
              <a:rPr lang="en-US" sz="2400" smtClean="0"/>
            </a:br>
            <a:r>
              <a:rPr lang="en-US" sz="2400" smtClean="0"/>
              <a:t>clear evidence of an </a:t>
            </a:r>
            <a:br>
              <a:rPr lang="en-US" sz="2400" smtClean="0"/>
            </a:br>
            <a:r>
              <a:rPr lang="en-US" sz="2400" smtClean="0"/>
              <a:t>interstellar medium.</a:t>
            </a:r>
          </a:p>
        </p:txBody>
      </p:sp>
      <p:sp>
        <p:nvSpPr>
          <p:cNvPr id="1497095"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pic>
        <p:nvPicPr>
          <p:cNvPr id="1497097" name="Picture 9" descr="07p134"/>
          <p:cNvPicPr>
            <a:picLocks noChangeAspect="1" noChangeArrowheads="1"/>
          </p:cNvPicPr>
          <p:nvPr/>
        </p:nvPicPr>
        <p:blipFill>
          <a:blip r:embed="rId3">
            <a:extLst>
              <a:ext uri="{28A0092B-C50C-407E-A947-70E740481C1C}">
                <a14:useLocalDpi xmlns:a14="http://schemas.microsoft.com/office/drawing/2010/main" val="0"/>
              </a:ext>
            </a:extLst>
          </a:blip>
          <a:srcRect l="2184" t="70598" r="53134" b="5434"/>
          <a:stretch>
            <a:fillRect/>
          </a:stretch>
        </p:blipFill>
        <p:spPr bwMode="auto">
          <a:xfrm>
            <a:off x="4416425" y="3825875"/>
            <a:ext cx="47244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7746199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9" name="Rectangle 3"/>
          <p:cNvSpPr>
            <a:spLocks noGrp="1" noChangeArrowheads="1"/>
          </p:cNvSpPr>
          <p:nvPr>
            <p:ph idx="1"/>
          </p:nvPr>
        </p:nvSpPr>
        <p:spPr>
          <a:xfrm>
            <a:off x="379555" y="990600"/>
            <a:ext cx="8764445" cy="5184885"/>
          </a:xfrm>
        </p:spPr>
        <p:txBody>
          <a:bodyPr>
            <a:normAutofit lnSpcReduction="10000"/>
          </a:bodyPr>
          <a:lstStyle/>
          <a:p>
            <a:pPr eaLnBrk="1" hangingPunct="1">
              <a:defRPr/>
            </a:pPr>
            <a:r>
              <a:rPr lang="en-US" sz="4000" dirty="0" smtClean="0">
                <a:cs typeface="+mn-cs"/>
              </a:rPr>
              <a:t>There are three kinds of nebulae.</a:t>
            </a:r>
          </a:p>
          <a:p>
            <a:pPr eaLnBrk="1" hangingPunct="1">
              <a:defRPr/>
            </a:pPr>
            <a:r>
              <a:rPr lang="en-US" sz="4000" dirty="0" smtClean="0">
                <a:cs typeface="+mn-cs"/>
              </a:rPr>
              <a:t>There are three important points to note about nebulae</a:t>
            </a:r>
            <a:r>
              <a:rPr lang="en-US" sz="4000" dirty="0" smtClean="0">
                <a:cs typeface="+mn-cs"/>
              </a:rPr>
              <a:t>.</a:t>
            </a:r>
          </a:p>
          <a:p>
            <a:pPr>
              <a:defRPr/>
            </a:pPr>
            <a:r>
              <a:rPr lang="en-US" sz="3600" dirty="0"/>
              <a:t>One, very hot stars can excite clouds of gas and dust to </a:t>
            </a:r>
            <a:r>
              <a:rPr lang="en-US" sz="3600" dirty="0" smtClean="0"/>
              <a:t>emit</a:t>
            </a:r>
          </a:p>
          <a:p>
            <a:pPr>
              <a:defRPr/>
            </a:pPr>
            <a:r>
              <a:rPr lang="en-US" sz="3600" dirty="0" smtClean="0"/>
              <a:t> </a:t>
            </a:r>
            <a:r>
              <a:rPr lang="en-US" sz="3600" dirty="0"/>
              <a:t>light.</a:t>
            </a:r>
          </a:p>
          <a:p>
            <a:pPr lvl="1">
              <a:defRPr/>
            </a:pPr>
            <a:r>
              <a:rPr lang="en-US" sz="2400" dirty="0"/>
              <a:t>This reveals that the </a:t>
            </a:r>
            <a:endParaRPr lang="en-US" sz="2400" dirty="0" smtClean="0"/>
          </a:p>
          <a:p>
            <a:pPr lvl="1">
              <a:defRPr/>
            </a:pPr>
            <a:r>
              <a:rPr lang="en-US" sz="2400" dirty="0" smtClean="0"/>
              <a:t>clouds </a:t>
            </a:r>
            <a:r>
              <a:rPr lang="en-US" sz="2400" dirty="0"/>
              <a:t>contain </a:t>
            </a:r>
            <a:r>
              <a:rPr lang="en-US" sz="2400" dirty="0" smtClean="0"/>
              <a:t>mostly</a:t>
            </a:r>
          </a:p>
          <a:p>
            <a:pPr lvl="1">
              <a:defRPr/>
            </a:pPr>
            <a:r>
              <a:rPr lang="en-US" sz="2400" dirty="0" smtClean="0"/>
              <a:t> </a:t>
            </a:r>
            <a:r>
              <a:rPr lang="en-US" sz="2400" dirty="0"/>
              <a:t>hydrogen gas at very </a:t>
            </a:r>
            <a:r>
              <a:rPr lang="en-US" sz="2400" dirty="0" smtClean="0"/>
              <a:t>low</a:t>
            </a:r>
          </a:p>
          <a:p>
            <a:pPr lvl="1">
              <a:defRPr/>
            </a:pPr>
            <a:r>
              <a:rPr lang="en-US" sz="2400" dirty="0" smtClean="0"/>
              <a:t> </a:t>
            </a:r>
            <a:r>
              <a:rPr lang="en-US" sz="2400" dirty="0"/>
              <a:t>densities.</a:t>
            </a:r>
          </a:p>
          <a:p>
            <a:pPr eaLnBrk="1" hangingPunct="1">
              <a:defRPr/>
            </a:pPr>
            <a:endParaRPr lang="en-US" sz="4000" dirty="0" smtClean="0">
              <a:cs typeface="+mn-cs"/>
            </a:endParaRPr>
          </a:p>
        </p:txBody>
      </p:sp>
      <p:sp>
        <p:nvSpPr>
          <p:cNvPr id="1785864"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3000" dirty="0">
                <a:solidFill>
                  <a:srgbClr val="953735"/>
                </a:solidFill>
                <a:cs typeface="+mn-cs"/>
              </a:rPr>
              <a:t>The Interstellar Medium</a:t>
            </a:r>
          </a:p>
        </p:txBody>
      </p:sp>
      <p:pic>
        <p:nvPicPr>
          <p:cNvPr id="1785866" name="Picture 10" descr="07p134"/>
          <p:cNvPicPr>
            <a:picLocks noChangeAspect="1" noChangeArrowheads="1"/>
          </p:cNvPicPr>
          <p:nvPr/>
        </p:nvPicPr>
        <p:blipFill>
          <a:blip r:embed="rId3">
            <a:extLst>
              <a:ext uri="{28A0092B-C50C-407E-A947-70E740481C1C}">
                <a14:useLocalDpi xmlns:a14="http://schemas.microsoft.com/office/drawing/2010/main" val="0"/>
              </a:ext>
            </a:extLst>
          </a:blip>
          <a:srcRect l="2184" t="70598" r="53134" b="5434"/>
          <a:stretch>
            <a:fillRect/>
          </a:stretch>
        </p:blipFill>
        <p:spPr bwMode="auto">
          <a:xfrm>
            <a:off x="4419600" y="3825875"/>
            <a:ext cx="47244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667739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Grp="1" noChangeArrowheads="1"/>
          </p:cNvSpPr>
          <p:nvPr>
            <p:ph type="body" sz="half" idx="1"/>
          </p:nvPr>
        </p:nvSpPr>
        <p:spPr>
          <a:xfrm>
            <a:off x="576263" y="990600"/>
            <a:ext cx="8458200" cy="4525963"/>
          </a:xfrm>
        </p:spPr>
        <p:txBody>
          <a:bodyPr/>
          <a:lstStyle/>
          <a:p>
            <a:pPr>
              <a:defRPr/>
            </a:pPr>
            <a:r>
              <a:rPr lang="en-US" dirty="0" smtClean="0">
                <a:cs typeface="+mn-cs"/>
              </a:rPr>
              <a:t>Two, where dusty clouds reflect the light of slightly cooler stars, you see evidence that the dust in the clouds is made up of very small particles</a:t>
            </a:r>
            <a:r>
              <a:rPr lang="en-US" dirty="0" smtClean="0">
                <a:cs typeface="+mn-cs"/>
              </a:rPr>
              <a:t>.</a:t>
            </a:r>
            <a:r>
              <a:rPr lang="en-US" dirty="0"/>
              <a:t> </a:t>
            </a:r>
            <a:endParaRPr lang="en-US" dirty="0" smtClean="0"/>
          </a:p>
          <a:p>
            <a:pPr>
              <a:defRPr/>
            </a:pPr>
            <a:r>
              <a:rPr lang="en-US" dirty="0" smtClean="0"/>
              <a:t>Three</a:t>
            </a:r>
            <a:r>
              <a:rPr lang="en-US" dirty="0"/>
              <a:t>, some dense clouds of gas and dust are detectable only where they are silhouetted against background regions filled with stars or bright nebulae.</a:t>
            </a:r>
          </a:p>
          <a:p>
            <a:pPr eaLnBrk="1" hangingPunct="1">
              <a:defRPr/>
            </a:pPr>
            <a:endParaRPr lang="en-US" dirty="0" smtClean="0">
              <a:cs typeface="+mn-cs"/>
            </a:endParaRPr>
          </a:p>
        </p:txBody>
      </p:sp>
      <p:sp>
        <p:nvSpPr>
          <p:cNvPr id="1499143"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spTree>
    <p:extLst>
      <p:ext uri="{BB962C8B-B14F-4D97-AF65-F5344CB8AC3E}">
        <p14:creationId xmlns:p14="http://schemas.microsoft.com/office/powerpoint/2010/main" val="60164109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body" sz="half" idx="1"/>
          </p:nvPr>
        </p:nvSpPr>
        <p:spPr>
          <a:xfrm>
            <a:off x="576263" y="990600"/>
            <a:ext cx="8458200" cy="4525963"/>
          </a:xfrm>
        </p:spPr>
        <p:txBody>
          <a:bodyPr/>
          <a:lstStyle/>
          <a:p>
            <a:pPr eaLnBrk="1" hangingPunct="1">
              <a:defRPr/>
            </a:pPr>
            <a:r>
              <a:rPr lang="en-US" dirty="0" smtClean="0">
                <a:cs typeface="+mn-cs"/>
              </a:rPr>
              <a:t>If a cloud is less dense, the starlight may be able to penetrate it, and stars can be seen through the cloud.</a:t>
            </a:r>
          </a:p>
          <a:p>
            <a:pPr lvl="1" eaLnBrk="1" hangingPunct="1">
              <a:defRPr/>
            </a:pPr>
            <a:r>
              <a:rPr lang="en-US" sz="2400" dirty="0" smtClean="0"/>
              <a:t>However, the stars look dimmer because the dust in the cloud scatters some of the light.</a:t>
            </a:r>
          </a:p>
        </p:txBody>
      </p:sp>
      <p:sp>
        <p:nvSpPr>
          <p:cNvPr id="1502215"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pic>
        <p:nvPicPr>
          <p:cNvPr id="1502216" name="Picture 8" descr="07p134"/>
          <p:cNvPicPr>
            <a:picLocks noChangeAspect="1" noChangeArrowheads="1"/>
          </p:cNvPicPr>
          <p:nvPr/>
        </p:nvPicPr>
        <p:blipFill>
          <a:blip r:embed="rId3">
            <a:extLst>
              <a:ext uri="{28A0092B-C50C-407E-A947-70E740481C1C}">
                <a14:useLocalDpi xmlns:a14="http://schemas.microsoft.com/office/drawing/2010/main" val="0"/>
              </a:ext>
            </a:extLst>
          </a:blip>
          <a:srcRect l="2184" t="70598" r="53134" b="5434"/>
          <a:stretch>
            <a:fillRect/>
          </a:stretch>
        </p:blipFill>
        <p:spPr bwMode="auto">
          <a:xfrm>
            <a:off x="4416425" y="3825875"/>
            <a:ext cx="47244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05555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5" name="Rectangle 3"/>
          <p:cNvSpPr>
            <a:spLocks noGrp="1" noChangeArrowheads="1"/>
          </p:cNvSpPr>
          <p:nvPr>
            <p:ph idx="1"/>
          </p:nvPr>
        </p:nvSpPr>
        <p:spPr>
          <a:xfrm>
            <a:off x="565150" y="990600"/>
            <a:ext cx="8578850" cy="5592763"/>
          </a:xfrm>
        </p:spPr>
        <p:txBody>
          <a:bodyPr/>
          <a:lstStyle/>
          <a:p>
            <a:pPr eaLnBrk="1" hangingPunct="1">
              <a:defRPr/>
            </a:pPr>
            <a:r>
              <a:rPr lang="en-US" smtClean="0">
                <a:cs typeface="+mn-cs"/>
              </a:rPr>
              <a:t>In a star that is stable, the deeper layers must support the weight of all the layers above.</a:t>
            </a:r>
          </a:p>
          <a:p>
            <a:pPr eaLnBrk="1" hangingPunct="1">
              <a:defRPr/>
            </a:pPr>
            <a:r>
              <a:rPr lang="en-US" smtClean="0">
                <a:cs typeface="+mn-cs"/>
              </a:rPr>
              <a:t>As the inside of a star is made up of gas, the weight pressing down on a layer must be balanced by the gas pressure in the layer.</a:t>
            </a:r>
          </a:p>
          <a:p>
            <a:pPr lvl="1" eaLnBrk="1" hangingPunct="1">
              <a:defRPr/>
            </a:pPr>
            <a:r>
              <a:rPr lang="en-US" sz="2400" smtClean="0"/>
              <a:t>If the pressure is too low, the weight from above will compress and push down the layer.</a:t>
            </a:r>
          </a:p>
          <a:p>
            <a:pPr lvl="1" eaLnBrk="1" hangingPunct="1">
              <a:defRPr/>
            </a:pPr>
            <a:r>
              <a:rPr lang="en-US" sz="2400" smtClean="0"/>
              <a:t>If the pressure is too high, the layer will expand and lift the layers above.</a:t>
            </a:r>
          </a:p>
        </p:txBody>
      </p:sp>
      <p:sp>
        <p:nvSpPr>
          <p:cNvPr id="1180679"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Hydrostatic Equilibrium</a:t>
            </a:r>
          </a:p>
        </p:txBody>
      </p:sp>
    </p:spTree>
    <p:extLst>
      <p:ext uri="{BB962C8B-B14F-4D97-AF65-F5344CB8AC3E}">
        <p14:creationId xmlns:p14="http://schemas.microsoft.com/office/powerpoint/2010/main" val="252373363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body" sz="half" idx="1"/>
          </p:nvPr>
        </p:nvSpPr>
        <p:spPr>
          <a:xfrm>
            <a:off x="576263" y="990600"/>
            <a:ext cx="8458200" cy="5867400"/>
          </a:xfrm>
        </p:spPr>
        <p:txBody>
          <a:bodyPr/>
          <a:lstStyle/>
          <a:p>
            <a:pPr eaLnBrk="1" hangingPunct="1">
              <a:defRPr/>
            </a:pPr>
            <a:r>
              <a:rPr lang="en-US" smtClean="0">
                <a:cs typeface="+mn-cs"/>
              </a:rPr>
              <a:t>As shorter wavelengths are scattered more easily than longer wavelengths, the redder photons are more likely to make it through the cloud.</a:t>
            </a:r>
          </a:p>
        </p:txBody>
      </p:sp>
      <p:sp>
        <p:nvSpPr>
          <p:cNvPr id="1503240"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pic>
        <p:nvPicPr>
          <p:cNvPr id="1503241" name="Picture 9" descr="07f07"/>
          <p:cNvPicPr>
            <a:picLocks noChangeAspect="1" noChangeArrowheads="1"/>
          </p:cNvPicPr>
          <p:nvPr/>
        </p:nvPicPr>
        <p:blipFill>
          <a:blip r:embed="rId3">
            <a:extLst>
              <a:ext uri="{28A0092B-C50C-407E-A947-70E740481C1C}">
                <a14:useLocalDpi xmlns:a14="http://schemas.microsoft.com/office/drawing/2010/main" val="0"/>
              </a:ext>
            </a:extLst>
          </a:blip>
          <a:srcRect l="1096" t="545" r="43764" b="68822"/>
          <a:stretch>
            <a:fillRect/>
          </a:stretch>
        </p:blipFill>
        <p:spPr bwMode="auto">
          <a:xfrm>
            <a:off x="2590800" y="3676650"/>
            <a:ext cx="65532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9962563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7" name="Rectangle 3"/>
          <p:cNvSpPr>
            <a:spLocks noGrp="1" noChangeArrowheads="1"/>
          </p:cNvSpPr>
          <p:nvPr>
            <p:ph idx="1"/>
          </p:nvPr>
        </p:nvSpPr>
        <p:spPr>
          <a:xfrm>
            <a:off x="569913" y="990600"/>
            <a:ext cx="8269287" cy="4525963"/>
          </a:xfrm>
        </p:spPr>
        <p:txBody>
          <a:bodyPr/>
          <a:lstStyle/>
          <a:p>
            <a:pPr eaLnBrk="1" hangingPunct="1">
              <a:defRPr/>
            </a:pPr>
            <a:r>
              <a:rPr lang="en-US" sz="3600" smtClean="0">
                <a:cs typeface="+mn-cs"/>
              </a:rPr>
              <a:t>Thus, the stars look slightly redder than they should for their respective spectral types.</a:t>
            </a:r>
          </a:p>
          <a:p>
            <a:pPr eaLnBrk="1" hangingPunct="1">
              <a:defRPr/>
            </a:pPr>
            <a:r>
              <a:rPr lang="en-US" sz="3600" smtClean="0">
                <a:cs typeface="+mn-cs"/>
              </a:rPr>
              <a:t>This effect is called </a:t>
            </a:r>
            <a:br>
              <a:rPr lang="en-US" sz="3600" smtClean="0">
                <a:cs typeface="+mn-cs"/>
              </a:rPr>
            </a:br>
            <a:r>
              <a:rPr lang="en-US" sz="3600" smtClean="0">
                <a:solidFill>
                  <a:srgbClr val="3333FF"/>
                </a:solidFill>
                <a:cs typeface="+mn-cs"/>
              </a:rPr>
              <a:t>interstellar reddening</a:t>
            </a:r>
            <a:r>
              <a:rPr lang="en-US" sz="3600" smtClean="0">
                <a:cs typeface="+mn-cs"/>
              </a:rPr>
              <a:t>.</a:t>
            </a:r>
          </a:p>
          <a:p>
            <a:pPr lvl="1" eaLnBrk="1" hangingPunct="1">
              <a:defRPr/>
            </a:pPr>
            <a:r>
              <a:rPr lang="en-US" sz="2400" smtClean="0"/>
              <a:t>The same process makes </a:t>
            </a:r>
            <a:br>
              <a:rPr lang="en-US" sz="2400" smtClean="0"/>
            </a:br>
            <a:r>
              <a:rPr lang="en-US" sz="2400" smtClean="0"/>
              <a:t>the setting sun look redder.</a:t>
            </a:r>
            <a:endParaRPr lang="en-US" sz="2000" smtClean="0"/>
          </a:p>
        </p:txBody>
      </p:sp>
      <p:pic>
        <p:nvPicPr>
          <p:cNvPr id="288770" name="Picture 8" descr="07f0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709" t="12218" b="29411"/>
          <a:stretch>
            <a:fillRect/>
          </a:stretch>
        </p:blipFill>
        <p:spPr bwMode="auto">
          <a:xfrm>
            <a:off x="5667375" y="2667000"/>
            <a:ext cx="3476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791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100000"/>
              </a:lnSpc>
              <a:spcBef>
                <a:spcPct val="0"/>
              </a:spcBef>
              <a:defRPr/>
            </a:pPr>
            <a:r>
              <a:rPr lang="en-US" sz="4000" dirty="0">
                <a:solidFill>
                  <a:srgbClr val="953735"/>
                </a:solidFill>
                <a:cs typeface="+mn-cs"/>
              </a:rPr>
              <a:t>The Interstellar Medium</a:t>
            </a:r>
          </a:p>
        </p:txBody>
      </p:sp>
    </p:spTree>
    <p:extLst>
      <p:ext uri="{BB962C8B-B14F-4D97-AF65-F5344CB8AC3E}">
        <p14:creationId xmlns:p14="http://schemas.microsoft.com/office/powerpoint/2010/main" val="36946129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idx="1"/>
          </p:nvPr>
        </p:nvSpPr>
        <p:spPr>
          <a:xfrm>
            <a:off x="577850" y="990600"/>
            <a:ext cx="8337550" cy="4724400"/>
          </a:xfrm>
        </p:spPr>
        <p:txBody>
          <a:bodyPr/>
          <a:lstStyle/>
          <a:p>
            <a:pPr eaLnBrk="1" hangingPunct="1">
              <a:defRPr/>
            </a:pPr>
            <a:r>
              <a:rPr lang="en-US" sz="3600" smtClean="0">
                <a:cs typeface="+mn-cs"/>
              </a:rPr>
              <a:t>Although you have been imagining individual nebulae, the thin gas and dust of the interstellar medium also fills the spaces between the nebulae. </a:t>
            </a:r>
            <a:endParaRPr lang="en-US" sz="3600" smtClean="0">
              <a:solidFill>
                <a:srgbClr val="FFCC00"/>
              </a:solidFill>
              <a:cs typeface="+mn-cs"/>
            </a:endParaRPr>
          </a:p>
        </p:txBody>
      </p:sp>
      <p:sp>
        <p:nvSpPr>
          <p:cNvPr id="1505287"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spTree>
    <p:extLst>
      <p:ext uri="{BB962C8B-B14F-4D97-AF65-F5344CB8AC3E}">
        <p14:creationId xmlns:p14="http://schemas.microsoft.com/office/powerpoint/2010/main" val="389856730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idx="1"/>
          </p:nvPr>
        </p:nvSpPr>
        <p:spPr>
          <a:xfrm>
            <a:off x="557213" y="976313"/>
            <a:ext cx="8281987" cy="5638800"/>
          </a:xfrm>
        </p:spPr>
        <p:txBody>
          <a:bodyPr/>
          <a:lstStyle/>
          <a:p>
            <a:pPr eaLnBrk="1" hangingPunct="1">
              <a:defRPr/>
            </a:pPr>
            <a:r>
              <a:rPr lang="en-US" sz="4000" smtClean="0">
                <a:cs typeface="+mn-cs"/>
              </a:rPr>
              <a:t>Observations at nonvisible wavelengths provide valuable evidence about the interstellar medium.</a:t>
            </a:r>
          </a:p>
        </p:txBody>
      </p:sp>
      <p:sp>
        <p:nvSpPr>
          <p:cNvPr id="150938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spTree>
    <p:extLst>
      <p:ext uri="{BB962C8B-B14F-4D97-AF65-F5344CB8AC3E}">
        <p14:creationId xmlns:p14="http://schemas.microsoft.com/office/powerpoint/2010/main" val="63286608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idx="1"/>
          </p:nvPr>
        </p:nvSpPr>
        <p:spPr>
          <a:xfrm>
            <a:off x="576263" y="985838"/>
            <a:ext cx="8586787" cy="5105400"/>
          </a:xfrm>
        </p:spPr>
        <p:txBody>
          <a:bodyPr/>
          <a:lstStyle/>
          <a:p>
            <a:pPr eaLnBrk="1" hangingPunct="1">
              <a:defRPr/>
            </a:pPr>
            <a:r>
              <a:rPr lang="en-US" sz="3600" smtClean="0">
                <a:cs typeface="+mn-cs"/>
              </a:rPr>
              <a:t>Infrared observations can directly detect dust in the interstellar medium.</a:t>
            </a:r>
            <a:r>
              <a:rPr lang="en-US" smtClean="0">
                <a:cs typeface="+mn-cs"/>
              </a:rPr>
              <a:t> </a:t>
            </a:r>
          </a:p>
          <a:p>
            <a:pPr lvl="1" eaLnBrk="1" hangingPunct="1">
              <a:defRPr/>
            </a:pPr>
            <a:r>
              <a:rPr lang="en-US" sz="2400" smtClean="0"/>
              <a:t>Although the dust grains are very small and very cold, there are huge numbers of grains in a cloud, and each grain emits infrared radiation at long wavelengths. </a:t>
            </a:r>
          </a:p>
          <a:p>
            <a:pPr lvl="1" eaLnBrk="1" hangingPunct="1">
              <a:defRPr/>
            </a:pPr>
            <a:r>
              <a:rPr lang="en-US" sz="2400" smtClean="0"/>
              <a:t>Some molecules in the </a:t>
            </a:r>
            <a:br>
              <a:rPr lang="en-US" sz="2400" smtClean="0"/>
            </a:br>
            <a:r>
              <a:rPr lang="en-US" sz="2400" smtClean="0"/>
              <a:t>cold gas emit in the </a:t>
            </a:r>
            <a:br>
              <a:rPr lang="en-US" sz="2400" smtClean="0"/>
            </a:br>
            <a:r>
              <a:rPr lang="en-US" sz="2400" smtClean="0"/>
              <a:t>infrared—so, infrared </a:t>
            </a:r>
            <a:br>
              <a:rPr lang="en-US" sz="2400" smtClean="0"/>
            </a:br>
            <a:r>
              <a:rPr lang="en-US" sz="2400" smtClean="0"/>
              <a:t>observations can detect </a:t>
            </a:r>
            <a:br>
              <a:rPr lang="en-US" sz="2400" smtClean="0"/>
            </a:br>
            <a:r>
              <a:rPr lang="en-US" sz="2400" smtClean="0"/>
              <a:t>very cold clouds of gas.</a:t>
            </a:r>
          </a:p>
        </p:txBody>
      </p:sp>
      <p:sp>
        <p:nvSpPr>
          <p:cNvPr id="1511433" name="Text Box 9"/>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pic>
        <p:nvPicPr>
          <p:cNvPr id="1511434" name="Picture 10" descr="07f09"/>
          <p:cNvPicPr>
            <a:picLocks noChangeAspect="1" noChangeArrowheads="1"/>
          </p:cNvPicPr>
          <p:nvPr/>
        </p:nvPicPr>
        <p:blipFill>
          <a:blip r:embed="rId3">
            <a:extLst>
              <a:ext uri="{28A0092B-C50C-407E-A947-70E740481C1C}">
                <a14:useLocalDpi xmlns:a14="http://schemas.microsoft.com/office/drawing/2010/main" val="0"/>
              </a:ext>
            </a:extLst>
          </a:blip>
          <a:srcRect l="1341" t="5612" r="54237" b="3741"/>
          <a:stretch>
            <a:fillRect/>
          </a:stretch>
        </p:blipFill>
        <p:spPr bwMode="auto">
          <a:xfrm>
            <a:off x="5410200" y="3406775"/>
            <a:ext cx="37338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486426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9" name="Rectangle 3"/>
          <p:cNvSpPr>
            <a:spLocks noGrp="1" noChangeArrowheads="1"/>
          </p:cNvSpPr>
          <p:nvPr>
            <p:ph idx="1"/>
          </p:nvPr>
        </p:nvSpPr>
        <p:spPr>
          <a:xfrm>
            <a:off x="569913" y="990600"/>
            <a:ext cx="8345487" cy="4525963"/>
          </a:xfrm>
        </p:spPr>
        <p:txBody>
          <a:bodyPr/>
          <a:lstStyle/>
          <a:p>
            <a:pPr eaLnBrk="1" hangingPunct="1">
              <a:defRPr/>
            </a:pPr>
            <a:r>
              <a:rPr lang="en-US" sz="3400" smtClean="0">
                <a:cs typeface="+mn-cs"/>
              </a:rPr>
              <a:t>Also, infrared light penetrates ISM dust better than shorter-wavelength radiation.</a:t>
            </a:r>
          </a:p>
          <a:p>
            <a:pPr eaLnBrk="1" hangingPunct="1">
              <a:defRPr/>
            </a:pPr>
            <a:r>
              <a:rPr lang="en-US" sz="3400" smtClean="0">
                <a:cs typeface="+mn-cs"/>
              </a:rPr>
              <a:t>So, astronomers can use infrared cameras to look into and through interstellar clouds that are opaque to visible light. </a:t>
            </a:r>
          </a:p>
        </p:txBody>
      </p:sp>
      <p:sp>
        <p:nvSpPr>
          <p:cNvPr id="151450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spTree>
    <p:extLst>
      <p:ext uri="{BB962C8B-B14F-4D97-AF65-F5344CB8AC3E}">
        <p14:creationId xmlns:p14="http://schemas.microsoft.com/office/powerpoint/2010/main" val="373934960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4" name="Rectangle 4"/>
          <p:cNvSpPr>
            <a:spLocks noGrp="1" noChangeArrowheads="1"/>
          </p:cNvSpPr>
          <p:nvPr>
            <p:ph type="body" sz="half" idx="1"/>
          </p:nvPr>
        </p:nvSpPr>
        <p:spPr>
          <a:xfrm>
            <a:off x="576263" y="985838"/>
            <a:ext cx="8339137" cy="5638800"/>
          </a:xfrm>
        </p:spPr>
        <p:txBody>
          <a:bodyPr/>
          <a:lstStyle/>
          <a:p>
            <a:pPr eaLnBrk="1" hangingPunct="1">
              <a:defRPr/>
            </a:pPr>
            <a:r>
              <a:rPr lang="en-US" smtClean="0">
                <a:cs typeface="+mn-cs"/>
              </a:rPr>
              <a:t>X-ray observations can detect regions of very hot gas apparently produced by exploding stars.</a:t>
            </a:r>
          </a:p>
        </p:txBody>
      </p:sp>
      <p:sp>
        <p:nvSpPr>
          <p:cNvPr id="1510411" name="Text Box 11"/>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pic>
        <p:nvPicPr>
          <p:cNvPr id="1510412" name="Picture 12" descr="07f0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7192" t="1598" r="1218" b="3586"/>
          <a:stretch>
            <a:fillRect/>
          </a:stretch>
        </p:blipFill>
        <p:spPr bwMode="auto">
          <a:xfrm>
            <a:off x="4505325" y="2995613"/>
            <a:ext cx="4638675"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1125254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3" name="Rectangle 3"/>
          <p:cNvSpPr>
            <a:spLocks noGrp="1" noChangeArrowheads="1"/>
          </p:cNvSpPr>
          <p:nvPr>
            <p:ph idx="1"/>
          </p:nvPr>
        </p:nvSpPr>
        <p:spPr>
          <a:xfrm>
            <a:off x="569913" y="990600"/>
            <a:ext cx="8269287" cy="4525963"/>
          </a:xfrm>
        </p:spPr>
        <p:txBody>
          <a:bodyPr/>
          <a:lstStyle/>
          <a:p>
            <a:pPr eaLnBrk="1" hangingPunct="1">
              <a:defRPr/>
            </a:pPr>
            <a:r>
              <a:rPr lang="en-US" smtClean="0">
                <a:cs typeface="+mn-cs"/>
              </a:rPr>
              <a:t>Radio observations reveal the emissions of specific molecules in the interstellar medium—the equivalent of emission lines in visible light.</a:t>
            </a:r>
          </a:p>
          <a:p>
            <a:pPr eaLnBrk="1" hangingPunct="1">
              <a:defRPr/>
            </a:pPr>
            <a:r>
              <a:rPr lang="en-US" smtClean="0">
                <a:cs typeface="+mn-cs"/>
              </a:rPr>
              <a:t>Such studies show that some of the atoms in space have linked together to form molecules.</a:t>
            </a:r>
          </a:p>
        </p:txBody>
      </p:sp>
      <p:sp>
        <p:nvSpPr>
          <p:cNvPr id="1515526"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spTree>
    <p:extLst>
      <p:ext uri="{BB962C8B-B14F-4D97-AF65-F5344CB8AC3E}">
        <p14:creationId xmlns:p14="http://schemas.microsoft.com/office/powerpoint/2010/main" val="102616054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7" name="Rectangle 3"/>
          <p:cNvSpPr>
            <a:spLocks noGrp="1" noChangeArrowheads="1"/>
          </p:cNvSpPr>
          <p:nvPr>
            <p:ph idx="1"/>
          </p:nvPr>
        </p:nvSpPr>
        <p:spPr>
          <a:xfrm>
            <a:off x="550863" y="990600"/>
            <a:ext cx="8593137" cy="4525963"/>
          </a:xfrm>
        </p:spPr>
        <p:txBody>
          <a:bodyPr/>
          <a:lstStyle/>
          <a:p>
            <a:pPr eaLnBrk="1" hangingPunct="1">
              <a:defRPr/>
            </a:pPr>
            <a:r>
              <a:rPr lang="en-US" sz="4000" smtClean="0">
                <a:cs typeface="+mn-cs"/>
              </a:rPr>
              <a:t>There is no shortage of evidence concerning the interstellar medium.</a:t>
            </a:r>
          </a:p>
          <a:p>
            <a:pPr eaLnBrk="1" hangingPunct="1">
              <a:defRPr/>
            </a:pPr>
            <a:r>
              <a:rPr lang="en-US" sz="4000" smtClean="0">
                <a:cs typeface="+mn-cs"/>
              </a:rPr>
              <a:t>Clearly, space is not empty.</a:t>
            </a:r>
          </a:p>
          <a:p>
            <a:pPr lvl="1" eaLnBrk="1" hangingPunct="1">
              <a:defRPr/>
            </a:pPr>
            <a:r>
              <a:rPr lang="en-US" sz="2400" smtClean="0"/>
              <a:t>From the correlation between young stars and clouds of gas and dust, you can suspect that stars form from these clouds.</a:t>
            </a:r>
            <a:endParaRPr lang="en-US" sz="2000" smtClean="0"/>
          </a:p>
        </p:txBody>
      </p:sp>
      <p:sp>
        <p:nvSpPr>
          <p:cNvPr id="1516550"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Interstellar Medium</a:t>
            </a:r>
          </a:p>
        </p:txBody>
      </p:sp>
    </p:spTree>
    <p:extLst>
      <p:ext uri="{BB962C8B-B14F-4D97-AF65-F5344CB8AC3E}">
        <p14:creationId xmlns:p14="http://schemas.microsoft.com/office/powerpoint/2010/main" val="215999357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Grp="1" noChangeArrowheads="1"/>
          </p:cNvSpPr>
          <p:nvPr>
            <p:ph idx="1"/>
          </p:nvPr>
        </p:nvSpPr>
        <p:spPr>
          <a:xfrm>
            <a:off x="557213" y="950913"/>
            <a:ext cx="8281987" cy="5334000"/>
          </a:xfrm>
        </p:spPr>
        <p:txBody>
          <a:bodyPr/>
          <a:lstStyle/>
          <a:p>
            <a:pPr eaLnBrk="1" hangingPunct="1">
              <a:defRPr/>
            </a:pPr>
            <a:r>
              <a:rPr lang="en-US" sz="4400" smtClean="0">
                <a:cs typeface="+mn-cs"/>
              </a:rPr>
              <a:t>To study the formation of stars, you can continue comparing theory with evidence. </a:t>
            </a:r>
          </a:p>
        </p:txBody>
      </p:sp>
      <p:sp>
        <p:nvSpPr>
          <p:cNvPr id="1517572"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11621013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9" name="Rectangle 3"/>
          <p:cNvSpPr>
            <a:spLocks noGrp="1" noChangeArrowheads="1"/>
          </p:cNvSpPr>
          <p:nvPr>
            <p:ph idx="1"/>
          </p:nvPr>
        </p:nvSpPr>
        <p:spPr>
          <a:xfrm>
            <a:off x="557213" y="976313"/>
            <a:ext cx="8267700" cy="5486400"/>
          </a:xfrm>
        </p:spPr>
        <p:txBody>
          <a:bodyPr/>
          <a:lstStyle/>
          <a:p>
            <a:pPr eaLnBrk="1" hangingPunct="1">
              <a:defRPr/>
            </a:pPr>
            <a:r>
              <a:rPr lang="en-US" sz="4000" smtClean="0">
                <a:cs typeface="+mn-cs"/>
              </a:rPr>
              <a:t>This balance between weight and pressure is called </a:t>
            </a:r>
            <a:r>
              <a:rPr lang="en-US" sz="4000" smtClean="0">
                <a:solidFill>
                  <a:srgbClr val="3333FF"/>
                </a:solidFill>
                <a:cs typeface="+mn-cs"/>
              </a:rPr>
              <a:t>hydrostatic equilibrium</a:t>
            </a:r>
            <a:r>
              <a:rPr lang="en-US" sz="4000" smtClean="0">
                <a:cs typeface="+mn-cs"/>
              </a:rPr>
              <a:t>.</a:t>
            </a:r>
          </a:p>
          <a:p>
            <a:pPr lvl="1" eaLnBrk="1" hangingPunct="1">
              <a:defRPr/>
            </a:pPr>
            <a:r>
              <a:rPr lang="en-US" sz="2400" i="1" smtClean="0"/>
              <a:t>Hydro</a:t>
            </a:r>
            <a:r>
              <a:rPr lang="en-US" sz="2400" smtClean="0"/>
              <a:t> (from the Greek word for water) informs you the material is a fluid—which, by definition, includes the gases of a star.</a:t>
            </a:r>
          </a:p>
          <a:p>
            <a:pPr lvl="1" eaLnBrk="1" hangingPunct="1">
              <a:defRPr/>
            </a:pPr>
            <a:r>
              <a:rPr lang="en-US" sz="2400" i="1" smtClean="0"/>
              <a:t>Static</a:t>
            </a:r>
            <a:r>
              <a:rPr lang="en-US" sz="2400" smtClean="0"/>
              <a:t> informs you the fluid is stable—neither expanding nor contracting.</a:t>
            </a:r>
          </a:p>
        </p:txBody>
      </p:sp>
      <p:sp>
        <p:nvSpPr>
          <p:cNvPr id="1161222"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Hydrostatic Equilibrium</a:t>
            </a:r>
          </a:p>
        </p:txBody>
      </p:sp>
    </p:spTree>
    <p:extLst>
      <p:ext uri="{BB962C8B-B14F-4D97-AF65-F5344CB8AC3E}">
        <p14:creationId xmlns:p14="http://schemas.microsoft.com/office/powerpoint/2010/main" val="402896517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3" name="Rectangle 3"/>
          <p:cNvSpPr>
            <a:spLocks noGrp="1" noChangeArrowheads="1"/>
          </p:cNvSpPr>
          <p:nvPr>
            <p:ph idx="1"/>
          </p:nvPr>
        </p:nvSpPr>
        <p:spPr>
          <a:xfrm>
            <a:off x="569913" y="990600"/>
            <a:ext cx="8574087" cy="4525963"/>
          </a:xfrm>
        </p:spPr>
        <p:txBody>
          <a:bodyPr/>
          <a:lstStyle/>
          <a:p>
            <a:pPr eaLnBrk="1" hangingPunct="1">
              <a:defRPr/>
            </a:pPr>
            <a:r>
              <a:rPr lang="en-US" smtClean="0">
                <a:cs typeface="+mn-cs"/>
              </a:rPr>
              <a:t>The theory of gravity predicts that the combined gravitational attraction of the atoms in a cloud of gas will shrink the cloud, pulling every atom toward the center.</a:t>
            </a:r>
          </a:p>
          <a:p>
            <a:pPr lvl="1" eaLnBrk="1" hangingPunct="1">
              <a:defRPr/>
            </a:pPr>
            <a:r>
              <a:rPr lang="en-US" sz="2600" smtClean="0"/>
              <a:t>Thus, you might expect that every cloud would eventually collapse and become a star.</a:t>
            </a:r>
          </a:p>
        </p:txBody>
      </p:sp>
      <p:sp>
        <p:nvSpPr>
          <p:cNvPr id="1792006"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226887241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5" name="Rectangle 3"/>
          <p:cNvSpPr>
            <a:spLocks noGrp="1" noChangeArrowheads="1"/>
          </p:cNvSpPr>
          <p:nvPr>
            <p:ph idx="1"/>
          </p:nvPr>
        </p:nvSpPr>
        <p:spPr>
          <a:xfrm>
            <a:off x="557213" y="985838"/>
            <a:ext cx="8586787" cy="5334000"/>
          </a:xfrm>
        </p:spPr>
        <p:txBody>
          <a:bodyPr/>
          <a:lstStyle/>
          <a:p>
            <a:pPr eaLnBrk="1" hangingPunct="1">
              <a:defRPr/>
            </a:pPr>
            <a:r>
              <a:rPr lang="en-US" sz="4000" smtClean="0">
                <a:cs typeface="+mn-cs"/>
              </a:rPr>
              <a:t>However, the thermal energy in the cloud resists collapse.</a:t>
            </a:r>
          </a:p>
          <a:p>
            <a:pPr lvl="1" eaLnBrk="1" hangingPunct="1">
              <a:defRPr/>
            </a:pPr>
            <a:r>
              <a:rPr lang="en-US" sz="2400" smtClean="0"/>
              <a:t>Although interstellar clouds are very cold, even at a temperature of only 10 K, the average hydrogen atom moves about 0.33 km/s (740 mph). </a:t>
            </a:r>
          </a:p>
          <a:p>
            <a:pPr lvl="1" eaLnBrk="1" hangingPunct="1">
              <a:defRPr/>
            </a:pPr>
            <a:r>
              <a:rPr lang="en-US" sz="2400" smtClean="0"/>
              <a:t>That much thermal motion would make the cloud drift apart if gravity were too weak to hold it together.</a:t>
            </a:r>
          </a:p>
        </p:txBody>
      </p:sp>
      <p:sp>
        <p:nvSpPr>
          <p:cNvPr id="151859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57115026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idx="1"/>
          </p:nvPr>
        </p:nvSpPr>
        <p:spPr>
          <a:xfrm>
            <a:off x="576263" y="984250"/>
            <a:ext cx="8567737" cy="5511800"/>
          </a:xfrm>
        </p:spPr>
        <p:txBody>
          <a:bodyPr/>
          <a:lstStyle/>
          <a:p>
            <a:pPr eaLnBrk="1" hangingPunct="1">
              <a:defRPr/>
            </a:pPr>
            <a:r>
              <a:rPr lang="en-US" smtClean="0">
                <a:cs typeface="+mn-cs"/>
              </a:rPr>
              <a:t>Other factors can help a cloud resist its own gravity. </a:t>
            </a:r>
          </a:p>
          <a:p>
            <a:pPr eaLnBrk="1" hangingPunct="1">
              <a:defRPr/>
            </a:pPr>
            <a:r>
              <a:rPr lang="en-US" smtClean="0">
                <a:cs typeface="+mn-cs"/>
              </a:rPr>
              <a:t>Observations show that clouds are turbulent with currents of gas pushing through and colliding with each other. </a:t>
            </a:r>
          </a:p>
          <a:p>
            <a:pPr eaLnBrk="1" hangingPunct="1">
              <a:defRPr/>
            </a:pPr>
            <a:r>
              <a:rPr lang="en-US" smtClean="0">
                <a:cs typeface="+mn-cs"/>
              </a:rPr>
              <a:t>Also, magnetic fields in clouds may resist being squeezed. </a:t>
            </a:r>
          </a:p>
          <a:p>
            <a:pPr lvl="1" eaLnBrk="1" hangingPunct="1">
              <a:defRPr/>
            </a:pPr>
            <a:r>
              <a:rPr lang="en-US" sz="2400" smtClean="0"/>
              <a:t>The thermal motion of the atoms, turbulence in a cloud, and magnetic fields resist gravity—and only the densest clouds are likely to contract.</a:t>
            </a:r>
          </a:p>
        </p:txBody>
      </p:sp>
      <p:sp>
        <p:nvSpPr>
          <p:cNvPr id="151962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81447350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3" name="Rectangle 3"/>
          <p:cNvSpPr>
            <a:spLocks noGrp="1" noChangeArrowheads="1"/>
          </p:cNvSpPr>
          <p:nvPr>
            <p:ph idx="1"/>
          </p:nvPr>
        </p:nvSpPr>
        <p:spPr>
          <a:xfrm>
            <a:off x="576263" y="990600"/>
            <a:ext cx="8358187" cy="5867400"/>
          </a:xfrm>
        </p:spPr>
        <p:txBody>
          <a:bodyPr/>
          <a:lstStyle/>
          <a:p>
            <a:pPr eaLnBrk="1" hangingPunct="1">
              <a:defRPr/>
            </a:pPr>
            <a:r>
              <a:rPr lang="en-US" sz="3600" smtClean="0">
                <a:cs typeface="+mn-cs"/>
              </a:rPr>
              <a:t>The densest interstellar clouds contain from 10</a:t>
            </a:r>
            <a:r>
              <a:rPr lang="en-US" sz="3600" baseline="30000" smtClean="0">
                <a:cs typeface="+mn-cs"/>
              </a:rPr>
              <a:t>3</a:t>
            </a:r>
            <a:r>
              <a:rPr lang="en-US" sz="3600" smtClean="0">
                <a:cs typeface="+mn-cs"/>
              </a:rPr>
              <a:t> to 10</a:t>
            </a:r>
            <a:r>
              <a:rPr lang="en-US" sz="3600" baseline="30000" smtClean="0">
                <a:cs typeface="+mn-cs"/>
              </a:rPr>
              <a:t>5</a:t>
            </a:r>
            <a:r>
              <a:rPr lang="en-US" sz="3600" smtClean="0">
                <a:cs typeface="+mn-cs"/>
              </a:rPr>
              <a:t> atoms/cm</a:t>
            </a:r>
            <a:r>
              <a:rPr lang="en-US" sz="3600" baseline="30000" smtClean="0">
                <a:cs typeface="+mn-cs"/>
              </a:rPr>
              <a:t>3</a:t>
            </a:r>
            <a:r>
              <a:rPr lang="en-US" sz="3600" smtClean="0">
                <a:cs typeface="+mn-cs"/>
              </a:rPr>
              <a:t> and have temperatures as low as 10 K.</a:t>
            </a:r>
            <a:r>
              <a:rPr lang="en-US" smtClean="0">
                <a:cs typeface="+mn-cs"/>
              </a:rPr>
              <a:t> </a:t>
            </a:r>
          </a:p>
          <a:p>
            <a:pPr lvl="1" eaLnBrk="1" hangingPunct="1">
              <a:defRPr/>
            </a:pPr>
            <a:r>
              <a:rPr lang="en-US" sz="2400" smtClean="0"/>
              <a:t>They include a few hundred thousand to a few million solar masses.</a:t>
            </a:r>
          </a:p>
          <a:p>
            <a:pPr lvl="1" eaLnBrk="1" hangingPunct="1">
              <a:defRPr/>
            </a:pPr>
            <a:r>
              <a:rPr lang="en-US" sz="2400" smtClean="0"/>
              <a:t>In such dense clouds, hydrogen can exist as molecules (H</a:t>
            </a:r>
            <a:r>
              <a:rPr lang="en-US" sz="2400" baseline="-25000" smtClean="0"/>
              <a:t>2</a:t>
            </a:r>
            <a:r>
              <a:rPr lang="en-US" sz="2400" smtClean="0"/>
              <a:t>) rather than as atoms. </a:t>
            </a:r>
          </a:p>
          <a:p>
            <a:pPr lvl="1" eaLnBrk="1" hangingPunct="1">
              <a:defRPr/>
            </a:pPr>
            <a:r>
              <a:rPr lang="en-US" sz="2400" smtClean="0"/>
              <a:t>These very densest parts of the ISM are called </a:t>
            </a:r>
            <a:r>
              <a:rPr lang="en-US" sz="2400" smtClean="0">
                <a:solidFill>
                  <a:srgbClr val="3333FF"/>
                </a:solidFill>
              </a:rPr>
              <a:t>molecular clouds</a:t>
            </a:r>
            <a:r>
              <a:rPr lang="en-US" sz="2400" smtClean="0"/>
              <a:t>, and the largest are called giant molecular clouds.</a:t>
            </a:r>
          </a:p>
        </p:txBody>
      </p:sp>
      <p:sp>
        <p:nvSpPr>
          <p:cNvPr id="1520645"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162140770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idx="1"/>
          </p:nvPr>
        </p:nvSpPr>
        <p:spPr>
          <a:xfrm>
            <a:off x="579438" y="981075"/>
            <a:ext cx="8229600" cy="4525963"/>
          </a:xfrm>
        </p:spPr>
        <p:txBody>
          <a:bodyPr/>
          <a:lstStyle/>
          <a:p>
            <a:pPr eaLnBrk="1" hangingPunct="1">
              <a:defRPr/>
            </a:pPr>
            <a:r>
              <a:rPr lang="en-US" smtClean="0">
                <a:cs typeface="+mn-cs"/>
              </a:rPr>
              <a:t>Although hydrogen molecules cannot be detected by radio telescopes, the clouds can be mapped by the emission lines of carbon monoxide (CO) molecules that are present in small amounts in the gas.</a:t>
            </a:r>
          </a:p>
        </p:txBody>
      </p:sp>
      <p:sp>
        <p:nvSpPr>
          <p:cNvPr id="1521669"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01852818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idx="1"/>
          </p:nvPr>
        </p:nvSpPr>
        <p:spPr>
          <a:xfrm>
            <a:off x="576263" y="987425"/>
            <a:ext cx="8262937" cy="5562600"/>
          </a:xfrm>
        </p:spPr>
        <p:txBody>
          <a:bodyPr/>
          <a:lstStyle/>
          <a:p>
            <a:pPr eaLnBrk="1" hangingPunct="1">
              <a:defRPr/>
            </a:pPr>
            <a:r>
              <a:rPr lang="en-US" smtClean="0">
                <a:cs typeface="+mn-cs"/>
              </a:rPr>
              <a:t>Stars can form inside molecular clouds when the densest parts of the clouds become unstable and contract under the influence of their own gravity.</a:t>
            </a:r>
          </a:p>
          <a:p>
            <a:pPr eaLnBrk="1" hangingPunct="1">
              <a:defRPr/>
            </a:pPr>
            <a:r>
              <a:rPr lang="en-US" smtClean="0">
                <a:cs typeface="+mn-cs"/>
              </a:rPr>
              <a:t>Most clouds, though, do not appear to be gravitationally unstable and will not contract to form stars on their own.</a:t>
            </a:r>
          </a:p>
        </p:txBody>
      </p:sp>
      <p:sp>
        <p:nvSpPr>
          <p:cNvPr id="152269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79606455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idx="1"/>
          </p:nvPr>
        </p:nvSpPr>
        <p:spPr>
          <a:xfrm>
            <a:off x="576263" y="990600"/>
            <a:ext cx="4833937" cy="5334000"/>
          </a:xfrm>
        </p:spPr>
        <p:txBody>
          <a:bodyPr/>
          <a:lstStyle/>
          <a:p>
            <a:pPr eaLnBrk="1" hangingPunct="1">
              <a:defRPr/>
            </a:pPr>
            <a:r>
              <a:rPr lang="en-US" smtClean="0">
                <a:cs typeface="+mn-cs"/>
              </a:rPr>
              <a:t>However, a stable cloud colliding with a </a:t>
            </a:r>
            <a:r>
              <a:rPr lang="en-US" smtClean="0">
                <a:solidFill>
                  <a:srgbClr val="3333FF"/>
                </a:solidFill>
                <a:cs typeface="+mn-cs"/>
              </a:rPr>
              <a:t>shock wave</a:t>
            </a:r>
            <a:r>
              <a:rPr lang="en-US" smtClean="0">
                <a:cs typeface="+mn-cs"/>
              </a:rPr>
              <a:t/>
            </a:r>
            <a:br>
              <a:rPr lang="en-US" smtClean="0">
                <a:cs typeface="+mn-cs"/>
              </a:rPr>
            </a:br>
            <a:r>
              <a:rPr lang="en-US" smtClean="0">
                <a:cs typeface="+mn-cs"/>
              </a:rPr>
              <a:t>—the astronomical equivalent of a sonic boom—can be compressed and disrupted into fragments. </a:t>
            </a:r>
          </a:p>
        </p:txBody>
      </p:sp>
      <p:pic>
        <p:nvPicPr>
          <p:cNvPr id="327682" name="Picture 10" descr="07f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88" r="2408" b="26711"/>
          <a:stretch>
            <a:fillRect/>
          </a:stretch>
        </p:blipFill>
        <p:spPr bwMode="auto">
          <a:xfrm>
            <a:off x="5208588" y="1384300"/>
            <a:ext cx="3935412"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3723" name="Text Box 11"/>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264076206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body" sz="half" idx="1"/>
          </p:nvPr>
        </p:nvSpPr>
        <p:spPr>
          <a:xfrm>
            <a:off x="576263" y="990600"/>
            <a:ext cx="4148137" cy="5638800"/>
          </a:xfrm>
        </p:spPr>
        <p:txBody>
          <a:bodyPr/>
          <a:lstStyle/>
          <a:p>
            <a:pPr eaLnBrk="1" hangingPunct="1">
              <a:defRPr/>
            </a:pPr>
            <a:r>
              <a:rPr lang="en-US" smtClean="0">
                <a:cs typeface="+mn-cs"/>
              </a:rPr>
              <a:t>Theoretical calculations show that some of these fragments can become dense enough to collapse under the influence of their own gravity and form stars.</a:t>
            </a:r>
          </a:p>
        </p:txBody>
      </p:sp>
      <p:pic>
        <p:nvPicPr>
          <p:cNvPr id="329730" name="Picture 11" descr="07f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9777" r="2762" b="2046"/>
          <a:stretch>
            <a:fillRect/>
          </a:stretch>
        </p:blipFill>
        <p:spPr bwMode="auto">
          <a:xfrm>
            <a:off x="4648200" y="2617788"/>
            <a:ext cx="44958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4748" name="Text Box 12"/>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02867496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idx="1"/>
          </p:nvPr>
        </p:nvSpPr>
        <p:spPr>
          <a:xfrm>
            <a:off x="576263" y="987425"/>
            <a:ext cx="8567737" cy="5486400"/>
          </a:xfrm>
        </p:spPr>
        <p:txBody>
          <a:bodyPr/>
          <a:lstStyle/>
          <a:p>
            <a:pPr eaLnBrk="1" hangingPunct="1">
              <a:defRPr/>
            </a:pPr>
            <a:r>
              <a:rPr lang="en-US" sz="3600" smtClean="0">
                <a:cs typeface="+mn-cs"/>
              </a:rPr>
              <a:t>Supernova explosions (exploding stars) produce shock waves that compress the interstellar medium.</a:t>
            </a:r>
          </a:p>
          <a:p>
            <a:pPr lvl="1" eaLnBrk="1" hangingPunct="1">
              <a:defRPr/>
            </a:pPr>
            <a:r>
              <a:rPr lang="en-US" sz="2400" smtClean="0"/>
              <a:t>Recent observations show </a:t>
            </a:r>
            <a:br>
              <a:rPr lang="en-US" sz="2400" smtClean="0"/>
            </a:br>
            <a:r>
              <a:rPr lang="en-US" sz="2400" smtClean="0"/>
              <a:t>young stars forming at </a:t>
            </a:r>
            <a:br>
              <a:rPr lang="en-US" sz="2400" smtClean="0"/>
            </a:br>
            <a:r>
              <a:rPr lang="en-US" sz="2400" smtClean="0"/>
              <a:t>the edges of such shock </a:t>
            </a:r>
            <a:br>
              <a:rPr lang="en-US" sz="2400" smtClean="0"/>
            </a:br>
            <a:r>
              <a:rPr lang="en-US" sz="2400" smtClean="0"/>
              <a:t>waves. </a:t>
            </a:r>
          </a:p>
        </p:txBody>
      </p:sp>
      <p:pic>
        <p:nvPicPr>
          <p:cNvPr id="331778" name="Picture 6" descr="07f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742" t="46776" r="809" b="1109"/>
          <a:stretch>
            <a:fillRect/>
          </a:stretch>
        </p:blipFill>
        <p:spPr bwMode="auto">
          <a:xfrm>
            <a:off x="5410200" y="3348038"/>
            <a:ext cx="37338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791" name="Text Box 7"/>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06093783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idx="1"/>
          </p:nvPr>
        </p:nvSpPr>
        <p:spPr>
          <a:xfrm>
            <a:off x="557213" y="960438"/>
            <a:ext cx="7748587" cy="5588000"/>
          </a:xfrm>
        </p:spPr>
        <p:txBody>
          <a:bodyPr/>
          <a:lstStyle/>
          <a:p>
            <a:pPr eaLnBrk="1" hangingPunct="1">
              <a:defRPr/>
            </a:pPr>
            <a:r>
              <a:rPr lang="en-US" sz="4200" smtClean="0">
                <a:cs typeface="+mn-cs"/>
              </a:rPr>
              <a:t>Another source of shock waves may be the birth of very hot stars.</a:t>
            </a:r>
            <a:r>
              <a:rPr lang="en-US" sz="3600" smtClean="0">
                <a:cs typeface="+mn-cs"/>
              </a:rPr>
              <a:t> </a:t>
            </a:r>
          </a:p>
          <a:p>
            <a:pPr lvl="1" eaLnBrk="1" hangingPunct="1">
              <a:defRPr/>
            </a:pPr>
            <a:r>
              <a:rPr lang="en-US" sz="2600" smtClean="0"/>
              <a:t>A massive star is so luminous and hot that it emits vast amounts of ultraviolet photons. </a:t>
            </a:r>
          </a:p>
        </p:txBody>
      </p:sp>
      <p:sp>
        <p:nvSpPr>
          <p:cNvPr id="152781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21577057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idx="1"/>
          </p:nvPr>
        </p:nvSpPr>
        <p:spPr>
          <a:xfrm>
            <a:off x="557213" y="990600"/>
            <a:ext cx="5157787" cy="5745163"/>
          </a:xfrm>
        </p:spPr>
        <p:txBody>
          <a:bodyPr>
            <a:normAutofit lnSpcReduction="10000"/>
          </a:bodyPr>
          <a:lstStyle/>
          <a:p>
            <a:pPr eaLnBrk="1" hangingPunct="1">
              <a:defRPr/>
            </a:pPr>
            <a:r>
              <a:rPr lang="en-US" smtClean="0">
                <a:cs typeface="+mn-cs"/>
              </a:rPr>
              <a:t>The figure shows this </a:t>
            </a:r>
            <a:br>
              <a:rPr lang="en-US" smtClean="0">
                <a:cs typeface="+mn-cs"/>
              </a:rPr>
            </a:br>
            <a:r>
              <a:rPr lang="en-US" smtClean="0">
                <a:cs typeface="+mn-cs"/>
              </a:rPr>
              <a:t>hydrostatic balance in </a:t>
            </a:r>
            <a:br>
              <a:rPr lang="en-US" smtClean="0">
                <a:cs typeface="+mn-cs"/>
              </a:rPr>
            </a:br>
            <a:r>
              <a:rPr lang="en-US" smtClean="0">
                <a:cs typeface="+mn-cs"/>
              </a:rPr>
              <a:t>the imaginary layers of </a:t>
            </a:r>
            <a:br>
              <a:rPr lang="en-US" smtClean="0">
                <a:cs typeface="+mn-cs"/>
              </a:rPr>
            </a:br>
            <a:r>
              <a:rPr lang="en-US" smtClean="0">
                <a:cs typeface="+mn-cs"/>
              </a:rPr>
              <a:t>a star.</a:t>
            </a:r>
          </a:p>
          <a:p>
            <a:pPr lvl="1" eaLnBrk="1" hangingPunct="1">
              <a:defRPr/>
            </a:pPr>
            <a:r>
              <a:rPr lang="en-US" sz="2400" smtClean="0"/>
              <a:t>The weight pressing down on </a:t>
            </a:r>
            <a:br>
              <a:rPr lang="en-US" sz="2400" smtClean="0"/>
            </a:br>
            <a:r>
              <a:rPr lang="en-US" sz="2400" smtClean="0"/>
              <a:t>each layer is shown by lighter </a:t>
            </a:r>
            <a:br>
              <a:rPr lang="en-US" sz="2400" smtClean="0"/>
            </a:br>
            <a:r>
              <a:rPr lang="en-US" sz="2400" smtClean="0"/>
              <a:t>red arrows, which grow larger </a:t>
            </a:r>
            <a:br>
              <a:rPr lang="en-US" sz="2400" smtClean="0"/>
            </a:br>
            <a:r>
              <a:rPr lang="en-US" sz="2400" smtClean="0"/>
              <a:t>with increasing depth because the weight grows larger. </a:t>
            </a:r>
          </a:p>
          <a:p>
            <a:pPr lvl="1" eaLnBrk="1" hangingPunct="1">
              <a:defRPr/>
            </a:pPr>
            <a:r>
              <a:rPr lang="en-US" sz="2400" smtClean="0"/>
              <a:t>The pressure in each layer is </a:t>
            </a:r>
            <a:br>
              <a:rPr lang="en-US" sz="2400" smtClean="0"/>
            </a:br>
            <a:r>
              <a:rPr lang="en-US" sz="2400" smtClean="0"/>
              <a:t>shown by darker red arrows, </a:t>
            </a:r>
            <a:br>
              <a:rPr lang="en-US" sz="2400" smtClean="0"/>
            </a:br>
            <a:r>
              <a:rPr lang="en-US" sz="2400" smtClean="0"/>
              <a:t>which must grow larger with </a:t>
            </a:r>
            <a:br>
              <a:rPr lang="en-US" sz="2400" smtClean="0"/>
            </a:br>
            <a:r>
              <a:rPr lang="en-US" sz="2400" smtClean="0"/>
              <a:t>increasing depth to support </a:t>
            </a:r>
            <a:br>
              <a:rPr lang="en-US" sz="2400" smtClean="0"/>
            </a:br>
            <a:r>
              <a:rPr lang="en-US" sz="2400" smtClean="0"/>
              <a:t>the weight.</a:t>
            </a:r>
          </a:p>
        </p:txBody>
      </p:sp>
      <p:sp>
        <p:nvSpPr>
          <p:cNvPr id="1162248" name="Text Box 8"/>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spcBef>
                <a:spcPct val="0"/>
              </a:spcBef>
              <a:defRPr/>
            </a:pPr>
            <a:r>
              <a:rPr lang="en-US" sz="4000" dirty="0">
                <a:solidFill>
                  <a:srgbClr val="953735"/>
                </a:solidFill>
                <a:cs typeface="+mn-cs"/>
              </a:rPr>
              <a:t>Hydrostatic Equilibrium</a:t>
            </a:r>
          </a:p>
        </p:txBody>
      </p:sp>
      <p:pic>
        <p:nvPicPr>
          <p:cNvPr id="1162249" name="Picture 9" descr="07p123a"/>
          <p:cNvPicPr>
            <a:picLocks noChangeAspect="1" noChangeArrowheads="1"/>
          </p:cNvPicPr>
          <p:nvPr/>
        </p:nvPicPr>
        <p:blipFill>
          <a:blip r:embed="rId3">
            <a:extLst>
              <a:ext uri="{28A0092B-C50C-407E-A947-70E740481C1C}">
                <a14:useLocalDpi xmlns:a14="http://schemas.microsoft.com/office/drawing/2010/main" val="0"/>
              </a:ext>
            </a:extLst>
          </a:blip>
          <a:srcRect r="21341"/>
          <a:stretch>
            <a:fillRect/>
          </a:stretch>
        </p:blipFill>
        <p:spPr bwMode="auto">
          <a:xfrm>
            <a:off x="5773738" y="2057400"/>
            <a:ext cx="33702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2486370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9" name="Rectangle 3"/>
          <p:cNvSpPr>
            <a:spLocks noGrp="1" noChangeArrowheads="1"/>
          </p:cNvSpPr>
          <p:nvPr>
            <p:ph idx="1"/>
          </p:nvPr>
        </p:nvSpPr>
        <p:spPr>
          <a:xfrm>
            <a:off x="131763" y="1009650"/>
            <a:ext cx="8783637" cy="4525963"/>
          </a:xfrm>
        </p:spPr>
        <p:txBody>
          <a:bodyPr/>
          <a:lstStyle/>
          <a:p>
            <a:pPr lvl="1" eaLnBrk="1" hangingPunct="1">
              <a:defRPr/>
            </a:pPr>
            <a:r>
              <a:rPr lang="en-US" sz="2600" smtClean="0"/>
              <a:t>When such a star is born, the sudden blast of light, especially ultraviolet radiation, can ionize and drive away nearby gas—forming a shock wave that could compress nearby clouds and trigger further star formation.</a:t>
            </a:r>
          </a:p>
        </p:txBody>
      </p:sp>
      <p:pic>
        <p:nvPicPr>
          <p:cNvPr id="335874" name="Picture 8" descr="07f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1063" b="54675"/>
          <a:stretch>
            <a:fillRect/>
          </a:stretch>
        </p:blipFill>
        <p:spPr bwMode="auto">
          <a:xfrm>
            <a:off x="1828800" y="3733800"/>
            <a:ext cx="7315200" cy="27193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6108" name="Text Box 12"/>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180265554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1" name="Rectangle 3"/>
          <p:cNvSpPr>
            <a:spLocks noGrp="1" noChangeArrowheads="1"/>
          </p:cNvSpPr>
          <p:nvPr>
            <p:ph idx="1"/>
          </p:nvPr>
        </p:nvSpPr>
        <p:spPr>
          <a:xfrm>
            <a:off x="550863" y="990600"/>
            <a:ext cx="8288337" cy="4525963"/>
          </a:xfrm>
        </p:spPr>
        <p:txBody>
          <a:bodyPr/>
          <a:lstStyle/>
          <a:p>
            <a:pPr eaLnBrk="1" hangingPunct="1">
              <a:defRPr/>
            </a:pPr>
            <a:r>
              <a:rPr lang="en-US" sz="4000" smtClean="0">
                <a:cs typeface="+mn-cs"/>
              </a:rPr>
              <a:t>Even the collision of two interstellar clouds can produce a shock wave and trigger star formation.</a:t>
            </a:r>
          </a:p>
        </p:txBody>
      </p:sp>
      <p:sp>
        <p:nvSpPr>
          <p:cNvPr id="1794054"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12426072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idx="1"/>
          </p:nvPr>
        </p:nvSpPr>
        <p:spPr>
          <a:xfrm>
            <a:off x="557213" y="985838"/>
            <a:ext cx="8358187" cy="5562600"/>
          </a:xfrm>
        </p:spPr>
        <p:txBody>
          <a:bodyPr/>
          <a:lstStyle/>
          <a:p>
            <a:pPr eaLnBrk="1" hangingPunct="1">
              <a:defRPr/>
            </a:pPr>
            <a:r>
              <a:rPr lang="en-US" sz="4000" smtClean="0">
                <a:cs typeface="+mn-cs"/>
              </a:rPr>
              <a:t>The dominant trigger of star formation in Milky Way, though, may be the spiral pattern itself.</a:t>
            </a:r>
          </a:p>
          <a:p>
            <a:pPr lvl="1" eaLnBrk="1" hangingPunct="1">
              <a:defRPr/>
            </a:pPr>
            <a:r>
              <a:rPr lang="en-US" sz="2600" smtClean="0"/>
              <a:t>As interstellar clouds encounter these spiral arms, the clouds are compressed, and star formation can be triggered.</a:t>
            </a:r>
          </a:p>
        </p:txBody>
      </p:sp>
      <p:sp>
        <p:nvSpPr>
          <p:cNvPr id="152883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4017592581"/>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idx="1"/>
          </p:nvPr>
        </p:nvSpPr>
        <p:spPr>
          <a:xfrm>
            <a:off x="557213" y="984250"/>
            <a:ext cx="8281987" cy="5334000"/>
          </a:xfrm>
        </p:spPr>
        <p:txBody>
          <a:bodyPr/>
          <a:lstStyle/>
          <a:p>
            <a:pPr eaLnBrk="1" hangingPunct="1">
              <a:defRPr/>
            </a:pPr>
            <a:r>
              <a:rPr lang="en-US" sz="4000" smtClean="0">
                <a:cs typeface="+mn-cs"/>
              </a:rPr>
              <a:t>Once begun, star formation can spread like a grass fire.</a:t>
            </a:r>
          </a:p>
          <a:p>
            <a:pPr lvl="1" eaLnBrk="1" hangingPunct="1">
              <a:defRPr/>
            </a:pPr>
            <a:r>
              <a:rPr lang="en-US" sz="2400" smtClean="0"/>
              <a:t>Both high-mass and low-mass stars form together.</a:t>
            </a:r>
          </a:p>
          <a:p>
            <a:pPr lvl="1" eaLnBrk="1" hangingPunct="1">
              <a:defRPr/>
            </a:pPr>
            <a:r>
              <a:rPr lang="en-US" sz="2400" smtClean="0"/>
              <a:t>When the massive stars form, however, their intense radiation or eventual supernova explosions push back the surrounding gas and compress it.</a:t>
            </a:r>
          </a:p>
          <a:p>
            <a:pPr lvl="1" eaLnBrk="1" hangingPunct="1">
              <a:defRPr/>
            </a:pPr>
            <a:r>
              <a:rPr lang="en-US" sz="2400" smtClean="0"/>
              <a:t>This compression can trigger the formation of more stars, some of which will be massive. </a:t>
            </a:r>
          </a:p>
          <a:p>
            <a:pPr lvl="1" eaLnBrk="1" hangingPunct="1">
              <a:defRPr/>
            </a:pPr>
            <a:r>
              <a:rPr lang="en-US" sz="2400" smtClean="0"/>
              <a:t>Thus, a few massive stars can drive a continuing cycle of star formation in a giant molecular cloud. </a:t>
            </a:r>
          </a:p>
        </p:txBody>
      </p:sp>
      <p:sp>
        <p:nvSpPr>
          <p:cNvPr id="1529861"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296371912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idx="1"/>
          </p:nvPr>
        </p:nvSpPr>
        <p:spPr>
          <a:xfrm>
            <a:off x="558800" y="954088"/>
            <a:ext cx="8585200" cy="4525962"/>
          </a:xfrm>
        </p:spPr>
        <p:txBody>
          <a:bodyPr/>
          <a:lstStyle/>
          <a:p>
            <a:pPr eaLnBrk="1" hangingPunct="1">
              <a:defRPr/>
            </a:pPr>
            <a:r>
              <a:rPr lang="en-US" sz="4400" smtClean="0">
                <a:cs typeface="+mn-cs"/>
              </a:rPr>
              <a:t>A collapsing cloud of gas does not form a single object.</a:t>
            </a:r>
          </a:p>
          <a:p>
            <a:pPr lvl="1" eaLnBrk="1" hangingPunct="1">
              <a:defRPr/>
            </a:pPr>
            <a:r>
              <a:rPr lang="en-US" sz="2600" smtClean="0"/>
              <a:t>Due to instabilities, the cloud breaks into fragments—producing perhaps thousands of stars.</a:t>
            </a:r>
          </a:p>
        </p:txBody>
      </p:sp>
      <p:sp>
        <p:nvSpPr>
          <p:cNvPr id="153293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375063541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7" name="Rectangle 3"/>
          <p:cNvSpPr>
            <a:spLocks noGrp="1" noChangeArrowheads="1"/>
          </p:cNvSpPr>
          <p:nvPr>
            <p:ph idx="1"/>
          </p:nvPr>
        </p:nvSpPr>
        <p:spPr>
          <a:xfrm>
            <a:off x="550863" y="952500"/>
            <a:ext cx="8593137" cy="4525963"/>
          </a:xfrm>
        </p:spPr>
        <p:txBody>
          <a:bodyPr/>
          <a:lstStyle/>
          <a:p>
            <a:pPr eaLnBrk="1" hangingPunct="1">
              <a:defRPr/>
            </a:pPr>
            <a:r>
              <a:rPr lang="en-US" sz="4400" smtClean="0">
                <a:cs typeface="+mn-cs"/>
              </a:rPr>
              <a:t>Stars held in a stable group by their combined gravity are called a </a:t>
            </a:r>
            <a:r>
              <a:rPr lang="en-US" sz="4400" smtClean="0">
                <a:solidFill>
                  <a:srgbClr val="3333FF"/>
                </a:solidFill>
                <a:cs typeface="+mn-cs"/>
              </a:rPr>
              <a:t>star cluster</a:t>
            </a:r>
            <a:r>
              <a:rPr lang="en-US" sz="4400" smtClean="0">
                <a:cs typeface="+mn-cs"/>
              </a:rPr>
              <a:t>.</a:t>
            </a:r>
          </a:p>
          <a:p>
            <a:pPr eaLnBrk="1" hangingPunct="1">
              <a:defRPr/>
            </a:pPr>
            <a:endParaRPr lang="en-US" sz="4400" smtClean="0">
              <a:cs typeface="+mn-cs"/>
            </a:endParaRPr>
          </a:p>
        </p:txBody>
      </p:sp>
      <p:sp>
        <p:nvSpPr>
          <p:cNvPr id="1798150" name="Text Box 6"/>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296812805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idx="1"/>
          </p:nvPr>
        </p:nvSpPr>
        <p:spPr>
          <a:xfrm>
            <a:off x="558800" y="987425"/>
            <a:ext cx="8356600" cy="4525963"/>
          </a:xfrm>
        </p:spPr>
        <p:txBody>
          <a:bodyPr/>
          <a:lstStyle/>
          <a:p>
            <a:pPr eaLnBrk="1" hangingPunct="1">
              <a:defRPr/>
            </a:pPr>
            <a:r>
              <a:rPr lang="en-US" sz="4000" smtClean="0">
                <a:cs typeface="+mn-cs"/>
              </a:rPr>
              <a:t>A stellar </a:t>
            </a:r>
            <a:r>
              <a:rPr lang="en-US" sz="4000" smtClean="0">
                <a:solidFill>
                  <a:srgbClr val="3333FF"/>
                </a:solidFill>
                <a:cs typeface="+mn-cs"/>
              </a:rPr>
              <a:t>association</a:t>
            </a:r>
            <a:r>
              <a:rPr lang="en-US" sz="4000" smtClean="0">
                <a:cs typeface="+mn-cs"/>
              </a:rPr>
              <a:t> is a group of stars that are not gravitationally bound to one another.</a:t>
            </a:r>
          </a:p>
          <a:p>
            <a:pPr lvl="1" eaLnBrk="1" hangingPunct="1">
              <a:defRPr/>
            </a:pPr>
            <a:r>
              <a:rPr lang="en-US" sz="2600" smtClean="0"/>
              <a:t>The stars in an association drift away from each other in a few million years.</a:t>
            </a:r>
          </a:p>
        </p:txBody>
      </p:sp>
      <p:sp>
        <p:nvSpPr>
          <p:cNvPr id="1533957"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spTree>
    <p:extLst>
      <p:ext uri="{BB962C8B-B14F-4D97-AF65-F5344CB8AC3E}">
        <p14:creationId xmlns:p14="http://schemas.microsoft.com/office/powerpoint/2010/main" val="78400260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idx="1"/>
          </p:nvPr>
        </p:nvSpPr>
        <p:spPr>
          <a:xfrm>
            <a:off x="569913" y="990600"/>
            <a:ext cx="8574087" cy="5486400"/>
          </a:xfrm>
        </p:spPr>
        <p:txBody>
          <a:bodyPr/>
          <a:lstStyle/>
          <a:p>
            <a:pPr eaLnBrk="1" hangingPunct="1">
              <a:defRPr/>
            </a:pPr>
            <a:r>
              <a:rPr lang="en-US" smtClean="0">
                <a:cs typeface="+mn-cs"/>
              </a:rPr>
              <a:t>The youngest associations are rich in young stars, including O and B stars. </a:t>
            </a:r>
          </a:p>
          <a:p>
            <a:pPr eaLnBrk="1" hangingPunct="1">
              <a:defRPr/>
            </a:pPr>
            <a:r>
              <a:rPr lang="en-US" smtClean="0">
                <a:cs typeface="+mn-cs"/>
              </a:rPr>
              <a:t>O and B stars have lifetimes so short in astronomical terms that they must be located close to their birthplaces. </a:t>
            </a:r>
          </a:p>
          <a:p>
            <a:pPr lvl="1" eaLnBrk="1" hangingPunct="1">
              <a:defRPr/>
            </a:pPr>
            <a:r>
              <a:rPr lang="en-US" sz="2400" smtClean="0"/>
              <a:t>These stars serve </a:t>
            </a:r>
            <a:br>
              <a:rPr lang="en-US" sz="2400" smtClean="0"/>
            </a:br>
            <a:r>
              <a:rPr lang="en-US" sz="2400" smtClean="0"/>
              <a:t>as brilliant </a:t>
            </a:r>
            <a:br>
              <a:rPr lang="en-US" sz="2400" smtClean="0"/>
            </a:br>
            <a:r>
              <a:rPr lang="en-US" sz="2400" smtClean="0"/>
              <a:t>signposts pointing </a:t>
            </a:r>
            <a:br>
              <a:rPr lang="en-US" sz="2400" smtClean="0"/>
            </a:br>
            <a:r>
              <a:rPr lang="en-US" sz="2400" smtClean="0"/>
              <a:t>to regions of star </a:t>
            </a:r>
            <a:br>
              <a:rPr lang="en-US" sz="2400" smtClean="0"/>
            </a:br>
            <a:r>
              <a:rPr lang="en-US" sz="2400" smtClean="0"/>
              <a:t>formation.</a:t>
            </a:r>
          </a:p>
        </p:txBody>
      </p:sp>
      <p:sp>
        <p:nvSpPr>
          <p:cNvPr id="1536011" name="Text Box 11"/>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Formation of Stars from the Interstellar Medium</a:t>
            </a:r>
          </a:p>
        </p:txBody>
      </p:sp>
      <p:pic>
        <p:nvPicPr>
          <p:cNvPr id="1536012" name="Picture 12" descr="07T2"/>
          <p:cNvPicPr>
            <a:picLocks noChangeAspect="1" noChangeArrowheads="1"/>
          </p:cNvPicPr>
          <p:nvPr/>
        </p:nvPicPr>
        <p:blipFill>
          <a:blip r:embed="rId3">
            <a:extLst>
              <a:ext uri="{28A0092B-C50C-407E-A947-70E740481C1C}">
                <a14:useLocalDpi xmlns:a14="http://schemas.microsoft.com/office/drawing/2010/main" val="0"/>
              </a:ext>
            </a:extLst>
          </a:blip>
          <a:srcRect l="760" r="8293" b="7976"/>
          <a:stretch>
            <a:fillRect/>
          </a:stretch>
        </p:blipFill>
        <p:spPr bwMode="auto">
          <a:xfrm>
            <a:off x="5791200" y="3748088"/>
            <a:ext cx="334962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9651201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idx="1"/>
          </p:nvPr>
        </p:nvSpPr>
        <p:spPr>
          <a:xfrm>
            <a:off x="576263" y="966788"/>
            <a:ext cx="8281987" cy="5638800"/>
          </a:xfrm>
        </p:spPr>
        <p:txBody>
          <a:bodyPr/>
          <a:lstStyle/>
          <a:p>
            <a:pPr eaLnBrk="1" hangingPunct="1">
              <a:defRPr/>
            </a:pPr>
            <a:r>
              <a:rPr lang="en-US" sz="3800" smtClean="0">
                <a:cs typeface="+mn-cs"/>
              </a:rPr>
              <a:t>You might be wondering how the unimaginably cold gas of an interstellar cloud can heat up to form a star.</a:t>
            </a:r>
            <a:r>
              <a:rPr lang="en-US" sz="3000" smtClean="0">
                <a:cs typeface="+mn-cs"/>
              </a:rPr>
              <a:t> </a:t>
            </a:r>
          </a:p>
          <a:p>
            <a:pPr lvl="1" eaLnBrk="1" hangingPunct="1">
              <a:defRPr/>
            </a:pPr>
            <a:r>
              <a:rPr lang="en-US" smtClean="0"/>
              <a:t>The answer is gravity. </a:t>
            </a:r>
          </a:p>
        </p:txBody>
      </p:sp>
      <p:sp>
        <p:nvSpPr>
          <p:cNvPr id="1537028" name="Text Box 4"/>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132007202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idx="1"/>
          </p:nvPr>
        </p:nvSpPr>
        <p:spPr>
          <a:xfrm>
            <a:off x="566738" y="990600"/>
            <a:ext cx="8348662" cy="5867400"/>
          </a:xfrm>
        </p:spPr>
        <p:txBody>
          <a:bodyPr/>
          <a:lstStyle/>
          <a:p>
            <a:pPr eaLnBrk="1" hangingPunct="1">
              <a:defRPr/>
            </a:pPr>
            <a:r>
              <a:rPr lang="en-US" smtClean="0">
                <a:cs typeface="+mn-cs"/>
              </a:rPr>
              <a:t>Once part of a cloud is triggered to collapse, gravity draws each atom toward the center. </a:t>
            </a:r>
          </a:p>
          <a:p>
            <a:pPr eaLnBrk="1" hangingPunct="1">
              <a:defRPr/>
            </a:pPr>
            <a:r>
              <a:rPr lang="en-US" smtClean="0">
                <a:cs typeface="+mn-cs"/>
              </a:rPr>
              <a:t>At first, the atoms fall unopposed—they hardly ever collide with each other.</a:t>
            </a:r>
          </a:p>
          <a:p>
            <a:pPr lvl="1" eaLnBrk="1" hangingPunct="1">
              <a:defRPr/>
            </a:pPr>
            <a:r>
              <a:rPr lang="en-US" sz="2400" smtClean="0"/>
              <a:t>In this free-fall contraction, the atoms pick up speed as they fall, until—by the time the gas becomes dense enough for the atoms to collide often—they are traveling very fast.</a:t>
            </a:r>
          </a:p>
        </p:txBody>
      </p:sp>
      <p:sp>
        <p:nvSpPr>
          <p:cNvPr id="1538053" name="Text Box 5"/>
          <p:cNvSpPr txBox="1">
            <a:spLocks noChangeArrowheads="1"/>
          </p:cNvSpPr>
          <p:nvPr/>
        </p:nvSpPr>
        <p:spPr bwMode="auto">
          <a:xfrm>
            <a:off x="557213" y="76200"/>
            <a:ext cx="75961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defRPr/>
            </a:pPr>
            <a:r>
              <a:rPr lang="en-US" sz="3000">
                <a:solidFill>
                  <a:srgbClr val="FFCC00"/>
                </a:solidFill>
                <a:cs typeface="+mn-cs"/>
              </a:rPr>
              <a:t>The Formation of Protostars</a:t>
            </a:r>
          </a:p>
        </p:txBody>
      </p:sp>
    </p:spTree>
    <p:extLst>
      <p:ext uri="{BB962C8B-B14F-4D97-AF65-F5344CB8AC3E}">
        <p14:creationId xmlns:p14="http://schemas.microsoft.com/office/powerpoint/2010/main" val="36164611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84</TotalTime>
  <Words>6581</Words>
  <Application>Microsoft Macintosh PowerPoint</Application>
  <PresentationFormat>On-screen Show (4:3)</PresentationFormat>
  <Paragraphs>619</Paragraphs>
  <Slides>131</Slides>
  <Notes>129</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Solstice</vt:lpstr>
      <vt:lpstr>Chapter 10 Structure and Formation of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10</cp:revision>
  <dcterms:created xsi:type="dcterms:W3CDTF">2013-11-20T05:05:41Z</dcterms:created>
  <dcterms:modified xsi:type="dcterms:W3CDTF">2013-11-20T06:30:15Z</dcterms:modified>
</cp:coreProperties>
</file>