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33"/>
  </p:notesMasterIdLst>
  <p:sldIdLst>
    <p:sldId id="287" r:id="rId2"/>
    <p:sldId id="28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F7276-A1A9-674F-8598-FB4E6D08B30A}" type="datetimeFigureOut">
              <a:rPr lang="en-US" smtClean="0"/>
              <a:t>12/7/13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6840D-3314-1442-8002-1909FC88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E7121-3A82-9C47-980F-74469DEB43F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0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3F78C-A65A-6C4B-BF6D-1DB53A5D0EE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7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B52FE-7CFF-B545-B08E-BF2A2DA4747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037EE-E6C1-D34A-8E79-39AA586A8B5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B38EF-BC9F-AE45-96EC-FF1A6D0905D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0D005-3CA3-984F-9746-FCA84FBB17F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390D2-5A58-1748-A3C7-B636755DCA3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6D611-EDD2-8A44-A63B-2806A8BEF0D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6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7B127-6A32-5F44-AA69-76C3B1E540D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E60C8-22F5-2F4C-A7BD-52B5839EAE6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46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8616B-E8D4-C147-BAFD-3A575E7197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71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459AE-D06C-8846-8F06-876CF3CDF4B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4FAA74-8276-AE46-90B9-626FC9C3B33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48552-6BE4-5845-BB00-D076AA24C6F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A45FE-7B9C-1C43-8D66-8D8F06A01CF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1025" y="990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990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5473A1A8-C851-C842-85C5-8DCD291A2B31}" type="datetimeFigureOut">
              <a:rPr lang="en-US" smtClean="0"/>
              <a:t>12/7/13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2FC0DC3-548C-804A-8AAC-DDCA81E45F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youtube.com/watch?v=XhHUNvEKUY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galaxydynamics.org/tflops/tflops.m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en.wikipedia.org/wiki/Milkomeda" TargetMode="Externa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3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2245356"/>
            <a:ext cx="4756150" cy="438404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cs typeface="+mn-cs"/>
              </a:rPr>
              <a:t>As the disk contains lots of gas and dust, it is the site of most of the star formation in the galaxy.</a:t>
            </a:r>
            <a:r>
              <a:rPr lang="en-US" sz="2800" dirty="0" smtClean="0">
                <a:solidFill>
                  <a:schemeClr val="tx1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So, it is illuminated by recently formed brilliant, blue, massive stars and has an overall relatively blue color.</a:t>
            </a:r>
          </a:p>
        </p:txBody>
      </p:sp>
      <p:sp>
        <p:nvSpPr>
          <p:cNvPr id="1314832" name="Rectangle 16"/>
          <p:cNvSpPr>
            <a:spLocks noChangeArrowheads="1"/>
          </p:cNvSpPr>
          <p:nvPr/>
        </p:nvSpPr>
        <p:spPr bwMode="auto">
          <a:xfrm>
            <a:off x="561975" y="914400"/>
            <a:ext cx="7591425" cy="90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314834" name="Picture 18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1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3563" y="2576638"/>
            <a:ext cx="5060950" cy="423849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cs typeface="Times New Roman" charset="0"/>
              </a:rPr>
              <a:t>The best studies </a:t>
            </a:r>
            <a:br>
              <a:rPr lang="en-US" sz="3600" dirty="0" smtClean="0">
                <a:solidFill>
                  <a:schemeClr val="tx1"/>
                </a:solidFill>
                <a:cs typeface="Times New Roman" charset="0"/>
              </a:rPr>
            </a:br>
            <a:r>
              <a:rPr lang="en-US" sz="3600" dirty="0" smtClean="0">
                <a:solidFill>
                  <a:schemeClr val="tx1"/>
                </a:solidFill>
                <a:cs typeface="Times New Roman" charset="0"/>
              </a:rPr>
              <a:t>suggest the sun is </a:t>
            </a:r>
            <a:br>
              <a:rPr lang="en-US" sz="3600" dirty="0" smtClean="0">
                <a:solidFill>
                  <a:schemeClr val="tx1"/>
                </a:solidFill>
                <a:cs typeface="Times New Roman" charset="0"/>
              </a:rPr>
            </a:br>
            <a:r>
              <a:rPr lang="en-US" sz="3600" dirty="0" smtClean="0">
                <a:solidFill>
                  <a:schemeClr val="tx1"/>
                </a:solidFill>
                <a:cs typeface="Times New Roman" charset="0"/>
              </a:rPr>
              <a:t>about 8.5 </a:t>
            </a:r>
            <a:r>
              <a:rPr lang="en-US" sz="3600" dirty="0" err="1" smtClean="0">
                <a:solidFill>
                  <a:schemeClr val="tx1"/>
                </a:solidFill>
                <a:cs typeface="Times New Roman" charset="0"/>
              </a:rPr>
              <a:t>kpc</a:t>
            </a:r>
            <a:r>
              <a:rPr lang="en-US" sz="3600" dirty="0" smtClean="0">
                <a:solidFill>
                  <a:schemeClr val="tx1"/>
                </a:solidFill>
                <a:cs typeface="Times New Roman" charset="0"/>
              </a:rPr>
              <a:t> from the center.</a:t>
            </a:r>
          </a:p>
          <a:p>
            <a:pPr lvl="1" eaLnBrk="1" hangingPunct="1">
              <a:defRPr/>
            </a:pPr>
            <a:r>
              <a:rPr lang="en-US" sz="2600" dirty="0" smtClean="0">
                <a:solidFill>
                  <a:schemeClr val="tx1"/>
                </a:solidFill>
                <a:cs typeface="Times New Roman" charset="0"/>
              </a:rPr>
              <a:t>1 </a:t>
            </a:r>
            <a:r>
              <a:rPr lang="en-US" sz="2600" dirty="0" err="1" smtClean="0">
                <a:solidFill>
                  <a:schemeClr val="tx1"/>
                </a:solidFill>
                <a:cs typeface="Times New Roman" charset="0"/>
              </a:rPr>
              <a:t>kpc</a:t>
            </a:r>
            <a:r>
              <a:rPr lang="en-US" sz="2600" dirty="0" smtClean="0">
                <a:solidFill>
                  <a:schemeClr val="tx1"/>
                </a:solidFill>
                <a:cs typeface="Times New Roman" charset="0"/>
              </a:rPr>
              <a:t> is a </a:t>
            </a:r>
            <a:r>
              <a:rPr lang="en-US" sz="2600" dirty="0" err="1" smtClean="0">
                <a:solidFill>
                  <a:schemeClr val="tx1"/>
                </a:solidFill>
                <a:cs typeface="Times New Roman" charset="0"/>
              </a:rPr>
              <a:t>kiloparsec</a:t>
            </a:r>
            <a:r>
              <a:rPr lang="en-US" sz="2600" dirty="0" smtClean="0">
                <a:solidFill>
                  <a:schemeClr val="tx1"/>
                </a:solidFill>
                <a:cs typeface="Times New Roman" charset="0"/>
              </a:rPr>
              <a:t>, or 1,000 pc.</a:t>
            </a:r>
          </a:p>
        </p:txBody>
      </p:sp>
      <p:sp>
        <p:nvSpPr>
          <p:cNvPr id="1146891" name="Rectangle 11"/>
          <p:cNvSpPr>
            <a:spLocks noChangeArrowheads="1"/>
          </p:cNvSpPr>
          <p:nvPr/>
        </p:nvSpPr>
        <p:spPr bwMode="auto">
          <a:xfrm>
            <a:off x="561975" y="1582792"/>
            <a:ext cx="7591425" cy="6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46892" name="Picture 12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8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2999944"/>
            <a:ext cx="5105400" cy="3615168"/>
          </a:xfrm>
        </p:spPr>
        <p:txBody>
          <a:bodyPr>
            <a:normAutofit lnSpcReduction="10000"/>
          </a:bodyPr>
          <a:lstStyle/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sun and Earth seem to be about two-thirds of the way from the center to the edge.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So, the diameter of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our galaxy appears to be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about 25 </a:t>
            </a:r>
            <a:r>
              <a:rPr lang="en-US" dirty="0" err="1" smtClean="0">
                <a:solidFill>
                  <a:schemeClr val="tx1"/>
                </a:solidFill>
              </a:rPr>
              <a:t>kpc</a:t>
            </a:r>
            <a:r>
              <a:rPr lang="en-US" dirty="0" smtClean="0">
                <a:solidFill>
                  <a:schemeClr val="tx1"/>
                </a:solidFill>
              </a:rPr>
              <a:t> or about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80,000 </a:t>
            </a:r>
            <a:r>
              <a:rPr lang="en-US" dirty="0" err="1" smtClean="0">
                <a:solidFill>
                  <a:schemeClr val="tx1"/>
                </a:solidFill>
              </a:rPr>
              <a:t>ly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However, that </a:t>
            </a:r>
            <a:r>
              <a:rPr lang="en-US" dirty="0" err="1" smtClean="0">
                <a:solidFill>
                  <a:schemeClr val="tx1"/>
                </a:solidFill>
              </a:rPr>
              <a:t>isn</a:t>
            </a:r>
            <a:r>
              <a:rPr lang="ja-JP" altLang="en-US" dirty="0" smtClean="0">
                <a:solidFill>
                  <a:schemeClr val="tx1"/>
                </a:solidFill>
                <a:latin typeface="Arial"/>
              </a:rPr>
              <a:t>’</a:t>
            </a:r>
            <a:r>
              <a:rPr lang="en-US" dirty="0" smtClean="0">
                <a:solidFill>
                  <a:schemeClr val="tx1"/>
                </a:solidFill>
              </a:rPr>
              <a:t>t known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better than 10 percent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precision.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752071" name="Rectangle 7"/>
          <p:cNvSpPr>
            <a:spLocks noChangeArrowheads="1"/>
          </p:cNvSpPr>
          <p:nvPr/>
        </p:nvSpPr>
        <p:spPr bwMode="auto">
          <a:xfrm>
            <a:off x="561975" y="1325128"/>
            <a:ext cx="7591425" cy="121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752072" name="Picture 8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86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1004888"/>
            <a:ext cx="85852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solidFill>
                  <a:schemeClr val="tx1"/>
                </a:solidFill>
                <a:cs typeface="+mn-cs"/>
              </a:rPr>
              <a:t>The most striking features of the disk component are the spiral arms—long curves of bright stars, star clusters, gas, and dust.</a:t>
            </a:r>
            <a:r>
              <a:rPr lang="en-US" sz="3600" dirty="0" smtClean="0">
                <a:solidFill>
                  <a:schemeClr val="tx1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Such spiral arms are easily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visible in other galaxies.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Also, you will see later how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astronomers found that our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own galaxy has a spiral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pattern.</a:t>
            </a:r>
          </a:p>
        </p:txBody>
      </p:sp>
      <p:sp>
        <p:nvSpPr>
          <p:cNvPr id="1152011" name="Rectangle 11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52014" name="Picture 14" descr="09f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4924" r="1402" b="43994"/>
          <a:stretch>
            <a:fillRect/>
          </a:stretch>
        </p:blipFill>
        <p:spPr>
          <a:xfrm>
            <a:off x="5486400" y="3616325"/>
            <a:ext cx="3657600" cy="3241675"/>
          </a:xfrm>
        </p:spPr>
      </p:pic>
    </p:spTree>
    <p:extLst>
      <p:ext uri="{BB962C8B-B14F-4D97-AF65-F5344CB8AC3E}">
        <p14:creationId xmlns:p14="http://schemas.microsoft.com/office/powerpoint/2010/main" val="316698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950884"/>
            <a:ext cx="8229600" cy="490711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cs typeface="+mn-cs"/>
              </a:rPr>
              <a:t>The second component of the galaxy is the spherical component.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This includes all matter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 the galaxy scattered in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 roughly spherical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distribution around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the center.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This includes a </a:t>
            </a:r>
            <a:br>
              <a:rPr lang="en-US" sz="2400" dirty="0" smtClean="0">
                <a:solidFill>
                  <a:schemeClr val="tx1"/>
                </a:solidFill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large halo and </a:t>
            </a:r>
            <a:br>
              <a:rPr lang="en-US" sz="2400" dirty="0" smtClean="0">
                <a:solidFill>
                  <a:schemeClr val="tx1"/>
                </a:solidFill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the nuclear bulge.</a:t>
            </a:r>
          </a:p>
        </p:txBody>
      </p:sp>
      <p:sp>
        <p:nvSpPr>
          <p:cNvPr id="1319946" name="Rectangle 10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319947" name="Picture 11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56226" r="1402" b="1042"/>
          <a:stretch>
            <a:fillRect/>
          </a:stretch>
        </p:blipFill>
        <p:spPr bwMode="auto">
          <a:xfrm>
            <a:off x="4648200" y="3524250"/>
            <a:ext cx="44958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16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8801" y="1638005"/>
            <a:ext cx="4300820" cy="520570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cs typeface="Times New Roman" charset="0"/>
              </a:rPr>
              <a:t>The halo is a spherical cloud of thinly scattered stars and globular star clusters.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It contains only about 2 percent as many stars as the disk of the galaxy and has very little gas and dust.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Thus, </a:t>
            </a:r>
            <a:r>
              <a:rPr lang="en-US" sz="2400" dirty="0" smtClean="0">
                <a:solidFill>
                  <a:schemeClr val="tx1"/>
                </a:solidFill>
              </a:rPr>
              <a:t>with no raw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material available,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no new stars are </a:t>
            </a:r>
            <a:br>
              <a:rPr lang="en-US" sz="2400" dirty="0" smtClean="0">
                <a:solidFill>
                  <a:schemeClr val="tx1"/>
                </a:solidFill>
                <a:cs typeface="Times New Roman" charset="0"/>
              </a:rPr>
            </a:b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forming in the </a:t>
            </a:r>
            <a:br>
              <a:rPr lang="en-US" sz="2400" dirty="0" smtClean="0">
                <a:solidFill>
                  <a:schemeClr val="tx1"/>
                </a:solidFill>
                <a:cs typeface="Times New Roman" charset="0"/>
              </a:rPr>
            </a:b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halo.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53036" name="Rectangle 12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53037" name="Picture 13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60988" r="1402" b="1042"/>
          <a:stretch>
            <a:fillRect/>
          </a:stretch>
        </p:blipFill>
        <p:spPr bwMode="auto">
          <a:xfrm>
            <a:off x="4645025" y="3895725"/>
            <a:ext cx="4495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87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989013"/>
            <a:ext cx="4851400" cy="5854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cs typeface="+mn-cs"/>
              </a:rPr>
              <a:t>The central bulge is the dense cloud of stars that surrounds the center of the galaxy.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It has a radius of about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2 </a:t>
            </a:r>
            <a:r>
              <a:rPr lang="en-US" sz="2400" dirty="0" err="1" smtClean="0">
                <a:solidFill>
                  <a:schemeClr val="tx1"/>
                </a:solidFill>
              </a:rPr>
              <a:t>kpc</a:t>
            </a:r>
            <a:r>
              <a:rPr lang="en-US" sz="2400" dirty="0" smtClean="0">
                <a:solidFill>
                  <a:schemeClr val="tx1"/>
                </a:solidFill>
              </a:rPr>
              <a:t> and is slightly flattened.</a:t>
            </a:r>
          </a:p>
        </p:txBody>
      </p:sp>
      <p:sp>
        <p:nvSpPr>
          <p:cNvPr id="1155081" name="Rectangle 9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55082" name="Picture 10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43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2907920"/>
            <a:ext cx="4851400" cy="396436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cs typeface="Times New Roman" charset="0"/>
              </a:rPr>
              <a:t>The bulge seems to contain little gas and dust.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Thus, there is little star </a:t>
            </a:r>
            <a:br>
              <a:rPr lang="en-US" sz="2400" dirty="0" smtClean="0">
                <a:solidFill>
                  <a:schemeClr val="tx1"/>
                </a:solidFill>
                <a:cs typeface="Times New Roman" charset="0"/>
              </a:rPr>
            </a:b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formation.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Most of the stars in the nuclear bulge are old, cool stars—like those in the halo.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320970" name="Rectangle 10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320971" name="Picture 11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89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414" y="1196297"/>
            <a:ext cx="686605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800000"/>
                </a:solidFill>
              </a:rPr>
              <a:t>Speed of Light</a:t>
            </a:r>
          </a:p>
          <a:p>
            <a:pPr lvl="0"/>
            <a:r>
              <a:rPr lang="en-US" sz="2800" dirty="0" smtClean="0"/>
              <a:t>299,792,458 </a:t>
            </a:r>
            <a:r>
              <a:rPr lang="en-US" sz="2800" dirty="0"/>
              <a:t>meters per second</a:t>
            </a:r>
          </a:p>
          <a:p>
            <a:pPr lvl="0"/>
            <a:r>
              <a:rPr lang="en-US" sz="2800" dirty="0"/>
              <a:t>186,282.4 miles per second</a:t>
            </a:r>
          </a:p>
          <a:p>
            <a:pPr lvl="0"/>
            <a:r>
              <a:rPr lang="en-US" sz="2800" dirty="0"/>
              <a:t>670,616,640 miles per hour</a:t>
            </a:r>
          </a:p>
          <a:p>
            <a:pPr lvl="0"/>
            <a:r>
              <a:rPr lang="en-US" sz="2800" dirty="0"/>
              <a:t>Around the equator of the earth</a:t>
            </a:r>
          </a:p>
          <a:p>
            <a:pPr lvl="1"/>
            <a:r>
              <a:rPr lang="en-US" sz="2800" dirty="0"/>
              <a:t>0.13 seconds</a:t>
            </a:r>
          </a:p>
          <a:p>
            <a:pPr lvl="0"/>
            <a:r>
              <a:rPr lang="en-US" sz="2800" dirty="0"/>
              <a:t>From the earth to the moon</a:t>
            </a:r>
          </a:p>
          <a:p>
            <a:pPr lvl="1"/>
            <a:r>
              <a:rPr lang="en-US" sz="2800" dirty="0"/>
              <a:t>1.255 seconds</a:t>
            </a:r>
          </a:p>
          <a:p>
            <a:pPr lvl="0"/>
            <a:r>
              <a:rPr lang="en-US" sz="2800" dirty="0"/>
              <a:t>From the sun to the earth</a:t>
            </a:r>
          </a:p>
          <a:p>
            <a:pPr lvl="1"/>
            <a:r>
              <a:rPr lang="en-US" sz="2800" dirty="0"/>
              <a:t>8.3 minutes</a:t>
            </a:r>
          </a:p>
        </p:txBody>
      </p:sp>
    </p:spTree>
    <p:extLst>
      <p:ext uri="{BB962C8B-B14F-4D97-AF65-F5344CB8AC3E}">
        <p14:creationId xmlns:p14="http://schemas.microsoft.com/office/powerpoint/2010/main" val="318616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338" y="754587"/>
            <a:ext cx="84859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Light year</a:t>
            </a:r>
          </a:p>
          <a:p>
            <a:r>
              <a:rPr lang="en-US" sz="2800" dirty="0" smtClean="0"/>
              <a:t>5.879 </a:t>
            </a:r>
            <a:r>
              <a:rPr lang="en-US" sz="2800" dirty="0"/>
              <a:t>x 1012 miles</a:t>
            </a:r>
          </a:p>
          <a:p>
            <a:r>
              <a:rPr lang="en-US" sz="2800" dirty="0"/>
              <a:t>✤	5,879,000,000,000   miles</a:t>
            </a:r>
          </a:p>
          <a:p>
            <a:r>
              <a:rPr lang="en-US" sz="2800" dirty="0"/>
              <a:t>✤	9.461 x 1012 km</a:t>
            </a:r>
          </a:p>
          <a:p>
            <a:r>
              <a:rPr lang="en-US" sz="2800" dirty="0"/>
              <a:t>✤	9,461,000,000,000  km</a:t>
            </a:r>
          </a:p>
          <a:p>
            <a:pPr lvl="0"/>
            <a:r>
              <a:rPr lang="en-US" sz="2800" dirty="0"/>
              <a:t>63,240 astronomical units</a:t>
            </a:r>
          </a:p>
          <a:p>
            <a:pPr lvl="0"/>
            <a:r>
              <a:rPr lang="en-US" sz="2800" dirty="0"/>
              <a:t>0.3066 </a:t>
            </a:r>
            <a:r>
              <a:rPr lang="en-US" sz="2800" dirty="0" smtClean="0"/>
              <a:t>parsecs</a:t>
            </a:r>
          </a:p>
          <a:p>
            <a:pPr lvl="0"/>
            <a:r>
              <a:rPr lang="en-US" sz="2800" dirty="0"/>
              <a:t>1 parsec = 206,260 AU or 3.26 light years</a:t>
            </a:r>
          </a:p>
          <a:p>
            <a:pPr lvl="0"/>
            <a:r>
              <a:rPr lang="en-US" sz="2800" dirty="0" smtClean="0"/>
              <a:t>Entire </a:t>
            </a:r>
            <a:r>
              <a:rPr lang="en-US" sz="2800" dirty="0"/>
              <a:t>sky = 360°</a:t>
            </a:r>
          </a:p>
          <a:p>
            <a:pPr lvl="1"/>
            <a:r>
              <a:rPr lang="en-US" sz="2800" dirty="0"/>
              <a:t>One degree = 60 minutes (60’)</a:t>
            </a:r>
          </a:p>
          <a:p>
            <a:pPr lvl="1"/>
            <a:r>
              <a:rPr lang="en-US" sz="2800" dirty="0"/>
              <a:t>One minute = 60 seconds (60”)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578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34"/>
                </a:solidFill>
              </a:rPr>
              <a:t>Final Exam Update</a:t>
            </a:r>
            <a:br>
              <a:rPr lang="en-US" dirty="0" smtClean="0">
                <a:solidFill>
                  <a:srgbClr val="292934"/>
                </a:solidFill>
              </a:rPr>
            </a:br>
            <a:r>
              <a:rPr lang="en-US" dirty="0" smtClean="0">
                <a:solidFill>
                  <a:srgbClr val="292934"/>
                </a:solidFill>
              </a:rPr>
              <a:t>Dec. </a:t>
            </a:r>
            <a:r>
              <a:rPr lang="en-US" smtClean="0">
                <a:solidFill>
                  <a:srgbClr val="292934"/>
                </a:solidFill>
              </a:rPr>
              <a:t>11</a:t>
            </a:r>
            <a:r>
              <a:rPr lang="en-US" baseline="30000" smtClean="0">
                <a:solidFill>
                  <a:srgbClr val="292934"/>
                </a:solidFill>
              </a:rPr>
              <a:t>th</a:t>
            </a:r>
            <a:r>
              <a:rPr lang="en-US" smtClean="0">
                <a:solidFill>
                  <a:srgbClr val="292934"/>
                </a:solidFill>
              </a:rPr>
              <a:t>,2013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34"/>
                </a:solidFill>
              </a:rPr>
              <a:t>Three parts: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Part I : test SLO 5 questions.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Part II: test SLO 5 questions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Part III: Ch. 10,11,12,13,14 </a:t>
            </a: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38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4968" y="1049061"/>
            <a:ext cx="8739032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 algn="ctr"/>
            <a:r>
              <a:rPr lang="en-US" sz="3200" dirty="0" smtClean="0">
                <a:solidFill>
                  <a:srgbClr val="800000"/>
                </a:solidFill>
              </a:rPr>
              <a:t>Milky-Way Size and Mass</a:t>
            </a:r>
            <a:endParaRPr lang="en-US" sz="3200" dirty="0">
              <a:solidFill>
                <a:srgbClr val="800000"/>
              </a:solidFill>
            </a:endParaRPr>
          </a:p>
          <a:p>
            <a:pPr lvl="0"/>
            <a:endParaRPr lang="en-US" dirty="0" smtClean="0"/>
          </a:p>
          <a:p>
            <a:pPr lvl="0"/>
            <a:r>
              <a:rPr lang="en-US" sz="2400" dirty="0" smtClean="0"/>
              <a:t>100,000 </a:t>
            </a:r>
            <a:r>
              <a:rPr lang="en-US" sz="2400" dirty="0"/>
              <a:t>light years in diameter</a:t>
            </a:r>
          </a:p>
          <a:p>
            <a:r>
              <a:rPr lang="en-US" sz="2400" dirty="0"/>
              <a:t>✤	6,000,000,000,000,000,000   miles</a:t>
            </a:r>
          </a:p>
          <a:p>
            <a:pPr lvl="0"/>
            <a:r>
              <a:rPr lang="en-US" sz="2400" dirty="0"/>
              <a:t>1,000 light years thick</a:t>
            </a:r>
          </a:p>
          <a:p>
            <a:pPr lvl="0"/>
            <a:r>
              <a:rPr lang="en-US" sz="2400" dirty="0"/>
              <a:t>About 400 billion stars</a:t>
            </a:r>
          </a:p>
          <a:p>
            <a:pPr lvl="1"/>
            <a:r>
              <a:rPr lang="en-US" sz="2400" dirty="0"/>
              <a:t>5.8 x 1011 solar masses</a:t>
            </a:r>
          </a:p>
          <a:p>
            <a:pPr lvl="0"/>
            <a:r>
              <a:rPr lang="en-US" sz="2400" dirty="0"/>
              <a:t>One solar mass = 4.3 x 1030 pounds</a:t>
            </a:r>
          </a:p>
          <a:p>
            <a:r>
              <a:rPr lang="en-US" sz="2400" dirty="0"/>
              <a:t>✤	24.94 x 1041 pounds</a:t>
            </a:r>
          </a:p>
          <a:p>
            <a:r>
              <a:rPr lang="en-US" sz="2400" dirty="0"/>
              <a:t>✤	2.494 x 1042 </a:t>
            </a:r>
            <a:r>
              <a:rPr lang="en-US" sz="2400" dirty="0" smtClean="0"/>
              <a:t>pounds✤</a:t>
            </a:r>
            <a:r>
              <a:rPr lang="en-US" sz="2400" dirty="0"/>
              <a:t>	2,494,000,000,000,000,000,000,000,000,000,000,000,000,000       pounds</a:t>
            </a:r>
          </a:p>
        </p:txBody>
      </p:sp>
    </p:spTree>
    <p:extLst>
      <p:ext uri="{BB962C8B-B14F-4D97-AF65-F5344CB8AC3E}">
        <p14:creationId xmlns:p14="http://schemas.microsoft.com/office/powerpoint/2010/main" val="414717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605" y="1343533"/>
            <a:ext cx="6405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Sagittarius A*</a:t>
            </a:r>
          </a:p>
          <a:p>
            <a:pPr algn="ctr"/>
            <a:r>
              <a:rPr lang="en-US" sz="3200" dirty="0">
                <a:solidFill>
                  <a:srgbClr val="800000"/>
                </a:solidFill>
              </a:rPr>
              <a:t>(A-star)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892" y="2420752"/>
            <a:ext cx="89231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The </a:t>
            </a:r>
            <a:r>
              <a:rPr lang="en-US" sz="2800" dirty="0"/>
              <a:t>supermassive black hole at the center of the Milky Way</a:t>
            </a:r>
          </a:p>
          <a:p>
            <a:pPr lvl="1"/>
            <a:r>
              <a:rPr lang="en-US" sz="2800" dirty="0"/>
              <a:t>About 3.5 million solar masses</a:t>
            </a:r>
          </a:p>
          <a:p>
            <a:pPr lvl="2"/>
            <a:r>
              <a:rPr lang="en-US" u="heavy" dirty="0">
                <a:hlinkClick r:id="rId2"/>
              </a:rPr>
              <a:t>http://www.youtube.com/watch?v=XhHUNvEKUY8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5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99" y="1159487"/>
            <a:ext cx="5390981" cy="3222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491" y="3463879"/>
            <a:ext cx="78559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Rotation curve of a typical spiral galaxy: </a:t>
            </a:r>
          </a:p>
          <a:p>
            <a:r>
              <a:rPr lang="en-US" sz="2400" dirty="0" smtClean="0"/>
              <a:t>predicted (A) and observed (B). Dark matter can explain the 'flat' appearance </a:t>
            </a:r>
          </a:p>
          <a:p>
            <a:r>
              <a:rPr lang="en-US" sz="2400" dirty="0" smtClean="0"/>
              <a:t>of the velocity curve out to a large radius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1645" y="1558746"/>
            <a:ext cx="25314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Dark Matter 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31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115" y="1858861"/>
            <a:ext cx="86331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The orbital speeds of stars rotating around the Milky Way do not match the amount visible mass</a:t>
            </a:r>
          </a:p>
          <a:p>
            <a:pPr lvl="0"/>
            <a:r>
              <a:rPr lang="en-US" sz="3600" dirty="0"/>
              <a:t>Speed of rotation does not slow down as much as expected away from the center of the Milky 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4078" y="1085869"/>
            <a:ext cx="4649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</a:rPr>
              <a:t>Dark Matter</a:t>
            </a:r>
            <a:endParaRPr lang="en-US" sz="4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9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9967" y="773866"/>
            <a:ext cx="4543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</a:rPr>
              <a:t>Globular Clusters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523" y="1481752"/>
            <a:ext cx="8078524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◆	</a:t>
            </a:r>
            <a:r>
              <a:rPr lang="en-US" sz="2800" dirty="0" smtClean="0"/>
              <a:t>Spherical cluster of stars</a:t>
            </a:r>
          </a:p>
          <a:p>
            <a:r>
              <a:rPr lang="en-US" sz="2800" dirty="0" smtClean="0"/>
              <a:t>◆	Found in the halo of the Milky Way</a:t>
            </a:r>
          </a:p>
          <a:p>
            <a:r>
              <a:rPr lang="en-US" sz="2800" dirty="0" smtClean="0"/>
              <a:t>◆	Swarming orbits around center of mass</a:t>
            </a:r>
          </a:p>
          <a:p>
            <a:r>
              <a:rPr lang="en-US" sz="2800" dirty="0" smtClean="0"/>
              <a:t>◆	All born about the same time</a:t>
            </a:r>
          </a:p>
          <a:p>
            <a:r>
              <a:rPr lang="en-US" sz="2800" dirty="0" smtClean="0"/>
              <a:t>◆	Mostly old star</a:t>
            </a:r>
          </a:p>
          <a:p>
            <a:r>
              <a:rPr lang="en-US" sz="2800" dirty="0" smtClean="0"/>
              <a:t>◆	Except for some blue stragglers that appear to be much younger</a:t>
            </a:r>
          </a:p>
          <a:p>
            <a:r>
              <a:rPr lang="en-US" sz="2800" dirty="0" smtClean="0"/>
              <a:t>◆	Blue stragglers are formed by collisions of stars in globular clusters</a:t>
            </a:r>
          </a:p>
          <a:p>
            <a:r>
              <a:rPr lang="en-US" sz="2800" dirty="0" smtClean="0"/>
              <a:t>◆	158 globular clusters currently known</a:t>
            </a:r>
          </a:p>
          <a:p>
            <a:r>
              <a:rPr lang="en-US" sz="2800" dirty="0" smtClean="0"/>
              <a:t>◆	Some dozens waiting to be found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293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733" y="1422400"/>
            <a:ext cx="3810000" cy="4000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707" y="1422399"/>
            <a:ext cx="3976053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M80</a:t>
            </a:r>
          </a:p>
          <a:p>
            <a:r>
              <a:rPr lang="en-US" sz="3200" dirty="0" smtClean="0"/>
              <a:t>The Messier 80 globular cluster in the constellation </a:t>
            </a:r>
            <a:r>
              <a:rPr lang="en-US" sz="3200" dirty="0" err="1" smtClean="0"/>
              <a:t>Scorpius</a:t>
            </a:r>
            <a:r>
              <a:rPr lang="en-US" sz="3200" dirty="0" smtClean="0"/>
              <a:t> is located about 28,000 light-years from the Sun and contains hundreds of thousands of stars.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885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76" y="1897841"/>
            <a:ext cx="47859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◆	</a:t>
            </a:r>
            <a:r>
              <a:rPr lang="en-US" sz="2800" dirty="0" smtClean="0"/>
              <a:t>Irregular grouping of stars</a:t>
            </a:r>
          </a:p>
          <a:p>
            <a:r>
              <a:rPr lang="en-US" sz="2800" dirty="0" smtClean="0"/>
              <a:t>◆	Born about the same time</a:t>
            </a:r>
          </a:p>
          <a:p>
            <a:r>
              <a:rPr lang="en-US" sz="2800" dirty="0" smtClean="0"/>
              <a:t>◆	Not gravitationally bound</a:t>
            </a:r>
          </a:p>
          <a:p>
            <a:r>
              <a:rPr lang="en-US" sz="2800" dirty="0" smtClean="0"/>
              <a:t>◆	Will over millions of years, move away from each other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07899" y="1251510"/>
            <a:ext cx="356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Open Clusters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20" y="1897840"/>
            <a:ext cx="4284379" cy="331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84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3889" y="1367069"/>
            <a:ext cx="4302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</a:rPr>
              <a:t>The Local Group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914074"/>
            <a:ext cx="88540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Group </a:t>
            </a:r>
            <a:r>
              <a:rPr lang="en-US" sz="3200" dirty="0"/>
              <a:t>of galaxies gravitationally bound to the Milky Way</a:t>
            </a:r>
          </a:p>
          <a:p>
            <a:pPr lvl="1"/>
            <a:r>
              <a:rPr lang="en-US" sz="3200" dirty="0"/>
              <a:t>54 members in all</a:t>
            </a:r>
          </a:p>
          <a:p>
            <a:pPr lvl="1"/>
            <a:r>
              <a:rPr lang="en-US" sz="3200" dirty="0"/>
              <a:t>Large </a:t>
            </a:r>
            <a:r>
              <a:rPr lang="en-US" sz="3200" dirty="0" err="1"/>
              <a:t>Magellanic</a:t>
            </a:r>
            <a:r>
              <a:rPr lang="en-US" sz="3200" dirty="0"/>
              <a:t> Cloud</a:t>
            </a:r>
          </a:p>
          <a:p>
            <a:pPr lvl="1"/>
            <a:r>
              <a:rPr lang="en-US" sz="3200" dirty="0"/>
              <a:t>Small </a:t>
            </a:r>
            <a:r>
              <a:rPr lang="en-US" sz="3200" dirty="0" err="1"/>
              <a:t>Magellanic</a:t>
            </a:r>
            <a:r>
              <a:rPr lang="en-US" sz="3200" dirty="0"/>
              <a:t> Cloud</a:t>
            </a:r>
          </a:p>
          <a:p>
            <a:pPr lvl="1"/>
            <a:r>
              <a:rPr lang="en-US" sz="3200" dirty="0"/>
              <a:t>Andromeda Galaxy (M31)</a:t>
            </a:r>
          </a:p>
          <a:p>
            <a:pPr lvl="1"/>
            <a:r>
              <a:rPr lang="en-US" sz="3200" dirty="0" err="1"/>
              <a:t>Triangulum</a:t>
            </a:r>
            <a:r>
              <a:rPr lang="en-US" sz="3200" dirty="0"/>
              <a:t> Galaxy (M33)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2677" y="2668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62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724"/>
            <a:ext cx="9143999" cy="5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30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6352" y="1348664"/>
            <a:ext cx="6119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</a:rPr>
              <a:t>Andromeda Galaxy-M31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300" y="2056550"/>
            <a:ext cx="4841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a spiral galaxy approximately 2.5 </a:t>
            </a:r>
          </a:p>
          <a:p>
            <a:r>
              <a:rPr lang="en-US" sz="2800" dirty="0" smtClean="0"/>
              <a:t>million light-years (2.4×10</a:t>
            </a:r>
            <a:r>
              <a:rPr lang="en-US" sz="2800" baseline="30000" dirty="0" smtClean="0"/>
              <a:t>19</a:t>
            </a:r>
            <a:r>
              <a:rPr lang="en-US" sz="2800" dirty="0" smtClean="0"/>
              <a:t> km) from Earth[4] in the </a:t>
            </a:r>
          </a:p>
          <a:p>
            <a:r>
              <a:rPr lang="en-US" sz="2800" dirty="0" smtClean="0"/>
              <a:t>Andromeda constellation.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54500" y="2068507"/>
            <a:ext cx="4489500" cy="29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4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4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mtClean="0">
                <a:solidFill>
                  <a:srgbClr val="FFCC00"/>
                </a:solidFill>
                <a:cs typeface="+mj-cs"/>
              </a:rPr>
              <a:t>The Discovery of the Galaxy </a:t>
            </a:r>
          </a:p>
        </p:txBody>
      </p:sp>
      <p:sp>
        <p:nvSpPr>
          <p:cNvPr id="17080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3055157"/>
            <a:ext cx="7884457" cy="24614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It was not until early in the 20th century that astronomers understood that they lived inside a great wheel of stars and that the universe is filled with other such star systems. </a:t>
            </a:r>
          </a:p>
          <a:p>
            <a:pPr lvl="1" eaLnBrk="1" hangingPunct="1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Drawing on the Greek word for milk, they called them </a:t>
            </a:r>
            <a:r>
              <a:rPr lang="en-US" sz="2600" i="1" dirty="0" smtClean="0">
                <a:solidFill>
                  <a:schemeClr val="tx1"/>
                </a:solidFill>
              </a:rPr>
              <a:t>galaxies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20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9422" y="851741"/>
            <a:ext cx="2591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800000"/>
                </a:solidFill>
              </a:rPr>
              <a:t>Milkomeda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930" y="1498072"/>
            <a:ext cx="88310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The Milky Way and the Andromeda galaxy are heading toward each other at about a million mph</a:t>
            </a:r>
          </a:p>
          <a:p>
            <a:pPr lvl="1"/>
            <a:r>
              <a:rPr lang="en-US" sz="2800" dirty="0"/>
              <a:t>Will meet in about 3 billion years</a:t>
            </a:r>
          </a:p>
          <a:p>
            <a:pPr lvl="1"/>
            <a:r>
              <a:rPr lang="en-US" sz="2800" dirty="0"/>
              <a:t>Complete merge in about 5 billion years</a:t>
            </a:r>
          </a:p>
          <a:p>
            <a:pPr lvl="1"/>
            <a:r>
              <a:rPr lang="en-US" sz="2800" dirty="0"/>
              <a:t>Stars will miss each other</a:t>
            </a:r>
          </a:p>
          <a:p>
            <a:pPr lvl="1"/>
            <a:r>
              <a:rPr lang="en-US" sz="2800" dirty="0"/>
              <a:t>Gas and dust will form new stars</a:t>
            </a:r>
          </a:p>
          <a:p>
            <a:pPr lvl="1"/>
            <a:r>
              <a:rPr lang="en-US" sz="2800" dirty="0"/>
              <a:t>Result: an elliptical galaxy</a:t>
            </a:r>
          </a:p>
          <a:p>
            <a:pPr lvl="2"/>
            <a:r>
              <a:rPr lang="en-US" sz="2800" u="heavy" dirty="0">
                <a:hlinkClick r:id="rId2"/>
              </a:rPr>
              <a:t>http://www.galaxydynamics.org/tflops/tflops.mpg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8171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059" y="1459091"/>
            <a:ext cx="4470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2"/>
              </a:rPr>
              <a:t>http://</a:t>
            </a:r>
            <a:r>
              <a:rPr lang="pl-PL" dirty="0" err="1" smtClean="0">
                <a:hlinkClick r:id="rId2"/>
              </a:rPr>
              <a:t>en.wikipedia.org</a:t>
            </a:r>
            <a:r>
              <a:rPr lang="pl-PL" dirty="0" smtClean="0">
                <a:hlinkClick r:id="rId2"/>
              </a:rPr>
              <a:t>/</a:t>
            </a:r>
            <a:r>
              <a:rPr lang="pl-PL" dirty="0" err="1" smtClean="0">
                <a:hlinkClick r:id="rId2"/>
              </a:rPr>
              <a:t>wiki</a:t>
            </a:r>
            <a:r>
              <a:rPr lang="pl-PL" dirty="0" smtClean="0">
                <a:hlinkClick r:id="rId2"/>
              </a:rPr>
              <a:t>/</a:t>
            </a:r>
            <a:r>
              <a:rPr lang="pl-PL" dirty="0" err="1" smtClean="0">
                <a:hlinkClick r:id="rId2"/>
              </a:rPr>
              <a:t>Milkomeda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9" y="2349500"/>
            <a:ext cx="7694397" cy="42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3128776"/>
            <a:ext cx="8337550" cy="3348224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292934"/>
                </a:solidFill>
                <a:cs typeface="+mn-cs"/>
              </a:rPr>
              <a:t>A young astronomer named Harlow Shapley (1885–1972) began the discovery of the true nature of Milky Way. </a:t>
            </a:r>
          </a:p>
          <a:p>
            <a:pPr lvl="1" eaLnBrk="1" hangingPunct="1">
              <a:defRPr/>
            </a:pPr>
            <a:r>
              <a:rPr lang="en-US" sz="2600" dirty="0" smtClean="0">
                <a:solidFill>
                  <a:srgbClr val="292934"/>
                </a:solidFill>
              </a:rPr>
              <a:t>He noticed that different kinds of star clusters have different distributions in the sky.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</a:p>
        </p:txBody>
      </p:sp>
      <p:sp>
        <p:nvSpPr>
          <p:cNvPr id="130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563563" y="625755"/>
            <a:ext cx="7666037" cy="2503021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CC00"/>
                </a:solidFill>
                <a:cs typeface="+mj-cs"/>
              </a:rPr>
              <a:t>Star Clusters and the Center of the Galaxy</a:t>
            </a:r>
          </a:p>
        </p:txBody>
      </p:sp>
    </p:spTree>
    <p:extLst>
      <p:ext uri="{BB962C8B-B14F-4D97-AF65-F5344CB8AC3E}">
        <p14:creationId xmlns:p14="http://schemas.microsoft.com/office/powerpoint/2010/main" val="167153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3183989"/>
            <a:ext cx="8229600" cy="323920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292934"/>
                </a:solidFill>
                <a:cs typeface="+mn-cs"/>
              </a:rPr>
              <a:t>There are two types of star clusters.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292934"/>
                </a:solidFill>
              </a:rPr>
              <a:t>Open clusters which are concentrated along Milky Way.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292934"/>
                </a:solidFill>
              </a:rPr>
              <a:t>Globular clusters which are widely scattered.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292934"/>
              </a:solidFill>
              <a:cs typeface="+mn-cs"/>
            </a:endParaRPr>
          </a:p>
        </p:txBody>
      </p:sp>
      <p:sp>
        <p:nvSpPr>
          <p:cNvPr id="1304590" name="Rectangle 14"/>
          <p:cNvSpPr>
            <a:spLocks noGrp="1" noChangeArrowheads="1"/>
          </p:cNvSpPr>
          <p:nvPr>
            <p:ph type="title"/>
          </p:nvPr>
        </p:nvSpPr>
        <p:spPr>
          <a:xfrm>
            <a:off x="566738" y="1695802"/>
            <a:ext cx="8077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CC00"/>
                </a:solidFill>
                <a:cs typeface="+mj-cs"/>
              </a:rPr>
              <a:t>Star Clusters and the Center of the Galaxy</a:t>
            </a:r>
          </a:p>
        </p:txBody>
      </p:sp>
    </p:spTree>
    <p:extLst>
      <p:ext uri="{BB962C8B-B14F-4D97-AF65-F5344CB8AC3E}">
        <p14:creationId xmlns:p14="http://schemas.microsoft.com/office/powerpoint/2010/main" val="161758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1004888"/>
            <a:ext cx="83439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solidFill>
                  <a:srgbClr val="292934"/>
                </a:solidFill>
                <a:cs typeface="+mn-cs"/>
              </a:rPr>
              <a:t>It was noticed that the globular clusters were more common toward the constellations Sagittarius and </a:t>
            </a:r>
            <a:r>
              <a:rPr lang="en-US" sz="3400" dirty="0" err="1" smtClean="0">
                <a:solidFill>
                  <a:srgbClr val="292934"/>
                </a:solidFill>
                <a:cs typeface="+mn-cs"/>
              </a:rPr>
              <a:t>Scorpius</a:t>
            </a:r>
            <a:r>
              <a:rPr lang="en-US" sz="3400" dirty="0" smtClean="0">
                <a:solidFill>
                  <a:srgbClr val="292934"/>
                </a:solidFill>
                <a:cs typeface="+mn-cs"/>
              </a:rPr>
              <a:t>.</a:t>
            </a:r>
          </a:p>
        </p:txBody>
      </p:sp>
      <p:sp>
        <p:nvSpPr>
          <p:cNvPr id="1129492" name="Rectangle 20"/>
          <p:cNvSpPr>
            <a:spLocks noGrp="1" noChangeArrowheads="1"/>
          </p:cNvSpPr>
          <p:nvPr>
            <p:ph type="title"/>
          </p:nvPr>
        </p:nvSpPr>
        <p:spPr>
          <a:xfrm>
            <a:off x="557213" y="76200"/>
            <a:ext cx="8077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FFCC00"/>
                </a:solidFill>
                <a:cs typeface="+mj-cs"/>
              </a:rPr>
              <a:t>Star Clusters and the Center of the Galaxy</a:t>
            </a:r>
          </a:p>
        </p:txBody>
      </p:sp>
      <p:pic>
        <p:nvPicPr>
          <p:cNvPr id="1129493" name="Picture 21" descr="09f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1039" r="760" b="1543"/>
          <a:stretch>
            <a:fillRect/>
          </a:stretch>
        </p:blipFill>
        <p:spPr bwMode="auto">
          <a:xfrm>
            <a:off x="2362200" y="3043238"/>
            <a:ext cx="6781800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9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292934"/>
                </a:solidFill>
                <a:cs typeface="+mn-cs"/>
              </a:rPr>
              <a:t>If so, we could study the size and extent of the galaxy by studying the globular clusters.</a:t>
            </a:r>
            <a:r>
              <a:rPr lang="en-US" sz="3600" dirty="0" smtClean="0">
                <a:solidFill>
                  <a:srgbClr val="292934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dirty="0" smtClean="0">
                <a:solidFill>
                  <a:srgbClr val="292934"/>
                </a:solidFill>
              </a:rPr>
              <a:t>To do that, It is  needed to measure the distances to as many globular clusters as possible.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</p:txBody>
      </p:sp>
      <p:sp>
        <p:nvSpPr>
          <p:cNvPr id="1712135" name="Rectangle 7"/>
          <p:cNvSpPr>
            <a:spLocks noGrp="1" noChangeArrowheads="1"/>
          </p:cNvSpPr>
          <p:nvPr>
            <p:ph type="title"/>
          </p:nvPr>
        </p:nvSpPr>
        <p:spPr>
          <a:xfrm>
            <a:off x="581025" y="809800"/>
            <a:ext cx="8077200" cy="200609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CC00"/>
                </a:solidFill>
                <a:cs typeface="+mj-cs"/>
              </a:rPr>
              <a:t>Star Clusters and the Center of the Galaxy</a:t>
            </a:r>
          </a:p>
        </p:txBody>
      </p:sp>
    </p:spTree>
    <p:extLst>
      <p:ext uri="{BB962C8B-B14F-4D97-AF65-F5344CB8AC3E}">
        <p14:creationId xmlns:p14="http://schemas.microsoft.com/office/powerpoint/2010/main" val="91461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2098120"/>
            <a:ext cx="4776788" cy="448683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292934"/>
                </a:solidFill>
                <a:cs typeface="+mn-cs"/>
              </a:rPr>
              <a:t>Our galaxy, like many others, contains two primary components—a disk and a sphere.</a:t>
            </a:r>
          </a:p>
        </p:txBody>
      </p:sp>
      <p:sp>
        <p:nvSpPr>
          <p:cNvPr id="1142788" name="Rectangle 4"/>
          <p:cNvSpPr>
            <a:spLocks noChangeArrowheads="1"/>
          </p:cNvSpPr>
          <p:nvPr/>
        </p:nvSpPr>
        <p:spPr bwMode="auto">
          <a:xfrm>
            <a:off x="561975" y="1196297"/>
            <a:ext cx="7591425" cy="6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42796" name="Picture 12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30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1619600"/>
            <a:ext cx="4679950" cy="4933599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cs typeface="+mn-cs"/>
              </a:rPr>
              <a:t>The disk component consists of all matter confined to the plane of rotation—that is, everything in the disk itself.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This includes stars, open star clusters, and nearly all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the galaxy</a:t>
            </a:r>
            <a:r>
              <a:rPr lang="ja-JP" altLang="en-US" sz="2400" dirty="0" smtClean="0">
                <a:solidFill>
                  <a:schemeClr val="tx1"/>
                </a:solidFill>
                <a:latin typeface="Arial"/>
              </a:rPr>
              <a:t>’</a:t>
            </a:r>
            <a:r>
              <a:rPr lang="en-US" sz="2400" dirty="0" smtClean="0">
                <a:solidFill>
                  <a:schemeClr val="tx1"/>
                </a:solidFill>
              </a:rPr>
              <a:t>s gas and dust</a:t>
            </a:r>
            <a:r>
              <a:rPr lang="en-US" sz="2400" dirty="0" smtClean="0"/>
              <a:t>.</a:t>
            </a:r>
          </a:p>
        </p:txBody>
      </p:sp>
      <p:sp>
        <p:nvSpPr>
          <p:cNvPr id="1143824" name="Rectangle 16"/>
          <p:cNvSpPr>
            <a:spLocks noChangeArrowheads="1"/>
          </p:cNvSpPr>
          <p:nvPr/>
        </p:nvSpPr>
        <p:spPr bwMode="auto">
          <a:xfrm>
            <a:off x="563563" y="76200"/>
            <a:ext cx="5437331" cy="239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43826" name="Picture 18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53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134</TotalTime>
  <Words>881</Words>
  <Application>Microsoft Macintosh PowerPoint</Application>
  <PresentationFormat>On-screen Show (4:3)</PresentationFormat>
  <Paragraphs>156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Sky</vt:lpstr>
      <vt:lpstr>Chapter 12</vt:lpstr>
      <vt:lpstr>Final Exam Update Dec. 11th,2013</vt:lpstr>
      <vt:lpstr>The Discovery of the Galaxy </vt:lpstr>
      <vt:lpstr>Star Clusters and the Center of the Galaxy</vt:lpstr>
      <vt:lpstr>Star Clusters and the Center of the Galaxy</vt:lpstr>
      <vt:lpstr>Star Clusters and the Center of the Galaxy</vt:lpstr>
      <vt:lpstr>Star Clusters and the Center of the Galaxy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Monica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Said</dc:creator>
  <cp:lastModifiedBy>Asma Said</cp:lastModifiedBy>
  <cp:revision>24</cp:revision>
  <dcterms:created xsi:type="dcterms:W3CDTF">2013-12-01T17:42:07Z</dcterms:created>
  <dcterms:modified xsi:type="dcterms:W3CDTF">2013-12-08T05:58:19Z</dcterms:modified>
</cp:coreProperties>
</file>