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3"/>
  </p:notesMasterIdLst>
  <p:sldIdLst>
    <p:sldId id="256" r:id="rId2"/>
    <p:sldId id="543" r:id="rId3"/>
    <p:sldId id="544" r:id="rId4"/>
    <p:sldId id="545" r:id="rId5"/>
    <p:sldId id="546" r:id="rId6"/>
    <p:sldId id="547" r:id="rId7"/>
    <p:sldId id="258" r:id="rId8"/>
    <p:sldId id="260" r:id="rId9"/>
    <p:sldId id="262" r:id="rId10"/>
    <p:sldId id="263" r:id="rId11"/>
    <p:sldId id="264" r:id="rId12"/>
    <p:sldId id="268" r:id="rId13"/>
    <p:sldId id="541" r:id="rId14"/>
    <p:sldId id="269" r:id="rId15"/>
    <p:sldId id="270" r:id="rId16"/>
    <p:sldId id="271" r:id="rId17"/>
    <p:sldId id="272" r:id="rId18"/>
    <p:sldId id="273" r:id="rId19"/>
    <p:sldId id="274" r:id="rId20"/>
    <p:sldId id="275" r:id="rId21"/>
    <p:sldId id="509" r:id="rId22"/>
    <p:sldId id="510" r:id="rId23"/>
    <p:sldId id="511" r:id="rId24"/>
    <p:sldId id="540" r:id="rId25"/>
    <p:sldId id="539" r:id="rId26"/>
    <p:sldId id="514" r:id="rId27"/>
    <p:sldId id="515" r:id="rId28"/>
    <p:sldId id="517" r:id="rId29"/>
    <p:sldId id="519" r:id="rId30"/>
    <p:sldId id="521" r:id="rId31"/>
    <p:sldId id="522" r:id="rId32"/>
    <p:sldId id="523" r:id="rId33"/>
    <p:sldId id="525" r:id="rId34"/>
    <p:sldId id="527" r:id="rId35"/>
    <p:sldId id="528" r:id="rId36"/>
    <p:sldId id="530" r:id="rId37"/>
    <p:sldId id="532" r:id="rId38"/>
    <p:sldId id="534" r:id="rId39"/>
    <p:sldId id="535" r:id="rId40"/>
    <p:sldId id="536" r:id="rId41"/>
    <p:sldId id="277" r:id="rId42"/>
    <p:sldId id="278" r:id="rId43"/>
    <p:sldId id="279" r:id="rId44"/>
    <p:sldId id="281" r:id="rId45"/>
    <p:sldId id="287" r:id="rId46"/>
    <p:sldId id="289" r:id="rId47"/>
    <p:sldId id="290" r:id="rId48"/>
    <p:sldId id="292" r:id="rId49"/>
    <p:sldId id="293" r:id="rId50"/>
    <p:sldId id="295" r:id="rId51"/>
    <p:sldId id="296" r:id="rId52"/>
    <p:sldId id="298" r:id="rId53"/>
    <p:sldId id="299" r:id="rId54"/>
    <p:sldId id="300" r:id="rId55"/>
    <p:sldId id="301" r:id="rId56"/>
    <p:sldId id="302" r:id="rId57"/>
    <p:sldId id="303" r:id="rId58"/>
    <p:sldId id="304" r:id="rId59"/>
    <p:sldId id="305" r:id="rId60"/>
    <p:sldId id="306" r:id="rId61"/>
    <p:sldId id="565" r:id="rId62"/>
    <p:sldId id="342" r:id="rId63"/>
    <p:sldId id="345" r:id="rId64"/>
    <p:sldId id="548" r:id="rId65"/>
    <p:sldId id="549" r:id="rId66"/>
    <p:sldId id="551" r:id="rId67"/>
    <p:sldId id="346" r:id="rId68"/>
    <p:sldId id="347" r:id="rId69"/>
    <p:sldId id="348" r:id="rId70"/>
    <p:sldId id="349" r:id="rId71"/>
    <p:sldId id="552" r:id="rId72"/>
    <p:sldId id="553" r:id="rId73"/>
    <p:sldId id="555" r:id="rId74"/>
    <p:sldId id="350" r:id="rId75"/>
    <p:sldId id="351" r:id="rId76"/>
    <p:sldId id="352" r:id="rId77"/>
    <p:sldId id="556" r:id="rId78"/>
    <p:sldId id="353" r:id="rId79"/>
    <p:sldId id="557" r:id="rId80"/>
    <p:sldId id="558" r:id="rId81"/>
    <p:sldId id="559" r:id="rId82"/>
    <p:sldId id="560" r:id="rId83"/>
    <p:sldId id="561" r:id="rId84"/>
    <p:sldId id="562" r:id="rId85"/>
    <p:sldId id="563" r:id="rId86"/>
    <p:sldId id="564" r:id="rId87"/>
    <p:sldId id="413" r:id="rId88"/>
    <p:sldId id="415" r:id="rId89"/>
    <p:sldId id="416" r:id="rId90"/>
    <p:sldId id="418" r:id="rId91"/>
    <p:sldId id="421" r:id="rId92"/>
    <p:sldId id="424" r:id="rId93"/>
    <p:sldId id="429" r:id="rId94"/>
    <p:sldId id="431" r:id="rId95"/>
    <p:sldId id="433" r:id="rId96"/>
    <p:sldId id="445" r:id="rId97"/>
    <p:sldId id="447" r:id="rId98"/>
    <p:sldId id="449" r:id="rId99"/>
    <p:sldId id="451" r:id="rId100"/>
    <p:sldId id="454" r:id="rId101"/>
    <p:sldId id="456" r:id="rId102"/>
    <p:sldId id="457" r:id="rId103"/>
    <p:sldId id="459" r:id="rId104"/>
    <p:sldId id="461" r:id="rId105"/>
    <p:sldId id="463" r:id="rId106"/>
    <p:sldId id="464" r:id="rId107"/>
    <p:sldId id="465" r:id="rId108"/>
    <p:sldId id="466" r:id="rId109"/>
    <p:sldId id="467" r:id="rId110"/>
    <p:sldId id="468" r:id="rId111"/>
    <p:sldId id="469" r:id="rId112"/>
    <p:sldId id="471" r:id="rId113"/>
    <p:sldId id="472" r:id="rId114"/>
    <p:sldId id="480" r:id="rId115"/>
    <p:sldId id="482" r:id="rId116"/>
    <p:sldId id="483" r:id="rId117"/>
    <p:sldId id="486" r:id="rId118"/>
    <p:sldId id="487" r:id="rId119"/>
    <p:sldId id="490" r:id="rId120"/>
    <p:sldId id="491" r:id="rId121"/>
    <p:sldId id="492" r:id="rId122"/>
    <p:sldId id="495" r:id="rId123"/>
    <p:sldId id="497" r:id="rId124"/>
    <p:sldId id="498" r:id="rId125"/>
    <p:sldId id="500" r:id="rId126"/>
    <p:sldId id="501" r:id="rId127"/>
    <p:sldId id="502" r:id="rId128"/>
    <p:sldId id="504" r:id="rId129"/>
    <p:sldId id="506" r:id="rId130"/>
    <p:sldId id="507" r:id="rId131"/>
    <p:sldId id="508" r:id="rId1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6" d="100"/>
          <a:sy n="66" d="100"/>
        </p:scale>
        <p:origin x="-192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notesMaster" Target="notesMasters/notesMaster1.xml"/><Relationship Id="rId134" Type="http://schemas.openxmlformats.org/officeDocument/2006/relationships/printerSettings" Target="printerSettings/printerSettings1.bin"/><Relationship Id="rId135" Type="http://schemas.openxmlformats.org/officeDocument/2006/relationships/presProps" Target="presProps.xml"/><Relationship Id="rId136" Type="http://schemas.openxmlformats.org/officeDocument/2006/relationships/viewProps" Target="viewProps.xml"/><Relationship Id="rId137" Type="http://schemas.openxmlformats.org/officeDocument/2006/relationships/theme" Target="theme/theme1.xml"/><Relationship Id="rId13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C3FA34-6251-2C47-9294-9C9BBFF81F5D}" type="datetimeFigureOut">
              <a:rPr lang="en-US" smtClean="0"/>
              <a:t>3/8/14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E3A790-62A8-E048-B1F2-B789392FEB83}" type="slidenum">
              <a:rPr lang="en-US" smtClean="0"/>
              <a:t>‹#›</a:t>
            </a:fld>
            <a:endParaRPr lang="en-US"/>
          </a:p>
        </p:txBody>
      </p:sp>
    </p:spTree>
    <p:extLst>
      <p:ext uri="{BB962C8B-B14F-4D97-AF65-F5344CB8AC3E}">
        <p14:creationId xmlns:p14="http://schemas.microsoft.com/office/powerpoint/2010/main" val="37790010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36FFF00-269C-4340-B2B1-74EFB1E0CB49}" type="slidenum">
              <a:rPr lang="en-US"/>
              <a:pPr>
                <a:defRPr/>
              </a:pPr>
              <a:t>7</a:t>
            </a:fld>
            <a:endParaRPr lang="en-US"/>
          </a:p>
        </p:txBody>
      </p:sp>
      <p:sp>
        <p:nvSpPr>
          <p:cNvPr id="716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68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CFCA0AA-AEC9-8440-AEA8-A12400A48B7F}" type="slidenum">
              <a:rPr lang="en-US"/>
              <a:pPr>
                <a:defRPr/>
              </a:pPr>
              <a:t>19</a:t>
            </a:fld>
            <a:endParaRPr lang="en-US"/>
          </a:p>
        </p:txBody>
      </p:sp>
      <p:sp>
        <p:nvSpPr>
          <p:cNvPr id="1292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922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AC5D0A5-6165-D047-B59E-3D4466AF7B1A}" type="slidenum">
              <a:rPr lang="en-US"/>
              <a:pPr>
                <a:defRPr/>
              </a:pPr>
              <a:t>126</a:t>
            </a:fld>
            <a:endParaRPr lang="en-US"/>
          </a:p>
        </p:txBody>
      </p:sp>
      <p:sp>
        <p:nvSpPr>
          <p:cNvPr id="1350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506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7BD9D11-22F2-3A49-8F8D-D11EA02C63C1}" type="slidenum">
              <a:rPr lang="en-US"/>
              <a:pPr>
                <a:defRPr/>
              </a:pPr>
              <a:t>127</a:t>
            </a:fld>
            <a:endParaRPr lang="en-US"/>
          </a:p>
        </p:txBody>
      </p:sp>
      <p:sp>
        <p:nvSpPr>
          <p:cNvPr id="1494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940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F64CE29-4B5F-714C-B309-EA30916FA200}" type="slidenum">
              <a:rPr lang="en-US"/>
              <a:pPr>
                <a:defRPr/>
              </a:pPr>
              <a:t>128</a:t>
            </a:fld>
            <a:endParaRPr lang="en-US"/>
          </a:p>
        </p:txBody>
      </p:sp>
      <p:sp>
        <p:nvSpPr>
          <p:cNvPr id="1351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516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D84D808-3B11-B04D-BD97-3F1D734ECD61}" type="slidenum">
              <a:rPr lang="en-US"/>
              <a:pPr>
                <a:defRPr/>
              </a:pPr>
              <a:t>129</a:t>
            </a:fld>
            <a:endParaRPr lang="en-US"/>
          </a:p>
        </p:txBody>
      </p:sp>
      <p:sp>
        <p:nvSpPr>
          <p:cNvPr id="1554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44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CB07548-4314-D040-A8EC-687A4D8474E4}" type="slidenum">
              <a:rPr lang="en-US"/>
              <a:pPr>
                <a:defRPr/>
              </a:pPr>
              <a:t>130</a:t>
            </a:fld>
            <a:endParaRPr lang="en-US"/>
          </a:p>
        </p:txBody>
      </p:sp>
      <p:sp>
        <p:nvSpPr>
          <p:cNvPr id="1496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960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2B6F41C-410A-A147-B703-D21805115E89}" type="slidenum">
              <a:rPr lang="en-US"/>
              <a:pPr>
                <a:defRPr/>
              </a:pPr>
              <a:t>131</a:t>
            </a:fld>
            <a:endParaRPr lang="en-US"/>
          </a:p>
        </p:txBody>
      </p:sp>
      <p:sp>
        <p:nvSpPr>
          <p:cNvPr id="1497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970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5676174-B303-9A4E-9437-DFB264EA1A64}" type="slidenum">
              <a:rPr lang="en-US"/>
              <a:pPr>
                <a:defRPr/>
              </a:pPr>
              <a:t>20</a:t>
            </a:fld>
            <a:endParaRPr lang="en-US"/>
          </a:p>
        </p:txBody>
      </p:sp>
      <p:sp>
        <p:nvSpPr>
          <p:cNvPr id="1460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602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7449EB0-B1DC-6E47-9EA8-60989BA3FC8D}" type="slidenum">
              <a:rPr lang="en-US"/>
              <a:pPr>
                <a:defRPr/>
              </a:pPr>
              <a:t>21</a:t>
            </a:fld>
            <a:endParaRPr lang="en-US"/>
          </a:p>
        </p:txBody>
      </p:sp>
      <p:sp>
        <p:nvSpPr>
          <p:cNvPr id="1293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933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F8DBC8D-5320-4C47-B27E-24052A57BC63}" type="slidenum">
              <a:rPr lang="en-US"/>
              <a:pPr>
                <a:defRPr/>
              </a:pPr>
              <a:t>22</a:t>
            </a:fld>
            <a:endParaRPr lang="en-US"/>
          </a:p>
        </p:txBody>
      </p:sp>
      <p:sp>
        <p:nvSpPr>
          <p:cNvPr id="1294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943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CD6E507-3FC4-FA48-8B5F-258A9A0310F2}" type="slidenum">
              <a:rPr lang="en-US"/>
              <a:pPr>
                <a:defRPr/>
              </a:pPr>
              <a:t>23</a:t>
            </a:fld>
            <a:endParaRPr lang="en-US"/>
          </a:p>
        </p:txBody>
      </p:sp>
      <p:sp>
        <p:nvSpPr>
          <p:cNvPr id="748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85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5539A54-97B1-D14D-BCA1-94679E4C0E93}" type="slidenum">
              <a:rPr lang="en-US"/>
              <a:pPr>
                <a:defRPr/>
              </a:pPr>
              <a:t>24</a:t>
            </a:fld>
            <a:endParaRPr lang="en-US"/>
          </a:p>
        </p:txBody>
      </p:sp>
      <p:sp>
        <p:nvSpPr>
          <p:cNvPr id="7495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95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A93A155-E747-A046-B95A-5979ACC32A10}" type="slidenum">
              <a:rPr lang="en-US"/>
              <a:pPr>
                <a:defRPr/>
              </a:pPr>
              <a:t>25</a:t>
            </a:fld>
            <a:endParaRPr lang="en-US"/>
          </a:p>
        </p:txBody>
      </p:sp>
      <p:sp>
        <p:nvSpPr>
          <p:cNvPr id="130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015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5539A54-97B1-D14D-BCA1-94679E4C0E93}" type="slidenum">
              <a:rPr lang="en-US"/>
              <a:pPr>
                <a:defRPr/>
              </a:pPr>
              <a:t>26</a:t>
            </a:fld>
            <a:endParaRPr lang="en-US"/>
          </a:p>
        </p:txBody>
      </p:sp>
      <p:sp>
        <p:nvSpPr>
          <p:cNvPr id="7495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95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F95BD50-690E-AC45-9561-F511967EE19F}" type="slidenum">
              <a:rPr lang="en-US"/>
              <a:pPr>
                <a:defRPr/>
              </a:pPr>
              <a:t>27</a:t>
            </a:fld>
            <a:endParaRPr lang="en-US"/>
          </a:p>
        </p:txBody>
      </p:sp>
      <p:sp>
        <p:nvSpPr>
          <p:cNvPr id="750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505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CC06E57-FCD5-6A48-975A-1ED7C0ADFA68}" type="slidenum">
              <a:rPr lang="en-US"/>
              <a:pPr>
                <a:defRPr/>
              </a:pPr>
              <a:t>28</a:t>
            </a:fld>
            <a:endParaRPr lang="en-US"/>
          </a:p>
        </p:txBody>
      </p:sp>
      <p:sp>
        <p:nvSpPr>
          <p:cNvPr id="1304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045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C07B387-9D0F-B34B-97AD-28EA42FB90F0}" type="slidenum">
              <a:rPr lang="en-US"/>
              <a:pPr>
                <a:defRPr/>
              </a:pPr>
              <a:t>8</a:t>
            </a:fld>
            <a:endParaRPr lang="en-US"/>
          </a:p>
        </p:txBody>
      </p:sp>
      <p:sp>
        <p:nvSpPr>
          <p:cNvPr id="718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88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824639B-BCEC-C641-99B1-A7AA9A6CD34E}" type="slidenum">
              <a:rPr lang="en-US"/>
              <a:pPr>
                <a:defRPr/>
              </a:pPr>
              <a:t>29</a:t>
            </a:fld>
            <a:endParaRPr lang="en-US"/>
          </a:p>
        </p:txBody>
      </p:sp>
      <p:sp>
        <p:nvSpPr>
          <p:cNvPr id="1466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663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FF64187-8F7F-044C-B843-103BBE107594}" type="slidenum">
              <a:rPr lang="en-US"/>
              <a:pPr>
                <a:defRPr/>
              </a:pPr>
              <a:t>30</a:t>
            </a:fld>
            <a:endParaRPr lang="en-US"/>
          </a:p>
        </p:txBody>
      </p:sp>
      <p:sp>
        <p:nvSpPr>
          <p:cNvPr id="7536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536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D87647E-0574-B844-9089-DCAD047FF414}" type="slidenum">
              <a:rPr lang="en-US"/>
              <a:pPr>
                <a:defRPr/>
              </a:pPr>
              <a:t>31</a:t>
            </a:fld>
            <a:endParaRPr lang="en-US"/>
          </a:p>
        </p:txBody>
      </p:sp>
      <p:sp>
        <p:nvSpPr>
          <p:cNvPr id="1467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673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43ACBA5-C040-FA47-88E4-9E33C3C42217}" type="slidenum">
              <a:rPr lang="en-US"/>
              <a:pPr>
                <a:defRPr/>
              </a:pPr>
              <a:t>32</a:t>
            </a:fld>
            <a:endParaRPr lang="en-US"/>
          </a:p>
        </p:txBody>
      </p:sp>
      <p:sp>
        <p:nvSpPr>
          <p:cNvPr id="754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546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BC037B9-3589-224F-8853-A6D0625EB791}" type="slidenum">
              <a:rPr lang="en-US"/>
              <a:pPr>
                <a:defRPr/>
              </a:pPr>
              <a:t>33</a:t>
            </a:fld>
            <a:endParaRPr lang="en-US"/>
          </a:p>
        </p:txBody>
      </p:sp>
      <p:sp>
        <p:nvSpPr>
          <p:cNvPr id="755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557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8D47321-6355-6C4F-9C59-72472D6FD8BD}" type="slidenum">
              <a:rPr lang="en-US"/>
              <a:pPr>
                <a:defRPr/>
              </a:pPr>
              <a:t>34</a:t>
            </a:fld>
            <a:endParaRPr lang="en-US"/>
          </a:p>
        </p:txBody>
      </p:sp>
      <p:sp>
        <p:nvSpPr>
          <p:cNvPr id="957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74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5B9AB38-5F9A-CA45-B8C0-D5AD158F17FB}" type="slidenum">
              <a:rPr lang="en-US"/>
              <a:pPr>
                <a:defRPr/>
              </a:pPr>
              <a:t>35</a:t>
            </a:fld>
            <a:endParaRPr lang="en-US"/>
          </a:p>
        </p:txBody>
      </p:sp>
      <p:sp>
        <p:nvSpPr>
          <p:cNvPr id="756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567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CAFD58E-219A-3D45-8116-64F4A8991A89}" type="slidenum">
              <a:rPr lang="en-US"/>
              <a:pPr>
                <a:defRPr/>
              </a:pPr>
              <a:t>36</a:t>
            </a:fld>
            <a:endParaRPr lang="en-US"/>
          </a:p>
        </p:txBody>
      </p:sp>
      <p:sp>
        <p:nvSpPr>
          <p:cNvPr id="7598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598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3F286A0-A458-9345-8F1E-60A82DF784BC}" type="slidenum">
              <a:rPr lang="en-US"/>
              <a:pPr>
                <a:defRPr/>
              </a:pPr>
              <a:t>37</a:t>
            </a:fld>
            <a:endParaRPr lang="en-US"/>
          </a:p>
        </p:txBody>
      </p:sp>
      <p:sp>
        <p:nvSpPr>
          <p:cNvPr id="760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608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B453D82-6458-784E-A6F8-BCE911A4BDDA}" type="slidenum">
              <a:rPr lang="en-US"/>
              <a:pPr>
                <a:defRPr/>
              </a:pPr>
              <a:t>38</a:t>
            </a:fld>
            <a:endParaRPr lang="en-US"/>
          </a:p>
        </p:txBody>
      </p:sp>
      <p:sp>
        <p:nvSpPr>
          <p:cNvPr id="7628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628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930E4D2-86E3-0044-8A94-209F55C3C925}" type="slidenum">
              <a:rPr lang="en-US"/>
              <a:pPr>
                <a:defRPr/>
              </a:pPr>
              <a:t>9</a:t>
            </a:fld>
            <a:endParaRPr lang="en-US"/>
          </a:p>
        </p:txBody>
      </p:sp>
      <p:sp>
        <p:nvSpPr>
          <p:cNvPr id="719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9875" name="Rectangle 3"/>
          <p:cNvSpPr>
            <a:spLocks noGrp="1" noChangeArrowheads="1"/>
          </p:cNvSpPr>
          <p:nvPr>
            <p:ph type="body" idx="1"/>
          </p:nvPr>
        </p:nvSpPr>
        <p:spPr/>
        <p:txBody>
          <a:bodyPr/>
          <a:lstStyle/>
          <a:p>
            <a:pPr eaLnBrk="1" hangingPunct="1">
              <a:defRPr/>
            </a:pPr>
            <a:r>
              <a:rPr lang="en-US" smtClean="0">
                <a:cs typeface="+mn-cs"/>
              </a:rPr>
              <a:t>Put figure 8-1.</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BD5EFB7-B937-EF45-8D05-EFBFEC7D78EE}" type="slidenum">
              <a:rPr lang="en-US"/>
              <a:pPr>
                <a:defRPr/>
              </a:pPr>
              <a:t>39</a:t>
            </a:fld>
            <a:endParaRPr lang="en-US"/>
          </a:p>
        </p:txBody>
      </p:sp>
      <p:sp>
        <p:nvSpPr>
          <p:cNvPr id="1306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066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A18DEA6-9A0B-7247-AE10-01F70D609842}" type="slidenum">
              <a:rPr lang="en-US"/>
              <a:pPr>
                <a:defRPr/>
              </a:pPr>
              <a:t>40</a:t>
            </a:fld>
            <a:endParaRPr lang="en-US"/>
          </a:p>
        </p:txBody>
      </p:sp>
      <p:sp>
        <p:nvSpPr>
          <p:cNvPr id="7639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639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1E05CBD-8CB2-234E-BBC6-CD09E1B5CA4F}" type="slidenum">
              <a:rPr lang="en-US"/>
              <a:pPr>
                <a:defRPr/>
              </a:pPr>
              <a:t>45</a:t>
            </a:fld>
            <a:endParaRPr lang="en-US"/>
          </a:p>
        </p:txBody>
      </p:sp>
      <p:sp>
        <p:nvSpPr>
          <p:cNvPr id="1295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953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3C219A5-5337-9D4E-AEF8-CF3D6CFEA063}" type="slidenum">
              <a:rPr lang="en-US"/>
              <a:pPr>
                <a:defRPr/>
              </a:pPr>
              <a:t>46</a:t>
            </a:fld>
            <a:endParaRPr lang="en-US"/>
          </a:p>
        </p:txBody>
      </p:sp>
      <p:sp>
        <p:nvSpPr>
          <p:cNvPr id="936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69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872B279-8304-264B-92E8-072BFAA101A6}" type="slidenum">
              <a:rPr lang="en-US"/>
              <a:pPr>
                <a:defRPr/>
              </a:pPr>
              <a:t>47</a:t>
            </a:fld>
            <a:endParaRPr lang="en-US"/>
          </a:p>
        </p:txBody>
      </p:sp>
      <p:sp>
        <p:nvSpPr>
          <p:cNvPr id="738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383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E62EEC1-910A-5B4B-8955-72049B457450}" type="slidenum">
              <a:rPr lang="en-US"/>
              <a:pPr>
                <a:defRPr/>
              </a:pPr>
              <a:t>48</a:t>
            </a:fld>
            <a:endParaRPr lang="en-US"/>
          </a:p>
        </p:txBody>
      </p:sp>
      <p:sp>
        <p:nvSpPr>
          <p:cNvPr id="739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393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C1627E0-EA8F-C348-9BB2-78FC7BB6F5EB}" type="slidenum">
              <a:rPr lang="en-US"/>
              <a:pPr>
                <a:defRPr/>
              </a:pPr>
              <a:t>49</a:t>
            </a:fld>
            <a:endParaRPr lang="en-US"/>
          </a:p>
        </p:txBody>
      </p:sp>
      <p:sp>
        <p:nvSpPr>
          <p:cNvPr id="943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31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A91CE47-D9E3-C045-92AF-3A7977DEE261}" type="slidenum">
              <a:rPr lang="en-US"/>
              <a:pPr>
                <a:defRPr/>
              </a:pPr>
              <a:t>50</a:t>
            </a:fld>
            <a:endParaRPr lang="en-US"/>
          </a:p>
        </p:txBody>
      </p:sp>
      <p:sp>
        <p:nvSpPr>
          <p:cNvPr id="1298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984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4775AA0-F7AC-E04C-AEA4-03878729195E}" type="slidenum">
              <a:rPr lang="en-US"/>
              <a:pPr>
                <a:defRPr/>
              </a:pPr>
              <a:t>51</a:t>
            </a:fld>
            <a:endParaRPr lang="en-US"/>
          </a:p>
        </p:txBody>
      </p:sp>
      <p:sp>
        <p:nvSpPr>
          <p:cNvPr id="742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24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4FB7258-EF89-164F-9568-75682E1427A2}" type="slidenum">
              <a:rPr lang="en-US"/>
              <a:pPr>
                <a:defRPr/>
              </a:pPr>
              <a:t>52</a:t>
            </a:fld>
            <a:endParaRPr lang="en-US"/>
          </a:p>
        </p:txBody>
      </p:sp>
      <p:sp>
        <p:nvSpPr>
          <p:cNvPr id="744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44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D55B35D-8B1E-1444-96BE-C5D018DAA079}" type="slidenum">
              <a:rPr lang="en-US"/>
              <a:pPr>
                <a:defRPr/>
              </a:pPr>
              <a:t>11</a:t>
            </a:fld>
            <a:endParaRPr lang="en-US"/>
          </a:p>
        </p:txBody>
      </p:sp>
      <p:sp>
        <p:nvSpPr>
          <p:cNvPr id="923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36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93B84D2-E79C-C545-A3E9-813B61CCBC43}" type="slidenum">
              <a:rPr lang="en-US"/>
              <a:pPr>
                <a:defRPr/>
              </a:pPr>
              <a:t>53</a:t>
            </a:fld>
            <a:endParaRPr lang="en-US"/>
          </a:p>
        </p:txBody>
      </p:sp>
      <p:sp>
        <p:nvSpPr>
          <p:cNvPr id="743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34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3C7F998-1C14-EC49-839F-FA78924583E3}" type="slidenum">
              <a:rPr lang="en-US"/>
              <a:pPr>
                <a:defRPr/>
              </a:pPr>
              <a:t>54</a:t>
            </a:fld>
            <a:endParaRPr lang="en-US"/>
          </a:p>
        </p:txBody>
      </p:sp>
      <p:sp>
        <p:nvSpPr>
          <p:cNvPr id="1300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004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482DE3B-D668-2A4F-BD3F-920CF35BB5CA}" type="slidenum">
              <a:rPr lang="en-US"/>
              <a:pPr>
                <a:defRPr/>
              </a:pPr>
              <a:t>55</a:t>
            </a:fld>
            <a:endParaRPr lang="en-US"/>
          </a:p>
        </p:txBody>
      </p:sp>
      <p:sp>
        <p:nvSpPr>
          <p:cNvPr id="947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72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20B1246-DA7E-714E-A0F8-789151ACBA5B}" type="slidenum">
              <a:rPr lang="en-US"/>
              <a:pPr>
                <a:defRPr/>
              </a:pPr>
              <a:t>56</a:t>
            </a:fld>
            <a:endParaRPr lang="en-US"/>
          </a:p>
        </p:txBody>
      </p:sp>
      <p:sp>
        <p:nvSpPr>
          <p:cNvPr id="1463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632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73149B-A118-E342-B0AB-C78C7529E41F}" type="slidenum">
              <a:rPr lang="en-US"/>
              <a:pPr>
                <a:defRPr/>
              </a:pPr>
              <a:t>57</a:t>
            </a:fld>
            <a:endParaRPr lang="en-US"/>
          </a:p>
        </p:txBody>
      </p:sp>
      <p:sp>
        <p:nvSpPr>
          <p:cNvPr id="746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64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EA06CD3-691E-F646-9523-8FB6325AE142}" type="slidenum">
              <a:rPr lang="en-US"/>
              <a:pPr>
                <a:defRPr/>
              </a:pPr>
              <a:t>58</a:t>
            </a:fld>
            <a:endParaRPr lang="en-US"/>
          </a:p>
        </p:txBody>
      </p:sp>
      <p:sp>
        <p:nvSpPr>
          <p:cNvPr id="747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75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6BC1693-92B7-104B-8644-2D107339D98F}" type="slidenum">
              <a:rPr lang="en-US"/>
              <a:pPr>
                <a:defRPr/>
              </a:pPr>
              <a:t>59</a:t>
            </a:fld>
            <a:endParaRPr lang="en-US"/>
          </a:p>
        </p:txBody>
      </p:sp>
      <p:sp>
        <p:nvSpPr>
          <p:cNvPr id="9492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92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B90ED3E-9A3B-8645-8AF0-D7437E276454}" type="slidenum">
              <a:rPr lang="en-US"/>
              <a:pPr>
                <a:defRPr/>
              </a:pPr>
              <a:t>60</a:t>
            </a:fld>
            <a:endParaRPr lang="en-US"/>
          </a:p>
        </p:txBody>
      </p:sp>
      <p:sp>
        <p:nvSpPr>
          <p:cNvPr id="1558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85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19184E5-B2CE-C94E-A80E-D6EE6A2D7F82}" type="slidenum">
              <a:rPr lang="en-US"/>
              <a:pPr>
                <a:defRPr/>
              </a:pPr>
              <a:t>66</a:t>
            </a:fld>
            <a:endParaRPr lang="en-US"/>
          </a:p>
        </p:txBody>
      </p:sp>
      <p:sp>
        <p:nvSpPr>
          <p:cNvPr id="965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656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E5A6442-CACA-DC44-A632-28B3CB812F9C}" type="slidenum">
              <a:rPr lang="en-US"/>
              <a:pPr>
                <a:defRPr/>
              </a:pPr>
              <a:t>71</a:t>
            </a:fld>
            <a:endParaRPr lang="en-US"/>
          </a:p>
        </p:txBody>
      </p:sp>
      <p:sp>
        <p:nvSpPr>
          <p:cNvPr id="773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731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FD97E3D-67C4-3146-916F-C04B1A56059E}" type="slidenum">
              <a:rPr lang="en-US"/>
              <a:pPr>
                <a:defRPr/>
              </a:pPr>
              <a:t>12</a:t>
            </a:fld>
            <a:endParaRPr lang="en-US"/>
          </a:p>
        </p:txBody>
      </p:sp>
      <p:sp>
        <p:nvSpPr>
          <p:cNvPr id="720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08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8F99D41-2A33-CE49-91C5-8F2B9B62083E}" type="slidenum">
              <a:rPr lang="en-US"/>
              <a:pPr>
                <a:defRPr/>
              </a:pPr>
              <a:t>72</a:t>
            </a:fld>
            <a:endParaRPr lang="en-US"/>
          </a:p>
        </p:txBody>
      </p:sp>
      <p:sp>
        <p:nvSpPr>
          <p:cNvPr id="1499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991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3C18F8B-7475-4D4C-8152-293675A0F359}" type="slidenum">
              <a:rPr lang="en-US"/>
              <a:pPr>
                <a:defRPr/>
              </a:pPr>
              <a:t>73</a:t>
            </a:fld>
            <a:endParaRPr lang="en-US"/>
          </a:p>
        </p:txBody>
      </p:sp>
      <p:sp>
        <p:nvSpPr>
          <p:cNvPr id="775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751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C3713A3-3917-1342-9206-3D7B3CB5D38C}" type="slidenum">
              <a:rPr lang="en-US"/>
              <a:pPr>
                <a:defRPr/>
              </a:pPr>
              <a:t>77</a:t>
            </a:fld>
            <a:endParaRPr lang="en-US"/>
          </a:p>
        </p:txBody>
      </p:sp>
      <p:sp>
        <p:nvSpPr>
          <p:cNvPr id="1308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086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43E0CA1-516D-F24B-99C8-BCA859DD83FC}" type="slidenum">
              <a:rPr lang="en-US"/>
              <a:pPr>
                <a:defRPr/>
              </a:pPr>
              <a:t>79</a:t>
            </a:fld>
            <a:endParaRPr lang="en-US"/>
          </a:p>
        </p:txBody>
      </p:sp>
      <p:sp>
        <p:nvSpPr>
          <p:cNvPr id="1318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189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69DF1C3-CA5B-0741-975A-A44AB997D08C}" type="slidenum">
              <a:rPr lang="en-US"/>
              <a:pPr>
                <a:defRPr/>
              </a:pPr>
              <a:t>80</a:t>
            </a:fld>
            <a:endParaRPr lang="en-US"/>
          </a:p>
        </p:txBody>
      </p:sp>
      <p:sp>
        <p:nvSpPr>
          <p:cNvPr id="798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987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82605DC-FFCB-B248-A8EF-40362A990D74}" type="slidenum">
              <a:rPr lang="en-US"/>
              <a:pPr>
                <a:defRPr/>
              </a:pPr>
              <a:t>81</a:t>
            </a:fld>
            <a:endParaRPr lang="en-US"/>
          </a:p>
        </p:txBody>
      </p:sp>
      <p:sp>
        <p:nvSpPr>
          <p:cNvPr id="1560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605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DFE0006-D42F-9448-BEB2-4259FB30D49C}" type="slidenum">
              <a:rPr lang="en-US"/>
              <a:pPr>
                <a:defRPr/>
              </a:pPr>
              <a:t>82</a:t>
            </a:fld>
            <a:endParaRPr lang="en-US"/>
          </a:p>
        </p:txBody>
      </p:sp>
      <p:sp>
        <p:nvSpPr>
          <p:cNvPr id="995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953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800BCE1-ECAE-4B40-B896-45EDCBDEFCBF}" type="slidenum">
              <a:rPr lang="en-US"/>
              <a:pPr>
                <a:defRPr/>
              </a:pPr>
              <a:t>83</a:t>
            </a:fld>
            <a:endParaRPr lang="en-US"/>
          </a:p>
        </p:txBody>
      </p:sp>
      <p:sp>
        <p:nvSpPr>
          <p:cNvPr id="799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997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1C96E98-A4EC-7148-90FB-994EB2B08438}" type="slidenum">
              <a:rPr lang="en-US"/>
              <a:pPr>
                <a:defRPr/>
              </a:pPr>
              <a:t>84</a:t>
            </a:fld>
            <a:endParaRPr lang="en-US"/>
          </a:p>
        </p:txBody>
      </p:sp>
      <p:sp>
        <p:nvSpPr>
          <p:cNvPr id="801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01795" name="Rectangle 3"/>
          <p:cNvSpPr>
            <a:spLocks noGrp="1" noChangeArrowheads="1"/>
          </p:cNvSpPr>
          <p:nvPr>
            <p:ph type="body" idx="1"/>
          </p:nvPr>
        </p:nvSpPr>
        <p:spPr/>
        <p:txBody>
          <a:bodyPr/>
          <a:lstStyle/>
          <a:p>
            <a:pPr eaLnBrk="1" hangingPunct="1">
              <a:defRPr/>
            </a:pPr>
            <a:r>
              <a:rPr lang="en-US" b="1" smtClean="0">
                <a:cs typeface="+mn-cs"/>
              </a:rPr>
              <a:t>Edit image.</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65D6EFF-966E-D74C-86C6-ED8BAF95284D}" type="slidenum">
              <a:rPr lang="en-US"/>
              <a:pPr>
                <a:defRPr/>
              </a:pPr>
              <a:t>85</a:t>
            </a:fld>
            <a:endParaRPr lang="en-US"/>
          </a:p>
        </p:txBody>
      </p:sp>
      <p:sp>
        <p:nvSpPr>
          <p:cNvPr id="1423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B72E52E-7610-AB46-A3F3-939FD786E9C8}" type="slidenum">
              <a:rPr lang="en-US"/>
              <a:pPr>
                <a:defRPr/>
              </a:pPr>
              <a:t>15</a:t>
            </a:fld>
            <a:endParaRPr lang="en-US"/>
          </a:p>
        </p:txBody>
      </p:sp>
      <p:sp>
        <p:nvSpPr>
          <p:cNvPr id="721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19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0A8014E-3A63-5D4A-806E-BE12354FC9BB}" type="slidenum">
              <a:rPr lang="en-US"/>
              <a:pPr>
                <a:defRPr/>
              </a:pPr>
              <a:t>86</a:t>
            </a:fld>
            <a:endParaRPr lang="en-US"/>
          </a:p>
        </p:txBody>
      </p:sp>
      <p:sp>
        <p:nvSpPr>
          <p:cNvPr id="999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99427" name="Rectangle 3"/>
          <p:cNvSpPr>
            <a:spLocks noGrp="1" noChangeArrowheads="1"/>
          </p:cNvSpPr>
          <p:nvPr>
            <p:ph type="body" idx="1"/>
          </p:nvPr>
        </p:nvSpPr>
        <p:spPr/>
        <p:txBody>
          <a:bodyPr/>
          <a:lstStyle/>
          <a:p>
            <a:pPr eaLnBrk="1" hangingPunct="1">
              <a:defRPr/>
            </a:pPr>
            <a:r>
              <a:rPr lang="en-US" b="1" smtClean="0">
                <a:cs typeface="+mn-cs"/>
              </a:rPr>
              <a:t>Edit image.</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98F3B30-A6C2-F641-B396-6CBDD1D3A331}" type="slidenum">
              <a:rPr lang="en-US"/>
              <a:pPr>
                <a:defRPr/>
              </a:pPr>
              <a:t>87</a:t>
            </a:fld>
            <a:endParaRPr lang="en-US"/>
          </a:p>
        </p:txBody>
      </p:sp>
      <p:sp>
        <p:nvSpPr>
          <p:cNvPr id="809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099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9AA68E6-DCCC-A74D-AB65-EAC574576987}" type="slidenum">
              <a:rPr lang="en-US"/>
              <a:pPr>
                <a:defRPr/>
              </a:pPr>
              <a:t>88</a:t>
            </a:fld>
            <a:endParaRPr lang="en-US"/>
          </a:p>
        </p:txBody>
      </p:sp>
      <p:sp>
        <p:nvSpPr>
          <p:cNvPr id="1010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106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BCCCA53-815A-A142-A386-4408D7A555E6}" type="slidenum">
              <a:rPr lang="en-US"/>
              <a:pPr>
                <a:defRPr/>
              </a:pPr>
              <a:t>89</a:t>
            </a:fld>
            <a:endParaRPr lang="en-US"/>
          </a:p>
        </p:txBody>
      </p:sp>
      <p:sp>
        <p:nvSpPr>
          <p:cNvPr id="811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110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A4119A8-A729-3D49-92F3-45F89AC7FD4D}" type="slidenum">
              <a:rPr lang="en-US"/>
              <a:pPr>
                <a:defRPr/>
              </a:pPr>
              <a:t>90</a:t>
            </a:fld>
            <a:endParaRPr lang="en-US"/>
          </a:p>
        </p:txBody>
      </p:sp>
      <p:sp>
        <p:nvSpPr>
          <p:cNvPr id="813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130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F41EA04-96E5-484F-9CA4-92939A9534DE}" type="slidenum">
              <a:rPr lang="en-US"/>
              <a:pPr>
                <a:defRPr/>
              </a:pPr>
              <a:t>91</a:t>
            </a:fld>
            <a:endParaRPr lang="en-US"/>
          </a:p>
        </p:txBody>
      </p:sp>
      <p:sp>
        <p:nvSpPr>
          <p:cNvPr id="819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192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077E7B2-4EF2-D74A-BFEF-BEA3F0A207E3}" type="slidenum">
              <a:rPr lang="en-US"/>
              <a:pPr>
                <a:defRPr/>
              </a:pPr>
              <a:t>92</a:t>
            </a:fld>
            <a:endParaRPr lang="en-US"/>
          </a:p>
        </p:txBody>
      </p:sp>
      <p:sp>
        <p:nvSpPr>
          <p:cNvPr id="1327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271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AD725EA-86FF-4844-952C-7A845C2CF6E0}" type="slidenum">
              <a:rPr lang="en-US"/>
              <a:pPr>
                <a:defRPr/>
              </a:pPr>
              <a:t>93</a:t>
            </a:fld>
            <a:endParaRPr lang="en-US"/>
          </a:p>
        </p:txBody>
      </p:sp>
      <p:sp>
        <p:nvSpPr>
          <p:cNvPr id="827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273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31AFEBE-2133-8949-81E0-048D086913DB}" type="slidenum">
              <a:rPr lang="en-US"/>
              <a:pPr>
                <a:defRPr/>
              </a:pPr>
              <a:t>94</a:t>
            </a:fld>
            <a:endParaRPr lang="en-US"/>
          </a:p>
        </p:txBody>
      </p:sp>
      <p:sp>
        <p:nvSpPr>
          <p:cNvPr id="1362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629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1F36F72-99C8-A34C-B49C-A1645021B391}" type="slidenum">
              <a:rPr lang="en-US"/>
              <a:pPr>
                <a:defRPr/>
              </a:pPr>
              <a:t>95</a:t>
            </a:fld>
            <a:endParaRPr lang="en-US"/>
          </a:p>
        </p:txBody>
      </p:sp>
      <p:sp>
        <p:nvSpPr>
          <p:cNvPr id="829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294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CA72240-CB9E-8142-BB18-B98A45CFA65C}" type="slidenum">
              <a:rPr lang="en-US"/>
              <a:pPr>
                <a:defRPr/>
              </a:pPr>
              <a:t>16</a:t>
            </a:fld>
            <a:endParaRPr lang="en-US"/>
          </a:p>
        </p:txBody>
      </p:sp>
      <p:sp>
        <p:nvSpPr>
          <p:cNvPr id="722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29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E0ABA6D-07EC-3F44-966F-5C769A36C4FA}" type="slidenum">
              <a:rPr lang="en-US"/>
              <a:pPr>
                <a:defRPr/>
              </a:pPr>
              <a:t>96</a:t>
            </a:fld>
            <a:endParaRPr lang="en-US"/>
          </a:p>
        </p:txBody>
      </p:sp>
      <p:sp>
        <p:nvSpPr>
          <p:cNvPr id="1329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291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EFCF9AC-1B41-7540-ADCE-97FFE331C223}" type="slidenum">
              <a:rPr lang="en-US"/>
              <a:pPr>
                <a:defRPr/>
              </a:pPr>
              <a:t>97</a:t>
            </a:fld>
            <a:endParaRPr lang="en-US"/>
          </a:p>
        </p:txBody>
      </p:sp>
      <p:sp>
        <p:nvSpPr>
          <p:cNvPr id="849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499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514068D-001B-364B-8EB1-5B6457AB2AAE}" type="slidenum">
              <a:rPr lang="en-US"/>
              <a:pPr>
                <a:defRPr/>
              </a:pPr>
              <a:t>98</a:t>
            </a:fld>
            <a:endParaRPr lang="en-US"/>
          </a:p>
        </p:txBody>
      </p:sp>
      <p:sp>
        <p:nvSpPr>
          <p:cNvPr id="1489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899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FE1B1C1-866C-5040-9FE3-0BE3512A8417}" type="slidenum">
              <a:rPr lang="en-US"/>
              <a:pPr>
                <a:defRPr/>
              </a:pPr>
              <a:t>99</a:t>
            </a:fld>
            <a:endParaRPr lang="en-US"/>
          </a:p>
        </p:txBody>
      </p:sp>
      <p:sp>
        <p:nvSpPr>
          <p:cNvPr id="854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540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F7A8664-CF81-E846-A357-03E978DD202C}" type="slidenum">
              <a:rPr lang="en-US"/>
              <a:pPr>
                <a:defRPr/>
              </a:pPr>
              <a:t>100</a:t>
            </a:fld>
            <a:endParaRPr lang="en-US"/>
          </a:p>
        </p:txBody>
      </p:sp>
      <p:sp>
        <p:nvSpPr>
          <p:cNvPr id="1038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383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A340A05-D2B7-ED44-B804-A8F08FE441F3}" type="slidenum">
              <a:rPr lang="en-US"/>
              <a:pPr>
                <a:defRPr/>
              </a:pPr>
              <a:t>101</a:t>
            </a:fld>
            <a:endParaRPr lang="en-US"/>
          </a:p>
        </p:txBody>
      </p:sp>
      <p:sp>
        <p:nvSpPr>
          <p:cNvPr id="1533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39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4BEDD99-286D-8E41-ABFE-296461BCEF7B}" type="slidenum">
              <a:rPr lang="en-US"/>
              <a:pPr>
                <a:defRPr/>
              </a:pPr>
              <a:t>102</a:t>
            </a:fld>
            <a:endParaRPr lang="en-US"/>
          </a:p>
        </p:txBody>
      </p:sp>
      <p:sp>
        <p:nvSpPr>
          <p:cNvPr id="1334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342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EF0BB69-1B96-1B4B-B26A-A62C8E31754F}" type="slidenum">
              <a:rPr lang="en-US"/>
              <a:pPr>
                <a:defRPr/>
              </a:pPr>
              <a:t>103</a:t>
            </a:fld>
            <a:endParaRPr lang="en-US"/>
          </a:p>
        </p:txBody>
      </p:sp>
      <p:sp>
        <p:nvSpPr>
          <p:cNvPr id="1335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352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058C4A8-C4B7-104A-96E5-EC2D9B1DF72F}" type="slidenum">
              <a:rPr lang="en-US"/>
              <a:pPr>
                <a:defRPr/>
              </a:pPr>
              <a:t>104</a:t>
            </a:fld>
            <a:endParaRPr lang="en-US"/>
          </a:p>
        </p:txBody>
      </p:sp>
      <p:sp>
        <p:nvSpPr>
          <p:cNvPr id="1336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363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24C02B1-F7ED-034E-9C79-8BAB5A930A07}" type="slidenum">
              <a:rPr lang="en-US"/>
              <a:pPr>
                <a:defRPr/>
              </a:pPr>
              <a:t>105</a:t>
            </a:fld>
            <a:endParaRPr lang="en-US"/>
          </a:p>
        </p:txBody>
      </p:sp>
      <p:sp>
        <p:nvSpPr>
          <p:cNvPr id="1490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909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89569F8-EFBF-174D-86B9-0A8B719F8813}" type="slidenum">
              <a:rPr lang="en-US"/>
              <a:pPr>
                <a:defRPr/>
              </a:pPr>
              <a:t>17</a:t>
            </a:fld>
            <a:endParaRPr lang="en-US"/>
          </a:p>
        </p:txBody>
      </p:sp>
      <p:sp>
        <p:nvSpPr>
          <p:cNvPr id="1291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912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0E82FF2-BE3B-084D-A159-DFE1143F0F0A}" type="slidenum">
              <a:rPr lang="en-US"/>
              <a:pPr>
                <a:defRPr/>
              </a:pPr>
              <a:t>106</a:t>
            </a:fld>
            <a:endParaRPr lang="en-US"/>
          </a:p>
        </p:txBody>
      </p:sp>
      <p:sp>
        <p:nvSpPr>
          <p:cNvPr id="1491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919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82F5547-9805-1641-841B-19DE9DC0537F}" type="slidenum">
              <a:rPr lang="en-US"/>
              <a:pPr>
                <a:defRPr/>
              </a:pPr>
              <a:t>107</a:t>
            </a:fld>
            <a:endParaRPr lang="en-US"/>
          </a:p>
        </p:txBody>
      </p:sp>
      <p:sp>
        <p:nvSpPr>
          <p:cNvPr id="1051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516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062F8C8-320E-5D41-A48B-65DDCDF7F481}" type="slidenum">
              <a:rPr lang="en-US"/>
              <a:pPr>
                <a:defRPr/>
              </a:pPr>
              <a:t>108</a:t>
            </a:fld>
            <a:endParaRPr lang="en-US"/>
          </a:p>
        </p:txBody>
      </p:sp>
      <p:sp>
        <p:nvSpPr>
          <p:cNvPr id="1054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547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CE76BD8-8B32-D94E-912B-FEFFB2A51401}" type="slidenum">
              <a:rPr lang="en-US"/>
              <a:pPr>
                <a:defRPr/>
              </a:pPr>
              <a:t>109</a:t>
            </a:fld>
            <a:endParaRPr lang="en-US"/>
          </a:p>
        </p:txBody>
      </p:sp>
      <p:sp>
        <p:nvSpPr>
          <p:cNvPr id="1056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567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44266E8-5485-F343-BB46-078318353C7F}" type="slidenum">
              <a:rPr lang="en-US"/>
              <a:pPr>
                <a:defRPr/>
              </a:pPr>
              <a:t>110</a:t>
            </a:fld>
            <a:endParaRPr lang="en-US"/>
          </a:p>
        </p:txBody>
      </p:sp>
      <p:sp>
        <p:nvSpPr>
          <p:cNvPr id="1057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577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0071084-BDA4-B645-B5F0-67AC96ED61F3}" type="slidenum">
              <a:rPr lang="en-US"/>
              <a:pPr>
                <a:defRPr/>
              </a:pPr>
              <a:t>111</a:t>
            </a:fld>
            <a:endParaRPr lang="en-US"/>
          </a:p>
        </p:txBody>
      </p:sp>
      <p:sp>
        <p:nvSpPr>
          <p:cNvPr id="1059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598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9E0E022-EB64-B442-9699-67B25FBCA624}" type="slidenum">
              <a:rPr lang="en-US"/>
              <a:pPr>
                <a:defRPr/>
              </a:pPr>
              <a:t>112</a:t>
            </a:fld>
            <a:endParaRPr lang="en-US"/>
          </a:p>
        </p:txBody>
      </p:sp>
      <p:sp>
        <p:nvSpPr>
          <p:cNvPr id="1540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400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08780E4-6847-FA43-B715-F7FF1C1679E0}" type="slidenum">
              <a:rPr lang="en-US"/>
              <a:pPr>
                <a:defRPr/>
              </a:pPr>
              <a:t>113</a:t>
            </a:fld>
            <a:endParaRPr lang="en-US"/>
          </a:p>
        </p:txBody>
      </p:sp>
      <p:sp>
        <p:nvSpPr>
          <p:cNvPr id="1061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618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C065D11-3EEB-0B49-88C9-D5352D48B38A}" type="slidenum">
              <a:rPr lang="en-US"/>
              <a:pPr>
                <a:defRPr/>
              </a:pPr>
              <a:t>114</a:t>
            </a:fld>
            <a:endParaRPr lang="en-US"/>
          </a:p>
        </p:txBody>
      </p:sp>
      <p:sp>
        <p:nvSpPr>
          <p:cNvPr id="1065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659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DCD8F8D-654D-F34D-9219-A5F8866E9E1A}" type="slidenum">
              <a:rPr lang="en-US"/>
              <a:pPr>
                <a:defRPr/>
              </a:pPr>
              <a:t>115</a:t>
            </a:fld>
            <a:endParaRPr lang="en-US"/>
          </a:p>
        </p:txBody>
      </p:sp>
      <p:sp>
        <p:nvSpPr>
          <p:cNvPr id="106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680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E539538-BCD6-9843-A4A6-AA3C4E97111B}" type="slidenum">
              <a:rPr lang="en-US"/>
              <a:pPr>
                <a:defRPr/>
              </a:pPr>
              <a:t>18</a:t>
            </a:fld>
            <a:endParaRPr lang="en-US"/>
          </a:p>
        </p:txBody>
      </p:sp>
      <p:sp>
        <p:nvSpPr>
          <p:cNvPr id="723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39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652F36F-C348-1C41-A503-42A2D580722A}" type="slidenum">
              <a:rPr lang="en-US"/>
              <a:pPr>
                <a:defRPr/>
              </a:pPr>
              <a:t>116</a:t>
            </a:fld>
            <a:endParaRPr lang="en-US"/>
          </a:p>
        </p:txBody>
      </p:sp>
      <p:sp>
        <p:nvSpPr>
          <p:cNvPr id="1070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700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6791824-7FCE-AD45-8261-3E519ECEDF44}" type="slidenum">
              <a:rPr lang="en-US"/>
              <a:pPr>
                <a:defRPr/>
              </a:pPr>
              <a:t>117</a:t>
            </a:fld>
            <a:endParaRPr lang="en-US"/>
          </a:p>
        </p:txBody>
      </p:sp>
      <p:sp>
        <p:nvSpPr>
          <p:cNvPr id="134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434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AA206EB-1C2C-3548-B2DD-782C14542587}" type="slidenum">
              <a:rPr lang="en-US"/>
              <a:pPr>
                <a:defRPr/>
              </a:pPr>
              <a:t>118</a:t>
            </a:fld>
            <a:endParaRPr lang="en-US"/>
          </a:p>
        </p:txBody>
      </p:sp>
      <p:sp>
        <p:nvSpPr>
          <p:cNvPr id="1073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731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1E74AA1-5251-4844-BE92-C99C10CCA910}" type="slidenum">
              <a:rPr lang="en-US"/>
              <a:pPr>
                <a:defRPr/>
              </a:pPr>
              <a:t>119</a:t>
            </a:fld>
            <a:endParaRPr lang="en-US"/>
          </a:p>
        </p:txBody>
      </p:sp>
      <p:sp>
        <p:nvSpPr>
          <p:cNvPr id="1075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752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2066726-32EF-CE44-B9E1-90401756ADB6}" type="slidenum">
              <a:rPr lang="en-US"/>
              <a:pPr>
                <a:defRPr/>
              </a:pPr>
              <a:t>120</a:t>
            </a:fld>
            <a:endParaRPr lang="en-US"/>
          </a:p>
        </p:txBody>
      </p:sp>
      <p:sp>
        <p:nvSpPr>
          <p:cNvPr id="1076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762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52F6C0F-B77E-0F40-A7E8-5E0BA6B9A7A4}" type="slidenum">
              <a:rPr lang="en-US"/>
              <a:pPr>
                <a:defRPr/>
              </a:pPr>
              <a:t>121</a:t>
            </a:fld>
            <a:endParaRPr lang="en-US"/>
          </a:p>
        </p:txBody>
      </p:sp>
      <p:sp>
        <p:nvSpPr>
          <p:cNvPr id="1395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957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B4E82BC-CD0F-054E-A0E7-A940D71EB922}" type="slidenum">
              <a:rPr lang="en-US"/>
              <a:pPr>
                <a:defRPr/>
              </a:pPr>
              <a:t>122</a:t>
            </a:fld>
            <a:endParaRPr lang="en-US"/>
          </a:p>
        </p:txBody>
      </p:sp>
      <p:sp>
        <p:nvSpPr>
          <p:cNvPr id="1548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482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2217BC6-DCCC-9946-8028-609FF96C9E64}" type="slidenum">
              <a:rPr lang="en-US"/>
              <a:pPr>
                <a:defRPr/>
              </a:pPr>
              <a:t>123</a:t>
            </a:fld>
            <a:endParaRPr lang="en-US"/>
          </a:p>
        </p:txBody>
      </p:sp>
      <p:sp>
        <p:nvSpPr>
          <p:cNvPr id="1086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864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AECF3F1-7660-3E4C-9A23-2E2E9424536F}" type="slidenum">
              <a:rPr lang="en-US"/>
              <a:pPr>
                <a:defRPr/>
              </a:pPr>
              <a:t>124</a:t>
            </a:fld>
            <a:endParaRPr lang="en-US"/>
          </a:p>
        </p:txBody>
      </p:sp>
      <p:sp>
        <p:nvSpPr>
          <p:cNvPr id="1550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03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80A123A-974C-8C49-A4CB-7235486917B2}" type="slidenum">
              <a:rPr lang="en-US"/>
              <a:pPr>
                <a:defRPr/>
              </a:pPr>
              <a:t>125</a:t>
            </a:fld>
            <a:endParaRPr lang="en-US"/>
          </a:p>
        </p:txBody>
      </p:sp>
      <p:sp>
        <p:nvSpPr>
          <p:cNvPr id="1552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23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188841C3-D949-8747-9B04-D14C3EEB5C09}" type="datetimeFigureOut">
              <a:rPr lang="en-US" smtClean="0"/>
              <a:t>3/8/14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4C5ED2-2A88-CA47-9FF7-608CFABCB628}"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188841C3-D949-8747-9B04-D14C3EEB5C09}" type="datetimeFigureOut">
              <a:rPr lang="en-US" smtClean="0"/>
              <a:t>3/8/14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4C5ED2-2A88-CA47-9FF7-608CFABCB628}"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188841C3-D949-8747-9B04-D14C3EEB5C09}" type="datetimeFigureOut">
              <a:rPr lang="en-US" smtClean="0"/>
              <a:t>3/8/14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4C5ED2-2A88-CA47-9FF7-608CFABCB628}"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88841C3-D949-8747-9B04-D14C3EEB5C09}" type="datetimeFigureOut">
              <a:rPr lang="en-US" smtClean="0"/>
              <a:t>3/8/14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C5ED2-2A88-CA47-9FF7-608CFABCB62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88841C3-D949-8747-9B04-D14C3EEB5C09}" type="datetimeFigureOut">
              <a:rPr lang="en-US" smtClean="0"/>
              <a:t>3/8/14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C5ED2-2A88-CA47-9FF7-608CFABCB62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Text Placeholder 2"/>
          <p:cNvSpPr>
            <a:spLocks noGrp="1"/>
          </p:cNvSpPr>
          <p:nvPr>
            <p:ph type="body" sz="half" idx="1"/>
          </p:nvPr>
        </p:nvSpPr>
        <p:spPr>
          <a:xfrm>
            <a:off x="566738" y="9906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7738" y="9906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0115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Text Placeholder 2"/>
          <p:cNvSpPr>
            <a:spLocks noGrp="1"/>
          </p:cNvSpPr>
          <p:nvPr>
            <p:ph type="body" sz="half" idx="1"/>
          </p:nvPr>
        </p:nvSpPr>
        <p:spPr>
          <a:xfrm>
            <a:off x="566738" y="9906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57738" y="9906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57738" y="33289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9805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88841C3-D949-8747-9B04-D14C3EEB5C09}" type="datetimeFigureOut">
              <a:rPr lang="en-US" smtClean="0"/>
              <a:t>3/8/14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C5ED2-2A88-CA47-9FF7-608CFABCB62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88841C3-D949-8747-9B04-D14C3EEB5C09}" type="datetimeFigureOut">
              <a:rPr lang="en-US" smtClean="0"/>
              <a:t>3/8/14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4C5ED2-2A88-CA47-9FF7-608CFABCB62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188841C3-D949-8747-9B04-D14C3EEB5C09}" type="datetimeFigureOut">
              <a:rPr lang="en-US" smtClean="0"/>
              <a:t>3/8/14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4C5ED2-2A88-CA47-9FF7-608CFABCB62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88841C3-D949-8747-9B04-D14C3EEB5C09}" type="datetimeFigureOut">
              <a:rPr lang="en-US" smtClean="0"/>
              <a:t>3/8/14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4C5ED2-2A88-CA47-9FF7-608CFABCB62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8841C3-D949-8747-9B04-D14C3EEB5C09}" type="datetimeFigureOut">
              <a:rPr lang="en-US" smtClean="0"/>
              <a:t>3/8/14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4C5ED2-2A88-CA47-9FF7-608CFABCB62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8841C3-D949-8747-9B04-D14C3EEB5C09}" type="datetimeFigureOut">
              <a:rPr lang="en-US" smtClean="0"/>
              <a:t>3/8/14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4C5ED2-2A88-CA47-9FF7-608CFABCB62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png"/><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8"/>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188841C3-D949-8747-9B04-D14C3EEB5C09}" type="datetimeFigureOut">
              <a:rPr lang="en-US" smtClean="0"/>
              <a:t>3/8/14</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C14C5ED2-2A88-CA47-9FF7-608CFABCB628}"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6" r:id="rId15"/>
    <p:sldLayoutId id="2147483677" r:id="rId16"/>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9"/>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9"/>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9"/>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9"/>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9"/>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9"/>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9"/>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9"/>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9"/>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0.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1.xml"/><Relationship Id="rId3" Type="http://schemas.openxmlformats.org/officeDocument/2006/relationships/image" Target="../media/image20.jpe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2.xml"/><Relationship Id="rId3" Type="http://schemas.openxmlformats.org/officeDocument/2006/relationships/image" Target="../media/image21.jpe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3.xml"/><Relationship Id="rId3" Type="http://schemas.openxmlformats.org/officeDocument/2006/relationships/image" Target="../media/image2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4.xml"/><Relationship Id="rId3" Type="http://schemas.openxmlformats.org/officeDocument/2006/relationships/image" Target="../media/image20.jpe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6.xml"/><Relationship Id="rId3" Type="http://schemas.openxmlformats.org/officeDocument/2006/relationships/image" Target="../media/image23.jpe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7.xml"/><Relationship Id="rId3" Type="http://schemas.openxmlformats.org/officeDocument/2006/relationships/image" Target="../media/image23.jpe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0.xml"/><Relationship Id="rId3" Type="http://schemas.openxmlformats.org/officeDocument/2006/relationships/image" Target="../media/image24.jpe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2.xml"/><Relationship Id="rId3" Type="http://schemas.openxmlformats.org/officeDocument/2006/relationships/image" Target="../media/image25.jpe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4.xml"/><Relationship Id="rId3" Type="http://schemas.openxmlformats.org/officeDocument/2006/relationships/image" Target="../media/image26.jpe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5.xml"/><Relationship Id="rId3" Type="http://schemas.openxmlformats.org/officeDocument/2006/relationships/image" Target="../media/image26.jpe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8.xml"/><Relationship Id="rId3" Type="http://schemas.openxmlformats.org/officeDocument/2006/relationships/image" Target="../media/image20.jpe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9.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0.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1.xml"/></Relationships>
</file>

<file path=ppt/slides/_rels/slide128.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8.xml"/><Relationship Id="rId2" Type="http://schemas.openxmlformats.org/officeDocument/2006/relationships/notesSlide" Target="../notesSlides/notesSlide102.xml"/></Relationships>
</file>

<file path=ppt/slides/_rels/slide129.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8.xml"/><Relationship Id="rId2" Type="http://schemas.openxmlformats.org/officeDocument/2006/relationships/notesSlide" Target="../notesSlides/notesSlide10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0.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8.xml"/><Relationship Id="rId2" Type="http://schemas.openxmlformats.org/officeDocument/2006/relationships/notesSlide" Target="../notesSlides/notesSlide10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16.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 Id="rId3" Type="http://schemas.openxmlformats.org/officeDocument/2006/relationships/image" Target="../media/image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xml"/><Relationship Id="rId3" Type="http://schemas.openxmlformats.org/officeDocument/2006/relationships/image" Target="../media/image10.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5.xml"/><Relationship Id="rId3" Type="http://schemas.openxmlformats.org/officeDocument/2006/relationships/image" Target="../media/image11.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6.xml"/><Relationship Id="rId3"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8.xml"/><Relationship Id="rId3" Type="http://schemas.openxmlformats.org/officeDocument/2006/relationships/image" Target="../media/image11.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9.xml"/><Relationship Id="rId3" Type="http://schemas.openxmlformats.org/officeDocument/2006/relationships/image" Target="../media/image11.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2.xml"/><Relationship Id="rId3" Type="http://schemas.openxmlformats.org/officeDocument/2006/relationships/image" Target="../media/image12.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4.xml"/><Relationship Id="rId3" Type="http://schemas.openxmlformats.org/officeDocument/2006/relationships/image" Target="../media/image13.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5.xml"/><Relationship Id="rId3" Type="http://schemas.openxmlformats.org/officeDocument/2006/relationships/image" Target="../media/image12.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6.xml"/><Relationship Id="rId3"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7.xml"/><Relationship Id="rId3" Type="http://schemas.openxmlformats.org/officeDocument/2006/relationships/image" Target="../media/image13.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9.xml"/><Relationship Id="rId3" Type="http://schemas.openxmlformats.org/officeDocument/2006/relationships/image" Target="../media/image14.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0.xml"/><Relationship Id="rId3" Type="http://schemas.openxmlformats.org/officeDocument/2006/relationships/image" Target="../media/image14.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4.xml"/><Relationship Id="rId3" Type="http://schemas.openxmlformats.org/officeDocument/2006/relationships/image" Target="../media/image15.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5.xml"/><Relationship Id="rId3" Type="http://schemas.openxmlformats.org/officeDocument/2006/relationships/image" Target="../media/image16.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7.xml"/><Relationship Id="rId3" Type="http://schemas.openxmlformats.org/officeDocument/2006/relationships/image" Target="../media/image17.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9.xml"/><Relationship Id="rId3" Type="http://schemas.openxmlformats.org/officeDocument/2006/relationships/image" Target="../media/image18.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6.xml"/><Relationship Id="rId3" Type="http://schemas.openxmlformats.org/officeDocument/2006/relationships/image" Target="../media/image19.jpe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9.xml"/><Relationship Id="rId3" Type="http://schemas.openxmlformats.org/officeDocument/2006/relationships/image" Target="../media/image19.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6</a:t>
            </a:r>
            <a:endParaRPr lang="en-US" dirty="0"/>
          </a:p>
        </p:txBody>
      </p:sp>
      <p:sp>
        <p:nvSpPr>
          <p:cNvPr id="3" name="Subtitle 2"/>
          <p:cNvSpPr>
            <a:spLocks noGrp="1"/>
          </p:cNvSpPr>
          <p:nvPr>
            <p:ph type="subTitle" idx="1"/>
          </p:nvPr>
        </p:nvSpPr>
        <p:spPr/>
        <p:txBody>
          <a:bodyPr/>
          <a:lstStyle/>
          <a:p>
            <a:r>
              <a:rPr lang="en-US" b="1" dirty="0" smtClean="0">
                <a:solidFill>
                  <a:schemeClr val="tx1"/>
                </a:solidFill>
              </a:rPr>
              <a:t>The Terrestrial</a:t>
            </a:r>
            <a:r>
              <a:rPr lang="en-US" dirty="0" smtClean="0"/>
              <a:t>  </a:t>
            </a:r>
            <a:r>
              <a:rPr lang="en-US" dirty="0" smtClean="0">
                <a:solidFill>
                  <a:schemeClr val="tx2"/>
                </a:solidFill>
              </a:rPr>
              <a:t>Planets</a:t>
            </a:r>
            <a:endParaRPr lang="en-US" dirty="0">
              <a:solidFill>
                <a:schemeClr val="tx2"/>
              </a:solidFill>
            </a:endParaRPr>
          </a:p>
        </p:txBody>
      </p:sp>
    </p:spTree>
    <p:extLst>
      <p:ext uri="{BB962C8B-B14F-4D97-AF65-F5344CB8AC3E}">
        <p14:creationId xmlns:p14="http://schemas.microsoft.com/office/powerpoint/2010/main" val="2774015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78486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Rectangle 5"/>
          <p:cNvSpPr>
            <a:spLocks noChangeArrowheads="1"/>
          </p:cNvSpPr>
          <p:nvPr/>
        </p:nvSpPr>
        <p:spPr bwMode="auto">
          <a:xfrm>
            <a:off x="914400" y="5410200"/>
            <a:ext cx="6934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dirty="0"/>
              <a:t>The terrestrial planets Mercury, Venus, Earth and Mars in true colors, sizes to scale</a:t>
            </a:r>
          </a:p>
        </p:txBody>
      </p:sp>
    </p:spTree>
    <p:extLst>
      <p:ext uri="{BB962C8B-B14F-4D97-AF65-F5344CB8AC3E}">
        <p14:creationId xmlns:p14="http://schemas.microsoft.com/office/powerpoint/2010/main" val="141320182"/>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9" name="Rectangle 3"/>
          <p:cNvSpPr>
            <a:spLocks noGrp="1" noChangeArrowheads="1"/>
          </p:cNvSpPr>
          <p:nvPr>
            <p:ph type="body" sz="half" idx="1"/>
          </p:nvPr>
        </p:nvSpPr>
        <p:spPr>
          <a:xfrm>
            <a:off x="153923" y="931863"/>
            <a:ext cx="8532877" cy="5849937"/>
          </a:xfrm>
        </p:spPr>
        <p:txBody>
          <a:bodyPr>
            <a:normAutofit/>
          </a:bodyPr>
          <a:lstStyle/>
          <a:p>
            <a:pPr eaLnBrk="1" hangingPunct="1">
              <a:defRPr/>
            </a:pPr>
            <a:r>
              <a:rPr lang="en-US" sz="4800" dirty="0" smtClean="0">
                <a:solidFill>
                  <a:schemeClr val="tx1"/>
                </a:solidFill>
                <a:cs typeface="+mn-cs"/>
              </a:rPr>
              <a:t>If you ever visit another world, Mars may be your best choice.</a:t>
            </a:r>
            <a:r>
              <a:rPr lang="en-US" dirty="0" smtClean="0">
                <a:solidFill>
                  <a:schemeClr val="tx1"/>
                </a:solidFill>
                <a:cs typeface="+mn-cs"/>
              </a:rPr>
              <a:t> </a:t>
            </a:r>
          </a:p>
          <a:p>
            <a:pPr lvl="1" eaLnBrk="1" hangingPunct="1">
              <a:defRPr/>
            </a:pPr>
            <a:r>
              <a:rPr lang="en-US" sz="2400" dirty="0" smtClean="0">
                <a:solidFill>
                  <a:schemeClr val="tx1"/>
                </a:solidFill>
              </a:rPr>
              <a:t>You will need a heated, pressurized spacesuit, but Mars is not as inhospitable as the moon. </a:t>
            </a:r>
          </a:p>
          <a:p>
            <a:pPr lvl="1" eaLnBrk="1" hangingPunct="1">
              <a:defRPr/>
            </a:pPr>
            <a:r>
              <a:rPr lang="en-US" sz="2400" dirty="0" smtClean="0">
                <a:solidFill>
                  <a:schemeClr val="tx1"/>
                </a:solidFill>
              </a:rPr>
              <a:t>It is also more interesting—with weather, complex geology, craters, volcanoes, and signs that water once flowed over its surface</a:t>
            </a:r>
            <a:r>
              <a:rPr lang="en-US" sz="2400" dirty="0" smtClean="0">
                <a:solidFill>
                  <a:schemeClr val="tx1"/>
                </a:solidFill>
              </a:rPr>
              <a:t>.</a:t>
            </a:r>
          </a:p>
          <a:p>
            <a:pPr lvl="1" eaLnBrk="1" hangingPunct="1">
              <a:defRPr/>
            </a:pPr>
            <a:endParaRPr lang="en-US" sz="2400" dirty="0" smtClean="0">
              <a:solidFill>
                <a:schemeClr val="tx1"/>
              </a:solidFill>
            </a:endParaRPr>
          </a:p>
        </p:txBody>
      </p:sp>
      <p:sp>
        <p:nvSpPr>
          <p:cNvPr id="864260" name="Text Box 4"/>
          <p:cNvSpPr txBox="1">
            <a:spLocks noChangeArrowheads="1"/>
          </p:cNvSpPr>
          <p:nvPr/>
        </p:nvSpPr>
        <p:spPr bwMode="auto">
          <a:xfrm>
            <a:off x="547688" y="76200"/>
            <a:ext cx="760571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chemeClr val="accent3">
                    <a:lumMod val="50000"/>
                  </a:schemeClr>
                </a:solidFill>
                <a:cs typeface="+mn-cs"/>
              </a:rPr>
              <a:t>Mars </a:t>
            </a:r>
          </a:p>
        </p:txBody>
      </p:sp>
    </p:spTree>
    <p:extLst>
      <p:ext uri="{BB962C8B-B14F-4D97-AF65-F5344CB8AC3E}">
        <p14:creationId xmlns:p14="http://schemas.microsoft.com/office/powerpoint/2010/main" val="4215526934"/>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2931" name="Rectangle 3"/>
          <p:cNvSpPr>
            <a:spLocks noGrp="1" noChangeArrowheads="1"/>
          </p:cNvSpPr>
          <p:nvPr>
            <p:ph type="body" idx="4294967295"/>
          </p:nvPr>
        </p:nvSpPr>
        <p:spPr>
          <a:xfrm>
            <a:off x="0" y="990600"/>
            <a:ext cx="9144000" cy="5867400"/>
          </a:xfrm>
        </p:spPr>
        <p:txBody>
          <a:bodyPr>
            <a:normAutofit lnSpcReduction="10000"/>
          </a:bodyPr>
          <a:lstStyle/>
          <a:p>
            <a:pPr>
              <a:defRPr/>
            </a:pPr>
            <a:r>
              <a:rPr lang="en-US" sz="5400" dirty="0">
                <a:solidFill>
                  <a:srgbClr val="000000"/>
                </a:solidFill>
              </a:rPr>
              <a:t>The Martian air contains:</a:t>
            </a:r>
          </a:p>
          <a:p>
            <a:pPr lvl="1">
              <a:defRPr/>
            </a:pPr>
            <a:r>
              <a:rPr lang="en-US" dirty="0">
                <a:solidFill>
                  <a:srgbClr val="000000"/>
                </a:solidFill>
              </a:rPr>
              <a:t>95 percent carbon dioxide</a:t>
            </a:r>
          </a:p>
          <a:p>
            <a:pPr lvl="1">
              <a:defRPr/>
            </a:pPr>
            <a:r>
              <a:rPr lang="en-US" dirty="0">
                <a:solidFill>
                  <a:srgbClr val="000000"/>
                </a:solidFill>
              </a:rPr>
              <a:t>3 percent nitrogen</a:t>
            </a:r>
          </a:p>
          <a:p>
            <a:pPr lvl="1">
              <a:defRPr/>
            </a:pPr>
            <a:r>
              <a:rPr lang="en-US" dirty="0">
                <a:solidFill>
                  <a:srgbClr val="000000"/>
                </a:solidFill>
              </a:rPr>
              <a:t>2 percent </a:t>
            </a:r>
            <a:r>
              <a:rPr lang="en-US" dirty="0" smtClean="0">
                <a:solidFill>
                  <a:srgbClr val="000000"/>
                </a:solidFill>
              </a:rPr>
              <a:t>argon</a:t>
            </a:r>
            <a:endParaRPr lang="en-US" sz="3600" dirty="0" smtClean="0">
              <a:cs typeface="+mn-cs"/>
            </a:endParaRPr>
          </a:p>
          <a:p>
            <a:pPr eaLnBrk="1" hangingPunct="1">
              <a:defRPr/>
            </a:pPr>
            <a:r>
              <a:rPr lang="en-US" sz="3600" dirty="0" smtClean="0">
                <a:solidFill>
                  <a:schemeClr val="tx1"/>
                </a:solidFill>
                <a:cs typeface="+mn-cs"/>
              </a:rPr>
              <a:t>That </a:t>
            </a:r>
            <a:r>
              <a:rPr lang="en-US" sz="3600" dirty="0" smtClean="0">
                <a:solidFill>
                  <a:schemeClr val="tx1"/>
                </a:solidFill>
                <a:cs typeface="+mn-cs"/>
              </a:rPr>
              <a:t>is similar to the composition of air on Venus.</a:t>
            </a:r>
          </a:p>
          <a:p>
            <a:pPr eaLnBrk="1" hangingPunct="1">
              <a:defRPr/>
            </a:pPr>
            <a:r>
              <a:rPr lang="en-US" sz="3600" dirty="0" smtClean="0">
                <a:solidFill>
                  <a:schemeClr val="tx1"/>
                </a:solidFill>
                <a:cs typeface="+mn-cs"/>
              </a:rPr>
              <a:t>However, the Martian atmosphere is very thin.</a:t>
            </a:r>
          </a:p>
          <a:p>
            <a:pPr lvl="1" eaLnBrk="1" hangingPunct="1">
              <a:defRPr/>
            </a:pPr>
            <a:r>
              <a:rPr lang="en-US" sz="2400" dirty="0" smtClean="0">
                <a:solidFill>
                  <a:schemeClr val="tx1"/>
                </a:solidFill>
              </a:rPr>
              <a:t>It is less than 1 percent as dense as </a:t>
            </a:r>
            <a:r>
              <a:rPr lang="en-US" sz="2400" dirty="0" smtClean="0">
                <a:solidFill>
                  <a:schemeClr val="tx1"/>
                </a:solidFill>
              </a:rPr>
              <a:t>Earth</a:t>
            </a:r>
            <a:r>
              <a:rPr lang="en-US" sz="2400" dirty="0" smtClean="0">
                <a:solidFill>
                  <a:schemeClr val="tx1"/>
                </a:solidFill>
                <a:latin typeface="Arial"/>
              </a:rPr>
              <a:t>’</a:t>
            </a:r>
            <a:r>
              <a:rPr lang="en-US" sz="2400" dirty="0" smtClean="0">
                <a:solidFill>
                  <a:schemeClr val="tx1"/>
                </a:solidFill>
              </a:rPr>
              <a:t>s </a:t>
            </a:r>
            <a:r>
              <a:rPr lang="en-US" sz="2400" dirty="0" smtClean="0">
                <a:solidFill>
                  <a:schemeClr val="tx1"/>
                </a:solidFill>
              </a:rPr>
              <a:t>atmosphere.</a:t>
            </a:r>
          </a:p>
          <a:p>
            <a:pPr lvl="1" eaLnBrk="1" hangingPunct="1">
              <a:defRPr/>
            </a:pPr>
            <a:r>
              <a:rPr lang="en-US" sz="2400" dirty="0" smtClean="0">
                <a:solidFill>
                  <a:schemeClr val="tx1"/>
                </a:solidFill>
              </a:rPr>
              <a:t>It is 1/10,000 as dense as </a:t>
            </a:r>
            <a:r>
              <a:rPr lang="en-US" sz="2400" dirty="0" smtClean="0">
                <a:solidFill>
                  <a:schemeClr val="tx1"/>
                </a:solidFill>
              </a:rPr>
              <a:t>Venus</a:t>
            </a:r>
            <a:r>
              <a:rPr lang="en-US" sz="2400" dirty="0" smtClean="0">
                <a:solidFill>
                  <a:schemeClr val="tx1"/>
                </a:solidFill>
                <a:latin typeface="Arial"/>
              </a:rPr>
              <a:t>’</a:t>
            </a:r>
            <a:r>
              <a:rPr lang="en-US" sz="2400" dirty="0" smtClean="0">
                <a:solidFill>
                  <a:schemeClr val="tx1"/>
                </a:solidFill>
              </a:rPr>
              <a:t>s</a:t>
            </a:r>
            <a:r>
              <a:rPr lang="en-US" sz="2400" dirty="0" smtClean="0">
                <a:solidFill>
                  <a:schemeClr val="tx1"/>
                </a:solidFill>
              </a:rPr>
              <a:t>.</a:t>
            </a:r>
          </a:p>
        </p:txBody>
      </p:sp>
      <p:sp>
        <p:nvSpPr>
          <p:cNvPr id="1532934" name="Text Box 6"/>
          <p:cNvSpPr txBox="1">
            <a:spLocks noChangeArrowheads="1"/>
          </p:cNvSpPr>
          <p:nvPr/>
        </p:nvSpPr>
        <p:spPr bwMode="auto">
          <a:xfrm>
            <a:off x="547688" y="76200"/>
            <a:ext cx="760571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chemeClr val="accent3">
                    <a:lumMod val="50000"/>
                  </a:schemeClr>
                </a:solidFill>
                <a:cs typeface="+mn-cs"/>
              </a:rPr>
              <a:t>The Atmosphere of Mars </a:t>
            </a:r>
          </a:p>
        </p:txBody>
      </p:sp>
    </p:spTree>
    <p:extLst>
      <p:ext uri="{BB962C8B-B14F-4D97-AF65-F5344CB8AC3E}">
        <p14:creationId xmlns:p14="http://schemas.microsoft.com/office/powerpoint/2010/main" val="2684833127"/>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5" name="Rectangle 3"/>
          <p:cNvSpPr>
            <a:spLocks noGrp="1" noChangeArrowheads="1"/>
          </p:cNvSpPr>
          <p:nvPr>
            <p:ph type="body" idx="4294967295"/>
          </p:nvPr>
        </p:nvSpPr>
        <p:spPr>
          <a:xfrm>
            <a:off x="0" y="841375"/>
            <a:ext cx="9144000" cy="5654675"/>
          </a:xfrm>
        </p:spPr>
        <p:txBody>
          <a:bodyPr>
            <a:normAutofit lnSpcReduction="10000"/>
          </a:bodyPr>
          <a:lstStyle/>
          <a:p>
            <a:pPr eaLnBrk="1" hangingPunct="1">
              <a:defRPr/>
            </a:pPr>
            <a:r>
              <a:rPr lang="en-US" sz="4800" dirty="0" smtClean="0">
                <a:solidFill>
                  <a:schemeClr val="tx1"/>
                </a:solidFill>
                <a:cs typeface="+mn-cs"/>
              </a:rPr>
              <a:t>There is very little water in the Martian atmosphere.</a:t>
            </a:r>
          </a:p>
          <a:p>
            <a:pPr lvl="1" eaLnBrk="1" hangingPunct="1">
              <a:defRPr/>
            </a:pPr>
            <a:r>
              <a:rPr lang="en-US" sz="2400" dirty="0" smtClean="0">
                <a:solidFill>
                  <a:schemeClr val="tx1"/>
                </a:solidFill>
              </a:rPr>
              <a:t>Liquid water cannot survive on the surface of Mars because the air pressure is too low.</a:t>
            </a:r>
          </a:p>
          <a:p>
            <a:pPr lvl="1" eaLnBrk="1" hangingPunct="1">
              <a:defRPr/>
            </a:pPr>
            <a:r>
              <a:rPr lang="en-US" sz="2400" dirty="0" smtClean="0">
                <a:solidFill>
                  <a:schemeClr val="tx1"/>
                </a:solidFill>
              </a:rPr>
              <a:t>Any liquid water would immediately boil away</a:t>
            </a:r>
            <a:r>
              <a:rPr lang="en-US" sz="2400" dirty="0" smtClean="0">
                <a:solidFill>
                  <a:schemeClr val="tx1"/>
                </a:solidFill>
              </a:rPr>
              <a:t>.</a:t>
            </a:r>
          </a:p>
          <a:p>
            <a:pPr>
              <a:defRPr/>
            </a:pPr>
            <a:r>
              <a:rPr lang="en-US" sz="4000" dirty="0">
                <a:solidFill>
                  <a:srgbClr val="000000"/>
                </a:solidFill>
              </a:rPr>
              <a:t>The polar caps appear to be  composed of frozen water ice coated over by carbon dioxide (dry ice).</a:t>
            </a:r>
          </a:p>
          <a:p>
            <a:pPr lvl="1">
              <a:defRPr/>
            </a:pPr>
            <a:r>
              <a:rPr lang="en-US" sz="2600" dirty="0">
                <a:solidFill>
                  <a:srgbClr val="000000"/>
                </a:solidFill>
              </a:rPr>
              <a:t>Whatever water is present on Mars is frozen either within the polar caps or as permafrost in the soil.</a:t>
            </a:r>
            <a:endParaRPr lang="en-US" sz="2400" dirty="0" smtClean="0">
              <a:solidFill>
                <a:srgbClr val="000000"/>
              </a:solidFill>
            </a:endParaRPr>
          </a:p>
        </p:txBody>
      </p:sp>
      <p:sp>
        <p:nvSpPr>
          <p:cNvPr id="868360" name="Text Box 8"/>
          <p:cNvSpPr txBox="1">
            <a:spLocks noChangeArrowheads="1"/>
          </p:cNvSpPr>
          <p:nvPr/>
        </p:nvSpPr>
        <p:spPr bwMode="auto">
          <a:xfrm>
            <a:off x="547688" y="76200"/>
            <a:ext cx="760571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chemeClr val="accent3">
                    <a:lumMod val="50000"/>
                  </a:schemeClr>
                </a:solidFill>
                <a:cs typeface="+mn-cs"/>
              </a:rPr>
              <a:t>The Atmosphere of Mars </a:t>
            </a:r>
          </a:p>
        </p:txBody>
      </p:sp>
    </p:spTree>
    <p:extLst>
      <p:ext uri="{BB962C8B-B14F-4D97-AF65-F5344CB8AC3E}">
        <p14:creationId xmlns:p14="http://schemas.microsoft.com/office/powerpoint/2010/main" val="3359627419"/>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9" name="Rectangle 3"/>
          <p:cNvSpPr>
            <a:spLocks noGrp="1" noChangeArrowheads="1"/>
          </p:cNvSpPr>
          <p:nvPr>
            <p:ph type="body" idx="4294967295"/>
          </p:nvPr>
        </p:nvSpPr>
        <p:spPr>
          <a:xfrm>
            <a:off x="0" y="985838"/>
            <a:ext cx="8677420" cy="5562600"/>
          </a:xfrm>
        </p:spPr>
        <p:txBody>
          <a:bodyPr>
            <a:normAutofit fontScale="92500" lnSpcReduction="20000"/>
          </a:bodyPr>
          <a:lstStyle/>
          <a:p>
            <a:pPr eaLnBrk="1" hangingPunct="1">
              <a:defRPr/>
            </a:pPr>
            <a:r>
              <a:rPr lang="en-US" sz="3600" dirty="0" smtClean="0">
                <a:solidFill>
                  <a:schemeClr val="tx1"/>
                </a:solidFill>
                <a:cs typeface="+mn-cs"/>
              </a:rPr>
              <a:t>Although the present atmosphere of Mars is very thin, you will see evidence that the climate once permitted liquid water to flow over the surface.</a:t>
            </a:r>
          </a:p>
          <a:p>
            <a:pPr lvl="1" eaLnBrk="1" hangingPunct="1">
              <a:defRPr/>
            </a:pPr>
            <a:r>
              <a:rPr lang="en-US" dirty="0" smtClean="0">
                <a:solidFill>
                  <a:schemeClr val="tx1"/>
                </a:solidFill>
              </a:rPr>
              <a:t>So, it must have had a thicker atmosphere. </a:t>
            </a:r>
          </a:p>
          <a:p>
            <a:pPr>
              <a:defRPr/>
            </a:pPr>
            <a:r>
              <a:rPr lang="en-US" sz="3600" dirty="0">
                <a:solidFill>
                  <a:srgbClr val="000000"/>
                </a:solidFill>
              </a:rPr>
              <a:t>Being a terrestrial planet, it should have outgassed significant amounts of carbon dioxide, nitrogen, and water vapor.</a:t>
            </a:r>
          </a:p>
          <a:p>
            <a:pPr>
              <a:defRPr/>
            </a:pPr>
            <a:r>
              <a:rPr lang="en-US" sz="3600" dirty="0">
                <a:solidFill>
                  <a:srgbClr val="000000"/>
                </a:solidFill>
              </a:rPr>
              <a:t>As it was small, however, it could not hold onto its atmosphere.</a:t>
            </a:r>
          </a:p>
          <a:p>
            <a:pPr lvl="1">
              <a:defRPr/>
            </a:pPr>
            <a:r>
              <a:rPr lang="en-US" sz="2600" dirty="0">
                <a:solidFill>
                  <a:srgbClr val="000000"/>
                </a:solidFill>
              </a:rPr>
              <a:t>There are various reasons for this. </a:t>
            </a:r>
          </a:p>
          <a:p>
            <a:pPr lvl="1" eaLnBrk="1" hangingPunct="1">
              <a:defRPr/>
            </a:pPr>
            <a:endParaRPr lang="en-US" dirty="0" smtClean="0">
              <a:solidFill>
                <a:schemeClr val="tx1"/>
              </a:solidFill>
            </a:endParaRPr>
          </a:p>
        </p:txBody>
      </p:sp>
      <p:sp>
        <p:nvSpPr>
          <p:cNvPr id="869385" name="Text Box 9"/>
          <p:cNvSpPr txBox="1">
            <a:spLocks noChangeArrowheads="1"/>
          </p:cNvSpPr>
          <p:nvPr/>
        </p:nvSpPr>
        <p:spPr bwMode="auto">
          <a:xfrm>
            <a:off x="547688" y="76200"/>
            <a:ext cx="760571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chemeClr val="accent3">
                    <a:lumMod val="50000"/>
                  </a:schemeClr>
                </a:solidFill>
                <a:cs typeface="+mn-cs"/>
              </a:rPr>
              <a:t>The Atmosphere of Mars </a:t>
            </a:r>
          </a:p>
        </p:txBody>
      </p:sp>
    </p:spTree>
    <p:extLst>
      <p:ext uri="{BB962C8B-B14F-4D97-AF65-F5344CB8AC3E}">
        <p14:creationId xmlns:p14="http://schemas.microsoft.com/office/powerpoint/2010/main" val="1676001783"/>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363" name="Rectangle 3"/>
          <p:cNvSpPr>
            <a:spLocks noGrp="1" noChangeArrowheads="1"/>
          </p:cNvSpPr>
          <p:nvPr>
            <p:ph type="body" idx="4294967295"/>
          </p:nvPr>
        </p:nvSpPr>
        <p:spPr>
          <a:xfrm>
            <a:off x="0" y="952500"/>
            <a:ext cx="9144000" cy="5867400"/>
          </a:xfrm>
        </p:spPr>
        <p:txBody>
          <a:bodyPr/>
          <a:lstStyle/>
          <a:p>
            <a:pPr eaLnBrk="1" hangingPunct="1">
              <a:defRPr/>
            </a:pPr>
            <a:r>
              <a:rPr lang="en-US" sz="4400" dirty="0" smtClean="0">
                <a:solidFill>
                  <a:schemeClr val="tx1"/>
                </a:solidFill>
                <a:cs typeface="+mn-cs"/>
              </a:rPr>
              <a:t>The escape velocity on Mars is only 5 km/s—less than half of </a:t>
            </a:r>
            <a:r>
              <a:rPr lang="en-US" sz="4400" dirty="0" smtClean="0">
                <a:solidFill>
                  <a:schemeClr val="tx1"/>
                </a:solidFill>
                <a:cs typeface="+mn-cs"/>
              </a:rPr>
              <a:t>Earth</a:t>
            </a:r>
            <a:r>
              <a:rPr lang="en-US" sz="4400" dirty="0" smtClean="0">
                <a:solidFill>
                  <a:schemeClr val="tx1"/>
                </a:solidFill>
                <a:latin typeface="Arial"/>
              </a:rPr>
              <a:t>’</a:t>
            </a:r>
            <a:r>
              <a:rPr lang="en-US" sz="4400" dirty="0" smtClean="0">
                <a:solidFill>
                  <a:schemeClr val="tx1"/>
                </a:solidFill>
                <a:cs typeface="+mn-cs"/>
              </a:rPr>
              <a:t>s</a:t>
            </a:r>
            <a:r>
              <a:rPr lang="en-US" sz="4400" dirty="0" smtClean="0">
                <a:solidFill>
                  <a:schemeClr val="tx1"/>
                </a:solidFill>
                <a:cs typeface="+mn-cs"/>
              </a:rPr>
              <a:t>.</a:t>
            </a:r>
          </a:p>
          <a:p>
            <a:pPr lvl="1" eaLnBrk="1" hangingPunct="1">
              <a:defRPr/>
            </a:pPr>
            <a:r>
              <a:rPr lang="en-US" sz="2600" dirty="0" smtClean="0">
                <a:solidFill>
                  <a:schemeClr val="tx1"/>
                </a:solidFill>
              </a:rPr>
              <a:t>So, it was easier for rapidly moving gas molecules to escape into space</a:t>
            </a:r>
            <a:r>
              <a:rPr lang="en-US" sz="2600" dirty="0" smtClean="0">
                <a:solidFill>
                  <a:schemeClr val="tx1"/>
                </a:solidFill>
              </a:rPr>
              <a:t>.</a:t>
            </a:r>
          </a:p>
          <a:p>
            <a:pPr>
              <a:defRPr/>
            </a:pPr>
            <a:r>
              <a:rPr lang="en-US" sz="4800" dirty="0">
                <a:solidFill>
                  <a:srgbClr val="000000"/>
                </a:solidFill>
              </a:rPr>
              <a:t>Another factor is the temperature of a planet.</a:t>
            </a:r>
          </a:p>
          <a:p>
            <a:pPr lvl="1">
              <a:defRPr/>
            </a:pPr>
            <a:r>
              <a:rPr lang="en-US" sz="2400" dirty="0">
                <a:solidFill>
                  <a:srgbClr val="000000"/>
                </a:solidFill>
              </a:rPr>
              <a:t>If Mars had been colder, the gas molecules in its atmosphere would have been traveling more slowly.</a:t>
            </a:r>
          </a:p>
          <a:p>
            <a:pPr lvl="1">
              <a:defRPr/>
            </a:pPr>
            <a:r>
              <a:rPr lang="en-US" sz="2400" dirty="0">
                <a:solidFill>
                  <a:srgbClr val="000000"/>
                </a:solidFill>
              </a:rPr>
              <a:t>Thus, they would not have escaped as easily.</a:t>
            </a:r>
          </a:p>
          <a:p>
            <a:pPr lvl="1" eaLnBrk="1" hangingPunct="1">
              <a:defRPr/>
            </a:pPr>
            <a:endParaRPr lang="en-US" sz="2600" dirty="0" smtClean="0">
              <a:solidFill>
                <a:schemeClr val="tx1"/>
              </a:solidFill>
            </a:endParaRPr>
          </a:p>
        </p:txBody>
      </p:sp>
      <p:sp>
        <p:nvSpPr>
          <p:cNvPr id="1039367" name="Text Box 7"/>
          <p:cNvSpPr txBox="1">
            <a:spLocks noChangeArrowheads="1"/>
          </p:cNvSpPr>
          <p:nvPr/>
        </p:nvSpPr>
        <p:spPr bwMode="auto">
          <a:xfrm>
            <a:off x="547688" y="76200"/>
            <a:ext cx="760571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chemeClr val="accent3">
                    <a:lumMod val="50000"/>
                  </a:schemeClr>
                </a:solidFill>
                <a:cs typeface="+mn-cs"/>
              </a:rPr>
              <a:t>The Atmosphere of Mars </a:t>
            </a:r>
          </a:p>
        </p:txBody>
      </p:sp>
    </p:spTree>
    <p:extLst>
      <p:ext uri="{BB962C8B-B14F-4D97-AF65-F5344CB8AC3E}">
        <p14:creationId xmlns:p14="http://schemas.microsoft.com/office/powerpoint/2010/main" val="169349691"/>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7459" name="Rectangle 3"/>
          <p:cNvSpPr>
            <a:spLocks noGrp="1" noChangeArrowheads="1"/>
          </p:cNvSpPr>
          <p:nvPr>
            <p:ph type="body" idx="4294967295"/>
          </p:nvPr>
        </p:nvSpPr>
        <p:spPr>
          <a:xfrm>
            <a:off x="173164" y="952500"/>
            <a:ext cx="8970836" cy="5609627"/>
          </a:xfrm>
        </p:spPr>
        <p:txBody>
          <a:bodyPr/>
          <a:lstStyle/>
          <a:p>
            <a:pPr eaLnBrk="1" hangingPunct="1">
              <a:defRPr/>
            </a:pPr>
            <a:r>
              <a:rPr lang="en-US" sz="4400" dirty="0" smtClean="0">
                <a:solidFill>
                  <a:schemeClr val="tx1"/>
                </a:solidFill>
                <a:cs typeface="+mn-cs"/>
              </a:rPr>
              <a:t>Another factor is the </a:t>
            </a:r>
            <a:r>
              <a:rPr lang="en-US" sz="4400" dirty="0" smtClean="0">
                <a:solidFill>
                  <a:schemeClr val="tx1"/>
                </a:solidFill>
                <a:cs typeface="+mn-cs"/>
              </a:rPr>
              <a:t>planet</a:t>
            </a:r>
            <a:r>
              <a:rPr lang="en-US" sz="4400" dirty="0" smtClean="0">
                <a:solidFill>
                  <a:schemeClr val="tx1"/>
                </a:solidFill>
                <a:latin typeface="Arial"/>
              </a:rPr>
              <a:t>’</a:t>
            </a:r>
            <a:r>
              <a:rPr lang="en-US" sz="4400" dirty="0" smtClean="0">
                <a:solidFill>
                  <a:schemeClr val="tx1"/>
                </a:solidFill>
                <a:cs typeface="+mn-cs"/>
              </a:rPr>
              <a:t>s </a:t>
            </a:r>
            <a:r>
              <a:rPr lang="en-US" sz="4400" dirty="0" smtClean="0">
                <a:solidFill>
                  <a:schemeClr val="tx1"/>
                </a:solidFill>
                <a:cs typeface="+mn-cs"/>
              </a:rPr>
              <a:t>lack of an ozone layer to screen out UV radiation.</a:t>
            </a:r>
            <a:r>
              <a:rPr lang="en-US" sz="3600" dirty="0" smtClean="0">
                <a:solidFill>
                  <a:schemeClr val="tx1"/>
                </a:solidFill>
                <a:cs typeface="+mn-cs"/>
              </a:rPr>
              <a:t> </a:t>
            </a:r>
          </a:p>
          <a:p>
            <a:pPr lvl="1" eaLnBrk="1" hangingPunct="1">
              <a:defRPr/>
            </a:pPr>
            <a:r>
              <a:rPr lang="en-US" sz="2400" dirty="0" smtClean="0">
                <a:solidFill>
                  <a:schemeClr val="tx1"/>
                </a:solidFill>
              </a:rPr>
              <a:t>Sunlight UV photons can break atmospheric molecules up into smaller fragments. </a:t>
            </a:r>
          </a:p>
          <a:p>
            <a:pPr lvl="1" eaLnBrk="1" hangingPunct="1">
              <a:defRPr/>
            </a:pPr>
            <a:r>
              <a:rPr lang="en-US" sz="2400" dirty="0" smtClean="0">
                <a:solidFill>
                  <a:schemeClr val="tx1"/>
                </a:solidFill>
              </a:rPr>
              <a:t>For example, can be broken by UV into hydrogen and oxygen. </a:t>
            </a:r>
          </a:p>
          <a:p>
            <a:pPr lvl="1" eaLnBrk="1" hangingPunct="1">
              <a:defRPr/>
            </a:pPr>
            <a:r>
              <a:rPr lang="en-US" sz="2400" dirty="0" smtClean="0">
                <a:solidFill>
                  <a:schemeClr val="tx1"/>
                </a:solidFill>
              </a:rPr>
              <a:t>The hydrogen then easily escapes into space.</a:t>
            </a:r>
          </a:p>
          <a:p>
            <a:pPr lvl="1" eaLnBrk="1" hangingPunct="1">
              <a:defRPr/>
            </a:pPr>
            <a:r>
              <a:rPr lang="en-US" sz="2400" dirty="0" smtClean="0">
                <a:solidFill>
                  <a:schemeClr val="tx1"/>
                </a:solidFill>
              </a:rPr>
              <a:t>The oxygen easily combines chemically with rocks and soil.</a:t>
            </a:r>
          </a:p>
        </p:txBody>
      </p:sp>
      <p:sp>
        <p:nvSpPr>
          <p:cNvPr id="1427462" name="Text Box 6"/>
          <p:cNvSpPr txBox="1">
            <a:spLocks noChangeArrowheads="1"/>
          </p:cNvSpPr>
          <p:nvPr/>
        </p:nvSpPr>
        <p:spPr bwMode="auto">
          <a:xfrm>
            <a:off x="547688" y="76200"/>
            <a:ext cx="760571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chemeClr val="accent3">
                    <a:lumMod val="50000"/>
                  </a:schemeClr>
                </a:solidFill>
                <a:cs typeface="+mn-cs"/>
              </a:rPr>
              <a:t>The Atmosphere of Mars </a:t>
            </a:r>
          </a:p>
        </p:txBody>
      </p:sp>
    </p:spTree>
    <p:extLst>
      <p:ext uri="{BB962C8B-B14F-4D97-AF65-F5344CB8AC3E}">
        <p14:creationId xmlns:p14="http://schemas.microsoft.com/office/powerpoint/2010/main" val="731603370"/>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8483" name="Rectangle 3"/>
          <p:cNvSpPr>
            <a:spLocks noGrp="1" noChangeArrowheads="1"/>
          </p:cNvSpPr>
          <p:nvPr>
            <p:ph type="body" idx="4294967295"/>
          </p:nvPr>
        </p:nvSpPr>
        <p:spPr>
          <a:xfrm>
            <a:off x="0" y="990600"/>
            <a:ext cx="9144000" cy="5867400"/>
          </a:xfrm>
        </p:spPr>
        <p:txBody>
          <a:bodyPr/>
          <a:lstStyle/>
          <a:p>
            <a:pPr eaLnBrk="1" hangingPunct="1">
              <a:defRPr/>
            </a:pPr>
            <a:r>
              <a:rPr lang="en-US" sz="3600" dirty="0" smtClean="0">
                <a:solidFill>
                  <a:schemeClr val="tx1"/>
                </a:solidFill>
                <a:cs typeface="+mn-cs"/>
              </a:rPr>
              <a:t>Mars may have had a substantial atmosphere when it was young. </a:t>
            </a:r>
          </a:p>
          <a:p>
            <a:pPr eaLnBrk="1" hangingPunct="1">
              <a:defRPr/>
            </a:pPr>
            <a:r>
              <a:rPr lang="en-US" sz="3600" dirty="0" smtClean="0">
                <a:solidFill>
                  <a:schemeClr val="tx1"/>
                </a:solidFill>
                <a:cs typeface="+mn-cs"/>
              </a:rPr>
              <a:t>However, it gradually lost much of that—by both direct escape and UV destruction.</a:t>
            </a:r>
            <a:r>
              <a:rPr lang="en-US" dirty="0" smtClean="0">
                <a:solidFill>
                  <a:schemeClr val="tx1"/>
                </a:solidFill>
                <a:cs typeface="+mn-cs"/>
              </a:rPr>
              <a:t> </a:t>
            </a:r>
          </a:p>
          <a:p>
            <a:pPr lvl="1" eaLnBrk="1" hangingPunct="1">
              <a:defRPr/>
            </a:pPr>
            <a:r>
              <a:rPr lang="en-US" sz="2400" dirty="0" smtClean="0">
                <a:solidFill>
                  <a:schemeClr val="tx1"/>
                </a:solidFill>
              </a:rPr>
              <a:t>With a thin atmosphere that does not provide much greenhouse warming nor permit liquid water to persist on the surface, Mars is now a cold, dry world.</a:t>
            </a:r>
          </a:p>
        </p:txBody>
      </p:sp>
      <p:sp>
        <p:nvSpPr>
          <p:cNvPr id="1428486" name="Text Box 6"/>
          <p:cNvSpPr txBox="1">
            <a:spLocks noChangeArrowheads="1"/>
          </p:cNvSpPr>
          <p:nvPr/>
        </p:nvSpPr>
        <p:spPr bwMode="auto">
          <a:xfrm>
            <a:off x="547688" y="76200"/>
            <a:ext cx="760571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rgbClr val="660066"/>
                </a:solidFill>
                <a:cs typeface="+mn-cs"/>
              </a:rPr>
              <a:t>The Atmosphere of Mars </a:t>
            </a:r>
          </a:p>
        </p:txBody>
      </p:sp>
    </p:spTree>
    <p:extLst>
      <p:ext uri="{BB962C8B-B14F-4D97-AF65-F5344CB8AC3E}">
        <p14:creationId xmlns:p14="http://schemas.microsoft.com/office/powerpoint/2010/main" val="4282625710"/>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7" name="Rectangle 3"/>
          <p:cNvSpPr>
            <a:spLocks noGrp="1" noChangeArrowheads="1"/>
          </p:cNvSpPr>
          <p:nvPr>
            <p:ph type="body" sz="half" idx="1"/>
          </p:nvPr>
        </p:nvSpPr>
        <p:spPr>
          <a:xfrm>
            <a:off x="1" y="952500"/>
            <a:ext cx="9144000" cy="4525963"/>
          </a:xfrm>
        </p:spPr>
        <p:txBody>
          <a:bodyPr/>
          <a:lstStyle/>
          <a:p>
            <a:pPr eaLnBrk="1" hangingPunct="1">
              <a:defRPr/>
            </a:pPr>
            <a:r>
              <a:rPr lang="en-US" sz="4400" dirty="0" smtClean="0">
                <a:solidFill>
                  <a:schemeClr val="tx1"/>
                </a:solidFill>
                <a:cs typeface="+mn-cs"/>
              </a:rPr>
              <a:t>Data recorded by orbiting satellites show:</a:t>
            </a:r>
          </a:p>
          <a:p>
            <a:pPr lvl="1" eaLnBrk="1" hangingPunct="1">
              <a:defRPr/>
            </a:pPr>
            <a:r>
              <a:rPr lang="en-US" sz="2400" dirty="0" smtClean="0">
                <a:solidFill>
                  <a:schemeClr val="tx1"/>
                </a:solidFill>
              </a:rPr>
              <a:t>The southern hemisphere is a heavily cratered highland region up to 4 billion years old.</a:t>
            </a:r>
          </a:p>
          <a:p>
            <a:pPr lvl="1" eaLnBrk="1" hangingPunct="1">
              <a:defRPr/>
            </a:pPr>
            <a:r>
              <a:rPr lang="en-US" sz="2400" dirty="0" smtClean="0">
                <a:solidFill>
                  <a:schemeClr val="tx1"/>
                </a:solidFill>
              </a:rPr>
              <a:t>The northern hemisphere is mostly a much younger lowland plain with few craters.</a:t>
            </a:r>
          </a:p>
        </p:txBody>
      </p:sp>
      <p:sp>
        <p:nvSpPr>
          <p:cNvPr id="1050632" name="Text Box 8"/>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chemeClr val="accent3">
                    <a:lumMod val="50000"/>
                  </a:schemeClr>
                </a:solidFill>
                <a:cs typeface="+mn-cs"/>
              </a:rPr>
              <a:t>Exploring the Surface of Mars </a:t>
            </a:r>
          </a:p>
        </p:txBody>
      </p:sp>
      <p:pic>
        <p:nvPicPr>
          <p:cNvPr id="1050636" name="Picture 12" descr="13f10"/>
          <p:cNvPicPr>
            <a:picLocks noChangeAspect="1" noChangeArrowheads="1"/>
          </p:cNvPicPr>
          <p:nvPr/>
        </p:nvPicPr>
        <p:blipFill>
          <a:blip r:embed="rId3">
            <a:extLst>
              <a:ext uri="{28A0092B-C50C-407E-A947-70E740481C1C}">
                <a14:useLocalDpi xmlns:a14="http://schemas.microsoft.com/office/drawing/2010/main" val="0"/>
              </a:ext>
            </a:extLst>
          </a:blip>
          <a:srcRect l="1537" r="1607"/>
          <a:stretch>
            <a:fillRect/>
          </a:stretch>
        </p:blipFill>
        <p:spPr bwMode="auto">
          <a:xfrm>
            <a:off x="3886200" y="4098925"/>
            <a:ext cx="5257800" cy="275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663217101"/>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9" name="Rectangle 3"/>
          <p:cNvSpPr>
            <a:spLocks noGrp="1" noChangeArrowheads="1"/>
          </p:cNvSpPr>
          <p:nvPr>
            <p:ph type="body" sz="half" idx="1"/>
          </p:nvPr>
        </p:nvSpPr>
        <p:spPr>
          <a:xfrm>
            <a:off x="153923" y="952500"/>
            <a:ext cx="8971027" cy="5867400"/>
          </a:xfrm>
        </p:spPr>
        <p:txBody>
          <a:bodyPr/>
          <a:lstStyle/>
          <a:p>
            <a:pPr eaLnBrk="1" hangingPunct="1">
              <a:defRPr/>
            </a:pPr>
            <a:r>
              <a:rPr lang="en-US" sz="4400" dirty="0" smtClean="0">
                <a:solidFill>
                  <a:schemeClr val="tx1"/>
                </a:solidFill>
                <a:cs typeface="+mn-cs"/>
              </a:rPr>
              <a:t>Volcanism is dramatically evident in the </a:t>
            </a:r>
            <a:r>
              <a:rPr lang="en-US" sz="4400" dirty="0" err="1" smtClean="0">
                <a:solidFill>
                  <a:schemeClr val="tx1"/>
                </a:solidFill>
                <a:cs typeface="+mn-cs"/>
              </a:rPr>
              <a:t>Tharsis</a:t>
            </a:r>
            <a:r>
              <a:rPr lang="en-US" sz="4400" dirty="0" smtClean="0">
                <a:solidFill>
                  <a:schemeClr val="tx1"/>
                </a:solidFill>
                <a:cs typeface="+mn-cs"/>
              </a:rPr>
              <a:t> region.</a:t>
            </a:r>
          </a:p>
          <a:p>
            <a:pPr lvl="1" eaLnBrk="1" hangingPunct="1">
              <a:defRPr/>
            </a:pPr>
            <a:r>
              <a:rPr lang="en-US" sz="2400" dirty="0" smtClean="0">
                <a:solidFill>
                  <a:schemeClr val="tx1"/>
                </a:solidFill>
              </a:rPr>
              <a:t>This is a highland region </a:t>
            </a:r>
            <a:br>
              <a:rPr lang="en-US" sz="2400" dirty="0" smtClean="0">
                <a:solidFill>
                  <a:schemeClr val="tx1"/>
                </a:solidFill>
              </a:rPr>
            </a:br>
            <a:r>
              <a:rPr lang="en-US" sz="2400" dirty="0" smtClean="0">
                <a:solidFill>
                  <a:schemeClr val="tx1"/>
                </a:solidFill>
              </a:rPr>
              <a:t>of volcanoes and lava flows </a:t>
            </a:r>
            <a:br>
              <a:rPr lang="en-US" sz="2400" dirty="0" smtClean="0">
                <a:solidFill>
                  <a:schemeClr val="tx1"/>
                </a:solidFill>
              </a:rPr>
            </a:br>
            <a:r>
              <a:rPr lang="en-US" sz="2400" dirty="0" smtClean="0">
                <a:solidFill>
                  <a:schemeClr val="tx1"/>
                </a:solidFill>
              </a:rPr>
              <a:t>bulging 10 km (6 mi) above </a:t>
            </a:r>
            <a:br>
              <a:rPr lang="en-US" sz="2400" dirty="0" smtClean="0">
                <a:solidFill>
                  <a:schemeClr val="tx1"/>
                </a:solidFill>
              </a:rPr>
            </a:br>
            <a:r>
              <a:rPr lang="en-US" sz="2400" dirty="0" smtClean="0">
                <a:solidFill>
                  <a:schemeClr val="tx1"/>
                </a:solidFill>
              </a:rPr>
              <a:t>the surrounding surface.</a:t>
            </a:r>
          </a:p>
        </p:txBody>
      </p:sp>
      <p:sp>
        <p:nvSpPr>
          <p:cNvPr id="1053710" name="Text Box 14"/>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chemeClr val="accent3">
                    <a:lumMod val="50000"/>
                  </a:schemeClr>
                </a:solidFill>
                <a:cs typeface="+mn-cs"/>
              </a:rPr>
              <a:t>Exploring the Surface of Mars </a:t>
            </a:r>
          </a:p>
        </p:txBody>
      </p:sp>
      <p:pic>
        <p:nvPicPr>
          <p:cNvPr id="405507" name="Picture 18" descr="13f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194050"/>
            <a:ext cx="3886200"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8492511"/>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47" name="Rectangle 3"/>
          <p:cNvSpPr>
            <a:spLocks noGrp="1" noChangeArrowheads="1"/>
          </p:cNvSpPr>
          <p:nvPr>
            <p:ph type="body" sz="half" idx="1"/>
          </p:nvPr>
        </p:nvSpPr>
        <p:spPr>
          <a:xfrm>
            <a:off x="0" y="952500"/>
            <a:ext cx="9124950" cy="5867400"/>
          </a:xfrm>
        </p:spPr>
        <p:txBody>
          <a:bodyPr/>
          <a:lstStyle/>
          <a:p>
            <a:pPr eaLnBrk="1" hangingPunct="1">
              <a:defRPr/>
            </a:pPr>
            <a:r>
              <a:rPr lang="en-US" sz="4400" dirty="0" smtClean="0">
                <a:solidFill>
                  <a:schemeClr val="tx1"/>
                </a:solidFill>
                <a:cs typeface="+mn-cs"/>
              </a:rPr>
              <a:t>A similar uplifted volcanic plain is the Elysium region.</a:t>
            </a:r>
          </a:p>
          <a:p>
            <a:pPr lvl="1" eaLnBrk="1" hangingPunct="1">
              <a:defRPr/>
            </a:pPr>
            <a:r>
              <a:rPr lang="en-US" sz="2400" dirty="0" smtClean="0">
                <a:solidFill>
                  <a:schemeClr val="tx1"/>
                </a:solidFill>
              </a:rPr>
              <a:t>It is more heavily cratered </a:t>
            </a:r>
            <a:br>
              <a:rPr lang="en-US" sz="2400" dirty="0" smtClean="0">
                <a:solidFill>
                  <a:schemeClr val="tx1"/>
                </a:solidFill>
              </a:rPr>
            </a:br>
            <a:r>
              <a:rPr lang="en-US" sz="2400" dirty="0" smtClean="0">
                <a:solidFill>
                  <a:schemeClr val="tx1"/>
                </a:solidFill>
              </a:rPr>
              <a:t>and eroded.</a:t>
            </a:r>
          </a:p>
          <a:p>
            <a:pPr lvl="1" eaLnBrk="1" hangingPunct="1">
              <a:defRPr/>
            </a:pPr>
            <a:r>
              <a:rPr lang="en-US" sz="2400" dirty="0" smtClean="0">
                <a:solidFill>
                  <a:schemeClr val="tx1"/>
                </a:solidFill>
              </a:rPr>
              <a:t>Also, it appears to be older </a:t>
            </a:r>
            <a:br>
              <a:rPr lang="en-US" sz="2400" dirty="0" smtClean="0">
                <a:solidFill>
                  <a:schemeClr val="tx1"/>
                </a:solidFill>
              </a:rPr>
            </a:br>
            <a:r>
              <a:rPr lang="en-US" sz="2400" dirty="0" smtClean="0">
                <a:solidFill>
                  <a:schemeClr val="tx1"/>
                </a:solidFill>
              </a:rPr>
              <a:t>than the </a:t>
            </a:r>
            <a:r>
              <a:rPr lang="en-US" sz="2400" dirty="0" err="1" smtClean="0">
                <a:solidFill>
                  <a:schemeClr val="tx1"/>
                </a:solidFill>
              </a:rPr>
              <a:t>Tharsis</a:t>
            </a:r>
            <a:r>
              <a:rPr lang="en-US" sz="2400" dirty="0" smtClean="0">
                <a:solidFill>
                  <a:schemeClr val="tx1"/>
                </a:solidFill>
              </a:rPr>
              <a:t> bulge.</a:t>
            </a:r>
          </a:p>
        </p:txBody>
      </p:sp>
      <p:sp>
        <p:nvSpPr>
          <p:cNvPr id="1055759" name="Text Box 15"/>
          <p:cNvSpPr txBox="1">
            <a:spLocks noChangeArrowheads="1"/>
          </p:cNvSpPr>
          <p:nvPr/>
        </p:nvSpPr>
        <p:spPr bwMode="auto">
          <a:xfrm>
            <a:off x="404049" y="76200"/>
            <a:ext cx="774935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rgbClr val="800000"/>
                </a:solidFill>
                <a:cs typeface="+mn-cs"/>
              </a:rPr>
              <a:t>Exploring the Surface of Mars </a:t>
            </a:r>
          </a:p>
        </p:txBody>
      </p:sp>
      <p:pic>
        <p:nvPicPr>
          <p:cNvPr id="407555" name="Picture 17" descr="13f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217863"/>
            <a:ext cx="3810000" cy="364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638706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7" name="Rectangle 3"/>
          <p:cNvSpPr>
            <a:spLocks noGrp="1" noChangeArrowheads="1"/>
          </p:cNvSpPr>
          <p:nvPr>
            <p:ph type="body" sz="half" idx="1"/>
          </p:nvPr>
        </p:nvSpPr>
        <p:spPr>
          <a:xfrm>
            <a:off x="0" y="971550"/>
            <a:ext cx="9144000" cy="5886450"/>
          </a:xfrm>
        </p:spPr>
        <p:txBody>
          <a:bodyPr/>
          <a:lstStyle/>
          <a:p>
            <a:pPr eaLnBrk="1" hangingPunct="1">
              <a:defRPr/>
            </a:pPr>
            <a:r>
              <a:rPr lang="en-US" sz="4000" dirty="0" smtClean="0">
                <a:solidFill>
                  <a:srgbClr val="000000"/>
                </a:solidFill>
                <a:cs typeface="+mn-cs"/>
              </a:rPr>
              <a:t>The first feature to notice is diameter.</a:t>
            </a:r>
            <a:endParaRPr lang="en-US" sz="4000" dirty="0" smtClean="0">
              <a:solidFill>
                <a:srgbClr val="000000"/>
              </a:solidFill>
              <a:cs typeface="+mn-cs"/>
            </a:endParaRPr>
          </a:p>
        </p:txBody>
      </p:sp>
      <p:sp>
        <p:nvSpPr>
          <p:cNvPr id="922644" name="Text Box 20"/>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rgbClr val="000000"/>
                </a:solidFill>
                <a:cs typeface="+mn-cs"/>
              </a:rPr>
              <a:t>Five Worlds </a:t>
            </a:r>
          </a:p>
        </p:txBody>
      </p:sp>
      <p:pic>
        <p:nvPicPr>
          <p:cNvPr id="922649" name="Picture 25" descr="13f01"/>
          <p:cNvPicPr>
            <a:picLocks noChangeAspect="1" noChangeArrowheads="1"/>
          </p:cNvPicPr>
          <p:nvPr/>
        </p:nvPicPr>
        <p:blipFill>
          <a:blip r:embed="rId3">
            <a:extLst>
              <a:ext uri="{28A0092B-C50C-407E-A947-70E740481C1C}">
                <a14:useLocalDpi xmlns:a14="http://schemas.microsoft.com/office/drawing/2010/main" val="0"/>
              </a:ext>
            </a:extLst>
          </a:blip>
          <a:srcRect l="1653" t="1231" r="1471"/>
          <a:stretch>
            <a:fillRect/>
          </a:stretch>
        </p:blipFill>
        <p:spPr bwMode="auto">
          <a:xfrm>
            <a:off x="3959225" y="2360613"/>
            <a:ext cx="5184775"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Rectangle 1"/>
          <p:cNvSpPr/>
          <p:nvPr/>
        </p:nvSpPr>
        <p:spPr>
          <a:xfrm>
            <a:off x="0" y="1828159"/>
            <a:ext cx="3959225" cy="5816978"/>
          </a:xfrm>
          <a:prstGeom prst="rect">
            <a:avLst/>
          </a:prstGeom>
        </p:spPr>
        <p:txBody>
          <a:bodyPr wrap="square">
            <a:spAutoFit/>
          </a:bodyPr>
          <a:lstStyle/>
          <a:p>
            <a:pPr>
              <a:defRPr/>
            </a:pPr>
            <a:r>
              <a:rPr lang="en-US" sz="3600" dirty="0"/>
              <a:t>The moon is small.</a:t>
            </a:r>
          </a:p>
          <a:p>
            <a:pPr>
              <a:defRPr/>
            </a:pPr>
            <a:r>
              <a:rPr lang="en-US" sz="3600" dirty="0"/>
              <a:t>Mercury is not much bigger</a:t>
            </a:r>
            <a:r>
              <a:rPr lang="en-US" sz="3600" dirty="0" smtClean="0"/>
              <a:t>.</a:t>
            </a:r>
          </a:p>
          <a:p>
            <a:pPr>
              <a:defRPr/>
            </a:pPr>
            <a:r>
              <a:rPr lang="en-US" sz="3600" dirty="0"/>
              <a:t>Earth and Venus are large and similar in size to each other.</a:t>
            </a:r>
          </a:p>
          <a:p>
            <a:pPr>
              <a:defRPr/>
            </a:pPr>
            <a:r>
              <a:rPr lang="en-US" sz="3600" dirty="0"/>
              <a:t>Mars, though, is a medium-sized world.</a:t>
            </a:r>
          </a:p>
          <a:p>
            <a:pPr>
              <a:defRPr/>
            </a:pPr>
            <a:endParaRPr lang="en-US" sz="3600" dirty="0"/>
          </a:p>
        </p:txBody>
      </p:sp>
    </p:spTree>
    <p:extLst>
      <p:ext uri="{BB962C8B-B14F-4D97-AF65-F5344CB8AC3E}">
        <p14:creationId xmlns:p14="http://schemas.microsoft.com/office/powerpoint/2010/main" val="2075901259"/>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1" name="Rectangle 3"/>
          <p:cNvSpPr>
            <a:spLocks noGrp="1" noChangeArrowheads="1"/>
          </p:cNvSpPr>
          <p:nvPr>
            <p:ph type="body" sz="half" idx="1"/>
          </p:nvPr>
        </p:nvSpPr>
        <p:spPr>
          <a:xfrm>
            <a:off x="566738" y="990600"/>
            <a:ext cx="8272462" cy="5867400"/>
          </a:xfrm>
        </p:spPr>
        <p:txBody>
          <a:bodyPr/>
          <a:lstStyle/>
          <a:p>
            <a:pPr eaLnBrk="1" hangingPunct="1">
              <a:defRPr/>
            </a:pPr>
            <a:r>
              <a:rPr lang="en-US" sz="3400" dirty="0" smtClean="0">
                <a:solidFill>
                  <a:schemeClr val="tx1"/>
                </a:solidFill>
                <a:cs typeface="+mn-cs"/>
              </a:rPr>
              <a:t>The lack of many impact craters suggests that some volcanoes have been active within the last few hundred million years and maybe even more recently.</a:t>
            </a:r>
          </a:p>
        </p:txBody>
      </p:sp>
      <p:sp>
        <p:nvSpPr>
          <p:cNvPr id="877584" name="Text Box 16"/>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chemeClr val="accent3">
                    <a:lumMod val="50000"/>
                  </a:schemeClr>
                </a:solidFill>
                <a:cs typeface="+mn-cs"/>
              </a:rPr>
              <a:t>Exploring the Surface of Mars </a:t>
            </a:r>
          </a:p>
        </p:txBody>
      </p:sp>
      <p:pic>
        <p:nvPicPr>
          <p:cNvPr id="877586" name="Picture 18" descr="13f10"/>
          <p:cNvPicPr>
            <a:picLocks noChangeAspect="1" noChangeArrowheads="1"/>
          </p:cNvPicPr>
          <p:nvPr/>
        </p:nvPicPr>
        <p:blipFill>
          <a:blip r:embed="rId3">
            <a:extLst>
              <a:ext uri="{28A0092B-C50C-407E-A947-70E740481C1C}">
                <a14:useLocalDpi xmlns:a14="http://schemas.microsoft.com/office/drawing/2010/main" val="0"/>
              </a:ext>
            </a:extLst>
          </a:blip>
          <a:srcRect l="1537" r="1607"/>
          <a:stretch>
            <a:fillRect/>
          </a:stretch>
        </p:blipFill>
        <p:spPr bwMode="auto">
          <a:xfrm>
            <a:off x="2895600" y="3576638"/>
            <a:ext cx="6246813" cy="327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120554580"/>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819" name="Rectangle 3"/>
          <p:cNvSpPr>
            <a:spLocks noGrp="1" noChangeArrowheads="1"/>
          </p:cNvSpPr>
          <p:nvPr>
            <p:ph type="body" sz="half" idx="1"/>
          </p:nvPr>
        </p:nvSpPr>
        <p:spPr>
          <a:xfrm>
            <a:off x="0" y="933450"/>
            <a:ext cx="8839200" cy="5867400"/>
          </a:xfrm>
        </p:spPr>
        <p:txBody>
          <a:bodyPr/>
          <a:lstStyle/>
          <a:p>
            <a:pPr eaLnBrk="1" hangingPunct="1">
              <a:defRPr/>
            </a:pPr>
            <a:r>
              <a:rPr lang="en-US" sz="4800" dirty="0" smtClean="0">
                <a:solidFill>
                  <a:schemeClr val="tx1"/>
                </a:solidFill>
                <a:cs typeface="+mn-cs"/>
              </a:rPr>
              <a:t>All the volcanoes on Mars are </a:t>
            </a:r>
            <a:r>
              <a:rPr lang="en-US" sz="4800" dirty="0" smtClean="0">
                <a:solidFill>
                  <a:srgbClr val="0000FF"/>
                </a:solidFill>
                <a:cs typeface="+mn-cs"/>
              </a:rPr>
              <a:t>shield volcanoes</a:t>
            </a:r>
            <a:r>
              <a:rPr lang="en-US" sz="4800" dirty="0" smtClean="0">
                <a:cs typeface="+mn-cs"/>
              </a:rPr>
              <a:t>.</a:t>
            </a:r>
            <a:r>
              <a:rPr lang="en-US" dirty="0" smtClean="0">
                <a:cs typeface="+mn-cs"/>
              </a:rPr>
              <a:t> </a:t>
            </a:r>
          </a:p>
          <a:p>
            <a:pPr lvl="1" eaLnBrk="1" hangingPunct="1">
              <a:defRPr/>
            </a:pPr>
            <a:r>
              <a:rPr lang="en-US" sz="2400" dirty="0" smtClean="0">
                <a:solidFill>
                  <a:srgbClr val="000000"/>
                </a:solidFill>
              </a:rPr>
              <a:t>These are very broad mountains with gentle slopes.</a:t>
            </a:r>
          </a:p>
          <a:p>
            <a:pPr lvl="1" eaLnBrk="1" hangingPunct="1">
              <a:defRPr/>
            </a:pPr>
            <a:r>
              <a:rPr lang="en-US" sz="2400" dirty="0" smtClean="0">
                <a:solidFill>
                  <a:srgbClr val="000000"/>
                </a:solidFill>
              </a:rPr>
              <a:t>On Earth, they are produced by hot spots penetrating upward through the crust</a:t>
            </a:r>
            <a:r>
              <a:rPr lang="en-US" sz="2400" dirty="0" smtClean="0">
                <a:solidFill>
                  <a:srgbClr val="000000"/>
                </a:solidFill>
              </a:rPr>
              <a:t>.</a:t>
            </a:r>
          </a:p>
          <a:p>
            <a:pPr>
              <a:defRPr/>
            </a:pPr>
            <a:r>
              <a:rPr lang="en-US" sz="4800" dirty="0">
                <a:solidFill>
                  <a:srgbClr val="000000"/>
                </a:solidFill>
              </a:rPr>
              <a:t>Shield volcanoes are not related to plate tectonics.</a:t>
            </a:r>
          </a:p>
          <a:p>
            <a:pPr lvl="1">
              <a:defRPr/>
            </a:pPr>
            <a:r>
              <a:rPr lang="en-US" sz="2400" dirty="0">
                <a:solidFill>
                  <a:srgbClr val="000000"/>
                </a:solidFill>
              </a:rPr>
              <a:t>In fact, the large shield volcanoes on Mars provide evidence that plate tectonics has not been significant on that planet.</a:t>
            </a:r>
          </a:p>
          <a:p>
            <a:pPr lvl="1" eaLnBrk="1" hangingPunct="1">
              <a:defRPr/>
            </a:pPr>
            <a:endParaRPr lang="en-US" sz="2400" dirty="0" smtClean="0">
              <a:solidFill>
                <a:srgbClr val="000000"/>
              </a:solidFill>
            </a:endParaRPr>
          </a:p>
        </p:txBody>
      </p:sp>
      <p:sp>
        <p:nvSpPr>
          <p:cNvPr id="1058831" name="Text Box 15"/>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chemeClr val="accent3">
                    <a:lumMod val="50000"/>
                  </a:schemeClr>
                </a:solidFill>
                <a:cs typeface="+mn-cs"/>
              </a:rPr>
              <a:t>Exploring the Surface of Mars </a:t>
            </a:r>
          </a:p>
        </p:txBody>
      </p:sp>
    </p:spTree>
    <p:extLst>
      <p:ext uri="{BB962C8B-B14F-4D97-AF65-F5344CB8AC3E}">
        <p14:creationId xmlns:p14="http://schemas.microsoft.com/office/powerpoint/2010/main" val="2545464673"/>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075" name="Rectangle 3"/>
          <p:cNvSpPr>
            <a:spLocks noGrp="1" noChangeArrowheads="1"/>
          </p:cNvSpPr>
          <p:nvPr>
            <p:ph type="body" idx="4294967295"/>
          </p:nvPr>
        </p:nvSpPr>
        <p:spPr>
          <a:xfrm>
            <a:off x="173164" y="952500"/>
            <a:ext cx="8970836" cy="5867400"/>
          </a:xfrm>
        </p:spPr>
        <p:txBody>
          <a:bodyPr/>
          <a:lstStyle/>
          <a:p>
            <a:pPr eaLnBrk="1" hangingPunct="1">
              <a:defRPr/>
            </a:pPr>
            <a:r>
              <a:rPr lang="en-US" sz="4400" dirty="0" smtClean="0">
                <a:solidFill>
                  <a:schemeClr val="tx1"/>
                </a:solidFill>
                <a:cs typeface="+mn-cs"/>
              </a:rPr>
              <a:t>The largest shield volcano on Mars is Olympus Mons.</a:t>
            </a:r>
          </a:p>
          <a:p>
            <a:pPr lvl="1" eaLnBrk="1" hangingPunct="1">
              <a:defRPr/>
            </a:pPr>
            <a:r>
              <a:rPr lang="en-US" sz="2400" dirty="0" smtClean="0">
                <a:solidFill>
                  <a:schemeClr val="tx1"/>
                </a:solidFill>
              </a:rPr>
              <a:t>It is 600 km (almost 400 mi) in diameter at its base.</a:t>
            </a:r>
          </a:p>
          <a:p>
            <a:pPr lvl="1" eaLnBrk="1" hangingPunct="1">
              <a:defRPr/>
            </a:pPr>
            <a:r>
              <a:rPr lang="en-US" sz="2400" dirty="0" smtClean="0">
                <a:solidFill>
                  <a:schemeClr val="tx1"/>
                </a:solidFill>
              </a:rPr>
              <a:t>It rises 21 km (13 mi) high.</a:t>
            </a:r>
          </a:p>
        </p:txBody>
      </p:sp>
      <p:sp>
        <p:nvSpPr>
          <p:cNvPr id="1539081" name="Text Box 9"/>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chemeClr val="accent3">
                    <a:lumMod val="50000"/>
                  </a:schemeClr>
                </a:solidFill>
                <a:cs typeface="+mn-cs"/>
              </a:rPr>
              <a:t>Exploring the Surface of Mars </a:t>
            </a:r>
          </a:p>
        </p:txBody>
      </p:sp>
      <p:pic>
        <p:nvPicPr>
          <p:cNvPr id="1539082" name="Picture 10" descr="13f11a"/>
          <p:cNvPicPr>
            <a:picLocks noChangeAspect="1" noChangeArrowheads="1"/>
          </p:cNvPicPr>
          <p:nvPr/>
        </p:nvPicPr>
        <p:blipFill>
          <a:blip r:embed="rId3">
            <a:extLst>
              <a:ext uri="{28A0092B-C50C-407E-A947-70E740481C1C}">
                <a14:useLocalDpi xmlns:a14="http://schemas.microsoft.com/office/drawing/2010/main" val="0"/>
              </a:ext>
            </a:extLst>
          </a:blip>
          <a:srcRect l="8916" r="3566"/>
          <a:stretch>
            <a:fillRect/>
          </a:stretch>
        </p:blipFill>
        <p:spPr bwMode="auto">
          <a:xfrm>
            <a:off x="4114800" y="3868738"/>
            <a:ext cx="5029200" cy="298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735141208"/>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9" name="Rectangle 3"/>
          <p:cNvSpPr>
            <a:spLocks noGrp="1" noChangeArrowheads="1"/>
          </p:cNvSpPr>
          <p:nvPr>
            <p:ph type="body" sz="half" idx="1"/>
          </p:nvPr>
        </p:nvSpPr>
        <p:spPr>
          <a:xfrm>
            <a:off x="1" y="979488"/>
            <a:ext cx="8763000" cy="5878512"/>
          </a:xfrm>
        </p:spPr>
        <p:txBody>
          <a:bodyPr/>
          <a:lstStyle/>
          <a:p>
            <a:pPr eaLnBrk="1" hangingPunct="1">
              <a:defRPr/>
            </a:pPr>
            <a:r>
              <a:rPr lang="en-US" sz="4000" dirty="0" smtClean="0">
                <a:solidFill>
                  <a:srgbClr val="000000"/>
                </a:solidFill>
                <a:cs typeface="+mn-cs"/>
              </a:rPr>
              <a:t>In comparison, the largest volcano on Earth—also a shield volcano—is Mauna Loa in Hawaii.</a:t>
            </a:r>
          </a:p>
          <a:p>
            <a:pPr lvl="1" eaLnBrk="1" hangingPunct="1">
              <a:defRPr/>
            </a:pPr>
            <a:r>
              <a:rPr lang="en-US" sz="2600" dirty="0" smtClean="0">
                <a:solidFill>
                  <a:srgbClr val="000000"/>
                </a:solidFill>
              </a:rPr>
              <a:t>It rises only 10 km (6 mi) above its base on the seafloor.</a:t>
            </a:r>
            <a:endParaRPr lang="en-US" sz="2600" dirty="0" smtClean="0">
              <a:solidFill>
                <a:srgbClr val="000000"/>
              </a:solidFill>
            </a:endParaRPr>
          </a:p>
        </p:txBody>
      </p:sp>
      <p:sp>
        <p:nvSpPr>
          <p:cNvPr id="879635" name="Text Box 19"/>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chemeClr val="accent3">
                    <a:lumMod val="50000"/>
                  </a:schemeClr>
                </a:solidFill>
                <a:cs typeface="+mn-cs"/>
              </a:rPr>
              <a:t>Exploring the Surface of Mars </a:t>
            </a:r>
          </a:p>
        </p:txBody>
      </p:sp>
      <p:pic>
        <p:nvPicPr>
          <p:cNvPr id="879636" name="Picture 20" descr="13f11a"/>
          <p:cNvPicPr>
            <a:picLocks noChangeAspect="1" noChangeArrowheads="1"/>
          </p:cNvPicPr>
          <p:nvPr/>
        </p:nvPicPr>
        <p:blipFill>
          <a:blip r:embed="rId3">
            <a:extLst>
              <a:ext uri="{28A0092B-C50C-407E-A947-70E740481C1C}">
                <a14:useLocalDpi xmlns:a14="http://schemas.microsoft.com/office/drawing/2010/main" val="0"/>
              </a:ext>
            </a:extLst>
          </a:blip>
          <a:srcRect l="8916" r="3566"/>
          <a:stretch>
            <a:fillRect/>
          </a:stretch>
        </p:blipFill>
        <p:spPr bwMode="auto">
          <a:xfrm>
            <a:off x="4113213" y="3865563"/>
            <a:ext cx="5029200" cy="298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174419454"/>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9" name="Rectangle 3"/>
          <p:cNvSpPr>
            <a:spLocks noGrp="1" noChangeArrowheads="1"/>
          </p:cNvSpPr>
          <p:nvPr>
            <p:ph type="body" sz="half" idx="1"/>
          </p:nvPr>
        </p:nvSpPr>
        <p:spPr>
          <a:xfrm>
            <a:off x="0" y="841375"/>
            <a:ext cx="8839200" cy="5997575"/>
          </a:xfrm>
        </p:spPr>
        <p:txBody>
          <a:bodyPr>
            <a:normAutofit/>
          </a:bodyPr>
          <a:lstStyle/>
          <a:p>
            <a:pPr eaLnBrk="1" hangingPunct="1">
              <a:defRPr/>
            </a:pPr>
            <a:r>
              <a:rPr lang="en-US" sz="4800" dirty="0" smtClean="0">
                <a:solidFill>
                  <a:schemeClr val="tx1"/>
                </a:solidFill>
                <a:cs typeface="+mn-cs"/>
              </a:rPr>
              <a:t>You cannot expect surface water on Mars now.</a:t>
            </a:r>
            <a:r>
              <a:rPr lang="en-US" sz="3600" dirty="0" smtClean="0">
                <a:solidFill>
                  <a:schemeClr val="tx1"/>
                </a:solidFill>
                <a:cs typeface="+mn-cs"/>
              </a:rPr>
              <a:t> </a:t>
            </a:r>
          </a:p>
          <a:p>
            <a:pPr lvl="1" eaLnBrk="1" hangingPunct="1">
              <a:defRPr/>
            </a:pPr>
            <a:r>
              <a:rPr lang="en-US" sz="2600" dirty="0" smtClean="0">
                <a:solidFill>
                  <a:schemeClr val="tx1"/>
                </a:solidFill>
              </a:rPr>
              <a:t>This is because of its low atmospheric pressure and low temperature</a:t>
            </a:r>
            <a:r>
              <a:rPr lang="en-US" sz="2600" dirty="0" smtClean="0">
                <a:solidFill>
                  <a:schemeClr val="tx1"/>
                </a:solidFill>
              </a:rPr>
              <a:t>.</a:t>
            </a:r>
          </a:p>
          <a:p>
            <a:pPr>
              <a:defRPr/>
            </a:pPr>
            <a:r>
              <a:rPr lang="en-US" sz="3600" dirty="0">
                <a:solidFill>
                  <a:srgbClr val="000000"/>
                </a:solidFill>
              </a:rPr>
              <a:t>However, observations from orbiting spacecraft have revealed landforms that suggest the effects of flowing water. </a:t>
            </a:r>
          </a:p>
          <a:p>
            <a:pPr>
              <a:defRPr/>
            </a:pPr>
            <a:r>
              <a:rPr lang="en-US" sz="3600" dirty="0">
                <a:solidFill>
                  <a:srgbClr val="000000"/>
                </a:solidFill>
              </a:rPr>
              <a:t>Rovers on the surface have turned up proof positive of surface water.</a:t>
            </a:r>
          </a:p>
          <a:p>
            <a:pPr lvl="1" eaLnBrk="1" hangingPunct="1">
              <a:defRPr/>
            </a:pPr>
            <a:endParaRPr lang="en-US" sz="2600" dirty="0" smtClean="0">
              <a:solidFill>
                <a:schemeClr val="tx1"/>
              </a:solidFill>
            </a:endParaRPr>
          </a:p>
        </p:txBody>
      </p:sp>
      <p:sp>
        <p:nvSpPr>
          <p:cNvPr id="884747" name="Text Box 11"/>
          <p:cNvSpPr txBox="1">
            <a:spLocks noChangeArrowheads="1"/>
          </p:cNvSpPr>
          <p:nvPr/>
        </p:nvSpPr>
        <p:spPr bwMode="auto">
          <a:xfrm>
            <a:off x="547688" y="76200"/>
            <a:ext cx="760571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chemeClr val="accent3">
                    <a:lumMod val="50000"/>
                  </a:schemeClr>
                </a:solidFill>
                <a:cs typeface="+mn-cs"/>
              </a:rPr>
              <a:t>Searching for Water on Mars </a:t>
            </a:r>
          </a:p>
        </p:txBody>
      </p:sp>
    </p:spTree>
    <p:extLst>
      <p:ext uri="{BB962C8B-B14F-4D97-AF65-F5344CB8AC3E}">
        <p14:creationId xmlns:p14="http://schemas.microsoft.com/office/powerpoint/2010/main" val="1105300338"/>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3" name="Rectangle 3"/>
          <p:cNvSpPr>
            <a:spLocks noGrp="1" noChangeArrowheads="1"/>
          </p:cNvSpPr>
          <p:nvPr>
            <p:ph type="body" idx="4294967295"/>
          </p:nvPr>
        </p:nvSpPr>
        <p:spPr>
          <a:xfrm>
            <a:off x="192405" y="990600"/>
            <a:ext cx="8951596" cy="5562600"/>
          </a:xfrm>
        </p:spPr>
        <p:txBody>
          <a:bodyPr/>
          <a:lstStyle/>
          <a:p>
            <a:pPr eaLnBrk="1" hangingPunct="1">
              <a:defRPr/>
            </a:pPr>
            <a:r>
              <a:rPr lang="en-US" sz="3600" dirty="0" smtClean="0">
                <a:solidFill>
                  <a:schemeClr val="tx1"/>
                </a:solidFill>
                <a:cs typeface="+mn-cs"/>
              </a:rPr>
              <a:t>In 1976, the two Viking spacecraft reached orbit around Mars and photographed its surface.</a:t>
            </a:r>
          </a:p>
          <a:p>
            <a:pPr eaLnBrk="1" hangingPunct="1">
              <a:defRPr/>
            </a:pPr>
            <a:r>
              <a:rPr lang="en-US" sz="3600" dirty="0" smtClean="0">
                <a:solidFill>
                  <a:schemeClr val="tx1"/>
                </a:solidFill>
                <a:cs typeface="+mn-cs"/>
              </a:rPr>
              <a:t>The photos revealed two water-related features. </a:t>
            </a:r>
          </a:p>
        </p:txBody>
      </p:sp>
      <p:sp>
        <p:nvSpPr>
          <p:cNvPr id="885767" name="Text Box 7"/>
          <p:cNvSpPr txBox="1">
            <a:spLocks noChangeArrowheads="1"/>
          </p:cNvSpPr>
          <p:nvPr/>
        </p:nvSpPr>
        <p:spPr bwMode="auto">
          <a:xfrm>
            <a:off x="547688" y="76200"/>
            <a:ext cx="760571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chemeClr val="accent3">
                    <a:lumMod val="50000"/>
                  </a:schemeClr>
                </a:solidFill>
                <a:cs typeface="+mn-cs"/>
              </a:rPr>
              <a:t>Searching for Water on Mars </a:t>
            </a:r>
          </a:p>
        </p:txBody>
      </p:sp>
    </p:spTree>
    <p:extLst>
      <p:ext uri="{BB962C8B-B14F-4D97-AF65-F5344CB8AC3E}">
        <p14:creationId xmlns:p14="http://schemas.microsoft.com/office/powerpoint/2010/main" val="1001578405"/>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67" name="Rectangle 11"/>
          <p:cNvSpPr>
            <a:spLocks noGrp="1" noChangeArrowheads="1"/>
          </p:cNvSpPr>
          <p:nvPr>
            <p:ph type="body" idx="1"/>
          </p:nvPr>
        </p:nvSpPr>
        <p:spPr>
          <a:xfrm>
            <a:off x="576263" y="990600"/>
            <a:ext cx="8586787" cy="5867400"/>
          </a:xfrm>
        </p:spPr>
        <p:txBody>
          <a:bodyPr/>
          <a:lstStyle/>
          <a:p>
            <a:pPr eaLnBrk="1" hangingPunct="1">
              <a:defRPr/>
            </a:pPr>
            <a:r>
              <a:rPr lang="en-US" sz="3400" dirty="0" smtClean="0">
                <a:solidFill>
                  <a:srgbClr val="0000FF"/>
                </a:solidFill>
                <a:cs typeface="+mn-cs"/>
              </a:rPr>
              <a:t>Outflow channels</a:t>
            </a:r>
            <a:r>
              <a:rPr lang="en-US" sz="3400" dirty="0" smtClean="0">
                <a:cs typeface="+mn-cs"/>
              </a:rPr>
              <a:t> </a:t>
            </a:r>
            <a:r>
              <a:rPr lang="en-US" sz="3400" dirty="0" smtClean="0">
                <a:solidFill>
                  <a:schemeClr val="tx1"/>
                </a:solidFill>
                <a:cs typeface="+mn-cs"/>
              </a:rPr>
              <a:t>appear to have been cut by massive floods carrying as much as 10,000 times the water flowing down the Mississippi River.</a:t>
            </a:r>
            <a:r>
              <a:rPr lang="en-US" dirty="0" smtClean="0">
                <a:solidFill>
                  <a:schemeClr val="tx1"/>
                </a:solidFill>
                <a:cs typeface="+mn-cs"/>
              </a:rPr>
              <a:t> </a:t>
            </a:r>
          </a:p>
          <a:p>
            <a:pPr lvl="1" eaLnBrk="1" hangingPunct="1">
              <a:defRPr/>
            </a:pPr>
            <a:r>
              <a:rPr lang="en-US" sz="2400" dirty="0" smtClean="0">
                <a:solidFill>
                  <a:schemeClr val="tx1"/>
                </a:solidFill>
              </a:rPr>
              <a:t>In a matter of hours or days, </a:t>
            </a:r>
            <a:br>
              <a:rPr lang="en-US" sz="2400" dirty="0" smtClean="0">
                <a:solidFill>
                  <a:schemeClr val="tx1"/>
                </a:solidFill>
              </a:rPr>
            </a:br>
            <a:r>
              <a:rPr lang="en-US" sz="2400" dirty="0" smtClean="0">
                <a:solidFill>
                  <a:schemeClr val="tx1"/>
                </a:solidFill>
              </a:rPr>
              <a:t>such floods swept away </a:t>
            </a:r>
            <a:br>
              <a:rPr lang="en-US" sz="2400" dirty="0" smtClean="0">
                <a:solidFill>
                  <a:schemeClr val="tx1"/>
                </a:solidFill>
              </a:rPr>
            </a:br>
            <a:r>
              <a:rPr lang="en-US" sz="2400" dirty="0" smtClean="0">
                <a:solidFill>
                  <a:schemeClr val="tx1"/>
                </a:solidFill>
              </a:rPr>
              <a:t>geological features and left </a:t>
            </a:r>
            <a:br>
              <a:rPr lang="en-US" sz="2400" dirty="0" smtClean="0">
                <a:solidFill>
                  <a:schemeClr val="tx1"/>
                </a:solidFill>
              </a:rPr>
            </a:br>
            <a:r>
              <a:rPr lang="en-US" sz="2400" dirty="0" smtClean="0">
                <a:solidFill>
                  <a:schemeClr val="tx1"/>
                </a:solidFill>
              </a:rPr>
              <a:t>scarred land.</a:t>
            </a:r>
          </a:p>
        </p:txBody>
      </p:sp>
      <p:sp>
        <p:nvSpPr>
          <p:cNvPr id="1069072" name="Text Box 16"/>
          <p:cNvSpPr txBox="1">
            <a:spLocks noChangeArrowheads="1"/>
          </p:cNvSpPr>
          <p:nvPr/>
        </p:nvSpPr>
        <p:spPr bwMode="auto">
          <a:xfrm>
            <a:off x="547688" y="76200"/>
            <a:ext cx="760571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rgbClr val="660066"/>
                </a:solidFill>
                <a:cs typeface="+mn-cs"/>
              </a:rPr>
              <a:t>Searching for Water on Mars </a:t>
            </a:r>
          </a:p>
        </p:txBody>
      </p:sp>
      <p:grpSp>
        <p:nvGrpSpPr>
          <p:cNvPr id="440323" name="Group 20"/>
          <p:cNvGrpSpPr>
            <a:grpSpLocks/>
          </p:cNvGrpSpPr>
          <p:nvPr/>
        </p:nvGrpSpPr>
        <p:grpSpPr bwMode="auto">
          <a:xfrm>
            <a:off x="5349875" y="2724150"/>
            <a:ext cx="3794125" cy="4133850"/>
            <a:chOff x="3370" y="1716"/>
            <a:chExt cx="2390" cy="2604"/>
          </a:xfrm>
        </p:grpSpPr>
        <p:pic>
          <p:nvPicPr>
            <p:cNvPr id="440324" name="Picture 17" descr="13p284"/>
            <p:cNvPicPr>
              <a:picLocks noChangeAspect="1" noChangeArrowheads="1"/>
            </p:cNvPicPr>
            <p:nvPr/>
          </p:nvPicPr>
          <p:blipFill>
            <a:blip r:embed="rId3">
              <a:extLst>
                <a:ext uri="{28A0092B-C50C-407E-A947-70E740481C1C}">
                  <a14:useLocalDpi xmlns:a14="http://schemas.microsoft.com/office/drawing/2010/main" val="0"/>
                </a:ext>
              </a:extLst>
            </a:blip>
            <a:srcRect b="1364"/>
            <a:stretch>
              <a:fillRect/>
            </a:stretch>
          </p:blipFill>
          <p:spPr bwMode="auto">
            <a:xfrm>
              <a:off x="3370" y="1716"/>
              <a:ext cx="2390" cy="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9075" name="Rectangle 19"/>
            <p:cNvSpPr>
              <a:spLocks noChangeArrowheads="1"/>
            </p:cNvSpPr>
            <p:nvPr/>
          </p:nvSpPr>
          <p:spPr bwMode="auto">
            <a:xfrm>
              <a:off x="5024" y="2784"/>
              <a:ext cx="736" cy="1536"/>
            </a:xfrm>
            <a:prstGeom prst="rect">
              <a:avLst/>
            </a:prstGeom>
            <a:solidFill>
              <a:srgbClr val="83848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spTree>
    <p:extLst>
      <p:ext uri="{BB962C8B-B14F-4D97-AF65-F5344CB8AC3E}">
        <p14:creationId xmlns:p14="http://schemas.microsoft.com/office/powerpoint/2010/main" val="703271922"/>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3" name="Rectangle 3"/>
          <p:cNvSpPr>
            <a:spLocks noGrp="1" noChangeArrowheads="1"/>
          </p:cNvSpPr>
          <p:nvPr>
            <p:ph type="body" idx="4294967295"/>
          </p:nvPr>
        </p:nvSpPr>
        <p:spPr>
          <a:xfrm>
            <a:off x="1" y="990600"/>
            <a:ext cx="9144000" cy="5867400"/>
          </a:xfrm>
        </p:spPr>
        <p:txBody>
          <a:bodyPr/>
          <a:lstStyle/>
          <a:p>
            <a:pPr eaLnBrk="1" hangingPunct="1">
              <a:defRPr/>
            </a:pPr>
            <a:r>
              <a:rPr lang="en-US" dirty="0" smtClean="0">
                <a:solidFill>
                  <a:schemeClr val="tx1"/>
                </a:solidFill>
                <a:cs typeface="+mn-cs"/>
              </a:rPr>
              <a:t>Spacecraft in orbit around Mars have used remote instruments to detect large amounts of water frozen in the soil.</a:t>
            </a:r>
          </a:p>
          <a:p>
            <a:pPr eaLnBrk="1" hangingPunct="1">
              <a:defRPr/>
            </a:pPr>
            <a:r>
              <a:rPr lang="en-US" dirty="0" smtClean="0">
                <a:solidFill>
                  <a:schemeClr val="tx1"/>
                </a:solidFill>
                <a:cs typeface="+mn-cs"/>
              </a:rPr>
              <a:t>A radar study has found frozen water extending at least a kilometer beneath both polar caps.</a:t>
            </a:r>
          </a:p>
        </p:txBody>
      </p:sp>
      <p:sp>
        <p:nvSpPr>
          <p:cNvPr id="890887" name="Text Box 7"/>
          <p:cNvSpPr txBox="1">
            <a:spLocks noChangeArrowheads="1"/>
          </p:cNvSpPr>
          <p:nvPr/>
        </p:nvSpPr>
        <p:spPr bwMode="auto">
          <a:xfrm>
            <a:off x="547688" y="76200"/>
            <a:ext cx="760571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rgbClr val="660066"/>
                </a:solidFill>
                <a:cs typeface="+mn-cs"/>
              </a:rPr>
              <a:t>Searching for Water on Mars </a:t>
            </a:r>
          </a:p>
        </p:txBody>
      </p:sp>
    </p:spTree>
    <p:extLst>
      <p:ext uri="{BB962C8B-B14F-4D97-AF65-F5344CB8AC3E}">
        <p14:creationId xmlns:p14="http://schemas.microsoft.com/office/powerpoint/2010/main" val="3352359823"/>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2145" name="Rectangle 17"/>
          <p:cNvSpPr>
            <a:spLocks noGrp="1" noChangeArrowheads="1"/>
          </p:cNvSpPr>
          <p:nvPr>
            <p:ph type="body" idx="1"/>
          </p:nvPr>
        </p:nvSpPr>
        <p:spPr>
          <a:xfrm>
            <a:off x="557213" y="990600"/>
            <a:ext cx="8205787" cy="5867400"/>
          </a:xfrm>
        </p:spPr>
        <p:txBody>
          <a:bodyPr/>
          <a:lstStyle/>
          <a:p>
            <a:pPr eaLnBrk="1" hangingPunct="1">
              <a:defRPr/>
            </a:pPr>
            <a:r>
              <a:rPr lang="en-US" sz="4000" dirty="0" smtClean="0">
                <a:solidFill>
                  <a:srgbClr val="000000"/>
                </a:solidFill>
                <a:cs typeface="+mn-cs"/>
              </a:rPr>
              <a:t>Images made from orbit also show regions of jumbled terrain and gullies leading down slopes.</a:t>
            </a:r>
          </a:p>
          <a:p>
            <a:pPr lvl="1" eaLnBrk="1" hangingPunct="1">
              <a:defRPr/>
            </a:pPr>
            <a:r>
              <a:rPr lang="en-US" sz="2600" dirty="0" smtClean="0">
                <a:solidFill>
                  <a:srgbClr val="000000"/>
                </a:solidFill>
              </a:rPr>
              <a:t>This suggests that water </a:t>
            </a:r>
            <a:r>
              <a:rPr lang="en-US" sz="2600" dirty="0" smtClean="0">
                <a:solidFill>
                  <a:srgbClr val="000000"/>
                </a:solidFill>
              </a:rPr>
              <a:t>has</a:t>
            </a:r>
          </a:p>
          <a:p>
            <a:pPr marL="349250" lvl="1" indent="0" eaLnBrk="1" hangingPunct="1">
              <a:buNone/>
              <a:defRPr/>
            </a:pPr>
            <a:r>
              <a:rPr lang="en-US" sz="2600" dirty="0" smtClean="0">
                <a:solidFill>
                  <a:srgbClr val="000000"/>
                </a:solidFill>
              </a:rPr>
              <a:t> </a:t>
            </a:r>
            <a:r>
              <a:rPr lang="en-US" sz="2600" dirty="0" smtClean="0">
                <a:solidFill>
                  <a:srgbClr val="000000"/>
                </a:solidFill>
              </a:rPr>
              <a:t>flowed onto the surface from </a:t>
            </a:r>
            <a:endParaRPr lang="en-US" sz="2600" dirty="0" smtClean="0">
              <a:solidFill>
                <a:srgbClr val="000000"/>
              </a:solidFill>
            </a:endParaRPr>
          </a:p>
          <a:p>
            <a:pPr marL="349250" lvl="1" indent="0" eaLnBrk="1" hangingPunct="1">
              <a:buNone/>
              <a:defRPr/>
            </a:pPr>
            <a:r>
              <a:rPr lang="en-US" sz="2600" dirty="0" smtClean="0">
                <a:solidFill>
                  <a:srgbClr val="000000"/>
                </a:solidFill>
              </a:rPr>
              <a:t>underground</a:t>
            </a:r>
            <a:endParaRPr lang="en-US" sz="2600" dirty="0" smtClean="0">
              <a:solidFill>
                <a:srgbClr val="000000"/>
              </a:solidFill>
            </a:endParaRPr>
          </a:p>
          <a:p>
            <a:pPr lvl="1" eaLnBrk="1" hangingPunct="1">
              <a:buFont typeface="Times" charset="0"/>
              <a:buNone/>
              <a:defRPr/>
            </a:pPr>
            <a:r>
              <a:rPr lang="en-US" sz="2600" dirty="0" smtClean="0">
                <a:solidFill>
                  <a:srgbClr val="000000"/>
                </a:solidFill>
              </a:rPr>
              <a:t>	sources, perhaps</a:t>
            </a:r>
          </a:p>
          <a:p>
            <a:pPr lvl="1" eaLnBrk="1" hangingPunct="1">
              <a:buFont typeface="Times" charset="0"/>
              <a:buNone/>
              <a:defRPr/>
            </a:pPr>
            <a:r>
              <a:rPr lang="en-US" sz="2600" dirty="0" smtClean="0">
                <a:solidFill>
                  <a:srgbClr val="000000"/>
                </a:solidFill>
              </a:rPr>
              <a:t>	melting of subsurface</a:t>
            </a:r>
          </a:p>
          <a:p>
            <a:pPr lvl="1" eaLnBrk="1" hangingPunct="1">
              <a:buFont typeface="Times" charset="0"/>
              <a:buNone/>
              <a:defRPr/>
            </a:pPr>
            <a:r>
              <a:rPr lang="en-US" sz="2600" dirty="0" smtClean="0">
                <a:solidFill>
                  <a:srgbClr val="000000"/>
                </a:solidFill>
              </a:rPr>
              <a:t>	ice.</a:t>
            </a:r>
          </a:p>
        </p:txBody>
      </p:sp>
      <p:sp>
        <p:nvSpPr>
          <p:cNvPr id="1072150" name="Text Box 22"/>
          <p:cNvSpPr txBox="1">
            <a:spLocks noChangeArrowheads="1"/>
          </p:cNvSpPr>
          <p:nvPr/>
        </p:nvSpPr>
        <p:spPr bwMode="auto">
          <a:xfrm>
            <a:off x="547688" y="76200"/>
            <a:ext cx="760571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chemeClr val="accent3">
                    <a:lumMod val="50000"/>
                  </a:schemeClr>
                </a:solidFill>
                <a:cs typeface="+mn-cs"/>
              </a:rPr>
              <a:t>Searching for Water on Mars </a:t>
            </a:r>
          </a:p>
        </p:txBody>
      </p:sp>
      <p:grpSp>
        <p:nvGrpSpPr>
          <p:cNvPr id="448515" name="Group 25"/>
          <p:cNvGrpSpPr>
            <a:grpSpLocks/>
          </p:cNvGrpSpPr>
          <p:nvPr/>
        </p:nvGrpSpPr>
        <p:grpSpPr bwMode="auto">
          <a:xfrm>
            <a:off x="5761038" y="3352800"/>
            <a:ext cx="3382962" cy="3505200"/>
            <a:chOff x="3629" y="2112"/>
            <a:chExt cx="2131" cy="2208"/>
          </a:xfrm>
        </p:grpSpPr>
        <p:pic>
          <p:nvPicPr>
            <p:cNvPr id="448516" name="Picture 23" descr="13p2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 y="2112"/>
              <a:ext cx="2131"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2152" name="Rectangle 24"/>
            <p:cNvSpPr>
              <a:spLocks noChangeArrowheads="1"/>
            </p:cNvSpPr>
            <p:nvPr/>
          </p:nvSpPr>
          <p:spPr bwMode="auto">
            <a:xfrm>
              <a:off x="3633" y="2112"/>
              <a:ext cx="1460" cy="816"/>
            </a:xfrm>
            <a:prstGeom prst="rect">
              <a:avLst/>
            </a:prstGeom>
            <a:solidFill>
              <a:srgbClr val="6E6E6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spTree>
    <p:extLst>
      <p:ext uri="{BB962C8B-B14F-4D97-AF65-F5344CB8AC3E}">
        <p14:creationId xmlns:p14="http://schemas.microsoft.com/office/powerpoint/2010/main" val="1779692954"/>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9" name="Rectangle 5"/>
          <p:cNvSpPr>
            <a:spLocks noGrp="1" noChangeArrowheads="1"/>
          </p:cNvSpPr>
          <p:nvPr>
            <p:ph type="body" sz="half" idx="1"/>
          </p:nvPr>
        </p:nvSpPr>
        <p:spPr>
          <a:xfrm>
            <a:off x="230885" y="990600"/>
            <a:ext cx="8932165" cy="5867400"/>
          </a:xfrm>
        </p:spPr>
        <p:txBody>
          <a:bodyPr/>
          <a:lstStyle/>
          <a:p>
            <a:pPr eaLnBrk="1" hangingPunct="1">
              <a:defRPr/>
            </a:pPr>
            <a:r>
              <a:rPr lang="en-US" sz="3600" dirty="0" smtClean="0">
                <a:solidFill>
                  <a:schemeClr val="tx1"/>
                </a:solidFill>
                <a:cs typeface="+mn-cs"/>
              </a:rPr>
              <a:t>Rovers named Spirit and Opportunity landed in January 2004.</a:t>
            </a:r>
          </a:p>
          <a:p>
            <a:pPr lvl="1" eaLnBrk="1" hangingPunct="1">
              <a:defRPr/>
            </a:pPr>
            <a:r>
              <a:rPr lang="en-US" sz="2400" dirty="0" smtClean="0">
                <a:solidFill>
                  <a:schemeClr val="tx1"/>
                </a:solidFill>
              </a:rPr>
              <a:t>They carried sophisticated instruments to explore the rocky surface. </a:t>
            </a:r>
          </a:p>
          <a:p>
            <a:pPr lvl="1" eaLnBrk="1" hangingPunct="1">
              <a:defRPr/>
            </a:pPr>
            <a:r>
              <a:rPr lang="en-US" sz="2400" dirty="0" smtClean="0">
                <a:solidFill>
                  <a:schemeClr val="tx1"/>
                </a:solidFill>
              </a:rPr>
              <a:t>Both rovers landed in areas suspected of having had water on their surfaces.</a:t>
            </a:r>
          </a:p>
          <a:p>
            <a:pPr lvl="1" eaLnBrk="1" hangingPunct="1">
              <a:defRPr/>
            </a:pPr>
            <a:r>
              <a:rPr lang="en-US" sz="2400" dirty="0" smtClean="0">
                <a:solidFill>
                  <a:schemeClr val="tx1"/>
                </a:solidFill>
              </a:rPr>
              <a:t>Both made exciting discoveries.</a:t>
            </a:r>
          </a:p>
        </p:txBody>
      </p:sp>
      <p:sp>
        <p:nvSpPr>
          <p:cNvPr id="891917" name="Text Box 13"/>
          <p:cNvSpPr txBox="1">
            <a:spLocks noChangeArrowheads="1"/>
          </p:cNvSpPr>
          <p:nvPr/>
        </p:nvSpPr>
        <p:spPr bwMode="auto">
          <a:xfrm>
            <a:off x="547688" y="76200"/>
            <a:ext cx="760571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rgbClr val="7F3400"/>
                </a:solidFill>
                <a:cs typeface="+mn-cs"/>
              </a:rPr>
              <a:t>Searching for Water on Mars </a:t>
            </a:r>
          </a:p>
        </p:txBody>
      </p:sp>
    </p:spTree>
    <p:extLst>
      <p:ext uri="{BB962C8B-B14F-4D97-AF65-F5344CB8AC3E}">
        <p14:creationId xmlns:p14="http://schemas.microsoft.com/office/powerpoint/2010/main" val="419302519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7" name="Rectangle 3"/>
          <p:cNvSpPr>
            <a:spLocks noGrp="1" noChangeArrowheads="1"/>
          </p:cNvSpPr>
          <p:nvPr>
            <p:ph type="body" idx="4294967295"/>
          </p:nvPr>
        </p:nvSpPr>
        <p:spPr>
          <a:xfrm>
            <a:off x="0" y="971550"/>
            <a:ext cx="7820025" cy="5886450"/>
          </a:xfrm>
        </p:spPr>
        <p:txBody>
          <a:bodyPr/>
          <a:lstStyle/>
          <a:p>
            <a:pPr eaLnBrk="1" hangingPunct="1">
              <a:defRPr/>
            </a:pPr>
            <a:r>
              <a:rPr lang="en-US" sz="4000" dirty="0" smtClean="0">
                <a:solidFill>
                  <a:srgbClr val="000000"/>
                </a:solidFill>
                <a:cs typeface="+mn-cs"/>
              </a:rPr>
              <a:t>You will discover that size is a critical factor in determining a world</a:t>
            </a:r>
            <a:r>
              <a:rPr lang="ja-JP" altLang="en-US" sz="4000" dirty="0" smtClean="0">
                <a:solidFill>
                  <a:srgbClr val="000000"/>
                </a:solidFill>
                <a:latin typeface="Arial"/>
                <a:cs typeface="+mn-cs"/>
              </a:rPr>
              <a:t>’</a:t>
            </a:r>
            <a:r>
              <a:rPr lang="en-US" sz="4000" dirty="0" smtClean="0">
                <a:solidFill>
                  <a:srgbClr val="000000"/>
                </a:solidFill>
                <a:cs typeface="+mn-cs"/>
              </a:rPr>
              <a:t>s personality.</a:t>
            </a:r>
            <a:r>
              <a:rPr lang="en-US" dirty="0" smtClean="0">
                <a:solidFill>
                  <a:srgbClr val="000000"/>
                </a:solidFill>
                <a:cs typeface="+mn-cs"/>
              </a:rPr>
              <a:t> </a:t>
            </a:r>
          </a:p>
          <a:p>
            <a:pPr lvl="1" eaLnBrk="1" hangingPunct="1">
              <a:defRPr/>
            </a:pPr>
            <a:r>
              <a:rPr lang="en-US" sz="2400" dirty="0" smtClean="0">
                <a:solidFill>
                  <a:srgbClr val="000000"/>
                </a:solidFill>
              </a:rPr>
              <a:t>Small worlds tend to be internally cold and geologically dead.</a:t>
            </a:r>
          </a:p>
          <a:p>
            <a:pPr lvl="1" eaLnBrk="1" hangingPunct="1">
              <a:defRPr/>
            </a:pPr>
            <a:r>
              <a:rPr lang="en-US" sz="2400" dirty="0" smtClean="0">
                <a:solidFill>
                  <a:srgbClr val="000000"/>
                </a:solidFill>
              </a:rPr>
              <a:t>However, larger worlds can be geologically active.</a:t>
            </a:r>
          </a:p>
        </p:txBody>
      </p:sp>
      <p:sp>
        <p:nvSpPr>
          <p:cNvPr id="620553" name="Text Box 9"/>
          <p:cNvSpPr txBox="1">
            <a:spLocks noChangeArrowheads="1"/>
          </p:cNvSpPr>
          <p:nvPr/>
        </p:nvSpPr>
        <p:spPr bwMode="auto">
          <a:xfrm>
            <a:off x="250125" y="76200"/>
            <a:ext cx="79032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rgbClr val="000000"/>
                </a:solidFill>
                <a:cs typeface="+mn-cs"/>
              </a:rPr>
              <a:t>Five Worlds </a:t>
            </a:r>
          </a:p>
        </p:txBody>
      </p:sp>
    </p:spTree>
    <p:extLst>
      <p:ext uri="{BB962C8B-B14F-4D97-AF65-F5344CB8AC3E}">
        <p14:creationId xmlns:p14="http://schemas.microsoft.com/office/powerpoint/2010/main" val="1325189214"/>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2950" name="Picture 22" descr="13p285"/>
          <p:cNvPicPr>
            <a:picLocks noChangeAspect="1" noChangeArrowheads="1"/>
          </p:cNvPicPr>
          <p:nvPr/>
        </p:nvPicPr>
        <p:blipFill>
          <a:blip r:embed="rId3">
            <a:extLst>
              <a:ext uri="{28A0092B-C50C-407E-A947-70E740481C1C}">
                <a14:useLocalDpi xmlns:a14="http://schemas.microsoft.com/office/drawing/2010/main" val="0"/>
              </a:ext>
            </a:extLst>
          </a:blip>
          <a:srcRect l="3993" t="2319" r="5203" b="60464"/>
          <a:stretch>
            <a:fillRect/>
          </a:stretch>
        </p:blipFill>
        <p:spPr bwMode="auto">
          <a:xfrm>
            <a:off x="1143000" y="4064000"/>
            <a:ext cx="8001000" cy="279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92931" name="Rectangle 3"/>
          <p:cNvSpPr>
            <a:spLocks noGrp="1" noChangeArrowheads="1"/>
          </p:cNvSpPr>
          <p:nvPr>
            <p:ph type="body" sz="half" idx="1"/>
          </p:nvPr>
        </p:nvSpPr>
        <p:spPr>
          <a:xfrm>
            <a:off x="576263" y="976313"/>
            <a:ext cx="8567737" cy="5334000"/>
          </a:xfrm>
        </p:spPr>
        <p:txBody>
          <a:bodyPr/>
          <a:lstStyle/>
          <a:p>
            <a:pPr eaLnBrk="1" hangingPunct="1">
              <a:defRPr/>
            </a:pPr>
            <a:r>
              <a:rPr lang="en-US" sz="3600" dirty="0" smtClean="0">
                <a:solidFill>
                  <a:schemeClr val="tx1">
                    <a:lumMod val="95000"/>
                    <a:lumOff val="5000"/>
                  </a:schemeClr>
                </a:solidFill>
                <a:cs typeface="+mn-cs"/>
              </a:rPr>
              <a:t>Using close-up cameras, they found small spherical concretions of hematite—dubbed </a:t>
            </a:r>
            <a:r>
              <a:rPr lang="ja-JP" altLang="en-US" sz="3600" dirty="0" smtClean="0">
                <a:solidFill>
                  <a:schemeClr val="tx1">
                    <a:lumMod val="95000"/>
                    <a:lumOff val="5000"/>
                  </a:schemeClr>
                </a:solidFill>
                <a:latin typeface="Arial"/>
                <a:cs typeface="+mn-cs"/>
              </a:rPr>
              <a:t>‘</a:t>
            </a:r>
            <a:r>
              <a:rPr lang="en-US" sz="3600" dirty="0" smtClean="0">
                <a:solidFill>
                  <a:schemeClr val="tx1">
                    <a:lumMod val="95000"/>
                    <a:lumOff val="5000"/>
                  </a:schemeClr>
                </a:solidFill>
                <a:cs typeface="+mn-cs"/>
              </a:rPr>
              <a:t>blueberries.</a:t>
            </a:r>
            <a:r>
              <a:rPr lang="ja-JP" altLang="en-US" sz="3600" dirty="0" smtClean="0">
                <a:solidFill>
                  <a:schemeClr val="tx1">
                    <a:lumMod val="95000"/>
                    <a:lumOff val="5000"/>
                  </a:schemeClr>
                </a:solidFill>
                <a:latin typeface="Arial"/>
                <a:cs typeface="+mn-cs"/>
              </a:rPr>
              <a:t>’</a:t>
            </a:r>
            <a:endParaRPr lang="en-US" sz="3600" dirty="0" smtClean="0">
              <a:solidFill>
                <a:schemeClr val="tx1">
                  <a:lumMod val="95000"/>
                  <a:lumOff val="5000"/>
                </a:schemeClr>
              </a:solidFill>
              <a:cs typeface="+mn-cs"/>
            </a:endParaRPr>
          </a:p>
          <a:p>
            <a:pPr lvl="1" eaLnBrk="1" hangingPunct="1">
              <a:defRPr/>
            </a:pPr>
            <a:r>
              <a:rPr lang="en-US" sz="2600" dirty="0" smtClean="0">
                <a:solidFill>
                  <a:schemeClr val="tx1">
                    <a:lumMod val="95000"/>
                    <a:lumOff val="5000"/>
                  </a:schemeClr>
                </a:solidFill>
              </a:rPr>
              <a:t>These must have formed in water. </a:t>
            </a:r>
          </a:p>
        </p:txBody>
      </p:sp>
      <p:sp>
        <p:nvSpPr>
          <p:cNvPr id="892949" name="Text Box 21"/>
          <p:cNvSpPr txBox="1">
            <a:spLocks noChangeArrowheads="1"/>
          </p:cNvSpPr>
          <p:nvPr/>
        </p:nvSpPr>
        <p:spPr bwMode="auto">
          <a:xfrm>
            <a:off x="547688" y="76200"/>
            <a:ext cx="760571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chemeClr val="accent3">
                    <a:lumMod val="50000"/>
                  </a:schemeClr>
                </a:solidFill>
                <a:cs typeface="+mn-cs"/>
              </a:rPr>
              <a:t>Searching for Water on Mars </a:t>
            </a:r>
          </a:p>
        </p:txBody>
      </p:sp>
    </p:spTree>
    <p:extLst>
      <p:ext uri="{BB962C8B-B14F-4D97-AF65-F5344CB8AC3E}">
        <p14:creationId xmlns:p14="http://schemas.microsoft.com/office/powerpoint/2010/main" val="1017918018"/>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4691" name="Rectangle 3"/>
          <p:cNvSpPr>
            <a:spLocks noGrp="1" noChangeArrowheads="1"/>
          </p:cNvSpPr>
          <p:nvPr>
            <p:ph type="body" idx="4294967295"/>
          </p:nvPr>
        </p:nvSpPr>
        <p:spPr>
          <a:xfrm>
            <a:off x="307847" y="971550"/>
            <a:ext cx="8836154" cy="5543550"/>
          </a:xfrm>
        </p:spPr>
        <p:txBody>
          <a:bodyPr/>
          <a:lstStyle/>
          <a:p>
            <a:pPr eaLnBrk="1" hangingPunct="1">
              <a:defRPr/>
            </a:pPr>
            <a:r>
              <a:rPr lang="en-US" sz="3800" dirty="0" smtClean="0">
                <a:solidFill>
                  <a:schemeClr val="tx1"/>
                </a:solidFill>
                <a:cs typeface="+mn-cs"/>
              </a:rPr>
              <a:t>In other places, they found layers of sediments with ripple marks and crossed layers showing deposits.</a:t>
            </a:r>
          </a:p>
          <a:p>
            <a:pPr lvl="1" eaLnBrk="1" hangingPunct="1">
              <a:defRPr/>
            </a:pPr>
            <a:r>
              <a:rPr lang="en-US" sz="2400" dirty="0" smtClean="0">
                <a:solidFill>
                  <a:schemeClr val="tx1"/>
                </a:solidFill>
              </a:rPr>
              <a:t>The deposits must have formed in moving water.</a:t>
            </a:r>
          </a:p>
          <a:p>
            <a:pPr lvl="1" eaLnBrk="1" hangingPunct="1">
              <a:defRPr/>
            </a:pPr>
            <a:r>
              <a:rPr lang="en-US" sz="2400" dirty="0" smtClean="0">
                <a:solidFill>
                  <a:schemeClr val="tx1"/>
                </a:solidFill>
              </a:rPr>
              <a:t>Chemical analysis revealed minerals in the soil such as sulfates that are left behind when standing water evaporates.</a:t>
            </a:r>
          </a:p>
        </p:txBody>
      </p:sp>
      <p:sp>
        <p:nvSpPr>
          <p:cNvPr id="1394697" name="Text Box 9"/>
          <p:cNvSpPr txBox="1">
            <a:spLocks noChangeArrowheads="1"/>
          </p:cNvSpPr>
          <p:nvPr/>
        </p:nvSpPr>
        <p:spPr bwMode="auto">
          <a:xfrm>
            <a:off x="547688" y="76200"/>
            <a:ext cx="760571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chemeClr val="accent3">
                    <a:lumMod val="50000"/>
                  </a:schemeClr>
                </a:solidFill>
                <a:cs typeface="+mn-cs"/>
              </a:rPr>
              <a:t>Searching for Water on Mars </a:t>
            </a:r>
          </a:p>
        </p:txBody>
      </p:sp>
      <p:pic>
        <p:nvPicPr>
          <p:cNvPr id="1394698" name="Picture 10" descr="13p285"/>
          <p:cNvPicPr>
            <a:picLocks noChangeAspect="1" noChangeArrowheads="1"/>
          </p:cNvPicPr>
          <p:nvPr/>
        </p:nvPicPr>
        <p:blipFill>
          <a:blip r:embed="rId3">
            <a:extLst>
              <a:ext uri="{28A0092B-C50C-407E-A947-70E740481C1C}">
                <a14:useLocalDpi xmlns:a14="http://schemas.microsoft.com/office/drawing/2010/main" val="0"/>
              </a:ext>
            </a:extLst>
          </a:blip>
          <a:srcRect l="4518" t="41904" r="4599" b="3645"/>
          <a:stretch>
            <a:fillRect/>
          </a:stretch>
        </p:blipFill>
        <p:spPr bwMode="auto">
          <a:xfrm>
            <a:off x="3971925" y="4217988"/>
            <a:ext cx="5172075" cy="264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160612387"/>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7267" name="Rectangle 3"/>
          <p:cNvSpPr>
            <a:spLocks noGrp="1" noChangeArrowheads="1"/>
          </p:cNvSpPr>
          <p:nvPr>
            <p:ph type="body" idx="4294967295"/>
          </p:nvPr>
        </p:nvSpPr>
        <p:spPr>
          <a:xfrm>
            <a:off x="0" y="990600"/>
            <a:ext cx="8743950" cy="5867400"/>
          </a:xfrm>
        </p:spPr>
        <p:txBody>
          <a:bodyPr/>
          <a:lstStyle/>
          <a:p>
            <a:pPr eaLnBrk="1" hangingPunct="1">
              <a:defRPr/>
            </a:pPr>
            <a:r>
              <a:rPr lang="en-US" sz="4000" dirty="0" smtClean="0">
                <a:solidFill>
                  <a:schemeClr val="tx1"/>
                </a:solidFill>
                <a:cs typeface="+mn-cs"/>
              </a:rPr>
              <a:t>The planet began by differentiating into a crust, mantle, and core.</a:t>
            </a:r>
          </a:p>
          <a:p>
            <a:pPr lvl="1" eaLnBrk="1" hangingPunct="1">
              <a:defRPr/>
            </a:pPr>
            <a:r>
              <a:rPr lang="en-US" sz="2400" dirty="0" smtClean="0">
                <a:solidFill>
                  <a:schemeClr val="tx1"/>
                </a:solidFill>
              </a:rPr>
              <a:t>Studies of its rotation reveal that it has a dense core but no </a:t>
            </a:r>
            <a:r>
              <a:rPr lang="en-US" sz="2400" dirty="0" err="1" smtClean="0">
                <a:solidFill>
                  <a:schemeClr val="tx1"/>
                </a:solidFill>
              </a:rPr>
              <a:t>planetwide</a:t>
            </a:r>
            <a:r>
              <a:rPr lang="en-US" sz="2400" dirty="0" smtClean="0">
                <a:solidFill>
                  <a:schemeClr val="tx1"/>
                </a:solidFill>
              </a:rPr>
              <a:t> magnetic field.</a:t>
            </a:r>
          </a:p>
          <a:p>
            <a:pPr lvl="1" eaLnBrk="1" hangingPunct="1">
              <a:defRPr/>
            </a:pPr>
            <a:r>
              <a:rPr lang="en-US" sz="2400" dirty="0" smtClean="0">
                <a:solidFill>
                  <a:schemeClr val="tx1"/>
                </a:solidFill>
              </a:rPr>
              <a:t>The core must have cooled quickly and shut off the dynamo effect that would have produced a field</a:t>
            </a:r>
            <a:r>
              <a:rPr lang="en-US" sz="2400" dirty="0" smtClean="0">
                <a:solidFill>
                  <a:schemeClr val="tx1"/>
                </a:solidFill>
              </a:rPr>
              <a:t>.</a:t>
            </a:r>
          </a:p>
          <a:p>
            <a:pPr>
              <a:defRPr/>
            </a:pPr>
            <a:r>
              <a:rPr lang="en-US" sz="3600" dirty="0">
                <a:solidFill>
                  <a:srgbClr val="000000"/>
                </a:solidFill>
              </a:rPr>
              <a:t>The crust of Mars is now quite thick—as revealed by the mass of Olympus Mons volcano.</a:t>
            </a:r>
          </a:p>
          <a:p>
            <a:pPr lvl="1">
              <a:defRPr/>
            </a:pPr>
            <a:r>
              <a:rPr lang="en-US" sz="2600" dirty="0">
                <a:solidFill>
                  <a:srgbClr val="000000"/>
                </a:solidFill>
              </a:rPr>
              <a:t>It was thinner in the past, though.</a:t>
            </a:r>
          </a:p>
          <a:p>
            <a:pPr lvl="1" eaLnBrk="1" hangingPunct="1">
              <a:defRPr/>
            </a:pPr>
            <a:endParaRPr lang="en-US" sz="2400" dirty="0" smtClean="0">
              <a:solidFill>
                <a:schemeClr val="tx1"/>
              </a:solidFill>
            </a:endParaRPr>
          </a:p>
          <a:p>
            <a:pPr eaLnBrk="1" hangingPunct="1">
              <a:defRPr/>
            </a:pPr>
            <a:endParaRPr lang="en-US" dirty="0" smtClean="0">
              <a:solidFill>
                <a:schemeClr val="tx1"/>
              </a:solidFill>
              <a:cs typeface="+mn-cs"/>
            </a:endParaRPr>
          </a:p>
        </p:txBody>
      </p:sp>
      <p:sp>
        <p:nvSpPr>
          <p:cNvPr id="1547270" name="Text Box 6"/>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chemeClr val="accent3">
                    <a:lumMod val="50000"/>
                  </a:schemeClr>
                </a:solidFill>
                <a:cs typeface="+mn-cs"/>
              </a:rPr>
              <a:t>The History of Mars </a:t>
            </a:r>
          </a:p>
        </p:txBody>
      </p:sp>
    </p:spTree>
    <p:extLst>
      <p:ext uri="{BB962C8B-B14F-4D97-AF65-F5344CB8AC3E}">
        <p14:creationId xmlns:p14="http://schemas.microsoft.com/office/powerpoint/2010/main" val="2492088678"/>
      </p:ext>
    </p:extLst>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2" name="Rectangle 12"/>
          <p:cNvSpPr>
            <a:spLocks noGrp="1" noChangeArrowheads="1"/>
          </p:cNvSpPr>
          <p:nvPr>
            <p:ph type="body" sz="half" idx="1"/>
          </p:nvPr>
        </p:nvSpPr>
        <p:spPr>
          <a:xfrm>
            <a:off x="557213" y="952500"/>
            <a:ext cx="7748587" cy="5867400"/>
          </a:xfrm>
        </p:spPr>
        <p:txBody>
          <a:bodyPr/>
          <a:lstStyle/>
          <a:p>
            <a:pPr eaLnBrk="1" hangingPunct="1">
              <a:defRPr/>
            </a:pPr>
            <a:r>
              <a:rPr lang="en-US" sz="4400" dirty="0" smtClean="0">
                <a:solidFill>
                  <a:schemeClr val="tx1"/>
                </a:solidFill>
                <a:cs typeface="+mn-cs"/>
              </a:rPr>
              <a:t>Cratering may have broken or at least weakened the crust—triggering lava flows that flooded some basins.</a:t>
            </a:r>
          </a:p>
        </p:txBody>
      </p:sp>
      <p:sp>
        <p:nvSpPr>
          <p:cNvPr id="1085456" name="Text Box 16"/>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chemeClr val="accent3">
                    <a:lumMod val="50000"/>
                  </a:schemeClr>
                </a:solidFill>
                <a:cs typeface="+mn-cs"/>
              </a:rPr>
              <a:t>The History of Mars </a:t>
            </a:r>
          </a:p>
        </p:txBody>
      </p:sp>
    </p:spTree>
    <p:extLst>
      <p:ext uri="{BB962C8B-B14F-4D97-AF65-F5344CB8AC3E}">
        <p14:creationId xmlns:p14="http://schemas.microsoft.com/office/powerpoint/2010/main" val="3613999607"/>
      </p:ext>
    </p:extLst>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9315" name="Rectangle 3"/>
          <p:cNvSpPr>
            <a:spLocks noGrp="1" noChangeArrowheads="1"/>
          </p:cNvSpPr>
          <p:nvPr>
            <p:ph type="body" idx="4294967295"/>
          </p:nvPr>
        </p:nvSpPr>
        <p:spPr>
          <a:xfrm>
            <a:off x="153923" y="990600"/>
            <a:ext cx="8990077" cy="5867400"/>
          </a:xfrm>
        </p:spPr>
        <p:txBody>
          <a:bodyPr>
            <a:normAutofit fontScale="92500" lnSpcReduction="10000"/>
          </a:bodyPr>
          <a:lstStyle/>
          <a:p>
            <a:pPr eaLnBrk="1" hangingPunct="1">
              <a:defRPr/>
            </a:pPr>
            <a:r>
              <a:rPr lang="en-US" sz="3600" dirty="0" smtClean="0">
                <a:solidFill>
                  <a:schemeClr val="tx1"/>
                </a:solidFill>
                <a:cs typeface="+mn-cs"/>
              </a:rPr>
              <a:t>Mantle convection may have pushed up the </a:t>
            </a:r>
            <a:r>
              <a:rPr lang="en-US" sz="3600" dirty="0" err="1" smtClean="0">
                <a:solidFill>
                  <a:schemeClr val="tx1"/>
                </a:solidFill>
                <a:cs typeface="+mn-cs"/>
              </a:rPr>
              <a:t>Tharsis</a:t>
            </a:r>
            <a:r>
              <a:rPr lang="en-US" sz="3600" dirty="0" smtClean="0">
                <a:solidFill>
                  <a:schemeClr val="tx1"/>
                </a:solidFill>
                <a:cs typeface="+mn-cs"/>
              </a:rPr>
              <a:t> and Elysium volcanic regions and broken the crust to form </a:t>
            </a:r>
            <a:r>
              <a:rPr lang="en-US" sz="3600" dirty="0" err="1" smtClean="0">
                <a:solidFill>
                  <a:schemeClr val="tx1"/>
                </a:solidFill>
                <a:cs typeface="+mn-cs"/>
              </a:rPr>
              <a:t>Valles</a:t>
            </a:r>
            <a:r>
              <a:rPr lang="en-US" sz="3600" dirty="0" smtClean="0">
                <a:solidFill>
                  <a:schemeClr val="tx1"/>
                </a:solidFill>
                <a:cs typeface="+mn-cs"/>
              </a:rPr>
              <a:t> </a:t>
            </a:r>
            <a:r>
              <a:rPr lang="en-US" sz="3600" dirty="0" err="1" smtClean="0">
                <a:solidFill>
                  <a:schemeClr val="tx1"/>
                </a:solidFill>
                <a:cs typeface="+mn-cs"/>
              </a:rPr>
              <a:t>Marineris</a:t>
            </a:r>
            <a:r>
              <a:rPr lang="en-US" sz="3600" dirty="0" smtClean="0">
                <a:solidFill>
                  <a:schemeClr val="tx1"/>
                </a:solidFill>
                <a:cs typeface="+mn-cs"/>
              </a:rPr>
              <a:t>.</a:t>
            </a:r>
          </a:p>
          <a:p>
            <a:pPr>
              <a:defRPr/>
            </a:pPr>
            <a:r>
              <a:rPr lang="en-US" sz="4400" dirty="0">
                <a:solidFill>
                  <a:srgbClr val="000000"/>
                </a:solidFill>
              </a:rPr>
              <a:t>Moving crustal plates, though, never dominated </a:t>
            </a:r>
            <a:endParaRPr lang="en-US" sz="4400" dirty="0" smtClean="0">
              <a:solidFill>
                <a:srgbClr val="000000"/>
              </a:solidFill>
            </a:endParaRPr>
          </a:p>
          <a:p>
            <a:pPr marL="0" indent="0">
              <a:buNone/>
              <a:defRPr/>
            </a:pPr>
            <a:r>
              <a:rPr lang="en-US" sz="4400" dirty="0" smtClean="0">
                <a:solidFill>
                  <a:srgbClr val="000000"/>
                </a:solidFill>
              </a:rPr>
              <a:t>Mars</a:t>
            </a:r>
            <a:r>
              <a:rPr lang="en-US" sz="4400" dirty="0">
                <a:solidFill>
                  <a:srgbClr val="000000"/>
                </a:solidFill>
              </a:rPr>
              <a:t>.</a:t>
            </a:r>
          </a:p>
          <a:p>
            <a:pPr lvl="1">
              <a:defRPr/>
            </a:pPr>
            <a:r>
              <a:rPr lang="en-US" sz="2600" dirty="0">
                <a:solidFill>
                  <a:srgbClr val="000000"/>
                </a:solidFill>
              </a:rPr>
              <a:t>There are no </a:t>
            </a:r>
            <a:endParaRPr lang="en-US" sz="2600" dirty="0" smtClean="0">
              <a:solidFill>
                <a:srgbClr val="000000"/>
              </a:solidFill>
            </a:endParaRPr>
          </a:p>
          <a:p>
            <a:pPr lvl="1">
              <a:defRPr/>
            </a:pPr>
            <a:r>
              <a:rPr lang="en-US" sz="2600" dirty="0" smtClean="0">
                <a:solidFill>
                  <a:srgbClr val="000000"/>
                </a:solidFill>
              </a:rPr>
              <a:t>folded mountain</a:t>
            </a:r>
          </a:p>
          <a:p>
            <a:pPr marL="349250" lvl="1" indent="0">
              <a:buNone/>
              <a:defRPr/>
            </a:pPr>
            <a:r>
              <a:rPr lang="en-US" sz="2600" dirty="0" smtClean="0">
                <a:solidFill>
                  <a:srgbClr val="000000"/>
                </a:solidFill>
              </a:rPr>
              <a:t> ranges and no sign</a:t>
            </a:r>
          </a:p>
          <a:p>
            <a:pPr marL="349250" lvl="1" indent="0">
              <a:buNone/>
              <a:defRPr/>
            </a:pPr>
            <a:r>
              <a:rPr lang="en-US" sz="2600" dirty="0" smtClean="0">
                <a:solidFill>
                  <a:srgbClr val="000000"/>
                </a:solidFill>
              </a:rPr>
              <a:t> of plate boundaries.</a:t>
            </a:r>
          </a:p>
          <a:p>
            <a:pPr eaLnBrk="1" hangingPunct="1">
              <a:defRPr/>
            </a:pPr>
            <a:endParaRPr lang="en-US" sz="3600" dirty="0" smtClean="0">
              <a:solidFill>
                <a:srgbClr val="000000"/>
              </a:solidFill>
              <a:cs typeface="+mn-cs"/>
            </a:endParaRPr>
          </a:p>
        </p:txBody>
      </p:sp>
      <p:sp>
        <p:nvSpPr>
          <p:cNvPr id="1549319" name="Text Box 7"/>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chemeClr val="accent3">
                    <a:lumMod val="50000"/>
                  </a:schemeClr>
                </a:solidFill>
                <a:cs typeface="+mn-cs"/>
              </a:rPr>
              <a:t>The History of Mars </a:t>
            </a:r>
          </a:p>
        </p:txBody>
      </p:sp>
      <p:pic>
        <p:nvPicPr>
          <p:cNvPr id="1549320" name="Picture 8" descr="13f10"/>
          <p:cNvPicPr>
            <a:picLocks noChangeAspect="1" noChangeArrowheads="1"/>
          </p:cNvPicPr>
          <p:nvPr/>
        </p:nvPicPr>
        <p:blipFill>
          <a:blip r:embed="rId3">
            <a:extLst>
              <a:ext uri="{28A0092B-C50C-407E-A947-70E740481C1C}">
                <a14:useLocalDpi xmlns:a14="http://schemas.microsoft.com/office/drawing/2010/main" val="0"/>
              </a:ext>
            </a:extLst>
          </a:blip>
          <a:srcRect l="1537" r="1607"/>
          <a:stretch>
            <a:fillRect/>
          </a:stretch>
        </p:blipFill>
        <p:spPr bwMode="auto">
          <a:xfrm>
            <a:off x="3352800" y="3816350"/>
            <a:ext cx="5789613"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780556958"/>
      </p:ext>
    </p:extLst>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1363" name="Rectangle 3"/>
          <p:cNvSpPr>
            <a:spLocks noGrp="1" noChangeArrowheads="1"/>
          </p:cNvSpPr>
          <p:nvPr>
            <p:ph type="body" idx="4294967295"/>
          </p:nvPr>
        </p:nvSpPr>
        <p:spPr>
          <a:xfrm>
            <a:off x="153923" y="952500"/>
            <a:ext cx="8990077" cy="4525963"/>
          </a:xfrm>
        </p:spPr>
        <p:txBody>
          <a:bodyPr/>
          <a:lstStyle/>
          <a:p>
            <a:pPr eaLnBrk="1" hangingPunct="1">
              <a:defRPr/>
            </a:pPr>
            <a:r>
              <a:rPr lang="en-US" sz="4400" dirty="0" smtClean="0">
                <a:solidFill>
                  <a:schemeClr val="tx1"/>
                </a:solidFill>
                <a:cs typeface="+mn-cs"/>
              </a:rPr>
              <a:t>The small planet cooled rapidly, and the crust grew thick and immobile.</a:t>
            </a:r>
          </a:p>
          <a:p>
            <a:pPr eaLnBrk="1" hangingPunct="1">
              <a:defRPr/>
            </a:pPr>
            <a:endParaRPr lang="en-US" sz="4400" dirty="0" smtClean="0">
              <a:solidFill>
                <a:schemeClr val="tx1"/>
              </a:solidFill>
              <a:cs typeface="+mn-cs"/>
            </a:endParaRPr>
          </a:p>
        </p:txBody>
      </p:sp>
      <p:sp>
        <p:nvSpPr>
          <p:cNvPr id="1551369" name="Text Box 9"/>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chemeClr val="accent3">
                    <a:lumMod val="50000"/>
                  </a:schemeClr>
                </a:solidFill>
                <a:cs typeface="+mn-cs"/>
              </a:rPr>
              <a:t>The History of Mars </a:t>
            </a:r>
          </a:p>
        </p:txBody>
      </p:sp>
    </p:spTree>
    <p:extLst>
      <p:ext uri="{BB962C8B-B14F-4D97-AF65-F5344CB8AC3E}">
        <p14:creationId xmlns:p14="http://schemas.microsoft.com/office/powerpoint/2010/main" val="2260570690"/>
      </p:ext>
    </p:extLst>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1" name="Rectangle 3"/>
          <p:cNvSpPr>
            <a:spLocks noGrp="1" noChangeArrowheads="1"/>
          </p:cNvSpPr>
          <p:nvPr>
            <p:ph type="body" idx="4294967295"/>
          </p:nvPr>
        </p:nvSpPr>
        <p:spPr>
          <a:xfrm>
            <a:off x="0" y="952500"/>
            <a:ext cx="8628063" cy="5867400"/>
          </a:xfrm>
        </p:spPr>
        <p:txBody>
          <a:bodyPr/>
          <a:lstStyle/>
          <a:p>
            <a:pPr eaLnBrk="1" hangingPunct="1">
              <a:defRPr/>
            </a:pPr>
            <a:r>
              <a:rPr lang="en-US" sz="4400" dirty="0" smtClean="0">
                <a:solidFill>
                  <a:schemeClr val="tx1"/>
                </a:solidFill>
                <a:cs typeface="+mn-cs"/>
              </a:rPr>
              <a:t>The last stage of planetary development has been one of slow decline.</a:t>
            </a:r>
          </a:p>
          <a:p>
            <a:pPr lvl="1" eaLnBrk="1" hangingPunct="1">
              <a:defRPr/>
            </a:pPr>
            <a:r>
              <a:rPr lang="en-US" sz="2400" dirty="0" smtClean="0">
                <a:solidFill>
                  <a:schemeClr val="tx1"/>
                </a:solidFill>
              </a:rPr>
              <a:t>Volcanoes may still occasionally erupt.</a:t>
            </a:r>
          </a:p>
          <a:p>
            <a:pPr lvl="1" eaLnBrk="1" hangingPunct="1">
              <a:defRPr/>
            </a:pPr>
            <a:r>
              <a:rPr lang="en-US" sz="2400" dirty="0" smtClean="0">
                <a:solidFill>
                  <a:schemeClr val="tx1"/>
                </a:solidFill>
              </a:rPr>
              <a:t>However, the little planet has lost much of its internal heat—and most volcanism occurred long ago. </a:t>
            </a:r>
          </a:p>
          <a:p>
            <a:pPr lvl="1" eaLnBrk="1" hangingPunct="1">
              <a:defRPr/>
            </a:pPr>
            <a:r>
              <a:rPr lang="en-US" sz="2400" dirty="0" smtClean="0">
                <a:solidFill>
                  <a:schemeClr val="tx1"/>
                </a:solidFill>
              </a:rPr>
              <a:t>At some point in its history, water was abundant enough to flow over the surface in great floods and may have filled an ocean. </a:t>
            </a:r>
          </a:p>
          <a:p>
            <a:pPr lvl="1" eaLnBrk="1" hangingPunct="1">
              <a:defRPr/>
            </a:pPr>
            <a:r>
              <a:rPr lang="en-US" sz="2400" dirty="0" smtClean="0">
                <a:solidFill>
                  <a:schemeClr val="tx1"/>
                </a:solidFill>
              </a:rPr>
              <a:t>However, the age of liquid water must have ended over 3 billion years ago.</a:t>
            </a:r>
          </a:p>
        </p:txBody>
      </p:sp>
      <p:sp>
        <p:nvSpPr>
          <p:cNvPr id="908296" name="Text Box 8"/>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chemeClr val="accent3">
                    <a:lumMod val="50000"/>
                  </a:schemeClr>
                </a:solidFill>
                <a:cs typeface="+mn-cs"/>
              </a:rPr>
              <a:t>The History of Mars </a:t>
            </a:r>
          </a:p>
        </p:txBody>
      </p:sp>
    </p:spTree>
    <p:extLst>
      <p:ext uri="{BB962C8B-B14F-4D97-AF65-F5344CB8AC3E}">
        <p14:creationId xmlns:p14="http://schemas.microsoft.com/office/powerpoint/2010/main" val="1531178793"/>
      </p:ext>
    </p:extLst>
  </p:cSld>
  <p:clrMapOvr>
    <a:masterClrMapping/>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0531" name="Rectangle 3"/>
          <p:cNvSpPr>
            <a:spLocks noGrp="1" noChangeArrowheads="1"/>
          </p:cNvSpPr>
          <p:nvPr>
            <p:ph type="body" idx="4294967295"/>
          </p:nvPr>
        </p:nvSpPr>
        <p:spPr>
          <a:xfrm>
            <a:off x="0" y="952500"/>
            <a:ext cx="8551863" cy="5867400"/>
          </a:xfrm>
        </p:spPr>
        <p:txBody>
          <a:bodyPr>
            <a:normAutofit fontScale="92500" lnSpcReduction="20000"/>
          </a:bodyPr>
          <a:lstStyle/>
          <a:p>
            <a:pPr eaLnBrk="1" hangingPunct="1">
              <a:defRPr/>
            </a:pPr>
            <a:r>
              <a:rPr lang="en-US" sz="4400" dirty="0" smtClean="0">
                <a:solidFill>
                  <a:schemeClr val="tx1">
                    <a:lumMod val="95000"/>
                    <a:lumOff val="5000"/>
                  </a:schemeClr>
                </a:solidFill>
                <a:cs typeface="+mn-cs"/>
              </a:rPr>
              <a:t>The climate on Mars has changed as the atmosphere gradually became thinner.</a:t>
            </a:r>
            <a:r>
              <a:rPr lang="en-US" dirty="0" smtClean="0">
                <a:solidFill>
                  <a:schemeClr val="tx1">
                    <a:lumMod val="95000"/>
                    <a:lumOff val="5000"/>
                  </a:schemeClr>
                </a:solidFill>
                <a:cs typeface="+mn-cs"/>
              </a:rPr>
              <a:t> </a:t>
            </a:r>
          </a:p>
          <a:p>
            <a:pPr lvl="1" eaLnBrk="1" hangingPunct="1">
              <a:defRPr/>
            </a:pPr>
            <a:r>
              <a:rPr lang="en-US" sz="2400" dirty="0" smtClean="0">
                <a:solidFill>
                  <a:schemeClr val="tx1">
                    <a:lumMod val="95000"/>
                    <a:lumOff val="5000"/>
                  </a:schemeClr>
                </a:solidFill>
              </a:rPr>
              <a:t>Atmospheric gases and water were lost to space.</a:t>
            </a:r>
          </a:p>
          <a:p>
            <a:pPr lvl="1" eaLnBrk="1" hangingPunct="1">
              <a:defRPr/>
            </a:pPr>
            <a:r>
              <a:rPr lang="en-US" sz="2400" dirty="0" smtClean="0">
                <a:solidFill>
                  <a:schemeClr val="tx1">
                    <a:lumMod val="95000"/>
                    <a:lumOff val="5000"/>
                  </a:schemeClr>
                </a:solidFill>
              </a:rPr>
              <a:t>The volcanic activity that could have replaced them had nearly stopped</a:t>
            </a:r>
            <a:r>
              <a:rPr lang="en-US" sz="2400" dirty="0" smtClean="0">
                <a:solidFill>
                  <a:schemeClr val="tx1">
                    <a:lumMod val="95000"/>
                    <a:lumOff val="5000"/>
                  </a:schemeClr>
                </a:solidFill>
              </a:rPr>
              <a:t>.</a:t>
            </a:r>
          </a:p>
          <a:p>
            <a:pPr>
              <a:defRPr/>
            </a:pPr>
            <a:r>
              <a:rPr lang="en-US" sz="3600" dirty="0">
                <a:solidFill>
                  <a:srgbClr val="0D0D0D"/>
                </a:solidFill>
              </a:rPr>
              <a:t>The water remaining on Mars today is frozen in the polar caps or in the soil.</a:t>
            </a:r>
          </a:p>
          <a:p>
            <a:pPr>
              <a:defRPr/>
            </a:pPr>
            <a:r>
              <a:rPr lang="en-US" sz="3600" dirty="0">
                <a:solidFill>
                  <a:srgbClr val="0D0D0D"/>
                </a:solidFill>
              </a:rPr>
              <a:t>However, water being the first necessity of life, its presence long ago is exciting.</a:t>
            </a:r>
            <a:r>
              <a:rPr lang="en-US" dirty="0">
                <a:solidFill>
                  <a:srgbClr val="0D0D0D"/>
                </a:solidFill>
              </a:rPr>
              <a:t> </a:t>
            </a:r>
          </a:p>
          <a:p>
            <a:pPr lvl="1">
              <a:defRPr/>
            </a:pPr>
            <a:r>
              <a:rPr lang="en-US" sz="2400" dirty="0">
                <a:solidFill>
                  <a:srgbClr val="0D0D0D"/>
                </a:solidFill>
              </a:rPr>
              <a:t>Someday, an astronaut may scramble down an ancient Martian streambed, turn over a rock, and find a fossil.</a:t>
            </a:r>
          </a:p>
          <a:p>
            <a:pPr lvl="1" eaLnBrk="1" hangingPunct="1">
              <a:defRPr/>
            </a:pPr>
            <a:endParaRPr lang="en-US" sz="2400" dirty="0" smtClean="0">
              <a:solidFill>
                <a:schemeClr val="tx1">
                  <a:lumMod val="95000"/>
                  <a:lumOff val="5000"/>
                </a:schemeClr>
              </a:solidFill>
            </a:endParaRPr>
          </a:p>
        </p:txBody>
      </p:sp>
      <p:sp>
        <p:nvSpPr>
          <p:cNvPr id="1430534" name="Text Box 6"/>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chemeClr val="accent3">
                    <a:lumMod val="50000"/>
                  </a:schemeClr>
                </a:solidFill>
                <a:cs typeface="+mn-cs"/>
              </a:rPr>
              <a:t>The History of Mars </a:t>
            </a:r>
          </a:p>
        </p:txBody>
      </p:sp>
    </p:spTree>
    <p:extLst>
      <p:ext uri="{BB962C8B-B14F-4D97-AF65-F5344CB8AC3E}">
        <p14:creationId xmlns:p14="http://schemas.microsoft.com/office/powerpoint/2010/main" val="1629813172"/>
      </p:ext>
    </p:extLst>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5" name="Rectangle 3"/>
          <p:cNvSpPr>
            <a:spLocks noGrp="1" noChangeArrowheads="1"/>
          </p:cNvSpPr>
          <p:nvPr>
            <p:ph type="body" idx="4294967295"/>
          </p:nvPr>
        </p:nvSpPr>
        <p:spPr>
          <a:xfrm>
            <a:off x="173038" y="957263"/>
            <a:ext cx="8970962" cy="5881687"/>
          </a:xfrm>
        </p:spPr>
        <p:txBody>
          <a:bodyPr/>
          <a:lstStyle/>
          <a:p>
            <a:pPr eaLnBrk="1" hangingPunct="1">
              <a:defRPr/>
            </a:pPr>
            <a:r>
              <a:rPr lang="en-US" sz="4400" dirty="0" smtClean="0">
                <a:solidFill>
                  <a:schemeClr val="tx1"/>
                </a:solidFill>
                <a:cs typeface="+mn-cs"/>
              </a:rPr>
              <a:t>Unlike Mercury or Venus, Mars has moons.</a:t>
            </a:r>
            <a:r>
              <a:rPr lang="en-US" dirty="0" smtClean="0">
                <a:solidFill>
                  <a:schemeClr val="tx1"/>
                </a:solidFill>
                <a:cs typeface="+mn-cs"/>
              </a:rPr>
              <a:t> </a:t>
            </a:r>
          </a:p>
          <a:p>
            <a:pPr lvl="1" eaLnBrk="1" hangingPunct="1">
              <a:defRPr/>
            </a:pPr>
            <a:r>
              <a:rPr lang="en-US" sz="2400" dirty="0" err="1" smtClean="0">
                <a:solidFill>
                  <a:schemeClr val="tx1"/>
                </a:solidFill>
              </a:rPr>
              <a:t>Phobos</a:t>
            </a:r>
            <a:r>
              <a:rPr lang="en-US" sz="2400" dirty="0" smtClean="0">
                <a:solidFill>
                  <a:schemeClr val="tx1"/>
                </a:solidFill>
              </a:rPr>
              <a:t> is 28 x 23 x 20 km in diameter.</a:t>
            </a:r>
          </a:p>
          <a:p>
            <a:pPr lvl="1" eaLnBrk="1" hangingPunct="1">
              <a:defRPr/>
            </a:pPr>
            <a:r>
              <a:rPr lang="en-US" sz="2400" dirty="0" err="1" smtClean="0">
                <a:solidFill>
                  <a:schemeClr val="tx1"/>
                </a:solidFill>
              </a:rPr>
              <a:t>Deimos</a:t>
            </a:r>
            <a:r>
              <a:rPr lang="en-US" sz="2400" dirty="0" smtClean="0">
                <a:solidFill>
                  <a:schemeClr val="tx1"/>
                </a:solidFill>
              </a:rPr>
              <a:t> is 16 x 12 x 10 km in diameter.</a:t>
            </a:r>
          </a:p>
        </p:txBody>
      </p:sp>
      <p:sp>
        <p:nvSpPr>
          <p:cNvPr id="909316" name="Text Box 4"/>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chemeClr val="accent3">
                    <a:lumMod val="50000"/>
                  </a:schemeClr>
                </a:solidFill>
                <a:cs typeface="+mn-cs"/>
              </a:rPr>
              <a:t>The Moons of Mars </a:t>
            </a:r>
          </a:p>
        </p:txBody>
      </p:sp>
      <p:pic>
        <p:nvPicPr>
          <p:cNvPr id="909320" name="Picture 8" descr="13p286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886200"/>
            <a:ext cx="286702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09321" name="Picture 9" descr="13p286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0450" y="3887788"/>
            <a:ext cx="2997200" cy="297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p:cNvSpPr txBox="1"/>
          <p:nvPr/>
        </p:nvSpPr>
        <p:spPr>
          <a:xfrm>
            <a:off x="173039" y="3886201"/>
            <a:ext cx="3027362" cy="1815882"/>
          </a:xfrm>
          <a:prstGeom prst="rect">
            <a:avLst/>
          </a:prstGeom>
          <a:noFill/>
        </p:spPr>
        <p:txBody>
          <a:bodyPr wrap="square" rtlCol="0">
            <a:spAutoFit/>
          </a:bodyPr>
          <a:lstStyle/>
          <a:p>
            <a:pPr>
              <a:defRPr/>
            </a:pPr>
            <a:r>
              <a:rPr lang="en-US" sz="2800" dirty="0"/>
              <a:t>Small and irregular in shape, they are almost certainly captured asteroids.</a:t>
            </a:r>
          </a:p>
        </p:txBody>
      </p:sp>
    </p:spTree>
    <p:extLst>
      <p:ext uri="{BB962C8B-B14F-4D97-AF65-F5344CB8AC3E}">
        <p14:creationId xmlns:p14="http://schemas.microsoft.com/office/powerpoint/2010/main" val="803329823"/>
      </p:ext>
    </p:extLst>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3411" name="Rectangle 3"/>
          <p:cNvSpPr>
            <a:spLocks noGrp="1" noChangeArrowheads="1"/>
          </p:cNvSpPr>
          <p:nvPr>
            <p:ph type="body" idx="4294967295"/>
          </p:nvPr>
        </p:nvSpPr>
        <p:spPr>
          <a:xfrm>
            <a:off x="173164" y="933450"/>
            <a:ext cx="8970836" cy="4525963"/>
          </a:xfrm>
        </p:spPr>
        <p:txBody>
          <a:bodyPr/>
          <a:lstStyle/>
          <a:p>
            <a:pPr eaLnBrk="1" hangingPunct="1">
              <a:defRPr/>
            </a:pPr>
            <a:r>
              <a:rPr lang="en-US" sz="4800" dirty="0" smtClean="0">
                <a:solidFill>
                  <a:schemeClr val="tx1">
                    <a:lumMod val="95000"/>
                    <a:lumOff val="5000"/>
                  </a:schemeClr>
                </a:solidFill>
                <a:cs typeface="+mn-cs"/>
              </a:rPr>
              <a:t>In fact, they are not just small—they are tiny.</a:t>
            </a:r>
          </a:p>
          <a:p>
            <a:pPr lvl="1" eaLnBrk="1" hangingPunct="1">
              <a:defRPr/>
            </a:pPr>
            <a:r>
              <a:rPr lang="en-US" sz="2400" dirty="0" smtClean="0">
                <a:solidFill>
                  <a:schemeClr val="tx1">
                    <a:lumMod val="95000"/>
                    <a:lumOff val="5000"/>
                  </a:schemeClr>
                </a:solidFill>
              </a:rPr>
              <a:t>An athletic astronaut who could jump 2 m (6 </a:t>
            </a:r>
            <a:r>
              <a:rPr lang="en-US" sz="2400" dirty="0" err="1" smtClean="0">
                <a:solidFill>
                  <a:schemeClr val="tx1">
                    <a:lumMod val="95000"/>
                    <a:lumOff val="5000"/>
                  </a:schemeClr>
                </a:solidFill>
              </a:rPr>
              <a:t>ft</a:t>
            </a:r>
            <a:r>
              <a:rPr lang="en-US" sz="2400" dirty="0" smtClean="0">
                <a:solidFill>
                  <a:srgbClr val="0D0D0D"/>
                </a:solidFill>
              </a:rPr>
              <a:t>) high on Earth </a:t>
            </a:r>
            <a:r>
              <a:rPr lang="en-US" sz="2400" dirty="0" smtClean="0">
                <a:solidFill>
                  <a:schemeClr val="tx1">
                    <a:lumMod val="95000"/>
                    <a:lumOff val="5000"/>
                  </a:schemeClr>
                </a:solidFill>
              </a:rPr>
              <a:t>could jump almost 3 km (2 miles) on </a:t>
            </a:r>
            <a:r>
              <a:rPr lang="en-US" sz="2400" dirty="0" err="1" smtClean="0">
                <a:solidFill>
                  <a:schemeClr val="tx1">
                    <a:lumMod val="95000"/>
                    <a:lumOff val="5000"/>
                  </a:schemeClr>
                </a:solidFill>
              </a:rPr>
              <a:t>Phobos</a:t>
            </a:r>
            <a:r>
              <a:rPr lang="en-US" sz="2400" dirty="0" smtClean="0">
                <a:solidFill>
                  <a:schemeClr val="tx1">
                    <a:lumMod val="95000"/>
                    <a:lumOff val="5000"/>
                  </a:schemeClr>
                </a:solidFill>
              </a:rPr>
              <a:t>.</a:t>
            </a:r>
            <a:endParaRPr lang="en-US" sz="2000" dirty="0" smtClean="0">
              <a:solidFill>
                <a:schemeClr val="tx1">
                  <a:lumMod val="95000"/>
                  <a:lumOff val="5000"/>
                </a:schemeClr>
              </a:solidFill>
            </a:endParaRPr>
          </a:p>
        </p:txBody>
      </p:sp>
      <p:sp>
        <p:nvSpPr>
          <p:cNvPr id="1553416" name="Text Box 8"/>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chemeClr val="accent3">
                    <a:lumMod val="50000"/>
                  </a:schemeClr>
                </a:solidFill>
                <a:cs typeface="+mn-cs"/>
              </a:rPr>
              <a:t>The Moons of Mars </a:t>
            </a:r>
          </a:p>
        </p:txBody>
      </p:sp>
      <p:pic>
        <p:nvPicPr>
          <p:cNvPr id="1553417" name="Picture 9" descr="13p286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883025"/>
            <a:ext cx="286702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53418" name="Picture 10" descr="13p286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0450" y="3884613"/>
            <a:ext cx="2997200" cy="297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7737581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567" y="1366308"/>
            <a:ext cx="8619699" cy="5016757"/>
          </a:xfrm>
          <a:prstGeom prst="rect">
            <a:avLst/>
          </a:prstGeom>
        </p:spPr>
        <p:txBody>
          <a:bodyPr wrap="square">
            <a:spAutoFit/>
          </a:bodyPr>
          <a:lstStyle/>
          <a:p>
            <a:r>
              <a:rPr lang="en-US" sz="3200" dirty="0" smtClean="0"/>
              <a:t>Formation of planets</a:t>
            </a:r>
          </a:p>
          <a:p>
            <a:r>
              <a:rPr lang="en-US" sz="3200" dirty="0" smtClean="0"/>
              <a:t>• Earth formed 4.6 billion years ago from the inner solar nebula.</a:t>
            </a:r>
          </a:p>
          <a:p>
            <a:r>
              <a:rPr lang="en-US" sz="3200" dirty="0" smtClean="0"/>
              <a:t>• Four stages of planets’ formation:1. Differentiation Stage: divided into layers High-density metal cores, thick mantle of dense rocks. Rocky, low-density crusts.</a:t>
            </a:r>
          </a:p>
          <a:p>
            <a:r>
              <a:rPr lang="en-US" sz="3200" dirty="0" smtClean="0"/>
              <a:t>2. Cratering Stage: The planet is heavily bombarded by leftover planetesimals and fragments.</a:t>
            </a:r>
            <a:endParaRPr lang="en-US" sz="3200" dirty="0"/>
          </a:p>
        </p:txBody>
      </p:sp>
    </p:spTree>
    <p:extLst>
      <p:ext uri="{BB962C8B-B14F-4D97-AF65-F5344CB8AC3E}">
        <p14:creationId xmlns:p14="http://schemas.microsoft.com/office/powerpoint/2010/main" val="357758931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03" name="Rectangle 3"/>
          <p:cNvSpPr>
            <a:spLocks noGrp="1" noChangeArrowheads="1"/>
          </p:cNvSpPr>
          <p:nvPr>
            <p:ph type="body" idx="4294967295"/>
          </p:nvPr>
        </p:nvSpPr>
        <p:spPr>
          <a:xfrm>
            <a:off x="134683" y="990600"/>
            <a:ext cx="9009317" cy="5867400"/>
          </a:xfrm>
        </p:spPr>
        <p:txBody>
          <a:bodyPr/>
          <a:lstStyle/>
          <a:p>
            <a:pPr eaLnBrk="1" hangingPunct="1">
              <a:defRPr/>
            </a:pPr>
            <a:r>
              <a:rPr lang="en-US" dirty="0" smtClean="0">
                <a:solidFill>
                  <a:schemeClr val="tx1"/>
                </a:solidFill>
                <a:cs typeface="+mn-cs"/>
              </a:rPr>
              <a:t>However they formed, they are so small that any interior heat would have leaked away very quickly.</a:t>
            </a:r>
          </a:p>
          <a:p>
            <a:pPr eaLnBrk="1" hangingPunct="1">
              <a:defRPr/>
            </a:pPr>
            <a:r>
              <a:rPr lang="en-US" dirty="0" smtClean="0">
                <a:solidFill>
                  <a:schemeClr val="tx1"/>
                </a:solidFill>
                <a:cs typeface="+mn-cs"/>
              </a:rPr>
              <a:t>Also, there is no evidence of any internally driven geologic activity on either object.</a:t>
            </a:r>
          </a:p>
        </p:txBody>
      </p:sp>
      <p:sp>
        <p:nvSpPr>
          <p:cNvPr id="1433608" name="Text Box 8"/>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chemeClr val="accent3">
                    <a:lumMod val="50000"/>
                  </a:schemeClr>
                </a:solidFill>
                <a:cs typeface="+mn-cs"/>
              </a:rPr>
              <a:t>The Moons of Mars </a:t>
            </a:r>
          </a:p>
        </p:txBody>
      </p:sp>
      <p:pic>
        <p:nvPicPr>
          <p:cNvPr id="1433609" name="Picture 9" descr="13p286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883025"/>
            <a:ext cx="286702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33610" name="Picture 10" descr="13p286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0450" y="3884613"/>
            <a:ext cx="2997200" cy="297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963081428"/>
      </p:ext>
    </p:extLst>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579" name="Rectangle 3"/>
          <p:cNvSpPr>
            <a:spLocks noGrp="1" noChangeArrowheads="1"/>
          </p:cNvSpPr>
          <p:nvPr>
            <p:ph type="body" idx="4294967295"/>
          </p:nvPr>
        </p:nvSpPr>
        <p:spPr>
          <a:xfrm>
            <a:off x="134683" y="990600"/>
            <a:ext cx="9009317" cy="5867400"/>
          </a:xfrm>
        </p:spPr>
        <p:txBody>
          <a:bodyPr/>
          <a:lstStyle/>
          <a:p>
            <a:pPr eaLnBrk="1" hangingPunct="1">
              <a:defRPr/>
            </a:pPr>
            <a:r>
              <a:rPr lang="en-US" sz="3400" dirty="0" smtClean="0">
                <a:solidFill>
                  <a:schemeClr val="tx1"/>
                </a:solidFill>
                <a:cs typeface="+mn-cs"/>
              </a:rPr>
              <a:t>Some futurists suggest that the first human missions to Mars may not land on </a:t>
            </a:r>
            <a:r>
              <a:rPr lang="en-US" sz="3400" smtClean="0">
                <a:solidFill>
                  <a:schemeClr val="tx1"/>
                </a:solidFill>
                <a:cs typeface="+mn-cs"/>
              </a:rPr>
              <a:t>the </a:t>
            </a:r>
            <a:r>
              <a:rPr lang="en-US" sz="3400" smtClean="0">
                <a:solidFill>
                  <a:schemeClr val="tx1"/>
                </a:solidFill>
                <a:cs typeface="+mn-cs"/>
              </a:rPr>
              <a:t>planet</a:t>
            </a:r>
            <a:r>
              <a:rPr lang="en-US" sz="3400" smtClean="0">
                <a:solidFill>
                  <a:schemeClr val="tx1"/>
                </a:solidFill>
                <a:latin typeface="Arial"/>
              </a:rPr>
              <a:t>’</a:t>
            </a:r>
            <a:r>
              <a:rPr lang="en-US" sz="3400" smtClean="0">
                <a:solidFill>
                  <a:schemeClr val="tx1"/>
                </a:solidFill>
                <a:cs typeface="+mn-cs"/>
              </a:rPr>
              <a:t>s </a:t>
            </a:r>
            <a:r>
              <a:rPr lang="en-US" sz="3400" dirty="0" smtClean="0">
                <a:solidFill>
                  <a:schemeClr val="tx1"/>
                </a:solidFill>
                <a:cs typeface="+mn-cs"/>
              </a:rPr>
              <a:t>surface.</a:t>
            </a:r>
          </a:p>
          <a:p>
            <a:pPr eaLnBrk="1" hangingPunct="1">
              <a:defRPr/>
            </a:pPr>
            <a:r>
              <a:rPr lang="en-US" sz="3400" dirty="0" smtClean="0">
                <a:solidFill>
                  <a:schemeClr val="tx1"/>
                </a:solidFill>
                <a:cs typeface="+mn-cs"/>
              </a:rPr>
              <a:t>Instead, they could build a colony on </a:t>
            </a:r>
            <a:r>
              <a:rPr lang="en-US" sz="3400" dirty="0" err="1" smtClean="0">
                <a:solidFill>
                  <a:schemeClr val="tx1"/>
                </a:solidFill>
                <a:cs typeface="+mn-cs"/>
              </a:rPr>
              <a:t>Phobos</a:t>
            </a:r>
            <a:r>
              <a:rPr lang="en-US" sz="3400" dirty="0" smtClean="0">
                <a:solidFill>
                  <a:schemeClr val="tx1"/>
                </a:solidFill>
                <a:cs typeface="+mn-cs"/>
              </a:rPr>
              <a:t> or </a:t>
            </a:r>
            <a:r>
              <a:rPr lang="en-US" sz="3400" dirty="0" err="1" smtClean="0">
                <a:solidFill>
                  <a:schemeClr val="tx1"/>
                </a:solidFill>
                <a:cs typeface="+mn-cs"/>
              </a:rPr>
              <a:t>Deimos</a:t>
            </a:r>
            <a:r>
              <a:rPr lang="en-US" sz="3400" dirty="0" smtClean="0">
                <a:solidFill>
                  <a:schemeClr val="tx1"/>
                </a:solidFill>
                <a:cs typeface="+mn-cs"/>
              </a:rPr>
              <a:t>.</a:t>
            </a:r>
            <a:r>
              <a:rPr lang="en-US" dirty="0" smtClean="0">
                <a:solidFill>
                  <a:schemeClr val="tx1"/>
                </a:solidFill>
                <a:cs typeface="+mn-cs"/>
              </a:rPr>
              <a:t> </a:t>
            </a:r>
          </a:p>
          <a:p>
            <a:pPr lvl="1" eaLnBrk="1" hangingPunct="1">
              <a:defRPr/>
            </a:pPr>
            <a:r>
              <a:rPr lang="en-US" sz="2400" dirty="0" smtClean="0">
                <a:solidFill>
                  <a:schemeClr val="tx1"/>
                </a:solidFill>
              </a:rPr>
              <a:t>These plans involve speculation that these moon and other asteroids may have water in deep interior rocks that colonists could use.</a:t>
            </a:r>
          </a:p>
        </p:txBody>
      </p:sp>
      <p:sp>
        <p:nvSpPr>
          <p:cNvPr id="1432582" name="Text Box 6"/>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rgbClr val="660066"/>
                </a:solidFill>
                <a:cs typeface="+mn-cs"/>
              </a:rPr>
              <a:t>The Moons of Mars </a:t>
            </a:r>
          </a:p>
        </p:txBody>
      </p:sp>
    </p:spTree>
    <p:extLst>
      <p:ext uri="{BB962C8B-B14F-4D97-AF65-F5344CB8AC3E}">
        <p14:creationId xmlns:p14="http://schemas.microsoft.com/office/powerpoint/2010/main" val="39455400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ChangeArrowheads="1"/>
          </p:cNvSpPr>
          <p:nvPr/>
        </p:nvSpPr>
        <p:spPr bwMode="auto">
          <a:xfrm>
            <a:off x="304800" y="1284288"/>
            <a:ext cx="8686800" cy="483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dirty="0"/>
              <a:t>All terrestrial planets have approximately the same type of structure: a central metallic core, mostly iron, with a surrounding silicate mantle. The Moon is similar, but has a much smaller iron core. Io and Europa are other satellites that have internal structure similar to terrestrial planets. Terrestrial planets can have canyons, craters, mountains, volcanoes, and other surface structures. Terrestrial planets possess secondary atmospheres, generated through internal volcanism or comet impacts, in contrast to the gas giants, whose atmospheres are primary, captured directly from the original solar nebula</a:t>
            </a:r>
          </a:p>
        </p:txBody>
      </p:sp>
    </p:spTree>
    <p:extLst>
      <p:ext uri="{BB962C8B-B14F-4D97-AF65-F5344CB8AC3E}">
        <p14:creationId xmlns:p14="http://schemas.microsoft.com/office/powerpoint/2010/main" val="25709285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1" name="Rectangle 3"/>
          <p:cNvSpPr>
            <a:spLocks noGrp="1" noChangeArrowheads="1"/>
          </p:cNvSpPr>
          <p:nvPr>
            <p:ph type="body" idx="4294967295"/>
          </p:nvPr>
        </p:nvSpPr>
        <p:spPr>
          <a:xfrm>
            <a:off x="0" y="985838"/>
            <a:ext cx="7815263" cy="5562600"/>
          </a:xfrm>
        </p:spPr>
        <p:txBody>
          <a:bodyPr/>
          <a:lstStyle/>
          <a:p>
            <a:pPr eaLnBrk="1" hangingPunct="1">
              <a:defRPr/>
            </a:pPr>
            <a:r>
              <a:rPr lang="en-US" sz="3600" dirty="0" smtClean="0">
                <a:solidFill>
                  <a:srgbClr val="000000"/>
                </a:solidFill>
                <a:cs typeface="+mn-cs"/>
              </a:rPr>
              <a:t>The terrestrial worlds are made up of rock and metal.</a:t>
            </a:r>
          </a:p>
          <a:p>
            <a:pPr eaLnBrk="1" hangingPunct="1">
              <a:defRPr/>
            </a:pPr>
            <a:r>
              <a:rPr lang="en-US" sz="3600" dirty="0" smtClean="0">
                <a:solidFill>
                  <a:srgbClr val="000000"/>
                </a:solidFill>
                <a:cs typeface="+mn-cs"/>
              </a:rPr>
              <a:t>They are all differentiated:</a:t>
            </a:r>
          </a:p>
          <a:p>
            <a:pPr lvl="1" eaLnBrk="1" hangingPunct="1">
              <a:defRPr/>
            </a:pPr>
            <a:r>
              <a:rPr lang="en-US" sz="2400" dirty="0" smtClean="0">
                <a:solidFill>
                  <a:srgbClr val="000000"/>
                </a:solidFill>
              </a:rPr>
              <a:t>Rocky, low-density crusts</a:t>
            </a:r>
          </a:p>
          <a:p>
            <a:pPr lvl="1" eaLnBrk="1" hangingPunct="1">
              <a:defRPr/>
            </a:pPr>
            <a:r>
              <a:rPr lang="en-US" sz="2400" dirty="0" smtClean="0">
                <a:solidFill>
                  <a:srgbClr val="000000"/>
                </a:solidFill>
              </a:rPr>
              <a:t>High-density metal cores</a:t>
            </a:r>
          </a:p>
          <a:p>
            <a:pPr lvl="1" eaLnBrk="1" hangingPunct="1">
              <a:defRPr/>
            </a:pPr>
            <a:r>
              <a:rPr lang="en-US" sz="2400" dirty="0" smtClean="0">
                <a:solidFill>
                  <a:srgbClr val="000000"/>
                </a:solidFill>
              </a:rPr>
              <a:t>Mantles composed of dense rock between the cores and crusts</a:t>
            </a:r>
          </a:p>
        </p:txBody>
      </p:sp>
      <p:sp>
        <p:nvSpPr>
          <p:cNvPr id="621572" name="Text Box 4"/>
          <p:cNvSpPr txBox="1">
            <a:spLocks noChangeArrowheads="1"/>
          </p:cNvSpPr>
          <p:nvPr/>
        </p:nvSpPr>
        <p:spPr bwMode="auto">
          <a:xfrm>
            <a:off x="568325" y="76200"/>
            <a:ext cx="75850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4000" dirty="0">
                <a:solidFill>
                  <a:srgbClr val="000000"/>
                </a:solidFill>
                <a:cs typeface="+mn-cs"/>
              </a:rPr>
              <a:t>Core, Mantle, and Crust </a:t>
            </a:r>
          </a:p>
        </p:txBody>
      </p:sp>
    </p:spTree>
    <p:extLst>
      <p:ext uri="{BB962C8B-B14F-4D97-AF65-F5344CB8AC3E}">
        <p14:creationId xmlns:p14="http://schemas.microsoft.com/office/powerpoint/2010/main" val="233906911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5" name="Rectangle 3"/>
          <p:cNvSpPr>
            <a:spLocks noGrp="1" noChangeArrowheads="1"/>
          </p:cNvSpPr>
          <p:nvPr>
            <p:ph type="body" sz="half" idx="1"/>
          </p:nvPr>
        </p:nvSpPr>
        <p:spPr>
          <a:xfrm>
            <a:off x="566738" y="1000125"/>
            <a:ext cx="8272462" cy="5872163"/>
          </a:xfrm>
        </p:spPr>
        <p:txBody>
          <a:bodyPr/>
          <a:lstStyle/>
          <a:p>
            <a:pPr eaLnBrk="1" hangingPunct="1">
              <a:defRPr/>
            </a:pPr>
            <a:r>
              <a:rPr lang="en-US" sz="3400" dirty="0" smtClean="0">
                <a:solidFill>
                  <a:srgbClr val="000000"/>
                </a:solidFill>
                <a:cs typeface="+mn-cs"/>
              </a:rPr>
              <a:t>As you have learned, when the planets formed, their surfaces were subjected to heavy bombardment by leftover planetesimals and fragments.</a:t>
            </a:r>
          </a:p>
          <a:p>
            <a:pPr lvl="1" eaLnBrk="1" hangingPunct="1">
              <a:defRPr/>
            </a:pPr>
            <a:r>
              <a:rPr lang="en-US" sz="2400" dirty="0" smtClean="0">
                <a:solidFill>
                  <a:srgbClr val="000000"/>
                </a:solidFill>
              </a:rPr>
              <a:t>The cratering rate then was as much as 10,000 times what it is at present.</a:t>
            </a:r>
          </a:p>
          <a:p>
            <a:pPr lvl="1" eaLnBrk="1" hangingPunct="1">
              <a:defRPr/>
            </a:pPr>
            <a:r>
              <a:rPr lang="en-US" sz="2400" dirty="0" smtClean="0">
                <a:solidFill>
                  <a:srgbClr val="000000"/>
                </a:solidFill>
              </a:rPr>
              <a:t>You will see lots of craters on these worlds—especially on Mercury and the moon.</a:t>
            </a:r>
          </a:p>
        </p:txBody>
      </p:sp>
      <p:sp>
        <p:nvSpPr>
          <p:cNvPr id="622617" name="Text Box 25"/>
          <p:cNvSpPr txBox="1">
            <a:spLocks noChangeArrowheads="1"/>
          </p:cNvSpPr>
          <p:nvPr/>
        </p:nvSpPr>
        <p:spPr bwMode="auto">
          <a:xfrm>
            <a:off x="568325" y="76200"/>
            <a:ext cx="75850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3000" dirty="0">
                <a:solidFill>
                  <a:srgbClr val="000000"/>
                </a:solidFill>
                <a:cs typeface="+mn-cs"/>
              </a:rPr>
              <a:t>Core, Mantle, and Crust </a:t>
            </a:r>
          </a:p>
        </p:txBody>
      </p:sp>
    </p:spTree>
    <p:extLst>
      <p:ext uri="{BB962C8B-B14F-4D97-AF65-F5344CB8AC3E}">
        <p14:creationId xmlns:p14="http://schemas.microsoft.com/office/powerpoint/2010/main" val="420303390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5" name="Rectangle 3"/>
          <p:cNvSpPr>
            <a:spLocks noGrp="1" noChangeArrowheads="1"/>
          </p:cNvSpPr>
          <p:nvPr>
            <p:ph type="body" idx="4294967295"/>
          </p:nvPr>
        </p:nvSpPr>
        <p:spPr>
          <a:xfrm>
            <a:off x="211644" y="971550"/>
            <a:ext cx="8932356" cy="5886450"/>
          </a:xfrm>
        </p:spPr>
        <p:txBody>
          <a:bodyPr/>
          <a:lstStyle/>
          <a:p>
            <a:pPr eaLnBrk="1" hangingPunct="1">
              <a:defRPr/>
            </a:pPr>
            <a:r>
              <a:rPr lang="en-US" sz="4400" dirty="0" smtClean="0">
                <a:solidFill>
                  <a:srgbClr val="000000"/>
                </a:solidFill>
                <a:cs typeface="+mn-cs"/>
              </a:rPr>
              <a:t>Notice that cratered surfaces are old.</a:t>
            </a:r>
          </a:p>
          <a:p>
            <a:pPr lvl="1" eaLnBrk="1" hangingPunct="1">
              <a:defRPr/>
            </a:pPr>
            <a:r>
              <a:rPr lang="en-US" sz="2400" dirty="0" smtClean="0">
                <a:solidFill>
                  <a:srgbClr val="000000"/>
                </a:solidFill>
              </a:rPr>
              <a:t>For example, if a lava flow covered up some cratered landscape to make a new surface after the end of the heavy bombardment, few craters could be formed afterward on that surface.</a:t>
            </a:r>
          </a:p>
          <a:p>
            <a:pPr lvl="1" eaLnBrk="1" hangingPunct="1">
              <a:defRPr/>
            </a:pPr>
            <a:r>
              <a:rPr lang="en-US" sz="2400" dirty="0" smtClean="0">
                <a:solidFill>
                  <a:srgbClr val="000000"/>
                </a:solidFill>
              </a:rPr>
              <a:t>This is because most of the debris in the solar system was gone.</a:t>
            </a:r>
          </a:p>
          <a:p>
            <a:pPr lvl="1" eaLnBrk="1" hangingPunct="1">
              <a:defRPr/>
            </a:pPr>
            <a:r>
              <a:rPr lang="en-US" sz="2400" dirty="0" smtClean="0">
                <a:solidFill>
                  <a:srgbClr val="000000"/>
                </a:solidFill>
              </a:rPr>
              <a:t>So, when you see a smooth plain on a planet, you can guess that the surface is younger than the cratered areas.</a:t>
            </a:r>
          </a:p>
        </p:txBody>
      </p:sp>
      <p:sp>
        <p:nvSpPr>
          <p:cNvPr id="924681" name="Text Box 9"/>
          <p:cNvSpPr txBox="1">
            <a:spLocks noChangeArrowheads="1"/>
          </p:cNvSpPr>
          <p:nvPr/>
        </p:nvSpPr>
        <p:spPr bwMode="auto">
          <a:xfrm>
            <a:off x="568325" y="76200"/>
            <a:ext cx="75850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4000" dirty="0">
                <a:solidFill>
                  <a:srgbClr val="000000"/>
                </a:solidFill>
                <a:cs typeface="+mn-cs"/>
              </a:rPr>
              <a:t>Core, Mantle, and Crust </a:t>
            </a:r>
          </a:p>
        </p:txBody>
      </p:sp>
    </p:spTree>
    <p:extLst>
      <p:ext uri="{BB962C8B-B14F-4D97-AF65-F5344CB8AC3E}">
        <p14:creationId xmlns:p14="http://schemas.microsoft.com/office/powerpoint/2010/main" val="161797613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9" name="Rectangle 3"/>
          <p:cNvSpPr>
            <a:spLocks noGrp="1" noChangeArrowheads="1"/>
          </p:cNvSpPr>
          <p:nvPr>
            <p:ph type="body" sz="half" idx="1"/>
          </p:nvPr>
        </p:nvSpPr>
        <p:spPr>
          <a:xfrm>
            <a:off x="211644" y="971550"/>
            <a:ext cx="8322756" cy="5567363"/>
          </a:xfrm>
        </p:spPr>
        <p:txBody>
          <a:bodyPr/>
          <a:lstStyle/>
          <a:p>
            <a:pPr eaLnBrk="1" hangingPunct="1">
              <a:defRPr/>
            </a:pPr>
            <a:r>
              <a:rPr lang="en-US" sz="4000" dirty="0" smtClean="0">
                <a:solidFill>
                  <a:srgbClr val="000000"/>
                </a:solidFill>
                <a:cs typeface="+mn-cs"/>
              </a:rPr>
              <a:t>One important way you can study a planet is by following the energy.</a:t>
            </a:r>
            <a:r>
              <a:rPr lang="en-US" dirty="0" smtClean="0">
                <a:solidFill>
                  <a:srgbClr val="000000"/>
                </a:solidFill>
                <a:cs typeface="+mn-cs"/>
              </a:rPr>
              <a:t> </a:t>
            </a:r>
          </a:p>
          <a:p>
            <a:pPr lvl="1" eaLnBrk="1" hangingPunct="1">
              <a:defRPr/>
            </a:pPr>
            <a:r>
              <a:rPr lang="en-US" sz="2400" dirty="0" smtClean="0">
                <a:solidFill>
                  <a:srgbClr val="000000"/>
                </a:solidFill>
              </a:rPr>
              <a:t>The heat in the interior of a planet may be left over from the formation of the planet. </a:t>
            </a:r>
          </a:p>
          <a:p>
            <a:pPr lvl="1" eaLnBrk="1" hangingPunct="1">
              <a:defRPr/>
            </a:pPr>
            <a:r>
              <a:rPr lang="en-US" sz="2400" dirty="0" smtClean="0">
                <a:solidFill>
                  <a:srgbClr val="000000"/>
                </a:solidFill>
              </a:rPr>
              <a:t>It may also be heat generated by radioactive decay.</a:t>
            </a:r>
          </a:p>
          <a:p>
            <a:pPr lvl="1" eaLnBrk="1" hangingPunct="1">
              <a:defRPr/>
            </a:pPr>
            <a:r>
              <a:rPr lang="en-US" sz="2400" dirty="0" smtClean="0">
                <a:solidFill>
                  <a:srgbClr val="000000"/>
                </a:solidFill>
              </a:rPr>
              <a:t>In any case, it must flow outward toward the cooler surface where it is radiated into space.</a:t>
            </a:r>
          </a:p>
        </p:txBody>
      </p:sp>
      <p:sp>
        <p:nvSpPr>
          <p:cNvPr id="623631" name="Text Box 15"/>
          <p:cNvSpPr txBox="1">
            <a:spLocks noChangeArrowheads="1"/>
          </p:cNvSpPr>
          <p:nvPr/>
        </p:nvSpPr>
        <p:spPr bwMode="auto">
          <a:xfrm>
            <a:off x="568325" y="76200"/>
            <a:ext cx="75850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4000" dirty="0">
                <a:solidFill>
                  <a:srgbClr val="000000"/>
                </a:solidFill>
                <a:cs typeface="+mn-cs"/>
              </a:rPr>
              <a:t>Core, Mantle, and Crust </a:t>
            </a:r>
          </a:p>
        </p:txBody>
      </p:sp>
    </p:spTree>
    <p:extLst>
      <p:ext uri="{BB962C8B-B14F-4D97-AF65-F5344CB8AC3E}">
        <p14:creationId xmlns:p14="http://schemas.microsoft.com/office/powerpoint/2010/main" val="190971577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7" name="Rectangle 3"/>
          <p:cNvSpPr>
            <a:spLocks noGrp="1" noChangeArrowheads="1"/>
          </p:cNvSpPr>
          <p:nvPr>
            <p:ph type="body" idx="4294967295"/>
          </p:nvPr>
        </p:nvSpPr>
        <p:spPr>
          <a:xfrm>
            <a:off x="566738" y="971550"/>
            <a:ext cx="8577262" cy="5872163"/>
          </a:xfrm>
        </p:spPr>
        <p:txBody>
          <a:bodyPr/>
          <a:lstStyle/>
          <a:p>
            <a:pPr eaLnBrk="1" hangingPunct="1">
              <a:defRPr/>
            </a:pPr>
            <a:r>
              <a:rPr lang="en-US" sz="4000" dirty="0" smtClean="0">
                <a:solidFill>
                  <a:srgbClr val="000000"/>
                </a:solidFill>
                <a:cs typeface="+mn-cs"/>
              </a:rPr>
              <a:t>In flowing outward, the heat can cause phenomena such as:</a:t>
            </a:r>
          </a:p>
          <a:p>
            <a:pPr lvl="1" eaLnBrk="1" hangingPunct="1">
              <a:defRPr/>
            </a:pPr>
            <a:r>
              <a:rPr lang="en-US" sz="2400" dirty="0" smtClean="0">
                <a:solidFill>
                  <a:srgbClr val="000000"/>
                </a:solidFill>
              </a:rPr>
              <a:t>Convection currents in the mantle</a:t>
            </a:r>
          </a:p>
          <a:p>
            <a:pPr lvl="1" eaLnBrk="1" hangingPunct="1">
              <a:defRPr/>
            </a:pPr>
            <a:r>
              <a:rPr lang="en-US" sz="2400" dirty="0" smtClean="0">
                <a:solidFill>
                  <a:srgbClr val="000000"/>
                </a:solidFill>
              </a:rPr>
              <a:t>Magnetic fields</a:t>
            </a:r>
          </a:p>
          <a:p>
            <a:pPr lvl="1" eaLnBrk="1" hangingPunct="1">
              <a:defRPr/>
            </a:pPr>
            <a:r>
              <a:rPr lang="en-US" sz="2400" dirty="0" smtClean="0">
                <a:solidFill>
                  <a:srgbClr val="000000"/>
                </a:solidFill>
              </a:rPr>
              <a:t>Plate motions</a:t>
            </a:r>
          </a:p>
          <a:p>
            <a:pPr lvl="1" eaLnBrk="1" hangingPunct="1">
              <a:defRPr/>
            </a:pPr>
            <a:r>
              <a:rPr lang="en-US" sz="2400" dirty="0" smtClean="0">
                <a:solidFill>
                  <a:srgbClr val="000000"/>
                </a:solidFill>
              </a:rPr>
              <a:t>Quakes</a:t>
            </a:r>
          </a:p>
          <a:p>
            <a:pPr lvl="1" eaLnBrk="1" hangingPunct="1">
              <a:defRPr/>
            </a:pPr>
            <a:r>
              <a:rPr lang="en-US" sz="2400" dirty="0" smtClean="0">
                <a:solidFill>
                  <a:srgbClr val="000000"/>
                </a:solidFill>
              </a:rPr>
              <a:t>Faults</a:t>
            </a:r>
          </a:p>
          <a:p>
            <a:pPr lvl="1" eaLnBrk="1" hangingPunct="1">
              <a:defRPr/>
            </a:pPr>
            <a:r>
              <a:rPr lang="en-US" sz="2400" dirty="0" smtClean="0">
                <a:solidFill>
                  <a:srgbClr val="000000"/>
                </a:solidFill>
              </a:rPr>
              <a:t>Volcanism</a:t>
            </a:r>
          </a:p>
          <a:p>
            <a:pPr lvl="1" eaLnBrk="1" hangingPunct="1">
              <a:defRPr/>
            </a:pPr>
            <a:r>
              <a:rPr lang="en-US" sz="2400" dirty="0" smtClean="0">
                <a:solidFill>
                  <a:srgbClr val="000000"/>
                </a:solidFill>
              </a:rPr>
              <a:t>Mountain building</a:t>
            </a:r>
          </a:p>
        </p:txBody>
      </p:sp>
      <p:sp>
        <p:nvSpPr>
          <p:cNvPr id="927753" name="Text Box 9"/>
          <p:cNvSpPr txBox="1">
            <a:spLocks noChangeArrowheads="1"/>
          </p:cNvSpPr>
          <p:nvPr/>
        </p:nvSpPr>
        <p:spPr bwMode="auto">
          <a:xfrm>
            <a:off x="568325" y="76200"/>
            <a:ext cx="75850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3000" dirty="0">
                <a:solidFill>
                  <a:srgbClr val="000000"/>
                </a:solidFill>
                <a:cs typeface="+mn-cs"/>
              </a:rPr>
              <a:t>Core, Mantle, and Crust </a:t>
            </a:r>
          </a:p>
        </p:txBody>
      </p:sp>
    </p:spTree>
    <p:extLst>
      <p:ext uri="{BB962C8B-B14F-4D97-AF65-F5344CB8AC3E}">
        <p14:creationId xmlns:p14="http://schemas.microsoft.com/office/powerpoint/2010/main" val="42401238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8243888" cy="1506538"/>
          </a:xfrm>
        </p:spPr>
        <p:txBody>
          <a:bodyPr>
            <a:normAutofit fontScale="90000"/>
          </a:bodyPr>
          <a:lstStyle/>
          <a:p>
            <a:pPr algn="ctr"/>
            <a:r>
              <a:rPr lang="en-US" dirty="0" smtClean="0">
                <a:solidFill>
                  <a:srgbClr val="660066"/>
                </a:solidFill>
              </a:rPr>
              <a:t>Outline:</a:t>
            </a:r>
            <a:br>
              <a:rPr lang="en-US" dirty="0" smtClean="0">
                <a:solidFill>
                  <a:srgbClr val="660066"/>
                </a:solidFill>
              </a:rPr>
            </a:br>
            <a:endParaRPr lang="en-US" dirty="0">
              <a:solidFill>
                <a:srgbClr val="660066"/>
              </a:solidFill>
            </a:endParaRPr>
          </a:p>
        </p:txBody>
      </p:sp>
      <p:sp>
        <p:nvSpPr>
          <p:cNvPr id="4" name="Subtitle 3"/>
          <p:cNvSpPr>
            <a:spLocks noGrp="1"/>
          </p:cNvSpPr>
          <p:nvPr>
            <p:ph type="subTitle" idx="4294967295"/>
          </p:nvPr>
        </p:nvSpPr>
        <p:spPr>
          <a:xfrm>
            <a:off x="0" y="1339850"/>
            <a:ext cx="8148638" cy="4451350"/>
          </a:xfrm>
        </p:spPr>
        <p:txBody>
          <a:bodyPr/>
          <a:lstStyle/>
          <a:p>
            <a:pPr algn="l"/>
            <a:r>
              <a:rPr lang="en-US" sz="3200" dirty="0" smtClean="0">
                <a:solidFill>
                  <a:schemeClr val="tx1">
                    <a:lumMod val="95000"/>
                    <a:lumOff val="5000"/>
                  </a:schemeClr>
                </a:solidFill>
              </a:rPr>
              <a:t>The four stages of planetary Development.</a:t>
            </a:r>
          </a:p>
          <a:p>
            <a:pPr algn="l"/>
            <a:r>
              <a:rPr lang="en-US" sz="3200" dirty="0" smtClean="0">
                <a:solidFill>
                  <a:schemeClr val="tx1">
                    <a:lumMod val="95000"/>
                    <a:lumOff val="5000"/>
                  </a:schemeClr>
                </a:solidFill>
              </a:rPr>
              <a:t>The solid Earth : Interior, Magnetic Field, and earth’s active crust.</a:t>
            </a:r>
          </a:p>
          <a:p>
            <a:pPr algn="l"/>
            <a:r>
              <a:rPr lang="en-US" sz="3200" dirty="0" smtClean="0">
                <a:solidFill>
                  <a:schemeClr val="tx1">
                    <a:lumMod val="95000"/>
                    <a:lumOff val="5000"/>
                  </a:schemeClr>
                </a:solidFill>
              </a:rPr>
              <a:t>The atmosphere : </a:t>
            </a:r>
          </a:p>
          <a:p>
            <a:pPr algn="l"/>
            <a:r>
              <a:rPr lang="en-US" sz="3200" dirty="0" smtClean="0">
                <a:solidFill>
                  <a:schemeClr val="tx1">
                    <a:lumMod val="95000"/>
                    <a:lumOff val="5000"/>
                  </a:schemeClr>
                </a:solidFill>
              </a:rPr>
              <a:t>its origin</a:t>
            </a:r>
          </a:p>
          <a:p>
            <a:pPr algn="l"/>
            <a:r>
              <a:rPr lang="en-US" sz="3200" dirty="0" smtClean="0">
                <a:solidFill>
                  <a:schemeClr val="tx1">
                    <a:lumMod val="95000"/>
                    <a:lumOff val="5000"/>
                  </a:schemeClr>
                </a:solidFill>
              </a:rPr>
              <a:t>Human effects on earth’s </a:t>
            </a:r>
            <a:r>
              <a:rPr lang="en-US" sz="3200" dirty="0" smtClean="0">
                <a:solidFill>
                  <a:schemeClr val="tx1">
                    <a:lumMod val="95000"/>
                    <a:lumOff val="5000"/>
                  </a:schemeClr>
                </a:solidFill>
              </a:rPr>
              <a:t>atmosphere.</a:t>
            </a:r>
            <a:endParaRPr lang="en-US" sz="3200" dirty="0" smtClean="0">
              <a:solidFill>
                <a:schemeClr val="tx1">
                  <a:lumMod val="95000"/>
                  <a:lumOff val="5000"/>
                </a:schemeClr>
              </a:solidFill>
            </a:endParaRPr>
          </a:p>
          <a:p>
            <a:pPr algn="l"/>
            <a:endParaRPr lang="en-US" dirty="0"/>
          </a:p>
        </p:txBody>
      </p:sp>
    </p:spTree>
    <p:extLst>
      <p:ext uri="{BB962C8B-B14F-4D97-AF65-F5344CB8AC3E}">
        <p14:creationId xmlns:p14="http://schemas.microsoft.com/office/powerpoint/2010/main" val="1443249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6979" name="Rectangle 3"/>
          <p:cNvSpPr>
            <a:spLocks noGrp="1" noChangeArrowheads="1"/>
          </p:cNvSpPr>
          <p:nvPr>
            <p:ph type="body" idx="4294967295"/>
          </p:nvPr>
        </p:nvSpPr>
        <p:spPr>
          <a:xfrm>
            <a:off x="0" y="990600"/>
            <a:ext cx="9144000" cy="5867400"/>
          </a:xfrm>
        </p:spPr>
        <p:txBody>
          <a:bodyPr>
            <a:normAutofit lnSpcReduction="10000"/>
          </a:bodyPr>
          <a:lstStyle/>
          <a:p>
            <a:pPr eaLnBrk="1" hangingPunct="1">
              <a:defRPr/>
            </a:pPr>
            <a:r>
              <a:rPr lang="en-US" sz="3600" dirty="0" smtClean="0">
                <a:solidFill>
                  <a:srgbClr val="000000"/>
                </a:solidFill>
                <a:cs typeface="+mn-cs"/>
              </a:rPr>
              <a:t>Heat flowing upward through the cooler crust makes a large world like Earth geologically active.</a:t>
            </a:r>
          </a:p>
          <a:p>
            <a:pPr eaLnBrk="1" hangingPunct="1">
              <a:defRPr/>
            </a:pPr>
            <a:r>
              <a:rPr lang="en-US" sz="3600" dirty="0" smtClean="0">
                <a:solidFill>
                  <a:srgbClr val="000000"/>
                </a:solidFill>
                <a:cs typeface="+mn-cs"/>
              </a:rPr>
              <a:t>In contrast, the moon and </a:t>
            </a:r>
            <a:r>
              <a:rPr lang="en-US" sz="3600" dirty="0" smtClean="0">
                <a:solidFill>
                  <a:srgbClr val="000000"/>
                </a:solidFill>
              </a:rPr>
              <a:t>Mercury—both worlds—cooled fast.</a:t>
            </a:r>
          </a:p>
          <a:p>
            <a:pPr lvl="1" eaLnBrk="1" hangingPunct="1">
              <a:defRPr/>
            </a:pPr>
            <a:r>
              <a:rPr lang="en-US" sz="3600" dirty="0" smtClean="0">
                <a:solidFill>
                  <a:srgbClr val="000000"/>
                </a:solidFill>
              </a:rPr>
              <a:t>So, they have little heat flowing outward now and are relatively inactive</a:t>
            </a:r>
            <a:r>
              <a:rPr lang="en-US" sz="3600" dirty="0" smtClean="0">
                <a:solidFill>
                  <a:srgbClr val="000000"/>
                </a:solidFill>
              </a:rPr>
              <a:t>.</a:t>
            </a:r>
          </a:p>
          <a:p>
            <a:pPr lvl="1">
              <a:defRPr/>
            </a:pPr>
            <a:r>
              <a:rPr lang="en-US" sz="3600" dirty="0">
                <a:solidFill>
                  <a:srgbClr val="000000"/>
                </a:solidFill>
              </a:rPr>
              <a:t>When you look at Mercury and the moon, you can see their craters, plains, and mountains.</a:t>
            </a:r>
          </a:p>
          <a:p>
            <a:pPr lvl="1" eaLnBrk="1" hangingPunct="1">
              <a:defRPr/>
            </a:pPr>
            <a:endParaRPr lang="en-US" sz="2400" dirty="0" smtClean="0">
              <a:solidFill>
                <a:srgbClr val="000000"/>
              </a:solidFill>
            </a:endParaRPr>
          </a:p>
        </p:txBody>
      </p:sp>
      <p:sp>
        <p:nvSpPr>
          <p:cNvPr id="1406982" name="Text Box 6"/>
          <p:cNvSpPr txBox="1">
            <a:spLocks noChangeArrowheads="1"/>
          </p:cNvSpPr>
          <p:nvPr/>
        </p:nvSpPr>
        <p:spPr bwMode="auto">
          <a:xfrm>
            <a:off x="568325" y="76200"/>
            <a:ext cx="75850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4000" dirty="0">
                <a:solidFill>
                  <a:srgbClr val="000000"/>
                </a:solidFill>
                <a:cs typeface="+mn-cs"/>
              </a:rPr>
              <a:t>Core, Mantle, and Crust </a:t>
            </a:r>
          </a:p>
        </p:txBody>
      </p:sp>
    </p:spTree>
    <p:extLst>
      <p:ext uri="{BB962C8B-B14F-4D97-AF65-F5344CB8AC3E}">
        <p14:creationId xmlns:p14="http://schemas.microsoft.com/office/powerpoint/2010/main" val="205016109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1" name="Rectangle 3"/>
          <p:cNvSpPr>
            <a:spLocks noGrp="1" noChangeArrowheads="1"/>
          </p:cNvSpPr>
          <p:nvPr>
            <p:ph type="body" idx="4294967295"/>
          </p:nvPr>
        </p:nvSpPr>
        <p:spPr>
          <a:xfrm>
            <a:off x="192404" y="971550"/>
            <a:ext cx="8951596" cy="5287963"/>
          </a:xfrm>
        </p:spPr>
        <p:txBody>
          <a:bodyPr/>
          <a:lstStyle/>
          <a:p>
            <a:pPr eaLnBrk="1" hangingPunct="1">
              <a:defRPr/>
            </a:pPr>
            <a:r>
              <a:rPr lang="en-US" sz="4000" dirty="0" smtClean="0">
                <a:solidFill>
                  <a:srgbClr val="000000"/>
                </a:solidFill>
                <a:cs typeface="+mn-cs"/>
              </a:rPr>
              <a:t>You might ponder two questions.</a:t>
            </a:r>
          </a:p>
          <a:p>
            <a:pPr eaLnBrk="1" hangingPunct="1">
              <a:defRPr/>
            </a:pPr>
            <a:r>
              <a:rPr lang="en-US" sz="4000" dirty="0" smtClean="0">
                <a:solidFill>
                  <a:srgbClr val="000000"/>
                </a:solidFill>
                <a:cs typeface="+mn-cs"/>
              </a:rPr>
              <a:t>One, why do some worlds have atmospheres while others do not?</a:t>
            </a:r>
          </a:p>
          <a:p>
            <a:pPr lvl="1" eaLnBrk="1" hangingPunct="1">
              <a:defRPr/>
            </a:pPr>
            <a:r>
              <a:rPr lang="en-US" sz="2600" dirty="0" smtClean="0">
                <a:solidFill>
                  <a:srgbClr val="000000"/>
                </a:solidFill>
              </a:rPr>
              <a:t>You will discover that both size and temperature are important.</a:t>
            </a:r>
          </a:p>
        </p:txBody>
      </p:sp>
      <p:sp>
        <p:nvSpPr>
          <p:cNvPr id="928775" name="Text Box 7"/>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4000" dirty="0">
                <a:cs typeface="+mn-cs"/>
              </a:rPr>
              <a:t>Atmospheres </a:t>
            </a:r>
          </a:p>
        </p:txBody>
      </p:sp>
    </p:spTree>
    <p:extLst>
      <p:ext uri="{BB962C8B-B14F-4D97-AF65-F5344CB8AC3E}">
        <p14:creationId xmlns:p14="http://schemas.microsoft.com/office/powerpoint/2010/main" val="267058627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0805" name="Rectangle 5"/>
          <p:cNvSpPr>
            <a:spLocks noGrp="1" noChangeArrowheads="1"/>
          </p:cNvSpPr>
          <p:nvPr>
            <p:ph type="body" idx="4294967295"/>
          </p:nvPr>
        </p:nvSpPr>
        <p:spPr>
          <a:xfrm>
            <a:off x="134683" y="985838"/>
            <a:ext cx="9009317" cy="5287962"/>
          </a:xfrm>
        </p:spPr>
        <p:txBody>
          <a:bodyPr/>
          <a:lstStyle/>
          <a:p>
            <a:pPr eaLnBrk="1" hangingPunct="1">
              <a:defRPr/>
            </a:pPr>
            <a:r>
              <a:rPr lang="en-US" sz="3800" dirty="0" smtClean="0">
                <a:solidFill>
                  <a:srgbClr val="000000"/>
                </a:solidFill>
                <a:cs typeface="+mn-cs"/>
              </a:rPr>
              <a:t>The second question is more complex.</a:t>
            </a:r>
          </a:p>
          <a:p>
            <a:pPr eaLnBrk="1" hangingPunct="1">
              <a:defRPr/>
            </a:pPr>
            <a:r>
              <a:rPr lang="en-US" sz="3800" dirty="0" smtClean="0">
                <a:solidFill>
                  <a:srgbClr val="000000"/>
                </a:solidFill>
                <a:cs typeface="+mn-cs"/>
              </a:rPr>
              <a:t>Where did these atmospheres come from?</a:t>
            </a:r>
          </a:p>
          <a:p>
            <a:pPr lvl="1" eaLnBrk="1" hangingPunct="1">
              <a:defRPr/>
            </a:pPr>
            <a:r>
              <a:rPr lang="en-US" sz="2600" dirty="0" smtClean="0">
                <a:solidFill>
                  <a:srgbClr val="000000"/>
                </a:solidFill>
              </a:rPr>
              <a:t>To answer the question, you will have to study the geological history of these worlds.</a:t>
            </a:r>
          </a:p>
        </p:txBody>
      </p:sp>
      <p:sp>
        <p:nvSpPr>
          <p:cNvPr id="1100808" name="Text Box 8"/>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4000" dirty="0">
                <a:solidFill>
                  <a:srgbClr val="000000"/>
                </a:solidFill>
                <a:cs typeface="+mn-cs"/>
              </a:rPr>
              <a:t>Atmospheres </a:t>
            </a:r>
          </a:p>
        </p:txBody>
      </p:sp>
    </p:spTree>
    <p:extLst>
      <p:ext uri="{BB962C8B-B14F-4D97-AF65-F5344CB8AC3E}">
        <p14:creationId xmlns:p14="http://schemas.microsoft.com/office/powerpoint/2010/main" val="404135285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5" name="Rectangle 3"/>
          <p:cNvSpPr>
            <a:spLocks noGrp="1" noChangeArrowheads="1"/>
          </p:cNvSpPr>
          <p:nvPr>
            <p:ph type="body" idx="4294967295"/>
          </p:nvPr>
        </p:nvSpPr>
        <p:spPr>
          <a:xfrm>
            <a:off x="269366" y="971550"/>
            <a:ext cx="8874634" cy="5033963"/>
          </a:xfrm>
        </p:spPr>
        <p:txBody>
          <a:bodyPr/>
          <a:lstStyle/>
          <a:p>
            <a:pPr eaLnBrk="1" hangingPunct="1">
              <a:defRPr/>
            </a:pPr>
            <a:r>
              <a:rPr lang="en-US" sz="4000" dirty="0" smtClean="0">
                <a:solidFill>
                  <a:srgbClr val="000000"/>
                </a:solidFill>
                <a:cs typeface="+mn-cs"/>
              </a:rPr>
              <a:t>When you think about Earth</a:t>
            </a:r>
            <a:r>
              <a:rPr lang="ja-JP" altLang="en-US" sz="4000" dirty="0" smtClean="0">
                <a:solidFill>
                  <a:srgbClr val="000000"/>
                </a:solidFill>
                <a:latin typeface="Arial"/>
                <a:cs typeface="+mn-cs"/>
              </a:rPr>
              <a:t>’</a:t>
            </a:r>
            <a:r>
              <a:rPr lang="en-US" sz="4000" dirty="0" smtClean="0">
                <a:solidFill>
                  <a:srgbClr val="000000"/>
                </a:solidFill>
                <a:cs typeface="+mn-cs"/>
              </a:rPr>
              <a:t>s atmosphere, you should consider three questions.</a:t>
            </a:r>
          </a:p>
          <a:p>
            <a:pPr lvl="1" eaLnBrk="1" hangingPunct="1">
              <a:defRPr/>
            </a:pPr>
            <a:r>
              <a:rPr lang="en-US" sz="2600" dirty="0" smtClean="0">
                <a:solidFill>
                  <a:srgbClr val="000000"/>
                </a:solidFill>
              </a:rPr>
              <a:t>How did it form?</a:t>
            </a:r>
          </a:p>
          <a:p>
            <a:pPr lvl="1" eaLnBrk="1" hangingPunct="1">
              <a:defRPr/>
            </a:pPr>
            <a:r>
              <a:rPr lang="en-US" sz="2600" dirty="0" smtClean="0">
                <a:solidFill>
                  <a:srgbClr val="000000"/>
                </a:solidFill>
              </a:rPr>
              <a:t>How has it evolved?</a:t>
            </a:r>
          </a:p>
          <a:p>
            <a:pPr lvl="1" eaLnBrk="1" hangingPunct="1">
              <a:defRPr/>
            </a:pPr>
            <a:r>
              <a:rPr lang="en-US" sz="2600" dirty="0" smtClean="0">
                <a:solidFill>
                  <a:srgbClr val="000000"/>
                </a:solidFill>
              </a:rPr>
              <a:t>How are we changing it?</a:t>
            </a:r>
          </a:p>
        </p:txBody>
      </p:sp>
      <p:sp>
        <p:nvSpPr>
          <p:cNvPr id="648196" name="Text Box 4"/>
          <p:cNvSpPr txBox="1">
            <a:spLocks noChangeArrowheads="1"/>
          </p:cNvSpPr>
          <p:nvPr/>
        </p:nvSpPr>
        <p:spPr bwMode="auto">
          <a:xfrm>
            <a:off x="808097" y="76200"/>
            <a:ext cx="7345303"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4000" dirty="0" smtClean="0">
                <a:solidFill>
                  <a:srgbClr val="000000"/>
                </a:solidFill>
                <a:cs typeface="+mn-cs"/>
              </a:rPr>
              <a:t>Earth</a:t>
            </a:r>
            <a:r>
              <a:rPr lang="en-US" sz="4000" dirty="0" smtClean="0">
                <a:solidFill>
                  <a:srgbClr val="000000"/>
                </a:solidFill>
                <a:latin typeface="Arial"/>
              </a:rPr>
              <a:t>’</a:t>
            </a:r>
            <a:r>
              <a:rPr lang="en-US" sz="4000" dirty="0" smtClean="0">
                <a:solidFill>
                  <a:srgbClr val="000000"/>
                </a:solidFill>
                <a:cs typeface="+mn-cs"/>
              </a:rPr>
              <a:t>s </a:t>
            </a:r>
            <a:r>
              <a:rPr lang="en-US" sz="4000" dirty="0">
                <a:solidFill>
                  <a:srgbClr val="000000"/>
                </a:solidFill>
                <a:cs typeface="+mn-cs"/>
              </a:rPr>
              <a:t>Atmosphere </a:t>
            </a:r>
          </a:p>
        </p:txBody>
      </p:sp>
    </p:spTree>
    <p:extLst>
      <p:ext uri="{BB962C8B-B14F-4D97-AF65-F5344CB8AC3E}">
        <p14:creationId xmlns:p14="http://schemas.microsoft.com/office/powerpoint/2010/main" val="170680015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22" name="Rectangle 6"/>
          <p:cNvSpPr>
            <a:spLocks noGrp="1" noChangeArrowheads="1"/>
          </p:cNvSpPr>
          <p:nvPr>
            <p:ph type="body" idx="4294967295"/>
          </p:nvPr>
        </p:nvSpPr>
        <p:spPr>
          <a:xfrm>
            <a:off x="269366" y="985838"/>
            <a:ext cx="8874634" cy="5643562"/>
          </a:xfrm>
        </p:spPr>
        <p:txBody>
          <a:bodyPr>
            <a:normAutofit/>
          </a:bodyPr>
          <a:lstStyle/>
          <a:p>
            <a:pPr eaLnBrk="1" hangingPunct="1">
              <a:defRPr/>
            </a:pPr>
            <a:r>
              <a:rPr lang="en-US" sz="3200" dirty="0" smtClean="0">
                <a:solidFill>
                  <a:schemeClr val="tx1"/>
                </a:solidFill>
              </a:rPr>
              <a:t>Also, the final stages of planet building may have seen Earth and other planets accreting planetesimals rich in volatile materials—such as water, ammonia, and carbon dioxide. </a:t>
            </a:r>
          </a:p>
          <a:p>
            <a:pPr lvl="1" eaLnBrk="1" hangingPunct="1">
              <a:defRPr/>
            </a:pPr>
            <a:r>
              <a:rPr lang="en-US" sz="3200" dirty="0" smtClean="0">
                <a:solidFill>
                  <a:schemeClr val="tx1"/>
                </a:solidFill>
              </a:rPr>
              <a:t>Thus, the primary atmosphere must have been rich in carbon dioxide, nitrogen, and water vapor.</a:t>
            </a:r>
          </a:p>
          <a:p>
            <a:pPr lvl="1" eaLnBrk="1" hangingPunct="1">
              <a:defRPr/>
            </a:pPr>
            <a:r>
              <a:rPr lang="en-US" sz="3200" dirty="0" smtClean="0">
                <a:solidFill>
                  <a:schemeClr val="tx1"/>
                </a:solidFill>
              </a:rPr>
              <a:t>The atmosphere you breathe today is a secondary atmosphere produced later in Earth</a:t>
            </a:r>
            <a:r>
              <a:rPr lang="ja-JP" altLang="en-US" sz="3200" dirty="0" smtClean="0">
                <a:solidFill>
                  <a:schemeClr val="tx1"/>
                </a:solidFill>
                <a:latin typeface="Arial"/>
              </a:rPr>
              <a:t>’</a:t>
            </a:r>
            <a:r>
              <a:rPr lang="en-US" sz="3200" dirty="0" smtClean="0">
                <a:solidFill>
                  <a:schemeClr val="tx1"/>
                </a:solidFill>
              </a:rPr>
              <a:t>s history.</a:t>
            </a:r>
          </a:p>
        </p:txBody>
      </p:sp>
      <p:sp>
        <p:nvSpPr>
          <p:cNvPr id="649224" name="Text Box 8"/>
          <p:cNvSpPr txBox="1">
            <a:spLocks noChangeArrowheads="1"/>
          </p:cNvSpPr>
          <p:nvPr/>
        </p:nvSpPr>
        <p:spPr bwMode="auto">
          <a:xfrm>
            <a:off x="568325" y="76200"/>
            <a:ext cx="75850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4000" dirty="0" smtClean="0">
                <a:solidFill>
                  <a:srgbClr val="000000"/>
                </a:solidFill>
                <a:cs typeface="+mn-cs"/>
              </a:rPr>
              <a:t>Earth</a:t>
            </a:r>
            <a:r>
              <a:rPr lang="en-US" sz="4000" dirty="0" smtClean="0">
                <a:solidFill>
                  <a:srgbClr val="000000"/>
                </a:solidFill>
                <a:latin typeface="Arial"/>
              </a:rPr>
              <a:t>’</a:t>
            </a:r>
            <a:r>
              <a:rPr lang="en-US" sz="4000" dirty="0" smtClean="0">
                <a:solidFill>
                  <a:srgbClr val="000000"/>
                </a:solidFill>
                <a:cs typeface="+mn-cs"/>
              </a:rPr>
              <a:t>s </a:t>
            </a:r>
            <a:r>
              <a:rPr lang="en-US" sz="4000" dirty="0">
                <a:solidFill>
                  <a:srgbClr val="000000"/>
                </a:solidFill>
                <a:cs typeface="+mn-cs"/>
              </a:rPr>
              <a:t>Atmosphere </a:t>
            </a:r>
          </a:p>
        </p:txBody>
      </p:sp>
    </p:spTree>
    <p:extLst>
      <p:ext uri="{BB962C8B-B14F-4D97-AF65-F5344CB8AC3E}">
        <p14:creationId xmlns:p14="http://schemas.microsoft.com/office/powerpoint/2010/main" val="112805163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5" name="Rectangle 3"/>
          <p:cNvSpPr>
            <a:spLocks noGrp="1" noChangeArrowheads="1"/>
          </p:cNvSpPr>
          <p:nvPr>
            <p:ph type="body" idx="4294967295"/>
          </p:nvPr>
        </p:nvSpPr>
        <p:spPr>
          <a:xfrm>
            <a:off x="0" y="1000125"/>
            <a:ext cx="8570913" cy="5643563"/>
          </a:xfrm>
        </p:spPr>
        <p:txBody>
          <a:bodyPr>
            <a:noAutofit/>
          </a:bodyPr>
          <a:lstStyle/>
          <a:p>
            <a:pPr eaLnBrk="1" hangingPunct="1">
              <a:defRPr/>
            </a:pPr>
            <a:r>
              <a:rPr lang="en-US" sz="3200" dirty="0" smtClean="0">
                <a:solidFill>
                  <a:srgbClr val="000000"/>
                </a:solidFill>
              </a:rPr>
              <a:t>Earth</a:t>
            </a:r>
            <a:r>
              <a:rPr lang="ja-JP" altLang="en-US" sz="3200" dirty="0" smtClean="0">
                <a:solidFill>
                  <a:srgbClr val="000000"/>
                </a:solidFill>
                <a:latin typeface="Arial"/>
              </a:rPr>
              <a:t>’</a:t>
            </a:r>
            <a:r>
              <a:rPr lang="en-US" sz="3200" dirty="0" smtClean="0">
                <a:solidFill>
                  <a:srgbClr val="000000"/>
                </a:solidFill>
              </a:rPr>
              <a:t>s first atmosphere—its primary atmosphere—was once thought to contain gases from the solar nebula, such as hydrogen and methane.</a:t>
            </a:r>
          </a:p>
          <a:p>
            <a:pPr lvl="1" eaLnBrk="1" hangingPunct="1">
              <a:defRPr/>
            </a:pPr>
            <a:r>
              <a:rPr lang="en-US" sz="3200" dirty="0" smtClean="0">
                <a:solidFill>
                  <a:srgbClr val="000000"/>
                </a:solidFill>
              </a:rPr>
              <a:t>Modern studies, however, indicate that the planets formed hot.</a:t>
            </a:r>
          </a:p>
          <a:p>
            <a:pPr lvl="1" eaLnBrk="1" hangingPunct="1">
              <a:defRPr/>
            </a:pPr>
            <a:r>
              <a:rPr lang="en-US" sz="3200" dirty="0" smtClean="0">
                <a:solidFill>
                  <a:srgbClr val="000000"/>
                </a:solidFill>
              </a:rPr>
              <a:t>So, gases such as carbon dioxide, nitrogen, and water vapor would have been cooked out of (been outgassed from) the rock and metal</a:t>
            </a:r>
            <a:r>
              <a:rPr lang="en-US" sz="3600" dirty="0" smtClean="0">
                <a:solidFill>
                  <a:srgbClr val="000000"/>
                </a:solidFill>
              </a:rPr>
              <a:t>. </a:t>
            </a:r>
          </a:p>
        </p:txBody>
      </p:sp>
      <p:sp>
        <p:nvSpPr>
          <p:cNvPr id="950279" name="Text Box 7"/>
          <p:cNvSpPr txBox="1">
            <a:spLocks noChangeArrowheads="1"/>
          </p:cNvSpPr>
          <p:nvPr/>
        </p:nvSpPr>
        <p:spPr bwMode="auto">
          <a:xfrm>
            <a:off x="568325" y="76200"/>
            <a:ext cx="75850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4000" dirty="0" smtClean="0">
                <a:solidFill>
                  <a:srgbClr val="000000"/>
                </a:solidFill>
              </a:rPr>
              <a:t>Earth</a:t>
            </a:r>
            <a:r>
              <a:rPr lang="en-US" sz="4000" dirty="0" smtClean="0">
                <a:solidFill>
                  <a:srgbClr val="000000"/>
                </a:solidFill>
                <a:latin typeface="Arial"/>
              </a:rPr>
              <a:t>’</a:t>
            </a:r>
            <a:r>
              <a:rPr lang="en-US" sz="4000" dirty="0" smtClean="0">
                <a:solidFill>
                  <a:srgbClr val="000000"/>
                </a:solidFill>
              </a:rPr>
              <a:t>s </a:t>
            </a:r>
            <a:r>
              <a:rPr lang="en-US" sz="4000" dirty="0">
                <a:solidFill>
                  <a:srgbClr val="000000"/>
                </a:solidFill>
              </a:rPr>
              <a:t>Atmosphere </a:t>
            </a:r>
          </a:p>
        </p:txBody>
      </p:sp>
    </p:spTree>
    <p:extLst>
      <p:ext uri="{BB962C8B-B14F-4D97-AF65-F5344CB8AC3E}">
        <p14:creationId xmlns:p14="http://schemas.microsoft.com/office/powerpoint/2010/main" val="295344373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22" name="Rectangle 6"/>
          <p:cNvSpPr>
            <a:spLocks noGrp="1" noChangeArrowheads="1"/>
          </p:cNvSpPr>
          <p:nvPr>
            <p:ph type="body" idx="4294967295"/>
          </p:nvPr>
        </p:nvSpPr>
        <p:spPr>
          <a:xfrm>
            <a:off x="307846" y="985838"/>
            <a:ext cx="8836154" cy="5643562"/>
          </a:xfrm>
        </p:spPr>
        <p:txBody>
          <a:bodyPr>
            <a:normAutofit/>
          </a:bodyPr>
          <a:lstStyle/>
          <a:p>
            <a:pPr eaLnBrk="1" hangingPunct="1">
              <a:defRPr/>
            </a:pPr>
            <a:r>
              <a:rPr lang="en-US" sz="3200" dirty="0" smtClean="0">
                <a:solidFill>
                  <a:srgbClr val="000000"/>
                </a:solidFill>
              </a:rPr>
              <a:t>Also, the final stages of planet building may have seen Earth and other planets accreting planetesimals rich in volatile materials—such as water, ammonia, and carbon dioxide. </a:t>
            </a:r>
          </a:p>
          <a:p>
            <a:pPr lvl="1" eaLnBrk="1" hangingPunct="1">
              <a:defRPr/>
            </a:pPr>
            <a:r>
              <a:rPr lang="en-US" sz="3200" dirty="0" smtClean="0">
                <a:solidFill>
                  <a:srgbClr val="000000"/>
                </a:solidFill>
              </a:rPr>
              <a:t>Thus, the primary atmosphere must have been rich in carbon dioxide, nitrogen, and water vapor.</a:t>
            </a:r>
          </a:p>
          <a:p>
            <a:pPr lvl="1" eaLnBrk="1" hangingPunct="1">
              <a:defRPr/>
            </a:pPr>
            <a:r>
              <a:rPr lang="en-US" sz="3200" dirty="0" smtClean="0">
                <a:solidFill>
                  <a:srgbClr val="000000"/>
                </a:solidFill>
              </a:rPr>
              <a:t>The atmosphere you breathe today is a secondary atmosphere produced later in </a:t>
            </a:r>
            <a:r>
              <a:rPr lang="en-US" sz="3200" dirty="0" smtClean="0">
                <a:solidFill>
                  <a:srgbClr val="000000"/>
                </a:solidFill>
              </a:rPr>
              <a:t>Earth</a:t>
            </a:r>
            <a:r>
              <a:rPr lang="en-US" sz="3200" dirty="0" smtClean="0">
                <a:solidFill>
                  <a:srgbClr val="000000"/>
                </a:solidFill>
                <a:latin typeface="Arial"/>
              </a:rPr>
              <a:t>’</a:t>
            </a:r>
            <a:r>
              <a:rPr lang="en-US" sz="3200" dirty="0" smtClean="0">
                <a:solidFill>
                  <a:srgbClr val="000000"/>
                </a:solidFill>
              </a:rPr>
              <a:t>s </a:t>
            </a:r>
            <a:r>
              <a:rPr lang="en-US" sz="3200" dirty="0" smtClean="0">
                <a:solidFill>
                  <a:srgbClr val="000000"/>
                </a:solidFill>
              </a:rPr>
              <a:t>history.</a:t>
            </a:r>
          </a:p>
        </p:txBody>
      </p:sp>
      <p:sp>
        <p:nvSpPr>
          <p:cNvPr id="649224" name="Text Box 8"/>
          <p:cNvSpPr txBox="1">
            <a:spLocks noChangeArrowheads="1"/>
          </p:cNvSpPr>
          <p:nvPr/>
        </p:nvSpPr>
        <p:spPr bwMode="auto">
          <a:xfrm>
            <a:off x="568325" y="76200"/>
            <a:ext cx="75850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4000" dirty="0" smtClean="0">
                <a:solidFill>
                  <a:srgbClr val="000000"/>
                </a:solidFill>
                <a:cs typeface="+mn-cs"/>
              </a:rPr>
              <a:t>Earth</a:t>
            </a:r>
            <a:r>
              <a:rPr lang="en-US" sz="4000" dirty="0" smtClean="0">
                <a:solidFill>
                  <a:srgbClr val="000000"/>
                </a:solidFill>
                <a:latin typeface="Arial"/>
              </a:rPr>
              <a:t>’</a:t>
            </a:r>
            <a:r>
              <a:rPr lang="en-US" sz="4000" dirty="0" smtClean="0">
                <a:solidFill>
                  <a:srgbClr val="000000"/>
                </a:solidFill>
                <a:cs typeface="+mn-cs"/>
              </a:rPr>
              <a:t>s </a:t>
            </a:r>
            <a:r>
              <a:rPr lang="en-US" sz="4000" dirty="0">
                <a:solidFill>
                  <a:srgbClr val="000000"/>
                </a:solidFill>
                <a:cs typeface="+mn-cs"/>
              </a:rPr>
              <a:t>Atmosphere </a:t>
            </a:r>
          </a:p>
        </p:txBody>
      </p:sp>
    </p:spTree>
    <p:extLst>
      <p:ext uri="{BB962C8B-B14F-4D97-AF65-F5344CB8AC3E}">
        <p14:creationId xmlns:p14="http://schemas.microsoft.com/office/powerpoint/2010/main" val="81645507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1" name="Rectangle 3"/>
          <p:cNvSpPr>
            <a:spLocks noGrp="1" noChangeArrowheads="1"/>
          </p:cNvSpPr>
          <p:nvPr>
            <p:ph type="body" idx="4294967295"/>
          </p:nvPr>
        </p:nvSpPr>
        <p:spPr>
          <a:xfrm>
            <a:off x="0" y="971550"/>
            <a:ext cx="9144000" cy="5872163"/>
          </a:xfrm>
        </p:spPr>
        <p:txBody>
          <a:bodyPr/>
          <a:lstStyle/>
          <a:p>
            <a:pPr eaLnBrk="1" hangingPunct="1">
              <a:defRPr/>
            </a:pPr>
            <a:r>
              <a:rPr lang="en-US" sz="4000" dirty="0" smtClean="0">
                <a:solidFill>
                  <a:srgbClr val="000000"/>
                </a:solidFill>
                <a:cs typeface="+mn-cs"/>
              </a:rPr>
              <a:t>Soon after Earth formed, it began to cool.</a:t>
            </a:r>
            <a:r>
              <a:rPr lang="en-US" dirty="0" smtClean="0">
                <a:solidFill>
                  <a:srgbClr val="000000"/>
                </a:solidFill>
                <a:cs typeface="+mn-cs"/>
              </a:rPr>
              <a:t> </a:t>
            </a:r>
          </a:p>
          <a:p>
            <a:pPr lvl="1" eaLnBrk="1" hangingPunct="1">
              <a:defRPr/>
            </a:pPr>
            <a:r>
              <a:rPr lang="en-US" sz="2400" dirty="0" smtClean="0">
                <a:solidFill>
                  <a:srgbClr val="000000"/>
                </a:solidFill>
              </a:rPr>
              <a:t>Once it cooled enough, oceans began to form, and carbon dioxide began to dissolve in the water. </a:t>
            </a:r>
          </a:p>
          <a:p>
            <a:pPr lvl="1" eaLnBrk="1" hangingPunct="1">
              <a:defRPr/>
            </a:pPr>
            <a:r>
              <a:rPr lang="en-US" sz="2400" dirty="0" smtClean="0">
                <a:solidFill>
                  <a:srgbClr val="000000"/>
                </a:solidFill>
              </a:rPr>
              <a:t>Carbon dioxide is highly soluble in water—which explains the easy manufacture of carbonated beverages</a:t>
            </a:r>
            <a:r>
              <a:rPr lang="en-US" sz="2400" dirty="0" smtClean="0">
                <a:solidFill>
                  <a:srgbClr val="000000"/>
                </a:solidFill>
              </a:rPr>
              <a:t>.</a:t>
            </a:r>
          </a:p>
          <a:p>
            <a:pPr>
              <a:defRPr/>
            </a:pPr>
            <a:r>
              <a:rPr lang="en-US" dirty="0">
                <a:solidFill>
                  <a:srgbClr val="000000"/>
                </a:solidFill>
              </a:rPr>
              <a:t>As the oceans removed carbon dioxide from the atmosphere, it reacted with dissolved compounds in the ocean water—to form silicon dioxide, limestone, and other mineral sediments.</a:t>
            </a:r>
          </a:p>
          <a:p>
            <a:pPr lvl="1">
              <a:defRPr/>
            </a:pPr>
            <a:r>
              <a:rPr lang="en-US" sz="2400" dirty="0">
                <a:solidFill>
                  <a:srgbClr val="000000"/>
                </a:solidFill>
              </a:rPr>
              <a:t>Thus, the oceans transferred the carbon dioxide from the atmosphere to the seafloor and left air richer in other gases, especially nitrogen.</a:t>
            </a:r>
          </a:p>
          <a:p>
            <a:pPr lvl="1" eaLnBrk="1" hangingPunct="1">
              <a:defRPr/>
            </a:pPr>
            <a:endParaRPr lang="en-US" sz="2400" dirty="0" smtClean="0">
              <a:solidFill>
                <a:srgbClr val="000000"/>
              </a:solidFill>
            </a:endParaRPr>
          </a:p>
        </p:txBody>
      </p:sp>
      <p:sp>
        <p:nvSpPr>
          <p:cNvPr id="652295" name="Text Box 7"/>
          <p:cNvSpPr txBox="1">
            <a:spLocks noChangeArrowheads="1"/>
          </p:cNvSpPr>
          <p:nvPr/>
        </p:nvSpPr>
        <p:spPr bwMode="auto">
          <a:xfrm>
            <a:off x="568325" y="76200"/>
            <a:ext cx="75850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4000" dirty="0" smtClean="0">
                <a:solidFill>
                  <a:srgbClr val="000000"/>
                </a:solidFill>
                <a:cs typeface="+mn-cs"/>
              </a:rPr>
              <a:t>Earth</a:t>
            </a:r>
            <a:r>
              <a:rPr lang="en-US" sz="4000" dirty="0" smtClean="0">
                <a:solidFill>
                  <a:srgbClr val="000000"/>
                </a:solidFill>
                <a:latin typeface="Arial"/>
              </a:rPr>
              <a:t>’</a:t>
            </a:r>
            <a:r>
              <a:rPr lang="en-US" sz="4000" dirty="0" smtClean="0">
                <a:solidFill>
                  <a:srgbClr val="000000"/>
                </a:solidFill>
                <a:cs typeface="+mn-cs"/>
              </a:rPr>
              <a:t>s </a:t>
            </a:r>
            <a:r>
              <a:rPr lang="en-US" sz="4000" dirty="0">
                <a:solidFill>
                  <a:srgbClr val="000000"/>
                </a:solidFill>
                <a:cs typeface="+mn-cs"/>
              </a:rPr>
              <a:t>Atmosphere </a:t>
            </a:r>
          </a:p>
        </p:txBody>
      </p:sp>
    </p:spTree>
    <p:extLst>
      <p:ext uri="{BB962C8B-B14F-4D97-AF65-F5344CB8AC3E}">
        <p14:creationId xmlns:p14="http://schemas.microsoft.com/office/powerpoint/2010/main" val="342148316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4883" name="Rectangle 3"/>
          <p:cNvSpPr>
            <a:spLocks noGrp="1" noChangeArrowheads="1"/>
          </p:cNvSpPr>
          <p:nvPr>
            <p:ph type="body" idx="4294967295"/>
          </p:nvPr>
        </p:nvSpPr>
        <p:spPr>
          <a:xfrm>
            <a:off x="0" y="971550"/>
            <a:ext cx="9144000" cy="5872163"/>
          </a:xfrm>
        </p:spPr>
        <p:txBody>
          <a:bodyPr>
            <a:normAutofit fontScale="92500"/>
          </a:bodyPr>
          <a:lstStyle/>
          <a:p>
            <a:pPr eaLnBrk="1" hangingPunct="1">
              <a:defRPr/>
            </a:pPr>
            <a:r>
              <a:rPr lang="en-US" sz="4400" dirty="0" smtClean="0">
                <a:solidFill>
                  <a:srgbClr val="000000"/>
                </a:solidFill>
                <a:cs typeface="+mn-cs"/>
              </a:rPr>
              <a:t>This removal of carbon dioxide is critical to Earth</a:t>
            </a:r>
            <a:r>
              <a:rPr lang="ja-JP" altLang="en-US" sz="4400" dirty="0" smtClean="0">
                <a:solidFill>
                  <a:srgbClr val="000000"/>
                </a:solidFill>
                <a:latin typeface="Arial"/>
                <a:cs typeface="+mn-cs"/>
              </a:rPr>
              <a:t>’</a:t>
            </a:r>
            <a:r>
              <a:rPr lang="en-US" sz="4400" dirty="0" smtClean="0">
                <a:solidFill>
                  <a:srgbClr val="000000"/>
                </a:solidFill>
                <a:cs typeface="+mn-cs"/>
              </a:rPr>
              <a:t>s history.</a:t>
            </a:r>
          </a:p>
          <a:p>
            <a:pPr lvl="1" eaLnBrk="1" hangingPunct="1">
              <a:defRPr/>
            </a:pPr>
            <a:r>
              <a:rPr lang="en-US" sz="2400" dirty="0" smtClean="0">
                <a:solidFill>
                  <a:srgbClr val="000000"/>
                </a:solidFill>
              </a:rPr>
              <a:t>This is because an atmosphere rich in carbon dioxide can trap heat—by the greenhouse effect</a:t>
            </a:r>
            <a:r>
              <a:rPr lang="en-US" sz="2400" dirty="0" smtClean="0">
                <a:solidFill>
                  <a:srgbClr val="000000"/>
                </a:solidFill>
              </a:rPr>
              <a:t>.</a:t>
            </a:r>
          </a:p>
          <a:p>
            <a:pPr>
              <a:defRPr/>
            </a:pPr>
            <a:r>
              <a:rPr lang="en-US" sz="3400" dirty="0">
                <a:solidFill>
                  <a:srgbClr val="000000"/>
                </a:solidFill>
              </a:rPr>
              <a:t>When visible-wavelength sunlight shines through the glass roof of a greenhouse, it heats the interior.</a:t>
            </a:r>
          </a:p>
          <a:p>
            <a:pPr lvl="1">
              <a:defRPr/>
            </a:pPr>
            <a:r>
              <a:rPr lang="en-US" sz="2400" dirty="0">
                <a:solidFill>
                  <a:srgbClr val="000000"/>
                </a:solidFill>
              </a:rPr>
              <a:t>Infrared radiation from the warm interior </a:t>
            </a:r>
            <a:r>
              <a:rPr lang="en-US" sz="2400" dirty="0" smtClean="0">
                <a:solidFill>
                  <a:srgbClr val="000000"/>
                </a:solidFill>
              </a:rPr>
              <a:t>can</a:t>
            </a:r>
            <a:r>
              <a:rPr lang="en-US" sz="2400" dirty="0" smtClean="0">
                <a:solidFill>
                  <a:srgbClr val="000000"/>
                </a:solidFill>
                <a:latin typeface="Arial"/>
              </a:rPr>
              <a:t>’</a:t>
            </a:r>
            <a:r>
              <a:rPr lang="en-US" sz="2400" dirty="0" smtClean="0">
                <a:solidFill>
                  <a:srgbClr val="000000"/>
                </a:solidFill>
              </a:rPr>
              <a:t>t </a:t>
            </a:r>
            <a:r>
              <a:rPr lang="en-US" sz="2400" dirty="0">
                <a:solidFill>
                  <a:srgbClr val="000000"/>
                </a:solidFill>
              </a:rPr>
              <a:t>get out through the glass.</a:t>
            </a:r>
          </a:p>
          <a:p>
            <a:pPr lvl="1">
              <a:defRPr/>
            </a:pPr>
            <a:r>
              <a:rPr lang="en-US" sz="2400" dirty="0">
                <a:solidFill>
                  <a:srgbClr val="000000"/>
                </a:solidFill>
              </a:rPr>
              <a:t>Heat is trapped in the greenhouse.</a:t>
            </a:r>
          </a:p>
          <a:p>
            <a:pPr marL="349250" lvl="1" indent="0">
              <a:buNone/>
              <a:defRPr/>
            </a:pPr>
            <a:r>
              <a:rPr lang="en-US" sz="2400" dirty="0">
                <a:solidFill>
                  <a:srgbClr val="000000"/>
                </a:solidFill>
              </a:rPr>
              <a:t/>
            </a:r>
            <a:br>
              <a:rPr lang="en-US" sz="2400" dirty="0">
                <a:solidFill>
                  <a:srgbClr val="000000"/>
                </a:solidFill>
              </a:rPr>
            </a:br>
            <a:endParaRPr lang="en-US" sz="2400" dirty="0" smtClean="0">
              <a:solidFill>
                <a:srgbClr val="000000"/>
              </a:solidFill>
            </a:endParaRPr>
          </a:p>
        </p:txBody>
      </p:sp>
      <p:sp>
        <p:nvSpPr>
          <p:cNvPr id="1274887" name="Text Box 7"/>
          <p:cNvSpPr txBox="1">
            <a:spLocks noChangeArrowheads="1"/>
          </p:cNvSpPr>
          <p:nvPr/>
        </p:nvSpPr>
        <p:spPr bwMode="auto">
          <a:xfrm>
            <a:off x="568325" y="76200"/>
            <a:ext cx="75850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4000" dirty="0" smtClean="0">
                <a:solidFill>
                  <a:srgbClr val="000000"/>
                </a:solidFill>
                <a:cs typeface="+mn-cs"/>
              </a:rPr>
              <a:t>Earth</a:t>
            </a:r>
            <a:r>
              <a:rPr lang="en-US" sz="4000" dirty="0" smtClean="0">
                <a:solidFill>
                  <a:srgbClr val="000000"/>
                </a:solidFill>
                <a:latin typeface="Arial"/>
              </a:rPr>
              <a:t>’</a:t>
            </a:r>
            <a:r>
              <a:rPr lang="en-US" sz="4000" dirty="0" smtClean="0">
                <a:solidFill>
                  <a:srgbClr val="000000"/>
                </a:solidFill>
                <a:cs typeface="+mn-cs"/>
              </a:rPr>
              <a:t>s </a:t>
            </a:r>
            <a:r>
              <a:rPr lang="en-US" sz="4000" dirty="0">
                <a:solidFill>
                  <a:srgbClr val="000000"/>
                </a:solidFill>
                <a:cs typeface="+mn-cs"/>
              </a:rPr>
              <a:t>Atmosphere </a:t>
            </a:r>
          </a:p>
        </p:txBody>
      </p:sp>
    </p:spTree>
    <p:extLst>
      <p:ext uri="{BB962C8B-B14F-4D97-AF65-F5344CB8AC3E}">
        <p14:creationId xmlns:p14="http://schemas.microsoft.com/office/powerpoint/2010/main" val="333043266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2819" name="Rectangle 3"/>
          <p:cNvSpPr>
            <a:spLocks noGrp="1" noChangeArrowheads="1"/>
          </p:cNvSpPr>
          <p:nvPr>
            <p:ph type="body" idx="4294967295"/>
          </p:nvPr>
        </p:nvSpPr>
        <p:spPr>
          <a:xfrm>
            <a:off x="0" y="990600"/>
            <a:ext cx="9144000" cy="4525963"/>
          </a:xfrm>
        </p:spPr>
        <p:txBody>
          <a:bodyPr>
            <a:normAutofit fontScale="92500" lnSpcReduction="20000"/>
          </a:bodyPr>
          <a:lstStyle/>
          <a:p>
            <a:pPr eaLnBrk="1" hangingPunct="1">
              <a:defRPr/>
            </a:pPr>
            <a:r>
              <a:rPr lang="en-US" sz="3600" dirty="0" smtClean="0">
                <a:solidFill>
                  <a:srgbClr val="000000"/>
                </a:solidFill>
                <a:cs typeface="+mn-cs"/>
              </a:rPr>
              <a:t>The temperature climbs until the glass itself grows warm enough to radiate heat away as fast as sunlight enters.</a:t>
            </a:r>
          </a:p>
          <a:p>
            <a:pPr>
              <a:defRPr/>
            </a:pPr>
            <a:r>
              <a:rPr lang="en-US" sz="3400" dirty="0">
                <a:solidFill>
                  <a:srgbClr val="000000"/>
                </a:solidFill>
              </a:rPr>
              <a:t>Of course, a real greenhouse also retains its heat because the walls prevent the warm air from mixing with the cooler air outside.</a:t>
            </a:r>
          </a:p>
          <a:p>
            <a:pPr lvl="1">
              <a:defRPr/>
            </a:pPr>
            <a:r>
              <a:rPr lang="en-US" sz="2400" dirty="0">
                <a:solidFill>
                  <a:srgbClr val="000000"/>
                </a:solidFill>
              </a:rPr>
              <a:t>This is also called </a:t>
            </a:r>
            <a:br>
              <a:rPr lang="en-US" sz="2400" dirty="0">
                <a:solidFill>
                  <a:srgbClr val="000000"/>
                </a:solidFill>
              </a:rPr>
            </a:br>
            <a:r>
              <a:rPr lang="en-US" sz="2400" dirty="0">
                <a:solidFill>
                  <a:srgbClr val="000000"/>
                </a:solidFill>
              </a:rPr>
              <a:t>the </a:t>
            </a:r>
            <a:r>
              <a:rPr lang="ja-JP" altLang="en-US" sz="2400" dirty="0">
                <a:solidFill>
                  <a:srgbClr val="000000"/>
                </a:solidFill>
                <a:latin typeface="Arial"/>
              </a:rPr>
              <a:t>‘</a:t>
            </a:r>
            <a:r>
              <a:rPr lang="en-US" sz="2400" dirty="0">
                <a:solidFill>
                  <a:srgbClr val="000000"/>
                </a:solidFill>
              </a:rPr>
              <a:t>parked car </a:t>
            </a:r>
            <a:br>
              <a:rPr lang="en-US" sz="2400" dirty="0">
                <a:solidFill>
                  <a:srgbClr val="000000"/>
                </a:solidFill>
              </a:rPr>
            </a:br>
            <a:r>
              <a:rPr lang="en-US" sz="2400" dirty="0">
                <a:solidFill>
                  <a:srgbClr val="000000"/>
                </a:solidFill>
              </a:rPr>
              <a:t>effect</a:t>
            </a:r>
            <a:r>
              <a:rPr lang="ja-JP" altLang="en-US" sz="2400" dirty="0">
                <a:solidFill>
                  <a:srgbClr val="000000"/>
                </a:solidFill>
                <a:latin typeface="Arial"/>
              </a:rPr>
              <a:t>’</a:t>
            </a:r>
            <a:r>
              <a:rPr lang="en-US" sz="2400" dirty="0">
                <a:solidFill>
                  <a:srgbClr val="000000"/>
                </a:solidFill>
              </a:rPr>
              <a:t>—for obvious </a:t>
            </a:r>
            <a:br>
              <a:rPr lang="en-US" sz="2400" dirty="0">
                <a:solidFill>
                  <a:srgbClr val="000000"/>
                </a:solidFill>
              </a:rPr>
            </a:br>
            <a:r>
              <a:rPr lang="en-US" sz="2400" dirty="0">
                <a:solidFill>
                  <a:srgbClr val="000000"/>
                </a:solidFill>
              </a:rPr>
              <a:t>reasons.</a:t>
            </a:r>
          </a:p>
          <a:p>
            <a:pPr eaLnBrk="1" hangingPunct="1">
              <a:defRPr/>
            </a:pPr>
            <a:endParaRPr lang="en-US" sz="3600" dirty="0" smtClean="0">
              <a:cs typeface="+mn-cs"/>
            </a:endParaRPr>
          </a:p>
        </p:txBody>
      </p:sp>
      <p:sp>
        <p:nvSpPr>
          <p:cNvPr id="1442823" name="Text Box 7"/>
          <p:cNvSpPr txBox="1">
            <a:spLocks noChangeArrowheads="1"/>
          </p:cNvSpPr>
          <p:nvPr/>
        </p:nvSpPr>
        <p:spPr bwMode="auto">
          <a:xfrm>
            <a:off x="568325" y="76200"/>
            <a:ext cx="75850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4000" dirty="0" smtClean="0">
                <a:solidFill>
                  <a:srgbClr val="000000"/>
                </a:solidFill>
                <a:cs typeface="+mn-cs"/>
              </a:rPr>
              <a:t>Earth</a:t>
            </a:r>
            <a:r>
              <a:rPr lang="en-US" sz="4000" dirty="0" smtClean="0">
                <a:solidFill>
                  <a:srgbClr val="000000"/>
                </a:solidFill>
                <a:latin typeface="Arial"/>
              </a:rPr>
              <a:t>’</a:t>
            </a:r>
            <a:r>
              <a:rPr lang="en-US" sz="4000" dirty="0" smtClean="0">
                <a:solidFill>
                  <a:srgbClr val="000000"/>
                </a:solidFill>
                <a:cs typeface="+mn-cs"/>
              </a:rPr>
              <a:t>s </a:t>
            </a:r>
            <a:r>
              <a:rPr lang="en-US" sz="4000" dirty="0">
                <a:solidFill>
                  <a:srgbClr val="000000"/>
                </a:solidFill>
                <a:cs typeface="+mn-cs"/>
              </a:rPr>
              <a:t>Atmosphere </a:t>
            </a:r>
          </a:p>
        </p:txBody>
      </p:sp>
      <p:pic>
        <p:nvPicPr>
          <p:cNvPr id="1442824" name="Picture 8" descr="13f03a"/>
          <p:cNvPicPr>
            <a:picLocks noChangeAspect="1" noChangeArrowheads="1"/>
          </p:cNvPicPr>
          <p:nvPr/>
        </p:nvPicPr>
        <p:blipFill>
          <a:blip r:embed="rId3">
            <a:extLst>
              <a:ext uri="{28A0092B-C50C-407E-A947-70E740481C1C}">
                <a14:useLocalDpi xmlns:a14="http://schemas.microsoft.com/office/drawing/2010/main" val="0"/>
              </a:ext>
            </a:extLst>
          </a:blip>
          <a:srcRect l="4044" r="3125"/>
          <a:stretch>
            <a:fillRect/>
          </a:stretch>
        </p:blipFill>
        <p:spPr bwMode="auto">
          <a:xfrm>
            <a:off x="4419600" y="3579813"/>
            <a:ext cx="4724400" cy="327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0058960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50845"/>
            <a:ext cx="8638940" cy="5139869"/>
          </a:xfrm>
          <a:prstGeom prst="rect">
            <a:avLst/>
          </a:prstGeom>
        </p:spPr>
        <p:txBody>
          <a:bodyPr wrap="square">
            <a:spAutoFit/>
          </a:bodyPr>
          <a:lstStyle/>
          <a:p>
            <a:r>
              <a:rPr lang="en-US" sz="4400" dirty="0" smtClean="0">
                <a:solidFill>
                  <a:schemeClr val="accent3">
                    <a:lumMod val="50000"/>
                  </a:schemeClr>
                </a:solidFill>
              </a:rPr>
              <a:t>Four stages of planets’ formation</a:t>
            </a:r>
          </a:p>
          <a:p>
            <a:endParaRPr lang="en-US" sz="4400" dirty="0" smtClean="0"/>
          </a:p>
          <a:p>
            <a:r>
              <a:rPr lang="en-US" sz="4000" dirty="0" smtClean="0"/>
              <a:t>3. Floating Stage: The planet was flooded by molten rocks a</a:t>
            </a:r>
            <a:r>
              <a:rPr lang="en-US" sz="4000" dirty="0" smtClean="0"/>
              <a:t>nd later by water which filled the lowlands.</a:t>
            </a:r>
          </a:p>
          <a:p>
            <a:endParaRPr lang="en-US" sz="4000" dirty="0" smtClean="0"/>
          </a:p>
          <a:p>
            <a:r>
              <a:rPr lang="en-US" sz="4000" dirty="0" smtClean="0"/>
              <a:t>4. Surface evolution: continues due to geological process and erosion.</a:t>
            </a:r>
          </a:p>
        </p:txBody>
      </p:sp>
    </p:spTree>
    <p:extLst>
      <p:ext uri="{BB962C8B-B14F-4D97-AF65-F5344CB8AC3E}">
        <p14:creationId xmlns:p14="http://schemas.microsoft.com/office/powerpoint/2010/main" val="2925373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3" name="Rectangle 3"/>
          <p:cNvSpPr>
            <a:spLocks noGrp="1" noChangeArrowheads="1"/>
          </p:cNvSpPr>
          <p:nvPr>
            <p:ph type="body" sz="half" idx="1"/>
          </p:nvPr>
        </p:nvSpPr>
        <p:spPr>
          <a:xfrm>
            <a:off x="566738" y="985838"/>
            <a:ext cx="3776662" cy="5567362"/>
          </a:xfrm>
        </p:spPr>
        <p:txBody>
          <a:bodyPr/>
          <a:lstStyle/>
          <a:p>
            <a:pPr eaLnBrk="1" hangingPunct="1">
              <a:defRPr/>
            </a:pPr>
            <a:r>
              <a:rPr lang="en-US" sz="3600" dirty="0" smtClean="0">
                <a:solidFill>
                  <a:srgbClr val="000000"/>
                </a:solidFill>
                <a:cs typeface="+mn-cs"/>
              </a:rPr>
              <a:t>Like the glass roof of a greenhouse, a </a:t>
            </a:r>
            <a:r>
              <a:rPr lang="en-US" sz="3600" dirty="0" smtClean="0">
                <a:solidFill>
                  <a:srgbClr val="000000"/>
                </a:solidFill>
                <a:cs typeface="+mn-cs"/>
              </a:rPr>
              <a:t>planet</a:t>
            </a:r>
            <a:r>
              <a:rPr lang="en-US" sz="3600" dirty="0" smtClean="0">
                <a:solidFill>
                  <a:srgbClr val="000000"/>
                </a:solidFill>
                <a:latin typeface="Arial"/>
              </a:rPr>
              <a:t>’</a:t>
            </a:r>
            <a:r>
              <a:rPr lang="en-US" sz="3600" dirty="0" smtClean="0">
                <a:solidFill>
                  <a:srgbClr val="000000"/>
                </a:solidFill>
                <a:cs typeface="+mn-cs"/>
              </a:rPr>
              <a:t>s </a:t>
            </a:r>
            <a:r>
              <a:rPr lang="en-US" sz="3600" dirty="0" smtClean="0">
                <a:solidFill>
                  <a:srgbClr val="000000"/>
                </a:solidFill>
                <a:cs typeface="+mn-cs"/>
              </a:rPr>
              <a:t>atmosphere can allow sunlight to enter and warm the surface.</a:t>
            </a:r>
          </a:p>
        </p:txBody>
      </p:sp>
      <p:sp>
        <p:nvSpPr>
          <p:cNvPr id="655376" name="Text Box 16"/>
          <p:cNvSpPr txBox="1">
            <a:spLocks noChangeArrowheads="1"/>
          </p:cNvSpPr>
          <p:nvPr/>
        </p:nvSpPr>
        <p:spPr bwMode="auto">
          <a:xfrm>
            <a:off x="568325" y="76200"/>
            <a:ext cx="75850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4000" dirty="0" smtClean="0">
                <a:solidFill>
                  <a:srgbClr val="000000"/>
                </a:solidFill>
                <a:cs typeface="+mn-cs"/>
              </a:rPr>
              <a:t>Earth</a:t>
            </a:r>
            <a:r>
              <a:rPr lang="en-US" sz="4000" dirty="0" smtClean="0">
                <a:solidFill>
                  <a:srgbClr val="000000"/>
                </a:solidFill>
                <a:latin typeface="Arial"/>
              </a:rPr>
              <a:t>’</a:t>
            </a:r>
            <a:r>
              <a:rPr lang="en-US" sz="4000" dirty="0" smtClean="0">
                <a:solidFill>
                  <a:srgbClr val="000000"/>
                </a:solidFill>
                <a:cs typeface="+mn-cs"/>
              </a:rPr>
              <a:t>s </a:t>
            </a:r>
            <a:r>
              <a:rPr lang="en-US" sz="4000" dirty="0">
                <a:solidFill>
                  <a:srgbClr val="000000"/>
                </a:solidFill>
                <a:cs typeface="+mn-cs"/>
              </a:rPr>
              <a:t>Atmosphere </a:t>
            </a:r>
          </a:p>
        </p:txBody>
      </p:sp>
      <p:pic>
        <p:nvPicPr>
          <p:cNvPr id="655377" name="Picture 17" descr="13f03a"/>
          <p:cNvPicPr>
            <a:picLocks noChangeAspect="1" noChangeArrowheads="1"/>
          </p:cNvPicPr>
          <p:nvPr/>
        </p:nvPicPr>
        <p:blipFill>
          <a:blip r:embed="rId3">
            <a:extLst>
              <a:ext uri="{28A0092B-C50C-407E-A947-70E740481C1C}">
                <a14:useLocalDpi xmlns:a14="http://schemas.microsoft.com/office/drawing/2010/main" val="0"/>
              </a:ext>
            </a:extLst>
          </a:blip>
          <a:srcRect l="4044" r="3125"/>
          <a:stretch>
            <a:fillRect/>
          </a:stretch>
        </p:blipFill>
        <p:spPr bwMode="auto">
          <a:xfrm>
            <a:off x="4527550" y="3654425"/>
            <a:ext cx="4616450" cy="320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55380" name="Picture 20" descr="13f03b"/>
          <p:cNvPicPr>
            <a:picLocks noChangeAspect="1" noChangeArrowheads="1"/>
          </p:cNvPicPr>
          <p:nvPr/>
        </p:nvPicPr>
        <p:blipFill>
          <a:blip r:embed="rId4">
            <a:extLst>
              <a:ext uri="{28A0092B-C50C-407E-A947-70E740481C1C}">
                <a14:useLocalDpi xmlns:a14="http://schemas.microsoft.com/office/drawing/2010/main" val="0"/>
              </a:ext>
            </a:extLst>
          </a:blip>
          <a:srcRect l="4237" r="4237" b="6593"/>
          <a:stretch>
            <a:fillRect/>
          </a:stretch>
        </p:blipFill>
        <p:spPr bwMode="auto">
          <a:xfrm>
            <a:off x="4525963" y="990600"/>
            <a:ext cx="4618037"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8572451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43" name="Rectangle 3"/>
          <p:cNvSpPr>
            <a:spLocks noGrp="1" noChangeArrowheads="1"/>
          </p:cNvSpPr>
          <p:nvPr>
            <p:ph type="body" idx="4294967295"/>
          </p:nvPr>
        </p:nvSpPr>
        <p:spPr>
          <a:xfrm>
            <a:off x="134683" y="1004888"/>
            <a:ext cx="9009317" cy="5867400"/>
          </a:xfrm>
        </p:spPr>
        <p:txBody>
          <a:bodyPr/>
          <a:lstStyle/>
          <a:p>
            <a:pPr eaLnBrk="1" hangingPunct="1">
              <a:defRPr/>
            </a:pPr>
            <a:r>
              <a:rPr lang="en-US" sz="3400" dirty="0" smtClean="0">
                <a:solidFill>
                  <a:srgbClr val="000000"/>
                </a:solidFill>
                <a:cs typeface="+mn-cs"/>
              </a:rPr>
              <a:t>Carbon dioxide and other greenhouse gases such as water vapor and methane are opaque to infrared radiation.</a:t>
            </a:r>
          </a:p>
          <a:p>
            <a:pPr lvl="1" eaLnBrk="1" hangingPunct="1">
              <a:defRPr/>
            </a:pPr>
            <a:r>
              <a:rPr lang="en-US" sz="2400" dirty="0" smtClean="0">
                <a:solidFill>
                  <a:srgbClr val="000000"/>
                </a:solidFill>
              </a:rPr>
              <a:t>So, an atmosphere containing enough of these gases can trap heat and raise the temperature of a </a:t>
            </a:r>
            <a:r>
              <a:rPr lang="en-US" sz="2400" dirty="0" smtClean="0">
                <a:solidFill>
                  <a:srgbClr val="000000"/>
                </a:solidFill>
              </a:rPr>
              <a:t>planet</a:t>
            </a:r>
            <a:r>
              <a:rPr lang="en-US" sz="2400" dirty="0" smtClean="0">
                <a:solidFill>
                  <a:srgbClr val="000000"/>
                </a:solidFill>
                <a:latin typeface="Arial"/>
              </a:rPr>
              <a:t>’</a:t>
            </a:r>
            <a:r>
              <a:rPr lang="en-US" sz="2400" dirty="0" smtClean="0">
                <a:solidFill>
                  <a:srgbClr val="000000"/>
                </a:solidFill>
              </a:rPr>
              <a:t>s </a:t>
            </a:r>
            <a:r>
              <a:rPr lang="en-US" sz="2400" dirty="0" smtClean="0">
                <a:solidFill>
                  <a:srgbClr val="000000"/>
                </a:solidFill>
              </a:rPr>
              <a:t>surface.</a:t>
            </a:r>
            <a:endParaRPr lang="en-US" sz="2000" dirty="0" smtClean="0">
              <a:solidFill>
                <a:srgbClr val="000000"/>
              </a:solidFill>
            </a:endParaRPr>
          </a:p>
        </p:txBody>
      </p:sp>
      <p:sp>
        <p:nvSpPr>
          <p:cNvPr id="1443847" name="Text Box 7"/>
          <p:cNvSpPr txBox="1">
            <a:spLocks noChangeArrowheads="1"/>
          </p:cNvSpPr>
          <p:nvPr/>
        </p:nvSpPr>
        <p:spPr bwMode="auto">
          <a:xfrm>
            <a:off x="568325" y="76200"/>
            <a:ext cx="75850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4000" dirty="0" smtClean="0">
                <a:solidFill>
                  <a:srgbClr val="000000"/>
                </a:solidFill>
                <a:cs typeface="+mn-cs"/>
              </a:rPr>
              <a:t>Earth</a:t>
            </a:r>
            <a:r>
              <a:rPr lang="en-US" sz="4000" dirty="0" smtClean="0">
                <a:solidFill>
                  <a:srgbClr val="000000"/>
                </a:solidFill>
                <a:latin typeface="Arial"/>
              </a:rPr>
              <a:t>’</a:t>
            </a:r>
            <a:r>
              <a:rPr lang="en-US" sz="4000" dirty="0" smtClean="0">
                <a:solidFill>
                  <a:srgbClr val="000000"/>
                </a:solidFill>
                <a:cs typeface="+mn-cs"/>
              </a:rPr>
              <a:t>s Atmosphere </a:t>
            </a:r>
            <a:endParaRPr lang="en-US" sz="4000" dirty="0">
              <a:solidFill>
                <a:srgbClr val="000000"/>
              </a:solidFill>
              <a:cs typeface="+mn-cs"/>
            </a:endParaRPr>
          </a:p>
        </p:txBody>
      </p:sp>
      <p:pic>
        <p:nvPicPr>
          <p:cNvPr id="1443848" name="Picture 8" descr="13f03b"/>
          <p:cNvPicPr>
            <a:picLocks noChangeAspect="1" noChangeArrowheads="1"/>
          </p:cNvPicPr>
          <p:nvPr/>
        </p:nvPicPr>
        <p:blipFill>
          <a:blip r:embed="rId3">
            <a:extLst>
              <a:ext uri="{28A0092B-C50C-407E-A947-70E740481C1C}">
                <a14:useLocalDpi xmlns:a14="http://schemas.microsoft.com/office/drawing/2010/main" val="0"/>
              </a:ext>
            </a:extLst>
          </a:blip>
          <a:srcRect l="7526" t="5086" r="7423" b="13947"/>
          <a:stretch>
            <a:fillRect/>
          </a:stretch>
        </p:blipFill>
        <p:spPr bwMode="auto">
          <a:xfrm>
            <a:off x="3505200" y="3756025"/>
            <a:ext cx="5638800" cy="310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176969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7" name="Rectangle 3"/>
          <p:cNvSpPr>
            <a:spLocks noGrp="1" noChangeArrowheads="1"/>
          </p:cNvSpPr>
          <p:nvPr>
            <p:ph type="body" idx="4294967295"/>
          </p:nvPr>
        </p:nvSpPr>
        <p:spPr>
          <a:xfrm>
            <a:off x="0" y="971550"/>
            <a:ext cx="8869824" cy="5872163"/>
          </a:xfrm>
        </p:spPr>
        <p:txBody>
          <a:bodyPr/>
          <a:lstStyle/>
          <a:p>
            <a:pPr eaLnBrk="1" hangingPunct="1">
              <a:defRPr/>
            </a:pPr>
            <a:r>
              <a:rPr lang="en-US" sz="4000" dirty="0" smtClean="0">
                <a:solidFill>
                  <a:srgbClr val="000000"/>
                </a:solidFill>
                <a:cs typeface="+mn-cs"/>
              </a:rPr>
              <a:t>It is a common misconception that the greenhouse effect is always bad.</a:t>
            </a:r>
            <a:r>
              <a:rPr lang="en-US" dirty="0" smtClean="0">
                <a:solidFill>
                  <a:srgbClr val="000000"/>
                </a:solidFill>
                <a:cs typeface="+mn-cs"/>
              </a:rPr>
              <a:t> </a:t>
            </a:r>
          </a:p>
          <a:p>
            <a:pPr lvl="1" eaLnBrk="1" hangingPunct="1">
              <a:defRPr/>
            </a:pPr>
            <a:r>
              <a:rPr lang="en-US" sz="3200" dirty="0" smtClean="0">
                <a:solidFill>
                  <a:srgbClr val="000000"/>
                </a:solidFill>
              </a:rPr>
              <a:t>However, without the effect, Earth would be colder by at least 30 K (54 F). </a:t>
            </a:r>
          </a:p>
          <a:p>
            <a:pPr lvl="1" eaLnBrk="1" hangingPunct="1">
              <a:defRPr/>
            </a:pPr>
            <a:r>
              <a:rPr lang="en-US" sz="3200" dirty="0" smtClean="0">
                <a:solidFill>
                  <a:srgbClr val="000000"/>
                </a:solidFill>
              </a:rPr>
              <a:t>The </a:t>
            </a:r>
            <a:r>
              <a:rPr lang="en-US" sz="3200" dirty="0" err="1" smtClean="0">
                <a:solidFill>
                  <a:srgbClr val="000000"/>
                </a:solidFill>
              </a:rPr>
              <a:t>planetwide</a:t>
            </a:r>
            <a:r>
              <a:rPr lang="en-US" sz="3200" dirty="0" smtClean="0">
                <a:solidFill>
                  <a:srgbClr val="000000"/>
                </a:solidFill>
              </a:rPr>
              <a:t> average temperature would be far below freezing</a:t>
            </a:r>
            <a:r>
              <a:rPr lang="en-US" sz="3200" dirty="0" smtClean="0">
                <a:solidFill>
                  <a:srgbClr val="000000"/>
                </a:solidFill>
              </a:rPr>
              <a:t>.</a:t>
            </a:r>
          </a:p>
          <a:p>
            <a:pPr lvl="1">
              <a:defRPr/>
            </a:pPr>
            <a:r>
              <a:rPr lang="en-US" sz="3200" dirty="0">
                <a:solidFill>
                  <a:srgbClr val="000000"/>
                </a:solidFill>
              </a:rPr>
              <a:t>The problem is that human civilization is adding greenhouse gases to those that are already in the atmosphere.</a:t>
            </a:r>
          </a:p>
          <a:p>
            <a:pPr lvl="1" eaLnBrk="1" hangingPunct="1">
              <a:defRPr/>
            </a:pPr>
            <a:endParaRPr lang="en-US" sz="3200" dirty="0" smtClean="0">
              <a:solidFill>
                <a:srgbClr val="000000"/>
              </a:solidFill>
            </a:endParaRPr>
          </a:p>
        </p:txBody>
      </p:sp>
      <p:sp>
        <p:nvSpPr>
          <p:cNvPr id="656391" name="Text Box 7"/>
          <p:cNvSpPr txBox="1">
            <a:spLocks noChangeArrowheads="1"/>
          </p:cNvSpPr>
          <p:nvPr/>
        </p:nvSpPr>
        <p:spPr bwMode="auto">
          <a:xfrm>
            <a:off x="568325" y="76200"/>
            <a:ext cx="75850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4000" dirty="0" smtClean="0">
                <a:solidFill>
                  <a:srgbClr val="000000"/>
                </a:solidFill>
                <a:cs typeface="+mn-cs"/>
              </a:rPr>
              <a:t>Earth</a:t>
            </a:r>
            <a:r>
              <a:rPr lang="en-US" sz="4000" dirty="0" smtClean="0">
                <a:solidFill>
                  <a:srgbClr val="000000"/>
                </a:solidFill>
                <a:latin typeface="Arial"/>
              </a:rPr>
              <a:t>’</a:t>
            </a:r>
            <a:r>
              <a:rPr lang="en-US" sz="4000" dirty="0" smtClean="0">
                <a:solidFill>
                  <a:srgbClr val="000000"/>
                </a:solidFill>
                <a:cs typeface="+mn-cs"/>
              </a:rPr>
              <a:t>s </a:t>
            </a:r>
            <a:r>
              <a:rPr lang="en-US" sz="4000" dirty="0">
                <a:solidFill>
                  <a:srgbClr val="000000"/>
                </a:solidFill>
                <a:cs typeface="+mn-cs"/>
              </a:rPr>
              <a:t>Atmosphere </a:t>
            </a:r>
          </a:p>
        </p:txBody>
      </p:sp>
    </p:spTree>
    <p:extLst>
      <p:ext uri="{BB962C8B-B14F-4D97-AF65-F5344CB8AC3E}">
        <p14:creationId xmlns:p14="http://schemas.microsoft.com/office/powerpoint/2010/main" val="253196991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1" name="Rectangle 3"/>
          <p:cNvSpPr>
            <a:spLocks noGrp="1" noChangeArrowheads="1"/>
          </p:cNvSpPr>
          <p:nvPr>
            <p:ph type="body" idx="4294967295"/>
          </p:nvPr>
        </p:nvSpPr>
        <p:spPr>
          <a:xfrm>
            <a:off x="0" y="1000125"/>
            <a:ext cx="9004507" cy="5872163"/>
          </a:xfrm>
        </p:spPr>
        <p:txBody>
          <a:bodyPr>
            <a:normAutofit lnSpcReduction="10000"/>
          </a:bodyPr>
          <a:lstStyle/>
          <a:p>
            <a:pPr eaLnBrk="1" hangingPunct="1">
              <a:defRPr/>
            </a:pPr>
            <a:r>
              <a:rPr lang="en-US" sz="3400" dirty="0" smtClean="0">
                <a:solidFill>
                  <a:srgbClr val="000000"/>
                </a:solidFill>
                <a:cs typeface="+mn-cs"/>
              </a:rPr>
              <a:t>For 4 billion years, </a:t>
            </a:r>
            <a:r>
              <a:rPr lang="en-US" sz="3400" dirty="0" smtClean="0">
                <a:solidFill>
                  <a:srgbClr val="000000"/>
                </a:solidFill>
                <a:cs typeface="+mn-cs"/>
              </a:rPr>
              <a:t>Earth</a:t>
            </a:r>
            <a:r>
              <a:rPr lang="en-US" sz="3400" dirty="0" smtClean="0">
                <a:solidFill>
                  <a:srgbClr val="000000"/>
                </a:solidFill>
                <a:latin typeface="Arial"/>
              </a:rPr>
              <a:t>’</a:t>
            </a:r>
            <a:r>
              <a:rPr lang="en-US" sz="3400" dirty="0" smtClean="0">
                <a:solidFill>
                  <a:srgbClr val="000000"/>
                </a:solidFill>
                <a:cs typeface="+mn-cs"/>
              </a:rPr>
              <a:t>s </a:t>
            </a:r>
            <a:r>
              <a:rPr lang="en-US" sz="3400" dirty="0" smtClean="0">
                <a:solidFill>
                  <a:srgbClr val="000000"/>
                </a:solidFill>
                <a:cs typeface="+mn-cs"/>
              </a:rPr>
              <a:t>oceans and plant life have been absorbing carbon dioxide and burying it—in the form of carbonates such as limestone and in carbon-rich deposits of coal, oil, and natural gas</a:t>
            </a:r>
            <a:r>
              <a:rPr lang="en-US" sz="3400" dirty="0" smtClean="0">
                <a:solidFill>
                  <a:srgbClr val="000000"/>
                </a:solidFill>
                <a:cs typeface="+mn-cs"/>
              </a:rPr>
              <a:t>.</a:t>
            </a:r>
          </a:p>
          <a:p>
            <a:pPr>
              <a:defRPr/>
            </a:pPr>
            <a:r>
              <a:rPr lang="en-US" sz="4000" dirty="0">
                <a:solidFill>
                  <a:srgbClr val="000000"/>
                </a:solidFill>
              </a:rPr>
              <a:t>However, in the last century or so, human civilization has been:</a:t>
            </a:r>
          </a:p>
          <a:p>
            <a:pPr lvl="1">
              <a:defRPr/>
            </a:pPr>
            <a:r>
              <a:rPr lang="en-US" sz="2400" dirty="0">
                <a:solidFill>
                  <a:srgbClr val="000000"/>
                </a:solidFill>
              </a:rPr>
              <a:t>Digging up those fuels</a:t>
            </a:r>
          </a:p>
          <a:p>
            <a:pPr lvl="1">
              <a:defRPr/>
            </a:pPr>
            <a:r>
              <a:rPr lang="en-US" sz="2400" dirty="0">
                <a:solidFill>
                  <a:srgbClr val="000000"/>
                </a:solidFill>
              </a:rPr>
              <a:t>Burning them for energy</a:t>
            </a:r>
          </a:p>
          <a:p>
            <a:pPr lvl="1">
              <a:defRPr/>
            </a:pPr>
            <a:r>
              <a:rPr lang="en-US" sz="2400" dirty="0">
                <a:solidFill>
                  <a:srgbClr val="000000"/>
                </a:solidFill>
              </a:rPr>
              <a:t>Releasing the carbon back into the atmosphere </a:t>
            </a:r>
            <a:br>
              <a:rPr lang="en-US" sz="2400" dirty="0">
                <a:solidFill>
                  <a:srgbClr val="000000"/>
                </a:solidFill>
              </a:rPr>
            </a:br>
            <a:r>
              <a:rPr lang="en-US" sz="2400" dirty="0">
                <a:solidFill>
                  <a:srgbClr val="000000"/>
                </a:solidFill>
              </a:rPr>
              <a:t>as carbon dioxide</a:t>
            </a:r>
          </a:p>
          <a:p>
            <a:pPr eaLnBrk="1" hangingPunct="1">
              <a:defRPr/>
            </a:pPr>
            <a:endParaRPr lang="en-US" sz="3400" dirty="0" smtClean="0">
              <a:solidFill>
                <a:srgbClr val="000000"/>
              </a:solidFill>
              <a:cs typeface="+mn-cs"/>
            </a:endParaRPr>
          </a:p>
        </p:txBody>
      </p:sp>
      <p:sp>
        <p:nvSpPr>
          <p:cNvPr id="657415" name="Text Box 7"/>
          <p:cNvSpPr txBox="1">
            <a:spLocks noChangeArrowheads="1"/>
          </p:cNvSpPr>
          <p:nvPr/>
        </p:nvSpPr>
        <p:spPr bwMode="auto">
          <a:xfrm>
            <a:off x="568325" y="76200"/>
            <a:ext cx="75850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4000" dirty="0" smtClean="0">
                <a:solidFill>
                  <a:srgbClr val="000000"/>
                </a:solidFill>
                <a:cs typeface="+mn-cs"/>
              </a:rPr>
              <a:t>Earth</a:t>
            </a:r>
            <a:r>
              <a:rPr lang="en-US" sz="4000" dirty="0" smtClean="0">
                <a:solidFill>
                  <a:srgbClr val="000000"/>
                </a:solidFill>
                <a:latin typeface="Arial"/>
              </a:rPr>
              <a:t>’</a:t>
            </a:r>
            <a:r>
              <a:rPr lang="en-US" sz="4000" dirty="0" smtClean="0">
                <a:solidFill>
                  <a:srgbClr val="000000"/>
                </a:solidFill>
                <a:cs typeface="+mn-cs"/>
              </a:rPr>
              <a:t>s </a:t>
            </a:r>
            <a:r>
              <a:rPr lang="en-US" sz="4000" dirty="0">
                <a:solidFill>
                  <a:srgbClr val="000000"/>
                </a:solidFill>
                <a:cs typeface="+mn-cs"/>
              </a:rPr>
              <a:t>Atmosphere </a:t>
            </a:r>
          </a:p>
        </p:txBody>
      </p:sp>
    </p:spTree>
    <p:extLst>
      <p:ext uri="{BB962C8B-B14F-4D97-AF65-F5344CB8AC3E}">
        <p14:creationId xmlns:p14="http://schemas.microsoft.com/office/powerpoint/2010/main" val="49081248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9" name="Rectangle 3"/>
          <p:cNvSpPr>
            <a:spLocks noGrp="1" noChangeArrowheads="1"/>
          </p:cNvSpPr>
          <p:nvPr>
            <p:ph type="body" sz="half" idx="1"/>
          </p:nvPr>
        </p:nvSpPr>
        <p:spPr>
          <a:xfrm>
            <a:off x="0" y="1000125"/>
            <a:ext cx="8686800" cy="5486400"/>
          </a:xfrm>
        </p:spPr>
        <p:txBody>
          <a:bodyPr/>
          <a:lstStyle/>
          <a:p>
            <a:pPr eaLnBrk="1" hangingPunct="1">
              <a:defRPr/>
            </a:pPr>
            <a:r>
              <a:rPr lang="en-US" sz="3600" dirty="0" smtClean="0">
                <a:solidFill>
                  <a:srgbClr val="000000"/>
                </a:solidFill>
                <a:cs typeface="+mn-cs"/>
              </a:rPr>
              <a:t>This process is steadily increasing the carbon dioxide concentration in the atmosphere and warming </a:t>
            </a:r>
            <a:r>
              <a:rPr lang="en-US" sz="3600" dirty="0" smtClean="0">
                <a:solidFill>
                  <a:srgbClr val="000000"/>
                </a:solidFill>
                <a:cs typeface="+mn-cs"/>
              </a:rPr>
              <a:t>Earth</a:t>
            </a:r>
            <a:r>
              <a:rPr lang="en-US" sz="3600" dirty="0" smtClean="0">
                <a:solidFill>
                  <a:srgbClr val="000000"/>
                </a:solidFill>
                <a:latin typeface="Arial"/>
              </a:rPr>
              <a:t>’</a:t>
            </a:r>
            <a:r>
              <a:rPr lang="en-US" sz="3600" dirty="0" smtClean="0">
                <a:solidFill>
                  <a:srgbClr val="000000"/>
                </a:solidFill>
                <a:cs typeface="+mn-cs"/>
              </a:rPr>
              <a:t>s </a:t>
            </a:r>
            <a:r>
              <a:rPr lang="en-US" sz="3600" dirty="0" smtClean="0">
                <a:solidFill>
                  <a:srgbClr val="000000"/>
                </a:solidFill>
                <a:cs typeface="+mn-cs"/>
              </a:rPr>
              <a:t>climate.</a:t>
            </a:r>
          </a:p>
          <a:p>
            <a:pPr lvl="1" eaLnBrk="1" hangingPunct="1">
              <a:defRPr/>
            </a:pPr>
            <a:r>
              <a:rPr lang="en-US" sz="2600" dirty="0" smtClean="0">
                <a:solidFill>
                  <a:srgbClr val="000000"/>
                </a:solidFill>
              </a:rPr>
              <a:t>This is known as </a:t>
            </a:r>
            <a:r>
              <a:rPr lang="en-US" sz="2600" dirty="0" smtClean="0">
                <a:solidFill>
                  <a:srgbClr val="0000FF"/>
                </a:solidFill>
              </a:rPr>
              <a:t>global warming</a:t>
            </a:r>
            <a:r>
              <a:rPr lang="en-US" sz="2600" dirty="0" smtClean="0"/>
              <a:t>.</a:t>
            </a:r>
          </a:p>
        </p:txBody>
      </p:sp>
      <p:sp>
        <p:nvSpPr>
          <p:cNvPr id="956428" name="Text Box 12"/>
          <p:cNvSpPr txBox="1">
            <a:spLocks noChangeArrowheads="1"/>
          </p:cNvSpPr>
          <p:nvPr/>
        </p:nvSpPr>
        <p:spPr bwMode="auto">
          <a:xfrm>
            <a:off x="568325" y="76200"/>
            <a:ext cx="75850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4000" dirty="0" smtClean="0">
                <a:solidFill>
                  <a:srgbClr val="000000"/>
                </a:solidFill>
                <a:cs typeface="+mn-cs"/>
              </a:rPr>
              <a:t>Earth</a:t>
            </a:r>
            <a:r>
              <a:rPr lang="en-US" sz="4000" dirty="0" smtClean="0">
                <a:solidFill>
                  <a:srgbClr val="000000"/>
                </a:solidFill>
                <a:latin typeface="Arial"/>
              </a:rPr>
              <a:t>’</a:t>
            </a:r>
            <a:r>
              <a:rPr lang="en-US" sz="4000" dirty="0" smtClean="0">
                <a:solidFill>
                  <a:srgbClr val="000000"/>
                </a:solidFill>
                <a:cs typeface="+mn-cs"/>
              </a:rPr>
              <a:t>s </a:t>
            </a:r>
            <a:r>
              <a:rPr lang="en-US" sz="4000" dirty="0">
                <a:solidFill>
                  <a:srgbClr val="000000"/>
                </a:solidFill>
                <a:cs typeface="+mn-cs"/>
              </a:rPr>
              <a:t>Atmosphere </a:t>
            </a:r>
          </a:p>
        </p:txBody>
      </p:sp>
      <p:pic>
        <p:nvPicPr>
          <p:cNvPr id="956429" name="Picture 13" descr="13f03c"/>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1923" t="1172" r="2962" b="3906"/>
          <a:stretch>
            <a:fillRect/>
          </a:stretch>
        </p:blipFill>
        <p:spPr bwMode="auto">
          <a:xfrm>
            <a:off x="5372100" y="3773488"/>
            <a:ext cx="3771900" cy="308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46678257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5" name="Rectangle 3"/>
          <p:cNvSpPr>
            <a:spLocks noGrp="1" noChangeArrowheads="1"/>
          </p:cNvSpPr>
          <p:nvPr>
            <p:ph type="body" idx="4294967295"/>
          </p:nvPr>
        </p:nvSpPr>
        <p:spPr>
          <a:xfrm>
            <a:off x="288606" y="942975"/>
            <a:ext cx="8855394" cy="5600700"/>
          </a:xfrm>
        </p:spPr>
        <p:txBody>
          <a:bodyPr/>
          <a:lstStyle/>
          <a:p>
            <a:pPr eaLnBrk="1" hangingPunct="1">
              <a:defRPr/>
            </a:pPr>
            <a:r>
              <a:rPr lang="en-US" sz="4800" dirty="0" smtClean="0">
                <a:solidFill>
                  <a:srgbClr val="000000"/>
                </a:solidFill>
                <a:cs typeface="+mn-cs"/>
              </a:rPr>
              <a:t>Global warming is a critical issue.</a:t>
            </a:r>
          </a:p>
          <a:p>
            <a:pPr lvl="1" eaLnBrk="1" hangingPunct="1">
              <a:defRPr/>
            </a:pPr>
            <a:r>
              <a:rPr lang="en-US" sz="2400" dirty="0" smtClean="0">
                <a:solidFill>
                  <a:srgbClr val="000000"/>
                </a:solidFill>
              </a:rPr>
              <a:t>This is not just because it affects agriculture.</a:t>
            </a:r>
          </a:p>
          <a:p>
            <a:pPr lvl="1" eaLnBrk="1" hangingPunct="1">
              <a:defRPr/>
            </a:pPr>
            <a:r>
              <a:rPr lang="en-US" sz="2400" dirty="0" smtClean="0">
                <a:solidFill>
                  <a:srgbClr val="000000"/>
                </a:solidFill>
              </a:rPr>
              <a:t>It is also changing climate patterns that will warm some areas and cool other areas.</a:t>
            </a:r>
          </a:p>
          <a:p>
            <a:pPr lvl="1" eaLnBrk="1" hangingPunct="1">
              <a:defRPr/>
            </a:pPr>
            <a:r>
              <a:rPr lang="en-US" sz="2400" dirty="0" smtClean="0">
                <a:solidFill>
                  <a:srgbClr val="000000"/>
                </a:solidFill>
              </a:rPr>
              <a:t>In addition, the warming is melting what had been permanently frozen ices in the polar caps—causing sea levels to rise.</a:t>
            </a:r>
          </a:p>
          <a:p>
            <a:pPr lvl="1" eaLnBrk="1" hangingPunct="1">
              <a:defRPr/>
            </a:pPr>
            <a:r>
              <a:rPr lang="en-US" sz="2400" dirty="0" smtClean="0">
                <a:solidFill>
                  <a:srgbClr val="000000"/>
                </a:solidFill>
              </a:rPr>
              <a:t>A rise of just a few feet will flood major land areas</a:t>
            </a:r>
            <a:r>
              <a:rPr lang="en-US" sz="2400" dirty="0" smtClean="0">
                <a:solidFill>
                  <a:srgbClr val="000000"/>
                </a:solidFill>
              </a:rPr>
              <a:t>.</a:t>
            </a:r>
          </a:p>
          <a:p>
            <a:pPr lvl="1">
              <a:defRPr/>
            </a:pPr>
            <a:r>
              <a:rPr lang="en-US" sz="3600" dirty="0">
                <a:solidFill>
                  <a:srgbClr val="000000"/>
                </a:solidFill>
              </a:rPr>
              <a:t>When you visit Venus, you will see a </a:t>
            </a:r>
            <a:r>
              <a:rPr lang="en-US" sz="3600" dirty="0" smtClean="0">
                <a:solidFill>
                  <a:srgbClr val="000000"/>
                </a:solidFill>
              </a:rPr>
              <a:t>planet dominated </a:t>
            </a:r>
            <a:r>
              <a:rPr lang="en-US" sz="3600" dirty="0">
                <a:solidFill>
                  <a:srgbClr val="000000"/>
                </a:solidFill>
              </a:rPr>
              <a:t>by the greenhouse effect.</a:t>
            </a:r>
          </a:p>
          <a:p>
            <a:pPr lvl="1" eaLnBrk="1" hangingPunct="1">
              <a:defRPr/>
            </a:pPr>
            <a:endParaRPr lang="en-US" sz="2400" dirty="0" smtClean="0">
              <a:solidFill>
                <a:srgbClr val="000000"/>
              </a:solidFill>
            </a:endParaRPr>
          </a:p>
        </p:txBody>
      </p:sp>
      <p:sp>
        <p:nvSpPr>
          <p:cNvPr id="658439" name="Text Box 7"/>
          <p:cNvSpPr txBox="1">
            <a:spLocks noChangeArrowheads="1"/>
          </p:cNvSpPr>
          <p:nvPr/>
        </p:nvSpPr>
        <p:spPr bwMode="auto">
          <a:xfrm>
            <a:off x="568325" y="76200"/>
            <a:ext cx="758507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4000" dirty="0" smtClean="0">
                <a:solidFill>
                  <a:srgbClr val="000000"/>
                </a:solidFill>
                <a:cs typeface="+mn-cs"/>
              </a:rPr>
              <a:t>Global Warming</a:t>
            </a:r>
            <a:endParaRPr lang="en-US" sz="4000" dirty="0">
              <a:solidFill>
                <a:srgbClr val="000000"/>
              </a:solidFill>
              <a:cs typeface="+mn-cs"/>
            </a:endParaRPr>
          </a:p>
        </p:txBody>
      </p:sp>
    </p:spTree>
    <p:extLst>
      <p:ext uri="{BB962C8B-B14F-4D97-AF65-F5344CB8AC3E}">
        <p14:creationId xmlns:p14="http://schemas.microsoft.com/office/powerpoint/2010/main" val="274231179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7" name="Rectangle 3"/>
          <p:cNvSpPr>
            <a:spLocks noGrp="1" noChangeArrowheads="1"/>
          </p:cNvSpPr>
          <p:nvPr>
            <p:ph type="body" idx="4294967295"/>
          </p:nvPr>
        </p:nvSpPr>
        <p:spPr>
          <a:xfrm>
            <a:off x="134683" y="976313"/>
            <a:ext cx="9009317" cy="5824537"/>
          </a:xfrm>
        </p:spPr>
        <p:txBody>
          <a:bodyPr/>
          <a:lstStyle/>
          <a:p>
            <a:pPr eaLnBrk="1" hangingPunct="1">
              <a:defRPr/>
            </a:pPr>
            <a:r>
              <a:rPr lang="en-US" sz="4000" dirty="0" smtClean="0">
                <a:solidFill>
                  <a:srgbClr val="000000"/>
                </a:solidFill>
                <a:cs typeface="+mn-cs"/>
              </a:rPr>
              <a:t>When Earth was young, its atmosphere had no free oxygen.</a:t>
            </a:r>
            <a:r>
              <a:rPr lang="en-US" dirty="0" smtClean="0">
                <a:solidFill>
                  <a:srgbClr val="000000"/>
                </a:solidFill>
                <a:cs typeface="+mn-cs"/>
              </a:rPr>
              <a:t> </a:t>
            </a:r>
          </a:p>
          <a:p>
            <a:pPr lvl="1" eaLnBrk="1" hangingPunct="1">
              <a:defRPr/>
            </a:pPr>
            <a:r>
              <a:rPr lang="en-US" sz="2400" dirty="0" smtClean="0">
                <a:solidFill>
                  <a:srgbClr val="000000"/>
                </a:solidFill>
              </a:rPr>
              <a:t>Oxygen is very reactive and quickly forms oxides in the soil.</a:t>
            </a:r>
          </a:p>
          <a:p>
            <a:pPr lvl="1" eaLnBrk="1" hangingPunct="1">
              <a:defRPr/>
            </a:pPr>
            <a:r>
              <a:rPr lang="en-US" sz="2400" dirty="0" smtClean="0">
                <a:solidFill>
                  <a:srgbClr val="000000"/>
                </a:solidFill>
              </a:rPr>
              <a:t>So, plant life is needed to keep a steady supply of oxygen in the atmosphere. </a:t>
            </a:r>
            <a:endParaRPr lang="en-US" sz="2400" dirty="0" smtClean="0">
              <a:solidFill>
                <a:srgbClr val="000000"/>
              </a:solidFill>
            </a:endParaRPr>
          </a:p>
          <a:p>
            <a:pPr lvl="1">
              <a:defRPr/>
            </a:pPr>
            <a:r>
              <a:rPr lang="en-US" sz="3200" dirty="0">
                <a:solidFill>
                  <a:srgbClr val="000000"/>
                </a:solidFill>
              </a:rPr>
              <a:t>Photosynthesis makes energy for the plant—by absorbing carbon dioxide and releasing free oxygen. </a:t>
            </a:r>
          </a:p>
          <a:p>
            <a:pPr lvl="1" eaLnBrk="1" hangingPunct="1">
              <a:defRPr/>
            </a:pPr>
            <a:endParaRPr lang="en-US" sz="3200" dirty="0" smtClean="0">
              <a:solidFill>
                <a:srgbClr val="000000"/>
              </a:solidFill>
            </a:endParaRPr>
          </a:p>
        </p:txBody>
      </p:sp>
      <p:sp>
        <p:nvSpPr>
          <p:cNvPr id="661508" name="Text Box 4"/>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rgbClr val="000000"/>
                </a:solidFill>
                <a:cs typeface="+mn-cs"/>
              </a:rPr>
              <a:t>Oxygen in </a:t>
            </a:r>
            <a:r>
              <a:rPr lang="en-US" sz="4000" dirty="0" smtClean="0">
                <a:solidFill>
                  <a:srgbClr val="000000"/>
                </a:solidFill>
                <a:cs typeface="+mn-cs"/>
              </a:rPr>
              <a:t>Earth</a:t>
            </a:r>
            <a:r>
              <a:rPr lang="en-US" sz="4000" dirty="0" smtClean="0">
                <a:solidFill>
                  <a:srgbClr val="000000"/>
                </a:solidFill>
                <a:latin typeface="Arial"/>
              </a:rPr>
              <a:t>’</a:t>
            </a:r>
            <a:r>
              <a:rPr lang="en-US" sz="4000" dirty="0" smtClean="0">
                <a:solidFill>
                  <a:srgbClr val="000000"/>
                </a:solidFill>
                <a:cs typeface="+mn-cs"/>
              </a:rPr>
              <a:t>s </a:t>
            </a:r>
            <a:r>
              <a:rPr lang="en-US" sz="4000" dirty="0">
                <a:solidFill>
                  <a:srgbClr val="000000"/>
                </a:solidFill>
                <a:cs typeface="+mn-cs"/>
              </a:rPr>
              <a:t>Atmosphere </a:t>
            </a:r>
          </a:p>
        </p:txBody>
      </p:sp>
    </p:spTree>
    <p:extLst>
      <p:ext uri="{BB962C8B-B14F-4D97-AF65-F5344CB8AC3E}">
        <p14:creationId xmlns:p14="http://schemas.microsoft.com/office/powerpoint/2010/main" val="7405237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1" name="Rectangle 3"/>
          <p:cNvSpPr>
            <a:spLocks noGrp="1" noChangeArrowheads="1"/>
          </p:cNvSpPr>
          <p:nvPr>
            <p:ph type="body" idx="4294967295"/>
          </p:nvPr>
        </p:nvSpPr>
        <p:spPr>
          <a:xfrm>
            <a:off x="134683" y="985838"/>
            <a:ext cx="9009317" cy="5872162"/>
          </a:xfrm>
        </p:spPr>
        <p:txBody>
          <a:bodyPr/>
          <a:lstStyle/>
          <a:p>
            <a:pPr eaLnBrk="1" hangingPunct="1">
              <a:defRPr/>
            </a:pPr>
            <a:r>
              <a:rPr lang="en-US" sz="3600" dirty="0" smtClean="0">
                <a:solidFill>
                  <a:srgbClr val="000000"/>
                </a:solidFill>
                <a:cs typeface="+mn-cs"/>
              </a:rPr>
              <a:t>Ocean plants began to manufacture oxygen faster than chemical reactions could remove it about 2 to 2.5 billion years ago.</a:t>
            </a:r>
            <a:r>
              <a:rPr lang="en-US" dirty="0" smtClean="0">
                <a:solidFill>
                  <a:srgbClr val="000000"/>
                </a:solidFill>
                <a:cs typeface="+mn-cs"/>
              </a:rPr>
              <a:t> </a:t>
            </a:r>
          </a:p>
          <a:p>
            <a:pPr lvl="1" eaLnBrk="1" hangingPunct="1">
              <a:defRPr/>
            </a:pPr>
            <a:r>
              <a:rPr lang="en-US" sz="2600" dirty="0" smtClean="0">
                <a:solidFill>
                  <a:srgbClr val="000000"/>
                </a:solidFill>
              </a:rPr>
              <a:t>Atmospheric oxygen then increased rapidly</a:t>
            </a:r>
            <a:r>
              <a:rPr lang="en-US" sz="2600" dirty="0" smtClean="0">
                <a:solidFill>
                  <a:srgbClr val="000000"/>
                </a:solidFill>
              </a:rPr>
              <a:t>.</a:t>
            </a:r>
          </a:p>
          <a:p>
            <a:pPr>
              <a:defRPr/>
            </a:pPr>
            <a:r>
              <a:rPr lang="en-US" sz="4000" dirty="0">
                <a:solidFill>
                  <a:srgbClr val="000000"/>
                </a:solidFill>
              </a:rPr>
              <a:t>As there is oxygen in the atmosphere now, there is also a layer of ozone (O</a:t>
            </a:r>
            <a:r>
              <a:rPr lang="en-US" sz="4000" baseline="-25000" dirty="0">
                <a:solidFill>
                  <a:srgbClr val="000000"/>
                </a:solidFill>
              </a:rPr>
              <a:t>3</a:t>
            </a:r>
            <a:r>
              <a:rPr lang="en-US" sz="4000" dirty="0">
                <a:solidFill>
                  <a:srgbClr val="000000"/>
                </a:solidFill>
              </a:rPr>
              <a:t>) at altitudes of 15 to 30 km.</a:t>
            </a:r>
          </a:p>
          <a:p>
            <a:pPr>
              <a:defRPr/>
            </a:pPr>
            <a:endParaRPr lang="en-US" sz="4000" dirty="0"/>
          </a:p>
          <a:p>
            <a:pPr lvl="1" eaLnBrk="1" hangingPunct="1">
              <a:defRPr/>
            </a:pPr>
            <a:endParaRPr lang="en-US" sz="2600" dirty="0" smtClean="0">
              <a:solidFill>
                <a:srgbClr val="000000"/>
              </a:solidFill>
            </a:endParaRPr>
          </a:p>
        </p:txBody>
      </p:sp>
      <p:sp>
        <p:nvSpPr>
          <p:cNvPr id="662535" name="Text Box 7"/>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rgbClr val="000000"/>
                </a:solidFill>
                <a:cs typeface="+mn-cs"/>
              </a:rPr>
              <a:t>Oxygen in </a:t>
            </a:r>
            <a:r>
              <a:rPr lang="en-US" sz="4000" dirty="0" smtClean="0">
                <a:solidFill>
                  <a:srgbClr val="000000"/>
                </a:solidFill>
                <a:cs typeface="+mn-cs"/>
              </a:rPr>
              <a:t>Earth</a:t>
            </a:r>
            <a:r>
              <a:rPr lang="en-US" sz="4000" dirty="0" smtClean="0">
                <a:solidFill>
                  <a:srgbClr val="000000"/>
                </a:solidFill>
                <a:latin typeface="Arial"/>
              </a:rPr>
              <a:t>’</a:t>
            </a:r>
            <a:r>
              <a:rPr lang="en-US" sz="4000" dirty="0" smtClean="0">
                <a:solidFill>
                  <a:srgbClr val="000000"/>
                </a:solidFill>
                <a:cs typeface="+mn-cs"/>
              </a:rPr>
              <a:t>s </a:t>
            </a:r>
            <a:r>
              <a:rPr lang="en-US" sz="4000" dirty="0">
                <a:solidFill>
                  <a:srgbClr val="000000"/>
                </a:solidFill>
                <a:cs typeface="+mn-cs"/>
              </a:rPr>
              <a:t>Atmosphere </a:t>
            </a:r>
          </a:p>
        </p:txBody>
      </p:sp>
    </p:spTree>
    <p:extLst>
      <p:ext uri="{BB962C8B-B14F-4D97-AF65-F5344CB8AC3E}">
        <p14:creationId xmlns:p14="http://schemas.microsoft.com/office/powerpoint/2010/main" val="335989236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9" name="Rectangle 3"/>
          <p:cNvSpPr>
            <a:spLocks noGrp="1" noChangeArrowheads="1"/>
          </p:cNvSpPr>
          <p:nvPr>
            <p:ph type="body" idx="4294967295"/>
          </p:nvPr>
        </p:nvSpPr>
        <p:spPr>
          <a:xfrm>
            <a:off x="0" y="985838"/>
            <a:ext cx="9144000" cy="5643562"/>
          </a:xfrm>
        </p:spPr>
        <p:txBody>
          <a:bodyPr/>
          <a:lstStyle/>
          <a:p>
            <a:pPr eaLnBrk="1" hangingPunct="1">
              <a:defRPr/>
            </a:pPr>
            <a:r>
              <a:rPr lang="en-US" sz="3600" dirty="0" smtClean="0">
                <a:solidFill>
                  <a:srgbClr val="000000"/>
                </a:solidFill>
                <a:cs typeface="+mn-cs"/>
              </a:rPr>
              <a:t>Many people hold the common misconception that ozone is bad—because they hear it mentioned as part of smog.</a:t>
            </a:r>
            <a:r>
              <a:rPr lang="en-US" dirty="0" smtClean="0">
                <a:solidFill>
                  <a:srgbClr val="000000"/>
                </a:solidFill>
                <a:cs typeface="+mn-cs"/>
              </a:rPr>
              <a:t> </a:t>
            </a:r>
          </a:p>
          <a:p>
            <a:pPr lvl="1" eaLnBrk="1" hangingPunct="1">
              <a:defRPr/>
            </a:pPr>
            <a:r>
              <a:rPr lang="en-US" sz="2400" dirty="0" smtClean="0">
                <a:solidFill>
                  <a:srgbClr val="000000"/>
                </a:solidFill>
              </a:rPr>
              <a:t>Indeed, breathing ozone is bad for you.</a:t>
            </a:r>
          </a:p>
          <a:p>
            <a:pPr lvl="1" eaLnBrk="1" hangingPunct="1">
              <a:defRPr/>
            </a:pPr>
            <a:r>
              <a:rPr lang="en-US" sz="2400" dirty="0" smtClean="0">
                <a:solidFill>
                  <a:srgbClr val="000000"/>
                </a:solidFill>
              </a:rPr>
              <a:t>However, the ozone layer is needed in the upper atmosphere.</a:t>
            </a:r>
          </a:p>
          <a:p>
            <a:pPr lvl="1" eaLnBrk="1" hangingPunct="1">
              <a:defRPr/>
            </a:pPr>
            <a:r>
              <a:rPr lang="en-US" sz="2400" dirty="0" smtClean="0">
                <a:solidFill>
                  <a:srgbClr val="000000"/>
                </a:solidFill>
              </a:rPr>
              <a:t>This layer protects you from harmful UV photons.</a:t>
            </a:r>
          </a:p>
        </p:txBody>
      </p:sp>
      <p:sp>
        <p:nvSpPr>
          <p:cNvPr id="664583" name="Text Box 7"/>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4000" dirty="0">
                <a:solidFill>
                  <a:srgbClr val="000000"/>
                </a:solidFill>
                <a:cs typeface="+mn-cs"/>
              </a:rPr>
              <a:t>Oxygen in </a:t>
            </a:r>
            <a:r>
              <a:rPr lang="en-US" sz="4000" dirty="0" smtClean="0">
                <a:solidFill>
                  <a:srgbClr val="000000"/>
                </a:solidFill>
                <a:cs typeface="+mn-cs"/>
              </a:rPr>
              <a:t>Earth</a:t>
            </a:r>
            <a:r>
              <a:rPr lang="en-US" sz="4000" dirty="0" smtClean="0">
                <a:solidFill>
                  <a:srgbClr val="000000"/>
                </a:solidFill>
                <a:latin typeface="Arial"/>
              </a:rPr>
              <a:t>’</a:t>
            </a:r>
            <a:r>
              <a:rPr lang="en-US" sz="4000" dirty="0" smtClean="0">
                <a:solidFill>
                  <a:srgbClr val="000000"/>
                </a:solidFill>
                <a:cs typeface="+mn-cs"/>
              </a:rPr>
              <a:t>s </a:t>
            </a:r>
            <a:r>
              <a:rPr lang="en-US" sz="4000" dirty="0">
                <a:solidFill>
                  <a:srgbClr val="000000"/>
                </a:solidFill>
                <a:cs typeface="+mn-cs"/>
              </a:rPr>
              <a:t>Atmosphere </a:t>
            </a:r>
          </a:p>
        </p:txBody>
      </p:sp>
    </p:spTree>
    <p:extLst>
      <p:ext uri="{BB962C8B-B14F-4D97-AF65-F5344CB8AC3E}">
        <p14:creationId xmlns:p14="http://schemas.microsoft.com/office/powerpoint/2010/main" val="338104808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5907" name="Rectangle 3"/>
          <p:cNvSpPr>
            <a:spLocks noGrp="1" noChangeArrowheads="1"/>
          </p:cNvSpPr>
          <p:nvPr>
            <p:ph type="body" idx="4294967295"/>
          </p:nvPr>
        </p:nvSpPr>
        <p:spPr>
          <a:xfrm>
            <a:off x="134683" y="985838"/>
            <a:ext cx="9009317" cy="5872162"/>
          </a:xfrm>
        </p:spPr>
        <p:txBody>
          <a:bodyPr>
            <a:normAutofit/>
          </a:bodyPr>
          <a:lstStyle/>
          <a:p>
            <a:pPr eaLnBrk="1" hangingPunct="1">
              <a:defRPr/>
            </a:pPr>
            <a:r>
              <a:rPr lang="en-US" sz="3200" dirty="0" smtClean="0">
                <a:solidFill>
                  <a:srgbClr val="000000"/>
                </a:solidFill>
              </a:rPr>
              <a:t>However, certain compounds called chlorofluorocarbons (CFCs), used in refrigeration and industry, can destroy ozone when they leak into the atmosphere.</a:t>
            </a:r>
          </a:p>
          <a:p>
            <a:pPr lvl="1" eaLnBrk="1" hangingPunct="1">
              <a:defRPr/>
            </a:pPr>
            <a:r>
              <a:rPr lang="en-US" sz="3200" dirty="0" smtClean="0">
                <a:solidFill>
                  <a:srgbClr val="000000"/>
                </a:solidFill>
              </a:rPr>
              <a:t>Since the late 1970s, the ozone concentration has been falling.</a:t>
            </a:r>
          </a:p>
          <a:p>
            <a:pPr lvl="1" eaLnBrk="1" hangingPunct="1">
              <a:defRPr/>
            </a:pPr>
            <a:r>
              <a:rPr lang="en-US" sz="3200" dirty="0" smtClean="0">
                <a:solidFill>
                  <a:srgbClr val="000000"/>
                </a:solidFill>
              </a:rPr>
              <a:t>The intensity of harmful ultraviolet radiation at </a:t>
            </a:r>
            <a:r>
              <a:rPr lang="en-US" sz="3200" dirty="0" smtClean="0">
                <a:solidFill>
                  <a:srgbClr val="000000"/>
                </a:solidFill>
              </a:rPr>
              <a:t>Earth</a:t>
            </a:r>
            <a:r>
              <a:rPr lang="en-US" sz="3200" dirty="0" smtClean="0">
                <a:solidFill>
                  <a:srgbClr val="000000"/>
                </a:solidFill>
                <a:latin typeface="Arial"/>
              </a:rPr>
              <a:t>’</a:t>
            </a:r>
            <a:r>
              <a:rPr lang="en-US" sz="3200" dirty="0" smtClean="0">
                <a:solidFill>
                  <a:srgbClr val="000000"/>
                </a:solidFill>
              </a:rPr>
              <a:t>s </a:t>
            </a:r>
            <a:r>
              <a:rPr lang="en-US" sz="3200" dirty="0" smtClean="0">
                <a:solidFill>
                  <a:srgbClr val="000000"/>
                </a:solidFill>
              </a:rPr>
              <a:t>surface has been increasing year by year.</a:t>
            </a:r>
          </a:p>
        </p:txBody>
      </p:sp>
      <p:sp>
        <p:nvSpPr>
          <p:cNvPr id="1275911" name="Text Box 7"/>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rgbClr val="000000"/>
                </a:solidFill>
                <a:cs typeface="+mn-cs"/>
              </a:rPr>
              <a:t>Oxygen in </a:t>
            </a:r>
            <a:r>
              <a:rPr lang="en-US" sz="4000" dirty="0" smtClean="0">
                <a:solidFill>
                  <a:srgbClr val="000000"/>
                </a:solidFill>
                <a:cs typeface="+mn-cs"/>
              </a:rPr>
              <a:t>Earth</a:t>
            </a:r>
            <a:r>
              <a:rPr lang="en-US" sz="4000" dirty="0" smtClean="0">
                <a:solidFill>
                  <a:srgbClr val="000000"/>
                </a:solidFill>
                <a:latin typeface="Arial"/>
              </a:rPr>
              <a:t>’</a:t>
            </a:r>
            <a:r>
              <a:rPr lang="en-US" sz="4000" dirty="0" smtClean="0">
                <a:solidFill>
                  <a:srgbClr val="000000"/>
                </a:solidFill>
                <a:cs typeface="+mn-cs"/>
              </a:rPr>
              <a:t>s </a:t>
            </a:r>
            <a:r>
              <a:rPr lang="en-US" sz="4000" dirty="0">
                <a:solidFill>
                  <a:srgbClr val="000000"/>
                </a:solidFill>
                <a:cs typeface="+mn-cs"/>
              </a:rPr>
              <a:t>Atmosphere </a:t>
            </a:r>
          </a:p>
        </p:txBody>
      </p:sp>
    </p:spTree>
    <p:extLst>
      <p:ext uri="{BB962C8B-B14F-4D97-AF65-F5344CB8AC3E}">
        <p14:creationId xmlns:p14="http://schemas.microsoft.com/office/powerpoint/2010/main" val="21225158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6452" y="2819400"/>
            <a:ext cx="7599958" cy="3539430"/>
          </a:xfrm>
          <a:prstGeom prst="rect">
            <a:avLst/>
          </a:prstGeom>
        </p:spPr>
        <p:txBody>
          <a:bodyPr wrap="square">
            <a:spAutoFit/>
          </a:bodyPr>
          <a:lstStyle/>
          <a:p>
            <a:r>
              <a:rPr lang="en-US" sz="3200" dirty="0" smtClean="0"/>
              <a:t>The density of the entire earth is 5.52 g/cm</a:t>
            </a:r>
          </a:p>
          <a:p>
            <a:r>
              <a:rPr lang="en-US" sz="3200" dirty="0" smtClean="0"/>
              <a:t>3• The crust is much less dense, and the interior is made up of very heavy elements.</a:t>
            </a:r>
          </a:p>
          <a:p>
            <a:r>
              <a:rPr lang="en-US" sz="3200" dirty="0" smtClean="0"/>
              <a:t>• The heat in the interior of the earth may be:</a:t>
            </a:r>
          </a:p>
          <a:p>
            <a:r>
              <a:rPr lang="en-US" sz="3200" dirty="0" smtClean="0"/>
              <a:t>•  left over from the formation of the planet.</a:t>
            </a:r>
          </a:p>
          <a:p>
            <a:r>
              <a:rPr lang="en-US" sz="3200" dirty="0" smtClean="0"/>
              <a:t>• Decay of radioactive material.</a:t>
            </a:r>
            <a:endParaRPr lang="en-US" sz="3200" dirty="0"/>
          </a:p>
        </p:txBody>
      </p:sp>
      <p:sp>
        <p:nvSpPr>
          <p:cNvPr id="3" name="Title 2"/>
          <p:cNvSpPr>
            <a:spLocks noGrp="1"/>
          </p:cNvSpPr>
          <p:nvPr>
            <p:ph type="title"/>
          </p:nvPr>
        </p:nvSpPr>
        <p:spPr/>
        <p:txBody>
          <a:bodyPr/>
          <a:lstStyle/>
          <a:p>
            <a:r>
              <a:rPr lang="en-US" dirty="0" smtClean="0"/>
              <a:t>The Earth’s Interior</a:t>
            </a:r>
            <a:endParaRPr lang="en-US" dirty="0"/>
          </a:p>
        </p:txBody>
      </p:sp>
    </p:spTree>
    <p:extLst>
      <p:ext uri="{BB962C8B-B14F-4D97-AF65-F5344CB8AC3E}">
        <p14:creationId xmlns:p14="http://schemas.microsoft.com/office/powerpoint/2010/main" val="15234424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3" name="Rectangle 3"/>
          <p:cNvSpPr>
            <a:spLocks noGrp="1" noChangeArrowheads="1"/>
          </p:cNvSpPr>
          <p:nvPr>
            <p:ph type="body" idx="4294967295"/>
          </p:nvPr>
        </p:nvSpPr>
        <p:spPr>
          <a:xfrm>
            <a:off x="0" y="989013"/>
            <a:ext cx="7510463" cy="5683250"/>
          </a:xfrm>
        </p:spPr>
        <p:txBody>
          <a:bodyPr/>
          <a:lstStyle/>
          <a:p>
            <a:pPr eaLnBrk="1" hangingPunct="1">
              <a:defRPr/>
            </a:pPr>
            <a:r>
              <a:rPr lang="en-US" sz="3600" dirty="0" smtClean="0">
                <a:solidFill>
                  <a:srgbClr val="000000"/>
                </a:solidFill>
                <a:cs typeface="+mn-cs"/>
              </a:rPr>
              <a:t>Note that ozone depletion is an Earth environmental issue that is separate from global warming.</a:t>
            </a:r>
          </a:p>
          <a:p>
            <a:pPr eaLnBrk="1" hangingPunct="1">
              <a:defRPr/>
            </a:pPr>
            <a:r>
              <a:rPr lang="en-US" sz="3600" dirty="0" smtClean="0">
                <a:solidFill>
                  <a:srgbClr val="000000"/>
                </a:solidFill>
                <a:cs typeface="+mn-cs"/>
              </a:rPr>
              <a:t>This poses an immediate problem for public health on Earth.</a:t>
            </a:r>
          </a:p>
          <a:p>
            <a:pPr eaLnBrk="1" hangingPunct="1">
              <a:defRPr/>
            </a:pPr>
            <a:r>
              <a:rPr lang="en-US" sz="3600" dirty="0" smtClean="0">
                <a:solidFill>
                  <a:srgbClr val="000000"/>
                </a:solidFill>
                <a:cs typeface="+mn-cs"/>
              </a:rPr>
              <a:t>However, it is also of interest astronomically. </a:t>
            </a:r>
          </a:p>
          <a:p>
            <a:pPr lvl="1" eaLnBrk="1" hangingPunct="1">
              <a:defRPr/>
            </a:pPr>
            <a:r>
              <a:rPr lang="en-US" sz="2400" dirty="0" smtClean="0">
                <a:solidFill>
                  <a:srgbClr val="000000"/>
                </a:solidFill>
              </a:rPr>
              <a:t>When you visit Mars, you will see the effects of an atmosphere without ozone.</a:t>
            </a:r>
          </a:p>
        </p:txBody>
      </p:sp>
      <p:sp>
        <p:nvSpPr>
          <p:cNvPr id="665607" name="Text Box 7"/>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rgbClr val="000000"/>
                </a:solidFill>
                <a:cs typeface="+mn-cs"/>
              </a:rPr>
              <a:t>Oxygen in </a:t>
            </a:r>
            <a:r>
              <a:rPr lang="en-US" sz="4000" dirty="0" smtClean="0">
                <a:solidFill>
                  <a:srgbClr val="000000"/>
                </a:solidFill>
                <a:cs typeface="+mn-cs"/>
              </a:rPr>
              <a:t>Earth</a:t>
            </a:r>
            <a:r>
              <a:rPr lang="en-US" sz="4000" dirty="0" smtClean="0">
                <a:solidFill>
                  <a:srgbClr val="000000"/>
                </a:solidFill>
                <a:latin typeface="Arial"/>
              </a:rPr>
              <a:t>’</a:t>
            </a:r>
            <a:r>
              <a:rPr lang="en-US" sz="4000" dirty="0" smtClean="0">
                <a:solidFill>
                  <a:srgbClr val="000000"/>
                </a:solidFill>
                <a:cs typeface="+mn-cs"/>
              </a:rPr>
              <a:t>s </a:t>
            </a:r>
            <a:r>
              <a:rPr lang="en-US" sz="4000" dirty="0">
                <a:solidFill>
                  <a:srgbClr val="000000"/>
                </a:solidFill>
                <a:cs typeface="+mn-cs"/>
              </a:rPr>
              <a:t>Atmosphere </a:t>
            </a:r>
          </a:p>
        </p:txBody>
      </p:sp>
    </p:spTree>
    <p:extLst>
      <p:ext uri="{BB962C8B-B14F-4D97-AF65-F5344CB8AC3E}">
        <p14:creationId xmlns:p14="http://schemas.microsoft.com/office/powerpoint/2010/main" val="30303590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3"/>
          <p:cNvSpPr>
            <a:spLocks noChangeArrowheads="1"/>
          </p:cNvSpPr>
          <p:nvPr/>
        </p:nvSpPr>
        <p:spPr bwMode="auto">
          <a:xfrm>
            <a:off x="533400" y="1900238"/>
            <a:ext cx="7924800"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dirty="0"/>
              <a:t>The atmospheres of at least the inner planets has evolved since they formed. This is clearest for the Earth. The Earth’s original atmosphere was probably similar to Venus in composition, consisting of carbon dioxide and nitrogen. The evolution of photosynthesis converted carbon dioxide in the Earth’s atmosphere to oxygen, increasing the amount of O2 in it from an initial 0.01% to its current 22% level.</a:t>
            </a:r>
          </a:p>
        </p:txBody>
      </p:sp>
      <p:sp>
        <p:nvSpPr>
          <p:cNvPr id="2" name="Title 1"/>
          <p:cNvSpPr>
            <a:spLocks noGrp="1"/>
          </p:cNvSpPr>
          <p:nvPr>
            <p:ph type="title" idx="4294967295"/>
          </p:nvPr>
        </p:nvSpPr>
        <p:spPr>
          <a:xfrm>
            <a:off x="1427163" y="863600"/>
            <a:ext cx="7716837" cy="1016000"/>
          </a:xfrm>
        </p:spPr>
        <p:txBody>
          <a:bodyPr/>
          <a:lstStyle/>
          <a:p>
            <a:pPr algn="ctr"/>
            <a:r>
              <a:rPr lang="en-US" dirty="0" smtClean="0">
                <a:solidFill>
                  <a:schemeClr val="accent3">
                    <a:lumMod val="50000"/>
                  </a:schemeClr>
                </a:solidFill>
              </a:rPr>
              <a:t>Atmospheres</a:t>
            </a:r>
            <a:endParaRPr lang="en-US" dirty="0">
              <a:solidFill>
                <a:schemeClr val="accent3">
                  <a:lumMod val="50000"/>
                </a:schemeClr>
              </a:solidFill>
            </a:endParaRPr>
          </a:p>
        </p:txBody>
      </p:sp>
    </p:spTree>
    <p:extLst>
      <p:ext uri="{BB962C8B-B14F-4D97-AF65-F5344CB8AC3E}">
        <p14:creationId xmlns:p14="http://schemas.microsoft.com/office/powerpoint/2010/main" val="304488169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3"/>
          <p:cNvSpPr>
            <a:spLocks noChangeArrowheads="1"/>
          </p:cNvSpPr>
          <p:nvPr/>
        </p:nvSpPr>
        <p:spPr bwMode="auto">
          <a:xfrm>
            <a:off x="2286000" y="-3086100"/>
            <a:ext cx="45720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a:p>
            <a:endParaRPr lang="en-US"/>
          </a:p>
          <a:p>
            <a:endParaRPr lang="en-US"/>
          </a:p>
        </p:txBody>
      </p:sp>
      <p:sp>
        <p:nvSpPr>
          <p:cNvPr id="45058" name="Rectangle 4"/>
          <p:cNvSpPr>
            <a:spLocks noChangeArrowheads="1"/>
          </p:cNvSpPr>
          <p:nvPr/>
        </p:nvSpPr>
        <p:spPr bwMode="auto">
          <a:xfrm>
            <a:off x="192404" y="1254312"/>
            <a:ext cx="8951596" cy="5078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600" dirty="0"/>
              <a:t>Each of the planets has a different atmosphere, although there are clear similarities between the atmospheres of the four terrestrial planets and the four gas giant planets. The terrestrial planets are rich in heavier gases and gaseous compounds, such as carbon dioxide, nitrogen, oxygen, ozone, and argon. In contrast, the gas giant atmospheres are composed mostly of hydrogen and helium.</a:t>
            </a:r>
          </a:p>
        </p:txBody>
      </p:sp>
    </p:spTree>
    <p:extLst>
      <p:ext uri="{BB962C8B-B14F-4D97-AF65-F5344CB8AC3E}">
        <p14:creationId xmlns:p14="http://schemas.microsoft.com/office/powerpoint/2010/main" val="66419496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134683" y="673532"/>
            <a:ext cx="8561977" cy="768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200" dirty="0"/>
              <a:t>Here is basic information on the atmosphere of each planet. Mercury has a very thin, almost undetectable atmosphere composed of sodium and potassium gas. These elements were likely blown from the surface of Mercury by the solar wind</a:t>
            </a:r>
            <a:r>
              <a:rPr lang="en-US" sz="3200" dirty="0" smtClean="0"/>
              <a:t>.</a:t>
            </a:r>
          </a:p>
          <a:p>
            <a:r>
              <a:rPr lang="en-US" sz="3200" dirty="0" smtClean="0"/>
              <a:t>The atmosphere of Venus is composed mainly of carbon dioxide with minor amounts of nitrogen and trace amounts of nitrogen, helium, neon, and argon.</a:t>
            </a:r>
            <a:r>
              <a:rPr lang="en-US" sz="3200" dirty="0" smtClean="0">
                <a:cs typeface="+mn-cs"/>
              </a:rPr>
              <a:t> The surface of Venus, though, is completely hidden by a cloudy atmosphere even thicker than Earth</a:t>
            </a:r>
            <a:r>
              <a:rPr lang="en-US" sz="3200" dirty="0" smtClean="0">
                <a:latin typeface="Arial"/>
              </a:rPr>
              <a:t>’</a:t>
            </a:r>
            <a:r>
              <a:rPr lang="en-US" sz="3200" dirty="0" smtClean="0">
                <a:cs typeface="+mn-cs"/>
              </a:rPr>
              <a:t>s.</a:t>
            </a:r>
          </a:p>
          <a:p>
            <a:endParaRPr lang="en-US" sz="3200" dirty="0" smtClean="0"/>
          </a:p>
          <a:p>
            <a:endParaRPr lang="en-US" sz="3200" dirty="0"/>
          </a:p>
          <a:p>
            <a:endParaRPr lang="en-US" sz="3200" dirty="0"/>
          </a:p>
        </p:txBody>
      </p:sp>
    </p:spTree>
    <p:extLst>
      <p:ext uri="{BB962C8B-B14F-4D97-AF65-F5344CB8AC3E}">
        <p14:creationId xmlns:p14="http://schemas.microsoft.com/office/powerpoint/2010/main" val="235775647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380999" y="1199174"/>
            <a:ext cx="8431103"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200" dirty="0"/>
              <a:t>The Earth's atmosphere primarily composed of nitrogen and oxygen. Minor gases include and carbon dioxide, ozone, argon, and helium.</a:t>
            </a:r>
          </a:p>
          <a:p>
            <a:r>
              <a:rPr lang="en-US" sz="3200" dirty="0" smtClean="0"/>
              <a:t>Mars</a:t>
            </a:r>
            <a:r>
              <a:rPr lang="en-US" sz="3200" dirty="0"/>
              <a:t>' atmosphere is a thin layer composed mainly of carbon dioxide. Nitrogen, argon, and small traces of oxygen and water vapor are also present</a:t>
            </a:r>
            <a:r>
              <a:rPr lang="en-US" sz="3200" dirty="0" smtClean="0"/>
              <a:t>.</a:t>
            </a:r>
          </a:p>
          <a:p>
            <a:endParaRPr lang="en-US" sz="3200" dirty="0"/>
          </a:p>
        </p:txBody>
      </p:sp>
    </p:spTree>
    <p:extLst>
      <p:ext uri="{BB962C8B-B14F-4D97-AF65-F5344CB8AC3E}">
        <p14:creationId xmlns:p14="http://schemas.microsoft.com/office/powerpoint/2010/main" val="253742894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9" name="Rectangle 3"/>
          <p:cNvSpPr>
            <a:spLocks noGrp="1" noChangeArrowheads="1"/>
          </p:cNvSpPr>
          <p:nvPr>
            <p:ph type="body" idx="4294967295"/>
          </p:nvPr>
        </p:nvSpPr>
        <p:spPr>
          <a:xfrm>
            <a:off x="0" y="914400"/>
            <a:ext cx="9144000" cy="5872163"/>
          </a:xfrm>
        </p:spPr>
        <p:txBody>
          <a:bodyPr/>
          <a:lstStyle/>
          <a:p>
            <a:pPr eaLnBrk="1" hangingPunct="1">
              <a:defRPr/>
            </a:pPr>
            <a:r>
              <a:rPr lang="en-US" sz="6000" dirty="0" smtClean="0">
                <a:solidFill>
                  <a:srgbClr val="000000"/>
                </a:solidFill>
                <a:cs typeface="+mn-cs"/>
              </a:rPr>
              <a:t>Earth is an active planet. </a:t>
            </a:r>
          </a:p>
          <a:p>
            <a:pPr lvl="1" eaLnBrk="1" hangingPunct="1">
              <a:defRPr/>
            </a:pPr>
            <a:r>
              <a:rPr lang="en-US" sz="2400" dirty="0" smtClean="0">
                <a:solidFill>
                  <a:srgbClr val="000000"/>
                </a:solidFill>
              </a:rPr>
              <a:t>It has a molten interior and heat flowing outward to power volcanism, earthquakes, and an active crust.</a:t>
            </a:r>
          </a:p>
          <a:p>
            <a:pPr lvl="1" eaLnBrk="1" hangingPunct="1">
              <a:defRPr/>
            </a:pPr>
            <a:r>
              <a:rPr lang="en-US" sz="2400" dirty="0" smtClean="0">
                <a:solidFill>
                  <a:srgbClr val="000000"/>
                </a:solidFill>
              </a:rPr>
              <a:t>Almost 75 percent of its surface is covered by liquid water.</a:t>
            </a:r>
          </a:p>
          <a:p>
            <a:pPr lvl="1" eaLnBrk="1" hangingPunct="1">
              <a:defRPr/>
            </a:pPr>
            <a:r>
              <a:rPr lang="en-US" sz="2400" dirty="0" smtClean="0">
                <a:solidFill>
                  <a:srgbClr val="000000"/>
                </a:solidFill>
              </a:rPr>
              <a:t>The atmosphere contains a significant amount of oxygen</a:t>
            </a:r>
            <a:r>
              <a:rPr lang="en-US" sz="2400" dirty="0" smtClean="0">
                <a:solidFill>
                  <a:srgbClr val="000000"/>
                </a:solidFill>
              </a:rPr>
              <a:t>.</a:t>
            </a:r>
          </a:p>
          <a:p>
            <a:pPr lvl="1">
              <a:defRPr/>
            </a:pPr>
            <a:r>
              <a:rPr lang="en-US" sz="4000" dirty="0">
                <a:solidFill>
                  <a:srgbClr val="000000"/>
                </a:solidFill>
              </a:rPr>
              <a:t>From what you know of the formation of Earth, you would expect it to have differentiated.</a:t>
            </a:r>
          </a:p>
          <a:p>
            <a:pPr lvl="1" eaLnBrk="1" hangingPunct="1">
              <a:defRPr/>
            </a:pPr>
            <a:endParaRPr lang="en-US" sz="2400" dirty="0" smtClean="0">
              <a:solidFill>
                <a:srgbClr val="000000"/>
              </a:solidFill>
            </a:endParaRPr>
          </a:p>
        </p:txBody>
      </p:sp>
      <p:sp>
        <p:nvSpPr>
          <p:cNvPr id="930823" name="Text Box 7"/>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4000" dirty="0">
                <a:solidFill>
                  <a:srgbClr val="000000"/>
                </a:solidFill>
                <a:cs typeface="+mn-cs"/>
              </a:rPr>
              <a:t>Earth: Planet of Extremes </a:t>
            </a:r>
          </a:p>
        </p:txBody>
      </p:sp>
    </p:spTree>
    <p:extLst>
      <p:ext uri="{BB962C8B-B14F-4D97-AF65-F5344CB8AC3E}">
        <p14:creationId xmlns:p14="http://schemas.microsoft.com/office/powerpoint/2010/main" val="12837232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9" name="Rectangle 3"/>
          <p:cNvSpPr>
            <a:spLocks noGrp="1" noChangeArrowheads="1"/>
          </p:cNvSpPr>
          <p:nvPr>
            <p:ph type="body" idx="4294967295"/>
          </p:nvPr>
        </p:nvSpPr>
        <p:spPr>
          <a:xfrm>
            <a:off x="134683" y="1000125"/>
            <a:ext cx="9009317" cy="5410200"/>
          </a:xfrm>
        </p:spPr>
        <p:txBody>
          <a:bodyPr/>
          <a:lstStyle/>
          <a:p>
            <a:pPr eaLnBrk="1" hangingPunct="1">
              <a:defRPr/>
            </a:pPr>
            <a:r>
              <a:rPr lang="en-US" sz="3400" dirty="0" smtClean="0">
                <a:solidFill>
                  <a:srgbClr val="000000"/>
                </a:solidFill>
                <a:cs typeface="+mn-cs"/>
              </a:rPr>
              <a:t>Earth</a:t>
            </a:r>
            <a:r>
              <a:rPr lang="en-US" sz="3400" dirty="0" smtClean="0">
                <a:solidFill>
                  <a:srgbClr val="000000"/>
                </a:solidFill>
                <a:latin typeface="Arial"/>
              </a:rPr>
              <a:t>’</a:t>
            </a:r>
            <a:r>
              <a:rPr lang="en-US" sz="3400" dirty="0" smtClean="0">
                <a:solidFill>
                  <a:srgbClr val="000000"/>
                </a:solidFill>
                <a:cs typeface="+mn-cs"/>
              </a:rPr>
              <a:t>s </a:t>
            </a:r>
            <a:r>
              <a:rPr lang="en-US" sz="3400" dirty="0" smtClean="0">
                <a:solidFill>
                  <a:srgbClr val="000000"/>
                </a:solidFill>
                <a:cs typeface="+mn-cs"/>
              </a:rPr>
              <a:t>mass divided by its volume gives you its average density—about 5.5 g/cm</a:t>
            </a:r>
            <a:r>
              <a:rPr lang="en-US" sz="3400" baseline="30000" dirty="0" smtClean="0">
                <a:solidFill>
                  <a:srgbClr val="000000"/>
                </a:solidFill>
                <a:cs typeface="+mn-cs"/>
              </a:rPr>
              <a:t>3</a:t>
            </a:r>
            <a:r>
              <a:rPr lang="en-US" sz="3400" dirty="0" smtClean="0">
                <a:solidFill>
                  <a:srgbClr val="000000"/>
                </a:solidFill>
                <a:cs typeface="+mn-cs"/>
              </a:rPr>
              <a:t>.</a:t>
            </a:r>
          </a:p>
          <a:p>
            <a:pPr eaLnBrk="1" hangingPunct="1">
              <a:defRPr/>
            </a:pPr>
            <a:r>
              <a:rPr lang="en-US" sz="3400" dirty="0" smtClean="0">
                <a:solidFill>
                  <a:srgbClr val="000000"/>
                </a:solidFill>
                <a:cs typeface="+mn-cs"/>
              </a:rPr>
              <a:t>However, the density of </a:t>
            </a:r>
            <a:r>
              <a:rPr lang="en-US" sz="3400" dirty="0" smtClean="0">
                <a:solidFill>
                  <a:srgbClr val="000000"/>
                </a:solidFill>
                <a:cs typeface="+mn-cs"/>
              </a:rPr>
              <a:t>Earth</a:t>
            </a:r>
            <a:r>
              <a:rPr lang="en-US" sz="3400" dirty="0" smtClean="0">
                <a:solidFill>
                  <a:srgbClr val="000000"/>
                </a:solidFill>
                <a:latin typeface="Arial"/>
              </a:rPr>
              <a:t>’</a:t>
            </a:r>
            <a:r>
              <a:rPr lang="en-US" sz="3400" dirty="0" smtClean="0">
                <a:solidFill>
                  <a:srgbClr val="000000"/>
                </a:solidFill>
                <a:cs typeface="+mn-cs"/>
              </a:rPr>
              <a:t>s </a:t>
            </a:r>
            <a:r>
              <a:rPr lang="en-US" sz="3400" dirty="0" smtClean="0">
                <a:solidFill>
                  <a:srgbClr val="000000"/>
                </a:solidFill>
                <a:cs typeface="+mn-cs"/>
              </a:rPr>
              <a:t>rocky crust is only about half that.</a:t>
            </a:r>
          </a:p>
          <a:p>
            <a:pPr lvl="1" eaLnBrk="1" hangingPunct="1">
              <a:defRPr/>
            </a:pPr>
            <a:r>
              <a:rPr lang="en-US" sz="2400" dirty="0" smtClean="0">
                <a:solidFill>
                  <a:srgbClr val="000000"/>
                </a:solidFill>
              </a:rPr>
              <a:t>Clearly, a large part of </a:t>
            </a:r>
            <a:r>
              <a:rPr lang="en-US" sz="2400" dirty="0" smtClean="0">
                <a:solidFill>
                  <a:srgbClr val="000000"/>
                </a:solidFill>
              </a:rPr>
              <a:t>Earth</a:t>
            </a:r>
            <a:r>
              <a:rPr lang="en-US" sz="2400" dirty="0" smtClean="0">
                <a:solidFill>
                  <a:srgbClr val="000000"/>
                </a:solidFill>
                <a:latin typeface="Arial"/>
              </a:rPr>
              <a:t>’</a:t>
            </a:r>
            <a:r>
              <a:rPr lang="en-US" sz="2400" dirty="0" smtClean="0">
                <a:solidFill>
                  <a:srgbClr val="000000"/>
                </a:solidFill>
              </a:rPr>
              <a:t>s </a:t>
            </a:r>
            <a:r>
              <a:rPr lang="en-US" sz="2400" dirty="0" smtClean="0">
                <a:solidFill>
                  <a:srgbClr val="000000"/>
                </a:solidFill>
              </a:rPr>
              <a:t>interior must be made of material denser than rock.</a:t>
            </a:r>
          </a:p>
        </p:txBody>
      </p:sp>
      <p:sp>
        <p:nvSpPr>
          <p:cNvPr id="935944" name="Text Box 8"/>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smtClean="0">
                <a:solidFill>
                  <a:srgbClr val="000000"/>
                </a:solidFill>
                <a:cs typeface="+mn-cs"/>
              </a:rPr>
              <a:t>Earth</a:t>
            </a:r>
            <a:r>
              <a:rPr lang="en-US" sz="4000" dirty="0" smtClean="0">
                <a:solidFill>
                  <a:srgbClr val="000000"/>
                </a:solidFill>
                <a:latin typeface="Arial"/>
              </a:rPr>
              <a:t>’</a:t>
            </a:r>
            <a:r>
              <a:rPr lang="en-US" sz="4000" dirty="0" smtClean="0">
                <a:solidFill>
                  <a:srgbClr val="000000"/>
                </a:solidFill>
                <a:cs typeface="+mn-cs"/>
              </a:rPr>
              <a:t>s </a:t>
            </a:r>
            <a:r>
              <a:rPr lang="en-US" sz="4000" dirty="0">
                <a:solidFill>
                  <a:srgbClr val="000000"/>
                </a:solidFill>
                <a:cs typeface="+mn-cs"/>
              </a:rPr>
              <a:t>Interior </a:t>
            </a:r>
          </a:p>
        </p:txBody>
      </p:sp>
    </p:spTree>
    <p:extLst>
      <p:ext uri="{BB962C8B-B14F-4D97-AF65-F5344CB8AC3E}">
        <p14:creationId xmlns:p14="http://schemas.microsoft.com/office/powerpoint/2010/main" val="360093541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5" name="Rectangle 3"/>
          <p:cNvSpPr>
            <a:spLocks noGrp="1" noChangeArrowheads="1"/>
          </p:cNvSpPr>
          <p:nvPr>
            <p:ph type="body" sz="half" idx="1"/>
          </p:nvPr>
        </p:nvSpPr>
        <p:spPr>
          <a:xfrm>
            <a:off x="250125" y="985838"/>
            <a:ext cx="8893875" cy="5600700"/>
          </a:xfrm>
        </p:spPr>
        <p:txBody>
          <a:bodyPr/>
          <a:lstStyle/>
          <a:p>
            <a:pPr eaLnBrk="1" hangingPunct="1">
              <a:defRPr/>
            </a:pPr>
            <a:r>
              <a:rPr lang="en-US" sz="3600" dirty="0" smtClean="0">
                <a:solidFill>
                  <a:srgbClr val="000000"/>
                </a:solidFill>
                <a:cs typeface="+mn-cs"/>
              </a:rPr>
              <a:t>Each time an earthquake occurs, seismic waves travel through the interior and register on seismographs all over the world</a:t>
            </a:r>
            <a:r>
              <a:rPr lang="en-US" sz="3600" dirty="0" smtClean="0">
                <a:cs typeface="+mn-cs"/>
              </a:rPr>
              <a:t>.</a:t>
            </a:r>
          </a:p>
        </p:txBody>
      </p:sp>
      <p:sp>
        <p:nvSpPr>
          <p:cNvPr id="637969" name="Text Box 17"/>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smtClean="0">
                <a:solidFill>
                  <a:srgbClr val="000000"/>
                </a:solidFill>
                <a:cs typeface="+mn-cs"/>
              </a:rPr>
              <a:t>Earth</a:t>
            </a:r>
            <a:r>
              <a:rPr lang="en-US" sz="4000" dirty="0" smtClean="0">
                <a:solidFill>
                  <a:srgbClr val="000000"/>
                </a:solidFill>
                <a:latin typeface="Arial"/>
              </a:rPr>
              <a:t>’</a:t>
            </a:r>
            <a:r>
              <a:rPr lang="en-US" sz="4000" dirty="0" smtClean="0">
                <a:solidFill>
                  <a:srgbClr val="000000"/>
                </a:solidFill>
                <a:cs typeface="+mn-cs"/>
              </a:rPr>
              <a:t>s </a:t>
            </a:r>
            <a:r>
              <a:rPr lang="en-US" sz="4000" dirty="0">
                <a:solidFill>
                  <a:srgbClr val="000000"/>
                </a:solidFill>
                <a:cs typeface="+mn-cs"/>
              </a:rPr>
              <a:t>Interior </a:t>
            </a:r>
          </a:p>
        </p:txBody>
      </p:sp>
      <p:pic>
        <p:nvPicPr>
          <p:cNvPr id="637970" name="Picture 18" descr="13f0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563" t="2783" r="1649" b="3197"/>
          <a:stretch>
            <a:fillRect/>
          </a:stretch>
        </p:blipFill>
        <p:spPr bwMode="auto">
          <a:xfrm>
            <a:off x="4576763" y="3365500"/>
            <a:ext cx="4567237" cy="349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Rectangle 1"/>
          <p:cNvSpPr/>
          <p:nvPr/>
        </p:nvSpPr>
        <p:spPr>
          <a:xfrm>
            <a:off x="250125" y="2693320"/>
            <a:ext cx="4326638" cy="3662541"/>
          </a:xfrm>
          <a:prstGeom prst="rect">
            <a:avLst/>
          </a:prstGeom>
        </p:spPr>
        <p:txBody>
          <a:bodyPr wrap="square">
            <a:spAutoFit/>
          </a:bodyPr>
          <a:lstStyle/>
          <a:p>
            <a:pPr>
              <a:defRPr/>
            </a:pPr>
            <a:r>
              <a:rPr lang="en-US" sz="4000" dirty="0"/>
              <a:t>Analysis of these waves shows that </a:t>
            </a:r>
            <a:r>
              <a:rPr lang="en-US" sz="4000" dirty="0" smtClean="0"/>
              <a:t>Earth</a:t>
            </a:r>
            <a:r>
              <a:rPr lang="en-US" sz="4000" dirty="0" smtClean="0">
                <a:latin typeface="Arial"/>
              </a:rPr>
              <a:t>’</a:t>
            </a:r>
            <a:r>
              <a:rPr lang="en-US" sz="4000" dirty="0" smtClean="0"/>
              <a:t>s </a:t>
            </a:r>
            <a:r>
              <a:rPr lang="en-US" sz="4000" dirty="0"/>
              <a:t>interior is divided into:</a:t>
            </a:r>
          </a:p>
          <a:p>
            <a:pPr lvl="1">
              <a:defRPr/>
            </a:pPr>
            <a:r>
              <a:rPr lang="en-US" sz="2400" dirty="0"/>
              <a:t>A metallic core</a:t>
            </a:r>
          </a:p>
          <a:p>
            <a:pPr lvl="1">
              <a:defRPr/>
            </a:pPr>
            <a:r>
              <a:rPr lang="en-US" sz="2400" dirty="0"/>
              <a:t>A dense rocky mantle</a:t>
            </a:r>
          </a:p>
          <a:p>
            <a:pPr lvl="1">
              <a:defRPr/>
            </a:pPr>
            <a:r>
              <a:rPr lang="en-US" sz="2400" dirty="0"/>
              <a:t>A thin, low-density crust</a:t>
            </a:r>
          </a:p>
        </p:txBody>
      </p:sp>
    </p:spTree>
    <p:extLst>
      <p:ext uri="{BB962C8B-B14F-4D97-AF65-F5344CB8AC3E}">
        <p14:creationId xmlns:p14="http://schemas.microsoft.com/office/powerpoint/2010/main" val="53529956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9" name="Rectangle 3"/>
          <p:cNvSpPr>
            <a:spLocks noGrp="1" noChangeArrowheads="1"/>
          </p:cNvSpPr>
          <p:nvPr>
            <p:ph type="body" sz="half" idx="1"/>
          </p:nvPr>
        </p:nvSpPr>
        <p:spPr>
          <a:xfrm>
            <a:off x="0" y="985838"/>
            <a:ext cx="9144000" cy="5491162"/>
          </a:xfrm>
        </p:spPr>
        <p:txBody>
          <a:bodyPr>
            <a:normAutofit lnSpcReduction="10000"/>
          </a:bodyPr>
          <a:lstStyle/>
          <a:p>
            <a:pPr eaLnBrk="1" hangingPunct="1">
              <a:defRPr/>
            </a:pPr>
            <a:r>
              <a:rPr lang="en-US" sz="3200" dirty="0" smtClean="0">
                <a:solidFill>
                  <a:srgbClr val="000000"/>
                </a:solidFill>
              </a:rPr>
              <a:t>The core has a density of 14 g/cm</a:t>
            </a:r>
            <a:r>
              <a:rPr lang="en-US" sz="3200" baseline="30000" dirty="0" smtClean="0">
                <a:solidFill>
                  <a:srgbClr val="000000"/>
                </a:solidFill>
              </a:rPr>
              <a:t>3</a:t>
            </a:r>
            <a:r>
              <a:rPr lang="en-US" sz="3200" dirty="0" smtClean="0">
                <a:solidFill>
                  <a:srgbClr val="000000"/>
                </a:solidFill>
              </a:rPr>
              <a:t>,</a:t>
            </a:r>
            <a:r>
              <a:rPr lang="en-US" sz="3200" baseline="30000" dirty="0" smtClean="0">
                <a:solidFill>
                  <a:srgbClr val="000000"/>
                </a:solidFill>
              </a:rPr>
              <a:t> </a:t>
            </a:r>
            <a:r>
              <a:rPr lang="en-US" sz="3200" dirty="0" smtClean="0">
                <a:solidFill>
                  <a:srgbClr val="000000"/>
                </a:solidFill>
              </a:rPr>
              <a:t>greater than lead.</a:t>
            </a:r>
          </a:p>
          <a:p>
            <a:pPr eaLnBrk="1" hangingPunct="1">
              <a:defRPr/>
            </a:pPr>
            <a:r>
              <a:rPr lang="en-US" sz="3200" dirty="0" smtClean="0">
                <a:solidFill>
                  <a:srgbClr val="000000"/>
                </a:solidFill>
              </a:rPr>
              <a:t>Models indicate it is composed of iron and nickel at a temperature of roughly 6,000 K.</a:t>
            </a:r>
          </a:p>
          <a:p>
            <a:pPr lvl="1" eaLnBrk="1" hangingPunct="1">
              <a:defRPr/>
            </a:pPr>
            <a:r>
              <a:rPr lang="en-US" sz="3200" dirty="0" smtClean="0">
                <a:solidFill>
                  <a:srgbClr val="000000"/>
                </a:solidFill>
              </a:rPr>
              <a:t>The core is as hot as </a:t>
            </a:r>
            <a:br>
              <a:rPr lang="en-US" sz="3200" dirty="0" smtClean="0">
                <a:solidFill>
                  <a:srgbClr val="000000"/>
                </a:solidFill>
              </a:rPr>
            </a:br>
            <a:r>
              <a:rPr lang="en-US" sz="3200" dirty="0" smtClean="0">
                <a:solidFill>
                  <a:srgbClr val="000000"/>
                </a:solidFill>
              </a:rPr>
              <a:t>the surface of the sun.</a:t>
            </a:r>
          </a:p>
          <a:p>
            <a:pPr lvl="1" eaLnBrk="1" hangingPunct="1">
              <a:defRPr/>
            </a:pPr>
            <a:r>
              <a:rPr lang="en-US" sz="3200" dirty="0" smtClean="0">
                <a:solidFill>
                  <a:srgbClr val="000000"/>
                </a:solidFill>
              </a:rPr>
              <a:t>However, high pressure </a:t>
            </a:r>
            <a:br>
              <a:rPr lang="en-US" sz="3200" dirty="0" smtClean="0">
                <a:solidFill>
                  <a:srgbClr val="000000"/>
                </a:solidFill>
              </a:rPr>
            </a:br>
            <a:r>
              <a:rPr lang="en-US" sz="3200" dirty="0" smtClean="0">
                <a:solidFill>
                  <a:srgbClr val="000000"/>
                </a:solidFill>
              </a:rPr>
              <a:t>keeps the metal a solid near </a:t>
            </a:r>
            <a:br>
              <a:rPr lang="en-US" sz="3200" dirty="0" smtClean="0">
                <a:solidFill>
                  <a:srgbClr val="000000"/>
                </a:solidFill>
              </a:rPr>
            </a:br>
            <a:r>
              <a:rPr lang="en-US" sz="3200" dirty="0" smtClean="0">
                <a:solidFill>
                  <a:srgbClr val="000000"/>
                </a:solidFill>
              </a:rPr>
              <a:t>the middle of the core and </a:t>
            </a:r>
            <a:br>
              <a:rPr lang="en-US" sz="3200" dirty="0" smtClean="0">
                <a:solidFill>
                  <a:srgbClr val="000000"/>
                </a:solidFill>
              </a:rPr>
            </a:br>
            <a:r>
              <a:rPr lang="en-US" sz="3200" dirty="0" smtClean="0">
                <a:solidFill>
                  <a:srgbClr val="000000"/>
                </a:solidFill>
              </a:rPr>
              <a:t>a liquid in its outer parts</a:t>
            </a:r>
            <a:r>
              <a:rPr lang="en-US" sz="2400" dirty="0" smtClean="0"/>
              <a:t>.</a:t>
            </a:r>
          </a:p>
        </p:txBody>
      </p:sp>
      <p:sp>
        <p:nvSpPr>
          <p:cNvPr id="639018" name="Text Box 42"/>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smtClean="0">
                <a:solidFill>
                  <a:srgbClr val="000000"/>
                </a:solidFill>
                <a:cs typeface="+mn-cs"/>
              </a:rPr>
              <a:t>Earth</a:t>
            </a:r>
            <a:r>
              <a:rPr lang="en-US" sz="4000" dirty="0" smtClean="0">
                <a:solidFill>
                  <a:srgbClr val="000000"/>
                </a:solidFill>
                <a:latin typeface="Arial"/>
              </a:rPr>
              <a:t>’</a:t>
            </a:r>
            <a:r>
              <a:rPr lang="en-US" sz="4000" dirty="0" smtClean="0">
                <a:solidFill>
                  <a:srgbClr val="000000"/>
                </a:solidFill>
                <a:cs typeface="+mn-cs"/>
              </a:rPr>
              <a:t>s </a:t>
            </a:r>
            <a:r>
              <a:rPr lang="en-US" sz="4000" dirty="0">
                <a:solidFill>
                  <a:srgbClr val="000000"/>
                </a:solidFill>
                <a:cs typeface="+mn-cs"/>
              </a:rPr>
              <a:t>Interior </a:t>
            </a:r>
          </a:p>
        </p:txBody>
      </p:sp>
      <p:pic>
        <p:nvPicPr>
          <p:cNvPr id="69635" name="Picture 43"/>
          <p:cNvPicPr>
            <a:picLocks noChangeAspect="1" noChangeArrowheads="1"/>
          </p:cNvPicPr>
          <p:nvPr/>
        </p:nvPicPr>
        <p:blipFill>
          <a:blip r:embed="rId3">
            <a:extLst>
              <a:ext uri="{28A0092B-C50C-407E-A947-70E740481C1C}">
                <a14:useLocalDpi xmlns:a14="http://schemas.microsoft.com/office/drawing/2010/main" val="0"/>
              </a:ext>
            </a:extLst>
          </a:blip>
          <a:srcRect b="3004"/>
          <a:stretch>
            <a:fillRect/>
          </a:stretch>
        </p:blipFill>
        <p:spPr bwMode="auto">
          <a:xfrm>
            <a:off x="5410200" y="3933825"/>
            <a:ext cx="37338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565450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3" name="Rectangle 3"/>
          <p:cNvSpPr>
            <a:spLocks noGrp="1" noChangeArrowheads="1"/>
          </p:cNvSpPr>
          <p:nvPr>
            <p:ph type="body" sz="half" idx="1"/>
          </p:nvPr>
        </p:nvSpPr>
        <p:spPr>
          <a:xfrm>
            <a:off x="0" y="971550"/>
            <a:ext cx="9144000" cy="5715000"/>
          </a:xfrm>
        </p:spPr>
        <p:txBody>
          <a:bodyPr>
            <a:normAutofit lnSpcReduction="10000"/>
          </a:bodyPr>
          <a:lstStyle/>
          <a:p>
            <a:pPr eaLnBrk="1" hangingPunct="1">
              <a:defRPr/>
            </a:pPr>
            <a:r>
              <a:rPr lang="en-US" sz="4000" dirty="0" smtClean="0">
                <a:solidFill>
                  <a:srgbClr val="000000"/>
                </a:solidFill>
                <a:cs typeface="+mn-cs"/>
              </a:rPr>
              <a:t>Two kinds of seismic waves show that the outer core is liquid.</a:t>
            </a:r>
          </a:p>
          <a:p>
            <a:pPr lvl="1" eaLnBrk="1" hangingPunct="1">
              <a:defRPr/>
            </a:pPr>
            <a:r>
              <a:rPr lang="en-US" sz="2400" i="1" dirty="0" smtClean="0">
                <a:solidFill>
                  <a:srgbClr val="000000"/>
                </a:solidFill>
              </a:rPr>
              <a:t>P</a:t>
            </a:r>
            <a:r>
              <a:rPr lang="en-US" sz="2400" dirty="0" smtClean="0">
                <a:solidFill>
                  <a:srgbClr val="000000"/>
                </a:solidFill>
              </a:rPr>
              <a:t> waves travel like sound waves, and they can penetrate a liquid.</a:t>
            </a:r>
          </a:p>
          <a:p>
            <a:pPr lvl="1" eaLnBrk="1" hangingPunct="1">
              <a:defRPr/>
            </a:pPr>
            <a:r>
              <a:rPr lang="en-US" sz="2400" i="1" dirty="0" smtClean="0">
                <a:solidFill>
                  <a:srgbClr val="000000"/>
                </a:solidFill>
              </a:rPr>
              <a:t>S</a:t>
            </a:r>
            <a:r>
              <a:rPr lang="en-US" sz="2400" dirty="0" smtClean="0">
                <a:solidFill>
                  <a:srgbClr val="000000"/>
                </a:solidFill>
              </a:rPr>
              <a:t> waves travel as a side-to-side </a:t>
            </a:r>
            <a:br>
              <a:rPr lang="en-US" sz="2400" dirty="0" smtClean="0">
                <a:solidFill>
                  <a:srgbClr val="000000"/>
                </a:solidFill>
              </a:rPr>
            </a:br>
            <a:r>
              <a:rPr lang="en-US" sz="2400" dirty="0" smtClean="0">
                <a:solidFill>
                  <a:srgbClr val="000000"/>
                </a:solidFill>
              </a:rPr>
              <a:t>vibration that can travel along</a:t>
            </a:r>
          </a:p>
          <a:p>
            <a:pPr lvl="1" eaLnBrk="1" hangingPunct="1">
              <a:buFont typeface="Times" charset="0"/>
              <a:buNone/>
              <a:defRPr/>
            </a:pPr>
            <a:r>
              <a:rPr lang="en-US" sz="2400" dirty="0" smtClean="0">
                <a:solidFill>
                  <a:srgbClr val="000000"/>
                </a:solidFill>
              </a:rPr>
              <a:t>	the surface of a liquid but not</a:t>
            </a:r>
          </a:p>
          <a:p>
            <a:pPr lvl="1" eaLnBrk="1" hangingPunct="1">
              <a:buFont typeface="Times" charset="0"/>
              <a:buNone/>
              <a:defRPr/>
            </a:pPr>
            <a:r>
              <a:rPr lang="en-US" sz="2400" dirty="0" smtClean="0">
                <a:solidFill>
                  <a:srgbClr val="000000"/>
                </a:solidFill>
              </a:rPr>
              <a:t>	through it</a:t>
            </a:r>
            <a:r>
              <a:rPr lang="en-US" sz="2400" dirty="0" smtClean="0">
                <a:solidFill>
                  <a:srgbClr val="000000"/>
                </a:solidFill>
              </a:rPr>
              <a:t>.</a:t>
            </a:r>
          </a:p>
          <a:p>
            <a:pPr lvl="1">
              <a:buNone/>
              <a:defRPr/>
            </a:pPr>
            <a:r>
              <a:rPr lang="en-US" sz="3200" dirty="0">
                <a:solidFill>
                  <a:srgbClr val="000000"/>
                </a:solidFill>
              </a:rPr>
              <a:t>So, Earth scientists can </a:t>
            </a:r>
            <a:r>
              <a:rPr lang="en-US" sz="3200" dirty="0" smtClean="0">
                <a:solidFill>
                  <a:srgbClr val="000000"/>
                </a:solidFill>
              </a:rPr>
              <a:t>deduce</a:t>
            </a:r>
          </a:p>
          <a:p>
            <a:pPr lvl="1">
              <a:buNone/>
              <a:defRPr/>
            </a:pPr>
            <a:r>
              <a:rPr lang="en-US" sz="3200" dirty="0" smtClean="0">
                <a:solidFill>
                  <a:srgbClr val="000000"/>
                </a:solidFill>
              </a:rPr>
              <a:t> </a:t>
            </a:r>
            <a:r>
              <a:rPr lang="en-US" sz="3200" dirty="0">
                <a:solidFill>
                  <a:srgbClr val="000000"/>
                </a:solidFill>
              </a:rPr>
              <a:t>the size of the liquid core—by observing where </a:t>
            </a:r>
            <a:r>
              <a:rPr lang="en-US" sz="3200" i="1" dirty="0">
                <a:solidFill>
                  <a:srgbClr val="000000"/>
                </a:solidFill>
              </a:rPr>
              <a:t>S</a:t>
            </a:r>
            <a:r>
              <a:rPr lang="en-US" sz="3200" dirty="0">
                <a:solidFill>
                  <a:srgbClr val="000000"/>
                </a:solidFill>
              </a:rPr>
              <a:t> waves get through and </a:t>
            </a:r>
            <a:endParaRPr lang="en-US" sz="3200" dirty="0" smtClean="0">
              <a:solidFill>
                <a:srgbClr val="000000"/>
              </a:solidFill>
            </a:endParaRPr>
          </a:p>
          <a:p>
            <a:pPr lvl="1">
              <a:buNone/>
              <a:defRPr/>
            </a:pPr>
            <a:r>
              <a:rPr lang="en-US" sz="3200" dirty="0" smtClean="0">
                <a:solidFill>
                  <a:srgbClr val="000000"/>
                </a:solidFill>
              </a:rPr>
              <a:t>where </a:t>
            </a:r>
            <a:r>
              <a:rPr lang="en-US" sz="3200" dirty="0">
                <a:solidFill>
                  <a:srgbClr val="000000"/>
                </a:solidFill>
              </a:rPr>
              <a:t>they </a:t>
            </a:r>
            <a:r>
              <a:rPr lang="en-US" sz="3200" dirty="0" smtClean="0">
                <a:solidFill>
                  <a:srgbClr val="000000"/>
                </a:solidFill>
              </a:rPr>
              <a:t>don</a:t>
            </a:r>
            <a:r>
              <a:rPr lang="en-US" sz="3200" dirty="0" smtClean="0">
                <a:solidFill>
                  <a:srgbClr val="000000"/>
                </a:solidFill>
                <a:latin typeface="Arial"/>
              </a:rPr>
              <a:t>’</a:t>
            </a:r>
            <a:r>
              <a:rPr lang="en-US" sz="3200" dirty="0" smtClean="0">
                <a:solidFill>
                  <a:srgbClr val="000000"/>
                </a:solidFill>
              </a:rPr>
              <a:t>t.</a:t>
            </a:r>
            <a:endParaRPr lang="en-US" sz="3200" dirty="0" smtClean="0">
              <a:solidFill>
                <a:srgbClr val="000000"/>
              </a:solidFill>
            </a:endParaRPr>
          </a:p>
        </p:txBody>
      </p:sp>
      <p:sp>
        <p:nvSpPr>
          <p:cNvPr id="942097" name="Text Box 17"/>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smtClean="0">
                <a:solidFill>
                  <a:srgbClr val="000000"/>
                </a:solidFill>
                <a:cs typeface="+mn-cs"/>
              </a:rPr>
              <a:t>Earth</a:t>
            </a:r>
            <a:r>
              <a:rPr lang="en-US" sz="4000" dirty="0" smtClean="0">
                <a:solidFill>
                  <a:srgbClr val="000000"/>
                </a:solidFill>
                <a:latin typeface="Arial"/>
              </a:rPr>
              <a:t>’</a:t>
            </a:r>
            <a:r>
              <a:rPr lang="en-US" sz="4000" dirty="0" smtClean="0">
                <a:solidFill>
                  <a:srgbClr val="000000"/>
                </a:solidFill>
                <a:cs typeface="+mn-cs"/>
              </a:rPr>
              <a:t>s </a:t>
            </a:r>
            <a:r>
              <a:rPr lang="en-US" sz="4000" dirty="0">
                <a:solidFill>
                  <a:srgbClr val="000000"/>
                </a:solidFill>
                <a:cs typeface="+mn-cs"/>
              </a:rPr>
              <a:t>Interior </a:t>
            </a:r>
          </a:p>
        </p:txBody>
      </p:sp>
      <p:pic>
        <p:nvPicPr>
          <p:cNvPr id="942098" name="Picture 18" descr="13f0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563" t="2783" r="1649" b="3197"/>
          <a:stretch>
            <a:fillRect/>
          </a:stretch>
        </p:blipFill>
        <p:spPr bwMode="auto">
          <a:xfrm>
            <a:off x="5562600" y="4119563"/>
            <a:ext cx="3581400" cy="273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22682022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3"/>
          <p:cNvSpPr>
            <a:spLocks noChangeArrowheads="1"/>
          </p:cNvSpPr>
          <p:nvPr/>
        </p:nvSpPr>
        <p:spPr bwMode="auto">
          <a:xfrm>
            <a:off x="222824" y="1219200"/>
            <a:ext cx="8666241" cy="5755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4000" dirty="0">
                <a:solidFill>
                  <a:schemeClr val="accent3">
                    <a:lumMod val="50000"/>
                  </a:schemeClr>
                </a:solidFill>
              </a:rPr>
              <a:t>Earth had already passed through its 4 stages</a:t>
            </a:r>
            <a:r>
              <a:rPr lang="en-US" sz="4000" dirty="0" smtClean="0">
                <a:solidFill>
                  <a:schemeClr val="accent3">
                    <a:lumMod val="50000"/>
                  </a:schemeClr>
                </a:solidFill>
              </a:rPr>
              <a:t>:</a:t>
            </a:r>
            <a:endParaRPr lang="en-US" sz="4000" dirty="0">
              <a:solidFill>
                <a:schemeClr val="accent3">
                  <a:lumMod val="50000"/>
                </a:schemeClr>
              </a:solidFill>
            </a:endParaRPr>
          </a:p>
          <a:p>
            <a:r>
              <a:rPr lang="en-US" sz="2400" dirty="0"/>
              <a:t>1. Differentiation - the separation of material according to density.</a:t>
            </a:r>
          </a:p>
          <a:p>
            <a:endParaRPr lang="en-US" sz="2400" dirty="0"/>
          </a:p>
          <a:p>
            <a:r>
              <a:rPr lang="en-US" sz="2400" dirty="0"/>
              <a:t>- For Earth, the heavy iron and nickel settles in the center, producing a dense metallic core. Silicates have went outward to form a thin, fragile crust. It is from the densest (core), less dense (mantle) to the low-densest (crust), where the densest materials were able to sink to the core because Earth's interior was melted.</a:t>
            </a:r>
          </a:p>
          <a:p>
            <a:r>
              <a:rPr lang="en-US" sz="2400" dirty="0"/>
              <a:t>- This differentiation had occurred due to the melting of Earth's interior caused by heat from the combination of radioactive decay plus energy released by in-falling matter during the planet's formation. Once the interior of Earth melted, the densest materials sank to the core.</a:t>
            </a:r>
          </a:p>
        </p:txBody>
      </p:sp>
    </p:spTree>
    <p:extLst>
      <p:ext uri="{BB962C8B-B14F-4D97-AF65-F5344CB8AC3E}">
        <p14:creationId xmlns:p14="http://schemas.microsoft.com/office/powerpoint/2010/main" val="13718416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31" name="Rectangle 3"/>
          <p:cNvSpPr>
            <a:spLocks noGrp="1" noChangeArrowheads="1"/>
          </p:cNvSpPr>
          <p:nvPr>
            <p:ph type="body" idx="4294967295"/>
          </p:nvPr>
        </p:nvSpPr>
        <p:spPr>
          <a:xfrm>
            <a:off x="0" y="971550"/>
            <a:ext cx="9144000" cy="5872163"/>
          </a:xfrm>
        </p:spPr>
        <p:txBody>
          <a:bodyPr/>
          <a:lstStyle/>
          <a:p>
            <a:pPr eaLnBrk="1" hangingPunct="1">
              <a:defRPr/>
            </a:pPr>
            <a:r>
              <a:rPr lang="en-US" sz="4000" dirty="0" smtClean="0">
                <a:solidFill>
                  <a:srgbClr val="000000"/>
                </a:solidFill>
                <a:cs typeface="+mn-cs"/>
              </a:rPr>
              <a:t>Earth</a:t>
            </a:r>
            <a:r>
              <a:rPr lang="ja-JP" altLang="en-US" sz="4000" dirty="0" smtClean="0">
                <a:solidFill>
                  <a:srgbClr val="000000"/>
                </a:solidFill>
                <a:latin typeface="Arial"/>
                <a:cs typeface="+mn-cs"/>
              </a:rPr>
              <a:t>’</a:t>
            </a:r>
            <a:r>
              <a:rPr lang="en-US" sz="4000" dirty="0" smtClean="0">
                <a:solidFill>
                  <a:srgbClr val="000000"/>
                </a:solidFill>
                <a:cs typeface="+mn-cs"/>
              </a:rPr>
              <a:t>s magnetism gives you further clues about the core.</a:t>
            </a:r>
          </a:p>
          <a:p>
            <a:pPr lvl="1" eaLnBrk="1" hangingPunct="1">
              <a:defRPr/>
            </a:pPr>
            <a:r>
              <a:rPr lang="en-US" sz="2400" dirty="0" smtClean="0">
                <a:solidFill>
                  <a:srgbClr val="000000"/>
                </a:solidFill>
              </a:rPr>
              <a:t>The presence of a magnetic field is evidence that part of </a:t>
            </a:r>
            <a:r>
              <a:rPr lang="en-US" sz="2400" dirty="0" smtClean="0">
                <a:solidFill>
                  <a:srgbClr val="000000"/>
                </a:solidFill>
              </a:rPr>
              <a:t>Earth</a:t>
            </a:r>
            <a:r>
              <a:rPr lang="en-US" sz="2400" dirty="0" smtClean="0">
                <a:solidFill>
                  <a:srgbClr val="000000"/>
                </a:solidFill>
                <a:latin typeface="Arial"/>
              </a:rPr>
              <a:t>’</a:t>
            </a:r>
            <a:r>
              <a:rPr lang="en-US" sz="2400" dirty="0" smtClean="0">
                <a:solidFill>
                  <a:srgbClr val="000000"/>
                </a:solidFill>
              </a:rPr>
              <a:t>s </a:t>
            </a:r>
            <a:r>
              <a:rPr lang="en-US" sz="2400" dirty="0" smtClean="0">
                <a:solidFill>
                  <a:srgbClr val="000000"/>
                </a:solidFill>
              </a:rPr>
              <a:t>core must be a liquid metal.</a:t>
            </a:r>
          </a:p>
          <a:p>
            <a:pPr lvl="1" eaLnBrk="1" hangingPunct="1">
              <a:defRPr/>
            </a:pPr>
            <a:r>
              <a:rPr lang="en-US" sz="2400" dirty="0" smtClean="0">
                <a:solidFill>
                  <a:srgbClr val="000000"/>
                </a:solidFill>
              </a:rPr>
              <a:t>Convection currents stir the molten liquid.</a:t>
            </a:r>
          </a:p>
          <a:p>
            <a:pPr lvl="1" eaLnBrk="1" hangingPunct="1">
              <a:defRPr/>
            </a:pPr>
            <a:r>
              <a:rPr lang="en-US" sz="2400" dirty="0" smtClean="0">
                <a:solidFill>
                  <a:srgbClr val="000000"/>
                </a:solidFill>
              </a:rPr>
              <a:t>As the liquid is a very good conductor of electricity and is rotating as Earth rotates, it generates a magnetic field through the dynamo effect.</a:t>
            </a:r>
          </a:p>
          <a:p>
            <a:pPr lvl="1" eaLnBrk="1" hangingPunct="1">
              <a:defRPr/>
            </a:pPr>
            <a:r>
              <a:rPr lang="en-US" sz="2400" dirty="0" smtClean="0">
                <a:solidFill>
                  <a:srgbClr val="000000"/>
                </a:solidFill>
              </a:rPr>
              <a:t>This is a different version of the process that creates the sun</a:t>
            </a:r>
            <a:r>
              <a:rPr lang="ja-JP" altLang="en-US" sz="2400" dirty="0" smtClean="0">
                <a:solidFill>
                  <a:srgbClr val="000000"/>
                </a:solidFill>
                <a:latin typeface="Arial"/>
              </a:rPr>
              <a:t>’</a:t>
            </a:r>
            <a:r>
              <a:rPr lang="en-US" sz="2400" dirty="0" smtClean="0">
                <a:solidFill>
                  <a:srgbClr val="000000"/>
                </a:solidFill>
              </a:rPr>
              <a:t>s magnetic field.</a:t>
            </a:r>
          </a:p>
        </p:txBody>
      </p:sp>
      <p:sp>
        <p:nvSpPr>
          <p:cNvPr id="944135" name="Text Box 7"/>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rgbClr val="000000"/>
                </a:solidFill>
                <a:cs typeface="+mn-cs"/>
              </a:rPr>
              <a:t>Earth</a:t>
            </a:r>
            <a:r>
              <a:rPr lang="ja-JP" altLang="en-US" sz="4000" dirty="0">
                <a:solidFill>
                  <a:srgbClr val="000000"/>
                </a:solidFill>
                <a:latin typeface="Arial"/>
                <a:cs typeface="+mn-cs"/>
              </a:rPr>
              <a:t>’</a:t>
            </a:r>
            <a:r>
              <a:rPr lang="en-US" sz="4000" dirty="0">
                <a:solidFill>
                  <a:srgbClr val="000000"/>
                </a:solidFill>
                <a:cs typeface="+mn-cs"/>
              </a:rPr>
              <a:t>s Interior </a:t>
            </a:r>
          </a:p>
        </p:txBody>
      </p:sp>
    </p:spTree>
    <p:extLst>
      <p:ext uri="{BB962C8B-B14F-4D97-AF65-F5344CB8AC3E}">
        <p14:creationId xmlns:p14="http://schemas.microsoft.com/office/powerpoint/2010/main" val="157373032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1" name="Rectangle 3"/>
          <p:cNvSpPr>
            <a:spLocks noGrp="1" noChangeArrowheads="1"/>
          </p:cNvSpPr>
          <p:nvPr>
            <p:ph type="body" sz="half" idx="1"/>
          </p:nvPr>
        </p:nvSpPr>
        <p:spPr>
          <a:xfrm>
            <a:off x="0" y="971550"/>
            <a:ext cx="9144000" cy="5353050"/>
          </a:xfrm>
        </p:spPr>
        <p:txBody>
          <a:bodyPr>
            <a:normAutofit lnSpcReduction="10000"/>
          </a:bodyPr>
          <a:lstStyle/>
          <a:p>
            <a:pPr eaLnBrk="1" hangingPunct="1">
              <a:defRPr/>
            </a:pPr>
            <a:r>
              <a:rPr lang="en-US" sz="4000" dirty="0" smtClean="0">
                <a:solidFill>
                  <a:srgbClr val="000000"/>
                </a:solidFill>
                <a:cs typeface="+mn-cs"/>
              </a:rPr>
              <a:t>Earth</a:t>
            </a:r>
            <a:r>
              <a:rPr lang="en-US" sz="4000" dirty="0" smtClean="0">
                <a:solidFill>
                  <a:srgbClr val="000000"/>
                </a:solidFill>
                <a:latin typeface="Arial"/>
              </a:rPr>
              <a:t>’</a:t>
            </a:r>
            <a:r>
              <a:rPr lang="en-US" sz="4000" dirty="0" smtClean="0">
                <a:solidFill>
                  <a:srgbClr val="000000"/>
                </a:solidFill>
                <a:cs typeface="+mn-cs"/>
              </a:rPr>
              <a:t>s </a:t>
            </a:r>
            <a:r>
              <a:rPr lang="en-US" sz="4000" dirty="0" smtClean="0">
                <a:solidFill>
                  <a:srgbClr val="000000"/>
                </a:solidFill>
                <a:cs typeface="+mn-cs"/>
              </a:rPr>
              <a:t>mantle is a deep layer of dense rock between the molten core and the solid crust</a:t>
            </a:r>
            <a:r>
              <a:rPr lang="en-US" sz="4000" dirty="0" smtClean="0">
                <a:solidFill>
                  <a:srgbClr val="000000"/>
                </a:solidFill>
                <a:cs typeface="+mn-cs"/>
              </a:rPr>
              <a:t>.</a:t>
            </a:r>
          </a:p>
          <a:p>
            <a:pPr>
              <a:defRPr/>
            </a:pPr>
            <a:r>
              <a:rPr lang="en-US" sz="3600" dirty="0">
                <a:solidFill>
                  <a:srgbClr val="000000"/>
                </a:solidFill>
              </a:rPr>
              <a:t>Models indicate the mantle material has the properties of a solid but is capable of flowing slowly.</a:t>
            </a:r>
            <a:r>
              <a:rPr lang="en-US" dirty="0">
                <a:solidFill>
                  <a:srgbClr val="000000"/>
                </a:solidFill>
              </a:rPr>
              <a:t> </a:t>
            </a:r>
          </a:p>
          <a:p>
            <a:pPr lvl="1">
              <a:defRPr/>
            </a:pPr>
            <a:r>
              <a:rPr lang="en-US" sz="2400" dirty="0" smtClean="0">
                <a:solidFill>
                  <a:srgbClr val="000000"/>
                </a:solidFill>
              </a:rPr>
              <a:t>Just </a:t>
            </a:r>
            <a:r>
              <a:rPr lang="en-US" sz="2400" dirty="0">
                <a:solidFill>
                  <a:srgbClr val="000000"/>
                </a:solidFill>
              </a:rPr>
              <a:t>below </a:t>
            </a:r>
            <a:r>
              <a:rPr lang="en-US" sz="2400" dirty="0" smtClean="0">
                <a:solidFill>
                  <a:srgbClr val="000000"/>
                </a:solidFill>
              </a:rPr>
              <a:t>Earth</a:t>
            </a:r>
            <a:r>
              <a:rPr lang="en-US" sz="2400" dirty="0" smtClean="0">
                <a:solidFill>
                  <a:srgbClr val="000000"/>
                </a:solidFill>
                <a:latin typeface="Arial"/>
              </a:rPr>
              <a:t>’</a:t>
            </a:r>
            <a:r>
              <a:rPr lang="en-US" sz="2400" dirty="0" smtClean="0">
                <a:solidFill>
                  <a:srgbClr val="000000"/>
                </a:solidFill>
              </a:rPr>
              <a:t>s </a:t>
            </a:r>
            <a:r>
              <a:rPr lang="en-US" sz="2400" dirty="0">
                <a:solidFill>
                  <a:srgbClr val="000000"/>
                </a:solidFill>
              </a:rPr>
              <a:t>crust, where </a:t>
            </a:r>
            <a:r>
              <a:rPr lang="en-US" sz="2400" dirty="0" smtClean="0">
                <a:solidFill>
                  <a:srgbClr val="000000"/>
                </a:solidFill>
              </a:rPr>
              <a:t>the</a:t>
            </a:r>
          </a:p>
          <a:p>
            <a:pPr marL="349250" lvl="1" indent="0">
              <a:buNone/>
              <a:defRPr/>
            </a:pPr>
            <a:r>
              <a:rPr lang="en-US" sz="2400" dirty="0" smtClean="0">
                <a:solidFill>
                  <a:srgbClr val="000000"/>
                </a:solidFill>
              </a:rPr>
              <a:t>pressure </a:t>
            </a:r>
            <a:r>
              <a:rPr lang="en-US" sz="2400" dirty="0">
                <a:solidFill>
                  <a:srgbClr val="000000"/>
                </a:solidFill>
              </a:rPr>
              <a:t>is less than at greater </a:t>
            </a:r>
            <a:endParaRPr lang="en-US" sz="2400" dirty="0" smtClean="0">
              <a:solidFill>
                <a:srgbClr val="000000"/>
              </a:solidFill>
            </a:endParaRPr>
          </a:p>
          <a:p>
            <a:pPr marL="349250" lvl="1" indent="0">
              <a:buNone/>
              <a:defRPr/>
            </a:pPr>
            <a:r>
              <a:rPr lang="en-US" sz="2400" dirty="0" smtClean="0">
                <a:solidFill>
                  <a:srgbClr val="000000"/>
                </a:solidFill>
              </a:rPr>
              <a:t>depths</a:t>
            </a:r>
            <a:r>
              <a:rPr lang="en-US" sz="2400" dirty="0">
                <a:solidFill>
                  <a:srgbClr val="000000"/>
                </a:solidFill>
              </a:rPr>
              <a:t>, the mantle flows most easily.</a:t>
            </a:r>
          </a:p>
          <a:p>
            <a:pPr eaLnBrk="1" hangingPunct="1">
              <a:defRPr/>
            </a:pPr>
            <a:endParaRPr lang="en-US" sz="4000" dirty="0" smtClean="0">
              <a:solidFill>
                <a:srgbClr val="000000"/>
              </a:solidFill>
              <a:cs typeface="+mn-cs"/>
            </a:endParaRPr>
          </a:p>
        </p:txBody>
      </p:sp>
      <p:sp>
        <p:nvSpPr>
          <p:cNvPr id="642065" name="Text Box 17"/>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smtClean="0">
                <a:solidFill>
                  <a:srgbClr val="000000"/>
                </a:solidFill>
                <a:cs typeface="+mn-cs"/>
              </a:rPr>
              <a:t>Earth</a:t>
            </a:r>
            <a:r>
              <a:rPr lang="en-US" sz="4000" dirty="0" smtClean="0">
                <a:solidFill>
                  <a:srgbClr val="000000"/>
                </a:solidFill>
                <a:latin typeface="Arial"/>
              </a:rPr>
              <a:t>’</a:t>
            </a:r>
            <a:r>
              <a:rPr lang="en-US" sz="4000" dirty="0" smtClean="0">
                <a:solidFill>
                  <a:srgbClr val="000000"/>
                </a:solidFill>
                <a:cs typeface="+mn-cs"/>
              </a:rPr>
              <a:t>s </a:t>
            </a:r>
            <a:r>
              <a:rPr lang="en-US" sz="4000" dirty="0">
                <a:solidFill>
                  <a:srgbClr val="000000"/>
                </a:solidFill>
                <a:cs typeface="+mn-cs"/>
              </a:rPr>
              <a:t>Interior </a:t>
            </a:r>
          </a:p>
        </p:txBody>
      </p:sp>
      <p:pic>
        <p:nvPicPr>
          <p:cNvPr id="77827" name="Picture 18"/>
          <p:cNvPicPr>
            <a:picLocks noChangeAspect="1" noChangeArrowheads="1"/>
          </p:cNvPicPr>
          <p:nvPr/>
        </p:nvPicPr>
        <p:blipFill>
          <a:blip r:embed="rId3">
            <a:extLst>
              <a:ext uri="{28A0092B-C50C-407E-A947-70E740481C1C}">
                <a14:useLocalDpi xmlns:a14="http://schemas.microsoft.com/office/drawing/2010/main" val="0"/>
              </a:ext>
            </a:extLst>
          </a:blip>
          <a:srcRect b="3004"/>
          <a:stretch>
            <a:fillRect/>
          </a:stretch>
        </p:blipFill>
        <p:spPr bwMode="auto">
          <a:xfrm>
            <a:off x="5410200" y="3933825"/>
            <a:ext cx="37338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209280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9" name="Rectangle 3"/>
          <p:cNvSpPr>
            <a:spLocks noGrp="1" noChangeArrowheads="1"/>
          </p:cNvSpPr>
          <p:nvPr>
            <p:ph type="body" sz="half" idx="1"/>
          </p:nvPr>
        </p:nvSpPr>
        <p:spPr>
          <a:xfrm>
            <a:off x="0" y="971550"/>
            <a:ext cx="9144000" cy="4525963"/>
          </a:xfrm>
        </p:spPr>
        <p:txBody>
          <a:bodyPr/>
          <a:lstStyle/>
          <a:p>
            <a:pPr eaLnBrk="1" hangingPunct="1">
              <a:defRPr/>
            </a:pPr>
            <a:r>
              <a:rPr lang="en-US" sz="4000" dirty="0" smtClean="0">
                <a:solidFill>
                  <a:srgbClr val="000000"/>
                </a:solidFill>
                <a:cs typeface="+mn-cs"/>
              </a:rPr>
              <a:t>Earth</a:t>
            </a:r>
            <a:r>
              <a:rPr lang="en-US" sz="4000" dirty="0" smtClean="0">
                <a:solidFill>
                  <a:srgbClr val="000000"/>
                </a:solidFill>
                <a:latin typeface="Arial"/>
              </a:rPr>
              <a:t>’</a:t>
            </a:r>
            <a:r>
              <a:rPr lang="en-US" sz="4000" dirty="0" smtClean="0">
                <a:solidFill>
                  <a:srgbClr val="000000"/>
                </a:solidFill>
                <a:cs typeface="+mn-cs"/>
              </a:rPr>
              <a:t>s </a:t>
            </a:r>
            <a:r>
              <a:rPr lang="en-US" sz="4000" dirty="0" smtClean="0">
                <a:solidFill>
                  <a:srgbClr val="000000"/>
                </a:solidFill>
                <a:cs typeface="+mn-cs"/>
              </a:rPr>
              <a:t>rocky crust is made up of low-density rocks.</a:t>
            </a:r>
          </a:p>
          <a:p>
            <a:pPr lvl="1" eaLnBrk="1" hangingPunct="1">
              <a:defRPr/>
            </a:pPr>
            <a:r>
              <a:rPr lang="en-US" sz="2400" dirty="0" smtClean="0">
                <a:solidFill>
                  <a:srgbClr val="000000"/>
                </a:solidFill>
              </a:rPr>
              <a:t>It is thickest under the continents—up to 60 km (35 mi) thick.</a:t>
            </a:r>
          </a:p>
          <a:p>
            <a:pPr lvl="1" eaLnBrk="1" hangingPunct="1">
              <a:defRPr/>
            </a:pPr>
            <a:r>
              <a:rPr lang="en-US" sz="2400" dirty="0" smtClean="0">
                <a:solidFill>
                  <a:srgbClr val="000000"/>
                </a:solidFill>
              </a:rPr>
              <a:t>It is thinnest under the oceans—only about 10 km (6 mi) thick</a:t>
            </a:r>
            <a:r>
              <a:rPr lang="en-US" sz="2400" dirty="0" smtClean="0"/>
              <a:t>.</a:t>
            </a:r>
          </a:p>
        </p:txBody>
      </p:sp>
      <p:sp>
        <p:nvSpPr>
          <p:cNvPr id="644115" name="Text Box 19"/>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smtClean="0">
                <a:solidFill>
                  <a:srgbClr val="000000"/>
                </a:solidFill>
                <a:cs typeface="+mn-cs"/>
              </a:rPr>
              <a:t>Earth</a:t>
            </a:r>
            <a:r>
              <a:rPr lang="en-US" sz="4000" dirty="0" smtClean="0">
                <a:solidFill>
                  <a:srgbClr val="000000"/>
                </a:solidFill>
                <a:latin typeface="Arial"/>
              </a:rPr>
              <a:t>’</a:t>
            </a:r>
            <a:r>
              <a:rPr lang="en-US" sz="4000" dirty="0" smtClean="0">
                <a:solidFill>
                  <a:srgbClr val="000000"/>
                </a:solidFill>
                <a:cs typeface="+mn-cs"/>
              </a:rPr>
              <a:t>s </a:t>
            </a:r>
            <a:r>
              <a:rPr lang="en-US" sz="4000" dirty="0">
                <a:solidFill>
                  <a:srgbClr val="000000"/>
                </a:solidFill>
                <a:cs typeface="+mn-cs"/>
              </a:rPr>
              <a:t>Interior </a:t>
            </a:r>
          </a:p>
        </p:txBody>
      </p:sp>
      <p:pic>
        <p:nvPicPr>
          <p:cNvPr id="81923" name="Picture 20"/>
          <p:cNvPicPr>
            <a:picLocks noChangeAspect="1" noChangeArrowheads="1"/>
          </p:cNvPicPr>
          <p:nvPr/>
        </p:nvPicPr>
        <p:blipFill>
          <a:blip r:embed="rId3">
            <a:extLst>
              <a:ext uri="{28A0092B-C50C-407E-A947-70E740481C1C}">
                <a14:useLocalDpi xmlns:a14="http://schemas.microsoft.com/office/drawing/2010/main" val="0"/>
              </a:ext>
            </a:extLst>
          </a:blip>
          <a:srcRect b="3004"/>
          <a:stretch>
            <a:fillRect/>
          </a:stretch>
        </p:blipFill>
        <p:spPr bwMode="auto">
          <a:xfrm>
            <a:off x="5410200" y="3933825"/>
            <a:ext cx="37338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259560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5" name="Rectangle 3"/>
          <p:cNvSpPr>
            <a:spLocks noGrp="1" noChangeArrowheads="1"/>
          </p:cNvSpPr>
          <p:nvPr>
            <p:ph type="body" sz="half" idx="1"/>
          </p:nvPr>
        </p:nvSpPr>
        <p:spPr>
          <a:xfrm>
            <a:off x="0" y="971550"/>
            <a:ext cx="8763000" cy="5715000"/>
          </a:xfrm>
        </p:spPr>
        <p:txBody>
          <a:bodyPr/>
          <a:lstStyle/>
          <a:p>
            <a:pPr eaLnBrk="1" hangingPunct="1">
              <a:defRPr/>
            </a:pPr>
            <a:r>
              <a:rPr lang="en-US" sz="4000" dirty="0" smtClean="0">
                <a:solidFill>
                  <a:srgbClr val="000000"/>
                </a:solidFill>
                <a:cs typeface="+mn-cs"/>
              </a:rPr>
              <a:t>Earth</a:t>
            </a:r>
            <a:r>
              <a:rPr lang="en-US" sz="4000" dirty="0" smtClean="0">
                <a:solidFill>
                  <a:srgbClr val="000000"/>
                </a:solidFill>
                <a:latin typeface="Arial"/>
              </a:rPr>
              <a:t>’</a:t>
            </a:r>
            <a:r>
              <a:rPr lang="en-US" sz="4000" dirty="0" smtClean="0">
                <a:solidFill>
                  <a:srgbClr val="000000"/>
                </a:solidFill>
                <a:cs typeface="+mn-cs"/>
              </a:rPr>
              <a:t>s </a:t>
            </a:r>
            <a:r>
              <a:rPr lang="en-US" sz="4000" dirty="0" smtClean="0">
                <a:solidFill>
                  <a:srgbClr val="000000"/>
                </a:solidFill>
                <a:cs typeface="+mn-cs"/>
              </a:rPr>
              <a:t>crust is composed of lower-density rock that floats on the mantle.</a:t>
            </a:r>
          </a:p>
          <a:p>
            <a:pPr lvl="1" eaLnBrk="1" hangingPunct="1">
              <a:defRPr/>
            </a:pPr>
            <a:r>
              <a:rPr lang="en-US" sz="2400" dirty="0" smtClean="0">
                <a:solidFill>
                  <a:srgbClr val="000000"/>
                </a:solidFill>
              </a:rPr>
              <a:t>The image of rock floating may seem odd.</a:t>
            </a:r>
          </a:p>
          <a:p>
            <a:pPr lvl="1" eaLnBrk="1" hangingPunct="1">
              <a:defRPr/>
            </a:pPr>
            <a:r>
              <a:rPr lang="en-US" sz="2400" dirty="0" smtClean="0">
                <a:solidFill>
                  <a:srgbClr val="000000"/>
                </a:solidFill>
              </a:rPr>
              <a:t>However, the mantle rock is denser than crust rocks. </a:t>
            </a:r>
          </a:p>
          <a:p>
            <a:pPr lvl="1" eaLnBrk="1" hangingPunct="1">
              <a:defRPr/>
            </a:pPr>
            <a:r>
              <a:rPr lang="en-US" sz="2400" dirty="0" smtClean="0">
                <a:solidFill>
                  <a:srgbClr val="000000"/>
                </a:solidFill>
              </a:rPr>
              <a:t>Also, just below the crust, the mantle rock tends to be more fluid.</a:t>
            </a:r>
          </a:p>
          <a:p>
            <a:pPr lvl="1" eaLnBrk="1" hangingPunct="1">
              <a:defRPr/>
            </a:pPr>
            <a:r>
              <a:rPr lang="en-US" sz="2400" dirty="0" smtClean="0">
                <a:solidFill>
                  <a:srgbClr val="000000"/>
                </a:solidFill>
              </a:rPr>
              <a:t>So, sections of low-density crust do indeed float on the mantle—like great lily pads floating on a pond.</a:t>
            </a:r>
          </a:p>
        </p:txBody>
      </p:sp>
      <p:sp>
        <p:nvSpPr>
          <p:cNvPr id="643076" name="Text Box 4"/>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smtClean="0">
                <a:solidFill>
                  <a:srgbClr val="000000"/>
                </a:solidFill>
                <a:cs typeface="+mn-cs"/>
              </a:rPr>
              <a:t>Earth</a:t>
            </a:r>
            <a:r>
              <a:rPr lang="en-US" sz="4000" dirty="0" smtClean="0">
                <a:solidFill>
                  <a:srgbClr val="000000"/>
                </a:solidFill>
                <a:latin typeface="Arial"/>
              </a:rPr>
              <a:t>’</a:t>
            </a:r>
            <a:r>
              <a:rPr lang="en-US" sz="4000" dirty="0" smtClean="0">
                <a:solidFill>
                  <a:srgbClr val="000000"/>
                </a:solidFill>
                <a:cs typeface="+mn-cs"/>
              </a:rPr>
              <a:t>s </a:t>
            </a:r>
            <a:r>
              <a:rPr lang="en-US" sz="4000" dirty="0">
                <a:solidFill>
                  <a:srgbClr val="000000"/>
                </a:solidFill>
                <a:cs typeface="+mn-cs"/>
              </a:rPr>
              <a:t>Active Crust </a:t>
            </a:r>
          </a:p>
        </p:txBody>
      </p:sp>
    </p:spTree>
    <p:extLst>
      <p:ext uri="{BB962C8B-B14F-4D97-AF65-F5344CB8AC3E}">
        <p14:creationId xmlns:p14="http://schemas.microsoft.com/office/powerpoint/2010/main" val="38661279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35" name="Rectangle 3"/>
          <p:cNvSpPr>
            <a:spLocks noGrp="1" noChangeArrowheads="1"/>
          </p:cNvSpPr>
          <p:nvPr>
            <p:ph type="body" idx="4294967295"/>
          </p:nvPr>
        </p:nvSpPr>
        <p:spPr>
          <a:xfrm>
            <a:off x="134683" y="985838"/>
            <a:ext cx="9009317" cy="4525962"/>
          </a:xfrm>
        </p:spPr>
        <p:txBody>
          <a:bodyPr/>
          <a:lstStyle/>
          <a:p>
            <a:pPr eaLnBrk="1" hangingPunct="1">
              <a:defRPr/>
            </a:pPr>
            <a:r>
              <a:rPr lang="en-US" sz="3600" dirty="0" smtClean="0">
                <a:solidFill>
                  <a:srgbClr val="000000"/>
                </a:solidFill>
                <a:cs typeface="+mn-cs"/>
              </a:rPr>
              <a:t>The motion of the crust and the erosive action of water make </a:t>
            </a:r>
            <a:r>
              <a:rPr lang="en-US" sz="3600" dirty="0" smtClean="0">
                <a:solidFill>
                  <a:srgbClr val="000000"/>
                </a:solidFill>
                <a:cs typeface="+mn-cs"/>
              </a:rPr>
              <a:t>Earth</a:t>
            </a:r>
            <a:r>
              <a:rPr lang="en-US" sz="3600" dirty="0" smtClean="0">
                <a:solidFill>
                  <a:srgbClr val="000000"/>
                </a:solidFill>
                <a:latin typeface="Arial"/>
              </a:rPr>
              <a:t>’</a:t>
            </a:r>
            <a:r>
              <a:rPr lang="en-US" sz="3600" dirty="0" smtClean="0">
                <a:solidFill>
                  <a:srgbClr val="000000"/>
                </a:solidFill>
                <a:cs typeface="+mn-cs"/>
              </a:rPr>
              <a:t>s </a:t>
            </a:r>
            <a:r>
              <a:rPr lang="en-US" sz="3600" dirty="0" smtClean="0">
                <a:solidFill>
                  <a:srgbClr val="000000"/>
                </a:solidFill>
                <a:cs typeface="+mn-cs"/>
              </a:rPr>
              <a:t>crust highly active and changeable.</a:t>
            </a:r>
          </a:p>
          <a:p>
            <a:pPr eaLnBrk="1" hangingPunct="1">
              <a:defRPr/>
            </a:pPr>
            <a:r>
              <a:rPr lang="en-US" sz="3600" dirty="0" smtClean="0">
                <a:solidFill>
                  <a:srgbClr val="000000"/>
                </a:solidFill>
                <a:cs typeface="+mn-cs"/>
              </a:rPr>
              <a:t>There are three important points to note about the active Earth.</a:t>
            </a:r>
            <a:endParaRPr lang="en-US" dirty="0" smtClean="0">
              <a:solidFill>
                <a:srgbClr val="000000"/>
              </a:solidFill>
              <a:cs typeface="+mn-cs"/>
            </a:endParaRPr>
          </a:p>
        </p:txBody>
      </p:sp>
      <p:sp>
        <p:nvSpPr>
          <p:cNvPr id="1272839" name="Text Box 7"/>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smtClean="0">
                <a:solidFill>
                  <a:srgbClr val="000000"/>
                </a:solidFill>
                <a:cs typeface="+mn-cs"/>
              </a:rPr>
              <a:t>Earth</a:t>
            </a:r>
            <a:r>
              <a:rPr lang="en-US" sz="4000" dirty="0" smtClean="0">
                <a:solidFill>
                  <a:srgbClr val="000000"/>
                </a:solidFill>
                <a:latin typeface="Arial"/>
              </a:rPr>
              <a:t>’</a:t>
            </a:r>
            <a:r>
              <a:rPr lang="en-US" sz="4000" dirty="0" smtClean="0">
                <a:solidFill>
                  <a:srgbClr val="000000"/>
                </a:solidFill>
                <a:cs typeface="+mn-cs"/>
              </a:rPr>
              <a:t>s </a:t>
            </a:r>
            <a:r>
              <a:rPr lang="en-US" sz="4000" dirty="0">
                <a:solidFill>
                  <a:srgbClr val="000000"/>
                </a:solidFill>
                <a:cs typeface="+mn-cs"/>
              </a:rPr>
              <a:t>Active Crust </a:t>
            </a:r>
          </a:p>
        </p:txBody>
      </p:sp>
    </p:spTree>
    <p:extLst>
      <p:ext uri="{BB962C8B-B14F-4D97-AF65-F5344CB8AC3E}">
        <p14:creationId xmlns:p14="http://schemas.microsoft.com/office/powerpoint/2010/main" val="27176197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9" name="Rectangle 3"/>
          <p:cNvSpPr>
            <a:spLocks noGrp="1" noChangeArrowheads="1"/>
          </p:cNvSpPr>
          <p:nvPr>
            <p:ph type="body" sz="half" idx="1"/>
          </p:nvPr>
        </p:nvSpPr>
        <p:spPr>
          <a:xfrm>
            <a:off x="0" y="985838"/>
            <a:ext cx="9144000" cy="4525962"/>
          </a:xfrm>
        </p:spPr>
        <p:txBody>
          <a:bodyPr>
            <a:normAutofit/>
          </a:bodyPr>
          <a:lstStyle/>
          <a:p>
            <a:pPr eaLnBrk="1" hangingPunct="1">
              <a:defRPr/>
            </a:pPr>
            <a:r>
              <a:rPr lang="en-US" sz="2800" dirty="0" smtClean="0">
                <a:solidFill>
                  <a:srgbClr val="000000"/>
                </a:solidFill>
              </a:rPr>
              <a:t>One, the motion of crust plates produces much of the geological activity on Earth.</a:t>
            </a:r>
          </a:p>
          <a:p>
            <a:pPr lvl="1" eaLnBrk="1" hangingPunct="1">
              <a:defRPr/>
            </a:pPr>
            <a:r>
              <a:rPr lang="en-US" sz="2800" dirty="0" smtClean="0">
                <a:solidFill>
                  <a:srgbClr val="000000"/>
                </a:solidFill>
              </a:rPr>
              <a:t>Earthquakes, volcanism, and mountain building are linked to motions of the crust and the location of plate boundaries.</a:t>
            </a:r>
          </a:p>
        </p:txBody>
      </p:sp>
      <p:sp>
        <p:nvSpPr>
          <p:cNvPr id="946189" name="Text Box 13"/>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smtClean="0">
                <a:solidFill>
                  <a:srgbClr val="000000"/>
                </a:solidFill>
                <a:cs typeface="+mn-cs"/>
              </a:rPr>
              <a:t>Earth</a:t>
            </a:r>
            <a:r>
              <a:rPr lang="en-US" sz="4000" dirty="0" smtClean="0">
                <a:solidFill>
                  <a:srgbClr val="000000"/>
                </a:solidFill>
                <a:latin typeface="Arial"/>
              </a:rPr>
              <a:t>’</a:t>
            </a:r>
            <a:r>
              <a:rPr lang="en-US" sz="4000" dirty="0" smtClean="0">
                <a:solidFill>
                  <a:srgbClr val="000000"/>
                </a:solidFill>
                <a:cs typeface="+mn-cs"/>
              </a:rPr>
              <a:t>s </a:t>
            </a:r>
            <a:r>
              <a:rPr lang="en-US" sz="4000" dirty="0">
                <a:solidFill>
                  <a:srgbClr val="000000"/>
                </a:solidFill>
                <a:cs typeface="+mn-cs"/>
              </a:rPr>
              <a:t>Active Crust </a:t>
            </a:r>
          </a:p>
        </p:txBody>
      </p:sp>
      <p:pic>
        <p:nvPicPr>
          <p:cNvPr id="946190" name="Picture 14" descr="13p270"/>
          <p:cNvPicPr>
            <a:picLocks noChangeAspect="1" noChangeArrowheads="1"/>
          </p:cNvPicPr>
          <p:nvPr/>
        </p:nvPicPr>
        <p:blipFill>
          <a:blip r:embed="rId3">
            <a:extLst>
              <a:ext uri="{28A0092B-C50C-407E-A947-70E740481C1C}">
                <a14:useLocalDpi xmlns:a14="http://schemas.microsoft.com/office/drawing/2010/main" val="0"/>
              </a:ext>
            </a:extLst>
          </a:blip>
          <a:srcRect l="26898" t="45616" r="22229" b="42329"/>
          <a:stretch>
            <a:fillRect/>
          </a:stretch>
        </p:blipFill>
        <p:spPr bwMode="auto">
          <a:xfrm>
            <a:off x="1143000" y="4416425"/>
            <a:ext cx="76200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078639943"/>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8003" name="Rectangle 3"/>
          <p:cNvSpPr>
            <a:spLocks noGrp="1" noChangeArrowheads="1"/>
          </p:cNvSpPr>
          <p:nvPr>
            <p:ph type="body" idx="4294967295"/>
          </p:nvPr>
        </p:nvSpPr>
        <p:spPr>
          <a:xfrm>
            <a:off x="0" y="990600"/>
            <a:ext cx="9144000" cy="5867400"/>
          </a:xfrm>
        </p:spPr>
        <p:txBody>
          <a:bodyPr/>
          <a:lstStyle/>
          <a:p>
            <a:pPr eaLnBrk="1" hangingPunct="1">
              <a:defRPr/>
            </a:pPr>
            <a:r>
              <a:rPr lang="en-US" sz="3600" dirty="0" smtClean="0">
                <a:solidFill>
                  <a:srgbClr val="000000"/>
                </a:solidFill>
                <a:cs typeface="+mn-cs"/>
              </a:rPr>
              <a:t>While you are thinking about volcanoes, you can correct a common misconception.</a:t>
            </a:r>
            <a:r>
              <a:rPr lang="en-US" dirty="0" smtClean="0">
                <a:solidFill>
                  <a:srgbClr val="000000"/>
                </a:solidFill>
                <a:cs typeface="+mn-cs"/>
              </a:rPr>
              <a:t> </a:t>
            </a:r>
          </a:p>
          <a:p>
            <a:pPr lvl="1" eaLnBrk="1" hangingPunct="1">
              <a:defRPr/>
            </a:pPr>
            <a:r>
              <a:rPr lang="en-US" sz="2400" dirty="0" smtClean="0">
                <a:solidFill>
                  <a:srgbClr val="000000"/>
                </a:solidFill>
              </a:rPr>
              <a:t>The molten rock that emerges from volcanoes comes from pockets of melted rock in the upper mantle and lower crust—not from the molten core.</a:t>
            </a:r>
          </a:p>
        </p:txBody>
      </p:sp>
      <p:sp>
        <p:nvSpPr>
          <p:cNvPr id="1408007" name="Text Box 7"/>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smtClean="0">
                <a:solidFill>
                  <a:srgbClr val="000000"/>
                </a:solidFill>
                <a:cs typeface="+mn-cs"/>
              </a:rPr>
              <a:t>Earth</a:t>
            </a:r>
            <a:r>
              <a:rPr lang="en-US" sz="4000" dirty="0" smtClean="0">
                <a:solidFill>
                  <a:srgbClr val="000000"/>
                </a:solidFill>
                <a:latin typeface="Arial"/>
              </a:rPr>
              <a:t>’</a:t>
            </a:r>
            <a:r>
              <a:rPr lang="en-US" sz="4000" dirty="0" smtClean="0">
                <a:solidFill>
                  <a:srgbClr val="000000"/>
                </a:solidFill>
                <a:cs typeface="+mn-cs"/>
              </a:rPr>
              <a:t>s </a:t>
            </a:r>
            <a:r>
              <a:rPr lang="en-US" sz="4000" dirty="0">
                <a:solidFill>
                  <a:srgbClr val="000000"/>
                </a:solidFill>
                <a:cs typeface="+mn-cs"/>
              </a:rPr>
              <a:t>Active Crust </a:t>
            </a:r>
          </a:p>
        </p:txBody>
      </p:sp>
    </p:spTree>
    <p:extLst>
      <p:ext uri="{BB962C8B-B14F-4D97-AF65-F5344CB8AC3E}">
        <p14:creationId xmlns:p14="http://schemas.microsoft.com/office/powerpoint/2010/main" val="77865735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9" name="Rectangle 5"/>
          <p:cNvSpPr>
            <a:spLocks noGrp="1" noChangeArrowheads="1"/>
          </p:cNvSpPr>
          <p:nvPr>
            <p:ph type="body" sz="half" idx="1"/>
          </p:nvPr>
        </p:nvSpPr>
        <p:spPr>
          <a:xfrm>
            <a:off x="250125" y="1000125"/>
            <a:ext cx="6074475" cy="5872163"/>
          </a:xfrm>
        </p:spPr>
        <p:txBody>
          <a:bodyPr>
            <a:normAutofit/>
          </a:bodyPr>
          <a:lstStyle/>
          <a:p>
            <a:pPr eaLnBrk="1" hangingPunct="1">
              <a:defRPr/>
            </a:pPr>
            <a:r>
              <a:rPr lang="en-US" sz="3200" dirty="0" smtClean="0">
                <a:solidFill>
                  <a:srgbClr val="000000"/>
                </a:solidFill>
              </a:rPr>
              <a:t>Two, the continents on </a:t>
            </a:r>
            <a:r>
              <a:rPr lang="en-US" sz="3200" dirty="0" smtClean="0">
                <a:solidFill>
                  <a:srgbClr val="000000"/>
                </a:solidFill>
              </a:rPr>
              <a:t>Earth</a:t>
            </a:r>
            <a:r>
              <a:rPr lang="en-US" sz="3200" dirty="0" smtClean="0">
                <a:solidFill>
                  <a:srgbClr val="000000"/>
                </a:solidFill>
                <a:latin typeface="Arial"/>
              </a:rPr>
              <a:t>’</a:t>
            </a:r>
            <a:r>
              <a:rPr lang="en-US" sz="3200" dirty="0" smtClean="0">
                <a:solidFill>
                  <a:srgbClr val="000000"/>
                </a:solidFill>
              </a:rPr>
              <a:t>s </a:t>
            </a:r>
            <a:r>
              <a:rPr lang="en-US" sz="3200" dirty="0" smtClean="0">
                <a:solidFill>
                  <a:srgbClr val="000000"/>
                </a:solidFill>
              </a:rPr>
              <a:t>surface have moved and changed over periods of hundreds of millions of years. </a:t>
            </a:r>
          </a:p>
          <a:p>
            <a:pPr lvl="1" eaLnBrk="1" hangingPunct="1">
              <a:defRPr/>
            </a:pPr>
            <a:r>
              <a:rPr lang="en-US" sz="3200" dirty="0" smtClean="0">
                <a:solidFill>
                  <a:srgbClr val="000000"/>
                </a:solidFill>
              </a:rPr>
              <a:t>A hundred million years is only 0.1 billion years, 1⁄45 of the age of Earth.</a:t>
            </a:r>
          </a:p>
          <a:p>
            <a:pPr lvl="1" eaLnBrk="1" hangingPunct="1">
              <a:defRPr/>
            </a:pPr>
            <a:r>
              <a:rPr lang="en-US" sz="3200" dirty="0" smtClean="0">
                <a:solidFill>
                  <a:srgbClr val="000000"/>
                </a:solidFill>
              </a:rPr>
              <a:t>So, sections of Earth</a:t>
            </a:r>
            <a:r>
              <a:rPr lang="ja-JP" altLang="en-US" sz="3200" dirty="0" smtClean="0">
                <a:solidFill>
                  <a:srgbClr val="000000"/>
                </a:solidFill>
                <a:latin typeface="Arial"/>
              </a:rPr>
              <a:t>’</a:t>
            </a:r>
            <a:r>
              <a:rPr lang="en-US" sz="3200" dirty="0" smtClean="0">
                <a:solidFill>
                  <a:srgbClr val="000000"/>
                </a:solidFill>
              </a:rPr>
              <a:t>s crust are in geological rapid motion.</a:t>
            </a:r>
          </a:p>
        </p:txBody>
      </p:sp>
      <p:sp>
        <p:nvSpPr>
          <p:cNvPr id="646163" name="Text Box 19"/>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smtClean="0">
                <a:solidFill>
                  <a:srgbClr val="000000"/>
                </a:solidFill>
                <a:cs typeface="+mn-cs"/>
              </a:rPr>
              <a:t>Earth</a:t>
            </a:r>
            <a:r>
              <a:rPr lang="en-US" sz="4000" dirty="0" smtClean="0">
                <a:solidFill>
                  <a:srgbClr val="000000"/>
                </a:solidFill>
                <a:latin typeface="Arial"/>
              </a:rPr>
              <a:t>’</a:t>
            </a:r>
            <a:r>
              <a:rPr lang="en-US" sz="4000" dirty="0" smtClean="0">
                <a:solidFill>
                  <a:srgbClr val="000000"/>
                </a:solidFill>
                <a:cs typeface="+mn-cs"/>
              </a:rPr>
              <a:t>s </a:t>
            </a:r>
            <a:r>
              <a:rPr lang="en-US" sz="4000" dirty="0">
                <a:solidFill>
                  <a:srgbClr val="000000"/>
                </a:solidFill>
                <a:cs typeface="+mn-cs"/>
              </a:rPr>
              <a:t>Active Crust </a:t>
            </a:r>
          </a:p>
        </p:txBody>
      </p:sp>
      <p:pic>
        <p:nvPicPr>
          <p:cNvPr id="646164" name="Picture 20" descr="13p271"/>
          <p:cNvPicPr>
            <a:picLocks noChangeAspect="1" noChangeArrowheads="1"/>
          </p:cNvPicPr>
          <p:nvPr/>
        </p:nvPicPr>
        <p:blipFill>
          <a:blip r:embed="rId3">
            <a:extLst>
              <a:ext uri="{28A0092B-C50C-407E-A947-70E740481C1C}">
                <a14:useLocalDpi xmlns:a14="http://schemas.microsoft.com/office/drawing/2010/main" val="0"/>
              </a:ext>
            </a:extLst>
          </a:blip>
          <a:srcRect l="71750" t="6924" r="7135" b="45999"/>
          <a:stretch>
            <a:fillRect/>
          </a:stretch>
        </p:blipFill>
        <p:spPr bwMode="auto">
          <a:xfrm>
            <a:off x="7040563" y="971550"/>
            <a:ext cx="2103437"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936299896"/>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3" name="Rectangle 5"/>
          <p:cNvSpPr>
            <a:spLocks noGrp="1" noChangeArrowheads="1"/>
          </p:cNvSpPr>
          <p:nvPr>
            <p:ph type="body" sz="half" idx="1"/>
          </p:nvPr>
        </p:nvSpPr>
        <p:spPr>
          <a:xfrm>
            <a:off x="566738" y="985838"/>
            <a:ext cx="8577262" cy="4525962"/>
          </a:xfrm>
        </p:spPr>
        <p:txBody>
          <a:bodyPr/>
          <a:lstStyle/>
          <a:p>
            <a:pPr eaLnBrk="1" hangingPunct="1">
              <a:defRPr/>
            </a:pPr>
            <a:r>
              <a:rPr lang="en-US" sz="3600" dirty="0" smtClean="0">
                <a:solidFill>
                  <a:srgbClr val="000000"/>
                </a:solidFill>
                <a:cs typeface="+mn-cs"/>
              </a:rPr>
              <a:t>Three, most of the geological features you know—mountain ranges, the Grand Canyon, and even the outline of the continents—are recent products of </a:t>
            </a:r>
            <a:r>
              <a:rPr lang="en-US" sz="3600" dirty="0" smtClean="0">
                <a:solidFill>
                  <a:srgbClr val="000000"/>
                </a:solidFill>
                <a:cs typeface="+mn-cs"/>
              </a:rPr>
              <a:t>Earth</a:t>
            </a:r>
            <a:r>
              <a:rPr lang="en-US" sz="3600" dirty="0" smtClean="0">
                <a:solidFill>
                  <a:srgbClr val="000000"/>
                </a:solidFill>
                <a:latin typeface="Arial"/>
              </a:rPr>
              <a:t>’</a:t>
            </a:r>
            <a:r>
              <a:rPr lang="en-US" sz="3600" dirty="0" smtClean="0">
                <a:solidFill>
                  <a:srgbClr val="000000"/>
                </a:solidFill>
                <a:cs typeface="+mn-cs"/>
              </a:rPr>
              <a:t>s </a:t>
            </a:r>
            <a:r>
              <a:rPr lang="en-US" sz="3600" dirty="0" smtClean="0">
                <a:solidFill>
                  <a:srgbClr val="000000"/>
                </a:solidFill>
                <a:cs typeface="+mn-cs"/>
              </a:rPr>
              <a:t>active surface</a:t>
            </a:r>
            <a:r>
              <a:rPr lang="en-US" dirty="0" smtClean="0">
                <a:cs typeface="+mn-cs"/>
              </a:rPr>
              <a:t>.</a:t>
            </a:r>
          </a:p>
        </p:txBody>
      </p:sp>
      <p:sp>
        <p:nvSpPr>
          <p:cNvPr id="647181" name="Text Box 13"/>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smtClean="0">
                <a:solidFill>
                  <a:srgbClr val="000000"/>
                </a:solidFill>
                <a:cs typeface="+mn-cs"/>
              </a:rPr>
              <a:t>Earth</a:t>
            </a:r>
            <a:r>
              <a:rPr lang="en-US" sz="4000" dirty="0" smtClean="0">
                <a:solidFill>
                  <a:srgbClr val="000000"/>
                </a:solidFill>
                <a:latin typeface="Arial"/>
              </a:rPr>
              <a:t>’</a:t>
            </a:r>
            <a:r>
              <a:rPr lang="en-US" sz="4000" dirty="0" smtClean="0">
                <a:solidFill>
                  <a:srgbClr val="000000"/>
                </a:solidFill>
                <a:cs typeface="+mn-cs"/>
              </a:rPr>
              <a:t>s </a:t>
            </a:r>
            <a:r>
              <a:rPr lang="en-US" sz="4000" dirty="0">
                <a:solidFill>
                  <a:srgbClr val="000000"/>
                </a:solidFill>
                <a:cs typeface="+mn-cs"/>
              </a:rPr>
              <a:t>Active Crust </a:t>
            </a:r>
          </a:p>
        </p:txBody>
      </p:sp>
      <p:pic>
        <p:nvPicPr>
          <p:cNvPr id="647182" name="Picture 14" descr="13p270"/>
          <p:cNvPicPr>
            <a:picLocks noChangeAspect="1" noChangeArrowheads="1"/>
          </p:cNvPicPr>
          <p:nvPr/>
        </p:nvPicPr>
        <p:blipFill>
          <a:blip r:embed="rId3">
            <a:extLst>
              <a:ext uri="{28A0092B-C50C-407E-A947-70E740481C1C}">
                <a14:useLocalDpi xmlns:a14="http://schemas.microsoft.com/office/drawing/2010/main" val="0"/>
              </a:ext>
            </a:extLst>
          </a:blip>
          <a:srcRect l="12169" t="59749" r="8736" b="16574"/>
          <a:stretch>
            <a:fillRect/>
          </a:stretch>
        </p:blipFill>
        <p:spPr bwMode="auto">
          <a:xfrm>
            <a:off x="1073150" y="3729038"/>
            <a:ext cx="7842250" cy="297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808037481"/>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7" name="Rectangle 3"/>
          <p:cNvSpPr>
            <a:spLocks noGrp="1" noChangeArrowheads="1"/>
          </p:cNvSpPr>
          <p:nvPr>
            <p:ph type="body" sz="half" idx="1"/>
          </p:nvPr>
        </p:nvSpPr>
        <p:spPr>
          <a:xfrm>
            <a:off x="566738" y="962025"/>
            <a:ext cx="8577262" cy="5872163"/>
          </a:xfrm>
        </p:spPr>
        <p:txBody>
          <a:bodyPr/>
          <a:lstStyle/>
          <a:p>
            <a:pPr eaLnBrk="1" hangingPunct="1">
              <a:defRPr/>
            </a:pPr>
            <a:r>
              <a:rPr lang="en-US" sz="4400" dirty="0" smtClean="0">
                <a:solidFill>
                  <a:srgbClr val="000000"/>
                </a:solidFill>
                <a:cs typeface="+mn-cs"/>
              </a:rPr>
              <a:t>Earth</a:t>
            </a:r>
            <a:r>
              <a:rPr lang="en-US" sz="4400" dirty="0" smtClean="0">
                <a:solidFill>
                  <a:srgbClr val="000000"/>
                </a:solidFill>
                <a:latin typeface="Arial"/>
              </a:rPr>
              <a:t>’</a:t>
            </a:r>
            <a:r>
              <a:rPr lang="en-US" sz="4400" dirty="0" smtClean="0">
                <a:solidFill>
                  <a:srgbClr val="000000"/>
                </a:solidFill>
                <a:cs typeface="+mn-cs"/>
              </a:rPr>
              <a:t>s </a:t>
            </a:r>
            <a:r>
              <a:rPr lang="en-US" sz="4400" dirty="0" smtClean="0">
                <a:solidFill>
                  <a:srgbClr val="000000"/>
                </a:solidFill>
                <a:cs typeface="+mn-cs"/>
              </a:rPr>
              <a:t>surface is constantly renewed.</a:t>
            </a:r>
          </a:p>
          <a:p>
            <a:pPr lvl="1" eaLnBrk="1" hangingPunct="1">
              <a:defRPr/>
            </a:pPr>
            <a:r>
              <a:rPr lang="en-US" sz="2400" dirty="0" smtClean="0">
                <a:solidFill>
                  <a:srgbClr val="000000"/>
                </a:solidFill>
              </a:rPr>
              <a:t>The oldest Earth materials known are small crystals called zircons from western Australia.</a:t>
            </a:r>
          </a:p>
          <a:p>
            <a:pPr lvl="1" eaLnBrk="1" hangingPunct="1">
              <a:defRPr/>
            </a:pPr>
            <a:r>
              <a:rPr lang="en-US" sz="2400" dirty="0" smtClean="0">
                <a:solidFill>
                  <a:srgbClr val="000000"/>
                </a:solidFill>
              </a:rPr>
              <a:t>These are 4.3 billion years old.</a:t>
            </a:r>
          </a:p>
          <a:p>
            <a:pPr lvl="1" eaLnBrk="1" hangingPunct="1">
              <a:defRPr/>
            </a:pPr>
            <a:r>
              <a:rPr lang="en-US" sz="2400" dirty="0" smtClean="0">
                <a:solidFill>
                  <a:srgbClr val="000000"/>
                </a:solidFill>
              </a:rPr>
              <a:t>Most of the crust is much younger than that.</a:t>
            </a:r>
          </a:p>
          <a:p>
            <a:pPr lvl="1" eaLnBrk="1" hangingPunct="1">
              <a:buFont typeface="Times" charset="0"/>
              <a:buNone/>
              <a:defRPr/>
            </a:pPr>
            <a:endParaRPr lang="en-US" sz="2400" dirty="0" smtClean="0"/>
          </a:p>
        </p:txBody>
      </p:sp>
      <p:sp>
        <p:nvSpPr>
          <p:cNvPr id="948237" name="Text Box 13"/>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smtClean="0">
                <a:solidFill>
                  <a:srgbClr val="000000"/>
                </a:solidFill>
                <a:cs typeface="+mn-cs"/>
              </a:rPr>
              <a:t>Earth</a:t>
            </a:r>
            <a:r>
              <a:rPr lang="en-US" sz="4000" dirty="0" smtClean="0">
                <a:solidFill>
                  <a:srgbClr val="000000"/>
                </a:solidFill>
                <a:latin typeface="Arial"/>
              </a:rPr>
              <a:t>’</a:t>
            </a:r>
            <a:r>
              <a:rPr lang="en-US" sz="4000" dirty="0" smtClean="0">
                <a:solidFill>
                  <a:srgbClr val="000000"/>
                </a:solidFill>
                <a:cs typeface="+mn-cs"/>
              </a:rPr>
              <a:t>s </a:t>
            </a:r>
            <a:r>
              <a:rPr lang="en-US" sz="4000" dirty="0">
                <a:solidFill>
                  <a:srgbClr val="000000"/>
                </a:solidFill>
                <a:cs typeface="+mn-cs"/>
              </a:rPr>
              <a:t>Active Crust </a:t>
            </a:r>
          </a:p>
        </p:txBody>
      </p:sp>
      <p:pic>
        <p:nvPicPr>
          <p:cNvPr id="948238" name="Picture 14" descr="13p271"/>
          <p:cNvPicPr>
            <a:picLocks noChangeAspect="1" noChangeArrowheads="1"/>
          </p:cNvPicPr>
          <p:nvPr/>
        </p:nvPicPr>
        <p:blipFill>
          <a:blip r:embed="rId3">
            <a:extLst>
              <a:ext uri="{28A0092B-C50C-407E-A947-70E740481C1C}">
                <a14:useLocalDpi xmlns:a14="http://schemas.microsoft.com/office/drawing/2010/main" val="0"/>
              </a:ext>
            </a:extLst>
          </a:blip>
          <a:srcRect l="5833" t="81267" r="36542" b="6964"/>
          <a:stretch>
            <a:fillRect/>
          </a:stretch>
        </p:blipFill>
        <p:spPr bwMode="auto">
          <a:xfrm>
            <a:off x="1143000" y="4656138"/>
            <a:ext cx="7620000" cy="194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5268009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1"/>
          <p:cNvSpPr>
            <a:spLocks noChangeArrowheads="1"/>
          </p:cNvSpPr>
          <p:nvPr/>
        </p:nvSpPr>
        <p:spPr bwMode="auto">
          <a:xfrm>
            <a:off x="304800" y="990600"/>
            <a:ext cx="8534400" cy="60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dirty="0"/>
              <a:t>2. Cratering - when the crust </a:t>
            </a:r>
            <a:r>
              <a:rPr lang="en-US" sz="3200" dirty="0" smtClean="0"/>
              <a:t>formed</a:t>
            </a:r>
            <a:endParaRPr lang="en-US" sz="3200" dirty="0"/>
          </a:p>
          <a:p>
            <a:r>
              <a:rPr lang="en-US" sz="3200" dirty="0"/>
              <a:t>- Earth was heavily bombarded by craters in the debris-filled early solar system</a:t>
            </a:r>
            <a:r>
              <a:rPr lang="en-US" sz="3200" dirty="0" smtClean="0"/>
              <a:t>.</a:t>
            </a:r>
            <a:endParaRPr lang="en-US" sz="3200" dirty="0"/>
          </a:p>
          <a:p>
            <a:r>
              <a:rPr lang="en-US" sz="3200" dirty="0"/>
              <a:t>3. Flooding - the flooding of the crater basins by lava, water, or both</a:t>
            </a:r>
            <a:r>
              <a:rPr lang="en-US" sz="3200" dirty="0" smtClean="0"/>
              <a:t>.</a:t>
            </a:r>
            <a:endParaRPr lang="en-US" sz="3200" dirty="0"/>
          </a:p>
          <a:p>
            <a:r>
              <a:rPr lang="en-US" sz="3200" dirty="0"/>
              <a:t>4. Slow Surface Evolution </a:t>
            </a:r>
            <a:endParaRPr lang="en-US" sz="3200" dirty="0" smtClean="0"/>
          </a:p>
          <a:p>
            <a:pPr>
              <a:defRPr/>
            </a:pPr>
            <a:r>
              <a:rPr lang="en-US" sz="4400" dirty="0"/>
              <a:t>Terrestrial planets pass through these stages.</a:t>
            </a:r>
            <a:r>
              <a:rPr lang="en-US" dirty="0"/>
              <a:t> </a:t>
            </a:r>
          </a:p>
          <a:p>
            <a:pPr lvl="1">
              <a:defRPr/>
            </a:pPr>
            <a:r>
              <a:rPr lang="en-US" sz="2400" dirty="0"/>
              <a:t>However, differences in masses, temperature, and composition emphasize some stages over others—producing surprisingly different worlds.</a:t>
            </a:r>
          </a:p>
          <a:p>
            <a:endParaRPr lang="en-US" sz="3200" dirty="0"/>
          </a:p>
        </p:txBody>
      </p:sp>
    </p:spTree>
    <p:extLst>
      <p:ext uri="{BB962C8B-B14F-4D97-AF65-F5344CB8AC3E}">
        <p14:creationId xmlns:p14="http://schemas.microsoft.com/office/powerpoint/2010/main" val="32937882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7506" name="Rectangle 2"/>
          <p:cNvSpPr>
            <a:spLocks noGrp="1" noChangeArrowheads="1"/>
          </p:cNvSpPr>
          <p:nvPr>
            <p:ph type="body" idx="4294967295"/>
          </p:nvPr>
        </p:nvSpPr>
        <p:spPr>
          <a:xfrm>
            <a:off x="566738" y="990600"/>
            <a:ext cx="8577262" cy="4525963"/>
          </a:xfrm>
        </p:spPr>
        <p:txBody>
          <a:bodyPr/>
          <a:lstStyle/>
          <a:p>
            <a:pPr eaLnBrk="1" hangingPunct="1">
              <a:defRPr/>
            </a:pPr>
            <a:r>
              <a:rPr lang="en-US" sz="3400" dirty="0" smtClean="0">
                <a:solidFill>
                  <a:srgbClr val="000000"/>
                </a:solidFill>
                <a:cs typeface="+mn-cs"/>
              </a:rPr>
              <a:t>The mountains and valleys around you are probably no more than a few tens or hundreds of millions of years old.</a:t>
            </a:r>
          </a:p>
          <a:p>
            <a:pPr eaLnBrk="1" hangingPunct="1">
              <a:defRPr/>
            </a:pPr>
            <a:endParaRPr lang="en-US" sz="3400" dirty="0" smtClean="0">
              <a:cs typeface="+mn-cs"/>
            </a:endParaRPr>
          </a:p>
        </p:txBody>
      </p:sp>
      <p:sp>
        <p:nvSpPr>
          <p:cNvPr id="1557509" name="Text Box 5"/>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smtClean="0">
                <a:solidFill>
                  <a:srgbClr val="000000"/>
                </a:solidFill>
                <a:cs typeface="+mn-cs"/>
              </a:rPr>
              <a:t>Earth</a:t>
            </a:r>
            <a:r>
              <a:rPr lang="en-US" sz="4000" dirty="0" smtClean="0">
                <a:solidFill>
                  <a:srgbClr val="000000"/>
                </a:solidFill>
                <a:latin typeface="Arial"/>
              </a:rPr>
              <a:t>’</a:t>
            </a:r>
            <a:r>
              <a:rPr lang="en-US" sz="4000" dirty="0" smtClean="0">
                <a:solidFill>
                  <a:srgbClr val="000000"/>
                </a:solidFill>
                <a:cs typeface="+mn-cs"/>
              </a:rPr>
              <a:t>s </a:t>
            </a:r>
            <a:r>
              <a:rPr lang="en-US" sz="4000" dirty="0">
                <a:solidFill>
                  <a:srgbClr val="000000"/>
                </a:solidFill>
                <a:cs typeface="+mn-cs"/>
              </a:rPr>
              <a:t>Active Crust </a:t>
            </a:r>
          </a:p>
        </p:txBody>
      </p:sp>
      <p:pic>
        <p:nvPicPr>
          <p:cNvPr id="1557510" name="Picture 6" descr="13p271"/>
          <p:cNvPicPr>
            <a:picLocks noChangeAspect="1" noChangeArrowheads="1"/>
          </p:cNvPicPr>
          <p:nvPr/>
        </p:nvPicPr>
        <p:blipFill>
          <a:blip r:embed="rId3">
            <a:extLst>
              <a:ext uri="{28A0092B-C50C-407E-A947-70E740481C1C}">
                <a14:useLocalDpi xmlns:a14="http://schemas.microsoft.com/office/drawing/2010/main" val="0"/>
              </a:ext>
            </a:extLst>
          </a:blip>
          <a:srcRect l="7249" t="65315" r="36542" b="18808"/>
          <a:stretch>
            <a:fillRect/>
          </a:stretch>
        </p:blipFill>
        <p:spPr bwMode="auto">
          <a:xfrm>
            <a:off x="2549525" y="2852738"/>
            <a:ext cx="6594475" cy="232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57511" name="Picture 7" descr="13p271"/>
          <p:cNvPicPr>
            <a:picLocks noChangeAspect="1" noChangeArrowheads="1"/>
          </p:cNvPicPr>
          <p:nvPr/>
        </p:nvPicPr>
        <p:blipFill>
          <a:blip r:embed="rId3">
            <a:extLst>
              <a:ext uri="{28A0092B-C50C-407E-A947-70E740481C1C}">
                <a14:useLocalDpi xmlns:a14="http://schemas.microsoft.com/office/drawing/2010/main" val="0"/>
              </a:ext>
            </a:extLst>
          </a:blip>
          <a:srcRect l="5833" t="81267" r="36542" b="6964"/>
          <a:stretch>
            <a:fillRect/>
          </a:stretch>
        </p:blipFill>
        <p:spPr bwMode="auto">
          <a:xfrm>
            <a:off x="2549525" y="5175250"/>
            <a:ext cx="6594475"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725573305"/>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1"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1440" tIns="45720" rIns="91440" bIns="45720" numCol="1" anchor="t" anchorCtr="0" compatLnSpc="1">
            <a:prstTxWarp prst="textNoShape">
              <a:avLst/>
            </a:prstTxWarp>
          </a:bodyPr>
          <a:lstStyle/>
          <a:p>
            <a:r>
              <a:rPr lang="en-US" dirty="0" smtClean="0">
                <a:solidFill>
                  <a:srgbClr val="800000"/>
                </a:solidFill>
                <a:latin typeface="Arial" charset="0"/>
                <a:ea typeface="ＭＳ Ｐゴシック" charset="0"/>
              </a:rPr>
              <a:t>Earth’s Magnetic Field</a:t>
            </a:r>
            <a:endParaRPr lang="en-US" dirty="0">
              <a:solidFill>
                <a:srgbClr val="800000"/>
              </a:solidFill>
              <a:latin typeface="Arial" charset="0"/>
              <a:ea typeface="ＭＳ Ｐゴシック" charset="0"/>
            </a:endParaRPr>
          </a:p>
        </p:txBody>
      </p:sp>
      <p:sp>
        <p:nvSpPr>
          <p:cNvPr id="3" name="Content Placeholder 2"/>
          <p:cNvSpPr>
            <a:spLocks noGrp="1"/>
          </p:cNvSpPr>
          <p:nvPr>
            <p:ph idx="1"/>
          </p:nvPr>
        </p:nvSpPr>
        <p:spPr>
          <a:xfrm>
            <a:off x="712788" y="2819400"/>
            <a:ext cx="7716838" cy="3581400"/>
          </a:xfrm>
        </p:spPr>
        <p:txBody>
          <a:bodyPr>
            <a:normAutofit/>
          </a:bodyPr>
          <a:lstStyle/>
          <a:p>
            <a:pPr>
              <a:defRPr/>
            </a:pPr>
            <a:r>
              <a:rPr lang="en-US" dirty="0" smtClean="0">
                <a:solidFill>
                  <a:schemeClr val="tx1"/>
                </a:solidFill>
              </a:rPr>
              <a:t>Dynamo Effect (how Earth's magnetic field is created)</a:t>
            </a:r>
          </a:p>
          <a:p>
            <a:pPr>
              <a:defRPr/>
            </a:pPr>
            <a:r>
              <a:rPr lang="en-US" dirty="0" smtClean="0">
                <a:solidFill>
                  <a:schemeClr val="tx1"/>
                </a:solidFill>
              </a:rPr>
              <a:t>the theory that Earth's magnetic field is generated by the currents in its melting core.</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It is said that the liquid core is stirred by convection. </a:t>
            </a:r>
            <a:br>
              <a:rPr lang="en-US" dirty="0" smtClean="0">
                <a:solidFill>
                  <a:schemeClr val="tx1"/>
                </a:solidFill>
              </a:rPr>
            </a:br>
            <a:r>
              <a:rPr lang="en-US" dirty="0" smtClean="0">
                <a:solidFill>
                  <a:schemeClr val="tx1"/>
                </a:solidFill>
              </a:rPr>
              <a:t>- Earth's rotation brings this motion closer that circulates in a way that generates electric currents throughout the core.</a:t>
            </a:r>
          </a:p>
          <a:p>
            <a:pPr>
              <a:defRPr/>
            </a:pPr>
            <a:endParaRPr lang="en-US" dirty="0"/>
          </a:p>
        </p:txBody>
      </p:sp>
    </p:spTree>
    <p:extLst>
      <p:ext uri="{BB962C8B-B14F-4D97-AF65-F5344CB8AC3E}">
        <p14:creationId xmlns:p14="http://schemas.microsoft.com/office/powerpoint/2010/main" val="28992459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683" y="442606"/>
            <a:ext cx="8874634" cy="6678752"/>
          </a:xfrm>
          <a:prstGeom prst="rect">
            <a:avLst/>
          </a:prstGeom>
        </p:spPr>
        <p:txBody>
          <a:bodyPr wrap="square">
            <a:spAutoFit/>
          </a:bodyPr>
          <a:lstStyle/>
          <a:p>
            <a:r>
              <a:rPr lang="en-US" sz="4000" dirty="0" smtClean="0">
                <a:solidFill>
                  <a:srgbClr val="7F3400"/>
                </a:solidFill>
              </a:rPr>
              <a:t>Eccentricity (e)</a:t>
            </a:r>
          </a:p>
          <a:p>
            <a:r>
              <a:rPr lang="en-US" sz="2800" dirty="0" smtClean="0"/>
              <a:t>a number between 1 and 0 that describes the shape of an ellipse, the distance from one focus to the center of the ellipse divided by the </a:t>
            </a:r>
            <a:r>
              <a:rPr lang="en-US" sz="2800" dirty="0" err="1" smtClean="0"/>
              <a:t>semimajor</a:t>
            </a:r>
            <a:r>
              <a:rPr lang="en-US" sz="2800" dirty="0" smtClean="0"/>
              <a:t> axis.</a:t>
            </a:r>
          </a:p>
          <a:p>
            <a:pPr>
              <a:defRPr/>
            </a:pPr>
            <a:r>
              <a:rPr lang="en-US" sz="4000" dirty="0">
                <a:solidFill>
                  <a:srgbClr val="7F3400"/>
                </a:solidFill>
              </a:rPr>
              <a:t>Oblate</a:t>
            </a:r>
          </a:p>
          <a:p>
            <a:pPr>
              <a:defRPr/>
            </a:pPr>
            <a:r>
              <a:rPr lang="en-US" sz="2800" dirty="0"/>
              <a:t>the flattening of a spherical body/planet at the poles, usually caused by </a:t>
            </a:r>
            <a:r>
              <a:rPr lang="en-US" sz="2800" dirty="0" smtClean="0"/>
              <a:t>rotation</a:t>
            </a:r>
          </a:p>
          <a:p>
            <a:pPr>
              <a:defRPr/>
            </a:pPr>
            <a:r>
              <a:rPr lang="en-US" sz="4000" dirty="0">
                <a:solidFill>
                  <a:srgbClr val="7F3400"/>
                </a:solidFill>
              </a:rPr>
              <a:t>Albedo</a:t>
            </a:r>
          </a:p>
          <a:p>
            <a:pPr>
              <a:defRPr/>
            </a:pPr>
            <a:r>
              <a:rPr lang="en-US" sz="2800" dirty="0"/>
              <a:t>the ratio of the light reflected from an object to the light that hits the object.</a:t>
            </a:r>
            <a:br>
              <a:rPr lang="en-US" sz="2800" dirty="0"/>
            </a:br>
            <a:r>
              <a:rPr lang="en-US" sz="2800" dirty="0"/>
              <a:t/>
            </a:r>
            <a:br>
              <a:rPr lang="en-US" sz="2800" dirty="0"/>
            </a:br>
            <a:r>
              <a:rPr lang="en-US" sz="2800" dirty="0"/>
              <a:t>0 = perfectly black</a:t>
            </a:r>
            <a:br>
              <a:rPr lang="en-US" sz="2800" dirty="0"/>
            </a:br>
            <a:r>
              <a:rPr lang="en-US" sz="2800" dirty="0"/>
              <a:t>1 = perfectly white</a:t>
            </a:r>
          </a:p>
          <a:p>
            <a:pPr>
              <a:defRPr/>
            </a:pPr>
            <a:endParaRPr lang="en-US" sz="2800" dirty="0"/>
          </a:p>
        </p:txBody>
      </p:sp>
    </p:spTree>
    <p:extLst>
      <p:ext uri="{BB962C8B-B14F-4D97-AF65-F5344CB8AC3E}">
        <p14:creationId xmlns:p14="http://schemas.microsoft.com/office/powerpoint/2010/main" val="23747776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itle 1"/>
          <p:cNvSpPr>
            <a:spLocks noGrp="1"/>
          </p:cNvSpPr>
          <p:nvPr>
            <p:ph type="title"/>
          </p:nvPr>
        </p:nvSpPr>
        <p:spPr bwMode="auto">
          <a:xfrm>
            <a:off x="457200" y="914400"/>
            <a:ext cx="8229600"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dirty="0" smtClean="0">
                <a:solidFill>
                  <a:srgbClr val="7F3400"/>
                </a:solidFill>
                <a:latin typeface="Arial" charset="0"/>
                <a:ea typeface="ＭＳ Ｐゴシック" charset="0"/>
              </a:rPr>
              <a:t/>
            </a:r>
            <a:br>
              <a:rPr lang="en-US" dirty="0" smtClean="0">
                <a:solidFill>
                  <a:srgbClr val="7F3400"/>
                </a:solidFill>
                <a:latin typeface="Arial" charset="0"/>
                <a:ea typeface="ＭＳ Ｐゴシック" charset="0"/>
              </a:rPr>
            </a:br>
            <a:r>
              <a:rPr lang="en-US" dirty="0" smtClean="0">
                <a:solidFill>
                  <a:srgbClr val="7F3400"/>
                </a:solidFill>
                <a:latin typeface="Arial" charset="0"/>
                <a:ea typeface="ＭＳ Ｐゴシック" charset="0"/>
              </a:rPr>
              <a:t>Moon's </a:t>
            </a:r>
            <a:r>
              <a:rPr lang="en-US" dirty="0">
                <a:solidFill>
                  <a:srgbClr val="7F3400"/>
                </a:solidFill>
                <a:latin typeface="Arial" charset="0"/>
                <a:ea typeface="ＭＳ Ｐゴシック" charset="0"/>
              </a:rPr>
              <a:t>Characteristics</a:t>
            </a:r>
            <a:br>
              <a:rPr lang="en-US" dirty="0">
                <a:solidFill>
                  <a:srgbClr val="7F3400"/>
                </a:solidFill>
                <a:latin typeface="Arial" charset="0"/>
                <a:ea typeface="ＭＳ Ｐゴシック" charset="0"/>
              </a:rPr>
            </a:br>
            <a:endParaRPr lang="en-US" dirty="0">
              <a:solidFill>
                <a:srgbClr val="7F3400"/>
              </a:solidFill>
              <a:latin typeface="Arial" charset="0"/>
              <a:ea typeface="ＭＳ Ｐゴシック" charset="0"/>
            </a:endParaRPr>
          </a:p>
        </p:txBody>
      </p:sp>
      <p:sp>
        <p:nvSpPr>
          <p:cNvPr id="3" name="Content Placeholder 2"/>
          <p:cNvSpPr>
            <a:spLocks noGrp="1"/>
          </p:cNvSpPr>
          <p:nvPr>
            <p:ph idx="1"/>
          </p:nvPr>
        </p:nvSpPr>
        <p:spPr>
          <a:xfrm>
            <a:off x="566738" y="2982784"/>
            <a:ext cx="8120062" cy="3875215"/>
          </a:xfrm>
        </p:spPr>
        <p:txBody>
          <a:bodyPr>
            <a:normAutofit lnSpcReduction="10000"/>
          </a:bodyPr>
          <a:lstStyle/>
          <a:p>
            <a:pPr>
              <a:defRPr/>
            </a:pPr>
            <a:r>
              <a:rPr lang="en-US" sz="2800" dirty="0" smtClean="0">
                <a:solidFill>
                  <a:schemeClr val="tx1">
                    <a:lumMod val="95000"/>
                    <a:lumOff val="5000"/>
                  </a:schemeClr>
                </a:solidFill>
              </a:rPr>
              <a:t>Equatorial diameter: 3.48 x 10³ km (2162.4 miles)</a:t>
            </a:r>
            <a:br>
              <a:rPr lang="en-US" sz="2800" dirty="0" smtClean="0">
                <a:solidFill>
                  <a:schemeClr val="tx1">
                    <a:lumMod val="95000"/>
                    <a:lumOff val="5000"/>
                  </a:schemeClr>
                </a:solidFill>
              </a:rPr>
            </a:br>
            <a:r>
              <a:rPr lang="en-US" sz="2800" dirty="0" smtClean="0">
                <a:solidFill>
                  <a:schemeClr val="tx1">
                    <a:lumMod val="95000"/>
                    <a:lumOff val="5000"/>
                  </a:schemeClr>
                </a:solidFill>
              </a:rPr>
              <a:t>Mass: 7.35 x 10²² kg </a:t>
            </a:r>
            <a:br>
              <a:rPr lang="en-US" sz="2800" dirty="0" smtClean="0">
                <a:solidFill>
                  <a:schemeClr val="tx1">
                    <a:lumMod val="95000"/>
                    <a:lumOff val="5000"/>
                  </a:schemeClr>
                </a:solidFill>
              </a:rPr>
            </a:br>
            <a:r>
              <a:rPr lang="en-US" sz="2800" dirty="0" smtClean="0">
                <a:solidFill>
                  <a:schemeClr val="tx1">
                    <a:lumMod val="95000"/>
                    <a:lumOff val="5000"/>
                  </a:schemeClr>
                </a:solidFill>
              </a:rPr>
              <a:t>Average density: 3.36 g/cm³ [3.3 g/cm³ uncompressed]</a:t>
            </a:r>
            <a:br>
              <a:rPr lang="en-US" sz="2800" dirty="0" smtClean="0">
                <a:solidFill>
                  <a:schemeClr val="tx1">
                    <a:lumMod val="95000"/>
                    <a:lumOff val="5000"/>
                  </a:schemeClr>
                </a:solidFill>
              </a:rPr>
            </a:br>
            <a:r>
              <a:rPr lang="en-US" sz="2800" dirty="0" smtClean="0">
                <a:solidFill>
                  <a:schemeClr val="tx1">
                    <a:lumMod val="95000"/>
                    <a:lumOff val="5000"/>
                  </a:schemeClr>
                </a:solidFill>
              </a:rPr>
              <a:t>Surface gravity: 0.17 Earth gravity</a:t>
            </a:r>
            <a:br>
              <a:rPr lang="en-US" sz="2800" dirty="0" smtClean="0">
                <a:solidFill>
                  <a:schemeClr val="tx1">
                    <a:lumMod val="95000"/>
                    <a:lumOff val="5000"/>
                  </a:schemeClr>
                </a:solidFill>
              </a:rPr>
            </a:br>
            <a:r>
              <a:rPr lang="en-US" sz="2800" dirty="0" smtClean="0">
                <a:solidFill>
                  <a:schemeClr val="tx1">
                    <a:lumMod val="95000"/>
                    <a:lumOff val="5000"/>
                  </a:schemeClr>
                </a:solidFill>
              </a:rPr>
              <a:t>Escape velocity: 2.4 km/s </a:t>
            </a:r>
            <a:br>
              <a:rPr lang="en-US" sz="2800" dirty="0" smtClean="0">
                <a:solidFill>
                  <a:schemeClr val="tx1">
                    <a:lumMod val="95000"/>
                    <a:lumOff val="5000"/>
                  </a:schemeClr>
                </a:solidFill>
              </a:rPr>
            </a:br>
            <a:r>
              <a:rPr lang="en-US" sz="2800" dirty="0" smtClean="0">
                <a:solidFill>
                  <a:schemeClr val="tx1">
                    <a:lumMod val="95000"/>
                    <a:lumOff val="5000"/>
                  </a:schemeClr>
                </a:solidFill>
              </a:rPr>
              <a:t>Surface temperature: -170⁰ to 130⁰ C (-275⁰ to 265⁰ F)</a:t>
            </a:r>
            <a:br>
              <a:rPr lang="en-US" sz="2800" dirty="0" smtClean="0">
                <a:solidFill>
                  <a:schemeClr val="tx1">
                    <a:lumMod val="95000"/>
                    <a:lumOff val="5000"/>
                  </a:schemeClr>
                </a:solidFill>
              </a:rPr>
            </a:br>
            <a:r>
              <a:rPr lang="en-US" sz="2800" dirty="0" smtClean="0">
                <a:solidFill>
                  <a:schemeClr val="tx1">
                    <a:lumMod val="95000"/>
                    <a:lumOff val="5000"/>
                  </a:schemeClr>
                </a:solidFill>
              </a:rPr>
              <a:t>Average albedo: 0.07</a:t>
            </a:r>
          </a:p>
          <a:p>
            <a:pPr>
              <a:defRPr/>
            </a:pPr>
            <a:endParaRPr lang="en-US" dirty="0"/>
          </a:p>
        </p:txBody>
      </p:sp>
    </p:spTree>
    <p:extLst>
      <p:ext uri="{BB962C8B-B14F-4D97-AF65-F5344CB8AC3E}">
        <p14:creationId xmlns:p14="http://schemas.microsoft.com/office/powerpoint/2010/main" val="27041569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6326" y="982176"/>
            <a:ext cx="7811603" cy="4031873"/>
          </a:xfrm>
          <a:prstGeom prst="rect">
            <a:avLst/>
          </a:prstGeom>
        </p:spPr>
        <p:txBody>
          <a:bodyPr wrap="square">
            <a:spAutoFit/>
          </a:bodyPr>
          <a:lstStyle/>
          <a:p>
            <a:pPr lvl="1">
              <a:defRPr/>
            </a:pPr>
            <a:r>
              <a:rPr lang="en-US" sz="3200" dirty="0"/>
              <a:t>You could visit two kinds of terrain on the moon. </a:t>
            </a:r>
          </a:p>
          <a:p>
            <a:pPr lvl="2">
              <a:defRPr/>
            </a:pPr>
            <a:r>
              <a:rPr lang="en-US" sz="3200" dirty="0"/>
              <a:t>The dark gray areas visible from Earth are the smooth lunar lowlands—which, drawing on the Latin word for </a:t>
            </a:r>
            <a:r>
              <a:rPr lang="en-US" sz="3200" i="1" dirty="0"/>
              <a:t>seas</a:t>
            </a:r>
            <a:r>
              <a:rPr lang="en-US" sz="3200" dirty="0"/>
              <a:t>, earlier astronomers named </a:t>
            </a:r>
            <a:r>
              <a:rPr lang="en-US" sz="3200" dirty="0" err="1">
                <a:solidFill>
                  <a:srgbClr val="0000FF"/>
                </a:solidFill>
              </a:rPr>
              <a:t>maria</a:t>
            </a:r>
            <a:r>
              <a:rPr lang="en-US" sz="3200" dirty="0"/>
              <a:t>.</a:t>
            </a:r>
          </a:p>
          <a:p>
            <a:pPr lvl="2">
              <a:defRPr/>
            </a:pPr>
            <a:r>
              <a:rPr lang="en-US" sz="3200" dirty="0"/>
              <a:t>You could also visit the lighter-colored mountainous lunar highlands. </a:t>
            </a:r>
          </a:p>
        </p:txBody>
      </p:sp>
    </p:spTree>
    <p:extLst>
      <p:ext uri="{BB962C8B-B14F-4D97-AF65-F5344CB8AC3E}">
        <p14:creationId xmlns:p14="http://schemas.microsoft.com/office/powerpoint/2010/main" val="29421794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403" y="551290"/>
            <a:ext cx="8196411" cy="4770537"/>
          </a:xfrm>
          <a:prstGeom prst="rect">
            <a:avLst/>
          </a:prstGeom>
        </p:spPr>
        <p:txBody>
          <a:bodyPr wrap="square">
            <a:spAutoFit/>
          </a:bodyPr>
          <a:lstStyle/>
          <a:p>
            <a:pPr>
              <a:defRPr/>
            </a:pPr>
            <a:r>
              <a:rPr lang="en-US" sz="4400" dirty="0"/>
              <a:t>The moon looks quite bright in the night sky seen from Earth.</a:t>
            </a:r>
            <a:r>
              <a:rPr lang="en-US" dirty="0"/>
              <a:t> </a:t>
            </a:r>
          </a:p>
          <a:p>
            <a:pPr lvl="1">
              <a:defRPr/>
            </a:pPr>
            <a:r>
              <a:rPr lang="en-US" sz="3600" dirty="0"/>
              <a:t>In fact, the </a:t>
            </a:r>
            <a:r>
              <a:rPr lang="en-US" sz="3600" dirty="0">
                <a:solidFill>
                  <a:srgbClr val="0000FF"/>
                </a:solidFill>
              </a:rPr>
              <a:t>albedo</a:t>
            </a:r>
            <a:r>
              <a:rPr lang="en-US" sz="3600" dirty="0"/>
              <a:t> of the moon is only 0.06—that is, it reflects only 6 percent of the light that hits it. </a:t>
            </a:r>
          </a:p>
          <a:p>
            <a:pPr lvl="1">
              <a:defRPr/>
            </a:pPr>
            <a:r>
              <a:rPr lang="en-US" sz="3600" dirty="0"/>
              <a:t>The moon looks bright only in contrast to the night sky. </a:t>
            </a:r>
          </a:p>
          <a:p>
            <a:pPr lvl="1">
              <a:defRPr/>
            </a:pPr>
            <a:r>
              <a:rPr lang="en-US" sz="3600" dirty="0"/>
              <a:t>It is, in reality, a dark gray world.</a:t>
            </a:r>
          </a:p>
        </p:txBody>
      </p:sp>
    </p:spTree>
    <p:extLst>
      <p:ext uri="{BB962C8B-B14F-4D97-AF65-F5344CB8AC3E}">
        <p14:creationId xmlns:p14="http://schemas.microsoft.com/office/powerpoint/2010/main" val="3033248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7" name="Rectangle 9"/>
          <p:cNvSpPr>
            <a:spLocks noGrp="1" noChangeArrowheads="1"/>
          </p:cNvSpPr>
          <p:nvPr>
            <p:ph type="body" sz="half" idx="1"/>
          </p:nvPr>
        </p:nvSpPr>
        <p:spPr>
          <a:xfrm>
            <a:off x="547688" y="936625"/>
            <a:ext cx="8577262" cy="5611813"/>
          </a:xfrm>
        </p:spPr>
        <p:txBody>
          <a:bodyPr>
            <a:normAutofit/>
          </a:bodyPr>
          <a:lstStyle/>
          <a:p>
            <a:pPr eaLnBrk="1" hangingPunct="1">
              <a:defRPr/>
            </a:pPr>
            <a:r>
              <a:rPr lang="en-US" sz="3200" dirty="0" smtClean="0">
                <a:solidFill>
                  <a:srgbClr val="000000"/>
                </a:solidFill>
              </a:rPr>
              <a:t>Wherever you go on the moon, you will find craters.</a:t>
            </a:r>
          </a:p>
          <a:p>
            <a:pPr lvl="1" eaLnBrk="1" hangingPunct="1">
              <a:defRPr/>
            </a:pPr>
            <a:r>
              <a:rPr lang="en-US" sz="3200" dirty="0" smtClean="0">
                <a:solidFill>
                  <a:srgbClr val="000000"/>
                </a:solidFill>
              </a:rPr>
              <a:t>The highlands are marked heavily by craters.</a:t>
            </a:r>
          </a:p>
          <a:p>
            <a:pPr lvl="1" eaLnBrk="1" hangingPunct="1">
              <a:defRPr/>
            </a:pPr>
            <a:r>
              <a:rPr lang="en-US" sz="3200" dirty="0" smtClean="0">
                <a:solidFill>
                  <a:srgbClr val="000000"/>
                </a:solidFill>
              </a:rPr>
              <a:t>In contrast, the smooth lowlands contain few craters.</a:t>
            </a:r>
          </a:p>
        </p:txBody>
      </p:sp>
      <p:sp>
        <p:nvSpPr>
          <p:cNvPr id="964621" name="Text Box 13"/>
          <p:cNvSpPr txBox="1">
            <a:spLocks noChangeArrowheads="1"/>
          </p:cNvSpPr>
          <p:nvPr/>
        </p:nvSpPr>
        <p:spPr bwMode="auto">
          <a:xfrm>
            <a:off x="547688" y="76200"/>
            <a:ext cx="760571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rgbClr val="800000"/>
                </a:solidFill>
                <a:cs typeface="+mn-cs"/>
              </a:rPr>
              <a:t>Lunar Geology </a:t>
            </a:r>
          </a:p>
        </p:txBody>
      </p:sp>
    </p:spTree>
    <p:extLst>
      <p:ext uri="{BB962C8B-B14F-4D97-AF65-F5344CB8AC3E}">
        <p14:creationId xmlns:p14="http://schemas.microsoft.com/office/powerpoint/2010/main" val="2244976736"/>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1440" tIns="45720" rIns="91440" bIns="45720" numCol="1" anchor="t" anchorCtr="0" compatLnSpc="1">
            <a:prstTxWarp prst="textNoShape">
              <a:avLst/>
            </a:prstTxWarp>
          </a:bodyPr>
          <a:lstStyle/>
          <a:p>
            <a:r>
              <a:rPr lang="en-US" dirty="0" smtClean="0">
                <a:latin typeface="Arial" charset="0"/>
                <a:ea typeface="ＭＳ Ｐゴシック" charset="0"/>
              </a:rPr>
              <a:t>The Moon</a:t>
            </a:r>
            <a:endParaRPr lang="en-US" dirty="0">
              <a:latin typeface="Arial" charset="0"/>
              <a:ea typeface="ＭＳ Ｐゴシック" charset="0"/>
            </a:endParaRPr>
          </a:p>
        </p:txBody>
      </p:sp>
      <p:sp>
        <p:nvSpPr>
          <p:cNvPr id="3" name="Content Placeholder 2"/>
          <p:cNvSpPr>
            <a:spLocks noGrp="1"/>
          </p:cNvSpPr>
          <p:nvPr>
            <p:ph idx="1"/>
          </p:nvPr>
        </p:nvSpPr>
        <p:spPr/>
        <p:txBody>
          <a:bodyPr>
            <a:normAutofit fontScale="92500" lnSpcReduction="20000"/>
          </a:bodyPr>
          <a:lstStyle/>
          <a:p>
            <a:pPr marL="0" indent="0">
              <a:buNone/>
              <a:defRPr/>
            </a:pPr>
            <a:r>
              <a:rPr lang="en-US" dirty="0" smtClean="0">
                <a:solidFill>
                  <a:srgbClr val="0D0D0D"/>
                </a:solidFill>
              </a:rPr>
              <a:t>Impact </a:t>
            </a:r>
            <a:r>
              <a:rPr lang="en-US" dirty="0" smtClean="0">
                <a:solidFill>
                  <a:srgbClr val="0D0D0D"/>
                </a:solidFill>
              </a:rPr>
              <a:t>Cratering:</a:t>
            </a:r>
            <a:br>
              <a:rPr lang="en-US" dirty="0" smtClean="0">
                <a:solidFill>
                  <a:srgbClr val="0D0D0D"/>
                </a:solidFill>
              </a:rPr>
            </a:br>
            <a:r>
              <a:rPr lang="en-US" dirty="0" smtClean="0">
                <a:solidFill>
                  <a:srgbClr val="0D0D0D"/>
                </a:solidFill>
              </a:rPr>
              <a:t/>
            </a:r>
            <a:br>
              <a:rPr lang="en-US" dirty="0" smtClean="0">
                <a:solidFill>
                  <a:srgbClr val="0D0D0D"/>
                </a:solidFill>
              </a:rPr>
            </a:br>
            <a:r>
              <a:rPr lang="en-US" sz="2400" dirty="0" smtClean="0">
                <a:solidFill>
                  <a:srgbClr val="0D0D0D"/>
                </a:solidFill>
              </a:rPr>
              <a:t>1. </a:t>
            </a:r>
            <a:r>
              <a:rPr lang="en-US" sz="2400" dirty="0" smtClean="0">
                <a:solidFill>
                  <a:srgbClr val="0D0D0D"/>
                </a:solidFill>
              </a:rPr>
              <a:t>Impact craters have certain distinguishing characteristics, such as their shape and the way the impacts ejected material across the lunar surface.</a:t>
            </a:r>
            <a:br>
              <a:rPr lang="en-US" sz="2400" dirty="0" smtClean="0">
                <a:solidFill>
                  <a:srgbClr val="0D0D0D"/>
                </a:solidFill>
              </a:rPr>
            </a:br>
            <a:r>
              <a:rPr lang="en-US" sz="2400" dirty="0" smtClean="0">
                <a:solidFill>
                  <a:srgbClr val="0D0D0D"/>
                </a:solidFill>
              </a:rPr>
              <a:t/>
            </a:r>
            <a:br>
              <a:rPr lang="en-US" sz="2400" dirty="0" smtClean="0">
                <a:solidFill>
                  <a:srgbClr val="0D0D0D"/>
                </a:solidFill>
              </a:rPr>
            </a:br>
            <a:r>
              <a:rPr lang="en-US" sz="2400" dirty="0" smtClean="0">
                <a:solidFill>
                  <a:srgbClr val="0D0D0D"/>
                </a:solidFill>
              </a:rPr>
              <a:t>2. There s a great range of sizes from giant basins to microscopic pits.</a:t>
            </a:r>
            <a:br>
              <a:rPr lang="en-US" sz="2400" dirty="0" smtClean="0">
                <a:solidFill>
                  <a:srgbClr val="0D0D0D"/>
                </a:solidFill>
              </a:rPr>
            </a:br>
            <a:r>
              <a:rPr lang="en-US" sz="2400" dirty="0" smtClean="0">
                <a:solidFill>
                  <a:srgbClr val="0D0D0D"/>
                </a:solidFill>
              </a:rPr>
              <a:t/>
            </a:r>
            <a:br>
              <a:rPr lang="en-US" sz="2400" dirty="0" smtClean="0">
                <a:solidFill>
                  <a:srgbClr val="0D0D0D"/>
                </a:solidFill>
              </a:rPr>
            </a:br>
            <a:r>
              <a:rPr lang="en-US" sz="2400" dirty="0" smtClean="0">
                <a:solidFill>
                  <a:srgbClr val="0D0D0D"/>
                </a:solidFill>
              </a:rPr>
              <a:t>3. Most of the craters on the moon are old; they were formed long ago when the solar system was young.</a:t>
            </a:r>
          </a:p>
          <a:p>
            <a:pPr>
              <a:defRPr/>
            </a:pPr>
            <a:endParaRPr lang="en-US" dirty="0"/>
          </a:p>
        </p:txBody>
      </p:sp>
    </p:spTree>
    <p:extLst>
      <p:ext uri="{BB962C8B-B14F-4D97-AF65-F5344CB8AC3E}">
        <p14:creationId xmlns:p14="http://schemas.microsoft.com/office/powerpoint/2010/main" val="21583655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2404" y="1316832"/>
            <a:ext cx="8658180" cy="5541168"/>
          </a:xfrm>
        </p:spPr>
        <p:txBody>
          <a:bodyPr>
            <a:normAutofit fontScale="92500"/>
          </a:bodyPr>
          <a:lstStyle/>
          <a:p>
            <a:pPr algn="ctr">
              <a:defRPr/>
            </a:pPr>
            <a:r>
              <a:rPr lang="en-US" sz="4300" dirty="0" smtClean="0">
                <a:solidFill>
                  <a:schemeClr val="accent3">
                    <a:lumMod val="50000"/>
                  </a:schemeClr>
                </a:solidFill>
              </a:rPr>
              <a:t>Lunar Maria</a:t>
            </a:r>
          </a:p>
          <a:p>
            <a:pPr>
              <a:defRPr/>
            </a:pPr>
            <a:r>
              <a:rPr lang="en-US" sz="3600" dirty="0" smtClean="0">
                <a:solidFill>
                  <a:srgbClr val="0D0D0D"/>
                </a:solidFill>
              </a:rPr>
              <a:t>large, dark plains of the lunar lowlands </a:t>
            </a:r>
            <a:r>
              <a:rPr lang="en-US" sz="3600" dirty="0" smtClean="0">
                <a:solidFill>
                  <a:srgbClr val="0D0D0D"/>
                </a:solidFill>
              </a:rPr>
              <a:t>(dark </a:t>
            </a:r>
            <a:r>
              <a:rPr lang="en-US" sz="3600" dirty="0" smtClean="0">
                <a:solidFill>
                  <a:srgbClr val="0D0D0D"/>
                </a:solidFill>
              </a:rPr>
              <a:t>gray areas visible from Earth by naked eye) formed by volcanic eruptions of dark lava. </a:t>
            </a:r>
            <a:r>
              <a:rPr lang="en-US" sz="3600" dirty="0" smtClean="0">
                <a:solidFill>
                  <a:srgbClr val="0D0D0D"/>
                </a:solidFill>
              </a:rPr>
              <a:t>Latin for "seas," early astronomers thought these dark areas on the moon were filled with water. </a:t>
            </a:r>
            <a:r>
              <a:rPr lang="en-US" sz="3600" dirty="0" smtClean="0">
                <a:solidFill>
                  <a:srgbClr val="0D0D0D"/>
                </a:solidFill>
              </a:rPr>
              <a:t>16% of the moon's surface is covered in </a:t>
            </a:r>
            <a:r>
              <a:rPr lang="en-US" sz="3600" dirty="0" smtClean="0">
                <a:solidFill>
                  <a:srgbClr val="0D0D0D"/>
                </a:solidFill>
              </a:rPr>
              <a:t>Maria</a:t>
            </a:r>
            <a:r>
              <a:rPr lang="en-US" sz="3600" dirty="0" smtClean="0">
                <a:solidFill>
                  <a:srgbClr val="0D0D0D"/>
                </a:solidFill>
              </a:rPr>
              <a:t>.</a:t>
            </a:r>
            <a:br>
              <a:rPr lang="en-US" sz="3600" dirty="0" smtClean="0">
                <a:solidFill>
                  <a:srgbClr val="0D0D0D"/>
                </a:solidFill>
              </a:rPr>
            </a:br>
            <a:r>
              <a:rPr lang="en-US" sz="3600" dirty="0" smtClean="0">
                <a:solidFill>
                  <a:srgbClr val="0D0D0D"/>
                </a:solidFill>
              </a:rPr>
              <a:t/>
            </a:r>
            <a:br>
              <a:rPr lang="en-US" sz="3600" dirty="0" smtClean="0">
                <a:solidFill>
                  <a:srgbClr val="0D0D0D"/>
                </a:solidFill>
              </a:rPr>
            </a:br>
            <a:r>
              <a:rPr lang="en-US" sz="3600" dirty="0" smtClean="0">
                <a:solidFill>
                  <a:srgbClr val="0D0D0D"/>
                </a:solidFill>
              </a:rPr>
              <a:t>The lunar Maria is one of the moon's terrains.</a:t>
            </a:r>
          </a:p>
          <a:p>
            <a:pPr>
              <a:defRPr/>
            </a:pPr>
            <a:endParaRPr lang="en-US" dirty="0"/>
          </a:p>
        </p:txBody>
      </p:sp>
    </p:spTree>
    <p:extLst>
      <p:ext uri="{BB962C8B-B14F-4D97-AF65-F5344CB8AC3E}">
        <p14:creationId xmlns:p14="http://schemas.microsoft.com/office/powerpoint/2010/main" val="5883147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058408"/>
            <a:ext cx="8485016" cy="5342392"/>
          </a:xfrm>
        </p:spPr>
        <p:txBody>
          <a:bodyPr>
            <a:noAutofit/>
          </a:bodyPr>
          <a:lstStyle/>
          <a:p>
            <a:pPr>
              <a:defRPr/>
            </a:pPr>
            <a:r>
              <a:rPr lang="en-US" sz="3200" dirty="0" smtClean="0">
                <a:solidFill>
                  <a:schemeClr val="tx1"/>
                </a:solidFill>
              </a:rPr>
              <a:t>Impact Cratering of the Moon (what caused the craters on the moon)</a:t>
            </a:r>
          </a:p>
          <a:p>
            <a:pPr>
              <a:defRPr/>
            </a:pPr>
            <a:r>
              <a:rPr lang="en-US" sz="3200" dirty="0" smtClean="0">
                <a:solidFill>
                  <a:schemeClr val="tx1"/>
                </a:solidFill>
              </a:rPr>
              <a:t>The craters on the moon were formed by the impact of meteorites striking the moon traveling about 10 to 70 km/s, and can hit with the energy of many nuclear bombs</a:t>
            </a:r>
            <a:r>
              <a:rPr lang="en-US" sz="3200" dirty="0" smtClean="0">
                <a:solidFill>
                  <a:schemeClr val="tx1"/>
                </a:solidFill>
              </a:rPr>
              <a:t>.</a:t>
            </a:r>
            <a:r>
              <a:rPr lang="en-US" sz="3200" dirty="0" smtClean="0">
                <a:solidFill>
                  <a:schemeClr val="tx1"/>
                </a:solidFill>
              </a:rPr>
              <a:t/>
            </a:r>
            <a:br>
              <a:rPr lang="en-US" sz="3200" dirty="0" smtClean="0">
                <a:solidFill>
                  <a:schemeClr val="tx1"/>
                </a:solidFill>
              </a:rPr>
            </a:br>
            <a:r>
              <a:rPr lang="en-US" sz="3200" dirty="0" smtClean="0">
                <a:solidFill>
                  <a:schemeClr val="tx1"/>
                </a:solidFill>
              </a:rPr>
              <a:t>1. Craters have certain distinguishing characteristics, such as shape and the </a:t>
            </a:r>
            <a:r>
              <a:rPr lang="en-US" sz="3200" dirty="0" err="1" smtClean="0">
                <a:solidFill>
                  <a:schemeClr val="tx1"/>
                </a:solidFill>
              </a:rPr>
              <a:t>ejecta</a:t>
            </a:r>
            <a:r>
              <a:rPr lang="en-US" sz="3200" dirty="0" smtClean="0">
                <a:solidFill>
                  <a:schemeClr val="tx1"/>
                </a:solidFill>
              </a:rPr>
              <a:t>, rays, and secondary craters around them. </a:t>
            </a:r>
          </a:p>
          <a:p>
            <a:pPr>
              <a:defRPr/>
            </a:pPr>
            <a:endParaRPr lang="en-US" sz="3600" dirty="0"/>
          </a:p>
        </p:txBody>
      </p:sp>
    </p:spTree>
    <p:extLst>
      <p:ext uri="{BB962C8B-B14F-4D97-AF65-F5344CB8AC3E}">
        <p14:creationId xmlns:p14="http://schemas.microsoft.com/office/powerpoint/2010/main" val="4056125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1" name="Rectangle 3"/>
          <p:cNvSpPr>
            <a:spLocks noGrp="1" noChangeArrowheads="1"/>
          </p:cNvSpPr>
          <p:nvPr>
            <p:ph type="body" idx="4294967295"/>
          </p:nvPr>
        </p:nvSpPr>
        <p:spPr>
          <a:xfrm>
            <a:off x="269366" y="971550"/>
            <a:ext cx="8874634" cy="5872163"/>
          </a:xfrm>
        </p:spPr>
        <p:txBody>
          <a:bodyPr>
            <a:normAutofit lnSpcReduction="10000"/>
          </a:bodyPr>
          <a:lstStyle/>
          <a:p>
            <a:pPr eaLnBrk="1" hangingPunct="1">
              <a:defRPr/>
            </a:pPr>
            <a:r>
              <a:rPr lang="en-US" sz="4000" dirty="0" smtClean="0">
                <a:solidFill>
                  <a:srgbClr val="3E3D2D"/>
                </a:solidFill>
                <a:cs typeface="+mn-cs"/>
              </a:rPr>
              <a:t>The comparison of one planet with another is called comparative planetology.</a:t>
            </a:r>
          </a:p>
          <a:p>
            <a:pPr lvl="1" eaLnBrk="1" hangingPunct="1">
              <a:defRPr/>
            </a:pPr>
            <a:r>
              <a:rPr lang="en-US" sz="2400" dirty="0" smtClean="0">
                <a:solidFill>
                  <a:srgbClr val="3E3D2D"/>
                </a:solidFill>
              </a:rPr>
              <a:t>It is one of the best ways to analyze the worlds in our solar system.</a:t>
            </a:r>
          </a:p>
          <a:p>
            <a:pPr lvl="1" eaLnBrk="1" hangingPunct="1">
              <a:defRPr/>
            </a:pPr>
            <a:r>
              <a:rPr lang="en-US" sz="2400" dirty="0" smtClean="0">
                <a:solidFill>
                  <a:srgbClr val="3E3D2D"/>
                </a:solidFill>
              </a:rPr>
              <a:t>You will learn much more by comparing planets than you could by studying them individually</a:t>
            </a:r>
            <a:r>
              <a:rPr lang="en-US" sz="2400" dirty="0" smtClean="0">
                <a:solidFill>
                  <a:srgbClr val="3E3D2D"/>
                </a:solidFill>
              </a:rPr>
              <a:t>.</a:t>
            </a:r>
          </a:p>
          <a:p>
            <a:pPr>
              <a:defRPr/>
            </a:pPr>
            <a:r>
              <a:rPr lang="en-US" sz="4400" dirty="0" smtClean="0">
                <a:solidFill>
                  <a:srgbClr val="3E3D2D"/>
                </a:solidFill>
              </a:rPr>
              <a:t>In this chapter, you </a:t>
            </a:r>
            <a:r>
              <a:rPr lang="en-US" sz="4400" dirty="0">
                <a:solidFill>
                  <a:srgbClr val="3E3D2D"/>
                </a:solidFill>
              </a:rPr>
              <a:t>will visit five </a:t>
            </a:r>
            <a:r>
              <a:rPr lang="en-US" sz="4400" dirty="0" smtClean="0">
                <a:solidFill>
                  <a:srgbClr val="3E3D2D"/>
                </a:solidFill>
              </a:rPr>
              <a:t>Earthlike </a:t>
            </a:r>
            <a:r>
              <a:rPr lang="en-US" sz="4400" dirty="0">
                <a:solidFill>
                  <a:srgbClr val="3E3D2D"/>
                </a:solidFill>
              </a:rPr>
              <a:t>worlds.</a:t>
            </a:r>
          </a:p>
          <a:p>
            <a:pPr lvl="1">
              <a:defRPr/>
            </a:pPr>
            <a:r>
              <a:rPr lang="en-US" sz="2600" dirty="0">
                <a:solidFill>
                  <a:srgbClr val="3E3D2D"/>
                </a:solidFill>
              </a:rPr>
              <a:t>This preliminary section will be your guide to important features and comparisons.</a:t>
            </a:r>
          </a:p>
          <a:p>
            <a:pPr lvl="1" eaLnBrk="1" hangingPunct="1">
              <a:defRPr/>
            </a:pPr>
            <a:endParaRPr lang="en-US" sz="2400" dirty="0" smtClean="0">
              <a:solidFill>
                <a:srgbClr val="3E3D2D"/>
              </a:solidFill>
            </a:endParaRPr>
          </a:p>
        </p:txBody>
      </p:sp>
    </p:spTree>
    <p:extLst>
      <p:ext uri="{BB962C8B-B14F-4D97-AF65-F5344CB8AC3E}">
        <p14:creationId xmlns:p14="http://schemas.microsoft.com/office/powerpoint/2010/main" val="2180899659"/>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 y="904457"/>
            <a:ext cx="8619699" cy="5496343"/>
          </a:xfrm>
        </p:spPr>
        <p:txBody>
          <a:bodyPr>
            <a:noAutofit/>
          </a:bodyPr>
          <a:lstStyle/>
          <a:p>
            <a:pPr>
              <a:defRPr/>
            </a:pPr>
            <a:r>
              <a:rPr lang="en-US" sz="3200" dirty="0" smtClean="0"/>
              <a:t>- </a:t>
            </a:r>
            <a:r>
              <a:rPr lang="en-US" sz="3200" dirty="0" err="1" smtClean="0">
                <a:solidFill>
                  <a:srgbClr val="000000"/>
                </a:solidFill>
              </a:rPr>
              <a:t>ejecta</a:t>
            </a:r>
            <a:r>
              <a:rPr lang="en-US" sz="3200" dirty="0" smtClean="0">
                <a:solidFill>
                  <a:srgbClr val="000000"/>
                </a:solidFill>
              </a:rPr>
              <a:t> - Pulverized rock scattered by meteorite impacts on a planetary surface.</a:t>
            </a:r>
            <a:br>
              <a:rPr lang="en-US" sz="3200" dirty="0" smtClean="0">
                <a:solidFill>
                  <a:srgbClr val="000000"/>
                </a:solidFill>
              </a:rPr>
            </a:br>
            <a:r>
              <a:rPr lang="en-US" sz="3200" dirty="0" smtClean="0">
                <a:solidFill>
                  <a:srgbClr val="000000"/>
                </a:solidFill>
              </a:rPr>
              <a:t/>
            </a:r>
            <a:br>
              <a:rPr lang="en-US" sz="3200" dirty="0" smtClean="0">
                <a:solidFill>
                  <a:srgbClr val="000000"/>
                </a:solidFill>
              </a:rPr>
            </a:br>
            <a:r>
              <a:rPr lang="en-US" sz="3200" dirty="0" smtClean="0">
                <a:solidFill>
                  <a:srgbClr val="000000"/>
                </a:solidFill>
              </a:rPr>
              <a:t>2. Lunar impact craters range from tiny pits formed by micrometeorites (small meteorites) to giant </a:t>
            </a:r>
            <a:r>
              <a:rPr lang="en-US" sz="3200" dirty="0" err="1" smtClean="0">
                <a:solidFill>
                  <a:srgbClr val="000000"/>
                </a:solidFill>
              </a:rPr>
              <a:t>multiringed</a:t>
            </a:r>
            <a:r>
              <a:rPr lang="en-US" sz="3200" dirty="0" smtClean="0">
                <a:solidFill>
                  <a:srgbClr val="000000"/>
                </a:solidFill>
              </a:rPr>
              <a:t> basins (the larges craters one or more inner rings concentric with the outer rim). </a:t>
            </a:r>
            <a:br>
              <a:rPr lang="en-US" sz="3200" dirty="0" smtClean="0">
                <a:solidFill>
                  <a:srgbClr val="000000"/>
                </a:solidFill>
              </a:rPr>
            </a:br>
            <a:r>
              <a:rPr lang="en-US" sz="3200" dirty="0" smtClean="0">
                <a:solidFill>
                  <a:srgbClr val="000000"/>
                </a:solidFill>
              </a:rPr>
              <a:t/>
            </a:r>
            <a:br>
              <a:rPr lang="en-US" sz="3200" dirty="0" smtClean="0">
                <a:solidFill>
                  <a:srgbClr val="000000"/>
                </a:solidFill>
              </a:rPr>
            </a:br>
            <a:r>
              <a:rPr lang="en-US" sz="3200" dirty="0" smtClean="0">
                <a:solidFill>
                  <a:srgbClr val="000000"/>
                </a:solidFill>
              </a:rPr>
              <a:t>3. Most of the craters on the moon are old; they were formed long ago when the solar system was young.</a:t>
            </a:r>
            <a:endParaRPr lang="en-US" sz="3200" dirty="0">
              <a:solidFill>
                <a:srgbClr val="000000"/>
              </a:solidFill>
            </a:endParaRPr>
          </a:p>
        </p:txBody>
      </p:sp>
    </p:spTree>
    <p:extLst>
      <p:ext uri="{BB962C8B-B14F-4D97-AF65-F5344CB8AC3E}">
        <p14:creationId xmlns:p14="http://schemas.microsoft.com/office/powerpoint/2010/main" val="13758684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9" name="Rectangle 3"/>
          <p:cNvSpPr>
            <a:spLocks noGrp="1" noChangeArrowheads="1"/>
          </p:cNvSpPr>
          <p:nvPr>
            <p:ph type="body" sz="half" idx="1"/>
          </p:nvPr>
        </p:nvSpPr>
        <p:spPr>
          <a:xfrm>
            <a:off x="581025" y="984250"/>
            <a:ext cx="8562975" cy="5835650"/>
          </a:xfrm>
        </p:spPr>
        <p:txBody>
          <a:bodyPr/>
          <a:lstStyle/>
          <a:p>
            <a:pPr eaLnBrk="1" hangingPunct="1">
              <a:defRPr/>
            </a:pPr>
            <a:r>
              <a:rPr lang="en-US" sz="3600" dirty="0" smtClean="0">
                <a:solidFill>
                  <a:schemeClr val="tx1"/>
                </a:solidFill>
                <a:cs typeface="+mn-cs"/>
              </a:rPr>
              <a:t>Twelve Apollo astronauts visited both the </a:t>
            </a:r>
            <a:r>
              <a:rPr lang="en-US" sz="3600" dirty="0" smtClean="0">
                <a:solidFill>
                  <a:schemeClr val="tx1"/>
                </a:solidFill>
                <a:cs typeface="+mn-cs"/>
              </a:rPr>
              <a:t>moon</a:t>
            </a:r>
            <a:r>
              <a:rPr lang="en-US" sz="3600" dirty="0" smtClean="0">
                <a:solidFill>
                  <a:schemeClr val="tx1"/>
                </a:solidFill>
                <a:latin typeface="Arial"/>
              </a:rPr>
              <a:t>’</a:t>
            </a:r>
            <a:r>
              <a:rPr lang="en-US" sz="3600" dirty="0" smtClean="0">
                <a:solidFill>
                  <a:schemeClr val="tx1"/>
                </a:solidFill>
                <a:cs typeface="+mn-cs"/>
              </a:rPr>
              <a:t>s Maria </a:t>
            </a:r>
            <a:r>
              <a:rPr lang="en-US" sz="3600" dirty="0" smtClean="0">
                <a:solidFill>
                  <a:schemeClr val="tx1"/>
                </a:solidFill>
                <a:cs typeface="+mn-cs"/>
              </a:rPr>
              <a:t>and highlands in six expeditions between 1969 and 1972.</a:t>
            </a:r>
          </a:p>
        </p:txBody>
      </p:sp>
      <p:sp>
        <p:nvSpPr>
          <p:cNvPr id="674830" name="Text Box 14"/>
          <p:cNvSpPr txBox="1">
            <a:spLocks noChangeArrowheads="1"/>
          </p:cNvSpPr>
          <p:nvPr/>
        </p:nvSpPr>
        <p:spPr bwMode="auto">
          <a:xfrm>
            <a:off x="547688" y="76200"/>
            <a:ext cx="760571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rgbClr val="800000"/>
                </a:solidFill>
                <a:cs typeface="+mn-cs"/>
              </a:rPr>
              <a:t>Lunar Geology </a:t>
            </a:r>
          </a:p>
        </p:txBody>
      </p:sp>
      <p:pic>
        <p:nvPicPr>
          <p:cNvPr id="674831" name="Picture 15" descr="13f04"/>
          <p:cNvPicPr>
            <a:picLocks noChangeAspect="1" noChangeArrowheads="1"/>
          </p:cNvPicPr>
          <p:nvPr/>
        </p:nvPicPr>
        <p:blipFill>
          <a:blip r:embed="rId3">
            <a:extLst>
              <a:ext uri="{28A0092B-C50C-407E-A947-70E740481C1C}">
                <a14:useLocalDpi xmlns:a14="http://schemas.microsoft.com/office/drawing/2010/main" val="0"/>
              </a:ext>
            </a:extLst>
          </a:blip>
          <a:srcRect l="6697" t="6558" r="42950" b="45691"/>
          <a:stretch>
            <a:fillRect/>
          </a:stretch>
        </p:blipFill>
        <p:spPr bwMode="auto">
          <a:xfrm>
            <a:off x="4267200" y="3130550"/>
            <a:ext cx="4876800" cy="372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16202114"/>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8115" name="Rectangle 3"/>
          <p:cNvSpPr>
            <a:spLocks noGrp="1" noChangeArrowheads="1"/>
          </p:cNvSpPr>
          <p:nvPr>
            <p:ph type="body" idx="4294967295"/>
          </p:nvPr>
        </p:nvSpPr>
        <p:spPr>
          <a:xfrm>
            <a:off x="566738" y="933450"/>
            <a:ext cx="8577262" cy="5924550"/>
          </a:xfrm>
        </p:spPr>
        <p:txBody>
          <a:bodyPr/>
          <a:lstStyle/>
          <a:p>
            <a:pPr eaLnBrk="1" hangingPunct="1">
              <a:defRPr/>
            </a:pPr>
            <a:r>
              <a:rPr lang="en-US" sz="4400" dirty="0" smtClean="0">
                <a:solidFill>
                  <a:schemeClr val="tx1"/>
                </a:solidFill>
                <a:cs typeface="+mn-cs"/>
              </a:rPr>
              <a:t>Most rocks they found, both in the highlands and the </a:t>
            </a:r>
            <a:r>
              <a:rPr lang="en-US" sz="4400" dirty="0" err="1" smtClean="0">
                <a:solidFill>
                  <a:schemeClr val="tx1"/>
                </a:solidFill>
                <a:cs typeface="+mn-cs"/>
              </a:rPr>
              <a:t>maria</a:t>
            </a:r>
            <a:r>
              <a:rPr lang="en-US" sz="4400" dirty="0" smtClean="0">
                <a:solidFill>
                  <a:schemeClr val="tx1"/>
                </a:solidFill>
                <a:cs typeface="+mn-cs"/>
              </a:rPr>
              <a:t>, were typical of hardened lava</a:t>
            </a:r>
            <a:r>
              <a:rPr lang="en-US" sz="4400" dirty="0" smtClean="0">
                <a:cs typeface="+mn-cs"/>
              </a:rPr>
              <a:t>.</a:t>
            </a:r>
          </a:p>
          <a:p>
            <a:pPr>
              <a:defRPr/>
            </a:pPr>
            <a:r>
              <a:rPr lang="en-US" sz="4400" dirty="0">
                <a:solidFill>
                  <a:srgbClr val="000000"/>
                </a:solidFill>
              </a:rPr>
              <a:t>The </a:t>
            </a:r>
            <a:r>
              <a:rPr lang="en-US" sz="4400" dirty="0" err="1">
                <a:solidFill>
                  <a:srgbClr val="000000"/>
                </a:solidFill>
              </a:rPr>
              <a:t>maria</a:t>
            </a:r>
            <a:r>
              <a:rPr lang="en-US" sz="4400" dirty="0">
                <a:solidFill>
                  <a:srgbClr val="000000"/>
                </a:solidFill>
              </a:rPr>
              <a:t> are actually </a:t>
            </a:r>
            <a:r>
              <a:rPr lang="en-US" sz="4400" dirty="0" smtClean="0">
                <a:solidFill>
                  <a:srgbClr val="000000"/>
                </a:solidFill>
              </a:rPr>
              <a:t>ancient</a:t>
            </a:r>
          </a:p>
          <a:p>
            <a:pPr marL="0" indent="0">
              <a:buNone/>
              <a:defRPr/>
            </a:pPr>
            <a:r>
              <a:rPr lang="en-US" sz="4400" dirty="0" smtClean="0">
                <a:solidFill>
                  <a:srgbClr val="000000"/>
                </a:solidFill>
              </a:rPr>
              <a:t>basalt </a:t>
            </a:r>
            <a:r>
              <a:rPr lang="en-US" sz="4400" dirty="0">
                <a:solidFill>
                  <a:srgbClr val="000000"/>
                </a:solidFill>
              </a:rPr>
              <a:t>lava flows.</a:t>
            </a:r>
          </a:p>
          <a:p>
            <a:pPr eaLnBrk="1" hangingPunct="1">
              <a:defRPr/>
            </a:pPr>
            <a:endParaRPr lang="en-US" sz="4400" dirty="0" smtClean="0">
              <a:cs typeface="+mn-cs"/>
            </a:endParaRPr>
          </a:p>
          <a:p>
            <a:pPr eaLnBrk="1" hangingPunct="1">
              <a:defRPr/>
            </a:pPr>
            <a:endParaRPr lang="en-US" sz="4400" dirty="0" smtClean="0">
              <a:cs typeface="+mn-cs"/>
            </a:endParaRPr>
          </a:p>
        </p:txBody>
      </p:sp>
      <p:sp>
        <p:nvSpPr>
          <p:cNvPr id="1498122" name="Text Box 10"/>
          <p:cNvSpPr txBox="1">
            <a:spLocks noChangeArrowheads="1"/>
          </p:cNvSpPr>
          <p:nvPr/>
        </p:nvSpPr>
        <p:spPr bwMode="auto">
          <a:xfrm>
            <a:off x="547688" y="76200"/>
            <a:ext cx="760571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rgbClr val="800000"/>
                </a:solidFill>
                <a:cs typeface="+mn-cs"/>
              </a:rPr>
              <a:t>Lunar Geology </a:t>
            </a:r>
          </a:p>
        </p:txBody>
      </p:sp>
      <p:pic>
        <p:nvPicPr>
          <p:cNvPr id="1498123" name="Picture 11" descr="13f04"/>
          <p:cNvPicPr>
            <a:picLocks noChangeAspect="1" noChangeArrowheads="1"/>
          </p:cNvPicPr>
          <p:nvPr/>
        </p:nvPicPr>
        <p:blipFill>
          <a:blip r:embed="rId3">
            <a:extLst>
              <a:ext uri="{28A0092B-C50C-407E-A947-70E740481C1C}">
                <a14:useLocalDpi xmlns:a14="http://schemas.microsoft.com/office/drawing/2010/main" val="0"/>
              </a:ext>
            </a:extLst>
          </a:blip>
          <a:srcRect l="58691" t="12500" b="52414"/>
          <a:stretch>
            <a:fillRect/>
          </a:stretch>
        </p:blipFill>
        <p:spPr bwMode="auto">
          <a:xfrm>
            <a:off x="317186" y="4903326"/>
            <a:ext cx="2827338" cy="193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98124" name="Picture 12" descr="13f04"/>
          <p:cNvPicPr>
            <a:picLocks noChangeAspect="1" noChangeArrowheads="1"/>
          </p:cNvPicPr>
          <p:nvPr/>
        </p:nvPicPr>
        <p:blipFill>
          <a:blip r:embed="rId3">
            <a:extLst>
              <a:ext uri="{28A0092B-C50C-407E-A947-70E740481C1C}">
                <a14:useLocalDpi xmlns:a14="http://schemas.microsoft.com/office/drawing/2010/main" val="0"/>
              </a:ext>
            </a:extLst>
          </a:blip>
          <a:srcRect l="50105" t="49408" r="7518" b="9856"/>
          <a:stretch>
            <a:fillRect/>
          </a:stretch>
        </p:blipFill>
        <p:spPr bwMode="auto">
          <a:xfrm>
            <a:off x="3144524" y="4901739"/>
            <a:ext cx="2500313" cy="193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98125" name="Picture 13" descr="13f04"/>
          <p:cNvPicPr>
            <a:picLocks noChangeAspect="1" noChangeArrowheads="1"/>
          </p:cNvPicPr>
          <p:nvPr/>
        </p:nvPicPr>
        <p:blipFill>
          <a:blip r:embed="rId3">
            <a:extLst>
              <a:ext uri="{28A0092B-C50C-407E-A947-70E740481C1C}">
                <a14:useLocalDpi xmlns:a14="http://schemas.microsoft.com/office/drawing/2010/main" val="0"/>
              </a:ext>
            </a:extLst>
          </a:blip>
          <a:srcRect l="839" t="60498" r="56993" b="363"/>
          <a:stretch>
            <a:fillRect/>
          </a:stretch>
        </p:blipFill>
        <p:spPr bwMode="auto">
          <a:xfrm>
            <a:off x="5644837" y="4898564"/>
            <a:ext cx="2619375" cy="193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258190367"/>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7" name="Rectangle 3"/>
          <p:cNvSpPr>
            <a:spLocks noGrp="1" noChangeArrowheads="1"/>
          </p:cNvSpPr>
          <p:nvPr>
            <p:ph type="body" sz="half" idx="1"/>
          </p:nvPr>
        </p:nvSpPr>
        <p:spPr>
          <a:xfrm>
            <a:off x="547688" y="985838"/>
            <a:ext cx="8367712" cy="5872162"/>
          </a:xfrm>
        </p:spPr>
        <p:txBody>
          <a:bodyPr>
            <a:normAutofit/>
          </a:bodyPr>
          <a:lstStyle/>
          <a:p>
            <a:pPr eaLnBrk="1" hangingPunct="1">
              <a:defRPr/>
            </a:pPr>
            <a:r>
              <a:rPr lang="en-US" sz="3200" dirty="0" smtClean="0">
                <a:solidFill>
                  <a:schemeClr val="tx1"/>
                </a:solidFill>
              </a:rPr>
              <a:t>The highlands, in contrast, are composed of low-density rock containing minerals. </a:t>
            </a:r>
          </a:p>
          <a:p>
            <a:pPr lvl="1" eaLnBrk="1" hangingPunct="1">
              <a:defRPr/>
            </a:pPr>
            <a:r>
              <a:rPr lang="en-US" sz="3200" dirty="0" smtClean="0">
                <a:solidFill>
                  <a:schemeClr val="tx1"/>
                </a:solidFill>
              </a:rPr>
              <a:t>For example, </a:t>
            </a:r>
            <a:r>
              <a:rPr lang="en-US" sz="3200" dirty="0" err="1" smtClean="0">
                <a:solidFill>
                  <a:schemeClr val="tx1"/>
                </a:solidFill>
              </a:rPr>
              <a:t>anorthosite</a:t>
            </a:r>
            <a:r>
              <a:rPr lang="en-US" sz="3200" dirty="0" smtClean="0">
                <a:solidFill>
                  <a:schemeClr val="tx1"/>
                </a:solidFill>
              </a:rPr>
              <a:t>—a light-colored rock that contributes to the highlands</a:t>
            </a:r>
            <a:r>
              <a:rPr lang="ja-JP" altLang="en-US" sz="3200" dirty="0" smtClean="0">
                <a:solidFill>
                  <a:schemeClr val="tx1"/>
                </a:solidFill>
                <a:latin typeface="Arial"/>
              </a:rPr>
              <a:t>’</a:t>
            </a:r>
            <a:r>
              <a:rPr lang="en-US" sz="3200" dirty="0" smtClean="0">
                <a:solidFill>
                  <a:schemeClr val="tx1"/>
                </a:solidFill>
              </a:rPr>
              <a:t> bright contrast with the dark </a:t>
            </a:r>
            <a:r>
              <a:rPr lang="en-US" sz="3200" dirty="0" smtClean="0">
                <a:solidFill>
                  <a:schemeClr val="tx1"/>
                </a:solidFill>
              </a:rPr>
              <a:t>Maria</a:t>
            </a:r>
            <a:r>
              <a:rPr lang="en-US" sz="3200" dirty="0" smtClean="0">
                <a:solidFill>
                  <a:srgbClr val="000000"/>
                </a:solidFill>
              </a:rPr>
              <a:t>—would be among the first material to solidify and float to the top of molten rock.</a:t>
            </a:r>
          </a:p>
        </p:txBody>
      </p:sp>
      <p:sp>
        <p:nvSpPr>
          <p:cNvPr id="676880" name="Text Box 16"/>
          <p:cNvSpPr txBox="1">
            <a:spLocks noChangeArrowheads="1"/>
          </p:cNvSpPr>
          <p:nvPr/>
        </p:nvSpPr>
        <p:spPr bwMode="auto">
          <a:xfrm>
            <a:off x="547688" y="76200"/>
            <a:ext cx="760571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chemeClr val="accent3">
                    <a:lumMod val="50000"/>
                  </a:schemeClr>
                </a:solidFill>
                <a:cs typeface="+mn-cs"/>
              </a:rPr>
              <a:t>Lunar Geology </a:t>
            </a:r>
          </a:p>
        </p:txBody>
      </p:sp>
    </p:spTree>
    <p:extLst>
      <p:ext uri="{BB962C8B-B14F-4D97-AF65-F5344CB8AC3E}">
        <p14:creationId xmlns:p14="http://schemas.microsoft.com/office/powerpoint/2010/main" val="3918982858"/>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itle 1"/>
          <p:cNvSpPr>
            <a:spLocks noGrp="1"/>
          </p:cNvSpPr>
          <p:nvPr>
            <p:ph type="title"/>
          </p:nvPr>
        </p:nvSpPr>
        <p:spPr bwMode="auto">
          <a:xfrm>
            <a:off x="457200" y="685800"/>
            <a:ext cx="82296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dirty="0" smtClean="0">
                <a:latin typeface="Arial" charset="0"/>
                <a:ea typeface="ＭＳ Ｐゴシック" charset="0"/>
              </a:rPr>
              <a:t/>
            </a:r>
            <a:br>
              <a:rPr lang="en-US" dirty="0" smtClean="0">
                <a:latin typeface="Arial" charset="0"/>
                <a:ea typeface="ＭＳ Ｐゴシック" charset="0"/>
              </a:rPr>
            </a:br>
            <a:r>
              <a:rPr lang="en-US" dirty="0" smtClean="0">
                <a:solidFill>
                  <a:srgbClr val="800000"/>
                </a:solidFill>
                <a:latin typeface="Arial" charset="0"/>
                <a:ea typeface="ＭＳ Ｐゴシック" charset="0"/>
              </a:rPr>
              <a:t>The </a:t>
            </a:r>
            <a:r>
              <a:rPr lang="en-US" dirty="0">
                <a:solidFill>
                  <a:srgbClr val="800000"/>
                </a:solidFill>
                <a:latin typeface="Arial" charset="0"/>
                <a:ea typeface="ＭＳ Ｐゴシック" charset="0"/>
              </a:rPr>
              <a:t>Origin of the Moon</a:t>
            </a:r>
          </a:p>
        </p:txBody>
      </p:sp>
      <p:sp>
        <p:nvSpPr>
          <p:cNvPr id="3" name="Content Placeholder 2"/>
          <p:cNvSpPr>
            <a:spLocks noGrp="1"/>
          </p:cNvSpPr>
          <p:nvPr>
            <p:ph idx="1"/>
          </p:nvPr>
        </p:nvSpPr>
        <p:spPr>
          <a:xfrm>
            <a:off x="609600" y="2674885"/>
            <a:ext cx="8229600" cy="4021948"/>
          </a:xfrm>
        </p:spPr>
        <p:txBody>
          <a:bodyPr>
            <a:normAutofit fontScale="47500" lnSpcReduction="20000"/>
          </a:bodyPr>
          <a:lstStyle/>
          <a:p>
            <a:pPr>
              <a:defRPr/>
            </a:pPr>
            <a:endParaRPr lang="en-US" dirty="0"/>
          </a:p>
          <a:p>
            <a:pPr>
              <a:defRPr/>
            </a:pPr>
            <a:r>
              <a:rPr lang="en-US" sz="6500" dirty="0" smtClean="0">
                <a:solidFill>
                  <a:srgbClr val="000000"/>
                </a:solidFill>
              </a:rPr>
              <a:t>Astronomers </a:t>
            </a:r>
            <a:r>
              <a:rPr lang="en-US" sz="6500" dirty="0" smtClean="0">
                <a:solidFill>
                  <a:srgbClr val="000000"/>
                </a:solidFill>
              </a:rPr>
              <a:t>had come up with 3 different hypothesis for the origin of the moon:</a:t>
            </a:r>
            <a:br>
              <a:rPr lang="en-US" sz="6500" dirty="0" smtClean="0">
                <a:solidFill>
                  <a:srgbClr val="000000"/>
                </a:solidFill>
              </a:rPr>
            </a:br>
            <a:r>
              <a:rPr lang="en-US" sz="6500" dirty="0" smtClean="0">
                <a:solidFill>
                  <a:srgbClr val="000000"/>
                </a:solidFill>
              </a:rPr>
              <a:t/>
            </a:r>
            <a:br>
              <a:rPr lang="en-US" sz="6500" dirty="0" smtClean="0">
                <a:solidFill>
                  <a:srgbClr val="000000"/>
                </a:solidFill>
              </a:rPr>
            </a:br>
            <a:r>
              <a:rPr lang="en-US" sz="6500" dirty="0" smtClean="0">
                <a:solidFill>
                  <a:srgbClr val="000000"/>
                </a:solidFill>
              </a:rPr>
              <a:t>1. </a:t>
            </a:r>
            <a:r>
              <a:rPr lang="en-US" sz="6500" dirty="0" smtClean="0">
                <a:solidFill>
                  <a:srgbClr val="000000"/>
                </a:solidFill>
              </a:rPr>
              <a:t>Fission hypothesis - the moon broke from a rapidly spinning young Earth. </a:t>
            </a:r>
            <a:br>
              <a:rPr lang="en-US" sz="6500" dirty="0" smtClean="0">
                <a:solidFill>
                  <a:srgbClr val="000000"/>
                </a:solidFill>
              </a:rPr>
            </a:br>
            <a:r>
              <a:rPr lang="en-US" sz="6500" dirty="0" smtClean="0">
                <a:solidFill>
                  <a:srgbClr val="000000"/>
                </a:solidFill>
              </a:rPr>
              <a:t>2. Condensation hypothesis - Earth and its moon condensed from the same cloud of matter in the solar nebula. </a:t>
            </a:r>
            <a:br>
              <a:rPr lang="en-US" sz="6500" dirty="0" smtClean="0">
                <a:solidFill>
                  <a:srgbClr val="000000"/>
                </a:solidFill>
              </a:rPr>
            </a:br>
            <a:endParaRPr lang="en-US" sz="6500" dirty="0">
              <a:solidFill>
                <a:srgbClr val="000000"/>
              </a:solidFill>
            </a:endParaRPr>
          </a:p>
        </p:txBody>
      </p:sp>
    </p:spTree>
    <p:extLst>
      <p:ext uri="{BB962C8B-B14F-4D97-AF65-F5344CB8AC3E}">
        <p14:creationId xmlns:p14="http://schemas.microsoft.com/office/powerpoint/2010/main" val="27361486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81432"/>
            <a:ext cx="8350334" cy="5419368"/>
          </a:xfrm>
        </p:spPr>
        <p:txBody>
          <a:bodyPr>
            <a:normAutofit/>
          </a:bodyPr>
          <a:lstStyle/>
          <a:p>
            <a:pPr>
              <a:defRPr/>
            </a:pPr>
            <a:r>
              <a:rPr lang="en-US" sz="3200" dirty="0" smtClean="0">
                <a:solidFill>
                  <a:schemeClr val="tx1"/>
                </a:solidFill>
              </a:rPr>
              <a:t>3. Capture hypothesis - the moon formed elsewhere in the solar nebula and was later captured by Earth.</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Later in the 1970s, a new theory about the origin of the moon was proposed: </a:t>
            </a:r>
            <a:br>
              <a:rPr lang="en-US" sz="3200" dirty="0" smtClean="0">
                <a:solidFill>
                  <a:schemeClr val="tx1"/>
                </a:solidFill>
              </a:rPr>
            </a:br>
            <a:r>
              <a:rPr lang="en-US" sz="3200" dirty="0" smtClean="0">
                <a:solidFill>
                  <a:schemeClr val="tx1"/>
                </a:solidFill>
              </a:rPr>
              <a:t>- Large-Impact hypothesis.</a:t>
            </a:r>
          </a:p>
          <a:p>
            <a:pPr>
              <a:defRPr/>
            </a:pPr>
            <a:endParaRPr lang="en-US" sz="3200" dirty="0"/>
          </a:p>
        </p:txBody>
      </p:sp>
    </p:spTree>
    <p:extLst>
      <p:ext uri="{BB962C8B-B14F-4D97-AF65-F5344CB8AC3E}">
        <p14:creationId xmlns:p14="http://schemas.microsoft.com/office/powerpoint/2010/main" val="30364599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3" name="Title 1"/>
          <p:cNvSpPr>
            <a:spLocks noGrp="1"/>
          </p:cNvSpPr>
          <p:nvPr>
            <p:ph type="title"/>
          </p:nvPr>
        </p:nvSpPr>
        <p:spPr bwMode="auto">
          <a:xfrm>
            <a:off x="457200" y="7620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dirty="0" smtClean="0">
                <a:solidFill>
                  <a:schemeClr val="accent3">
                    <a:lumMod val="50000"/>
                  </a:schemeClr>
                </a:solidFill>
                <a:latin typeface="Arial" charset="0"/>
                <a:ea typeface="ＭＳ Ｐゴシック" charset="0"/>
              </a:rPr>
              <a:t/>
            </a:r>
            <a:br>
              <a:rPr lang="en-US" dirty="0" smtClean="0">
                <a:solidFill>
                  <a:schemeClr val="accent3">
                    <a:lumMod val="50000"/>
                  </a:schemeClr>
                </a:solidFill>
                <a:latin typeface="Arial" charset="0"/>
                <a:ea typeface="ＭＳ Ｐゴシック" charset="0"/>
              </a:rPr>
            </a:br>
            <a:r>
              <a:rPr lang="en-US" dirty="0" smtClean="0">
                <a:solidFill>
                  <a:schemeClr val="accent3">
                    <a:lumMod val="50000"/>
                  </a:schemeClr>
                </a:solidFill>
                <a:latin typeface="Arial" charset="0"/>
                <a:ea typeface="ＭＳ Ｐゴシック" charset="0"/>
              </a:rPr>
              <a:t>Large</a:t>
            </a:r>
            <a:r>
              <a:rPr lang="en-US" dirty="0">
                <a:solidFill>
                  <a:schemeClr val="accent3">
                    <a:lumMod val="50000"/>
                  </a:schemeClr>
                </a:solidFill>
                <a:latin typeface="Arial" charset="0"/>
                <a:ea typeface="ＭＳ Ｐゴシック" charset="0"/>
              </a:rPr>
              <a:t>-Impact Hypothesis</a:t>
            </a:r>
            <a:br>
              <a:rPr lang="en-US" dirty="0">
                <a:solidFill>
                  <a:schemeClr val="accent3">
                    <a:lumMod val="50000"/>
                  </a:schemeClr>
                </a:solidFill>
                <a:latin typeface="Arial" charset="0"/>
                <a:ea typeface="ＭＳ Ｐゴシック" charset="0"/>
              </a:rPr>
            </a:br>
            <a:endParaRPr lang="en-US" dirty="0">
              <a:solidFill>
                <a:schemeClr val="accent3">
                  <a:lumMod val="50000"/>
                </a:schemeClr>
              </a:solidFill>
              <a:latin typeface="Arial" charset="0"/>
              <a:ea typeface="ＭＳ Ｐゴシック" charset="0"/>
            </a:endParaRPr>
          </a:p>
        </p:txBody>
      </p:sp>
      <p:sp>
        <p:nvSpPr>
          <p:cNvPr id="3" name="Content Placeholder 2"/>
          <p:cNvSpPr>
            <a:spLocks noGrp="1"/>
          </p:cNvSpPr>
          <p:nvPr>
            <p:ph idx="1"/>
          </p:nvPr>
        </p:nvSpPr>
        <p:spPr>
          <a:xfrm>
            <a:off x="566738" y="2057400"/>
            <a:ext cx="8229600" cy="4267200"/>
          </a:xfrm>
        </p:spPr>
        <p:txBody>
          <a:bodyPr>
            <a:normAutofit fontScale="85000" lnSpcReduction="10000"/>
          </a:bodyPr>
          <a:lstStyle/>
          <a:p>
            <a:pPr>
              <a:defRPr/>
            </a:pPr>
            <a:endParaRPr lang="en-US" dirty="0" smtClean="0"/>
          </a:p>
          <a:p>
            <a:pPr>
              <a:defRPr/>
            </a:pPr>
            <a:endParaRPr lang="en-US" dirty="0"/>
          </a:p>
          <a:p>
            <a:pPr>
              <a:defRPr/>
            </a:pPr>
            <a:r>
              <a:rPr lang="en-US" sz="3200" dirty="0" smtClean="0">
                <a:solidFill>
                  <a:schemeClr val="tx1"/>
                </a:solidFill>
              </a:rPr>
              <a:t>origin </a:t>
            </a:r>
            <a:r>
              <a:rPr lang="en-US" sz="3200" dirty="0" smtClean="0">
                <a:solidFill>
                  <a:schemeClr val="tx1"/>
                </a:solidFill>
              </a:rPr>
              <a:t>of the moon. </a:t>
            </a:r>
            <a:r>
              <a:rPr lang="en-US" sz="3200" dirty="0" smtClean="0">
                <a:solidFill>
                  <a:schemeClr val="tx1"/>
                </a:solidFill>
              </a:rPr>
              <a:t>A LARGE body the size of mars smashed into the earth and effected DEBRIS into a disk around the earth where it formed out moon</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The theory that the moon formed from debris ejected during a collision between Earth and a large </a:t>
            </a:r>
            <a:r>
              <a:rPr lang="en-US" sz="3200" dirty="0" err="1" smtClean="0">
                <a:solidFill>
                  <a:schemeClr val="tx1"/>
                </a:solidFill>
              </a:rPr>
              <a:t>planetesimal</a:t>
            </a:r>
            <a:r>
              <a:rPr lang="en-US" sz="3200" dirty="0" smtClean="0">
                <a:solidFill>
                  <a:schemeClr val="tx1"/>
                </a:solidFill>
              </a:rPr>
              <a:t>.</a:t>
            </a:r>
          </a:p>
          <a:p>
            <a:pPr>
              <a:defRPr/>
            </a:pPr>
            <a:endParaRPr lang="en-US" dirty="0">
              <a:solidFill>
                <a:schemeClr val="tx1"/>
              </a:solidFill>
            </a:endParaRPr>
          </a:p>
        </p:txBody>
      </p:sp>
    </p:spTree>
    <p:extLst>
      <p:ext uri="{BB962C8B-B14F-4D97-AF65-F5344CB8AC3E}">
        <p14:creationId xmlns:p14="http://schemas.microsoft.com/office/powerpoint/2010/main" val="7602692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6931" name="Rectangle 3"/>
          <p:cNvSpPr>
            <a:spLocks noGrp="1" noChangeArrowheads="1"/>
          </p:cNvSpPr>
          <p:nvPr>
            <p:ph type="body" idx="4294967295"/>
          </p:nvPr>
        </p:nvSpPr>
        <p:spPr>
          <a:xfrm>
            <a:off x="1014413" y="985838"/>
            <a:ext cx="8129587" cy="5872162"/>
          </a:xfrm>
        </p:spPr>
        <p:txBody>
          <a:bodyPr/>
          <a:lstStyle/>
          <a:p>
            <a:pPr eaLnBrk="1" hangingPunct="1">
              <a:defRPr/>
            </a:pPr>
            <a:r>
              <a:rPr lang="en-US" sz="4000" dirty="0" smtClean="0">
                <a:solidFill>
                  <a:schemeClr val="tx1"/>
                </a:solidFill>
                <a:cs typeface="+mn-cs"/>
              </a:rPr>
              <a:t>The escape velocity is low.</a:t>
            </a:r>
          </a:p>
          <a:p>
            <a:pPr eaLnBrk="1" hangingPunct="1">
              <a:defRPr/>
            </a:pPr>
            <a:r>
              <a:rPr lang="en-US" sz="4000" dirty="0" smtClean="0">
                <a:solidFill>
                  <a:schemeClr val="tx1"/>
                </a:solidFill>
                <a:cs typeface="+mn-cs"/>
              </a:rPr>
              <a:t>So, it has been unable to hold any atmosphere.</a:t>
            </a:r>
          </a:p>
          <a:p>
            <a:pPr lvl="1" eaLnBrk="1" hangingPunct="1">
              <a:defRPr/>
            </a:pPr>
            <a:r>
              <a:rPr lang="en-US" sz="2600" dirty="0" smtClean="0">
                <a:solidFill>
                  <a:schemeClr val="tx1"/>
                </a:solidFill>
              </a:rPr>
              <a:t>It cooled rapidly as its internal heat flowed outward into space.</a:t>
            </a:r>
          </a:p>
        </p:txBody>
      </p:sp>
      <p:sp>
        <p:nvSpPr>
          <p:cNvPr id="1276935" name="Text Box 7"/>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rgbClr val="800000"/>
                </a:solidFill>
                <a:cs typeface="+mn-cs"/>
              </a:rPr>
              <a:t>The History of Earth</a:t>
            </a:r>
            <a:r>
              <a:rPr lang="ja-JP" altLang="en-US" sz="4000" dirty="0">
                <a:solidFill>
                  <a:srgbClr val="800000"/>
                </a:solidFill>
                <a:latin typeface="Arial"/>
                <a:cs typeface="+mn-cs"/>
              </a:rPr>
              <a:t>’</a:t>
            </a:r>
            <a:r>
              <a:rPr lang="en-US" sz="4000" dirty="0">
                <a:solidFill>
                  <a:srgbClr val="800000"/>
                </a:solidFill>
                <a:cs typeface="+mn-cs"/>
              </a:rPr>
              <a:t>s Moon </a:t>
            </a:r>
          </a:p>
        </p:txBody>
      </p:sp>
    </p:spTree>
    <p:extLst>
      <p:ext uri="{BB962C8B-B14F-4D97-AF65-F5344CB8AC3E}">
        <p14:creationId xmlns:p14="http://schemas.microsoft.com/office/powerpoint/2010/main" val="3130619036"/>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7" name="Title 1"/>
          <p:cNvSpPr>
            <a:spLocks noGrp="1"/>
          </p:cNvSpPr>
          <p:nvPr>
            <p:ph type="title"/>
          </p:nvPr>
        </p:nvSpPr>
        <p:spPr bwMode="auto">
          <a:xfrm>
            <a:off x="457200" y="762000"/>
            <a:ext cx="82296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dirty="0" smtClean="0">
                <a:latin typeface="Arial" charset="0"/>
                <a:ea typeface="ＭＳ Ｐゴシック" charset="0"/>
              </a:rPr>
              <a:t/>
            </a:r>
            <a:br>
              <a:rPr lang="en-US" dirty="0" smtClean="0">
                <a:latin typeface="Arial" charset="0"/>
                <a:ea typeface="ＭＳ Ｐゴシック" charset="0"/>
              </a:rPr>
            </a:br>
            <a:r>
              <a:rPr lang="en-US" dirty="0" smtClean="0">
                <a:solidFill>
                  <a:srgbClr val="800000"/>
                </a:solidFill>
                <a:latin typeface="Arial" charset="0"/>
                <a:ea typeface="ＭＳ Ｐゴシック" charset="0"/>
              </a:rPr>
              <a:t>Mercury's </a:t>
            </a:r>
            <a:r>
              <a:rPr lang="en-US" dirty="0">
                <a:solidFill>
                  <a:srgbClr val="800000"/>
                </a:solidFill>
                <a:latin typeface="Arial" charset="0"/>
                <a:ea typeface="ＭＳ Ｐゴシック" charset="0"/>
              </a:rPr>
              <a:t>Characteristics</a:t>
            </a:r>
            <a:br>
              <a:rPr lang="en-US" dirty="0">
                <a:solidFill>
                  <a:srgbClr val="800000"/>
                </a:solidFill>
                <a:latin typeface="Arial" charset="0"/>
                <a:ea typeface="ＭＳ Ｐゴシック" charset="0"/>
              </a:rPr>
            </a:br>
            <a:endParaRPr lang="en-US" dirty="0">
              <a:solidFill>
                <a:srgbClr val="800000"/>
              </a:solidFill>
              <a:latin typeface="Arial" charset="0"/>
              <a:ea typeface="ＭＳ Ｐゴシック" charset="0"/>
            </a:endParaRPr>
          </a:p>
        </p:txBody>
      </p:sp>
      <p:sp>
        <p:nvSpPr>
          <p:cNvPr id="3" name="Content Placeholder 2"/>
          <p:cNvSpPr>
            <a:spLocks noGrp="1"/>
          </p:cNvSpPr>
          <p:nvPr>
            <p:ph idx="1"/>
          </p:nvPr>
        </p:nvSpPr>
        <p:spPr>
          <a:xfrm>
            <a:off x="566738" y="1752600"/>
            <a:ext cx="8229600" cy="4800600"/>
          </a:xfrm>
        </p:spPr>
        <p:txBody>
          <a:bodyPr>
            <a:normAutofit fontScale="85000" lnSpcReduction="10000"/>
          </a:bodyPr>
          <a:lstStyle/>
          <a:p>
            <a:pPr>
              <a:defRPr/>
            </a:pPr>
            <a:endParaRPr lang="en-US" dirty="0" smtClean="0"/>
          </a:p>
          <a:p>
            <a:pPr>
              <a:defRPr/>
            </a:pPr>
            <a:endParaRPr lang="en-US" dirty="0"/>
          </a:p>
          <a:p>
            <a:pPr>
              <a:defRPr/>
            </a:pPr>
            <a:r>
              <a:rPr lang="en-US" sz="3200" dirty="0" smtClean="0">
                <a:solidFill>
                  <a:schemeClr val="tx1"/>
                </a:solidFill>
              </a:rPr>
              <a:t>Equatorial </a:t>
            </a:r>
            <a:r>
              <a:rPr lang="en-US" sz="3200" dirty="0" smtClean="0">
                <a:solidFill>
                  <a:schemeClr val="tx1"/>
                </a:solidFill>
              </a:rPr>
              <a:t>diameter 4.89 x 10³ km</a:t>
            </a:r>
            <a:br>
              <a:rPr lang="en-US" sz="3200" dirty="0" smtClean="0">
                <a:solidFill>
                  <a:schemeClr val="tx1"/>
                </a:solidFill>
              </a:rPr>
            </a:br>
            <a:r>
              <a:rPr lang="en-US" sz="3200" dirty="0" smtClean="0">
                <a:solidFill>
                  <a:schemeClr val="tx1"/>
                </a:solidFill>
              </a:rPr>
              <a:t>Mass 3.31 x 10²³ kg</a:t>
            </a:r>
            <a:br>
              <a:rPr lang="en-US" sz="3200" dirty="0" smtClean="0">
                <a:solidFill>
                  <a:schemeClr val="tx1"/>
                </a:solidFill>
              </a:rPr>
            </a:br>
            <a:r>
              <a:rPr lang="en-US" sz="3200" dirty="0" smtClean="0">
                <a:solidFill>
                  <a:schemeClr val="tx1"/>
                </a:solidFill>
              </a:rPr>
              <a:t>Average density: 5.44 g/cm³ [5.4 g/cm³ uncompressed]</a:t>
            </a:r>
            <a:br>
              <a:rPr lang="en-US" sz="3200" dirty="0" smtClean="0">
                <a:solidFill>
                  <a:schemeClr val="tx1"/>
                </a:solidFill>
              </a:rPr>
            </a:br>
            <a:r>
              <a:rPr lang="en-US" sz="3200" dirty="0" smtClean="0">
                <a:solidFill>
                  <a:schemeClr val="tx1"/>
                </a:solidFill>
              </a:rPr>
              <a:t>Surface gravity: 0.38 Earth gravity</a:t>
            </a:r>
            <a:br>
              <a:rPr lang="en-US" sz="3200" dirty="0" smtClean="0">
                <a:solidFill>
                  <a:schemeClr val="tx1"/>
                </a:solidFill>
              </a:rPr>
            </a:br>
            <a:r>
              <a:rPr lang="en-US" sz="3200" dirty="0" smtClean="0">
                <a:solidFill>
                  <a:schemeClr val="tx1"/>
                </a:solidFill>
              </a:rPr>
              <a:t>Escape velocity: 4.3 km/s</a:t>
            </a:r>
            <a:br>
              <a:rPr lang="en-US" sz="3200" dirty="0" smtClean="0">
                <a:solidFill>
                  <a:schemeClr val="tx1"/>
                </a:solidFill>
              </a:rPr>
            </a:br>
            <a:r>
              <a:rPr lang="en-US" sz="3200" dirty="0" smtClean="0">
                <a:solidFill>
                  <a:schemeClr val="tx1"/>
                </a:solidFill>
              </a:rPr>
              <a:t>Surface temperature: -170⁰ to 430⁰ C (-275⁰ to 800⁰F)</a:t>
            </a:r>
            <a:br>
              <a:rPr lang="en-US" sz="3200" dirty="0" smtClean="0">
                <a:solidFill>
                  <a:schemeClr val="tx1"/>
                </a:solidFill>
              </a:rPr>
            </a:br>
            <a:r>
              <a:rPr lang="en-US" sz="3200" dirty="0" smtClean="0">
                <a:solidFill>
                  <a:schemeClr val="tx1"/>
                </a:solidFill>
              </a:rPr>
              <a:t>Average albedo: 0.1</a:t>
            </a:r>
            <a:br>
              <a:rPr lang="en-US" sz="3200" dirty="0" smtClean="0">
                <a:solidFill>
                  <a:schemeClr val="tx1"/>
                </a:solidFill>
              </a:rPr>
            </a:br>
            <a:r>
              <a:rPr lang="en-US" sz="3200" dirty="0" err="1" smtClean="0">
                <a:solidFill>
                  <a:schemeClr val="tx1"/>
                </a:solidFill>
              </a:rPr>
              <a:t>Oblateness</a:t>
            </a:r>
            <a:r>
              <a:rPr lang="en-US" sz="3200" dirty="0" smtClean="0">
                <a:solidFill>
                  <a:schemeClr val="tx1"/>
                </a:solidFill>
              </a:rPr>
              <a:t>: 0</a:t>
            </a:r>
          </a:p>
          <a:p>
            <a:pPr>
              <a:defRPr/>
            </a:pPr>
            <a:endParaRPr lang="en-US" dirty="0"/>
          </a:p>
        </p:txBody>
      </p:sp>
    </p:spTree>
    <p:extLst>
      <p:ext uri="{BB962C8B-B14F-4D97-AF65-F5344CB8AC3E}">
        <p14:creationId xmlns:p14="http://schemas.microsoft.com/office/powerpoint/2010/main" val="20309983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3075" name="Rectangle 3"/>
          <p:cNvSpPr>
            <a:spLocks noGrp="1" noChangeArrowheads="1"/>
          </p:cNvSpPr>
          <p:nvPr>
            <p:ph type="body" idx="4294967295"/>
          </p:nvPr>
        </p:nvSpPr>
        <p:spPr>
          <a:xfrm>
            <a:off x="1" y="985838"/>
            <a:ext cx="9144000" cy="5872162"/>
          </a:xfrm>
        </p:spPr>
        <p:txBody>
          <a:bodyPr/>
          <a:lstStyle/>
          <a:p>
            <a:pPr eaLnBrk="1" hangingPunct="1">
              <a:defRPr/>
            </a:pPr>
            <a:r>
              <a:rPr lang="en-US" sz="3600" dirty="0" smtClean="0">
                <a:solidFill>
                  <a:schemeClr val="tx1"/>
                </a:solidFill>
                <a:cs typeface="+mn-cs"/>
              </a:rPr>
              <a:t>Like Earth</a:t>
            </a:r>
            <a:r>
              <a:rPr lang="ja-JP" altLang="en-US" sz="3600" dirty="0" smtClean="0">
                <a:solidFill>
                  <a:schemeClr val="tx1"/>
                </a:solidFill>
                <a:latin typeface="Arial"/>
                <a:cs typeface="+mn-cs"/>
              </a:rPr>
              <a:t>’</a:t>
            </a:r>
            <a:r>
              <a:rPr lang="en-US" sz="3600" dirty="0" smtClean="0">
                <a:solidFill>
                  <a:schemeClr val="tx1"/>
                </a:solidFill>
                <a:cs typeface="+mn-cs"/>
              </a:rPr>
              <a:t>s moon, Mercury is small and nearly airless.</a:t>
            </a:r>
          </a:p>
          <a:p>
            <a:pPr eaLnBrk="1" hangingPunct="1">
              <a:defRPr/>
            </a:pPr>
            <a:r>
              <a:rPr lang="en-US" sz="3600" dirty="0" smtClean="0">
                <a:solidFill>
                  <a:schemeClr val="tx1"/>
                </a:solidFill>
                <a:cs typeface="+mn-cs"/>
              </a:rPr>
              <a:t>You will find it is a cratered, dead world too.</a:t>
            </a:r>
            <a:r>
              <a:rPr lang="en-US" sz="2800" dirty="0" smtClean="0">
                <a:solidFill>
                  <a:schemeClr val="tx1"/>
                </a:solidFill>
                <a:cs typeface="+mn-cs"/>
              </a:rPr>
              <a:t> </a:t>
            </a:r>
          </a:p>
          <a:p>
            <a:pPr lvl="1" eaLnBrk="1" hangingPunct="1">
              <a:defRPr/>
            </a:pPr>
            <a:r>
              <a:rPr lang="en-US" sz="2400" dirty="0" smtClean="0">
                <a:solidFill>
                  <a:schemeClr val="tx1"/>
                </a:solidFill>
              </a:rPr>
              <a:t>This is because it cooled too quickly to develop plate tectonics.</a:t>
            </a:r>
          </a:p>
        </p:txBody>
      </p:sp>
      <p:sp>
        <p:nvSpPr>
          <p:cNvPr id="1283078" name="Text Box 6"/>
          <p:cNvSpPr txBox="1">
            <a:spLocks noChangeArrowheads="1"/>
          </p:cNvSpPr>
          <p:nvPr/>
        </p:nvSpPr>
        <p:spPr bwMode="auto">
          <a:xfrm>
            <a:off x="576263" y="76200"/>
            <a:ext cx="757713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4000" dirty="0">
                <a:solidFill>
                  <a:schemeClr val="accent3">
                    <a:lumMod val="50000"/>
                  </a:schemeClr>
                </a:solidFill>
                <a:cs typeface="+mn-cs"/>
              </a:rPr>
              <a:t>Mercury</a:t>
            </a:r>
          </a:p>
        </p:txBody>
      </p:sp>
    </p:spTree>
    <p:extLst>
      <p:ext uri="{BB962C8B-B14F-4D97-AF65-F5344CB8AC3E}">
        <p14:creationId xmlns:p14="http://schemas.microsoft.com/office/powerpoint/2010/main" val="8836703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9" name="Rectangle 3"/>
          <p:cNvSpPr>
            <a:spLocks noGrp="1" noChangeArrowheads="1"/>
          </p:cNvSpPr>
          <p:nvPr>
            <p:ph type="body" idx="4294967295"/>
          </p:nvPr>
        </p:nvSpPr>
        <p:spPr>
          <a:xfrm>
            <a:off x="0" y="971550"/>
            <a:ext cx="9144000" cy="5486400"/>
          </a:xfrm>
        </p:spPr>
        <p:txBody>
          <a:bodyPr/>
          <a:lstStyle/>
          <a:p>
            <a:pPr eaLnBrk="1" hangingPunct="1">
              <a:defRPr/>
            </a:pPr>
            <a:r>
              <a:rPr lang="en-US" sz="4000" dirty="0" smtClean="0">
                <a:solidFill>
                  <a:srgbClr val="000000"/>
                </a:solidFill>
                <a:cs typeface="+mn-cs"/>
              </a:rPr>
              <a:t>You are about to visit Earth, </a:t>
            </a:r>
            <a:r>
              <a:rPr lang="en-US" sz="4000" dirty="0" smtClean="0">
                <a:solidFill>
                  <a:srgbClr val="000000"/>
                </a:solidFill>
                <a:cs typeface="+mn-cs"/>
              </a:rPr>
              <a:t>Earth</a:t>
            </a:r>
            <a:r>
              <a:rPr lang="en-US" sz="4000" dirty="0" smtClean="0">
                <a:solidFill>
                  <a:srgbClr val="000000"/>
                </a:solidFill>
                <a:latin typeface="Arial"/>
              </a:rPr>
              <a:t>’</a:t>
            </a:r>
            <a:r>
              <a:rPr lang="en-US" sz="4000" dirty="0" smtClean="0">
                <a:solidFill>
                  <a:srgbClr val="000000"/>
                </a:solidFill>
                <a:cs typeface="+mn-cs"/>
              </a:rPr>
              <a:t>s </a:t>
            </a:r>
            <a:r>
              <a:rPr lang="en-US" sz="4000" dirty="0" smtClean="0">
                <a:solidFill>
                  <a:schemeClr val="tx1"/>
                </a:solidFill>
                <a:cs typeface="+mn-cs"/>
              </a:rPr>
              <a:t>moon, Mercury, Venus, and Mars.</a:t>
            </a:r>
          </a:p>
          <a:p>
            <a:pPr lvl="1" eaLnBrk="1" hangingPunct="1">
              <a:defRPr/>
            </a:pPr>
            <a:r>
              <a:rPr lang="en-US" sz="2400" dirty="0" smtClean="0">
                <a:solidFill>
                  <a:schemeClr val="tx1"/>
                </a:solidFill>
              </a:rPr>
              <a:t>It may surprise you that the moon is on your itinerary.</a:t>
            </a:r>
          </a:p>
          <a:p>
            <a:pPr lvl="1" eaLnBrk="1" hangingPunct="1">
              <a:defRPr/>
            </a:pPr>
            <a:r>
              <a:rPr lang="en-US" sz="2400" dirty="0" smtClean="0">
                <a:solidFill>
                  <a:schemeClr val="tx1"/>
                </a:solidFill>
              </a:rPr>
              <a:t>After all, it is just a natural satellite orbiting Earth and </a:t>
            </a:r>
            <a:r>
              <a:rPr lang="en-US" sz="2400" dirty="0" err="1" smtClean="0">
                <a:solidFill>
                  <a:schemeClr val="tx1"/>
                </a:solidFill>
              </a:rPr>
              <a:t>isn</a:t>
            </a:r>
            <a:r>
              <a:rPr lang="ja-JP" altLang="en-US" sz="2400" dirty="0" smtClean="0">
                <a:solidFill>
                  <a:schemeClr val="tx1"/>
                </a:solidFill>
                <a:latin typeface="Arial"/>
              </a:rPr>
              <a:t>’</a:t>
            </a:r>
            <a:r>
              <a:rPr lang="en-US" sz="2400" dirty="0" smtClean="0">
                <a:solidFill>
                  <a:schemeClr val="tx1"/>
                </a:solidFill>
              </a:rPr>
              <a:t>t one of the planets.</a:t>
            </a:r>
          </a:p>
        </p:txBody>
      </p:sp>
      <p:sp>
        <p:nvSpPr>
          <p:cNvPr id="618503" name="Text Box 7"/>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chemeClr val="accent3">
                    <a:lumMod val="50000"/>
                  </a:schemeClr>
                </a:solidFill>
                <a:cs typeface="+mn-cs"/>
              </a:rPr>
              <a:t>Five Worlds </a:t>
            </a:r>
          </a:p>
        </p:txBody>
      </p:sp>
    </p:spTree>
    <p:extLst>
      <p:ext uri="{BB962C8B-B14F-4D97-AF65-F5344CB8AC3E}">
        <p14:creationId xmlns:p14="http://schemas.microsoft.com/office/powerpoint/2010/main" val="1129620032"/>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3" name="Rectangle 3"/>
          <p:cNvSpPr>
            <a:spLocks noGrp="1" noChangeArrowheads="1"/>
          </p:cNvSpPr>
          <p:nvPr>
            <p:ph type="body" sz="half" idx="1"/>
          </p:nvPr>
        </p:nvSpPr>
        <p:spPr>
          <a:xfrm>
            <a:off x="547688" y="990600"/>
            <a:ext cx="8577262" cy="5867400"/>
          </a:xfrm>
        </p:spPr>
        <p:txBody>
          <a:bodyPr/>
          <a:lstStyle/>
          <a:p>
            <a:pPr eaLnBrk="1" hangingPunct="1">
              <a:defRPr/>
            </a:pPr>
            <a:r>
              <a:rPr lang="en-US" sz="4000" dirty="0" smtClean="0">
                <a:solidFill>
                  <a:schemeClr val="tx1">
                    <a:lumMod val="95000"/>
                    <a:lumOff val="5000"/>
                  </a:schemeClr>
                </a:solidFill>
                <a:cs typeface="+mn-cs"/>
              </a:rPr>
              <a:t>Mercury orbits so close to the </a:t>
            </a:r>
            <a:br>
              <a:rPr lang="en-US" sz="4000" dirty="0" smtClean="0">
                <a:solidFill>
                  <a:schemeClr val="tx1">
                    <a:lumMod val="95000"/>
                    <a:lumOff val="5000"/>
                  </a:schemeClr>
                </a:solidFill>
                <a:cs typeface="+mn-cs"/>
              </a:rPr>
            </a:br>
            <a:r>
              <a:rPr lang="en-US" sz="4000" dirty="0" smtClean="0">
                <a:solidFill>
                  <a:schemeClr val="tx1">
                    <a:lumMod val="95000"/>
                    <a:lumOff val="5000"/>
                  </a:schemeClr>
                </a:solidFill>
                <a:cs typeface="+mn-cs"/>
              </a:rPr>
              <a:t>sun that it is difficult to observe from Earth.</a:t>
            </a:r>
          </a:p>
          <a:p>
            <a:pPr lvl="1" eaLnBrk="1" hangingPunct="1">
              <a:defRPr/>
            </a:pPr>
            <a:r>
              <a:rPr lang="en-US" sz="2600" dirty="0" smtClean="0">
                <a:solidFill>
                  <a:schemeClr val="tx1">
                    <a:lumMod val="95000"/>
                    <a:lumOff val="5000"/>
                  </a:schemeClr>
                </a:solidFill>
              </a:rPr>
              <a:t>So, little was known about </a:t>
            </a:r>
            <a:br>
              <a:rPr lang="en-US" sz="2600" dirty="0" smtClean="0">
                <a:solidFill>
                  <a:schemeClr val="tx1">
                    <a:lumMod val="95000"/>
                    <a:lumOff val="5000"/>
                  </a:schemeClr>
                </a:solidFill>
              </a:rPr>
            </a:br>
            <a:r>
              <a:rPr lang="en-US" sz="2600" dirty="0" smtClean="0">
                <a:solidFill>
                  <a:schemeClr val="tx1">
                    <a:lumMod val="95000"/>
                    <a:lumOff val="5000"/>
                  </a:schemeClr>
                </a:solidFill>
              </a:rPr>
              <a:t>the planet</a:t>
            </a:r>
            <a:r>
              <a:rPr lang="en-US" sz="2600" dirty="0" smtClean="0">
                <a:solidFill>
                  <a:schemeClr val="tx1">
                    <a:lumMod val="95000"/>
                    <a:lumOff val="5000"/>
                  </a:schemeClr>
                </a:solidFill>
              </a:rPr>
              <a:t>.</a:t>
            </a:r>
          </a:p>
          <a:p>
            <a:pPr lvl="1">
              <a:defRPr/>
            </a:pPr>
            <a:r>
              <a:rPr lang="en-US" sz="2800" dirty="0">
                <a:solidFill>
                  <a:srgbClr val="0D0D0D"/>
                </a:solidFill>
              </a:rPr>
              <a:t>In 1974-1975, the </a:t>
            </a:r>
            <a:r>
              <a:rPr lang="en-US" sz="2800" dirty="0" smtClean="0">
                <a:solidFill>
                  <a:srgbClr val="0D0D0D"/>
                </a:solidFill>
              </a:rPr>
              <a:t>Mariner</a:t>
            </a:r>
          </a:p>
          <a:p>
            <a:pPr marL="349250" lvl="1" indent="0">
              <a:buNone/>
              <a:defRPr/>
            </a:pPr>
            <a:r>
              <a:rPr lang="en-US" sz="2800" dirty="0" smtClean="0">
                <a:solidFill>
                  <a:srgbClr val="0D0D0D"/>
                </a:solidFill>
              </a:rPr>
              <a:t> </a:t>
            </a:r>
            <a:r>
              <a:rPr lang="en-US" sz="2800" dirty="0">
                <a:solidFill>
                  <a:srgbClr val="0D0D0D"/>
                </a:solidFill>
              </a:rPr>
              <a:t>10 spacecraft flew past </a:t>
            </a:r>
            <a:r>
              <a:rPr lang="en-US" sz="2800" dirty="0" smtClean="0">
                <a:solidFill>
                  <a:srgbClr val="0D0D0D"/>
                </a:solidFill>
              </a:rPr>
              <a:t>Mercury</a:t>
            </a:r>
          </a:p>
          <a:p>
            <a:pPr marL="349250" lvl="1" indent="0">
              <a:buNone/>
              <a:defRPr/>
            </a:pPr>
            <a:r>
              <a:rPr lang="en-US" sz="2800" dirty="0" smtClean="0">
                <a:solidFill>
                  <a:srgbClr val="0D0D0D"/>
                </a:solidFill>
              </a:rPr>
              <a:t> </a:t>
            </a:r>
            <a:r>
              <a:rPr lang="en-US" sz="2800" dirty="0">
                <a:solidFill>
                  <a:srgbClr val="0D0D0D"/>
                </a:solidFill>
              </a:rPr>
              <a:t>three times.</a:t>
            </a:r>
          </a:p>
          <a:p>
            <a:pPr lvl="1" eaLnBrk="1" hangingPunct="1">
              <a:defRPr/>
            </a:pPr>
            <a:endParaRPr lang="en-US" sz="2600" dirty="0" smtClean="0">
              <a:solidFill>
                <a:schemeClr val="tx1">
                  <a:lumMod val="95000"/>
                  <a:lumOff val="5000"/>
                </a:schemeClr>
              </a:solidFill>
            </a:endParaRPr>
          </a:p>
        </p:txBody>
      </p:sp>
      <p:sp>
        <p:nvSpPr>
          <p:cNvPr id="701449" name="Text Box 9"/>
          <p:cNvSpPr txBox="1">
            <a:spLocks noChangeArrowheads="1"/>
          </p:cNvSpPr>
          <p:nvPr/>
        </p:nvSpPr>
        <p:spPr bwMode="auto">
          <a:xfrm>
            <a:off x="547688" y="76200"/>
            <a:ext cx="760571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chemeClr val="accent3">
                    <a:lumMod val="50000"/>
                  </a:schemeClr>
                </a:solidFill>
                <a:cs typeface="+mn-cs"/>
              </a:rPr>
              <a:t>Spacecraft at Mercury </a:t>
            </a:r>
          </a:p>
        </p:txBody>
      </p:sp>
      <p:pic>
        <p:nvPicPr>
          <p:cNvPr id="701454" name="Picture 14" descr="13f06"/>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43703" t="64545" r="44437" b="20894"/>
          <a:stretch>
            <a:fillRect/>
          </a:stretch>
        </p:blipFill>
        <p:spPr bwMode="auto">
          <a:xfrm>
            <a:off x="5973763" y="3200400"/>
            <a:ext cx="3170237"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864261385"/>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9554" name="Rectangle 2"/>
          <p:cNvSpPr>
            <a:spLocks noGrp="1" noChangeArrowheads="1"/>
          </p:cNvSpPr>
          <p:nvPr>
            <p:ph type="body" sz="half" idx="1"/>
          </p:nvPr>
        </p:nvSpPr>
        <p:spPr>
          <a:xfrm>
            <a:off x="547688" y="985838"/>
            <a:ext cx="8272462" cy="5872162"/>
          </a:xfrm>
        </p:spPr>
        <p:txBody>
          <a:bodyPr/>
          <a:lstStyle/>
          <a:p>
            <a:pPr eaLnBrk="1" hangingPunct="1">
              <a:defRPr/>
            </a:pPr>
            <a:r>
              <a:rPr lang="en-US" sz="4000" dirty="0" smtClean="0">
                <a:solidFill>
                  <a:schemeClr val="tx1"/>
                </a:solidFill>
                <a:cs typeface="+mn-cs"/>
              </a:rPr>
              <a:t>It revealed a planet with a heavily cratered surface—much like that of </a:t>
            </a:r>
            <a:r>
              <a:rPr lang="en-US" sz="4000" dirty="0" smtClean="0">
                <a:solidFill>
                  <a:schemeClr val="tx1"/>
                </a:solidFill>
                <a:cs typeface="+mn-cs"/>
              </a:rPr>
              <a:t>Earth</a:t>
            </a:r>
            <a:r>
              <a:rPr lang="en-US" sz="4000" dirty="0" smtClean="0">
                <a:solidFill>
                  <a:schemeClr val="tx1"/>
                </a:solidFill>
                <a:latin typeface="Arial"/>
              </a:rPr>
              <a:t>’</a:t>
            </a:r>
            <a:r>
              <a:rPr lang="en-US" sz="4000" dirty="0" smtClean="0">
                <a:solidFill>
                  <a:schemeClr val="tx1"/>
                </a:solidFill>
                <a:cs typeface="+mn-cs"/>
              </a:rPr>
              <a:t>s </a:t>
            </a:r>
            <a:r>
              <a:rPr lang="en-US" sz="4000" dirty="0" smtClean="0">
                <a:solidFill>
                  <a:schemeClr val="tx1"/>
                </a:solidFill>
                <a:cs typeface="+mn-cs"/>
              </a:rPr>
              <a:t>moon.</a:t>
            </a:r>
          </a:p>
        </p:txBody>
      </p:sp>
      <p:sp>
        <p:nvSpPr>
          <p:cNvPr id="1559558" name="Text Box 6"/>
          <p:cNvSpPr txBox="1">
            <a:spLocks noChangeArrowheads="1"/>
          </p:cNvSpPr>
          <p:nvPr/>
        </p:nvSpPr>
        <p:spPr bwMode="auto">
          <a:xfrm>
            <a:off x="547688" y="76200"/>
            <a:ext cx="760571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chemeClr val="accent3">
                    <a:lumMod val="50000"/>
                  </a:schemeClr>
                </a:solidFill>
                <a:cs typeface="+mn-cs"/>
              </a:rPr>
              <a:t>Spacecraft at Mercury </a:t>
            </a:r>
          </a:p>
        </p:txBody>
      </p:sp>
      <p:pic>
        <p:nvPicPr>
          <p:cNvPr id="272387" name="Picture 7" descr="13f06"/>
          <p:cNvPicPr>
            <a:picLocks noChangeAspect="1" noChangeArrowheads="1"/>
          </p:cNvPicPr>
          <p:nvPr/>
        </p:nvPicPr>
        <p:blipFill>
          <a:blip r:embed="rId3">
            <a:extLst>
              <a:ext uri="{28A0092B-C50C-407E-A947-70E740481C1C}">
                <a14:useLocalDpi xmlns:a14="http://schemas.microsoft.com/office/drawing/2010/main" val="0"/>
              </a:ext>
            </a:extLst>
          </a:blip>
          <a:srcRect l="2719"/>
          <a:stretch>
            <a:fillRect/>
          </a:stretch>
        </p:blipFill>
        <p:spPr bwMode="auto">
          <a:xfrm>
            <a:off x="4770438" y="3492500"/>
            <a:ext cx="4373562"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1364093"/>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307" name="Rectangle 3"/>
          <p:cNvSpPr>
            <a:spLocks noGrp="1" noChangeArrowheads="1"/>
          </p:cNvSpPr>
          <p:nvPr>
            <p:ph type="body" sz="half" idx="1"/>
          </p:nvPr>
        </p:nvSpPr>
        <p:spPr>
          <a:xfrm>
            <a:off x="547688" y="985838"/>
            <a:ext cx="8272462" cy="5872162"/>
          </a:xfrm>
        </p:spPr>
        <p:txBody>
          <a:bodyPr/>
          <a:lstStyle/>
          <a:p>
            <a:pPr eaLnBrk="1" hangingPunct="1">
              <a:defRPr/>
            </a:pPr>
            <a:r>
              <a:rPr lang="en-US" sz="3600" dirty="0" smtClean="0">
                <a:solidFill>
                  <a:srgbClr val="000000"/>
                </a:solidFill>
                <a:cs typeface="+mn-cs"/>
              </a:rPr>
              <a:t>A new spacecraft called MESSENGER made three flybys of Mercury in 2008 and 2009.</a:t>
            </a:r>
          </a:p>
          <a:p>
            <a:pPr lvl="1" eaLnBrk="1" hangingPunct="1">
              <a:defRPr/>
            </a:pPr>
            <a:r>
              <a:rPr lang="en-US" sz="3200" dirty="0" smtClean="0">
                <a:solidFill>
                  <a:srgbClr val="000000"/>
                </a:solidFill>
              </a:rPr>
              <a:t>It took impressively high-resolution images and measurements of the parts of the planet not covered by Mariner 10</a:t>
            </a:r>
            <a:r>
              <a:rPr lang="ja-JP" altLang="en-US" sz="3200" dirty="0" smtClean="0">
                <a:solidFill>
                  <a:srgbClr val="000000"/>
                </a:solidFill>
                <a:latin typeface="Arial"/>
              </a:rPr>
              <a:t>’</a:t>
            </a:r>
            <a:r>
              <a:rPr lang="en-US" sz="3200" dirty="0" smtClean="0">
                <a:solidFill>
                  <a:srgbClr val="000000"/>
                </a:solidFill>
              </a:rPr>
              <a:t>s cameras.</a:t>
            </a:r>
          </a:p>
          <a:p>
            <a:pPr eaLnBrk="1" hangingPunct="1">
              <a:defRPr/>
            </a:pPr>
            <a:r>
              <a:rPr lang="en-US" sz="3600" dirty="0" smtClean="0">
                <a:solidFill>
                  <a:srgbClr val="000000"/>
                </a:solidFill>
                <a:cs typeface="+mn-cs"/>
              </a:rPr>
              <a:t>MESSENGER is scheduled to go into orbit around Mercury in 2011 and begin a yearlong </a:t>
            </a:r>
            <a:r>
              <a:rPr lang="en-US" sz="3600" dirty="0" err="1" smtClean="0">
                <a:solidFill>
                  <a:srgbClr val="000000"/>
                </a:solidFill>
                <a:cs typeface="+mn-cs"/>
              </a:rPr>
              <a:t>closeup</a:t>
            </a:r>
            <a:r>
              <a:rPr lang="en-US" sz="3600" dirty="0" smtClean="0">
                <a:solidFill>
                  <a:srgbClr val="000000"/>
                </a:solidFill>
                <a:cs typeface="+mn-cs"/>
              </a:rPr>
              <a:t> study</a:t>
            </a:r>
            <a:r>
              <a:rPr lang="en-US" sz="3600" dirty="0" smtClean="0">
                <a:cs typeface="+mn-cs"/>
              </a:rPr>
              <a:t>.</a:t>
            </a:r>
          </a:p>
        </p:txBody>
      </p:sp>
    </p:spTree>
    <p:extLst>
      <p:ext uri="{BB962C8B-B14F-4D97-AF65-F5344CB8AC3E}">
        <p14:creationId xmlns:p14="http://schemas.microsoft.com/office/powerpoint/2010/main" val="212333231"/>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7" name="Rectangle 3"/>
          <p:cNvSpPr>
            <a:spLocks noGrp="1" noChangeArrowheads="1"/>
          </p:cNvSpPr>
          <p:nvPr>
            <p:ph type="body" sz="half" idx="1"/>
          </p:nvPr>
        </p:nvSpPr>
        <p:spPr>
          <a:xfrm>
            <a:off x="547688" y="966788"/>
            <a:ext cx="8596312" cy="5643562"/>
          </a:xfrm>
        </p:spPr>
        <p:txBody>
          <a:bodyPr/>
          <a:lstStyle/>
          <a:p>
            <a:pPr eaLnBrk="1" hangingPunct="1">
              <a:defRPr/>
            </a:pPr>
            <a:r>
              <a:rPr lang="en-US" sz="3600" dirty="0" smtClean="0">
                <a:solidFill>
                  <a:srgbClr val="000000"/>
                </a:solidFill>
                <a:cs typeface="+mn-cs"/>
              </a:rPr>
              <a:t>Analysis shows that large areas have been flooded by lava and then cratered. </a:t>
            </a:r>
          </a:p>
          <a:p>
            <a:pPr eaLnBrk="1" hangingPunct="1">
              <a:defRPr/>
            </a:pPr>
            <a:r>
              <a:rPr lang="en-US" sz="3600" dirty="0" smtClean="0">
                <a:solidFill>
                  <a:srgbClr val="000000"/>
                </a:solidFill>
                <a:cs typeface="+mn-cs"/>
              </a:rPr>
              <a:t>The largest impact feature on Mercury is the </a:t>
            </a:r>
            <a:r>
              <a:rPr lang="en-US" sz="3600" dirty="0" err="1" smtClean="0">
                <a:solidFill>
                  <a:srgbClr val="000000"/>
                </a:solidFill>
                <a:cs typeface="+mn-cs"/>
              </a:rPr>
              <a:t>Caloris</a:t>
            </a:r>
            <a:r>
              <a:rPr lang="en-US" sz="3600" dirty="0" smtClean="0">
                <a:solidFill>
                  <a:srgbClr val="000000"/>
                </a:solidFill>
                <a:cs typeface="+mn-cs"/>
              </a:rPr>
              <a:t> Basin.</a:t>
            </a:r>
          </a:p>
          <a:p>
            <a:pPr lvl="1" eaLnBrk="1" hangingPunct="1">
              <a:defRPr/>
            </a:pPr>
            <a:r>
              <a:rPr lang="en-US" sz="2600" dirty="0" smtClean="0">
                <a:solidFill>
                  <a:srgbClr val="000000"/>
                </a:solidFill>
              </a:rPr>
              <a:t>This is a </a:t>
            </a:r>
            <a:r>
              <a:rPr lang="en-US" sz="2600" dirty="0" err="1" smtClean="0">
                <a:solidFill>
                  <a:srgbClr val="000000"/>
                </a:solidFill>
              </a:rPr>
              <a:t>multiringed</a:t>
            </a:r>
            <a:r>
              <a:rPr lang="en-US" sz="2600" dirty="0" smtClean="0">
                <a:solidFill>
                  <a:srgbClr val="000000"/>
                </a:solidFill>
              </a:rPr>
              <a:t> area </a:t>
            </a:r>
            <a:br>
              <a:rPr lang="en-US" sz="2600" dirty="0" smtClean="0">
                <a:solidFill>
                  <a:srgbClr val="000000"/>
                </a:solidFill>
              </a:rPr>
            </a:br>
            <a:r>
              <a:rPr lang="en-US" sz="2600" dirty="0" smtClean="0">
                <a:solidFill>
                  <a:srgbClr val="000000"/>
                </a:solidFill>
              </a:rPr>
              <a:t>1,300 km (800 miles) in </a:t>
            </a:r>
            <a:br>
              <a:rPr lang="en-US" sz="2600" dirty="0" smtClean="0">
                <a:solidFill>
                  <a:srgbClr val="000000"/>
                </a:solidFill>
              </a:rPr>
            </a:br>
            <a:r>
              <a:rPr lang="en-US" sz="2600" dirty="0" smtClean="0">
                <a:solidFill>
                  <a:srgbClr val="000000"/>
                </a:solidFill>
              </a:rPr>
              <a:t>diameter.</a:t>
            </a:r>
          </a:p>
        </p:txBody>
      </p:sp>
      <p:sp>
        <p:nvSpPr>
          <p:cNvPr id="702480" name="Text Box 16"/>
          <p:cNvSpPr txBox="1">
            <a:spLocks noChangeArrowheads="1"/>
          </p:cNvSpPr>
          <p:nvPr/>
        </p:nvSpPr>
        <p:spPr bwMode="auto">
          <a:xfrm>
            <a:off x="547688" y="76200"/>
            <a:ext cx="760571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3000">
                <a:solidFill>
                  <a:srgbClr val="FFCC00"/>
                </a:solidFill>
                <a:cs typeface="+mn-cs"/>
              </a:rPr>
              <a:t>Spacecraft at Mercury </a:t>
            </a:r>
          </a:p>
        </p:txBody>
      </p:sp>
      <p:grpSp>
        <p:nvGrpSpPr>
          <p:cNvPr id="276483" name="Group 19"/>
          <p:cNvGrpSpPr>
            <a:grpSpLocks/>
          </p:cNvGrpSpPr>
          <p:nvPr/>
        </p:nvGrpSpPr>
        <p:grpSpPr bwMode="auto">
          <a:xfrm>
            <a:off x="6099175" y="3390900"/>
            <a:ext cx="3044825" cy="3467100"/>
            <a:chOff x="3360" y="1920"/>
            <a:chExt cx="1918" cy="2184"/>
          </a:xfrm>
        </p:grpSpPr>
        <p:pic>
          <p:nvPicPr>
            <p:cNvPr id="702477" name="Picture 13"/>
            <p:cNvPicPr>
              <a:picLocks noChangeAspect="1" noChangeArrowheads="1"/>
            </p:cNvPicPr>
            <p:nvPr/>
          </p:nvPicPr>
          <p:blipFill>
            <a:blip r:embed="rId3">
              <a:extLst>
                <a:ext uri="{28A0092B-C50C-407E-A947-70E740481C1C}">
                  <a14:useLocalDpi xmlns:a14="http://schemas.microsoft.com/office/drawing/2010/main" val="0"/>
                </a:ext>
              </a:extLst>
            </a:blip>
            <a:srcRect l="7509" r="4671"/>
            <a:stretch>
              <a:fillRect/>
            </a:stretch>
          </p:blipFill>
          <p:spPr bwMode="auto">
            <a:xfrm>
              <a:off x="3360" y="1920"/>
              <a:ext cx="1918" cy="2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02482" name="Rectangle 18"/>
            <p:cNvSpPr>
              <a:spLocks noChangeArrowheads="1"/>
            </p:cNvSpPr>
            <p:nvPr/>
          </p:nvSpPr>
          <p:spPr bwMode="auto">
            <a:xfrm>
              <a:off x="4715" y="2640"/>
              <a:ext cx="559" cy="1463"/>
            </a:xfrm>
            <a:prstGeom prst="rect">
              <a:avLst/>
            </a:prstGeom>
            <a:solidFill>
              <a:srgbClr val="2E2E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spTree>
    <p:extLst>
      <p:ext uri="{BB962C8B-B14F-4D97-AF65-F5344CB8AC3E}">
        <p14:creationId xmlns:p14="http://schemas.microsoft.com/office/powerpoint/2010/main" val="2799463907"/>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5" name="Rectangle 3"/>
          <p:cNvSpPr>
            <a:spLocks noGrp="1" noChangeArrowheads="1"/>
          </p:cNvSpPr>
          <p:nvPr>
            <p:ph type="body" sz="half" idx="1"/>
          </p:nvPr>
        </p:nvSpPr>
        <p:spPr>
          <a:xfrm>
            <a:off x="547688" y="914400"/>
            <a:ext cx="8577262" cy="5715000"/>
          </a:xfrm>
        </p:spPr>
        <p:txBody>
          <a:bodyPr/>
          <a:lstStyle/>
          <a:p>
            <a:pPr eaLnBrk="1" hangingPunct="1">
              <a:defRPr/>
            </a:pPr>
            <a:r>
              <a:rPr lang="en-US" sz="5400" dirty="0" smtClean="0">
                <a:solidFill>
                  <a:srgbClr val="000000"/>
                </a:solidFill>
                <a:cs typeface="+mn-cs"/>
              </a:rPr>
              <a:t>Mercury is quite dense.</a:t>
            </a:r>
          </a:p>
          <a:p>
            <a:pPr lvl="1" eaLnBrk="1" hangingPunct="1">
              <a:defRPr/>
            </a:pPr>
            <a:r>
              <a:rPr lang="en-US" sz="2400" dirty="0" smtClean="0">
                <a:solidFill>
                  <a:srgbClr val="000000"/>
                </a:solidFill>
              </a:rPr>
              <a:t>Models indicate that it must have a large metallic core. </a:t>
            </a:r>
          </a:p>
          <a:p>
            <a:pPr lvl="1" eaLnBrk="1" hangingPunct="1">
              <a:defRPr/>
            </a:pPr>
            <a:r>
              <a:rPr lang="en-US" sz="2400" dirty="0" smtClean="0">
                <a:solidFill>
                  <a:srgbClr val="000000"/>
                </a:solidFill>
              </a:rPr>
              <a:t>In fact, the metallic core occupies about 70 percent of the radius of the planet. </a:t>
            </a:r>
          </a:p>
          <a:p>
            <a:pPr lvl="1" eaLnBrk="1" hangingPunct="1">
              <a:defRPr/>
            </a:pPr>
            <a:r>
              <a:rPr lang="en-US" sz="2400" dirty="0" smtClean="0">
                <a:solidFill>
                  <a:srgbClr val="000000"/>
                </a:solidFill>
              </a:rPr>
              <a:t>Essentially, Mercury is a metal planet with a thin </a:t>
            </a:r>
            <a:br>
              <a:rPr lang="en-US" sz="2400" dirty="0" smtClean="0">
                <a:solidFill>
                  <a:srgbClr val="000000"/>
                </a:solidFill>
              </a:rPr>
            </a:br>
            <a:r>
              <a:rPr lang="en-US" sz="2400" dirty="0" smtClean="0">
                <a:solidFill>
                  <a:srgbClr val="000000"/>
                </a:solidFill>
              </a:rPr>
              <a:t>rock mantle.</a:t>
            </a:r>
          </a:p>
        </p:txBody>
      </p:sp>
      <p:sp>
        <p:nvSpPr>
          <p:cNvPr id="704527" name="Text Box 15"/>
          <p:cNvSpPr txBox="1">
            <a:spLocks noChangeArrowheads="1"/>
          </p:cNvSpPr>
          <p:nvPr/>
        </p:nvSpPr>
        <p:spPr bwMode="auto">
          <a:xfrm>
            <a:off x="547688" y="76200"/>
            <a:ext cx="760571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3000">
                <a:solidFill>
                  <a:srgbClr val="FFCC00"/>
                </a:solidFill>
                <a:cs typeface="+mn-cs"/>
              </a:rPr>
              <a:t>Spacecraft at Mercury </a:t>
            </a:r>
          </a:p>
        </p:txBody>
      </p:sp>
    </p:spTree>
    <p:extLst>
      <p:ext uri="{BB962C8B-B14F-4D97-AF65-F5344CB8AC3E}">
        <p14:creationId xmlns:p14="http://schemas.microsoft.com/office/powerpoint/2010/main" val="2417039249"/>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2338" name="Rectangle 2"/>
          <p:cNvSpPr>
            <a:spLocks noGrp="1" noChangeArrowheads="1"/>
          </p:cNvSpPr>
          <p:nvPr>
            <p:ph type="body" sz="half" idx="1"/>
          </p:nvPr>
        </p:nvSpPr>
        <p:spPr>
          <a:xfrm>
            <a:off x="566738" y="985838"/>
            <a:ext cx="6672262" cy="5600700"/>
          </a:xfrm>
        </p:spPr>
        <p:txBody>
          <a:bodyPr/>
          <a:lstStyle/>
          <a:p>
            <a:pPr eaLnBrk="1" hangingPunct="1">
              <a:defRPr/>
            </a:pPr>
            <a:r>
              <a:rPr lang="en-US" sz="3600" dirty="0" smtClean="0">
                <a:solidFill>
                  <a:srgbClr val="000000"/>
                </a:solidFill>
                <a:cs typeface="+mn-cs"/>
              </a:rPr>
              <a:t>Mariner 10 photos revealed long, curving ridges up to </a:t>
            </a:r>
            <a:br>
              <a:rPr lang="en-US" sz="3600" dirty="0" smtClean="0">
                <a:solidFill>
                  <a:srgbClr val="000000"/>
                </a:solidFill>
                <a:cs typeface="+mn-cs"/>
              </a:rPr>
            </a:br>
            <a:r>
              <a:rPr lang="en-US" sz="3600" dirty="0" smtClean="0">
                <a:solidFill>
                  <a:srgbClr val="000000"/>
                </a:solidFill>
                <a:cs typeface="+mn-cs"/>
              </a:rPr>
              <a:t>3 km (2 mi) high and </a:t>
            </a:r>
            <a:br>
              <a:rPr lang="en-US" sz="3600" dirty="0" smtClean="0">
                <a:solidFill>
                  <a:srgbClr val="000000"/>
                </a:solidFill>
                <a:cs typeface="+mn-cs"/>
              </a:rPr>
            </a:br>
            <a:r>
              <a:rPr lang="en-US" sz="3600" dirty="0" smtClean="0">
                <a:solidFill>
                  <a:srgbClr val="000000"/>
                </a:solidFill>
                <a:cs typeface="+mn-cs"/>
              </a:rPr>
              <a:t>500 km (300 mi) long.</a:t>
            </a:r>
          </a:p>
          <a:p>
            <a:pPr lvl="1" eaLnBrk="1" hangingPunct="1">
              <a:defRPr/>
            </a:pPr>
            <a:r>
              <a:rPr lang="en-US" sz="2400" dirty="0" smtClean="0">
                <a:solidFill>
                  <a:srgbClr val="000000"/>
                </a:solidFill>
              </a:rPr>
              <a:t>The ridges even cut through craters—indicating that they formed after most of the heavy bombardment. </a:t>
            </a:r>
          </a:p>
          <a:p>
            <a:pPr lvl="1" eaLnBrk="1" hangingPunct="1">
              <a:defRPr/>
            </a:pPr>
            <a:r>
              <a:rPr lang="en-US" sz="2400" dirty="0" smtClean="0">
                <a:solidFill>
                  <a:srgbClr val="000000"/>
                </a:solidFill>
              </a:rPr>
              <a:t>Planetary scientists understand these ridges as evidence that the entire crust </a:t>
            </a:r>
            <a:br>
              <a:rPr lang="en-US" sz="2400" dirty="0" smtClean="0">
                <a:solidFill>
                  <a:srgbClr val="000000"/>
                </a:solidFill>
              </a:rPr>
            </a:br>
            <a:r>
              <a:rPr lang="en-US" sz="2400" dirty="0" smtClean="0">
                <a:solidFill>
                  <a:srgbClr val="000000"/>
                </a:solidFill>
              </a:rPr>
              <a:t>of Mercury compressed and shrank long ago.</a:t>
            </a:r>
          </a:p>
        </p:txBody>
      </p:sp>
      <p:sp>
        <p:nvSpPr>
          <p:cNvPr id="1422343" name="Text Box 7"/>
          <p:cNvSpPr txBox="1">
            <a:spLocks noChangeArrowheads="1"/>
          </p:cNvSpPr>
          <p:nvPr/>
        </p:nvSpPr>
        <p:spPr bwMode="auto">
          <a:xfrm>
            <a:off x="547688" y="76200"/>
            <a:ext cx="760571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3000">
                <a:solidFill>
                  <a:srgbClr val="FFCC00"/>
                </a:solidFill>
                <a:cs typeface="+mn-cs"/>
              </a:rPr>
              <a:t>Spacecraft at Mercury </a:t>
            </a:r>
          </a:p>
        </p:txBody>
      </p:sp>
      <p:grpSp>
        <p:nvGrpSpPr>
          <p:cNvPr id="280579" name="Group 11"/>
          <p:cNvGrpSpPr>
            <a:grpSpLocks/>
          </p:cNvGrpSpPr>
          <p:nvPr/>
        </p:nvGrpSpPr>
        <p:grpSpPr bwMode="auto">
          <a:xfrm>
            <a:off x="7010400" y="990600"/>
            <a:ext cx="2020888" cy="5867400"/>
            <a:chOff x="4416" y="624"/>
            <a:chExt cx="1273" cy="3696"/>
          </a:xfrm>
        </p:grpSpPr>
        <p:pic>
          <p:nvPicPr>
            <p:cNvPr id="280580" name="Picture 8" descr="13f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6" y="624"/>
              <a:ext cx="1273" cy="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2346" name="Rectangle 10"/>
            <p:cNvSpPr>
              <a:spLocks noChangeArrowheads="1"/>
            </p:cNvSpPr>
            <p:nvPr/>
          </p:nvSpPr>
          <p:spPr bwMode="auto">
            <a:xfrm>
              <a:off x="4416" y="3216"/>
              <a:ext cx="432" cy="1104"/>
            </a:xfrm>
            <a:prstGeom prst="rect">
              <a:avLst/>
            </a:prstGeom>
            <a:solidFill>
              <a:srgbClr val="6F707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spTree>
    <p:extLst>
      <p:ext uri="{BB962C8B-B14F-4D97-AF65-F5344CB8AC3E}">
        <p14:creationId xmlns:p14="http://schemas.microsoft.com/office/powerpoint/2010/main" val="2340474362"/>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8403" name="Rectangle 3"/>
          <p:cNvSpPr>
            <a:spLocks noGrp="1" noChangeArrowheads="1"/>
          </p:cNvSpPr>
          <p:nvPr>
            <p:ph type="body" sz="half" idx="1"/>
          </p:nvPr>
        </p:nvSpPr>
        <p:spPr>
          <a:xfrm>
            <a:off x="566738" y="966788"/>
            <a:ext cx="8577262" cy="5872162"/>
          </a:xfrm>
        </p:spPr>
        <p:txBody>
          <a:bodyPr/>
          <a:lstStyle/>
          <a:p>
            <a:pPr eaLnBrk="1" hangingPunct="1">
              <a:defRPr/>
            </a:pPr>
            <a:r>
              <a:rPr lang="en-US" sz="3800" dirty="0" smtClean="0">
                <a:solidFill>
                  <a:srgbClr val="000000"/>
                </a:solidFill>
                <a:cs typeface="+mn-cs"/>
              </a:rPr>
              <a:t>Like </a:t>
            </a:r>
            <a:r>
              <a:rPr lang="en-US" sz="3800" dirty="0" smtClean="0">
                <a:solidFill>
                  <a:srgbClr val="000000"/>
                </a:solidFill>
                <a:cs typeface="+mn-cs"/>
              </a:rPr>
              <a:t>Earth</a:t>
            </a:r>
            <a:r>
              <a:rPr lang="en-US" sz="3800" dirty="0" smtClean="0">
                <a:solidFill>
                  <a:srgbClr val="000000"/>
                </a:solidFill>
                <a:latin typeface="Arial"/>
              </a:rPr>
              <a:t>’</a:t>
            </a:r>
            <a:r>
              <a:rPr lang="en-US" sz="3800" dirty="0" smtClean="0">
                <a:solidFill>
                  <a:srgbClr val="000000"/>
                </a:solidFill>
                <a:cs typeface="+mn-cs"/>
              </a:rPr>
              <a:t>s </a:t>
            </a:r>
            <a:r>
              <a:rPr lang="en-US" sz="3800" dirty="0" smtClean="0">
                <a:solidFill>
                  <a:srgbClr val="000000"/>
                </a:solidFill>
                <a:cs typeface="+mn-cs"/>
              </a:rPr>
              <a:t>moon, Mercury is small.</a:t>
            </a:r>
          </a:p>
          <a:p>
            <a:pPr eaLnBrk="1" hangingPunct="1">
              <a:defRPr/>
            </a:pPr>
            <a:r>
              <a:rPr lang="en-US" sz="3800" dirty="0" smtClean="0">
                <a:solidFill>
                  <a:srgbClr val="000000"/>
                </a:solidFill>
                <a:cs typeface="+mn-cs"/>
              </a:rPr>
              <a:t>This has determined much of its history.</a:t>
            </a:r>
          </a:p>
          <a:p>
            <a:pPr lvl="1" eaLnBrk="1" hangingPunct="1">
              <a:defRPr/>
            </a:pPr>
            <a:r>
              <a:rPr lang="en-US" sz="2400" dirty="0" smtClean="0">
                <a:solidFill>
                  <a:srgbClr val="000000"/>
                </a:solidFill>
              </a:rPr>
              <a:t>It is too small to retain an atmosphere.</a:t>
            </a:r>
          </a:p>
          <a:p>
            <a:pPr lvl="1" eaLnBrk="1" hangingPunct="1">
              <a:defRPr/>
            </a:pPr>
            <a:r>
              <a:rPr lang="en-US" sz="2400" dirty="0" smtClean="0">
                <a:solidFill>
                  <a:srgbClr val="000000"/>
                </a:solidFill>
              </a:rPr>
              <a:t>It has also lost much of its internal heat.</a:t>
            </a:r>
          </a:p>
          <a:p>
            <a:pPr lvl="1" eaLnBrk="1" hangingPunct="1">
              <a:defRPr/>
            </a:pPr>
            <a:r>
              <a:rPr lang="en-US" sz="2400" dirty="0" smtClean="0">
                <a:solidFill>
                  <a:srgbClr val="000000"/>
                </a:solidFill>
              </a:rPr>
              <a:t>Thus, it is not geologically active.</a:t>
            </a:r>
          </a:p>
        </p:txBody>
      </p:sp>
      <p:sp>
        <p:nvSpPr>
          <p:cNvPr id="998404" name="Text Box 4"/>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3000">
                <a:solidFill>
                  <a:srgbClr val="FFCC00"/>
                </a:solidFill>
                <a:cs typeface="+mn-cs"/>
              </a:rPr>
              <a:t>A History of Mercury </a:t>
            </a:r>
          </a:p>
        </p:txBody>
      </p:sp>
    </p:spTree>
    <p:extLst>
      <p:ext uri="{BB962C8B-B14F-4D97-AF65-F5344CB8AC3E}">
        <p14:creationId xmlns:p14="http://schemas.microsoft.com/office/powerpoint/2010/main" val="2656128952"/>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7" name="Rectangle 3"/>
          <p:cNvSpPr>
            <a:spLocks noGrp="1" noChangeArrowheads="1"/>
          </p:cNvSpPr>
          <p:nvPr>
            <p:ph type="body" sz="half" idx="1"/>
          </p:nvPr>
        </p:nvSpPr>
        <p:spPr>
          <a:xfrm>
            <a:off x="547688" y="933450"/>
            <a:ext cx="8577262" cy="5886450"/>
          </a:xfrm>
        </p:spPr>
        <p:txBody>
          <a:bodyPr/>
          <a:lstStyle/>
          <a:p>
            <a:pPr eaLnBrk="1" hangingPunct="1">
              <a:defRPr/>
            </a:pPr>
            <a:r>
              <a:rPr lang="en-US" sz="4800" dirty="0" smtClean="0">
                <a:solidFill>
                  <a:schemeClr val="tx1"/>
                </a:solidFill>
                <a:cs typeface="+mn-cs"/>
              </a:rPr>
              <a:t>You might expect Venus to be much like Earth.</a:t>
            </a:r>
            <a:r>
              <a:rPr lang="en-US" sz="4400" dirty="0" smtClean="0">
                <a:solidFill>
                  <a:schemeClr val="tx1"/>
                </a:solidFill>
                <a:cs typeface="+mn-cs"/>
              </a:rPr>
              <a:t> </a:t>
            </a:r>
          </a:p>
          <a:p>
            <a:pPr lvl="1" eaLnBrk="1" hangingPunct="1">
              <a:defRPr/>
            </a:pPr>
            <a:r>
              <a:rPr lang="en-US" sz="2400" dirty="0" smtClean="0">
                <a:solidFill>
                  <a:schemeClr val="tx1"/>
                </a:solidFill>
              </a:rPr>
              <a:t>It is 95 percent Earth</a:t>
            </a:r>
            <a:r>
              <a:rPr lang="ja-JP" altLang="en-US" sz="2400" dirty="0" smtClean="0">
                <a:solidFill>
                  <a:schemeClr val="tx1"/>
                </a:solidFill>
                <a:latin typeface="Arial"/>
              </a:rPr>
              <a:t>’</a:t>
            </a:r>
            <a:r>
              <a:rPr lang="en-US" sz="2400" dirty="0" smtClean="0">
                <a:solidFill>
                  <a:schemeClr val="tx1"/>
                </a:solidFill>
              </a:rPr>
              <a:t>s diameter.</a:t>
            </a:r>
          </a:p>
          <a:p>
            <a:pPr lvl="1" eaLnBrk="1" hangingPunct="1">
              <a:defRPr/>
            </a:pPr>
            <a:r>
              <a:rPr lang="en-US" sz="2400" dirty="0" smtClean="0">
                <a:solidFill>
                  <a:schemeClr val="tx1"/>
                </a:solidFill>
              </a:rPr>
              <a:t>It has a similar average density.</a:t>
            </a:r>
          </a:p>
          <a:p>
            <a:pPr lvl="1" eaLnBrk="1" hangingPunct="1">
              <a:defRPr/>
            </a:pPr>
            <a:r>
              <a:rPr lang="en-US" sz="2400" dirty="0" smtClean="0">
                <a:solidFill>
                  <a:schemeClr val="tx1"/>
                </a:solidFill>
              </a:rPr>
              <a:t>It is only 30 percent closer to the sun</a:t>
            </a:r>
            <a:r>
              <a:rPr lang="en-US" sz="2400" dirty="0" smtClean="0">
                <a:solidFill>
                  <a:schemeClr val="tx1"/>
                </a:solidFill>
              </a:rPr>
              <a:t>.</a:t>
            </a:r>
          </a:p>
          <a:p>
            <a:pPr lvl="1">
              <a:defRPr/>
            </a:pPr>
            <a:r>
              <a:rPr lang="en-US" sz="4800" dirty="0">
                <a:solidFill>
                  <a:srgbClr val="000000"/>
                </a:solidFill>
              </a:rPr>
              <a:t>Unfortunately, the surface of Venus is perpetually hidden below thick clouds.</a:t>
            </a:r>
          </a:p>
          <a:p>
            <a:pPr lvl="1" eaLnBrk="1" hangingPunct="1">
              <a:defRPr/>
            </a:pPr>
            <a:endParaRPr lang="en-US" sz="2400" dirty="0" smtClean="0">
              <a:solidFill>
                <a:schemeClr val="tx1"/>
              </a:solidFill>
            </a:endParaRPr>
          </a:p>
        </p:txBody>
      </p:sp>
      <p:sp>
        <p:nvSpPr>
          <p:cNvPr id="712708" name="Text Box 4"/>
          <p:cNvSpPr txBox="1">
            <a:spLocks noChangeArrowheads="1"/>
          </p:cNvSpPr>
          <p:nvPr/>
        </p:nvSpPr>
        <p:spPr bwMode="auto">
          <a:xfrm>
            <a:off x="547688" y="76200"/>
            <a:ext cx="760571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rgbClr val="800000"/>
                </a:solidFill>
                <a:cs typeface="+mn-cs"/>
              </a:rPr>
              <a:t>Venus </a:t>
            </a:r>
          </a:p>
        </p:txBody>
      </p:sp>
    </p:spTree>
    <p:extLst>
      <p:ext uri="{BB962C8B-B14F-4D97-AF65-F5344CB8AC3E}">
        <p14:creationId xmlns:p14="http://schemas.microsoft.com/office/powerpoint/2010/main" val="1342352657"/>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9667" name="Rectangle 3"/>
          <p:cNvSpPr>
            <a:spLocks noGrp="1" noChangeArrowheads="1"/>
          </p:cNvSpPr>
          <p:nvPr>
            <p:ph type="body" sz="half" idx="1"/>
          </p:nvPr>
        </p:nvSpPr>
        <p:spPr>
          <a:xfrm>
            <a:off x="566738" y="990600"/>
            <a:ext cx="8272462" cy="5867400"/>
          </a:xfrm>
        </p:spPr>
        <p:txBody>
          <a:bodyPr>
            <a:normAutofit/>
          </a:bodyPr>
          <a:lstStyle/>
          <a:p>
            <a:pPr eaLnBrk="1" hangingPunct="1">
              <a:defRPr/>
            </a:pPr>
            <a:r>
              <a:rPr lang="en-US" sz="3600" dirty="0" smtClean="0">
                <a:solidFill>
                  <a:schemeClr val="tx1">
                    <a:lumMod val="95000"/>
                    <a:lumOff val="5000"/>
                  </a:schemeClr>
                </a:solidFill>
              </a:rPr>
              <a:t>Only in the last few decades have planetary scientists discovered that Venus is a hot desert world of volcanoes, lava flows, and impact craters lying at the bottom of a deep hot atmosphere.</a:t>
            </a:r>
          </a:p>
          <a:p>
            <a:pPr lvl="1" eaLnBrk="1" hangingPunct="1">
              <a:defRPr/>
            </a:pPr>
            <a:r>
              <a:rPr lang="en-US" sz="3600" dirty="0" smtClean="0">
                <a:solidFill>
                  <a:schemeClr val="tx1">
                    <a:lumMod val="95000"/>
                    <a:lumOff val="5000"/>
                  </a:schemeClr>
                </a:solidFill>
              </a:rPr>
              <a:t>No spacesuit will allow you to visit the surface of Venus.</a:t>
            </a:r>
          </a:p>
        </p:txBody>
      </p:sp>
      <p:sp>
        <p:nvSpPr>
          <p:cNvPr id="1009679" name="Text Box 15"/>
          <p:cNvSpPr txBox="1">
            <a:spLocks noChangeArrowheads="1"/>
          </p:cNvSpPr>
          <p:nvPr/>
        </p:nvSpPr>
        <p:spPr bwMode="auto">
          <a:xfrm>
            <a:off x="547688" y="76200"/>
            <a:ext cx="760571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rgbClr val="800000"/>
                </a:solidFill>
                <a:cs typeface="+mn-cs"/>
              </a:rPr>
              <a:t>Venus </a:t>
            </a:r>
          </a:p>
        </p:txBody>
      </p:sp>
    </p:spTree>
    <p:extLst>
      <p:ext uri="{BB962C8B-B14F-4D97-AF65-F5344CB8AC3E}">
        <p14:creationId xmlns:p14="http://schemas.microsoft.com/office/powerpoint/2010/main" val="140831000"/>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1" name="Rectangle 3"/>
          <p:cNvSpPr>
            <a:spLocks noGrp="1" noChangeArrowheads="1"/>
          </p:cNvSpPr>
          <p:nvPr>
            <p:ph type="body" idx="1"/>
          </p:nvPr>
        </p:nvSpPr>
        <p:spPr>
          <a:xfrm>
            <a:off x="547688" y="2328496"/>
            <a:ext cx="8062912" cy="4329849"/>
          </a:xfrm>
        </p:spPr>
        <p:txBody>
          <a:bodyPr>
            <a:normAutofit fontScale="70000" lnSpcReduction="20000"/>
          </a:bodyPr>
          <a:lstStyle/>
          <a:p>
            <a:pPr marL="0" indent="0" eaLnBrk="1" hangingPunct="1">
              <a:buNone/>
              <a:defRPr/>
            </a:pPr>
            <a:endParaRPr lang="en-US" sz="4400" dirty="0" smtClean="0">
              <a:solidFill>
                <a:srgbClr val="000000"/>
              </a:solidFill>
            </a:endParaRPr>
          </a:p>
          <a:p>
            <a:pPr eaLnBrk="1" hangingPunct="1">
              <a:defRPr/>
            </a:pPr>
            <a:r>
              <a:rPr lang="en-US" sz="4400" dirty="0" smtClean="0">
                <a:solidFill>
                  <a:srgbClr val="000000"/>
                </a:solidFill>
                <a:cs typeface="+mn-cs"/>
              </a:rPr>
              <a:t>In composition, temperature, and density, the atmosphere of Venus is more Hades than Heaven.</a:t>
            </a:r>
            <a:r>
              <a:rPr lang="en-US" sz="4000" dirty="0" smtClean="0">
                <a:solidFill>
                  <a:srgbClr val="000000"/>
                </a:solidFill>
                <a:cs typeface="+mn-cs"/>
              </a:rPr>
              <a:t> </a:t>
            </a:r>
          </a:p>
          <a:p>
            <a:pPr lvl="1" eaLnBrk="1" hangingPunct="1">
              <a:defRPr/>
            </a:pPr>
            <a:r>
              <a:rPr lang="en-US" sz="3800" dirty="0" smtClean="0">
                <a:solidFill>
                  <a:srgbClr val="000000"/>
                </a:solidFill>
              </a:rPr>
              <a:t>The air is </a:t>
            </a:r>
            <a:r>
              <a:rPr lang="en-US" sz="3800" dirty="0" err="1" smtClean="0">
                <a:solidFill>
                  <a:srgbClr val="000000"/>
                </a:solidFill>
              </a:rPr>
              <a:t>unbreathable</a:t>
            </a:r>
            <a:r>
              <a:rPr lang="en-US" sz="3800" dirty="0" smtClean="0">
                <a:solidFill>
                  <a:srgbClr val="000000"/>
                </a:solidFill>
              </a:rPr>
              <a:t>, very hot, and very dense.</a:t>
            </a:r>
          </a:p>
          <a:p>
            <a:pPr lvl="1">
              <a:defRPr/>
            </a:pPr>
            <a:r>
              <a:rPr lang="en-US" sz="3800" dirty="0">
                <a:solidFill>
                  <a:srgbClr val="000000"/>
                </a:solidFill>
              </a:rPr>
              <a:t>U.S. and Soviet space probes have descended into the atmosphere.</a:t>
            </a:r>
          </a:p>
          <a:p>
            <a:pPr lvl="1">
              <a:defRPr/>
            </a:pPr>
            <a:r>
              <a:rPr lang="en-US" sz="3800" dirty="0">
                <a:solidFill>
                  <a:srgbClr val="000000"/>
                </a:solidFill>
              </a:rPr>
              <a:t>In some cases, they have even landed on the surface.</a:t>
            </a:r>
          </a:p>
          <a:p>
            <a:pPr lvl="1" eaLnBrk="1" hangingPunct="1">
              <a:defRPr/>
            </a:pPr>
            <a:endParaRPr lang="en-US" dirty="0" smtClean="0">
              <a:solidFill>
                <a:schemeClr val="tx1"/>
              </a:solidFill>
            </a:endParaRPr>
          </a:p>
          <a:p>
            <a:pPr lvl="1" eaLnBrk="1" hangingPunct="1">
              <a:defRPr/>
            </a:pPr>
            <a:endParaRPr lang="en-US" dirty="0" smtClean="0">
              <a:solidFill>
                <a:schemeClr val="tx1"/>
              </a:solidFill>
            </a:endParaRPr>
          </a:p>
        </p:txBody>
      </p:sp>
      <p:sp>
        <p:nvSpPr>
          <p:cNvPr id="713732" name="Text Box 4"/>
          <p:cNvSpPr txBox="1">
            <a:spLocks noChangeArrowheads="1"/>
          </p:cNvSpPr>
          <p:nvPr/>
        </p:nvSpPr>
        <p:spPr bwMode="auto">
          <a:xfrm>
            <a:off x="547688" y="76200"/>
            <a:ext cx="760571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endParaRPr lang="en-US" sz="4000" dirty="0" smtClean="0">
              <a:solidFill>
                <a:srgbClr val="800000"/>
              </a:solidFill>
              <a:cs typeface="+mn-cs"/>
            </a:endParaRPr>
          </a:p>
          <a:p>
            <a:pPr algn="ctr">
              <a:defRPr/>
            </a:pPr>
            <a:endParaRPr lang="en-US" sz="4000" dirty="0">
              <a:solidFill>
                <a:srgbClr val="800000"/>
              </a:solidFill>
            </a:endParaRPr>
          </a:p>
          <a:p>
            <a:pPr algn="ctr">
              <a:defRPr/>
            </a:pPr>
            <a:endParaRPr lang="en-US" sz="4000" dirty="0" smtClean="0">
              <a:solidFill>
                <a:srgbClr val="800000"/>
              </a:solidFill>
              <a:cs typeface="+mn-cs"/>
            </a:endParaRPr>
          </a:p>
          <a:p>
            <a:pPr algn="ctr">
              <a:defRPr/>
            </a:pPr>
            <a:endParaRPr lang="en-US" sz="4000" dirty="0">
              <a:solidFill>
                <a:srgbClr val="800000"/>
              </a:solidFill>
            </a:endParaRPr>
          </a:p>
          <a:p>
            <a:pPr algn="ctr">
              <a:defRPr/>
            </a:pPr>
            <a:endParaRPr lang="en-US" sz="4000" dirty="0" smtClean="0">
              <a:solidFill>
                <a:srgbClr val="800000"/>
              </a:solidFill>
              <a:cs typeface="+mn-cs"/>
            </a:endParaRPr>
          </a:p>
          <a:p>
            <a:pPr algn="ctr">
              <a:defRPr/>
            </a:pPr>
            <a:r>
              <a:rPr lang="en-US" sz="4000" dirty="0" smtClean="0">
                <a:solidFill>
                  <a:srgbClr val="800000"/>
                </a:solidFill>
                <a:cs typeface="+mn-cs"/>
              </a:rPr>
              <a:t>The </a:t>
            </a:r>
            <a:r>
              <a:rPr lang="en-US" sz="4000" dirty="0">
                <a:solidFill>
                  <a:srgbClr val="800000"/>
                </a:solidFill>
                <a:cs typeface="+mn-cs"/>
              </a:rPr>
              <a:t>Atmosphere of Venus </a:t>
            </a:r>
          </a:p>
        </p:txBody>
      </p:sp>
    </p:spTree>
    <p:extLst>
      <p:ext uri="{BB962C8B-B14F-4D97-AF65-F5344CB8AC3E}">
        <p14:creationId xmlns:p14="http://schemas.microsoft.com/office/powerpoint/2010/main" val="128279354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3" name="Rectangle 3"/>
          <p:cNvSpPr>
            <a:spLocks noGrp="1" noChangeArrowheads="1"/>
          </p:cNvSpPr>
          <p:nvPr>
            <p:ph type="body" sz="half" idx="1"/>
          </p:nvPr>
        </p:nvSpPr>
        <p:spPr>
          <a:xfrm>
            <a:off x="566738" y="971550"/>
            <a:ext cx="8577262" cy="4525963"/>
          </a:xfrm>
        </p:spPr>
        <p:txBody>
          <a:bodyPr/>
          <a:lstStyle/>
          <a:p>
            <a:pPr eaLnBrk="1" hangingPunct="1">
              <a:defRPr/>
            </a:pPr>
            <a:r>
              <a:rPr lang="en-US" sz="4000" dirty="0" smtClean="0">
                <a:solidFill>
                  <a:srgbClr val="000000"/>
                </a:solidFill>
                <a:cs typeface="+mn-cs"/>
              </a:rPr>
              <a:t>The figure compares the five worlds you are about to study.</a:t>
            </a:r>
          </a:p>
        </p:txBody>
      </p:sp>
      <p:sp>
        <p:nvSpPr>
          <p:cNvPr id="619532" name="Text Box 12"/>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rgbClr val="000000"/>
                </a:solidFill>
                <a:cs typeface="+mn-cs"/>
              </a:rPr>
              <a:t>Five Worlds </a:t>
            </a:r>
          </a:p>
        </p:txBody>
      </p:sp>
      <p:pic>
        <p:nvPicPr>
          <p:cNvPr id="619535" name="Picture 15" descr="13f01"/>
          <p:cNvPicPr>
            <a:picLocks noChangeAspect="1" noChangeArrowheads="1"/>
          </p:cNvPicPr>
          <p:nvPr/>
        </p:nvPicPr>
        <p:blipFill>
          <a:blip r:embed="rId3">
            <a:extLst>
              <a:ext uri="{28A0092B-C50C-407E-A947-70E740481C1C}">
                <a14:useLocalDpi xmlns:a14="http://schemas.microsoft.com/office/drawing/2010/main" val="0"/>
              </a:ext>
            </a:extLst>
          </a:blip>
          <a:srcRect l="1653" t="1231" r="1471"/>
          <a:stretch>
            <a:fillRect/>
          </a:stretch>
        </p:blipFill>
        <p:spPr bwMode="auto">
          <a:xfrm>
            <a:off x="3959225" y="2360613"/>
            <a:ext cx="5184775"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658538722"/>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5" name="Rectangle 3"/>
          <p:cNvSpPr>
            <a:spLocks noGrp="1" noChangeArrowheads="1"/>
          </p:cNvSpPr>
          <p:nvPr>
            <p:ph type="body" idx="4294967295"/>
          </p:nvPr>
        </p:nvSpPr>
        <p:spPr>
          <a:xfrm>
            <a:off x="566738" y="985838"/>
            <a:ext cx="8577262" cy="5872162"/>
          </a:xfrm>
        </p:spPr>
        <p:txBody>
          <a:bodyPr>
            <a:noAutofit/>
          </a:bodyPr>
          <a:lstStyle/>
          <a:p>
            <a:pPr eaLnBrk="1" hangingPunct="1">
              <a:defRPr/>
            </a:pPr>
            <a:r>
              <a:rPr lang="en-US" sz="3200" dirty="0" smtClean="0">
                <a:solidFill>
                  <a:schemeClr val="tx1">
                    <a:lumMod val="95000"/>
                    <a:lumOff val="5000"/>
                  </a:schemeClr>
                </a:solidFill>
              </a:rPr>
              <a:t>The atmosphere is roughly 96 percent carbon dioxide.</a:t>
            </a:r>
          </a:p>
          <a:p>
            <a:pPr eaLnBrk="1" hangingPunct="1">
              <a:defRPr/>
            </a:pPr>
            <a:r>
              <a:rPr lang="en-US" sz="3200" dirty="0" smtClean="0">
                <a:solidFill>
                  <a:schemeClr val="tx1">
                    <a:lumMod val="95000"/>
                    <a:lumOff val="5000"/>
                  </a:schemeClr>
                </a:solidFill>
              </a:rPr>
              <a:t>The rest is mostly nitrogen, with some argon, sulfur dioxide, and small amounts of sulfuric acid, hydrochloric acid, and hydrofluoric acid.</a:t>
            </a:r>
          </a:p>
          <a:p>
            <a:pPr eaLnBrk="1" hangingPunct="1">
              <a:defRPr/>
            </a:pPr>
            <a:r>
              <a:rPr lang="en-US" sz="3200" dirty="0" smtClean="0">
                <a:solidFill>
                  <a:schemeClr val="tx1">
                    <a:lumMod val="95000"/>
                    <a:lumOff val="5000"/>
                  </a:schemeClr>
                </a:solidFill>
              </a:rPr>
              <a:t>There is only a tiny amount of water vapor.</a:t>
            </a:r>
          </a:p>
          <a:p>
            <a:pPr lvl="1" eaLnBrk="1" hangingPunct="1">
              <a:defRPr/>
            </a:pPr>
            <a:r>
              <a:rPr lang="en-US" sz="3200" dirty="0" smtClean="0">
                <a:solidFill>
                  <a:schemeClr val="tx1">
                    <a:lumMod val="95000"/>
                    <a:lumOff val="5000"/>
                  </a:schemeClr>
                </a:solidFill>
              </a:rPr>
              <a:t>On the whole, the composition is deadly unpleasant and most certainly smells bad too.</a:t>
            </a:r>
          </a:p>
        </p:txBody>
      </p:sp>
      <p:sp>
        <p:nvSpPr>
          <p:cNvPr id="812039" name="Text Box 7"/>
          <p:cNvSpPr txBox="1">
            <a:spLocks noChangeArrowheads="1"/>
          </p:cNvSpPr>
          <p:nvPr/>
        </p:nvSpPr>
        <p:spPr bwMode="auto">
          <a:xfrm>
            <a:off x="547688" y="76200"/>
            <a:ext cx="760571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rgbClr val="800000"/>
                </a:solidFill>
                <a:cs typeface="+mn-cs"/>
              </a:rPr>
              <a:t>The Atmosphere of Venus </a:t>
            </a:r>
          </a:p>
        </p:txBody>
      </p:sp>
    </p:spTree>
    <p:extLst>
      <p:ext uri="{BB962C8B-B14F-4D97-AF65-F5344CB8AC3E}">
        <p14:creationId xmlns:p14="http://schemas.microsoft.com/office/powerpoint/2010/main" val="3457714565"/>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5" name="Rectangle 3"/>
          <p:cNvSpPr>
            <a:spLocks noGrp="1" noChangeArrowheads="1"/>
          </p:cNvSpPr>
          <p:nvPr>
            <p:ph type="body" idx="4294967295"/>
          </p:nvPr>
        </p:nvSpPr>
        <p:spPr>
          <a:xfrm>
            <a:off x="852488" y="966788"/>
            <a:ext cx="8291512" cy="5638800"/>
          </a:xfrm>
        </p:spPr>
        <p:txBody>
          <a:bodyPr/>
          <a:lstStyle/>
          <a:p>
            <a:pPr eaLnBrk="1" hangingPunct="1">
              <a:defRPr/>
            </a:pPr>
            <a:r>
              <a:rPr lang="en-US" sz="4400" dirty="0" smtClean="0">
                <a:solidFill>
                  <a:srgbClr val="0D0D0D"/>
                </a:solidFill>
                <a:cs typeface="+mn-cs"/>
              </a:rPr>
              <a:t>The surface temperature is hot enough to melt lead.</a:t>
            </a:r>
          </a:p>
          <a:p>
            <a:pPr lvl="1" eaLnBrk="1" hangingPunct="1">
              <a:defRPr/>
            </a:pPr>
            <a:r>
              <a:rPr lang="en-US" sz="2400" dirty="0" smtClean="0">
                <a:solidFill>
                  <a:srgbClr val="0D0D0D"/>
                </a:solidFill>
              </a:rPr>
              <a:t>You can understand that because the thick atmosphere creates a severe greenhouse effect. </a:t>
            </a:r>
          </a:p>
          <a:p>
            <a:pPr lvl="1" eaLnBrk="1" hangingPunct="1">
              <a:defRPr/>
            </a:pPr>
            <a:r>
              <a:rPr lang="en-US" sz="2400" dirty="0" smtClean="0">
                <a:solidFill>
                  <a:srgbClr val="0D0D0D"/>
                </a:solidFill>
              </a:rPr>
              <a:t>Sunlight filters down through the clouds and warms the surface.</a:t>
            </a:r>
          </a:p>
          <a:p>
            <a:pPr lvl="1" eaLnBrk="1" hangingPunct="1">
              <a:defRPr/>
            </a:pPr>
            <a:r>
              <a:rPr lang="en-US" sz="2400" dirty="0" smtClean="0">
                <a:solidFill>
                  <a:srgbClr val="0D0D0D"/>
                </a:solidFill>
              </a:rPr>
              <a:t>Infrared radiation cannot escape because the carbon dioxide gas is opaque to infrared. </a:t>
            </a:r>
          </a:p>
        </p:txBody>
      </p:sp>
      <p:sp>
        <p:nvSpPr>
          <p:cNvPr id="817159" name="Text Box 7"/>
          <p:cNvSpPr txBox="1">
            <a:spLocks noChangeArrowheads="1"/>
          </p:cNvSpPr>
          <p:nvPr/>
        </p:nvSpPr>
        <p:spPr bwMode="auto">
          <a:xfrm>
            <a:off x="547688" y="76200"/>
            <a:ext cx="760571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rgbClr val="800000"/>
                </a:solidFill>
                <a:cs typeface="+mn-cs"/>
              </a:rPr>
              <a:t>The Atmosphere of Venus </a:t>
            </a:r>
          </a:p>
        </p:txBody>
      </p:sp>
    </p:spTree>
    <p:extLst>
      <p:ext uri="{BB962C8B-B14F-4D97-AF65-F5344CB8AC3E}">
        <p14:creationId xmlns:p14="http://schemas.microsoft.com/office/powerpoint/2010/main" val="3442942438"/>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787" name="Rectangle 3"/>
          <p:cNvSpPr>
            <a:spLocks noGrp="1" noChangeArrowheads="1"/>
          </p:cNvSpPr>
          <p:nvPr>
            <p:ph type="body" idx="4294967295"/>
          </p:nvPr>
        </p:nvSpPr>
        <p:spPr>
          <a:xfrm>
            <a:off x="211644" y="966788"/>
            <a:ext cx="8932356" cy="5891212"/>
          </a:xfrm>
        </p:spPr>
        <p:txBody>
          <a:bodyPr>
            <a:normAutofit lnSpcReduction="10000"/>
          </a:bodyPr>
          <a:lstStyle/>
          <a:p>
            <a:pPr>
              <a:defRPr/>
            </a:pPr>
            <a:r>
              <a:rPr lang="en-US" sz="4000" dirty="0" smtClean="0">
                <a:solidFill>
                  <a:schemeClr val="tx1"/>
                </a:solidFill>
              </a:rPr>
              <a:t>Although the thick clouds on Venus are opaque to visible and infrared light, they are transparent to radio waves.</a:t>
            </a:r>
          </a:p>
          <a:p>
            <a:pPr lvl="1">
              <a:defRPr/>
            </a:pPr>
            <a:r>
              <a:rPr lang="en-US" sz="2600" dirty="0" smtClean="0">
                <a:solidFill>
                  <a:schemeClr val="tx1"/>
                </a:solidFill>
              </a:rPr>
              <a:t>Orbiting spacecraft</a:t>
            </a:r>
          </a:p>
          <a:p>
            <a:pPr marL="349250" lvl="1" indent="0">
              <a:buNone/>
              <a:defRPr/>
            </a:pPr>
            <a:r>
              <a:rPr lang="en-US" sz="2600" dirty="0" smtClean="0">
                <a:solidFill>
                  <a:schemeClr val="tx1"/>
                </a:solidFill>
              </a:rPr>
              <a:t> mapped Venus by radar.</a:t>
            </a:r>
            <a:endParaRPr lang="en-US" sz="4400" dirty="0" smtClean="0">
              <a:solidFill>
                <a:schemeClr val="tx1"/>
              </a:solidFill>
            </a:endParaRPr>
          </a:p>
          <a:p>
            <a:pPr eaLnBrk="1" hangingPunct="1">
              <a:defRPr/>
            </a:pPr>
            <a:r>
              <a:rPr lang="en-US" sz="3600" dirty="0" smtClean="0">
                <a:solidFill>
                  <a:schemeClr val="tx1"/>
                </a:solidFill>
                <a:cs typeface="+mn-cs"/>
              </a:rPr>
              <a:t>This revealed </a:t>
            </a:r>
          </a:p>
          <a:p>
            <a:pPr marL="0" indent="0" eaLnBrk="1" hangingPunct="1">
              <a:buNone/>
              <a:defRPr/>
            </a:pPr>
            <a:r>
              <a:rPr lang="en-US" sz="3600" dirty="0" smtClean="0">
                <a:solidFill>
                  <a:schemeClr val="tx1"/>
                </a:solidFill>
                <a:cs typeface="+mn-cs"/>
              </a:rPr>
              <a:t>details as small </a:t>
            </a:r>
          </a:p>
          <a:p>
            <a:pPr marL="0" indent="0" eaLnBrk="1" hangingPunct="1">
              <a:buNone/>
              <a:defRPr/>
            </a:pPr>
            <a:r>
              <a:rPr lang="en-US" sz="3600" dirty="0" smtClean="0">
                <a:solidFill>
                  <a:schemeClr val="tx1"/>
                </a:solidFill>
                <a:cs typeface="+mn-cs"/>
              </a:rPr>
              <a:t>as 100 meters in </a:t>
            </a:r>
          </a:p>
          <a:p>
            <a:pPr marL="0" indent="0" eaLnBrk="1" hangingPunct="1">
              <a:buNone/>
              <a:defRPr/>
            </a:pPr>
            <a:r>
              <a:rPr lang="en-US" sz="3600" dirty="0" smtClean="0">
                <a:solidFill>
                  <a:schemeClr val="tx1"/>
                </a:solidFill>
                <a:cs typeface="+mn-cs"/>
              </a:rPr>
              <a:t>diameter</a:t>
            </a:r>
            <a:r>
              <a:rPr lang="en-US" sz="4400" dirty="0" smtClean="0">
                <a:solidFill>
                  <a:schemeClr val="tx1"/>
                </a:solidFill>
                <a:cs typeface="+mn-cs"/>
              </a:rPr>
              <a:t>.</a:t>
            </a:r>
            <a:endParaRPr lang="en-US" sz="4400" dirty="0" smtClean="0">
              <a:solidFill>
                <a:schemeClr val="tx1"/>
              </a:solidFill>
              <a:cs typeface="+mn-cs"/>
            </a:endParaRPr>
          </a:p>
        </p:txBody>
      </p:sp>
      <p:sp>
        <p:nvSpPr>
          <p:cNvPr id="1014792" name="Text Box 8"/>
          <p:cNvSpPr txBox="1">
            <a:spLocks noChangeArrowheads="1"/>
          </p:cNvSpPr>
          <p:nvPr/>
        </p:nvSpPr>
        <p:spPr bwMode="auto">
          <a:xfrm>
            <a:off x="547688" y="76200"/>
            <a:ext cx="760571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smtClean="0">
                <a:solidFill>
                  <a:srgbClr val="800000"/>
                </a:solidFill>
                <a:cs typeface="+mn-cs"/>
              </a:rPr>
              <a:t>The Surface of Venus </a:t>
            </a:r>
            <a:endParaRPr lang="en-US" sz="4000" dirty="0">
              <a:solidFill>
                <a:srgbClr val="800000"/>
              </a:solidFill>
              <a:cs typeface="+mn-cs"/>
            </a:endParaRPr>
          </a:p>
        </p:txBody>
      </p:sp>
      <p:pic>
        <p:nvPicPr>
          <p:cNvPr id="1014793" name="Picture 9" descr="13f07"/>
          <p:cNvPicPr>
            <a:picLocks noChangeAspect="1" noChangeArrowheads="1"/>
          </p:cNvPicPr>
          <p:nvPr/>
        </p:nvPicPr>
        <p:blipFill>
          <a:blip r:embed="rId3">
            <a:extLst>
              <a:ext uri="{28A0092B-C50C-407E-A947-70E740481C1C}">
                <a14:useLocalDpi xmlns:a14="http://schemas.microsoft.com/office/drawing/2010/main" val="0"/>
              </a:ext>
            </a:extLst>
          </a:blip>
          <a:srcRect l="1903" t="970" r="2007"/>
          <a:stretch>
            <a:fillRect/>
          </a:stretch>
        </p:blipFill>
        <p:spPr bwMode="auto">
          <a:xfrm>
            <a:off x="4668838" y="2828925"/>
            <a:ext cx="4475162"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667925427"/>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7" name="Rectangle 3"/>
          <p:cNvSpPr>
            <a:spLocks noGrp="1" noChangeArrowheads="1"/>
          </p:cNvSpPr>
          <p:nvPr>
            <p:ph type="body" idx="4294967295"/>
          </p:nvPr>
        </p:nvSpPr>
        <p:spPr>
          <a:xfrm>
            <a:off x="230885" y="952500"/>
            <a:ext cx="8913115" cy="5638800"/>
          </a:xfrm>
        </p:spPr>
        <p:txBody>
          <a:bodyPr>
            <a:normAutofit fontScale="92500"/>
          </a:bodyPr>
          <a:lstStyle/>
          <a:p>
            <a:pPr eaLnBrk="1" hangingPunct="1">
              <a:defRPr/>
            </a:pPr>
            <a:r>
              <a:rPr lang="en-US" sz="4400" dirty="0" smtClean="0">
                <a:solidFill>
                  <a:schemeClr val="tx1"/>
                </a:solidFill>
                <a:cs typeface="+mn-cs"/>
              </a:rPr>
              <a:t>Radar maps show that Venus is similar to Earth in one way, but strangely different in other ways. </a:t>
            </a:r>
            <a:endParaRPr lang="en-US" sz="4400" dirty="0" smtClean="0">
              <a:solidFill>
                <a:schemeClr val="tx1"/>
              </a:solidFill>
              <a:cs typeface="+mn-cs"/>
            </a:endParaRPr>
          </a:p>
          <a:p>
            <a:pPr>
              <a:defRPr/>
            </a:pPr>
            <a:r>
              <a:rPr lang="en-US" sz="4400" dirty="0">
                <a:solidFill>
                  <a:srgbClr val="000000"/>
                </a:solidFill>
              </a:rPr>
              <a:t>Nearly 75 percent of </a:t>
            </a:r>
            <a:r>
              <a:rPr lang="en-US" sz="4400" dirty="0" smtClean="0">
                <a:solidFill>
                  <a:srgbClr val="000000"/>
                </a:solidFill>
              </a:rPr>
              <a:t>Earth</a:t>
            </a:r>
            <a:r>
              <a:rPr lang="en-US" sz="4400" dirty="0" smtClean="0">
                <a:solidFill>
                  <a:srgbClr val="000000"/>
                </a:solidFill>
                <a:latin typeface="Arial"/>
              </a:rPr>
              <a:t>’</a:t>
            </a:r>
            <a:r>
              <a:rPr lang="en-US" sz="4400" dirty="0" smtClean="0">
                <a:solidFill>
                  <a:srgbClr val="000000"/>
                </a:solidFill>
              </a:rPr>
              <a:t>s </a:t>
            </a:r>
            <a:r>
              <a:rPr lang="en-US" sz="4400" dirty="0">
                <a:solidFill>
                  <a:srgbClr val="000000"/>
                </a:solidFill>
              </a:rPr>
              <a:t>surface is covered by low-lying, basaltic seafloors.</a:t>
            </a:r>
          </a:p>
          <a:p>
            <a:pPr>
              <a:defRPr/>
            </a:pPr>
            <a:r>
              <a:rPr lang="en-US" sz="4400" dirty="0">
                <a:solidFill>
                  <a:srgbClr val="000000"/>
                </a:solidFill>
              </a:rPr>
              <a:t>85 percent of Venus is covered by basaltic lowlands.</a:t>
            </a:r>
          </a:p>
          <a:p>
            <a:pPr eaLnBrk="1" hangingPunct="1">
              <a:defRPr/>
            </a:pPr>
            <a:endParaRPr lang="en-US" sz="4400" dirty="0" smtClean="0">
              <a:solidFill>
                <a:schemeClr val="tx1"/>
              </a:solidFill>
              <a:cs typeface="+mn-cs"/>
            </a:endParaRPr>
          </a:p>
        </p:txBody>
      </p:sp>
      <p:sp>
        <p:nvSpPr>
          <p:cNvPr id="825351" name="Text Box 7"/>
          <p:cNvSpPr txBox="1">
            <a:spLocks noChangeArrowheads="1"/>
          </p:cNvSpPr>
          <p:nvPr/>
        </p:nvSpPr>
        <p:spPr bwMode="auto">
          <a:xfrm>
            <a:off x="547688" y="76200"/>
            <a:ext cx="760571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rgbClr val="800000"/>
                </a:solidFill>
                <a:cs typeface="+mn-cs"/>
              </a:rPr>
              <a:t>The Surface of Venus </a:t>
            </a:r>
          </a:p>
        </p:txBody>
      </p:sp>
    </p:spTree>
    <p:extLst>
      <p:ext uri="{BB962C8B-B14F-4D97-AF65-F5344CB8AC3E}">
        <p14:creationId xmlns:p14="http://schemas.microsoft.com/office/powerpoint/2010/main" val="1725139824"/>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9875" name="Rectangle 3"/>
          <p:cNvSpPr>
            <a:spLocks noGrp="1" noChangeArrowheads="1"/>
          </p:cNvSpPr>
          <p:nvPr>
            <p:ph type="body" idx="4294967295"/>
          </p:nvPr>
        </p:nvSpPr>
        <p:spPr>
          <a:xfrm>
            <a:off x="0" y="990600"/>
            <a:ext cx="9144000" cy="5867400"/>
          </a:xfrm>
        </p:spPr>
        <p:txBody>
          <a:bodyPr/>
          <a:lstStyle/>
          <a:p>
            <a:pPr eaLnBrk="1" hangingPunct="1">
              <a:defRPr/>
            </a:pPr>
            <a:r>
              <a:rPr lang="en-US" sz="3600" dirty="0" smtClean="0">
                <a:solidFill>
                  <a:schemeClr val="tx1">
                    <a:lumMod val="95000"/>
                    <a:lumOff val="5000"/>
                  </a:schemeClr>
                </a:solidFill>
                <a:cs typeface="+mn-cs"/>
              </a:rPr>
              <a:t>Of course, on Venus, the lowlands are not seafloors.</a:t>
            </a:r>
          </a:p>
          <a:p>
            <a:pPr eaLnBrk="1" hangingPunct="1">
              <a:defRPr/>
            </a:pPr>
            <a:r>
              <a:rPr lang="en-US" sz="3600" dirty="0" smtClean="0">
                <a:solidFill>
                  <a:schemeClr val="tx1">
                    <a:lumMod val="95000"/>
                    <a:lumOff val="5000"/>
                  </a:schemeClr>
                </a:solidFill>
                <a:cs typeface="+mn-cs"/>
              </a:rPr>
              <a:t>Also, the remaining highlands are not the well-defined continents you see on Earth</a:t>
            </a:r>
            <a:r>
              <a:rPr lang="en-US" sz="3600" dirty="0" smtClean="0">
                <a:solidFill>
                  <a:schemeClr val="tx1">
                    <a:lumMod val="95000"/>
                    <a:lumOff val="5000"/>
                  </a:schemeClr>
                </a:solidFill>
                <a:cs typeface="+mn-cs"/>
              </a:rPr>
              <a:t>.</a:t>
            </a:r>
          </a:p>
          <a:p>
            <a:pPr>
              <a:defRPr/>
            </a:pPr>
            <a:r>
              <a:rPr lang="en-US" sz="3600" dirty="0">
                <a:solidFill>
                  <a:srgbClr val="0D0D0D"/>
                </a:solidFill>
              </a:rPr>
              <a:t>Earth is dominated by plate tectonics.</a:t>
            </a:r>
          </a:p>
          <a:p>
            <a:pPr>
              <a:defRPr/>
            </a:pPr>
            <a:r>
              <a:rPr lang="en-US" sz="3600" dirty="0">
                <a:solidFill>
                  <a:srgbClr val="0D0D0D"/>
                </a:solidFill>
              </a:rPr>
              <a:t>Something different is happening on Venus</a:t>
            </a:r>
            <a:endParaRPr lang="en-US" sz="3600" dirty="0" smtClean="0">
              <a:solidFill>
                <a:srgbClr val="0D0D0D"/>
              </a:solidFill>
            </a:endParaRPr>
          </a:p>
        </p:txBody>
      </p:sp>
      <p:sp>
        <p:nvSpPr>
          <p:cNvPr id="1359879" name="Text Box 7"/>
          <p:cNvSpPr txBox="1">
            <a:spLocks noChangeArrowheads="1"/>
          </p:cNvSpPr>
          <p:nvPr/>
        </p:nvSpPr>
        <p:spPr bwMode="auto">
          <a:xfrm>
            <a:off x="547688" y="76200"/>
            <a:ext cx="760571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rgbClr val="800000"/>
                </a:solidFill>
                <a:cs typeface="+mn-cs"/>
              </a:rPr>
              <a:t>The Surface of Venus </a:t>
            </a:r>
          </a:p>
        </p:txBody>
      </p:sp>
    </p:spTree>
    <p:extLst>
      <p:ext uri="{BB962C8B-B14F-4D97-AF65-F5344CB8AC3E}">
        <p14:creationId xmlns:p14="http://schemas.microsoft.com/office/powerpoint/2010/main" val="2886728683"/>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9" name="Rectangle 3"/>
          <p:cNvSpPr>
            <a:spLocks noGrp="1" noChangeArrowheads="1"/>
          </p:cNvSpPr>
          <p:nvPr>
            <p:ph type="body" sz="half" idx="1"/>
          </p:nvPr>
        </p:nvSpPr>
        <p:spPr>
          <a:xfrm>
            <a:off x="576263" y="990600"/>
            <a:ext cx="4914900" cy="5410200"/>
          </a:xfrm>
        </p:spPr>
        <p:txBody>
          <a:bodyPr/>
          <a:lstStyle/>
          <a:p>
            <a:pPr eaLnBrk="1" hangingPunct="1">
              <a:defRPr/>
            </a:pPr>
            <a:r>
              <a:rPr lang="en-US" sz="3600" dirty="0" smtClean="0">
                <a:solidFill>
                  <a:schemeClr val="tx1"/>
                </a:solidFill>
                <a:cs typeface="+mn-cs"/>
              </a:rPr>
              <a:t>The highland area Ishtar Terra (named for the Babylonian goddess of love) is about the size of Australia.</a:t>
            </a:r>
          </a:p>
          <a:p>
            <a:pPr lvl="1" eaLnBrk="1" hangingPunct="1">
              <a:defRPr/>
            </a:pPr>
            <a:r>
              <a:rPr lang="en-US" sz="2400" dirty="0" smtClean="0">
                <a:solidFill>
                  <a:schemeClr val="tx1"/>
                </a:solidFill>
              </a:rPr>
              <a:t>At its eastern edge, the mountain Maxwell Montes thrusts up 12 km (Everest is 8.8 km high).</a:t>
            </a:r>
          </a:p>
        </p:txBody>
      </p:sp>
      <p:sp>
        <p:nvSpPr>
          <p:cNvPr id="828428" name="Text Box 12"/>
          <p:cNvSpPr txBox="1">
            <a:spLocks noChangeArrowheads="1"/>
          </p:cNvSpPr>
          <p:nvPr/>
        </p:nvSpPr>
        <p:spPr bwMode="auto">
          <a:xfrm>
            <a:off x="547688" y="76200"/>
            <a:ext cx="760571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rgbClr val="800000"/>
                </a:solidFill>
                <a:cs typeface="+mn-cs"/>
              </a:rPr>
              <a:t>The Surface of Venus </a:t>
            </a:r>
          </a:p>
        </p:txBody>
      </p:sp>
      <p:pic>
        <p:nvPicPr>
          <p:cNvPr id="828429" name="Picture 13" descr="13f07"/>
          <p:cNvPicPr>
            <a:picLocks noChangeAspect="1" noChangeArrowheads="1"/>
          </p:cNvPicPr>
          <p:nvPr/>
        </p:nvPicPr>
        <p:blipFill>
          <a:blip r:embed="rId3">
            <a:extLst>
              <a:ext uri="{28A0092B-C50C-407E-A947-70E740481C1C}">
                <a14:useLocalDpi xmlns:a14="http://schemas.microsoft.com/office/drawing/2010/main" val="0"/>
              </a:ext>
            </a:extLst>
          </a:blip>
          <a:srcRect l="4572" t="970" r="45476" b="5756"/>
          <a:stretch>
            <a:fillRect/>
          </a:stretch>
        </p:blipFill>
        <p:spPr bwMode="auto">
          <a:xfrm>
            <a:off x="5816600" y="1430338"/>
            <a:ext cx="3327400" cy="542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627879126"/>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219" name="Rectangle 3"/>
          <p:cNvSpPr>
            <a:spLocks noGrp="1" noChangeArrowheads="1"/>
          </p:cNvSpPr>
          <p:nvPr>
            <p:ph type="body" idx="4294967295"/>
          </p:nvPr>
        </p:nvSpPr>
        <p:spPr>
          <a:xfrm>
            <a:off x="0" y="990600"/>
            <a:ext cx="7977188" cy="5867400"/>
          </a:xfrm>
        </p:spPr>
        <p:txBody>
          <a:bodyPr>
            <a:normAutofit fontScale="92500" lnSpcReduction="10000"/>
          </a:bodyPr>
          <a:lstStyle/>
          <a:p>
            <a:pPr eaLnBrk="1" hangingPunct="1">
              <a:defRPr/>
            </a:pPr>
            <a:r>
              <a:rPr lang="en-US" sz="4000" dirty="0" smtClean="0">
                <a:solidFill>
                  <a:schemeClr val="tx1">
                    <a:lumMod val="95000"/>
                    <a:lumOff val="5000"/>
                  </a:schemeClr>
                </a:solidFill>
                <a:cs typeface="+mn-cs"/>
              </a:rPr>
              <a:t>Calculations show that Venus and Earth have outgassed about the same amount of carbon dioxide.</a:t>
            </a:r>
          </a:p>
          <a:p>
            <a:pPr lvl="1" eaLnBrk="1" hangingPunct="1">
              <a:defRPr/>
            </a:pPr>
            <a:r>
              <a:rPr lang="en-US" sz="2600" dirty="0" smtClean="0">
                <a:solidFill>
                  <a:schemeClr val="tx1">
                    <a:lumMod val="95000"/>
                    <a:lumOff val="5000"/>
                  </a:schemeClr>
                </a:solidFill>
              </a:rPr>
              <a:t>Earth</a:t>
            </a:r>
            <a:r>
              <a:rPr lang="ja-JP" altLang="en-US" sz="2600" dirty="0" smtClean="0">
                <a:solidFill>
                  <a:schemeClr val="tx1">
                    <a:lumMod val="95000"/>
                    <a:lumOff val="5000"/>
                  </a:schemeClr>
                </a:solidFill>
                <a:latin typeface="Arial"/>
              </a:rPr>
              <a:t>’</a:t>
            </a:r>
            <a:r>
              <a:rPr lang="en-US" sz="2600" dirty="0" smtClean="0">
                <a:solidFill>
                  <a:schemeClr val="tx1">
                    <a:lumMod val="95000"/>
                    <a:lumOff val="5000"/>
                  </a:schemeClr>
                </a:solidFill>
              </a:rPr>
              <a:t>s oceans, though, have dissolved it and converted it to sediments such as limestone</a:t>
            </a:r>
            <a:r>
              <a:rPr lang="en-US" sz="2600" dirty="0" smtClean="0">
                <a:solidFill>
                  <a:schemeClr val="tx1">
                    <a:lumMod val="95000"/>
                    <a:lumOff val="5000"/>
                  </a:schemeClr>
                </a:solidFill>
              </a:rPr>
              <a:t>.</a:t>
            </a:r>
          </a:p>
          <a:p>
            <a:pPr>
              <a:defRPr/>
            </a:pPr>
            <a:r>
              <a:rPr lang="en-US" sz="3400" dirty="0">
                <a:solidFill>
                  <a:srgbClr val="0D0D0D"/>
                </a:solidFill>
              </a:rPr>
              <a:t>If all the carbon in Earth</a:t>
            </a:r>
            <a:r>
              <a:rPr lang="ja-JP" altLang="en-US" sz="3400" dirty="0">
                <a:solidFill>
                  <a:srgbClr val="0D0D0D"/>
                </a:solidFill>
                <a:latin typeface="Arial"/>
              </a:rPr>
              <a:t>’</a:t>
            </a:r>
            <a:r>
              <a:rPr lang="en-US" sz="3400" dirty="0">
                <a:solidFill>
                  <a:srgbClr val="0D0D0D"/>
                </a:solidFill>
              </a:rPr>
              <a:t>s sediments and crust were dug up and converted back to carbon dioxide, our atmosphere would be about as dense as the air on Venus.</a:t>
            </a:r>
          </a:p>
          <a:p>
            <a:pPr lvl="1">
              <a:defRPr/>
            </a:pPr>
            <a:r>
              <a:rPr lang="en-US" sz="2600" dirty="0">
                <a:solidFill>
                  <a:srgbClr val="0D0D0D"/>
                </a:solidFill>
              </a:rPr>
              <a:t>This suggests that the main difference between Earth and Venus is the lack of water on Venus.</a:t>
            </a:r>
          </a:p>
          <a:p>
            <a:pPr lvl="1" eaLnBrk="1" hangingPunct="1">
              <a:defRPr/>
            </a:pPr>
            <a:endParaRPr lang="en-US" sz="2600" dirty="0" smtClean="0">
              <a:solidFill>
                <a:schemeClr val="tx1">
                  <a:lumMod val="95000"/>
                  <a:lumOff val="5000"/>
                </a:schemeClr>
              </a:solidFill>
            </a:endParaRPr>
          </a:p>
        </p:txBody>
      </p:sp>
      <p:sp>
        <p:nvSpPr>
          <p:cNvPr id="1033223" name="Text Box 7"/>
          <p:cNvSpPr txBox="1">
            <a:spLocks noChangeArrowheads="1"/>
          </p:cNvSpPr>
          <p:nvPr/>
        </p:nvSpPr>
        <p:spPr bwMode="auto">
          <a:xfrm>
            <a:off x="2578214" y="76200"/>
            <a:ext cx="5575186"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3000" dirty="0">
                <a:solidFill>
                  <a:schemeClr val="accent3">
                    <a:lumMod val="50000"/>
                  </a:schemeClr>
                </a:solidFill>
                <a:cs typeface="+mn-cs"/>
              </a:rPr>
              <a:t>The History of</a:t>
            </a:r>
            <a:r>
              <a:rPr lang="en-US" sz="3000" dirty="0">
                <a:solidFill>
                  <a:srgbClr val="FFCC00"/>
                </a:solidFill>
                <a:cs typeface="+mn-cs"/>
              </a:rPr>
              <a:t> </a:t>
            </a:r>
            <a:r>
              <a:rPr lang="en-US" sz="3000" dirty="0">
                <a:solidFill>
                  <a:srgbClr val="7F3400"/>
                </a:solidFill>
                <a:cs typeface="+mn-cs"/>
              </a:rPr>
              <a:t>Venus </a:t>
            </a:r>
          </a:p>
        </p:txBody>
      </p:sp>
    </p:spTree>
    <p:extLst>
      <p:ext uri="{BB962C8B-B14F-4D97-AF65-F5344CB8AC3E}">
        <p14:creationId xmlns:p14="http://schemas.microsoft.com/office/powerpoint/2010/main" val="3983959743"/>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901" name="Rectangle 5"/>
          <p:cNvSpPr>
            <a:spLocks noGrp="1" noChangeArrowheads="1"/>
          </p:cNvSpPr>
          <p:nvPr>
            <p:ph type="body" idx="4294967295"/>
          </p:nvPr>
        </p:nvSpPr>
        <p:spPr>
          <a:xfrm>
            <a:off x="1" y="990600"/>
            <a:ext cx="9144000" cy="5867400"/>
          </a:xfrm>
        </p:spPr>
        <p:txBody>
          <a:bodyPr>
            <a:normAutofit fontScale="92500"/>
          </a:bodyPr>
          <a:lstStyle/>
          <a:p>
            <a:pPr eaLnBrk="1" hangingPunct="1">
              <a:defRPr/>
            </a:pPr>
            <a:r>
              <a:rPr lang="en-US" sz="4000" dirty="0" smtClean="0">
                <a:solidFill>
                  <a:schemeClr val="tx1"/>
                </a:solidFill>
                <a:cs typeface="+mn-cs"/>
              </a:rPr>
              <a:t>Venus may have had small oceans when it was young and much more Earthlike conditions than at present.</a:t>
            </a:r>
          </a:p>
          <a:p>
            <a:pPr lvl="1" eaLnBrk="1" hangingPunct="1">
              <a:defRPr/>
            </a:pPr>
            <a:r>
              <a:rPr lang="en-US" sz="2400" dirty="0" smtClean="0">
                <a:solidFill>
                  <a:schemeClr val="tx1"/>
                </a:solidFill>
              </a:rPr>
              <a:t>However, being closer to the sun, it was warmer, and the carbon dioxide in the atmosphere created a greenhouse effect that made the planet even warmer.</a:t>
            </a:r>
          </a:p>
          <a:p>
            <a:pPr>
              <a:defRPr/>
            </a:pPr>
            <a:r>
              <a:rPr lang="en-US" sz="3600" dirty="0">
                <a:solidFill>
                  <a:srgbClr val="000000"/>
                </a:solidFill>
              </a:rPr>
              <a:t>That process could have dried up any oceans that did exist and prevented Venus from purging its atmosphere of carbon dioxide.</a:t>
            </a:r>
          </a:p>
          <a:p>
            <a:pPr lvl="1">
              <a:defRPr/>
            </a:pPr>
            <a:r>
              <a:rPr lang="en-US" sz="2400" dirty="0">
                <a:solidFill>
                  <a:srgbClr val="000000"/>
                </a:solidFill>
              </a:rPr>
              <a:t>In fact, evidence from the composition of </a:t>
            </a:r>
            <a:r>
              <a:rPr lang="en-US" sz="2400" dirty="0" smtClean="0">
                <a:solidFill>
                  <a:srgbClr val="000000"/>
                </a:solidFill>
              </a:rPr>
              <a:t>Venus</a:t>
            </a:r>
            <a:r>
              <a:rPr lang="en-US" sz="2400" dirty="0" smtClean="0">
                <a:solidFill>
                  <a:srgbClr val="000000"/>
                </a:solidFill>
                <a:latin typeface="Arial"/>
              </a:rPr>
              <a:t>’</a:t>
            </a:r>
            <a:r>
              <a:rPr lang="en-US" sz="2400" dirty="0" smtClean="0">
                <a:solidFill>
                  <a:srgbClr val="000000"/>
                </a:solidFill>
              </a:rPr>
              <a:t>s </a:t>
            </a:r>
            <a:r>
              <a:rPr lang="en-US" sz="2400" dirty="0">
                <a:solidFill>
                  <a:srgbClr val="000000"/>
                </a:solidFill>
              </a:rPr>
              <a:t>atmosphere indicates that an </a:t>
            </a:r>
            <a:r>
              <a:rPr lang="en-US" sz="2400" dirty="0" smtClean="0">
                <a:solidFill>
                  <a:srgbClr val="000000"/>
                </a:solidFill>
              </a:rPr>
              <a:t>ocean</a:t>
            </a:r>
            <a:r>
              <a:rPr lang="en-US" sz="2400" dirty="0" smtClean="0">
                <a:solidFill>
                  <a:srgbClr val="000000"/>
                </a:solidFill>
                <a:latin typeface="Arial"/>
              </a:rPr>
              <a:t>’</a:t>
            </a:r>
            <a:r>
              <a:rPr lang="en-US" sz="2400" dirty="0" smtClean="0">
                <a:solidFill>
                  <a:srgbClr val="000000"/>
                </a:solidFill>
              </a:rPr>
              <a:t>s </a:t>
            </a:r>
            <a:r>
              <a:rPr lang="en-US" sz="2400" dirty="0">
                <a:solidFill>
                  <a:srgbClr val="000000"/>
                </a:solidFill>
              </a:rPr>
              <a:t>worth of water has been vaporized and lost.</a:t>
            </a:r>
          </a:p>
          <a:p>
            <a:pPr lvl="1" eaLnBrk="1" hangingPunct="1">
              <a:defRPr/>
            </a:pPr>
            <a:endParaRPr lang="en-US" sz="2400" dirty="0" smtClean="0">
              <a:solidFill>
                <a:schemeClr val="tx1"/>
              </a:solidFill>
            </a:endParaRPr>
          </a:p>
        </p:txBody>
      </p:sp>
      <p:sp>
        <p:nvSpPr>
          <p:cNvPr id="848904" name="Text Box 8"/>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rgbClr val="800000"/>
                </a:solidFill>
                <a:cs typeface="+mn-cs"/>
              </a:rPr>
              <a:t>The History of Venus </a:t>
            </a:r>
          </a:p>
        </p:txBody>
      </p:sp>
    </p:spTree>
    <p:extLst>
      <p:ext uri="{BB962C8B-B14F-4D97-AF65-F5344CB8AC3E}">
        <p14:creationId xmlns:p14="http://schemas.microsoft.com/office/powerpoint/2010/main" val="1987857730"/>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5411" name="Rectangle 3"/>
          <p:cNvSpPr>
            <a:spLocks noGrp="1" noChangeArrowheads="1"/>
          </p:cNvSpPr>
          <p:nvPr>
            <p:ph type="body" idx="4294967295"/>
          </p:nvPr>
        </p:nvSpPr>
        <p:spPr>
          <a:xfrm>
            <a:off x="0" y="990600"/>
            <a:ext cx="9144000" cy="5867400"/>
          </a:xfrm>
        </p:spPr>
        <p:txBody>
          <a:bodyPr/>
          <a:lstStyle/>
          <a:p>
            <a:pPr eaLnBrk="1" hangingPunct="1">
              <a:defRPr/>
            </a:pPr>
            <a:r>
              <a:rPr lang="en-US" sz="4000" dirty="0" smtClean="0">
                <a:solidFill>
                  <a:schemeClr val="tx1"/>
                </a:solidFill>
                <a:cs typeface="+mn-cs"/>
              </a:rPr>
              <a:t>As carbon dioxide continued to be outgassed, the greenhouse effect grew even more severe.</a:t>
            </a:r>
            <a:r>
              <a:rPr lang="en-US" dirty="0" smtClean="0">
                <a:solidFill>
                  <a:schemeClr val="tx1"/>
                </a:solidFill>
                <a:cs typeface="+mn-cs"/>
              </a:rPr>
              <a:t> </a:t>
            </a:r>
          </a:p>
          <a:p>
            <a:pPr lvl="1" eaLnBrk="1" hangingPunct="1">
              <a:defRPr/>
            </a:pPr>
            <a:r>
              <a:rPr lang="en-US" sz="2600" dirty="0" smtClean="0">
                <a:solidFill>
                  <a:schemeClr val="tx1"/>
                </a:solidFill>
              </a:rPr>
              <a:t>Thus, planetary scientists conclude that Venus was trapped in a runaway greenhouse effect</a:t>
            </a:r>
            <a:r>
              <a:rPr lang="en-US" sz="2600" dirty="0" smtClean="0">
                <a:solidFill>
                  <a:schemeClr val="tx1"/>
                </a:solidFill>
              </a:rPr>
              <a:t>.</a:t>
            </a:r>
          </a:p>
          <a:p>
            <a:pPr>
              <a:defRPr/>
            </a:pPr>
            <a:r>
              <a:rPr lang="en-US" sz="4400" dirty="0">
                <a:solidFill>
                  <a:srgbClr val="000000"/>
                </a:solidFill>
              </a:rPr>
              <a:t>The intense heat at the surface may have affected the geology of Venus.</a:t>
            </a:r>
          </a:p>
          <a:p>
            <a:pPr lvl="1">
              <a:defRPr/>
            </a:pPr>
            <a:r>
              <a:rPr lang="en-US" sz="2600" dirty="0">
                <a:solidFill>
                  <a:srgbClr val="000000"/>
                </a:solidFill>
              </a:rPr>
              <a:t>It may have made the crust drier and more flexible—so that it was unable to break into moving plates as on Earth.</a:t>
            </a:r>
          </a:p>
          <a:p>
            <a:pPr lvl="1" eaLnBrk="1" hangingPunct="1">
              <a:defRPr/>
            </a:pPr>
            <a:endParaRPr lang="en-US" sz="2600" dirty="0" smtClean="0">
              <a:solidFill>
                <a:srgbClr val="000000"/>
              </a:solidFill>
            </a:endParaRPr>
          </a:p>
        </p:txBody>
      </p:sp>
      <p:sp>
        <p:nvSpPr>
          <p:cNvPr id="1425414" name="Text Box 6"/>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chemeClr val="accent3">
                    <a:lumMod val="50000"/>
                  </a:schemeClr>
                </a:solidFill>
                <a:cs typeface="+mn-cs"/>
              </a:rPr>
              <a:t>The History of Venus </a:t>
            </a:r>
          </a:p>
        </p:txBody>
      </p:sp>
    </p:spTree>
    <p:extLst>
      <p:ext uri="{BB962C8B-B14F-4D97-AF65-F5344CB8AC3E}">
        <p14:creationId xmlns:p14="http://schemas.microsoft.com/office/powerpoint/2010/main" val="177953300"/>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5" name="Rectangle 3"/>
          <p:cNvSpPr>
            <a:spLocks noGrp="1" noChangeArrowheads="1"/>
          </p:cNvSpPr>
          <p:nvPr>
            <p:ph type="body" sz="half" idx="1"/>
          </p:nvPr>
        </p:nvSpPr>
        <p:spPr>
          <a:xfrm>
            <a:off x="153923" y="979488"/>
            <a:ext cx="8609077" cy="5821362"/>
          </a:xfrm>
        </p:spPr>
        <p:txBody>
          <a:bodyPr/>
          <a:lstStyle/>
          <a:p>
            <a:pPr eaLnBrk="1" hangingPunct="1">
              <a:defRPr/>
            </a:pPr>
            <a:r>
              <a:rPr lang="en-US" sz="3600" dirty="0" smtClean="0">
                <a:solidFill>
                  <a:schemeClr val="tx1"/>
                </a:solidFill>
                <a:cs typeface="+mn-cs"/>
              </a:rPr>
              <a:t>There is no sign of plate tectonics.</a:t>
            </a:r>
          </a:p>
          <a:p>
            <a:pPr eaLnBrk="1" hangingPunct="1">
              <a:defRPr/>
            </a:pPr>
            <a:r>
              <a:rPr lang="en-US" sz="3600" dirty="0" smtClean="0">
                <a:solidFill>
                  <a:schemeClr val="tx1"/>
                </a:solidFill>
                <a:cs typeface="+mn-cs"/>
              </a:rPr>
              <a:t>However, there is evidence that convection currents below the crust are deforming the crust to:</a:t>
            </a:r>
          </a:p>
          <a:p>
            <a:pPr lvl="1" eaLnBrk="1" hangingPunct="1">
              <a:defRPr/>
            </a:pPr>
            <a:r>
              <a:rPr lang="en-US" sz="2400" dirty="0" smtClean="0">
                <a:solidFill>
                  <a:schemeClr val="tx1"/>
                </a:solidFill>
              </a:rPr>
              <a:t>Make coronae</a:t>
            </a:r>
          </a:p>
          <a:p>
            <a:pPr lvl="1" eaLnBrk="1" hangingPunct="1">
              <a:defRPr/>
            </a:pPr>
            <a:r>
              <a:rPr lang="en-US" sz="2400" dirty="0" smtClean="0">
                <a:solidFill>
                  <a:schemeClr val="tx1"/>
                </a:solidFill>
              </a:rPr>
              <a:t>Push up mountains such as Maxwell</a:t>
            </a:r>
          </a:p>
          <a:p>
            <a:pPr lvl="1" eaLnBrk="1" hangingPunct="1">
              <a:defRPr/>
            </a:pPr>
            <a:r>
              <a:rPr lang="en-US" sz="2400" dirty="0" smtClean="0">
                <a:solidFill>
                  <a:schemeClr val="tx1"/>
                </a:solidFill>
              </a:rPr>
              <a:t>Create some folded mountains—like those around Ishtar Terra—by minor horizontal crust motions</a:t>
            </a:r>
          </a:p>
        </p:txBody>
      </p:sp>
      <p:sp>
        <p:nvSpPr>
          <p:cNvPr id="853005" name="Text Box 13"/>
          <p:cNvSpPr txBox="1">
            <a:spLocks noChangeArrowheads="1"/>
          </p:cNvSpPr>
          <p:nvPr/>
        </p:nvSpPr>
        <p:spPr bwMode="auto">
          <a:xfrm>
            <a:off x="566738" y="76200"/>
            <a:ext cx="75866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000" dirty="0">
                <a:solidFill>
                  <a:schemeClr val="accent3">
                    <a:lumMod val="50000"/>
                  </a:schemeClr>
                </a:solidFill>
                <a:cs typeface="+mn-cs"/>
              </a:rPr>
              <a:t>The History of Venus </a:t>
            </a:r>
          </a:p>
        </p:txBody>
      </p:sp>
    </p:spTree>
    <p:extLst>
      <p:ext uri="{BB962C8B-B14F-4D97-AF65-F5344CB8AC3E}">
        <p14:creationId xmlns:p14="http://schemas.microsoft.com/office/powerpoint/2010/main" val="72390374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k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822</TotalTime>
  <Words>6677</Words>
  <Application>Microsoft Macintosh PowerPoint</Application>
  <PresentationFormat>On-screen Show (4:3)</PresentationFormat>
  <Paragraphs>679</Paragraphs>
  <Slides>131</Slides>
  <Notes>105</Notes>
  <HiddenSlides>0</HiddenSlides>
  <MMClips>0</MMClips>
  <ScaleCrop>false</ScaleCrop>
  <HeadingPairs>
    <vt:vector size="4" baseType="variant">
      <vt:variant>
        <vt:lpstr>Theme</vt:lpstr>
      </vt:variant>
      <vt:variant>
        <vt:i4>1</vt:i4>
      </vt:variant>
      <vt:variant>
        <vt:lpstr>Slide Titles</vt:lpstr>
      </vt:variant>
      <vt:variant>
        <vt:i4>131</vt:i4>
      </vt:variant>
    </vt:vector>
  </HeadingPairs>
  <TitlesOfParts>
    <vt:vector size="132" baseType="lpstr">
      <vt:lpstr>Sky</vt:lpstr>
      <vt:lpstr>Chapter 6</vt:lpstr>
      <vt:lpstr>Outline: </vt:lpstr>
      <vt:lpstr>PowerPoint Presentation</vt:lpstr>
      <vt:lpstr>The Earth’s Interior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Atmospheres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Earth’s Magnetic Field</vt:lpstr>
      <vt:lpstr>PowerPoint Presentation</vt:lpstr>
      <vt:lpstr> Moon's Characteristics </vt:lpstr>
      <vt:lpstr>PowerPoint Presentation</vt:lpstr>
      <vt:lpstr>PowerPoint Presentation</vt:lpstr>
      <vt:lpstr>PowerPoint Presentation</vt:lpstr>
      <vt:lpstr>The Moon</vt:lpstr>
      <vt:lpstr>PowerPoint Presentation</vt:lpstr>
      <vt:lpstr>PowerPoint Presentation</vt:lpstr>
      <vt:lpstr>PowerPoint Presentation</vt:lpstr>
      <vt:lpstr>PowerPoint Presentation</vt:lpstr>
      <vt:lpstr>PowerPoint Presentation</vt:lpstr>
      <vt:lpstr>PowerPoint Presentation</vt:lpstr>
      <vt:lpstr> The Origin of the Moon</vt:lpstr>
      <vt:lpstr>PowerPoint Presentation</vt:lpstr>
      <vt:lpstr> Large-Impact Hypothesis </vt:lpstr>
      <vt:lpstr>PowerPoint Presentation</vt:lpstr>
      <vt:lpstr> Mercury's Characteristics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Santa Monica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dc:title>
  <dc:creator>Asma Said</dc:creator>
  <cp:lastModifiedBy>Asma Said</cp:lastModifiedBy>
  <cp:revision>107</cp:revision>
  <dcterms:created xsi:type="dcterms:W3CDTF">2014-03-08T17:37:40Z</dcterms:created>
  <dcterms:modified xsi:type="dcterms:W3CDTF">2014-03-09T07:19:51Z</dcterms:modified>
</cp:coreProperties>
</file>