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 id="2147483676" r:id="rId2"/>
  </p:sldMasterIdLst>
  <p:notesMasterIdLst>
    <p:notesMasterId r:id="rId104"/>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0" d="100"/>
          <a:sy n="60" d="100"/>
        </p:scale>
        <p:origin x="-164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slide" Target="slides/slide99.xml"/><Relationship Id="rId102" Type="http://schemas.openxmlformats.org/officeDocument/2006/relationships/slide" Target="slides/slide100.xml"/><Relationship Id="rId103" Type="http://schemas.openxmlformats.org/officeDocument/2006/relationships/slide" Target="slides/slide101.xml"/><Relationship Id="rId104" Type="http://schemas.openxmlformats.org/officeDocument/2006/relationships/notesMaster" Target="notesMasters/notesMaster1.xml"/><Relationship Id="rId105" Type="http://schemas.openxmlformats.org/officeDocument/2006/relationships/printerSettings" Target="printerSettings/printerSettings1.bin"/><Relationship Id="rId106" Type="http://schemas.openxmlformats.org/officeDocument/2006/relationships/presProps" Target="presProps.xml"/><Relationship Id="rId107"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8" Type="http://schemas.openxmlformats.org/officeDocument/2006/relationships/theme" Target="theme/theme1.xml"/><Relationship Id="rId109"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90" Type="http://schemas.openxmlformats.org/officeDocument/2006/relationships/slide" Target="slides/slide88.xml"/><Relationship Id="rId91" Type="http://schemas.openxmlformats.org/officeDocument/2006/relationships/slide" Target="slides/slide89.xml"/><Relationship Id="rId92" Type="http://schemas.openxmlformats.org/officeDocument/2006/relationships/slide" Target="slides/slide90.xml"/><Relationship Id="rId93" Type="http://schemas.openxmlformats.org/officeDocument/2006/relationships/slide" Target="slides/slide91.xml"/><Relationship Id="rId94" Type="http://schemas.openxmlformats.org/officeDocument/2006/relationships/slide" Target="slides/slide92.xml"/><Relationship Id="rId95" Type="http://schemas.openxmlformats.org/officeDocument/2006/relationships/slide" Target="slides/slide93.xml"/><Relationship Id="rId96" Type="http://schemas.openxmlformats.org/officeDocument/2006/relationships/slide" Target="slides/slide94.xml"/><Relationship Id="rId97" Type="http://schemas.openxmlformats.org/officeDocument/2006/relationships/slide" Target="slides/slide95.xml"/><Relationship Id="rId98" Type="http://schemas.openxmlformats.org/officeDocument/2006/relationships/slide" Target="slides/slide96.xml"/><Relationship Id="rId99" Type="http://schemas.openxmlformats.org/officeDocument/2006/relationships/slide" Target="slides/slide9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100" Type="http://schemas.openxmlformats.org/officeDocument/2006/relationships/slide" Target="slides/slide98.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slide" Target="slides/slide83.xml"/><Relationship Id="rId86" Type="http://schemas.openxmlformats.org/officeDocument/2006/relationships/slide" Target="slides/slide84.xml"/><Relationship Id="rId87" Type="http://schemas.openxmlformats.org/officeDocument/2006/relationships/slide" Target="slides/slide85.xml"/><Relationship Id="rId88" Type="http://schemas.openxmlformats.org/officeDocument/2006/relationships/slide" Target="slides/slide86.xml"/><Relationship Id="rId89" Type="http://schemas.openxmlformats.org/officeDocument/2006/relationships/slide" Target="slides/slide8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2C80F2-2B9C-D04F-BADA-247407BDE9A0}" type="datetimeFigureOut">
              <a:rPr lang="en-US" smtClean="0"/>
              <a:t>5/10/14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56263C-D9E9-1D47-9267-EA2E73BEBEA6}" type="slidenum">
              <a:rPr lang="en-US" smtClean="0"/>
              <a:t>‹#›</a:t>
            </a:fld>
            <a:endParaRPr lang="en-US"/>
          </a:p>
        </p:txBody>
      </p:sp>
    </p:spTree>
    <p:extLst>
      <p:ext uri="{BB962C8B-B14F-4D97-AF65-F5344CB8AC3E}">
        <p14:creationId xmlns:p14="http://schemas.microsoft.com/office/powerpoint/2010/main" val="189745306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1" Type="http://schemas.openxmlformats.org/officeDocument/2006/relationships/hyperlink" Target="http://en.wikipedia.org/wiki/Confederate_States_of_America" TargetMode="External"/><Relationship Id="rId12" Type="http://schemas.openxmlformats.org/officeDocument/2006/relationships/hyperlink" Target="http://en.wikipedia.org/wiki/Battle_of_Gettysburg" TargetMode="External"/><Relationship Id="rId1" Type="http://schemas.openxmlformats.org/officeDocument/2006/relationships/notesMaster" Target="../notesMasters/notesMaster1.xml"/><Relationship Id="rId2" Type="http://schemas.openxmlformats.org/officeDocument/2006/relationships/slide" Target="../slides/slide40.xml"/><Relationship Id="rId3" Type="http://schemas.openxmlformats.org/officeDocument/2006/relationships/hyperlink" Target="http://en.wikipedia.org/wiki/President_of_the_United_States" TargetMode="External"/><Relationship Id="rId4" Type="http://schemas.openxmlformats.org/officeDocument/2006/relationships/hyperlink" Target="http://en.wikipedia.org/wiki/Abraham_Lincoln" TargetMode="External"/><Relationship Id="rId5" Type="http://schemas.openxmlformats.org/officeDocument/2006/relationships/hyperlink" Target="http://en.wikipedia.org/wiki/History_of_the_United_States" TargetMode="External"/><Relationship Id="rId6" Type="http://schemas.openxmlformats.org/officeDocument/2006/relationships/hyperlink" Target="http://en.wikipedia.org/wiki/Gettysburg_Address%23cite_note-4" TargetMode="External"/><Relationship Id="rId7" Type="http://schemas.openxmlformats.org/officeDocument/2006/relationships/hyperlink" Target="http://en.wikipedia.org/wiki/American_Civil_War" TargetMode="External"/><Relationship Id="rId8" Type="http://schemas.openxmlformats.org/officeDocument/2006/relationships/hyperlink" Target="http://en.wikipedia.org/wiki/Gettysburg_National_Cemetery" TargetMode="External"/><Relationship Id="rId9" Type="http://schemas.openxmlformats.org/officeDocument/2006/relationships/hyperlink" Target="http://en.wikipedia.org/wiki/Gettysburg,_Pennsylvania" TargetMode="External"/><Relationship Id="rId10" Type="http://schemas.openxmlformats.org/officeDocument/2006/relationships/hyperlink" Target="http://en.wikipedia.org/wiki/Union_(American_Civil_War)" TargetMode="Externa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EFA4C04-8119-5249-BCF1-46AA803E84E6}" type="slidenum">
              <a:rPr lang="en-US"/>
              <a:pPr>
                <a:defRPr/>
              </a:pPr>
              <a:t>1</a:t>
            </a:fld>
            <a:endParaRPr lang="en-US"/>
          </a:p>
        </p:txBody>
      </p:sp>
      <p:sp>
        <p:nvSpPr>
          <p:cNvPr id="21452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14528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B0BB8D0-C323-4B40-94C7-3E079458DC29}" type="slidenum">
              <a:rPr lang="en-US"/>
              <a:pPr>
                <a:defRPr/>
              </a:pPr>
              <a:t>10</a:t>
            </a:fld>
            <a:endParaRPr lang="en-US"/>
          </a:p>
        </p:txBody>
      </p:sp>
      <p:sp>
        <p:nvSpPr>
          <p:cNvPr id="17500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5001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1B25E06-31F2-D443-B63C-75439D442CE8}" type="slidenum">
              <a:rPr lang="en-US"/>
              <a:pPr>
                <a:defRPr/>
              </a:pPr>
              <a:t>100</a:t>
            </a:fld>
            <a:endParaRPr lang="en-US"/>
          </a:p>
        </p:txBody>
      </p:sp>
      <p:sp>
        <p:nvSpPr>
          <p:cNvPr id="20131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1318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67DB9C0-BE5D-9748-899A-41CB92F7104E}" type="slidenum">
              <a:rPr lang="en-US"/>
              <a:pPr>
                <a:defRPr/>
              </a:pPr>
              <a:t>101</a:t>
            </a:fld>
            <a:endParaRPr lang="en-US"/>
          </a:p>
        </p:txBody>
      </p:sp>
      <p:sp>
        <p:nvSpPr>
          <p:cNvPr id="1832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3296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5754476-BAEF-6C43-A866-DD5C9F082BBF}" type="slidenum">
              <a:rPr lang="en-US"/>
              <a:pPr>
                <a:defRPr/>
              </a:pPr>
              <a:t>11</a:t>
            </a:fld>
            <a:endParaRPr lang="en-US"/>
          </a:p>
        </p:txBody>
      </p:sp>
      <p:sp>
        <p:nvSpPr>
          <p:cNvPr id="17510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5104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755135C-E05F-3E43-A702-6A796B54ED12}" type="slidenum">
              <a:rPr lang="en-US"/>
              <a:pPr>
                <a:defRPr/>
              </a:pPr>
              <a:t>12</a:t>
            </a:fld>
            <a:endParaRPr lang="en-US"/>
          </a:p>
        </p:txBody>
      </p:sp>
      <p:sp>
        <p:nvSpPr>
          <p:cNvPr id="17520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5206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D04A872-A8EF-E34D-BADA-26F0C9F47880}" type="slidenum">
              <a:rPr lang="en-US"/>
              <a:pPr>
                <a:defRPr/>
              </a:pPr>
              <a:t>13</a:t>
            </a:fld>
            <a:endParaRPr lang="en-US"/>
          </a:p>
        </p:txBody>
      </p:sp>
      <p:sp>
        <p:nvSpPr>
          <p:cNvPr id="17530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5309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8652855-DB5A-C94C-9B2B-1B6A75808582}" type="slidenum">
              <a:rPr lang="en-US"/>
              <a:pPr>
                <a:defRPr/>
              </a:pPr>
              <a:t>14</a:t>
            </a:fld>
            <a:endParaRPr lang="en-US"/>
          </a:p>
        </p:txBody>
      </p:sp>
      <p:sp>
        <p:nvSpPr>
          <p:cNvPr id="17541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5411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B49ADCD-625C-1D44-BF9C-164BDEFD56D4}" type="slidenum">
              <a:rPr lang="en-US"/>
              <a:pPr>
                <a:defRPr/>
              </a:pPr>
              <a:t>15</a:t>
            </a:fld>
            <a:endParaRPr lang="en-US"/>
          </a:p>
        </p:txBody>
      </p:sp>
      <p:sp>
        <p:nvSpPr>
          <p:cNvPr id="17561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5616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46F0E2A-0BC8-B141-BAEF-CEE10D9AD4AA}" type="slidenum">
              <a:rPr lang="en-US"/>
              <a:pPr>
                <a:defRPr/>
              </a:pPr>
              <a:t>16</a:t>
            </a:fld>
            <a:endParaRPr lang="en-US"/>
          </a:p>
        </p:txBody>
      </p:sp>
      <p:sp>
        <p:nvSpPr>
          <p:cNvPr id="17571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5718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A900ABD-4DF4-A846-AE18-BB00A6C10E68}" type="slidenum">
              <a:rPr lang="en-US"/>
              <a:pPr>
                <a:defRPr/>
              </a:pPr>
              <a:t>17</a:t>
            </a:fld>
            <a:endParaRPr lang="en-US"/>
          </a:p>
        </p:txBody>
      </p:sp>
      <p:sp>
        <p:nvSpPr>
          <p:cNvPr id="17582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5821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3D59BEE-BD1F-4A44-A8DF-A09FD5D3D25F}" type="slidenum">
              <a:rPr lang="en-US"/>
              <a:pPr>
                <a:defRPr/>
              </a:pPr>
              <a:t>18</a:t>
            </a:fld>
            <a:endParaRPr lang="en-US"/>
          </a:p>
        </p:txBody>
      </p:sp>
      <p:sp>
        <p:nvSpPr>
          <p:cNvPr id="20715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7155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F90E560-55A5-384B-A0EF-57FFD97586FC}" type="slidenum">
              <a:rPr lang="en-US"/>
              <a:pPr>
                <a:defRPr/>
              </a:pPr>
              <a:t>19</a:t>
            </a:fld>
            <a:endParaRPr lang="en-US"/>
          </a:p>
        </p:txBody>
      </p:sp>
      <p:sp>
        <p:nvSpPr>
          <p:cNvPr id="17602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6025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F3B79CA-577A-E448-9617-1BA43BA4CDB7}" type="slidenum">
              <a:rPr lang="en-US"/>
              <a:pPr>
                <a:defRPr/>
              </a:pPr>
              <a:t>2</a:t>
            </a:fld>
            <a:endParaRPr lang="en-US"/>
          </a:p>
        </p:txBody>
      </p:sp>
      <p:sp>
        <p:nvSpPr>
          <p:cNvPr id="17428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4285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779EEC0-8FD1-3943-B3D6-09B7F9AC3B1F}" type="slidenum">
              <a:rPr lang="en-US"/>
              <a:pPr>
                <a:defRPr/>
              </a:pPr>
              <a:t>20</a:t>
            </a:fld>
            <a:endParaRPr lang="en-US"/>
          </a:p>
        </p:txBody>
      </p:sp>
      <p:sp>
        <p:nvSpPr>
          <p:cNvPr id="17612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6128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51FB707-40DE-B547-A6A2-0B6F87CA5F32}" type="slidenum">
              <a:rPr lang="en-US"/>
              <a:pPr>
                <a:defRPr/>
              </a:pPr>
              <a:t>21</a:t>
            </a:fld>
            <a:endParaRPr lang="en-US"/>
          </a:p>
        </p:txBody>
      </p:sp>
      <p:sp>
        <p:nvSpPr>
          <p:cNvPr id="19824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8246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C53A8CD-297A-6B40-824E-AFE8A52F30EB}" type="slidenum">
              <a:rPr lang="en-US"/>
              <a:pPr>
                <a:defRPr/>
              </a:pPr>
              <a:t>22</a:t>
            </a:fld>
            <a:endParaRPr lang="en-US"/>
          </a:p>
        </p:txBody>
      </p:sp>
      <p:sp>
        <p:nvSpPr>
          <p:cNvPr id="17623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6230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2DCCBB2-5200-6448-8EAB-660CD021E51E}" type="slidenum">
              <a:rPr lang="en-US"/>
              <a:pPr>
                <a:defRPr/>
              </a:pPr>
              <a:t>23</a:t>
            </a:fld>
            <a:endParaRPr lang="en-US"/>
          </a:p>
        </p:txBody>
      </p:sp>
      <p:sp>
        <p:nvSpPr>
          <p:cNvPr id="17633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6333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9363EFF-1C6F-9F4A-915A-05FF43CB9117}" type="slidenum">
              <a:rPr lang="en-US"/>
              <a:pPr>
                <a:defRPr/>
              </a:pPr>
              <a:t>24</a:t>
            </a:fld>
            <a:endParaRPr lang="en-US"/>
          </a:p>
        </p:txBody>
      </p:sp>
      <p:sp>
        <p:nvSpPr>
          <p:cNvPr id="17653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6537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AAAD27E-DF3D-824C-B73F-07E208923CF8}" type="slidenum">
              <a:rPr lang="en-US"/>
              <a:pPr>
                <a:defRPr/>
              </a:pPr>
              <a:t>25</a:t>
            </a:fld>
            <a:endParaRPr lang="en-US"/>
          </a:p>
        </p:txBody>
      </p:sp>
      <p:sp>
        <p:nvSpPr>
          <p:cNvPr id="17674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6742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13DA654-4A55-6F48-A302-55C3D858EE25}" type="slidenum">
              <a:rPr lang="en-US"/>
              <a:pPr>
                <a:defRPr/>
              </a:pPr>
              <a:t>26</a:t>
            </a:fld>
            <a:endParaRPr lang="en-US"/>
          </a:p>
        </p:txBody>
      </p:sp>
      <p:sp>
        <p:nvSpPr>
          <p:cNvPr id="17684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6845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58982C0-3417-0F43-9960-1221F06542BC}" type="slidenum">
              <a:rPr lang="en-US"/>
              <a:pPr>
                <a:defRPr/>
              </a:pPr>
              <a:t>27</a:t>
            </a:fld>
            <a:endParaRPr lang="en-US"/>
          </a:p>
        </p:txBody>
      </p:sp>
      <p:sp>
        <p:nvSpPr>
          <p:cNvPr id="2089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8998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19A7348-A95A-D748-BC65-BD8940DCD1CE}" type="slidenum">
              <a:rPr lang="en-US"/>
              <a:pPr>
                <a:defRPr/>
              </a:pPr>
              <a:t>28</a:t>
            </a:fld>
            <a:endParaRPr lang="en-US"/>
          </a:p>
        </p:txBody>
      </p:sp>
      <p:sp>
        <p:nvSpPr>
          <p:cNvPr id="17694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6947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53CAB2D-351B-1745-B33F-8CE48C727649}" type="slidenum">
              <a:rPr lang="en-US"/>
              <a:pPr>
                <a:defRPr/>
              </a:pPr>
              <a:t>29</a:t>
            </a:fld>
            <a:endParaRPr lang="en-US"/>
          </a:p>
        </p:txBody>
      </p:sp>
      <p:sp>
        <p:nvSpPr>
          <p:cNvPr id="17704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7049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87C100F-CC0C-4545-9113-B350E5D3046A}" type="slidenum">
              <a:rPr lang="en-US"/>
              <a:pPr>
                <a:defRPr/>
              </a:pPr>
              <a:t>3</a:t>
            </a:fld>
            <a:endParaRPr lang="en-US"/>
          </a:p>
        </p:txBody>
      </p:sp>
      <p:sp>
        <p:nvSpPr>
          <p:cNvPr id="19722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7222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843B71E-5376-7742-BF56-A4C749C05874}" type="slidenum">
              <a:rPr lang="en-US"/>
              <a:pPr>
                <a:defRPr/>
              </a:pPr>
              <a:t>30</a:t>
            </a:fld>
            <a:endParaRPr lang="en-US"/>
          </a:p>
        </p:txBody>
      </p:sp>
      <p:sp>
        <p:nvSpPr>
          <p:cNvPr id="17715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7152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400FF3B-5FE0-E446-9002-0C3FF37B35F7}" type="slidenum">
              <a:rPr lang="en-US"/>
              <a:pPr>
                <a:defRPr/>
              </a:pPr>
              <a:t>31</a:t>
            </a:fld>
            <a:endParaRPr lang="en-US"/>
          </a:p>
        </p:txBody>
      </p:sp>
      <p:sp>
        <p:nvSpPr>
          <p:cNvPr id="17725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7254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4D6B0DA-2D9E-0342-94C9-3FB7BBEDE916}" type="slidenum">
              <a:rPr lang="en-US"/>
              <a:pPr>
                <a:defRPr/>
              </a:pPr>
              <a:t>32</a:t>
            </a:fld>
            <a:endParaRPr lang="en-US"/>
          </a:p>
        </p:txBody>
      </p:sp>
      <p:sp>
        <p:nvSpPr>
          <p:cNvPr id="17745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7459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4EFA77E-E89E-2748-9766-A68F0FC428A0}" type="slidenum">
              <a:rPr lang="en-US"/>
              <a:pPr>
                <a:defRPr/>
              </a:pPr>
              <a:t>33</a:t>
            </a:fld>
            <a:endParaRPr lang="en-US"/>
          </a:p>
        </p:txBody>
      </p:sp>
      <p:sp>
        <p:nvSpPr>
          <p:cNvPr id="17756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7561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9ABB171-3643-894D-BD6E-9F8312652A76}" type="slidenum">
              <a:rPr lang="en-US"/>
              <a:pPr>
                <a:defRPr/>
              </a:pPr>
              <a:t>34</a:t>
            </a:fld>
            <a:endParaRPr lang="en-US"/>
          </a:p>
        </p:txBody>
      </p:sp>
      <p:sp>
        <p:nvSpPr>
          <p:cNvPr id="17766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7664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DE6E4CB-35D3-1F47-B7AC-572092CE8515}" type="slidenum">
              <a:rPr lang="en-US"/>
              <a:pPr>
                <a:defRPr/>
              </a:pPr>
              <a:t>35</a:t>
            </a:fld>
            <a:endParaRPr lang="en-US"/>
          </a:p>
        </p:txBody>
      </p:sp>
      <p:sp>
        <p:nvSpPr>
          <p:cNvPr id="2092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9203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CB588AA-4858-8B43-ADD9-329655F80CBC}" type="slidenum">
              <a:rPr lang="en-US"/>
              <a:pPr>
                <a:defRPr/>
              </a:pPr>
              <a:t>36</a:t>
            </a:fld>
            <a:endParaRPr lang="en-US"/>
          </a:p>
        </p:txBody>
      </p:sp>
      <p:sp>
        <p:nvSpPr>
          <p:cNvPr id="16209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20995" name="Rectangle 3"/>
          <p:cNvSpPr>
            <a:spLocks noGrp="1" noChangeArrowheads="1"/>
          </p:cNvSpPr>
          <p:nvPr>
            <p:ph type="body" idx="1"/>
          </p:nvPr>
        </p:nvSpPr>
        <p:spPr/>
        <p:txBody>
          <a:bodyPr/>
          <a:lstStyle/>
          <a:p>
            <a:pPr eaLnBrk="1" hangingPunct="1">
              <a:defRPr/>
            </a:pPr>
            <a:endParaRPr lang="en-US" b="1" smtClean="0">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FB9293F-E1CE-9F4F-9A5A-1EBF3D497E52}" type="slidenum">
              <a:rPr lang="en-US"/>
              <a:pPr>
                <a:defRPr/>
              </a:pPr>
              <a:t>37</a:t>
            </a:fld>
            <a:endParaRPr lang="en-US"/>
          </a:p>
        </p:txBody>
      </p:sp>
      <p:sp>
        <p:nvSpPr>
          <p:cNvPr id="19886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8861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6D5BD3A-E905-0B41-B91C-AB853F292D11}" type="slidenum">
              <a:rPr lang="en-US"/>
              <a:pPr>
                <a:defRPr/>
              </a:pPr>
              <a:t>38</a:t>
            </a:fld>
            <a:endParaRPr lang="en-US"/>
          </a:p>
        </p:txBody>
      </p:sp>
      <p:sp>
        <p:nvSpPr>
          <p:cNvPr id="16230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2304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3225643-FFCA-674A-88D8-23380994533B}" type="slidenum">
              <a:rPr lang="en-US"/>
              <a:pPr>
                <a:defRPr/>
              </a:pPr>
              <a:t>39</a:t>
            </a:fld>
            <a:endParaRPr lang="en-US"/>
          </a:p>
        </p:txBody>
      </p:sp>
      <p:sp>
        <p:nvSpPr>
          <p:cNvPr id="16967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96771" name="Rectangle 3"/>
          <p:cNvSpPr>
            <a:spLocks noGrp="1" noChangeArrowheads="1"/>
          </p:cNvSpPr>
          <p:nvPr>
            <p:ph type="body" idx="1"/>
          </p:nvPr>
        </p:nvSpPr>
        <p:spPr/>
        <p:txBody>
          <a:bodyPr/>
          <a:lstStyle/>
          <a:p>
            <a:pPr eaLnBrk="1" hangingPunct="1">
              <a:defRPr/>
            </a:pPr>
            <a:endParaRPr lang="en-US" b="1"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F2378D5-3D70-F349-9020-ED0C314E602C}" type="slidenum">
              <a:rPr lang="en-US"/>
              <a:pPr>
                <a:defRPr/>
              </a:pPr>
              <a:t>4</a:t>
            </a:fld>
            <a:endParaRPr lang="en-US"/>
          </a:p>
        </p:txBody>
      </p:sp>
      <p:sp>
        <p:nvSpPr>
          <p:cNvPr id="17438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4387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6876113-BE97-B84C-A3C0-7530E27F487D}" type="slidenum">
              <a:rPr lang="en-US"/>
              <a:pPr>
                <a:defRPr/>
              </a:pPr>
              <a:t>40</a:t>
            </a:fld>
            <a:endParaRPr lang="en-US"/>
          </a:p>
        </p:txBody>
      </p:sp>
      <p:sp>
        <p:nvSpPr>
          <p:cNvPr id="17786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78691" name="Rectangle 3"/>
          <p:cNvSpPr>
            <a:spLocks noGrp="1" noChangeArrowheads="1"/>
          </p:cNvSpPr>
          <p:nvPr>
            <p:ph type="body" idx="1"/>
          </p:nvPr>
        </p:nvSpPr>
        <p:spPr/>
        <p:txBody>
          <a:bodyPr/>
          <a:lstStyle/>
          <a:p>
            <a:pPr eaLnBrk="1" hangingPunct="1">
              <a:defRPr/>
            </a:pPr>
            <a:r>
              <a:rPr lang="en-US" dirty="0" smtClean="0"/>
              <a:t>The </a:t>
            </a:r>
            <a:r>
              <a:rPr lang="en-US" b="1" dirty="0" smtClean="0"/>
              <a:t>Gettysburg Address</a:t>
            </a:r>
            <a:r>
              <a:rPr lang="en-US" dirty="0" smtClean="0"/>
              <a:t> is a speech by </a:t>
            </a:r>
            <a:r>
              <a:rPr lang="en-US" dirty="0" smtClean="0">
                <a:hlinkClick r:id="rId3" tooltip="President of the United States"/>
              </a:rPr>
              <a:t>U.S. President</a:t>
            </a:r>
            <a:r>
              <a:rPr lang="en-US" dirty="0" smtClean="0"/>
              <a:t> </a:t>
            </a:r>
            <a:r>
              <a:rPr lang="en-US" dirty="0" smtClean="0">
                <a:hlinkClick r:id="rId4" tooltip="Abraham Lincoln"/>
              </a:rPr>
              <a:t>Abraham Lincoln</a:t>
            </a:r>
            <a:r>
              <a:rPr lang="en-US" dirty="0" smtClean="0"/>
              <a:t>, one of the best-known in </a:t>
            </a:r>
            <a:r>
              <a:rPr lang="en-US" dirty="0" smtClean="0">
                <a:hlinkClick r:id="rId5" tooltip="History of the United States"/>
              </a:rPr>
              <a:t>American history</a:t>
            </a:r>
            <a:r>
              <a:rPr lang="en-US" dirty="0" smtClean="0"/>
              <a:t>.</a:t>
            </a:r>
            <a:r>
              <a:rPr lang="en-US" baseline="30000" dirty="0" smtClean="0">
                <a:hlinkClick r:id="rId6"/>
              </a:rPr>
              <a:t>[4]</a:t>
            </a:r>
            <a:r>
              <a:rPr lang="en-US" dirty="0" smtClean="0"/>
              <a:t> It was delivered by Lincoln during the </a:t>
            </a:r>
            <a:r>
              <a:rPr lang="en-US" dirty="0" smtClean="0">
                <a:hlinkClick r:id="rId7" tooltip="American Civil War"/>
              </a:rPr>
              <a:t>American Civil War</a:t>
            </a:r>
            <a:r>
              <a:rPr lang="en-US" dirty="0" smtClean="0"/>
              <a:t>, on the afternoon of Thursday, November 19, 1863, at the dedication of the </a:t>
            </a:r>
            <a:r>
              <a:rPr lang="en-US" dirty="0" smtClean="0">
                <a:hlinkClick r:id="rId8" tooltip="Gettysburg National Cemetery"/>
              </a:rPr>
              <a:t>Soldiers' National Cemetery</a:t>
            </a:r>
            <a:r>
              <a:rPr lang="en-US" dirty="0" smtClean="0"/>
              <a:t> in </a:t>
            </a:r>
            <a:r>
              <a:rPr lang="en-US" dirty="0" smtClean="0">
                <a:hlinkClick r:id="rId9" tooltip="Gettysburg, Pennsylvania"/>
              </a:rPr>
              <a:t>Gettysburg, Pennsylvania</a:t>
            </a:r>
            <a:r>
              <a:rPr lang="en-US" dirty="0" smtClean="0"/>
              <a:t>, four and a half months after the </a:t>
            </a:r>
            <a:r>
              <a:rPr lang="en-US" dirty="0" smtClean="0">
                <a:hlinkClick r:id="rId10" tooltip="Union (American Civil War)"/>
              </a:rPr>
              <a:t>Union</a:t>
            </a:r>
            <a:r>
              <a:rPr lang="en-US" dirty="0" smtClean="0"/>
              <a:t> armies defeated those of the </a:t>
            </a:r>
            <a:r>
              <a:rPr lang="en-US" dirty="0" smtClean="0">
                <a:hlinkClick r:id="rId11" tooltip="Confederate States of America"/>
              </a:rPr>
              <a:t>Confederacy</a:t>
            </a:r>
            <a:r>
              <a:rPr lang="en-US" dirty="0" smtClean="0"/>
              <a:t> at the </a:t>
            </a:r>
            <a:r>
              <a:rPr lang="en-US" dirty="0" smtClean="0">
                <a:hlinkClick r:id="rId12" tooltip="Battle of Gettysburg"/>
              </a:rPr>
              <a:t>Battle of Gettysburg</a:t>
            </a:r>
            <a:r>
              <a:rPr lang="en-US" dirty="0" smtClean="0"/>
              <a:t>.</a:t>
            </a:r>
            <a:endParaRPr lang="en-US" dirty="0" smtClean="0">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5E0B098-5FB0-9F41-B0BC-8132D24574B6}" type="slidenum">
              <a:rPr lang="en-US"/>
              <a:pPr>
                <a:defRPr/>
              </a:pPr>
              <a:t>41</a:t>
            </a:fld>
            <a:endParaRPr lang="en-US"/>
          </a:p>
        </p:txBody>
      </p:sp>
      <p:sp>
        <p:nvSpPr>
          <p:cNvPr id="17797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7971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349A050-62F0-FD44-93B7-8385CCF7A0E0}" type="slidenum">
              <a:rPr lang="en-US"/>
              <a:pPr>
                <a:defRPr/>
              </a:pPr>
              <a:t>42</a:t>
            </a:fld>
            <a:endParaRPr lang="en-US"/>
          </a:p>
        </p:txBody>
      </p:sp>
      <p:sp>
        <p:nvSpPr>
          <p:cNvPr id="20725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7257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AD6A047-2D22-4748-9331-264FA57EAE23}" type="slidenum">
              <a:rPr lang="en-US"/>
              <a:pPr>
                <a:defRPr/>
              </a:pPr>
              <a:t>43</a:t>
            </a:fld>
            <a:endParaRPr lang="en-US"/>
          </a:p>
        </p:txBody>
      </p:sp>
      <p:sp>
        <p:nvSpPr>
          <p:cNvPr id="17807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807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C14933F-704B-DF46-954F-967A4C6AD72C}" type="slidenum">
              <a:rPr lang="en-US"/>
              <a:pPr>
                <a:defRPr/>
              </a:pPr>
              <a:t>44</a:t>
            </a:fld>
            <a:endParaRPr lang="en-US"/>
          </a:p>
        </p:txBody>
      </p:sp>
      <p:sp>
        <p:nvSpPr>
          <p:cNvPr id="17817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8176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B747D00-D33C-5B43-94D8-12B8354C405F}" type="slidenum">
              <a:rPr lang="en-US"/>
              <a:pPr>
                <a:defRPr/>
              </a:pPr>
              <a:t>45</a:t>
            </a:fld>
            <a:endParaRPr lang="en-US"/>
          </a:p>
        </p:txBody>
      </p:sp>
      <p:sp>
        <p:nvSpPr>
          <p:cNvPr id="20940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9408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4946EF8-EA41-5C4E-8B49-9AE5B6B286EC}" type="slidenum">
              <a:rPr lang="en-US"/>
              <a:pPr>
                <a:defRPr/>
              </a:pPr>
              <a:t>46</a:t>
            </a:fld>
            <a:endParaRPr lang="en-US"/>
          </a:p>
        </p:txBody>
      </p:sp>
      <p:sp>
        <p:nvSpPr>
          <p:cNvPr id="2073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7360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EF3E51F-81AF-AD44-8F5A-70CFF68CA3E6}" type="slidenum">
              <a:rPr lang="en-US"/>
              <a:pPr>
                <a:defRPr/>
              </a:pPr>
              <a:t>47</a:t>
            </a:fld>
            <a:endParaRPr lang="en-US"/>
          </a:p>
        </p:txBody>
      </p:sp>
      <p:sp>
        <p:nvSpPr>
          <p:cNvPr id="17827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8278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3AC8465-2011-444C-9193-00493EFD1917}" type="slidenum">
              <a:rPr lang="en-US"/>
              <a:pPr>
                <a:defRPr/>
              </a:pPr>
              <a:t>48</a:t>
            </a:fld>
            <a:endParaRPr lang="en-US"/>
          </a:p>
        </p:txBody>
      </p:sp>
      <p:sp>
        <p:nvSpPr>
          <p:cNvPr id="17838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8381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6CA0F73-7653-DD47-8583-EB9EF29D03D7}" type="slidenum">
              <a:rPr lang="en-US"/>
              <a:pPr>
                <a:defRPr/>
              </a:pPr>
              <a:t>49</a:t>
            </a:fld>
            <a:endParaRPr lang="en-US"/>
          </a:p>
        </p:txBody>
      </p:sp>
      <p:sp>
        <p:nvSpPr>
          <p:cNvPr id="17848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8483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0261B4D-031C-ED4A-81D9-B3A5AD559E7C}" type="slidenum">
              <a:rPr lang="en-US"/>
              <a:pPr>
                <a:defRPr/>
              </a:pPr>
              <a:t>5</a:t>
            </a:fld>
            <a:endParaRPr lang="en-US"/>
          </a:p>
        </p:txBody>
      </p:sp>
      <p:sp>
        <p:nvSpPr>
          <p:cNvPr id="19742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7427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894DA37-981A-4A4C-8F5D-C42F82D08993}" type="slidenum">
              <a:rPr lang="en-US"/>
              <a:pPr>
                <a:defRPr/>
              </a:pPr>
              <a:t>50</a:t>
            </a:fld>
            <a:endParaRPr lang="en-US"/>
          </a:p>
        </p:txBody>
      </p:sp>
      <p:sp>
        <p:nvSpPr>
          <p:cNvPr id="17879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8790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D11AEFD-B088-2743-9A18-47ADCC0F76B6}" type="slidenum">
              <a:rPr lang="en-US"/>
              <a:pPr>
                <a:defRPr/>
              </a:pPr>
              <a:t>51</a:t>
            </a:fld>
            <a:endParaRPr lang="en-US"/>
          </a:p>
        </p:txBody>
      </p:sp>
      <p:sp>
        <p:nvSpPr>
          <p:cNvPr id="17889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8893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A75AA58-F694-9C4A-B03B-F7465126119B}" type="slidenum">
              <a:rPr lang="en-US"/>
              <a:pPr>
                <a:defRPr/>
              </a:pPr>
              <a:t>52</a:t>
            </a:fld>
            <a:endParaRPr lang="en-US"/>
          </a:p>
        </p:txBody>
      </p:sp>
      <p:sp>
        <p:nvSpPr>
          <p:cNvPr id="17899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8995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12F7E40-62F4-534A-A2C8-C30A6F504331}" type="slidenum">
              <a:rPr lang="en-US"/>
              <a:pPr>
                <a:defRPr/>
              </a:pPr>
              <a:t>53</a:t>
            </a:fld>
            <a:endParaRPr lang="en-US"/>
          </a:p>
        </p:txBody>
      </p:sp>
      <p:sp>
        <p:nvSpPr>
          <p:cNvPr id="17909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9097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5856C4A-824F-454A-A836-39505A494D97}" type="slidenum">
              <a:rPr lang="en-US"/>
              <a:pPr>
                <a:defRPr/>
              </a:pPr>
              <a:t>54</a:t>
            </a:fld>
            <a:endParaRPr lang="en-US"/>
          </a:p>
        </p:txBody>
      </p:sp>
      <p:sp>
        <p:nvSpPr>
          <p:cNvPr id="20961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9613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16D631E-5518-1449-9F7A-6CC309C7C560}" type="slidenum">
              <a:rPr lang="en-US"/>
              <a:pPr>
                <a:defRPr/>
              </a:pPr>
              <a:t>55</a:t>
            </a:fld>
            <a:endParaRPr lang="en-US"/>
          </a:p>
        </p:txBody>
      </p:sp>
      <p:sp>
        <p:nvSpPr>
          <p:cNvPr id="17920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9200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173D2F9-D1AE-A84F-9F35-4D4974181AD1}" type="slidenum">
              <a:rPr lang="en-US"/>
              <a:pPr>
                <a:defRPr/>
              </a:pPr>
              <a:t>56</a:t>
            </a:fld>
            <a:endParaRPr lang="en-US"/>
          </a:p>
        </p:txBody>
      </p:sp>
      <p:sp>
        <p:nvSpPr>
          <p:cNvPr id="17930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9302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5B48F77-0950-3F46-8F31-BBD8B2DF56E0}" type="slidenum">
              <a:rPr lang="en-US"/>
              <a:pPr>
                <a:defRPr/>
              </a:pPr>
              <a:t>57</a:t>
            </a:fld>
            <a:endParaRPr lang="en-US"/>
          </a:p>
        </p:txBody>
      </p:sp>
      <p:sp>
        <p:nvSpPr>
          <p:cNvPr id="17940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9405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06AC10F-AD8D-7A41-ADBF-99B4A15C70D3}" type="slidenum">
              <a:rPr lang="en-US"/>
              <a:pPr>
                <a:defRPr/>
              </a:pPr>
              <a:t>58</a:t>
            </a:fld>
            <a:endParaRPr lang="en-US"/>
          </a:p>
        </p:txBody>
      </p:sp>
      <p:sp>
        <p:nvSpPr>
          <p:cNvPr id="19968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9680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A7A8DD8-A879-504D-87DE-757E9958BC43}" type="slidenum">
              <a:rPr lang="en-US"/>
              <a:pPr>
                <a:defRPr/>
              </a:pPr>
              <a:t>59</a:t>
            </a:fld>
            <a:endParaRPr lang="en-US"/>
          </a:p>
        </p:txBody>
      </p:sp>
      <p:sp>
        <p:nvSpPr>
          <p:cNvPr id="17960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9609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B9EF27E-C03D-1D45-9682-2C601557A4F6}" type="slidenum">
              <a:rPr lang="en-US"/>
              <a:pPr>
                <a:defRPr/>
              </a:pPr>
              <a:t>6</a:t>
            </a:fld>
            <a:endParaRPr lang="en-US"/>
          </a:p>
        </p:txBody>
      </p:sp>
      <p:sp>
        <p:nvSpPr>
          <p:cNvPr id="17459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4592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FF4BB5A-58CA-2D4D-B127-9096AAEF4732}" type="slidenum">
              <a:rPr lang="en-US"/>
              <a:pPr>
                <a:defRPr/>
              </a:pPr>
              <a:t>60</a:t>
            </a:fld>
            <a:endParaRPr lang="en-US"/>
          </a:p>
        </p:txBody>
      </p:sp>
      <p:sp>
        <p:nvSpPr>
          <p:cNvPr id="20981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9817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9F70B90-1D6A-4243-99AF-D7C81F523C92}" type="slidenum">
              <a:rPr lang="en-US"/>
              <a:pPr>
                <a:defRPr/>
              </a:pPr>
              <a:t>61</a:t>
            </a:fld>
            <a:endParaRPr lang="en-US"/>
          </a:p>
        </p:txBody>
      </p:sp>
      <p:sp>
        <p:nvSpPr>
          <p:cNvPr id="17971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9712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3997711-1BEE-714B-A23F-3FF8CD0457A9}" type="slidenum">
              <a:rPr lang="en-US"/>
              <a:pPr>
                <a:defRPr/>
              </a:pPr>
              <a:t>62</a:t>
            </a:fld>
            <a:endParaRPr lang="en-US"/>
          </a:p>
        </p:txBody>
      </p:sp>
      <p:sp>
        <p:nvSpPr>
          <p:cNvPr id="17981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9814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3A560C2-C88F-8F4E-94A7-9E21E05B87D9}" type="slidenum">
              <a:rPr lang="en-US"/>
              <a:pPr>
                <a:defRPr/>
              </a:pPr>
              <a:t>63</a:t>
            </a:fld>
            <a:endParaRPr lang="en-US"/>
          </a:p>
        </p:txBody>
      </p:sp>
      <p:sp>
        <p:nvSpPr>
          <p:cNvPr id="18012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0121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C432428-9BC6-E943-92DC-EC556094D0BA}" type="slidenum">
              <a:rPr lang="en-US"/>
              <a:pPr>
                <a:defRPr/>
              </a:pPr>
              <a:t>64</a:t>
            </a:fld>
            <a:endParaRPr lang="en-US"/>
          </a:p>
        </p:txBody>
      </p:sp>
      <p:sp>
        <p:nvSpPr>
          <p:cNvPr id="1802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0224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CC21DEC-A871-CD47-B5E1-59DACE1E2491}" type="slidenum">
              <a:rPr lang="en-US"/>
              <a:pPr>
                <a:defRPr/>
              </a:pPr>
              <a:t>65</a:t>
            </a:fld>
            <a:endParaRPr lang="en-US"/>
          </a:p>
        </p:txBody>
      </p:sp>
      <p:sp>
        <p:nvSpPr>
          <p:cNvPr id="18032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0326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8B5EB20-BDE6-4846-97AA-289081C768E6}" type="slidenum">
              <a:rPr lang="en-US"/>
              <a:pPr>
                <a:defRPr/>
              </a:pPr>
              <a:t>66</a:t>
            </a:fld>
            <a:endParaRPr lang="en-US"/>
          </a:p>
        </p:txBody>
      </p:sp>
      <p:sp>
        <p:nvSpPr>
          <p:cNvPr id="21002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10022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E1607AC-8605-BC4F-B89B-923EECCC6A2B}" type="slidenum">
              <a:rPr lang="en-US"/>
              <a:pPr>
                <a:defRPr/>
              </a:pPr>
              <a:t>67</a:t>
            </a:fld>
            <a:endParaRPr lang="en-US"/>
          </a:p>
        </p:txBody>
      </p:sp>
      <p:sp>
        <p:nvSpPr>
          <p:cNvPr id="18042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0429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014B162-F529-1A44-97E6-FE53528E704E}" type="slidenum">
              <a:rPr lang="en-US"/>
              <a:pPr>
                <a:defRPr/>
              </a:pPr>
              <a:t>68</a:t>
            </a:fld>
            <a:endParaRPr lang="en-US"/>
          </a:p>
        </p:txBody>
      </p:sp>
      <p:sp>
        <p:nvSpPr>
          <p:cNvPr id="18053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0531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6A83880-1119-2A40-A1B3-D8B441E86D02}" type="slidenum">
              <a:rPr lang="en-US"/>
              <a:pPr>
                <a:defRPr/>
              </a:pPr>
              <a:t>69</a:t>
            </a:fld>
            <a:endParaRPr lang="en-US"/>
          </a:p>
        </p:txBody>
      </p:sp>
      <p:sp>
        <p:nvSpPr>
          <p:cNvPr id="19988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9885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5BC8236-C708-3045-A986-010ADC119218}" type="slidenum">
              <a:rPr lang="en-US"/>
              <a:pPr>
                <a:defRPr/>
              </a:pPr>
              <a:t>7</a:t>
            </a:fld>
            <a:endParaRPr lang="en-US"/>
          </a:p>
        </p:txBody>
      </p:sp>
      <p:sp>
        <p:nvSpPr>
          <p:cNvPr id="17469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4694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FD9B0F6-8EFD-6844-B350-057A42BC1BBE}" type="slidenum">
              <a:rPr lang="en-US"/>
              <a:pPr>
                <a:defRPr/>
              </a:pPr>
              <a:t>70</a:t>
            </a:fld>
            <a:endParaRPr lang="en-US"/>
          </a:p>
        </p:txBody>
      </p:sp>
      <p:sp>
        <p:nvSpPr>
          <p:cNvPr id="18073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0736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FC1F9A5-8166-7146-8733-0454FE513C88}" type="slidenum">
              <a:rPr lang="en-US"/>
              <a:pPr>
                <a:defRPr/>
              </a:pPr>
              <a:t>71</a:t>
            </a:fld>
            <a:endParaRPr lang="en-US"/>
          </a:p>
        </p:txBody>
      </p:sp>
      <p:sp>
        <p:nvSpPr>
          <p:cNvPr id="20008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0089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96A691F-CC7B-3A4C-A9AC-C356398E6871}" type="slidenum">
              <a:rPr lang="en-US"/>
              <a:pPr>
                <a:defRPr/>
              </a:pPr>
              <a:t>72</a:t>
            </a:fld>
            <a:endParaRPr lang="en-US"/>
          </a:p>
        </p:txBody>
      </p:sp>
      <p:sp>
        <p:nvSpPr>
          <p:cNvPr id="18083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0838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28F8C59-91DC-6E47-B269-BAD4FCF81042}" type="slidenum">
              <a:rPr lang="en-US"/>
              <a:pPr>
                <a:defRPr/>
              </a:pPr>
              <a:t>73</a:t>
            </a:fld>
            <a:endParaRPr lang="en-US"/>
          </a:p>
        </p:txBody>
      </p:sp>
      <p:sp>
        <p:nvSpPr>
          <p:cNvPr id="18104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1043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D398EB7-2190-6742-BAED-9E87D136A37B}" type="slidenum">
              <a:rPr lang="en-US"/>
              <a:pPr>
                <a:defRPr/>
              </a:pPr>
              <a:t>74</a:t>
            </a:fld>
            <a:endParaRPr lang="en-US"/>
          </a:p>
        </p:txBody>
      </p:sp>
      <p:sp>
        <p:nvSpPr>
          <p:cNvPr id="18114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1145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8BE3D1D-FCC3-C546-822F-452844D67C6C}" type="slidenum">
              <a:rPr lang="en-US"/>
              <a:pPr>
                <a:defRPr/>
              </a:pPr>
              <a:t>75</a:t>
            </a:fld>
            <a:endParaRPr lang="en-US"/>
          </a:p>
        </p:txBody>
      </p:sp>
      <p:sp>
        <p:nvSpPr>
          <p:cNvPr id="20746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7462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080B8D6-D7F7-6446-A0DA-C2E0C0D384DE}" type="slidenum">
              <a:rPr lang="en-US"/>
              <a:pPr>
                <a:defRPr/>
              </a:pPr>
              <a:t>76</a:t>
            </a:fld>
            <a:endParaRPr lang="en-US"/>
          </a:p>
        </p:txBody>
      </p:sp>
      <p:sp>
        <p:nvSpPr>
          <p:cNvPr id="18124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1248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B01BCD8-45CC-774C-8F85-729299136A66}" type="slidenum">
              <a:rPr lang="en-US"/>
              <a:pPr>
                <a:defRPr/>
              </a:pPr>
              <a:t>77</a:t>
            </a:fld>
            <a:endParaRPr lang="en-US"/>
          </a:p>
        </p:txBody>
      </p:sp>
      <p:sp>
        <p:nvSpPr>
          <p:cNvPr id="21032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10329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7D30005-92A7-1549-B56C-4626D617D998}" type="slidenum">
              <a:rPr lang="en-US"/>
              <a:pPr>
                <a:defRPr/>
              </a:pPr>
              <a:t>78</a:t>
            </a:fld>
            <a:endParaRPr lang="en-US"/>
          </a:p>
        </p:txBody>
      </p:sp>
      <p:sp>
        <p:nvSpPr>
          <p:cNvPr id="21043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10432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FCC3124-EBEF-A943-B6A3-E38D720C9173}" type="slidenum">
              <a:rPr lang="en-US"/>
              <a:pPr>
                <a:defRPr/>
              </a:pPr>
              <a:t>79</a:t>
            </a:fld>
            <a:endParaRPr lang="en-US"/>
          </a:p>
        </p:txBody>
      </p:sp>
      <p:sp>
        <p:nvSpPr>
          <p:cNvPr id="20049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0499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FA98076-8C30-274F-AFAC-F75EB1D66244}" type="slidenum">
              <a:rPr lang="en-US"/>
              <a:pPr>
                <a:defRPr/>
              </a:pPr>
              <a:t>8</a:t>
            </a:fld>
            <a:endParaRPr lang="en-US"/>
          </a:p>
        </p:txBody>
      </p:sp>
      <p:sp>
        <p:nvSpPr>
          <p:cNvPr id="17479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4797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2FFAB03-DD46-5D42-9C20-49A3A1DBF9E5}" type="slidenum">
              <a:rPr lang="en-US"/>
              <a:pPr>
                <a:defRPr/>
              </a:pPr>
              <a:t>80</a:t>
            </a:fld>
            <a:endParaRPr lang="en-US"/>
          </a:p>
        </p:txBody>
      </p:sp>
      <p:sp>
        <p:nvSpPr>
          <p:cNvPr id="18135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1350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0A34C74-68B0-5A4C-BD05-E8E39B0B4FD9}" type="slidenum">
              <a:rPr lang="en-US"/>
              <a:pPr>
                <a:defRPr/>
              </a:pPr>
              <a:t>81</a:t>
            </a:fld>
            <a:endParaRPr lang="en-US"/>
          </a:p>
        </p:txBody>
      </p:sp>
      <p:sp>
        <p:nvSpPr>
          <p:cNvPr id="18145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1453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F4EAD63-750A-4447-9B8C-B4B9C521CD86}" type="slidenum">
              <a:rPr lang="en-US"/>
              <a:pPr>
                <a:defRPr/>
              </a:pPr>
              <a:t>82</a:t>
            </a:fld>
            <a:endParaRPr lang="en-US"/>
          </a:p>
        </p:txBody>
      </p:sp>
      <p:sp>
        <p:nvSpPr>
          <p:cNvPr id="18155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1555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B2F0757-F68D-DB49-92DB-467F05455877}" type="slidenum">
              <a:rPr lang="en-US"/>
              <a:pPr>
                <a:defRPr/>
              </a:pPr>
              <a:t>83</a:t>
            </a:fld>
            <a:endParaRPr lang="en-US"/>
          </a:p>
        </p:txBody>
      </p:sp>
      <p:sp>
        <p:nvSpPr>
          <p:cNvPr id="18165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1657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A5FBBBA-AB65-524A-8634-41321D3E9819}" type="slidenum">
              <a:rPr lang="en-US"/>
              <a:pPr>
                <a:defRPr/>
              </a:pPr>
              <a:t>84</a:t>
            </a:fld>
            <a:endParaRPr lang="en-US"/>
          </a:p>
        </p:txBody>
      </p:sp>
      <p:sp>
        <p:nvSpPr>
          <p:cNvPr id="1817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1760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8E95EE1-8D6B-6F4D-9453-520994C83338}" type="slidenum">
              <a:rPr lang="en-US"/>
              <a:pPr>
                <a:defRPr/>
              </a:pPr>
              <a:t>85</a:t>
            </a:fld>
            <a:endParaRPr lang="en-US"/>
          </a:p>
        </p:txBody>
      </p:sp>
      <p:sp>
        <p:nvSpPr>
          <p:cNvPr id="18186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1862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39525BE-C0CF-C147-BB1F-B1AA22402F77}" type="slidenum">
              <a:rPr lang="en-US"/>
              <a:pPr>
                <a:defRPr/>
              </a:pPr>
              <a:t>86</a:t>
            </a:fld>
            <a:endParaRPr lang="en-US"/>
          </a:p>
        </p:txBody>
      </p:sp>
      <p:sp>
        <p:nvSpPr>
          <p:cNvPr id="20070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0704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08ECF8B-1E64-164C-AB8B-8ECB2B0A2635}" type="slidenum">
              <a:rPr lang="en-US"/>
              <a:pPr>
                <a:defRPr/>
              </a:pPr>
              <a:t>87</a:t>
            </a:fld>
            <a:endParaRPr lang="en-US"/>
          </a:p>
        </p:txBody>
      </p:sp>
      <p:sp>
        <p:nvSpPr>
          <p:cNvPr id="18196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1965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ED5A849-22AE-6A44-B5F3-1127F1D29B0B}" type="slidenum">
              <a:rPr lang="en-US"/>
              <a:pPr>
                <a:defRPr/>
              </a:pPr>
              <a:t>88</a:t>
            </a:fld>
            <a:endParaRPr lang="en-US"/>
          </a:p>
        </p:txBody>
      </p:sp>
      <p:sp>
        <p:nvSpPr>
          <p:cNvPr id="18206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2067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7C90B2B-2008-4540-93C5-13751781284B}" type="slidenum">
              <a:rPr lang="en-US"/>
              <a:pPr>
                <a:defRPr/>
              </a:pPr>
              <a:t>89</a:t>
            </a:fld>
            <a:endParaRPr lang="en-US"/>
          </a:p>
        </p:txBody>
      </p:sp>
      <p:sp>
        <p:nvSpPr>
          <p:cNvPr id="20090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0909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C48BE97-8AFE-B949-9950-BE4BDEEDB13C}" type="slidenum">
              <a:rPr lang="en-US"/>
              <a:pPr>
                <a:defRPr/>
              </a:pPr>
              <a:t>9</a:t>
            </a:fld>
            <a:endParaRPr lang="en-US"/>
          </a:p>
        </p:txBody>
      </p:sp>
      <p:sp>
        <p:nvSpPr>
          <p:cNvPr id="17489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4899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610DD46-24CC-FD4A-BADD-12DE9A31AEDE}" type="slidenum">
              <a:rPr lang="en-US"/>
              <a:pPr>
                <a:defRPr/>
              </a:pPr>
              <a:t>90</a:t>
            </a:fld>
            <a:endParaRPr lang="en-US"/>
          </a:p>
        </p:txBody>
      </p:sp>
      <p:sp>
        <p:nvSpPr>
          <p:cNvPr id="18216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2169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9338BCC-51E1-0545-945A-65B9C7461CCF}" type="slidenum">
              <a:rPr lang="en-US"/>
              <a:pPr>
                <a:defRPr/>
              </a:pPr>
              <a:t>91</a:t>
            </a:fld>
            <a:endParaRPr lang="en-US"/>
          </a:p>
        </p:txBody>
      </p:sp>
      <p:sp>
        <p:nvSpPr>
          <p:cNvPr id="18227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2272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817F657-C6AB-F347-8B46-3AD9E5EDF2FC}" type="slidenum">
              <a:rPr lang="en-US"/>
              <a:pPr>
                <a:defRPr/>
              </a:pPr>
              <a:t>92</a:t>
            </a:fld>
            <a:endParaRPr lang="en-US"/>
          </a:p>
        </p:txBody>
      </p:sp>
      <p:sp>
        <p:nvSpPr>
          <p:cNvPr id="16977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97795" name="Rectangle 3"/>
          <p:cNvSpPr>
            <a:spLocks noGrp="1" noChangeArrowheads="1"/>
          </p:cNvSpPr>
          <p:nvPr>
            <p:ph type="body" idx="1"/>
          </p:nvPr>
        </p:nvSpPr>
        <p:spPr/>
        <p:txBody>
          <a:bodyPr/>
          <a:lstStyle/>
          <a:p>
            <a:pPr eaLnBrk="1" hangingPunct="1">
              <a:defRPr/>
            </a:pPr>
            <a:endParaRPr lang="en-US" b="1" smtClean="0">
              <a:cs typeface="+mn-cs"/>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B001215-2BBB-4F4C-979C-3CA0F750FDE0}" type="slidenum">
              <a:rPr lang="en-US"/>
              <a:pPr>
                <a:defRPr/>
              </a:pPr>
              <a:t>93</a:t>
            </a:fld>
            <a:endParaRPr lang="en-US"/>
          </a:p>
        </p:txBody>
      </p:sp>
      <p:sp>
        <p:nvSpPr>
          <p:cNvPr id="17039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03939" name="Rectangle 3"/>
          <p:cNvSpPr>
            <a:spLocks noGrp="1" noChangeArrowheads="1"/>
          </p:cNvSpPr>
          <p:nvPr>
            <p:ph type="body" idx="1"/>
          </p:nvPr>
        </p:nvSpPr>
        <p:spPr/>
        <p:txBody>
          <a:bodyPr/>
          <a:lstStyle/>
          <a:p>
            <a:pPr eaLnBrk="1" hangingPunct="1">
              <a:defRPr/>
            </a:pPr>
            <a:endParaRPr lang="en-US" b="1" smtClean="0">
              <a:cs typeface="+mn-cs"/>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DE0F7E0-18AE-0B41-8439-DFCDA5B4EF51}" type="slidenum">
              <a:rPr lang="en-US"/>
              <a:pPr>
                <a:defRPr/>
              </a:pPr>
              <a:t>94</a:t>
            </a:fld>
            <a:endParaRPr lang="en-US"/>
          </a:p>
        </p:txBody>
      </p:sp>
      <p:sp>
        <p:nvSpPr>
          <p:cNvPr id="18298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2989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4C426C1-2382-A042-86C9-76B8436EEEFB}" type="slidenum">
              <a:rPr lang="en-US"/>
              <a:pPr>
                <a:defRPr/>
              </a:pPr>
              <a:t>95</a:t>
            </a:fld>
            <a:endParaRPr lang="en-US"/>
          </a:p>
        </p:txBody>
      </p:sp>
      <p:sp>
        <p:nvSpPr>
          <p:cNvPr id="20111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111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C0B1D65-6A89-204A-ACE9-9151BA890BEE}" type="slidenum">
              <a:rPr lang="en-US"/>
              <a:pPr>
                <a:defRPr/>
              </a:pPr>
              <a:t>96</a:t>
            </a:fld>
            <a:endParaRPr lang="en-US"/>
          </a:p>
        </p:txBody>
      </p:sp>
      <p:sp>
        <p:nvSpPr>
          <p:cNvPr id="18309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3091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912BC5F-71A3-564D-BE8D-C8BB92A6F1A3}" type="slidenum">
              <a:rPr lang="en-US"/>
              <a:pPr>
                <a:defRPr/>
              </a:pPr>
              <a:t>97</a:t>
            </a:fld>
            <a:endParaRPr lang="en-US"/>
          </a:p>
        </p:txBody>
      </p:sp>
      <p:sp>
        <p:nvSpPr>
          <p:cNvPr id="21104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11046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D5864A2-E69F-EB4B-8E25-7A00CE6B2765}" type="slidenum">
              <a:rPr lang="en-US"/>
              <a:pPr>
                <a:defRPr/>
              </a:pPr>
              <a:t>98</a:t>
            </a:fld>
            <a:endParaRPr lang="en-US"/>
          </a:p>
        </p:txBody>
      </p:sp>
      <p:sp>
        <p:nvSpPr>
          <p:cNvPr id="20756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7565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4321127-14BB-E845-A77B-080CBAD3DCDE}" type="slidenum">
              <a:rPr lang="en-US"/>
              <a:pPr>
                <a:defRPr/>
              </a:pPr>
              <a:t>99</a:t>
            </a:fld>
            <a:endParaRPr lang="en-US"/>
          </a:p>
        </p:txBody>
      </p:sp>
      <p:sp>
        <p:nvSpPr>
          <p:cNvPr id="18319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319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5"/>
          <p:cNvSpPr>
            <a:spLocks noChangeArrowheads="1"/>
          </p:cNvSpPr>
          <p:nvPr/>
        </p:nvSpPr>
        <p:spPr bwMode="auto">
          <a:xfrm>
            <a:off x="6705600" y="381000"/>
            <a:ext cx="281940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lnSpc>
                <a:spcPct val="80000"/>
              </a:lnSpc>
              <a:spcBef>
                <a:spcPct val="20000"/>
              </a:spcBef>
              <a:defRPr/>
            </a:pPr>
            <a:endParaRPr lang="en-US" sz="2200">
              <a:solidFill>
                <a:schemeClr val="tx1"/>
              </a:solidFill>
              <a:cs typeface="+mn-cs"/>
            </a:endParaRPr>
          </a:p>
        </p:txBody>
      </p:sp>
      <p:sp>
        <p:nvSpPr>
          <p:cNvPr id="4" name="Rectangle 8"/>
          <p:cNvSpPr>
            <a:spLocks noChangeArrowheads="1"/>
          </p:cNvSpPr>
          <p:nvPr/>
        </p:nvSpPr>
        <p:spPr bwMode="auto">
          <a:xfrm>
            <a:off x="2638425" y="990600"/>
            <a:ext cx="2093913" cy="796925"/>
          </a:xfrm>
          <a:prstGeom prst="rect">
            <a:avLst/>
          </a:prstGeom>
          <a:noFill/>
          <a:ln>
            <a:noFill/>
          </a:ln>
          <a:effectLst/>
          <a:extLst>
            <a:ext uri="{909E8E84-426E-40dd-AFC4-6F175D3DCCD1}">
              <a14:hiddenFill xmlns:a14="http://schemas.microsoft.com/office/drawing/2010/main">
                <a:solidFill>
                  <a:srgbClr val="EE2524"/>
                </a:solidFill>
              </a14:hiddenFill>
            </a:ext>
            <a:ext uri="{91240B29-F687-4f45-9708-019B960494DF}">
              <a14:hiddenLine xmlns:a14="http://schemas.microsoft.com/office/drawing/2010/main" w="12700">
                <a:solidFill>
                  <a:srgbClr val="584F2B"/>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lnSpc>
                <a:spcPct val="80000"/>
              </a:lnSpc>
              <a:spcBef>
                <a:spcPct val="50000"/>
              </a:spcBef>
              <a:defRPr/>
            </a:pPr>
            <a:r>
              <a:rPr lang="en-US" sz="2200">
                <a:solidFill>
                  <a:schemeClr val="tx1"/>
                </a:solidFill>
                <a:cs typeface="+mn-cs"/>
              </a:rPr>
              <a:t>Michael Seeds</a:t>
            </a:r>
          </a:p>
          <a:p>
            <a:pPr algn="l">
              <a:lnSpc>
                <a:spcPct val="80000"/>
              </a:lnSpc>
              <a:spcBef>
                <a:spcPct val="50000"/>
              </a:spcBef>
              <a:defRPr/>
            </a:pPr>
            <a:r>
              <a:rPr lang="en-US" sz="2200">
                <a:solidFill>
                  <a:schemeClr val="tx1"/>
                </a:solidFill>
                <a:cs typeface="+mn-cs"/>
              </a:rPr>
              <a:t>Dana Backman</a:t>
            </a:r>
          </a:p>
        </p:txBody>
      </p:sp>
      <p:grpSp>
        <p:nvGrpSpPr>
          <p:cNvPr id="5" name="Group 10"/>
          <p:cNvGrpSpPr>
            <a:grpSpLocks/>
          </p:cNvGrpSpPr>
          <p:nvPr/>
        </p:nvGrpSpPr>
        <p:grpSpPr bwMode="auto">
          <a:xfrm>
            <a:off x="0" y="0"/>
            <a:ext cx="9144000" cy="915988"/>
            <a:chOff x="0" y="0"/>
            <a:chExt cx="5760" cy="577"/>
          </a:xfrm>
        </p:grpSpPr>
        <p:sp>
          <p:nvSpPr>
            <p:cNvPr id="6" name="Rectangle 11"/>
            <p:cNvSpPr>
              <a:spLocks noChangeArrowheads="1"/>
            </p:cNvSpPr>
            <p:nvPr userDrawn="1"/>
          </p:nvSpPr>
          <p:spPr bwMode="auto">
            <a:xfrm>
              <a:off x="0" y="1"/>
              <a:ext cx="5753" cy="574"/>
            </a:xfrm>
            <a:prstGeom prst="rect">
              <a:avLst/>
            </a:prstGeom>
            <a:solidFill>
              <a:srgbClr val="0B0B08"/>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pic>
          <p:nvPicPr>
            <p:cNvPr id="7" name="Picture 12" descr="BrooksCole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49" y="0"/>
              <a:ext cx="1611"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10" descr="9781133950134 ASTRO2 SE cover comp fina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4138"/>
            <a:ext cx="2366963" cy="304800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1601538" name="Rectangle 2"/>
          <p:cNvSpPr>
            <a:spLocks noGrp="1" noChangeArrowheads="1"/>
          </p:cNvSpPr>
          <p:nvPr>
            <p:ph type="subTitle" idx="1"/>
          </p:nvPr>
        </p:nvSpPr>
        <p:spPr>
          <a:xfrm>
            <a:off x="1295400" y="5562600"/>
            <a:ext cx="6400800" cy="609600"/>
          </a:xfrm>
        </p:spPr>
        <p:txBody>
          <a:bodyPr/>
          <a:lstStyle>
            <a:lvl1pPr marL="0" indent="0" algn="ctr">
              <a:buFont typeface="Times" charset="0"/>
              <a:buNone/>
              <a:defRPr sz="800"/>
            </a:lvl1pPr>
          </a:lstStyle>
          <a:p>
            <a:pPr lvl="0"/>
            <a:r>
              <a:rPr lang="en-US" noProof="0" smtClean="0"/>
              <a:t>Click to edit Master subtitle style</a:t>
            </a:r>
            <a:endParaRPr lang="en-US" noProof="0" smtClean="0"/>
          </a:p>
        </p:txBody>
      </p:sp>
    </p:spTree>
    <p:extLst>
      <p:ext uri="{BB962C8B-B14F-4D97-AF65-F5344CB8AC3E}">
        <p14:creationId xmlns:p14="http://schemas.microsoft.com/office/powerpoint/2010/main" val="1802261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13842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4638"/>
            <a:ext cx="2095500" cy="52879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134100" cy="5287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09882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Text Placeholder 2"/>
          <p:cNvSpPr>
            <a:spLocks noGrp="1"/>
          </p:cNvSpPr>
          <p:nvPr>
            <p:ph type="body" sz="half" idx="1"/>
          </p:nvPr>
        </p:nvSpPr>
        <p:spPr>
          <a:xfrm>
            <a:off x="609600" y="10366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0366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86211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Text Placeholder 2"/>
          <p:cNvSpPr>
            <a:spLocks noGrp="1"/>
          </p:cNvSpPr>
          <p:nvPr>
            <p:ph type="body" sz="half" idx="1"/>
          </p:nvPr>
        </p:nvSpPr>
        <p:spPr>
          <a:xfrm>
            <a:off x="609600" y="10366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00600" y="1036638"/>
            <a:ext cx="4038600" cy="2185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00600" y="3375025"/>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56641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53"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0"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03D12BA-0282-BE4A-BEE4-582289896D9A}" type="datetimeFigureOut">
              <a:rPr lang="en-US" smtClean="0"/>
              <a:t>5/10/14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E088B8-2BF2-3C42-BC5A-04365905349A}"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27"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grpSp>
        <p:nvGrpSpPr>
          <p:cNvPr id="33"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1"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30"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US" smtClean="0"/>
              <a:t>Click to edit Master title style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C03D12BA-0282-BE4A-BEE4-582289896D9A}" type="datetimeFigureOut">
              <a:rPr lang="en-US" smtClean="0"/>
              <a:t>5/10/14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E088B8-2BF2-3C42-BC5A-04365905349A}"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C03D12BA-0282-BE4A-BEE4-582289896D9A}" type="datetimeFigureOut">
              <a:rPr lang="en-US" smtClean="0"/>
              <a:t>5/10/14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E088B8-2BF2-3C42-BC5A-04365905349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822776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C03D12BA-0282-BE4A-BEE4-582289896D9A}" type="datetimeFigureOut">
              <a:rPr lang="en-US" smtClean="0"/>
              <a:t>5/10/14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E088B8-2BF2-3C42-BC5A-04365905349A}"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3D12BA-0282-BE4A-BEE4-582289896D9A}" type="datetimeFigureOut">
              <a:rPr lang="en-US" smtClean="0"/>
              <a:t>5/10/14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E088B8-2BF2-3C42-BC5A-04365905349A}"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en-US" smtClean="0"/>
              <a:t>Click to edit Master title style</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3D12BA-0282-BE4A-BEE4-582289896D9A}" type="datetimeFigureOut">
              <a:rPr lang="en-US" smtClean="0"/>
              <a:t>5/10/14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E088B8-2BF2-3C42-BC5A-04365905349A}"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C03D12BA-0282-BE4A-BEE4-582289896D9A}" type="datetimeFigureOut">
              <a:rPr lang="en-US" smtClean="0"/>
              <a:t>5/10/14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E088B8-2BF2-3C42-BC5A-04365905349A}" type="slidenum">
              <a:rPr lang="en-US" smtClean="0"/>
              <a:t>‹#›</a:t>
            </a:fld>
            <a:endParaRPr lang="en-US"/>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en-US" smtClean="0"/>
              <a:t>Click to edit Master title style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spcAft>
                <a:spcPts val="10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34"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C03D12BA-0282-BE4A-BEE4-582289896D9A}" type="datetimeFigureOut">
              <a:rPr lang="en-US" smtClean="0"/>
              <a:t>5/10/14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E088B8-2BF2-3C42-BC5A-04365905349A}" type="slidenum">
              <a:rPr lang="en-US" smtClean="0"/>
              <a:t>‹#›</a:t>
            </a:fld>
            <a:endParaRPr lang="en-US"/>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grpSp>
        <p:nvGrpSpPr>
          <p:cNvPr id="36"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C03D12BA-0282-BE4A-BEE4-582289896D9A}" type="datetimeFigureOut">
              <a:rPr lang="en-US" smtClean="0"/>
              <a:t>5/10/14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E088B8-2BF2-3C42-BC5A-04365905349A}" type="slidenum">
              <a:rPr lang="en-US" smtClean="0"/>
              <a:t>‹#›</a:t>
            </a:fld>
            <a:endParaRPr lang="en-US"/>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03D12BA-0282-BE4A-BEE4-582289896D9A}" type="datetimeFigureOut">
              <a:rPr lang="en-US" smtClean="0"/>
              <a:t>5/10/14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E088B8-2BF2-3C42-BC5A-04365905349A}"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03D12BA-0282-BE4A-BEE4-582289896D9A}" type="datetimeFigureOut">
              <a:rPr lang="en-US" smtClean="0"/>
              <a:t>5/10/14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E088B8-2BF2-3C42-BC5A-04365905349A}"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3" name="Rectangle 5"/>
          <p:cNvSpPr>
            <a:spLocks noChangeArrowheads="1"/>
          </p:cNvSpPr>
          <p:nvPr userDrawn="1"/>
        </p:nvSpPr>
        <p:spPr bwMode="auto">
          <a:xfrm>
            <a:off x="6705600" y="381000"/>
            <a:ext cx="281940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lnSpc>
                <a:spcPct val="80000"/>
              </a:lnSpc>
              <a:spcBef>
                <a:spcPct val="20000"/>
              </a:spcBef>
              <a:defRPr/>
            </a:pPr>
            <a:endParaRPr lang="en-US" sz="2200">
              <a:solidFill>
                <a:schemeClr val="tx1"/>
              </a:solidFill>
              <a:cs typeface="+mn-cs"/>
            </a:endParaRPr>
          </a:p>
        </p:txBody>
      </p:sp>
      <p:sp>
        <p:nvSpPr>
          <p:cNvPr id="4" name="Rectangle 8"/>
          <p:cNvSpPr>
            <a:spLocks noChangeArrowheads="1"/>
          </p:cNvSpPr>
          <p:nvPr userDrawn="1"/>
        </p:nvSpPr>
        <p:spPr bwMode="auto">
          <a:xfrm>
            <a:off x="2638425" y="990600"/>
            <a:ext cx="2093913" cy="796925"/>
          </a:xfrm>
          <a:prstGeom prst="rect">
            <a:avLst/>
          </a:prstGeom>
          <a:noFill/>
          <a:ln>
            <a:noFill/>
          </a:ln>
          <a:effectLst/>
          <a:extLst>
            <a:ext uri="{909E8E84-426E-40dd-AFC4-6F175D3DCCD1}">
              <a14:hiddenFill xmlns:a14="http://schemas.microsoft.com/office/drawing/2010/main">
                <a:solidFill>
                  <a:srgbClr val="EE2524"/>
                </a:solidFill>
              </a14:hiddenFill>
            </a:ext>
            <a:ext uri="{91240B29-F687-4f45-9708-019B960494DF}">
              <a14:hiddenLine xmlns:a14="http://schemas.microsoft.com/office/drawing/2010/main" w="12700">
                <a:solidFill>
                  <a:srgbClr val="584F2B"/>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lnSpc>
                <a:spcPct val="80000"/>
              </a:lnSpc>
              <a:spcBef>
                <a:spcPct val="50000"/>
              </a:spcBef>
              <a:defRPr/>
            </a:pPr>
            <a:r>
              <a:rPr lang="en-US" sz="2200">
                <a:solidFill>
                  <a:schemeClr val="tx1"/>
                </a:solidFill>
                <a:cs typeface="+mn-cs"/>
              </a:rPr>
              <a:t>Michael Seeds</a:t>
            </a:r>
          </a:p>
          <a:p>
            <a:pPr algn="l">
              <a:lnSpc>
                <a:spcPct val="80000"/>
              </a:lnSpc>
              <a:spcBef>
                <a:spcPct val="50000"/>
              </a:spcBef>
              <a:defRPr/>
            </a:pPr>
            <a:r>
              <a:rPr lang="en-US" sz="2200">
                <a:solidFill>
                  <a:schemeClr val="tx1"/>
                </a:solidFill>
                <a:cs typeface="+mn-cs"/>
              </a:rPr>
              <a:t>Dana Backman</a:t>
            </a:r>
          </a:p>
        </p:txBody>
      </p:sp>
      <p:grpSp>
        <p:nvGrpSpPr>
          <p:cNvPr id="5" name="Group 10"/>
          <p:cNvGrpSpPr>
            <a:grpSpLocks/>
          </p:cNvGrpSpPr>
          <p:nvPr userDrawn="1"/>
        </p:nvGrpSpPr>
        <p:grpSpPr bwMode="auto">
          <a:xfrm>
            <a:off x="0" y="0"/>
            <a:ext cx="9144000" cy="915988"/>
            <a:chOff x="0" y="0"/>
            <a:chExt cx="5760" cy="577"/>
          </a:xfrm>
        </p:grpSpPr>
        <p:sp>
          <p:nvSpPr>
            <p:cNvPr id="6" name="Rectangle 11"/>
            <p:cNvSpPr>
              <a:spLocks noChangeArrowheads="1"/>
            </p:cNvSpPr>
            <p:nvPr userDrawn="1"/>
          </p:nvSpPr>
          <p:spPr bwMode="auto">
            <a:xfrm>
              <a:off x="0" y="1"/>
              <a:ext cx="5753" cy="574"/>
            </a:xfrm>
            <a:prstGeom prst="rect">
              <a:avLst/>
            </a:prstGeom>
            <a:solidFill>
              <a:srgbClr val="0B0B08"/>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pic>
          <p:nvPicPr>
            <p:cNvPr id="7" name="Picture 12" descr="BrooksCole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49" y="0"/>
              <a:ext cx="1611"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10" descr="9781133950134 ASTRO2 SE cover comp final.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8600" y="84138"/>
            <a:ext cx="2366963" cy="304800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1601538" name="Rectangle 2"/>
          <p:cNvSpPr>
            <a:spLocks noGrp="1" noChangeArrowheads="1"/>
          </p:cNvSpPr>
          <p:nvPr>
            <p:ph type="subTitle" idx="1"/>
          </p:nvPr>
        </p:nvSpPr>
        <p:spPr>
          <a:xfrm>
            <a:off x="1295400" y="5562600"/>
            <a:ext cx="6400800" cy="609600"/>
          </a:xfrm>
        </p:spPr>
        <p:txBody>
          <a:bodyPr/>
          <a:lstStyle>
            <a:lvl1pPr marL="0" indent="0" algn="ctr">
              <a:buFont typeface="Times" charset="0"/>
              <a:buNone/>
              <a:defRPr sz="800"/>
            </a:lvl1pPr>
          </a:lstStyle>
          <a:p>
            <a:pPr lvl="0"/>
            <a:r>
              <a:rPr lang="en-US" noProof="0" smtClean="0"/>
              <a:t>Click to edit Master subtitle style</a:t>
            </a:r>
            <a:endParaRPr lang="en-US" noProof="0" smtClean="0"/>
          </a:p>
        </p:txBody>
      </p:sp>
    </p:spTree>
    <p:extLst>
      <p:ext uri="{BB962C8B-B14F-4D97-AF65-F5344CB8AC3E}">
        <p14:creationId xmlns:p14="http://schemas.microsoft.com/office/powerpoint/2010/main" val="18022617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Text Placeholder 2"/>
          <p:cNvSpPr>
            <a:spLocks noGrp="1"/>
          </p:cNvSpPr>
          <p:nvPr>
            <p:ph type="body" sz="half" idx="1"/>
          </p:nvPr>
        </p:nvSpPr>
        <p:spPr>
          <a:xfrm>
            <a:off x="609600" y="10366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0366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86211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194559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Text Placeholder 2"/>
          <p:cNvSpPr>
            <a:spLocks noGrp="1"/>
          </p:cNvSpPr>
          <p:nvPr>
            <p:ph type="body" sz="half" idx="1"/>
          </p:nvPr>
        </p:nvSpPr>
        <p:spPr>
          <a:xfrm>
            <a:off x="609600" y="10366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00600" y="1036638"/>
            <a:ext cx="4038600" cy="2185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00600" y="3375025"/>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56641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609600" y="10366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0366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62496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84996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2796353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7881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97052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1328909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20" Type="http://schemas.openxmlformats.org/officeDocument/2006/relationships/image" Target="../media/image1.jpeg"/><Relationship Id="rId21" Type="http://schemas.openxmlformats.org/officeDocument/2006/relationships/image" Target="../media/image5.png"/><Relationship Id="rId10" Type="http://schemas.openxmlformats.org/officeDocument/2006/relationships/slideLayout" Target="../slideLayouts/slideLayout23.xml"/><Relationship Id="rId11" Type="http://schemas.openxmlformats.org/officeDocument/2006/relationships/slideLayout" Target="../slideLayouts/slideLayout24.xml"/><Relationship Id="rId12" Type="http://schemas.openxmlformats.org/officeDocument/2006/relationships/slideLayout" Target="../slideLayouts/slideLayout25.xml"/><Relationship Id="rId13" Type="http://schemas.openxmlformats.org/officeDocument/2006/relationships/slideLayout" Target="../slideLayouts/slideLayout26.xml"/><Relationship Id="rId14" Type="http://schemas.openxmlformats.org/officeDocument/2006/relationships/slideLayout" Target="../slideLayouts/slideLayout27.xml"/><Relationship Id="rId15" Type="http://schemas.openxmlformats.org/officeDocument/2006/relationships/slideLayout" Target="../slideLayouts/slideLayout28.xml"/><Relationship Id="rId16" Type="http://schemas.openxmlformats.org/officeDocument/2006/relationships/slideLayout" Target="../slideLayouts/slideLayout29.xml"/><Relationship Id="rId17" Type="http://schemas.openxmlformats.org/officeDocument/2006/relationships/slideLayout" Target="../slideLayouts/slideLayout30.xml"/><Relationship Id="rId18" Type="http://schemas.openxmlformats.org/officeDocument/2006/relationships/theme" Target="../theme/theme2.xml"/><Relationship Id="rId19" Type="http://schemas.openxmlformats.org/officeDocument/2006/relationships/image" Target="../media/image4.png"/><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amma/>
                <a:tint val="23529"/>
                <a:invGamma/>
              </a:schemeClr>
            </a:gs>
            <a:gs pos="100000">
              <a:schemeClr val="bg2"/>
            </a:gs>
          </a:gsLst>
          <a:lin ang="5400000" scaled="1"/>
        </a:gradFill>
        <a:effectLst/>
      </p:bgPr>
    </p:bg>
    <p:spTree>
      <p:nvGrpSpPr>
        <p:cNvPr id="1" name=""/>
        <p:cNvGrpSpPr/>
        <p:nvPr/>
      </p:nvGrpSpPr>
      <p:grpSpPr>
        <a:xfrm>
          <a:off x="0" y="0"/>
          <a:ext cx="0" cy="0"/>
          <a:chOff x="0" y="0"/>
          <a:chExt cx="0" cy="0"/>
        </a:xfrm>
      </p:grpSpPr>
      <p:sp>
        <p:nvSpPr>
          <p:cNvPr id="248835" name="Rectangle 3"/>
          <p:cNvSpPr>
            <a:spLocks noGrp="1" noChangeArrowheads="1"/>
          </p:cNvSpPr>
          <p:nvPr>
            <p:ph type="body" idx="1"/>
          </p:nvPr>
        </p:nvSpPr>
        <p:spPr bwMode="auto">
          <a:xfrm>
            <a:off x="609600" y="1036638"/>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48841" name="Rectangle 9"/>
          <p:cNvSpPr>
            <a:spLocks noChangeArrowheads="1"/>
          </p:cNvSpPr>
          <p:nvPr/>
        </p:nvSpPr>
        <p:spPr bwMode="auto">
          <a:xfrm>
            <a:off x="6705600" y="381000"/>
            <a:ext cx="281940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lnSpc>
                <a:spcPct val="80000"/>
              </a:lnSpc>
              <a:spcBef>
                <a:spcPct val="20000"/>
              </a:spcBef>
              <a:defRPr/>
            </a:pPr>
            <a:endParaRPr lang="en-US" sz="2200">
              <a:solidFill>
                <a:schemeClr val="tx1"/>
              </a:solidFill>
              <a:cs typeface="+mn-cs"/>
            </a:endParaRPr>
          </a:p>
        </p:txBody>
      </p:sp>
      <p:grpSp>
        <p:nvGrpSpPr>
          <p:cNvPr id="1028" name="Group 14"/>
          <p:cNvGrpSpPr>
            <a:grpSpLocks/>
          </p:cNvGrpSpPr>
          <p:nvPr/>
        </p:nvGrpSpPr>
        <p:grpSpPr bwMode="auto">
          <a:xfrm>
            <a:off x="0" y="0"/>
            <a:ext cx="9148763" cy="920750"/>
            <a:chOff x="0" y="0"/>
            <a:chExt cx="5763" cy="580"/>
          </a:xfrm>
        </p:grpSpPr>
        <p:sp>
          <p:nvSpPr>
            <p:cNvPr id="248847" name="Rectangle 15"/>
            <p:cNvSpPr>
              <a:spLocks noChangeArrowheads="1"/>
            </p:cNvSpPr>
            <p:nvPr userDrawn="1"/>
          </p:nvSpPr>
          <p:spPr bwMode="auto">
            <a:xfrm>
              <a:off x="0" y="0"/>
              <a:ext cx="5763" cy="580"/>
            </a:xfrm>
            <a:prstGeom prst="rect">
              <a:avLst/>
            </a:prstGeom>
            <a:solidFill>
              <a:srgbClr val="0B0B08"/>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pic>
          <p:nvPicPr>
            <p:cNvPr id="1030" name="Picture 16" descr="ASTRO0538739665 copy 1"/>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rot="-5400000">
              <a:off x="5167" y="-21"/>
              <a:ext cx="575" cy="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ctr" rtl="0" eaLnBrk="1" fontAlgn="base" hangingPunct="1">
        <a:spcBef>
          <a:spcPct val="0"/>
        </a:spcBef>
        <a:spcAft>
          <a:spcPct val="0"/>
        </a:spcAft>
        <a:defRPr sz="4400">
          <a:solidFill>
            <a:schemeClr val="tx2"/>
          </a:solidFill>
          <a:latin typeface="+mj-lt"/>
          <a:ea typeface="+mj-ea"/>
          <a:cs typeface="ＭＳ Ｐゴシック" charset="0"/>
        </a:defRPr>
      </a:lvl1pPr>
      <a:lvl2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2pPr>
      <a:lvl3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3pPr>
      <a:lvl4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4pPr>
      <a:lvl5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defRPr>
      </a:lvl9pPr>
    </p:titleStyle>
    <p:bodyStyle>
      <a:lvl1pPr marL="342900" indent="-342900" algn="l" rtl="0" eaLnBrk="1" fontAlgn="base" hangingPunct="1">
        <a:spcBef>
          <a:spcPct val="20000"/>
        </a:spcBef>
        <a:spcAft>
          <a:spcPct val="0"/>
        </a:spcAft>
        <a:buFont typeface="Times" charset="0"/>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Font typeface="Times" charset="0"/>
        <a:buChar char="•"/>
        <a:defRPr sz="2800">
          <a:solidFill>
            <a:schemeClr val="tx1"/>
          </a:solidFill>
          <a:latin typeface="+mn-lt"/>
          <a:ea typeface="+mn-ea"/>
        </a:defRPr>
      </a:lvl2pPr>
      <a:lvl3pPr marL="1143000" indent="-228600" algn="l" rtl="0" eaLnBrk="1" fontAlgn="base" hangingPunct="1">
        <a:spcBef>
          <a:spcPct val="20000"/>
        </a:spcBef>
        <a:spcAft>
          <a:spcPct val="0"/>
        </a:spcAft>
        <a:buFont typeface="Times" charset="0"/>
        <a:buChar char="•"/>
        <a:defRPr sz="2400">
          <a:solidFill>
            <a:schemeClr val="tx1"/>
          </a:solidFill>
          <a:latin typeface="+mn-lt"/>
          <a:ea typeface="+mn-ea"/>
        </a:defRPr>
      </a:lvl3pPr>
      <a:lvl4pPr marL="1600200" indent="-228600" algn="l" rtl="0" eaLnBrk="1" fontAlgn="base" hangingPunct="1">
        <a:spcBef>
          <a:spcPct val="20000"/>
        </a:spcBef>
        <a:spcAft>
          <a:spcPct val="0"/>
        </a:spcAft>
        <a:buFont typeface="Times" charset="0"/>
        <a:buChar char="•"/>
        <a:defRPr sz="2000">
          <a:solidFill>
            <a:schemeClr val="tx1"/>
          </a:solidFill>
          <a:latin typeface="+mn-lt"/>
          <a:ea typeface="+mn-ea"/>
        </a:defRPr>
      </a:lvl4pPr>
      <a:lvl5pPr marL="2057400" indent="-228600" algn="l" rtl="0" eaLnBrk="1" fontAlgn="base" hangingPunct="1">
        <a:spcBef>
          <a:spcPct val="20000"/>
        </a:spcBef>
        <a:spcAft>
          <a:spcPct val="0"/>
        </a:spcAft>
        <a:buFont typeface="Times" charset="0"/>
        <a:buChar char="•"/>
        <a:defRPr sz="2000">
          <a:solidFill>
            <a:schemeClr val="tx1"/>
          </a:solidFill>
          <a:latin typeface="+mn-lt"/>
          <a:ea typeface="+mn-ea"/>
        </a:defRPr>
      </a:lvl5pPr>
      <a:lvl6pPr marL="2514600" indent="-228600" algn="l" rtl="0" eaLnBrk="1" fontAlgn="base" hangingPunct="1">
        <a:spcBef>
          <a:spcPct val="20000"/>
        </a:spcBef>
        <a:spcAft>
          <a:spcPct val="0"/>
        </a:spcAft>
        <a:buFont typeface="Times" charset="0"/>
        <a:buChar char="•"/>
        <a:defRPr sz="2000">
          <a:solidFill>
            <a:schemeClr val="tx1"/>
          </a:solidFill>
          <a:latin typeface="+mn-lt"/>
          <a:ea typeface="+mn-ea"/>
        </a:defRPr>
      </a:lvl6pPr>
      <a:lvl7pPr marL="2971800" indent="-228600" algn="l" rtl="0" eaLnBrk="1" fontAlgn="base" hangingPunct="1">
        <a:spcBef>
          <a:spcPct val="20000"/>
        </a:spcBef>
        <a:spcAft>
          <a:spcPct val="0"/>
        </a:spcAft>
        <a:buFont typeface="Times" charset="0"/>
        <a:buChar char="•"/>
        <a:defRPr sz="2000">
          <a:solidFill>
            <a:schemeClr val="tx1"/>
          </a:solidFill>
          <a:latin typeface="+mn-lt"/>
          <a:ea typeface="+mn-ea"/>
        </a:defRPr>
      </a:lvl7pPr>
      <a:lvl8pPr marL="3429000" indent="-228600" algn="l" rtl="0" eaLnBrk="1" fontAlgn="base" hangingPunct="1">
        <a:spcBef>
          <a:spcPct val="20000"/>
        </a:spcBef>
        <a:spcAft>
          <a:spcPct val="0"/>
        </a:spcAft>
        <a:buFont typeface="Times" charset="0"/>
        <a:buChar char="•"/>
        <a:defRPr sz="2000">
          <a:solidFill>
            <a:schemeClr val="tx1"/>
          </a:solidFill>
          <a:latin typeface="+mn-lt"/>
          <a:ea typeface="+mn-ea"/>
        </a:defRPr>
      </a:lvl8pPr>
      <a:lvl9pPr marL="3886200" indent="-228600" algn="l" rtl="0" eaLnBrk="1" fontAlgn="base" hangingPunct="1">
        <a:spcBef>
          <a:spcPct val="20000"/>
        </a:spcBef>
        <a:spcAft>
          <a:spcPct val="0"/>
        </a:spcAft>
        <a:buFont typeface="Time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9"/>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C03D12BA-0282-BE4A-BEE4-582289896D9A}" type="datetimeFigureOut">
              <a:rPr lang="en-US" smtClean="0"/>
              <a:t>5/10/14</a:t>
            </a:fld>
            <a:endParaRPr lang="en-US"/>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n-US"/>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DCE088B8-2BF2-3C42-BC5A-04365905349A}" type="slidenum">
              <a:rPr lang="en-US" smtClean="0"/>
              <a:t>‹#›</a:t>
            </a:fld>
            <a:endParaRPr lang="en-US"/>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2" name="Rectangle 9"/>
          <p:cNvSpPr>
            <a:spLocks noChangeArrowheads="1"/>
          </p:cNvSpPr>
          <p:nvPr/>
        </p:nvSpPr>
        <p:spPr bwMode="auto">
          <a:xfrm>
            <a:off x="6705600" y="381000"/>
            <a:ext cx="281940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lnSpc>
                <a:spcPct val="80000"/>
              </a:lnSpc>
              <a:spcBef>
                <a:spcPct val="20000"/>
              </a:spcBef>
              <a:defRPr/>
            </a:pPr>
            <a:endParaRPr lang="en-US" sz="2200">
              <a:solidFill>
                <a:schemeClr val="tx1"/>
              </a:solidFill>
              <a:cs typeface="+mn-cs"/>
            </a:endParaRPr>
          </a:p>
        </p:txBody>
      </p:sp>
      <p:grpSp>
        <p:nvGrpSpPr>
          <p:cNvPr id="33" name="Group 14"/>
          <p:cNvGrpSpPr>
            <a:grpSpLocks/>
          </p:cNvGrpSpPr>
          <p:nvPr/>
        </p:nvGrpSpPr>
        <p:grpSpPr bwMode="auto">
          <a:xfrm>
            <a:off x="0" y="0"/>
            <a:ext cx="9148763" cy="920750"/>
            <a:chOff x="0" y="0"/>
            <a:chExt cx="5763" cy="580"/>
          </a:xfrm>
        </p:grpSpPr>
        <p:sp>
          <p:nvSpPr>
            <p:cNvPr id="34" name="Rectangle 15"/>
            <p:cNvSpPr>
              <a:spLocks noChangeArrowheads="1"/>
            </p:cNvSpPr>
            <p:nvPr userDrawn="1"/>
          </p:nvSpPr>
          <p:spPr bwMode="auto">
            <a:xfrm>
              <a:off x="0" y="0"/>
              <a:ext cx="5763" cy="580"/>
            </a:xfrm>
            <a:prstGeom prst="rect">
              <a:avLst/>
            </a:prstGeom>
            <a:solidFill>
              <a:srgbClr val="0B0B08"/>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pic>
          <p:nvPicPr>
            <p:cNvPr id="35" name="Picture 16" descr="ASTRO0538739665 copy 1"/>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rot="-5400000">
              <a:off x="5167" y="-21"/>
              <a:ext cx="575" cy="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21"/>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21"/>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21"/>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21"/>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21"/>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21"/>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21"/>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21"/>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21"/>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1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1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15.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 Id="rId3" Type="http://schemas.openxmlformats.org/officeDocument/2006/relationships/image" Target="../media/image18.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8.xml"/><Relationship Id="rId3" Type="http://schemas.openxmlformats.org/officeDocument/2006/relationships/image" Target="../media/image19.jpe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0.xml"/><Relationship Id="rId3" Type="http://schemas.openxmlformats.org/officeDocument/2006/relationships/image" Target="../media/image20.jpe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 Id="rId3" Type="http://schemas.openxmlformats.org/officeDocument/2006/relationships/image" Target="../media/image20.jpe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4258" name="Rectangle 2"/>
          <p:cNvSpPr>
            <a:spLocks noGrp="1" noChangeArrowheads="1"/>
          </p:cNvSpPr>
          <p:nvPr>
            <p:ph type="ctrTitle" idx="4294967295"/>
          </p:nvPr>
        </p:nvSpPr>
        <p:spPr bwMode="auto">
          <a:xfrm>
            <a:off x="0" y="3200400"/>
            <a:ext cx="7772400" cy="11430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ormAutofit fontScale="90000"/>
          </a:bodyPr>
          <a:lstStyle/>
          <a:p>
            <a:pPr eaLnBrk="1" hangingPunct="1">
              <a:defRPr/>
            </a:pPr>
            <a:r>
              <a:rPr lang="en-US" sz="4000" b="1" dirty="0" smtClean="0">
                <a:solidFill>
                  <a:schemeClr val="tx1"/>
                </a:solidFill>
                <a:cs typeface="+mj-cs"/>
              </a:rPr>
              <a:t>Chapter 14</a:t>
            </a:r>
            <a:br>
              <a:rPr lang="en-US" sz="4000" b="1" dirty="0" smtClean="0">
                <a:solidFill>
                  <a:schemeClr val="tx1"/>
                </a:solidFill>
                <a:cs typeface="+mj-cs"/>
              </a:rPr>
            </a:br>
            <a:r>
              <a:rPr lang="en-US" sz="4000" b="1" smtClean="0">
                <a:solidFill>
                  <a:schemeClr val="tx1"/>
                </a:solidFill>
                <a:cs typeface="+mj-cs"/>
              </a:rPr>
              <a:t>Modern Cosmology</a:t>
            </a:r>
            <a:endParaRPr lang="en-US" sz="2400" b="1" dirty="0" smtClean="0">
              <a:solidFill>
                <a:srgbClr val="FFCC00"/>
              </a:solidFill>
              <a:cs typeface="+mj-cs"/>
            </a:endParaRPr>
          </a:p>
        </p:txBody>
      </p:sp>
    </p:spTree>
    <p:extLst>
      <p:ext uri="{BB962C8B-B14F-4D97-AF65-F5344CB8AC3E}">
        <p14:creationId xmlns:p14="http://schemas.microsoft.com/office/powerpoint/2010/main" val="3577010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3827" name="Rectangle 3"/>
          <p:cNvSpPr>
            <a:spLocks noGrp="1" noChangeArrowheads="1"/>
          </p:cNvSpPr>
          <p:nvPr>
            <p:ph idx="1"/>
          </p:nvPr>
        </p:nvSpPr>
        <p:spPr>
          <a:xfrm>
            <a:off x="561975" y="990600"/>
            <a:ext cx="8586788" cy="5867400"/>
          </a:xfrm>
        </p:spPr>
        <p:txBody>
          <a:bodyPr/>
          <a:lstStyle/>
          <a:p>
            <a:pPr eaLnBrk="1" hangingPunct="1">
              <a:defRPr/>
            </a:pPr>
            <a:r>
              <a:rPr lang="en-US" sz="3600" smtClean="0">
                <a:cs typeface="+mn-cs"/>
              </a:rPr>
              <a:t>A true edge would have to be more than just an end of the distribution of matter.</a:t>
            </a:r>
          </a:p>
          <a:p>
            <a:pPr eaLnBrk="1" hangingPunct="1">
              <a:defRPr/>
            </a:pPr>
            <a:r>
              <a:rPr lang="en-US" sz="3600" smtClean="0">
                <a:cs typeface="+mn-cs"/>
              </a:rPr>
              <a:t>It would have to be an end of space itself.</a:t>
            </a:r>
            <a:r>
              <a:rPr lang="en-US" smtClean="0">
                <a:cs typeface="+mn-cs"/>
              </a:rPr>
              <a:t> </a:t>
            </a:r>
          </a:p>
          <a:p>
            <a:pPr lvl="1" eaLnBrk="1" hangingPunct="1">
              <a:defRPr/>
            </a:pPr>
            <a:r>
              <a:rPr lang="en-US" sz="2400" smtClean="0"/>
              <a:t>Then, what would happen if you tried to reach past or move past that edge?</a:t>
            </a:r>
          </a:p>
        </p:txBody>
      </p:sp>
      <p:sp>
        <p:nvSpPr>
          <p:cNvPr id="1613829" name="Text Box 5"/>
          <p:cNvSpPr txBox="1">
            <a:spLocks noChangeArrowheads="1"/>
          </p:cNvSpPr>
          <p:nvPr/>
        </p:nvSpPr>
        <p:spPr bwMode="auto">
          <a:xfrm>
            <a:off x="561975" y="76200"/>
            <a:ext cx="766762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The Edge–Center Problem </a:t>
            </a:r>
          </a:p>
        </p:txBody>
      </p:sp>
    </p:spTree>
    <p:extLst>
      <p:ext uri="{BB962C8B-B14F-4D97-AF65-F5344CB8AC3E}">
        <p14:creationId xmlns:p14="http://schemas.microsoft.com/office/powerpoint/2010/main" val="146432777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2163" name="Rectangle 3"/>
          <p:cNvSpPr>
            <a:spLocks noGrp="1" noChangeArrowheads="1"/>
          </p:cNvSpPr>
          <p:nvPr>
            <p:ph idx="1"/>
          </p:nvPr>
        </p:nvSpPr>
        <p:spPr>
          <a:xfrm>
            <a:off x="561975" y="966788"/>
            <a:ext cx="8229600" cy="4525962"/>
          </a:xfrm>
        </p:spPr>
        <p:txBody>
          <a:bodyPr/>
          <a:lstStyle/>
          <a:p>
            <a:pPr eaLnBrk="1" hangingPunct="1">
              <a:defRPr/>
            </a:pPr>
            <a:r>
              <a:rPr lang="en-US" sz="4400" smtClean="0">
                <a:cs typeface="+mn-cs"/>
              </a:rPr>
              <a:t>The cosmological principle implies that there are no special places in the universe.</a:t>
            </a:r>
            <a:r>
              <a:rPr lang="en-US" smtClean="0">
                <a:cs typeface="+mn-cs"/>
              </a:rPr>
              <a:t> </a:t>
            </a:r>
          </a:p>
          <a:p>
            <a:pPr lvl="1" eaLnBrk="1" hangingPunct="1">
              <a:defRPr/>
            </a:pPr>
            <a:r>
              <a:rPr lang="en-US" sz="2600" smtClean="0"/>
              <a:t>What you see from Milky Way is typical of what all intelligent creatures see from their respective home galaxies.</a:t>
            </a:r>
          </a:p>
        </p:txBody>
      </p:sp>
      <p:sp>
        <p:nvSpPr>
          <p:cNvPr id="2012165" name="Text Box 5"/>
          <p:cNvSpPr txBox="1">
            <a:spLocks noChangeArrowheads="1"/>
          </p:cNvSpPr>
          <p:nvPr/>
        </p:nvSpPr>
        <p:spPr bwMode="auto">
          <a:xfrm>
            <a:off x="557213" y="76200"/>
            <a:ext cx="75961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Looking at the Universe</a:t>
            </a:r>
          </a:p>
        </p:txBody>
      </p:sp>
    </p:spTree>
    <p:extLst>
      <p:ext uri="{BB962C8B-B14F-4D97-AF65-F5344CB8AC3E}">
        <p14:creationId xmlns:p14="http://schemas.microsoft.com/office/powerpoint/2010/main" val="131508344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2915" name="Rectangle 3"/>
          <p:cNvSpPr>
            <a:spLocks noGrp="1" noChangeArrowheads="1"/>
          </p:cNvSpPr>
          <p:nvPr>
            <p:ph idx="1"/>
          </p:nvPr>
        </p:nvSpPr>
        <p:spPr>
          <a:xfrm>
            <a:off x="566738" y="976313"/>
            <a:ext cx="8591550" cy="5867400"/>
          </a:xfrm>
        </p:spPr>
        <p:txBody>
          <a:bodyPr/>
          <a:lstStyle/>
          <a:p>
            <a:pPr eaLnBrk="1" hangingPunct="1">
              <a:defRPr/>
            </a:pPr>
            <a:r>
              <a:rPr lang="en-US" sz="4000" smtClean="0">
                <a:cs typeface="+mn-cs"/>
              </a:rPr>
              <a:t>Furthermore, the principle is another way of saying that the universe has no center or edge.</a:t>
            </a:r>
          </a:p>
          <a:p>
            <a:pPr lvl="1" eaLnBrk="1" hangingPunct="1">
              <a:defRPr/>
            </a:pPr>
            <a:r>
              <a:rPr lang="en-US" sz="2600" smtClean="0"/>
              <a:t>Such locations would be special places.</a:t>
            </a:r>
          </a:p>
          <a:p>
            <a:pPr lvl="1" eaLnBrk="1" hangingPunct="1">
              <a:defRPr/>
            </a:pPr>
            <a:r>
              <a:rPr lang="en-US" sz="2600" smtClean="0"/>
              <a:t>The principle states there are no special places.</a:t>
            </a:r>
          </a:p>
        </p:txBody>
      </p:sp>
      <p:sp>
        <p:nvSpPr>
          <p:cNvPr id="1702917" name="Text Box 5"/>
          <p:cNvSpPr txBox="1">
            <a:spLocks noChangeArrowheads="1"/>
          </p:cNvSpPr>
          <p:nvPr/>
        </p:nvSpPr>
        <p:spPr bwMode="auto">
          <a:xfrm>
            <a:off x="557213" y="76200"/>
            <a:ext cx="75961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Looking at the Universe</a:t>
            </a:r>
          </a:p>
        </p:txBody>
      </p:sp>
    </p:spTree>
    <p:extLst>
      <p:ext uri="{BB962C8B-B14F-4D97-AF65-F5344CB8AC3E}">
        <p14:creationId xmlns:p14="http://schemas.microsoft.com/office/powerpoint/2010/main" val="554616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9331" name="Rectangle 3"/>
          <p:cNvSpPr>
            <a:spLocks noGrp="1" noChangeArrowheads="1"/>
          </p:cNvSpPr>
          <p:nvPr>
            <p:ph idx="1"/>
          </p:nvPr>
        </p:nvSpPr>
        <p:spPr>
          <a:xfrm>
            <a:off x="566738" y="990600"/>
            <a:ext cx="8577262" cy="5867400"/>
          </a:xfrm>
        </p:spPr>
        <p:txBody>
          <a:bodyPr/>
          <a:lstStyle/>
          <a:p>
            <a:pPr eaLnBrk="1" hangingPunct="1">
              <a:defRPr/>
            </a:pPr>
            <a:r>
              <a:rPr lang="en-US" smtClean="0">
                <a:cs typeface="+mn-cs"/>
              </a:rPr>
              <a:t>An edge to the universe seems to violate common sense.</a:t>
            </a:r>
          </a:p>
          <a:p>
            <a:pPr eaLnBrk="1" hangingPunct="1">
              <a:defRPr/>
            </a:pPr>
            <a:r>
              <a:rPr lang="en-US" smtClean="0">
                <a:cs typeface="+mn-cs"/>
              </a:rPr>
              <a:t>Modern observations indicate that the universe could be infinite and have no edge. </a:t>
            </a:r>
          </a:p>
          <a:p>
            <a:pPr lvl="1" eaLnBrk="1" hangingPunct="1">
              <a:defRPr/>
            </a:pPr>
            <a:r>
              <a:rPr lang="en-US" sz="2400" smtClean="0"/>
              <a:t>Note that you find the centers of things—galaxies, globular clusters, oceans, and pizzas—by referring to their edges.</a:t>
            </a:r>
          </a:p>
          <a:p>
            <a:pPr lvl="1" eaLnBrk="1" hangingPunct="1">
              <a:defRPr/>
            </a:pPr>
            <a:r>
              <a:rPr lang="en-US" sz="2400" smtClean="0"/>
              <a:t>If the universe has no edge, then it cannot have a center.</a:t>
            </a:r>
          </a:p>
        </p:txBody>
      </p:sp>
      <p:sp>
        <p:nvSpPr>
          <p:cNvPr id="1379333" name="Text Box 5"/>
          <p:cNvSpPr txBox="1">
            <a:spLocks noChangeArrowheads="1"/>
          </p:cNvSpPr>
          <p:nvPr/>
        </p:nvSpPr>
        <p:spPr bwMode="auto">
          <a:xfrm>
            <a:off x="561975" y="76200"/>
            <a:ext cx="766762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The Edge–Center Problem </a:t>
            </a:r>
          </a:p>
        </p:txBody>
      </p:sp>
    </p:spTree>
    <p:extLst>
      <p:ext uri="{BB962C8B-B14F-4D97-AF65-F5344CB8AC3E}">
        <p14:creationId xmlns:p14="http://schemas.microsoft.com/office/powerpoint/2010/main" val="1718973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0355" name="Rectangle 3"/>
          <p:cNvSpPr>
            <a:spLocks noGrp="1" noChangeArrowheads="1"/>
          </p:cNvSpPr>
          <p:nvPr>
            <p:ph idx="1"/>
          </p:nvPr>
        </p:nvSpPr>
        <p:spPr>
          <a:xfrm>
            <a:off x="561975" y="990600"/>
            <a:ext cx="8577263" cy="5867400"/>
          </a:xfrm>
        </p:spPr>
        <p:txBody>
          <a:bodyPr/>
          <a:lstStyle/>
          <a:p>
            <a:pPr eaLnBrk="1" hangingPunct="1">
              <a:defRPr/>
            </a:pPr>
            <a:r>
              <a:rPr lang="en-US" sz="4000" smtClean="0">
                <a:cs typeface="+mn-cs"/>
              </a:rPr>
              <a:t>It is a common misconception to imagine that the universe has a center.</a:t>
            </a:r>
          </a:p>
          <a:p>
            <a:pPr lvl="1" eaLnBrk="1" hangingPunct="1">
              <a:defRPr/>
            </a:pPr>
            <a:r>
              <a:rPr lang="en-US" sz="2400" smtClean="0"/>
              <a:t>As you study cosmology, you must take care to avoid thinking that there is a center of the universe.</a:t>
            </a:r>
          </a:p>
        </p:txBody>
      </p:sp>
      <p:sp>
        <p:nvSpPr>
          <p:cNvPr id="1380357" name="Text Box 5"/>
          <p:cNvSpPr txBox="1">
            <a:spLocks noChangeArrowheads="1"/>
          </p:cNvSpPr>
          <p:nvPr/>
        </p:nvSpPr>
        <p:spPr bwMode="auto">
          <a:xfrm>
            <a:off x="561975" y="76200"/>
            <a:ext cx="766762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The Edge–Center Problem </a:t>
            </a:r>
          </a:p>
        </p:txBody>
      </p:sp>
    </p:spTree>
    <p:extLst>
      <p:ext uri="{BB962C8B-B14F-4D97-AF65-F5344CB8AC3E}">
        <p14:creationId xmlns:p14="http://schemas.microsoft.com/office/powerpoint/2010/main" val="4255426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03" name="Rectangle 3"/>
          <p:cNvSpPr>
            <a:spLocks noGrp="1" noChangeArrowheads="1"/>
          </p:cNvSpPr>
          <p:nvPr>
            <p:ph idx="1"/>
          </p:nvPr>
        </p:nvSpPr>
        <p:spPr>
          <a:xfrm>
            <a:off x="561975" y="990600"/>
            <a:ext cx="8586788" cy="5867400"/>
          </a:xfrm>
        </p:spPr>
        <p:txBody>
          <a:bodyPr/>
          <a:lstStyle/>
          <a:p>
            <a:pPr eaLnBrk="1" hangingPunct="1">
              <a:defRPr/>
            </a:pPr>
            <a:r>
              <a:rPr lang="en-US" smtClean="0">
                <a:cs typeface="+mn-cs"/>
              </a:rPr>
              <a:t>Of course, you have noticed that the night sky is dark.</a:t>
            </a:r>
          </a:p>
          <a:p>
            <a:pPr eaLnBrk="1" hangingPunct="1">
              <a:defRPr/>
            </a:pPr>
            <a:r>
              <a:rPr lang="en-US" smtClean="0">
                <a:cs typeface="+mn-cs"/>
              </a:rPr>
              <a:t>That is an important observation—because reasonable assumptions about the universe can lead to the conclusion that the night sky should glow blindingly bright. </a:t>
            </a:r>
          </a:p>
          <a:p>
            <a:pPr lvl="1" eaLnBrk="1" hangingPunct="1">
              <a:defRPr/>
            </a:pPr>
            <a:r>
              <a:rPr lang="en-US" sz="2400" smtClean="0"/>
              <a:t>This conflict between observation and theory is called </a:t>
            </a:r>
            <a:r>
              <a:rPr lang="en-US" sz="2400" smtClean="0">
                <a:solidFill>
                  <a:srgbClr val="0000FF"/>
                </a:solidFill>
              </a:rPr>
              <a:t>Olbers</a:t>
            </a:r>
            <a:r>
              <a:rPr lang="ja-JP" altLang="en-US" sz="2400" smtClean="0">
                <a:solidFill>
                  <a:srgbClr val="0000FF"/>
                </a:solidFill>
                <a:latin typeface="Arial"/>
              </a:rPr>
              <a:t>’</a:t>
            </a:r>
            <a:r>
              <a:rPr lang="en-US" sz="2400" smtClean="0">
                <a:solidFill>
                  <a:srgbClr val="0000FF"/>
                </a:solidFill>
              </a:rPr>
              <a:t>s paradox</a:t>
            </a:r>
            <a:r>
              <a:rPr lang="en-US" sz="2400" smtClean="0"/>
              <a:t> after Heinrich Olbers, an Austrian physician and astronomer, who publicized the problem in 1826.</a:t>
            </a:r>
          </a:p>
        </p:txBody>
      </p:sp>
      <p:sp>
        <p:nvSpPr>
          <p:cNvPr id="1382404" name="Text Box 4"/>
          <p:cNvSpPr txBox="1">
            <a:spLocks noChangeArrowheads="1"/>
          </p:cNvSpPr>
          <p:nvPr/>
        </p:nvSpPr>
        <p:spPr bwMode="auto">
          <a:xfrm>
            <a:off x="561975" y="76200"/>
            <a:ext cx="774382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The Necessity of a Beginning</a:t>
            </a:r>
            <a:r>
              <a:rPr lang="en-US" sz="3000">
                <a:cs typeface="+mn-cs"/>
              </a:rPr>
              <a:t> </a:t>
            </a:r>
          </a:p>
        </p:txBody>
      </p:sp>
    </p:spTree>
    <p:extLst>
      <p:ext uri="{BB962C8B-B14F-4D97-AF65-F5344CB8AC3E}">
        <p14:creationId xmlns:p14="http://schemas.microsoft.com/office/powerpoint/2010/main" val="3557439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3427" name="Rectangle 3"/>
          <p:cNvSpPr>
            <a:spLocks noGrp="1" noChangeArrowheads="1"/>
          </p:cNvSpPr>
          <p:nvPr>
            <p:ph idx="1"/>
          </p:nvPr>
        </p:nvSpPr>
        <p:spPr>
          <a:xfrm>
            <a:off x="566738" y="990600"/>
            <a:ext cx="8577262" cy="5867400"/>
          </a:xfrm>
        </p:spPr>
        <p:txBody>
          <a:bodyPr/>
          <a:lstStyle/>
          <a:p>
            <a:pPr eaLnBrk="1" hangingPunct="1">
              <a:defRPr/>
            </a:pPr>
            <a:r>
              <a:rPr lang="en-US" sz="3400" smtClean="0">
                <a:cs typeface="+mn-cs"/>
              </a:rPr>
              <a:t>Olbers was not the first to pose the question.</a:t>
            </a:r>
          </a:p>
          <a:p>
            <a:pPr eaLnBrk="1" hangingPunct="1">
              <a:defRPr/>
            </a:pPr>
            <a:r>
              <a:rPr lang="en-US" sz="3400" smtClean="0">
                <a:cs typeface="+mn-cs"/>
              </a:rPr>
              <a:t>However, it is named after him because modern cosmologists were not aware of the earlier discussions.</a:t>
            </a:r>
            <a:r>
              <a:rPr lang="en-US" smtClean="0">
                <a:cs typeface="+mn-cs"/>
              </a:rPr>
              <a:t> </a:t>
            </a:r>
          </a:p>
          <a:p>
            <a:pPr lvl="1" eaLnBrk="1" hangingPunct="1">
              <a:defRPr/>
            </a:pPr>
            <a:r>
              <a:rPr lang="en-US" sz="2400" smtClean="0"/>
              <a:t>You will be able to answer Olbers</a:t>
            </a:r>
            <a:r>
              <a:rPr lang="ja-JP" altLang="en-US" sz="2400" smtClean="0">
                <a:latin typeface="Arial"/>
              </a:rPr>
              <a:t>’</a:t>
            </a:r>
            <a:r>
              <a:rPr lang="en-US" sz="2400" smtClean="0"/>
              <a:t>s question and understand why the night sky is dark by revising your assumptions about the universe.</a:t>
            </a:r>
          </a:p>
        </p:txBody>
      </p:sp>
      <p:sp>
        <p:nvSpPr>
          <p:cNvPr id="1383429" name="Text Box 5"/>
          <p:cNvSpPr txBox="1">
            <a:spLocks noChangeArrowheads="1"/>
          </p:cNvSpPr>
          <p:nvPr/>
        </p:nvSpPr>
        <p:spPr bwMode="auto">
          <a:xfrm>
            <a:off x="561975" y="76200"/>
            <a:ext cx="774382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The Necessity of a Beginning</a:t>
            </a:r>
            <a:r>
              <a:rPr lang="en-US" sz="3000">
                <a:cs typeface="+mn-cs"/>
              </a:rPr>
              <a:t> </a:t>
            </a:r>
          </a:p>
        </p:txBody>
      </p:sp>
    </p:spTree>
    <p:extLst>
      <p:ext uri="{BB962C8B-B14F-4D97-AF65-F5344CB8AC3E}">
        <p14:creationId xmlns:p14="http://schemas.microsoft.com/office/powerpoint/2010/main" val="562741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4853" name="Rectangle 5"/>
          <p:cNvSpPr>
            <a:spLocks noGrp="1" noChangeArrowheads="1"/>
          </p:cNvSpPr>
          <p:nvPr>
            <p:ph idx="1"/>
          </p:nvPr>
        </p:nvSpPr>
        <p:spPr>
          <a:xfrm>
            <a:off x="557213" y="962025"/>
            <a:ext cx="8281987" cy="5410200"/>
          </a:xfrm>
        </p:spPr>
        <p:txBody>
          <a:bodyPr/>
          <a:lstStyle/>
          <a:p>
            <a:pPr eaLnBrk="1" hangingPunct="1">
              <a:defRPr/>
            </a:pPr>
            <a:r>
              <a:rPr lang="en-US" sz="4400" smtClean="0">
                <a:cs typeface="+mn-cs"/>
              </a:rPr>
              <a:t>The point Olber made seems simple.</a:t>
            </a:r>
            <a:endParaRPr lang="en-US" sz="4400" smtClean="0">
              <a:cs typeface="Times New Roman" charset="0"/>
            </a:endParaRPr>
          </a:p>
          <a:p>
            <a:pPr lvl="1" eaLnBrk="1" hangingPunct="1">
              <a:defRPr/>
            </a:pPr>
            <a:r>
              <a:rPr lang="en-US" sz="2400" smtClean="0">
                <a:cs typeface="Times New Roman" charset="0"/>
              </a:rPr>
              <a:t>Suppose you assume that the universe is infinite and filled with stars. (</a:t>
            </a:r>
            <a:r>
              <a:rPr lang="en-US" sz="2400" smtClean="0"/>
              <a:t>The clumping of stars into galaxies can be shown mathematically to make no essential difference.)</a:t>
            </a:r>
            <a:endParaRPr lang="en-US" sz="2400" smtClean="0">
              <a:cs typeface="Times New Roman" charset="0"/>
            </a:endParaRPr>
          </a:p>
          <a:p>
            <a:pPr lvl="1" eaLnBrk="1" hangingPunct="1">
              <a:defRPr/>
            </a:pPr>
            <a:r>
              <a:rPr lang="en-US" sz="2400" smtClean="0">
                <a:cs typeface="Times New Roman" charset="0"/>
              </a:rPr>
              <a:t>If you look in any direction, your line of sight must eventually reach the surface of a star.</a:t>
            </a:r>
          </a:p>
        </p:txBody>
      </p:sp>
      <p:sp>
        <p:nvSpPr>
          <p:cNvPr id="1614854" name="Text Box 6"/>
          <p:cNvSpPr txBox="1">
            <a:spLocks noChangeArrowheads="1"/>
          </p:cNvSpPr>
          <p:nvPr/>
        </p:nvSpPr>
        <p:spPr bwMode="auto">
          <a:xfrm>
            <a:off x="561975" y="76200"/>
            <a:ext cx="774382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The Necessity of a Beginning</a:t>
            </a:r>
            <a:r>
              <a:rPr lang="en-US" sz="3000">
                <a:cs typeface="+mn-cs"/>
              </a:rPr>
              <a:t> </a:t>
            </a:r>
          </a:p>
        </p:txBody>
      </p:sp>
    </p:spTree>
    <p:extLst>
      <p:ext uri="{BB962C8B-B14F-4D97-AF65-F5344CB8AC3E}">
        <p14:creationId xmlns:p14="http://schemas.microsoft.com/office/powerpoint/2010/main" val="503815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5482" name="Rectangle 10"/>
          <p:cNvSpPr>
            <a:spLocks noGrp="1" noChangeArrowheads="1"/>
          </p:cNvSpPr>
          <p:nvPr>
            <p:ph idx="1"/>
          </p:nvPr>
        </p:nvSpPr>
        <p:spPr>
          <a:xfrm>
            <a:off x="557213" y="990600"/>
            <a:ext cx="8229600" cy="5410200"/>
          </a:xfrm>
        </p:spPr>
        <p:txBody>
          <a:bodyPr/>
          <a:lstStyle/>
          <a:p>
            <a:pPr eaLnBrk="1" hangingPunct="1">
              <a:defRPr/>
            </a:pPr>
            <a:r>
              <a:rPr lang="en-US" sz="4000" smtClean="0">
                <a:cs typeface="Times New Roman" charset="0"/>
              </a:rPr>
              <a:t>You can consider the analogy of lines of sight in a forest.</a:t>
            </a:r>
          </a:p>
          <a:p>
            <a:pPr lvl="1" eaLnBrk="1" hangingPunct="1">
              <a:defRPr/>
            </a:pPr>
            <a:r>
              <a:rPr lang="en-US" sz="2400" smtClean="0">
                <a:cs typeface="Times New Roman" charset="0"/>
              </a:rPr>
              <a:t>When you are deep in a forest, every line of sight terminates on a tree trunk, </a:t>
            </a:r>
            <a:r>
              <a:rPr lang="en-US" sz="2400" smtClean="0"/>
              <a:t>and you cannot see out of the forest.</a:t>
            </a:r>
            <a:endParaRPr lang="en-US" sz="2400" smtClean="0">
              <a:cs typeface="Times New Roman" charset="0"/>
            </a:endParaRPr>
          </a:p>
        </p:txBody>
      </p:sp>
      <p:pic>
        <p:nvPicPr>
          <p:cNvPr id="35842" name="Picture 13" descr="11p221"/>
          <p:cNvPicPr>
            <a:picLocks noChangeAspect="1" noChangeArrowheads="1"/>
          </p:cNvPicPr>
          <p:nvPr/>
        </p:nvPicPr>
        <p:blipFill>
          <a:blip r:embed="rId3">
            <a:extLst>
              <a:ext uri="{28A0092B-C50C-407E-A947-70E740481C1C}">
                <a14:useLocalDpi xmlns:a14="http://schemas.microsoft.com/office/drawing/2010/main" val="0"/>
              </a:ext>
            </a:extLst>
          </a:blip>
          <a:srcRect l="6427"/>
          <a:stretch>
            <a:fillRect/>
          </a:stretch>
        </p:blipFill>
        <p:spPr bwMode="auto">
          <a:xfrm>
            <a:off x="3921125" y="3724275"/>
            <a:ext cx="5222875"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5486" name="Text Box 14"/>
          <p:cNvSpPr txBox="1">
            <a:spLocks noChangeArrowheads="1"/>
          </p:cNvSpPr>
          <p:nvPr/>
        </p:nvSpPr>
        <p:spPr bwMode="auto">
          <a:xfrm>
            <a:off x="561975" y="76200"/>
            <a:ext cx="774382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The Necessity of a Beginning</a:t>
            </a:r>
            <a:r>
              <a:rPr lang="en-US" sz="3000">
                <a:cs typeface="+mn-cs"/>
              </a:rPr>
              <a:t> </a:t>
            </a:r>
          </a:p>
        </p:txBody>
      </p:sp>
    </p:spTree>
    <p:extLst>
      <p:ext uri="{BB962C8B-B14F-4D97-AF65-F5344CB8AC3E}">
        <p14:creationId xmlns:p14="http://schemas.microsoft.com/office/powerpoint/2010/main" val="342299847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5875" name="Rectangle 3"/>
          <p:cNvSpPr>
            <a:spLocks noGrp="1" noChangeArrowheads="1"/>
          </p:cNvSpPr>
          <p:nvPr>
            <p:ph idx="1"/>
          </p:nvPr>
        </p:nvSpPr>
        <p:spPr>
          <a:xfrm>
            <a:off x="561975" y="1004888"/>
            <a:ext cx="8572500" cy="4525962"/>
          </a:xfrm>
        </p:spPr>
        <p:txBody>
          <a:bodyPr/>
          <a:lstStyle/>
          <a:p>
            <a:pPr eaLnBrk="1" hangingPunct="1">
              <a:defRPr/>
            </a:pPr>
            <a:r>
              <a:rPr lang="en-US" sz="3400" smtClean="0">
                <a:cs typeface="+mn-cs"/>
              </a:rPr>
              <a:t>By analogy,</a:t>
            </a:r>
            <a:r>
              <a:rPr lang="en-US" sz="3400" smtClean="0">
                <a:cs typeface="Times New Roman" charset="0"/>
              </a:rPr>
              <a:t> every line of sight from Earth out into space should eventually terminate on the surface of a </a:t>
            </a:r>
            <a:r>
              <a:rPr lang="en-US" sz="3400" smtClean="0">
                <a:cs typeface="+mn-cs"/>
              </a:rPr>
              <a:t>star.</a:t>
            </a:r>
          </a:p>
          <a:p>
            <a:pPr lvl="1" eaLnBrk="1" hangingPunct="1">
              <a:defRPr/>
            </a:pPr>
            <a:r>
              <a:rPr lang="en-US" sz="2400" smtClean="0"/>
              <a:t>So, t</a:t>
            </a:r>
            <a:r>
              <a:rPr lang="en-US" sz="2400" smtClean="0">
                <a:cs typeface="Times New Roman" charset="0"/>
              </a:rPr>
              <a:t>he entire sky should be as bright as the surface of an average star.</a:t>
            </a:r>
            <a:endParaRPr lang="en-US" sz="2400" smtClean="0"/>
          </a:p>
        </p:txBody>
      </p:sp>
      <p:pic>
        <p:nvPicPr>
          <p:cNvPr id="37890" name="Picture 8" descr="3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854450"/>
            <a:ext cx="3505200" cy="300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5881" name="Text Box 9"/>
          <p:cNvSpPr txBox="1">
            <a:spLocks noChangeArrowheads="1"/>
          </p:cNvSpPr>
          <p:nvPr/>
        </p:nvSpPr>
        <p:spPr bwMode="auto">
          <a:xfrm>
            <a:off x="561975" y="76200"/>
            <a:ext cx="774382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The Necessity of a Beginning</a:t>
            </a:r>
            <a:r>
              <a:rPr lang="en-US" sz="3000">
                <a:cs typeface="+mn-cs"/>
              </a:rPr>
              <a:t> </a:t>
            </a:r>
          </a:p>
        </p:txBody>
      </p:sp>
      <p:pic>
        <p:nvPicPr>
          <p:cNvPr id="1615882" name="Picture 10" descr="11f02"/>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l="1424" t="902" r="1369" b="1733"/>
          <a:stretch>
            <a:fillRect/>
          </a:stretch>
        </p:blipFill>
        <p:spPr bwMode="auto">
          <a:xfrm>
            <a:off x="1984375" y="3829050"/>
            <a:ext cx="357822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34808038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5955" name="Rectangle 3"/>
          <p:cNvSpPr>
            <a:spLocks noGrp="1" noChangeArrowheads="1"/>
          </p:cNvSpPr>
          <p:nvPr>
            <p:ph idx="1"/>
          </p:nvPr>
        </p:nvSpPr>
        <p:spPr>
          <a:xfrm>
            <a:off x="566738" y="1008063"/>
            <a:ext cx="8577262" cy="4525962"/>
          </a:xfrm>
        </p:spPr>
        <p:txBody>
          <a:bodyPr/>
          <a:lstStyle/>
          <a:p>
            <a:pPr eaLnBrk="1" hangingPunct="1">
              <a:defRPr/>
            </a:pPr>
            <a:r>
              <a:rPr lang="en-US" sz="3400" smtClean="0">
                <a:cs typeface="+mn-cs"/>
              </a:rPr>
              <a:t>It is like suns crowded </a:t>
            </a:r>
            <a:r>
              <a:rPr lang="ja-JP" altLang="en-US" sz="3400" smtClean="0">
                <a:latin typeface="Arial"/>
                <a:cs typeface="+mn-cs"/>
              </a:rPr>
              <a:t>“</a:t>
            </a:r>
            <a:r>
              <a:rPr lang="en-US" sz="3400" smtClean="0">
                <a:cs typeface="+mn-cs"/>
              </a:rPr>
              <a:t>shoulder to shoulder</a:t>
            </a:r>
            <a:r>
              <a:rPr lang="ja-JP" altLang="en-US" sz="3400" smtClean="0">
                <a:latin typeface="Arial"/>
                <a:cs typeface="+mn-cs"/>
              </a:rPr>
              <a:t>”</a:t>
            </a:r>
            <a:r>
              <a:rPr lang="en-US" sz="3400" smtClean="0">
                <a:cs typeface="+mn-cs"/>
              </a:rPr>
              <a:t>—covering the sky from horizon to horizon.</a:t>
            </a:r>
          </a:p>
          <a:p>
            <a:pPr lvl="1" eaLnBrk="1" hangingPunct="1">
              <a:defRPr/>
            </a:pPr>
            <a:r>
              <a:rPr lang="en-US" sz="2400" smtClean="0">
                <a:cs typeface="Times New Roman" charset="0"/>
              </a:rPr>
              <a:t>It should not get dark at night.</a:t>
            </a:r>
          </a:p>
        </p:txBody>
      </p:sp>
      <p:sp>
        <p:nvSpPr>
          <p:cNvPr id="2045959" name="Text Box 7"/>
          <p:cNvSpPr txBox="1">
            <a:spLocks noChangeArrowheads="1"/>
          </p:cNvSpPr>
          <p:nvPr/>
        </p:nvSpPr>
        <p:spPr bwMode="auto">
          <a:xfrm>
            <a:off x="561975" y="76200"/>
            <a:ext cx="774382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The Necessity of a Beginning</a:t>
            </a:r>
            <a:r>
              <a:rPr lang="en-US" sz="3000">
                <a:cs typeface="+mn-cs"/>
              </a:rPr>
              <a:t> </a:t>
            </a:r>
          </a:p>
        </p:txBody>
      </p:sp>
      <p:pic>
        <p:nvPicPr>
          <p:cNvPr id="2045960" name="Picture 8" descr="11f02"/>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1424" t="902" r="1369" b="1733"/>
          <a:stretch>
            <a:fillRect/>
          </a:stretch>
        </p:blipFill>
        <p:spPr bwMode="auto">
          <a:xfrm>
            <a:off x="4970463" y="3325813"/>
            <a:ext cx="4173537" cy="353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67406795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7525" name="Rectangle 5"/>
          <p:cNvSpPr>
            <a:spLocks noGrp="1" noChangeArrowheads="1"/>
          </p:cNvSpPr>
          <p:nvPr>
            <p:ph idx="1"/>
          </p:nvPr>
        </p:nvSpPr>
        <p:spPr>
          <a:xfrm>
            <a:off x="557213" y="976313"/>
            <a:ext cx="8205787" cy="5364162"/>
          </a:xfrm>
        </p:spPr>
        <p:txBody>
          <a:bodyPr/>
          <a:lstStyle/>
          <a:p>
            <a:pPr eaLnBrk="1" hangingPunct="1">
              <a:defRPr/>
            </a:pPr>
            <a:r>
              <a:rPr lang="en-US" sz="4000" smtClean="0">
                <a:cs typeface="Times New Roman" charset="0"/>
              </a:rPr>
              <a:t>Today, cosmologists believe they understand why the sky is dark.</a:t>
            </a:r>
          </a:p>
          <a:p>
            <a:pPr lvl="1" eaLnBrk="1" hangingPunct="1">
              <a:defRPr/>
            </a:pPr>
            <a:r>
              <a:rPr lang="en-US" sz="2400" smtClean="0">
                <a:cs typeface="Times New Roman" charset="0"/>
              </a:rPr>
              <a:t>Olbers</a:t>
            </a:r>
            <a:r>
              <a:rPr lang="ja-JP" altLang="en-US" sz="2400" smtClean="0">
                <a:latin typeface="Arial"/>
                <a:cs typeface="Times New Roman" charset="0"/>
              </a:rPr>
              <a:t>’</a:t>
            </a:r>
            <a:r>
              <a:rPr lang="en-US" sz="2400" smtClean="0">
                <a:cs typeface="Times New Roman" charset="0"/>
              </a:rPr>
              <a:t>s paradox makes an incorrect prediction because it is based on an hidden assumption. </a:t>
            </a:r>
          </a:p>
          <a:p>
            <a:pPr lvl="1" eaLnBrk="1" hangingPunct="1">
              <a:defRPr/>
            </a:pPr>
            <a:r>
              <a:rPr lang="en-US" sz="2400" smtClean="0"/>
              <a:t>The universe may be infinite in size but it is not eternal—it is </a:t>
            </a:r>
            <a:r>
              <a:rPr lang="en-US" sz="2400" smtClean="0">
                <a:cs typeface="Times New Roman" charset="0"/>
              </a:rPr>
              <a:t>not infinitely old.</a:t>
            </a:r>
          </a:p>
        </p:txBody>
      </p:sp>
      <p:sp>
        <p:nvSpPr>
          <p:cNvPr id="1387527" name="Text Box 7"/>
          <p:cNvSpPr txBox="1">
            <a:spLocks noChangeArrowheads="1"/>
          </p:cNvSpPr>
          <p:nvPr/>
        </p:nvSpPr>
        <p:spPr bwMode="auto">
          <a:xfrm>
            <a:off x="561975" y="76200"/>
            <a:ext cx="774382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The Necessity of a Beginning</a:t>
            </a:r>
            <a:r>
              <a:rPr lang="en-US" sz="3000">
                <a:cs typeface="+mn-cs"/>
              </a:rPr>
              <a:t> </a:t>
            </a:r>
          </a:p>
        </p:txBody>
      </p:sp>
    </p:spTree>
    <p:extLst>
      <p:ext uri="{BB962C8B-B14F-4D97-AF65-F5344CB8AC3E}">
        <p14:creationId xmlns:p14="http://schemas.microsoft.com/office/powerpoint/2010/main" val="404518006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5507" name="Rectangle 3"/>
          <p:cNvSpPr>
            <a:spLocks noGrp="1" noChangeArrowheads="1"/>
          </p:cNvSpPr>
          <p:nvPr>
            <p:ph idx="1"/>
          </p:nvPr>
        </p:nvSpPr>
        <p:spPr>
          <a:xfrm>
            <a:off x="552450" y="903288"/>
            <a:ext cx="8229600" cy="4525962"/>
          </a:xfrm>
        </p:spPr>
        <p:txBody>
          <a:bodyPr/>
          <a:lstStyle/>
          <a:p>
            <a:pPr eaLnBrk="1" hangingPunct="1">
              <a:defRPr/>
            </a:pPr>
            <a:r>
              <a:rPr lang="en-US" sz="6000" smtClean="0">
                <a:cs typeface="+mn-cs"/>
              </a:rPr>
              <a:t>Look at your thumb.</a:t>
            </a:r>
          </a:p>
          <a:p>
            <a:pPr lvl="1" eaLnBrk="1" hangingPunct="1">
              <a:defRPr/>
            </a:pPr>
            <a:r>
              <a:rPr lang="en-US" smtClean="0"/>
              <a:t>The matter in it was present in the fiery beginning of the universe. </a:t>
            </a:r>
          </a:p>
        </p:txBody>
      </p:sp>
    </p:spTree>
    <p:extLst>
      <p:ext uri="{BB962C8B-B14F-4D97-AF65-F5344CB8AC3E}">
        <p14:creationId xmlns:p14="http://schemas.microsoft.com/office/powerpoint/2010/main" val="14790955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8547" name="Rectangle 3"/>
          <p:cNvSpPr>
            <a:spLocks noGrp="1" noChangeArrowheads="1"/>
          </p:cNvSpPr>
          <p:nvPr>
            <p:ph idx="1"/>
          </p:nvPr>
        </p:nvSpPr>
        <p:spPr>
          <a:xfrm>
            <a:off x="561975" y="981075"/>
            <a:ext cx="8229600" cy="5867400"/>
          </a:xfrm>
        </p:spPr>
        <p:txBody>
          <a:bodyPr/>
          <a:lstStyle/>
          <a:p>
            <a:pPr eaLnBrk="1" hangingPunct="1">
              <a:defRPr/>
            </a:pPr>
            <a:r>
              <a:rPr lang="en-US" sz="3800" smtClean="0">
                <a:cs typeface="+mn-cs"/>
              </a:rPr>
              <a:t>That answer to Olbers</a:t>
            </a:r>
            <a:r>
              <a:rPr lang="ja-JP" altLang="en-US" sz="3800" smtClean="0">
                <a:latin typeface="Arial"/>
                <a:cs typeface="+mn-cs"/>
              </a:rPr>
              <a:t>’</a:t>
            </a:r>
            <a:r>
              <a:rPr lang="en-US" sz="3800" smtClean="0">
                <a:cs typeface="+mn-cs"/>
              </a:rPr>
              <a:t>s question was first suggested by Edgar Allan Poe in 1848.</a:t>
            </a:r>
          </a:p>
          <a:p>
            <a:pPr lvl="1" eaLnBrk="1" hangingPunct="1">
              <a:defRPr/>
            </a:pPr>
            <a:r>
              <a:rPr lang="en-US" sz="2400" smtClean="0"/>
              <a:t>He proposed that the night sky was dark because the universe was not infinitely old, but instead began at some time in the past.</a:t>
            </a:r>
          </a:p>
        </p:txBody>
      </p:sp>
      <p:sp>
        <p:nvSpPr>
          <p:cNvPr id="1388549" name="Text Box 5"/>
          <p:cNvSpPr txBox="1">
            <a:spLocks noChangeArrowheads="1"/>
          </p:cNvSpPr>
          <p:nvPr/>
        </p:nvSpPr>
        <p:spPr bwMode="auto">
          <a:xfrm>
            <a:off x="561975" y="76200"/>
            <a:ext cx="774382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The Necessity of a Beginning</a:t>
            </a:r>
            <a:r>
              <a:rPr lang="en-US" sz="3000">
                <a:cs typeface="+mn-cs"/>
              </a:rPr>
              <a:t> </a:t>
            </a:r>
          </a:p>
        </p:txBody>
      </p:sp>
    </p:spTree>
    <p:extLst>
      <p:ext uri="{BB962C8B-B14F-4D97-AF65-F5344CB8AC3E}">
        <p14:creationId xmlns:p14="http://schemas.microsoft.com/office/powerpoint/2010/main" val="358680211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1443" name="Rectangle 3"/>
          <p:cNvSpPr>
            <a:spLocks noGrp="1" noChangeArrowheads="1"/>
          </p:cNvSpPr>
          <p:nvPr>
            <p:ph idx="1"/>
          </p:nvPr>
        </p:nvSpPr>
        <p:spPr>
          <a:xfrm>
            <a:off x="123825" y="1019175"/>
            <a:ext cx="9024938" cy="4525963"/>
          </a:xfrm>
        </p:spPr>
        <p:txBody>
          <a:bodyPr/>
          <a:lstStyle/>
          <a:p>
            <a:pPr lvl="1" eaLnBrk="1" hangingPunct="1">
              <a:defRPr/>
            </a:pPr>
            <a:r>
              <a:rPr lang="en-US" smtClean="0"/>
              <a:t>The more distant stars are so far away that light from them has not reached Earth yet. </a:t>
            </a:r>
          </a:p>
          <a:p>
            <a:pPr lvl="1" eaLnBrk="1" hangingPunct="1">
              <a:defRPr/>
            </a:pPr>
            <a:r>
              <a:rPr lang="en-US" smtClean="0"/>
              <a:t>That is, if you look far enough, the look-back time is greater than the age of the universe.</a:t>
            </a:r>
          </a:p>
          <a:p>
            <a:pPr lvl="1" eaLnBrk="1" hangingPunct="1">
              <a:defRPr/>
            </a:pPr>
            <a:r>
              <a:rPr lang="en-US" smtClean="0"/>
              <a:t>The night sky is dark because the universe had a beginning.</a:t>
            </a:r>
          </a:p>
        </p:txBody>
      </p:sp>
      <p:sp>
        <p:nvSpPr>
          <p:cNvPr id="1981445" name="Text Box 5"/>
          <p:cNvSpPr txBox="1">
            <a:spLocks noChangeArrowheads="1"/>
          </p:cNvSpPr>
          <p:nvPr/>
        </p:nvSpPr>
        <p:spPr bwMode="auto">
          <a:xfrm>
            <a:off x="561975" y="76200"/>
            <a:ext cx="774382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The Necessity of a Beginning</a:t>
            </a:r>
            <a:r>
              <a:rPr lang="en-US" sz="3000">
                <a:cs typeface="+mn-cs"/>
              </a:rPr>
              <a:t> </a:t>
            </a:r>
          </a:p>
        </p:txBody>
      </p:sp>
    </p:spTree>
    <p:extLst>
      <p:ext uri="{BB962C8B-B14F-4D97-AF65-F5344CB8AC3E}">
        <p14:creationId xmlns:p14="http://schemas.microsoft.com/office/powerpoint/2010/main" val="1118817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9571" name="Rectangle 3"/>
          <p:cNvSpPr>
            <a:spLocks noGrp="1" noChangeArrowheads="1"/>
          </p:cNvSpPr>
          <p:nvPr>
            <p:ph idx="1"/>
          </p:nvPr>
        </p:nvSpPr>
        <p:spPr>
          <a:xfrm>
            <a:off x="561975" y="990600"/>
            <a:ext cx="8586788" cy="5867400"/>
          </a:xfrm>
        </p:spPr>
        <p:txBody>
          <a:bodyPr/>
          <a:lstStyle/>
          <a:p>
            <a:pPr eaLnBrk="1" hangingPunct="1">
              <a:defRPr/>
            </a:pPr>
            <a:r>
              <a:rPr lang="en-US" sz="3600" smtClean="0">
                <a:cs typeface="+mn-cs"/>
              </a:rPr>
              <a:t>This is a powerful idea—as it clearly illustrates the difference between the universe and the </a:t>
            </a:r>
            <a:r>
              <a:rPr lang="en-US" sz="3600" smtClean="0">
                <a:solidFill>
                  <a:srgbClr val="0000FF"/>
                </a:solidFill>
                <a:cs typeface="+mn-cs"/>
              </a:rPr>
              <a:t>observable universe</a:t>
            </a:r>
            <a:r>
              <a:rPr lang="en-US" sz="3600" smtClean="0">
                <a:cs typeface="+mn-cs"/>
              </a:rPr>
              <a:t>.</a:t>
            </a:r>
            <a:r>
              <a:rPr lang="en-US" smtClean="0">
                <a:cs typeface="+mn-cs"/>
              </a:rPr>
              <a:t> </a:t>
            </a:r>
          </a:p>
          <a:p>
            <a:pPr lvl="1" eaLnBrk="1" hangingPunct="1">
              <a:defRPr/>
            </a:pPr>
            <a:r>
              <a:rPr lang="en-US" sz="2400" smtClean="0"/>
              <a:t>The universe is everything that exists.</a:t>
            </a:r>
          </a:p>
          <a:p>
            <a:pPr lvl="1" eaLnBrk="1" hangingPunct="1">
              <a:defRPr/>
            </a:pPr>
            <a:r>
              <a:rPr lang="en-US" sz="2400" smtClean="0"/>
              <a:t>The observable universe is the part that you can see.</a:t>
            </a:r>
          </a:p>
        </p:txBody>
      </p:sp>
      <p:sp>
        <p:nvSpPr>
          <p:cNvPr id="1389573" name="Text Box 5"/>
          <p:cNvSpPr txBox="1">
            <a:spLocks noChangeArrowheads="1"/>
          </p:cNvSpPr>
          <p:nvPr/>
        </p:nvSpPr>
        <p:spPr bwMode="auto">
          <a:xfrm>
            <a:off x="561975" y="76200"/>
            <a:ext cx="774382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The Necessity of a Beginning</a:t>
            </a:r>
            <a:r>
              <a:rPr lang="en-US" sz="3000">
                <a:cs typeface="+mn-cs"/>
              </a:rPr>
              <a:t> </a:t>
            </a:r>
          </a:p>
        </p:txBody>
      </p:sp>
    </p:spTree>
    <p:extLst>
      <p:ext uri="{BB962C8B-B14F-4D97-AF65-F5344CB8AC3E}">
        <p14:creationId xmlns:p14="http://schemas.microsoft.com/office/powerpoint/2010/main" val="259101739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0597" name="Rectangle 5"/>
          <p:cNvSpPr>
            <a:spLocks noGrp="1" noChangeArrowheads="1"/>
          </p:cNvSpPr>
          <p:nvPr>
            <p:ph idx="1"/>
          </p:nvPr>
        </p:nvSpPr>
        <p:spPr>
          <a:xfrm>
            <a:off x="561975" y="990600"/>
            <a:ext cx="8586788" cy="5867400"/>
          </a:xfrm>
        </p:spPr>
        <p:txBody>
          <a:bodyPr/>
          <a:lstStyle/>
          <a:p>
            <a:pPr eaLnBrk="1" hangingPunct="1">
              <a:defRPr/>
            </a:pPr>
            <a:r>
              <a:rPr lang="en-US" sz="3600" smtClean="0">
                <a:cs typeface="Times New Roman" charset="0"/>
              </a:rPr>
              <a:t>The universe is about 14 billion years old.</a:t>
            </a:r>
          </a:p>
          <a:p>
            <a:pPr eaLnBrk="1" hangingPunct="1">
              <a:defRPr/>
            </a:pPr>
            <a:r>
              <a:rPr lang="en-US" sz="3600" smtClean="0">
                <a:cs typeface="Times New Roman" charset="0"/>
              </a:rPr>
              <a:t>In that case, the observable universe has a radius of about 14 billion light-years. </a:t>
            </a:r>
          </a:p>
          <a:p>
            <a:pPr lvl="1" eaLnBrk="1" hangingPunct="1">
              <a:defRPr/>
            </a:pPr>
            <a:r>
              <a:rPr lang="en-US" sz="2600" smtClean="0">
                <a:cs typeface="Times New Roman" charset="0"/>
              </a:rPr>
              <a:t>The observable universe is finite.</a:t>
            </a:r>
          </a:p>
          <a:p>
            <a:pPr lvl="1" eaLnBrk="1" hangingPunct="1">
              <a:defRPr/>
            </a:pPr>
            <a:r>
              <a:rPr lang="en-US" sz="2600" smtClean="0">
                <a:cs typeface="Times New Roman" charset="0"/>
              </a:rPr>
              <a:t>The universe as a whole could be infinite.</a:t>
            </a:r>
          </a:p>
        </p:txBody>
      </p:sp>
      <p:sp>
        <p:nvSpPr>
          <p:cNvPr id="1390598" name="Text Box 6"/>
          <p:cNvSpPr txBox="1">
            <a:spLocks noChangeArrowheads="1"/>
          </p:cNvSpPr>
          <p:nvPr/>
        </p:nvSpPr>
        <p:spPr bwMode="auto">
          <a:xfrm>
            <a:off x="561975" y="76200"/>
            <a:ext cx="774382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The Necessity of a Beginning</a:t>
            </a:r>
            <a:r>
              <a:rPr lang="en-US" sz="3000">
                <a:cs typeface="+mn-cs"/>
              </a:rPr>
              <a:t> </a:t>
            </a:r>
          </a:p>
        </p:txBody>
      </p:sp>
    </p:spTree>
    <p:extLst>
      <p:ext uri="{BB962C8B-B14F-4D97-AF65-F5344CB8AC3E}">
        <p14:creationId xmlns:p14="http://schemas.microsoft.com/office/powerpoint/2010/main" val="108453926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3667" name="Rectangle 3"/>
          <p:cNvSpPr>
            <a:spLocks noGrp="1" noChangeArrowheads="1"/>
          </p:cNvSpPr>
          <p:nvPr>
            <p:ph idx="1"/>
          </p:nvPr>
        </p:nvSpPr>
        <p:spPr>
          <a:xfrm>
            <a:off x="561975" y="990600"/>
            <a:ext cx="8586788" cy="5821363"/>
          </a:xfrm>
        </p:spPr>
        <p:txBody>
          <a:bodyPr/>
          <a:lstStyle/>
          <a:p>
            <a:pPr eaLnBrk="1" hangingPunct="1">
              <a:defRPr/>
            </a:pPr>
            <a:r>
              <a:rPr lang="en-US" sz="3400" smtClean="0">
                <a:cs typeface="+mn-cs"/>
              </a:rPr>
              <a:t>In 1929, Edwin P. Hubble published his discovery that the sizes of galaxy redshifts are proportional to galaxy distance.</a:t>
            </a:r>
          </a:p>
          <a:p>
            <a:pPr lvl="1" eaLnBrk="1" hangingPunct="1">
              <a:defRPr/>
            </a:pPr>
            <a:r>
              <a:rPr lang="en-US" sz="2400" smtClean="0"/>
              <a:t>Nearby galaxies have small redshifts, but more distant galaxies have larger redshifts.</a:t>
            </a:r>
          </a:p>
          <a:p>
            <a:pPr lvl="1" eaLnBrk="1" hangingPunct="1">
              <a:defRPr/>
            </a:pPr>
            <a:r>
              <a:rPr lang="en-US" sz="2400" smtClean="0"/>
              <a:t>These redshifts imply that the galaxies are receding from each other.</a:t>
            </a:r>
          </a:p>
        </p:txBody>
      </p:sp>
      <p:sp>
        <p:nvSpPr>
          <p:cNvPr id="1393668" name="Text Box 4"/>
          <p:cNvSpPr txBox="1">
            <a:spLocks noChangeArrowheads="1"/>
          </p:cNvSpPr>
          <p:nvPr/>
        </p:nvSpPr>
        <p:spPr bwMode="auto">
          <a:xfrm>
            <a:off x="561975" y="76200"/>
            <a:ext cx="766762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Cosmic Expansion </a:t>
            </a:r>
          </a:p>
        </p:txBody>
      </p:sp>
    </p:spTree>
    <p:extLst>
      <p:ext uri="{BB962C8B-B14F-4D97-AF65-F5344CB8AC3E}">
        <p14:creationId xmlns:p14="http://schemas.microsoft.com/office/powerpoint/2010/main" val="297814553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23" name="Rectangle 3"/>
          <p:cNvSpPr>
            <a:spLocks noGrp="1" noChangeArrowheads="1"/>
          </p:cNvSpPr>
          <p:nvPr>
            <p:ph type="body" sz="half" idx="1"/>
          </p:nvPr>
        </p:nvSpPr>
        <p:spPr>
          <a:xfrm>
            <a:off x="561975" y="990600"/>
            <a:ext cx="8534400" cy="4525963"/>
          </a:xfrm>
        </p:spPr>
        <p:txBody>
          <a:bodyPr/>
          <a:lstStyle/>
          <a:p>
            <a:pPr eaLnBrk="1" hangingPunct="1">
              <a:defRPr/>
            </a:pPr>
            <a:r>
              <a:rPr lang="en-US" sz="3600" smtClean="0">
                <a:cs typeface="Times New Roman" charset="0"/>
              </a:rPr>
              <a:t>The figure shows spectra of galaxies in galaxy clusters at various distances.</a:t>
            </a:r>
          </a:p>
          <a:p>
            <a:pPr lvl="1" eaLnBrk="1" hangingPunct="1">
              <a:defRPr/>
            </a:pPr>
            <a:r>
              <a:rPr lang="en-US" sz="2400" smtClean="0"/>
              <a:t>The Virgo cluster is relatively </a:t>
            </a:r>
            <a:br>
              <a:rPr lang="en-US" sz="2400" smtClean="0"/>
            </a:br>
            <a:r>
              <a:rPr lang="en-US" sz="2400" smtClean="0"/>
              <a:t>nearby.</a:t>
            </a:r>
          </a:p>
          <a:p>
            <a:pPr lvl="1" eaLnBrk="1" hangingPunct="1">
              <a:defRPr/>
            </a:pPr>
            <a:r>
              <a:rPr lang="en-US" sz="2400" smtClean="0"/>
              <a:t>Its redshift is small.</a:t>
            </a:r>
          </a:p>
        </p:txBody>
      </p:sp>
      <p:sp>
        <p:nvSpPr>
          <p:cNvPr id="1617932" name="Text Box 12"/>
          <p:cNvSpPr txBox="1">
            <a:spLocks noChangeArrowheads="1"/>
          </p:cNvSpPr>
          <p:nvPr/>
        </p:nvSpPr>
        <p:spPr bwMode="auto">
          <a:xfrm>
            <a:off x="561975" y="76200"/>
            <a:ext cx="766762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Cosmic Expansion </a:t>
            </a:r>
          </a:p>
        </p:txBody>
      </p:sp>
      <p:pic>
        <p:nvPicPr>
          <p:cNvPr id="1617933" name="Picture 13" descr="11f03"/>
          <p:cNvPicPr>
            <a:picLocks noChangeAspect="1" noChangeArrowheads="1"/>
          </p:cNvPicPr>
          <p:nvPr/>
        </p:nvPicPr>
        <p:blipFill>
          <a:blip r:embed="rId3">
            <a:extLst>
              <a:ext uri="{28A0092B-C50C-407E-A947-70E740481C1C}">
                <a14:useLocalDpi xmlns:a14="http://schemas.microsoft.com/office/drawing/2010/main" val="0"/>
              </a:ext>
            </a:extLst>
          </a:blip>
          <a:srcRect l="2356" t="10753" r="1607" b="1613"/>
          <a:stretch>
            <a:fillRect/>
          </a:stretch>
        </p:blipFill>
        <p:spPr bwMode="auto">
          <a:xfrm>
            <a:off x="6051550" y="2362200"/>
            <a:ext cx="309245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8094331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5715" name="Rectangle 3"/>
          <p:cNvSpPr>
            <a:spLocks noGrp="1" noChangeArrowheads="1"/>
          </p:cNvSpPr>
          <p:nvPr>
            <p:ph idx="1"/>
          </p:nvPr>
        </p:nvSpPr>
        <p:spPr>
          <a:xfrm>
            <a:off x="128588" y="1017588"/>
            <a:ext cx="9015412" cy="4525962"/>
          </a:xfrm>
        </p:spPr>
        <p:txBody>
          <a:bodyPr/>
          <a:lstStyle/>
          <a:p>
            <a:pPr lvl="1" eaLnBrk="1" hangingPunct="1">
              <a:defRPr/>
            </a:pPr>
            <a:r>
              <a:rPr lang="en-US" smtClean="0"/>
              <a:t>The Hydra cluster is very distant.</a:t>
            </a:r>
          </a:p>
          <a:p>
            <a:pPr lvl="1" eaLnBrk="1" hangingPunct="1">
              <a:defRPr/>
            </a:pPr>
            <a:r>
              <a:rPr lang="en-US" smtClean="0"/>
              <a:t>Its redshift is so large that the two dark lines formed by ionized calcium </a:t>
            </a:r>
            <a:br>
              <a:rPr lang="en-US" smtClean="0"/>
            </a:br>
            <a:r>
              <a:rPr lang="en-US" smtClean="0"/>
              <a:t>are shifted from </a:t>
            </a:r>
            <a:br>
              <a:rPr lang="en-US" smtClean="0"/>
            </a:br>
            <a:r>
              <a:rPr lang="en-US" smtClean="0"/>
              <a:t>near-ultraviolet wavelengths </a:t>
            </a:r>
            <a:br>
              <a:rPr lang="en-US" smtClean="0"/>
            </a:br>
            <a:r>
              <a:rPr lang="en-US" smtClean="0"/>
              <a:t>well into the visible part of </a:t>
            </a:r>
            <a:br>
              <a:rPr lang="en-US" smtClean="0"/>
            </a:br>
            <a:r>
              <a:rPr lang="en-US" smtClean="0"/>
              <a:t>the spectrum.</a:t>
            </a:r>
          </a:p>
        </p:txBody>
      </p:sp>
      <p:sp>
        <p:nvSpPr>
          <p:cNvPr id="1395723" name="Text Box 11"/>
          <p:cNvSpPr txBox="1">
            <a:spLocks noChangeArrowheads="1"/>
          </p:cNvSpPr>
          <p:nvPr/>
        </p:nvSpPr>
        <p:spPr bwMode="auto">
          <a:xfrm>
            <a:off x="561975" y="76200"/>
            <a:ext cx="766762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Cosmic Expansion </a:t>
            </a:r>
          </a:p>
        </p:txBody>
      </p:sp>
      <p:pic>
        <p:nvPicPr>
          <p:cNvPr id="1395724" name="Picture 12" descr="11f03"/>
          <p:cNvPicPr>
            <a:picLocks noChangeAspect="1" noChangeArrowheads="1"/>
          </p:cNvPicPr>
          <p:nvPr/>
        </p:nvPicPr>
        <p:blipFill>
          <a:blip r:embed="rId3">
            <a:extLst>
              <a:ext uri="{28A0092B-C50C-407E-A947-70E740481C1C}">
                <a14:useLocalDpi xmlns:a14="http://schemas.microsoft.com/office/drawing/2010/main" val="0"/>
              </a:ext>
            </a:extLst>
          </a:blip>
          <a:srcRect l="2356" t="10753" r="1607" b="1613"/>
          <a:stretch>
            <a:fillRect/>
          </a:stretch>
        </p:blipFill>
        <p:spPr bwMode="auto">
          <a:xfrm>
            <a:off x="6048375" y="2362200"/>
            <a:ext cx="309245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17735159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63" name="Rectangle 3"/>
          <p:cNvSpPr>
            <a:spLocks noGrp="1" noChangeArrowheads="1"/>
          </p:cNvSpPr>
          <p:nvPr>
            <p:ph idx="1"/>
          </p:nvPr>
        </p:nvSpPr>
        <p:spPr>
          <a:xfrm>
            <a:off x="566738" y="966788"/>
            <a:ext cx="8229600" cy="4525962"/>
          </a:xfrm>
        </p:spPr>
        <p:txBody>
          <a:bodyPr/>
          <a:lstStyle/>
          <a:p>
            <a:pPr eaLnBrk="1" hangingPunct="1">
              <a:defRPr/>
            </a:pPr>
            <a:r>
              <a:rPr lang="en-US" sz="4400" smtClean="0">
                <a:cs typeface="+mn-cs"/>
              </a:rPr>
              <a:t>The expansion of the universe does imply that Earth is at the center.</a:t>
            </a:r>
          </a:p>
        </p:txBody>
      </p:sp>
      <p:sp>
        <p:nvSpPr>
          <p:cNvPr id="2088967" name="Text Box 7"/>
          <p:cNvSpPr txBox="1">
            <a:spLocks noChangeArrowheads="1"/>
          </p:cNvSpPr>
          <p:nvPr/>
        </p:nvSpPr>
        <p:spPr bwMode="auto">
          <a:xfrm>
            <a:off x="561975" y="76200"/>
            <a:ext cx="766762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Cosmic Expansion </a:t>
            </a:r>
          </a:p>
        </p:txBody>
      </p:sp>
    </p:spTree>
    <p:extLst>
      <p:ext uri="{BB962C8B-B14F-4D97-AF65-F5344CB8AC3E}">
        <p14:creationId xmlns:p14="http://schemas.microsoft.com/office/powerpoint/2010/main" val="19113054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7763" name="Rectangle 3"/>
          <p:cNvSpPr>
            <a:spLocks noGrp="1" noChangeArrowheads="1"/>
          </p:cNvSpPr>
          <p:nvPr>
            <p:ph type="body" sz="half" idx="1"/>
          </p:nvPr>
        </p:nvSpPr>
        <p:spPr>
          <a:xfrm>
            <a:off x="561975" y="990600"/>
            <a:ext cx="8572500" cy="5486400"/>
          </a:xfrm>
        </p:spPr>
        <p:txBody>
          <a:bodyPr/>
          <a:lstStyle/>
          <a:p>
            <a:pPr eaLnBrk="1" hangingPunct="1">
              <a:defRPr/>
            </a:pPr>
            <a:r>
              <a:rPr lang="en-US" sz="3600" smtClean="0">
                <a:cs typeface="+mn-cs"/>
              </a:rPr>
              <a:t>To understand why, consider an analogy in which you imagine baking raisin bread.</a:t>
            </a:r>
            <a:r>
              <a:rPr lang="en-US" smtClean="0">
                <a:cs typeface="+mn-cs"/>
              </a:rPr>
              <a:t> </a:t>
            </a:r>
          </a:p>
          <a:p>
            <a:pPr lvl="1" eaLnBrk="1" hangingPunct="1">
              <a:defRPr/>
            </a:pPr>
            <a:r>
              <a:rPr lang="en-US" sz="2400" smtClean="0"/>
              <a:t>As the dough rises, it pushes the raisins away from each other uniformly at velocities that are proportional to their distances from each other.</a:t>
            </a:r>
          </a:p>
        </p:txBody>
      </p:sp>
      <p:sp>
        <p:nvSpPr>
          <p:cNvPr id="1397769" name="Text Box 9"/>
          <p:cNvSpPr txBox="1">
            <a:spLocks noChangeArrowheads="1"/>
          </p:cNvSpPr>
          <p:nvPr/>
        </p:nvSpPr>
        <p:spPr bwMode="auto">
          <a:xfrm>
            <a:off x="561975" y="76200"/>
            <a:ext cx="766762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Cosmic Expansion </a:t>
            </a:r>
          </a:p>
        </p:txBody>
      </p:sp>
    </p:spTree>
    <p:extLst>
      <p:ext uri="{BB962C8B-B14F-4D97-AF65-F5344CB8AC3E}">
        <p14:creationId xmlns:p14="http://schemas.microsoft.com/office/powerpoint/2010/main" val="83980960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8947" name="Rectangle 3"/>
          <p:cNvSpPr>
            <a:spLocks noGrp="1" noChangeArrowheads="1"/>
          </p:cNvSpPr>
          <p:nvPr>
            <p:ph type="body" sz="half" idx="1"/>
          </p:nvPr>
        </p:nvSpPr>
        <p:spPr>
          <a:xfrm>
            <a:off x="128588" y="1017588"/>
            <a:ext cx="8686800" cy="4525962"/>
          </a:xfrm>
        </p:spPr>
        <p:txBody>
          <a:bodyPr/>
          <a:lstStyle/>
          <a:p>
            <a:pPr lvl="1" eaLnBrk="1" hangingPunct="1">
              <a:defRPr/>
            </a:pPr>
            <a:r>
              <a:rPr lang="en-US" smtClean="0"/>
              <a:t>Two raisins that were originally close to each other are pushed apart slowly.</a:t>
            </a:r>
          </a:p>
          <a:p>
            <a:pPr lvl="1" eaLnBrk="1" hangingPunct="1">
              <a:defRPr/>
            </a:pPr>
            <a:r>
              <a:rPr lang="en-US" smtClean="0"/>
              <a:t>Two raisins that were far apart, having more dough between them, are pushed apart faster.</a:t>
            </a:r>
          </a:p>
        </p:txBody>
      </p:sp>
      <p:sp>
        <p:nvSpPr>
          <p:cNvPr id="1618956" name="Text Box 12"/>
          <p:cNvSpPr txBox="1">
            <a:spLocks noChangeArrowheads="1"/>
          </p:cNvSpPr>
          <p:nvPr/>
        </p:nvSpPr>
        <p:spPr bwMode="auto">
          <a:xfrm>
            <a:off x="561975" y="76200"/>
            <a:ext cx="766762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Cosmic Expansion </a:t>
            </a:r>
          </a:p>
        </p:txBody>
      </p:sp>
    </p:spTree>
    <p:extLst>
      <p:ext uri="{BB962C8B-B14F-4D97-AF65-F5344CB8AC3E}">
        <p14:creationId xmlns:p14="http://schemas.microsoft.com/office/powerpoint/2010/main" val="3031470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1203" name="Rectangle 3"/>
          <p:cNvSpPr>
            <a:spLocks noGrp="1" noChangeArrowheads="1"/>
          </p:cNvSpPr>
          <p:nvPr>
            <p:ph idx="1"/>
          </p:nvPr>
        </p:nvSpPr>
        <p:spPr>
          <a:xfrm>
            <a:off x="561975" y="990600"/>
            <a:ext cx="8229600" cy="4525963"/>
          </a:xfrm>
        </p:spPr>
        <p:txBody>
          <a:bodyPr/>
          <a:lstStyle/>
          <a:p>
            <a:pPr eaLnBrk="1" hangingPunct="1">
              <a:defRPr/>
            </a:pPr>
            <a:r>
              <a:rPr lang="en-US" sz="4000" smtClean="0">
                <a:cs typeface="+mn-cs"/>
              </a:rPr>
              <a:t> </a:t>
            </a:r>
            <a:r>
              <a:rPr lang="en-US" sz="4000" smtClean="0">
                <a:solidFill>
                  <a:srgbClr val="0000FF"/>
                </a:solidFill>
                <a:cs typeface="+mn-cs"/>
              </a:rPr>
              <a:t>Cosmology</a:t>
            </a:r>
            <a:r>
              <a:rPr lang="en-US" sz="4000" smtClean="0">
                <a:cs typeface="+mn-cs"/>
              </a:rPr>
              <a:t>, the study of the universe as a whole, can tell you where your matter came from and where it is going. </a:t>
            </a:r>
          </a:p>
        </p:txBody>
      </p:sp>
    </p:spTree>
    <p:extLst>
      <p:ext uri="{BB962C8B-B14F-4D97-AF65-F5344CB8AC3E}">
        <p14:creationId xmlns:p14="http://schemas.microsoft.com/office/powerpoint/2010/main" val="68469751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8787" name="Rectangle 3"/>
          <p:cNvSpPr>
            <a:spLocks noGrp="1" noChangeArrowheads="1"/>
          </p:cNvSpPr>
          <p:nvPr>
            <p:ph idx="1"/>
          </p:nvPr>
        </p:nvSpPr>
        <p:spPr>
          <a:xfrm>
            <a:off x="561975" y="990600"/>
            <a:ext cx="8267700" cy="5105400"/>
          </a:xfrm>
        </p:spPr>
        <p:txBody>
          <a:bodyPr/>
          <a:lstStyle/>
          <a:p>
            <a:pPr eaLnBrk="1" hangingPunct="1">
              <a:defRPr/>
            </a:pPr>
            <a:r>
              <a:rPr lang="en-US" smtClean="0">
                <a:cs typeface="+mn-cs"/>
              </a:rPr>
              <a:t>If bacterial astronomers lived on a raisin in your raisin bread, they could observe the redshifts of the other raisins and derive a bacterial Hubble law. </a:t>
            </a:r>
          </a:p>
          <a:p>
            <a:pPr lvl="1" eaLnBrk="1" hangingPunct="1">
              <a:defRPr/>
            </a:pPr>
            <a:r>
              <a:rPr lang="en-US" sz="2400" smtClean="0"/>
              <a:t>They would conclude that their universe was expanding uniformly. </a:t>
            </a:r>
          </a:p>
        </p:txBody>
      </p:sp>
      <p:sp>
        <p:nvSpPr>
          <p:cNvPr id="1398795" name="Text Box 11"/>
          <p:cNvSpPr txBox="1">
            <a:spLocks noChangeArrowheads="1"/>
          </p:cNvSpPr>
          <p:nvPr/>
        </p:nvSpPr>
        <p:spPr bwMode="auto">
          <a:xfrm>
            <a:off x="561975" y="76200"/>
            <a:ext cx="766762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Cosmic Expansion </a:t>
            </a:r>
          </a:p>
        </p:txBody>
      </p:sp>
    </p:spTree>
    <p:extLst>
      <p:ext uri="{BB962C8B-B14F-4D97-AF65-F5344CB8AC3E}">
        <p14:creationId xmlns:p14="http://schemas.microsoft.com/office/powerpoint/2010/main" val="20347723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9971" name="Rectangle 3"/>
          <p:cNvSpPr>
            <a:spLocks noGrp="1" noChangeArrowheads="1"/>
          </p:cNvSpPr>
          <p:nvPr>
            <p:ph idx="1"/>
          </p:nvPr>
        </p:nvSpPr>
        <p:spPr>
          <a:xfrm>
            <a:off x="561975" y="990600"/>
            <a:ext cx="8586788" cy="5867400"/>
          </a:xfrm>
        </p:spPr>
        <p:txBody>
          <a:bodyPr/>
          <a:lstStyle/>
          <a:p>
            <a:pPr eaLnBrk="1" hangingPunct="1">
              <a:defRPr/>
            </a:pPr>
            <a:r>
              <a:rPr lang="en-US" sz="3600" smtClean="0">
                <a:cs typeface="Times New Roman" charset="0"/>
              </a:rPr>
              <a:t>It does not matter which raisin the bacterial astronomers lived on.</a:t>
            </a:r>
            <a:r>
              <a:rPr lang="en-US" smtClean="0">
                <a:cs typeface="Times New Roman" charset="0"/>
              </a:rPr>
              <a:t> </a:t>
            </a:r>
            <a:endParaRPr lang="en-US" sz="3000" smtClean="0">
              <a:cs typeface="Times New Roman" charset="0"/>
            </a:endParaRPr>
          </a:p>
          <a:p>
            <a:pPr lvl="1" eaLnBrk="1" hangingPunct="1">
              <a:defRPr/>
            </a:pPr>
            <a:r>
              <a:rPr lang="en-US" sz="2600" smtClean="0">
                <a:cs typeface="Times New Roman" charset="0"/>
              </a:rPr>
              <a:t>They would get the same Hubble law.</a:t>
            </a:r>
          </a:p>
          <a:p>
            <a:pPr lvl="1" eaLnBrk="1" hangingPunct="1">
              <a:defRPr/>
            </a:pPr>
            <a:r>
              <a:rPr lang="en-US" sz="2600" smtClean="0"/>
              <a:t>No raisin has a special viewpoint.</a:t>
            </a:r>
            <a:endParaRPr lang="en-US" sz="2600" smtClean="0">
              <a:cs typeface="Times New Roman" charset="0"/>
            </a:endParaRPr>
          </a:p>
          <a:p>
            <a:pPr eaLnBrk="1" hangingPunct="1">
              <a:defRPr/>
            </a:pPr>
            <a:r>
              <a:rPr lang="en-US" sz="3600" smtClean="0">
                <a:cs typeface="+mn-cs"/>
              </a:rPr>
              <a:t>Similarly, astronomers in any galaxy will see the same law of expansion.</a:t>
            </a:r>
          </a:p>
          <a:p>
            <a:pPr lvl="1" eaLnBrk="1" hangingPunct="1">
              <a:defRPr/>
            </a:pPr>
            <a:r>
              <a:rPr lang="en-US" sz="2600" smtClean="0"/>
              <a:t>No galaxy has a special viewpoint.</a:t>
            </a:r>
          </a:p>
        </p:txBody>
      </p:sp>
      <p:sp>
        <p:nvSpPr>
          <p:cNvPr id="1619973" name="Text Box 5"/>
          <p:cNvSpPr txBox="1">
            <a:spLocks noChangeArrowheads="1"/>
          </p:cNvSpPr>
          <p:nvPr/>
        </p:nvSpPr>
        <p:spPr bwMode="auto">
          <a:xfrm>
            <a:off x="561975" y="76200"/>
            <a:ext cx="766762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Cosmic Expansion </a:t>
            </a:r>
          </a:p>
        </p:txBody>
      </p:sp>
    </p:spTree>
    <p:extLst>
      <p:ext uri="{BB962C8B-B14F-4D97-AF65-F5344CB8AC3E}">
        <p14:creationId xmlns:p14="http://schemas.microsoft.com/office/powerpoint/2010/main" val="266764796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2675" name="Rectangle 3"/>
          <p:cNvSpPr>
            <a:spLocks noGrp="1" noChangeArrowheads="1"/>
          </p:cNvSpPr>
          <p:nvPr>
            <p:ph idx="1"/>
          </p:nvPr>
        </p:nvSpPr>
        <p:spPr>
          <a:xfrm>
            <a:off x="561975" y="1004888"/>
            <a:ext cx="8262938" cy="4525962"/>
          </a:xfrm>
        </p:spPr>
        <p:txBody>
          <a:bodyPr/>
          <a:lstStyle/>
          <a:p>
            <a:pPr eaLnBrk="1" hangingPunct="1">
              <a:defRPr/>
            </a:pPr>
            <a:r>
              <a:rPr lang="en-US" sz="3400" smtClean="0">
                <a:cs typeface="+mn-cs"/>
              </a:rPr>
              <a:t>The raisin bread analogy to the expanding universe no longer works when you consider the crust, the edge, of the bread.</a:t>
            </a:r>
          </a:p>
          <a:p>
            <a:pPr lvl="1" eaLnBrk="1" hangingPunct="1">
              <a:defRPr/>
            </a:pPr>
            <a:r>
              <a:rPr lang="en-US" sz="2400" smtClean="0"/>
              <a:t>The universe cannot have an edge or a center.</a:t>
            </a:r>
          </a:p>
          <a:p>
            <a:pPr lvl="1" eaLnBrk="1" hangingPunct="1">
              <a:defRPr/>
            </a:pPr>
            <a:r>
              <a:rPr lang="en-US" sz="2400" smtClean="0"/>
              <a:t>So, there can be no center to the expansion.</a:t>
            </a:r>
          </a:p>
        </p:txBody>
      </p:sp>
      <p:sp>
        <p:nvSpPr>
          <p:cNvPr id="1692678" name="Text Box 6"/>
          <p:cNvSpPr txBox="1">
            <a:spLocks noChangeArrowheads="1"/>
          </p:cNvSpPr>
          <p:nvPr/>
        </p:nvSpPr>
        <p:spPr bwMode="auto">
          <a:xfrm>
            <a:off x="561975" y="76200"/>
            <a:ext cx="766762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Cosmic Expansion </a:t>
            </a:r>
          </a:p>
        </p:txBody>
      </p:sp>
    </p:spTree>
    <p:extLst>
      <p:ext uri="{BB962C8B-B14F-4D97-AF65-F5344CB8AC3E}">
        <p14:creationId xmlns:p14="http://schemas.microsoft.com/office/powerpoint/2010/main" val="334603897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0835" name="Rectangle 3"/>
          <p:cNvSpPr>
            <a:spLocks noGrp="1" noChangeArrowheads="1"/>
          </p:cNvSpPr>
          <p:nvPr>
            <p:ph idx="1"/>
          </p:nvPr>
        </p:nvSpPr>
        <p:spPr>
          <a:xfrm>
            <a:off x="566738" y="990600"/>
            <a:ext cx="8577262" cy="5867400"/>
          </a:xfrm>
        </p:spPr>
        <p:txBody>
          <a:bodyPr/>
          <a:lstStyle/>
          <a:p>
            <a:pPr eaLnBrk="1" hangingPunct="1">
              <a:defRPr/>
            </a:pPr>
            <a:r>
              <a:rPr lang="en-US" sz="3600" smtClean="0">
                <a:cs typeface="+mn-cs"/>
              </a:rPr>
              <a:t>The expansion of the universe led astronomers to conclude that the universe must have begun with an event of astounding cosmic intensity.</a:t>
            </a:r>
          </a:p>
        </p:txBody>
      </p:sp>
      <p:sp>
        <p:nvSpPr>
          <p:cNvPr id="1400836" name="Text Box 4"/>
          <p:cNvSpPr txBox="1">
            <a:spLocks noChangeArrowheads="1"/>
          </p:cNvSpPr>
          <p:nvPr/>
        </p:nvSpPr>
        <p:spPr bwMode="auto">
          <a:xfrm>
            <a:off x="566738" y="76200"/>
            <a:ext cx="766286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The Big Bang Theory</a:t>
            </a:r>
          </a:p>
        </p:txBody>
      </p:sp>
    </p:spTree>
    <p:extLst>
      <p:ext uri="{BB962C8B-B14F-4D97-AF65-F5344CB8AC3E}">
        <p14:creationId xmlns:p14="http://schemas.microsoft.com/office/powerpoint/2010/main" val="3417749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1860" name="Text Box 4"/>
          <p:cNvSpPr txBox="1">
            <a:spLocks noChangeArrowheads="1"/>
          </p:cNvSpPr>
          <p:nvPr/>
        </p:nvSpPr>
        <p:spPr bwMode="auto">
          <a:xfrm>
            <a:off x="557213" y="76200"/>
            <a:ext cx="76723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Necessity of the Big Bang </a:t>
            </a:r>
          </a:p>
        </p:txBody>
      </p:sp>
      <p:sp>
        <p:nvSpPr>
          <p:cNvPr id="1401861" name="Rectangle 5"/>
          <p:cNvSpPr>
            <a:spLocks noGrp="1" noChangeArrowheads="1"/>
          </p:cNvSpPr>
          <p:nvPr>
            <p:ph idx="1"/>
          </p:nvPr>
        </p:nvSpPr>
        <p:spPr>
          <a:xfrm>
            <a:off x="557213" y="990600"/>
            <a:ext cx="8534400" cy="5867400"/>
          </a:xfrm>
        </p:spPr>
        <p:txBody>
          <a:bodyPr/>
          <a:lstStyle/>
          <a:p>
            <a:pPr eaLnBrk="1" hangingPunct="1">
              <a:defRPr/>
            </a:pPr>
            <a:r>
              <a:rPr lang="en-US" sz="4000" smtClean="0">
                <a:cs typeface="Times New Roman" charset="0"/>
              </a:rPr>
              <a:t>Imagine that you have a video of the expanding universe—and you run it backward. </a:t>
            </a:r>
          </a:p>
          <a:p>
            <a:pPr lvl="1" eaLnBrk="1" hangingPunct="1">
              <a:defRPr/>
            </a:pPr>
            <a:r>
              <a:rPr lang="en-US" sz="2400" smtClean="0">
                <a:cs typeface="Times New Roman" charset="0"/>
              </a:rPr>
              <a:t>You would see the galaxies moving toward each other. </a:t>
            </a:r>
          </a:p>
          <a:p>
            <a:pPr lvl="1" eaLnBrk="1" hangingPunct="1">
              <a:defRPr/>
            </a:pPr>
            <a:r>
              <a:rPr lang="en-US" sz="2400" smtClean="0">
                <a:cs typeface="Times New Roman" charset="0"/>
              </a:rPr>
              <a:t>There is no center to the expansion of the universe.</a:t>
            </a:r>
          </a:p>
          <a:p>
            <a:pPr lvl="1" eaLnBrk="1" hangingPunct="1">
              <a:defRPr/>
            </a:pPr>
            <a:r>
              <a:rPr lang="en-US" sz="2400" smtClean="0">
                <a:cs typeface="Times New Roman" charset="0"/>
              </a:rPr>
              <a:t>So, you would not see galaxies approaching a single spot.</a:t>
            </a:r>
            <a:endParaRPr lang="en-US" sz="2400" smtClean="0"/>
          </a:p>
        </p:txBody>
      </p:sp>
    </p:spTree>
    <p:extLst>
      <p:ext uri="{BB962C8B-B14F-4D97-AF65-F5344CB8AC3E}">
        <p14:creationId xmlns:p14="http://schemas.microsoft.com/office/powerpoint/2010/main" val="219106288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1011" name="Rectangle 3"/>
          <p:cNvSpPr>
            <a:spLocks noGrp="1" noChangeArrowheads="1"/>
          </p:cNvSpPr>
          <p:nvPr>
            <p:ph idx="1"/>
          </p:nvPr>
        </p:nvSpPr>
        <p:spPr>
          <a:xfrm>
            <a:off x="133350" y="990600"/>
            <a:ext cx="9010650" cy="4525963"/>
          </a:xfrm>
        </p:spPr>
        <p:txBody>
          <a:bodyPr/>
          <a:lstStyle/>
          <a:p>
            <a:pPr lvl="1" eaLnBrk="1" hangingPunct="1">
              <a:defRPr/>
            </a:pPr>
            <a:r>
              <a:rPr lang="en-US" sz="3200" smtClean="0">
                <a:cs typeface="Times New Roman" charset="0"/>
              </a:rPr>
              <a:t>Rather, you would see the space between galaxies disappearing.</a:t>
            </a:r>
          </a:p>
          <a:p>
            <a:pPr lvl="1" eaLnBrk="1" hangingPunct="1">
              <a:defRPr/>
            </a:pPr>
            <a:r>
              <a:rPr lang="en-US" sz="3200" smtClean="0"/>
              <a:t>The distances between all galaxies would decrease—without the galaxies themselves moving.</a:t>
            </a:r>
          </a:p>
          <a:p>
            <a:pPr lvl="1" eaLnBrk="1" hangingPunct="1">
              <a:defRPr/>
            </a:pPr>
            <a:r>
              <a:rPr lang="en-US" sz="3200" smtClean="0"/>
              <a:t>Eventually, the galaxies would begin to merge.</a:t>
            </a:r>
          </a:p>
        </p:txBody>
      </p:sp>
      <p:sp>
        <p:nvSpPr>
          <p:cNvPr id="2091013" name="Text Box 5"/>
          <p:cNvSpPr txBox="1">
            <a:spLocks noChangeArrowheads="1"/>
          </p:cNvSpPr>
          <p:nvPr/>
        </p:nvSpPr>
        <p:spPr bwMode="auto">
          <a:xfrm>
            <a:off x="557213" y="76200"/>
            <a:ext cx="76723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Necessity of the Big Bang </a:t>
            </a:r>
          </a:p>
        </p:txBody>
      </p:sp>
    </p:spTree>
    <p:extLst>
      <p:ext uri="{BB962C8B-B14F-4D97-AF65-F5344CB8AC3E}">
        <p14:creationId xmlns:p14="http://schemas.microsoft.com/office/powerpoint/2010/main" val="416177082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87" name="Rectangle 7"/>
          <p:cNvSpPr>
            <a:spLocks noGrp="1" noChangeArrowheads="1"/>
          </p:cNvSpPr>
          <p:nvPr>
            <p:ph idx="1"/>
          </p:nvPr>
        </p:nvSpPr>
        <p:spPr>
          <a:xfrm>
            <a:off x="561975" y="1004888"/>
            <a:ext cx="8534400" cy="5867400"/>
          </a:xfrm>
        </p:spPr>
        <p:txBody>
          <a:bodyPr/>
          <a:lstStyle/>
          <a:p>
            <a:pPr eaLnBrk="1" hangingPunct="1">
              <a:defRPr/>
            </a:pPr>
            <a:r>
              <a:rPr lang="en-US" sz="3400" smtClean="0">
                <a:cs typeface="+mn-cs"/>
              </a:rPr>
              <a:t>If you ran your video far enough back, you would see the matter and energy of the universe compressed into a high-density, high-temperature state.</a:t>
            </a:r>
          </a:p>
          <a:p>
            <a:pPr lvl="1" eaLnBrk="1" hangingPunct="1">
              <a:defRPr/>
            </a:pPr>
            <a:r>
              <a:rPr lang="en-US" sz="2400" smtClean="0"/>
              <a:t>You can conclude that the expanding universe began with expansion from that condition of extremely high density and temperature.</a:t>
            </a:r>
          </a:p>
          <a:p>
            <a:pPr lvl="1" eaLnBrk="1" hangingPunct="1">
              <a:defRPr/>
            </a:pPr>
            <a:r>
              <a:rPr lang="en-US" sz="2400" smtClean="0"/>
              <a:t>Modern astronomers call it the </a:t>
            </a:r>
            <a:r>
              <a:rPr lang="en-US" sz="2400" smtClean="0">
                <a:solidFill>
                  <a:srgbClr val="0000FF"/>
                </a:solidFill>
              </a:rPr>
              <a:t>big bang</a:t>
            </a:r>
            <a:r>
              <a:rPr lang="en-US" sz="2400" smtClean="0"/>
              <a:t>.</a:t>
            </a:r>
          </a:p>
        </p:txBody>
      </p:sp>
      <p:sp>
        <p:nvSpPr>
          <p:cNvPr id="1402890" name="Text Box 10"/>
          <p:cNvSpPr txBox="1">
            <a:spLocks noChangeArrowheads="1"/>
          </p:cNvSpPr>
          <p:nvPr/>
        </p:nvSpPr>
        <p:spPr bwMode="auto">
          <a:xfrm>
            <a:off x="557213" y="76200"/>
            <a:ext cx="76723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Necessity of the Big Bang </a:t>
            </a:r>
          </a:p>
        </p:txBody>
      </p:sp>
    </p:spTree>
    <p:extLst>
      <p:ext uri="{BB962C8B-B14F-4D97-AF65-F5344CB8AC3E}">
        <p14:creationId xmlns:p14="http://schemas.microsoft.com/office/powerpoint/2010/main" val="212051226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7587" name="Rectangle 3"/>
          <p:cNvSpPr>
            <a:spLocks noGrp="1" noChangeArrowheads="1"/>
          </p:cNvSpPr>
          <p:nvPr>
            <p:ph idx="1"/>
          </p:nvPr>
        </p:nvSpPr>
        <p:spPr>
          <a:xfrm>
            <a:off x="557213" y="976313"/>
            <a:ext cx="8586787" cy="4525962"/>
          </a:xfrm>
        </p:spPr>
        <p:txBody>
          <a:bodyPr/>
          <a:lstStyle/>
          <a:p>
            <a:pPr eaLnBrk="1" hangingPunct="1">
              <a:defRPr/>
            </a:pPr>
            <a:r>
              <a:rPr lang="en-US" sz="4000" smtClean="0">
                <a:cs typeface="+mn-cs"/>
              </a:rPr>
              <a:t>How long ago did the universe begin?</a:t>
            </a:r>
          </a:p>
          <a:p>
            <a:pPr lvl="1" eaLnBrk="1" hangingPunct="1">
              <a:defRPr/>
            </a:pPr>
            <a:r>
              <a:rPr lang="en-US" sz="2400" smtClean="0"/>
              <a:t>You can estimate the age of the universe with a simple calculation.</a:t>
            </a:r>
          </a:p>
          <a:p>
            <a:pPr lvl="1" eaLnBrk="1" hangingPunct="1">
              <a:defRPr/>
            </a:pPr>
            <a:r>
              <a:rPr lang="en-US" sz="2400" smtClean="0"/>
              <a:t>If you must drive to a city 100 miles away and you can travel 50 miles per hour, you divide distance by rate of travel and learn the travel time—in this example, 2 hours.</a:t>
            </a:r>
          </a:p>
        </p:txBody>
      </p:sp>
      <p:sp>
        <p:nvSpPr>
          <p:cNvPr id="1987591" name="Text Box 7"/>
          <p:cNvSpPr txBox="1">
            <a:spLocks noChangeArrowheads="1"/>
          </p:cNvSpPr>
          <p:nvPr/>
        </p:nvSpPr>
        <p:spPr bwMode="auto">
          <a:xfrm>
            <a:off x="557213" y="76200"/>
            <a:ext cx="76723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Necessity of the Big Bang </a:t>
            </a:r>
          </a:p>
        </p:txBody>
      </p:sp>
    </p:spTree>
    <p:extLst>
      <p:ext uri="{BB962C8B-B14F-4D97-AF65-F5344CB8AC3E}">
        <p14:creationId xmlns:p14="http://schemas.microsoft.com/office/powerpoint/2010/main" val="407102184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5955" name="Rectangle 3"/>
          <p:cNvSpPr>
            <a:spLocks noGrp="1" noChangeArrowheads="1"/>
          </p:cNvSpPr>
          <p:nvPr>
            <p:ph idx="1"/>
          </p:nvPr>
        </p:nvSpPr>
        <p:spPr>
          <a:xfrm>
            <a:off x="561975" y="990600"/>
            <a:ext cx="8229600" cy="5486400"/>
          </a:xfrm>
        </p:spPr>
        <p:txBody>
          <a:bodyPr/>
          <a:lstStyle/>
          <a:p>
            <a:pPr eaLnBrk="1" hangingPunct="1">
              <a:defRPr/>
            </a:pPr>
            <a:r>
              <a:rPr lang="en-US" smtClean="0">
                <a:cs typeface="+mn-cs"/>
              </a:rPr>
              <a:t>To find the age of the universe, you divide the distance between galaxies by the speed with which they are separating.</a:t>
            </a:r>
          </a:p>
          <a:p>
            <a:pPr eaLnBrk="1" hangingPunct="1">
              <a:defRPr/>
            </a:pPr>
            <a:r>
              <a:rPr lang="en-US" smtClean="0">
                <a:cs typeface="+mn-cs"/>
              </a:rPr>
              <a:t>Then, you find out how much time was required for them to have reached their present separation.</a:t>
            </a:r>
          </a:p>
        </p:txBody>
      </p:sp>
      <p:sp>
        <p:nvSpPr>
          <p:cNvPr id="1405960" name="Text Box 8"/>
          <p:cNvSpPr txBox="1">
            <a:spLocks noChangeArrowheads="1"/>
          </p:cNvSpPr>
          <p:nvPr/>
        </p:nvSpPr>
        <p:spPr bwMode="auto">
          <a:xfrm>
            <a:off x="557213" y="76200"/>
            <a:ext cx="76723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Necessity of the Big Bang </a:t>
            </a:r>
          </a:p>
        </p:txBody>
      </p:sp>
    </p:spTree>
    <p:extLst>
      <p:ext uri="{BB962C8B-B14F-4D97-AF65-F5344CB8AC3E}">
        <p14:creationId xmlns:p14="http://schemas.microsoft.com/office/powerpoint/2010/main" val="23662364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5747" name="Rectangle 3"/>
          <p:cNvSpPr>
            <a:spLocks noGrp="1" noChangeArrowheads="1"/>
          </p:cNvSpPr>
          <p:nvPr>
            <p:ph idx="1"/>
          </p:nvPr>
        </p:nvSpPr>
        <p:spPr>
          <a:xfrm>
            <a:off x="561975" y="1004888"/>
            <a:ext cx="8110538" cy="5867400"/>
          </a:xfrm>
        </p:spPr>
        <p:txBody>
          <a:bodyPr/>
          <a:lstStyle/>
          <a:p>
            <a:pPr eaLnBrk="1" hangingPunct="1">
              <a:defRPr/>
            </a:pPr>
            <a:r>
              <a:rPr lang="en-US" sz="3400" smtClean="0">
                <a:cs typeface="+mn-cs"/>
              </a:rPr>
              <a:t>For now, you can conclude that basic observations of the recession of the galaxies require that the universe began with a big bang about 14 billion years ago.</a:t>
            </a:r>
          </a:p>
          <a:p>
            <a:pPr lvl="1" eaLnBrk="1" hangingPunct="1">
              <a:defRPr/>
            </a:pPr>
            <a:r>
              <a:rPr lang="en-US" sz="2600" smtClean="0"/>
              <a:t>That estimated span is called the </a:t>
            </a:r>
            <a:r>
              <a:rPr lang="en-US" sz="2600" smtClean="0">
                <a:solidFill>
                  <a:srgbClr val="0000FF"/>
                </a:solidFill>
              </a:rPr>
              <a:t>Hubble time</a:t>
            </a:r>
            <a:r>
              <a:rPr lang="en-US" sz="2600" smtClean="0"/>
              <a:t>.</a:t>
            </a:r>
          </a:p>
        </p:txBody>
      </p:sp>
      <p:sp>
        <p:nvSpPr>
          <p:cNvPr id="1695751" name="Text Box 7"/>
          <p:cNvSpPr txBox="1">
            <a:spLocks noChangeArrowheads="1"/>
          </p:cNvSpPr>
          <p:nvPr/>
        </p:nvSpPr>
        <p:spPr bwMode="auto">
          <a:xfrm>
            <a:off x="557213" y="76200"/>
            <a:ext cx="76723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Necessity of the Big Bang </a:t>
            </a:r>
          </a:p>
        </p:txBody>
      </p:sp>
    </p:spTree>
    <p:extLst>
      <p:ext uri="{BB962C8B-B14F-4D97-AF65-F5344CB8AC3E}">
        <p14:creationId xmlns:p14="http://schemas.microsoft.com/office/powerpoint/2010/main" val="261886992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6531" name="Rectangle 3"/>
          <p:cNvSpPr>
            <a:spLocks noGrp="1" noChangeArrowheads="1"/>
          </p:cNvSpPr>
          <p:nvPr>
            <p:ph idx="1"/>
          </p:nvPr>
        </p:nvSpPr>
        <p:spPr>
          <a:xfrm>
            <a:off x="561975" y="990600"/>
            <a:ext cx="8586788" cy="5867400"/>
          </a:xfrm>
        </p:spPr>
        <p:txBody>
          <a:bodyPr/>
          <a:lstStyle/>
          <a:p>
            <a:pPr eaLnBrk="1" hangingPunct="1">
              <a:defRPr/>
            </a:pPr>
            <a:r>
              <a:rPr lang="en-US" sz="3600" smtClean="0">
                <a:cs typeface="+mn-cs"/>
              </a:rPr>
              <a:t>Cosmology is a mind-bendingly weird subject.</a:t>
            </a:r>
          </a:p>
          <a:p>
            <a:pPr eaLnBrk="1" hangingPunct="1">
              <a:defRPr/>
            </a:pPr>
            <a:r>
              <a:rPr lang="en-US" sz="3600" smtClean="0">
                <a:cs typeface="+mn-cs"/>
              </a:rPr>
              <a:t>You can enjoy it for its strange ideas and theories.</a:t>
            </a:r>
            <a:r>
              <a:rPr lang="en-US" smtClean="0">
                <a:cs typeface="+mn-cs"/>
              </a:rPr>
              <a:t> </a:t>
            </a:r>
          </a:p>
          <a:p>
            <a:pPr lvl="1" eaLnBrk="1" hangingPunct="1">
              <a:defRPr/>
            </a:pPr>
            <a:r>
              <a:rPr lang="en-US" sz="2400" smtClean="0"/>
              <a:t>It is fun to think about space stretching like a rubber sheet, invisible energy pushing the universe to expand faster and faster, and the origin of vast walls of galaxy clusters.</a:t>
            </a:r>
          </a:p>
        </p:txBody>
      </p:sp>
    </p:spTree>
    <p:extLst>
      <p:ext uri="{BB962C8B-B14F-4D97-AF65-F5344CB8AC3E}">
        <p14:creationId xmlns:p14="http://schemas.microsoft.com/office/powerpoint/2010/main" val="35966048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4067" name="Rectangle 3"/>
          <p:cNvSpPr>
            <a:spLocks noGrp="1" noChangeArrowheads="1"/>
          </p:cNvSpPr>
          <p:nvPr>
            <p:ph idx="1"/>
          </p:nvPr>
        </p:nvSpPr>
        <p:spPr>
          <a:xfrm>
            <a:off x="561975" y="1004888"/>
            <a:ext cx="8567738" cy="5486400"/>
          </a:xfrm>
        </p:spPr>
        <p:txBody>
          <a:bodyPr/>
          <a:lstStyle/>
          <a:p>
            <a:pPr eaLnBrk="1" hangingPunct="1">
              <a:defRPr/>
            </a:pPr>
            <a:r>
              <a:rPr lang="en-US" sz="3400" dirty="0" smtClean="0">
                <a:cs typeface="+mn-cs"/>
              </a:rPr>
              <a:t>Your instinct is to think of the big bang as a historical event, like the Gettysburg Address—something that happened long ago and can no longer be observed.</a:t>
            </a:r>
          </a:p>
          <a:p>
            <a:pPr lvl="1" eaLnBrk="1" hangingPunct="1">
              <a:defRPr/>
            </a:pPr>
            <a:r>
              <a:rPr lang="en-US" sz="2600" dirty="0" smtClean="0"/>
              <a:t>However, the look-back time makes it possible to observe the big bang directly.</a:t>
            </a:r>
          </a:p>
        </p:txBody>
      </p:sp>
      <p:sp>
        <p:nvSpPr>
          <p:cNvPr id="1624071" name="Text Box 7"/>
          <p:cNvSpPr txBox="1">
            <a:spLocks noChangeArrowheads="1"/>
          </p:cNvSpPr>
          <p:nvPr/>
        </p:nvSpPr>
        <p:spPr bwMode="auto">
          <a:xfrm>
            <a:off x="557213" y="76200"/>
            <a:ext cx="76723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Necessity of the Big Bang </a:t>
            </a:r>
          </a:p>
        </p:txBody>
      </p:sp>
    </p:spTree>
    <p:extLst>
      <p:ext uri="{BB962C8B-B14F-4D97-AF65-F5344CB8AC3E}">
        <p14:creationId xmlns:p14="http://schemas.microsoft.com/office/powerpoint/2010/main" val="32474149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5091" name="Rectangle 3"/>
          <p:cNvSpPr>
            <a:spLocks noGrp="1" noChangeArrowheads="1"/>
          </p:cNvSpPr>
          <p:nvPr>
            <p:ph idx="1"/>
          </p:nvPr>
        </p:nvSpPr>
        <p:spPr>
          <a:xfrm>
            <a:off x="561975" y="990600"/>
            <a:ext cx="8229600" cy="5867400"/>
          </a:xfrm>
        </p:spPr>
        <p:txBody>
          <a:bodyPr/>
          <a:lstStyle/>
          <a:p>
            <a:pPr eaLnBrk="1" hangingPunct="1">
              <a:defRPr/>
            </a:pPr>
            <a:r>
              <a:rPr lang="en-US" smtClean="0">
                <a:cs typeface="+mn-cs"/>
              </a:rPr>
              <a:t>The look-back time to nearby galaxies is only a few million years.</a:t>
            </a:r>
          </a:p>
          <a:p>
            <a:pPr eaLnBrk="1" hangingPunct="1">
              <a:defRPr/>
            </a:pPr>
            <a:r>
              <a:rPr lang="en-US" smtClean="0">
                <a:cs typeface="+mn-cs"/>
              </a:rPr>
              <a:t>The look-back time to more distant galaxies is a large fraction of the age of the universe.</a:t>
            </a:r>
          </a:p>
          <a:p>
            <a:pPr lvl="1" eaLnBrk="1" hangingPunct="1">
              <a:defRPr/>
            </a:pPr>
            <a:r>
              <a:rPr lang="en-US" sz="2400" smtClean="0"/>
              <a:t>If you look between and beyond the distant galaxies, back to the time of the big bang, you should be able to detect the hot gas that filled the universe long ago.</a:t>
            </a:r>
          </a:p>
        </p:txBody>
      </p:sp>
      <p:sp>
        <p:nvSpPr>
          <p:cNvPr id="1625095" name="Text Box 7"/>
          <p:cNvSpPr txBox="1">
            <a:spLocks noChangeArrowheads="1"/>
          </p:cNvSpPr>
          <p:nvPr/>
        </p:nvSpPr>
        <p:spPr bwMode="auto">
          <a:xfrm>
            <a:off x="557213" y="76200"/>
            <a:ext cx="76723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Necessity of the Big Bang </a:t>
            </a:r>
          </a:p>
        </p:txBody>
      </p:sp>
    </p:spTree>
    <p:extLst>
      <p:ext uri="{BB962C8B-B14F-4D97-AF65-F5344CB8AC3E}">
        <p14:creationId xmlns:p14="http://schemas.microsoft.com/office/powerpoint/2010/main" val="25012429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6979" name="Rectangle 3"/>
          <p:cNvSpPr>
            <a:spLocks noGrp="1" noChangeArrowheads="1"/>
          </p:cNvSpPr>
          <p:nvPr>
            <p:ph idx="1"/>
          </p:nvPr>
        </p:nvSpPr>
        <p:spPr>
          <a:xfrm>
            <a:off x="561975" y="976313"/>
            <a:ext cx="8215313" cy="4525962"/>
          </a:xfrm>
        </p:spPr>
        <p:txBody>
          <a:bodyPr/>
          <a:lstStyle/>
          <a:p>
            <a:pPr eaLnBrk="1" hangingPunct="1">
              <a:defRPr/>
            </a:pPr>
            <a:r>
              <a:rPr lang="en-US" sz="4000" smtClean="0">
                <a:cs typeface="+mn-cs"/>
              </a:rPr>
              <a:t>Again, do not think of an edge or a center when you think of the big bang.</a:t>
            </a:r>
            <a:r>
              <a:rPr lang="en-US" smtClean="0">
                <a:cs typeface="+mn-cs"/>
              </a:rPr>
              <a:t> </a:t>
            </a:r>
          </a:p>
          <a:p>
            <a:pPr lvl="1" eaLnBrk="1" hangingPunct="1">
              <a:defRPr/>
            </a:pPr>
            <a:r>
              <a:rPr lang="en-US" sz="2400" smtClean="0"/>
              <a:t>It is a very common misconception that the big bang was an explosion and that the galaxies are flying away from a center.</a:t>
            </a:r>
          </a:p>
        </p:txBody>
      </p:sp>
      <p:sp>
        <p:nvSpPr>
          <p:cNvPr id="2046983" name="Text Box 7"/>
          <p:cNvSpPr txBox="1">
            <a:spLocks noChangeArrowheads="1"/>
          </p:cNvSpPr>
          <p:nvPr/>
        </p:nvSpPr>
        <p:spPr bwMode="auto">
          <a:xfrm>
            <a:off x="557213" y="76200"/>
            <a:ext cx="76723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Necessity of the Big Bang </a:t>
            </a:r>
          </a:p>
        </p:txBody>
      </p:sp>
    </p:spTree>
    <p:extLst>
      <p:ext uri="{BB962C8B-B14F-4D97-AF65-F5344CB8AC3E}">
        <p14:creationId xmlns:p14="http://schemas.microsoft.com/office/powerpoint/2010/main" val="18870184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8005" name="Rectangle 5"/>
          <p:cNvSpPr>
            <a:spLocks noGrp="1" noChangeArrowheads="1"/>
          </p:cNvSpPr>
          <p:nvPr>
            <p:ph idx="1"/>
          </p:nvPr>
        </p:nvSpPr>
        <p:spPr>
          <a:xfrm>
            <a:off x="557213" y="962025"/>
            <a:ext cx="8129587" cy="5867400"/>
          </a:xfrm>
        </p:spPr>
        <p:txBody>
          <a:bodyPr/>
          <a:lstStyle/>
          <a:p>
            <a:pPr eaLnBrk="1" hangingPunct="1">
              <a:defRPr/>
            </a:pPr>
            <a:r>
              <a:rPr lang="en-US" sz="4400" smtClean="0">
                <a:cs typeface="Times New Roman" charset="0"/>
              </a:rPr>
              <a:t>Your imagination tries to visualize the big bang as a localized event.</a:t>
            </a:r>
          </a:p>
          <a:p>
            <a:pPr lvl="1" eaLnBrk="1" hangingPunct="1">
              <a:defRPr/>
            </a:pPr>
            <a:r>
              <a:rPr lang="en-US" sz="2400" smtClean="0">
                <a:cs typeface="Times New Roman" charset="0"/>
              </a:rPr>
              <a:t>You must, however, keep firmly in mind that the big bang did not occur at a single place but filled the entire volume of the universe. </a:t>
            </a:r>
          </a:p>
        </p:txBody>
      </p:sp>
      <p:sp>
        <p:nvSpPr>
          <p:cNvPr id="1408008" name="Text Box 8"/>
          <p:cNvSpPr txBox="1">
            <a:spLocks noChangeArrowheads="1"/>
          </p:cNvSpPr>
          <p:nvPr/>
        </p:nvSpPr>
        <p:spPr bwMode="auto">
          <a:xfrm>
            <a:off x="557213" y="76200"/>
            <a:ext cx="76723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Necessity of the Big Bang </a:t>
            </a:r>
          </a:p>
        </p:txBody>
      </p:sp>
    </p:spTree>
    <p:extLst>
      <p:ext uri="{BB962C8B-B14F-4D97-AF65-F5344CB8AC3E}">
        <p14:creationId xmlns:p14="http://schemas.microsoft.com/office/powerpoint/2010/main" val="188962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9027" name="Rectangle 3"/>
          <p:cNvSpPr>
            <a:spLocks noGrp="1" noChangeArrowheads="1"/>
          </p:cNvSpPr>
          <p:nvPr>
            <p:ph idx="1"/>
          </p:nvPr>
        </p:nvSpPr>
        <p:spPr>
          <a:xfrm>
            <a:off x="561975" y="990600"/>
            <a:ext cx="8339138" cy="5867400"/>
          </a:xfrm>
        </p:spPr>
        <p:txBody>
          <a:bodyPr/>
          <a:lstStyle/>
          <a:p>
            <a:pPr eaLnBrk="1" hangingPunct="1">
              <a:defRPr/>
            </a:pPr>
            <a:r>
              <a:rPr lang="en-US" sz="3600" smtClean="0">
                <a:cs typeface="+mn-cs"/>
              </a:rPr>
              <a:t>You cannot point to any particular place and say, </a:t>
            </a:r>
            <a:r>
              <a:rPr lang="ja-JP" altLang="en-US" sz="3600" smtClean="0">
                <a:latin typeface="Arial"/>
                <a:cs typeface="+mn-cs"/>
              </a:rPr>
              <a:t>“</a:t>
            </a:r>
            <a:r>
              <a:rPr lang="en-US" sz="3600" smtClean="0">
                <a:cs typeface="+mn-cs"/>
              </a:rPr>
              <a:t>The big bang occurred over there.</a:t>
            </a:r>
            <a:r>
              <a:rPr lang="ja-JP" altLang="en-US" sz="3600" smtClean="0">
                <a:latin typeface="Arial"/>
                <a:cs typeface="+mn-cs"/>
              </a:rPr>
              <a:t>”</a:t>
            </a:r>
            <a:r>
              <a:rPr lang="en-US" sz="3400" smtClean="0">
                <a:cs typeface="+mn-cs"/>
              </a:rPr>
              <a:t> </a:t>
            </a:r>
          </a:p>
          <a:p>
            <a:pPr lvl="1" eaLnBrk="1" hangingPunct="1">
              <a:defRPr/>
            </a:pPr>
            <a:r>
              <a:rPr lang="en-US" sz="2400" smtClean="0"/>
              <a:t>At the time of the big bang, all the galaxies, stars, and atoms in the observable universe were confined to a very small volume.</a:t>
            </a:r>
          </a:p>
          <a:p>
            <a:pPr lvl="1" eaLnBrk="1" hangingPunct="1">
              <a:defRPr/>
            </a:pPr>
            <a:r>
              <a:rPr lang="en-US" sz="2400" smtClean="0"/>
              <a:t>That hot, dense state—the big bang—occurred everywhere, including right where you are now.</a:t>
            </a:r>
          </a:p>
        </p:txBody>
      </p:sp>
      <p:sp>
        <p:nvSpPr>
          <p:cNvPr id="1409037" name="Text Box 13"/>
          <p:cNvSpPr txBox="1">
            <a:spLocks noChangeArrowheads="1"/>
          </p:cNvSpPr>
          <p:nvPr/>
        </p:nvSpPr>
        <p:spPr bwMode="auto">
          <a:xfrm>
            <a:off x="557213" y="76200"/>
            <a:ext cx="76723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Necessity of the Big Bang </a:t>
            </a:r>
          </a:p>
        </p:txBody>
      </p:sp>
    </p:spTree>
    <p:extLst>
      <p:ext uri="{BB962C8B-B14F-4D97-AF65-F5344CB8AC3E}">
        <p14:creationId xmlns:p14="http://schemas.microsoft.com/office/powerpoint/2010/main" val="2312286077"/>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3059" name="Rectangle 3"/>
          <p:cNvSpPr>
            <a:spLocks noGrp="1" noChangeArrowheads="1"/>
          </p:cNvSpPr>
          <p:nvPr>
            <p:ph idx="1"/>
          </p:nvPr>
        </p:nvSpPr>
        <p:spPr>
          <a:xfrm>
            <a:off x="566738" y="966788"/>
            <a:ext cx="8534400" cy="5867400"/>
          </a:xfrm>
        </p:spPr>
        <p:txBody>
          <a:bodyPr/>
          <a:lstStyle/>
          <a:p>
            <a:pPr eaLnBrk="1" hangingPunct="1">
              <a:defRPr/>
            </a:pPr>
            <a:r>
              <a:rPr lang="en-US" sz="4400" smtClean="0">
                <a:cs typeface="+mn-cs"/>
              </a:rPr>
              <a:t>The matter of which you are made was part of the big bang.</a:t>
            </a:r>
          </a:p>
          <a:p>
            <a:pPr lvl="1" eaLnBrk="1" hangingPunct="1">
              <a:defRPr/>
            </a:pPr>
            <a:r>
              <a:rPr lang="en-US" sz="2400" smtClean="0"/>
              <a:t>So, you are inside the remains of that event.</a:t>
            </a:r>
          </a:p>
          <a:p>
            <a:pPr lvl="1" eaLnBrk="1" hangingPunct="1">
              <a:defRPr/>
            </a:pPr>
            <a:r>
              <a:rPr lang="en-US" sz="2400" smtClean="0"/>
              <a:t>The universe continues to expand around you.</a:t>
            </a:r>
          </a:p>
        </p:txBody>
      </p:sp>
      <p:sp>
        <p:nvSpPr>
          <p:cNvPr id="2093062" name="Text Box 6"/>
          <p:cNvSpPr txBox="1">
            <a:spLocks noChangeArrowheads="1"/>
          </p:cNvSpPr>
          <p:nvPr/>
        </p:nvSpPr>
        <p:spPr bwMode="auto">
          <a:xfrm>
            <a:off x="557213" y="76200"/>
            <a:ext cx="76723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Necessity of the Big Bang </a:t>
            </a:r>
          </a:p>
        </p:txBody>
      </p:sp>
    </p:spTree>
    <p:extLst>
      <p:ext uri="{BB962C8B-B14F-4D97-AF65-F5344CB8AC3E}">
        <p14:creationId xmlns:p14="http://schemas.microsoft.com/office/powerpoint/2010/main" val="19301920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03" name="Rectangle 3"/>
          <p:cNvSpPr>
            <a:spLocks noGrp="1" noChangeArrowheads="1"/>
          </p:cNvSpPr>
          <p:nvPr>
            <p:ph idx="1"/>
          </p:nvPr>
        </p:nvSpPr>
        <p:spPr>
          <a:xfrm>
            <a:off x="566738" y="990600"/>
            <a:ext cx="8577262" cy="4525963"/>
          </a:xfrm>
        </p:spPr>
        <p:txBody>
          <a:bodyPr/>
          <a:lstStyle/>
          <a:p>
            <a:pPr eaLnBrk="1" hangingPunct="1">
              <a:defRPr/>
            </a:pPr>
            <a:r>
              <a:rPr lang="en-US" smtClean="0">
                <a:cs typeface="+mn-cs"/>
              </a:rPr>
              <a:t>In whatever direction astronomers look, at great distances, they can see back to the age when the universe was filled with dense, hot gas. </a:t>
            </a:r>
          </a:p>
        </p:txBody>
      </p:sp>
      <p:sp>
        <p:nvSpPr>
          <p:cNvPr id="2048010" name="Text Box 10"/>
          <p:cNvSpPr txBox="1">
            <a:spLocks noChangeArrowheads="1"/>
          </p:cNvSpPr>
          <p:nvPr/>
        </p:nvSpPr>
        <p:spPr bwMode="auto">
          <a:xfrm>
            <a:off x="557213" y="76200"/>
            <a:ext cx="76723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Necessity of the Big Bang </a:t>
            </a:r>
          </a:p>
        </p:txBody>
      </p:sp>
      <p:pic>
        <p:nvPicPr>
          <p:cNvPr id="2048011" name="Picture 11" descr="11f04a"/>
          <p:cNvPicPr>
            <a:picLocks noChangeAspect="1" noChangeArrowheads="1"/>
          </p:cNvPicPr>
          <p:nvPr/>
        </p:nvPicPr>
        <p:blipFill>
          <a:blip r:embed="rId3">
            <a:extLst>
              <a:ext uri="{28A0092B-C50C-407E-A947-70E740481C1C}">
                <a14:useLocalDpi xmlns:a14="http://schemas.microsoft.com/office/drawing/2010/main" val="0"/>
              </a:ext>
            </a:extLst>
          </a:blip>
          <a:srcRect l="4927" t="5154" r="2670" b="8990"/>
          <a:stretch>
            <a:fillRect/>
          </a:stretch>
        </p:blipFill>
        <p:spPr bwMode="auto">
          <a:xfrm>
            <a:off x="1219200" y="3886200"/>
            <a:ext cx="2471738"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48012" name="Picture 12" descr="11f04b"/>
          <p:cNvPicPr>
            <a:picLocks noChangeAspect="1" noChangeArrowheads="1"/>
          </p:cNvPicPr>
          <p:nvPr/>
        </p:nvPicPr>
        <p:blipFill>
          <a:blip r:embed="rId4">
            <a:extLst>
              <a:ext uri="{28A0092B-C50C-407E-A947-70E740481C1C}">
                <a14:useLocalDpi xmlns:a14="http://schemas.microsoft.com/office/drawing/2010/main" val="0"/>
              </a:ext>
            </a:extLst>
          </a:blip>
          <a:srcRect l="2574" t="2888" r="2396" b="8995"/>
          <a:stretch>
            <a:fillRect/>
          </a:stretch>
        </p:blipFill>
        <p:spPr bwMode="auto">
          <a:xfrm>
            <a:off x="3709988" y="3886200"/>
            <a:ext cx="2495550" cy="2490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48013" name="Picture 13" descr="11f04c"/>
          <p:cNvPicPr>
            <a:picLocks noChangeAspect="1" noChangeArrowheads="1"/>
          </p:cNvPicPr>
          <p:nvPr/>
        </p:nvPicPr>
        <p:blipFill>
          <a:blip r:embed="rId5">
            <a:extLst>
              <a:ext uri="{28A0092B-C50C-407E-A947-70E740481C1C}">
                <a14:useLocalDpi xmlns:a14="http://schemas.microsoft.com/office/drawing/2010/main" val="0"/>
              </a:ext>
            </a:extLst>
          </a:blip>
          <a:srcRect l="2116" t="2319" r="6664" b="8783"/>
          <a:stretch>
            <a:fillRect/>
          </a:stretch>
        </p:blipFill>
        <p:spPr bwMode="auto">
          <a:xfrm>
            <a:off x="6234113" y="3886200"/>
            <a:ext cx="2474912" cy="247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15862767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0051" name="Rectangle 3"/>
          <p:cNvSpPr>
            <a:spLocks noGrp="1" noChangeArrowheads="1"/>
          </p:cNvSpPr>
          <p:nvPr>
            <p:ph idx="1"/>
          </p:nvPr>
        </p:nvSpPr>
        <p:spPr>
          <a:xfrm>
            <a:off x="561975" y="990600"/>
            <a:ext cx="8229600" cy="5821363"/>
          </a:xfrm>
        </p:spPr>
        <p:txBody>
          <a:bodyPr/>
          <a:lstStyle/>
          <a:p>
            <a:pPr eaLnBrk="1" hangingPunct="1">
              <a:defRPr/>
            </a:pPr>
            <a:r>
              <a:rPr lang="en-US" sz="3600" smtClean="0">
                <a:cs typeface="+mn-cs"/>
              </a:rPr>
              <a:t>The radiation that comes from this great distance has a tremendous redshift.</a:t>
            </a:r>
          </a:p>
          <a:p>
            <a:pPr lvl="1" eaLnBrk="1" hangingPunct="1">
              <a:defRPr/>
            </a:pPr>
            <a:r>
              <a:rPr lang="en-US" sz="2400" smtClean="0"/>
              <a:t>The most distant visible objects are faint galaxies and quasars, with redshifts up to about 8, meaning the light from them arrives at Earth with wavelength 9 times longer than when it started the journey.</a:t>
            </a:r>
          </a:p>
          <a:p>
            <a:pPr lvl="1" eaLnBrk="1" hangingPunct="1">
              <a:defRPr/>
            </a:pPr>
            <a:r>
              <a:rPr lang="en-US" sz="2400" smtClean="0"/>
              <a:t>In contrast, the radiation from the hot gas of the big bang is calculated to have a redshift of about 1,100. </a:t>
            </a:r>
          </a:p>
        </p:txBody>
      </p:sp>
      <p:sp>
        <p:nvSpPr>
          <p:cNvPr id="1410053" name="Text Box 5"/>
          <p:cNvSpPr txBox="1">
            <a:spLocks noChangeArrowheads="1"/>
          </p:cNvSpPr>
          <p:nvPr/>
        </p:nvSpPr>
        <p:spPr bwMode="auto">
          <a:xfrm>
            <a:off x="561975" y="31750"/>
            <a:ext cx="7667625" cy="88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90000"/>
              </a:lnSpc>
              <a:spcBef>
                <a:spcPct val="50000"/>
              </a:spcBef>
              <a:defRPr/>
            </a:pPr>
            <a:r>
              <a:rPr lang="en-US" sz="3000">
                <a:solidFill>
                  <a:srgbClr val="FFCC00"/>
                </a:solidFill>
                <a:cs typeface="+mn-cs"/>
              </a:rPr>
              <a:t>Evidence for the Big Bang: </a:t>
            </a:r>
            <a:br>
              <a:rPr lang="en-US" sz="3000">
                <a:solidFill>
                  <a:srgbClr val="FFCC00"/>
                </a:solidFill>
                <a:cs typeface="+mn-cs"/>
              </a:rPr>
            </a:br>
            <a:r>
              <a:rPr lang="en-US" sz="3000">
                <a:solidFill>
                  <a:srgbClr val="FFCC00"/>
                </a:solidFill>
                <a:cs typeface="+mn-cs"/>
              </a:rPr>
              <a:t>The Cosmic Background Radiation </a:t>
            </a:r>
          </a:p>
        </p:txBody>
      </p:sp>
    </p:spTree>
    <p:extLst>
      <p:ext uri="{BB962C8B-B14F-4D97-AF65-F5344CB8AC3E}">
        <p14:creationId xmlns:p14="http://schemas.microsoft.com/office/powerpoint/2010/main" val="699728942"/>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1075" name="Rectangle 3"/>
          <p:cNvSpPr>
            <a:spLocks noGrp="1" noChangeArrowheads="1"/>
          </p:cNvSpPr>
          <p:nvPr>
            <p:ph idx="1"/>
          </p:nvPr>
        </p:nvSpPr>
        <p:spPr>
          <a:xfrm>
            <a:off x="561975" y="1004888"/>
            <a:ext cx="8586788" cy="5867400"/>
          </a:xfrm>
        </p:spPr>
        <p:txBody>
          <a:bodyPr/>
          <a:lstStyle/>
          <a:p>
            <a:pPr eaLnBrk="1" hangingPunct="1">
              <a:defRPr/>
            </a:pPr>
            <a:r>
              <a:rPr lang="en-US" sz="3400" smtClean="0">
                <a:cs typeface="+mn-cs"/>
              </a:rPr>
              <a:t>Thus, the light emitted by the big bang gases arrives at Earth as far-infrared radiation and short-wave-length radio waves.</a:t>
            </a:r>
          </a:p>
          <a:p>
            <a:pPr lvl="1" eaLnBrk="1" hangingPunct="1">
              <a:defRPr/>
            </a:pPr>
            <a:r>
              <a:rPr lang="en-US" sz="2400" smtClean="0"/>
              <a:t>You can</a:t>
            </a:r>
            <a:r>
              <a:rPr lang="ja-JP" altLang="en-US" sz="2400" smtClean="0">
                <a:latin typeface="Arial"/>
              </a:rPr>
              <a:t>’</a:t>
            </a:r>
            <a:r>
              <a:rPr lang="en-US" sz="2400" smtClean="0"/>
              <a:t>t see it with your eyes, but it should be detectable with infrared and radio telescopes.</a:t>
            </a:r>
          </a:p>
          <a:p>
            <a:pPr lvl="1" eaLnBrk="1" hangingPunct="1">
              <a:defRPr/>
            </a:pPr>
            <a:r>
              <a:rPr lang="en-US" sz="2400" smtClean="0"/>
              <a:t>Amazingly, the big bang can still be detected by the radiation it emitted.</a:t>
            </a:r>
          </a:p>
        </p:txBody>
      </p:sp>
      <p:sp>
        <p:nvSpPr>
          <p:cNvPr id="1411081" name="Text Box 9"/>
          <p:cNvSpPr txBox="1">
            <a:spLocks noChangeArrowheads="1"/>
          </p:cNvSpPr>
          <p:nvPr/>
        </p:nvSpPr>
        <p:spPr bwMode="auto">
          <a:xfrm>
            <a:off x="561975" y="31750"/>
            <a:ext cx="7667625" cy="88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90000"/>
              </a:lnSpc>
              <a:spcBef>
                <a:spcPct val="50000"/>
              </a:spcBef>
              <a:defRPr/>
            </a:pPr>
            <a:r>
              <a:rPr lang="en-US" sz="3000">
                <a:solidFill>
                  <a:srgbClr val="FFCC00"/>
                </a:solidFill>
                <a:cs typeface="+mn-cs"/>
              </a:rPr>
              <a:t>Evidence for the Big Bang: </a:t>
            </a:r>
            <a:br>
              <a:rPr lang="en-US" sz="3000">
                <a:solidFill>
                  <a:srgbClr val="FFCC00"/>
                </a:solidFill>
                <a:cs typeface="+mn-cs"/>
              </a:rPr>
            </a:br>
            <a:r>
              <a:rPr lang="en-US" sz="3000">
                <a:solidFill>
                  <a:srgbClr val="FFCC00"/>
                </a:solidFill>
                <a:cs typeface="+mn-cs"/>
              </a:rPr>
              <a:t>The Cosmic Background Radiation </a:t>
            </a:r>
          </a:p>
        </p:txBody>
      </p:sp>
    </p:spTree>
    <p:extLst>
      <p:ext uri="{BB962C8B-B14F-4D97-AF65-F5344CB8AC3E}">
        <p14:creationId xmlns:p14="http://schemas.microsoft.com/office/powerpoint/2010/main" val="38285902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2099" name="Rectangle 3"/>
          <p:cNvSpPr>
            <a:spLocks noGrp="1" noChangeArrowheads="1"/>
          </p:cNvSpPr>
          <p:nvPr>
            <p:ph idx="1"/>
          </p:nvPr>
        </p:nvSpPr>
        <p:spPr>
          <a:xfrm>
            <a:off x="561975" y="990600"/>
            <a:ext cx="8534400" cy="5821363"/>
          </a:xfrm>
        </p:spPr>
        <p:txBody>
          <a:bodyPr/>
          <a:lstStyle/>
          <a:p>
            <a:pPr eaLnBrk="1" hangingPunct="1">
              <a:defRPr/>
            </a:pPr>
            <a:r>
              <a:rPr lang="en-US" smtClean="0">
                <a:cs typeface="+mn-cs"/>
              </a:rPr>
              <a:t>In the mid-1960s, two Bell Laboratories physicists, Arno Penzias and Robert Wilson, were measuring the radio brightness of the sky when they discovered peculiar radio noise coming from all directions.</a:t>
            </a:r>
          </a:p>
        </p:txBody>
      </p:sp>
      <p:sp>
        <p:nvSpPr>
          <p:cNvPr id="1412109" name="Text Box 13"/>
          <p:cNvSpPr txBox="1">
            <a:spLocks noChangeArrowheads="1"/>
          </p:cNvSpPr>
          <p:nvPr/>
        </p:nvSpPr>
        <p:spPr bwMode="auto">
          <a:xfrm>
            <a:off x="561975" y="31750"/>
            <a:ext cx="7667625" cy="88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90000"/>
              </a:lnSpc>
              <a:spcBef>
                <a:spcPct val="50000"/>
              </a:spcBef>
              <a:defRPr/>
            </a:pPr>
            <a:r>
              <a:rPr lang="en-US" sz="3000">
                <a:solidFill>
                  <a:srgbClr val="FFCC00"/>
                </a:solidFill>
                <a:cs typeface="+mn-cs"/>
              </a:rPr>
              <a:t>Evidence for the Big Bang: </a:t>
            </a:r>
            <a:br>
              <a:rPr lang="en-US" sz="3000">
                <a:solidFill>
                  <a:srgbClr val="FFCC00"/>
                </a:solidFill>
                <a:cs typeface="+mn-cs"/>
              </a:rPr>
            </a:br>
            <a:r>
              <a:rPr lang="en-US" sz="3000">
                <a:solidFill>
                  <a:srgbClr val="FFCC00"/>
                </a:solidFill>
                <a:cs typeface="+mn-cs"/>
              </a:rPr>
              <a:t>The Cosmic Background Radiation </a:t>
            </a:r>
          </a:p>
        </p:txBody>
      </p:sp>
      <p:pic>
        <p:nvPicPr>
          <p:cNvPr id="1412110" name="Picture 14" descr="11p224"/>
          <p:cNvPicPr>
            <a:picLocks noChangeAspect="1" noChangeArrowheads="1"/>
          </p:cNvPicPr>
          <p:nvPr/>
        </p:nvPicPr>
        <p:blipFill>
          <a:blip r:embed="rId3">
            <a:extLst>
              <a:ext uri="{28A0092B-C50C-407E-A947-70E740481C1C}">
                <a14:useLocalDpi xmlns:a14="http://schemas.microsoft.com/office/drawing/2010/main" val="0"/>
              </a:ext>
            </a:extLst>
          </a:blip>
          <a:srcRect l="3026" t="18182" r="4181" b="2272"/>
          <a:stretch>
            <a:fillRect/>
          </a:stretch>
        </p:blipFill>
        <p:spPr bwMode="auto">
          <a:xfrm>
            <a:off x="5105400" y="3784600"/>
            <a:ext cx="4038600" cy="307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142473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3251" name="Rectangle 3"/>
          <p:cNvSpPr>
            <a:spLocks noGrp="1" noChangeArrowheads="1"/>
          </p:cNvSpPr>
          <p:nvPr>
            <p:ph idx="1"/>
          </p:nvPr>
        </p:nvSpPr>
        <p:spPr>
          <a:xfrm>
            <a:off x="547688" y="976313"/>
            <a:ext cx="8215312" cy="5881687"/>
          </a:xfrm>
        </p:spPr>
        <p:txBody>
          <a:bodyPr/>
          <a:lstStyle/>
          <a:p>
            <a:pPr eaLnBrk="1" hangingPunct="1">
              <a:defRPr/>
            </a:pPr>
            <a:r>
              <a:rPr lang="en-US" sz="4000" smtClean="0">
                <a:cs typeface="+mn-cs"/>
              </a:rPr>
              <a:t>Notice that this is better than speculation—it is all supported by evidence.</a:t>
            </a:r>
          </a:p>
          <a:p>
            <a:pPr lvl="1" eaLnBrk="1" hangingPunct="1">
              <a:defRPr/>
            </a:pPr>
            <a:r>
              <a:rPr lang="en-US" sz="2400" smtClean="0"/>
              <a:t>Cosmology, however strange it may seem, is a serious and logical attempt to understand how the universe works.</a:t>
            </a:r>
          </a:p>
          <a:p>
            <a:pPr lvl="1" eaLnBrk="1" hangingPunct="1">
              <a:defRPr/>
            </a:pPr>
            <a:r>
              <a:rPr lang="en-US" sz="2400" smtClean="0"/>
              <a:t>It leads to wonderful insights into how you came to be a part of it.</a:t>
            </a:r>
          </a:p>
        </p:txBody>
      </p:sp>
    </p:spTree>
    <p:extLst>
      <p:ext uri="{BB962C8B-B14F-4D97-AF65-F5344CB8AC3E}">
        <p14:creationId xmlns:p14="http://schemas.microsoft.com/office/powerpoint/2010/main" val="29980527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6115" name="Rectangle 3"/>
          <p:cNvSpPr>
            <a:spLocks noGrp="1" noChangeArrowheads="1"/>
          </p:cNvSpPr>
          <p:nvPr>
            <p:ph idx="1"/>
          </p:nvPr>
        </p:nvSpPr>
        <p:spPr>
          <a:xfrm>
            <a:off x="561975" y="990600"/>
            <a:ext cx="8534400" cy="5867400"/>
          </a:xfrm>
        </p:spPr>
        <p:txBody>
          <a:bodyPr/>
          <a:lstStyle/>
          <a:p>
            <a:pPr eaLnBrk="1" hangingPunct="1">
              <a:defRPr/>
            </a:pPr>
            <a:r>
              <a:rPr lang="en-US" smtClean="0">
                <a:cs typeface="+mn-cs"/>
              </a:rPr>
              <a:t>In the 1940s, physicists George Gamow and Ralph Alpher had predicted that the big bang would have emitted blackbody radiation that should now be in the far-infrared and radio parts of the spectrum.</a:t>
            </a:r>
          </a:p>
        </p:txBody>
      </p:sp>
      <p:sp>
        <p:nvSpPr>
          <p:cNvPr id="1626120" name="Text Box 8"/>
          <p:cNvSpPr txBox="1">
            <a:spLocks noChangeArrowheads="1"/>
          </p:cNvSpPr>
          <p:nvPr/>
        </p:nvSpPr>
        <p:spPr bwMode="auto">
          <a:xfrm>
            <a:off x="561975" y="31750"/>
            <a:ext cx="7667625" cy="88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90000"/>
              </a:lnSpc>
              <a:spcBef>
                <a:spcPct val="50000"/>
              </a:spcBef>
              <a:defRPr/>
            </a:pPr>
            <a:r>
              <a:rPr lang="en-US" sz="3000">
                <a:solidFill>
                  <a:srgbClr val="FFCC00"/>
                </a:solidFill>
                <a:cs typeface="+mn-cs"/>
              </a:rPr>
              <a:t>Evidence for the Big Bang: </a:t>
            </a:r>
            <a:br>
              <a:rPr lang="en-US" sz="3000">
                <a:solidFill>
                  <a:srgbClr val="FFCC00"/>
                </a:solidFill>
                <a:cs typeface="+mn-cs"/>
              </a:rPr>
            </a:br>
            <a:r>
              <a:rPr lang="en-US" sz="3000">
                <a:solidFill>
                  <a:srgbClr val="FFCC00"/>
                </a:solidFill>
                <a:cs typeface="+mn-cs"/>
              </a:rPr>
              <a:t>The Cosmic Background Radiation </a:t>
            </a:r>
          </a:p>
        </p:txBody>
      </p:sp>
    </p:spTree>
    <p:extLst>
      <p:ext uri="{BB962C8B-B14F-4D97-AF65-F5344CB8AC3E}">
        <p14:creationId xmlns:p14="http://schemas.microsoft.com/office/powerpoint/2010/main" val="7305240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5173" name="Rectangle 5"/>
          <p:cNvSpPr>
            <a:spLocks noGrp="1" noChangeArrowheads="1"/>
          </p:cNvSpPr>
          <p:nvPr>
            <p:ph idx="1"/>
          </p:nvPr>
        </p:nvSpPr>
        <p:spPr>
          <a:xfrm>
            <a:off x="561975" y="990600"/>
            <a:ext cx="8586788" cy="5867400"/>
          </a:xfrm>
        </p:spPr>
        <p:txBody>
          <a:bodyPr/>
          <a:lstStyle/>
          <a:p>
            <a:pPr eaLnBrk="1" hangingPunct="1">
              <a:defRPr/>
            </a:pPr>
            <a:r>
              <a:rPr lang="en-US" sz="3600" smtClean="0">
                <a:cs typeface="+mn-cs"/>
              </a:rPr>
              <a:t>In the early 1960s, physicist Robert Dicke and his team at Princeton began building a receiver to detect that radiation.</a:t>
            </a:r>
            <a:endParaRPr lang="en-US" sz="3600" smtClean="0">
              <a:cs typeface="Times New Roman" charset="0"/>
            </a:endParaRPr>
          </a:p>
        </p:txBody>
      </p:sp>
      <p:sp>
        <p:nvSpPr>
          <p:cNvPr id="1415177" name="Text Box 9"/>
          <p:cNvSpPr txBox="1">
            <a:spLocks noChangeArrowheads="1"/>
          </p:cNvSpPr>
          <p:nvPr/>
        </p:nvSpPr>
        <p:spPr bwMode="auto">
          <a:xfrm>
            <a:off x="561975" y="31750"/>
            <a:ext cx="7667625" cy="88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90000"/>
              </a:lnSpc>
              <a:spcBef>
                <a:spcPct val="50000"/>
              </a:spcBef>
              <a:defRPr/>
            </a:pPr>
            <a:r>
              <a:rPr lang="en-US" sz="3000">
                <a:solidFill>
                  <a:srgbClr val="FFCC00"/>
                </a:solidFill>
                <a:cs typeface="+mn-cs"/>
              </a:rPr>
              <a:t>Evidence for the Big Bang: </a:t>
            </a:r>
            <a:br>
              <a:rPr lang="en-US" sz="3000">
                <a:solidFill>
                  <a:srgbClr val="FFCC00"/>
                </a:solidFill>
                <a:cs typeface="+mn-cs"/>
              </a:rPr>
            </a:br>
            <a:r>
              <a:rPr lang="en-US" sz="3000">
                <a:solidFill>
                  <a:srgbClr val="FFCC00"/>
                </a:solidFill>
                <a:cs typeface="+mn-cs"/>
              </a:rPr>
              <a:t>The Cosmic Background Radiation </a:t>
            </a:r>
          </a:p>
        </p:txBody>
      </p:sp>
    </p:spTree>
    <p:extLst>
      <p:ext uri="{BB962C8B-B14F-4D97-AF65-F5344CB8AC3E}">
        <p14:creationId xmlns:p14="http://schemas.microsoft.com/office/powerpoint/2010/main" val="2954279896"/>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7139" name="Rectangle 3"/>
          <p:cNvSpPr>
            <a:spLocks noGrp="1" noChangeArrowheads="1"/>
          </p:cNvSpPr>
          <p:nvPr>
            <p:ph idx="1"/>
          </p:nvPr>
        </p:nvSpPr>
        <p:spPr>
          <a:xfrm>
            <a:off x="561975" y="990600"/>
            <a:ext cx="8586788" cy="5867400"/>
          </a:xfrm>
        </p:spPr>
        <p:txBody>
          <a:bodyPr/>
          <a:lstStyle/>
          <a:p>
            <a:pPr eaLnBrk="1" hangingPunct="1">
              <a:defRPr/>
            </a:pPr>
            <a:r>
              <a:rPr lang="en-US" smtClean="0">
                <a:cs typeface="+mn-cs"/>
              </a:rPr>
              <a:t>When Penzias and Wilson learned about the preceding work, they realized the radio noise they had detected—now called the </a:t>
            </a:r>
            <a:r>
              <a:rPr lang="en-US" smtClean="0">
                <a:solidFill>
                  <a:srgbClr val="0000FF"/>
                </a:solidFill>
                <a:cs typeface="+mn-cs"/>
              </a:rPr>
              <a:t>cosmic microwave background</a:t>
            </a:r>
            <a:r>
              <a:rPr lang="en-US" smtClean="0">
                <a:cs typeface="+mn-cs"/>
              </a:rPr>
              <a:t> (</a:t>
            </a:r>
            <a:r>
              <a:rPr lang="en-US" smtClean="0">
                <a:solidFill>
                  <a:srgbClr val="0000FF"/>
                </a:solidFill>
                <a:cs typeface="+mn-cs"/>
              </a:rPr>
              <a:t>CMB</a:t>
            </a:r>
            <a:r>
              <a:rPr lang="en-US" smtClean="0">
                <a:cs typeface="+mn-cs"/>
              </a:rPr>
              <a:t>)—is actually radiation from the big bang. </a:t>
            </a:r>
          </a:p>
          <a:p>
            <a:pPr lvl="1" eaLnBrk="1" hangingPunct="1">
              <a:defRPr/>
            </a:pPr>
            <a:r>
              <a:rPr lang="en-US" sz="2400" smtClean="0"/>
              <a:t>They received the </a:t>
            </a:r>
            <a:br>
              <a:rPr lang="en-US" sz="2400" smtClean="0"/>
            </a:br>
            <a:r>
              <a:rPr lang="en-US" sz="2400" smtClean="0"/>
              <a:t>1978 Nobel Prize </a:t>
            </a:r>
            <a:br>
              <a:rPr lang="en-US" sz="2400" smtClean="0"/>
            </a:br>
            <a:r>
              <a:rPr lang="en-US" sz="2400" smtClean="0"/>
              <a:t>in physics for their </a:t>
            </a:r>
            <a:br>
              <a:rPr lang="en-US" sz="2400" smtClean="0"/>
            </a:br>
            <a:r>
              <a:rPr lang="en-US" sz="2400" smtClean="0"/>
              <a:t>discovery.</a:t>
            </a:r>
          </a:p>
        </p:txBody>
      </p:sp>
      <p:sp>
        <p:nvSpPr>
          <p:cNvPr id="1627150" name="Text Box 14"/>
          <p:cNvSpPr txBox="1">
            <a:spLocks noChangeArrowheads="1"/>
          </p:cNvSpPr>
          <p:nvPr/>
        </p:nvSpPr>
        <p:spPr bwMode="auto">
          <a:xfrm>
            <a:off x="561975" y="31750"/>
            <a:ext cx="7667625" cy="88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90000"/>
              </a:lnSpc>
              <a:spcBef>
                <a:spcPct val="50000"/>
              </a:spcBef>
              <a:defRPr/>
            </a:pPr>
            <a:r>
              <a:rPr lang="en-US" sz="3000">
                <a:solidFill>
                  <a:srgbClr val="FFCC00"/>
                </a:solidFill>
                <a:cs typeface="+mn-cs"/>
              </a:rPr>
              <a:t>Evidence for the Big Bang: </a:t>
            </a:r>
            <a:br>
              <a:rPr lang="en-US" sz="3000">
                <a:solidFill>
                  <a:srgbClr val="FFCC00"/>
                </a:solidFill>
                <a:cs typeface="+mn-cs"/>
              </a:rPr>
            </a:br>
            <a:r>
              <a:rPr lang="en-US" sz="3000">
                <a:solidFill>
                  <a:srgbClr val="FFCC00"/>
                </a:solidFill>
                <a:cs typeface="+mn-cs"/>
              </a:rPr>
              <a:t>The Cosmic Background Radiation </a:t>
            </a:r>
          </a:p>
        </p:txBody>
      </p:sp>
      <p:pic>
        <p:nvPicPr>
          <p:cNvPr id="1627151" name="Picture 15" descr="11p224"/>
          <p:cNvPicPr>
            <a:picLocks noChangeAspect="1" noChangeArrowheads="1"/>
          </p:cNvPicPr>
          <p:nvPr/>
        </p:nvPicPr>
        <p:blipFill>
          <a:blip r:embed="rId3">
            <a:extLst>
              <a:ext uri="{28A0092B-C50C-407E-A947-70E740481C1C}">
                <a14:useLocalDpi xmlns:a14="http://schemas.microsoft.com/office/drawing/2010/main" val="0"/>
              </a:ext>
            </a:extLst>
          </a:blip>
          <a:srcRect l="3026" t="18182" r="4181" b="2272"/>
          <a:stretch>
            <a:fillRect/>
          </a:stretch>
        </p:blipFill>
        <p:spPr bwMode="auto">
          <a:xfrm>
            <a:off x="5102225" y="3784600"/>
            <a:ext cx="4038600" cy="307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083130300"/>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6197" name="Rectangle 5"/>
          <p:cNvSpPr>
            <a:spLocks noGrp="1" noChangeArrowheads="1"/>
          </p:cNvSpPr>
          <p:nvPr>
            <p:ph idx="1"/>
          </p:nvPr>
        </p:nvSpPr>
        <p:spPr>
          <a:xfrm>
            <a:off x="557213" y="966788"/>
            <a:ext cx="8281987" cy="5867400"/>
          </a:xfrm>
        </p:spPr>
        <p:txBody>
          <a:bodyPr/>
          <a:lstStyle/>
          <a:p>
            <a:pPr eaLnBrk="1" hangingPunct="1">
              <a:defRPr/>
            </a:pPr>
            <a:r>
              <a:rPr lang="en-US" sz="4400" smtClean="0">
                <a:cs typeface="Times New Roman" charset="0"/>
              </a:rPr>
              <a:t>The detection of the background radiation was tremendously exciting.</a:t>
            </a:r>
          </a:p>
          <a:p>
            <a:pPr lvl="1" eaLnBrk="1" hangingPunct="1">
              <a:defRPr/>
            </a:pPr>
            <a:r>
              <a:rPr lang="en-US" sz="2600" smtClean="0">
                <a:cs typeface="Times New Roman" charset="0"/>
              </a:rPr>
              <a:t>Astronomers, though, wanted confirmation.</a:t>
            </a:r>
          </a:p>
        </p:txBody>
      </p:sp>
      <p:sp>
        <p:nvSpPr>
          <p:cNvPr id="1416201" name="Text Box 9"/>
          <p:cNvSpPr txBox="1">
            <a:spLocks noChangeArrowheads="1"/>
          </p:cNvSpPr>
          <p:nvPr/>
        </p:nvSpPr>
        <p:spPr bwMode="auto">
          <a:xfrm>
            <a:off x="561975" y="31750"/>
            <a:ext cx="7667625" cy="88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90000"/>
              </a:lnSpc>
              <a:spcBef>
                <a:spcPct val="50000"/>
              </a:spcBef>
              <a:defRPr/>
            </a:pPr>
            <a:r>
              <a:rPr lang="en-US" sz="3000">
                <a:solidFill>
                  <a:srgbClr val="FFCC00"/>
                </a:solidFill>
                <a:cs typeface="+mn-cs"/>
              </a:rPr>
              <a:t>Evidence for the Big Bang: </a:t>
            </a:r>
            <a:br>
              <a:rPr lang="en-US" sz="3000">
                <a:solidFill>
                  <a:srgbClr val="FFCC00"/>
                </a:solidFill>
                <a:cs typeface="+mn-cs"/>
              </a:rPr>
            </a:br>
            <a:r>
              <a:rPr lang="en-US" sz="3000">
                <a:solidFill>
                  <a:srgbClr val="FFCC00"/>
                </a:solidFill>
                <a:cs typeface="+mn-cs"/>
              </a:rPr>
              <a:t>The Cosmic Background Radiation </a:t>
            </a:r>
          </a:p>
        </p:txBody>
      </p:sp>
    </p:spTree>
    <p:extLst>
      <p:ext uri="{BB962C8B-B14F-4D97-AF65-F5344CB8AC3E}">
        <p14:creationId xmlns:p14="http://schemas.microsoft.com/office/powerpoint/2010/main" val="6380364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5107" name="Rectangle 3"/>
          <p:cNvSpPr>
            <a:spLocks noGrp="1" noChangeArrowheads="1"/>
          </p:cNvSpPr>
          <p:nvPr>
            <p:ph idx="1"/>
          </p:nvPr>
        </p:nvSpPr>
        <p:spPr>
          <a:xfrm>
            <a:off x="557213" y="990600"/>
            <a:ext cx="8267700" cy="5867400"/>
          </a:xfrm>
        </p:spPr>
        <p:txBody>
          <a:bodyPr/>
          <a:lstStyle/>
          <a:p>
            <a:pPr eaLnBrk="1" hangingPunct="1">
              <a:defRPr/>
            </a:pPr>
            <a:r>
              <a:rPr lang="en-US" sz="3600" smtClean="0">
                <a:cs typeface="+mn-cs"/>
              </a:rPr>
              <a:t>Critical observations in the far-infrared checking whether the CMB really has a blackbody spectrum could not be made from the ground.</a:t>
            </a:r>
          </a:p>
          <a:p>
            <a:pPr eaLnBrk="1" hangingPunct="1">
              <a:defRPr/>
            </a:pPr>
            <a:endParaRPr lang="en-US" sz="3600" smtClean="0">
              <a:cs typeface="+mn-cs"/>
            </a:endParaRPr>
          </a:p>
        </p:txBody>
      </p:sp>
      <p:sp>
        <p:nvSpPr>
          <p:cNvPr id="2095111" name="Text Box 7"/>
          <p:cNvSpPr txBox="1">
            <a:spLocks noChangeArrowheads="1"/>
          </p:cNvSpPr>
          <p:nvPr/>
        </p:nvSpPr>
        <p:spPr bwMode="auto">
          <a:xfrm>
            <a:off x="561975" y="31750"/>
            <a:ext cx="7667625" cy="88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90000"/>
              </a:lnSpc>
              <a:spcBef>
                <a:spcPct val="50000"/>
              </a:spcBef>
              <a:defRPr/>
            </a:pPr>
            <a:r>
              <a:rPr lang="en-US" sz="3000">
                <a:solidFill>
                  <a:srgbClr val="FFCC00"/>
                </a:solidFill>
                <a:cs typeface="+mn-cs"/>
              </a:rPr>
              <a:t>Evidence for the Big Bang: </a:t>
            </a:r>
            <a:br>
              <a:rPr lang="en-US" sz="3000">
                <a:solidFill>
                  <a:srgbClr val="FFCC00"/>
                </a:solidFill>
                <a:cs typeface="+mn-cs"/>
              </a:rPr>
            </a:br>
            <a:r>
              <a:rPr lang="en-US" sz="3000">
                <a:solidFill>
                  <a:srgbClr val="FFCC00"/>
                </a:solidFill>
                <a:cs typeface="+mn-cs"/>
              </a:rPr>
              <a:t>The Cosmic Background Radiation </a:t>
            </a:r>
          </a:p>
        </p:txBody>
      </p:sp>
    </p:spTree>
    <p:extLst>
      <p:ext uri="{BB962C8B-B14F-4D97-AF65-F5344CB8AC3E}">
        <p14:creationId xmlns:p14="http://schemas.microsoft.com/office/powerpoint/2010/main" val="3717847224"/>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63" name="Rectangle 3"/>
          <p:cNvSpPr>
            <a:spLocks noGrp="1" noChangeArrowheads="1"/>
          </p:cNvSpPr>
          <p:nvPr>
            <p:ph idx="1"/>
          </p:nvPr>
        </p:nvSpPr>
        <p:spPr>
          <a:xfrm>
            <a:off x="561975" y="990600"/>
            <a:ext cx="8534400" cy="4525963"/>
          </a:xfrm>
        </p:spPr>
        <p:txBody>
          <a:bodyPr/>
          <a:lstStyle/>
          <a:p>
            <a:pPr eaLnBrk="1" hangingPunct="1">
              <a:defRPr/>
            </a:pPr>
            <a:r>
              <a:rPr lang="en-US" smtClean="0">
                <a:cs typeface="Times New Roman" charset="0"/>
              </a:rPr>
              <a:t>It was not until January 1990 that satellite measurements confirmed that the CMB is blackbody radiation, with an apparent temperature of </a:t>
            </a:r>
            <a:r>
              <a:rPr lang="en-US" smtClean="0">
                <a:cs typeface="+mn-cs"/>
              </a:rPr>
              <a:t>2.725 +/- 0.002 K.</a:t>
            </a:r>
          </a:p>
          <a:p>
            <a:pPr lvl="1" eaLnBrk="1" hangingPunct="1">
              <a:defRPr/>
            </a:pPr>
            <a:r>
              <a:rPr lang="en-US" sz="2400" smtClean="0"/>
              <a:t>This is in </a:t>
            </a:r>
            <a:r>
              <a:rPr lang="en-US" sz="2400" smtClean="0">
                <a:cs typeface="Times New Roman" charset="0"/>
              </a:rPr>
              <a:t>good agreement with theoretical predictions. </a:t>
            </a:r>
          </a:p>
        </p:txBody>
      </p:sp>
      <p:sp>
        <p:nvSpPr>
          <p:cNvPr id="1628176" name="Text Box 16"/>
          <p:cNvSpPr txBox="1">
            <a:spLocks noChangeArrowheads="1"/>
          </p:cNvSpPr>
          <p:nvPr/>
        </p:nvSpPr>
        <p:spPr bwMode="auto">
          <a:xfrm>
            <a:off x="561975" y="31750"/>
            <a:ext cx="7667625" cy="88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90000"/>
              </a:lnSpc>
              <a:spcBef>
                <a:spcPct val="50000"/>
              </a:spcBef>
              <a:defRPr/>
            </a:pPr>
            <a:r>
              <a:rPr lang="en-US" sz="3000">
                <a:solidFill>
                  <a:srgbClr val="FFCC00"/>
                </a:solidFill>
                <a:cs typeface="+mn-cs"/>
              </a:rPr>
              <a:t>Evidence for the Big Bang: </a:t>
            </a:r>
            <a:br>
              <a:rPr lang="en-US" sz="3000">
                <a:solidFill>
                  <a:srgbClr val="FFCC00"/>
                </a:solidFill>
                <a:cs typeface="+mn-cs"/>
              </a:rPr>
            </a:br>
            <a:r>
              <a:rPr lang="en-US" sz="3000">
                <a:solidFill>
                  <a:srgbClr val="FFCC00"/>
                </a:solidFill>
                <a:cs typeface="+mn-cs"/>
              </a:rPr>
              <a:t>The Cosmic Background Radiation </a:t>
            </a:r>
          </a:p>
        </p:txBody>
      </p:sp>
      <p:pic>
        <p:nvPicPr>
          <p:cNvPr id="1628177" name="Picture 17" descr="11f05a"/>
          <p:cNvPicPr>
            <a:picLocks noChangeAspect="1" noChangeArrowheads="1"/>
          </p:cNvPicPr>
          <p:nvPr/>
        </p:nvPicPr>
        <p:blipFill>
          <a:blip r:embed="rId3">
            <a:extLst>
              <a:ext uri="{28A0092B-C50C-407E-A947-70E740481C1C}">
                <a14:useLocalDpi xmlns:a14="http://schemas.microsoft.com/office/drawing/2010/main" val="0"/>
              </a:ext>
            </a:extLst>
          </a:blip>
          <a:srcRect l="8846" t="18460" r="1236" b="4984"/>
          <a:stretch>
            <a:fillRect/>
          </a:stretch>
        </p:blipFill>
        <p:spPr bwMode="auto">
          <a:xfrm>
            <a:off x="762000" y="4038600"/>
            <a:ext cx="4767263" cy="243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628178" name="Picture 18" descr="11f05b"/>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8813" y="3789363"/>
            <a:ext cx="3405187" cy="306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6069343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7219" name="Rectangle 3"/>
          <p:cNvSpPr>
            <a:spLocks noGrp="1" noChangeArrowheads="1"/>
          </p:cNvSpPr>
          <p:nvPr>
            <p:ph idx="1"/>
          </p:nvPr>
        </p:nvSpPr>
        <p:spPr>
          <a:xfrm>
            <a:off x="561975" y="990600"/>
            <a:ext cx="8281988" cy="5867400"/>
          </a:xfrm>
        </p:spPr>
        <p:txBody>
          <a:bodyPr/>
          <a:lstStyle/>
          <a:p>
            <a:pPr eaLnBrk="1" hangingPunct="1">
              <a:defRPr/>
            </a:pPr>
            <a:r>
              <a:rPr lang="en-US" sz="3600" smtClean="0">
                <a:cs typeface="+mn-cs"/>
              </a:rPr>
              <a:t>It may seem strange that the hot gas of the big bang seems to have a temperature of only 2.7 degrees above absolute zero.</a:t>
            </a:r>
          </a:p>
          <a:p>
            <a:pPr lvl="1" eaLnBrk="1" hangingPunct="1">
              <a:defRPr/>
            </a:pPr>
            <a:r>
              <a:rPr lang="en-US" sz="2400" smtClean="0"/>
              <a:t>However, it has a tremendous redshift.</a:t>
            </a:r>
          </a:p>
          <a:p>
            <a:pPr lvl="1" eaLnBrk="1" hangingPunct="1">
              <a:defRPr/>
            </a:pPr>
            <a:r>
              <a:rPr lang="en-US" sz="2400" smtClean="0"/>
              <a:t>Observers on Earth see light that has a redshift of about 1,100.</a:t>
            </a:r>
          </a:p>
          <a:p>
            <a:pPr lvl="1" eaLnBrk="1" hangingPunct="1">
              <a:defRPr/>
            </a:pPr>
            <a:r>
              <a:rPr lang="en-US" sz="2400" smtClean="0"/>
              <a:t>That is, the wavelengths of the photons are about 1,100 times longer than when they were emitted.</a:t>
            </a:r>
          </a:p>
        </p:txBody>
      </p:sp>
      <p:sp>
        <p:nvSpPr>
          <p:cNvPr id="1417224" name="Text Box 8"/>
          <p:cNvSpPr txBox="1">
            <a:spLocks noChangeArrowheads="1"/>
          </p:cNvSpPr>
          <p:nvPr/>
        </p:nvSpPr>
        <p:spPr bwMode="auto">
          <a:xfrm>
            <a:off x="561975" y="31750"/>
            <a:ext cx="7667625" cy="88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90000"/>
              </a:lnSpc>
              <a:spcBef>
                <a:spcPct val="50000"/>
              </a:spcBef>
              <a:defRPr/>
            </a:pPr>
            <a:r>
              <a:rPr lang="en-US" sz="3000">
                <a:solidFill>
                  <a:srgbClr val="FFCC00"/>
                </a:solidFill>
                <a:cs typeface="+mn-cs"/>
              </a:rPr>
              <a:t>Evidence for the Big Bang: </a:t>
            </a:r>
            <a:br>
              <a:rPr lang="en-US" sz="3000">
                <a:solidFill>
                  <a:srgbClr val="FFCC00"/>
                </a:solidFill>
                <a:cs typeface="+mn-cs"/>
              </a:rPr>
            </a:br>
            <a:r>
              <a:rPr lang="en-US" sz="3000">
                <a:solidFill>
                  <a:srgbClr val="FFCC00"/>
                </a:solidFill>
                <a:cs typeface="+mn-cs"/>
              </a:rPr>
              <a:t>The Cosmic Background Radiation </a:t>
            </a:r>
          </a:p>
        </p:txBody>
      </p:sp>
    </p:spTree>
    <p:extLst>
      <p:ext uri="{BB962C8B-B14F-4D97-AF65-F5344CB8AC3E}">
        <p14:creationId xmlns:p14="http://schemas.microsoft.com/office/powerpoint/2010/main" val="2662224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8246" name="Rectangle 6"/>
          <p:cNvSpPr>
            <a:spLocks noGrp="1" noChangeArrowheads="1"/>
          </p:cNvSpPr>
          <p:nvPr>
            <p:ph idx="1"/>
          </p:nvPr>
        </p:nvSpPr>
        <p:spPr>
          <a:xfrm>
            <a:off x="561975" y="1004888"/>
            <a:ext cx="8115300" cy="5867400"/>
          </a:xfrm>
        </p:spPr>
        <p:txBody>
          <a:bodyPr/>
          <a:lstStyle/>
          <a:p>
            <a:pPr eaLnBrk="1" hangingPunct="1">
              <a:defRPr/>
            </a:pPr>
            <a:r>
              <a:rPr lang="en-US" sz="3400" smtClean="0">
                <a:cs typeface="+mn-cs"/>
              </a:rPr>
              <a:t>The gas clouds that emitted the photons had a temperature of about 3,000 K.</a:t>
            </a:r>
          </a:p>
          <a:p>
            <a:pPr eaLnBrk="1" hangingPunct="1">
              <a:defRPr/>
            </a:pPr>
            <a:r>
              <a:rPr lang="en-US" sz="3400" smtClean="0">
                <a:cs typeface="+mn-cs"/>
              </a:rPr>
              <a:t>Also, they emitted black body radiation with a λ</a:t>
            </a:r>
            <a:r>
              <a:rPr lang="en-US" sz="3400" baseline="-25000" smtClean="0">
                <a:cs typeface="+mn-cs"/>
              </a:rPr>
              <a:t>max</a:t>
            </a:r>
            <a:r>
              <a:rPr lang="en-US" sz="3400" smtClean="0">
                <a:cs typeface="+mn-cs"/>
              </a:rPr>
              <a:t> of about 1,000 nm.</a:t>
            </a:r>
            <a:endParaRPr lang="en-US" sz="2800" smtClean="0">
              <a:cs typeface="+mn-cs"/>
            </a:endParaRPr>
          </a:p>
        </p:txBody>
      </p:sp>
      <p:sp>
        <p:nvSpPr>
          <p:cNvPr id="1418250" name="Text Box 10"/>
          <p:cNvSpPr txBox="1">
            <a:spLocks noChangeArrowheads="1"/>
          </p:cNvSpPr>
          <p:nvPr/>
        </p:nvSpPr>
        <p:spPr bwMode="auto">
          <a:xfrm>
            <a:off x="561975" y="31750"/>
            <a:ext cx="7667625" cy="88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90000"/>
              </a:lnSpc>
              <a:spcBef>
                <a:spcPct val="50000"/>
              </a:spcBef>
              <a:defRPr/>
            </a:pPr>
            <a:r>
              <a:rPr lang="en-US" sz="3000">
                <a:solidFill>
                  <a:srgbClr val="FFCC00"/>
                </a:solidFill>
                <a:cs typeface="+mn-cs"/>
              </a:rPr>
              <a:t>Evidence for the Big Bang: </a:t>
            </a:r>
            <a:br>
              <a:rPr lang="en-US" sz="3000">
                <a:solidFill>
                  <a:srgbClr val="FFCC00"/>
                </a:solidFill>
                <a:cs typeface="+mn-cs"/>
              </a:rPr>
            </a:br>
            <a:r>
              <a:rPr lang="en-US" sz="3000">
                <a:solidFill>
                  <a:srgbClr val="FFCC00"/>
                </a:solidFill>
                <a:cs typeface="+mn-cs"/>
              </a:rPr>
              <a:t>The Cosmic Background Radiation </a:t>
            </a:r>
          </a:p>
        </p:txBody>
      </p:sp>
    </p:spTree>
    <p:extLst>
      <p:ext uri="{BB962C8B-B14F-4D97-AF65-F5344CB8AC3E}">
        <p14:creationId xmlns:p14="http://schemas.microsoft.com/office/powerpoint/2010/main" val="2901217411"/>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5779" name="Rectangle 3"/>
          <p:cNvSpPr>
            <a:spLocks noGrp="1" noChangeArrowheads="1"/>
          </p:cNvSpPr>
          <p:nvPr>
            <p:ph idx="1"/>
          </p:nvPr>
        </p:nvSpPr>
        <p:spPr>
          <a:xfrm>
            <a:off x="561975" y="990600"/>
            <a:ext cx="8586788" cy="5867400"/>
          </a:xfrm>
        </p:spPr>
        <p:txBody>
          <a:bodyPr/>
          <a:lstStyle/>
          <a:p>
            <a:pPr eaLnBrk="1" hangingPunct="1">
              <a:defRPr/>
            </a:pPr>
            <a:r>
              <a:rPr lang="en-US" smtClean="0">
                <a:cs typeface="+mn-cs"/>
              </a:rPr>
              <a:t>The expansion of the universe has redshifted the wavelengths about 1,100 times longer.</a:t>
            </a:r>
          </a:p>
          <a:p>
            <a:pPr eaLnBrk="1" hangingPunct="1">
              <a:defRPr/>
            </a:pPr>
            <a:r>
              <a:rPr lang="en-US" smtClean="0">
                <a:cs typeface="+mn-cs"/>
              </a:rPr>
              <a:t>So, λ</a:t>
            </a:r>
            <a:r>
              <a:rPr lang="en-US" baseline="-25000" smtClean="0">
                <a:cs typeface="+mn-cs"/>
              </a:rPr>
              <a:t>max</a:t>
            </a:r>
            <a:r>
              <a:rPr lang="en-US" smtClean="0">
                <a:cs typeface="+mn-cs"/>
              </a:rPr>
              <a:t> is now about 1 million nm (1 mm).</a:t>
            </a:r>
          </a:p>
          <a:p>
            <a:pPr lvl="1" eaLnBrk="1" hangingPunct="1">
              <a:defRPr/>
            </a:pPr>
            <a:r>
              <a:rPr lang="en-US" sz="2400" smtClean="0"/>
              <a:t>That is why the hot gas of the big bang seems to be 1,100 times cooler now—about 2.7 K.</a:t>
            </a:r>
          </a:p>
        </p:txBody>
      </p:sp>
      <p:sp>
        <p:nvSpPr>
          <p:cNvPr id="1995784" name="Text Box 8"/>
          <p:cNvSpPr txBox="1">
            <a:spLocks noChangeArrowheads="1"/>
          </p:cNvSpPr>
          <p:nvPr/>
        </p:nvSpPr>
        <p:spPr bwMode="auto">
          <a:xfrm>
            <a:off x="561975" y="31750"/>
            <a:ext cx="7667625" cy="88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90000"/>
              </a:lnSpc>
              <a:spcBef>
                <a:spcPct val="50000"/>
              </a:spcBef>
              <a:defRPr/>
            </a:pPr>
            <a:r>
              <a:rPr lang="en-US" sz="3000">
                <a:solidFill>
                  <a:srgbClr val="FFCC00"/>
                </a:solidFill>
                <a:cs typeface="+mn-cs"/>
              </a:rPr>
              <a:t>Evidence for the Big Bang: </a:t>
            </a:r>
            <a:br>
              <a:rPr lang="en-US" sz="3000">
                <a:solidFill>
                  <a:srgbClr val="FFCC00"/>
                </a:solidFill>
                <a:cs typeface="+mn-cs"/>
              </a:rPr>
            </a:br>
            <a:r>
              <a:rPr lang="en-US" sz="3000">
                <a:solidFill>
                  <a:srgbClr val="FFCC00"/>
                </a:solidFill>
                <a:cs typeface="+mn-cs"/>
              </a:rPr>
              <a:t>The Cosmic Background Radiation </a:t>
            </a:r>
          </a:p>
        </p:txBody>
      </p:sp>
    </p:spTree>
    <p:extLst>
      <p:ext uri="{BB962C8B-B14F-4D97-AF65-F5344CB8AC3E}">
        <p14:creationId xmlns:p14="http://schemas.microsoft.com/office/powerpoint/2010/main" val="30885015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9267" name="Rectangle 3"/>
          <p:cNvSpPr>
            <a:spLocks noGrp="1" noChangeArrowheads="1"/>
          </p:cNvSpPr>
          <p:nvPr>
            <p:ph idx="1"/>
          </p:nvPr>
        </p:nvSpPr>
        <p:spPr>
          <a:xfrm>
            <a:off x="561975" y="990600"/>
            <a:ext cx="8262938" cy="5821363"/>
          </a:xfrm>
        </p:spPr>
        <p:txBody>
          <a:bodyPr/>
          <a:lstStyle/>
          <a:p>
            <a:pPr eaLnBrk="1" hangingPunct="1">
              <a:defRPr/>
            </a:pPr>
            <a:r>
              <a:rPr lang="en-US" smtClean="0">
                <a:cs typeface="+mn-cs"/>
              </a:rPr>
              <a:t>Simple observations of the darkness of the night sky and the redshifts of the galaxies show you that the universe must have had a beginning.</a:t>
            </a:r>
          </a:p>
          <a:p>
            <a:pPr eaLnBrk="1" hangingPunct="1">
              <a:defRPr/>
            </a:pPr>
            <a:r>
              <a:rPr lang="en-US" smtClean="0">
                <a:cs typeface="+mn-cs"/>
              </a:rPr>
              <a:t>Also, you have seen that the CMB is clear evidence that conditions at the beginning were hot and dense.</a:t>
            </a:r>
          </a:p>
        </p:txBody>
      </p:sp>
      <p:sp>
        <p:nvSpPr>
          <p:cNvPr id="1419269" name="Text Box 5"/>
          <p:cNvSpPr txBox="1">
            <a:spLocks noChangeArrowheads="1"/>
          </p:cNvSpPr>
          <p:nvPr/>
        </p:nvSpPr>
        <p:spPr bwMode="auto">
          <a:xfrm>
            <a:off x="561975" y="0"/>
            <a:ext cx="7667625"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90000"/>
              </a:lnSpc>
              <a:defRPr/>
            </a:pPr>
            <a:r>
              <a:rPr lang="en-US" sz="3000">
                <a:solidFill>
                  <a:srgbClr val="FFCC00"/>
                </a:solidFill>
                <a:cs typeface="+mn-cs"/>
              </a:rPr>
              <a:t>Particles and Nucleosynthesis: </a:t>
            </a:r>
            <a:br>
              <a:rPr lang="en-US" sz="3000">
                <a:solidFill>
                  <a:srgbClr val="FFCC00"/>
                </a:solidFill>
                <a:cs typeface="+mn-cs"/>
              </a:rPr>
            </a:br>
            <a:r>
              <a:rPr lang="en-US" sz="3000">
                <a:solidFill>
                  <a:srgbClr val="FFCC00"/>
                </a:solidFill>
                <a:cs typeface="+mn-cs"/>
              </a:rPr>
              <a:t>The First Seconds and Minutes</a:t>
            </a:r>
          </a:p>
        </p:txBody>
      </p:sp>
    </p:spTree>
    <p:extLst>
      <p:ext uri="{BB962C8B-B14F-4D97-AF65-F5344CB8AC3E}">
        <p14:creationId xmlns:p14="http://schemas.microsoft.com/office/powerpoint/2010/main" val="191019047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6259" name="Rectangle 3"/>
          <p:cNvSpPr>
            <a:spLocks noGrp="1" noChangeArrowheads="1"/>
          </p:cNvSpPr>
          <p:nvPr>
            <p:ph type="body" sz="half" idx="1"/>
          </p:nvPr>
        </p:nvSpPr>
        <p:spPr>
          <a:xfrm>
            <a:off x="561975" y="990600"/>
            <a:ext cx="8262938" cy="5562600"/>
          </a:xfrm>
        </p:spPr>
        <p:txBody>
          <a:bodyPr/>
          <a:lstStyle/>
          <a:p>
            <a:pPr eaLnBrk="1" hangingPunct="1">
              <a:defRPr/>
            </a:pPr>
            <a:r>
              <a:rPr lang="en-US" sz="3600" smtClean="0">
                <a:cs typeface="+mn-cs"/>
              </a:rPr>
              <a:t>Everyone has an impression of the universe as a vast depth filled with galaxies.</a:t>
            </a:r>
          </a:p>
          <a:p>
            <a:pPr lvl="1" eaLnBrk="1" hangingPunct="1">
              <a:defRPr/>
            </a:pPr>
            <a:r>
              <a:rPr lang="en-US" sz="2600" smtClean="0"/>
              <a:t>As you begin exploring the universe, you need to sort out your expectations so they do not mislead you.</a:t>
            </a:r>
          </a:p>
        </p:txBody>
      </p:sp>
      <p:sp>
        <p:nvSpPr>
          <p:cNvPr id="1376263" name="Text Box 7"/>
          <p:cNvSpPr txBox="1">
            <a:spLocks noChangeArrowheads="1"/>
          </p:cNvSpPr>
          <p:nvPr/>
        </p:nvSpPr>
        <p:spPr bwMode="auto">
          <a:xfrm>
            <a:off x="561975" y="76200"/>
            <a:ext cx="766762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Introduction to the Universe</a:t>
            </a:r>
          </a:p>
        </p:txBody>
      </p:sp>
    </p:spTree>
    <p:extLst>
      <p:ext uri="{BB962C8B-B14F-4D97-AF65-F5344CB8AC3E}">
        <p14:creationId xmlns:p14="http://schemas.microsoft.com/office/powerpoint/2010/main" val="3350959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7155" name="Rectangle 3"/>
          <p:cNvSpPr>
            <a:spLocks noGrp="1" noChangeArrowheads="1"/>
          </p:cNvSpPr>
          <p:nvPr>
            <p:ph idx="1"/>
          </p:nvPr>
        </p:nvSpPr>
        <p:spPr>
          <a:xfrm>
            <a:off x="557213" y="990600"/>
            <a:ext cx="8572500" cy="5848350"/>
          </a:xfrm>
        </p:spPr>
        <p:txBody>
          <a:bodyPr/>
          <a:lstStyle/>
          <a:p>
            <a:pPr eaLnBrk="1" hangingPunct="1">
              <a:defRPr/>
            </a:pPr>
            <a:r>
              <a:rPr lang="en-US" sz="3600" smtClean="0">
                <a:cs typeface="+mn-cs"/>
              </a:rPr>
              <a:t>Theorists can combine these observations with knowledge from physics how atoms and subatomic particles behave—to work out the story of how the big bang occurred.</a:t>
            </a:r>
          </a:p>
        </p:txBody>
      </p:sp>
      <p:sp>
        <p:nvSpPr>
          <p:cNvPr id="2097158" name="Text Box 6"/>
          <p:cNvSpPr txBox="1">
            <a:spLocks noChangeArrowheads="1"/>
          </p:cNvSpPr>
          <p:nvPr/>
        </p:nvSpPr>
        <p:spPr bwMode="auto">
          <a:xfrm>
            <a:off x="561975" y="0"/>
            <a:ext cx="7667625"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90000"/>
              </a:lnSpc>
              <a:defRPr/>
            </a:pPr>
            <a:r>
              <a:rPr lang="en-US" sz="3000">
                <a:solidFill>
                  <a:srgbClr val="FFCC00"/>
                </a:solidFill>
                <a:cs typeface="+mn-cs"/>
              </a:rPr>
              <a:t>Particles and Nucleosynthesis: </a:t>
            </a:r>
            <a:br>
              <a:rPr lang="en-US" sz="3000">
                <a:solidFill>
                  <a:srgbClr val="FFCC00"/>
                </a:solidFill>
                <a:cs typeface="+mn-cs"/>
              </a:rPr>
            </a:br>
            <a:r>
              <a:rPr lang="en-US" sz="3000">
                <a:solidFill>
                  <a:srgbClr val="FFCC00"/>
                </a:solidFill>
                <a:cs typeface="+mn-cs"/>
              </a:rPr>
              <a:t>The First Seconds and Minutes</a:t>
            </a:r>
          </a:p>
        </p:txBody>
      </p:sp>
    </p:spTree>
    <p:extLst>
      <p:ext uri="{BB962C8B-B14F-4D97-AF65-F5344CB8AC3E}">
        <p14:creationId xmlns:p14="http://schemas.microsoft.com/office/powerpoint/2010/main" val="25510702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1317" name="Rectangle 5"/>
          <p:cNvSpPr>
            <a:spLocks noGrp="1" noChangeArrowheads="1"/>
          </p:cNvSpPr>
          <p:nvPr>
            <p:ph idx="1"/>
          </p:nvPr>
        </p:nvSpPr>
        <p:spPr>
          <a:xfrm>
            <a:off x="561975" y="990600"/>
            <a:ext cx="8110538" cy="5821363"/>
          </a:xfrm>
        </p:spPr>
        <p:txBody>
          <a:bodyPr/>
          <a:lstStyle/>
          <a:p>
            <a:pPr eaLnBrk="1" hangingPunct="1">
              <a:defRPr/>
            </a:pPr>
            <a:r>
              <a:rPr lang="en-US" sz="3600" smtClean="0">
                <a:cs typeface="Times New Roman" charset="0"/>
              </a:rPr>
              <a:t>Cosmologists cannot begin their history of the big bang at time zero.</a:t>
            </a:r>
          </a:p>
          <a:p>
            <a:pPr lvl="1" eaLnBrk="1" hangingPunct="1">
              <a:defRPr/>
            </a:pPr>
            <a:r>
              <a:rPr lang="en-US" sz="2400" smtClean="0">
                <a:cs typeface="Times New Roman" charset="0"/>
              </a:rPr>
              <a:t>No one understands the physics of matter and energy under such extreme conditions.</a:t>
            </a:r>
          </a:p>
          <a:p>
            <a:pPr eaLnBrk="1" hangingPunct="1">
              <a:defRPr/>
            </a:pPr>
            <a:r>
              <a:rPr lang="en-US" sz="3600" smtClean="0">
                <a:cs typeface="Times New Roman" charset="0"/>
              </a:rPr>
              <a:t>Nevertheless, they can come amazingly close.</a:t>
            </a:r>
          </a:p>
        </p:txBody>
      </p:sp>
      <p:sp>
        <p:nvSpPr>
          <p:cNvPr id="1421320" name="Text Box 8"/>
          <p:cNvSpPr txBox="1">
            <a:spLocks noChangeArrowheads="1"/>
          </p:cNvSpPr>
          <p:nvPr/>
        </p:nvSpPr>
        <p:spPr bwMode="auto">
          <a:xfrm>
            <a:off x="561975" y="0"/>
            <a:ext cx="7667625"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90000"/>
              </a:lnSpc>
              <a:defRPr/>
            </a:pPr>
            <a:r>
              <a:rPr lang="en-US" sz="3000">
                <a:solidFill>
                  <a:srgbClr val="FFCC00"/>
                </a:solidFill>
                <a:cs typeface="+mn-cs"/>
              </a:rPr>
              <a:t>Particles and Nucleosynthesis: </a:t>
            </a:r>
            <a:br>
              <a:rPr lang="en-US" sz="3000">
                <a:solidFill>
                  <a:srgbClr val="FFCC00"/>
                </a:solidFill>
                <a:cs typeface="+mn-cs"/>
              </a:rPr>
            </a:br>
            <a:r>
              <a:rPr lang="en-US" sz="3000">
                <a:solidFill>
                  <a:srgbClr val="FFCC00"/>
                </a:solidFill>
                <a:cs typeface="+mn-cs"/>
              </a:rPr>
              <a:t>The First Seconds and Minutes</a:t>
            </a:r>
          </a:p>
        </p:txBody>
      </p:sp>
    </p:spTree>
    <p:extLst>
      <p:ext uri="{BB962C8B-B14F-4D97-AF65-F5344CB8AC3E}">
        <p14:creationId xmlns:p14="http://schemas.microsoft.com/office/powerpoint/2010/main" val="4288443999"/>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1235" name="Rectangle 3"/>
          <p:cNvSpPr>
            <a:spLocks noGrp="1" noChangeArrowheads="1"/>
          </p:cNvSpPr>
          <p:nvPr>
            <p:ph idx="1"/>
          </p:nvPr>
        </p:nvSpPr>
        <p:spPr>
          <a:xfrm>
            <a:off x="561975" y="990600"/>
            <a:ext cx="8186738" cy="5867400"/>
          </a:xfrm>
        </p:spPr>
        <p:txBody>
          <a:bodyPr/>
          <a:lstStyle/>
          <a:p>
            <a:pPr eaLnBrk="1" hangingPunct="1">
              <a:defRPr/>
            </a:pPr>
            <a:r>
              <a:rPr lang="en-US" sz="3600" smtClean="0">
                <a:cs typeface="Times New Roman" charset="0"/>
              </a:rPr>
              <a:t>Suppose you could visit the universe when it was only 10-millionths of a second old.</a:t>
            </a:r>
          </a:p>
          <a:p>
            <a:pPr lvl="1" eaLnBrk="1" hangingPunct="1">
              <a:defRPr/>
            </a:pPr>
            <a:r>
              <a:rPr lang="en-US" sz="2400" smtClean="0">
                <a:cs typeface="Times New Roman" charset="0"/>
              </a:rPr>
              <a:t>You would find it filled with high-energy photons having a blackbody temperature well over 1 trillion (10</a:t>
            </a:r>
            <a:r>
              <a:rPr lang="en-US" sz="2400" baseline="30000" smtClean="0">
                <a:cs typeface="Times New Roman" charset="0"/>
              </a:rPr>
              <a:t>12</a:t>
            </a:r>
            <a:r>
              <a:rPr lang="en-US" sz="2400" smtClean="0">
                <a:cs typeface="Times New Roman" charset="0"/>
              </a:rPr>
              <a:t>) K and a density greater than 5 x 10</a:t>
            </a:r>
            <a:r>
              <a:rPr lang="en-US" sz="2400" baseline="30000" smtClean="0">
                <a:cs typeface="Times New Roman" charset="0"/>
              </a:rPr>
              <a:t>13</a:t>
            </a:r>
            <a:r>
              <a:rPr lang="en-US" sz="2400" smtClean="0">
                <a:cs typeface="Times New Roman" charset="0"/>
              </a:rPr>
              <a:t> g/cm</a:t>
            </a:r>
            <a:r>
              <a:rPr lang="en-US" sz="2400" baseline="30000" smtClean="0">
                <a:cs typeface="Times New Roman" charset="0"/>
              </a:rPr>
              <a:t>3.</a:t>
            </a:r>
          </a:p>
          <a:p>
            <a:pPr lvl="1" eaLnBrk="1" hangingPunct="1">
              <a:defRPr/>
            </a:pPr>
            <a:r>
              <a:rPr lang="en-US" sz="2400" smtClean="0">
                <a:cs typeface="Times New Roman" charset="0"/>
              </a:rPr>
              <a:t>This is nearly the density of an atomic nucleus.</a:t>
            </a:r>
            <a:endParaRPr lang="en-US" sz="2400" smtClean="0"/>
          </a:p>
        </p:txBody>
      </p:sp>
      <p:sp>
        <p:nvSpPr>
          <p:cNvPr id="1631239" name="Text Box 7"/>
          <p:cNvSpPr txBox="1">
            <a:spLocks noChangeArrowheads="1"/>
          </p:cNvSpPr>
          <p:nvPr/>
        </p:nvSpPr>
        <p:spPr bwMode="auto">
          <a:xfrm>
            <a:off x="561975" y="0"/>
            <a:ext cx="7667625"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90000"/>
              </a:lnSpc>
              <a:defRPr/>
            </a:pPr>
            <a:r>
              <a:rPr lang="en-US" sz="3000">
                <a:solidFill>
                  <a:srgbClr val="FFCC00"/>
                </a:solidFill>
                <a:cs typeface="+mn-cs"/>
              </a:rPr>
              <a:t>Particles and Nucleosynthesis: </a:t>
            </a:r>
            <a:br>
              <a:rPr lang="en-US" sz="3000">
                <a:solidFill>
                  <a:srgbClr val="FFCC00"/>
                </a:solidFill>
                <a:cs typeface="+mn-cs"/>
              </a:rPr>
            </a:br>
            <a:r>
              <a:rPr lang="en-US" sz="3000">
                <a:solidFill>
                  <a:srgbClr val="FFCC00"/>
                </a:solidFill>
                <a:cs typeface="+mn-cs"/>
              </a:rPr>
              <a:t>The First Seconds and Minutes</a:t>
            </a:r>
          </a:p>
        </p:txBody>
      </p:sp>
    </p:spTree>
    <p:extLst>
      <p:ext uri="{BB962C8B-B14F-4D97-AF65-F5344CB8AC3E}">
        <p14:creationId xmlns:p14="http://schemas.microsoft.com/office/powerpoint/2010/main" val="210981291"/>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5" name="Rectangle 5"/>
          <p:cNvSpPr>
            <a:spLocks noGrp="1" noChangeArrowheads="1"/>
          </p:cNvSpPr>
          <p:nvPr>
            <p:ph idx="1"/>
          </p:nvPr>
        </p:nvSpPr>
        <p:spPr>
          <a:xfrm>
            <a:off x="561975" y="990600"/>
            <a:ext cx="8229600" cy="5821363"/>
          </a:xfrm>
        </p:spPr>
        <p:txBody>
          <a:bodyPr/>
          <a:lstStyle/>
          <a:p>
            <a:pPr eaLnBrk="1" hangingPunct="1">
              <a:defRPr/>
            </a:pPr>
            <a:r>
              <a:rPr lang="en-US" smtClean="0">
                <a:cs typeface="Times New Roman" charset="0"/>
              </a:rPr>
              <a:t>If photons have enough energy, two photons can combine and convert their energy into a pair of particles—a particle of normal matter and a particle of </a:t>
            </a:r>
            <a:r>
              <a:rPr lang="en-US" smtClean="0">
                <a:solidFill>
                  <a:srgbClr val="0000FF"/>
                </a:solidFill>
                <a:cs typeface="Times New Roman" charset="0"/>
              </a:rPr>
              <a:t>antimatter</a:t>
            </a:r>
            <a:r>
              <a:rPr lang="en-US" smtClean="0">
                <a:cs typeface="Times New Roman" charset="0"/>
              </a:rPr>
              <a:t>.</a:t>
            </a:r>
            <a:r>
              <a:rPr lang="en-US" sz="3400" smtClean="0">
                <a:cs typeface="Times New Roman" charset="0"/>
              </a:rPr>
              <a:t> </a:t>
            </a:r>
          </a:p>
          <a:p>
            <a:pPr lvl="1" eaLnBrk="1" hangingPunct="1">
              <a:defRPr/>
            </a:pPr>
            <a:r>
              <a:rPr lang="en-US" sz="2400" smtClean="0">
                <a:cs typeface="Times New Roman" charset="0"/>
              </a:rPr>
              <a:t>When an antimatter particle meets its matching particle of normal matter, the two particles annihilate each other and convert their mass back into energy—in the form of two gamma rays.</a:t>
            </a:r>
            <a:endParaRPr lang="en-US" sz="2400" smtClean="0"/>
          </a:p>
        </p:txBody>
      </p:sp>
      <p:sp>
        <p:nvSpPr>
          <p:cNvPr id="1423368" name="Text Box 8"/>
          <p:cNvSpPr txBox="1">
            <a:spLocks noChangeArrowheads="1"/>
          </p:cNvSpPr>
          <p:nvPr/>
        </p:nvSpPr>
        <p:spPr bwMode="auto">
          <a:xfrm>
            <a:off x="561975" y="0"/>
            <a:ext cx="7667625"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90000"/>
              </a:lnSpc>
              <a:defRPr/>
            </a:pPr>
            <a:r>
              <a:rPr lang="en-US" sz="3000">
                <a:solidFill>
                  <a:srgbClr val="FFCC00"/>
                </a:solidFill>
                <a:cs typeface="+mn-cs"/>
              </a:rPr>
              <a:t>Particles and Nucleosynthesis: </a:t>
            </a:r>
            <a:br>
              <a:rPr lang="en-US" sz="3000">
                <a:solidFill>
                  <a:srgbClr val="FFCC00"/>
                </a:solidFill>
                <a:cs typeface="+mn-cs"/>
              </a:rPr>
            </a:br>
            <a:r>
              <a:rPr lang="en-US" sz="3000">
                <a:solidFill>
                  <a:srgbClr val="FFCC00"/>
                </a:solidFill>
                <a:cs typeface="+mn-cs"/>
              </a:rPr>
              <a:t>The First Seconds and Minutes</a:t>
            </a:r>
          </a:p>
        </p:txBody>
      </p:sp>
    </p:spTree>
    <p:extLst>
      <p:ext uri="{BB962C8B-B14F-4D97-AF65-F5344CB8AC3E}">
        <p14:creationId xmlns:p14="http://schemas.microsoft.com/office/powerpoint/2010/main" val="19305517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2261" name="Rectangle 5"/>
          <p:cNvSpPr>
            <a:spLocks noGrp="1" noChangeArrowheads="1"/>
          </p:cNvSpPr>
          <p:nvPr>
            <p:ph idx="1"/>
          </p:nvPr>
        </p:nvSpPr>
        <p:spPr>
          <a:xfrm>
            <a:off x="561975" y="990600"/>
            <a:ext cx="8262938" cy="5821363"/>
          </a:xfrm>
        </p:spPr>
        <p:txBody>
          <a:bodyPr/>
          <a:lstStyle/>
          <a:p>
            <a:pPr eaLnBrk="1" hangingPunct="1">
              <a:defRPr/>
            </a:pPr>
            <a:r>
              <a:rPr lang="en-US" sz="3400" smtClean="0">
                <a:cs typeface="+mn-cs"/>
              </a:rPr>
              <a:t>In the early universe, photons had enough energy to produce proton–antiproton pairs or neutron–antineutron pairs.</a:t>
            </a:r>
          </a:p>
          <a:p>
            <a:pPr lvl="1" eaLnBrk="1" hangingPunct="1">
              <a:defRPr/>
            </a:pPr>
            <a:r>
              <a:rPr lang="en-US" sz="2400" smtClean="0">
                <a:cs typeface="Times New Roman" charset="0"/>
              </a:rPr>
              <a:t>When these particles collided with their antiparticles, they converted their mass back into photons. </a:t>
            </a:r>
          </a:p>
          <a:p>
            <a:pPr lvl="1" eaLnBrk="1" hangingPunct="1">
              <a:defRPr/>
            </a:pPr>
            <a:r>
              <a:rPr lang="en-US" sz="2400" smtClean="0">
                <a:cs typeface="Times New Roman" charset="0"/>
              </a:rPr>
              <a:t>Thus, the early universe was filled with a dynamic soup of energy flickering from photons into particles and back again.</a:t>
            </a:r>
          </a:p>
        </p:txBody>
      </p:sp>
      <p:sp>
        <p:nvSpPr>
          <p:cNvPr id="1632264" name="Text Box 8"/>
          <p:cNvSpPr txBox="1">
            <a:spLocks noChangeArrowheads="1"/>
          </p:cNvSpPr>
          <p:nvPr/>
        </p:nvSpPr>
        <p:spPr bwMode="auto">
          <a:xfrm>
            <a:off x="561975" y="0"/>
            <a:ext cx="7667625"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90000"/>
              </a:lnSpc>
              <a:defRPr/>
            </a:pPr>
            <a:r>
              <a:rPr lang="en-US" sz="3000">
                <a:solidFill>
                  <a:srgbClr val="FFCC00"/>
                </a:solidFill>
                <a:cs typeface="+mn-cs"/>
              </a:rPr>
              <a:t>Particles and Nucleosynthesis: </a:t>
            </a:r>
            <a:br>
              <a:rPr lang="en-US" sz="3000">
                <a:solidFill>
                  <a:srgbClr val="FFCC00"/>
                </a:solidFill>
                <a:cs typeface="+mn-cs"/>
              </a:rPr>
            </a:br>
            <a:r>
              <a:rPr lang="en-US" sz="3000">
                <a:solidFill>
                  <a:srgbClr val="FFCC00"/>
                </a:solidFill>
                <a:cs typeface="+mn-cs"/>
              </a:rPr>
              <a:t>The First Seconds and Minutes</a:t>
            </a:r>
          </a:p>
        </p:txBody>
      </p:sp>
    </p:spTree>
    <p:extLst>
      <p:ext uri="{BB962C8B-B14F-4D97-AF65-F5344CB8AC3E}">
        <p14:creationId xmlns:p14="http://schemas.microsoft.com/office/powerpoint/2010/main" val="14092590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4387" name="Rectangle 3"/>
          <p:cNvSpPr>
            <a:spLocks noGrp="1" noChangeArrowheads="1"/>
          </p:cNvSpPr>
          <p:nvPr>
            <p:ph idx="1"/>
          </p:nvPr>
        </p:nvSpPr>
        <p:spPr>
          <a:xfrm>
            <a:off x="557213" y="976313"/>
            <a:ext cx="8205787" cy="5821362"/>
          </a:xfrm>
        </p:spPr>
        <p:txBody>
          <a:bodyPr/>
          <a:lstStyle/>
          <a:p>
            <a:pPr eaLnBrk="1" hangingPunct="1">
              <a:defRPr/>
            </a:pPr>
            <a:r>
              <a:rPr lang="en-US" sz="4000" smtClean="0">
                <a:cs typeface="+mn-cs"/>
              </a:rPr>
              <a:t>While all this went on, the expansion of the universe cooled the radiation.</a:t>
            </a:r>
          </a:p>
          <a:p>
            <a:pPr lvl="1" eaLnBrk="1" hangingPunct="1">
              <a:defRPr/>
            </a:pPr>
            <a:r>
              <a:rPr lang="en-US" sz="2600" smtClean="0"/>
              <a:t>By the time the universe was 0.0001 second old, its blackbody temperature had fallen to 10</a:t>
            </a:r>
            <a:r>
              <a:rPr lang="en-US" sz="2600" baseline="30000" smtClean="0"/>
              <a:t>12</a:t>
            </a:r>
            <a:r>
              <a:rPr lang="en-US" sz="2600" smtClean="0"/>
              <a:t> K. </a:t>
            </a:r>
          </a:p>
        </p:txBody>
      </p:sp>
      <p:sp>
        <p:nvSpPr>
          <p:cNvPr id="1424391" name="Text Box 7"/>
          <p:cNvSpPr txBox="1">
            <a:spLocks noChangeArrowheads="1"/>
          </p:cNvSpPr>
          <p:nvPr/>
        </p:nvSpPr>
        <p:spPr bwMode="auto">
          <a:xfrm>
            <a:off x="561975" y="0"/>
            <a:ext cx="7667625"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90000"/>
              </a:lnSpc>
              <a:defRPr/>
            </a:pPr>
            <a:r>
              <a:rPr lang="en-US" sz="3000">
                <a:solidFill>
                  <a:srgbClr val="FFCC00"/>
                </a:solidFill>
                <a:cs typeface="+mn-cs"/>
              </a:rPr>
              <a:t>Particles and Nucleosynthesis: </a:t>
            </a:r>
            <a:br>
              <a:rPr lang="en-US" sz="3000">
                <a:solidFill>
                  <a:srgbClr val="FFCC00"/>
                </a:solidFill>
                <a:cs typeface="+mn-cs"/>
              </a:rPr>
            </a:br>
            <a:r>
              <a:rPr lang="en-US" sz="3000">
                <a:solidFill>
                  <a:srgbClr val="FFCC00"/>
                </a:solidFill>
                <a:cs typeface="+mn-cs"/>
              </a:rPr>
              <a:t>The First Seconds and Minutes</a:t>
            </a:r>
          </a:p>
        </p:txBody>
      </p:sp>
    </p:spTree>
    <p:extLst>
      <p:ext uri="{BB962C8B-B14F-4D97-AF65-F5344CB8AC3E}">
        <p14:creationId xmlns:p14="http://schemas.microsoft.com/office/powerpoint/2010/main" val="2007299893"/>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03" name="Rectangle 3"/>
          <p:cNvSpPr>
            <a:spLocks noGrp="1" noChangeArrowheads="1"/>
          </p:cNvSpPr>
          <p:nvPr>
            <p:ph idx="1"/>
          </p:nvPr>
        </p:nvSpPr>
        <p:spPr>
          <a:xfrm>
            <a:off x="557213" y="990600"/>
            <a:ext cx="8267700" cy="5867400"/>
          </a:xfrm>
        </p:spPr>
        <p:txBody>
          <a:bodyPr/>
          <a:lstStyle/>
          <a:p>
            <a:pPr eaLnBrk="1" hangingPunct="1">
              <a:defRPr/>
            </a:pPr>
            <a:r>
              <a:rPr lang="en-US" smtClean="0">
                <a:cs typeface="+mn-cs"/>
              </a:rPr>
              <a:t>At that point, the average energy of the gamma-ray photons had fallen below the energy equivalent to the mass of a proton or a neutron.</a:t>
            </a:r>
          </a:p>
          <a:p>
            <a:pPr lvl="1" eaLnBrk="1" hangingPunct="1">
              <a:defRPr/>
            </a:pPr>
            <a:r>
              <a:rPr lang="en-US" sz="2400" smtClean="0"/>
              <a:t>So, the gamma rays could no longer produce such heavy particles, and the creation of protons and neutrons stopped. </a:t>
            </a:r>
          </a:p>
          <a:p>
            <a:pPr lvl="1" eaLnBrk="1" hangingPunct="1">
              <a:defRPr/>
            </a:pPr>
            <a:r>
              <a:rPr lang="en-US" sz="2400" smtClean="0"/>
              <a:t>These particles combined with their antiparticles and quickly converted most of the mass into photons.</a:t>
            </a:r>
          </a:p>
        </p:txBody>
      </p:sp>
      <p:sp>
        <p:nvSpPr>
          <p:cNvPr id="2099206" name="Text Box 6"/>
          <p:cNvSpPr txBox="1">
            <a:spLocks noChangeArrowheads="1"/>
          </p:cNvSpPr>
          <p:nvPr/>
        </p:nvSpPr>
        <p:spPr bwMode="auto">
          <a:xfrm>
            <a:off x="561975" y="0"/>
            <a:ext cx="7667625"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90000"/>
              </a:lnSpc>
              <a:defRPr/>
            </a:pPr>
            <a:r>
              <a:rPr lang="en-US" sz="3000">
                <a:solidFill>
                  <a:srgbClr val="FFCC00"/>
                </a:solidFill>
                <a:cs typeface="+mn-cs"/>
              </a:rPr>
              <a:t>Particles and Nucleosynthesis: </a:t>
            </a:r>
            <a:br>
              <a:rPr lang="en-US" sz="3000">
                <a:solidFill>
                  <a:srgbClr val="FFCC00"/>
                </a:solidFill>
                <a:cs typeface="+mn-cs"/>
              </a:rPr>
            </a:br>
            <a:r>
              <a:rPr lang="en-US" sz="3000">
                <a:solidFill>
                  <a:srgbClr val="FFCC00"/>
                </a:solidFill>
                <a:cs typeface="+mn-cs"/>
              </a:rPr>
              <a:t>The First Seconds and Minutes</a:t>
            </a:r>
          </a:p>
        </p:txBody>
      </p:sp>
    </p:spTree>
    <p:extLst>
      <p:ext uri="{BB962C8B-B14F-4D97-AF65-F5344CB8AC3E}">
        <p14:creationId xmlns:p14="http://schemas.microsoft.com/office/powerpoint/2010/main" val="7713488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5411" name="Rectangle 3"/>
          <p:cNvSpPr>
            <a:spLocks noGrp="1" noChangeArrowheads="1"/>
          </p:cNvSpPr>
          <p:nvPr>
            <p:ph idx="1"/>
          </p:nvPr>
        </p:nvSpPr>
        <p:spPr>
          <a:xfrm>
            <a:off x="561975" y="990600"/>
            <a:ext cx="8124825" cy="5334000"/>
          </a:xfrm>
        </p:spPr>
        <p:txBody>
          <a:bodyPr/>
          <a:lstStyle/>
          <a:p>
            <a:pPr eaLnBrk="1" hangingPunct="1">
              <a:defRPr/>
            </a:pPr>
            <a:r>
              <a:rPr lang="en-US" sz="3600" smtClean="0">
                <a:cs typeface="+mn-cs"/>
              </a:rPr>
              <a:t>From this, you might guess that all the protons and neutrons would have been annihilated with their antiparticles.</a:t>
            </a:r>
          </a:p>
          <a:p>
            <a:pPr lvl="1" eaLnBrk="1" hangingPunct="1">
              <a:defRPr/>
            </a:pPr>
            <a:r>
              <a:rPr lang="en-US" sz="2400" smtClean="0"/>
              <a:t>However, for reasons that are poorly understood, a small excess of normal particles apparently existed. </a:t>
            </a:r>
          </a:p>
          <a:p>
            <a:pPr lvl="1" eaLnBrk="1" hangingPunct="1">
              <a:defRPr/>
            </a:pPr>
            <a:r>
              <a:rPr lang="en-US" sz="2400" smtClean="0"/>
              <a:t>For every billion protons annihilated by antiprotons, one survived with no antiparticle to destroy it.</a:t>
            </a:r>
          </a:p>
          <a:p>
            <a:pPr lvl="1" eaLnBrk="1" hangingPunct="1">
              <a:defRPr/>
            </a:pPr>
            <a:r>
              <a:rPr lang="en-US" sz="2400" smtClean="0"/>
              <a:t>Thus, you live in a world of normal matter—antimatter is very rare.</a:t>
            </a:r>
          </a:p>
        </p:txBody>
      </p:sp>
      <p:sp>
        <p:nvSpPr>
          <p:cNvPr id="1425415" name="Text Box 7"/>
          <p:cNvSpPr txBox="1">
            <a:spLocks noChangeArrowheads="1"/>
          </p:cNvSpPr>
          <p:nvPr/>
        </p:nvSpPr>
        <p:spPr bwMode="auto">
          <a:xfrm>
            <a:off x="561975" y="0"/>
            <a:ext cx="7667625"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90000"/>
              </a:lnSpc>
              <a:defRPr/>
            </a:pPr>
            <a:r>
              <a:rPr lang="en-US" sz="3000">
                <a:solidFill>
                  <a:srgbClr val="FFCC00"/>
                </a:solidFill>
                <a:cs typeface="+mn-cs"/>
              </a:rPr>
              <a:t>Particles and Nucleosynthesis: </a:t>
            </a:r>
            <a:br>
              <a:rPr lang="en-US" sz="3000">
                <a:solidFill>
                  <a:srgbClr val="FFCC00"/>
                </a:solidFill>
                <a:cs typeface="+mn-cs"/>
              </a:rPr>
            </a:br>
            <a:r>
              <a:rPr lang="en-US" sz="3000">
                <a:solidFill>
                  <a:srgbClr val="FFCC00"/>
                </a:solidFill>
                <a:cs typeface="+mn-cs"/>
              </a:rPr>
              <a:t>The First Seconds and Minutes</a:t>
            </a:r>
          </a:p>
        </p:txBody>
      </p:sp>
    </p:spTree>
    <p:extLst>
      <p:ext uri="{BB962C8B-B14F-4D97-AF65-F5344CB8AC3E}">
        <p14:creationId xmlns:p14="http://schemas.microsoft.com/office/powerpoint/2010/main" val="4074612768"/>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6435" name="Rectangle 3"/>
          <p:cNvSpPr>
            <a:spLocks noGrp="1" noChangeArrowheads="1"/>
          </p:cNvSpPr>
          <p:nvPr>
            <p:ph idx="1"/>
          </p:nvPr>
        </p:nvSpPr>
        <p:spPr>
          <a:xfrm>
            <a:off x="561975" y="990600"/>
            <a:ext cx="8534400" cy="5791200"/>
          </a:xfrm>
        </p:spPr>
        <p:txBody>
          <a:bodyPr/>
          <a:lstStyle/>
          <a:p>
            <a:pPr eaLnBrk="1" hangingPunct="1">
              <a:defRPr/>
            </a:pPr>
            <a:r>
              <a:rPr lang="en-US" smtClean="0">
                <a:cs typeface="+mn-cs"/>
              </a:rPr>
              <a:t>The gamma rays did not have enough energy to produce protons and neutrons after the universe fell below 10</a:t>
            </a:r>
            <a:r>
              <a:rPr lang="en-US" baseline="30000" smtClean="0">
                <a:cs typeface="+mn-cs"/>
              </a:rPr>
              <a:t>12</a:t>
            </a:r>
            <a:r>
              <a:rPr lang="en-US" smtClean="0">
                <a:cs typeface="+mn-cs"/>
              </a:rPr>
              <a:t> K.</a:t>
            </a:r>
          </a:p>
          <a:p>
            <a:pPr eaLnBrk="1" hangingPunct="1">
              <a:defRPr/>
            </a:pPr>
            <a:r>
              <a:rPr lang="en-US" smtClean="0">
                <a:cs typeface="+mn-cs"/>
              </a:rPr>
              <a:t>However, electron-positron pairs, having lower mass, could still be produced.</a:t>
            </a:r>
          </a:p>
        </p:txBody>
      </p:sp>
      <p:sp>
        <p:nvSpPr>
          <p:cNvPr id="1426439" name="Text Box 7"/>
          <p:cNvSpPr txBox="1">
            <a:spLocks noChangeArrowheads="1"/>
          </p:cNvSpPr>
          <p:nvPr/>
        </p:nvSpPr>
        <p:spPr bwMode="auto">
          <a:xfrm>
            <a:off x="561975" y="0"/>
            <a:ext cx="7667625"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90000"/>
              </a:lnSpc>
              <a:defRPr/>
            </a:pPr>
            <a:r>
              <a:rPr lang="en-US" sz="3000">
                <a:solidFill>
                  <a:srgbClr val="FFCC00"/>
                </a:solidFill>
                <a:cs typeface="+mn-cs"/>
              </a:rPr>
              <a:t>Particles and Nucleosynthesis: </a:t>
            </a:r>
            <a:br>
              <a:rPr lang="en-US" sz="3000">
                <a:solidFill>
                  <a:srgbClr val="FFCC00"/>
                </a:solidFill>
                <a:cs typeface="+mn-cs"/>
              </a:rPr>
            </a:br>
            <a:r>
              <a:rPr lang="en-US" sz="3000">
                <a:solidFill>
                  <a:srgbClr val="FFCC00"/>
                </a:solidFill>
                <a:cs typeface="+mn-cs"/>
              </a:rPr>
              <a:t>The First Seconds and Minutes</a:t>
            </a:r>
          </a:p>
        </p:txBody>
      </p:sp>
    </p:spTree>
    <p:extLst>
      <p:ext uri="{BB962C8B-B14F-4D97-AF65-F5344CB8AC3E}">
        <p14:creationId xmlns:p14="http://schemas.microsoft.com/office/powerpoint/2010/main" val="33957477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7827" name="Rectangle 3"/>
          <p:cNvSpPr>
            <a:spLocks noGrp="1" noChangeArrowheads="1"/>
          </p:cNvSpPr>
          <p:nvPr>
            <p:ph idx="1"/>
          </p:nvPr>
        </p:nvSpPr>
        <p:spPr>
          <a:xfrm>
            <a:off x="557213" y="976313"/>
            <a:ext cx="8281987" cy="5562600"/>
          </a:xfrm>
        </p:spPr>
        <p:txBody>
          <a:bodyPr/>
          <a:lstStyle/>
          <a:p>
            <a:pPr eaLnBrk="1" hangingPunct="1">
              <a:defRPr/>
            </a:pPr>
            <a:r>
              <a:rPr lang="en-US" sz="4000" smtClean="0">
                <a:cs typeface="+mn-cs"/>
              </a:rPr>
              <a:t>That continued until the universe was about four seconds old.</a:t>
            </a:r>
          </a:p>
          <a:p>
            <a:pPr lvl="1" eaLnBrk="1" hangingPunct="1">
              <a:defRPr/>
            </a:pPr>
            <a:r>
              <a:rPr lang="en-US" sz="2400" smtClean="0"/>
              <a:t>At that point, the expansion had cooled the gamma rays to the point where they could no longer create electron–positron pairs. </a:t>
            </a:r>
          </a:p>
          <a:p>
            <a:pPr lvl="1" eaLnBrk="1" hangingPunct="1">
              <a:defRPr/>
            </a:pPr>
            <a:r>
              <a:rPr lang="en-US" sz="2400" smtClean="0"/>
              <a:t>Most of the electrons and positrons combined to form photons—and only one in a billion electrons survived.</a:t>
            </a:r>
          </a:p>
          <a:p>
            <a:pPr lvl="1" eaLnBrk="1" hangingPunct="1">
              <a:defRPr/>
            </a:pPr>
            <a:r>
              <a:rPr lang="en-US" sz="2400" smtClean="0"/>
              <a:t>The protons, neutrons, and electrons of which the universe is made were produced during the first four seconds of its history.</a:t>
            </a:r>
          </a:p>
        </p:txBody>
      </p:sp>
      <p:sp>
        <p:nvSpPr>
          <p:cNvPr id="1997831" name="Text Box 7"/>
          <p:cNvSpPr txBox="1">
            <a:spLocks noChangeArrowheads="1"/>
          </p:cNvSpPr>
          <p:nvPr/>
        </p:nvSpPr>
        <p:spPr bwMode="auto">
          <a:xfrm>
            <a:off x="561975" y="0"/>
            <a:ext cx="7667625"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90000"/>
              </a:lnSpc>
              <a:defRPr/>
            </a:pPr>
            <a:r>
              <a:rPr lang="en-US" sz="3000">
                <a:solidFill>
                  <a:srgbClr val="FFCC00"/>
                </a:solidFill>
                <a:cs typeface="+mn-cs"/>
              </a:rPr>
              <a:t>Particles and Nucleosynthesis: </a:t>
            </a:r>
            <a:br>
              <a:rPr lang="en-US" sz="3000">
                <a:solidFill>
                  <a:srgbClr val="FFCC00"/>
                </a:solidFill>
                <a:cs typeface="+mn-cs"/>
              </a:rPr>
            </a:br>
            <a:r>
              <a:rPr lang="en-US" sz="3000">
                <a:solidFill>
                  <a:srgbClr val="FFCC00"/>
                </a:solidFill>
                <a:cs typeface="+mn-cs"/>
              </a:rPr>
              <a:t>The First Seconds and Minutes</a:t>
            </a:r>
          </a:p>
        </p:txBody>
      </p:sp>
    </p:spTree>
    <p:extLst>
      <p:ext uri="{BB962C8B-B14F-4D97-AF65-F5344CB8AC3E}">
        <p14:creationId xmlns:p14="http://schemas.microsoft.com/office/powerpoint/2010/main" val="1591635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2803" name="Rectangle 3"/>
          <p:cNvSpPr>
            <a:spLocks noGrp="1" noChangeArrowheads="1"/>
          </p:cNvSpPr>
          <p:nvPr>
            <p:ph type="body" sz="half" idx="1"/>
          </p:nvPr>
        </p:nvSpPr>
        <p:spPr>
          <a:xfrm>
            <a:off x="561975" y="990600"/>
            <a:ext cx="8262938" cy="4525963"/>
          </a:xfrm>
        </p:spPr>
        <p:txBody>
          <a:bodyPr/>
          <a:lstStyle/>
          <a:p>
            <a:pPr eaLnBrk="1" hangingPunct="1">
              <a:defRPr/>
            </a:pPr>
            <a:r>
              <a:rPr lang="en-US" sz="3600" smtClean="0">
                <a:cs typeface="Times New Roman" charset="0"/>
              </a:rPr>
              <a:t>The first step is to deal with an expectation so obvious that most people, for the sake of a quiet life, don</a:t>
            </a:r>
            <a:r>
              <a:rPr lang="ja-JP" altLang="en-US" sz="3600" smtClean="0">
                <a:latin typeface="Arial"/>
                <a:cs typeface="Times New Roman" charset="0"/>
              </a:rPr>
              <a:t>’</a:t>
            </a:r>
            <a:r>
              <a:rPr lang="en-US" sz="3600" smtClean="0">
                <a:cs typeface="Times New Roman" charset="0"/>
              </a:rPr>
              <a:t>t even think about it.</a:t>
            </a:r>
            <a:endParaRPr lang="en-US" sz="3600" smtClean="0">
              <a:cs typeface="+mn-cs"/>
            </a:endParaRPr>
          </a:p>
        </p:txBody>
      </p:sp>
      <p:sp>
        <p:nvSpPr>
          <p:cNvPr id="1612811" name="Text Box 11"/>
          <p:cNvSpPr txBox="1">
            <a:spLocks noChangeArrowheads="1"/>
          </p:cNvSpPr>
          <p:nvPr/>
        </p:nvSpPr>
        <p:spPr bwMode="auto">
          <a:xfrm>
            <a:off x="561975" y="76200"/>
            <a:ext cx="766762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Introduction to the Universe</a:t>
            </a:r>
          </a:p>
        </p:txBody>
      </p:sp>
    </p:spTree>
    <p:extLst>
      <p:ext uri="{BB962C8B-B14F-4D97-AF65-F5344CB8AC3E}">
        <p14:creationId xmlns:p14="http://schemas.microsoft.com/office/powerpoint/2010/main" val="4036947363"/>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8483" name="Rectangle 3"/>
          <p:cNvSpPr>
            <a:spLocks noGrp="1" noChangeArrowheads="1"/>
          </p:cNvSpPr>
          <p:nvPr>
            <p:ph idx="1"/>
          </p:nvPr>
        </p:nvSpPr>
        <p:spPr>
          <a:xfrm>
            <a:off x="557213" y="976313"/>
            <a:ext cx="8281987" cy="5867400"/>
          </a:xfrm>
        </p:spPr>
        <p:txBody>
          <a:bodyPr/>
          <a:lstStyle/>
          <a:p>
            <a:pPr eaLnBrk="1" hangingPunct="1">
              <a:defRPr/>
            </a:pPr>
            <a:r>
              <a:rPr lang="en-US" sz="4000" smtClean="0">
                <a:cs typeface="+mn-cs"/>
              </a:rPr>
              <a:t>This soup of hot gas and radiation continued to cool.</a:t>
            </a:r>
          </a:p>
          <a:p>
            <a:pPr lvl="1" eaLnBrk="1" hangingPunct="1">
              <a:defRPr/>
            </a:pPr>
            <a:r>
              <a:rPr lang="en-US" sz="2400" smtClean="0"/>
              <a:t>By the time the universe was about 2 minutes old, protons and neutrons could link to form deuterium—the nucleus of a heavy hydrogen atom—and not be broken apart again.</a:t>
            </a:r>
          </a:p>
          <a:p>
            <a:pPr lvl="1" eaLnBrk="1" hangingPunct="1">
              <a:defRPr/>
            </a:pPr>
            <a:r>
              <a:rPr lang="en-US" sz="2400" smtClean="0"/>
              <a:t>By the end of the next minute, further reactions began converting deuterium into helium.</a:t>
            </a:r>
          </a:p>
        </p:txBody>
      </p:sp>
      <p:sp>
        <p:nvSpPr>
          <p:cNvPr id="1428487" name="Text Box 7"/>
          <p:cNvSpPr txBox="1">
            <a:spLocks noChangeArrowheads="1"/>
          </p:cNvSpPr>
          <p:nvPr/>
        </p:nvSpPr>
        <p:spPr bwMode="auto">
          <a:xfrm>
            <a:off x="561975" y="0"/>
            <a:ext cx="7667625"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90000"/>
              </a:lnSpc>
              <a:defRPr/>
            </a:pPr>
            <a:r>
              <a:rPr lang="en-US" sz="3000">
                <a:solidFill>
                  <a:srgbClr val="FFCC00"/>
                </a:solidFill>
                <a:cs typeface="+mn-cs"/>
              </a:rPr>
              <a:t>Particles and Nucleosynthesis: </a:t>
            </a:r>
            <a:br>
              <a:rPr lang="en-US" sz="3000">
                <a:solidFill>
                  <a:srgbClr val="FFCC00"/>
                </a:solidFill>
                <a:cs typeface="+mn-cs"/>
              </a:rPr>
            </a:br>
            <a:r>
              <a:rPr lang="en-US" sz="3000">
                <a:solidFill>
                  <a:srgbClr val="FFCC00"/>
                </a:solidFill>
                <a:cs typeface="+mn-cs"/>
              </a:rPr>
              <a:t>The First Seconds and Minutes</a:t>
            </a:r>
          </a:p>
        </p:txBody>
      </p:sp>
    </p:spTree>
    <p:extLst>
      <p:ext uri="{BB962C8B-B14F-4D97-AF65-F5344CB8AC3E}">
        <p14:creationId xmlns:p14="http://schemas.microsoft.com/office/powerpoint/2010/main" val="1717206968"/>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9875" name="Rectangle 3"/>
          <p:cNvSpPr>
            <a:spLocks noGrp="1" noChangeArrowheads="1"/>
          </p:cNvSpPr>
          <p:nvPr>
            <p:ph idx="1"/>
          </p:nvPr>
        </p:nvSpPr>
        <p:spPr>
          <a:xfrm>
            <a:off x="561975" y="976313"/>
            <a:ext cx="7667625" cy="4525962"/>
          </a:xfrm>
        </p:spPr>
        <p:txBody>
          <a:bodyPr/>
          <a:lstStyle/>
          <a:p>
            <a:pPr eaLnBrk="1" hangingPunct="1">
              <a:defRPr/>
            </a:pPr>
            <a:r>
              <a:rPr lang="en-US" sz="4000" smtClean="0">
                <a:cs typeface="+mn-cs"/>
              </a:rPr>
              <a:t>However, almost no heavier atoms could be built.</a:t>
            </a:r>
          </a:p>
          <a:p>
            <a:pPr lvl="1" eaLnBrk="1" hangingPunct="1">
              <a:defRPr/>
            </a:pPr>
            <a:r>
              <a:rPr lang="en-US" sz="2400" smtClean="0"/>
              <a:t>There are no stable nuclei with atomic weights of 5 or 8 (in units of the hydrogen atom). </a:t>
            </a:r>
          </a:p>
          <a:p>
            <a:pPr lvl="1" eaLnBrk="1" hangingPunct="1">
              <a:defRPr/>
            </a:pPr>
            <a:r>
              <a:rPr lang="en-US" sz="2400" smtClean="0"/>
              <a:t>Nuclei with these atomic weights fall apart as soon as they are created.</a:t>
            </a:r>
          </a:p>
        </p:txBody>
      </p:sp>
      <p:sp>
        <p:nvSpPr>
          <p:cNvPr id="1999879" name="Text Box 7"/>
          <p:cNvSpPr txBox="1">
            <a:spLocks noChangeArrowheads="1"/>
          </p:cNvSpPr>
          <p:nvPr/>
        </p:nvSpPr>
        <p:spPr bwMode="auto">
          <a:xfrm>
            <a:off x="561975" y="0"/>
            <a:ext cx="7667625"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90000"/>
              </a:lnSpc>
              <a:defRPr/>
            </a:pPr>
            <a:r>
              <a:rPr lang="en-US" sz="3000">
                <a:solidFill>
                  <a:srgbClr val="FFCC00"/>
                </a:solidFill>
                <a:cs typeface="+mn-cs"/>
              </a:rPr>
              <a:t>Particles and Nucleosynthesis: </a:t>
            </a:r>
            <a:br>
              <a:rPr lang="en-US" sz="3000">
                <a:solidFill>
                  <a:srgbClr val="FFCC00"/>
                </a:solidFill>
                <a:cs typeface="+mn-cs"/>
              </a:rPr>
            </a:br>
            <a:r>
              <a:rPr lang="en-US" sz="3000">
                <a:solidFill>
                  <a:srgbClr val="FFCC00"/>
                </a:solidFill>
                <a:cs typeface="+mn-cs"/>
              </a:rPr>
              <a:t>The First Seconds and Minutes</a:t>
            </a:r>
          </a:p>
        </p:txBody>
      </p:sp>
    </p:spTree>
    <p:extLst>
      <p:ext uri="{BB962C8B-B14F-4D97-AF65-F5344CB8AC3E}">
        <p14:creationId xmlns:p14="http://schemas.microsoft.com/office/powerpoint/2010/main" val="3816456787"/>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9507" name="Rectangle 3"/>
          <p:cNvSpPr>
            <a:spLocks noGrp="1" noChangeArrowheads="1"/>
          </p:cNvSpPr>
          <p:nvPr>
            <p:ph type="body" sz="half" idx="1"/>
          </p:nvPr>
        </p:nvSpPr>
        <p:spPr>
          <a:xfrm>
            <a:off x="561975" y="1004888"/>
            <a:ext cx="8048625" cy="5867400"/>
          </a:xfrm>
        </p:spPr>
        <p:txBody>
          <a:bodyPr/>
          <a:lstStyle/>
          <a:p>
            <a:pPr eaLnBrk="1" hangingPunct="1">
              <a:defRPr/>
            </a:pPr>
            <a:r>
              <a:rPr lang="en-US" sz="3400" smtClean="0">
                <a:cs typeface="+mn-cs"/>
              </a:rPr>
              <a:t>Cosmic element building during the big bang had to proceed rapidly, step by step—like someone hopping up a flight of stairs.</a:t>
            </a:r>
          </a:p>
          <a:p>
            <a:pPr lvl="1" eaLnBrk="1" hangingPunct="1">
              <a:defRPr/>
            </a:pPr>
            <a:r>
              <a:rPr lang="en-US" sz="2400" smtClean="0"/>
              <a:t>The lack of stable nuclei at atomic weights of 5 and 8 meant there were missing steps.</a:t>
            </a:r>
          </a:p>
          <a:p>
            <a:pPr lvl="1" eaLnBrk="1" hangingPunct="1">
              <a:defRPr/>
            </a:pPr>
            <a:r>
              <a:rPr lang="en-US" sz="2400" smtClean="0"/>
              <a:t>The step-by-step reactions had great difficulty jumping over these gaps.</a:t>
            </a:r>
          </a:p>
          <a:p>
            <a:pPr lvl="1" eaLnBrk="1" hangingPunct="1">
              <a:defRPr/>
            </a:pPr>
            <a:r>
              <a:rPr lang="en-US" sz="2400" smtClean="0"/>
              <a:t>Astronomers can calculate that the big bang produced a tiny amount of lithium but no elements heavier than that.</a:t>
            </a:r>
          </a:p>
        </p:txBody>
      </p:sp>
      <p:sp>
        <p:nvSpPr>
          <p:cNvPr id="1429515" name="Text Box 11"/>
          <p:cNvSpPr txBox="1">
            <a:spLocks noChangeArrowheads="1"/>
          </p:cNvSpPr>
          <p:nvPr/>
        </p:nvSpPr>
        <p:spPr bwMode="auto">
          <a:xfrm>
            <a:off x="561975" y="0"/>
            <a:ext cx="7667625"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90000"/>
              </a:lnSpc>
              <a:defRPr/>
            </a:pPr>
            <a:r>
              <a:rPr lang="en-US" sz="3000">
                <a:solidFill>
                  <a:srgbClr val="FFCC00"/>
                </a:solidFill>
                <a:cs typeface="+mn-cs"/>
              </a:rPr>
              <a:t>Particles and Nucleosynthesis: </a:t>
            </a:r>
            <a:br>
              <a:rPr lang="en-US" sz="3000">
                <a:solidFill>
                  <a:srgbClr val="FFCC00"/>
                </a:solidFill>
                <a:cs typeface="+mn-cs"/>
              </a:rPr>
            </a:br>
            <a:r>
              <a:rPr lang="en-US" sz="3000">
                <a:solidFill>
                  <a:srgbClr val="FFCC00"/>
                </a:solidFill>
                <a:cs typeface="+mn-cs"/>
              </a:rPr>
              <a:t>The First Seconds and Minutes</a:t>
            </a:r>
          </a:p>
        </p:txBody>
      </p:sp>
    </p:spTree>
    <p:extLst>
      <p:ext uri="{BB962C8B-B14F-4D97-AF65-F5344CB8AC3E}">
        <p14:creationId xmlns:p14="http://schemas.microsoft.com/office/powerpoint/2010/main" val="1377409558"/>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0531" name="Rectangle 3"/>
          <p:cNvSpPr>
            <a:spLocks noGrp="1" noChangeArrowheads="1"/>
          </p:cNvSpPr>
          <p:nvPr>
            <p:ph idx="1"/>
          </p:nvPr>
        </p:nvSpPr>
        <p:spPr>
          <a:xfrm>
            <a:off x="561975" y="990600"/>
            <a:ext cx="8586788" cy="5867400"/>
          </a:xfrm>
        </p:spPr>
        <p:txBody>
          <a:bodyPr/>
          <a:lstStyle/>
          <a:p>
            <a:pPr eaLnBrk="1" hangingPunct="1">
              <a:defRPr/>
            </a:pPr>
            <a:r>
              <a:rPr lang="en-US" smtClean="0">
                <a:cs typeface="+mn-cs"/>
              </a:rPr>
              <a:t>By the time the universe was 3 minutes old, it had become so cool that most nuclear reactions had stopped.</a:t>
            </a:r>
          </a:p>
          <a:p>
            <a:pPr eaLnBrk="1" hangingPunct="1">
              <a:defRPr/>
            </a:pPr>
            <a:r>
              <a:rPr lang="en-US" smtClean="0">
                <a:cs typeface="+mn-cs"/>
              </a:rPr>
              <a:t>By the time it was 30 minutes old, the reactions had ended completely.</a:t>
            </a:r>
          </a:p>
          <a:p>
            <a:pPr lvl="1" eaLnBrk="1" hangingPunct="1">
              <a:defRPr/>
            </a:pPr>
            <a:r>
              <a:rPr lang="en-US" sz="2400" smtClean="0"/>
              <a:t>About 25 percent of the mass was in the form of helium nuclei.</a:t>
            </a:r>
          </a:p>
          <a:p>
            <a:pPr lvl="1" eaLnBrk="1" hangingPunct="1">
              <a:defRPr/>
            </a:pPr>
            <a:r>
              <a:rPr lang="en-US" sz="2400" smtClean="0"/>
              <a:t>The rest was in the form of hydrogen nuclei (protons).</a:t>
            </a:r>
          </a:p>
        </p:txBody>
      </p:sp>
      <p:sp>
        <p:nvSpPr>
          <p:cNvPr id="1430535" name="Text Box 7"/>
          <p:cNvSpPr txBox="1">
            <a:spLocks noChangeArrowheads="1"/>
          </p:cNvSpPr>
          <p:nvPr/>
        </p:nvSpPr>
        <p:spPr bwMode="auto">
          <a:xfrm>
            <a:off x="561975" y="0"/>
            <a:ext cx="7667625"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90000"/>
              </a:lnSpc>
              <a:defRPr/>
            </a:pPr>
            <a:r>
              <a:rPr lang="en-US" sz="3000">
                <a:solidFill>
                  <a:srgbClr val="FFCC00"/>
                </a:solidFill>
                <a:cs typeface="+mn-cs"/>
              </a:rPr>
              <a:t>Particles and Nucleosynthesis: </a:t>
            </a:r>
            <a:br>
              <a:rPr lang="en-US" sz="3000">
                <a:solidFill>
                  <a:srgbClr val="FFCC00"/>
                </a:solidFill>
                <a:cs typeface="+mn-cs"/>
              </a:rPr>
            </a:br>
            <a:r>
              <a:rPr lang="en-US" sz="3000">
                <a:solidFill>
                  <a:srgbClr val="FFCC00"/>
                </a:solidFill>
                <a:cs typeface="+mn-cs"/>
              </a:rPr>
              <a:t>The First Seconds and Minutes</a:t>
            </a:r>
          </a:p>
        </p:txBody>
      </p:sp>
    </p:spTree>
    <p:extLst>
      <p:ext uri="{BB962C8B-B14F-4D97-AF65-F5344CB8AC3E}">
        <p14:creationId xmlns:p14="http://schemas.microsoft.com/office/powerpoint/2010/main" val="2520560200"/>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4307" name="Rectangle 3"/>
          <p:cNvSpPr>
            <a:spLocks noGrp="1" noChangeArrowheads="1"/>
          </p:cNvSpPr>
          <p:nvPr>
            <p:ph idx="1"/>
          </p:nvPr>
        </p:nvSpPr>
        <p:spPr>
          <a:xfrm>
            <a:off x="557213" y="976313"/>
            <a:ext cx="8281987" cy="5257800"/>
          </a:xfrm>
        </p:spPr>
        <p:txBody>
          <a:bodyPr/>
          <a:lstStyle/>
          <a:p>
            <a:pPr eaLnBrk="1" hangingPunct="1">
              <a:defRPr/>
            </a:pPr>
            <a:r>
              <a:rPr lang="en-US" sz="4000" smtClean="0">
                <a:cs typeface="Times New Roman" charset="0"/>
              </a:rPr>
              <a:t>That is the abundance of hydrogen and helium observed today in the oldest stars.</a:t>
            </a:r>
            <a:r>
              <a:rPr lang="en-US" sz="3400" smtClean="0">
                <a:cs typeface="Times New Roman" charset="0"/>
              </a:rPr>
              <a:t> </a:t>
            </a:r>
          </a:p>
          <a:p>
            <a:pPr lvl="1" eaLnBrk="1" hangingPunct="1">
              <a:defRPr/>
            </a:pPr>
            <a:r>
              <a:rPr lang="en-US" sz="2600" smtClean="0">
                <a:cs typeface="Times New Roman" charset="0"/>
              </a:rPr>
              <a:t>The cosmic abundance of hydrogen and helium were essentially fixed during the first minutes of the universe.</a:t>
            </a:r>
          </a:p>
        </p:txBody>
      </p:sp>
      <p:sp>
        <p:nvSpPr>
          <p:cNvPr id="1634311" name="Text Box 7"/>
          <p:cNvSpPr txBox="1">
            <a:spLocks noChangeArrowheads="1"/>
          </p:cNvSpPr>
          <p:nvPr/>
        </p:nvSpPr>
        <p:spPr bwMode="auto">
          <a:xfrm>
            <a:off x="561975" y="0"/>
            <a:ext cx="7667625"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90000"/>
              </a:lnSpc>
              <a:defRPr/>
            </a:pPr>
            <a:r>
              <a:rPr lang="en-US" sz="3000">
                <a:solidFill>
                  <a:srgbClr val="FFCC00"/>
                </a:solidFill>
                <a:cs typeface="+mn-cs"/>
              </a:rPr>
              <a:t>Particles and Nucleosynthesis: </a:t>
            </a:r>
            <a:br>
              <a:rPr lang="en-US" sz="3000">
                <a:solidFill>
                  <a:srgbClr val="FFCC00"/>
                </a:solidFill>
                <a:cs typeface="+mn-cs"/>
              </a:rPr>
            </a:br>
            <a:r>
              <a:rPr lang="en-US" sz="3000">
                <a:solidFill>
                  <a:srgbClr val="FFCC00"/>
                </a:solidFill>
                <a:cs typeface="+mn-cs"/>
              </a:rPr>
              <a:t>The First Seconds and Minutes</a:t>
            </a:r>
          </a:p>
        </p:txBody>
      </p:sp>
    </p:spTree>
    <p:extLst>
      <p:ext uri="{BB962C8B-B14F-4D97-AF65-F5344CB8AC3E}">
        <p14:creationId xmlns:p14="http://schemas.microsoft.com/office/powerpoint/2010/main" val="583855371"/>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027" name="Rectangle 3"/>
          <p:cNvSpPr>
            <a:spLocks noGrp="1" noChangeArrowheads="1"/>
          </p:cNvSpPr>
          <p:nvPr>
            <p:ph idx="1"/>
          </p:nvPr>
        </p:nvSpPr>
        <p:spPr>
          <a:xfrm>
            <a:off x="566738" y="990600"/>
            <a:ext cx="8120062" cy="5867400"/>
          </a:xfrm>
        </p:spPr>
        <p:txBody>
          <a:bodyPr/>
          <a:lstStyle/>
          <a:p>
            <a:pPr eaLnBrk="1" hangingPunct="1">
              <a:defRPr/>
            </a:pPr>
            <a:r>
              <a:rPr lang="en-US" smtClean="0">
                <a:cs typeface="+mn-cs"/>
              </a:rPr>
              <a:t>The hydrogen nuclei in water molecules in your body have survived unchanged since they formed during the first moments of the big bang.</a:t>
            </a:r>
          </a:p>
          <a:p>
            <a:pPr eaLnBrk="1" hangingPunct="1">
              <a:defRPr/>
            </a:pPr>
            <a:r>
              <a:rPr lang="en-US" smtClean="0">
                <a:cs typeface="+mn-cs"/>
              </a:rPr>
              <a:t>Heavier elements were built by nucleosynthesis inside later generations of massive stars.</a:t>
            </a:r>
          </a:p>
        </p:txBody>
      </p:sp>
      <p:sp>
        <p:nvSpPr>
          <p:cNvPr id="2049030" name="Text Box 6"/>
          <p:cNvSpPr txBox="1">
            <a:spLocks noChangeArrowheads="1"/>
          </p:cNvSpPr>
          <p:nvPr/>
        </p:nvSpPr>
        <p:spPr bwMode="auto">
          <a:xfrm>
            <a:off x="561975" y="0"/>
            <a:ext cx="7667625"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90000"/>
              </a:lnSpc>
              <a:defRPr/>
            </a:pPr>
            <a:r>
              <a:rPr lang="en-US" sz="3000">
                <a:solidFill>
                  <a:srgbClr val="FFCC00"/>
                </a:solidFill>
                <a:cs typeface="+mn-cs"/>
              </a:rPr>
              <a:t>Particles and Nucleosynthesis: </a:t>
            </a:r>
            <a:br>
              <a:rPr lang="en-US" sz="3000">
                <a:solidFill>
                  <a:srgbClr val="FFCC00"/>
                </a:solidFill>
                <a:cs typeface="+mn-cs"/>
              </a:rPr>
            </a:br>
            <a:r>
              <a:rPr lang="en-US" sz="3000">
                <a:solidFill>
                  <a:srgbClr val="FFCC00"/>
                </a:solidFill>
                <a:cs typeface="+mn-cs"/>
              </a:rPr>
              <a:t>The First Seconds and Minutes</a:t>
            </a:r>
          </a:p>
        </p:txBody>
      </p:sp>
    </p:spTree>
    <p:extLst>
      <p:ext uri="{BB962C8B-B14F-4D97-AF65-F5344CB8AC3E}">
        <p14:creationId xmlns:p14="http://schemas.microsoft.com/office/powerpoint/2010/main" val="35297265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1555" name="Rectangle 3"/>
          <p:cNvSpPr>
            <a:spLocks noGrp="1" noChangeArrowheads="1"/>
          </p:cNvSpPr>
          <p:nvPr>
            <p:ph idx="1"/>
          </p:nvPr>
        </p:nvSpPr>
        <p:spPr>
          <a:xfrm>
            <a:off x="557213" y="976313"/>
            <a:ext cx="8053387" cy="5821362"/>
          </a:xfrm>
        </p:spPr>
        <p:txBody>
          <a:bodyPr/>
          <a:lstStyle/>
          <a:p>
            <a:pPr eaLnBrk="1" hangingPunct="1">
              <a:defRPr/>
            </a:pPr>
            <a:r>
              <a:rPr lang="en-US" sz="4000" smtClean="0">
                <a:cs typeface="+mn-cs"/>
              </a:rPr>
              <a:t>At first, the universe was so hot that the gas was totally ionized.</a:t>
            </a:r>
          </a:p>
          <a:p>
            <a:pPr eaLnBrk="1" hangingPunct="1">
              <a:defRPr/>
            </a:pPr>
            <a:r>
              <a:rPr lang="en-US" sz="4000" smtClean="0">
                <a:cs typeface="+mn-cs"/>
              </a:rPr>
              <a:t>The electrons were not attached to nuclei. </a:t>
            </a:r>
          </a:p>
        </p:txBody>
      </p:sp>
      <p:sp>
        <p:nvSpPr>
          <p:cNvPr id="1431556" name="Text Box 4"/>
          <p:cNvSpPr txBox="1">
            <a:spLocks noChangeArrowheads="1"/>
          </p:cNvSpPr>
          <p:nvPr/>
        </p:nvSpPr>
        <p:spPr bwMode="auto">
          <a:xfrm>
            <a:off x="557213" y="0"/>
            <a:ext cx="7748587"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90000"/>
              </a:lnSpc>
              <a:spcBef>
                <a:spcPct val="50000"/>
              </a:spcBef>
              <a:defRPr/>
            </a:pPr>
            <a:r>
              <a:rPr lang="en-US" sz="3000">
                <a:solidFill>
                  <a:srgbClr val="FFCC00"/>
                </a:solidFill>
                <a:cs typeface="+mn-cs"/>
              </a:rPr>
              <a:t>Recombination and Reionization: </a:t>
            </a:r>
            <a:br>
              <a:rPr lang="en-US" sz="3000">
                <a:solidFill>
                  <a:srgbClr val="FFCC00"/>
                </a:solidFill>
                <a:cs typeface="+mn-cs"/>
              </a:rPr>
            </a:br>
            <a:r>
              <a:rPr lang="en-US" sz="3000">
                <a:solidFill>
                  <a:srgbClr val="FFCC00"/>
                </a:solidFill>
                <a:cs typeface="+mn-cs"/>
              </a:rPr>
              <a:t>The First Thousands and Millions of Years</a:t>
            </a:r>
          </a:p>
        </p:txBody>
      </p:sp>
    </p:spTree>
    <p:extLst>
      <p:ext uri="{BB962C8B-B14F-4D97-AF65-F5344CB8AC3E}">
        <p14:creationId xmlns:p14="http://schemas.microsoft.com/office/powerpoint/2010/main" val="956251007"/>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1251" name="Rectangle 3"/>
          <p:cNvSpPr>
            <a:spLocks noGrp="1" noChangeArrowheads="1"/>
          </p:cNvSpPr>
          <p:nvPr>
            <p:ph idx="1"/>
          </p:nvPr>
        </p:nvSpPr>
        <p:spPr>
          <a:xfrm>
            <a:off x="557213" y="990600"/>
            <a:ext cx="8267700" cy="4525963"/>
          </a:xfrm>
        </p:spPr>
        <p:txBody>
          <a:bodyPr/>
          <a:lstStyle/>
          <a:p>
            <a:pPr eaLnBrk="1" hangingPunct="1">
              <a:defRPr/>
            </a:pPr>
            <a:r>
              <a:rPr lang="en-US" sz="3600" smtClean="0">
                <a:cs typeface="+mn-cs"/>
              </a:rPr>
              <a:t>Free electrons interact with photons so easily that a photon could not travel very far before it encountered an electron and was deflected. </a:t>
            </a:r>
          </a:p>
          <a:p>
            <a:pPr eaLnBrk="1" hangingPunct="1">
              <a:defRPr/>
            </a:pPr>
            <a:endParaRPr lang="en-US" sz="3600" smtClean="0">
              <a:cs typeface="+mn-cs"/>
            </a:endParaRPr>
          </a:p>
        </p:txBody>
      </p:sp>
      <p:sp>
        <p:nvSpPr>
          <p:cNvPr id="2101259" name="Text Box 11"/>
          <p:cNvSpPr txBox="1">
            <a:spLocks noChangeArrowheads="1"/>
          </p:cNvSpPr>
          <p:nvPr/>
        </p:nvSpPr>
        <p:spPr bwMode="auto">
          <a:xfrm>
            <a:off x="557213" y="0"/>
            <a:ext cx="7748587"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90000"/>
              </a:lnSpc>
              <a:spcBef>
                <a:spcPct val="50000"/>
              </a:spcBef>
              <a:defRPr/>
            </a:pPr>
            <a:r>
              <a:rPr lang="en-US" sz="3000">
                <a:solidFill>
                  <a:srgbClr val="FFCC00"/>
                </a:solidFill>
                <a:cs typeface="+mn-cs"/>
              </a:rPr>
              <a:t>Recombination and Reionization: </a:t>
            </a:r>
            <a:br>
              <a:rPr lang="en-US" sz="3000">
                <a:solidFill>
                  <a:srgbClr val="FFCC00"/>
                </a:solidFill>
                <a:cs typeface="+mn-cs"/>
              </a:rPr>
            </a:br>
            <a:r>
              <a:rPr lang="en-US" sz="3000">
                <a:solidFill>
                  <a:srgbClr val="FFCC00"/>
                </a:solidFill>
                <a:cs typeface="+mn-cs"/>
              </a:rPr>
              <a:t>The First Thousands and Millions of Years</a:t>
            </a:r>
          </a:p>
        </p:txBody>
      </p:sp>
      <p:pic>
        <p:nvPicPr>
          <p:cNvPr id="2101260" name="Picture 12" descr="11f06"/>
          <p:cNvPicPr>
            <a:picLocks noChangeAspect="1" noChangeArrowheads="1"/>
          </p:cNvPicPr>
          <p:nvPr/>
        </p:nvPicPr>
        <p:blipFill>
          <a:blip r:embed="rId3">
            <a:extLst>
              <a:ext uri="{28A0092B-C50C-407E-A947-70E740481C1C}">
                <a14:useLocalDpi xmlns:a14="http://schemas.microsoft.com/office/drawing/2010/main" val="0"/>
              </a:ext>
            </a:extLst>
          </a:blip>
          <a:srcRect l="865" t="1918" r="1147" b="1488"/>
          <a:stretch>
            <a:fillRect/>
          </a:stretch>
        </p:blipFill>
        <p:spPr bwMode="auto">
          <a:xfrm>
            <a:off x="2057400" y="3706813"/>
            <a:ext cx="7086600" cy="315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141453803"/>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2275" name="Rectangle 3"/>
          <p:cNvSpPr>
            <a:spLocks noGrp="1" noChangeArrowheads="1"/>
          </p:cNvSpPr>
          <p:nvPr>
            <p:ph idx="1"/>
          </p:nvPr>
        </p:nvSpPr>
        <p:spPr>
          <a:xfrm>
            <a:off x="566738" y="976313"/>
            <a:ext cx="8286750" cy="4525962"/>
          </a:xfrm>
        </p:spPr>
        <p:txBody>
          <a:bodyPr/>
          <a:lstStyle/>
          <a:p>
            <a:pPr eaLnBrk="1" hangingPunct="1">
              <a:defRPr/>
            </a:pPr>
            <a:r>
              <a:rPr lang="en-US" sz="4000" smtClean="0">
                <a:cs typeface="+mn-cs"/>
              </a:rPr>
              <a:t>The radiation and matter interacted continuously with each other and cooled together as the universe expanded.</a:t>
            </a:r>
          </a:p>
          <a:p>
            <a:pPr eaLnBrk="1" hangingPunct="1">
              <a:defRPr/>
            </a:pPr>
            <a:endParaRPr lang="en-US" sz="4000" smtClean="0">
              <a:cs typeface="+mn-cs"/>
            </a:endParaRPr>
          </a:p>
        </p:txBody>
      </p:sp>
      <p:sp>
        <p:nvSpPr>
          <p:cNvPr id="2102280" name="Text Box 8"/>
          <p:cNvSpPr txBox="1">
            <a:spLocks noChangeArrowheads="1"/>
          </p:cNvSpPr>
          <p:nvPr/>
        </p:nvSpPr>
        <p:spPr bwMode="auto">
          <a:xfrm>
            <a:off x="557213" y="0"/>
            <a:ext cx="7748587"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90000"/>
              </a:lnSpc>
              <a:spcBef>
                <a:spcPct val="50000"/>
              </a:spcBef>
              <a:defRPr/>
            </a:pPr>
            <a:r>
              <a:rPr lang="en-US" sz="3000">
                <a:solidFill>
                  <a:srgbClr val="FFCC00"/>
                </a:solidFill>
                <a:cs typeface="+mn-cs"/>
              </a:rPr>
              <a:t>Recombination and Reionization: </a:t>
            </a:r>
            <a:br>
              <a:rPr lang="en-US" sz="3000">
                <a:solidFill>
                  <a:srgbClr val="FFCC00"/>
                </a:solidFill>
                <a:cs typeface="+mn-cs"/>
              </a:rPr>
            </a:br>
            <a:r>
              <a:rPr lang="en-US" sz="3000">
                <a:solidFill>
                  <a:srgbClr val="FFCC00"/>
                </a:solidFill>
                <a:cs typeface="+mn-cs"/>
              </a:rPr>
              <a:t>The First Thousands and Millions of Years</a:t>
            </a:r>
          </a:p>
        </p:txBody>
      </p:sp>
    </p:spTree>
    <p:extLst>
      <p:ext uri="{BB962C8B-B14F-4D97-AF65-F5344CB8AC3E}">
        <p14:creationId xmlns:p14="http://schemas.microsoft.com/office/powerpoint/2010/main" val="3245689581"/>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3971" name="Rectangle 3"/>
          <p:cNvSpPr>
            <a:spLocks noGrp="1" noChangeArrowheads="1"/>
          </p:cNvSpPr>
          <p:nvPr>
            <p:ph idx="1"/>
          </p:nvPr>
        </p:nvSpPr>
        <p:spPr>
          <a:xfrm>
            <a:off x="561975" y="942975"/>
            <a:ext cx="8591550" cy="4525963"/>
          </a:xfrm>
        </p:spPr>
        <p:txBody>
          <a:bodyPr/>
          <a:lstStyle/>
          <a:p>
            <a:pPr eaLnBrk="1" hangingPunct="1">
              <a:defRPr/>
            </a:pPr>
            <a:r>
              <a:rPr lang="en-US" sz="4800" smtClean="0">
                <a:cs typeface="+mn-cs"/>
              </a:rPr>
              <a:t>As the young universe expanded, it went through three important changes.</a:t>
            </a:r>
          </a:p>
        </p:txBody>
      </p:sp>
      <p:sp>
        <p:nvSpPr>
          <p:cNvPr id="2003977" name="Text Box 9"/>
          <p:cNvSpPr txBox="1">
            <a:spLocks noChangeArrowheads="1"/>
          </p:cNvSpPr>
          <p:nvPr/>
        </p:nvSpPr>
        <p:spPr bwMode="auto">
          <a:xfrm>
            <a:off x="557213" y="0"/>
            <a:ext cx="7748587"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90000"/>
              </a:lnSpc>
              <a:spcBef>
                <a:spcPct val="50000"/>
              </a:spcBef>
              <a:defRPr/>
            </a:pPr>
            <a:r>
              <a:rPr lang="en-US" sz="3000">
                <a:solidFill>
                  <a:srgbClr val="FFCC00"/>
                </a:solidFill>
                <a:cs typeface="+mn-cs"/>
              </a:rPr>
              <a:t>Recombination and Reionization: </a:t>
            </a:r>
            <a:br>
              <a:rPr lang="en-US" sz="3000">
                <a:solidFill>
                  <a:srgbClr val="FFCC00"/>
                </a:solidFill>
                <a:cs typeface="+mn-cs"/>
              </a:rPr>
            </a:br>
            <a:r>
              <a:rPr lang="en-US" sz="3000">
                <a:solidFill>
                  <a:srgbClr val="FFCC00"/>
                </a:solidFill>
                <a:cs typeface="+mn-cs"/>
              </a:rPr>
              <a:t>The First Thousands and Millions of Years</a:t>
            </a:r>
          </a:p>
        </p:txBody>
      </p:sp>
    </p:spTree>
    <p:extLst>
      <p:ext uri="{BB962C8B-B14F-4D97-AF65-F5344CB8AC3E}">
        <p14:creationId xmlns:p14="http://schemas.microsoft.com/office/powerpoint/2010/main" val="175658471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7283" name="Rectangle 3"/>
          <p:cNvSpPr>
            <a:spLocks noGrp="1" noChangeArrowheads="1"/>
          </p:cNvSpPr>
          <p:nvPr>
            <p:ph idx="1"/>
          </p:nvPr>
        </p:nvSpPr>
        <p:spPr>
          <a:xfrm>
            <a:off x="561975" y="990600"/>
            <a:ext cx="8229600" cy="5867400"/>
          </a:xfrm>
        </p:spPr>
        <p:txBody>
          <a:bodyPr/>
          <a:lstStyle/>
          <a:p>
            <a:pPr eaLnBrk="1" hangingPunct="1">
              <a:defRPr/>
            </a:pPr>
            <a:r>
              <a:rPr lang="en-US" smtClean="0">
                <a:cs typeface="+mn-cs"/>
              </a:rPr>
              <a:t>In your daily life, you are accustomed to boundaries.</a:t>
            </a:r>
          </a:p>
          <a:p>
            <a:pPr lvl="1" eaLnBrk="1" hangingPunct="1">
              <a:defRPr/>
            </a:pPr>
            <a:r>
              <a:rPr lang="en-US" sz="2400" smtClean="0"/>
              <a:t>Rooms have walls, athletic fields have boundary lines, countries have borders, and oceans have shores.</a:t>
            </a:r>
          </a:p>
          <a:p>
            <a:pPr eaLnBrk="1" hangingPunct="1">
              <a:defRPr/>
            </a:pPr>
            <a:r>
              <a:rPr lang="en-US" smtClean="0">
                <a:cs typeface="+mn-cs"/>
              </a:rPr>
              <a:t>It is natural to think of the universe having an edge.</a:t>
            </a:r>
          </a:p>
          <a:p>
            <a:pPr eaLnBrk="1" hangingPunct="1">
              <a:defRPr/>
            </a:pPr>
            <a:r>
              <a:rPr lang="en-US" smtClean="0">
                <a:cs typeface="+mn-cs"/>
              </a:rPr>
              <a:t>That idea, however, can</a:t>
            </a:r>
            <a:r>
              <a:rPr lang="ja-JP" altLang="en-US" smtClean="0">
                <a:latin typeface="Arial"/>
                <a:cs typeface="+mn-cs"/>
              </a:rPr>
              <a:t>’</a:t>
            </a:r>
            <a:r>
              <a:rPr lang="en-US" smtClean="0">
                <a:cs typeface="+mn-cs"/>
              </a:rPr>
              <a:t>t be right.</a:t>
            </a:r>
          </a:p>
        </p:txBody>
      </p:sp>
      <p:sp>
        <p:nvSpPr>
          <p:cNvPr id="1377284" name="Text Box 4"/>
          <p:cNvSpPr txBox="1">
            <a:spLocks noChangeArrowheads="1"/>
          </p:cNvSpPr>
          <p:nvPr/>
        </p:nvSpPr>
        <p:spPr bwMode="auto">
          <a:xfrm>
            <a:off x="561975" y="76200"/>
            <a:ext cx="766762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The Edge–Center Problem </a:t>
            </a:r>
          </a:p>
        </p:txBody>
      </p:sp>
    </p:spTree>
    <p:extLst>
      <p:ext uri="{BB962C8B-B14F-4D97-AF65-F5344CB8AC3E}">
        <p14:creationId xmlns:p14="http://schemas.microsoft.com/office/powerpoint/2010/main" val="3038885792"/>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579" name="Rectangle 3"/>
          <p:cNvSpPr>
            <a:spLocks noGrp="1" noChangeArrowheads="1"/>
          </p:cNvSpPr>
          <p:nvPr>
            <p:ph idx="1"/>
          </p:nvPr>
        </p:nvSpPr>
        <p:spPr>
          <a:xfrm>
            <a:off x="561975" y="985838"/>
            <a:ext cx="8358188" cy="5821362"/>
          </a:xfrm>
        </p:spPr>
        <p:txBody>
          <a:bodyPr/>
          <a:lstStyle/>
          <a:p>
            <a:pPr eaLnBrk="1" hangingPunct="1">
              <a:defRPr/>
            </a:pPr>
            <a:r>
              <a:rPr lang="en-US" sz="3800" smtClean="0">
                <a:cs typeface="+mn-cs"/>
              </a:rPr>
              <a:t>The first important change occurred when the universe reached an age of roughly 50,000 years.</a:t>
            </a:r>
          </a:p>
          <a:p>
            <a:pPr lvl="1" eaLnBrk="1" hangingPunct="1">
              <a:defRPr/>
            </a:pPr>
            <a:r>
              <a:rPr lang="en-US" sz="2400" smtClean="0"/>
              <a:t>The density of the energy present in the form of photons became less than the density of the gas.</a:t>
            </a:r>
          </a:p>
          <a:p>
            <a:pPr lvl="1" eaLnBrk="1" hangingPunct="1">
              <a:defRPr/>
            </a:pPr>
            <a:r>
              <a:rPr lang="en-US" sz="2400" smtClean="0"/>
              <a:t>Before this, matter could not clump together because the intense sea of photons smoothed the gas out.</a:t>
            </a:r>
          </a:p>
        </p:txBody>
      </p:sp>
      <p:sp>
        <p:nvSpPr>
          <p:cNvPr id="1432585" name="Text Box 9"/>
          <p:cNvSpPr txBox="1">
            <a:spLocks noChangeArrowheads="1"/>
          </p:cNvSpPr>
          <p:nvPr/>
        </p:nvSpPr>
        <p:spPr bwMode="auto">
          <a:xfrm>
            <a:off x="557213" y="0"/>
            <a:ext cx="7748587"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90000"/>
              </a:lnSpc>
              <a:spcBef>
                <a:spcPct val="50000"/>
              </a:spcBef>
              <a:defRPr/>
            </a:pPr>
            <a:r>
              <a:rPr lang="en-US" sz="3000">
                <a:solidFill>
                  <a:srgbClr val="FFCC00"/>
                </a:solidFill>
                <a:cs typeface="+mn-cs"/>
              </a:rPr>
              <a:t>Recombination and Reionization: </a:t>
            </a:r>
            <a:br>
              <a:rPr lang="en-US" sz="3000">
                <a:solidFill>
                  <a:srgbClr val="FFCC00"/>
                </a:solidFill>
                <a:cs typeface="+mn-cs"/>
              </a:rPr>
            </a:br>
            <a:r>
              <a:rPr lang="en-US" sz="3000">
                <a:solidFill>
                  <a:srgbClr val="FFCC00"/>
                </a:solidFill>
                <a:cs typeface="+mn-cs"/>
              </a:rPr>
              <a:t>The First Thousands and Millions of Years</a:t>
            </a:r>
          </a:p>
        </p:txBody>
      </p:sp>
    </p:spTree>
    <p:extLst>
      <p:ext uri="{BB962C8B-B14F-4D97-AF65-F5344CB8AC3E}">
        <p14:creationId xmlns:p14="http://schemas.microsoft.com/office/powerpoint/2010/main" val="2872918680"/>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03" name="Rectangle 3"/>
          <p:cNvSpPr>
            <a:spLocks noGrp="1" noChangeArrowheads="1"/>
          </p:cNvSpPr>
          <p:nvPr>
            <p:ph idx="1"/>
          </p:nvPr>
        </p:nvSpPr>
        <p:spPr>
          <a:xfrm>
            <a:off x="561975" y="990600"/>
            <a:ext cx="8343900" cy="5867400"/>
          </a:xfrm>
        </p:spPr>
        <p:txBody>
          <a:bodyPr/>
          <a:lstStyle/>
          <a:p>
            <a:pPr eaLnBrk="1" hangingPunct="1">
              <a:defRPr/>
            </a:pPr>
            <a:r>
              <a:rPr lang="en-US" smtClean="0">
                <a:cs typeface="+mn-cs"/>
              </a:rPr>
              <a:t>Once the density of the radiation fell below that of matter, the matter could begin to draw together under the influence of gravity and form the clouds that eventually became galaxies. </a:t>
            </a:r>
          </a:p>
          <a:p>
            <a:pPr lvl="1" eaLnBrk="1" hangingPunct="1">
              <a:defRPr/>
            </a:pPr>
            <a:r>
              <a:rPr lang="en-US" sz="2400" smtClean="0"/>
              <a:t>The expansion of the universe spread the particles of the ionized gas farther and farther apart.</a:t>
            </a:r>
          </a:p>
        </p:txBody>
      </p:sp>
      <p:sp>
        <p:nvSpPr>
          <p:cNvPr id="1433609" name="Text Box 9"/>
          <p:cNvSpPr txBox="1">
            <a:spLocks noChangeArrowheads="1"/>
          </p:cNvSpPr>
          <p:nvPr/>
        </p:nvSpPr>
        <p:spPr bwMode="auto">
          <a:xfrm>
            <a:off x="557213" y="0"/>
            <a:ext cx="7748587"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90000"/>
              </a:lnSpc>
              <a:spcBef>
                <a:spcPct val="50000"/>
              </a:spcBef>
              <a:defRPr/>
            </a:pPr>
            <a:r>
              <a:rPr lang="en-US" sz="3000">
                <a:solidFill>
                  <a:srgbClr val="FFCC00"/>
                </a:solidFill>
                <a:cs typeface="+mn-cs"/>
              </a:rPr>
              <a:t>Recombination and Reionization: </a:t>
            </a:r>
            <a:br>
              <a:rPr lang="en-US" sz="3000">
                <a:solidFill>
                  <a:srgbClr val="FFCC00"/>
                </a:solidFill>
                <a:cs typeface="+mn-cs"/>
              </a:rPr>
            </a:br>
            <a:r>
              <a:rPr lang="en-US" sz="3000">
                <a:solidFill>
                  <a:srgbClr val="FFCC00"/>
                </a:solidFill>
                <a:cs typeface="+mn-cs"/>
              </a:rPr>
              <a:t>The First Thousands and Millions of Years</a:t>
            </a:r>
          </a:p>
        </p:txBody>
      </p:sp>
    </p:spTree>
    <p:extLst>
      <p:ext uri="{BB962C8B-B14F-4D97-AF65-F5344CB8AC3E}">
        <p14:creationId xmlns:p14="http://schemas.microsoft.com/office/powerpoint/2010/main" val="705944455"/>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653" name="Rectangle 5"/>
          <p:cNvSpPr>
            <a:spLocks noGrp="1" noChangeArrowheads="1"/>
          </p:cNvSpPr>
          <p:nvPr>
            <p:ph idx="1"/>
          </p:nvPr>
        </p:nvSpPr>
        <p:spPr>
          <a:xfrm>
            <a:off x="561975" y="981075"/>
            <a:ext cx="8586788" cy="5867400"/>
          </a:xfrm>
        </p:spPr>
        <p:txBody>
          <a:bodyPr/>
          <a:lstStyle/>
          <a:p>
            <a:pPr eaLnBrk="1" hangingPunct="1">
              <a:defRPr/>
            </a:pPr>
            <a:r>
              <a:rPr lang="en-US" sz="3800" smtClean="0">
                <a:cs typeface="Times New Roman" charset="0"/>
              </a:rPr>
              <a:t>The second important change began as the universe reached the age of about 400,000 years.</a:t>
            </a:r>
          </a:p>
          <a:p>
            <a:pPr lvl="1" eaLnBrk="1" hangingPunct="1">
              <a:defRPr/>
            </a:pPr>
            <a:r>
              <a:rPr lang="en-US" sz="2400" smtClean="0"/>
              <a:t>As the density decreased and the falling temperature of the universe reached 3,000 K, protons were able to capture and hold free electrons to form neutral hydrogen.</a:t>
            </a:r>
          </a:p>
          <a:p>
            <a:pPr lvl="1" eaLnBrk="1" hangingPunct="1">
              <a:defRPr/>
            </a:pPr>
            <a:r>
              <a:rPr lang="en-US" sz="2400" smtClean="0"/>
              <a:t>This process is called </a:t>
            </a:r>
            <a:r>
              <a:rPr lang="en-US" sz="2400" smtClean="0">
                <a:solidFill>
                  <a:srgbClr val="0000FF"/>
                </a:solidFill>
              </a:rPr>
              <a:t>recombination</a:t>
            </a:r>
            <a:r>
              <a:rPr lang="en-US" sz="2400" smtClean="0"/>
              <a:t>—although </a:t>
            </a:r>
            <a:r>
              <a:rPr lang="ja-JP" altLang="en-US" sz="2400" smtClean="0">
                <a:latin typeface="Arial"/>
              </a:rPr>
              <a:t>‘</a:t>
            </a:r>
            <a:r>
              <a:rPr lang="en-US" sz="2400" smtClean="0"/>
              <a:t>combination</a:t>
            </a:r>
            <a:r>
              <a:rPr lang="ja-JP" altLang="en-US" sz="2400" smtClean="0">
                <a:latin typeface="Arial"/>
              </a:rPr>
              <a:t>’</a:t>
            </a:r>
            <a:r>
              <a:rPr lang="en-US" sz="2400" smtClean="0"/>
              <a:t> (for the first time) would be more accurate.</a:t>
            </a:r>
          </a:p>
        </p:txBody>
      </p:sp>
      <p:sp>
        <p:nvSpPr>
          <p:cNvPr id="1435658" name="Text Box 10"/>
          <p:cNvSpPr txBox="1">
            <a:spLocks noChangeArrowheads="1"/>
          </p:cNvSpPr>
          <p:nvPr/>
        </p:nvSpPr>
        <p:spPr bwMode="auto">
          <a:xfrm>
            <a:off x="557213" y="0"/>
            <a:ext cx="7748587"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90000"/>
              </a:lnSpc>
              <a:spcBef>
                <a:spcPct val="50000"/>
              </a:spcBef>
              <a:defRPr/>
            </a:pPr>
            <a:r>
              <a:rPr lang="en-US" sz="3000">
                <a:solidFill>
                  <a:srgbClr val="FFCC00"/>
                </a:solidFill>
                <a:cs typeface="+mn-cs"/>
              </a:rPr>
              <a:t>Recombination and Reionization: </a:t>
            </a:r>
            <a:br>
              <a:rPr lang="en-US" sz="3000">
                <a:solidFill>
                  <a:srgbClr val="FFCC00"/>
                </a:solidFill>
                <a:cs typeface="+mn-cs"/>
              </a:rPr>
            </a:br>
            <a:r>
              <a:rPr lang="en-US" sz="3000">
                <a:solidFill>
                  <a:srgbClr val="FFCC00"/>
                </a:solidFill>
                <a:cs typeface="+mn-cs"/>
              </a:rPr>
              <a:t>The First Thousands and Millions of Years</a:t>
            </a:r>
          </a:p>
        </p:txBody>
      </p:sp>
    </p:spTree>
    <p:extLst>
      <p:ext uri="{BB962C8B-B14F-4D97-AF65-F5344CB8AC3E}">
        <p14:creationId xmlns:p14="http://schemas.microsoft.com/office/powerpoint/2010/main" val="2510205410"/>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6677" name="Rectangle 5"/>
          <p:cNvSpPr>
            <a:spLocks noGrp="1" noChangeArrowheads="1"/>
          </p:cNvSpPr>
          <p:nvPr>
            <p:ph idx="1"/>
          </p:nvPr>
        </p:nvSpPr>
        <p:spPr>
          <a:xfrm>
            <a:off x="557213" y="990600"/>
            <a:ext cx="8343900" cy="5867400"/>
          </a:xfrm>
        </p:spPr>
        <p:txBody>
          <a:bodyPr/>
          <a:lstStyle/>
          <a:p>
            <a:pPr eaLnBrk="1" hangingPunct="1">
              <a:defRPr/>
            </a:pPr>
            <a:r>
              <a:rPr lang="en-US" sz="3600" smtClean="0">
                <a:cs typeface="+mn-cs"/>
              </a:rPr>
              <a:t>As the free electrons were gobbled up into atoms, they could no longer deflect photons.</a:t>
            </a:r>
          </a:p>
          <a:p>
            <a:pPr lvl="1" eaLnBrk="1" hangingPunct="1">
              <a:defRPr/>
            </a:pPr>
            <a:r>
              <a:rPr lang="en-US" sz="2400" smtClean="0"/>
              <a:t>The photons could travel easily through the gas.</a:t>
            </a:r>
          </a:p>
          <a:p>
            <a:pPr lvl="1" eaLnBrk="1" hangingPunct="1">
              <a:defRPr/>
            </a:pPr>
            <a:r>
              <a:rPr lang="en-US" sz="2400" smtClean="0"/>
              <a:t>So, the gas became transparent.</a:t>
            </a:r>
          </a:p>
          <a:p>
            <a:pPr lvl="1" eaLnBrk="1" hangingPunct="1">
              <a:defRPr/>
            </a:pPr>
            <a:r>
              <a:rPr lang="en-US" sz="2400" smtClean="0"/>
              <a:t>Also, the photons retained the blackbody temperature of 3,000 K that the gas and photons together had at the time of recombination. </a:t>
            </a:r>
          </a:p>
        </p:txBody>
      </p:sp>
      <p:sp>
        <p:nvSpPr>
          <p:cNvPr id="1436683" name="Text Box 11"/>
          <p:cNvSpPr txBox="1">
            <a:spLocks noChangeArrowheads="1"/>
          </p:cNvSpPr>
          <p:nvPr/>
        </p:nvSpPr>
        <p:spPr bwMode="auto">
          <a:xfrm>
            <a:off x="557213" y="0"/>
            <a:ext cx="7748587"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90000"/>
              </a:lnSpc>
              <a:spcBef>
                <a:spcPct val="50000"/>
              </a:spcBef>
              <a:defRPr/>
            </a:pPr>
            <a:r>
              <a:rPr lang="en-US" sz="3000">
                <a:solidFill>
                  <a:srgbClr val="FFCC00"/>
                </a:solidFill>
                <a:cs typeface="+mn-cs"/>
              </a:rPr>
              <a:t>Recombination and Reionization: </a:t>
            </a:r>
            <a:br>
              <a:rPr lang="en-US" sz="3000">
                <a:solidFill>
                  <a:srgbClr val="FFCC00"/>
                </a:solidFill>
                <a:cs typeface="+mn-cs"/>
              </a:rPr>
            </a:br>
            <a:r>
              <a:rPr lang="en-US" sz="3000">
                <a:solidFill>
                  <a:srgbClr val="FFCC00"/>
                </a:solidFill>
                <a:cs typeface="+mn-cs"/>
              </a:rPr>
              <a:t>The First Thousands and Millions of Years</a:t>
            </a:r>
          </a:p>
        </p:txBody>
      </p:sp>
    </p:spTree>
    <p:extLst>
      <p:ext uri="{BB962C8B-B14F-4D97-AF65-F5344CB8AC3E}">
        <p14:creationId xmlns:p14="http://schemas.microsoft.com/office/powerpoint/2010/main" val="179459897"/>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5331" name="Rectangle 3"/>
          <p:cNvSpPr>
            <a:spLocks noGrp="1" noChangeArrowheads="1"/>
          </p:cNvSpPr>
          <p:nvPr>
            <p:ph idx="1"/>
          </p:nvPr>
        </p:nvSpPr>
        <p:spPr>
          <a:xfrm>
            <a:off x="557213" y="971550"/>
            <a:ext cx="8586787" cy="5867400"/>
          </a:xfrm>
        </p:spPr>
        <p:txBody>
          <a:bodyPr/>
          <a:lstStyle/>
          <a:p>
            <a:pPr eaLnBrk="1" hangingPunct="1">
              <a:defRPr/>
            </a:pPr>
            <a:r>
              <a:rPr lang="en-US" sz="4000" smtClean="0">
                <a:cs typeface="+mn-cs"/>
              </a:rPr>
              <a:t>Those photons are what are observed today as the CMB—with a large redshift that makes their temperature now about 2.7 K.</a:t>
            </a:r>
          </a:p>
        </p:txBody>
      </p:sp>
      <p:sp>
        <p:nvSpPr>
          <p:cNvPr id="1635337" name="Text Box 9"/>
          <p:cNvSpPr txBox="1">
            <a:spLocks noChangeArrowheads="1"/>
          </p:cNvSpPr>
          <p:nvPr/>
        </p:nvSpPr>
        <p:spPr bwMode="auto">
          <a:xfrm>
            <a:off x="557213" y="0"/>
            <a:ext cx="7748587"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90000"/>
              </a:lnSpc>
              <a:spcBef>
                <a:spcPct val="50000"/>
              </a:spcBef>
              <a:defRPr/>
            </a:pPr>
            <a:r>
              <a:rPr lang="en-US" sz="3000">
                <a:solidFill>
                  <a:srgbClr val="FFCC00"/>
                </a:solidFill>
                <a:cs typeface="+mn-cs"/>
              </a:rPr>
              <a:t>Recombination and Reionization: </a:t>
            </a:r>
            <a:br>
              <a:rPr lang="en-US" sz="3000">
                <a:solidFill>
                  <a:srgbClr val="FFCC00"/>
                </a:solidFill>
                <a:cs typeface="+mn-cs"/>
              </a:rPr>
            </a:br>
            <a:r>
              <a:rPr lang="en-US" sz="3000">
                <a:solidFill>
                  <a:srgbClr val="FFCC00"/>
                </a:solidFill>
                <a:cs typeface="+mn-cs"/>
              </a:rPr>
              <a:t>The First Thousands and Millions of Years</a:t>
            </a:r>
          </a:p>
        </p:txBody>
      </p:sp>
    </p:spTree>
    <p:extLst>
      <p:ext uri="{BB962C8B-B14F-4D97-AF65-F5344CB8AC3E}">
        <p14:creationId xmlns:p14="http://schemas.microsoft.com/office/powerpoint/2010/main" val="305477514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7699" name="Rectangle 3"/>
          <p:cNvSpPr>
            <a:spLocks noGrp="1" noChangeArrowheads="1"/>
          </p:cNvSpPr>
          <p:nvPr>
            <p:ph idx="1"/>
          </p:nvPr>
        </p:nvSpPr>
        <p:spPr>
          <a:xfrm>
            <a:off x="561975" y="990600"/>
            <a:ext cx="7805738" cy="5821363"/>
          </a:xfrm>
        </p:spPr>
        <p:txBody>
          <a:bodyPr/>
          <a:lstStyle/>
          <a:p>
            <a:pPr eaLnBrk="1" hangingPunct="1">
              <a:defRPr/>
            </a:pPr>
            <a:r>
              <a:rPr lang="en-US" sz="3600" smtClean="0">
                <a:cs typeface="+mn-cs"/>
              </a:rPr>
              <a:t>Recombination left the gas of the big bang neutral, hot, dense, and transparent.</a:t>
            </a:r>
          </a:p>
          <a:p>
            <a:pPr lvl="1" eaLnBrk="1" hangingPunct="1">
              <a:defRPr/>
            </a:pPr>
            <a:r>
              <a:rPr lang="en-US" sz="2400" smtClean="0"/>
              <a:t>At first, the universe was filled with the glow of the hot gas, which would have been partly at visible wavelengths.</a:t>
            </a:r>
          </a:p>
          <a:p>
            <a:pPr lvl="1" eaLnBrk="1" hangingPunct="1">
              <a:defRPr/>
            </a:pPr>
            <a:r>
              <a:rPr lang="en-US" sz="2400" smtClean="0"/>
              <a:t>As the universe expanded and cooled, however, the glow faded.</a:t>
            </a:r>
          </a:p>
        </p:txBody>
      </p:sp>
      <p:sp>
        <p:nvSpPr>
          <p:cNvPr id="1437705" name="Text Box 9"/>
          <p:cNvSpPr txBox="1">
            <a:spLocks noChangeArrowheads="1"/>
          </p:cNvSpPr>
          <p:nvPr/>
        </p:nvSpPr>
        <p:spPr bwMode="auto">
          <a:xfrm>
            <a:off x="557213" y="0"/>
            <a:ext cx="7748587"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90000"/>
              </a:lnSpc>
              <a:spcBef>
                <a:spcPct val="50000"/>
              </a:spcBef>
              <a:defRPr/>
            </a:pPr>
            <a:r>
              <a:rPr lang="en-US" sz="3000">
                <a:solidFill>
                  <a:srgbClr val="FFCC00"/>
                </a:solidFill>
                <a:cs typeface="+mn-cs"/>
              </a:rPr>
              <a:t>Recombination and Reionization: </a:t>
            </a:r>
            <a:br>
              <a:rPr lang="en-US" sz="3000">
                <a:solidFill>
                  <a:srgbClr val="FFCC00"/>
                </a:solidFill>
                <a:cs typeface="+mn-cs"/>
              </a:rPr>
            </a:br>
            <a:r>
              <a:rPr lang="en-US" sz="3000">
                <a:solidFill>
                  <a:srgbClr val="FFCC00"/>
                </a:solidFill>
                <a:cs typeface="+mn-cs"/>
              </a:rPr>
              <a:t>The First Thousands and Millions of Years</a:t>
            </a:r>
          </a:p>
        </p:txBody>
      </p:sp>
    </p:spTree>
    <p:extLst>
      <p:ext uri="{BB962C8B-B14F-4D97-AF65-F5344CB8AC3E}">
        <p14:creationId xmlns:p14="http://schemas.microsoft.com/office/powerpoint/2010/main" val="2470513716"/>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6019" name="Rectangle 3"/>
          <p:cNvSpPr>
            <a:spLocks noGrp="1" noChangeArrowheads="1"/>
          </p:cNvSpPr>
          <p:nvPr>
            <p:ph idx="1"/>
          </p:nvPr>
        </p:nvSpPr>
        <p:spPr>
          <a:xfrm>
            <a:off x="557213" y="966788"/>
            <a:ext cx="8343900" cy="5867400"/>
          </a:xfrm>
        </p:spPr>
        <p:txBody>
          <a:bodyPr/>
          <a:lstStyle/>
          <a:p>
            <a:pPr eaLnBrk="1" hangingPunct="1">
              <a:defRPr/>
            </a:pPr>
            <a:r>
              <a:rPr lang="en-US" sz="4400" smtClean="0">
                <a:cs typeface="+mn-cs"/>
              </a:rPr>
              <a:t>The universe entered what cosmologists call the </a:t>
            </a:r>
            <a:r>
              <a:rPr lang="en-US" sz="4400" smtClean="0">
                <a:solidFill>
                  <a:srgbClr val="0000FF"/>
                </a:solidFill>
                <a:cs typeface="+mn-cs"/>
              </a:rPr>
              <a:t>dark age</a:t>
            </a:r>
            <a:r>
              <a:rPr lang="en-US" sz="4400" smtClean="0">
                <a:cs typeface="+mn-cs"/>
              </a:rPr>
              <a:t>.</a:t>
            </a:r>
          </a:p>
          <a:p>
            <a:pPr lvl="1" eaLnBrk="1" hangingPunct="1">
              <a:defRPr/>
            </a:pPr>
            <a:r>
              <a:rPr lang="en-US" sz="2400" smtClean="0"/>
              <a:t>This was a period lasting hundreds of millions of years until the formation of the first stars.</a:t>
            </a:r>
          </a:p>
          <a:p>
            <a:pPr lvl="1" eaLnBrk="1" hangingPunct="1">
              <a:defRPr/>
            </a:pPr>
            <a:r>
              <a:rPr lang="en-US" sz="2400" smtClean="0"/>
              <a:t>During the dark age, the universe expanded in darkness.</a:t>
            </a:r>
          </a:p>
        </p:txBody>
      </p:sp>
      <p:sp>
        <p:nvSpPr>
          <p:cNvPr id="2006025" name="Text Box 9"/>
          <p:cNvSpPr txBox="1">
            <a:spLocks noChangeArrowheads="1"/>
          </p:cNvSpPr>
          <p:nvPr/>
        </p:nvSpPr>
        <p:spPr bwMode="auto">
          <a:xfrm>
            <a:off x="557213" y="0"/>
            <a:ext cx="7748587"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90000"/>
              </a:lnSpc>
              <a:spcBef>
                <a:spcPct val="50000"/>
              </a:spcBef>
              <a:defRPr/>
            </a:pPr>
            <a:r>
              <a:rPr lang="en-US" sz="3000">
                <a:solidFill>
                  <a:srgbClr val="FFCC00"/>
                </a:solidFill>
                <a:cs typeface="+mn-cs"/>
              </a:rPr>
              <a:t>Recombination and Reionization: </a:t>
            </a:r>
            <a:br>
              <a:rPr lang="en-US" sz="3000">
                <a:solidFill>
                  <a:srgbClr val="FFCC00"/>
                </a:solidFill>
                <a:cs typeface="+mn-cs"/>
              </a:rPr>
            </a:br>
            <a:r>
              <a:rPr lang="en-US" sz="3000">
                <a:solidFill>
                  <a:srgbClr val="FFCC00"/>
                </a:solidFill>
                <a:cs typeface="+mn-cs"/>
              </a:rPr>
              <a:t>The First Thousands and Millions of Years</a:t>
            </a:r>
          </a:p>
        </p:txBody>
      </p:sp>
    </p:spTree>
    <p:extLst>
      <p:ext uri="{BB962C8B-B14F-4D97-AF65-F5344CB8AC3E}">
        <p14:creationId xmlns:p14="http://schemas.microsoft.com/office/powerpoint/2010/main" val="2191473567"/>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8723" name="Rectangle 3"/>
          <p:cNvSpPr>
            <a:spLocks noGrp="1" noChangeArrowheads="1"/>
          </p:cNvSpPr>
          <p:nvPr>
            <p:ph idx="1"/>
          </p:nvPr>
        </p:nvSpPr>
        <p:spPr>
          <a:xfrm>
            <a:off x="557213" y="976313"/>
            <a:ext cx="8281987" cy="5867400"/>
          </a:xfrm>
        </p:spPr>
        <p:txBody>
          <a:bodyPr/>
          <a:lstStyle/>
          <a:p>
            <a:pPr eaLnBrk="1" hangingPunct="1">
              <a:defRPr/>
            </a:pPr>
            <a:r>
              <a:rPr lang="en-US" sz="4000" smtClean="0">
                <a:cs typeface="+mn-cs"/>
              </a:rPr>
              <a:t>The dark age ended as the first stars began to form.</a:t>
            </a:r>
            <a:r>
              <a:rPr lang="en-US" sz="3600" smtClean="0">
                <a:cs typeface="+mn-cs"/>
              </a:rPr>
              <a:t> </a:t>
            </a:r>
          </a:p>
          <a:p>
            <a:pPr lvl="1" eaLnBrk="1" hangingPunct="1">
              <a:defRPr/>
            </a:pPr>
            <a:r>
              <a:rPr lang="en-US" sz="2400" smtClean="0"/>
              <a:t>The gas from which these first stars formed contained almost no metals and was, consequently, highly transparent. </a:t>
            </a:r>
          </a:p>
          <a:p>
            <a:pPr lvl="1" eaLnBrk="1" hangingPunct="1">
              <a:defRPr/>
            </a:pPr>
            <a:r>
              <a:rPr lang="en-US" sz="2400" smtClean="0"/>
              <a:t>Mathematical models show that the first stars formed from this metal-poor gas would have been very massive, very luminous, and very short-lived.</a:t>
            </a:r>
            <a:endParaRPr lang="en-US" sz="2600" smtClean="0"/>
          </a:p>
        </p:txBody>
      </p:sp>
      <p:sp>
        <p:nvSpPr>
          <p:cNvPr id="1438729" name="Text Box 9"/>
          <p:cNvSpPr txBox="1">
            <a:spLocks noChangeArrowheads="1"/>
          </p:cNvSpPr>
          <p:nvPr/>
        </p:nvSpPr>
        <p:spPr bwMode="auto">
          <a:xfrm>
            <a:off x="557213" y="0"/>
            <a:ext cx="7748587"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90000"/>
              </a:lnSpc>
              <a:spcBef>
                <a:spcPct val="50000"/>
              </a:spcBef>
              <a:defRPr/>
            </a:pPr>
            <a:r>
              <a:rPr lang="en-US" sz="3000">
                <a:solidFill>
                  <a:srgbClr val="FFCC00"/>
                </a:solidFill>
                <a:cs typeface="+mn-cs"/>
              </a:rPr>
              <a:t>Recombination and Reionization: </a:t>
            </a:r>
            <a:br>
              <a:rPr lang="en-US" sz="3000">
                <a:solidFill>
                  <a:srgbClr val="FFCC00"/>
                </a:solidFill>
                <a:cs typeface="+mn-cs"/>
              </a:rPr>
            </a:br>
            <a:r>
              <a:rPr lang="en-US" sz="3000">
                <a:solidFill>
                  <a:srgbClr val="FFCC00"/>
                </a:solidFill>
                <a:cs typeface="+mn-cs"/>
              </a:rPr>
              <a:t>The First Thousands and Millions of Years</a:t>
            </a:r>
          </a:p>
        </p:txBody>
      </p:sp>
    </p:spTree>
    <p:extLst>
      <p:ext uri="{BB962C8B-B14F-4D97-AF65-F5344CB8AC3E}">
        <p14:creationId xmlns:p14="http://schemas.microsoft.com/office/powerpoint/2010/main" val="4148335993"/>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9747" name="Rectangle 3"/>
          <p:cNvSpPr>
            <a:spLocks noGrp="1" noChangeArrowheads="1"/>
          </p:cNvSpPr>
          <p:nvPr>
            <p:ph type="body" sz="half" idx="1"/>
          </p:nvPr>
        </p:nvSpPr>
        <p:spPr>
          <a:xfrm>
            <a:off x="561975" y="990600"/>
            <a:ext cx="8534400" cy="5867400"/>
          </a:xfrm>
        </p:spPr>
        <p:txBody>
          <a:bodyPr/>
          <a:lstStyle/>
          <a:p>
            <a:pPr eaLnBrk="1" hangingPunct="1">
              <a:defRPr/>
            </a:pPr>
            <a:r>
              <a:rPr lang="en-US" sz="3600" smtClean="0">
                <a:cs typeface="+mn-cs"/>
              </a:rPr>
              <a:t>That first burst of star formation produced enough ultraviolet light to begin ionizing the gas.</a:t>
            </a:r>
          </a:p>
          <a:p>
            <a:pPr lvl="1" eaLnBrk="1" hangingPunct="1">
              <a:defRPr/>
            </a:pPr>
            <a:r>
              <a:rPr lang="en-US" sz="2400" smtClean="0"/>
              <a:t>Today</a:t>
            </a:r>
            <a:r>
              <a:rPr lang="ja-JP" altLang="en-US" sz="2400" smtClean="0">
                <a:latin typeface="Arial"/>
              </a:rPr>
              <a:t>’</a:t>
            </a:r>
            <a:r>
              <a:rPr lang="en-US" sz="2400" smtClean="0"/>
              <a:t>s astronomers, </a:t>
            </a:r>
            <a:br>
              <a:rPr lang="en-US" sz="2400" smtClean="0"/>
            </a:br>
            <a:r>
              <a:rPr lang="en-US" sz="2400" smtClean="0"/>
              <a:t>looking back to the </a:t>
            </a:r>
            <a:br>
              <a:rPr lang="en-US" sz="2400" smtClean="0"/>
            </a:br>
            <a:r>
              <a:rPr lang="en-US" sz="2400" smtClean="0"/>
              <a:t>most distant visible </a:t>
            </a:r>
            <a:br>
              <a:rPr lang="en-US" sz="2400" smtClean="0"/>
            </a:br>
            <a:r>
              <a:rPr lang="en-US" sz="2400" smtClean="0"/>
              <a:t>quasars and galaxies, </a:t>
            </a:r>
            <a:br>
              <a:rPr lang="en-US" sz="2400" smtClean="0"/>
            </a:br>
            <a:r>
              <a:rPr lang="en-US" sz="2400" smtClean="0"/>
              <a:t>can see traces of </a:t>
            </a:r>
            <a:br>
              <a:rPr lang="en-US" sz="2400" smtClean="0"/>
            </a:br>
            <a:r>
              <a:rPr lang="en-US" sz="2400" smtClean="0"/>
              <a:t>that </a:t>
            </a:r>
            <a:r>
              <a:rPr lang="en-US" sz="2400" smtClean="0">
                <a:solidFill>
                  <a:srgbClr val="0000FF"/>
                </a:solidFill>
              </a:rPr>
              <a:t>reionization</a:t>
            </a:r>
            <a:r>
              <a:rPr lang="en-US" sz="2400" smtClean="0">
                <a:solidFill>
                  <a:srgbClr val="99CCFF"/>
                </a:solidFill>
              </a:rPr>
              <a:t> </a:t>
            </a:r>
            <a:r>
              <a:rPr lang="en-US" sz="2400" smtClean="0"/>
              <a:t>of </a:t>
            </a:r>
            <a:br>
              <a:rPr lang="en-US" sz="2400" smtClean="0"/>
            </a:br>
            <a:r>
              <a:rPr lang="en-US" sz="2400" smtClean="0"/>
              <a:t>the universe.</a:t>
            </a:r>
          </a:p>
        </p:txBody>
      </p:sp>
      <p:sp>
        <p:nvSpPr>
          <p:cNvPr id="1439756" name="Text Box 12"/>
          <p:cNvSpPr txBox="1">
            <a:spLocks noChangeArrowheads="1"/>
          </p:cNvSpPr>
          <p:nvPr/>
        </p:nvSpPr>
        <p:spPr bwMode="auto">
          <a:xfrm>
            <a:off x="557213" y="0"/>
            <a:ext cx="7748587"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90000"/>
              </a:lnSpc>
              <a:spcBef>
                <a:spcPct val="50000"/>
              </a:spcBef>
              <a:defRPr/>
            </a:pPr>
            <a:r>
              <a:rPr lang="en-US" sz="3000">
                <a:solidFill>
                  <a:srgbClr val="FFCC00"/>
                </a:solidFill>
                <a:cs typeface="+mn-cs"/>
              </a:rPr>
              <a:t>Recombination and Reionization: </a:t>
            </a:r>
            <a:br>
              <a:rPr lang="en-US" sz="3000">
                <a:solidFill>
                  <a:srgbClr val="FFCC00"/>
                </a:solidFill>
                <a:cs typeface="+mn-cs"/>
              </a:rPr>
            </a:br>
            <a:r>
              <a:rPr lang="en-US" sz="3000">
                <a:solidFill>
                  <a:srgbClr val="FFCC00"/>
                </a:solidFill>
                <a:cs typeface="+mn-cs"/>
              </a:rPr>
              <a:t>The First Thousands and Millions of Years</a:t>
            </a:r>
          </a:p>
        </p:txBody>
      </p:sp>
      <p:pic>
        <p:nvPicPr>
          <p:cNvPr id="1439757" name="Picture 13" descr="11f07"/>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967" t="1343" r="1350" b="977"/>
          <a:stretch>
            <a:fillRect/>
          </a:stretch>
        </p:blipFill>
        <p:spPr bwMode="auto">
          <a:xfrm>
            <a:off x="4648200" y="3146425"/>
            <a:ext cx="4495800" cy="371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590972652"/>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8067" name="Rectangle 3"/>
          <p:cNvSpPr>
            <a:spLocks noGrp="1" noChangeArrowheads="1"/>
          </p:cNvSpPr>
          <p:nvPr>
            <p:ph idx="1"/>
          </p:nvPr>
        </p:nvSpPr>
        <p:spPr>
          <a:xfrm>
            <a:off x="561975" y="976313"/>
            <a:ext cx="8596313" cy="4525962"/>
          </a:xfrm>
        </p:spPr>
        <p:txBody>
          <a:bodyPr/>
          <a:lstStyle/>
          <a:p>
            <a:pPr eaLnBrk="1" hangingPunct="1">
              <a:defRPr/>
            </a:pPr>
            <a:r>
              <a:rPr lang="en-US" sz="4000" smtClean="0">
                <a:cs typeface="+mn-cs"/>
              </a:rPr>
              <a:t>Reionization marks the end of the dark age and the beginning of the age of stars and galaxies that continues through today.</a:t>
            </a:r>
          </a:p>
        </p:txBody>
      </p:sp>
      <p:sp>
        <p:nvSpPr>
          <p:cNvPr id="2008074" name="Text Box 10"/>
          <p:cNvSpPr txBox="1">
            <a:spLocks noChangeArrowheads="1"/>
          </p:cNvSpPr>
          <p:nvPr/>
        </p:nvSpPr>
        <p:spPr bwMode="auto">
          <a:xfrm>
            <a:off x="557213" y="0"/>
            <a:ext cx="7748587"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90000"/>
              </a:lnSpc>
              <a:spcBef>
                <a:spcPct val="50000"/>
              </a:spcBef>
              <a:defRPr/>
            </a:pPr>
            <a:r>
              <a:rPr lang="en-US" sz="3000">
                <a:solidFill>
                  <a:srgbClr val="FFCC00"/>
                </a:solidFill>
                <a:cs typeface="+mn-cs"/>
              </a:rPr>
              <a:t>Recombination and Reionization: </a:t>
            </a:r>
            <a:br>
              <a:rPr lang="en-US" sz="3000">
                <a:solidFill>
                  <a:srgbClr val="FFCC00"/>
                </a:solidFill>
                <a:cs typeface="+mn-cs"/>
              </a:rPr>
            </a:br>
            <a:r>
              <a:rPr lang="en-US" sz="3000">
                <a:solidFill>
                  <a:srgbClr val="FFCC00"/>
                </a:solidFill>
                <a:cs typeface="+mn-cs"/>
              </a:rPr>
              <a:t>The First Thousands and Millions of Years</a:t>
            </a:r>
          </a:p>
        </p:txBody>
      </p:sp>
    </p:spTree>
    <p:extLst>
      <p:ext uri="{BB962C8B-B14F-4D97-AF65-F5344CB8AC3E}">
        <p14:creationId xmlns:p14="http://schemas.microsoft.com/office/powerpoint/2010/main" val="126773008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8307" name="Rectangle 3"/>
          <p:cNvSpPr>
            <a:spLocks noGrp="1" noChangeArrowheads="1"/>
          </p:cNvSpPr>
          <p:nvPr>
            <p:ph idx="1"/>
          </p:nvPr>
        </p:nvSpPr>
        <p:spPr>
          <a:xfrm>
            <a:off x="561975" y="990600"/>
            <a:ext cx="8229600" cy="5867400"/>
          </a:xfrm>
        </p:spPr>
        <p:txBody>
          <a:bodyPr/>
          <a:lstStyle/>
          <a:p>
            <a:pPr eaLnBrk="1" hangingPunct="1">
              <a:defRPr/>
            </a:pPr>
            <a:r>
              <a:rPr lang="en-US" sz="3600" smtClean="0">
                <a:cs typeface="+mn-cs"/>
              </a:rPr>
              <a:t>If the universe had an edge, imagine going to that edge.</a:t>
            </a:r>
          </a:p>
          <a:p>
            <a:pPr eaLnBrk="1" hangingPunct="1">
              <a:defRPr/>
            </a:pPr>
            <a:r>
              <a:rPr lang="en-US" sz="3600" smtClean="0">
                <a:cs typeface="+mn-cs"/>
              </a:rPr>
              <a:t>What would you find there?</a:t>
            </a:r>
          </a:p>
          <a:p>
            <a:pPr lvl="1" eaLnBrk="1" hangingPunct="1">
              <a:defRPr/>
            </a:pPr>
            <a:r>
              <a:rPr lang="en-US" sz="2600" smtClean="0"/>
              <a:t>A wall?</a:t>
            </a:r>
          </a:p>
          <a:p>
            <a:pPr lvl="1" eaLnBrk="1" hangingPunct="1">
              <a:defRPr/>
            </a:pPr>
            <a:r>
              <a:rPr lang="en-US" sz="2600" smtClean="0"/>
              <a:t>A great empty space?</a:t>
            </a:r>
          </a:p>
          <a:p>
            <a:pPr lvl="1" eaLnBrk="1" hangingPunct="1">
              <a:defRPr/>
            </a:pPr>
            <a:r>
              <a:rPr lang="en-US" sz="2600" smtClean="0"/>
              <a:t>Nothing?</a:t>
            </a:r>
          </a:p>
        </p:txBody>
      </p:sp>
      <p:sp>
        <p:nvSpPr>
          <p:cNvPr id="1378309" name="Text Box 5"/>
          <p:cNvSpPr txBox="1">
            <a:spLocks noChangeArrowheads="1"/>
          </p:cNvSpPr>
          <p:nvPr/>
        </p:nvSpPr>
        <p:spPr bwMode="auto">
          <a:xfrm>
            <a:off x="561975" y="76200"/>
            <a:ext cx="766762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The Edge–Center Problem </a:t>
            </a:r>
          </a:p>
        </p:txBody>
      </p:sp>
    </p:spTree>
    <p:extLst>
      <p:ext uri="{BB962C8B-B14F-4D97-AF65-F5344CB8AC3E}">
        <p14:creationId xmlns:p14="http://schemas.microsoft.com/office/powerpoint/2010/main" val="217655492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0771" name="Rectangle 3"/>
          <p:cNvSpPr>
            <a:spLocks noGrp="1" noChangeArrowheads="1"/>
          </p:cNvSpPr>
          <p:nvPr>
            <p:ph type="body" sz="half" idx="1"/>
          </p:nvPr>
        </p:nvSpPr>
        <p:spPr>
          <a:xfrm>
            <a:off x="561975" y="990600"/>
            <a:ext cx="8534400" cy="4525963"/>
          </a:xfrm>
        </p:spPr>
        <p:txBody>
          <a:bodyPr/>
          <a:lstStyle/>
          <a:p>
            <a:pPr eaLnBrk="1" hangingPunct="1">
              <a:defRPr/>
            </a:pPr>
            <a:r>
              <a:rPr lang="en-US" smtClean="0">
                <a:cs typeface="+mn-cs"/>
              </a:rPr>
              <a:t>The figure summarizes the story of the big bang—from the formation of helium in the first three minutes through energy–matter equality, recombination, and finally reionization </a:t>
            </a:r>
            <a:br>
              <a:rPr lang="en-US" smtClean="0">
                <a:cs typeface="+mn-cs"/>
              </a:rPr>
            </a:br>
            <a:r>
              <a:rPr lang="en-US" smtClean="0">
                <a:cs typeface="+mn-cs"/>
              </a:rPr>
              <a:t>of the gas.</a:t>
            </a:r>
          </a:p>
        </p:txBody>
      </p:sp>
      <p:sp>
        <p:nvSpPr>
          <p:cNvPr id="1440783" name="Text Box 15"/>
          <p:cNvSpPr txBox="1">
            <a:spLocks noChangeArrowheads="1"/>
          </p:cNvSpPr>
          <p:nvPr/>
        </p:nvSpPr>
        <p:spPr bwMode="auto">
          <a:xfrm>
            <a:off x="557213" y="0"/>
            <a:ext cx="7748587"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90000"/>
              </a:lnSpc>
              <a:spcBef>
                <a:spcPct val="50000"/>
              </a:spcBef>
              <a:defRPr/>
            </a:pPr>
            <a:r>
              <a:rPr lang="en-US" sz="3000">
                <a:solidFill>
                  <a:srgbClr val="FFCC00"/>
                </a:solidFill>
                <a:cs typeface="+mn-cs"/>
              </a:rPr>
              <a:t>Recombination and Reionization: </a:t>
            </a:r>
            <a:br>
              <a:rPr lang="en-US" sz="3000">
                <a:solidFill>
                  <a:srgbClr val="FFCC00"/>
                </a:solidFill>
                <a:cs typeface="+mn-cs"/>
              </a:rPr>
            </a:br>
            <a:r>
              <a:rPr lang="en-US" sz="3000">
                <a:solidFill>
                  <a:srgbClr val="FFCC00"/>
                </a:solidFill>
                <a:cs typeface="+mn-cs"/>
              </a:rPr>
              <a:t>The First Thousands and Millions of Years</a:t>
            </a:r>
          </a:p>
        </p:txBody>
      </p:sp>
      <p:pic>
        <p:nvPicPr>
          <p:cNvPr id="1440784" name="Picture 16" descr="11f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206750"/>
            <a:ext cx="5562600" cy="365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277855516"/>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1795" name="Rectangle 3"/>
          <p:cNvSpPr>
            <a:spLocks noGrp="1" noChangeArrowheads="1"/>
          </p:cNvSpPr>
          <p:nvPr>
            <p:ph idx="1"/>
          </p:nvPr>
        </p:nvSpPr>
        <p:spPr>
          <a:xfrm>
            <a:off x="561975" y="1004888"/>
            <a:ext cx="8110538" cy="5867400"/>
          </a:xfrm>
        </p:spPr>
        <p:txBody>
          <a:bodyPr/>
          <a:lstStyle/>
          <a:p>
            <a:pPr eaLnBrk="1" hangingPunct="1">
              <a:defRPr/>
            </a:pPr>
            <a:r>
              <a:rPr lang="en-US" sz="3400" smtClean="0">
                <a:cs typeface="+mn-cs"/>
              </a:rPr>
              <a:t>It may seem amazing that mere humans trapped on Earth can draw such a diagram.</a:t>
            </a:r>
          </a:p>
          <a:p>
            <a:pPr lvl="1" eaLnBrk="1" hangingPunct="1">
              <a:defRPr/>
            </a:pPr>
            <a:r>
              <a:rPr lang="en-US" sz="2400" smtClean="0"/>
              <a:t>However, it is </a:t>
            </a:r>
            <a:br>
              <a:rPr lang="en-US" sz="2400" smtClean="0"/>
            </a:br>
            <a:r>
              <a:rPr lang="en-US" sz="2400" smtClean="0"/>
              <a:t>based on </a:t>
            </a:r>
            <a:br>
              <a:rPr lang="en-US" sz="2400" smtClean="0"/>
            </a:br>
            <a:r>
              <a:rPr lang="en-US" sz="2400" smtClean="0"/>
              <a:t>evidence and </a:t>
            </a:r>
            <a:br>
              <a:rPr lang="en-US" sz="2400" smtClean="0"/>
            </a:br>
            <a:r>
              <a:rPr lang="en-US" sz="2400" smtClean="0"/>
              <a:t>on the best </a:t>
            </a:r>
            <a:br>
              <a:rPr lang="en-US" sz="2400" smtClean="0"/>
            </a:br>
            <a:r>
              <a:rPr lang="en-US" sz="2400" smtClean="0"/>
              <a:t>understanding </a:t>
            </a:r>
            <a:br>
              <a:rPr lang="en-US" sz="2400" smtClean="0"/>
            </a:br>
            <a:r>
              <a:rPr lang="en-US" sz="2400" smtClean="0"/>
              <a:t>of how matter </a:t>
            </a:r>
            <a:br>
              <a:rPr lang="en-US" sz="2400" smtClean="0"/>
            </a:br>
            <a:r>
              <a:rPr lang="en-US" sz="2400" smtClean="0"/>
              <a:t>and energy </a:t>
            </a:r>
            <a:br>
              <a:rPr lang="en-US" sz="2400" smtClean="0"/>
            </a:br>
            <a:r>
              <a:rPr lang="en-US" sz="2400" smtClean="0"/>
              <a:t>interact. </a:t>
            </a:r>
          </a:p>
        </p:txBody>
      </p:sp>
      <p:sp>
        <p:nvSpPr>
          <p:cNvPr id="1441805" name="Text Box 13"/>
          <p:cNvSpPr txBox="1">
            <a:spLocks noChangeArrowheads="1"/>
          </p:cNvSpPr>
          <p:nvPr/>
        </p:nvSpPr>
        <p:spPr bwMode="auto">
          <a:xfrm>
            <a:off x="557213" y="0"/>
            <a:ext cx="7748587"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90000"/>
              </a:lnSpc>
              <a:spcBef>
                <a:spcPct val="50000"/>
              </a:spcBef>
              <a:defRPr/>
            </a:pPr>
            <a:r>
              <a:rPr lang="en-US" sz="3000">
                <a:solidFill>
                  <a:srgbClr val="FFCC00"/>
                </a:solidFill>
                <a:cs typeface="+mn-cs"/>
              </a:rPr>
              <a:t>Recombination and Reionization: </a:t>
            </a:r>
            <a:br>
              <a:rPr lang="en-US" sz="3000">
                <a:solidFill>
                  <a:srgbClr val="FFCC00"/>
                </a:solidFill>
                <a:cs typeface="+mn-cs"/>
              </a:rPr>
            </a:br>
            <a:r>
              <a:rPr lang="en-US" sz="3000">
                <a:solidFill>
                  <a:srgbClr val="FFCC00"/>
                </a:solidFill>
                <a:cs typeface="+mn-cs"/>
              </a:rPr>
              <a:t>The First Thousands and Millions of Years</a:t>
            </a:r>
          </a:p>
        </p:txBody>
      </p:sp>
      <p:pic>
        <p:nvPicPr>
          <p:cNvPr id="1441806" name="Picture 14" descr="11f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8225" y="3206750"/>
            <a:ext cx="5562600" cy="365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340833200"/>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6915" name="Rectangle 3"/>
          <p:cNvSpPr>
            <a:spLocks noGrp="1" noChangeArrowheads="1"/>
          </p:cNvSpPr>
          <p:nvPr>
            <p:ph idx="1"/>
          </p:nvPr>
        </p:nvSpPr>
        <p:spPr>
          <a:xfrm>
            <a:off x="561975" y="966788"/>
            <a:ext cx="8229600" cy="4525962"/>
          </a:xfrm>
        </p:spPr>
        <p:txBody>
          <a:bodyPr/>
          <a:lstStyle/>
          <a:p>
            <a:pPr eaLnBrk="1" hangingPunct="1">
              <a:defRPr/>
            </a:pPr>
            <a:r>
              <a:rPr lang="en-US" sz="4400" smtClean="0">
                <a:cs typeface="+mn-cs"/>
              </a:rPr>
              <a:t>How can the big bang have happened everywhere?</a:t>
            </a:r>
            <a:r>
              <a:rPr lang="en-US" sz="4000" smtClean="0">
                <a:cs typeface="+mn-cs"/>
              </a:rPr>
              <a:t> </a:t>
            </a:r>
          </a:p>
          <a:p>
            <a:pPr lvl="1" eaLnBrk="1" hangingPunct="1">
              <a:defRPr/>
            </a:pPr>
            <a:r>
              <a:rPr lang="en-US" sz="2400" smtClean="0"/>
              <a:t>To solve the puzzle, you must put what seem to be reasonable expectations on hold and look carefully at how space and time behave on cosmic scales.</a:t>
            </a:r>
          </a:p>
        </p:txBody>
      </p:sp>
      <p:sp>
        <p:nvSpPr>
          <p:cNvPr id="1446916" name="Text Box 4"/>
          <p:cNvSpPr txBox="1">
            <a:spLocks noChangeArrowheads="1"/>
          </p:cNvSpPr>
          <p:nvPr/>
        </p:nvSpPr>
        <p:spPr bwMode="auto">
          <a:xfrm>
            <a:off x="561975" y="76200"/>
            <a:ext cx="759142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Space and Time, Matter and Energy </a:t>
            </a:r>
          </a:p>
        </p:txBody>
      </p:sp>
    </p:spTree>
    <p:extLst>
      <p:ext uri="{BB962C8B-B14F-4D97-AF65-F5344CB8AC3E}">
        <p14:creationId xmlns:p14="http://schemas.microsoft.com/office/powerpoint/2010/main" val="3777210649"/>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8819" name="Rectangle 3"/>
          <p:cNvSpPr>
            <a:spLocks noGrp="1" noChangeArrowheads="1"/>
          </p:cNvSpPr>
          <p:nvPr>
            <p:ph idx="1"/>
          </p:nvPr>
        </p:nvSpPr>
        <p:spPr>
          <a:xfrm>
            <a:off x="557213" y="955675"/>
            <a:ext cx="8205787" cy="4525963"/>
          </a:xfrm>
        </p:spPr>
        <p:txBody>
          <a:bodyPr/>
          <a:lstStyle/>
          <a:p>
            <a:pPr eaLnBrk="1" hangingPunct="1">
              <a:defRPr/>
            </a:pPr>
            <a:r>
              <a:rPr lang="en-US" sz="4800" smtClean="0">
                <a:cs typeface="+mn-cs"/>
              </a:rPr>
              <a:t>The universe looks about the same whichever way you look.</a:t>
            </a:r>
          </a:p>
          <a:p>
            <a:pPr lvl="1" eaLnBrk="1" hangingPunct="1">
              <a:defRPr/>
            </a:pPr>
            <a:r>
              <a:rPr lang="en-US" sz="3200" smtClean="0"/>
              <a:t>That is called </a:t>
            </a:r>
            <a:r>
              <a:rPr lang="en-US" sz="3200" smtClean="0">
                <a:solidFill>
                  <a:srgbClr val="0000FF"/>
                </a:solidFill>
              </a:rPr>
              <a:t>isotropy</a:t>
            </a:r>
            <a:r>
              <a:rPr lang="en-US" sz="3200" smtClean="0"/>
              <a:t>.</a:t>
            </a:r>
          </a:p>
        </p:txBody>
      </p:sp>
      <p:sp>
        <p:nvSpPr>
          <p:cNvPr id="1698820" name="Text Box 4"/>
          <p:cNvSpPr txBox="1">
            <a:spLocks noChangeArrowheads="1"/>
          </p:cNvSpPr>
          <p:nvPr/>
        </p:nvSpPr>
        <p:spPr bwMode="auto">
          <a:xfrm>
            <a:off x="557213" y="76200"/>
            <a:ext cx="75961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Looking at the Universe</a:t>
            </a:r>
          </a:p>
        </p:txBody>
      </p:sp>
    </p:spTree>
    <p:extLst>
      <p:ext uri="{BB962C8B-B14F-4D97-AF65-F5344CB8AC3E}">
        <p14:creationId xmlns:p14="http://schemas.microsoft.com/office/powerpoint/2010/main" val="692723948"/>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43" name="Rectangle 3"/>
          <p:cNvSpPr>
            <a:spLocks noGrp="1" noChangeArrowheads="1"/>
          </p:cNvSpPr>
          <p:nvPr>
            <p:ph idx="1"/>
          </p:nvPr>
        </p:nvSpPr>
        <p:spPr>
          <a:xfrm>
            <a:off x="557213" y="947738"/>
            <a:ext cx="8572500" cy="4525962"/>
          </a:xfrm>
        </p:spPr>
        <p:txBody>
          <a:bodyPr/>
          <a:lstStyle/>
          <a:p>
            <a:pPr eaLnBrk="1" hangingPunct="1">
              <a:defRPr/>
            </a:pPr>
            <a:r>
              <a:rPr lang="en-US" sz="4800" smtClean="0">
                <a:cs typeface="+mn-cs"/>
              </a:rPr>
              <a:t>Of course, there are local differences.</a:t>
            </a:r>
            <a:r>
              <a:rPr lang="en-US" sz="3600" smtClean="0">
                <a:cs typeface="+mn-cs"/>
              </a:rPr>
              <a:t> </a:t>
            </a:r>
          </a:p>
          <a:p>
            <a:pPr lvl="1" eaLnBrk="1" hangingPunct="1">
              <a:defRPr/>
            </a:pPr>
            <a:r>
              <a:rPr lang="en-US" smtClean="0"/>
              <a:t>If you look toward a galaxy cluster, you see more galaxies.</a:t>
            </a:r>
          </a:p>
        </p:txBody>
      </p:sp>
      <p:sp>
        <p:nvSpPr>
          <p:cNvPr id="1699845" name="Text Box 5"/>
          <p:cNvSpPr txBox="1">
            <a:spLocks noChangeArrowheads="1"/>
          </p:cNvSpPr>
          <p:nvPr/>
        </p:nvSpPr>
        <p:spPr bwMode="auto">
          <a:xfrm>
            <a:off x="557213" y="76200"/>
            <a:ext cx="75961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Looking at the Universe</a:t>
            </a:r>
          </a:p>
        </p:txBody>
      </p:sp>
    </p:spTree>
    <p:extLst>
      <p:ext uri="{BB962C8B-B14F-4D97-AF65-F5344CB8AC3E}">
        <p14:creationId xmlns:p14="http://schemas.microsoft.com/office/powerpoint/2010/main" val="4108081720"/>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0115" name="Rectangle 3"/>
          <p:cNvSpPr>
            <a:spLocks noGrp="1" noChangeArrowheads="1"/>
          </p:cNvSpPr>
          <p:nvPr>
            <p:ph idx="1"/>
          </p:nvPr>
        </p:nvSpPr>
        <p:spPr>
          <a:xfrm>
            <a:off x="561975" y="966788"/>
            <a:ext cx="8596313" cy="4525962"/>
          </a:xfrm>
        </p:spPr>
        <p:txBody>
          <a:bodyPr/>
          <a:lstStyle/>
          <a:p>
            <a:pPr eaLnBrk="1" hangingPunct="1">
              <a:defRPr/>
            </a:pPr>
            <a:r>
              <a:rPr lang="en-US" sz="4400" smtClean="0">
                <a:cs typeface="+mn-cs"/>
              </a:rPr>
              <a:t>Furthermore, the background radiation is almost perfectly uniform across the sky.</a:t>
            </a:r>
          </a:p>
        </p:txBody>
      </p:sp>
      <p:sp>
        <p:nvSpPr>
          <p:cNvPr id="2010117" name="Text Box 5"/>
          <p:cNvSpPr txBox="1">
            <a:spLocks noChangeArrowheads="1"/>
          </p:cNvSpPr>
          <p:nvPr/>
        </p:nvSpPr>
        <p:spPr bwMode="auto">
          <a:xfrm>
            <a:off x="557213" y="76200"/>
            <a:ext cx="75961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Looking at the Universe</a:t>
            </a:r>
          </a:p>
        </p:txBody>
      </p:sp>
    </p:spTree>
    <p:extLst>
      <p:ext uri="{BB962C8B-B14F-4D97-AF65-F5344CB8AC3E}">
        <p14:creationId xmlns:p14="http://schemas.microsoft.com/office/powerpoint/2010/main" val="4127069139"/>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0867" name="Rectangle 3"/>
          <p:cNvSpPr>
            <a:spLocks noGrp="1" noChangeArrowheads="1"/>
          </p:cNvSpPr>
          <p:nvPr>
            <p:ph idx="1"/>
          </p:nvPr>
        </p:nvSpPr>
        <p:spPr>
          <a:xfrm>
            <a:off x="561975" y="946150"/>
            <a:ext cx="8558213" cy="5502275"/>
          </a:xfrm>
        </p:spPr>
        <p:txBody>
          <a:bodyPr/>
          <a:lstStyle/>
          <a:p>
            <a:pPr eaLnBrk="1" hangingPunct="1">
              <a:defRPr/>
            </a:pPr>
            <a:r>
              <a:rPr lang="en-US" sz="4800" smtClean="0">
                <a:cs typeface="+mn-cs"/>
              </a:rPr>
              <a:t>The universe also seems homogeneous.</a:t>
            </a:r>
          </a:p>
          <a:p>
            <a:pPr lvl="1" eaLnBrk="1" hangingPunct="1">
              <a:defRPr/>
            </a:pPr>
            <a:r>
              <a:rPr lang="en-US" smtClean="0">
                <a:solidFill>
                  <a:srgbClr val="0000FF"/>
                </a:solidFill>
              </a:rPr>
              <a:t>Homogeneity</a:t>
            </a:r>
            <a:r>
              <a:rPr lang="en-US" smtClean="0"/>
              <a:t> is the property of being the same everywhere.</a:t>
            </a:r>
          </a:p>
        </p:txBody>
      </p:sp>
      <p:sp>
        <p:nvSpPr>
          <p:cNvPr id="1700869" name="Text Box 5"/>
          <p:cNvSpPr txBox="1">
            <a:spLocks noChangeArrowheads="1"/>
          </p:cNvSpPr>
          <p:nvPr/>
        </p:nvSpPr>
        <p:spPr bwMode="auto">
          <a:xfrm>
            <a:off x="557213" y="76200"/>
            <a:ext cx="75961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Looking at the Universe</a:t>
            </a:r>
          </a:p>
        </p:txBody>
      </p:sp>
    </p:spTree>
    <p:extLst>
      <p:ext uri="{BB962C8B-B14F-4D97-AF65-F5344CB8AC3E}">
        <p14:creationId xmlns:p14="http://schemas.microsoft.com/office/powerpoint/2010/main" val="3769043100"/>
      </p:ext>
    </p:extLst>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43" name="Rectangle 3"/>
          <p:cNvSpPr>
            <a:spLocks noGrp="1" noChangeArrowheads="1"/>
          </p:cNvSpPr>
          <p:nvPr>
            <p:ph idx="1"/>
          </p:nvPr>
        </p:nvSpPr>
        <p:spPr>
          <a:xfrm>
            <a:off x="557213" y="990600"/>
            <a:ext cx="8115300" cy="5867400"/>
          </a:xfrm>
        </p:spPr>
        <p:txBody>
          <a:bodyPr/>
          <a:lstStyle/>
          <a:p>
            <a:pPr eaLnBrk="1" hangingPunct="1">
              <a:defRPr/>
            </a:pPr>
            <a:r>
              <a:rPr lang="en-US" sz="3600" smtClean="0">
                <a:cs typeface="+mn-cs"/>
              </a:rPr>
              <a:t>Of course, there are local variations.</a:t>
            </a:r>
          </a:p>
          <a:p>
            <a:pPr lvl="1" eaLnBrk="1" hangingPunct="1">
              <a:defRPr/>
            </a:pPr>
            <a:r>
              <a:rPr lang="en-US" sz="2600" smtClean="0"/>
              <a:t>Some regions contain more galaxies and some less.</a:t>
            </a:r>
          </a:p>
          <a:p>
            <a:pPr eaLnBrk="1" hangingPunct="1">
              <a:defRPr/>
            </a:pPr>
            <a:r>
              <a:rPr lang="en-US" sz="3600" smtClean="0">
                <a:cs typeface="+mn-cs"/>
              </a:rPr>
              <a:t>Also, if the universe evolves, at large look-back times, you see galaxies at an earlier stage.</a:t>
            </a:r>
          </a:p>
        </p:txBody>
      </p:sp>
      <p:sp>
        <p:nvSpPr>
          <p:cNvPr id="2109445" name="Text Box 5"/>
          <p:cNvSpPr txBox="1">
            <a:spLocks noChangeArrowheads="1"/>
          </p:cNvSpPr>
          <p:nvPr/>
        </p:nvSpPr>
        <p:spPr bwMode="auto">
          <a:xfrm>
            <a:off x="557213" y="76200"/>
            <a:ext cx="75961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Looking at the Universe</a:t>
            </a:r>
          </a:p>
        </p:txBody>
      </p:sp>
    </p:spTree>
    <p:extLst>
      <p:ext uri="{BB962C8B-B14F-4D97-AF65-F5344CB8AC3E}">
        <p14:creationId xmlns:p14="http://schemas.microsoft.com/office/powerpoint/2010/main" val="28806497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051" name="Rectangle 3"/>
          <p:cNvSpPr>
            <a:spLocks noGrp="1" noChangeArrowheads="1"/>
          </p:cNvSpPr>
          <p:nvPr>
            <p:ph idx="1"/>
          </p:nvPr>
        </p:nvSpPr>
        <p:spPr>
          <a:xfrm>
            <a:off x="566738" y="990600"/>
            <a:ext cx="8196262" cy="5867400"/>
          </a:xfrm>
        </p:spPr>
        <p:txBody>
          <a:bodyPr/>
          <a:lstStyle/>
          <a:p>
            <a:pPr eaLnBrk="1" hangingPunct="1">
              <a:defRPr/>
            </a:pPr>
            <a:r>
              <a:rPr lang="en-US" sz="3600" smtClean="0">
                <a:cs typeface="+mn-cs"/>
              </a:rPr>
              <a:t>If you account for these well-understood variations, then the universe seems to be, on average, the same everywhere.</a:t>
            </a:r>
          </a:p>
          <a:p>
            <a:pPr lvl="1" eaLnBrk="1" hangingPunct="1">
              <a:defRPr/>
            </a:pPr>
            <a:r>
              <a:rPr lang="en-US" sz="2400" smtClean="0"/>
              <a:t>This is harder to check because you can</a:t>
            </a:r>
            <a:r>
              <a:rPr lang="ja-JP" altLang="en-US" sz="2400" smtClean="0">
                <a:latin typeface="Arial"/>
              </a:rPr>
              <a:t>’</a:t>
            </a:r>
            <a:r>
              <a:rPr lang="en-US" sz="2400" smtClean="0"/>
              <a:t>t actually go to the locations of distant galaxies and check in detail that things are about the same there as here. </a:t>
            </a:r>
          </a:p>
          <a:p>
            <a:pPr lvl="1" eaLnBrk="1" hangingPunct="1">
              <a:defRPr/>
            </a:pPr>
            <a:r>
              <a:rPr lang="en-US" sz="2400" smtClean="0"/>
              <a:t>However, all astronomical observations indicate that</a:t>
            </a:r>
            <a:br>
              <a:rPr lang="en-US" sz="2400" smtClean="0"/>
            </a:br>
            <a:r>
              <a:rPr lang="en-US" sz="2400" smtClean="0"/>
              <a:t>is so.</a:t>
            </a:r>
          </a:p>
        </p:txBody>
      </p:sp>
      <p:sp>
        <p:nvSpPr>
          <p:cNvPr id="2050053" name="Text Box 5"/>
          <p:cNvSpPr txBox="1">
            <a:spLocks noChangeArrowheads="1"/>
          </p:cNvSpPr>
          <p:nvPr/>
        </p:nvSpPr>
        <p:spPr bwMode="auto">
          <a:xfrm>
            <a:off x="557213" y="76200"/>
            <a:ext cx="75961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Looking at the Universe</a:t>
            </a:r>
          </a:p>
        </p:txBody>
      </p:sp>
    </p:spTree>
    <p:extLst>
      <p:ext uri="{BB962C8B-B14F-4D97-AF65-F5344CB8AC3E}">
        <p14:creationId xmlns:p14="http://schemas.microsoft.com/office/powerpoint/2010/main" val="184095116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1891" name="Rectangle 3"/>
          <p:cNvSpPr>
            <a:spLocks noGrp="1" noChangeArrowheads="1"/>
          </p:cNvSpPr>
          <p:nvPr>
            <p:ph idx="1"/>
          </p:nvPr>
        </p:nvSpPr>
        <p:spPr>
          <a:xfrm>
            <a:off x="557213" y="952500"/>
            <a:ext cx="8358187" cy="5867400"/>
          </a:xfrm>
        </p:spPr>
        <p:txBody>
          <a:bodyPr/>
          <a:lstStyle/>
          <a:p>
            <a:pPr eaLnBrk="1" hangingPunct="1">
              <a:defRPr/>
            </a:pPr>
            <a:r>
              <a:rPr lang="en-US" sz="4400" smtClean="0">
                <a:cs typeface="+mn-cs"/>
              </a:rPr>
              <a:t>Isotropy and homogeneity lead to the </a:t>
            </a:r>
            <a:r>
              <a:rPr lang="en-US" sz="4400" smtClean="0">
                <a:solidFill>
                  <a:srgbClr val="0000FF"/>
                </a:solidFill>
                <a:cs typeface="+mn-cs"/>
              </a:rPr>
              <a:t>cosmological principle</a:t>
            </a:r>
            <a:r>
              <a:rPr lang="en-US" sz="4400" smtClean="0">
                <a:cs typeface="+mn-cs"/>
              </a:rPr>
              <a:t>.</a:t>
            </a:r>
          </a:p>
          <a:p>
            <a:pPr lvl="1" eaLnBrk="1" hangingPunct="1">
              <a:defRPr/>
            </a:pPr>
            <a:r>
              <a:rPr lang="en-US" sz="2400" smtClean="0"/>
              <a:t>This states that any observer in any galaxy sees that the universe has the same general properties—after accounting for relatively minor local and evolutionary variations.</a:t>
            </a:r>
          </a:p>
        </p:txBody>
      </p:sp>
      <p:sp>
        <p:nvSpPr>
          <p:cNvPr id="1701893" name="Text Box 5"/>
          <p:cNvSpPr txBox="1">
            <a:spLocks noChangeArrowheads="1"/>
          </p:cNvSpPr>
          <p:nvPr/>
        </p:nvSpPr>
        <p:spPr bwMode="auto">
          <a:xfrm>
            <a:off x="557213" y="76200"/>
            <a:ext cx="75961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FCC00"/>
                </a:solidFill>
                <a:cs typeface="+mn-cs"/>
              </a:rPr>
              <a:t>Looking at the Universe</a:t>
            </a:r>
          </a:p>
        </p:txBody>
      </p:sp>
    </p:spTree>
    <p:extLst>
      <p:ext uri="{BB962C8B-B14F-4D97-AF65-F5344CB8AC3E}">
        <p14:creationId xmlns:p14="http://schemas.microsoft.com/office/powerpoint/2010/main" val="39291639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Astro1 Ch4">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FF0000"/>
      </a:folHlink>
    </a:clrScheme>
    <a:fontScheme name="Custom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Stro1 Ch2 Modified">
  <a:themeElements>
    <a:clrScheme name="Custom 8">
      <a:dk1>
        <a:srgbClr val="292934"/>
      </a:dk1>
      <a:lt1>
        <a:srgbClr val="040404"/>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Astro1 Ch4.thmx</Template>
  <TotalTime>2</TotalTime>
  <Words>4776</Words>
  <Application>Microsoft Macintosh PowerPoint</Application>
  <PresentationFormat>On-screen Show (4:3)</PresentationFormat>
  <Paragraphs>443</Paragraphs>
  <Slides>101</Slides>
  <Notes>101</Notes>
  <HiddenSlides>0</HiddenSlides>
  <MMClips>0</MMClips>
  <ScaleCrop>false</ScaleCrop>
  <HeadingPairs>
    <vt:vector size="4" baseType="variant">
      <vt:variant>
        <vt:lpstr>Theme</vt:lpstr>
      </vt:variant>
      <vt:variant>
        <vt:i4>2</vt:i4>
      </vt:variant>
      <vt:variant>
        <vt:lpstr>Slide Titles</vt:lpstr>
      </vt:variant>
      <vt:variant>
        <vt:i4>101</vt:i4>
      </vt:variant>
    </vt:vector>
  </HeadingPairs>
  <TitlesOfParts>
    <vt:vector size="103" baseType="lpstr">
      <vt:lpstr>Astro1 Ch4</vt:lpstr>
      <vt:lpstr>AStro1 Ch2 Modified</vt:lpstr>
      <vt:lpstr>Chapter 14 Modern Cosmology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Santa Monica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14 Modern Cosmology</dc:title>
  <dc:creator>Asma Said</dc:creator>
  <cp:lastModifiedBy>Asma Said</cp:lastModifiedBy>
  <cp:revision>1</cp:revision>
  <dcterms:created xsi:type="dcterms:W3CDTF">2014-05-11T05:48:03Z</dcterms:created>
  <dcterms:modified xsi:type="dcterms:W3CDTF">2014-05-11T05:50:28Z</dcterms:modified>
</cp:coreProperties>
</file>