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E3ACE-28EB-974D-88F4-79CE13F198BB}" type="datetimeFigureOut">
              <a:rPr lang="en-US" smtClean="0"/>
              <a:t>4/26/14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DECE8-C130-DA4A-997D-2E38CEAD8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95A8C1-D338-0540-9663-F961F371012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7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12A8-AE75-B444-A836-15295D36132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FF6E5-BFD3-4F40-A3ED-F36A7D521059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5D479-D453-E64B-955E-B23F88BB564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7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E99A9-9F97-424C-A746-0600DB8C90B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9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A045C9-0CF6-564D-9A0A-1ABC568C1F9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A64BE-54B6-F74B-B6F0-EB8483D3EF9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0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79F8E-5625-C94B-885E-04DD5AFEDFC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77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758E5-70F1-DA42-854C-5ECD6663AA8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E85BD-C17A-8541-B0E3-25172D63B80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0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39757-E1A0-B245-BF6D-A245BED1126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77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AEDFE-738D-6742-B94F-AFEB15ECBE6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9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A5A51-92CA-1F4C-BBBA-24779A7036C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2DDAB-3E8D-C042-8E48-2378E5E0ABF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A6478D-CA1A-E64C-86B2-215ADF0A949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7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DCE895-37E8-9742-8A32-B8BB325C477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BDF239-6F07-1C4A-940A-C6C1D022317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0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38D74-7ED3-2545-89A0-C65D60FBA87D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1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38D74-7ED3-2545-89A0-C65D60FBA87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71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DBFDD-BDC1-AA46-8CAC-8477FDD796C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41EA69-5468-D045-A296-7870DC43AC1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9A5B2D-FCE7-BB43-9686-A21CDAE79789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77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6F47C-144D-AC46-9475-D999671749E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1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4E812-B7CB-4A4C-AA13-8146097F43FD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14DD1-03CB-E74E-BEE8-C18574FD8F29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51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4B912A-2ABA-5248-ACBF-F5DC0E9E50F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77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54E73-BF65-3045-947C-3AA6C0F244E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E78C8-E158-8A4C-8BED-AEFF8859C9D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1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57841-441F-E64C-BE95-8622338DEFF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52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BA550-8716-FD4F-BBD7-30BBBCD7F4C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2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A4828-97F6-AD45-A4BC-5381B8777D1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61B2D-E4D0-5248-A774-1275F30E4DA3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5AA5C-A3E9-D644-8F26-D0E2FF4FBAA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77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23D1B-3D11-2F47-862E-4D47A3E9904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64CF0-43B8-0D46-9ACE-7A8E0960E58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F51E7-2EA3-824C-B466-25F0A829458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52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651EB-EFD4-4749-9765-D7BF0D4650E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52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A052A-74CD-5240-A7C7-D34A198C636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33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860D9-D3D8-864B-A721-E587104E542C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A0D43-D553-8D49-9CAE-E34AF169346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53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D2FEDF-4879-734E-BC45-003674F0C537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53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E42A9-2535-2D43-B7F8-2DE409A4B36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72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B2BC6-E5C6-3A48-A3E6-7A50C21C5145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344DD4-C416-E841-BEFA-DC672765E37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73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F7F15A-1FF5-8C44-96F0-EC32B0A7021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CD437-DADF-1A4E-8070-14CE8B71C0B1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53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522D9-DADF-BF48-9F7A-4A7F5884938E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53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F1E1-5C86-E246-9CBB-EA72F4C9266B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54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AC5480-18F4-5944-92FC-4A2FCD29EB1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1BE37-AA8B-2B48-9CC9-6187A6E85B5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87A70-50A1-E741-8884-0137CC128DDF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F6B65-BB98-BE48-BFAB-4B19AF1A803F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54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1AB1E-4DCF-CB46-AFDD-9E29036E003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6D252-0307-D04F-82A4-ABA90893E6E1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C1BC4-6BF4-9745-B5BE-121E6400345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31DC30-50FD-B94F-969B-32E449E4D45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D9CFF-4B69-0A41-8352-D47298702A1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7A809-E25F-834B-98B6-85392B86FED8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73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25AADC-D99A-274A-9D71-EFD866B46014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78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269BC7-2284-B34F-B8DA-2C9530762E08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54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888EF-525C-CB48-BFD5-A348E591D45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C1617-B94B-1C48-9D2A-23F06BE98C7C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5912E7-5556-A94F-BD3B-EF00C88515BF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26861-925C-2D45-9A75-181AC399C7B8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78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72821-B40C-254B-AFAD-B7F666CB7466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69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271C4-16E5-4542-8F4F-AFB21F2C6EA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73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683B6-796F-0A49-AF76-9DA4FF617B9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20A95-E10E-6440-A35B-D24AC1CBBD17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2E57E2-22B4-A84B-8C3E-6A2A0B01727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F5517F-6DA2-FD40-947E-8B2916D1258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66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DAA6A-2743-8D47-8B74-D63121CED7C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9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95754-E477-FC4E-AF67-D6533B6ECFA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77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7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1025" y="990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990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9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1025" y="9906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72025" y="9906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72025" y="33289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4B24CF1-75D1-5547-A5D2-F70A1F4C6648}" type="datetimeFigureOut">
              <a:rPr lang="en-US" smtClean="0"/>
              <a:t>4/26/14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A6BE4A-F356-0F47-A34C-69F53D652D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8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9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2" name="Rectangle 12"/>
          <p:cNvSpPr>
            <a:spLocks noGrp="1" noChangeArrowheads="1"/>
          </p:cNvSpPr>
          <p:nvPr>
            <p:ph type="title"/>
          </p:nvPr>
        </p:nvSpPr>
        <p:spPr>
          <a:xfrm>
            <a:off x="557213" y="76200"/>
            <a:ext cx="80772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65200"/>
            <a:ext cx="7824787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n-cs"/>
              </a:rPr>
              <a:t>Shapley finally plotted the direction and distance to the globular clusters. </a:t>
            </a:r>
          </a:p>
          <a:p>
            <a:pPr eaLnBrk="1" hangingPunct="1">
              <a:defRPr/>
            </a:pPr>
            <a:r>
              <a:rPr lang="en-US" sz="4000" dirty="0" smtClean="0">
                <a:cs typeface="+mn-cs"/>
              </a:rPr>
              <a:t>He found that they form a great swarm that is not centered on the sun.</a:t>
            </a:r>
          </a:p>
        </p:txBody>
      </p:sp>
    </p:spTree>
    <p:extLst>
      <p:ext uri="{BB962C8B-B14F-4D97-AF65-F5344CB8AC3E}">
        <p14:creationId xmlns:p14="http://schemas.microsoft.com/office/powerpoint/2010/main" val="421673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Grp="1" noChangeArrowheads="1"/>
          </p:cNvSpPr>
          <p:nvPr>
            <p:ph idx="1"/>
          </p:nvPr>
        </p:nvSpPr>
        <p:spPr>
          <a:xfrm>
            <a:off x="123825" y="1028700"/>
            <a:ext cx="5195888" cy="4525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600" smtClean="0">
                <a:cs typeface="Arial" charset="0"/>
              </a:rPr>
              <a:t>That is the diameter of the luminous part of the galaxy—the part you would see from a distance.</a:t>
            </a:r>
            <a:endParaRPr lang="en-US" sz="2600" smtClean="0">
              <a:cs typeface="Times New Roman" charset="0"/>
            </a:endParaRPr>
          </a:p>
          <a:p>
            <a:pPr lvl="1" eaLnBrk="1" hangingPunct="1">
              <a:defRPr/>
            </a:pPr>
            <a:r>
              <a:rPr lang="en-US" sz="2600" smtClean="0">
                <a:cs typeface="Arial" charset="0"/>
              </a:rPr>
              <a:t>You will learn later that strong evidence shows that our galaxy is much larger than this—but that the outer parts are not luminous.</a:t>
            </a:r>
          </a:p>
        </p:txBody>
      </p:sp>
      <p:sp>
        <p:nvSpPr>
          <p:cNvPr id="1318925" name="Rectangle 13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18926" name="Picture 14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9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985838"/>
            <a:ext cx="8586787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Observations made at other wavelengths can also help astronomers see through the dust and gas. </a:t>
            </a:r>
          </a:p>
          <a:p>
            <a:pPr lvl="1" eaLnBrk="1" hangingPunct="1">
              <a:defRPr/>
            </a:pPr>
            <a:r>
              <a:rPr lang="en-US" sz="2600" smtClean="0"/>
              <a:t>Infrared photons have wavelengths long enough </a:t>
            </a:r>
            <a:br>
              <a:rPr lang="en-US" sz="2600" smtClean="0"/>
            </a:br>
            <a:r>
              <a:rPr lang="en-US" sz="2600" smtClean="0"/>
              <a:t>to be unaffected by the dust.</a:t>
            </a:r>
            <a:r>
              <a:rPr lang="en-US" sz="2400" smtClean="0"/>
              <a:t> 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smtClean="0"/>
          </a:p>
        </p:txBody>
      </p:sp>
      <p:sp>
        <p:nvSpPr>
          <p:cNvPr id="1150993" name="Rectangle 17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29586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Thus, a map of the sky at long infrared wavelengths reveals the disk of the galaxy.</a:t>
            </a:r>
          </a:p>
        </p:txBody>
      </p:sp>
      <p:sp>
        <p:nvSpPr>
          <p:cNvPr id="1756166" name="Rectangle 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756167" name="Picture 7" descr="09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8"/>
          <a:stretch>
            <a:fillRect/>
          </a:stretch>
        </p:blipFill>
        <p:spPr bwMode="auto">
          <a:xfrm>
            <a:off x="4014788" y="3214688"/>
            <a:ext cx="5129212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0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1004888"/>
            <a:ext cx="85852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The most striking features of the disk component are the </a:t>
            </a:r>
            <a:r>
              <a:rPr lang="en-US" sz="3400" smtClean="0">
                <a:solidFill>
                  <a:srgbClr val="0000FF"/>
                </a:solidFill>
                <a:cs typeface="+mn-cs"/>
              </a:rPr>
              <a:t>spiral</a:t>
            </a:r>
            <a:r>
              <a:rPr lang="en-US" sz="3400" smtClean="0">
                <a:solidFill>
                  <a:srgbClr val="99CCFF"/>
                </a:solidFill>
                <a:cs typeface="+mn-cs"/>
              </a:rPr>
              <a:t> </a:t>
            </a:r>
            <a:r>
              <a:rPr lang="en-US" sz="3400" smtClean="0">
                <a:solidFill>
                  <a:srgbClr val="0000FF"/>
                </a:solidFill>
                <a:cs typeface="+mn-cs"/>
              </a:rPr>
              <a:t>arms</a:t>
            </a:r>
            <a:r>
              <a:rPr lang="en-US" sz="3400" smtClean="0">
                <a:cs typeface="+mn-cs"/>
              </a:rPr>
              <a:t>—long curves of bright stars, star clusters, gas, and dust.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Such spiral arms are easily </a:t>
            </a:r>
            <a:br>
              <a:rPr lang="en-US" sz="2400" smtClean="0"/>
            </a:br>
            <a:r>
              <a:rPr lang="en-US" sz="2400" smtClean="0"/>
              <a:t>visible in other galaxies.</a:t>
            </a:r>
          </a:p>
          <a:p>
            <a:pPr lvl="1" eaLnBrk="1" hangingPunct="1">
              <a:defRPr/>
            </a:pPr>
            <a:r>
              <a:rPr lang="en-US" sz="2400" smtClean="0"/>
              <a:t>Also, you will see later how </a:t>
            </a:r>
            <a:br>
              <a:rPr lang="en-US" sz="2400" smtClean="0"/>
            </a:br>
            <a:r>
              <a:rPr lang="en-US" sz="2400" smtClean="0"/>
              <a:t>astronomers found that our </a:t>
            </a:r>
            <a:br>
              <a:rPr lang="en-US" sz="2400" smtClean="0"/>
            </a:br>
            <a:r>
              <a:rPr lang="en-US" sz="2400" smtClean="0"/>
              <a:t>own galaxy has a spiral </a:t>
            </a:r>
            <a:br>
              <a:rPr lang="en-US" sz="2400" smtClean="0"/>
            </a:br>
            <a:r>
              <a:rPr lang="en-US" sz="2400" smtClean="0"/>
              <a:t>pattern.</a:t>
            </a:r>
          </a:p>
        </p:txBody>
      </p:sp>
      <p:pic>
        <p:nvPicPr>
          <p:cNvPr id="1152014" name="Picture 14" descr="09f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4" b="16884"/>
          <a:stretch>
            <a:fillRect/>
          </a:stretch>
        </p:blipFill>
        <p:spPr/>
      </p:pic>
      <p:sp>
        <p:nvSpPr>
          <p:cNvPr id="1152011" name="Rectangle 11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75358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9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85838"/>
            <a:ext cx="8229600" cy="587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second component of the galaxy is the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spherical component</a:t>
            </a:r>
            <a:r>
              <a:rPr lang="en-US" sz="3600" smtClean="0"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400" smtClean="0"/>
              <a:t>This includes all matter </a:t>
            </a:r>
            <a:br>
              <a:rPr lang="en-US" sz="2400" smtClean="0"/>
            </a:br>
            <a:r>
              <a:rPr lang="en-US" sz="2400" smtClean="0"/>
              <a:t>in the galaxy scattered in </a:t>
            </a:r>
            <a:br>
              <a:rPr lang="en-US" sz="2400" smtClean="0"/>
            </a:br>
            <a:r>
              <a:rPr lang="en-US" sz="2400" smtClean="0"/>
              <a:t>a roughly spherical </a:t>
            </a:r>
            <a:br>
              <a:rPr lang="en-US" sz="2400" smtClean="0"/>
            </a:br>
            <a:r>
              <a:rPr lang="en-US" sz="2400" smtClean="0"/>
              <a:t>distribution around </a:t>
            </a:r>
            <a:br>
              <a:rPr lang="en-US" sz="2400" smtClean="0"/>
            </a:br>
            <a:r>
              <a:rPr lang="en-US" sz="2400" smtClean="0"/>
              <a:t>the center.</a:t>
            </a:r>
          </a:p>
          <a:p>
            <a:pPr lvl="1" eaLnBrk="1" hangingPunct="1">
              <a:defRPr/>
            </a:pPr>
            <a:r>
              <a:rPr lang="en-US" sz="2400" smtClean="0">
                <a:cs typeface="Arial" charset="0"/>
              </a:rPr>
              <a:t>This includes a </a:t>
            </a:r>
            <a:br>
              <a:rPr lang="en-US" sz="2400" smtClean="0">
                <a:cs typeface="Arial" charset="0"/>
              </a:rPr>
            </a:br>
            <a:r>
              <a:rPr lang="en-US" sz="2400" smtClean="0">
                <a:cs typeface="Arial" charset="0"/>
              </a:rPr>
              <a:t>large halo and </a:t>
            </a:r>
            <a:br>
              <a:rPr lang="en-US" sz="2400" smtClean="0">
                <a:cs typeface="Arial" charset="0"/>
              </a:rPr>
            </a:br>
            <a:r>
              <a:rPr lang="en-US" sz="2400" smtClean="0">
                <a:cs typeface="Arial" charset="0"/>
              </a:rPr>
              <a:t>the nuclear bulge.</a:t>
            </a:r>
          </a:p>
        </p:txBody>
      </p:sp>
      <p:sp>
        <p:nvSpPr>
          <p:cNvPr id="1319946" name="Rectangle 10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19947" name="Picture 11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56226" r="1402" b="1042"/>
          <a:stretch>
            <a:fillRect/>
          </a:stretch>
        </p:blipFill>
        <p:spPr bwMode="auto">
          <a:xfrm>
            <a:off x="4648200" y="3524250"/>
            <a:ext cx="44958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92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9" name="Rectangle 5"/>
          <p:cNvSpPr>
            <a:spLocks noGrp="1" noChangeArrowheads="1"/>
          </p:cNvSpPr>
          <p:nvPr>
            <p:ph idx="1"/>
          </p:nvPr>
        </p:nvSpPr>
        <p:spPr>
          <a:xfrm>
            <a:off x="558800" y="989013"/>
            <a:ext cx="8229600" cy="58547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Times New Roman" charset="0"/>
              </a:rPr>
              <a:t>The halo is a spherical cloud of thinly scattered stars and globular star clusters.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It contains only about 2 percent as many stars as the disk of the galaxy and has very little gas and dust.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Thus, </a:t>
            </a:r>
            <a:r>
              <a:rPr lang="en-US" sz="2400" smtClean="0"/>
              <a:t>with no raw </a:t>
            </a:r>
            <a:br>
              <a:rPr lang="en-US" sz="2400" smtClean="0"/>
            </a:br>
            <a:r>
              <a:rPr lang="en-US" sz="2400" smtClean="0"/>
              <a:t>material available, </a:t>
            </a:r>
            <a:br>
              <a:rPr lang="en-US" sz="2400" smtClean="0"/>
            </a:br>
            <a:r>
              <a:rPr lang="en-US" sz="2400" smtClean="0">
                <a:cs typeface="Times New Roman" charset="0"/>
              </a:rPr>
              <a:t>no new stars are 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forming in the 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halo.</a:t>
            </a:r>
            <a:endParaRPr lang="en-US" sz="2400" smtClean="0"/>
          </a:p>
        </p:txBody>
      </p:sp>
      <p:sp>
        <p:nvSpPr>
          <p:cNvPr id="1153036" name="Rectangle 12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53037" name="Picture 13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60988" r="1402" b="1042"/>
          <a:stretch>
            <a:fillRect/>
          </a:stretch>
        </p:blipFill>
        <p:spPr bwMode="auto">
          <a:xfrm>
            <a:off x="4645025" y="3895725"/>
            <a:ext cx="4495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18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1" name="Rectangle 3"/>
          <p:cNvSpPr>
            <a:spLocks noGrp="1" noChangeArrowheads="1"/>
          </p:cNvSpPr>
          <p:nvPr>
            <p:ph idx="1"/>
          </p:nvPr>
        </p:nvSpPr>
        <p:spPr>
          <a:xfrm>
            <a:off x="581025" y="990600"/>
            <a:ext cx="85629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In fact, the halo stars are mostly old, cool giants or dim lower-main sequence stars.</a:t>
            </a:r>
          </a:p>
        </p:txBody>
      </p:sp>
      <p:sp>
        <p:nvSpPr>
          <p:cNvPr id="1753094" name="Rectangle 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753095" name="Picture 7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60988" r="1402" b="1042"/>
          <a:stretch>
            <a:fillRect/>
          </a:stretch>
        </p:blipFill>
        <p:spPr bwMode="auto">
          <a:xfrm>
            <a:off x="4645025" y="3895725"/>
            <a:ext cx="4495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3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1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84250"/>
            <a:ext cx="8229600" cy="5854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Recent careful studies reveal that  they are old white dwarfs that are difficult to detect.</a:t>
            </a:r>
          </a:p>
          <a:p>
            <a:pPr lvl="1" eaLnBrk="1" hangingPunct="1">
              <a:defRPr/>
            </a:pPr>
            <a:r>
              <a:rPr lang="en-US" sz="2400" smtClean="0"/>
              <a:t>Nevertheless, astronomers can map the halo of the galaxy by studying the more easily detected giant stars.</a:t>
            </a:r>
          </a:p>
        </p:txBody>
      </p:sp>
      <p:sp>
        <p:nvSpPr>
          <p:cNvPr id="1154055" name="Rectangle 7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22817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89013"/>
            <a:ext cx="4851400" cy="5854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central bulge</a:t>
            </a:r>
            <a:r>
              <a:rPr lang="en-US" sz="3600" smtClean="0">
                <a:cs typeface="+mn-cs"/>
              </a:rPr>
              <a:t> is the dense cloud of stars that surrounds the center of the galaxy.</a:t>
            </a:r>
          </a:p>
          <a:p>
            <a:pPr lvl="1" eaLnBrk="1" hangingPunct="1">
              <a:defRPr/>
            </a:pPr>
            <a:r>
              <a:rPr lang="en-US" sz="2400" smtClean="0"/>
              <a:t>It has a radius of about </a:t>
            </a:r>
            <a:br>
              <a:rPr lang="en-US" sz="2400" smtClean="0"/>
            </a:br>
            <a:r>
              <a:rPr lang="en-US" sz="2400" smtClean="0"/>
              <a:t>2 kpc and is slightly flattened.</a:t>
            </a:r>
          </a:p>
        </p:txBody>
      </p:sp>
      <p:sp>
        <p:nvSpPr>
          <p:cNvPr id="1155081" name="Rectangle 9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55082" name="Picture 10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33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4876800" cy="56864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It is hard to observe because thick dust in the disk scatters and absorbs radiation of visible wavelengths.</a:t>
            </a:r>
          </a:p>
          <a:p>
            <a:pPr lvl="1" eaLnBrk="1" hangingPunct="1">
              <a:defRPr/>
            </a:pPr>
            <a:r>
              <a:rPr lang="en-US" sz="2400" smtClean="0"/>
              <a:t>However, observations at longer wavelengths can penetrate the dust.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757190" name="Rectangle 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757191" name="Picture 7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3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84" name="Rectangle 8"/>
          <p:cNvSpPr>
            <a:spLocks noGrp="1" noChangeArrowheads="1"/>
          </p:cNvSpPr>
          <p:nvPr>
            <p:ph type="title"/>
          </p:nvPr>
        </p:nvSpPr>
        <p:spPr>
          <a:xfrm>
            <a:off x="566738" y="76200"/>
            <a:ext cx="80772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577262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Consider the analogy of a bunch of tall buildings that are all together in one direction away from you.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You might conclude that downtown is over there, and you are in the suburbs.</a:t>
            </a:r>
          </a:p>
          <a:p>
            <a:pPr lvl="1" eaLnBrk="1" hangingPunct="1">
              <a:defRPr/>
            </a:pPr>
            <a:r>
              <a:rPr lang="en-US" sz="2400" smtClean="0"/>
              <a:t>Evidently, the center was in Sagittarius—and it was </a:t>
            </a:r>
            <a:br>
              <a:rPr lang="en-US" sz="2400" smtClean="0"/>
            </a:br>
            <a:r>
              <a:rPr lang="en-US" sz="2400" smtClean="0"/>
              <a:t>very far away.</a:t>
            </a:r>
          </a:p>
          <a:p>
            <a:pPr lvl="1" eaLnBrk="1" hangingPunct="1">
              <a:defRPr/>
            </a:pPr>
            <a:r>
              <a:rPr lang="en-US" sz="2400" smtClean="0"/>
              <a:t>The star system was much bigger than anyone had suspected.</a:t>
            </a:r>
          </a:p>
        </p:txBody>
      </p:sp>
    </p:spTree>
    <p:extLst>
      <p:ext uri="{BB962C8B-B14F-4D97-AF65-F5344CB8AC3E}">
        <p14:creationId xmlns:p14="http://schemas.microsoft.com/office/powerpoint/2010/main" val="305878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3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92188"/>
            <a:ext cx="4851400" cy="58801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The bulge seems to contain little gas and dust.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Thus, there is little star </a:t>
            </a:r>
            <a:br>
              <a:rPr lang="en-US" sz="2400" smtClean="0">
                <a:cs typeface="Times New Roman" charset="0"/>
              </a:rPr>
            </a:br>
            <a:r>
              <a:rPr lang="en-US" sz="2400" smtClean="0">
                <a:cs typeface="Times New Roman" charset="0"/>
              </a:rPr>
              <a:t>formation.</a:t>
            </a:r>
          </a:p>
          <a:p>
            <a:pPr lvl="1" eaLnBrk="1" hangingPunct="1">
              <a:defRPr/>
            </a:pPr>
            <a:r>
              <a:rPr lang="en-US" sz="2400" smtClean="0">
                <a:cs typeface="Times New Roman" charset="0"/>
              </a:rPr>
              <a:t>Most of the stars in the nuclear bulge are old, cool stars—like those in the halo.</a:t>
            </a:r>
            <a:endParaRPr lang="en-US" sz="2400" smtClean="0"/>
          </a:p>
        </p:txBody>
      </p:sp>
      <p:sp>
        <p:nvSpPr>
          <p:cNvPr id="1320970" name="Rectangle 10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20971" name="Picture 11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1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96996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vast numbers of stars in the disk, halo, and nuclear bulge lead to a basic question.</a:t>
            </a:r>
          </a:p>
          <a:p>
            <a:pPr lvl="1" eaLnBrk="1" hangingPunct="1">
              <a:defRPr/>
            </a:pPr>
            <a:r>
              <a:rPr lang="en-US" smtClean="0"/>
              <a:t>How massive is the galaxy?</a:t>
            </a:r>
          </a:p>
        </p:txBody>
      </p:sp>
      <p:sp>
        <p:nvSpPr>
          <p:cNvPr id="1161222" name="Rectangle 6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5309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1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76313"/>
            <a:ext cx="8053387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Every star in the galaxy follows an orbit around the center of mass of the galaxy.</a:t>
            </a:r>
          </a:p>
          <a:p>
            <a:pPr lvl="1" eaLnBrk="1" hangingPunct="1">
              <a:defRPr/>
            </a:pPr>
            <a:r>
              <a:rPr lang="en-US" sz="2400" smtClean="0"/>
              <a:t>In the disk, the stars follow parallel, circular orbits.</a:t>
            </a:r>
          </a:p>
          <a:p>
            <a:pPr lvl="1" eaLnBrk="1" hangingPunct="1">
              <a:defRPr/>
            </a:pPr>
            <a:r>
              <a:rPr lang="en-US" sz="2400" smtClean="0"/>
              <a:t>Astronomers say the disk of the galaxy rotates.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758213" name="Rectangle 5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13640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47738"/>
            <a:ext cx="7739062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That rotation can allow you an estimate of the mass of the galaxy.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So, any discussion of the mass of the galaxy is also a discussion of the rotation of the galaxy and the orbits of the stars within the galaxy.</a:t>
            </a:r>
          </a:p>
        </p:txBody>
      </p:sp>
      <p:sp>
        <p:nvSpPr>
          <p:cNvPr id="1649671" name="Rectangle 7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31722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70" name="Rectangle 6"/>
          <p:cNvSpPr>
            <a:spLocks noGrp="1" noChangeArrowheads="1"/>
          </p:cNvSpPr>
          <p:nvPr>
            <p:ph idx="1"/>
          </p:nvPr>
        </p:nvSpPr>
        <p:spPr>
          <a:xfrm>
            <a:off x="563563" y="990600"/>
            <a:ext cx="8153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Astronomers can find the orbits of stars by finding how they move. 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Of course, the Doppler effect reveals a star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s radial velocity. </a:t>
            </a:r>
          </a:p>
        </p:txBody>
      </p:sp>
      <p:sp>
        <p:nvSpPr>
          <p:cNvPr id="1163273" name="Rectangle 9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260621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7" name="Rectangle 3"/>
          <p:cNvSpPr>
            <a:spLocks noGrp="1" noChangeArrowheads="1"/>
          </p:cNvSpPr>
          <p:nvPr>
            <p:ph idx="1"/>
          </p:nvPr>
        </p:nvSpPr>
        <p:spPr>
          <a:xfrm>
            <a:off x="581025" y="4048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In addition, if astronomers can measure the distance to a star and its proper motion, they can find the velocity of the star perpendicular to the radial direction.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mtClean="0"/>
              <a:t>Combining all this information, astronomers can find the shape of the star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orbit.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  <p:sp>
        <p:nvSpPr>
          <p:cNvPr id="1716232" name="Rectangle 8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46385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7" name="Rectangle 3"/>
          <p:cNvSpPr>
            <a:spLocks noGrp="1" noChangeArrowheads="1"/>
          </p:cNvSpPr>
          <p:nvPr>
            <p:ph idx="1"/>
          </p:nvPr>
        </p:nvSpPr>
        <p:spPr>
          <a:xfrm>
            <a:off x="581025" y="4048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In addition, if astronomers can measure the distance to a star and its proper motion, they can find the velocity of the star perpendicular to the radial direction.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mtClean="0"/>
              <a:t>Combining all this information, astronomers can find the shape of the star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s orbit.</a:t>
            </a:r>
          </a:p>
          <a:p>
            <a:pPr eaLnBrk="1" hangingPunct="1">
              <a:defRPr/>
            </a:pPr>
            <a:endParaRPr lang="en-US" sz="2800" smtClean="0">
              <a:cs typeface="+mn-cs"/>
            </a:endParaRPr>
          </a:p>
        </p:txBody>
      </p:sp>
      <p:sp>
        <p:nvSpPr>
          <p:cNvPr id="1716232" name="Rectangle 8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125848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1006475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orbital motions of the stars in the halo are strikingly different from those in the disk.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mtClean="0"/>
              <a:t>In the halo, each star and globular cluster follows its own randomly tipped elliptical orbit.</a:t>
            </a:r>
          </a:p>
        </p:txBody>
      </p:sp>
      <p:sp>
        <p:nvSpPr>
          <p:cNvPr id="1164308" name="Rectangle 20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  <p:pic>
        <p:nvPicPr>
          <p:cNvPr id="1164309" name="Picture 21" descr="09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37523" r="5482" b="5919"/>
          <a:stretch>
            <a:fillRect/>
          </a:stretch>
        </p:blipFill>
        <p:spPr bwMode="auto">
          <a:xfrm>
            <a:off x="3810000" y="4010025"/>
            <a:ext cx="533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9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31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987425"/>
            <a:ext cx="8567738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These orbits carry the stars and clusters far out into the spherical halo—where they move slowly.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When they fall back into the inner part of the galaxy, though, their velocities increase.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3200" smtClean="0"/>
          </a:p>
        </p:txBody>
      </p:sp>
      <p:sp>
        <p:nvSpPr>
          <p:cNvPr id="1165334" name="Rectangle 22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  <p:pic>
        <p:nvPicPr>
          <p:cNvPr id="1165340" name="Picture 28" descr="09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37523" r="5482" b="5919"/>
          <a:stretch>
            <a:fillRect/>
          </a:stretch>
        </p:blipFill>
        <p:spPr bwMode="auto">
          <a:xfrm>
            <a:off x="3806825" y="4010025"/>
            <a:ext cx="533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7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5" name="Rectangle 3"/>
          <p:cNvSpPr>
            <a:spLocks noGrp="1" noChangeArrowheads="1"/>
          </p:cNvSpPr>
          <p:nvPr>
            <p:ph idx="1"/>
          </p:nvPr>
        </p:nvSpPr>
        <p:spPr>
          <a:xfrm>
            <a:off x="581025" y="990600"/>
            <a:ext cx="85629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Motions in the halo do not resemble a general rotation.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They are more like the random movements of a swarm of bees.</a:t>
            </a:r>
          </a:p>
        </p:txBody>
      </p:sp>
      <p:sp>
        <p:nvSpPr>
          <p:cNvPr id="1759238" name="Rectangle 6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  <p:pic>
        <p:nvPicPr>
          <p:cNvPr id="1759239" name="Picture 7" descr="09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37523" r="5482" b="5919"/>
          <a:stretch>
            <a:fillRect/>
          </a:stretch>
        </p:blipFill>
        <p:spPr bwMode="auto">
          <a:xfrm>
            <a:off x="3806825" y="4010025"/>
            <a:ext cx="533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9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83" name="Rectangle 7"/>
          <p:cNvSpPr>
            <a:spLocks noGrp="1" noChangeArrowheads="1"/>
          </p:cNvSpPr>
          <p:nvPr>
            <p:ph type="title"/>
          </p:nvPr>
        </p:nvSpPr>
        <p:spPr>
          <a:xfrm>
            <a:off x="561975" y="76200"/>
            <a:ext cx="80772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mtClean="0">
                <a:solidFill>
                  <a:srgbClr val="FFCC00"/>
                </a:solidFill>
                <a:cs typeface="+mj-cs"/>
              </a:rPr>
              <a:t>Star Clusters and the Center of the Galaxy</a:t>
            </a:r>
          </a:p>
        </p:txBody>
      </p:sp>
      <p:sp>
        <p:nvSpPr>
          <p:cNvPr id="1714179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969963"/>
            <a:ext cx="8048625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You live not at the center of a small star system, but in the suburbs of a very big wheel of stars, a galaxy.</a:t>
            </a:r>
          </a:p>
          <a:p>
            <a:pPr eaLnBrk="1" hangingPunct="1">
              <a:defRPr/>
            </a:pPr>
            <a:endParaRPr lang="en-US" sz="400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4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2" name="Rectangle 6"/>
          <p:cNvSpPr>
            <a:spLocks noGrp="1" noChangeArrowheads="1"/>
          </p:cNvSpPr>
          <p:nvPr>
            <p:ph idx="1"/>
          </p:nvPr>
        </p:nvSpPr>
        <p:spPr>
          <a:xfrm>
            <a:off x="561975" y="990600"/>
            <a:ext cx="8534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In contrast, the stars in the disk of the galaxy move in the same direction in nearly circular orbits that lie in the plane of the galaxy.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 sun is a disk star and follows a nearly circular orbit around the galaxy that always remains within the disk.</a:t>
            </a:r>
          </a:p>
        </p:txBody>
      </p:sp>
      <p:sp>
        <p:nvSpPr>
          <p:cNvPr id="1166347" name="Rectangle 11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  <p:pic>
        <p:nvPicPr>
          <p:cNvPr id="1166348" name="Picture 12" descr="09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1302" r="5482" b="64607"/>
          <a:stretch>
            <a:fillRect/>
          </a:stretch>
        </p:blipFill>
        <p:spPr bwMode="auto">
          <a:xfrm>
            <a:off x="2041525" y="4572000"/>
            <a:ext cx="71024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2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993775"/>
            <a:ext cx="8339138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>
                <a:cs typeface="+mn-cs"/>
              </a:rPr>
              <a:t>You can use the sun</a:t>
            </a:r>
            <a:r>
              <a:rPr lang="ja-JP" altLang="en-US" sz="3800" dirty="0" smtClean="0">
                <a:latin typeface="Arial"/>
                <a:cs typeface="+mn-cs"/>
              </a:rPr>
              <a:t>’</a:t>
            </a:r>
            <a:r>
              <a:rPr lang="en-US" sz="3800" dirty="0" smtClean="0">
                <a:cs typeface="+mn-cs"/>
              </a:rPr>
              <a:t>s orbital motion to find the mass of the galaxy inside the sun</a:t>
            </a:r>
            <a:r>
              <a:rPr lang="ja-JP" altLang="en-US" sz="3800" dirty="0" smtClean="0">
                <a:latin typeface="Arial"/>
                <a:cs typeface="+mn-cs"/>
              </a:rPr>
              <a:t>’</a:t>
            </a:r>
            <a:r>
              <a:rPr lang="en-US" sz="3800" dirty="0" smtClean="0">
                <a:cs typeface="+mn-cs"/>
              </a:rPr>
              <a:t>s orbit.</a:t>
            </a:r>
            <a:r>
              <a:rPr lang="en-US" sz="3600" dirty="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dirty="0" smtClean="0"/>
              <a:t>By observing the radial velocity of other galaxies around the sky, astronomers can tell that the sun moves about 220 km/s in the direction of Cygnus. </a:t>
            </a:r>
          </a:p>
          <a:p>
            <a:pPr lvl="1" eaLnBrk="1" hangingPunct="1">
              <a:defRPr/>
            </a:pPr>
            <a:r>
              <a:rPr lang="en-US" sz="2400" dirty="0" smtClean="0"/>
              <a:t>It carries Earth and the other planets of our solar system along with it.</a:t>
            </a:r>
          </a:p>
          <a:p>
            <a:pPr lvl="1" eaLnBrk="1" hangingPunct="1">
              <a:buFont typeface="Times" charset="0"/>
              <a:buNone/>
              <a:defRPr/>
            </a:pPr>
            <a:endParaRPr lang="en-US" sz="2400" dirty="0" smtClean="0"/>
          </a:p>
          <a:p>
            <a:pPr lvl="1" eaLnBrk="1" hangingPunct="1">
              <a:buFont typeface="Times" charset="0"/>
              <a:buNone/>
              <a:defRPr/>
            </a:pPr>
            <a:endParaRPr lang="en-US" sz="2400" dirty="0" smtClean="0"/>
          </a:p>
        </p:txBody>
      </p:sp>
      <p:sp>
        <p:nvSpPr>
          <p:cNvPr id="1324039" name="Rectangle 7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80589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5" name="Rectangle 3"/>
          <p:cNvSpPr>
            <a:spLocks noGrp="1" noChangeArrowheads="1"/>
          </p:cNvSpPr>
          <p:nvPr>
            <p:ph idx="1"/>
          </p:nvPr>
        </p:nvSpPr>
        <p:spPr>
          <a:xfrm>
            <a:off x="90488" y="1004888"/>
            <a:ext cx="8062912" cy="4525962"/>
          </a:xfrm>
        </p:spPr>
        <p:txBody>
          <a:bodyPr/>
          <a:lstStyle/>
          <a:p>
            <a:pPr lvl="1" eaLnBrk="1" hangingPunct="1">
              <a:buClr>
                <a:schemeClr val="bg1"/>
              </a:buClr>
              <a:buFontTx/>
              <a:buChar char="•"/>
              <a:defRPr/>
            </a:pPr>
            <a:r>
              <a:rPr lang="en-US" sz="3600" smtClean="0"/>
              <a:t>As its orbit is a circle with a radius of 8 kpc, you can divide the circumference of the orbit by the velocity.</a:t>
            </a:r>
          </a:p>
          <a:p>
            <a:pPr lvl="2" eaLnBrk="1" hangingPunct="1">
              <a:buFont typeface="Arial" charset="0"/>
              <a:buChar char="–"/>
              <a:defRPr/>
            </a:pPr>
            <a:r>
              <a:rPr lang="en-US" sz="2600" smtClean="0"/>
              <a:t>You will find that the sun completes a single orbit in about 220 million years.</a:t>
            </a:r>
          </a:p>
        </p:txBody>
      </p:sp>
      <p:sp>
        <p:nvSpPr>
          <p:cNvPr id="1754117" name="Rectangle 5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7958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3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76313"/>
            <a:ext cx="826135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If you think of the sun and the center of mass of our galaxy as two objects orbiting each other, you can find the mass of the galaxy.</a:t>
            </a:r>
          </a:p>
          <a:p>
            <a:pPr lvl="1" eaLnBrk="1" hangingPunct="1">
              <a:defRPr/>
            </a:pPr>
            <a:r>
              <a:rPr lang="en-US" sz="2600" smtClean="0"/>
              <a:t>Milky Way must have a mass of about 100 billion solar masses.</a:t>
            </a:r>
          </a:p>
        </p:txBody>
      </p:sp>
      <p:sp>
        <p:nvSpPr>
          <p:cNvPr id="1167368" name="Rectangle 8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47190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990600"/>
            <a:ext cx="8305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measured motion of the stars shows that the disk does not rotate as a solid body.</a:t>
            </a:r>
          </a:p>
          <a:p>
            <a:pPr lvl="1" eaLnBrk="1" hangingPunct="1">
              <a:defRPr/>
            </a:pPr>
            <a:r>
              <a:rPr lang="en-US" sz="2400" smtClean="0"/>
              <a:t>Each star follows its own orbit.</a:t>
            </a:r>
          </a:p>
          <a:p>
            <a:pPr lvl="1" eaLnBrk="1" hangingPunct="1">
              <a:defRPr/>
            </a:pPr>
            <a:r>
              <a:rPr lang="en-US" sz="2400" smtClean="0"/>
              <a:t>Stars in some regions have shorter or longer orbital periods than the sun.</a:t>
            </a:r>
          </a:p>
          <a:p>
            <a:pPr lvl="1" eaLnBrk="1" hangingPunct="1">
              <a:defRPr/>
            </a:pPr>
            <a:r>
              <a:rPr lang="en-US" sz="2400" smtClean="0"/>
              <a:t>This is called </a:t>
            </a:r>
            <a:r>
              <a:rPr lang="en-US" sz="2400" smtClean="0">
                <a:solidFill>
                  <a:srgbClr val="0000FF"/>
                </a:solidFill>
              </a:rPr>
              <a:t>differential rotation</a:t>
            </a:r>
            <a:r>
              <a:rPr lang="en-US" sz="2400" smtClean="0"/>
              <a:t>. </a:t>
            </a:r>
          </a:p>
        </p:txBody>
      </p:sp>
      <p:sp>
        <p:nvSpPr>
          <p:cNvPr id="1171465" name="Rectangle 9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274408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It is difficult to determine a precise edge to the visible galaxy. 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However, it seems clear that large amounts of matter are located beyond what seems to be the limit of the galaxy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s luminous matter.</a:t>
            </a:r>
          </a:p>
        </p:txBody>
      </p:sp>
      <p:sp>
        <p:nvSpPr>
          <p:cNvPr id="1175560" name="Rectangle 8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14224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79488"/>
            <a:ext cx="7742237" cy="55927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evidence is clear that extra mass lies in an extended halo sometimes called a </a:t>
            </a:r>
            <a:r>
              <a:rPr lang="en-US" sz="4000" smtClean="0">
                <a:solidFill>
                  <a:srgbClr val="0000FF"/>
                </a:solidFill>
                <a:cs typeface="+mn-cs"/>
              </a:rPr>
              <a:t>dark halo</a:t>
            </a:r>
            <a:r>
              <a:rPr lang="en-US" sz="4000" smtClean="0">
                <a:cs typeface="+mn-cs"/>
              </a:rPr>
              <a:t>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It may extend up to 10 times farther than the edge of the visible disk and could contain up to two trillion solar masses. </a:t>
            </a:r>
          </a:p>
          <a:p>
            <a:pPr lvl="1" eaLnBrk="1" hangingPunct="1">
              <a:defRPr/>
            </a:pPr>
            <a:r>
              <a:rPr lang="en-US" sz="2400" smtClean="0"/>
              <a:t>Some small fraction of this mass is made up of low-luminosity stars and white dwarfs.</a:t>
            </a:r>
          </a:p>
          <a:p>
            <a:pPr lvl="1" eaLnBrk="1" hangingPunct="1">
              <a:defRPr/>
            </a:pPr>
            <a:r>
              <a:rPr lang="en-US" sz="2400" smtClean="0"/>
              <a:t>Most of the matter, though, is not producing light. </a:t>
            </a:r>
          </a:p>
        </p:txBody>
      </p:sp>
      <p:sp>
        <p:nvSpPr>
          <p:cNvPr id="1176584" name="Rectangle 8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378576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3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76313"/>
            <a:ext cx="8281987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Astronomers call it </a:t>
            </a:r>
            <a:r>
              <a:rPr lang="en-US" sz="4000" smtClean="0">
                <a:solidFill>
                  <a:srgbClr val="0000FF"/>
                </a:solidFill>
                <a:cs typeface="+mn-cs"/>
              </a:rPr>
              <a:t>dark matter</a:t>
            </a:r>
            <a:r>
              <a:rPr lang="en-US" sz="4000" smtClean="0">
                <a:cs typeface="+mn-cs"/>
              </a:rPr>
              <a:t> and conclude that it must be some as yet unknown form of matter.</a:t>
            </a:r>
          </a:p>
          <a:p>
            <a:pPr lvl="1" eaLnBrk="1" hangingPunct="1">
              <a:defRPr/>
            </a:pPr>
            <a:r>
              <a:rPr lang="en-US" sz="2600" smtClean="0"/>
              <a:t>It is one of the fundamental problems of </a:t>
            </a:r>
            <a:br>
              <a:rPr lang="en-US" sz="2600" smtClean="0"/>
            </a:br>
            <a:r>
              <a:rPr lang="en-US" sz="2600" smtClean="0"/>
              <a:t>modern astronomy.</a:t>
            </a:r>
          </a:p>
        </p:txBody>
      </p:sp>
      <p:sp>
        <p:nvSpPr>
          <p:cNvPr id="1653767" name="Rectangle 7"/>
          <p:cNvSpPr>
            <a:spLocks noChangeArrowheads="1"/>
          </p:cNvSpPr>
          <p:nvPr/>
        </p:nvSpPr>
        <p:spPr bwMode="auto">
          <a:xfrm>
            <a:off x="558800" y="76200"/>
            <a:ext cx="7594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Mass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71366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990600"/>
            <a:ext cx="85725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most striking feature of galaxies like Milky Way is the system of spiral arms that wind outward through the disk.</a:t>
            </a:r>
          </a:p>
          <a:p>
            <a:pPr lvl="1" eaLnBrk="1" hangingPunct="1">
              <a:defRPr/>
            </a:pPr>
            <a:r>
              <a:rPr lang="en-US" sz="2400" smtClean="0"/>
              <a:t>These arms contain</a:t>
            </a:r>
            <a:br>
              <a:rPr lang="en-US" sz="2400" smtClean="0"/>
            </a:br>
            <a:r>
              <a:rPr lang="en-US" sz="2400" smtClean="0"/>
              <a:t>swarms of hot, blue stars, </a:t>
            </a:r>
            <a:br>
              <a:rPr lang="en-US" sz="2400" smtClean="0"/>
            </a:br>
            <a:r>
              <a:rPr lang="en-US" sz="2400" smtClean="0"/>
              <a:t>clouds of dust and gas, </a:t>
            </a:r>
            <a:br>
              <a:rPr lang="en-US" sz="2400" smtClean="0"/>
            </a:br>
            <a:r>
              <a:rPr lang="en-US" sz="2400" smtClean="0"/>
              <a:t>and clusters of young stars. </a:t>
            </a:r>
          </a:p>
          <a:p>
            <a:pPr lvl="1" eaLnBrk="1" hangingPunct="1">
              <a:defRPr/>
            </a:pPr>
            <a:r>
              <a:rPr lang="en-US" sz="2400" smtClean="0"/>
              <a:t>These young objects hint </a:t>
            </a:r>
            <a:br>
              <a:rPr lang="en-US" sz="2400" smtClean="0"/>
            </a:br>
            <a:r>
              <a:rPr lang="en-US" sz="2400" smtClean="0"/>
              <a:t>that the spiral arms involve </a:t>
            </a:r>
            <a:br>
              <a:rPr lang="en-US" sz="2400" smtClean="0"/>
            </a:br>
            <a:r>
              <a:rPr lang="en-US" sz="2400" smtClean="0"/>
              <a:t>star formation. </a:t>
            </a:r>
          </a:p>
        </p:txBody>
      </p:sp>
      <p:sp>
        <p:nvSpPr>
          <p:cNvPr id="1217540" name="Rectangle 4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Spiral Arms and Star Formation</a:t>
            </a:r>
          </a:p>
        </p:txBody>
      </p:sp>
      <p:pic>
        <p:nvPicPr>
          <p:cNvPr id="1217564" name="Picture 28" descr="09f10a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343" r="1344" b="1343"/>
          <a:stretch>
            <a:fillRect/>
          </a:stretch>
        </p:blipFill>
        <p:spPr bwMode="auto">
          <a:xfrm>
            <a:off x="5410200" y="3919538"/>
            <a:ext cx="3733800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5772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newest models suggest that </a:t>
            </a:r>
            <a:br>
              <a:rPr lang="en-US" sz="3600" smtClean="0">
                <a:cs typeface="+mn-cs"/>
              </a:rPr>
            </a:br>
            <a:r>
              <a:rPr lang="en-US" sz="3600" smtClean="0">
                <a:cs typeface="+mn-cs"/>
              </a:rPr>
              <a:t>the nuclear bulge in our galaxy is elongated into a bar.</a:t>
            </a:r>
          </a:p>
          <a:p>
            <a:pPr eaLnBrk="1" hangingPunct="1">
              <a:buFont typeface="Times" charset="0"/>
              <a:buNone/>
              <a:defRPr/>
            </a:pPr>
            <a:endParaRPr lang="en-US" smtClean="0">
              <a:cs typeface="+mn-cs"/>
            </a:endParaRPr>
          </a:p>
        </p:txBody>
      </p:sp>
      <p:sp>
        <p:nvSpPr>
          <p:cNvPr id="1760265" name="Rectangle 9"/>
          <p:cNvSpPr>
            <a:spLocks noChangeArrowheads="1"/>
          </p:cNvSpPr>
          <p:nvPr/>
        </p:nvSpPr>
        <p:spPr bwMode="auto">
          <a:xfrm>
            <a:off x="566738" y="76200"/>
            <a:ext cx="77390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Tracing the Spiral Arms </a:t>
            </a:r>
          </a:p>
        </p:txBody>
      </p:sp>
      <p:pic>
        <p:nvPicPr>
          <p:cNvPr id="1760266" name="Picture 10" descr="09f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992188"/>
            <a:ext cx="4776788" cy="5592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Our galaxy, like many others, contains two primary components—a disk and a sphere.</a:t>
            </a:r>
          </a:p>
        </p:txBody>
      </p:sp>
      <p:sp>
        <p:nvSpPr>
          <p:cNvPr id="1142788" name="Rectangle 4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42796" name="Picture 12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3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411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84250"/>
            <a:ext cx="822960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Spiral tracers show that the arms contain young objects.</a:t>
            </a:r>
          </a:p>
          <a:p>
            <a:pPr lvl="1" eaLnBrk="1" hangingPunct="1">
              <a:defRPr/>
            </a:pPr>
            <a:r>
              <a:rPr lang="en-US" sz="2400" smtClean="0"/>
              <a:t>That suggests active star formation. </a:t>
            </a:r>
          </a:p>
          <a:p>
            <a:pPr lvl="1" eaLnBrk="1" hangingPunct="1">
              <a:defRPr/>
            </a:pPr>
            <a:r>
              <a:rPr lang="en-US" sz="2400" smtClean="0"/>
              <a:t>Radio maps confirm this suspicion by showing that the material needed to make stars is abundant in spiral arms.</a:t>
            </a:r>
          </a:p>
        </p:txBody>
      </p:sp>
      <p:sp>
        <p:nvSpPr>
          <p:cNvPr id="1425415" name="Rectangle 7"/>
          <p:cNvSpPr>
            <a:spLocks noChangeArrowheads="1"/>
          </p:cNvSpPr>
          <p:nvPr/>
        </p:nvSpPr>
        <p:spPr bwMode="auto">
          <a:xfrm>
            <a:off x="566738" y="76200"/>
            <a:ext cx="77390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Tracing the Spiral Arms </a:t>
            </a:r>
          </a:p>
        </p:txBody>
      </p:sp>
    </p:spTree>
    <p:extLst>
      <p:ext uri="{BB962C8B-B14F-4D97-AF65-F5344CB8AC3E}">
        <p14:creationId xmlns:p14="http://schemas.microsoft.com/office/powerpoint/2010/main" val="36980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9763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To begin, you should ask yourself how old the galaxy is. </a:t>
            </a:r>
          </a:p>
          <a:p>
            <a:pPr lvl="1" eaLnBrk="1" hangingPunct="1">
              <a:defRPr/>
            </a:pPr>
            <a:r>
              <a:rPr lang="en-US" sz="2400" smtClean="0"/>
              <a:t>That question is easy to answer because you already know how to find the age of star clusters. </a:t>
            </a:r>
          </a:p>
          <a:p>
            <a:pPr lvl="1" eaLnBrk="1" hangingPunct="1">
              <a:defRPr/>
            </a:pPr>
            <a:r>
              <a:rPr lang="en-US" sz="2400" smtClean="0"/>
              <a:t>However, there are uncertainties that make that easy answer hard to interpret.</a:t>
            </a:r>
          </a:p>
        </p:txBody>
      </p:sp>
      <p:sp>
        <p:nvSpPr>
          <p:cNvPr id="1182724" name="Rectangle 4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Age of Milky Way </a:t>
            </a:r>
          </a:p>
        </p:txBody>
      </p:sp>
    </p:spTree>
    <p:extLst>
      <p:ext uri="{BB962C8B-B14F-4D97-AF65-F5344CB8AC3E}">
        <p14:creationId xmlns:p14="http://schemas.microsoft.com/office/powerpoint/2010/main" val="261833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976313"/>
            <a:ext cx="8029575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oldest open clusters have ages of about 9 billion years.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These ages are determined </a:t>
            </a:r>
            <a:br>
              <a:rPr lang="en-US" sz="2400" smtClean="0"/>
            </a:br>
            <a:r>
              <a:rPr lang="en-US" sz="2400" smtClean="0"/>
              <a:t>by analyzing the turnoff point </a:t>
            </a:r>
            <a:br>
              <a:rPr lang="en-US" sz="2400" smtClean="0"/>
            </a:br>
            <a:r>
              <a:rPr lang="en-US" sz="2400" smtClean="0"/>
              <a:t>in the cluster H–R diagram </a:t>
            </a:r>
            <a:br>
              <a:rPr lang="en-US" sz="2400" smtClean="0"/>
            </a:br>
            <a:r>
              <a:rPr lang="en-US" sz="2400" smtClean="0"/>
              <a:t>and are somewhat uncertain.</a:t>
            </a:r>
          </a:p>
          <a:p>
            <a:pPr lvl="1" eaLnBrk="1" hangingPunct="1">
              <a:defRPr/>
            </a:pPr>
            <a:r>
              <a:rPr lang="en-US" sz="2400" smtClean="0"/>
              <a:t>Nevertheless, from open </a:t>
            </a:r>
            <a:br>
              <a:rPr lang="en-US" sz="2400" smtClean="0"/>
            </a:br>
            <a:r>
              <a:rPr lang="en-US" sz="2400" smtClean="0"/>
              <a:t>clusters, you can get a rough </a:t>
            </a:r>
            <a:br>
              <a:rPr lang="en-US" sz="2400" smtClean="0"/>
            </a:br>
            <a:r>
              <a:rPr lang="en-US" sz="2400" smtClean="0"/>
              <a:t>age for the disk of our galaxy </a:t>
            </a:r>
            <a:br>
              <a:rPr lang="en-US" sz="2400" smtClean="0"/>
            </a:br>
            <a:r>
              <a:rPr lang="en-US" sz="2400" smtClean="0"/>
              <a:t>of at least 9 billion years.</a:t>
            </a:r>
          </a:p>
        </p:txBody>
      </p:sp>
      <p:sp>
        <p:nvSpPr>
          <p:cNvPr id="1183753" name="Rectangle 9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Age of Milky Way </a:t>
            </a:r>
          </a:p>
        </p:txBody>
      </p:sp>
      <p:pic>
        <p:nvPicPr>
          <p:cNvPr id="2621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"/>
          <a:stretch>
            <a:fillRect/>
          </a:stretch>
        </p:blipFill>
        <p:spPr bwMode="auto">
          <a:xfrm>
            <a:off x="5556250" y="2743200"/>
            <a:ext cx="3584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92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979488"/>
            <a:ext cx="8585200" cy="584041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Globular clusters have faint turnoff points in their H-R diagrams and are clearly old.</a:t>
            </a:r>
          </a:p>
        </p:txBody>
      </p:sp>
      <p:sp>
        <p:nvSpPr>
          <p:cNvPr id="1185811" name="Rectangle 19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Age of Milky Way </a:t>
            </a:r>
          </a:p>
        </p:txBody>
      </p:sp>
      <p:grpSp>
        <p:nvGrpSpPr>
          <p:cNvPr id="264195" name="Group 23"/>
          <p:cNvGrpSpPr>
            <a:grpSpLocks/>
          </p:cNvGrpSpPr>
          <p:nvPr/>
        </p:nvGrpSpPr>
        <p:grpSpPr bwMode="auto">
          <a:xfrm>
            <a:off x="5334000" y="2514600"/>
            <a:ext cx="3806825" cy="4343400"/>
            <a:chOff x="3648" y="2034"/>
            <a:chExt cx="2110" cy="2286"/>
          </a:xfrm>
        </p:grpSpPr>
        <p:pic>
          <p:nvPicPr>
            <p:cNvPr id="1185812" name="Picture 20" descr="08p1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7" t="69608" r="47624" b="6747"/>
            <a:stretch>
              <a:fillRect/>
            </a:stretch>
          </p:blipFill>
          <p:spPr bwMode="auto">
            <a:xfrm>
              <a:off x="4032" y="2034"/>
              <a:ext cx="1726" cy="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85814" name="Picture 22" descr="08p14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" t="69608" r="93590" b="6747"/>
            <a:stretch>
              <a:fillRect/>
            </a:stretch>
          </p:blipFill>
          <p:spPr bwMode="auto">
            <a:xfrm>
              <a:off x="3648" y="2034"/>
              <a:ext cx="384" cy="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701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76628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Finding their ages is difficult, though. </a:t>
            </a:r>
          </a:p>
          <a:p>
            <a:pPr lvl="1" eaLnBrk="1" hangingPunct="1">
              <a:defRPr/>
            </a:pPr>
            <a:r>
              <a:rPr lang="en-US" sz="2400" smtClean="0"/>
              <a:t>Clusters differ slightly in chemical composition—which must be accounted for in calculating the stellar models from which ages are determined.</a:t>
            </a:r>
          </a:p>
          <a:p>
            <a:pPr lvl="1" eaLnBrk="1" hangingPunct="1">
              <a:defRPr/>
            </a:pPr>
            <a:r>
              <a:rPr lang="en-US" sz="2400" smtClean="0"/>
              <a:t>Also, to find the age of a cluster, astronomers must know the distance to the cluster.</a:t>
            </a:r>
          </a:p>
        </p:txBody>
      </p:sp>
      <p:sp>
        <p:nvSpPr>
          <p:cNvPr id="1657862" name="Rectangle 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Age of Milky Way </a:t>
            </a:r>
          </a:p>
        </p:txBody>
      </p:sp>
    </p:spTree>
    <p:extLst>
      <p:ext uri="{BB962C8B-B14F-4D97-AF65-F5344CB8AC3E}">
        <p14:creationId xmlns:p14="http://schemas.microsoft.com/office/powerpoint/2010/main" val="34398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3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71550"/>
            <a:ext cx="8229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smtClean="0">
                <a:cs typeface="+mn-cs"/>
              </a:rPr>
              <a:t>Globular cluster ages seem to average about 11 billion years. </a:t>
            </a:r>
          </a:p>
          <a:p>
            <a:pPr lvl="1" eaLnBrk="1" hangingPunct="1">
              <a:defRPr/>
            </a:pPr>
            <a:r>
              <a:rPr lang="en-US" sz="2600" smtClean="0"/>
              <a:t>The oldest are a bit over 13 billion years old.</a:t>
            </a:r>
          </a:p>
          <a:p>
            <a:pPr lvl="1" eaLnBrk="1" hangingPunct="1">
              <a:defRPr/>
            </a:pPr>
            <a:r>
              <a:rPr lang="en-US" sz="2600" smtClean="0"/>
              <a:t>So, the halo of our galaxy must be at least </a:t>
            </a:r>
            <a:br>
              <a:rPr lang="en-US" sz="2600" smtClean="0"/>
            </a:br>
            <a:r>
              <a:rPr lang="en-US" sz="2600" smtClean="0"/>
              <a:t>13 billion years old, older than the disk.</a:t>
            </a:r>
          </a:p>
        </p:txBody>
      </p:sp>
      <p:sp>
        <p:nvSpPr>
          <p:cNvPr id="1187846" name="Rectangle 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Age of Milky Way </a:t>
            </a:r>
          </a:p>
        </p:txBody>
      </p:sp>
    </p:spTree>
    <p:extLst>
      <p:ext uri="{BB962C8B-B14F-4D97-AF65-F5344CB8AC3E}">
        <p14:creationId xmlns:p14="http://schemas.microsoft.com/office/powerpoint/2010/main" val="26046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63613"/>
            <a:ext cx="81327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In the 1940s, astronomers realized that there were two types of stars in the galaxy.</a:t>
            </a:r>
          </a:p>
          <a:p>
            <a:pPr lvl="1" eaLnBrk="1" hangingPunct="1">
              <a:defRPr/>
            </a:pPr>
            <a:r>
              <a:rPr lang="en-US" sz="2600" smtClean="0"/>
              <a:t>The stars they were accustomed to studying </a:t>
            </a:r>
            <a:br>
              <a:rPr lang="en-US" sz="2600" smtClean="0"/>
            </a:br>
            <a:r>
              <a:rPr lang="en-US" sz="2600" smtClean="0"/>
              <a:t>is located in the disk—such as the stars </a:t>
            </a:r>
            <a:br>
              <a:rPr lang="en-US" sz="2600" smtClean="0"/>
            </a:br>
            <a:r>
              <a:rPr lang="en-US" sz="2600" smtClean="0"/>
              <a:t>near the sun.</a:t>
            </a:r>
          </a:p>
          <a:p>
            <a:pPr lvl="1" eaLnBrk="1" hangingPunct="1">
              <a:defRPr/>
            </a:pPr>
            <a:r>
              <a:rPr lang="en-US" sz="2600" smtClean="0"/>
              <a:t>These they called </a:t>
            </a:r>
            <a:r>
              <a:rPr lang="en-US" sz="2600" smtClean="0">
                <a:solidFill>
                  <a:srgbClr val="0000FF"/>
                </a:solidFill>
              </a:rPr>
              <a:t>population I</a:t>
            </a:r>
            <a:r>
              <a:rPr lang="en-US" sz="2600" smtClean="0"/>
              <a:t> stars.</a:t>
            </a:r>
          </a:p>
        </p:txBody>
      </p:sp>
      <p:sp>
        <p:nvSpPr>
          <p:cNvPr id="1189892" name="Rectangle 4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232062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>
          <a:xfrm>
            <a:off x="95250" y="990600"/>
            <a:ext cx="8229600" cy="4525963"/>
          </a:xfrm>
        </p:spPr>
        <p:txBody>
          <a:bodyPr/>
          <a:lstStyle/>
          <a:p>
            <a:pPr lvl="1" eaLnBrk="1" hangingPunct="1">
              <a:buFontTx/>
              <a:buChar char="•"/>
              <a:defRPr/>
            </a:pPr>
            <a:r>
              <a:rPr lang="en-US" sz="3200" smtClean="0"/>
              <a:t>The second type—called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en-US" sz="3200" smtClean="0">
                <a:solidFill>
                  <a:srgbClr val="0000FF"/>
                </a:solidFill>
              </a:rPr>
              <a:t>population II</a:t>
            </a:r>
            <a:r>
              <a:rPr lang="en-US" sz="3200" smtClean="0">
                <a:solidFill>
                  <a:srgbClr val="99CCFF"/>
                </a:solidFill>
              </a:rPr>
              <a:t> </a:t>
            </a:r>
            <a:r>
              <a:rPr lang="en-US" sz="3200" smtClean="0">
                <a:solidFill>
                  <a:srgbClr val="0000FF"/>
                </a:solidFill>
              </a:rPr>
              <a:t>stars</a:t>
            </a:r>
            <a:r>
              <a:rPr lang="en-US" sz="3200" smtClean="0"/>
              <a:t>—are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en-US" sz="3200" smtClean="0"/>
              <a:t>usually found in the halo, in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  <a:r>
              <a:rPr lang="en-US" sz="3200" smtClean="0"/>
              <a:t>globular clusters, or in the nuclear bulge.</a:t>
            </a:r>
          </a:p>
          <a:p>
            <a:pPr lvl="1" eaLnBrk="1" hangingPunct="1">
              <a:buFontTx/>
              <a:buChar char="•"/>
              <a:defRPr/>
            </a:pPr>
            <a:r>
              <a:rPr lang="en-US" sz="3200" smtClean="0"/>
              <a:t>In other words, the two stellar populations are associated with the two components of the galaxy.</a:t>
            </a:r>
            <a:endParaRPr lang="en-US" sz="320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728518" name="Rectangle 6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402780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7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95363"/>
            <a:ext cx="82296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stars of the two populations fuse nuclear fuels and evolve in nearly identical ways.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They differ only in the abundance of atoms heavier than helium—atoms that astronomers refer to collectively as </a:t>
            </a:r>
            <a:r>
              <a:rPr lang="en-US" smtClean="0">
                <a:solidFill>
                  <a:srgbClr val="0000FF"/>
                </a:solidFill>
                <a:cs typeface="+mn-cs"/>
              </a:rPr>
              <a:t>metals</a:t>
            </a:r>
            <a:r>
              <a:rPr lang="en-US" smtClean="0">
                <a:cs typeface="+mn-cs"/>
              </a:rPr>
              <a:t>. </a:t>
            </a:r>
          </a:p>
          <a:p>
            <a:pPr lvl="1" eaLnBrk="1" hangingPunct="1">
              <a:defRPr/>
            </a:pPr>
            <a:r>
              <a:rPr lang="en-US" sz="2400" smtClean="0"/>
              <a:t>Note that this is definitely not the way the word </a:t>
            </a:r>
            <a:r>
              <a:rPr lang="en-US" sz="2400" i="1" smtClean="0"/>
              <a:t>metal</a:t>
            </a:r>
            <a:r>
              <a:rPr lang="en-US" sz="2400" smtClean="0"/>
              <a:t> is commonly used by nonastronomers. </a:t>
            </a:r>
          </a:p>
        </p:txBody>
      </p:sp>
      <p:sp>
        <p:nvSpPr>
          <p:cNvPr id="1659911" name="Rectangle 7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251677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Population I stars are metal-rich—containing 2 to 3 percent metals.</a:t>
            </a:r>
          </a:p>
          <a:p>
            <a:pPr eaLnBrk="1" hangingPunct="1">
              <a:defRPr/>
            </a:pPr>
            <a:r>
              <a:rPr lang="en-US" sz="3400" smtClean="0">
                <a:cs typeface="+mn-cs"/>
              </a:rPr>
              <a:t>Population II stars are metal-poor—containing only about 0.1 percent metals or less.</a:t>
            </a:r>
          </a:p>
          <a:p>
            <a:pPr lvl="1" eaLnBrk="1" hangingPunct="1">
              <a:defRPr/>
            </a:pPr>
            <a:r>
              <a:rPr lang="en-US" sz="2600" smtClean="0"/>
              <a:t>The metal content of the star defines its population. </a:t>
            </a:r>
          </a:p>
          <a:p>
            <a:pPr lvl="1" eaLnBrk="1" hangingPunct="1">
              <a:buFontTx/>
              <a:buNone/>
              <a:defRPr/>
            </a:pPr>
            <a:endParaRPr lang="en-US" sz="2600" smtClean="0"/>
          </a:p>
        </p:txBody>
      </p:sp>
      <p:sp>
        <p:nvSpPr>
          <p:cNvPr id="1730566" name="Rectangle 6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226170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990600"/>
            <a:ext cx="467995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</a:t>
            </a:r>
            <a:r>
              <a:rPr lang="en-US" sz="3600" smtClean="0">
                <a:solidFill>
                  <a:srgbClr val="0000FF"/>
                </a:solidFill>
                <a:cs typeface="+mn-cs"/>
              </a:rPr>
              <a:t>disk component</a:t>
            </a:r>
            <a:r>
              <a:rPr lang="en-US" sz="3600" smtClean="0">
                <a:cs typeface="+mn-cs"/>
              </a:rPr>
              <a:t> consists of all matter confined to the plane of rotation—that is, everything in the disk itself.</a:t>
            </a:r>
          </a:p>
          <a:p>
            <a:pPr lvl="1" eaLnBrk="1" hangingPunct="1">
              <a:defRPr/>
            </a:pPr>
            <a:r>
              <a:rPr lang="en-US" sz="2400" smtClean="0"/>
              <a:t>This includes stars, open star clusters, and nearly all </a:t>
            </a:r>
            <a:br>
              <a:rPr lang="en-US" sz="2400" smtClean="0"/>
            </a:br>
            <a:r>
              <a:rPr lang="en-US" sz="2400" smtClean="0"/>
              <a:t>the galaxy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gas and dust.</a:t>
            </a:r>
          </a:p>
        </p:txBody>
      </p:sp>
      <p:sp>
        <p:nvSpPr>
          <p:cNvPr id="1143824" name="Rectangle 1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43826" name="Picture 18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74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9" name="Rectangle 3"/>
          <p:cNvSpPr>
            <a:spLocks noGrp="1" noChangeArrowheads="1"/>
          </p:cNvSpPr>
          <p:nvPr>
            <p:ph idx="1"/>
          </p:nvPr>
        </p:nvSpPr>
        <p:spPr>
          <a:xfrm>
            <a:off x="563563" y="990600"/>
            <a:ext cx="8566150" cy="58213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Population I stars, sometimes called </a:t>
            </a:r>
            <a:r>
              <a:rPr lang="en-US" sz="3600" i="1" smtClean="0">
                <a:cs typeface="+mn-cs"/>
              </a:rPr>
              <a:t>disk population stars</a:t>
            </a:r>
            <a:r>
              <a:rPr lang="en-US" sz="3600" smtClean="0">
                <a:cs typeface="+mn-cs"/>
              </a:rPr>
              <a:t>, have circular orbits in the plane of the galaxy.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 They are relatively young stars that formed within the last few billion years.</a:t>
            </a:r>
          </a:p>
          <a:p>
            <a:pPr lvl="1" eaLnBrk="1" hangingPunct="1">
              <a:defRPr/>
            </a:pPr>
            <a:r>
              <a:rPr lang="en-US" smtClean="0"/>
              <a:t>The sun is a population I star. </a:t>
            </a:r>
          </a:p>
        </p:txBody>
      </p:sp>
      <p:sp>
        <p:nvSpPr>
          <p:cNvPr id="1191943" name="Rectangle 7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13093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3" name="Rectangle 3"/>
          <p:cNvSpPr>
            <a:spLocks noGrp="1" noChangeArrowheads="1"/>
          </p:cNvSpPr>
          <p:nvPr>
            <p:ph idx="1"/>
          </p:nvPr>
        </p:nvSpPr>
        <p:spPr>
          <a:xfrm>
            <a:off x="554038" y="990600"/>
            <a:ext cx="8589962" cy="582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Population II stars belong to the spherical component and are sometimes called the </a:t>
            </a:r>
            <a:r>
              <a:rPr lang="en-US" sz="3400" i="1" smtClean="0">
                <a:cs typeface="+mn-cs"/>
              </a:rPr>
              <a:t>halo population stars</a:t>
            </a:r>
            <a:r>
              <a:rPr lang="en-US" sz="3400" smtClean="0">
                <a:cs typeface="+mn-cs"/>
              </a:rPr>
              <a:t>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These stars have randomly tipped orbits with </a:t>
            </a:r>
            <a:br>
              <a:rPr lang="en-US" sz="2400" smtClean="0"/>
            </a:br>
            <a:r>
              <a:rPr lang="en-US" sz="2400" smtClean="0"/>
              <a:t>a wide range of shapes.</a:t>
            </a:r>
          </a:p>
          <a:p>
            <a:pPr lvl="1" eaLnBrk="1" hangingPunct="1">
              <a:defRPr/>
            </a:pPr>
            <a:r>
              <a:rPr lang="en-US" sz="2400" smtClean="0"/>
              <a:t>A few follow circular orbits, but most follow </a:t>
            </a:r>
            <a:br>
              <a:rPr lang="en-US" sz="2400" smtClean="0"/>
            </a:br>
            <a:r>
              <a:rPr lang="en-US" sz="2400" smtClean="0"/>
              <a:t>elliptical orbits. </a:t>
            </a:r>
          </a:p>
          <a:p>
            <a:pPr lvl="1" eaLnBrk="1" hangingPunct="1">
              <a:defRPr/>
            </a:pPr>
            <a:r>
              <a:rPr lang="en-US" sz="2400" smtClean="0"/>
              <a:t>These stars are all lower-mass main-sequence </a:t>
            </a:r>
            <a:br>
              <a:rPr lang="en-US" sz="2400" smtClean="0"/>
            </a:br>
            <a:r>
              <a:rPr lang="en-US" sz="2400" smtClean="0"/>
              <a:t>stars or giants and are old stars. </a:t>
            </a:r>
          </a:p>
          <a:p>
            <a:pPr lvl="1" eaLnBrk="1" hangingPunct="1">
              <a:defRPr/>
            </a:pPr>
            <a:r>
              <a:rPr lang="en-US" sz="2400" smtClean="0"/>
              <a:t>The metal-poor globular clusters are part of </a:t>
            </a:r>
            <a:br>
              <a:rPr lang="en-US" sz="2400" smtClean="0"/>
            </a:br>
            <a:r>
              <a:rPr lang="en-US" sz="2400" smtClean="0"/>
              <a:t>the halo population.</a:t>
            </a:r>
          </a:p>
        </p:txBody>
      </p:sp>
      <p:sp>
        <p:nvSpPr>
          <p:cNvPr id="1192967" name="Rectangle 7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19098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976313"/>
            <a:ext cx="8382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Since the discovery of stellar populations, astronomers have realized that there is a gradation between populations. </a:t>
            </a:r>
          </a:p>
        </p:txBody>
      </p:sp>
      <p:sp>
        <p:nvSpPr>
          <p:cNvPr id="1194004" name="Rectangle 20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  <p:pic>
        <p:nvPicPr>
          <p:cNvPr id="1194005" name="Picture 21" descr="09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" b="12558"/>
          <a:stretch>
            <a:fillRect/>
          </a:stretch>
        </p:blipFill>
        <p:spPr bwMode="auto">
          <a:xfrm>
            <a:off x="1905000" y="3819525"/>
            <a:ext cx="7239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92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836295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Why do the disk and halo stars have different metal abundances?</a:t>
            </a:r>
          </a:p>
          <a:p>
            <a:pPr lvl="1" eaLnBrk="1" hangingPunct="1">
              <a:defRPr/>
            </a:pPr>
            <a:r>
              <a:rPr lang="en-US" sz="2400" smtClean="0"/>
              <a:t>The two types of star must have formed at different stages in the life of the galaxy—at times when the chemical composition of the galaxy differed.</a:t>
            </a:r>
          </a:p>
        </p:txBody>
      </p:sp>
      <p:sp>
        <p:nvSpPr>
          <p:cNvPr id="1196039" name="Rectangle 7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419780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47738"/>
            <a:ext cx="8043862" cy="45100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That is a clue to the history of the galaxy.</a:t>
            </a:r>
          </a:p>
          <a:p>
            <a:pPr lvl="1" eaLnBrk="1" hangingPunct="1">
              <a:defRPr/>
            </a:pPr>
            <a:r>
              <a:rPr lang="en-US" sz="2600" smtClean="0"/>
              <a:t>To use the clue, though, you must first discuss the cycle of element building.</a:t>
            </a:r>
          </a:p>
          <a:p>
            <a:pPr eaLnBrk="1" hangingPunct="1"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664007" name="Rectangle 7"/>
          <p:cNvSpPr>
            <a:spLocks noChangeArrowheads="1"/>
          </p:cNvSpPr>
          <p:nvPr/>
        </p:nvSpPr>
        <p:spPr bwMode="auto">
          <a:xfrm>
            <a:off x="554038" y="76200"/>
            <a:ext cx="767556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Stellar Populations </a:t>
            </a:r>
          </a:p>
        </p:txBody>
      </p:sp>
    </p:spTree>
    <p:extLst>
      <p:ext uri="{BB962C8B-B14F-4D97-AF65-F5344CB8AC3E}">
        <p14:creationId xmlns:p14="http://schemas.microsoft.com/office/powerpoint/2010/main" val="410565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9" name="Rectangle 3"/>
          <p:cNvSpPr>
            <a:spLocks noGrp="1" noChangeArrowheads="1"/>
          </p:cNvSpPr>
          <p:nvPr>
            <p:ph idx="1"/>
          </p:nvPr>
        </p:nvSpPr>
        <p:spPr>
          <a:xfrm>
            <a:off x="557213" y="990600"/>
            <a:ext cx="7748587" cy="5592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atoms of which you are made were created in a process that spanned a number of generations of stars. </a:t>
            </a:r>
          </a:p>
          <a:p>
            <a:pPr lvl="1" eaLnBrk="1" hangingPunct="1">
              <a:defRPr/>
            </a:pPr>
            <a:r>
              <a:rPr lang="en-US" sz="2400" smtClean="0"/>
              <a:t>The process that built the chemical elements over the history of our galaxy led to the possibility of Earth and life on Earth.</a:t>
            </a:r>
          </a:p>
        </p:txBody>
      </p:sp>
      <p:sp>
        <p:nvSpPr>
          <p:cNvPr id="1197060" name="Rectangle 4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411666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534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You have learned how elements heavier than helium but lighter than iron are built up by nuclear reactions inside evolving stars.</a:t>
            </a:r>
          </a:p>
        </p:txBody>
      </p:sp>
      <p:sp>
        <p:nvSpPr>
          <p:cNvPr id="1198086" name="Rectangle 6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427138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79676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Atoms more massive than iron are made by the short-lived nuclear reactions that occur during a supernova explosion.</a:t>
            </a:r>
          </a:p>
          <a:p>
            <a:pPr lvl="1" eaLnBrk="1" hangingPunct="1">
              <a:defRPr/>
            </a:pPr>
            <a:r>
              <a:rPr lang="en-US" sz="2400" smtClean="0"/>
              <a:t>This explains why lower-mass atoms—such as carbon, nitrogen, and oxygen—are so common.</a:t>
            </a:r>
          </a:p>
          <a:p>
            <a:pPr lvl="1" eaLnBrk="1" hangingPunct="1">
              <a:defRPr/>
            </a:pPr>
            <a:r>
              <a:rPr lang="en-US" sz="2400" smtClean="0"/>
              <a:t>This also explains why atoms more massive than iron—such as gold, silver, platinum, and uranium—are so rare, and often valuable. 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50419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976313"/>
            <a:ext cx="80772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figure shows the abundance of the chemical elements.</a:t>
            </a:r>
          </a:p>
          <a:p>
            <a:pPr lvl="1" eaLnBrk="1" hangingPunct="1">
              <a:defRPr/>
            </a:pPr>
            <a:r>
              <a:rPr lang="en-US" sz="2400" smtClean="0"/>
              <a:t>The graph has an </a:t>
            </a:r>
            <a:br>
              <a:rPr lang="en-US" sz="2400" smtClean="0"/>
            </a:br>
            <a:r>
              <a:rPr lang="en-US" sz="2400" smtClean="0"/>
              <a:t>exponential scale.</a:t>
            </a:r>
          </a:p>
          <a:p>
            <a:pPr lvl="1" eaLnBrk="1" hangingPunct="1">
              <a:defRPr/>
            </a:pPr>
            <a:r>
              <a:rPr lang="en-US" sz="2400" smtClean="0"/>
              <a:t>To get a feeling for the true </a:t>
            </a:r>
            <a:br>
              <a:rPr lang="en-US" sz="2400" smtClean="0"/>
            </a:br>
            <a:r>
              <a:rPr lang="en-US" sz="2400" smtClean="0"/>
              <a:t>abundance of the elements, </a:t>
            </a:r>
            <a:br>
              <a:rPr lang="en-US" sz="2400" smtClean="0"/>
            </a:br>
            <a:r>
              <a:rPr lang="en-US" sz="2400" smtClean="0"/>
              <a:t>you should draw this graph </a:t>
            </a:r>
            <a:br>
              <a:rPr lang="en-US" sz="2400" smtClean="0"/>
            </a:br>
            <a:r>
              <a:rPr lang="en-US" sz="2400" smtClean="0"/>
              <a:t>using a linear scale. </a:t>
            </a:r>
          </a:p>
        </p:txBody>
      </p:sp>
      <p:sp>
        <p:nvSpPr>
          <p:cNvPr id="1199115" name="Rectangle 11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  <p:pic>
        <p:nvPicPr>
          <p:cNvPr id="1199116" name="Picture 12" descr="09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5"/>
          <a:stretch>
            <a:fillRect/>
          </a:stretch>
        </p:blipFill>
        <p:spPr bwMode="auto">
          <a:xfrm>
            <a:off x="5365750" y="2286000"/>
            <a:ext cx="37782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3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990600"/>
            <a:ext cx="85725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smtClean="0">
                <a:cs typeface="+mn-cs"/>
              </a:rPr>
              <a:t>Using a linear scale, you can see how rare the elements heavier than helium really are.</a:t>
            </a:r>
          </a:p>
        </p:txBody>
      </p:sp>
      <p:sp>
        <p:nvSpPr>
          <p:cNvPr id="1200148" name="Rectangle 20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  <p:pic>
        <p:nvPicPr>
          <p:cNvPr id="1200149" name="Picture 21" descr="09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/>
          <a:stretch>
            <a:fillRect/>
          </a:stretch>
        </p:blipFill>
        <p:spPr bwMode="auto">
          <a:xfrm>
            <a:off x="5791200" y="2438400"/>
            <a:ext cx="335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45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990600"/>
            <a:ext cx="475615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As the disk contains lots of gas and dust, it is the site of most of the star formation in the galaxy.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So, it is illuminated by recently formed brilliant, blue, massive stars and has an overall relatively blue color.</a:t>
            </a:r>
          </a:p>
        </p:txBody>
      </p:sp>
      <p:sp>
        <p:nvSpPr>
          <p:cNvPr id="1314832" name="Rectangle 16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314834" name="Picture 18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8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7" name="Rectangle 5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286750" cy="4433888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Most of the matter in stars is hydrogen and helium.</a:t>
            </a:r>
          </a:p>
          <a:p>
            <a:pPr lvl="1" eaLnBrk="1" hangingPunct="1">
              <a:defRPr/>
            </a:pPr>
            <a:r>
              <a:rPr lang="en-US" sz="2400" smtClean="0"/>
              <a:t>Other elements, including carbon, nitrogen, oxygen, and the rest of what astronomers call metals, were cooked up inside stars. </a:t>
            </a:r>
          </a:p>
          <a:p>
            <a:pPr lvl="1" eaLnBrk="1" hangingPunct="1">
              <a:defRPr/>
            </a:pPr>
            <a:endParaRPr lang="en-US" sz="2400" smtClean="0"/>
          </a:p>
        </p:txBody>
      </p:sp>
      <p:sp>
        <p:nvSpPr>
          <p:cNvPr id="1201159" name="Rectangle 7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37548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3" name="Rectangle 5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7662862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When the galaxy first formed, there should have been no metals.</a:t>
            </a:r>
          </a:p>
          <a:p>
            <a:pPr lvl="1" eaLnBrk="1" hangingPunct="1">
              <a:defRPr/>
            </a:pPr>
            <a:r>
              <a:rPr lang="en-US" sz="2600" smtClean="0"/>
              <a:t>The stars had not yet manufactured any. </a:t>
            </a:r>
          </a:p>
        </p:txBody>
      </p:sp>
      <p:sp>
        <p:nvSpPr>
          <p:cNvPr id="1732616" name="Rectangle 8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66175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1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7891462" cy="52911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Judging from the composition of stars in the oldest clusters, the gas from which the galaxy condensed must have contained about 90 percent hydrogen atoms and 10 percent helium atoms.</a:t>
            </a:r>
          </a:p>
          <a:p>
            <a:pPr lvl="1" eaLnBrk="1" hangingPunct="1">
              <a:defRPr/>
            </a:pPr>
            <a:r>
              <a:rPr lang="en-US" sz="2600" smtClean="0"/>
              <a:t>The hydrogen and helium came from the big bang that began the universe.</a:t>
            </a:r>
          </a:p>
          <a:p>
            <a:pPr eaLnBrk="1" hangingPunct="1">
              <a:defRPr/>
            </a:pPr>
            <a:endParaRPr lang="en-US" sz="2600" smtClean="0">
              <a:cs typeface="+mn-cs"/>
            </a:endParaRPr>
          </a:p>
        </p:txBody>
      </p:sp>
      <p:sp>
        <p:nvSpPr>
          <p:cNvPr id="1763333" name="Rectangle 5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400062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76313"/>
            <a:ext cx="78152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first stars to form from this gas were metal-poor.</a:t>
            </a:r>
          </a:p>
          <a:p>
            <a:pPr lvl="1" eaLnBrk="1" hangingPunct="1">
              <a:defRPr/>
            </a:pPr>
            <a:r>
              <a:rPr lang="en-US" sz="2400" smtClean="0"/>
              <a:t>Now, 13 billion years later, their spectra still show few metal lines.</a:t>
            </a:r>
            <a:r>
              <a:rPr lang="en-US" sz="2600" smtClean="0"/>
              <a:t> </a:t>
            </a:r>
          </a:p>
        </p:txBody>
      </p:sp>
      <p:sp>
        <p:nvSpPr>
          <p:cNvPr id="1202188" name="Rectangle 12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  <p:pic>
        <p:nvPicPr>
          <p:cNvPr id="1202189" name="Picture 13" descr="09f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68663"/>
            <a:ext cx="6858000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77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976313"/>
            <a:ext cx="79676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Of course, they may have manufactured many atoms heavier than helium.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As the stars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 interiors are not mixed, those heavy atoms stay trapped at the centers of the stars where they were produced and do not affect the spectra.</a:t>
            </a:r>
          </a:p>
          <a:p>
            <a:pPr lvl="1" eaLnBrk="1" hangingPunct="1">
              <a:defRPr/>
            </a:pPr>
            <a:r>
              <a:rPr lang="en-US" sz="2400" smtClean="0"/>
              <a:t>The population II stars in the halo are the survivors of an earlier generation of stars that formed in the galaxy.</a:t>
            </a:r>
          </a:p>
        </p:txBody>
      </p:sp>
      <p:sp>
        <p:nvSpPr>
          <p:cNvPr id="1340427" name="Rectangle 11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1065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3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976313"/>
            <a:ext cx="8139113" cy="5211762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Most of the first stars evolved and died.</a:t>
            </a:r>
          </a:p>
          <a:p>
            <a:pPr lvl="1" eaLnBrk="1" hangingPunct="1">
              <a:defRPr/>
            </a:pPr>
            <a:r>
              <a:rPr lang="en-US" sz="2400" smtClean="0"/>
              <a:t>The various types of star death throes, including supernovae, enriched the interstellar gas with metals.</a:t>
            </a:r>
          </a:p>
          <a:p>
            <a:pPr lvl="1" eaLnBrk="1" hangingPunct="1">
              <a:defRPr/>
            </a:pPr>
            <a:r>
              <a:rPr lang="en-US" sz="2400" smtClean="0"/>
              <a:t>Succeeding generations of stars formed from gas clouds that were more enriched.</a:t>
            </a:r>
          </a:p>
          <a:p>
            <a:pPr lvl="1" eaLnBrk="1" hangingPunct="1">
              <a:defRPr/>
            </a:pPr>
            <a:r>
              <a:rPr lang="en-US" sz="2400" smtClean="0"/>
              <a:t>Each generation added to the enrichment with its death.</a:t>
            </a:r>
          </a:p>
        </p:txBody>
      </p:sp>
      <p:sp>
        <p:nvSpPr>
          <p:cNvPr id="1203206" name="Rectangle 6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268087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9" name="Rectangle 5"/>
          <p:cNvSpPr>
            <a:spLocks noGrp="1" noChangeArrowheads="1"/>
          </p:cNvSpPr>
          <p:nvPr>
            <p:ph idx="1"/>
          </p:nvPr>
        </p:nvSpPr>
        <p:spPr>
          <a:xfrm>
            <a:off x="557213" y="990600"/>
            <a:ext cx="8053387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By the time the sun formed, roughly 5 billion years ago, the element-building process had added about 1.6 percent metals.</a:t>
            </a:r>
          </a:p>
        </p:txBody>
      </p:sp>
      <p:sp>
        <p:nvSpPr>
          <p:cNvPr id="1204231" name="Rectangle 7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196999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35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62025"/>
            <a:ext cx="8272462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Since then, metal abundance has increased further.</a:t>
            </a:r>
          </a:p>
          <a:p>
            <a:pPr lvl="1" eaLnBrk="1" hangingPunct="1">
              <a:defRPr/>
            </a:pPr>
            <a:r>
              <a:rPr lang="en-US" sz="2400" smtClean="0"/>
              <a:t>Stars forming now incorporate 2 to 3 percent metals and become extreme population I stars.</a:t>
            </a:r>
          </a:p>
          <a:p>
            <a:pPr lvl="1" eaLnBrk="1" hangingPunct="1">
              <a:defRPr/>
            </a:pPr>
            <a:r>
              <a:rPr lang="en-US" sz="2400" smtClean="0"/>
              <a:t>Thus, metal abundance varies between populations—due to the production of heavy atoms in successive generations of stars as the galaxy aged.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</p:txBody>
      </p:sp>
      <p:sp>
        <p:nvSpPr>
          <p:cNvPr id="1764357" name="Rectangle 5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17971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7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043862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oxygen atoms you are breathing, the carbon atoms in your flesh, the calcium atoms in your bones were all created in the interiors of red and yellow giant stars.</a:t>
            </a:r>
            <a:r>
              <a:rPr lang="en-US" sz="36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They were hot enough to sustain fusion reactions beyond helium. </a:t>
            </a:r>
          </a:p>
        </p:txBody>
      </p:sp>
      <p:sp>
        <p:nvSpPr>
          <p:cNvPr id="1690629" name="Rectangle 5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325169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65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272462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gold and silver atoms in your jewelry and dental fillings, the iodine in medicine, the mercury (quicksilver) atoms in old-fashioned thermometers were all created during supernova explosions. </a:t>
            </a:r>
          </a:p>
          <a:p>
            <a:pPr lvl="1" eaLnBrk="1" hangingPunct="1">
              <a:defRPr/>
            </a:pPr>
            <a:r>
              <a:rPr lang="en-US" sz="2600" smtClean="0"/>
              <a:t>Those are the only places in the universe hot enough to make these types of atoms.</a:t>
            </a:r>
            <a:r>
              <a:rPr lang="en-US" sz="2400" smtClean="0"/>
              <a:t> </a:t>
            </a:r>
          </a:p>
          <a:p>
            <a:pPr eaLnBrk="1" hangingPunct="1">
              <a:defRPr/>
            </a:pPr>
            <a:endParaRPr lang="en-US" sz="2400" smtClean="0">
              <a:cs typeface="+mn-cs"/>
            </a:endParaRP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1734662" name="Rectangle 6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Element-Building Cycle </a:t>
            </a:r>
          </a:p>
        </p:txBody>
      </p:sp>
    </p:spTree>
    <p:extLst>
      <p:ext uri="{BB962C8B-B14F-4D97-AF65-F5344CB8AC3E}">
        <p14:creationId xmlns:p14="http://schemas.microsoft.com/office/powerpoint/2010/main" val="229642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9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9906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diameter of the disk and the position of the sun are also difficult to determine.</a:t>
            </a:r>
            <a:r>
              <a:rPr lang="en-US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Gas and dust block the view in the plane of the galaxy—so, astronomers cannot see to the center or to the edge easily.</a:t>
            </a:r>
          </a:p>
          <a:p>
            <a:pPr lvl="1" eaLnBrk="1" hangingPunct="1">
              <a:defRPr/>
            </a:pPr>
            <a:r>
              <a:rPr lang="en-US" sz="2400" smtClean="0"/>
              <a:t>Also, the outer edge of the disk is not well defined. </a:t>
            </a:r>
          </a:p>
        </p:txBody>
      </p:sp>
      <p:sp>
        <p:nvSpPr>
          <p:cNvPr id="1145863" name="Rectangle 7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</p:spTree>
    <p:extLst>
      <p:ext uri="{BB962C8B-B14F-4D97-AF65-F5344CB8AC3E}">
        <p14:creationId xmlns:p14="http://schemas.microsoft.com/office/powerpoint/2010/main" val="15806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990600"/>
            <a:ext cx="8229600" cy="52117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In the 1950s, astronomers began to develop a hypothesis, sometimes called the </a:t>
            </a:r>
            <a:r>
              <a:rPr lang="en-US" sz="4000" smtClean="0">
                <a:solidFill>
                  <a:srgbClr val="0000FF"/>
                </a:solidFill>
                <a:cs typeface="+mn-cs"/>
              </a:rPr>
              <a:t>monolithic</a:t>
            </a:r>
            <a:r>
              <a:rPr lang="en-US" sz="4000" smtClean="0">
                <a:solidFill>
                  <a:srgbClr val="99CCFF"/>
                </a:solidFill>
                <a:cs typeface="+mn-cs"/>
              </a:rPr>
              <a:t> </a:t>
            </a:r>
            <a:r>
              <a:rPr lang="en-US" sz="4000" smtClean="0">
                <a:solidFill>
                  <a:srgbClr val="0000FF"/>
                </a:solidFill>
                <a:cs typeface="+mn-cs"/>
              </a:rPr>
              <a:t>collapse model</a:t>
            </a:r>
            <a:r>
              <a:rPr lang="en-US" sz="4000" smtClean="0">
                <a:cs typeface="+mn-cs"/>
              </a:rPr>
              <a:t>, to explain the formation of the galaxy.</a:t>
            </a:r>
          </a:p>
          <a:p>
            <a:pPr lvl="1" eaLnBrk="1" hangingPunct="1">
              <a:defRPr/>
            </a:pPr>
            <a:r>
              <a:rPr lang="en-US" smtClean="0"/>
              <a:t>Recent observations, however, are forcing a reevaluation of that traditional hypothesis. </a:t>
            </a:r>
          </a:p>
        </p:txBody>
      </p:sp>
      <p:sp>
        <p:nvSpPr>
          <p:cNvPr id="1206279" name="Rectangle 7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History of Milky Way Galaxy</a:t>
            </a:r>
          </a:p>
        </p:txBody>
      </p:sp>
    </p:spTree>
    <p:extLst>
      <p:ext uri="{BB962C8B-B14F-4D97-AF65-F5344CB8AC3E}">
        <p14:creationId xmlns:p14="http://schemas.microsoft.com/office/powerpoint/2010/main" val="295807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990600"/>
            <a:ext cx="8124825" cy="5562600"/>
          </a:xfrm>
        </p:spPr>
        <p:txBody>
          <a:bodyPr/>
          <a:lstStyle/>
          <a:p>
            <a:pPr eaLnBrk="1" hangingPunct="1">
              <a:tabLst>
                <a:tab pos="4064000" algn="l"/>
              </a:tabLst>
              <a:defRPr/>
            </a:pPr>
            <a:r>
              <a:rPr lang="en-US" sz="3600" smtClean="0">
                <a:cs typeface="+mn-cs"/>
              </a:rPr>
              <a:t>The traditional hypothesis suggests that the galaxy formed from a single large cloud of gas over 13 billion years ago. </a:t>
            </a:r>
          </a:p>
        </p:txBody>
      </p:sp>
      <p:sp>
        <p:nvSpPr>
          <p:cNvPr id="1342489" name="Rectangle 25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History of Milky Way Galaxy</a:t>
            </a:r>
          </a:p>
        </p:txBody>
      </p:sp>
      <p:pic>
        <p:nvPicPr>
          <p:cNvPr id="1342491" name="Picture 27" descr="09p18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2129" r="39972" b="4152"/>
          <a:stretch>
            <a:fillRect/>
          </a:stretch>
        </p:blipFill>
        <p:spPr bwMode="auto">
          <a:xfrm>
            <a:off x="4419600" y="3316288"/>
            <a:ext cx="4721225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0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990600"/>
            <a:ext cx="7977187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Stars and star clusters that formed from these fragments went into randomly shaped and randomly tipped orbits.</a:t>
            </a:r>
          </a:p>
        </p:txBody>
      </p:sp>
      <p:sp>
        <p:nvSpPr>
          <p:cNvPr id="1666059" name="Rectangle 11"/>
          <p:cNvSpPr>
            <a:spLocks noChangeArrowheads="1"/>
          </p:cNvSpPr>
          <p:nvPr/>
        </p:nvSpPr>
        <p:spPr bwMode="auto">
          <a:xfrm>
            <a:off x="557213" y="76200"/>
            <a:ext cx="75961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The History of Milky Way Galaxy</a:t>
            </a:r>
          </a:p>
        </p:txBody>
      </p:sp>
      <p:pic>
        <p:nvPicPr>
          <p:cNvPr id="1666061" name="Picture 13" descr="09p18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12129" r="39972" b="4152"/>
          <a:stretch>
            <a:fillRect/>
          </a:stretch>
        </p:blipFill>
        <p:spPr bwMode="auto">
          <a:xfrm>
            <a:off x="4419600" y="3316288"/>
            <a:ext cx="4721225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29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5" name="Rectangle 5"/>
          <p:cNvSpPr>
            <a:spLocks noGrp="1" noChangeArrowheads="1"/>
          </p:cNvSpPr>
          <p:nvPr>
            <p:ph idx="1"/>
          </p:nvPr>
        </p:nvSpPr>
        <p:spPr>
          <a:xfrm>
            <a:off x="563563" y="990600"/>
            <a:ext cx="5060950" cy="58245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Times New Roman" charset="0"/>
              </a:rPr>
              <a:t>The best studies </a:t>
            </a:r>
            <a:br>
              <a:rPr lang="en-US" sz="3600" smtClean="0">
                <a:cs typeface="Times New Roman" charset="0"/>
              </a:rPr>
            </a:br>
            <a:r>
              <a:rPr lang="en-US" sz="3600" smtClean="0">
                <a:cs typeface="Times New Roman" charset="0"/>
              </a:rPr>
              <a:t>suggest the sun is </a:t>
            </a:r>
            <a:br>
              <a:rPr lang="en-US" sz="3600" smtClean="0">
                <a:cs typeface="Times New Roman" charset="0"/>
              </a:rPr>
            </a:br>
            <a:r>
              <a:rPr lang="en-US" sz="3600" smtClean="0">
                <a:cs typeface="Times New Roman" charset="0"/>
              </a:rPr>
              <a:t>about 8.5 kpc from the center.</a:t>
            </a:r>
          </a:p>
          <a:p>
            <a:pPr lvl="1" eaLnBrk="1" hangingPunct="1">
              <a:defRPr/>
            </a:pPr>
            <a:r>
              <a:rPr lang="en-US" sz="2600" smtClean="0">
                <a:cs typeface="Times New Roman" charset="0"/>
              </a:rPr>
              <a:t>1 kpc is a </a:t>
            </a:r>
            <a:r>
              <a:rPr lang="en-US" sz="2600" smtClean="0">
                <a:solidFill>
                  <a:srgbClr val="0000FF"/>
                </a:solidFill>
                <a:cs typeface="Times New Roman" charset="0"/>
              </a:rPr>
              <a:t>kiloparsec</a:t>
            </a:r>
            <a:r>
              <a:rPr lang="en-US" sz="2600" smtClean="0">
                <a:cs typeface="Times New Roman" charset="0"/>
              </a:rPr>
              <a:t>, or 1,000 pc.</a:t>
            </a:r>
          </a:p>
        </p:txBody>
      </p:sp>
      <p:sp>
        <p:nvSpPr>
          <p:cNvPr id="1146891" name="Rectangle 11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146892" name="Picture 12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1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7" name="Rectangle 3"/>
          <p:cNvSpPr>
            <a:spLocks noGrp="1" noChangeArrowheads="1"/>
          </p:cNvSpPr>
          <p:nvPr>
            <p:ph idx="1"/>
          </p:nvPr>
        </p:nvSpPr>
        <p:spPr>
          <a:xfrm>
            <a:off x="123825" y="1019175"/>
            <a:ext cx="5105400" cy="5595938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mtClean="0"/>
              <a:t>The sun and Earth seem to be about two-thirds of the way from the center to the edge.</a:t>
            </a:r>
          </a:p>
          <a:p>
            <a:pPr lvl="1" eaLnBrk="1" hangingPunct="1">
              <a:defRPr/>
            </a:pPr>
            <a:r>
              <a:rPr lang="en-US" smtClean="0"/>
              <a:t>So, the diameter of </a:t>
            </a:r>
            <a:br>
              <a:rPr lang="en-US" smtClean="0"/>
            </a:br>
            <a:r>
              <a:rPr lang="en-US" smtClean="0"/>
              <a:t>our galaxy appears to be </a:t>
            </a:r>
            <a:br>
              <a:rPr lang="en-US" smtClean="0"/>
            </a:br>
            <a:r>
              <a:rPr lang="en-US" smtClean="0"/>
              <a:t>about 25 kpc or about </a:t>
            </a:r>
            <a:br>
              <a:rPr lang="en-US" smtClean="0"/>
            </a:br>
            <a:r>
              <a:rPr lang="en-US" smtClean="0"/>
              <a:t>80,000 ly. </a:t>
            </a:r>
          </a:p>
          <a:p>
            <a:pPr lvl="1" eaLnBrk="1" hangingPunct="1">
              <a:defRPr/>
            </a:pPr>
            <a:r>
              <a:rPr lang="en-US" smtClean="0"/>
              <a:t>However, that isn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known </a:t>
            </a:r>
            <a:br>
              <a:rPr lang="en-US" smtClean="0"/>
            </a:br>
            <a:r>
              <a:rPr lang="en-US" smtClean="0"/>
              <a:t>to better than 10 percent </a:t>
            </a:r>
            <a:br>
              <a:rPr lang="en-US" smtClean="0"/>
            </a:br>
            <a:r>
              <a:rPr lang="en-US" smtClean="0"/>
              <a:t>precision.</a:t>
            </a:r>
          </a:p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1752071" name="Rectangle 7"/>
          <p:cNvSpPr>
            <a:spLocks noChangeArrowheads="1"/>
          </p:cNvSpPr>
          <p:nvPr/>
        </p:nvSpPr>
        <p:spPr bwMode="auto">
          <a:xfrm>
            <a:off x="561975" y="76200"/>
            <a:ext cx="75914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000">
                <a:solidFill>
                  <a:srgbClr val="FFCC00"/>
                </a:solidFill>
                <a:cs typeface="+mn-cs"/>
              </a:rPr>
              <a:t>An Analysis of the Galaxy </a:t>
            </a:r>
          </a:p>
        </p:txBody>
      </p:sp>
      <p:pic>
        <p:nvPicPr>
          <p:cNvPr id="1752072" name="Picture 8" descr="09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781" r="1402" b="1042"/>
          <a:stretch>
            <a:fillRect/>
          </a:stretch>
        </p:blipFill>
        <p:spPr bwMode="auto">
          <a:xfrm>
            <a:off x="5651500" y="914400"/>
            <a:ext cx="34893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13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130</TotalTime>
  <Words>2918</Words>
  <Application>Microsoft Macintosh PowerPoint</Application>
  <PresentationFormat>On-screen Show (4:3)</PresentationFormat>
  <Paragraphs>311</Paragraphs>
  <Slides>72</Slides>
  <Notes>72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Theme1</vt:lpstr>
      <vt:lpstr>Star Clusters and the Center of the Galaxy</vt:lpstr>
      <vt:lpstr>Star Clusters and the Center of the Galaxy</vt:lpstr>
      <vt:lpstr>Star Clusters and the Center of the Galaxy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Said</dc:creator>
  <cp:lastModifiedBy>Asma Said</cp:lastModifiedBy>
  <cp:revision>5</cp:revision>
  <dcterms:created xsi:type="dcterms:W3CDTF">2014-04-27T04:54:25Z</dcterms:created>
  <dcterms:modified xsi:type="dcterms:W3CDTF">2014-04-27T07:04:50Z</dcterms:modified>
</cp:coreProperties>
</file>