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8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7D8BC-8381-1A4F-95EF-B718FCB07E21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FDB2-FF1C-4845-8472-24482AB5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7FB7-BF64-474D-8B7E-B6B3AF4E1D5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2E8A5-C6E9-2F45-8E72-A01D5C306E3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6D90B-4971-9346-B86C-7896A566FC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7E6BD-1A45-B64C-B549-15A81A934F8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B2ECF-D568-0344-ADAF-DE10821B0E2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7DA2B-7E80-1B4F-A4E4-36A5A712E60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1307C-339A-F946-AAD8-F6C9BC8FB5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82FE-2863-1C4C-B6AC-E62D3A14880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7C36B-4DF1-BC47-98F8-B218F48877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033DE-E9AC-1446-AE85-4D397E7FBBF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3FE6E-6BBC-774E-A6C0-49805D98DB4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0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96431-27A4-1849-8095-C44E3FB7ABC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335F18-7F45-5542-B78F-BC019229CFF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E9B1E-DFA7-D540-B6A4-840B24C5B01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2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17942-ECA9-A740-B741-276D0E4DDA9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AB5B05-3DB7-A34E-B3F5-372945DFE65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AC123-BFC7-4B4B-A0AE-046B6967697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0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0DC75-2F1C-D442-B98D-2A4F28AF240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394CF-A17D-1743-894A-17459EC6B8C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BC0F2-6313-CA47-83DE-6BC2FC4B992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1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1118D-886B-2D4C-B960-AF717BE7B18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E6FB9-B552-0344-B1D8-F5BD8905768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1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D49DB-9D1E-0A4D-9ADA-37108A0344C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C5F51-AAD6-0146-AAA4-80DDCE97933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0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7D541-0C66-5244-819E-DA882FEB402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7D541-0C66-5244-819E-DA882FEB402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4095-C791-2B4A-8DD9-8470FB43671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C1E6C-3B04-2948-A732-1B3A345466C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A090B-C28C-424E-80C8-DF8B0B31593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03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1149C-993E-F34D-946D-CF1D793DD3B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445B3-C269-E946-AAD6-10D7466F197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BB6EC-C9DD-2942-8656-64E7478E22A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63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0A125-A37D-3641-A89A-09F91C3E4CD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2C317-433A-C54A-8E0A-7E489A70146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75B83-F604-0E49-BBEE-C8A6893219E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6DCDF-A9F3-C749-88B7-8409F5F7549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DFC51-EEAF-F444-874B-F4A7E18939E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EBE3D-21AE-ED45-80DF-22BC60E1B79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2E291-1A5F-7541-8790-C5F0CBF2BEF3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31038-1420-A945-A560-971A4262AE3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E2303-F349-704D-B6BB-D15F68A3AA1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D846-A4CF-1443-837A-0819E435615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1A5FB-EA19-B143-9B5B-60F6694573B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65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E81E4-3A1D-6649-A9F5-3B5E4B51350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982A2-756E-1C4E-BD39-FCEB5B609EA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4EF1A-50F4-5046-B527-A14935E5A79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C709A-56FD-DD47-A3BA-7B7F25E048F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04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22797-2CDF-5E4D-9E6B-BEB6FB2D89C2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4636C-76D2-9540-A549-7F9686F0CCC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3F04BB-229A-7E4A-9AEF-CC3489085C1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9658A-2770-DB46-B557-A3BFD72976D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741AE-912A-9143-BB71-759A1E69962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4ACDCE-E578-6949-B3EE-243139B19763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BA96D-E832-8747-A7F3-9F8F8770FDD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68C56-AE45-FB4E-9443-BC52880CE70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96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396168-B3D5-CB44-AC68-55065668F31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A4F4-E8DB-9D4F-950A-637FC768FAA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DCA17-F443-CA48-B872-D721E63F1F2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87110-6114-734E-9ACB-1AB783F5320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21767-BDE2-3D4B-9916-BE8345678FA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86ACD-FE7F-CD42-BCDA-F4C6641F6A4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23368-D2C9-8745-8AB4-B2A6206C9EC1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96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D20CE-A67F-EC40-BE13-EDD7E5C8AFC4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81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CE05-534E-8847-957B-D9522E72BBB7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9A455-07E7-DB44-BC7E-7B78BE96CAF1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81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429A8-A696-8744-B1E6-C2B484E5ACD5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A12CB-8C2E-A340-BDCB-7A230D5055E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11EEE-3AFE-7441-93F9-D5E9DC5B665E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3EA65-6FB3-2147-89A5-6F570747BFFE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CB7E96-DAF1-B44D-9FA4-3B61B20162BB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A242A-F165-3547-B2B6-6C9726886683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E203A-6D57-DB45-AE67-2880E366CDD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8C593-67C5-BA49-9776-45B57B95F9A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AAEDD-E76D-7740-AE39-5EBC4687C3D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8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8DA35-A2F6-214B-8B4E-55339A4C406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388C5-9878-C443-AE48-75199289BD1C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206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5FB9E-575C-164E-AFDC-4F5EE95B671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3EDE8-7528-E94D-ABBF-24743D17BA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5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75A17-E7C2-D44B-ACDC-EA8688D09DD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0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9890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9890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9890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989013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3274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5FEF59-A1D9-5049-805F-9FB08ED27DB5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04DE79-81D5-E74D-B3DC-5083B4686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613" y="966788"/>
            <a:ext cx="8104187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As you have just learned, medium-mass stars die by ejecting gas into space and contracting into white dwarfs.</a:t>
            </a:r>
          </a:p>
          <a:p>
            <a:pPr lvl="1" eaLnBrk="1" hangingPunct="1">
              <a:defRPr/>
            </a:pPr>
            <a:r>
              <a:rPr lang="en-US" sz="2400" smtClean="0"/>
              <a:t>When you surveyed the stars, you learned that white dwarfs are the second most common kind of star. (Only red dwarfs are more abundant.)</a:t>
            </a:r>
          </a:p>
          <a:p>
            <a:pPr lvl="1" eaLnBrk="1" hangingPunct="1">
              <a:defRPr/>
            </a:pPr>
            <a:r>
              <a:rPr lang="en-US" sz="2400" smtClean="0"/>
              <a:t>The billions of white dwarfs in our galaxy must be </a:t>
            </a:r>
            <a:br>
              <a:rPr lang="en-US" sz="2400" smtClean="0"/>
            </a:br>
            <a:r>
              <a:rPr lang="en-US" sz="2400" smtClean="0"/>
              <a:t>the remains of medium-mass stars.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103932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47688" y="927100"/>
            <a:ext cx="8367712" cy="56848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Clearly, a white dwarf is not a true star.</a:t>
            </a:r>
          </a:p>
          <a:p>
            <a:pPr lvl="1" eaLnBrk="1" hangingPunct="1">
              <a:defRPr/>
            </a:pPr>
            <a:r>
              <a:rPr lang="en-US" sz="2400" smtClean="0"/>
              <a:t>It generates no nuclear energy.</a:t>
            </a:r>
          </a:p>
          <a:p>
            <a:pPr lvl="1" eaLnBrk="1" hangingPunct="1">
              <a:defRPr/>
            </a:pPr>
            <a:r>
              <a:rPr lang="en-US" sz="2400" smtClean="0"/>
              <a:t>It is almost completely degenerate matter.</a:t>
            </a:r>
          </a:p>
          <a:p>
            <a:pPr lvl="1" eaLnBrk="1" hangingPunct="1">
              <a:defRPr/>
            </a:pPr>
            <a:r>
              <a:rPr lang="en-US" sz="2400" smtClean="0"/>
              <a:t>Except for a thin layer at its surface, it contains no gas.</a:t>
            </a:r>
          </a:p>
        </p:txBody>
      </p:sp>
      <p:sp>
        <p:nvSpPr>
          <p:cNvPr id="1164296" name="Rectangle 8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428851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1975" y="931863"/>
            <a:ext cx="812482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Instead of calling it a </a:t>
            </a:r>
            <a:r>
              <a:rPr lang="ja-JP" altLang="en-US" sz="4800" smtClean="0">
                <a:latin typeface="Arial"/>
                <a:cs typeface="+mn-cs"/>
              </a:rPr>
              <a:t>‘</a:t>
            </a:r>
            <a:r>
              <a:rPr lang="en-US" sz="4800" smtClean="0">
                <a:cs typeface="+mn-cs"/>
              </a:rPr>
              <a:t>star,</a:t>
            </a:r>
            <a:r>
              <a:rPr lang="ja-JP" altLang="en-US" sz="4800" smtClean="0">
                <a:latin typeface="Arial"/>
                <a:cs typeface="+mn-cs"/>
              </a:rPr>
              <a:t>’</a:t>
            </a:r>
            <a:r>
              <a:rPr lang="en-US" sz="4800" smtClean="0">
                <a:cs typeface="+mn-cs"/>
              </a:rPr>
              <a:t> you can call it a </a:t>
            </a:r>
            <a:r>
              <a:rPr lang="en-US" sz="4800" smtClean="0">
                <a:solidFill>
                  <a:srgbClr val="0000FF"/>
                </a:solidFill>
                <a:cs typeface="+mn-cs"/>
              </a:rPr>
              <a:t>compact object</a:t>
            </a:r>
            <a:r>
              <a:rPr lang="en-US" sz="4800" smtClean="0">
                <a:cs typeface="+mn-cs"/>
              </a:rPr>
              <a:t>.</a:t>
            </a:r>
            <a:endParaRPr lang="en-US" sz="400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smtClean="0"/>
              <a:t>The next sections of the chapter discuss two other types of compact object—neutron stars and black holes.</a:t>
            </a:r>
            <a:endParaRPr lang="en-US" smtClean="0"/>
          </a:p>
        </p:txBody>
      </p:sp>
      <p:sp>
        <p:nvSpPr>
          <p:cNvPr id="2007045" name="Rectangle 5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8261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79488"/>
            <a:ext cx="8350250" cy="58594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Perhaps the most interesting thing astronomers have learned about white dwarfs has come from mathematical models.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equations predict that degenerate electron pressure cannot support an object with more than about 1.4 solar masses.</a:t>
            </a:r>
          </a:p>
          <a:p>
            <a:pPr lvl="1" eaLnBrk="1" hangingPunct="1">
              <a:defRPr/>
            </a:pPr>
            <a:r>
              <a:rPr lang="en-US" sz="2400" smtClean="0"/>
              <a:t>A white dwarf with that mass would have such strong gravity that its radius would shrink to zero.</a:t>
            </a:r>
          </a:p>
        </p:txBody>
      </p:sp>
      <p:sp>
        <p:nvSpPr>
          <p:cNvPr id="1167367" name="Rectangle 7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305039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941388"/>
            <a:ext cx="8140700" cy="58594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This is called the </a:t>
            </a:r>
            <a:r>
              <a:rPr lang="en-US" sz="4800" smtClean="0">
                <a:solidFill>
                  <a:srgbClr val="0000FF"/>
                </a:solidFill>
                <a:cs typeface="+mn-cs"/>
              </a:rPr>
              <a:t>Chandrasekhar limit</a:t>
            </a:r>
            <a:r>
              <a:rPr lang="en-US" sz="480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400" smtClean="0"/>
              <a:t>It is named after Subrahmanyan Chandrasekhar, the astronomer who calculated it.</a:t>
            </a:r>
          </a:p>
          <a:p>
            <a:pPr lvl="1" eaLnBrk="1" hangingPunct="1">
              <a:defRPr/>
            </a:pPr>
            <a:r>
              <a:rPr lang="en-US" sz="2400" smtClean="0"/>
              <a:t>The Chandrasekhar limit seems to imply that a star more massive than 1.4 solar masses could not become a white dwarf—unless it got rid of the extra mass in some way.</a:t>
            </a:r>
          </a:p>
        </p:txBody>
      </p:sp>
      <p:sp>
        <p:nvSpPr>
          <p:cNvPr id="1168395" name="Rectangle 11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26919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76200"/>
            <a:ext cx="7589837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The Fate of the Sun and the End of Earth</a:t>
            </a:r>
          </a:p>
        </p:txBody>
      </p:sp>
      <p:sp>
        <p:nvSpPr>
          <p:cNvPr id="209408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46100" y="984250"/>
            <a:ext cx="8369300" cy="58070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Evolutionary models of the sun suggest that it may survive for another 6 billion years or so. </a:t>
            </a:r>
          </a:p>
          <a:p>
            <a:pPr lvl="1" eaLnBrk="1" hangingPunct="1">
              <a:defRPr/>
            </a:pPr>
            <a:r>
              <a:rPr lang="en-US" smtClean="0"/>
              <a:t>In about 5 billion years, it will exhaust the hydrogen in its core, begin burning hydrogen in a shell, and swell into a red giant star about 30 times its present radius. </a:t>
            </a:r>
          </a:p>
        </p:txBody>
      </p:sp>
    </p:spTree>
    <p:extLst>
      <p:ext uri="{BB962C8B-B14F-4D97-AF65-F5344CB8AC3E}">
        <p14:creationId xmlns:p14="http://schemas.microsoft.com/office/powerpoint/2010/main" val="5196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76200"/>
            <a:ext cx="7589837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The Fate of the Sun and the End of Earth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84250"/>
            <a:ext cx="8369300" cy="580707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Later, helium fusion will ignite in the core and the sun will become a horizontal branch star.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Once the helium fuel is exhausted in its core, helium fusion will begin in a shell, and the sun will expand again. </a:t>
            </a:r>
          </a:p>
          <a:p>
            <a:pPr lvl="1" eaLnBrk="1" hangingPunct="1">
              <a:defRPr/>
            </a:pPr>
            <a:r>
              <a:rPr lang="en-US" smtClean="0"/>
              <a:t>That second red giant version of the sun will be about as large as the orbit of Earth.</a:t>
            </a:r>
          </a:p>
          <a:p>
            <a:pPr lvl="1" eaLnBrk="1" hangingPunct="1">
              <a:defRPr/>
            </a:pPr>
            <a:r>
              <a:rPr lang="en-US" smtClean="0"/>
              <a:t> Before that, the sun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increasing luminosity will certainly evaporate Earth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oceans, drive away the atmosphere, and even vaporize much of Earth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crust.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07461" y="64591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3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76200"/>
            <a:ext cx="77597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Novae 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65200"/>
            <a:ext cx="8597900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Modern astronomers know that a </a:t>
            </a:r>
            <a:r>
              <a:rPr lang="en-US" sz="4400" i="1" smtClean="0">
                <a:cs typeface="+mn-cs"/>
              </a:rPr>
              <a:t>nova</a:t>
            </a:r>
            <a:r>
              <a:rPr lang="en-US" sz="4400" smtClean="0">
                <a:cs typeface="+mn-cs"/>
              </a:rPr>
              <a:t> is not a new star but an old star flaring up.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After a nova fades, astronomers can photograph the spectrum of the remaining faint point of light. </a:t>
            </a:r>
          </a:p>
          <a:p>
            <a:pPr lvl="1" eaLnBrk="1" hangingPunct="1">
              <a:defRPr/>
            </a:pPr>
            <a:r>
              <a:rPr lang="en-US" sz="2400" smtClean="0"/>
              <a:t>Invariably, they find a normal star and a white dwarf </a:t>
            </a:r>
            <a:br>
              <a:rPr lang="en-US" sz="2400" smtClean="0"/>
            </a:br>
            <a:r>
              <a:rPr lang="en-US" sz="2400" smtClean="0"/>
              <a:t>in a close binary system. </a:t>
            </a:r>
          </a:p>
          <a:p>
            <a:pPr lvl="1" eaLnBrk="1" hangingPunct="1">
              <a:defRPr/>
            </a:pPr>
            <a:r>
              <a:rPr lang="en-US" sz="2400" smtClean="0"/>
              <a:t>A nova is evidently an explosion involving a white dwarf.</a:t>
            </a:r>
          </a:p>
        </p:txBody>
      </p:sp>
    </p:spTree>
    <p:extLst>
      <p:ext uri="{BB962C8B-B14F-4D97-AF65-F5344CB8AC3E}">
        <p14:creationId xmlns:p14="http://schemas.microsoft.com/office/powerpoint/2010/main" val="247404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76200"/>
            <a:ext cx="77597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Novae </a:t>
            </a:r>
          </a:p>
        </p:txBody>
      </p:sp>
      <p:sp>
        <p:nvSpPr>
          <p:cNvPr id="119296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46100" y="965200"/>
            <a:ext cx="8578850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Observational evidence can reveal how nova explosions occur.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As the explosion begins, spectra show blueshifted absorption lines.</a:t>
            </a:r>
          </a:p>
          <a:p>
            <a:pPr lvl="1" eaLnBrk="1" hangingPunct="1">
              <a:defRPr/>
            </a:pPr>
            <a:r>
              <a:rPr lang="en-US" sz="2400" smtClean="0"/>
              <a:t>This informs you that the gas is dense and coming toward you at a few thousand kilometers per second. </a:t>
            </a:r>
          </a:p>
        </p:txBody>
      </p:sp>
    </p:spTree>
    <p:extLst>
      <p:ext uri="{BB962C8B-B14F-4D97-AF65-F5344CB8AC3E}">
        <p14:creationId xmlns:p14="http://schemas.microsoft.com/office/powerpoint/2010/main" val="161733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1004888"/>
            <a:ext cx="8350250" cy="58483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Stars on the upper main sequence have too much mass to die as white dwarfs.</a:t>
            </a:r>
          </a:p>
          <a:p>
            <a:pPr eaLnBrk="1" hangingPunct="1">
              <a:defRPr/>
            </a:pPr>
            <a:r>
              <a:rPr lang="en-US" sz="3400" smtClean="0">
                <a:cs typeface="+mn-cs"/>
              </a:rPr>
              <a:t>However, their evolution begins much like that of their lower-mass cousins.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They consume the hydrogen in their cores, ignite hydrogen shells, and become giants or, for the most massive stars, supergiants. </a:t>
            </a:r>
          </a:p>
          <a:p>
            <a:pPr lvl="1" eaLnBrk="1" hangingPunct="1">
              <a:defRPr/>
            </a:pPr>
            <a:r>
              <a:rPr lang="en-US" sz="2400" smtClean="0"/>
              <a:t>Their cores contract and fuse helium first in the core and then in a shell, producing a carbon–oxygen core.</a:t>
            </a:r>
          </a:p>
        </p:txBody>
      </p:sp>
    </p:spTree>
    <p:extLst>
      <p:ext uri="{BB962C8B-B14F-4D97-AF65-F5344CB8AC3E}">
        <p14:creationId xmlns:p14="http://schemas.microsoft.com/office/powerpoint/2010/main" val="408924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984250"/>
            <a:ext cx="8120062" cy="564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Unlike medium-mass stars, massive stars finally can get hot enough to ignite carbon fusion at a temperature of about 1 billion Kelvin.</a:t>
            </a:r>
          </a:p>
          <a:p>
            <a:pPr lvl="1" eaLnBrk="1" hangingPunct="1">
              <a:defRPr/>
            </a:pPr>
            <a:r>
              <a:rPr lang="en-US" sz="2400" smtClean="0"/>
              <a:t>Carbon fusion produces more oxygen plus neon.</a:t>
            </a:r>
          </a:p>
          <a:p>
            <a:pPr lvl="1" eaLnBrk="1" hangingPunct="1">
              <a:defRPr/>
            </a:pPr>
            <a:r>
              <a:rPr lang="en-US" sz="2400" smtClean="0"/>
              <a:t>As soon as the carbon is exhausted in the core, the core contracts and carbon ignites in a shell. </a:t>
            </a:r>
          </a:p>
        </p:txBody>
      </p:sp>
    </p:spTree>
    <p:extLst>
      <p:ext uri="{BB962C8B-B14F-4D97-AF65-F5344CB8AC3E}">
        <p14:creationId xmlns:p14="http://schemas.microsoft.com/office/powerpoint/2010/main" val="7645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85838"/>
            <a:ext cx="8586787" cy="54927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first white dwarf discovered was the faint companion to the well-known star Sirius.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Sirius, the brightest star in the sky, is a visual binary star, the most luminous member of which is Sirius A.</a:t>
            </a:r>
          </a:p>
          <a:p>
            <a:pPr lvl="1" eaLnBrk="1" hangingPunct="1">
              <a:defRPr/>
            </a:pPr>
            <a:r>
              <a:rPr lang="en-US" sz="2400" smtClean="0"/>
              <a:t>The white dwarf, Sirius B, is 10,000 times fainter than Sirius A.</a:t>
            </a:r>
          </a:p>
        </p:txBody>
      </p:sp>
      <p:sp>
        <p:nvSpPr>
          <p:cNvPr id="1157130" name="Rectangle 10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  <p:pic>
        <p:nvPicPr>
          <p:cNvPr id="1157131" name="Picture 11" descr="06p11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4913" r="53568" b="62190"/>
          <a:stretch>
            <a:fillRect/>
          </a:stretch>
        </p:blipFill>
        <p:spPr bwMode="auto">
          <a:xfrm>
            <a:off x="3316288" y="4665663"/>
            <a:ext cx="582771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981075"/>
            <a:ext cx="8561387" cy="59261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This pattern of core ignition and shell ignition continues with a series of heavier nuclei as fusion fuel.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Thus, the star develops a layered structure.</a:t>
            </a:r>
          </a:p>
          <a:p>
            <a:pPr lvl="1" eaLnBrk="1" hangingPunct="1">
              <a:defRPr/>
            </a:pPr>
            <a:r>
              <a:rPr lang="en-US" sz="2400" smtClean="0"/>
              <a:t>There is a </a:t>
            </a:r>
            <a:br>
              <a:rPr lang="en-US" sz="2400" smtClean="0"/>
            </a:br>
            <a:r>
              <a:rPr lang="en-US" sz="2400" smtClean="0"/>
              <a:t>hydrogen-fusion </a:t>
            </a:r>
            <a:br>
              <a:rPr lang="en-US" sz="2400" smtClean="0"/>
            </a:br>
            <a:r>
              <a:rPr lang="en-US" sz="2400" smtClean="0"/>
              <a:t>shell surrounding </a:t>
            </a:r>
            <a:br>
              <a:rPr lang="en-US" sz="2400" smtClean="0"/>
            </a:br>
            <a:r>
              <a:rPr lang="en-US" sz="2400" smtClean="0"/>
              <a:t>a helium-fusion </a:t>
            </a:r>
            <a:br>
              <a:rPr lang="en-US" sz="2400" smtClean="0"/>
            </a:br>
            <a:r>
              <a:rPr lang="en-US" sz="2400" smtClean="0"/>
              <a:t>shell surrounding </a:t>
            </a:r>
            <a:br>
              <a:rPr lang="en-US" sz="2400" smtClean="0"/>
            </a:br>
            <a:r>
              <a:rPr lang="en-US" sz="2400" smtClean="0"/>
              <a:t>a carbon-fusion </a:t>
            </a:r>
            <a:br>
              <a:rPr lang="en-US" sz="2400" smtClean="0"/>
            </a:br>
            <a:r>
              <a:rPr lang="en-US" sz="2400" smtClean="0"/>
              <a:t>shell, and so on.</a:t>
            </a:r>
          </a:p>
        </p:txBody>
      </p:sp>
      <p:pic>
        <p:nvPicPr>
          <p:cNvPr id="240642" name="Picture 10" descr="08f0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591"/>
          <a:stretch>
            <a:fillRect/>
          </a:stretch>
        </p:blipFill>
        <p:spPr bwMode="auto">
          <a:xfrm>
            <a:off x="4116388" y="3213100"/>
            <a:ext cx="50276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5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4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20244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8488363" cy="58499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At higher temperatures than carbon fusion, nuclei of oxygen, neon, and magnesium fuse to make silicon and sulfur.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At even higher temperatures, silicon can fuse to make 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iron.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242691" name="Picture 8" descr="08f0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591"/>
          <a:stretch>
            <a:fillRect/>
          </a:stretch>
        </p:blipFill>
        <p:spPr bwMode="auto">
          <a:xfrm>
            <a:off x="4113213" y="3213100"/>
            <a:ext cx="50276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66788"/>
            <a:ext cx="8582025" cy="584835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The fusion of the nuclear fuels in this series goes faster and faster as the massive star evolves rapidly.</a:t>
            </a:r>
          </a:p>
          <a:p>
            <a:pPr lvl="1" eaLnBrk="1" hangingPunct="1">
              <a:defRPr/>
            </a:pPr>
            <a:r>
              <a:rPr lang="en-US" sz="2400" smtClean="0"/>
              <a:t>The amount of energy released per fusion reaction decreases as the mass of the types of atoms involved increases.</a:t>
            </a:r>
          </a:p>
          <a:p>
            <a:pPr lvl="1" eaLnBrk="1" hangingPunct="1">
              <a:defRPr/>
            </a:pPr>
            <a:r>
              <a:rPr lang="en-US" sz="2400" smtClean="0"/>
              <a:t>To support its weight, a star must fuse oxygen much faster than it fused hydrogen.</a:t>
            </a:r>
          </a:p>
        </p:txBody>
      </p:sp>
    </p:spTree>
    <p:extLst>
      <p:ext uri="{BB962C8B-B14F-4D97-AF65-F5344CB8AC3E}">
        <p14:creationId xmlns:p14="http://schemas.microsoft.com/office/powerpoint/2010/main" val="163130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2144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966788"/>
            <a:ext cx="8577262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Also, there are fewer nuclei in the core of the star by the time heavy nuclei begin to fuse.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Four hydrogen nuclei make one helium nucleus.</a:t>
            </a:r>
          </a:p>
          <a:p>
            <a:pPr lvl="1" eaLnBrk="1" hangingPunct="1">
              <a:defRPr/>
            </a:pPr>
            <a:r>
              <a:rPr lang="en-US" sz="2400" smtClean="0"/>
              <a:t>Three helium nuclei make one carbon nucleus.</a:t>
            </a:r>
          </a:p>
          <a:p>
            <a:pPr lvl="1" eaLnBrk="1" hangingPunct="1">
              <a:defRPr/>
            </a:pPr>
            <a:r>
              <a:rPr lang="en-US" sz="2400" smtClean="0"/>
              <a:t>So, there are 12 times fewer nuclei of carbon available for fusion than there were hydrogen nuclei. </a:t>
            </a:r>
          </a:p>
        </p:txBody>
      </p:sp>
    </p:spTree>
    <p:extLst>
      <p:ext uri="{BB962C8B-B14F-4D97-AF65-F5344CB8AC3E}">
        <p14:creationId xmlns:p14="http://schemas.microsoft.com/office/powerpoint/2010/main" val="411238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50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6149975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Nuclear Fusion in Massive Stars </a:t>
            </a:r>
          </a:p>
        </p:txBody>
      </p:sp>
      <p:sp>
        <p:nvSpPr>
          <p:cNvPr id="1215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977900"/>
            <a:ext cx="8596312" cy="5822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Thus, the heavy elements are used up, and fusion goes very quickly in massive stars.</a:t>
            </a:r>
          </a:p>
          <a:p>
            <a:pPr lvl="1" eaLnBrk="1" hangingPunct="1">
              <a:defRPr/>
            </a:pPr>
            <a:r>
              <a:rPr lang="en-US" sz="2400" smtClean="0"/>
              <a:t>Hydrogen fusion can last 7 million years in a 25-solar-mass star.</a:t>
            </a:r>
          </a:p>
          <a:p>
            <a:pPr lvl="1" eaLnBrk="1" hangingPunct="1">
              <a:defRPr/>
            </a:pPr>
            <a:r>
              <a:rPr lang="en-US" sz="2400" smtClean="0"/>
              <a:t>The same star </a:t>
            </a:r>
            <a:br>
              <a:rPr lang="en-US" sz="2400" smtClean="0"/>
            </a:br>
            <a:r>
              <a:rPr lang="en-US" sz="2400" smtClean="0"/>
              <a:t>will fuse its </a:t>
            </a:r>
            <a:br>
              <a:rPr lang="en-US" sz="2400" smtClean="0"/>
            </a:br>
            <a:r>
              <a:rPr lang="en-US" sz="2400" smtClean="0"/>
              <a:t>oxygen in 6 </a:t>
            </a:r>
            <a:br>
              <a:rPr lang="en-US" sz="2400" smtClean="0"/>
            </a:br>
            <a:r>
              <a:rPr lang="en-US" sz="2400" smtClean="0"/>
              <a:t>months and its </a:t>
            </a:r>
            <a:br>
              <a:rPr lang="en-US" sz="2400" smtClean="0"/>
            </a:br>
            <a:r>
              <a:rPr lang="en-US" sz="2400" smtClean="0"/>
              <a:t>silicon in just </a:t>
            </a:r>
            <a:br>
              <a:rPr lang="en-US" sz="2400" smtClean="0"/>
            </a:br>
            <a:r>
              <a:rPr lang="en-US" sz="2400" smtClean="0"/>
              <a:t>one day.</a:t>
            </a:r>
          </a:p>
        </p:txBody>
      </p:sp>
      <p:pic>
        <p:nvPicPr>
          <p:cNvPr id="248834" name="Picture 19" descr="08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 b="11053"/>
          <a:stretch>
            <a:fillRect/>
          </a:stretch>
        </p:blipFill>
        <p:spPr bwMode="auto">
          <a:xfrm>
            <a:off x="4267200" y="3602038"/>
            <a:ext cx="4876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85838"/>
            <a:ext cx="8121650" cy="53562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Theoretical models of evolving stars, combined with nuclear physics, allow astronomers to describe what happens inside a massive star when the last nuclear fuels are exhausted.</a:t>
            </a:r>
          </a:p>
          <a:p>
            <a:pPr lvl="1" eaLnBrk="1" hangingPunct="1">
              <a:defRPr/>
            </a:pPr>
            <a:r>
              <a:rPr lang="en-US" smtClean="0"/>
              <a:t>It begins with iron nuclei and ends in cosmic violence.</a:t>
            </a:r>
          </a:p>
        </p:txBody>
      </p:sp>
    </p:spTree>
    <p:extLst>
      <p:ext uri="{BB962C8B-B14F-4D97-AF65-F5344CB8AC3E}">
        <p14:creationId xmlns:p14="http://schemas.microsoft.com/office/powerpoint/2010/main" val="358206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17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984250"/>
            <a:ext cx="3754438" cy="577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Silicon fusion produces iron—the most tightly bound of all atomic nuclei. </a:t>
            </a:r>
          </a:p>
        </p:txBody>
      </p:sp>
      <p:pic>
        <p:nvPicPr>
          <p:cNvPr id="1217548" name="Picture 12" descr="07f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4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94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990600"/>
            <a:ext cx="7654925" cy="58864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Nuclear fusion releases energy only when less tightly bound nuclei combine into a more tightly bound nucleus.</a:t>
            </a:r>
          </a:p>
          <a:p>
            <a:pPr lvl="1" eaLnBrk="1" hangingPunct="1">
              <a:defRPr/>
            </a:pPr>
            <a:r>
              <a:rPr lang="en-US" sz="2400" smtClean="0"/>
              <a:t>Once the gas in the core of the star has been converted to iron, there are no further nuclear reactions that can release energy. </a:t>
            </a:r>
          </a:p>
          <a:p>
            <a:pPr lvl="1" eaLnBrk="1" hangingPunct="1">
              <a:defRPr/>
            </a:pPr>
            <a:r>
              <a:rPr lang="en-US" sz="2400" smtClean="0"/>
              <a:t>The iron core is a dead end in the evolution of </a:t>
            </a:r>
            <a:br>
              <a:rPr lang="en-US" sz="2400" smtClean="0"/>
            </a:br>
            <a:r>
              <a:rPr lang="en-US" sz="2400" smtClean="0"/>
              <a:t>a massive star.</a:t>
            </a:r>
          </a:p>
        </p:txBody>
      </p:sp>
    </p:spTree>
    <p:extLst>
      <p:ext uri="{BB962C8B-B14F-4D97-AF65-F5344CB8AC3E}">
        <p14:creationId xmlns:p14="http://schemas.microsoft.com/office/powerpoint/2010/main" val="246313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66788"/>
            <a:ext cx="8121650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As a star develops an iron core, energy production declines, and the core contracts.</a:t>
            </a:r>
          </a:p>
          <a:p>
            <a:pPr lvl="1" eaLnBrk="1" hangingPunct="1">
              <a:defRPr/>
            </a:pPr>
            <a:r>
              <a:rPr lang="en-US" sz="2400" smtClean="0"/>
              <a:t>Nuclear reactions involving iron begin.</a:t>
            </a:r>
          </a:p>
          <a:p>
            <a:pPr lvl="1" eaLnBrk="1" hangingPunct="1">
              <a:defRPr/>
            </a:pPr>
            <a:r>
              <a:rPr lang="en-US" sz="2400" smtClean="0"/>
              <a:t>However, they remove energy from the core—causing it to contract even further. </a:t>
            </a:r>
          </a:p>
          <a:p>
            <a:pPr lvl="1" eaLnBrk="1" hangingPunct="1">
              <a:defRPr/>
            </a:pPr>
            <a:r>
              <a:rPr lang="en-US" sz="2400" smtClean="0"/>
              <a:t>Once this process starts, the core of the star collapses inward in less than a tenth of a second.</a:t>
            </a:r>
          </a:p>
        </p:txBody>
      </p:sp>
    </p:spTree>
    <p:extLst>
      <p:ext uri="{BB962C8B-B14F-4D97-AF65-F5344CB8AC3E}">
        <p14:creationId xmlns:p14="http://schemas.microsoft.com/office/powerpoint/2010/main" val="394241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84250"/>
            <a:ext cx="8578850" cy="54022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In fact, for a short time, the core produces more energy per second than all the stars in all the visible galaxies in the universe.</a:t>
            </a:r>
          </a:p>
          <a:p>
            <a:pPr lvl="1" eaLnBrk="1" hangingPunct="1">
              <a:defRPr/>
            </a:pPr>
            <a:r>
              <a:rPr lang="en-US" sz="2400" smtClean="0"/>
              <a:t>99 percent of that energy is in the form of neutrinos.</a:t>
            </a:r>
          </a:p>
          <a:p>
            <a:pPr lvl="1" eaLnBrk="1" hangingPunct="1">
              <a:defRPr/>
            </a:pPr>
            <a:r>
              <a:rPr lang="en-US" sz="2400" smtClean="0"/>
              <a:t>This flood of neutrinos carries large amounts of energy out of the core—allowing it to collapse further. </a:t>
            </a:r>
          </a:p>
        </p:txBody>
      </p:sp>
    </p:spTree>
    <p:extLst>
      <p:ext uri="{BB962C8B-B14F-4D97-AF65-F5344CB8AC3E}">
        <p14:creationId xmlns:p14="http://schemas.microsoft.com/office/powerpoint/2010/main" val="175623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990600"/>
            <a:ext cx="84931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orbital motions of the stars reveal that the white dwarf 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mass is 0.98 solar mass.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Its blue-white color informs you that its surface is hot—about 45,000 K.</a:t>
            </a:r>
          </a:p>
        </p:txBody>
      </p:sp>
      <p:sp>
        <p:nvSpPr>
          <p:cNvPr id="1158154" name="Rectangle 10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57861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20264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833437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models also predict that the collapsing core of the star must quickly become a neutron star or a black hole, while the envelope of the star is blasted outward.</a:t>
            </a:r>
          </a:p>
        </p:txBody>
      </p:sp>
    </p:spTree>
    <p:extLst>
      <p:ext uri="{BB962C8B-B14F-4D97-AF65-F5344CB8AC3E}">
        <p14:creationId xmlns:p14="http://schemas.microsoft.com/office/powerpoint/2010/main" val="111254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82613" y="977900"/>
            <a:ext cx="8561387" cy="586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supernova seen from Earth is the brightening of the star as its distended envelope is blasted outward by the shock wave.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As months pass, the cloud of gas expands, thins, and fades.</a:t>
            </a:r>
          </a:p>
        </p:txBody>
      </p:sp>
    </p:spTree>
    <p:extLst>
      <p:ext uri="{BB962C8B-B14F-4D97-AF65-F5344CB8AC3E}">
        <p14:creationId xmlns:p14="http://schemas.microsoft.com/office/powerpoint/2010/main" val="321867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82613" y="977900"/>
            <a:ext cx="8561387" cy="586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supernova seen from Earth is the brightening of the star as its distended envelope is blasted outward by the shock wave.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As months pass, the cloud of gas expands, thins, and fades.</a:t>
            </a:r>
          </a:p>
        </p:txBody>
      </p:sp>
    </p:spTree>
    <p:extLst>
      <p:ext uri="{BB962C8B-B14F-4D97-AF65-F5344CB8AC3E}">
        <p14:creationId xmlns:p14="http://schemas.microsoft.com/office/powerpoint/2010/main" val="39809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66445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Supernova Explosions of Massive Stars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90600"/>
            <a:ext cx="81407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rate at which it fades informs astronomers more about the death throes of the star.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rate at which it fades matches the rate at which these radioactive nickel and cobalt decay.</a:t>
            </a:r>
          </a:p>
          <a:p>
            <a:pPr lvl="1" eaLnBrk="1" hangingPunct="1">
              <a:defRPr/>
            </a:pPr>
            <a:r>
              <a:rPr lang="en-US" sz="2400" smtClean="0"/>
              <a:t>So, the explosion must produce great abundances of those atoms.</a:t>
            </a:r>
          </a:p>
          <a:p>
            <a:pPr lvl="1" eaLnBrk="1" hangingPunct="1">
              <a:defRPr/>
            </a:pPr>
            <a:r>
              <a:rPr lang="en-US" sz="2400" smtClean="0"/>
              <a:t>The radioactive cobalt decays into iron.</a:t>
            </a:r>
          </a:p>
          <a:p>
            <a:pPr lvl="1" eaLnBrk="1" hangingPunct="1">
              <a:defRPr/>
            </a:pPr>
            <a:r>
              <a:rPr lang="en-US" sz="2400" smtClean="0"/>
              <a:t>So, destruction of iron in the core of the star is followed by the production of iron through nuclear reactions in the expanding outer layers.</a:t>
            </a:r>
          </a:p>
        </p:txBody>
      </p:sp>
    </p:spTree>
    <p:extLst>
      <p:ext uri="{BB962C8B-B14F-4D97-AF65-F5344CB8AC3E}">
        <p14:creationId xmlns:p14="http://schemas.microsoft.com/office/powerpoint/2010/main" val="26176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66788"/>
            <a:ext cx="8140700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In studying supernovae in other galaxies, astronomers have noticed that there are a number of different types.</a:t>
            </a: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330615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5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858202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  <a:cs typeface="+mn-cs"/>
              </a:rPr>
              <a:t>Type I supernovae</a:t>
            </a:r>
            <a:r>
              <a:rPr lang="en-US" sz="3600" smtClean="0">
                <a:cs typeface="+mn-cs"/>
              </a:rPr>
              <a:t> have no hydrogen lines in their spectra.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Astronomers have thought of at least two ways </a:t>
            </a:r>
            <a:br>
              <a:rPr lang="en-US" sz="2400" smtClean="0"/>
            </a:br>
            <a:r>
              <a:rPr lang="en-US" sz="2400" smtClean="0"/>
              <a:t>a supernova could occur without involving much hydrogen.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  <a:cs typeface="+mn-cs"/>
              </a:rPr>
              <a:t>Type II supernovae</a:t>
            </a:r>
            <a:r>
              <a:rPr lang="en-US" sz="3600" smtClean="0">
                <a:cs typeface="+mn-cs"/>
              </a:rPr>
              <a:t> have spectra containing hydrogen lines.</a:t>
            </a:r>
          </a:p>
          <a:p>
            <a:pPr lvl="1" eaLnBrk="1" hangingPunct="1">
              <a:defRPr/>
            </a:pPr>
            <a:r>
              <a:rPr lang="en-US" sz="2400" smtClean="0"/>
              <a:t>They appear to be produced by the collapse and explosion of a massive star.</a:t>
            </a:r>
          </a:p>
        </p:txBody>
      </p:sp>
      <p:sp>
        <p:nvSpPr>
          <p:cNvPr id="2029576" name="Text Box 8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30081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1009650"/>
            <a:ext cx="7893050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A type Ia supernova is believed to occur when a white dwarf in a binary system receives enough mass to exceed the Chandrasekhar limit and collapse.</a:t>
            </a:r>
          </a:p>
          <a:p>
            <a:pPr lvl="1" eaLnBrk="1" hangingPunct="1">
              <a:defRPr/>
            </a:pPr>
            <a:r>
              <a:rPr lang="en-US" sz="2400" smtClean="0"/>
              <a:t>The collapse of a white dwarf is different from the collapse of a massive star because the core of the white dwarf contains usable fuel. </a:t>
            </a:r>
          </a:p>
        </p:txBody>
      </p:sp>
      <p:sp>
        <p:nvSpPr>
          <p:cNvPr id="1229831" name="Text Box 7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1998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65150" y="985838"/>
            <a:ext cx="8121650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As the collapse begins, the temperature and density shoot up, and the carbon–oxygen core begins to fuse in violent nuclear reactions.</a:t>
            </a:r>
          </a:p>
          <a:p>
            <a:pPr lvl="1" eaLnBrk="1" hangingPunct="1">
              <a:defRPr/>
            </a:pPr>
            <a:r>
              <a:rPr lang="en-US" sz="2400" smtClean="0"/>
              <a:t>In a few seconds the carbon–oxygen interior is entirely consumed.</a:t>
            </a:r>
          </a:p>
          <a:p>
            <a:pPr lvl="1" eaLnBrk="1" hangingPunct="1">
              <a:defRPr/>
            </a:pPr>
            <a:r>
              <a:rPr lang="en-US" sz="2400" smtClean="0"/>
              <a:t>The outermost layers are blasted away in a violent explosion that—at its brightest—is about six times more luminous than a type II supernova.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217239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87425"/>
            <a:ext cx="8140700" cy="58896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white dwarf is entirely destroyed.</a:t>
            </a:r>
          </a:p>
          <a:p>
            <a:pPr eaLnBrk="1" hangingPunct="1">
              <a:defRPr/>
            </a:pPr>
            <a:r>
              <a:rPr lang="en-US" sz="4000" smtClean="0">
                <a:cs typeface="+mn-cs"/>
              </a:rPr>
              <a:t>No neutron star or black hole is left behind.</a:t>
            </a:r>
          </a:p>
          <a:p>
            <a:pPr lvl="1" eaLnBrk="1" hangingPunct="1">
              <a:defRPr/>
            </a:pPr>
            <a:r>
              <a:rPr lang="en-US" sz="2400" smtClean="0"/>
              <a:t>This explains why no hydrogen lines are seen in the spectrum of a type Ia supernova explosion—white dwarfs contain very little hydrogen.</a:t>
            </a:r>
          </a:p>
        </p:txBody>
      </p:sp>
      <p:sp>
        <p:nvSpPr>
          <p:cNvPr id="1355784" name="Text Box 8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383816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77900"/>
            <a:ext cx="8121650" cy="56451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less common type Ib supernova is believed to occur when a massive star in a binary system loses its hydrogen-rich outer layers to its companion star.</a:t>
            </a:r>
          </a:p>
          <a:p>
            <a:pPr lvl="1" eaLnBrk="1" hangingPunct="1">
              <a:defRPr/>
            </a:pPr>
            <a:r>
              <a:rPr lang="en-US" sz="2400" smtClean="0"/>
              <a:t>The remains of the massive star could develop an iron core and collapse—producing a supernova explosion that lacked hydrogen lines in its spectrum.</a:t>
            </a:r>
          </a:p>
        </p:txBody>
      </p:sp>
      <p:sp>
        <p:nvSpPr>
          <p:cNvPr id="1231879" name="Text Box 7"/>
          <p:cNvSpPr txBox="1">
            <a:spLocks noChangeArrowheads="1"/>
          </p:cNvSpPr>
          <p:nvPr/>
        </p:nvSpPr>
        <p:spPr bwMode="auto">
          <a:xfrm>
            <a:off x="546100" y="76200"/>
            <a:ext cx="7531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en-US" sz="3000" b="0">
                <a:cs typeface="+mn-cs"/>
              </a:rPr>
              <a:t>Types of Supernovae</a:t>
            </a:r>
          </a:p>
        </p:txBody>
      </p:sp>
    </p:spTree>
    <p:extLst>
      <p:ext uri="{BB962C8B-B14F-4D97-AF65-F5344CB8AC3E}">
        <p14:creationId xmlns:p14="http://schemas.microsoft.com/office/powerpoint/2010/main" val="302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613" y="965200"/>
            <a:ext cx="7875587" cy="59055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Although it is very hot, it has a very low luminosity.</a:t>
            </a:r>
          </a:p>
          <a:p>
            <a:pPr eaLnBrk="1" hangingPunct="1">
              <a:defRPr/>
            </a:pPr>
            <a:r>
              <a:rPr lang="en-US" sz="3800" smtClean="0">
                <a:cs typeface="+mn-cs"/>
              </a:rPr>
              <a:t>So, it must have a small surface area.</a:t>
            </a:r>
          </a:p>
          <a:p>
            <a:pPr lvl="1" eaLnBrk="1" hangingPunct="1">
              <a:defRPr/>
            </a:pPr>
            <a:r>
              <a:rPr lang="en-US" sz="2600" smtClean="0"/>
              <a:t>In fact, it is about the size of Earth.</a:t>
            </a:r>
          </a:p>
        </p:txBody>
      </p:sp>
      <p:sp>
        <p:nvSpPr>
          <p:cNvPr id="1159175" name="Rectangle 7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31206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79488"/>
            <a:ext cx="8154988" cy="58594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In AD 1054, Chinese astronomers saw a </a:t>
            </a:r>
            <a:r>
              <a:rPr lang="ja-JP" altLang="en-US" sz="3600" smtClean="0">
                <a:latin typeface="Arial"/>
                <a:cs typeface="+mn-cs"/>
              </a:rPr>
              <a:t>‘</a:t>
            </a:r>
            <a:r>
              <a:rPr lang="en-US" sz="3600" smtClean="0">
                <a:cs typeface="+mn-cs"/>
              </a:rPr>
              <a:t>guest star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 appear in the constellation known in the Western tradition as Taurus the Bull.</a:t>
            </a:r>
          </a:p>
          <a:p>
            <a:pPr lvl="1" eaLnBrk="1" hangingPunct="1">
              <a:defRPr/>
            </a:pPr>
            <a:r>
              <a:rPr lang="en-US" sz="2400" smtClean="0"/>
              <a:t>The star quickly became so bright that it was visible in the daytime.</a:t>
            </a:r>
          </a:p>
          <a:p>
            <a:pPr lvl="1" eaLnBrk="1" hangingPunct="1">
              <a:defRPr/>
            </a:pPr>
            <a:r>
              <a:rPr lang="en-US" sz="2400" smtClean="0"/>
              <a:t>After a month, it slowly faded, taking almost two years to vanish from sight. </a:t>
            </a:r>
          </a:p>
        </p:txBody>
      </p:sp>
    </p:spTree>
    <p:extLst>
      <p:ext uri="{BB962C8B-B14F-4D97-AF65-F5344CB8AC3E}">
        <p14:creationId xmlns:p14="http://schemas.microsoft.com/office/powerpoint/2010/main" val="70279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77900"/>
            <a:ext cx="8604250" cy="59261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When modern astronomers turned their telescopes to the location of the guest star, they found a peculiar nebula—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now known as 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the Crab Nebula.</a:t>
            </a:r>
            <a:endParaRPr lang="en-US" sz="2800" smtClean="0">
              <a:cs typeface="+mn-cs"/>
            </a:endParaRPr>
          </a:p>
        </p:txBody>
      </p:sp>
      <p:pic>
        <p:nvPicPr>
          <p:cNvPr id="1235993" name="Picture 25" descr="08f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707" b="6358"/>
          <a:stretch>
            <a:fillRect/>
          </a:stretch>
        </p:blipFill>
        <p:spPr bwMode="auto">
          <a:xfrm>
            <a:off x="5176838" y="2935288"/>
            <a:ext cx="3967162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9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958850"/>
            <a:ext cx="8174038" cy="43751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Crab Nebula is called so for its many-legged shape.</a:t>
            </a:r>
          </a:p>
          <a:p>
            <a:pPr lvl="1" eaLnBrk="1" hangingPunct="1">
              <a:defRPr/>
            </a:pPr>
            <a:r>
              <a:rPr lang="en-US" sz="2400" smtClean="0"/>
              <a:t>The </a:t>
            </a:r>
            <a:r>
              <a:rPr lang="ja-JP" altLang="en-US" sz="2400" smtClean="0">
                <a:latin typeface="Arial"/>
              </a:rPr>
              <a:t>‘</a:t>
            </a:r>
            <a:r>
              <a:rPr lang="en-US" sz="2400" smtClean="0"/>
              <a:t>legs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 are filaments of gas </a:t>
            </a:r>
            <a:br>
              <a:rPr lang="en-US" sz="2400" smtClean="0"/>
            </a:br>
            <a:r>
              <a:rPr lang="en-US" sz="2400" smtClean="0"/>
              <a:t>that are moving away from </a:t>
            </a:r>
            <a:br>
              <a:rPr lang="en-US" sz="2400" smtClean="0"/>
            </a:br>
            <a:r>
              <a:rPr lang="en-US" sz="2400" smtClean="0"/>
              <a:t>the site of the explosion </a:t>
            </a:r>
            <a:br>
              <a:rPr lang="en-US" sz="2400" smtClean="0"/>
            </a:br>
            <a:r>
              <a:rPr lang="en-US" sz="2400" smtClean="0"/>
              <a:t>at about 1,400 km/s.</a:t>
            </a:r>
          </a:p>
        </p:txBody>
      </p:sp>
      <p:pic>
        <p:nvPicPr>
          <p:cNvPr id="1358867" name="Picture 19" descr="08f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707" b="6358"/>
          <a:stretch>
            <a:fillRect/>
          </a:stretch>
        </p:blipFill>
        <p:spPr bwMode="auto">
          <a:xfrm>
            <a:off x="5173663" y="2935288"/>
            <a:ext cx="3967162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4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1003300"/>
            <a:ext cx="8578850" cy="57785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Comparing the nebula</a:t>
            </a:r>
            <a:r>
              <a:rPr lang="ja-JP" altLang="en-US" sz="3400" smtClean="0">
                <a:latin typeface="Arial"/>
                <a:cs typeface="+mn-cs"/>
              </a:rPr>
              <a:t>’</a:t>
            </a:r>
            <a:r>
              <a:rPr lang="en-US" sz="3400" smtClean="0">
                <a:cs typeface="+mn-cs"/>
              </a:rPr>
              <a:t>s radius, 1.35 pc, with its velocity of expansion reveals that the nebula began expanding nine or ten centuries ago.</a:t>
            </a:r>
          </a:p>
          <a:p>
            <a:pPr lvl="1" eaLnBrk="1" hangingPunct="1">
              <a:defRPr/>
            </a:pPr>
            <a:r>
              <a:rPr lang="en-US" sz="2400" smtClean="0"/>
              <a:t>That is just when the 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sz="2400" smtClean="0"/>
              <a:t>	guest star made its visit. </a:t>
            </a:r>
          </a:p>
          <a:p>
            <a:pPr lvl="1" eaLnBrk="1" hangingPunct="1">
              <a:defRPr/>
            </a:pPr>
            <a:r>
              <a:rPr lang="en-US" sz="2400" smtClean="0"/>
              <a:t>Clearly, the nebula is </a:t>
            </a:r>
            <a:br>
              <a:rPr lang="en-US" sz="2400" smtClean="0"/>
            </a:br>
            <a:r>
              <a:rPr lang="en-US" sz="2400" smtClean="0"/>
              <a:t>the remains of the 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sz="2400" smtClean="0"/>
              <a:t>	supernova seen 	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sz="2400" smtClean="0"/>
              <a:t>	in AD 1054.</a:t>
            </a:r>
          </a:p>
        </p:txBody>
      </p:sp>
      <p:pic>
        <p:nvPicPr>
          <p:cNvPr id="1357849" name="Picture 25" descr="08f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707" b="6358"/>
          <a:stretch>
            <a:fillRect/>
          </a:stretch>
        </p:blipFill>
        <p:spPr bwMode="auto">
          <a:xfrm>
            <a:off x="5173663" y="2935288"/>
            <a:ext cx="3967162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1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6100" y="984250"/>
            <a:ext cx="8174038" cy="58737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Supernovae are rare—only a few have been seen with the naked eye in recorded history.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Arab astronomers saw one in AD 1006.</a:t>
            </a:r>
          </a:p>
          <a:p>
            <a:pPr lvl="1" eaLnBrk="1" hangingPunct="1">
              <a:defRPr/>
            </a:pPr>
            <a:r>
              <a:rPr lang="en-US" sz="2400" smtClean="0"/>
              <a:t>The Chinese saw one in AD 1054. </a:t>
            </a:r>
          </a:p>
          <a:p>
            <a:pPr lvl="1" eaLnBrk="1" hangingPunct="1">
              <a:defRPr/>
            </a:pPr>
            <a:r>
              <a:rPr lang="en-US" sz="2400" smtClean="0"/>
              <a:t>European astronomers observed two—one in AD 1572 (Tycho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supernova) and one in AD 1604 (Kepler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supernova).</a:t>
            </a:r>
          </a:p>
          <a:p>
            <a:pPr lvl="1" eaLnBrk="1" hangingPunct="1">
              <a:defRPr/>
            </a:pPr>
            <a:r>
              <a:rPr lang="en-US" sz="2400" smtClean="0"/>
              <a:t>In addition, the guest stars of AD 185, 386, 393, and 1181 may have been supernovae.</a:t>
            </a:r>
          </a:p>
        </p:txBody>
      </p:sp>
    </p:spTree>
    <p:extLst>
      <p:ext uri="{BB962C8B-B14F-4D97-AF65-F5344CB8AC3E}">
        <p14:creationId xmlns:p14="http://schemas.microsoft.com/office/powerpoint/2010/main" val="271668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5150" y="985838"/>
            <a:ext cx="7893050" cy="58531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In the centuries following the invention of the astronomical telescope in 1609, no supernova was bright enough to be visible to the naked eye. </a:t>
            </a:r>
          </a:p>
        </p:txBody>
      </p:sp>
    </p:spTree>
    <p:extLst>
      <p:ext uri="{BB962C8B-B14F-4D97-AF65-F5344CB8AC3E}">
        <p14:creationId xmlns:p14="http://schemas.microsoft.com/office/powerpoint/2010/main" val="187594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20367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787717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Type Ia supernovae, caused by the collapse of white dwarfs, are more luminous at maximum brightness.</a:t>
            </a:r>
          </a:p>
          <a:p>
            <a:pPr lvl="1" eaLnBrk="1" hangingPunct="1">
              <a:defRPr/>
            </a:pPr>
            <a:r>
              <a:rPr lang="en-US" sz="2600" smtClean="0"/>
              <a:t>They decline rapidly at first and then more slowly.</a:t>
            </a:r>
          </a:p>
          <a:p>
            <a:pPr eaLnBrk="1" hangingPunct="1">
              <a:defRPr/>
            </a:pPr>
            <a:r>
              <a:rPr lang="en-US" sz="3400" smtClean="0">
                <a:cs typeface="+mn-cs"/>
              </a:rPr>
              <a:t>Type II supernovae, produced by the collapse of massive stars, are not as bright at maximum.</a:t>
            </a:r>
          </a:p>
          <a:p>
            <a:pPr lvl="1" eaLnBrk="1" hangingPunct="1">
              <a:defRPr/>
            </a:pPr>
            <a:r>
              <a:rPr lang="en-US" sz="2600" smtClean="0"/>
              <a:t>They decline in a more irregular way.</a:t>
            </a:r>
          </a:p>
        </p:txBody>
      </p:sp>
    </p:spTree>
    <p:extLst>
      <p:ext uri="{BB962C8B-B14F-4D97-AF65-F5344CB8AC3E}">
        <p14:creationId xmlns:p14="http://schemas.microsoft.com/office/powerpoint/2010/main" val="8289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2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966788"/>
            <a:ext cx="8580437" cy="500221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SN1987A was a type II supernova.</a:t>
            </a:r>
          </a:p>
          <a:p>
            <a:pPr lvl="1" eaLnBrk="1" hangingPunct="1">
              <a:defRPr/>
            </a:pPr>
            <a:r>
              <a:rPr lang="en-US" sz="2600" smtClean="0"/>
              <a:t>Its light curve is not typical, though.</a:t>
            </a:r>
          </a:p>
        </p:txBody>
      </p:sp>
      <p:pic>
        <p:nvPicPr>
          <p:cNvPr id="1246225" name="Picture 17" descr="08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94063"/>
            <a:ext cx="533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5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4723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63563" y="985838"/>
            <a:ext cx="8156575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Models indicate that most type II supernovae are caused by the collapse of red supergiants.</a:t>
            </a:r>
          </a:p>
          <a:p>
            <a:pPr lvl="1" eaLnBrk="1" hangingPunct="1">
              <a:defRPr/>
            </a:pPr>
            <a:r>
              <a:rPr lang="en-US" sz="2400" smtClean="0"/>
              <a:t>However, SN1987A was produced by the explosion of a hot, blue supergiant. </a:t>
            </a:r>
          </a:p>
          <a:p>
            <a:pPr lvl="1" eaLnBrk="1" hangingPunct="1">
              <a:defRPr/>
            </a:pPr>
            <a:r>
              <a:rPr lang="en-US" sz="2400" smtClean="0"/>
              <a:t>Astronomers hypothesize that the star was once a red supergiant but later contracted and heated up slightly—becoming smaller, hotter, and bluer before </a:t>
            </a:r>
            <a:br>
              <a:rPr lang="en-US" sz="2400" smtClean="0"/>
            </a:br>
            <a:r>
              <a:rPr lang="en-US" sz="2400" smtClean="0"/>
              <a:t>it exploded.</a:t>
            </a:r>
          </a:p>
        </p:txBody>
      </p:sp>
    </p:spTree>
    <p:extLst>
      <p:ext uri="{BB962C8B-B14F-4D97-AF65-F5344CB8AC3E}">
        <p14:creationId xmlns:p14="http://schemas.microsoft.com/office/powerpoint/2010/main" val="359333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6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2482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984250"/>
            <a:ext cx="7875587" cy="54165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Although the supernova explosion fades to obscurity in a year or two, an expanding shell of gas marks the site of the explosion.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gas—originally expelled at 10,000 to 20,000 km/s—may carry away a fifth of the mass of the exploding star.</a:t>
            </a:r>
          </a:p>
        </p:txBody>
      </p:sp>
    </p:spTree>
    <p:extLst>
      <p:ext uri="{BB962C8B-B14F-4D97-AF65-F5344CB8AC3E}">
        <p14:creationId xmlns:p14="http://schemas.microsoft.com/office/powerpoint/2010/main" val="32371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57213" y="985838"/>
            <a:ext cx="8129587" cy="564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Dividing its mass by its volume reveals that it is very dense—about 2 x 10</a:t>
            </a:r>
            <a:r>
              <a:rPr lang="en-US" sz="4000" baseline="30000" smtClean="0">
                <a:cs typeface="+mn-cs"/>
              </a:rPr>
              <a:t>6</a:t>
            </a:r>
            <a:r>
              <a:rPr lang="en-US" sz="4000" smtClean="0">
                <a:cs typeface="+mn-cs"/>
              </a:rPr>
              <a:t> g/cm</a:t>
            </a:r>
            <a:r>
              <a:rPr lang="en-US" sz="4000" baseline="30000" smtClean="0">
                <a:cs typeface="+mn-cs"/>
              </a:rPr>
              <a:t>3</a:t>
            </a:r>
            <a:r>
              <a:rPr lang="en-US" sz="4000" smtClean="0">
                <a:cs typeface="+mn-cs"/>
              </a:rPr>
              <a:t>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On Earth, a teaspoonful of Sirius B material would weigh more than 11 tons.</a:t>
            </a:r>
          </a:p>
          <a:p>
            <a:pPr lvl="1" eaLnBrk="1" hangingPunct="1">
              <a:defRPr/>
            </a:pPr>
            <a:r>
              <a:rPr lang="en-US" sz="2400" smtClean="0"/>
              <a:t>Thus, basic observations and simple physics lead to the conclusion that white dwarfs are astonishingly dense.</a:t>
            </a:r>
          </a:p>
        </p:txBody>
      </p:sp>
      <p:sp>
        <p:nvSpPr>
          <p:cNvPr id="1434630" name="Rectangle 6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128412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990600"/>
            <a:ext cx="856932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collision of the expanding gas with the surrounding interstellar medium can sweep up even more gas and excite it to produce a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supernova remnant</a:t>
            </a:r>
            <a:r>
              <a:rPr lang="en-US" sz="360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400" smtClean="0"/>
              <a:t>This comprises the nebulous remains of a supernova </a:t>
            </a:r>
            <a:br>
              <a:rPr lang="en-US" sz="2400" smtClean="0"/>
            </a:br>
            <a:r>
              <a:rPr lang="en-US" sz="2400" smtClean="0"/>
              <a:t>explosion.</a:t>
            </a:r>
          </a:p>
        </p:txBody>
      </p:sp>
    </p:spTree>
    <p:extLst>
      <p:ext uri="{BB962C8B-B14F-4D97-AF65-F5344CB8AC3E}">
        <p14:creationId xmlns:p14="http://schemas.microsoft.com/office/powerpoint/2010/main" val="72787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  <p:sp>
        <p:nvSpPr>
          <p:cNvPr id="20408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1975" y="950913"/>
            <a:ext cx="858202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When a star dies, it leaves behind one of three final types of final remnant:</a:t>
            </a:r>
          </a:p>
          <a:p>
            <a:pPr lvl="1" eaLnBrk="1" hangingPunct="1">
              <a:defRPr/>
            </a:pPr>
            <a:r>
              <a:rPr lang="en-US" sz="2600" smtClean="0"/>
              <a:t>White dwarf</a:t>
            </a:r>
          </a:p>
          <a:p>
            <a:pPr lvl="1" eaLnBrk="1" hangingPunct="1">
              <a:defRPr/>
            </a:pPr>
            <a:r>
              <a:rPr lang="en-US" sz="2600" smtClean="0"/>
              <a:t>Neutron star</a:t>
            </a:r>
          </a:p>
          <a:p>
            <a:pPr lvl="1" eaLnBrk="1" hangingPunct="1">
              <a:defRPr/>
            </a:pPr>
            <a:r>
              <a:rPr lang="en-US" sz="2600" smtClean="0"/>
              <a:t>Black hole</a:t>
            </a:r>
          </a:p>
        </p:txBody>
      </p:sp>
    </p:spTree>
    <p:extLst>
      <p:ext uri="{BB962C8B-B14F-4D97-AF65-F5344CB8AC3E}">
        <p14:creationId xmlns:p14="http://schemas.microsoft.com/office/powerpoint/2010/main" val="17920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69963"/>
            <a:ext cx="8139113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These objects are often called compact objects.</a:t>
            </a:r>
          </a:p>
          <a:p>
            <a:pPr eaLnBrk="1" hangingPunct="1">
              <a:defRPr/>
            </a:pPr>
            <a:r>
              <a:rPr lang="en-US" sz="3800" smtClean="0">
                <a:cs typeface="+mn-cs"/>
              </a:rPr>
              <a:t>They are small monuments to the power of gravity.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Almost all the energy available has been squeezed out of compact objects.</a:t>
            </a:r>
          </a:p>
          <a:p>
            <a:pPr lvl="1" eaLnBrk="1" hangingPunct="1">
              <a:defRPr/>
            </a:pPr>
            <a:r>
              <a:rPr lang="en-US" sz="2400" smtClean="0"/>
              <a:t>You find them in their final, high-density states.</a:t>
            </a:r>
          </a:p>
        </p:txBody>
      </p:sp>
      <p:sp>
        <p:nvSpPr>
          <p:cNvPr id="20387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76200"/>
            <a:ext cx="7348538" cy="790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rgbClr val="FFCC00"/>
                </a:solidFill>
                <a:cs typeface="+mj-cs"/>
              </a:rPr>
              <a:t>Observations of Supernovae </a:t>
            </a:r>
          </a:p>
        </p:txBody>
      </p:sp>
    </p:spTree>
    <p:extLst>
      <p:ext uri="{BB962C8B-B14F-4D97-AF65-F5344CB8AC3E}">
        <p14:creationId xmlns:p14="http://schemas.microsoft.com/office/powerpoint/2010/main" val="156933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8800" y="989013"/>
            <a:ext cx="8128000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neutron star</a:t>
            </a:r>
            <a:r>
              <a:rPr lang="en-US" sz="4000" smtClean="0">
                <a:cs typeface="+mn-cs"/>
              </a:rPr>
              <a:t> contains a little over 1 solar mass compressed to a radius of about 10 km.</a:t>
            </a:r>
          </a:p>
          <a:p>
            <a:pPr lvl="1" eaLnBrk="1" hangingPunct="1">
              <a:defRPr/>
            </a:pPr>
            <a:r>
              <a:rPr lang="en-US" sz="2600" smtClean="0"/>
              <a:t>Its density is so high that the matter is stable only as a fluid of pure neutrons. </a:t>
            </a:r>
          </a:p>
        </p:txBody>
      </p:sp>
      <p:sp>
        <p:nvSpPr>
          <p:cNvPr id="1695747" name="Rectangle 3"/>
          <p:cNvSpPr>
            <a:spLocks noChangeArrowheads="1"/>
          </p:cNvSpPr>
          <p:nvPr/>
        </p:nvSpPr>
        <p:spPr bwMode="auto">
          <a:xfrm>
            <a:off x="558800" y="76200"/>
            <a:ext cx="76708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Neutron Stars</a:t>
            </a:r>
          </a:p>
        </p:txBody>
      </p:sp>
    </p:spTree>
    <p:extLst>
      <p:ext uri="{BB962C8B-B14F-4D97-AF65-F5344CB8AC3E}">
        <p14:creationId xmlns:p14="http://schemas.microsoft.com/office/powerpoint/2010/main" val="53106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2613" y="990600"/>
            <a:ext cx="8561387" cy="5638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If the collapsing core is more massive than the Chandrasekhar limit of 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1.4 solar masses, then the weight is 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too great to be supported by degenerate electron pressure.</a:t>
            </a:r>
          </a:p>
          <a:p>
            <a:pPr lvl="1" eaLnBrk="1" hangingPunct="1">
              <a:defRPr/>
            </a:pPr>
            <a:r>
              <a:rPr lang="en-US" smtClean="0"/>
              <a:t>The core cannot become a stable white dwarf.</a:t>
            </a:r>
          </a:p>
        </p:txBody>
      </p:sp>
      <p:sp>
        <p:nvSpPr>
          <p:cNvPr id="1703941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390670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93775"/>
            <a:ext cx="8105775" cy="58213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collapse would force protons to combine with electrons and become neutrons.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envelope of the star would be blasted away in a supernova explosion.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core of the star would be left behind as a small, tremendously dense sphere of neutrons.</a:t>
            </a:r>
          </a:p>
          <a:p>
            <a:pPr lvl="1" eaLnBrk="1" hangingPunct="1">
              <a:defRPr/>
            </a:pPr>
            <a:r>
              <a:rPr lang="en-US" smtClean="0"/>
              <a:t>Zwicky called this a </a:t>
            </a:r>
            <a:r>
              <a:rPr lang="ja-JP" altLang="en-US" smtClean="0">
                <a:latin typeface="Arial"/>
              </a:rPr>
              <a:t>‘</a:t>
            </a:r>
            <a:r>
              <a:rPr lang="en-US" smtClean="0"/>
              <a:t>neutron star.</a:t>
            </a:r>
            <a:r>
              <a:rPr lang="ja-JP" altLang="en-US" smtClean="0">
                <a:latin typeface="Arial"/>
              </a:rPr>
              <a:t>’</a:t>
            </a:r>
            <a:endParaRPr lang="en-US" smtClean="0"/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705989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301417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990600"/>
            <a:ext cx="8107362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Mathematical models predict that a neutron star will be only 10 or so kilometers in radius and have a density of about 10</a:t>
            </a:r>
            <a:r>
              <a:rPr lang="en-US" sz="3600" baseline="30000" smtClean="0">
                <a:cs typeface="+mn-cs"/>
              </a:rPr>
              <a:t>14</a:t>
            </a:r>
            <a:r>
              <a:rPr lang="en-US" sz="3600" smtClean="0">
                <a:cs typeface="+mn-cs"/>
              </a:rPr>
              <a:t> g/cm</a:t>
            </a:r>
            <a:r>
              <a:rPr lang="en-US" sz="3600" baseline="30000" smtClean="0">
                <a:cs typeface="+mn-cs"/>
              </a:rPr>
              <a:t>3</a:t>
            </a:r>
            <a:r>
              <a:rPr lang="en-US" sz="3600" smtClean="0">
                <a:cs typeface="+mn-cs"/>
              </a:rPr>
              <a:t>.</a:t>
            </a:r>
          </a:p>
        </p:txBody>
      </p:sp>
      <p:sp>
        <p:nvSpPr>
          <p:cNvPr id="1707017" name="Rectangle 9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  <p:pic>
        <p:nvPicPr>
          <p:cNvPr id="1707018" name="Picture 10" descr="08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607" r="1077" b="1086"/>
          <a:stretch>
            <a:fillRect/>
          </a:stretch>
        </p:blipFill>
        <p:spPr bwMode="auto">
          <a:xfrm>
            <a:off x="4343400" y="3497263"/>
            <a:ext cx="4800600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31863"/>
            <a:ext cx="8129587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This is roughly the density of atomic nuclei.</a:t>
            </a:r>
          </a:p>
          <a:p>
            <a:pPr lvl="1" eaLnBrk="1" hangingPunct="1">
              <a:defRPr/>
            </a:pPr>
            <a:r>
              <a:rPr lang="en-US" sz="2400" smtClean="0"/>
              <a:t>You can think of a neutron star as matter with all the empty space squeezed out of it.</a:t>
            </a:r>
          </a:p>
          <a:p>
            <a:pPr lvl="1" eaLnBrk="1" hangingPunct="1">
              <a:defRPr/>
            </a:pPr>
            <a:r>
              <a:rPr lang="en-US" sz="2400" smtClean="0"/>
              <a:t>On Earth, a sugar-cube-sized lump of this material would weigh 100 million tons—the mass of a small mountain.</a:t>
            </a:r>
          </a:p>
        </p:txBody>
      </p:sp>
      <p:sp>
        <p:nvSpPr>
          <p:cNvPr id="1709061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205085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952500"/>
            <a:ext cx="8355012" cy="5867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600" smtClean="0">
                <a:cs typeface="+mn-cs"/>
              </a:rPr>
              <a:t>Simple physics predicts that neutron stars should: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Spin rapidly—perhaps 100 to 1,000 rotations per second</a:t>
            </a:r>
          </a:p>
          <a:p>
            <a:pPr lvl="1" eaLnBrk="1" hangingPunct="1">
              <a:defRPr/>
            </a:pPr>
            <a:r>
              <a:rPr lang="en-US" sz="2400" smtClean="0"/>
              <a:t>Be hot—with surface temperatures of millions of degrees K </a:t>
            </a:r>
          </a:p>
          <a:p>
            <a:pPr lvl="1" eaLnBrk="1" hangingPunct="1">
              <a:defRPr/>
            </a:pPr>
            <a:r>
              <a:rPr lang="en-US" sz="2400" smtClean="0"/>
              <a:t>Have strong magnetic fields—up to a trillion times stronger than the sun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or Earth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magnetic fields</a:t>
            </a:r>
          </a:p>
        </p:txBody>
      </p:sp>
      <p:sp>
        <p:nvSpPr>
          <p:cNvPr id="1711109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6586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90600"/>
            <a:ext cx="7877175" cy="5638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 example, the collapse of a massive star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core would greatly increase its spin rate by conservation of angular momentum.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Other processes during core collapse should create high temperature and magnetic field strength. 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713157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80690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613" y="981075"/>
            <a:ext cx="8104187" cy="5626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 normal star is supported by energy flowing outward from its core.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A white dwarf, however, cannot generate energy by nuclear fusion.</a:t>
            </a:r>
          </a:p>
          <a:p>
            <a:pPr lvl="1" eaLnBrk="1" hangingPunct="1">
              <a:defRPr/>
            </a:pPr>
            <a:r>
              <a:rPr lang="en-US" sz="2600" smtClean="0"/>
              <a:t>It has exhausted its hydrogen and helium fuels and produced carbon and oxygen.</a:t>
            </a:r>
          </a:p>
        </p:txBody>
      </p:sp>
      <p:sp>
        <p:nvSpPr>
          <p:cNvPr id="1160199" name="Rectangle 7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223867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90600"/>
            <a:ext cx="8105775" cy="571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most widely accepted results suggest that a neutron star can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t be more massive than 2 to 3 solar masses.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An object more massive than that can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t be supported by degenerate neutron pressure.</a:t>
            </a:r>
          </a:p>
          <a:p>
            <a:pPr lvl="1" eaLnBrk="1" hangingPunct="1">
              <a:defRPr/>
            </a:pPr>
            <a:r>
              <a:rPr lang="en-US" sz="2400" smtClean="0"/>
              <a:t>So, it would collapse—presumably becoming a black hole.</a:t>
            </a:r>
            <a:endParaRPr lang="en-US" sz="2000" smtClean="0"/>
          </a:p>
        </p:txBody>
      </p:sp>
      <p:sp>
        <p:nvSpPr>
          <p:cNvPr id="1715205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334976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89013"/>
            <a:ext cx="7900987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What size stars will end their lives with supernova explosions that leave behind neutron star corpses?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Theoretical calculations suggest that stars that begin life on the main sequence with 8 to about 15 solar masses will end up as neutron stars.</a:t>
            </a:r>
          </a:p>
          <a:p>
            <a:pPr lvl="1" eaLnBrk="1" hangingPunct="1">
              <a:defRPr/>
            </a:pPr>
            <a:r>
              <a:rPr lang="en-US" sz="2400" smtClean="0"/>
              <a:t>Stars more massive than about 15 solar masses are believed to form black holes when they die.</a:t>
            </a:r>
          </a:p>
        </p:txBody>
      </p:sp>
      <p:sp>
        <p:nvSpPr>
          <p:cNvPr id="1716229" name="Rectangle 5"/>
          <p:cNvSpPr>
            <a:spLocks noChangeArrowheads="1"/>
          </p:cNvSpPr>
          <p:nvPr/>
        </p:nvSpPr>
        <p:spPr bwMode="auto">
          <a:xfrm>
            <a:off x="563563" y="76200"/>
            <a:ext cx="7894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Theoretical Prediction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221297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73138"/>
            <a:ext cx="8129587" cy="5562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short pulses and the discovery of the pulsar in the Crab Nebula are strong evidence that pulsars are neutron stars.</a:t>
            </a:r>
          </a:p>
        </p:txBody>
      </p:sp>
      <p:sp>
        <p:nvSpPr>
          <p:cNvPr id="1731591" name="Text Box 7"/>
          <p:cNvSpPr txBox="1">
            <a:spLocks noChangeArrowheads="1"/>
          </p:cNvSpPr>
          <p:nvPr/>
        </p:nvSpPr>
        <p:spPr bwMode="auto">
          <a:xfrm>
            <a:off x="579438" y="76200"/>
            <a:ext cx="7573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The Discovery of Pulsars</a:t>
            </a:r>
          </a:p>
        </p:txBody>
      </p:sp>
    </p:spTree>
    <p:extLst>
      <p:ext uri="{BB962C8B-B14F-4D97-AF65-F5344CB8AC3E}">
        <p14:creationId xmlns:p14="http://schemas.microsoft.com/office/powerpoint/2010/main" val="209399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14400"/>
            <a:ext cx="8586787" cy="5838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cs typeface="+mn-cs"/>
              </a:rPr>
              <a:t>In a sense, the name </a:t>
            </a:r>
            <a:r>
              <a:rPr lang="en-US" sz="5400" smtClean="0">
                <a:solidFill>
                  <a:srgbClr val="0000FF"/>
                </a:solidFill>
                <a:cs typeface="+mn-cs"/>
              </a:rPr>
              <a:t>pulsar</a:t>
            </a:r>
            <a:r>
              <a:rPr lang="en-US" sz="5400" smtClean="0">
                <a:cs typeface="+mn-cs"/>
              </a:rPr>
              <a:t> is inaccurate.</a:t>
            </a:r>
          </a:p>
          <a:p>
            <a:pPr lvl="1" eaLnBrk="1" hangingPunct="1">
              <a:defRPr/>
            </a:pPr>
            <a:r>
              <a:rPr lang="en-US" sz="3200" smtClean="0"/>
              <a:t>A pulsar does not pulse (vibrate).</a:t>
            </a:r>
          </a:p>
        </p:txBody>
      </p:sp>
      <p:sp>
        <p:nvSpPr>
          <p:cNvPr id="1735688" name="Text Box 8"/>
          <p:cNvSpPr txBox="1">
            <a:spLocks noChangeArrowheads="1"/>
          </p:cNvSpPr>
          <p:nvPr/>
        </p:nvSpPr>
        <p:spPr bwMode="auto">
          <a:xfrm>
            <a:off x="579438" y="76200"/>
            <a:ext cx="7573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The Discovery of Pulsars</a:t>
            </a:r>
          </a:p>
        </p:txBody>
      </p:sp>
    </p:spTree>
    <p:extLst>
      <p:ext uri="{BB962C8B-B14F-4D97-AF65-F5344CB8AC3E}">
        <p14:creationId xmlns:p14="http://schemas.microsoft.com/office/powerpoint/2010/main" val="7962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990600"/>
            <a:ext cx="8586787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Rather, it emits beams of radiation that sweep around the sky as the neutron star rotates—like a rotating lighthouse light.</a:t>
            </a:r>
          </a:p>
          <a:p>
            <a:pPr lvl="1" eaLnBrk="1" hangingPunct="1">
              <a:defRPr/>
            </a:pPr>
            <a:r>
              <a:rPr lang="en-US" sz="2400" smtClean="0"/>
              <a:t>The modern model of a pulsar has been called the </a:t>
            </a:r>
            <a:r>
              <a:rPr lang="en-US" sz="2400" smtClean="0">
                <a:solidFill>
                  <a:srgbClr val="0000FF"/>
                </a:solidFill>
              </a:rPr>
              <a:t>lighthouse model</a:t>
            </a:r>
            <a:r>
              <a:rPr lang="en-US" sz="2400" smtClean="0"/>
              <a:t>.</a:t>
            </a:r>
          </a:p>
        </p:txBody>
      </p:sp>
      <p:pic>
        <p:nvPicPr>
          <p:cNvPr id="396290" name="Picture 10" descr="08f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48013"/>
            <a:ext cx="44386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1" name="Picture 12" descr="08f1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81588"/>
            <a:ext cx="4419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3645" name="Text Box 13"/>
          <p:cNvSpPr txBox="1">
            <a:spLocks noChangeArrowheads="1"/>
          </p:cNvSpPr>
          <p:nvPr/>
        </p:nvSpPr>
        <p:spPr bwMode="auto">
          <a:xfrm>
            <a:off x="579438" y="76200"/>
            <a:ext cx="7573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The Discovery of Pulsars</a:t>
            </a:r>
          </a:p>
        </p:txBody>
      </p:sp>
    </p:spTree>
    <p:extLst>
      <p:ext uri="{BB962C8B-B14F-4D97-AF65-F5344CB8AC3E}">
        <p14:creationId xmlns:p14="http://schemas.microsoft.com/office/powerpoint/2010/main" val="1564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69963"/>
            <a:ext cx="8105775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Supernova remnants last only about 50,000 years before they mix into the interstellar medium and disappear.</a:t>
            </a:r>
          </a:p>
          <a:p>
            <a:pPr lvl="1" eaLnBrk="1" hangingPunct="1">
              <a:defRPr/>
            </a:pPr>
            <a:r>
              <a:rPr lang="en-US" sz="2400" smtClean="0"/>
              <a:t>So, most pulsars have long outlived the remnants in which they were originally embedded.</a:t>
            </a:r>
          </a:p>
          <a:p>
            <a:pPr lvl="1" eaLnBrk="1" hangingPunct="1">
              <a:defRPr/>
            </a:pPr>
            <a:r>
              <a:rPr lang="en-US" sz="2400" smtClean="0"/>
              <a:t>You can expect that a young neutron star should emit especially strong beams of radiation powered by its rapid rotation.</a:t>
            </a:r>
          </a:p>
        </p:txBody>
      </p:sp>
      <p:sp>
        <p:nvSpPr>
          <p:cNvPr id="1747973" name="Text Box 5"/>
          <p:cNvSpPr txBox="1">
            <a:spLocks noChangeArrowheads="1"/>
          </p:cNvSpPr>
          <p:nvPr/>
        </p:nvSpPr>
        <p:spPr bwMode="auto">
          <a:xfrm>
            <a:off x="557213" y="76200"/>
            <a:ext cx="7443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The Evolution of Pulsars</a:t>
            </a:r>
          </a:p>
        </p:txBody>
      </p:sp>
    </p:spTree>
    <p:extLst>
      <p:ext uri="{BB962C8B-B14F-4D97-AF65-F5344CB8AC3E}">
        <p14:creationId xmlns:p14="http://schemas.microsoft.com/office/powerpoint/2010/main" val="310504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85838"/>
            <a:ext cx="8107362" cy="585311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physics of black holes is difficult to discuss without sophisticated mathematics.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However, simple logic is sufficient to predict that they should exist.</a:t>
            </a:r>
          </a:p>
          <a:p>
            <a:pPr lvl="1" eaLnBrk="1" hangingPunct="1">
              <a:defRPr/>
            </a:pPr>
            <a:r>
              <a:rPr lang="en-US" sz="2400" smtClean="0"/>
              <a:t>The problem is to use their predicted properties and try to confirm that they exist.</a:t>
            </a:r>
          </a:p>
        </p:txBody>
      </p:sp>
      <p:sp>
        <p:nvSpPr>
          <p:cNvPr id="1810435" name="Rectangle 3"/>
          <p:cNvSpPr>
            <a:spLocks noChangeArrowheads="1"/>
          </p:cNvSpPr>
          <p:nvPr/>
        </p:nvSpPr>
        <p:spPr bwMode="auto">
          <a:xfrm>
            <a:off x="579438" y="76200"/>
            <a:ext cx="7497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Black Holes</a:t>
            </a:r>
          </a:p>
        </p:txBody>
      </p:sp>
    </p:spTree>
    <p:extLst>
      <p:ext uri="{BB962C8B-B14F-4D97-AF65-F5344CB8AC3E}">
        <p14:creationId xmlns:p14="http://schemas.microsoft.com/office/powerpoint/2010/main" val="31665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65200"/>
            <a:ext cx="7900987" cy="5562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What objects observed in the heavens could be real black holes?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More difficult than the search for neutron stars is the quest for black holes. </a:t>
            </a:r>
          </a:p>
          <a:p>
            <a:pPr lvl="1" eaLnBrk="1" hangingPunct="1">
              <a:defRPr/>
            </a:pPr>
            <a:r>
              <a:rPr lang="en-US" sz="2600" smtClean="0"/>
              <a:t>Nevertheless, it has met with success.</a:t>
            </a:r>
          </a:p>
        </p:txBody>
      </p:sp>
      <p:sp>
        <p:nvSpPr>
          <p:cNvPr id="1812485" name="Rectangle 5"/>
          <p:cNvSpPr>
            <a:spLocks noChangeArrowheads="1"/>
          </p:cNvSpPr>
          <p:nvPr/>
        </p:nvSpPr>
        <p:spPr bwMode="auto">
          <a:xfrm>
            <a:off x="579438" y="76200"/>
            <a:ext cx="7497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Black Holes</a:t>
            </a:r>
          </a:p>
        </p:txBody>
      </p:sp>
    </p:spTree>
    <p:extLst>
      <p:ext uri="{BB962C8B-B14F-4D97-AF65-F5344CB8AC3E}">
        <p14:creationId xmlns:p14="http://schemas.microsoft.com/office/powerpoint/2010/main" val="113382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31863"/>
            <a:ext cx="8586787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To begin, you must consider a simple question.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How fast must an object travel to escape from the surface of a celestial body?</a:t>
            </a:r>
          </a:p>
          <a:p>
            <a:pPr lvl="1" eaLnBrk="1" hangingPunct="1">
              <a:defRPr/>
            </a:pPr>
            <a:r>
              <a:rPr lang="en-US" sz="2600" smtClean="0"/>
              <a:t>The answer will lead to black holes.</a:t>
            </a:r>
            <a:endParaRPr lang="en-US" sz="2200" smtClean="0"/>
          </a:p>
        </p:txBody>
      </p:sp>
      <p:sp>
        <p:nvSpPr>
          <p:cNvPr id="1814533" name="Rectangle 5"/>
          <p:cNvSpPr>
            <a:spLocks noChangeArrowheads="1"/>
          </p:cNvSpPr>
          <p:nvPr/>
        </p:nvSpPr>
        <p:spPr bwMode="auto">
          <a:xfrm>
            <a:off x="579438" y="76200"/>
            <a:ext cx="7497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Black Holes</a:t>
            </a:r>
          </a:p>
        </p:txBody>
      </p:sp>
    </p:spTree>
    <p:extLst>
      <p:ext uri="{BB962C8B-B14F-4D97-AF65-F5344CB8AC3E}">
        <p14:creationId xmlns:p14="http://schemas.microsoft.com/office/powerpoint/2010/main" val="20691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993775"/>
            <a:ext cx="7650162" cy="5711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Escape velocity is the initial velocity an object needs to escape from a celestial body.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It depends on two things:</a:t>
            </a:r>
          </a:p>
          <a:p>
            <a:pPr lvl="1" eaLnBrk="1" hangingPunct="1">
              <a:defRPr/>
            </a:pPr>
            <a:r>
              <a:rPr lang="en-US" sz="2400" smtClean="0"/>
              <a:t>Mass of the celestial body</a:t>
            </a:r>
          </a:p>
          <a:p>
            <a:pPr lvl="1" eaLnBrk="1" hangingPunct="1">
              <a:defRPr/>
            </a:pPr>
            <a:r>
              <a:rPr lang="en-US" sz="2400" smtClean="0"/>
              <a:t>Distance from the center of mass to the escapee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starting point</a:t>
            </a:r>
          </a:p>
        </p:txBody>
      </p:sp>
      <p:sp>
        <p:nvSpPr>
          <p:cNvPr id="1816579" name="Rectangle 3"/>
          <p:cNvSpPr>
            <a:spLocks noChangeArrowheads="1"/>
          </p:cNvSpPr>
          <p:nvPr/>
        </p:nvSpPr>
        <p:spPr bwMode="auto">
          <a:xfrm>
            <a:off x="579438" y="76200"/>
            <a:ext cx="780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Escape Velocity</a:t>
            </a:r>
          </a:p>
        </p:txBody>
      </p:sp>
    </p:spTree>
    <p:extLst>
      <p:ext uri="{BB962C8B-B14F-4D97-AF65-F5344CB8AC3E}">
        <p14:creationId xmlns:p14="http://schemas.microsoft.com/office/powerpoint/2010/main" val="123383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63563" y="990600"/>
            <a:ext cx="7894637" cy="5626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As the star collapses into a white dwarf, it converts gravitational energy into thermal energy.</a:t>
            </a:r>
          </a:p>
          <a:p>
            <a:pPr lvl="1" eaLnBrk="1" hangingPunct="1">
              <a:defRPr/>
            </a:pPr>
            <a:r>
              <a:rPr lang="en-US" sz="2400" smtClean="0"/>
              <a:t>Its interior becomes very hot.</a:t>
            </a:r>
          </a:p>
          <a:p>
            <a:pPr lvl="1" eaLnBrk="1" hangingPunct="1">
              <a:defRPr/>
            </a:pPr>
            <a:r>
              <a:rPr lang="en-US" sz="2400" smtClean="0"/>
              <a:t>However, it cannot get hot enough to fuse carbon into heavier elements.</a:t>
            </a:r>
          </a:p>
        </p:txBody>
      </p:sp>
      <p:sp>
        <p:nvSpPr>
          <p:cNvPr id="1161224" name="Rectangle 8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28086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993775"/>
            <a:ext cx="8107362" cy="58642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If the celestial body has a large mass, its gravity is strong, and you need a high velocity to escape from its surface.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If you begin your journey farther from the center of mass, the velocity needed is less.</a:t>
            </a:r>
          </a:p>
        </p:txBody>
      </p:sp>
      <p:sp>
        <p:nvSpPr>
          <p:cNvPr id="1818631" name="Rectangle 7"/>
          <p:cNvSpPr>
            <a:spLocks noChangeArrowheads="1"/>
          </p:cNvSpPr>
          <p:nvPr/>
        </p:nvSpPr>
        <p:spPr bwMode="auto">
          <a:xfrm>
            <a:off x="579438" y="76200"/>
            <a:ext cx="780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Escape Velocity</a:t>
            </a:r>
          </a:p>
        </p:txBody>
      </p:sp>
    </p:spTree>
    <p:extLst>
      <p:ext uri="{BB962C8B-B14F-4D97-AF65-F5344CB8AC3E}">
        <p14:creationId xmlns:p14="http://schemas.microsoft.com/office/powerpoint/2010/main" val="66156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90600"/>
            <a:ext cx="8335962" cy="5867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 example, to escape from Earth, a spaceship would have to leave Earth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surface at 11 km/s (25,000 mph).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However, if you could launch spaceships from the top of a tower 1,000 miles high, the escape velocity would be only 8.8 km/s (20,000 mph).</a:t>
            </a:r>
          </a:p>
        </p:txBody>
      </p:sp>
      <p:sp>
        <p:nvSpPr>
          <p:cNvPr id="1820677" name="Rectangle 5"/>
          <p:cNvSpPr>
            <a:spLocks noChangeArrowheads="1"/>
          </p:cNvSpPr>
          <p:nvPr/>
        </p:nvSpPr>
        <p:spPr bwMode="auto">
          <a:xfrm>
            <a:off x="579438" y="76200"/>
            <a:ext cx="780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Escape Velocity</a:t>
            </a:r>
          </a:p>
        </p:txBody>
      </p:sp>
    </p:spTree>
    <p:extLst>
      <p:ext uri="{BB962C8B-B14F-4D97-AF65-F5344CB8AC3E}">
        <p14:creationId xmlns:p14="http://schemas.microsoft.com/office/powerpoint/2010/main" val="351105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90600"/>
            <a:ext cx="8107362" cy="58213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An object massive enough and/or small enough could have an escape velocity greater than the speed of light.</a:t>
            </a:r>
          </a:p>
          <a:p>
            <a:pPr lvl="1" eaLnBrk="1" hangingPunct="1">
              <a:defRPr/>
            </a:pPr>
            <a:r>
              <a:rPr lang="en-US" sz="2400" smtClean="0"/>
              <a:t>Relativity says that nothing can travel faster than the speed of light.</a:t>
            </a:r>
          </a:p>
          <a:p>
            <a:pPr lvl="1" eaLnBrk="1" hangingPunct="1">
              <a:defRPr/>
            </a:pPr>
            <a:r>
              <a:rPr lang="en-US" sz="2400" smtClean="0"/>
              <a:t>So, even photons would be unable to escape.</a:t>
            </a:r>
          </a:p>
          <a:p>
            <a:pPr lvl="1" eaLnBrk="1" hangingPunct="1">
              <a:defRPr/>
            </a:pPr>
            <a:r>
              <a:rPr lang="en-US" sz="2400" smtClean="0"/>
              <a:t>This small, massive object could never be seen—light could not leave it.</a:t>
            </a:r>
          </a:p>
        </p:txBody>
      </p:sp>
      <p:sp>
        <p:nvSpPr>
          <p:cNvPr id="1822725" name="Rectangle 5"/>
          <p:cNvSpPr>
            <a:spLocks noChangeArrowheads="1"/>
          </p:cNvSpPr>
          <p:nvPr/>
        </p:nvSpPr>
        <p:spPr bwMode="auto">
          <a:xfrm>
            <a:off x="579438" y="76200"/>
            <a:ext cx="780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Escape Velocity</a:t>
            </a:r>
          </a:p>
        </p:txBody>
      </p:sp>
    </p:spTree>
    <p:extLst>
      <p:ext uri="{BB962C8B-B14F-4D97-AF65-F5344CB8AC3E}">
        <p14:creationId xmlns:p14="http://schemas.microsoft.com/office/powerpoint/2010/main" val="157175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966788"/>
            <a:ext cx="8126412" cy="585311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If the core of a star collapses and contains more than about 3 solar masses, no force can stop the collapse.</a:t>
            </a:r>
          </a:p>
        </p:txBody>
      </p:sp>
      <p:sp>
        <p:nvSpPr>
          <p:cNvPr id="1826819" name="Rectangle 3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44426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989013"/>
            <a:ext cx="8562975" cy="58689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When the object reaches the size of a white dwarf, the collapse continues—because degenerate electrons cannot support that much weight.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It also cannot stop when it reaches the even smaller size of a neutron star—because degenerate neutrons also cannot support that weight.</a:t>
            </a:r>
          </a:p>
          <a:p>
            <a:pPr lvl="1" eaLnBrk="1" hangingPunct="1">
              <a:defRPr/>
            </a:pPr>
            <a:r>
              <a:rPr lang="en-US" sz="2600" smtClean="0"/>
              <a:t>No force remains to stop the object from collapsing to zero radius.</a:t>
            </a:r>
          </a:p>
        </p:txBody>
      </p:sp>
      <p:sp>
        <p:nvSpPr>
          <p:cNvPr id="2057222" name="Rectangle 6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367885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966788"/>
            <a:ext cx="8126412" cy="5486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As an object collapses, its density and the strength of its surface gravity increase.</a:t>
            </a:r>
          </a:p>
          <a:p>
            <a:pPr lvl="1" eaLnBrk="1" hangingPunct="1">
              <a:defRPr/>
            </a:pPr>
            <a:r>
              <a:rPr lang="en-US" sz="2400" smtClean="0"/>
              <a:t>If it collapses to zero radius, its density becomes infinite. </a:t>
            </a:r>
          </a:p>
          <a:p>
            <a:pPr lvl="1" eaLnBrk="1" hangingPunct="1">
              <a:defRPr/>
            </a:pPr>
            <a:r>
              <a:rPr lang="en-US" sz="2400" smtClean="0"/>
              <a:t>Mathematicians call such a point a</a:t>
            </a:r>
            <a:r>
              <a:rPr lang="en-US" sz="2400" smtClean="0">
                <a:solidFill>
                  <a:srgbClr val="99CCFF"/>
                </a:solidFill>
              </a:rPr>
              <a:t> </a:t>
            </a:r>
            <a:r>
              <a:rPr lang="en-US" sz="2400" smtClean="0">
                <a:solidFill>
                  <a:srgbClr val="0000FF"/>
                </a:solidFill>
              </a:rPr>
              <a:t>singularity</a:t>
            </a:r>
            <a:r>
              <a:rPr lang="en-US" sz="2400" smtClean="0"/>
              <a:t>.</a:t>
            </a:r>
          </a:p>
        </p:txBody>
      </p:sp>
      <p:sp>
        <p:nvSpPr>
          <p:cNvPr id="1828869" name="Rectangle 5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339614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952500"/>
            <a:ext cx="8129587" cy="5486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In physical terms, it is difficult to imagine an object of zero radius.</a:t>
            </a:r>
          </a:p>
          <a:p>
            <a:pPr lvl="1" eaLnBrk="1" hangingPunct="1">
              <a:defRPr/>
            </a:pPr>
            <a:r>
              <a:rPr lang="en-US" sz="2400" smtClean="0"/>
              <a:t>Some theorists believe that a singularity is impossible and that the laws of quantum physics must somehow halt the collapse at some subatomic radius roughly 10</a:t>
            </a:r>
            <a:r>
              <a:rPr lang="en-US" sz="2400" baseline="30000" smtClean="0"/>
              <a:t>20</a:t>
            </a:r>
            <a:r>
              <a:rPr lang="en-US" sz="2400" smtClean="0"/>
              <a:t> times smaller than a proton.</a:t>
            </a:r>
          </a:p>
          <a:p>
            <a:pPr lvl="1" eaLnBrk="1" hangingPunct="1">
              <a:defRPr/>
            </a:pPr>
            <a:r>
              <a:rPr lang="en-US" sz="2400" smtClean="0"/>
              <a:t>Astronomically, it seems to make little difference.</a:t>
            </a:r>
          </a:p>
        </p:txBody>
      </p:sp>
      <p:sp>
        <p:nvSpPr>
          <p:cNvPr id="1830917" name="Rectangle 5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316291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90600"/>
            <a:ext cx="8107362" cy="5791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If the contracting core of a star becomes small enough, the escape velocity in the region around it is so large that no light can escape.</a:t>
            </a:r>
          </a:p>
          <a:p>
            <a:pPr lvl="1" eaLnBrk="1" hangingPunct="1">
              <a:defRPr/>
            </a:pPr>
            <a:r>
              <a:rPr lang="en-US" sz="2600" smtClean="0"/>
              <a:t>You can receive no information about the object or about the region of space near it.</a:t>
            </a:r>
          </a:p>
        </p:txBody>
      </p:sp>
      <p:sp>
        <p:nvSpPr>
          <p:cNvPr id="1832965" name="Rectangle 5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252987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912813"/>
            <a:ext cx="8124825" cy="592613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cs typeface="+mn-cs"/>
              </a:rPr>
              <a:t>Such a region is called a </a:t>
            </a:r>
            <a:r>
              <a:rPr lang="en-US" sz="5400" smtClean="0">
                <a:solidFill>
                  <a:srgbClr val="0000FF"/>
                </a:solidFill>
                <a:cs typeface="+mn-cs"/>
              </a:rPr>
              <a:t>black hole</a:t>
            </a:r>
            <a:r>
              <a:rPr lang="en-US" sz="540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600" smtClean="0"/>
              <a:t>Note that the term </a:t>
            </a:r>
            <a:r>
              <a:rPr lang="en-US" sz="2600" i="1" smtClean="0"/>
              <a:t>black hole</a:t>
            </a:r>
            <a:r>
              <a:rPr lang="en-US" sz="2600" smtClean="0"/>
              <a:t> refers to a volume of space—not just the singularity at the region</a:t>
            </a:r>
            <a:r>
              <a:rPr lang="ja-JP" altLang="en-US" sz="2600" smtClean="0">
                <a:latin typeface="Arial"/>
              </a:rPr>
              <a:t>’</a:t>
            </a:r>
            <a:r>
              <a:rPr lang="en-US" sz="2600" smtClean="0"/>
              <a:t>s center.</a:t>
            </a:r>
            <a:endParaRPr lang="en-US" sz="2200" smtClean="0"/>
          </a:p>
        </p:txBody>
      </p:sp>
      <p:sp>
        <p:nvSpPr>
          <p:cNvPr id="2059270" name="Rectangle 6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16921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85838"/>
            <a:ext cx="8107362" cy="585311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It is a common misconception to think of black holes as giant vacuum cleaners that will suck up everything in the universe.</a:t>
            </a:r>
            <a:r>
              <a:rPr lang="en-US" sz="34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A black hole is just a gravitational field.</a:t>
            </a:r>
          </a:p>
          <a:p>
            <a:pPr lvl="1" eaLnBrk="1" hangingPunct="1">
              <a:defRPr/>
            </a:pPr>
            <a:r>
              <a:rPr lang="en-US" sz="2400" smtClean="0"/>
              <a:t>At a reasonably large distance, its gravity is no greater than that of a normal object of similar mass.</a:t>
            </a:r>
          </a:p>
          <a:p>
            <a:pPr lvl="1" eaLnBrk="1" hangingPunct="1">
              <a:defRPr/>
            </a:pPr>
            <a:r>
              <a:rPr lang="en-US" sz="2400" smtClean="0"/>
              <a:t>If the sun were replaced by a 1-solar-mass black hole, the planets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 orbits would not change at all. </a:t>
            </a:r>
          </a:p>
        </p:txBody>
      </p:sp>
      <p:sp>
        <p:nvSpPr>
          <p:cNvPr id="1851397" name="Rectangle 5"/>
          <p:cNvSpPr>
            <a:spLocks noChangeArrowheads="1"/>
          </p:cNvSpPr>
          <p:nvPr/>
        </p:nvSpPr>
        <p:spPr bwMode="auto">
          <a:xfrm>
            <a:off x="560388" y="76200"/>
            <a:ext cx="7516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0">
                <a:cs typeface="+mn-cs"/>
              </a:rPr>
              <a:t>Schwarzschild Black Holes </a:t>
            </a:r>
          </a:p>
        </p:txBody>
      </p:sp>
    </p:spTree>
    <p:extLst>
      <p:ext uri="{BB962C8B-B14F-4D97-AF65-F5344CB8AC3E}">
        <p14:creationId xmlns:p14="http://schemas.microsoft.com/office/powerpoint/2010/main" val="132318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787717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contraction of a white dwarf compresses the gases in its interior to such high densities that quantum mechanical laws become important—and the electrons in the gas cannot get closer together.</a:t>
            </a:r>
          </a:p>
          <a:p>
            <a:pPr lvl="1" eaLnBrk="1" hangingPunct="1">
              <a:defRPr/>
            </a:pPr>
            <a:r>
              <a:rPr lang="en-US" smtClean="0"/>
              <a:t>Such a gas is termed </a:t>
            </a:r>
            <a:r>
              <a:rPr lang="en-US" smtClean="0">
                <a:solidFill>
                  <a:srgbClr val="0000FF"/>
                </a:solidFill>
              </a:rPr>
              <a:t>degenerate matter</a:t>
            </a:r>
            <a:r>
              <a:rPr lang="en-US" smtClean="0"/>
              <a:t>.</a:t>
            </a:r>
          </a:p>
        </p:txBody>
      </p:sp>
      <p:sp>
        <p:nvSpPr>
          <p:cNvPr id="1675269" name="Rectangle 5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75478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9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1025" y="989013"/>
            <a:ext cx="8562975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Unlike a normal star, which is supported by ordinary gas pressure, a white dwarf is supported against its own gravity by the resistance to compression of a degenerate gas.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2004997" name="Rectangle 5"/>
          <p:cNvSpPr>
            <a:spLocks noChangeArrowheads="1"/>
          </p:cNvSpPr>
          <p:nvPr/>
        </p:nvSpPr>
        <p:spPr bwMode="auto">
          <a:xfrm>
            <a:off x="582613" y="76200"/>
            <a:ext cx="764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000" b="0">
                <a:cs typeface="+mn-cs"/>
              </a:rPr>
              <a:t>White Dwarfs</a:t>
            </a:r>
          </a:p>
        </p:txBody>
      </p:sp>
    </p:spTree>
    <p:extLst>
      <p:ext uri="{BB962C8B-B14F-4D97-AF65-F5344CB8AC3E}">
        <p14:creationId xmlns:p14="http://schemas.microsoft.com/office/powerpoint/2010/main" val="412691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48</TotalTime>
  <Words>3848</Words>
  <Application>Microsoft Macintosh PowerPoint</Application>
  <PresentationFormat>On-screen Show (4:3)</PresentationFormat>
  <Paragraphs>376</Paragraphs>
  <Slides>79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Fate of the Sun and the End of Earth</vt:lpstr>
      <vt:lpstr>The Fate of the Sun and the End of Earth</vt:lpstr>
      <vt:lpstr>Novae </vt:lpstr>
      <vt:lpstr>Novae </vt:lpstr>
      <vt:lpstr>Nuclear Fusion in Massive Stars </vt:lpstr>
      <vt:lpstr>Nuclear Fusion in Massive Stars </vt:lpstr>
      <vt:lpstr>Nuclear Fusion in Massive Stars </vt:lpstr>
      <vt:lpstr>Nuclear Fusion in Massive Stars </vt:lpstr>
      <vt:lpstr>Nuclear Fusion in Massive Stars </vt:lpstr>
      <vt:lpstr>Nuclear Fusion in Massive Stars </vt:lpstr>
      <vt:lpstr>Nuclear Fusion in Massive Stars 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Supernova Explosions of Massive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Observations of Supernovae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Said</dc:creator>
  <cp:lastModifiedBy>Asma Said</cp:lastModifiedBy>
  <cp:revision>8</cp:revision>
  <dcterms:created xsi:type="dcterms:W3CDTF">2014-04-27T07:18:48Z</dcterms:created>
  <dcterms:modified xsi:type="dcterms:W3CDTF">2014-04-27T08:07:19Z</dcterms:modified>
</cp:coreProperties>
</file>