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311"/>
  </p:notesMasterIdLst>
  <p:sldIdLst>
    <p:sldId id="256" r:id="rId2"/>
    <p:sldId id="257" r:id="rId3"/>
    <p:sldId id="264" r:id="rId4"/>
    <p:sldId id="265" r:id="rId5"/>
    <p:sldId id="266" r:id="rId6"/>
    <p:sldId id="267" r:id="rId7"/>
    <p:sldId id="572" r:id="rId8"/>
    <p:sldId id="573" r:id="rId9"/>
    <p:sldId id="269" r:id="rId10"/>
    <p:sldId id="270" r:id="rId11"/>
    <p:sldId id="271" r:id="rId12"/>
    <p:sldId id="272" r:id="rId13"/>
    <p:sldId id="273" r:id="rId14"/>
    <p:sldId id="274" r:id="rId15"/>
    <p:sldId id="275" r:id="rId16"/>
    <p:sldId id="276" r:id="rId17"/>
    <p:sldId id="277" r:id="rId18"/>
    <p:sldId id="278" r:id="rId19"/>
    <p:sldId id="279" r:id="rId20"/>
    <p:sldId id="281" r:id="rId21"/>
    <p:sldId id="282" r:id="rId22"/>
    <p:sldId id="283" r:id="rId23"/>
    <p:sldId id="284" r:id="rId24"/>
    <p:sldId id="57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4" r:id="rId65"/>
    <p:sldId id="325" r:id="rId66"/>
    <p:sldId id="326" r:id="rId67"/>
    <p:sldId id="327" r:id="rId68"/>
    <p:sldId id="328" r:id="rId69"/>
    <p:sldId id="329" r:id="rId70"/>
    <p:sldId id="330" r:id="rId71"/>
    <p:sldId id="331" r:id="rId72"/>
    <p:sldId id="332" r:id="rId73"/>
    <p:sldId id="333" r:id="rId74"/>
    <p:sldId id="334" r:id="rId75"/>
    <p:sldId id="335" r:id="rId76"/>
    <p:sldId id="336" r:id="rId77"/>
    <p:sldId id="337"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7" r:id="rId98"/>
    <p:sldId id="358" r:id="rId99"/>
    <p:sldId id="359" r:id="rId100"/>
    <p:sldId id="360" r:id="rId101"/>
    <p:sldId id="361" r:id="rId102"/>
    <p:sldId id="363" r:id="rId103"/>
    <p:sldId id="364" r:id="rId104"/>
    <p:sldId id="365" r:id="rId105"/>
    <p:sldId id="366" r:id="rId106"/>
    <p:sldId id="367" r:id="rId107"/>
    <p:sldId id="369" r:id="rId108"/>
    <p:sldId id="370" r:id="rId109"/>
    <p:sldId id="371" r:id="rId110"/>
    <p:sldId id="372" r:id="rId111"/>
    <p:sldId id="373" r:id="rId112"/>
    <p:sldId id="374" r:id="rId113"/>
    <p:sldId id="375" r:id="rId114"/>
    <p:sldId id="376" r:id="rId115"/>
    <p:sldId id="377" r:id="rId116"/>
    <p:sldId id="378" r:id="rId117"/>
    <p:sldId id="379" r:id="rId118"/>
    <p:sldId id="380" r:id="rId119"/>
    <p:sldId id="381" r:id="rId120"/>
    <p:sldId id="382" r:id="rId121"/>
    <p:sldId id="383" r:id="rId122"/>
    <p:sldId id="384" r:id="rId123"/>
    <p:sldId id="385" r:id="rId124"/>
    <p:sldId id="386" r:id="rId125"/>
    <p:sldId id="387" r:id="rId126"/>
    <p:sldId id="388"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401" r:id="rId140"/>
    <p:sldId id="402" r:id="rId141"/>
    <p:sldId id="403" r:id="rId142"/>
    <p:sldId id="404" r:id="rId143"/>
    <p:sldId id="405" r:id="rId144"/>
    <p:sldId id="406" r:id="rId145"/>
    <p:sldId id="407" r:id="rId146"/>
    <p:sldId id="408" r:id="rId147"/>
    <p:sldId id="409" r:id="rId148"/>
    <p:sldId id="410" r:id="rId149"/>
    <p:sldId id="411" r:id="rId150"/>
    <p:sldId id="412" r:id="rId151"/>
    <p:sldId id="413" r:id="rId152"/>
    <p:sldId id="414" r:id="rId153"/>
    <p:sldId id="415" r:id="rId154"/>
    <p:sldId id="416" r:id="rId155"/>
    <p:sldId id="417" r:id="rId156"/>
    <p:sldId id="418" r:id="rId157"/>
    <p:sldId id="419" r:id="rId158"/>
    <p:sldId id="420" r:id="rId159"/>
    <p:sldId id="421" r:id="rId160"/>
    <p:sldId id="422" r:id="rId161"/>
    <p:sldId id="423" r:id="rId162"/>
    <p:sldId id="424" r:id="rId163"/>
    <p:sldId id="425" r:id="rId164"/>
    <p:sldId id="426" r:id="rId165"/>
    <p:sldId id="427" r:id="rId166"/>
    <p:sldId id="428" r:id="rId167"/>
    <p:sldId id="429" r:id="rId168"/>
    <p:sldId id="430" r:id="rId169"/>
    <p:sldId id="431" r:id="rId170"/>
    <p:sldId id="432" r:id="rId171"/>
    <p:sldId id="433" r:id="rId172"/>
    <p:sldId id="434" r:id="rId173"/>
    <p:sldId id="435" r:id="rId174"/>
    <p:sldId id="436" r:id="rId175"/>
    <p:sldId id="437" r:id="rId176"/>
    <p:sldId id="438" r:id="rId177"/>
    <p:sldId id="439" r:id="rId178"/>
    <p:sldId id="440" r:id="rId179"/>
    <p:sldId id="441" r:id="rId180"/>
    <p:sldId id="442" r:id="rId181"/>
    <p:sldId id="443" r:id="rId182"/>
    <p:sldId id="444" r:id="rId183"/>
    <p:sldId id="445" r:id="rId184"/>
    <p:sldId id="446" r:id="rId185"/>
    <p:sldId id="447" r:id="rId186"/>
    <p:sldId id="448" r:id="rId187"/>
    <p:sldId id="449" r:id="rId188"/>
    <p:sldId id="450" r:id="rId189"/>
    <p:sldId id="451" r:id="rId190"/>
    <p:sldId id="452" r:id="rId191"/>
    <p:sldId id="453" r:id="rId192"/>
    <p:sldId id="454" r:id="rId193"/>
    <p:sldId id="455" r:id="rId194"/>
    <p:sldId id="456" r:id="rId195"/>
    <p:sldId id="457" r:id="rId196"/>
    <p:sldId id="458" r:id="rId197"/>
    <p:sldId id="459" r:id="rId198"/>
    <p:sldId id="460" r:id="rId199"/>
    <p:sldId id="461" r:id="rId200"/>
    <p:sldId id="462" r:id="rId201"/>
    <p:sldId id="463" r:id="rId202"/>
    <p:sldId id="464" r:id="rId203"/>
    <p:sldId id="465" r:id="rId204"/>
    <p:sldId id="466" r:id="rId205"/>
    <p:sldId id="467" r:id="rId206"/>
    <p:sldId id="468" r:id="rId207"/>
    <p:sldId id="469" r:id="rId208"/>
    <p:sldId id="470" r:id="rId209"/>
    <p:sldId id="471" r:id="rId210"/>
    <p:sldId id="472" r:id="rId211"/>
    <p:sldId id="473" r:id="rId212"/>
    <p:sldId id="474" r:id="rId213"/>
    <p:sldId id="475" r:id="rId214"/>
    <p:sldId id="476" r:id="rId215"/>
    <p:sldId id="477" r:id="rId216"/>
    <p:sldId id="478" r:id="rId217"/>
    <p:sldId id="479" r:id="rId218"/>
    <p:sldId id="480" r:id="rId219"/>
    <p:sldId id="481" r:id="rId220"/>
    <p:sldId id="482" r:id="rId221"/>
    <p:sldId id="483" r:id="rId222"/>
    <p:sldId id="484" r:id="rId223"/>
    <p:sldId id="485" r:id="rId224"/>
    <p:sldId id="486" r:id="rId225"/>
    <p:sldId id="487" r:id="rId226"/>
    <p:sldId id="488" r:id="rId227"/>
    <p:sldId id="489" r:id="rId228"/>
    <p:sldId id="490" r:id="rId229"/>
    <p:sldId id="491" r:id="rId230"/>
    <p:sldId id="492" r:id="rId231"/>
    <p:sldId id="493" r:id="rId232"/>
    <p:sldId id="494" r:id="rId233"/>
    <p:sldId id="495" r:id="rId234"/>
    <p:sldId id="496" r:id="rId235"/>
    <p:sldId id="497" r:id="rId236"/>
    <p:sldId id="498" r:id="rId237"/>
    <p:sldId id="499" r:id="rId238"/>
    <p:sldId id="500" r:id="rId239"/>
    <p:sldId id="501" r:id="rId240"/>
    <p:sldId id="502" r:id="rId241"/>
    <p:sldId id="503" r:id="rId242"/>
    <p:sldId id="504" r:id="rId243"/>
    <p:sldId id="505" r:id="rId244"/>
    <p:sldId id="506" r:id="rId245"/>
    <p:sldId id="507" r:id="rId246"/>
    <p:sldId id="508" r:id="rId247"/>
    <p:sldId id="509" r:id="rId248"/>
    <p:sldId id="510" r:id="rId249"/>
    <p:sldId id="511" r:id="rId250"/>
    <p:sldId id="512" r:id="rId251"/>
    <p:sldId id="513" r:id="rId252"/>
    <p:sldId id="514" r:id="rId253"/>
    <p:sldId id="515" r:id="rId254"/>
    <p:sldId id="516" r:id="rId255"/>
    <p:sldId id="517" r:id="rId256"/>
    <p:sldId id="518" r:id="rId257"/>
    <p:sldId id="519" r:id="rId258"/>
    <p:sldId id="520" r:id="rId259"/>
    <p:sldId id="521" r:id="rId260"/>
    <p:sldId id="522" r:id="rId261"/>
    <p:sldId id="523" r:id="rId262"/>
    <p:sldId id="524" r:id="rId263"/>
    <p:sldId id="525" r:id="rId264"/>
    <p:sldId id="526" r:id="rId265"/>
    <p:sldId id="527" r:id="rId266"/>
    <p:sldId id="528" r:id="rId267"/>
    <p:sldId id="529" r:id="rId268"/>
    <p:sldId id="530" r:id="rId269"/>
    <p:sldId id="531" r:id="rId270"/>
    <p:sldId id="532" r:id="rId271"/>
    <p:sldId id="533" r:id="rId272"/>
    <p:sldId id="534" r:id="rId273"/>
    <p:sldId id="535" r:id="rId274"/>
    <p:sldId id="536" r:id="rId275"/>
    <p:sldId id="537" r:id="rId276"/>
    <p:sldId id="538" r:id="rId277"/>
    <p:sldId id="539" r:id="rId278"/>
    <p:sldId id="540" r:id="rId279"/>
    <p:sldId id="541" r:id="rId280"/>
    <p:sldId id="542" r:id="rId281"/>
    <p:sldId id="543" r:id="rId282"/>
    <p:sldId id="544" r:id="rId283"/>
    <p:sldId id="545" r:id="rId284"/>
    <p:sldId id="546" r:id="rId285"/>
    <p:sldId id="547" r:id="rId286"/>
    <p:sldId id="548" r:id="rId287"/>
    <p:sldId id="549" r:id="rId288"/>
    <p:sldId id="550" r:id="rId289"/>
    <p:sldId id="551" r:id="rId290"/>
    <p:sldId id="552" r:id="rId291"/>
    <p:sldId id="553" r:id="rId292"/>
    <p:sldId id="554" r:id="rId293"/>
    <p:sldId id="555" r:id="rId294"/>
    <p:sldId id="556" r:id="rId295"/>
    <p:sldId id="557" r:id="rId296"/>
    <p:sldId id="558" r:id="rId297"/>
    <p:sldId id="559" r:id="rId298"/>
    <p:sldId id="560" r:id="rId299"/>
    <p:sldId id="561" r:id="rId300"/>
    <p:sldId id="562" r:id="rId301"/>
    <p:sldId id="563" r:id="rId302"/>
    <p:sldId id="564" r:id="rId303"/>
    <p:sldId id="565" r:id="rId304"/>
    <p:sldId id="566" r:id="rId305"/>
    <p:sldId id="567" r:id="rId306"/>
    <p:sldId id="568" r:id="rId307"/>
    <p:sldId id="569" r:id="rId308"/>
    <p:sldId id="570" r:id="rId309"/>
    <p:sldId id="571" r:id="rId3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47" d="100"/>
          <a:sy n="47" d="100"/>
        </p:scale>
        <p:origin x="-118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slide" Target="slides/slide278.xml"/><Relationship Id="rId300" Type="http://schemas.openxmlformats.org/officeDocument/2006/relationships/slide" Target="slides/slide299.xml"/><Relationship Id="rId301" Type="http://schemas.openxmlformats.org/officeDocument/2006/relationships/slide" Target="slides/slide300.xml"/><Relationship Id="rId302" Type="http://schemas.openxmlformats.org/officeDocument/2006/relationships/slide" Target="slides/slide301.xml"/><Relationship Id="rId303" Type="http://schemas.openxmlformats.org/officeDocument/2006/relationships/slide" Target="slides/slide302.xml"/><Relationship Id="rId304" Type="http://schemas.openxmlformats.org/officeDocument/2006/relationships/slide" Target="slides/slide303.xml"/><Relationship Id="rId305" Type="http://schemas.openxmlformats.org/officeDocument/2006/relationships/slide" Target="slides/slide304.xml"/><Relationship Id="rId306" Type="http://schemas.openxmlformats.org/officeDocument/2006/relationships/slide" Target="slides/slide305.xml"/><Relationship Id="rId307" Type="http://schemas.openxmlformats.org/officeDocument/2006/relationships/slide" Target="slides/slide306.xml"/><Relationship Id="rId308" Type="http://schemas.openxmlformats.org/officeDocument/2006/relationships/slide" Target="slides/slide307.xml"/><Relationship Id="rId309" Type="http://schemas.openxmlformats.org/officeDocument/2006/relationships/slide" Target="slides/slide30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slide" Target="slides/slide279.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slide" Target="slides/slide280.xml"/><Relationship Id="rId282" Type="http://schemas.openxmlformats.org/officeDocument/2006/relationships/slide" Target="slides/slide281.xml"/><Relationship Id="rId283" Type="http://schemas.openxmlformats.org/officeDocument/2006/relationships/slide" Target="slides/slide282.xml"/><Relationship Id="rId284" Type="http://schemas.openxmlformats.org/officeDocument/2006/relationships/slide" Target="slides/slide283.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slide" Target="slides/slide284.xml"/><Relationship Id="rId286" Type="http://schemas.openxmlformats.org/officeDocument/2006/relationships/slide" Target="slides/slide285.xml"/><Relationship Id="rId287" Type="http://schemas.openxmlformats.org/officeDocument/2006/relationships/slide" Target="slides/slide286.xml"/><Relationship Id="rId288" Type="http://schemas.openxmlformats.org/officeDocument/2006/relationships/slide" Target="slides/slide287.xml"/><Relationship Id="rId289" Type="http://schemas.openxmlformats.org/officeDocument/2006/relationships/slide" Target="slides/slide288.xml"/><Relationship Id="rId310" Type="http://schemas.openxmlformats.org/officeDocument/2006/relationships/slide" Target="slides/slide309.xml"/><Relationship Id="rId311" Type="http://schemas.openxmlformats.org/officeDocument/2006/relationships/notesMaster" Target="notesMasters/notesMaster1.xml"/><Relationship Id="rId312" Type="http://schemas.openxmlformats.org/officeDocument/2006/relationships/printerSettings" Target="printerSettings/printerSettings1.bin"/><Relationship Id="rId313" Type="http://schemas.openxmlformats.org/officeDocument/2006/relationships/presProps" Target="presProps.xml"/><Relationship Id="rId314" Type="http://schemas.openxmlformats.org/officeDocument/2006/relationships/viewProps" Target="viewProps.xml"/><Relationship Id="rId315" Type="http://schemas.openxmlformats.org/officeDocument/2006/relationships/theme" Target="theme/theme1.xml"/><Relationship Id="rId316" Type="http://schemas.openxmlformats.org/officeDocument/2006/relationships/tableStyles" Target="tableStyles.xml"/><Relationship Id="rId290" Type="http://schemas.openxmlformats.org/officeDocument/2006/relationships/slide" Target="slides/slide289.xml"/><Relationship Id="rId291" Type="http://schemas.openxmlformats.org/officeDocument/2006/relationships/slide" Target="slides/slide290.xml"/><Relationship Id="rId292" Type="http://schemas.openxmlformats.org/officeDocument/2006/relationships/slide" Target="slides/slide291.xml"/><Relationship Id="rId293" Type="http://schemas.openxmlformats.org/officeDocument/2006/relationships/slide" Target="slides/slide292.xml"/><Relationship Id="rId294" Type="http://schemas.openxmlformats.org/officeDocument/2006/relationships/slide" Target="slides/slide293.xml"/><Relationship Id="rId295" Type="http://schemas.openxmlformats.org/officeDocument/2006/relationships/slide" Target="slides/slide294.xml"/><Relationship Id="rId296" Type="http://schemas.openxmlformats.org/officeDocument/2006/relationships/slide" Target="slides/slide295.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297" Type="http://schemas.openxmlformats.org/officeDocument/2006/relationships/slide" Target="slides/slide296.xml"/><Relationship Id="rId298" Type="http://schemas.openxmlformats.org/officeDocument/2006/relationships/slide" Target="slides/slide297.xml"/><Relationship Id="rId299" Type="http://schemas.openxmlformats.org/officeDocument/2006/relationships/slide" Target="slides/slide29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66004A-ABE0-B740-B626-592C61FE1741}" type="datetimeFigureOut">
              <a:rPr lang="en-US" smtClean="0"/>
              <a:t>12/7/13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5D4BB5-B99F-CC44-AACE-13E9EF2D13CB}" type="slidenum">
              <a:rPr lang="en-US" smtClean="0"/>
              <a:t>‹#›</a:t>
            </a:fld>
            <a:endParaRPr lang="en-US"/>
          </a:p>
        </p:txBody>
      </p:sp>
    </p:spTree>
    <p:extLst>
      <p:ext uri="{BB962C8B-B14F-4D97-AF65-F5344CB8AC3E}">
        <p14:creationId xmlns:p14="http://schemas.microsoft.com/office/powerpoint/2010/main" val="26174894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6.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7.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8.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9.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0.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2.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5.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6.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7.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9.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0.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2.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3.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6.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7.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8.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9.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0.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3.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5.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6.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8.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9.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0.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2.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3.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5.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6.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7.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8.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9.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0.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2.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3.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5.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6.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7.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8.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9.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0.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5.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6.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7.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8.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9.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0.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3.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5.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6.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7.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8.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9.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0.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2.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3.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5.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6.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7.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8.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9.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0.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2.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3.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5.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6.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7.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9.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0.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2.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5.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6.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7.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8.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9.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0.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3.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5.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6.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7.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8.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9.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0.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2.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3.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5.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6.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7.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8.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9.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0.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2.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3.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5.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6.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7.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8.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9.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0.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2.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3.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5.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6.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7.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8.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9.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0.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2.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3.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5.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6.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7.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8.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AAD575-6629-F547-BC30-E4FA929F3362}" type="slidenum">
              <a:rPr lang="en-US"/>
              <a:pPr>
                <a:defRPr/>
              </a:pPr>
              <a:t>3</a:t>
            </a:fld>
            <a:endParaRPr lang="en-US"/>
          </a:p>
        </p:txBody>
      </p:sp>
      <p:sp>
        <p:nvSpPr>
          <p:cNvPr id="1445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5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3D0305-F9FF-B643-A61E-4B1944D81527}" type="slidenum">
              <a:rPr lang="en-US"/>
              <a:pPr>
                <a:defRPr/>
              </a:pPr>
              <a:t>14</a:t>
            </a:fld>
            <a:endParaRPr lang="en-US"/>
          </a:p>
        </p:txBody>
      </p:sp>
      <p:sp>
        <p:nvSpPr>
          <p:cNvPr id="145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5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DB3046F-5741-544C-8E2A-FB64B2BC111A}" type="slidenum">
              <a:rPr lang="en-US"/>
              <a:pPr>
                <a:defRPr/>
              </a:pPr>
              <a:t>105</a:t>
            </a:fld>
            <a:endParaRPr lang="en-US"/>
          </a:p>
        </p:txBody>
      </p:sp>
      <p:sp>
        <p:nvSpPr>
          <p:cNvPr id="158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0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A827B0-D689-0849-B1A9-171BEB72EF78}" type="slidenum">
              <a:rPr lang="en-US"/>
              <a:pPr>
                <a:defRPr/>
              </a:pPr>
              <a:t>106</a:t>
            </a:fld>
            <a:endParaRPr lang="en-US"/>
          </a:p>
        </p:txBody>
      </p:sp>
      <p:sp>
        <p:nvSpPr>
          <p:cNvPr id="158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1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9F64C8-4B6F-7044-9B61-D468CE2967BA}" type="slidenum">
              <a:rPr lang="en-US"/>
              <a:pPr>
                <a:defRPr/>
              </a:pPr>
              <a:t>107</a:t>
            </a:fld>
            <a:endParaRPr lang="en-US"/>
          </a:p>
        </p:txBody>
      </p:sp>
      <p:sp>
        <p:nvSpPr>
          <p:cNvPr id="1583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3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8BFDE31-45DD-F541-8D19-2026865E28C3}" type="slidenum">
              <a:rPr lang="en-US"/>
              <a:pPr>
                <a:defRPr/>
              </a:pPr>
              <a:t>108</a:t>
            </a:fld>
            <a:endParaRPr lang="en-US"/>
          </a:p>
        </p:txBody>
      </p:sp>
      <p:sp>
        <p:nvSpPr>
          <p:cNvPr id="1584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4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D9FDA40-4CDB-0340-9640-62B5650933D0}" type="slidenum">
              <a:rPr lang="en-US"/>
              <a:pPr>
                <a:defRPr/>
              </a:pPr>
              <a:t>109</a:t>
            </a:fld>
            <a:endParaRPr lang="en-US"/>
          </a:p>
        </p:txBody>
      </p:sp>
      <p:sp>
        <p:nvSpPr>
          <p:cNvPr id="1585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5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D985DC3-257E-C741-B485-45935A097856}" type="slidenum">
              <a:rPr lang="en-US"/>
              <a:pPr>
                <a:defRPr/>
              </a:pPr>
              <a:t>110</a:t>
            </a:fld>
            <a:endParaRPr lang="en-US"/>
          </a:p>
        </p:txBody>
      </p:sp>
      <p:sp>
        <p:nvSpPr>
          <p:cNvPr id="1586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6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5AAADC-06B7-B141-BAF5-41F05724E70A}" type="slidenum">
              <a:rPr lang="en-US"/>
              <a:pPr>
                <a:defRPr/>
              </a:pPr>
              <a:t>111</a:t>
            </a:fld>
            <a:endParaRPr lang="en-US"/>
          </a:p>
        </p:txBody>
      </p:sp>
      <p:sp>
        <p:nvSpPr>
          <p:cNvPr id="1600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0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038F50F-CE86-C64E-8CCB-42BCB1DAEDCB}" type="slidenum">
              <a:rPr lang="en-US"/>
              <a:pPr>
                <a:defRPr/>
              </a:pPr>
              <a:t>112</a:t>
            </a:fld>
            <a:endParaRPr lang="en-US"/>
          </a:p>
        </p:txBody>
      </p:sp>
      <p:sp>
        <p:nvSpPr>
          <p:cNvPr id="160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1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14E203-2F27-174D-AF9F-4BDB37CFFBE9}" type="slidenum">
              <a:rPr lang="en-US"/>
              <a:pPr>
                <a:defRPr/>
              </a:pPr>
              <a:t>113</a:t>
            </a:fld>
            <a:endParaRPr lang="en-US"/>
          </a:p>
        </p:txBody>
      </p:sp>
      <p:sp>
        <p:nvSpPr>
          <p:cNvPr id="1602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2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72805A-716E-CD42-8F1B-500C2290882C}" type="slidenum">
              <a:rPr lang="en-US"/>
              <a:pPr>
                <a:defRPr/>
              </a:pPr>
              <a:t>114</a:t>
            </a:fld>
            <a:endParaRPr lang="en-US"/>
          </a:p>
        </p:txBody>
      </p:sp>
      <p:sp>
        <p:nvSpPr>
          <p:cNvPr id="1603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3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C21F63-61A4-F949-B470-F6EFEB407B66}" type="slidenum">
              <a:rPr lang="en-US"/>
              <a:pPr>
                <a:defRPr/>
              </a:pPr>
              <a:t>15</a:t>
            </a:fld>
            <a:endParaRPr lang="en-US"/>
          </a:p>
        </p:txBody>
      </p:sp>
      <p:sp>
        <p:nvSpPr>
          <p:cNvPr id="145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6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057343-FC68-4140-AB35-22BDEE38314B}" type="slidenum">
              <a:rPr lang="en-US"/>
              <a:pPr>
                <a:defRPr/>
              </a:pPr>
              <a:t>115</a:t>
            </a:fld>
            <a:endParaRPr lang="en-US"/>
          </a:p>
        </p:txBody>
      </p:sp>
      <p:sp>
        <p:nvSpPr>
          <p:cNvPr id="2025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5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8A1044-1A6A-DB4B-A799-BFF1EE3AEE29}" type="slidenum">
              <a:rPr lang="en-US"/>
              <a:pPr>
                <a:defRPr/>
              </a:pPr>
              <a:t>116</a:t>
            </a:fld>
            <a:endParaRPr lang="en-US"/>
          </a:p>
        </p:txBody>
      </p:sp>
      <p:sp>
        <p:nvSpPr>
          <p:cNvPr id="1604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4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9E68F3-1A67-764C-9568-5018CF9BD5FB}" type="slidenum">
              <a:rPr lang="en-US"/>
              <a:pPr>
                <a:defRPr/>
              </a:pPr>
              <a:t>117</a:t>
            </a:fld>
            <a:endParaRPr lang="en-US"/>
          </a:p>
        </p:txBody>
      </p:sp>
      <p:sp>
        <p:nvSpPr>
          <p:cNvPr id="1606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6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A828AA-4A17-AB4D-B908-88511888EBCC}" type="slidenum">
              <a:rPr lang="en-US"/>
              <a:pPr>
                <a:defRPr/>
              </a:pPr>
              <a:t>118</a:t>
            </a:fld>
            <a:endParaRPr lang="en-US"/>
          </a:p>
        </p:txBody>
      </p:sp>
      <p:sp>
        <p:nvSpPr>
          <p:cNvPr id="1607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7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135FE7-6103-6A43-83E0-A30AF6EB75B2}" type="slidenum">
              <a:rPr lang="en-US"/>
              <a:pPr>
                <a:defRPr/>
              </a:pPr>
              <a:t>119</a:t>
            </a:fld>
            <a:endParaRPr lang="en-US"/>
          </a:p>
        </p:txBody>
      </p:sp>
      <p:sp>
        <p:nvSpPr>
          <p:cNvPr id="1608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87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23D3BA1-2369-8342-8F3B-76AB6B7D9417}" type="slidenum">
              <a:rPr lang="en-US"/>
              <a:pPr>
                <a:defRPr/>
              </a:pPr>
              <a:t>120</a:t>
            </a:fld>
            <a:endParaRPr lang="en-US"/>
          </a:p>
        </p:txBody>
      </p:sp>
      <p:sp>
        <p:nvSpPr>
          <p:cNvPr id="1609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09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ED7698-1A13-2C41-BFFF-5EC55287E9FF}" type="slidenum">
              <a:rPr lang="en-US"/>
              <a:pPr>
                <a:defRPr/>
              </a:pPr>
              <a:t>121</a:t>
            </a:fld>
            <a:endParaRPr lang="en-US"/>
          </a:p>
        </p:txBody>
      </p:sp>
      <p:sp>
        <p:nvSpPr>
          <p:cNvPr id="1610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0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0BA1F51-7C82-3A46-85E7-90289FCF3AF1}" type="slidenum">
              <a:rPr lang="en-US"/>
              <a:pPr>
                <a:defRPr/>
              </a:pPr>
              <a:t>122</a:t>
            </a:fld>
            <a:endParaRPr lang="en-US"/>
          </a:p>
        </p:txBody>
      </p:sp>
      <p:sp>
        <p:nvSpPr>
          <p:cNvPr id="1611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1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95875B-111F-CD4F-B003-63078179D4AA}" type="slidenum">
              <a:rPr lang="en-US"/>
              <a:pPr>
                <a:defRPr/>
              </a:pPr>
              <a:t>123</a:t>
            </a:fld>
            <a:endParaRPr lang="en-US"/>
          </a:p>
        </p:txBody>
      </p:sp>
      <p:sp>
        <p:nvSpPr>
          <p:cNvPr id="1615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5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812A5EB-8A11-ED4A-B9B4-AF33260A6807}" type="slidenum">
              <a:rPr lang="en-US"/>
              <a:pPr>
                <a:defRPr/>
              </a:pPr>
              <a:t>124</a:t>
            </a:fld>
            <a:endParaRPr lang="en-US"/>
          </a:p>
        </p:txBody>
      </p:sp>
      <p:sp>
        <p:nvSpPr>
          <p:cNvPr id="1616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6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B4364EE-2E49-954B-BCF0-5804145431B7}" type="slidenum">
              <a:rPr lang="en-US"/>
              <a:pPr>
                <a:defRPr/>
              </a:pPr>
              <a:t>16</a:t>
            </a:fld>
            <a:endParaRPr lang="en-US"/>
          </a:p>
        </p:txBody>
      </p:sp>
      <p:sp>
        <p:nvSpPr>
          <p:cNvPr id="1457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7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DD454E-9DF7-C848-8451-C9250185DCDF}" type="slidenum">
              <a:rPr lang="en-US"/>
              <a:pPr>
                <a:defRPr/>
              </a:pPr>
              <a:t>125</a:t>
            </a:fld>
            <a:endParaRPr lang="en-US"/>
          </a:p>
        </p:txBody>
      </p:sp>
      <p:sp>
        <p:nvSpPr>
          <p:cNvPr id="2027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7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DC216B-3D01-9149-B2F6-1D91A4E61459}" type="slidenum">
              <a:rPr lang="en-US"/>
              <a:pPr>
                <a:defRPr/>
              </a:pPr>
              <a:t>126</a:t>
            </a:fld>
            <a:endParaRPr lang="en-US"/>
          </a:p>
        </p:txBody>
      </p:sp>
      <p:sp>
        <p:nvSpPr>
          <p:cNvPr id="1617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095A29-9B03-D94F-9883-3278D16CF2A2}" type="slidenum">
              <a:rPr lang="en-US"/>
              <a:pPr>
                <a:defRPr/>
              </a:pPr>
              <a:t>127</a:t>
            </a:fld>
            <a:endParaRPr lang="en-US"/>
          </a:p>
        </p:txBody>
      </p:sp>
      <p:sp>
        <p:nvSpPr>
          <p:cNvPr id="1619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9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29E8B0-74E5-ED48-9B82-ED82E7C6F9FF}" type="slidenum">
              <a:rPr lang="en-US"/>
              <a:pPr>
                <a:defRPr/>
              </a:pPr>
              <a:t>128</a:t>
            </a:fld>
            <a:endParaRPr lang="en-US"/>
          </a:p>
        </p:txBody>
      </p:sp>
      <p:sp>
        <p:nvSpPr>
          <p:cNvPr id="1622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2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EF974D-1F80-8649-B332-7A77817E3DE6}" type="slidenum">
              <a:rPr lang="en-US"/>
              <a:pPr>
                <a:defRPr/>
              </a:pPr>
              <a:t>129</a:t>
            </a:fld>
            <a:endParaRPr lang="en-US"/>
          </a:p>
        </p:txBody>
      </p:sp>
      <p:sp>
        <p:nvSpPr>
          <p:cNvPr id="1624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4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30E97A-C6C4-1546-BB91-F9AF22794257}" type="slidenum">
              <a:rPr lang="en-US"/>
              <a:pPr>
                <a:defRPr/>
              </a:pPr>
              <a:t>130</a:t>
            </a:fld>
            <a:endParaRPr lang="en-US"/>
          </a:p>
        </p:txBody>
      </p:sp>
      <p:sp>
        <p:nvSpPr>
          <p:cNvPr id="1626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6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18CBB-9183-0648-9347-C05D99AAD194}" type="slidenum">
              <a:rPr lang="en-US"/>
              <a:pPr>
                <a:defRPr/>
              </a:pPr>
              <a:t>131</a:t>
            </a:fld>
            <a:endParaRPr lang="en-US"/>
          </a:p>
        </p:txBody>
      </p:sp>
      <p:sp>
        <p:nvSpPr>
          <p:cNvPr id="1630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0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1AAF69-679C-C545-91DA-B68A17754089}" type="slidenum">
              <a:rPr lang="en-US"/>
              <a:pPr>
                <a:defRPr/>
              </a:pPr>
              <a:t>132</a:t>
            </a:fld>
            <a:endParaRPr lang="en-US"/>
          </a:p>
        </p:txBody>
      </p:sp>
      <p:sp>
        <p:nvSpPr>
          <p:cNvPr id="2030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0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1E06D7-4561-8349-81EE-0C6FAA0799E2}" type="slidenum">
              <a:rPr lang="en-US"/>
              <a:pPr>
                <a:defRPr/>
              </a:pPr>
              <a:t>133</a:t>
            </a:fld>
            <a:endParaRPr lang="en-US"/>
          </a:p>
        </p:txBody>
      </p:sp>
      <p:sp>
        <p:nvSpPr>
          <p:cNvPr id="1632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2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4EED14-4DA8-0946-B8D8-9C29CE723BE9}" type="slidenum">
              <a:rPr lang="en-US"/>
              <a:pPr>
                <a:defRPr/>
              </a:pPr>
              <a:t>134</a:t>
            </a:fld>
            <a:endParaRPr lang="en-US"/>
          </a:p>
        </p:txBody>
      </p:sp>
      <p:sp>
        <p:nvSpPr>
          <p:cNvPr id="163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3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63E756-7290-6C46-988F-7A2BB0034680}" type="slidenum">
              <a:rPr lang="en-US"/>
              <a:pPr>
                <a:defRPr/>
              </a:pPr>
              <a:t>17</a:t>
            </a:fld>
            <a:endParaRPr lang="en-US"/>
          </a:p>
        </p:txBody>
      </p:sp>
      <p:sp>
        <p:nvSpPr>
          <p:cNvPr id="145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8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51E44F-BDC7-3343-8C00-DF91360826DE}" type="slidenum">
              <a:rPr lang="en-US"/>
              <a:pPr>
                <a:defRPr/>
              </a:pPr>
              <a:t>135</a:t>
            </a:fld>
            <a:endParaRPr lang="en-US"/>
          </a:p>
        </p:txBody>
      </p:sp>
      <p:sp>
        <p:nvSpPr>
          <p:cNvPr id="1634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4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33C639-F04C-2F4B-A3BF-C24DB64E7038}" type="slidenum">
              <a:rPr lang="en-US"/>
              <a:pPr>
                <a:defRPr/>
              </a:pPr>
              <a:t>136</a:t>
            </a:fld>
            <a:endParaRPr lang="en-US"/>
          </a:p>
        </p:txBody>
      </p:sp>
      <p:sp>
        <p:nvSpPr>
          <p:cNvPr id="1635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5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8BC960-1E2F-1F40-82EB-A4F0800D0978}" type="slidenum">
              <a:rPr lang="en-US"/>
              <a:pPr>
                <a:defRPr/>
              </a:pPr>
              <a:t>137</a:t>
            </a:fld>
            <a:endParaRPr lang="en-US"/>
          </a:p>
        </p:txBody>
      </p:sp>
      <p:sp>
        <p:nvSpPr>
          <p:cNvPr id="1638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8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3E3E53-B716-A942-991E-1B6F4ECAA721}" type="slidenum">
              <a:rPr lang="en-US"/>
              <a:pPr>
                <a:defRPr/>
              </a:pPr>
              <a:t>138</a:t>
            </a:fld>
            <a:endParaRPr lang="en-US"/>
          </a:p>
        </p:txBody>
      </p:sp>
      <p:sp>
        <p:nvSpPr>
          <p:cNvPr id="203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3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969612-6CB7-7A4E-BB22-1B00459DDD58}" type="slidenum">
              <a:rPr lang="en-US"/>
              <a:pPr>
                <a:defRPr/>
              </a:pPr>
              <a:t>139</a:t>
            </a:fld>
            <a:endParaRPr lang="en-US"/>
          </a:p>
        </p:txBody>
      </p:sp>
      <p:sp>
        <p:nvSpPr>
          <p:cNvPr id="1639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39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983A42-3031-204D-9B5B-84DD7352C4B6}" type="slidenum">
              <a:rPr lang="en-US"/>
              <a:pPr>
                <a:defRPr/>
              </a:pPr>
              <a:t>140</a:t>
            </a:fld>
            <a:endParaRPr lang="en-US"/>
          </a:p>
        </p:txBody>
      </p:sp>
      <p:sp>
        <p:nvSpPr>
          <p:cNvPr id="1640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0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F347F4-8E5C-F742-AD32-30CA14264684}" type="slidenum">
              <a:rPr lang="en-US"/>
              <a:pPr>
                <a:defRPr/>
              </a:pPr>
              <a:t>141</a:t>
            </a:fld>
            <a:endParaRPr lang="en-US"/>
          </a:p>
        </p:txBody>
      </p:sp>
      <p:sp>
        <p:nvSpPr>
          <p:cNvPr id="1641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1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2AD270-D750-3E4B-866F-B4F5E62F949E}" type="slidenum">
              <a:rPr lang="en-US"/>
              <a:pPr>
                <a:defRPr/>
              </a:pPr>
              <a:t>142</a:t>
            </a:fld>
            <a:endParaRPr lang="en-US"/>
          </a:p>
        </p:txBody>
      </p:sp>
      <p:sp>
        <p:nvSpPr>
          <p:cNvPr id="1642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2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022D064-D4E2-4D42-AFBE-97D12817EC28}" type="slidenum">
              <a:rPr lang="en-US"/>
              <a:pPr>
                <a:defRPr/>
              </a:pPr>
              <a:t>143</a:t>
            </a:fld>
            <a:endParaRPr lang="en-US"/>
          </a:p>
        </p:txBody>
      </p:sp>
      <p:sp>
        <p:nvSpPr>
          <p:cNvPr id="16435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35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C3C535C-E6EC-D741-AAAA-C5AF137CE9B8}" type="slidenum">
              <a:rPr lang="en-US"/>
              <a:pPr>
                <a:defRPr/>
              </a:pPr>
              <a:t>144</a:t>
            </a:fld>
            <a:endParaRPr lang="en-US"/>
          </a:p>
        </p:txBody>
      </p:sp>
      <p:sp>
        <p:nvSpPr>
          <p:cNvPr id="1645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55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7324BC-8E29-C443-8EDA-8D0B4E2CB3E5}" type="slidenum">
              <a:rPr lang="en-US"/>
              <a:pPr>
                <a:defRPr/>
              </a:pPr>
              <a:t>18</a:t>
            </a:fld>
            <a:endParaRPr lang="en-US"/>
          </a:p>
        </p:txBody>
      </p:sp>
      <p:sp>
        <p:nvSpPr>
          <p:cNvPr id="145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9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EB4B888-0178-C740-B266-596011F54CC6}" type="slidenum">
              <a:rPr lang="en-US"/>
              <a:pPr>
                <a:defRPr/>
              </a:pPr>
              <a:t>145</a:t>
            </a:fld>
            <a:endParaRPr lang="en-US"/>
          </a:p>
        </p:txBody>
      </p:sp>
      <p:sp>
        <p:nvSpPr>
          <p:cNvPr id="164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6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47E4D4-EFBF-CA42-8ABC-D9E362AB254C}" type="slidenum">
              <a:rPr lang="en-US"/>
              <a:pPr>
                <a:defRPr/>
              </a:pPr>
              <a:t>146</a:t>
            </a:fld>
            <a:endParaRPr lang="en-US"/>
          </a:p>
        </p:txBody>
      </p:sp>
      <p:sp>
        <p:nvSpPr>
          <p:cNvPr id="1647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7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0CEA53-72F3-0F41-B6E9-7C7E3AB8EA69}" type="slidenum">
              <a:rPr lang="en-US"/>
              <a:pPr>
                <a:defRPr/>
              </a:pPr>
              <a:t>147</a:t>
            </a:fld>
            <a:endParaRPr lang="en-US"/>
          </a:p>
        </p:txBody>
      </p:sp>
      <p:sp>
        <p:nvSpPr>
          <p:cNvPr id="164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2586F5-6CD7-5543-93F1-7DE923AF042A}" type="slidenum">
              <a:rPr lang="en-US"/>
              <a:pPr>
                <a:defRPr/>
              </a:pPr>
              <a:t>148</a:t>
            </a:fld>
            <a:endParaRPr lang="en-US"/>
          </a:p>
        </p:txBody>
      </p:sp>
      <p:sp>
        <p:nvSpPr>
          <p:cNvPr id="1649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9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21B95E-E839-1649-931B-D7D22EE5ECB1}" type="slidenum">
              <a:rPr lang="en-US"/>
              <a:pPr>
                <a:defRPr/>
              </a:pPr>
              <a:t>149</a:t>
            </a:fld>
            <a:endParaRPr lang="en-US"/>
          </a:p>
        </p:txBody>
      </p:sp>
      <p:sp>
        <p:nvSpPr>
          <p:cNvPr id="1650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0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4192EC-598A-1B4E-9BA6-3B6A0299D293}" type="slidenum">
              <a:rPr lang="en-US"/>
              <a:pPr>
                <a:defRPr/>
              </a:pPr>
              <a:t>150</a:t>
            </a:fld>
            <a:endParaRPr lang="en-US"/>
          </a:p>
        </p:txBody>
      </p:sp>
      <p:sp>
        <p:nvSpPr>
          <p:cNvPr id="1651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1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1092E99-35CA-8941-9D16-CF2AA3E2CFD5}" type="slidenum">
              <a:rPr lang="en-US"/>
              <a:pPr>
                <a:defRPr/>
              </a:pPr>
              <a:t>151</a:t>
            </a:fld>
            <a:endParaRPr lang="en-US"/>
          </a:p>
        </p:txBody>
      </p:sp>
      <p:sp>
        <p:nvSpPr>
          <p:cNvPr id="1652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2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5F0C09-B44C-8B4A-9FC5-70DD5733ABDA}" type="slidenum">
              <a:rPr lang="en-US"/>
              <a:pPr>
                <a:defRPr/>
              </a:pPr>
              <a:t>152</a:t>
            </a:fld>
            <a:endParaRPr lang="en-US"/>
          </a:p>
        </p:txBody>
      </p:sp>
      <p:sp>
        <p:nvSpPr>
          <p:cNvPr id="203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5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C52867-69E5-B146-A960-6C2262C70E83}" type="slidenum">
              <a:rPr lang="en-US"/>
              <a:pPr>
                <a:defRPr/>
              </a:pPr>
              <a:t>153</a:t>
            </a:fld>
            <a:endParaRPr lang="en-US"/>
          </a:p>
        </p:txBody>
      </p:sp>
      <p:sp>
        <p:nvSpPr>
          <p:cNvPr id="1653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3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6CF5F4-3634-B346-864C-0FCF9DECDB8E}" type="slidenum">
              <a:rPr lang="en-US"/>
              <a:pPr>
                <a:defRPr/>
              </a:pPr>
              <a:t>154</a:t>
            </a:fld>
            <a:endParaRPr lang="en-US"/>
          </a:p>
        </p:txBody>
      </p:sp>
      <p:sp>
        <p:nvSpPr>
          <p:cNvPr id="203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2378BF-9741-D946-9505-63F352E11139}" type="slidenum">
              <a:rPr lang="en-US"/>
              <a:pPr>
                <a:defRPr/>
              </a:pPr>
              <a:t>19</a:t>
            </a:fld>
            <a:endParaRPr lang="en-US"/>
          </a:p>
        </p:txBody>
      </p:sp>
      <p:sp>
        <p:nvSpPr>
          <p:cNvPr id="1462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62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DA68AD-1516-AA4E-A0A5-F7A124678A17}" type="slidenum">
              <a:rPr lang="en-US"/>
              <a:pPr>
                <a:defRPr/>
              </a:pPr>
              <a:t>155</a:t>
            </a:fld>
            <a:endParaRPr lang="en-US"/>
          </a:p>
        </p:txBody>
      </p:sp>
      <p:sp>
        <p:nvSpPr>
          <p:cNvPr id="1654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4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4D55D3-06D8-9B47-8A6F-97C76E615646}" type="slidenum">
              <a:rPr lang="en-US"/>
              <a:pPr>
                <a:defRPr/>
              </a:pPr>
              <a:t>156</a:t>
            </a:fld>
            <a:endParaRPr lang="en-US"/>
          </a:p>
        </p:txBody>
      </p:sp>
      <p:sp>
        <p:nvSpPr>
          <p:cNvPr id="1655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5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A49D9A-71EE-7D4F-95E8-5671F483F520}" type="slidenum">
              <a:rPr lang="en-US"/>
              <a:pPr>
                <a:defRPr/>
              </a:pPr>
              <a:t>157</a:t>
            </a:fld>
            <a:endParaRPr lang="en-US"/>
          </a:p>
        </p:txBody>
      </p:sp>
      <p:sp>
        <p:nvSpPr>
          <p:cNvPr id="1656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68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C0FB117-A742-C743-AF04-F34CC9FA13B0}" type="slidenum">
              <a:rPr lang="en-US"/>
              <a:pPr>
                <a:defRPr/>
              </a:pPr>
              <a:t>158</a:t>
            </a:fld>
            <a:endParaRPr lang="en-US"/>
          </a:p>
        </p:txBody>
      </p:sp>
      <p:sp>
        <p:nvSpPr>
          <p:cNvPr id="1657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57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BE5447-BB7C-084F-AE00-EFC20CF1D13B}" type="slidenum">
              <a:rPr lang="en-US"/>
              <a:pPr>
                <a:defRPr/>
              </a:pPr>
              <a:t>159</a:t>
            </a:fld>
            <a:endParaRPr lang="en-US"/>
          </a:p>
        </p:txBody>
      </p:sp>
      <p:sp>
        <p:nvSpPr>
          <p:cNvPr id="195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9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1AE24D-A7B6-3542-ADBA-D374A5990AD7}" type="slidenum">
              <a:rPr lang="en-US"/>
              <a:pPr>
                <a:defRPr/>
              </a:pPr>
              <a:t>160</a:t>
            </a:fld>
            <a:endParaRPr lang="en-US"/>
          </a:p>
        </p:txBody>
      </p:sp>
      <p:sp>
        <p:nvSpPr>
          <p:cNvPr id="1660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0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9A4BC2-CC6F-C840-8FF6-260FDC6957EB}" type="slidenum">
              <a:rPr lang="en-US"/>
              <a:pPr>
                <a:defRPr/>
              </a:pPr>
              <a:t>161</a:t>
            </a:fld>
            <a:endParaRPr lang="en-US"/>
          </a:p>
        </p:txBody>
      </p:sp>
      <p:sp>
        <p:nvSpPr>
          <p:cNvPr id="1662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2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FFBC69-F1A6-B04F-A2F7-F130F363C8BA}" type="slidenum">
              <a:rPr lang="en-US"/>
              <a:pPr>
                <a:defRPr/>
              </a:pPr>
              <a:t>162</a:t>
            </a:fld>
            <a:endParaRPr lang="en-US"/>
          </a:p>
        </p:txBody>
      </p:sp>
      <p:sp>
        <p:nvSpPr>
          <p:cNvPr id="196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0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7A5A54-258F-874D-9972-1081798A7CC2}" type="slidenum">
              <a:rPr lang="en-US"/>
              <a:pPr>
                <a:defRPr/>
              </a:pPr>
              <a:t>163</a:t>
            </a:fld>
            <a:endParaRPr lang="en-US"/>
          </a:p>
        </p:txBody>
      </p:sp>
      <p:sp>
        <p:nvSpPr>
          <p:cNvPr id="204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1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245E02-64E8-664B-A5F8-6E1C9B4AAF73}" type="slidenum">
              <a:rPr lang="en-US"/>
              <a:pPr>
                <a:defRPr/>
              </a:pPr>
              <a:t>164</a:t>
            </a:fld>
            <a:endParaRPr lang="en-US"/>
          </a:p>
        </p:txBody>
      </p:sp>
      <p:sp>
        <p:nvSpPr>
          <p:cNvPr id="203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9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3C9536-688F-5342-BC5C-ABBCC521CBF8}" type="slidenum">
              <a:rPr lang="en-US"/>
              <a:pPr>
                <a:defRPr/>
              </a:pPr>
              <a:t>20</a:t>
            </a:fld>
            <a:endParaRPr lang="en-US"/>
          </a:p>
        </p:txBody>
      </p:sp>
      <p:sp>
        <p:nvSpPr>
          <p:cNvPr id="195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1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48B1712-994A-154F-9A7D-3F7F79449659}" type="slidenum">
              <a:rPr lang="en-US"/>
              <a:pPr>
                <a:defRPr/>
              </a:pPr>
              <a:t>165</a:t>
            </a:fld>
            <a:endParaRPr lang="en-US"/>
          </a:p>
        </p:txBody>
      </p:sp>
      <p:sp>
        <p:nvSpPr>
          <p:cNvPr id="169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6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0AF086-35E8-C34A-9EA4-CF852F5E12B6}" type="slidenum">
              <a:rPr lang="en-US"/>
              <a:pPr>
                <a:defRPr/>
              </a:pPr>
              <a:t>166</a:t>
            </a:fld>
            <a:endParaRPr lang="en-US"/>
          </a:p>
        </p:txBody>
      </p:sp>
      <p:sp>
        <p:nvSpPr>
          <p:cNvPr id="1698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98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03BAB3-20F0-9A4C-B394-1760C7B599DF}" type="slidenum">
              <a:rPr lang="en-US"/>
              <a:pPr>
                <a:defRPr/>
              </a:pPr>
              <a:t>167</a:t>
            </a:fld>
            <a:endParaRPr lang="en-US"/>
          </a:p>
        </p:txBody>
      </p:sp>
      <p:sp>
        <p:nvSpPr>
          <p:cNvPr id="1700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0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B53ABF-5959-FD49-B101-FE7620BE08AB}" type="slidenum">
              <a:rPr lang="en-US"/>
              <a:pPr>
                <a:defRPr/>
              </a:pPr>
              <a:t>168</a:t>
            </a:fld>
            <a:endParaRPr lang="en-US"/>
          </a:p>
        </p:txBody>
      </p:sp>
      <p:sp>
        <p:nvSpPr>
          <p:cNvPr id="1702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2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97AD89-19AF-1946-B9C6-0DF5E5798764}" type="slidenum">
              <a:rPr lang="en-US"/>
              <a:pPr>
                <a:defRPr/>
              </a:pPr>
              <a:t>169</a:t>
            </a:fld>
            <a:endParaRPr lang="en-US"/>
          </a:p>
        </p:txBody>
      </p:sp>
      <p:sp>
        <p:nvSpPr>
          <p:cNvPr id="1704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4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170BC3-B1E6-9B40-9A62-DE96A7476BAA}" type="slidenum">
              <a:rPr lang="en-US"/>
              <a:pPr>
                <a:defRPr/>
              </a:pPr>
              <a:t>170</a:t>
            </a:fld>
            <a:endParaRPr lang="en-US"/>
          </a:p>
        </p:txBody>
      </p:sp>
      <p:sp>
        <p:nvSpPr>
          <p:cNvPr id="196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1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7175A-E397-564D-897A-14F078176067}" type="slidenum">
              <a:rPr lang="en-US"/>
              <a:pPr>
                <a:defRPr/>
              </a:pPr>
              <a:t>171</a:t>
            </a:fld>
            <a:endParaRPr lang="en-US"/>
          </a:p>
        </p:txBody>
      </p:sp>
      <p:sp>
        <p:nvSpPr>
          <p:cNvPr id="1708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08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6F1298A-D805-6F4C-A69D-18F89FFEE721}" type="slidenum">
              <a:rPr lang="en-US"/>
              <a:pPr>
                <a:defRPr/>
              </a:pPr>
              <a:t>172</a:t>
            </a:fld>
            <a:endParaRPr lang="en-US"/>
          </a:p>
        </p:txBody>
      </p:sp>
      <p:sp>
        <p:nvSpPr>
          <p:cNvPr id="1710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0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4C4E76-5306-BF45-8A6E-6266E029DA3C}" type="slidenum">
              <a:rPr lang="en-US"/>
              <a:pPr>
                <a:defRPr/>
              </a:pPr>
              <a:t>173</a:t>
            </a:fld>
            <a:endParaRPr lang="en-US"/>
          </a:p>
        </p:txBody>
      </p:sp>
      <p:sp>
        <p:nvSpPr>
          <p:cNvPr id="1712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2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AFC613-6CEB-5C4B-B070-8AC695A38141}" type="slidenum">
              <a:rPr lang="en-US"/>
              <a:pPr>
                <a:defRPr/>
              </a:pPr>
              <a:t>174</a:t>
            </a:fld>
            <a:endParaRPr lang="en-US"/>
          </a:p>
        </p:txBody>
      </p:sp>
      <p:sp>
        <p:nvSpPr>
          <p:cNvPr id="196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3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8C1083-421B-3C43-8051-A53165B5D356}" type="slidenum">
              <a:rPr lang="en-US"/>
              <a:pPr>
                <a:defRPr/>
              </a:pPr>
              <a:t>21</a:t>
            </a:fld>
            <a:endParaRPr lang="en-US"/>
          </a:p>
        </p:txBody>
      </p:sp>
      <p:sp>
        <p:nvSpPr>
          <p:cNvPr id="1484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4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CC42A8-8E91-2B49-9FE6-159A2BFA759D}" type="slidenum">
              <a:rPr lang="en-US"/>
              <a:pPr>
                <a:defRPr/>
              </a:pPr>
              <a:t>175</a:t>
            </a:fld>
            <a:endParaRPr lang="en-US"/>
          </a:p>
        </p:txBody>
      </p:sp>
      <p:sp>
        <p:nvSpPr>
          <p:cNvPr id="204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3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AF7362-6DD2-674B-8D5D-A4A0513F380D}" type="slidenum">
              <a:rPr lang="en-US"/>
              <a:pPr>
                <a:defRPr/>
              </a:pPr>
              <a:t>176</a:t>
            </a:fld>
            <a:endParaRPr lang="en-US"/>
          </a:p>
        </p:txBody>
      </p:sp>
      <p:sp>
        <p:nvSpPr>
          <p:cNvPr id="196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4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C131AC-06EE-2A46-9B52-C9040BDA5385}" type="slidenum">
              <a:rPr lang="en-US"/>
              <a:pPr>
                <a:defRPr/>
              </a:pPr>
              <a:t>177</a:t>
            </a:fld>
            <a:endParaRPr lang="en-US"/>
          </a:p>
        </p:txBody>
      </p:sp>
      <p:sp>
        <p:nvSpPr>
          <p:cNvPr id="204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5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4EC474-EE49-1C44-AF56-82FC9B84361F}" type="slidenum">
              <a:rPr lang="en-US"/>
              <a:pPr>
                <a:defRPr/>
              </a:pPr>
              <a:t>178</a:t>
            </a:fld>
            <a:endParaRPr lang="en-US"/>
          </a:p>
        </p:txBody>
      </p:sp>
      <p:sp>
        <p:nvSpPr>
          <p:cNvPr id="196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5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575D92-CF45-F747-BAE5-D8AB11213AC5}" type="slidenum">
              <a:rPr lang="en-US"/>
              <a:pPr>
                <a:defRPr/>
              </a:pPr>
              <a:t>179</a:t>
            </a:fld>
            <a:endParaRPr lang="en-US"/>
          </a:p>
        </p:txBody>
      </p:sp>
      <p:sp>
        <p:nvSpPr>
          <p:cNvPr id="1966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6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F4AE92-2D09-6743-B839-592ACB0A2144}" type="slidenum">
              <a:rPr lang="en-US"/>
              <a:pPr>
                <a:defRPr/>
              </a:pPr>
              <a:t>180</a:t>
            </a:fld>
            <a:endParaRPr lang="en-US"/>
          </a:p>
        </p:txBody>
      </p:sp>
      <p:sp>
        <p:nvSpPr>
          <p:cNvPr id="1718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18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867910-B998-DF46-9C14-6D7F758ED00F}" type="slidenum">
              <a:rPr lang="en-US"/>
              <a:pPr>
                <a:defRPr/>
              </a:pPr>
              <a:t>181</a:t>
            </a:fld>
            <a:endParaRPr lang="en-US"/>
          </a:p>
        </p:txBody>
      </p:sp>
      <p:sp>
        <p:nvSpPr>
          <p:cNvPr id="1720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E6E915-7228-F14B-99D4-450211032DDE}" type="slidenum">
              <a:rPr lang="en-US"/>
              <a:pPr>
                <a:defRPr/>
              </a:pPr>
              <a:t>182</a:t>
            </a:fld>
            <a:endParaRPr lang="en-US"/>
          </a:p>
        </p:txBody>
      </p:sp>
      <p:sp>
        <p:nvSpPr>
          <p:cNvPr id="1722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2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DBBF3-4F9D-944B-B668-5B1A8C392C3C}" type="slidenum">
              <a:rPr lang="en-US"/>
              <a:pPr>
                <a:defRPr/>
              </a:pPr>
              <a:t>183</a:t>
            </a:fld>
            <a:endParaRPr lang="en-US"/>
          </a:p>
        </p:txBody>
      </p:sp>
      <p:sp>
        <p:nvSpPr>
          <p:cNvPr id="1724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4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5530F9-3A80-624A-AB03-9CF42D1FDBEE}" type="slidenum">
              <a:rPr lang="en-US"/>
              <a:pPr>
                <a:defRPr/>
              </a:pPr>
              <a:t>184</a:t>
            </a:fld>
            <a:endParaRPr lang="en-US"/>
          </a:p>
        </p:txBody>
      </p:sp>
      <p:sp>
        <p:nvSpPr>
          <p:cNvPr id="1726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6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0C0D5F-4041-0940-8303-E816551B55A9}" type="slidenum">
              <a:rPr lang="en-US"/>
              <a:pPr>
                <a:defRPr/>
              </a:pPr>
              <a:t>22</a:t>
            </a:fld>
            <a:endParaRPr lang="en-US"/>
          </a:p>
        </p:txBody>
      </p:sp>
      <p:sp>
        <p:nvSpPr>
          <p:cNvPr id="198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55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BACF10-D389-1E4E-A8C3-5C2E4891BBBC}" type="slidenum">
              <a:rPr lang="en-US"/>
              <a:pPr>
                <a:defRPr/>
              </a:pPr>
              <a:t>185</a:t>
            </a:fld>
            <a:endParaRPr lang="en-US"/>
          </a:p>
        </p:txBody>
      </p:sp>
      <p:sp>
        <p:nvSpPr>
          <p:cNvPr id="1728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8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1E0E70-45C2-CC4C-B967-199E3DD060DE}" type="slidenum">
              <a:rPr lang="en-US"/>
              <a:pPr>
                <a:defRPr/>
              </a:pPr>
              <a:t>186</a:t>
            </a:fld>
            <a:endParaRPr lang="en-US"/>
          </a:p>
        </p:txBody>
      </p:sp>
      <p:sp>
        <p:nvSpPr>
          <p:cNvPr id="205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0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2DE7F8-A8C8-CF42-A75D-B74C3B8FBFE6}" type="slidenum">
              <a:rPr lang="en-US"/>
              <a:pPr>
                <a:defRPr/>
              </a:pPr>
              <a:t>187</a:t>
            </a:fld>
            <a:endParaRPr lang="en-US"/>
          </a:p>
        </p:txBody>
      </p:sp>
      <p:sp>
        <p:nvSpPr>
          <p:cNvPr id="1730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0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84F2F5-6F6B-304E-AC7B-9612226F8918}" type="slidenum">
              <a:rPr lang="en-US"/>
              <a:pPr>
                <a:defRPr/>
              </a:pPr>
              <a:t>188</a:t>
            </a:fld>
            <a:endParaRPr lang="en-US"/>
          </a:p>
        </p:txBody>
      </p:sp>
      <p:sp>
        <p:nvSpPr>
          <p:cNvPr id="1732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26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6E0CB5-A529-B949-90CD-5726425637D8}" type="slidenum">
              <a:rPr lang="en-US"/>
              <a:pPr>
                <a:defRPr/>
              </a:pPr>
              <a:t>189</a:t>
            </a:fld>
            <a:endParaRPr lang="en-US"/>
          </a:p>
        </p:txBody>
      </p:sp>
      <p:sp>
        <p:nvSpPr>
          <p:cNvPr id="17367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67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6946FF-7592-AD42-AECA-6F5BA6E4D7B3}" type="slidenum">
              <a:rPr lang="en-US"/>
              <a:pPr>
                <a:defRPr/>
              </a:pPr>
              <a:t>190</a:t>
            </a:fld>
            <a:endParaRPr lang="en-US"/>
          </a:p>
        </p:txBody>
      </p:sp>
      <p:sp>
        <p:nvSpPr>
          <p:cNvPr id="1734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46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F311B63-17A6-7045-9D0E-BE98894A7F46}" type="slidenum">
              <a:rPr lang="en-US"/>
              <a:pPr>
                <a:defRPr/>
              </a:pPr>
              <a:t>191</a:t>
            </a:fld>
            <a:endParaRPr lang="en-US"/>
          </a:p>
        </p:txBody>
      </p:sp>
      <p:sp>
        <p:nvSpPr>
          <p:cNvPr id="17387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387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11304D-1712-934E-BD28-CD2E1F063DC3}" type="slidenum">
              <a:rPr lang="en-US"/>
              <a:pPr>
                <a:defRPr/>
              </a:pPr>
              <a:t>192</a:t>
            </a:fld>
            <a:endParaRPr lang="en-US"/>
          </a:p>
        </p:txBody>
      </p:sp>
      <p:sp>
        <p:nvSpPr>
          <p:cNvPr id="1740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6BD542-941F-6B45-A4D5-9F3588291494}" type="slidenum">
              <a:rPr lang="en-US"/>
              <a:pPr>
                <a:defRPr/>
              </a:pPr>
              <a:t>193</a:t>
            </a:fld>
            <a:endParaRPr lang="en-US"/>
          </a:p>
        </p:txBody>
      </p:sp>
      <p:sp>
        <p:nvSpPr>
          <p:cNvPr id="1742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2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896CC8-5EB5-744B-8A53-7AF186E6603C}" type="slidenum">
              <a:rPr lang="en-US"/>
              <a:pPr>
                <a:defRPr/>
              </a:pPr>
              <a:t>194</a:t>
            </a:fld>
            <a:endParaRPr lang="en-US"/>
          </a:p>
        </p:txBody>
      </p:sp>
      <p:sp>
        <p:nvSpPr>
          <p:cNvPr id="1744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4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C5694F1-F5F8-6F4F-8111-605FD19947D9}" type="slidenum">
              <a:rPr lang="en-US"/>
              <a:pPr>
                <a:defRPr/>
              </a:pPr>
              <a:t>23</a:t>
            </a:fld>
            <a:endParaRPr lang="en-US"/>
          </a:p>
        </p:txBody>
      </p:sp>
      <p:sp>
        <p:nvSpPr>
          <p:cNvPr id="142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2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9301E0-0C26-BC47-B721-79C279C3F155}" type="slidenum">
              <a:rPr lang="en-US"/>
              <a:pPr>
                <a:defRPr/>
              </a:pPr>
              <a:t>195</a:t>
            </a:fld>
            <a:endParaRPr lang="en-US"/>
          </a:p>
        </p:txBody>
      </p:sp>
      <p:sp>
        <p:nvSpPr>
          <p:cNvPr id="1746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6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7ED01FA-2247-C646-A578-328906E1DA61}" type="slidenum">
              <a:rPr lang="en-US"/>
              <a:pPr>
                <a:defRPr/>
              </a:pPr>
              <a:t>196</a:t>
            </a:fld>
            <a:endParaRPr lang="en-US"/>
          </a:p>
        </p:txBody>
      </p:sp>
      <p:sp>
        <p:nvSpPr>
          <p:cNvPr id="196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7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525582-1F43-534A-9038-A915350B2A6F}" type="slidenum">
              <a:rPr lang="en-US"/>
              <a:pPr>
                <a:defRPr/>
              </a:pPr>
              <a:t>197</a:t>
            </a:fld>
            <a:endParaRPr lang="en-US"/>
          </a:p>
        </p:txBody>
      </p:sp>
      <p:sp>
        <p:nvSpPr>
          <p:cNvPr id="1750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0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B19970-2A7D-C34D-AD47-4A41A59DFFA5}" type="slidenum">
              <a:rPr lang="en-US"/>
              <a:pPr>
                <a:defRPr/>
              </a:pPr>
              <a:t>198</a:t>
            </a:fld>
            <a:endParaRPr lang="en-US"/>
          </a:p>
        </p:txBody>
      </p:sp>
      <p:sp>
        <p:nvSpPr>
          <p:cNvPr id="1752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2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26CF52-CBA9-6544-BB79-67A89FDC4BCD}" type="slidenum">
              <a:rPr lang="en-US"/>
              <a:pPr>
                <a:defRPr/>
              </a:pPr>
              <a:t>199</a:t>
            </a:fld>
            <a:endParaRPr lang="en-US"/>
          </a:p>
        </p:txBody>
      </p:sp>
      <p:sp>
        <p:nvSpPr>
          <p:cNvPr id="1754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4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F2F7B2B-EB5C-D54F-B045-503C4C1EE854}" type="slidenum">
              <a:rPr lang="en-US"/>
              <a:pPr>
                <a:defRPr/>
              </a:pPr>
              <a:t>200</a:t>
            </a:fld>
            <a:endParaRPr lang="en-US"/>
          </a:p>
        </p:txBody>
      </p:sp>
      <p:sp>
        <p:nvSpPr>
          <p:cNvPr id="2052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2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E09E275-FB56-904B-8772-0E03204DCB21}" type="slidenum">
              <a:rPr lang="en-US"/>
              <a:pPr>
                <a:defRPr/>
              </a:pPr>
              <a:t>201</a:t>
            </a:fld>
            <a:endParaRPr lang="en-US"/>
          </a:p>
        </p:txBody>
      </p:sp>
      <p:sp>
        <p:nvSpPr>
          <p:cNvPr id="1968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8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5B93B14-82AE-284F-89F8-DAFA662F9C8E}" type="slidenum">
              <a:rPr lang="en-US"/>
              <a:pPr>
                <a:defRPr/>
              </a:pPr>
              <a:t>202</a:t>
            </a:fld>
            <a:endParaRPr lang="en-US"/>
          </a:p>
        </p:txBody>
      </p:sp>
      <p:sp>
        <p:nvSpPr>
          <p:cNvPr id="211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14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42C84A-CA18-8642-B903-6755E76DAB93}" type="slidenum">
              <a:rPr lang="en-US"/>
              <a:pPr>
                <a:defRPr/>
              </a:pPr>
              <a:t>203</a:t>
            </a:fld>
            <a:endParaRPr lang="en-US"/>
          </a:p>
        </p:txBody>
      </p:sp>
      <p:sp>
        <p:nvSpPr>
          <p:cNvPr id="205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4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45E0F5-FF01-1142-816E-80A2DD22F110}" type="slidenum">
              <a:rPr lang="en-US"/>
              <a:pPr>
                <a:defRPr/>
              </a:pPr>
              <a:t>204</a:t>
            </a:fld>
            <a:endParaRPr lang="en-US"/>
          </a:p>
        </p:txBody>
      </p:sp>
      <p:sp>
        <p:nvSpPr>
          <p:cNvPr id="1757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71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658E7F-B093-864C-B1D9-D99D55A718D3}" type="slidenum">
              <a:rPr lang="en-US"/>
              <a:pPr>
                <a:defRPr/>
              </a:pPr>
              <a:t>4</a:t>
            </a:fld>
            <a:endParaRPr lang="en-US"/>
          </a:p>
        </p:txBody>
      </p:sp>
      <p:sp>
        <p:nvSpPr>
          <p:cNvPr id="1979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9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1ACEAA-0357-C340-AECD-00FA44D95D5E}" type="slidenum">
              <a:rPr lang="en-US"/>
              <a:pPr>
                <a:defRPr/>
              </a:pPr>
              <a:t>25</a:t>
            </a:fld>
            <a:endParaRPr lang="en-US"/>
          </a:p>
        </p:txBody>
      </p:sp>
      <p:sp>
        <p:nvSpPr>
          <p:cNvPr id="1987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75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B3E275-CBE6-4648-B98A-0CF079808D4B}" type="slidenum">
              <a:rPr lang="en-US"/>
              <a:pPr>
                <a:defRPr/>
              </a:pPr>
              <a:t>205</a:t>
            </a:fld>
            <a:endParaRPr lang="en-US"/>
          </a:p>
        </p:txBody>
      </p:sp>
      <p:sp>
        <p:nvSpPr>
          <p:cNvPr id="1759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9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0D3F8EC-628A-EC4E-9B89-34F8100F87A3}" type="slidenum">
              <a:rPr lang="en-US"/>
              <a:pPr>
                <a:defRPr/>
              </a:pPr>
              <a:t>206</a:t>
            </a:fld>
            <a:endParaRPr lang="en-US"/>
          </a:p>
        </p:txBody>
      </p:sp>
      <p:sp>
        <p:nvSpPr>
          <p:cNvPr id="1761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1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2B0928-6B41-7E49-84A7-04DDCFD184D9}" type="slidenum">
              <a:rPr lang="en-US"/>
              <a:pPr>
                <a:defRPr/>
              </a:pPr>
              <a:t>207</a:t>
            </a:fld>
            <a:endParaRPr lang="en-US"/>
          </a:p>
        </p:txBody>
      </p:sp>
      <p:sp>
        <p:nvSpPr>
          <p:cNvPr id="1765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5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9CE78E-CF20-FB4D-B9CF-A6447C08F3BA}" type="slidenum">
              <a:rPr lang="en-US"/>
              <a:pPr>
                <a:defRPr/>
              </a:pPr>
              <a:t>208</a:t>
            </a:fld>
            <a:endParaRPr lang="en-US"/>
          </a:p>
        </p:txBody>
      </p:sp>
      <p:sp>
        <p:nvSpPr>
          <p:cNvPr id="1767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7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F9157DA-0525-004B-AC23-600B01F84E21}" type="slidenum">
              <a:rPr lang="en-US"/>
              <a:pPr>
                <a:defRPr/>
              </a:pPr>
              <a:t>209</a:t>
            </a:fld>
            <a:endParaRPr lang="en-US"/>
          </a:p>
        </p:txBody>
      </p:sp>
      <p:sp>
        <p:nvSpPr>
          <p:cNvPr id="176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69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6E40276-003E-6540-90D9-974A3CBB8BAD}" type="slidenum">
              <a:rPr lang="en-US"/>
              <a:pPr>
                <a:defRPr/>
              </a:pPr>
              <a:t>210</a:t>
            </a:fld>
            <a:endParaRPr lang="en-US"/>
          </a:p>
        </p:txBody>
      </p:sp>
      <p:sp>
        <p:nvSpPr>
          <p:cNvPr id="196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691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A2BEE4-CF1E-1F40-B117-BE04F2B637C5}" type="slidenum">
              <a:rPr lang="en-US"/>
              <a:pPr>
                <a:defRPr/>
              </a:pPr>
              <a:t>211</a:t>
            </a:fld>
            <a:endParaRPr lang="en-US"/>
          </a:p>
        </p:txBody>
      </p:sp>
      <p:sp>
        <p:nvSpPr>
          <p:cNvPr id="197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0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1E8EE99-D921-6A46-91B8-0E71E5CE7A87}" type="slidenum">
              <a:rPr lang="en-US"/>
              <a:pPr>
                <a:defRPr/>
              </a:pPr>
              <a:t>212</a:t>
            </a:fld>
            <a:endParaRPr lang="en-US"/>
          </a:p>
        </p:txBody>
      </p:sp>
      <p:sp>
        <p:nvSpPr>
          <p:cNvPr id="1971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1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97905C-1897-D041-829D-8F9CAC4330D0}" type="slidenum">
              <a:rPr lang="en-US"/>
              <a:pPr>
                <a:defRPr/>
              </a:pPr>
              <a:t>213</a:t>
            </a:fld>
            <a:endParaRPr lang="en-US"/>
          </a:p>
        </p:txBody>
      </p:sp>
      <p:sp>
        <p:nvSpPr>
          <p:cNvPr id="197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2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06DE52-EECE-C246-9BEB-7A84CDE8864A}" type="slidenum">
              <a:rPr lang="en-US"/>
              <a:pPr>
                <a:defRPr/>
              </a:pPr>
              <a:t>214</a:t>
            </a:fld>
            <a:endParaRPr lang="en-US"/>
          </a:p>
        </p:txBody>
      </p:sp>
      <p:sp>
        <p:nvSpPr>
          <p:cNvPr id="1775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5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9EEE0D-BCAC-024C-847F-188528FE999F}" type="slidenum">
              <a:rPr lang="en-US"/>
              <a:pPr>
                <a:defRPr/>
              </a:pPr>
              <a:t>26</a:t>
            </a:fld>
            <a:endParaRPr lang="en-US"/>
          </a:p>
        </p:txBody>
      </p:sp>
      <p:sp>
        <p:nvSpPr>
          <p:cNvPr id="148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5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3C9E10-F0EB-0A49-8E4F-989D15525428}" type="slidenum">
              <a:rPr lang="en-US"/>
              <a:pPr>
                <a:defRPr/>
              </a:pPr>
              <a:t>215</a:t>
            </a:fld>
            <a:endParaRPr lang="en-US"/>
          </a:p>
        </p:txBody>
      </p:sp>
      <p:sp>
        <p:nvSpPr>
          <p:cNvPr id="1777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77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1676DB-BDCD-004B-8D76-FA898636F0EE}" type="slidenum">
              <a:rPr lang="en-US"/>
              <a:pPr>
                <a:defRPr/>
              </a:pPr>
              <a:t>216</a:t>
            </a:fld>
            <a:endParaRPr lang="en-US"/>
          </a:p>
        </p:txBody>
      </p:sp>
      <p:sp>
        <p:nvSpPr>
          <p:cNvPr id="197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3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9CA169-5D90-4A45-B2B0-C097E3C6FF26}" type="slidenum">
              <a:rPr lang="en-US"/>
              <a:pPr>
                <a:defRPr/>
              </a:pPr>
              <a:t>217</a:t>
            </a:fld>
            <a:endParaRPr lang="en-US"/>
          </a:p>
        </p:txBody>
      </p:sp>
      <p:sp>
        <p:nvSpPr>
          <p:cNvPr id="197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4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AFCD07-6FAC-5245-9C07-83ADF54AC160}" type="slidenum">
              <a:rPr lang="en-US"/>
              <a:pPr>
                <a:defRPr/>
              </a:pPr>
              <a:t>218</a:t>
            </a:fld>
            <a:endParaRPr lang="en-US"/>
          </a:p>
        </p:txBody>
      </p:sp>
      <p:sp>
        <p:nvSpPr>
          <p:cNvPr id="1781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5DB074-278C-B141-ACD9-60D45144BC6F}" type="slidenum">
              <a:rPr lang="en-US"/>
              <a:pPr>
                <a:defRPr/>
              </a:pPr>
              <a:t>219</a:t>
            </a:fld>
            <a:endParaRPr lang="en-US"/>
          </a:p>
        </p:txBody>
      </p:sp>
      <p:sp>
        <p:nvSpPr>
          <p:cNvPr id="1783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38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B5CEFE4-7EA2-C741-AB24-47281FAF346E}" type="slidenum">
              <a:rPr lang="en-US"/>
              <a:pPr>
                <a:defRPr/>
              </a:pPr>
              <a:t>220</a:t>
            </a:fld>
            <a:endParaRPr lang="en-US"/>
          </a:p>
        </p:txBody>
      </p:sp>
      <p:sp>
        <p:nvSpPr>
          <p:cNvPr id="2056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6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A9DED8-7ED9-7C4D-9A50-797BA45FFC92}" type="slidenum">
              <a:rPr lang="en-US"/>
              <a:pPr>
                <a:defRPr/>
              </a:pPr>
              <a:t>221</a:t>
            </a:fld>
            <a:endParaRPr lang="en-US"/>
          </a:p>
        </p:txBody>
      </p:sp>
      <p:sp>
        <p:nvSpPr>
          <p:cNvPr id="1785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58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D706EC-162C-FE4D-B121-43037647EC61}" type="slidenum">
              <a:rPr lang="en-US"/>
              <a:pPr>
                <a:defRPr/>
              </a:pPr>
              <a:t>222</a:t>
            </a:fld>
            <a:endParaRPr lang="en-US"/>
          </a:p>
        </p:txBody>
      </p:sp>
      <p:sp>
        <p:nvSpPr>
          <p:cNvPr id="178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7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9B385F1-5C6C-704C-9F70-1BBDD0F515AA}" type="slidenum">
              <a:rPr lang="en-US"/>
              <a:pPr>
                <a:defRPr/>
              </a:pPr>
              <a:t>223</a:t>
            </a:fld>
            <a:endParaRPr lang="en-US"/>
          </a:p>
        </p:txBody>
      </p:sp>
      <p:sp>
        <p:nvSpPr>
          <p:cNvPr id="1789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9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080989-46F0-1249-93E1-C1B276DBA5CB}" type="slidenum">
              <a:rPr lang="en-US"/>
              <a:pPr>
                <a:defRPr/>
              </a:pPr>
              <a:t>224</a:t>
            </a:fld>
            <a:endParaRPr lang="en-US"/>
          </a:p>
        </p:txBody>
      </p:sp>
      <p:sp>
        <p:nvSpPr>
          <p:cNvPr id="1792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C2EFDC-94A6-1A4C-B212-403C492FAA24}" type="slidenum">
              <a:rPr lang="en-US"/>
              <a:pPr>
                <a:defRPr/>
              </a:pPr>
              <a:t>27</a:t>
            </a:fld>
            <a:endParaRPr lang="en-US"/>
          </a:p>
        </p:txBody>
      </p:sp>
      <p:sp>
        <p:nvSpPr>
          <p:cNvPr id="148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68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FC5F90-2988-3044-911E-99C48E48839D}" type="slidenum">
              <a:rPr lang="en-US"/>
              <a:pPr>
                <a:defRPr/>
              </a:pPr>
              <a:t>225</a:t>
            </a:fld>
            <a:endParaRPr lang="en-US"/>
          </a:p>
        </p:txBody>
      </p:sp>
      <p:sp>
        <p:nvSpPr>
          <p:cNvPr id="179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4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C91543-AE17-7748-86D4-959237F51577}" type="slidenum">
              <a:rPr lang="en-US"/>
              <a:pPr>
                <a:defRPr/>
              </a:pPr>
              <a:t>226</a:t>
            </a:fld>
            <a:endParaRPr lang="en-US"/>
          </a:p>
        </p:txBody>
      </p:sp>
      <p:sp>
        <p:nvSpPr>
          <p:cNvPr id="1796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6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B81E97-BC77-3141-83B1-24E324CBFCEA}" type="slidenum">
              <a:rPr lang="en-US"/>
              <a:pPr>
                <a:defRPr/>
              </a:pPr>
              <a:t>227</a:t>
            </a:fld>
            <a:endParaRPr lang="en-US"/>
          </a:p>
        </p:txBody>
      </p:sp>
      <p:sp>
        <p:nvSpPr>
          <p:cNvPr id="1798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81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A1ADDC-81D2-F640-B160-7A19864E5E1B}" type="slidenum">
              <a:rPr lang="en-US"/>
              <a:pPr>
                <a:defRPr/>
              </a:pPr>
              <a:t>228</a:t>
            </a:fld>
            <a:endParaRPr lang="en-US"/>
          </a:p>
        </p:txBody>
      </p:sp>
      <p:sp>
        <p:nvSpPr>
          <p:cNvPr id="1811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1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865343F-2DE8-4E4F-8E5A-FF1B5044FB58}" type="slidenum">
              <a:rPr lang="en-US"/>
              <a:pPr>
                <a:defRPr/>
              </a:pPr>
              <a:t>229</a:t>
            </a:fld>
            <a:endParaRPr lang="en-US"/>
          </a:p>
        </p:txBody>
      </p:sp>
      <p:sp>
        <p:nvSpPr>
          <p:cNvPr id="181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3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86B5C7-716B-2445-B268-5DB8E2B0A831}" type="slidenum">
              <a:rPr lang="en-US"/>
              <a:pPr>
                <a:defRPr/>
              </a:pPr>
              <a:t>230</a:t>
            </a:fld>
            <a:endParaRPr lang="en-US"/>
          </a:p>
        </p:txBody>
      </p:sp>
      <p:sp>
        <p:nvSpPr>
          <p:cNvPr id="1815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5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739363B-B8AD-9044-8A9C-E3FFEB2F87EE}" type="slidenum">
              <a:rPr lang="en-US"/>
              <a:pPr>
                <a:defRPr/>
              </a:pPr>
              <a:t>231</a:t>
            </a:fld>
            <a:endParaRPr lang="en-US"/>
          </a:p>
        </p:txBody>
      </p:sp>
      <p:sp>
        <p:nvSpPr>
          <p:cNvPr id="1817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7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2C6E55-CAFD-9048-925E-7909C0ABC88C}" type="slidenum">
              <a:rPr lang="en-US"/>
              <a:pPr>
                <a:defRPr/>
              </a:pPr>
              <a:t>232</a:t>
            </a:fld>
            <a:endParaRPr lang="en-US"/>
          </a:p>
        </p:txBody>
      </p:sp>
      <p:sp>
        <p:nvSpPr>
          <p:cNvPr id="1819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196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213B71-6B68-464B-B2D5-0757945DEE0F}" type="slidenum">
              <a:rPr lang="en-US"/>
              <a:pPr>
                <a:defRPr/>
              </a:pPr>
              <a:t>233</a:t>
            </a:fld>
            <a:endParaRPr lang="en-US"/>
          </a:p>
        </p:txBody>
      </p:sp>
      <p:sp>
        <p:nvSpPr>
          <p:cNvPr id="1821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16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BE91F46-196F-7940-96D1-32DED1F7E1D9}" type="slidenum">
              <a:rPr lang="en-US"/>
              <a:pPr>
                <a:defRPr/>
              </a:pPr>
              <a:t>234</a:t>
            </a:fld>
            <a:endParaRPr lang="en-US"/>
          </a:p>
        </p:txBody>
      </p:sp>
      <p:sp>
        <p:nvSpPr>
          <p:cNvPr id="1823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37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C080C63-FE72-834C-871E-AD88DA4240DB}" type="slidenum">
              <a:rPr lang="en-US"/>
              <a:pPr>
                <a:defRPr/>
              </a:pPr>
              <a:t>28</a:t>
            </a:fld>
            <a:endParaRPr lang="en-US"/>
          </a:p>
        </p:txBody>
      </p:sp>
      <p:sp>
        <p:nvSpPr>
          <p:cNvPr id="195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2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6542B0-376A-394A-BC89-84AAF67843F3}" type="slidenum">
              <a:rPr lang="en-US"/>
              <a:pPr>
                <a:defRPr/>
              </a:pPr>
              <a:t>235</a:t>
            </a:fld>
            <a:endParaRPr lang="en-US"/>
          </a:p>
        </p:txBody>
      </p:sp>
      <p:sp>
        <p:nvSpPr>
          <p:cNvPr id="1825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5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8D61716-5E81-E44C-9126-3FB4755A4779}" type="slidenum">
              <a:rPr lang="en-US"/>
              <a:pPr>
                <a:defRPr/>
              </a:pPr>
              <a:t>236</a:t>
            </a:fld>
            <a:endParaRPr lang="en-US"/>
          </a:p>
        </p:txBody>
      </p:sp>
      <p:sp>
        <p:nvSpPr>
          <p:cNvPr id="1827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7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350BC3-7236-9B4F-BDA0-5C1CF2211D12}" type="slidenum">
              <a:rPr lang="en-US"/>
              <a:pPr>
                <a:defRPr/>
              </a:pPr>
              <a:t>237</a:t>
            </a:fld>
            <a:endParaRPr lang="en-US"/>
          </a:p>
        </p:txBody>
      </p:sp>
      <p:sp>
        <p:nvSpPr>
          <p:cNvPr id="2058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8360A7-84CB-F54C-9AA5-FAE9EE3F53E3}" type="slidenum">
              <a:rPr lang="en-US"/>
              <a:pPr>
                <a:defRPr/>
              </a:pPr>
              <a:t>238</a:t>
            </a:fld>
            <a:endParaRPr lang="en-US"/>
          </a:p>
        </p:txBody>
      </p:sp>
      <p:sp>
        <p:nvSpPr>
          <p:cNvPr id="1829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29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3D3439-178C-D64C-BD2A-F151610266D9}" type="slidenum">
              <a:rPr lang="en-US"/>
              <a:pPr>
                <a:defRPr/>
              </a:pPr>
              <a:t>239</a:t>
            </a:fld>
            <a:endParaRPr lang="en-US"/>
          </a:p>
        </p:txBody>
      </p:sp>
      <p:sp>
        <p:nvSpPr>
          <p:cNvPr id="183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1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603CDF2-5F47-C54D-B63F-8AF0D8FCBBC0}" type="slidenum">
              <a:rPr lang="en-US"/>
              <a:pPr>
                <a:defRPr/>
              </a:pPr>
              <a:t>240</a:t>
            </a:fld>
            <a:endParaRPr lang="en-US"/>
          </a:p>
        </p:txBody>
      </p:sp>
      <p:sp>
        <p:nvSpPr>
          <p:cNvPr id="1833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3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FD4645-CB76-2645-9F8C-06AEAFB3123F}" type="slidenum">
              <a:rPr lang="en-US"/>
              <a:pPr>
                <a:defRPr/>
              </a:pPr>
              <a:t>241</a:t>
            </a:fld>
            <a:endParaRPr lang="en-US"/>
          </a:p>
        </p:txBody>
      </p:sp>
      <p:sp>
        <p:nvSpPr>
          <p:cNvPr id="2060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0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B68BE9-F4CF-A844-A08D-57C18010DEE1}" type="slidenum">
              <a:rPr lang="en-US"/>
              <a:pPr>
                <a:defRPr/>
              </a:pPr>
              <a:t>242</a:t>
            </a:fld>
            <a:endParaRPr lang="en-US"/>
          </a:p>
        </p:txBody>
      </p:sp>
      <p:sp>
        <p:nvSpPr>
          <p:cNvPr id="183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6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F0FD4B-F139-E243-A455-3D3D87440A06}" type="slidenum">
              <a:rPr lang="en-US"/>
              <a:pPr>
                <a:defRPr/>
              </a:pPr>
              <a:t>243</a:t>
            </a:fld>
            <a:endParaRPr lang="en-US"/>
          </a:p>
        </p:txBody>
      </p:sp>
      <p:sp>
        <p:nvSpPr>
          <p:cNvPr id="183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38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E543AA-9C86-A648-B18A-5CF5CC38A45C}" type="slidenum">
              <a:rPr lang="en-US"/>
              <a:pPr>
                <a:defRPr/>
              </a:pPr>
              <a:t>244</a:t>
            </a:fld>
            <a:endParaRPr lang="en-US"/>
          </a:p>
        </p:txBody>
      </p:sp>
      <p:sp>
        <p:nvSpPr>
          <p:cNvPr id="1840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01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CA0693-4A7F-D74D-8CA6-836C4EACEB85}" type="slidenum">
              <a:rPr lang="en-US"/>
              <a:pPr>
                <a:defRPr/>
              </a:pPr>
              <a:t>29</a:t>
            </a:fld>
            <a:endParaRPr lang="en-US"/>
          </a:p>
        </p:txBody>
      </p:sp>
      <p:sp>
        <p:nvSpPr>
          <p:cNvPr id="148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7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33C46D6-D5BA-8040-8AA9-935778B2B417}" type="slidenum">
              <a:rPr lang="en-US"/>
              <a:pPr>
                <a:defRPr/>
              </a:pPr>
              <a:t>245</a:t>
            </a:fld>
            <a:endParaRPr lang="en-US"/>
          </a:p>
        </p:txBody>
      </p:sp>
      <p:sp>
        <p:nvSpPr>
          <p:cNvPr id="1842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21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8FCD99-9BBD-5146-96B7-7E99A94CB831}" type="slidenum">
              <a:rPr lang="en-US"/>
              <a:pPr>
                <a:defRPr/>
              </a:pPr>
              <a:t>246</a:t>
            </a:fld>
            <a:endParaRPr lang="en-US"/>
          </a:p>
        </p:txBody>
      </p:sp>
      <p:sp>
        <p:nvSpPr>
          <p:cNvPr id="1844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4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A140AD-EF8C-1E48-B408-8122C28E5D91}" type="slidenum">
              <a:rPr lang="en-US"/>
              <a:pPr>
                <a:defRPr/>
              </a:pPr>
              <a:t>247</a:t>
            </a:fld>
            <a:endParaRPr lang="en-US"/>
          </a:p>
        </p:txBody>
      </p:sp>
      <p:sp>
        <p:nvSpPr>
          <p:cNvPr id="1846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62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349023-769F-3543-933E-8FEDF1CBEF44}" type="slidenum">
              <a:rPr lang="en-US"/>
              <a:pPr>
                <a:defRPr/>
              </a:pPr>
              <a:t>248</a:t>
            </a:fld>
            <a:endParaRPr lang="en-US"/>
          </a:p>
        </p:txBody>
      </p:sp>
      <p:sp>
        <p:nvSpPr>
          <p:cNvPr id="206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2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DA25F06-6B9C-F642-87BE-1E485221E0C8}" type="slidenum">
              <a:rPr lang="en-US"/>
              <a:pPr>
                <a:defRPr/>
              </a:pPr>
              <a:t>249</a:t>
            </a:fld>
            <a:endParaRPr lang="en-US"/>
          </a:p>
        </p:txBody>
      </p:sp>
      <p:sp>
        <p:nvSpPr>
          <p:cNvPr id="18483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83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294CD8-DB29-CC42-B2F5-87097DDE4B57}" type="slidenum">
              <a:rPr lang="en-US"/>
              <a:pPr>
                <a:defRPr/>
              </a:pPr>
              <a:t>250</a:t>
            </a:fld>
            <a:endParaRPr lang="en-US"/>
          </a:p>
        </p:txBody>
      </p:sp>
      <p:sp>
        <p:nvSpPr>
          <p:cNvPr id="1850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03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29E897-4DE6-B044-BFE7-F1A852439835}" type="slidenum">
              <a:rPr lang="en-US"/>
              <a:pPr>
                <a:defRPr/>
              </a:pPr>
              <a:t>251</a:t>
            </a:fld>
            <a:endParaRPr lang="en-US"/>
          </a:p>
        </p:txBody>
      </p:sp>
      <p:sp>
        <p:nvSpPr>
          <p:cNvPr id="1852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24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2A0DB0-6F93-7848-A9E3-D48C1BC4B748}" type="slidenum">
              <a:rPr lang="en-US"/>
              <a:pPr>
                <a:defRPr/>
              </a:pPr>
              <a:t>252</a:t>
            </a:fld>
            <a:endParaRPr lang="en-US"/>
          </a:p>
        </p:txBody>
      </p:sp>
      <p:sp>
        <p:nvSpPr>
          <p:cNvPr id="1854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44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4A856B2-9206-DA47-A706-E755494CE19C}" type="slidenum">
              <a:rPr lang="en-US"/>
              <a:pPr>
                <a:defRPr/>
              </a:pPr>
              <a:t>253</a:t>
            </a:fld>
            <a:endParaRPr lang="en-US"/>
          </a:p>
        </p:txBody>
      </p:sp>
      <p:sp>
        <p:nvSpPr>
          <p:cNvPr id="1856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6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C8911-F065-C041-B8CC-E22EF5ED98EA}" type="slidenum">
              <a:rPr lang="en-US"/>
              <a:pPr>
                <a:defRPr/>
              </a:pPr>
              <a:t>254</a:t>
            </a:fld>
            <a:endParaRPr lang="en-US"/>
          </a:p>
        </p:txBody>
      </p:sp>
      <p:sp>
        <p:nvSpPr>
          <p:cNvPr id="18585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85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E460A5-A76E-B640-BAD4-B75B40C05871}" type="slidenum">
              <a:rPr lang="en-US"/>
              <a:pPr>
                <a:defRPr/>
              </a:pPr>
              <a:t>30</a:t>
            </a:fld>
            <a:endParaRPr lang="en-US"/>
          </a:p>
        </p:txBody>
      </p:sp>
      <p:sp>
        <p:nvSpPr>
          <p:cNvPr id="14888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88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4C82C1-9713-8641-996A-F216B22CF495}" type="slidenum">
              <a:rPr lang="en-US"/>
              <a:pPr>
                <a:defRPr/>
              </a:pPr>
              <a:t>255</a:t>
            </a:fld>
            <a:endParaRPr lang="en-US"/>
          </a:p>
        </p:txBody>
      </p:sp>
      <p:sp>
        <p:nvSpPr>
          <p:cNvPr id="1861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1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E0B544-8DC7-2342-B754-3F895A1E6FDC}" type="slidenum">
              <a:rPr lang="en-US"/>
              <a:pPr>
                <a:defRPr/>
              </a:pPr>
              <a:t>256</a:t>
            </a:fld>
            <a:endParaRPr lang="en-US"/>
          </a:p>
        </p:txBody>
      </p:sp>
      <p:sp>
        <p:nvSpPr>
          <p:cNvPr id="206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4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64E411-E89F-0E45-9752-D6CF796E4531}" type="slidenum">
              <a:rPr lang="en-US"/>
              <a:pPr>
                <a:defRPr/>
              </a:pPr>
              <a:t>257</a:t>
            </a:fld>
            <a:endParaRPr lang="en-US"/>
          </a:p>
        </p:txBody>
      </p:sp>
      <p:sp>
        <p:nvSpPr>
          <p:cNvPr id="1863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3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BB3A3E-9A68-7B40-A383-3983E1390FFD}" type="slidenum">
              <a:rPr lang="en-US"/>
              <a:pPr>
                <a:defRPr/>
              </a:pPr>
              <a:t>258</a:t>
            </a:fld>
            <a:endParaRPr lang="en-US"/>
          </a:p>
        </p:txBody>
      </p:sp>
      <p:sp>
        <p:nvSpPr>
          <p:cNvPr id="1865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5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78D4195-8A2D-8745-81D7-F39DA8AE0122}" type="slidenum">
              <a:rPr lang="en-US"/>
              <a:pPr>
                <a:defRPr/>
              </a:pPr>
              <a:t>259</a:t>
            </a:fld>
            <a:endParaRPr lang="en-US"/>
          </a:p>
        </p:txBody>
      </p:sp>
      <p:sp>
        <p:nvSpPr>
          <p:cNvPr id="1867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7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CEFE47-DD41-7842-9BE0-0732BEEAAE53}" type="slidenum">
              <a:rPr lang="en-US"/>
              <a:pPr>
                <a:defRPr/>
              </a:pPr>
              <a:t>260</a:t>
            </a:fld>
            <a:endParaRPr lang="en-US"/>
          </a:p>
        </p:txBody>
      </p:sp>
      <p:sp>
        <p:nvSpPr>
          <p:cNvPr id="1869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69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2025D1-9BE5-3E4C-90F6-4C156A215439}" type="slidenum">
              <a:rPr lang="en-US"/>
              <a:pPr>
                <a:defRPr/>
              </a:pPr>
              <a:t>261</a:t>
            </a:fld>
            <a:endParaRPr lang="en-US"/>
          </a:p>
        </p:txBody>
      </p:sp>
      <p:sp>
        <p:nvSpPr>
          <p:cNvPr id="2066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64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A6244B-038C-194A-89E3-4BF99FAA7E3B}" type="slidenum">
              <a:rPr lang="en-US"/>
              <a:pPr>
                <a:defRPr/>
              </a:pPr>
              <a:t>262</a:t>
            </a:fld>
            <a:endParaRPr lang="en-US"/>
          </a:p>
        </p:txBody>
      </p:sp>
      <p:sp>
        <p:nvSpPr>
          <p:cNvPr id="1871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1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BEAAEEC-1C8B-494C-8E00-DF78A6E797EA}" type="slidenum">
              <a:rPr lang="en-US"/>
              <a:pPr>
                <a:defRPr/>
              </a:pPr>
              <a:t>263</a:t>
            </a:fld>
            <a:endParaRPr lang="en-US"/>
          </a:p>
        </p:txBody>
      </p:sp>
      <p:sp>
        <p:nvSpPr>
          <p:cNvPr id="206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684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3D025A-F1BC-3141-973D-266704B488C7}" type="slidenum">
              <a:rPr lang="en-US"/>
              <a:pPr>
                <a:defRPr/>
              </a:pPr>
              <a:t>264</a:t>
            </a:fld>
            <a:endParaRPr lang="en-US"/>
          </a:p>
        </p:txBody>
      </p:sp>
      <p:sp>
        <p:nvSpPr>
          <p:cNvPr id="1873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FBD7AD3-3FB8-5C4D-AE8B-027FEC6E4E1D}" type="slidenum">
              <a:rPr lang="en-US"/>
              <a:pPr>
                <a:defRPr/>
              </a:pPr>
              <a:t>31</a:t>
            </a:fld>
            <a:endParaRPr lang="en-US"/>
          </a:p>
        </p:txBody>
      </p:sp>
      <p:sp>
        <p:nvSpPr>
          <p:cNvPr id="1489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89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96CA9B-C158-6448-99F0-987CF522FEDA}" type="slidenum">
              <a:rPr lang="en-US"/>
              <a:pPr>
                <a:defRPr/>
              </a:pPr>
              <a:t>265</a:t>
            </a:fld>
            <a:endParaRPr lang="en-US"/>
          </a:p>
        </p:txBody>
      </p:sp>
      <p:sp>
        <p:nvSpPr>
          <p:cNvPr id="1875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5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1EAF73-08B5-1A41-ADBD-C073431A74FA}" type="slidenum">
              <a:rPr lang="en-US"/>
              <a:pPr>
                <a:defRPr/>
              </a:pPr>
              <a:t>266</a:t>
            </a:fld>
            <a:endParaRPr lang="en-US"/>
          </a:p>
        </p:txBody>
      </p:sp>
      <p:sp>
        <p:nvSpPr>
          <p:cNvPr id="1880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0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165C75-F0D2-8A4F-80B0-7F1032327E65}" type="slidenum">
              <a:rPr lang="en-US"/>
              <a:pPr>
                <a:defRPr/>
              </a:pPr>
              <a:t>267</a:t>
            </a:fld>
            <a:endParaRPr lang="en-US"/>
          </a:p>
        </p:txBody>
      </p:sp>
      <p:sp>
        <p:nvSpPr>
          <p:cNvPr id="2112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125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1BAFDE-A894-BC4A-AF1A-A078F31F38DD}" type="slidenum">
              <a:rPr lang="en-US"/>
              <a:pPr>
                <a:defRPr/>
              </a:pPr>
              <a:t>268</a:t>
            </a:fld>
            <a:endParaRPr lang="en-US"/>
          </a:p>
        </p:txBody>
      </p:sp>
      <p:sp>
        <p:nvSpPr>
          <p:cNvPr id="188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2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B6C17C-A2C6-A34E-B0FA-392CA5418A65}" type="slidenum">
              <a:rPr lang="en-US"/>
              <a:pPr>
                <a:defRPr/>
              </a:pPr>
              <a:t>269</a:t>
            </a:fld>
            <a:endParaRPr lang="en-US"/>
          </a:p>
        </p:txBody>
      </p:sp>
      <p:sp>
        <p:nvSpPr>
          <p:cNvPr id="1884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41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0157F5-682F-3F4C-8645-461FF5DFC1BD}" type="slidenum">
              <a:rPr lang="en-US"/>
              <a:pPr>
                <a:defRPr/>
              </a:pPr>
              <a:t>270</a:t>
            </a:fld>
            <a:endParaRPr lang="en-US"/>
          </a:p>
        </p:txBody>
      </p:sp>
      <p:sp>
        <p:nvSpPr>
          <p:cNvPr id="207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05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9046D1-F74A-DD48-807A-23A1B745C19E}" type="slidenum">
              <a:rPr lang="en-US"/>
              <a:pPr>
                <a:defRPr/>
              </a:pPr>
              <a:t>271</a:t>
            </a:fld>
            <a:endParaRPr lang="en-US"/>
          </a:p>
        </p:txBody>
      </p:sp>
      <p:sp>
        <p:nvSpPr>
          <p:cNvPr id="1886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62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BF7A43-9918-F246-8D1A-966EA355EEED}" type="slidenum">
              <a:rPr lang="en-US"/>
              <a:pPr>
                <a:defRPr/>
              </a:pPr>
              <a:t>272</a:t>
            </a:fld>
            <a:endParaRPr lang="en-US"/>
          </a:p>
        </p:txBody>
      </p:sp>
      <p:sp>
        <p:nvSpPr>
          <p:cNvPr id="2072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2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0139A6-4F96-F943-B507-597690F9AD93}" type="slidenum">
              <a:rPr lang="en-US"/>
              <a:pPr>
                <a:defRPr/>
              </a:pPr>
              <a:t>273</a:t>
            </a:fld>
            <a:endParaRPr lang="en-US"/>
          </a:p>
        </p:txBody>
      </p:sp>
      <p:sp>
        <p:nvSpPr>
          <p:cNvPr id="188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88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D687D6-54CC-5542-AE8A-63528D61430A}" type="slidenum">
              <a:rPr lang="en-US"/>
              <a:pPr>
                <a:defRPr/>
              </a:pPr>
              <a:t>274</a:t>
            </a:fld>
            <a:endParaRPr lang="en-US"/>
          </a:p>
        </p:txBody>
      </p:sp>
      <p:sp>
        <p:nvSpPr>
          <p:cNvPr id="1890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0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77927CC-FF8B-3F42-8FCE-D2EA39B35974}" type="slidenum">
              <a:rPr lang="en-US"/>
              <a:pPr>
                <a:defRPr/>
              </a:pPr>
              <a:t>32</a:t>
            </a:fld>
            <a:endParaRPr lang="en-US"/>
          </a:p>
        </p:txBody>
      </p:sp>
      <p:sp>
        <p:nvSpPr>
          <p:cNvPr id="1989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9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DC31497-20CC-5F41-B194-9C7B9621BB11}" type="slidenum">
              <a:rPr lang="en-US"/>
              <a:pPr>
                <a:defRPr/>
              </a:pPr>
              <a:t>275</a:t>
            </a:fld>
            <a:endParaRPr lang="en-US"/>
          </a:p>
        </p:txBody>
      </p:sp>
      <p:sp>
        <p:nvSpPr>
          <p:cNvPr id="1892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2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A95524-F6EA-4049-8FD9-F22D485CEF72}" type="slidenum">
              <a:rPr lang="en-US"/>
              <a:pPr>
                <a:defRPr/>
              </a:pPr>
              <a:t>276</a:t>
            </a:fld>
            <a:endParaRPr lang="en-US"/>
          </a:p>
        </p:txBody>
      </p:sp>
      <p:sp>
        <p:nvSpPr>
          <p:cNvPr id="1894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4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6CE85A7-C2CD-3C49-BB92-11428DC8E1B1}" type="slidenum">
              <a:rPr lang="en-US"/>
              <a:pPr>
                <a:defRPr/>
              </a:pPr>
              <a:t>277</a:t>
            </a:fld>
            <a:endParaRPr lang="en-US"/>
          </a:p>
        </p:txBody>
      </p:sp>
      <p:sp>
        <p:nvSpPr>
          <p:cNvPr id="2074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46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A41E668-B4C6-544A-A20D-F6C57E232B36}" type="slidenum">
              <a:rPr lang="en-US"/>
              <a:pPr>
                <a:defRPr/>
              </a:pPr>
              <a:t>278</a:t>
            </a:fld>
            <a:endParaRPr lang="en-US"/>
          </a:p>
        </p:txBody>
      </p:sp>
      <p:sp>
        <p:nvSpPr>
          <p:cNvPr id="1896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6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B5DF27C-2C5F-9841-B92E-0CCAB67572D6}" type="slidenum">
              <a:rPr lang="en-US"/>
              <a:pPr>
                <a:defRPr/>
              </a:pPr>
              <a:t>279</a:t>
            </a:fld>
            <a:endParaRPr lang="en-US"/>
          </a:p>
        </p:txBody>
      </p:sp>
      <p:sp>
        <p:nvSpPr>
          <p:cNvPr id="2076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6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B5DA30-5A12-5842-86E4-4B8497A962A5}" type="slidenum">
              <a:rPr lang="en-US"/>
              <a:pPr>
                <a:defRPr/>
              </a:pPr>
              <a:t>280</a:t>
            </a:fld>
            <a:endParaRPr lang="en-US"/>
          </a:p>
        </p:txBody>
      </p:sp>
      <p:sp>
        <p:nvSpPr>
          <p:cNvPr id="1898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98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F9AFF0-9D02-E64B-B5C8-1A75AF015CF3}" type="slidenum">
              <a:rPr lang="en-US"/>
              <a:pPr>
                <a:defRPr/>
              </a:pPr>
              <a:t>281</a:t>
            </a:fld>
            <a:endParaRPr lang="en-US"/>
          </a:p>
        </p:txBody>
      </p:sp>
      <p:sp>
        <p:nvSpPr>
          <p:cNvPr id="1900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0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B8AFC9-DF02-AB48-95E5-AD3EFEFF4D2C}" type="slidenum">
              <a:rPr lang="en-US"/>
              <a:pPr>
                <a:defRPr/>
              </a:pPr>
              <a:t>282</a:t>
            </a:fld>
            <a:endParaRPr lang="en-US"/>
          </a:p>
        </p:txBody>
      </p:sp>
      <p:sp>
        <p:nvSpPr>
          <p:cNvPr id="2078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787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370601-325C-9841-9517-34E5258E5610}" type="slidenum">
              <a:rPr lang="en-US"/>
              <a:pPr>
                <a:defRPr/>
              </a:pPr>
              <a:t>283</a:t>
            </a:fld>
            <a:endParaRPr lang="en-US"/>
          </a:p>
        </p:txBody>
      </p:sp>
      <p:sp>
        <p:nvSpPr>
          <p:cNvPr id="1902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2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10077D-8493-8941-BD84-2CBB1BEF013F}" type="slidenum">
              <a:rPr lang="en-US"/>
              <a:pPr>
                <a:defRPr/>
              </a:pPr>
              <a:t>284</a:t>
            </a:fld>
            <a:endParaRPr lang="en-US"/>
          </a:p>
        </p:txBody>
      </p:sp>
      <p:sp>
        <p:nvSpPr>
          <p:cNvPr id="1904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2493576-EA11-A745-A8F6-4B6ABCE150E3}" type="slidenum">
              <a:rPr lang="en-US"/>
              <a:pPr>
                <a:defRPr/>
              </a:pPr>
              <a:t>33</a:t>
            </a:fld>
            <a:endParaRPr lang="en-US"/>
          </a:p>
        </p:txBody>
      </p:sp>
      <p:sp>
        <p:nvSpPr>
          <p:cNvPr id="14909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09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0C2F98-AA90-2F49-8C9F-0D245F60A270}" type="slidenum">
              <a:rPr lang="en-US"/>
              <a:pPr>
                <a:defRPr/>
              </a:pPr>
              <a:t>285</a:t>
            </a:fld>
            <a:endParaRPr lang="en-US"/>
          </a:p>
        </p:txBody>
      </p:sp>
      <p:sp>
        <p:nvSpPr>
          <p:cNvPr id="19066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66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FBB873-6B54-0149-98D8-E1ACAC94FA2B}" type="slidenum">
              <a:rPr lang="en-US"/>
              <a:pPr>
                <a:defRPr/>
              </a:pPr>
              <a:t>286</a:t>
            </a:fld>
            <a:endParaRPr lang="en-US"/>
          </a:p>
        </p:txBody>
      </p:sp>
      <p:sp>
        <p:nvSpPr>
          <p:cNvPr id="1908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08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252A8D-990D-4742-9EB4-37063286D2DC}" type="slidenum">
              <a:rPr lang="en-US"/>
              <a:pPr>
                <a:defRPr/>
              </a:pPr>
              <a:t>287</a:t>
            </a:fld>
            <a:endParaRPr lang="en-US"/>
          </a:p>
        </p:txBody>
      </p:sp>
      <p:sp>
        <p:nvSpPr>
          <p:cNvPr id="1910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0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9A41663-52B5-B74F-AF30-0F3BE9FD2B50}" type="slidenum">
              <a:rPr lang="en-US"/>
              <a:pPr>
                <a:defRPr/>
              </a:pPr>
              <a:t>288</a:t>
            </a:fld>
            <a:endParaRPr lang="en-US"/>
          </a:p>
        </p:txBody>
      </p:sp>
      <p:sp>
        <p:nvSpPr>
          <p:cNvPr id="1914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8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276850-DA4A-414C-AC20-CA29710BA269}" type="slidenum">
              <a:rPr lang="en-US"/>
              <a:pPr>
                <a:defRPr/>
              </a:pPr>
              <a:t>289</a:t>
            </a:fld>
            <a:endParaRPr lang="en-US"/>
          </a:p>
        </p:txBody>
      </p:sp>
      <p:sp>
        <p:nvSpPr>
          <p:cNvPr id="191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6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DD2F82F-1CC7-2944-8B54-5DC5400227EB}" type="slidenum">
              <a:rPr lang="en-US"/>
              <a:pPr>
                <a:defRPr/>
              </a:pPr>
              <a:t>290</a:t>
            </a:fld>
            <a:endParaRPr lang="en-US"/>
          </a:p>
        </p:txBody>
      </p:sp>
      <p:sp>
        <p:nvSpPr>
          <p:cNvPr id="1918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8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D7D9C32-1A97-834C-A8CA-D7D17E3FA60D}" type="slidenum">
              <a:rPr lang="en-US"/>
              <a:pPr>
                <a:defRPr/>
              </a:pPr>
              <a:t>291</a:t>
            </a:fld>
            <a:endParaRPr lang="en-US"/>
          </a:p>
        </p:txBody>
      </p:sp>
      <p:sp>
        <p:nvSpPr>
          <p:cNvPr id="1921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10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AC6AB4-79AF-734B-A487-46453F0745B0}" type="slidenum">
              <a:rPr lang="en-US"/>
              <a:pPr>
                <a:defRPr/>
              </a:pPr>
              <a:t>292</a:t>
            </a:fld>
            <a:endParaRPr lang="en-US"/>
          </a:p>
        </p:txBody>
      </p:sp>
      <p:sp>
        <p:nvSpPr>
          <p:cNvPr id="1923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3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7C8440-8C74-5949-9D85-0284FC1110B7}" type="slidenum">
              <a:rPr lang="en-US"/>
              <a:pPr>
                <a:defRPr/>
              </a:pPr>
              <a:t>293</a:t>
            </a:fld>
            <a:endParaRPr lang="en-US"/>
          </a:p>
        </p:txBody>
      </p:sp>
      <p:sp>
        <p:nvSpPr>
          <p:cNvPr id="1925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51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456944-3882-4042-B972-D3E33910DF01}" type="slidenum">
              <a:rPr lang="en-US"/>
              <a:pPr>
                <a:defRPr/>
              </a:pPr>
              <a:t>294</a:t>
            </a:fld>
            <a:endParaRPr lang="en-US"/>
          </a:p>
        </p:txBody>
      </p:sp>
      <p:sp>
        <p:nvSpPr>
          <p:cNvPr id="1927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271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567A95-4801-4E40-9E4E-BC41C0E2C72C}" type="slidenum">
              <a:rPr lang="en-US"/>
              <a:pPr>
                <a:defRPr/>
              </a:pPr>
              <a:t>34</a:t>
            </a:fld>
            <a:endParaRPr lang="en-US"/>
          </a:p>
        </p:txBody>
      </p:sp>
      <p:sp>
        <p:nvSpPr>
          <p:cNvPr id="199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16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548F2DF-9390-F540-BC94-77C34B3E116D}" type="slidenum">
              <a:rPr lang="en-US"/>
              <a:pPr>
                <a:defRPr/>
              </a:pPr>
              <a:t>295</a:t>
            </a:fld>
            <a:endParaRPr lang="en-US"/>
          </a:p>
        </p:txBody>
      </p:sp>
      <p:sp>
        <p:nvSpPr>
          <p:cNvPr id="2080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0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9DEA7C-5E77-6042-B555-01FDF0CE4068}" type="slidenum">
              <a:rPr lang="en-US"/>
              <a:pPr>
                <a:defRPr/>
              </a:pPr>
              <a:t>296</a:t>
            </a:fld>
            <a:endParaRPr lang="en-US"/>
          </a:p>
        </p:txBody>
      </p:sp>
      <p:sp>
        <p:nvSpPr>
          <p:cNvPr id="193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1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C89D5A-CB04-A14F-ACCE-C38B5EEE67BE}" type="slidenum">
              <a:rPr lang="en-US"/>
              <a:pPr>
                <a:defRPr/>
              </a:pPr>
              <a:t>297</a:t>
            </a:fld>
            <a:endParaRPr lang="en-US"/>
          </a:p>
        </p:txBody>
      </p:sp>
      <p:sp>
        <p:nvSpPr>
          <p:cNvPr id="193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33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56D70E-0940-9540-9B03-8CAFBBB40C6A}" type="slidenum">
              <a:rPr lang="en-US"/>
              <a:pPr>
                <a:defRPr/>
              </a:pPr>
              <a:t>298</a:t>
            </a:fld>
            <a:endParaRPr lang="en-US"/>
          </a:p>
        </p:txBody>
      </p:sp>
      <p:sp>
        <p:nvSpPr>
          <p:cNvPr id="19353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2EE3329-79AB-1244-8C1B-2475B9FCF473}" type="slidenum">
              <a:rPr lang="en-US"/>
              <a:pPr>
                <a:defRPr/>
              </a:pPr>
              <a:t>299</a:t>
            </a:fld>
            <a:endParaRPr lang="en-US"/>
          </a:p>
        </p:txBody>
      </p:sp>
      <p:sp>
        <p:nvSpPr>
          <p:cNvPr id="208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2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32EDF1-8FEF-AF4F-96BD-D718A5D6CF57}" type="slidenum">
              <a:rPr lang="en-US"/>
              <a:pPr>
                <a:defRPr/>
              </a:pPr>
              <a:t>300</a:t>
            </a:fld>
            <a:endParaRPr lang="en-US"/>
          </a:p>
        </p:txBody>
      </p:sp>
      <p:sp>
        <p:nvSpPr>
          <p:cNvPr id="210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73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8004FB4-581A-214D-96B1-2E4D3E871C91}" type="slidenum">
              <a:rPr lang="en-US"/>
              <a:pPr>
                <a:defRPr/>
              </a:pPr>
              <a:t>301</a:t>
            </a:fld>
            <a:endParaRPr lang="en-US"/>
          </a:p>
        </p:txBody>
      </p:sp>
      <p:sp>
        <p:nvSpPr>
          <p:cNvPr id="193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74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862620-A3DB-9846-8DFD-E3154C0D66B2}" type="slidenum">
              <a:rPr lang="en-US"/>
              <a:pPr>
                <a:defRPr/>
              </a:pPr>
              <a:t>302</a:t>
            </a:fld>
            <a:endParaRPr lang="en-US"/>
          </a:p>
        </p:txBody>
      </p:sp>
      <p:sp>
        <p:nvSpPr>
          <p:cNvPr id="193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94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A3847C-A89E-F34C-A0C4-457FDDEA8437}" type="slidenum">
              <a:rPr lang="en-US"/>
              <a:pPr>
                <a:defRPr/>
              </a:pPr>
              <a:t>303</a:t>
            </a:fld>
            <a:endParaRPr lang="en-US"/>
          </a:p>
        </p:txBody>
      </p:sp>
      <p:sp>
        <p:nvSpPr>
          <p:cNvPr id="194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1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EBAB7B-8AA1-3D47-AF2F-AA29F89C6665}" type="slidenum">
              <a:rPr lang="en-US"/>
              <a:pPr>
                <a:defRPr/>
              </a:pPr>
              <a:t>304</a:t>
            </a:fld>
            <a:endParaRPr lang="en-US"/>
          </a:p>
        </p:txBody>
      </p:sp>
      <p:sp>
        <p:nvSpPr>
          <p:cNvPr id="194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560DC95-53C7-D240-9D2C-5C5FF4DEB4FF}" type="slidenum">
              <a:rPr lang="en-US"/>
              <a:pPr>
                <a:defRPr/>
              </a:pPr>
              <a:t>5</a:t>
            </a:fld>
            <a:endParaRPr lang="en-US"/>
          </a:p>
        </p:txBody>
      </p:sp>
      <p:sp>
        <p:nvSpPr>
          <p:cNvPr id="1447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79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20DA7F-3C96-1F40-9727-53F7CB05CFF7}" type="slidenum">
              <a:rPr lang="en-US"/>
              <a:pPr>
                <a:defRPr/>
              </a:pPr>
              <a:t>35</a:t>
            </a:fld>
            <a:endParaRPr lang="en-US"/>
          </a:p>
        </p:txBody>
      </p:sp>
      <p:sp>
        <p:nvSpPr>
          <p:cNvPr id="1993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37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3B57035-4FB4-8949-8328-93E5EDCC27C5}" type="slidenum">
              <a:rPr lang="en-US"/>
              <a:pPr>
                <a:defRPr/>
              </a:pPr>
              <a:t>305</a:t>
            </a:fld>
            <a:endParaRPr lang="en-US"/>
          </a:p>
        </p:txBody>
      </p:sp>
      <p:sp>
        <p:nvSpPr>
          <p:cNvPr id="208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48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A6E8B9-E44D-D148-8689-DB1410A7074F}" type="slidenum">
              <a:rPr lang="en-US"/>
              <a:pPr>
                <a:defRPr/>
              </a:pPr>
              <a:t>306</a:t>
            </a:fld>
            <a:endParaRPr lang="en-US"/>
          </a:p>
        </p:txBody>
      </p:sp>
      <p:sp>
        <p:nvSpPr>
          <p:cNvPr id="197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7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6866645-A869-2B4E-B74C-D1114446235F}" type="slidenum">
              <a:rPr lang="en-US"/>
              <a:pPr>
                <a:defRPr/>
              </a:pPr>
              <a:t>307</a:t>
            </a:fld>
            <a:endParaRPr lang="en-US"/>
          </a:p>
        </p:txBody>
      </p:sp>
      <p:sp>
        <p:nvSpPr>
          <p:cNvPr id="208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6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7F8824F-FF1B-1142-B9EB-89FD0E6F7771}" type="slidenum">
              <a:rPr lang="en-US"/>
              <a:pPr>
                <a:defRPr/>
              </a:pPr>
              <a:t>308</a:t>
            </a:fld>
            <a:endParaRPr lang="en-US"/>
          </a:p>
        </p:txBody>
      </p:sp>
      <p:sp>
        <p:nvSpPr>
          <p:cNvPr id="19486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86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0DE009B-6EB4-5443-AFFD-EECBCF6D4A6A}" type="slidenum">
              <a:rPr lang="en-US"/>
              <a:pPr>
                <a:defRPr/>
              </a:pPr>
              <a:t>309</a:t>
            </a:fld>
            <a:endParaRPr lang="en-US"/>
          </a:p>
        </p:txBody>
      </p:sp>
      <p:sp>
        <p:nvSpPr>
          <p:cNvPr id="2088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88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8E82B39-2C18-0844-99B7-888DCE8039CB}" type="slidenum">
              <a:rPr lang="en-US"/>
              <a:pPr>
                <a:defRPr/>
              </a:pPr>
              <a:t>36</a:t>
            </a:fld>
            <a:endParaRPr lang="en-US"/>
          </a:p>
        </p:txBody>
      </p:sp>
      <p:sp>
        <p:nvSpPr>
          <p:cNvPr id="14929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29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BF35DA-2145-9C48-9FE4-00021CFA5B36}" type="slidenum">
              <a:rPr lang="en-US"/>
              <a:pPr>
                <a:defRPr/>
              </a:pPr>
              <a:t>37</a:t>
            </a:fld>
            <a:endParaRPr lang="en-US"/>
          </a:p>
        </p:txBody>
      </p:sp>
      <p:sp>
        <p:nvSpPr>
          <p:cNvPr id="1494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4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8BA2414-FBA0-5B40-BBB7-AA55FF174521}" type="slidenum">
              <a:rPr lang="en-US"/>
              <a:pPr>
                <a:defRPr/>
              </a:pPr>
              <a:t>38</a:t>
            </a:fld>
            <a:endParaRPr lang="en-US"/>
          </a:p>
        </p:txBody>
      </p:sp>
      <p:sp>
        <p:nvSpPr>
          <p:cNvPr id="149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B5C702-5264-1642-A441-6334BDFAEFD2}" type="slidenum">
              <a:rPr lang="en-US"/>
              <a:pPr>
                <a:defRPr/>
              </a:pPr>
              <a:t>39</a:t>
            </a:fld>
            <a:endParaRPr lang="en-US"/>
          </a:p>
        </p:txBody>
      </p:sp>
      <p:sp>
        <p:nvSpPr>
          <p:cNvPr id="1995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57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DE82F1D-DE0A-7A49-9517-B1762A857B33}" type="slidenum">
              <a:rPr lang="en-US"/>
              <a:pPr>
                <a:defRPr/>
              </a:pPr>
              <a:t>40</a:t>
            </a:fld>
            <a:endParaRPr lang="en-US"/>
          </a:p>
        </p:txBody>
      </p:sp>
      <p:sp>
        <p:nvSpPr>
          <p:cNvPr id="1496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6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F8FE7A-2FAB-8148-8857-BAB4E2305CF5}" type="slidenum">
              <a:rPr lang="en-US"/>
              <a:pPr>
                <a:defRPr/>
              </a:pPr>
              <a:t>41</a:t>
            </a:fld>
            <a:endParaRPr lang="en-US"/>
          </a:p>
        </p:txBody>
      </p:sp>
      <p:sp>
        <p:nvSpPr>
          <p:cNvPr id="1997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78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099F333-6B76-7E48-962D-BDE74DD07EAE}" type="slidenum">
              <a:rPr lang="en-US"/>
              <a:pPr>
                <a:defRPr/>
              </a:pPr>
              <a:t>42</a:t>
            </a:fld>
            <a:endParaRPr lang="en-US"/>
          </a:p>
        </p:txBody>
      </p:sp>
      <p:sp>
        <p:nvSpPr>
          <p:cNvPr id="15032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32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2B5B557-AB0A-1742-B63B-7221670F404A}" type="slidenum">
              <a:rPr lang="en-US"/>
              <a:pPr>
                <a:defRPr/>
              </a:pPr>
              <a:t>43</a:t>
            </a:fld>
            <a:endParaRPr lang="en-US"/>
          </a:p>
        </p:txBody>
      </p:sp>
      <p:sp>
        <p:nvSpPr>
          <p:cNvPr id="150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4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4EE565B-674B-9943-925D-F0F34A896D2F}" type="slidenum">
              <a:rPr lang="en-US"/>
              <a:pPr>
                <a:defRPr/>
              </a:pPr>
              <a:t>44</a:t>
            </a:fld>
            <a:endParaRPr lang="en-US"/>
          </a:p>
        </p:txBody>
      </p:sp>
      <p:sp>
        <p:nvSpPr>
          <p:cNvPr id="150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52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C175366-145F-344B-9FF7-1B8642408FA1}" type="slidenum">
              <a:rPr lang="en-US"/>
              <a:pPr>
                <a:defRPr/>
              </a:pPr>
              <a:t>6</a:t>
            </a:fld>
            <a:endParaRPr lang="en-US"/>
          </a:p>
        </p:txBody>
      </p:sp>
      <p:sp>
        <p:nvSpPr>
          <p:cNvPr id="1981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14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70C936-4DFB-784A-9846-7BF1B2E40B02}" type="slidenum">
              <a:rPr lang="en-US"/>
              <a:pPr>
                <a:defRPr/>
              </a:pPr>
              <a:t>45</a:t>
            </a:fld>
            <a:endParaRPr lang="en-US"/>
          </a:p>
        </p:txBody>
      </p:sp>
      <p:sp>
        <p:nvSpPr>
          <p:cNvPr id="1999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98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F527E2-D197-F94A-B8F8-621E90D1DBE7}" type="slidenum">
              <a:rPr lang="en-US"/>
              <a:pPr>
                <a:defRPr/>
              </a:pPr>
              <a:t>46</a:t>
            </a:fld>
            <a:endParaRPr lang="en-US"/>
          </a:p>
        </p:txBody>
      </p:sp>
      <p:sp>
        <p:nvSpPr>
          <p:cNvPr id="15073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73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79A4ED-1DED-E94D-B653-6C12F06DB4DB}" type="slidenum">
              <a:rPr lang="en-US"/>
              <a:pPr>
                <a:defRPr/>
              </a:pPr>
              <a:t>47</a:t>
            </a:fld>
            <a:endParaRPr lang="en-US"/>
          </a:p>
        </p:txBody>
      </p:sp>
      <p:sp>
        <p:nvSpPr>
          <p:cNvPr id="20019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192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968C682-006F-2E46-9730-114B65877BB9}" type="slidenum">
              <a:rPr lang="en-US"/>
              <a:pPr>
                <a:defRPr/>
              </a:pPr>
              <a:t>48</a:t>
            </a:fld>
            <a:endParaRPr lang="en-US"/>
          </a:p>
        </p:txBody>
      </p:sp>
      <p:sp>
        <p:nvSpPr>
          <p:cNvPr id="1508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8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E730921-8D2E-3B4B-8E4B-ACCB64E3507D}" type="slidenum">
              <a:rPr lang="en-US"/>
              <a:pPr>
                <a:defRPr/>
              </a:pPr>
              <a:t>49</a:t>
            </a:fld>
            <a:endParaRPr lang="en-US"/>
          </a:p>
        </p:txBody>
      </p:sp>
      <p:sp>
        <p:nvSpPr>
          <p:cNvPr id="195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37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9EC054-6D38-5F42-B82B-1050523E9F99}" type="slidenum">
              <a:rPr lang="en-US"/>
              <a:pPr>
                <a:defRPr/>
              </a:pPr>
              <a:t>50</a:t>
            </a:fld>
            <a:endParaRPr lang="en-US"/>
          </a:p>
        </p:txBody>
      </p:sp>
      <p:sp>
        <p:nvSpPr>
          <p:cNvPr id="150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093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3B5317B-7B8F-4440-BAA5-00D769585CE8}" type="slidenum">
              <a:rPr lang="en-US"/>
              <a:pPr>
                <a:defRPr/>
              </a:pPr>
              <a:t>51</a:t>
            </a:fld>
            <a:endParaRPr lang="en-US"/>
          </a:p>
        </p:txBody>
      </p:sp>
      <p:sp>
        <p:nvSpPr>
          <p:cNvPr id="1510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0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BB3650-BE07-834B-B0BB-DFF5B30D9714}" type="slidenum">
              <a:rPr lang="en-US"/>
              <a:pPr>
                <a:defRPr/>
              </a:pPr>
              <a:t>52</a:t>
            </a:fld>
            <a:endParaRPr lang="en-US"/>
          </a:p>
        </p:txBody>
      </p:sp>
      <p:sp>
        <p:nvSpPr>
          <p:cNvPr id="1511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14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4335E25-0746-C64B-818E-523E2AC9DE44}" type="slidenum">
              <a:rPr lang="en-US"/>
              <a:pPr>
                <a:defRPr/>
              </a:pPr>
              <a:t>53</a:t>
            </a:fld>
            <a:endParaRPr lang="en-US"/>
          </a:p>
        </p:txBody>
      </p:sp>
      <p:sp>
        <p:nvSpPr>
          <p:cNvPr id="151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24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0A8F29-0A06-1043-B478-BB4CA6DD2E6A}" type="slidenum">
              <a:rPr lang="en-US"/>
              <a:pPr>
                <a:defRPr/>
              </a:pPr>
              <a:t>54</a:t>
            </a:fld>
            <a:endParaRPr lang="en-US"/>
          </a:p>
        </p:txBody>
      </p:sp>
      <p:sp>
        <p:nvSpPr>
          <p:cNvPr id="1513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34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D167E1-63CE-4E4D-B739-408226B00014}" type="slidenum">
              <a:rPr lang="en-US"/>
              <a:pPr>
                <a:defRPr/>
              </a:pPr>
              <a:t>9</a:t>
            </a:fld>
            <a:endParaRPr lang="en-US"/>
          </a:p>
        </p:txBody>
      </p:sp>
      <p:sp>
        <p:nvSpPr>
          <p:cNvPr id="1449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9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22EBD83-D494-354D-883C-F5C217F8D743}" type="slidenum">
              <a:rPr lang="en-US"/>
              <a:pPr>
                <a:defRPr/>
              </a:pPr>
              <a:t>55</a:t>
            </a:fld>
            <a:endParaRPr lang="en-US"/>
          </a:p>
        </p:txBody>
      </p:sp>
      <p:sp>
        <p:nvSpPr>
          <p:cNvPr id="15144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44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A9C66C7-35A5-894E-A7B8-23D48B515B1A}" type="slidenum">
              <a:rPr lang="en-US"/>
              <a:pPr>
                <a:defRPr/>
              </a:pPr>
              <a:t>56</a:t>
            </a:fld>
            <a:endParaRPr lang="en-US"/>
          </a:p>
        </p:txBody>
      </p:sp>
      <p:sp>
        <p:nvSpPr>
          <p:cNvPr id="1516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65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F0CA6E4-8B15-4B48-AEE9-57D93E669059}" type="slidenum">
              <a:rPr lang="en-US"/>
              <a:pPr>
                <a:defRPr/>
              </a:pPr>
              <a:t>57</a:t>
            </a:fld>
            <a:endParaRPr lang="en-US"/>
          </a:p>
        </p:txBody>
      </p:sp>
      <p:sp>
        <p:nvSpPr>
          <p:cNvPr id="15175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75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1797AC8-3293-FE4E-800F-991448FFFD66}" type="slidenum">
              <a:rPr lang="en-US"/>
              <a:pPr>
                <a:defRPr/>
              </a:pPr>
              <a:t>58</a:t>
            </a:fld>
            <a:endParaRPr lang="en-US"/>
          </a:p>
        </p:txBody>
      </p:sp>
      <p:sp>
        <p:nvSpPr>
          <p:cNvPr id="1518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85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094E72-D1E5-B043-B9C8-F15361B8C994}" type="slidenum">
              <a:rPr lang="en-US"/>
              <a:pPr>
                <a:defRPr/>
              </a:pPr>
              <a:t>59</a:t>
            </a:fld>
            <a:endParaRPr lang="en-US"/>
          </a:p>
        </p:txBody>
      </p:sp>
      <p:sp>
        <p:nvSpPr>
          <p:cNvPr id="20039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39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EE91C0-CEA5-B544-9F60-1164D9230739}" type="slidenum">
              <a:rPr lang="en-US"/>
              <a:pPr>
                <a:defRPr/>
              </a:pPr>
              <a:t>60</a:t>
            </a:fld>
            <a:endParaRPr lang="en-US"/>
          </a:p>
        </p:txBody>
      </p:sp>
      <p:sp>
        <p:nvSpPr>
          <p:cNvPr id="15196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96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EBD27E-B9E7-F54A-A029-A6A6AE52C37B}" type="slidenum">
              <a:rPr lang="en-US"/>
              <a:pPr>
                <a:defRPr/>
              </a:pPr>
              <a:t>61</a:t>
            </a:fld>
            <a:endParaRPr lang="en-US"/>
          </a:p>
        </p:txBody>
      </p:sp>
      <p:sp>
        <p:nvSpPr>
          <p:cNvPr id="152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06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58A5DE8-E072-334E-85F3-277A79F74450}" type="slidenum">
              <a:rPr lang="en-US"/>
              <a:pPr>
                <a:defRPr/>
              </a:pPr>
              <a:t>62</a:t>
            </a:fld>
            <a:endParaRPr lang="en-US"/>
          </a:p>
        </p:txBody>
      </p:sp>
      <p:sp>
        <p:nvSpPr>
          <p:cNvPr id="1521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16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AEDABC-AA41-504F-984A-9093E946519F}" type="slidenum">
              <a:rPr lang="en-US"/>
              <a:pPr>
                <a:defRPr/>
              </a:pPr>
              <a:t>63</a:t>
            </a:fld>
            <a:endParaRPr lang="en-US"/>
          </a:p>
        </p:txBody>
      </p:sp>
      <p:sp>
        <p:nvSpPr>
          <p:cNvPr id="1523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37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E88F14-CB06-BE49-AD4C-3A01CBA6BD11}" type="slidenum">
              <a:rPr lang="en-US"/>
              <a:pPr>
                <a:defRPr/>
              </a:pPr>
              <a:t>64</a:t>
            </a:fld>
            <a:endParaRPr lang="en-US"/>
          </a:p>
        </p:txBody>
      </p:sp>
      <p:sp>
        <p:nvSpPr>
          <p:cNvPr id="1524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4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8EF48B9-6F84-914B-8ABB-509B8013E2AB}" type="slidenum">
              <a:rPr lang="en-US"/>
              <a:pPr>
                <a:defRPr/>
              </a:pPr>
              <a:t>10</a:t>
            </a:fld>
            <a:endParaRPr lang="en-US"/>
          </a:p>
        </p:txBody>
      </p:sp>
      <p:sp>
        <p:nvSpPr>
          <p:cNvPr id="145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1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A8EED1-A875-A047-BFF1-B18FDD76DEDB}" type="slidenum">
              <a:rPr lang="en-US"/>
              <a:pPr>
                <a:defRPr/>
              </a:pPr>
              <a:t>65</a:t>
            </a:fld>
            <a:endParaRPr lang="en-US"/>
          </a:p>
        </p:txBody>
      </p:sp>
      <p:sp>
        <p:nvSpPr>
          <p:cNvPr id="1525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57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B8DD061-C5E9-3249-AD8F-ACE64AE7AE4E}" type="slidenum">
              <a:rPr lang="en-US"/>
              <a:pPr>
                <a:defRPr/>
              </a:pPr>
              <a:t>66</a:t>
            </a:fld>
            <a:endParaRPr lang="en-US"/>
          </a:p>
        </p:txBody>
      </p:sp>
      <p:sp>
        <p:nvSpPr>
          <p:cNvPr id="152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267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0C66DD9-2145-B243-858A-B90726C91F16}" type="slidenum">
              <a:rPr lang="en-US"/>
              <a:pPr>
                <a:defRPr/>
              </a:pPr>
              <a:t>67</a:t>
            </a:fld>
            <a:endParaRPr lang="en-US"/>
          </a:p>
        </p:txBody>
      </p:sp>
      <p:sp>
        <p:nvSpPr>
          <p:cNvPr id="1532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293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74E7E5-D469-A247-AD69-CB00C3BF3A3A}" type="slidenum">
              <a:rPr lang="en-US"/>
              <a:pPr>
                <a:defRPr/>
              </a:pPr>
              <a:t>68</a:t>
            </a:fld>
            <a:endParaRPr lang="en-US"/>
          </a:p>
        </p:txBody>
      </p:sp>
      <p:sp>
        <p:nvSpPr>
          <p:cNvPr id="15349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49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72DA09-ED1C-9842-9762-C4B652E6BC4E}" type="slidenum">
              <a:rPr lang="en-US"/>
              <a:pPr>
                <a:defRPr/>
              </a:pPr>
              <a:t>69</a:t>
            </a:fld>
            <a:endParaRPr lang="en-US"/>
          </a:p>
        </p:txBody>
      </p:sp>
      <p:sp>
        <p:nvSpPr>
          <p:cNvPr id="1536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6E21FF-8772-F84C-BBED-4198A4B175AE}" type="slidenum">
              <a:rPr lang="en-US"/>
              <a:pPr>
                <a:defRPr/>
              </a:pPr>
              <a:t>70</a:t>
            </a:fld>
            <a:endParaRPr lang="en-US"/>
          </a:p>
        </p:txBody>
      </p:sp>
      <p:sp>
        <p:nvSpPr>
          <p:cNvPr id="15370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70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C6DD31-804E-6E4C-88BF-4398D223215F}" type="slidenum">
              <a:rPr lang="en-US"/>
              <a:pPr>
                <a:defRPr/>
              </a:pPr>
              <a:t>71</a:t>
            </a:fld>
            <a:endParaRPr lang="en-US"/>
          </a:p>
        </p:txBody>
      </p:sp>
      <p:sp>
        <p:nvSpPr>
          <p:cNvPr id="1538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80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5DEA7B6-C17D-514B-A373-CAE2437D96B7}" type="slidenum">
              <a:rPr lang="en-US"/>
              <a:pPr>
                <a:defRPr/>
              </a:pPr>
              <a:t>72</a:t>
            </a:fld>
            <a:endParaRPr lang="en-US"/>
          </a:p>
        </p:txBody>
      </p:sp>
      <p:sp>
        <p:nvSpPr>
          <p:cNvPr id="1539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907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EC14FD8-0C52-CB46-9E5F-FB8F1DF63A23}" type="slidenum">
              <a:rPr lang="en-US"/>
              <a:pPr>
                <a:defRPr/>
              </a:pPr>
              <a:t>73</a:t>
            </a:fld>
            <a:endParaRPr lang="en-US"/>
          </a:p>
        </p:txBody>
      </p:sp>
      <p:sp>
        <p:nvSpPr>
          <p:cNvPr id="1540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0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CF5887-C3AD-BB43-9F92-D74CD539B1F1}" type="slidenum">
              <a:rPr lang="en-US"/>
              <a:pPr>
                <a:defRPr/>
              </a:pPr>
              <a:t>74</a:t>
            </a:fld>
            <a:endParaRPr lang="en-US"/>
          </a:p>
        </p:txBody>
      </p:sp>
      <p:sp>
        <p:nvSpPr>
          <p:cNvPr id="195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48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EC666A-B4A2-DD4F-804A-616A339E3AF6}" type="slidenum">
              <a:rPr lang="en-US"/>
              <a:pPr>
                <a:defRPr/>
              </a:pPr>
              <a:t>11</a:t>
            </a:fld>
            <a:endParaRPr lang="en-US"/>
          </a:p>
        </p:txBody>
      </p:sp>
      <p:sp>
        <p:nvSpPr>
          <p:cNvPr id="145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20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85E36E-43C6-2E4C-9F16-626FB2B13FD7}" type="slidenum">
              <a:rPr lang="en-US"/>
              <a:pPr>
                <a:defRPr/>
              </a:pPr>
              <a:t>75</a:t>
            </a:fld>
            <a:endParaRPr lang="en-US"/>
          </a:p>
        </p:txBody>
      </p:sp>
      <p:sp>
        <p:nvSpPr>
          <p:cNvPr id="195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D3F38F-2E22-CF4F-8F18-66F65DB5769E}" type="slidenum">
              <a:rPr lang="en-US"/>
              <a:pPr>
                <a:defRPr/>
              </a:pPr>
              <a:t>76</a:t>
            </a:fld>
            <a:endParaRPr lang="en-US"/>
          </a:p>
        </p:txBody>
      </p:sp>
      <p:sp>
        <p:nvSpPr>
          <p:cNvPr id="20060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60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BF5BB6-A573-914B-A816-93157AE9D3A8}" type="slidenum">
              <a:rPr lang="en-US"/>
              <a:pPr>
                <a:defRPr/>
              </a:pPr>
              <a:t>77</a:t>
            </a:fld>
            <a:endParaRPr lang="en-US"/>
          </a:p>
        </p:txBody>
      </p:sp>
      <p:sp>
        <p:nvSpPr>
          <p:cNvPr id="15441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419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90786AD-CF31-4F44-B672-80E3336193AD}" type="slidenum">
              <a:rPr lang="en-US"/>
              <a:pPr>
                <a:defRPr/>
              </a:pPr>
              <a:t>78</a:t>
            </a:fld>
            <a:endParaRPr lang="en-US"/>
          </a:p>
        </p:txBody>
      </p:sp>
      <p:sp>
        <p:nvSpPr>
          <p:cNvPr id="20080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080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F293E7-F0D4-7C46-9020-8D17E1EC7633}" type="slidenum">
              <a:rPr lang="en-US"/>
              <a:pPr>
                <a:defRPr/>
              </a:pPr>
              <a:t>79</a:t>
            </a:fld>
            <a:endParaRPr lang="en-US"/>
          </a:p>
        </p:txBody>
      </p:sp>
      <p:sp>
        <p:nvSpPr>
          <p:cNvPr id="15452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521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3E4312-4C2F-7540-B233-9F8A952403C8}" type="slidenum">
              <a:rPr lang="en-US"/>
              <a:pPr>
                <a:defRPr/>
              </a:pPr>
              <a:t>80</a:t>
            </a:fld>
            <a:endParaRPr lang="en-US"/>
          </a:p>
        </p:txBody>
      </p:sp>
      <p:sp>
        <p:nvSpPr>
          <p:cNvPr id="2010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01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7BF02A-4BF5-694B-AF48-67B5CEDFA22A}" type="slidenum">
              <a:rPr lang="en-US"/>
              <a:pPr>
                <a:defRPr/>
              </a:pPr>
              <a:t>81</a:t>
            </a:fld>
            <a:endParaRPr lang="en-US"/>
          </a:p>
        </p:txBody>
      </p:sp>
      <p:sp>
        <p:nvSpPr>
          <p:cNvPr id="1546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62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186D3EB-DD14-A648-A256-20EAC52CB113}" type="slidenum">
              <a:rPr lang="en-US"/>
              <a:pPr>
                <a:defRPr/>
              </a:pPr>
              <a:t>82</a:t>
            </a:fld>
            <a:endParaRPr lang="en-US"/>
          </a:p>
        </p:txBody>
      </p:sp>
      <p:sp>
        <p:nvSpPr>
          <p:cNvPr id="1547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726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49DFFFC-F591-6E45-BB11-1DC410393FCF}" type="slidenum">
              <a:rPr lang="en-US"/>
              <a:pPr>
                <a:defRPr/>
              </a:pPr>
              <a:t>83</a:t>
            </a:fld>
            <a:endParaRPr lang="en-US"/>
          </a:p>
        </p:txBody>
      </p:sp>
      <p:sp>
        <p:nvSpPr>
          <p:cNvPr id="15482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482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C6E8275-7EEE-5B49-B3FC-8A0FBC185D69}" type="slidenum">
              <a:rPr lang="en-US"/>
              <a:pPr>
                <a:defRPr/>
              </a:pPr>
              <a:t>84</a:t>
            </a:fld>
            <a:endParaRPr lang="en-US"/>
          </a:p>
        </p:txBody>
      </p:sp>
      <p:sp>
        <p:nvSpPr>
          <p:cNvPr id="1550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03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9CF3716-5DB6-654A-B073-8640F902F04E}" type="slidenum">
              <a:rPr lang="en-US"/>
              <a:pPr>
                <a:defRPr/>
              </a:pPr>
              <a:t>12</a:t>
            </a:fld>
            <a:endParaRPr lang="en-US"/>
          </a:p>
        </p:txBody>
      </p:sp>
      <p:sp>
        <p:nvSpPr>
          <p:cNvPr id="1453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3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3CB765-9F66-224C-80DF-8E0328500195}" type="slidenum">
              <a:rPr lang="en-US"/>
              <a:pPr>
                <a:defRPr/>
              </a:pPr>
              <a:t>85</a:t>
            </a:fld>
            <a:endParaRPr lang="en-US"/>
          </a:p>
        </p:txBody>
      </p:sp>
      <p:sp>
        <p:nvSpPr>
          <p:cNvPr id="155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23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E78626D-F7DD-A243-A520-B817D75DDE3C}" type="slidenum">
              <a:rPr lang="en-US"/>
              <a:pPr>
                <a:defRPr/>
              </a:pPr>
              <a:t>86</a:t>
            </a:fld>
            <a:endParaRPr lang="en-US"/>
          </a:p>
        </p:txBody>
      </p:sp>
      <p:sp>
        <p:nvSpPr>
          <p:cNvPr id="158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7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3A4479D-531E-1B48-946B-4CBE6C245B16}" type="slidenum">
              <a:rPr lang="en-US"/>
              <a:pPr>
                <a:defRPr/>
              </a:pPr>
              <a:t>87</a:t>
            </a:fld>
            <a:endParaRPr lang="en-US"/>
          </a:p>
        </p:txBody>
      </p:sp>
      <p:sp>
        <p:nvSpPr>
          <p:cNvPr id="209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51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130388-0D6C-E44D-9D99-E8EE237B4D04}" type="slidenum">
              <a:rPr lang="en-US"/>
              <a:pPr>
                <a:defRPr/>
              </a:pPr>
              <a:t>88</a:t>
            </a:fld>
            <a:endParaRPr lang="en-US"/>
          </a:p>
        </p:txBody>
      </p:sp>
      <p:sp>
        <p:nvSpPr>
          <p:cNvPr id="158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8822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9DE6EE-4039-7641-812D-79D032829B56}" type="slidenum">
              <a:rPr lang="en-US"/>
              <a:pPr>
                <a:defRPr/>
              </a:pPr>
              <a:t>89</a:t>
            </a:fld>
            <a:endParaRPr lang="en-US"/>
          </a:p>
        </p:txBody>
      </p:sp>
      <p:sp>
        <p:nvSpPr>
          <p:cNvPr id="2099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992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3F8F695-DBFB-EB4D-BD7B-5A87FE85CE55}" type="slidenum">
              <a:rPr lang="en-US"/>
              <a:pPr>
                <a:defRPr/>
              </a:pPr>
              <a:t>90</a:t>
            </a:fld>
            <a:endParaRPr lang="en-US"/>
          </a:p>
        </p:txBody>
      </p:sp>
      <p:sp>
        <p:nvSpPr>
          <p:cNvPr id="2103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32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8D3AD2E-1A21-5144-BBE0-9B086C9BCEEF}" type="slidenum">
              <a:rPr lang="en-US"/>
              <a:pPr>
                <a:defRPr/>
              </a:pPr>
              <a:t>91</a:t>
            </a:fld>
            <a:endParaRPr lang="en-US"/>
          </a:p>
        </p:txBody>
      </p:sp>
      <p:sp>
        <p:nvSpPr>
          <p:cNvPr id="210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125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E453B3-194E-FA4F-8083-891A9031CBEA}" type="slidenum">
              <a:rPr lang="en-US"/>
              <a:pPr>
                <a:defRPr/>
              </a:pPr>
              <a:t>92</a:t>
            </a:fld>
            <a:endParaRPr lang="en-US"/>
          </a:p>
        </p:txBody>
      </p:sp>
      <p:sp>
        <p:nvSpPr>
          <p:cNvPr id="210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0534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9B4CB1A-2B25-B942-B7BD-28D82D7107EF}" type="slidenum">
              <a:rPr lang="en-US"/>
              <a:pPr>
                <a:defRPr/>
              </a:pPr>
              <a:t>93</a:t>
            </a:fld>
            <a:endParaRPr lang="en-US"/>
          </a:p>
        </p:txBody>
      </p:sp>
      <p:sp>
        <p:nvSpPr>
          <p:cNvPr id="1557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75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1270995-F919-024C-BB15-B03E0EC834CE}" type="slidenum">
              <a:rPr lang="en-US"/>
              <a:pPr>
                <a:defRPr/>
              </a:pPr>
              <a:t>94</a:t>
            </a:fld>
            <a:endParaRPr lang="en-US"/>
          </a:p>
        </p:txBody>
      </p:sp>
      <p:sp>
        <p:nvSpPr>
          <p:cNvPr id="201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62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9694B7-0DC3-1241-BA43-9986624E4EC1}" type="slidenum">
              <a:rPr lang="en-US"/>
              <a:pPr>
                <a:defRPr/>
              </a:pPr>
              <a:t>13</a:t>
            </a:fld>
            <a:endParaRPr lang="en-US"/>
          </a:p>
        </p:txBody>
      </p:sp>
      <p:sp>
        <p:nvSpPr>
          <p:cNvPr id="145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5408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A46BE1-DEA8-0249-A4AD-233377A1C708}" type="slidenum">
              <a:rPr lang="en-US"/>
              <a:pPr>
                <a:defRPr/>
              </a:pPr>
              <a:t>95</a:t>
            </a:fld>
            <a:endParaRPr lang="en-US"/>
          </a:p>
        </p:txBody>
      </p:sp>
      <p:sp>
        <p:nvSpPr>
          <p:cNvPr id="1559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95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3B68376-2EB9-1141-BB4D-37E601FBA503}" type="slidenum">
              <a:rPr lang="en-US"/>
              <a:pPr>
                <a:defRPr/>
              </a:pPr>
              <a:t>96</a:t>
            </a:fld>
            <a:endParaRPr lang="en-US"/>
          </a:p>
        </p:txBody>
      </p:sp>
      <p:sp>
        <p:nvSpPr>
          <p:cNvPr id="15605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057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2EADC13-6E2C-A349-8E75-B9C170DC1C96}" type="slidenum">
              <a:rPr lang="en-US"/>
              <a:pPr>
                <a:defRPr/>
              </a:pPr>
              <a:t>97</a:t>
            </a:fld>
            <a:endParaRPr lang="en-US"/>
          </a:p>
        </p:txBody>
      </p:sp>
      <p:sp>
        <p:nvSpPr>
          <p:cNvPr id="2018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83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3B5672-29E1-EC4A-9D5D-D32B9EC2337E}" type="slidenum">
              <a:rPr lang="en-US"/>
              <a:pPr>
                <a:defRPr/>
              </a:pPr>
              <a:t>98</a:t>
            </a:fld>
            <a:endParaRPr lang="en-US"/>
          </a:p>
        </p:txBody>
      </p:sp>
      <p:sp>
        <p:nvSpPr>
          <p:cNvPr id="1561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616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06936A-9AEE-6744-BBD5-733C53723A19}" type="slidenum">
              <a:rPr lang="en-US"/>
              <a:pPr>
                <a:defRPr/>
              </a:pPr>
              <a:t>99</a:t>
            </a:fld>
            <a:endParaRPr lang="en-US"/>
          </a:p>
        </p:txBody>
      </p:sp>
      <p:sp>
        <p:nvSpPr>
          <p:cNvPr id="2020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03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2DC6F4E-17A0-D949-A90A-BB074C5BA8AE}" type="slidenum">
              <a:rPr lang="en-US"/>
              <a:pPr>
                <a:defRPr/>
              </a:pPr>
              <a:t>100</a:t>
            </a:fld>
            <a:endParaRPr lang="en-US"/>
          </a:p>
        </p:txBody>
      </p:sp>
      <p:sp>
        <p:nvSpPr>
          <p:cNvPr id="1573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389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144A9C5-460D-FE48-BE47-E6816E990A28}" type="slidenum">
              <a:rPr lang="en-US"/>
              <a:pPr>
                <a:defRPr/>
              </a:pPr>
              <a:t>101</a:t>
            </a:fld>
            <a:endParaRPr lang="en-US"/>
          </a:p>
        </p:txBody>
      </p:sp>
      <p:sp>
        <p:nvSpPr>
          <p:cNvPr id="20224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224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41A71BA-0E06-8941-ADFA-883AD35DC1EB}" type="slidenum">
              <a:rPr lang="en-US"/>
              <a:pPr>
                <a:defRPr/>
              </a:pPr>
              <a:t>102</a:t>
            </a:fld>
            <a:endParaRPr lang="en-US"/>
          </a:p>
        </p:txBody>
      </p:sp>
      <p:sp>
        <p:nvSpPr>
          <p:cNvPr id="157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1ECF31-67DB-2E49-86B7-B7927F27CC41}" type="slidenum">
              <a:rPr lang="en-US"/>
              <a:pPr>
                <a:defRPr/>
              </a:pPr>
              <a:t>103</a:t>
            </a:fld>
            <a:endParaRPr lang="en-US"/>
          </a:p>
        </p:txBody>
      </p:sp>
      <p:sp>
        <p:nvSpPr>
          <p:cNvPr id="1577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798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700FF6F-98B2-5C43-8F6E-FAE2ADABDD17}" type="slidenum">
              <a:rPr lang="en-US"/>
              <a:pPr>
                <a:defRPr/>
              </a:pPr>
              <a:t>104</a:t>
            </a:fld>
            <a:endParaRPr lang="en-US"/>
          </a:p>
        </p:txBody>
      </p:sp>
      <p:sp>
        <p:nvSpPr>
          <p:cNvPr id="1579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901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8D2FB-EF6F-2F4B-B327-8A112468DA40}"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542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33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03645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Text Placeholder 2"/>
          <p:cNvSpPr>
            <a:spLocks noGrp="1"/>
          </p:cNvSpPr>
          <p:nvPr>
            <p:ph type="body" sz="half" idx="1"/>
          </p:nvPr>
        </p:nvSpPr>
        <p:spPr>
          <a:xfrm>
            <a:off x="542925" y="989013"/>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33925" y="989013"/>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33925" y="3327400"/>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06945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48D2FB-EF6F-2F4B-B327-8A112468DA40}"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248D2FB-EF6F-2F4B-B327-8A112468DA40}"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248D2FB-EF6F-2F4B-B327-8A112468DA40}"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248D2FB-EF6F-2F4B-B327-8A112468DA40}"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48D2FB-EF6F-2F4B-B327-8A112468DA40}"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48D2FB-EF6F-2F4B-B327-8A112468DA40}"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471728-C965-C241-8A63-46D1ED66866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248D2FB-EF6F-2F4B-B327-8A112468DA40}" type="datetimeFigureOut">
              <a:rPr lang="en-US" smtClean="0"/>
              <a:t>12/7/13</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D1471728-C965-C241-8A63-46D1ED6686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16.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1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9.xml"/><Relationship Id="rId3" Type="http://schemas.openxmlformats.org/officeDocument/2006/relationships/image" Target="../media/image1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6.xml"/><Relationship Id="rId3" Type="http://schemas.openxmlformats.org/officeDocument/2006/relationships/image" Target="../media/image18.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9.jpe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9.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3.xml"/><Relationship Id="rId3" Type="http://schemas.openxmlformats.org/officeDocument/2006/relationships/image" Target="../media/image20.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5.xml"/><Relationship Id="rId3" Type="http://schemas.openxmlformats.org/officeDocument/2006/relationships/image" Target="../media/image2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5.xml"/><Relationship Id="rId3" Type="http://schemas.openxmlformats.org/officeDocument/2006/relationships/image" Target="../media/image22.jpe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6.xml"/><Relationship Id="rId3" Type="http://schemas.openxmlformats.org/officeDocument/2006/relationships/image" Target="../media/image22.jpe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22.jpe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8.xml"/><Relationship Id="rId3" Type="http://schemas.openxmlformats.org/officeDocument/2006/relationships/image" Target="../media/image22.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9.xml"/><Relationship Id="rId3" Type="http://schemas.openxmlformats.org/officeDocument/2006/relationships/image" Target="../media/image22.jpe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2.xml"/><Relationship Id="rId3" Type="http://schemas.openxmlformats.org/officeDocument/2006/relationships/image" Target="../media/image23.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3.xml"/><Relationship Id="rId3" Type="http://schemas.openxmlformats.org/officeDocument/2006/relationships/image" Target="../media/image23.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4.xml"/><Relationship Id="rId3" Type="http://schemas.openxmlformats.org/officeDocument/2006/relationships/image" Target="../media/image2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3.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0.xml"/><Relationship Id="rId3" Type="http://schemas.openxmlformats.org/officeDocument/2006/relationships/image" Target="../media/image24.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2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4.jpe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6.xml"/><Relationship Id="rId3" Type="http://schemas.openxmlformats.org/officeDocument/2006/relationships/image" Target="../media/image26.jpe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5.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5.xml"/><Relationship Id="rId3" Type="http://schemas.openxmlformats.org/officeDocument/2006/relationships/image" Target="../media/image27.jpe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6.xml"/><Relationship Id="rId3" Type="http://schemas.openxmlformats.org/officeDocument/2006/relationships/image" Target="../media/image28.jpe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2.xml"/><Relationship Id="rId3" Type="http://schemas.openxmlformats.org/officeDocument/2006/relationships/image" Target="../media/image22.jpe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14.xml"/><Relationship Id="rId2" Type="http://schemas.openxmlformats.org/officeDocument/2006/relationships/notesSlide" Target="../notesSlides/notesSlide185.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6.xml"/><Relationship Id="rId3" Type="http://schemas.openxmlformats.org/officeDocument/2006/relationships/image" Target="../media/image31.jpe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2.xml"/><Relationship Id="rId3" Type="http://schemas.openxmlformats.org/officeDocument/2006/relationships/image" Target="../media/image32.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3.xml"/><Relationship Id="rId3" Type="http://schemas.openxmlformats.org/officeDocument/2006/relationships/image" Target="../media/image32.jpe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6.xml"/><Relationship Id="rId3" Type="http://schemas.openxmlformats.org/officeDocument/2006/relationships/image" Target="../media/image33.jpe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7.xml"/><Relationship Id="rId3" Type="http://schemas.openxmlformats.org/officeDocument/2006/relationships/image" Target="../media/image33.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8.xml"/><Relationship Id="rId3" Type="http://schemas.openxmlformats.org/officeDocument/2006/relationships/image" Target="../media/image33.jpe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jpe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2.xml"/><Relationship Id="rId3" Type="http://schemas.openxmlformats.org/officeDocument/2006/relationships/image" Target="../media/image34.jpe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 Id="rId3" Type="http://schemas.openxmlformats.org/officeDocument/2006/relationships/image" Target="../media/image34.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jpe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5.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7.xml"/><Relationship Id="rId3" Type="http://schemas.openxmlformats.org/officeDocument/2006/relationships/image" Target="../media/image35.jpeg"/></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 Id="rId3" Type="http://schemas.openxmlformats.org/officeDocument/2006/relationships/image" Target="../media/image35.jpeg"/></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9.xml"/><Relationship Id="rId3" Type="http://schemas.openxmlformats.org/officeDocument/2006/relationships/image" Target="../media/image36.jpe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0.xml"/><Relationship Id="rId3" Type="http://schemas.openxmlformats.org/officeDocument/2006/relationships/image" Target="../media/image36.jpe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jpe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 Id="rId3" Type="http://schemas.openxmlformats.org/officeDocument/2006/relationships/image" Target="../media/image37.jpe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 Id="rId3" Type="http://schemas.openxmlformats.org/officeDocument/2006/relationships/image" Target="../media/image37.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37.jpeg"/></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 Id="rId3" Type="http://schemas.openxmlformats.org/officeDocument/2006/relationships/image" Target="../media/image37.jpeg"/></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5.xml"/><Relationship Id="rId3" Type="http://schemas.openxmlformats.org/officeDocument/2006/relationships/image" Target="../media/image38.jpeg"/></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 Id="rId3" Type="http://schemas.openxmlformats.org/officeDocument/2006/relationships/image" Target="../media/image38.jpeg"/></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 Id="rId3" Type="http://schemas.openxmlformats.org/officeDocument/2006/relationships/image" Target="../media/image38.jpeg"/></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 Id="rId3" Type="http://schemas.openxmlformats.org/officeDocument/2006/relationships/image" Target="../media/image39.jpeg"/></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 Id="rId3" Type="http://schemas.openxmlformats.org/officeDocument/2006/relationships/image" Target="../media/image39.jpeg"/></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 Id="rId3" Type="http://schemas.openxmlformats.org/officeDocument/2006/relationships/image" Target="../media/image39.jpeg"/></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1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1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1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1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umich.edu/~gs265/star.htm"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15.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5.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8792" y="232343"/>
            <a:ext cx="7992045" cy="5386090"/>
          </a:xfrm>
          <a:prstGeom prst="rect">
            <a:avLst/>
          </a:prstGeom>
        </p:spPr>
        <p:txBody>
          <a:bodyPr wrap="square">
            <a:spAutoFit/>
          </a:bodyPr>
          <a:lstStyle/>
          <a:p>
            <a:r>
              <a:rPr lang="en-US" sz="3600" dirty="0"/>
              <a:t>Stellar </a:t>
            </a:r>
            <a:r>
              <a:rPr lang="en-US" sz="3600" dirty="0" smtClean="0"/>
              <a:t>Mass</a:t>
            </a:r>
          </a:p>
          <a:p>
            <a:pPr lvl="0"/>
            <a:r>
              <a:rPr lang="en-US" sz="2800" dirty="0" smtClean="0"/>
              <a:t>Mass </a:t>
            </a:r>
            <a:r>
              <a:rPr lang="en-US" sz="2800" dirty="0"/>
              <a:t>is the one characteristic that determines everything about a star</a:t>
            </a:r>
          </a:p>
          <a:p>
            <a:pPr lvl="1"/>
            <a:r>
              <a:rPr lang="en-US" sz="2800" dirty="0"/>
              <a:t>Temperature</a:t>
            </a:r>
          </a:p>
          <a:p>
            <a:pPr lvl="1"/>
            <a:r>
              <a:rPr lang="en-US" sz="2800" dirty="0"/>
              <a:t>Color</a:t>
            </a:r>
          </a:p>
          <a:p>
            <a:pPr lvl="1"/>
            <a:r>
              <a:rPr lang="en-US" sz="2800" dirty="0"/>
              <a:t>Brightness</a:t>
            </a:r>
          </a:p>
          <a:p>
            <a:pPr lvl="1"/>
            <a:r>
              <a:rPr lang="en-US" sz="2800" dirty="0"/>
              <a:t>Size</a:t>
            </a:r>
          </a:p>
          <a:p>
            <a:pPr lvl="1"/>
            <a:r>
              <a:rPr lang="en-US" sz="2800" dirty="0"/>
              <a:t>Length of its life</a:t>
            </a:r>
          </a:p>
          <a:p>
            <a:pPr lvl="1"/>
            <a:r>
              <a:rPr lang="en-US" sz="2800" dirty="0"/>
              <a:t>End of its life</a:t>
            </a:r>
          </a:p>
          <a:p>
            <a:pPr lvl="2"/>
            <a:r>
              <a:rPr lang="en-US" sz="2800" dirty="0"/>
              <a:t>White dwarf</a:t>
            </a:r>
          </a:p>
          <a:p>
            <a:pPr lvl="2"/>
            <a:r>
              <a:rPr lang="en-US" sz="2800" dirty="0"/>
              <a:t>Neutron star</a:t>
            </a:r>
          </a:p>
          <a:p>
            <a:pPr lvl="2"/>
            <a:r>
              <a:rPr lang="en-US" sz="2800" dirty="0"/>
              <a:t>Black hole</a:t>
            </a:r>
          </a:p>
        </p:txBody>
      </p:sp>
    </p:spTree>
    <p:extLst>
      <p:ext uri="{BB962C8B-B14F-4D97-AF65-F5344CB8AC3E}">
        <p14:creationId xmlns:p14="http://schemas.microsoft.com/office/powerpoint/2010/main" val="417424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89" name="Rectangle 13"/>
          <p:cNvSpPr>
            <a:spLocks noGrp="1" noChangeArrowheads="1"/>
          </p:cNvSpPr>
          <p:nvPr>
            <p:ph type="title"/>
          </p:nvPr>
        </p:nvSpPr>
        <p:spPr bwMode="auto">
          <a:xfrm>
            <a:off x="433388" y="76200"/>
            <a:ext cx="7720012"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Giant Stars </a:t>
            </a:r>
          </a:p>
        </p:txBody>
      </p:sp>
      <p:sp>
        <p:nvSpPr>
          <p:cNvPr id="1381379" name="Rectangle 3"/>
          <p:cNvSpPr>
            <a:spLocks noGrp="1" noChangeArrowheads="1"/>
          </p:cNvSpPr>
          <p:nvPr>
            <p:ph idx="1"/>
          </p:nvPr>
        </p:nvSpPr>
        <p:spPr>
          <a:xfrm>
            <a:off x="547688" y="981075"/>
            <a:ext cx="8367712" cy="5657850"/>
          </a:xfrm>
        </p:spPr>
        <p:txBody>
          <a:bodyPr/>
          <a:lstStyle/>
          <a:p>
            <a:pPr eaLnBrk="1" hangingPunct="1">
              <a:defRPr/>
            </a:pPr>
            <a:r>
              <a:rPr lang="en-US" sz="4000" smtClean="0">
                <a:cs typeface="+mn-cs"/>
              </a:rPr>
              <a:t>When the hydrogen is exhausted, however, the star begins to evolve rapidly.</a:t>
            </a:r>
          </a:p>
          <a:p>
            <a:pPr lvl="1" eaLnBrk="1" hangingPunct="1">
              <a:defRPr/>
            </a:pPr>
            <a:r>
              <a:rPr lang="en-US" sz="2400" smtClean="0"/>
              <a:t>It swells into a giant star and then begins to fuse helium into heavier elements.</a:t>
            </a:r>
          </a:p>
          <a:p>
            <a:pPr lvl="1" eaLnBrk="1" hangingPunct="1">
              <a:defRPr/>
            </a:pPr>
            <a:r>
              <a:rPr lang="en-US" sz="2400" smtClean="0"/>
              <a:t>However, it can remain in this giant stage for only about 10 percent of its total lifetime—then, it must die.</a:t>
            </a:r>
          </a:p>
          <a:p>
            <a:pPr lvl="1" eaLnBrk="1" hangingPunct="1">
              <a:defRPr/>
            </a:pPr>
            <a:r>
              <a:rPr lang="en-US" sz="2400" smtClean="0"/>
              <a:t>The giant-star stage is the first step in the death of a star.</a:t>
            </a:r>
          </a:p>
        </p:txBody>
      </p:sp>
    </p:spTree>
    <p:extLst>
      <p:ext uri="{BB962C8B-B14F-4D97-AF65-F5344CB8AC3E}">
        <p14:creationId xmlns:p14="http://schemas.microsoft.com/office/powerpoint/2010/main" val="223595461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24" name="Rectangle 8"/>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6819" name="Rectangle 3"/>
          <p:cNvSpPr>
            <a:spLocks noGrp="1" noChangeArrowheads="1"/>
          </p:cNvSpPr>
          <p:nvPr>
            <p:ph idx="1"/>
          </p:nvPr>
        </p:nvSpPr>
        <p:spPr>
          <a:xfrm>
            <a:off x="546100" y="960438"/>
            <a:ext cx="8140700" cy="5607050"/>
          </a:xfrm>
        </p:spPr>
        <p:txBody>
          <a:bodyPr/>
          <a:lstStyle/>
          <a:p>
            <a:pPr eaLnBrk="1" hangingPunct="1">
              <a:defRPr/>
            </a:pPr>
            <a:r>
              <a:rPr lang="en-US" sz="4400" smtClean="0">
                <a:cs typeface="+mn-cs"/>
              </a:rPr>
              <a:t>Matter flowing from one star to another cannot fall directly into the star.</a:t>
            </a:r>
          </a:p>
          <a:p>
            <a:pPr lvl="1" eaLnBrk="1" hangingPunct="1">
              <a:defRPr/>
            </a:pPr>
            <a:r>
              <a:rPr lang="en-US" sz="2600" smtClean="0"/>
              <a:t>Due to conservation of </a:t>
            </a:r>
            <a:r>
              <a:rPr lang="en-US" sz="2400" smtClean="0"/>
              <a:t>angular momentum</a:t>
            </a:r>
            <a:r>
              <a:rPr lang="en-US" sz="2600" smtClean="0"/>
              <a:t>, it must flow into a whirling disk around the star.</a:t>
            </a:r>
          </a:p>
        </p:txBody>
      </p:sp>
    </p:spTree>
    <p:extLst>
      <p:ext uri="{BB962C8B-B14F-4D97-AF65-F5344CB8AC3E}">
        <p14:creationId xmlns:p14="http://schemas.microsoft.com/office/powerpoint/2010/main" val="54856822"/>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1383" name="Rectangle 7"/>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21379"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 </a:t>
            </a:r>
            <a:r>
              <a:rPr lang="en-US" sz="4400" smtClean="0">
                <a:solidFill>
                  <a:srgbClr val="3333FF"/>
                </a:solidFill>
                <a:cs typeface="+mn-cs"/>
              </a:rPr>
              <a:t>Angular momentum</a:t>
            </a:r>
            <a:r>
              <a:rPr lang="en-US" sz="4400" smtClean="0">
                <a:cs typeface="+mn-cs"/>
              </a:rPr>
              <a:t> is the tendency of a rotating object to continue rotating.</a:t>
            </a:r>
          </a:p>
          <a:p>
            <a:pPr lvl="1" eaLnBrk="1" hangingPunct="1">
              <a:defRPr/>
            </a:pPr>
            <a:r>
              <a:rPr lang="en-US" sz="2400" smtClean="0"/>
              <a:t>All rotating objects possess some angular momentum.</a:t>
            </a:r>
          </a:p>
          <a:p>
            <a:pPr lvl="1" eaLnBrk="1" hangingPunct="1">
              <a:defRPr/>
            </a:pPr>
            <a:r>
              <a:rPr lang="en-US" sz="2400" smtClean="0"/>
              <a:t>In the absence of external forces, an object maintains (conserves) its total angular momentum.</a:t>
            </a:r>
          </a:p>
        </p:txBody>
      </p:sp>
    </p:spTree>
    <p:extLst>
      <p:ext uri="{BB962C8B-B14F-4D97-AF65-F5344CB8AC3E}">
        <p14:creationId xmlns:p14="http://schemas.microsoft.com/office/powerpoint/2010/main" val="1939638117"/>
      </p:ext>
    </p:extLst>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82" name="Rectangle 18"/>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8867" name="Rectangle 3"/>
          <p:cNvSpPr>
            <a:spLocks noGrp="1" noChangeArrowheads="1"/>
          </p:cNvSpPr>
          <p:nvPr>
            <p:ph type="body" sz="half" idx="1"/>
          </p:nvPr>
        </p:nvSpPr>
        <p:spPr>
          <a:xfrm>
            <a:off x="566738" y="985838"/>
            <a:ext cx="8577262" cy="5829300"/>
          </a:xfrm>
        </p:spPr>
        <p:txBody>
          <a:bodyPr/>
          <a:lstStyle/>
          <a:p>
            <a:pPr eaLnBrk="1" hangingPunct="1">
              <a:defRPr/>
            </a:pPr>
            <a:r>
              <a:rPr lang="en-US" sz="3600" smtClean="0">
                <a:cs typeface="+mn-cs"/>
              </a:rPr>
              <a:t>Mass transferred from one star to another in a binary must conserve its angular momentum.</a:t>
            </a:r>
          </a:p>
          <a:p>
            <a:pPr lvl="1" eaLnBrk="1" hangingPunct="1">
              <a:defRPr/>
            </a:pPr>
            <a:r>
              <a:rPr lang="en-US" sz="2400" smtClean="0"/>
              <a:t>Thus, it must flow into a rapidly rotating whirlpool called an accretion disk around the second star.</a:t>
            </a:r>
          </a:p>
        </p:txBody>
      </p:sp>
      <p:pic>
        <p:nvPicPr>
          <p:cNvPr id="1188883" name="Picture 19" descr="08f04"/>
          <p:cNvPicPr>
            <a:picLocks noChangeAspect="1" noChangeArrowheads="1"/>
          </p:cNvPicPr>
          <p:nvPr/>
        </p:nvPicPr>
        <p:blipFill>
          <a:blip r:embed="rId3">
            <a:extLst>
              <a:ext uri="{28A0092B-C50C-407E-A947-70E740481C1C}">
                <a14:useLocalDpi xmlns:a14="http://schemas.microsoft.com/office/drawing/2010/main" val="0"/>
              </a:ext>
            </a:extLst>
          </a:blip>
          <a:srcRect l="1588" t="1955" r="626" b="1579"/>
          <a:stretch>
            <a:fillRect/>
          </a:stretch>
        </p:blipFill>
        <p:spPr bwMode="auto">
          <a:xfrm>
            <a:off x="4191000" y="3617913"/>
            <a:ext cx="4953000"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0960577"/>
      </p:ext>
    </p:extLst>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9911" name="Rectangle 23"/>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89891" name="Rectangle 3"/>
          <p:cNvSpPr>
            <a:spLocks noGrp="1" noChangeArrowheads="1"/>
          </p:cNvSpPr>
          <p:nvPr>
            <p:ph type="body" sz="half" idx="1"/>
          </p:nvPr>
        </p:nvSpPr>
        <p:spPr>
          <a:xfrm>
            <a:off x="546100" y="950913"/>
            <a:ext cx="7912100" cy="5884862"/>
          </a:xfrm>
        </p:spPr>
        <p:txBody>
          <a:bodyPr/>
          <a:lstStyle/>
          <a:p>
            <a:pPr eaLnBrk="1" hangingPunct="1">
              <a:defRPr/>
            </a:pPr>
            <a:r>
              <a:rPr lang="en-US" sz="4400" smtClean="0">
                <a:cs typeface="+mn-cs"/>
              </a:rPr>
              <a:t>The gas in the disk grows very hot due to friction and tidal forces.</a:t>
            </a:r>
          </a:p>
          <a:p>
            <a:pPr lvl="1" eaLnBrk="1" hangingPunct="1">
              <a:defRPr/>
            </a:pPr>
            <a:r>
              <a:rPr lang="en-US" sz="2400" smtClean="0"/>
              <a:t>Eventually, it falls onto the second star.</a:t>
            </a:r>
          </a:p>
          <a:p>
            <a:pPr lvl="1" eaLnBrk="1" hangingPunct="1">
              <a:defRPr/>
            </a:pPr>
            <a:r>
              <a:rPr lang="en-US" sz="2400" smtClean="0"/>
              <a:t>If that second star </a:t>
            </a:r>
            <a:br>
              <a:rPr lang="en-US" sz="2400" smtClean="0"/>
            </a:br>
            <a:r>
              <a:rPr lang="en-US" sz="2400" smtClean="0"/>
              <a:t>is a compact object, </a:t>
            </a:r>
            <a:br>
              <a:rPr lang="en-US" sz="2400" smtClean="0"/>
            </a:br>
            <a:r>
              <a:rPr lang="en-US" sz="2400" smtClean="0"/>
              <a:t>the gas in the disk </a:t>
            </a:r>
            <a:br>
              <a:rPr lang="en-US" sz="2400" smtClean="0"/>
            </a:br>
            <a:r>
              <a:rPr lang="en-US" sz="2400" smtClean="0"/>
              <a:t>can become very </a:t>
            </a:r>
            <a:br>
              <a:rPr lang="en-US" sz="2400" smtClean="0"/>
            </a:br>
            <a:r>
              <a:rPr lang="en-US" sz="2400" smtClean="0"/>
              <a:t>compressed.</a:t>
            </a:r>
          </a:p>
        </p:txBody>
      </p:sp>
      <p:pic>
        <p:nvPicPr>
          <p:cNvPr id="216066" name="Picture 21"/>
          <p:cNvPicPr>
            <a:picLocks noChangeAspect="1" noChangeArrowheads="1"/>
          </p:cNvPicPr>
          <p:nvPr/>
        </p:nvPicPr>
        <p:blipFill>
          <a:blip r:embed="rId3">
            <a:extLst>
              <a:ext uri="{28A0092B-C50C-407E-A947-70E740481C1C}">
                <a14:useLocalDpi xmlns:a14="http://schemas.microsoft.com/office/drawing/2010/main" val="0"/>
              </a:ext>
            </a:extLst>
          </a:blip>
          <a:srcRect l="1314" t="2142" r="4987" b="9052"/>
          <a:stretch>
            <a:fillRect/>
          </a:stretch>
        </p:blipFill>
        <p:spPr bwMode="auto">
          <a:xfrm>
            <a:off x="4729163" y="4225925"/>
            <a:ext cx="44148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90023"/>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031" name="Rectangle 23"/>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323011" name="Rectangle 3"/>
          <p:cNvSpPr>
            <a:spLocks noGrp="1" noChangeArrowheads="1"/>
          </p:cNvSpPr>
          <p:nvPr>
            <p:ph type="body" sz="half" idx="1"/>
          </p:nvPr>
        </p:nvSpPr>
        <p:spPr>
          <a:xfrm>
            <a:off x="144463" y="987425"/>
            <a:ext cx="8999537" cy="5851525"/>
          </a:xfrm>
        </p:spPr>
        <p:txBody>
          <a:bodyPr/>
          <a:lstStyle/>
          <a:p>
            <a:pPr lvl="1" eaLnBrk="1" hangingPunct="1">
              <a:defRPr/>
            </a:pPr>
            <a:r>
              <a:rPr lang="en-US" sz="3200" smtClean="0"/>
              <a:t>The gas temperature can exceed a million K, producing X rays. </a:t>
            </a:r>
          </a:p>
          <a:p>
            <a:pPr lvl="1" eaLnBrk="1" hangingPunct="1">
              <a:defRPr/>
            </a:pPr>
            <a:r>
              <a:rPr lang="en-US" sz="3200" smtClean="0"/>
              <a:t>In addition, the matter accumulating on the white dwarf can eventually cause a violent explosion called a nova.</a:t>
            </a:r>
          </a:p>
        </p:txBody>
      </p:sp>
      <p:pic>
        <p:nvPicPr>
          <p:cNvPr id="218115" name="Picture 24"/>
          <p:cNvPicPr>
            <a:picLocks noChangeAspect="1" noChangeArrowheads="1"/>
          </p:cNvPicPr>
          <p:nvPr/>
        </p:nvPicPr>
        <p:blipFill>
          <a:blip r:embed="rId3">
            <a:extLst>
              <a:ext uri="{28A0092B-C50C-407E-A947-70E740481C1C}">
                <a14:useLocalDpi xmlns:a14="http://schemas.microsoft.com/office/drawing/2010/main" val="0"/>
              </a:ext>
            </a:extLst>
          </a:blip>
          <a:srcRect l="1314" t="2142" r="4987" b="9052"/>
          <a:stretch>
            <a:fillRect/>
          </a:stretch>
        </p:blipFill>
        <p:spPr bwMode="auto">
          <a:xfrm>
            <a:off x="4725988" y="4225925"/>
            <a:ext cx="4414837"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10062"/>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1938" name="Rectangle 2"/>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1939" name="Rectangle 3"/>
          <p:cNvSpPr>
            <a:spLocks noGrp="1" noChangeArrowheads="1"/>
          </p:cNvSpPr>
          <p:nvPr>
            <p:ph idx="1"/>
          </p:nvPr>
        </p:nvSpPr>
        <p:spPr>
          <a:xfrm>
            <a:off x="546100" y="965200"/>
            <a:ext cx="8597900" cy="5607050"/>
          </a:xfrm>
        </p:spPr>
        <p:txBody>
          <a:bodyPr/>
          <a:lstStyle/>
          <a:p>
            <a:pPr eaLnBrk="1" hangingPunct="1">
              <a:defRPr/>
            </a:pPr>
            <a:r>
              <a:rPr lang="en-US" sz="4400" smtClean="0">
                <a:cs typeface="+mn-cs"/>
              </a:rPr>
              <a:t>Modern astronomers know that a </a:t>
            </a:r>
            <a:r>
              <a:rPr lang="en-US" sz="4400" i="1" smtClean="0">
                <a:cs typeface="+mn-cs"/>
              </a:rPr>
              <a:t>nova</a:t>
            </a:r>
            <a:r>
              <a:rPr lang="en-US" sz="4400" smtClean="0">
                <a:cs typeface="+mn-cs"/>
              </a:rPr>
              <a:t> is not a new star but an old star flaring up.</a:t>
            </a:r>
            <a:r>
              <a:rPr lang="en-US" smtClean="0">
                <a:cs typeface="+mn-cs"/>
              </a:rPr>
              <a:t> </a:t>
            </a:r>
          </a:p>
          <a:p>
            <a:pPr lvl="1" eaLnBrk="1" hangingPunct="1">
              <a:defRPr/>
            </a:pPr>
            <a:r>
              <a:rPr lang="en-US" sz="2400" smtClean="0"/>
              <a:t>After a nova fades, astronomers can photograph the spectrum of the remaining faint point of light. </a:t>
            </a:r>
          </a:p>
          <a:p>
            <a:pPr lvl="1" eaLnBrk="1" hangingPunct="1">
              <a:defRPr/>
            </a:pPr>
            <a:r>
              <a:rPr lang="en-US" sz="2400" smtClean="0"/>
              <a:t>Invariably, they find a normal star and a white dwarf </a:t>
            </a:r>
            <a:br>
              <a:rPr lang="en-US" sz="2400" smtClean="0"/>
            </a:br>
            <a:r>
              <a:rPr lang="en-US" sz="2400" smtClean="0"/>
              <a:t>in a close binary system. </a:t>
            </a:r>
          </a:p>
          <a:p>
            <a:pPr lvl="1" eaLnBrk="1" hangingPunct="1">
              <a:defRPr/>
            </a:pPr>
            <a:r>
              <a:rPr lang="en-US" sz="2400" smtClean="0"/>
              <a:t>A nova is evidently an explosion involving a white dwarf.</a:t>
            </a:r>
          </a:p>
        </p:txBody>
      </p:sp>
    </p:spTree>
    <p:extLst>
      <p:ext uri="{BB962C8B-B14F-4D97-AF65-F5344CB8AC3E}">
        <p14:creationId xmlns:p14="http://schemas.microsoft.com/office/powerpoint/2010/main" val="1267717014"/>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9" name="Rectangle 9"/>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2964" name="Rectangle 4"/>
          <p:cNvSpPr>
            <a:spLocks noGrp="1" noChangeArrowheads="1"/>
          </p:cNvSpPr>
          <p:nvPr>
            <p:ph idx="1"/>
          </p:nvPr>
        </p:nvSpPr>
        <p:spPr>
          <a:xfrm>
            <a:off x="546100" y="965200"/>
            <a:ext cx="8578850" cy="5607050"/>
          </a:xfrm>
        </p:spPr>
        <p:txBody>
          <a:bodyPr/>
          <a:lstStyle/>
          <a:p>
            <a:pPr eaLnBrk="1" hangingPunct="1">
              <a:defRPr/>
            </a:pPr>
            <a:r>
              <a:rPr lang="en-US" sz="4400" smtClean="0">
                <a:cs typeface="+mn-cs"/>
              </a:rPr>
              <a:t>Observational evidence can reveal how nova explosions occur.</a:t>
            </a:r>
            <a:r>
              <a:rPr lang="en-US" sz="3600" smtClean="0">
                <a:cs typeface="+mn-cs"/>
              </a:rPr>
              <a:t> </a:t>
            </a:r>
          </a:p>
          <a:p>
            <a:pPr lvl="1" eaLnBrk="1" hangingPunct="1">
              <a:defRPr/>
            </a:pPr>
            <a:r>
              <a:rPr lang="en-US" sz="2400" smtClean="0"/>
              <a:t>As the explosion begins, spectra show blueshifted absorption lines.</a:t>
            </a:r>
          </a:p>
          <a:p>
            <a:pPr lvl="1" eaLnBrk="1" hangingPunct="1">
              <a:defRPr/>
            </a:pPr>
            <a:r>
              <a:rPr lang="en-US" sz="2400" smtClean="0"/>
              <a:t>This informs you that the gas is dense and coming toward you at a few thousand kilometers per second. </a:t>
            </a:r>
          </a:p>
        </p:txBody>
      </p:sp>
    </p:spTree>
    <p:extLst>
      <p:ext uri="{BB962C8B-B14F-4D97-AF65-F5344CB8AC3E}">
        <p14:creationId xmlns:p14="http://schemas.microsoft.com/office/powerpoint/2010/main" val="1256564023"/>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3992"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3987" name="Rectangle 3"/>
          <p:cNvSpPr>
            <a:spLocks noGrp="1" noChangeArrowheads="1"/>
          </p:cNvSpPr>
          <p:nvPr>
            <p:ph idx="1"/>
          </p:nvPr>
        </p:nvSpPr>
        <p:spPr>
          <a:xfrm>
            <a:off x="565150" y="981075"/>
            <a:ext cx="8350250" cy="5568950"/>
          </a:xfrm>
        </p:spPr>
        <p:txBody>
          <a:bodyPr/>
          <a:lstStyle/>
          <a:p>
            <a:pPr eaLnBrk="1" hangingPunct="1">
              <a:defRPr/>
            </a:pPr>
            <a:r>
              <a:rPr lang="en-US" sz="3800" smtClean="0">
                <a:cs typeface="+mn-cs"/>
              </a:rPr>
              <a:t>Nova explosions occur when mass transfers from a normal star into an accretion disk around the white dwarf.</a:t>
            </a:r>
          </a:p>
          <a:p>
            <a:pPr lvl="1" eaLnBrk="1" hangingPunct="1">
              <a:defRPr/>
            </a:pPr>
            <a:r>
              <a:rPr lang="en-US" sz="2400" smtClean="0"/>
              <a:t>As the matter loses its angular momentum in the disk, it settles inward onto the surface of the white dwarf and forms a layer of unused nuclear fuel—mostly hydrogen.</a:t>
            </a:r>
          </a:p>
          <a:p>
            <a:pPr lvl="1" eaLnBrk="1" hangingPunct="1">
              <a:defRPr/>
            </a:pPr>
            <a:r>
              <a:rPr lang="en-US" sz="2400" smtClean="0"/>
              <a:t>As the layer deepens, it becomes denser and hotter until the hydrogen fuses in a sudden explosion that blows the surface off of the white dwarf.</a:t>
            </a:r>
          </a:p>
        </p:txBody>
      </p:sp>
    </p:spTree>
    <p:extLst>
      <p:ext uri="{BB962C8B-B14F-4D97-AF65-F5344CB8AC3E}">
        <p14:creationId xmlns:p14="http://schemas.microsoft.com/office/powerpoint/2010/main" val="4083381726"/>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16"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5011" name="Rectangle 3"/>
          <p:cNvSpPr>
            <a:spLocks noGrp="1" noChangeArrowheads="1"/>
          </p:cNvSpPr>
          <p:nvPr>
            <p:ph idx="1"/>
          </p:nvPr>
        </p:nvSpPr>
        <p:spPr>
          <a:xfrm>
            <a:off x="582613" y="984250"/>
            <a:ext cx="8332787" cy="5873750"/>
          </a:xfrm>
        </p:spPr>
        <p:txBody>
          <a:bodyPr/>
          <a:lstStyle/>
          <a:p>
            <a:pPr eaLnBrk="1" hangingPunct="1">
              <a:defRPr/>
            </a:pPr>
            <a:r>
              <a:rPr lang="en-US" sz="3600" smtClean="0">
                <a:cs typeface="+mn-cs"/>
              </a:rPr>
              <a:t>Although the expanding cloud of debris contains less than 0.0001 solar mass, it is hot and its expanding surface area makes it very luminous.</a:t>
            </a:r>
          </a:p>
          <a:p>
            <a:pPr lvl="1" eaLnBrk="1" hangingPunct="1">
              <a:defRPr/>
            </a:pPr>
            <a:r>
              <a:rPr lang="en-US" sz="2400" smtClean="0"/>
              <a:t>Nova explosions can be 100,000 times more luminous than the sun.</a:t>
            </a:r>
          </a:p>
          <a:p>
            <a:pPr lvl="1" eaLnBrk="1" hangingPunct="1">
              <a:defRPr/>
            </a:pPr>
            <a:r>
              <a:rPr lang="en-US" sz="2400" smtClean="0"/>
              <a:t>As the debris cloud expands, cools, and thins over a period of weeks and months, the nova fades from view.</a:t>
            </a:r>
          </a:p>
        </p:txBody>
      </p:sp>
    </p:spTree>
    <p:extLst>
      <p:ext uri="{BB962C8B-B14F-4D97-AF65-F5344CB8AC3E}">
        <p14:creationId xmlns:p14="http://schemas.microsoft.com/office/powerpoint/2010/main" val="3287224360"/>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40" name="Rectangle 8"/>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6035" name="Rectangle 3"/>
          <p:cNvSpPr>
            <a:spLocks noGrp="1" noChangeArrowheads="1"/>
          </p:cNvSpPr>
          <p:nvPr>
            <p:ph idx="1"/>
          </p:nvPr>
        </p:nvSpPr>
        <p:spPr>
          <a:xfrm>
            <a:off x="546100" y="963613"/>
            <a:ext cx="8578850" cy="5875337"/>
          </a:xfrm>
        </p:spPr>
        <p:txBody>
          <a:bodyPr/>
          <a:lstStyle/>
          <a:p>
            <a:pPr eaLnBrk="1" hangingPunct="1">
              <a:defRPr/>
            </a:pPr>
            <a:r>
              <a:rPr lang="en-US" sz="4400" smtClean="0">
                <a:cs typeface="+mn-cs"/>
              </a:rPr>
              <a:t>The explosion of its surface hardly disturbs the white dwarf and its companion star.</a:t>
            </a:r>
            <a:r>
              <a:rPr lang="en-US" smtClean="0">
                <a:cs typeface="+mn-cs"/>
              </a:rPr>
              <a:t> </a:t>
            </a:r>
          </a:p>
          <a:p>
            <a:pPr lvl="1" eaLnBrk="1" hangingPunct="1">
              <a:defRPr/>
            </a:pPr>
            <a:r>
              <a:rPr lang="en-US" sz="2600" smtClean="0"/>
              <a:t>Mass transfer quickly resumes, and a new layer of fuel begins to accumulate.</a:t>
            </a:r>
          </a:p>
        </p:txBody>
      </p:sp>
    </p:spTree>
    <p:extLst>
      <p:ext uri="{BB962C8B-B14F-4D97-AF65-F5344CB8AC3E}">
        <p14:creationId xmlns:p14="http://schemas.microsoft.com/office/powerpoint/2010/main" val="34529520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1283" name="Rectangle 3"/>
          <p:cNvSpPr>
            <a:spLocks noGrp="1" noChangeArrowheads="1"/>
          </p:cNvSpPr>
          <p:nvPr>
            <p:ph idx="1"/>
          </p:nvPr>
        </p:nvSpPr>
        <p:spPr>
          <a:xfrm>
            <a:off x="563563" y="990600"/>
            <a:ext cx="8123237" cy="5848350"/>
          </a:xfrm>
        </p:spPr>
        <p:txBody>
          <a:bodyPr/>
          <a:lstStyle/>
          <a:p>
            <a:pPr eaLnBrk="1" hangingPunct="1">
              <a:defRPr/>
            </a:pPr>
            <a:r>
              <a:rPr lang="en-US" sz="4000" smtClean="0">
                <a:cs typeface="+mn-cs"/>
              </a:rPr>
              <a:t>The nuclear reactions in a main-sequence star</a:t>
            </a:r>
            <a:r>
              <a:rPr lang="ja-JP" altLang="en-US" sz="4000" smtClean="0">
                <a:latin typeface="Arial"/>
                <a:cs typeface="+mn-cs"/>
              </a:rPr>
              <a:t>’</a:t>
            </a:r>
            <a:r>
              <a:rPr lang="en-US" sz="4000" smtClean="0">
                <a:cs typeface="+mn-cs"/>
              </a:rPr>
              <a:t>s core produce helium.</a:t>
            </a:r>
          </a:p>
          <a:p>
            <a:pPr lvl="1" eaLnBrk="1" hangingPunct="1">
              <a:defRPr/>
            </a:pPr>
            <a:r>
              <a:rPr lang="en-US" sz="2400" smtClean="0"/>
              <a:t>Helium can fuse into heavier elements only at temperatures higher than 100,000,000 K.</a:t>
            </a:r>
          </a:p>
          <a:p>
            <a:pPr lvl="1" eaLnBrk="1" hangingPunct="1">
              <a:defRPr/>
            </a:pPr>
            <a:r>
              <a:rPr lang="en-US" sz="2400" smtClean="0"/>
              <a:t>No main-sequence star has a core that hot.</a:t>
            </a:r>
          </a:p>
          <a:p>
            <a:pPr lvl="1" eaLnBrk="1" hangingPunct="1">
              <a:defRPr/>
            </a:pPr>
            <a:r>
              <a:rPr lang="en-US" sz="2400" smtClean="0"/>
              <a:t>So, helium accumulates at the star</a:t>
            </a:r>
            <a:r>
              <a:rPr lang="ja-JP" altLang="en-US" sz="2400" smtClean="0">
                <a:latin typeface="Arial"/>
              </a:rPr>
              <a:t>’</a:t>
            </a:r>
            <a:r>
              <a:rPr lang="en-US" sz="2400" smtClean="0"/>
              <a:t>s center—like ashes in a fireplace. </a:t>
            </a:r>
          </a:p>
        </p:txBody>
      </p:sp>
    </p:spTree>
    <p:extLst>
      <p:ext uri="{BB962C8B-B14F-4D97-AF65-F5344CB8AC3E}">
        <p14:creationId xmlns:p14="http://schemas.microsoft.com/office/powerpoint/2010/main" val="3372389892"/>
      </p:ext>
    </p:extLst>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69" name="Rectangle 13"/>
          <p:cNvSpPr>
            <a:spLocks noGrp="1" noChangeArrowheads="1"/>
          </p:cNvSpPr>
          <p:nvPr>
            <p:ph type="title"/>
          </p:nvPr>
        </p:nvSpPr>
        <p:spPr bwMode="auto">
          <a:xfrm>
            <a:off x="546100" y="76200"/>
            <a:ext cx="77597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Novae </a:t>
            </a:r>
          </a:p>
        </p:txBody>
      </p:sp>
      <p:sp>
        <p:nvSpPr>
          <p:cNvPr id="1197065" name="Rectangle 9"/>
          <p:cNvSpPr>
            <a:spLocks noGrp="1" noChangeArrowheads="1"/>
          </p:cNvSpPr>
          <p:nvPr>
            <p:ph type="body" sz="half" idx="1"/>
          </p:nvPr>
        </p:nvSpPr>
        <p:spPr>
          <a:xfrm>
            <a:off x="546100" y="958850"/>
            <a:ext cx="8140700" cy="5441950"/>
          </a:xfrm>
        </p:spPr>
        <p:txBody>
          <a:bodyPr/>
          <a:lstStyle/>
          <a:p>
            <a:pPr eaLnBrk="1" hangingPunct="1">
              <a:defRPr/>
            </a:pPr>
            <a:r>
              <a:rPr lang="en-US" sz="4400" smtClean="0">
                <a:cs typeface="+mn-cs"/>
              </a:rPr>
              <a:t>How fast the fuel builds up depends on the rate of mass transfer.</a:t>
            </a:r>
          </a:p>
          <a:p>
            <a:pPr lvl="1" eaLnBrk="1" hangingPunct="1">
              <a:defRPr/>
            </a:pPr>
            <a:r>
              <a:rPr lang="en-US" sz="2400" smtClean="0"/>
              <a:t>Accordingly, you can expect novae to repeat each time an explosive layer accumulates.</a:t>
            </a:r>
          </a:p>
          <a:p>
            <a:pPr lvl="1" eaLnBrk="1" hangingPunct="1">
              <a:defRPr/>
            </a:pPr>
            <a:r>
              <a:rPr lang="en-US" sz="2400" smtClean="0"/>
              <a:t>Many novae take thousands of years to build an explosive layer.</a:t>
            </a:r>
          </a:p>
          <a:p>
            <a:pPr lvl="1" eaLnBrk="1" hangingPunct="1">
              <a:defRPr/>
            </a:pPr>
            <a:r>
              <a:rPr lang="en-US" sz="2400" smtClean="0"/>
              <a:t>Some take only decades.</a:t>
            </a:r>
          </a:p>
        </p:txBody>
      </p:sp>
    </p:spTree>
    <p:extLst>
      <p:ext uri="{BB962C8B-B14F-4D97-AF65-F5344CB8AC3E}">
        <p14:creationId xmlns:p14="http://schemas.microsoft.com/office/powerpoint/2010/main" val="2602428199"/>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6" name="Rectangle 2"/>
          <p:cNvSpPr>
            <a:spLocks noGrp="1" noChangeArrowheads="1"/>
          </p:cNvSpPr>
          <p:nvPr>
            <p:ph type="title"/>
          </p:nvPr>
        </p:nvSpPr>
        <p:spPr bwMode="auto">
          <a:xfrm>
            <a:off x="546100" y="76200"/>
            <a:ext cx="82296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Massive Stars </a:t>
            </a:r>
          </a:p>
        </p:txBody>
      </p:sp>
      <p:sp>
        <p:nvSpPr>
          <p:cNvPr id="1209347" name="Rectangle 3"/>
          <p:cNvSpPr>
            <a:spLocks noGrp="1" noChangeArrowheads="1"/>
          </p:cNvSpPr>
          <p:nvPr>
            <p:ph type="body" sz="half" idx="1"/>
          </p:nvPr>
        </p:nvSpPr>
        <p:spPr>
          <a:xfrm>
            <a:off x="546100" y="960438"/>
            <a:ext cx="8145463" cy="5705475"/>
          </a:xfrm>
        </p:spPr>
        <p:txBody>
          <a:bodyPr/>
          <a:lstStyle/>
          <a:p>
            <a:pPr eaLnBrk="1" hangingPunct="1">
              <a:defRPr/>
            </a:pPr>
            <a:r>
              <a:rPr lang="en-US" sz="4400" smtClean="0">
                <a:cs typeface="+mn-cs"/>
              </a:rPr>
              <a:t>Massive stars live spectacular lives and destroy themselves in violent </a:t>
            </a:r>
            <a:br>
              <a:rPr lang="en-US" sz="4400" smtClean="0">
                <a:cs typeface="+mn-cs"/>
              </a:rPr>
            </a:br>
            <a:r>
              <a:rPr lang="en-US" sz="4400" smtClean="0">
                <a:cs typeface="+mn-cs"/>
              </a:rPr>
              <a:t>explosions.</a:t>
            </a:r>
          </a:p>
        </p:txBody>
      </p:sp>
      <p:pic>
        <p:nvPicPr>
          <p:cNvPr id="1209360" name="Picture 16" descr="08f0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1882" b="21882"/>
          <a:stretch>
            <a:fillRect/>
          </a:stretch>
        </p:blipFill>
        <p:spPr>
          <a:xfrm>
            <a:off x="4237584" y="3938061"/>
            <a:ext cx="4038600" cy="2185987"/>
          </a:xfrm>
        </p:spPr>
      </p:pic>
    </p:spTree>
    <p:extLst>
      <p:ext uri="{BB962C8B-B14F-4D97-AF65-F5344CB8AC3E}">
        <p14:creationId xmlns:p14="http://schemas.microsoft.com/office/powerpoint/2010/main" val="171578479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370" name="Rectangle 2"/>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0371" name="Rectangle 3"/>
          <p:cNvSpPr>
            <a:spLocks noGrp="1" noChangeArrowheads="1"/>
          </p:cNvSpPr>
          <p:nvPr>
            <p:ph idx="1"/>
          </p:nvPr>
        </p:nvSpPr>
        <p:spPr>
          <a:xfrm>
            <a:off x="565150" y="1004888"/>
            <a:ext cx="8350250" cy="5848350"/>
          </a:xfrm>
        </p:spPr>
        <p:txBody>
          <a:bodyPr/>
          <a:lstStyle/>
          <a:p>
            <a:pPr eaLnBrk="1" hangingPunct="1">
              <a:defRPr/>
            </a:pPr>
            <a:r>
              <a:rPr lang="en-US" sz="3400" smtClean="0">
                <a:cs typeface="+mn-cs"/>
              </a:rPr>
              <a:t>Stars on the upper main sequence have too much mass to die as white dwarfs.</a:t>
            </a:r>
          </a:p>
          <a:p>
            <a:pPr eaLnBrk="1" hangingPunct="1">
              <a:defRPr/>
            </a:pPr>
            <a:r>
              <a:rPr lang="en-US" sz="3400" smtClean="0">
                <a:cs typeface="+mn-cs"/>
              </a:rPr>
              <a:t>However, their evolution begins much like that of their lower-mass cousins.</a:t>
            </a:r>
            <a:r>
              <a:rPr lang="en-US" sz="3600" smtClean="0">
                <a:cs typeface="+mn-cs"/>
              </a:rPr>
              <a:t> </a:t>
            </a:r>
          </a:p>
          <a:p>
            <a:pPr lvl="1" eaLnBrk="1" hangingPunct="1">
              <a:defRPr/>
            </a:pPr>
            <a:r>
              <a:rPr lang="en-US" sz="2400" smtClean="0"/>
              <a:t>They consume the hydrogen in their cores, ignite hydrogen shells, and become giants or, for the most massive stars, supergiants. </a:t>
            </a:r>
          </a:p>
          <a:p>
            <a:pPr lvl="1" eaLnBrk="1" hangingPunct="1">
              <a:defRPr/>
            </a:pPr>
            <a:r>
              <a:rPr lang="en-US" sz="2400" smtClean="0"/>
              <a:t>Their cores contract and fuse helium first in the core and then in a shell, producing a carbon–oxygen core.</a:t>
            </a:r>
          </a:p>
        </p:txBody>
      </p:sp>
    </p:spTree>
    <p:extLst>
      <p:ext uri="{BB962C8B-B14F-4D97-AF65-F5344CB8AC3E}">
        <p14:creationId xmlns:p14="http://schemas.microsoft.com/office/powerpoint/2010/main" val="322039454"/>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9" name="Rectangle 7"/>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1395" name="Rectangle 3"/>
          <p:cNvSpPr>
            <a:spLocks noGrp="1" noChangeArrowheads="1"/>
          </p:cNvSpPr>
          <p:nvPr>
            <p:ph idx="1"/>
          </p:nvPr>
        </p:nvSpPr>
        <p:spPr>
          <a:xfrm>
            <a:off x="566738" y="984250"/>
            <a:ext cx="8120062" cy="5640388"/>
          </a:xfrm>
        </p:spPr>
        <p:txBody>
          <a:bodyPr/>
          <a:lstStyle/>
          <a:p>
            <a:pPr eaLnBrk="1" hangingPunct="1">
              <a:defRPr/>
            </a:pPr>
            <a:r>
              <a:rPr lang="en-US" sz="3600" smtClean="0">
                <a:cs typeface="+mn-cs"/>
              </a:rPr>
              <a:t>Unlike medium-mass stars, massive stars finally can get hot enough to ignite carbon fusion at a temperature of about 1 billion Kelvin.</a:t>
            </a:r>
          </a:p>
          <a:p>
            <a:pPr lvl="1" eaLnBrk="1" hangingPunct="1">
              <a:defRPr/>
            </a:pPr>
            <a:r>
              <a:rPr lang="en-US" sz="2400" smtClean="0"/>
              <a:t>Carbon fusion produces more oxygen plus neon.</a:t>
            </a:r>
          </a:p>
          <a:p>
            <a:pPr lvl="1" eaLnBrk="1" hangingPunct="1">
              <a:defRPr/>
            </a:pPr>
            <a:r>
              <a:rPr lang="en-US" sz="2400" smtClean="0"/>
              <a:t>As soon as the carbon is exhausted in the core, the core contracts and carbon ignites in a shell. </a:t>
            </a:r>
          </a:p>
        </p:txBody>
      </p:sp>
    </p:spTree>
    <p:extLst>
      <p:ext uri="{BB962C8B-B14F-4D97-AF65-F5344CB8AC3E}">
        <p14:creationId xmlns:p14="http://schemas.microsoft.com/office/powerpoint/2010/main" val="1045729741"/>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332" name="Rectangle 12"/>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336323" name="Rectangle 3"/>
          <p:cNvSpPr>
            <a:spLocks noGrp="1" noChangeArrowheads="1"/>
          </p:cNvSpPr>
          <p:nvPr>
            <p:ph type="body" sz="half" idx="1"/>
          </p:nvPr>
        </p:nvSpPr>
        <p:spPr>
          <a:xfrm>
            <a:off x="582613" y="981075"/>
            <a:ext cx="8561387" cy="5926138"/>
          </a:xfrm>
        </p:spPr>
        <p:txBody>
          <a:bodyPr/>
          <a:lstStyle/>
          <a:p>
            <a:pPr eaLnBrk="1" hangingPunct="1">
              <a:defRPr/>
            </a:pPr>
            <a:r>
              <a:rPr lang="en-US" smtClean="0">
                <a:cs typeface="+mn-cs"/>
              </a:rPr>
              <a:t>This pattern of core ignition and shell ignition continues with a series of heavier nuclei as fusion fuel.</a:t>
            </a:r>
          </a:p>
          <a:p>
            <a:pPr eaLnBrk="1" hangingPunct="1">
              <a:defRPr/>
            </a:pPr>
            <a:r>
              <a:rPr lang="en-US" smtClean="0">
                <a:cs typeface="+mn-cs"/>
              </a:rPr>
              <a:t>Thus, the star develops a layered structure.</a:t>
            </a:r>
          </a:p>
          <a:p>
            <a:pPr lvl="1" eaLnBrk="1" hangingPunct="1">
              <a:defRPr/>
            </a:pPr>
            <a:r>
              <a:rPr lang="en-US" sz="2400" smtClean="0"/>
              <a:t>There is a </a:t>
            </a:r>
            <a:br>
              <a:rPr lang="en-US" sz="2400" smtClean="0"/>
            </a:br>
            <a:r>
              <a:rPr lang="en-US" sz="2400" smtClean="0"/>
              <a:t>hydrogen-fusion </a:t>
            </a:r>
            <a:br>
              <a:rPr lang="en-US" sz="2400" smtClean="0"/>
            </a:br>
            <a:r>
              <a:rPr lang="en-US" sz="2400" smtClean="0"/>
              <a:t>shell surrounding </a:t>
            </a:r>
            <a:br>
              <a:rPr lang="en-US" sz="2400" smtClean="0"/>
            </a:br>
            <a:r>
              <a:rPr lang="en-US" sz="2400" smtClean="0"/>
              <a:t>a helium-fusion </a:t>
            </a:r>
            <a:br>
              <a:rPr lang="en-US" sz="2400" smtClean="0"/>
            </a:br>
            <a:r>
              <a:rPr lang="en-US" sz="2400" smtClean="0"/>
              <a:t>shell surrounding </a:t>
            </a:r>
            <a:br>
              <a:rPr lang="en-US" sz="2400" smtClean="0"/>
            </a:br>
            <a:r>
              <a:rPr lang="en-US" sz="2400" smtClean="0"/>
              <a:t>a carbon-fusion </a:t>
            </a:r>
            <a:br>
              <a:rPr lang="en-US" sz="2400" smtClean="0"/>
            </a:br>
            <a:r>
              <a:rPr lang="en-US" sz="2400" smtClean="0"/>
              <a:t>shell, and so on.</a:t>
            </a:r>
          </a:p>
        </p:txBody>
      </p:sp>
      <p:pic>
        <p:nvPicPr>
          <p:cNvPr id="240642" name="Picture 10" descr="08f05 copy"/>
          <p:cNvPicPr>
            <a:picLocks noChangeAspect="1" noChangeArrowheads="1"/>
          </p:cNvPicPr>
          <p:nvPr/>
        </p:nvPicPr>
        <p:blipFill>
          <a:blip r:embed="rId3">
            <a:extLst>
              <a:ext uri="{28A0092B-C50C-407E-A947-70E740481C1C}">
                <a14:useLocalDpi xmlns:a14="http://schemas.microsoft.com/office/drawing/2010/main" val="0"/>
              </a:ext>
            </a:extLst>
          </a:blip>
          <a:srcRect l="932" r="591"/>
          <a:stretch>
            <a:fillRect/>
          </a:stretch>
        </p:blipFill>
        <p:spPr bwMode="auto">
          <a:xfrm>
            <a:off x="4116388" y="3213100"/>
            <a:ext cx="50276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634748"/>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4455" name="Rectangle 7"/>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2024451" name="Rectangle 3"/>
          <p:cNvSpPr>
            <a:spLocks noGrp="1" noChangeArrowheads="1"/>
          </p:cNvSpPr>
          <p:nvPr>
            <p:ph idx="1"/>
          </p:nvPr>
        </p:nvSpPr>
        <p:spPr>
          <a:xfrm>
            <a:off x="581025" y="989013"/>
            <a:ext cx="8488363" cy="5849937"/>
          </a:xfrm>
        </p:spPr>
        <p:txBody>
          <a:bodyPr/>
          <a:lstStyle/>
          <a:p>
            <a:pPr eaLnBrk="1" hangingPunct="1">
              <a:defRPr/>
            </a:pPr>
            <a:r>
              <a:rPr lang="en-US" smtClean="0">
                <a:cs typeface="+mn-cs"/>
              </a:rPr>
              <a:t>At higher temperatures than carbon fusion, nuclei of oxygen, neon, and magnesium fuse to make silicon and sulfur.</a:t>
            </a:r>
          </a:p>
          <a:p>
            <a:pPr eaLnBrk="1" hangingPunct="1">
              <a:defRPr/>
            </a:pPr>
            <a:r>
              <a:rPr lang="en-US" smtClean="0">
                <a:cs typeface="+mn-cs"/>
              </a:rPr>
              <a:t>At even higher temperatures, silicon can fuse to make </a:t>
            </a:r>
            <a:br>
              <a:rPr lang="en-US" smtClean="0">
                <a:cs typeface="+mn-cs"/>
              </a:rPr>
            </a:br>
            <a:r>
              <a:rPr lang="en-US" smtClean="0">
                <a:cs typeface="+mn-cs"/>
              </a:rPr>
              <a:t>iron.</a:t>
            </a:r>
          </a:p>
          <a:p>
            <a:pPr eaLnBrk="1" hangingPunct="1">
              <a:defRPr/>
            </a:pPr>
            <a:endParaRPr lang="en-US" smtClean="0">
              <a:cs typeface="+mn-cs"/>
            </a:endParaRPr>
          </a:p>
        </p:txBody>
      </p:sp>
      <p:pic>
        <p:nvPicPr>
          <p:cNvPr id="242691" name="Picture 8" descr="08f05 copy"/>
          <p:cNvPicPr>
            <a:picLocks noChangeAspect="1" noChangeArrowheads="1"/>
          </p:cNvPicPr>
          <p:nvPr/>
        </p:nvPicPr>
        <p:blipFill>
          <a:blip r:embed="rId3">
            <a:extLst>
              <a:ext uri="{28A0092B-C50C-407E-A947-70E740481C1C}">
                <a14:useLocalDpi xmlns:a14="http://schemas.microsoft.com/office/drawing/2010/main" val="0"/>
              </a:ext>
            </a:extLst>
          </a:blip>
          <a:srcRect l="932" r="591"/>
          <a:stretch>
            <a:fillRect/>
          </a:stretch>
        </p:blipFill>
        <p:spPr bwMode="auto">
          <a:xfrm>
            <a:off x="4113213" y="3213100"/>
            <a:ext cx="50276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1514923"/>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422" name="Rectangle 6"/>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2419" name="Rectangle 3"/>
          <p:cNvSpPr>
            <a:spLocks noGrp="1" noChangeArrowheads="1"/>
          </p:cNvSpPr>
          <p:nvPr>
            <p:ph idx="1"/>
          </p:nvPr>
        </p:nvSpPr>
        <p:spPr>
          <a:xfrm>
            <a:off x="581025" y="966788"/>
            <a:ext cx="8582025" cy="5848350"/>
          </a:xfrm>
        </p:spPr>
        <p:txBody>
          <a:bodyPr/>
          <a:lstStyle/>
          <a:p>
            <a:pPr eaLnBrk="1" hangingPunct="1">
              <a:defRPr/>
            </a:pPr>
            <a:r>
              <a:rPr lang="en-US" sz="3800" smtClean="0">
                <a:cs typeface="+mn-cs"/>
              </a:rPr>
              <a:t>The fusion of the nuclear fuels in this series goes faster and faster as the massive star evolves rapidly.</a:t>
            </a:r>
          </a:p>
          <a:p>
            <a:pPr lvl="1" eaLnBrk="1" hangingPunct="1">
              <a:defRPr/>
            </a:pPr>
            <a:r>
              <a:rPr lang="en-US" sz="2400" smtClean="0"/>
              <a:t>The amount of energy released per fusion reaction decreases as the mass of the types of atoms involved increases.</a:t>
            </a:r>
          </a:p>
          <a:p>
            <a:pPr lvl="1" eaLnBrk="1" hangingPunct="1">
              <a:defRPr/>
            </a:pPr>
            <a:r>
              <a:rPr lang="en-US" sz="2400" smtClean="0"/>
              <a:t>To support its weight, a star must fuse oxygen much faster than it fused hydrogen.</a:t>
            </a:r>
          </a:p>
        </p:txBody>
      </p:sp>
    </p:spTree>
    <p:extLst>
      <p:ext uri="{BB962C8B-B14F-4D97-AF65-F5344CB8AC3E}">
        <p14:creationId xmlns:p14="http://schemas.microsoft.com/office/powerpoint/2010/main" val="155897514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75" name="Rectangle 11"/>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4471" name="Rectangle 7"/>
          <p:cNvSpPr>
            <a:spLocks noGrp="1" noChangeArrowheads="1"/>
          </p:cNvSpPr>
          <p:nvPr>
            <p:ph type="body" sz="half" idx="1"/>
          </p:nvPr>
        </p:nvSpPr>
        <p:spPr>
          <a:xfrm>
            <a:off x="547688" y="966788"/>
            <a:ext cx="8577262" cy="5872162"/>
          </a:xfrm>
        </p:spPr>
        <p:txBody>
          <a:bodyPr/>
          <a:lstStyle/>
          <a:p>
            <a:pPr eaLnBrk="1" hangingPunct="1">
              <a:defRPr/>
            </a:pPr>
            <a:r>
              <a:rPr lang="en-US" sz="4000" smtClean="0">
                <a:cs typeface="+mn-cs"/>
              </a:rPr>
              <a:t>Also, there are fewer nuclei in the core of the star by the time heavy nuclei begin to fuse.</a:t>
            </a:r>
            <a:r>
              <a:rPr lang="en-US" sz="3600" smtClean="0">
                <a:cs typeface="+mn-cs"/>
              </a:rPr>
              <a:t> </a:t>
            </a:r>
          </a:p>
          <a:p>
            <a:pPr lvl="1" eaLnBrk="1" hangingPunct="1">
              <a:defRPr/>
            </a:pPr>
            <a:r>
              <a:rPr lang="en-US" sz="2400" smtClean="0"/>
              <a:t>Four hydrogen nuclei make one helium nucleus.</a:t>
            </a:r>
          </a:p>
          <a:p>
            <a:pPr lvl="1" eaLnBrk="1" hangingPunct="1">
              <a:defRPr/>
            </a:pPr>
            <a:r>
              <a:rPr lang="en-US" sz="2400" smtClean="0"/>
              <a:t>Three helium nuclei make one carbon nucleus.</a:t>
            </a:r>
          </a:p>
          <a:p>
            <a:pPr lvl="1" eaLnBrk="1" hangingPunct="1">
              <a:defRPr/>
            </a:pPr>
            <a:r>
              <a:rPr lang="en-US" sz="2400" smtClean="0"/>
              <a:t>So, there are 12 times fewer nuclei of carbon available for fusion than there were hydrogen nuclei. </a:t>
            </a:r>
          </a:p>
        </p:txBody>
      </p:sp>
    </p:spTree>
    <p:extLst>
      <p:ext uri="{BB962C8B-B14F-4D97-AF65-F5344CB8AC3E}">
        <p14:creationId xmlns:p14="http://schemas.microsoft.com/office/powerpoint/2010/main" val="2870566282"/>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508" name="Rectangle 20"/>
          <p:cNvSpPr>
            <a:spLocks noGrp="1" noChangeArrowheads="1"/>
          </p:cNvSpPr>
          <p:nvPr>
            <p:ph type="title"/>
          </p:nvPr>
        </p:nvSpPr>
        <p:spPr bwMode="auto">
          <a:xfrm>
            <a:off x="565150" y="76200"/>
            <a:ext cx="6149975"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Nuclear Fusion in Massive Stars </a:t>
            </a:r>
          </a:p>
        </p:txBody>
      </p:sp>
      <p:sp>
        <p:nvSpPr>
          <p:cNvPr id="1215492" name="Rectangle 4"/>
          <p:cNvSpPr>
            <a:spLocks noGrp="1" noChangeArrowheads="1"/>
          </p:cNvSpPr>
          <p:nvPr>
            <p:ph type="body" sz="half" idx="1"/>
          </p:nvPr>
        </p:nvSpPr>
        <p:spPr>
          <a:xfrm>
            <a:off x="547688" y="977900"/>
            <a:ext cx="8596312" cy="5822950"/>
          </a:xfrm>
        </p:spPr>
        <p:txBody>
          <a:bodyPr/>
          <a:lstStyle/>
          <a:p>
            <a:pPr eaLnBrk="1" hangingPunct="1">
              <a:defRPr/>
            </a:pPr>
            <a:r>
              <a:rPr lang="en-US" sz="4000" smtClean="0">
                <a:cs typeface="+mn-cs"/>
              </a:rPr>
              <a:t>Thus, the heavy elements are used up, and fusion goes very quickly in massive stars.</a:t>
            </a:r>
          </a:p>
          <a:p>
            <a:pPr lvl="1" eaLnBrk="1" hangingPunct="1">
              <a:defRPr/>
            </a:pPr>
            <a:r>
              <a:rPr lang="en-US" sz="2400" smtClean="0"/>
              <a:t>Hydrogen fusion can last 7 million years in a 25-solar-mass star.</a:t>
            </a:r>
          </a:p>
          <a:p>
            <a:pPr lvl="1" eaLnBrk="1" hangingPunct="1">
              <a:defRPr/>
            </a:pPr>
            <a:r>
              <a:rPr lang="en-US" sz="2400" smtClean="0"/>
              <a:t>The same star </a:t>
            </a:r>
            <a:br>
              <a:rPr lang="en-US" sz="2400" smtClean="0"/>
            </a:br>
            <a:r>
              <a:rPr lang="en-US" sz="2400" smtClean="0"/>
              <a:t>will fuse its </a:t>
            </a:r>
            <a:br>
              <a:rPr lang="en-US" sz="2400" smtClean="0"/>
            </a:br>
            <a:r>
              <a:rPr lang="en-US" sz="2400" smtClean="0"/>
              <a:t>oxygen in 6 </a:t>
            </a:r>
            <a:br>
              <a:rPr lang="en-US" sz="2400" smtClean="0"/>
            </a:br>
            <a:r>
              <a:rPr lang="en-US" sz="2400" smtClean="0"/>
              <a:t>months and its </a:t>
            </a:r>
            <a:br>
              <a:rPr lang="en-US" sz="2400" smtClean="0"/>
            </a:br>
            <a:r>
              <a:rPr lang="en-US" sz="2400" smtClean="0"/>
              <a:t>silicon in just </a:t>
            </a:r>
            <a:br>
              <a:rPr lang="en-US" sz="2400" smtClean="0"/>
            </a:br>
            <a:r>
              <a:rPr lang="en-US" sz="2400" smtClean="0"/>
              <a:t>one day.</a:t>
            </a:r>
          </a:p>
        </p:txBody>
      </p:sp>
      <p:pic>
        <p:nvPicPr>
          <p:cNvPr id="248834" name="Picture 19" descr="08T1"/>
          <p:cNvPicPr>
            <a:picLocks noChangeAspect="1" noChangeArrowheads="1"/>
          </p:cNvPicPr>
          <p:nvPr/>
        </p:nvPicPr>
        <p:blipFill>
          <a:blip r:embed="rId3">
            <a:extLst>
              <a:ext uri="{28A0092B-C50C-407E-A947-70E740481C1C}">
                <a14:useLocalDpi xmlns:a14="http://schemas.microsoft.com/office/drawing/2010/main" val="0"/>
              </a:ext>
            </a:extLst>
          </a:blip>
          <a:srcRect r="8171" b="11053"/>
          <a:stretch>
            <a:fillRect/>
          </a:stretch>
        </p:blipFill>
        <p:spPr bwMode="auto">
          <a:xfrm>
            <a:off x="4267200" y="3602038"/>
            <a:ext cx="4876800" cy="325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918093"/>
      </p:ext>
    </p:extLst>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2"/>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6515" name="Rectangle 3"/>
          <p:cNvSpPr>
            <a:spLocks noGrp="1" noChangeArrowheads="1"/>
          </p:cNvSpPr>
          <p:nvPr>
            <p:ph idx="1"/>
          </p:nvPr>
        </p:nvSpPr>
        <p:spPr>
          <a:xfrm>
            <a:off x="565150" y="985838"/>
            <a:ext cx="8121650" cy="5356225"/>
          </a:xfrm>
        </p:spPr>
        <p:txBody>
          <a:bodyPr/>
          <a:lstStyle/>
          <a:p>
            <a:pPr eaLnBrk="1" hangingPunct="1">
              <a:defRPr/>
            </a:pPr>
            <a:r>
              <a:rPr lang="en-US" smtClean="0">
                <a:cs typeface="+mn-cs"/>
              </a:rPr>
              <a:t>Theoretical models of evolving stars, combined with nuclear physics, allow astronomers to describe what happens inside a massive star when the last nuclear fuels are exhausted.</a:t>
            </a:r>
          </a:p>
          <a:p>
            <a:pPr lvl="1" eaLnBrk="1" hangingPunct="1">
              <a:defRPr/>
            </a:pPr>
            <a:r>
              <a:rPr lang="en-US" smtClean="0"/>
              <a:t>It begins with iron nuclei and ends in cosmic violence.</a:t>
            </a:r>
          </a:p>
        </p:txBody>
      </p:sp>
    </p:spTree>
    <p:extLst>
      <p:ext uri="{BB962C8B-B14F-4D97-AF65-F5344CB8AC3E}">
        <p14:creationId xmlns:p14="http://schemas.microsoft.com/office/powerpoint/2010/main" val="40031033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23"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421315" name="Rectangle 3"/>
          <p:cNvSpPr>
            <a:spLocks noGrp="1" noChangeArrowheads="1"/>
          </p:cNvSpPr>
          <p:nvPr>
            <p:ph idx="1"/>
          </p:nvPr>
        </p:nvSpPr>
        <p:spPr>
          <a:xfrm>
            <a:off x="557213" y="966788"/>
            <a:ext cx="8129587" cy="5829300"/>
          </a:xfrm>
        </p:spPr>
        <p:txBody>
          <a:bodyPr/>
          <a:lstStyle/>
          <a:p>
            <a:pPr eaLnBrk="1" hangingPunct="1">
              <a:defRPr/>
            </a:pPr>
            <a:r>
              <a:rPr lang="en-US" sz="4400" smtClean="0">
                <a:cs typeface="+mn-cs"/>
              </a:rPr>
              <a:t>Initially, this helium ash has little effect on the star.</a:t>
            </a:r>
          </a:p>
          <a:p>
            <a:pPr lvl="1" eaLnBrk="1" hangingPunct="1">
              <a:defRPr/>
            </a:pPr>
            <a:r>
              <a:rPr lang="en-US" sz="2400" smtClean="0"/>
              <a:t>As hydrogen is exhausted and the stellar core becomes almost pure helium, the star</a:t>
            </a:r>
            <a:r>
              <a:rPr lang="ja-JP" altLang="en-US" sz="2400" smtClean="0">
                <a:latin typeface="Arial"/>
              </a:rPr>
              <a:t>’</a:t>
            </a:r>
            <a:r>
              <a:rPr lang="en-US" sz="2400" smtClean="0"/>
              <a:t>s ability to generate nuclear energy is reduced.</a:t>
            </a:r>
          </a:p>
          <a:p>
            <a:pPr lvl="1" eaLnBrk="1" hangingPunct="1">
              <a:defRPr/>
            </a:pPr>
            <a:r>
              <a:rPr lang="en-US" sz="2400" smtClean="0"/>
              <a:t>As the energy generated at the center is what opposes gravity and supports the star, the core begins to contract as soon as energy generation starts to decline.</a:t>
            </a:r>
          </a:p>
        </p:txBody>
      </p:sp>
    </p:spTree>
    <p:extLst>
      <p:ext uri="{BB962C8B-B14F-4D97-AF65-F5344CB8AC3E}">
        <p14:creationId xmlns:p14="http://schemas.microsoft.com/office/powerpoint/2010/main" val="1261739814"/>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45" name="Rectangle 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7540" name="Rectangle 4"/>
          <p:cNvSpPr>
            <a:spLocks noGrp="1" noChangeArrowheads="1"/>
          </p:cNvSpPr>
          <p:nvPr>
            <p:ph type="body" sz="half" idx="1"/>
          </p:nvPr>
        </p:nvSpPr>
        <p:spPr>
          <a:xfrm>
            <a:off x="574675" y="984250"/>
            <a:ext cx="3754438" cy="5772150"/>
          </a:xfrm>
        </p:spPr>
        <p:txBody>
          <a:bodyPr/>
          <a:lstStyle/>
          <a:p>
            <a:pPr eaLnBrk="1" hangingPunct="1">
              <a:defRPr/>
            </a:pPr>
            <a:r>
              <a:rPr lang="en-US" sz="3600" smtClean="0">
                <a:cs typeface="+mn-cs"/>
              </a:rPr>
              <a:t>Silicon fusion produces iron—the most tightly bound of all atomic nuclei. </a:t>
            </a:r>
          </a:p>
        </p:txBody>
      </p:sp>
      <p:pic>
        <p:nvPicPr>
          <p:cNvPr id="1217548" name="Picture 12" descr="07f0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t="4220" b="4220"/>
          <a:stretch>
            <a:fillRect/>
          </a:stretch>
        </p:blipFill>
        <p:spPr/>
      </p:pic>
    </p:spTree>
    <p:extLst>
      <p:ext uri="{BB962C8B-B14F-4D97-AF65-F5344CB8AC3E}">
        <p14:creationId xmlns:p14="http://schemas.microsoft.com/office/powerpoint/2010/main" val="150691102"/>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30" name="Rectangle 14"/>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340419" name="Rectangle 3"/>
          <p:cNvSpPr>
            <a:spLocks noGrp="1" noChangeArrowheads="1"/>
          </p:cNvSpPr>
          <p:nvPr>
            <p:ph type="body" sz="half" idx="1"/>
          </p:nvPr>
        </p:nvSpPr>
        <p:spPr>
          <a:xfrm>
            <a:off x="574675" y="990600"/>
            <a:ext cx="7654925" cy="5886450"/>
          </a:xfrm>
        </p:spPr>
        <p:txBody>
          <a:bodyPr/>
          <a:lstStyle/>
          <a:p>
            <a:pPr eaLnBrk="1" hangingPunct="1">
              <a:defRPr/>
            </a:pPr>
            <a:r>
              <a:rPr lang="en-US" sz="3600" smtClean="0">
                <a:cs typeface="+mn-cs"/>
              </a:rPr>
              <a:t>Nuclear fusion releases energy only when less tightly bound nuclei combine into a more tightly bound nucleus.</a:t>
            </a:r>
          </a:p>
          <a:p>
            <a:pPr lvl="1" eaLnBrk="1" hangingPunct="1">
              <a:defRPr/>
            </a:pPr>
            <a:r>
              <a:rPr lang="en-US" sz="2400" smtClean="0"/>
              <a:t>Once the gas in the core of the star has been converted to iron, there are no further nuclear reactions that can release energy. </a:t>
            </a:r>
          </a:p>
          <a:p>
            <a:pPr lvl="1" eaLnBrk="1" hangingPunct="1">
              <a:defRPr/>
            </a:pPr>
            <a:r>
              <a:rPr lang="en-US" sz="2400" smtClean="0"/>
              <a:t>The iron core is a dead end in the evolution of </a:t>
            </a:r>
            <a:br>
              <a:rPr lang="en-US" sz="2400" smtClean="0"/>
            </a:br>
            <a:r>
              <a:rPr lang="en-US" sz="2400" smtClean="0"/>
              <a:t>a massive star.</a:t>
            </a:r>
          </a:p>
        </p:txBody>
      </p:sp>
    </p:spTree>
    <p:extLst>
      <p:ext uri="{BB962C8B-B14F-4D97-AF65-F5344CB8AC3E}">
        <p14:creationId xmlns:p14="http://schemas.microsoft.com/office/powerpoint/2010/main" val="1291699309"/>
      </p:ext>
    </p:extLst>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7"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18563" name="Rectangle 3"/>
          <p:cNvSpPr>
            <a:spLocks noGrp="1" noChangeArrowheads="1"/>
          </p:cNvSpPr>
          <p:nvPr>
            <p:ph idx="1"/>
          </p:nvPr>
        </p:nvSpPr>
        <p:spPr>
          <a:xfrm>
            <a:off x="565150" y="966788"/>
            <a:ext cx="8121650" cy="5872162"/>
          </a:xfrm>
        </p:spPr>
        <p:txBody>
          <a:bodyPr/>
          <a:lstStyle/>
          <a:p>
            <a:pPr eaLnBrk="1" hangingPunct="1">
              <a:defRPr/>
            </a:pPr>
            <a:r>
              <a:rPr lang="en-US" sz="3800" smtClean="0">
                <a:cs typeface="+mn-cs"/>
              </a:rPr>
              <a:t>As a star develops an iron core, energy production declines, and the core contracts.</a:t>
            </a:r>
          </a:p>
          <a:p>
            <a:pPr lvl="1" eaLnBrk="1" hangingPunct="1">
              <a:defRPr/>
            </a:pPr>
            <a:r>
              <a:rPr lang="en-US" sz="2400" smtClean="0"/>
              <a:t>Nuclear reactions involving iron begin.</a:t>
            </a:r>
          </a:p>
          <a:p>
            <a:pPr lvl="1" eaLnBrk="1" hangingPunct="1">
              <a:defRPr/>
            </a:pPr>
            <a:r>
              <a:rPr lang="en-US" sz="2400" smtClean="0"/>
              <a:t>However, they remove energy from the core—causing it to contract even further. </a:t>
            </a:r>
          </a:p>
          <a:p>
            <a:pPr lvl="1" eaLnBrk="1" hangingPunct="1">
              <a:defRPr/>
            </a:pPr>
            <a:r>
              <a:rPr lang="en-US" sz="2400" smtClean="0"/>
              <a:t>Once this process starts, the core of the star collapses inward in less than a tenth of a second.</a:t>
            </a:r>
          </a:p>
        </p:txBody>
      </p:sp>
    </p:spTree>
    <p:extLst>
      <p:ext uri="{BB962C8B-B14F-4D97-AF65-F5344CB8AC3E}">
        <p14:creationId xmlns:p14="http://schemas.microsoft.com/office/powerpoint/2010/main" val="21219276"/>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5"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0611" name="Rectangle 3"/>
          <p:cNvSpPr>
            <a:spLocks noGrp="1" noChangeArrowheads="1"/>
          </p:cNvSpPr>
          <p:nvPr>
            <p:ph idx="1"/>
          </p:nvPr>
        </p:nvSpPr>
        <p:spPr>
          <a:xfrm>
            <a:off x="566738" y="993775"/>
            <a:ext cx="8577262" cy="5905500"/>
          </a:xfrm>
        </p:spPr>
        <p:txBody>
          <a:bodyPr/>
          <a:lstStyle/>
          <a:p>
            <a:pPr eaLnBrk="1" hangingPunct="1">
              <a:defRPr/>
            </a:pPr>
            <a:r>
              <a:rPr lang="en-US" sz="3400" smtClean="0">
                <a:cs typeface="+mn-cs"/>
              </a:rPr>
              <a:t>The collapse of a giant star</a:t>
            </a:r>
            <a:r>
              <a:rPr lang="ja-JP" altLang="en-US" sz="3400" smtClean="0">
                <a:latin typeface="Arial"/>
                <a:cs typeface="+mn-cs"/>
              </a:rPr>
              <a:t>’</a:t>
            </a:r>
            <a:r>
              <a:rPr lang="en-US" sz="3400" smtClean="0">
                <a:cs typeface="+mn-cs"/>
              </a:rPr>
              <a:t>s core after iron fusion starts is calculated to happen so rapidly that the most powerful computers are unable to predict the details.</a:t>
            </a:r>
          </a:p>
          <a:p>
            <a:pPr lvl="1" eaLnBrk="1" hangingPunct="1">
              <a:defRPr/>
            </a:pPr>
            <a:r>
              <a:rPr lang="en-US" sz="2400" smtClean="0"/>
              <a:t>Thus, models of supernova explosions contain many approximations. </a:t>
            </a:r>
          </a:p>
          <a:p>
            <a:pPr lvl="1" eaLnBrk="1" hangingPunct="1">
              <a:defRPr/>
            </a:pPr>
            <a:r>
              <a:rPr lang="en-US" sz="2400" smtClean="0"/>
              <a:t>Nevertheless, the models predict exotic nuclear reactions in the collapsing core that should produce a flood of neutrinos.</a:t>
            </a:r>
          </a:p>
        </p:txBody>
      </p:sp>
    </p:spTree>
    <p:extLst>
      <p:ext uri="{BB962C8B-B14F-4D97-AF65-F5344CB8AC3E}">
        <p14:creationId xmlns:p14="http://schemas.microsoft.com/office/powerpoint/2010/main" val="2483503220"/>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9" name="Rectangle 7"/>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1635" name="Rectangle 3"/>
          <p:cNvSpPr>
            <a:spLocks noGrp="1" noChangeArrowheads="1"/>
          </p:cNvSpPr>
          <p:nvPr>
            <p:ph idx="1"/>
          </p:nvPr>
        </p:nvSpPr>
        <p:spPr>
          <a:xfrm>
            <a:off x="565150" y="984250"/>
            <a:ext cx="8578850" cy="5402263"/>
          </a:xfrm>
        </p:spPr>
        <p:txBody>
          <a:bodyPr/>
          <a:lstStyle/>
          <a:p>
            <a:pPr eaLnBrk="1" hangingPunct="1">
              <a:defRPr/>
            </a:pPr>
            <a:r>
              <a:rPr lang="en-US" sz="3600" smtClean="0">
                <a:cs typeface="+mn-cs"/>
              </a:rPr>
              <a:t>In fact, for a short time, the core produces more energy per second than all the stars in all the visible galaxies in the universe.</a:t>
            </a:r>
          </a:p>
          <a:p>
            <a:pPr lvl="1" eaLnBrk="1" hangingPunct="1">
              <a:defRPr/>
            </a:pPr>
            <a:r>
              <a:rPr lang="en-US" sz="2400" smtClean="0"/>
              <a:t>99 percent of that energy is in the form of neutrinos.</a:t>
            </a:r>
          </a:p>
          <a:p>
            <a:pPr lvl="1" eaLnBrk="1" hangingPunct="1">
              <a:defRPr/>
            </a:pPr>
            <a:r>
              <a:rPr lang="en-US" sz="2400" smtClean="0"/>
              <a:t>This flood of neutrinos carries large amounts of energy out of the core—allowing it to collapse further. </a:t>
            </a:r>
          </a:p>
        </p:txBody>
      </p:sp>
    </p:spTree>
    <p:extLst>
      <p:ext uri="{BB962C8B-B14F-4D97-AF65-F5344CB8AC3E}">
        <p14:creationId xmlns:p14="http://schemas.microsoft.com/office/powerpoint/2010/main" val="2937845567"/>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6501" name="Rectangle 5"/>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2026499" name="Rectangle 3"/>
          <p:cNvSpPr>
            <a:spLocks noGrp="1" noChangeArrowheads="1"/>
          </p:cNvSpPr>
          <p:nvPr>
            <p:ph idx="1"/>
          </p:nvPr>
        </p:nvSpPr>
        <p:spPr>
          <a:xfrm>
            <a:off x="581025" y="989013"/>
            <a:ext cx="8334375" cy="5868987"/>
          </a:xfrm>
        </p:spPr>
        <p:txBody>
          <a:bodyPr/>
          <a:lstStyle/>
          <a:p>
            <a:pPr eaLnBrk="1" hangingPunct="1">
              <a:defRPr/>
            </a:pPr>
            <a:r>
              <a:rPr lang="en-US" sz="3600" smtClean="0">
                <a:cs typeface="+mn-cs"/>
              </a:rPr>
              <a:t>The models also predict that the collapsing core of the star must quickly become a neutron star or a black hole, while the envelope of the star is blasted outward.</a:t>
            </a:r>
          </a:p>
        </p:txBody>
      </p:sp>
    </p:spTree>
    <p:extLst>
      <p:ext uri="{BB962C8B-B14F-4D97-AF65-F5344CB8AC3E}">
        <p14:creationId xmlns:p14="http://schemas.microsoft.com/office/powerpoint/2010/main" val="795147469"/>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64"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2660" name="Rectangle 4"/>
          <p:cNvSpPr>
            <a:spLocks noGrp="1" noChangeArrowheads="1"/>
          </p:cNvSpPr>
          <p:nvPr>
            <p:ph idx="1"/>
          </p:nvPr>
        </p:nvSpPr>
        <p:spPr>
          <a:xfrm>
            <a:off x="546100" y="984250"/>
            <a:ext cx="8369300" cy="5568950"/>
          </a:xfrm>
        </p:spPr>
        <p:txBody>
          <a:bodyPr/>
          <a:lstStyle/>
          <a:p>
            <a:pPr eaLnBrk="1" hangingPunct="1">
              <a:defRPr/>
            </a:pPr>
            <a:r>
              <a:rPr lang="en-US" sz="4000" smtClean="0">
                <a:cs typeface="+mn-cs"/>
              </a:rPr>
              <a:t>To understand how the inward collapse of the core can produce an outward explosion, think about a traffic jam. </a:t>
            </a:r>
          </a:p>
        </p:txBody>
      </p:sp>
    </p:spTree>
    <p:extLst>
      <p:ext uri="{BB962C8B-B14F-4D97-AF65-F5344CB8AC3E}">
        <p14:creationId xmlns:p14="http://schemas.microsoft.com/office/powerpoint/2010/main" val="2173165824"/>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8"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3684" name="Rectangle 4"/>
          <p:cNvSpPr>
            <a:spLocks noGrp="1" noChangeArrowheads="1"/>
          </p:cNvSpPr>
          <p:nvPr>
            <p:ph idx="1"/>
          </p:nvPr>
        </p:nvSpPr>
        <p:spPr>
          <a:xfrm>
            <a:off x="563563" y="977900"/>
            <a:ext cx="8123237" cy="5568950"/>
          </a:xfrm>
        </p:spPr>
        <p:txBody>
          <a:bodyPr/>
          <a:lstStyle/>
          <a:p>
            <a:pPr eaLnBrk="1" hangingPunct="1">
              <a:defRPr/>
            </a:pPr>
            <a:r>
              <a:rPr lang="en-US" sz="4000" smtClean="0">
                <a:cs typeface="+mn-cs"/>
              </a:rPr>
              <a:t>The collapse of the innermost part of the degenerate core allows the rest of the core to fall inward.</a:t>
            </a:r>
          </a:p>
          <a:p>
            <a:pPr lvl="1" eaLnBrk="1" hangingPunct="1">
              <a:defRPr/>
            </a:pPr>
            <a:r>
              <a:rPr lang="en-US" sz="2600" smtClean="0"/>
              <a:t>This creates a tremendous traffic jam, as all the nuclei fall toward the center. </a:t>
            </a:r>
          </a:p>
        </p:txBody>
      </p:sp>
    </p:spTree>
    <p:extLst>
      <p:ext uri="{BB962C8B-B14F-4D97-AF65-F5344CB8AC3E}">
        <p14:creationId xmlns:p14="http://schemas.microsoft.com/office/powerpoint/2010/main" val="318535376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23" name="Rectangle 1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4707" name="Rectangle 3"/>
          <p:cNvSpPr>
            <a:spLocks noGrp="1" noChangeArrowheads="1"/>
          </p:cNvSpPr>
          <p:nvPr>
            <p:ph type="body" sz="half" idx="1"/>
          </p:nvPr>
        </p:nvSpPr>
        <p:spPr>
          <a:xfrm>
            <a:off x="565150" y="984250"/>
            <a:ext cx="8121650" cy="5873750"/>
          </a:xfrm>
        </p:spPr>
        <p:txBody>
          <a:bodyPr/>
          <a:lstStyle/>
          <a:p>
            <a:pPr eaLnBrk="1" hangingPunct="1">
              <a:defRPr/>
            </a:pPr>
            <a:r>
              <a:rPr lang="en-US" sz="3600" smtClean="0">
                <a:cs typeface="+mn-cs"/>
              </a:rPr>
              <a:t>The position of the traffic jam—called a shock wave—begins to move outward as more in-falling material encounters the jam.</a:t>
            </a:r>
          </a:p>
          <a:p>
            <a:pPr lvl="1" eaLnBrk="1" hangingPunct="1">
              <a:defRPr/>
            </a:pPr>
            <a:r>
              <a:rPr lang="en-US" sz="2400" smtClean="0"/>
              <a:t>The torrent of neutrinos, as well as energy flowing out of the core in sudden violent convective turbulence, help drive the shock wave outward.</a:t>
            </a:r>
          </a:p>
          <a:p>
            <a:pPr lvl="1" eaLnBrk="1" hangingPunct="1">
              <a:defRPr/>
            </a:pPr>
            <a:r>
              <a:rPr lang="en-US" sz="2400" smtClean="0"/>
              <a:t>Within a few hours, the shock wave bursts outward through the surface of the star and blasts it apart.</a:t>
            </a:r>
          </a:p>
        </p:txBody>
      </p:sp>
    </p:spTree>
    <p:extLst>
      <p:ext uri="{BB962C8B-B14F-4D97-AF65-F5344CB8AC3E}">
        <p14:creationId xmlns:p14="http://schemas.microsoft.com/office/powerpoint/2010/main" val="3169735505"/>
      </p:ext>
    </p:extLst>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7" name="Rectangle 9"/>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5732" name="Rectangle 4"/>
          <p:cNvSpPr>
            <a:spLocks noGrp="1" noChangeArrowheads="1"/>
          </p:cNvSpPr>
          <p:nvPr>
            <p:ph idx="1"/>
          </p:nvPr>
        </p:nvSpPr>
        <p:spPr>
          <a:xfrm>
            <a:off x="582613" y="977900"/>
            <a:ext cx="8561387" cy="5861050"/>
          </a:xfrm>
        </p:spPr>
        <p:txBody>
          <a:bodyPr/>
          <a:lstStyle/>
          <a:p>
            <a:pPr eaLnBrk="1" hangingPunct="1">
              <a:defRPr/>
            </a:pPr>
            <a:r>
              <a:rPr lang="en-US" sz="3600" smtClean="0">
                <a:cs typeface="+mn-cs"/>
              </a:rPr>
              <a:t>The supernova seen from Earth is the brightening of the star as its distended envelope is blasted outward by the shock wave.</a:t>
            </a:r>
            <a:r>
              <a:rPr lang="en-US" smtClean="0">
                <a:cs typeface="+mn-cs"/>
              </a:rPr>
              <a:t> </a:t>
            </a:r>
          </a:p>
          <a:p>
            <a:pPr lvl="1" eaLnBrk="1" hangingPunct="1">
              <a:defRPr/>
            </a:pPr>
            <a:r>
              <a:rPr lang="en-US" sz="2600" smtClean="0"/>
              <a:t>As months pass, the cloud of gas expands, thins, and fades.</a:t>
            </a:r>
          </a:p>
        </p:txBody>
      </p:sp>
    </p:spTree>
    <p:extLst>
      <p:ext uri="{BB962C8B-B14F-4D97-AF65-F5344CB8AC3E}">
        <p14:creationId xmlns:p14="http://schemas.microsoft.com/office/powerpoint/2010/main" val="8165783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14" name="Rectangle 10"/>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2307" name="Rectangle 3"/>
          <p:cNvSpPr>
            <a:spLocks noGrp="1" noChangeArrowheads="1"/>
          </p:cNvSpPr>
          <p:nvPr>
            <p:ph idx="1"/>
          </p:nvPr>
        </p:nvSpPr>
        <p:spPr>
          <a:xfrm>
            <a:off x="582613" y="981075"/>
            <a:ext cx="8332787" cy="5607050"/>
          </a:xfrm>
        </p:spPr>
        <p:txBody>
          <a:bodyPr/>
          <a:lstStyle/>
          <a:p>
            <a:pPr eaLnBrk="1" hangingPunct="1">
              <a:defRPr/>
            </a:pPr>
            <a:r>
              <a:rPr lang="en-US" smtClean="0">
                <a:cs typeface="+mn-cs"/>
              </a:rPr>
              <a:t>The core of helium ash cannot generate nuclear energy.</a:t>
            </a:r>
          </a:p>
          <a:p>
            <a:pPr eaLnBrk="1" hangingPunct="1">
              <a:defRPr/>
            </a:pPr>
            <a:r>
              <a:rPr lang="en-US" smtClean="0">
                <a:cs typeface="+mn-cs"/>
              </a:rPr>
              <a:t>Nevertheless, it can grow hotter—because it contracts and converts gravitational energy into thermal energy.</a:t>
            </a:r>
          </a:p>
          <a:p>
            <a:pPr lvl="1" eaLnBrk="1" hangingPunct="1">
              <a:defRPr/>
            </a:pPr>
            <a:r>
              <a:rPr lang="en-US" sz="2400" smtClean="0"/>
              <a:t>The rising temperature heats the unprocessed hydrogen just outside the core—hydrogen that was never previously hot enough to fuse.</a:t>
            </a:r>
          </a:p>
        </p:txBody>
      </p:sp>
    </p:spTree>
    <p:extLst>
      <p:ext uri="{BB962C8B-B14F-4D97-AF65-F5344CB8AC3E}">
        <p14:creationId xmlns:p14="http://schemas.microsoft.com/office/powerpoint/2010/main" val="3969208196"/>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60" name="Rectangle 8"/>
          <p:cNvSpPr>
            <a:spLocks noGrp="1" noChangeArrowheads="1"/>
          </p:cNvSpPr>
          <p:nvPr>
            <p:ph type="title"/>
          </p:nvPr>
        </p:nvSpPr>
        <p:spPr bwMode="auto">
          <a:xfrm>
            <a:off x="565150" y="76200"/>
            <a:ext cx="766445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Supernova Explosions of Massive Stars</a:t>
            </a:r>
          </a:p>
        </p:txBody>
      </p:sp>
      <p:sp>
        <p:nvSpPr>
          <p:cNvPr id="1226755" name="Rectangle 3"/>
          <p:cNvSpPr>
            <a:spLocks noGrp="1" noChangeArrowheads="1"/>
          </p:cNvSpPr>
          <p:nvPr>
            <p:ph idx="1"/>
          </p:nvPr>
        </p:nvSpPr>
        <p:spPr>
          <a:xfrm>
            <a:off x="546100" y="990600"/>
            <a:ext cx="8140700" cy="5867400"/>
          </a:xfrm>
        </p:spPr>
        <p:txBody>
          <a:bodyPr/>
          <a:lstStyle/>
          <a:p>
            <a:pPr eaLnBrk="1" hangingPunct="1">
              <a:defRPr/>
            </a:pPr>
            <a:r>
              <a:rPr lang="en-US" sz="4000" smtClean="0">
                <a:cs typeface="+mn-cs"/>
              </a:rPr>
              <a:t>The rate at which it fades informs astronomers more about the death throes of the star.</a:t>
            </a:r>
            <a:r>
              <a:rPr lang="en-US" smtClean="0">
                <a:cs typeface="+mn-cs"/>
              </a:rPr>
              <a:t> </a:t>
            </a:r>
          </a:p>
          <a:p>
            <a:pPr lvl="1" eaLnBrk="1" hangingPunct="1">
              <a:defRPr/>
            </a:pPr>
            <a:r>
              <a:rPr lang="en-US" sz="2400" smtClean="0"/>
              <a:t>The rate at which it fades matches the rate at which these radioactive nickel and cobalt decay.</a:t>
            </a:r>
          </a:p>
          <a:p>
            <a:pPr lvl="1" eaLnBrk="1" hangingPunct="1">
              <a:defRPr/>
            </a:pPr>
            <a:r>
              <a:rPr lang="en-US" sz="2400" smtClean="0"/>
              <a:t>So, the explosion must produce great abundances of those atoms.</a:t>
            </a:r>
          </a:p>
          <a:p>
            <a:pPr lvl="1" eaLnBrk="1" hangingPunct="1">
              <a:defRPr/>
            </a:pPr>
            <a:r>
              <a:rPr lang="en-US" sz="2400" smtClean="0"/>
              <a:t>The radioactive cobalt decays into iron.</a:t>
            </a:r>
          </a:p>
          <a:p>
            <a:pPr lvl="1" eaLnBrk="1" hangingPunct="1">
              <a:defRPr/>
            </a:pPr>
            <a:r>
              <a:rPr lang="en-US" sz="2400" smtClean="0"/>
              <a:t>So, destruction of iron in the core of the star is followed by the production of iron through nuclear reactions in the expanding outer layers.</a:t>
            </a:r>
          </a:p>
        </p:txBody>
      </p:sp>
    </p:spTree>
    <p:extLst>
      <p:ext uri="{BB962C8B-B14F-4D97-AF65-F5344CB8AC3E}">
        <p14:creationId xmlns:p14="http://schemas.microsoft.com/office/powerpoint/2010/main" val="1640322252"/>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3" name="Rectangle 3"/>
          <p:cNvSpPr>
            <a:spLocks noGrp="1" noChangeArrowheads="1"/>
          </p:cNvSpPr>
          <p:nvPr>
            <p:ph idx="1"/>
          </p:nvPr>
        </p:nvSpPr>
        <p:spPr>
          <a:xfrm>
            <a:off x="546100" y="966788"/>
            <a:ext cx="8140700" cy="5872162"/>
          </a:xfrm>
        </p:spPr>
        <p:txBody>
          <a:bodyPr/>
          <a:lstStyle/>
          <a:p>
            <a:pPr eaLnBrk="1" hangingPunct="1">
              <a:defRPr/>
            </a:pPr>
            <a:r>
              <a:rPr lang="en-US" sz="4400" smtClean="0">
                <a:cs typeface="+mn-cs"/>
              </a:rPr>
              <a:t>In studying supernovae in other galaxies, astronomers have noticed that there are a number of different types.</a:t>
            </a:r>
          </a:p>
        </p:txBody>
      </p:sp>
      <p:sp>
        <p:nvSpPr>
          <p:cNvPr id="1228807"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256454668"/>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9571" name="Rectangle 3"/>
          <p:cNvSpPr>
            <a:spLocks noGrp="1" noChangeArrowheads="1"/>
          </p:cNvSpPr>
          <p:nvPr>
            <p:ph idx="1"/>
          </p:nvPr>
        </p:nvSpPr>
        <p:spPr>
          <a:xfrm>
            <a:off x="581025" y="989013"/>
            <a:ext cx="8582025" cy="5868987"/>
          </a:xfrm>
        </p:spPr>
        <p:txBody>
          <a:bodyPr/>
          <a:lstStyle/>
          <a:p>
            <a:pPr eaLnBrk="1" hangingPunct="1">
              <a:defRPr/>
            </a:pPr>
            <a:r>
              <a:rPr lang="en-US" sz="3600" smtClean="0">
                <a:solidFill>
                  <a:srgbClr val="0000FF"/>
                </a:solidFill>
                <a:cs typeface="+mn-cs"/>
              </a:rPr>
              <a:t>Type I supernovae</a:t>
            </a:r>
            <a:r>
              <a:rPr lang="en-US" sz="3600" smtClean="0">
                <a:cs typeface="+mn-cs"/>
              </a:rPr>
              <a:t> have no hydrogen lines in their spectra.</a:t>
            </a:r>
            <a:r>
              <a:rPr lang="en-US" sz="2800" smtClean="0">
                <a:cs typeface="+mn-cs"/>
              </a:rPr>
              <a:t> </a:t>
            </a:r>
          </a:p>
          <a:p>
            <a:pPr lvl="1" eaLnBrk="1" hangingPunct="1">
              <a:defRPr/>
            </a:pPr>
            <a:r>
              <a:rPr lang="en-US" sz="2400" smtClean="0"/>
              <a:t>Astronomers have thought of at least two ways </a:t>
            </a:r>
            <a:br>
              <a:rPr lang="en-US" sz="2400" smtClean="0"/>
            </a:br>
            <a:r>
              <a:rPr lang="en-US" sz="2400" smtClean="0"/>
              <a:t>a supernova could occur without involving much hydrogen.</a:t>
            </a:r>
          </a:p>
          <a:p>
            <a:pPr eaLnBrk="1" hangingPunct="1">
              <a:defRPr/>
            </a:pPr>
            <a:r>
              <a:rPr lang="en-US" sz="3600" smtClean="0">
                <a:solidFill>
                  <a:srgbClr val="0000FF"/>
                </a:solidFill>
                <a:cs typeface="+mn-cs"/>
              </a:rPr>
              <a:t>Type II supernovae</a:t>
            </a:r>
            <a:r>
              <a:rPr lang="en-US" sz="3600" smtClean="0">
                <a:cs typeface="+mn-cs"/>
              </a:rPr>
              <a:t> have spectra containing hydrogen lines.</a:t>
            </a:r>
          </a:p>
          <a:p>
            <a:pPr lvl="1" eaLnBrk="1" hangingPunct="1">
              <a:defRPr/>
            </a:pPr>
            <a:r>
              <a:rPr lang="en-US" sz="2400" smtClean="0"/>
              <a:t>They appear to be produced by the collapse and explosion of a massive star.</a:t>
            </a:r>
          </a:p>
        </p:txBody>
      </p:sp>
      <p:sp>
        <p:nvSpPr>
          <p:cNvPr id="2029576"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06586311"/>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7" name="Rectangle 3"/>
          <p:cNvSpPr>
            <a:spLocks noGrp="1" noChangeArrowheads="1"/>
          </p:cNvSpPr>
          <p:nvPr>
            <p:ph idx="1"/>
          </p:nvPr>
        </p:nvSpPr>
        <p:spPr>
          <a:xfrm>
            <a:off x="565150" y="1009650"/>
            <a:ext cx="7893050" cy="5607050"/>
          </a:xfrm>
        </p:spPr>
        <p:txBody>
          <a:bodyPr/>
          <a:lstStyle/>
          <a:p>
            <a:pPr eaLnBrk="1" hangingPunct="1">
              <a:defRPr/>
            </a:pPr>
            <a:r>
              <a:rPr lang="en-US" sz="3400" smtClean="0">
                <a:cs typeface="+mn-cs"/>
              </a:rPr>
              <a:t>A type Ia supernova is believed to occur when a white dwarf in a binary system receives enough mass to exceed the Chandrasekhar limit and collapse.</a:t>
            </a:r>
          </a:p>
          <a:p>
            <a:pPr lvl="1" eaLnBrk="1" hangingPunct="1">
              <a:defRPr/>
            </a:pPr>
            <a:r>
              <a:rPr lang="en-US" sz="2400" smtClean="0"/>
              <a:t>The collapse of a white dwarf is different from the collapse of a massive star because the core of the white dwarf contains usable fuel. </a:t>
            </a:r>
          </a:p>
        </p:txBody>
      </p:sp>
      <p:sp>
        <p:nvSpPr>
          <p:cNvPr id="1229831"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44090833"/>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2" name="Rectangle 4"/>
          <p:cNvSpPr>
            <a:spLocks noGrp="1" noChangeArrowheads="1"/>
          </p:cNvSpPr>
          <p:nvPr>
            <p:ph idx="1"/>
          </p:nvPr>
        </p:nvSpPr>
        <p:spPr>
          <a:xfrm>
            <a:off x="565150" y="985838"/>
            <a:ext cx="8121650" cy="5607050"/>
          </a:xfrm>
        </p:spPr>
        <p:txBody>
          <a:bodyPr/>
          <a:lstStyle/>
          <a:p>
            <a:pPr eaLnBrk="1" hangingPunct="1">
              <a:defRPr/>
            </a:pPr>
            <a:r>
              <a:rPr lang="en-US" sz="3600" smtClean="0">
                <a:cs typeface="+mn-cs"/>
              </a:rPr>
              <a:t>As the collapse begins, the temperature and density shoot up, and the carbon–oxygen core begins to fuse in violent nuclear reactions.</a:t>
            </a:r>
          </a:p>
          <a:p>
            <a:pPr lvl="1" eaLnBrk="1" hangingPunct="1">
              <a:defRPr/>
            </a:pPr>
            <a:r>
              <a:rPr lang="en-US" sz="2400" smtClean="0"/>
              <a:t>In a few seconds the carbon–oxygen interior is entirely consumed.</a:t>
            </a:r>
          </a:p>
          <a:p>
            <a:pPr lvl="1" eaLnBrk="1" hangingPunct="1">
              <a:defRPr/>
            </a:pPr>
            <a:r>
              <a:rPr lang="en-US" sz="2400" smtClean="0"/>
              <a:t>The outermost layers are blasted away in a violent explosion that—at its brightest—is about six times more luminous than a type II supernova.</a:t>
            </a:r>
          </a:p>
        </p:txBody>
      </p:sp>
      <p:sp>
        <p:nvSpPr>
          <p:cNvPr id="1230856"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3441767901"/>
      </p:ext>
    </p:extLst>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5779" name="Rectangle 3"/>
          <p:cNvSpPr>
            <a:spLocks noGrp="1" noChangeArrowheads="1"/>
          </p:cNvSpPr>
          <p:nvPr>
            <p:ph idx="1"/>
          </p:nvPr>
        </p:nvSpPr>
        <p:spPr>
          <a:xfrm>
            <a:off x="546100" y="987425"/>
            <a:ext cx="8140700" cy="5889625"/>
          </a:xfrm>
        </p:spPr>
        <p:txBody>
          <a:bodyPr/>
          <a:lstStyle/>
          <a:p>
            <a:pPr eaLnBrk="1" hangingPunct="1">
              <a:defRPr/>
            </a:pPr>
            <a:r>
              <a:rPr lang="en-US" sz="4000" smtClean="0">
                <a:cs typeface="+mn-cs"/>
              </a:rPr>
              <a:t>The white dwarf is entirely destroyed.</a:t>
            </a:r>
          </a:p>
          <a:p>
            <a:pPr eaLnBrk="1" hangingPunct="1">
              <a:defRPr/>
            </a:pPr>
            <a:r>
              <a:rPr lang="en-US" sz="4000" smtClean="0">
                <a:cs typeface="+mn-cs"/>
              </a:rPr>
              <a:t>No neutron star or black hole is left behind.</a:t>
            </a:r>
          </a:p>
          <a:p>
            <a:pPr lvl="1" eaLnBrk="1" hangingPunct="1">
              <a:defRPr/>
            </a:pPr>
            <a:r>
              <a:rPr lang="en-US" sz="2400" smtClean="0"/>
              <a:t>This explains why no hydrogen lines are seen in the spectrum of a type Ia supernova explosion—white dwarfs contain very little hydrogen.</a:t>
            </a:r>
          </a:p>
        </p:txBody>
      </p:sp>
      <p:sp>
        <p:nvSpPr>
          <p:cNvPr id="1355784" name="Text Box 8"/>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71580492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5" name="Rectangle 3"/>
          <p:cNvSpPr>
            <a:spLocks noGrp="1" noChangeArrowheads="1"/>
          </p:cNvSpPr>
          <p:nvPr>
            <p:ph idx="1"/>
          </p:nvPr>
        </p:nvSpPr>
        <p:spPr>
          <a:xfrm>
            <a:off x="565150" y="977900"/>
            <a:ext cx="8121650" cy="5645150"/>
          </a:xfrm>
        </p:spPr>
        <p:txBody>
          <a:bodyPr/>
          <a:lstStyle/>
          <a:p>
            <a:pPr eaLnBrk="1" hangingPunct="1">
              <a:defRPr/>
            </a:pPr>
            <a:r>
              <a:rPr lang="en-US" sz="3600" smtClean="0">
                <a:cs typeface="+mn-cs"/>
              </a:rPr>
              <a:t>The less common type Ib supernova is believed to occur when a massive star in a binary system loses its hydrogen-rich outer layers to its companion star.</a:t>
            </a:r>
          </a:p>
          <a:p>
            <a:pPr lvl="1" eaLnBrk="1" hangingPunct="1">
              <a:defRPr/>
            </a:pPr>
            <a:r>
              <a:rPr lang="en-US" sz="2400" smtClean="0"/>
              <a:t>The remains of the massive star could develop an iron core and collapse—producing a supernova explosion that lacked hydrogen lines in its spectrum.</a:t>
            </a:r>
          </a:p>
        </p:txBody>
      </p:sp>
      <p:sp>
        <p:nvSpPr>
          <p:cNvPr id="1231879"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684803929"/>
      </p:ext>
    </p:extLst>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3" name="Rectangle 3"/>
          <p:cNvSpPr>
            <a:spLocks noGrp="1" noChangeArrowheads="1"/>
          </p:cNvSpPr>
          <p:nvPr>
            <p:ph idx="1"/>
          </p:nvPr>
        </p:nvSpPr>
        <p:spPr>
          <a:xfrm>
            <a:off x="546100" y="979488"/>
            <a:ext cx="8578850" cy="5859462"/>
          </a:xfrm>
        </p:spPr>
        <p:txBody>
          <a:bodyPr/>
          <a:lstStyle/>
          <a:p>
            <a:pPr eaLnBrk="1" hangingPunct="1">
              <a:defRPr/>
            </a:pPr>
            <a:r>
              <a:rPr lang="en-US" sz="4000" smtClean="0">
                <a:cs typeface="+mn-cs"/>
              </a:rPr>
              <a:t>Astronomers working with the largest and fastest computers are using modern theory to try to understand supernova explosions.</a:t>
            </a:r>
          </a:p>
        </p:txBody>
      </p:sp>
      <p:sp>
        <p:nvSpPr>
          <p:cNvPr id="1233927" name="Text Box 7"/>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2282184366"/>
      </p:ext>
    </p:extLst>
  </p:cSld>
  <p:clrMapOvr>
    <a:masterClrMapping/>
  </p:clrMapOvr>
  <p:timing>
    <p:tnLst>
      <p:par>
        <p:cTn xmlns:p14="http://schemas.microsoft.com/office/powerpoint/2010/mai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2643" name="Rectangle 3"/>
          <p:cNvSpPr>
            <a:spLocks noGrp="1" noChangeArrowheads="1"/>
          </p:cNvSpPr>
          <p:nvPr>
            <p:ph idx="1"/>
          </p:nvPr>
        </p:nvSpPr>
        <p:spPr>
          <a:xfrm>
            <a:off x="561975" y="931863"/>
            <a:ext cx="8601075" cy="5868987"/>
          </a:xfrm>
        </p:spPr>
        <p:txBody>
          <a:bodyPr/>
          <a:lstStyle/>
          <a:p>
            <a:pPr eaLnBrk="1" hangingPunct="1">
              <a:defRPr/>
            </a:pPr>
            <a:r>
              <a:rPr lang="en-US" sz="4800" smtClean="0">
                <a:cs typeface="+mn-cs"/>
              </a:rPr>
              <a:t>The companion to theory is observation.</a:t>
            </a:r>
          </a:p>
          <a:p>
            <a:pPr lvl="1" eaLnBrk="1" hangingPunct="1">
              <a:defRPr/>
            </a:pPr>
            <a:r>
              <a:rPr lang="en-US" sz="2600" smtClean="0"/>
              <a:t>So, you should ask what observational evidence supports this story of supernova explosions.</a:t>
            </a:r>
          </a:p>
          <a:p>
            <a:pPr eaLnBrk="1" hangingPunct="1">
              <a:defRPr/>
            </a:pPr>
            <a:endParaRPr lang="en-US" smtClean="0">
              <a:cs typeface="+mn-cs"/>
            </a:endParaRPr>
          </a:p>
        </p:txBody>
      </p:sp>
      <p:sp>
        <p:nvSpPr>
          <p:cNvPr id="2032646" name="Text Box 6"/>
          <p:cNvSpPr txBox="1">
            <a:spLocks noChangeArrowheads="1"/>
          </p:cNvSpPr>
          <p:nvPr/>
        </p:nvSpPr>
        <p:spPr bwMode="auto">
          <a:xfrm>
            <a:off x="546100" y="76200"/>
            <a:ext cx="75311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spcBef>
                <a:spcPct val="50000"/>
              </a:spcBef>
              <a:defRPr/>
            </a:pPr>
            <a:r>
              <a:rPr lang="en-US" sz="3000" b="0">
                <a:cs typeface="+mn-cs"/>
              </a:rPr>
              <a:t>Types of Supernovae</a:t>
            </a:r>
          </a:p>
        </p:txBody>
      </p:sp>
    </p:spTree>
    <p:extLst>
      <p:ext uri="{BB962C8B-B14F-4D97-AF65-F5344CB8AC3E}">
        <p14:creationId xmlns:p14="http://schemas.microsoft.com/office/powerpoint/2010/main" val="2623075635"/>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2"/>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4947" name="Rectangle 3"/>
          <p:cNvSpPr>
            <a:spLocks noGrp="1" noChangeArrowheads="1"/>
          </p:cNvSpPr>
          <p:nvPr>
            <p:ph idx="1"/>
          </p:nvPr>
        </p:nvSpPr>
        <p:spPr>
          <a:xfrm>
            <a:off x="565150" y="979488"/>
            <a:ext cx="8154988" cy="5859462"/>
          </a:xfrm>
        </p:spPr>
        <p:txBody>
          <a:bodyPr/>
          <a:lstStyle/>
          <a:p>
            <a:pPr eaLnBrk="1" hangingPunct="1">
              <a:defRPr/>
            </a:pPr>
            <a:r>
              <a:rPr lang="en-US" sz="3600" smtClean="0">
                <a:cs typeface="+mn-cs"/>
              </a:rPr>
              <a:t>In AD 1054, Chinese astronomers saw a </a:t>
            </a:r>
            <a:r>
              <a:rPr lang="ja-JP" altLang="en-US" sz="3600" smtClean="0">
                <a:latin typeface="Arial"/>
                <a:cs typeface="+mn-cs"/>
              </a:rPr>
              <a:t>‘</a:t>
            </a:r>
            <a:r>
              <a:rPr lang="en-US" sz="3600" smtClean="0">
                <a:cs typeface="+mn-cs"/>
              </a:rPr>
              <a:t>guest star</a:t>
            </a:r>
            <a:r>
              <a:rPr lang="ja-JP" altLang="en-US" sz="3600" smtClean="0">
                <a:latin typeface="Arial"/>
                <a:cs typeface="+mn-cs"/>
              </a:rPr>
              <a:t>’</a:t>
            </a:r>
            <a:r>
              <a:rPr lang="en-US" sz="3600" smtClean="0">
                <a:cs typeface="+mn-cs"/>
              </a:rPr>
              <a:t> appear in the constellation known in the Western tradition as Taurus the Bull.</a:t>
            </a:r>
          </a:p>
          <a:p>
            <a:pPr lvl="1" eaLnBrk="1" hangingPunct="1">
              <a:defRPr/>
            </a:pPr>
            <a:r>
              <a:rPr lang="en-US" sz="2400" smtClean="0"/>
              <a:t>The star quickly became so bright that it was visible in the daytime.</a:t>
            </a:r>
          </a:p>
          <a:p>
            <a:pPr lvl="1" eaLnBrk="1" hangingPunct="1">
              <a:defRPr/>
            </a:pPr>
            <a:r>
              <a:rPr lang="en-US" sz="2400" smtClean="0"/>
              <a:t>After a month, it slowly faded, taking almost two years to vanish from sight. </a:t>
            </a:r>
          </a:p>
        </p:txBody>
      </p:sp>
    </p:spTree>
    <p:extLst>
      <p:ext uri="{BB962C8B-B14F-4D97-AF65-F5344CB8AC3E}">
        <p14:creationId xmlns:p14="http://schemas.microsoft.com/office/powerpoint/2010/main" val="149040152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909" name="Rectangle 29"/>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274905" name="Rectangle 25"/>
          <p:cNvSpPr>
            <a:spLocks noGrp="1" noChangeArrowheads="1"/>
          </p:cNvSpPr>
          <p:nvPr>
            <p:ph idx="1"/>
          </p:nvPr>
        </p:nvSpPr>
        <p:spPr>
          <a:xfrm>
            <a:off x="582613" y="985838"/>
            <a:ext cx="8561387" cy="5872162"/>
          </a:xfrm>
        </p:spPr>
        <p:txBody>
          <a:bodyPr/>
          <a:lstStyle/>
          <a:p>
            <a:pPr eaLnBrk="1" hangingPunct="1">
              <a:defRPr/>
            </a:pPr>
            <a:r>
              <a:rPr lang="en-US" smtClean="0">
                <a:cs typeface="+mn-cs"/>
              </a:rPr>
              <a:t>When the temperature of the surrounding hydrogen becomes high enough, hydrogen fusion begins in a spherical layer—called a shell—surrounding the exhausted core of the star.</a:t>
            </a:r>
          </a:p>
          <a:p>
            <a:pPr lvl="1" eaLnBrk="1" hangingPunct="1">
              <a:defRPr/>
            </a:pPr>
            <a:r>
              <a:rPr lang="en-US" sz="2400" smtClean="0"/>
              <a:t>Like a grass fire burning outward from an exhausted campfire, the hydrogen-fusion shell creeps outward.</a:t>
            </a:r>
          </a:p>
          <a:p>
            <a:pPr lvl="1" eaLnBrk="1" hangingPunct="1">
              <a:defRPr/>
            </a:pPr>
            <a:r>
              <a:rPr lang="en-US" sz="2400" smtClean="0"/>
              <a:t>It leaves behind helium ash and increases the mass of the helium core.</a:t>
            </a:r>
          </a:p>
        </p:txBody>
      </p:sp>
    </p:spTree>
    <p:extLst>
      <p:ext uri="{BB962C8B-B14F-4D97-AF65-F5344CB8AC3E}">
        <p14:creationId xmlns:p14="http://schemas.microsoft.com/office/powerpoint/2010/main" val="1956426185"/>
      </p:ext>
    </p:extLst>
  </p:cSld>
  <p:clrMapOvr>
    <a:masterClrMapping/>
  </p:clrMapOvr>
  <p:timing>
    <p:tnLst>
      <p:par>
        <p:cTn xmlns:p14="http://schemas.microsoft.com/office/powerpoint/2010/mai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92" name="Rectangle 2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5971" name="Rectangle 3"/>
          <p:cNvSpPr>
            <a:spLocks noGrp="1" noChangeArrowheads="1"/>
          </p:cNvSpPr>
          <p:nvPr>
            <p:ph type="body" sz="half" idx="1"/>
          </p:nvPr>
        </p:nvSpPr>
        <p:spPr>
          <a:xfrm>
            <a:off x="565150" y="977900"/>
            <a:ext cx="8604250" cy="5926138"/>
          </a:xfrm>
        </p:spPr>
        <p:txBody>
          <a:bodyPr/>
          <a:lstStyle/>
          <a:p>
            <a:pPr eaLnBrk="1" hangingPunct="1">
              <a:defRPr/>
            </a:pPr>
            <a:r>
              <a:rPr lang="en-US" sz="3600" smtClean="0">
                <a:cs typeface="+mn-cs"/>
              </a:rPr>
              <a:t>When modern astronomers turned their telescopes to the location of the guest star, they found a peculiar nebula—</a:t>
            </a:r>
            <a:br>
              <a:rPr lang="en-US" sz="3600" smtClean="0">
                <a:cs typeface="+mn-cs"/>
              </a:rPr>
            </a:br>
            <a:r>
              <a:rPr lang="en-US" sz="3600" smtClean="0">
                <a:cs typeface="+mn-cs"/>
              </a:rPr>
              <a:t>now known as </a:t>
            </a:r>
            <a:br>
              <a:rPr lang="en-US" sz="3600" smtClean="0">
                <a:cs typeface="+mn-cs"/>
              </a:rPr>
            </a:br>
            <a:r>
              <a:rPr lang="en-US" sz="3600" smtClean="0">
                <a:cs typeface="+mn-cs"/>
              </a:rPr>
              <a:t>the Crab Nebula.</a:t>
            </a:r>
            <a:endParaRPr lang="en-US" sz="2800" smtClean="0">
              <a:cs typeface="+mn-cs"/>
            </a:endParaRPr>
          </a:p>
        </p:txBody>
      </p:sp>
      <p:pic>
        <p:nvPicPr>
          <p:cNvPr id="1235993" name="Picture 25"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6838"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63165602"/>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8866" name="Rectangle 18"/>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58851" name="Rectangle 3"/>
          <p:cNvSpPr>
            <a:spLocks noGrp="1" noChangeArrowheads="1"/>
          </p:cNvSpPr>
          <p:nvPr>
            <p:ph type="body" sz="half" idx="1"/>
          </p:nvPr>
        </p:nvSpPr>
        <p:spPr>
          <a:xfrm>
            <a:off x="546100" y="958850"/>
            <a:ext cx="8174038" cy="4375150"/>
          </a:xfrm>
        </p:spPr>
        <p:txBody>
          <a:bodyPr/>
          <a:lstStyle/>
          <a:p>
            <a:pPr eaLnBrk="1" hangingPunct="1">
              <a:defRPr/>
            </a:pPr>
            <a:r>
              <a:rPr lang="en-US" sz="4400" smtClean="0">
                <a:cs typeface="+mn-cs"/>
              </a:rPr>
              <a:t>The Crab Nebula is called so for its many-legged shape.</a:t>
            </a:r>
          </a:p>
          <a:p>
            <a:pPr lvl="1" eaLnBrk="1" hangingPunct="1">
              <a:defRPr/>
            </a:pPr>
            <a:r>
              <a:rPr lang="en-US" sz="2400" smtClean="0"/>
              <a:t>The </a:t>
            </a:r>
            <a:r>
              <a:rPr lang="ja-JP" altLang="en-US" sz="2400" smtClean="0">
                <a:latin typeface="Arial"/>
              </a:rPr>
              <a:t>‘</a:t>
            </a:r>
            <a:r>
              <a:rPr lang="en-US" sz="2400" smtClean="0"/>
              <a:t>legs</a:t>
            </a:r>
            <a:r>
              <a:rPr lang="ja-JP" altLang="en-US" sz="2400" smtClean="0">
                <a:latin typeface="Arial"/>
              </a:rPr>
              <a:t>’</a:t>
            </a:r>
            <a:r>
              <a:rPr lang="en-US" sz="2400" smtClean="0"/>
              <a:t> are filaments of gas </a:t>
            </a:r>
            <a:br>
              <a:rPr lang="en-US" sz="2400" smtClean="0"/>
            </a:br>
            <a:r>
              <a:rPr lang="en-US" sz="2400" smtClean="0"/>
              <a:t>that are moving away from </a:t>
            </a:r>
            <a:br>
              <a:rPr lang="en-US" sz="2400" smtClean="0"/>
            </a:br>
            <a:r>
              <a:rPr lang="en-US" sz="2400" smtClean="0"/>
              <a:t>the site of the explosion </a:t>
            </a:r>
            <a:br>
              <a:rPr lang="en-US" sz="2400" smtClean="0"/>
            </a:br>
            <a:r>
              <a:rPr lang="en-US" sz="2400" smtClean="0"/>
              <a:t>at about 1,400 km/s.</a:t>
            </a:r>
          </a:p>
        </p:txBody>
      </p:sp>
      <p:pic>
        <p:nvPicPr>
          <p:cNvPr id="1358867" name="Picture 19"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3663"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28042301"/>
      </p:ext>
    </p:extLst>
  </p:cSld>
  <p:clrMapOvr>
    <a:masterClrMapping/>
  </p:clrMapOvr>
  <p:timing>
    <p:tnLst>
      <p:par>
        <p:cTn xmlns:p14="http://schemas.microsoft.com/office/powerpoint/2010/mai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848" name="Rectangle 2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57827" name="Rectangle 3"/>
          <p:cNvSpPr>
            <a:spLocks noGrp="1" noChangeArrowheads="1"/>
          </p:cNvSpPr>
          <p:nvPr>
            <p:ph idx="1"/>
          </p:nvPr>
        </p:nvSpPr>
        <p:spPr>
          <a:xfrm>
            <a:off x="565150" y="1003300"/>
            <a:ext cx="8578850" cy="5778500"/>
          </a:xfrm>
        </p:spPr>
        <p:txBody>
          <a:bodyPr/>
          <a:lstStyle/>
          <a:p>
            <a:pPr eaLnBrk="1" hangingPunct="1">
              <a:defRPr/>
            </a:pPr>
            <a:r>
              <a:rPr lang="en-US" sz="3400" smtClean="0">
                <a:cs typeface="+mn-cs"/>
              </a:rPr>
              <a:t>Comparing the nebula</a:t>
            </a:r>
            <a:r>
              <a:rPr lang="ja-JP" altLang="en-US" sz="3400" smtClean="0">
                <a:latin typeface="Arial"/>
                <a:cs typeface="+mn-cs"/>
              </a:rPr>
              <a:t>’</a:t>
            </a:r>
            <a:r>
              <a:rPr lang="en-US" sz="3400" smtClean="0">
                <a:cs typeface="+mn-cs"/>
              </a:rPr>
              <a:t>s radius, 1.35 pc, with its velocity of expansion reveals that the nebula began expanding nine or ten centuries ago.</a:t>
            </a:r>
          </a:p>
          <a:p>
            <a:pPr lvl="1" eaLnBrk="1" hangingPunct="1">
              <a:defRPr/>
            </a:pPr>
            <a:r>
              <a:rPr lang="en-US" sz="2400" smtClean="0"/>
              <a:t>That is just when the </a:t>
            </a:r>
          </a:p>
          <a:p>
            <a:pPr lvl="1" eaLnBrk="1" hangingPunct="1">
              <a:buFont typeface="Times" charset="0"/>
              <a:buNone/>
              <a:defRPr/>
            </a:pPr>
            <a:r>
              <a:rPr lang="en-US" sz="2400" smtClean="0"/>
              <a:t>	guest star made its visit. </a:t>
            </a:r>
          </a:p>
          <a:p>
            <a:pPr lvl="1" eaLnBrk="1" hangingPunct="1">
              <a:defRPr/>
            </a:pPr>
            <a:r>
              <a:rPr lang="en-US" sz="2400" smtClean="0"/>
              <a:t>Clearly, the nebula is </a:t>
            </a:r>
            <a:br>
              <a:rPr lang="en-US" sz="2400" smtClean="0"/>
            </a:br>
            <a:r>
              <a:rPr lang="en-US" sz="2400" smtClean="0"/>
              <a:t>the remains of the </a:t>
            </a:r>
          </a:p>
          <a:p>
            <a:pPr lvl="1" eaLnBrk="1" hangingPunct="1">
              <a:buFont typeface="Times" charset="0"/>
              <a:buNone/>
              <a:defRPr/>
            </a:pPr>
            <a:r>
              <a:rPr lang="en-US" sz="2400" smtClean="0"/>
              <a:t>	supernova seen 	</a:t>
            </a:r>
          </a:p>
          <a:p>
            <a:pPr lvl="1" eaLnBrk="1" hangingPunct="1">
              <a:buFont typeface="Times" charset="0"/>
              <a:buNone/>
              <a:defRPr/>
            </a:pPr>
            <a:r>
              <a:rPr lang="en-US" sz="2400" smtClean="0"/>
              <a:t>	in AD 1054.</a:t>
            </a:r>
          </a:p>
        </p:txBody>
      </p:sp>
      <p:pic>
        <p:nvPicPr>
          <p:cNvPr id="1357849" name="Picture 25"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173663" y="2935288"/>
            <a:ext cx="3967162" cy="3922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093129502"/>
      </p:ext>
    </p:extLst>
  </p:cSld>
  <p:clrMapOvr>
    <a:masterClrMapping/>
  </p:clrMapOvr>
  <p:timing>
    <p:tnLst>
      <p:par>
        <p:cTn xmlns:p14="http://schemas.microsoft.com/office/powerpoint/2010/mai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7011" name="Rectangle 1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6995" name="Rectangle 3"/>
          <p:cNvSpPr>
            <a:spLocks noGrp="1" noChangeArrowheads="1"/>
          </p:cNvSpPr>
          <p:nvPr>
            <p:ph type="body" sz="half" idx="1"/>
          </p:nvPr>
        </p:nvSpPr>
        <p:spPr>
          <a:xfrm>
            <a:off x="546100" y="927100"/>
            <a:ext cx="8597900" cy="5530850"/>
          </a:xfrm>
        </p:spPr>
        <p:txBody>
          <a:bodyPr/>
          <a:lstStyle/>
          <a:p>
            <a:pPr eaLnBrk="1" hangingPunct="1">
              <a:defRPr/>
            </a:pPr>
            <a:r>
              <a:rPr lang="en-US" sz="4800" smtClean="0">
                <a:cs typeface="+mn-cs"/>
              </a:rPr>
              <a:t>The blue glow is produced by </a:t>
            </a:r>
            <a:r>
              <a:rPr lang="en-US" sz="4800" smtClean="0">
                <a:solidFill>
                  <a:srgbClr val="0000FF"/>
                </a:solidFill>
                <a:cs typeface="+mn-cs"/>
              </a:rPr>
              <a:t>synchrotron radiation</a:t>
            </a:r>
            <a:r>
              <a:rPr lang="en-US" sz="4800" smtClean="0">
                <a:cs typeface="+mn-cs"/>
              </a:rPr>
              <a:t>.</a:t>
            </a:r>
          </a:p>
          <a:p>
            <a:pPr lvl="1" eaLnBrk="1" hangingPunct="1">
              <a:defRPr/>
            </a:pPr>
            <a:r>
              <a:rPr lang="en-US" sz="2400" smtClean="0"/>
              <a:t>This form of electromagnetic </a:t>
            </a:r>
            <a:br>
              <a:rPr lang="en-US" sz="2400" smtClean="0"/>
            </a:br>
            <a:r>
              <a:rPr lang="en-US" sz="2400" smtClean="0"/>
              <a:t>radiation—unlike blackbody </a:t>
            </a:r>
            <a:br>
              <a:rPr lang="en-US" sz="2400" smtClean="0"/>
            </a:br>
            <a:r>
              <a:rPr lang="en-US" sz="2400" smtClean="0"/>
              <a:t>radiation—is produced by </a:t>
            </a:r>
            <a:br>
              <a:rPr lang="en-US" sz="2400" smtClean="0"/>
            </a:br>
            <a:r>
              <a:rPr lang="en-US" sz="2400" smtClean="0"/>
              <a:t>rapidly moving electrons </a:t>
            </a:r>
            <a:br>
              <a:rPr lang="en-US" sz="2400" smtClean="0"/>
            </a:br>
            <a:r>
              <a:rPr lang="en-US" sz="2400" smtClean="0"/>
              <a:t>spiraling through magnetic </a:t>
            </a:r>
          </a:p>
          <a:p>
            <a:pPr lvl="1" eaLnBrk="1" hangingPunct="1">
              <a:buFont typeface="Times" charset="0"/>
              <a:buNone/>
              <a:defRPr/>
            </a:pPr>
            <a:r>
              <a:rPr lang="en-US" sz="2400" smtClean="0"/>
              <a:t>	fields.</a:t>
            </a:r>
          </a:p>
          <a:p>
            <a:pPr lvl="1" eaLnBrk="1" hangingPunct="1">
              <a:defRPr/>
            </a:pPr>
            <a:r>
              <a:rPr lang="en-US" sz="2400" smtClean="0"/>
              <a:t>It is common in the nebula </a:t>
            </a:r>
            <a:br>
              <a:rPr lang="en-US" sz="2400" smtClean="0"/>
            </a:br>
            <a:r>
              <a:rPr lang="en-US" sz="2400" smtClean="0"/>
              <a:t>produced by supernovae.</a:t>
            </a:r>
          </a:p>
        </p:txBody>
      </p:sp>
      <p:pic>
        <p:nvPicPr>
          <p:cNvPr id="1237012" name="Picture 20"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486400" y="3244850"/>
            <a:ext cx="36544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87576083"/>
      </p:ext>
    </p:extLst>
  </p:cSld>
  <p:clrMapOvr>
    <a:masterClrMapping/>
  </p:clrMapOvr>
  <p:timing>
    <p:tnLst>
      <p:par>
        <p:cTn xmlns:p14="http://schemas.microsoft.com/office/powerpoint/2010/mai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3988" name="Rectangle 2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3971" name="Rectangle 3"/>
          <p:cNvSpPr>
            <a:spLocks noGrp="1" noChangeArrowheads="1"/>
          </p:cNvSpPr>
          <p:nvPr>
            <p:ph type="body" sz="half" idx="1"/>
          </p:nvPr>
        </p:nvSpPr>
        <p:spPr>
          <a:xfrm>
            <a:off x="565150" y="971550"/>
            <a:ext cx="8604250" cy="5867400"/>
          </a:xfrm>
        </p:spPr>
        <p:txBody>
          <a:bodyPr/>
          <a:lstStyle/>
          <a:p>
            <a:pPr eaLnBrk="1" hangingPunct="1">
              <a:defRPr/>
            </a:pPr>
            <a:r>
              <a:rPr lang="en-US" sz="3800" smtClean="0">
                <a:cs typeface="+mn-cs"/>
              </a:rPr>
              <a:t>In the case of the Crab Nebula, the electrons travel so fast they emit visual wavelengths.</a:t>
            </a:r>
          </a:p>
          <a:p>
            <a:pPr lvl="1" eaLnBrk="1" hangingPunct="1">
              <a:defRPr/>
            </a:pPr>
            <a:r>
              <a:rPr lang="en-US" sz="2400" smtClean="0"/>
              <a:t>However, in most such nebulae, </a:t>
            </a:r>
            <a:br>
              <a:rPr lang="en-US" sz="2400" smtClean="0"/>
            </a:br>
            <a:r>
              <a:rPr lang="en-US" sz="2400" smtClean="0"/>
              <a:t>the electrons move slower, </a:t>
            </a:r>
            <a:br>
              <a:rPr lang="en-US" sz="2400" smtClean="0"/>
            </a:br>
            <a:r>
              <a:rPr lang="en-US" sz="2400" smtClean="0"/>
              <a:t>and the radiation is at radio </a:t>
            </a:r>
            <a:br>
              <a:rPr lang="en-US" sz="2400" smtClean="0"/>
            </a:br>
            <a:r>
              <a:rPr lang="en-US" sz="2400" smtClean="0"/>
              <a:t>wavelengths.</a:t>
            </a:r>
          </a:p>
        </p:txBody>
      </p:sp>
      <p:pic>
        <p:nvPicPr>
          <p:cNvPr id="1363989" name="Picture 21"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486400" y="3244850"/>
            <a:ext cx="3654425" cy="36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087852405"/>
      </p:ext>
    </p:extLst>
  </p:cSld>
  <p:clrMapOvr>
    <a:masterClrMapping/>
  </p:clrMapOvr>
  <p:timing>
    <p:tnLst>
      <p:par>
        <p:cTn xmlns:p14="http://schemas.microsoft.com/office/powerpoint/2010/mai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9"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39043" name="Rectangle 3"/>
          <p:cNvSpPr>
            <a:spLocks noGrp="1" noChangeArrowheads="1"/>
          </p:cNvSpPr>
          <p:nvPr>
            <p:ph idx="1"/>
          </p:nvPr>
        </p:nvSpPr>
        <p:spPr>
          <a:xfrm>
            <a:off x="546100" y="984250"/>
            <a:ext cx="8174038" cy="5873750"/>
          </a:xfrm>
        </p:spPr>
        <p:txBody>
          <a:bodyPr/>
          <a:lstStyle/>
          <a:p>
            <a:pPr eaLnBrk="1" hangingPunct="1">
              <a:defRPr/>
            </a:pPr>
            <a:r>
              <a:rPr lang="en-US" sz="4000" smtClean="0">
                <a:cs typeface="+mn-cs"/>
              </a:rPr>
              <a:t>Supernovae are rare—only a few have been seen with the naked eye in recorded history.</a:t>
            </a:r>
            <a:r>
              <a:rPr lang="en-US" smtClean="0">
                <a:cs typeface="+mn-cs"/>
              </a:rPr>
              <a:t> </a:t>
            </a:r>
          </a:p>
          <a:p>
            <a:pPr lvl="1" eaLnBrk="1" hangingPunct="1">
              <a:defRPr/>
            </a:pPr>
            <a:r>
              <a:rPr lang="en-US" sz="2400" smtClean="0"/>
              <a:t>Arab astronomers saw one in AD 1006.</a:t>
            </a:r>
          </a:p>
          <a:p>
            <a:pPr lvl="1" eaLnBrk="1" hangingPunct="1">
              <a:defRPr/>
            </a:pPr>
            <a:r>
              <a:rPr lang="en-US" sz="2400" smtClean="0"/>
              <a:t>The Chinese saw one in AD 1054. </a:t>
            </a:r>
          </a:p>
          <a:p>
            <a:pPr lvl="1" eaLnBrk="1" hangingPunct="1">
              <a:defRPr/>
            </a:pPr>
            <a:r>
              <a:rPr lang="en-US" sz="2400" smtClean="0"/>
              <a:t>European astronomers observed two—one in AD 1572 (Tycho</a:t>
            </a:r>
            <a:r>
              <a:rPr lang="ja-JP" altLang="en-US" sz="2400" smtClean="0">
                <a:latin typeface="Arial"/>
              </a:rPr>
              <a:t>’</a:t>
            </a:r>
            <a:r>
              <a:rPr lang="en-US" sz="2400" smtClean="0"/>
              <a:t>s supernova) and one in AD 1604 (Kepler</a:t>
            </a:r>
            <a:r>
              <a:rPr lang="ja-JP" altLang="en-US" sz="2400" smtClean="0">
                <a:latin typeface="Arial"/>
              </a:rPr>
              <a:t>’</a:t>
            </a:r>
            <a:r>
              <a:rPr lang="en-US" sz="2400" smtClean="0"/>
              <a:t>s supernova).</a:t>
            </a:r>
          </a:p>
          <a:p>
            <a:pPr lvl="1" eaLnBrk="1" hangingPunct="1">
              <a:defRPr/>
            </a:pPr>
            <a:r>
              <a:rPr lang="en-US" sz="2400" smtClean="0"/>
              <a:t>In addition, the guest stars of AD 185, 386, 393, and 1181 may have been supernovae.</a:t>
            </a:r>
          </a:p>
        </p:txBody>
      </p:sp>
    </p:spTree>
    <p:extLst>
      <p:ext uri="{BB962C8B-B14F-4D97-AF65-F5344CB8AC3E}">
        <p14:creationId xmlns:p14="http://schemas.microsoft.com/office/powerpoint/2010/main" val="2432812636"/>
      </p:ext>
    </p:extLst>
  </p:cSld>
  <p:clrMapOvr>
    <a:masterClrMapping/>
  </p:clrMapOvr>
  <p:timing>
    <p:tnLst>
      <p:par>
        <p:cTn xmlns:p14="http://schemas.microsoft.com/office/powerpoint/2010/mai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73"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0067" name="Rectangle 3"/>
          <p:cNvSpPr>
            <a:spLocks noGrp="1" noChangeArrowheads="1"/>
          </p:cNvSpPr>
          <p:nvPr>
            <p:ph idx="1"/>
          </p:nvPr>
        </p:nvSpPr>
        <p:spPr>
          <a:xfrm>
            <a:off x="565150" y="985838"/>
            <a:ext cx="7893050" cy="5853112"/>
          </a:xfrm>
        </p:spPr>
        <p:txBody>
          <a:bodyPr/>
          <a:lstStyle/>
          <a:p>
            <a:pPr eaLnBrk="1" hangingPunct="1">
              <a:defRPr/>
            </a:pPr>
            <a:r>
              <a:rPr lang="en-US" sz="3600" smtClean="0">
                <a:cs typeface="+mn-cs"/>
              </a:rPr>
              <a:t>In the centuries following the invention of the astronomical telescope in 1609, no supernova was bright enough to be visible to the naked eye. </a:t>
            </a:r>
          </a:p>
        </p:txBody>
      </p:sp>
    </p:spTree>
    <p:extLst>
      <p:ext uri="{BB962C8B-B14F-4D97-AF65-F5344CB8AC3E}">
        <p14:creationId xmlns:p14="http://schemas.microsoft.com/office/powerpoint/2010/main" val="2871105936"/>
      </p:ext>
    </p:extLst>
  </p:cSld>
  <p:clrMapOvr>
    <a:masterClrMapping/>
  </p:clrMapOvr>
  <p:timing>
    <p:tnLst>
      <p:par>
        <p:cTn xmlns:p14="http://schemas.microsoft.com/office/powerpoint/2010/mai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10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1091" name="Rectangle 3"/>
          <p:cNvSpPr>
            <a:spLocks noGrp="1" noChangeArrowheads="1"/>
          </p:cNvSpPr>
          <p:nvPr>
            <p:ph type="body" sz="half" idx="1"/>
          </p:nvPr>
        </p:nvSpPr>
        <p:spPr>
          <a:xfrm>
            <a:off x="565150" y="996950"/>
            <a:ext cx="8372475" cy="5645150"/>
          </a:xfrm>
        </p:spPr>
        <p:txBody>
          <a:bodyPr/>
          <a:lstStyle/>
          <a:p>
            <a:pPr eaLnBrk="1" hangingPunct="1">
              <a:defRPr/>
            </a:pPr>
            <a:r>
              <a:rPr lang="en-US" smtClean="0">
                <a:cs typeface="+mn-cs"/>
              </a:rPr>
              <a:t>Then, in the early morning hours of February 24, 1987, astronomers around the world were startled by the discovery of a naked-eye supernova still growing brighter in the southern sky.</a:t>
            </a:r>
          </a:p>
        </p:txBody>
      </p:sp>
      <p:pic>
        <p:nvPicPr>
          <p:cNvPr id="1241105" name="Picture 17"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8697" t="13721" r="50075" b="46924"/>
          <a:stretch>
            <a:fillRect/>
          </a:stretch>
        </p:blipFill>
        <p:spPr bwMode="auto">
          <a:xfrm>
            <a:off x="6624638" y="3276600"/>
            <a:ext cx="25193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64069777"/>
      </p:ext>
    </p:extLst>
  </p:cSld>
  <p:clrMapOvr>
    <a:masterClrMapping/>
  </p:clrMapOvr>
  <p:timing>
    <p:tnLst>
      <p:par>
        <p:cTn xmlns:p14="http://schemas.microsoft.com/office/powerpoint/2010/mai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6037" name="Rectangle 21"/>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6019" name="Rectangle 3"/>
          <p:cNvSpPr>
            <a:spLocks noGrp="1" noChangeArrowheads="1"/>
          </p:cNvSpPr>
          <p:nvPr>
            <p:ph type="body" sz="half" idx="1"/>
          </p:nvPr>
        </p:nvSpPr>
        <p:spPr>
          <a:xfrm>
            <a:off x="565150" y="990600"/>
            <a:ext cx="8578850" cy="4525963"/>
          </a:xfrm>
        </p:spPr>
        <p:txBody>
          <a:bodyPr/>
          <a:lstStyle/>
          <a:p>
            <a:pPr eaLnBrk="1" hangingPunct="1">
              <a:defRPr/>
            </a:pPr>
            <a:r>
              <a:rPr lang="en-US" sz="3400" smtClean="0">
                <a:cs typeface="+mn-cs"/>
              </a:rPr>
              <a:t>The supernova—known officially as SN1987A—is only 53,000 pc away in the Large Magellanic Cloud, a small satellite galaxy to Milky Way. </a:t>
            </a:r>
          </a:p>
        </p:txBody>
      </p:sp>
      <p:pic>
        <p:nvPicPr>
          <p:cNvPr id="1366038" name="Picture 22"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3781" t="13745" r="50150" b="47339"/>
          <a:stretch>
            <a:fillRect/>
          </a:stretch>
        </p:blipFill>
        <p:spPr bwMode="auto">
          <a:xfrm>
            <a:off x="3733800" y="3354388"/>
            <a:ext cx="5410200" cy="3503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17961284"/>
      </p:ext>
    </p:extLst>
  </p:cSld>
  <p:clrMapOvr>
    <a:masterClrMapping/>
  </p:clrMapOvr>
  <p:timing>
    <p:tnLst>
      <p:par>
        <p:cTn xmlns:p14="http://schemas.microsoft.com/office/powerpoint/2010/mai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7060" name="Rectangle 2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67043" name="Rectangle 3"/>
          <p:cNvSpPr>
            <a:spLocks noGrp="1" noChangeArrowheads="1"/>
          </p:cNvSpPr>
          <p:nvPr>
            <p:ph type="body" sz="half" idx="1"/>
          </p:nvPr>
        </p:nvSpPr>
        <p:spPr>
          <a:xfrm>
            <a:off x="577850" y="985838"/>
            <a:ext cx="8493125" cy="5815012"/>
          </a:xfrm>
        </p:spPr>
        <p:txBody>
          <a:bodyPr/>
          <a:lstStyle/>
          <a:p>
            <a:pPr eaLnBrk="1" hangingPunct="1">
              <a:defRPr/>
            </a:pPr>
            <a:r>
              <a:rPr lang="en-US" sz="3600" smtClean="0">
                <a:cs typeface="+mn-cs"/>
              </a:rPr>
              <a:t>This first naked-eye supernova in 383 years has given astronomers a ringside seat for the most spectacular event in stellar evolution.</a:t>
            </a:r>
          </a:p>
        </p:txBody>
      </p:sp>
      <p:pic>
        <p:nvPicPr>
          <p:cNvPr id="1367061" name="Picture 21" descr="08f0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28697" t="13721" r="50075" b="46924"/>
          <a:stretch>
            <a:fillRect/>
          </a:stretch>
        </p:blipFill>
        <p:spPr bwMode="auto">
          <a:xfrm>
            <a:off x="6621463" y="3276600"/>
            <a:ext cx="2519362"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036676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9"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3331" name="Rectangle 3"/>
          <p:cNvSpPr>
            <a:spLocks noGrp="1" noChangeArrowheads="1"/>
          </p:cNvSpPr>
          <p:nvPr>
            <p:ph type="body" sz="half" idx="1"/>
          </p:nvPr>
        </p:nvSpPr>
        <p:spPr>
          <a:xfrm>
            <a:off x="576263" y="985838"/>
            <a:ext cx="3244850" cy="5862637"/>
          </a:xfrm>
        </p:spPr>
        <p:txBody>
          <a:bodyPr/>
          <a:lstStyle/>
          <a:p>
            <a:pPr eaLnBrk="1" hangingPunct="1">
              <a:defRPr/>
            </a:pPr>
            <a:r>
              <a:rPr lang="en-US" smtClean="0">
                <a:cs typeface="+mn-cs"/>
              </a:rPr>
              <a:t>The flood of energy produced by the hydrogen-fusion shell pushes toward the surface.</a:t>
            </a:r>
          </a:p>
          <a:p>
            <a:pPr lvl="1" eaLnBrk="1" hangingPunct="1">
              <a:defRPr/>
            </a:pPr>
            <a:r>
              <a:rPr lang="en-US" sz="2400" smtClean="0"/>
              <a:t>It heats the outer layers of the star—forcing them to expand </a:t>
            </a:r>
            <a:br>
              <a:rPr lang="en-US" sz="2400" smtClean="0"/>
            </a:br>
            <a:r>
              <a:rPr lang="en-US" sz="2400" smtClean="0"/>
              <a:t>dramatically. </a:t>
            </a:r>
          </a:p>
        </p:txBody>
      </p:sp>
      <p:pic>
        <p:nvPicPr>
          <p:cNvPr id="1123340" name="Picture 12" descr="08f01"/>
          <p:cNvPicPr>
            <a:picLocks noChangeAspect="1" noChangeArrowheads="1"/>
          </p:cNvPicPr>
          <p:nvPr/>
        </p:nvPicPr>
        <p:blipFill>
          <a:blip r:embed="rId3">
            <a:extLst>
              <a:ext uri="{28A0092B-C50C-407E-A947-70E740481C1C}">
                <a14:useLocalDpi xmlns:a14="http://schemas.microsoft.com/office/drawing/2010/main" val="0"/>
              </a:ext>
            </a:extLst>
          </a:blip>
          <a:srcRect l="1363" t="1965" r="4291" b="4309"/>
          <a:stretch>
            <a:fillRect/>
          </a:stretch>
        </p:blipFill>
        <p:spPr bwMode="auto">
          <a:xfrm>
            <a:off x="4037013" y="1447800"/>
            <a:ext cx="510698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161177491"/>
      </p:ext>
    </p:extLst>
  </p:cSld>
  <p:clrMapOvr>
    <a:masterClrMapping/>
  </p:clrMapOvr>
  <p:timing>
    <p:tnLst>
      <p:par>
        <p:cTn xmlns:p14="http://schemas.microsoft.com/office/powerpoint/2010/mai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2121"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2115" name="Rectangle 3"/>
          <p:cNvSpPr>
            <a:spLocks noGrp="1" noChangeArrowheads="1"/>
          </p:cNvSpPr>
          <p:nvPr>
            <p:ph idx="1"/>
          </p:nvPr>
        </p:nvSpPr>
        <p:spPr>
          <a:xfrm>
            <a:off x="547688" y="962025"/>
            <a:ext cx="8172450" cy="5848350"/>
          </a:xfrm>
        </p:spPr>
        <p:txBody>
          <a:bodyPr/>
          <a:lstStyle/>
          <a:p>
            <a:pPr eaLnBrk="1" hangingPunct="1">
              <a:defRPr/>
            </a:pPr>
            <a:r>
              <a:rPr lang="en-US" sz="4400" smtClean="0">
                <a:cs typeface="+mn-cs"/>
              </a:rPr>
              <a:t>One observation of SN1987A is critical in that it confirms the theory of core collapse.</a:t>
            </a:r>
            <a:r>
              <a:rPr lang="en-US" smtClean="0">
                <a:cs typeface="+mn-cs"/>
              </a:rPr>
              <a:t> </a:t>
            </a:r>
          </a:p>
          <a:p>
            <a:pPr lvl="1" eaLnBrk="1" hangingPunct="1">
              <a:defRPr/>
            </a:pPr>
            <a:r>
              <a:rPr lang="en-US" sz="2400" smtClean="0"/>
              <a:t>At 2:35 AM EST on February 23, 1987—nearly 4 hours before the supernova was first seen—a blast of neutrinos swept through Earth.</a:t>
            </a:r>
          </a:p>
          <a:p>
            <a:pPr lvl="1" eaLnBrk="1" hangingPunct="1">
              <a:defRPr/>
            </a:pPr>
            <a:r>
              <a:rPr lang="en-US" sz="2400" smtClean="0"/>
              <a:t>Instruments buried in a salt mine under Lake Erie and in a lead mine in Japan—designed for another purpose—recorded 19 neutrinos in less than 15 seconds. </a:t>
            </a:r>
          </a:p>
        </p:txBody>
      </p:sp>
    </p:spTree>
    <p:extLst>
      <p:ext uri="{BB962C8B-B14F-4D97-AF65-F5344CB8AC3E}">
        <p14:creationId xmlns:p14="http://schemas.microsoft.com/office/powerpoint/2010/main" val="3157258085"/>
      </p:ext>
    </p:extLst>
  </p:cSld>
  <p:clrMapOvr>
    <a:masterClrMapping/>
  </p:clrMapOvr>
  <p:timing>
    <p:tnLst>
      <p:par>
        <p:cTn xmlns:p14="http://schemas.microsoft.com/office/powerpoint/2010/mai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170" name="Rectangle 1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4163" name="Rectangle 3"/>
          <p:cNvSpPr>
            <a:spLocks noGrp="1" noChangeArrowheads="1"/>
          </p:cNvSpPr>
          <p:nvPr>
            <p:ph idx="1"/>
          </p:nvPr>
        </p:nvSpPr>
        <p:spPr>
          <a:xfrm>
            <a:off x="566738" y="985838"/>
            <a:ext cx="7891462" cy="5848350"/>
          </a:xfrm>
        </p:spPr>
        <p:txBody>
          <a:bodyPr/>
          <a:lstStyle/>
          <a:p>
            <a:pPr eaLnBrk="1" hangingPunct="1">
              <a:defRPr/>
            </a:pPr>
            <a:r>
              <a:rPr lang="en-US" smtClean="0">
                <a:cs typeface="+mn-cs"/>
              </a:rPr>
              <a:t>Neutrinos are so difficult to detect that the 19 neutrinos actually detected mean that some 10</a:t>
            </a:r>
            <a:r>
              <a:rPr lang="en-US" baseline="30000" smtClean="0">
                <a:cs typeface="+mn-cs"/>
              </a:rPr>
              <a:t>17 </a:t>
            </a:r>
            <a:r>
              <a:rPr lang="en-US" smtClean="0">
                <a:cs typeface="+mn-cs"/>
              </a:rPr>
              <a:t>neutrinos must have passed through the detectors in those 15 seconds.</a:t>
            </a:r>
          </a:p>
          <a:p>
            <a:pPr eaLnBrk="1" hangingPunct="1">
              <a:defRPr/>
            </a:pPr>
            <a:r>
              <a:rPr lang="en-US" smtClean="0">
                <a:cs typeface="+mn-cs"/>
              </a:rPr>
              <a:t>Furthermore, the neutrinos were arriving from the direction of the supernova.</a:t>
            </a:r>
          </a:p>
        </p:txBody>
      </p:sp>
    </p:spTree>
    <p:extLst>
      <p:ext uri="{BB962C8B-B14F-4D97-AF65-F5344CB8AC3E}">
        <p14:creationId xmlns:p14="http://schemas.microsoft.com/office/powerpoint/2010/main" val="2327154204"/>
      </p:ext>
    </p:extLst>
  </p:cSld>
  <p:clrMapOvr>
    <a:masterClrMapping/>
  </p:clrMapOvr>
  <p:timing>
    <p:tnLst>
      <p:par>
        <p:cTn xmlns:p14="http://schemas.microsoft.com/office/powerpoint/2010/mai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4695"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4691" name="Rectangle 3"/>
          <p:cNvSpPr>
            <a:spLocks noGrp="1" noChangeArrowheads="1"/>
          </p:cNvSpPr>
          <p:nvPr>
            <p:ph idx="1"/>
          </p:nvPr>
        </p:nvSpPr>
        <p:spPr>
          <a:xfrm>
            <a:off x="561975" y="931863"/>
            <a:ext cx="6981825" cy="5868987"/>
          </a:xfrm>
        </p:spPr>
        <p:txBody>
          <a:bodyPr/>
          <a:lstStyle/>
          <a:p>
            <a:pPr eaLnBrk="1" hangingPunct="1">
              <a:defRPr/>
            </a:pPr>
            <a:r>
              <a:rPr lang="en-US" sz="4800" smtClean="0">
                <a:cs typeface="+mn-cs"/>
              </a:rPr>
              <a:t>Thus, astronomers conclude:</a:t>
            </a:r>
          </a:p>
          <a:p>
            <a:pPr lvl="1" eaLnBrk="1" hangingPunct="1">
              <a:defRPr/>
            </a:pPr>
            <a:r>
              <a:rPr lang="en-US" sz="2400" smtClean="0"/>
              <a:t>The burst of neutrinos was released when the iron core collapsed.</a:t>
            </a:r>
          </a:p>
          <a:p>
            <a:pPr lvl="1" eaLnBrk="1" hangingPunct="1">
              <a:defRPr/>
            </a:pPr>
            <a:r>
              <a:rPr lang="en-US" sz="2400" smtClean="0"/>
              <a:t>The supernova was first seen at visual wavelengths hours later—when the shock wave blasted the star</a:t>
            </a:r>
            <a:r>
              <a:rPr lang="ja-JP" altLang="en-US" sz="2400" smtClean="0">
                <a:latin typeface="Arial"/>
              </a:rPr>
              <a:t>’</a:t>
            </a:r>
            <a:r>
              <a:rPr lang="en-US" sz="2400" smtClean="0"/>
              <a:t>s surface into space.</a:t>
            </a:r>
          </a:p>
        </p:txBody>
      </p:sp>
    </p:spTree>
    <p:extLst>
      <p:ext uri="{BB962C8B-B14F-4D97-AF65-F5344CB8AC3E}">
        <p14:creationId xmlns:p14="http://schemas.microsoft.com/office/powerpoint/2010/main" val="2854980426"/>
      </p:ext>
    </p:extLst>
  </p:cSld>
  <p:clrMapOvr>
    <a:masterClrMapping/>
  </p:clrMapOvr>
  <p:timing>
    <p:tnLst>
      <p:par>
        <p:cTn xmlns:p14="http://schemas.microsoft.com/office/powerpoint/2010/mai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193"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5187" name="Rectangle 3"/>
          <p:cNvSpPr>
            <a:spLocks noGrp="1" noChangeArrowheads="1"/>
          </p:cNvSpPr>
          <p:nvPr>
            <p:ph idx="1"/>
          </p:nvPr>
        </p:nvSpPr>
        <p:spPr>
          <a:xfrm>
            <a:off x="563563" y="990600"/>
            <a:ext cx="8580437" cy="5848350"/>
          </a:xfrm>
        </p:spPr>
        <p:txBody>
          <a:bodyPr/>
          <a:lstStyle/>
          <a:p>
            <a:pPr eaLnBrk="1" hangingPunct="1">
              <a:defRPr/>
            </a:pPr>
            <a:r>
              <a:rPr lang="en-US" sz="4000" smtClean="0">
                <a:cs typeface="+mn-cs"/>
              </a:rPr>
              <a:t>Most supernovae are seen in distant galaxies.</a:t>
            </a:r>
          </a:p>
          <a:p>
            <a:pPr eaLnBrk="1" hangingPunct="1">
              <a:defRPr/>
            </a:pPr>
            <a:r>
              <a:rPr lang="en-US" sz="4000" smtClean="0">
                <a:cs typeface="+mn-cs"/>
              </a:rPr>
              <a:t>Careful observations allow astronomers to compare types. </a:t>
            </a:r>
          </a:p>
        </p:txBody>
      </p:sp>
    </p:spTree>
    <p:extLst>
      <p:ext uri="{BB962C8B-B14F-4D97-AF65-F5344CB8AC3E}">
        <p14:creationId xmlns:p14="http://schemas.microsoft.com/office/powerpoint/2010/main" val="2496098493"/>
      </p:ext>
    </p:extLst>
  </p:cSld>
  <p:clrMapOvr>
    <a:masterClrMapping/>
  </p:clrMapOvr>
  <p:timing>
    <p:tnLst>
      <p:par>
        <p:cTn xmlns:p14="http://schemas.microsoft.com/office/powerpoint/2010/mai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6743"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6739" name="Rectangle 3"/>
          <p:cNvSpPr>
            <a:spLocks noGrp="1" noChangeArrowheads="1"/>
          </p:cNvSpPr>
          <p:nvPr>
            <p:ph idx="1"/>
          </p:nvPr>
        </p:nvSpPr>
        <p:spPr>
          <a:xfrm>
            <a:off x="581025" y="989013"/>
            <a:ext cx="7877175" cy="5868987"/>
          </a:xfrm>
        </p:spPr>
        <p:txBody>
          <a:bodyPr/>
          <a:lstStyle/>
          <a:p>
            <a:pPr eaLnBrk="1" hangingPunct="1">
              <a:defRPr/>
            </a:pPr>
            <a:r>
              <a:rPr lang="en-US" sz="3400" smtClean="0">
                <a:cs typeface="+mn-cs"/>
              </a:rPr>
              <a:t>Type Ia supernovae, caused by the collapse of white dwarfs, are more luminous at maximum brightness.</a:t>
            </a:r>
          </a:p>
          <a:p>
            <a:pPr lvl="1" eaLnBrk="1" hangingPunct="1">
              <a:defRPr/>
            </a:pPr>
            <a:r>
              <a:rPr lang="en-US" sz="2600" smtClean="0"/>
              <a:t>They decline rapidly at first and then more slowly.</a:t>
            </a:r>
          </a:p>
          <a:p>
            <a:pPr eaLnBrk="1" hangingPunct="1">
              <a:defRPr/>
            </a:pPr>
            <a:r>
              <a:rPr lang="en-US" sz="3400" smtClean="0">
                <a:cs typeface="+mn-cs"/>
              </a:rPr>
              <a:t>Type II supernovae, produced by the collapse of massive stars, are not as bright at maximum.</a:t>
            </a:r>
          </a:p>
          <a:p>
            <a:pPr lvl="1" eaLnBrk="1" hangingPunct="1">
              <a:defRPr/>
            </a:pPr>
            <a:r>
              <a:rPr lang="en-US" sz="2600" smtClean="0"/>
              <a:t>They decline in a more irregular way.</a:t>
            </a:r>
          </a:p>
        </p:txBody>
      </p:sp>
    </p:spTree>
    <p:extLst>
      <p:ext uri="{BB962C8B-B14F-4D97-AF65-F5344CB8AC3E}">
        <p14:creationId xmlns:p14="http://schemas.microsoft.com/office/powerpoint/2010/main" val="1792586722"/>
      </p:ext>
    </p:extLst>
  </p:cSld>
  <p:clrMapOvr>
    <a:masterClrMapping/>
  </p:clrMapOvr>
  <p:timing>
    <p:tnLst>
      <p:par>
        <p:cTn xmlns:p14="http://schemas.microsoft.com/office/powerpoint/2010/mai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22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6211" name="Rectangle 3"/>
          <p:cNvSpPr>
            <a:spLocks noGrp="1" noChangeArrowheads="1"/>
          </p:cNvSpPr>
          <p:nvPr>
            <p:ph type="body" sz="half" idx="1"/>
          </p:nvPr>
        </p:nvSpPr>
        <p:spPr>
          <a:xfrm>
            <a:off x="563563" y="966788"/>
            <a:ext cx="8580437" cy="5002212"/>
          </a:xfrm>
        </p:spPr>
        <p:txBody>
          <a:bodyPr/>
          <a:lstStyle/>
          <a:p>
            <a:pPr eaLnBrk="1" hangingPunct="1">
              <a:defRPr/>
            </a:pPr>
            <a:r>
              <a:rPr lang="en-US" sz="4400" smtClean="0">
                <a:cs typeface="+mn-cs"/>
              </a:rPr>
              <a:t>SN1987A was a type II supernova.</a:t>
            </a:r>
          </a:p>
          <a:p>
            <a:pPr lvl="1" eaLnBrk="1" hangingPunct="1">
              <a:defRPr/>
            </a:pPr>
            <a:r>
              <a:rPr lang="en-US" sz="2600" smtClean="0"/>
              <a:t>Its light curve is not typical, though.</a:t>
            </a:r>
          </a:p>
        </p:txBody>
      </p:sp>
      <p:pic>
        <p:nvPicPr>
          <p:cNvPr id="1246225" name="Picture 17" descr="08f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294063"/>
            <a:ext cx="5334000" cy="356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21523879"/>
      </p:ext>
    </p:extLst>
  </p:cSld>
  <p:clrMapOvr>
    <a:masterClrMapping/>
  </p:clrMapOvr>
  <p:timing>
    <p:tnLst>
      <p:par>
        <p:cTn xmlns:p14="http://schemas.microsoft.com/office/powerpoint/2010/mai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242" name="Rectangle 10"/>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7236" name="Rectangle 4"/>
          <p:cNvSpPr>
            <a:spLocks noGrp="1" noChangeArrowheads="1"/>
          </p:cNvSpPr>
          <p:nvPr>
            <p:ph idx="1"/>
          </p:nvPr>
        </p:nvSpPr>
        <p:spPr>
          <a:xfrm>
            <a:off x="563563" y="985838"/>
            <a:ext cx="8156575" cy="5872162"/>
          </a:xfrm>
        </p:spPr>
        <p:txBody>
          <a:bodyPr/>
          <a:lstStyle/>
          <a:p>
            <a:pPr eaLnBrk="1" hangingPunct="1">
              <a:defRPr/>
            </a:pPr>
            <a:r>
              <a:rPr lang="en-US" sz="4000" smtClean="0">
                <a:cs typeface="+mn-cs"/>
              </a:rPr>
              <a:t>Models indicate that most type II supernovae are caused by the collapse of red supergiants.</a:t>
            </a:r>
          </a:p>
          <a:p>
            <a:pPr lvl="1" eaLnBrk="1" hangingPunct="1">
              <a:defRPr/>
            </a:pPr>
            <a:r>
              <a:rPr lang="en-US" sz="2400" smtClean="0"/>
              <a:t>However, SN1987A was produced by the explosion of a hot, blue supergiant. </a:t>
            </a:r>
          </a:p>
          <a:p>
            <a:pPr lvl="1" eaLnBrk="1" hangingPunct="1">
              <a:defRPr/>
            </a:pPr>
            <a:r>
              <a:rPr lang="en-US" sz="2400" smtClean="0"/>
              <a:t>Astronomers hypothesize that the star was once a red supergiant but later contracted and heated up slightly—becoming smaller, hotter, and bluer before </a:t>
            </a:r>
            <a:br>
              <a:rPr lang="en-US" sz="2400" smtClean="0"/>
            </a:br>
            <a:r>
              <a:rPr lang="en-US" sz="2400" smtClean="0"/>
              <a:t>it exploded.</a:t>
            </a:r>
          </a:p>
        </p:txBody>
      </p:sp>
    </p:spTree>
    <p:extLst>
      <p:ext uri="{BB962C8B-B14F-4D97-AF65-F5344CB8AC3E}">
        <p14:creationId xmlns:p14="http://schemas.microsoft.com/office/powerpoint/2010/main" val="2125407746"/>
      </p:ext>
    </p:extLst>
  </p:cSld>
  <p:clrMapOvr>
    <a:masterClrMapping/>
  </p:clrMapOvr>
  <p:timing>
    <p:tnLst>
      <p:par>
        <p:cTn xmlns:p14="http://schemas.microsoft.com/office/powerpoint/2010/mai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69" name="Rectangle 13"/>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248263" name="Rectangle 7"/>
          <p:cNvSpPr>
            <a:spLocks noGrp="1" noChangeArrowheads="1"/>
          </p:cNvSpPr>
          <p:nvPr>
            <p:ph type="body" sz="half" idx="1"/>
          </p:nvPr>
        </p:nvSpPr>
        <p:spPr>
          <a:xfrm>
            <a:off x="582613" y="984250"/>
            <a:ext cx="7875587" cy="5416550"/>
          </a:xfrm>
        </p:spPr>
        <p:txBody>
          <a:bodyPr/>
          <a:lstStyle/>
          <a:p>
            <a:pPr eaLnBrk="1" hangingPunct="1">
              <a:defRPr/>
            </a:pPr>
            <a:r>
              <a:rPr lang="en-US" sz="3600" smtClean="0">
                <a:cs typeface="+mn-cs"/>
              </a:rPr>
              <a:t>Although the supernova explosion fades to obscurity in a year or two, an expanding shell of gas marks the site of the explosion.</a:t>
            </a:r>
            <a:r>
              <a:rPr lang="en-US" smtClean="0">
                <a:cs typeface="+mn-cs"/>
              </a:rPr>
              <a:t> </a:t>
            </a:r>
          </a:p>
          <a:p>
            <a:pPr lvl="1" eaLnBrk="1" hangingPunct="1">
              <a:defRPr/>
            </a:pPr>
            <a:r>
              <a:rPr lang="en-US" sz="2400" smtClean="0"/>
              <a:t>The gas—originally expelled at 10,000 to 20,000 km/s—may carry away a fifth of the mass of the exploding star.</a:t>
            </a:r>
          </a:p>
        </p:txBody>
      </p:sp>
    </p:spTree>
    <p:extLst>
      <p:ext uri="{BB962C8B-B14F-4D97-AF65-F5344CB8AC3E}">
        <p14:creationId xmlns:p14="http://schemas.microsoft.com/office/powerpoint/2010/main" val="1622283517"/>
      </p:ext>
    </p:extLst>
  </p:cSld>
  <p:clrMapOvr>
    <a:masterClrMapping/>
  </p:clrMapOvr>
  <p:timing>
    <p:tnLst>
      <p:par>
        <p:cTn xmlns:p14="http://schemas.microsoft.com/office/powerpoint/2010/mai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50" name="Rectangle 14"/>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71139" name="Rectangle 3"/>
          <p:cNvSpPr>
            <a:spLocks noGrp="1" noChangeArrowheads="1"/>
          </p:cNvSpPr>
          <p:nvPr>
            <p:ph type="body" sz="half" idx="1"/>
          </p:nvPr>
        </p:nvSpPr>
        <p:spPr>
          <a:xfrm>
            <a:off x="574675" y="990600"/>
            <a:ext cx="8569325" cy="5867400"/>
          </a:xfrm>
        </p:spPr>
        <p:txBody>
          <a:bodyPr/>
          <a:lstStyle/>
          <a:p>
            <a:pPr eaLnBrk="1" hangingPunct="1">
              <a:defRPr/>
            </a:pPr>
            <a:r>
              <a:rPr lang="en-US" sz="3600" smtClean="0">
                <a:cs typeface="+mn-cs"/>
              </a:rPr>
              <a:t>The collision of the expanding gas with the surrounding interstellar medium can sweep up even more gas and excite it to produce a </a:t>
            </a:r>
            <a:r>
              <a:rPr lang="en-US" sz="3600" smtClean="0">
                <a:solidFill>
                  <a:srgbClr val="0000FF"/>
                </a:solidFill>
                <a:cs typeface="+mn-cs"/>
              </a:rPr>
              <a:t>supernova remnant</a:t>
            </a:r>
            <a:r>
              <a:rPr lang="en-US" sz="3600" smtClean="0">
                <a:cs typeface="+mn-cs"/>
              </a:rPr>
              <a:t>.</a:t>
            </a:r>
          </a:p>
          <a:p>
            <a:pPr lvl="1" eaLnBrk="1" hangingPunct="1">
              <a:defRPr/>
            </a:pPr>
            <a:r>
              <a:rPr lang="en-US" sz="2400" smtClean="0"/>
              <a:t>This comprises the nebulous remains of a supernova </a:t>
            </a:r>
            <a:br>
              <a:rPr lang="en-US" sz="2400" smtClean="0"/>
            </a:br>
            <a:r>
              <a:rPr lang="en-US" sz="2400" smtClean="0"/>
              <a:t>explosion.</a:t>
            </a:r>
          </a:p>
        </p:txBody>
      </p:sp>
    </p:spTree>
    <p:extLst>
      <p:ext uri="{BB962C8B-B14F-4D97-AF65-F5344CB8AC3E}">
        <p14:creationId xmlns:p14="http://schemas.microsoft.com/office/powerpoint/2010/main" val="666971867"/>
      </p:ext>
    </p:extLst>
  </p:cSld>
  <p:clrMapOvr>
    <a:masterClrMapping/>
  </p:clrMapOvr>
  <p:timing>
    <p:tnLst>
      <p:par>
        <p:cTn xmlns:p14="http://schemas.microsoft.com/office/powerpoint/2010/mai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1664" name="Rectangle 16"/>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691651" name="Rectangle 3"/>
          <p:cNvSpPr>
            <a:spLocks noGrp="1" noChangeArrowheads="1"/>
          </p:cNvSpPr>
          <p:nvPr>
            <p:ph idx="1"/>
          </p:nvPr>
        </p:nvSpPr>
        <p:spPr>
          <a:xfrm>
            <a:off x="552450" y="960438"/>
            <a:ext cx="8591550" cy="4983162"/>
          </a:xfrm>
        </p:spPr>
        <p:txBody>
          <a:bodyPr/>
          <a:lstStyle/>
          <a:p>
            <a:pPr eaLnBrk="1" hangingPunct="1">
              <a:defRPr/>
            </a:pPr>
            <a:r>
              <a:rPr lang="en-US" sz="4400" smtClean="0">
                <a:cs typeface="+mn-cs"/>
              </a:rPr>
              <a:t>Images of various supernova remnants are displayed.</a:t>
            </a:r>
          </a:p>
          <a:p>
            <a:pPr lvl="1" eaLnBrk="1" hangingPunct="1">
              <a:defRPr/>
            </a:pPr>
            <a:r>
              <a:rPr lang="en-US" sz="2400" smtClean="0"/>
              <a:t>Images made at other </a:t>
            </a:r>
            <a:br>
              <a:rPr lang="en-US" sz="2400" smtClean="0"/>
            </a:br>
            <a:r>
              <a:rPr lang="en-US" sz="2400" smtClean="0"/>
              <a:t>than visible wavelengths </a:t>
            </a:r>
            <a:br>
              <a:rPr lang="en-US" sz="2400" smtClean="0"/>
            </a:br>
            <a:r>
              <a:rPr lang="en-US" sz="2400" smtClean="0"/>
              <a:t>are depicted in false color.</a:t>
            </a:r>
          </a:p>
        </p:txBody>
      </p:sp>
      <p:pic>
        <p:nvPicPr>
          <p:cNvPr id="1691665" name="Picture 17" descr="08f0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94275" y="2532063"/>
            <a:ext cx="4149725" cy="432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6222141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4363" name="Rectangle 11"/>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4355" name="Rectangle 3"/>
          <p:cNvSpPr>
            <a:spLocks noGrp="1" noChangeArrowheads="1"/>
          </p:cNvSpPr>
          <p:nvPr>
            <p:ph idx="1"/>
          </p:nvPr>
        </p:nvSpPr>
        <p:spPr>
          <a:xfrm>
            <a:off x="144463" y="1004888"/>
            <a:ext cx="3657600" cy="5872162"/>
          </a:xfrm>
        </p:spPr>
        <p:txBody>
          <a:bodyPr/>
          <a:lstStyle/>
          <a:p>
            <a:pPr lvl="1" eaLnBrk="1" hangingPunct="1">
              <a:lnSpc>
                <a:spcPct val="90000"/>
              </a:lnSpc>
              <a:defRPr/>
            </a:pPr>
            <a:r>
              <a:rPr lang="en-US" smtClean="0"/>
              <a:t>Stars like the sun become giant stars of 10 to 100 times the sun</a:t>
            </a:r>
            <a:r>
              <a:rPr lang="ja-JP" altLang="en-US" smtClean="0">
                <a:latin typeface="Arial"/>
              </a:rPr>
              <a:t>’</a:t>
            </a:r>
            <a:r>
              <a:rPr lang="en-US" smtClean="0"/>
              <a:t>s present diameter.</a:t>
            </a:r>
          </a:p>
          <a:p>
            <a:pPr lvl="1" eaLnBrk="1" hangingPunct="1">
              <a:lnSpc>
                <a:spcPct val="90000"/>
              </a:lnSpc>
              <a:defRPr/>
            </a:pPr>
            <a:r>
              <a:rPr lang="en-US" smtClean="0"/>
              <a:t>The most massive stars become </a:t>
            </a:r>
            <a:r>
              <a:rPr lang="en-US" smtClean="0">
                <a:solidFill>
                  <a:srgbClr val="0000FF"/>
                </a:solidFill>
              </a:rPr>
              <a:t>supergiant stars</a:t>
            </a:r>
            <a:r>
              <a:rPr lang="en-US" smtClean="0"/>
              <a:t> as much as 1,000 times larger than the sun. </a:t>
            </a:r>
          </a:p>
        </p:txBody>
      </p:sp>
      <p:pic>
        <p:nvPicPr>
          <p:cNvPr id="1124364" name="Picture 12" descr="08f01"/>
          <p:cNvPicPr>
            <a:picLocks noChangeAspect="1" noChangeArrowheads="1"/>
          </p:cNvPicPr>
          <p:nvPr/>
        </p:nvPicPr>
        <p:blipFill>
          <a:blip r:embed="rId3">
            <a:extLst>
              <a:ext uri="{28A0092B-C50C-407E-A947-70E740481C1C}">
                <a14:useLocalDpi xmlns:a14="http://schemas.microsoft.com/office/drawing/2010/main" val="0"/>
              </a:ext>
            </a:extLst>
          </a:blip>
          <a:srcRect l="1363" t="1965" r="4291" b="4309"/>
          <a:stretch>
            <a:fillRect/>
          </a:stretch>
        </p:blipFill>
        <p:spPr bwMode="auto">
          <a:xfrm>
            <a:off x="4033838" y="1447800"/>
            <a:ext cx="5106987"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27950245"/>
      </p:ext>
    </p:extLst>
  </p:cSld>
  <p:clrMapOvr>
    <a:masterClrMapping/>
  </p:clrMapOvr>
  <p:timing>
    <p:tnLst>
      <p:par>
        <p:cTn xmlns:p14="http://schemas.microsoft.com/office/powerpoint/2010/mai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25" name="Rectangle 9"/>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417219" name="Rectangle 3"/>
          <p:cNvSpPr>
            <a:spLocks noGrp="1" noChangeArrowheads="1"/>
          </p:cNvSpPr>
          <p:nvPr>
            <p:ph idx="1"/>
          </p:nvPr>
        </p:nvSpPr>
        <p:spPr>
          <a:xfrm>
            <a:off x="547688" y="962025"/>
            <a:ext cx="8172450" cy="5857875"/>
          </a:xfrm>
        </p:spPr>
        <p:txBody>
          <a:bodyPr/>
          <a:lstStyle/>
          <a:p>
            <a:pPr eaLnBrk="1" hangingPunct="1">
              <a:defRPr/>
            </a:pPr>
            <a:r>
              <a:rPr lang="en-US" sz="4000" smtClean="0">
                <a:cs typeface="+mn-cs"/>
              </a:rPr>
              <a:t>Supernova remnants look quite delicate and do not survive very long.</a:t>
            </a:r>
          </a:p>
          <a:p>
            <a:pPr lvl="1" eaLnBrk="1" hangingPunct="1">
              <a:defRPr/>
            </a:pPr>
            <a:r>
              <a:rPr lang="en-US" sz="2400" smtClean="0"/>
              <a:t>After a few tens of thousands of years, they gradually mix with the interstellar medium and vanish.</a:t>
            </a:r>
          </a:p>
          <a:p>
            <a:pPr lvl="1" eaLnBrk="1" hangingPunct="1">
              <a:defRPr/>
            </a:pPr>
            <a:r>
              <a:rPr lang="en-US" sz="2400" smtClean="0"/>
              <a:t>The Crab Nebula is a young remnant—only about 950 years old and about 8.8 ly in diameter.</a:t>
            </a:r>
          </a:p>
          <a:p>
            <a:pPr lvl="1" eaLnBrk="1" hangingPunct="1">
              <a:defRPr/>
            </a:pPr>
            <a:r>
              <a:rPr lang="en-US" sz="2400" smtClean="0"/>
              <a:t>Older remnants can be larger.</a:t>
            </a:r>
          </a:p>
        </p:txBody>
      </p:sp>
    </p:spTree>
    <p:extLst>
      <p:ext uri="{BB962C8B-B14F-4D97-AF65-F5344CB8AC3E}">
        <p14:creationId xmlns:p14="http://schemas.microsoft.com/office/powerpoint/2010/main" val="2405207686"/>
      </p:ext>
    </p:extLst>
  </p:cSld>
  <p:clrMapOvr>
    <a:masterClrMapping/>
  </p:clrMapOvr>
  <p:timing>
    <p:tnLst>
      <p:par>
        <p:cTn xmlns:p14="http://schemas.microsoft.com/office/powerpoint/2010/mai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49" name="Rectangle 1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375235" name="Rectangle 3"/>
          <p:cNvSpPr>
            <a:spLocks noGrp="1" noChangeArrowheads="1"/>
          </p:cNvSpPr>
          <p:nvPr>
            <p:ph type="body" sz="half" idx="1"/>
          </p:nvPr>
        </p:nvSpPr>
        <p:spPr>
          <a:xfrm>
            <a:off x="554038" y="985838"/>
            <a:ext cx="7904162" cy="5872162"/>
          </a:xfrm>
        </p:spPr>
        <p:txBody>
          <a:bodyPr/>
          <a:lstStyle/>
          <a:p>
            <a:pPr eaLnBrk="1" hangingPunct="1">
              <a:defRPr/>
            </a:pPr>
            <a:r>
              <a:rPr lang="en-US" sz="4000" smtClean="0">
                <a:cs typeface="+mn-cs"/>
              </a:rPr>
              <a:t>Some supernova remnants are visible only at radio and X-ray wavelengths.</a:t>
            </a:r>
            <a:r>
              <a:rPr lang="en-US" sz="2800" smtClean="0">
                <a:cs typeface="+mn-cs"/>
              </a:rPr>
              <a:t> </a:t>
            </a:r>
          </a:p>
          <a:p>
            <a:pPr lvl="1" eaLnBrk="1" hangingPunct="1">
              <a:defRPr/>
            </a:pPr>
            <a:r>
              <a:rPr lang="en-US" sz="2400" smtClean="0"/>
              <a:t>They have become too tenuous to emit detectable light.</a:t>
            </a:r>
          </a:p>
          <a:p>
            <a:pPr lvl="1" eaLnBrk="1" hangingPunct="1">
              <a:defRPr/>
            </a:pPr>
            <a:r>
              <a:rPr lang="en-US" sz="2400" smtClean="0"/>
              <a:t>However, the collision of the expanding hot gas with the interstellar medium can generate radio and X-ray radiation.</a:t>
            </a:r>
          </a:p>
          <a:p>
            <a:pPr lvl="1" eaLnBrk="1" hangingPunct="1">
              <a:defRPr/>
            </a:pPr>
            <a:r>
              <a:rPr lang="en-US" sz="2400" smtClean="0"/>
              <a:t>You have learned that the compression of the </a:t>
            </a:r>
            <a:br>
              <a:rPr lang="en-US" sz="2400" smtClean="0"/>
            </a:br>
            <a:r>
              <a:rPr lang="en-US" sz="2400" smtClean="0"/>
              <a:t>interstellar medium by expanding supernova remnants can also trigger star formation.</a:t>
            </a:r>
          </a:p>
        </p:txBody>
      </p:sp>
    </p:spTree>
    <p:extLst>
      <p:ext uri="{BB962C8B-B14F-4D97-AF65-F5344CB8AC3E}">
        <p14:creationId xmlns:p14="http://schemas.microsoft.com/office/powerpoint/2010/main" val="3061312555"/>
      </p:ext>
    </p:extLst>
  </p:cSld>
  <p:clrMapOvr>
    <a:masterClrMapping/>
  </p:clrMapOvr>
  <p:timing>
    <p:tnLst>
      <p:par>
        <p:cTn xmlns:p14="http://schemas.microsoft.com/office/powerpoint/2010/mai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2680" name="Rectangle 8"/>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1692675" name="Rectangle 3"/>
          <p:cNvSpPr>
            <a:spLocks noGrp="1" noChangeArrowheads="1"/>
          </p:cNvSpPr>
          <p:nvPr>
            <p:ph idx="1"/>
          </p:nvPr>
        </p:nvSpPr>
        <p:spPr>
          <a:xfrm>
            <a:off x="561975" y="909638"/>
            <a:ext cx="8353425" cy="5815012"/>
          </a:xfrm>
        </p:spPr>
        <p:txBody>
          <a:bodyPr/>
          <a:lstStyle/>
          <a:p>
            <a:pPr eaLnBrk="1" hangingPunct="1">
              <a:defRPr/>
            </a:pPr>
            <a:r>
              <a:rPr lang="en-US" sz="6000" smtClean="0">
                <a:cs typeface="+mn-cs"/>
              </a:rPr>
              <a:t>Gravity always wins. </a:t>
            </a:r>
          </a:p>
          <a:p>
            <a:pPr lvl="1" eaLnBrk="1" hangingPunct="1">
              <a:defRPr/>
            </a:pPr>
            <a:r>
              <a:rPr lang="en-US" sz="2600" smtClean="0"/>
              <a:t>However a star lives, theory predicts it must eventually die.</a:t>
            </a:r>
          </a:p>
        </p:txBody>
      </p:sp>
    </p:spTree>
    <p:extLst>
      <p:ext uri="{BB962C8B-B14F-4D97-AF65-F5344CB8AC3E}">
        <p14:creationId xmlns:p14="http://schemas.microsoft.com/office/powerpoint/2010/main" val="4151987274"/>
      </p:ext>
    </p:extLst>
  </p:cSld>
  <p:clrMapOvr>
    <a:masterClrMapping/>
  </p:clrMapOvr>
  <p:timing>
    <p:tnLst>
      <p:par>
        <p:cTn xmlns:p14="http://schemas.microsoft.com/office/powerpoint/2010/mai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0839"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40835" name="Rectangle 3"/>
          <p:cNvSpPr>
            <a:spLocks noGrp="1" noChangeArrowheads="1"/>
          </p:cNvSpPr>
          <p:nvPr>
            <p:ph idx="1"/>
          </p:nvPr>
        </p:nvSpPr>
        <p:spPr>
          <a:xfrm>
            <a:off x="561975" y="950913"/>
            <a:ext cx="8582025" cy="5868987"/>
          </a:xfrm>
        </p:spPr>
        <p:txBody>
          <a:bodyPr/>
          <a:lstStyle/>
          <a:p>
            <a:pPr eaLnBrk="1" hangingPunct="1">
              <a:defRPr/>
            </a:pPr>
            <a:r>
              <a:rPr lang="en-US" sz="4400" smtClean="0">
                <a:cs typeface="+mn-cs"/>
              </a:rPr>
              <a:t>When a star dies, it leaves behind one of three final types of final remnant:</a:t>
            </a:r>
          </a:p>
          <a:p>
            <a:pPr lvl="1" eaLnBrk="1" hangingPunct="1">
              <a:defRPr/>
            </a:pPr>
            <a:r>
              <a:rPr lang="en-US" sz="2600" smtClean="0"/>
              <a:t>White dwarf</a:t>
            </a:r>
          </a:p>
          <a:p>
            <a:pPr lvl="1" eaLnBrk="1" hangingPunct="1">
              <a:defRPr/>
            </a:pPr>
            <a:r>
              <a:rPr lang="en-US" sz="2600" smtClean="0"/>
              <a:t>Neutron star</a:t>
            </a:r>
          </a:p>
          <a:p>
            <a:pPr lvl="1" eaLnBrk="1" hangingPunct="1">
              <a:defRPr/>
            </a:pPr>
            <a:r>
              <a:rPr lang="en-US" sz="2600" smtClean="0"/>
              <a:t>Black hole</a:t>
            </a:r>
          </a:p>
        </p:txBody>
      </p:sp>
    </p:spTree>
    <p:extLst>
      <p:ext uri="{BB962C8B-B14F-4D97-AF65-F5344CB8AC3E}">
        <p14:creationId xmlns:p14="http://schemas.microsoft.com/office/powerpoint/2010/main" val="1698239099"/>
      </p:ext>
    </p:extLst>
  </p:cSld>
  <p:clrMapOvr>
    <a:masterClrMapping/>
  </p:clrMapOvr>
  <p:timing>
    <p:tnLst>
      <p:par>
        <p:cTn xmlns:p14="http://schemas.microsoft.com/office/powerpoint/2010/mai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8791" name="Rectangle 7"/>
          <p:cNvSpPr>
            <a:spLocks noGrp="1" noChangeArrowheads="1"/>
          </p:cNvSpPr>
          <p:nvPr>
            <p:ph type="title"/>
          </p:nvPr>
        </p:nvSpPr>
        <p:spPr bwMode="auto">
          <a:xfrm>
            <a:off x="565150" y="76200"/>
            <a:ext cx="7348538" cy="79057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Observations of Supernovae </a:t>
            </a:r>
          </a:p>
        </p:txBody>
      </p:sp>
      <p:sp>
        <p:nvSpPr>
          <p:cNvPr id="2038787" name="Rectangle 3"/>
          <p:cNvSpPr>
            <a:spLocks noGrp="1" noChangeArrowheads="1"/>
          </p:cNvSpPr>
          <p:nvPr>
            <p:ph idx="1"/>
          </p:nvPr>
        </p:nvSpPr>
        <p:spPr>
          <a:xfrm>
            <a:off x="581025" y="969963"/>
            <a:ext cx="8139113" cy="5868987"/>
          </a:xfrm>
        </p:spPr>
        <p:txBody>
          <a:bodyPr/>
          <a:lstStyle/>
          <a:p>
            <a:pPr eaLnBrk="1" hangingPunct="1">
              <a:defRPr/>
            </a:pPr>
            <a:r>
              <a:rPr lang="en-US" sz="3800" smtClean="0">
                <a:cs typeface="+mn-cs"/>
              </a:rPr>
              <a:t>These objects are often called compact objects.</a:t>
            </a:r>
          </a:p>
          <a:p>
            <a:pPr eaLnBrk="1" hangingPunct="1">
              <a:defRPr/>
            </a:pPr>
            <a:r>
              <a:rPr lang="en-US" sz="3800" smtClean="0">
                <a:cs typeface="+mn-cs"/>
              </a:rPr>
              <a:t>They are small monuments to the power of gravity.</a:t>
            </a:r>
            <a:r>
              <a:rPr lang="en-US" smtClean="0">
                <a:cs typeface="+mn-cs"/>
              </a:rPr>
              <a:t> </a:t>
            </a:r>
          </a:p>
          <a:p>
            <a:pPr lvl="1" eaLnBrk="1" hangingPunct="1">
              <a:defRPr/>
            </a:pPr>
            <a:r>
              <a:rPr lang="en-US" sz="2400" smtClean="0"/>
              <a:t>Almost all the energy available has been squeezed out of compact objects.</a:t>
            </a:r>
          </a:p>
          <a:p>
            <a:pPr lvl="1" eaLnBrk="1" hangingPunct="1">
              <a:defRPr/>
            </a:pPr>
            <a:r>
              <a:rPr lang="en-US" sz="2400" smtClean="0"/>
              <a:t>You find them in their final, high-density states.</a:t>
            </a:r>
          </a:p>
        </p:txBody>
      </p:sp>
    </p:spTree>
    <p:extLst>
      <p:ext uri="{BB962C8B-B14F-4D97-AF65-F5344CB8AC3E}">
        <p14:creationId xmlns:p14="http://schemas.microsoft.com/office/powerpoint/2010/main" val="2634600263"/>
      </p:ext>
    </p:extLst>
  </p:cSld>
  <p:clrMapOvr>
    <a:masterClrMapping/>
  </p:clrMapOvr>
  <p:timing>
    <p:tnLst>
      <p:par>
        <p:cTn xmlns:p14="http://schemas.microsoft.com/office/powerpoint/2010/mai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idx="1"/>
          </p:nvPr>
        </p:nvSpPr>
        <p:spPr>
          <a:xfrm>
            <a:off x="558800" y="989013"/>
            <a:ext cx="8128000" cy="5868987"/>
          </a:xfrm>
        </p:spPr>
        <p:txBody>
          <a:bodyPr/>
          <a:lstStyle/>
          <a:p>
            <a:pPr eaLnBrk="1" hangingPunct="1">
              <a:defRPr/>
            </a:pPr>
            <a:r>
              <a:rPr lang="en-US" sz="4000" smtClean="0">
                <a:cs typeface="+mn-cs"/>
              </a:rPr>
              <a:t>A </a:t>
            </a:r>
            <a:r>
              <a:rPr lang="en-US" sz="4000" smtClean="0">
                <a:solidFill>
                  <a:srgbClr val="0000FF"/>
                </a:solidFill>
                <a:cs typeface="+mn-cs"/>
              </a:rPr>
              <a:t>neutron star</a:t>
            </a:r>
            <a:r>
              <a:rPr lang="en-US" sz="4000" smtClean="0">
                <a:cs typeface="+mn-cs"/>
              </a:rPr>
              <a:t> contains a little over 1 solar mass compressed to a radius of about 10 km.</a:t>
            </a:r>
          </a:p>
          <a:p>
            <a:pPr lvl="1" eaLnBrk="1" hangingPunct="1">
              <a:defRPr/>
            </a:pPr>
            <a:r>
              <a:rPr lang="en-US" sz="2600" smtClean="0"/>
              <a:t>Its density is so high that the matter is stable only as a fluid of pure neutrons. </a:t>
            </a:r>
          </a:p>
        </p:txBody>
      </p:sp>
      <p:sp>
        <p:nvSpPr>
          <p:cNvPr id="1695747" name="Rectangle 3"/>
          <p:cNvSpPr>
            <a:spLocks noChangeArrowheads="1"/>
          </p:cNvSpPr>
          <p:nvPr/>
        </p:nvSpPr>
        <p:spPr bwMode="auto">
          <a:xfrm>
            <a:off x="558800" y="76200"/>
            <a:ext cx="76708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Neutron Stars</a:t>
            </a:r>
          </a:p>
        </p:txBody>
      </p:sp>
    </p:spTree>
    <p:extLst>
      <p:ext uri="{BB962C8B-B14F-4D97-AF65-F5344CB8AC3E}">
        <p14:creationId xmlns:p14="http://schemas.microsoft.com/office/powerpoint/2010/main" val="2232655320"/>
      </p:ext>
    </p:extLst>
  </p:cSld>
  <p:clrMapOvr>
    <a:masterClrMapping/>
  </p:clrMapOvr>
  <p:timing>
    <p:tnLst>
      <p:par>
        <p:cTn xmlns:p14="http://schemas.microsoft.com/office/powerpoint/2010/mai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7794" name="Rectangle 2"/>
          <p:cNvSpPr>
            <a:spLocks noGrp="1" noChangeArrowheads="1"/>
          </p:cNvSpPr>
          <p:nvPr>
            <p:ph idx="1"/>
          </p:nvPr>
        </p:nvSpPr>
        <p:spPr>
          <a:xfrm>
            <a:off x="563563" y="935038"/>
            <a:ext cx="8580437" cy="5865812"/>
          </a:xfrm>
        </p:spPr>
        <p:txBody>
          <a:bodyPr/>
          <a:lstStyle/>
          <a:p>
            <a:pPr eaLnBrk="1" hangingPunct="1">
              <a:defRPr/>
            </a:pPr>
            <a:r>
              <a:rPr lang="en-US" sz="4800" smtClean="0">
                <a:cs typeface="+mn-cs"/>
              </a:rPr>
              <a:t>Two questions should occur to you immediately.</a:t>
            </a:r>
            <a:r>
              <a:rPr lang="en-US" smtClean="0">
                <a:cs typeface="+mn-cs"/>
              </a:rPr>
              <a:t> </a:t>
            </a:r>
          </a:p>
          <a:p>
            <a:pPr lvl="1" eaLnBrk="1" hangingPunct="1">
              <a:defRPr/>
            </a:pPr>
            <a:r>
              <a:rPr lang="en-US" sz="2400" smtClean="0"/>
              <a:t>How could any theory predict such a wondrously unbelievable star? </a:t>
            </a:r>
          </a:p>
          <a:p>
            <a:pPr lvl="1" eaLnBrk="1" hangingPunct="1">
              <a:defRPr/>
            </a:pPr>
            <a:r>
              <a:rPr lang="en-US" sz="2400" smtClean="0"/>
              <a:t>Do such neutron stars really exist?</a:t>
            </a:r>
          </a:p>
        </p:txBody>
      </p:sp>
      <p:sp>
        <p:nvSpPr>
          <p:cNvPr id="1697797" name="Rectangle 5"/>
          <p:cNvSpPr>
            <a:spLocks noChangeArrowheads="1"/>
          </p:cNvSpPr>
          <p:nvPr/>
        </p:nvSpPr>
        <p:spPr bwMode="auto">
          <a:xfrm>
            <a:off x="558800" y="76200"/>
            <a:ext cx="7670800"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Neutron Stars</a:t>
            </a:r>
          </a:p>
        </p:txBody>
      </p:sp>
    </p:spTree>
    <p:extLst>
      <p:ext uri="{BB962C8B-B14F-4D97-AF65-F5344CB8AC3E}">
        <p14:creationId xmlns:p14="http://schemas.microsoft.com/office/powerpoint/2010/main" val="1376903768"/>
      </p:ext>
    </p:extLst>
  </p:cSld>
  <p:clrMapOvr>
    <a:masterClrMapping/>
  </p:clrMapOvr>
  <p:timing>
    <p:tnLst>
      <p:par>
        <p:cTn xmlns:p14="http://schemas.microsoft.com/office/powerpoint/2010/mai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idx="1"/>
          </p:nvPr>
        </p:nvSpPr>
        <p:spPr>
          <a:xfrm>
            <a:off x="563563" y="952500"/>
            <a:ext cx="8580437" cy="5867400"/>
          </a:xfrm>
        </p:spPr>
        <p:txBody>
          <a:bodyPr/>
          <a:lstStyle/>
          <a:p>
            <a:pPr eaLnBrk="1" hangingPunct="1">
              <a:defRPr/>
            </a:pPr>
            <a:r>
              <a:rPr lang="en-US" sz="4400" smtClean="0">
                <a:cs typeface="+mn-cs"/>
              </a:rPr>
              <a:t>The subatomic particles called neutrons were discovered in a laboratory in 1932.</a:t>
            </a:r>
          </a:p>
          <a:p>
            <a:pPr lvl="1" eaLnBrk="1" hangingPunct="1">
              <a:defRPr/>
            </a:pPr>
            <a:r>
              <a:rPr lang="en-US" sz="2400" smtClean="0"/>
              <a:t>Physicists quickly realized that, because neutrons spin much like electrons, a gas of neutrons could become degenerate and therefore nearly incompressible. </a:t>
            </a:r>
          </a:p>
        </p:txBody>
      </p:sp>
      <p:sp>
        <p:nvSpPr>
          <p:cNvPr id="1699843" name="Rectangle 3"/>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075002856"/>
      </p:ext>
    </p:extLst>
  </p:cSld>
  <p:clrMapOvr>
    <a:masterClrMapping/>
  </p:clrMapOvr>
  <p:timing>
    <p:tnLst>
      <p:par>
        <p:cTn xmlns:p14="http://schemas.microsoft.com/office/powerpoint/2010/mai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890" name="Rectangle 2"/>
          <p:cNvSpPr>
            <a:spLocks noGrp="1" noChangeArrowheads="1"/>
          </p:cNvSpPr>
          <p:nvPr>
            <p:ph idx="1"/>
          </p:nvPr>
        </p:nvSpPr>
        <p:spPr>
          <a:xfrm>
            <a:off x="563563" y="973138"/>
            <a:ext cx="8123237" cy="5865812"/>
          </a:xfrm>
        </p:spPr>
        <p:txBody>
          <a:bodyPr/>
          <a:lstStyle/>
          <a:p>
            <a:pPr eaLnBrk="1" hangingPunct="1">
              <a:defRPr/>
            </a:pPr>
            <a:r>
              <a:rPr lang="en-US" sz="4000" smtClean="0">
                <a:cs typeface="+mn-cs"/>
              </a:rPr>
              <a:t>Just two years later, in 1934, two astronomers, Walter Baade and Fritz Zwicky, suggested:</a:t>
            </a:r>
          </a:p>
          <a:p>
            <a:pPr lvl="1" eaLnBrk="1" hangingPunct="1">
              <a:defRPr/>
            </a:pPr>
            <a:r>
              <a:rPr lang="en-US" sz="2400" smtClean="0"/>
              <a:t>Some of the most luminous novae in the historical record were not regular novae.</a:t>
            </a:r>
          </a:p>
          <a:p>
            <a:pPr lvl="1" eaLnBrk="1" hangingPunct="1">
              <a:defRPr/>
            </a:pPr>
            <a:r>
              <a:rPr lang="en-US" sz="2400" smtClean="0"/>
              <a:t>Rather, they were caused by the collapse plus explosion of a massive star in a cataclysm they named a </a:t>
            </a:r>
            <a:r>
              <a:rPr lang="ja-JP" altLang="en-US" sz="2400" smtClean="0">
                <a:latin typeface="Arial"/>
              </a:rPr>
              <a:t>‘</a:t>
            </a:r>
            <a:r>
              <a:rPr lang="en-US" sz="2400" smtClean="0"/>
              <a:t>supernova.</a:t>
            </a:r>
            <a:r>
              <a:rPr lang="ja-JP" altLang="en-US" sz="2400" smtClean="0">
                <a:latin typeface="Arial"/>
              </a:rPr>
              <a:t>’</a:t>
            </a:r>
            <a:endParaRPr lang="en-US" sz="2400" smtClean="0"/>
          </a:p>
        </p:txBody>
      </p:sp>
      <p:sp>
        <p:nvSpPr>
          <p:cNvPr id="1701893"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27351483"/>
      </p:ext>
    </p:extLst>
  </p:cSld>
  <p:clrMapOvr>
    <a:masterClrMapping/>
  </p:clrMapOvr>
  <p:timing>
    <p:tnLst>
      <p:par>
        <p:cTn xmlns:p14="http://schemas.microsoft.com/office/powerpoint/2010/mai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3938" name="Rectangle 2"/>
          <p:cNvSpPr>
            <a:spLocks noGrp="1" noChangeArrowheads="1"/>
          </p:cNvSpPr>
          <p:nvPr>
            <p:ph idx="1"/>
          </p:nvPr>
        </p:nvSpPr>
        <p:spPr>
          <a:xfrm>
            <a:off x="582613" y="990600"/>
            <a:ext cx="8561387" cy="5638800"/>
          </a:xfrm>
        </p:spPr>
        <p:txBody>
          <a:bodyPr/>
          <a:lstStyle/>
          <a:p>
            <a:pPr eaLnBrk="1" hangingPunct="1">
              <a:defRPr/>
            </a:pPr>
            <a:r>
              <a:rPr lang="en-US" sz="3600" smtClean="0">
                <a:cs typeface="+mn-cs"/>
              </a:rPr>
              <a:t>If the collapsing core is more massive than the Chandrasekhar limit of </a:t>
            </a:r>
            <a:br>
              <a:rPr lang="en-US" sz="3600" smtClean="0">
                <a:cs typeface="+mn-cs"/>
              </a:rPr>
            </a:br>
            <a:r>
              <a:rPr lang="en-US" sz="3600" smtClean="0">
                <a:cs typeface="+mn-cs"/>
              </a:rPr>
              <a:t>1.4 solar masses, then the weight is </a:t>
            </a:r>
            <a:br>
              <a:rPr lang="en-US" sz="3600" smtClean="0">
                <a:cs typeface="+mn-cs"/>
              </a:rPr>
            </a:br>
            <a:r>
              <a:rPr lang="en-US" sz="3600" smtClean="0">
                <a:cs typeface="+mn-cs"/>
              </a:rPr>
              <a:t>too great to be supported by degenerate electron pressure.</a:t>
            </a:r>
          </a:p>
          <a:p>
            <a:pPr lvl="1" eaLnBrk="1" hangingPunct="1">
              <a:defRPr/>
            </a:pPr>
            <a:r>
              <a:rPr lang="en-US" smtClean="0"/>
              <a:t>The core cannot become a stable white dwarf.</a:t>
            </a:r>
          </a:p>
        </p:txBody>
      </p:sp>
      <p:sp>
        <p:nvSpPr>
          <p:cNvPr id="1703941"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51985747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19" name="Rectangle 15"/>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275907" name="Rectangle 3"/>
          <p:cNvSpPr>
            <a:spLocks noGrp="1" noChangeArrowheads="1"/>
          </p:cNvSpPr>
          <p:nvPr>
            <p:ph type="body" sz="half" idx="1"/>
          </p:nvPr>
        </p:nvSpPr>
        <p:spPr>
          <a:xfrm>
            <a:off x="582613" y="985838"/>
            <a:ext cx="3830637" cy="5886450"/>
          </a:xfrm>
        </p:spPr>
        <p:txBody>
          <a:bodyPr/>
          <a:lstStyle/>
          <a:p>
            <a:pPr eaLnBrk="1" hangingPunct="1">
              <a:defRPr/>
            </a:pPr>
            <a:r>
              <a:rPr lang="en-US" sz="3600" smtClean="0">
                <a:cs typeface="+mn-cs"/>
              </a:rPr>
              <a:t>The expansion of a star to giant or supergiant size cools the star</a:t>
            </a:r>
            <a:r>
              <a:rPr lang="ja-JP" altLang="en-US" sz="3600" smtClean="0">
                <a:latin typeface="Arial"/>
                <a:cs typeface="+mn-cs"/>
              </a:rPr>
              <a:t>’</a:t>
            </a:r>
            <a:r>
              <a:rPr lang="en-US" sz="3600" smtClean="0">
                <a:cs typeface="+mn-cs"/>
              </a:rPr>
              <a:t>s outer layers.</a:t>
            </a:r>
          </a:p>
          <a:p>
            <a:pPr lvl="1" eaLnBrk="1" hangingPunct="1">
              <a:defRPr/>
            </a:pPr>
            <a:r>
              <a:rPr lang="en-US" sz="2400" smtClean="0"/>
              <a:t>So, the stars move toward the upper right in the H-R diagram.</a:t>
            </a:r>
          </a:p>
        </p:txBody>
      </p:sp>
      <p:pic>
        <p:nvPicPr>
          <p:cNvPr id="1275921" name="Picture 17"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6613" y="1219200"/>
            <a:ext cx="4497387" cy="565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25669200"/>
      </p:ext>
    </p:extLst>
  </p:cSld>
  <p:clrMapOvr>
    <a:masterClrMapping/>
  </p:clrMapOvr>
  <p:timing>
    <p:tnLst>
      <p:par>
        <p:cTn xmlns:p14="http://schemas.microsoft.com/office/powerpoint/2010/mai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986" name="Rectangle 2"/>
          <p:cNvSpPr>
            <a:spLocks noGrp="1" noChangeArrowheads="1"/>
          </p:cNvSpPr>
          <p:nvPr>
            <p:ph idx="1"/>
          </p:nvPr>
        </p:nvSpPr>
        <p:spPr>
          <a:xfrm>
            <a:off x="581025" y="993775"/>
            <a:ext cx="8105775" cy="5821363"/>
          </a:xfrm>
        </p:spPr>
        <p:txBody>
          <a:bodyPr/>
          <a:lstStyle/>
          <a:p>
            <a:pPr eaLnBrk="1" hangingPunct="1">
              <a:defRPr/>
            </a:pPr>
            <a:r>
              <a:rPr lang="en-US" smtClean="0">
                <a:cs typeface="+mn-cs"/>
              </a:rPr>
              <a:t>The collapse would force protons to combine with electrons and become neutrons. </a:t>
            </a:r>
          </a:p>
          <a:p>
            <a:pPr eaLnBrk="1" hangingPunct="1">
              <a:defRPr/>
            </a:pPr>
            <a:r>
              <a:rPr lang="en-US" smtClean="0">
                <a:cs typeface="+mn-cs"/>
              </a:rPr>
              <a:t>The envelope of the star would be blasted away in a supernova explosion.</a:t>
            </a:r>
          </a:p>
          <a:p>
            <a:pPr eaLnBrk="1" hangingPunct="1">
              <a:defRPr/>
            </a:pPr>
            <a:r>
              <a:rPr lang="en-US" smtClean="0">
                <a:cs typeface="+mn-cs"/>
              </a:rPr>
              <a:t>The core of the star would be left behind as a small, tremendously dense sphere of neutrons.</a:t>
            </a:r>
          </a:p>
          <a:p>
            <a:pPr lvl="1" eaLnBrk="1" hangingPunct="1">
              <a:defRPr/>
            </a:pPr>
            <a:r>
              <a:rPr lang="en-US" smtClean="0"/>
              <a:t>Zwicky called this a </a:t>
            </a:r>
            <a:r>
              <a:rPr lang="ja-JP" altLang="en-US" smtClean="0">
                <a:latin typeface="Arial"/>
              </a:rPr>
              <a:t>‘</a:t>
            </a:r>
            <a:r>
              <a:rPr lang="en-US" smtClean="0"/>
              <a:t>neutron star.</a:t>
            </a:r>
            <a:r>
              <a:rPr lang="ja-JP" altLang="en-US" smtClean="0">
                <a:latin typeface="Arial"/>
              </a:rPr>
              <a:t>’</a:t>
            </a:r>
            <a:endParaRPr lang="en-US" smtClean="0"/>
          </a:p>
          <a:p>
            <a:pPr eaLnBrk="1" hangingPunct="1">
              <a:defRPr/>
            </a:pPr>
            <a:endParaRPr lang="en-US" smtClean="0">
              <a:cs typeface="+mn-cs"/>
            </a:endParaRPr>
          </a:p>
        </p:txBody>
      </p:sp>
      <p:sp>
        <p:nvSpPr>
          <p:cNvPr id="170598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038398793"/>
      </p:ext>
    </p:extLst>
  </p:cSld>
  <p:clrMapOvr>
    <a:masterClrMapping/>
  </p:clrMapOvr>
  <p:timing>
    <p:tnLst>
      <p:par>
        <p:cTn xmlns:p14="http://schemas.microsoft.com/office/powerpoint/2010/mai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010" name="Rectangle 2"/>
          <p:cNvSpPr>
            <a:spLocks noGrp="1" noChangeArrowheads="1"/>
          </p:cNvSpPr>
          <p:nvPr>
            <p:ph type="body" sz="half" idx="1"/>
          </p:nvPr>
        </p:nvSpPr>
        <p:spPr>
          <a:xfrm>
            <a:off x="579438" y="990600"/>
            <a:ext cx="8107362" cy="5257800"/>
          </a:xfrm>
        </p:spPr>
        <p:txBody>
          <a:bodyPr/>
          <a:lstStyle/>
          <a:p>
            <a:pPr eaLnBrk="1" hangingPunct="1">
              <a:defRPr/>
            </a:pPr>
            <a:r>
              <a:rPr lang="en-US" sz="3600" smtClean="0">
                <a:cs typeface="+mn-cs"/>
              </a:rPr>
              <a:t>Mathematical models predict that a neutron star will be only 10 or so kilometers in radius and have a density of about 10</a:t>
            </a:r>
            <a:r>
              <a:rPr lang="en-US" sz="3600" baseline="30000" smtClean="0">
                <a:cs typeface="+mn-cs"/>
              </a:rPr>
              <a:t>14</a:t>
            </a:r>
            <a:r>
              <a:rPr lang="en-US" sz="3600" smtClean="0">
                <a:cs typeface="+mn-cs"/>
              </a:rPr>
              <a:t> g/cm</a:t>
            </a:r>
            <a:r>
              <a:rPr lang="en-US" sz="3600" baseline="30000" smtClean="0">
                <a:cs typeface="+mn-cs"/>
              </a:rPr>
              <a:t>3</a:t>
            </a:r>
            <a:r>
              <a:rPr lang="en-US" sz="3600" smtClean="0">
                <a:cs typeface="+mn-cs"/>
              </a:rPr>
              <a:t>.</a:t>
            </a:r>
          </a:p>
        </p:txBody>
      </p:sp>
      <p:sp>
        <p:nvSpPr>
          <p:cNvPr id="1707017" name="Rectangle 9"/>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pic>
        <p:nvPicPr>
          <p:cNvPr id="1707018" name="Picture 10" descr="08f10"/>
          <p:cNvPicPr>
            <a:picLocks noChangeAspect="1" noChangeArrowheads="1"/>
          </p:cNvPicPr>
          <p:nvPr/>
        </p:nvPicPr>
        <p:blipFill>
          <a:blip r:embed="rId3">
            <a:extLst>
              <a:ext uri="{28A0092B-C50C-407E-A947-70E740481C1C}">
                <a14:useLocalDpi xmlns:a14="http://schemas.microsoft.com/office/drawing/2010/main" val="0"/>
              </a:ext>
            </a:extLst>
          </a:blip>
          <a:srcRect l="865" t="607" r="1077" b="1086"/>
          <a:stretch>
            <a:fillRect/>
          </a:stretch>
        </p:blipFill>
        <p:spPr bwMode="auto">
          <a:xfrm>
            <a:off x="4343400" y="3497263"/>
            <a:ext cx="4800600" cy="336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800807"/>
      </p:ext>
    </p:extLst>
  </p:cSld>
  <p:clrMapOvr>
    <a:masterClrMapping/>
  </p:clrMapOvr>
  <p:timing>
    <p:tnLst>
      <p:par>
        <p:cTn xmlns:p14="http://schemas.microsoft.com/office/powerpoint/2010/mai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9058" name="Rectangle 2"/>
          <p:cNvSpPr>
            <a:spLocks noGrp="1" noChangeArrowheads="1"/>
          </p:cNvSpPr>
          <p:nvPr>
            <p:ph idx="1"/>
          </p:nvPr>
        </p:nvSpPr>
        <p:spPr>
          <a:xfrm>
            <a:off x="557213" y="931863"/>
            <a:ext cx="8129587" cy="5868987"/>
          </a:xfrm>
        </p:spPr>
        <p:txBody>
          <a:bodyPr/>
          <a:lstStyle/>
          <a:p>
            <a:pPr eaLnBrk="1" hangingPunct="1">
              <a:defRPr/>
            </a:pPr>
            <a:r>
              <a:rPr lang="en-US" sz="4800" smtClean="0">
                <a:cs typeface="+mn-cs"/>
              </a:rPr>
              <a:t>This is roughly the density of atomic nuclei.</a:t>
            </a:r>
          </a:p>
          <a:p>
            <a:pPr lvl="1" eaLnBrk="1" hangingPunct="1">
              <a:defRPr/>
            </a:pPr>
            <a:r>
              <a:rPr lang="en-US" sz="2400" smtClean="0"/>
              <a:t>You can think of a neutron star as matter with all the empty space squeezed out of it.</a:t>
            </a:r>
          </a:p>
          <a:p>
            <a:pPr lvl="1" eaLnBrk="1" hangingPunct="1">
              <a:defRPr/>
            </a:pPr>
            <a:r>
              <a:rPr lang="en-US" sz="2400" smtClean="0"/>
              <a:t>On Earth, a sugar-cube-sized lump of this material would weigh 100 million tons—the mass of a small mountain.</a:t>
            </a:r>
          </a:p>
        </p:txBody>
      </p:sp>
      <p:sp>
        <p:nvSpPr>
          <p:cNvPr id="1709061"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863752146"/>
      </p:ext>
    </p:extLst>
  </p:cSld>
  <p:clrMapOvr>
    <a:masterClrMapping/>
  </p:clrMapOvr>
  <p:timing>
    <p:tnLst>
      <p:par>
        <p:cTn xmlns:p14="http://schemas.microsoft.com/office/powerpoint/2010/mai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106" name="Rectangle 2"/>
          <p:cNvSpPr>
            <a:spLocks noGrp="1" noChangeArrowheads="1"/>
          </p:cNvSpPr>
          <p:nvPr>
            <p:ph idx="1"/>
          </p:nvPr>
        </p:nvSpPr>
        <p:spPr>
          <a:xfrm>
            <a:off x="560388" y="952500"/>
            <a:ext cx="8355012" cy="5867400"/>
          </a:xfrm>
        </p:spPr>
        <p:txBody>
          <a:bodyPr/>
          <a:lstStyle/>
          <a:p>
            <a:pPr eaLnBrk="1" hangingPunct="1">
              <a:defRPr/>
            </a:pPr>
            <a:r>
              <a:rPr lang="en-US" sz="4600" smtClean="0">
                <a:cs typeface="+mn-cs"/>
              </a:rPr>
              <a:t>Simple physics predicts that neutron stars should:</a:t>
            </a:r>
            <a:r>
              <a:rPr lang="en-US" smtClean="0">
                <a:cs typeface="+mn-cs"/>
              </a:rPr>
              <a:t> </a:t>
            </a:r>
          </a:p>
          <a:p>
            <a:pPr lvl="1" eaLnBrk="1" hangingPunct="1">
              <a:defRPr/>
            </a:pPr>
            <a:r>
              <a:rPr lang="en-US" sz="2400" smtClean="0"/>
              <a:t>Spin rapidly—perhaps 100 to 1,000 rotations per second</a:t>
            </a:r>
          </a:p>
          <a:p>
            <a:pPr lvl="1" eaLnBrk="1" hangingPunct="1">
              <a:defRPr/>
            </a:pPr>
            <a:r>
              <a:rPr lang="en-US" sz="2400" smtClean="0"/>
              <a:t>Be hot—with surface temperatures of millions of degrees K </a:t>
            </a:r>
          </a:p>
          <a:p>
            <a:pPr lvl="1" eaLnBrk="1" hangingPunct="1">
              <a:defRPr/>
            </a:pPr>
            <a:r>
              <a:rPr lang="en-US" sz="2400" smtClean="0"/>
              <a:t>Have strong magnetic fields—up to a trillion times stronger than the sun</a:t>
            </a:r>
            <a:r>
              <a:rPr lang="ja-JP" altLang="en-US" sz="2400" smtClean="0">
                <a:latin typeface="Arial"/>
              </a:rPr>
              <a:t>’</a:t>
            </a:r>
            <a:r>
              <a:rPr lang="en-US" sz="2400" smtClean="0"/>
              <a:t>s or Earth</a:t>
            </a:r>
            <a:r>
              <a:rPr lang="ja-JP" altLang="en-US" sz="2400" smtClean="0">
                <a:latin typeface="Arial"/>
              </a:rPr>
              <a:t>’</a:t>
            </a:r>
            <a:r>
              <a:rPr lang="en-US" sz="2400" smtClean="0"/>
              <a:t>s magnetic fields</a:t>
            </a:r>
          </a:p>
        </p:txBody>
      </p:sp>
      <p:sp>
        <p:nvSpPr>
          <p:cNvPr id="171110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30995098"/>
      </p:ext>
    </p:extLst>
  </p:cSld>
  <p:clrMapOvr>
    <a:masterClrMapping/>
  </p:clrMapOvr>
  <p:timing>
    <p:tnLst>
      <p:par>
        <p:cTn xmlns:p14="http://schemas.microsoft.com/office/powerpoint/2010/mai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2"/>
          <p:cNvSpPr>
            <a:spLocks noGrp="1" noChangeArrowheads="1"/>
          </p:cNvSpPr>
          <p:nvPr>
            <p:ph idx="1"/>
          </p:nvPr>
        </p:nvSpPr>
        <p:spPr>
          <a:xfrm>
            <a:off x="581025" y="990600"/>
            <a:ext cx="7877175" cy="5638800"/>
          </a:xfrm>
        </p:spPr>
        <p:txBody>
          <a:bodyPr/>
          <a:lstStyle/>
          <a:p>
            <a:pPr eaLnBrk="1" hangingPunct="1">
              <a:defRPr/>
            </a:pPr>
            <a:r>
              <a:rPr lang="en-US" smtClean="0">
                <a:cs typeface="+mn-cs"/>
              </a:rPr>
              <a:t>For example, the collapse of a massive star</a:t>
            </a:r>
            <a:r>
              <a:rPr lang="ja-JP" altLang="en-US" smtClean="0">
                <a:latin typeface="Arial"/>
                <a:cs typeface="+mn-cs"/>
              </a:rPr>
              <a:t>’</a:t>
            </a:r>
            <a:r>
              <a:rPr lang="en-US" smtClean="0">
                <a:cs typeface="+mn-cs"/>
              </a:rPr>
              <a:t>s core would greatly increase its spin rate by conservation of angular momentum. </a:t>
            </a:r>
          </a:p>
          <a:p>
            <a:pPr eaLnBrk="1" hangingPunct="1">
              <a:defRPr/>
            </a:pPr>
            <a:r>
              <a:rPr lang="en-US" smtClean="0">
                <a:cs typeface="+mn-cs"/>
              </a:rPr>
              <a:t>Other processes during core collapse should create high temperature and magnetic field strength. </a:t>
            </a:r>
          </a:p>
          <a:p>
            <a:pPr eaLnBrk="1" hangingPunct="1">
              <a:defRPr/>
            </a:pPr>
            <a:endParaRPr lang="en-US" smtClean="0">
              <a:cs typeface="+mn-cs"/>
            </a:endParaRPr>
          </a:p>
        </p:txBody>
      </p:sp>
      <p:sp>
        <p:nvSpPr>
          <p:cNvPr id="1713157"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934318629"/>
      </p:ext>
    </p:extLst>
  </p:cSld>
  <p:clrMapOvr>
    <a:masterClrMapping/>
  </p:clrMapOvr>
  <p:timing>
    <p:tnLst>
      <p:par>
        <p:cTn xmlns:p14="http://schemas.microsoft.com/office/powerpoint/2010/mai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2883" name="Rectangle 3"/>
          <p:cNvSpPr>
            <a:spLocks noGrp="1" noChangeArrowheads="1"/>
          </p:cNvSpPr>
          <p:nvPr>
            <p:ph idx="1"/>
          </p:nvPr>
        </p:nvSpPr>
        <p:spPr>
          <a:xfrm>
            <a:off x="561975" y="950913"/>
            <a:ext cx="8353425" cy="4525962"/>
          </a:xfrm>
        </p:spPr>
        <p:txBody>
          <a:bodyPr/>
          <a:lstStyle/>
          <a:p>
            <a:pPr eaLnBrk="1" hangingPunct="1">
              <a:defRPr/>
            </a:pPr>
            <a:r>
              <a:rPr lang="en-US" sz="4400" smtClean="0">
                <a:cs typeface="+mn-cs"/>
              </a:rPr>
              <a:t>Despite their high temperature, neutron stars should be difficult to detect.</a:t>
            </a:r>
          </a:p>
          <a:p>
            <a:pPr lvl="1" eaLnBrk="1" hangingPunct="1">
              <a:defRPr/>
            </a:pPr>
            <a:r>
              <a:rPr lang="en-US" smtClean="0"/>
              <a:t>This is due to their tiny size.</a:t>
            </a:r>
          </a:p>
          <a:p>
            <a:pPr eaLnBrk="1" hangingPunct="1">
              <a:defRPr/>
            </a:pPr>
            <a:endParaRPr lang="en-US" sz="2800" smtClean="0">
              <a:cs typeface="+mn-cs"/>
            </a:endParaRPr>
          </a:p>
        </p:txBody>
      </p:sp>
      <p:sp>
        <p:nvSpPr>
          <p:cNvPr id="2042886" name="Rectangle 6"/>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763591943"/>
      </p:ext>
    </p:extLst>
  </p:cSld>
  <p:clrMapOvr>
    <a:masterClrMapping/>
  </p:clrMapOvr>
  <p:timing>
    <p:tnLst>
      <p:par>
        <p:cTn xmlns:p14="http://schemas.microsoft.com/office/powerpoint/2010/mai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2"/>
          <p:cNvSpPr>
            <a:spLocks noGrp="1" noChangeArrowheads="1"/>
          </p:cNvSpPr>
          <p:nvPr>
            <p:ph idx="1"/>
          </p:nvPr>
        </p:nvSpPr>
        <p:spPr>
          <a:xfrm>
            <a:off x="561975" y="933450"/>
            <a:ext cx="8124825" cy="5867400"/>
          </a:xfrm>
        </p:spPr>
        <p:txBody>
          <a:bodyPr/>
          <a:lstStyle/>
          <a:p>
            <a:pPr eaLnBrk="1" hangingPunct="1">
              <a:defRPr/>
            </a:pPr>
            <a:r>
              <a:rPr lang="en-US" sz="4800" smtClean="0">
                <a:cs typeface="+mn-cs"/>
              </a:rPr>
              <a:t>What is the maximum mass for a stable neutron star?</a:t>
            </a:r>
            <a:r>
              <a:rPr lang="en-US" smtClean="0">
                <a:cs typeface="+mn-cs"/>
              </a:rPr>
              <a:t> </a:t>
            </a:r>
          </a:p>
          <a:p>
            <a:pPr lvl="1" eaLnBrk="1" hangingPunct="1">
              <a:defRPr/>
            </a:pPr>
            <a:r>
              <a:rPr lang="en-US" sz="2400" smtClean="0"/>
              <a:t>In other words, is there an upper limit to the mass of neutron stars like the Chandrasekhar limit that defines the maximum mass of a white dwarf star?</a:t>
            </a:r>
          </a:p>
        </p:txBody>
      </p:sp>
      <p:sp>
        <p:nvSpPr>
          <p:cNvPr id="1714182" name="Rectangle 6"/>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2824392964"/>
      </p:ext>
    </p:extLst>
  </p:cSld>
  <p:clrMapOvr>
    <a:masterClrMapping/>
  </p:clrMapOvr>
  <p:timing>
    <p:tnLst>
      <p:par>
        <p:cTn xmlns:p14="http://schemas.microsoft.com/office/powerpoint/2010/mai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4931" name="Rectangle 3"/>
          <p:cNvSpPr>
            <a:spLocks noGrp="1" noChangeArrowheads="1"/>
          </p:cNvSpPr>
          <p:nvPr>
            <p:ph idx="1"/>
          </p:nvPr>
        </p:nvSpPr>
        <p:spPr>
          <a:xfrm>
            <a:off x="561975" y="912813"/>
            <a:ext cx="7439025" cy="5868987"/>
          </a:xfrm>
        </p:spPr>
        <p:txBody>
          <a:bodyPr/>
          <a:lstStyle/>
          <a:p>
            <a:pPr eaLnBrk="1" hangingPunct="1">
              <a:defRPr/>
            </a:pPr>
            <a:r>
              <a:rPr lang="en-US" sz="6000" smtClean="0">
                <a:cs typeface="+mn-cs"/>
              </a:rPr>
              <a:t>That is difficult to answer.</a:t>
            </a:r>
          </a:p>
          <a:p>
            <a:pPr lvl="1" eaLnBrk="1" hangingPunct="1">
              <a:defRPr/>
            </a:pPr>
            <a:r>
              <a:rPr lang="en-US" sz="2400" smtClean="0"/>
              <a:t>Physicists don</a:t>
            </a:r>
            <a:r>
              <a:rPr lang="ja-JP" altLang="en-US" sz="2400" smtClean="0">
                <a:latin typeface="Arial"/>
              </a:rPr>
              <a:t>’</a:t>
            </a:r>
            <a:r>
              <a:rPr lang="en-US" sz="2400" smtClean="0"/>
              <a:t>t know enough about the properties of pure neutron material.</a:t>
            </a:r>
          </a:p>
          <a:p>
            <a:pPr lvl="1" eaLnBrk="1" hangingPunct="1">
              <a:defRPr/>
            </a:pPr>
            <a:r>
              <a:rPr lang="en-US" sz="2400" smtClean="0"/>
              <a:t>It can</a:t>
            </a:r>
            <a:r>
              <a:rPr lang="ja-JP" altLang="en-US" sz="2400" smtClean="0">
                <a:latin typeface="Arial"/>
              </a:rPr>
              <a:t>’</a:t>
            </a:r>
            <a:r>
              <a:rPr lang="en-US" sz="2400" smtClean="0"/>
              <a:t>t be made in a laboratory, and theoretical calculations in this case are very difficult.</a:t>
            </a:r>
          </a:p>
        </p:txBody>
      </p:sp>
      <p:sp>
        <p:nvSpPr>
          <p:cNvPr id="2044935" name="Rectangle 7"/>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549556884"/>
      </p:ext>
    </p:extLst>
  </p:cSld>
  <p:clrMapOvr>
    <a:masterClrMapping/>
  </p:clrMapOvr>
  <p:timing>
    <p:tnLst>
      <p:par>
        <p:cTn xmlns:p14="http://schemas.microsoft.com/office/powerpoint/2010/mai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5202" name="Rectangle 2"/>
          <p:cNvSpPr>
            <a:spLocks noGrp="1" noChangeArrowheads="1"/>
          </p:cNvSpPr>
          <p:nvPr>
            <p:ph idx="1"/>
          </p:nvPr>
        </p:nvSpPr>
        <p:spPr>
          <a:xfrm>
            <a:off x="581025" y="990600"/>
            <a:ext cx="8105775" cy="5715000"/>
          </a:xfrm>
        </p:spPr>
        <p:txBody>
          <a:bodyPr/>
          <a:lstStyle/>
          <a:p>
            <a:pPr eaLnBrk="1" hangingPunct="1">
              <a:defRPr/>
            </a:pPr>
            <a:r>
              <a:rPr lang="en-US" sz="3600" smtClean="0">
                <a:cs typeface="+mn-cs"/>
              </a:rPr>
              <a:t>The most widely accepted results suggest that a neutron star can</a:t>
            </a:r>
            <a:r>
              <a:rPr lang="ja-JP" altLang="en-US" sz="3600" smtClean="0">
                <a:latin typeface="Arial"/>
                <a:cs typeface="+mn-cs"/>
              </a:rPr>
              <a:t>’</a:t>
            </a:r>
            <a:r>
              <a:rPr lang="en-US" sz="3600" smtClean="0">
                <a:cs typeface="+mn-cs"/>
              </a:rPr>
              <a:t>t be more massive than 2 to 3 solar masses.</a:t>
            </a:r>
            <a:r>
              <a:rPr lang="en-US" smtClean="0">
                <a:cs typeface="+mn-cs"/>
              </a:rPr>
              <a:t> </a:t>
            </a:r>
          </a:p>
          <a:p>
            <a:pPr lvl="1" eaLnBrk="1" hangingPunct="1">
              <a:defRPr/>
            </a:pPr>
            <a:r>
              <a:rPr lang="en-US" sz="2400" smtClean="0"/>
              <a:t>An object more massive than that can</a:t>
            </a:r>
            <a:r>
              <a:rPr lang="ja-JP" altLang="en-US" sz="2400" smtClean="0">
                <a:latin typeface="Arial"/>
              </a:rPr>
              <a:t>’</a:t>
            </a:r>
            <a:r>
              <a:rPr lang="en-US" sz="2400" smtClean="0"/>
              <a:t>t be supported by degenerate neutron pressure.</a:t>
            </a:r>
          </a:p>
          <a:p>
            <a:pPr lvl="1" eaLnBrk="1" hangingPunct="1">
              <a:defRPr/>
            </a:pPr>
            <a:r>
              <a:rPr lang="en-US" sz="2400" smtClean="0"/>
              <a:t>So, it would collapse—presumably becoming a black hole.</a:t>
            </a:r>
            <a:endParaRPr lang="en-US" sz="2000" smtClean="0"/>
          </a:p>
        </p:txBody>
      </p:sp>
      <p:sp>
        <p:nvSpPr>
          <p:cNvPr id="1715205"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1559055744"/>
      </p:ext>
    </p:extLst>
  </p:cSld>
  <p:clrMapOvr>
    <a:masterClrMapping/>
  </p:clrMapOvr>
  <p:timing>
    <p:tnLst>
      <p:par>
        <p:cTn xmlns:p14="http://schemas.microsoft.com/office/powerpoint/2010/mai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6226" name="Rectangle 2"/>
          <p:cNvSpPr>
            <a:spLocks noGrp="1" noChangeArrowheads="1"/>
          </p:cNvSpPr>
          <p:nvPr>
            <p:ph idx="1"/>
          </p:nvPr>
        </p:nvSpPr>
        <p:spPr>
          <a:xfrm>
            <a:off x="557213" y="989013"/>
            <a:ext cx="7900987" cy="5868987"/>
          </a:xfrm>
        </p:spPr>
        <p:txBody>
          <a:bodyPr/>
          <a:lstStyle/>
          <a:p>
            <a:pPr eaLnBrk="1" hangingPunct="1">
              <a:defRPr/>
            </a:pPr>
            <a:r>
              <a:rPr lang="en-US" sz="4000" smtClean="0">
                <a:cs typeface="+mn-cs"/>
              </a:rPr>
              <a:t>What size stars will end their lives with supernova explosions that leave behind neutron star corpses?</a:t>
            </a:r>
            <a:r>
              <a:rPr lang="en-US" smtClean="0">
                <a:cs typeface="+mn-cs"/>
              </a:rPr>
              <a:t> </a:t>
            </a:r>
          </a:p>
          <a:p>
            <a:pPr lvl="1" eaLnBrk="1" hangingPunct="1">
              <a:defRPr/>
            </a:pPr>
            <a:r>
              <a:rPr lang="en-US" sz="2400" smtClean="0"/>
              <a:t>Theoretical calculations suggest that stars that begin life on the main sequence with 8 to about 15 solar masses will end up as neutron stars.</a:t>
            </a:r>
          </a:p>
          <a:p>
            <a:pPr lvl="1" eaLnBrk="1" hangingPunct="1">
              <a:defRPr/>
            </a:pPr>
            <a:r>
              <a:rPr lang="en-US" sz="2400" smtClean="0"/>
              <a:t>Stars more massive than about 15 solar masses are believed to form black holes when they die.</a:t>
            </a:r>
          </a:p>
        </p:txBody>
      </p:sp>
      <p:sp>
        <p:nvSpPr>
          <p:cNvPr id="1716229" name="Rectangle 5"/>
          <p:cNvSpPr>
            <a:spLocks noChangeArrowheads="1"/>
          </p:cNvSpPr>
          <p:nvPr/>
        </p:nvSpPr>
        <p:spPr bwMode="auto">
          <a:xfrm>
            <a:off x="563563" y="76200"/>
            <a:ext cx="789463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Theoretical Prediction of Neutron Stars</a:t>
            </a:r>
          </a:p>
        </p:txBody>
      </p:sp>
    </p:spTree>
    <p:extLst>
      <p:ext uri="{BB962C8B-B14F-4D97-AF65-F5344CB8AC3E}">
        <p14:creationId xmlns:p14="http://schemas.microsoft.com/office/powerpoint/2010/main" val="31416122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94" name="Rectangle 18"/>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125380" name="Rectangle 4"/>
          <p:cNvSpPr>
            <a:spLocks noGrp="1" noChangeArrowheads="1"/>
          </p:cNvSpPr>
          <p:nvPr>
            <p:ph type="body" sz="half" idx="1"/>
          </p:nvPr>
        </p:nvSpPr>
        <p:spPr>
          <a:xfrm>
            <a:off x="569913" y="985838"/>
            <a:ext cx="3600450" cy="5848350"/>
          </a:xfrm>
        </p:spPr>
        <p:txBody>
          <a:bodyPr/>
          <a:lstStyle/>
          <a:p>
            <a:pPr eaLnBrk="1" hangingPunct="1">
              <a:defRPr/>
            </a:pPr>
            <a:r>
              <a:rPr lang="en-US" dirty="0" smtClean="0">
                <a:cs typeface="+mn-cs"/>
              </a:rPr>
              <a:t>Notice that some of the most familiar stars—such as </a:t>
            </a:r>
            <a:r>
              <a:rPr lang="en-US" dirty="0" err="1" smtClean="0">
                <a:cs typeface="+mn-cs"/>
              </a:rPr>
              <a:t>Aldebaran</a:t>
            </a:r>
            <a:r>
              <a:rPr lang="en-US" dirty="0" smtClean="0">
                <a:cs typeface="+mn-cs"/>
              </a:rPr>
              <a:t>, Betelgeuse and Polaris—are giants or </a:t>
            </a:r>
            <a:r>
              <a:rPr lang="en-US" dirty="0" err="1" smtClean="0">
                <a:cs typeface="+mn-cs"/>
              </a:rPr>
              <a:t>supergiants</a:t>
            </a:r>
            <a:r>
              <a:rPr lang="en-US" dirty="0" smtClean="0">
                <a:cs typeface="+mn-cs"/>
              </a:rPr>
              <a:t>.</a:t>
            </a:r>
          </a:p>
        </p:txBody>
      </p:sp>
      <p:pic>
        <p:nvPicPr>
          <p:cNvPr id="39938" name="Picture 16" descr="06f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425" y="1371600"/>
            <a:ext cx="4854575"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676430"/>
      </p:ext>
    </p:extLst>
  </p:cSld>
  <p:clrMapOvr>
    <a:masterClrMapping/>
  </p:clrMapOvr>
  <p:timing>
    <p:tnLst>
      <p:par>
        <p:cTn xmlns:p14="http://schemas.microsoft.com/office/powerpoint/2010/mai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250" name="Rectangle 2"/>
          <p:cNvSpPr>
            <a:spLocks noGrp="1" noChangeArrowheads="1"/>
          </p:cNvSpPr>
          <p:nvPr>
            <p:ph type="body" sz="half" idx="1"/>
          </p:nvPr>
        </p:nvSpPr>
        <p:spPr>
          <a:xfrm>
            <a:off x="579438" y="990600"/>
            <a:ext cx="8564562" cy="5562600"/>
          </a:xfrm>
        </p:spPr>
        <p:txBody>
          <a:bodyPr/>
          <a:lstStyle/>
          <a:p>
            <a:pPr eaLnBrk="1" hangingPunct="1">
              <a:defRPr/>
            </a:pPr>
            <a:r>
              <a:rPr lang="en-US" sz="3400" smtClean="0">
                <a:cs typeface="+mn-cs"/>
              </a:rPr>
              <a:t>In November 1967, Jocelyn Bell, a graduate student at Cambridge University in England, found a peculiar pattern in the data from a radio telescope.</a:t>
            </a:r>
            <a:r>
              <a:rPr lang="en-US" sz="2800" smtClean="0">
                <a:cs typeface="+mn-cs"/>
              </a:rPr>
              <a:t> </a:t>
            </a:r>
          </a:p>
          <a:p>
            <a:pPr lvl="1" eaLnBrk="1" hangingPunct="1">
              <a:defRPr/>
            </a:pPr>
            <a:r>
              <a:rPr lang="en-US" sz="2400" smtClean="0"/>
              <a:t>Unlike other radio signals from celestial bodies, this was a series of regular pulses.</a:t>
            </a:r>
          </a:p>
        </p:txBody>
      </p:sp>
      <p:pic>
        <p:nvPicPr>
          <p:cNvPr id="375810" name="Picture 7"/>
          <p:cNvPicPr>
            <a:picLocks noChangeAspect="1" noChangeArrowheads="1"/>
          </p:cNvPicPr>
          <p:nvPr/>
        </p:nvPicPr>
        <p:blipFill>
          <a:blip r:embed="rId3">
            <a:extLst>
              <a:ext uri="{28A0092B-C50C-407E-A947-70E740481C1C}">
                <a14:useLocalDpi xmlns:a14="http://schemas.microsoft.com/office/drawing/2010/main" val="0"/>
              </a:ext>
            </a:extLst>
          </a:blip>
          <a:srcRect b="3465"/>
          <a:stretch>
            <a:fillRect/>
          </a:stretch>
        </p:blipFill>
        <p:spPr bwMode="auto">
          <a:xfrm>
            <a:off x="3232150" y="4735513"/>
            <a:ext cx="59118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7256" name="Text Box 8"/>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926487042"/>
      </p:ext>
    </p:extLst>
  </p:cSld>
  <p:clrMapOvr>
    <a:masterClrMapping/>
  </p:clrMapOvr>
  <p:timing>
    <p:tnLst>
      <p:par>
        <p:cTn xmlns:p14="http://schemas.microsoft.com/office/powerpoint/2010/mai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9298" name="Rectangle 2"/>
          <p:cNvSpPr>
            <a:spLocks noGrp="1" noChangeArrowheads="1"/>
          </p:cNvSpPr>
          <p:nvPr>
            <p:ph type="body" sz="half" idx="1"/>
          </p:nvPr>
        </p:nvSpPr>
        <p:spPr>
          <a:xfrm>
            <a:off x="579438" y="990600"/>
            <a:ext cx="8583612" cy="5810250"/>
          </a:xfrm>
        </p:spPr>
        <p:txBody>
          <a:bodyPr/>
          <a:lstStyle/>
          <a:p>
            <a:pPr eaLnBrk="1" hangingPunct="1">
              <a:defRPr/>
            </a:pPr>
            <a:r>
              <a:rPr lang="en-US" sz="3600" smtClean="0">
                <a:cs typeface="+mn-cs"/>
              </a:rPr>
              <a:t>At first, she and the leader of the project, Anthony Hewish, thought the signal was interference.</a:t>
            </a:r>
          </a:p>
          <a:p>
            <a:pPr lvl="1" eaLnBrk="1" hangingPunct="1">
              <a:defRPr/>
            </a:pPr>
            <a:r>
              <a:rPr lang="en-US" sz="2400" smtClean="0"/>
              <a:t>However, they found it day after day at the same celestial latitude and longitude.</a:t>
            </a:r>
          </a:p>
          <a:p>
            <a:pPr lvl="1" eaLnBrk="1" hangingPunct="1">
              <a:defRPr/>
            </a:pPr>
            <a:r>
              <a:rPr lang="en-US" sz="2400" smtClean="0"/>
              <a:t>Clearly, it was celestial in origin.</a:t>
            </a:r>
          </a:p>
        </p:txBody>
      </p:sp>
      <p:sp>
        <p:nvSpPr>
          <p:cNvPr id="1719306" name="Text Box 10"/>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pic>
        <p:nvPicPr>
          <p:cNvPr id="1719307" name="Picture 11" descr="08f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208463"/>
            <a:ext cx="741045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18979428"/>
      </p:ext>
    </p:extLst>
  </p:cSld>
  <p:clrMapOvr>
    <a:masterClrMapping/>
  </p:clrMapOvr>
  <p:timing>
    <p:tnLst>
      <p:par>
        <p:cTn xmlns:p14="http://schemas.microsoft.com/office/powerpoint/2010/mai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6" name="Rectangle 2"/>
          <p:cNvSpPr>
            <a:spLocks noGrp="1" noChangeArrowheads="1"/>
          </p:cNvSpPr>
          <p:nvPr>
            <p:ph idx="1"/>
          </p:nvPr>
        </p:nvSpPr>
        <p:spPr>
          <a:xfrm>
            <a:off x="579438" y="979488"/>
            <a:ext cx="8107362" cy="5867400"/>
          </a:xfrm>
        </p:spPr>
        <p:txBody>
          <a:bodyPr/>
          <a:lstStyle/>
          <a:p>
            <a:pPr eaLnBrk="1" hangingPunct="1">
              <a:defRPr/>
            </a:pPr>
            <a:r>
              <a:rPr lang="en-US" sz="3800" smtClean="0">
                <a:cs typeface="+mn-cs"/>
              </a:rPr>
              <a:t>Another possibility, that it came from a distant civilization, led them to consider naming it LGM—Little Green Men.</a:t>
            </a:r>
            <a:r>
              <a:rPr lang="en-US" smtClean="0">
                <a:cs typeface="+mn-cs"/>
              </a:rPr>
              <a:t> </a:t>
            </a:r>
          </a:p>
          <a:p>
            <a:pPr lvl="1" eaLnBrk="1" hangingPunct="1">
              <a:defRPr/>
            </a:pPr>
            <a:r>
              <a:rPr lang="en-US" sz="2400" smtClean="0"/>
              <a:t>Within a few weeks, however, the team found three more objects in other parts of the sky pulsing with different periods.</a:t>
            </a:r>
          </a:p>
          <a:p>
            <a:pPr lvl="1" eaLnBrk="1" hangingPunct="1">
              <a:defRPr/>
            </a:pPr>
            <a:r>
              <a:rPr lang="en-US" sz="2400" smtClean="0"/>
              <a:t>The objects were clearly natural.</a:t>
            </a:r>
          </a:p>
        </p:txBody>
      </p:sp>
      <p:sp>
        <p:nvSpPr>
          <p:cNvPr id="1721349"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2968238571"/>
      </p:ext>
    </p:extLst>
  </p:cSld>
  <p:clrMapOvr>
    <a:masterClrMapping/>
  </p:clrMapOvr>
  <p:timing>
    <p:tnLst>
      <p:par>
        <p:cTn xmlns:p14="http://schemas.microsoft.com/office/powerpoint/2010/mai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3394" name="Rectangle 2"/>
          <p:cNvSpPr>
            <a:spLocks noGrp="1" noChangeArrowheads="1"/>
          </p:cNvSpPr>
          <p:nvPr>
            <p:ph idx="1"/>
          </p:nvPr>
        </p:nvSpPr>
        <p:spPr>
          <a:xfrm>
            <a:off x="557213" y="960438"/>
            <a:ext cx="8129587" cy="5840412"/>
          </a:xfrm>
        </p:spPr>
        <p:txBody>
          <a:bodyPr/>
          <a:lstStyle/>
          <a:p>
            <a:pPr eaLnBrk="1" hangingPunct="1">
              <a:defRPr/>
            </a:pPr>
            <a:r>
              <a:rPr lang="en-US" sz="4400" smtClean="0">
                <a:cs typeface="+mn-cs"/>
              </a:rPr>
              <a:t>The team dropped the name LGM in favor of pulsar—a contraction of </a:t>
            </a:r>
            <a:r>
              <a:rPr lang="ja-JP" altLang="en-US" sz="4400" smtClean="0">
                <a:latin typeface="Arial"/>
                <a:cs typeface="+mn-cs"/>
              </a:rPr>
              <a:t>‘</a:t>
            </a:r>
            <a:r>
              <a:rPr lang="en-US" sz="4400" smtClean="0">
                <a:cs typeface="+mn-cs"/>
              </a:rPr>
              <a:t>pulsing star.</a:t>
            </a:r>
            <a:r>
              <a:rPr lang="ja-JP" altLang="en-US" sz="4400" smtClean="0">
                <a:latin typeface="Arial"/>
                <a:cs typeface="+mn-cs"/>
              </a:rPr>
              <a:t>’</a:t>
            </a:r>
            <a:endParaRPr lang="en-US" sz="4400" smtClean="0">
              <a:cs typeface="+mn-cs"/>
            </a:endParaRPr>
          </a:p>
          <a:p>
            <a:pPr lvl="1" eaLnBrk="1" hangingPunct="1">
              <a:defRPr/>
            </a:pPr>
            <a:r>
              <a:rPr lang="en-US" sz="2400" smtClean="0"/>
              <a:t>The pulsing radio source Bell had observed with her radio telescope was the first known pulsar.</a:t>
            </a:r>
          </a:p>
          <a:p>
            <a:pPr lvl="1" eaLnBrk="1" hangingPunct="1">
              <a:defRPr/>
            </a:pPr>
            <a:r>
              <a:rPr lang="en-US" sz="2400" smtClean="0"/>
              <a:t>Hewish received the Nobel Prize in physics for this work.</a:t>
            </a:r>
          </a:p>
          <a:p>
            <a:pPr lvl="1" eaLnBrk="1" hangingPunct="1">
              <a:defRPr/>
            </a:pPr>
            <a:r>
              <a:rPr lang="en-US" sz="2400" smtClean="0"/>
              <a:t>Bell has been remarkably gracious about that.</a:t>
            </a:r>
          </a:p>
        </p:txBody>
      </p:sp>
      <p:sp>
        <p:nvSpPr>
          <p:cNvPr id="1723397"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713709887"/>
      </p:ext>
    </p:extLst>
  </p:cSld>
  <p:clrMapOvr>
    <a:masterClrMapping/>
  </p:clrMapOvr>
  <p:timing>
    <p:tnLst>
      <p:par>
        <p:cTn xmlns:p14="http://schemas.microsoft.com/office/powerpoint/2010/mai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442" name="Rectangle 2"/>
          <p:cNvSpPr>
            <a:spLocks noGrp="1" noChangeArrowheads="1"/>
          </p:cNvSpPr>
          <p:nvPr>
            <p:ph idx="1"/>
          </p:nvPr>
        </p:nvSpPr>
        <p:spPr>
          <a:xfrm>
            <a:off x="557213" y="952500"/>
            <a:ext cx="8586787" cy="5562600"/>
          </a:xfrm>
        </p:spPr>
        <p:txBody>
          <a:bodyPr/>
          <a:lstStyle/>
          <a:p>
            <a:pPr eaLnBrk="1" hangingPunct="1">
              <a:defRPr/>
            </a:pPr>
            <a:r>
              <a:rPr lang="en-US" sz="4400" smtClean="0">
                <a:cs typeface="+mn-cs"/>
              </a:rPr>
              <a:t>As more pulsars were found, astronomers argued over their nature.</a:t>
            </a:r>
          </a:p>
          <a:p>
            <a:pPr lvl="1" eaLnBrk="1" hangingPunct="1">
              <a:defRPr/>
            </a:pPr>
            <a:r>
              <a:rPr lang="en-US" sz="2600" smtClean="0"/>
              <a:t>The pulses, which typically last only about 0.001 second, gave astronomers an important clue.</a:t>
            </a:r>
          </a:p>
        </p:txBody>
      </p:sp>
      <p:sp>
        <p:nvSpPr>
          <p:cNvPr id="1725445"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087652932"/>
      </p:ext>
    </p:extLst>
  </p:cSld>
  <p:clrMapOvr>
    <a:masterClrMapping/>
  </p:clrMapOvr>
  <p:timing>
    <p:tnLst>
      <p:par>
        <p:cTn xmlns:p14="http://schemas.microsoft.com/office/powerpoint/2010/mai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7490" name="Rectangle 2"/>
          <p:cNvSpPr>
            <a:spLocks noGrp="1" noChangeArrowheads="1"/>
          </p:cNvSpPr>
          <p:nvPr>
            <p:ph idx="1"/>
          </p:nvPr>
        </p:nvSpPr>
        <p:spPr>
          <a:xfrm>
            <a:off x="560388" y="966788"/>
            <a:ext cx="7897812" cy="5891212"/>
          </a:xfrm>
        </p:spPr>
        <p:txBody>
          <a:bodyPr/>
          <a:lstStyle/>
          <a:p>
            <a:pPr eaLnBrk="1" hangingPunct="1">
              <a:defRPr/>
            </a:pPr>
            <a:r>
              <a:rPr lang="en-US" sz="4400" smtClean="0">
                <a:cs typeface="+mn-cs"/>
              </a:rPr>
              <a:t>The pulse length places an upper limit on the size of the object producing the pulse.</a:t>
            </a:r>
            <a:r>
              <a:rPr lang="en-US" smtClean="0">
                <a:cs typeface="+mn-cs"/>
              </a:rPr>
              <a:t> </a:t>
            </a:r>
          </a:p>
          <a:p>
            <a:pPr lvl="1" eaLnBrk="1" hangingPunct="1">
              <a:defRPr/>
            </a:pPr>
            <a:r>
              <a:rPr lang="en-US" sz="2400" smtClean="0"/>
              <a:t>This is a very important principle in astronomy.</a:t>
            </a:r>
          </a:p>
          <a:p>
            <a:pPr lvl="1" eaLnBrk="1" hangingPunct="1">
              <a:defRPr/>
            </a:pPr>
            <a:r>
              <a:rPr lang="en-US" sz="2400" smtClean="0"/>
              <a:t>An object cannot change its brightness significantly in an interval shorter than the time light takes to cross its diameter. </a:t>
            </a:r>
          </a:p>
        </p:txBody>
      </p:sp>
      <p:sp>
        <p:nvSpPr>
          <p:cNvPr id="1727493"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4281357040"/>
      </p:ext>
    </p:extLst>
  </p:cSld>
  <p:clrMapOvr>
    <a:masterClrMapping/>
  </p:clrMapOvr>
  <p:timing>
    <p:tnLst>
      <p:par>
        <p:cTn xmlns:p14="http://schemas.microsoft.com/office/powerpoint/2010/mai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027" name="Rectangle 3"/>
          <p:cNvSpPr>
            <a:spLocks noGrp="1" noChangeArrowheads="1"/>
          </p:cNvSpPr>
          <p:nvPr>
            <p:ph idx="1"/>
          </p:nvPr>
        </p:nvSpPr>
        <p:spPr>
          <a:xfrm>
            <a:off x="581025" y="989013"/>
            <a:ext cx="8562975" cy="5868987"/>
          </a:xfrm>
        </p:spPr>
        <p:txBody>
          <a:bodyPr/>
          <a:lstStyle/>
          <a:p>
            <a:pPr eaLnBrk="1" hangingPunct="1">
              <a:defRPr/>
            </a:pPr>
            <a:r>
              <a:rPr lang="en-US" sz="3600" smtClean="0">
                <a:cs typeface="+mn-cs"/>
              </a:rPr>
              <a:t>If pulses from pulsars are no longer than 0.001 seconds, then the objects cannot be larger than 0.001 light seconds, or 300 km (190 mi) in diameter.</a:t>
            </a:r>
          </a:p>
          <a:p>
            <a:pPr lvl="1" eaLnBrk="1" hangingPunct="1">
              <a:defRPr/>
            </a:pPr>
            <a:r>
              <a:rPr lang="en-US" sz="2400" smtClean="0"/>
              <a:t>This makes them smaller than white dwarfs.</a:t>
            </a:r>
          </a:p>
          <a:p>
            <a:pPr lvl="1" eaLnBrk="1" hangingPunct="1">
              <a:defRPr/>
            </a:pPr>
            <a:r>
              <a:rPr lang="en-US" sz="2400" smtClean="0"/>
              <a:t>That makes neutron stars the only reasonable explanation.</a:t>
            </a:r>
          </a:p>
        </p:txBody>
      </p:sp>
      <p:sp>
        <p:nvSpPr>
          <p:cNvPr id="2049030" name="Text Box 6"/>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4211277187"/>
      </p:ext>
    </p:extLst>
  </p:cSld>
  <p:clrMapOvr>
    <a:masterClrMapping/>
  </p:clrMapOvr>
  <p:timing>
    <p:tnLst>
      <p:par>
        <p:cTn xmlns:p14="http://schemas.microsoft.com/office/powerpoint/2010/mai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Rectangle 2"/>
          <p:cNvSpPr>
            <a:spLocks noGrp="1" noChangeArrowheads="1"/>
          </p:cNvSpPr>
          <p:nvPr>
            <p:ph type="body" sz="half" idx="1"/>
          </p:nvPr>
        </p:nvSpPr>
        <p:spPr>
          <a:xfrm>
            <a:off x="579438" y="993775"/>
            <a:ext cx="8107362" cy="5864225"/>
          </a:xfrm>
        </p:spPr>
        <p:txBody>
          <a:bodyPr/>
          <a:lstStyle/>
          <a:p>
            <a:pPr eaLnBrk="1" hangingPunct="1">
              <a:defRPr/>
            </a:pPr>
            <a:r>
              <a:rPr lang="en-US" sz="3400" smtClean="0">
                <a:cs typeface="+mn-cs"/>
              </a:rPr>
              <a:t>The missing link between pulsars and </a:t>
            </a:r>
            <a:br>
              <a:rPr lang="en-US" sz="3400" smtClean="0">
                <a:cs typeface="+mn-cs"/>
              </a:rPr>
            </a:br>
            <a:r>
              <a:rPr lang="en-US" sz="3400" smtClean="0">
                <a:cs typeface="+mn-cs"/>
              </a:rPr>
              <a:t>neutron stars was found in late 1968—when astronomers discovered a pulsar at the heart of the Crab </a:t>
            </a:r>
            <a:br>
              <a:rPr lang="en-US" sz="3400" smtClean="0">
                <a:cs typeface="+mn-cs"/>
              </a:rPr>
            </a:br>
            <a:r>
              <a:rPr lang="en-US" sz="3400" smtClean="0">
                <a:cs typeface="+mn-cs"/>
              </a:rPr>
              <a:t>Nebula.</a:t>
            </a:r>
            <a:r>
              <a:rPr lang="en-US" smtClean="0">
                <a:cs typeface="+mn-cs"/>
              </a:rPr>
              <a:t> </a:t>
            </a:r>
          </a:p>
          <a:p>
            <a:pPr lvl="1" eaLnBrk="1" hangingPunct="1">
              <a:defRPr/>
            </a:pPr>
            <a:r>
              <a:rPr lang="en-US" sz="2400" smtClean="0"/>
              <a:t>The nebula is a supernova </a:t>
            </a:r>
            <a:br>
              <a:rPr lang="en-US" sz="2400" smtClean="0"/>
            </a:br>
            <a:r>
              <a:rPr lang="en-US" sz="2400" smtClean="0"/>
              <a:t>remnant.</a:t>
            </a:r>
          </a:p>
          <a:p>
            <a:pPr lvl="1" eaLnBrk="1" hangingPunct="1">
              <a:defRPr/>
            </a:pPr>
            <a:r>
              <a:rPr lang="en-US" sz="2400" smtClean="0"/>
              <a:t>This agrees nicely with Zwicky </a:t>
            </a:r>
            <a:br>
              <a:rPr lang="en-US" sz="2400" smtClean="0"/>
            </a:br>
            <a:r>
              <a:rPr lang="en-US" sz="2400" smtClean="0"/>
              <a:t>and Baade</a:t>
            </a:r>
            <a:r>
              <a:rPr lang="ja-JP" altLang="en-US" sz="2400" smtClean="0">
                <a:latin typeface="Arial"/>
              </a:rPr>
              <a:t>’</a:t>
            </a:r>
            <a:r>
              <a:rPr lang="en-US" sz="2400" smtClean="0"/>
              <a:t>s prediction that </a:t>
            </a:r>
            <a:br>
              <a:rPr lang="en-US" sz="2400" smtClean="0"/>
            </a:br>
            <a:r>
              <a:rPr lang="en-US" sz="2400" smtClean="0"/>
              <a:t>some supernovae should </a:t>
            </a:r>
            <a:br>
              <a:rPr lang="en-US" sz="2400" smtClean="0"/>
            </a:br>
            <a:r>
              <a:rPr lang="en-US" sz="2400" smtClean="0"/>
              <a:t>produce a neutron star.</a:t>
            </a:r>
          </a:p>
        </p:txBody>
      </p:sp>
      <p:sp>
        <p:nvSpPr>
          <p:cNvPr id="1729545" name="Text Box 9"/>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pic>
        <p:nvPicPr>
          <p:cNvPr id="1729546" name="Picture 10" descr="08f06"/>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 t="1707" b="6358"/>
          <a:stretch>
            <a:fillRect/>
          </a:stretch>
        </p:blipFill>
        <p:spPr bwMode="auto">
          <a:xfrm>
            <a:off x="5638800" y="3395663"/>
            <a:ext cx="3502025" cy="346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177435732"/>
      </p:ext>
    </p:extLst>
  </p:cSld>
  <p:clrMapOvr>
    <a:masterClrMapping/>
  </p:clrMapOvr>
  <p:timing>
    <p:tnLst>
      <p:par>
        <p:cTn xmlns:p14="http://schemas.microsoft.com/office/powerpoint/2010/mai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1586" name="Rectangle 2"/>
          <p:cNvSpPr>
            <a:spLocks noGrp="1" noChangeArrowheads="1"/>
          </p:cNvSpPr>
          <p:nvPr>
            <p:ph idx="1"/>
          </p:nvPr>
        </p:nvSpPr>
        <p:spPr>
          <a:xfrm>
            <a:off x="557213" y="973138"/>
            <a:ext cx="8129587" cy="5562600"/>
          </a:xfrm>
        </p:spPr>
        <p:txBody>
          <a:bodyPr/>
          <a:lstStyle/>
          <a:p>
            <a:pPr eaLnBrk="1" hangingPunct="1">
              <a:defRPr/>
            </a:pPr>
            <a:r>
              <a:rPr lang="en-US" sz="4000" smtClean="0">
                <a:cs typeface="+mn-cs"/>
              </a:rPr>
              <a:t>The short pulses and the discovery of the pulsar in the Crab Nebula are strong evidence that pulsars are neutron stars.</a:t>
            </a:r>
          </a:p>
        </p:txBody>
      </p:sp>
      <p:sp>
        <p:nvSpPr>
          <p:cNvPr id="1731591" name="Text Box 7"/>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936299265"/>
      </p:ext>
    </p:extLst>
  </p:cSld>
  <p:clrMapOvr>
    <a:masterClrMapping/>
  </p:clrMapOvr>
  <p:timing>
    <p:tnLst>
      <p:par>
        <p:cTn xmlns:p14="http://schemas.microsoft.com/office/powerpoint/2010/mai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5682" name="Rectangle 2"/>
          <p:cNvSpPr>
            <a:spLocks noGrp="1" noChangeArrowheads="1"/>
          </p:cNvSpPr>
          <p:nvPr>
            <p:ph type="body" sz="half" idx="1"/>
          </p:nvPr>
        </p:nvSpPr>
        <p:spPr>
          <a:xfrm>
            <a:off x="557213" y="914400"/>
            <a:ext cx="8586787" cy="5838825"/>
          </a:xfrm>
        </p:spPr>
        <p:txBody>
          <a:bodyPr/>
          <a:lstStyle/>
          <a:p>
            <a:pPr eaLnBrk="1" hangingPunct="1">
              <a:defRPr/>
            </a:pPr>
            <a:r>
              <a:rPr lang="en-US" sz="5400" smtClean="0">
                <a:cs typeface="+mn-cs"/>
              </a:rPr>
              <a:t>In a sense, the name </a:t>
            </a:r>
            <a:r>
              <a:rPr lang="en-US" sz="5400" smtClean="0">
                <a:solidFill>
                  <a:srgbClr val="0000FF"/>
                </a:solidFill>
                <a:cs typeface="+mn-cs"/>
              </a:rPr>
              <a:t>pulsar</a:t>
            </a:r>
            <a:r>
              <a:rPr lang="en-US" sz="5400" smtClean="0">
                <a:cs typeface="+mn-cs"/>
              </a:rPr>
              <a:t> is inaccurate.</a:t>
            </a:r>
          </a:p>
          <a:p>
            <a:pPr lvl="1" eaLnBrk="1" hangingPunct="1">
              <a:defRPr/>
            </a:pPr>
            <a:r>
              <a:rPr lang="en-US" sz="3200" smtClean="0"/>
              <a:t>A pulsar does not pulse (vibrate).</a:t>
            </a:r>
          </a:p>
        </p:txBody>
      </p:sp>
      <p:sp>
        <p:nvSpPr>
          <p:cNvPr id="1735688" name="Text Box 8"/>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316118157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456" name="Rectangle 8"/>
          <p:cNvSpPr>
            <a:spLocks noGrp="1" noChangeArrowheads="1"/>
          </p:cNvSpPr>
          <p:nvPr>
            <p:ph type="title"/>
          </p:nvPr>
        </p:nvSpPr>
        <p:spPr bwMode="auto">
          <a:xfrm>
            <a:off x="563563" y="76200"/>
            <a:ext cx="78184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Expansion into a Giant </a:t>
            </a:r>
          </a:p>
        </p:txBody>
      </p:sp>
      <p:sp>
        <p:nvSpPr>
          <p:cNvPr id="1384451" name="Rectangle 3"/>
          <p:cNvSpPr>
            <a:spLocks noGrp="1" noChangeArrowheads="1"/>
          </p:cNvSpPr>
          <p:nvPr>
            <p:ph idx="1"/>
          </p:nvPr>
        </p:nvSpPr>
        <p:spPr>
          <a:xfrm>
            <a:off x="566738" y="985838"/>
            <a:ext cx="8348662" cy="5872162"/>
          </a:xfrm>
        </p:spPr>
        <p:txBody>
          <a:bodyPr/>
          <a:lstStyle/>
          <a:p>
            <a:pPr eaLnBrk="1" hangingPunct="1">
              <a:defRPr/>
            </a:pPr>
            <a:r>
              <a:rPr lang="en-US" sz="3600" smtClean="0">
                <a:cs typeface="+mn-cs"/>
              </a:rPr>
              <a:t>The energy output of the hydrogen-fusion shell can force the envelope of the star to expand.</a:t>
            </a:r>
          </a:p>
          <a:p>
            <a:pPr eaLnBrk="1" hangingPunct="1">
              <a:defRPr/>
            </a:pPr>
            <a:r>
              <a:rPr lang="en-US" sz="3600" smtClean="0">
                <a:cs typeface="+mn-cs"/>
              </a:rPr>
              <a:t>However, it cannot stop the contraction of the helium core.</a:t>
            </a:r>
          </a:p>
          <a:p>
            <a:pPr lvl="1" eaLnBrk="1" hangingPunct="1">
              <a:defRPr/>
            </a:pPr>
            <a:r>
              <a:rPr lang="en-US" sz="2400" smtClean="0"/>
              <a:t>As the core is not hot enough to fuse helium, gravity squeezes it to a relatively tiny size.</a:t>
            </a:r>
          </a:p>
        </p:txBody>
      </p:sp>
    </p:spTree>
    <p:extLst>
      <p:ext uri="{BB962C8B-B14F-4D97-AF65-F5344CB8AC3E}">
        <p14:creationId xmlns:p14="http://schemas.microsoft.com/office/powerpoint/2010/main" val="713370341"/>
      </p:ext>
    </p:extLst>
  </p:cSld>
  <p:clrMapOvr>
    <a:masterClrMapping/>
  </p:clrMapOvr>
  <p:timing>
    <p:tnLst>
      <p:par>
        <p:cTn xmlns:p14="http://schemas.microsoft.com/office/powerpoint/2010/mai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3634" name="Rectangle 2"/>
          <p:cNvSpPr>
            <a:spLocks noGrp="1" noChangeArrowheads="1"/>
          </p:cNvSpPr>
          <p:nvPr>
            <p:ph type="body" sz="half" idx="1"/>
          </p:nvPr>
        </p:nvSpPr>
        <p:spPr>
          <a:xfrm>
            <a:off x="576263" y="990600"/>
            <a:ext cx="8586787" cy="5867400"/>
          </a:xfrm>
        </p:spPr>
        <p:txBody>
          <a:bodyPr/>
          <a:lstStyle/>
          <a:p>
            <a:pPr eaLnBrk="1" hangingPunct="1">
              <a:defRPr/>
            </a:pPr>
            <a:r>
              <a:rPr lang="en-US" sz="3400" smtClean="0">
                <a:cs typeface="+mn-cs"/>
              </a:rPr>
              <a:t>Rather, it emits beams of radiation that sweep around the sky as the neutron star rotates—like a rotating lighthouse light.</a:t>
            </a:r>
          </a:p>
          <a:p>
            <a:pPr lvl="1" eaLnBrk="1" hangingPunct="1">
              <a:defRPr/>
            </a:pPr>
            <a:r>
              <a:rPr lang="en-US" sz="2400" smtClean="0"/>
              <a:t>The modern model of a pulsar has been called the </a:t>
            </a:r>
            <a:r>
              <a:rPr lang="en-US" sz="2400" smtClean="0">
                <a:solidFill>
                  <a:srgbClr val="0000FF"/>
                </a:solidFill>
              </a:rPr>
              <a:t>lighthouse model</a:t>
            </a:r>
            <a:r>
              <a:rPr lang="en-US" sz="2400" smtClean="0"/>
              <a:t>.</a:t>
            </a:r>
          </a:p>
        </p:txBody>
      </p:sp>
      <p:pic>
        <p:nvPicPr>
          <p:cNvPr id="396290" name="Picture 10" descr="08f1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5350" y="3148013"/>
            <a:ext cx="4438650" cy="188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6291" name="Picture 12" descr="08f1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081588"/>
            <a:ext cx="44196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3645" name="Text Box 13"/>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2520731834"/>
      </p:ext>
    </p:extLst>
  </p:cSld>
  <p:clrMapOvr>
    <a:masterClrMapping/>
  </p:clrMapOvr>
  <p:timing>
    <p:tnLst>
      <p:par>
        <p:cTn xmlns:p14="http://schemas.microsoft.com/office/powerpoint/2010/mai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7730" name="Rectangle 2"/>
          <p:cNvSpPr>
            <a:spLocks noGrp="1" noChangeArrowheads="1"/>
          </p:cNvSpPr>
          <p:nvPr>
            <p:ph type="body" sz="half" idx="1"/>
          </p:nvPr>
        </p:nvSpPr>
        <p:spPr>
          <a:xfrm>
            <a:off x="576263" y="990600"/>
            <a:ext cx="5018087" cy="5867400"/>
          </a:xfrm>
        </p:spPr>
        <p:txBody>
          <a:bodyPr/>
          <a:lstStyle/>
          <a:p>
            <a:pPr eaLnBrk="1" hangingPunct="1">
              <a:defRPr/>
            </a:pPr>
            <a:r>
              <a:rPr lang="en-US" sz="3600" smtClean="0">
                <a:cs typeface="+mn-cs"/>
              </a:rPr>
              <a:t>The mechanism that produces the beams involves extremely high energies and strong electric and magnetic fields.</a:t>
            </a:r>
          </a:p>
          <a:p>
            <a:pPr lvl="1" eaLnBrk="1" hangingPunct="1">
              <a:defRPr/>
            </a:pPr>
            <a:r>
              <a:rPr lang="en-US" sz="2600" smtClean="0"/>
              <a:t>However, it is not fully understood.</a:t>
            </a:r>
          </a:p>
        </p:txBody>
      </p:sp>
      <p:pic>
        <p:nvPicPr>
          <p:cNvPr id="398338" name="Picture 8" descr="08f12"/>
          <p:cNvPicPr>
            <a:picLocks noChangeAspect="1" noChangeArrowheads="1"/>
          </p:cNvPicPr>
          <p:nvPr/>
        </p:nvPicPr>
        <p:blipFill>
          <a:blip r:embed="rId3">
            <a:extLst>
              <a:ext uri="{28A0092B-C50C-407E-A947-70E740481C1C}">
                <a14:useLocalDpi xmlns:a14="http://schemas.microsoft.com/office/drawing/2010/main" val="0"/>
              </a:ext>
            </a:extLst>
          </a:blip>
          <a:srcRect t="20924"/>
          <a:stretch>
            <a:fillRect/>
          </a:stretch>
        </p:blipFill>
        <p:spPr bwMode="auto">
          <a:xfrm>
            <a:off x="5562600" y="1143000"/>
            <a:ext cx="3581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7737" name="Text Box 9"/>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3344469226"/>
      </p:ext>
    </p:extLst>
  </p:cSld>
  <p:clrMapOvr>
    <a:masterClrMapping/>
  </p:clrMapOvr>
  <p:timing>
    <p:tnLst>
      <p:par>
        <p:cTn xmlns:p14="http://schemas.microsoft.com/office/powerpoint/2010/mai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778" name="Rectangle 2"/>
          <p:cNvSpPr>
            <a:spLocks noGrp="1" noChangeArrowheads="1"/>
          </p:cNvSpPr>
          <p:nvPr>
            <p:ph type="body" sz="half" idx="1"/>
          </p:nvPr>
        </p:nvSpPr>
        <p:spPr>
          <a:xfrm>
            <a:off x="560388" y="914400"/>
            <a:ext cx="8583612" cy="5867400"/>
          </a:xfrm>
        </p:spPr>
        <p:txBody>
          <a:bodyPr/>
          <a:lstStyle/>
          <a:p>
            <a:pPr eaLnBrk="1" hangingPunct="1">
              <a:defRPr/>
            </a:pPr>
            <a:r>
              <a:rPr lang="en-US" sz="5400" smtClean="0">
                <a:cs typeface="+mn-cs"/>
              </a:rPr>
              <a:t>Over 1,000 pulsars are now known.</a:t>
            </a:r>
            <a:r>
              <a:rPr lang="en-US" sz="3600" smtClean="0">
                <a:cs typeface="+mn-cs"/>
              </a:rPr>
              <a:t> </a:t>
            </a:r>
          </a:p>
          <a:p>
            <a:pPr lvl="1" eaLnBrk="1" hangingPunct="1">
              <a:defRPr/>
            </a:pPr>
            <a:r>
              <a:rPr lang="en-US" sz="2600" smtClean="0"/>
              <a:t>There may be many more that are undetected because their beams never point toward Earth.</a:t>
            </a:r>
          </a:p>
        </p:txBody>
      </p:sp>
      <p:sp>
        <p:nvSpPr>
          <p:cNvPr id="1739781" name="Text Box 5"/>
          <p:cNvSpPr txBox="1">
            <a:spLocks noChangeArrowheads="1"/>
          </p:cNvSpPr>
          <p:nvPr/>
        </p:nvSpPr>
        <p:spPr bwMode="auto">
          <a:xfrm>
            <a:off x="579438" y="76200"/>
            <a:ext cx="75739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anchor="ctr"/>
          <a:lstStyle/>
          <a:p>
            <a:pPr algn="l">
              <a:defRPr/>
            </a:pPr>
            <a:r>
              <a:rPr lang="en-US" sz="3000" b="0">
                <a:cs typeface="+mn-cs"/>
              </a:rPr>
              <a:t>The Discovery of Pulsars</a:t>
            </a:r>
          </a:p>
        </p:txBody>
      </p:sp>
    </p:spTree>
    <p:extLst>
      <p:ext uri="{BB962C8B-B14F-4D97-AF65-F5344CB8AC3E}">
        <p14:creationId xmlns:p14="http://schemas.microsoft.com/office/powerpoint/2010/main" val="1004472819"/>
      </p:ext>
    </p:extLst>
  </p:cSld>
  <p:clrMapOvr>
    <a:masterClrMapping/>
  </p:clrMapOvr>
  <p:timing>
    <p:tnLst>
      <p:par>
        <p:cTn xmlns:p14="http://schemas.microsoft.com/office/powerpoint/2010/mai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idx="1"/>
          </p:nvPr>
        </p:nvSpPr>
        <p:spPr>
          <a:xfrm>
            <a:off x="557213" y="915988"/>
            <a:ext cx="8129587" cy="5884862"/>
          </a:xfrm>
        </p:spPr>
        <p:txBody>
          <a:bodyPr/>
          <a:lstStyle/>
          <a:p>
            <a:pPr eaLnBrk="1" hangingPunct="1">
              <a:defRPr/>
            </a:pPr>
            <a:r>
              <a:rPr lang="en-US" sz="5400" smtClean="0">
                <a:cs typeface="+mn-cs"/>
              </a:rPr>
              <a:t>Neutron stars are not simple objects.</a:t>
            </a:r>
          </a:p>
          <a:p>
            <a:pPr lvl="1" eaLnBrk="1" hangingPunct="1">
              <a:defRPr/>
            </a:pPr>
            <a:r>
              <a:rPr lang="en-US" sz="2400" smtClean="0"/>
              <a:t>Modern astronomers need knowledge of frontier physics to understand them.</a:t>
            </a:r>
          </a:p>
          <a:p>
            <a:pPr lvl="1" eaLnBrk="1" hangingPunct="1">
              <a:defRPr/>
            </a:pPr>
            <a:r>
              <a:rPr lang="en-US" sz="2400" smtClean="0"/>
              <a:t>Nevertheless, the life story of pulsars can be worked out to some extent.</a:t>
            </a:r>
          </a:p>
        </p:txBody>
      </p:sp>
      <p:sp>
        <p:nvSpPr>
          <p:cNvPr id="1741828" name="Text Box 4"/>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81227964"/>
      </p:ext>
    </p:extLst>
  </p:cSld>
  <p:clrMapOvr>
    <a:masterClrMapping/>
  </p:clrMapOvr>
  <p:timing>
    <p:tnLst>
      <p:par>
        <p:cTn xmlns:p14="http://schemas.microsoft.com/office/powerpoint/2010/mai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3874" name="Rectangle 2"/>
          <p:cNvSpPr>
            <a:spLocks noGrp="1" noChangeArrowheads="1"/>
          </p:cNvSpPr>
          <p:nvPr>
            <p:ph idx="1"/>
          </p:nvPr>
        </p:nvSpPr>
        <p:spPr>
          <a:xfrm>
            <a:off x="560388" y="952500"/>
            <a:ext cx="8126412" cy="5638800"/>
          </a:xfrm>
        </p:spPr>
        <p:txBody>
          <a:bodyPr/>
          <a:lstStyle/>
          <a:p>
            <a:pPr eaLnBrk="1" hangingPunct="1">
              <a:defRPr/>
            </a:pPr>
            <a:r>
              <a:rPr lang="en-US" sz="4400" smtClean="0">
                <a:cs typeface="+mn-cs"/>
              </a:rPr>
              <a:t>When a pulsar first forms, it may be spinning as many as 100 times a second.</a:t>
            </a:r>
          </a:p>
          <a:p>
            <a:pPr lvl="1" eaLnBrk="1" hangingPunct="1">
              <a:defRPr/>
            </a:pPr>
            <a:r>
              <a:rPr lang="en-US" sz="2400" smtClean="0"/>
              <a:t>The energy it radiates into space ultimately comes from its energy of rotation.</a:t>
            </a:r>
          </a:p>
          <a:p>
            <a:pPr lvl="1" eaLnBrk="1" hangingPunct="1">
              <a:defRPr/>
            </a:pPr>
            <a:r>
              <a:rPr lang="en-US" sz="2400" smtClean="0"/>
              <a:t>So, as it blasts beams of radiation outward, its rotation slows.</a:t>
            </a:r>
          </a:p>
        </p:txBody>
      </p:sp>
      <p:sp>
        <p:nvSpPr>
          <p:cNvPr id="1743877"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2825326286"/>
      </p:ext>
    </p:extLst>
  </p:cSld>
  <p:clrMapOvr>
    <a:masterClrMapping/>
  </p:clrMapOvr>
  <p:timing>
    <p:tnLst>
      <p:par>
        <p:cTn xmlns:p14="http://schemas.microsoft.com/office/powerpoint/2010/mai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5922" name="Rectangle 2"/>
          <p:cNvSpPr>
            <a:spLocks noGrp="1" noChangeArrowheads="1"/>
          </p:cNvSpPr>
          <p:nvPr>
            <p:ph idx="1"/>
          </p:nvPr>
        </p:nvSpPr>
        <p:spPr>
          <a:xfrm>
            <a:off x="579438" y="990600"/>
            <a:ext cx="7878762" cy="5638800"/>
          </a:xfrm>
        </p:spPr>
        <p:txBody>
          <a:bodyPr/>
          <a:lstStyle/>
          <a:p>
            <a:pPr eaLnBrk="1" hangingPunct="1">
              <a:defRPr/>
            </a:pPr>
            <a:r>
              <a:rPr lang="en-US" smtClean="0">
                <a:cs typeface="+mn-cs"/>
              </a:rPr>
              <a:t>Judging from their pulse periods and rates at which they slow down, the average pulsar is apparently only a few million years old—and the oldest has an age of about 10 million years.</a:t>
            </a:r>
            <a:r>
              <a:rPr lang="en-US" sz="3000" smtClean="0">
                <a:cs typeface="+mn-cs"/>
              </a:rPr>
              <a:t> </a:t>
            </a:r>
          </a:p>
          <a:p>
            <a:pPr lvl="1" eaLnBrk="1" hangingPunct="1">
              <a:defRPr/>
            </a:pPr>
            <a:r>
              <a:rPr lang="en-US" sz="2600" smtClean="0"/>
              <a:t>Presumably, neutron stars older than that rotate too slowly to generate detectable radio beams.</a:t>
            </a:r>
          </a:p>
        </p:txBody>
      </p:sp>
      <p:sp>
        <p:nvSpPr>
          <p:cNvPr id="1745925"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422502603"/>
      </p:ext>
    </p:extLst>
  </p:cSld>
  <p:clrMapOvr>
    <a:masterClrMapping/>
  </p:clrMapOvr>
  <p:timing>
    <p:tnLst>
      <p:par>
        <p:cTn xmlns:p14="http://schemas.microsoft.com/office/powerpoint/2010/mai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7970" name="Rectangle 2"/>
          <p:cNvSpPr>
            <a:spLocks noGrp="1" noChangeArrowheads="1"/>
          </p:cNvSpPr>
          <p:nvPr>
            <p:ph idx="1"/>
          </p:nvPr>
        </p:nvSpPr>
        <p:spPr>
          <a:xfrm>
            <a:off x="581025" y="969963"/>
            <a:ext cx="8105775" cy="5868987"/>
          </a:xfrm>
        </p:spPr>
        <p:txBody>
          <a:bodyPr/>
          <a:lstStyle/>
          <a:p>
            <a:pPr eaLnBrk="1" hangingPunct="1">
              <a:defRPr/>
            </a:pPr>
            <a:r>
              <a:rPr lang="en-US" sz="3800" smtClean="0">
                <a:cs typeface="+mn-cs"/>
              </a:rPr>
              <a:t>Supernova remnants last only about 50,000 years before they mix into the interstellar medium and disappear.</a:t>
            </a:r>
          </a:p>
          <a:p>
            <a:pPr lvl="1" eaLnBrk="1" hangingPunct="1">
              <a:defRPr/>
            </a:pPr>
            <a:r>
              <a:rPr lang="en-US" sz="2400" smtClean="0"/>
              <a:t>So, most pulsars have long outlived the remnants in which they were originally embedded.</a:t>
            </a:r>
          </a:p>
          <a:p>
            <a:pPr lvl="1" eaLnBrk="1" hangingPunct="1">
              <a:defRPr/>
            </a:pPr>
            <a:r>
              <a:rPr lang="en-US" sz="2400" smtClean="0"/>
              <a:t>You can expect that a young neutron star should emit especially strong beams of radiation powered by its rapid rotation.</a:t>
            </a:r>
          </a:p>
        </p:txBody>
      </p:sp>
      <p:sp>
        <p:nvSpPr>
          <p:cNvPr id="1747973"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3849188770"/>
      </p:ext>
    </p:extLst>
  </p:cSld>
  <p:clrMapOvr>
    <a:masterClrMapping/>
  </p:clrMapOvr>
  <p:timing>
    <p:tnLst>
      <p:par>
        <p:cTn xmlns:p14="http://schemas.microsoft.com/office/powerpoint/2010/mai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8995" name="Rectangle 3"/>
          <p:cNvSpPr>
            <a:spLocks noGrp="1" noChangeArrowheads="1"/>
          </p:cNvSpPr>
          <p:nvPr>
            <p:ph type="body" sz="half" idx="1"/>
          </p:nvPr>
        </p:nvSpPr>
        <p:spPr>
          <a:xfrm>
            <a:off x="557213" y="933450"/>
            <a:ext cx="8129587" cy="5638800"/>
          </a:xfrm>
        </p:spPr>
        <p:txBody>
          <a:bodyPr/>
          <a:lstStyle/>
          <a:p>
            <a:pPr eaLnBrk="1" hangingPunct="1">
              <a:defRPr/>
            </a:pPr>
            <a:r>
              <a:rPr lang="en-US" sz="4400" smtClean="0">
                <a:cs typeface="+mn-cs"/>
              </a:rPr>
              <a:t>The Crab Nebula provides an example of such a system.</a:t>
            </a:r>
          </a:p>
          <a:p>
            <a:pPr lvl="1" eaLnBrk="1" hangingPunct="1">
              <a:defRPr/>
            </a:pPr>
            <a:r>
              <a:rPr lang="en-US" sz="2400" smtClean="0"/>
              <a:t>Only about 950 years old and spinning 30 times per second, the Crab pulsar is so powerful that astronomers can detect photons of radio, infrared, visible, X-ray, and gamma-ray wavelengths from it.</a:t>
            </a:r>
          </a:p>
        </p:txBody>
      </p:sp>
      <p:sp>
        <p:nvSpPr>
          <p:cNvPr id="1748999" name="Text Box 7"/>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817668250"/>
      </p:ext>
    </p:extLst>
  </p:cSld>
  <p:clrMapOvr>
    <a:masterClrMapping/>
  </p:clrMapOvr>
  <p:timing>
    <p:tnLst>
      <p:par>
        <p:cTn xmlns:p14="http://schemas.microsoft.com/office/powerpoint/2010/mai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idx="1"/>
          </p:nvPr>
        </p:nvSpPr>
        <p:spPr>
          <a:xfrm>
            <a:off x="557213" y="990600"/>
            <a:ext cx="8129587" cy="5867400"/>
          </a:xfrm>
        </p:spPr>
        <p:txBody>
          <a:bodyPr/>
          <a:lstStyle/>
          <a:p>
            <a:pPr eaLnBrk="1" hangingPunct="1">
              <a:defRPr/>
            </a:pPr>
            <a:r>
              <a:rPr lang="en-US" sz="4000" smtClean="0">
                <a:cs typeface="+mn-cs"/>
              </a:rPr>
              <a:t>The explosion of Supernova 1987A in February 1987 probably formed a neutron star.</a:t>
            </a:r>
          </a:p>
          <a:p>
            <a:pPr lvl="1" eaLnBrk="1" hangingPunct="1">
              <a:defRPr/>
            </a:pPr>
            <a:r>
              <a:rPr lang="en-US" sz="2400" smtClean="0"/>
              <a:t>You can draw this conclusion because a burst of neutrinos was detected passing through Earth.</a:t>
            </a:r>
          </a:p>
          <a:p>
            <a:pPr lvl="1" eaLnBrk="1" hangingPunct="1">
              <a:defRPr/>
            </a:pPr>
            <a:r>
              <a:rPr lang="en-US" sz="2400" smtClean="0"/>
              <a:t>Theory predicts that the collapse of a massive star</a:t>
            </a:r>
            <a:r>
              <a:rPr lang="ja-JP" altLang="en-US" sz="2400" smtClean="0">
                <a:latin typeface="Arial"/>
              </a:rPr>
              <a:t>’</a:t>
            </a:r>
            <a:r>
              <a:rPr lang="en-US" sz="2400" smtClean="0"/>
              <a:t>s core into a neutron star would produce such a burst of neutrinos.</a:t>
            </a:r>
          </a:p>
        </p:txBody>
      </p:sp>
      <p:sp>
        <p:nvSpPr>
          <p:cNvPr id="1751045"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3638921161"/>
      </p:ext>
    </p:extLst>
  </p:cSld>
  <p:clrMapOvr>
    <a:masterClrMapping/>
  </p:clrMapOvr>
  <p:timing>
    <p:tnLst>
      <p:par>
        <p:cTn xmlns:p14="http://schemas.microsoft.com/office/powerpoint/2010/mai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3090" name="Rectangle 2"/>
          <p:cNvSpPr>
            <a:spLocks noGrp="1" noChangeArrowheads="1"/>
          </p:cNvSpPr>
          <p:nvPr>
            <p:ph idx="1"/>
          </p:nvPr>
        </p:nvSpPr>
        <p:spPr>
          <a:xfrm>
            <a:off x="576263" y="977900"/>
            <a:ext cx="8110537" cy="5791200"/>
          </a:xfrm>
        </p:spPr>
        <p:txBody>
          <a:bodyPr/>
          <a:lstStyle/>
          <a:p>
            <a:pPr eaLnBrk="1" hangingPunct="1">
              <a:defRPr/>
            </a:pPr>
            <a:r>
              <a:rPr lang="en-US" sz="3600" smtClean="0">
                <a:cs typeface="+mn-cs"/>
              </a:rPr>
              <a:t>The neutron star initially should be hidden at the center of the expanding shells of gas ejected into space by the supernova explosion.</a:t>
            </a:r>
          </a:p>
          <a:p>
            <a:pPr lvl="1" eaLnBrk="1" hangingPunct="1">
              <a:defRPr/>
            </a:pPr>
            <a:r>
              <a:rPr lang="en-US" sz="2400" smtClean="0"/>
              <a:t>However, as the gas continues to expand and become thinner, you can expect that astronomers might eventually be able to detect it.</a:t>
            </a:r>
          </a:p>
        </p:txBody>
      </p:sp>
      <p:sp>
        <p:nvSpPr>
          <p:cNvPr id="1753093" name="Text Box 5"/>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127206444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307277" y="728009"/>
            <a:ext cx="8074723" cy="5113991"/>
          </a:xfrm>
          <a:prstGeom prst="rect">
            <a:avLst/>
          </a:prstGeom>
        </p:spPr>
      </p:pic>
    </p:spTree>
    <p:extLst>
      <p:ext uri="{BB962C8B-B14F-4D97-AF65-F5344CB8AC3E}">
        <p14:creationId xmlns:p14="http://schemas.microsoft.com/office/powerpoint/2010/main" val="345345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5" name="Rectangle 3"/>
          <p:cNvSpPr>
            <a:spLocks noGrp="1" noChangeArrowheads="1"/>
          </p:cNvSpPr>
          <p:nvPr>
            <p:ph idx="1"/>
          </p:nvPr>
        </p:nvSpPr>
        <p:spPr>
          <a:xfrm>
            <a:off x="581025" y="989013"/>
            <a:ext cx="7648575" cy="5868987"/>
          </a:xfrm>
        </p:spPr>
        <p:txBody>
          <a:bodyPr/>
          <a:lstStyle/>
          <a:p>
            <a:pPr eaLnBrk="1" hangingPunct="1">
              <a:defRPr/>
            </a:pPr>
            <a:r>
              <a:rPr lang="en-US" sz="3600" smtClean="0">
                <a:cs typeface="+mn-cs"/>
              </a:rPr>
              <a:t>As a star becomes a giant, fusing hydrogen in a shell, the inert core of helium ash contracts and grows hotter.</a:t>
            </a:r>
            <a:r>
              <a:rPr lang="en-US" smtClean="0">
                <a:cs typeface="+mn-cs"/>
              </a:rPr>
              <a:t> </a:t>
            </a:r>
          </a:p>
          <a:p>
            <a:pPr lvl="1" eaLnBrk="1" hangingPunct="1">
              <a:defRPr/>
            </a:pPr>
            <a:r>
              <a:rPr lang="en-US" sz="2400" smtClean="0"/>
              <a:t>When the core finally reaches a temperature of 100,000,000 K, helium nuclei can begin fusing to make carbon nuclei.</a:t>
            </a:r>
          </a:p>
        </p:txBody>
      </p:sp>
      <p:sp>
        <p:nvSpPr>
          <p:cNvPr id="1672196" name="Rectangle 4"/>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437182940"/>
      </p:ext>
    </p:extLst>
  </p:cSld>
  <p:clrMapOvr>
    <a:masterClrMapping/>
  </p:clrMapOvr>
  <p:timing>
    <p:tnLst>
      <p:par>
        <p:cTn xmlns:p14="http://schemas.microsoft.com/office/powerpoint/2010/mai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075"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As of now, no neutron star has been detected in the SN1987A remnant.</a:t>
            </a:r>
            <a:r>
              <a:rPr lang="en-US" sz="2800" smtClean="0">
                <a:cs typeface="+mn-cs"/>
              </a:rPr>
              <a:t> </a:t>
            </a:r>
          </a:p>
          <a:p>
            <a:pPr lvl="1" eaLnBrk="1" hangingPunct="1">
              <a:defRPr/>
            </a:pPr>
            <a:r>
              <a:rPr lang="en-US" sz="2600" smtClean="0"/>
              <a:t>Nevertheless, astronomers continue to watch the site—hoping to find the youngest pulsar known.</a:t>
            </a:r>
            <a:endParaRPr lang="en-US" sz="2200" smtClean="0"/>
          </a:p>
        </p:txBody>
      </p:sp>
      <p:sp>
        <p:nvSpPr>
          <p:cNvPr id="2051078" name="Text Box 6"/>
          <p:cNvSpPr txBox="1">
            <a:spLocks noChangeArrowheads="1"/>
          </p:cNvSpPr>
          <p:nvPr/>
        </p:nvSpPr>
        <p:spPr bwMode="auto">
          <a:xfrm>
            <a:off x="557213" y="76200"/>
            <a:ext cx="74437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anchor="ctr"/>
          <a:lstStyle/>
          <a:p>
            <a:pPr algn="l">
              <a:defRPr/>
            </a:pPr>
            <a:r>
              <a:rPr lang="en-US" sz="3000" b="0">
                <a:cs typeface="+mn-cs"/>
              </a:rPr>
              <a:t>The Evolution of Pulsars</a:t>
            </a:r>
          </a:p>
        </p:txBody>
      </p:sp>
    </p:spTree>
    <p:extLst>
      <p:ext uri="{BB962C8B-B14F-4D97-AF65-F5344CB8AC3E}">
        <p14:creationId xmlns:p14="http://schemas.microsoft.com/office/powerpoint/2010/main" val="244821723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138" name="Rectangle 2"/>
          <p:cNvSpPr>
            <a:spLocks noGrp="1" noChangeArrowheads="1"/>
          </p:cNvSpPr>
          <p:nvPr>
            <p:ph idx="1"/>
          </p:nvPr>
        </p:nvSpPr>
        <p:spPr>
          <a:xfrm>
            <a:off x="581025" y="979488"/>
            <a:ext cx="8562975" cy="5821362"/>
          </a:xfrm>
        </p:spPr>
        <p:txBody>
          <a:bodyPr/>
          <a:lstStyle/>
          <a:p>
            <a:pPr eaLnBrk="1" hangingPunct="1">
              <a:defRPr/>
            </a:pPr>
            <a:r>
              <a:rPr lang="en-US" sz="4400" smtClean="0">
                <a:cs typeface="+mn-cs"/>
              </a:rPr>
              <a:t>One reason pulsars are so fascinating is the extreme conditions found in spinning neutron stars.</a:t>
            </a:r>
          </a:p>
          <a:p>
            <a:pPr eaLnBrk="1" hangingPunct="1">
              <a:buFont typeface="Times" charset="0"/>
              <a:buNone/>
              <a:defRPr/>
            </a:pPr>
            <a:endParaRPr lang="en-US" sz="4400" smtClean="0">
              <a:cs typeface="+mn-cs"/>
            </a:endParaRPr>
          </a:p>
        </p:txBody>
      </p:sp>
      <p:sp>
        <p:nvSpPr>
          <p:cNvPr id="1755140" name="Rectangle 4"/>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4194570474"/>
      </p:ext>
    </p:extLst>
  </p:cSld>
  <p:clrMapOvr>
    <a:masterClrMapping/>
  </p:clrMapOvr>
  <p:timing>
    <p:tnLst>
      <p:par>
        <p:cTn xmlns:p14="http://schemas.microsoft.com/office/powerpoint/2010/mai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9987" name="Rectangle 3"/>
          <p:cNvSpPr>
            <a:spLocks noGrp="1" noChangeArrowheads="1"/>
          </p:cNvSpPr>
          <p:nvPr>
            <p:ph idx="1"/>
          </p:nvPr>
        </p:nvSpPr>
        <p:spPr>
          <a:xfrm>
            <a:off x="542925" y="974725"/>
            <a:ext cx="8229600" cy="4525963"/>
          </a:xfrm>
        </p:spPr>
        <p:txBody>
          <a:bodyPr/>
          <a:lstStyle/>
          <a:p>
            <a:pPr eaLnBrk="1" hangingPunct="1">
              <a:defRPr/>
            </a:pPr>
            <a:r>
              <a:rPr lang="en-US" sz="4000" smtClean="0">
                <a:cs typeface="+mn-cs"/>
              </a:rPr>
              <a:t>To see even more extreme natural processes, you have only to look at the pulsars that are members of binary systems.</a:t>
            </a:r>
          </a:p>
        </p:txBody>
      </p:sp>
      <p:sp>
        <p:nvSpPr>
          <p:cNvPr id="2089990" name="Rectangle 6"/>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182408374"/>
      </p:ext>
    </p:extLst>
  </p:cSld>
  <p:clrMapOvr>
    <a:masterClrMapping/>
  </p:clrMapOvr>
  <p:timing>
    <p:tnLst>
      <p:par>
        <p:cTn xmlns:p14="http://schemas.microsoft.com/office/powerpoint/2010/mai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123" name="Rectangle 3"/>
          <p:cNvSpPr>
            <a:spLocks noGrp="1" noChangeArrowheads="1"/>
          </p:cNvSpPr>
          <p:nvPr>
            <p:ph idx="1"/>
          </p:nvPr>
        </p:nvSpPr>
        <p:spPr>
          <a:xfrm>
            <a:off x="561975" y="989013"/>
            <a:ext cx="7667625" cy="5868987"/>
          </a:xfrm>
        </p:spPr>
        <p:txBody>
          <a:bodyPr/>
          <a:lstStyle/>
          <a:p>
            <a:pPr eaLnBrk="1" hangingPunct="1">
              <a:defRPr/>
            </a:pPr>
            <a:r>
              <a:rPr lang="en-US" sz="4000" smtClean="0">
                <a:cs typeface="+mn-cs"/>
              </a:rPr>
              <a:t>These pulsars are of special interest because, by studying them, astronomers can learn more about:</a:t>
            </a:r>
          </a:p>
          <a:p>
            <a:pPr lvl="1" eaLnBrk="1" hangingPunct="1">
              <a:defRPr/>
            </a:pPr>
            <a:r>
              <a:rPr lang="en-US" sz="2400" smtClean="0"/>
              <a:t>The neutron star</a:t>
            </a:r>
          </a:p>
          <a:p>
            <a:pPr lvl="1" eaLnBrk="1" hangingPunct="1">
              <a:defRPr/>
            </a:pPr>
            <a:r>
              <a:rPr lang="en-US" sz="2400" smtClean="0"/>
              <a:t>The behavior of matter in unusual circumstances</a:t>
            </a:r>
          </a:p>
        </p:txBody>
      </p:sp>
      <p:sp>
        <p:nvSpPr>
          <p:cNvPr id="2053126" name="Rectangle 6"/>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4245567062"/>
      </p:ext>
    </p:extLst>
  </p:cSld>
  <p:clrMapOvr>
    <a:masterClrMapping/>
  </p:clrMapOvr>
  <p:timing>
    <p:tnLst>
      <p:par>
        <p:cTn xmlns:p14="http://schemas.microsoft.com/office/powerpoint/2010/mai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idx="1"/>
          </p:nvPr>
        </p:nvSpPr>
        <p:spPr>
          <a:xfrm>
            <a:off x="560388" y="944563"/>
            <a:ext cx="8126412" cy="5791200"/>
          </a:xfrm>
        </p:spPr>
        <p:txBody>
          <a:bodyPr/>
          <a:lstStyle/>
          <a:p>
            <a:pPr eaLnBrk="1" hangingPunct="1">
              <a:defRPr/>
            </a:pPr>
            <a:r>
              <a:rPr lang="en-US" sz="4800" smtClean="0">
                <a:cs typeface="+mn-cs"/>
              </a:rPr>
              <a:t>Binary pulsars can be sites of tremendous violence.</a:t>
            </a:r>
          </a:p>
          <a:p>
            <a:pPr lvl="1" eaLnBrk="1" hangingPunct="1">
              <a:defRPr/>
            </a:pPr>
            <a:r>
              <a:rPr lang="en-US" sz="2600" smtClean="0"/>
              <a:t>This is because of the strength of gravity at the surface of a neutron star.</a:t>
            </a:r>
          </a:p>
        </p:txBody>
      </p:sp>
      <p:sp>
        <p:nvSpPr>
          <p:cNvPr id="1756165"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281697650"/>
      </p:ext>
    </p:extLst>
  </p:cSld>
  <p:clrMapOvr>
    <a:masterClrMapping/>
  </p:clrMapOvr>
  <p:timing>
    <p:tnLst>
      <p:par>
        <p:cTn xmlns:p14="http://schemas.microsoft.com/office/powerpoint/2010/mai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idx="1"/>
          </p:nvPr>
        </p:nvSpPr>
        <p:spPr>
          <a:xfrm>
            <a:off x="546100" y="950913"/>
            <a:ext cx="8578850" cy="5640387"/>
          </a:xfrm>
        </p:spPr>
        <p:txBody>
          <a:bodyPr/>
          <a:lstStyle/>
          <a:p>
            <a:pPr eaLnBrk="1" hangingPunct="1">
              <a:defRPr/>
            </a:pPr>
            <a:r>
              <a:rPr lang="en-US" sz="4400" smtClean="0">
                <a:cs typeface="+mn-cs"/>
              </a:rPr>
              <a:t>Matter falling onto a neutron star can release titanic amounts of energy.</a:t>
            </a:r>
          </a:p>
          <a:p>
            <a:pPr lvl="1" eaLnBrk="1" hangingPunct="1">
              <a:defRPr/>
            </a:pPr>
            <a:r>
              <a:rPr lang="en-US" sz="2400" smtClean="0"/>
              <a:t>If you dropped a single marshmallow onto the surface of a neutron star from a distance of 1 AU, it would hit with an impact equivalent to a 3-megaton nuclear bomb.</a:t>
            </a:r>
          </a:p>
          <a:p>
            <a:pPr lvl="1" eaLnBrk="1" hangingPunct="1">
              <a:defRPr/>
            </a:pPr>
            <a:r>
              <a:rPr lang="en-US" sz="2400" smtClean="0"/>
              <a:t>Even a small amount of matter flowing from a companion star to a neutron star can generate high temperatures and release X rays and gamma rays.</a:t>
            </a:r>
          </a:p>
        </p:txBody>
      </p:sp>
      <p:sp>
        <p:nvSpPr>
          <p:cNvPr id="175821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3063492822"/>
      </p:ext>
    </p:extLst>
  </p:cSld>
  <p:clrMapOvr>
    <a:masterClrMapping/>
  </p:clrMapOvr>
  <p:timing>
    <p:tnLst>
      <p:par>
        <p:cTn xmlns:p14="http://schemas.microsoft.com/office/powerpoint/2010/mai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body" sz="half" idx="1"/>
          </p:nvPr>
        </p:nvSpPr>
        <p:spPr>
          <a:xfrm>
            <a:off x="557213" y="981075"/>
            <a:ext cx="8129587" cy="5857875"/>
          </a:xfrm>
        </p:spPr>
        <p:txBody>
          <a:bodyPr/>
          <a:lstStyle/>
          <a:p>
            <a:pPr eaLnBrk="1" hangingPunct="1">
              <a:defRPr/>
            </a:pPr>
            <a:r>
              <a:rPr lang="en-US" sz="4000" smtClean="0">
                <a:cs typeface="+mn-cs"/>
              </a:rPr>
              <a:t>As an example of such an active system, examine Hercules X-1.</a:t>
            </a:r>
            <a:r>
              <a:rPr lang="en-US" smtClean="0">
                <a:cs typeface="+mn-cs"/>
              </a:rPr>
              <a:t> </a:t>
            </a:r>
          </a:p>
          <a:p>
            <a:pPr lvl="1" eaLnBrk="1" hangingPunct="1">
              <a:defRPr/>
            </a:pPr>
            <a:r>
              <a:rPr lang="en-US" sz="2400" smtClean="0"/>
              <a:t>It emits pulses of X rays with a period of about 1.2 seconds.</a:t>
            </a:r>
          </a:p>
          <a:p>
            <a:pPr lvl="1" eaLnBrk="1" hangingPunct="1">
              <a:defRPr/>
            </a:pPr>
            <a:r>
              <a:rPr lang="en-US" sz="2400" smtClean="0"/>
              <a:t>Every 1.7 days, though, the pulses vanish for a few hours.</a:t>
            </a:r>
          </a:p>
          <a:p>
            <a:pPr lvl="1" eaLnBrk="1" hangingPunct="1">
              <a:defRPr/>
            </a:pPr>
            <a:r>
              <a:rPr lang="en-US" sz="2400" smtClean="0"/>
              <a:t>Hercules X-1 seems to contain a 2-solar-mass star and a neutron star that orbit each other with a period of 1.7 days.</a:t>
            </a:r>
          </a:p>
        </p:txBody>
      </p:sp>
      <p:sp>
        <p:nvSpPr>
          <p:cNvPr id="1760263" name="Rectangle 7"/>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734349737"/>
      </p:ext>
    </p:extLst>
  </p:cSld>
  <p:clrMapOvr>
    <a:masterClrMapping/>
  </p:clrMapOvr>
  <p:timing>
    <p:tnLst>
      <p:par>
        <p:cTn xmlns:p14="http://schemas.microsoft.com/office/powerpoint/2010/mai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Rectangle 2"/>
          <p:cNvSpPr>
            <a:spLocks noGrp="1" noChangeArrowheads="1"/>
          </p:cNvSpPr>
          <p:nvPr>
            <p:ph type="body" sz="half" idx="1"/>
          </p:nvPr>
        </p:nvSpPr>
        <p:spPr>
          <a:xfrm>
            <a:off x="579438" y="990600"/>
            <a:ext cx="8583612" cy="5638800"/>
          </a:xfrm>
        </p:spPr>
        <p:txBody>
          <a:bodyPr/>
          <a:lstStyle/>
          <a:p>
            <a:pPr eaLnBrk="1" hangingPunct="1">
              <a:defRPr/>
            </a:pPr>
            <a:r>
              <a:rPr lang="en-US" smtClean="0">
                <a:cs typeface="+mn-cs"/>
              </a:rPr>
              <a:t>Matter flowing from the normal star into an accretion disk around the neutron star can reach temperatures of millions of degrees and emits a powerful X-ray glow.</a:t>
            </a:r>
          </a:p>
          <a:p>
            <a:pPr lvl="1" eaLnBrk="1" hangingPunct="1">
              <a:defRPr/>
            </a:pPr>
            <a:r>
              <a:rPr lang="en-US" sz="2400" smtClean="0"/>
              <a:t>Some of this is in beams </a:t>
            </a:r>
            <a:br>
              <a:rPr lang="en-US" sz="2400" smtClean="0"/>
            </a:br>
            <a:r>
              <a:rPr lang="en-US" sz="2400" smtClean="0"/>
              <a:t>that sweep around with </a:t>
            </a:r>
            <a:br>
              <a:rPr lang="en-US" sz="2400" smtClean="0"/>
            </a:br>
            <a:r>
              <a:rPr lang="en-US" sz="2400" smtClean="0"/>
              <a:t>the rotating neutron star.</a:t>
            </a:r>
          </a:p>
        </p:txBody>
      </p:sp>
      <p:sp>
        <p:nvSpPr>
          <p:cNvPr id="1764360" name="Rectangle 8"/>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pic>
        <p:nvPicPr>
          <p:cNvPr id="1764361" name="Picture 9" descr="08f13"/>
          <p:cNvPicPr>
            <a:picLocks noChangeAspect="1" noChangeArrowheads="1"/>
          </p:cNvPicPr>
          <p:nvPr/>
        </p:nvPicPr>
        <p:blipFill>
          <a:blip r:embed="rId3">
            <a:extLst>
              <a:ext uri="{28A0092B-C50C-407E-A947-70E740481C1C}">
                <a14:useLocalDpi xmlns:a14="http://schemas.microsoft.com/office/drawing/2010/main" val="0"/>
              </a:ext>
            </a:extLst>
          </a:blip>
          <a:srcRect l="1399" t="1823" r="4274" b="4332"/>
          <a:stretch>
            <a:fillRect/>
          </a:stretch>
        </p:blipFill>
        <p:spPr bwMode="auto">
          <a:xfrm>
            <a:off x="5840413" y="3262313"/>
            <a:ext cx="3303587" cy="359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395923"/>
      </p:ext>
    </p:extLst>
  </p:cSld>
  <p:clrMapOvr>
    <a:masterClrMapping/>
  </p:clrMapOvr>
  <p:timing>
    <p:tnLst>
      <p:par>
        <p:cTn xmlns:p14="http://schemas.microsoft.com/office/powerpoint/2010/mai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2" name="Rectangle 2"/>
          <p:cNvSpPr>
            <a:spLocks noGrp="1" noChangeArrowheads="1"/>
          </p:cNvSpPr>
          <p:nvPr>
            <p:ph type="body" sz="half" idx="1"/>
          </p:nvPr>
        </p:nvSpPr>
        <p:spPr>
          <a:xfrm>
            <a:off x="579438" y="993775"/>
            <a:ext cx="8583612" cy="4953000"/>
          </a:xfrm>
        </p:spPr>
        <p:txBody>
          <a:bodyPr/>
          <a:lstStyle/>
          <a:p>
            <a:pPr eaLnBrk="1" hangingPunct="1">
              <a:defRPr/>
            </a:pPr>
            <a:r>
              <a:rPr lang="en-US" sz="3600" smtClean="0">
                <a:cs typeface="+mn-cs"/>
              </a:rPr>
              <a:t>Earth receives a pulse of X rays each time a beam points this way. </a:t>
            </a:r>
          </a:p>
          <a:p>
            <a:pPr eaLnBrk="1" hangingPunct="1">
              <a:defRPr/>
            </a:pPr>
            <a:r>
              <a:rPr lang="en-US" sz="3600" smtClean="0">
                <a:cs typeface="+mn-cs"/>
              </a:rPr>
              <a:t>The X rays shut off completely every 1.7 days.</a:t>
            </a:r>
          </a:p>
          <a:p>
            <a:pPr lvl="1" eaLnBrk="1" hangingPunct="1">
              <a:defRPr/>
            </a:pPr>
            <a:r>
              <a:rPr lang="en-US" sz="2400" smtClean="0"/>
              <a:t>This occurs when the neutron </a:t>
            </a:r>
            <a:br>
              <a:rPr lang="en-US" sz="2400" smtClean="0"/>
            </a:br>
            <a:r>
              <a:rPr lang="en-US" sz="2400" smtClean="0"/>
              <a:t>star is eclipsed behind the </a:t>
            </a:r>
            <a:br>
              <a:rPr lang="en-US" sz="2400" smtClean="0"/>
            </a:br>
            <a:r>
              <a:rPr lang="en-US" sz="2400" smtClean="0"/>
              <a:t>normal star.</a:t>
            </a:r>
          </a:p>
        </p:txBody>
      </p:sp>
      <p:sp>
        <p:nvSpPr>
          <p:cNvPr id="1766412" name="Rectangle 12"/>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pic>
        <p:nvPicPr>
          <p:cNvPr id="1766413" name="Picture 13" descr="08f13"/>
          <p:cNvPicPr>
            <a:picLocks noChangeAspect="1" noChangeArrowheads="1"/>
          </p:cNvPicPr>
          <p:nvPr/>
        </p:nvPicPr>
        <p:blipFill>
          <a:blip r:embed="rId3">
            <a:extLst>
              <a:ext uri="{28A0092B-C50C-407E-A947-70E740481C1C}">
                <a14:useLocalDpi xmlns:a14="http://schemas.microsoft.com/office/drawing/2010/main" val="0"/>
              </a:ext>
            </a:extLst>
          </a:blip>
          <a:srcRect l="1399" t="1823" r="4274" b="4332"/>
          <a:stretch>
            <a:fillRect/>
          </a:stretch>
        </p:blipFill>
        <p:spPr bwMode="auto">
          <a:xfrm>
            <a:off x="5837238" y="3262313"/>
            <a:ext cx="3303587" cy="3595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4788815"/>
      </p:ext>
    </p:extLst>
  </p:cSld>
  <p:clrMapOvr>
    <a:masterClrMapping/>
  </p:clrMapOvr>
  <p:timing>
    <p:tnLst>
      <p:par>
        <p:cTn xmlns:p14="http://schemas.microsoft.com/office/powerpoint/2010/mai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2"/>
          <p:cNvSpPr>
            <a:spLocks noGrp="1" noChangeArrowheads="1"/>
          </p:cNvSpPr>
          <p:nvPr>
            <p:ph idx="1"/>
          </p:nvPr>
        </p:nvSpPr>
        <p:spPr>
          <a:xfrm>
            <a:off x="579438" y="985838"/>
            <a:ext cx="8126412" cy="5638800"/>
          </a:xfrm>
        </p:spPr>
        <p:txBody>
          <a:bodyPr/>
          <a:lstStyle/>
          <a:p>
            <a:pPr eaLnBrk="1" hangingPunct="1">
              <a:defRPr/>
            </a:pPr>
            <a:r>
              <a:rPr lang="en-US" sz="3600" smtClean="0">
                <a:cs typeface="+mn-cs"/>
              </a:rPr>
              <a:t>Hercules X-1 is a complex system with many different high-energy processes going on simultaneously.</a:t>
            </a:r>
          </a:p>
          <a:p>
            <a:pPr lvl="1" eaLnBrk="1" hangingPunct="1">
              <a:defRPr/>
            </a:pPr>
            <a:r>
              <a:rPr lang="en-US" sz="2400" smtClean="0"/>
              <a:t>This quick analysis only serves to illustrate how complex and powerful such binary systems are during mass transfer.</a:t>
            </a:r>
          </a:p>
        </p:txBody>
      </p:sp>
      <p:sp>
        <p:nvSpPr>
          <p:cNvPr id="176845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5951371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7" name="Rectangle 3"/>
          <p:cNvSpPr>
            <a:spLocks noGrp="1" noChangeArrowheads="1"/>
          </p:cNvSpPr>
          <p:nvPr>
            <p:ph idx="1"/>
          </p:nvPr>
        </p:nvSpPr>
        <p:spPr>
          <a:xfrm>
            <a:off x="582613" y="981075"/>
            <a:ext cx="8561387" cy="5602288"/>
          </a:xfrm>
        </p:spPr>
        <p:txBody>
          <a:bodyPr/>
          <a:lstStyle/>
          <a:p>
            <a:pPr eaLnBrk="1" hangingPunct="1">
              <a:defRPr/>
            </a:pPr>
            <a:r>
              <a:rPr lang="en-US" sz="3600" smtClean="0">
                <a:cs typeface="+mn-cs"/>
              </a:rPr>
              <a:t>The ignition of helium in the core changes the structure of the star.</a:t>
            </a:r>
          </a:p>
          <a:p>
            <a:pPr eaLnBrk="1" hangingPunct="1">
              <a:defRPr/>
            </a:pPr>
            <a:r>
              <a:rPr lang="en-US" sz="3600" smtClean="0">
                <a:cs typeface="+mn-cs"/>
              </a:rPr>
              <a:t>The star now makes energy in two different locations and two different processes:</a:t>
            </a:r>
          </a:p>
          <a:p>
            <a:pPr lvl="1" eaLnBrk="1" hangingPunct="1">
              <a:defRPr/>
            </a:pPr>
            <a:r>
              <a:rPr lang="en-US" sz="2400" smtClean="0"/>
              <a:t>Helium fusion in the core</a:t>
            </a:r>
          </a:p>
          <a:p>
            <a:pPr lvl="1" eaLnBrk="1" hangingPunct="1">
              <a:defRPr/>
            </a:pPr>
            <a:r>
              <a:rPr lang="en-US" sz="2400" smtClean="0"/>
              <a:t>Hydrogen fusion in the surrounding shell </a:t>
            </a:r>
          </a:p>
        </p:txBody>
      </p:sp>
      <p:sp>
        <p:nvSpPr>
          <p:cNvPr id="1127444" name="Rectangle 20"/>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822500817"/>
      </p:ext>
    </p:extLst>
  </p:cSld>
  <p:clrMapOvr>
    <a:masterClrMapping/>
  </p:clrMapOvr>
  <p:timing>
    <p:tnLst>
      <p:par>
        <p:cTn xmlns:p14="http://schemas.microsoft.com/office/powerpoint/2010/mai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2"/>
          <p:cNvSpPr>
            <a:spLocks noGrp="1" noChangeArrowheads="1"/>
          </p:cNvSpPr>
          <p:nvPr>
            <p:ph idx="1"/>
          </p:nvPr>
        </p:nvSpPr>
        <p:spPr>
          <a:xfrm>
            <a:off x="581025" y="990600"/>
            <a:ext cx="8582025" cy="5867400"/>
          </a:xfrm>
        </p:spPr>
        <p:txBody>
          <a:bodyPr/>
          <a:lstStyle/>
          <a:p>
            <a:pPr eaLnBrk="1" hangingPunct="1">
              <a:defRPr/>
            </a:pPr>
            <a:r>
              <a:rPr lang="en-US" sz="3600" smtClean="0">
                <a:cs typeface="+mn-cs"/>
              </a:rPr>
              <a:t>A binary system in which both objects are neutron stars was discovered in 1974 by radio astronomers Joseph Taylor and Russell Hulse.</a:t>
            </a:r>
          </a:p>
          <a:p>
            <a:pPr lvl="1" eaLnBrk="1" hangingPunct="1">
              <a:defRPr/>
            </a:pPr>
            <a:r>
              <a:rPr lang="en-US" sz="2400" smtClean="0"/>
              <a:t>They noticed that the pulse period of the pulsar PSR1913+16 grew longer and then shorter in a cycle that takes 7.75 hours.</a:t>
            </a:r>
          </a:p>
          <a:p>
            <a:pPr lvl="1" eaLnBrk="1" hangingPunct="1">
              <a:defRPr/>
            </a:pPr>
            <a:r>
              <a:rPr lang="en-US" sz="2400" smtClean="0"/>
              <a:t>They realized that must be the binary orbital period </a:t>
            </a:r>
            <a:br>
              <a:rPr lang="en-US" sz="2400" smtClean="0"/>
            </a:br>
            <a:r>
              <a:rPr lang="en-US" sz="2400" smtClean="0"/>
              <a:t>of the pulsar.</a:t>
            </a:r>
          </a:p>
        </p:txBody>
      </p:sp>
      <p:sp>
        <p:nvSpPr>
          <p:cNvPr id="1770501"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1161710268"/>
      </p:ext>
    </p:extLst>
  </p:cSld>
  <p:clrMapOvr>
    <a:masterClrMapping/>
  </p:clrMapOvr>
  <p:timing>
    <p:tnLst>
      <p:par>
        <p:cTn xmlns:p14="http://schemas.microsoft.com/office/powerpoint/2010/mai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22" name="Rectangle 2"/>
          <p:cNvSpPr>
            <a:spLocks noGrp="1" noChangeArrowheads="1"/>
          </p:cNvSpPr>
          <p:nvPr>
            <p:ph idx="1"/>
          </p:nvPr>
        </p:nvSpPr>
        <p:spPr>
          <a:xfrm>
            <a:off x="561975" y="990600"/>
            <a:ext cx="8124825" cy="5867400"/>
          </a:xfrm>
        </p:spPr>
        <p:txBody>
          <a:bodyPr/>
          <a:lstStyle/>
          <a:p>
            <a:pPr eaLnBrk="1" hangingPunct="1">
              <a:defRPr/>
            </a:pPr>
            <a:r>
              <a:rPr lang="en-US" sz="4000" smtClean="0">
                <a:cs typeface="+mn-cs"/>
              </a:rPr>
              <a:t>They analyzed the system with the same techniques used to study spectroscopic binary stars.</a:t>
            </a:r>
          </a:p>
          <a:p>
            <a:pPr lvl="1" eaLnBrk="1" hangingPunct="1">
              <a:defRPr/>
            </a:pPr>
            <a:r>
              <a:rPr lang="en-US" sz="2400" smtClean="0"/>
              <a:t>They found that PSR1913+16 consists of two neutron stars separated by a distance roughly equal to the radius of our sun. </a:t>
            </a:r>
          </a:p>
          <a:p>
            <a:pPr lvl="1" eaLnBrk="1" hangingPunct="1">
              <a:defRPr/>
            </a:pPr>
            <a:r>
              <a:rPr lang="en-US" sz="2400" smtClean="0"/>
              <a:t>The masses of the two neutron stars are each about 1.4 solar masses.</a:t>
            </a:r>
          </a:p>
          <a:p>
            <a:pPr lvl="1" eaLnBrk="1" hangingPunct="1">
              <a:defRPr/>
            </a:pPr>
            <a:r>
              <a:rPr lang="en-US" sz="2400" smtClean="0"/>
              <a:t>This is in good agreement with models of neutron stars and how they are created.</a:t>
            </a:r>
          </a:p>
        </p:txBody>
      </p:sp>
      <p:sp>
        <p:nvSpPr>
          <p:cNvPr id="1771525"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927732447"/>
      </p:ext>
    </p:extLst>
  </p:cSld>
  <p:clrMapOvr>
    <a:masterClrMapping/>
  </p:clrMapOvr>
  <p:timing>
    <p:tnLst>
      <p:par>
        <p:cTn xmlns:p14="http://schemas.microsoft.com/office/powerpoint/2010/mai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2546" name="Rectangle 2"/>
          <p:cNvSpPr>
            <a:spLocks noGrp="1" noChangeArrowheads="1"/>
          </p:cNvSpPr>
          <p:nvPr>
            <p:ph idx="1"/>
          </p:nvPr>
        </p:nvSpPr>
        <p:spPr>
          <a:xfrm>
            <a:off x="561975" y="952500"/>
            <a:ext cx="7896225" cy="5410200"/>
          </a:xfrm>
        </p:spPr>
        <p:txBody>
          <a:bodyPr/>
          <a:lstStyle/>
          <a:p>
            <a:pPr eaLnBrk="1" hangingPunct="1">
              <a:defRPr/>
            </a:pPr>
            <a:r>
              <a:rPr lang="en-US" sz="4400" smtClean="0">
                <a:cs typeface="+mn-cs"/>
              </a:rPr>
              <a:t>A nice surprise was hidden in the motion of PSR1913+16.</a:t>
            </a:r>
          </a:p>
          <a:p>
            <a:pPr lvl="1" eaLnBrk="1" hangingPunct="1">
              <a:defRPr/>
            </a:pPr>
            <a:r>
              <a:rPr lang="en-US" sz="2400" smtClean="0"/>
              <a:t>In 1916, Einstein published his </a:t>
            </a:r>
            <a:r>
              <a:rPr lang="en-US" sz="2400" smtClean="0">
                <a:solidFill>
                  <a:srgbClr val="0000FF"/>
                </a:solidFill>
              </a:rPr>
              <a:t>general theory of relativity</a:t>
            </a:r>
            <a:r>
              <a:rPr lang="en-US" sz="2400" smtClean="0"/>
              <a:t> that described gravity as a curvature of space-time. </a:t>
            </a:r>
          </a:p>
          <a:p>
            <a:pPr lvl="1" eaLnBrk="1" hangingPunct="1">
              <a:defRPr/>
            </a:pPr>
            <a:r>
              <a:rPr lang="en-US" sz="2400" smtClean="0"/>
              <a:t>Einstein realized that any rapid change in a gravitational field should spread outward at the speed of light—</a:t>
            </a:r>
            <a:r>
              <a:rPr lang="en-US" sz="2400" smtClean="0">
                <a:solidFill>
                  <a:srgbClr val="0000FF"/>
                </a:solidFill>
              </a:rPr>
              <a:t>as</a:t>
            </a:r>
            <a:r>
              <a:rPr lang="en-US" sz="2400" smtClean="0">
                <a:solidFill>
                  <a:srgbClr val="99CCFF"/>
                </a:solidFill>
              </a:rPr>
              <a:t> </a:t>
            </a:r>
            <a:r>
              <a:rPr lang="en-US" sz="2400" smtClean="0">
                <a:solidFill>
                  <a:srgbClr val="0000FF"/>
                </a:solidFill>
              </a:rPr>
              <a:t>gravitational radiation</a:t>
            </a:r>
            <a:r>
              <a:rPr lang="en-US" sz="2400" smtClean="0"/>
              <a:t>.</a:t>
            </a:r>
          </a:p>
        </p:txBody>
      </p:sp>
      <p:sp>
        <p:nvSpPr>
          <p:cNvPr id="1772549"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880214858"/>
      </p:ext>
    </p:extLst>
  </p:cSld>
  <p:clrMapOvr>
    <a:masterClrMapping/>
  </p:clrMapOvr>
  <p:timing>
    <p:tnLst>
      <p:par>
        <p:cTn xmlns:p14="http://schemas.microsoft.com/office/powerpoint/2010/mai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3570" name="Rectangle 2"/>
          <p:cNvSpPr>
            <a:spLocks noGrp="1" noChangeArrowheads="1"/>
          </p:cNvSpPr>
          <p:nvPr>
            <p:ph idx="1"/>
          </p:nvPr>
        </p:nvSpPr>
        <p:spPr>
          <a:xfrm>
            <a:off x="581025" y="990600"/>
            <a:ext cx="8582025" cy="5867400"/>
          </a:xfrm>
        </p:spPr>
        <p:txBody>
          <a:bodyPr/>
          <a:lstStyle/>
          <a:p>
            <a:pPr eaLnBrk="1" hangingPunct="1">
              <a:defRPr/>
            </a:pPr>
            <a:r>
              <a:rPr lang="en-US" sz="3400" smtClean="0">
                <a:cs typeface="+mn-cs"/>
              </a:rPr>
              <a:t>Gravity waves themselves have not been detected yet. </a:t>
            </a:r>
          </a:p>
          <a:p>
            <a:pPr eaLnBrk="1" hangingPunct="1">
              <a:defRPr/>
            </a:pPr>
            <a:r>
              <a:rPr lang="en-US" sz="3400" smtClean="0">
                <a:cs typeface="+mn-cs"/>
              </a:rPr>
              <a:t>Yet, Taylor and Hulse were able to show that the orbital period of the binary pulsar is slowly growing shorter.</a:t>
            </a:r>
            <a:r>
              <a:rPr lang="en-US" smtClean="0">
                <a:cs typeface="+mn-cs"/>
              </a:rPr>
              <a:t> </a:t>
            </a:r>
          </a:p>
          <a:p>
            <a:pPr lvl="1" eaLnBrk="1" hangingPunct="1">
              <a:defRPr/>
            </a:pPr>
            <a:r>
              <a:rPr lang="en-US" sz="2400" smtClean="0"/>
              <a:t>This was because the stars are gradually spiraling toward each other exactly at the rate expected if they radiate orbital energy away as gravitational radiation. </a:t>
            </a:r>
          </a:p>
          <a:p>
            <a:pPr lvl="1" eaLnBrk="1" hangingPunct="1">
              <a:defRPr/>
            </a:pPr>
            <a:r>
              <a:rPr lang="en-US" sz="2400" smtClean="0"/>
              <a:t>They won the Nobel Prize in 1993 for their work with binary pulsars.</a:t>
            </a:r>
          </a:p>
        </p:txBody>
      </p:sp>
      <p:sp>
        <p:nvSpPr>
          <p:cNvPr id="1773573" name="Rectangle 5"/>
          <p:cNvSpPr>
            <a:spLocks noChangeArrowheads="1"/>
          </p:cNvSpPr>
          <p:nvPr/>
        </p:nvSpPr>
        <p:spPr bwMode="auto">
          <a:xfrm>
            <a:off x="1027113" y="76200"/>
            <a:ext cx="70500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Binary Pulsars</a:t>
            </a:r>
          </a:p>
        </p:txBody>
      </p:sp>
    </p:spTree>
    <p:extLst>
      <p:ext uri="{BB962C8B-B14F-4D97-AF65-F5344CB8AC3E}">
        <p14:creationId xmlns:p14="http://schemas.microsoft.com/office/powerpoint/2010/main" val="2271419701"/>
      </p:ext>
    </p:extLst>
  </p:cSld>
  <p:clrMapOvr>
    <a:masterClrMapping/>
  </p:clrMapOvr>
  <p:timing>
    <p:tnLst>
      <p:par>
        <p:cTn xmlns:p14="http://schemas.microsoft.com/office/powerpoint/2010/mai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4594" name="Rectangle 2"/>
          <p:cNvSpPr>
            <a:spLocks noGrp="1" noChangeArrowheads="1"/>
          </p:cNvSpPr>
          <p:nvPr>
            <p:ph idx="1"/>
          </p:nvPr>
        </p:nvSpPr>
        <p:spPr>
          <a:xfrm>
            <a:off x="566738" y="989013"/>
            <a:ext cx="8577262" cy="5868987"/>
          </a:xfrm>
        </p:spPr>
        <p:txBody>
          <a:bodyPr/>
          <a:lstStyle/>
          <a:p>
            <a:pPr eaLnBrk="1" hangingPunct="1">
              <a:defRPr/>
            </a:pPr>
            <a:r>
              <a:rPr lang="en-US" sz="4000" smtClean="0">
                <a:cs typeface="+mn-cs"/>
              </a:rPr>
              <a:t>This discussion of pulsars suggests that newborn pulsars should blink rapidly and old pulsars should </a:t>
            </a:r>
            <a:br>
              <a:rPr lang="en-US" sz="4000" smtClean="0">
                <a:cs typeface="+mn-cs"/>
              </a:rPr>
            </a:br>
            <a:r>
              <a:rPr lang="en-US" sz="4000" smtClean="0">
                <a:cs typeface="+mn-cs"/>
              </a:rPr>
              <a:t>blink slowly.</a:t>
            </a:r>
          </a:p>
          <a:p>
            <a:pPr lvl="1" eaLnBrk="1" hangingPunct="1">
              <a:defRPr/>
            </a:pPr>
            <a:r>
              <a:rPr lang="en-US" smtClean="0"/>
              <a:t>However, a few that blink the fastest may be quite old.</a:t>
            </a:r>
          </a:p>
        </p:txBody>
      </p:sp>
      <p:sp>
        <p:nvSpPr>
          <p:cNvPr id="1774595" name="Rectangle 3"/>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123467514"/>
      </p:ext>
    </p:extLst>
  </p:cSld>
  <p:clrMapOvr>
    <a:masterClrMapping/>
  </p:clrMapOvr>
  <p:timing>
    <p:tnLst>
      <p:par>
        <p:cTn xmlns:p14="http://schemas.microsoft.com/office/powerpoint/2010/mai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6642" name="Rectangle 2"/>
          <p:cNvSpPr>
            <a:spLocks noGrp="1" noChangeArrowheads="1"/>
          </p:cNvSpPr>
          <p:nvPr>
            <p:ph idx="1"/>
          </p:nvPr>
        </p:nvSpPr>
        <p:spPr>
          <a:xfrm>
            <a:off x="560388" y="933450"/>
            <a:ext cx="8126412" cy="5562600"/>
          </a:xfrm>
        </p:spPr>
        <p:txBody>
          <a:bodyPr/>
          <a:lstStyle/>
          <a:p>
            <a:pPr eaLnBrk="1" hangingPunct="1">
              <a:defRPr/>
            </a:pPr>
            <a:r>
              <a:rPr lang="en-US" sz="4800" smtClean="0">
                <a:cs typeface="+mn-cs"/>
              </a:rPr>
              <a:t>A number of </a:t>
            </a:r>
            <a:r>
              <a:rPr lang="en-US" sz="4800" smtClean="0">
                <a:solidFill>
                  <a:srgbClr val="0000FF"/>
                </a:solidFill>
                <a:cs typeface="+mn-cs"/>
              </a:rPr>
              <a:t>millisecond pulsars</a:t>
            </a:r>
            <a:r>
              <a:rPr lang="en-US" sz="4800" smtClean="0">
                <a:cs typeface="+mn-cs"/>
              </a:rPr>
              <a:t> have been found.</a:t>
            </a:r>
          </a:p>
          <a:p>
            <a:pPr lvl="1" eaLnBrk="1" hangingPunct="1">
              <a:defRPr/>
            </a:pPr>
            <a:r>
              <a:rPr lang="en-US" sz="2600" smtClean="0"/>
              <a:t>They are called so because their pulse periods are almost as short as a millisecond (0.001 s).</a:t>
            </a:r>
          </a:p>
        </p:txBody>
      </p:sp>
      <p:sp>
        <p:nvSpPr>
          <p:cNvPr id="1776645"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9029930"/>
      </p:ext>
    </p:extLst>
  </p:cSld>
  <p:clrMapOvr>
    <a:masterClrMapping/>
  </p:clrMapOvr>
  <p:timing>
    <p:tnLst>
      <p:par>
        <p:cTn xmlns:p14="http://schemas.microsoft.com/office/powerpoint/2010/mai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2"/>
          <p:cNvSpPr>
            <a:spLocks noGrp="1" noChangeArrowheads="1"/>
          </p:cNvSpPr>
          <p:nvPr>
            <p:ph idx="1"/>
          </p:nvPr>
        </p:nvSpPr>
        <p:spPr>
          <a:xfrm>
            <a:off x="581025" y="971550"/>
            <a:ext cx="7896225" cy="5867400"/>
          </a:xfrm>
        </p:spPr>
        <p:txBody>
          <a:bodyPr/>
          <a:lstStyle/>
          <a:p>
            <a:pPr eaLnBrk="1" hangingPunct="1">
              <a:defRPr/>
            </a:pPr>
            <a:r>
              <a:rPr lang="en-US" sz="3800" smtClean="0">
                <a:cs typeface="+mn-cs"/>
              </a:rPr>
              <a:t>The energy stored in a neutron star rotating at this rate is equal to the total energy of a supernova explosion.</a:t>
            </a:r>
          </a:p>
          <a:p>
            <a:pPr lvl="1" eaLnBrk="1" hangingPunct="1">
              <a:defRPr/>
            </a:pPr>
            <a:r>
              <a:rPr lang="en-US" sz="2400" smtClean="0"/>
              <a:t>These pulsars generally have weak magnetic fields consistent with advanced age.</a:t>
            </a:r>
          </a:p>
          <a:p>
            <a:pPr lvl="1" eaLnBrk="1" hangingPunct="1">
              <a:defRPr/>
            </a:pPr>
            <a:r>
              <a:rPr lang="en-US" sz="2400" smtClean="0"/>
              <a:t>Hence, it seemed difficult at first to understand their rapid rotation.</a:t>
            </a:r>
          </a:p>
        </p:txBody>
      </p:sp>
      <p:sp>
        <p:nvSpPr>
          <p:cNvPr id="1778693"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1034361350"/>
      </p:ext>
    </p:extLst>
  </p:cSld>
  <p:clrMapOvr>
    <a:masterClrMapping/>
  </p:clrMapOvr>
  <p:timing>
    <p:tnLst>
      <p:par>
        <p:cTn xmlns:p14="http://schemas.microsoft.com/office/powerpoint/2010/mai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714" name="Rectangle 2"/>
          <p:cNvSpPr>
            <a:spLocks noGrp="1" noChangeArrowheads="1"/>
          </p:cNvSpPr>
          <p:nvPr>
            <p:ph idx="1"/>
          </p:nvPr>
        </p:nvSpPr>
        <p:spPr>
          <a:xfrm>
            <a:off x="581025" y="990600"/>
            <a:ext cx="8105775" cy="5867400"/>
          </a:xfrm>
        </p:spPr>
        <p:txBody>
          <a:bodyPr/>
          <a:lstStyle/>
          <a:p>
            <a:pPr eaLnBrk="1" hangingPunct="1">
              <a:defRPr/>
            </a:pPr>
            <a:r>
              <a:rPr lang="en-US" sz="3600" smtClean="0">
                <a:cs typeface="+mn-cs"/>
              </a:rPr>
              <a:t>Astronomers hypothesized that an old neutron star could gain rotational energy from a companion star in a binary system.</a:t>
            </a:r>
            <a:r>
              <a:rPr lang="en-US" smtClean="0">
                <a:cs typeface="+mn-cs"/>
              </a:rPr>
              <a:t> </a:t>
            </a:r>
          </a:p>
          <a:p>
            <a:pPr lvl="1" eaLnBrk="1" hangingPunct="1">
              <a:defRPr/>
            </a:pPr>
            <a:r>
              <a:rPr lang="en-US" sz="2400" smtClean="0"/>
              <a:t>Some of the millisecond pulsars are caught in the act of receiving matter from companions in a fashion that should speed the pulsar</a:t>
            </a:r>
            <a:r>
              <a:rPr lang="ja-JP" altLang="en-US" sz="2400" smtClean="0">
                <a:latin typeface="Arial"/>
              </a:rPr>
              <a:t>’</a:t>
            </a:r>
            <a:r>
              <a:rPr lang="en-US" sz="2400" smtClean="0"/>
              <a:t>s rotation to the observed high rates. </a:t>
            </a:r>
          </a:p>
          <a:p>
            <a:pPr lvl="1" eaLnBrk="1" hangingPunct="1">
              <a:defRPr/>
            </a:pPr>
            <a:r>
              <a:rPr lang="en-US" sz="2400" smtClean="0"/>
              <a:t>So, the hypothesis seems to be confirmed.</a:t>
            </a:r>
          </a:p>
        </p:txBody>
      </p:sp>
      <p:sp>
        <p:nvSpPr>
          <p:cNvPr id="1779717"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3512894339"/>
      </p:ext>
    </p:extLst>
  </p:cSld>
  <p:clrMapOvr>
    <a:masterClrMapping/>
  </p:clrMapOvr>
  <p:timing>
    <p:tnLst>
      <p:par>
        <p:cTn xmlns:p14="http://schemas.microsoft.com/office/powerpoint/2010/mai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idx="1"/>
          </p:nvPr>
        </p:nvSpPr>
        <p:spPr>
          <a:xfrm>
            <a:off x="557213" y="928688"/>
            <a:ext cx="7672387" cy="5576887"/>
          </a:xfrm>
        </p:spPr>
        <p:txBody>
          <a:bodyPr/>
          <a:lstStyle/>
          <a:p>
            <a:pPr eaLnBrk="1" hangingPunct="1">
              <a:defRPr/>
            </a:pPr>
            <a:r>
              <a:rPr lang="ja-JP" altLang="en-US" sz="4800" smtClean="0">
                <a:latin typeface="Arial"/>
                <a:cs typeface="+mn-cs"/>
              </a:rPr>
              <a:t>“</a:t>
            </a:r>
            <a:r>
              <a:rPr lang="en-US" sz="4800" smtClean="0">
                <a:cs typeface="+mn-cs"/>
              </a:rPr>
              <a:t>Show me,</a:t>
            </a:r>
            <a:r>
              <a:rPr lang="ja-JP" altLang="en-US" sz="4800" smtClean="0">
                <a:latin typeface="Arial"/>
                <a:cs typeface="+mn-cs"/>
              </a:rPr>
              <a:t>”</a:t>
            </a:r>
            <a:r>
              <a:rPr lang="en-US" sz="4800" smtClean="0">
                <a:cs typeface="+mn-cs"/>
              </a:rPr>
              <a:t> say scientists.</a:t>
            </a:r>
          </a:p>
          <a:p>
            <a:pPr lvl="1" eaLnBrk="1" hangingPunct="1">
              <a:defRPr/>
            </a:pPr>
            <a:r>
              <a:rPr lang="en-US" sz="2400" smtClean="0"/>
              <a:t>In the case of neutron stars, the evidence seems very strong. </a:t>
            </a:r>
          </a:p>
          <a:p>
            <a:pPr lvl="1" eaLnBrk="1" hangingPunct="1">
              <a:defRPr/>
            </a:pPr>
            <a:r>
              <a:rPr lang="en-US" sz="2400" smtClean="0"/>
              <a:t>Of course, you can never prove that a hypothesis or theory is absolutely true.</a:t>
            </a:r>
          </a:p>
          <a:p>
            <a:pPr lvl="1" eaLnBrk="1" hangingPunct="1">
              <a:defRPr/>
            </a:pPr>
            <a:r>
              <a:rPr lang="en-US" sz="2400" smtClean="0"/>
              <a:t>The evidence for neutron stars, however, is so strong that astronomers have great confidence that they really do exist.</a:t>
            </a:r>
          </a:p>
        </p:txBody>
      </p:sp>
      <p:sp>
        <p:nvSpPr>
          <p:cNvPr id="1780741"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3123974259"/>
      </p:ext>
    </p:extLst>
  </p:cSld>
  <p:clrMapOvr>
    <a:masterClrMapping/>
  </p:clrMapOvr>
  <p:timing>
    <p:tnLst>
      <p:par>
        <p:cTn xmlns:p14="http://schemas.microsoft.com/office/powerpoint/2010/mai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2786" name="Rectangle 2"/>
          <p:cNvSpPr>
            <a:spLocks noGrp="1" noChangeArrowheads="1"/>
          </p:cNvSpPr>
          <p:nvPr>
            <p:ph idx="1"/>
          </p:nvPr>
        </p:nvSpPr>
        <p:spPr>
          <a:xfrm>
            <a:off x="579438" y="977900"/>
            <a:ext cx="8107362" cy="5576888"/>
          </a:xfrm>
        </p:spPr>
        <p:txBody>
          <a:bodyPr/>
          <a:lstStyle/>
          <a:p>
            <a:pPr eaLnBrk="1" hangingPunct="1">
              <a:defRPr/>
            </a:pPr>
            <a:r>
              <a:rPr lang="en-US" sz="3800" smtClean="0">
                <a:cs typeface="+mn-cs"/>
              </a:rPr>
              <a:t>Other theories that describe how they emit beams of radiation and how they form and evolve are less certain.</a:t>
            </a:r>
          </a:p>
          <a:p>
            <a:pPr lvl="1" eaLnBrk="1" hangingPunct="1">
              <a:defRPr/>
            </a:pPr>
            <a:r>
              <a:rPr lang="en-US" sz="2400" smtClean="0"/>
              <a:t>However, continuing observations at many wavelengths are expanding the understanding of these last embers of massive stars. </a:t>
            </a:r>
          </a:p>
          <a:p>
            <a:pPr lvl="1" eaLnBrk="1" hangingPunct="1">
              <a:defRPr/>
            </a:pPr>
            <a:r>
              <a:rPr lang="en-US" sz="2400" smtClean="0"/>
              <a:t>In fact, precise observations have turned up objects no one expected.</a:t>
            </a:r>
          </a:p>
        </p:txBody>
      </p:sp>
      <p:sp>
        <p:nvSpPr>
          <p:cNvPr id="1782789" name="Rectangle 5"/>
          <p:cNvSpPr>
            <a:spLocks noChangeArrowheads="1"/>
          </p:cNvSpPr>
          <p:nvPr/>
        </p:nvSpPr>
        <p:spPr bwMode="auto">
          <a:xfrm>
            <a:off x="566738" y="76200"/>
            <a:ext cx="7586662"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 The Fastest Pulsars</a:t>
            </a:r>
          </a:p>
        </p:txBody>
      </p:sp>
    </p:spTree>
    <p:extLst>
      <p:ext uri="{BB962C8B-B14F-4D97-AF65-F5344CB8AC3E}">
        <p14:creationId xmlns:p14="http://schemas.microsoft.com/office/powerpoint/2010/main" val="20954184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4515" name="Rectangle 3"/>
          <p:cNvSpPr>
            <a:spLocks noGrp="1" noChangeArrowheads="1"/>
          </p:cNvSpPr>
          <p:nvPr>
            <p:ph idx="1"/>
          </p:nvPr>
        </p:nvSpPr>
        <p:spPr>
          <a:xfrm>
            <a:off x="581025" y="969963"/>
            <a:ext cx="7896225" cy="5868987"/>
          </a:xfrm>
        </p:spPr>
        <p:txBody>
          <a:bodyPr/>
          <a:lstStyle/>
          <a:p>
            <a:pPr eaLnBrk="1" hangingPunct="1">
              <a:defRPr/>
            </a:pPr>
            <a:r>
              <a:rPr lang="en-US" sz="3800" smtClean="0">
                <a:cs typeface="+mn-cs"/>
              </a:rPr>
              <a:t>The energy flowing outward from the core halts the contraction of the core.</a:t>
            </a:r>
          </a:p>
          <a:p>
            <a:pPr eaLnBrk="1" hangingPunct="1">
              <a:defRPr/>
            </a:pPr>
            <a:r>
              <a:rPr lang="en-US" sz="3800" smtClean="0">
                <a:cs typeface="+mn-cs"/>
              </a:rPr>
              <a:t>At the same time, the star</a:t>
            </a:r>
            <a:r>
              <a:rPr lang="ja-JP" altLang="en-US" sz="3800" smtClean="0">
                <a:latin typeface="Arial"/>
                <a:cs typeface="+mn-cs"/>
              </a:rPr>
              <a:t>’</a:t>
            </a:r>
            <a:r>
              <a:rPr lang="en-US" sz="3800" smtClean="0">
                <a:cs typeface="+mn-cs"/>
              </a:rPr>
              <a:t>s envelope contracts and grows hotter.</a:t>
            </a:r>
          </a:p>
        </p:txBody>
      </p:sp>
      <p:sp>
        <p:nvSpPr>
          <p:cNvPr id="1984517"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772229307"/>
      </p:ext>
    </p:extLst>
  </p:cSld>
  <p:clrMapOvr>
    <a:masterClrMapping/>
  </p:clrMapOvr>
  <p:timing>
    <p:tnLst>
      <p:par>
        <p:cTn xmlns:p14="http://schemas.microsoft.com/office/powerpoint/2010/mai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1" name="Rectangle 3"/>
          <p:cNvSpPr>
            <a:spLocks noGrp="1" noChangeArrowheads="1"/>
          </p:cNvSpPr>
          <p:nvPr>
            <p:ph idx="1"/>
          </p:nvPr>
        </p:nvSpPr>
        <p:spPr>
          <a:xfrm>
            <a:off x="561975" y="989013"/>
            <a:ext cx="7896225" cy="5868987"/>
          </a:xfrm>
        </p:spPr>
        <p:txBody>
          <a:bodyPr/>
          <a:lstStyle/>
          <a:p>
            <a:pPr eaLnBrk="1" hangingPunct="1">
              <a:defRPr/>
            </a:pPr>
            <a:r>
              <a:rPr lang="en-US" sz="4000" smtClean="0">
                <a:cs typeface="+mn-cs"/>
              </a:rPr>
              <a:t>As a pulsar</a:t>
            </a:r>
            <a:r>
              <a:rPr lang="ja-JP" altLang="en-US" sz="4000" smtClean="0">
                <a:latin typeface="Arial"/>
                <a:cs typeface="+mn-cs"/>
              </a:rPr>
              <a:t>’</a:t>
            </a:r>
            <a:r>
              <a:rPr lang="en-US" sz="4000" smtClean="0">
                <a:cs typeface="+mn-cs"/>
              </a:rPr>
              <a:t>s period is so precise, astronomers can detect tiny variations by comparison with atomic clocks.</a:t>
            </a:r>
          </a:p>
        </p:txBody>
      </p:sp>
      <p:sp>
        <p:nvSpPr>
          <p:cNvPr id="2055172" name="Rectangle 4"/>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4106855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4834" name="Rectangle 2"/>
          <p:cNvSpPr>
            <a:spLocks noGrp="1" noChangeArrowheads="1"/>
          </p:cNvSpPr>
          <p:nvPr>
            <p:ph type="body" sz="half" idx="1"/>
          </p:nvPr>
        </p:nvSpPr>
        <p:spPr>
          <a:xfrm>
            <a:off x="576263" y="990600"/>
            <a:ext cx="8534400" cy="5867400"/>
          </a:xfrm>
        </p:spPr>
        <p:txBody>
          <a:bodyPr/>
          <a:lstStyle/>
          <a:p>
            <a:pPr eaLnBrk="1" hangingPunct="1">
              <a:defRPr/>
            </a:pPr>
            <a:r>
              <a:rPr lang="en-US" smtClean="0">
                <a:cs typeface="+mn-cs"/>
              </a:rPr>
              <a:t>When astronomers checked pulsar PSR1257+12, they found variations in the period of pulsation analogous to the variations caused by the orbital motion of the binary pulsar—but much smaller.</a:t>
            </a:r>
          </a:p>
        </p:txBody>
      </p:sp>
      <p:sp>
        <p:nvSpPr>
          <p:cNvPr id="1784840" name="Rectangle 8"/>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4842" name="Picture 10" descr="08f14"/>
          <p:cNvPicPr>
            <a:picLocks noChangeAspect="1" noChangeArrowheads="1"/>
          </p:cNvPicPr>
          <p:nvPr/>
        </p:nvPicPr>
        <p:blipFill>
          <a:blip r:embed="rId3">
            <a:extLst>
              <a:ext uri="{28A0092B-C50C-407E-A947-70E740481C1C}">
                <a14:useLocalDpi xmlns:a14="http://schemas.microsoft.com/office/drawing/2010/main" val="0"/>
              </a:ext>
            </a:extLst>
          </a:blip>
          <a:srcRect l="1471" t="1443" r="3976" b="38754"/>
          <a:stretch>
            <a:fillRect/>
          </a:stretch>
        </p:blipFill>
        <p:spPr bwMode="auto">
          <a:xfrm>
            <a:off x="4724400" y="3641725"/>
            <a:ext cx="441960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5809627"/>
      </p:ext>
    </p:extLst>
  </p:cSld>
  <p:clrMapOvr>
    <a:masterClrMapping/>
  </p:clrMapOvr>
  <p:timing>
    <p:tnLst>
      <p:par>
        <p:cTn xmlns:p14="http://schemas.microsoft.com/office/powerpoint/2010/mai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6882" name="Rectangle 2"/>
          <p:cNvSpPr>
            <a:spLocks noGrp="1" noChangeArrowheads="1"/>
          </p:cNvSpPr>
          <p:nvPr>
            <p:ph type="body" sz="half" idx="1"/>
          </p:nvPr>
        </p:nvSpPr>
        <p:spPr>
          <a:xfrm>
            <a:off x="576263" y="984250"/>
            <a:ext cx="8567737" cy="4983163"/>
          </a:xfrm>
        </p:spPr>
        <p:txBody>
          <a:bodyPr/>
          <a:lstStyle/>
          <a:p>
            <a:pPr eaLnBrk="1" hangingPunct="1">
              <a:defRPr/>
            </a:pPr>
            <a:r>
              <a:rPr lang="en-US" smtClean="0">
                <a:cs typeface="+mn-cs"/>
              </a:rPr>
              <a:t>When the variations were interpreted as Doppler shifts, it became evident that the pulsar was being orbited by at least two objects—with planetlike masses of about 4 and 3 Earth masses.</a:t>
            </a:r>
          </a:p>
        </p:txBody>
      </p:sp>
      <p:sp>
        <p:nvSpPr>
          <p:cNvPr id="1786888" name="Rectangle 8"/>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6889" name="Picture 9" descr="08f14"/>
          <p:cNvPicPr>
            <a:picLocks noChangeAspect="1" noChangeArrowheads="1"/>
          </p:cNvPicPr>
          <p:nvPr/>
        </p:nvPicPr>
        <p:blipFill>
          <a:blip r:embed="rId3">
            <a:extLst>
              <a:ext uri="{28A0092B-C50C-407E-A947-70E740481C1C}">
                <a14:useLocalDpi xmlns:a14="http://schemas.microsoft.com/office/drawing/2010/main" val="0"/>
              </a:ext>
            </a:extLst>
          </a:blip>
          <a:srcRect l="1471" t="63684" r="3976" b="4593"/>
          <a:stretch>
            <a:fillRect/>
          </a:stretch>
        </p:blipFill>
        <p:spPr bwMode="auto">
          <a:xfrm>
            <a:off x="1447800" y="3886200"/>
            <a:ext cx="76962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57360033"/>
      </p:ext>
    </p:extLst>
  </p:cSld>
  <p:clrMapOvr>
    <a:masterClrMapping/>
  </p:clrMapOvr>
  <p:timing>
    <p:tnLst>
      <p:par>
        <p:cTn xmlns:p14="http://schemas.microsoft.com/office/powerpoint/2010/mai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ChangeArrowheads="1"/>
          </p:cNvSpPr>
          <p:nvPr>
            <p:ph type="body" sz="half" idx="1"/>
          </p:nvPr>
        </p:nvSpPr>
        <p:spPr>
          <a:xfrm>
            <a:off x="579438" y="990600"/>
            <a:ext cx="3992562" cy="5789613"/>
          </a:xfrm>
        </p:spPr>
        <p:txBody>
          <a:bodyPr/>
          <a:lstStyle/>
          <a:p>
            <a:pPr eaLnBrk="1" hangingPunct="1">
              <a:defRPr/>
            </a:pPr>
            <a:r>
              <a:rPr lang="en-US" sz="3400" smtClean="0">
                <a:cs typeface="+mn-cs"/>
              </a:rPr>
              <a:t>The gravitational tugs of the planets make the pulsar wobble about the center of mass of the system by about 800 km.</a:t>
            </a:r>
          </a:p>
          <a:p>
            <a:pPr lvl="1" eaLnBrk="1" hangingPunct="1">
              <a:defRPr/>
            </a:pPr>
            <a:r>
              <a:rPr lang="en-US" sz="2400" smtClean="0"/>
              <a:t>That produces the tiny changes in period that are observed.</a:t>
            </a:r>
          </a:p>
        </p:txBody>
      </p:sp>
      <p:sp>
        <p:nvSpPr>
          <p:cNvPr id="1788939" name="Rectangle 11"/>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pic>
        <p:nvPicPr>
          <p:cNvPr id="1788940" name="Picture 12" descr="08f14"/>
          <p:cNvPicPr>
            <a:picLocks noChangeAspect="1" noChangeArrowheads="1"/>
          </p:cNvPicPr>
          <p:nvPr/>
        </p:nvPicPr>
        <p:blipFill>
          <a:blip r:embed="rId3">
            <a:extLst>
              <a:ext uri="{28A0092B-C50C-407E-A947-70E740481C1C}">
                <a14:useLocalDpi xmlns:a14="http://schemas.microsoft.com/office/drawing/2010/main" val="0"/>
              </a:ext>
            </a:extLst>
          </a:blip>
          <a:srcRect l="1471" t="1443" r="3976" b="4167"/>
          <a:stretch>
            <a:fillRect/>
          </a:stretch>
        </p:blipFill>
        <p:spPr bwMode="auto">
          <a:xfrm>
            <a:off x="4699000" y="1752600"/>
            <a:ext cx="4445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3932371"/>
      </p:ext>
    </p:extLst>
  </p:cSld>
  <p:clrMapOvr>
    <a:masterClrMapping/>
  </p:clrMapOvr>
  <p:timing>
    <p:tnLst>
      <p:par>
        <p:cTn xmlns:p14="http://schemas.microsoft.com/office/powerpoint/2010/mai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0978" name="Rectangle 2"/>
          <p:cNvSpPr>
            <a:spLocks noGrp="1" noChangeArrowheads="1"/>
          </p:cNvSpPr>
          <p:nvPr>
            <p:ph idx="1"/>
          </p:nvPr>
        </p:nvSpPr>
        <p:spPr>
          <a:xfrm>
            <a:off x="557213" y="954088"/>
            <a:ext cx="8586787" cy="5638800"/>
          </a:xfrm>
        </p:spPr>
        <p:txBody>
          <a:bodyPr/>
          <a:lstStyle/>
          <a:p>
            <a:pPr eaLnBrk="1" hangingPunct="1">
              <a:defRPr/>
            </a:pPr>
            <a:r>
              <a:rPr lang="en-US" sz="4400" smtClean="0">
                <a:cs typeface="+mn-cs"/>
              </a:rPr>
              <a:t>Astronomers greeted this discovery with both enthusiasm and skepticism.</a:t>
            </a:r>
            <a:r>
              <a:rPr lang="en-US" smtClean="0">
                <a:cs typeface="+mn-cs"/>
              </a:rPr>
              <a:t> </a:t>
            </a:r>
          </a:p>
          <a:p>
            <a:pPr lvl="1" eaLnBrk="1" hangingPunct="1">
              <a:defRPr/>
            </a:pPr>
            <a:r>
              <a:rPr lang="en-US" sz="2400" smtClean="0"/>
              <a:t>As usual, they looked for ways to test the hypothesis. </a:t>
            </a:r>
          </a:p>
          <a:p>
            <a:pPr lvl="1" eaLnBrk="1" hangingPunct="1">
              <a:defRPr/>
            </a:pPr>
            <a:r>
              <a:rPr lang="en-US" sz="2400" smtClean="0"/>
              <a:t>Simple gravitational theory predicts that the planets should interact and slightly modify each other</a:t>
            </a:r>
            <a:r>
              <a:rPr lang="ja-JP" altLang="en-US" sz="2400" smtClean="0">
                <a:latin typeface="Arial"/>
              </a:rPr>
              <a:t>’</a:t>
            </a:r>
            <a:r>
              <a:rPr lang="en-US" sz="2400" smtClean="0"/>
              <a:t>s orbit. </a:t>
            </a:r>
          </a:p>
          <a:p>
            <a:pPr lvl="1" eaLnBrk="1" hangingPunct="1">
              <a:defRPr/>
            </a:pPr>
            <a:r>
              <a:rPr lang="en-US" sz="2400" smtClean="0"/>
              <a:t>When the data were analyzed, that interaction was found—further confirming the hypothesis that the variations in the period of the pulsar are caused by planets.</a:t>
            </a:r>
            <a:endParaRPr lang="en-US" smtClean="0"/>
          </a:p>
        </p:txBody>
      </p:sp>
      <p:sp>
        <p:nvSpPr>
          <p:cNvPr id="1790981"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3040328178"/>
      </p:ext>
    </p:extLst>
  </p:cSld>
  <p:clrMapOvr>
    <a:masterClrMapping/>
  </p:clrMapOvr>
  <p:timing>
    <p:tnLst>
      <p:par>
        <p:cTn xmlns:p14="http://schemas.microsoft.com/office/powerpoint/2010/mai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3026" name="Rectangle 2"/>
          <p:cNvSpPr>
            <a:spLocks noGrp="1" noChangeArrowheads="1"/>
          </p:cNvSpPr>
          <p:nvPr>
            <p:ph idx="1"/>
          </p:nvPr>
        </p:nvSpPr>
        <p:spPr>
          <a:xfrm>
            <a:off x="579438" y="990600"/>
            <a:ext cx="8107362" cy="5867400"/>
          </a:xfrm>
        </p:spPr>
        <p:txBody>
          <a:bodyPr/>
          <a:lstStyle/>
          <a:p>
            <a:pPr eaLnBrk="1" hangingPunct="1">
              <a:defRPr/>
            </a:pPr>
            <a:r>
              <a:rPr lang="en-US" sz="3600" smtClean="0">
                <a:cs typeface="+mn-cs"/>
              </a:rPr>
              <a:t>In fact, further observations and analyses revealed the presence of two more planets—one about twice the mass of Earth</a:t>
            </a:r>
            <a:r>
              <a:rPr lang="ja-JP" altLang="en-US" sz="3600" smtClean="0">
                <a:latin typeface="Arial"/>
                <a:cs typeface="+mn-cs"/>
              </a:rPr>
              <a:t>’</a:t>
            </a:r>
            <a:r>
              <a:rPr lang="en-US" sz="3600" smtClean="0">
                <a:cs typeface="+mn-cs"/>
              </a:rPr>
              <a:t>s moon and the other only 3 percent the mass of Earth</a:t>
            </a:r>
            <a:r>
              <a:rPr lang="ja-JP" altLang="en-US" sz="3600" smtClean="0">
                <a:latin typeface="Arial"/>
                <a:cs typeface="+mn-cs"/>
              </a:rPr>
              <a:t>’</a:t>
            </a:r>
            <a:r>
              <a:rPr lang="en-US" sz="3600" smtClean="0">
                <a:cs typeface="+mn-cs"/>
              </a:rPr>
              <a:t>s moon.</a:t>
            </a:r>
          </a:p>
          <a:p>
            <a:pPr lvl="1" eaLnBrk="1" hangingPunct="1">
              <a:defRPr/>
            </a:pPr>
            <a:r>
              <a:rPr lang="en-US" sz="2600" smtClean="0"/>
              <a:t>This illustrates the astonishing precision of studies based on pulsar timing.</a:t>
            </a:r>
          </a:p>
        </p:txBody>
      </p:sp>
      <p:sp>
        <p:nvSpPr>
          <p:cNvPr id="1793029"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1827111033"/>
      </p:ext>
    </p:extLst>
  </p:cSld>
  <p:clrMapOvr>
    <a:masterClrMapping/>
  </p:clrMapOvr>
  <p:timing>
    <p:tnLst>
      <p:par>
        <p:cTn xmlns:p14="http://schemas.microsoft.com/office/powerpoint/2010/mai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5074" name="Rectangle 2"/>
          <p:cNvSpPr>
            <a:spLocks noGrp="1" noChangeArrowheads="1"/>
          </p:cNvSpPr>
          <p:nvPr>
            <p:ph idx="1"/>
          </p:nvPr>
        </p:nvSpPr>
        <p:spPr>
          <a:xfrm>
            <a:off x="557213" y="962025"/>
            <a:ext cx="8586787" cy="5715000"/>
          </a:xfrm>
        </p:spPr>
        <p:txBody>
          <a:bodyPr/>
          <a:lstStyle/>
          <a:p>
            <a:pPr eaLnBrk="1" hangingPunct="1">
              <a:defRPr/>
            </a:pPr>
            <a:r>
              <a:rPr lang="en-US" sz="4400" smtClean="0">
                <a:cs typeface="+mn-cs"/>
              </a:rPr>
              <a:t>Astronomers wonder how a neutron star can have planets.</a:t>
            </a:r>
            <a:r>
              <a:rPr lang="en-US" sz="3600" smtClean="0">
                <a:cs typeface="+mn-cs"/>
              </a:rPr>
              <a:t> </a:t>
            </a:r>
          </a:p>
          <a:p>
            <a:pPr lvl="1" eaLnBrk="1" hangingPunct="1">
              <a:defRPr/>
            </a:pPr>
            <a:r>
              <a:rPr lang="en-US" sz="2400" smtClean="0"/>
              <a:t>The inner three planets that orbit PSR1257+12 are closer to the pulsar than Venus is to the sun.</a:t>
            </a:r>
          </a:p>
          <a:p>
            <a:pPr lvl="1" eaLnBrk="1" hangingPunct="1">
              <a:defRPr/>
            </a:pPr>
            <a:r>
              <a:rPr lang="en-US" sz="2400" smtClean="0"/>
              <a:t>Any planets that orbit a star would be lost or vaporized when the star exploded.</a:t>
            </a:r>
          </a:p>
          <a:p>
            <a:pPr lvl="1" eaLnBrk="1" hangingPunct="1">
              <a:defRPr/>
            </a:pPr>
            <a:r>
              <a:rPr lang="en-US" sz="2400" smtClean="0"/>
              <a:t>Furthermore, a star about to explode as a supernova would be a large giant or a supergiant.</a:t>
            </a:r>
          </a:p>
          <a:p>
            <a:pPr lvl="1" eaLnBrk="1" hangingPunct="1">
              <a:defRPr/>
            </a:pPr>
            <a:r>
              <a:rPr lang="en-US" sz="2400" smtClean="0"/>
              <a:t>Planets only a few AU distant would be inside such a large star and could not survive.</a:t>
            </a:r>
          </a:p>
        </p:txBody>
      </p:sp>
      <p:sp>
        <p:nvSpPr>
          <p:cNvPr id="1795077"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1504977771"/>
      </p:ext>
    </p:extLst>
  </p:cSld>
  <p:clrMapOvr>
    <a:masterClrMapping/>
  </p:clrMapOvr>
  <p:timing>
    <p:tnLst>
      <p:par>
        <p:cTn xmlns:p14="http://schemas.microsoft.com/office/powerpoint/2010/mai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2"/>
          <p:cNvSpPr>
            <a:spLocks noGrp="1" noChangeArrowheads="1"/>
          </p:cNvSpPr>
          <p:nvPr>
            <p:ph idx="1"/>
          </p:nvPr>
        </p:nvSpPr>
        <p:spPr>
          <a:xfrm>
            <a:off x="576263" y="971550"/>
            <a:ext cx="8110537" cy="5715000"/>
          </a:xfrm>
        </p:spPr>
        <p:txBody>
          <a:bodyPr/>
          <a:lstStyle/>
          <a:p>
            <a:pPr eaLnBrk="1" hangingPunct="1">
              <a:defRPr/>
            </a:pPr>
            <a:r>
              <a:rPr lang="en-US" sz="3800" smtClean="0">
                <a:cs typeface="+mn-cs"/>
              </a:rPr>
              <a:t>It seems more likely that these planets are the remains of a stellar companion that was devoured by the neutron star.</a:t>
            </a:r>
            <a:r>
              <a:rPr lang="en-US" smtClean="0">
                <a:cs typeface="+mn-cs"/>
              </a:rPr>
              <a:t> </a:t>
            </a:r>
          </a:p>
          <a:p>
            <a:pPr lvl="1" eaLnBrk="1" hangingPunct="1">
              <a:defRPr/>
            </a:pPr>
            <a:r>
              <a:rPr lang="en-US" sz="2400" smtClean="0"/>
              <a:t>In fact, PSR1257+12 is very fast—162 pulses per second.</a:t>
            </a:r>
          </a:p>
          <a:p>
            <a:pPr lvl="1" eaLnBrk="1" hangingPunct="1">
              <a:defRPr/>
            </a:pPr>
            <a:r>
              <a:rPr lang="en-US" sz="2400" smtClean="0"/>
              <a:t>This suggests that it was spun up in a binary system.</a:t>
            </a:r>
          </a:p>
        </p:txBody>
      </p:sp>
      <p:sp>
        <p:nvSpPr>
          <p:cNvPr id="1797125" name="Rectangle 5"/>
          <p:cNvSpPr>
            <a:spLocks noChangeArrowheads="1"/>
          </p:cNvSpPr>
          <p:nvPr/>
        </p:nvSpPr>
        <p:spPr bwMode="auto">
          <a:xfrm>
            <a:off x="561975" y="76200"/>
            <a:ext cx="7591425"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Pulsar Planets</a:t>
            </a:r>
          </a:p>
        </p:txBody>
      </p:sp>
    </p:spTree>
    <p:extLst>
      <p:ext uri="{BB962C8B-B14F-4D97-AF65-F5344CB8AC3E}">
        <p14:creationId xmlns:p14="http://schemas.microsoft.com/office/powerpoint/2010/main" val="2258565973"/>
      </p:ext>
    </p:extLst>
  </p:cSld>
  <p:clrMapOvr>
    <a:masterClrMapping/>
  </p:clrMapOvr>
  <p:timing>
    <p:tnLst>
      <p:par>
        <p:cTn xmlns:p14="http://schemas.microsoft.com/office/powerpoint/2010/mai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0434"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The physics of black holes is difficult to discuss without sophisticated mathematics.</a:t>
            </a:r>
          </a:p>
          <a:p>
            <a:pPr eaLnBrk="1" hangingPunct="1">
              <a:defRPr/>
            </a:pPr>
            <a:r>
              <a:rPr lang="en-US" sz="3600" smtClean="0">
                <a:cs typeface="+mn-cs"/>
              </a:rPr>
              <a:t>However, simple logic is sufficient to predict that they should exist.</a:t>
            </a:r>
          </a:p>
          <a:p>
            <a:pPr lvl="1" eaLnBrk="1" hangingPunct="1">
              <a:defRPr/>
            </a:pPr>
            <a:r>
              <a:rPr lang="en-US" sz="2400" smtClean="0"/>
              <a:t>The problem is to use their predicted properties and try to confirm that they exist.</a:t>
            </a:r>
          </a:p>
        </p:txBody>
      </p:sp>
      <p:sp>
        <p:nvSpPr>
          <p:cNvPr id="1810435" name="Rectangle 3"/>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1486184410"/>
      </p:ext>
    </p:extLst>
  </p:cSld>
  <p:clrMapOvr>
    <a:masterClrMapping/>
  </p:clrMapOvr>
  <p:timing>
    <p:tnLst>
      <p:par>
        <p:cTn xmlns:p14="http://schemas.microsoft.com/office/powerpoint/2010/mai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82" name="Rectangle 2"/>
          <p:cNvSpPr>
            <a:spLocks noGrp="1" noChangeArrowheads="1"/>
          </p:cNvSpPr>
          <p:nvPr>
            <p:ph idx="1"/>
          </p:nvPr>
        </p:nvSpPr>
        <p:spPr>
          <a:xfrm>
            <a:off x="557213" y="965200"/>
            <a:ext cx="7900987" cy="5562600"/>
          </a:xfrm>
        </p:spPr>
        <p:txBody>
          <a:bodyPr/>
          <a:lstStyle/>
          <a:p>
            <a:pPr eaLnBrk="1" hangingPunct="1">
              <a:defRPr/>
            </a:pPr>
            <a:r>
              <a:rPr lang="en-US" sz="4400" smtClean="0">
                <a:cs typeface="+mn-cs"/>
              </a:rPr>
              <a:t>What objects observed in the heavens could be real black holes?</a:t>
            </a:r>
            <a:r>
              <a:rPr lang="en-US" sz="3600" smtClean="0">
                <a:cs typeface="+mn-cs"/>
              </a:rPr>
              <a:t> </a:t>
            </a:r>
          </a:p>
          <a:p>
            <a:pPr lvl="1" eaLnBrk="1" hangingPunct="1">
              <a:defRPr/>
            </a:pPr>
            <a:r>
              <a:rPr lang="en-US" sz="2600" smtClean="0"/>
              <a:t>More difficult than the search for neutron stars is the quest for black holes. </a:t>
            </a:r>
          </a:p>
          <a:p>
            <a:pPr lvl="1" eaLnBrk="1" hangingPunct="1">
              <a:defRPr/>
            </a:pPr>
            <a:r>
              <a:rPr lang="en-US" sz="2600" smtClean="0"/>
              <a:t>Nevertheless, it has met with success.</a:t>
            </a:r>
          </a:p>
        </p:txBody>
      </p:sp>
      <p:sp>
        <p:nvSpPr>
          <p:cNvPr id="1812485" name="Rectangle 5"/>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7446038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5411" name="Rectangle 3"/>
          <p:cNvSpPr>
            <a:spLocks noGrp="1" noChangeArrowheads="1"/>
          </p:cNvSpPr>
          <p:nvPr>
            <p:ph idx="1"/>
          </p:nvPr>
        </p:nvSpPr>
        <p:spPr>
          <a:xfrm>
            <a:off x="566738" y="990600"/>
            <a:ext cx="8520112" cy="5867400"/>
          </a:xfrm>
        </p:spPr>
        <p:txBody>
          <a:bodyPr/>
          <a:lstStyle/>
          <a:p>
            <a:pPr eaLnBrk="1" hangingPunct="1">
              <a:defRPr/>
            </a:pPr>
            <a:r>
              <a:rPr lang="en-US" smtClean="0">
                <a:cs typeface="+mn-cs"/>
              </a:rPr>
              <a:t>The point representing the star in the H–R diagram moves downward—corresponding to lower luminosities.</a:t>
            </a:r>
          </a:p>
          <a:p>
            <a:pPr eaLnBrk="1" hangingPunct="1">
              <a:defRPr/>
            </a:pPr>
            <a:r>
              <a:rPr lang="en-US" smtClean="0">
                <a:cs typeface="+mn-cs"/>
              </a:rPr>
              <a:t>It also moves </a:t>
            </a:r>
            <a:br>
              <a:rPr lang="en-US" smtClean="0">
                <a:cs typeface="+mn-cs"/>
              </a:rPr>
            </a:br>
            <a:r>
              <a:rPr lang="en-US" smtClean="0">
                <a:cs typeface="+mn-cs"/>
              </a:rPr>
              <a:t>to the left—</a:t>
            </a:r>
            <a:br>
              <a:rPr lang="en-US" smtClean="0">
                <a:cs typeface="+mn-cs"/>
              </a:rPr>
            </a:br>
            <a:r>
              <a:rPr lang="en-US" smtClean="0">
                <a:cs typeface="+mn-cs"/>
              </a:rPr>
              <a:t>corresponding to </a:t>
            </a:r>
            <a:br>
              <a:rPr lang="en-US" smtClean="0">
                <a:cs typeface="+mn-cs"/>
              </a:rPr>
            </a:br>
            <a:r>
              <a:rPr lang="en-US" smtClean="0">
                <a:cs typeface="+mn-cs"/>
              </a:rPr>
              <a:t>higher surface </a:t>
            </a:r>
            <a:br>
              <a:rPr lang="en-US" smtClean="0">
                <a:cs typeface="+mn-cs"/>
              </a:rPr>
            </a:br>
            <a:r>
              <a:rPr lang="en-US" smtClean="0">
                <a:cs typeface="+mn-cs"/>
              </a:rPr>
              <a:t>temperatures.</a:t>
            </a:r>
          </a:p>
        </p:txBody>
      </p:sp>
      <p:pic>
        <p:nvPicPr>
          <p:cNvPr id="52226" name="Picture 16"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133600"/>
            <a:ext cx="3756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5425" name="Rectangle 17"/>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20446806"/>
      </p:ext>
    </p:extLst>
  </p:cSld>
  <p:clrMapOvr>
    <a:masterClrMapping/>
  </p:clrMapOvr>
  <p:timing>
    <p:tnLst>
      <p:par>
        <p:cTn xmlns:p14="http://schemas.microsoft.com/office/powerpoint/2010/mai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4530" name="Rectangle 2"/>
          <p:cNvSpPr>
            <a:spLocks noGrp="1" noChangeArrowheads="1"/>
          </p:cNvSpPr>
          <p:nvPr>
            <p:ph idx="1"/>
          </p:nvPr>
        </p:nvSpPr>
        <p:spPr>
          <a:xfrm>
            <a:off x="557213" y="931863"/>
            <a:ext cx="8586787" cy="5868987"/>
          </a:xfrm>
        </p:spPr>
        <p:txBody>
          <a:bodyPr/>
          <a:lstStyle/>
          <a:p>
            <a:pPr eaLnBrk="1" hangingPunct="1">
              <a:defRPr/>
            </a:pPr>
            <a:r>
              <a:rPr lang="en-US" sz="4800" smtClean="0">
                <a:cs typeface="+mn-cs"/>
              </a:rPr>
              <a:t>To begin, you must consider a simple question.</a:t>
            </a:r>
            <a:r>
              <a:rPr lang="en-US" smtClean="0">
                <a:cs typeface="+mn-cs"/>
              </a:rPr>
              <a:t> </a:t>
            </a:r>
          </a:p>
          <a:p>
            <a:pPr lvl="1" eaLnBrk="1" hangingPunct="1">
              <a:defRPr/>
            </a:pPr>
            <a:r>
              <a:rPr lang="en-US" sz="2600" smtClean="0"/>
              <a:t>How fast must an object travel to escape from the surface of a celestial body?</a:t>
            </a:r>
          </a:p>
          <a:p>
            <a:pPr lvl="1" eaLnBrk="1" hangingPunct="1">
              <a:defRPr/>
            </a:pPr>
            <a:r>
              <a:rPr lang="en-US" sz="2600" smtClean="0"/>
              <a:t>The answer will lead to black holes.</a:t>
            </a:r>
            <a:endParaRPr lang="en-US" sz="2200" smtClean="0"/>
          </a:p>
        </p:txBody>
      </p:sp>
      <p:sp>
        <p:nvSpPr>
          <p:cNvPr id="1814533" name="Rectangle 5"/>
          <p:cNvSpPr>
            <a:spLocks noChangeArrowheads="1"/>
          </p:cNvSpPr>
          <p:nvPr/>
        </p:nvSpPr>
        <p:spPr bwMode="auto">
          <a:xfrm>
            <a:off x="579438" y="76200"/>
            <a:ext cx="74977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Black Holes</a:t>
            </a:r>
          </a:p>
        </p:txBody>
      </p:sp>
    </p:spTree>
    <p:extLst>
      <p:ext uri="{BB962C8B-B14F-4D97-AF65-F5344CB8AC3E}">
        <p14:creationId xmlns:p14="http://schemas.microsoft.com/office/powerpoint/2010/main" val="3293689456"/>
      </p:ext>
    </p:extLst>
  </p:cSld>
  <p:clrMapOvr>
    <a:masterClrMapping/>
  </p:clrMapOvr>
  <p:timing>
    <p:tnLst>
      <p:par>
        <p:cTn xmlns:p14="http://schemas.microsoft.com/office/powerpoint/2010/mai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578" name="Rectangle 2"/>
          <p:cNvSpPr>
            <a:spLocks noGrp="1" noChangeArrowheads="1"/>
          </p:cNvSpPr>
          <p:nvPr>
            <p:ph type="body" sz="half" idx="1"/>
          </p:nvPr>
        </p:nvSpPr>
        <p:spPr>
          <a:xfrm>
            <a:off x="579438" y="993775"/>
            <a:ext cx="7650162" cy="5711825"/>
          </a:xfrm>
        </p:spPr>
        <p:txBody>
          <a:bodyPr/>
          <a:lstStyle/>
          <a:p>
            <a:pPr eaLnBrk="1" hangingPunct="1">
              <a:defRPr/>
            </a:pPr>
            <a:r>
              <a:rPr lang="en-US" sz="3600" smtClean="0">
                <a:cs typeface="+mn-cs"/>
              </a:rPr>
              <a:t>Escape velocity is the initial velocity an object needs to escape from a celestial body.</a:t>
            </a:r>
          </a:p>
          <a:p>
            <a:pPr eaLnBrk="1" hangingPunct="1">
              <a:defRPr/>
            </a:pPr>
            <a:r>
              <a:rPr lang="en-US" sz="3600" smtClean="0">
                <a:cs typeface="+mn-cs"/>
              </a:rPr>
              <a:t>It depends on two things:</a:t>
            </a:r>
          </a:p>
          <a:p>
            <a:pPr lvl="1" eaLnBrk="1" hangingPunct="1">
              <a:defRPr/>
            </a:pPr>
            <a:r>
              <a:rPr lang="en-US" sz="2400" smtClean="0"/>
              <a:t>Mass of the celestial body</a:t>
            </a:r>
          </a:p>
          <a:p>
            <a:pPr lvl="1" eaLnBrk="1" hangingPunct="1">
              <a:defRPr/>
            </a:pPr>
            <a:r>
              <a:rPr lang="en-US" sz="2400" smtClean="0"/>
              <a:t>Distance from the center of mass to the escapee</a:t>
            </a:r>
            <a:r>
              <a:rPr lang="ja-JP" altLang="en-US" sz="2400" smtClean="0">
                <a:latin typeface="Arial"/>
              </a:rPr>
              <a:t>’</a:t>
            </a:r>
            <a:r>
              <a:rPr lang="en-US" sz="2400" smtClean="0"/>
              <a:t>s starting point</a:t>
            </a:r>
          </a:p>
        </p:txBody>
      </p:sp>
      <p:sp>
        <p:nvSpPr>
          <p:cNvPr id="1816579" name="Rectangle 3"/>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761004845"/>
      </p:ext>
    </p:extLst>
  </p:cSld>
  <p:clrMapOvr>
    <a:masterClrMapping/>
  </p:clrMapOvr>
  <p:timing>
    <p:tnLst>
      <p:par>
        <p:cTn xmlns:p14="http://schemas.microsoft.com/office/powerpoint/2010/mai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8626" name="Rectangle 2"/>
          <p:cNvSpPr>
            <a:spLocks noGrp="1" noChangeArrowheads="1"/>
          </p:cNvSpPr>
          <p:nvPr>
            <p:ph type="body" sz="half" idx="1"/>
          </p:nvPr>
        </p:nvSpPr>
        <p:spPr>
          <a:xfrm>
            <a:off x="579438" y="993775"/>
            <a:ext cx="8107362" cy="5864225"/>
          </a:xfrm>
        </p:spPr>
        <p:txBody>
          <a:bodyPr/>
          <a:lstStyle/>
          <a:p>
            <a:pPr eaLnBrk="1" hangingPunct="1">
              <a:defRPr/>
            </a:pPr>
            <a:r>
              <a:rPr lang="en-US" sz="3600" smtClean="0">
                <a:cs typeface="+mn-cs"/>
              </a:rPr>
              <a:t>If the celestial body has a large mass, its gravity is strong, and you need a high velocity to escape from its surface.</a:t>
            </a:r>
          </a:p>
          <a:p>
            <a:pPr eaLnBrk="1" hangingPunct="1">
              <a:defRPr/>
            </a:pPr>
            <a:r>
              <a:rPr lang="en-US" sz="3600" smtClean="0">
                <a:cs typeface="+mn-cs"/>
              </a:rPr>
              <a:t>If you begin your journey farther from the center of mass, the velocity needed is less.</a:t>
            </a:r>
          </a:p>
        </p:txBody>
      </p:sp>
      <p:sp>
        <p:nvSpPr>
          <p:cNvPr id="1818631" name="Rectangle 7"/>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522745094"/>
      </p:ext>
    </p:extLst>
  </p:cSld>
  <p:clrMapOvr>
    <a:masterClrMapping/>
  </p:clrMapOvr>
  <p:timing>
    <p:tnLst>
      <p:par>
        <p:cTn xmlns:p14="http://schemas.microsoft.com/office/powerpoint/2010/mai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0674" name="Rectangle 2"/>
          <p:cNvSpPr>
            <a:spLocks noGrp="1" noChangeArrowheads="1"/>
          </p:cNvSpPr>
          <p:nvPr>
            <p:ph idx="1"/>
          </p:nvPr>
        </p:nvSpPr>
        <p:spPr>
          <a:xfrm>
            <a:off x="579438" y="990600"/>
            <a:ext cx="8335962" cy="5867400"/>
          </a:xfrm>
        </p:spPr>
        <p:txBody>
          <a:bodyPr/>
          <a:lstStyle/>
          <a:p>
            <a:pPr eaLnBrk="1" hangingPunct="1">
              <a:defRPr/>
            </a:pPr>
            <a:r>
              <a:rPr lang="en-US" smtClean="0">
                <a:cs typeface="+mn-cs"/>
              </a:rPr>
              <a:t>For example, to escape from Earth, a spaceship would have to leave Earth</a:t>
            </a:r>
            <a:r>
              <a:rPr lang="ja-JP" altLang="en-US" smtClean="0">
                <a:latin typeface="Arial"/>
                <a:cs typeface="+mn-cs"/>
              </a:rPr>
              <a:t>’</a:t>
            </a:r>
            <a:r>
              <a:rPr lang="en-US" smtClean="0">
                <a:cs typeface="+mn-cs"/>
              </a:rPr>
              <a:t>s surface at 11 km/s (25,000 mph).</a:t>
            </a:r>
          </a:p>
          <a:p>
            <a:pPr eaLnBrk="1" hangingPunct="1">
              <a:defRPr/>
            </a:pPr>
            <a:r>
              <a:rPr lang="en-US" smtClean="0">
                <a:cs typeface="+mn-cs"/>
              </a:rPr>
              <a:t>However, if you could launch spaceships from the top of a tower 1,000 miles high, the escape velocity would be only 8.8 km/s (20,000 mph).</a:t>
            </a:r>
          </a:p>
        </p:txBody>
      </p:sp>
      <p:sp>
        <p:nvSpPr>
          <p:cNvPr id="1820677"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2865462209"/>
      </p:ext>
    </p:extLst>
  </p:cSld>
  <p:clrMapOvr>
    <a:masterClrMapping/>
  </p:clrMapOvr>
  <p:timing>
    <p:tnLst>
      <p:par>
        <p:cTn xmlns:p14="http://schemas.microsoft.com/office/powerpoint/2010/mai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22" name="Rectangle 2"/>
          <p:cNvSpPr>
            <a:spLocks noGrp="1" noChangeArrowheads="1"/>
          </p:cNvSpPr>
          <p:nvPr>
            <p:ph idx="1"/>
          </p:nvPr>
        </p:nvSpPr>
        <p:spPr>
          <a:xfrm>
            <a:off x="579438" y="990600"/>
            <a:ext cx="8107362" cy="5821363"/>
          </a:xfrm>
        </p:spPr>
        <p:txBody>
          <a:bodyPr/>
          <a:lstStyle/>
          <a:p>
            <a:pPr eaLnBrk="1" hangingPunct="1">
              <a:defRPr/>
            </a:pPr>
            <a:r>
              <a:rPr lang="en-US" sz="3600" smtClean="0">
                <a:cs typeface="+mn-cs"/>
              </a:rPr>
              <a:t>An object massive enough and/or small enough could have an escape velocity greater than the speed of light.</a:t>
            </a:r>
          </a:p>
          <a:p>
            <a:pPr lvl="1" eaLnBrk="1" hangingPunct="1">
              <a:defRPr/>
            </a:pPr>
            <a:r>
              <a:rPr lang="en-US" sz="2400" smtClean="0"/>
              <a:t>Relativity says that nothing can travel faster than the speed of light.</a:t>
            </a:r>
          </a:p>
          <a:p>
            <a:pPr lvl="1" eaLnBrk="1" hangingPunct="1">
              <a:defRPr/>
            </a:pPr>
            <a:r>
              <a:rPr lang="en-US" sz="2400" smtClean="0"/>
              <a:t>So, even photons would be unable to escape.</a:t>
            </a:r>
          </a:p>
          <a:p>
            <a:pPr lvl="1" eaLnBrk="1" hangingPunct="1">
              <a:defRPr/>
            </a:pPr>
            <a:r>
              <a:rPr lang="en-US" sz="2400" smtClean="0"/>
              <a:t>This small, massive object could never be seen—light could not leave it.</a:t>
            </a:r>
          </a:p>
        </p:txBody>
      </p:sp>
      <p:sp>
        <p:nvSpPr>
          <p:cNvPr id="1822725"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3370761346"/>
      </p:ext>
    </p:extLst>
  </p:cSld>
  <p:clrMapOvr>
    <a:masterClrMapping/>
  </p:clrMapOvr>
  <p:timing>
    <p:tnLst>
      <p:par>
        <p:cTn xmlns:p14="http://schemas.microsoft.com/office/powerpoint/2010/mai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4770" name="Rectangle 2"/>
          <p:cNvSpPr>
            <a:spLocks noGrp="1" noChangeArrowheads="1"/>
          </p:cNvSpPr>
          <p:nvPr>
            <p:ph idx="1"/>
          </p:nvPr>
        </p:nvSpPr>
        <p:spPr>
          <a:xfrm>
            <a:off x="560388" y="957263"/>
            <a:ext cx="8583612" cy="5867400"/>
          </a:xfrm>
        </p:spPr>
        <p:txBody>
          <a:bodyPr/>
          <a:lstStyle/>
          <a:p>
            <a:pPr eaLnBrk="1" hangingPunct="1">
              <a:defRPr/>
            </a:pPr>
            <a:r>
              <a:rPr lang="en-US" sz="4000" smtClean="0">
                <a:cs typeface="+mn-cs"/>
              </a:rPr>
              <a:t>This was first noted by British astronomer Reverend John Mitchell in 1783—long before Einstein and relativity.</a:t>
            </a:r>
          </a:p>
        </p:txBody>
      </p:sp>
      <p:sp>
        <p:nvSpPr>
          <p:cNvPr id="1824773" name="Rectangle 5"/>
          <p:cNvSpPr>
            <a:spLocks noChangeArrowheads="1"/>
          </p:cNvSpPr>
          <p:nvPr/>
        </p:nvSpPr>
        <p:spPr bwMode="auto">
          <a:xfrm>
            <a:off x="579438" y="76200"/>
            <a:ext cx="780256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Escape Velocity</a:t>
            </a:r>
          </a:p>
        </p:txBody>
      </p:sp>
    </p:spTree>
    <p:extLst>
      <p:ext uri="{BB962C8B-B14F-4D97-AF65-F5344CB8AC3E}">
        <p14:creationId xmlns:p14="http://schemas.microsoft.com/office/powerpoint/2010/main" val="694849293"/>
      </p:ext>
    </p:extLst>
  </p:cSld>
  <p:clrMapOvr>
    <a:masterClrMapping/>
  </p:clrMapOvr>
  <p:timing>
    <p:tnLst>
      <p:par>
        <p:cTn xmlns:p14="http://schemas.microsoft.com/office/powerpoint/2010/mai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6818" name="Rectangle 2"/>
          <p:cNvSpPr>
            <a:spLocks noGrp="1" noChangeArrowheads="1"/>
          </p:cNvSpPr>
          <p:nvPr>
            <p:ph idx="1"/>
          </p:nvPr>
        </p:nvSpPr>
        <p:spPr>
          <a:xfrm>
            <a:off x="560388" y="966788"/>
            <a:ext cx="8126412" cy="5853112"/>
          </a:xfrm>
        </p:spPr>
        <p:txBody>
          <a:bodyPr/>
          <a:lstStyle/>
          <a:p>
            <a:pPr eaLnBrk="1" hangingPunct="1">
              <a:defRPr/>
            </a:pPr>
            <a:r>
              <a:rPr lang="en-US" sz="4400" smtClean="0">
                <a:cs typeface="+mn-cs"/>
              </a:rPr>
              <a:t>If the core of a star collapses and contains more than about 3 solar masses, no force can stop the collapse.</a:t>
            </a:r>
          </a:p>
        </p:txBody>
      </p:sp>
      <p:sp>
        <p:nvSpPr>
          <p:cNvPr id="1826819" name="Rectangle 3"/>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244210356"/>
      </p:ext>
    </p:extLst>
  </p:cSld>
  <p:clrMapOvr>
    <a:masterClrMapping/>
  </p:clrMapOvr>
  <p:timing>
    <p:tnLst>
      <p:par>
        <p:cTn xmlns:p14="http://schemas.microsoft.com/office/powerpoint/2010/mai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219" name="Rectangle 3"/>
          <p:cNvSpPr>
            <a:spLocks noGrp="1" noChangeArrowheads="1"/>
          </p:cNvSpPr>
          <p:nvPr>
            <p:ph idx="1"/>
          </p:nvPr>
        </p:nvSpPr>
        <p:spPr>
          <a:xfrm>
            <a:off x="581025" y="989013"/>
            <a:ext cx="8562975" cy="5868987"/>
          </a:xfrm>
        </p:spPr>
        <p:txBody>
          <a:bodyPr/>
          <a:lstStyle/>
          <a:p>
            <a:pPr eaLnBrk="1" hangingPunct="1">
              <a:defRPr/>
            </a:pPr>
            <a:r>
              <a:rPr lang="en-US" smtClean="0">
                <a:cs typeface="+mn-cs"/>
              </a:rPr>
              <a:t>When the object reaches the size of a white dwarf, the collapse continues—because degenerate electrons cannot support that much weight.</a:t>
            </a:r>
          </a:p>
          <a:p>
            <a:pPr eaLnBrk="1" hangingPunct="1">
              <a:defRPr/>
            </a:pPr>
            <a:r>
              <a:rPr lang="en-US" smtClean="0">
                <a:cs typeface="+mn-cs"/>
              </a:rPr>
              <a:t>It also cannot stop when it reaches the even smaller size of a neutron star—because degenerate neutrons also cannot support that weight.</a:t>
            </a:r>
          </a:p>
          <a:p>
            <a:pPr lvl="1" eaLnBrk="1" hangingPunct="1">
              <a:defRPr/>
            </a:pPr>
            <a:r>
              <a:rPr lang="en-US" sz="2600" smtClean="0"/>
              <a:t>No force remains to stop the object from collapsing to zero radius.</a:t>
            </a:r>
          </a:p>
        </p:txBody>
      </p:sp>
      <p:sp>
        <p:nvSpPr>
          <p:cNvPr id="2057222"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63399337"/>
      </p:ext>
    </p:extLst>
  </p:cSld>
  <p:clrMapOvr>
    <a:masterClrMapping/>
  </p:clrMapOvr>
  <p:timing>
    <p:tnLst>
      <p:par>
        <p:cTn xmlns:p14="http://schemas.microsoft.com/office/powerpoint/2010/mai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8866" name="Rectangle 2"/>
          <p:cNvSpPr>
            <a:spLocks noGrp="1" noChangeArrowheads="1"/>
          </p:cNvSpPr>
          <p:nvPr>
            <p:ph idx="1"/>
          </p:nvPr>
        </p:nvSpPr>
        <p:spPr>
          <a:xfrm>
            <a:off x="560388" y="966788"/>
            <a:ext cx="8126412" cy="5486400"/>
          </a:xfrm>
        </p:spPr>
        <p:txBody>
          <a:bodyPr/>
          <a:lstStyle/>
          <a:p>
            <a:pPr eaLnBrk="1" hangingPunct="1">
              <a:defRPr/>
            </a:pPr>
            <a:r>
              <a:rPr lang="en-US" sz="4400" smtClean="0">
                <a:cs typeface="+mn-cs"/>
              </a:rPr>
              <a:t>As an object collapses, its density and the strength of its surface gravity increase.</a:t>
            </a:r>
          </a:p>
          <a:p>
            <a:pPr lvl="1" eaLnBrk="1" hangingPunct="1">
              <a:defRPr/>
            </a:pPr>
            <a:r>
              <a:rPr lang="en-US" sz="2400" smtClean="0"/>
              <a:t>If it collapses to zero radius, its density becomes infinite. </a:t>
            </a:r>
          </a:p>
          <a:p>
            <a:pPr lvl="1" eaLnBrk="1" hangingPunct="1">
              <a:defRPr/>
            </a:pPr>
            <a:r>
              <a:rPr lang="en-US" sz="2400" smtClean="0"/>
              <a:t>Mathematicians call such a point a</a:t>
            </a:r>
            <a:r>
              <a:rPr lang="en-US" sz="2400" smtClean="0">
                <a:solidFill>
                  <a:srgbClr val="99CCFF"/>
                </a:solidFill>
              </a:rPr>
              <a:t> </a:t>
            </a:r>
            <a:r>
              <a:rPr lang="en-US" sz="2400" smtClean="0">
                <a:solidFill>
                  <a:srgbClr val="0000FF"/>
                </a:solidFill>
              </a:rPr>
              <a:t>singularity</a:t>
            </a:r>
            <a:r>
              <a:rPr lang="en-US" sz="2400" smtClean="0"/>
              <a:t>.</a:t>
            </a:r>
          </a:p>
        </p:txBody>
      </p:sp>
      <p:sp>
        <p:nvSpPr>
          <p:cNvPr id="1828869"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865892442"/>
      </p:ext>
    </p:extLst>
  </p:cSld>
  <p:clrMapOvr>
    <a:masterClrMapping/>
  </p:clrMapOvr>
  <p:timing>
    <p:tnLst>
      <p:par>
        <p:cTn xmlns:p14="http://schemas.microsoft.com/office/powerpoint/2010/mai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0914" name="Rectangle 2"/>
          <p:cNvSpPr>
            <a:spLocks noGrp="1" noChangeArrowheads="1"/>
          </p:cNvSpPr>
          <p:nvPr>
            <p:ph idx="1"/>
          </p:nvPr>
        </p:nvSpPr>
        <p:spPr>
          <a:xfrm>
            <a:off x="557213" y="952500"/>
            <a:ext cx="8129587" cy="5486400"/>
          </a:xfrm>
        </p:spPr>
        <p:txBody>
          <a:bodyPr/>
          <a:lstStyle/>
          <a:p>
            <a:pPr eaLnBrk="1" hangingPunct="1">
              <a:defRPr/>
            </a:pPr>
            <a:r>
              <a:rPr lang="en-US" sz="4400" smtClean="0">
                <a:cs typeface="+mn-cs"/>
              </a:rPr>
              <a:t>In physical terms, it is difficult to imagine an object of zero radius.</a:t>
            </a:r>
          </a:p>
          <a:p>
            <a:pPr lvl="1" eaLnBrk="1" hangingPunct="1">
              <a:defRPr/>
            </a:pPr>
            <a:r>
              <a:rPr lang="en-US" sz="2400" smtClean="0"/>
              <a:t>Some theorists believe that a singularity is impossible and that the laws of quantum physics must somehow halt the collapse at some subatomic radius roughly 10</a:t>
            </a:r>
            <a:r>
              <a:rPr lang="en-US" sz="2400" baseline="30000" smtClean="0"/>
              <a:t>20</a:t>
            </a:r>
            <a:r>
              <a:rPr lang="en-US" sz="2400" smtClean="0"/>
              <a:t> times smaller than a proton.</a:t>
            </a:r>
          </a:p>
          <a:p>
            <a:pPr lvl="1" eaLnBrk="1" hangingPunct="1">
              <a:defRPr/>
            </a:pPr>
            <a:r>
              <a:rPr lang="en-US" sz="2400" smtClean="0"/>
              <a:t>Astronomically, it seems to make little difference.</a:t>
            </a:r>
          </a:p>
        </p:txBody>
      </p:sp>
      <p:sp>
        <p:nvSpPr>
          <p:cNvPr id="183091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94849367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08p14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165" y="421740"/>
            <a:ext cx="8694836" cy="643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908186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62" name="Rectangle 2"/>
          <p:cNvSpPr>
            <a:spLocks noGrp="1" noChangeArrowheads="1"/>
          </p:cNvSpPr>
          <p:nvPr>
            <p:ph idx="1"/>
          </p:nvPr>
        </p:nvSpPr>
        <p:spPr>
          <a:xfrm>
            <a:off x="579438" y="990600"/>
            <a:ext cx="8107362" cy="5791200"/>
          </a:xfrm>
        </p:spPr>
        <p:txBody>
          <a:bodyPr/>
          <a:lstStyle/>
          <a:p>
            <a:pPr eaLnBrk="1" hangingPunct="1">
              <a:defRPr/>
            </a:pPr>
            <a:r>
              <a:rPr lang="en-US" sz="3600" smtClean="0">
                <a:cs typeface="+mn-cs"/>
              </a:rPr>
              <a:t>If the contracting core of a star becomes small enough, the escape velocity in the region around it is so large that no light can escape.</a:t>
            </a:r>
          </a:p>
          <a:p>
            <a:pPr lvl="1" eaLnBrk="1" hangingPunct="1">
              <a:defRPr/>
            </a:pPr>
            <a:r>
              <a:rPr lang="en-US" sz="2600" smtClean="0"/>
              <a:t>You can receive no information about the object or about the region of space near it.</a:t>
            </a:r>
          </a:p>
        </p:txBody>
      </p:sp>
      <p:sp>
        <p:nvSpPr>
          <p:cNvPr id="1832965"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765059435"/>
      </p:ext>
    </p:extLst>
  </p:cSld>
  <p:clrMapOvr>
    <a:masterClrMapping/>
  </p:clrMapOvr>
  <p:timing>
    <p:tnLst>
      <p:par>
        <p:cTn xmlns:p14="http://schemas.microsoft.com/office/powerpoint/2010/mai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267" name="Rectangle 3"/>
          <p:cNvSpPr>
            <a:spLocks noGrp="1" noChangeArrowheads="1"/>
          </p:cNvSpPr>
          <p:nvPr>
            <p:ph idx="1"/>
          </p:nvPr>
        </p:nvSpPr>
        <p:spPr>
          <a:xfrm>
            <a:off x="561975" y="912813"/>
            <a:ext cx="8124825" cy="5926137"/>
          </a:xfrm>
        </p:spPr>
        <p:txBody>
          <a:bodyPr/>
          <a:lstStyle/>
          <a:p>
            <a:pPr eaLnBrk="1" hangingPunct="1">
              <a:defRPr/>
            </a:pPr>
            <a:r>
              <a:rPr lang="en-US" sz="5400" smtClean="0">
                <a:cs typeface="+mn-cs"/>
              </a:rPr>
              <a:t>Such a region is called a </a:t>
            </a:r>
            <a:r>
              <a:rPr lang="en-US" sz="5400" smtClean="0">
                <a:solidFill>
                  <a:srgbClr val="0000FF"/>
                </a:solidFill>
                <a:cs typeface="+mn-cs"/>
              </a:rPr>
              <a:t>black hole</a:t>
            </a:r>
            <a:r>
              <a:rPr lang="en-US" sz="5400" smtClean="0">
                <a:cs typeface="+mn-cs"/>
              </a:rPr>
              <a:t>.</a:t>
            </a:r>
          </a:p>
          <a:p>
            <a:pPr lvl="1" eaLnBrk="1" hangingPunct="1">
              <a:defRPr/>
            </a:pPr>
            <a:r>
              <a:rPr lang="en-US" sz="2600" smtClean="0"/>
              <a:t>Note that the term </a:t>
            </a:r>
            <a:r>
              <a:rPr lang="en-US" sz="2600" i="1" smtClean="0"/>
              <a:t>black hole</a:t>
            </a:r>
            <a:r>
              <a:rPr lang="en-US" sz="2600" smtClean="0"/>
              <a:t> refers to a volume of space—not just the singularity at the region</a:t>
            </a:r>
            <a:r>
              <a:rPr lang="ja-JP" altLang="en-US" sz="2600" smtClean="0">
                <a:latin typeface="Arial"/>
              </a:rPr>
              <a:t>’</a:t>
            </a:r>
            <a:r>
              <a:rPr lang="en-US" sz="2600" smtClean="0"/>
              <a:t>s center.</a:t>
            </a:r>
            <a:endParaRPr lang="en-US" sz="2200" smtClean="0"/>
          </a:p>
        </p:txBody>
      </p:sp>
      <p:sp>
        <p:nvSpPr>
          <p:cNvPr id="2059270"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786282803"/>
      </p:ext>
    </p:extLst>
  </p:cSld>
  <p:clrMapOvr>
    <a:masterClrMapping/>
  </p:clrMapOvr>
  <p:timing>
    <p:tnLst>
      <p:par>
        <p:cTn xmlns:p14="http://schemas.microsoft.com/office/powerpoint/2010/mai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5010" name="Rectangle 2"/>
          <p:cNvSpPr>
            <a:spLocks noGrp="1" noChangeArrowheads="1"/>
          </p:cNvSpPr>
          <p:nvPr>
            <p:ph idx="1"/>
          </p:nvPr>
        </p:nvSpPr>
        <p:spPr>
          <a:xfrm>
            <a:off x="565150" y="989013"/>
            <a:ext cx="8121650" cy="5868987"/>
          </a:xfrm>
        </p:spPr>
        <p:txBody>
          <a:bodyPr/>
          <a:lstStyle/>
          <a:p>
            <a:pPr eaLnBrk="1" hangingPunct="1">
              <a:defRPr/>
            </a:pPr>
            <a:r>
              <a:rPr lang="en-US" sz="3600" smtClean="0">
                <a:cs typeface="+mn-cs"/>
              </a:rPr>
              <a:t>If the core of an exploding star collapsed to create a black hole, the expanding outer layers of the star could produce a supernova remnant.</a:t>
            </a:r>
          </a:p>
          <a:p>
            <a:pPr eaLnBrk="1" hangingPunct="1">
              <a:defRPr/>
            </a:pPr>
            <a:r>
              <a:rPr lang="en-US" sz="3600" smtClean="0">
                <a:cs typeface="+mn-cs"/>
              </a:rPr>
              <a:t>The core, though, would vanish without a trace.</a:t>
            </a:r>
          </a:p>
        </p:txBody>
      </p:sp>
      <p:sp>
        <p:nvSpPr>
          <p:cNvPr id="1835013"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098940844"/>
      </p:ext>
    </p:extLst>
  </p:cSld>
  <p:clrMapOvr>
    <a:masterClrMapping/>
  </p:clrMapOvr>
  <p:timing>
    <p:tnLst>
      <p:par>
        <p:cTn xmlns:p14="http://schemas.microsoft.com/office/powerpoint/2010/mai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7058" name="Rectangle 2"/>
          <p:cNvSpPr>
            <a:spLocks noGrp="1" noChangeArrowheads="1"/>
          </p:cNvSpPr>
          <p:nvPr>
            <p:ph idx="1"/>
          </p:nvPr>
        </p:nvSpPr>
        <p:spPr>
          <a:xfrm>
            <a:off x="579438" y="990600"/>
            <a:ext cx="8107362" cy="5791200"/>
          </a:xfrm>
        </p:spPr>
        <p:txBody>
          <a:bodyPr/>
          <a:lstStyle/>
          <a:p>
            <a:pPr eaLnBrk="1" hangingPunct="1">
              <a:defRPr/>
            </a:pPr>
            <a:r>
              <a:rPr lang="en-US" sz="3600" smtClean="0">
                <a:cs typeface="+mn-cs"/>
              </a:rPr>
              <a:t>Albert Einstein</a:t>
            </a:r>
            <a:r>
              <a:rPr lang="ja-JP" altLang="en-US" sz="3600" smtClean="0">
                <a:latin typeface="Arial"/>
                <a:cs typeface="+mn-cs"/>
              </a:rPr>
              <a:t>’</a:t>
            </a:r>
            <a:r>
              <a:rPr lang="en-US" sz="3600" smtClean="0">
                <a:cs typeface="+mn-cs"/>
              </a:rPr>
              <a:t>s mathematical theory of space and time, the general theory of relativity, treats space and time as a single entity—space-time.</a:t>
            </a:r>
            <a:r>
              <a:rPr lang="en-US" smtClean="0">
                <a:cs typeface="+mn-cs"/>
              </a:rPr>
              <a:t> </a:t>
            </a:r>
          </a:p>
          <a:p>
            <a:pPr lvl="1" eaLnBrk="1" hangingPunct="1">
              <a:defRPr/>
            </a:pPr>
            <a:r>
              <a:rPr lang="en-US" sz="2600" smtClean="0"/>
              <a:t>His equations showed that gravity could be described as a curvature of space-time.</a:t>
            </a:r>
          </a:p>
        </p:txBody>
      </p:sp>
      <p:sp>
        <p:nvSpPr>
          <p:cNvPr id="1837061"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4106552742"/>
      </p:ext>
    </p:extLst>
  </p:cSld>
  <p:clrMapOvr>
    <a:masterClrMapping/>
  </p:clrMapOvr>
  <p:timing>
    <p:tnLst>
      <p:par>
        <p:cTn xmlns:p14="http://schemas.microsoft.com/office/powerpoint/2010/mai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9106" name="Rectangle 2"/>
          <p:cNvSpPr>
            <a:spLocks noGrp="1" noChangeArrowheads="1"/>
          </p:cNvSpPr>
          <p:nvPr>
            <p:ph idx="1"/>
          </p:nvPr>
        </p:nvSpPr>
        <p:spPr>
          <a:xfrm>
            <a:off x="579438" y="990600"/>
            <a:ext cx="8583612" cy="5867400"/>
          </a:xfrm>
        </p:spPr>
        <p:txBody>
          <a:bodyPr/>
          <a:lstStyle/>
          <a:p>
            <a:pPr eaLnBrk="1" hangingPunct="1">
              <a:defRPr/>
            </a:pPr>
            <a:r>
              <a:rPr lang="en-US" smtClean="0">
                <a:cs typeface="+mn-cs"/>
              </a:rPr>
              <a:t>Almost immediately, astronomer Karl Schwarzschild found a way to solve the equations to describe the gravitational field around a single, nonrotating, electrically neutral lump of matter.</a:t>
            </a:r>
          </a:p>
          <a:p>
            <a:pPr lvl="1" eaLnBrk="1" hangingPunct="1">
              <a:defRPr/>
            </a:pPr>
            <a:r>
              <a:rPr lang="en-US" sz="2400" smtClean="0"/>
              <a:t>That solution contained the first general relativistic description of a black hole.</a:t>
            </a:r>
          </a:p>
          <a:p>
            <a:pPr lvl="1" eaLnBrk="1" hangingPunct="1">
              <a:defRPr/>
            </a:pPr>
            <a:r>
              <a:rPr lang="en-US" sz="2400" smtClean="0"/>
              <a:t>Nonrotating, electrically neutral black holes are now known as Schwarzschild black holes. </a:t>
            </a:r>
          </a:p>
        </p:txBody>
      </p:sp>
      <p:sp>
        <p:nvSpPr>
          <p:cNvPr id="1839110"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81558582"/>
      </p:ext>
    </p:extLst>
  </p:cSld>
  <p:clrMapOvr>
    <a:masterClrMapping/>
  </p:clrMapOvr>
  <p:timing>
    <p:tnLst>
      <p:par>
        <p:cTn xmlns:p14="http://schemas.microsoft.com/office/powerpoint/2010/mai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1154" name="Rectangle 2"/>
          <p:cNvSpPr>
            <a:spLocks noGrp="1" noChangeArrowheads="1"/>
          </p:cNvSpPr>
          <p:nvPr>
            <p:ph idx="1"/>
          </p:nvPr>
        </p:nvSpPr>
        <p:spPr>
          <a:xfrm>
            <a:off x="579438" y="990600"/>
            <a:ext cx="8107362" cy="5867400"/>
          </a:xfrm>
        </p:spPr>
        <p:txBody>
          <a:bodyPr/>
          <a:lstStyle/>
          <a:p>
            <a:pPr eaLnBrk="1" hangingPunct="1">
              <a:defRPr/>
            </a:pPr>
            <a:r>
              <a:rPr lang="en-US" smtClean="0">
                <a:cs typeface="+mn-cs"/>
              </a:rPr>
              <a:t>In recent decades, theorists such as Roy P. Kerr and Stephen W. Hawking have found ways to apply the sophisticated mathematical equations of the general theory of relativity and quantum mechanics to black holes that are rotating and have electrical charges.</a:t>
            </a:r>
          </a:p>
          <a:p>
            <a:pPr lvl="1" eaLnBrk="1" hangingPunct="1">
              <a:defRPr/>
            </a:pPr>
            <a:r>
              <a:rPr lang="en-US" sz="2400" smtClean="0"/>
              <a:t>For this discussion, the differences are minor.</a:t>
            </a:r>
          </a:p>
          <a:p>
            <a:pPr lvl="1" eaLnBrk="1" hangingPunct="1">
              <a:defRPr/>
            </a:pPr>
            <a:r>
              <a:rPr lang="en-US" sz="2400" smtClean="0"/>
              <a:t>You may proceed as if all black holes were Schwarzschild black holes. </a:t>
            </a:r>
          </a:p>
        </p:txBody>
      </p:sp>
      <p:sp>
        <p:nvSpPr>
          <p:cNvPr id="184115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22505851"/>
      </p:ext>
    </p:extLst>
  </p:cSld>
  <p:clrMapOvr>
    <a:masterClrMapping/>
  </p:clrMapOvr>
  <p:timing>
    <p:tnLst>
      <p:par>
        <p:cTn xmlns:p14="http://schemas.microsoft.com/office/powerpoint/2010/mai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02"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Schwarzschild</a:t>
            </a:r>
            <a:r>
              <a:rPr lang="ja-JP" altLang="en-US" sz="3600" smtClean="0">
                <a:latin typeface="Arial"/>
                <a:cs typeface="+mn-cs"/>
              </a:rPr>
              <a:t>’</a:t>
            </a:r>
            <a:r>
              <a:rPr lang="en-US" sz="3600" smtClean="0">
                <a:cs typeface="+mn-cs"/>
              </a:rPr>
              <a:t>s solution shows that, if matter is packed into a small enough volume, then space-time curves back on itself.</a:t>
            </a:r>
          </a:p>
          <a:p>
            <a:pPr lvl="1" eaLnBrk="1" hangingPunct="1">
              <a:defRPr/>
            </a:pPr>
            <a:r>
              <a:rPr lang="en-US" sz="2400" smtClean="0"/>
              <a:t>Objects can still follow paths that lead into the black hole, but no path leads out.</a:t>
            </a:r>
          </a:p>
          <a:p>
            <a:pPr lvl="1" eaLnBrk="1" hangingPunct="1">
              <a:defRPr/>
            </a:pPr>
            <a:r>
              <a:rPr lang="en-US" sz="2400" smtClean="0"/>
              <a:t>So, nothing can escape—not even light.</a:t>
            </a:r>
          </a:p>
          <a:p>
            <a:pPr lvl="1" eaLnBrk="1" hangingPunct="1">
              <a:defRPr/>
            </a:pPr>
            <a:r>
              <a:rPr lang="en-US" sz="2400" smtClean="0"/>
              <a:t>Consequently, the inside of the black hole is totally beyond the view of an outside observer.</a:t>
            </a:r>
          </a:p>
        </p:txBody>
      </p:sp>
      <p:sp>
        <p:nvSpPr>
          <p:cNvPr id="1843205"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804309997"/>
      </p:ext>
    </p:extLst>
  </p:cSld>
  <p:clrMapOvr>
    <a:masterClrMapping/>
  </p:clrMapOvr>
  <p:timing>
    <p:tnLst>
      <p:par>
        <p:cTn xmlns:p14="http://schemas.microsoft.com/office/powerpoint/2010/mai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5250" name="Rectangle 2"/>
          <p:cNvSpPr>
            <a:spLocks noGrp="1" noChangeArrowheads="1"/>
          </p:cNvSpPr>
          <p:nvPr>
            <p:ph type="body" sz="half" idx="1"/>
          </p:nvPr>
        </p:nvSpPr>
        <p:spPr>
          <a:xfrm>
            <a:off x="579438" y="969963"/>
            <a:ext cx="7650162" cy="5811837"/>
          </a:xfrm>
        </p:spPr>
        <p:txBody>
          <a:bodyPr/>
          <a:lstStyle/>
          <a:p>
            <a:pPr eaLnBrk="1" hangingPunct="1">
              <a:defRPr/>
            </a:pPr>
            <a:r>
              <a:rPr lang="en-US" sz="3800" smtClean="0">
                <a:cs typeface="+mn-cs"/>
              </a:rPr>
              <a:t>The </a:t>
            </a:r>
            <a:r>
              <a:rPr lang="en-US" sz="3800" smtClean="0">
                <a:solidFill>
                  <a:srgbClr val="0000FF"/>
                </a:solidFill>
                <a:cs typeface="+mn-cs"/>
              </a:rPr>
              <a:t>event horizon</a:t>
            </a:r>
            <a:r>
              <a:rPr lang="en-US" sz="3800" smtClean="0">
                <a:cs typeface="+mn-cs"/>
              </a:rPr>
              <a:t> is the boundary between the isolated volume of space-time and the rest of the universe.</a:t>
            </a:r>
          </a:p>
        </p:txBody>
      </p:sp>
      <p:pic>
        <p:nvPicPr>
          <p:cNvPr id="1845257" name="Picture 9" descr="08f15"/>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07" r="5607"/>
          <a:stretch>
            <a:fillRect/>
          </a:stretch>
        </p:blipFill>
        <p:spPr/>
      </p:pic>
      <p:sp>
        <p:nvSpPr>
          <p:cNvPr id="1845254"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780107687"/>
      </p:ext>
    </p:extLst>
  </p:cSld>
  <p:clrMapOvr>
    <a:masterClrMapping/>
  </p:clrMapOvr>
  <p:timing>
    <p:tnLst>
      <p:par>
        <p:cTn xmlns:p14="http://schemas.microsoft.com/office/powerpoint/2010/mai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1315" name="Rectangle 3"/>
          <p:cNvSpPr>
            <a:spLocks noGrp="1" noChangeArrowheads="1"/>
          </p:cNvSpPr>
          <p:nvPr>
            <p:ph idx="1"/>
          </p:nvPr>
        </p:nvSpPr>
        <p:spPr>
          <a:xfrm>
            <a:off x="561975" y="989013"/>
            <a:ext cx="8582025" cy="5811837"/>
          </a:xfrm>
        </p:spPr>
        <p:txBody>
          <a:bodyPr/>
          <a:lstStyle/>
          <a:p>
            <a:pPr eaLnBrk="1" hangingPunct="1">
              <a:defRPr/>
            </a:pPr>
            <a:r>
              <a:rPr lang="en-US" sz="4000" smtClean="0">
                <a:cs typeface="+mn-cs"/>
              </a:rPr>
              <a:t>The radius of the event horizon is called the </a:t>
            </a:r>
            <a:r>
              <a:rPr lang="en-US" sz="4000" smtClean="0">
                <a:solidFill>
                  <a:srgbClr val="0000FF"/>
                </a:solidFill>
                <a:cs typeface="+mn-cs"/>
              </a:rPr>
              <a:t>Schwarzschild radius</a:t>
            </a:r>
            <a:r>
              <a:rPr lang="en-US" sz="4000" smtClean="0">
                <a:cs typeface="+mn-cs"/>
              </a:rPr>
              <a:t>, </a:t>
            </a:r>
            <a:r>
              <a:rPr lang="en-US" sz="4000" i="1" smtClean="0">
                <a:solidFill>
                  <a:srgbClr val="0000FF"/>
                </a:solidFill>
                <a:cs typeface="+mn-cs"/>
              </a:rPr>
              <a:t>R</a:t>
            </a:r>
            <a:r>
              <a:rPr lang="en-US" sz="4000" baseline="-25000" smtClean="0">
                <a:solidFill>
                  <a:srgbClr val="0000FF"/>
                </a:solidFill>
                <a:cs typeface="+mn-cs"/>
              </a:rPr>
              <a:t>S</a:t>
            </a:r>
            <a:r>
              <a:rPr lang="en-US" sz="4000" smtClean="0">
                <a:cs typeface="+mn-cs"/>
              </a:rPr>
              <a:t>.</a:t>
            </a:r>
            <a:endParaRPr lang="en-US" sz="4000" baseline="-25000" smtClean="0">
              <a:cs typeface="+mn-cs"/>
            </a:endParaRPr>
          </a:p>
          <a:p>
            <a:pPr lvl="1" eaLnBrk="1" hangingPunct="1">
              <a:defRPr/>
            </a:pPr>
            <a:r>
              <a:rPr lang="en-US" sz="2400" smtClean="0"/>
              <a:t>This is the radius within </a:t>
            </a:r>
            <a:br>
              <a:rPr lang="en-US" sz="2400" smtClean="0"/>
            </a:br>
            <a:r>
              <a:rPr lang="en-US" sz="2400" smtClean="0"/>
              <a:t>which an object must shrink </a:t>
            </a:r>
            <a:br>
              <a:rPr lang="en-US" sz="2400" smtClean="0"/>
            </a:br>
            <a:r>
              <a:rPr lang="en-US" sz="2400" smtClean="0"/>
              <a:t>to become a black hole and </a:t>
            </a:r>
            <a:br>
              <a:rPr lang="en-US" sz="2400" smtClean="0"/>
            </a:br>
            <a:r>
              <a:rPr lang="en-US" sz="2400" smtClean="0"/>
              <a:t>the point of no return for </a:t>
            </a:r>
            <a:br>
              <a:rPr lang="en-US" sz="2400" smtClean="0"/>
            </a:br>
            <a:r>
              <a:rPr lang="en-US" sz="2400" smtClean="0"/>
              <a:t>any object falling in later.</a:t>
            </a:r>
          </a:p>
        </p:txBody>
      </p:sp>
      <p:sp>
        <p:nvSpPr>
          <p:cNvPr id="2061320" name="Rectangle 8"/>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pic>
        <p:nvPicPr>
          <p:cNvPr id="2061321" name="Picture 9" descr="08f15"/>
          <p:cNvPicPr>
            <a:picLocks noChangeAspect="1" noChangeArrowheads="1"/>
          </p:cNvPicPr>
          <p:nvPr/>
        </p:nvPicPr>
        <p:blipFill>
          <a:blip r:embed="rId3">
            <a:extLst>
              <a:ext uri="{28A0092B-C50C-407E-A947-70E740481C1C}">
                <a14:useLocalDpi xmlns:a14="http://schemas.microsoft.com/office/drawing/2010/main" val="0"/>
              </a:ext>
            </a:extLst>
          </a:blip>
          <a:srcRect l="824" t="1279" r="4805" b="4285"/>
          <a:stretch>
            <a:fillRect/>
          </a:stretch>
        </p:blipFill>
        <p:spPr bwMode="auto">
          <a:xfrm>
            <a:off x="5407025" y="3140075"/>
            <a:ext cx="3733800"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841527748"/>
      </p:ext>
    </p:extLst>
  </p:cSld>
  <p:clrMapOvr>
    <a:masterClrMapping/>
  </p:clrMapOvr>
  <p:timing>
    <p:tnLst>
      <p:par>
        <p:cTn xmlns:p14="http://schemas.microsoft.com/office/powerpoint/2010/mai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7298" name="Rectangle 2"/>
          <p:cNvSpPr>
            <a:spLocks noGrp="1" noChangeArrowheads="1"/>
          </p:cNvSpPr>
          <p:nvPr>
            <p:ph idx="1"/>
          </p:nvPr>
        </p:nvSpPr>
        <p:spPr>
          <a:xfrm>
            <a:off x="557213" y="976313"/>
            <a:ext cx="8586787" cy="5881687"/>
          </a:xfrm>
        </p:spPr>
        <p:txBody>
          <a:bodyPr/>
          <a:lstStyle/>
          <a:p>
            <a:pPr eaLnBrk="1" hangingPunct="1">
              <a:defRPr/>
            </a:pPr>
            <a:r>
              <a:rPr lang="en-US" sz="4000" smtClean="0">
                <a:cs typeface="+mn-cs"/>
              </a:rPr>
              <a:t>Schwarzschild</a:t>
            </a:r>
            <a:r>
              <a:rPr lang="ja-JP" altLang="en-US" sz="4000" smtClean="0">
                <a:latin typeface="Arial"/>
                <a:cs typeface="+mn-cs"/>
              </a:rPr>
              <a:t>’</a:t>
            </a:r>
            <a:r>
              <a:rPr lang="en-US" sz="4000" smtClean="0">
                <a:cs typeface="+mn-cs"/>
              </a:rPr>
              <a:t>s work was highly mathematical.</a:t>
            </a:r>
          </a:p>
          <a:p>
            <a:pPr eaLnBrk="1" hangingPunct="1">
              <a:defRPr/>
            </a:pPr>
            <a:r>
              <a:rPr lang="en-US" sz="4000" smtClean="0">
                <a:cs typeface="+mn-cs"/>
              </a:rPr>
              <a:t>However, his conclusion is quite simple.</a:t>
            </a:r>
          </a:p>
          <a:p>
            <a:pPr lvl="1" eaLnBrk="1" hangingPunct="1">
              <a:defRPr/>
            </a:pPr>
            <a:r>
              <a:rPr lang="en-US" sz="2600" smtClean="0"/>
              <a:t>The size of a black hole—its Schwarzschild radius—is simply proportional to its mass.</a:t>
            </a:r>
          </a:p>
        </p:txBody>
      </p:sp>
      <p:sp>
        <p:nvSpPr>
          <p:cNvPr id="1847302" name="Rectangle 6"/>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289644516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63" name="Rectangle 3"/>
          <p:cNvSpPr>
            <a:spLocks noGrp="1" noChangeArrowheads="1"/>
          </p:cNvSpPr>
          <p:nvPr>
            <p:ph idx="1"/>
          </p:nvPr>
        </p:nvSpPr>
        <p:spPr>
          <a:xfrm>
            <a:off x="581025" y="969963"/>
            <a:ext cx="8562975" cy="5849937"/>
          </a:xfrm>
        </p:spPr>
        <p:txBody>
          <a:bodyPr/>
          <a:lstStyle/>
          <a:p>
            <a:pPr eaLnBrk="1" hangingPunct="1">
              <a:defRPr/>
            </a:pPr>
            <a:r>
              <a:rPr lang="en-US" sz="3800" smtClean="0">
                <a:cs typeface="+mn-cs"/>
              </a:rPr>
              <a:t>It moves to a region above the main sequence called the </a:t>
            </a:r>
            <a:r>
              <a:rPr lang="en-US" sz="3800" smtClean="0">
                <a:solidFill>
                  <a:srgbClr val="0000FF"/>
                </a:solidFill>
                <a:cs typeface="+mn-cs"/>
              </a:rPr>
              <a:t>horizontal branch</a:t>
            </a:r>
            <a:r>
              <a:rPr lang="en-US" sz="3800" smtClean="0">
                <a:cs typeface="+mn-cs"/>
              </a:rPr>
              <a:t>.</a:t>
            </a:r>
          </a:p>
          <a:p>
            <a:pPr lvl="1" eaLnBrk="1" hangingPunct="1">
              <a:defRPr/>
            </a:pPr>
            <a:r>
              <a:rPr lang="en-US" sz="2400" smtClean="0"/>
              <a:t>Astronomers </a:t>
            </a:r>
            <a:br>
              <a:rPr lang="en-US" sz="2400" smtClean="0"/>
            </a:br>
            <a:r>
              <a:rPr lang="en-US" sz="2400" smtClean="0"/>
              <a:t>sometimes refer </a:t>
            </a:r>
            <a:br>
              <a:rPr lang="en-US" sz="2400" smtClean="0"/>
            </a:br>
            <a:r>
              <a:rPr lang="en-US" sz="2400" smtClean="0"/>
              <a:t>to these stars as </a:t>
            </a:r>
            <a:br>
              <a:rPr lang="en-US" sz="2400" smtClean="0"/>
            </a:br>
            <a:r>
              <a:rPr lang="ja-JP" altLang="en-US" sz="2400" smtClean="0">
                <a:latin typeface="Arial"/>
              </a:rPr>
              <a:t>‘</a:t>
            </a:r>
            <a:r>
              <a:rPr lang="en-US" sz="2400" smtClean="0"/>
              <a:t>yellow giants.</a:t>
            </a:r>
            <a:r>
              <a:rPr lang="ja-JP" altLang="en-US" sz="2400" smtClean="0">
                <a:latin typeface="Arial"/>
              </a:rPr>
              <a:t>’</a:t>
            </a:r>
            <a:endParaRPr lang="en-US" sz="2400" smtClean="0"/>
          </a:p>
        </p:txBody>
      </p:sp>
      <p:pic>
        <p:nvPicPr>
          <p:cNvPr id="54274" name="Picture 7" descr="08p1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2133600"/>
            <a:ext cx="37560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68" name="Rectangle 8"/>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940142172"/>
      </p:ext>
    </p:extLst>
  </p:cSld>
  <p:clrMapOvr>
    <a:masterClrMapping/>
  </p:clrMapOvr>
  <p:timing>
    <p:tnLst>
      <p:par>
        <p:cTn xmlns:p14="http://schemas.microsoft.com/office/powerpoint/2010/mai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9346" name="Rectangle 2"/>
          <p:cNvSpPr>
            <a:spLocks noGrp="1" noChangeArrowheads="1"/>
          </p:cNvSpPr>
          <p:nvPr>
            <p:ph type="body" sz="half" idx="1"/>
          </p:nvPr>
        </p:nvSpPr>
        <p:spPr>
          <a:xfrm>
            <a:off x="579438" y="990600"/>
            <a:ext cx="8335962" cy="5867400"/>
          </a:xfrm>
        </p:spPr>
        <p:txBody>
          <a:bodyPr/>
          <a:lstStyle/>
          <a:p>
            <a:pPr eaLnBrk="1" hangingPunct="1">
              <a:defRPr/>
            </a:pPr>
            <a:r>
              <a:rPr lang="en-US" sz="3600" smtClean="0">
                <a:cs typeface="+mn-cs"/>
              </a:rPr>
              <a:t>Thus, a 3-solar-mass black hole will have a Schwarzschild radius of about 9 km, a 10-solar-mass black hole will have a Schwarzschild radius of 30 km, and so on.</a:t>
            </a:r>
          </a:p>
          <a:p>
            <a:pPr lvl="1" eaLnBrk="1" hangingPunct="1">
              <a:defRPr/>
            </a:pPr>
            <a:r>
              <a:rPr lang="en-US" sz="2600" smtClean="0"/>
              <a:t>Note that even a very massive black hole would not be very large—just a few miles across.</a:t>
            </a:r>
          </a:p>
        </p:txBody>
      </p:sp>
      <p:sp>
        <p:nvSpPr>
          <p:cNvPr id="1849349"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874396011"/>
      </p:ext>
    </p:extLst>
  </p:cSld>
  <p:clrMapOvr>
    <a:masterClrMapping/>
  </p:clrMapOvr>
  <p:timing>
    <p:tnLst>
      <p:par>
        <p:cTn xmlns:p14="http://schemas.microsoft.com/office/powerpoint/2010/mai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1394" name="Rectangle 2"/>
          <p:cNvSpPr>
            <a:spLocks noGrp="1" noChangeArrowheads="1"/>
          </p:cNvSpPr>
          <p:nvPr>
            <p:ph idx="1"/>
          </p:nvPr>
        </p:nvSpPr>
        <p:spPr>
          <a:xfrm>
            <a:off x="579438" y="985838"/>
            <a:ext cx="8107362" cy="5853112"/>
          </a:xfrm>
        </p:spPr>
        <p:txBody>
          <a:bodyPr/>
          <a:lstStyle/>
          <a:p>
            <a:pPr eaLnBrk="1" hangingPunct="1">
              <a:defRPr/>
            </a:pPr>
            <a:r>
              <a:rPr lang="en-US" sz="3600" smtClean="0">
                <a:cs typeface="+mn-cs"/>
              </a:rPr>
              <a:t>It is a common misconception to think of black holes as giant vacuum cleaners that will suck up everything in the universe.</a:t>
            </a:r>
            <a:r>
              <a:rPr lang="en-US" sz="3400" smtClean="0">
                <a:cs typeface="+mn-cs"/>
              </a:rPr>
              <a:t> </a:t>
            </a:r>
          </a:p>
          <a:p>
            <a:pPr lvl="1" eaLnBrk="1" hangingPunct="1">
              <a:defRPr/>
            </a:pPr>
            <a:r>
              <a:rPr lang="en-US" sz="2400" smtClean="0"/>
              <a:t>A black hole is just a gravitational field.</a:t>
            </a:r>
          </a:p>
          <a:p>
            <a:pPr lvl="1" eaLnBrk="1" hangingPunct="1">
              <a:defRPr/>
            </a:pPr>
            <a:r>
              <a:rPr lang="en-US" sz="2400" smtClean="0"/>
              <a:t>At a reasonably large distance, its gravity is no greater than that of a normal object of similar mass.</a:t>
            </a:r>
          </a:p>
          <a:p>
            <a:pPr lvl="1" eaLnBrk="1" hangingPunct="1">
              <a:defRPr/>
            </a:pPr>
            <a:r>
              <a:rPr lang="en-US" sz="2400" smtClean="0"/>
              <a:t>If the sun were replaced by a 1-solar-mass black hole, the planets</a:t>
            </a:r>
            <a:r>
              <a:rPr lang="ja-JP" altLang="en-US" sz="2400" smtClean="0">
                <a:latin typeface="Arial"/>
              </a:rPr>
              <a:t>’</a:t>
            </a:r>
            <a:r>
              <a:rPr lang="en-US" sz="2400" smtClean="0"/>
              <a:t> orbits would not change at all. </a:t>
            </a:r>
          </a:p>
        </p:txBody>
      </p:sp>
      <p:sp>
        <p:nvSpPr>
          <p:cNvPr id="1851397" name="Rectangle 5"/>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3562963505"/>
      </p:ext>
    </p:extLst>
  </p:cSld>
  <p:clrMapOvr>
    <a:masterClrMapping/>
  </p:clrMapOvr>
  <p:timing>
    <p:tnLst>
      <p:par>
        <p:cTn xmlns:p14="http://schemas.microsoft.com/office/powerpoint/2010/mai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42" name="Rectangle 2"/>
          <p:cNvSpPr>
            <a:spLocks noGrp="1" noChangeArrowheads="1"/>
          </p:cNvSpPr>
          <p:nvPr>
            <p:ph type="body" sz="half" idx="1"/>
          </p:nvPr>
        </p:nvSpPr>
        <p:spPr>
          <a:xfrm>
            <a:off x="579438" y="985838"/>
            <a:ext cx="8564562" cy="4983162"/>
          </a:xfrm>
        </p:spPr>
        <p:txBody>
          <a:bodyPr/>
          <a:lstStyle/>
          <a:p>
            <a:pPr eaLnBrk="1" hangingPunct="1">
              <a:defRPr/>
            </a:pPr>
            <a:r>
              <a:rPr lang="en-US" sz="3600" smtClean="0">
                <a:cs typeface="+mn-cs"/>
              </a:rPr>
              <a:t>The gravity of a black hole becomes extreme only when you approach very close to it.</a:t>
            </a:r>
          </a:p>
          <a:p>
            <a:pPr lvl="1" eaLnBrk="1" hangingPunct="1">
              <a:defRPr/>
            </a:pPr>
            <a:r>
              <a:rPr lang="en-US" sz="2400" smtClean="0"/>
              <a:t>The figure illustrates this by representing gravitational fields as curvature of the fabric of space-time. </a:t>
            </a:r>
          </a:p>
        </p:txBody>
      </p:sp>
      <p:pic>
        <p:nvPicPr>
          <p:cNvPr id="523266" name="Picture 7" descr="08f16"/>
          <p:cNvPicPr>
            <a:picLocks noChangeAspect="1" noChangeArrowheads="1"/>
          </p:cNvPicPr>
          <p:nvPr/>
        </p:nvPicPr>
        <p:blipFill>
          <a:blip r:embed="rId3">
            <a:extLst>
              <a:ext uri="{28A0092B-C50C-407E-A947-70E740481C1C}">
                <a14:useLocalDpi xmlns:a14="http://schemas.microsoft.com/office/drawing/2010/main" val="0"/>
              </a:ext>
            </a:extLst>
          </a:blip>
          <a:srcRect b="73315"/>
          <a:stretch>
            <a:fillRect/>
          </a:stretch>
        </p:blipFill>
        <p:spPr bwMode="auto">
          <a:xfrm>
            <a:off x="685800" y="3648075"/>
            <a:ext cx="84582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49" name="Rectangle 9"/>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478882404"/>
      </p:ext>
    </p:extLst>
  </p:cSld>
  <p:clrMapOvr>
    <a:masterClrMapping/>
  </p:clrMapOvr>
  <p:timing>
    <p:tnLst>
      <p:par>
        <p:cTn xmlns:p14="http://schemas.microsoft.com/office/powerpoint/2010/mai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idx="1"/>
          </p:nvPr>
        </p:nvSpPr>
        <p:spPr>
          <a:xfrm>
            <a:off x="581025" y="989013"/>
            <a:ext cx="7877175" cy="5868987"/>
          </a:xfrm>
        </p:spPr>
        <p:txBody>
          <a:bodyPr/>
          <a:lstStyle/>
          <a:p>
            <a:pPr eaLnBrk="1" hangingPunct="1">
              <a:defRPr/>
            </a:pPr>
            <a:r>
              <a:rPr lang="en-US" sz="3600" smtClean="0">
                <a:cs typeface="+mn-cs"/>
              </a:rPr>
              <a:t>Physicists like to graph the strength of gravity around a black hole as curvature in a flat sheet.</a:t>
            </a:r>
            <a:r>
              <a:rPr lang="en-US" smtClean="0">
                <a:cs typeface="+mn-cs"/>
              </a:rPr>
              <a:t> </a:t>
            </a:r>
          </a:p>
          <a:p>
            <a:pPr lvl="1" eaLnBrk="1" hangingPunct="1">
              <a:defRPr/>
            </a:pPr>
            <a:r>
              <a:rPr lang="en-US" sz="2400" smtClean="0"/>
              <a:t>The graphs look like </a:t>
            </a:r>
            <a:br>
              <a:rPr lang="en-US" sz="2400" smtClean="0"/>
            </a:br>
            <a:r>
              <a:rPr lang="en-US" sz="2400" smtClean="0"/>
              <a:t>funnels in which the </a:t>
            </a:r>
            <a:br>
              <a:rPr lang="en-US" sz="2400" smtClean="0"/>
            </a:br>
            <a:r>
              <a:rPr lang="en-US" sz="2400" smtClean="0"/>
              <a:t>depth of the funnel </a:t>
            </a:r>
            <a:br>
              <a:rPr lang="en-US" sz="2400" smtClean="0"/>
            </a:br>
            <a:r>
              <a:rPr lang="en-US" sz="2400" smtClean="0"/>
              <a:t>indicates the strength </a:t>
            </a:r>
            <a:br>
              <a:rPr lang="en-US" sz="2400" smtClean="0"/>
            </a:br>
            <a:r>
              <a:rPr lang="en-US" sz="2400" smtClean="0"/>
              <a:t>of the gravitational field.</a:t>
            </a:r>
          </a:p>
        </p:txBody>
      </p:sp>
      <p:pic>
        <p:nvPicPr>
          <p:cNvPr id="525314" name="Picture 6" descr="08f16"/>
          <p:cNvPicPr>
            <a:picLocks noChangeAspect="1" noChangeArrowheads="1"/>
          </p:cNvPicPr>
          <p:nvPr/>
        </p:nvPicPr>
        <p:blipFill>
          <a:blip r:embed="rId3">
            <a:extLst>
              <a:ext uri="{28A0092B-C50C-407E-A947-70E740481C1C}">
                <a14:useLocalDpi xmlns:a14="http://schemas.microsoft.com/office/drawing/2010/main" val="0"/>
              </a:ext>
            </a:extLst>
          </a:blip>
          <a:srcRect l="51352" b="73315"/>
          <a:stretch>
            <a:fillRect/>
          </a:stretch>
        </p:blipFill>
        <p:spPr bwMode="auto">
          <a:xfrm>
            <a:off x="5029200" y="3648075"/>
            <a:ext cx="41148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5495" name="Rectangle 7"/>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758930070"/>
      </p:ext>
    </p:extLst>
  </p:cSld>
  <p:clrMapOvr>
    <a:masterClrMapping/>
  </p:clrMapOvr>
  <p:timing>
    <p:tnLst>
      <p:par>
        <p:cTn xmlns:p14="http://schemas.microsoft.com/office/powerpoint/2010/mai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7538" name="Rectangle 2"/>
          <p:cNvSpPr>
            <a:spLocks noGrp="1" noChangeArrowheads="1"/>
          </p:cNvSpPr>
          <p:nvPr>
            <p:ph idx="1"/>
          </p:nvPr>
        </p:nvSpPr>
        <p:spPr>
          <a:xfrm>
            <a:off x="546100" y="931863"/>
            <a:ext cx="8597900" cy="5868987"/>
          </a:xfrm>
        </p:spPr>
        <p:txBody>
          <a:bodyPr/>
          <a:lstStyle/>
          <a:p>
            <a:pPr eaLnBrk="1" hangingPunct="1">
              <a:defRPr/>
            </a:pPr>
            <a:r>
              <a:rPr lang="en-US" sz="4800" smtClean="0">
                <a:cs typeface="+mn-cs"/>
              </a:rPr>
              <a:t>However, black holes are not shaped like funnels.</a:t>
            </a:r>
          </a:p>
          <a:p>
            <a:pPr lvl="1" eaLnBrk="1" hangingPunct="1">
              <a:defRPr/>
            </a:pPr>
            <a:r>
              <a:rPr lang="en-US" smtClean="0"/>
              <a:t>They are spheres or spheroids.</a:t>
            </a:r>
          </a:p>
        </p:txBody>
      </p:sp>
      <p:sp>
        <p:nvSpPr>
          <p:cNvPr id="1857543" name="Rectangle 7"/>
          <p:cNvSpPr>
            <a:spLocks noChangeArrowheads="1"/>
          </p:cNvSpPr>
          <p:nvPr/>
        </p:nvSpPr>
        <p:spPr bwMode="auto">
          <a:xfrm>
            <a:off x="560388" y="76200"/>
            <a:ext cx="75168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Schwarzschild Black Holes </a:t>
            </a:r>
          </a:p>
        </p:txBody>
      </p:sp>
    </p:spTree>
    <p:extLst>
      <p:ext uri="{BB962C8B-B14F-4D97-AF65-F5344CB8AC3E}">
        <p14:creationId xmlns:p14="http://schemas.microsoft.com/office/powerpoint/2010/main" val="1633102385"/>
      </p:ext>
    </p:extLst>
  </p:cSld>
  <p:clrMapOvr>
    <a:masterClrMapping/>
  </p:clrMapOvr>
  <p:timing>
    <p:tnLst>
      <p:par>
        <p:cTn xmlns:p14="http://schemas.microsoft.com/office/powerpoint/2010/mai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0610" name="Rectangle 2"/>
          <p:cNvSpPr>
            <a:spLocks noGrp="1" noChangeArrowheads="1"/>
          </p:cNvSpPr>
          <p:nvPr>
            <p:ph idx="1"/>
          </p:nvPr>
        </p:nvSpPr>
        <p:spPr>
          <a:xfrm>
            <a:off x="560388" y="985838"/>
            <a:ext cx="8583612" cy="5791200"/>
          </a:xfrm>
        </p:spPr>
        <p:txBody>
          <a:bodyPr/>
          <a:lstStyle/>
          <a:p>
            <a:pPr eaLnBrk="1" hangingPunct="1">
              <a:defRPr/>
            </a:pPr>
            <a:r>
              <a:rPr lang="en-US" sz="4000" smtClean="0">
                <a:cs typeface="+mn-cs"/>
              </a:rPr>
              <a:t>Before you can search for real black holes, you must understand what theory predicts about the behavior of a black hole.</a:t>
            </a:r>
          </a:p>
        </p:txBody>
      </p:sp>
      <p:sp>
        <p:nvSpPr>
          <p:cNvPr id="1860611" name="Rectangle 3"/>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905234602"/>
      </p:ext>
    </p:extLst>
  </p:cSld>
  <p:clrMapOvr>
    <a:masterClrMapping/>
  </p:clrMapOvr>
  <p:timing>
    <p:tnLst>
      <p:par>
        <p:cTn xmlns:p14="http://schemas.microsoft.com/office/powerpoint/2010/mai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363"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To explore that idea, you can imagine that you leap, feet-first, into a Schwarzschild black hole.</a:t>
            </a:r>
          </a:p>
          <a:p>
            <a:pPr eaLnBrk="1" hangingPunct="1">
              <a:defRPr/>
            </a:pPr>
            <a:endParaRPr lang="en-US" sz="4400" smtClean="0">
              <a:cs typeface="+mn-cs"/>
            </a:endParaRPr>
          </a:p>
        </p:txBody>
      </p:sp>
      <p:sp>
        <p:nvSpPr>
          <p:cNvPr id="2063367" name="Rectangle 7"/>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794250155"/>
      </p:ext>
    </p:extLst>
  </p:cSld>
  <p:clrMapOvr>
    <a:masterClrMapping/>
  </p:clrMapOvr>
  <p:timing>
    <p:tnLst>
      <p:par>
        <p:cTn xmlns:p14="http://schemas.microsoft.com/office/powerpoint/2010/mai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2658" name="Rectangle 2"/>
          <p:cNvSpPr>
            <a:spLocks noGrp="1" noChangeArrowheads="1"/>
          </p:cNvSpPr>
          <p:nvPr>
            <p:ph idx="1"/>
          </p:nvPr>
        </p:nvSpPr>
        <p:spPr>
          <a:xfrm>
            <a:off x="579438" y="990600"/>
            <a:ext cx="8564562" cy="5562600"/>
          </a:xfrm>
        </p:spPr>
        <p:txBody>
          <a:bodyPr/>
          <a:lstStyle/>
          <a:p>
            <a:pPr eaLnBrk="1" hangingPunct="1">
              <a:defRPr/>
            </a:pPr>
            <a:r>
              <a:rPr lang="en-US" smtClean="0">
                <a:cs typeface="+mn-cs"/>
              </a:rPr>
              <a:t>If you were to leap into a black hole of a few solar masses from a distance of 1 AU, the gravitational pull would not be very large—you would fall slowly at first.</a:t>
            </a:r>
          </a:p>
          <a:p>
            <a:pPr eaLnBrk="1" hangingPunct="1">
              <a:defRPr/>
            </a:pPr>
            <a:r>
              <a:rPr lang="en-US" smtClean="0">
                <a:cs typeface="+mn-cs"/>
              </a:rPr>
              <a:t>The longer you fell and the closer you came to the centre, the faster you would travel.</a:t>
            </a:r>
          </a:p>
          <a:p>
            <a:pPr lvl="1" eaLnBrk="1" hangingPunct="1">
              <a:defRPr/>
            </a:pPr>
            <a:r>
              <a:rPr lang="en-US" sz="2400" smtClean="0"/>
              <a:t>Your wristwatch would show you that you fell for about </a:t>
            </a:r>
            <a:br>
              <a:rPr lang="en-US" sz="2400" smtClean="0"/>
            </a:br>
            <a:r>
              <a:rPr lang="en-US" sz="2400" smtClean="0"/>
              <a:t>2 months before you reached the event horizon.</a:t>
            </a:r>
            <a:endParaRPr lang="en-US" sz="2000" smtClean="0"/>
          </a:p>
        </p:txBody>
      </p:sp>
      <p:sp>
        <p:nvSpPr>
          <p:cNvPr id="1862662"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851869816"/>
      </p:ext>
    </p:extLst>
  </p:cSld>
  <p:clrMapOvr>
    <a:masterClrMapping/>
  </p:clrMapOvr>
  <p:timing>
    <p:tnLst>
      <p:par>
        <p:cTn xmlns:p14="http://schemas.microsoft.com/office/powerpoint/2010/mai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4706" name="Rectangle 2"/>
          <p:cNvSpPr>
            <a:spLocks noGrp="1" noChangeArrowheads="1"/>
          </p:cNvSpPr>
          <p:nvPr>
            <p:ph idx="1"/>
          </p:nvPr>
        </p:nvSpPr>
        <p:spPr>
          <a:xfrm>
            <a:off x="557213" y="952500"/>
            <a:ext cx="8586787" cy="5791200"/>
          </a:xfrm>
        </p:spPr>
        <p:txBody>
          <a:bodyPr/>
          <a:lstStyle/>
          <a:p>
            <a:pPr eaLnBrk="1" hangingPunct="1">
              <a:defRPr/>
            </a:pPr>
            <a:r>
              <a:rPr lang="en-US" sz="4400" smtClean="0">
                <a:cs typeface="+mn-cs"/>
              </a:rPr>
              <a:t>Your friends who stayed behind would see something different.</a:t>
            </a:r>
          </a:p>
          <a:p>
            <a:pPr lvl="1" eaLnBrk="1" hangingPunct="1">
              <a:defRPr/>
            </a:pPr>
            <a:r>
              <a:rPr lang="en-US" sz="2400" smtClean="0"/>
              <a:t>They would see you falling more slowly as you came closer to the event horizon.</a:t>
            </a:r>
          </a:p>
          <a:p>
            <a:pPr lvl="1" eaLnBrk="1" hangingPunct="1">
              <a:defRPr/>
            </a:pPr>
            <a:r>
              <a:rPr lang="en-US" sz="2400" smtClean="0"/>
              <a:t>This is because, as explained by general relativity, time slows down in curved space-time. </a:t>
            </a:r>
          </a:p>
          <a:p>
            <a:pPr lvl="1" eaLnBrk="1" hangingPunct="1">
              <a:defRPr/>
            </a:pPr>
            <a:r>
              <a:rPr lang="en-US" sz="2400" smtClean="0"/>
              <a:t>This is known as </a:t>
            </a:r>
            <a:r>
              <a:rPr lang="en-US" sz="2400" smtClean="0">
                <a:solidFill>
                  <a:srgbClr val="0000FF"/>
                </a:solidFill>
              </a:rPr>
              <a:t>time dilation</a:t>
            </a:r>
            <a:r>
              <a:rPr lang="en-US" sz="2400" smtClean="0"/>
              <a:t>.</a:t>
            </a:r>
          </a:p>
        </p:txBody>
      </p:sp>
      <p:sp>
        <p:nvSpPr>
          <p:cNvPr id="1864709"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804797099"/>
      </p:ext>
    </p:extLst>
  </p:cSld>
  <p:clrMapOvr>
    <a:masterClrMapping/>
  </p:clrMapOvr>
  <p:timing>
    <p:tnLst>
      <p:par>
        <p:cTn xmlns:p14="http://schemas.microsoft.com/office/powerpoint/2010/mai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6754" name="Rectangle 2"/>
          <p:cNvSpPr>
            <a:spLocks noGrp="1" noChangeArrowheads="1"/>
          </p:cNvSpPr>
          <p:nvPr>
            <p:ph idx="1"/>
          </p:nvPr>
        </p:nvSpPr>
        <p:spPr>
          <a:xfrm>
            <a:off x="560388" y="990600"/>
            <a:ext cx="7897812" cy="5562600"/>
          </a:xfrm>
        </p:spPr>
        <p:txBody>
          <a:bodyPr/>
          <a:lstStyle/>
          <a:p>
            <a:pPr eaLnBrk="1" hangingPunct="1">
              <a:defRPr/>
            </a:pPr>
            <a:r>
              <a:rPr lang="en-US" sz="4000" smtClean="0">
                <a:cs typeface="+mn-cs"/>
              </a:rPr>
              <a:t>In fact, your friends would never actually see you cross the event horizon.</a:t>
            </a:r>
            <a:r>
              <a:rPr lang="en-US" smtClean="0">
                <a:cs typeface="+mn-cs"/>
              </a:rPr>
              <a:t> </a:t>
            </a:r>
          </a:p>
          <a:p>
            <a:pPr lvl="1" eaLnBrk="1" hangingPunct="1">
              <a:defRPr/>
            </a:pPr>
            <a:r>
              <a:rPr lang="en-US" sz="2400" smtClean="0"/>
              <a:t>To them, you would fall more and more slowly until you seemed hardly to move.</a:t>
            </a:r>
          </a:p>
          <a:p>
            <a:pPr lvl="1" eaLnBrk="1" hangingPunct="1">
              <a:defRPr/>
            </a:pPr>
            <a:r>
              <a:rPr lang="en-US" sz="2400" smtClean="0"/>
              <a:t>Generations later, your descendants could focus their telescopes on you—and see you still inching closer to the event horizon. </a:t>
            </a:r>
          </a:p>
          <a:p>
            <a:pPr lvl="1" eaLnBrk="1" hangingPunct="1">
              <a:defRPr/>
            </a:pPr>
            <a:r>
              <a:rPr lang="en-US" sz="2400" smtClean="0"/>
              <a:t>You, however, would have sensed no slowdown and would conclude that you had crossed the event horizon after about 2 months.</a:t>
            </a:r>
          </a:p>
        </p:txBody>
      </p:sp>
      <p:sp>
        <p:nvSpPr>
          <p:cNvPr id="1866757"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22655289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1" name="Rectangle 3"/>
          <p:cNvSpPr>
            <a:spLocks noGrp="1" noChangeArrowheads="1"/>
          </p:cNvSpPr>
          <p:nvPr>
            <p:ph idx="1"/>
          </p:nvPr>
        </p:nvSpPr>
        <p:spPr>
          <a:xfrm>
            <a:off x="563563" y="981075"/>
            <a:ext cx="8351837" cy="5588000"/>
          </a:xfrm>
        </p:spPr>
        <p:txBody>
          <a:bodyPr/>
          <a:lstStyle/>
          <a:p>
            <a:pPr eaLnBrk="1" hangingPunct="1">
              <a:defRPr/>
            </a:pPr>
            <a:r>
              <a:rPr lang="en-US" sz="4000" smtClean="0">
                <a:cs typeface="+mn-cs"/>
              </a:rPr>
              <a:t>Helium fusion produces carbon and oxygen that accumulate in an inert core.</a:t>
            </a:r>
            <a:r>
              <a:rPr lang="en-US" sz="3400" smtClean="0">
                <a:cs typeface="+mn-cs"/>
              </a:rPr>
              <a:t> </a:t>
            </a:r>
          </a:p>
          <a:p>
            <a:pPr lvl="1" eaLnBrk="1" hangingPunct="1">
              <a:defRPr/>
            </a:pPr>
            <a:r>
              <a:rPr lang="en-US" sz="2400" smtClean="0"/>
              <a:t>Once again, the core contracts and heats up, and a helium-fusion shell ignites below the hydrogen-fusion shell.</a:t>
            </a:r>
          </a:p>
          <a:p>
            <a:pPr lvl="1" eaLnBrk="1" hangingPunct="1">
              <a:defRPr/>
            </a:pPr>
            <a:r>
              <a:rPr lang="en-US" sz="2400" smtClean="0"/>
              <a:t>The star now makes energy in two fusion shells.</a:t>
            </a:r>
          </a:p>
          <a:p>
            <a:pPr lvl="1" eaLnBrk="1" hangingPunct="1">
              <a:defRPr/>
            </a:pPr>
            <a:r>
              <a:rPr lang="en-US" sz="2400" smtClean="0"/>
              <a:t>So, it quickly expands, and its surface cools once again.</a:t>
            </a:r>
          </a:p>
        </p:txBody>
      </p:sp>
      <p:sp>
        <p:nvSpPr>
          <p:cNvPr id="1128456" name="Rectangle 8"/>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47148577"/>
      </p:ext>
    </p:extLst>
  </p:cSld>
  <p:clrMapOvr>
    <a:masterClrMapping/>
  </p:clrMapOvr>
  <p:timing>
    <p:tnLst>
      <p:par>
        <p:cTn xmlns:p14="http://schemas.microsoft.com/office/powerpoint/2010/mai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8802" name="Rectangle 2"/>
          <p:cNvSpPr>
            <a:spLocks noGrp="1" noChangeArrowheads="1"/>
          </p:cNvSpPr>
          <p:nvPr>
            <p:ph idx="1"/>
          </p:nvPr>
        </p:nvSpPr>
        <p:spPr>
          <a:xfrm>
            <a:off x="557213" y="990600"/>
            <a:ext cx="8586787" cy="5562600"/>
          </a:xfrm>
        </p:spPr>
        <p:txBody>
          <a:bodyPr/>
          <a:lstStyle/>
          <a:p>
            <a:pPr eaLnBrk="1" hangingPunct="1">
              <a:defRPr/>
            </a:pPr>
            <a:r>
              <a:rPr lang="en-US" sz="4000" smtClean="0">
                <a:cs typeface="+mn-cs"/>
              </a:rPr>
              <a:t>Another relativistic effect would make it difficult to see you with normal telescopes.</a:t>
            </a:r>
            <a:r>
              <a:rPr lang="en-US" smtClean="0">
                <a:cs typeface="+mn-cs"/>
              </a:rPr>
              <a:t> </a:t>
            </a:r>
          </a:p>
          <a:p>
            <a:pPr lvl="1" eaLnBrk="1" hangingPunct="1">
              <a:defRPr/>
            </a:pPr>
            <a:r>
              <a:rPr lang="en-US" sz="2400" smtClean="0"/>
              <a:t>As light travels out of a gravitational field, it loses energy, and its wavelength grows longer. </a:t>
            </a:r>
          </a:p>
          <a:p>
            <a:pPr lvl="1" eaLnBrk="1" hangingPunct="1">
              <a:defRPr/>
            </a:pPr>
            <a:r>
              <a:rPr lang="en-US" sz="2400" smtClean="0"/>
              <a:t>This is known as the </a:t>
            </a:r>
            <a:r>
              <a:rPr lang="en-US" sz="2400" smtClean="0">
                <a:solidFill>
                  <a:srgbClr val="0000FF"/>
                </a:solidFill>
              </a:rPr>
              <a:t>gravitational redshift</a:t>
            </a:r>
            <a:r>
              <a:rPr lang="en-US" sz="2400" smtClean="0"/>
              <a:t>. </a:t>
            </a:r>
          </a:p>
          <a:p>
            <a:pPr lvl="1" eaLnBrk="1" hangingPunct="1">
              <a:defRPr/>
            </a:pPr>
            <a:r>
              <a:rPr lang="en-US" sz="2400" smtClean="0"/>
              <a:t>Although you would notice no effect as you fell toward the black hole, your friends would need to observe at longer and longer wavelengths in order to detect you.</a:t>
            </a:r>
          </a:p>
        </p:txBody>
      </p:sp>
      <p:sp>
        <p:nvSpPr>
          <p:cNvPr id="1868805"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848926337"/>
      </p:ext>
    </p:extLst>
  </p:cSld>
  <p:clrMapOvr>
    <a:masterClrMapping/>
  </p:clrMapOvr>
  <p:timing>
    <p:tnLst>
      <p:par>
        <p:cTn xmlns:p14="http://schemas.microsoft.com/office/powerpoint/2010/mai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411" name="Rectangle 3"/>
          <p:cNvSpPr>
            <a:spLocks noGrp="1" noChangeArrowheads="1"/>
          </p:cNvSpPr>
          <p:nvPr>
            <p:ph idx="1"/>
          </p:nvPr>
        </p:nvSpPr>
        <p:spPr>
          <a:xfrm>
            <a:off x="561975" y="950913"/>
            <a:ext cx="7667625" cy="5868987"/>
          </a:xfrm>
        </p:spPr>
        <p:txBody>
          <a:bodyPr/>
          <a:lstStyle/>
          <a:p>
            <a:pPr eaLnBrk="1" hangingPunct="1">
              <a:defRPr/>
            </a:pPr>
            <a:r>
              <a:rPr lang="en-US" sz="4400" smtClean="0">
                <a:cs typeface="+mn-cs"/>
              </a:rPr>
              <a:t>While these relativistic effects seem merely peculiar, other effects would be quite unpleasant.</a:t>
            </a:r>
          </a:p>
          <a:p>
            <a:pPr eaLnBrk="1" hangingPunct="1">
              <a:defRPr/>
            </a:pPr>
            <a:endParaRPr lang="en-US" sz="4400" smtClean="0">
              <a:cs typeface="+mn-cs"/>
            </a:endParaRPr>
          </a:p>
        </p:txBody>
      </p:sp>
      <p:sp>
        <p:nvSpPr>
          <p:cNvPr id="2065414"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2518234799"/>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850" name="Rectangle 2"/>
          <p:cNvSpPr>
            <a:spLocks noGrp="1" noChangeArrowheads="1"/>
          </p:cNvSpPr>
          <p:nvPr>
            <p:ph idx="1"/>
          </p:nvPr>
        </p:nvSpPr>
        <p:spPr>
          <a:xfrm>
            <a:off x="579438" y="990600"/>
            <a:ext cx="7650162" cy="5867400"/>
          </a:xfrm>
        </p:spPr>
        <p:txBody>
          <a:bodyPr/>
          <a:lstStyle/>
          <a:p>
            <a:pPr eaLnBrk="1" hangingPunct="1">
              <a:defRPr/>
            </a:pPr>
            <a:r>
              <a:rPr lang="en-US" smtClean="0">
                <a:cs typeface="+mn-cs"/>
              </a:rPr>
              <a:t>If you were falling feet-first toward the event horizon of a black hole, you would feel your feet—which would be closer to the black hole—being pulled in more strongly than your head. </a:t>
            </a:r>
          </a:p>
          <a:p>
            <a:pPr lvl="1" eaLnBrk="1" hangingPunct="1">
              <a:defRPr/>
            </a:pPr>
            <a:r>
              <a:rPr lang="en-US" sz="3200" smtClean="0"/>
              <a:t>This is a tidal force.</a:t>
            </a:r>
          </a:p>
        </p:txBody>
      </p:sp>
      <p:sp>
        <p:nvSpPr>
          <p:cNvPr id="187085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379864913"/>
      </p:ext>
    </p:extLst>
  </p:cSld>
  <p:clrMapOvr>
    <a:masterClrMapping/>
  </p:clrMapOvr>
  <p:timing>
    <p:tnLst>
      <p:par>
        <p:cTn xmlns:p14="http://schemas.microsoft.com/office/powerpoint/2010/mai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459" name="Rectangle 3"/>
          <p:cNvSpPr>
            <a:spLocks noGrp="1" noChangeArrowheads="1"/>
          </p:cNvSpPr>
          <p:nvPr>
            <p:ph idx="1"/>
          </p:nvPr>
        </p:nvSpPr>
        <p:spPr>
          <a:xfrm>
            <a:off x="561975" y="989013"/>
            <a:ext cx="8124825" cy="5868987"/>
          </a:xfrm>
        </p:spPr>
        <p:txBody>
          <a:bodyPr/>
          <a:lstStyle/>
          <a:p>
            <a:pPr eaLnBrk="1" hangingPunct="1">
              <a:defRPr/>
            </a:pPr>
            <a:r>
              <a:rPr lang="en-US" sz="4000" smtClean="0">
                <a:cs typeface="+mn-cs"/>
              </a:rPr>
              <a:t>At first, the tidal force would be minor. </a:t>
            </a:r>
          </a:p>
          <a:p>
            <a:pPr eaLnBrk="1" hangingPunct="1">
              <a:defRPr/>
            </a:pPr>
            <a:r>
              <a:rPr lang="en-US" sz="4000" smtClean="0">
                <a:cs typeface="+mn-cs"/>
              </a:rPr>
              <a:t>As you fell closer, however, it would become very large.</a:t>
            </a:r>
          </a:p>
        </p:txBody>
      </p:sp>
      <p:sp>
        <p:nvSpPr>
          <p:cNvPr id="2067462" name="Rectangle 6"/>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47265857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2898" name="Rectangle 2"/>
          <p:cNvSpPr>
            <a:spLocks noGrp="1" noChangeArrowheads="1"/>
          </p:cNvSpPr>
          <p:nvPr>
            <p:ph type="body" sz="half" idx="1"/>
          </p:nvPr>
        </p:nvSpPr>
        <p:spPr>
          <a:xfrm>
            <a:off x="579438" y="990600"/>
            <a:ext cx="4995862" cy="5867400"/>
          </a:xfrm>
        </p:spPr>
        <p:txBody>
          <a:bodyPr/>
          <a:lstStyle/>
          <a:p>
            <a:pPr eaLnBrk="1" hangingPunct="1">
              <a:defRPr/>
            </a:pPr>
            <a:r>
              <a:rPr lang="en-US" sz="3600" smtClean="0">
                <a:cs typeface="+mn-cs"/>
              </a:rPr>
              <a:t>Another tidal force would compress you as your left side and your right side both fell toward the center of the black hole.</a:t>
            </a:r>
          </a:p>
        </p:txBody>
      </p:sp>
      <p:pic>
        <p:nvPicPr>
          <p:cNvPr id="547842" name="Picture 7" descr="08f17"/>
          <p:cNvPicPr>
            <a:picLocks noChangeAspect="1" noChangeArrowheads="1"/>
          </p:cNvPicPr>
          <p:nvPr/>
        </p:nvPicPr>
        <p:blipFill>
          <a:blip r:embed="rId3">
            <a:extLst>
              <a:ext uri="{28A0092B-C50C-407E-A947-70E740481C1C}">
                <a14:useLocalDpi xmlns:a14="http://schemas.microsoft.com/office/drawing/2010/main" val="0"/>
              </a:ext>
            </a:extLst>
          </a:blip>
          <a:srcRect l="11401" r="46793" b="45946"/>
          <a:stretch>
            <a:fillRect/>
          </a:stretch>
        </p:blipFill>
        <p:spPr bwMode="auto">
          <a:xfrm>
            <a:off x="6000750" y="1143000"/>
            <a:ext cx="31432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2904" name="Rectangle 8"/>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836959714"/>
      </p:ext>
    </p:extLst>
  </p:cSld>
  <p:clrMapOvr>
    <a:masterClrMapping/>
  </p:clrMapOvr>
  <p:timing>
    <p:tnLst>
      <p:par>
        <p:cTn xmlns:p14="http://schemas.microsoft.com/office/powerpoint/2010/mai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946" name="Rectangle 2"/>
          <p:cNvSpPr>
            <a:spLocks noGrp="1" noChangeArrowheads="1"/>
          </p:cNvSpPr>
          <p:nvPr>
            <p:ph type="body" sz="half" idx="1"/>
          </p:nvPr>
        </p:nvSpPr>
        <p:spPr>
          <a:xfrm>
            <a:off x="576263" y="984250"/>
            <a:ext cx="5748337" cy="5554663"/>
          </a:xfrm>
        </p:spPr>
        <p:txBody>
          <a:bodyPr/>
          <a:lstStyle/>
          <a:p>
            <a:pPr eaLnBrk="1" hangingPunct="1">
              <a:defRPr/>
            </a:pPr>
            <a:r>
              <a:rPr lang="en-US" smtClean="0">
                <a:cs typeface="+mn-cs"/>
              </a:rPr>
              <a:t>For any black hole with a mass like that of a star, the tidal forces would crush you laterally and stretch you longitudinally—long before you reached the event horizon.</a:t>
            </a:r>
          </a:p>
          <a:p>
            <a:pPr lvl="1" eaLnBrk="1" hangingPunct="1">
              <a:defRPr/>
            </a:pPr>
            <a:r>
              <a:rPr lang="en-US" sz="2400" smtClean="0"/>
              <a:t>Needless to say, this would render you inoperative as a thoughtful observer.</a:t>
            </a:r>
          </a:p>
        </p:txBody>
      </p:sp>
      <p:pic>
        <p:nvPicPr>
          <p:cNvPr id="549890" name="Picture 9" descr="08f17"/>
          <p:cNvPicPr>
            <a:picLocks noChangeAspect="1" noChangeArrowheads="1"/>
          </p:cNvPicPr>
          <p:nvPr/>
        </p:nvPicPr>
        <p:blipFill>
          <a:blip r:embed="rId3">
            <a:extLst>
              <a:ext uri="{28A0092B-C50C-407E-A947-70E740481C1C}">
                <a14:useLocalDpi xmlns:a14="http://schemas.microsoft.com/office/drawing/2010/main" val="0"/>
              </a:ext>
            </a:extLst>
          </a:blip>
          <a:srcRect l="55107" r="10689" b="2702"/>
          <a:stretch>
            <a:fillRect/>
          </a:stretch>
        </p:blipFill>
        <p:spPr bwMode="auto">
          <a:xfrm>
            <a:off x="7681913" y="1009650"/>
            <a:ext cx="1462087"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954" name="Rectangle 10"/>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4226104286"/>
      </p:ext>
    </p:extLst>
  </p:cSld>
  <p:clrMapOvr>
    <a:masterClrMapping/>
  </p:clrMapOvr>
  <p:timing>
    <p:tnLst>
      <p:par>
        <p:cTn xmlns:p14="http://schemas.microsoft.com/office/powerpoint/2010/mai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9042" name="Rectangle 2"/>
          <p:cNvSpPr>
            <a:spLocks noGrp="1" noChangeArrowheads="1"/>
          </p:cNvSpPr>
          <p:nvPr>
            <p:ph type="body" sz="half" idx="1"/>
          </p:nvPr>
        </p:nvSpPr>
        <p:spPr>
          <a:xfrm>
            <a:off x="579438" y="962025"/>
            <a:ext cx="8564562" cy="5867400"/>
          </a:xfrm>
        </p:spPr>
        <p:txBody>
          <a:bodyPr/>
          <a:lstStyle/>
          <a:p>
            <a:pPr eaLnBrk="1" hangingPunct="1">
              <a:defRPr/>
            </a:pPr>
            <a:r>
              <a:rPr lang="en-US" sz="4400" smtClean="0">
                <a:cs typeface="+mn-cs"/>
              </a:rPr>
              <a:t>Sometimes, science fiction books, movies, and TV shows suggest: </a:t>
            </a:r>
          </a:p>
          <a:p>
            <a:pPr lvl="1" eaLnBrk="1" hangingPunct="1">
              <a:defRPr/>
            </a:pPr>
            <a:r>
              <a:rPr lang="en-US" sz="2600" smtClean="0"/>
              <a:t>You could travel through the universe by jumping into a black hole in one place and popping out of another somewhere far across space.</a:t>
            </a:r>
          </a:p>
        </p:txBody>
      </p:sp>
      <p:sp>
        <p:nvSpPr>
          <p:cNvPr id="1879045"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136075454"/>
      </p:ext>
    </p:extLst>
  </p:cSld>
  <p:clrMapOvr>
    <a:masterClrMapping/>
  </p:clrMapOvr>
  <p:timing>
    <p:tnLst>
      <p:par>
        <p:cTn xmlns:p14="http://schemas.microsoft.com/office/powerpoint/2010/mai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1011" name="Rectangle 3"/>
          <p:cNvSpPr>
            <a:spLocks noGrp="1" noChangeArrowheads="1"/>
          </p:cNvSpPr>
          <p:nvPr>
            <p:ph idx="1"/>
          </p:nvPr>
        </p:nvSpPr>
        <p:spPr>
          <a:xfrm>
            <a:off x="600075" y="931863"/>
            <a:ext cx="7858125" cy="4525962"/>
          </a:xfrm>
        </p:spPr>
        <p:txBody>
          <a:bodyPr/>
          <a:lstStyle/>
          <a:p>
            <a:pPr eaLnBrk="1" hangingPunct="1">
              <a:defRPr/>
            </a:pPr>
            <a:r>
              <a:rPr lang="en-US" sz="4800" smtClean="0">
                <a:cs typeface="+mn-cs"/>
              </a:rPr>
              <a:t>That might make for good science fiction.</a:t>
            </a:r>
          </a:p>
          <a:p>
            <a:pPr lvl="1" eaLnBrk="1" hangingPunct="1">
              <a:defRPr/>
            </a:pPr>
            <a:r>
              <a:rPr lang="en-US" sz="2400" smtClean="0"/>
              <a:t>Tidal forces, though, would make it an unpopular form of transportation—even if it worked. </a:t>
            </a:r>
          </a:p>
          <a:p>
            <a:pPr lvl="1" eaLnBrk="1" hangingPunct="1">
              <a:defRPr/>
            </a:pPr>
            <a:r>
              <a:rPr lang="en-US" sz="2400" smtClean="0"/>
              <a:t>You would certainly lose your luggage.</a:t>
            </a:r>
          </a:p>
          <a:p>
            <a:pPr eaLnBrk="1" hangingPunct="1">
              <a:defRPr/>
            </a:pPr>
            <a:endParaRPr lang="en-US" sz="2400" smtClean="0">
              <a:cs typeface="+mn-cs"/>
            </a:endParaRPr>
          </a:p>
        </p:txBody>
      </p:sp>
      <p:sp>
        <p:nvSpPr>
          <p:cNvPr id="209101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1309413144"/>
      </p:ext>
    </p:extLst>
  </p:cSld>
  <p:clrMapOvr>
    <a:masterClrMapping/>
  </p:clrMapOvr>
  <p:timing>
    <p:tnLst>
      <p:par>
        <p:cTn xmlns:p14="http://schemas.microsoft.com/office/powerpoint/2010/mai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1090" name="Rectangle 2"/>
          <p:cNvSpPr>
            <a:spLocks noGrp="1" noChangeArrowheads="1"/>
          </p:cNvSpPr>
          <p:nvPr>
            <p:ph idx="1"/>
          </p:nvPr>
        </p:nvSpPr>
        <p:spPr>
          <a:xfrm>
            <a:off x="557213" y="947738"/>
            <a:ext cx="8129587" cy="4525962"/>
          </a:xfrm>
        </p:spPr>
        <p:txBody>
          <a:bodyPr/>
          <a:lstStyle/>
          <a:p>
            <a:pPr eaLnBrk="1" hangingPunct="1">
              <a:defRPr/>
            </a:pPr>
            <a:r>
              <a:rPr lang="en-US" sz="4800" smtClean="0">
                <a:cs typeface="+mn-cs"/>
              </a:rPr>
              <a:t>You now know how to find a black hole.</a:t>
            </a:r>
          </a:p>
          <a:p>
            <a:pPr lvl="1" eaLnBrk="1" hangingPunct="1">
              <a:defRPr/>
            </a:pPr>
            <a:r>
              <a:rPr lang="en-US" sz="2400" smtClean="0"/>
              <a:t>Look for a strong source of X rays that may be from matter just before disappearing as it approaches the event horizon.</a:t>
            </a:r>
          </a:p>
        </p:txBody>
      </p:sp>
      <p:sp>
        <p:nvSpPr>
          <p:cNvPr id="1881093" name="Rectangle 5"/>
          <p:cNvSpPr>
            <a:spLocks noChangeArrowheads="1"/>
          </p:cNvSpPr>
          <p:nvPr/>
        </p:nvSpPr>
        <p:spPr bwMode="auto">
          <a:xfrm>
            <a:off x="560388" y="76200"/>
            <a:ext cx="78216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Leaping into a Black Hole </a:t>
            </a:r>
          </a:p>
        </p:txBody>
      </p:sp>
    </p:spTree>
    <p:extLst>
      <p:ext uri="{BB962C8B-B14F-4D97-AF65-F5344CB8AC3E}">
        <p14:creationId xmlns:p14="http://schemas.microsoft.com/office/powerpoint/2010/main" val="3191958072"/>
      </p:ext>
    </p:extLst>
  </p:cSld>
  <p:clrMapOvr>
    <a:masterClrMapping/>
  </p:clrMapOvr>
  <p:timing>
    <p:tnLst>
      <p:par>
        <p:cTn xmlns:p14="http://schemas.microsoft.com/office/powerpoint/2010/mai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3138" name="Rectangle 2"/>
          <p:cNvSpPr>
            <a:spLocks noGrp="1" noChangeArrowheads="1"/>
          </p:cNvSpPr>
          <p:nvPr>
            <p:ph idx="1"/>
          </p:nvPr>
        </p:nvSpPr>
        <p:spPr>
          <a:xfrm>
            <a:off x="560388" y="973138"/>
            <a:ext cx="8583612" cy="5516562"/>
          </a:xfrm>
        </p:spPr>
        <p:txBody>
          <a:bodyPr/>
          <a:lstStyle/>
          <a:p>
            <a:pPr eaLnBrk="1" hangingPunct="1">
              <a:defRPr/>
            </a:pPr>
            <a:r>
              <a:rPr lang="en-US" sz="4000" smtClean="0">
                <a:cs typeface="+mn-cs"/>
              </a:rPr>
              <a:t>An isolated black hole is totally invisible—nothing can escape from the event horizon.</a:t>
            </a:r>
          </a:p>
          <a:p>
            <a:pPr lvl="1" eaLnBrk="1" hangingPunct="1">
              <a:defRPr/>
            </a:pPr>
            <a:r>
              <a:rPr lang="en-US" sz="2600" smtClean="0"/>
              <a:t>However, a black hole into which matter is flowing would be a source of X rays. </a:t>
            </a:r>
          </a:p>
        </p:txBody>
      </p:sp>
      <p:sp>
        <p:nvSpPr>
          <p:cNvPr id="1883139" name="Rectangle 3"/>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4687430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5" name="Rectangle 3"/>
          <p:cNvSpPr>
            <a:spLocks noGrp="1" noChangeArrowheads="1"/>
          </p:cNvSpPr>
          <p:nvPr>
            <p:ph type="body" sz="half" idx="1"/>
          </p:nvPr>
        </p:nvSpPr>
        <p:spPr>
          <a:xfrm>
            <a:off x="569913" y="985838"/>
            <a:ext cx="3843337" cy="5834062"/>
          </a:xfrm>
        </p:spPr>
        <p:txBody>
          <a:bodyPr/>
          <a:lstStyle/>
          <a:p>
            <a:pPr eaLnBrk="1" hangingPunct="1">
              <a:defRPr/>
            </a:pPr>
            <a:r>
              <a:rPr lang="en-US" smtClean="0">
                <a:cs typeface="+mn-cs"/>
              </a:rPr>
              <a:t>The point representing the star in the H-R diagram moves back to the right—completing a loop to become a red giant again.</a:t>
            </a:r>
          </a:p>
        </p:txBody>
      </p:sp>
      <p:pic>
        <p:nvPicPr>
          <p:cNvPr id="58370" name="Picture 18" descr="08p145"/>
          <p:cNvPicPr>
            <a:picLocks noChangeAspect="1" noChangeArrowheads="1"/>
          </p:cNvPicPr>
          <p:nvPr/>
        </p:nvPicPr>
        <p:blipFill>
          <a:blip r:embed="rId3">
            <a:extLst>
              <a:ext uri="{28A0092B-C50C-407E-A947-70E740481C1C}">
                <a14:useLocalDpi xmlns:a14="http://schemas.microsoft.com/office/drawing/2010/main" val="0"/>
              </a:ext>
            </a:extLst>
          </a:blip>
          <a:srcRect b="2055"/>
          <a:stretch>
            <a:fillRect/>
          </a:stretch>
        </p:blipFill>
        <p:spPr bwMode="auto">
          <a:xfrm>
            <a:off x="4721225" y="1409700"/>
            <a:ext cx="4422775"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491" name="Rectangle 1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029663666"/>
      </p:ext>
    </p:extLst>
  </p:cSld>
  <p:clrMapOvr>
    <a:masterClrMapping/>
  </p:clrMapOvr>
  <p:timing>
    <p:tnLst>
      <p:par>
        <p:cTn xmlns:p14="http://schemas.microsoft.com/office/powerpoint/2010/mai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9507" name="Rectangle 3"/>
          <p:cNvSpPr>
            <a:spLocks noGrp="1" noChangeArrowheads="1"/>
          </p:cNvSpPr>
          <p:nvPr>
            <p:ph idx="1"/>
          </p:nvPr>
        </p:nvSpPr>
        <p:spPr>
          <a:xfrm>
            <a:off x="561975" y="950913"/>
            <a:ext cx="7896225" cy="5868987"/>
          </a:xfrm>
        </p:spPr>
        <p:txBody>
          <a:bodyPr/>
          <a:lstStyle/>
          <a:p>
            <a:pPr eaLnBrk="1" hangingPunct="1">
              <a:defRPr/>
            </a:pPr>
            <a:r>
              <a:rPr lang="en-US" sz="4400" smtClean="0">
                <a:cs typeface="+mn-cs"/>
              </a:rPr>
              <a:t>Of course, X rays can</a:t>
            </a:r>
            <a:r>
              <a:rPr lang="ja-JP" altLang="en-US" sz="4400" smtClean="0">
                <a:latin typeface="Arial"/>
                <a:cs typeface="+mn-cs"/>
              </a:rPr>
              <a:t>’</a:t>
            </a:r>
            <a:r>
              <a:rPr lang="en-US" sz="4400" smtClean="0">
                <a:cs typeface="+mn-cs"/>
              </a:rPr>
              <a:t>t escape from </a:t>
            </a:r>
            <a:r>
              <a:rPr lang="en-US" sz="4400" i="1" smtClean="0">
                <a:cs typeface="+mn-cs"/>
              </a:rPr>
              <a:t>inside</a:t>
            </a:r>
            <a:r>
              <a:rPr lang="en-US" sz="4400" smtClean="0">
                <a:cs typeface="+mn-cs"/>
              </a:rPr>
              <a:t> the event horizon.</a:t>
            </a:r>
          </a:p>
          <a:p>
            <a:pPr lvl="1" eaLnBrk="1" hangingPunct="1">
              <a:defRPr/>
            </a:pPr>
            <a:r>
              <a:rPr lang="en-US" sz="2400" smtClean="0"/>
              <a:t>However, X rays emitted by the heated matter flowing into the black hole can escape—if the X rays were emitted </a:t>
            </a:r>
            <a:r>
              <a:rPr lang="en-US" sz="2400" i="1" smtClean="0"/>
              <a:t>before </a:t>
            </a:r>
            <a:r>
              <a:rPr lang="en-US" sz="2400" smtClean="0"/>
              <a:t>the matter crossed the event horizon.</a:t>
            </a:r>
          </a:p>
        </p:txBody>
      </p:sp>
      <p:sp>
        <p:nvSpPr>
          <p:cNvPr id="2069510"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824987080"/>
      </p:ext>
    </p:extLst>
  </p:cSld>
  <p:clrMapOvr>
    <a:masterClrMapping/>
  </p:clrMapOvr>
  <p:timing>
    <p:tnLst>
      <p:par>
        <p:cTn xmlns:p14="http://schemas.microsoft.com/office/powerpoint/2010/mai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5186" name="Rectangle 2"/>
          <p:cNvSpPr>
            <a:spLocks noGrp="1" noChangeArrowheads="1"/>
          </p:cNvSpPr>
          <p:nvPr>
            <p:ph idx="1"/>
          </p:nvPr>
        </p:nvSpPr>
        <p:spPr>
          <a:xfrm>
            <a:off x="546100" y="950913"/>
            <a:ext cx="7683500" cy="5868987"/>
          </a:xfrm>
        </p:spPr>
        <p:txBody>
          <a:bodyPr/>
          <a:lstStyle/>
          <a:p>
            <a:pPr eaLnBrk="1" hangingPunct="1">
              <a:defRPr/>
            </a:pPr>
            <a:r>
              <a:rPr lang="en-US" sz="4400" smtClean="0">
                <a:cs typeface="+mn-cs"/>
              </a:rPr>
              <a:t>An isolated black hole in space will not have much matter flowing into it.</a:t>
            </a:r>
          </a:p>
          <a:p>
            <a:pPr lvl="1" eaLnBrk="1" hangingPunct="1">
              <a:defRPr/>
            </a:pPr>
            <a:r>
              <a:rPr lang="en-US" sz="2400" smtClean="0"/>
              <a:t>A black hole in a binary system, though, might receive a steady flow of matter transferred from the companion star.</a:t>
            </a:r>
          </a:p>
        </p:txBody>
      </p:sp>
      <p:sp>
        <p:nvSpPr>
          <p:cNvPr id="1885189"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837332580"/>
      </p:ext>
    </p:extLst>
  </p:cSld>
  <p:clrMapOvr>
    <a:masterClrMapping/>
  </p:clrMapOvr>
  <p:timing>
    <p:tnLst>
      <p:par>
        <p:cTn xmlns:p14="http://schemas.microsoft.com/office/powerpoint/2010/mai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1555" name="Rectangle 3"/>
          <p:cNvSpPr>
            <a:spLocks noGrp="1" noChangeArrowheads="1"/>
          </p:cNvSpPr>
          <p:nvPr>
            <p:ph idx="1"/>
          </p:nvPr>
        </p:nvSpPr>
        <p:spPr>
          <a:xfrm>
            <a:off x="561975" y="950913"/>
            <a:ext cx="8124825" cy="5926137"/>
          </a:xfrm>
        </p:spPr>
        <p:txBody>
          <a:bodyPr/>
          <a:lstStyle/>
          <a:p>
            <a:pPr eaLnBrk="1" hangingPunct="1">
              <a:defRPr/>
            </a:pPr>
            <a:r>
              <a:rPr lang="en-US" sz="4600" smtClean="0">
                <a:cs typeface="+mn-cs"/>
              </a:rPr>
              <a:t>Thus, you can search for black holes by searching among X-ray binaries.</a:t>
            </a:r>
          </a:p>
        </p:txBody>
      </p:sp>
      <p:sp>
        <p:nvSpPr>
          <p:cNvPr id="2071558"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382690298"/>
      </p:ext>
    </p:extLst>
  </p:cSld>
  <p:clrMapOvr>
    <a:masterClrMapping/>
  </p:clrMapOvr>
  <p:timing>
    <p:tnLst>
      <p:par>
        <p:cTn xmlns:p14="http://schemas.microsoft.com/office/powerpoint/2010/mai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7234" name="Rectangle 2"/>
          <p:cNvSpPr>
            <a:spLocks noGrp="1" noChangeArrowheads="1"/>
          </p:cNvSpPr>
          <p:nvPr>
            <p:ph idx="1"/>
          </p:nvPr>
        </p:nvSpPr>
        <p:spPr>
          <a:xfrm>
            <a:off x="579438" y="976313"/>
            <a:ext cx="8335962" cy="5638800"/>
          </a:xfrm>
        </p:spPr>
        <p:txBody>
          <a:bodyPr/>
          <a:lstStyle/>
          <a:p>
            <a:pPr eaLnBrk="1" hangingPunct="1">
              <a:defRPr/>
            </a:pPr>
            <a:r>
              <a:rPr lang="en-US" sz="3600" smtClean="0">
                <a:cs typeface="+mn-cs"/>
              </a:rPr>
              <a:t>X-ray binaries such as Hercules X-1 contain a neutron star.</a:t>
            </a:r>
          </a:p>
          <a:p>
            <a:pPr eaLnBrk="1" hangingPunct="1">
              <a:defRPr/>
            </a:pPr>
            <a:r>
              <a:rPr lang="en-US" sz="3600" smtClean="0">
                <a:cs typeface="+mn-cs"/>
              </a:rPr>
              <a:t>Also, they emit X rays much as a binary containing a black hole should.</a:t>
            </a:r>
          </a:p>
          <a:p>
            <a:pPr lvl="1" eaLnBrk="1" hangingPunct="1">
              <a:defRPr/>
            </a:pPr>
            <a:r>
              <a:rPr lang="en-US" sz="2600" smtClean="0"/>
              <a:t>You can, however, tell the difference </a:t>
            </a:r>
            <a:br>
              <a:rPr lang="en-US" sz="2600" smtClean="0"/>
            </a:br>
            <a:r>
              <a:rPr lang="en-US" sz="2600" smtClean="0"/>
              <a:t>in two ways.</a:t>
            </a:r>
          </a:p>
        </p:txBody>
      </p:sp>
      <p:sp>
        <p:nvSpPr>
          <p:cNvPr id="1887237"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873617689"/>
      </p:ext>
    </p:extLst>
  </p:cSld>
  <p:clrMapOvr>
    <a:masterClrMapping/>
  </p:clrMapOvr>
  <p:timing>
    <p:tnLst>
      <p:par>
        <p:cTn xmlns:p14="http://schemas.microsoft.com/office/powerpoint/2010/mai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9282" name="Rectangle 2"/>
          <p:cNvSpPr>
            <a:spLocks noGrp="1" noChangeArrowheads="1"/>
          </p:cNvSpPr>
          <p:nvPr>
            <p:ph idx="1"/>
          </p:nvPr>
        </p:nvSpPr>
        <p:spPr>
          <a:xfrm>
            <a:off x="565150" y="989013"/>
            <a:ext cx="7664450" cy="5868987"/>
          </a:xfrm>
        </p:spPr>
        <p:txBody>
          <a:bodyPr/>
          <a:lstStyle/>
          <a:p>
            <a:pPr eaLnBrk="1" hangingPunct="1">
              <a:defRPr/>
            </a:pPr>
            <a:r>
              <a:rPr lang="en-US" sz="3600" smtClean="0">
                <a:cs typeface="+mn-cs"/>
              </a:rPr>
              <a:t>If the compact object emits pulses, it is a neutron star.</a:t>
            </a:r>
          </a:p>
          <a:p>
            <a:pPr eaLnBrk="1" hangingPunct="1">
              <a:defRPr/>
            </a:pPr>
            <a:r>
              <a:rPr lang="en-US" sz="3600" smtClean="0">
                <a:cs typeface="+mn-cs"/>
              </a:rPr>
              <a:t>Otherwise, you must depend on the mass of the object.</a:t>
            </a:r>
            <a:r>
              <a:rPr lang="en-US" smtClean="0">
                <a:cs typeface="+mn-cs"/>
              </a:rPr>
              <a:t> </a:t>
            </a:r>
          </a:p>
          <a:p>
            <a:pPr lvl="1" eaLnBrk="1" hangingPunct="1">
              <a:defRPr/>
            </a:pPr>
            <a:r>
              <a:rPr lang="en-US" sz="2400" smtClean="0"/>
              <a:t>If the mass of the compact object is greater than 3 solar masses, it cannot be a neutron star.</a:t>
            </a:r>
          </a:p>
          <a:p>
            <a:pPr lvl="1" eaLnBrk="1" hangingPunct="1">
              <a:defRPr/>
            </a:pPr>
            <a:r>
              <a:rPr lang="en-US" sz="2400" smtClean="0"/>
              <a:t>You can conclude that it must be a black hole.</a:t>
            </a:r>
          </a:p>
        </p:txBody>
      </p:sp>
      <p:sp>
        <p:nvSpPr>
          <p:cNvPr id="1889285"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81446768"/>
      </p:ext>
    </p:extLst>
  </p:cSld>
  <p:clrMapOvr>
    <a:masterClrMapping/>
  </p:clrMapOvr>
  <p:timing>
    <p:tnLst>
      <p:par>
        <p:cTn xmlns:p14="http://schemas.microsoft.com/office/powerpoint/2010/mai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1330" name="Rectangle 2"/>
          <p:cNvSpPr>
            <a:spLocks noGrp="1" noChangeArrowheads="1"/>
          </p:cNvSpPr>
          <p:nvPr>
            <p:ph idx="1"/>
          </p:nvPr>
        </p:nvSpPr>
        <p:spPr>
          <a:xfrm>
            <a:off x="557213" y="985838"/>
            <a:ext cx="8586787" cy="5791200"/>
          </a:xfrm>
        </p:spPr>
        <p:txBody>
          <a:bodyPr/>
          <a:lstStyle/>
          <a:p>
            <a:pPr eaLnBrk="1" hangingPunct="1">
              <a:defRPr/>
            </a:pPr>
            <a:r>
              <a:rPr lang="en-US" sz="4000" smtClean="0">
                <a:cs typeface="+mn-cs"/>
              </a:rPr>
              <a:t>The first X-ray binary suspected </a:t>
            </a:r>
            <a:br>
              <a:rPr lang="en-US" sz="4000" smtClean="0">
                <a:cs typeface="+mn-cs"/>
              </a:rPr>
            </a:br>
            <a:r>
              <a:rPr lang="en-US" sz="4000" smtClean="0">
                <a:cs typeface="+mn-cs"/>
              </a:rPr>
              <a:t>of harboring a black hole was Cygnus X-1.</a:t>
            </a:r>
            <a:r>
              <a:rPr lang="en-US" smtClean="0">
                <a:cs typeface="+mn-cs"/>
              </a:rPr>
              <a:t> </a:t>
            </a:r>
          </a:p>
          <a:p>
            <a:pPr lvl="1" eaLnBrk="1" hangingPunct="1">
              <a:defRPr/>
            </a:pPr>
            <a:r>
              <a:rPr lang="en-US" sz="2400" smtClean="0"/>
              <a:t>It contains a supergiant B0 </a:t>
            </a:r>
            <a:br>
              <a:rPr lang="en-US" sz="2400" smtClean="0"/>
            </a:br>
            <a:r>
              <a:rPr lang="en-US" sz="2400" smtClean="0"/>
              <a:t>star and a compact object </a:t>
            </a:r>
            <a:br>
              <a:rPr lang="en-US" sz="2400" smtClean="0"/>
            </a:br>
            <a:r>
              <a:rPr lang="en-US" sz="2400" smtClean="0"/>
              <a:t>orbiting each other with </a:t>
            </a:r>
            <a:br>
              <a:rPr lang="en-US" sz="2400" smtClean="0"/>
            </a:br>
            <a:r>
              <a:rPr lang="en-US" sz="2400" smtClean="0"/>
              <a:t>a period of 5.6 days. </a:t>
            </a:r>
          </a:p>
        </p:txBody>
      </p:sp>
      <p:pic>
        <p:nvPicPr>
          <p:cNvPr id="570370" name="Picture 8"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4400"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1337" name="Rectangle 9"/>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1626408583"/>
      </p:ext>
    </p:extLst>
  </p:cSld>
  <p:clrMapOvr>
    <a:masterClrMapping/>
  </p:clrMapOvr>
  <p:timing>
    <p:tnLst>
      <p:par>
        <p:cTn xmlns:p14="http://schemas.microsoft.com/office/powerpoint/2010/mai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3378" name="Rectangle 2"/>
          <p:cNvSpPr>
            <a:spLocks noGrp="1" noChangeArrowheads="1"/>
          </p:cNvSpPr>
          <p:nvPr>
            <p:ph idx="1"/>
          </p:nvPr>
        </p:nvSpPr>
        <p:spPr>
          <a:xfrm>
            <a:off x="576263" y="990600"/>
            <a:ext cx="8572500" cy="5867400"/>
          </a:xfrm>
        </p:spPr>
        <p:txBody>
          <a:bodyPr/>
          <a:lstStyle/>
          <a:p>
            <a:pPr eaLnBrk="1" hangingPunct="1">
              <a:defRPr/>
            </a:pPr>
            <a:r>
              <a:rPr lang="en-US" sz="3400" smtClean="0">
                <a:cs typeface="+mn-cs"/>
              </a:rPr>
              <a:t>Matter flows from the B0 star as a strong stellar wind.</a:t>
            </a:r>
          </a:p>
          <a:p>
            <a:pPr eaLnBrk="1" hangingPunct="1">
              <a:defRPr/>
            </a:pPr>
            <a:r>
              <a:rPr lang="en-US" sz="3400" smtClean="0">
                <a:cs typeface="+mn-cs"/>
              </a:rPr>
              <a:t>Some of that matter enters a hot accretion disk around the compact object.</a:t>
            </a:r>
          </a:p>
        </p:txBody>
      </p:sp>
      <p:sp>
        <p:nvSpPr>
          <p:cNvPr id="1893386"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2419"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038600" y="3452813"/>
            <a:ext cx="510222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462074"/>
      </p:ext>
    </p:extLst>
  </p:cSld>
  <p:clrMapOvr>
    <a:masterClrMapping/>
  </p:clrMapOvr>
  <p:timing>
    <p:tnLst>
      <p:par>
        <p:cTn xmlns:p14="http://schemas.microsoft.com/office/powerpoint/2010/mai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3603" name="Rectangle 3"/>
          <p:cNvSpPr>
            <a:spLocks noGrp="1" noChangeArrowheads="1"/>
          </p:cNvSpPr>
          <p:nvPr>
            <p:ph idx="1"/>
          </p:nvPr>
        </p:nvSpPr>
        <p:spPr>
          <a:xfrm>
            <a:off x="581025" y="989013"/>
            <a:ext cx="8601075" cy="5845175"/>
          </a:xfrm>
        </p:spPr>
        <p:txBody>
          <a:bodyPr/>
          <a:lstStyle/>
          <a:p>
            <a:pPr eaLnBrk="1" hangingPunct="1">
              <a:defRPr/>
            </a:pPr>
            <a:r>
              <a:rPr lang="en-US" smtClean="0">
                <a:cs typeface="+mn-cs"/>
              </a:rPr>
              <a:t>The disk is about 5 times larger in diameter than the orbit of Earth</a:t>
            </a:r>
            <a:r>
              <a:rPr lang="ja-JP" altLang="en-US" smtClean="0">
                <a:latin typeface="Arial"/>
                <a:cs typeface="+mn-cs"/>
              </a:rPr>
              <a:t>’</a:t>
            </a:r>
            <a:r>
              <a:rPr lang="en-US" smtClean="0">
                <a:cs typeface="+mn-cs"/>
              </a:rPr>
              <a:t>s moon.</a:t>
            </a:r>
          </a:p>
          <a:p>
            <a:pPr eaLnBrk="1" hangingPunct="1">
              <a:defRPr/>
            </a:pPr>
            <a:r>
              <a:rPr lang="en-US" smtClean="0">
                <a:cs typeface="+mn-cs"/>
              </a:rPr>
              <a:t>The inner few hundred kilometers of the disk </a:t>
            </a:r>
            <a:br>
              <a:rPr lang="en-US" smtClean="0">
                <a:cs typeface="+mn-cs"/>
              </a:rPr>
            </a:br>
            <a:r>
              <a:rPr lang="en-US" smtClean="0">
                <a:cs typeface="+mn-cs"/>
              </a:rPr>
              <a:t>have a temperature of about 2 million Kelvin—hot enough </a:t>
            </a:r>
            <a:br>
              <a:rPr lang="en-US" smtClean="0">
                <a:cs typeface="+mn-cs"/>
              </a:rPr>
            </a:br>
            <a:r>
              <a:rPr lang="en-US" smtClean="0">
                <a:cs typeface="+mn-cs"/>
              </a:rPr>
              <a:t>to radiate X rays.</a:t>
            </a:r>
          </a:p>
        </p:txBody>
      </p:sp>
      <p:sp>
        <p:nvSpPr>
          <p:cNvPr id="2073610"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4467"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1225"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472733"/>
      </p:ext>
    </p:extLst>
  </p:cSld>
  <p:clrMapOvr>
    <a:masterClrMapping/>
  </p:clrMapOvr>
  <p:timing>
    <p:tnLst>
      <p:par>
        <p:cTn xmlns:p14="http://schemas.microsoft.com/office/powerpoint/2010/mai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5426" name="Rectangle 2"/>
          <p:cNvSpPr>
            <a:spLocks noGrp="1" noChangeArrowheads="1"/>
          </p:cNvSpPr>
          <p:nvPr>
            <p:ph idx="1"/>
          </p:nvPr>
        </p:nvSpPr>
        <p:spPr>
          <a:xfrm>
            <a:off x="576263" y="990600"/>
            <a:ext cx="8572500" cy="5791200"/>
          </a:xfrm>
        </p:spPr>
        <p:txBody>
          <a:bodyPr/>
          <a:lstStyle/>
          <a:p>
            <a:pPr eaLnBrk="1" hangingPunct="1">
              <a:defRPr/>
            </a:pPr>
            <a:r>
              <a:rPr lang="en-US" smtClean="0">
                <a:cs typeface="+mn-cs"/>
              </a:rPr>
              <a:t>The compact object is invisible.</a:t>
            </a:r>
          </a:p>
          <a:p>
            <a:pPr eaLnBrk="1" hangingPunct="1">
              <a:defRPr/>
            </a:pPr>
            <a:r>
              <a:rPr lang="en-US" smtClean="0">
                <a:cs typeface="+mn-cs"/>
              </a:rPr>
              <a:t>However, Doppler shifts in the spectrum reveal the motion of the B0 star around the center of mass of the binary. </a:t>
            </a:r>
          </a:p>
        </p:txBody>
      </p:sp>
      <p:sp>
        <p:nvSpPr>
          <p:cNvPr id="1895434"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6515"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038600" y="3452813"/>
            <a:ext cx="510222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0469968"/>
      </p:ext>
    </p:extLst>
  </p:cSld>
  <p:clrMapOvr>
    <a:masterClrMapping/>
  </p:clrMapOvr>
  <p:timing>
    <p:tnLst>
      <p:par>
        <p:cTn xmlns:p14="http://schemas.microsoft.com/office/powerpoint/2010/mai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1" name="Rectangle 3"/>
          <p:cNvSpPr>
            <a:spLocks noGrp="1" noChangeArrowheads="1"/>
          </p:cNvSpPr>
          <p:nvPr>
            <p:ph idx="1"/>
          </p:nvPr>
        </p:nvSpPr>
        <p:spPr>
          <a:xfrm>
            <a:off x="581025" y="989013"/>
            <a:ext cx="8562975" cy="4525962"/>
          </a:xfrm>
        </p:spPr>
        <p:txBody>
          <a:bodyPr/>
          <a:lstStyle/>
          <a:p>
            <a:pPr eaLnBrk="1" hangingPunct="1">
              <a:defRPr/>
            </a:pPr>
            <a:r>
              <a:rPr lang="en-US" sz="3600" smtClean="0">
                <a:cs typeface="+mn-cs"/>
              </a:rPr>
              <a:t>From the geometry of the orbit, astronomers were able to calculate the mass of the object.</a:t>
            </a:r>
          </a:p>
          <a:p>
            <a:pPr lvl="1" eaLnBrk="1" hangingPunct="1">
              <a:defRPr/>
            </a:pPr>
            <a:r>
              <a:rPr lang="en-US" sz="2400" smtClean="0"/>
              <a:t>It is at least 3.8 solar masses—</a:t>
            </a:r>
            <a:br>
              <a:rPr lang="en-US" sz="2400" smtClean="0"/>
            </a:br>
            <a:r>
              <a:rPr lang="en-US" sz="2400" smtClean="0"/>
              <a:t>well above the maximum </a:t>
            </a:r>
            <a:br>
              <a:rPr lang="en-US" sz="2400" smtClean="0"/>
            </a:br>
            <a:r>
              <a:rPr lang="en-US" sz="2400" smtClean="0"/>
              <a:t>for a neutron star.</a:t>
            </a:r>
          </a:p>
        </p:txBody>
      </p:sp>
      <p:sp>
        <p:nvSpPr>
          <p:cNvPr id="2075658"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578563" name="Picture 11" descr="08f18"/>
          <p:cNvPicPr>
            <a:picLocks noChangeAspect="1" noChangeArrowheads="1"/>
          </p:cNvPicPr>
          <p:nvPr/>
        </p:nvPicPr>
        <p:blipFill>
          <a:blip r:embed="rId3">
            <a:extLst>
              <a:ext uri="{28A0092B-C50C-407E-A947-70E740481C1C}">
                <a14:useLocalDpi xmlns:a14="http://schemas.microsoft.com/office/drawing/2010/main" val="0"/>
              </a:ext>
            </a:extLst>
          </a:blip>
          <a:srcRect l="2229" t="2228" r="1645"/>
          <a:stretch>
            <a:fillRect/>
          </a:stretch>
        </p:blipFill>
        <p:spPr bwMode="auto">
          <a:xfrm>
            <a:off x="4721225" y="3908425"/>
            <a:ext cx="4419600"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41766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219" name="Rectangle 3"/>
          <p:cNvSpPr>
            <a:spLocks noGrp="1" noChangeArrowheads="1"/>
          </p:cNvSpPr>
          <p:nvPr>
            <p:ph idx="1"/>
          </p:nvPr>
        </p:nvSpPr>
        <p:spPr>
          <a:xfrm>
            <a:off x="561975" y="912813"/>
            <a:ext cx="8353425" cy="5868987"/>
          </a:xfrm>
        </p:spPr>
        <p:txBody>
          <a:bodyPr/>
          <a:lstStyle/>
          <a:p>
            <a:pPr eaLnBrk="1" hangingPunct="1">
              <a:defRPr/>
            </a:pPr>
            <a:r>
              <a:rPr lang="en-US" sz="6000" smtClean="0">
                <a:cs typeface="+mn-cs"/>
              </a:rPr>
              <a:t>The rule is as follows.</a:t>
            </a:r>
          </a:p>
          <a:p>
            <a:pPr lvl="1" eaLnBrk="1" hangingPunct="1">
              <a:defRPr/>
            </a:pPr>
            <a:r>
              <a:rPr lang="en-US" sz="2600" smtClean="0"/>
              <a:t>If the core of a post-main-sequence star is </a:t>
            </a:r>
            <a:r>
              <a:rPr lang="ja-JP" altLang="en-US" sz="2600" smtClean="0">
                <a:latin typeface="Arial"/>
              </a:rPr>
              <a:t>‘</a:t>
            </a:r>
            <a:r>
              <a:rPr lang="en-US" sz="2600" smtClean="0"/>
              <a:t>dead</a:t>
            </a:r>
            <a:r>
              <a:rPr lang="ja-JP" altLang="en-US" sz="2600" smtClean="0">
                <a:latin typeface="Arial"/>
              </a:rPr>
              <a:t>’</a:t>
            </a:r>
            <a:r>
              <a:rPr lang="en-US" sz="2600" smtClean="0"/>
              <a:t> (has no nuclear reactions), the star is a red giant.</a:t>
            </a:r>
          </a:p>
          <a:p>
            <a:pPr lvl="1" eaLnBrk="1" hangingPunct="1">
              <a:defRPr/>
            </a:pPr>
            <a:r>
              <a:rPr lang="en-US" sz="2600" smtClean="0"/>
              <a:t>If the core is </a:t>
            </a:r>
            <a:r>
              <a:rPr lang="ja-JP" altLang="en-US" sz="2600" smtClean="0">
                <a:latin typeface="Arial"/>
              </a:rPr>
              <a:t>‘</a:t>
            </a:r>
            <a:r>
              <a:rPr lang="en-US" sz="2600" smtClean="0"/>
              <a:t>alive</a:t>
            </a:r>
            <a:r>
              <a:rPr lang="ja-JP" altLang="en-US" sz="2600" smtClean="0">
                <a:latin typeface="Arial"/>
              </a:rPr>
              <a:t>’</a:t>
            </a:r>
            <a:r>
              <a:rPr lang="en-US" sz="2600" smtClean="0"/>
              <a:t> (has fusion reactions), the star is a yellow giant.</a:t>
            </a:r>
          </a:p>
        </p:txBody>
      </p:sp>
      <p:sp>
        <p:nvSpPr>
          <p:cNvPr id="1673221"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33332477"/>
      </p:ext>
    </p:extLst>
  </p:cSld>
  <p:clrMapOvr>
    <a:masterClrMapping/>
  </p:clrMapOvr>
  <p:timing>
    <p:tnLst>
      <p:par>
        <p:cTn xmlns:p14="http://schemas.microsoft.com/office/powerpoint/2010/mai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7474" name="Rectangle 2"/>
          <p:cNvSpPr>
            <a:spLocks noGrp="1" noChangeArrowheads="1"/>
          </p:cNvSpPr>
          <p:nvPr>
            <p:ph idx="1"/>
          </p:nvPr>
        </p:nvSpPr>
        <p:spPr>
          <a:xfrm>
            <a:off x="576263" y="985838"/>
            <a:ext cx="8586787" cy="4525962"/>
          </a:xfrm>
        </p:spPr>
        <p:txBody>
          <a:bodyPr/>
          <a:lstStyle/>
          <a:p>
            <a:pPr eaLnBrk="1" hangingPunct="1">
              <a:defRPr/>
            </a:pPr>
            <a:r>
              <a:rPr lang="en-US" sz="3600" smtClean="0">
                <a:cs typeface="+mn-cs"/>
              </a:rPr>
              <a:t>As X-ray telescopes have found more X-ray objects, the list of black hole candidates has grown to a few dozen.</a:t>
            </a:r>
            <a:r>
              <a:rPr lang="en-US" smtClean="0">
                <a:cs typeface="+mn-cs"/>
              </a:rPr>
              <a:t> </a:t>
            </a:r>
          </a:p>
          <a:p>
            <a:pPr lvl="1" eaLnBrk="1" hangingPunct="1">
              <a:defRPr/>
            </a:pPr>
            <a:r>
              <a:rPr lang="en-US" sz="2400" smtClean="0"/>
              <a:t>A few of these objects are shown in the table. </a:t>
            </a:r>
          </a:p>
          <a:p>
            <a:pPr eaLnBrk="1" hangingPunct="1">
              <a:defRPr/>
            </a:pPr>
            <a:endParaRPr lang="en-US" sz="2400" smtClean="0">
              <a:cs typeface="+mn-cs"/>
            </a:endParaRPr>
          </a:p>
        </p:txBody>
      </p:sp>
      <p:sp>
        <p:nvSpPr>
          <p:cNvPr id="1897481" name="Rectangle 9"/>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1897482" name="Picture 10"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600450"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0185034"/>
      </p:ext>
    </p:extLst>
  </p:cSld>
  <p:clrMapOvr>
    <a:masterClrMapping/>
  </p:clrMapOvr>
  <p:timing>
    <p:tnLst>
      <p:par>
        <p:cTn xmlns:p14="http://schemas.microsoft.com/office/powerpoint/2010/mai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9522" name="Rectangle 2"/>
          <p:cNvSpPr>
            <a:spLocks noGrp="1" noChangeArrowheads="1"/>
          </p:cNvSpPr>
          <p:nvPr>
            <p:ph idx="1"/>
          </p:nvPr>
        </p:nvSpPr>
        <p:spPr>
          <a:xfrm>
            <a:off x="576263" y="984250"/>
            <a:ext cx="8110537" cy="5645150"/>
          </a:xfrm>
        </p:spPr>
        <p:txBody>
          <a:bodyPr/>
          <a:lstStyle/>
          <a:p>
            <a:pPr eaLnBrk="1" hangingPunct="1">
              <a:defRPr/>
            </a:pPr>
            <a:r>
              <a:rPr lang="en-US" sz="3600" smtClean="0">
                <a:cs typeface="+mn-cs"/>
              </a:rPr>
              <a:t>Each candidate is a compact object surrounded by a hot accretion disk in a close X-ray binary system without regular pulsations.</a:t>
            </a:r>
          </a:p>
        </p:txBody>
      </p:sp>
      <p:sp>
        <p:nvSpPr>
          <p:cNvPr id="1899530"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1899531" name="Picture 11"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578225"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5476011"/>
      </p:ext>
    </p:extLst>
  </p:cSld>
  <p:clrMapOvr>
    <a:masterClrMapping/>
  </p:clrMapOvr>
  <p:timing>
    <p:tnLst>
      <p:par>
        <p:cTn xmlns:p14="http://schemas.microsoft.com/office/powerpoint/2010/mai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7699" name="Rectangle 3"/>
          <p:cNvSpPr>
            <a:spLocks noGrp="1" noChangeArrowheads="1"/>
          </p:cNvSpPr>
          <p:nvPr>
            <p:ph idx="1"/>
          </p:nvPr>
        </p:nvSpPr>
        <p:spPr>
          <a:xfrm>
            <a:off x="581025" y="989013"/>
            <a:ext cx="8562975" cy="4525962"/>
          </a:xfrm>
        </p:spPr>
        <p:txBody>
          <a:bodyPr/>
          <a:lstStyle/>
          <a:p>
            <a:pPr eaLnBrk="1" hangingPunct="1">
              <a:defRPr/>
            </a:pPr>
            <a:r>
              <a:rPr lang="en-US" smtClean="0">
                <a:cs typeface="+mn-cs"/>
              </a:rPr>
              <a:t>Some of the binary systems are easier to analyze than others.</a:t>
            </a:r>
          </a:p>
          <a:p>
            <a:pPr eaLnBrk="1" hangingPunct="1">
              <a:defRPr/>
            </a:pPr>
            <a:r>
              <a:rPr lang="en-US" smtClean="0">
                <a:cs typeface="+mn-cs"/>
              </a:rPr>
              <a:t>In the end, though, it has become clear that some of these objects are too massive to be neutron stars.</a:t>
            </a:r>
          </a:p>
        </p:txBody>
      </p:sp>
      <p:sp>
        <p:nvSpPr>
          <p:cNvPr id="2077706" name="Rectangle 10"/>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pic>
        <p:nvPicPr>
          <p:cNvPr id="2077707" name="Picture 11" descr="08T2"/>
          <p:cNvPicPr>
            <a:picLocks noChangeAspect="1" noChangeArrowheads="1"/>
          </p:cNvPicPr>
          <p:nvPr/>
        </p:nvPicPr>
        <p:blipFill>
          <a:blip r:embed="rId3">
            <a:extLst>
              <a:ext uri="{28A0092B-C50C-407E-A947-70E740481C1C}">
                <a14:useLocalDpi xmlns:a14="http://schemas.microsoft.com/office/drawing/2010/main" val="0"/>
              </a:ext>
            </a:extLst>
          </a:blip>
          <a:srcRect t="2396" r="6145" b="7820"/>
          <a:stretch>
            <a:fillRect/>
          </a:stretch>
        </p:blipFill>
        <p:spPr bwMode="auto">
          <a:xfrm>
            <a:off x="3578225" y="3289300"/>
            <a:ext cx="5562600" cy="356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65301905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1570" name="Rectangle 2"/>
          <p:cNvSpPr>
            <a:spLocks noGrp="1" noChangeArrowheads="1"/>
          </p:cNvSpPr>
          <p:nvPr>
            <p:ph idx="1"/>
          </p:nvPr>
        </p:nvSpPr>
        <p:spPr>
          <a:xfrm>
            <a:off x="547688" y="976313"/>
            <a:ext cx="8577262" cy="5881687"/>
          </a:xfrm>
        </p:spPr>
        <p:txBody>
          <a:bodyPr/>
          <a:lstStyle/>
          <a:p>
            <a:pPr eaLnBrk="1" hangingPunct="1">
              <a:defRPr/>
            </a:pPr>
            <a:r>
              <a:rPr lang="en-US" sz="4000" smtClean="0">
                <a:cs typeface="+mn-cs"/>
              </a:rPr>
              <a:t>Absolute proof is not possible in science.</a:t>
            </a:r>
          </a:p>
          <a:p>
            <a:pPr eaLnBrk="1" hangingPunct="1">
              <a:defRPr/>
            </a:pPr>
            <a:r>
              <a:rPr lang="en-US" sz="4000" smtClean="0">
                <a:cs typeface="+mn-cs"/>
              </a:rPr>
              <a:t>Nevertheless, the evidence is now overwhelming.</a:t>
            </a:r>
          </a:p>
          <a:p>
            <a:pPr lvl="1" eaLnBrk="1" hangingPunct="1">
              <a:defRPr/>
            </a:pPr>
            <a:r>
              <a:rPr lang="en-US" smtClean="0"/>
              <a:t>Black holes really do exist.</a:t>
            </a:r>
          </a:p>
        </p:txBody>
      </p:sp>
      <p:sp>
        <p:nvSpPr>
          <p:cNvPr id="1901573"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3126435290"/>
      </p:ext>
    </p:extLst>
  </p:cSld>
  <p:clrMapOvr>
    <a:masterClrMapping/>
  </p:clrMapOvr>
  <p:timing>
    <p:tnLst>
      <p:par>
        <p:cTn xmlns:p14="http://schemas.microsoft.com/office/powerpoint/2010/mai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3618" name="Rectangle 2"/>
          <p:cNvSpPr>
            <a:spLocks noGrp="1" noChangeArrowheads="1"/>
          </p:cNvSpPr>
          <p:nvPr>
            <p:ph idx="1"/>
          </p:nvPr>
        </p:nvSpPr>
        <p:spPr>
          <a:xfrm>
            <a:off x="576263" y="979488"/>
            <a:ext cx="8110537" cy="4525962"/>
          </a:xfrm>
        </p:spPr>
        <p:txBody>
          <a:bodyPr/>
          <a:lstStyle/>
          <a:p>
            <a:pPr eaLnBrk="1" hangingPunct="1">
              <a:defRPr/>
            </a:pPr>
            <a:r>
              <a:rPr lang="en-US" sz="3600" smtClean="0">
                <a:cs typeface="+mn-cs"/>
              </a:rPr>
              <a:t>Another way to confirm that black holes are real is to search for evidence of their distinguishing characteristic—event horizons.</a:t>
            </a:r>
          </a:p>
          <a:p>
            <a:pPr lvl="1" eaLnBrk="1" hangingPunct="1">
              <a:defRPr/>
            </a:pPr>
            <a:r>
              <a:rPr lang="en-US" sz="2600" smtClean="0"/>
              <a:t>That search has been successful too.</a:t>
            </a:r>
            <a:endParaRPr lang="en-US" sz="2200" smtClean="0"/>
          </a:p>
        </p:txBody>
      </p:sp>
      <p:sp>
        <p:nvSpPr>
          <p:cNvPr id="1903621" name="Rectangle 5"/>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2748133957"/>
      </p:ext>
    </p:extLst>
  </p:cSld>
  <p:clrMapOvr>
    <a:masterClrMapping/>
  </p:clrMapOvr>
  <p:timing>
    <p:tnLst>
      <p:par>
        <p:cTn xmlns:p14="http://schemas.microsoft.com/office/powerpoint/2010/mai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5666" name="Rectangle 2"/>
          <p:cNvSpPr>
            <a:spLocks noGrp="1" noChangeArrowheads="1"/>
          </p:cNvSpPr>
          <p:nvPr>
            <p:ph idx="1"/>
          </p:nvPr>
        </p:nvSpPr>
        <p:spPr>
          <a:xfrm>
            <a:off x="557213" y="990600"/>
            <a:ext cx="7900987" cy="5867400"/>
          </a:xfrm>
        </p:spPr>
        <p:txBody>
          <a:bodyPr/>
          <a:lstStyle/>
          <a:p>
            <a:pPr eaLnBrk="1" hangingPunct="1">
              <a:defRPr/>
            </a:pPr>
            <a:r>
              <a:rPr lang="en-US" sz="4000" smtClean="0">
                <a:cs typeface="+mn-cs"/>
              </a:rPr>
              <a:t>In one study, astronomers selected twelve X-ray binary systems.</a:t>
            </a:r>
          </a:p>
          <a:p>
            <a:pPr lvl="1" eaLnBrk="1" hangingPunct="1">
              <a:defRPr/>
            </a:pPr>
            <a:r>
              <a:rPr lang="en-US" sz="2400" smtClean="0"/>
              <a:t>Of these, six seemed to contain neutron stars and six were believed to contain black holes.</a:t>
            </a:r>
          </a:p>
          <a:p>
            <a:pPr lvl="1" eaLnBrk="1" hangingPunct="1">
              <a:defRPr/>
            </a:pPr>
            <a:r>
              <a:rPr lang="en-US" sz="2400" smtClean="0"/>
              <a:t>Using X-ray telescopes, the astronomers could see flares of energy as blobs of matter fell into the accretion disks and spiraled inward.</a:t>
            </a:r>
          </a:p>
        </p:txBody>
      </p:sp>
      <p:sp>
        <p:nvSpPr>
          <p:cNvPr id="1905670"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56018105"/>
      </p:ext>
    </p:extLst>
  </p:cSld>
  <p:clrMapOvr>
    <a:masterClrMapping/>
  </p:clrMapOvr>
  <p:timing>
    <p:tnLst>
      <p:par>
        <p:cTn xmlns:p14="http://schemas.microsoft.com/office/powerpoint/2010/mai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7714" name="Rectangle 2"/>
          <p:cNvSpPr>
            <a:spLocks noGrp="1" noChangeArrowheads="1"/>
          </p:cNvSpPr>
          <p:nvPr>
            <p:ph idx="1"/>
          </p:nvPr>
        </p:nvSpPr>
        <p:spPr>
          <a:xfrm>
            <a:off x="576263" y="984250"/>
            <a:ext cx="8572500" cy="4525963"/>
          </a:xfrm>
        </p:spPr>
        <p:txBody>
          <a:bodyPr/>
          <a:lstStyle/>
          <a:p>
            <a:pPr eaLnBrk="1" hangingPunct="1">
              <a:defRPr/>
            </a:pPr>
            <a:r>
              <a:rPr lang="en-US" sz="3600" smtClean="0">
                <a:cs typeface="+mn-cs"/>
              </a:rPr>
              <a:t>In the six systems believed to contain neutron stars, the astronomers could also detect bursts of energy when the blobs of matter finally fell onto the surfaces of the neutron stars.</a:t>
            </a:r>
          </a:p>
        </p:txBody>
      </p:sp>
      <p:sp>
        <p:nvSpPr>
          <p:cNvPr id="1907718"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3195475153"/>
      </p:ext>
    </p:extLst>
  </p:cSld>
  <p:clrMapOvr>
    <a:masterClrMapping/>
  </p:clrMapOvr>
  <p:timing>
    <p:tnLst>
      <p:par>
        <p:cTn xmlns:p14="http://schemas.microsoft.com/office/powerpoint/2010/mai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idx="1"/>
          </p:nvPr>
        </p:nvSpPr>
        <p:spPr>
          <a:xfrm>
            <a:off x="576263" y="990600"/>
            <a:ext cx="8339137" cy="5867400"/>
          </a:xfrm>
        </p:spPr>
        <p:txBody>
          <a:bodyPr/>
          <a:lstStyle/>
          <a:p>
            <a:pPr eaLnBrk="1" hangingPunct="1">
              <a:defRPr/>
            </a:pPr>
            <a:r>
              <a:rPr lang="en-US" sz="3400" smtClean="0">
                <a:cs typeface="+mn-cs"/>
              </a:rPr>
              <a:t>In the six systems believed to contain black holes, however, the blobs of matter spiraled inward through the accretion disks and vanished without final bursts of energy.</a:t>
            </a:r>
          </a:p>
          <a:p>
            <a:pPr lvl="1" eaLnBrk="1" hangingPunct="1">
              <a:defRPr/>
            </a:pPr>
            <a:r>
              <a:rPr lang="en-US" sz="2400" smtClean="0"/>
              <a:t>Evidently, those blobs of matter had approached the event horizons and become undetectable due to time dilation and gravitational redshift. </a:t>
            </a:r>
          </a:p>
          <a:p>
            <a:pPr lvl="1" eaLnBrk="1" hangingPunct="1">
              <a:defRPr/>
            </a:pPr>
            <a:r>
              <a:rPr lang="en-US" sz="2400" smtClean="0"/>
              <a:t>This is dramatic evidence that event horizons are real.</a:t>
            </a:r>
          </a:p>
        </p:txBody>
      </p:sp>
      <p:sp>
        <p:nvSpPr>
          <p:cNvPr id="1909766" name="Rectangle 6"/>
          <p:cNvSpPr>
            <a:spLocks noChangeArrowheads="1"/>
          </p:cNvSpPr>
          <p:nvPr/>
        </p:nvSpPr>
        <p:spPr bwMode="auto">
          <a:xfrm>
            <a:off x="560388" y="76200"/>
            <a:ext cx="7669212"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80000"/>
              </a:lnSpc>
              <a:spcBef>
                <a:spcPct val="20000"/>
              </a:spcBef>
              <a:defRPr/>
            </a:pPr>
            <a:r>
              <a:rPr lang="en-US" sz="3000" b="0">
                <a:cs typeface="+mn-cs"/>
              </a:rPr>
              <a:t>The Search for Black Holes </a:t>
            </a:r>
          </a:p>
        </p:txBody>
      </p:sp>
    </p:spTree>
    <p:extLst>
      <p:ext uri="{BB962C8B-B14F-4D97-AF65-F5344CB8AC3E}">
        <p14:creationId xmlns:p14="http://schemas.microsoft.com/office/powerpoint/2010/main" val="4148948923"/>
      </p:ext>
    </p:extLst>
  </p:cSld>
  <p:clrMapOvr>
    <a:masterClrMapping/>
  </p:clrMapOvr>
  <p:timing>
    <p:tnLst>
      <p:par>
        <p:cTn xmlns:p14="http://schemas.microsoft.com/office/powerpoint/2010/mai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3858" name="Rectangle 2"/>
          <p:cNvSpPr>
            <a:spLocks noGrp="1" noChangeArrowheads="1"/>
          </p:cNvSpPr>
          <p:nvPr>
            <p:ph idx="1"/>
          </p:nvPr>
        </p:nvSpPr>
        <p:spPr>
          <a:xfrm>
            <a:off x="557213" y="952500"/>
            <a:ext cx="8586787" cy="5867400"/>
          </a:xfrm>
        </p:spPr>
        <p:txBody>
          <a:bodyPr/>
          <a:lstStyle/>
          <a:p>
            <a:pPr eaLnBrk="1" hangingPunct="1">
              <a:defRPr/>
            </a:pPr>
            <a:r>
              <a:rPr lang="en-US" sz="4400" smtClean="0">
                <a:cs typeface="+mn-cs"/>
              </a:rPr>
              <a:t>It is a common misconception that it is impossible to get any energy out of a black hole.</a:t>
            </a:r>
            <a:r>
              <a:rPr lang="en-US" smtClean="0">
                <a:cs typeface="+mn-cs"/>
              </a:rPr>
              <a:t> </a:t>
            </a:r>
          </a:p>
          <a:p>
            <a:pPr lvl="1" eaLnBrk="1" hangingPunct="1">
              <a:defRPr/>
            </a:pPr>
            <a:r>
              <a:rPr lang="en-US" sz="2600" smtClean="0"/>
              <a:t>Pause here to learn how a compact object and an accretion disk can eject powerful jets.</a:t>
            </a:r>
          </a:p>
        </p:txBody>
      </p:sp>
      <p:sp>
        <p:nvSpPr>
          <p:cNvPr id="1913859" name="Rectangle 3"/>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3718905995"/>
      </p:ext>
    </p:extLst>
  </p:cSld>
  <p:clrMapOvr>
    <a:masterClrMapping/>
  </p:clrMapOvr>
  <p:timing>
    <p:tnLst>
      <p:par>
        <p:cTn xmlns:p14="http://schemas.microsoft.com/office/powerpoint/2010/mai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2"/>
          <p:cNvSpPr>
            <a:spLocks noGrp="1" noChangeArrowheads="1"/>
          </p:cNvSpPr>
          <p:nvPr>
            <p:ph idx="1"/>
          </p:nvPr>
        </p:nvSpPr>
        <p:spPr>
          <a:xfrm>
            <a:off x="557213" y="990600"/>
            <a:ext cx="8586787" cy="5867400"/>
          </a:xfrm>
        </p:spPr>
        <p:txBody>
          <a:bodyPr/>
          <a:lstStyle/>
          <a:p>
            <a:pPr eaLnBrk="1" hangingPunct="1">
              <a:defRPr/>
            </a:pPr>
            <a:r>
              <a:rPr lang="en-US" sz="4000" smtClean="0">
                <a:cs typeface="+mn-cs"/>
              </a:rPr>
              <a:t>Whether a compact object is a black hole or a neutron star, it has a strong gravitational field.</a:t>
            </a:r>
            <a:r>
              <a:rPr lang="en-US" smtClean="0">
                <a:cs typeface="+mn-cs"/>
              </a:rPr>
              <a:t> </a:t>
            </a:r>
          </a:p>
          <a:p>
            <a:pPr lvl="1" eaLnBrk="1" hangingPunct="1">
              <a:defRPr/>
            </a:pPr>
            <a:r>
              <a:rPr lang="en-US" sz="2600" smtClean="0"/>
              <a:t>Any matter flowing into that field is accelerated inward.</a:t>
            </a:r>
          </a:p>
        </p:txBody>
      </p:sp>
      <p:sp>
        <p:nvSpPr>
          <p:cNvPr id="1915910"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30155099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500" name="Rectangle 4"/>
          <p:cNvSpPr>
            <a:spLocks noGrp="1" noChangeArrowheads="1"/>
          </p:cNvSpPr>
          <p:nvPr>
            <p:ph idx="1"/>
          </p:nvPr>
        </p:nvSpPr>
        <p:spPr>
          <a:xfrm>
            <a:off x="563563" y="966788"/>
            <a:ext cx="8580437" cy="5588000"/>
          </a:xfrm>
        </p:spPr>
        <p:txBody>
          <a:bodyPr/>
          <a:lstStyle/>
          <a:p>
            <a:pPr eaLnBrk="1" hangingPunct="1">
              <a:defRPr/>
            </a:pPr>
            <a:r>
              <a:rPr lang="en-US" sz="4400" smtClean="0">
                <a:cs typeface="+mn-cs"/>
              </a:rPr>
              <a:t>Now, you can understand why giant stars are so rare.</a:t>
            </a:r>
          </a:p>
          <a:p>
            <a:pPr lvl="1" eaLnBrk="1" hangingPunct="1">
              <a:defRPr/>
            </a:pPr>
            <a:r>
              <a:rPr lang="en-US" sz="2400" smtClean="0"/>
              <a:t>A star spends about 90 percent of its lifetime on the main sequence and only 10 percent as a giant star.</a:t>
            </a:r>
          </a:p>
          <a:p>
            <a:pPr lvl="1" eaLnBrk="1" hangingPunct="1">
              <a:defRPr/>
            </a:pPr>
            <a:r>
              <a:rPr lang="en-US" sz="2400" smtClean="0"/>
              <a:t>At any moment you look, only a fraction of the visible stars will be passing through the red and yellow giant stages.</a:t>
            </a:r>
          </a:p>
        </p:txBody>
      </p:sp>
      <p:sp>
        <p:nvSpPr>
          <p:cNvPr id="1130505" name="Rectangle 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250122711"/>
      </p:ext>
    </p:extLst>
  </p:cSld>
  <p:clrMapOvr>
    <a:masterClrMapping/>
  </p:clrMapOvr>
  <p:timing>
    <p:tnLst>
      <p:par>
        <p:cTn xmlns:p14="http://schemas.microsoft.com/office/powerpoint/2010/mai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7954" name="Rectangle 2"/>
          <p:cNvSpPr>
            <a:spLocks noGrp="1" noChangeArrowheads="1"/>
          </p:cNvSpPr>
          <p:nvPr>
            <p:ph idx="1"/>
          </p:nvPr>
        </p:nvSpPr>
        <p:spPr>
          <a:xfrm>
            <a:off x="576263" y="990600"/>
            <a:ext cx="8110537" cy="5867400"/>
          </a:xfrm>
        </p:spPr>
        <p:txBody>
          <a:bodyPr/>
          <a:lstStyle/>
          <a:p>
            <a:pPr eaLnBrk="1" hangingPunct="1">
              <a:defRPr/>
            </a:pPr>
            <a:r>
              <a:rPr lang="en-US" sz="3400" smtClean="0">
                <a:cs typeface="+mn-cs"/>
              </a:rPr>
              <a:t>As it must conserve angular momentum, it flows into an accretion disk made so hot by friction that the inner regions can emit X rays and gamma rays.</a:t>
            </a:r>
          </a:p>
          <a:p>
            <a:pPr lvl="1" eaLnBrk="1" hangingPunct="1">
              <a:defRPr/>
            </a:pPr>
            <a:r>
              <a:rPr lang="en-US" sz="2600" smtClean="0"/>
              <a:t>Somehow, the spinning disk can emit powerful beams of gas and radiation along its axis of rotation.</a:t>
            </a:r>
          </a:p>
        </p:txBody>
      </p:sp>
      <p:sp>
        <p:nvSpPr>
          <p:cNvPr id="1917962" name="Rectangle 10"/>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16407070"/>
      </p:ext>
    </p:extLst>
  </p:cSld>
  <p:clrMapOvr>
    <a:masterClrMapping/>
  </p:clrMapOvr>
  <p:timing>
    <p:tnLst>
      <p:par>
        <p:cTn xmlns:p14="http://schemas.microsoft.com/office/powerpoint/2010/mai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0002" name="Rectangle 2"/>
          <p:cNvSpPr>
            <a:spLocks noGrp="1" noChangeArrowheads="1"/>
          </p:cNvSpPr>
          <p:nvPr>
            <p:ph idx="1"/>
          </p:nvPr>
        </p:nvSpPr>
        <p:spPr>
          <a:xfrm>
            <a:off x="557213" y="933450"/>
            <a:ext cx="8586787" cy="5867400"/>
          </a:xfrm>
        </p:spPr>
        <p:txBody>
          <a:bodyPr/>
          <a:lstStyle/>
          <a:p>
            <a:pPr eaLnBrk="1" hangingPunct="1">
              <a:defRPr/>
            </a:pPr>
            <a:r>
              <a:rPr lang="en-US" sz="4800" smtClean="0">
                <a:cs typeface="+mn-cs"/>
              </a:rPr>
              <a:t>The process isn</a:t>
            </a:r>
            <a:r>
              <a:rPr lang="ja-JP" altLang="en-US" sz="4800" smtClean="0">
                <a:latin typeface="Arial"/>
                <a:cs typeface="+mn-cs"/>
              </a:rPr>
              <a:t>’</a:t>
            </a:r>
            <a:r>
              <a:rPr lang="en-US" sz="4800" smtClean="0">
                <a:cs typeface="+mn-cs"/>
              </a:rPr>
              <a:t>t well understood.</a:t>
            </a:r>
          </a:p>
          <a:p>
            <a:pPr lvl="1" eaLnBrk="1" hangingPunct="1">
              <a:defRPr/>
            </a:pPr>
            <a:r>
              <a:rPr lang="en-US" sz="2400" smtClean="0"/>
              <a:t>It seems to involve magnetic fields that get caught in the accretion disk and are twisted into tightly wound tubes.</a:t>
            </a:r>
          </a:p>
          <a:p>
            <a:pPr lvl="1" eaLnBrk="1" hangingPunct="1">
              <a:defRPr/>
            </a:pPr>
            <a:r>
              <a:rPr lang="en-US" sz="2400" smtClean="0"/>
              <a:t>The tubes squirt gas and radiation out of the disk and confine it in narrow beams.</a:t>
            </a:r>
          </a:p>
        </p:txBody>
      </p:sp>
      <p:sp>
        <p:nvSpPr>
          <p:cNvPr id="1920009" name="Rectangle 9"/>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801134711"/>
      </p:ext>
    </p:extLst>
  </p:cSld>
  <p:clrMapOvr>
    <a:masterClrMapping/>
  </p:clrMapOvr>
  <p:timing>
    <p:tnLst>
      <p:par>
        <p:cTn xmlns:p14="http://schemas.microsoft.com/office/powerpoint/2010/mai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2050" name="Rectangle 2"/>
          <p:cNvSpPr>
            <a:spLocks noGrp="1" noChangeArrowheads="1"/>
          </p:cNvSpPr>
          <p:nvPr>
            <p:ph idx="1"/>
          </p:nvPr>
        </p:nvSpPr>
        <p:spPr>
          <a:xfrm>
            <a:off x="557213" y="990600"/>
            <a:ext cx="8129587" cy="5867400"/>
          </a:xfrm>
        </p:spPr>
        <p:txBody>
          <a:bodyPr/>
          <a:lstStyle/>
          <a:p>
            <a:pPr eaLnBrk="1" hangingPunct="1">
              <a:defRPr/>
            </a:pPr>
            <a:r>
              <a:rPr lang="en-US" sz="4000" smtClean="0">
                <a:cs typeface="+mn-cs"/>
              </a:rPr>
              <a:t>The process is similar to the bipolar outflows ejected by protostars.</a:t>
            </a:r>
          </a:p>
          <a:p>
            <a:pPr eaLnBrk="1" hangingPunct="1">
              <a:defRPr/>
            </a:pPr>
            <a:r>
              <a:rPr lang="en-US" sz="4000" smtClean="0">
                <a:cs typeface="+mn-cs"/>
              </a:rPr>
              <a:t>Only, it is much more powerful.</a:t>
            </a:r>
          </a:p>
        </p:txBody>
      </p:sp>
      <p:sp>
        <p:nvSpPr>
          <p:cNvPr id="1922057" name="Rectangle 9"/>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512145552"/>
      </p:ext>
    </p:extLst>
  </p:cSld>
  <p:clrMapOvr>
    <a:masterClrMapping/>
  </p:clrMapOvr>
  <p:timing>
    <p:tnLst>
      <p:par>
        <p:cTn xmlns:p14="http://schemas.microsoft.com/office/powerpoint/2010/mai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4098" name="Rectangle 2"/>
          <p:cNvSpPr>
            <a:spLocks noGrp="1" noChangeArrowheads="1"/>
          </p:cNvSpPr>
          <p:nvPr>
            <p:ph idx="1"/>
          </p:nvPr>
        </p:nvSpPr>
        <p:spPr>
          <a:xfrm>
            <a:off x="557213" y="952500"/>
            <a:ext cx="7900987" cy="5791200"/>
          </a:xfrm>
        </p:spPr>
        <p:txBody>
          <a:bodyPr/>
          <a:lstStyle/>
          <a:p>
            <a:pPr eaLnBrk="1" hangingPunct="1">
              <a:defRPr/>
            </a:pPr>
            <a:r>
              <a:rPr lang="en-US" sz="4400" smtClean="0">
                <a:cs typeface="+mn-cs"/>
              </a:rPr>
              <a:t>One example of the process is an X-ray binary called SS433.</a:t>
            </a:r>
            <a:r>
              <a:rPr lang="en-US" smtClean="0">
                <a:cs typeface="+mn-cs"/>
              </a:rPr>
              <a:t> </a:t>
            </a:r>
          </a:p>
          <a:p>
            <a:pPr lvl="1" eaLnBrk="1" hangingPunct="1">
              <a:defRPr/>
            </a:pPr>
            <a:r>
              <a:rPr lang="en-US" sz="2400" smtClean="0"/>
              <a:t>Its optical spectrum shows sets of spectral lines that are Doppler-shifted by about one-fourth the speed of light.</a:t>
            </a:r>
          </a:p>
          <a:p>
            <a:pPr lvl="1" eaLnBrk="1" hangingPunct="1">
              <a:defRPr/>
            </a:pPr>
            <a:r>
              <a:rPr lang="en-US" sz="2400" smtClean="0"/>
              <a:t>One set is shifted to the red and one to the blue.</a:t>
            </a:r>
          </a:p>
        </p:txBody>
      </p:sp>
      <p:sp>
        <p:nvSpPr>
          <p:cNvPr id="1924102"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46265736"/>
      </p:ext>
    </p:extLst>
  </p:cSld>
  <p:clrMapOvr>
    <a:masterClrMapping/>
  </p:clrMapOvr>
  <p:timing>
    <p:tnLst>
      <p:par>
        <p:cTn xmlns:p14="http://schemas.microsoft.com/office/powerpoint/2010/mai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6146" name="Rectangle 2"/>
          <p:cNvSpPr>
            <a:spLocks noGrp="1" noChangeArrowheads="1"/>
          </p:cNvSpPr>
          <p:nvPr>
            <p:ph idx="1"/>
          </p:nvPr>
        </p:nvSpPr>
        <p:spPr>
          <a:xfrm>
            <a:off x="576263" y="990600"/>
            <a:ext cx="8567737" cy="5867400"/>
          </a:xfrm>
        </p:spPr>
        <p:txBody>
          <a:bodyPr/>
          <a:lstStyle/>
          <a:p>
            <a:pPr eaLnBrk="1" hangingPunct="1">
              <a:defRPr/>
            </a:pPr>
            <a:r>
              <a:rPr lang="en-US" sz="3400" smtClean="0">
                <a:cs typeface="+mn-cs"/>
              </a:rPr>
              <a:t>Apparently, SS433 is a binary system in which a compact object—probably a black hole—pulls matter from its companion star and forms an extremely hot accretion disk.</a:t>
            </a:r>
          </a:p>
          <a:p>
            <a:pPr lvl="1" eaLnBrk="1" hangingPunct="1">
              <a:defRPr/>
            </a:pPr>
            <a:r>
              <a:rPr lang="en-US" sz="2600" smtClean="0"/>
              <a:t>Jets of high-temperature gas blast away in beams aimed in opposite directions.</a:t>
            </a:r>
          </a:p>
        </p:txBody>
      </p:sp>
      <p:sp>
        <p:nvSpPr>
          <p:cNvPr id="1926152" name="Rectangle 8"/>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1668552451"/>
      </p:ext>
    </p:extLst>
  </p:cSld>
  <p:clrMapOvr>
    <a:masterClrMapping/>
  </p:clrMapOvr>
  <p:timing>
    <p:tnLst>
      <p:par>
        <p:cTn xmlns:p14="http://schemas.microsoft.com/office/powerpoint/2010/mai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747" name="Rectangle 3"/>
          <p:cNvSpPr>
            <a:spLocks noGrp="1" noChangeArrowheads="1"/>
          </p:cNvSpPr>
          <p:nvPr>
            <p:ph idx="1"/>
          </p:nvPr>
        </p:nvSpPr>
        <p:spPr>
          <a:xfrm>
            <a:off x="561975" y="989013"/>
            <a:ext cx="8582025" cy="4525962"/>
          </a:xfrm>
        </p:spPr>
        <p:txBody>
          <a:bodyPr/>
          <a:lstStyle/>
          <a:p>
            <a:pPr eaLnBrk="1" hangingPunct="1">
              <a:defRPr/>
            </a:pPr>
            <a:r>
              <a:rPr lang="en-US" sz="3600" smtClean="0">
                <a:cs typeface="+mn-cs"/>
              </a:rPr>
              <a:t>SS433 is a prototype that illustrates how the gravitational field around a compact object can produce powerful beams of radiation and matter.</a:t>
            </a:r>
          </a:p>
        </p:txBody>
      </p:sp>
      <p:sp>
        <p:nvSpPr>
          <p:cNvPr id="2079750" name="Rectangle 6"/>
          <p:cNvSpPr>
            <a:spLocks noChangeArrowheads="1"/>
          </p:cNvSpPr>
          <p:nvPr/>
        </p:nvSpPr>
        <p:spPr bwMode="auto">
          <a:xfrm>
            <a:off x="557213" y="76200"/>
            <a:ext cx="7672387" cy="76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lnSpc>
                <a:spcPct val="80000"/>
              </a:lnSpc>
              <a:spcBef>
                <a:spcPct val="20000"/>
              </a:spcBef>
              <a:defRPr/>
            </a:pPr>
            <a:r>
              <a:rPr lang="en-US" sz="3000" b="0">
                <a:cs typeface="+mn-cs"/>
              </a:rPr>
              <a:t>Energy from Compact Objects: Jets</a:t>
            </a:r>
          </a:p>
        </p:txBody>
      </p:sp>
    </p:spTree>
    <p:extLst>
      <p:ext uri="{BB962C8B-B14F-4D97-AF65-F5344CB8AC3E}">
        <p14:creationId xmlns:p14="http://schemas.microsoft.com/office/powerpoint/2010/main" val="4123478789"/>
      </p:ext>
    </p:extLst>
  </p:cSld>
  <p:clrMapOvr>
    <a:masterClrMapping/>
  </p:clrMapOvr>
  <p:timing>
    <p:tnLst>
      <p:par>
        <p:cTn xmlns:p14="http://schemas.microsoft.com/office/powerpoint/2010/mai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0243" name="Rectangle 3"/>
          <p:cNvSpPr>
            <a:spLocks noGrp="1" noChangeArrowheads="1"/>
          </p:cNvSpPr>
          <p:nvPr>
            <p:ph idx="1"/>
          </p:nvPr>
        </p:nvSpPr>
        <p:spPr>
          <a:xfrm>
            <a:off x="566738" y="990600"/>
            <a:ext cx="8120062" cy="5791200"/>
          </a:xfrm>
        </p:spPr>
        <p:txBody>
          <a:bodyPr/>
          <a:lstStyle/>
          <a:p>
            <a:pPr eaLnBrk="1" hangingPunct="1">
              <a:defRPr/>
            </a:pPr>
            <a:r>
              <a:rPr lang="en-US" smtClean="0">
                <a:cs typeface="+mn-cs"/>
              </a:rPr>
              <a:t>During the 1960s, the United States put a series of satellites in orbit.</a:t>
            </a:r>
          </a:p>
          <a:p>
            <a:pPr eaLnBrk="1" hangingPunct="1">
              <a:defRPr/>
            </a:pPr>
            <a:r>
              <a:rPr lang="en-US" smtClean="0">
                <a:cs typeface="+mn-cs"/>
              </a:rPr>
              <a:t>This was to watch for bursts of gamma rays coming from Earth indicating nuclear weapons tests that would be violations of an international treaty.</a:t>
            </a:r>
          </a:p>
        </p:txBody>
      </p:sp>
      <p:sp>
        <p:nvSpPr>
          <p:cNvPr id="1930246" name="Text Box 6"/>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911488600"/>
      </p:ext>
    </p:extLst>
  </p:cSld>
  <p:clrMapOvr>
    <a:masterClrMapping/>
  </p:clrMapOvr>
  <p:timing>
    <p:tnLst>
      <p:par>
        <p:cTn xmlns:p14="http://schemas.microsoft.com/office/powerpoint/2010/mai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2290" name="Rectangle 2"/>
          <p:cNvSpPr>
            <a:spLocks noGrp="1" noChangeArrowheads="1"/>
          </p:cNvSpPr>
          <p:nvPr>
            <p:ph idx="1"/>
          </p:nvPr>
        </p:nvSpPr>
        <p:spPr>
          <a:xfrm>
            <a:off x="557213" y="952500"/>
            <a:ext cx="6757987" cy="5791200"/>
          </a:xfrm>
        </p:spPr>
        <p:txBody>
          <a:bodyPr/>
          <a:lstStyle/>
          <a:p>
            <a:pPr eaLnBrk="1" hangingPunct="1">
              <a:defRPr/>
            </a:pPr>
            <a:r>
              <a:rPr lang="en-US" sz="6000" smtClean="0">
                <a:cs typeface="+mn-cs"/>
              </a:rPr>
              <a:t>The experts were startled.</a:t>
            </a:r>
            <a:r>
              <a:rPr lang="en-US" sz="4400" smtClean="0">
                <a:cs typeface="+mn-cs"/>
              </a:rPr>
              <a:t> </a:t>
            </a:r>
          </a:p>
          <a:p>
            <a:pPr lvl="1" eaLnBrk="1" hangingPunct="1">
              <a:defRPr/>
            </a:pPr>
            <a:r>
              <a:rPr lang="en-US" sz="2600" smtClean="0"/>
              <a:t>The satellites detected about one </a:t>
            </a:r>
            <a:r>
              <a:rPr lang="en-US" sz="2600" smtClean="0">
                <a:solidFill>
                  <a:srgbClr val="0000FF"/>
                </a:solidFill>
              </a:rPr>
              <a:t>gamma-ray burst</a:t>
            </a:r>
            <a:r>
              <a:rPr lang="en-US" sz="2600" smtClean="0"/>
              <a:t> coming from space per day. </a:t>
            </a:r>
          </a:p>
        </p:txBody>
      </p:sp>
      <p:sp>
        <p:nvSpPr>
          <p:cNvPr id="1932297"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722936411"/>
      </p:ext>
    </p:extLst>
  </p:cSld>
  <p:clrMapOvr>
    <a:masterClrMapping/>
  </p:clrMapOvr>
  <p:timing>
    <p:tnLst>
      <p:par>
        <p:cTn xmlns:p14="http://schemas.microsoft.com/office/powerpoint/2010/mai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338" name="Rectangle 2"/>
          <p:cNvSpPr>
            <a:spLocks noGrp="1" noChangeArrowheads="1"/>
          </p:cNvSpPr>
          <p:nvPr>
            <p:ph idx="1"/>
          </p:nvPr>
        </p:nvSpPr>
        <p:spPr>
          <a:xfrm>
            <a:off x="576263" y="984250"/>
            <a:ext cx="8339137" cy="5592763"/>
          </a:xfrm>
        </p:spPr>
        <p:txBody>
          <a:bodyPr/>
          <a:lstStyle/>
          <a:p>
            <a:pPr eaLnBrk="1" hangingPunct="1">
              <a:defRPr/>
            </a:pPr>
            <a:r>
              <a:rPr lang="en-US" sz="3600" smtClean="0">
                <a:cs typeface="+mn-cs"/>
              </a:rPr>
              <a:t>The Compton Gamma Ray Observatory launched in 1991 discovered that gamma-ray bursts were occurring all over the sky and not from any particular region.</a:t>
            </a:r>
          </a:p>
        </p:txBody>
      </p:sp>
      <p:sp>
        <p:nvSpPr>
          <p:cNvPr id="1934345"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81339188"/>
      </p:ext>
    </p:extLst>
  </p:cSld>
  <p:clrMapOvr>
    <a:masterClrMapping/>
  </p:clrMapOvr>
  <p:timing>
    <p:tnLst>
      <p:par>
        <p:cTn xmlns:p14="http://schemas.microsoft.com/office/powerpoint/2010/mai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795"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Starting in 1997, new satellites in orbit were able to:</a:t>
            </a:r>
          </a:p>
          <a:p>
            <a:pPr lvl="1" eaLnBrk="1" hangingPunct="1">
              <a:defRPr/>
            </a:pPr>
            <a:r>
              <a:rPr lang="en-US" sz="2400" smtClean="0"/>
              <a:t>Detect gamma-ray bursts</a:t>
            </a:r>
          </a:p>
          <a:p>
            <a:pPr lvl="1" eaLnBrk="1" hangingPunct="1">
              <a:defRPr/>
            </a:pPr>
            <a:r>
              <a:rPr lang="en-US" sz="2400" smtClean="0"/>
              <a:t>Determine their location in the sky</a:t>
            </a:r>
          </a:p>
          <a:p>
            <a:pPr lvl="1" eaLnBrk="1" hangingPunct="1">
              <a:defRPr/>
            </a:pPr>
            <a:r>
              <a:rPr lang="en-US" sz="2400" smtClean="0"/>
              <a:t>Immediately alert astronomers on the ground</a:t>
            </a:r>
          </a:p>
        </p:txBody>
      </p:sp>
      <p:sp>
        <p:nvSpPr>
          <p:cNvPr id="2081800"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762254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40" name="Rectangle 4"/>
          <p:cNvSpPr>
            <a:spLocks noGrp="1" noChangeArrowheads="1"/>
          </p:cNvSpPr>
          <p:nvPr>
            <p:ph idx="1"/>
          </p:nvPr>
        </p:nvSpPr>
        <p:spPr>
          <a:xfrm>
            <a:off x="563563" y="985838"/>
            <a:ext cx="7894637" cy="5815012"/>
          </a:xfrm>
        </p:spPr>
        <p:txBody>
          <a:bodyPr/>
          <a:lstStyle/>
          <a:p>
            <a:pPr eaLnBrk="1" hangingPunct="1">
              <a:defRPr/>
            </a:pPr>
            <a:r>
              <a:rPr lang="en-US" sz="4000" smtClean="0">
                <a:cs typeface="+mn-cs"/>
              </a:rPr>
              <a:t>Astronomers occasionally see what seems to be a new star in the sky that grows brighter, then fades away after a few weeks or a year.</a:t>
            </a:r>
          </a:p>
        </p:txBody>
      </p:sp>
    </p:spTree>
    <p:extLst>
      <p:ext uri="{BB962C8B-B14F-4D97-AF65-F5344CB8AC3E}">
        <p14:creationId xmlns:p14="http://schemas.microsoft.com/office/powerpoint/2010/main" val="68318799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3" name="Rectangle 3"/>
          <p:cNvSpPr>
            <a:spLocks noGrp="1" noChangeArrowheads="1"/>
          </p:cNvSpPr>
          <p:nvPr>
            <p:ph idx="1"/>
          </p:nvPr>
        </p:nvSpPr>
        <p:spPr>
          <a:xfrm>
            <a:off x="565150" y="981075"/>
            <a:ext cx="8578850" cy="5857875"/>
          </a:xfrm>
        </p:spPr>
        <p:txBody>
          <a:bodyPr/>
          <a:lstStyle/>
          <a:p>
            <a:pPr eaLnBrk="1" hangingPunct="1">
              <a:defRPr/>
            </a:pPr>
            <a:r>
              <a:rPr lang="en-US" sz="3600" smtClean="0">
                <a:cs typeface="+mn-cs"/>
              </a:rPr>
              <a:t>What happens to a star after helium fusion depends on its mass.</a:t>
            </a:r>
          </a:p>
          <a:p>
            <a:pPr eaLnBrk="1" hangingPunct="1">
              <a:defRPr/>
            </a:pPr>
            <a:r>
              <a:rPr lang="en-US" sz="3600" smtClean="0">
                <a:cs typeface="+mn-cs"/>
              </a:rPr>
              <a:t>In any event, though, it cannot survive long.</a:t>
            </a:r>
          </a:p>
          <a:p>
            <a:pPr lvl="1" eaLnBrk="1" hangingPunct="1">
              <a:defRPr/>
            </a:pPr>
            <a:r>
              <a:rPr lang="en-US" sz="2400" smtClean="0"/>
              <a:t>It must eventually collapse and end its career as a star.</a:t>
            </a:r>
          </a:p>
          <a:p>
            <a:pPr lvl="1" eaLnBrk="1" hangingPunct="1">
              <a:defRPr/>
            </a:pPr>
            <a:r>
              <a:rPr lang="en-US" sz="2400" smtClean="0"/>
              <a:t>The remainder of the chapter will trace the details of the process of stellar death.</a:t>
            </a:r>
          </a:p>
        </p:txBody>
      </p:sp>
      <p:sp>
        <p:nvSpPr>
          <p:cNvPr id="1280009" name="Rectangle 9"/>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472738849"/>
      </p:ext>
    </p:extLst>
  </p:cSld>
  <p:clrMapOvr>
    <a:masterClrMapping/>
  </p:clrMapOvr>
  <p:timing>
    <p:tnLst>
      <p:par>
        <p:cTn xmlns:p14="http://schemas.microsoft.com/office/powerpoint/2010/mai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6370" name="Rectangle 2"/>
          <p:cNvSpPr>
            <a:spLocks noGrp="1" noChangeArrowheads="1"/>
          </p:cNvSpPr>
          <p:nvPr>
            <p:ph idx="1"/>
          </p:nvPr>
        </p:nvSpPr>
        <p:spPr>
          <a:xfrm>
            <a:off x="561975" y="950913"/>
            <a:ext cx="8601075" cy="5868987"/>
          </a:xfrm>
        </p:spPr>
        <p:txBody>
          <a:bodyPr/>
          <a:lstStyle/>
          <a:p>
            <a:pPr eaLnBrk="1" hangingPunct="1">
              <a:defRPr/>
            </a:pPr>
            <a:r>
              <a:rPr lang="en-US" smtClean="0">
                <a:cs typeface="+mn-cs"/>
              </a:rPr>
              <a:t>When telescopes swiveled to image the locations of the bursts, they detected fading glows that resembled supernovae.</a:t>
            </a:r>
          </a:p>
          <a:p>
            <a:pPr eaLnBrk="1" hangingPunct="1">
              <a:defRPr/>
            </a:pPr>
            <a:r>
              <a:rPr lang="en-US" smtClean="0">
                <a:cs typeface="+mn-cs"/>
              </a:rPr>
              <a:t>That has led to the conclusion that some relatively long gamma-ray bursts are produced by a kind of super nova explosion called a </a:t>
            </a:r>
            <a:r>
              <a:rPr lang="en-US" b="1" smtClean="0">
                <a:solidFill>
                  <a:srgbClr val="0000FF"/>
                </a:solidFill>
                <a:cs typeface="+mn-cs"/>
              </a:rPr>
              <a:t>hypernova</a:t>
            </a:r>
            <a:r>
              <a:rPr lang="en-US" b="1" smtClean="0">
                <a:cs typeface="+mn-cs"/>
              </a:rPr>
              <a:t>.</a:t>
            </a:r>
            <a:r>
              <a:rPr lang="en-US" smtClean="0">
                <a:cs typeface="+mn-cs"/>
              </a:rPr>
              <a:t> </a:t>
            </a:r>
            <a:endParaRPr lang="en-US" smtClean="0">
              <a:solidFill>
                <a:srgbClr val="99CCFF"/>
              </a:solidFill>
              <a:cs typeface="+mn-cs"/>
            </a:endParaRPr>
          </a:p>
        </p:txBody>
      </p:sp>
      <p:sp>
        <p:nvSpPr>
          <p:cNvPr id="2106372" name="Text Box 4"/>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962543928"/>
      </p:ext>
    </p:extLst>
  </p:cSld>
  <p:clrMapOvr>
    <a:masterClrMapping/>
  </p:clrMapOvr>
  <p:timing>
    <p:tnLst>
      <p:par>
        <p:cTn xmlns:p14="http://schemas.microsoft.com/office/powerpoint/2010/mai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386" name="Rectangle 2"/>
          <p:cNvSpPr>
            <a:spLocks noGrp="1" noChangeArrowheads="1"/>
          </p:cNvSpPr>
          <p:nvPr>
            <p:ph idx="1"/>
          </p:nvPr>
        </p:nvSpPr>
        <p:spPr>
          <a:xfrm>
            <a:off x="576263" y="990600"/>
            <a:ext cx="7881937" cy="5867400"/>
          </a:xfrm>
        </p:spPr>
        <p:txBody>
          <a:bodyPr/>
          <a:lstStyle/>
          <a:p>
            <a:pPr eaLnBrk="1" hangingPunct="1">
              <a:defRPr/>
            </a:pPr>
            <a:r>
              <a:rPr lang="en-US" sz="3600" smtClean="0">
                <a:cs typeface="+mn-cs"/>
              </a:rPr>
              <a:t>Theoretical calculations indicate that a star more massive than some threshold around 15 or 20 solar masses will collapse and become a black hole when its nuclear fuel is exhausted.</a:t>
            </a:r>
          </a:p>
        </p:txBody>
      </p:sp>
      <p:sp>
        <p:nvSpPr>
          <p:cNvPr id="1936394" name="Text Box 10"/>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44058674"/>
      </p:ext>
    </p:extLst>
  </p:cSld>
  <p:clrMapOvr>
    <a:masterClrMapping/>
  </p:clrMapOvr>
  <p:timing>
    <p:tnLst>
      <p:par>
        <p:cTn xmlns:p14="http://schemas.microsoft.com/office/powerpoint/2010/mai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8434" name="Rectangle 2"/>
          <p:cNvSpPr>
            <a:spLocks noGrp="1" noChangeArrowheads="1"/>
          </p:cNvSpPr>
          <p:nvPr>
            <p:ph idx="1"/>
          </p:nvPr>
        </p:nvSpPr>
        <p:spPr>
          <a:xfrm>
            <a:off x="557213" y="990600"/>
            <a:ext cx="8586787" cy="5827713"/>
          </a:xfrm>
        </p:spPr>
        <p:txBody>
          <a:bodyPr/>
          <a:lstStyle/>
          <a:p>
            <a:pPr eaLnBrk="1" hangingPunct="1">
              <a:defRPr/>
            </a:pPr>
            <a:r>
              <a:rPr lang="en-US" sz="4000" smtClean="0">
                <a:cs typeface="+mn-cs"/>
              </a:rPr>
              <a:t>Models show that the collapsing star would conserve angular momentum and spin very rapidly.</a:t>
            </a:r>
          </a:p>
          <a:p>
            <a:pPr lvl="1" eaLnBrk="1" hangingPunct="1">
              <a:defRPr/>
            </a:pPr>
            <a:r>
              <a:rPr lang="en-US" sz="2400" smtClean="0"/>
              <a:t>That would slow </a:t>
            </a:r>
            <a:br>
              <a:rPr lang="en-US" sz="2400" smtClean="0"/>
            </a:br>
            <a:r>
              <a:rPr lang="en-US" sz="2400" smtClean="0"/>
              <a:t>the collapse of </a:t>
            </a:r>
            <a:br>
              <a:rPr lang="en-US" sz="2400" smtClean="0"/>
            </a:br>
            <a:r>
              <a:rPr lang="en-US" sz="2400" smtClean="0"/>
              <a:t>the equatorial </a:t>
            </a:r>
            <a:br>
              <a:rPr lang="en-US" sz="2400" smtClean="0"/>
            </a:br>
            <a:r>
              <a:rPr lang="en-US" sz="2400" smtClean="0"/>
              <a:t>parts of the star.</a:t>
            </a:r>
            <a:endParaRPr lang="en-US" sz="2000" smtClean="0"/>
          </a:p>
        </p:txBody>
      </p:sp>
      <p:pic>
        <p:nvPicPr>
          <p:cNvPr id="625666" name="Picture 10" descr="08f19"/>
          <p:cNvPicPr>
            <a:picLocks noChangeAspect="1" noChangeArrowheads="1"/>
          </p:cNvPicPr>
          <p:nvPr/>
        </p:nvPicPr>
        <p:blipFill>
          <a:blip r:embed="rId3">
            <a:extLst>
              <a:ext uri="{28A0092B-C50C-407E-A947-70E740481C1C}">
                <a14:useLocalDpi xmlns:a14="http://schemas.microsoft.com/office/drawing/2010/main" val="0"/>
              </a:ext>
            </a:extLst>
          </a:blip>
          <a:srcRect t="1498" b="59763"/>
          <a:stretch>
            <a:fillRect/>
          </a:stretch>
        </p:blipFill>
        <p:spPr bwMode="auto">
          <a:xfrm>
            <a:off x="4800600" y="3136900"/>
            <a:ext cx="4343400" cy="372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8443" name="Text Box 11"/>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413767220"/>
      </p:ext>
    </p:extLst>
  </p:cSld>
  <p:clrMapOvr>
    <a:masterClrMapping/>
  </p:clrMapOvr>
  <p:timing>
    <p:tnLst>
      <p:par>
        <p:cTn xmlns:p14="http://schemas.microsoft.com/office/powerpoint/2010/mai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0482" name="Rectangle 2"/>
          <p:cNvSpPr>
            <a:spLocks noGrp="1" noChangeArrowheads="1"/>
          </p:cNvSpPr>
          <p:nvPr>
            <p:ph idx="1"/>
          </p:nvPr>
        </p:nvSpPr>
        <p:spPr>
          <a:xfrm>
            <a:off x="557213" y="933450"/>
            <a:ext cx="8586787" cy="4525963"/>
          </a:xfrm>
        </p:spPr>
        <p:txBody>
          <a:bodyPr/>
          <a:lstStyle/>
          <a:p>
            <a:pPr eaLnBrk="1" hangingPunct="1">
              <a:defRPr/>
            </a:pPr>
            <a:r>
              <a:rPr lang="en-US" sz="4800" smtClean="0">
                <a:cs typeface="+mn-cs"/>
              </a:rPr>
              <a:t>The poles of the star would fall in quickly.</a:t>
            </a:r>
          </a:p>
          <a:p>
            <a:pPr lvl="1" eaLnBrk="1" hangingPunct="1">
              <a:defRPr/>
            </a:pPr>
            <a:r>
              <a:rPr lang="en-US" sz="2400" smtClean="0"/>
              <a:t>That would focus beams </a:t>
            </a:r>
            <a:br>
              <a:rPr lang="en-US" sz="2400" smtClean="0"/>
            </a:br>
            <a:r>
              <a:rPr lang="en-US" sz="2400" smtClean="0"/>
              <a:t>of intense radiation and </a:t>
            </a:r>
            <a:br>
              <a:rPr lang="en-US" sz="2400" smtClean="0"/>
            </a:br>
            <a:r>
              <a:rPr lang="en-US" sz="2400" smtClean="0"/>
              <a:t>ejected gas blasting out </a:t>
            </a:r>
            <a:br>
              <a:rPr lang="en-US" sz="2400" smtClean="0"/>
            </a:br>
            <a:r>
              <a:rPr lang="en-US" sz="2400" smtClean="0"/>
              <a:t>along the axis of rotation, </a:t>
            </a:r>
          </a:p>
          <a:p>
            <a:pPr lvl="1" eaLnBrk="1" hangingPunct="1">
              <a:buFont typeface="Times" charset="0"/>
              <a:buNone/>
              <a:defRPr/>
            </a:pPr>
            <a:r>
              <a:rPr lang="en-US" sz="2400" smtClean="0"/>
              <a:t>	resulting in a hypernova.</a:t>
            </a:r>
          </a:p>
        </p:txBody>
      </p:sp>
      <p:pic>
        <p:nvPicPr>
          <p:cNvPr id="627714" name="Picture 12" descr="08f19"/>
          <p:cNvPicPr>
            <a:picLocks noChangeAspect="1" noChangeArrowheads="1"/>
          </p:cNvPicPr>
          <p:nvPr/>
        </p:nvPicPr>
        <p:blipFill>
          <a:blip r:embed="rId3">
            <a:extLst>
              <a:ext uri="{28A0092B-C50C-407E-A947-70E740481C1C}">
                <a14:useLocalDpi xmlns:a14="http://schemas.microsoft.com/office/drawing/2010/main" val="0"/>
              </a:ext>
            </a:extLst>
          </a:blip>
          <a:srcRect t="39874" b="20876"/>
          <a:stretch>
            <a:fillRect/>
          </a:stretch>
        </p:blipFill>
        <p:spPr bwMode="auto">
          <a:xfrm>
            <a:off x="4953000" y="3219450"/>
            <a:ext cx="4191000"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0493" name="Text Box 13"/>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842166789"/>
      </p:ext>
    </p:extLst>
  </p:cSld>
  <p:clrMapOvr>
    <a:masterClrMapping/>
  </p:clrMapOvr>
  <p:timing>
    <p:tnLst>
      <p:par>
        <p:cTn xmlns:p14="http://schemas.microsoft.com/office/powerpoint/2010/mai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4578" name="Rectangle 2"/>
          <p:cNvSpPr>
            <a:spLocks noGrp="1" noChangeArrowheads="1"/>
          </p:cNvSpPr>
          <p:nvPr>
            <p:ph idx="1"/>
          </p:nvPr>
        </p:nvSpPr>
        <p:spPr>
          <a:xfrm>
            <a:off x="576263" y="990600"/>
            <a:ext cx="8586787" cy="4525963"/>
          </a:xfrm>
        </p:spPr>
        <p:txBody>
          <a:bodyPr/>
          <a:lstStyle/>
          <a:p>
            <a:pPr eaLnBrk="1" hangingPunct="1">
              <a:defRPr/>
            </a:pPr>
            <a:r>
              <a:rPr lang="en-US" sz="3600" smtClean="0">
                <a:cs typeface="+mn-cs"/>
              </a:rPr>
              <a:t>If either of the beams happens to point in the right direction, Earth would receive a powerful gamma-ray burst.</a:t>
            </a:r>
          </a:p>
          <a:p>
            <a:pPr eaLnBrk="1" hangingPunct="1">
              <a:defRPr/>
            </a:pPr>
            <a:endParaRPr lang="en-US" sz="3600" smtClean="0">
              <a:cs typeface="+mn-cs"/>
            </a:endParaRPr>
          </a:p>
        </p:txBody>
      </p:sp>
      <p:pic>
        <p:nvPicPr>
          <p:cNvPr id="629762" name="Picture 10" descr="08f19"/>
          <p:cNvPicPr>
            <a:picLocks noChangeAspect="1" noChangeArrowheads="1"/>
          </p:cNvPicPr>
          <p:nvPr/>
        </p:nvPicPr>
        <p:blipFill>
          <a:blip r:embed="rId3">
            <a:extLst>
              <a:ext uri="{28A0092B-C50C-407E-A947-70E740481C1C}">
                <a14:useLocalDpi xmlns:a14="http://schemas.microsoft.com/office/drawing/2010/main" val="0"/>
              </a:ext>
            </a:extLst>
          </a:blip>
          <a:srcRect t="60027"/>
          <a:stretch>
            <a:fillRect/>
          </a:stretch>
        </p:blipFill>
        <p:spPr bwMode="auto">
          <a:xfrm>
            <a:off x="4648200" y="2882900"/>
            <a:ext cx="4495800"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4587" name="Text Box 11"/>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594754393"/>
      </p:ext>
    </p:extLst>
  </p:cSld>
  <p:clrMapOvr>
    <a:masterClrMapping/>
  </p:clrMapOvr>
  <p:timing>
    <p:tnLst>
      <p:par>
        <p:cTn xmlns:p14="http://schemas.microsoft.com/office/powerpoint/2010/mai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3843" name="Rectangle 3"/>
          <p:cNvSpPr>
            <a:spLocks noGrp="1" noChangeArrowheads="1"/>
          </p:cNvSpPr>
          <p:nvPr>
            <p:ph idx="1"/>
          </p:nvPr>
        </p:nvSpPr>
        <p:spPr>
          <a:xfrm>
            <a:off x="561975" y="950913"/>
            <a:ext cx="7896225" cy="4525962"/>
          </a:xfrm>
        </p:spPr>
        <p:txBody>
          <a:bodyPr/>
          <a:lstStyle/>
          <a:p>
            <a:pPr eaLnBrk="1" hangingPunct="1">
              <a:defRPr/>
            </a:pPr>
            <a:r>
              <a:rPr lang="en-US" sz="4400" smtClean="0">
                <a:cs typeface="+mn-cs"/>
              </a:rPr>
              <a:t>The evidence seems clear that at least some of the gamma-ray bursts are produced by hypernovae.</a:t>
            </a:r>
          </a:p>
        </p:txBody>
      </p:sp>
      <p:sp>
        <p:nvSpPr>
          <p:cNvPr id="2083848"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1471345679"/>
      </p:ext>
    </p:extLst>
  </p:cSld>
  <p:clrMapOvr>
    <a:masterClrMapping/>
  </p:clrMapOvr>
  <p:timing>
    <p:tnLst>
      <p:par>
        <p:cTn xmlns:p14="http://schemas.microsoft.com/office/powerpoint/2010/mai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626" name="Rectangle 2"/>
          <p:cNvSpPr>
            <a:spLocks noGrp="1" noChangeArrowheads="1"/>
          </p:cNvSpPr>
          <p:nvPr>
            <p:ph idx="1"/>
          </p:nvPr>
        </p:nvSpPr>
        <p:spPr>
          <a:xfrm>
            <a:off x="557213" y="950913"/>
            <a:ext cx="7900987" cy="5868987"/>
          </a:xfrm>
        </p:spPr>
        <p:txBody>
          <a:bodyPr/>
          <a:lstStyle/>
          <a:p>
            <a:pPr eaLnBrk="1" hangingPunct="1">
              <a:defRPr/>
            </a:pPr>
            <a:r>
              <a:rPr lang="en-US" sz="4400" smtClean="0">
                <a:cs typeface="+mn-cs"/>
              </a:rPr>
              <a:t>Massive stars explode as hypernovae only rarely in any one galaxy.</a:t>
            </a:r>
          </a:p>
          <a:p>
            <a:pPr lvl="1" eaLnBrk="1" hangingPunct="1">
              <a:defRPr/>
            </a:pPr>
            <a:r>
              <a:rPr lang="en-US" sz="2400" smtClean="0"/>
              <a:t>Nevertheless, the gamma-ray bursts they produce are so powerful that astronomers can detect these explosions among a vast number of galaxies.</a:t>
            </a:r>
            <a:endParaRPr lang="en-US" sz="2000" smtClean="0"/>
          </a:p>
        </p:txBody>
      </p:sp>
      <p:sp>
        <p:nvSpPr>
          <p:cNvPr id="1946633"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861771336"/>
      </p:ext>
    </p:extLst>
  </p:cSld>
  <p:clrMapOvr>
    <a:masterClrMapping/>
  </p:clrMapOvr>
  <p:timing>
    <p:tnLst>
      <p:par>
        <p:cTn xmlns:p14="http://schemas.microsoft.com/office/powerpoint/2010/mai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5891" name="Rectangle 3"/>
          <p:cNvSpPr>
            <a:spLocks noGrp="1" noChangeArrowheads="1"/>
          </p:cNvSpPr>
          <p:nvPr>
            <p:ph idx="1"/>
          </p:nvPr>
        </p:nvSpPr>
        <p:spPr>
          <a:xfrm>
            <a:off x="581025" y="989013"/>
            <a:ext cx="7877175" cy="5868987"/>
          </a:xfrm>
        </p:spPr>
        <p:txBody>
          <a:bodyPr/>
          <a:lstStyle/>
          <a:p>
            <a:pPr eaLnBrk="1" hangingPunct="1">
              <a:defRPr/>
            </a:pPr>
            <a:r>
              <a:rPr lang="en-US" sz="3400" smtClean="0">
                <a:cs typeface="+mn-cs"/>
              </a:rPr>
              <a:t>Other gamma-ray bursts may be produced by the merger of two neutron stars or a neutron star and a black hole.</a:t>
            </a:r>
          </a:p>
          <a:p>
            <a:pPr eaLnBrk="1" hangingPunct="1">
              <a:defRPr/>
            </a:pPr>
            <a:r>
              <a:rPr lang="en-US" sz="3400" smtClean="0">
                <a:cs typeface="+mn-cs"/>
              </a:rPr>
              <a:t>Still others may be produced by sudden shifts in the crusts of highly magnetized neutron stars.</a:t>
            </a:r>
          </a:p>
          <a:p>
            <a:pPr eaLnBrk="1" hangingPunct="1">
              <a:defRPr/>
            </a:pPr>
            <a:endParaRPr lang="en-US" smtClean="0">
              <a:cs typeface="+mn-cs"/>
            </a:endParaRPr>
          </a:p>
        </p:txBody>
      </p:sp>
      <p:sp>
        <p:nvSpPr>
          <p:cNvPr id="2085896"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3257891519"/>
      </p:ext>
    </p:extLst>
  </p:cSld>
  <p:clrMapOvr>
    <a:masterClrMapping/>
  </p:clrMapOvr>
  <p:timing>
    <p:tnLst>
      <p:par>
        <p:cTn xmlns:p14="http://schemas.microsoft.com/office/powerpoint/2010/mai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7650" name="Rectangle 2"/>
          <p:cNvSpPr>
            <a:spLocks noGrp="1" noChangeArrowheads="1"/>
          </p:cNvSpPr>
          <p:nvPr>
            <p:ph idx="1"/>
          </p:nvPr>
        </p:nvSpPr>
        <p:spPr>
          <a:xfrm>
            <a:off x="576263" y="990600"/>
            <a:ext cx="7881937" cy="5791200"/>
          </a:xfrm>
        </p:spPr>
        <p:txBody>
          <a:bodyPr/>
          <a:lstStyle/>
          <a:p>
            <a:pPr eaLnBrk="1" hangingPunct="1">
              <a:defRPr/>
            </a:pPr>
            <a:r>
              <a:rPr lang="en-US" sz="3600" smtClean="0">
                <a:cs typeface="+mn-cs"/>
              </a:rPr>
              <a:t>Incidentally, if a gamma-ray burst occurred only 1,600 ly from Earth, the gamma rays would shower Earth with radiation equivalent to a 10,000-megaton nuclear blast.</a:t>
            </a:r>
          </a:p>
          <a:p>
            <a:pPr lvl="1" eaLnBrk="1" hangingPunct="1">
              <a:defRPr/>
            </a:pPr>
            <a:r>
              <a:rPr lang="en-US" sz="2600" smtClean="0"/>
              <a:t>The largest bombs ever made were a few tens of megatons in size.</a:t>
            </a:r>
          </a:p>
        </p:txBody>
      </p:sp>
      <p:sp>
        <p:nvSpPr>
          <p:cNvPr id="1947657" name="Text Box 9"/>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4189302667"/>
      </p:ext>
    </p:extLst>
  </p:cSld>
  <p:clrMapOvr>
    <a:masterClrMapping/>
  </p:clrMapOvr>
  <p:timing>
    <p:tnLst>
      <p:par>
        <p:cTn xmlns:p14="http://schemas.microsoft.com/office/powerpoint/2010/mai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7939" name="Rectangle 3"/>
          <p:cNvSpPr>
            <a:spLocks noGrp="1" noChangeArrowheads="1"/>
          </p:cNvSpPr>
          <p:nvPr>
            <p:ph idx="1"/>
          </p:nvPr>
        </p:nvSpPr>
        <p:spPr>
          <a:xfrm>
            <a:off x="581025" y="989013"/>
            <a:ext cx="8334375" cy="5868987"/>
          </a:xfrm>
        </p:spPr>
        <p:txBody>
          <a:bodyPr/>
          <a:lstStyle/>
          <a:p>
            <a:pPr eaLnBrk="1" hangingPunct="1">
              <a:defRPr/>
            </a:pPr>
            <a:r>
              <a:rPr lang="en-US" smtClean="0">
                <a:cs typeface="+mn-cs"/>
              </a:rPr>
              <a:t>The rays could create enough nitric oxide in the atmosphere to produce intense acid rain and would destroy the ozone layer—exposing life on Earth to deadly levels of solar ultraviolet radiation.</a:t>
            </a:r>
          </a:p>
          <a:p>
            <a:pPr lvl="1" eaLnBrk="1" hangingPunct="1">
              <a:defRPr/>
            </a:pPr>
            <a:r>
              <a:rPr lang="en-US" sz="2400" smtClean="0"/>
              <a:t>Gamma-ray bursts can occur relatively near Earth </a:t>
            </a:r>
            <a:br>
              <a:rPr lang="en-US" sz="2400" smtClean="0"/>
            </a:br>
            <a:r>
              <a:rPr lang="en-US" sz="2400" smtClean="0"/>
              <a:t>as often as every few 100 million years.</a:t>
            </a:r>
          </a:p>
          <a:p>
            <a:pPr lvl="1" eaLnBrk="1" hangingPunct="1">
              <a:defRPr/>
            </a:pPr>
            <a:r>
              <a:rPr lang="en-US" sz="2400" smtClean="0"/>
              <a:t>They could be one of the causes of the mass extinctions that show up in the fossil record.</a:t>
            </a:r>
          </a:p>
        </p:txBody>
      </p:sp>
      <p:sp>
        <p:nvSpPr>
          <p:cNvPr id="2087944" name="Text Box 8"/>
          <p:cNvSpPr txBox="1">
            <a:spLocks noChangeArrowheads="1"/>
          </p:cNvSpPr>
          <p:nvPr/>
        </p:nvSpPr>
        <p:spPr bwMode="auto">
          <a:xfrm>
            <a:off x="566738" y="31750"/>
            <a:ext cx="766286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lnSpc>
                <a:spcPct val="90000"/>
              </a:lnSpc>
              <a:spcBef>
                <a:spcPct val="50000"/>
              </a:spcBef>
              <a:defRPr/>
            </a:pPr>
            <a:r>
              <a:rPr lang="en-US" sz="3000" b="0">
                <a:cs typeface="+mn-cs"/>
              </a:rPr>
              <a:t>Energy from Compact Objects: </a:t>
            </a:r>
            <a:br>
              <a:rPr lang="en-US" sz="3000" b="0">
                <a:cs typeface="+mn-cs"/>
              </a:rPr>
            </a:br>
            <a:r>
              <a:rPr lang="en-US" sz="3000" b="0">
                <a:cs typeface="+mn-cs"/>
              </a:rPr>
              <a:t>Gamma-Ray Bursts</a:t>
            </a:r>
          </a:p>
        </p:txBody>
      </p:sp>
    </p:spTree>
    <p:extLst>
      <p:ext uri="{BB962C8B-B14F-4D97-AF65-F5344CB8AC3E}">
        <p14:creationId xmlns:p14="http://schemas.microsoft.com/office/powerpoint/2010/main" val="25689448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1029" name="Rectangle 5"/>
          <p:cNvSpPr>
            <a:spLocks noGrp="1" noChangeArrowheads="1"/>
          </p:cNvSpPr>
          <p:nvPr>
            <p:ph idx="1"/>
          </p:nvPr>
        </p:nvSpPr>
        <p:spPr>
          <a:xfrm>
            <a:off x="563563" y="960438"/>
            <a:ext cx="8123237" cy="5530850"/>
          </a:xfrm>
        </p:spPr>
        <p:txBody>
          <a:bodyPr/>
          <a:lstStyle/>
          <a:p>
            <a:pPr eaLnBrk="1" hangingPunct="1">
              <a:defRPr/>
            </a:pPr>
            <a:r>
              <a:rPr lang="en-US" sz="4400" smtClean="0">
                <a:cs typeface="+mn-cs"/>
              </a:rPr>
              <a:t>Before you begin that story, you must ask the most important question in science.</a:t>
            </a:r>
          </a:p>
          <a:p>
            <a:pPr lvl="1" eaLnBrk="1" hangingPunct="1">
              <a:defRPr/>
            </a:pPr>
            <a:r>
              <a:rPr lang="en-US" sz="3200" smtClean="0"/>
              <a:t>What is the evidence? </a:t>
            </a:r>
          </a:p>
        </p:txBody>
      </p:sp>
      <p:sp>
        <p:nvSpPr>
          <p:cNvPr id="1281034" name="Rectangle 10"/>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6155317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idx="1"/>
          </p:nvPr>
        </p:nvSpPr>
        <p:spPr>
          <a:xfrm>
            <a:off x="561975" y="950913"/>
            <a:ext cx="8124825" cy="5830887"/>
          </a:xfrm>
        </p:spPr>
        <p:txBody>
          <a:bodyPr/>
          <a:lstStyle/>
          <a:p>
            <a:pPr eaLnBrk="1" hangingPunct="1">
              <a:defRPr/>
            </a:pPr>
            <a:r>
              <a:rPr lang="en-US" sz="4400" smtClean="0">
                <a:cs typeface="+mn-cs"/>
              </a:rPr>
              <a:t>What evidence shows that stars actually evolve as theories predict?</a:t>
            </a:r>
          </a:p>
          <a:p>
            <a:pPr lvl="1" eaLnBrk="1" hangingPunct="1">
              <a:defRPr/>
            </a:pPr>
            <a:r>
              <a:rPr lang="en-US" sz="2600" smtClean="0"/>
              <a:t>You can find the answers in observations </a:t>
            </a:r>
            <a:br>
              <a:rPr lang="en-US" sz="2600" smtClean="0"/>
            </a:br>
            <a:r>
              <a:rPr lang="en-US" sz="2600" smtClean="0"/>
              <a:t>of star clusters.</a:t>
            </a:r>
          </a:p>
        </p:txBody>
      </p:sp>
      <p:sp>
        <p:nvSpPr>
          <p:cNvPr id="1988613" name="Rectangle 5"/>
          <p:cNvSpPr>
            <a:spLocks noChangeArrowheads="1"/>
          </p:cNvSpPr>
          <p:nvPr/>
        </p:nvSpPr>
        <p:spPr bwMode="auto">
          <a:xfrm>
            <a:off x="581025" y="76200"/>
            <a:ext cx="78771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r>
              <a:rPr lang="en-US" sz="3000" b="0">
                <a:cs typeface="+mn-cs"/>
              </a:rPr>
              <a:t>Helium Fusion</a:t>
            </a:r>
          </a:p>
        </p:txBody>
      </p:sp>
    </p:spTree>
    <p:extLst>
      <p:ext uri="{BB962C8B-B14F-4D97-AF65-F5344CB8AC3E}">
        <p14:creationId xmlns:p14="http://schemas.microsoft.com/office/powerpoint/2010/main" val="11013172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2" name="Rectangle 2"/>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1523" name="Rectangle 3"/>
          <p:cNvSpPr>
            <a:spLocks noGrp="1" noChangeArrowheads="1"/>
          </p:cNvSpPr>
          <p:nvPr>
            <p:ph idx="1"/>
          </p:nvPr>
        </p:nvSpPr>
        <p:spPr>
          <a:xfrm>
            <a:off x="546100" y="966788"/>
            <a:ext cx="8578850" cy="5602287"/>
          </a:xfrm>
        </p:spPr>
        <p:txBody>
          <a:bodyPr/>
          <a:lstStyle/>
          <a:p>
            <a:pPr eaLnBrk="1" hangingPunct="1">
              <a:defRPr/>
            </a:pPr>
            <a:r>
              <a:rPr lang="en-US" sz="4400" smtClean="0">
                <a:cs typeface="+mn-cs"/>
              </a:rPr>
              <a:t>Astronomers look at star clusters and say, </a:t>
            </a:r>
            <a:r>
              <a:rPr lang="ja-JP" altLang="en-US" sz="4400" smtClean="0">
                <a:latin typeface="Arial"/>
                <a:cs typeface="+mn-cs"/>
              </a:rPr>
              <a:t>“</a:t>
            </a:r>
            <a:r>
              <a:rPr lang="en-US" sz="4400" smtClean="0">
                <a:cs typeface="+mn-cs"/>
              </a:rPr>
              <a:t>Aha! Evidence to solve a mystery.</a:t>
            </a:r>
            <a:r>
              <a:rPr lang="ja-JP" altLang="en-US" sz="4400" smtClean="0">
                <a:latin typeface="Arial"/>
                <a:cs typeface="+mn-cs"/>
              </a:rPr>
              <a:t>”</a:t>
            </a:r>
            <a:r>
              <a:rPr lang="en-US" smtClean="0">
                <a:cs typeface="+mn-cs"/>
              </a:rPr>
              <a:t> </a:t>
            </a:r>
          </a:p>
          <a:p>
            <a:pPr lvl="1" eaLnBrk="1" hangingPunct="1">
              <a:defRPr/>
            </a:pPr>
            <a:r>
              <a:rPr lang="en-US" sz="2400" smtClean="0"/>
              <a:t>The stars in a star cluster all formed at about the same time and from the same cloud of gas.</a:t>
            </a:r>
          </a:p>
          <a:p>
            <a:pPr lvl="1" eaLnBrk="1" hangingPunct="1">
              <a:defRPr/>
            </a:pPr>
            <a:r>
              <a:rPr lang="en-US" sz="2400" smtClean="0"/>
              <a:t>So, they must be about the same age and composition.</a:t>
            </a:r>
          </a:p>
        </p:txBody>
      </p:sp>
    </p:spTree>
    <p:extLst>
      <p:ext uri="{BB962C8B-B14F-4D97-AF65-F5344CB8AC3E}">
        <p14:creationId xmlns:p14="http://schemas.microsoft.com/office/powerpoint/2010/main" val="90358007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0665" name="Rectangle 9"/>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0659" name="Rectangle 3"/>
          <p:cNvSpPr>
            <a:spLocks noGrp="1" noChangeArrowheads="1"/>
          </p:cNvSpPr>
          <p:nvPr>
            <p:ph idx="1"/>
          </p:nvPr>
        </p:nvSpPr>
        <p:spPr>
          <a:xfrm>
            <a:off x="561975" y="989013"/>
            <a:ext cx="8353425" cy="4525962"/>
          </a:xfrm>
        </p:spPr>
        <p:txBody>
          <a:bodyPr/>
          <a:lstStyle/>
          <a:p>
            <a:pPr eaLnBrk="1" hangingPunct="1">
              <a:defRPr/>
            </a:pPr>
            <a:r>
              <a:rPr lang="en-US" sz="4000" smtClean="0">
                <a:cs typeface="+mn-cs"/>
              </a:rPr>
              <a:t>Each star cluster freeze-frames and makes visible a moment in stellar evolution.</a:t>
            </a:r>
          </a:p>
          <a:p>
            <a:pPr lvl="1" eaLnBrk="1" hangingPunct="1">
              <a:defRPr/>
            </a:pPr>
            <a:r>
              <a:rPr lang="en-US" sz="2600" smtClean="0"/>
              <a:t>The differences you see among stars in one cluster must arise from differences in their masses.</a:t>
            </a:r>
          </a:p>
        </p:txBody>
      </p:sp>
    </p:spTree>
    <p:extLst>
      <p:ext uri="{BB962C8B-B14F-4D97-AF65-F5344CB8AC3E}">
        <p14:creationId xmlns:p14="http://schemas.microsoft.com/office/powerpoint/2010/main" val="30581506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2712" name="Rectangle 8"/>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2707" name="Rectangle 3"/>
          <p:cNvSpPr>
            <a:spLocks noGrp="1" noChangeArrowheads="1"/>
          </p:cNvSpPr>
          <p:nvPr>
            <p:ph idx="1"/>
          </p:nvPr>
        </p:nvSpPr>
        <p:spPr>
          <a:xfrm>
            <a:off x="561975" y="931863"/>
            <a:ext cx="8582025" cy="5783262"/>
          </a:xfrm>
        </p:spPr>
        <p:txBody>
          <a:bodyPr/>
          <a:lstStyle/>
          <a:p>
            <a:pPr eaLnBrk="1" hangingPunct="1">
              <a:defRPr/>
            </a:pPr>
            <a:r>
              <a:rPr lang="en-US" sz="4800" smtClean="0">
                <a:cs typeface="+mn-cs"/>
              </a:rPr>
              <a:t>There are three important points to note about star clusters.</a:t>
            </a:r>
          </a:p>
        </p:txBody>
      </p:sp>
      <p:pic>
        <p:nvPicPr>
          <p:cNvPr id="1992713" name="Picture 9" descr="08p148"/>
          <p:cNvPicPr>
            <a:picLocks noChangeAspect="1" noChangeArrowheads="1"/>
          </p:cNvPicPr>
          <p:nvPr/>
        </p:nvPicPr>
        <p:blipFill>
          <a:blip r:embed="rId3">
            <a:extLst>
              <a:ext uri="{28A0092B-C50C-407E-A947-70E740481C1C}">
                <a14:useLocalDpi xmlns:a14="http://schemas.microsoft.com/office/drawing/2010/main" val="0"/>
              </a:ext>
            </a:extLst>
          </a:blip>
          <a:srcRect l="51628" t="38637" r="9302" b="39772"/>
          <a:stretch>
            <a:fillRect/>
          </a:stretch>
        </p:blipFill>
        <p:spPr bwMode="auto">
          <a:xfrm>
            <a:off x="4038600" y="3394075"/>
            <a:ext cx="5105400" cy="346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7960286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57" name="Rectangle 13"/>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2548" name="Rectangle 4"/>
          <p:cNvSpPr>
            <a:spLocks noGrp="1" noChangeArrowheads="1"/>
          </p:cNvSpPr>
          <p:nvPr>
            <p:ph type="body" sz="half" idx="1"/>
          </p:nvPr>
        </p:nvSpPr>
        <p:spPr>
          <a:xfrm>
            <a:off x="563563" y="962025"/>
            <a:ext cx="8493125" cy="4525963"/>
          </a:xfrm>
        </p:spPr>
        <p:txBody>
          <a:bodyPr/>
          <a:lstStyle/>
          <a:p>
            <a:pPr eaLnBrk="1" hangingPunct="1">
              <a:defRPr/>
            </a:pPr>
            <a:r>
              <a:rPr lang="en-US" sz="4400" smtClean="0">
                <a:cs typeface="+mn-cs"/>
              </a:rPr>
              <a:t>One, there are two kinds of clusters.</a:t>
            </a:r>
          </a:p>
          <a:p>
            <a:pPr lvl="1" eaLnBrk="1" hangingPunct="1">
              <a:defRPr/>
            </a:pPr>
            <a:r>
              <a:rPr lang="en-US" sz="2600" smtClean="0"/>
              <a:t>However, they are similar in the way their stars evolve.</a:t>
            </a:r>
          </a:p>
        </p:txBody>
      </p:sp>
      <p:pic>
        <p:nvPicPr>
          <p:cNvPr id="1132559" name="Picture 15" descr="08p14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t="27957" b="27957"/>
          <a:stretch>
            <a:fillRect/>
          </a:stretch>
        </p:blipFill>
        <p:spPr/>
      </p:pic>
      <p:pic>
        <p:nvPicPr>
          <p:cNvPr id="1132560" name="Picture 16" descr="08p148"/>
          <p:cNvPicPr>
            <a:picLocks noChangeAspect="1" noChangeArrowheads="1"/>
          </p:cNvPicPr>
          <p:nvPr/>
        </p:nvPicPr>
        <p:blipFill>
          <a:blip r:embed="rId3">
            <a:extLst>
              <a:ext uri="{28A0092B-C50C-407E-A947-70E740481C1C}">
                <a14:useLocalDpi xmlns:a14="http://schemas.microsoft.com/office/drawing/2010/main" val="0"/>
              </a:ext>
            </a:extLst>
          </a:blip>
          <a:srcRect l="54971" t="5989" r="11015" b="67448"/>
          <a:stretch>
            <a:fillRect/>
          </a:stretch>
        </p:blipFill>
        <p:spPr bwMode="auto">
          <a:xfrm>
            <a:off x="1384300" y="3800475"/>
            <a:ext cx="31877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27229617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83" name="Rectangle 15"/>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3571" name="Rectangle 3"/>
          <p:cNvSpPr>
            <a:spLocks noGrp="1" noChangeArrowheads="1"/>
          </p:cNvSpPr>
          <p:nvPr>
            <p:ph type="body" sz="half" idx="1"/>
          </p:nvPr>
        </p:nvSpPr>
        <p:spPr>
          <a:xfrm>
            <a:off x="582613" y="990600"/>
            <a:ext cx="3744912" cy="5653088"/>
          </a:xfrm>
        </p:spPr>
        <p:txBody>
          <a:bodyPr/>
          <a:lstStyle/>
          <a:p>
            <a:pPr eaLnBrk="1" hangingPunct="1">
              <a:defRPr/>
            </a:pPr>
            <a:r>
              <a:rPr lang="en-US" smtClean="0">
                <a:cs typeface="+mn-cs"/>
              </a:rPr>
              <a:t>Two, you can estimate the age of a cluster by observing the distribution of the points that represent its stars in the H-R diagram.</a:t>
            </a:r>
          </a:p>
        </p:txBody>
      </p:sp>
      <p:pic>
        <p:nvPicPr>
          <p:cNvPr id="78850" name="Picture 13"/>
          <p:cNvPicPr>
            <a:picLocks noChangeAspect="1" noChangeArrowheads="1"/>
          </p:cNvPicPr>
          <p:nvPr/>
        </p:nvPicPr>
        <p:blipFill>
          <a:blip r:embed="rId3">
            <a:extLst>
              <a:ext uri="{28A0092B-C50C-407E-A947-70E740481C1C}">
                <a14:useLocalDpi xmlns:a14="http://schemas.microsoft.com/office/drawing/2010/main" val="0"/>
              </a:ext>
            </a:extLst>
          </a:blip>
          <a:srcRect b="3250"/>
          <a:stretch>
            <a:fillRect/>
          </a:stretch>
        </p:blipFill>
        <p:spPr bwMode="auto">
          <a:xfrm>
            <a:off x="4327525" y="1327150"/>
            <a:ext cx="48196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9101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607" name="Rectangle 15"/>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4595" name="Rectangle 3"/>
          <p:cNvSpPr>
            <a:spLocks noGrp="1" noChangeArrowheads="1"/>
          </p:cNvSpPr>
          <p:nvPr>
            <p:ph type="body" sz="half" idx="1"/>
          </p:nvPr>
        </p:nvSpPr>
        <p:spPr>
          <a:xfrm>
            <a:off x="576263" y="985838"/>
            <a:ext cx="4027487" cy="5853112"/>
          </a:xfrm>
        </p:spPr>
        <p:txBody>
          <a:bodyPr/>
          <a:lstStyle/>
          <a:p>
            <a:pPr eaLnBrk="1" hangingPunct="1">
              <a:defRPr/>
            </a:pPr>
            <a:r>
              <a:rPr lang="en-US" sz="3600" smtClean="0">
                <a:cs typeface="+mn-cs"/>
              </a:rPr>
              <a:t>Three, the shape of the H-R diagram of a cluster is governed by the evolutionary path the stars take. </a:t>
            </a:r>
          </a:p>
        </p:txBody>
      </p:sp>
      <p:pic>
        <p:nvPicPr>
          <p:cNvPr id="80898" name="Picture 14" descr="08p149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650" y="1143000"/>
            <a:ext cx="445135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940173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4759" name="Rectangle 7"/>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4755" name="Rectangle 3"/>
          <p:cNvSpPr>
            <a:spLocks noGrp="1" noChangeArrowheads="1"/>
          </p:cNvSpPr>
          <p:nvPr>
            <p:ph idx="1"/>
          </p:nvPr>
        </p:nvSpPr>
        <p:spPr>
          <a:xfrm>
            <a:off x="581025" y="989013"/>
            <a:ext cx="3990975" cy="5868987"/>
          </a:xfrm>
        </p:spPr>
        <p:txBody>
          <a:bodyPr/>
          <a:lstStyle/>
          <a:p>
            <a:pPr eaLnBrk="1" hangingPunct="1">
              <a:defRPr/>
            </a:pPr>
            <a:r>
              <a:rPr lang="en-US" smtClean="0">
                <a:cs typeface="+mn-cs"/>
              </a:rPr>
              <a:t>By comparing clusters of different ages, you can visualize how stars evolve—almost as if you were watching a film of a star cluster evolving over billions of years.</a:t>
            </a:r>
          </a:p>
          <a:p>
            <a:pPr eaLnBrk="1" hangingPunct="1">
              <a:defRPr/>
            </a:pPr>
            <a:endParaRPr lang="en-US" smtClean="0">
              <a:cs typeface="+mn-cs"/>
            </a:endParaRPr>
          </a:p>
        </p:txBody>
      </p:sp>
      <p:pic>
        <p:nvPicPr>
          <p:cNvPr id="82946" name="Picture 6" descr="08p149 cop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1143000"/>
            <a:ext cx="4154487"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7988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8371" name="Rectangle 3"/>
          <p:cNvSpPr>
            <a:spLocks noGrp="1" noChangeArrowheads="1"/>
          </p:cNvSpPr>
          <p:nvPr>
            <p:ph idx="1"/>
          </p:nvPr>
        </p:nvSpPr>
        <p:spPr>
          <a:xfrm>
            <a:off x="581025" y="989013"/>
            <a:ext cx="8562975" cy="5849937"/>
          </a:xfrm>
        </p:spPr>
        <p:txBody>
          <a:bodyPr/>
          <a:lstStyle/>
          <a:p>
            <a:pPr eaLnBrk="1" hangingPunct="1">
              <a:defRPr/>
            </a:pPr>
            <a:r>
              <a:rPr lang="en-US" smtClean="0">
                <a:cs typeface="+mn-cs"/>
              </a:rPr>
              <a:t>A nova—an apparently new star in the sky—is produced by an eruption around a stellar remnant.</a:t>
            </a:r>
          </a:p>
          <a:p>
            <a:pPr eaLnBrk="1" hangingPunct="1">
              <a:defRPr/>
            </a:pPr>
            <a:r>
              <a:rPr lang="en-US" smtClean="0">
                <a:cs typeface="+mn-cs"/>
              </a:rPr>
              <a:t>A </a:t>
            </a:r>
            <a:r>
              <a:rPr lang="en-US" smtClean="0">
                <a:solidFill>
                  <a:srgbClr val="0000FF"/>
                </a:solidFill>
                <a:cs typeface="+mn-cs"/>
              </a:rPr>
              <a:t>supernova</a:t>
            </a:r>
            <a:r>
              <a:rPr lang="en-US" smtClean="0">
                <a:cs typeface="+mn-cs"/>
              </a:rPr>
              <a:t>—a particularly luminous and longlasting nova—is caused by the violent, explosive death of a star. </a:t>
            </a:r>
          </a:p>
          <a:p>
            <a:pPr lvl="1" eaLnBrk="1" hangingPunct="1">
              <a:defRPr/>
            </a:pPr>
            <a:r>
              <a:rPr lang="en-US" sz="2400" smtClean="0"/>
              <a:t>Modern astronomers find a few novae each year.</a:t>
            </a:r>
          </a:p>
          <a:p>
            <a:pPr lvl="1" eaLnBrk="1" hangingPunct="1">
              <a:defRPr/>
            </a:pPr>
            <a:r>
              <a:rPr lang="en-US" sz="2400" smtClean="0"/>
              <a:t>However, supernovae are so rare that only one or two happen each century in our galaxy.</a:t>
            </a:r>
          </a:p>
        </p:txBody>
      </p:sp>
    </p:spTree>
    <p:extLst>
      <p:ext uri="{BB962C8B-B14F-4D97-AF65-F5344CB8AC3E}">
        <p14:creationId xmlns:p14="http://schemas.microsoft.com/office/powerpoint/2010/main" val="252640044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27" name="Rectangle 11"/>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135619" name="Rectangle 3"/>
          <p:cNvSpPr>
            <a:spLocks noGrp="1" noChangeArrowheads="1"/>
          </p:cNvSpPr>
          <p:nvPr>
            <p:ph type="body" sz="half" idx="1"/>
          </p:nvPr>
        </p:nvSpPr>
        <p:spPr>
          <a:xfrm>
            <a:off x="576263" y="985838"/>
            <a:ext cx="8586787" cy="5853112"/>
          </a:xfrm>
        </p:spPr>
        <p:txBody>
          <a:bodyPr/>
          <a:lstStyle/>
          <a:p>
            <a:pPr eaLnBrk="1" hangingPunct="1">
              <a:defRPr/>
            </a:pPr>
            <a:r>
              <a:rPr lang="en-US" sz="3600" smtClean="0">
                <a:cs typeface="+mn-cs"/>
              </a:rPr>
              <a:t>Were it not for star clusters, astronomers would have little confidence in the theories of stellar evolution. </a:t>
            </a:r>
          </a:p>
        </p:txBody>
      </p:sp>
      <p:pic>
        <p:nvPicPr>
          <p:cNvPr id="1135629" name="Picture 13" descr="08p149"/>
          <p:cNvPicPr>
            <a:picLocks noChangeAspect="1" noChangeArrowheads="1"/>
          </p:cNvPicPr>
          <p:nvPr/>
        </p:nvPicPr>
        <p:blipFill>
          <a:blip r:embed="rId3">
            <a:extLst>
              <a:ext uri="{28A0092B-C50C-407E-A947-70E740481C1C}">
                <a14:useLocalDpi xmlns:a14="http://schemas.microsoft.com/office/drawing/2010/main" val="0"/>
              </a:ext>
            </a:extLst>
          </a:blip>
          <a:srcRect l="1234" t="69389" r="70956" b="6487"/>
          <a:stretch>
            <a:fillRect/>
          </a:stretch>
        </p:blipFill>
        <p:spPr bwMode="auto">
          <a:xfrm>
            <a:off x="5859463" y="3143250"/>
            <a:ext cx="3284537"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65216654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07" name="Rectangle 7"/>
          <p:cNvSpPr>
            <a:spLocks noGrp="1" noChangeArrowheads="1"/>
          </p:cNvSpPr>
          <p:nvPr>
            <p:ph type="title"/>
          </p:nvPr>
        </p:nvSpPr>
        <p:spPr bwMode="auto">
          <a:xfrm>
            <a:off x="546100" y="76200"/>
            <a:ext cx="7683500"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Star Clusters: Evidence of Evolution </a:t>
            </a:r>
          </a:p>
        </p:txBody>
      </p:sp>
      <p:sp>
        <p:nvSpPr>
          <p:cNvPr id="1996803" name="Rectangle 3"/>
          <p:cNvSpPr>
            <a:spLocks noGrp="1" noChangeArrowheads="1"/>
          </p:cNvSpPr>
          <p:nvPr>
            <p:ph idx="1"/>
          </p:nvPr>
        </p:nvSpPr>
        <p:spPr>
          <a:xfrm>
            <a:off x="581025" y="989013"/>
            <a:ext cx="8562975" cy="4525962"/>
          </a:xfrm>
        </p:spPr>
        <p:txBody>
          <a:bodyPr/>
          <a:lstStyle/>
          <a:p>
            <a:pPr eaLnBrk="1" hangingPunct="1">
              <a:defRPr/>
            </a:pPr>
            <a:r>
              <a:rPr lang="en-US" sz="3600" smtClean="0">
                <a:cs typeface="+mn-cs"/>
              </a:rPr>
              <a:t>Star clusters make that evolution visible and assure astronomers that they really do understand how stars are born, live, and die.</a:t>
            </a:r>
          </a:p>
        </p:txBody>
      </p:sp>
      <p:pic>
        <p:nvPicPr>
          <p:cNvPr id="1996808" name="Picture 8" descr="08p149"/>
          <p:cNvPicPr>
            <a:picLocks noChangeAspect="1" noChangeArrowheads="1"/>
          </p:cNvPicPr>
          <p:nvPr/>
        </p:nvPicPr>
        <p:blipFill>
          <a:blip r:embed="rId3">
            <a:extLst>
              <a:ext uri="{28A0092B-C50C-407E-A947-70E740481C1C}">
                <a14:useLocalDpi xmlns:a14="http://schemas.microsoft.com/office/drawing/2010/main" val="0"/>
              </a:ext>
            </a:extLst>
          </a:blip>
          <a:srcRect l="1231" t="69608" r="47624" b="6747"/>
          <a:stretch>
            <a:fillRect/>
          </a:stretch>
        </p:blipFill>
        <p:spPr bwMode="auto">
          <a:xfrm>
            <a:off x="3124200" y="3228975"/>
            <a:ext cx="6019800"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6141522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140739" name="Rectangle 3"/>
          <p:cNvSpPr>
            <a:spLocks noGrp="1" noChangeArrowheads="1"/>
          </p:cNvSpPr>
          <p:nvPr>
            <p:ph idx="1"/>
          </p:nvPr>
        </p:nvSpPr>
        <p:spPr>
          <a:xfrm>
            <a:off x="561975" y="981075"/>
            <a:ext cx="8124825" cy="5857875"/>
          </a:xfrm>
        </p:spPr>
        <p:txBody>
          <a:bodyPr/>
          <a:lstStyle/>
          <a:p>
            <a:pPr eaLnBrk="1" hangingPunct="1">
              <a:defRPr/>
            </a:pPr>
            <a:r>
              <a:rPr lang="en-US" sz="4000" smtClean="0">
                <a:cs typeface="+mn-cs"/>
              </a:rPr>
              <a:t>Contracting stars heat up by converting gravitational energy into thermal energy.</a:t>
            </a:r>
            <a:r>
              <a:rPr lang="en-US" sz="3400" smtClean="0">
                <a:cs typeface="+mn-cs"/>
              </a:rPr>
              <a:t> </a:t>
            </a:r>
          </a:p>
          <a:p>
            <a:pPr lvl="1" eaLnBrk="1" hangingPunct="1">
              <a:defRPr/>
            </a:pPr>
            <a:r>
              <a:rPr lang="en-US" sz="2400" smtClean="0"/>
              <a:t>Low-mass stars have little gravitational energy.</a:t>
            </a:r>
          </a:p>
          <a:p>
            <a:pPr lvl="1" eaLnBrk="1" hangingPunct="1">
              <a:defRPr/>
            </a:pPr>
            <a:r>
              <a:rPr lang="en-US" sz="2400" smtClean="0"/>
              <a:t>So, when they contract, they can</a:t>
            </a:r>
            <a:r>
              <a:rPr lang="ja-JP" altLang="en-US" sz="2400" smtClean="0">
                <a:latin typeface="Arial"/>
              </a:rPr>
              <a:t>’</a:t>
            </a:r>
            <a:r>
              <a:rPr lang="en-US" sz="2400" smtClean="0"/>
              <a:t>t get very hot. </a:t>
            </a:r>
          </a:p>
          <a:p>
            <a:pPr lvl="1" eaLnBrk="1" hangingPunct="1">
              <a:defRPr/>
            </a:pPr>
            <a:r>
              <a:rPr lang="en-US" sz="2400" smtClean="0"/>
              <a:t>This limits the fuels they can ignite. </a:t>
            </a:r>
          </a:p>
        </p:txBody>
      </p:sp>
    </p:spTree>
    <p:extLst>
      <p:ext uri="{BB962C8B-B14F-4D97-AF65-F5344CB8AC3E}">
        <p14:creationId xmlns:p14="http://schemas.microsoft.com/office/powerpoint/2010/main" val="36012154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8493" name="Rectangle 13"/>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428483" name="Rectangle 3"/>
          <p:cNvSpPr>
            <a:spLocks noGrp="1" noChangeArrowheads="1"/>
          </p:cNvSpPr>
          <p:nvPr>
            <p:ph idx="1"/>
          </p:nvPr>
        </p:nvSpPr>
        <p:spPr>
          <a:xfrm>
            <a:off x="576263" y="981075"/>
            <a:ext cx="7900987" cy="5857875"/>
          </a:xfrm>
        </p:spPr>
        <p:txBody>
          <a:bodyPr/>
          <a:lstStyle/>
          <a:p>
            <a:pPr eaLnBrk="1" hangingPunct="1">
              <a:defRPr/>
            </a:pPr>
            <a:r>
              <a:rPr lang="en-US" sz="3800" smtClean="0">
                <a:cs typeface="+mn-cs"/>
              </a:rPr>
              <a:t>You have learned that protostars less massive than 0.08 solar mass cannot get hot enough to ignite hydrogen.</a:t>
            </a:r>
          </a:p>
          <a:p>
            <a:pPr lvl="1" eaLnBrk="1" hangingPunct="1">
              <a:defRPr/>
            </a:pPr>
            <a:r>
              <a:rPr lang="en-US" sz="2600" smtClean="0"/>
              <a:t>This section will concentrate on stars more massive than 0.08 solar mass but no more than about 4 times the mass of the sun.</a:t>
            </a:r>
          </a:p>
        </p:txBody>
      </p:sp>
    </p:spTree>
    <p:extLst>
      <p:ext uri="{BB962C8B-B14F-4D97-AF65-F5344CB8AC3E}">
        <p14:creationId xmlns:p14="http://schemas.microsoft.com/office/powerpoint/2010/main" val="40918232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76" name="Rectangle 16"/>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141763" name="Rectangle 3"/>
          <p:cNvSpPr>
            <a:spLocks noGrp="1" noChangeArrowheads="1"/>
          </p:cNvSpPr>
          <p:nvPr>
            <p:ph idx="1"/>
          </p:nvPr>
        </p:nvSpPr>
        <p:spPr>
          <a:xfrm>
            <a:off x="563563" y="966788"/>
            <a:ext cx="8580437" cy="5872162"/>
          </a:xfrm>
        </p:spPr>
        <p:txBody>
          <a:bodyPr/>
          <a:lstStyle/>
          <a:p>
            <a:pPr eaLnBrk="1" hangingPunct="1">
              <a:defRPr/>
            </a:pPr>
            <a:r>
              <a:rPr lang="en-US" sz="4400" smtClean="0">
                <a:cs typeface="+mn-cs"/>
              </a:rPr>
              <a:t>Structural differences divide the lower-main-sequence stars into two subgroups:</a:t>
            </a:r>
          </a:p>
          <a:p>
            <a:pPr lvl="1" eaLnBrk="1" hangingPunct="1">
              <a:defRPr/>
            </a:pPr>
            <a:r>
              <a:rPr lang="en-US" sz="2600" smtClean="0"/>
              <a:t>Very-low-mass red dwarfs</a:t>
            </a:r>
          </a:p>
          <a:p>
            <a:pPr lvl="1" eaLnBrk="1" hangingPunct="1">
              <a:defRPr/>
            </a:pPr>
            <a:r>
              <a:rPr lang="en-US" sz="2600" smtClean="0"/>
              <a:t>Medium-mass stars such as the sun</a:t>
            </a:r>
          </a:p>
        </p:txBody>
      </p:sp>
    </p:spTree>
    <p:extLst>
      <p:ext uri="{BB962C8B-B14F-4D97-AF65-F5344CB8AC3E}">
        <p14:creationId xmlns:p14="http://schemas.microsoft.com/office/powerpoint/2010/main" val="298455353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8854" name="Rectangle 6"/>
          <p:cNvSpPr>
            <a:spLocks noGrp="1" noChangeArrowheads="1"/>
          </p:cNvSpPr>
          <p:nvPr>
            <p:ph type="title"/>
          </p:nvPr>
        </p:nvSpPr>
        <p:spPr bwMode="auto">
          <a:xfrm>
            <a:off x="561975" y="76200"/>
            <a:ext cx="7820025"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Deaths of Low-Mass Stars</a:t>
            </a:r>
          </a:p>
        </p:txBody>
      </p:sp>
      <p:sp>
        <p:nvSpPr>
          <p:cNvPr id="1998851" name="Rectangle 3"/>
          <p:cNvSpPr>
            <a:spLocks noGrp="1" noChangeArrowheads="1"/>
          </p:cNvSpPr>
          <p:nvPr>
            <p:ph idx="1"/>
          </p:nvPr>
        </p:nvSpPr>
        <p:spPr>
          <a:xfrm>
            <a:off x="561975" y="931863"/>
            <a:ext cx="8601075" cy="5868987"/>
          </a:xfrm>
        </p:spPr>
        <p:txBody>
          <a:bodyPr/>
          <a:lstStyle/>
          <a:p>
            <a:pPr eaLnBrk="1" hangingPunct="1">
              <a:defRPr/>
            </a:pPr>
            <a:r>
              <a:rPr lang="en-US" sz="5000" smtClean="0">
                <a:cs typeface="+mn-cs"/>
              </a:rPr>
              <a:t>The critical difference between the two groups is:</a:t>
            </a:r>
          </a:p>
          <a:p>
            <a:pPr lvl="1" eaLnBrk="1" hangingPunct="1">
              <a:defRPr/>
            </a:pPr>
            <a:r>
              <a:rPr lang="en-US" sz="3000" smtClean="0"/>
              <a:t>Extent of interior convection</a:t>
            </a:r>
          </a:p>
        </p:txBody>
      </p:sp>
    </p:spTree>
    <p:extLst>
      <p:ext uri="{BB962C8B-B14F-4D97-AF65-F5344CB8AC3E}">
        <p14:creationId xmlns:p14="http://schemas.microsoft.com/office/powerpoint/2010/main" val="363743898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Rectangle 2"/>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2787" name="Rectangle 3"/>
          <p:cNvSpPr>
            <a:spLocks noGrp="1" noChangeArrowheads="1"/>
          </p:cNvSpPr>
          <p:nvPr>
            <p:ph idx="1"/>
          </p:nvPr>
        </p:nvSpPr>
        <p:spPr>
          <a:xfrm>
            <a:off x="563563" y="981075"/>
            <a:ext cx="8580437" cy="5664200"/>
          </a:xfrm>
        </p:spPr>
        <p:txBody>
          <a:bodyPr/>
          <a:lstStyle/>
          <a:p>
            <a:pPr eaLnBrk="1" hangingPunct="1">
              <a:defRPr/>
            </a:pPr>
            <a:r>
              <a:rPr lang="en-US" sz="4000" smtClean="0">
                <a:cs typeface="+mn-cs"/>
              </a:rPr>
              <a:t>The red dwarfs are stars less massive than about 0.4 solar mass.</a:t>
            </a:r>
          </a:p>
          <a:p>
            <a:pPr eaLnBrk="1" hangingPunct="1">
              <a:defRPr/>
            </a:pPr>
            <a:r>
              <a:rPr lang="en-US" sz="4000" smtClean="0">
                <a:cs typeface="+mn-cs"/>
              </a:rPr>
              <a:t>They have two important differences from more massive stars.</a:t>
            </a:r>
          </a:p>
        </p:txBody>
      </p:sp>
    </p:spTree>
    <p:extLst>
      <p:ext uri="{BB962C8B-B14F-4D97-AF65-F5344CB8AC3E}">
        <p14:creationId xmlns:p14="http://schemas.microsoft.com/office/powerpoint/2010/main" val="2611590109"/>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0905" name="Rectangle 9"/>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2000899" name="Rectangle 3"/>
          <p:cNvSpPr>
            <a:spLocks noGrp="1" noChangeArrowheads="1"/>
          </p:cNvSpPr>
          <p:nvPr>
            <p:ph idx="1"/>
          </p:nvPr>
        </p:nvSpPr>
        <p:spPr>
          <a:xfrm>
            <a:off x="561975" y="950913"/>
            <a:ext cx="8601075" cy="5868987"/>
          </a:xfrm>
        </p:spPr>
        <p:txBody>
          <a:bodyPr/>
          <a:lstStyle/>
          <a:p>
            <a:pPr eaLnBrk="1" hangingPunct="1">
              <a:defRPr/>
            </a:pPr>
            <a:r>
              <a:rPr lang="en-US" sz="4400" smtClean="0">
                <a:cs typeface="+mn-cs"/>
              </a:rPr>
              <a:t>One, as they have very small masses, they have very little weight to support.</a:t>
            </a:r>
            <a:r>
              <a:rPr lang="en-US" sz="2800" smtClean="0">
                <a:cs typeface="+mn-cs"/>
              </a:rPr>
              <a:t> </a:t>
            </a:r>
          </a:p>
          <a:p>
            <a:pPr lvl="1" eaLnBrk="1" hangingPunct="1">
              <a:defRPr/>
            </a:pPr>
            <a:r>
              <a:rPr lang="en-US" sz="2400" smtClean="0"/>
              <a:t>Their pressure–temperature thermostats are set low, and they consume their hydrogen fuel very slowly.</a:t>
            </a:r>
          </a:p>
          <a:p>
            <a:pPr lvl="1" eaLnBrk="1" hangingPunct="1">
              <a:defRPr/>
            </a:pPr>
            <a:r>
              <a:rPr lang="en-US" sz="2400" smtClean="0"/>
              <a:t>You have learned that the discussion of the life expectancies of stars predicted that red dwarfs have very long lives.</a:t>
            </a:r>
          </a:p>
        </p:txBody>
      </p:sp>
    </p:spTree>
    <p:extLst>
      <p:ext uri="{BB962C8B-B14F-4D97-AF65-F5344CB8AC3E}">
        <p14:creationId xmlns:p14="http://schemas.microsoft.com/office/powerpoint/2010/main" val="167423595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37" name="Rectangle 29"/>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3811" name="Rectangle 3"/>
          <p:cNvSpPr>
            <a:spLocks noGrp="1" noChangeArrowheads="1"/>
          </p:cNvSpPr>
          <p:nvPr>
            <p:ph idx="1"/>
          </p:nvPr>
        </p:nvSpPr>
        <p:spPr>
          <a:xfrm>
            <a:off x="547688" y="933450"/>
            <a:ext cx="7681912" cy="5810250"/>
          </a:xfrm>
        </p:spPr>
        <p:txBody>
          <a:bodyPr/>
          <a:lstStyle/>
          <a:p>
            <a:pPr eaLnBrk="1" hangingPunct="1">
              <a:defRPr/>
            </a:pPr>
            <a:r>
              <a:rPr lang="en-US" sz="4800" smtClean="0">
                <a:cs typeface="+mn-cs"/>
              </a:rPr>
              <a:t>Two, they are completely convective.</a:t>
            </a:r>
          </a:p>
          <a:p>
            <a:pPr lvl="1" eaLnBrk="1" hangingPunct="1">
              <a:defRPr/>
            </a:pPr>
            <a:r>
              <a:rPr lang="en-US" sz="2400" smtClean="0"/>
              <a:t>That is, they are stirred by circulating currents of hot gas rising from the interior and cool gas sinking inward—extending all the way from their cores to their surfaces. </a:t>
            </a:r>
          </a:p>
          <a:p>
            <a:pPr lvl="1" eaLnBrk="1" hangingPunct="1">
              <a:defRPr/>
            </a:pPr>
            <a:r>
              <a:rPr lang="en-US" sz="2400" smtClean="0"/>
              <a:t>The interiors of these stars are mixed like a pot of soup that is constantly stirred as it cooks. </a:t>
            </a:r>
          </a:p>
        </p:txBody>
      </p:sp>
    </p:spTree>
    <p:extLst>
      <p:ext uri="{BB962C8B-B14F-4D97-AF65-F5344CB8AC3E}">
        <p14:creationId xmlns:p14="http://schemas.microsoft.com/office/powerpoint/2010/main" val="3746367452"/>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4245" name="Rectangle 5"/>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674243" name="Rectangle 3"/>
          <p:cNvSpPr>
            <a:spLocks noGrp="1" noChangeArrowheads="1"/>
          </p:cNvSpPr>
          <p:nvPr>
            <p:ph idx="1"/>
          </p:nvPr>
        </p:nvSpPr>
        <p:spPr>
          <a:xfrm>
            <a:off x="142875" y="984250"/>
            <a:ext cx="9001125" cy="5854700"/>
          </a:xfrm>
        </p:spPr>
        <p:txBody>
          <a:bodyPr/>
          <a:lstStyle/>
          <a:p>
            <a:pPr lvl="1" eaLnBrk="1" hangingPunct="1">
              <a:defRPr/>
            </a:pPr>
            <a:r>
              <a:rPr lang="en-US" sz="3200" smtClean="0"/>
              <a:t>Hydrogen is consumed and helium accumulates uniformly throughout the star.</a:t>
            </a:r>
          </a:p>
          <a:p>
            <a:pPr lvl="1" eaLnBrk="1" hangingPunct="1">
              <a:defRPr/>
            </a:pPr>
            <a:r>
              <a:rPr lang="en-US" sz="3200" smtClean="0"/>
              <a:t>Thus, the star is not limited only to the fuel in its core.</a:t>
            </a:r>
          </a:p>
          <a:p>
            <a:pPr lvl="1" eaLnBrk="1" hangingPunct="1">
              <a:defRPr/>
            </a:pPr>
            <a:r>
              <a:rPr lang="en-US" sz="3200" smtClean="0"/>
              <a:t>It can use all its hydrogen to prolong its life on the main sequence.</a:t>
            </a:r>
          </a:p>
        </p:txBody>
      </p:sp>
    </p:spTree>
    <p:extLst>
      <p:ext uri="{BB962C8B-B14F-4D97-AF65-F5344CB8AC3E}">
        <p14:creationId xmlns:p14="http://schemas.microsoft.com/office/powerpoint/2010/main" val="10524391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7" name="Rectangle 3"/>
          <p:cNvSpPr>
            <a:spLocks noGrp="1" noChangeArrowheads="1"/>
          </p:cNvSpPr>
          <p:nvPr>
            <p:ph idx="1"/>
          </p:nvPr>
        </p:nvSpPr>
        <p:spPr>
          <a:xfrm>
            <a:off x="563563" y="966788"/>
            <a:ext cx="8580437" cy="5602287"/>
          </a:xfrm>
        </p:spPr>
        <p:txBody>
          <a:bodyPr/>
          <a:lstStyle/>
          <a:p>
            <a:pPr eaLnBrk="1" hangingPunct="1">
              <a:defRPr/>
            </a:pPr>
            <a:r>
              <a:rPr lang="en-US" sz="4000" smtClean="0">
                <a:cs typeface="+mn-cs"/>
              </a:rPr>
              <a:t>You have learned that stars resist their own gravity by generating energy through nuclear fusion.</a:t>
            </a:r>
          </a:p>
          <a:p>
            <a:pPr lvl="1" eaLnBrk="1" hangingPunct="1">
              <a:defRPr/>
            </a:pPr>
            <a:r>
              <a:rPr lang="en-US" sz="2400" smtClean="0"/>
              <a:t>This energy keeps their interiors hot.</a:t>
            </a:r>
          </a:p>
          <a:p>
            <a:pPr lvl="1" eaLnBrk="1" hangingPunct="1">
              <a:defRPr/>
            </a:pPr>
            <a:r>
              <a:rPr lang="en-US" sz="2400" smtClean="0"/>
              <a:t>The resulting high pressure balances gravity and prevents the star from collapsing.</a:t>
            </a:r>
          </a:p>
        </p:txBody>
      </p:sp>
    </p:spTree>
    <p:extLst>
      <p:ext uri="{BB962C8B-B14F-4D97-AF65-F5344CB8AC3E}">
        <p14:creationId xmlns:p14="http://schemas.microsoft.com/office/powerpoint/2010/main" val="1886605220"/>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4839" name="Rectangle 7"/>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4835" name="Rectangle 3"/>
          <p:cNvSpPr>
            <a:spLocks noGrp="1" noChangeArrowheads="1"/>
          </p:cNvSpPr>
          <p:nvPr>
            <p:ph idx="1"/>
          </p:nvPr>
        </p:nvSpPr>
        <p:spPr>
          <a:xfrm>
            <a:off x="566738" y="981075"/>
            <a:ext cx="8348662" cy="5857875"/>
          </a:xfrm>
        </p:spPr>
        <p:txBody>
          <a:bodyPr/>
          <a:lstStyle/>
          <a:p>
            <a:pPr eaLnBrk="1" hangingPunct="1">
              <a:defRPr/>
            </a:pPr>
            <a:r>
              <a:rPr lang="en-US" sz="3800" smtClean="0">
                <a:cs typeface="+mn-cs"/>
              </a:rPr>
              <a:t>As a red dwarf is mixed by convection, it cannot develop an inert helium core surrounded by unprocessed hydrogen.</a:t>
            </a:r>
            <a:r>
              <a:rPr lang="en-US" sz="2800" smtClean="0">
                <a:cs typeface="+mn-cs"/>
              </a:rPr>
              <a:t> </a:t>
            </a:r>
          </a:p>
          <a:p>
            <a:pPr lvl="1" eaLnBrk="1" hangingPunct="1">
              <a:defRPr/>
            </a:pPr>
            <a:r>
              <a:rPr lang="en-US" sz="2400" smtClean="0"/>
              <a:t>So, it never ignites a hydrogen shell and cannot become a giant star.</a:t>
            </a:r>
          </a:p>
          <a:p>
            <a:pPr lvl="1" eaLnBrk="1" hangingPunct="1">
              <a:defRPr/>
            </a:pPr>
            <a:r>
              <a:rPr lang="en-US" sz="2400" smtClean="0"/>
              <a:t>Rather, nuclear fusion converts hydrogen into helium.</a:t>
            </a:r>
          </a:p>
          <a:p>
            <a:pPr lvl="1" eaLnBrk="1" hangingPunct="1">
              <a:defRPr/>
            </a:pPr>
            <a:r>
              <a:rPr lang="en-US" sz="2400" smtClean="0"/>
              <a:t>However, the helium does not fuse into heavier elements because the star can never get hot enough. </a:t>
            </a:r>
          </a:p>
        </p:txBody>
      </p:sp>
    </p:spTree>
    <p:extLst>
      <p:ext uri="{BB962C8B-B14F-4D97-AF65-F5344CB8AC3E}">
        <p14:creationId xmlns:p14="http://schemas.microsoft.com/office/powerpoint/2010/main" val="300269626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63" name="Rectangle 7"/>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145859" name="Rectangle 3"/>
          <p:cNvSpPr>
            <a:spLocks noGrp="1" noChangeArrowheads="1"/>
          </p:cNvSpPr>
          <p:nvPr>
            <p:ph idx="1"/>
          </p:nvPr>
        </p:nvSpPr>
        <p:spPr>
          <a:xfrm>
            <a:off x="565150" y="998538"/>
            <a:ext cx="8121650" cy="5859462"/>
          </a:xfrm>
        </p:spPr>
        <p:txBody>
          <a:bodyPr/>
          <a:lstStyle/>
          <a:p>
            <a:pPr eaLnBrk="1" hangingPunct="1">
              <a:defRPr/>
            </a:pPr>
            <a:r>
              <a:rPr lang="en-US" smtClean="0">
                <a:cs typeface="+mn-cs"/>
              </a:rPr>
              <a:t>What astronomers know about stellar evolution indicates that these red dwarfs should use up nearly all their hydrogen and live very long lives on the lower main sequence.</a:t>
            </a:r>
          </a:p>
          <a:p>
            <a:pPr lvl="1" eaLnBrk="1" hangingPunct="1">
              <a:defRPr/>
            </a:pPr>
            <a:r>
              <a:rPr lang="en-US" sz="2600" smtClean="0"/>
              <a:t>They could survive for a hundred billion years </a:t>
            </a:r>
            <a:br>
              <a:rPr lang="en-US" sz="2600" smtClean="0"/>
            </a:br>
            <a:r>
              <a:rPr lang="en-US" sz="2600" smtClean="0"/>
              <a:t>or more. </a:t>
            </a:r>
          </a:p>
        </p:txBody>
      </p:sp>
    </p:spTree>
    <p:extLst>
      <p:ext uri="{BB962C8B-B14F-4D97-AF65-F5344CB8AC3E}">
        <p14:creationId xmlns:p14="http://schemas.microsoft.com/office/powerpoint/2010/main" val="59117409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24" name="Rectangle 8"/>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Red Dwarfs</a:t>
            </a:r>
          </a:p>
        </p:txBody>
      </p:sp>
      <p:sp>
        <p:nvSpPr>
          <p:cNvPr id="1289219" name="Rectangle 3"/>
          <p:cNvSpPr>
            <a:spLocks noGrp="1" noChangeArrowheads="1"/>
          </p:cNvSpPr>
          <p:nvPr>
            <p:ph idx="1"/>
          </p:nvPr>
        </p:nvSpPr>
        <p:spPr>
          <a:xfrm>
            <a:off x="582613" y="985838"/>
            <a:ext cx="8561387" cy="5853112"/>
          </a:xfrm>
        </p:spPr>
        <p:txBody>
          <a:bodyPr/>
          <a:lstStyle/>
          <a:p>
            <a:pPr eaLnBrk="1" hangingPunct="1">
              <a:defRPr/>
            </a:pPr>
            <a:r>
              <a:rPr lang="en-US" sz="3600" smtClean="0">
                <a:cs typeface="+mn-cs"/>
              </a:rPr>
              <a:t>Of course, astronomers can</a:t>
            </a:r>
            <a:r>
              <a:rPr lang="ja-JP" altLang="en-US" sz="3600" smtClean="0">
                <a:latin typeface="Arial"/>
                <a:cs typeface="+mn-cs"/>
              </a:rPr>
              <a:t>’</a:t>
            </a:r>
            <a:r>
              <a:rPr lang="en-US" sz="3600" smtClean="0">
                <a:cs typeface="+mn-cs"/>
              </a:rPr>
              <a:t>t test this part of their theories because the universe is only about 13.7 billion years old.</a:t>
            </a:r>
          </a:p>
          <a:p>
            <a:pPr lvl="1" eaLnBrk="1" hangingPunct="1">
              <a:defRPr/>
            </a:pPr>
            <a:r>
              <a:rPr lang="en-US" sz="2400" smtClean="0"/>
              <a:t>So, not a single red dwarf has died of old age </a:t>
            </a:r>
            <a:br>
              <a:rPr lang="en-US" sz="2400" smtClean="0"/>
            </a:br>
            <a:r>
              <a:rPr lang="en-US" sz="2400" smtClean="0"/>
              <a:t>anywhere in the universe. </a:t>
            </a:r>
          </a:p>
          <a:p>
            <a:pPr lvl="1" eaLnBrk="1" hangingPunct="1">
              <a:defRPr/>
            </a:pPr>
            <a:r>
              <a:rPr lang="en-US" sz="2400" smtClean="0"/>
              <a:t>Every red dwarf that has ever been born is still </a:t>
            </a:r>
            <a:br>
              <a:rPr lang="en-US" sz="2400" smtClean="0"/>
            </a:br>
            <a:r>
              <a:rPr lang="en-US" sz="2400" smtClean="0"/>
              <a:t>glowing today.</a:t>
            </a:r>
          </a:p>
        </p:txBody>
      </p:sp>
    </p:spTree>
    <p:extLst>
      <p:ext uri="{BB962C8B-B14F-4D97-AF65-F5344CB8AC3E}">
        <p14:creationId xmlns:p14="http://schemas.microsoft.com/office/powerpoint/2010/main" val="1659282289"/>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82" name="Rectangle 2"/>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6883" name="Rectangle 3"/>
          <p:cNvSpPr>
            <a:spLocks noGrp="1" noChangeArrowheads="1"/>
          </p:cNvSpPr>
          <p:nvPr>
            <p:ph idx="1"/>
          </p:nvPr>
        </p:nvSpPr>
        <p:spPr>
          <a:xfrm>
            <a:off x="566738" y="992188"/>
            <a:ext cx="8577262" cy="5865812"/>
          </a:xfrm>
        </p:spPr>
        <p:txBody>
          <a:bodyPr/>
          <a:lstStyle/>
          <a:p>
            <a:pPr eaLnBrk="1" hangingPunct="1">
              <a:defRPr/>
            </a:pPr>
            <a:r>
              <a:rPr lang="en-US" smtClean="0">
                <a:cs typeface="+mn-cs"/>
              </a:rPr>
              <a:t>Stars like the sun can ignite hydrogen and helium and become giants.</a:t>
            </a:r>
          </a:p>
          <a:p>
            <a:pPr eaLnBrk="1" hangingPunct="1">
              <a:defRPr/>
            </a:pPr>
            <a:r>
              <a:rPr lang="en-US" smtClean="0">
                <a:cs typeface="+mn-cs"/>
              </a:rPr>
              <a:t>However, if they contain less than 4 solar masses, they cannot get hot enough to ignite carbon—the next fuel after helium.</a:t>
            </a:r>
          </a:p>
          <a:p>
            <a:pPr lvl="1" eaLnBrk="1" hangingPunct="1">
              <a:defRPr/>
            </a:pPr>
            <a:r>
              <a:rPr lang="en-US" sz="2400" smtClean="0"/>
              <a:t>Note that this mass limit is uncertain—as are many of the masses quoted here. </a:t>
            </a:r>
          </a:p>
          <a:p>
            <a:pPr lvl="1" eaLnBrk="1" hangingPunct="1">
              <a:defRPr/>
            </a:pPr>
            <a:r>
              <a:rPr lang="en-US" sz="2400" smtClean="0"/>
              <a:t>The evolution of stars is highly complex, and such parameters are difficult to specify.</a:t>
            </a:r>
          </a:p>
        </p:txBody>
      </p:sp>
    </p:spTree>
    <p:extLst>
      <p:ext uri="{BB962C8B-B14F-4D97-AF65-F5344CB8AC3E}">
        <p14:creationId xmlns:p14="http://schemas.microsoft.com/office/powerpoint/2010/main" val="3426622773"/>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17" name="Rectangle 13"/>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429507" name="Rectangle 3"/>
          <p:cNvSpPr>
            <a:spLocks noGrp="1" noChangeArrowheads="1"/>
          </p:cNvSpPr>
          <p:nvPr>
            <p:ph idx="1"/>
          </p:nvPr>
        </p:nvSpPr>
        <p:spPr>
          <a:xfrm>
            <a:off x="557213" y="952500"/>
            <a:ext cx="8129587" cy="5886450"/>
          </a:xfrm>
        </p:spPr>
        <p:txBody>
          <a:bodyPr/>
          <a:lstStyle/>
          <a:p>
            <a:pPr eaLnBrk="1" hangingPunct="1">
              <a:defRPr/>
            </a:pPr>
            <a:r>
              <a:rPr lang="en-US" sz="4800" smtClean="0">
                <a:cs typeface="+mn-cs"/>
              </a:rPr>
              <a:t>There are two keys to the evolution of these sunlike stars:</a:t>
            </a:r>
          </a:p>
          <a:p>
            <a:pPr lvl="1" eaLnBrk="1" hangingPunct="1">
              <a:defRPr/>
            </a:pPr>
            <a:r>
              <a:rPr lang="en-US" smtClean="0"/>
              <a:t>Lack of complete mixing </a:t>
            </a:r>
          </a:p>
          <a:p>
            <a:pPr lvl="1" eaLnBrk="1" hangingPunct="1">
              <a:defRPr/>
            </a:pPr>
            <a:r>
              <a:rPr lang="en-US" smtClean="0"/>
              <a:t>Mass loss</a:t>
            </a:r>
          </a:p>
        </p:txBody>
      </p:sp>
    </p:spTree>
    <p:extLst>
      <p:ext uri="{BB962C8B-B14F-4D97-AF65-F5344CB8AC3E}">
        <p14:creationId xmlns:p14="http://schemas.microsoft.com/office/powerpoint/2010/main" val="211674087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0" name="Rectangle 20"/>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290243" name="Rectangle 3"/>
          <p:cNvSpPr>
            <a:spLocks noGrp="1" noChangeArrowheads="1"/>
          </p:cNvSpPr>
          <p:nvPr>
            <p:ph type="body" sz="half" idx="1"/>
          </p:nvPr>
        </p:nvSpPr>
        <p:spPr>
          <a:xfrm>
            <a:off x="576263" y="966788"/>
            <a:ext cx="8586787" cy="5853112"/>
          </a:xfrm>
        </p:spPr>
        <p:txBody>
          <a:bodyPr/>
          <a:lstStyle/>
          <a:p>
            <a:pPr eaLnBrk="1" hangingPunct="1">
              <a:defRPr/>
            </a:pPr>
            <a:r>
              <a:rPr lang="en-US" sz="3800" smtClean="0">
                <a:cs typeface="+mn-cs"/>
              </a:rPr>
              <a:t>The interiors of medium-mass stars are not completely mixed because, unlike the red dwarf stars, they are not completely convective. </a:t>
            </a:r>
          </a:p>
        </p:txBody>
      </p:sp>
    </p:spTree>
    <p:extLst>
      <p:ext uri="{BB962C8B-B14F-4D97-AF65-F5344CB8AC3E}">
        <p14:creationId xmlns:p14="http://schemas.microsoft.com/office/powerpoint/2010/main" val="21631945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8" name="Rectangle 10"/>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8931" name="Rectangle 3"/>
          <p:cNvSpPr>
            <a:spLocks noGrp="1" noChangeArrowheads="1"/>
          </p:cNvSpPr>
          <p:nvPr>
            <p:ph idx="1"/>
          </p:nvPr>
        </p:nvSpPr>
        <p:spPr>
          <a:xfrm>
            <a:off x="547688" y="990600"/>
            <a:ext cx="8367712" cy="5646738"/>
          </a:xfrm>
        </p:spPr>
        <p:txBody>
          <a:bodyPr/>
          <a:lstStyle/>
          <a:p>
            <a:pPr eaLnBrk="1" hangingPunct="1">
              <a:defRPr/>
            </a:pPr>
            <a:r>
              <a:rPr lang="en-US" sz="4000" smtClean="0">
                <a:cs typeface="+mn-cs"/>
              </a:rPr>
              <a:t>The helium ash accumulates in an inert helium core surrounded by unprocessed hydrogen.</a:t>
            </a:r>
            <a:r>
              <a:rPr lang="en-US" smtClean="0">
                <a:cs typeface="+mn-cs"/>
              </a:rPr>
              <a:t> </a:t>
            </a:r>
          </a:p>
          <a:p>
            <a:pPr lvl="1" eaLnBrk="1" hangingPunct="1">
              <a:defRPr/>
            </a:pPr>
            <a:r>
              <a:rPr lang="en-US" sz="2400" smtClean="0"/>
              <a:t>When this core contracts, the unprocessed hydrogen ignites in a shell and swells the star into a red giant. </a:t>
            </a:r>
          </a:p>
          <a:p>
            <a:pPr lvl="1" eaLnBrk="1" hangingPunct="1">
              <a:defRPr/>
            </a:pPr>
            <a:r>
              <a:rPr lang="en-US" sz="2400" smtClean="0"/>
              <a:t>When the helium core finally ignites, the star becomes a yellow giant.</a:t>
            </a:r>
          </a:p>
        </p:txBody>
      </p:sp>
    </p:spTree>
    <p:extLst>
      <p:ext uri="{BB962C8B-B14F-4D97-AF65-F5344CB8AC3E}">
        <p14:creationId xmlns:p14="http://schemas.microsoft.com/office/powerpoint/2010/main" val="217829212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63" name="Rectangle 11"/>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49956" name="Rectangle 4"/>
          <p:cNvSpPr>
            <a:spLocks noGrp="1" noChangeArrowheads="1"/>
          </p:cNvSpPr>
          <p:nvPr>
            <p:ph idx="1"/>
          </p:nvPr>
        </p:nvSpPr>
        <p:spPr>
          <a:xfrm>
            <a:off x="582613" y="966788"/>
            <a:ext cx="7646987" cy="5872162"/>
          </a:xfrm>
        </p:spPr>
        <p:txBody>
          <a:bodyPr/>
          <a:lstStyle/>
          <a:p>
            <a:pPr eaLnBrk="1" hangingPunct="1">
              <a:defRPr/>
            </a:pPr>
            <a:r>
              <a:rPr lang="en-US" sz="3800" smtClean="0">
                <a:cs typeface="+mn-cs"/>
              </a:rPr>
              <a:t>When the core fills up with carbon–oxygen ash, that is the end of fusion for stars in the medium-mass range.</a:t>
            </a:r>
          </a:p>
          <a:p>
            <a:pPr lvl="1" eaLnBrk="1" hangingPunct="1">
              <a:defRPr/>
            </a:pPr>
            <a:r>
              <a:rPr lang="en-US" sz="2400" smtClean="0"/>
              <a:t>This is because they have masses too low to make their cores hot enough to ignite carbon or oxygen fusion. </a:t>
            </a:r>
          </a:p>
          <a:p>
            <a:pPr lvl="1" eaLnBrk="1" hangingPunct="1">
              <a:defRPr/>
            </a:pPr>
            <a:r>
              <a:rPr lang="en-US" sz="2400" smtClean="0"/>
              <a:t>The carbon–oxygen core is the dead end for these stars.</a:t>
            </a:r>
          </a:p>
        </p:txBody>
      </p:sp>
    </p:spTree>
    <p:extLst>
      <p:ext uri="{BB962C8B-B14F-4D97-AF65-F5344CB8AC3E}">
        <p14:creationId xmlns:p14="http://schemas.microsoft.com/office/powerpoint/2010/main" val="6263021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87" name="Rectangle 11"/>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1150979" name="Rectangle 3"/>
          <p:cNvSpPr>
            <a:spLocks noGrp="1" noChangeArrowheads="1"/>
          </p:cNvSpPr>
          <p:nvPr>
            <p:ph idx="1"/>
          </p:nvPr>
        </p:nvSpPr>
        <p:spPr>
          <a:xfrm>
            <a:off x="566738" y="985838"/>
            <a:ext cx="8596312" cy="5853112"/>
          </a:xfrm>
        </p:spPr>
        <p:txBody>
          <a:bodyPr/>
          <a:lstStyle/>
          <a:p>
            <a:pPr eaLnBrk="1" hangingPunct="1">
              <a:defRPr/>
            </a:pPr>
            <a:r>
              <a:rPr lang="en-US" sz="3600" smtClean="0">
                <a:cs typeface="+mn-cs"/>
              </a:rPr>
              <a:t>All of this discussion is based on theoretical models of stars and a general understanding of how stars evolve.</a:t>
            </a:r>
          </a:p>
          <a:p>
            <a:pPr lvl="1" eaLnBrk="1" hangingPunct="1">
              <a:defRPr/>
            </a:pPr>
            <a:r>
              <a:rPr lang="en-US" smtClean="0"/>
              <a:t>Does it really happen? </a:t>
            </a:r>
          </a:p>
        </p:txBody>
      </p:sp>
    </p:spTree>
    <p:extLst>
      <p:ext uri="{BB962C8B-B14F-4D97-AF65-F5344CB8AC3E}">
        <p14:creationId xmlns:p14="http://schemas.microsoft.com/office/powerpoint/2010/main" val="272507840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2951" name="Rectangle 7"/>
          <p:cNvSpPr>
            <a:spLocks noGrp="1" noChangeArrowheads="1"/>
          </p:cNvSpPr>
          <p:nvPr>
            <p:ph type="title"/>
          </p:nvPr>
        </p:nvSpPr>
        <p:spPr bwMode="auto">
          <a:xfrm>
            <a:off x="566738" y="76200"/>
            <a:ext cx="76628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Medium-Mass (Sunlike) Stars </a:t>
            </a:r>
          </a:p>
        </p:txBody>
      </p:sp>
      <p:sp>
        <p:nvSpPr>
          <p:cNvPr id="2002947" name="Rectangle 3"/>
          <p:cNvSpPr>
            <a:spLocks noGrp="1" noChangeArrowheads="1"/>
          </p:cNvSpPr>
          <p:nvPr>
            <p:ph idx="1"/>
          </p:nvPr>
        </p:nvSpPr>
        <p:spPr>
          <a:xfrm>
            <a:off x="561975" y="989013"/>
            <a:ext cx="8601075" cy="5868987"/>
          </a:xfrm>
        </p:spPr>
        <p:txBody>
          <a:bodyPr/>
          <a:lstStyle/>
          <a:p>
            <a:pPr eaLnBrk="1" hangingPunct="1">
              <a:defRPr/>
            </a:pPr>
            <a:r>
              <a:rPr lang="en-US" sz="4000" smtClean="0">
                <a:cs typeface="+mn-cs"/>
              </a:rPr>
              <a:t>Astronomers need observational evidence to confirm this theoretical discussion.</a:t>
            </a:r>
          </a:p>
          <a:p>
            <a:pPr lvl="1" eaLnBrk="1" hangingPunct="1">
              <a:defRPr/>
            </a:pPr>
            <a:r>
              <a:rPr lang="en-US" sz="2400" smtClean="0"/>
              <a:t>The gas that is expelled from these giant stars gives visible evidence that sunlike stars have gone through these stages of nucleosynthesis and do indeed die in this way.</a:t>
            </a:r>
            <a:endParaRPr lang="en-US" sz="2000" smtClean="0"/>
          </a:p>
        </p:txBody>
      </p:sp>
    </p:spTree>
    <p:extLst>
      <p:ext uri="{BB962C8B-B14F-4D97-AF65-F5344CB8AC3E}">
        <p14:creationId xmlns:p14="http://schemas.microsoft.com/office/powerpoint/2010/main" val="2112345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0419" name="Rectangle 3"/>
          <p:cNvSpPr>
            <a:spLocks noGrp="1" noChangeArrowheads="1"/>
          </p:cNvSpPr>
          <p:nvPr>
            <p:ph idx="1"/>
          </p:nvPr>
        </p:nvSpPr>
        <p:spPr>
          <a:xfrm>
            <a:off x="402701" y="216855"/>
            <a:ext cx="8284100" cy="6564946"/>
          </a:xfrm>
        </p:spPr>
        <p:txBody>
          <a:bodyPr>
            <a:normAutofit/>
          </a:bodyPr>
          <a:lstStyle/>
          <a:p>
            <a:pPr eaLnBrk="1" hangingPunct="1">
              <a:defRPr/>
            </a:pPr>
            <a:r>
              <a:rPr lang="en-US" sz="2400" dirty="0" smtClean="0"/>
              <a:t>However, stars have limited fuel. </a:t>
            </a:r>
          </a:p>
          <a:p>
            <a:pPr lvl="1" eaLnBrk="1" hangingPunct="1">
              <a:defRPr/>
            </a:pPr>
            <a:r>
              <a:rPr lang="en-US" sz="2400" dirty="0" smtClean="0"/>
              <a:t>When they exhaust their fuel, gravity wins—the stars die.</a:t>
            </a:r>
          </a:p>
          <a:p>
            <a:pPr>
              <a:defRPr/>
            </a:pPr>
            <a:r>
              <a:rPr lang="en-US" sz="4800" dirty="0"/>
              <a:t>The mass of a star is critical in determining its fate.</a:t>
            </a:r>
          </a:p>
          <a:p>
            <a:pPr lvl="1">
              <a:defRPr/>
            </a:pPr>
            <a:r>
              <a:rPr lang="en-US" sz="2400" dirty="0"/>
              <a:t>Massive stars use up their nuclear fuel at a furious rate and die after only a few million years.</a:t>
            </a:r>
          </a:p>
          <a:p>
            <a:pPr lvl="1">
              <a:defRPr/>
            </a:pPr>
            <a:r>
              <a:rPr lang="en-US" sz="2400" dirty="0"/>
              <a:t>In contrast, the lowest-mass stars use their fuel sparingly and may be able to live hundreds of billions of years.</a:t>
            </a:r>
          </a:p>
          <a:p>
            <a:pPr lvl="1">
              <a:defRPr/>
            </a:pPr>
            <a:r>
              <a:rPr lang="en-US" sz="2400" dirty="0"/>
              <a:t>Stars with different masses lead dramatically different lives and die in different ways</a:t>
            </a:r>
            <a:endParaRPr lang="en-US" sz="2400" dirty="0" smtClean="0"/>
          </a:p>
        </p:txBody>
      </p:sp>
    </p:spTree>
    <p:extLst>
      <p:ext uri="{BB962C8B-B14F-4D97-AF65-F5344CB8AC3E}">
        <p14:creationId xmlns:p14="http://schemas.microsoft.com/office/powerpoint/2010/main" val="2133249760"/>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2" name="Rectangle 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2003" name="Rectangle 3"/>
          <p:cNvSpPr>
            <a:spLocks noGrp="1" noChangeArrowheads="1"/>
          </p:cNvSpPr>
          <p:nvPr>
            <p:ph idx="1"/>
          </p:nvPr>
        </p:nvSpPr>
        <p:spPr>
          <a:xfrm>
            <a:off x="566738" y="995363"/>
            <a:ext cx="8120062" cy="5862637"/>
          </a:xfrm>
        </p:spPr>
        <p:txBody>
          <a:bodyPr/>
          <a:lstStyle/>
          <a:p>
            <a:pPr eaLnBrk="1" hangingPunct="1">
              <a:defRPr/>
            </a:pPr>
            <a:r>
              <a:rPr lang="en-US" smtClean="0">
                <a:cs typeface="+mn-cs"/>
              </a:rPr>
              <a:t>When a medium-mass star like the sun becomes a distended giant, its atmosphere becomes cool and thus more opaque—light has to push against it to escape. </a:t>
            </a:r>
          </a:p>
          <a:p>
            <a:pPr eaLnBrk="1" hangingPunct="1">
              <a:defRPr/>
            </a:pPr>
            <a:r>
              <a:rPr lang="en-US" smtClean="0">
                <a:cs typeface="+mn-cs"/>
              </a:rPr>
              <a:t>At the same time, the fusion shells become thin and unstable, and they begin to flare—which pushes the atmosphere outward. </a:t>
            </a:r>
          </a:p>
        </p:txBody>
      </p:sp>
    </p:spTree>
    <p:extLst>
      <p:ext uri="{BB962C8B-B14F-4D97-AF65-F5344CB8AC3E}">
        <p14:creationId xmlns:p14="http://schemas.microsoft.com/office/powerpoint/2010/main" val="23012462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0067" name="Rectangle 19"/>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410051" name="Rectangle 3"/>
          <p:cNvSpPr>
            <a:spLocks noGrp="1" noChangeArrowheads="1"/>
          </p:cNvSpPr>
          <p:nvPr>
            <p:ph idx="1"/>
          </p:nvPr>
        </p:nvSpPr>
        <p:spPr>
          <a:xfrm>
            <a:off x="566738" y="985838"/>
            <a:ext cx="8577262" cy="5853112"/>
          </a:xfrm>
        </p:spPr>
        <p:txBody>
          <a:bodyPr/>
          <a:lstStyle/>
          <a:p>
            <a:pPr eaLnBrk="1" hangingPunct="1">
              <a:defRPr/>
            </a:pPr>
            <a:r>
              <a:rPr lang="en-US" sz="3600" smtClean="0">
                <a:cs typeface="+mn-cs"/>
              </a:rPr>
              <a:t>An aging giant can expel its outer atmosphere in repeated surges to form one of the most interesting objects in astronomy:</a:t>
            </a:r>
          </a:p>
          <a:p>
            <a:pPr lvl="1" eaLnBrk="1" hangingPunct="1">
              <a:defRPr/>
            </a:pPr>
            <a:r>
              <a:rPr lang="en-US" smtClean="0"/>
              <a:t>A </a:t>
            </a:r>
            <a:r>
              <a:rPr lang="en-US" smtClean="0">
                <a:solidFill>
                  <a:srgbClr val="0000FF"/>
                </a:solidFill>
              </a:rPr>
              <a:t>planetary nebula</a:t>
            </a:r>
            <a:endParaRPr lang="en-US" smtClean="0">
              <a:solidFill>
                <a:srgbClr val="99CCFF"/>
              </a:solidFill>
            </a:endParaRPr>
          </a:p>
        </p:txBody>
      </p:sp>
      <p:pic>
        <p:nvPicPr>
          <p:cNvPr id="1410068" name="Picture 20" descr="08f02b"/>
          <p:cNvPicPr>
            <a:picLocks noChangeAspect="1" noChangeArrowheads="1"/>
          </p:cNvPicPr>
          <p:nvPr/>
        </p:nvPicPr>
        <p:blipFill>
          <a:blip r:embed="rId3">
            <a:extLst>
              <a:ext uri="{28A0092B-C50C-407E-A947-70E740481C1C}">
                <a14:useLocalDpi xmlns:a14="http://schemas.microsoft.com/office/drawing/2010/main" val="0"/>
              </a:ext>
            </a:extLst>
          </a:blip>
          <a:srcRect l="1945" t="2646" r="2626" b="1970"/>
          <a:stretch>
            <a:fillRect/>
          </a:stretch>
        </p:blipFill>
        <p:spPr bwMode="auto">
          <a:xfrm>
            <a:off x="3276600" y="3913188"/>
            <a:ext cx="5867400"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350285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40" name="Rectangle 1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430531" name="Rectangle 3"/>
          <p:cNvSpPr>
            <a:spLocks noGrp="1" noChangeArrowheads="1"/>
          </p:cNvSpPr>
          <p:nvPr>
            <p:ph idx="1"/>
          </p:nvPr>
        </p:nvSpPr>
        <p:spPr>
          <a:xfrm>
            <a:off x="576263" y="993775"/>
            <a:ext cx="8586787" cy="5730875"/>
          </a:xfrm>
        </p:spPr>
        <p:txBody>
          <a:bodyPr/>
          <a:lstStyle/>
          <a:p>
            <a:pPr eaLnBrk="1" hangingPunct="1">
              <a:defRPr/>
            </a:pPr>
            <a:r>
              <a:rPr lang="en-US" sz="3600" smtClean="0">
                <a:cs typeface="+mn-cs"/>
              </a:rPr>
              <a:t>A planetary nebula is called so because the first ones discovered looked like the greenish-blue disk of a planet such as Uranus or Neptune.</a:t>
            </a:r>
          </a:p>
          <a:p>
            <a:pPr lvl="1" eaLnBrk="1" hangingPunct="1">
              <a:defRPr/>
            </a:pPr>
            <a:r>
              <a:rPr lang="en-US" sz="2400" smtClean="0"/>
              <a:t>However, it has nothing to do </a:t>
            </a:r>
            <a:br>
              <a:rPr lang="en-US" sz="2400" smtClean="0"/>
            </a:br>
            <a:r>
              <a:rPr lang="en-US" sz="2400" smtClean="0"/>
              <a:t>with a planet. </a:t>
            </a:r>
          </a:p>
          <a:p>
            <a:pPr lvl="1" eaLnBrk="1" hangingPunct="1">
              <a:defRPr/>
            </a:pPr>
            <a:r>
              <a:rPr lang="en-US" sz="2400" smtClean="0"/>
              <a:t>It is composed of ionized gases </a:t>
            </a:r>
            <a:br>
              <a:rPr lang="en-US" sz="2400" smtClean="0"/>
            </a:br>
            <a:r>
              <a:rPr lang="en-US" sz="2400" smtClean="0"/>
              <a:t>expelled by a dying star.</a:t>
            </a:r>
          </a:p>
        </p:txBody>
      </p:sp>
      <p:pic>
        <p:nvPicPr>
          <p:cNvPr id="1430541" name="Picture 13" descr="08f02a"/>
          <p:cNvPicPr>
            <a:picLocks noChangeAspect="1" noChangeArrowheads="1"/>
          </p:cNvPicPr>
          <p:nvPr/>
        </p:nvPicPr>
        <p:blipFill>
          <a:blip r:embed="rId3">
            <a:extLst>
              <a:ext uri="{28A0092B-C50C-407E-A947-70E740481C1C}">
                <a14:useLocalDpi xmlns:a14="http://schemas.microsoft.com/office/drawing/2010/main" val="0"/>
              </a:ext>
            </a:extLst>
          </a:blip>
          <a:srcRect l="1408" t="948" r="938" b="1279"/>
          <a:stretch>
            <a:fillRect/>
          </a:stretch>
        </p:blipFill>
        <p:spPr bwMode="auto">
          <a:xfrm>
            <a:off x="5895975" y="3276600"/>
            <a:ext cx="3248025"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04999891"/>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38" name="Rectangle 14"/>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3027" name="Rectangle 3"/>
          <p:cNvSpPr>
            <a:spLocks noGrp="1" noChangeArrowheads="1"/>
          </p:cNvSpPr>
          <p:nvPr>
            <p:ph type="body" sz="half" idx="1"/>
          </p:nvPr>
        </p:nvSpPr>
        <p:spPr>
          <a:xfrm>
            <a:off x="577850" y="990600"/>
            <a:ext cx="8493125" cy="5684838"/>
          </a:xfrm>
        </p:spPr>
        <p:txBody>
          <a:bodyPr/>
          <a:lstStyle/>
          <a:p>
            <a:pPr eaLnBrk="1" hangingPunct="1">
              <a:defRPr/>
            </a:pPr>
            <a:r>
              <a:rPr lang="en-US" sz="3600" smtClean="0">
                <a:cs typeface="+mn-cs"/>
              </a:rPr>
              <a:t>You can understand what planetary nebulae are like by using simple observations and theoretical methods such as:</a:t>
            </a:r>
          </a:p>
          <a:p>
            <a:pPr lvl="1" eaLnBrk="1" hangingPunct="1">
              <a:defRPr/>
            </a:pPr>
            <a:r>
              <a:rPr lang="en-US" smtClean="0"/>
              <a:t>Kirchhoff </a:t>
            </a:r>
            <a:r>
              <a:rPr lang="ja-JP" altLang="en-US" smtClean="0">
                <a:latin typeface="Arial"/>
              </a:rPr>
              <a:t>’</a:t>
            </a:r>
            <a:r>
              <a:rPr lang="en-US" smtClean="0"/>
              <a:t>s laws</a:t>
            </a:r>
          </a:p>
          <a:p>
            <a:pPr lvl="1" eaLnBrk="1" hangingPunct="1">
              <a:defRPr/>
            </a:pPr>
            <a:r>
              <a:rPr lang="en-US" smtClean="0"/>
              <a:t>Doppler effect</a:t>
            </a:r>
          </a:p>
        </p:txBody>
      </p:sp>
    </p:spTree>
    <p:extLst>
      <p:ext uri="{BB962C8B-B14F-4D97-AF65-F5344CB8AC3E}">
        <p14:creationId xmlns:p14="http://schemas.microsoft.com/office/powerpoint/2010/main" val="79507831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60" name="Rectangle 12"/>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4051" name="Rectangle 3"/>
          <p:cNvSpPr>
            <a:spLocks noGrp="1" noChangeArrowheads="1"/>
          </p:cNvSpPr>
          <p:nvPr>
            <p:ph type="body" sz="half" idx="1"/>
          </p:nvPr>
        </p:nvSpPr>
        <p:spPr>
          <a:xfrm>
            <a:off x="582613" y="984250"/>
            <a:ext cx="8580437" cy="5526088"/>
          </a:xfrm>
        </p:spPr>
        <p:txBody>
          <a:bodyPr/>
          <a:lstStyle/>
          <a:p>
            <a:pPr eaLnBrk="1" hangingPunct="1">
              <a:defRPr/>
            </a:pPr>
            <a:r>
              <a:rPr lang="en-US" smtClean="0">
                <a:cs typeface="+mn-cs"/>
              </a:rPr>
              <a:t>Real nebulae are quite complex.</a:t>
            </a:r>
          </a:p>
          <a:p>
            <a:pPr eaLnBrk="1" hangingPunct="1">
              <a:defRPr/>
            </a:pPr>
            <a:r>
              <a:rPr lang="en-US" smtClean="0">
                <a:cs typeface="+mn-cs"/>
              </a:rPr>
              <a:t>However, a simple model of a slow stellar wind followed by a fast wind explains their structures fairly well and provides a way to organize the observed phenomena.</a:t>
            </a:r>
          </a:p>
        </p:txBody>
      </p:sp>
      <p:pic>
        <p:nvPicPr>
          <p:cNvPr id="1154061" name="Picture 13" descr="08f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89350"/>
            <a:ext cx="480060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3865755"/>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087" name="Rectangle 15"/>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5075" name="Rectangle 3"/>
          <p:cNvSpPr>
            <a:spLocks noGrp="1" noChangeArrowheads="1"/>
          </p:cNvSpPr>
          <p:nvPr>
            <p:ph type="body" sz="half" idx="1"/>
          </p:nvPr>
        </p:nvSpPr>
        <p:spPr>
          <a:xfrm>
            <a:off x="577850" y="992188"/>
            <a:ext cx="8569325" cy="4525962"/>
          </a:xfrm>
        </p:spPr>
        <p:txBody>
          <a:bodyPr/>
          <a:lstStyle/>
          <a:p>
            <a:pPr eaLnBrk="1" hangingPunct="1">
              <a:defRPr/>
            </a:pPr>
            <a:r>
              <a:rPr lang="en-US" smtClean="0">
                <a:cs typeface="+mn-cs"/>
              </a:rPr>
              <a:t>The complexities and asymmetries seen in planetary nebulae may be due to repeated expulsions of expanding shells and oppositely directed jets—much like bipolar flows observed coming from protostars.</a:t>
            </a:r>
          </a:p>
        </p:txBody>
      </p:sp>
      <p:pic>
        <p:nvPicPr>
          <p:cNvPr id="1155088" name="Picture 16" descr="08f02b"/>
          <p:cNvPicPr>
            <a:picLocks noChangeAspect="1" noChangeArrowheads="1"/>
          </p:cNvPicPr>
          <p:nvPr/>
        </p:nvPicPr>
        <p:blipFill>
          <a:blip r:embed="rId3">
            <a:extLst>
              <a:ext uri="{28A0092B-C50C-407E-A947-70E740481C1C}">
                <a14:useLocalDpi xmlns:a14="http://schemas.microsoft.com/office/drawing/2010/main" val="0"/>
              </a:ext>
            </a:extLst>
          </a:blip>
          <a:srcRect l="1945" t="2646" r="2626" b="1970"/>
          <a:stretch>
            <a:fillRect/>
          </a:stretch>
        </p:blipFill>
        <p:spPr bwMode="auto">
          <a:xfrm>
            <a:off x="3273425" y="3913188"/>
            <a:ext cx="5867400" cy="2944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103642442"/>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106" name="Rectangle 10"/>
          <p:cNvSpPr>
            <a:spLocks noGrp="1" noChangeArrowheads="1"/>
          </p:cNvSpPr>
          <p:nvPr>
            <p:ph type="title"/>
          </p:nvPr>
        </p:nvSpPr>
        <p:spPr bwMode="auto">
          <a:xfrm>
            <a:off x="566738" y="76200"/>
            <a:ext cx="7815262" cy="79216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Planetary Nebulae</a:t>
            </a:r>
          </a:p>
        </p:txBody>
      </p:sp>
      <p:sp>
        <p:nvSpPr>
          <p:cNvPr id="1156099" name="Rectangle 3"/>
          <p:cNvSpPr>
            <a:spLocks noGrp="1" noChangeArrowheads="1"/>
          </p:cNvSpPr>
          <p:nvPr>
            <p:ph type="body" sz="half" idx="1"/>
          </p:nvPr>
        </p:nvSpPr>
        <p:spPr>
          <a:xfrm>
            <a:off x="557213" y="966788"/>
            <a:ext cx="8416925" cy="5722937"/>
          </a:xfrm>
        </p:spPr>
        <p:txBody>
          <a:bodyPr/>
          <a:lstStyle/>
          <a:p>
            <a:pPr eaLnBrk="1" hangingPunct="1">
              <a:defRPr/>
            </a:pPr>
            <a:r>
              <a:rPr lang="en-US" sz="4400" smtClean="0">
                <a:cs typeface="+mn-cs"/>
              </a:rPr>
              <a:t>Observations and stellar evolution models indicate:</a:t>
            </a:r>
          </a:p>
          <a:p>
            <a:pPr lvl="1" eaLnBrk="1" hangingPunct="1">
              <a:defRPr/>
            </a:pPr>
            <a:r>
              <a:rPr lang="en-US" sz="2600" smtClean="0"/>
              <a:t>The central star of a planetary nebula star finally must contract and become a white dwarf.</a:t>
            </a:r>
          </a:p>
        </p:txBody>
      </p:sp>
    </p:spTree>
    <p:extLst>
      <p:ext uri="{BB962C8B-B14F-4D97-AF65-F5344CB8AC3E}">
        <p14:creationId xmlns:p14="http://schemas.microsoft.com/office/powerpoint/2010/main" val="3942364904"/>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171" name="Rectangle 3"/>
          <p:cNvSpPr>
            <a:spLocks noGrp="1" noChangeArrowheads="1"/>
          </p:cNvSpPr>
          <p:nvPr>
            <p:ph idx="1"/>
          </p:nvPr>
        </p:nvSpPr>
        <p:spPr>
          <a:xfrm>
            <a:off x="582613" y="966788"/>
            <a:ext cx="8104187" cy="5872162"/>
          </a:xfrm>
        </p:spPr>
        <p:txBody>
          <a:bodyPr/>
          <a:lstStyle/>
          <a:p>
            <a:pPr eaLnBrk="1" hangingPunct="1">
              <a:defRPr/>
            </a:pPr>
            <a:r>
              <a:rPr lang="en-US" sz="3800" smtClean="0">
                <a:cs typeface="+mn-cs"/>
              </a:rPr>
              <a:t>As you have just learned, medium-mass stars die by ejecting gas into space and contracting into white dwarfs.</a:t>
            </a:r>
          </a:p>
          <a:p>
            <a:pPr lvl="1" eaLnBrk="1" hangingPunct="1">
              <a:defRPr/>
            </a:pPr>
            <a:r>
              <a:rPr lang="en-US" sz="2400" smtClean="0"/>
              <a:t>When you surveyed the stars, you learned that white dwarfs are the second most common kind of star. (Only red dwarfs are more abundant.)</a:t>
            </a:r>
          </a:p>
          <a:p>
            <a:pPr lvl="1" eaLnBrk="1" hangingPunct="1">
              <a:defRPr/>
            </a:pPr>
            <a:r>
              <a:rPr lang="en-US" sz="2400" smtClean="0"/>
              <a:t>The billions of white dwarfs in our galaxy must be </a:t>
            </a:r>
            <a:br>
              <a:rPr lang="en-US" sz="2400" smtClean="0"/>
            </a:br>
            <a:r>
              <a:rPr lang="en-US" sz="2400" smtClean="0"/>
              <a:t>the remains of medium-mass stars.</a:t>
            </a:r>
          </a:p>
        </p:txBody>
      </p:sp>
      <p:sp>
        <p:nvSpPr>
          <p:cNvPr id="1415172" name="Rectangle 4"/>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84138733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3" name="Rectangle 3"/>
          <p:cNvSpPr>
            <a:spLocks noGrp="1" noChangeArrowheads="1"/>
          </p:cNvSpPr>
          <p:nvPr>
            <p:ph type="body" sz="half" idx="1"/>
          </p:nvPr>
        </p:nvSpPr>
        <p:spPr>
          <a:xfrm>
            <a:off x="557213" y="985838"/>
            <a:ext cx="8586787" cy="5492750"/>
          </a:xfrm>
        </p:spPr>
        <p:txBody>
          <a:bodyPr/>
          <a:lstStyle/>
          <a:p>
            <a:pPr eaLnBrk="1" hangingPunct="1">
              <a:defRPr/>
            </a:pPr>
            <a:r>
              <a:rPr lang="en-US" sz="4000" dirty="0" smtClean="0">
                <a:cs typeface="+mn-cs"/>
              </a:rPr>
              <a:t>The first white dwarf discovered was the faint companion to the well-known star Sirius.</a:t>
            </a:r>
            <a:r>
              <a:rPr lang="en-US" sz="2800" dirty="0" smtClean="0">
                <a:cs typeface="+mn-cs"/>
              </a:rPr>
              <a:t> </a:t>
            </a:r>
          </a:p>
          <a:p>
            <a:pPr lvl="1" eaLnBrk="1" hangingPunct="1">
              <a:defRPr/>
            </a:pPr>
            <a:r>
              <a:rPr lang="en-US" sz="2400" dirty="0" smtClean="0"/>
              <a:t>Sirius, the brightest star in the sky, is a visual binary star, the most luminous member of which is Sirius A.</a:t>
            </a:r>
          </a:p>
          <a:p>
            <a:pPr lvl="1" eaLnBrk="1" hangingPunct="1">
              <a:defRPr/>
            </a:pPr>
            <a:r>
              <a:rPr lang="en-US" sz="2400" dirty="0" smtClean="0"/>
              <a:t>The white dwarf, Sirius B, is 10,000 times fainter than Sirius A.</a:t>
            </a:r>
          </a:p>
        </p:txBody>
      </p:sp>
      <p:sp>
        <p:nvSpPr>
          <p:cNvPr id="1157130" name="Rectangle 10"/>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pic>
        <p:nvPicPr>
          <p:cNvPr id="1157131" name="Picture 11" descr="06p111d"/>
          <p:cNvPicPr>
            <a:picLocks noChangeAspect="1" noChangeArrowheads="1"/>
          </p:cNvPicPr>
          <p:nvPr/>
        </p:nvPicPr>
        <p:blipFill>
          <a:blip r:embed="rId3">
            <a:extLst>
              <a:ext uri="{28A0092B-C50C-407E-A947-70E740481C1C}">
                <a14:useLocalDpi xmlns:a14="http://schemas.microsoft.com/office/drawing/2010/main" val="0"/>
              </a:ext>
            </a:extLst>
          </a:blip>
          <a:srcRect l="264" t="4913" r="53568" b="62190"/>
          <a:stretch>
            <a:fillRect/>
          </a:stretch>
        </p:blipFill>
        <p:spPr bwMode="auto">
          <a:xfrm>
            <a:off x="3316288" y="4665663"/>
            <a:ext cx="5827712" cy="219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30974076"/>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7" name="Rectangle 3"/>
          <p:cNvSpPr>
            <a:spLocks noGrp="1" noChangeArrowheads="1"/>
          </p:cNvSpPr>
          <p:nvPr>
            <p:ph type="body" sz="half" idx="1"/>
          </p:nvPr>
        </p:nvSpPr>
        <p:spPr>
          <a:xfrm>
            <a:off x="577850" y="990600"/>
            <a:ext cx="8493125" cy="4525963"/>
          </a:xfrm>
        </p:spPr>
        <p:txBody>
          <a:bodyPr/>
          <a:lstStyle/>
          <a:p>
            <a:pPr eaLnBrk="1" hangingPunct="1">
              <a:defRPr/>
            </a:pPr>
            <a:r>
              <a:rPr lang="en-US" smtClean="0">
                <a:cs typeface="+mn-cs"/>
              </a:rPr>
              <a:t>The orbital motions of the stars reveal that the white dwarf </a:t>
            </a:r>
            <a:r>
              <a:rPr lang="ja-JP" altLang="en-US" smtClean="0">
                <a:latin typeface="Arial"/>
                <a:cs typeface="+mn-cs"/>
              </a:rPr>
              <a:t>’</a:t>
            </a:r>
            <a:r>
              <a:rPr lang="en-US" smtClean="0">
                <a:cs typeface="+mn-cs"/>
              </a:rPr>
              <a:t>s mass is 0.98 solar mass.</a:t>
            </a:r>
          </a:p>
          <a:p>
            <a:pPr eaLnBrk="1" hangingPunct="1">
              <a:defRPr/>
            </a:pPr>
            <a:r>
              <a:rPr lang="en-US" smtClean="0">
                <a:cs typeface="+mn-cs"/>
              </a:rPr>
              <a:t>Its blue-white color informs you that its surface is hot—about 45,000 K.</a:t>
            </a:r>
          </a:p>
        </p:txBody>
      </p:sp>
      <p:sp>
        <p:nvSpPr>
          <p:cNvPr id="1158154" name="Rectangle 10"/>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123170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141" y="232343"/>
            <a:ext cx="8286327" cy="6494085"/>
          </a:xfrm>
          <a:prstGeom prst="rect">
            <a:avLst/>
          </a:prstGeom>
        </p:spPr>
        <p:txBody>
          <a:bodyPr wrap="square">
            <a:spAutoFit/>
          </a:bodyPr>
          <a:lstStyle/>
          <a:p>
            <a:pPr lvl="0" algn="ctr"/>
            <a:r>
              <a:rPr lang="en-US" sz="3200" dirty="0"/>
              <a:t>Stars with about the same mass as the sun</a:t>
            </a:r>
          </a:p>
          <a:p>
            <a:pPr lvl="1" algn="ctr"/>
            <a:r>
              <a:rPr lang="en-US" sz="3200" dirty="0"/>
              <a:t>Remnant less then 1.44 solar masses</a:t>
            </a:r>
          </a:p>
          <a:p>
            <a:pPr lvl="2" algn="ctr"/>
            <a:r>
              <a:rPr lang="en-US" sz="3200" dirty="0"/>
              <a:t>Planetary nebula, white dwarf</a:t>
            </a:r>
          </a:p>
          <a:p>
            <a:pPr lvl="0" algn="ctr"/>
            <a:r>
              <a:rPr lang="en-US" sz="3200" dirty="0"/>
              <a:t>High mass stars, greater than about 10 solar masses</a:t>
            </a:r>
          </a:p>
          <a:p>
            <a:pPr lvl="1" algn="ctr"/>
            <a:r>
              <a:rPr lang="en-US" sz="3200" dirty="0"/>
              <a:t>Remnant between about 1.44 and 3 solar masses</a:t>
            </a:r>
          </a:p>
          <a:p>
            <a:pPr lvl="2" algn="ctr"/>
            <a:r>
              <a:rPr lang="en-US" sz="3200" dirty="0"/>
              <a:t>Supernova, neutron star</a:t>
            </a:r>
          </a:p>
          <a:p>
            <a:pPr lvl="0" algn="ctr"/>
            <a:r>
              <a:rPr lang="en-US" sz="3200" dirty="0"/>
              <a:t>High mass stars, greater than about 10 solar masses</a:t>
            </a:r>
          </a:p>
          <a:p>
            <a:pPr lvl="1" algn="ctr"/>
            <a:r>
              <a:rPr lang="en-US" sz="3200" dirty="0"/>
              <a:t>Remnant greater than about 3 solar masses</a:t>
            </a:r>
          </a:p>
          <a:p>
            <a:pPr lvl="2" algn="ctr"/>
            <a:r>
              <a:rPr lang="en-US" sz="3200" dirty="0"/>
              <a:t>Supernova, black hole</a:t>
            </a:r>
          </a:p>
          <a:p>
            <a:pPr lvl="0" algn="ctr"/>
            <a:r>
              <a:rPr lang="en-US" sz="3200" u="heavy" dirty="0">
                <a:hlinkClick r:id="rId2"/>
              </a:rPr>
              <a:t>http://www.umich.edu/~gs265/star.htm</a:t>
            </a:r>
            <a:endParaRPr lang="en-US" sz="3200" dirty="0"/>
          </a:p>
        </p:txBody>
      </p:sp>
    </p:spTree>
    <p:extLst>
      <p:ext uri="{BB962C8B-B14F-4D97-AF65-F5344CB8AC3E}">
        <p14:creationId xmlns:p14="http://schemas.microsoft.com/office/powerpoint/2010/main" val="3781993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1" name="Rectangle 3"/>
          <p:cNvSpPr>
            <a:spLocks noGrp="1" noChangeArrowheads="1"/>
          </p:cNvSpPr>
          <p:nvPr>
            <p:ph idx="1"/>
          </p:nvPr>
        </p:nvSpPr>
        <p:spPr>
          <a:xfrm>
            <a:off x="582613" y="965200"/>
            <a:ext cx="7875587" cy="5905500"/>
          </a:xfrm>
        </p:spPr>
        <p:txBody>
          <a:bodyPr/>
          <a:lstStyle/>
          <a:p>
            <a:pPr eaLnBrk="1" hangingPunct="1">
              <a:defRPr/>
            </a:pPr>
            <a:r>
              <a:rPr lang="en-US" sz="3800" smtClean="0">
                <a:cs typeface="+mn-cs"/>
              </a:rPr>
              <a:t>Although it is very hot, it has a very low luminosity.</a:t>
            </a:r>
          </a:p>
          <a:p>
            <a:pPr eaLnBrk="1" hangingPunct="1">
              <a:defRPr/>
            </a:pPr>
            <a:r>
              <a:rPr lang="en-US" sz="3800" smtClean="0">
                <a:cs typeface="+mn-cs"/>
              </a:rPr>
              <a:t>So, it must have a small surface area.</a:t>
            </a:r>
          </a:p>
          <a:p>
            <a:pPr lvl="1" eaLnBrk="1" hangingPunct="1">
              <a:defRPr/>
            </a:pPr>
            <a:r>
              <a:rPr lang="en-US" sz="2600" smtClean="0"/>
              <a:t>In fact, it is about the size of Earth.</a:t>
            </a:r>
          </a:p>
        </p:txBody>
      </p:sp>
      <p:sp>
        <p:nvSpPr>
          <p:cNvPr id="1159175"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82979554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7" name="Rectangle 3"/>
          <p:cNvSpPr>
            <a:spLocks noGrp="1" noChangeArrowheads="1"/>
          </p:cNvSpPr>
          <p:nvPr>
            <p:ph idx="1"/>
          </p:nvPr>
        </p:nvSpPr>
        <p:spPr>
          <a:xfrm>
            <a:off x="557213" y="985838"/>
            <a:ext cx="8129587" cy="5643562"/>
          </a:xfrm>
        </p:spPr>
        <p:txBody>
          <a:bodyPr/>
          <a:lstStyle/>
          <a:p>
            <a:pPr eaLnBrk="1" hangingPunct="1">
              <a:defRPr/>
            </a:pPr>
            <a:r>
              <a:rPr lang="en-US" sz="4000" smtClean="0">
                <a:cs typeface="+mn-cs"/>
              </a:rPr>
              <a:t>Dividing its mass by its volume reveals that it is very dense—about 2 x 10</a:t>
            </a:r>
            <a:r>
              <a:rPr lang="en-US" sz="4000" baseline="30000" smtClean="0">
                <a:cs typeface="+mn-cs"/>
              </a:rPr>
              <a:t>6</a:t>
            </a:r>
            <a:r>
              <a:rPr lang="en-US" sz="4000" smtClean="0">
                <a:cs typeface="+mn-cs"/>
              </a:rPr>
              <a:t> g/cm</a:t>
            </a:r>
            <a:r>
              <a:rPr lang="en-US" sz="4000" baseline="30000" smtClean="0">
                <a:cs typeface="+mn-cs"/>
              </a:rPr>
              <a:t>3</a:t>
            </a:r>
            <a:r>
              <a:rPr lang="en-US" sz="4000" smtClean="0">
                <a:cs typeface="+mn-cs"/>
              </a:rPr>
              <a:t>.</a:t>
            </a:r>
            <a:r>
              <a:rPr lang="en-US" smtClean="0">
                <a:cs typeface="+mn-cs"/>
              </a:rPr>
              <a:t> </a:t>
            </a:r>
          </a:p>
          <a:p>
            <a:pPr lvl="1" eaLnBrk="1" hangingPunct="1">
              <a:defRPr/>
            </a:pPr>
            <a:r>
              <a:rPr lang="en-US" sz="2400" smtClean="0"/>
              <a:t>On Earth, a teaspoonful of Sirius B material would weigh more than 11 tons.</a:t>
            </a:r>
          </a:p>
          <a:p>
            <a:pPr lvl="1" eaLnBrk="1" hangingPunct="1">
              <a:defRPr/>
            </a:pPr>
            <a:r>
              <a:rPr lang="en-US" sz="2400" smtClean="0"/>
              <a:t>Thus, basic observations and simple physics lead to the conclusion that white dwarfs are astonishingly dense.</a:t>
            </a:r>
          </a:p>
        </p:txBody>
      </p:sp>
      <p:sp>
        <p:nvSpPr>
          <p:cNvPr id="1434630" name="Rectangle 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48059053"/>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5" name="Rectangle 3"/>
          <p:cNvSpPr>
            <a:spLocks noGrp="1" noChangeArrowheads="1"/>
          </p:cNvSpPr>
          <p:nvPr>
            <p:ph idx="1"/>
          </p:nvPr>
        </p:nvSpPr>
        <p:spPr>
          <a:xfrm>
            <a:off x="582613" y="981075"/>
            <a:ext cx="8104187" cy="5626100"/>
          </a:xfrm>
        </p:spPr>
        <p:txBody>
          <a:bodyPr/>
          <a:lstStyle/>
          <a:p>
            <a:pPr eaLnBrk="1" hangingPunct="1">
              <a:defRPr/>
            </a:pPr>
            <a:r>
              <a:rPr lang="en-US" sz="3600" smtClean="0">
                <a:cs typeface="+mn-cs"/>
              </a:rPr>
              <a:t>A normal star is supported by energy flowing outward from its core.</a:t>
            </a:r>
          </a:p>
          <a:p>
            <a:pPr eaLnBrk="1" hangingPunct="1">
              <a:defRPr/>
            </a:pPr>
            <a:r>
              <a:rPr lang="en-US" sz="3600" smtClean="0">
                <a:cs typeface="+mn-cs"/>
              </a:rPr>
              <a:t>A white dwarf, however, cannot generate energy by nuclear fusion.</a:t>
            </a:r>
          </a:p>
          <a:p>
            <a:pPr lvl="1" eaLnBrk="1" hangingPunct="1">
              <a:defRPr/>
            </a:pPr>
            <a:r>
              <a:rPr lang="en-US" sz="2600" smtClean="0"/>
              <a:t>It has exhausted its hydrogen and helium fuels and produced carbon and oxygen.</a:t>
            </a:r>
          </a:p>
        </p:txBody>
      </p:sp>
      <p:sp>
        <p:nvSpPr>
          <p:cNvPr id="1160199"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515203747"/>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20" name="Rectangle 4"/>
          <p:cNvSpPr>
            <a:spLocks noGrp="1" noChangeArrowheads="1"/>
          </p:cNvSpPr>
          <p:nvPr>
            <p:ph idx="1"/>
          </p:nvPr>
        </p:nvSpPr>
        <p:spPr>
          <a:xfrm>
            <a:off x="563563" y="990600"/>
            <a:ext cx="7894637" cy="5626100"/>
          </a:xfrm>
        </p:spPr>
        <p:txBody>
          <a:bodyPr/>
          <a:lstStyle/>
          <a:p>
            <a:pPr eaLnBrk="1" hangingPunct="1">
              <a:defRPr/>
            </a:pPr>
            <a:r>
              <a:rPr lang="en-US" sz="4000" smtClean="0">
                <a:cs typeface="+mn-cs"/>
              </a:rPr>
              <a:t>As the star collapses into a white dwarf, it converts gravitational energy into thermal energy.</a:t>
            </a:r>
          </a:p>
          <a:p>
            <a:pPr lvl="1" eaLnBrk="1" hangingPunct="1">
              <a:defRPr/>
            </a:pPr>
            <a:r>
              <a:rPr lang="en-US" sz="2400" smtClean="0"/>
              <a:t>Its interior becomes very hot.</a:t>
            </a:r>
          </a:p>
          <a:p>
            <a:pPr lvl="1" eaLnBrk="1" hangingPunct="1">
              <a:defRPr/>
            </a:pPr>
            <a:r>
              <a:rPr lang="en-US" sz="2400" smtClean="0"/>
              <a:t>However, it cannot get hot enough to fuse carbon into heavier elements.</a:t>
            </a:r>
          </a:p>
        </p:txBody>
      </p:sp>
      <p:sp>
        <p:nvSpPr>
          <p:cNvPr id="1161224" name="Rectangle 8"/>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3652083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5267" name="Rectangle 3"/>
          <p:cNvSpPr>
            <a:spLocks noGrp="1" noChangeArrowheads="1"/>
          </p:cNvSpPr>
          <p:nvPr>
            <p:ph idx="1"/>
          </p:nvPr>
        </p:nvSpPr>
        <p:spPr>
          <a:xfrm>
            <a:off x="581025" y="989013"/>
            <a:ext cx="7877175" cy="5868987"/>
          </a:xfrm>
        </p:spPr>
        <p:txBody>
          <a:bodyPr/>
          <a:lstStyle/>
          <a:p>
            <a:pPr eaLnBrk="1" hangingPunct="1">
              <a:defRPr/>
            </a:pPr>
            <a:r>
              <a:rPr lang="en-US" smtClean="0">
                <a:cs typeface="+mn-cs"/>
              </a:rPr>
              <a:t>The contraction of a white dwarf compresses the gases in its interior to such high densities that quantum mechanical laws become important—and the electrons in the gas cannot get closer together.</a:t>
            </a:r>
          </a:p>
          <a:p>
            <a:pPr lvl="1" eaLnBrk="1" hangingPunct="1">
              <a:defRPr/>
            </a:pPr>
            <a:r>
              <a:rPr lang="en-US" smtClean="0"/>
              <a:t>Such a gas is termed </a:t>
            </a:r>
            <a:r>
              <a:rPr lang="en-US" smtClean="0">
                <a:solidFill>
                  <a:srgbClr val="0000FF"/>
                </a:solidFill>
              </a:rPr>
              <a:t>degenerate matter</a:t>
            </a:r>
            <a:r>
              <a:rPr lang="en-US" smtClean="0"/>
              <a:t>.</a:t>
            </a:r>
          </a:p>
        </p:txBody>
      </p:sp>
      <p:sp>
        <p:nvSpPr>
          <p:cNvPr id="1675269"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477177680"/>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6291" name="Rectangle 3"/>
          <p:cNvSpPr>
            <a:spLocks noGrp="1" noChangeArrowheads="1"/>
          </p:cNvSpPr>
          <p:nvPr>
            <p:ph idx="1"/>
          </p:nvPr>
        </p:nvSpPr>
        <p:spPr>
          <a:xfrm>
            <a:off x="581025" y="969963"/>
            <a:ext cx="8105775" cy="5868987"/>
          </a:xfrm>
        </p:spPr>
        <p:txBody>
          <a:bodyPr/>
          <a:lstStyle/>
          <a:p>
            <a:pPr eaLnBrk="1" hangingPunct="1">
              <a:defRPr/>
            </a:pPr>
            <a:r>
              <a:rPr lang="en-US" sz="3800" smtClean="0">
                <a:cs typeface="+mn-cs"/>
              </a:rPr>
              <a:t>It takes on two properties that are important in understanding the structure and evolution of dying stars.</a:t>
            </a:r>
          </a:p>
          <a:p>
            <a:pPr lvl="1" eaLnBrk="1" hangingPunct="1">
              <a:defRPr/>
            </a:pPr>
            <a:r>
              <a:rPr lang="en-US" sz="2400" smtClean="0"/>
              <a:t>A degenerate gas is millions of times harder to compress than solid steel.</a:t>
            </a:r>
          </a:p>
          <a:p>
            <a:pPr lvl="1" eaLnBrk="1" hangingPunct="1">
              <a:defRPr/>
            </a:pPr>
            <a:r>
              <a:rPr lang="en-US" sz="2400" smtClean="0"/>
              <a:t>The pressure in the gas no longer depends on the temperature. </a:t>
            </a:r>
          </a:p>
        </p:txBody>
      </p:sp>
      <p:sp>
        <p:nvSpPr>
          <p:cNvPr id="1676293"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1937260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4995" name="Rectangle 3"/>
          <p:cNvSpPr>
            <a:spLocks noGrp="1" noChangeArrowheads="1"/>
          </p:cNvSpPr>
          <p:nvPr>
            <p:ph idx="1"/>
          </p:nvPr>
        </p:nvSpPr>
        <p:spPr>
          <a:xfrm>
            <a:off x="581025" y="989013"/>
            <a:ext cx="8562975" cy="5868987"/>
          </a:xfrm>
        </p:spPr>
        <p:txBody>
          <a:bodyPr/>
          <a:lstStyle/>
          <a:p>
            <a:pPr eaLnBrk="1" hangingPunct="1">
              <a:defRPr/>
            </a:pPr>
            <a:r>
              <a:rPr lang="en-US" sz="3600" smtClean="0">
                <a:cs typeface="+mn-cs"/>
              </a:rPr>
              <a:t>Unlike a normal star, which is supported by ordinary gas pressure, a white dwarf is supported against its own gravity by the resistance to compression of a degenerate gas.</a:t>
            </a:r>
          </a:p>
          <a:p>
            <a:pPr eaLnBrk="1" hangingPunct="1">
              <a:defRPr/>
            </a:pPr>
            <a:endParaRPr lang="en-US" sz="3600" smtClean="0">
              <a:cs typeface="+mn-cs"/>
            </a:endParaRPr>
          </a:p>
        </p:txBody>
      </p:sp>
      <p:sp>
        <p:nvSpPr>
          <p:cNvPr id="2004997"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683919242"/>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2" name="Rectangle 4"/>
          <p:cNvSpPr>
            <a:spLocks noGrp="1" noChangeArrowheads="1"/>
          </p:cNvSpPr>
          <p:nvPr>
            <p:ph idx="1"/>
          </p:nvPr>
        </p:nvSpPr>
        <p:spPr>
          <a:xfrm>
            <a:off x="547688" y="927100"/>
            <a:ext cx="8367712" cy="5684838"/>
          </a:xfrm>
        </p:spPr>
        <p:txBody>
          <a:bodyPr/>
          <a:lstStyle/>
          <a:p>
            <a:pPr eaLnBrk="1" hangingPunct="1">
              <a:defRPr/>
            </a:pPr>
            <a:r>
              <a:rPr lang="en-US" sz="4800" smtClean="0">
                <a:cs typeface="+mn-cs"/>
              </a:rPr>
              <a:t>Clearly, a white dwarf is not a true star.</a:t>
            </a:r>
          </a:p>
          <a:p>
            <a:pPr lvl="1" eaLnBrk="1" hangingPunct="1">
              <a:defRPr/>
            </a:pPr>
            <a:r>
              <a:rPr lang="en-US" sz="2400" smtClean="0"/>
              <a:t>It generates no nuclear energy.</a:t>
            </a:r>
          </a:p>
          <a:p>
            <a:pPr lvl="1" eaLnBrk="1" hangingPunct="1">
              <a:defRPr/>
            </a:pPr>
            <a:r>
              <a:rPr lang="en-US" sz="2400" smtClean="0"/>
              <a:t>It is almost completely degenerate matter.</a:t>
            </a:r>
          </a:p>
          <a:p>
            <a:pPr lvl="1" eaLnBrk="1" hangingPunct="1">
              <a:defRPr/>
            </a:pPr>
            <a:r>
              <a:rPr lang="en-US" sz="2400" smtClean="0"/>
              <a:t>Except for a thin layer at its surface, it contains no gas.</a:t>
            </a:r>
          </a:p>
        </p:txBody>
      </p:sp>
      <p:sp>
        <p:nvSpPr>
          <p:cNvPr id="1164296" name="Rectangle 8"/>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23029487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43" name="Rectangle 3"/>
          <p:cNvSpPr>
            <a:spLocks noGrp="1" noChangeArrowheads="1"/>
          </p:cNvSpPr>
          <p:nvPr>
            <p:ph idx="1"/>
          </p:nvPr>
        </p:nvSpPr>
        <p:spPr>
          <a:xfrm>
            <a:off x="561975" y="931863"/>
            <a:ext cx="8124825" cy="5868987"/>
          </a:xfrm>
        </p:spPr>
        <p:txBody>
          <a:bodyPr/>
          <a:lstStyle/>
          <a:p>
            <a:pPr eaLnBrk="1" hangingPunct="1">
              <a:defRPr/>
            </a:pPr>
            <a:r>
              <a:rPr lang="en-US" sz="4800" smtClean="0">
                <a:cs typeface="+mn-cs"/>
              </a:rPr>
              <a:t>Instead of calling it a </a:t>
            </a:r>
            <a:r>
              <a:rPr lang="ja-JP" altLang="en-US" sz="4800" smtClean="0">
                <a:latin typeface="Arial"/>
                <a:cs typeface="+mn-cs"/>
              </a:rPr>
              <a:t>‘</a:t>
            </a:r>
            <a:r>
              <a:rPr lang="en-US" sz="4800" smtClean="0">
                <a:cs typeface="+mn-cs"/>
              </a:rPr>
              <a:t>star,</a:t>
            </a:r>
            <a:r>
              <a:rPr lang="ja-JP" altLang="en-US" sz="4800" smtClean="0">
                <a:latin typeface="Arial"/>
                <a:cs typeface="+mn-cs"/>
              </a:rPr>
              <a:t>’</a:t>
            </a:r>
            <a:r>
              <a:rPr lang="en-US" sz="4800" smtClean="0">
                <a:cs typeface="+mn-cs"/>
              </a:rPr>
              <a:t> you can call it a </a:t>
            </a:r>
            <a:r>
              <a:rPr lang="en-US" sz="4800" smtClean="0">
                <a:solidFill>
                  <a:srgbClr val="0000FF"/>
                </a:solidFill>
                <a:cs typeface="+mn-cs"/>
              </a:rPr>
              <a:t>compact object</a:t>
            </a:r>
            <a:r>
              <a:rPr lang="en-US" sz="4800" smtClean="0">
                <a:cs typeface="+mn-cs"/>
              </a:rPr>
              <a:t>.</a:t>
            </a:r>
            <a:endParaRPr lang="en-US" sz="4000" smtClean="0">
              <a:cs typeface="+mn-cs"/>
            </a:endParaRPr>
          </a:p>
          <a:p>
            <a:pPr lvl="1" eaLnBrk="1" hangingPunct="1">
              <a:defRPr/>
            </a:pPr>
            <a:r>
              <a:rPr lang="en-US" sz="2400" smtClean="0"/>
              <a:t>The next sections of the chapter discuss two other types of compact object—neutron stars and black holes.</a:t>
            </a:r>
            <a:endParaRPr lang="en-US" smtClean="0"/>
          </a:p>
        </p:txBody>
      </p:sp>
      <p:sp>
        <p:nvSpPr>
          <p:cNvPr id="2007045"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46990844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5" name="Rectangle 3"/>
          <p:cNvSpPr>
            <a:spLocks noGrp="1" noChangeArrowheads="1"/>
          </p:cNvSpPr>
          <p:nvPr>
            <p:ph idx="1"/>
          </p:nvPr>
        </p:nvSpPr>
        <p:spPr>
          <a:xfrm>
            <a:off x="566738" y="947738"/>
            <a:ext cx="8577262" cy="5702300"/>
          </a:xfrm>
        </p:spPr>
        <p:txBody>
          <a:bodyPr/>
          <a:lstStyle/>
          <a:p>
            <a:pPr eaLnBrk="1" hangingPunct="1">
              <a:defRPr/>
            </a:pPr>
            <a:r>
              <a:rPr lang="en-US" sz="4800" smtClean="0">
                <a:cs typeface="+mn-cs"/>
              </a:rPr>
              <a:t>A white dwarf</a:t>
            </a:r>
            <a:r>
              <a:rPr lang="ja-JP" altLang="en-US" sz="4800" smtClean="0">
                <a:latin typeface="Arial"/>
                <a:cs typeface="+mn-cs"/>
              </a:rPr>
              <a:t>’</a:t>
            </a:r>
            <a:r>
              <a:rPr lang="en-US" sz="4800" smtClean="0">
                <a:cs typeface="+mn-cs"/>
              </a:rPr>
              <a:t>s future is bleak.</a:t>
            </a:r>
          </a:p>
          <a:p>
            <a:pPr lvl="1" eaLnBrk="1" hangingPunct="1">
              <a:defRPr/>
            </a:pPr>
            <a:r>
              <a:rPr lang="en-US" sz="2400" smtClean="0"/>
              <a:t>As it radiates energy into space, its temperature gradually falls.</a:t>
            </a:r>
          </a:p>
          <a:p>
            <a:pPr lvl="1" eaLnBrk="1" hangingPunct="1">
              <a:defRPr/>
            </a:pPr>
            <a:r>
              <a:rPr lang="en-US" sz="2400" smtClean="0"/>
              <a:t>It cannot shrink any smaller, though, because its degenerate electrons cannot get closer together.</a:t>
            </a:r>
          </a:p>
        </p:txBody>
      </p:sp>
      <p:sp>
        <p:nvSpPr>
          <p:cNvPr id="1165319"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27440904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57585" y="387240"/>
            <a:ext cx="7697765" cy="5632311"/>
          </a:xfrm>
          <a:prstGeom prst="rect">
            <a:avLst/>
          </a:prstGeom>
        </p:spPr>
        <p:txBody>
          <a:bodyPr wrap="square">
            <a:spAutoFit/>
          </a:bodyPr>
          <a:lstStyle/>
          <a:p>
            <a:r>
              <a:rPr lang="pl-PL" sz="4000" dirty="0" err="1"/>
              <a:t>Low</a:t>
            </a:r>
            <a:r>
              <a:rPr lang="pl-PL" sz="4000" dirty="0"/>
              <a:t> mass </a:t>
            </a:r>
            <a:r>
              <a:rPr lang="pl-PL" sz="4000" dirty="0" err="1"/>
              <a:t>stars</a:t>
            </a:r>
            <a:endParaRPr lang="pl-PL" sz="4000" dirty="0"/>
          </a:p>
          <a:p>
            <a:r>
              <a:rPr lang="en-US" sz="4000" dirty="0"/>
              <a:t>✤ Red dwarfs 0.1 the mass of the sun</a:t>
            </a:r>
          </a:p>
          <a:p>
            <a:r>
              <a:rPr lang="en-US" sz="4000" dirty="0" smtClean="0"/>
              <a:t>Will </a:t>
            </a:r>
            <a:r>
              <a:rPr lang="en-US" sz="4000" dirty="0"/>
              <a:t>burn for trillions of years</a:t>
            </a:r>
          </a:p>
          <a:p>
            <a:r>
              <a:rPr lang="en-US" sz="4000" dirty="0" smtClean="0"/>
              <a:t>Not </a:t>
            </a:r>
            <a:r>
              <a:rPr lang="en-US" sz="4000" dirty="0"/>
              <a:t>enough mass to burn helium</a:t>
            </a:r>
          </a:p>
          <a:p>
            <a:r>
              <a:rPr lang="en-US" sz="4000" dirty="0" smtClean="0"/>
              <a:t>Will </a:t>
            </a:r>
            <a:r>
              <a:rPr lang="en-US" sz="4000" dirty="0"/>
              <a:t>not become a planetary </a:t>
            </a:r>
            <a:r>
              <a:rPr lang="en-US" sz="4000" dirty="0" smtClean="0"/>
              <a:t>nebula</a:t>
            </a:r>
          </a:p>
          <a:p>
            <a:r>
              <a:rPr lang="en-US" sz="4000" dirty="0" smtClean="0"/>
              <a:t> </a:t>
            </a:r>
            <a:r>
              <a:rPr lang="en-US" sz="4000" dirty="0"/>
              <a:t>Will just become a white dwarf</a:t>
            </a:r>
          </a:p>
          <a:p>
            <a:r>
              <a:rPr lang="en-US" sz="4000" dirty="0"/>
              <a:t>✤ No such stars, yet, the universe is too young</a:t>
            </a:r>
          </a:p>
        </p:txBody>
      </p:sp>
    </p:spTree>
    <p:extLst>
      <p:ext uri="{BB962C8B-B14F-4D97-AF65-F5344CB8AC3E}">
        <p14:creationId xmlns:p14="http://schemas.microsoft.com/office/powerpoint/2010/main" val="30790076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9091" name="Rectangle 3"/>
          <p:cNvSpPr>
            <a:spLocks noGrp="1" noChangeArrowheads="1"/>
          </p:cNvSpPr>
          <p:nvPr>
            <p:ph idx="1"/>
          </p:nvPr>
        </p:nvSpPr>
        <p:spPr>
          <a:xfrm>
            <a:off x="561975" y="950913"/>
            <a:ext cx="8353425" cy="5868987"/>
          </a:xfrm>
        </p:spPr>
        <p:txBody>
          <a:bodyPr/>
          <a:lstStyle/>
          <a:p>
            <a:pPr eaLnBrk="1" hangingPunct="1">
              <a:defRPr/>
            </a:pPr>
            <a:r>
              <a:rPr lang="en-US" sz="4400" smtClean="0">
                <a:cs typeface="+mn-cs"/>
              </a:rPr>
              <a:t>This degenerate matter is a very good thermal conductor.</a:t>
            </a:r>
          </a:p>
          <a:p>
            <a:pPr lvl="1" eaLnBrk="1" hangingPunct="1">
              <a:defRPr/>
            </a:pPr>
            <a:r>
              <a:rPr lang="en-US" sz="2400" smtClean="0"/>
              <a:t>So, heat flows to the surface and escapes into space.</a:t>
            </a:r>
          </a:p>
          <a:p>
            <a:pPr lvl="1" eaLnBrk="1" hangingPunct="1">
              <a:defRPr/>
            </a:pPr>
            <a:r>
              <a:rPr lang="en-US" sz="2400" smtClean="0"/>
              <a:t>The white dwarf gets fainter and cooler—moving downward and to the right in the H-R diagram.</a:t>
            </a:r>
          </a:p>
        </p:txBody>
      </p:sp>
      <p:sp>
        <p:nvSpPr>
          <p:cNvPr id="2009093" name="Rectangle 5"/>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1675406689"/>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9" name="Rectangle 3"/>
          <p:cNvSpPr>
            <a:spLocks noGrp="1" noChangeArrowheads="1"/>
          </p:cNvSpPr>
          <p:nvPr>
            <p:ph idx="1"/>
          </p:nvPr>
        </p:nvSpPr>
        <p:spPr>
          <a:xfrm>
            <a:off x="566738" y="987425"/>
            <a:ext cx="8120062" cy="5734050"/>
          </a:xfrm>
        </p:spPr>
        <p:txBody>
          <a:bodyPr/>
          <a:lstStyle/>
          <a:p>
            <a:pPr eaLnBrk="1" hangingPunct="1">
              <a:defRPr/>
            </a:pPr>
            <a:r>
              <a:rPr lang="en-US" sz="3600" smtClean="0">
                <a:cs typeface="+mn-cs"/>
              </a:rPr>
              <a:t>As the white dwarf contains a tremendous amount of heat, it needs billions of years to radiate that heat through its small surface area.</a:t>
            </a:r>
          </a:p>
          <a:p>
            <a:pPr lvl="1" eaLnBrk="1" hangingPunct="1">
              <a:defRPr/>
            </a:pPr>
            <a:r>
              <a:rPr lang="en-US" sz="2600" smtClean="0"/>
              <a:t>The coolest white dwarfs in our galaxy are about the temperature of the sun.</a:t>
            </a:r>
          </a:p>
        </p:txBody>
      </p:sp>
      <p:sp>
        <p:nvSpPr>
          <p:cNvPr id="1166343"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239595289"/>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3" name="Rectangle 3"/>
          <p:cNvSpPr>
            <a:spLocks noGrp="1" noChangeArrowheads="1"/>
          </p:cNvSpPr>
          <p:nvPr>
            <p:ph idx="1"/>
          </p:nvPr>
        </p:nvSpPr>
        <p:spPr>
          <a:xfrm>
            <a:off x="565150" y="979488"/>
            <a:ext cx="8350250" cy="5859462"/>
          </a:xfrm>
        </p:spPr>
        <p:txBody>
          <a:bodyPr/>
          <a:lstStyle/>
          <a:p>
            <a:pPr eaLnBrk="1" hangingPunct="1">
              <a:defRPr/>
            </a:pPr>
            <a:r>
              <a:rPr lang="en-US" sz="3600" smtClean="0">
                <a:cs typeface="+mn-cs"/>
              </a:rPr>
              <a:t>Perhaps the most interesting thing astronomers have learned about white dwarfs has come from mathematical models.</a:t>
            </a:r>
            <a:r>
              <a:rPr lang="en-US" smtClean="0">
                <a:cs typeface="+mn-cs"/>
              </a:rPr>
              <a:t> </a:t>
            </a:r>
          </a:p>
          <a:p>
            <a:pPr lvl="1" eaLnBrk="1" hangingPunct="1">
              <a:defRPr/>
            </a:pPr>
            <a:r>
              <a:rPr lang="en-US" sz="2400" smtClean="0"/>
              <a:t>The equations predict that degenerate electron pressure cannot support an object with more than about 1.4 solar masses.</a:t>
            </a:r>
          </a:p>
          <a:p>
            <a:pPr lvl="1" eaLnBrk="1" hangingPunct="1">
              <a:defRPr/>
            </a:pPr>
            <a:r>
              <a:rPr lang="en-US" sz="2400" smtClean="0"/>
              <a:t>A white dwarf with that mass would have such strong gravity that its radius would shrink to zero.</a:t>
            </a:r>
          </a:p>
        </p:txBody>
      </p:sp>
      <p:sp>
        <p:nvSpPr>
          <p:cNvPr id="1167367" name="Rectangle 7"/>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562625164"/>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92" name="Rectangle 8"/>
          <p:cNvSpPr>
            <a:spLocks noGrp="1" noChangeArrowheads="1"/>
          </p:cNvSpPr>
          <p:nvPr>
            <p:ph type="body" sz="half" idx="1"/>
          </p:nvPr>
        </p:nvSpPr>
        <p:spPr>
          <a:xfrm>
            <a:off x="546100" y="941388"/>
            <a:ext cx="8140700" cy="5859462"/>
          </a:xfrm>
        </p:spPr>
        <p:txBody>
          <a:bodyPr/>
          <a:lstStyle/>
          <a:p>
            <a:pPr eaLnBrk="1" hangingPunct="1">
              <a:defRPr/>
            </a:pPr>
            <a:r>
              <a:rPr lang="en-US" sz="4800" dirty="0" smtClean="0">
                <a:cs typeface="+mn-cs"/>
              </a:rPr>
              <a:t>This is called the </a:t>
            </a:r>
            <a:r>
              <a:rPr lang="en-US" sz="4800" dirty="0" smtClean="0">
                <a:solidFill>
                  <a:srgbClr val="0000FF"/>
                </a:solidFill>
                <a:cs typeface="+mn-cs"/>
              </a:rPr>
              <a:t>Chandrasekhar limit</a:t>
            </a:r>
            <a:r>
              <a:rPr lang="en-US" sz="4800" dirty="0" smtClean="0">
                <a:cs typeface="+mn-cs"/>
              </a:rPr>
              <a:t>.</a:t>
            </a:r>
          </a:p>
          <a:p>
            <a:pPr lvl="1" eaLnBrk="1" hangingPunct="1">
              <a:defRPr/>
            </a:pPr>
            <a:r>
              <a:rPr lang="en-US" sz="2400" dirty="0" smtClean="0"/>
              <a:t>It is named after </a:t>
            </a:r>
            <a:r>
              <a:rPr lang="en-US" sz="2400" dirty="0" err="1" smtClean="0"/>
              <a:t>Subrahmanyan</a:t>
            </a:r>
            <a:r>
              <a:rPr lang="en-US" sz="2400" dirty="0" smtClean="0"/>
              <a:t> Chandrasekhar, the astronomer who calculated it.</a:t>
            </a:r>
          </a:p>
          <a:p>
            <a:pPr lvl="1" eaLnBrk="1" hangingPunct="1">
              <a:defRPr/>
            </a:pPr>
            <a:r>
              <a:rPr lang="en-US" sz="2400" dirty="0" smtClean="0"/>
              <a:t>The Chandrasekhar limit seems to imply that a star more massive than 1.4 solar masses could not become a white dwarf—unless it got rid of the extra mass in some way.</a:t>
            </a:r>
          </a:p>
        </p:txBody>
      </p:sp>
      <p:sp>
        <p:nvSpPr>
          <p:cNvPr id="1168395" name="Rectangle 11"/>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4157823936"/>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1" name="Rectangle 3"/>
          <p:cNvSpPr>
            <a:spLocks noGrp="1" noChangeArrowheads="1"/>
          </p:cNvSpPr>
          <p:nvPr>
            <p:ph type="body" sz="half" idx="1"/>
          </p:nvPr>
        </p:nvSpPr>
        <p:spPr>
          <a:xfrm>
            <a:off x="557213" y="933450"/>
            <a:ext cx="7900987" cy="5867400"/>
          </a:xfrm>
        </p:spPr>
        <p:txBody>
          <a:bodyPr/>
          <a:lstStyle/>
          <a:p>
            <a:pPr eaLnBrk="1" hangingPunct="1">
              <a:defRPr/>
            </a:pPr>
            <a:r>
              <a:rPr lang="en-US" sz="4800" smtClean="0">
                <a:cs typeface="+mn-cs"/>
              </a:rPr>
              <a:t>Can stars lose substantial amounts of mass?</a:t>
            </a:r>
          </a:p>
          <a:p>
            <a:pPr lvl="1" eaLnBrk="1" hangingPunct="1">
              <a:defRPr/>
            </a:pPr>
            <a:r>
              <a:rPr lang="en-US" sz="2400" smtClean="0"/>
              <a:t>Observations provide clear evidence that young stars have strong stellar winds, and aging giants and supergiants also lose mass.</a:t>
            </a:r>
          </a:p>
          <a:p>
            <a:pPr lvl="1" eaLnBrk="1" hangingPunct="1">
              <a:defRPr/>
            </a:pPr>
            <a:r>
              <a:rPr lang="en-US" sz="2400" smtClean="0"/>
              <a:t>This suggests that stars more massive than the Chandrasekhar limit can eventually end up as white dwarfs—if they reduce their mass under the limit.</a:t>
            </a:r>
          </a:p>
        </p:txBody>
      </p:sp>
      <p:sp>
        <p:nvSpPr>
          <p:cNvPr id="1169424" name="Rectangle 1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183213665"/>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675" name="Rectangle 3"/>
          <p:cNvSpPr>
            <a:spLocks noGrp="1" noChangeArrowheads="1"/>
          </p:cNvSpPr>
          <p:nvPr>
            <p:ph idx="1"/>
          </p:nvPr>
        </p:nvSpPr>
        <p:spPr>
          <a:xfrm>
            <a:off x="576263" y="985838"/>
            <a:ext cx="8110537" cy="5586412"/>
          </a:xfrm>
        </p:spPr>
        <p:txBody>
          <a:bodyPr/>
          <a:lstStyle/>
          <a:p>
            <a:pPr eaLnBrk="1" hangingPunct="1">
              <a:defRPr/>
            </a:pPr>
            <a:r>
              <a:rPr lang="en-US" smtClean="0">
                <a:cs typeface="+mn-cs"/>
              </a:rPr>
              <a:t>Theoretical models show that stars that begin life with as much as 8 solar masses could lose mass fast enough to collapse to form white dwarfs with masses below 1.4 solar masses. </a:t>
            </a:r>
          </a:p>
          <a:p>
            <a:pPr lvl="1" eaLnBrk="1" hangingPunct="1">
              <a:defRPr/>
            </a:pPr>
            <a:r>
              <a:rPr lang="en-US" sz="2600" smtClean="0"/>
              <a:t>With mass loss, a wide range of medium-mass stars can eventually die as white dwarfs.</a:t>
            </a:r>
          </a:p>
        </p:txBody>
      </p:sp>
      <p:sp>
        <p:nvSpPr>
          <p:cNvPr id="1436678" name="Rectangle 6"/>
          <p:cNvSpPr>
            <a:spLocks noChangeArrowheads="1"/>
          </p:cNvSpPr>
          <p:nvPr/>
        </p:nvSpPr>
        <p:spPr bwMode="auto">
          <a:xfrm>
            <a:off x="582613" y="76200"/>
            <a:ext cx="7646987"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a:defRPr/>
            </a:pPr>
            <a:r>
              <a:rPr lang="en-US" sz="3000" b="0">
                <a:cs typeface="+mn-cs"/>
              </a:rPr>
              <a:t>White Dwarfs</a:t>
            </a:r>
          </a:p>
        </p:txBody>
      </p:sp>
    </p:spTree>
    <p:extLst>
      <p:ext uri="{BB962C8B-B14F-4D97-AF65-F5344CB8AC3E}">
        <p14:creationId xmlns:p14="http://schemas.microsoft.com/office/powerpoint/2010/main" val="37215592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82" name="Rectangle 2"/>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1198083" name="Rectangle 3"/>
          <p:cNvSpPr>
            <a:spLocks noGrp="1" noChangeArrowheads="1"/>
          </p:cNvSpPr>
          <p:nvPr>
            <p:ph idx="1"/>
          </p:nvPr>
        </p:nvSpPr>
        <p:spPr>
          <a:xfrm>
            <a:off x="563563" y="901700"/>
            <a:ext cx="8123237" cy="5886450"/>
          </a:xfrm>
        </p:spPr>
        <p:txBody>
          <a:bodyPr/>
          <a:lstStyle/>
          <a:p>
            <a:pPr eaLnBrk="1" hangingPunct="1">
              <a:defRPr/>
            </a:pPr>
            <a:r>
              <a:rPr lang="en-US" sz="6000" dirty="0" smtClean="0">
                <a:cs typeface="+mn-cs"/>
              </a:rPr>
              <a:t>Astronomy is about you.</a:t>
            </a:r>
          </a:p>
          <a:p>
            <a:pPr lvl="1" eaLnBrk="1" hangingPunct="1">
              <a:defRPr/>
            </a:pPr>
            <a:r>
              <a:rPr lang="en-US" sz="2400" dirty="0" smtClean="0"/>
              <a:t>Although the chapter has been dealing with the deaths of medium-mass stars, it has also been discussing the future of Earth.</a:t>
            </a:r>
          </a:p>
          <a:p>
            <a:pPr lvl="1" eaLnBrk="1" hangingPunct="1">
              <a:defRPr/>
            </a:pPr>
            <a:r>
              <a:rPr lang="en-US" sz="2400" dirty="0" smtClean="0"/>
              <a:t>The sun is a medium-mass star and must eventually die by becoming a giant, possibly producing a planetary nebula, and collapsing into a white dwarf. </a:t>
            </a:r>
          </a:p>
          <a:p>
            <a:pPr lvl="1" eaLnBrk="1" hangingPunct="1">
              <a:defRPr/>
            </a:pPr>
            <a:r>
              <a:rPr lang="en-US" sz="2400" dirty="0" smtClean="0"/>
              <a:t>That will spell the end of Earth.</a:t>
            </a:r>
          </a:p>
        </p:txBody>
      </p:sp>
    </p:spTree>
    <p:extLst>
      <p:ext uri="{BB962C8B-B14F-4D97-AF65-F5344CB8AC3E}">
        <p14:creationId xmlns:p14="http://schemas.microsoft.com/office/powerpoint/2010/main" val="520971158"/>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4084"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094082" name="Rectangle 2"/>
          <p:cNvSpPr>
            <a:spLocks noGrp="1" noChangeArrowheads="1"/>
          </p:cNvSpPr>
          <p:nvPr>
            <p:ph idx="1"/>
          </p:nvPr>
        </p:nvSpPr>
        <p:spPr>
          <a:xfrm>
            <a:off x="546100" y="984250"/>
            <a:ext cx="8369300" cy="5807075"/>
          </a:xfrm>
        </p:spPr>
        <p:txBody>
          <a:bodyPr/>
          <a:lstStyle/>
          <a:p>
            <a:pPr eaLnBrk="1" hangingPunct="1">
              <a:defRPr/>
            </a:pPr>
            <a:r>
              <a:rPr lang="en-US" sz="4000" smtClean="0">
                <a:cs typeface="+mn-cs"/>
              </a:rPr>
              <a:t>Evolutionary models of the sun suggest that it may survive for another 6 billion years or so. </a:t>
            </a:r>
          </a:p>
          <a:p>
            <a:pPr lvl="1" eaLnBrk="1" hangingPunct="1">
              <a:defRPr/>
            </a:pPr>
            <a:r>
              <a:rPr lang="en-US" smtClean="0"/>
              <a:t>In about 5 billion years, it will exhaust the hydrogen in its core, begin burning hydrogen in a shell, and swell into a red giant star about 30 times its present radius. </a:t>
            </a:r>
          </a:p>
        </p:txBody>
      </p:sp>
    </p:spTree>
    <p:extLst>
      <p:ext uri="{BB962C8B-B14F-4D97-AF65-F5344CB8AC3E}">
        <p14:creationId xmlns:p14="http://schemas.microsoft.com/office/powerpoint/2010/main" val="127425690"/>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10" name="Rectangle 6"/>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1199107" name="Rectangle 3"/>
          <p:cNvSpPr>
            <a:spLocks noGrp="1" noChangeArrowheads="1"/>
          </p:cNvSpPr>
          <p:nvPr>
            <p:ph idx="1"/>
          </p:nvPr>
        </p:nvSpPr>
        <p:spPr>
          <a:xfrm>
            <a:off x="546100" y="984250"/>
            <a:ext cx="8369300" cy="5807075"/>
          </a:xfrm>
        </p:spPr>
        <p:txBody>
          <a:bodyPr/>
          <a:lstStyle/>
          <a:p>
            <a:pPr lvl="1" eaLnBrk="1" hangingPunct="1">
              <a:defRPr/>
            </a:pPr>
            <a:r>
              <a:rPr lang="en-US" smtClean="0"/>
              <a:t>Later, helium fusion will ignite in the core and the sun will become a horizontal branch star. </a:t>
            </a:r>
          </a:p>
          <a:p>
            <a:pPr eaLnBrk="1" hangingPunct="1">
              <a:defRPr/>
            </a:pPr>
            <a:r>
              <a:rPr lang="en-US" smtClean="0">
                <a:cs typeface="+mn-cs"/>
              </a:rPr>
              <a:t>Once the helium fuel is exhausted in its core, helium fusion will begin in a shell, and the sun will expand again. </a:t>
            </a:r>
          </a:p>
          <a:p>
            <a:pPr lvl="1" eaLnBrk="1" hangingPunct="1">
              <a:defRPr/>
            </a:pPr>
            <a:r>
              <a:rPr lang="en-US" smtClean="0"/>
              <a:t>That second red giant version of the sun will be about as large as the orbit of Earth.</a:t>
            </a:r>
          </a:p>
          <a:p>
            <a:pPr lvl="1" eaLnBrk="1" hangingPunct="1">
              <a:defRPr/>
            </a:pPr>
            <a:r>
              <a:rPr lang="en-US" smtClean="0"/>
              <a:t> Before that, the sun</a:t>
            </a:r>
            <a:r>
              <a:rPr lang="ja-JP" altLang="en-US" smtClean="0">
                <a:latin typeface="Arial"/>
              </a:rPr>
              <a:t>’</a:t>
            </a:r>
            <a:r>
              <a:rPr lang="en-US" smtClean="0"/>
              <a:t>s increasing luminosity will certainly evaporate Earth</a:t>
            </a:r>
            <a:r>
              <a:rPr lang="ja-JP" altLang="en-US" smtClean="0">
                <a:latin typeface="Arial"/>
              </a:rPr>
              <a:t>’</a:t>
            </a:r>
            <a:r>
              <a:rPr lang="en-US" smtClean="0"/>
              <a:t>s oceans, drive away the atmosphere, and even vaporize much of Earth</a:t>
            </a:r>
            <a:r>
              <a:rPr lang="ja-JP" altLang="en-US" smtClean="0">
                <a:latin typeface="Arial"/>
              </a:rPr>
              <a:t>’</a:t>
            </a:r>
            <a:r>
              <a:rPr lang="en-US" smtClean="0"/>
              <a:t>s crust. </a:t>
            </a:r>
          </a:p>
        </p:txBody>
      </p:sp>
    </p:spTree>
    <p:extLst>
      <p:ext uri="{BB962C8B-B14F-4D97-AF65-F5344CB8AC3E}">
        <p14:creationId xmlns:p14="http://schemas.microsoft.com/office/powerpoint/2010/main" val="3527530921"/>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8180"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098178"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Astronomers are still uncertain about some of the details, but computer models that include tidal effects predict:</a:t>
            </a:r>
          </a:p>
          <a:p>
            <a:pPr lvl="1" eaLnBrk="1" hangingPunct="1">
              <a:defRPr/>
            </a:pPr>
            <a:r>
              <a:rPr lang="en-US" smtClean="0"/>
              <a:t>the expanding sun eventually will engulf and destroy Mercury, Venus, and Earth. </a:t>
            </a:r>
          </a:p>
          <a:p>
            <a:pPr eaLnBrk="1" hangingPunct="1">
              <a:defRPr/>
            </a:pPr>
            <a:r>
              <a:rPr lang="en-US" smtClean="0">
                <a:cs typeface="+mn-cs"/>
              </a:rPr>
              <a:t>While it is a giant star, the sun will have a strong wind and lose a substantial fraction of its mass into space. </a:t>
            </a:r>
          </a:p>
        </p:txBody>
      </p:sp>
    </p:spTree>
    <p:extLst>
      <p:ext uri="{BB962C8B-B14F-4D97-AF65-F5344CB8AC3E}">
        <p14:creationId xmlns:p14="http://schemas.microsoft.com/office/powerpoint/2010/main" val="44445844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258" name="Rectangle 2"/>
          <p:cNvSpPr>
            <a:spLocks noGrp="1" noChangeArrowheads="1"/>
          </p:cNvSpPr>
          <p:nvPr>
            <p:ph type="title"/>
          </p:nvPr>
        </p:nvSpPr>
        <p:spPr bwMode="auto">
          <a:xfrm>
            <a:off x="433388" y="76200"/>
            <a:ext cx="7720012"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dirty="0" smtClean="0">
                <a:solidFill>
                  <a:srgbClr val="FFCC00"/>
                </a:solidFill>
                <a:cs typeface="+mj-cs"/>
              </a:rPr>
              <a:t>Giant Stars </a:t>
            </a:r>
          </a:p>
        </p:txBody>
      </p:sp>
      <p:sp>
        <p:nvSpPr>
          <p:cNvPr id="1120259" name="Rectangle 3"/>
          <p:cNvSpPr>
            <a:spLocks noGrp="1" noChangeArrowheads="1"/>
          </p:cNvSpPr>
          <p:nvPr>
            <p:ph idx="1"/>
          </p:nvPr>
        </p:nvSpPr>
        <p:spPr>
          <a:xfrm>
            <a:off x="433388" y="981075"/>
            <a:ext cx="7875587" cy="5568950"/>
          </a:xfrm>
        </p:spPr>
        <p:txBody>
          <a:bodyPr/>
          <a:lstStyle/>
          <a:p>
            <a:pPr eaLnBrk="1" hangingPunct="1">
              <a:defRPr/>
            </a:pPr>
            <a:r>
              <a:rPr lang="en-US" sz="3600" smtClean="0">
                <a:cs typeface="+mn-cs"/>
              </a:rPr>
              <a:t>A main-sequence star generates its energy by nuclear fusion reactions that combine hydrogen to make helium.</a:t>
            </a:r>
            <a:r>
              <a:rPr lang="en-US" smtClean="0">
                <a:cs typeface="+mn-cs"/>
              </a:rPr>
              <a:t> </a:t>
            </a:r>
          </a:p>
          <a:p>
            <a:pPr lvl="1" eaLnBrk="1" hangingPunct="1">
              <a:defRPr/>
            </a:pPr>
            <a:r>
              <a:rPr lang="en-US" sz="2400" smtClean="0"/>
              <a:t>A star remains on the main sequence for a time span equal to 90 percent of its total existence as </a:t>
            </a:r>
            <a:br>
              <a:rPr lang="en-US" sz="2400" smtClean="0"/>
            </a:br>
            <a:r>
              <a:rPr lang="en-US" sz="2400" smtClean="0"/>
              <a:t>an energy-generating star.</a:t>
            </a:r>
          </a:p>
        </p:txBody>
      </p:sp>
    </p:spTree>
    <p:extLst>
      <p:ext uri="{BB962C8B-B14F-4D97-AF65-F5344CB8AC3E}">
        <p14:creationId xmlns:p14="http://schemas.microsoft.com/office/powerpoint/2010/main" val="40371880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2276"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2274" name="Rectangle 2"/>
          <p:cNvSpPr>
            <a:spLocks noGrp="1" noChangeArrowheads="1"/>
          </p:cNvSpPr>
          <p:nvPr>
            <p:ph idx="1"/>
          </p:nvPr>
        </p:nvSpPr>
        <p:spPr>
          <a:xfrm>
            <a:off x="546100" y="925513"/>
            <a:ext cx="8578850" cy="5454650"/>
          </a:xfrm>
        </p:spPr>
        <p:txBody>
          <a:bodyPr/>
          <a:lstStyle/>
          <a:p>
            <a:pPr eaLnBrk="1" hangingPunct="1">
              <a:defRPr/>
            </a:pPr>
            <a:r>
              <a:rPr lang="en-US" sz="2800" smtClean="0">
                <a:cs typeface="+mn-cs"/>
              </a:rPr>
              <a:t>The atoms that were once in Earth will be part of the expanding nebula around the sun. </a:t>
            </a:r>
          </a:p>
          <a:p>
            <a:pPr lvl="1" eaLnBrk="1" hangingPunct="1">
              <a:defRPr/>
            </a:pPr>
            <a:r>
              <a:rPr lang="en-US" sz="2400" smtClean="0"/>
              <a:t>Your atoms will be part of that nebula. </a:t>
            </a:r>
          </a:p>
          <a:p>
            <a:pPr eaLnBrk="1" hangingPunct="1">
              <a:defRPr/>
            </a:pPr>
            <a:r>
              <a:rPr lang="en-US" sz="2800" smtClean="0">
                <a:cs typeface="+mn-cs"/>
              </a:rPr>
              <a:t>If the white dwarf remnant sun becomes hot enough, it will ionize the expelled gas and light it (and you) up as a planetary nebula. </a:t>
            </a:r>
          </a:p>
          <a:p>
            <a:pPr eaLnBrk="1" hangingPunct="1">
              <a:defRPr/>
            </a:pPr>
            <a:r>
              <a:rPr lang="en-US" sz="2800" smtClean="0">
                <a:cs typeface="+mn-cs"/>
              </a:rPr>
              <a:t>Models of the sun</a:t>
            </a:r>
            <a:r>
              <a:rPr lang="ja-JP" altLang="en-US" sz="2800" smtClean="0">
                <a:latin typeface="Arial"/>
                <a:cs typeface="+mn-cs"/>
              </a:rPr>
              <a:t>’</a:t>
            </a:r>
            <a:r>
              <a:rPr lang="en-US" sz="2800" smtClean="0">
                <a:cs typeface="+mn-cs"/>
              </a:rPr>
              <a:t>s evolution are not precise enough to predict whether its white dwarf remnant will become hot enough soon enough to light up its expelled gas and create a planetary nebula before that gas disperses. </a:t>
            </a:r>
          </a:p>
        </p:txBody>
      </p:sp>
    </p:spTree>
    <p:extLst>
      <p:ext uri="{BB962C8B-B14F-4D97-AF65-F5344CB8AC3E}">
        <p14:creationId xmlns:p14="http://schemas.microsoft.com/office/powerpoint/2010/main" val="2983803270"/>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0228"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0226"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Whether the expelled gas lights up or not, it would include atoms that were once part of Earth. </a:t>
            </a:r>
          </a:p>
          <a:p>
            <a:pPr eaLnBrk="1" hangingPunct="1">
              <a:defRPr/>
            </a:pPr>
            <a:r>
              <a:rPr lang="en-US" smtClean="0">
                <a:cs typeface="+mn-cs"/>
              </a:rPr>
              <a:t>Some research also suggests that a star needs a close binary companion to speed up its spin in order to create a planetary nebula. </a:t>
            </a:r>
          </a:p>
          <a:p>
            <a:pPr lvl="1" eaLnBrk="1" hangingPunct="1">
              <a:defRPr/>
            </a:pPr>
            <a:r>
              <a:rPr lang="en-US" smtClean="0"/>
              <a:t>The sun, of course, has no close stellar companion. </a:t>
            </a:r>
          </a:p>
        </p:txBody>
      </p:sp>
    </p:spTree>
    <p:extLst>
      <p:ext uri="{BB962C8B-B14F-4D97-AF65-F5344CB8AC3E}">
        <p14:creationId xmlns:p14="http://schemas.microsoft.com/office/powerpoint/2010/main" val="3313452242"/>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4324" name="Rectangle 4"/>
          <p:cNvSpPr>
            <a:spLocks noGrp="1" noChangeArrowheads="1"/>
          </p:cNvSpPr>
          <p:nvPr>
            <p:ph type="title"/>
          </p:nvPr>
        </p:nvSpPr>
        <p:spPr bwMode="auto">
          <a:xfrm>
            <a:off x="563563" y="76200"/>
            <a:ext cx="7589837"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Fate of the Sun and the End of Earth</a:t>
            </a:r>
          </a:p>
        </p:txBody>
      </p:sp>
      <p:sp>
        <p:nvSpPr>
          <p:cNvPr id="2104322" name="Rectangle 2"/>
          <p:cNvSpPr>
            <a:spLocks noGrp="1" noChangeArrowheads="1"/>
          </p:cNvSpPr>
          <p:nvPr>
            <p:ph idx="1"/>
          </p:nvPr>
        </p:nvSpPr>
        <p:spPr>
          <a:xfrm>
            <a:off x="546100" y="925513"/>
            <a:ext cx="8578850" cy="5454650"/>
          </a:xfrm>
        </p:spPr>
        <p:txBody>
          <a:bodyPr/>
          <a:lstStyle/>
          <a:p>
            <a:pPr eaLnBrk="1" hangingPunct="1">
              <a:defRPr/>
            </a:pPr>
            <a:r>
              <a:rPr lang="en-US" smtClean="0">
                <a:cs typeface="+mn-cs"/>
              </a:rPr>
              <a:t>This is an area of active research, and there are as yet no firm conclusions. </a:t>
            </a:r>
          </a:p>
          <a:p>
            <a:pPr eaLnBrk="1" hangingPunct="1">
              <a:defRPr/>
            </a:pPr>
            <a:r>
              <a:rPr lang="en-US" smtClean="0">
                <a:cs typeface="+mn-cs"/>
              </a:rPr>
              <a:t>There is no danger that the sun will explode as a nova; </a:t>
            </a:r>
          </a:p>
          <a:p>
            <a:pPr lvl="1" eaLnBrk="1" hangingPunct="1">
              <a:defRPr/>
            </a:pPr>
            <a:r>
              <a:rPr lang="en-US" smtClean="0"/>
              <a:t>it has no binary companion. </a:t>
            </a:r>
          </a:p>
          <a:p>
            <a:pPr eaLnBrk="1" hangingPunct="1">
              <a:defRPr/>
            </a:pPr>
            <a:r>
              <a:rPr lang="en-US" smtClean="0">
                <a:cs typeface="+mn-cs"/>
              </a:rPr>
              <a:t>And, as you will see, the sun is definitely not massive enough to die the violent supernova death of the most massive stars. </a:t>
            </a:r>
          </a:p>
        </p:txBody>
      </p:sp>
    </p:spTree>
    <p:extLst>
      <p:ext uri="{BB962C8B-B14F-4D97-AF65-F5344CB8AC3E}">
        <p14:creationId xmlns:p14="http://schemas.microsoft.com/office/powerpoint/2010/main" val="3840917170"/>
      </p:ext>
    </p:extLst>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bwMode="auto">
          <a:xfrm>
            <a:off x="563563" y="82550"/>
            <a:ext cx="7666037"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Evolution of Binary Systems </a:t>
            </a:r>
          </a:p>
        </p:txBody>
      </p:sp>
      <p:sp>
        <p:nvSpPr>
          <p:cNvPr id="1174531" name="Rectangle 3"/>
          <p:cNvSpPr>
            <a:spLocks noGrp="1" noChangeArrowheads="1"/>
          </p:cNvSpPr>
          <p:nvPr>
            <p:ph idx="1"/>
          </p:nvPr>
        </p:nvSpPr>
        <p:spPr>
          <a:xfrm>
            <a:off x="563563" y="981075"/>
            <a:ext cx="7666037" cy="5857875"/>
          </a:xfrm>
        </p:spPr>
        <p:txBody>
          <a:bodyPr/>
          <a:lstStyle/>
          <a:p>
            <a:pPr eaLnBrk="1" hangingPunct="1">
              <a:defRPr/>
            </a:pPr>
            <a:r>
              <a:rPr lang="en-US" sz="4000" smtClean="0">
                <a:cs typeface="+mn-cs"/>
              </a:rPr>
              <a:t>Stars in binary systems can evolve independently of each other if they orbit at a large distance from each other.</a:t>
            </a:r>
          </a:p>
          <a:p>
            <a:pPr lvl="1" eaLnBrk="1" hangingPunct="1">
              <a:defRPr/>
            </a:pPr>
            <a:r>
              <a:rPr lang="en-US" sz="2600" smtClean="0"/>
              <a:t>In this situation, one of the stars can swell into a giant and collapse without disturbing its companion.</a:t>
            </a:r>
          </a:p>
        </p:txBody>
      </p:sp>
    </p:spTree>
    <p:extLst>
      <p:ext uri="{BB962C8B-B14F-4D97-AF65-F5344CB8AC3E}">
        <p14:creationId xmlns:p14="http://schemas.microsoft.com/office/powerpoint/2010/main" val="4022329978"/>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5239" name="Rectangle 7"/>
          <p:cNvSpPr>
            <a:spLocks noGrp="1" noChangeArrowheads="1"/>
          </p:cNvSpPr>
          <p:nvPr>
            <p:ph type="title"/>
          </p:nvPr>
        </p:nvSpPr>
        <p:spPr bwMode="auto">
          <a:xfrm>
            <a:off x="563563" y="82550"/>
            <a:ext cx="7666037"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The Evolution of Binary Systems </a:t>
            </a:r>
          </a:p>
        </p:txBody>
      </p:sp>
      <p:sp>
        <p:nvSpPr>
          <p:cNvPr id="2015235" name="Rectangle 3"/>
          <p:cNvSpPr>
            <a:spLocks noGrp="1" noChangeArrowheads="1"/>
          </p:cNvSpPr>
          <p:nvPr>
            <p:ph idx="1"/>
          </p:nvPr>
        </p:nvSpPr>
        <p:spPr>
          <a:xfrm>
            <a:off x="561975" y="950913"/>
            <a:ext cx="8124825" cy="5888037"/>
          </a:xfrm>
        </p:spPr>
        <p:txBody>
          <a:bodyPr/>
          <a:lstStyle/>
          <a:p>
            <a:pPr eaLnBrk="1" hangingPunct="1">
              <a:defRPr/>
            </a:pPr>
            <a:r>
              <a:rPr lang="en-US" sz="4400" smtClean="0">
                <a:cs typeface="+mn-cs"/>
              </a:rPr>
              <a:t>However, some binary stars are as close to each other as 0.1 AU.</a:t>
            </a:r>
          </a:p>
          <a:p>
            <a:pPr lvl="1" eaLnBrk="1" hangingPunct="1">
              <a:defRPr/>
            </a:pPr>
            <a:r>
              <a:rPr lang="en-US" sz="2600" smtClean="0"/>
              <a:t>When one of those stars begins to swell into a giant, its companion can suffer in peculiar ways.</a:t>
            </a:r>
            <a:endParaRPr lang="en-US" sz="2200" smtClean="0"/>
          </a:p>
        </p:txBody>
      </p:sp>
    </p:spTree>
    <p:extLst>
      <p:ext uri="{BB962C8B-B14F-4D97-AF65-F5344CB8AC3E}">
        <p14:creationId xmlns:p14="http://schemas.microsoft.com/office/powerpoint/2010/main" val="3764555759"/>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8" name="Rectangle 2"/>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76579" name="Rectangle 3"/>
          <p:cNvSpPr>
            <a:spLocks noGrp="1" noChangeArrowheads="1"/>
          </p:cNvSpPr>
          <p:nvPr>
            <p:ph type="body" sz="half" idx="1"/>
          </p:nvPr>
        </p:nvSpPr>
        <p:spPr>
          <a:xfrm>
            <a:off x="546100" y="952500"/>
            <a:ext cx="8140700" cy="5926138"/>
          </a:xfrm>
        </p:spPr>
        <p:txBody>
          <a:bodyPr/>
          <a:lstStyle/>
          <a:p>
            <a:pPr eaLnBrk="1" hangingPunct="1">
              <a:defRPr/>
            </a:pPr>
            <a:r>
              <a:rPr lang="en-US" sz="4400" smtClean="0">
                <a:cs typeface="+mn-cs"/>
              </a:rPr>
              <a:t>Binary stars can sometimes interact by transferring mass from one star to the other.</a:t>
            </a:r>
            <a:r>
              <a:rPr lang="en-US" sz="2400" smtClean="0">
                <a:cs typeface="+mn-cs"/>
              </a:rPr>
              <a:t> </a:t>
            </a:r>
          </a:p>
          <a:p>
            <a:pPr lvl="1" eaLnBrk="1" hangingPunct="1">
              <a:defRPr/>
            </a:pPr>
            <a:r>
              <a:rPr lang="en-US" sz="2600" smtClean="0"/>
              <a:t>Of course, the gravitational field of each star holds its mass together.</a:t>
            </a:r>
          </a:p>
        </p:txBody>
      </p:sp>
    </p:spTree>
    <p:extLst>
      <p:ext uri="{BB962C8B-B14F-4D97-AF65-F5344CB8AC3E}">
        <p14:creationId xmlns:p14="http://schemas.microsoft.com/office/powerpoint/2010/main" val="287640765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8735" name="Rectangle 15"/>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438723" name="Rectangle 3"/>
          <p:cNvSpPr>
            <a:spLocks noGrp="1" noChangeArrowheads="1"/>
          </p:cNvSpPr>
          <p:nvPr>
            <p:ph idx="1"/>
          </p:nvPr>
        </p:nvSpPr>
        <p:spPr>
          <a:xfrm>
            <a:off x="576263" y="985838"/>
            <a:ext cx="8586787" cy="5857875"/>
          </a:xfrm>
        </p:spPr>
        <p:txBody>
          <a:bodyPr/>
          <a:lstStyle/>
          <a:p>
            <a:pPr eaLnBrk="1" hangingPunct="1">
              <a:defRPr/>
            </a:pPr>
            <a:r>
              <a:rPr lang="en-US" smtClean="0">
                <a:cs typeface="+mn-cs"/>
              </a:rPr>
              <a:t>However, the gravitational fields of the two stars, combined with the rotation of the binary system, define a dumbbell-shaped volume—called the </a:t>
            </a:r>
            <a:r>
              <a:rPr lang="en-US" smtClean="0">
                <a:solidFill>
                  <a:srgbClr val="0000FF"/>
                </a:solidFill>
                <a:cs typeface="+mn-cs"/>
              </a:rPr>
              <a:t>Roche</a:t>
            </a:r>
            <a:r>
              <a:rPr lang="en-US" smtClean="0">
                <a:solidFill>
                  <a:srgbClr val="99CCFF"/>
                </a:solidFill>
                <a:cs typeface="+mn-cs"/>
              </a:rPr>
              <a:t> </a:t>
            </a:r>
            <a:r>
              <a:rPr lang="en-US" smtClean="0">
                <a:solidFill>
                  <a:srgbClr val="0000FF"/>
                </a:solidFill>
                <a:cs typeface="+mn-cs"/>
              </a:rPr>
              <a:t>lobes</a:t>
            </a:r>
            <a:r>
              <a:rPr lang="en-US" smtClean="0">
                <a:cs typeface="+mn-cs"/>
              </a:rPr>
              <a:t>—around the pair of stars.</a:t>
            </a:r>
          </a:p>
        </p:txBody>
      </p:sp>
      <p:pic>
        <p:nvPicPr>
          <p:cNvPr id="1438736" name="Picture 16"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5562600" y="3124200"/>
            <a:ext cx="36004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940111505"/>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0" name="Rectangle 10"/>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17283" name="Rectangle 3"/>
          <p:cNvSpPr>
            <a:spLocks noGrp="1" noChangeArrowheads="1"/>
          </p:cNvSpPr>
          <p:nvPr>
            <p:ph idx="1"/>
          </p:nvPr>
        </p:nvSpPr>
        <p:spPr>
          <a:xfrm>
            <a:off x="581025" y="989013"/>
            <a:ext cx="8534400" cy="5830887"/>
          </a:xfrm>
        </p:spPr>
        <p:txBody>
          <a:bodyPr/>
          <a:lstStyle/>
          <a:p>
            <a:pPr eaLnBrk="1" hangingPunct="1">
              <a:defRPr/>
            </a:pPr>
            <a:r>
              <a:rPr lang="en-US" smtClean="0">
                <a:cs typeface="+mn-cs"/>
              </a:rPr>
              <a:t>Matter inside a star</a:t>
            </a:r>
            <a:r>
              <a:rPr lang="ja-JP" altLang="en-US" smtClean="0">
                <a:latin typeface="Arial"/>
                <a:cs typeface="+mn-cs"/>
              </a:rPr>
              <a:t>’</a:t>
            </a:r>
            <a:r>
              <a:rPr lang="en-US" smtClean="0">
                <a:cs typeface="+mn-cs"/>
              </a:rPr>
              <a:t>s Roche lobe is gravitationally bound to the star.</a:t>
            </a:r>
          </a:p>
          <a:p>
            <a:pPr eaLnBrk="1" hangingPunct="1">
              <a:defRPr/>
            </a:pPr>
            <a:r>
              <a:rPr lang="en-US" smtClean="0">
                <a:cs typeface="+mn-cs"/>
              </a:rPr>
              <a:t>However, matter outside the lobe can be transferred to the other star or lost completely from the system.</a:t>
            </a:r>
          </a:p>
        </p:txBody>
      </p:sp>
      <p:pic>
        <p:nvPicPr>
          <p:cNvPr id="2017291" name="Picture 11"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6059488" y="3662363"/>
            <a:ext cx="3081337"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632284693"/>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5" name="Rectangle 15"/>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1177603" name="Rectangle 3"/>
          <p:cNvSpPr>
            <a:spLocks noGrp="1" noChangeArrowheads="1"/>
          </p:cNvSpPr>
          <p:nvPr>
            <p:ph idx="1"/>
          </p:nvPr>
        </p:nvSpPr>
        <p:spPr>
          <a:xfrm>
            <a:off x="566738" y="977900"/>
            <a:ext cx="8577262" cy="5842000"/>
          </a:xfrm>
        </p:spPr>
        <p:txBody>
          <a:bodyPr/>
          <a:lstStyle/>
          <a:p>
            <a:pPr eaLnBrk="1" hangingPunct="1">
              <a:defRPr/>
            </a:pPr>
            <a:r>
              <a:rPr lang="en-US" sz="3600" smtClean="0">
                <a:cs typeface="+mn-cs"/>
              </a:rPr>
              <a:t>If the stars are close together, the Roche lobes are relatively small and can interfere with the evolution of the stars.</a:t>
            </a:r>
          </a:p>
        </p:txBody>
      </p:sp>
      <p:pic>
        <p:nvPicPr>
          <p:cNvPr id="1177616" name="Picture 16" descr="08p152"/>
          <p:cNvPicPr>
            <a:picLocks noChangeAspect="1" noChangeArrowheads="1"/>
          </p:cNvPicPr>
          <p:nvPr/>
        </p:nvPicPr>
        <p:blipFill>
          <a:blip r:embed="rId3">
            <a:extLst>
              <a:ext uri="{28A0092B-C50C-407E-A947-70E740481C1C}">
                <a14:useLocalDpi xmlns:a14="http://schemas.microsoft.com/office/drawing/2010/main" val="0"/>
              </a:ext>
            </a:extLst>
          </a:blip>
          <a:srcRect l="865" t="8531" r="74312" b="12743"/>
          <a:stretch>
            <a:fillRect/>
          </a:stretch>
        </p:blipFill>
        <p:spPr bwMode="auto">
          <a:xfrm>
            <a:off x="5540375" y="3124200"/>
            <a:ext cx="36004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01146306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9338" name="Rectangle 10"/>
          <p:cNvSpPr>
            <a:spLocks noGrp="1" noChangeArrowheads="1"/>
          </p:cNvSpPr>
          <p:nvPr>
            <p:ph type="title"/>
          </p:nvPr>
        </p:nvSpPr>
        <p:spPr bwMode="auto">
          <a:xfrm>
            <a:off x="546100" y="76200"/>
            <a:ext cx="7454900" cy="762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ctr" anchorCtr="0" compatLnSpc="1">
            <a:prstTxWarp prst="textNoShape">
              <a:avLst/>
            </a:prstTxWarp>
          </a:bodyPr>
          <a:lstStyle/>
          <a:p>
            <a:pPr algn="l" eaLnBrk="1" hangingPunct="1">
              <a:defRPr/>
            </a:pPr>
            <a:r>
              <a:rPr lang="en-US" sz="3000" smtClean="0">
                <a:solidFill>
                  <a:srgbClr val="FFCC00"/>
                </a:solidFill>
                <a:cs typeface="+mj-cs"/>
              </a:rPr>
              <a:t>Mass Transfer and Accretion Disks </a:t>
            </a:r>
          </a:p>
        </p:txBody>
      </p:sp>
      <p:sp>
        <p:nvSpPr>
          <p:cNvPr id="2019331" name="Rectangle 3"/>
          <p:cNvSpPr>
            <a:spLocks noGrp="1" noChangeArrowheads="1"/>
          </p:cNvSpPr>
          <p:nvPr>
            <p:ph idx="1"/>
          </p:nvPr>
        </p:nvSpPr>
        <p:spPr>
          <a:xfrm>
            <a:off x="581025" y="989013"/>
            <a:ext cx="8410575" cy="5868987"/>
          </a:xfrm>
        </p:spPr>
        <p:txBody>
          <a:bodyPr/>
          <a:lstStyle/>
          <a:p>
            <a:pPr eaLnBrk="1" hangingPunct="1">
              <a:defRPr/>
            </a:pPr>
            <a:r>
              <a:rPr lang="en-US" sz="3600" smtClean="0">
                <a:cs typeface="+mn-cs"/>
              </a:rPr>
              <a:t>When an evolving star in a close binary system expands so far that it fills its Roche lobe, matter can flow from that star</a:t>
            </a:r>
            <a:r>
              <a:rPr lang="ja-JP" altLang="en-US" sz="3600" smtClean="0">
                <a:latin typeface="Arial"/>
                <a:cs typeface="+mn-cs"/>
              </a:rPr>
              <a:t>’</a:t>
            </a:r>
            <a:r>
              <a:rPr lang="en-US" sz="3600" smtClean="0">
                <a:cs typeface="+mn-cs"/>
              </a:rPr>
              <a:t>s lobe into the other lobe and onto the other star.</a:t>
            </a:r>
          </a:p>
        </p:txBody>
      </p:sp>
      <p:pic>
        <p:nvPicPr>
          <p:cNvPr id="205826" name="Picture 8" descr="08p152 copy"/>
          <p:cNvPicPr>
            <a:picLocks noChangeAspect="1" noChangeArrowheads="1"/>
          </p:cNvPicPr>
          <p:nvPr/>
        </p:nvPicPr>
        <p:blipFill>
          <a:blip r:embed="rId3">
            <a:extLst>
              <a:ext uri="{28A0092B-C50C-407E-A947-70E740481C1C}">
                <a14:useLocalDpi xmlns:a14="http://schemas.microsoft.com/office/drawing/2010/main" val="0"/>
              </a:ext>
            </a:extLst>
          </a:blip>
          <a:srcRect l="25801" t="8008" r="996"/>
          <a:stretch>
            <a:fillRect/>
          </a:stretch>
        </p:blipFill>
        <p:spPr bwMode="auto">
          <a:xfrm>
            <a:off x="2362200" y="4071938"/>
            <a:ext cx="6781800"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8352116"/>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2654</TotalTime>
  <Words>13956</Words>
  <Application>Microsoft Macintosh PowerPoint</Application>
  <PresentationFormat>On-screen Show (4:3)</PresentationFormat>
  <Paragraphs>1389</Paragraphs>
  <Slides>309</Slides>
  <Notes>304</Notes>
  <HiddenSlides>0</HiddenSlides>
  <MMClips>0</MMClips>
  <ScaleCrop>false</ScaleCrop>
  <HeadingPairs>
    <vt:vector size="4" baseType="variant">
      <vt:variant>
        <vt:lpstr>Theme</vt:lpstr>
      </vt:variant>
      <vt:variant>
        <vt:i4>1</vt:i4>
      </vt:variant>
      <vt:variant>
        <vt:lpstr>Slide Titles</vt:lpstr>
      </vt:variant>
      <vt:variant>
        <vt:i4>309</vt:i4>
      </vt:variant>
    </vt:vector>
  </HeadingPairs>
  <TitlesOfParts>
    <vt:vector size="310" baseType="lpstr">
      <vt:lpstr>Breeze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Giant Stars </vt:lpstr>
      <vt:lpstr>Giant Stars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Expansion into a Giant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Star Clusters: Evidence of Evolution </vt:lpstr>
      <vt:lpstr>The Deaths of Low-Mass Stars</vt:lpstr>
      <vt:lpstr>The Deaths of Low-Mass Stars</vt:lpstr>
      <vt:lpstr>The Deaths of Low-Mass Stars</vt:lpstr>
      <vt:lpstr>The Deaths of Low-Mass Stars</vt:lpstr>
      <vt:lpstr>Red Dwarfs</vt:lpstr>
      <vt:lpstr>Red Dwarfs</vt:lpstr>
      <vt:lpstr>Red Dwarfs</vt:lpstr>
      <vt:lpstr>Red Dwarfs</vt:lpstr>
      <vt:lpstr>Red Dwarfs</vt:lpstr>
      <vt:lpstr>Red Dwarfs</vt:lpstr>
      <vt:lpstr>Red Dwarfs</vt:lpstr>
      <vt:lpstr>Medium-Mass (Sunlike) Stars </vt:lpstr>
      <vt:lpstr>Medium-Mass (Sunlike) Stars </vt:lpstr>
      <vt:lpstr>Medium-Mass (Sunlike) Stars </vt:lpstr>
      <vt:lpstr>Medium-Mass (Sunlike) Stars </vt:lpstr>
      <vt:lpstr>Medium-Mass (Sunlike) Stars </vt:lpstr>
      <vt:lpstr>Medium-Mass (Sunlike) Stars </vt:lpstr>
      <vt:lpstr>Medium-Mass (Sunlike) Stars </vt:lpstr>
      <vt:lpstr>Planetary Nebulae</vt:lpstr>
      <vt:lpstr>Planetary Nebulae</vt:lpstr>
      <vt:lpstr>Planetary Nebulae</vt:lpstr>
      <vt:lpstr>Planetary Nebulae</vt:lpstr>
      <vt:lpstr>Planetary Nebulae</vt:lpstr>
      <vt:lpstr>Planetary Nebulae</vt:lpstr>
      <vt:lpstr>Planetary Nebulae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Fate of the Sun and the End of Earth</vt:lpstr>
      <vt:lpstr>The Evolution of Binary Systems </vt:lpstr>
      <vt:lpstr>The Evolution of Binary Systems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Mass Transfer and Accretion Disks </vt:lpstr>
      <vt:lpstr>Novae </vt:lpstr>
      <vt:lpstr>Novae </vt:lpstr>
      <vt:lpstr>Novae </vt:lpstr>
      <vt:lpstr>Novae </vt:lpstr>
      <vt:lpstr>Novae </vt:lpstr>
      <vt:lpstr>Novae </vt:lpstr>
      <vt:lpstr>The Deaths of Massive Stars </vt:lpstr>
      <vt:lpstr>Nuclear Fusion in Massive Stars </vt:lpstr>
      <vt:lpstr>Nuclear Fusion in Massive Stars </vt:lpstr>
      <vt:lpstr>Nuclear Fusion in Massive Stars </vt:lpstr>
      <vt:lpstr>Nuclear Fusion in Massive Stars </vt:lpstr>
      <vt:lpstr>Nuclear Fusion in Massive Stars </vt:lpstr>
      <vt:lpstr>Nuclear Fusion in Massive Stars </vt:lpstr>
      <vt:lpstr>Nuclear Fusion in Massive Stars </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Supernova Explosions of Massive Stars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Observations of Supernovae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Santa Monica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Asma Said</dc:creator>
  <cp:lastModifiedBy>Asma Said</cp:lastModifiedBy>
  <cp:revision>11</cp:revision>
  <dcterms:created xsi:type="dcterms:W3CDTF">2013-11-24T19:18:51Z</dcterms:created>
  <dcterms:modified xsi:type="dcterms:W3CDTF">2013-12-08T05:57:33Z</dcterms:modified>
</cp:coreProperties>
</file>