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1"/>
  </p:sldMasterIdLst>
  <p:notesMasterIdLst>
    <p:notesMasterId r:id="rId17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438"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439" r:id="rId40"/>
    <p:sldId id="293" r:id="rId41"/>
    <p:sldId id="295" r:id="rId42"/>
    <p:sldId id="297" r:id="rId43"/>
    <p:sldId id="298" r:id="rId44"/>
    <p:sldId id="440" r:id="rId45"/>
    <p:sldId id="299" r:id="rId46"/>
    <p:sldId id="301" r:id="rId47"/>
    <p:sldId id="303" r:id="rId48"/>
    <p:sldId id="305" r:id="rId49"/>
    <p:sldId id="307" r:id="rId50"/>
    <p:sldId id="441" r:id="rId51"/>
    <p:sldId id="309" r:id="rId52"/>
    <p:sldId id="313" r:id="rId53"/>
    <p:sldId id="314" r:id="rId54"/>
    <p:sldId id="315" r:id="rId55"/>
    <p:sldId id="316" r:id="rId56"/>
    <p:sldId id="317" r:id="rId57"/>
    <p:sldId id="319" r:id="rId58"/>
    <p:sldId id="320" r:id="rId59"/>
    <p:sldId id="325" r:id="rId60"/>
    <p:sldId id="443" r:id="rId61"/>
    <p:sldId id="442" r:id="rId62"/>
    <p:sldId id="326" r:id="rId63"/>
    <p:sldId id="329" r:id="rId64"/>
    <p:sldId id="330" r:id="rId65"/>
    <p:sldId id="331" r:id="rId66"/>
    <p:sldId id="332" r:id="rId67"/>
    <p:sldId id="333" r:id="rId68"/>
    <p:sldId id="334" r:id="rId69"/>
    <p:sldId id="335" r:id="rId70"/>
    <p:sldId id="336" r:id="rId71"/>
    <p:sldId id="337" r:id="rId72"/>
    <p:sldId id="338" r:id="rId73"/>
    <p:sldId id="339" r:id="rId74"/>
    <p:sldId id="340" r:id="rId75"/>
    <p:sldId id="341" r:id="rId76"/>
    <p:sldId id="342" r:id="rId77"/>
    <p:sldId id="343" r:id="rId78"/>
    <p:sldId id="344" r:id="rId79"/>
    <p:sldId id="345" r:id="rId80"/>
    <p:sldId id="346" r:id="rId81"/>
    <p:sldId id="444" r:id="rId82"/>
    <p:sldId id="445" r:id="rId83"/>
    <p:sldId id="446" r:id="rId84"/>
    <p:sldId id="447" r:id="rId85"/>
    <p:sldId id="448" r:id="rId86"/>
    <p:sldId id="347" r:id="rId87"/>
    <p:sldId id="349" r:id="rId88"/>
    <p:sldId id="350" r:id="rId89"/>
    <p:sldId id="351" r:id="rId90"/>
    <p:sldId id="352" r:id="rId91"/>
    <p:sldId id="353" r:id="rId92"/>
    <p:sldId id="449" r:id="rId93"/>
    <p:sldId id="354" r:id="rId94"/>
    <p:sldId id="355" r:id="rId95"/>
    <p:sldId id="357" r:id="rId96"/>
    <p:sldId id="360" r:id="rId97"/>
    <p:sldId id="361" r:id="rId98"/>
    <p:sldId id="362" r:id="rId99"/>
    <p:sldId id="363" r:id="rId100"/>
    <p:sldId id="364" r:id="rId101"/>
    <p:sldId id="365" r:id="rId102"/>
    <p:sldId id="366" r:id="rId103"/>
    <p:sldId id="367" r:id="rId104"/>
    <p:sldId id="368" r:id="rId105"/>
    <p:sldId id="369" r:id="rId106"/>
    <p:sldId id="370" r:id="rId107"/>
    <p:sldId id="371" r:id="rId108"/>
    <p:sldId id="372" r:id="rId109"/>
    <p:sldId id="373" r:id="rId110"/>
    <p:sldId id="374" r:id="rId111"/>
    <p:sldId id="375" r:id="rId112"/>
    <p:sldId id="376" r:id="rId113"/>
    <p:sldId id="377" r:id="rId114"/>
    <p:sldId id="378" r:id="rId115"/>
    <p:sldId id="379" r:id="rId116"/>
    <p:sldId id="380" r:id="rId117"/>
    <p:sldId id="381" r:id="rId118"/>
    <p:sldId id="382" r:id="rId119"/>
    <p:sldId id="383" r:id="rId120"/>
    <p:sldId id="384" r:id="rId121"/>
    <p:sldId id="385" r:id="rId122"/>
    <p:sldId id="386" r:id="rId123"/>
    <p:sldId id="387" r:id="rId124"/>
    <p:sldId id="388" r:id="rId125"/>
    <p:sldId id="389" r:id="rId126"/>
    <p:sldId id="390" r:id="rId127"/>
    <p:sldId id="391" r:id="rId128"/>
    <p:sldId id="392" r:id="rId129"/>
    <p:sldId id="393" r:id="rId130"/>
    <p:sldId id="394" r:id="rId131"/>
    <p:sldId id="395" r:id="rId132"/>
    <p:sldId id="396" r:id="rId133"/>
    <p:sldId id="397" r:id="rId134"/>
    <p:sldId id="398" r:id="rId135"/>
    <p:sldId id="399" r:id="rId136"/>
    <p:sldId id="400" r:id="rId137"/>
    <p:sldId id="401" r:id="rId138"/>
    <p:sldId id="402" r:id="rId139"/>
    <p:sldId id="403" r:id="rId140"/>
    <p:sldId id="404" r:id="rId141"/>
    <p:sldId id="405" r:id="rId142"/>
    <p:sldId id="406" r:id="rId143"/>
    <p:sldId id="407" r:id="rId144"/>
    <p:sldId id="408" r:id="rId145"/>
    <p:sldId id="409" r:id="rId146"/>
    <p:sldId id="410" r:id="rId147"/>
    <p:sldId id="411" r:id="rId148"/>
    <p:sldId id="412" r:id="rId149"/>
    <p:sldId id="413" r:id="rId150"/>
    <p:sldId id="414" r:id="rId151"/>
    <p:sldId id="415" r:id="rId152"/>
    <p:sldId id="416" r:id="rId153"/>
    <p:sldId id="417" r:id="rId154"/>
    <p:sldId id="418" r:id="rId155"/>
    <p:sldId id="419" r:id="rId156"/>
    <p:sldId id="420" r:id="rId157"/>
    <p:sldId id="421" r:id="rId158"/>
    <p:sldId id="422" r:id="rId159"/>
    <p:sldId id="423" r:id="rId160"/>
    <p:sldId id="424" r:id="rId161"/>
    <p:sldId id="425" r:id="rId162"/>
    <p:sldId id="426" r:id="rId163"/>
    <p:sldId id="427" r:id="rId164"/>
    <p:sldId id="428" r:id="rId165"/>
    <p:sldId id="429" r:id="rId166"/>
    <p:sldId id="430" r:id="rId167"/>
    <p:sldId id="431" r:id="rId168"/>
    <p:sldId id="432" r:id="rId169"/>
    <p:sldId id="433" r:id="rId170"/>
    <p:sldId id="434" r:id="rId171"/>
    <p:sldId id="435" r:id="rId172"/>
    <p:sldId id="436" r:id="rId173"/>
    <p:sldId id="437" r:id="rId17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0" d="100"/>
          <a:sy n="60" d="100"/>
        </p:scale>
        <p:origin x="-164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slide" Target="slides/slide148.xml"/><Relationship Id="rId180"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150" Type="http://schemas.openxmlformats.org/officeDocument/2006/relationships/slide" Target="slides/slide149.xml"/><Relationship Id="rId151" Type="http://schemas.openxmlformats.org/officeDocument/2006/relationships/slide" Target="slides/slide150.xml"/><Relationship Id="rId152" Type="http://schemas.openxmlformats.org/officeDocument/2006/relationships/slide" Target="slides/slide15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53" Type="http://schemas.openxmlformats.org/officeDocument/2006/relationships/slide" Target="slides/slide152.xml"/><Relationship Id="rId154" Type="http://schemas.openxmlformats.org/officeDocument/2006/relationships/slide" Target="slides/slide153.xml"/><Relationship Id="rId155" Type="http://schemas.openxmlformats.org/officeDocument/2006/relationships/slide" Target="slides/slide154.xml"/><Relationship Id="rId156" Type="http://schemas.openxmlformats.org/officeDocument/2006/relationships/slide" Target="slides/slide155.xml"/><Relationship Id="rId157" Type="http://schemas.openxmlformats.org/officeDocument/2006/relationships/slide" Target="slides/slide156.xml"/><Relationship Id="rId158" Type="http://schemas.openxmlformats.org/officeDocument/2006/relationships/slide" Target="slides/slide157.xml"/><Relationship Id="rId159" Type="http://schemas.openxmlformats.org/officeDocument/2006/relationships/slide" Target="slides/slide15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160" Type="http://schemas.openxmlformats.org/officeDocument/2006/relationships/slide" Target="slides/slide159.xml"/><Relationship Id="rId161" Type="http://schemas.openxmlformats.org/officeDocument/2006/relationships/slide" Target="slides/slide160.xml"/><Relationship Id="rId162" Type="http://schemas.openxmlformats.org/officeDocument/2006/relationships/slide" Target="slides/slide16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63" Type="http://schemas.openxmlformats.org/officeDocument/2006/relationships/slide" Target="slides/slide162.xml"/><Relationship Id="rId164" Type="http://schemas.openxmlformats.org/officeDocument/2006/relationships/slide" Target="slides/slide163.xml"/><Relationship Id="rId165" Type="http://schemas.openxmlformats.org/officeDocument/2006/relationships/slide" Target="slides/slide164.xml"/><Relationship Id="rId166" Type="http://schemas.openxmlformats.org/officeDocument/2006/relationships/slide" Target="slides/slide165.xml"/><Relationship Id="rId167" Type="http://schemas.openxmlformats.org/officeDocument/2006/relationships/slide" Target="slides/slide166.xml"/><Relationship Id="rId168" Type="http://schemas.openxmlformats.org/officeDocument/2006/relationships/slide" Target="slides/slide167.xml"/><Relationship Id="rId169" Type="http://schemas.openxmlformats.org/officeDocument/2006/relationships/slide" Target="slides/slide16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170" Type="http://schemas.openxmlformats.org/officeDocument/2006/relationships/slide" Target="slides/slide169.xml"/><Relationship Id="rId171" Type="http://schemas.openxmlformats.org/officeDocument/2006/relationships/slide" Target="slides/slide170.xml"/><Relationship Id="rId172" Type="http://schemas.openxmlformats.org/officeDocument/2006/relationships/slide" Target="slides/slide171.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173" Type="http://schemas.openxmlformats.org/officeDocument/2006/relationships/slide" Target="slides/slide172.xml"/><Relationship Id="rId174" Type="http://schemas.openxmlformats.org/officeDocument/2006/relationships/slide" Target="slides/slide173.xml"/><Relationship Id="rId175" Type="http://schemas.openxmlformats.org/officeDocument/2006/relationships/notesMaster" Target="notesMasters/notesMaster1.xml"/><Relationship Id="rId176" Type="http://schemas.openxmlformats.org/officeDocument/2006/relationships/printerSettings" Target="printerSettings/printerSettings1.bin"/><Relationship Id="rId177" Type="http://schemas.openxmlformats.org/officeDocument/2006/relationships/presProps" Target="presProps.xml"/><Relationship Id="rId178" Type="http://schemas.openxmlformats.org/officeDocument/2006/relationships/viewProps" Target="viewProps.xml"/><Relationship Id="rId179" Type="http://schemas.openxmlformats.org/officeDocument/2006/relationships/theme" Target="theme/theme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100" Type="http://schemas.openxmlformats.org/officeDocument/2006/relationships/slide" Target="slides/slide99.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40" Type="http://schemas.openxmlformats.org/officeDocument/2006/relationships/slide" Target="slides/slide139.xml"/><Relationship Id="rId141" Type="http://schemas.openxmlformats.org/officeDocument/2006/relationships/slide" Target="slides/slide1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20044A-EAFE-7A4B-B56E-938B8350CF3A}" type="datetimeFigureOut">
              <a:rPr lang="en-US" smtClean="0"/>
              <a:t>11/3/13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5BF8B8-43A0-704F-B33B-41E4509DE6A7}" type="slidenum">
              <a:rPr lang="en-US" smtClean="0"/>
              <a:t>‹#›</a:t>
            </a:fld>
            <a:endParaRPr lang="en-US"/>
          </a:p>
        </p:txBody>
      </p:sp>
    </p:spTree>
    <p:extLst>
      <p:ext uri="{BB962C8B-B14F-4D97-AF65-F5344CB8AC3E}">
        <p14:creationId xmlns:p14="http://schemas.microsoft.com/office/powerpoint/2010/main" val="156343856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2.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3.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4.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5.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6.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7.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8.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9.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0.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2.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3.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4.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5.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6.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7.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8.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9.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0.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2.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3.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4.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5.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6.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7.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8.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9.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0.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2.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3.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4.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5.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6.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7.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8.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9.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0.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2.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2.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3.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4.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5.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6.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7.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8.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9.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0.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3AE3884-9D19-FB4D-9D4A-FF643D3B9214}" type="slidenum">
              <a:rPr lang="en-US"/>
              <a:pPr>
                <a:defRPr/>
              </a:pPr>
              <a:t>21</a:t>
            </a:fld>
            <a:endParaRPr lang="en-US"/>
          </a:p>
        </p:txBody>
      </p:sp>
      <p:sp>
        <p:nvSpPr>
          <p:cNvPr id="1730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3056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68EDFB9-D34C-E844-95A6-C5F1CDEF831D}" type="slidenum">
              <a:rPr lang="en-US"/>
              <a:pPr>
                <a:defRPr/>
              </a:pPr>
              <a:t>31</a:t>
            </a:fld>
            <a:endParaRPr lang="en-US"/>
          </a:p>
        </p:txBody>
      </p:sp>
      <p:sp>
        <p:nvSpPr>
          <p:cNvPr id="17367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3670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1315EA4-6006-3C42-B6C9-1D28A489CDE8}" type="slidenum">
              <a:rPr lang="en-US"/>
              <a:pPr>
                <a:defRPr/>
              </a:pPr>
              <a:t>132</a:t>
            </a:fld>
            <a:endParaRPr lang="en-US"/>
          </a:p>
        </p:txBody>
      </p:sp>
      <p:sp>
        <p:nvSpPr>
          <p:cNvPr id="16578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5785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2341972-BB2B-8B42-BE3F-97243774BA03}" type="slidenum">
              <a:rPr lang="en-US"/>
              <a:pPr>
                <a:defRPr/>
              </a:pPr>
              <a:t>133</a:t>
            </a:fld>
            <a:endParaRPr lang="en-US"/>
          </a:p>
        </p:txBody>
      </p:sp>
      <p:sp>
        <p:nvSpPr>
          <p:cNvPr id="16588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5888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E5F9F68-4959-304D-9181-1C8BCF5D603B}" type="slidenum">
              <a:rPr lang="en-US"/>
              <a:pPr>
                <a:defRPr/>
              </a:pPr>
              <a:t>134</a:t>
            </a:fld>
            <a:endParaRPr lang="en-US"/>
          </a:p>
        </p:txBody>
      </p:sp>
      <p:sp>
        <p:nvSpPr>
          <p:cNvPr id="16599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5990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C71E3B0-3E8C-BB45-A816-F330082C142A}" type="slidenum">
              <a:rPr lang="en-US"/>
              <a:pPr>
                <a:defRPr/>
              </a:pPr>
              <a:t>135</a:t>
            </a:fld>
            <a:endParaRPr lang="en-US"/>
          </a:p>
        </p:txBody>
      </p:sp>
      <p:sp>
        <p:nvSpPr>
          <p:cNvPr id="16609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6093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F357771-7956-FD4C-A47E-9271BEB65ACE}" type="slidenum">
              <a:rPr lang="en-US"/>
              <a:pPr>
                <a:defRPr/>
              </a:pPr>
              <a:t>136</a:t>
            </a:fld>
            <a:endParaRPr lang="en-US"/>
          </a:p>
        </p:txBody>
      </p:sp>
      <p:sp>
        <p:nvSpPr>
          <p:cNvPr id="18411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4115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E729B67-472D-BA45-B1C3-D696B3CA68AC}" type="slidenum">
              <a:rPr lang="en-US"/>
              <a:pPr>
                <a:defRPr/>
              </a:pPr>
              <a:t>137</a:t>
            </a:fld>
            <a:endParaRPr lang="en-US"/>
          </a:p>
        </p:txBody>
      </p:sp>
      <p:sp>
        <p:nvSpPr>
          <p:cNvPr id="16619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6195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BAF3B4B-9F7B-374C-8FA1-EC76D4B4BFF7}" type="slidenum">
              <a:rPr lang="en-US"/>
              <a:pPr>
                <a:defRPr/>
              </a:pPr>
              <a:t>138</a:t>
            </a:fld>
            <a:endParaRPr lang="en-US"/>
          </a:p>
        </p:txBody>
      </p:sp>
      <p:sp>
        <p:nvSpPr>
          <p:cNvPr id="16629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6297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AB1BED3-1124-984B-AF58-E3DF536A41CC}" type="slidenum">
              <a:rPr lang="en-US"/>
              <a:pPr>
                <a:defRPr/>
              </a:pPr>
              <a:t>139</a:t>
            </a:fld>
            <a:endParaRPr lang="en-US"/>
          </a:p>
        </p:txBody>
      </p:sp>
      <p:sp>
        <p:nvSpPr>
          <p:cNvPr id="18432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4320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BC0E366-9CDC-8E4A-9F5E-D19FC93AD993}" type="slidenum">
              <a:rPr lang="en-US"/>
              <a:pPr>
                <a:defRPr/>
              </a:pPr>
              <a:t>140</a:t>
            </a:fld>
            <a:endParaRPr lang="en-US"/>
          </a:p>
        </p:txBody>
      </p:sp>
      <p:sp>
        <p:nvSpPr>
          <p:cNvPr id="16640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6400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5612EB6-CB4A-9D45-BE1B-6F7CE4B362FF}" type="slidenum">
              <a:rPr lang="en-US"/>
              <a:pPr>
                <a:defRPr/>
              </a:pPr>
              <a:t>141</a:t>
            </a:fld>
            <a:endParaRPr lang="en-US"/>
          </a:p>
        </p:txBody>
      </p:sp>
      <p:sp>
        <p:nvSpPr>
          <p:cNvPr id="16650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6502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6F3AB18-D9BC-C54F-BB73-AEA6C7E03C39}" type="slidenum">
              <a:rPr lang="en-US"/>
              <a:pPr>
                <a:defRPr/>
              </a:pPr>
              <a:t>32</a:t>
            </a:fld>
            <a:endParaRPr lang="en-US"/>
          </a:p>
        </p:txBody>
      </p:sp>
      <p:sp>
        <p:nvSpPr>
          <p:cNvPr id="17387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3875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0F1DF7B-2153-D748-852E-26036829CDAA}" type="slidenum">
              <a:rPr lang="en-US"/>
              <a:pPr>
                <a:defRPr/>
              </a:pPr>
              <a:t>142</a:t>
            </a:fld>
            <a:endParaRPr lang="en-US"/>
          </a:p>
        </p:txBody>
      </p:sp>
      <p:sp>
        <p:nvSpPr>
          <p:cNvPr id="16660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6605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A5C2572-3A98-C447-8389-FBFB74119308}" type="slidenum">
              <a:rPr lang="en-US"/>
              <a:pPr>
                <a:defRPr/>
              </a:pPr>
              <a:t>143</a:t>
            </a:fld>
            <a:endParaRPr lang="en-US"/>
          </a:p>
        </p:txBody>
      </p:sp>
      <p:sp>
        <p:nvSpPr>
          <p:cNvPr id="18452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4525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F6B73A5-5975-7F42-84D7-BF9DBEEC43A4}" type="slidenum">
              <a:rPr lang="en-US"/>
              <a:pPr>
                <a:defRPr/>
              </a:pPr>
              <a:t>144</a:t>
            </a:fld>
            <a:endParaRPr lang="en-US"/>
          </a:p>
        </p:txBody>
      </p:sp>
      <p:sp>
        <p:nvSpPr>
          <p:cNvPr id="16711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7117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DF1E581-76A8-394E-8FC2-AA3205925E16}" type="slidenum">
              <a:rPr lang="en-US"/>
              <a:pPr>
                <a:defRPr/>
              </a:pPr>
              <a:t>145</a:t>
            </a:fld>
            <a:endParaRPr lang="en-US"/>
          </a:p>
        </p:txBody>
      </p:sp>
      <p:sp>
        <p:nvSpPr>
          <p:cNvPr id="18534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5344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A943AE9-9695-D941-B50A-2CB43321681B}" type="slidenum">
              <a:rPr lang="en-US"/>
              <a:pPr>
                <a:defRPr/>
              </a:pPr>
              <a:t>146</a:t>
            </a:fld>
            <a:endParaRPr lang="en-US"/>
          </a:p>
        </p:txBody>
      </p:sp>
      <p:sp>
        <p:nvSpPr>
          <p:cNvPr id="16721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7219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473BC45-F9F5-2443-BBB8-AA6D719468E9}" type="slidenum">
              <a:rPr lang="en-US"/>
              <a:pPr>
                <a:defRPr/>
              </a:pPr>
              <a:t>147</a:t>
            </a:fld>
            <a:endParaRPr lang="en-US"/>
          </a:p>
        </p:txBody>
      </p:sp>
      <p:sp>
        <p:nvSpPr>
          <p:cNvPr id="16732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7321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11109D2-E6D1-3D43-B9B7-9D7A01D9F466}" type="slidenum">
              <a:rPr lang="en-US"/>
              <a:pPr>
                <a:defRPr/>
              </a:pPr>
              <a:t>148</a:t>
            </a:fld>
            <a:endParaRPr lang="en-US"/>
          </a:p>
        </p:txBody>
      </p:sp>
      <p:sp>
        <p:nvSpPr>
          <p:cNvPr id="1674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7424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A0756AC-2889-DF4F-9ECF-DC6225BF9D36}" type="slidenum">
              <a:rPr lang="en-US"/>
              <a:pPr>
                <a:defRPr/>
              </a:pPr>
              <a:t>149</a:t>
            </a:fld>
            <a:endParaRPr lang="en-US"/>
          </a:p>
        </p:txBody>
      </p:sp>
      <p:sp>
        <p:nvSpPr>
          <p:cNvPr id="16752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7526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642F3E9-C392-6D44-B62B-80B02DB3ACF3}" type="slidenum">
              <a:rPr lang="en-US"/>
              <a:pPr>
                <a:defRPr/>
              </a:pPr>
              <a:t>150</a:t>
            </a:fld>
            <a:endParaRPr lang="en-US"/>
          </a:p>
        </p:txBody>
      </p:sp>
      <p:sp>
        <p:nvSpPr>
          <p:cNvPr id="16762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7629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90E9467-6044-8E40-9E61-3FBE162B2ED5}" type="slidenum">
              <a:rPr lang="en-US"/>
              <a:pPr>
                <a:defRPr/>
              </a:pPr>
              <a:t>151</a:t>
            </a:fld>
            <a:endParaRPr lang="en-US"/>
          </a:p>
        </p:txBody>
      </p:sp>
      <p:sp>
        <p:nvSpPr>
          <p:cNvPr id="16773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7731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DED1E22-A05C-8A49-A663-DB8B4F541CC7}" type="slidenum">
              <a:rPr lang="en-US"/>
              <a:pPr>
                <a:defRPr/>
              </a:pPr>
              <a:t>33</a:t>
            </a:fld>
            <a:endParaRPr lang="en-US"/>
          </a:p>
        </p:txBody>
      </p:sp>
      <p:sp>
        <p:nvSpPr>
          <p:cNvPr id="15831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8310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0ADA4AD-B841-994A-9281-AF2E00B55580}" type="slidenum">
              <a:rPr lang="en-US"/>
              <a:pPr>
                <a:defRPr/>
              </a:pPr>
              <a:t>152</a:t>
            </a:fld>
            <a:endParaRPr lang="en-US"/>
          </a:p>
        </p:txBody>
      </p:sp>
      <p:sp>
        <p:nvSpPr>
          <p:cNvPr id="1855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5549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74C6F7E-D7A5-BB4C-A3BC-471AD628F782}" type="slidenum">
              <a:rPr lang="en-US"/>
              <a:pPr>
                <a:defRPr/>
              </a:pPr>
              <a:t>153</a:t>
            </a:fld>
            <a:endParaRPr lang="en-US"/>
          </a:p>
        </p:txBody>
      </p:sp>
      <p:sp>
        <p:nvSpPr>
          <p:cNvPr id="1678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783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832E609-8E58-C149-96B6-6FEA8A733028}" type="slidenum">
              <a:rPr lang="en-US"/>
              <a:pPr>
                <a:defRPr/>
              </a:pPr>
              <a:t>154</a:t>
            </a:fld>
            <a:endParaRPr lang="en-US"/>
          </a:p>
        </p:txBody>
      </p:sp>
      <p:sp>
        <p:nvSpPr>
          <p:cNvPr id="16793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7936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8F8E813-4C40-AE4C-A03B-BDA3DAB8AFB3}" type="slidenum">
              <a:rPr lang="en-US"/>
              <a:pPr>
                <a:defRPr/>
              </a:pPr>
              <a:t>155</a:t>
            </a:fld>
            <a:endParaRPr lang="en-US"/>
          </a:p>
        </p:txBody>
      </p:sp>
      <p:sp>
        <p:nvSpPr>
          <p:cNvPr id="18575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575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EB2DE0A-9FFA-A249-BD38-8178553B5EC2}" type="slidenum">
              <a:rPr lang="en-US"/>
              <a:pPr>
                <a:defRPr/>
              </a:pPr>
              <a:t>156</a:t>
            </a:fld>
            <a:endParaRPr lang="en-US"/>
          </a:p>
        </p:txBody>
      </p:sp>
      <p:sp>
        <p:nvSpPr>
          <p:cNvPr id="16803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8038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06A945B-794C-B943-8543-D3C6F7A0A5A4}" type="slidenum">
              <a:rPr lang="en-US"/>
              <a:pPr>
                <a:defRPr/>
              </a:pPr>
              <a:t>157</a:t>
            </a:fld>
            <a:endParaRPr lang="en-US"/>
          </a:p>
        </p:txBody>
      </p:sp>
      <p:sp>
        <p:nvSpPr>
          <p:cNvPr id="16814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8141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FE7890F-B222-D441-83B0-A1D51E8B3957}" type="slidenum">
              <a:rPr lang="en-US"/>
              <a:pPr>
                <a:defRPr/>
              </a:pPr>
              <a:t>158</a:t>
            </a:fld>
            <a:endParaRPr lang="en-US"/>
          </a:p>
        </p:txBody>
      </p:sp>
      <p:sp>
        <p:nvSpPr>
          <p:cNvPr id="16824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8243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9049113-CDA1-CE4C-9130-DD3ED2156ABB}" type="slidenum">
              <a:rPr lang="en-US"/>
              <a:pPr>
                <a:defRPr/>
              </a:pPr>
              <a:t>159</a:t>
            </a:fld>
            <a:endParaRPr lang="en-US"/>
          </a:p>
        </p:txBody>
      </p:sp>
      <p:sp>
        <p:nvSpPr>
          <p:cNvPr id="16834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8345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2E06C24-EBE0-424F-AB91-D3AAA138D97D}" type="slidenum">
              <a:rPr lang="en-US"/>
              <a:pPr>
                <a:defRPr/>
              </a:pPr>
              <a:t>160</a:t>
            </a:fld>
            <a:endParaRPr lang="en-US"/>
          </a:p>
        </p:txBody>
      </p:sp>
      <p:sp>
        <p:nvSpPr>
          <p:cNvPr id="16844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8448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F2CD804-793C-2C48-BCB4-791B231D588F}" type="slidenum">
              <a:rPr lang="en-US"/>
              <a:pPr>
                <a:defRPr/>
              </a:pPr>
              <a:t>161</a:t>
            </a:fld>
            <a:endParaRPr lang="en-US"/>
          </a:p>
        </p:txBody>
      </p:sp>
      <p:sp>
        <p:nvSpPr>
          <p:cNvPr id="18595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5958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16E87CF-3DFF-DC46-802E-16967409465D}" type="slidenum">
              <a:rPr lang="en-US"/>
              <a:pPr>
                <a:defRPr/>
              </a:pPr>
              <a:t>34</a:t>
            </a:fld>
            <a:endParaRPr lang="en-US"/>
          </a:p>
        </p:txBody>
      </p:sp>
      <p:sp>
        <p:nvSpPr>
          <p:cNvPr id="15841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8413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87A1EEE-84AF-6D4C-BE50-50662BC58D45}" type="slidenum">
              <a:rPr lang="en-US"/>
              <a:pPr>
                <a:defRPr/>
              </a:pPr>
              <a:t>162</a:t>
            </a:fld>
            <a:endParaRPr lang="en-US"/>
          </a:p>
        </p:txBody>
      </p:sp>
      <p:sp>
        <p:nvSpPr>
          <p:cNvPr id="16865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8653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52EFF2A-D7BC-4547-90B7-5A6B2E9DE3AE}" type="slidenum">
              <a:rPr lang="en-US"/>
              <a:pPr>
                <a:defRPr/>
              </a:pPr>
              <a:t>163</a:t>
            </a:fld>
            <a:endParaRPr lang="en-US"/>
          </a:p>
        </p:txBody>
      </p:sp>
      <p:sp>
        <p:nvSpPr>
          <p:cNvPr id="18616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6163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1FDFE40-2939-DC4B-95AE-2DF040DD95BE}" type="slidenum">
              <a:rPr lang="en-US"/>
              <a:pPr>
                <a:defRPr/>
              </a:pPr>
              <a:t>164</a:t>
            </a:fld>
            <a:endParaRPr lang="en-US"/>
          </a:p>
        </p:txBody>
      </p:sp>
      <p:sp>
        <p:nvSpPr>
          <p:cNvPr id="16875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8755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85F8BF1-C61E-F249-8374-E954C6D3E170}" type="slidenum">
              <a:rPr lang="en-US"/>
              <a:pPr>
                <a:defRPr/>
              </a:pPr>
              <a:t>165</a:t>
            </a:fld>
            <a:endParaRPr lang="en-US"/>
          </a:p>
        </p:txBody>
      </p:sp>
      <p:sp>
        <p:nvSpPr>
          <p:cNvPr id="1863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63683" name="Rectangle 3"/>
          <p:cNvSpPr>
            <a:spLocks noGrp="1" noChangeArrowheads="1"/>
          </p:cNvSpPr>
          <p:nvPr>
            <p:ph type="body" idx="1"/>
          </p:nvPr>
        </p:nvSpPr>
        <p:spPr/>
        <p:txBody>
          <a:bodyPr/>
          <a:lstStyle/>
          <a:p>
            <a:pPr eaLnBrk="1" hangingPunct="1">
              <a:defRPr/>
            </a:pPr>
            <a:endParaRPr lang="en-US" b="1" smtClean="0">
              <a:cs typeface="+mn-cs"/>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4532646-2D73-BF4E-BA6A-34F4C62547F1}" type="slidenum">
              <a:rPr lang="en-US"/>
              <a:pPr>
                <a:defRPr/>
              </a:pPr>
              <a:t>166</a:t>
            </a:fld>
            <a:endParaRPr lang="en-US"/>
          </a:p>
        </p:txBody>
      </p:sp>
      <p:sp>
        <p:nvSpPr>
          <p:cNvPr id="16885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8857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45A7300-FA81-B441-9AC1-17488955F08E}" type="slidenum">
              <a:rPr lang="en-US"/>
              <a:pPr>
                <a:defRPr/>
              </a:pPr>
              <a:t>167</a:t>
            </a:fld>
            <a:endParaRPr lang="en-US"/>
          </a:p>
        </p:txBody>
      </p:sp>
      <p:sp>
        <p:nvSpPr>
          <p:cNvPr id="1689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8960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75631F2-38A6-0045-9DCE-984D581F395F}" type="slidenum">
              <a:rPr lang="en-US"/>
              <a:pPr>
                <a:defRPr/>
              </a:pPr>
              <a:t>168</a:t>
            </a:fld>
            <a:endParaRPr lang="en-US"/>
          </a:p>
        </p:txBody>
      </p:sp>
      <p:sp>
        <p:nvSpPr>
          <p:cNvPr id="16906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9062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BA64940-C1CE-494A-89A2-C20AFADDC87F}" type="slidenum">
              <a:rPr lang="en-US"/>
              <a:pPr>
                <a:defRPr/>
              </a:pPr>
              <a:t>169</a:t>
            </a:fld>
            <a:endParaRPr lang="en-US"/>
          </a:p>
        </p:txBody>
      </p:sp>
      <p:sp>
        <p:nvSpPr>
          <p:cNvPr id="16916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9165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FECB21F-6809-6443-9ACD-52B90ED62E2F}" type="slidenum">
              <a:rPr lang="en-US"/>
              <a:pPr>
                <a:defRPr/>
              </a:pPr>
              <a:t>170</a:t>
            </a:fld>
            <a:endParaRPr lang="en-US"/>
          </a:p>
        </p:txBody>
      </p:sp>
      <p:sp>
        <p:nvSpPr>
          <p:cNvPr id="18657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6573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16CE5D1-8990-304F-9995-6BDC1E3B8F53}" type="slidenum">
              <a:rPr lang="en-US"/>
              <a:pPr>
                <a:defRPr/>
              </a:pPr>
              <a:t>171</a:t>
            </a:fld>
            <a:endParaRPr lang="en-US"/>
          </a:p>
        </p:txBody>
      </p:sp>
      <p:sp>
        <p:nvSpPr>
          <p:cNvPr id="16926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9267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662C550-384D-8E4F-9808-FDB093F39ACD}" type="slidenum">
              <a:rPr lang="en-US"/>
              <a:pPr>
                <a:defRPr/>
              </a:pPr>
              <a:t>35</a:t>
            </a:fld>
            <a:endParaRPr lang="en-US"/>
          </a:p>
        </p:txBody>
      </p:sp>
      <p:sp>
        <p:nvSpPr>
          <p:cNvPr id="15851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8515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126855D-0E8D-5D48-876E-FA7632A412D6}" type="slidenum">
              <a:rPr lang="en-US"/>
              <a:pPr>
                <a:defRPr/>
              </a:pPr>
              <a:t>172</a:t>
            </a:fld>
            <a:endParaRPr lang="en-US"/>
          </a:p>
        </p:txBody>
      </p:sp>
      <p:sp>
        <p:nvSpPr>
          <p:cNvPr id="16936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9369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9BA3D2D-1CBA-5342-8EF3-D62A8D73BE7C}" type="slidenum">
              <a:rPr lang="en-US"/>
              <a:pPr>
                <a:defRPr/>
              </a:pPr>
              <a:t>173</a:t>
            </a:fld>
            <a:endParaRPr lang="en-US"/>
          </a:p>
        </p:txBody>
      </p:sp>
      <p:sp>
        <p:nvSpPr>
          <p:cNvPr id="18677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6777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E3E3F5B-0E62-344A-9B93-ADF339898ADA}" type="slidenum">
              <a:rPr lang="en-US"/>
              <a:pPr>
                <a:defRPr/>
              </a:pPr>
              <a:t>36</a:t>
            </a:fld>
            <a:endParaRPr lang="en-US"/>
          </a:p>
        </p:txBody>
      </p:sp>
      <p:sp>
        <p:nvSpPr>
          <p:cNvPr id="15861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8617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897541E-D224-CF4A-B5AA-6CA68AFDA735}" type="slidenum">
              <a:rPr lang="en-US"/>
              <a:pPr>
                <a:defRPr/>
              </a:pPr>
              <a:t>37</a:t>
            </a:fld>
            <a:endParaRPr lang="en-US"/>
          </a:p>
        </p:txBody>
      </p:sp>
      <p:sp>
        <p:nvSpPr>
          <p:cNvPr id="15872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8720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54D2DCF-437B-3548-B389-3BA00028E7F6}" type="slidenum">
              <a:rPr lang="en-US"/>
              <a:pPr>
                <a:defRPr/>
              </a:pPr>
              <a:t>38</a:t>
            </a:fld>
            <a:endParaRPr lang="en-US"/>
          </a:p>
        </p:txBody>
      </p:sp>
      <p:sp>
        <p:nvSpPr>
          <p:cNvPr id="15882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8822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3B00883-D883-B744-B149-466DE815DF99}" type="slidenum">
              <a:rPr lang="en-US"/>
              <a:pPr>
                <a:defRPr/>
              </a:pPr>
              <a:t>40</a:t>
            </a:fld>
            <a:endParaRPr lang="en-US"/>
          </a:p>
        </p:txBody>
      </p:sp>
      <p:sp>
        <p:nvSpPr>
          <p:cNvPr id="17428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4285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8CB34A7-5D25-A846-A16A-EE8565152430}" type="slidenum">
              <a:rPr lang="en-US"/>
              <a:pPr>
                <a:defRPr/>
              </a:pPr>
              <a:t>41</a:t>
            </a:fld>
            <a:endParaRPr lang="en-US"/>
          </a:p>
        </p:txBody>
      </p:sp>
      <p:sp>
        <p:nvSpPr>
          <p:cNvPr id="17408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4080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4630F8B-BC56-4C46-BCA5-7C1CB440C8DC}" type="slidenum">
              <a:rPr lang="en-US"/>
              <a:pPr>
                <a:defRPr/>
              </a:pPr>
              <a:t>22</a:t>
            </a:fld>
            <a:endParaRPr lang="en-US"/>
          </a:p>
        </p:txBody>
      </p:sp>
      <p:sp>
        <p:nvSpPr>
          <p:cNvPr id="1576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7696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23433F2-A0F4-C347-BA12-ABAF44268199}" type="slidenum">
              <a:rPr lang="en-US"/>
              <a:pPr>
                <a:defRPr/>
              </a:pPr>
              <a:t>42</a:t>
            </a:fld>
            <a:endParaRPr lang="en-US"/>
          </a:p>
        </p:txBody>
      </p:sp>
      <p:sp>
        <p:nvSpPr>
          <p:cNvPr id="15912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9129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A8F4533-4CD6-8949-95FE-C05978F14860}" type="slidenum">
              <a:rPr lang="en-US"/>
              <a:pPr>
                <a:defRPr/>
              </a:pPr>
              <a:t>43</a:t>
            </a:fld>
            <a:endParaRPr lang="en-US"/>
          </a:p>
        </p:txBody>
      </p:sp>
      <p:sp>
        <p:nvSpPr>
          <p:cNvPr id="15923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9232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1ADA2CD-27B5-1D44-805C-9F643EB1C0DD}" type="slidenum">
              <a:rPr lang="en-US"/>
              <a:pPr>
                <a:defRPr/>
              </a:pPr>
              <a:t>45</a:t>
            </a:fld>
            <a:endParaRPr lang="en-US"/>
          </a:p>
        </p:txBody>
      </p:sp>
      <p:sp>
        <p:nvSpPr>
          <p:cNvPr id="15933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9334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92AC7D3-2D9D-A146-B63A-E5381ABCF356}" type="slidenum">
              <a:rPr lang="en-US"/>
              <a:pPr>
                <a:defRPr/>
              </a:pPr>
              <a:t>46</a:t>
            </a:fld>
            <a:endParaRPr lang="en-US"/>
          </a:p>
        </p:txBody>
      </p:sp>
      <p:sp>
        <p:nvSpPr>
          <p:cNvPr id="17469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4694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0405E0F-FF2E-A542-B8A8-9A487F826A57}" type="slidenum">
              <a:rPr lang="en-US"/>
              <a:pPr>
                <a:defRPr/>
              </a:pPr>
              <a:t>47</a:t>
            </a:fld>
            <a:endParaRPr lang="en-US"/>
          </a:p>
        </p:txBody>
      </p:sp>
      <p:sp>
        <p:nvSpPr>
          <p:cNvPr id="17489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4899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3AECAD4-C5ED-6D44-8299-3640E3772866}" type="slidenum">
              <a:rPr lang="en-US"/>
              <a:pPr>
                <a:defRPr/>
              </a:pPr>
              <a:t>48</a:t>
            </a:fld>
            <a:endParaRPr lang="en-US"/>
          </a:p>
        </p:txBody>
      </p:sp>
      <p:sp>
        <p:nvSpPr>
          <p:cNvPr id="15964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9641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338A960-9072-294A-95C6-8ED5AB0F9BFF}" type="slidenum">
              <a:rPr lang="en-US"/>
              <a:pPr>
                <a:defRPr/>
              </a:pPr>
              <a:t>49</a:t>
            </a:fld>
            <a:endParaRPr lang="en-US"/>
          </a:p>
        </p:txBody>
      </p:sp>
      <p:sp>
        <p:nvSpPr>
          <p:cNvPr id="15974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9744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CF358F2-E1DA-F14A-972A-DF3F1A96C632}" type="slidenum">
              <a:rPr lang="en-US"/>
              <a:pPr>
                <a:defRPr/>
              </a:pPr>
              <a:t>51</a:t>
            </a:fld>
            <a:endParaRPr lang="en-US"/>
          </a:p>
        </p:txBody>
      </p:sp>
      <p:sp>
        <p:nvSpPr>
          <p:cNvPr id="17551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551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742F403-25E8-5241-80EB-873260D7F58D}" type="slidenum">
              <a:rPr lang="en-US"/>
              <a:pPr>
                <a:defRPr/>
              </a:pPr>
              <a:t>52</a:t>
            </a:fld>
            <a:endParaRPr lang="en-US"/>
          </a:p>
        </p:txBody>
      </p:sp>
      <p:sp>
        <p:nvSpPr>
          <p:cNvPr id="16015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015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E62F254-97E9-D741-AC5D-CC619568BC0B}" type="slidenum">
              <a:rPr lang="en-US"/>
              <a:pPr>
                <a:defRPr/>
              </a:pPr>
              <a:t>53</a:t>
            </a:fld>
            <a:endParaRPr lang="en-US"/>
          </a:p>
        </p:txBody>
      </p:sp>
      <p:sp>
        <p:nvSpPr>
          <p:cNvPr id="17571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5718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2FA7F5B-28DD-5C4A-8956-33B456CEF6BD}" type="slidenum">
              <a:rPr lang="en-US"/>
              <a:pPr>
                <a:defRPr/>
              </a:pPr>
              <a:t>23</a:t>
            </a:fld>
            <a:endParaRPr lang="en-US"/>
          </a:p>
        </p:txBody>
      </p:sp>
      <p:sp>
        <p:nvSpPr>
          <p:cNvPr id="17326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3261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7516BA1-8D53-2042-A0AC-DE6F950787AD}" type="slidenum">
              <a:rPr lang="en-US"/>
              <a:pPr>
                <a:defRPr/>
              </a:pPr>
              <a:t>54</a:t>
            </a:fld>
            <a:endParaRPr lang="en-US"/>
          </a:p>
        </p:txBody>
      </p:sp>
      <p:sp>
        <p:nvSpPr>
          <p:cNvPr id="1602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0256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D5A5431-C971-7146-9C6D-CB15D75BE7C5}" type="slidenum">
              <a:rPr lang="en-US"/>
              <a:pPr>
                <a:defRPr/>
              </a:pPr>
              <a:t>55</a:t>
            </a:fld>
            <a:endParaRPr lang="en-US"/>
          </a:p>
        </p:txBody>
      </p:sp>
      <p:sp>
        <p:nvSpPr>
          <p:cNvPr id="17592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5923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088E169-0EF1-1049-B654-A60F288565CC}" type="slidenum">
              <a:rPr lang="en-US"/>
              <a:pPr>
                <a:defRPr/>
              </a:pPr>
              <a:t>56</a:t>
            </a:fld>
            <a:endParaRPr lang="en-US"/>
          </a:p>
        </p:txBody>
      </p:sp>
      <p:sp>
        <p:nvSpPr>
          <p:cNvPr id="16035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0358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4F66117-E11B-EF49-9AE7-D282E5598A1F}" type="slidenum">
              <a:rPr lang="en-US"/>
              <a:pPr>
                <a:defRPr/>
              </a:pPr>
              <a:t>57</a:t>
            </a:fld>
            <a:endParaRPr lang="en-US"/>
          </a:p>
        </p:txBody>
      </p:sp>
      <p:sp>
        <p:nvSpPr>
          <p:cNvPr id="16046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0461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0D171F0-AFA2-C04C-9DEC-E592842812F0}" type="slidenum">
              <a:rPr lang="en-US"/>
              <a:pPr>
                <a:defRPr/>
              </a:pPr>
              <a:t>58</a:t>
            </a:fld>
            <a:endParaRPr lang="en-US"/>
          </a:p>
        </p:txBody>
      </p:sp>
      <p:sp>
        <p:nvSpPr>
          <p:cNvPr id="17653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6537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8FB7E16-B2A1-844D-98E4-8FAC97318960}" type="slidenum">
              <a:rPr lang="en-US"/>
              <a:pPr>
                <a:defRPr/>
              </a:pPr>
              <a:t>59</a:t>
            </a:fld>
            <a:endParaRPr lang="en-US"/>
          </a:p>
        </p:txBody>
      </p:sp>
      <p:sp>
        <p:nvSpPr>
          <p:cNvPr id="1607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0768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962A03B-4B7E-2049-B3D8-9576443A40A3}" type="slidenum">
              <a:rPr lang="en-US"/>
              <a:pPr>
                <a:defRPr/>
              </a:pPr>
              <a:t>62</a:t>
            </a:fld>
            <a:endParaRPr lang="en-US"/>
          </a:p>
        </p:txBody>
      </p:sp>
      <p:sp>
        <p:nvSpPr>
          <p:cNvPr id="16087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0870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859440D-CE43-DE43-A085-5F6415C87325}" type="slidenum">
              <a:rPr lang="en-US"/>
              <a:pPr>
                <a:defRPr/>
              </a:pPr>
              <a:t>63</a:t>
            </a:fld>
            <a:endParaRPr lang="en-US"/>
          </a:p>
        </p:txBody>
      </p:sp>
      <p:sp>
        <p:nvSpPr>
          <p:cNvPr id="16107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1075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84FD160-3988-E046-8B8A-28118B90CFC5}" type="slidenum">
              <a:rPr lang="en-US"/>
              <a:pPr>
                <a:defRPr/>
              </a:pPr>
              <a:t>64</a:t>
            </a:fld>
            <a:endParaRPr lang="en-US"/>
          </a:p>
        </p:txBody>
      </p:sp>
      <p:sp>
        <p:nvSpPr>
          <p:cNvPr id="17735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7357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24938A9-9885-1E4E-B166-6011E900DF92}" type="slidenum">
              <a:rPr lang="en-US"/>
              <a:pPr>
                <a:defRPr/>
              </a:pPr>
              <a:t>65</a:t>
            </a:fld>
            <a:endParaRPr lang="en-US"/>
          </a:p>
        </p:txBody>
      </p:sp>
      <p:sp>
        <p:nvSpPr>
          <p:cNvPr id="16117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1177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EB622D1-950D-3E45-B22E-85CDF80B4C7E}" type="slidenum">
              <a:rPr lang="en-US"/>
              <a:pPr>
                <a:defRPr/>
              </a:pPr>
              <a:t>24</a:t>
            </a:fld>
            <a:endParaRPr lang="en-US"/>
          </a:p>
        </p:txBody>
      </p:sp>
      <p:sp>
        <p:nvSpPr>
          <p:cNvPr id="1577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7798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1E12D71-1464-E944-A649-10858AB9715A}" type="slidenum">
              <a:rPr lang="en-US"/>
              <a:pPr>
                <a:defRPr/>
              </a:pPr>
              <a:t>66</a:t>
            </a:fld>
            <a:endParaRPr lang="en-US"/>
          </a:p>
        </p:txBody>
      </p:sp>
      <p:sp>
        <p:nvSpPr>
          <p:cNvPr id="16128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1280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88F72F2-5AA8-E44E-9298-902A5F3434CC}" type="slidenum">
              <a:rPr lang="en-US"/>
              <a:pPr>
                <a:defRPr/>
              </a:pPr>
              <a:t>67</a:t>
            </a:fld>
            <a:endParaRPr lang="en-US"/>
          </a:p>
        </p:txBody>
      </p:sp>
      <p:sp>
        <p:nvSpPr>
          <p:cNvPr id="17756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7561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3946C03-ED0F-BD4E-B994-A05132C95151}" type="slidenum">
              <a:rPr lang="en-US"/>
              <a:pPr>
                <a:defRPr/>
              </a:pPr>
              <a:t>68</a:t>
            </a:fld>
            <a:endParaRPr lang="en-US"/>
          </a:p>
        </p:txBody>
      </p:sp>
      <p:sp>
        <p:nvSpPr>
          <p:cNvPr id="16138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1382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3454097-69D1-3E49-8651-746CB543BAEC}" type="slidenum">
              <a:rPr lang="en-US"/>
              <a:pPr>
                <a:defRPr/>
              </a:pPr>
              <a:t>69</a:t>
            </a:fld>
            <a:endParaRPr lang="en-US"/>
          </a:p>
        </p:txBody>
      </p:sp>
      <p:sp>
        <p:nvSpPr>
          <p:cNvPr id="17776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7766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8EE66D2-4395-6F49-92B3-58F29C36AE4F}" type="slidenum">
              <a:rPr lang="en-US"/>
              <a:pPr>
                <a:defRPr/>
              </a:pPr>
              <a:t>70</a:t>
            </a:fld>
            <a:endParaRPr lang="en-US"/>
          </a:p>
        </p:txBody>
      </p:sp>
      <p:sp>
        <p:nvSpPr>
          <p:cNvPr id="17797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7971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D276E83-7163-3C4A-94D2-DE0637FAD058}" type="slidenum">
              <a:rPr lang="en-US"/>
              <a:pPr>
                <a:defRPr/>
              </a:pPr>
              <a:t>71</a:t>
            </a:fld>
            <a:endParaRPr lang="en-US"/>
          </a:p>
        </p:txBody>
      </p:sp>
      <p:sp>
        <p:nvSpPr>
          <p:cNvPr id="16168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1689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D679104-C71C-A245-888E-3D63D905E285}" type="slidenum">
              <a:rPr lang="en-US"/>
              <a:pPr>
                <a:defRPr/>
              </a:pPr>
              <a:t>72</a:t>
            </a:fld>
            <a:endParaRPr lang="en-US"/>
          </a:p>
        </p:txBody>
      </p:sp>
      <p:sp>
        <p:nvSpPr>
          <p:cNvPr id="16179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1792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89F42F7-E051-C246-B267-2FBA717E423A}" type="slidenum">
              <a:rPr lang="en-US"/>
              <a:pPr>
                <a:defRPr/>
              </a:pPr>
              <a:t>73</a:t>
            </a:fld>
            <a:endParaRPr lang="en-US"/>
          </a:p>
        </p:txBody>
      </p:sp>
      <p:sp>
        <p:nvSpPr>
          <p:cNvPr id="17817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8176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8D268F1-BBD3-CC4F-BCBD-9BF33A93D981}" type="slidenum">
              <a:rPr lang="en-US"/>
              <a:pPr>
                <a:defRPr/>
              </a:pPr>
              <a:t>74</a:t>
            </a:fld>
            <a:endParaRPr lang="en-US"/>
          </a:p>
        </p:txBody>
      </p:sp>
      <p:sp>
        <p:nvSpPr>
          <p:cNvPr id="16199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1997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AA4C3FD-7674-5C4F-90BB-4A747DE46A12}" type="slidenum">
              <a:rPr lang="en-US"/>
              <a:pPr>
                <a:defRPr/>
              </a:pPr>
              <a:t>75</a:t>
            </a:fld>
            <a:endParaRPr lang="en-US"/>
          </a:p>
        </p:txBody>
      </p:sp>
      <p:sp>
        <p:nvSpPr>
          <p:cNvPr id="16209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2099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26F0855-0652-414A-9B59-B9F8927B3472}" type="slidenum">
              <a:rPr lang="en-US"/>
              <a:pPr>
                <a:defRPr/>
              </a:pPr>
              <a:t>25</a:t>
            </a:fld>
            <a:endParaRPr lang="en-US"/>
          </a:p>
        </p:txBody>
      </p:sp>
      <p:sp>
        <p:nvSpPr>
          <p:cNvPr id="15790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7901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AEA7618-6844-7349-BB1B-00E6354B6046}" type="slidenum">
              <a:rPr lang="en-US"/>
              <a:pPr>
                <a:defRPr/>
              </a:pPr>
              <a:t>76</a:t>
            </a:fld>
            <a:endParaRPr lang="en-US"/>
          </a:p>
        </p:txBody>
      </p:sp>
      <p:sp>
        <p:nvSpPr>
          <p:cNvPr id="16220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2201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5C5174C-EFAC-5C4C-9647-7D269AE39692}" type="slidenum">
              <a:rPr lang="en-US"/>
              <a:pPr>
                <a:defRPr/>
              </a:pPr>
              <a:t>77</a:t>
            </a:fld>
            <a:endParaRPr lang="en-US"/>
          </a:p>
        </p:txBody>
      </p:sp>
      <p:sp>
        <p:nvSpPr>
          <p:cNvPr id="16230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2304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C5E5F84-17CA-A845-B1BF-D5F629F47A03}" type="slidenum">
              <a:rPr lang="en-US"/>
              <a:pPr>
                <a:defRPr/>
              </a:pPr>
              <a:t>78</a:t>
            </a:fld>
            <a:endParaRPr lang="en-US"/>
          </a:p>
        </p:txBody>
      </p:sp>
      <p:sp>
        <p:nvSpPr>
          <p:cNvPr id="16240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2406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88AF21F-518F-F14E-A497-B29F0091D7AB}" type="slidenum">
              <a:rPr lang="en-US"/>
              <a:pPr>
                <a:defRPr/>
              </a:pPr>
              <a:t>79</a:t>
            </a:fld>
            <a:endParaRPr lang="en-US"/>
          </a:p>
        </p:txBody>
      </p:sp>
      <p:sp>
        <p:nvSpPr>
          <p:cNvPr id="16250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2509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3BA54AD-B9C0-4448-BB8A-963549E9A168}" type="slidenum">
              <a:rPr lang="en-US"/>
              <a:pPr>
                <a:defRPr/>
              </a:pPr>
              <a:t>80</a:t>
            </a:fld>
            <a:endParaRPr lang="en-US"/>
          </a:p>
        </p:txBody>
      </p:sp>
      <p:sp>
        <p:nvSpPr>
          <p:cNvPr id="16261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2611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1C03930-7E2C-004A-AE90-C9D16D7AD4A3}" type="slidenum">
              <a:rPr lang="en-US"/>
              <a:pPr>
                <a:defRPr/>
              </a:pPr>
              <a:t>86</a:t>
            </a:fld>
            <a:endParaRPr lang="en-US"/>
          </a:p>
        </p:txBody>
      </p:sp>
      <p:sp>
        <p:nvSpPr>
          <p:cNvPr id="16271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271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6A42C9F-CCBD-404E-A2F1-101D32E1C2D3}" type="slidenum">
              <a:rPr lang="en-US"/>
              <a:pPr>
                <a:defRPr/>
              </a:pPr>
              <a:t>87</a:t>
            </a:fld>
            <a:endParaRPr lang="en-US"/>
          </a:p>
        </p:txBody>
      </p:sp>
      <p:sp>
        <p:nvSpPr>
          <p:cNvPr id="16281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2816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20DD365-CEA6-9A4F-868D-8534550EC6CE}" type="slidenum">
              <a:rPr lang="en-US"/>
              <a:pPr>
                <a:defRPr/>
              </a:pPr>
              <a:t>88</a:t>
            </a:fld>
            <a:endParaRPr lang="en-US"/>
          </a:p>
        </p:txBody>
      </p:sp>
      <p:sp>
        <p:nvSpPr>
          <p:cNvPr id="17879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8790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1713C77-C7AF-0847-AB7C-610B13ABC6B2}" type="slidenum">
              <a:rPr lang="en-US"/>
              <a:pPr>
                <a:defRPr/>
              </a:pPr>
              <a:t>89</a:t>
            </a:fld>
            <a:endParaRPr lang="en-US"/>
          </a:p>
        </p:txBody>
      </p:sp>
      <p:sp>
        <p:nvSpPr>
          <p:cNvPr id="17899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8995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AC19412-C3EA-4E4B-8B19-0E7252842BE5}" type="slidenum">
              <a:rPr lang="en-US"/>
              <a:pPr>
                <a:defRPr/>
              </a:pPr>
              <a:t>90</a:t>
            </a:fld>
            <a:endParaRPr lang="en-US"/>
          </a:p>
        </p:txBody>
      </p:sp>
      <p:sp>
        <p:nvSpPr>
          <p:cNvPr id="16291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2918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B54B1BC-C87B-9048-B47E-7B7FB90FBD35}" type="slidenum">
              <a:rPr lang="en-US"/>
              <a:pPr>
                <a:defRPr/>
              </a:pPr>
              <a:t>27</a:t>
            </a:fld>
            <a:endParaRPr lang="en-US"/>
          </a:p>
        </p:txBody>
      </p:sp>
      <p:sp>
        <p:nvSpPr>
          <p:cNvPr id="1580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8003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D8AAE17-1A3B-D345-B9BE-A23A0F55676E}" type="slidenum">
              <a:rPr lang="en-US"/>
              <a:pPr>
                <a:defRPr/>
              </a:pPr>
              <a:t>91</a:t>
            </a:fld>
            <a:endParaRPr lang="en-US"/>
          </a:p>
        </p:txBody>
      </p:sp>
      <p:sp>
        <p:nvSpPr>
          <p:cNvPr id="17920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9200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8FFAF32-77A4-8740-99DF-2331B59CA982}" type="slidenum">
              <a:rPr lang="en-US"/>
              <a:pPr>
                <a:defRPr/>
              </a:pPr>
              <a:t>93</a:t>
            </a:fld>
            <a:endParaRPr lang="en-US"/>
          </a:p>
        </p:txBody>
      </p:sp>
      <p:sp>
        <p:nvSpPr>
          <p:cNvPr id="16302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3021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8774667-9F39-764B-83F7-76E05E6373D6}" type="slidenum">
              <a:rPr lang="en-US"/>
              <a:pPr>
                <a:defRPr/>
              </a:pPr>
              <a:t>94</a:t>
            </a:fld>
            <a:endParaRPr lang="en-US"/>
          </a:p>
        </p:txBody>
      </p:sp>
      <p:sp>
        <p:nvSpPr>
          <p:cNvPr id="17960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9609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ADCCB5F-E0F0-E448-9400-55C1868DF93E}" type="slidenum">
              <a:rPr lang="en-US"/>
              <a:pPr>
                <a:defRPr/>
              </a:pPr>
              <a:t>95</a:t>
            </a:fld>
            <a:endParaRPr lang="en-US"/>
          </a:p>
        </p:txBody>
      </p:sp>
      <p:sp>
        <p:nvSpPr>
          <p:cNvPr id="17981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9814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E367A29-41C0-2846-AC44-F2E17B421225}" type="slidenum">
              <a:rPr lang="en-US"/>
              <a:pPr>
                <a:defRPr/>
              </a:pPr>
              <a:t>96</a:t>
            </a:fld>
            <a:endParaRPr lang="en-US"/>
          </a:p>
        </p:txBody>
      </p:sp>
      <p:sp>
        <p:nvSpPr>
          <p:cNvPr id="16332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3328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0A0C3C9-0C9E-F04F-9C5F-7FD414A2E622}" type="slidenum">
              <a:rPr lang="en-US"/>
              <a:pPr>
                <a:defRPr/>
              </a:pPr>
              <a:t>97</a:t>
            </a:fld>
            <a:endParaRPr lang="en-US"/>
          </a:p>
        </p:txBody>
      </p:sp>
      <p:sp>
        <p:nvSpPr>
          <p:cNvPr id="18022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0224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C5F8466-38B9-E440-BFCC-67071421C2F7}" type="slidenum">
              <a:rPr lang="en-US"/>
              <a:pPr>
                <a:defRPr/>
              </a:pPr>
              <a:t>98</a:t>
            </a:fld>
            <a:endParaRPr lang="en-US"/>
          </a:p>
        </p:txBody>
      </p:sp>
      <p:sp>
        <p:nvSpPr>
          <p:cNvPr id="16343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3430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88F5825-2288-8C49-A09C-DCD0416BA2DB}" type="slidenum">
              <a:rPr lang="en-US"/>
              <a:pPr>
                <a:defRPr/>
              </a:pPr>
              <a:t>99</a:t>
            </a:fld>
            <a:endParaRPr lang="en-US"/>
          </a:p>
        </p:txBody>
      </p:sp>
      <p:sp>
        <p:nvSpPr>
          <p:cNvPr id="18042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0429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445EEA0-EF71-C94F-885F-F7D213BBE3B6}" type="slidenum">
              <a:rPr lang="en-US"/>
              <a:pPr>
                <a:defRPr/>
              </a:pPr>
              <a:t>100</a:t>
            </a:fld>
            <a:endParaRPr lang="en-US"/>
          </a:p>
        </p:txBody>
      </p:sp>
      <p:sp>
        <p:nvSpPr>
          <p:cNvPr id="16353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3533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FD4B5A3-B034-8E48-9DF6-9EF68315635C}" type="slidenum">
              <a:rPr lang="en-US"/>
              <a:pPr>
                <a:defRPr/>
              </a:pPr>
              <a:t>101</a:t>
            </a:fld>
            <a:endParaRPr lang="en-US"/>
          </a:p>
        </p:txBody>
      </p:sp>
      <p:sp>
        <p:nvSpPr>
          <p:cNvPr id="1806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063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E52B77A-BC94-7D4A-92F0-36EF2873A624}" type="slidenum">
              <a:rPr lang="en-US"/>
              <a:pPr>
                <a:defRPr/>
              </a:pPr>
              <a:t>28</a:t>
            </a:fld>
            <a:endParaRPr lang="en-US"/>
          </a:p>
        </p:txBody>
      </p:sp>
      <p:sp>
        <p:nvSpPr>
          <p:cNvPr id="17346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73465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756D6B3-F48C-4F4D-BCB4-2CC1E9BA73D1}" type="slidenum">
              <a:rPr lang="en-US"/>
              <a:pPr>
                <a:defRPr/>
              </a:pPr>
              <a:t>102</a:t>
            </a:fld>
            <a:endParaRPr lang="en-US"/>
          </a:p>
        </p:txBody>
      </p:sp>
      <p:sp>
        <p:nvSpPr>
          <p:cNvPr id="16394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3942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CAE3E50-D5A8-DF4C-8C4C-DF4348C3C718}" type="slidenum">
              <a:rPr lang="en-US"/>
              <a:pPr>
                <a:defRPr/>
              </a:pPr>
              <a:t>103</a:t>
            </a:fld>
            <a:endParaRPr lang="en-US"/>
          </a:p>
        </p:txBody>
      </p:sp>
      <p:sp>
        <p:nvSpPr>
          <p:cNvPr id="18145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1453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5977C80-095D-7844-9414-AFCD327490DD}" type="slidenum">
              <a:rPr lang="en-US"/>
              <a:pPr>
                <a:defRPr/>
              </a:pPr>
              <a:t>104</a:t>
            </a:fld>
            <a:endParaRPr lang="en-US"/>
          </a:p>
        </p:txBody>
      </p:sp>
      <p:sp>
        <p:nvSpPr>
          <p:cNvPr id="16404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4045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E6A0DF3-77A1-094C-9BAA-C6124A5D96B6}" type="slidenum">
              <a:rPr lang="en-US"/>
              <a:pPr>
                <a:defRPr/>
              </a:pPr>
              <a:t>105</a:t>
            </a:fld>
            <a:endParaRPr lang="en-US"/>
          </a:p>
        </p:txBody>
      </p:sp>
      <p:sp>
        <p:nvSpPr>
          <p:cNvPr id="16414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4147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C644736-6B91-7F42-B8B8-00A50108D934}" type="slidenum">
              <a:rPr lang="en-US"/>
              <a:pPr>
                <a:defRPr/>
              </a:pPr>
              <a:t>106</a:t>
            </a:fld>
            <a:endParaRPr lang="en-US"/>
          </a:p>
        </p:txBody>
      </p:sp>
      <p:sp>
        <p:nvSpPr>
          <p:cNvPr id="18165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1657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9D5CA11-C32B-5442-8A1C-F95D49910F6B}" type="slidenum">
              <a:rPr lang="en-US"/>
              <a:pPr>
                <a:defRPr/>
              </a:pPr>
              <a:t>107</a:t>
            </a:fld>
            <a:endParaRPr lang="en-US"/>
          </a:p>
        </p:txBody>
      </p:sp>
      <p:sp>
        <p:nvSpPr>
          <p:cNvPr id="16424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4249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220EE6A-DB88-BE4D-BC55-6F6B463FA082}" type="slidenum">
              <a:rPr lang="en-US"/>
              <a:pPr>
                <a:defRPr/>
              </a:pPr>
              <a:t>108</a:t>
            </a:fld>
            <a:endParaRPr lang="en-US"/>
          </a:p>
        </p:txBody>
      </p:sp>
      <p:sp>
        <p:nvSpPr>
          <p:cNvPr id="18186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1862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68EBAB8-71C9-964C-8F04-51D57884ED9D}" type="slidenum">
              <a:rPr lang="en-US"/>
              <a:pPr>
                <a:defRPr/>
              </a:pPr>
              <a:t>109</a:t>
            </a:fld>
            <a:endParaRPr lang="en-US"/>
          </a:p>
        </p:txBody>
      </p:sp>
      <p:sp>
        <p:nvSpPr>
          <p:cNvPr id="18206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2067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F9318D2-9329-A84F-8D46-4EB5F5ADBB1F}" type="slidenum">
              <a:rPr lang="en-US"/>
              <a:pPr>
                <a:defRPr/>
              </a:pPr>
              <a:t>110</a:t>
            </a:fld>
            <a:endParaRPr lang="en-US"/>
          </a:p>
        </p:txBody>
      </p:sp>
      <p:sp>
        <p:nvSpPr>
          <p:cNvPr id="16435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4352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9AA068C-2D2C-6F4B-A6CB-312C85FFCA6E}" type="slidenum">
              <a:rPr lang="en-US"/>
              <a:pPr>
                <a:defRPr/>
              </a:pPr>
              <a:t>111</a:t>
            </a:fld>
            <a:endParaRPr lang="en-US"/>
          </a:p>
        </p:txBody>
      </p:sp>
      <p:sp>
        <p:nvSpPr>
          <p:cNvPr id="16445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4454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4A432E1-A288-0E44-B90A-F6782876EA77}" type="slidenum">
              <a:rPr lang="en-US"/>
              <a:pPr>
                <a:defRPr/>
              </a:pPr>
              <a:t>29</a:t>
            </a:fld>
            <a:endParaRPr lang="en-US"/>
          </a:p>
        </p:txBody>
      </p:sp>
      <p:sp>
        <p:nvSpPr>
          <p:cNvPr id="15810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8105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CB09B66-64AF-114C-8FEE-B92D2951F90C}" type="slidenum">
              <a:rPr lang="en-US"/>
              <a:pPr>
                <a:defRPr/>
              </a:pPr>
              <a:t>112</a:t>
            </a:fld>
            <a:endParaRPr lang="en-US"/>
          </a:p>
        </p:txBody>
      </p:sp>
      <p:sp>
        <p:nvSpPr>
          <p:cNvPr id="16455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4557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3747B3E-1CF7-6744-B0F5-F01B415F481C}" type="slidenum">
              <a:rPr lang="en-US"/>
              <a:pPr>
                <a:defRPr/>
              </a:pPr>
              <a:t>113</a:t>
            </a:fld>
            <a:endParaRPr lang="en-US"/>
          </a:p>
        </p:txBody>
      </p:sp>
      <p:sp>
        <p:nvSpPr>
          <p:cNvPr id="18227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2272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895BCC0-11E4-F944-A45D-6FE63887C03D}" type="slidenum">
              <a:rPr lang="en-US"/>
              <a:pPr>
                <a:defRPr/>
              </a:pPr>
              <a:t>114</a:t>
            </a:fld>
            <a:endParaRPr lang="en-US"/>
          </a:p>
        </p:txBody>
      </p:sp>
      <p:sp>
        <p:nvSpPr>
          <p:cNvPr id="16465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4659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473E133-051A-DE46-851B-5FECF1160102}" type="slidenum">
              <a:rPr lang="en-US"/>
              <a:pPr>
                <a:defRPr/>
              </a:pPr>
              <a:t>115</a:t>
            </a:fld>
            <a:endParaRPr lang="en-US"/>
          </a:p>
        </p:txBody>
      </p:sp>
      <p:sp>
        <p:nvSpPr>
          <p:cNvPr id="18247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2477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0E765BB-4E0B-6E4F-9670-90FDB6BE1C49}" type="slidenum">
              <a:rPr lang="en-US"/>
              <a:pPr>
                <a:defRPr/>
              </a:pPr>
              <a:t>116</a:t>
            </a:fld>
            <a:endParaRPr lang="en-US"/>
          </a:p>
        </p:txBody>
      </p:sp>
      <p:sp>
        <p:nvSpPr>
          <p:cNvPr id="18268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2681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AAE1015-75CE-DA40-9058-F552BFE28886}" type="slidenum">
              <a:rPr lang="en-US"/>
              <a:pPr>
                <a:defRPr/>
              </a:pPr>
              <a:t>117</a:t>
            </a:fld>
            <a:endParaRPr lang="en-US"/>
          </a:p>
        </p:txBody>
      </p:sp>
      <p:sp>
        <p:nvSpPr>
          <p:cNvPr id="16476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4761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7BFA723-9847-F84C-A92C-B34EA4EAE6F9}" type="slidenum">
              <a:rPr lang="en-US"/>
              <a:pPr>
                <a:defRPr/>
              </a:pPr>
              <a:t>118</a:t>
            </a:fld>
            <a:endParaRPr lang="en-US"/>
          </a:p>
        </p:txBody>
      </p:sp>
      <p:sp>
        <p:nvSpPr>
          <p:cNvPr id="16486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4864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EC9671A-E950-2B44-8452-D26B7C97C6CF}" type="slidenum">
              <a:rPr lang="en-US"/>
              <a:pPr>
                <a:defRPr/>
              </a:pPr>
              <a:t>119</a:t>
            </a:fld>
            <a:endParaRPr lang="en-US"/>
          </a:p>
        </p:txBody>
      </p:sp>
      <p:sp>
        <p:nvSpPr>
          <p:cNvPr id="16496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4966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20C9540-81CA-DE46-971D-5813E830C9C3}" type="slidenum">
              <a:rPr lang="en-US"/>
              <a:pPr>
                <a:defRPr/>
              </a:pPr>
              <a:t>120</a:t>
            </a:fld>
            <a:endParaRPr lang="en-US"/>
          </a:p>
        </p:txBody>
      </p:sp>
      <p:sp>
        <p:nvSpPr>
          <p:cNvPr id="16506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5069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98BF3EF-DCA7-2146-901D-4754F6BEFA9F}" type="slidenum">
              <a:rPr lang="en-US"/>
              <a:pPr>
                <a:defRPr/>
              </a:pPr>
              <a:t>121</a:t>
            </a:fld>
            <a:endParaRPr lang="en-US"/>
          </a:p>
        </p:txBody>
      </p:sp>
      <p:sp>
        <p:nvSpPr>
          <p:cNvPr id="18309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3091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9F55776-68F3-B647-B71F-43815D5A4796}" type="slidenum">
              <a:rPr lang="en-US"/>
              <a:pPr>
                <a:defRPr/>
              </a:pPr>
              <a:t>30</a:t>
            </a:fld>
            <a:endParaRPr lang="en-US"/>
          </a:p>
        </p:txBody>
      </p:sp>
      <p:sp>
        <p:nvSpPr>
          <p:cNvPr id="15820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58208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8A2BF21-F34E-C542-B962-9A7B8B49CF86}" type="slidenum">
              <a:rPr lang="en-US"/>
              <a:pPr>
                <a:defRPr/>
              </a:pPr>
              <a:t>122</a:t>
            </a:fld>
            <a:endParaRPr lang="en-US"/>
          </a:p>
        </p:txBody>
      </p:sp>
      <p:sp>
        <p:nvSpPr>
          <p:cNvPr id="16517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5171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E82DD38-3F2F-3B48-8F61-D417F48BFACD}" type="slidenum">
              <a:rPr lang="en-US"/>
              <a:pPr>
                <a:defRPr/>
              </a:pPr>
              <a:t>123</a:t>
            </a:fld>
            <a:endParaRPr lang="en-US"/>
          </a:p>
        </p:txBody>
      </p:sp>
      <p:sp>
        <p:nvSpPr>
          <p:cNvPr id="1832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3296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61CE245-928C-6D4F-B71C-8C94885F9DF0}" type="slidenum">
              <a:rPr lang="en-US"/>
              <a:pPr>
                <a:defRPr/>
              </a:pPr>
              <a:t>124</a:t>
            </a:fld>
            <a:endParaRPr lang="en-US"/>
          </a:p>
        </p:txBody>
      </p:sp>
      <p:sp>
        <p:nvSpPr>
          <p:cNvPr id="16527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527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3830F2D-3AB7-2D43-BABB-D872337A0387}" type="slidenum">
              <a:rPr lang="en-US"/>
              <a:pPr>
                <a:defRPr/>
              </a:pPr>
              <a:t>125</a:t>
            </a:fld>
            <a:endParaRPr lang="en-US"/>
          </a:p>
        </p:txBody>
      </p:sp>
      <p:sp>
        <p:nvSpPr>
          <p:cNvPr id="18350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3501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A65A70D-3789-D74F-A720-A94FFDA82067}" type="slidenum">
              <a:rPr lang="en-US"/>
              <a:pPr>
                <a:defRPr/>
              </a:pPr>
              <a:t>126</a:t>
            </a:fld>
            <a:endParaRPr lang="en-US"/>
          </a:p>
        </p:txBody>
      </p:sp>
      <p:sp>
        <p:nvSpPr>
          <p:cNvPr id="16537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5376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258F8A9-83AC-D943-8DD6-5BF9E56FD2A7}" type="slidenum">
              <a:rPr lang="en-US"/>
              <a:pPr>
                <a:defRPr/>
              </a:pPr>
              <a:t>127</a:t>
            </a:fld>
            <a:endParaRPr lang="en-US"/>
          </a:p>
        </p:txBody>
      </p:sp>
      <p:sp>
        <p:nvSpPr>
          <p:cNvPr id="16547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5478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6AE1EC9-1036-A648-9B15-A575BFCD0CE6}" type="slidenum">
              <a:rPr lang="en-US"/>
              <a:pPr>
                <a:defRPr/>
              </a:pPr>
              <a:t>128</a:t>
            </a:fld>
            <a:endParaRPr lang="en-US"/>
          </a:p>
        </p:txBody>
      </p:sp>
      <p:sp>
        <p:nvSpPr>
          <p:cNvPr id="16558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5581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EF052DF-8BD9-B54F-A580-4F80C3F95599}" type="slidenum">
              <a:rPr lang="en-US"/>
              <a:pPr>
                <a:defRPr/>
              </a:pPr>
              <a:t>129</a:t>
            </a:fld>
            <a:endParaRPr lang="en-US"/>
          </a:p>
        </p:txBody>
      </p:sp>
      <p:sp>
        <p:nvSpPr>
          <p:cNvPr id="16568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5683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1A566CE-B9E8-3F40-B298-D1935FA2B899}" type="slidenum">
              <a:rPr lang="en-US"/>
              <a:pPr>
                <a:defRPr/>
              </a:pPr>
              <a:t>130</a:t>
            </a:fld>
            <a:endParaRPr lang="en-US"/>
          </a:p>
        </p:txBody>
      </p:sp>
      <p:sp>
        <p:nvSpPr>
          <p:cNvPr id="18391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3910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6D7A0A7-C1B9-AD46-9E84-2E464960F19D}" type="slidenum">
              <a:rPr lang="en-US"/>
              <a:pPr>
                <a:defRPr/>
              </a:pPr>
              <a:t>131</a:t>
            </a:fld>
            <a:endParaRPr lang="en-US"/>
          </a:p>
        </p:txBody>
      </p:sp>
      <p:sp>
        <p:nvSpPr>
          <p:cNvPr id="18370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3705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5F5A9424-0E30-AC40-88D8-6082D60434A4}" type="datetimeFigureOut">
              <a:rPr lang="en-US" smtClean="0"/>
              <a:t>11/3/13</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ED376CEF-5A6E-9747-AD72-EFD9A6408BC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5F5A9424-0E30-AC40-88D8-6082D60434A4}" type="datetimeFigureOut">
              <a:rPr lang="en-US" smtClean="0"/>
              <a:t>11/3/13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376CEF-5A6E-9747-AD72-EFD9A6408BCE}"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5F5A9424-0E30-AC40-88D8-6082D60434A4}" type="datetimeFigureOut">
              <a:rPr lang="en-US" smtClean="0"/>
              <a:t>11/3/13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376CEF-5A6E-9747-AD72-EFD9A6408BCE}"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F5A9424-0E30-AC40-88D8-6082D60434A4}" type="datetimeFigureOut">
              <a:rPr lang="en-US" smtClean="0"/>
              <a:t>11/3/13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376CEF-5A6E-9747-AD72-EFD9A6408BCE}"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5A9424-0E30-AC40-88D8-6082D60434A4}" type="datetimeFigureOut">
              <a:rPr lang="en-US" smtClean="0"/>
              <a:t>11/3/13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376CEF-5A6E-9747-AD72-EFD9A6408BCE}"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5A9424-0E30-AC40-88D8-6082D60434A4}" type="datetimeFigureOut">
              <a:rPr lang="en-US" smtClean="0"/>
              <a:t>11/3/13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376CEF-5A6E-9747-AD72-EFD9A6408BCE}"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5A9424-0E30-AC40-88D8-6082D60434A4}" type="datetimeFigureOut">
              <a:rPr lang="en-US" smtClean="0"/>
              <a:t>11/3/13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376CEF-5A6E-9747-AD72-EFD9A6408BCE}"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5A9424-0E30-AC40-88D8-6082D60434A4}" type="datetimeFigureOut">
              <a:rPr lang="en-US" smtClean="0"/>
              <a:t>11/3/13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376CEF-5A6E-9747-AD72-EFD9A6408BCE}"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5A9424-0E30-AC40-88D8-6082D60434A4}" type="datetimeFigureOut">
              <a:rPr lang="en-US" smtClean="0"/>
              <a:t>11/3/13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376CEF-5A6E-9747-AD72-EFD9A6408BCE}"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5A9424-0E30-AC40-88D8-6082D60434A4}" type="datetimeFigureOut">
              <a:rPr lang="en-US" smtClean="0"/>
              <a:t>11/3/13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376CEF-5A6E-9747-AD72-EFD9A6408BCE}"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5F5A9424-0E30-AC40-88D8-6082D60434A4}" type="datetimeFigureOut">
              <a:rPr lang="en-US" smtClean="0"/>
              <a:t>11/3/13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76CEF-5A6E-9747-AD72-EFD9A6408BC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5F5A9424-0E30-AC40-88D8-6082D60434A4}" type="datetimeFigureOut">
              <a:rPr lang="en-US" smtClean="0"/>
              <a:t>11/3/13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76CEF-5A6E-9747-AD72-EFD9A6408BCE}"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5F5A9424-0E30-AC40-88D8-6082D60434A4}" type="datetimeFigureOut">
              <a:rPr lang="en-US" smtClean="0"/>
              <a:t>11/3/13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76CEF-5A6E-9747-AD72-EFD9A6408BCE}"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Text Placeholder 2"/>
          <p:cNvSpPr>
            <a:spLocks noGrp="1"/>
          </p:cNvSpPr>
          <p:nvPr>
            <p:ph type="body" sz="half" idx="1"/>
          </p:nvPr>
        </p:nvSpPr>
        <p:spPr>
          <a:xfrm>
            <a:off x="552450" y="9906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43450" y="9906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08249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5F5A9424-0E30-AC40-88D8-6082D60434A4}" type="datetimeFigureOut">
              <a:rPr lang="en-US" smtClean="0"/>
              <a:t>11/3/13</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ED376CEF-5A6E-9747-AD72-EFD9A6408BC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5F5A9424-0E30-AC40-88D8-6082D60434A4}" type="datetimeFigureOut">
              <a:rPr lang="en-US" smtClean="0"/>
              <a:t>11/3/13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76CEF-5A6E-9747-AD72-EFD9A6408BC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5A9424-0E30-AC40-88D8-6082D60434A4}" type="datetimeFigureOut">
              <a:rPr lang="en-US" smtClean="0"/>
              <a:t>11/3/13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376CEF-5A6E-9747-AD72-EFD9A6408BC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5A9424-0E30-AC40-88D8-6082D60434A4}" type="datetimeFigureOut">
              <a:rPr lang="en-US" smtClean="0"/>
              <a:t>11/3/13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376CEF-5A6E-9747-AD72-EFD9A6408BC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5F5A9424-0E30-AC40-88D8-6082D60434A4}" type="datetimeFigureOut">
              <a:rPr lang="en-US" smtClean="0"/>
              <a:t>11/3/13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376CEF-5A6E-9747-AD72-EFD9A6408BC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5F5A9424-0E30-AC40-88D8-6082D60434A4}" type="datetimeFigureOut">
              <a:rPr lang="en-US" smtClean="0"/>
              <a:t>11/3/13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376CEF-5A6E-9747-AD72-EFD9A6408BCE}"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5F5A9424-0E30-AC40-88D8-6082D60434A4}" type="datetimeFigureOut">
              <a:rPr lang="en-US" smtClean="0"/>
              <a:t>11/3/13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376CEF-5A6E-9747-AD72-EFD9A6408BCE}"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theme" Target="../theme/theme1.xml"/><Relationship Id="rId23" Type="http://schemas.openxmlformats.org/officeDocument/2006/relationships/image" Target="../media/image6.png"/><Relationship Id="rId24" Type="http://schemas.openxmlformats.org/officeDocument/2006/relationships/image" Target="../media/image7.png"/><Relationship Id="rId25"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5F5A9424-0E30-AC40-88D8-6082D60434A4}" type="datetimeFigureOut">
              <a:rPr lang="en-US" smtClean="0"/>
              <a:t>11/3/13</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ED376CEF-5A6E-9747-AD72-EFD9A6408BC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 id="2147483762" r:id="rId21"/>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3"/>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4"/>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5"/>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5"/>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5"/>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3"/>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5"/>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3"/>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4"/>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 Id="rId3" Type="http://schemas.openxmlformats.org/officeDocument/2006/relationships/image" Target="../media/image21.jpe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 Id="rId3" Type="http://schemas.openxmlformats.org/officeDocument/2006/relationships/image" Target="../media/image22.jpe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 Id="rId3" Type="http://schemas.openxmlformats.org/officeDocument/2006/relationships/image" Target="../media/image2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 Id="rId3" Type="http://schemas.openxmlformats.org/officeDocument/2006/relationships/image" Target="../media/image22.jpe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 Id="rId3" Type="http://schemas.openxmlformats.org/officeDocument/2006/relationships/image" Target="../media/image22.jpe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 Id="rId3" Type="http://schemas.openxmlformats.org/officeDocument/2006/relationships/image" Target="../media/image23.jpe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 Id="rId3" Type="http://schemas.openxmlformats.org/officeDocument/2006/relationships/image" Target="../media/image23.jpe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 Id="rId3" Type="http://schemas.openxmlformats.org/officeDocument/2006/relationships/image" Target="../media/image21.jpe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 Id="rId3" Type="http://schemas.openxmlformats.org/officeDocument/2006/relationships/image" Target="../media/image21.jpe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 Id="rId3" Type="http://schemas.openxmlformats.org/officeDocument/2006/relationships/image" Target="../media/image24.jpe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 Id="rId3" Type="http://schemas.openxmlformats.org/officeDocument/2006/relationships/image" Target="../media/image25.jpeg"/></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 Id="rId3" Type="http://schemas.openxmlformats.org/officeDocument/2006/relationships/image" Target="../media/image2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 Id="rId3" Type="http://schemas.openxmlformats.org/officeDocument/2006/relationships/image" Target="../media/image25.jpe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 Id="rId3" Type="http://schemas.openxmlformats.org/officeDocument/2006/relationships/image" Target="../media/image25.jpe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0.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3.xml"/><Relationship Id="rId3" Type="http://schemas.openxmlformats.org/officeDocument/2006/relationships/image" Target="../media/image26.jpeg"/></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4.xml"/><Relationship Id="rId3" Type="http://schemas.openxmlformats.org/officeDocument/2006/relationships/image" Target="../media/image26.jpeg"/></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5.xml"/><Relationship Id="rId3" Type="http://schemas.openxmlformats.org/officeDocument/2006/relationships/image" Target="../media/image26.jpeg"/></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6.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3.jpe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8.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9.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0.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4.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5.xml"/><Relationship Id="rId3" Type="http://schemas.openxmlformats.org/officeDocument/2006/relationships/image" Target="../media/image18.jpeg"/></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6.xml"/><Relationship Id="rId3" Type="http://schemas.openxmlformats.org/officeDocument/2006/relationships/image" Target="../media/image18.jpeg"/></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7.xml"/><Relationship Id="rId3" Type="http://schemas.openxmlformats.org/officeDocument/2006/relationships/image" Target="../media/image1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18.xml"/><Relationship Id="rId3" Type="http://schemas.openxmlformats.org/officeDocument/2006/relationships/image" Target="../media/image27.jpeg"/></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9.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0.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4.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5.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6.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8.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9.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0.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4.xml"/><Relationship Id="rId3" Type="http://schemas.openxmlformats.org/officeDocument/2006/relationships/image" Target="../media/image28.jpeg"/></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5.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6.xml"/><Relationship Id="rId3" Type="http://schemas.openxmlformats.org/officeDocument/2006/relationships/image" Target="../media/image29.jpeg"/></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8.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9.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0.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7.xml"/><Relationship Id="rId3" Type="http://schemas.openxmlformats.org/officeDocument/2006/relationships/image" Target="../media/image14.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4.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1.xml"/><Relationship Id="rId3" Type="http://schemas.openxmlformats.org/officeDocument/2006/relationships/image" Target="../media/image16.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6.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7.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7.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9.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8.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8.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18.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8.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18.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1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18.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18.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18.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18.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18.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18.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18.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18.jpe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1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18.jpe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20.jpe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20.jpe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2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20.jpe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15762" y="2035733"/>
            <a:ext cx="4672824" cy="2800767"/>
          </a:xfrm>
          <a:prstGeom prst="rect">
            <a:avLst/>
          </a:prstGeom>
          <a:noFill/>
        </p:spPr>
        <p:txBody>
          <a:bodyPr wrap="none" rtlCol="0">
            <a:spAutoFit/>
          </a:bodyPr>
          <a:lstStyle/>
          <a:p>
            <a:pPr algn="ctr"/>
            <a:r>
              <a:rPr lang="en-US" sz="8800" dirty="0" smtClean="0"/>
              <a:t>Chapter 9 </a:t>
            </a:r>
          </a:p>
          <a:p>
            <a:pPr algn="ctr"/>
            <a:r>
              <a:rPr lang="en-US" sz="8800" dirty="0" smtClean="0"/>
              <a:t>Stars</a:t>
            </a:r>
            <a:endParaRPr lang="en-US" sz="8800" dirty="0"/>
          </a:p>
        </p:txBody>
      </p:sp>
    </p:spTree>
    <p:extLst>
      <p:ext uri="{BB962C8B-B14F-4D97-AF65-F5344CB8AC3E}">
        <p14:creationId xmlns:p14="http://schemas.microsoft.com/office/powerpoint/2010/main" val="398363640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5043" y="322493"/>
            <a:ext cx="8063047" cy="4401205"/>
          </a:xfrm>
          <a:prstGeom prst="rect">
            <a:avLst/>
          </a:prstGeom>
        </p:spPr>
        <p:txBody>
          <a:bodyPr wrap="square">
            <a:spAutoFit/>
          </a:bodyPr>
          <a:lstStyle/>
          <a:p>
            <a:r>
              <a:rPr lang="en-US" sz="4000" dirty="0" smtClean="0"/>
              <a:t>Parallax would be easier to measure if</a:t>
            </a:r>
          </a:p>
          <a:p>
            <a:endParaRPr lang="en-US" sz="4000" dirty="0" smtClean="0"/>
          </a:p>
          <a:p>
            <a:r>
              <a:rPr lang="en-US" sz="4000" dirty="0" smtClean="0"/>
              <a:t>a.	Earth's orbit was larger.</a:t>
            </a:r>
          </a:p>
          <a:p>
            <a:r>
              <a:rPr lang="en-US" sz="4000" dirty="0" smtClean="0"/>
              <a:t>b.	the stars were farther away.</a:t>
            </a:r>
          </a:p>
          <a:p>
            <a:r>
              <a:rPr lang="en-US" sz="4000" dirty="0" smtClean="0"/>
              <a:t>c.	Earth moved faster along its orbit.</a:t>
            </a:r>
          </a:p>
          <a:p>
            <a:r>
              <a:rPr lang="en-US" sz="4000" dirty="0" smtClean="0"/>
              <a:t>d.	all of these</a:t>
            </a:r>
          </a:p>
          <a:p>
            <a:r>
              <a:rPr lang="en-US" sz="4000" dirty="0" smtClean="0"/>
              <a:t>e.	none of these</a:t>
            </a:r>
            <a:endParaRPr lang="en-US" sz="4000" dirty="0"/>
          </a:p>
        </p:txBody>
      </p:sp>
    </p:spTree>
    <p:extLst>
      <p:ext uri="{BB962C8B-B14F-4D97-AF65-F5344CB8AC3E}">
        <p14:creationId xmlns:p14="http://schemas.microsoft.com/office/powerpoint/2010/main" val="2605098315"/>
      </p:ext>
    </p:extLst>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83" name="Rectangle 3"/>
          <p:cNvSpPr>
            <a:spLocks noGrp="1" noChangeArrowheads="1"/>
          </p:cNvSpPr>
          <p:nvPr>
            <p:ph type="body" idx="1"/>
          </p:nvPr>
        </p:nvSpPr>
        <p:spPr>
          <a:xfrm>
            <a:off x="571500" y="990600"/>
            <a:ext cx="8591550" cy="5867400"/>
          </a:xfrm>
        </p:spPr>
        <p:txBody>
          <a:bodyPr/>
          <a:lstStyle/>
          <a:p>
            <a:pPr eaLnBrk="1" hangingPunct="1">
              <a:defRPr/>
            </a:pPr>
            <a:r>
              <a:rPr lang="en-US" smtClean="0">
                <a:cs typeface="+mn-cs"/>
              </a:rPr>
              <a:t>That information, combined with the star</a:t>
            </a:r>
            <a:r>
              <a:rPr lang="ja-JP" altLang="en-US" smtClean="0">
                <a:latin typeface="Arial"/>
                <a:cs typeface="+mn-cs"/>
              </a:rPr>
              <a:t>’</a:t>
            </a:r>
            <a:r>
              <a:rPr lang="en-US" smtClean="0">
                <a:cs typeface="+mn-cs"/>
              </a:rPr>
              <a:t>s apparent brightness, allows astronomers to estimate that Betelgeuse is about 190 pc from Earth.</a:t>
            </a:r>
            <a:endParaRPr lang="en-US" sz="3600" smtClean="0">
              <a:cs typeface="+mn-cs"/>
            </a:endParaRPr>
          </a:p>
          <a:p>
            <a:pPr eaLnBrk="1" hangingPunct="1">
              <a:defRPr/>
            </a:pPr>
            <a:r>
              <a:rPr lang="en-US" smtClean="0">
                <a:cs typeface="+mn-cs"/>
              </a:rPr>
              <a:t>The Hipparcos satellite finds the actual distance to be 131 pc.</a:t>
            </a:r>
          </a:p>
          <a:p>
            <a:pPr lvl="1" eaLnBrk="1" hangingPunct="1">
              <a:defRPr/>
            </a:pPr>
            <a:r>
              <a:rPr lang="en-US" sz="2400" smtClean="0"/>
              <a:t>So, the distance from the spectroscopic parallax technique is only approximate. </a:t>
            </a:r>
          </a:p>
        </p:txBody>
      </p:sp>
      <p:sp>
        <p:nvSpPr>
          <p:cNvPr id="1454089" name="Text Box 9"/>
          <p:cNvSpPr txBox="1">
            <a:spLocks noChangeArrowheads="1"/>
          </p:cNvSpPr>
          <p:nvPr/>
        </p:nvSpPr>
        <p:spPr bwMode="auto">
          <a:xfrm>
            <a:off x="571500" y="76200"/>
            <a:ext cx="77343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Luminosity Spectral Classification</a:t>
            </a:r>
          </a:p>
        </p:txBody>
      </p:sp>
    </p:spTree>
    <p:extLst>
      <p:ext uri="{BB962C8B-B14F-4D97-AF65-F5344CB8AC3E}">
        <p14:creationId xmlns:p14="http://schemas.microsoft.com/office/powerpoint/2010/main" val="1156265061"/>
      </p:ext>
    </p:extLst>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5315" name="Rectangle 3"/>
          <p:cNvSpPr>
            <a:spLocks noGrp="1" noChangeArrowheads="1"/>
          </p:cNvSpPr>
          <p:nvPr>
            <p:ph type="body" idx="1"/>
          </p:nvPr>
        </p:nvSpPr>
        <p:spPr>
          <a:xfrm>
            <a:off x="571500" y="990600"/>
            <a:ext cx="8591550" cy="5867400"/>
          </a:xfrm>
        </p:spPr>
        <p:txBody>
          <a:bodyPr/>
          <a:lstStyle/>
          <a:p>
            <a:pPr eaLnBrk="1" hangingPunct="1">
              <a:defRPr/>
            </a:pPr>
            <a:r>
              <a:rPr lang="en-US" sz="3600" smtClean="0">
                <a:cs typeface="+mn-cs"/>
              </a:rPr>
              <a:t>Spectroscopic parallax does give a good first estimate of the distances of stars so far away that their parallax can</a:t>
            </a:r>
            <a:r>
              <a:rPr lang="ja-JP" altLang="en-US" sz="3600" smtClean="0">
                <a:latin typeface="Arial"/>
                <a:cs typeface="+mn-cs"/>
              </a:rPr>
              <a:t>’</a:t>
            </a:r>
            <a:r>
              <a:rPr lang="en-US" sz="3600" smtClean="0">
                <a:cs typeface="+mn-cs"/>
              </a:rPr>
              <a:t>t easily be measured.</a:t>
            </a:r>
          </a:p>
          <a:p>
            <a:pPr eaLnBrk="1" hangingPunct="1">
              <a:defRPr/>
            </a:pPr>
            <a:endParaRPr lang="en-US" sz="3600" smtClean="0">
              <a:cs typeface="+mn-cs"/>
            </a:endParaRPr>
          </a:p>
        </p:txBody>
      </p:sp>
      <p:sp>
        <p:nvSpPr>
          <p:cNvPr id="1805319" name="Text Box 7"/>
          <p:cNvSpPr txBox="1">
            <a:spLocks noChangeArrowheads="1"/>
          </p:cNvSpPr>
          <p:nvPr/>
        </p:nvSpPr>
        <p:spPr bwMode="auto">
          <a:xfrm>
            <a:off x="571500" y="76200"/>
            <a:ext cx="77343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Luminosity Spectral Classification</a:t>
            </a:r>
          </a:p>
        </p:txBody>
      </p:sp>
    </p:spTree>
    <p:extLst>
      <p:ext uri="{BB962C8B-B14F-4D97-AF65-F5344CB8AC3E}">
        <p14:creationId xmlns:p14="http://schemas.microsoft.com/office/powerpoint/2010/main" val="1514723291"/>
      </p:ext>
    </p:extLst>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8179" name="Rectangle 3"/>
          <p:cNvSpPr>
            <a:spLocks noGrp="1" noChangeArrowheads="1"/>
          </p:cNvSpPr>
          <p:nvPr>
            <p:ph type="body" idx="1"/>
          </p:nvPr>
        </p:nvSpPr>
        <p:spPr>
          <a:xfrm>
            <a:off x="552450" y="952500"/>
            <a:ext cx="8591550" cy="5867400"/>
          </a:xfrm>
        </p:spPr>
        <p:txBody>
          <a:bodyPr/>
          <a:lstStyle/>
          <a:p>
            <a:pPr eaLnBrk="1" hangingPunct="1">
              <a:defRPr/>
            </a:pPr>
            <a:r>
              <a:rPr lang="en-US" sz="4400" smtClean="0">
                <a:cs typeface="+mn-cs"/>
              </a:rPr>
              <a:t>Your fifth goal in the chapter is to find out how much matter stars contain—that is, to know their masses. </a:t>
            </a:r>
          </a:p>
        </p:txBody>
      </p:sp>
      <p:sp>
        <p:nvSpPr>
          <p:cNvPr id="1458181" name="Text Box 5"/>
          <p:cNvSpPr txBox="1">
            <a:spLocks noChangeArrowheads="1"/>
          </p:cNvSpPr>
          <p:nvPr/>
        </p:nvSpPr>
        <p:spPr bwMode="auto">
          <a:xfrm>
            <a:off x="552450" y="76200"/>
            <a:ext cx="76009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Masses of Stars—Binary Stars</a:t>
            </a:r>
          </a:p>
        </p:txBody>
      </p:sp>
    </p:spTree>
    <p:extLst>
      <p:ext uri="{BB962C8B-B14F-4D97-AF65-F5344CB8AC3E}">
        <p14:creationId xmlns:p14="http://schemas.microsoft.com/office/powerpoint/2010/main" val="1076900496"/>
      </p:ext>
    </p:extLst>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3507" name="Rectangle 3"/>
          <p:cNvSpPr>
            <a:spLocks noGrp="1" noChangeArrowheads="1"/>
          </p:cNvSpPr>
          <p:nvPr>
            <p:ph type="body" idx="1"/>
          </p:nvPr>
        </p:nvSpPr>
        <p:spPr>
          <a:xfrm>
            <a:off x="552450" y="952500"/>
            <a:ext cx="8591550" cy="5867400"/>
          </a:xfrm>
        </p:spPr>
        <p:txBody>
          <a:bodyPr/>
          <a:lstStyle/>
          <a:p>
            <a:pPr eaLnBrk="1" hangingPunct="1">
              <a:defRPr/>
            </a:pPr>
            <a:r>
              <a:rPr lang="en-US" sz="4400" smtClean="0">
                <a:cs typeface="+mn-cs"/>
              </a:rPr>
              <a:t>Gravity is the key to determining mass.</a:t>
            </a:r>
            <a:r>
              <a:rPr lang="en-US" sz="3600" smtClean="0">
                <a:cs typeface="+mn-cs"/>
              </a:rPr>
              <a:t> </a:t>
            </a:r>
          </a:p>
          <a:p>
            <a:pPr lvl="1" eaLnBrk="1" hangingPunct="1">
              <a:defRPr/>
            </a:pPr>
            <a:r>
              <a:rPr lang="en-US" sz="2400" smtClean="0"/>
              <a:t>Matter produces a gravitational field. </a:t>
            </a:r>
          </a:p>
          <a:p>
            <a:pPr lvl="1" eaLnBrk="1" hangingPunct="1">
              <a:defRPr/>
            </a:pPr>
            <a:r>
              <a:rPr lang="en-US" sz="2400" smtClean="0"/>
              <a:t>Astronomers can figure out how much matter a star contains if they watch an object such as another star move through the star</a:t>
            </a:r>
            <a:r>
              <a:rPr lang="ja-JP" altLang="en-US" sz="2400" smtClean="0">
                <a:latin typeface="Arial"/>
              </a:rPr>
              <a:t>’</a:t>
            </a:r>
            <a:r>
              <a:rPr lang="en-US" sz="2400" smtClean="0"/>
              <a:t>s gravitational field.</a:t>
            </a:r>
          </a:p>
        </p:txBody>
      </p:sp>
      <p:sp>
        <p:nvSpPr>
          <p:cNvPr id="1813511" name="Text Box 7"/>
          <p:cNvSpPr txBox="1">
            <a:spLocks noChangeArrowheads="1"/>
          </p:cNvSpPr>
          <p:nvPr/>
        </p:nvSpPr>
        <p:spPr bwMode="auto">
          <a:xfrm>
            <a:off x="552450" y="76200"/>
            <a:ext cx="76009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Masses of Stars—Binary Stars</a:t>
            </a:r>
          </a:p>
        </p:txBody>
      </p:sp>
    </p:spTree>
    <p:extLst>
      <p:ext uri="{BB962C8B-B14F-4D97-AF65-F5344CB8AC3E}">
        <p14:creationId xmlns:p14="http://schemas.microsoft.com/office/powerpoint/2010/main" val="3008709695"/>
      </p:ext>
    </p:extLst>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9203" name="Rectangle 3"/>
          <p:cNvSpPr>
            <a:spLocks noGrp="1" noChangeArrowheads="1"/>
          </p:cNvSpPr>
          <p:nvPr>
            <p:ph type="body" idx="1"/>
          </p:nvPr>
        </p:nvSpPr>
        <p:spPr>
          <a:xfrm>
            <a:off x="552450" y="952500"/>
            <a:ext cx="8591550" cy="5867400"/>
          </a:xfrm>
        </p:spPr>
        <p:txBody>
          <a:bodyPr/>
          <a:lstStyle/>
          <a:p>
            <a:pPr eaLnBrk="1" hangingPunct="1">
              <a:defRPr/>
            </a:pPr>
            <a:r>
              <a:rPr lang="en-US" sz="4400" smtClean="0">
                <a:cs typeface="+mn-cs"/>
              </a:rPr>
              <a:t>Finding the masses of stars involves studying </a:t>
            </a:r>
            <a:r>
              <a:rPr lang="en-US" sz="4400" smtClean="0">
                <a:solidFill>
                  <a:srgbClr val="3333FF"/>
                </a:solidFill>
                <a:cs typeface="+mn-cs"/>
              </a:rPr>
              <a:t>binary stars</a:t>
            </a:r>
            <a:r>
              <a:rPr lang="en-US" sz="4400" smtClean="0">
                <a:cs typeface="+mn-cs"/>
              </a:rPr>
              <a:t>.</a:t>
            </a:r>
          </a:p>
          <a:p>
            <a:pPr lvl="1" eaLnBrk="1" hangingPunct="1">
              <a:defRPr/>
            </a:pPr>
            <a:r>
              <a:rPr lang="en-US" smtClean="0"/>
              <a:t>These are pairs of stars that orbit each other.</a:t>
            </a:r>
          </a:p>
        </p:txBody>
      </p:sp>
      <p:pic>
        <p:nvPicPr>
          <p:cNvPr id="287746" name="Picture 14" descr="06f10"/>
          <p:cNvPicPr>
            <a:picLocks noChangeAspect="1" noChangeArrowheads="1"/>
          </p:cNvPicPr>
          <p:nvPr/>
        </p:nvPicPr>
        <p:blipFill>
          <a:blip r:embed="rId3">
            <a:extLst>
              <a:ext uri="{28A0092B-C50C-407E-A947-70E740481C1C}">
                <a14:useLocalDpi xmlns:a14="http://schemas.microsoft.com/office/drawing/2010/main" val="0"/>
              </a:ext>
            </a:extLst>
          </a:blip>
          <a:srcRect l="1434" t="1515" r="5058" b="35385"/>
          <a:stretch>
            <a:fillRect/>
          </a:stretch>
        </p:blipFill>
        <p:spPr bwMode="auto">
          <a:xfrm>
            <a:off x="4381500" y="3154363"/>
            <a:ext cx="4762500" cy="370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9215" name="Text Box 15"/>
          <p:cNvSpPr txBox="1">
            <a:spLocks noChangeArrowheads="1"/>
          </p:cNvSpPr>
          <p:nvPr/>
        </p:nvSpPr>
        <p:spPr bwMode="auto">
          <a:xfrm>
            <a:off x="552450" y="76200"/>
            <a:ext cx="76009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Masses of Stars—Binary Stars</a:t>
            </a:r>
          </a:p>
        </p:txBody>
      </p:sp>
    </p:spTree>
    <p:extLst>
      <p:ext uri="{BB962C8B-B14F-4D97-AF65-F5344CB8AC3E}">
        <p14:creationId xmlns:p14="http://schemas.microsoft.com/office/powerpoint/2010/main" val="427385018"/>
      </p:ext>
    </p:extLst>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0227" name="Rectangle 3"/>
          <p:cNvSpPr>
            <a:spLocks noGrp="1" noChangeArrowheads="1"/>
          </p:cNvSpPr>
          <p:nvPr>
            <p:ph type="body" idx="1"/>
          </p:nvPr>
        </p:nvSpPr>
        <p:spPr>
          <a:xfrm>
            <a:off x="552450" y="990600"/>
            <a:ext cx="8286750" cy="5791200"/>
          </a:xfrm>
        </p:spPr>
        <p:txBody>
          <a:bodyPr/>
          <a:lstStyle/>
          <a:p>
            <a:pPr eaLnBrk="1" hangingPunct="1">
              <a:defRPr/>
            </a:pPr>
            <a:r>
              <a:rPr lang="en-US" sz="4000" smtClean="0">
                <a:cs typeface="+mn-cs"/>
              </a:rPr>
              <a:t>Many of the familiar stars in the sky are actually pairs of stars orbiting each other.</a:t>
            </a:r>
          </a:p>
          <a:p>
            <a:pPr lvl="1" eaLnBrk="1" hangingPunct="1">
              <a:defRPr/>
            </a:pPr>
            <a:r>
              <a:rPr lang="en-US" sz="2400" smtClean="0"/>
              <a:t>Binary systems are common.</a:t>
            </a:r>
          </a:p>
          <a:p>
            <a:pPr lvl="1" eaLnBrk="1" hangingPunct="1">
              <a:defRPr/>
            </a:pPr>
            <a:r>
              <a:rPr lang="en-US" sz="2400" smtClean="0"/>
              <a:t>More than half of all stars are members of binary star systems. </a:t>
            </a:r>
          </a:p>
        </p:txBody>
      </p:sp>
      <p:sp>
        <p:nvSpPr>
          <p:cNvPr id="1460234" name="Text Box 10"/>
          <p:cNvSpPr txBox="1">
            <a:spLocks noChangeArrowheads="1"/>
          </p:cNvSpPr>
          <p:nvPr/>
        </p:nvSpPr>
        <p:spPr bwMode="auto">
          <a:xfrm>
            <a:off x="552450" y="76200"/>
            <a:ext cx="76009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Masses of Stars—Binary Stars</a:t>
            </a:r>
          </a:p>
        </p:txBody>
      </p:sp>
    </p:spTree>
    <p:extLst>
      <p:ext uri="{BB962C8B-B14F-4D97-AF65-F5344CB8AC3E}">
        <p14:creationId xmlns:p14="http://schemas.microsoft.com/office/powerpoint/2010/main" val="388665611"/>
      </p:ext>
    </p:extLst>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5555" name="Rectangle 3"/>
          <p:cNvSpPr>
            <a:spLocks noGrp="1" noChangeArrowheads="1"/>
          </p:cNvSpPr>
          <p:nvPr>
            <p:ph type="body" idx="1"/>
          </p:nvPr>
        </p:nvSpPr>
        <p:spPr>
          <a:xfrm>
            <a:off x="552450" y="952500"/>
            <a:ext cx="8591550" cy="5867400"/>
          </a:xfrm>
        </p:spPr>
        <p:txBody>
          <a:bodyPr/>
          <a:lstStyle/>
          <a:p>
            <a:pPr eaLnBrk="1" hangingPunct="1">
              <a:defRPr/>
            </a:pPr>
            <a:r>
              <a:rPr lang="en-US" sz="4400" smtClean="0">
                <a:cs typeface="+mn-cs"/>
              </a:rPr>
              <a:t>Few, however, can be analyzed completely.</a:t>
            </a:r>
            <a:r>
              <a:rPr lang="en-US" smtClean="0">
                <a:cs typeface="+mn-cs"/>
              </a:rPr>
              <a:t> </a:t>
            </a:r>
          </a:p>
          <a:p>
            <a:pPr lvl="1" eaLnBrk="1" hangingPunct="1">
              <a:defRPr/>
            </a:pPr>
            <a:r>
              <a:rPr lang="en-US" sz="2400" smtClean="0"/>
              <a:t>Many are so far apart that their periods are much too long for practical mapping of their orbits. </a:t>
            </a:r>
          </a:p>
          <a:p>
            <a:pPr lvl="1" eaLnBrk="1" hangingPunct="1">
              <a:defRPr/>
            </a:pPr>
            <a:r>
              <a:rPr lang="en-US" sz="2400" smtClean="0"/>
              <a:t>Others are so close together they are not visible as separate stars.</a:t>
            </a:r>
          </a:p>
        </p:txBody>
      </p:sp>
      <p:sp>
        <p:nvSpPr>
          <p:cNvPr id="1815559" name="Text Box 7"/>
          <p:cNvSpPr txBox="1">
            <a:spLocks noChangeArrowheads="1"/>
          </p:cNvSpPr>
          <p:nvPr/>
        </p:nvSpPr>
        <p:spPr bwMode="auto">
          <a:xfrm>
            <a:off x="552450" y="76200"/>
            <a:ext cx="76009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Masses of Stars—Binary Stars</a:t>
            </a:r>
          </a:p>
        </p:txBody>
      </p:sp>
    </p:spTree>
    <p:extLst>
      <p:ext uri="{BB962C8B-B14F-4D97-AF65-F5344CB8AC3E}">
        <p14:creationId xmlns:p14="http://schemas.microsoft.com/office/powerpoint/2010/main" val="4153428140"/>
      </p:ext>
    </p:extLst>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1251" name="Rectangle 3"/>
          <p:cNvSpPr>
            <a:spLocks noGrp="1" noChangeArrowheads="1"/>
          </p:cNvSpPr>
          <p:nvPr>
            <p:ph type="body" idx="1"/>
          </p:nvPr>
        </p:nvSpPr>
        <p:spPr>
          <a:xfrm>
            <a:off x="552450" y="952500"/>
            <a:ext cx="8591550" cy="5867400"/>
          </a:xfrm>
        </p:spPr>
        <p:txBody>
          <a:bodyPr/>
          <a:lstStyle/>
          <a:p>
            <a:pPr eaLnBrk="1" hangingPunct="1">
              <a:defRPr/>
            </a:pPr>
            <a:r>
              <a:rPr lang="en-US" sz="4400" smtClean="0">
                <a:cs typeface="+mn-cs"/>
              </a:rPr>
              <a:t>The key to finding the mass of a binary star is an understanding of orbital motion. </a:t>
            </a:r>
          </a:p>
        </p:txBody>
      </p:sp>
      <p:sp>
        <p:nvSpPr>
          <p:cNvPr id="1461258" name="Text Box 10"/>
          <p:cNvSpPr txBox="1">
            <a:spLocks noChangeArrowheads="1"/>
          </p:cNvSpPr>
          <p:nvPr/>
        </p:nvSpPr>
        <p:spPr bwMode="auto">
          <a:xfrm>
            <a:off x="552450" y="76200"/>
            <a:ext cx="76009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Binary Stars in General</a:t>
            </a:r>
          </a:p>
        </p:txBody>
      </p:sp>
    </p:spTree>
    <p:extLst>
      <p:ext uri="{BB962C8B-B14F-4D97-AF65-F5344CB8AC3E}">
        <p14:creationId xmlns:p14="http://schemas.microsoft.com/office/powerpoint/2010/main" val="1333038667"/>
      </p:ext>
    </p:extLst>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7603" name="Rectangle 3"/>
          <p:cNvSpPr>
            <a:spLocks noGrp="1" noChangeArrowheads="1"/>
          </p:cNvSpPr>
          <p:nvPr>
            <p:ph type="body" idx="1"/>
          </p:nvPr>
        </p:nvSpPr>
        <p:spPr>
          <a:xfrm>
            <a:off x="571500" y="990600"/>
            <a:ext cx="8572500" cy="5867400"/>
          </a:xfrm>
        </p:spPr>
        <p:txBody>
          <a:bodyPr/>
          <a:lstStyle/>
          <a:p>
            <a:pPr eaLnBrk="1" hangingPunct="1">
              <a:defRPr/>
            </a:pPr>
            <a:r>
              <a:rPr lang="en-US" sz="3600" smtClean="0">
                <a:cs typeface="+mn-cs"/>
              </a:rPr>
              <a:t>Each star in a binary system moves in its own orbit around the system</a:t>
            </a:r>
            <a:r>
              <a:rPr lang="ja-JP" altLang="en-US" sz="3600" smtClean="0">
                <a:latin typeface="Arial"/>
                <a:cs typeface="+mn-cs"/>
              </a:rPr>
              <a:t>’</a:t>
            </a:r>
            <a:r>
              <a:rPr lang="en-US" sz="3600" smtClean="0">
                <a:cs typeface="+mn-cs"/>
              </a:rPr>
              <a:t>s center of mass—the balance point of the system.</a:t>
            </a:r>
          </a:p>
        </p:txBody>
      </p:sp>
      <p:pic>
        <p:nvPicPr>
          <p:cNvPr id="295938" name="Picture 8" descr="06f11"/>
          <p:cNvPicPr>
            <a:picLocks noChangeAspect="1" noChangeArrowheads="1"/>
          </p:cNvPicPr>
          <p:nvPr/>
        </p:nvPicPr>
        <p:blipFill>
          <a:blip r:embed="rId3">
            <a:extLst>
              <a:ext uri="{28A0092B-C50C-407E-A947-70E740481C1C}">
                <a14:useLocalDpi xmlns:a14="http://schemas.microsoft.com/office/drawing/2010/main" val="0"/>
              </a:ext>
            </a:extLst>
          </a:blip>
          <a:srcRect l="1236" t="1221" r="4333" b="4727"/>
          <a:stretch>
            <a:fillRect/>
          </a:stretch>
        </p:blipFill>
        <p:spPr bwMode="auto">
          <a:xfrm>
            <a:off x="4897438" y="3189288"/>
            <a:ext cx="4246562" cy="366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7609" name="Text Box 9"/>
          <p:cNvSpPr txBox="1">
            <a:spLocks noChangeArrowheads="1"/>
          </p:cNvSpPr>
          <p:nvPr/>
        </p:nvSpPr>
        <p:spPr bwMode="auto">
          <a:xfrm>
            <a:off x="552450" y="76200"/>
            <a:ext cx="76009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Binary Stars in General</a:t>
            </a:r>
          </a:p>
        </p:txBody>
      </p:sp>
    </p:spTree>
    <p:extLst>
      <p:ext uri="{BB962C8B-B14F-4D97-AF65-F5344CB8AC3E}">
        <p14:creationId xmlns:p14="http://schemas.microsoft.com/office/powerpoint/2010/main" val="30408641"/>
      </p:ext>
    </p:extLst>
  </p:cSld>
  <p:clrMapOvr>
    <a:masterClrMapping/>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9651" name="Rectangle 3"/>
          <p:cNvSpPr>
            <a:spLocks noGrp="1" noChangeArrowheads="1"/>
          </p:cNvSpPr>
          <p:nvPr>
            <p:ph type="body" idx="1"/>
          </p:nvPr>
        </p:nvSpPr>
        <p:spPr>
          <a:xfrm>
            <a:off x="571500" y="990600"/>
            <a:ext cx="8343900" cy="5867400"/>
          </a:xfrm>
        </p:spPr>
        <p:txBody>
          <a:bodyPr/>
          <a:lstStyle/>
          <a:p>
            <a:pPr eaLnBrk="1" hangingPunct="1">
              <a:defRPr/>
            </a:pPr>
            <a:r>
              <a:rPr lang="en-US" smtClean="0">
                <a:cs typeface="+mn-cs"/>
              </a:rPr>
              <a:t>If one star is more massive than its companion, then the massive star is closer to the center of mass and travels in a smaller orbit.</a:t>
            </a:r>
          </a:p>
          <a:p>
            <a:pPr eaLnBrk="1" hangingPunct="1">
              <a:defRPr/>
            </a:pPr>
            <a:r>
              <a:rPr lang="en-US" smtClean="0">
                <a:cs typeface="+mn-cs"/>
              </a:rPr>
              <a:t>In contrast, </a:t>
            </a:r>
            <a:br>
              <a:rPr lang="en-US" smtClean="0">
                <a:cs typeface="+mn-cs"/>
              </a:rPr>
            </a:br>
            <a:r>
              <a:rPr lang="en-US" smtClean="0">
                <a:cs typeface="+mn-cs"/>
              </a:rPr>
              <a:t>the lower-mass star </a:t>
            </a:r>
            <a:br>
              <a:rPr lang="en-US" smtClean="0">
                <a:cs typeface="+mn-cs"/>
              </a:rPr>
            </a:br>
            <a:r>
              <a:rPr lang="en-US" smtClean="0">
                <a:cs typeface="+mn-cs"/>
              </a:rPr>
              <a:t>whips around in </a:t>
            </a:r>
            <a:br>
              <a:rPr lang="en-US" smtClean="0">
                <a:cs typeface="+mn-cs"/>
              </a:rPr>
            </a:br>
            <a:r>
              <a:rPr lang="en-US" smtClean="0">
                <a:cs typeface="+mn-cs"/>
              </a:rPr>
              <a:t>a larger orbit.</a:t>
            </a:r>
          </a:p>
        </p:txBody>
      </p:sp>
      <p:sp>
        <p:nvSpPr>
          <p:cNvPr id="1819658" name="Text Box 10"/>
          <p:cNvSpPr txBox="1">
            <a:spLocks noChangeArrowheads="1"/>
          </p:cNvSpPr>
          <p:nvPr/>
        </p:nvSpPr>
        <p:spPr bwMode="auto">
          <a:xfrm>
            <a:off x="552450" y="76200"/>
            <a:ext cx="76009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Binary Stars in General</a:t>
            </a:r>
          </a:p>
        </p:txBody>
      </p:sp>
      <p:pic>
        <p:nvPicPr>
          <p:cNvPr id="297987" name="Picture 12" descr="06f11"/>
          <p:cNvPicPr>
            <a:picLocks noChangeAspect="1" noChangeArrowheads="1"/>
          </p:cNvPicPr>
          <p:nvPr/>
        </p:nvPicPr>
        <p:blipFill>
          <a:blip r:embed="rId3">
            <a:extLst>
              <a:ext uri="{28A0092B-C50C-407E-A947-70E740481C1C}">
                <a14:useLocalDpi xmlns:a14="http://schemas.microsoft.com/office/drawing/2010/main" val="0"/>
              </a:ext>
            </a:extLst>
          </a:blip>
          <a:srcRect l="1236" t="1221" r="4333" b="4727"/>
          <a:stretch>
            <a:fillRect/>
          </a:stretch>
        </p:blipFill>
        <p:spPr bwMode="auto">
          <a:xfrm>
            <a:off x="4897438" y="3187700"/>
            <a:ext cx="4246562" cy="366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563409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1419" y="161247"/>
            <a:ext cx="8768564" cy="9941183"/>
          </a:xfrm>
          <a:prstGeom prst="rect">
            <a:avLst/>
          </a:prstGeom>
        </p:spPr>
        <p:txBody>
          <a:bodyPr wrap="square">
            <a:spAutoFit/>
          </a:bodyPr>
          <a:lstStyle/>
          <a:p>
            <a:pPr algn="ctr">
              <a:spcBef>
                <a:spcPct val="50000"/>
              </a:spcBef>
              <a:defRPr/>
            </a:pPr>
            <a:r>
              <a:rPr lang="en-US" sz="4000" dirty="0">
                <a:solidFill>
                  <a:srgbClr val="753E3E"/>
                </a:solidFill>
              </a:rPr>
              <a:t>Star Apparent Brightness, Intrinsic Brightness, and </a:t>
            </a:r>
            <a:r>
              <a:rPr lang="en-US" sz="4000" dirty="0" smtClean="0">
                <a:solidFill>
                  <a:srgbClr val="753E3E"/>
                </a:solidFill>
              </a:rPr>
              <a:t>Luminosities</a:t>
            </a:r>
          </a:p>
          <a:p>
            <a:pPr algn="ctr">
              <a:spcBef>
                <a:spcPct val="50000"/>
              </a:spcBef>
              <a:defRPr/>
            </a:pPr>
            <a:endParaRPr lang="en-US" sz="4000" dirty="0" smtClean="0">
              <a:solidFill>
                <a:srgbClr val="753E3E"/>
              </a:solidFill>
            </a:endParaRPr>
          </a:p>
          <a:p>
            <a:pPr>
              <a:defRPr/>
            </a:pPr>
            <a:r>
              <a:rPr lang="en-US" sz="4000" dirty="0"/>
              <a:t>Your eyes tell you that some stars look brighter than others.</a:t>
            </a:r>
          </a:p>
          <a:p>
            <a:pPr>
              <a:defRPr/>
            </a:pPr>
            <a:r>
              <a:rPr lang="en-US" sz="4000" dirty="0"/>
              <a:t>Also, you have learned about the apparent magnitude scale that refers to stellar apparent brightness.</a:t>
            </a:r>
          </a:p>
          <a:p>
            <a:pPr algn="ctr">
              <a:spcBef>
                <a:spcPct val="50000"/>
              </a:spcBef>
              <a:defRPr/>
            </a:pPr>
            <a:endParaRPr lang="en-US" sz="4000" dirty="0">
              <a:solidFill>
                <a:srgbClr val="753E3E"/>
              </a:solidFill>
            </a:endParaRPr>
          </a:p>
          <a:p>
            <a:pPr algn="ctr">
              <a:spcBef>
                <a:spcPct val="50000"/>
              </a:spcBef>
              <a:defRPr/>
            </a:pPr>
            <a:endParaRPr lang="en-US" sz="4000" dirty="0" smtClean="0">
              <a:solidFill>
                <a:srgbClr val="753E3E"/>
              </a:solidFill>
            </a:endParaRPr>
          </a:p>
          <a:p>
            <a:pPr algn="ctr">
              <a:spcBef>
                <a:spcPct val="50000"/>
              </a:spcBef>
              <a:defRPr/>
            </a:pPr>
            <a:endParaRPr lang="en-US" sz="4000" dirty="0">
              <a:solidFill>
                <a:srgbClr val="753E3E"/>
              </a:solidFill>
            </a:endParaRPr>
          </a:p>
          <a:p>
            <a:pPr algn="ctr">
              <a:spcBef>
                <a:spcPct val="50000"/>
              </a:spcBef>
              <a:defRPr/>
            </a:pPr>
            <a:endParaRPr lang="en-US" sz="4000" dirty="0" smtClean="0">
              <a:solidFill>
                <a:srgbClr val="753E3E"/>
              </a:solidFill>
            </a:endParaRPr>
          </a:p>
          <a:p>
            <a:pPr algn="ctr">
              <a:spcBef>
                <a:spcPct val="50000"/>
              </a:spcBef>
              <a:defRPr/>
            </a:pPr>
            <a:endParaRPr lang="en-US" sz="4000" dirty="0">
              <a:solidFill>
                <a:srgbClr val="753E3E"/>
              </a:solidFill>
            </a:endParaRPr>
          </a:p>
        </p:txBody>
      </p:sp>
    </p:spTree>
    <p:extLst>
      <p:ext uri="{BB962C8B-B14F-4D97-AF65-F5344CB8AC3E}">
        <p14:creationId xmlns:p14="http://schemas.microsoft.com/office/powerpoint/2010/main" val="1447739988"/>
      </p:ext>
    </p:extLst>
  </p:cSld>
  <p:clrMapOvr>
    <a:masterClrMapping/>
  </p:clrMapOvr>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2275" name="Rectangle 3"/>
          <p:cNvSpPr>
            <a:spLocks noGrp="1" noChangeArrowheads="1"/>
          </p:cNvSpPr>
          <p:nvPr>
            <p:ph type="body" idx="1"/>
          </p:nvPr>
        </p:nvSpPr>
        <p:spPr>
          <a:xfrm>
            <a:off x="571500" y="990600"/>
            <a:ext cx="8572500" cy="5867400"/>
          </a:xfrm>
        </p:spPr>
        <p:txBody>
          <a:bodyPr/>
          <a:lstStyle/>
          <a:p>
            <a:pPr eaLnBrk="1" hangingPunct="1">
              <a:defRPr/>
            </a:pPr>
            <a:r>
              <a:rPr lang="en-US" smtClean="0">
                <a:cs typeface="+mn-cs"/>
              </a:rPr>
              <a:t>The ratio of the masses of the stars in the binary system portrayed in the figure is M</a:t>
            </a:r>
            <a:r>
              <a:rPr lang="en-US" baseline="-25000" smtClean="0">
                <a:cs typeface="+mn-cs"/>
              </a:rPr>
              <a:t>A</a:t>
            </a:r>
            <a:r>
              <a:rPr lang="en-US" smtClean="0">
                <a:cs typeface="+mn-cs"/>
              </a:rPr>
              <a:t>/M</a:t>
            </a:r>
            <a:r>
              <a:rPr lang="en-US" baseline="-25000" smtClean="0">
                <a:cs typeface="+mn-cs"/>
              </a:rPr>
              <a:t>B.</a:t>
            </a:r>
          </a:p>
          <a:p>
            <a:pPr eaLnBrk="1" hangingPunct="1">
              <a:defRPr/>
            </a:pPr>
            <a:r>
              <a:rPr lang="en-US" smtClean="0">
                <a:cs typeface="+mn-cs"/>
              </a:rPr>
              <a:t>This equals r</a:t>
            </a:r>
            <a:r>
              <a:rPr lang="en-US" baseline="-25000" smtClean="0">
                <a:cs typeface="+mn-cs"/>
              </a:rPr>
              <a:t>B</a:t>
            </a:r>
            <a:r>
              <a:rPr lang="en-US" smtClean="0">
                <a:cs typeface="+mn-cs"/>
              </a:rPr>
              <a:t>/r</a:t>
            </a:r>
            <a:r>
              <a:rPr lang="en-US" baseline="-25000" smtClean="0">
                <a:cs typeface="+mn-cs"/>
              </a:rPr>
              <a:t>A</a:t>
            </a:r>
            <a:r>
              <a:rPr lang="en-US" smtClean="0">
                <a:cs typeface="+mn-cs"/>
              </a:rPr>
              <a:t>, the inverse of the ratio of the radii of the orbits. </a:t>
            </a:r>
          </a:p>
          <a:p>
            <a:pPr lvl="1" eaLnBrk="1" hangingPunct="1">
              <a:defRPr/>
            </a:pPr>
            <a:r>
              <a:rPr lang="en-US" sz="2400" smtClean="0"/>
              <a:t>For example, if one star </a:t>
            </a:r>
            <a:br>
              <a:rPr lang="en-US" sz="2400" smtClean="0"/>
            </a:br>
            <a:r>
              <a:rPr lang="en-US" sz="2400" smtClean="0"/>
              <a:t>has an orbit twice as large </a:t>
            </a:r>
            <a:br>
              <a:rPr lang="en-US" sz="2400" smtClean="0"/>
            </a:br>
            <a:r>
              <a:rPr lang="en-US" sz="2400" smtClean="0"/>
              <a:t>as the other star</a:t>
            </a:r>
            <a:r>
              <a:rPr lang="ja-JP" altLang="en-US" sz="2400" smtClean="0">
                <a:latin typeface="Arial"/>
              </a:rPr>
              <a:t>’</a:t>
            </a:r>
            <a:r>
              <a:rPr lang="en-US" sz="2400" smtClean="0"/>
              <a:t>s orbit, </a:t>
            </a:r>
            <a:br>
              <a:rPr lang="en-US" sz="2400" smtClean="0"/>
            </a:br>
            <a:r>
              <a:rPr lang="en-US" sz="2400" smtClean="0"/>
              <a:t>then it must be half as </a:t>
            </a:r>
            <a:br>
              <a:rPr lang="en-US" sz="2400" smtClean="0"/>
            </a:br>
            <a:r>
              <a:rPr lang="en-US" sz="2400" smtClean="0"/>
              <a:t>massive.</a:t>
            </a:r>
          </a:p>
        </p:txBody>
      </p:sp>
      <p:sp>
        <p:nvSpPr>
          <p:cNvPr id="1462288" name="Text Box 16"/>
          <p:cNvSpPr txBox="1">
            <a:spLocks noChangeArrowheads="1"/>
          </p:cNvSpPr>
          <p:nvPr/>
        </p:nvSpPr>
        <p:spPr bwMode="auto">
          <a:xfrm>
            <a:off x="552450" y="76200"/>
            <a:ext cx="76009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Binary Stars in General</a:t>
            </a:r>
          </a:p>
        </p:txBody>
      </p:sp>
      <p:pic>
        <p:nvPicPr>
          <p:cNvPr id="300035" name="Picture 18" descr="06f11"/>
          <p:cNvPicPr>
            <a:picLocks noChangeAspect="1" noChangeArrowheads="1"/>
          </p:cNvPicPr>
          <p:nvPr/>
        </p:nvPicPr>
        <p:blipFill>
          <a:blip r:embed="rId3">
            <a:extLst>
              <a:ext uri="{28A0092B-C50C-407E-A947-70E740481C1C}">
                <a14:useLocalDpi xmlns:a14="http://schemas.microsoft.com/office/drawing/2010/main" val="0"/>
              </a:ext>
            </a:extLst>
          </a:blip>
          <a:srcRect l="1236" t="1221" r="4333" b="4727"/>
          <a:stretch>
            <a:fillRect/>
          </a:stretch>
        </p:blipFill>
        <p:spPr bwMode="auto">
          <a:xfrm>
            <a:off x="5013325" y="3287713"/>
            <a:ext cx="4130675" cy="356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112908"/>
      </p:ext>
    </p:extLst>
  </p:cSld>
  <p:clrMapOvr>
    <a:masterClrMapping/>
  </p:clrMapOvr>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03" name="Rectangle 3"/>
          <p:cNvSpPr>
            <a:spLocks noGrp="1" noChangeArrowheads="1"/>
          </p:cNvSpPr>
          <p:nvPr>
            <p:ph type="body" idx="1"/>
          </p:nvPr>
        </p:nvSpPr>
        <p:spPr>
          <a:xfrm>
            <a:off x="571500" y="971550"/>
            <a:ext cx="8191500" cy="4525963"/>
          </a:xfrm>
        </p:spPr>
        <p:txBody>
          <a:bodyPr/>
          <a:lstStyle/>
          <a:p>
            <a:pPr eaLnBrk="1" hangingPunct="1">
              <a:defRPr/>
            </a:pPr>
            <a:r>
              <a:rPr lang="en-US" sz="3800" smtClean="0">
                <a:cs typeface="+mn-cs"/>
              </a:rPr>
              <a:t>Getting the ratio of the masses is easy.</a:t>
            </a:r>
          </a:p>
          <a:p>
            <a:pPr eaLnBrk="1" hangingPunct="1">
              <a:defRPr/>
            </a:pPr>
            <a:r>
              <a:rPr lang="en-US" sz="3800" smtClean="0">
                <a:cs typeface="+mn-cs"/>
              </a:rPr>
              <a:t>However, that doesn</a:t>
            </a:r>
            <a:r>
              <a:rPr lang="ja-JP" altLang="en-US" sz="3800" smtClean="0">
                <a:latin typeface="Arial"/>
                <a:cs typeface="+mn-cs"/>
              </a:rPr>
              <a:t>’</a:t>
            </a:r>
            <a:r>
              <a:rPr lang="en-US" sz="3800" smtClean="0">
                <a:cs typeface="+mn-cs"/>
              </a:rPr>
              <a:t>t give you the individual masses of the stars.</a:t>
            </a:r>
            <a:r>
              <a:rPr lang="en-US" smtClean="0">
                <a:cs typeface="+mn-cs"/>
              </a:rPr>
              <a:t> </a:t>
            </a:r>
          </a:p>
          <a:p>
            <a:pPr lvl="1" eaLnBrk="1" hangingPunct="1">
              <a:defRPr/>
            </a:pPr>
            <a:r>
              <a:rPr lang="en-US" smtClean="0"/>
              <a:t>That takes one more step.</a:t>
            </a:r>
          </a:p>
          <a:p>
            <a:pPr eaLnBrk="1" hangingPunct="1">
              <a:defRPr/>
            </a:pPr>
            <a:endParaRPr lang="en-US" smtClean="0">
              <a:cs typeface="+mn-cs"/>
            </a:endParaRPr>
          </a:p>
        </p:txBody>
      </p:sp>
      <p:sp>
        <p:nvSpPr>
          <p:cNvPr id="1536009" name="Text Box 9"/>
          <p:cNvSpPr txBox="1">
            <a:spLocks noChangeArrowheads="1"/>
          </p:cNvSpPr>
          <p:nvPr/>
        </p:nvSpPr>
        <p:spPr bwMode="auto">
          <a:xfrm>
            <a:off x="552450" y="76200"/>
            <a:ext cx="76009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Binary Stars in General</a:t>
            </a:r>
          </a:p>
        </p:txBody>
      </p:sp>
    </p:spTree>
    <p:extLst>
      <p:ext uri="{BB962C8B-B14F-4D97-AF65-F5344CB8AC3E}">
        <p14:creationId xmlns:p14="http://schemas.microsoft.com/office/powerpoint/2010/main" val="1696258613"/>
      </p:ext>
    </p:extLst>
  </p:cSld>
  <p:clrMapOvr>
    <a:masterClrMapping/>
  </p:clrMapOvr>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3299" name="Rectangle 3"/>
          <p:cNvSpPr>
            <a:spLocks noGrp="1" noChangeArrowheads="1"/>
          </p:cNvSpPr>
          <p:nvPr>
            <p:ph type="body" idx="1"/>
          </p:nvPr>
        </p:nvSpPr>
        <p:spPr>
          <a:xfrm>
            <a:off x="571500" y="990600"/>
            <a:ext cx="8267700" cy="5867400"/>
          </a:xfrm>
        </p:spPr>
        <p:txBody>
          <a:bodyPr/>
          <a:lstStyle/>
          <a:p>
            <a:pPr eaLnBrk="1" hangingPunct="1">
              <a:defRPr/>
            </a:pPr>
            <a:r>
              <a:rPr lang="en-US" sz="3400" smtClean="0">
                <a:cs typeface="+mn-cs"/>
              </a:rPr>
              <a:t>To find the total mass of a binary star system, you must know the size of the orbits and the orbital period—the length of time the stars take to complete one orbit.</a:t>
            </a:r>
            <a:r>
              <a:rPr lang="en-US" smtClean="0">
                <a:cs typeface="+mn-cs"/>
              </a:rPr>
              <a:t> </a:t>
            </a:r>
          </a:p>
          <a:p>
            <a:pPr lvl="1" eaLnBrk="1" hangingPunct="1">
              <a:defRPr/>
            </a:pPr>
            <a:r>
              <a:rPr lang="en-US" sz="2400" smtClean="0"/>
              <a:t>The smaller the orbits are and the shorter the orbital period is, the stronger the stars</a:t>
            </a:r>
            <a:r>
              <a:rPr lang="ja-JP" altLang="en-US" sz="2400" smtClean="0">
                <a:latin typeface="Arial"/>
              </a:rPr>
              <a:t>’</a:t>
            </a:r>
            <a:r>
              <a:rPr lang="en-US" sz="2400" smtClean="0"/>
              <a:t> gravity must be to hold each other in orbit. </a:t>
            </a:r>
          </a:p>
        </p:txBody>
      </p:sp>
      <p:sp>
        <p:nvSpPr>
          <p:cNvPr id="1463305" name="Text Box 9"/>
          <p:cNvSpPr txBox="1">
            <a:spLocks noChangeArrowheads="1"/>
          </p:cNvSpPr>
          <p:nvPr/>
        </p:nvSpPr>
        <p:spPr bwMode="auto">
          <a:xfrm>
            <a:off x="552450" y="76200"/>
            <a:ext cx="76009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Binary Stars in General</a:t>
            </a:r>
          </a:p>
        </p:txBody>
      </p:sp>
    </p:spTree>
    <p:extLst>
      <p:ext uri="{BB962C8B-B14F-4D97-AF65-F5344CB8AC3E}">
        <p14:creationId xmlns:p14="http://schemas.microsoft.com/office/powerpoint/2010/main" val="2749178330"/>
      </p:ext>
    </p:extLst>
  </p:cSld>
  <p:clrMapOvr>
    <a:masterClrMapping/>
  </p:clrMapOvr>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1699" name="Rectangle 3"/>
          <p:cNvSpPr>
            <a:spLocks noGrp="1" noChangeArrowheads="1"/>
          </p:cNvSpPr>
          <p:nvPr>
            <p:ph type="body" idx="1"/>
          </p:nvPr>
        </p:nvSpPr>
        <p:spPr>
          <a:xfrm>
            <a:off x="571500" y="990600"/>
            <a:ext cx="8591550" cy="5867400"/>
          </a:xfrm>
        </p:spPr>
        <p:txBody>
          <a:bodyPr/>
          <a:lstStyle/>
          <a:p>
            <a:pPr eaLnBrk="1" hangingPunct="1">
              <a:defRPr/>
            </a:pPr>
            <a:r>
              <a:rPr lang="en-US" smtClean="0">
                <a:cs typeface="+mn-cs"/>
              </a:rPr>
              <a:t>From the sizes of the orbits and the orbital period, astronomers can figure out how much mass the stars contain in total.</a:t>
            </a:r>
          </a:p>
          <a:p>
            <a:pPr eaLnBrk="1" hangingPunct="1">
              <a:defRPr/>
            </a:pPr>
            <a:r>
              <a:rPr lang="en-US" smtClean="0">
                <a:cs typeface="+mn-cs"/>
              </a:rPr>
              <a:t>Combining that information with the ratio of the masses found from the relative sizes of the orbits reveals the individual masses of the stars.</a:t>
            </a:r>
          </a:p>
        </p:txBody>
      </p:sp>
      <p:sp>
        <p:nvSpPr>
          <p:cNvPr id="1821703" name="Text Box 7"/>
          <p:cNvSpPr txBox="1">
            <a:spLocks noChangeArrowheads="1"/>
          </p:cNvSpPr>
          <p:nvPr/>
        </p:nvSpPr>
        <p:spPr bwMode="auto">
          <a:xfrm>
            <a:off x="552450" y="76200"/>
            <a:ext cx="76009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Binary Stars in General</a:t>
            </a:r>
          </a:p>
        </p:txBody>
      </p:sp>
    </p:spTree>
    <p:extLst>
      <p:ext uri="{BB962C8B-B14F-4D97-AF65-F5344CB8AC3E}">
        <p14:creationId xmlns:p14="http://schemas.microsoft.com/office/powerpoint/2010/main" val="4135655519"/>
      </p:ext>
    </p:extLst>
  </p:cSld>
  <p:clrMapOvr>
    <a:masterClrMapping/>
  </p:clrMapOvr>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23" name="Rectangle 3"/>
          <p:cNvSpPr>
            <a:spLocks noGrp="1" noChangeArrowheads="1"/>
          </p:cNvSpPr>
          <p:nvPr>
            <p:ph type="body" idx="1"/>
          </p:nvPr>
        </p:nvSpPr>
        <p:spPr>
          <a:xfrm>
            <a:off x="552450" y="952500"/>
            <a:ext cx="8362950" cy="5867400"/>
          </a:xfrm>
        </p:spPr>
        <p:txBody>
          <a:bodyPr/>
          <a:lstStyle/>
          <a:p>
            <a:pPr eaLnBrk="1" hangingPunct="1">
              <a:defRPr/>
            </a:pPr>
            <a:r>
              <a:rPr lang="en-US" sz="4400" smtClean="0">
                <a:cs typeface="+mn-cs"/>
              </a:rPr>
              <a:t>Finding the mass of a binary star system is easier said than done. </a:t>
            </a:r>
          </a:p>
        </p:txBody>
      </p:sp>
      <p:sp>
        <p:nvSpPr>
          <p:cNvPr id="1464331" name="Text Box 11"/>
          <p:cNvSpPr txBox="1">
            <a:spLocks noChangeArrowheads="1"/>
          </p:cNvSpPr>
          <p:nvPr/>
        </p:nvSpPr>
        <p:spPr bwMode="auto">
          <a:xfrm>
            <a:off x="552450" y="76200"/>
            <a:ext cx="76009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Binary Stars in General</a:t>
            </a:r>
          </a:p>
        </p:txBody>
      </p:sp>
      <p:pic>
        <p:nvPicPr>
          <p:cNvPr id="308227" name="Picture 12" descr="06f11"/>
          <p:cNvPicPr>
            <a:picLocks noChangeAspect="1" noChangeArrowheads="1"/>
          </p:cNvPicPr>
          <p:nvPr/>
        </p:nvPicPr>
        <p:blipFill>
          <a:blip r:embed="rId3">
            <a:extLst>
              <a:ext uri="{28A0092B-C50C-407E-A947-70E740481C1C}">
                <a14:useLocalDpi xmlns:a14="http://schemas.microsoft.com/office/drawing/2010/main" val="0"/>
              </a:ext>
            </a:extLst>
          </a:blip>
          <a:srcRect l="1236" t="1221" r="4333" b="4727"/>
          <a:stretch>
            <a:fillRect/>
          </a:stretch>
        </p:blipFill>
        <p:spPr bwMode="auto">
          <a:xfrm>
            <a:off x="4440238" y="2794000"/>
            <a:ext cx="4703762"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2755434"/>
      </p:ext>
    </p:extLst>
  </p:cSld>
  <p:clrMapOvr>
    <a:masterClrMapping/>
  </p:clrMapOvr>
  <p:timing>
    <p:tnLst>
      <p:par>
        <p:cTn xmlns:p14="http://schemas.microsoft.com/office/powerpoint/2010/mai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3747" name="Rectangle 3"/>
          <p:cNvSpPr>
            <a:spLocks noGrp="1" noChangeArrowheads="1"/>
          </p:cNvSpPr>
          <p:nvPr>
            <p:ph type="body" idx="1"/>
          </p:nvPr>
        </p:nvSpPr>
        <p:spPr>
          <a:xfrm>
            <a:off x="571500" y="990600"/>
            <a:ext cx="8267700" cy="5867400"/>
          </a:xfrm>
        </p:spPr>
        <p:txBody>
          <a:bodyPr/>
          <a:lstStyle/>
          <a:p>
            <a:pPr eaLnBrk="1" hangingPunct="1">
              <a:defRPr/>
            </a:pPr>
            <a:r>
              <a:rPr lang="en-US" smtClean="0">
                <a:cs typeface="+mn-cs"/>
              </a:rPr>
              <a:t>One difficulty is that the true sizes of the star orbits must be measured in units like meters or astronomical units in order to find the masses of the stars in units like kilograms or solar masses. </a:t>
            </a:r>
          </a:p>
          <a:p>
            <a:pPr lvl="1" eaLnBrk="1" hangingPunct="1">
              <a:defRPr/>
            </a:pPr>
            <a:r>
              <a:rPr lang="en-US" sz="2600" smtClean="0"/>
              <a:t>Measuring the true sizes of the orbits, in turn, requires knowing the distance to the binary system. </a:t>
            </a:r>
          </a:p>
        </p:txBody>
      </p:sp>
      <p:sp>
        <p:nvSpPr>
          <p:cNvPr id="1823751" name="Text Box 7"/>
          <p:cNvSpPr txBox="1">
            <a:spLocks noChangeArrowheads="1"/>
          </p:cNvSpPr>
          <p:nvPr/>
        </p:nvSpPr>
        <p:spPr bwMode="auto">
          <a:xfrm>
            <a:off x="552450" y="76200"/>
            <a:ext cx="76009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Binary Stars in General</a:t>
            </a:r>
          </a:p>
        </p:txBody>
      </p:sp>
    </p:spTree>
    <p:extLst>
      <p:ext uri="{BB962C8B-B14F-4D97-AF65-F5344CB8AC3E}">
        <p14:creationId xmlns:p14="http://schemas.microsoft.com/office/powerpoint/2010/main" val="4226816229"/>
      </p:ext>
    </p:extLst>
  </p:cSld>
  <p:clrMapOvr>
    <a:masterClrMapping/>
  </p:clrMapOvr>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5795" name="Rectangle 3"/>
          <p:cNvSpPr>
            <a:spLocks noGrp="1" noChangeArrowheads="1"/>
          </p:cNvSpPr>
          <p:nvPr>
            <p:ph type="body" idx="1"/>
          </p:nvPr>
        </p:nvSpPr>
        <p:spPr>
          <a:xfrm>
            <a:off x="571500" y="990600"/>
            <a:ext cx="8591550" cy="4525963"/>
          </a:xfrm>
        </p:spPr>
        <p:txBody>
          <a:bodyPr/>
          <a:lstStyle/>
          <a:p>
            <a:pPr eaLnBrk="1" hangingPunct="1">
              <a:defRPr/>
            </a:pPr>
            <a:r>
              <a:rPr lang="en-US" smtClean="0">
                <a:cs typeface="+mn-cs"/>
              </a:rPr>
              <a:t>Therefore, the only stars whose masses astronomers know for certain are in binary systems with orbits that have been determined and distances from Earth that have been measured.</a:t>
            </a:r>
          </a:p>
          <a:p>
            <a:pPr eaLnBrk="1" hangingPunct="1">
              <a:defRPr/>
            </a:pPr>
            <a:endParaRPr lang="en-US" smtClean="0">
              <a:cs typeface="+mn-cs"/>
            </a:endParaRPr>
          </a:p>
        </p:txBody>
      </p:sp>
      <p:sp>
        <p:nvSpPr>
          <p:cNvPr id="1825799" name="Text Box 7"/>
          <p:cNvSpPr txBox="1">
            <a:spLocks noChangeArrowheads="1"/>
          </p:cNvSpPr>
          <p:nvPr/>
        </p:nvSpPr>
        <p:spPr bwMode="auto">
          <a:xfrm>
            <a:off x="552450" y="76200"/>
            <a:ext cx="76009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Binary Stars in General</a:t>
            </a:r>
          </a:p>
        </p:txBody>
      </p:sp>
    </p:spTree>
    <p:extLst>
      <p:ext uri="{BB962C8B-B14F-4D97-AF65-F5344CB8AC3E}">
        <p14:creationId xmlns:p14="http://schemas.microsoft.com/office/powerpoint/2010/main" val="3718740503"/>
      </p:ext>
    </p:extLst>
  </p:cSld>
  <p:clrMapOvr>
    <a:masterClrMapping/>
  </p:clrMapOvr>
  <p:timing>
    <p:tnLst>
      <p:par>
        <p:cTn xmlns:p14="http://schemas.microsoft.com/office/powerpoint/2010/mai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5347" name="Rectangle 3"/>
          <p:cNvSpPr>
            <a:spLocks noGrp="1" noChangeArrowheads="1"/>
          </p:cNvSpPr>
          <p:nvPr>
            <p:ph type="body" idx="1"/>
          </p:nvPr>
        </p:nvSpPr>
        <p:spPr>
          <a:xfrm>
            <a:off x="571500" y="990600"/>
            <a:ext cx="8591550" cy="5867400"/>
          </a:xfrm>
        </p:spPr>
        <p:txBody>
          <a:bodyPr/>
          <a:lstStyle/>
          <a:p>
            <a:pPr eaLnBrk="1" hangingPunct="1">
              <a:defRPr/>
            </a:pPr>
            <a:r>
              <a:rPr lang="en-US" smtClean="0">
                <a:cs typeface="+mn-cs"/>
              </a:rPr>
              <a:t>Another complication is that the orbits of the two stars may be elliptical.</a:t>
            </a:r>
          </a:p>
          <a:p>
            <a:pPr eaLnBrk="1" hangingPunct="1">
              <a:defRPr/>
            </a:pPr>
            <a:r>
              <a:rPr lang="en-US" smtClean="0">
                <a:cs typeface="+mn-cs"/>
              </a:rPr>
              <a:t>Also, the plane of their orbits can be tipped at an angle to your line of sight—distorting the apparent shapes of the orbits.</a:t>
            </a:r>
          </a:p>
        </p:txBody>
      </p:sp>
      <p:sp>
        <p:nvSpPr>
          <p:cNvPr id="1465353" name="Text Box 9"/>
          <p:cNvSpPr txBox="1">
            <a:spLocks noChangeArrowheads="1"/>
          </p:cNvSpPr>
          <p:nvPr/>
        </p:nvSpPr>
        <p:spPr bwMode="auto">
          <a:xfrm>
            <a:off x="552450" y="76200"/>
            <a:ext cx="76009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Binary Stars in General</a:t>
            </a:r>
          </a:p>
        </p:txBody>
      </p:sp>
    </p:spTree>
    <p:extLst>
      <p:ext uri="{BB962C8B-B14F-4D97-AF65-F5344CB8AC3E}">
        <p14:creationId xmlns:p14="http://schemas.microsoft.com/office/powerpoint/2010/main" val="4020972268"/>
      </p:ext>
    </p:extLst>
  </p:cSld>
  <p:clrMapOvr>
    <a:masterClrMapping/>
  </p:clrMapOvr>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027" name="Rectangle 3"/>
          <p:cNvSpPr>
            <a:spLocks noGrp="1" noChangeArrowheads="1"/>
          </p:cNvSpPr>
          <p:nvPr>
            <p:ph type="body" idx="1"/>
          </p:nvPr>
        </p:nvSpPr>
        <p:spPr>
          <a:xfrm>
            <a:off x="571500" y="990600"/>
            <a:ext cx="8572500" cy="4525963"/>
          </a:xfrm>
        </p:spPr>
        <p:txBody>
          <a:bodyPr/>
          <a:lstStyle/>
          <a:p>
            <a:pPr eaLnBrk="1" hangingPunct="1">
              <a:defRPr/>
            </a:pPr>
            <a:r>
              <a:rPr lang="en-US" smtClean="0">
                <a:cs typeface="+mn-cs"/>
              </a:rPr>
              <a:t>Notice that finding the masses of binary stars requires a number of steps to get from what can be observed to what astronomers really want to know, the masses. </a:t>
            </a:r>
          </a:p>
          <a:p>
            <a:pPr lvl="1" eaLnBrk="1" hangingPunct="1">
              <a:defRPr/>
            </a:pPr>
            <a:r>
              <a:rPr lang="en-US" sz="2600" smtClean="0"/>
              <a:t>Constructing such sequences of steps is an important part of science.</a:t>
            </a:r>
          </a:p>
          <a:p>
            <a:pPr eaLnBrk="1" hangingPunct="1">
              <a:defRPr/>
            </a:pPr>
            <a:endParaRPr lang="en-US" sz="2600" smtClean="0">
              <a:cs typeface="+mn-cs"/>
            </a:endParaRPr>
          </a:p>
        </p:txBody>
      </p:sp>
      <p:sp>
        <p:nvSpPr>
          <p:cNvPr id="1537032" name="Text Box 8"/>
          <p:cNvSpPr txBox="1">
            <a:spLocks noChangeArrowheads="1"/>
          </p:cNvSpPr>
          <p:nvPr/>
        </p:nvSpPr>
        <p:spPr bwMode="auto">
          <a:xfrm>
            <a:off x="552450" y="76200"/>
            <a:ext cx="76009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Binary Stars in General</a:t>
            </a:r>
          </a:p>
        </p:txBody>
      </p:sp>
    </p:spTree>
    <p:extLst>
      <p:ext uri="{BB962C8B-B14F-4D97-AF65-F5344CB8AC3E}">
        <p14:creationId xmlns:p14="http://schemas.microsoft.com/office/powerpoint/2010/main" val="3403728830"/>
      </p:ext>
    </p:extLst>
  </p:cSld>
  <p:clrMapOvr>
    <a:masterClrMapping/>
  </p:clrMapOvr>
  <p:timing>
    <p:tnLst>
      <p:par>
        <p:cTn xmlns:p14="http://schemas.microsoft.com/office/powerpoint/2010/mai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6371" name="Rectangle 3"/>
          <p:cNvSpPr>
            <a:spLocks noGrp="1" noChangeArrowheads="1"/>
          </p:cNvSpPr>
          <p:nvPr>
            <p:ph type="body" idx="1"/>
          </p:nvPr>
        </p:nvSpPr>
        <p:spPr>
          <a:xfrm>
            <a:off x="571500" y="990600"/>
            <a:ext cx="8591550" cy="5867400"/>
          </a:xfrm>
        </p:spPr>
        <p:txBody>
          <a:bodyPr/>
          <a:lstStyle/>
          <a:p>
            <a:pPr eaLnBrk="1" hangingPunct="1">
              <a:defRPr/>
            </a:pPr>
            <a:r>
              <a:rPr lang="en-US" sz="3600" smtClean="0">
                <a:cs typeface="+mn-cs"/>
              </a:rPr>
              <a:t>There are many different kinds of binary stars.</a:t>
            </a:r>
          </a:p>
          <a:p>
            <a:pPr eaLnBrk="1" hangingPunct="1">
              <a:defRPr/>
            </a:pPr>
            <a:r>
              <a:rPr lang="en-US" sz="3600" smtClean="0">
                <a:cs typeface="+mn-cs"/>
              </a:rPr>
              <a:t>However, three types are especially important for determining stellar masses.</a:t>
            </a:r>
          </a:p>
        </p:txBody>
      </p:sp>
      <p:sp>
        <p:nvSpPr>
          <p:cNvPr id="1466374" name="Text Box 6"/>
          <p:cNvSpPr txBox="1">
            <a:spLocks noChangeArrowheads="1"/>
          </p:cNvSpPr>
          <p:nvPr/>
        </p:nvSpPr>
        <p:spPr bwMode="auto">
          <a:xfrm>
            <a:off x="552450" y="76200"/>
            <a:ext cx="76009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Three Kinds of Binary Systems</a:t>
            </a:r>
          </a:p>
        </p:txBody>
      </p:sp>
    </p:spTree>
    <p:extLst>
      <p:ext uri="{BB962C8B-B14F-4D97-AF65-F5344CB8AC3E}">
        <p14:creationId xmlns:p14="http://schemas.microsoft.com/office/powerpoint/2010/main" val="227946263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2837" y="282181"/>
            <a:ext cx="8566988" cy="6617197"/>
          </a:xfrm>
          <a:prstGeom prst="rect">
            <a:avLst/>
          </a:prstGeom>
        </p:spPr>
        <p:txBody>
          <a:bodyPr wrap="square">
            <a:spAutoFit/>
          </a:bodyPr>
          <a:lstStyle/>
          <a:p>
            <a:pPr>
              <a:defRPr/>
            </a:pPr>
            <a:r>
              <a:rPr lang="en-US" sz="4000" dirty="0"/>
              <a:t>However, the scale informs you only how bright stars appear to you on Earth.</a:t>
            </a:r>
          </a:p>
          <a:p>
            <a:pPr>
              <a:defRPr/>
            </a:pPr>
            <a:r>
              <a:rPr lang="en-US" sz="4000" dirty="0"/>
              <a:t>To know the true nature of a star, you must know its </a:t>
            </a:r>
            <a:r>
              <a:rPr lang="en-US" sz="4000" dirty="0">
                <a:solidFill>
                  <a:srgbClr val="3333FF"/>
                </a:solidFill>
              </a:rPr>
              <a:t>intrinsic brightness</a:t>
            </a:r>
            <a:r>
              <a:rPr lang="en-US" sz="4000" dirty="0"/>
              <a:t>.</a:t>
            </a:r>
          </a:p>
          <a:p>
            <a:pPr lvl="1">
              <a:defRPr/>
            </a:pPr>
            <a:r>
              <a:rPr lang="en-US" sz="4000" dirty="0"/>
              <a:t>This is a measure of the amount of energy the star emits. </a:t>
            </a:r>
            <a:endParaRPr lang="en-US" sz="4000" dirty="0" smtClean="0"/>
          </a:p>
          <a:p>
            <a:pPr>
              <a:defRPr/>
            </a:pPr>
            <a:r>
              <a:rPr lang="en-US" sz="3600" dirty="0"/>
              <a:t>An intrinsically very bright star might appear faint if it is far away.</a:t>
            </a:r>
          </a:p>
          <a:p>
            <a:pPr>
              <a:defRPr/>
            </a:pPr>
            <a:r>
              <a:rPr lang="en-US" sz="3600" dirty="0"/>
              <a:t>Thus, to know the intrinsic brightness of a star, you must take into account its distance.</a:t>
            </a:r>
          </a:p>
          <a:p>
            <a:pPr lvl="1">
              <a:defRPr/>
            </a:pPr>
            <a:endParaRPr lang="en-US" sz="4000" dirty="0"/>
          </a:p>
        </p:txBody>
      </p:sp>
    </p:spTree>
    <p:extLst>
      <p:ext uri="{BB962C8B-B14F-4D97-AF65-F5344CB8AC3E}">
        <p14:creationId xmlns:p14="http://schemas.microsoft.com/office/powerpoint/2010/main" val="4193055523"/>
      </p:ext>
    </p:extLst>
  </p:cSld>
  <p:clrMapOvr>
    <a:masterClrMapping/>
  </p:clrMapOvr>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63" name="Rectangle 3"/>
          <p:cNvSpPr>
            <a:spLocks noGrp="1" noChangeArrowheads="1"/>
          </p:cNvSpPr>
          <p:nvPr>
            <p:ph type="body" idx="1"/>
          </p:nvPr>
        </p:nvSpPr>
        <p:spPr>
          <a:xfrm>
            <a:off x="552450" y="990600"/>
            <a:ext cx="8591550" cy="5867400"/>
          </a:xfrm>
        </p:spPr>
        <p:txBody>
          <a:bodyPr/>
          <a:lstStyle/>
          <a:p>
            <a:pPr eaLnBrk="1" hangingPunct="1">
              <a:defRPr/>
            </a:pPr>
            <a:r>
              <a:rPr lang="en-US" sz="4000" smtClean="0">
                <a:cs typeface="+mn-cs"/>
              </a:rPr>
              <a:t>In a </a:t>
            </a:r>
            <a:r>
              <a:rPr lang="en-US" sz="4000" smtClean="0">
                <a:solidFill>
                  <a:srgbClr val="3333FF"/>
                </a:solidFill>
                <a:cs typeface="+mn-cs"/>
              </a:rPr>
              <a:t>visual binary system</a:t>
            </a:r>
            <a:r>
              <a:rPr lang="en-US" sz="4000" smtClean="0">
                <a:cs typeface="+mn-cs"/>
              </a:rPr>
              <a:t>, the two stars are separately visible in the telescope.</a:t>
            </a:r>
          </a:p>
        </p:txBody>
      </p:sp>
      <p:sp>
        <p:nvSpPr>
          <p:cNvPr id="1474575" name="Text Box 15"/>
          <p:cNvSpPr txBox="1">
            <a:spLocks noChangeArrowheads="1"/>
          </p:cNvSpPr>
          <p:nvPr/>
        </p:nvSpPr>
        <p:spPr bwMode="auto">
          <a:xfrm>
            <a:off x="552450" y="76200"/>
            <a:ext cx="76009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Three Kinds of Binary Systems</a:t>
            </a:r>
          </a:p>
        </p:txBody>
      </p:sp>
      <p:pic>
        <p:nvPicPr>
          <p:cNvPr id="1474576" name="Picture 16" descr="06p111d"/>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24" t="4956" r="53195" b="62192"/>
          <a:stretch>
            <a:fillRect/>
          </a:stretch>
        </p:blipFill>
        <p:spPr bwMode="auto">
          <a:xfrm>
            <a:off x="2090738" y="4176713"/>
            <a:ext cx="7053262" cy="2687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651272546"/>
      </p:ext>
    </p:extLst>
  </p:cSld>
  <p:clrMapOvr>
    <a:masterClrMapping/>
  </p:clrMapOvr>
  <p:timing>
    <p:tnLst>
      <p:par>
        <p:cTn xmlns:p14="http://schemas.microsoft.com/office/powerpoint/2010/mai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9891" name="Rectangle 3"/>
          <p:cNvSpPr>
            <a:spLocks noGrp="1" noChangeArrowheads="1"/>
          </p:cNvSpPr>
          <p:nvPr>
            <p:ph type="body" idx="1"/>
          </p:nvPr>
        </p:nvSpPr>
        <p:spPr>
          <a:xfrm>
            <a:off x="571500" y="990600"/>
            <a:ext cx="8572500" cy="5867400"/>
          </a:xfrm>
        </p:spPr>
        <p:txBody>
          <a:bodyPr/>
          <a:lstStyle/>
          <a:p>
            <a:pPr eaLnBrk="1" hangingPunct="1">
              <a:defRPr/>
            </a:pPr>
            <a:r>
              <a:rPr lang="en-US" sz="3600" smtClean="0">
                <a:cs typeface="+mn-cs"/>
              </a:rPr>
              <a:t>Astronomers can watch the stars orbit each other over years or decades.</a:t>
            </a:r>
          </a:p>
          <a:p>
            <a:pPr lvl="1" eaLnBrk="1" hangingPunct="1">
              <a:defRPr/>
            </a:pPr>
            <a:r>
              <a:rPr lang="en-US" sz="2400" smtClean="0"/>
              <a:t>From that, they can find the orbital period and—if the distance of the system from Earth can be found—the size of the orbits.</a:t>
            </a:r>
          </a:p>
          <a:p>
            <a:pPr lvl="1" eaLnBrk="1" hangingPunct="1">
              <a:defRPr/>
            </a:pPr>
            <a:r>
              <a:rPr lang="en-US" sz="2400" smtClean="0"/>
              <a:t>That is enough to find the masses of the stars.</a:t>
            </a:r>
          </a:p>
        </p:txBody>
      </p:sp>
      <p:pic>
        <p:nvPicPr>
          <p:cNvPr id="322562" name="Picture 8" descr="06p111d"/>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800" t="38831" b="4089"/>
          <a:stretch>
            <a:fillRect/>
          </a:stretch>
        </p:blipFill>
        <p:spPr bwMode="auto">
          <a:xfrm>
            <a:off x="838200" y="4178300"/>
            <a:ext cx="830580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9897" name="Text Box 9"/>
          <p:cNvSpPr txBox="1">
            <a:spLocks noChangeArrowheads="1"/>
          </p:cNvSpPr>
          <p:nvPr/>
        </p:nvSpPr>
        <p:spPr bwMode="auto">
          <a:xfrm>
            <a:off x="552450" y="76200"/>
            <a:ext cx="76009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Three Kinds of Binary Systems</a:t>
            </a:r>
          </a:p>
        </p:txBody>
      </p:sp>
    </p:spTree>
    <p:extLst>
      <p:ext uri="{BB962C8B-B14F-4D97-AF65-F5344CB8AC3E}">
        <p14:creationId xmlns:p14="http://schemas.microsoft.com/office/powerpoint/2010/main" val="2110513006"/>
      </p:ext>
    </p:extLst>
  </p:cSld>
  <p:clrMapOvr>
    <a:masterClrMapping/>
  </p:clrMapOvr>
  <p:timing>
    <p:tnLst>
      <p:par>
        <p:cTn xmlns:p14="http://schemas.microsoft.com/office/powerpoint/2010/mai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5587" name="Rectangle 3"/>
          <p:cNvSpPr>
            <a:spLocks noGrp="1" noChangeArrowheads="1"/>
          </p:cNvSpPr>
          <p:nvPr>
            <p:ph type="body" idx="1"/>
          </p:nvPr>
        </p:nvSpPr>
        <p:spPr>
          <a:xfrm>
            <a:off x="571500" y="971550"/>
            <a:ext cx="8343900" cy="5486400"/>
          </a:xfrm>
        </p:spPr>
        <p:txBody>
          <a:bodyPr/>
          <a:lstStyle/>
          <a:p>
            <a:pPr eaLnBrk="1" hangingPunct="1">
              <a:defRPr/>
            </a:pPr>
            <a:r>
              <a:rPr lang="en-US" sz="3800" smtClean="0">
                <a:cs typeface="+mn-cs"/>
              </a:rPr>
              <a:t>Many visual binaries have such large orbits their orbital periods are hundreds or thousands of years.</a:t>
            </a:r>
          </a:p>
          <a:p>
            <a:pPr lvl="1" eaLnBrk="1" hangingPunct="1">
              <a:defRPr/>
            </a:pPr>
            <a:r>
              <a:rPr lang="en-US" sz="2600" smtClean="0"/>
              <a:t>Astronomers have not yet seen them complete </a:t>
            </a:r>
            <a:br>
              <a:rPr lang="en-US" sz="2600" smtClean="0"/>
            </a:br>
            <a:r>
              <a:rPr lang="en-US" sz="2600" smtClean="0"/>
              <a:t>an entire orbit. </a:t>
            </a:r>
          </a:p>
        </p:txBody>
      </p:sp>
      <p:sp>
        <p:nvSpPr>
          <p:cNvPr id="1475593" name="Text Box 9"/>
          <p:cNvSpPr txBox="1">
            <a:spLocks noChangeArrowheads="1"/>
          </p:cNvSpPr>
          <p:nvPr/>
        </p:nvSpPr>
        <p:spPr bwMode="auto">
          <a:xfrm>
            <a:off x="552450" y="76200"/>
            <a:ext cx="76009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Three Kinds of Binary Systems</a:t>
            </a:r>
          </a:p>
        </p:txBody>
      </p:sp>
    </p:spTree>
    <p:extLst>
      <p:ext uri="{BB962C8B-B14F-4D97-AF65-F5344CB8AC3E}">
        <p14:creationId xmlns:p14="http://schemas.microsoft.com/office/powerpoint/2010/main" val="761202381"/>
      </p:ext>
    </p:extLst>
  </p:cSld>
  <p:clrMapOvr>
    <a:masterClrMapping/>
  </p:clrMapOvr>
  <p:timing>
    <p:tnLst>
      <p:par>
        <p:cTn xmlns:p14="http://schemas.microsoft.com/office/powerpoint/2010/mai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1939" name="Rectangle 3"/>
          <p:cNvSpPr>
            <a:spLocks noGrp="1" noChangeArrowheads="1"/>
          </p:cNvSpPr>
          <p:nvPr>
            <p:ph type="body" idx="1"/>
          </p:nvPr>
        </p:nvSpPr>
        <p:spPr>
          <a:xfrm>
            <a:off x="571500" y="971550"/>
            <a:ext cx="8343900" cy="4525963"/>
          </a:xfrm>
        </p:spPr>
        <p:txBody>
          <a:bodyPr/>
          <a:lstStyle/>
          <a:p>
            <a:pPr eaLnBrk="1" hangingPunct="1">
              <a:defRPr/>
            </a:pPr>
            <a:r>
              <a:rPr lang="en-US" sz="3800" smtClean="0">
                <a:cs typeface="+mn-cs"/>
              </a:rPr>
              <a:t>Also, many binary stars orbit so close to each other they are not visible as separate stars.</a:t>
            </a:r>
            <a:r>
              <a:rPr lang="en-US" smtClean="0">
                <a:cs typeface="+mn-cs"/>
              </a:rPr>
              <a:t> </a:t>
            </a:r>
          </a:p>
          <a:p>
            <a:pPr lvl="1" eaLnBrk="1" hangingPunct="1">
              <a:defRPr/>
            </a:pPr>
            <a:r>
              <a:rPr lang="en-US" sz="2600" smtClean="0"/>
              <a:t>Such systems can</a:t>
            </a:r>
            <a:r>
              <a:rPr lang="ja-JP" altLang="en-US" sz="2600" smtClean="0">
                <a:latin typeface="Arial"/>
              </a:rPr>
              <a:t>’</a:t>
            </a:r>
            <a:r>
              <a:rPr lang="en-US" sz="2600" smtClean="0"/>
              <a:t>t be analyzed as a visual binary.</a:t>
            </a:r>
          </a:p>
          <a:p>
            <a:pPr eaLnBrk="1" hangingPunct="1">
              <a:defRPr/>
            </a:pPr>
            <a:endParaRPr lang="en-US" sz="2600" smtClean="0">
              <a:cs typeface="+mn-cs"/>
            </a:endParaRPr>
          </a:p>
        </p:txBody>
      </p:sp>
      <p:sp>
        <p:nvSpPr>
          <p:cNvPr id="1831943" name="Text Box 7"/>
          <p:cNvSpPr txBox="1">
            <a:spLocks noChangeArrowheads="1"/>
          </p:cNvSpPr>
          <p:nvPr/>
        </p:nvSpPr>
        <p:spPr bwMode="auto">
          <a:xfrm>
            <a:off x="552450" y="76200"/>
            <a:ext cx="76009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Three Kinds of Binary Systems</a:t>
            </a:r>
          </a:p>
        </p:txBody>
      </p:sp>
    </p:spTree>
    <p:extLst>
      <p:ext uri="{BB962C8B-B14F-4D97-AF65-F5344CB8AC3E}">
        <p14:creationId xmlns:p14="http://schemas.microsoft.com/office/powerpoint/2010/main" val="2957367988"/>
      </p:ext>
    </p:extLst>
  </p:cSld>
  <p:clrMapOvr>
    <a:masterClrMapping/>
  </p:clrMapOvr>
  <p:timing>
    <p:tnLst>
      <p:par>
        <p:cTn xmlns:p14="http://schemas.microsoft.com/office/powerpoint/2010/mai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6611" name="Rectangle 3"/>
          <p:cNvSpPr>
            <a:spLocks noGrp="1" noChangeArrowheads="1"/>
          </p:cNvSpPr>
          <p:nvPr>
            <p:ph type="body" idx="1"/>
          </p:nvPr>
        </p:nvSpPr>
        <p:spPr>
          <a:xfrm>
            <a:off x="571500" y="990600"/>
            <a:ext cx="8591550" cy="5821363"/>
          </a:xfrm>
        </p:spPr>
        <p:txBody>
          <a:bodyPr/>
          <a:lstStyle/>
          <a:p>
            <a:pPr eaLnBrk="1" hangingPunct="1">
              <a:defRPr/>
            </a:pPr>
            <a:r>
              <a:rPr lang="en-US" sz="3600" smtClean="0">
                <a:cs typeface="+mn-cs"/>
              </a:rPr>
              <a:t>If the stars in a binary system are close together, a telescope view—limited by diffraction and by the atmospheric blurring called seeing—shows a single point of light. </a:t>
            </a:r>
          </a:p>
        </p:txBody>
      </p:sp>
      <p:sp>
        <p:nvSpPr>
          <p:cNvPr id="1476617" name="Text Box 9"/>
          <p:cNvSpPr txBox="1">
            <a:spLocks noChangeArrowheads="1"/>
          </p:cNvSpPr>
          <p:nvPr/>
        </p:nvSpPr>
        <p:spPr bwMode="auto">
          <a:xfrm>
            <a:off x="552450" y="76200"/>
            <a:ext cx="76009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Three Kinds of Binary Systems</a:t>
            </a:r>
          </a:p>
        </p:txBody>
      </p:sp>
    </p:spTree>
    <p:extLst>
      <p:ext uri="{BB962C8B-B14F-4D97-AF65-F5344CB8AC3E}">
        <p14:creationId xmlns:p14="http://schemas.microsoft.com/office/powerpoint/2010/main" val="2536020546"/>
      </p:ext>
    </p:extLst>
  </p:cSld>
  <p:clrMapOvr>
    <a:masterClrMapping/>
  </p:clrMapOvr>
  <p:timing>
    <p:tnLst>
      <p:par>
        <p:cTn xmlns:p14="http://schemas.microsoft.com/office/powerpoint/2010/mai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3987" name="Rectangle 3"/>
          <p:cNvSpPr>
            <a:spLocks noGrp="1" noChangeArrowheads="1"/>
          </p:cNvSpPr>
          <p:nvPr>
            <p:ph type="body" idx="1"/>
          </p:nvPr>
        </p:nvSpPr>
        <p:spPr>
          <a:xfrm>
            <a:off x="571500" y="990600"/>
            <a:ext cx="8572500" cy="5867400"/>
          </a:xfrm>
        </p:spPr>
        <p:txBody>
          <a:bodyPr/>
          <a:lstStyle/>
          <a:p>
            <a:pPr eaLnBrk="1" hangingPunct="1">
              <a:defRPr/>
            </a:pPr>
            <a:r>
              <a:rPr lang="en-US" smtClean="0">
                <a:cs typeface="+mn-cs"/>
              </a:rPr>
              <a:t>Only by looking at a spectrum—which is formed by light from both stars and contains spectral lines from both—can astronomers tell that there are two stars present and not one.</a:t>
            </a:r>
          </a:p>
          <a:p>
            <a:pPr lvl="1" eaLnBrk="1" hangingPunct="1">
              <a:defRPr/>
            </a:pPr>
            <a:r>
              <a:rPr lang="en-US" sz="2600" smtClean="0"/>
              <a:t>Such a system is a </a:t>
            </a:r>
            <a:r>
              <a:rPr lang="en-US" sz="2600" smtClean="0">
                <a:solidFill>
                  <a:srgbClr val="3333FF"/>
                </a:solidFill>
              </a:rPr>
              <a:t>spectroscopic binary system</a:t>
            </a:r>
            <a:r>
              <a:rPr lang="en-US" sz="2600" smtClean="0"/>
              <a:t>.</a:t>
            </a:r>
          </a:p>
        </p:txBody>
      </p:sp>
      <p:pic>
        <p:nvPicPr>
          <p:cNvPr id="330754" name="Picture 8" descr="06f10"/>
          <p:cNvPicPr>
            <a:picLocks noChangeAspect="1" noChangeArrowheads="1"/>
          </p:cNvPicPr>
          <p:nvPr/>
        </p:nvPicPr>
        <p:blipFill>
          <a:blip r:embed="rId3">
            <a:extLst>
              <a:ext uri="{28A0092B-C50C-407E-A947-70E740481C1C}">
                <a14:useLocalDpi xmlns:a14="http://schemas.microsoft.com/office/drawing/2010/main" val="0"/>
              </a:ext>
            </a:extLst>
          </a:blip>
          <a:srcRect l="1474" t="65909" r="5676" b="4546"/>
          <a:stretch>
            <a:fillRect/>
          </a:stretch>
        </p:blipFill>
        <p:spPr bwMode="auto">
          <a:xfrm>
            <a:off x="2819400" y="4537075"/>
            <a:ext cx="6324600"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3993" name="Text Box 9"/>
          <p:cNvSpPr txBox="1">
            <a:spLocks noChangeArrowheads="1"/>
          </p:cNvSpPr>
          <p:nvPr/>
        </p:nvSpPr>
        <p:spPr bwMode="auto">
          <a:xfrm>
            <a:off x="552450" y="76200"/>
            <a:ext cx="76009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Three Kinds of Binary Systems</a:t>
            </a:r>
          </a:p>
        </p:txBody>
      </p:sp>
    </p:spTree>
    <p:extLst>
      <p:ext uri="{BB962C8B-B14F-4D97-AF65-F5344CB8AC3E}">
        <p14:creationId xmlns:p14="http://schemas.microsoft.com/office/powerpoint/2010/main" val="3552505860"/>
      </p:ext>
    </p:extLst>
  </p:cSld>
  <p:clrMapOvr>
    <a:masterClrMapping/>
  </p:clrMapOvr>
  <p:timing>
    <p:tnLst>
      <p:par>
        <p:cTn xmlns:p14="http://schemas.microsoft.com/office/powerpoint/2010/mai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7635" name="Rectangle 3"/>
          <p:cNvSpPr>
            <a:spLocks noGrp="1" noChangeArrowheads="1"/>
          </p:cNvSpPr>
          <p:nvPr>
            <p:ph type="body" idx="1"/>
          </p:nvPr>
        </p:nvSpPr>
        <p:spPr>
          <a:xfrm>
            <a:off x="571500" y="990600"/>
            <a:ext cx="8591550" cy="5867400"/>
          </a:xfrm>
        </p:spPr>
        <p:txBody>
          <a:bodyPr/>
          <a:lstStyle/>
          <a:p>
            <a:pPr eaLnBrk="1" hangingPunct="1">
              <a:defRPr/>
            </a:pPr>
            <a:r>
              <a:rPr lang="en-US" sz="3600" smtClean="0">
                <a:cs typeface="+mn-cs"/>
              </a:rPr>
              <a:t>Familiar examples of spectroscopic binary systems are </a:t>
            </a:r>
            <a:br>
              <a:rPr lang="en-US" sz="3600" smtClean="0">
                <a:cs typeface="+mn-cs"/>
              </a:rPr>
            </a:br>
            <a:r>
              <a:rPr lang="en-US" sz="3600" smtClean="0">
                <a:cs typeface="+mn-cs"/>
              </a:rPr>
              <a:t>the stars Mizar and </a:t>
            </a:r>
            <a:br>
              <a:rPr lang="en-US" sz="3600" smtClean="0">
                <a:cs typeface="+mn-cs"/>
              </a:rPr>
            </a:br>
            <a:r>
              <a:rPr lang="en-US" sz="3600" smtClean="0">
                <a:cs typeface="+mn-cs"/>
              </a:rPr>
              <a:t>Alcor in the handle </a:t>
            </a:r>
            <a:br>
              <a:rPr lang="en-US" sz="3600" smtClean="0">
                <a:cs typeface="+mn-cs"/>
              </a:rPr>
            </a:br>
            <a:r>
              <a:rPr lang="en-US" sz="3600" smtClean="0">
                <a:cs typeface="+mn-cs"/>
              </a:rPr>
              <a:t>of the Big Dipper.</a:t>
            </a:r>
          </a:p>
        </p:txBody>
      </p:sp>
      <p:pic>
        <p:nvPicPr>
          <p:cNvPr id="332802" name="Picture 13" descr="06f10"/>
          <p:cNvPicPr>
            <a:picLocks noChangeAspect="1" noChangeArrowheads="1"/>
          </p:cNvPicPr>
          <p:nvPr/>
        </p:nvPicPr>
        <p:blipFill>
          <a:blip r:embed="rId3">
            <a:extLst>
              <a:ext uri="{28A0092B-C50C-407E-A947-70E740481C1C}">
                <a14:useLocalDpi xmlns:a14="http://schemas.microsoft.com/office/drawing/2010/main" val="0"/>
              </a:ext>
            </a:extLst>
          </a:blip>
          <a:srcRect l="885" t="1828" r="4973" b="4999"/>
          <a:stretch>
            <a:fillRect/>
          </a:stretch>
        </p:blipFill>
        <p:spPr bwMode="auto">
          <a:xfrm>
            <a:off x="5400675" y="2586038"/>
            <a:ext cx="3743325" cy="427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7646" name="Text Box 14"/>
          <p:cNvSpPr txBox="1">
            <a:spLocks noChangeArrowheads="1"/>
          </p:cNvSpPr>
          <p:nvPr/>
        </p:nvSpPr>
        <p:spPr bwMode="auto">
          <a:xfrm>
            <a:off x="552450" y="76200"/>
            <a:ext cx="76009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Three Kinds of Binary Systems</a:t>
            </a:r>
          </a:p>
        </p:txBody>
      </p:sp>
    </p:spTree>
    <p:extLst>
      <p:ext uri="{BB962C8B-B14F-4D97-AF65-F5344CB8AC3E}">
        <p14:creationId xmlns:p14="http://schemas.microsoft.com/office/powerpoint/2010/main" val="727678157"/>
      </p:ext>
    </p:extLst>
  </p:cSld>
  <p:clrMapOvr>
    <a:masterClrMapping/>
  </p:clrMapOvr>
  <p:timing>
    <p:tnLst>
      <p:par>
        <p:cTn xmlns:p14="http://schemas.microsoft.com/office/powerpoint/2010/mai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8659" name="Rectangle 3"/>
          <p:cNvSpPr>
            <a:spLocks noGrp="1" noChangeArrowheads="1"/>
          </p:cNvSpPr>
          <p:nvPr>
            <p:ph type="body" idx="1"/>
          </p:nvPr>
        </p:nvSpPr>
        <p:spPr>
          <a:xfrm>
            <a:off x="552450" y="952500"/>
            <a:ext cx="8572500" cy="5486400"/>
          </a:xfrm>
        </p:spPr>
        <p:txBody>
          <a:bodyPr/>
          <a:lstStyle/>
          <a:p>
            <a:pPr eaLnBrk="1" hangingPunct="1">
              <a:defRPr/>
            </a:pPr>
            <a:r>
              <a:rPr lang="en-US" sz="4400" smtClean="0">
                <a:cs typeface="+mn-cs"/>
              </a:rPr>
              <a:t>The figure shows a pair of stars orbiting each other.</a:t>
            </a:r>
          </a:p>
          <a:p>
            <a:pPr lvl="1" eaLnBrk="1" hangingPunct="1">
              <a:defRPr/>
            </a:pPr>
            <a:r>
              <a:rPr lang="en-US" sz="2400" smtClean="0"/>
              <a:t>The circular orbit appears elliptical because you see it nearly edge-on.</a:t>
            </a:r>
          </a:p>
          <a:p>
            <a:pPr lvl="1" eaLnBrk="1" hangingPunct="1">
              <a:defRPr/>
            </a:pPr>
            <a:r>
              <a:rPr lang="en-US" sz="2400" smtClean="0"/>
              <a:t>If this were a true spectroscopic binary system, you would not see the separate stars.</a:t>
            </a:r>
          </a:p>
        </p:txBody>
      </p:sp>
      <p:pic>
        <p:nvPicPr>
          <p:cNvPr id="334850" name="Picture 21" descr="06f12a"/>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9572"/>
          <a:stretch>
            <a:fillRect/>
          </a:stretch>
        </p:blipFill>
        <p:spPr bwMode="auto">
          <a:xfrm>
            <a:off x="3352800" y="4376738"/>
            <a:ext cx="5791200" cy="248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8678" name="Text Box 22"/>
          <p:cNvSpPr txBox="1">
            <a:spLocks noChangeArrowheads="1"/>
          </p:cNvSpPr>
          <p:nvPr/>
        </p:nvSpPr>
        <p:spPr bwMode="auto">
          <a:xfrm>
            <a:off x="552450" y="76200"/>
            <a:ext cx="76009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Three Kinds of Binary Systems</a:t>
            </a:r>
          </a:p>
        </p:txBody>
      </p:sp>
    </p:spTree>
    <p:extLst>
      <p:ext uri="{BB962C8B-B14F-4D97-AF65-F5344CB8AC3E}">
        <p14:creationId xmlns:p14="http://schemas.microsoft.com/office/powerpoint/2010/main" val="3534515132"/>
      </p:ext>
    </p:extLst>
  </p:cSld>
  <p:clrMapOvr>
    <a:masterClrMapping/>
  </p:clrMapOvr>
  <p:timing>
    <p:tnLst>
      <p:par>
        <p:cTn xmlns:p14="http://schemas.microsoft.com/office/powerpoint/2010/mai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9683" name="Rectangle 3"/>
          <p:cNvSpPr>
            <a:spLocks noGrp="1" noChangeArrowheads="1"/>
          </p:cNvSpPr>
          <p:nvPr>
            <p:ph type="body" idx="1"/>
          </p:nvPr>
        </p:nvSpPr>
        <p:spPr>
          <a:xfrm>
            <a:off x="571500" y="990600"/>
            <a:ext cx="5753100" cy="4648200"/>
          </a:xfrm>
        </p:spPr>
        <p:txBody>
          <a:bodyPr/>
          <a:lstStyle/>
          <a:p>
            <a:pPr eaLnBrk="1" hangingPunct="1">
              <a:defRPr/>
            </a:pPr>
            <a:r>
              <a:rPr lang="en-US" sz="3600" smtClean="0">
                <a:cs typeface="+mn-cs"/>
              </a:rPr>
              <a:t>Nevertheless, the Doppler shift would show you there were two stars orbiting each other. </a:t>
            </a:r>
          </a:p>
        </p:txBody>
      </p:sp>
      <p:pic>
        <p:nvPicPr>
          <p:cNvPr id="336898" name="Picture 17" descr="06f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4488" y="1143000"/>
            <a:ext cx="2449512"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9698" name="Text Box 18"/>
          <p:cNvSpPr txBox="1">
            <a:spLocks noChangeArrowheads="1"/>
          </p:cNvSpPr>
          <p:nvPr/>
        </p:nvSpPr>
        <p:spPr bwMode="auto">
          <a:xfrm>
            <a:off x="552450" y="76200"/>
            <a:ext cx="76009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Three Kinds of Binary Systems</a:t>
            </a:r>
          </a:p>
        </p:txBody>
      </p:sp>
    </p:spTree>
    <p:extLst>
      <p:ext uri="{BB962C8B-B14F-4D97-AF65-F5344CB8AC3E}">
        <p14:creationId xmlns:p14="http://schemas.microsoft.com/office/powerpoint/2010/main" val="1612181159"/>
      </p:ext>
    </p:extLst>
  </p:cSld>
  <p:clrMapOvr>
    <a:masterClrMapping/>
  </p:clrMapOvr>
  <p:timing>
    <p:tnLst>
      <p:par>
        <p:cTn xmlns:p14="http://schemas.microsoft.com/office/powerpoint/2010/mai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8051" name="Rectangle 3"/>
          <p:cNvSpPr>
            <a:spLocks noGrp="1" noChangeArrowheads="1"/>
          </p:cNvSpPr>
          <p:nvPr>
            <p:ph type="body" idx="1"/>
          </p:nvPr>
        </p:nvSpPr>
        <p:spPr>
          <a:xfrm>
            <a:off x="571500" y="990600"/>
            <a:ext cx="6057900" cy="4800600"/>
          </a:xfrm>
        </p:spPr>
        <p:txBody>
          <a:bodyPr/>
          <a:lstStyle/>
          <a:p>
            <a:pPr eaLnBrk="1" hangingPunct="1">
              <a:defRPr/>
            </a:pPr>
            <a:r>
              <a:rPr lang="en-US" sz="3600" smtClean="0">
                <a:cs typeface="+mn-cs"/>
              </a:rPr>
              <a:t>As the two stars move in their orbits, they alternately approach toward and recede from Earth.</a:t>
            </a:r>
          </a:p>
        </p:txBody>
      </p:sp>
      <p:pic>
        <p:nvPicPr>
          <p:cNvPr id="338946" name="Picture 17" descr="06f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4488" y="1143000"/>
            <a:ext cx="2449512"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066" name="Text Box 18"/>
          <p:cNvSpPr txBox="1">
            <a:spLocks noChangeArrowheads="1"/>
          </p:cNvSpPr>
          <p:nvPr/>
        </p:nvSpPr>
        <p:spPr bwMode="auto">
          <a:xfrm>
            <a:off x="552450" y="76200"/>
            <a:ext cx="76009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Three Kinds of Binary Systems</a:t>
            </a:r>
          </a:p>
        </p:txBody>
      </p:sp>
    </p:spTree>
    <p:extLst>
      <p:ext uri="{BB962C8B-B14F-4D97-AF65-F5344CB8AC3E}">
        <p14:creationId xmlns:p14="http://schemas.microsoft.com/office/powerpoint/2010/main" val="23762236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1575" y="141090"/>
            <a:ext cx="8728249" cy="6740306"/>
          </a:xfrm>
          <a:prstGeom prst="rect">
            <a:avLst/>
          </a:prstGeom>
        </p:spPr>
        <p:txBody>
          <a:bodyPr wrap="square">
            <a:spAutoFit/>
          </a:bodyPr>
          <a:lstStyle/>
          <a:p>
            <a:pPr>
              <a:defRPr/>
            </a:pPr>
            <a:r>
              <a:rPr lang="en-US" sz="4000" dirty="0"/>
              <a:t>Astronomers and physicists define </a:t>
            </a:r>
            <a:r>
              <a:rPr lang="en-US" sz="4000" dirty="0">
                <a:solidFill>
                  <a:srgbClr val="3333FF"/>
                </a:solidFill>
              </a:rPr>
              <a:t>flux</a:t>
            </a:r>
            <a:r>
              <a:rPr lang="en-US" sz="4000" dirty="0">
                <a:solidFill>
                  <a:srgbClr val="99CCFF"/>
                </a:solidFill>
              </a:rPr>
              <a:t> </a:t>
            </a:r>
            <a:r>
              <a:rPr lang="en-US" sz="4000" dirty="0"/>
              <a:t>as the energy in Joules (J) per second falling on 1 square meter.</a:t>
            </a:r>
          </a:p>
          <a:p>
            <a:pPr>
              <a:defRPr/>
            </a:pPr>
            <a:r>
              <a:rPr lang="en-US" sz="4000" dirty="0" smtClean="0"/>
              <a:t>A Joule is about the amount of energy released when an apple falls from a table onto the floor. </a:t>
            </a:r>
            <a:r>
              <a:rPr lang="en-US" sz="4000" dirty="0"/>
              <a:t>A flux of 1 Joule per second is also known as 1 Watt.</a:t>
            </a:r>
            <a:r>
              <a:rPr lang="en-US" dirty="0"/>
              <a:t> </a:t>
            </a:r>
          </a:p>
          <a:p>
            <a:pPr lvl="1">
              <a:defRPr/>
            </a:pPr>
            <a:r>
              <a:rPr lang="en-US" sz="2400" dirty="0"/>
              <a:t>The wattage of a light bulb gives you its </a:t>
            </a:r>
            <a:r>
              <a:rPr lang="en-US" sz="2400" i="1" dirty="0"/>
              <a:t>intrinsic</a:t>
            </a:r>
            <a:r>
              <a:rPr lang="en-US" sz="2400" dirty="0"/>
              <a:t> brightness.</a:t>
            </a:r>
          </a:p>
          <a:p>
            <a:pPr lvl="1">
              <a:defRPr/>
            </a:pPr>
            <a:r>
              <a:rPr lang="en-US" sz="2400" dirty="0"/>
              <a:t>Compare that with the </a:t>
            </a:r>
            <a:r>
              <a:rPr lang="en-US" sz="2400" i="1" dirty="0"/>
              <a:t>apparent brightness</a:t>
            </a:r>
            <a:r>
              <a:rPr lang="en-US" sz="2400" dirty="0"/>
              <a:t> of a light bulb, which depends on its distance from you.</a:t>
            </a:r>
          </a:p>
          <a:p>
            <a:pPr lvl="1">
              <a:defRPr/>
            </a:pPr>
            <a:endParaRPr lang="en-US" sz="4000" dirty="0" smtClean="0"/>
          </a:p>
          <a:p>
            <a:pPr lvl="1">
              <a:defRPr/>
            </a:pPr>
            <a:endParaRPr lang="en-US" sz="4000" dirty="0"/>
          </a:p>
        </p:txBody>
      </p:sp>
    </p:spTree>
    <p:extLst>
      <p:ext uri="{BB962C8B-B14F-4D97-AF65-F5344CB8AC3E}">
        <p14:creationId xmlns:p14="http://schemas.microsoft.com/office/powerpoint/2010/main" val="1762985087"/>
      </p:ext>
    </p:extLst>
  </p:cSld>
  <p:clrMapOvr>
    <a:masterClrMapping/>
  </p:clrMapOvr>
  <p:timing>
    <p:tnLst>
      <p:par>
        <p:cTn xmlns:p14="http://schemas.microsoft.com/office/powerpoint/2010/mai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8083" name="Rectangle 3"/>
          <p:cNvSpPr>
            <a:spLocks noGrp="1" noChangeArrowheads="1"/>
          </p:cNvSpPr>
          <p:nvPr>
            <p:ph type="body" idx="1"/>
          </p:nvPr>
        </p:nvSpPr>
        <p:spPr>
          <a:xfrm>
            <a:off x="571500" y="990600"/>
            <a:ext cx="5981700" cy="4525963"/>
          </a:xfrm>
        </p:spPr>
        <p:txBody>
          <a:bodyPr/>
          <a:lstStyle/>
          <a:p>
            <a:pPr eaLnBrk="1" hangingPunct="1">
              <a:defRPr/>
            </a:pPr>
            <a:r>
              <a:rPr lang="en-US" sz="3600" smtClean="0">
                <a:cs typeface="+mn-cs"/>
              </a:rPr>
              <a:t>Their spectral lines are Doppler shifted alternately toward blue and then red wavelengths.</a:t>
            </a:r>
          </a:p>
          <a:p>
            <a:pPr eaLnBrk="1" hangingPunct="1">
              <a:defRPr/>
            </a:pPr>
            <a:endParaRPr lang="en-US" sz="3600" smtClean="0">
              <a:cs typeface="+mn-cs"/>
            </a:endParaRPr>
          </a:p>
        </p:txBody>
      </p:sp>
      <p:pic>
        <p:nvPicPr>
          <p:cNvPr id="340994" name="Picture 16" descr="06f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4488" y="1143000"/>
            <a:ext cx="2449512"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8097" name="Text Box 17"/>
          <p:cNvSpPr txBox="1">
            <a:spLocks noChangeArrowheads="1"/>
          </p:cNvSpPr>
          <p:nvPr/>
        </p:nvSpPr>
        <p:spPr bwMode="auto">
          <a:xfrm>
            <a:off x="552450" y="76200"/>
            <a:ext cx="76009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Three Kinds of Binary Systems</a:t>
            </a:r>
          </a:p>
        </p:txBody>
      </p:sp>
    </p:spTree>
    <p:extLst>
      <p:ext uri="{BB962C8B-B14F-4D97-AF65-F5344CB8AC3E}">
        <p14:creationId xmlns:p14="http://schemas.microsoft.com/office/powerpoint/2010/main" val="344968211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6035" name="Rectangle 3"/>
          <p:cNvSpPr>
            <a:spLocks noGrp="1" noChangeArrowheads="1"/>
          </p:cNvSpPr>
          <p:nvPr>
            <p:ph type="body" idx="1"/>
          </p:nvPr>
        </p:nvSpPr>
        <p:spPr>
          <a:xfrm>
            <a:off x="571500" y="990600"/>
            <a:ext cx="5905500" cy="4525963"/>
          </a:xfrm>
        </p:spPr>
        <p:txBody>
          <a:bodyPr/>
          <a:lstStyle/>
          <a:p>
            <a:pPr eaLnBrk="1" hangingPunct="1">
              <a:defRPr/>
            </a:pPr>
            <a:r>
              <a:rPr lang="en-US" smtClean="0">
                <a:cs typeface="+mn-cs"/>
              </a:rPr>
              <a:t>Noticing pairs of spectral lines moving back and forth across each other would alert you that you were observing a spectroscopic binary.</a:t>
            </a:r>
          </a:p>
          <a:p>
            <a:pPr eaLnBrk="1" hangingPunct="1">
              <a:defRPr/>
            </a:pPr>
            <a:endParaRPr lang="en-US" smtClean="0">
              <a:cs typeface="+mn-cs"/>
            </a:endParaRPr>
          </a:p>
        </p:txBody>
      </p:sp>
      <p:pic>
        <p:nvPicPr>
          <p:cNvPr id="343042" name="Picture 12" descr="06f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4488" y="1143000"/>
            <a:ext cx="2449512"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6045" name="Text Box 13"/>
          <p:cNvSpPr txBox="1">
            <a:spLocks noChangeArrowheads="1"/>
          </p:cNvSpPr>
          <p:nvPr/>
        </p:nvSpPr>
        <p:spPr bwMode="auto">
          <a:xfrm>
            <a:off x="552450" y="76200"/>
            <a:ext cx="76009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Three Kinds of Binary Systems</a:t>
            </a:r>
          </a:p>
        </p:txBody>
      </p:sp>
    </p:spTree>
    <p:extLst>
      <p:ext uri="{BB962C8B-B14F-4D97-AF65-F5344CB8AC3E}">
        <p14:creationId xmlns:p14="http://schemas.microsoft.com/office/powerpoint/2010/main" val="358829736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0707" name="Rectangle 3"/>
          <p:cNvSpPr>
            <a:spLocks noGrp="1" noChangeArrowheads="1"/>
          </p:cNvSpPr>
          <p:nvPr>
            <p:ph type="body" idx="1"/>
          </p:nvPr>
        </p:nvSpPr>
        <p:spPr>
          <a:xfrm>
            <a:off x="552450" y="990600"/>
            <a:ext cx="8134350" cy="5821363"/>
          </a:xfrm>
        </p:spPr>
        <p:txBody>
          <a:bodyPr/>
          <a:lstStyle/>
          <a:p>
            <a:pPr eaLnBrk="1" hangingPunct="1">
              <a:defRPr/>
            </a:pPr>
            <a:r>
              <a:rPr lang="en-US" sz="3600" smtClean="0">
                <a:cs typeface="+mn-cs"/>
              </a:rPr>
              <a:t>Although spectroscopic binaries are very common, they are not as useful as visual binaries.</a:t>
            </a:r>
            <a:r>
              <a:rPr lang="en-US" smtClean="0">
                <a:cs typeface="+mn-cs"/>
              </a:rPr>
              <a:t> </a:t>
            </a:r>
          </a:p>
          <a:p>
            <a:pPr lvl="1" eaLnBrk="1" hangingPunct="1">
              <a:defRPr/>
            </a:pPr>
            <a:r>
              <a:rPr lang="en-US" sz="2400" smtClean="0"/>
              <a:t>Astronomers can find the orbital period easily—but they can</a:t>
            </a:r>
            <a:r>
              <a:rPr lang="ja-JP" altLang="en-US" sz="2400" smtClean="0">
                <a:latin typeface="Arial"/>
              </a:rPr>
              <a:t>’</a:t>
            </a:r>
            <a:r>
              <a:rPr lang="en-US" sz="2400" smtClean="0"/>
              <a:t>t find the true size of the orbits, because there is no way to find the angle at which the orbits are tipped. </a:t>
            </a:r>
          </a:p>
          <a:p>
            <a:pPr lvl="1" eaLnBrk="1" hangingPunct="1">
              <a:defRPr/>
            </a:pPr>
            <a:r>
              <a:rPr lang="en-US" sz="2400" smtClean="0"/>
              <a:t>That means they can</a:t>
            </a:r>
            <a:r>
              <a:rPr lang="ja-JP" altLang="en-US" sz="2400" smtClean="0">
                <a:latin typeface="Arial"/>
              </a:rPr>
              <a:t>’</a:t>
            </a:r>
            <a:r>
              <a:rPr lang="en-US" sz="2400" smtClean="0"/>
              <a:t>t find the true masses of a spectroscopic binary. </a:t>
            </a:r>
          </a:p>
          <a:p>
            <a:pPr lvl="1" eaLnBrk="1" hangingPunct="1">
              <a:defRPr/>
            </a:pPr>
            <a:r>
              <a:rPr lang="en-US" sz="2400" smtClean="0"/>
              <a:t>All they can find is a lower limit to the masses.</a:t>
            </a:r>
          </a:p>
        </p:txBody>
      </p:sp>
      <p:sp>
        <p:nvSpPr>
          <p:cNvPr id="1480711" name="Text Box 7"/>
          <p:cNvSpPr txBox="1">
            <a:spLocks noChangeArrowheads="1"/>
          </p:cNvSpPr>
          <p:nvPr/>
        </p:nvSpPr>
        <p:spPr bwMode="auto">
          <a:xfrm>
            <a:off x="552450" y="76200"/>
            <a:ext cx="76009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Three Kinds of Binary Systems</a:t>
            </a:r>
          </a:p>
        </p:txBody>
      </p:sp>
    </p:spTree>
    <p:extLst>
      <p:ext uri="{BB962C8B-B14F-4D97-AF65-F5344CB8AC3E}">
        <p14:creationId xmlns:p14="http://schemas.microsoft.com/office/powerpoint/2010/main" val="75192070"/>
      </p:ext>
    </p:extLst>
  </p:cSld>
  <p:clrMapOvr>
    <a:masterClrMapping/>
  </p:clrMapOvr>
  <p:timing>
    <p:tnLst>
      <p:par>
        <p:cTn xmlns:p14="http://schemas.microsoft.com/office/powerpoint/2010/mai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1731" name="Rectangle 3"/>
          <p:cNvSpPr>
            <a:spLocks noGrp="1" noChangeArrowheads="1"/>
          </p:cNvSpPr>
          <p:nvPr>
            <p:ph type="body" idx="1"/>
          </p:nvPr>
        </p:nvSpPr>
        <p:spPr>
          <a:xfrm>
            <a:off x="571500" y="990600"/>
            <a:ext cx="8267700" cy="5867400"/>
          </a:xfrm>
        </p:spPr>
        <p:txBody>
          <a:bodyPr/>
          <a:lstStyle/>
          <a:p>
            <a:pPr eaLnBrk="1" hangingPunct="1">
              <a:defRPr/>
            </a:pPr>
            <a:r>
              <a:rPr lang="en-US" smtClean="0">
                <a:cs typeface="+mn-cs"/>
              </a:rPr>
              <a:t>If the plane of the orbits is nearly edge-on to Earth, then the stars can cross in front of each other as seen from Earth. </a:t>
            </a:r>
          </a:p>
          <a:p>
            <a:pPr eaLnBrk="1" hangingPunct="1">
              <a:defRPr/>
            </a:pPr>
            <a:r>
              <a:rPr lang="en-US" smtClean="0">
                <a:cs typeface="+mn-cs"/>
              </a:rPr>
              <a:t>When one star moves in front of the other, it blocks some of the light, and the star is eclipsed. </a:t>
            </a:r>
          </a:p>
          <a:p>
            <a:pPr lvl="1" eaLnBrk="1" hangingPunct="1">
              <a:defRPr/>
            </a:pPr>
            <a:r>
              <a:rPr lang="en-US" sz="2600" smtClean="0"/>
              <a:t>Such a system is called an </a:t>
            </a:r>
            <a:r>
              <a:rPr lang="en-US" sz="2600" smtClean="0">
                <a:solidFill>
                  <a:srgbClr val="3333FF"/>
                </a:solidFill>
              </a:rPr>
              <a:t>eclipsing binary system</a:t>
            </a:r>
            <a:r>
              <a:rPr lang="en-US" sz="2600" smtClean="0"/>
              <a:t>.</a:t>
            </a:r>
          </a:p>
        </p:txBody>
      </p:sp>
      <p:sp>
        <p:nvSpPr>
          <p:cNvPr id="1481735" name="Text Box 7"/>
          <p:cNvSpPr txBox="1">
            <a:spLocks noChangeArrowheads="1"/>
          </p:cNvSpPr>
          <p:nvPr/>
        </p:nvSpPr>
        <p:spPr bwMode="auto">
          <a:xfrm>
            <a:off x="552450" y="76200"/>
            <a:ext cx="76009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Three Kinds of Binary Systems</a:t>
            </a:r>
          </a:p>
        </p:txBody>
      </p:sp>
    </p:spTree>
    <p:extLst>
      <p:ext uri="{BB962C8B-B14F-4D97-AF65-F5344CB8AC3E}">
        <p14:creationId xmlns:p14="http://schemas.microsoft.com/office/powerpoint/2010/main" val="326908030"/>
      </p:ext>
    </p:extLst>
  </p:cSld>
  <p:clrMapOvr>
    <a:masterClrMapping/>
  </p:clrMapOvr>
  <p:timing>
    <p:tnLst>
      <p:par>
        <p:cTn xmlns:p14="http://schemas.microsoft.com/office/powerpoint/2010/mai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6851" name="Rectangle 3"/>
          <p:cNvSpPr>
            <a:spLocks noGrp="1" noChangeArrowheads="1"/>
          </p:cNvSpPr>
          <p:nvPr>
            <p:ph type="body" idx="1"/>
          </p:nvPr>
        </p:nvSpPr>
        <p:spPr>
          <a:xfrm>
            <a:off x="571500" y="990600"/>
            <a:ext cx="8591550" cy="5257800"/>
          </a:xfrm>
        </p:spPr>
        <p:txBody>
          <a:bodyPr/>
          <a:lstStyle/>
          <a:p>
            <a:pPr eaLnBrk="1" hangingPunct="1">
              <a:defRPr/>
            </a:pPr>
            <a:r>
              <a:rPr lang="en-US" smtClean="0">
                <a:cs typeface="+mn-cs"/>
              </a:rPr>
              <a:t>Seen from Earth, the two stars are not visible separately. </a:t>
            </a:r>
          </a:p>
          <a:p>
            <a:pPr lvl="1" eaLnBrk="1" hangingPunct="1">
              <a:defRPr/>
            </a:pPr>
            <a:r>
              <a:rPr lang="en-US" sz="2600" smtClean="0"/>
              <a:t>The system looks like a single point of light. </a:t>
            </a:r>
          </a:p>
          <a:p>
            <a:pPr eaLnBrk="1" hangingPunct="1">
              <a:defRPr/>
            </a:pPr>
            <a:r>
              <a:rPr lang="en-US" smtClean="0">
                <a:cs typeface="+mn-cs"/>
              </a:rPr>
              <a:t>However, when one star moves in front of the other star, part of the light is blocked, and the total brightness of the point of light decreases.</a:t>
            </a:r>
          </a:p>
        </p:txBody>
      </p:sp>
      <p:sp>
        <p:nvSpPr>
          <p:cNvPr id="1486855" name="Text Box 7"/>
          <p:cNvSpPr txBox="1">
            <a:spLocks noChangeArrowheads="1"/>
          </p:cNvSpPr>
          <p:nvPr/>
        </p:nvSpPr>
        <p:spPr bwMode="auto">
          <a:xfrm>
            <a:off x="552450" y="76200"/>
            <a:ext cx="76009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Three Kinds of Binary Systems</a:t>
            </a:r>
          </a:p>
        </p:txBody>
      </p:sp>
    </p:spTree>
    <p:extLst>
      <p:ext uri="{BB962C8B-B14F-4D97-AF65-F5344CB8AC3E}">
        <p14:creationId xmlns:p14="http://schemas.microsoft.com/office/powerpoint/2010/main" val="1499937978"/>
      </p:ext>
    </p:extLst>
  </p:cSld>
  <p:clrMapOvr>
    <a:masterClrMapping/>
  </p:clrMapOvr>
  <p:timing>
    <p:tnLst>
      <p:par>
        <p:cTn xmlns:p14="http://schemas.microsoft.com/office/powerpoint/2010/mai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7875" name="Rectangle 3"/>
          <p:cNvSpPr>
            <a:spLocks noGrp="1" noChangeArrowheads="1"/>
          </p:cNvSpPr>
          <p:nvPr>
            <p:ph type="body" idx="1"/>
          </p:nvPr>
        </p:nvSpPr>
        <p:spPr>
          <a:xfrm>
            <a:off x="571500" y="990600"/>
            <a:ext cx="5600700" cy="4953000"/>
          </a:xfrm>
        </p:spPr>
        <p:txBody>
          <a:bodyPr/>
          <a:lstStyle/>
          <a:p>
            <a:pPr eaLnBrk="1" hangingPunct="1">
              <a:defRPr/>
            </a:pPr>
            <a:r>
              <a:rPr lang="en-US" smtClean="0">
                <a:cs typeface="+mn-cs"/>
              </a:rPr>
              <a:t>The figures show a smaller star moving in an orbit around a larger star—first eclipsing the larger star and then being eclipsed as it moves behind.</a:t>
            </a:r>
          </a:p>
          <a:p>
            <a:pPr eaLnBrk="1" hangingPunct="1">
              <a:defRPr/>
            </a:pPr>
            <a:endParaRPr lang="en-US" smtClean="0">
              <a:cs typeface="+mn-cs"/>
            </a:endParaRPr>
          </a:p>
        </p:txBody>
      </p:sp>
      <p:pic>
        <p:nvPicPr>
          <p:cNvPr id="351234" name="Picture 18" descr="06f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4488" y="1143000"/>
            <a:ext cx="2449512"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7891" name="Text Box 19"/>
          <p:cNvSpPr txBox="1">
            <a:spLocks noChangeArrowheads="1"/>
          </p:cNvSpPr>
          <p:nvPr/>
        </p:nvSpPr>
        <p:spPr bwMode="auto">
          <a:xfrm>
            <a:off x="552450" y="76200"/>
            <a:ext cx="76009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Three Kinds of Binary Systems</a:t>
            </a:r>
          </a:p>
        </p:txBody>
      </p:sp>
    </p:spTree>
    <p:extLst>
      <p:ext uri="{BB962C8B-B14F-4D97-AF65-F5344CB8AC3E}">
        <p14:creationId xmlns:p14="http://schemas.microsoft.com/office/powerpoint/2010/main" val="2631833511"/>
      </p:ext>
    </p:extLst>
  </p:cSld>
  <p:clrMapOvr>
    <a:masterClrMapping/>
  </p:clrMapOvr>
  <p:timing>
    <p:tnLst>
      <p:par>
        <p:cTn xmlns:p14="http://schemas.microsoft.com/office/powerpoint/2010/mai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0131" name="Rectangle 3"/>
          <p:cNvSpPr>
            <a:spLocks noGrp="1" noChangeArrowheads="1"/>
          </p:cNvSpPr>
          <p:nvPr>
            <p:ph type="body" idx="1"/>
          </p:nvPr>
        </p:nvSpPr>
        <p:spPr>
          <a:xfrm>
            <a:off x="571500" y="990600"/>
            <a:ext cx="5372100" cy="4525963"/>
          </a:xfrm>
        </p:spPr>
        <p:txBody>
          <a:bodyPr/>
          <a:lstStyle/>
          <a:p>
            <a:pPr eaLnBrk="1" hangingPunct="1">
              <a:defRPr/>
            </a:pPr>
            <a:r>
              <a:rPr lang="en-US" sz="3600" smtClean="0">
                <a:cs typeface="+mn-cs"/>
              </a:rPr>
              <a:t>The resulting variation in the brightness of the system is shown as a graph of brightness versus time—a </a:t>
            </a:r>
            <a:r>
              <a:rPr lang="en-US" sz="3600" smtClean="0">
                <a:solidFill>
                  <a:srgbClr val="3333FF"/>
                </a:solidFill>
                <a:cs typeface="+mn-cs"/>
              </a:rPr>
              <a:t>light curve</a:t>
            </a:r>
            <a:r>
              <a:rPr lang="en-US" sz="3600" smtClean="0">
                <a:cs typeface="+mn-cs"/>
              </a:rPr>
              <a:t>.</a:t>
            </a:r>
          </a:p>
        </p:txBody>
      </p:sp>
      <p:pic>
        <p:nvPicPr>
          <p:cNvPr id="353282" name="Picture 12" descr="06f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4488" y="1143000"/>
            <a:ext cx="2449512"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0141" name="Text Box 13"/>
          <p:cNvSpPr txBox="1">
            <a:spLocks noChangeArrowheads="1"/>
          </p:cNvSpPr>
          <p:nvPr/>
        </p:nvSpPr>
        <p:spPr bwMode="auto">
          <a:xfrm>
            <a:off x="552450" y="76200"/>
            <a:ext cx="76009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Three Kinds of Binary Systems</a:t>
            </a:r>
          </a:p>
        </p:txBody>
      </p:sp>
    </p:spTree>
    <p:extLst>
      <p:ext uri="{BB962C8B-B14F-4D97-AF65-F5344CB8AC3E}">
        <p14:creationId xmlns:p14="http://schemas.microsoft.com/office/powerpoint/2010/main" val="1100917307"/>
      </p:ext>
    </p:extLst>
  </p:cSld>
  <p:clrMapOvr>
    <a:masterClrMapping/>
  </p:clrMapOvr>
  <p:timing>
    <p:tnLst>
      <p:par>
        <p:cTn xmlns:p14="http://schemas.microsoft.com/office/powerpoint/2010/mai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8899" name="Rectangle 3"/>
          <p:cNvSpPr>
            <a:spLocks noGrp="1" noChangeArrowheads="1"/>
          </p:cNvSpPr>
          <p:nvPr>
            <p:ph type="body" idx="1"/>
          </p:nvPr>
        </p:nvSpPr>
        <p:spPr>
          <a:xfrm>
            <a:off x="571500" y="990600"/>
            <a:ext cx="5753100" cy="5791200"/>
          </a:xfrm>
        </p:spPr>
        <p:txBody>
          <a:bodyPr/>
          <a:lstStyle/>
          <a:p>
            <a:pPr eaLnBrk="1" hangingPunct="1">
              <a:defRPr/>
            </a:pPr>
            <a:r>
              <a:rPr lang="en-US" smtClean="0">
                <a:cs typeface="+mn-cs"/>
              </a:rPr>
              <a:t>The light curves of eclipsing binary systems contain plenty of information about the stars.</a:t>
            </a:r>
          </a:p>
          <a:p>
            <a:pPr eaLnBrk="1" hangingPunct="1">
              <a:defRPr/>
            </a:pPr>
            <a:r>
              <a:rPr lang="en-US" smtClean="0">
                <a:cs typeface="+mn-cs"/>
              </a:rPr>
              <a:t>However, they can be difficult to analyze.</a:t>
            </a:r>
          </a:p>
          <a:p>
            <a:pPr lvl="1" eaLnBrk="1" hangingPunct="1">
              <a:defRPr/>
            </a:pPr>
            <a:r>
              <a:rPr lang="en-US" sz="2400" smtClean="0"/>
              <a:t>The figures show an idealized example of such a system.</a:t>
            </a:r>
            <a:endParaRPr lang="en-US" smtClean="0"/>
          </a:p>
        </p:txBody>
      </p:sp>
      <p:pic>
        <p:nvPicPr>
          <p:cNvPr id="355330" name="Picture 17" descr="06f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4488" y="1143000"/>
            <a:ext cx="2449512"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8914" name="Text Box 18"/>
          <p:cNvSpPr txBox="1">
            <a:spLocks noChangeArrowheads="1"/>
          </p:cNvSpPr>
          <p:nvPr/>
        </p:nvSpPr>
        <p:spPr bwMode="auto">
          <a:xfrm>
            <a:off x="552450" y="76200"/>
            <a:ext cx="76009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Three Kinds of Binary Systems</a:t>
            </a:r>
          </a:p>
        </p:txBody>
      </p:sp>
    </p:spTree>
    <p:extLst>
      <p:ext uri="{BB962C8B-B14F-4D97-AF65-F5344CB8AC3E}">
        <p14:creationId xmlns:p14="http://schemas.microsoft.com/office/powerpoint/2010/main" val="2500782290"/>
      </p:ext>
    </p:extLst>
  </p:cSld>
  <p:clrMapOvr>
    <a:masterClrMapping/>
  </p:clrMapOvr>
  <p:timing>
    <p:tnLst>
      <p:par>
        <p:cTn xmlns:p14="http://schemas.microsoft.com/office/powerpoint/2010/mai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9923" name="Rectangle 3"/>
          <p:cNvSpPr>
            <a:spLocks noGrp="1" noChangeArrowheads="1"/>
          </p:cNvSpPr>
          <p:nvPr>
            <p:ph type="body" idx="1"/>
          </p:nvPr>
        </p:nvSpPr>
        <p:spPr>
          <a:xfrm>
            <a:off x="571500" y="990600"/>
            <a:ext cx="8267700" cy="5867400"/>
          </a:xfrm>
        </p:spPr>
        <p:txBody>
          <a:bodyPr/>
          <a:lstStyle/>
          <a:p>
            <a:pPr eaLnBrk="1" hangingPunct="1">
              <a:defRPr/>
            </a:pPr>
            <a:r>
              <a:rPr lang="en-US" sz="3600" smtClean="0">
                <a:cs typeface="+mn-cs"/>
              </a:rPr>
              <a:t>Once the light curve of an eclipsing binary system has been accurately observed, astronomers can construct a chain of inference that leads to the masses of the stars. </a:t>
            </a:r>
          </a:p>
        </p:txBody>
      </p:sp>
      <p:sp>
        <p:nvSpPr>
          <p:cNvPr id="1489927" name="Text Box 7"/>
          <p:cNvSpPr txBox="1">
            <a:spLocks noChangeArrowheads="1"/>
          </p:cNvSpPr>
          <p:nvPr/>
        </p:nvSpPr>
        <p:spPr bwMode="auto">
          <a:xfrm>
            <a:off x="552450" y="76200"/>
            <a:ext cx="76009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Three Kinds of Binary Systems</a:t>
            </a:r>
          </a:p>
        </p:txBody>
      </p:sp>
    </p:spTree>
    <p:extLst>
      <p:ext uri="{BB962C8B-B14F-4D97-AF65-F5344CB8AC3E}">
        <p14:creationId xmlns:p14="http://schemas.microsoft.com/office/powerpoint/2010/main" val="846923407"/>
      </p:ext>
    </p:extLst>
  </p:cSld>
  <p:clrMapOvr>
    <a:masterClrMapping/>
  </p:clrMapOvr>
  <p:timing>
    <p:tnLst>
      <p:par>
        <p:cTn xmlns:p14="http://schemas.microsoft.com/office/powerpoint/2010/mai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2179" name="Rectangle 3"/>
          <p:cNvSpPr>
            <a:spLocks noGrp="1" noChangeArrowheads="1"/>
          </p:cNvSpPr>
          <p:nvPr>
            <p:ph type="body" idx="1"/>
          </p:nvPr>
        </p:nvSpPr>
        <p:spPr>
          <a:xfrm>
            <a:off x="571500" y="990600"/>
            <a:ext cx="8343900" cy="5181600"/>
          </a:xfrm>
        </p:spPr>
        <p:txBody>
          <a:bodyPr/>
          <a:lstStyle/>
          <a:p>
            <a:pPr eaLnBrk="1" hangingPunct="1">
              <a:defRPr/>
            </a:pPr>
            <a:r>
              <a:rPr lang="en-US" smtClean="0">
                <a:cs typeface="+mn-cs"/>
              </a:rPr>
              <a:t>They can find the orbital period easily and can get spectra showing the Doppler shifts of the two stars. </a:t>
            </a:r>
          </a:p>
          <a:p>
            <a:pPr eaLnBrk="1" hangingPunct="1">
              <a:defRPr/>
            </a:pPr>
            <a:r>
              <a:rPr lang="en-US" smtClean="0">
                <a:cs typeface="+mn-cs"/>
              </a:rPr>
              <a:t>They can find the orbital speed because they don</a:t>
            </a:r>
            <a:r>
              <a:rPr lang="ja-JP" altLang="en-US" smtClean="0">
                <a:latin typeface="Arial"/>
                <a:cs typeface="+mn-cs"/>
              </a:rPr>
              <a:t>’</a:t>
            </a:r>
            <a:r>
              <a:rPr lang="en-US" smtClean="0">
                <a:cs typeface="+mn-cs"/>
              </a:rPr>
              <a:t>t have to correct for the inclination of the orbits.</a:t>
            </a:r>
          </a:p>
          <a:p>
            <a:pPr lvl="1" eaLnBrk="1" hangingPunct="1">
              <a:defRPr/>
            </a:pPr>
            <a:r>
              <a:rPr lang="en-US" sz="2400" smtClean="0"/>
              <a:t>You know the orbits are nearly edge-on, or there would not be eclipses. </a:t>
            </a:r>
          </a:p>
          <a:p>
            <a:pPr lvl="1" eaLnBrk="1" hangingPunct="1">
              <a:defRPr/>
            </a:pPr>
            <a:r>
              <a:rPr lang="en-US" sz="2400" smtClean="0"/>
              <a:t>From that, astronomers can find the size of the orbits and the masses of the stars.</a:t>
            </a:r>
          </a:p>
        </p:txBody>
      </p:sp>
      <p:sp>
        <p:nvSpPr>
          <p:cNvPr id="1842182" name="Text Box 6"/>
          <p:cNvSpPr txBox="1">
            <a:spLocks noChangeArrowheads="1"/>
          </p:cNvSpPr>
          <p:nvPr/>
        </p:nvSpPr>
        <p:spPr bwMode="auto">
          <a:xfrm>
            <a:off x="552450" y="76200"/>
            <a:ext cx="76009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Three Kinds of Binary Systems</a:t>
            </a:r>
          </a:p>
        </p:txBody>
      </p:sp>
    </p:spTree>
    <p:extLst>
      <p:ext uri="{BB962C8B-B14F-4D97-AF65-F5344CB8AC3E}">
        <p14:creationId xmlns:p14="http://schemas.microsoft.com/office/powerpoint/2010/main" val="236534521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1577" y="201558"/>
            <a:ext cx="8942424" cy="6247864"/>
          </a:xfrm>
          <a:prstGeom prst="rect">
            <a:avLst/>
          </a:prstGeom>
        </p:spPr>
        <p:txBody>
          <a:bodyPr wrap="square">
            <a:spAutoFit/>
          </a:bodyPr>
          <a:lstStyle/>
          <a:p>
            <a:pPr>
              <a:defRPr/>
            </a:pPr>
            <a:r>
              <a:rPr lang="en-US" sz="4000" dirty="0"/>
              <a:t>the flux you receive from a light source is inversely proportional to the square of the distance to the source.</a:t>
            </a:r>
          </a:p>
          <a:p>
            <a:pPr>
              <a:defRPr/>
            </a:pPr>
            <a:r>
              <a:rPr lang="en-US" sz="4000" dirty="0"/>
              <a:t>This is known as the inverse square relation</a:t>
            </a:r>
            <a:r>
              <a:rPr lang="en-US" sz="4000" dirty="0" smtClean="0"/>
              <a:t>.</a:t>
            </a:r>
          </a:p>
          <a:p>
            <a:pPr>
              <a:defRPr/>
            </a:pPr>
            <a:endParaRPr lang="en-US" sz="4000" dirty="0"/>
          </a:p>
          <a:p>
            <a:pPr>
              <a:defRPr/>
            </a:pPr>
            <a:endParaRPr lang="en-US" sz="4000" dirty="0" smtClean="0"/>
          </a:p>
          <a:p>
            <a:pPr>
              <a:defRPr/>
            </a:pPr>
            <a:endParaRPr lang="en-US" sz="4000" dirty="0"/>
          </a:p>
          <a:p>
            <a:pPr>
              <a:defRPr/>
            </a:pPr>
            <a:endParaRPr lang="en-US" sz="4000" dirty="0" smtClean="0"/>
          </a:p>
          <a:p>
            <a:pPr>
              <a:defRPr/>
            </a:pPr>
            <a:endParaRPr lang="en-US" sz="4000" dirty="0"/>
          </a:p>
        </p:txBody>
      </p:sp>
      <p:pic>
        <p:nvPicPr>
          <p:cNvPr id="3" name="Picture 19" descr="06f03"/>
          <p:cNvPicPr>
            <a:picLocks noChangeAspect="1" noChangeArrowheads="1"/>
          </p:cNvPicPr>
          <p:nvPr/>
        </p:nvPicPr>
        <p:blipFill>
          <a:blip r:embed="rId2">
            <a:extLst>
              <a:ext uri="{28A0092B-C50C-407E-A947-70E740481C1C}">
                <a14:useLocalDpi xmlns:a14="http://schemas.microsoft.com/office/drawing/2010/main" val="0"/>
              </a:ext>
            </a:extLst>
          </a:blip>
          <a:srcRect l="1656" t="1324" r="4968" b="5333"/>
          <a:stretch>
            <a:fillRect/>
          </a:stretch>
        </p:blipFill>
        <p:spPr bwMode="auto">
          <a:xfrm>
            <a:off x="5053013" y="3683000"/>
            <a:ext cx="4094162" cy="317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3193324"/>
      </p:ext>
    </p:extLst>
  </p:cSld>
  <p:clrMapOvr>
    <a:masterClrMapping/>
  </p:clrMapOvr>
  <p:timing>
    <p:tnLst>
      <p:par>
        <p:cTn xmlns:p14="http://schemas.microsoft.com/office/powerpoint/2010/mai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0947" name="Rectangle 3"/>
          <p:cNvSpPr>
            <a:spLocks noGrp="1" noChangeArrowheads="1"/>
          </p:cNvSpPr>
          <p:nvPr>
            <p:ph type="body" idx="1"/>
          </p:nvPr>
        </p:nvSpPr>
        <p:spPr>
          <a:xfrm>
            <a:off x="571500" y="990600"/>
            <a:ext cx="8591550" cy="5334000"/>
          </a:xfrm>
        </p:spPr>
        <p:txBody>
          <a:bodyPr/>
          <a:lstStyle/>
          <a:p>
            <a:pPr eaLnBrk="1" hangingPunct="1">
              <a:defRPr/>
            </a:pPr>
            <a:r>
              <a:rPr lang="en-US" smtClean="0">
                <a:cs typeface="+mn-cs"/>
              </a:rPr>
              <a:t>Earlier in the chapter, luminosity and temperature were used to calculate the radii of stars.</a:t>
            </a:r>
          </a:p>
          <a:p>
            <a:pPr eaLnBrk="1" hangingPunct="1">
              <a:defRPr/>
            </a:pPr>
            <a:r>
              <a:rPr lang="en-US" smtClean="0">
                <a:cs typeface="+mn-cs"/>
              </a:rPr>
              <a:t>However, eclipsing binary systems give a way to check those calculations—by measuring the sizes of a few stars directly. </a:t>
            </a:r>
          </a:p>
          <a:p>
            <a:pPr lvl="1" eaLnBrk="1" hangingPunct="1">
              <a:defRPr/>
            </a:pPr>
            <a:r>
              <a:rPr lang="en-US" sz="2400" smtClean="0"/>
              <a:t>The light curve shows how long it takes for the stars to cross in front of each other.</a:t>
            </a:r>
          </a:p>
          <a:p>
            <a:pPr lvl="1" eaLnBrk="1" hangingPunct="1">
              <a:defRPr/>
            </a:pPr>
            <a:r>
              <a:rPr lang="en-US" sz="2400" smtClean="0"/>
              <a:t>Multiplying these time intervals by the orbital speeds gives the diameters of the stars.</a:t>
            </a:r>
          </a:p>
        </p:txBody>
      </p:sp>
      <p:sp>
        <p:nvSpPr>
          <p:cNvPr id="1490951" name="Text Box 7"/>
          <p:cNvSpPr txBox="1">
            <a:spLocks noChangeArrowheads="1"/>
          </p:cNvSpPr>
          <p:nvPr/>
        </p:nvSpPr>
        <p:spPr bwMode="auto">
          <a:xfrm>
            <a:off x="552450" y="76200"/>
            <a:ext cx="76009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Three Kinds of Binary Systems</a:t>
            </a:r>
          </a:p>
        </p:txBody>
      </p:sp>
    </p:spTree>
    <p:extLst>
      <p:ext uri="{BB962C8B-B14F-4D97-AF65-F5344CB8AC3E}">
        <p14:creationId xmlns:p14="http://schemas.microsoft.com/office/powerpoint/2010/main" val="145478749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1971" name="Rectangle 3"/>
          <p:cNvSpPr>
            <a:spLocks noGrp="1" noChangeArrowheads="1"/>
          </p:cNvSpPr>
          <p:nvPr>
            <p:ph type="body" idx="1"/>
          </p:nvPr>
        </p:nvSpPr>
        <p:spPr>
          <a:xfrm>
            <a:off x="571500" y="990600"/>
            <a:ext cx="8191500" cy="5257800"/>
          </a:xfrm>
        </p:spPr>
        <p:txBody>
          <a:bodyPr/>
          <a:lstStyle/>
          <a:p>
            <a:pPr eaLnBrk="1" hangingPunct="1">
              <a:defRPr/>
            </a:pPr>
            <a:r>
              <a:rPr lang="en-US" sz="3600" smtClean="0">
                <a:cs typeface="+mn-cs"/>
              </a:rPr>
              <a:t>There are complications due to the inclination and eccentricity of orbits.</a:t>
            </a:r>
          </a:p>
          <a:p>
            <a:pPr eaLnBrk="1" hangingPunct="1">
              <a:defRPr/>
            </a:pPr>
            <a:r>
              <a:rPr lang="en-US" sz="3600" smtClean="0">
                <a:cs typeface="+mn-cs"/>
              </a:rPr>
              <a:t>Often, though, these effects can be taken into account.</a:t>
            </a:r>
          </a:p>
          <a:p>
            <a:pPr lvl="1" eaLnBrk="1" hangingPunct="1">
              <a:defRPr/>
            </a:pPr>
            <a:r>
              <a:rPr lang="en-US" sz="2400" smtClean="0"/>
              <a:t>So, observations of an eclipsing binary system can directly give you not only the masses of its stars but also their diameters.</a:t>
            </a:r>
          </a:p>
        </p:txBody>
      </p:sp>
      <p:sp>
        <p:nvSpPr>
          <p:cNvPr id="1491975" name="Text Box 7"/>
          <p:cNvSpPr txBox="1">
            <a:spLocks noChangeArrowheads="1"/>
          </p:cNvSpPr>
          <p:nvPr/>
        </p:nvSpPr>
        <p:spPr bwMode="auto">
          <a:xfrm>
            <a:off x="552450" y="76200"/>
            <a:ext cx="76009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Three Kinds of Binary Systems</a:t>
            </a:r>
          </a:p>
        </p:txBody>
      </p:sp>
    </p:spTree>
    <p:extLst>
      <p:ext uri="{BB962C8B-B14F-4D97-AF65-F5344CB8AC3E}">
        <p14:creationId xmlns:p14="http://schemas.microsoft.com/office/powerpoint/2010/main" val="3001638062"/>
      </p:ext>
    </p:extLst>
  </p:cSld>
  <p:clrMapOvr>
    <a:masterClrMapping/>
  </p:clrMapOvr>
  <p:timing>
    <p:tnLst>
      <p:par>
        <p:cTn xmlns:p14="http://schemas.microsoft.com/office/powerpoint/2010/mai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2995" name="Rectangle 3"/>
          <p:cNvSpPr>
            <a:spLocks noGrp="1" noChangeArrowheads="1"/>
          </p:cNvSpPr>
          <p:nvPr>
            <p:ph type="body" idx="1"/>
          </p:nvPr>
        </p:nvSpPr>
        <p:spPr>
          <a:xfrm>
            <a:off x="571500" y="990600"/>
            <a:ext cx="8572500" cy="5105400"/>
          </a:xfrm>
        </p:spPr>
        <p:txBody>
          <a:bodyPr/>
          <a:lstStyle/>
          <a:p>
            <a:pPr eaLnBrk="1" hangingPunct="1">
              <a:defRPr/>
            </a:pPr>
            <a:r>
              <a:rPr lang="en-US" sz="3400" smtClean="0">
                <a:cs typeface="+mn-cs"/>
              </a:rPr>
              <a:t>From the study of binary stars, astronomers have found that the masses of stars range from roughly 0.1 solar masses to nearly 100 solar masses.</a:t>
            </a:r>
            <a:r>
              <a:rPr lang="en-US" smtClean="0">
                <a:cs typeface="+mn-cs"/>
              </a:rPr>
              <a:t> </a:t>
            </a:r>
          </a:p>
          <a:p>
            <a:pPr lvl="1" eaLnBrk="1" hangingPunct="1">
              <a:defRPr/>
            </a:pPr>
            <a:r>
              <a:rPr lang="en-US" sz="2600" smtClean="0"/>
              <a:t>The most massive stars ever found in a binary system have masses of 83 and 82 solar masses. </a:t>
            </a:r>
          </a:p>
        </p:txBody>
      </p:sp>
      <p:sp>
        <p:nvSpPr>
          <p:cNvPr id="1492999" name="Text Box 7"/>
          <p:cNvSpPr txBox="1">
            <a:spLocks noChangeArrowheads="1"/>
          </p:cNvSpPr>
          <p:nvPr/>
        </p:nvSpPr>
        <p:spPr bwMode="auto">
          <a:xfrm>
            <a:off x="552450" y="76200"/>
            <a:ext cx="76009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Three Kinds of Binary Systems</a:t>
            </a:r>
          </a:p>
        </p:txBody>
      </p:sp>
    </p:spTree>
    <p:extLst>
      <p:ext uri="{BB962C8B-B14F-4D97-AF65-F5344CB8AC3E}">
        <p14:creationId xmlns:p14="http://schemas.microsoft.com/office/powerpoint/2010/main" val="2729117539"/>
      </p:ext>
    </p:extLst>
  </p:cSld>
  <p:clrMapOvr>
    <a:masterClrMapping/>
  </p:clrMapOvr>
  <p:timing>
    <p:tnLst>
      <p:par>
        <p:cTn xmlns:p14="http://schemas.microsoft.com/office/powerpoint/2010/mai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227" name="Rectangle 3"/>
          <p:cNvSpPr>
            <a:spLocks noGrp="1" noChangeArrowheads="1"/>
          </p:cNvSpPr>
          <p:nvPr>
            <p:ph type="body" idx="1"/>
          </p:nvPr>
        </p:nvSpPr>
        <p:spPr>
          <a:xfrm>
            <a:off x="571500" y="990600"/>
            <a:ext cx="8591550" cy="4495800"/>
          </a:xfrm>
        </p:spPr>
        <p:txBody>
          <a:bodyPr/>
          <a:lstStyle/>
          <a:p>
            <a:pPr eaLnBrk="1" hangingPunct="1">
              <a:defRPr/>
            </a:pPr>
            <a:r>
              <a:rPr lang="en-US" sz="3600" smtClean="0">
                <a:cs typeface="+mn-cs"/>
              </a:rPr>
              <a:t>A few other stars are believed to be more massive—100 solar masses to 150 solar masses.</a:t>
            </a:r>
          </a:p>
          <a:p>
            <a:pPr lvl="1" eaLnBrk="1" hangingPunct="1">
              <a:defRPr/>
            </a:pPr>
            <a:r>
              <a:rPr lang="en-US" sz="2400" smtClean="0"/>
              <a:t>However, they do not lie in binary systems.</a:t>
            </a:r>
          </a:p>
          <a:p>
            <a:pPr lvl="1" eaLnBrk="1" hangingPunct="1">
              <a:defRPr/>
            </a:pPr>
            <a:r>
              <a:rPr lang="en-US" sz="2400" smtClean="0"/>
              <a:t>So, astronomers must estimate their masses.</a:t>
            </a:r>
            <a:endParaRPr lang="en-US" sz="2000" smtClean="0"/>
          </a:p>
          <a:p>
            <a:pPr eaLnBrk="1" hangingPunct="1">
              <a:defRPr/>
            </a:pPr>
            <a:endParaRPr lang="en-US" smtClean="0">
              <a:cs typeface="+mn-cs"/>
            </a:endParaRPr>
          </a:p>
        </p:txBody>
      </p:sp>
      <p:sp>
        <p:nvSpPr>
          <p:cNvPr id="1844230" name="Text Box 6"/>
          <p:cNvSpPr txBox="1">
            <a:spLocks noChangeArrowheads="1"/>
          </p:cNvSpPr>
          <p:nvPr/>
        </p:nvSpPr>
        <p:spPr bwMode="auto">
          <a:xfrm>
            <a:off x="552450" y="76200"/>
            <a:ext cx="76009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Three Kinds of Binary Systems</a:t>
            </a:r>
          </a:p>
        </p:txBody>
      </p:sp>
    </p:spTree>
    <p:extLst>
      <p:ext uri="{BB962C8B-B14F-4D97-AF65-F5344CB8AC3E}">
        <p14:creationId xmlns:p14="http://schemas.microsoft.com/office/powerpoint/2010/main" val="2320735647"/>
      </p:ext>
    </p:extLst>
  </p:cSld>
  <p:clrMapOvr>
    <a:masterClrMapping/>
  </p:clrMapOvr>
  <p:timing>
    <p:tnLst>
      <p:par>
        <p:cTn xmlns:p14="http://schemas.microsoft.com/office/powerpoint/2010/mai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8115" name="Rectangle 3"/>
          <p:cNvSpPr>
            <a:spLocks noGrp="1" noChangeArrowheads="1"/>
          </p:cNvSpPr>
          <p:nvPr>
            <p:ph type="body" idx="1"/>
          </p:nvPr>
        </p:nvSpPr>
        <p:spPr>
          <a:xfrm>
            <a:off x="552450" y="952500"/>
            <a:ext cx="8591550" cy="4525963"/>
          </a:xfrm>
        </p:spPr>
        <p:txBody>
          <a:bodyPr/>
          <a:lstStyle/>
          <a:p>
            <a:pPr eaLnBrk="1" hangingPunct="1">
              <a:defRPr/>
            </a:pPr>
            <a:r>
              <a:rPr lang="en-US" sz="4400" smtClean="0">
                <a:cs typeface="+mn-cs"/>
              </a:rPr>
              <a:t>You have achieved the five goals set at the start of the chapter.</a:t>
            </a:r>
          </a:p>
          <a:p>
            <a:pPr lvl="1" eaLnBrk="1" hangingPunct="1">
              <a:defRPr/>
            </a:pPr>
            <a:r>
              <a:rPr lang="en-US" sz="2600" smtClean="0"/>
              <a:t>You know how to find the distances, luminosities, temperatures, diameters, and masses of stars. </a:t>
            </a:r>
          </a:p>
        </p:txBody>
      </p:sp>
      <p:sp>
        <p:nvSpPr>
          <p:cNvPr id="1498119" name="Text Box 7"/>
          <p:cNvSpPr txBox="1">
            <a:spLocks noChangeArrowheads="1"/>
          </p:cNvSpPr>
          <p:nvPr/>
        </p:nvSpPr>
        <p:spPr bwMode="auto">
          <a:xfrm>
            <a:off x="552450" y="76200"/>
            <a:ext cx="76009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Typical Stars</a:t>
            </a:r>
          </a:p>
        </p:txBody>
      </p:sp>
    </p:spTree>
    <p:extLst>
      <p:ext uri="{BB962C8B-B14F-4D97-AF65-F5344CB8AC3E}">
        <p14:creationId xmlns:p14="http://schemas.microsoft.com/office/powerpoint/2010/main" val="3265437792"/>
      </p:ext>
    </p:extLst>
  </p:cSld>
  <p:clrMapOvr>
    <a:masterClrMapping/>
  </p:clrMapOvr>
  <p:timing>
    <p:tnLst>
      <p:par>
        <p:cTn xmlns:p14="http://schemas.microsoft.com/office/powerpoint/2010/mai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2419" name="Rectangle 3"/>
          <p:cNvSpPr>
            <a:spLocks noGrp="1" noChangeArrowheads="1"/>
          </p:cNvSpPr>
          <p:nvPr>
            <p:ph type="body" idx="1"/>
          </p:nvPr>
        </p:nvSpPr>
        <p:spPr>
          <a:xfrm>
            <a:off x="552450" y="990600"/>
            <a:ext cx="8286750" cy="5867400"/>
          </a:xfrm>
        </p:spPr>
        <p:txBody>
          <a:bodyPr/>
          <a:lstStyle/>
          <a:p>
            <a:pPr eaLnBrk="1" hangingPunct="1">
              <a:defRPr/>
            </a:pPr>
            <a:r>
              <a:rPr lang="en-US" sz="4000" smtClean="0">
                <a:cs typeface="+mn-cs"/>
              </a:rPr>
              <a:t>Now, you can put those data together to paint a family portrait of the stars.</a:t>
            </a:r>
            <a:r>
              <a:rPr lang="en-US" smtClean="0">
                <a:cs typeface="+mn-cs"/>
              </a:rPr>
              <a:t> </a:t>
            </a:r>
          </a:p>
          <a:p>
            <a:pPr lvl="1" eaLnBrk="1" hangingPunct="1">
              <a:defRPr/>
            </a:pPr>
            <a:r>
              <a:rPr lang="en-US" sz="2400" smtClean="0"/>
              <a:t>As in human family portraits, both similarities and differences are important clues to the history of the family.</a:t>
            </a:r>
          </a:p>
        </p:txBody>
      </p:sp>
      <p:sp>
        <p:nvSpPr>
          <p:cNvPr id="1852423" name="Text Box 7"/>
          <p:cNvSpPr txBox="1">
            <a:spLocks noChangeArrowheads="1"/>
          </p:cNvSpPr>
          <p:nvPr/>
        </p:nvSpPr>
        <p:spPr bwMode="auto">
          <a:xfrm>
            <a:off x="552450" y="76200"/>
            <a:ext cx="76009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Typical Stars</a:t>
            </a:r>
          </a:p>
        </p:txBody>
      </p:sp>
    </p:spTree>
    <p:extLst>
      <p:ext uri="{BB962C8B-B14F-4D97-AF65-F5344CB8AC3E}">
        <p14:creationId xmlns:p14="http://schemas.microsoft.com/office/powerpoint/2010/main" val="1337113767"/>
      </p:ext>
    </p:extLst>
  </p:cSld>
  <p:clrMapOvr>
    <a:masterClrMapping/>
  </p:clrMapOvr>
  <p:timing>
    <p:tnLst>
      <p:par>
        <p:cTn xmlns:p14="http://schemas.microsoft.com/office/powerpoint/2010/mai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9139" name="Rectangle 3"/>
          <p:cNvSpPr>
            <a:spLocks noGrp="1" noChangeArrowheads="1"/>
          </p:cNvSpPr>
          <p:nvPr>
            <p:ph type="body" idx="1"/>
          </p:nvPr>
        </p:nvSpPr>
        <p:spPr>
          <a:xfrm>
            <a:off x="571500" y="990600"/>
            <a:ext cx="8591550" cy="5867400"/>
          </a:xfrm>
        </p:spPr>
        <p:txBody>
          <a:bodyPr/>
          <a:lstStyle/>
          <a:p>
            <a:pPr eaLnBrk="1" hangingPunct="1">
              <a:defRPr/>
            </a:pPr>
            <a:r>
              <a:rPr lang="en-US" sz="3600" smtClean="0">
                <a:cs typeface="+mn-cs"/>
              </a:rPr>
              <a:t>The H-R diagram is filled with patterns that give you clues as to how stars are born, how they age, and how they die.</a:t>
            </a:r>
            <a:r>
              <a:rPr lang="en-US" smtClean="0">
                <a:cs typeface="+mn-cs"/>
              </a:rPr>
              <a:t> </a:t>
            </a:r>
          </a:p>
          <a:p>
            <a:pPr lvl="1" eaLnBrk="1" hangingPunct="1">
              <a:defRPr/>
            </a:pPr>
            <a:r>
              <a:rPr lang="en-US" sz="2600" smtClean="0"/>
              <a:t>When you add your data, you see traces of those patterns.</a:t>
            </a:r>
          </a:p>
        </p:txBody>
      </p:sp>
      <p:sp>
        <p:nvSpPr>
          <p:cNvPr id="1499142" name="Text Box 6"/>
          <p:cNvSpPr txBox="1">
            <a:spLocks noChangeArrowheads="1"/>
          </p:cNvSpPr>
          <p:nvPr/>
        </p:nvSpPr>
        <p:spPr bwMode="auto">
          <a:xfrm>
            <a:off x="552450" y="76200"/>
            <a:ext cx="76009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Luminosity, Mass, and Density</a:t>
            </a:r>
          </a:p>
        </p:txBody>
      </p:sp>
    </p:spTree>
    <p:extLst>
      <p:ext uri="{BB962C8B-B14F-4D97-AF65-F5344CB8AC3E}">
        <p14:creationId xmlns:p14="http://schemas.microsoft.com/office/powerpoint/2010/main" val="1441245202"/>
      </p:ext>
    </p:extLst>
  </p:cSld>
  <p:clrMapOvr>
    <a:masterClrMapping/>
  </p:clrMapOvr>
  <p:timing>
    <p:tnLst>
      <p:par>
        <p:cTn xmlns:p14="http://schemas.microsoft.com/office/powerpoint/2010/mai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0163" name="Rectangle 3"/>
          <p:cNvSpPr>
            <a:spLocks noGrp="1" noChangeArrowheads="1"/>
          </p:cNvSpPr>
          <p:nvPr>
            <p:ph type="body" idx="1"/>
          </p:nvPr>
        </p:nvSpPr>
        <p:spPr>
          <a:xfrm>
            <a:off x="571500" y="990600"/>
            <a:ext cx="4305300" cy="5867400"/>
          </a:xfrm>
        </p:spPr>
        <p:txBody>
          <a:bodyPr/>
          <a:lstStyle/>
          <a:p>
            <a:pPr eaLnBrk="1" hangingPunct="1">
              <a:defRPr/>
            </a:pPr>
            <a:r>
              <a:rPr lang="en-US" smtClean="0">
                <a:cs typeface="+mn-cs"/>
              </a:rPr>
              <a:t>If you label an H-R diagram with the masses of the stars </a:t>
            </a:r>
            <a:br>
              <a:rPr lang="en-US" smtClean="0">
                <a:cs typeface="+mn-cs"/>
              </a:rPr>
            </a:br>
            <a:r>
              <a:rPr lang="en-US" smtClean="0">
                <a:cs typeface="+mn-cs"/>
              </a:rPr>
              <a:t>determined by </a:t>
            </a:r>
            <a:br>
              <a:rPr lang="en-US" smtClean="0">
                <a:cs typeface="+mn-cs"/>
              </a:rPr>
            </a:br>
            <a:r>
              <a:rPr lang="en-US" smtClean="0">
                <a:cs typeface="+mn-cs"/>
              </a:rPr>
              <a:t>observations of </a:t>
            </a:r>
            <a:br>
              <a:rPr lang="en-US" smtClean="0">
                <a:cs typeface="+mn-cs"/>
              </a:rPr>
            </a:br>
            <a:r>
              <a:rPr lang="en-US" smtClean="0">
                <a:cs typeface="+mn-cs"/>
              </a:rPr>
              <a:t>binary star systems, </a:t>
            </a:r>
            <a:br>
              <a:rPr lang="en-US" smtClean="0">
                <a:cs typeface="+mn-cs"/>
              </a:rPr>
            </a:br>
            <a:r>
              <a:rPr lang="en-US" smtClean="0">
                <a:cs typeface="+mn-cs"/>
              </a:rPr>
              <a:t>you will discover </a:t>
            </a:r>
            <a:br>
              <a:rPr lang="en-US" smtClean="0">
                <a:cs typeface="+mn-cs"/>
              </a:rPr>
            </a:br>
            <a:r>
              <a:rPr lang="en-US" smtClean="0">
                <a:cs typeface="+mn-cs"/>
              </a:rPr>
              <a:t>that the main-</a:t>
            </a:r>
            <a:br>
              <a:rPr lang="en-US" smtClean="0">
                <a:cs typeface="+mn-cs"/>
              </a:rPr>
            </a:br>
            <a:r>
              <a:rPr lang="en-US" smtClean="0">
                <a:cs typeface="+mn-cs"/>
              </a:rPr>
              <a:t>sequence stars </a:t>
            </a:r>
            <a:br>
              <a:rPr lang="en-US" smtClean="0">
                <a:cs typeface="+mn-cs"/>
              </a:rPr>
            </a:br>
            <a:r>
              <a:rPr lang="en-US" smtClean="0">
                <a:cs typeface="+mn-cs"/>
              </a:rPr>
              <a:t>are ordered by </a:t>
            </a:r>
            <a:br>
              <a:rPr lang="en-US" smtClean="0">
                <a:cs typeface="+mn-cs"/>
              </a:rPr>
            </a:br>
            <a:r>
              <a:rPr lang="en-US" smtClean="0">
                <a:cs typeface="+mn-cs"/>
              </a:rPr>
              <a:t>mass.</a:t>
            </a:r>
          </a:p>
        </p:txBody>
      </p:sp>
      <p:sp>
        <p:nvSpPr>
          <p:cNvPr id="1500175" name="Text Box 15"/>
          <p:cNvSpPr txBox="1">
            <a:spLocks noChangeArrowheads="1"/>
          </p:cNvSpPr>
          <p:nvPr/>
        </p:nvSpPr>
        <p:spPr bwMode="auto">
          <a:xfrm>
            <a:off x="552450" y="76200"/>
            <a:ext cx="76009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Luminosity, Mass, and Density</a:t>
            </a:r>
          </a:p>
        </p:txBody>
      </p:sp>
      <p:pic>
        <p:nvPicPr>
          <p:cNvPr id="1500177" name="Picture 17" descr="06f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4438" y="2200275"/>
            <a:ext cx="4119562" cy="465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860682125"/>
      </p:ext>
    </p:extLst>
  </p:cSld>
  <p:clrMapOvr>
    <a:masterClrMapping/>
  </p:clrMapOvr>
  <p:timing>
    <p:tnLst>
      <p:par>
        <p:cTn xmlns:p14="http://schemas.microsoft.com/office/powerpoint/2010/mai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9075" name="Rectangle 3"/>
          <p:cNvSpPr>
            <a:spLocks noGrp="1" noChangeArrowheads="1"/>
          </p:cNvSpPr>
          <p:nvPr>
            <p:ph type="body" idx="1"/>
          </p:nvPr>
        </p:nvSpPr>
        <p:spPr>
          <a:xfrm>
            <a:off x="581025" y="990600"/>
            <a:ext cx="4524375" cy="5867400"/>
          </a:xfrm>
        </p:spPr>
        <p:txBody>
          <a:bodyPr/>
          <a:lstStyle/>
          <a:p>
            <a:pPr eaLnBrk="1" hangingPunct="1">
              <a:lnSpc>
                <a:spcPct val="90000"/>
              </a:lnSpc>
              <a:defRPr/>
            </a:pPr>
            <a:r>
              <a:rPr lang="en-US" smtClean="0">
                <a:cs typeface="+mn-cs"/>
              </a:rPr>
              <a:t>The most massive main-sequence stars are the hot stars. </a:t>
            </a:r>
          </a:p>
          <a:p>
            <a:pPr eaLnBrk="1" hangingPunct="1">
              <a:lnSpc>
                <a:spcPct val="90000"/>
              </a:lnSpc>
              <a:defRPr/>
            </a:pPr>
            <a:r>
              <a:rPr lang="en-US" smtClean="0">
                <a:cs typeface="+mn-cs"/>
              </a:rPr>
              <a:t>Going down the </a:t>
            </a:r>
            <a:br>
              <a:rPr lang="en-US" smtClean="0">
                <a:cs typeface="+mn-cs"/>
              </a:rPr>
            </a:br>
            <a:r>
              <a:rPr lang="en-US" smtClean="0">
                <a:cs typeface="+mn-cs"/>
              </a:rPr>
              <a:t>main sequence, </a:t>
            </a:r>
            <a:br>
              <a:rPr lang="en-US" smtClean="0">
                <a:cs typeface="+mn-cs"/>
              </a:rPr>
            </a:br>
            <a:r>
              <a:rPr lang="en-US" smtClean="0">
                <a:cs typeface="+mn-cs"/>
              </a:rPr>
              <a:t>you will find </a:t>
            </a:r>
            <a:br>
              <a:rPr lang="en-US" smtClean="0">
                <a:cs typeface="+mn-cs"/>
              </a:rPr>
            </a:br>
            <a:r>
              <a:rPr lang="en-US" smtClean="0">
                <a:cs typeface="+mn-cs"/>
              </a:rPr>
              <a:t>lower-mass stars.</a:t>
            </a:r>
          </a:p>
          <a:p>
            <a:pPr eaLnBrk="1" hangingPunct="1">
              <a:lnSpc>
                <a:spcPct val="90000"/>
              </a:lnSpc>
              <a:defRPr/>
            </a:pPr>
            <a:r>
              <a:rPr lang="en-US" smtClean="0">
                <a:cs typeface="+mn-cs"/>
              </a:rPr>
              <a:t>The lowest-mass </a:t>
            </a:r>
            <a:br>
              <a:rPr lang="en-US" smtClean="0">
                <a:cs typeface="+mn-cs"/>
              </a:rPr>
            </a:br>
            <a:r>
              <a:rPr lang="en-US" smtClean="0">
                <a:cs typeface="+mn-cs"/>
              </a:rPr>
              <a:t>stars are the </a:t>
            </a:r>
            <a:br>
              <a:rPr lang="en-US" smtClean="0">
                <a:cs typeface="+mn-cs"/>
              </a:rPr>
            </a:br>
            <a:r>
              <a:rPr lang="en-US" smtClean="0">
                <a:cs typeface="+mn-cs"/>
              </a:rPr>
              <a:t>coolest, faintest </a:t>
            </a:r>
            <a:br>
              <a:rPr lang="en-US" smtClean="0">
                <a:cs typeface="+mn-cs"/>
              </a:rPr>
            </a:br>
            <a:r>
              <a:rPr lang="en-US" smtClean="0">
                <a:cs typeface="+mn-cs"/>
              </a:rPr>
              <a:t>main-sequence </a:t>
            </a:r>
            <a:br>
              <a:rPr lang="en-US" smtClean="0">
                <a:cs typeface="+mn-cs"/>
              </a:rPr>
            </a:br>
            <a:r>
              <a:rPr lang="en-US" smtClean="0">
                <a:cs typeface="+mn-cs"/>
              </a:rPr>
              <a:t>stars.</a:t>
            </a:r>
          </a:p>
        </p:txBody>
      </p:sp>
      <p:sp>
        <p:nvSpPr>
          <p:cNvPr id="1539082" name="Text Box 10"/>
          <p:cNvSpPr txBox="1">
            <a:spLocks noChangeArrowheads="1"/>
          </p:cNvSpPr>
          <p:nvPr/>
        </p:nvSpPr>
        <p:spPr bwMode="auto">
          <a:xfrm>
            <a:off x="552450" y="76200"/>
            <a:ext cx="76009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Luminosity, Mass, and Density</a:t>
            </a:r>
          </a:p>
        </p:txBody>
      </p:sp>
      <p:pic>
        <p:nvPicPr>
          <p:cNvPr id="1539084" name="Picture 12" descr="06f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4438" y="2200275"/>
            <a:ext cx="4119562" cy="465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134211592"/>
      </p:ext>
    </p:extLst>
  </p:cSld>
  <p:clrMapOvr>
    <a:masterClrMapping/>
  </p:clrMapOvr>
  <p:timing>
    <p:tnLst>
      <p:par>
        <p:cTn xmlns:p14="http://schemas.microsoft.com/office/powerpoint/2010/mai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1187" name="Rectangle 3"/>
          <p:cNvSpPr>
            <a:spLocks noGrp="1" noChangeArrowheads="1"/>
          </p:cNvSpPr>
          <p:nvPr>
            <p:ph type="body" idx="1"/>
          </p:nvPr>
        </p:nvSpPr>
        <p:spPr>
          <a:xfrm>
            <a:off x="552450" y="990600"/>
            <a:ext cx="4857750" cy="5867400"/>
          </a:xfrm>
        </p:spPr>
        <p:txBody>
          <a:bodyPr/>
          <a:lstStyle/>
          <a:p>
            <a:pPr eaLnBrk="1" hangingPunct="1">
              <a:defRPr/>
            </a:pPr>
            <a:r>
              <a:rPr lang="en-US" smtClean="0">
                <a:cs typeface="+mn-cs"/>
              </a:rPr>
              <a:t>Stars that do not lie on the main sequence are not in order according to mass. </a:t>
            </a:r>
          </a:p>
          <a:p>
            <a:pPr lvl="1" eaLnBrk="1" hangingPunct="1">
              <a:defRPr/>
            </a:pPr>
            <a:r>
              <a:rPr lang="en-US" sz="2400" smtClean="0"/>
              <a:t>Some giants and </a:t>
            </a:r>
            <a:br>
              <a:rPr lang="en-US" sz="2400" smtClean="0"/>
            </a:br>
            <a:r>
              <a:rPr lang="en-US" sz="2400" smtClean="0"/>
              <a:t>supergiants are </a:t>
            </a:r>
            <a:br>
              <a:rPr lang="en-US" sz="2400" smtClean="0"/>
            </a:br>
            <a:r>
              <a:rPr lang="en-US" sz="2400" smtClean="0"/>
              <a:t>massive, whereas </a:t>
            </a:r>
            <a:br>
              <a:rPr lang="en-US" sz="2400" smtClean="0"/>
            </a:br>
            <a:r>
              <a:rPr lang="en-US" sz="2400" smtClean="0"/>
              <a:t>others are no more </a:t>
            </a:r>
            <a:br>
              <a:rPr lang="en-US" sz="2400" smtClean="0"/>
            </a:br>
            <a:r>
              <a:rPr lang="en-US" sz="2400" smtClean="0"/>
              <a:t>massive than the sun. </a:t>
            </a:r>
          </a:p>
          <a:p>
            <a:pPr lvl="1" eaLnBrk="1" hangingPunct="1">
              <a:defRPr/>
            </a:pPr>
            <a:r>
              <a:rPr lang="en-US" sz="2400" smtClean="0"/>
              <a:t>All white dwarfs have </a:t>
            </a:r>
            <a:br>
              <a:rPr lang="en-US" sz="2400" smtClean="0"/>
            </a:br>
            <a:r>
              <a:rPr lang="en-US" sz="2400" smtClean="0"/>
              <a:t>about the same mass</a:t>
            </a:r>
            <a:br>
              <a:rPr lang="en-US" sz="2400" smtClean="0"/>
            </a:br>
            <a:r>
              <a:rPr lang="en-US" sz="2400" smtClean="0"/>
              <a:t>—usually in the narrow </a:t>
            </a:r>
            <a:br>
              <a:rPr lang="en-US" sz="2400" smtClean="0"/>
            </a:br>
            <a:r>
              <a:rPr lang="en-US" sz="2400" smtClean="0"/>
              <a:t>range of 0.5 to about </a:t>
            </a:r>
            <a:br>
              <a:rPr lang="en-US" sz="2400" smtClean="0"/>
            </a:br>
            <a:r>
              <a:rPr lang="en-US" sz="2400" smtClean="0"/>
              <a:t>1.0 solar masses.</a:t>
            </a:r>
          </a:p>
        </p:txBody>
      </p:sp>
      <p:sp>
        <p:nvSpPr>
          <p:cNvPr id="1501194" name="Text Box 10"/>
          <p:cNvSpPr txBox="1">
            <a:spLocks noChangeArrowheads="1"/>
          </p:cNvSpPr>
          <p:nvPr/>
        </p:nvSpPr>
        <p:spPr bwMode="auto">
          <a:xfrm>
            <a:off x="552450" y="76200"/>
            <a:ext cx="76009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Luminosity, Mass, and Density</a:t>
            </a:r>
          </a:p>
        </p:txBody>
      </p:sp>
      <p:pic>
        <p:nvPicPr>
          <p:cNvPr id="1501195" name="Picture 11" descr="06f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4438" y="2200275"/>
            <a:ext cx="4119562" cy="465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8332460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2658" y="462838"/>
            <a:ext cx="5728852" cy="707886"/>
          </a:xfrm>
          <a:prstGeom prst="rect">
            <a:avLst/>
          </a:prstGeom>
        </p:spPr>
        <p:txBody>
          <a:bodyPr wrap="none">
            <a:spAutoFit/>
          </a:bodyPr>
          <a:lstStyle/>
          <a:p>
            <a:pPr>
              <a:spcBef>
                <a:spcPct val="50000"/>
              </a:spcBef>
              <a:defRPr/>
            </a:pPr>
            <a:r>
              <a:rPr lang="en-US" sz="4000" dirty="0">
                <a:solidFill>
                  <a:schemeClr val="accent1">
                    <a:lumMod val="75000"/>
                  </a:schemeClr>
                </a:solidFill>
              </a:rPr>
              <a:t>Absolute Visual Magnitude</a:t>
            </a:r>
            <a:endParaRPr lang="en-US" sz="4000" dirty="0">
              <a:solidFill>
                <a:schemeClr val="accent1">
                  <a:lumMod val="75000"/>
                </a:schemeClr>
              </a:solidFill>
            </a:endParaRPr>
          </a:p>
        </p:txBody>
      </p:sp>
      <p:sp>
        <p:nvSpPr>
          <p:cNvPr id="3" name="Rectangle 2"/>
          <p:cNvSpPr/>
          <p:nvPr/>
        </p:nvSpPr>
        <p:spPr>
          <a:xfrm>
            <a:off x="463624" y="1170724"/>
            <a:ext cx="8284781" cy="3785652"/>
          </a:xfrm>
          <a:prstGeom prst="rect">
            <a:avLst/>
          </a:prstGeom>
        </p:spPr>
        <p:txBody>
          <a:bodyPr wrap="square">
            <a:spAutoFit/>
          </a:bodyPr>
          <a:lstStyle/>
          <a:p>
            <a:pPr>
              <a:defRPr/>
            </a:pPr>
            <a:r>
              <a:rPr lang="en-US" sz="4000" dirty="0"/>
              <a:t>If, however, you know the distance to a star, you can use the inverse square relation to calculate the brightness the star would have at some standard distance</a:t>
            </a:r>
            <a:r>
              <a:rPr lang="en-US" sz="4000" dirty="0" smtClean="0"/>
              <a:t>.</a:t>
            </a:r>
          </a:p>
          <a:p>
            <a:pPr>
              <a:defRPr/>
            </a:pPr>
            <a:endParaRPr lang="en-US" sz="4000" dirty="0"/>
          </a:p>
        </p:txBody>
      </p:sp>
    </p:spTree>
    <p:extLst>
      <p:ext uri="{BB962C8B-B14F-4D97-AF65-F5344CB8AC3E}">
        <p14:creationId xmlns:p14="http://schemas.microsoft.com/office/powerpoint/2010/main" val="3821741864"/>
      </p:ext>
    </p:extLst>
  </p:cSld>
  <p:clrMapOvr>
    <a:masterClrMapping/>
  </p:clrMapOvr>
  <p:timing>
    <p:tnLst>
      <p:par>
        <p:cTn xmlns:p14="http://schemas.microsoft.com/office/powerpoint/2010/mai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2211" name="Rectangle 3"/>
          <p:cNvSpPr>
            <a:spLocks noGrp="1" noChangeArrowheads="1"/>
          </p:cNvSpPr>
          <p:nvPr>
            <p:ph type="body" sz="half" idx="1"/>
          </p:nvPr>
        </p:nvSpPr>
        <p:spPr>
          <a:xfrm>
            <a:off x="571500" y="990600"/>
            <a:ext cx="8534400" cy="5791200"/>
          </a:xfrm>
        </p:spPr>
        <p:txBody>
          <a:bodyPr/>
          <a:lstStyle/>
          <a:p>
            <a:pPr eaLnBrk="1" hangingPunct="1">
              <a:defRPr/>
            </a:pPr>
            <a:r>
              <a:rPr lang="en-US" smtClean="0">
                <a:cs typeface="+mn-cs"/>
              </a:rPr>
              <a:t>Due to the systematic ordering of mass along the main sequence, these main-sequence stars obey a </a:t>
            </a:r>
            <a:r>
              <a:rPr lang="en-US" smtClean="0">
                <a:solidFill>
                  <a:srgbClr val="3333FF"/>
                </a:solidFill>
                <a:cs typeface="+mn-cs"/>
              </a:rPr>
              <a:t>mass-luminosity relation</a:t>
            </a:r>
            <a:r>
              <a:rPr lang="en-US" smtClean="0">
                <a:cs typeface="+mn-cs"/>
              </a:rPr>
              <a:t>.</a:t>
            </a:r>
          </a:p>
          <a:p>
            <a:pPr lvl="1" eaLnBrk="1" hangingPunct="1">
              <a:defRPr/>
            </a:pPr>
            <a:r>
              <a:rPr lang="en-US" sz="2600" smtClean="0"/>
              <a:t>The more massive a star </a:t>
            </a:r>
            <a:br>
              <a:rPr lang="en-US" sz="2600" smtClean="0"/>
            </a:br>
            <a:r>
              <a:rPr lang="en-US" sz="2600" smtClean="0"/>
              <a:t>is, the more luminous it is.</a:t>
            </a:r>
          </a:p>
        </p:txBody>
      </p:sp>
      <p:sp>
        <p:nvSpPr>
          <p:cNvPr id="1502220" name="Text Box 12"/>
          <p:cNvSpPr txBox="1">
            <a:spLocks noChangeArrowheads="1"/>
          </p:cNvSpPr>
          <p:nvPr/>
        </p:nvSpPr>
        <p:spPr bwMode="auto">
          <a:xfrm>
            <a:off x="552450" y="76200"/>
            <a:ext cx="76009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Luminosity, Mass, and Density</a:t>
            </a:r>
          </a:p>
        </p:txBody>
      </p:sp>
      <p:pic>
        <p:nvPicPr>
          <p:cNvPr id="1502221" name="Picture 13" descr="06f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3375" y="3192463"/>
            <a:ext cx="3735388" cy="366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417978991"/>
      </p:ext>
    </p:extLst>
  </p:cSld>
  <p:clrMapOvr>
    <a:masterClrMapping/>
  </p:clrMapOvr>
  <p:timing>
    <p:tnLst>
      <p:par>
        <p:cTn xmlns:p14="http://schemas.microsoft.com/office/powerpoint/2010/mai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3235" name="Rectangle 3"/>
          <p:cNvSpPr>
            <a:spLocks noGrp="1" noChangeArrowheads="1"/>
          </p:cNvSpPr>
          <p:nvPr>
            <p:ph type="body" idx="1"/>
          </p:nvPr>
        </p:nvSpPr>
        <p:spPr>
          <a:xfrm>
            <a:off x="571500" y="990600"/>
            <a:ext cx="8591550" cy="4724400"/>
          </a:xfrm>
        </p:spPr>
        <p:txBody>
          <a:bodyPr/>
          <a:lstStyle/>
          <a:p>
            <a:pPr eaLnBrk="1" hangingPunct="1">
              <a:defRPr/>
            </a:pPr>
            <a:r>
              <a:rPr lang="en-US" sz="3600" smtClean="0">
                <a:cs typeface="+mn-cs"/>
              </a:rPr>
              <a:t>In fact, the mass-luminosity relation can be expressed as follows.</a:t>
            </a:r>
          </a:p>
          <a:p>
            <a:pPr eaLnBrk="1" hangingPunct="1">
              <a:defRPr/>
            </a:pPr>
            <a:r>
              <a:rPr lang="en-US" sz="3600" smtClean="0">
                <a:cs typeface="+mn-cs"/>
              </a:rPr>
              <a:t>Luminosity is proportional to mass to the 3.5 power.</a:t>
            </a:r>
          </a:p>
          <a:p>
            <a:pPr lvl="1" eaLnBrk="1" hangingPunct="1">
              <a:defRPr/>
            </a:pPr>
            <a:r>
              <a:rPr lang="en-US" sz="2400" smtClean="0"/>
              <a:t>For example, a star with a mass of 4.0 </a:t>
            </a:r>
            <a:r>
              <a:rPr lang="en-US" sz="2400" i="1" smtClean="0"/>
              <a:t>M</a:t>
            </a:r>
            <a:r>
              <a:rPr lang="el-GR" sz="2400" baseline="-25000" smtClean="0">
                <a:latin typeface="Lucida Grande" charset="0"/>
                <a:cs typeface="Arial" charset="0"/>
              </a:rPr>
              <a:t>Θ</a:t>
            </a:r>
            <a:r>
              <a:rPr lang="en-US" sz="2400" smtClean="0"/>
              <a:t> can be expected to have a luminosity of about 4</a:t>
            </a:r>
            <a:r>
              <a:rPr lang="en-US" sz="2400" baseline="30000" smtClean="0"/>
              <a:t>3.5</a:t>
            </a:r>
            <a:r>
              <a:rPr lang="en-US" sz="2400" smtClean="0"/>
              <a:t> or 128 </a:t>
            </a:r>
            <a:r>
              <a:rPr lang="en-US" sz="2400" i="1" smtClean="0"/>
              <a:t>L</a:t>
            </a:r>
            <a:r>
              <a:rPr lang="el-GR" sz="2400" baseline="-25000" smtClean="0">
                <a:latin typeface="Lucida Grande" charset="0"/>
                <a:cs typeface="Arial" charset="0"/>
              </a:rPr>
              <a:t>Θ</a:t>
            </a:r>
            <a:r>
              <a:rPr lang="en-US" sz="2400" smtClean="0"/>
              <a:t>. </a:t>
            </a:r>
          </a:p>
        </p:txBody>
      </p:sp>
      <p:sp>
        <p:nvSpPr>
          <p:cNvPr id="1503240" name="Text Box 8"/>
          <p:cNvSpPr txBox="1">
            <a:spLocks noChangeArrowheads="1"/>
          </p:cNvSpPr>
          <p:nvPr/>
        </p:nvSpPr>
        <p:spPr bwMode="auto">
          <a:xfrm>
            <a:off x="552450" y="76200"/>
            <a:ext cx="76009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Luminosity, Mass, and Density</a:t>
            </a:r>
          </a:p>
        </p:txBody>
      </p:sp>
    </p:spTree>
    <p:extLst>
      <p:ext uri="{BB962C8B-B14F-4D97-AF65-F5344CB8AC3E}">
        <p14:creationId xmlns:p14="http://schemas.microsoft.com/office/powerpoint/2010/main" val="1207044087"/>
      </p:ext>
    </p:extLst>
  </p:cSld>
  <p:clrMapOvr>
    <a:masterClrMapping/>
  </p:clrMapOvr>
  <p:timing>
    <p:tnLst>
      <p:par>
        <p:cTn xmlns:p14="http://schemas.microsoft.com/office/powerpoint/2010/mai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4467" name="Rectangle 3"/>
          <p:cNvSpPr>
            <a:spLocks noGrp="1" noChangeArrowheads="1"/>
          </p:cNvSpPr>
          <p:nvPr>
            <p:ph type="body" idx="1"/>
          </p:nvPr>
        </p:nvSpPr>
        <p:spPr>
          <a:xfrm>
            <a:off x="571500" y="990600"/>
            <a:ext cx="8591550" cy="5867400"/>
          </a:xfrm>
        </p:spPr>
        <p:txBody>
          <a:bodyPr/>
          <a:lstStyle/>
          <a:p>
            <a:pPr eaLnBrk="1" hangingPunct="1">
              <a:defRPr/>
            </a:pPr>
            <a:r>
              <a:rPr lang="en-US" sz="3600" smtClean="0">
                <a:cs typeface="+mn-cs"/>
              </a:rPr>
              <a:t>Giants and supergiants do not follow the mass-luminosity relation very closely.</a:t>
            </a:r>
          </a:p>
          <a:p>
            <a:pPr eaLnBrk="1" hangingPunct="1">
              <a:defRPr/>
            </a:pPr>
            <a:r>
              <a:rPr lang="en-US" sz="3600" smtClean="0">
                <a:cs typeface="+mn-cs"/>
              </a:rPr>
              <a:t>White dwarfs do not follow it at all.</a:t>
            </a:r>
          </a:p>
        </p:txBody>
      </p:sp>
      <p:sp>
        <p:nvSpPr>
          <p:cNvPr id="1854470" name="Text Box 6"/>
          <p:cNvSpPr txBox="1">
            <a:spLocks noChangeArrowheads="1"/>
          </p:cNvSpPr>
          <p:nvPr/>
        </p:nvSpPr>
        <p:spPr bwMode="auto">
          <a:xfrm>
            <a:off x="552450" y="76200"/>
            <a:ext cx="76009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Luminosity, Mass, and Density</a:t>
            </a:r>
          </a:p>
        </p:txBody>
      </p:sp>
    </p:spTree>
    <p:extLst>
      <p:ext uri="{BB962C8B-B14F-4D97-AF65-F5344CB8AC3E}">
        <p14:creationId xmlns:p14="http://schemas.microsoft.com/office/powerpoint/2010/main" val="211594300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8355" name="Rectangle 3"/>
          <p:cNvSpPr>
            <a:spLocks noGrp="1" noChangeArrowheads="1"/>
          </p:cNvSpPr>
          <p:nvPr>
            <p:ph type="body" idx="1"/>
          </p:nvPr>
        </p:nvSpPr>
        <p:spPr>
          <a:xfrm>
            <a:off x="571500" y="990600"/>
            <a:ext cx="8591550" cy="5867400"/>
          </a:xfrm>
        </p:spPr>
        <p:txBody>
          <a:bodyPr/>
          <a:lstStyle/>
          <a:p>
            <a:pPr eaLnBrk="1" hangingPunct="1">
              <a:defRPr/>
            </a:pPr>
            <a:r>
              <a:rPr lang="en-US" sz="3600" smtClean="0">
                <a:cs typeface="+mn-cs"/>
              </a:rPr>
              <a:t>Though mass alone does not reveal any pattern among giants, supergiants, and white dwarfs, density does.</a:t>
            </a:r>
            <a:r>
              <a:rPr lang="en-US" smtClean="0">
                <a:cs typeface="+mn-cs"/>
              </a:rPr>
              <a:t> </a:t>
            </a:r>
          </a:p>
          <a:p>
            <a:pPr lvl="1" eaLnBrk="1" hangingPunct="1">
              <a:defRPr/>
            </a:pPr>
            <a:r>
              <a:rPr lang="en-US" sz="2400" smtClean="0"/>
              <a:t>Once you know a star</a:t>
            </a:r>
            <a:r>
              <a:rPr lang="ja-JP" altLang="en-US" sz="2400" smtClean="0">
                <a:latin typeface="Arial"/>
              </a:rPr>
              <a:t>’</a:t>
            </a:r>
            <a:r>
              <a:rPr lang="en-US" sz="2400" smtClean="0"/>
              <a:t>s mass and diameter, you can calculate its average density by dividing its mass by its volume.</a:t>
            </a:r>
          </a:p>
        </p:txBody>
      </p:sp>
      <p:sp>
        <p:nvSpPr>
          <p:cNvPr id="1508359" name="Text Box 7"/>
          <p:cNvSpPr txBox="1">
            <a:spLocks noChangeArrowheads="1"/>
          </p:cNvSpPr>
          <p:nvPr/>
        </p:nvSpPr>
        <p:spPr bwMode="auto">
          <a:xfrm>
            <a:off x="552450" y="76200"/>
            <a:ext cx="76009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Luminosity, Mass, and Density</a:t>
            </a:r>
          </a:p>
        </p:txBody>
      </p:sp>
    </p:spTree>
    <p:extLst>
      <p:ext uri="{BB962C8B-B14F-4D97-AF65-F5344CB8AC3E}">
        <p14:creationId xmlns:p14="http://schemas.microsoft.com/office/powerpoint/2010/main" val="402466354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0101" name="Rectangle 5"/>
          <p:cNvSpPr>
            <a:spLocks noGrp="1" noChangeArrowheads="1"/>
          </p:cNvSpPr>
          <p:nvPr>
            <p:ph type="body" idx="1"/>
          </p:nvPr>
        </p:nvSpPr>
        <p:spPr>
          <a:xfrm>
            <a:off x="571500" y="990600"/>
            <a:ext cx="8267700" cy="5867400"/>
          </a:xfrm>
        </p:spPr>
        <p:txBody>
          <a:bodyPr/>
          <a:lstStyle/>
          <a:p>
            <a:pPr eaLnBrk="1" hangingPunct="1">
              <a:defRPr/>
            </a:pPr>
            <a:r>
              <a:rPr lang="en-US" sz="3600" smtClean="0">
                <a:cs typeface="+mn-cs"/>
              </a:rPr>
              <a:t>Stars are not uniform in density.</a:t>
            </a:r>
          </a:p>
          <a:p>
            <a:pPr eaLnBrk="1" hangingPunct="1">
              <a:defRPr/>
            </a:pPr>
            <a:r>
              <a:rPr lang="en-US" sz="3600" smtClean="0">
                <a:cs typeface="+mn-cs"/>
              </a:rPr>
              <a:t>They are most dense at their centers and least dense near their surface.</a:t>
            </a:r>
            <a:r>
              <a:rPr lang="en-US" smtClean="0">
                <a:cs typeface="+mn-cs"/>
              </a:rPr>
              <a:t> </a:t>
            </a:r>
          </a:p>
          <a:p>
            <a:pPr lvl="1" eaLnBrk="1" hangingPunct="1">
              <a:defRPr/>
            </a:pPr>
            <a:r>
              <a:rPr lang="en-US" sz="2400" smtClean="0"/>
              <a:t>The center of the sun is about 100 times as dense as water.</a:t>
            </a:r>
          </a:p>
          <a:p>
            <a:pPr lvl="1" eaLnBrk="1" hangingPunct="1">
              <a:defRPr/>
            </a:pPr>
            <a:r>
              <a:rPr lang="en-US" sz="2400" smtClean="0"/>
              <a:t>In contrast, its density near the photosphere is about 3,400 times less dense than Earth</a:t>
            </a:r>
            <a:r>
              <a:rPr lang="ja-JP" altLang="en-US" sz="2400" smtClean="0">
                <a:latin typeface="Arial"/>
              </a:rPr>
              <a:t>’</a:t>
            </a:r>
            <a:r>
              <a:rPr lang="en-US" sz="2400" smtClean="0"/>
              <a:t>s atmosphere at sea level.</a:t>
            </a:r>
          </a:p>
        </p:txBody>
      </p:sp>
      <p:sp>
        <p:nvSpPr>
          <p:cNvPr id="1540103" name="Text Box 7"/>
          <p:cNvSpPr txBox="1">
            <a:spLocks noChangeArrowheads="1"/>
          </p:cNvSpPr>
          <p:nvPr/>
        </p:nvSpPr>
        <p:spPr bwMode="auto">
          <a:xfrm>
            <a:off x="552450" y="76200"/>
            <a:ext cx="76009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Luminosity, Mass, and Density</a:t>
            </a:r>
          </a:p>
        </p:txBody>
      </p:sp>
    </p:spTree>
    <p:extLst>
      <p:ext uri="{BB962C8B-B14F-4D97-AF65-F5344CB8AC3E}">
        <p14:creationId xmlns:p14="http://schemas.microsoft.com/office/powerpoint/2010/main" val="313047167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6515" name="Rectangle 3"/>
          <p:cNvSpPr>
            <a:spLocks noGrp="1" noChangeArrowheads="1"/>
          </p:cNvSpPr>
          <p:nvPr>
            <p:ph type="body" idx="1"/>
          </p:nvPr>
        </p:nvSpPr>
        <p:spPr>
          <a:xfrm>
            <a:off x="571500" y="971550"/>
            <a:ext cx="8343900" cy="5867400"/>
          </a:xfrm>
        </p:spPr>
        <p:txBody>
          <a:bodyPr/>
          <a:lstStyle/>
          <a:p>
            <a:pPr eaLnBrk="1" hangingPunct="1">
              <a:defRPr/>
            </a:pPr>
            <a:r>
              <a:rPr lang="en-US" sz="3800" smtClean="0">
                <a:cs typeface="+mn-cs"/>
              </a:rPr>
              <a:t>A star</a:t>
            </a:r>
            <a:r>
              <a:rPr lang="ja-JP" altLang="en-US" sz="3800" smtClean="0">
                <a:latin typeface="Arial"/>
                <a:cs typeface="+mn-cs"/>
              </a:rPr>
              <a:t>’</a:t>
            </a:r>
            <a:r>
              <a:rPr lang="en-US" sz="3800" smtClean="0">
                <a:cs typeface="+mn-cs"/>
              </a:rPr>
              <a:t>s average density is intermediate between its central and surface densities.</a:t>
            </a:r>
          </a:p>
          <a:p>
            <a:pPr lvl="1" eaLnBrk="1" hangingPunct="1">
              <a:defRPr/>
            </a:pPr>
            <a:r>
              <a:rPr lang="en-US" sz="2400" smtClean="0"/>
              <a:t>The sun</a:t>
            </a:r>
            <a:r>
              <a:rPr lang="ja-JP" altLang="en-US" sz="2400" smtClean="0">
                <a:latin typeface="Arial"/>
              </a:rPr>
              <a:t>’</a:t>
            </a:r>
            <a:r>
              <a:rPr lang="en-US" sz="2400" smtClean="0"/>
              <a:t>s average density is approximately 1 g/cm</a:t>
            </a:r>
            <a:r>
              <a:rPr lang="en-US" sz="2400" baseline="30000" smtClean="0"/>
              <a:t>3</a:t>
            </a:r>
            <a:r>
              <a:rPr lang="en-US" sz="2400" smtClean="0"/>
              <a:t>—about the density of water.</a:t>
            </a:r>
          </a:p>
          <a:p>
            <a:pPr lvl="1" eaLnBrk="1" hangingPunct="1">
              <a:defRPr/>
            </a:pPr>
            <a:r>
              <a:rPr lang="en-US" sz="2400" smtClean="0"/>
              <a:t>Main-sequence stars have average densities similar to the sun</a:t>
            </a:r>
            <a:r>
              <a:rPr lang="ja-JP" altLang="en-US" sz="2400" smtClean="0">
                <a:latin typeface="Arial"/>
              </a:rPr>
              <a:t>’</a:t>
            </a:r>
            <a:r>
              <a:rPr lang="en-US" sz="2400" smtClean="0"/>
              <a:t>s density.</a:t>
            </a:r>
          </a:p>
        </p:txBody>
      </p:sp>
      <p:sp>
        <p:nvSpPr>
          <p:cNvPr id="1856518" name="Text Box 6"/>
          <p:cNvSpPr txBox="1">
            <a:spLocks noChangeArrowheads="1"/>
          </p:cNvSpPr>
          <p:nvPr/>
        </p:nvSpPr>
        <p:spPr bwMode="auto">
          <a:xfrm>
            <a:off x="552450" y="76200"/>
            <a:ext cx="76009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Luminosity, Mass, and Density</a:t>
            </a:r>
          </a:p>
        </p:txBody>
      </p:sp>
    </p:spTree>
    <p:extLst>
      <p:ext uri="{BB962C8B-B14F-4D97-AF65-F5344CB8AC3E}">
        <p14:creationId xmlns:p14="http://schemas.microsoft.com/office/powerpoint/2010/main" val="1525378176"/>
      </p:ext>
    </p:extLst>
  </p:cSld>
  <p:clrMapOvr>
    <a:masterClrMapping/>
  </p:clrMapOvr>
  <p:timing>
    <p:tnLst>
      <p:par>
        <p:cTn xmlns:p14="http://schemas.microsoft.com/office/powerpoint/2010/mai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9379" name="Rectangle 3"/>
          <p:cNvSpPr>
            <a:spLocks noGrp="1" noChangeArrowheads="1"/>
          </p:cNvSpPr>
          <p:nvPr>
            <p:ph type="body" idx="1"/>
          </p:nvPr>
        </p:nvSpPr>
        <p:spPr>
          <a:xfrm>
            <a:off x="576263" y="990600"/>
            <a:ext cx="8605837" cy="5867400"/>
          </a:xfrm>
        </p:spPr>
        <p:txBody>
          <a:bodyPr/>
          <a:lstStyle/>
          <a:p>
            <a:pPr eaLnBrk="1" hangingPunct="1">
              <a:defRPr/>
            </a:pPr>
            <a:r>
              <a:rPr lang="en-US" smtClean="0">
                <a:cs typeface="+mn-cs"/>
              </a:rPr>
              <a:t>As you learned earlier in the discussion about luminosity classification, giant stars are much larger in diameter than the main-sequence stars but not much larger in mass.</a:t>
            </a:r>
          </a:p>
          <a:p>
            <a:pPr eaLnBrk="1" hangingPunct="1">
              <a:defRPr/>
            </a:pPr>
            <a:r>
              <a:rPr lang="en-US" smtClean="0">
                <a:cs typeface="+mn-cs"/>
              </a:rPr>
              <a:t>So, giants have low average densities—ranging from 0.1 to 0.01 g/cm</a:t>
            </a:r>
            <a:r>
              <a:rPr lang="en-US" baseline="30000" smtClean="0">
                <a:cs typeface="+mn-cs"/>
              </a:rPr>
              <a:t>3</a:t>
            </a:r>
            <a:r>
              <a:rPr lang="en-US" smtClean="0">
                <a:cs typeface="+mn-cs"/>
              </a:rPr>
              <a:t>.</a:t>
            </a:r>
          </a:p>
        </p:txBody>
      </p:sp>
      <p:sp>
        <p:nvSpPr>
          <p:cNvPr id="1509383" name="Text Box 7"/>
          <p:cNvSpPr txBox="1">
            <a:spLocks noChangeArrowheads="1"/>
          </p:cNvSpPr>
          <p:nvPr/>
        </p:nvSpPr>
        <p:spPr bwMode="auto">
          <a:xfrm>
            <a:off x="552450" y="76200"/>
            <a:ext cx="76009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Luminosity, Mass, and Density</a:t>
            </a:r>
          </a:p>
        </p:txBody>
      </p:sp>
    </p:spTree>
    <p:extLst>
      <p:ext uri="{BB962C8B-B14F-4D97-AF65-F5344CB8AC3E}">
        <p14:creationId xmlns:p14="http://schemas.microsoft.com/office/powerpoint/2010/main" val="3246434909"/>
      </p:ext>
    </p:extLst>
  </p:cSld>
  <p:clrMapOvr>
    <a:masterClrMapping/>
  </p:clrMapOvr>
  <p:timing>
    <p:tnLst>
      <p:par>
        <p:cTn xmlns:p14="http://schemas.microsoft.com/office/powerpoint/2010/mai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0403" name="Rectangle 3"/>
          <p:cNvSpPr>
            <a:spLocks noGrp="1" noChangeArrowheads="1"/>
          </p:cNvSpPr>
          <p:nvPr>
            <p:ph type="body" idx="1"/>
          </p:nvPr>
        </p:nvSpPr>
        <p:spPr>
          <a:xfrm>
            <a:off x="571500" y="990600"/>
            <a:ext cx="8115300" cy="5821363"/>
          </a:xfrm>
        </p:spPr>
        <p:txBody>
          <a:bodyPr/>
          <a:lstStyle/>
          <a:p>
            <a:pPr eaLnBrk="1" hangingPunct="1">
              <a:defRPr/>
            </a:pPr>
            <a:r>
              <a:rPr lang="en-US" sz="3600" smtClean="0">
                <a:cs typeface="+mn-cs"/>
              </a:rPr>
              <a:t>The enormous supergiants have still lower densities—ranging from 0.001 to 0.000001 g/cm</a:t>
            </a:r>
            <a:r>
              <a:rPr lang="en-US" sz="3600" baseline="30000" smtClean="0">
                <a:cs typeface="+mn-cs"/>
              </a:rPr>
              <a:t>3</a:t>
            </a:r>
            <a:r>
              <a:rPr lang="en-US" sz="3600" smtClean="0">
                <a:cs typeface="+mn-cs"/>
              </a:rPr>
              <a:t>.</a:t>
            </a:r>
            <a:r>
              <a:rPr lang="en-US" smtClean="0">
                <a:cs typeface="+mn-cs"/>
              </a:rPr>
              <a:t> </a:t>
            </a:r>
          </a:p>
          <a:p>
            <a:pPr lvl="1" eaLnBrk="1" hangingPunct="1">
              <a:defRPr/>
            </a:pPr>
            <a:r>
              <a:rPr lang="en-US" sz="2400" smtClean="0"/>
              <a:t>These densities are thinner than the air we breathe.</a:t>
            </a:r>
          </a:p>
          <a:p>
            <a:pPr lvl="1" eaLnBrk="1" hangingPunct="1">
              <a:defRPr/>
            </a:pPr>
            <a:r>
              <a:rPr lang="en-US" sz="2400" smtClean="0"/>
              <a:t>If you could insulate yourself from the heat, you could fly an airplane through these stars. </a:t>
            </a:r>
          </a:p>
          <a:p>
            <a:pPr lvl="1" eaLnBrk="1" hangingPunct="1">
              <a:defRPr/>
            </a:pPr>
            <a:r>
              <a:rPr lang="en-US" sz="2400" smtClean="0"/>
              <a:t>Only near the center would you be in any danger—we can calculate that the material there is very dense.</a:t>
            </a:r>
          </a:p>
        </p:txBody>
      </p:sp>
      <p:sp>
        <p:nvSpPr>
          <p:cNvPr id="1510408" name="Text Box 8"/>
          <p:cNvSpPr txBox="1">
            <a:spLocks noChangeArrowheads="1"/>
          </p:cNvSpPr>
          <p:nvPr/>
        </p:nvSpPr>
        <p:spPr bwMode="auto">
          <a:xfrm>
            <a:off x="552450" y="76200"/>
            <a:ext cx="76009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Luminosity, Mass, and Density</a:t>
            </a:r>
          </a:p>
        </p:txBody>
      </p:sp>
    </p:spTree>
    <p:extLst>
      <p:ext uri="{BB962C8B-B14F-4D97-AF65-F5344CB8AC3E}">
        <p14:creationId xmlns:p14="http://schemas.microsoft.com/office/powerpoint/2010/main" val="305129627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1427" name="Rectangle 3"/>
          <p:cNvSpPr>
            <a:spLocks noGrp="1" noChangeArrowheads="1"/>
          </p:cNvSpPr>
          <p:nvPr>
            <p:ph type="body" idx="1"/>
          </p:nvPr>
        </p:nvSpPr>
        <p:spPr>
          <a:xfrm>
            <a:off x="571500" y="990600"/>
            <a:ext cx="8591550" cy="5867400"/>
          </a:xfrm>
        </p:spPr>
        <p:txBody>
          <a:bodyPr/>
          <a:lstStyle/>
          <a:p>
            <a:pPr eaLnBrk="1" hangingPunct="1">
              <a:defRPr/>
            </a:pPr>
            <a:r>
              <a:rPr lang="en-US" sz="3600" smtClean="0">
                <a:cs typeface="+mn-cs"/>
              </a:rPr>
              <a:t>The white dwarfs have masses about equal to the sun</a:t>
            </a:r>
            <a:r>
              <a:rPr lang="ja-JP" altLang="en-US" sz="3600" smtClean="0">
                <a:latin typeface="Arial"/>
                <a:cs typeface="+mn-cs"/>
              </a:rPr>
              <a:t>’</a:t>
            </a:r>
            <a:r>
              <a:rPr lang="en-US" sz="3600" smtClean="0">
                <a:cs typeface="+mn-cs"/>
              </a:rPr>
              <a:t>s, but are very small—only about the size of Earth.</a:t>
            </a:r>
            <a:r>
              <a:rPr lang="en-US" smtClean="0">
                <a:cs typeface="+mn-cs"/>
              </a:rPr>
              <a:t> </a:t>
            </a:r>
          </a:p>
          <a:p>
            <a:pPr lvl="1" eaLnBrk="1" hangingPunct="1">
              <a:defRPr/>
            </a:pPr>
            <a:r>
              <a:rPr lang="en-US" sz="2400" smtClean="0"/>
              <a:t>Thus, the matter is compressed to densities of 3,000,000 g/cm</a:t>
            </a:r>
            <a:r>
              <a:rPr lang="en-US" sz="2400" baseline="30000" smtClean="0"/>
              <a:t>3</a:t>
            </a:r>
            <a:r>
              <a:rPr lang="en-US" sz="2400" smtClean="0"/>
              <a:t> or more. </a:t>
            </a:r>
          </a:p>
          <a:p>
            <a:pPr lvl="1" eaLnBrk="1" hangingPunct="1">
              <a:defRPr/>
            </a:pPr>
            <a:r>
              <a:rPr lang="en-US" sz="2400" smtClean="0"/>
              <a:t>On Earth, a teaspoonful of this material would weigh about 15 tons.</a:t>
            </a:r>
          </a:p>
        </p:txBody>
      </p:sp>
      <p:sp>
        <p:nvSpPr>
          <p:cNvPr id="1511431" name="Text Box 7"/>
          <p:cNvSpPr txBox="1">
            <a:spLocks noChangeArrowheads="1"/>
          </p:cNvSpPr>
          <p:nvPr/>
        </p:nvSpPr>
        <p:spPr bwMode="auto">
          <a:xfrm>
            <a:off x="552450" y="76200"/>
            <a:ext cx="76009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Luminosity, Mass, and Density</a:t>
            </a:r>
          </a:p>
        </p:txBody>
      </p:sp>
    </p:spTree>
    <p:extLst>
      <p:ext uri="{BB962C8B-B14F-4D97-AF65-F5344CB8AC3E}">
        <p14:creationId xmlns:p14="http://schemas.microsoft.com/office/powerpoint/2010/main" val="304919028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2451" name="Rectangle 3"/>
          <p:cNvSpPr>
            <a:spLocks noGrp="1" noChangeArrowheads="1"/>
          </p:cNvSpPr>
          <p:nvPr>
            <p:ph type="body" idx="1"/>
          </p:nvPr>
        </p:nvSpPr>
        <p:spPr>
          <a:xfrm>
            <a:off x="552450" y="952500"/>
            <a:ext cx="8591550" cy="5821363"/>
          </a:xfrm>
        </p:spPr>
        <p:txBody>
          <a:bodyPr/>
          <a:lstStyle/>
          <a:p>
            <a:pPr eaLnBrk="1" hangingPunct="1">
              <a:defRPr/>
            </a:pPr>
            <a:r>
              <a:rPr lang="en-US" sz="4400" smtClean="0">
                <a:cs typeface="+mn-cs"/>
              </a:rPr>
              <a:t>Density divides stars into three groups.</a:t>
            </a:r>
            <a:r>
              <a:rPr lang="en-US" smtClean="0">
                <a:cs typeface="+mn-cs"/>
              </a:rPr>
              <a:t> </a:t>
            </a:r>
          </a:p>
          <a:p>
            <a:pPr lvl="1" eaLnBrk="1" hangingPunct="1">
              <a:defRPr/>
            </a:pPr>
            <a:r>
              <a:rPr lang="en-US" sz="2400" smtClean="0"/>
              <a:t>Most stars are main-sequence stars with densities similar to the sun</a:t>
            </a:r>
            <a:r>
              <a:rPr lang="ja-JP" altLang="en-US" sz="2400" smtClean="0">
                <a:latin typeface="Arial"/>
              </a:rPr>
              <a:t>’</a:t>
            </a:r>
            <a:r>
              <a:rPr lang="en-US" sz="2400" smtClean="0"/>
              <a:t>s. </a:t>
            </a:r>
          </a:p>
          <a:p>
            <a:pPr lvl="1" eaLnBrk="1" hangingPunct="1">
              <a:defRPr/>
            </a:pPr>
            <a:r>
              <a:rPr lang="en-US" sz="2400" smtClean="0"/>
              <a:t>Giants and supergiants are very-low density stars.</a:t>
            </a:r>
          </a:p>
          <a:p>
            <a:pPr lvl="1" eaLnBrk="1" hangingPunct="1">
              <a:defRPr/>
            </a:pPr>
            <a:r>
              <a:rPr lang="en-US" sz="2400" smtClean="0"/>
              <a:t>White dwarfs are high-density stars.</a:t>
            </a:r>
          </a:p>
        </p:txBody>
      </p:sp>
      <p:sp>
        <p:nvSpPr>
          <p:cNvPr id="1512455" name="Text Box 7"/>
          <p:cNvSpPr txBox="1">
            <a:spLocks noChangeArrowheads="1"/>
          </p:cNvSpPr>
          <p:nvPr/>
        </p:nvSpPr>
        <p:spPr bwMode="auto">
          <a:xfrm>
            <a:off x="552450" y="76200"/>
            <a:ext cx="76009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Luminosity, Mass, and Density</a:t>
            </a:r>
          </a:p>
        </p:txBody>
      </p:sp>
    </p:spTree>
    <p:extLst>
      <p:ext uri="{BB962C8B-B14F-4D97-AF65-F5344CB8AC3E}">
        <p14:creationId xmlns:p14="http://schemas.microsoft.com/office/powerpoint/2010/main" val="1885035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3468" y="241869"/>
            <a:ext cx="8546830" cy="6247864"/>
          </a:xfrm>
          <a:prstGeom prst="rect">
            <a:avLst/>
          </a:prstGeom>
        </p:spPr>
        <p:txBody>
          <a:bodyPr wrap="square">
            <a:spAutoFit/>
          </a:bodyPr>
          <a:lstStyle/>
          <a:p>
            <a:pPr>
              <a:defRPr/>
            </a:pPr>
            <a:r>
              <a:rPr lang="en-US" sz="4000" dirty="0"/>
              <a:t>Astronomers use 10 pc as the standard distance.</a:t>
            </a:r>
          </a:p>
          <a:p>
            <a:pPr marL="0" lvl="1">
              <a:defRPr/>
            </a:pPr>
            <a:r>
              <a:rPr lang="en-US" sz="4000" dirty="0"/>
              <a:t>They refer to the intrinsic brightness of the star as its </a:t>
            </a:r>
            <a:r>
              <a:rPr lang="en-US" sz="4000" dirty="0">
                <a:solidFill>
                  <a:srgbClr val="3333FF"/>
                </a:solidFill>
              </a:rPr>
              <a:t>absolute visual magnitude</a:t>
            </a:r>
            <a:r>
              <a:rPr lang="en-US" sz="4000" dirty="0"/>
              <a:t> (</a:t>
            </a:r>
            <a:r>
              <a:rPr lang="en-US" sz="4000" dirty="0">
                <a:solidFill>
                  <a:srgbClr val="3333FF"/>
                </a:solidFill>
              </a:rPr>
              <a:t>M</a:t>
            </a:r>
            <a:r>
              <a:rPr lang="en-US" sz="4000" baseline="-25000" dirty="0">
                <a:solidFill>
                  <a:srgbClr val="3333FF"/>
                </a:solidFill>
              </a:rPr>
              <a:t>V</a:t>
            </a:r>
            <a:r>
              <a:rPr lang="en-US" sz="4000" dirty="0"/>
              <a:t>)</a:t>
            </a:r>
            <a:r>
              <a:rPr lang="en-US" sz="4000" dirty="0" smtClean="0"/>
              <a:t>.</a:t>
            </a:r>
            <a:r>
              <a:rPr lang="en-US" sz="4000" dirty="0"/>
              <a:t> This is the apparent visual magnitude that the star would have if it were 10 pc away. </a:t>
            </a:r>
          </a:p>
          <a:p>
            <a:pPr lvl="1">
              <a:defRPr/>
            </a:pPr>
            <a:r>
              <a:rPr lang="en-US" sz="4000" dirty="0" smtClean="0"/>
              <a:t>The </a:t>
            </a:r>
            <a:r>
              <a:rPr lang="en-US" sz="4000" dirty="0"/>
              <a:t>subscript V informs you it is a visual magnitude—referring to only the wavelengths of light your eye can see.</a:t>
            </a:r>
          </a:p>
        </p:txBody>
      </p:sp>
    </p:spTree>
    <p:extLst>
      <p:ext uri="{BB962C8B-B14F-4D97-AF65-F5344CB8AC3E}">
        <p14:creationId xmlns:p14="http://schemas.microsoft.com/office/powerpoint/2010/main" val="4271145969"/>
      </p:ext>
    </p:extLst>
  </p:cSld>
  <p:clrMapOvr>
    <a:masterClrMapping/>
  </p:clrMapOvr>
  <p:timing>
    <p:tnLst>
      <p:par>
        <p:cTn xmlns:p14="http://schemas.microsoft.com/office/powerpoint/2010/mai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3475" name="Rectangle 3"/>
          <p:cNvSpPr>
            <a:spLocks noGrp="1" noChangeArrowheads="1"/>
          </p:cNvSpPr>
          <p:nvPr>
            <p:ph type="body" idx="1"/>
          </p:nvPr>
        </p:nvSpPr>
        <p:spPr>
          <a:xfrm>
            <a:off x="571500" y="990600"/>
            <a:ext cx="8267700" cy="5867400"/>
          </a:xfrm>
        </p:spPr>
        <p:txBody>
          <a:bodyPr/>
          <a:lstStyle/>
          <a:p>
            <a:pPr eaLnBrk="1" hangingPunct="1">
              <a:defRPr/>
            </a:pPr>
            <a:r>
              <a:rPr lang="en-US" smtClean="0">
                <a:cs typeface="+mn-cs"/>
              </a:rPr>
              <a:t>If you want to know what the average person thinks about a certain subject, you take a survey.</a:t>
            </a:r>
          </a:p>
          <a:p>
            <a:pPr eaLnBrk="1" hangingPunct="1">
              <a:defRPr/>
            </a:pPr>
            <a:r>
              <a:rPr lang="en-US" smtClean="0">
                <a:cs typeface="+mn-cs"/>
              </a:rPr>
              <a:t>If you want to know what the average star is like, you can survey the stars.</a:t>
            </a:r>
            <a:r>
              <a:rPr lang="en-US" sz="2800" smtClean="0">
                <a:cs typeface="+mn-cs"/>
              </a:rPr>
              <a:t> </a:t>
            </a:r>
          </a:p>
          <a:p>
            <a:pPr lvl="1" eaLnBrk="1" hangingPunct="1">
              <a:defRPr/>
            </a:pPr>
            <a:r>
              <a:rPr lang="en-US" sz="2400" smtClean="0"/>
              <a:t>Such surveys reveal important relationships among the family of stars.</a:t>
            </a:r>
          </a:p>
          <a:p>
            <a:pPr eaLnBrk="1" hangingPunct="1">
              <a:defRPr/>
            </a:pPr>
            <a:endParaRPr lang="en-US" smtClean="0">
              <a:cs typeface="+mn-cs"/>
            </a:endParaRPr>
          </a:p>
        </p:txBody>
      </p:sp>
      <p:sp>
        <p:nvSpPr>
          <p:cNvPr id="1513481" name="Text Box 9"/>
          <p:cNvSpPr txBox="1">
            <a:spLocks noChangeArrowheads="1"/>
          </p:cNvSpPr>
          <p:nvPr/>
        </p:nvSpPr>
        <p:spPr bwMode="auto">
          <a:xfrm>
            <a:off x="552450" y="76200"/>
            <a:ext cx="76009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Surveying the Stars</a:t>
            </a:r>
          </a:p>
        </p:txBody>
      </p:sp>
    </p:spTree>
    <p:extLst>
      <p:ext uri="{BB962C8B-B14F-4D97-AF65-F5344CB8AC3E}">
        <p14:creationId xmlns:p14="http://schemas.microsoft.com/office/powerpoint/2010/main" val="192764252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8563" name="Rectangle 3"/>
          <p:cNvSpPr>
            <a:spLocks noGrp="1" noChangeArrowheads="1"/>
          </p:cNvSpPr>
          <p:nvPr>
            <p:ph type="body" idx="1"/>
          </p:nvPr>
        </p:nvSpPr>
        <p:spPr>
          <a:xfrm>
            <a:off x="571500" y="990600"/>
            <a:ext cx="8591550" cy="5867400"/>
          </a:xfrm>
        </p:spPr>
        <p:txBody>
          <a:bodyPr/>
          <a:lstStyle/>
          <a:p>
            <a:pPr eaLnBrk="1" hangingPunct="1">
              <a:defRPr/>
            </a:pPr>
            <a:r>
              <a:rPr lang="en-US" smtClean="0">
                <a:cs typeface="+mn-cs"/>
              </a:rPr>
              <a:t>Over the years, many astronomers have added their results to the growing collection of data on star distances, luminosities, temperatures, sizes, and masses.</a:t>
            </a:r>
          </a:p>
          <a:p>
            <a:pPr eaLnBrk="1" hangingPunct="1">
              <a:defRPr/>
            </a:pPr>
            <a:r>
              <a:rPr lang="en-US" smtClean="0">
                <a:cs typeface="+mn-cs"/>
              </a:rPr>
              <a:t>They can now analyze those data to search for relationships between these and other parameters.</a:t>
            </a:r>
          </a:p>
          <a:p>
            <a:pPr lvl="1" eaLnBrk="1" hangingPunct="1">
              <a:defRPr/>
            </a:pPr>
            <a:r>
              <a:rPr lang="en-US" sz="2400" smtClean="0"/>
              <a:t>As the 21st century begins, astronomers are deeply involved in massive surveys.</a:t>
            </a:r>
          </a:p>
        </p:txBody>
      </p:sp>
      <p:sp>
        <p:nvSpPr>
          <p:cNvPr id="1858567" name="Text Box 7"/>
          <p:cNvSpPr txBox="1">
            <a:spLocks noChangeArrowheads="1"/>
          </p:cNvSpPr>
          <p:nvPr/>
        </p:nvSpPr>
        <p:spPr bwMode="auto">
          <a:xfrm>
            <a:off x="552450" y="76200"/>
            <a:ext cx="76009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Surveying the Stars</a:t>
            </a:r>
          </a:p>
        </p:txBody>
      </p:sp>
    </p:spTree>
    <p:extLst>
      <p:ext uri="{BB962C8B-B14F-4D97-AF65-F5344CB8AC3E}">
        <p14:creationId xmlns:p14="http://schemas.microsoft.com/office/powerpoint/2010/main" val="115165301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6547" name="Rectangle 3"/>
          <p:cNvSpPr>
            <a:spLocks noGrp="1" noChangeArrowheads="1"/>
          </p:cNvSpPr>
          <p:nvPr>
            <p:ph type="body" idx="1"/>
          </p:nvPr>
        </p:nvSpPr>
        <p:spPr>
          <a:xfrm>
            <a:off x="571500" y="990600"/>
            <a:ext cx="8267700" cy="5867400"/>
          </a:xfrm>
        </p:spPr>
        <p:txBody>
          <a:bodyPr/>
          <a:lstStyle/>
          <a:p>
            <a:pPr eaLnBrk="1" hangingPunct="1">
              <a:defRPr/>
            </a:pPr>
            <a:r>
              <a:rPr lang="en-US" sz="3600" smtClean="0">
                <a:cs typeface="+mn-cs"/>
              </a:rPr>
              <a:t>Powerful computers to control instruments and analyze data make such immense surveys possible.</a:t>
            </a:r>
          </a:p>
          <a:p>
            <a:pPr lvl="1" eaLnBrk="1" hangingPunct="1">
              <a:defRPr/>
            </a:pPr>
            <a:r>
              <a:rPr lang="en-US" sz="2400" smtClean="0"/>
              <a:t>For example, the Sloan Digital Sky Survey will eventually map a quarter of the sky—measuring the position and brightness of 100 million stars and galaxies. </a:t>
            </a:r>
          </a:p>
          <a:p>
            <a:pPr lvl="1" eaLnBrk="1" hangingPunct="1">
              <a:defRPr/>
            </a:pPr>
            <a:r>
              <a:rPr lang="en-US" sz="2400" smtClean="0"/>
              <a:t>Also, the Two Micron All Sky Survey (2MASS) has mapped the entire sky at three near-infrared wavelengths. </a:t>
            </a:r>
          </a:p>
        </p:txBody>
      </p:sp>
      <p:sp>
        <p:nvSpPr>
          <p:cNvPr id="1516553" name="Text Box 9"/>
          <p:cNvSpPr txBox="1">
            <a:spLocks noChangeArrowheads="1"/>
          </p:cNvSpPr>
          <p:nvPr/>
        </p:nvSpPr>
        <p:spPr bwMode="auto">
          <a:xfrm>
            <a:off x="552450" y="76200"/>
            <a:ext cx="76009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Surveying the Stars</a:t>
            </a:r>
          </a:p>
        </p:txBody>
      </p:sp>
    </p:spTree>
    <p:extLst>
      <p:ext uri="{BB962C8B-B14F-4D97-AF65-F5344CB8AC3E}">
        <p14:creationId xmlns:p14="http://schemas.microsoft.com/office/powerpoint/2010/main" val="83294950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0611" name="Rectangle 3"/>
          <p:cNvSpPr>
            <a:spLocks noGrp="1" noChangeArrowheads="1"/>
          </p:cNvSpPr>
          <p:nvPr>
            <p:ph type="body" idx="1"/>
          </p:nvPr>
        </p:nvSpPr>
        <p:spPr>
          <a:xfrm>
            <a:off x="552450" y="952500"/>
            <a:ext cx="8210550" cy="5867400"/>
          </a:xfrm>
        </p:spPr>
        <p:txBody>
          <a:bodyPr/>
          <a:lstStyle/>
          <a:p>
            <a:pPr eaLnBrk="1" hangingPunct="1">
              <a:defRPr/>
            </a:pPr>
            <a:r>
              <a:rPr lang="en-US" sz="4400" smtClean="0">
                <a:cs typeface="+mn-cs"/>
              </a:rPr>
              <a:t>A number of other sky surveys are underway.</a:t>
            </a:r>
            <a:r>
              <a:rPr lang="en-US" smtClean="0">
                <a:cs typeface="+mn-cs"/>
              </a:rPr>
              <a:t> </a:t>
            </a:r>
          </a:p>
          <a:p>
            <a:pPr lvl="1" eaLnBrk="1" hangingPunct="1">
              <a:defRPr/>
            </a:pPr>
            <a:r>
              <a:rPr lang="en-US" sz="2600" smtClean="0"/>
              <a:t>Astronomers will </a:t>
            </a:r>
            <a:r>
              <a:rPr lang="ja-JP" altLang="en-US" sz="2600" smtClean="0">
                <a:latin typeface="Arial"/>
              </a:rPr>
              <a:t>‘</a:t>
            </a:r>
            <a:r>
              <a:rPr lang="en-US" sz="2600" smtClean="0"/>
              <a:t>mine</a:t>
            </a:r>
            <a:r>
              <a:rPr lang="ja-JP" altLang="en-US" sz="2600" smtClean="0">
                <a:latin typeface="Arial"/>
              </a:rPr>
              <a:t>’</a:t>
            </a:r>
            <a:r>
              <a:rPr lang="en-US" sz="2600" smtClean="0"/>
              <a:t> these mountains of data for decades to come.</a:t>
            </a:r>
          </a:p>
        </p:txBody>
      </p:sp>
      <p:sp>
        <p:nvSpPr>
          <p:cNvPr id="1860615" name="Text Box 7"/>
          <p:cNvSpPr txBox="1">
            <a:spLocks noChangeArrowheads="1"/>
          </p:cNvSpPr>
          <p:nvPr/>
        </p:nvSpPr>
        <p:spPr bwMode="auto">
          <a:xfrm>
            <a:off x="552450" y="76200"/>
            <a:ext cx="76009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Surveying the Stars</a:t>
            </a:r>
          </a:p>
        </p:txBody>
      </p:sp>
    </p:spTree>
    <p:extLst>
      <p:ext uri="{BB962C8B-B14F-4D97-AF65-F5344CB8AC3E}">
        <p14:creationId xmlns:p14="http://schemas.microsoft.com/office/powerpoint/2010/main" val="1813098990"/>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7571" name="Rectangle 3"/>
          <p:cNvSpPr>
            <a:spLocks noGrp="1" noChangeArrowheads="1"/>
          </p:cNvSpPr>
          <p:nvPr>
            <p:ph type="body" idx="1"/>
          </p:nvPr>
        </p:nvSpPr>
        <p:spPr>
          <a:xfrm>
            <a:off x="552450" y="952500"/>
            <a:ext cx="8591550" cy="5867400"/>
          </a:xfrm>
        </p:spPr>
        <p:txBody>
          <a:bodyPr/>
          <a:lstStyle/>
          <a:p>
            <a:pPr eaLnBrk="1" hangingPunct="1">
              <a:defRPr/>
            </a:pPr>
            <a:r>
              <a:rPr lang="en-US" sz="4400" smtClean="0">
                <a:cs typeface="+mn-cs"/>
              </a:rPr>
              <a:t>What could you learn about stars from a survey of the stars near the sun? </a:t>
            </a:r>
          </a:p>
          <a:p>
            <a:pPr lvl="1" eaLnBrk="1" hangingPunct="1">
              <a:defRPr/>
            </a:pPr>
            <a:r>
              <a:rPr lang="en-US" sz="2400" smtClean="0"/>
              <a:t>The evidence astronomers have is that the sun is in a typical place in the universe. </a:t>
            </a:r>
          </a:p>
          <a:p>
            <a:pPr lvl="1" eaLnBrk="1" hangingPunct="1">
              <a:defRPr/>
            </a:pPr>
            <a:r>
              <a:rPr lang="en-US" sz="2400" smtClean="0"/>
              <a:t>Therefore, such a survey could reveal general characteristics of the stars.</a:t>
            </a:r>
          </a:p>
        </p:txBody>
      </p:sp>
      <p:sp>
        <p:nvSpPr>
          <p:cNvPr id="1517577" name="Text Box 9"/>
          <p:cNvSpPr txBox="1">
            <a:spLocks noChangeArrowheads="1"/>
          </p:cNvSpPr>
          <p:nvPr/>
        </p:nvSpPr>
        <p:spPr bwMode="auto">
          <a:xfrm>
            <a:off x="552450" y="76200"/>
            <a:ext cx="76009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Surveying the Stars</a:t>
            </a:r>
          </a:p>
        </p:txBody>
      </p:sp>
    </p:spTree>
    <p:extLst>
      <p:ext uri="{BB962C8B-B14F-4D97-AF65-F5344CB8AC3E}">
        <p14:creationId xmlns:p14="http://schemas.microsoft.com/office/powerpoint/2010/main" val="375219053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2659" name="Rectangle 3"/>
          <p:cNvSpPr>
            <a:spLocks noGrp="1" noChangeArrowheads="1"/>
          </p:cNvSpPr>
          <p:nvPr>
            <p:ph type="body" idx="1"/>
          </p:nvPr>
        </p:nvSpPr>
        <p:spPr>
          <a:xfrm>
            <a:off x="552450" y="952500"/>
            <a:ext cx="8286750" cy="5867400"/>
          </a:xfrm>
        </p:spPr>
        <p:txBody>
          <a:bodyPr/>
          <a:lstStyle/>
          <a:p>
            <a:pPr eaLnBrk="1" hangingPunct="1">
              <a:defRPr/>
            </a:pPr>
            <a:r>
              <a:rPr lang="en-US" sz="4400" smtClean="0">
                <a:cs typeface="+mn-cs"/>
              </a:rPr>
              <a:t>There are three important points to note about the family of stars.</a:t>
            </a:r>
          </a:p>
          <a:p>
            <a:pPr eaLnBrk="1" hangingPunct="1">
              <a:defRPr/>
            </a:pPr>
            <a:endParaRPr lang="en-US" sz="4400" smtClean="0">
              <a:cs typeface="+mn-cs"/>
            </a:endParaRPr>
          </a:p>
        </p:txBody>
      </p:sp>
      <p:sp>
        <p:nvSpPr>
          <p:cNvPr id="1862666" name="Text Box 10"/>
          <p:cNvSpPr txBox="1">
            <a:spLocks noChangeArrowheads="1"/>
          </p:cNvSpPr>
          <p:nvPr/>
        </p:nvSpPr>
        <p:spPr bwMode="auto">
          <a:xfrm>
            <a:off x="552450" y="76200"/>
            <a:ext cx="76009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Surveying the Stars</a:t>
            </a:r>
          </a:p>
        </p:txBody>
      </p:sp>
    </p:spTree>
    <p:extLst>
      <p:ext uri="{BB962C8B-B14F-4D97-AF65-F5344CB8AC3E}">
        <p14:creationId xmlns:p14="http://schemas.microsoft.com/office/powerpoint/2010/main" val="3591357504"/>
      </p:ext>
    </p:extLst>
  </p:cSld>
  <p:clrMapOvr>
    <a:masterClrMapping/>
  </p:clrMapOvr>
  <p:timing>
    <p:tnLst>
      <p:par>
        <p:cTn xmlns:p14="http://schemas.microsoft.com/office/powerpoint/2010/mai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8595" name="Rectangle 3"/>
          <p:cNvSpPr>
            <a:spLocks noGrp="1" noChangeArrowheads="1"/>
          </p:cNvSpPr>
          <p:nvPr>
            <p:ph type="body" idx="1"/>
          </p:nvPr>
        </p:nvSpPr>
        <p:spPr>
          <a:xfrm>
            <a:off x="571500" y="990600"/>
            <a:ext cx="8267700" cy="4800600"/>
          </a:xfrm>
        </p:spPr>
        <p:txBody>
          <a:bodyPr/>
          <a:lstStyle/>
          <a:p>
            <a:pPr eaLnBrk="1" hangingPunct="1">
              <a:defRPr/>
            </a:pPr>
            <a:r>
              <a:rPr lang="en-US" sz="3600" smtClean="0">
                <a:cs typeface="+mn-cs"/>
              </a:rPr>
              <a:t>One, taking a survey is difficult because you must be sure to get an honest sample.</a:t>
            </a:r>
            <a:r>
              <a:rPr lang="en-US" smtClean="0">
                <a:cs typeface="+mn-cs"/>
              </a:rPr>
              <a:t> </a:t>
            </a:r>
          </a:p>
          <a:p>
            <a:pPr lvl="1" eaLnBrk="1" hangingPunct="1">
              <a:defRPr/>
            </a:pPr>
            <a:r>
              <a:rPr lang="en-US" sz="2400" smtClean="0"/>
              <a:t>If you don</a:t>
            </a:r>
            <a:r>
              <a:rPr lang="ja-JP" altLang="en-US" sz="2400" smtClean="0">
                <a:latin typeface="Arial"/>
              </a:rPr>
              <a:t>’</a:t>
            </a:r>
            <a:r>
              <a:rPr lang="en-US" sz="2400" smtClean="0"/>
              <a:t>t survey enough stars, your results can be biased.</a:t>
            </a:r>
            <a:endParaRPr lang="en-US" smtClean="0"/>
          </a:p>
        </p:txBody>
      </p:sp>
      <p:pic>
        <p:nvPicPr>
          <p:cNvPr id="414722" name="Picture 11" descr="06p116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352800"/>
            <a:ext cx="5029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8604" name="Text Box 12"/>
          <p:cNvSpPr txBox="1">
            <a:spLocks noChangeArrowheads="1"/>
          </p:cNvSpPr>
          <p:nvPr/>
        </p:nvSpPr>
        <p:spPr bwMode="auto">
          <a:xfrm>
            <a:off x="552450" y="76200"/>
            <a:ext cx="76009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Surveying the Stars</a:t>
            </a:r>
          </a:p>
        </p:txBody>
      </p:sp>
    </p:spTree>
    <p:extLst>
      <p:ext uri="{BB962C8B-B14F-4D97-AF65-F5344CB8AC3E}">
        <p14:creationId xmlns:p14="http://schemas.microsoft.com/office/powerpoint/2010/main" val="2047456244"/>
      </p:ext>
    </p:extLst>
  </p:cSld>
  <p:clrMapOvr>
    <a:masterClrMapping/>
  </p:clrMapOvr>
  <p:timing>
    <p:tnLst>
      <p:par>
        <p:cTn xmlns:p14="http://schemas.microsoft.com/office/powerpoint/2010/mai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9619" name="Rectangle 3"/>
          <p:cNvSpPr>
            <a:spLocks noGrp="1" noChangeArrowheads="1"/>
          </p:cNvSpPr>
          <p:nvPr>
            <p:ph type="body" idx="1"/>
          </p:nvPr>
        </p:nvSpPr>
        <p:spPr>
          <a:xfrm>
            <a:off x="838200" y="1143000"/>
            <a:ext cx="7620000" cy="5715000"/>
          </a:xfrm>
        </p:spPr>
        <p:txBody>
          <a:bodyPr/>
          <a:lstStyle/>
          <a:p>
            <a:pPr eaLnBrk="1" hangingPunct="1">
              <a:defRPr/>
            </a:pPr>
            <a:r>
              <a:rPr lang="en-US" smtClean="0">
                <a:cs typeface="+mn-cs"/>
              </a:rPr>
              <a:t>Two, M dwarfs and white dwarfs  are so faint that they are difficult to find even near Earth.</a:t>
            </a:r>
          </a:p>
          <a:p>
            <a:pPr lvl="1" eaLnBrk="1" hangingPunct="1">
              <a:defRPr/>
            </a:pPr>
            <a:r>
              <a:rPr lang="en-US" smtClean="0"/>
              <a:t>They may be undercounted in surveys.</a:t>
            </a:r>
          </a:p>
        </p:txBody>
      </p:sp>
      <p:sp>
        <p:nvSpPr>
          <p:cNvPr id="1519627" name="Text Box 11"/>
          <p:cNvSpPr txBox="1">
            <a:spLocks noChangeArrowheads="1"/>
          </p:cNvSpPr>
          <p:nvPr/>
        </p:nvSpPr>
        <p:spPr bwMode="auto">
          <a:xfrm>
            <a:off x="552450" y="76200"/>
            <a:ext cx="76009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Surveying the Stars</a:t>
            </a:r>
          </a:p>
        </p:txBody>
      </p:sp>
    </p:spTree>
    <p:extLst>
      <p:ext uri="{BB962C8B-B14F-4D97-AF65-F5344CB8AC3E}">
        <p14:creationId xmlns:p14="http://schemas.microsoft.com/office/powerpoint/2010/main" val="1042789051"/>
      </p:ext>
    </p:extLst>
  </p:cSld>
  <p:clrMapOvr>
    <a:masterClrMapping/>
  </p:clrMapOvr>
  <p:timing>
    <p:tnLst>
      <p:par>
        <p:cTn xmlns:p14="http://schemas.microsoft.com/office/powerpoint/2010/mai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0643" name="Rectangle 3"/>
          <p:cNvSpPr>
            <a:spLocks noGrp="1" noChangeArrowheads="1"/>
          </p:cNvSpPr>
          <p:nvPr>
            <p:ph type="body" idx="1"/>
          </p:nvPr>
        </p:nvSpPr>
        <p:spPr>
          <a:xfrm>
            <a:off x="571500" y="990600"/>
            <a:ext cx="8343900" cy="5867400"/>
          </a:xfrm>
        </p:spPr>
        <p:txBody>
          <a:bodyPr/>
          <a:lstStyle/>
          <a:p>
            <a:pPr eaLnBrk="1" hangingPunct="1">
              <a:defRPr/>
            </a:pPr>
            <a:r>
              <a:rPr lang="en-US" sz="3600" smtClean="0">
                <a:cs typeface="+mn-cs"/>
              </a:rPr>
              <a:t>Finally, luminous stars—although they are rare—are easily visible even at great distances.</a:t>
            </a:r>
            <a:r>
              <a:rPr lang="en-US" smtClean="0">
                <a:cs typeface="+mn-cs"/>
              </a:rPr>
              <a:t> </a:t>
            </a:r>
          </a:p>
          <a:p>
            <a:pPr lvl="1" eaLnBrk="1" hangingPunct="1">
              <a:defRPr/>
            </a:pPr>
            <a:r>
              <a:rPr lang="en-US" sz="2400" smtClean="0"/>
              <a:t>Typical nearby stars </a:t>
            </a:r>
            <a:br>
              <a:rPr lang="en-US" sz="2400" smtClean="0"/>
            </a:br>
            <a:r>
              <a:rPr lang="en-US" sz="2400" smtClean="0"/>
              <a:t>have lower luminosity </a:t>
            </a:r>
            <a:br>
              <a:rPr lang="en-US" sz="2400" smtClean="0"/>
            </a:br>
            <a:r>
              <a:rPr lang="en-US" sz="2400" smtClean="0"/>
              <a:t>than our sun.</a:t>
            </a:r>
            <a:endParaRPr lang="en-US" sz="2000" smtClean="0"/>
          </a:p>
        </p:txBody>
      </p:sp>
      <p:sp>
        <p:nvSpPr>
          <p:cNvPr id="1520654" name="Text Box 14"/>
          <p:cNvSpPr txBox="1">
            <a:spLocks noChangeArrowheads="1"/>
          </p:cNvSpPr>
          <p:nvPr/>
        </p:nvSpPr>
        <p:spPr bwMode="auto">
          <a:xfrm>
            <a:off x="552450" y="76200"/>
            <a:ext cx="76009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Surveying the Stars</a:t>
            </a:r>
          </a:p>
        </p:txBody>
      </p:sp>
      <p:pic>
        <p:nvPicPr>
          <p:cNvPr id="1520655" name="Picture 15" descr="06p117"/>
          <p:cNvPicPr>
            <a:picLocks noChangeAspect="1" noChangeArrowheads="1"/>
          </p:cNvPicPr>
          <p:nvPr/>
        </p:nvPicPr>
        <p:blipFill>
          <a:blip r:embed="rId3">
            <a:extLst>
              <a:ext uri="{28A0092B-C50C-407E-A947-70E740481C1C}">
                <a14:useLocalDpi xmlns:a14="http://schemas.microsoft.com/office/drawing/2010/main" val="0"/>
              </a:ext>
            </a:extLst>
          </a:blip>
          <a:srcRect l="43175" t="48192" r="4292" b="7999"/>
          <a:stretch>
            <a:fillRect/>
          </a:stretch>
        </p:blipFill>
        <p:spPr bwMode="auto">
          <a:xfrm>
            <a:off x="4816475" y="2551113"/>
            <a:ext cx="4327525" cy="430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562275111"/>
      </p:ext>
    </p:extLst>
  </p:cSld>
  <p:clrMapOvr>
    <a:masterClrMapping/>
  </p:clrMapOvr>
  <p:timing>
    <p:tnLst>
      <p:par>
        <p:cTn xmlns:p14="http://schemas.microsoft.com/office/powerpoint/2010/mai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1667" name="Rectangle 3"/>
          <p:cNvSpPr>
            <a:spLocks noGrp="1" noChangeArrowheads="1"/>
          </p:cNvSpPr>
          <p:nvPr>
            <p:ph type="body" idx="1"/>
          </p:nvPr>
        </p:nvSpPr>
        <p:spPr>
          <a:xfrm>
            <a:off x="571500" y="990600"/>
            <a:ext cx="8591550" cy="5867400"/>
          </a:xfrm>
        </p:spPr>
        <p:txBody>
          <a:bodyPr/>
          <a:lstStyle/>
          <a:p>
            <a:pPr eaLnBrk="1" hangingPunct="1">
              <a:defRPr/>
            </a:pPr>
            <a:r>
              <a:rPr lang="en-US" sz="3600" smtClean="0">
                <a:cs typeface="+mn-cs"/>
              </a:rPr>
              <a:t>The night sky is a beautiful carpet of stars.</a:t>
            </a:r>
          </a:p>
          <a:p>
            <a:pPr eaLnBrk="1" hangingPunct="1">
              <a:defRPr/>
            </a:pPr>
            <a:r>
              <a:rPr lang="en-US" sz="3600" smtClean="0">
                <a:cs typeface="+mn-cs"/>
              </a:rPr>
              <a:t>Some are giants and supergiants, and some are dwarfs.</a:t>
            </a:r>
            <a:r>
              <a:rPr lang="en-US" smtClean="0">
                <a:cs typeface="+mn-cs"/>
              </a:rPr>
              <a:t> </a:t>
            </a:r>
          </a:p>
          <a:p>
            <a:pPr lvl="1" eaLnBrk="1" hangingPunct="1">
              <a:defRPr/>
            </a:pPr>
            <a:r>
              <a:rPr lang="en-US" sz="2600" smtClean="0"/>
              <a:t>The family of stars is rich in its diversity. </a:t>
            </a:r>
          </a:p>
        </p:txBody>
      </p:sp>
      <p:sp>
        <p:nvSpPr>
          <p:cNvPr id="1521673" name="Text Box 9"/>
          <p:cNvSpPr txBox="1">
            <a:spLocks noChangeArrowheads="1"/>
          </p:cNvSpPr>
          <p:nvPr/>
        </p:nvSpPr>
        <p:spPr bwMode="auto">
          <a:xfrm>
            <a:off x="552450" y="76200"/>
            <a:ext cx="76009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Surveying the Stars</a:t>
            </a:r>
          </a:p>
        </p:txBody>
      </p:sp>
    </p:spTree>
    <p:extLst>
      <p:ext uri="{BB962C8B-B14F-4D97-AF65-F5344CB8AC3E}">
        <p14:creationId xmlns:p14="http://schemas.microsoft.com/office/powerpoint/2010/main" val="258363672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3310" y="141090"/>
            <a:ext cx="8486358" cy="6247864"/>
          </a:xfrm>
          <a:prstGeom prst="rect">
            <a:avLst/>
          </a:prstGeom>
        </p:spPr>
        <p:txBody>
          <a:bodyPr wrap="square">
            <a:spAutoFit/>
          </a:bodyPr>
          <a:lstStyle/>
          <a:p>
            <a:r>
              <a:rPr lang="en-US" sz="4000" dirty="0" smtClean="0">
                <a:solidFill>
                  <a:schemeClr val="accent1">
                    <a:lumMod val="60000"/>
                    <a:lumOff val="40000"/>
                  </a:schemeClr>
                </a:solidFill>
              </a:rPr>
              <a:t>Absolute visual magnitude is</a:t>
            </a:r>
          </a:p>
          <a:p>
            <a:r>
              <a:rPr lang="en-US" sz="4000" dirty="0" smtClean="0"/>
              <a:t>a.	the apparent magnitude of a star observed from Earth.</a:t>
            </a:r>
          </a:p>
          <a:p>
            <a:r>
              <a:rPr lang="en-US" sz="4000" dirty="0" smtClean="0"/>
              <a:t>b.	the luminosity of a star observed from a distance of 1000 pc.</a:t>
            </a:r>
          </a:p>
          <a:p>
            <a:r>
              <a:rPr lang="en-US" sz="4000" dirty="0" smtClean="0"/>
              <a:t>c.	the apparent magnitude of a star observed from a distance of 10 pc.</a:t>
            </a:r>
          </a:p>
          <a:p>
            <a:r>
              <a:rPr lang="en-US" sz="4000" dirty="0" smtClean="0"/>
              <a:t>d.	the luminosity of a star observed from Earth.</a:t>
            </a:r>
          </a:p>
          <a:p>
            <a:r>
              <a:rPr lang="en-US" sz="4000" dirty="0" smtClean="0"/>
              <a:t>e.	c and d</a:t>
            </a:r>
            <a:endParaRPr lang="en-US" sz="4000" dirty="0"/>
          </a:p>
        </p:txBody>
      </p:sp>
    </p:spTree>
    <p:extLst>
      <p:ext uri="{BB962C8B-B14F-4D97-AF65-F5344CB8AC3E}">
        <p14:creationId xmlns:p14="http://schemas.microsoft.com/office/powerpoint/2010/main" val="152258658"/>
      </p:ext>
    </p:extLst>
  </p:cSld>
  <p:clrMapOvr>
    <a:masterClrMapping/>
  </p:clrMapOvr>
  <p:timing>
    <p:tnLst>
      <p:par>
        <p:cTn xmlns:p14="http://schemas.microsoft.com/office/powerpoint/2010/mai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4707" name="Rectangle 3"/>
          <p:cNvSpPr>
            <a:spLocks noGrp="1" noChangeArrowheads="1"/>
          </p:cNvSpPr>
          <p:nvPr>
            <p:ph type="body" idx="1"/>
          </p:nvPr>
        </p:nvSpPr>
        <p:spPr>
          <a:xfrm>
            <a:off x="552450" y="990600"/>
            <a:ext cx="8058150" cy="5867400"/>
          </a:xfrm>
        </p:spPr>
        <p:txBody>
          <a:bodyPr/>
          <a:lstStyle/>
          <a:p>
            <a:pPr eaLnBrk="1" hangingPunct="1">
              <a:defRPr/>
            </a:pPr>
            <a:r>
              <a:rPr lang="en-US" sz="4000" smtClean="0">
                <a:cs typeface="+mn-cs"/>
              </a:rPr>
              <a:t>Pretend space is like a very clear ocean in which you are swimming.</a:t>
            </a:r>
            <a:r>
              <a:rPr lang="en-US" smtClean="0">
                <a:cs typeface="+mn-cs"/>
              </a:rPr>
              <a:t> </a:t>
            </a:r>
          </a:p>
          <a:p>
            <a:pPr lvl="1" eaLnBrk="1" hangingPunct="1">
              <a:defRPr/>
            </a:pPr>
            <a:r>
              <a:rPr lang="en-US" sz="2400" smtClean="0"/>
              <a:t>When you look at the night sky, you are seeing mostly </a:t>
            </a:r>
            <a:r>
              <a:rPr lang="ja-JP" altLang="en-US" sz="2400" smtClean="0">
                <a:latin typeface="Arial"/>
              </a:rPr>
              <a:t>‘</a:t>
            </a:r>
            <a:r>
              <a:rPr lang="en-US" sz="2400" smtClean="0"/>
              <a:t>whales</a:t>
            </a:r>
            <a:r>
              <a:rPr lang="ja-JP" altLang="en-US" sz="2400" smtClean="0">
                <a:latin typeface="Arial"/>
              </a:rPr>
              <a:t>’</a:t>
            </a:r>
            <a:r>
              <a:rPr lang="en-US" sz="2400" smtClean="0"/>
              <a:t>—the rare very large and luminous stars, mostly far away. </a:t>
            </a:r>
          </a:p>
          <a:p>
            <a:pPr lvl="1" eaLnBrk="1" hangingPunct="1">
              <a:defRPr/>
            </a:pPr>
            <a:r>
              <a:rPr lang="en-US" sz="2400" smtClean="0"/>
              <a:t>If instead you cast a net near your location, you would mostly catch </a:t>
            </a:r>
            <a:r>
              <a:rPr lang="ja-JP" altLang="en-US" sz="2400" smtClean="0">
                <a:latin typeface="Arial"/>
              </a:rPr>
              <a:t>‘</a:t>
            </a:r>
            <a:r>
              <a:rPr lang="en-US" sz="2400" smtClean="0"/>
              <a:t>sardines</a:t>
            </a:r>
            <a:r>
              <a:rPr lang="ja-JP" altLang="en-US" sz="2400" smtClean="0">
                <a:latin typeface="Arial"/>
              </a:rPr>
              <a:t>’</a:t>
            </a:r>
            <a:r>
              <a:rPr lang="en-US" sz="2400" smtClean="0"/>
              <a:t>—very-low-luminosity M dwarfs that make up most of the stellar population of the universe.</a:t>
            </a:r>
          </a:p>
        </p:txBody>
      </p:sp>
      <p:sp>
        <p:nvSpPr>
          <p:cNvPr id="1864711" name="Text Box 7"/>
          <p:cNvSpPr txBox="1">
            <a:spLocks noChangeArrowheads="1"/>
          </p:cNvSpPr>
          <p:nvPr/>
        </p:nvSpPr>
        <p:spPr bwMode="auto">
          <a:xfrm>
            <a:off x="552450" y="76200"/>
            <a:ext cx="76009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Surveying the Stars</a:t>
            </a:r>
          </a:p>
        </p:txBody>
      </p:sp>
    </p:spTree>
    <p:extLst>
      <p:ext uri="{BB962C8B-B14F-4D97-AF65-F5344CB8AC3E}">
        <p14:creationId xmlns:p14="http://schemas.microsoft.com/office/powerpoint/2010/main" val="1816089895"/>
      </p:ext>
    </p:extLst>
  </p:cSld>
  <p:clrMapOvr>
    <a:masterClrMapping/>
  </p:clrMapOvr>
  <p:timing>
    <p:tnLst>
      <p:par>
        <p:cTn xmlns:p14="http://schemas.microsoft.com/office/powerpoint/2010/mai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2691" name="Rectangle 3"/>
          <p:cNvSpPr>
            <a:spLocks noGrp="1" noChangeArrowheads="1"/>
          </p:cNvSpPr>
          <p:nvPr>
            <p:ph type="body" idx="1"/>
          </p:nvPr>
        </p:nvSpPr>
        <p:spPr>
          <a:xfrm>
            <a:off x="571500" y="990600"/>
            <a:ext cx="8458200" cy="5638800"/>
          </a:xfrm>
        </p:spPr>
        <p:txBody>
          <a:bodyPr/>
          <a:lstStyle/>
          <a:p>
            <a:pPr eaLnBrk="1" hangingPunct="1">
              <a:defRPr/>
            </a:pPr>
            <a:r>
              <a:rPr lang="en-US" smtClean="0">
                <a:cs typeface="+mn-cs"/>
              </a:rPr>
              <a:t>This chapter set out to find the basic properties of stars.</a:t>
            </a:r>
          </a:p>
          <a:p>
            <a:pPr eaLnBrk="1" hangingPunct="1">
              <a:defRPr/>
            </a:pPr>
            <a:r>
              <a:rPr lang="en-US" smtClean="0">
                <a:cs typeface="+mn-cs"/>
              </a:rPr>
              <a:t>Once you found the distance to the stars, you were able to find their luminosities. </a:t>
            </a:r>
          </a:p>
          <a:p>
            <a:pPr eaLnBrk="1" hangingPunct="1">
              <a:defRPr/>
            </a:pPr>
            <a:r>
              <a:rPr lang="en-US" smtClean="0">
                <a:cs typeface="+mn-cs"/>
              </a:rPr>
              <a:t>Knowing their luminosities and temperatures gives you their diameters. </a:t>
            </a:r>
          </a:p>
          <a:p>
            <a:pPr eaLnBrk="1" hangingPunct="1">
              <a:defRPr/>
            </a:pPr>
            <a:r>
              <a:rPr lang="en-US" smtClean="0">
                <a:cs typeface="+mn-cs"/>
              </a:rPr>
              <a:t>Studying binary stars gives you their masses. </a:t>
            </a:r>
          </a:p>
          <a:p>
            <a:pPr lvl="1" eaLnBrk="1" hangingPunct="1">
              <a:defRPr/>
            </a:pPr>
            <a:r>
              <a:rPr lang="en-US" sz="2400" smtClean="0"/>
              <a:t>These are all rather mundane data.</a:t>
            </a:r>
            <a:endParaRPr lang="en-US" sz="2000" smtClean="0"/>
          </a:p>
        </p:txBody>
      </p:sp>
      <p:sp>
        <p:nvSpPr>
          <p:cNvPr id="1522698" name="Text Box 10"/>
          <p:cNvSpPr txBox="1">
            <a:spLocks noChangeArrowheads="1"/>
          </p:cNvSpPr>
          <p:nvPr/>
        </p:nvSpPr>
        <p:spPr bwMode="auto">
          <a:xfrm>
            <a:off x="552450" y="76200"/>
            <a:ext cx="76009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Surveying the Stars</a:t>
            </a:r>
          </a:p>
        </p:txBody>
      </p:sp>
    </p:spTree>
    <p:extLst>
      <p:ext uri="{BB962C8B-B14F-4D97-AF65-F5344CB8AC3E}">
        <p14:creationId xmlns:p14="http://schemas.microsoft.com/office/powerpoint/2010/main" val="223166048"/>
      </p:ext>
    </p:extLst>
  </p:cSld>
  <p:clrMapOvr>
    <a:masterClrMapping/>
  </p:clrMapOvr>
  <p:timing>
    <p:tnLst>
      <p:par>
        <p:cTn xmlns:p14="http://schemas.microsoft.com/office/powerpoint/2010/mai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3715" name="Rectangle 3"/>
          <p:cNvSpPr>
            <a:spLocks noGrp="1" noChangeArrowheads="1"/>
          </p:cNvSpPr>
          <p:nvPr>
            <p:ph type="body" idx="1"/>
          </p:nvPr>
        </p:nvSpPr>
        <p:spPr>
          <a:xfrm>
            <a:off x="552450" y="952500"/>
            <a:ext cx="8591550" cy="5867400"/>
          </a:xfrm>
        </p:spPr>
        <p:txBody>
          <a:bodyPr/>
          <a:lstStyle/>
          <a:p>
            <a:pPr eaLnBrk="1" hangingPunct="1">
              <a:defRPr/>
            </a:pPr>
            <a:r>
              <a:rPr lang="en-US" sz="4400" smtClean="0">
                <a:cs typeface="+mn-cs"/>
              </a:rPr>
              <a:t>However, you have now discovered a puzzling situation.</a:t>
            </a:r>
            <a:r>
              <a:rPr lang="en-US" smtClean="0">
                <a:cs typeface="+mn-cs"/>
              </a:rPr>
              <a:t> </a:t>
            </a:r>
          </a:p>
          <a:p>
            <a:pPr lvl="1" eaLnBrk="1" hangingPunct="1">
              <a:defRPr/>
            </a:pPr>
            <a:r>
              <a:rPr lang="en-US" sz="2400" smtClean="0"/>
              <a:t>The largest and most luminous stars are so rare you might joke that they hardly exist.</a:t>
            </a:r>
          </a:p>
          <a:p>
            <a:pPr lvl="1" eaLnBrk="1" hangingPunct="1">
              <a:defRPr/>
            </a:pPr>
            <a:r>
              <a:rPr lang="en-US" sz="2400" smtClean="0"/>
              <a:t>The average stars are such small low-mass things they are hard to see even if they are near Earth in space. </a:t>
            </a:r>
          </a:p>
        </p:txBody>
      </p:sp>
      <p:sp>
        <p:nvSpPr>
          <p:cNvPr id="1523721" name="Text Box 9"/>
          <p:cNvSpPr txBox="1">
            <a:spLocks noChangeArrowheads="1"/>
          </p:cNvSpPr>
          <p:nvPr/>
        </p:nvSpPr>
        <p:spPr bwMode="auto">
          <a:xfrm>
            <a:off x="552450" y="76200"/>
            <a:ext cx="76009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Surveying the Stars</a:t>
            </a:r>
          </a:p>
        </p:txBody>
      </p:sp>
    </p:spTree>
    <p:extLst>
      <p:ext uri="{BB962C8B-B14F-4D97-AF65-F5344CB8AC3E}">
        <p14:creationId xmlns:p14="http://schemas.microsoft.com/office/powerpoint/2010/main" val="3859491297"/>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6755" name="Rectangle 3"/>
          <p:cNvSpPr>
            <a:spLocks noGrp="1" noChangeArrowheads="1"/>
          </p:cNvSpPr>
          <p:nvPr>
            <p:ph type="body" idx="1"/>
          </p:nvPr>
        </p:nvSpPr>
        <p:spPr>
          <a:xfrm>
            <a:off x="552450" y="952500"/>
            <a:ext cx="8210550" cy="5867400"/>
          </a:xfrm>
        </p:spPr>
        <p:txBody>
          <a:bodyPr/>
          <a:lstStyle/>
          <a:p>
            <a:pPr eaLnBrk="1" hangingPunct="1">
              <a:defRPr/>
            </a:pPr>
            <a:r>
              <a:rPr lang="en-US" sz="4400" smtClean="0">
                <a:cs typeface="+mn-cs"/>
              </a:rPr>
              <a:t>Why does nature make stars in this peculiar way?</a:t>
            </a:r>
            <a:r>
              <a:rPr lang="en-US" smtClean="0">
                <a:cs typeface="+mn-cs"/>
              </a:rPr>
              <a:t> </a:t>
            </a:r>
          </a:p>
          <a:p>
            <a:pPr lvl="1" eaLnBrk="1" hangingPunct="1">
              <a:defRPr/>
            </a:pPr>
            <a:r>
              <a:rPr lang="en-US" sz="2600" smtClean="0"/>
              <a:t>To answer that question, you must explore the birth, life, and death of stars.</a:t>
            </a:r>
          </a:p>
        </p:txBody>
      </p:sp>
      <p:sp>
        <p:nvSpPr>
          <p:cNvPr id="1866759" name="Text Box 7"/>
          <p:cNvSpPr txBox="1">
            <a:spLocks noChangeArrowheads="1"/>
          </p:cNvSpPr>
          <p:nvPr/>
        </p:nvSpPr>
        <p:spPr bwMode="auto">
          <a:xfrm>
            <a:off x="552450" y="76200"/>
            <a:ext cx="7600950"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Surveying the Stars</a:t>
            </a:r>
          </a:p>
        </p:txBody>
      </p:sp>
    </p:spTree>
    <p:extLst>
      <p:ext uri="{BB962C8B-B14F-4D97-AF65-F5344CB8AC3E}">
        <p14:creationId xmlns:p14="http://schemas.microsoft.com/office/powerpoint/2010/main" val="3335537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103" y="141091"/>
            <a:ext cx="8849195" cy="7386636"/>
          </a:xfrm>
          <a:prstGeom prst="rect">
            <a:avLst/>
          </a:prstGeom>
        </p:spPr>
        <p:txBody>
          <a:bodyPr wrap="square">
            <a:spAutoFit/>
          </a:bodyPr>
          <a:lstStyle/>
          <a:p>
            <a:pPr>
              <a:defRPr/>
            </a:pPr>
            <a:r>
              <a:rPr lang="en-US" sz="4000" dirty="0"/>
              <a:t>Other magnitude systems are based on other parts of the electromagnetic spectrum—such as infrared and ultraviolet radiation</a:t>
            </a:r>
            <a:r>
              <a:rPr lang="en-US" sz="4000" dirty="0" smtClean="0"/>
              <a:t>.</a:t>
            </a:r>
          </a:p>
          <a:p>
            <a:pPr>
              <a:defRPr/>
            </a:pPr>
            <a:r>
              <a:rPr lang="en-US" sz="3800" dirty="0"/>
              <a:t>The </a:t>
            </a:r>
            <a:r>
              <a:rPr lang="en-US" sz="3800" dirty="0" smtClean="0"/>
              <a:t>sun</a:t>
            </a:r>
            <a:r>
              <a:rPr lang="en-US" sz="3800" dirty="0" smtClean="0">
                <a:latin typeface="Arial"/>
              </a:rPr>
              <a:t>’</a:t>
            </a:r>
            <a:r>
              <a:rPr lang="en-US" sz="3800" dirty="0" smtClean="0"/>
              <a:t>s </a:t>
            </a:r>
            <a:r>
              <a:rPr lang="en-US" sz="3800" dirty="0"/>
              <a:t>absolute magnitude is easy to calculate—because its distance and apparent magnitude are well known.</a:t>
            </a:r>
            <a:r>
              <a:rPr lang="en-US" dirty="0"/>
              <a:t> </a:t>
            </a:r>
          </a:p>
          <a:p>
            <a:pPr lvl="1">
              <a:defRPr/>
            </a:pPr>
            <a:r>
              <a:rPr lang="en-US" sz="2400" dirty="0"/>
              <a:t>The absolute visual magnitude of the sun is about 4.8. </a:t>
            </a:r>
          </a:p>
          <a:p>
            <a:pPr lvl="1">
              <a:defRPr/>
            </a:pPr>
            <a:r>
              <a:rPr lang="en-US" sz="2400" dirty="0"/>
              <a:t>In other words, if the sun were only 10 pc (33 </a:t>
            </a:r>
            <a:r>
              <a:rPr lang="en-US" sz="2400" dirty="0" err="1"/>
              <a:t>ly</a:t>
            </a:r>
            <a:r>
              <a:rPr lang="en-US" sz="2400" dirty="0"/>
              <a:t>) from Earth, it would have an apparent magnitude of 4.8.</a:t>
            </a:r>
          </a:p>
          <a:p>
            <a:pPr lvl="1">
              <a:defRPr/>
            </a:pPr>
            <a:r>
              <a:rPr lang="en-US" sz="2400" dirty="0"/>
              <a:t>It would look no brighter to your eye than the faintest star in the handle of the Little Dipper.</a:t>
            </a:r>
          </a:p>
          <a:p>
            <a:pPr>
              <a:defRPr/>
            </a:pPr>
            <a:endParaRPr lang="en-US" sz="4000" dirty="0" smtClean="0"/>
          </a:p>
          <a:p>
            <a:pPr>
              <a:defRPr/>
            </a:pPr>
            <a:endParaRPr lang="en-US" sz="4000" dirty="0"/>
          </a:p>
        </p:txBody>
      </p:sp>
    </p:spTree>
    <p:extLst>
      <p:ext uri="{BB962C8B-B14F-4D97-AF65-F5344CB8AC3E}">
        <p14:creationId xmlns:p14="http://schemas.microsoft.com/office/powerpoint/2010/main" val="394943238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1891" y="161246"/>
            <a:ext cx="8667777" cy="6740306"/>
          </a:xfrm>
          <a:prstGeom prst="rect">
            <a:avLst/>
          </a:prstGeom>
        </p:spPr>
        <p:txBody>
          <a:bodyPr wrap="square">
            <a:spAutoFit/>
          </a:bodyPr>
          <a:lstStyle/>
          <a:p>
            <a:pPr algn="ctr">
              <a:defRPr/>
            </a:pPr>
            <a:r>
              <a:rPr lang="en-US" sz="4400" dirty="0" smtClean="0">
                <a:solidFill>
                  <a:schemeClr val="accent2">
                    <a:lumMod val="75000"/>
                    <a:lumOff val="25000"/>
                  </a:schemeClr>
                </a:solidFill>
              </a:rPr>
              <a:t>Luminosity</a:t>
            </a:r>
            <a:endParaRPr lang="en-US" sz="4400" dirty="0">
              <a:solidFill>
                <a:schemeClr val="accent2">
                  <a:lumMod val="75000"/>
                  <a:lumOff val="25000"/>
                </a:schemeClr>
              </a:solidFill>
            </a:endParaRPr>
          </a:p>
          <a:p>
            <a:pPr>
              <a:defRPr/>
            </a:pPr>
            <a:r>
              <a:rPr lang="en-US" sz="4000" dirty="0" smtClean="0"/>
              <a:t>The </a:t>
            </a:r>
            <a:r>
              <a:rPr lang="en-US" sz="4000" dirty="0"/>
              <a:t>second goal for the chapter is to find out how much energy the stars emit. </a:t>
            </a:r>
            <a:endParaRPr lang="en-US" sz="4000" dirty="0" smtClean="0"/>
          </a:p>
          <a:p>
            <a:pPr>
              <a:defRPr/>
            </a:pPr>
            <a:r>
              <a:rPr lang="en-US" sz="3600" dirty="0"/>
              <a:t>With the knowledge of the absolute magnitudes of the stars, you can now compare stars using our sun as a standard.</a:t>
            </a:r>
            <a:r>
              <a:rPr lang="en-US" dirty="0"/>
              <a:t> </a:t>
            </a:r>
          </a:p>
          <a:p>
            <a:pPr lvl="1">
              <a:defRPr/>
            </a:pPr>
            <a:r>
              <a:rPr lang="en-US" sz="2400" dirty="0"/>
              <a:t>The intrinsically brightest stars have absolute magnitudes of about –8.</a:t>
            </a:r>
          </a:p>
          <a:p>
            <a:pPr lvl="1">
              <a:defRPr/>
            </a:pPr>
            <a:r>
              <a:rPr lang="en-US" sz="2400" dirty="0"/>
              <a:t>This means that, if such a star were 10 pc away from Earth, you would see it nearly as bright as the moon. </a:t>
            </a:r>
          </a:p>
          <a:p>
            <a:pPr lvl="1">
              <a:defRPr/>
            </a:pPr>
            <a:r>
              <a:rPr lang="en-US" sz="2400" dirty="0"/>
              <a:t>Such stars emit over 100,000 times more visible light than the sun.</a:t>
            </a:r>
          </a:p>
          <a:p>
            <a:pPr>
              <a:defRPr/>
            </a:pPr>
            <a:endParaRPr lang="en-US" sz="4000" dirty="0" smtClean="0"/>
          </a:p>
          <a:p>
            <a:pPr>
              <a:defRPr/>
            </a:pPr>
            <a:endParaRPr lang="en-US" sz="4000" dirty="0"/>
          </a:p>
        </p:txBody>
      </p:sp>
    </p:spTree>
    <p:extLst>
      <p:ext uri="{BB962C8B-B14F-4D97-AF65-F5344CB8AC3E}">
        <p14:creationId xmlns:p14="http://schemas.microsoft.com/office/powerpoint/2010/main" val="225028620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2364" y="382960"/>
            <a:ext cx="8506516" cy="4770537"/>
          </a:xfrm>
          <a:prstGeom prst="rect">
            <a:avLst/>
          </a:prstGeom>
        </p:spPr>
        <p:txBody>
          <a:bodyPr wrap="square">
            <a:spAutoFit/>
          </a:bodyPr>
          <a:lstStyle/>
          <a:p>
            <a:pPr>
              <a:defRPr/>
            </a:pPr>
            <a:r>
              <a:rPr lang="en-US" sz="4400" dirty="0"/>
              <a:t>This chapter concentrates on five goals</a:t>
            </a:r>
            <a:r>
              <a:rPr lang="en-US" sz="4400" dirty="0" smtClean="0"/>
              <a:t>:</a:t>
            </a:r>
          </a:p>
          <a:p>
            <a:pPr>
              <a:defRPr/>
            </a:pPr>
            <a:endParaRPr lang="en-US" sz="3600" dirty="0"/>
          </a:p>
          <a:p>
            <a:pPr lvl="1">
              <a:defRPr/>
            </a:pPr>
            <a:r>
              <a:rPr lang="en-US" sz="3600" dirty="0"/>
              <a:t>Knowing how far away stars are </a:t>
            </a:r>
          </a:p>
          <a:p>
            <a:pPr lvl="1">
              <a:defRPr/>
            </a:pPr>
            <a:r>
              <a:rPr lang="en-US" sz="3600" dirty="0"/>
              <a:t>How much energy they emit </a:t>
            </a:r>
          </a:p>
          <a:p>
            <a:pPr lvl="1">
              <a:defRPr/>
            </a:pPr>
            <a:r>
              <a:rPr lang="en-US" sz="3600" dirty="0"/>
              <a:t>What their surface temperatures are </a:t>
            </a:r>
          </a:p>
          <a:p>
            <a:pPr lvl="1">
              <a:defRPr/>
            </a:pPr>
            <a:r>
              <a:rPr lang="en-US" sz="3600" dirty="0"/>
              <a:t>How big they are </a:t>
            </a:r>
          </a:p>
          <a:p>
            <a:pPr lvl="1">
              <a:defRPr/>
            </a:pPr>
            <a:r>
              <a:rPr lang="en-US" sz="3600" dirty="0"/>
              <a:t>How much mass they contain</a:t>
            </a:r>
          </a:p>
        </p:txBody>
      </p:sp>
    </p:spTree>
    <p:extLst>
      <p:ext uri="{BB962C8B-B14F-4D97-AF65-F5344CB8AC3E}">
        <p14:creationId xmlns:p14="http://schemas.microsoft.com/office/powerpoint/2010/main" val="326765968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2522" y="0"/>
            <a:ext cx="8466200" cy="5632311"/>
          </a:xfrm>
          <a:prstGeom prst="rect">
            <a:avLst/>
          </a:prstGeom>
        </p:spPr>
        <p:txBody>
          <a:bodyPr wrap="square">
            <a:spAutoFit/>
          </a:bodyPr>
          <a:lstStyle/>
          <a:p>
            <a:pPr>
              <a:defRPr/>
            </a:pPr>
            <a:r>
              <a:rPr lang="en-US" sz="4000" dirty="0"/>
              <a:t>Absolute visual magnitude refers to visible light.</a:t>
            </a:r>
          </a:p>
          <a:p>
            <a:pPr>
              <a:defRPr/>
            </a:pPr>
            <a:r>
              <a:rPr lang="en-US" sz="4000" dirty="0"/>
              <a:t>However, you want to know the total output—including all types of radiation.</a:t>
            </a:r>
          </a:p>
          <a:p>
            <a:pPr lvl="1">
              <a:defRPr/>
            </a:pPr>
            <a:r>
              <a:rPr lang="en-US" sz="4000" dirty="0"/>
              <a:t>Hot stars emit a great deal of ultraviolet radiation that you can</a:t>
            </a:r>
            <a:r>
              <a:rPr lang="ja-JP" altLang="en-US" sz="4000" dirty="0">
                <a:latin typeface="Arial"/>
              </a:rPr>
              <a:t>’</a:t>
            </a:r>
            <a:r>
              <a:rPr lang="en-US" sz="4000" dirty="0"/>
              <a:t>t see.</a:t>
            </a:r>
          </a:p>
          <a:p>
            <a:pPr lvl="1">
              <a:defRPr/>
            </a:pPr>
            <a:r>
              <a:rPr lang="en-US" sz="4000" dirty="0"/>
              <a:t>Cool stars emit plenty of infrared radiation.</a:t>
            </a:r>
          </a:p>
        </p:txBody>
      </p:sp>
    </p:spTree>
    <p:extLst>
      <p:ext uri="{BB962C8B-B14F-4D97-AF65-F5344CB8AC3E}">
        <p14:creationId xmlns:p14="http://schemas.microsoft.com/office/powerpoint/2010/main" val="172623266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9539" name="Rectangle 3"/>
          <p:cNvSpPr>
            <a:spLocks noGrp="1" noChangeArrowheads="1"/>
          </p:cNvSpPr>
          <p:nvPr>
            <p:ph type="body" idx="1"/>
          </p:nvPr>
        </p:nvSpPr>
        <p:spPr>
          <a:xfrm>
            <a:off x="571500" y="990600"/>
            <a:ext cx="8572500" cy="5867400"/>
          </a:xfrm>
        </p:spPr>
        <p:txBody>
          <a:bodyPr>
            <a:noAutofit/>
          </a:bodyPr>
          <a:lstStyle/>
          <a:p>
            <a:pPr eaLnBrk="1" hangingPunct="1">
              <a:defRPr/>
            </a:pPr>
            <a:r>
              <a:rPr lang="en-US" sz="4000" dirty="0" smtClean="0"/>
              <a:t>To add in the energy you </a:t>
            </a:r>
            <a:r>
              <a:rPr lang="en-US" sz="4000" dirty="0" smtClean="0"/>
              <a:t>can</a:t>
            </a:r>
            <a:r>
              <a:rPr lang="en-US" sz="4000" dirty="0" smtClean="0">
                <a:latin typeface="Arial"/>
              </a:rPr>
              <a:t>’</a:t>
            </a:r>
            <a:r>
              <a:rPr lang="en-US" sz="4000" dirty="0" smtClean="0"/>
              <a:t>t </a:t>
            </a:r>
            <a:r>
              <a:rPr lang="en-US" sz="4000" dirty="0" smtClean="0"/>
              <a:t>see, astronomers make a mathematical correction that depends on the temperature of the star.</a:t>
            </a:r>
          </a:p>
          <a:p>
            <a:pPr eaLnBrk="1" hangingPunct="1">
              <a:defRPr/>
            </a:pPr>
            <a:r>
              <a:rPr lang="en-US" sz="4000" dirty="0" smtClean="0"/>
              <a:t>With that correction, they can find the total electromagnetic energy output of a star.</a:t>
            </a:r>
          </a:p>
          <a:p>
            <a:pPr lvl="1" eaLnBrk="1" hangingPunct="1">
              <a:defRPr/>
            </a:pPr>
            <a:r>
              <a:rPr lang="en-US" sz="4000" dirty="0" smtClean="0"/>
              <a:t>They refer to this as its </a:t>
            </a:r>
            <a:r>
              <a:rPr lang="en-US" sz="4000" dirty="0" smtClean="0">
                <a:solidFill>
                  <a:srgbClr val="3333FF"/>
                </a:solidFill>
              </a:rPr>
              <a:t>luminosity</a:t>
            </a:r>
            <a:r>
              <a:rPr lang="en-US" sz="4000" dirty="0" smtClean="0"/>
              <a:t> (</a:t>
            </a:r>
            <a:r>
              <a:rPr lang="en-US" sz="4000" i="1" dirty="0" smtClean="0">
                <a:solidFill>
                  <a:srgbClr val="3333FF"/>
                </a:solidFill>
              </a:rPr>
              <a:t>L</a:t>
            </a:r>
            <a:r>
              <a:rPr lang="en-US" sz="4000" dirty="0" smtClean="0"/>
              <a:t>).</a:t>
            </a:r>
          </a:p>
        </p:txBody>
      </p:sp>
      <p:sp>
        <p:nvSpPr>
          <p:cNvPr id="1729542" name="Text Box 6"/>
          <p:cNvSpPr txBox="1">
            <a:spLocks noChangeArrowheads="1"/>
          </p:cNvSpPr>
          <p:nvPr/>
        </p:nvSpPr>
        <p:spPr bwMode="auto">
          <a:xfrm>
            <a:off x="571500" y="76200"/>
            <a:ext cx="77343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spcBef>
                <a:spcPct val="50000"/>
              </a:spcBef>
              <a:defRPr/>
            </a:pPr>
            <a:r>
              <a:rPr lang="en-US" sz="4400" dirty="0">
                <a:solidFill>
                  <a:srgbClr val="AF0C0C"/>
                </a:solidFill>
                <a:cs typeface="+mn-cs"/>
              </a:rPr>
              <a:t>Luminosity</a:t>
            </a:r>
          </a:p>
        </p:txBody>
      </p:sp>
    </p:spTree>
    <p:extLst>
      <p:ext uri="{BB962C8B-B14F-4D97-AF65-F5344CB8AC3E}">
        <p14:creationId xmlns:p14="http://schemas.microsoft.com/office/powerpoint/2010/main" val="264631347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2947" name="Rectangle 3"/>
          <p:cNvSpPr>
            <a:spLocks noGrp="1" noChangeArrowheads="1"/>
          </p:cNvSpPr>
          <p:nvPr>
            <p:ph type="body" idx="1"/>
          </p:nvPr>
        </p:nvSpPr>
        <p:spPr>
          <a:xfrm>
            <a:off x="571500" y="990600"/>
            <a:ext cx="8343900" cy="5257800"/>
          </a:xfrm>
        </p:spPr>
        <p:txBody>
          <a:bodyPr>
            <a:normAutofit/>
          </a:bodyPr>
          <a:lstStyle/>
          <a:p>
            <a:pPr eaLnBrk="1" hangingPunct="1">
              <a:defRPr/>
            </a:pPr>
            <a:r>
              <a:rPr lang="en-US" sz="4000" dirty="0" smtClean="0"/>
              <a:t>Astronomers know the luminosity of the sun because they can send satellites above </a:t>
            </a:r>
            <a:r>
              <a:rPr lang="en-US" sz="4000" dirty="0" smtClean="0"/>
              <a:t>Earth</a:t>
            </a:r>
            <a:r>
              <a:rPr lang="en-US" sz="4000" dirty="0" smtClean="0">
                <a:latin typeface="Arial"/>
              </a:rPr>
              <a:t>’</a:t>
            </a:r>
            <a:r>
              <a:rPr lang="en-US" sz="4000" dirty="0" smtClean="0"/>
              <a:t>s </a:t>
            </a:r>
            <a:r>
              <a:rPr lang="en-US" sz="4000" dirty="0" smtClean="0"/>
              <a:t>atmosphere and measure the amount of energy arriving from the sun.</a:t>
            </a:r>
          </a:p>
          <a:p>
            <a:pPr eaLnBrk="1" hangingPunct="1">
              <a:defRPr/>
            </a:pPr>
            <a:r>
              <a:rPr lang="en-US" sz="4000" dirty="0" smtClean="0"/>
              <a:t>Also, they add up radiation of every wavelength, including the types blocked by the atmosphere.</a:t>
            </a:r>
          </a:p>
        </p:txBody>
      </p:sp>
      <p:sp>
        <p:nvSpPr>
          <p:cNvPr id="1362950" name="Text Box 6"/>
          <p:cNvSpPr txBox="1">
            <a:spLocks noChangeArrowheads="1"/>
          </p:cNvSpPr>
          <p:nvPr/>
        </p:nvSpPr>
        <p:spPr bwMode="auto">
          <a:xfrm>
            <a:off x="571500" y="76200"/>
            <a:ext cx="77343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spcBef>
                <a:spcPct val="50000"/>
              </a:spcBef>
              <a:defRPr/>
            </a:pPr>
            <a:r>
              <a:rPr lang="en-US" sz="4000" dirty="0">
                <a:solidFill>
                  <a:srgbClr val="AF0C0C"/>
                </a:solidFill>
                <a:cs typeface="+mn-cs"/>
              </a:rPr>
              <a:t>Luminosity</a:t>
            </a:r>
          </a:p>
        </p:txBody>
      </p:sp>
    </p:spTree>
    <p:extLst>
      <p:ext uri="{BB962C8B-B14F-4D97-AF65-F5344CB8AC3E}">
        <p14:creationId xmlns:p14="http://schemas.microsoft.com/office/powerpoint/2010/main" val="136126567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1587" name="Rectangle 3"/>
          <p:cNvSpPr>
            <a:spLocks noGrp="1" noChangeArrowheads="1"/>
          </p:cNvSpPr>
          <p:nvPr>
            <p:ph type="body" idx="1"/>
          </p:nvPr>
        </p:nvSpPr>
        <p:spPr>
          <a:xfrm>
            <a:off x="571500" y="990600"/>
            <a:ext cx="8267700" cy="5867400"/>
          </a:xfrm>
        </p:spPr>
        <p:txBody>
          <a:bodyPr>
            <a:normAutofit/>
          </a:bodyPr>
          <a:lstStyle/>
          <a:p>
            <a:pPr eaLnBrk="1" hangingPunct="1">
              <a:defRPr/>
            </a:pPr>
            <a:r>
              <a:rPr lang="en-US" sz="4000" dirty="0" smtClean="0"/>
              <a:t>Of course, they also know the distance from Earth to the sun very accurately—which is necessary to calculate luminosity. </a:t>
            </a:r>
          </a:p>
          <a:p>
            <a:pPr lvl="1" eaLnBrk="1" hangingPunct="1">
              <a:defRPr/>
            </a:pPr>
            <a:r>
              <a:rPr lang="en-US" sz="4000" dirty="0" smtClean="0"/>
              <a:t>The luminosity of the sun is about 4x10</a:t>
            </a:r>
            <a:r>
              <a:rPr lang="en-US" sz="4000" baseline="30000" dirty="0" smtClean="0"/>
              <a:t>26</a:t>
            </a:r>
            <a:r>
              <a:rPr lang="en-US" sz="4000" dirty="0" smtClean="0"/>
              <a:t> Watts (Joules per second).</a:t>
            </a:r>
          </a:p>
        </p:txBody>
      </p:sp>
      <p:sp>
        <p:nvSpPr>
          <p:cNvPr id="1731590" name="Text Box 6"/>
          <p:cNvSpPr txBox="1">
            <a:spLocks noChangeArrowheads="1"/>
          </p:cNvSpPr>
          <p:nvPr/>
        </p:nvSpPr>
        <p:spPr bwMode="auto">
          <a:xfrm>
            <a:off x="571500" y="76200"/>
            <a:ext cx="77343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spcBef>
                <a:spcPct val="50000"/>
              </a:spcBef>
              <a:defRPr/>
            </a:pPr>
            <a:r>
              <a:rPr lang="en-US" sz="4000" dirty="0">
                <a:solidFill>
                  <a:srgbClr val="AF0C0C"/>
                </a:solidFill>
                <a:cs typeface="+mn-cs"/>
              </a:rPr>
              <a:t>Luminosity</a:t>
            </a:r>
          </a:p>
        </p:txBody>
      </p:sp>
    </p:spTree>
    <p:extLst>
      <p:ext uri="{BB962C8B-B14F-4D97-AF65-F5344CB8AC3E}">
        <p14:creationId xmlns:p14="http://schemas.microsoft.com/office/powerpoint/2010/main" val="329237022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3971" name="Rectangle 3"/>
          <p:cNvSpPr>
            <a:spLocks noGrp="1" noChangeArrowheads="1"/>
          </p:cNvSpPr>
          <p:nvPr>
            <p:ph type="body" idx="1"/>
          </p:nvPr>
        </p:nvSpPr>
        <p:spPr>
          <a:xfrm>
            <a:off x="296333" y="952500"/>
            <a:ext cx="8619067" cy="5821363"/>
          </a:xfrm>
        </p:spPr>
        <p:txBody>
          <a:bodyPr>
            <a:noAutofit/>
          </a:bodyPr>
          <a:lstStyle/>
          <a:p>
            <a:pPr eaLnBrk="1" hangingPunct="1">
              <a:defRPr/>
            </a:pPr>
            <a:r>
              <a:rPr lang="en-US" sz="4000" dirty="0" smtClean="0"/>
              <a:t>You can express a </a:t>
            </a:r>
            <a:r>
              <a:rPr lang="en-US" sz="4000" dirty="0" smtClean="0"/>
              <a:t>star</a:t>
            </a:r>
            <a:r>
              <a:rPr lang="en-US" sz="4000" dirty="0" smtClean="0">
                <a:latin typeface="Arial"/>
              </a:rPr>
              <a:t>’</a:t>
            </a:r>
            <a:r>
              <a:rPr lang="en-US" sz="4000" dirty="0" smtClean="0"/>
              <a:t>s </a:t>
            </a:r>
            <a:r>
              <a:rPr lang="en-US" sz="4000" dirty="0" smtClean="0"/>
              <a:t>luminosity in two ways. </a:t>
            </a:r>
          </a:p>
          <a:p>
            <a:pPr lvl="1" eaLnBrk="1" hangingPunct="1">
              <a:defRPr/>
            </a:pPr>
            <a:r>
              <a:rPr lang="en-US" sz="3600" dirty="0" smtClean="0"/>
              <a:t>For example, you can say that the star Capella (Alpha </a:t>
            </a:r>
            <a:r>
              <a:rPr lang="en-US" sz="3600" dirty="0" err="1" smtClean="0"/>
              <a:t>Aurigae</a:t>
            </a:r>
            <a:r>
              <a:rPr lang="en-US" sz="3600" dirty="0" smtClean="0"/>
              <a:t>) is 100 times more luminous than the sun. </a:t>
            </a:r>
          </a:p>
          <a:p>
            <a:pPr lvl="1" eaLnBrk="1" hangingPunct="1">
              <a:defRPr/>
            </a:pPr>
            <a:r>
              <a:rPr lang="en-US" sz="3600" dirty="0" smtClean="0"/>
              <a:t>You can also express this in real energy units by multiplying by the luminosity of the sun. </a:t>
            </a:r>
          </a:p>
          <a:p>
            <a:pPr lvl="1" eaLnBrk="1" hangingPunct="1">
              <a:defRPr/>
            </a:pPr>
            <a:r>
              <a:rPr lang="en-US" sz="3600" dirty="0" smtClean="0"/>
              <a:t>The luminosity of Capella is 4x10</a:t>
            </a:r>
            <a:r>
              <a:rPr lang="en-US" sz="3600" baseline="30000" dirty="0" smtClean="0"/>
              <a:t>28</a:t>
            </a:r>
            <a:r>
              <a:rPr lang="en-US" sz="3600" dirty="0" smtClean="0"/>
              <a:t> Watts.</a:t>
            </a:r>
          </a:p>
        </p:txBody>
      </p:sp>
      <p:sp>
        <p:nvSpPr>
          <p:cNvPr id="1363975" name="Text Box 7"/>
          <p:cNvSpPr txBox="1">
            <a:spLocks noChangeArrowheads="1"/>
          </p:cNvSpPr>
          <p:nvPr/>
        </p:nvSpPr>
        <p:spPr bwMode="auto">
          <a:xfrm>
            <a:off x="571500" y="76200"/>
            <a:ext cx="77343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spcBef>
                <a:spcPct val="50000"/>
              </a:spcBef>
              <a:defRPr/>
            </a:pPr>
            <a:r>
              <a:rPr lang="en-US" sz="4000" dirty="0">
                <a:solidFill>
                  <a:srgbClr val="AF0C0C"/>
                </a:solidFill>
                <a:cs typeface="+mn-cs"/>
              </a:rPr>
              <a:t>Luminosity</a:t>
            </a:r>
          </a:p>
        </p:txBody>
      </p:sp>
    </p:spTree>
    <p:extLst>
      <p:ext uri="{BB962C8B-B14F-4D97-AF65-F5344CB8AC3E}">
        <p14:creationId xmlns:p14="http://schemas.microsoft.com/office/powerpoint/2010/main" val="225587046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4995" name="Rectangle 3"/>
          <p:cNvSpPr>
            <a:spLocks noGrp="1" noChangeArrowheads="1"/>
          </p:cNvSpPr>
          <p:nvPr>
            <p:ph type="body" idx="1"/>
          </p:nvPr>
        </p:nvSpPr>
        <p:spPr>
          <a:xfrm>
            <a:off x="571500" y="990600"/>
            <a:ext cx="8591550" cy="5821363"/>
          </a:xfrm>
        </p:spPr>
        <p:txBody>
          <a:bodyPr/>
          <a:lstStyle/>
          <a:p>
            <a:pPr eaLnBrk="1" hangingPunct="1">
              <a:defRPr/>
            </a:pPr>
            <a:r>
              <a:rPr lang="en-US" sz="3600" smtClean="0">
                <a:cs typeface="+mn-cs"/>
              </a:rPr>
              <a:t>When you look at the night sky, the stars look much the same.</a:t>
            </a:r>
          </a:p>
          <a:p>
            <a:pPr eaLnBrk="1" hangingPunct="1">
              <a:defRPr/>
            </a:pPr>
            <a:r>
              <a:rPr lang="en-US" sz="3600" smtClean="0">
                <a:cs typeface="+mn-cs"/>
              </a:rPr>
              <a:t>Yet, your study of distances and luminosities reveals an astonishing fact.</a:t>
            </a:r>
            <a:r>
              <a:rPr lang="en-US" smtClean="0">
                <a:cs typeface="+mn-cs"/>
              </a:rPr>
              <a:t> </a:t>
            </a:r>
          </a:p>
          <a:p>
            <a:pPr lvl="1" eaLnBrk="1" hangingPunct="1">
              <a:defRPr/>
            </a:pPr>
            <a:r>
              <a:rPr lang="en-US" sz="2400" smtClean="0"/>
              <a:t>Some stars are almost a million times more luminous than the sun, and some are almost a million times less luminous. </a:t>
            </a:r>
          </a:p>
          <a:p>
            <a:pPr lvl="1" eaLnBrk="1" hangingPunct="1">
              <a:defRPr/>
            </a:pPr>
            <a:r>
              <a:rPr lang="en-US" sz="2400" smtClean="0"/>
              <a:t>Clearly, the family of stars is filled with interesting characters.</a:t>
            </a:r>
          </a:p>
        </p:txBody>
      </p:sp>
      <p:sp>
        <p:nvSpPr>
          <p:cNvPr id="1364998" name="Text Box 6"/>
          <p:cNvSpPr txBox="1">
            <a:spLocks noChangeArrowheads="1"/>
          </p:cNvSpPr>
          <p:nvPr/>
        </p:nvSpPr>
        <p:spPr bwMode="auto">
          <a:xfrm>
            <a:off x="571500" y="76200"/>
            <a:ext cx="77343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Luminosity</a:t>
            </a:r>
          </a:p>
        </p:txBody>
      </p:sp>
    </p:spTree>
    <p:extLst>
      <p:ext uri="{BB962C8B-B14F-4D97-AF65-F5344CB8AC3E}">
        <p14:creationId xmlns:p14="http://schemas.microsoft.com/office/powerpoint/2010/main" val="318109060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0333" y="317500"/>
            <a:ext cx="8106834" cy="5293757"/>
          </a:xfrm>
          <a:prstGeom prst="rect">
            <a:avLst/>
          </a:prstGeom>
        </p:spPr>
        <p:txBody>
          <a:bodyPr wrap="square">
            <a:spAutoFit/>
          </a:bodyPr>
          <a:lstStyle/>
          <a:p>
            <a:r>
              <a:rPr lang="en-US" sz="4000" dirty="0" smtClean="0"/>
              <a:t>A star's luminosity depends only on the star's</a:t>
            </a:r>
          </a:p>
          <a:p>
            <a:endParaRPr lang="en-US" sz="4000" dirty="0" smtClean="0"/>
          </a:p>
          <a:p>
            <a:r>
              <a:rPr lang="en-US" sz="4000" dirty="0" smtClean="0"/>
              <a:t>a.	distance and diameter.</a:t>
            </a:r>
          </a:p>
          <a:p>
            <a:r>
              <a:rPr lang="en-US" sz="4000" dirty="0" smtClean="0"/>
              <a:t>b.	temperature and distance.</a:t>
            </a:r>
          </a:p>
          <a:p>
            <a:r>
              <a:rPr lang="en-US" sz="4000" dirty="0" smtClean="0"/>
              <a:t>c.	distance.</a:t>
            </a:r>
          </a:p>
          <a:p>
            <a:r>
              <a:rPr lang="en-US" sz="4000" dirty="0" smtClean="0"/>
              <a:t>d.	temperature and diameter.</a:t>
            </a:r>
          </a:p>
          <a:p>
            <a:r>
              <a:rPr lang="en-US" sz="4000" dirty="0" smtClean="0"/>
              <a:t>e.	apparent magnitude.</a:t>
            </a:r>
          </a:p>
          <a:p>
            <a:endParaRPr lang="en-US" dirty="0"/>
          </a:p>
        </p:txBody>
      </p:sp>
    </p:spTree>
    <p:extLst>
      <p:ext uri="{BB962C8B-B14F-4D97-AF65-F5344CB8AC3E}">
        <p14:creationId xmlns:p14="http://schemas.microsoft.com/office/powerpoint/2010/main" val="152435412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6019" name="Rectangle 3"/>
          <p:cNvSpPr>
            <a:spLocks noGrp="1" noChangeArrowheads="1"/>
          </p:cNvSpPr>
          <p:nvPr>
            <p:ph type="body" idx="1"/>
          </p:nvPr>
        </p:nvSpPr>
        <p:spPr>
          <a:xfrm>
            <a:off x="552450" y="933450"/>
            <a:ext cx="8210550" cy="4906963"/>
          </a:xfrm>
        </p:spPr>
        <p:txBody>
          <a:bodyPr/>
          <a:lstStyle/>
          <a:p>
            <a:pPr eaLnBrk="1" hangingPunct="1">
              <a:defRPr/>
            </a:pPr>
            <a:r>
              <a:rPr lang="en-US" sz="4800" smtClean="0">
                <a:cs typeface="+mn-cs"/>
              </a:rPr>
              <a:t>Your third goal in the chapter is to learn about the temperatures of stars. </a:t>
            </a:r>
          </a:p>
        </p:txBody>
      </p:sp>
      <p:sp>
        <p:nvSpPr>
          <p:cNvPr id="1366022" name="Text Box 6"/>
          <p:cNvSpPr txBox="1">
            <a:spLocks noChangeArrowheads="1"/>
          </p:cNvSpPr>
          <p:nvPr/>
        </p:nvSpPr>
        <p:spPr bwMode="auto">
          <a:xfrm>
            <a:off x="571500" y="76200"/>
            <a:ext cx="77343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Star Temperatures</a:t>
            </a:r>
          </a:p>
        </p:txBody>
      </p:sp>
    </p:spTree>
    <p:extLst>
      <p:ext uri="{BB962C8B-B14F-4D97-AF65-F5344CB8AC3E}">
        <p14:creationId xmlns:p14="http://schemas.microsoft.com/office/powerpoint/2010/main" val="125571720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3635" name="Rectangle 3"/>
          <p:cNvSpPr>
            <a:spLocks noGrp="1" noChangeArrowheads="1"/>
          </p:cNvSpPr>
          <p:nvPr>
            <p:ph type="body" idx="1"/>
          </p:nvPr>
        </p:nvSpPr>
        <p:spPr>
          <a:xfrm>
            <a:off x="552450" y="990600"/>
            <a:ext cx="8572500" cy="4525963"/>
          </a:xfrm>
        </p:spPr>
        <p:txBody>
          <a:bodyPr/>
          <a:lstStyle/>
          <a:p>
            <a:pPr eaLnBrk="1" hangingPunct="1">
              <a:defRPr/>
            </a:pPr>
            <a:r>
              <a:rPr lang="en-US" sz="4000" dirty="0" smtClean="0">
                <a:cs typeface="+mn-cs"/>
              </a:rPr>
              <a:t>The surprising fact is that stellar spectral lines can be used as a sensitive star thermometer.</a:t>
            </a:r>
          </a:p>
        </p:txBody>
      </p:sp>
      <p:sp>
        <p:nvSpPr>
          <p:cNvPr id="1733641" name="Text Box 9"/>
          <p:cNvSpPr txBox="1">
            <a:spLocks noChangeArrowheads="1"/>
          </p:cNvSpPr>
          <p:nvPr/>
        </p:nvSpPr>
        <p:spPr bwMode="auto">
          <a:xfrm>
            <a:off x="552450" y="76200"/>
            <a:ext cx="77533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spcBef>
                <a:spcPct val="50000"/>
              </a:spcBef>
              <a:defRPr/>
            </a:pPr>
            <a:r>
              <a:rPr lang="en-US" sz="4000" dirty="0">
                <a:solidFill>
                  <a:srgbClr val="AF0C0C"/>
                </a:solidFill>
                <a:cs typeface="+mn-cs"/>
              </a:rPr>
              <a:t>Star Temperatures</a:t>
            </a:r>
          </a:p>
        </p:txBody>
      </p:sp>
      <p:pic>
        <p:nvPicPr>
          <p:cNvPr id="1733642" name="Picture 10" descr="06f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398838"/>
            <a:ext cx="5257800"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41221254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7043" name="Rectangle 3"/>
          <p:cNvSpPr>
            <a:spLocks noGrp="1" noChangeArrowheads="1"/>
          </p:cNvSpPr>
          <p:nvPr>
            <p:ph type="body" idx="1"/>
          </p:nvPr>
        </p:nvSpPr>
        <p:spPr>
          <a:xfrm>
            <a:off x="571500" y="990600"/>
            <a:ext cx="8267700" cy="5791200"/>
          </a:xfrm>
        </p:spPr>
        <p:txBody>
          <a:bodyPr>
            <a:noAutofit/>
          </a:bodyPr>
          <a:lstStyle/>
          <a:p>
            <a:pPr eaLnBrk="1" hangingPunct="1">
              <a:defRPr/>
            </a:pPr>
            <a:r>
              <a:rPr lang="en-US" sz="4000" dirty="0" smtClean="0">
                <a:cs typeface="+mn-cs"/>
              </a:rPr>
              <a:t>From the study of blackbody radiation, you know that temperatures of stars can be estimated from their color—red stars are cool, and blue stars are hot. </a:t>
            </a:r>
          </a:p>
          <a:p>
            <a:pPr eaLnBrk="1" hangingPunct="1">
              <a:defRPr/>
            </a:pPr>
            <a:r>
              <a:rPr lang="en-US" sz="4000" dirty="0" smtClean="0">
                <a:cs typeface="+mn-cs"/>
              </a:rPr>
              <a:t>However, the relative strengths of various spectral lines give much greater accuracy in measuring star temperatures.</a:t>
            </a:r>
          </a:p>
        </p:txBody>
      </p:sp>
      <p:sp>
        <p:nvSpPr>
          <p:cNvPr id="1367046" name="Text Box 6"/>
          <p:cNvSpPr txBox="1">
            <a:spLocks noChangeArrowheads="1"/>
          </p:cNvSpPr>
          <p:nvPr/>
        </p:nvSpPr>
        <p:spPr bwMode="auto">
          <a:xfrm>
            <a:off x="571500" y="76200"/>
            <a:ext cx="7734299"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spcBef>
                <a:spcPct val="50000"/>
              </a:spcBef>
              <a:defRPr/>
            </a:pPr>
            <a:r>
              <a:rPr lang="en-US" sz="4000" dirty="0">
                <a:solidFill>
                  <a:srgbClr val="AF0C0C"/>
                </a:solidFill>
                <a:cs typeface="+mn-cs"/>
              </a:rPr>
              <a:t>Spectral Lines and Temperature</a:t>
            </a:r>
          </a:p>
        </p:txBody>
      </p:sp>
    </p:spTree>
    <p:extLst>
      <p:ext uri="{BB962C8B-B14F-4D97-AF65-F5344CB8AC3E}">
        <p14:creationId xmlns:p14="http://schemas.microsoft.com/office/powerpoint/2010/main" val="167282473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1103" y="141090"/>
            <a:ext cx="9002897" cy="6247865"/>
          </a:xfrm>
          <a:prstGeom prst="rect">
            <a:avLst/>
          </a:prstGeom>
        </p:spPr>
        <p:txBody>
          <a:bodyPr wrap="square">
            <a:spAutoFit/>
          </a:bodyPr>
          <a:lstStyle/>
          <a:p>
            <a:pPr algn="ctr"/>
            <a:r>
              <a:rPr lang="en-US" sz="3600" dirty="0" smtClean="0"/>
              <a:t>Star Distances</a:t>
            </a:r>
          </a:p>
          <a:p>
            <a:r>
              <a:rPr lang="en-US" sz="3600" dirty="0" smtClean="0"/>
              <a:t>Distance is the most important, and the most difficult, measurement in astronomy.</a:t>
            </a:r>
          </a:p>
          <a:p>
            <a:r>
              <a:rPr lang="en-US" sz="4000" dirty="0" smtClean="0">
                <a:solidFill>
                  <a:srgbClr val="FF0000"/>
                </a:solidFill>
              </a:rPr>
              <a:t>Parallax</a:t>
            </a:r>
          </a:p>
          <a:p>
            <a:pPr>
              <a:defRPr/>
            </a:pPr>
            <a:r>
              <a:rPr lang="en-US" sz="3600" dirty="0"/>
              <a:t>You have learned that parallax is the term that refers to the common experience of an apparent shift in the position of a foreground object due to a change in the location of the observer</a:t>
            </a:r>
            <a:r>
              <a:rPr lang="ja-JP" altLang="en-US" sz="3600" dirty="0"/>
              <a:t>’</a:t>
            </a:r>
            <a:r>
              <a:rPr lang="en-US" sz="3600" dirty="0"/>
              <a:t>s viewpoint.</a:t>
            </a:r>
          </a:p>
          <a:p>
            <a:endParaRPr lang="en-US" sz="3600" dirty="0"/>
          </a:p>
          <a:p>
            <a:r>
              <a:rPr lang="en-US" dirty="0" smtClean="0"/>
              <a:t>
</a:t>
            </a:r>
            <a:endParaRPr lang="en-US" dirty="0"/>
          </a:p>
        </p:txBody>
      </p:sp>
    </p:spTree>
    <p:extLst>
      <p:ext uri="{BB962C8B-B14F-4D97-AF65-F5344CB8AC3E}">
        <p14:creationId xmlns:p14="http://schemas.microsoft.com/office/powerpoint/2010/main" val="245561332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8067" name="Rectangle 3"/>
          <p:cNvSpPr>
            <a:spLocks noGrp="1" noChangeArrowheads="1"/>
          </p:cNvSpPr>
          <p:nvPr>
            <p:ph type="body" idx="1"/>
          </p:nvPr>
        </p:nvSpPr>
        <p:spPr>
          <a:xfrm>
            <a:off x="552450" y="990600"/>
            <a:ext cx="8134350" cy="4495800"/>
          </a:xfrm>
        </p:spPr>
        <p:txBody>
          <a:bodyPr/>
          <a:lstStyle/>
          <a:p>
            <a:pPr eaLnBrk="1" hangingPunct="1">
              <a:defRPr/>
            </a:pPr>
            <a:r>
              <a:rPr lang="en-US" sz="4000" dirty="0" smtClean="0">
                <a:cs typeface="+mn-cs"/>
              </a:rPr>
              <a:t>You have also learned that, for stars, the term </a:t>
            </a:r>
            <a:r>
              <a:rPr lang="en-US" sz="4000" i="1" dirty="0" smtClean="0">
                <a:cs typeface="+mn-cs"/>
              </a:rPr>
              <a:t>surface</a:t>
            </a:r>
            <a:r>
              <a:rPr lang="en-US" sz="4000" dirty="0" smtClean="0">
                <a:cs typeface="+mn-cs"/>
              </a:rPr>
              <a:t> refers to the photosphere.</a:t>
            </a:r>
          </a:p>
          <a:p>
            <a:pPr lvl="1" eaLnBrk="1" hangingPunct="1">
              <a:defRPr/>
            </a:pPr>
            <a:r>
              <a:rPr lang="en-US" sz="2600" dirty="0" smtClean="0"/>
              <a:t>This is the limit of our vision into the star from outside.</a:t>
            </a:r>
          </a:p>
          <a:p>
            <a:pPr lvl="1" eaLnBrk="1" hangingPunct="1">
              <a:defRPr/>
            </a:pPr>
            <a:r>
              <a:rPr lang="en-US" sz="2600" dirty="0" smtClean="0"/>
              <a:t>This is not, however, an actual solid surface. </a:t>
            </a:r>
          </a:p>
        </p:txBody>
      </p:sp>
      <p:sp>
        <p:nvSpPr>
          <p:cNvPr id="1368071" name="Text Box 7"/>
          <p:cNvSpPr txBox="1">
            <a:spLocks noChangeArrowheads="1"/>
          </p:cNvSpPr>
          <p:nvPr/>
        </p:nvSpPr>
        <p:spPr bwMode="auto">
          <a:xfrm>
            <a:off x="571500" y="76200"/>
            <a:ext cx="77343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spcBef>
                <a:spcPct val="50000"/>
              </a:spcBef>
              <a:defRPr/>
            </a:pPr>
            <a:r>
              <a:rPr lang="en-US" sz="4000" dirty="0">
                <a:solidFill>
                  <a:srgbClr val="AF0C0C"/>
                </a:solidFill>
                <a:cs typeface="+mn-cs"/>
              </a:rPr>
              <a:t>Spectral Lines and Temperature</a:t>
            </a:r>
          </a:p>
        </p:txBody>
      </p:sp>
    </p:spTree>
    <p:extLst>
      <p:ext uri="{BB962C8B-B14F-4D97-AF65-F5344CB8AC3E}">
        <p14:creationId xmlns:p14="http://schemas.microsoft.com/office/powerpoint/2010/main" val="8439595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5683" name="Rectangle 3"/>
          <p:cNvSpPr>
            <a:spLocks noGrp="1" noChangeArrowheads="1"/>
          </p:cNvSpPr>
          <p:nvPr>
            <p:ph type="body" idx="1"/>
          </p:nvPr>
        </p:nvSpPr>
        <p:spPr>
          <a:xfrm>
            <a:off x="571500" y="990600"/>
            <a:ext cx="8267700" cy="5867400"/>
          </a:xfrm>
        </p:spPr>
        <p:txBody>
          <a:bodyPr>
            <a:noAutofit/>
          </a:bodyPr>
          <a:lstStyle/>
          <a:p>
            <a:pPr eaLnBrk="1" hangingPunct="1">
              <a:defRPr/>
            </a:pPr>
            <a:r>
              <a:rPr lang="en-US" sz="3600" dirty="0" smtClean="0"/>
              <a:t>Stars typically have surface temperatures of a few thousand or tens of thousands of degrees Kelvin.</a:t>
            </a:r>
          </a:p>
          <a:p>
            <a:pPr lvl="1" eaLnBrk="1" hangingPunct="1">
              <a:defRPr/>
            </a:pPr>
            <a:r>
              <a:rPr lang="en-US" sz="3600" dirty="0" smtClean="0"/>
              <a:t>As you will discover later, the centers of stars are much hotter than their surfaces—many millions of degrees.</a:t>
            </a:r>
          </a:p>
          <a:p>
            <a:pPr lvl="1" eaLnBrk="1" hangingPunct="1">
              <a:defRPr/>
            </a:pPr>
            <a:r>
              <a:rPr lang="en-US" sz="3600" dirty="0" smtClean="0"/>
              <a:t>The spectra, though, inform only about the outer layers from which the light you see originates.</a:t>
            </a:r>
          </a:p>
        </p:txBody>
      </p:sp>
      <p:sp>
        <p:nvSpPr>
          <p:cNvPr id="1735686" name="Text Box 6"/>
          <p:cNvSpPr txBox="1">
            <a:spLocks noChangeArrowheads="1"/>
          </p:cNvSpPr>
          <p:nvPr/>
        </p:nvSpPr>
        <p:spPr bwMode="auto">
          <a:xfrm>
            <a:off x="571500" y="76200"/>
            <a:ext cx="77343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spcBef>
                <a:spcPct val="50000"/>
              </a:spcBef>
              <a:defRPr/>
            </a:pPr>
            <a:r>
              <a:rPr lang="en-US" sz="4000" dirty="0">
                <a:solidFill>
                  <a:srgbClr val="AF0C0C"/>
                </a:solidFill>
                <a:cs typeface="+mn-cs"/>
              </a:rPr>
              <a:t>Spectral Lines and Temperature</a:t>
            </a:r>
          </a:p>
        </p:txBody>
      </p:sp>
    </p:spTree>
    <p:extLst>
      <p:ext uri="{BB962C8B-B14F-4D97-AF65-F5344CB8AC3E}">
        <p14:creationId xmlns:p14="http://schemas.microsoft.com/office/powerpoint/2010/main" val="163714843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7731" name="Rectangle 3"/>
          <p:cNvSpPr>
            <a:spLocks noGrp="1" noChangeArrowheads="1"/>
          </p:cNvSpPr>
          <p:nvPr>
            <p:ph type="body" idx="1"/>
          </p:nvPr>
        </p:nvSpPr>
        <p:spPr>
          <a:xfrm>
            <a:off x="571500" y="990600"/>
            <a:ext cx="8591550" cy="5867400"/>
          </a:xfrm>
        </p:spPr>
        <p:txBody>
          <a:bodyPr/>
          <a:lstStyle/>
          <a:p>
            <a:pPr eaLnBrk="1" hangingPunct="1">
              <a:defRPr/>
            </a:pPr>
            <a:r>
              <a:rPr lang="en-US" sz="3400" smtClean="0">
                <a:cs typeface="+mn-cs"/>
              </a:rPr>
              <a:t>As you have learned, hydrogen Balmer absorption lines are produced by hydrogen atoms with electrons initially in the second energy level.</a:t>
            </a:r>
          </a:p>
        </p:txBody>
      </p:sp>
      <p:sp>
        <p:nvSpPr>
          <p:cNvPr id="1737735" name="Text Box 7"/>
          <p:cNvSpPr txBox="1">
            <a:spLocks noChangeArrowheads="1"/>
          </p:cNvSpPr>
          <p:nvPr/>
        </p:nvSpPr>
        <p:spPr bwMode="auto">
          <a:xfrm>
            <a:off x="571500" y="76200"/>
            <a:ext cx="77343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spcBef>
                <a:spcPct val="50000"/>
              </a:spcBef>
              <a:defRPr/>
            </a:pPr>
            <a:r>
              <a:rPr lang="en-US" sz="4000" dirty="0">
                <a:solidFill>
                  <a:srgbClr val="AF0C0C"/>
                </a:solidFill>
                <a:cs typeface="+mn-cs"/>
              </a:rPr>
              <a:t>Spectral Lines and Temperature</a:t>
            </a:r>
          </a:p>
        </p:txBody>
      </p:sp>
      <p:pic>
        <p:nvPicPr>
          <p:cNvPr id="1737737" name="Picture 9" descr="05p85"/>
          <p:cNvPicPr>
            <a:picLocks noChangeAspect="1" noChangeArrowheads="1"/>
          </p:cNvPicPr>
          <p:nvPr/>
        </p:nvPicPr>
        <p:blipFill>
          <a:blip r:embed="rId3">
            <a:extLst>
              <a:ext uri="{28A0092B-C50C-407E-A947-70E740481C1C}">
                <a14:useLocalDpi xmlns:a14="http://schemas.microsoft.com/office/drawing/2010/main" val="0"/>
              </a:ext>
            </a:extLst>
          </a:blip>
          <a:srcRect l="12712" t="13725" r="62489" b="73413"/>
          <a:stretch>
            <a:fillRect/>
          </a:stretch>
        </p:blipFill>
        <p:spPr bwMode="auto">
          <a:xfrm>
            <a:off x="4191000" y="3679825"/>
            <a:ext cx="4953000" cy="317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81601683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9091" name="Rectangle 3"/>
          <p:cNvSpPr>
            <a:spLocks noGrp="1" noChangeArrowheads="1"/>
          </p:cNvSpPr>
          <p:nvPr>
            <p:ph type="body" idx="1"/>
          </p:nvPr>
        </p:nvSpPr>
        <p:spPr>
          <a:xfrm>
            <a:off x="571500" y="990600"/>
            <a:ext cx="8343900" cy="4906963"/>
          </a:xfrm>
        </p:spPr>
        <p:txBody>
          <a:bodyPr>
            <a:normAutofit/>
          </a:bodyPr>
          <a:lstStyle/>
          <a:p>
            <a:pPr eaLnBrk="1" hangingPunct="1">
              <a:defRPr/>
            </a:pPr>
            <a:r>
              <a:rPr lang="en-US" sz="4000" dirty="0" smtClean="0">
                <a:cs typeface="+mn-cs"/>
              </a:rPr>
              <a:t>The strength of these spectral lines can be used to gauge the temperature of a star.</a:t>
            </a:r>
          </a:p>
          <a:p>
            <a:pPr eaLnBrk="1" hangingPunct="1">
              <a:defRPr/>
            </a:pPr>
            <a:r>
              <a:rPr lang="en-US" sz="4000" dirty="0" smtClean="0">
                <a:cs typeface="+mn-cs"/>
              </a:rPr>
              <a:t>This is because, from lab experiments with gasses and radiation and also from theoretical calculations, scientists know of various things.</a:t>
            </a:r>
          </a:p>
        </p:txBody>
      </p:sp>
      <p:sp>
        <p:nvSpPr>
          <p:cNvPr id="1369095" name="Text Box 7"/>
          <p:cNvSpPr txBox="1">
            <a:spLocks noChangeArrowheads="1"/>
          </p:cNvSpPr>
          <p:nvPr/>
        </p:nvSpPr>
        <p:spPr bwMode="auto">
          <a:xfrm>
            <a:off x="571500" y="76200"/>
            <a:ext cx="77343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spcBef>
                <a:spcPct val="50000"/>
              </a:spcBef>
              <a:defRPr/>
            </a:pPr>
            <a:r>
              <a:rPr lang="en-US" sz="3000" dirty="0">
                <a:solidFill>
                  <a:srgbClr val="AF0C0C"/>
                </a:solidFill>
                <a:cs typeface="+mn-cs"/>
              </a:rPr>
              <a:t>Spectral Lines and Temperature</a:t>
            </a:r>
          </a:p>
        </p:txBody>
      </p:sp>
    </p:spTree>
    <p:extLst>
      <p:ext uri="{BB962C8B-B14F-4D97-AF65-F5344CB8AC3E}">
        <p14:creationId xmlns:p14="http://schemas.microsoft.com/office/powerpoint/2010/main" val="392249233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0115" name="Rectangle 3"/>
          <p:cNvSpPr>
            <a:spLocks noGrp="1" noChangeArrowheads="1"/>
          </p:cNvSpPr>
          <p:nvPr>
            <p:ph type="body" idx="1"/>
          </p:nvPr>
        </p:nvSpPr>
        <p:spPr>
          <a:xfrm>
            <a:off x="590550" y="990600"/>
            <a:ext cx="8553450" cy="5867400"/>
          </a:xfrm>
        </p:spPr>
        <p:txBody>
          <a:bodyPr>
            <a:noAutofit/>
          </a:bodyPr>
          <a:lstStyle/>
          <a:p>
            <a:pPr eaLnBrk="1" hangingPunct="1">
              <a:defRPr/>
            </a:pPr>
            <a:r>
              <a:rPr lang="en-US" sz="3200" dirty="0" smtClean="0"/>
              <a:t>One, if the surface of a star is as cool as the sun or cooler, there are few violent collisions between atoms to excite the electrons.</a:t>
            </a:r>
          </a:p>
          <a:p>
            <a:pPr eaLnBrk="1" hangingPunct="1">
              <a:defRPr/>
            </a:pPr>
            <a:r>
              <a:rPr lang="en-US" sz="3200" dirty="0" smtClean="0"/>
              <a:t>Most atoms will have their electrons in the ground (lowest) state. </a:t>
            </a:r>
          </a:p>
          <a:p>
            <a:pPr lvl="1" eaLnBrk="1" hangingPunct="1">
              <a:defRPr/>
            </a:pPr>
            <a:r>
              <a:rPr lang="en-US" sz="3200" dirty="0" smtClean="0"/>
              <a:t>These atoms </a:t>
            </a:r>
            <a:r>
              <a:rPr lang="en-US" sz="3200" dirty="0" smtClean="0"/>
              <a:t>can</a:t>
            </a:r>
            <a:r>
              <a:rPr lang="en-US" sz="3200" dirty="0" smtClean="0">
                <a:latin typeface="Arial"/>
              </a:rPr>
              <a:t>’</a:t>
            </a:r>
            <a:r>
              <a:rPr lang="en-US" sz="3200" dirty="0" smtClean="0"/>
              <a:t>t </a:t>
            </a:r>
            <a:r>
              <a:rPr lang="en-US" sz="3200" dirty="0" smtClean="0"/>
              <a:t>absorb photons in the </a:t>
            </a:r>
            <a:r>
              <a:rPr lang="en-US" sz="3200" dirty="0" err="1" smtClean="0"/>
              <a:t>Balmer</a:t>
            </a:r>
            <a:r>
              <a:rPr lang="en-US" sz="3200" dirty="0" smtClean="0"/>
              <a:t> series. </a:t>
            </a:r>
          </a:p>
          <a:p>
            <a:pPr lvl="1" eaLnBrk="1" hangingPunct="1">
              <a:defRPr/>
            </a:pPr>
            <a:r>
              <a:rPr lang="en-US" sz="3200" dirty="0" smtClean="0"/>
              <a:t>Thus, you should expect to find weak hydrogen </a:t>
            </a:r>
            <a:r>
              <a:rPr lang="en-US" sz="3200" dirty="0" err="1" smtClean="0"/>
              <a:t>Balmer</a:t>
            </a:r>
            <a:r>
              <a:rPr lang="en-US" sz="3200" dirty="0" smtClean="0"/>
              <a:t> absorption lines in the spectra of very cool stars.</a:t>
            </a:r>
          </a:p>
        </p:txBody>
      </p:sp>
      <p:sp>
        <p:nvSpPr>
          <p:cNvPr id="1370119" name="Text Box 7"/>
          <p:cNvSpPr txBox="1">
            <a:spLocks noChangeArrowheads="1"/>
          </p:cNvSpPr>
          <p:nvPr/>
        </p:nvSpPr>
        <p:spPr bwMode="auto">
          <a:xfrm>
            <a:off x="571500" y="76200"/>
            <a:ext cx="77343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spcBef>
                <a:spcPct val="50000"/>
              </a:spcBef>
              <a:defRPr/>
            </a:pPr>
            <a:r>
              <a:rPr lang="en-US" sz="4000" dirty="0">
                <a:solidFill>
                  <a:srgbClr val="AF0C0C"/>
                </a:solidFill>
                <a:cs typeface="+mn-cs"/>
              </a:rPr>
              <a:t>Spectral Lines and Temperature</a:t>
            </a:r>
          </a:p>
        </p:txBody>
      </p:sp>
    </p:spTree>
    <p:extLst>
      <p:ext uri="{BB962C8B-B14F-4D97-AF65-F5344CB8AC3E}">
        <p14:creationId xmlns:p14="http://schemas.microsoft.com/office/powerpoint/2010/main" val="263106802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1139" name="Rectangle 3"/>
          <p:cNvSpPr>
            <a:spLocks noGrp="1" noChangeArrowheads="1"/>
          </p:cNvSpPr>
          <p:nvPr>
            <p:ph type="body" idx="1"/>
          </p:nvPr>
        </p:nvSpPr>
        <p:spPr>
          <a:xfrm>
            <a:off x="0" y="990600"/>
            <a:ext cx="9163050" cy="5867400"/>
          </a:xfrm>
        </p:spPr>
        <p:txBody>
          <a:bodyPr>
            <a:noAutofit/>
          </a:bodyPr>
          <a:lstStyle/>
          <a:p>
            <a:pPr eaLnBrk="1" hangingPunct="1">
              <a:defRPr/>
            </a:pPr>
            <a:r>
              <a:rPr lang="en-US" sz="3200" dirty="0" smtClean="0"/>
              <a:t>Two, in the surface layers of stars hotter than about 20,000 K, there are many violent collisions between atoms.</a:t>
            </a:r>
          </a:p>
          <a:p>
            <a:pPr eaLnBrk="1" hangingPunct="1">
              <a:defRPr/>
            </a:pPr>
            <a:r>
              <a:rPr lang="en-US" sz="3200" dirty="0" smtClean="0"/>
              <a:t>These excite electrons to high energy levels or knock the electrons completely out of most atoms—so they become ionized. </a:t>
            </a:r>
          </a:p>
          <a:p>
            <a:pPr lvl="1" eaLnBrk="1" hangingPunct="1">
              <a:defRPr/>
            </a:pPr>
            <a:r>
              <a:rPr lang="en-US" sz="3200" dirty="0" smtClean="0"/>
              <a:t>In this case, few hydrogen atoms will have electrons in the second energy level to form </a:t>
            </a:r>
            <a:r>
              <a:rPr lang="en-US" sz="3200" dirty="0" err="1" smtClean="0"/>
              <a:t>Balmer</a:t>
            </a:r>
            <a:r>
              <a:rPr lang="en-US" sz="3200" dirty="0" smtClean="0"/>
              <a:t> absorption lines. </a:t>
            </a:r>
          </a:p>
          <a:p>
            <a:pPr lvl="1" eaLnBrk="1" hangingPunct="1">
              <a:defRPr/>
            </a:pPr>
            <a:r>
              <a:rPr lang="en-US" sz="3200" dirty="0" smtClean="0"/>
              <a:t>So, you should also find weak hydrogen </a:t>
            </a:r>
            <a:r>
              <a:rPr lang="en-US" sz="3200" dirty="0" err="1" smtClean="0"/>
              <a:t>Balmer</a:t>
            </a:r>
            <a:r>
              <a:rPr lang="en-US" sz="3200" dirty="0" smtClean="0"/>
              <a:t> absorption lines in the spectra of very hot stars.</a:t>
            </a:r>
          </a:p>
        </p:txBody>
      </p:sp>
      <p:sp>
        <p:nvSpPr>
          <p:cNvPr id="1371143" name="Text Box 7"/>
          <p:cNvSpPr txBox="1">
            <a:spLocks noChangeArrowheads="1"/>
          </p:cNvSpPr>
          <p:nvPr/>
        </p:nvSpPr>
        <p:spPr bwMode="auto">
          <a:xfrm>
            <a:off x="825500" y="76200"/>
            <a:ext cx="74803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spcBef>
                <a:spcPct val="50000"/>
              </a:spcBef>
              <a:defRPr/>
            </a:pPr>
            <a:r>
              <a:rPr lang="en-US" sz="4000" dirty="0">
                <a:solidFill>
                  <a:srgbClr val="AF0C0C"/>
                </a:solidFill>
                <a:cs typeface="+mn-cs"/>
              </a:rPr>
              <a:t>Spectral Lines and Temperature</a:t>
            </a:r>
          </a:p>
        </p:txBody>
      </p:sp>
    </p:spTree>
    <p:extLst>
      <p:ext uri="{BB962C8B-B14F-4D97-AF65-F5344CB8AC3E}">
        <p14:creationId xmlns:p14="http://schemas.microsoft.com/office/powerpoint/2010/main" val="251146308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63" name="Rectangle 3"/>
          <p:cNvSpPr>
            <a:spLocks noGrp="1" noChangeArrowheads="1"/>
          </p:cNvSpPr>
          <p:nvPr>
            <p:ph type="body" idx="1"/>
          </p:nvPr>
        </p:nvSpPr>
        <p:spPr>
          <a:xfrm>
            <a:off x="571500" y="990600"/>
            <a:ext cx="8267700" cy="5516563"/>
          </a:xfrm>
        </p:spPr>
        <p:txBody>
          <a:bodyPr>
            <a:normAutofit/>
          </a:bodyPr>
          <a:lstStyle/>
          <a:p>
            <a:pPr eaLnBrk="1" hangingPunct="1">
              <a:defRPr/>
            </a:pPr>
            <a:r>
              <a:rPr lang="en-US" sz="3600" dirty="0" smtClean="0"/>
              <a:t>Finally, at an intermediate temperature—roughly 10,000 K—the collisions have the correct amount of energy to excite large numbers of electrons into the second energy level. </a:t>
            </a:r>
          </a:p>
          <a:p>
            <a:pPr lvl="1" eaLnBrk="1" hangingPunct="1">
              <a:defRPr/>
            </a:pPr>
            <a:r>
              <a:rPr lang="en-US" sz="3600" dirty="0" smtClean="0"/>
              <a:t>With many atoms excited to the second level, the gas absorbs </a:t>
            </a:r>
            <a:r>
              <a:rPr lang="en-US" sz="3600" dirty="0" err="1" smtClean="0"/>
              <a:t>Balmer</a:t>
            </a:r>
            <a:r>
              <a:rPr lang="en-US" sz="3600" dirty="0" smtClean="0"/>
              <a:t> wavelength photons well—producing strong hydrogen </a:t>
            </a:r>
            <a:r>
              <a:rPr lang="en-US" sz="3600" dirty="0" err="1" smtClean="0"/>
              <a:t>Balmer</a:t>
            </a:r>
            <a:r>
              <a:rPr lang="en-US" sz="3600" dirty="0" smtClean="0"/>
              <a:t> lines.</a:t>
            </a:r>
          </a:p>
        </p:txBody>
      </p:sp>
      <p:sp>
        <p:nvSpPr>
          <p:cNvPr id="1372167" name="Text Box 7"/>
          <p:cNvSpPr txBox="1">
            <a:spLocks noChangeArrowheads="1"/>
          </p:cNvSpPr>
          <p:nvPr/>
        </p:nvSpPr>
        <p:spPr bwMode="auto">
          <a:xfrm>
            <a:off x="571500" y="76200"/>
            <a:ext cx="77343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spcBef>
                <a:spcPct val="50000"/>
              </a:spcBef>
              <a:defRPr/>
            </a:pPr>
            <a:r>
              <a:rPr lang="en-US" sz="4000" dirty="0">
                <a:solidFill>
                  <a:srgbClr val="AF0C0C"/>
                </a:solidFill>
                <a:cs typeface="+mn-cs"/>
              </a:rPr>
              <a:t>Spectral Lines and Temperature</a:t>
            </a:r>
          </a:p>
        </p:txBody>
      </p:sp>
    </p:spTree>
    <p:extLst>
      <p:ext uri="{BB962C8B-B14F-4D97-AF65-F5344CB8AC3E}">
        <p14:creationId xmlns:p14="http://schemas.microsoft.com/office/powerpoint/2010/main" val="342529322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3187" name="Rectangle 3"/>
          <p:cNvSpPr>
            <a:spLocks noGrp="1" noChangeArrowheads="1"/>
          </p:cNvSpPr>
          <p:nvPr>
            <p:ph type="body" idx="1"/>
          </p:nvPr>
        </p:nvSpPr>
        <p:spPr>
          <a:xfrm>
            <a:off x="571500" y="990600"/>
            <a:ext cx="8267700" cy="5867400"/>
          </a:xfrm>
        </p:spPr>
        <p:txBody>
          <a:bodyPr>
            <a:normAutofit/>
          </a:bodyPr>
          <a:lstStyle/>
          <a:p>
            <a:pPr eaLnBrk="1" hangingPunct="1">
              <a:defRPr/>
            </a:pPr>
            <a:r>
              <a:rPr lang="en-US" sz="4000" dirty="0" smtClean="0"/>
              <a:t>Thus, the strength of the hydrogen </a:t>
            </a:r>
            <a:r>
              <a:rPr lang="en-US" sz="4000" dirty="0" err="1" smtClean="0"/>
              <a:t>Balmer</a:t>
            </a:r>
            <a:r>
              <a:rPr lang="en-US" sz="4000" dirty="0" smtClean="0"/>
              <a:t> lines depends on the temperature of the </a:t>
            </a:r>
            <a:r>
              <a:rPr lang="en-US" sz="4000" dirty="0" smtClean="0"/>
              <a:t>star</a:t>
            </a:r>
            <a:r>
              <a:rPr lang="en-US" sz="4000" dirty="0" smtClean="0">
                <a:latin typeface="Arial"/>
              </a:rPr>
              <a:t>’</a:t>
            </a:r>
            <a:r>
              <a:rPr lang="en-US" sz="4000" dirty="0" smtClean="0"/>
              <a:t>s </a:t>
            </a:r>
            <a:r>
              <a:rPr lang="en-US" sz="4000" dirty="0" smtClean="0"/>
              <a:t>surface layers. </a:t>
            </a:r>
          </a:p>
          <a:p>
            <a:pPr lvl="1" eaLnBrk="1" hangingPunct="1">
              <a:defRPr/>
            </a:pPr>
            <a:r>
              <a:rPr lang="en-US" sz="4000" dirty="0" smtClean="0"/>
              <a:t>Both hot and cool stars have weak </a:t>
            </a:r>
            <a:r>
              <a:rPr lang="en-US" sz="4000" dirty="0" err="1" smtClean="0"/>
              <a:t>Balmer</a:t>
            </a:r>
            <a:r>
              <a:rPr lang="en-US" sz="4000" dirty="0" smtClean="0"/>
              <a:t> lines.</a:t>
            </a:r>
          </a:p>
          <a:p>
            <a:pPr lvl="1" eaLnBrk="1" hangingPunct="1">
              <a:defRPr/>
            </a:pPr>
            <a:r>
              <a:rPr lang="en-US" sz="4000" dirty="0" smtClean="0"/>
              <a:t>Medium-temperature stars have strong </a:t>
            </a:r>
            <a:r>
              <a:rPr lang="en-US" sz="4000" dirty="0" err="1" smtClean="0"/>
              <a:t>Balmer</a:t>
            </a:r>
            <a:r>
              <a:rPr lang="en-US" sz="4000" dirty="0" smtClean="0"/>
              <a:t> lines.</a:t>
            </a:r>
          </a:p>
        </p:txBody>
      </p:sp>
      <p:sp>
        <p:nvSpPr>
          <p:cNvPr id="1373191" name="Text Box 7"/>
          <p:cNvSpPr txBox="1">
            <a:spLocks noChangeArrowheads="1"/>
          </p:cNvSpPr>
          <p:nvPr/>
        </p:nvSpPr>
        <p:spPr bwMode="auto">
          <a:xfrm>
            <a:off x="571500" y="76200"/>
            <a:ext cx="77343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spcBef>
                <a:spcPct val="50000"/>
              </a:spcBef>
              <a:defRPr/>
            </a:pPr>
            <a:r>
              <a:rPr lang="en-US" sz="4000" dirty="0">
                <a:solidFill>
                  <a:srgbClr val="AF0C0C"/>
                </a:solidFill>
                <a:cs typeface="+mn-cs"/>
              </a:rPr>
              <a:t>Spectral Lines and Temperature</a:t>
            </a:r>
          </a:p>
        </p:txBody>
      </p:sp>
    </p:spTree>
    <p:extLst>
      <p:ext uri="{BB962C8B-B14F-4D97-AF65-F5344CB8AC3E}">
        <p14:creationId xmlns:p14="http://schemas.microsoft.com/office/powerpoint/2010/main" val="201554222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4211" name="Rectangle 3"/>
          <p:cNvSpPr>
            <a:spLocks noGrp="1" noChangeArrowheads="1"/>
          </p:cNvSpPr>
          <p:nvPr>
            <p:ph type="body" sz="half" idx="1"/>
          </p:nvPr>
        </p:nvSpPr>
        <p:spPr>
          <a:xfrm>
            <a:off x="571500" y="990600"/>
            <a:ext cx="8191500" cy="5821363"/>
          </a:xfrm>
        </p:spPr>
        <p:txBody>
          <a:bodyPr/>
          <a:lstStyle/>
          <a:p>
            <a:pPr eaLnBrk="1" hangingPunct="1">
              <a:defRPr/>
            </a:pPr>
            <a:r>
              <a:rPr lang="en-US" sz="3600" smtClean="0">
                <a:cs typeface="+mn-cs"/>
              </a:rPr>
              <a:t>The figure shows the relationship between gas temperature and strength of spectral lines for hydrogen and other substances.</a:t>
            </a:r>
          </a:p>
        </p:txBody>
      </p:sp>
      <p:sp>
        <p:nvSpPr>
          <p:cNvPr id="1374222" name="Text Box 14"/>
          <p:cNvSpPr txBox="1">
            <a:spLocks noChangeArrowheads="1"/>
          </p:cNvSpPr>
          <p:nvPr/>
        </p:nvSpPr>
        <p:spPr bwMode="auto">
          <a:xfrm>
            <a:off x="571500" y="76200"/>
            <a:ext cx="77343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Spectral Lines and Temperature</a:t>
            </a:r>
          </a:p>
        </p:txBody>
      </p:sp>
      <p:pic>
        <p:nvPicPr>
          <p:cNvPr id="1374224" name="Picture 16" descr="06f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6763" y="3854450"/>
            <a:ext cx="4567237" cy="300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6830696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6" descr="06f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667" y="508000"/>
            <a:ext cx="8932333" cy="635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205292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679" y="302337"/>
            <a:ext cx="8466201" cy="7294306"/>
          </a:xfrm>
          <a:prstGeom prst="rect">
            <a:avLst/>
          </a:prstGeom>
        </p:spPr>
        <p:txBody>
          <a:bodyPr wrap="square">
            <a:spAutoFit/>
          </a:bodyPr>
          <a:lstStyle/>
          <a:p>
            <a:pPr>
              <a:defRPr/>
            </a:pPr>
            <a:r>
              <a:rPr lang="en-US" sz="3600" dirty="0"/>
              <a:t>If you take a photo of a nearby star and then wait six months, Earth will have moved halfway around its orbit.</a:t>
            </a:r>
          </a:p>
          <a:p>
            <a:pPr>
              <a:defRPr/>
            </a:pPr>
            <a:r>
              <a:rPr lang="en-US" sz="3600" dirty="0"/>
              <a:t>You can then take another photo of the star from a slightly different location in space.</a:t>
            </a:r>
          </a:p>
          <a:p>
            <a:pPr lvl="1">
              <a:defRPr/>
            </a:pPr>
            <a:r>
              <a:rPr lang="en-US" sz="3600" dirty="0"/>
              <a:t>When you examine the photos, you will discover that a star is not in exactly the same place in the </a:t>
            </a:r>
            <a:br>
              <a:rPr lang="en-US" sz="3600" dirty="0"/>
            </a:br>
            <a:r>
              <a:rPr lang="en-US" sz="3600" dirty="0"/>
              <a:t>two photos</a:t>
            </a:r>
            <a:br>
              <a:rPr lang="en-US" sz="3600" dirty="0"/>
            </a:br>
            <a:r>
              <a:rPr lang="en-US" sz="3600" dirty="0"/>
              <a:t/>
            </a:r>
            <a:br>
              <a:rPr lang="en-US" sz="3600" dirty="0"/>
            </a:br>
            <a:r>
              <a:rPr lang="en-US" sz="3600" dirty="0"/>
              <a:t/>
            </a:r>
            <a:br>
              <a:rPr lang="en-US" sz="3600" dirty="0"/>
            </a:br>
            <a:endParaRPr lang="en-US" sz="3600" dirty="0"/>
          </a:p>
        </p:txBody>
      </p:sp>
    </p:spTree>
    <p:extLst>
      <p:ext uri="{BB962C8B-B14F-4D97-AF65-F5344CB8AC3E}">
        <p14:creationId xmlns:p14="http://schemas.microsoft.com/office/powerpoint/2010/main" val="87564383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827" name="Rectangle 3"/>
          <p:cNvSpPr>
            <a:spLocks noGrp="1" noChangeArrowheads="1"/>
          </p:cNvSpPr>
          <p:nvPr>
            <p:ph type="body" idx="1"/>
          </p:nvPr>
        </p:nvSpPr>
        <p:spPr>
          <a:xfrm>
            <a:off x="571500" y="990600"/>
            <a:ext cx="8591550" cy="5638800"/>
          </a:xfrm>
        </p:spPr>
        <p:txBody>
          <a:bodyPr>
            <a:normAutofit/>
          </a:bodyPr>
          <a:lstStyle/>
          <a:p>
            <a:pPr eaLnBrk="1" hangingPunct="1">
              <a:defRPr/>
            </a:pPr>
            <a:r>
              <a:rPr lang="en-US" sz="3200" dirty="0" smtClean="0">
                <a:cs typeface="+mn-cs"/>
              </a:rPr>
              <a:t>Each type of atom or molecule produces spectral lines that are weak at high and low temperatures and strong at some intermediate temperature.</a:t>
            </a:r>
          </a:p>
          <a:p>
            <a:pPr eaLnBrk="1" hangingPunct="1">
              <a:defRPr/>
            </a:pPr>
            <a:r>
              <a:rPr lang="en-US" sz="3200" dirty="0" smtClean="0">
                <a:cs typeface="+mn-cs"/>
              </a:rPr>
              <a:t>The temperature at which the lines reach maximum strength </a:t>
            </a:r>
            <a:br>
              <a:rPr lang="en-US" sz="3200" dirty="0" smtClean="0">
                <a:cs typeface="+mn-cs"/>
              </a:rPr>
            </a:br>
            <a:r>
              <a:rPr lang="en-US" sz="3200" dirty="0" smtClean="0">
                <a:cs typeface="+mn-cs"/>
              </a:rPr>
              <a:t>is different for </a:t>
            </a:r>
            <a:br>
              <a:rPr lang="en-US" sz="3200" dirty="0" smtClean="0">
                <a:cs typeface="+mn-cs"/>
              </a:rPr>
            </a:br>
            <a:r>
              <a:rPr lang="en-US" sz="3200" dirty="0" smtClean="0">
                <a:cs typeface="+mn-cs"/>
              </a:rPr>
              <a:t>each type of atom </a:t>
            </a:r>
            <a:br>
              <a:rPr lang="en-US" sz="3200" dirty="0" smtClean="0">
                <a:cs typeface="+mn-cs"/>
              </a:rPr>
            </a:br>
            <a:r>
              <a:rPr lang="en-US" sz="3200" dirty="0" smtClean="0">
                <a:cs typeface="+mn-cs"/>
              </a:rPr>
              <a:t>or molecule.</a:t>
            </a:r>
          </a:p>
        </p:txBody>
      </p:sp>
      <p:sp>
        <p:nvSpPr>
          <p:cNvPr id="1741833" name="Text Box 9"/>
          <p:cNvSpPr txBox="1">
            <a:spLocks noChangeArrowheads="1"/>
          </p:cNvSpPr>
          <p:nvPr/>
        </p:nvSpPr>
        <p:spPr bwMode="auto">
          <a:xfrm>
            <a:off x="571500" y="76200"/>
            <a:ext cx="77343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spcBef>
                <a:spcPct val="50000"/>
              </a:spcBef>
              <a:defRPr/>
            </a:pPr>
            <a:r>
              <a:rPr lang="en-US" sz="4000" dirty="0">
                <a:solidFill>
                  <a:srgbClr val="AF0C0C"/>
                </a:solidFill>
                <a:cs typeface="+mn-cs"/>
              </a:rPr>
              <a:t>Spectral Lines and Temperature</a:t>
            </a:r>
          </a:p>
        </p:txBody>
      </p:sp>
      <p:pic>
        <p:nvPicPr>
          <p:cNvPr id="1741835" name="Picture 11" descr="06f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6763" y="3852863"/>
            <a:ext cx="4567237" cy="300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36681071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9779" name="Rectangle 3"/>
          <p:cNvSpPr>
            <a:spLocks noGrp="1" noChangeArrowheads="1"/>
          </p:cNvSpPr>
          <p:nvPr>
            <p:ph type="body" idx="1"/>
          </p:nvPr>
        </p:nvSpPr>
        <p:spPr>
          <a:xfrm>
            <a:off x="0" y="0"/>
            <a:ext cx="9144000" cy="6858000"/>
          </a:xfrm>
        </p:spPr>
        <p:txBody>
          <a:bodyPr>
            <a:noAutofit/>
          </a:bodyPr>
          <a:lstStyle/>
          <a:p>
            <a:pPr eaLnBrk="1" hangingPunct="1">
              <a:defRPr/>
            </a:pPr>
            <a:r>
              <a:rPr lang="en-US" sz="4000" dirty="0" smtClean="0"/>
              <a:t>Astronomers can determine a star</a:t>
            </a:r>
            <a:r>
              <a:rPr lang="ja-JP" altLang="en-US" sz="4000" dirty="0" smtClean="0">
                <a:latin typeface="Arial"/>
              </a:rPr>
              <a:t>’</a:t>
            </a:r>
            <a:r>
              <a:rPr lang="en-US" sz="4000" dirty="0" smtClean="0"/>
              <a:t>s temperature by comparing the strengths of its spectral lines with the predicted strengths.</a:t>
            </a:r>
          </a:p>
          <a:p>
            <a:pPr lvl="1" eaLnBrk="1" hangingPunct="1">
              <a:defRPr/>
            </a:pPr>
            <a:r>
              <a:rPr lang="en-US" sz="4000" dirty="0" smtClean="0"/>
              <a:t>From stellar spectra, astronomers have found that the hottest stars have surface temperatures above 40,000 K and the coolest about 2,000 K. </a:t>
            </a:r>
          </a:p>
          <a:p>
            <a:pPr lvl="1" eaLnBrk="1" hangingPunct="1">
              <a:defRPr/>
            </a:pPr>
            <a:r>
              <a:rPr lang="en-US" sz="4000" dirty="0" smtClean="0"/>
              <a:t>Compare these with the surface temperature of the sun—which is about 5,800 K.</a:t>
            </a:r>
          </a:p>
        </p:txBody>
      </p:sp>
    </p:spTree>
    <p:extLst>
      <p:ext uri="{BB962C8B-B14F-4D97-AF65-F5344CB8AC3E}">
        <p14:creationId xmlns:p14="http://schemas.microsoft.com/office/powerpoint/2010/main" val="396530008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7283" name="Rectangle 3"/>
          <p:cNvSpPr>
            <a:spLocks noGrp="1" noChangeArrowheads="1"/>
          </p:cNvSpPr>
          <p:nvPr>
            <p:ph type="body" idx="1"/>
          </p:nvPr>
        </p:nvSpPr>
        <p:spPr>
          <a:xfrm>
            <a:off x="169333" y="0"/>
            <a:ext cx="8669867" cy="6858000"/>
          </a:xfrm>
        </p:spPr>
        <p:txBody>
          <a:bodyPr>
            <a:normAutofit/>
          </a:bodyPr>
          <a:lstStyle/>
          <a:p>
            <a:pPr eaLnBrk="1" hangingPunct="1">
              <a:defRPr/>
            </a:pPr>
            <a:r>
              <a:rPr lang="en-US" sz="3200" dirty="0" smtClean="0"/>
              <a:t>Learning to recognize the pattern of spectral lines produced in the atmospheres of stars of different temperatures means there is no need to do a full analysis every time each type of spectrum is encountered. </a:t>
            </a:r>
          </a:p>
          <a:p>
            <a:pPr lvl="1" eaLnBrk="1" hangingPunct="1">
              <a:defRPr/>
            </a:pPr>
            <a:r>
              <a:rPr lang="en-US" sz="3200" dirty="0" smtClean="0"/>
              <a:t>Time can be saved by classifying stellar spectra rather than analyzing each spectrum individually.</a:t>
            </a:r>
          </a:p>
        </p:txBody>
      </p:sp>
    </p:spTree>
    <p:extLst>
      <p:ext uri="{BB962C8B-B14F-4D97-AF65-F5344CB8AC3E}">
        <p14:creationId xmlns:p14="http://schemas.microsoft.com/office/powerpoint/2010/main" val="309107682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8307" name="Rectangle 3"/>
          <p:cNvSpPr>
            <a:spLocks noGrp="1" noChangeArrowheads="1"/>
          </p:cNvSpPr>
          <p:nvPr>
            <p:ph type="body" sz="half" idx="1"/>
          </p:nvPr>
        </p:nvSpPr>
        <p:spPr>
          <a:xfrm>
            <a:off x="552450" y="990600"/>
            <a:ext cx="8591550" cy="5440363"/>
          </a:xfrm>
        </p:spPr>
        <p:txBody>
          <a:bodyPr/>
          <a:lstStyle/>
          <a:p>
            <a:pPr eaLnBrk="1" hangingPunct="1">
              <a:defRPr/>
            </a:pPr>
            <a:r>
              <a:rPr lang="en-US" sz="4000" smtClean="0">
                <a:cs typeface="+mn-cs"/>
              </a:rPr>
              <a:t>Astronomers classify stars by the lines and bands in their spectra.</a:t>
            </a:r>
            <a:r>
              <a:rPr lang="en-US" sz="2800" smtClean="0">
                <a:cs typeface="+mn-cs"/>
              </a:rPr>
              <a:t> </a:t>
            </a:r>
          </a:p>
          <a:p>
            <a:pPr lvl="1" eaLnBrk="1" hangingPunct="1">
              <a:defRPr/>
            </a:pPr>
            <a:r>
              <a:rPr lang="en-US" sz="2400" smtClean="0"/>
              <a:t>For example, if it has weak Balmer lines and lines of ionized helium, it must be an O star.</a:t>
            </a:r>
          </a:p>
        </p:txBody>
      </p:sp>
      <p:sp>
        <p:nvSpPr>
          <p:cNvPr id="1378320" name="Text Box 16"/>
          <p:cNvSpPr txBox="1">
            <a:spLocks noChangeArrowheads="1"/>
          </p:cNvSpPr>
          <p:nvPr/>
        </p:nvSpPr>
        <p:spPr bwMode="auto">
          <a:xfrm>
            <a:off x="571500" y="76200"/>
            <a:ext cx="77343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Temperature Spectral Classification</a:t>
            </a:r>
          </a:p>
        </p:txBody>
      </p:sp>
      <p:pic>
        <p:nvPicPr>
          <p:cNvPr id="1378321" name="Picture 17" descr="06T1"/>
          <p:cNvPicPr>
            <a:picLocks noChangeAspect="1" noChangeArrowheads="1"/>
          </p:cNvPicPr>
          <p:nvPr/>
        </p:nvPicPr>
        <p:blipFill>
          <a:blip r:embed="rId3">
            <a:extLst>
              <a:ext uri="{28A0092B-C50C-407E-A947-70E740481C1C}">
                <a14:useLocalDpi xmlns:a14="http://schemas.microsoft.com/office/drawing/2010/main" val="0"/>
              </a:ext>
            </a:extLst>
          </a:blip>
          <a:srcRect l="1131" r="5933" b="9280"/>
          <a:stretch>
            <a:fillRect/>
          </a:stretch>
        </p:blipFill>
        <p:spPr bwMode="auto">
          <a:xfrm>
            <a:off x="3560763" y="3605213"/>
            <a:ext cx="5537200" cy="319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199888744"/>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7" descr="06T1"/>
          <p:cNvPicPr>
            <a:picLocks noChangeAspect="1" noChangeArrowheads="1"/>
          </p:cNvPicPr>
          <p:nvPr/>
        </p:nvPicPr>
        <p:blipFill>
          <a:blip r:embed="rId2">
            <a:extLst>
              <a:ext uri="{28A0092B-C50C-407E-A947-70E740481C1C}">
                <a14:useLocalDpi xmlns:a14="http://schemas.microsoft.com/office/drawing/2010/main" val="0"/>
              </a:ext>
            </a:extLst>
          </a:blip>
          <a:srcRect l="1131" r="5933" b="9280"/>
          <a:stretch>
            <a:fillRect/>
          </a:stretch>
        </p:blipFill>
        <p:spPr bwMode="auto">
          <a:xfrm>
            <a:off x="-28756" y="0"/>
            <a:ext cx="9126720" cy="6802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1653812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9331" name="Rectangle 3"/>
          <p:cNvSpPr>
            <a:spLocks noGrp="1" noChangeArrowheads="1"/>
          </p:cNvSpPr>
          <p:nvPr>
            <p:ph type="body" idx="1"/>
          </p:nvPr>
        </p:nvSpPr>
        <p:spPr>
          <a:xfrm>
            <a:off x="571500" y="990600"/>
            <a:ext cx="8572500" cy="4525963"/>
          </a:xfrm>
        </p:spPr>
        <p:txBody>
          <a:bodyPr>
            <a:normAutofit fontScale="92500" lnSpcReduction="10000"/>
          </a:bodyPr>
          <a:lstStyle/>
          <a:p>
            <a:pPr eaLnBrk="1" hangingPunct="1">
              <a:defRPr/>
            </a:pPr>
            <a:r>
              <a:rPr lang="en-US" sz="3200" dirty="0" smtClean="0">
                <a:cs typeface="+mn-cs"/>
              </a:rPr>
              <a:t>The star classification system now used by astronomers was devised at Harvard during the 1890s and 1900s. </a:t>
            </a:r>
          </a:p>
          <a:p>
            <a:pPr>
              <a:defRPr/>
            </a:pPr>
            <a:r>
              <a:rPr lang="en-US" sz="3200" dirty="0" smtClean="0">
                <a:cs typeface="+mn-cs"/>
              </a:rPr>
              <a:t>One of the astronomers there, Annie J. Cannon, personally inspected and classified the spectra of over 250,000 stars. </a:t>
            </a:r>
            <a:r>
              <a:rPr lang="en-US" sz="3200" dirty="0"/>
              <a:t>The spectra were first classified in groups labeled A through Q.</a:t>
            </a:r>
          </a:p>
          <a:p>
            <a:pPr>
              <a:defRPr/>
            </a:pPr>
            <a:r>
              <a:rPr lang="en-US" sz="3200" dirty="0"/>
              <a:t>Later, some groups were dropped, merged with others, or reordered.</a:t>
            </a:r>
          </a:p>
          <a:p>
            <a:pPr eaLnBrk="1" hangingPunct="1">
              <a:defRPr/>
            </a:pPr>
            <a:endParaRPr lang="en-US" sz="3200" dirty="0" smtClean="0">
              <a:cs typeface="+mn-cs"/>
            </a:endParaRPr>
          </a:p>
        </p:txBody>
      </p:sp>
      <p:sp>
        <p:nvSpPr>
          <p:cNvPr id="1379337" name="Text Box 9"/>
          <p:cNvSpPr txBox="1">
            <a:spLocks noChangeArrowheads="1"/>
          </p:cNvSpPr>
          <p:nvPr/>
        </p:nvSpPr>
        <p:spPr bwMode="auto">
          <a:xfrm>
            <a:off x="571500" y="76200"/>
            <a:ext cx="77343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spcBef>
                <a:spcPct val="50000"/>
              </a:spcBef>
              <a:defRPr/>
            </a:pPr>
            <a:r>
              <a:rPr lang="en-US" sz="4000" dirty="0">
                <a:solidFill>
                  <a:srgbClr val="AF0C0C"/>
                </a:solidFill>
                <a:cs typeface="+mn-cs"/>
              </a:rPr>
              <a:t>Temperature Spectral Classification</a:t>
            </a:r>
          </a:p>
        </p:txBody>
      </p:sp>
    </p:spTree>
    <p:extLst>
      <p:ext uri="{BB962C8B-B14F-4D97-AF65-F5344CB8AC3E}">
        <p14:creationId xmlns:p14="http://schemas.microsoft.com/office/powerpoint/2010/main" val="379390591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5923" name="Rectangle 3"/>
          <p:cNvSpPr>
            <a:spLocks noGrp="1" noChangeArrowheads="1"/>
          </p:cNvSpPr>
          <p:nvPr>
            <p:ph type="body" idx="1"/>
          </p:nvPr>
        </p:nvSpPr>
        <p:spPr>
          <a:xfrm>
            <a:off x="0" y="0"/>
            <a:ext cx="9144000" cy="6838950"/>
          </a:xfrm>
        </p:spPr>
        <p:txBody>
          <a:bodyPr/>
          <a:lstStyle/>
          <a:p>
            <a:pPr eaLnBrk="1" hangingPunct="1">
              <a:defRPr/>
            </a:pPr>
            <a:r>
              <a:rPr lang="en-US" sz="3800" dirty="0" smtClean="0">
                <a:cs typeface="+mn-cs"/>
              </a:rPr>
              <a:t>The final classification includes seven main </a:t>
            </a:r>
            <a:r>
              <a:rPr lang="en-US" sz="3800" dirty="0" smtClean="0">
                <a:solidFill>
                  <a:srgbClr val="3333FF"/>
                </a:solidFill>
                <a:cs typeface="+mn-cs"/>
              </a:rPr>
              <a:t>spectral classes</a:t>
            </a:r>
            <a:r>
              <a:rPr lang="en-US" sz="3800" dirty="0" smtClean="0">
                <a:cs typeface="+mn-cs"/>
              </a:rPr>
              <a:t> or types that are still used today:</a:t>
            </a:r>
          </a:p>
          <a:p>
            <a:pPr lvl="1" eaLnBrk="1" hangingPunct="1">
              <a:defRPr/>
            </a:pPr>
            <a:r>
              <a:rPr lang="en-US" sz="2600" dirty="0" smtClean="0"/>
              <a:t>O, B, A, F, G, K, and </a:t>
            </a:r>
            <a:r>
              <a:rPr lang="en-US" sz="2600" dirty="0" smtClean="0"/>
              <a:t>M</a:t>
            </a:r>
          </a:p>
          <a:p>
            <a:pPr>
              <a:defRPr/>
            </a:pPr>
            <a:r>
              <a:rPr lang="en-US" sz="3600" dirty="0"/>
              <a:t>This set of star types—called the </a:t>
            </a:r>
            <a:r>
              <a:rPr lang="en-US" sz="3600" dirty="0">
                <a:solidFill>
                  <a:srgbClr val="3333FF"/>
                </a:solidFill>
              </a:rPr>
              <a:t>spectral</a:t>
            </a:r>
            <a:r>
              <a:rPr lang="en-US" sz="3600" dirty="0">
                <a:solidFill>
                  <a:srgbClr val="99CCFF"/>
                </a:solidFill>
              </a:rPr>
              <a:t> </a:t>
            </a:r>
            <a:r>
              <a:rPr lang="en-US" sz="3600" dirty="0">
                <a:solidFill>
                  <a:srgbClr val="3333FF"/>
                </a:solidFill>
              </a:rPr>
              <a:t>sequence</a:t>
            </a:r>
            <a:r>
              <a:rPr lang="en-US" sz="3600" dirty="0"/>
              <a:t>—is important because it is a temperature sequence.</a:t>
            </a:r>
          </a:p>
          <a:p>
            <a:pPr lvl="1">
              <a:defRPr/>
            </a:pPr>
            <a:r>
              <a:rPr lang="en-US" sz="2400" dirty="0"/>
              <a:t>The O stars are the hottest.</a:t>
            </a:r>
          </a:p>
          <a:p>
            <a:pPr lvl="1">
              <a:defRPr/>
            </a:pPr>
            <a:r>
              <a:rPr lang="en-US" sz="2400" dirty="0"/>
              <a:t>The temperature continues to decrease down to </a:t>
            </a:r>
            <a:br>
              <a:rPr lang="en-US" sz="2400" dirty="0"/>
            </a:br>
            <a:r>
              <a:rPr lang="en-US" sz="2400" dirty="0"/>
              <a:t>the M stars, the coolest. </a:t>
            </a:r>
          </a:p>
          <a:p>
            <a:pPr lvl="1" eaLnBrk="1" hangingPunct="1">
              <a:defRPr/>
            </a:pPr>
            <a:endParaRPr lang="en-US" sz="2600" dirty="0" smtClean="0"/>
          </a:p>
        </p:txBody>
      </p:sp>
    </p:spTree>
    <p:extLst>
      <p:ext uri="{BB962C8B-B14F-4D97-AF65-F5344CB8AC3E}">
        <p14:creationId xmlns:p14="http://schemas.microsoft.com/office/powerpoint/2010/main" val="3563630838"/>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7971" name="Rectangle 3"/>
          <p:cNvSpPr>
            <a:spLocks noGrp="1" noChangeArrowheads="1"/>
          </p:cNvSpPr>
          <p:nvPr>
            <p:ph type="body" idx="1"/>
          </p:nvPr>
        </p:nvSpPr>
        <p:spPr>
          <a:xfrm>
            <a:off x="190500" y="148168"/>
            <a:ext cx="8572500" cy="6011332"/>
          </a:xfrm>
        </p:spPr>
        <p:txBody>
          <a:bodyPr>
            <a:normAutofit/>
          </a:bodyPr>
          <a:lstStyle/>
          <a:p>
            <a:pPr eaLnBrk="1" hangingPunct="1">
              <a:defRPr/>
            </a:pPr>
            <a:r>
              <a:rPr lang="en-US" sz="3600" dirty="0" smtClean="0">
                <a:cs typeface="+mn-cs"/>
              </a:rPr>
              <a:t>For further precision, astronomers divide each spectral class into 10 subclasses.</a:t>
            </a:r>
            <a:r>
              <a:rPr lang="en-US" dirty="0" smtClean="0">
                <a:cs typeface="+mn-cs"/>
              </a:rPr>
              <a:t> </a:t>
            </a:r>
          </a:p>
          <a:p>
            <a:pPr lvl="1" eaLnBrk="1" hangingPunct="1">
              <a:defRPr/>
            </a:pPr>
            <a:r>
              <a:rPr lang="en-US" sz="2400" dirty="0" smtClean="0"/>
              <a:t>For example, spectral class A consists of the subclasses A0, A1, A2, . . . A8, and A9. </a:t>
            </a:r>
          </a:p>
          <a:p>
            <a:pPr lvl="1" eaLnBrk="1" hangingPunct="1">
              <a:defRPr/>
            </a:pPr>
            <a:r>
              <a:rPr lang="en-US" sz="2400" dirty="0" smtClean="0"/>
              <a:t>Next come F0, F1, F2, and so on</a:t>
            </a:r>
            <a:r>
              <a:rPr lang="en-US" sz="2400" dirty="0" smtClean="0"/>
              <a:t>.</a:t>
            </a:r>
          </a:p>
          <a:p>
            <a:pPr>
              <a:defRPr/>
            </a:pPr>
            <a:r>
              <a:rPr lang="en-US" sz="4000" dirty="0"/>
              <a:t>These finer divisions define a star</a:t>
            </a:r>
            <a:r>
              <a:rPr lang="ja-JP" altLang="en-US" sz="4000" dirty="0">
                <a:latin typeface="Arial"/>
              </a:rPr>
              <a:t>’</a:t>
            </a:r>
            <a:r>
              <a:rPr lang="en-US" sz="4000" dirty="0"/>
              <a:t>s temperature to a precision of about 5 percent.</a:t>
            </a:r>
            <a:r>
              <a:rPr lang="en-US" dirty="0"/>
              <a:t> </a:t>
            </a:r>
          </a:p>
          <a:p>
            <a:pPr lvl="1">
              <a:defRPr/>
            </a:pPr>
            <a:r>
              <a:rPr lang="en-US" sz="2400" dirty="0"/>
              <a:t>Thus, the sun is not just a G star.</a:t>
            </a:r>
          </a:p>
          <a:p>
            <a:pPr lvl="1">
              <a:defRPr/>
            </a:pPr>
            <a:r>
              <a:rPr lang="en-US" sz="2400" dirty="0"/>
              <a:t>It is a G2 star, with a temperature of 5,800 K.</a:t>
            </a:r>
            <a:endParaRPr lang="en-US" sz="2000" dirty="0"/>
          </a:p>
          <a:p>
            <a:pPr lvl="1" eaLnBrk="1" hangingPunct="1">
              <a:defRPr/>
            </a:pPr>
            <a:endParaRPr lang="en-US" sz="2400" dirty="0" smtClean="0"/>
          </a:p>
        </p:txBody>
      </p:sp>
    </p:spTree>
    <p:extLst>
      <p:ext uri="{BB962C8B-B14F-4D97-AF65-F5344CB8AC3E}">
        <p14:creationId xmlns:p14="http://schemas.microsoft.com/office/powerpoint/2010/main" val="2697810951"/>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3955" name="Rectangle 3"/>
          <p:cNvSpPr>
            <a:spLocks noGrp="1" noChangeArrowheads="1"/>
          </p:cNvSpPr>
          <p:nvPr>
            <p:ph type="body" idx="1"/>
          </p:nvPr>
        </p:nvSpPr>
        <p:spPr>
          <a:xfrm>
            <a:off x="169333" y="148168"/>
            <a:ext cx="8993717" cy="6130396"/>
          </a:xfrm>
        </p:spPr>
        <p:txBody>
          <a:bodyPr/>
          <a:lstStyle/>
          <a:p>
            <a:pPr eaLnBrk="1" hangingPunct="1">
              <a:defRPr/>
            </a:pPr>
            <a:r>
              <a:rPr lang="en-US" sz="3600" dirty="0" smtClean="0">
                <a:cs typeface="+mn-cs"/>
              </a:rPr>
              <a:t>Generations of astronomy students have remembered the spectral sequence by using various mnemonics.</a:t>
            </a:r>
          </a:p>
          <a:p>
            <a:pPr lvl="1" eaLnBrk="1" hangingPunct="1">
              <a:defRPr/>
            </a:pPr>
            <a:r>
              <a:rPr lang="en-US" sz="2400" dirty="0" smtClean="0"/>
              <a:t>Oh Boy, An F Grade Kills Me</a:t>
            </a:r>
            <a:r>
              <a:rPr lang="en-US" sz="2400" dirty="0" smtClean="0"/>
              <a:t>.</a:t>
            </a:r>
          </a:p>
          <a:p>
            <a:pPr lvl="1">
              <a:defRPr/>
            </a:pPr>
            <a:r>
              <a:rPr lang="en-US" sz="2400" dirty="0"/>
              <a:t>Only Bad Astronomers Forget Generally Known Mnemonics.</a:t>
            </a:r>
          </a:p>
          <a:p>
            <a:pPr marL="457200" lvl="1" indent="0" eaLnBrk="1" hangingPunct="1">
              <a:buNone/>
              <a:defRPr/>
            </a:pPr>
            <a:endParaRPr lang="en-US" sz="2400" dirty="0" smtClean="0"/>
          </a:p>
          <a:p>
            <a:pPr>
              <a:defRPr/>
            </a:pPr>
            <a:r>
              <a:rPr lang="en-US" sz="3600" dirty="0"/>
              <a:t>Recently, astronomers have added two more spectral classes—L and T.</a:t>
            </a:r>
          </a:p>
          <a:p>
            <a:pPr>
              <a:defRPr/>
            </a:pPr>
            <a:r>
              <a:rPr lang="en-US" sz="3600" dirty="0"/>
              <a:t>These represent objects cooler than stars—called brown dwarfs</a:t>
            </a:r>
            <a:r>
              <a:rPr lang="en-US" sz="3600" dirty="0" smtClean="0"/>
              <a:t>.</a:t>
            </a:r>
            <a:endParaRPr lang="en-US" sz="3600" dirty="0"/>
          </a:p>
        </p:txBody>
      </p:sp>
      <p:sp>
        <p:nvSpPr>
          <p:cNvPr id="2" name="TextBox 1"/>
          <p:cNvSpPr txBox="1"/>
          <p:nvPr/>
        </p:nvSpPr>
        <p:spPr>
          <a:xfrm>
            <a:off x="8614833" y="2540000"/>
            <a:ext cx="184666" cy="646331"/>
          </a:xfrm>
          <a:prstGeom prst="rect">
            <a:avLst/>
          </a:prstGeom>
          <a:noFill/>
        </p:spPr>
        <p:txBody>
          <a:bodyPr wrap="none" rtlCol="0">
            <a:spAutoFit/>
          </a:bodyPr>
          <a:lstStyle/>
          <a:p>
            <a:endParaRPr lang="en-US" dirty="0" smtClean="0"/>
          </a:p>
          <a:p>
            <a:endParaRPr lang="en-US" dirty="0"/>
          </a:p>
        </p:txBody>
      </p:sp>
    </p:spTree>
    <p:extLst>
      <p:ext uri="{BB962C8B-B14F-4D97-AF65-F5344CB8AC3E}">
        <p14:creationId xmlns:p14="http://schemas.microsoft.com/office/powerpoint/2010/main" val="2989574414"/>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03" name="Rectangle 3"/>
          <p:cNvSpPr>
            <a:spLocks noGrp="1" noChangeArrowheads="1"/>
          </p:cNvSpPr>
          <p:nvPr>
            <p:ph type="body" idx="1"/>
          </p:nvPr>
        </p:nvSpPr>
        <p:spPr>
          <a:xfrm>
            <a:off x="571500" y="990600"/>
            <a:ext cx="8572500" cy="4525963"/>
          </a:xfrm>
        </p:spPr>
        <p:txBody>
          <a:bodyPr/>
          <a:lstStyle/>
          <a:p>
            <a:pPr eaLnBrk="1" hangingPunct="1">
              <a:defRPr/>
            </a:pPr>
            <a:r>
              <a:rPr lang="en-US" sz="3400" smtClean="0">
                <a:cs typeface="+mn-cs"/>
              </a:rPr>
              <a:t>The figure shows color images of 13 stellar spectra—ranging from the hottest at the top to the coolest at the bottom. </a:t>
            </a:r>
          </a:p>
        </p:txBody>
      </p:sp>
      <p:pic>
        <p:nvPicPr>
          <p:cNvPr id="1382414" name="Picture 14" descr="06f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0200" y="3070225"/>
            <a:ext cx="6273800" cy="378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Rectangle 1"/>
          <p:cNvSpPr/>
          <p:nvPr/>
        </p:nvSpPr>
        <p:spPr>
          <a:xfrm>
            <a:off x="254001" y="2772833"/>
            <a:ext cx="2616200" cy="3539430"/>
          </a:xfrm>
          <a:prstGeom prst="rect">
            <a:avLst/>
          </a:prstGeom>
        </p:spPr>
        <p:txBody>
          <a:bodyPr wrap="square">
            <a:spAutoFit/>
          </a:bodyPr>
          <a:lstStyle/>
          <a:p>
            <a:pPr>
              <a:defRPr/>
            </a:pPr>
            <a:r>
              <a:rPr lang="en-US" sz="3200" dirty="0"/>
              <a:t>Notice how spectral features change gradually from hot to cool stars. </a:t>
            </a:r>
          </a:p>
        </p:txBody>
      </p:sp>
    </p:spTree>
    <p:extLst>
      <p:ext uri="{BB962C8B-B14F-4D97-AF65-F5344CB8AC3E}">
        <p14:creationId xmlns:p14="http://schemas.microsoft.com/office/powerpoint/2010/main" val="166656441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06f02"/>
          <p:cNvPicPr>
            <a:picLocks noChangeAspect="1" noChangeArrowheads="1"/>
          </p:cNvPicPr>
          <p:nvPr/>
        </p:nvPicPr>
        <p:blipFill>
          <a:blip r:embed="rId2">
            <a:extLst>
              <a:ext uri="{28A0092B-C50C-407E-A947-70E740481C1C}">
                <a14:useLocalDpi xmlns:a14="http://schemas.microsoft.com/office/drawing/2010/main" val="0"/>
              </a:ext>
            </a:extLst>
          </a:blip>
          <a:srcRect l="395" t="1419" r="5316" b="5304"/>
          <a:stretch>
            <a:fillRect/>
          </a:stretch>
        </p:blipFill>
        <p:spPr bwMode="auto">
          <a:xfrm>
            <a:off x="250936" y="161246"/>
            <a:ext cx="8893064" cy="6152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699055163"/>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06f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614" y="254001"/>
            <a:ext cx="8554385" cy="66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3288776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4115" name="Rectangle 3"/>
          <p:cNvSpPr>
            <a:spLocks noGrp="1" noChangeArrowheads="1"/>
          </p:cNvSpPr>
          <p:nvPr>
            <p:ph type="body" idx="1"/>
          </p:nvPr>
        </p:nvSpPr>
        <p:spPr>
          <a:xfrm>
            <a:off x="571500" y="990600"/>
            <a:ext cx="8591550" cy="4525963"/>
          </a:xfrm>
        </p:spPr>
        <p:txBody>
          <a:bodyPr/>
          <a:lstStyle/>
          <a:p>
            <a:pPr eaLnBrk="1" hangingPunct="1">
              <a:defRPr/>
            </a:pPr>
            <a:r>
              <a:rPr lang="en-US" sz="3400" smtClean="0">
                <a:cs typeface="+mn-cs"/>
              </a:rPr>
              <a:t>Although these spectra are attractive, astronomers rarely work with spectra as color images.</a:t>
            </a:r>
          </a:p>
        </p:txBody>
      </p:sp>
      <p:sp>
        <p:nvSpPr>
          <p:cNvPr id="1754120" name="Text Box 8"/>
          <p:cNvSpPr txBox="1">
            <a:spLocks noChangeArrowheads="1"/>
          </p:cNvSpPr>
          <p:nvPr/>
        </p:nvSpPr>
        <p:spPr bwMode="auto">
          <a:xfrm>
            <a:off x="571500" y="76200"/>
            <a:ext cx="77343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Temperature Spectral Classification</a:t>
            </a:r>
          </a:p>
        </p:txBody>
      </p:sp>
      <p:pic>
        <p:nvPicPr>
          <p:cNvPr id="1754122" name="Picture 10" descr="06f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0200" y="3068638"/>
            <a:ext cx="6273800" cy="378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231181079"/>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6499" name="Rectangle 3"/>
          <p:cNvSpPr>
            <a:spLocks noGrp="1" noChangeArrowheads="1"/>
          </p:cNvSpPr>
          <p:nvPr>
            <p:ph type="body" idx="1"/>
          </p:nvPr>
        </p:nvSpPr>
        <p:spPr>
          <a:xfrm>
            <a:off x="552450" y="933450"/>
            <a:ext cx="8591550" cy="4525963"/>
          </a:xfrm>
        </p:spPr>
        <p:txBody>
          <a:bodyPr/>
          <a:lstStyle/>
          <a:p>
            <a:pPr eaLnBrk="1" hangingPunct="1">
              <a:defRPr/>
            </a:pPr>
            <a:r>
              <a:rPr lang="en-US" sz="4800" smtClean="0">
                <a:cs typeface="+mn-cs"/>
              </a:rPr>
              <a:t>Your fourth goal in the chapter is to learn about the sizes of stars. </a:t>
            </a:r>
          </a:p>
        </p:txBody>
      </p:sp>
      <p:sp>
        <p:nvSpPr>
          <p:cNvPr id="1386505" name="Text Box 9"/>
          <p:cNvSpPr txBox="1">
            <a:spLocks noChangeArrowheads="1"/>
          </p:cNvSpPr>
          <p:nvPr/>
        </p:nvSpPr>
        <p:spPr bwMode="auto">
          <a:xfrm>
            <a:off x="571500" y="76200"/>
            <a:ext cx="77343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Star Sizes</a:t>
            </a:r>
          </a:p>
        </p:txBody>
      </p:sp>
    </p:spTree>
    <p:extLst>
      <p:ext uri="{BB962C8B-B14F-4D97-AF65-F5344CB8AC3E}">
        <p14:creationId xmlns:p14="http://schemas.microsoft.com/office/powerpoint/2010/main" val="3013691802"/>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6163" name="Rectangle 3"/>
          <p:cNvSpPr>
            <a:spLocks noGrp="1" noChangeArrowheads="1"/>
          </p:cNvSpPr>
          <p:nvPr>
            <p:ph type="body" idx="1"/>
          </p:nvPr>
        </p:nvSpPr>
        <p:spPr>
          <a:xfrm>
            <a:off x="552450" y="990600"/>
            <a:ext cx="8591550" cy="5867400"/>
          </a:xfrm>
        </p:spPr>
        <p:txBody>
          <a:bodyPr>
            <a:normAutofit lnSpcReduction="10000"/>
          </a:bodyPr>
          <a:lstStyle/>
          <a:p>
            <a:pPr eaLnBrk="1" hangingPunct="1">
              <a:defRPr/>
            </a:pPr>
            <a:r>
              <a:rPr lang="en-US" sz="4000" dirty="0" smtClean="0">
                <a:cs typeface="+mn-cs"/>
              </a:rPr>
              <a:t>Do stars all have the same diameter as the sun, or are some larger and some smaller?</a:t>
            </a:r>
            <a:r>
              <a:rPr lang="en-US" dirty="0" smtClean="0">
                <a:cs typeface="+mn-cs"/>
              </a:rPr>
              <a:t> </a:t>
            </a:r>
          </a:p>
          <a:p>
            <a:pPr lvl="1" eaLnBrk="1" hangingPunct="1">
              <a:defRPr/>
            </a:pPr>
            <a:r>
              <a:rPr lang="en-US" sz="3600" dirty="0" smtClean="0"/>
              <a:t>You certainly </a:t>
            </a:r>
            <a:r>
              <a:rPr lang="en-US" sz="3600" dirty="0" smtClean="0"/>
              <a:t>can</a:t>
            </a:r>
            <a:r>
              <a:rPr lang="en-US" sz="3600" dirty="0" smtClean="0">
                <a:latin typeface="Arial"/>
              </a:rPr>
              <a:t>’</a:t>
            </a:r>
            <a:r>
              <a:rPr lang="en-US" sz="3600" dirty="0" smtClean="0"/>
              <a:t>t </a:t>
            </a:r>
            <a:r>
              <a:rPr lang="en-US" sz="3600" dirty="0" smtClean="0"/>
              <a:t>see their sizes through a telescope.</a:t>
            </a:r>
          </a:p>
          <a:p>
            <a:pPr lvl="1" eaLnBrk="1" hangingPunct="1">
              <a:defRPr/>
            </a:pPr>
            <a:r>
              <a:rPr lang="en-US" sz="3600" dirty="0" smtClean="0"/>
              <a:t>The images of the stars are much too small for you to resolve their disks and measure their diameters. </a:t>
            </a:r>
          </a:p>
          <a:p>
            <a:pPr lvl="1" eaLnBrk="1" hangingPunct="1">
              <a:defRPr/>
            </a:pPr>
            <a:r>
              <a:rPr lang="en-US" sz="3600" dirty="0" smtClean="0"/>
              <a:t>There is a way, however, to find out how big stars really are</a:t>
            </a:r>
            <a:r>
              <a:rPr lang="en-US" sz="2400" dirty="0" smtClean="0"/>
              <a:t>.</a:t>
            </a:r>
          </a:p>
        </p:txBody>
      </p:sp>
      <p:sp>
        <p:nvSpPr>
          <p:cNvPr id="1756167" name="Text Box 7"/>
          <p:cNvSpPr txBox="1">
            <a:spLocks noChangeArrowheads="1"/>
          </p:cNvSpPr>
          <p:nvPr/>
        </p:nvSpPr>
        <p:spPr bwMode="auto">
          <a:xfrm>
            <a:off x="571500" y="76200"/>
            <a:ext cx="77343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spcBef>
                <a:spcPct val="50000"/>
              </a:spcBef>
              <a:defRPr/>
            </a:pPr>
            <a:r>
              <a:rPr lang="en-US" sz="4000" dirty="0">
                <a:solidFill>
                  <a:srgbClr val="AF0C0C"/>
                </a:solidFill>
                <a:cs typeface="+mn-cs"/>
              </a:rPr>
              <a:t>Star Sizes</a:t>
            </a:r>
          </a:p>
        </p:txBody>
      </p:sp>
    </p:spTree>
    <p:extLst>
      <p:ext uri="{BB962C8B-B14F-4D97-AF65-F5344CB8AC3E}">
        <p14:creationId xmlns:p14="http://schemas.microsoft.com/office/powerpoint/2010/main" val="602863095"/>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7523" name="Rectangle 3"/>
          <p:cNvSpPr>
            <a:spLocks noGrp="1" noChangeArrowheads="1"/>
          </p:cNvSpPr>
          <p:nvPr>
            <p:ph type="body" idx="1"/>
          </p:nvPr>
        </p:nvSpPr>
        <p:spPr>
          <a:xfrm>
            <a:off x="552450" y="1714500"/>
            <a:ext cx="8591550" cy="5143500"/>
          </a:xfrm>
        </p:spPr>
        <p:txBody>
          <a:bodyPr>
            <a:normAutofit/>
          </a:bodyPr>
          <a:lstStyle/>
          <a:p>
            <a:pPr eaLnBrk="1" hangingPunct="1">
              <a:defRPr/>
            </a:pPr>
            <a:r>
              <a:rPr lang="en-US" sz="3200" dirty="0" smtClean="0"/>
              <a:t>The luminosity of a glowing object like a star is determined by its surface area and temperature. </a:t>
            </a:r>
          </a:p>
          <a:p>
            <a:pPr lvl="1" eaLnBrk="1" hangingPunct="1">
              <a:defRPr/>
            </a:pPr>
            <a:r>
              <a:rPr lang="en-US" sz="3200" dirty="0" smtClean="0"/>
              <a:t>For example, you can eat dinner by candlelight because the candle flame has a small surface area.</a:t>
            </a:r>
          </a:p>
          <a:p>
            <a:pPr lvl="1" eaLnBrk="1" hangingPunct="1">
              <a:defRPr/>
            </a:pPr>
            <a:r>
              <a:rPr lang="en-US" sz="3200" dirty="0" smtClean="0"/>
              <a:t>Although it is very hot, it cannot radiate much heat because it is small—it has a low luminosity.</a:t>
            </a:r>
          </a:p>
        </p:txBody>
      </p:sp>
      <p:sp>
        <p:nvSpPr>
          <p:cNvPr id="1387526" name="Text Box 6"/>
          <p:cNvSpPr txBox="1">
            <a:spLocks noChangeArrowheads="1"/>
          </p:cNvSpPr>
          <p:nvPr/>
        </p:nvSpPr>
        <p:spPr bwMode="auto">
          <a:xfrm>
            <a:off x="571500" y="529166"/>
            <a:ext cx="7734300" cy="309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spcBef>
                <a:spcPct val="50000"/>
              </a:spcBef>
              <a:defRPr/>
            </a:pPr>
            <a:r>
              <a:rPr lang="en-US" sz="4000" dirty="0">
                <a:solidFill>
                  <a:srgbClr val="AF0C0C"/>
                </a:solidFill>
                <a:cs typeface="+mn-cs"/>
              </a:rPr>
              <a:t>Luminosity, Temperature, and Diameter</a:t>
            </a:r>
          </a:p>
        </p:txBody>
      </p:sp>
    </p:spTree>
    <p:extLst>
      <p:ext uri="{BB962C8B-B14F-4D97-AF65-F5344CB8AC3E}">
        <p14:creationId xmlns:p14="http://schemas.microsoft.com/office/powerpoint/2010/main" val="809383988"/>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8211" name="Rectangle 3"/>
          <p:cNvSpPr>
            <a:spLocks noGrp="1" noChangeArrowheads="1"/>
          </p:cNvSpPr>
          <p:nvPr>
            <p:ph type="body" idx="1"/>
          </p:nvPr>
        </p:nvSpPr>
        <p:spPr>
          <a:xfrm>
            <a:off x="133350" y="990600"/>
            <a:ext cx="9010650" cy="5848350"/>
          </a:xfrm>
        </p:spPr>
        <p:txBody>
          <a:bodyPr/>
          <a:lstStyle/>
          <a:p>
            <a:pPr lvl="1" eaLnBrk="1" hangingPunct="1">
              <a:defRPr/>
            </a:pPr>
            <a:r>
              <a:rPr lang="en-US" sz="3200" smtClean="0"/>
              <a:t>However, if the candle flame were 12 feet tall, it would have a very large surface area from which to radiate.</a:t>
            </a:r>
          </a:p>
          <a:p>
            <a:pPr lvl="1" eaLnBrk="1" hangingPunct="1">
              <a:defRPr/>
            </a:pPr>
            <a:r>
              <a:rPr lang="en-US" sz="3200" smtClean="0"/>
              <a:t>Although it might be the same temperatures as a normal candle flame, its luminosity would drive you from the table.</a:t>
            </a:r>
          </a:p>
        </p:txBody>
      </p:sp>
      <p:sp>
        <p:nvSpPr>
          <p:cNvPr id="1758215" name="Text Box 7"/>
          <p:cNvSpPr txBox="1">
            <a:spLocks noChangeArrowheads="1"/>
          </p:cNvSpPr>
          <p:nvPr/>
        </p:nvSpPr>
        <p:spPr bwMode="auto">
          <a:xfrm>
            <a:off x="571500" y="76200"/>
            <a:ext cx="77343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Luminosity, Temperature, and Diameter</a:t>
            </a:r>
          </a:p>
        </p:txBody>
      </p:sp>
    </p:spTree>
    <p:extLst>
      <p:ext uri="{BB962C8B-B14F-4D97-AF65-F5344CB8AC3E}">
        <p14:creationId xmlns:p14="http://schemas.microsoft.com/office/powerpoint/2010/main" val="3873802883"/>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8547" name="Rectangle 3"/>
          <p:cNvSpPr>
            <a:spLocks noGrp="1" noChangeArrowheads="1"/>
          </p:cNvSpPr>
          <p:nvPr>
            <p:ph type="body" idx="1"/>
          </p:nvPr>
        </p:nvSpPr>
        <p:spPr>
          <a:xfrm>
            <a:off x="552450" y="990600"/>
            <a:ext cx="8591550" cy="5867400"/>
          </a:xfrm>
        </p:spPr>
        <p:txBody>
          <a:bodyPr/>
          <a:lstStyle/>
          <a:p>
            <a:pPr eaLnBrk="1" hangingPunct="1">
              <a:defRPr/>
            </a:pPr>
            <a:r>
              <a:rPr lang="en-US" sz="4000" dirty="0" smtClean="0">
                <a:cs typeface="+mn-cs"/>
              </a:rPr>
              <a:t>Similarly, a </a:t>
            </a:r>
            <a:r>
              <a:rPr lang="en-US" sz="4000" dirty="0" smtClean="0">
                <a:cs typeface="+mn-cs"/>
              </a:rPr>
              <a:t>star</a:t>
            </a:r>
            <a:r>
              <a:rPr lang="en-US" sz="4000" dirty="0" smtClean="0">
                <a:latin typeface="Arial"/>
              </a:rPr>
              <a:t>’</a:t>
            </a:r>
            <a:r>
              <a:rPr lang="en-US" sz="4000" dirty="0" smtClean="0">
                <a:cs typeface="+mn-cs"/>
              </a:rPr>
              <a:t>s </a:t>
            </a:r>
            <a:r>
              <a:rPr lang="en-US" sz="4000" dirty="0" smtClean="0">
                <a:cs typeface="+mn-cs"/>
              </a:rPr>
              <a:t>luminosity is proportional to its surface area.</a:t>
            </a:r>
            <a:r>
              <a:rPr lang="en-US" dirty="0" smtClean="0">
                <a:cs typeface="+mn-cs"/>
              </a:rPr>
              <a:t> </a:t>
            </a:r>
          </a:p>
          <a:p>
            <a:pPr lvl="1" eaLnBrk="1" hangingPunct="1">
              <a:defRPr/>
            </a:pPr>
            <a:r>
              <a:rPr lang="en-US" sz="2800" dirty="0" smtClean="0"/>
              <a:t>A hot star may not be very luminous if it has a small surface area—but it could be highly luminous if it were larger.</a:t>
            </a:r>
          </a:p>
          <a:p>
            <a:pPr lvl="1">
              <a:defRPr/>
            </a:pPr>
            <a:r>
              <a:rPr lang="en-US" sz="2800" dirty="0" smtClean="0"/>
              <a:t>Even a cool star could be luminous if it had a large surface area</a:t>
            </a:r>
            <a:r>
              <a:rPr lang="en-US" sz="2800" dirty="0" smtClean="0"/>
              <a:t>.</a:t>
            </a:r>
            <a:r>
              <a:rPr lang="en-US" sz="2800" dirty="0"/>
              <a:t> </a:t>
            </a:r>
            <a:endParaRPr lang="en-US" sz="2800" dirty="0" smtClean="0"/>
          </a:p>
          <a:p>
            <a:pPr lvl="1">
              <a:defRPr/>
            </a:pPr>
            <a:r>
              <a:rPr lang="en-US" sz="2800" dirty="0" smtClean="0"/>
              <a:t>You </a:t>
            </a:r>
            <a:r>
              <a:rPr lang="en-US" sz="2800" dirty="0"/>
              <a:t>can use stellar luminosities to determine the diameters of stars—if you can separate the effects of temperature and surface area.</a:t>
            </a:r>
          </a:p>
          <a:p>
            <a:pPr lvl="1" eaLnBrk="1" hangingPunct="1">
              <a:defRPr/>
            </a:pPr>
            <a:endParaRPr lang="en-US" sz="2800" dirty="0" smtClean="0"/>
          </a:p>
        </p:txBody>
      </p:sp>
      <p:sp>
        <p:nvSpPr>
          <p:cNvPr id="1388553" name="Text Box 9"/>
          <p:cNvSpPr txBox="1">
            <a:spLocks noChangeArrowheads="1"/>
          </p:cNvSpPr>
          <p:nvPr/>
        </p:nvSpPr>
        <p:spPr bwMode="auto">
          <a:xfrm>
            <a:off x="571500" y="232832"/>
            <a:ext cx="7734300" cy="605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spcBef>
                <a:spcPct val="50000"/>
              </a:spcBef>
              <a:defRPr/>
            </a:pPr>
            <a:r>
              <a:rPr lang="en-US" sz="4000" dirty="0">
                <a:solidFill>
                  <a:srgbClr val="AF0C0C"/>
                </a:solidFill>
                <a:cs typeface="+mn-cs"/>
              </a:rPr>
              <a:t>Luminosity, Temperature, and Diameter</a:t>
            </a:r>
          </a:p>
        </p:txBody>
      </p:sp>
    </p:spTree>
    <p:extLst>
      <p:ext uri="{BB962C8B-B14F-4D97-AF65-F5344CB8AC3E}">
        <p14:creationId xmlns:p14="http://schemas.microsoft.com/office/powerpoint/2010/main" val="3155545767"/>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9571" name="Rectangle 3"/>
          <p:cNvSpPr>
            <a:spLocks noGrp="1" noChangeArrowheads="1"/>
          </p:cNvSpPr>
          <p:nvPr>
            <p:ph type="body" idx="1"/>
          </p:nvPr>
        </p:nvSpPr>
        <p:spPr>
          <a:xfrm>
            <a:off x="571500" y="990600"/>
            <a:ext cx="8343900" cy="5791200"/>
          </a:xfrm>
        </p:spPr>
        <p:txBody>
          <a:bodyPr/>
          <a:lstStyle/>
          <a:p>
            <a:pPr eaLnBrk="1" hangingPunct="1">
              <a:defRPr/>
            </a:pPr>
            <a:r>
              <a:rPr lang="en-US" sz="3600" dirty="0" smtClean="0">
                <a:cs typeface="+mn-cs"/>
              </a:rPr>
              <a:t>The </a:t>
            </a:r>
            <a:r>
              <a:rPr lang="en-US" sz="3600" dirty="0" err="1" smtClean="0">
                <a:solidFill>
                  <a:srgbClr val="3333FF"/>
                </a:solidFill>
                <a:cs typeface="+mn-cs"/>
              </a:rPr>
              <a:t>Hertzsprung</a:t>
            </a:r>
            <a:r>
              <a:rPr lang="en-US" sz="3600" dirty="0" smtClean="0">
                <a:solidFill>
                  <a:srgbClr val="3333FF"/>
                </a:solidFill>
                <a:cs typeface="+mn-cs"/>
              </a:rPr>
              <a:t>-Russell</a:t>
            </a:r>
            <a:r>
              <a:rPr lang="en-US" sz="3600" dirty="0" smtClean="0">
                <a:cs typeface="+mn-cs"/>
              </a:rPr>
              <a:t> (</a:t>
            </a:r>
            <a:r>
              <a:rPr lang="en-US" sz="3600" dirty="0" smtClean="0">
                <a:solidFill>
                  <a:srgbClr val="3333FF"/>
                </a:solidFill>
                <a:cs typeface="+mn-cs"/>
              </a:rPr>
              <a:t>H-R</a:t>
            </a:r>
            <a:r>
              <a:rPr lang="en-US" sz="3600" dirty="0" smtClean="0">
                <a:cs typeface="+mn-cs"/>
              </a:rPr>
              <a:t>) diagram is a graph that separates the effects of temperature and surface area on stellar luminosities.</a:t>
            </a:r>
          </a:p>
          <a:p>
            <a:pPr lvl="1" eaLnBrk="1" hangingPunct="1">
              <a:defRPr/>
            </a:pPr>
            <a:r>
              <a:rPr lang="en-US" sz="2400" dirty="0" smtClean="0"/>
              <a:t>Thus, it enables astronomers to sort the stars according to their diameters.</a:t>
            </a:r>
            <a:endParaRPr lang="en-US" sz="2000" dirty="0" smtClean="0"/>
          </a:p>
        </p:txBody>
      </p:sp>
      <p:sp>
        <p:nvSpPr>
          <p:cNvPr id="1389575" name="Text Box 7"/>
          <p:cNvSpPr txBox="1">
            <a:spLocks noChangeArrowheads="1"/>
          </p:cNvSpPr>
          <p:nvPr/>
        </p:nvSpPr>
        <p:spPr bwMode="auto">
          <a:xfrm>
            <a:off x="571500" y="317500"/>
            <a:ext cx="77343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spcBef>
                <a:spcPct val="50000"/>
              </a:spcBef>
              <a:defRPr/>
            </a:pPr>
            <a:r>
              <a:rPr lang="en-US" sz="4000" dirty="0">
                <a:solidFill>
                  <a:srgbClr val="AF0C0C"/>
                </a:solidFill>
                <a:cs typeface="+mn-cs"/>
              </a:rPr>
              <a:t>Luminosity, Temperature, and Diameter</a:t>
            </a:r>
          </a:p>
        </p:txBody>
      </p:sp>
    </p:spTree>
    <p:extLst>
      <p:ext uri="{BB962C8B-B14F-4D97-AF65-F5344CB8AC3E}">
        <p14:creationId xmlns:p14="http://schemas.microsoft.com/office/powerpoint/2010/main" val="2378858136"/>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4355" name="Rectangle 3"/>
          <p:cNvSpPr>
            <a:spLocks noGrp="1" noChangeArrowheads="1"/>
          </p:cNvSpPr>
          <p:nvPr>
            <p:ph type="body" idx="1"/>
          </p:nvPr>
        </p:nvSpPr>
        <p:spPr>
          <a:xfrm>
            <a:off x="552450" y="952500"/>
            <a:ext cx="8591550" cy="5867400"/>
          </a:xfrm>
        </p:spPr>
        <p:txBody>
          <a:bodyPr/>
          <a:lstStyle/>
          <a:p>
            <a:pPr eaLnBrk="1" hangingPunct="1">
              <a:defRPr/>
            </a:pPr>
            <a:r>
              <a:rPr lang="en-US" sz="4400" dirty="0" smtClean="0">
                <a:cs typeface="+mn-cs"/>
              </a:rPr>
              <a:t>The diagram is named after its originators:</a:t>
            </a:r>
          </a:p>
          <a:p>
            <a:pPr lvl="1" eaLnBrk="1" hangingPunct="1">
              <a:defRPr/>
            </a:pPr>
            <a:r>
              <a:rPr lang="en-US" sz="2600" dirty="0" err="1" smtClean="0"/>
              <a:t>Ejnar</a:t>
            </a:r>
            <a:r>
              <a:rPr lang="en-US" sz="2600" dirty="0" smtClean="0"/>
              <a:t> </a:t>
            </a:r>
            <a:r>
              <a:rPr lang="en-US" sz="2600" dirty="0" err="1" smtClean="0"/>
              <a:t>Hertzsprung</a:t>
            </a:r>
            <a:r>
              <a:rPr lang="en-US" sz="2600" dirty="0" smtClean="0"/>
              <a:t> in the Netherlands</a:t>
            </a:r>
          </a:p>
          <a:p>
            <a:pPr lvl="1" eaLnBrk="1" hangingPunct="1">
              <a:defRPr/>
            </a:pPr>
            <a:r>
              <a:rPr lang="en-US" sz="2600" dirty="0" smtClean="0"/>
              <a:t>Henry Norris Russell in the United States</a:t>
            </a:r>
          </a:p>
        </p:txBody>
      </p:sp>
      <p:sp>
        <p:nvSpPr>
          <p:cNvPr id="1764358" name="Text Box 6"/>
          <p:cNvSpPr txBox="1">
            <a:spLocks noChangeArrowheads="1"/>
          </p:cNvSpPr>
          <p:nvPr/>
        </p:nvSpPr>
        <p:spPr bwMode="auto">
          <a:xfrm>
            <a:off x="571500" y="296332"/>
            <a:ext cx="7734300" cy="541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spcBef>
                <a:spcPct val="50000"/>
              </a:spcBef>
              <a:defRPr/>
            </a:pPr>
            <a:r>
              <a:rPr lang="en-US" sz="4000" dirty="0">
                <a:solidFill>
                  <a:srgbClr val="AF0C0C"/>
                </a:solidFill>
                <a:cs typeface="+mn-cs"/>
              </a:rPr>
              <a:t>Luminosity, Temperature, and Diameter</a:t>
            </a:r>
          </a:p>
        </p:txBody>
      </p:sp>
    </p:spTree>
    <p:extLst>
      <p:ext uri="{BB962C8B-B14F-4D97-AF65-F5344CB8AC3E}">
        <p14:creationId xmlns:p14="http://schemas.microsoft.com/office/powerpoint/2010/main" val="1903957685"/>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43" name="Rectangle 3"/>
          <p:cNvSpPr>
            <a:spLocks noGrp="1" noChangeArrowheads="1"/>
          </p:cNvSpPr>
          <p:nvPr>
            <p:ph type="body" idx="1"/>
          </p:nvPr>
        </p:nvSpPr>
        <p:spPr>
          <a:xfrm>
            <a:off x="275167" y="990600"/>
            <a:ext cx="3915833" cy="5867400"/>
          </a:xfrm>
        </p:spPr>
        <p:txBody>
          <a:bodyPr/>
          <a:lstStyle/>
          <a:p>
            <a:pPr>
              <a:defRPr/>
            </a:pPr>
            <a:r>
              <a:rPr lang="en-US" dirty="0"/>
              <a:t>The H-R diagram can help you understand different kinds of stars.</a:t>
            </a:r>
          </a:p>
          <a:p>
            <a:pPr eaLnBrk="1" hangingPunct="1">
              <a:defRPr/>
            </a:pPr>
            <a:endParaRPr lang="en-US" dirty="0" smtClean="0">
              <a:cs typeface="+mn-cs"/>
            </a:endParaRPr>
          </a:p>
          <a:p>
            <a:pPr eaLnBrk="1" hangingPunct="1">
              <a:defRPr/>
            </a:pPr>
            <a:r>
              <a:rPr lang="en-US" dirty="0" smtClean="0">
                <a:cs typeface="+mn-cs"/>
              </a:rPr>
              <a:t>An </a:t>
            </a:r>
            <a:r>
              <a:rPr lang="en-US" dirty="0" smtClean="0">
                <a:cs typeface="+mn-cs"/>
              </a:rPr>
              <a:t>H-R diagram has luminosity on the vertical axis and temperature on the horizontal axis.</a:t>
            </a:r>
          </a:p>
          <a:p>
            <a:pPr lvl="1" eaLnBrk="1" hangingPunct="1">
              <a:defRPr/>
            </a:pPr>
            <a:r>
              <a:rPr lang="en-US" sz="2400" dirty="0" smtClean="0"/>
              <a:t>A star is represented by a point on the graph that shows its luminosity and temperature.</a:t>
            </a:r>
          </a:p>
        </p:txBody>
      </p:sp>
      <p:sp>
        <p:nvSpPr>
          <p:cNvPr id="1392653" name="Text Box 13"/>
          <p:cNvSpPr txBox="1">
            <a:spLocks noChangeArrowheads="1"/>
          </p:cNvSpPr>
          <p:nvPr/>
        </p:nvSpPr>
        <p:spPr bwMode="auto">
          <a:xfrm>
            <a:off x="571500" y="76200"/>
            <a:ext cx="77343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spcBef>
                <a:spcPct val="50000"/>
              </a:spcBef>
              <a:defRPr/>
            </a:pPr>
            <a:r>
              <a:rPr lang="en-US" sz="3200" dirty="0">
                <a:solidFill>
                  <a:srgbClr val="AF0C0C"/>
                </a:solidFill>
                <a:cs typeface="+mn-cs"/>
              </a:rPr>
              <a:t>Luminosity, Temperature, and Diameter</a:t>
            </a:r>
          </a:p>
        </p:txBody>
      </p:sp>
      <p:pic>
        <p:nvPicPr>
          <p:cNvPr id="1392654" name="Picture 14" descr="06f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9263" y="1322388"/>
            <a:ext cx="4865687" cy="549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11853834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2837" y="342649"/>
            <a:ext cx="8466200" cy="8217635"/>
          </a:xfrm>
          <a:prstGeom prst="rect">
            <a:avLst/>
          </a:prstGeom>
        </p:spPr>
        <p:txBody>
          <a:bodyPr wrap="square">
            <a:spAutoFit/>
          </a:bodyPr>
          <a:lstStyle/>
          <a:p>
            <a:pPr algn="ctr">
              <a:lnSpc>
                <a:spcPct val="100000"/>
              </a:lnSpc>
              <a:spcBef>
                <a:spcPct val="0"/>
              </a:spcBef>
              <a:defRPr/>
            </a:pPr>
            <a:r>
              <a:rPr lang="en-US" sz="4000" dirty="0">
                <a:solidFill>
                  <a:schemeClr val="accent2">
                    <a:lumMod val="75000"/>
                  </a:schemeClr>
                </a:solidFill>
              </a:rPr>
              <a:t>The </a:t>
            </a:r>
            <a:r>
              <a:rPr lang="en-US" sz="4000" dirty="0" smtClean="0">
                <a:solidFill>
                  <a:schemeClr val="accent2">
                    <a:lumMod val="75000"/>
                  </a:schemeClr>
                </a:solidFill>
              </a:rPr>
              <a:t>Astronomer</a:t>
            </a:r>
            <a:r>
              <a:rPr lang="en-US" sz="4000" dirty="0" smtClean="0">
                <a:solidFill>
                  <a:schemeClr val="accent2">
                    <a:lumMod val="75000"/>
                  </a:schemeClr>
                </a:solidFill>
                <a:latin typeface="Arial"/>
              </a:rPr>
              <a:t>’</a:t>
            </a:r>
            <a:r>
              <a:rPr lang="en-US" sz="4000" dirty="0" smtClean="0">
                <a:solidFill>
                  <a:schemeClr val="accent2">
                    <a:lumMod val="75000"/>
                  </a:schemeClr>
                </a:solidFill>
              </a:rPr>
              <a:t>s </a:t>
            </a:r>
            <a:r>
              <a:rPr lang="en-US" sz="4000" dirty="0">
                <a:solidFill>
                  <a:schemeClr val="accent2">
                    <a:lumMod val="75000"/>
                  </a:schemeClr>
                </a:solidFill>
              </a:rPr>
              <a:t>Triangulation </a:t>
            </a:r>
            <a:r>
              <a:rPr lang="en-US" sz="4000" dirty="0" smtClean="0">
                <a:solidFill>
                  <a:schemeClr val="accent2">
                    <a:lumMod val="75000"/>
                  </a:schemeClr>
                </a:solidFill>
              </a:rPr>
              <a:t>Method</a:t>
            </a:r>
          </a:p>
          <a:p>
            <a:pPr>
              <a:lnSpc>
                <a:spcPct val="100000"/>
              </a:lnSpc>
              <a:spcBef>
                <a:spcPct val="0"/>
              </a:spcBef>
              <a:defRPr/>
            </a:pPr>
            <a:endParaRPr lang="en-US" sz="3200" dirty="0" smtClean="0">
              <a:solidFill>
                <a:schemeClr val="accent2">
                  <a:lumMod val="75000"/>
                </a:schemeClr>
              </a:solidFill>
            </a:endParaRPr>
          </a:p>
          <a:p>
            <a:pPr>
              <a:defRPr/>
            </a:pPr>
            <a:r>
              <a:rPr lang="en-US" sz="3200" dirty="0"/>
              <a:t>As the stars are so distant, their parallaxes are very small angles—usually expressed in arc seconds.</a:t>
            </a:r>
          </a:p>
          <a:p>
            <a:pPr>
              <a:defRPr/>
            </a:pPr>
            <a:r>
              <a:rPr lang="en-US" sz="3200" dirty="0"/>
              <a:t>The quantity that astronomers call </a:t>
            </a:r>
            <a:r>
              <a:rPr lang="en-US" sz="3200" dirty="0">
                <a:solidFill>
                  <a:srgbClr val="3333FF"/>
                </a:solidFill>
              </a:rPr>
              <a:t>stellar parallax</a:t>
            </a:r>
            <a:r>
              <a:rPr lang="en-US" sz="3200" dirty="0"/>
              <a:t> (</a:t>
            </a:r>
            <a:r>
              <a:rPr lang="en-US" sz="3200" i="1" dirty="0">
                <a:solidFill>
                  <a:srgbClr val="3333FF"/>
                </a:solidFill>
              </a:rPr>
              <a:t>p</a:t>
            </a:r>
            <a:r>
              <a:rPr lang="en-US" sz="3200" dirty="0"/>
              <a:t>) is defined as half the total shift of the star.</a:t>
            </a:r>
          </a:p>
          <a:p>
            <a:pPr lvl="1">
              <a:defRPr/>
            </a:pPr>
            <a:r>
              <a:rPr lang="en-US" sz="3200" dirty="0"/>
              <a:t>In other words, it is the shift seen across </a:t>
            </a:r>
            <a:br>
              <a:rPr lang="en-US" sz="3200" dirty="0"/>
            </a:br>
            <a:r>
              <a:rPr lang="en-US" sz="3200" dirty="0"/>
              <a:t>a baseline of 1 AU rather than 2 AU.</a:t>
            </a:r>
          </a:p>
          <a:p>
            <a:pPr lvl="1">
              <a:defRPr/>
            </a:pPr>
            <a:r>
              <a:rPr lang="en-US" sz="3200" dirty="0"/>
              <a:t/>
            </a:r>
            <a:br>
              <a:rPr lang="en-US" sz="3200" dirty="0"/>
            </a:br>
            <a:r>
              <a:rPr lang="en-US" sz="3200" dirty="0"/>
              <a:t/>
            </a:r>
            <a:br>
              <a:rPr lang="en-US" sz="3200" dirty="0"/>
            </a:br>
            <a:endParaRPr lang="en-US" sz="3200" dirty="0">
              <a:solidFill>
                <a:schemeClr val="accent2">
                  <a:lumMod val="75000"/>
                </a:schemeClr>
              </a:solidFill>
            </a:endParaRPr>
          </a:p>
          <a:p>
            <a:pPr>
              <a:lnSpc>
                <a:spcPct val="100000"/>
              </a:lnSpc>
              <a:spcBef>
                <a:spcPct val="0"/>
              </a:spcBef>
              <a:defRPr/>
            </a:pPr>
            <a:endParaRPr lang="en-US" sz="3200" dirty="0" smtClean="0">
              <a:solidFill>
                <a:schemeClr val="accent2">
                  <a:lumMod val="75000"/>
                </a:schemeClr>
              </a:solidFill>
            </a:endParaRPr>
          </a:p>
          <a:p>
            <a:pPr>
              <a:lnSpc>
                <a:spcPct val="100000"/>
              </a:lnSpc>
              <a:spcBef>
                <a:spcPct val="0"/>
              </a:spcBef>
              <a:defRPr/>
            </a:pPr>
            <a:endParaRPr lang="en-US" sz="3200" dirty="0">
              <a:solidFill>
                <a:schemeClr val="accent2">
                  <a:lumMod val="75000"/>
                </a:schemeClr>
              </a:solidFill>
            </a:endParaRPr>
          </a:p>
        </p:txBody>
      </p:sp>
    </p:spTree>
    <p:extLst>
      <p:ext uri="{BB962C8B-B14F-4D97-AF65-F5344CB8AC3E}">
        <p14:creationId xmlns:p14="http://schemas.microsoft.com/office/powerpoint/2010/main" val="2828144881"/>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55700" y="0"/>
            <a:ext cx="6827574" cy="6858000"/>
          </a:xfrm>
          <a:prstGeom prst="rect">
            <a:avLst/>
          </a:prstGeom>
        </p:spPr>
      </p:pic>
    </p:spTree>
    <p:extLst>
      <p:ext uri="{BB962C8B-B14F-4D97-AF65-F5344CB8AC3E}">
        <p14:creationId xmlns:p14="http://schemas.microsoft.com/office/powerpoint/2010/main" val="33854457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06f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667" y="423333"/>
            <a:ext cx="8913284" cy="6398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3973690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9507" name="Rectangle 3"/>
          <p:cNvSpPr>
            <a:spLocks noGrp="1" noChangeArrowheads="1"/>
          </p:cNvSpPr>
          <p:nvPr>
            <p:ph type="body" idx="1"/>
          </p:nvPr>
        </p:nvSpPr>
        <p:spPr>
          <a:xfrm>
            <a:off x="566738" y="990600"/>
            <a:ext cx="7739062" cy="5821363"/>
          </a:xfrm>
        </p:spPr>
        <p:txBody>
          <a:bodyPr>
            <a:normAutofit fontScale="92500" lnSpcReduction="20000"/>
          </a:bodyPr>
          <a:lstStyle/>
          <a:p>
            <a:pPr eaLnBrk="1" hangingPunct="1">
              <a:defRPr/>
            </a:pPr>
            <a:r>
              <a:rPr lang="en-US" sz="3600" dirty="0" smtClean="0"/>
              <a:t>Note that, in astronomy, the symbol </a:t>
            </a:r>
            <a:r>
              <a:rPr lang="el-GR" sz="3600" dirty="0" smtClean="0">
                <a:latin typeface="Lucida Grande" charset="0"/>
                <a:cs typeface="Arial" charset="0"/>
              </a:rPr>
              <a:t>Θ</a:t>
            </a:r>
            <a:r>
              <a:rPr lang="en-US" sz="3600" dirty="0" smtClean="0">
                <a:cs typeface="Arial" charset="0"/>
              </a:rPr>
              <a:t> </a:t>
            </a:r>
            <a:r>
              <a:rPr lang="en-US" sz="3600" dirty="0" smtClean="0"/>
              <a:t>refers to the sun. </a:t>
            </a:r>
          </a:p>
          <a:p>
            <a:pPr lvl="1" eaLnBrk="1" hangingPunct="1">
              <a:defRPr/>
            </a:pPr>
            <a:r>
              <a:rPr lang="en-US" sz="3600" dirty="0" smtClean="0"/>
              <a:t>Thus, </a:t>
            </a:r>
            <a:r>
              <a:rPr lang="en-US" sz="3600" i="1" dirty="0" smtClean="0"/>
              <a:t>L</a:t>
            </a:r>
            <a:r>
              <a:rPr lang="el-GR" sz="3600" baseline="-25000" dirty="0" smtClean="0">
                <a:latin typeface="Lucida Grande" charset="0"/>
                <a:cs typeface="Arial" charset="0"/>
              </a:rPr>
              <a:t>Θ</a:t>
            </a:r>
            <a:r>
              <a:rPr lang="en-US" sz="3600" dirty="0" smtClean="0"/>
              <a:t> refers to the luminosity of the sun, </a:t>
            </a:r>
            <a:r>
              <a:rPr lang="en-US" sz="3600" i="1" dirty="0" smtClean="0"/>
              <a:t>T</a:t>
            </a:r>
            <a:r>
              <a:rPr lang="el-GR" sz="3600" baseline="-25000" dirty="0" smtClean="0">
                <a:latin typeface="Lucida Grande" charset="0"/>
                <a:cs typeface="Arial" charset="0"/>
              </a:rPr>
              <a:t>Θ</a:t>
            </a:r>
            <a:r>
              <a:rPr lang="en-US" sz="3600" dirty="0" smtClean="0"/>
              <a:t> refers to the temperature of the sun, and so on</a:t>
            </a:r>
            <a:r>
              <a:rPr lang="en-US" sz="3600" dirty="0" smtClean="0"/>
              <a:t>.</a:t>
            </a:r>
          </a:p>
          <a:p>
            <a:pPr lvl="1">
              <a:defRPr/>
            </a:pPr>
            <a:r>
              <a:rPr lang="en-US" sz="3600" dirty="0"/>
              <a:t>The diagram also contains a scale of spectral types across the top. </a:t>
            </a:r>
          </a:p>
          <a:p>
            <a:pPr>
              <a:defRPr/>
            </a:pPr>
            <a:r>
              <a:rPr lang="en-US" sz="3600" dirty="0"/>
              <a:t>The spectral type of a star is determined by its temperature.</a:t>
            </a:r>
          </a:p>
          <a:p>
            <a:pPr lvl="1">
              <a:defRPr/>
            </a:pPr>
            <a:r>
              <a:rPr lang="en-US" sz="3600" dirty="0"/>
              <a:t>So, you can use either spectral type or temperature as the horizontal axis of the diagram</a:t>
            </a:r>
            <a:r>
              <a:rPr lang="en-US" sz="2400" dirty="0"/>
              <a:t>.</a:t>
            </a:r>
            <a:endParaRPr lang="en-US" sz="2000" dirty="0"/>
          </a:p>
          <a:p>
            <a:pPr lvl="1" eaLnBrk="1" hangingPunct="1">
              <a:defRPr/>
            </a:pPr>
            <a:endParaRPr lang="en-US" sz="2400" dirty="0" smtClean="0"/>
          </a:p>
        </p:txBody>
      </p:sp>
      <p:sp>
        <p:nvSpPr>
          <p:cNvPr id="1429518" name="Text Box 14"/>
          <p:cNvSpPr txBox="1">
            <a:spLocks noChangeArrowheads="1"/>
          </p:cNvSpPr>
          <p:nvPr/>
        </p:nvSpPr>
        <p:spPr bwMode="auto">
          <a:xfrm>
            <a:off x="571500" y="76200"/>
            <a:ext cx="77343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spcBef>
                <a:spcPct val="50000"/>
              </a:spcBef>
              <a:defRPr/>
            </a:pPr>
            <a:r>
              <a:rPr lang="en-US" sz="3000" dirty="0">
                <a:solidFill>
                  <a:srgbClr val="AF0C0C"/>
                </a:solidFill>
                <a:cs typeface="+mn-cs"/>
              </a:rPr>
              <a:t>Luminosity, Temperature, and Diameter</a:t>
            </a:r>
          </a:p>
        </p:txBody>
      </p:sp>
    </p:spTree>
    <p:extLst>
      <p:ext uri="{BB962C8B-B14F-4D97-AF65-F5344CB8AC3E}">
        <p14:creationId xmlns:p14="http://schemas.microsoft.com/office/powerpoint/2010/main" val="316473914"/>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2099" name="Rectangle 3"/>
          <p:cNvSpPr>
            <a:spLocks noGrp="1" noChangeArrowheads="1"/>
          </p:cNvSpPr>
          <p:nvPr>
            <p:ph type="body" idx="1"/>
          </p:nvPr>
        </p:nvSpPr>
        <p:spPr>
          <a:xfrm>
            <a:off x="571500" y="990600"/>
            <a:ext cx="8343900" cy="5867400"/>
          </a:xfrm>
        </p:spPr>
        <p:txBody>
          <a:bodyPr>
            <a:normAutofit/>
          </a:bodyPr>
          <a:lstStyle/>
          <a:p>
            <a:pPr eaLnBrk="1" hangingPunct="1">
              <a:defRPr/>
            </a:pPr>
            <a:r>
              <a:rPr lang="en-US" sz="3200" dirty="0" smtClean="0"/>
              <a:t>Astronomers use H-R diagrams so often that they usually skip the words </a:t>
            </a:r>
            <a:r>
              <a:rPr lang="ja-JP" altLang="en-US" sz="3200" dirty="0" smtClean="0">
                <a:latin typeface="Arial"/>
              </a:rPr>
              <a:t>“</a:t>
            </a:r>
            <a:r>
              <a:rPr lang="en-US" sz="3200" dirty="0" smtClean="0"/>
              <a:t>the point that represents the star.</a:t>
            </a:r>
            <a:r>
              <a:rPr lang="ja-JP" altLang="en-US" sz="3200" dirty="0" smtClean="0">
                <a:latin typeface="Arial"/>
              </a:rPr>
              <a:t>”</a:t>
            </a:r>
            <a:r>
              <a:rPr lang="en-US" sz="3200" dirty="0" smtClean="0"/>
              <a:t> </a:t>
            </a:r>
          </a:p>
          <a:p>
            <a:pPr eaLnBrk="1" hangingPunct="1">
              <a:defRPr/>
            </a:pPr>
            <a:r>
              <a:rPr lang="en-US" sz="3200" dirty="0" smtClean="0"/>
              <a:t>Rather, they will say that a star is located in a certain place in the diagram. </a:t>
            </a:r>
          </a:p>
          <a:p>
            <a:pPr lvl="1" eaLnBrk="1" hangingPunct="1">
              <a:defRPr/>
            </a:pPr>
            <a:r>
              <a:rPr lang="en-US" sz="3200" dirty="0" smtClean="0"/>
              <a:t>Of course, they mean the point that represents the luminosity and temperature of the star and not the star itself. </a:t>
            </a:r>
          </a:p>
        </p:txBody>
      </p:sp>
      <p:sp>
        <p:nvSpPr>
          <p:cNvPr id="1412103" name="Text Box 7"/>
          <p:cNvSpPr txBox="1">
            <a:spLocks noChangeArrowheads="1"/>
          </p:cNvSpPr>
          <p:nvPr/>
        </p:nvSpPr>
        <p:spPr bwMode="auto">
          <a:xfrm>
            <a:off x="571500" y="76200"/>
            <a:ext cx="77343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spcBef>
                <a:spcPct val="50000"/>
              </a:spcBef>
              <a:defRPr/>
            </a:pPr>
            <a:r>
              <a:rPr lang="en-US" sz="3200" dirty="0">
                <a:solidFill>
                  <a:srgbClr val="AF0C0C"/>
                </a:solidFill>
                <a:cs typeface="+mn-cs"/>
              </a:rPr>
              <a:t>Luminosity, Temperature, and Diameter</a:t>
            </a:r>
          </a:p>
        </p:txBody>
      </p:sp>
    </p:spTree>
    <p:extLst>
      <p:ext uri="{BB962C8B-B14F-4D97-AF65-F5344CB8AC3E}">
        <p14:creationId xmlns:p14="http://schemas.microsoft.com/office/powerpoint/2010/main" val="1285738929"/>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2547" name="Rectangle 3"/>
          <p:cNvSpPr>
            <a:spLocks noGrp="1" noChangeArrowheads="1"/>
          </p:cNvSpPr>
          <p:nvPr>
            <p:ph type="body" idx="1"/>
          </p:nvPr>
        </p:nvSpPr>
        <p:spPr>
          <a:xfrm>
            <a:off x="571500" y="990600"/>
            <a:ext cx="8267700" cy="5867400"/>
          </a:xfrm>
        </p:spPr>
        <p:txBody>
          <a:bodyPr>
            <a:normAutofit/>
          </a:bodyPr>
          <a:lstStyle/>
          <a:p>
            <a:pPr eaLnBrk="1" hangingPunct="1">
              <a:defRPr/>
            </a:pPr>
            <a:r>
              <a:rPr lang="en-US" sz="3200" dirty="0" smtClean="0">
                <a:cs typeface="+mn-cs"/>
              </a:rPr>
              <a:t>The location of a star in the H-R diagram has nothing to do with the location of the star in space.</a:t>
            </a:r>
          </a:p>
          <a:p>
            <a:pPr eaLnBrk="1" hangingPunct="1">
              <a:defRPr/>
            </a:pPr>
            <a:r>
              <a:rPr lang="en-US" sz="3200" dirty="0" smtClean="0">
                <a:cs typeface="+mn-cs"/>
              </a:rPr>
              <a:t>Furthermore, a star may move in the diagram as it ages and its luminosity and temperature change—but it has nothing to do with the </a:t>
            </a:r>
            <a:r>
              <a:rPr lang="en-US" sz="3200" dirty="0" smtClean="0">
                <a:cs typeface="+mn-cs"/>
              </a:rPr>
              <a:t>star</a:t>
            </a:r>
            <a:r>
              <a:rPr lang="en-US" sz="3200" dirty="0" smtClean="0">
                <a:latin typeface="Arial"/>
              </a:rPr>
              <a:t>’</a:t>
            </a:r>
            <a:r>
              <a:rPr lang="en-US" sz="3200" dirty="0" smtClean="0">
                <a:cs typeface="+mn-cs"/>
              </a:rPr>
              <a:t>s </a:t>
            </a:r>
            <a:r>
              <a:rPr lang="en-US" sz="3200" dirty="0" smtClean="0">
                <a:cs typeface="+mn-cs"/>
              </a:rPr>
              <a:t>motion.</a:t>
            </a:r>
          </a:p>
        </p:txBody>
      </p:sp>
      <p:sp>
        <p:nvSpPr>
          <p:cNvPr id="1772551" name="Text Box 7"/>
          <p:cNvSpPr txBox="1">
            <a:spLocks noChangeArrowheads="1"/>
          </p:cNvSpPr>
          <p:nvPr/>
        </p:nvSpPr>
        <p:spPr bwMode="auto">
          <a:xfrm>
            <a:off x="571500" y="76200"/>
            <a:ext cx="77343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600" dirty="0">
                <a:solidFill>
                  <a:srgbClr val="AF0C0C"/>
                </a:solidFill>
                <a:cs typeface="+mn-cs"/>
              </a:rPr>
              <a:t>Luminosity, Temperature, and Diameter</a:t>
            </a:r>
          </a:p>
        </p:txBody>
      </p:sp>
    </p:spTree>
    <p:extLst>
      <p:ext uri="{BB962C8B-B14F-4D97-AF65-F5344CB8AC3E}">
        <p14:creationId xmlns:p14="http://schemas.microsoft.com/office/powerpoint/2010/main" val="884889802"/>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23" name="Rectangle 3"/>
          <p:cNvSpPr>
            <a:spLocks noGrp="1" noChangeArrowheads="1"/>
          </p:cNvSpPr>
          <p:nvPr>
            <p:ph type="body" idx="1"/>
          </p:nvPr>
        </p:nvSpPr>
        <p:spPr>
          <a:xfrm>
            <a:off x="571500" y="990600"/>
            <a:ext cx="3619500" cy="5821363"/>
          </a:xfrm>
        </p:spPr>
        <p:txBody>
          <a:bodyPr>
            <a:normAutofit/>
          </a:bodyPr>
          <a:lstStyle/>
          <a:p>
            <a:pPr eaLnBrk="1" hangingPunct="1">
              <a:defRPr/>
            </a:pPr>
            <a:r>
              <a:rPr lang="en-US" sz="2800" dirty="0" smtClean="0"/>
              <a:t>The location </a:t>
            </a:r>
            <a:br>
              <a:rPr lang="en-US" sz="2800" dirty="0" smtClean="0"/>
            </a:br>
            <a:r>
              <a:rPr lang="en-US" sz="2800" dirty="0" smtClean="0"/>
              <a:t>of a point representing a star reveals a lot about the star. </a:t>
            </a:r>
          </a:p>
          <a:p>
            <a:pPr lvl="1" eaLnBrk="1" hangingPunct="1">
              <a:defRPr/>
            </a:pPr>
            <a:r>
              <a:rPr lang="en-US" sz="2800" dirty="0" smtClean="0"/>
              <a:t>Points near the top represent very luminous stars.</a:t>
            </a:r>
          </a:p>
          <a:p>
            <a:pPr lvl="1" eaLnBrk="1" hangingPunct="1">
              <a:defRPr/>
            </a:pPr>
            <a:r>
              <a:rPr lang="en-US" sz="2800" dirty="0" smtClean="0"/>
              <a:t>Points near the bottom represent very-low-luminosity stars. </a:t>
            </a:r>
          </a:p>
        </p:txBody>
      </p:sp>
      <p:sp>
        <p:nvSpPr>
          <p:cNvPr id="1413133" name="Text Box 13"/>
          <p:cNvSpPr txBox="1">
            <a:spLocks noChangeArrowheads="1"/>
          </p:cNvSpPr>
          <p:nvPr/>
        </p:nvSpPr>
        <p:spPr bwMode="auto">
          <a:xfrm>
            <a:off x="571500" y="76200"/>
            <a:ext cx="77343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spcBef>
                <a:spcPct val="50000"/>
              </a:spcBef>
              <a:defRPr/>
            </a:pPr>
            <a:r>
              <a:rPr lang="en-US" sz="3200" dirty="0">
                <a:solidFill>
                  <a:srgbClr val="AF0C0C"/>
                </a:solidFill>
                <a:cs typeface="+mn-cs"/>
              </a:rPr>
              <a:t>Luminosity, Temperature, and Diameter</a:t>
            </a:r>
          </a:p>
        </p:txBody>
      </p:sp>
      <p:pic>
        <p:nvPicPr>
          <p:cNvPr id="1413134" name="Picture 14" descr="06f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9263" y="1322388"/>
            <a:ext cx="4865687" cy="549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441686321"/>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4147" name="Rectangle 3"/>
          <p:cNvSpPr>
            <a:spLocks noGrp="1" noChangeArrowheads="1"/>
          </p:cNvSpPr>
          <p:nvPr>
            <p:ph type="body" idx="1"/>
          </p:nvPr>
        </p:nvSpPr>
        <p:spPr>
          <a:xfrm>
            <a:off x="133350" y="1028700"/>
            <a:ext cx="3981450" cy="5486400"/>
          </a:xfrm>
        </p:spPr>
        <p:txBody>
          <a:bodyPr>
            <a:normAutofit/>
          </a:bodyPr>
          <a:lstStyle/>
          <a:p>
            <a:pPr lvl="1" eaLnBrk="1" hangingPunct="1">
              <a:defRPr/>
            </a:pPr>
            <a:r>
              <a:rPr lang="en-US" sz="3600" dirty="0" smtClean="0"/>
              <a:t>Also, points near the </a:t>
            </a:r>
            <a:br>
              <a:rPr lang="en-US" sz="3600" dirty="0" smtClean="0"/>
            </a:br>
            <a:r>
              <a:rPr lang="en-US" sz="3600" dirty="0" smtClean="0"/>
              <a:t>right edge represent very cool stars.</a:t>
            </a:r>
          </a:p>
          <a:p>
            <a:pPr lvl="1" eaLnBrk="1" hangingPunct="1">
              <a:defRPr/>
            </a:pPr>
            <a:r>
              <a:rPr lang="en-US" sz="3600" dirty="0" smtClean="0"/>
              <a:t>Points near the left edge represent very hot stars.</a:t>
            </a:r>
          </a:p>
        </p:txBody>
      </p:sp>
      <p:sp>
        <p:nvSpPr>
          <p:cNvPr id="1414157" name="Text Box 13"/>
          <p:cNvSpPr txBox="1">
            <a:spLocks noChangeArrowheads="1"/>
          </p:cNvSpPr>
          <p:nvPr/>
        </p:nvSpPr>
        <p:spPr bwMode="auto">
          <a:xfrm>
            <a:off x="571500" y="76200"/>
            <a:ext cx="77343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spcBef>
                <a:spcPct val="50000"/>
              </a:spcBef>
              <a:defRPr/>
            </a:pPr>
            <a:r>
              <a:rPr lang="en-US" sz="3200" dirty="0">
                <a:solidFill>
                  <a:srgbClr val="AF0C0C"/>
                </a:solidFill>
                <a:cs typeface="+mn-cs"/>
              </a:rPr>
              <a:t>Luminosity, Temperature, and Diameter</a:t>
            </a:r>
          </a:p>
        </p:txBody>
      </p:sp>
      <p:pic>
        <p:nvPicPr>
          <p:cNvPr id="1414158" name="Picture 14" descr="06f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9263" y="1322388"/>
            <a:ext cx="4865687" cy="549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163239335"/>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4595" name="Rectangle 3"/>
          <p:cNvSpPr>
            <a:spLocks noGrp="1" noChangeArrowheads="1"/>
          </p:cNvSpPr>
          <p:nvPr>
            <p:ph type="body" idx="1"/>
          </p:nvPr>
        </p:nvSpPr>
        <p:spPr>
          <a:xfrm>
            <a:off x="571500" y="990600"/>
            <a:ext cx="3543300" cy="5867400"/>
          </a:xfrm>
        </p:spPr>
        <p:txBody>
          <a:bodyPr>
            <a:normAutofit/>
          </a:bodyPr>
          <a:lstStyle/>
          <a:p>
            <a:pPr eaLnBrk="1" hangingPunct="1">
              <a:defRPr/>
            </a:pPr>
            <a:r>
              <a:rPr lang="en-US" sz="3600" dirty="0" smtClean="0"/>
              <a:t>In this figure, notice how color has been used to represent temperature. </a:t>
            </a:r>
          </a:p>
          <a:p>
            <a:pPr lvl="1" eaLnBrk="1" hangingPunct="1">
              <a:defRPr/>
            </a:pPr>
            <a:r>
              <a:rPr lang="en-US" sz="3600" dirty="0" smtClean="0"/>
              <a:t>Cool stars are red.</a:t>
            </a:r>
          </a:p>
          <a:p>
            <a:pPr lvl="1" eaLnBrk="1" hangingPunct="1">
              <a:defRPr/>
            </a:pPr>
            <a:r>
              <a:rPr lang="en-US" sz="3600" dirty="0" smtClean="0"/>
              <a:t>Hot stars are blue.</a:t>
            </a:r>
          </a:p>
        </p:txBody>
      </p:sp>
      <p:sp>
        <p:nvSpPr>
          <p:cNvPr id="1774600" name="Text Box 8"/>
          <p:cNvSpPr txBox="1">
            <a:spLocks noChangeArrowheads="1"/>
          </p:cNvSpPr>
          <p:nvPr/>
        </p:nvSpPr>
        <p:spPr bwMode="auto">
          <a:xfrm>
            <a:off x="571500" y="76200"/>
            <a:ext cx="77343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spcBef>
                <a:spcPct val="50000"/>
              </a:spcBef>
              <a:defRPr/>
            </a:pPr>
            <a:r>
              <a:rPr lang="en-US" sz="3200" dirty="0">
                <a:solidFill>
                  <a:srgbClr val="AF0C0C"/>
                </a:solidFill>
                <a:cs typeface="+mn-cs"/>
              </a:rPr>
              <a:t>Luminosity, Temperature, and Diameter</a:t>
            </a:r>
          </a:p>
        </p:txBody>
      </p:sp>
      <p:pic>
        <p:nvPicPr>
          <p:cNvPr id="1774601" name="Picture 9" descr="06f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9263" y="1322388"/>
            <a:ext cx="4865687" cy="549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628604262"/>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5171" name="Rectangle 3"/>
          <p:cNvSpPr>
            <a:spLocks noGrp="1" noChangeArrowheads="1"/>
          </p:cNvSpPr>
          <p:nvPr>
            <p:ph type="body" idx="1"/>
          </p:nvPr>
        </p:nvSpPr>
        <p:spPr>
          <a:xfrm>
            <a:off x="571500" y="990600"/>
            <a:ext cx="3543300" cy="5867400"/>
          </a:xfrm>
        </p:spPr>
        <p:txBody>
          <a:bodyPr>
            <a:noAutofit/>
          </a:bodyPr>
          <a:lstStyle/>
          <a:p>
            <a:pPr eaLnBrk="1" hangingPunct="1">
              <a:defRPr/>
            </a:pPr>
            <a:r>
              <a:rPr lang="en-US" sz="2800" dirty="0" smtClean="0"/>
              <a:t>The </a:t>
            </a:r>
            <a:r>
              <a:rPr lang="en-US" sz="2800" dirty="0" smtClean="0">
                <a:solidFill>
                  <a:srgbClr val="3333FF"/>
                </a:solidFill>
              </a:rPr>
              <a:t>main sequence</a:t>
            </a:r>
            <a:r>
              <a:rPr lang="en-US" sz="2800" dirty="0" smtClean="0"/>
              <a:t> is the region of the diagram running from upper left to lower right. </a:t>
            </a:r>
          </a:p>
          <a:p>
            <a:pPr lvl="1" eaLnBrk="1" hangingPunct="1">
              <a:defRPr/>
            </a:pPr>
            <a:r>
              <a:rPr lang="en-US" sz="2800" dirty="0" smtClean="0"/>
              <a:t>It includes roughly 90 percent of all normal stars—represented by a curved line with dots for stars plotted along it.</a:t>
            </a:r>
          </a:p>
        </p:txBody>
      </p:sp>
      <p:sp>
        <p:nvSpPr>
          <p:cNvPr id="1415177" name="Text Box 9"/>
          <p:cNvSpPr txBox="1">
            <a:spLocks noChangeArrowheads="1"/>
          </p:cNvSpPr>
          <p:nvPr/>
        </p:nvSpPr>
        <p:spPr bwMode="auto">
          <a:xfrm>
            <a:off x="571500" y="76200"/>
            <a:ext cx="77343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spcBef>
                <a:spcPct val="50000"/>
              </a:spcBef>
              <a:defRPr/>
            </a:pPr>
            <a:r>
              <a:rPr lang="en-US" sz="3200" dirty="0">
                <a:solidFill>
                  <a:srgbClr val="AF0C0C"/>
                </a:solidFill>
                <a:cs typeface="+mn-cs"/>
              </a:rPr>
              <a:t>Luminosity, Temperature, and Diameter</a:t>
            </a:r>
          </a:p>
        </p:txBody>
      </p:sp>
      <p:pic>
        <p:nvPicPr>
          <p:cNvPr id="1415178" name="Picture 10" descr="06f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9263" y="1322388"/>
            <a:ext cx="4865687" cy="549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908600763"/>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6643" name="Rectangle 3"/>
          <p:cNvSpPr>
            <a:spLocks noGrp="1" noChangeArrowheads="1"/>
          </p:cNvSpPr>
          <p:nvPr>
            <p:ph type="body" idx="1"/>
          </p:nvPr>
        </p:nvSpPr>
        <p:spPr>
          <a:xfrm>
            <a:off x="571500" y="990600"/>
            <a:ext cx="3562350" cy="5867400"/>
          </a:xfrm>
        </p:spPr>
        <p:txBody>
          <a:bodyPr/>
          <a:lstStyle/>
          <a:p>
            <a:pPr eaLnBrk="1" hangingPunct="1">
              <a:defRPr/>
            </a:pPr>
            <a:r>
              <a:rPr lang="en-US" smtClean="0">
                <a:cs typeface="+mn-cs"/>
              </a:rPr>
              <a:t>As you might expect, the hot main-sequence stars are more luminous than the cool main-sequence stars.</a:t>
            </a:r>
          </a:p>
          <a:p>
            <a:pPr eaLnBrk="1" hangingPunct="1">
              <a:defRPr/>
            </a:pPr>
            <a:endParaRPr lang="en-US" smtClean="0">
              <a:cs typeface="+mn-cs"/>
            </a:endParaRPr>
          </a:p>
        </p:txBody>
      </p:sp>
      <p:sp>
        <p:nvSpPr>
          <p:cNvPr id="1776648" name="Text Box 8"/>
          <p:cNvSpPr txBox="1">
            <a:spLocks noChangeArrowheads="1"/>
          </p:cNvSpPr>
          <p:nvPr/>
        </p:nvSpPr>
        <p:spPr bwMode="auto">
          <a:xfrm>
            <a:off x="571500" y="76200"/>
            <a:ext cx="77343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Luminosity, Temperature, and Diameter</a:t>
            </a:r>
          </a:p>
        </p:txBody>
      </p:sp>
      <p:pic>
        <p:nvPicPr>
          <p:cNvPr id="1776649" name="Picture 9" descr="06f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9263" y="1322388"/>
            <a:ext cx="4865687" cy="549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98988758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103" y="161246"/>
            <a:ext cx="8849195" cy="5816977"/>
          </a:xfrm>
          <a:prstGeom prst="rect">
            <a:avLst/>
          </a:prstGeom>
        </p:spPr>
        <p:txBody>
          <a:bodyPr wrap="square">
            <a:spAutoFit/>
          </a:bodyPr>
          <a:lstStyle/>
          <a:p>
            <a:pPr>
              <a:defRPr/>
            </a:pPr>
            <a:r>
              <a:rPr lang="en-US" sz="3600" dirty="0"/>
              <a:t>Astronomers measure the parallax.</a:t>
            </a:r>
          </a:p>
          <a:p>
            <a:pPr>
              <a:defRPr/>
            </a:pPr>
            <a:r>
              <a:rPr lang="en-US" sz="3600" dirty="0"/>
              <a:t>Surveyors measure the angles at the ends of the baseline.</a:t>
            </a:r>
          </a:p>
          <a:p>
            <a:pPr lvl="1">
              <a:defRPr/>
            </a:pPr>
            <a:r>
              <a:rPr lang="en-US" sz="2400" dirty="0"/>
              <a:t>Both measurements show the same thing—the shape and size of the triangle and thus the distance</a:t>
            </a:r>
            <a:r>
              <a:rPr lang="en-US" sz="2400" dirty="0" smtClean="0"/>
              <a:t>.</a:t>
            </a:r>
          </a:p>
          <a:p>
            <a:pPr>
              <a:defRPr/>
            </a:pPr>
            <a:r>
              <a:rPr lang="en-US" sz="4000" dirty="0"/>
              <a:t>Measuring the parallax </a:t>
            </a:r>
            <a:r>
              <a:rPr lang="en-US" sz="4000" i="1" dirty="0"/>
              <a:t>p</a:t>
            </a:r>
            <a:r>
              <a:rPr lang="en-US" sz="4000" dirty="0"/>
              <a:t> is very difficult because it is such a small angle.</a:t>
            </a:r>
            <a:r>
              <a:rPr lang="en-US" dirty="0"/>
              <a:t> </a:t>
            </a:r>
          </a:p>
          <a:p>
            <a:pPr lvl="1">
              <a:defRPr/>
            </a:pPr>
            <a:r>
              <a:rPr lang="en-US" sz="2400" dirty="0"/>
              <a:t>The nearest star, Alpha Centauri, has a parallax of only 0.76 arc seconds.</a:t>
            </a:r>
          </a:p>
          <a:p>
            <a:pPr lvl="1">
              <a:defRPr/>
            </a:pPr>
            <a:r>
              <a:rPr lang="en-US" sz="2400" dirty="0"/>
              <a:t>More distant stars have </a:t>
            </a:r>
            <a:br>
              <a:rPr lang="en-US" sz="2400" dirty="0"/>
            </a:br>
            <a:r>
              <a:rPr lang="en-US" sz="2400" dirty="0"/>
              <a:t>even smaller parallaxes</a:t>
            </a:r>
            <a:endParaRPr lang="en-US" sz="2000" dirty="0"/>
          </a:p>
        </p:txBody>
      </p:sp>
    </p:spTree>
    <p:extLst>
      <p:ext uri="{BB962C8B-B14F-4D97-AF65-F5344CB8AC3E}">
        <p14:creationId xmlns:p14="http://schemas.microsoft.com/office/powerpoint/2010/main" val="2931755407"/>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8691" name="Rectangle 3"/>
          <p:cNvSpPr>
            <a:spLocks noGrp="1" noChangeArrowheads="1"/>
          </p:cNvSpPr>
          <p:nvPr>
            <p:ph type="body" idx="1"/>
          </p:nvPr>
        </p:nvSpPr>
        <p:spPr>
          <a:xfrm>
            <a:off x="552450" y="933450"/>
            <a:ext cx="8134350" cy="4525963"/>
          </a:xfrm>
        </p:spPr>
        <p:txBody>
          <a:bodyPr/>
          <a:lstStyle/>
          <a:p>
            <a:pPr eaLnBrk="1" hangingPunct="1">
              <a:defRPr/>
            </a:pPr>
            <a:r>
              <a:rPr lang="en-US" sz="4800" smtClean="0">
                <a:cs typeface="+mn-cs"/>
              </a:rPr>
              <a:t>In addition to temperature, size is important in determining the luminosity of a star.</a:t>
            </a:r>
          </a:p>
        </p:txBody>
      </p:sp>
      <p:sp>
        <p:nvSpPr>
          <p:cNvPr id="1778694" name="Text Box 6"/>
          <p:cNvSpPr txBox="1">
            <a:spLocks noChangeArrowheads="1"/>
          </p:cNvSpPr>
          <p:nvPr/>
        </p:nvSpPr>
        <p:spPr bwMode="auto">
          <a:xfrm>
            <a:off x="571500" y="76200"/>
            <a:ext cx="77343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Luminosity, Temperature, and Diameter</a:t>
            </a:r>
          </a:p>
        </p:txBody>
      </p:sp>
    </p:spTree>
    <p:extLst>
      <p:ext uri="{BB962C8B-B14F-4D97-AF65-F5344CB8AC3E}">
        <p14:creationId xmlns:p14="http://schemas.microsoft.com/office/powerpoint/2010/main" val="4120124619"/>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8243" name="Rectangle 3"/>
          <p:cNvSpPr>
            <a:spLocks noGrp="1" noChangeArrowheads="1"/>
          </p:cNvSpPr>
          <p:nvPr>
            <p:ph type="body" idx="1"/>
          </p:nvPr>
        </p:nvSpPr>
        <p:spPr>
          <a:xfrm>
            <a:off x="571500" y="990600"/>
            <a:ext cx="3543300" cy="5334000"/>
          </a:xfrm>
        </p:spPr>
        <p:txBody>
          <a:bodyPr/>
          <a:lstStyle/>
          <a:p>
            <a:pPr eaLnBrk="1" hangingPunct="1">
              <a:defRPr/>
            </a:pPr>
            <a:r>
              <a:rPr lang="en-US" smtClean="0">
                <a:cs typeface="+mn-cs"/>
              </a:rPr>
              <a:t>Some cool stars lie above the main sequence.</a:t>
            </a:r>
            <a:r>
              <a:rPr lang="en-US" sz="2800" smtClean="0">
                <a:cs typeface="+mn-cs"/>
              </a:rPr>
              <a:t> </a:t>
            </a:r>
          </a:p>
          <a:p>
            <a:pPr lvl="1" eaLnBrk="1" hangingPunct="1">
              <a:defRPr/>
            </a:pPr>
            <a:r>
              <a:rPr lang="en-US" sz="2400" smtClean="0"/>
              <a:t>Although they are cool, they are luminous.</a:t>
            </a:r>
          </a:p>
          <a:p>
            <a:pPr lvl="1" eaLnBrk="1" hangingPunct="1">
              <a:defRPr/>
            </a:pPr>
            <a:r>
              <a:rPr lang="en-US" sz="2400" smtClean="0"/>
              <a:t>So, they must be larger—have more surface area—than main-sequence stars of the same temperature.</a:t>
            </a:r>
          </a:p>
        </p:txBody>
      </p:sp>
      <p:sp>
        <p:nvSpPr>
          <p:cNvPr id="1418253" name="Text Box 13"/>
          <p:cNvSpPr txBox="1">
            <a:spLocks noChangeArrowheads="1"/>
          </p:cNvSpPr>
          <p:nvPr/>
        </p:nvSpPr>
        <p:spPr bwMode="auto">
          <a:xfrm>
            <a:off x="571500" y="76200"/>
            <a:ext cx="77343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Luminosity, Temperature, and Diameter</a:t>
            </a:r>
          </a:p>
        </p:txBody>
      </p:sp>
      <p:pic>
        <p:nvPicPr>
          <p:cNvPr id="1418254" name="Picture 14" descr="06f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9263" y="1322388"/>
            <a:ext cx="4865687" cy="549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008936575"/>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9275" name="Rectangle 11"/>
          <p:cNvSpPr>
            <a:spLocks noGrp="1" noChangeArrowheads="1"/>
          </p:cNvSpPr>
          <p:nvPr>
            <p:ph type="body" idx="1"/>
          </p:nvPr>
        </p:nvSpPr>
        <p:spPr>
          <a:xfrm>
            <a:off x="571500" y="990600"/>
            <a:ext cx="3543300" cy="5867400"/>
          </a:xfrm>
        </p:spPr>
        <p:txBody>
          <a:bodyPr/>
          <a:lstStyle/>
          <a:p>
            <a:pPr eaLnBrk="1" hangingPunct="1">
              <a:defRPr/>
            </a:pPr>
            <a:r>
              <a:rPr lang="en-US" smtClean="0">
                <a:cs typeface="+mn-cs"/>
              </a:rPr>
              <a:t>These are called </a:t>
            </a:r>
            <a:r>
              <a:rPr lang="en-US" smtClean="0">
                <a:solidFill>
                  <a:srgbClr val="3333FF"/>
                </a:solidFill>
                <a:cs typeface="+mn-cs"/>
              </a:rPr>
              <a:t>giant</a:t>
            </a:r>
            <a:r>
              <a:rPr lang="en-US" smtClean="0">
                <a:cs typeface="+mn-cs"/>
              </a:rPr>
              <a:t> stars.</a:t>
            </a:r>
          </a:p>
          <a:p>
            <a:pPr lvl="1" eaLnBrk="1" hangingPunct="1">
              <a:defRPr/>
            </a:pPr>
            <a:r>
              <a:rPr lang="en-US" sz="2400" smtClean="0"/>
              <a:t>They are roughly 10 to 100 times larger than the sun. </a:t>
            </a:r>
          </a:p>
          <a:p>
            <a:pPr eaLnBrk="1" hangingPunct="1">
              <a:defRPr/>
            </a:pPr>
            <a:r>
              <a:rPr lang="en-US" smtClean="0">
                <a:cs typeface="+mn-cs"/>
              </a:rPr>
              <a:t>The </a:t>
            </a:r>
            <a:r>
              <a:rPr lang="en-US" smtClean="0">
                <a:solidFill>
                  <a:srgbClr val="3333FF"/>
                </a:solidFill>
                <a:cs typeface="+mn-cs"/>
              </a:rPr>
              <a:t>supergiant</a:t>
            </a:r>
            <a:r>
              <a:rPr lang="en-US" smtClean="0">
                <a:cs typeface="+mn-cs"/>
              </a:rPr>
              <a:t> stars at the top of the diagram are as large as 1,000 times the sun</a:t>
            </a:r>
            <a:r>
              <a:rPr lang="ja-JP" altLang="en-US" smtClean="0">
                <a:latin typeface="Arial"/>
                <a:cs typeface="+mn-cs"/>
              </a:rPr>
              <a:t>’</a:t>
            </a:r>
            <a:r>
              <a:rPr lang="en-US" smtClean="0">
                <a:cs typeface="+mn-cs"/>
              </a:rPr>
              <a:t>s diameter.</a:t>
            </a:r>
          </a:p>
        </p:txBody>
      </p:sp>
      <p:sp>
        <p:nvSpPr>
          <p:cNvPr id="1419278" name="Text Box 14"/>
          <p:cNvSpPr txBox="1">
            <a:spLocks noChangeArrowheads="1"/>
          </p:cNvSpPr>
          <p:nvPr/>
        </p:nvSpPr>
        <p:spPr bwMode="auto">
          <a:xfrm>
            <a:off x="571500" y="76200"/>
            <a:ext cx="77343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Luminosity, Temperature, and Diameter</a:t>
            </a:r>
          </a:p>
        </p:txBody>
      </p:sp>
      <p:pic>
        <p:nvPicPr>
          <p:cNvPr id="1419279" name="Picture 15" descr="06f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9263" y="1322388"/>
            <a:ext cx="4865687" cy="549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139404918"/>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0739" name="Rectangle 3"/>
          <p:cNvSpPr>
            <a:spLocks noGrp="1" noChangeArrowheads="1"/>
          </p:cNvSpPr>
          <p:nvPr>
            <p:ph type="body" idx="1"/>
          </p:nvPr>
        </p:nvSpPr>
        <p:spPr>
          <a:xfrm>
            <a:off x="571500" y="990600"/>
            <a:ext cx="3543300" cy="5867400"/>
          </a:xfrm>
        </p:spPr>
        <p:txBody>
          <a:bodyPr/>
          <a:lstStyle/>
          <a:p>
            <a:pPr eaLnBrk="1" hangingPunct="1">
              <a:defRPr/>
            </a:pPr>
            <a:r>
              <a:rPr lang="en-US" smtClean="0">
                <a:cs typeface="+mn-cs"/>
              </a:rPr>
              <a:t>In contrast, </a:t>
            </a:r>
            <a:r>
              <a:rPr lang="en-US" b="1" smtClean="0">
                <a:solidFill>
                  <a:srgbClr val="3333FF"/>
                </a:solidFill>
                <a:cs typeface="+mn-cs"/>
              </a:rPr>
              <a:t>red dwarfs</a:t>
            </a:r>
            <a:r>
              <a:rPr lang="en-US" b="1" smtClean="0">
                <a:cs typeface="+mn-cs"/>
              </a:rPr>
              <a:t> </a:t>
            </a:r>
            <a:r>
              <a:rPr lang="en-US" smtClean="0">
                <a:cs typeface="+mn-cs"/>
              </a:rPr>
              <a:t>at the lower end of the main sequence are not only cool but also small, giving them low luminosities.</a:t>
            </a:r>
          </a:p>
        </p:txBody>
      </p:sp>
      <p:sp>
        <p:nvSpPr>
          <p:cNvPr id="1780744" name="Text Box 8"/>
          <p:cNvSpPr txBox="1">
            <a:spLocks noChangeArrowheads="1"/>
          </p:cNvSpPr>
          <p:nvPr/>
        </p:nvSpPr>
        <p:spPr bwMode="auto">
          <a:xfrm>
            <a:off x="571500" y="76200"/>
            <a:ext cx="77343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Luminosity, Temperature, and Diameter</a:t>
            </a:r>
          </a:p>
        </p:txBody>
      </p:sp>
      <p:pic>
        <p:nvPicPr>
          <p:cNvPr id="1780745" name="Picture 9" descr="06f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9263" y="1322388"/>
            <a:ext cx="4865687" cy="549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527394884"/>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1315" name="Rectangle 3"/>
          <p:cNvSpPr>
            <a:spLocks noGrp="1" noChangeArrowheads="1"/>
          </p:cNvSpPr>
          <p:nvPr>
            <p:ph type="body" idx="1"/>
          </p:nvPr>
        </p:nvSpPr>
        <p:spPr>
          <a:xfrm>
            <a:off x="571500" y="990600"/>
            <a:ext cx="3562350" cy="5867400"/>
          </a:xfrm>
        </p:spPr>
        <p:txBody>
          <a:bodyPr/>
          <a:lstStyle/>
          <a:p>
            <a:pPr eaLnBrk="1" hangingPunct="1">
              <a:defRPr/>
            </a:pPr>
            <a:r>
              <a:rPr lang="en-US" smtClean="0">
                <a:cs typeface="+mn-cs"/>
              </a:rPr>
              <a:t>In contrast, the </a:t>
            </a:r>
            <a:r>
              <a:rPr lang="en-US" smtClean="0">
                <a:solidFill>
                  <a:srgbClr val="3333FF"/>
                </a:solidFill>
                <a:cs typeface="+mn-cs"/>
              </a:rPr>
              <a:t>white dwarfs</a:t>
            </a:r>
            <a:r>
              <a:rPr lang="en-US" smtClean="0">
                <a:cs typeface="+mn-cs"/>
              </a:rPr>
              <a:t> lie in the lower left of the diagram.</a:t>
            </a:r>
          </a:p>
          <a:p>
            <a:pPr lvl="1" eaLnBrk="1" hangingPunct="1">
              <a:defRPr/>
            </a:pPr>
            <a:r>
              <a:rPr lang="en-US" sz="2400" smtClean="0"/>
              <a:t>Although some are among the hottest stars known, they are so small they have very little surface area from which to radiate.</a:t>
            </a:r>
          </a:p>
          <a:p>
            <a:pPr lvl="1" eaLnBrk="1" hangingPunct="1">
              <a:defRPr/>
            </a:pPr>
            <a:r>
              <a:rPr lang="en-US" sz="2400" smtClean="0"/>
              <a:t>That limits them to low luminosities.</a:t>
            </a:r>
          </a:p>
        </p:txBody>
      </p:sp>
      <p:sp>
        <p:nvSpPr>
          <p:cNvPr id="1421325" name="Text Box 13"/>
          <p:cNvSpPr txBox="1">
            <a:spLocks noChangeArrowheads="1"/>
          </p:cNvSpPr>
          <p:nvPr/>
        </p:nvSpPr>
        <p:spPr bwMode="auto">
          <a:xfrm>
            <a:off x="571500" y="76200"/>
            <a:ext cx="77343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Luminosity, Temperature, and Diameter</a:t>
            </a:r>
          </a:p>
        </p:txBody>
      </p:sp>
      <p:pic>
        <p:nvPicPr>
          <p:cNvPr id="1421326" name="Picture 14" descr="06f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9263" y="1322388"/>
            <a:ext cx="4865687" cy="549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370764346"/>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2339" name="Rectangle 3"/>
          <p:cNvSpPr>
            <a:spLocks noGrp="1" noChangeArrowheads="1"/>
          </p:cNvSpPr>
          <p:nvPr>
            <p:ph type="body" idx="1"/>
          </p:nvPr>
        </p:nvSpPr>
        <p:spPr>
          <a:xfrm>
            <a:off x="571500" y="990600"/>
            <a:ext cx="3543300" cy="5791200"/>
          </a:xfrm>
        </p:spPr>
        <p:txBody>
          <a:bodyPr/>
          <a:lstStyle/>
          <a:p>
            <a:pPr eaLnBrk="1" hangingPunct="1">
              <a:lnSpc>
                <a:spcPct val="90000"/>
              </a:lnSpc>
              <a:defRPr/>
            </a:pPr>
            <a:r>
              <a:rPr lang="en-US" smtClean="0">
                <a:cs typeface="+mn-cs"/>
              </a:rPr>
              <a:t>A simple calculation can be made to draw precise lines of constant radius across the diagram—based on the luminosities and temperatures at each point. </a:t>
            </a:r>
          </a:p>
          <a:p>
            <a:pPr eaLnBrk="1" hangingPunct="1">
              <a:lnSpc>
                <a:spcPct val="90000"/>
              </a:lnSpc>
              <a:defRPr/>
            </a:pPr>
            <a:endParaRPr lang="en-US" smtClean="0">
              <a:cs typeface="+mn-cs"/>
            </a:endParaRPr>
          </a:p>
        </p:txBody>
      </p:sp>
      <p:sp>
        <p:nvSpPr>
          <p:cNvPr id="1422353" name="Text Box 17"/>
          <p:cNvSpPr txBox="1">
            <a:spLocks noChangeArrowheads="1"/>
          </p:cNvSpPr>
          <p:nvPr/>
        </p:nvSpPr>
        <p:spPr bwMode="auto">
          <a:xfrm>
            <a:off x="571500" y="76200"/>
            <a:ext cx="77343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Luminosity, Temperature, and Diameter</a:t>
            </a:r>
          </a:p>
        </p:txBody>
      </p:sp>
      <p:pic>
        <p:nvPicPr>
          <p:cNvPr id="1422354" name="Picture 18" descr="06f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9263" y="1322388"/>
            <a:ext cx="4865687" cy="549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317925406"/>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3" name="Rectangle 3"/>
          <p:cNvSpPr>
            <a:spLocks noGrp="1" noChangeArrowheads="1"/>
          </p:cNvSpPr>
          <p:nvPr>
            <p:ph type="body" idx="1"/>
          </p:nvPr>
        </p:nvSpPr>
        <p:spPr>
          <a:xfrm>
            <a:off x="571500" y="990600"/>
            <a:ext cx="3543300" cy="5791200"/>
          </a:xfrm>
        </p:spPr>
        <p:txBody>
          <a:bodyPr/>
          <a:lstStyle/>
          <a:p>
            <a:pPr eaLnBrk="1" hangingPunct="1">
              <a:defRPr/>
            </a:pPr>
            <a:r>
              <a:rPr lang="en-US" smtClean="0">
                <a:cs typeface="+mn-cs"/>
              </a:rPr>
              <a:t>For example, locate the line labeled 1</a:t>
            </a:r>
            <a:r>
              <a:rPr lang="en-US" i="1" smtClean="0">
                <a:cs typeface="+mn-cs"/>
              </a:rPr>
              <a:t>R</a:t>
            </a:r>
            <a:r>
              <a:rPr lang="el-GR" baseline="-25000" smtClean="0">
                <a:latin typeface="Lucida Grande" charset="0"/>
                <a:cs typeface="Arial" charset="0"/>
              </a:rPr>
              <a:t>Θ</a:t>
            </a:r>
            <a:r>
              <a:rPr lang="en-US" smtClean="0">
                <a:cs typeface="+mn-cs"/>
              </a:rPr>
              <a:t> </a:t>
            </a:r>
            <a:br>
              <a:rPr lang="en-US" smtClean="0">
                <a:cs typeface="+mn-cs"/>
              </a:rPr>
            </a:br>
            <a:r>
              <a:rPr lang="en-US" smtClean="0">
                <a:cs typeface="+mn-cs"/>
              </a:rPr>
              <a:t>(1 solar radius).</a:t>
            </a:r>
          </a:p>
          <a:p>
            <a:pPr lvl="1" eaLnBrk="1" hangingPunct="1">
              <a:defRPr/>
            </a:pPr>
            <a:r>
              <a:rPr lang="en-US" sz="2400" smtClean="0"/>
              <a:t>Notice that it passes through the point representing the sun. </a:t>
            </a:r>
          </a:p>
          <a:p>
            <a:pPr lvl="1" eaLnBrk="1" hangingPunct="1">
              <a:defRPr/>
            </a:pPr>
            <a:r>
              <a:rPr lang="en-US" sz="2400" smtClean="0"/>
              <a:t>Any star whose point is located along this line has a radius equal to the sun</a:t>
            </a:r>
            <a:r>
              <a:rPr lang="ja-JP" altLang="en-US" sz="2400" smtClean="0">
                <a:latin typeface="Arial"/>
              </a:rPr>
              <a:t>’</a:t>
            </a:r>
            <a:r>
              <a:rPr lang="en-US" sz="2400" smtClean="0"/>
              <a:t>s radius.</a:t>
            </a:r>
          </a:p>
        </p:txBody>
      </p:sp>
      <p:sp>
        <p:nvSpPr>
          <p:cNvPr id="1423374" name="Text Box 14"/>
          <p:cNvSpPr txBox="1">
            <a:spLocks noChangeArrowheads="1"/>
          </p:cNvSpPr>
          <p:nvPr/>
        </p:nvSpPr>
        <p:spPr bwMode="auto">
          <a:xfrm>
            <a:off x="571500" y="76200"/>
            <a:ext cx="77343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Luminosity, Temperature, and Diameter</a:t>
            </a:r>
          </a:p>
        </p:txBody>
      </p:sp>
      <p:pic>
        <p:nvPicPr>
          <p:cNvPr id="1423375" name="Picture 15" descr="06f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9263" y="1322388"/>
            <a:ext cx="4865687" cy="549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95237721"/>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4387" name="Rectangle 3"/>
          <p:cNvSpPr>
            <a:spLocks noGrp="1" noChangeArrowheads="1"/>
          </p:cNvSpPr>
          <p:nvPr>
            <p:ph type="body" idx="1"/>
          </p:nvPr>
        </p:nvSpPr>
        <p:spPr>
          <a:xfrm>
            <a:off x="571500" y="990600"/>
            <a:ext cx="3543300" cy="5791200"/>
          </a:xfrm>
        </p:spPr>
        <p:txBody>
          <a:bodyPr/>
          <a:lstStyle/>
          <a:p>
            <a:pPr eaLnBrk="1" hangingPunct="1">
              <a:defRPr/>
            </a:pPr>
            <a:r>
              <a:rPr lang="en-US" smtClean="0">
                <a:cs typeface="+mn-cs"/>
              </a:rPr>
              <a:t>Notice also that the lines of constant radius slope downward to the right.</a:t>
            </a:r>
          </a:p>
          <a:p>
            <a:pPr lvl="1" eaLnBrk="1" hangingPunct="1">
              <a:defRPr/>
            </a:pPr>
            <a:r>
              <a:rPr lang="en-US" sz="2400" smtClean="0"/>
              <a:t>This is because cooler stars are always fainter than hotter stars of the same size, following the Stefan-Boltzman Law. </a:t>
            </a:r>
          </a:p>
        </p:txBody>
      </p:sp>
      <p:sp>
        <p:nvSpPr>
          <p:cNvPr id="1424397" name="Text Box 13"/>
          <p:cNvSpPr txBox="1">
            <a:spLocks noChangeArrowheads="1"/>
          </p:cNvSpPr>
          <p:nvPr/>
        </p:nvSpPr>
        <p:spPr bwMode="auto">
          <a:xfrm>
            <a:off x="571500" y="76200"/>
            <a:ext cx="77343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Luminosity, Temperature, and Diameter</a:t>
            </a:r>
          </a:p>
        </p:txBody>
      </p:sp>
      <p:pic>
        <p:nvPicPr>
          <p:cNvPr id="1424398" name="Picture 14" descr="06f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9263" y="1322388"/>
            <a:ext cx="4865687" cy="549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492053663"/>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4979" name="Rectangle 3"/>
          <p:cNvSpPr>
            <a:spLocks noGrp="1" noChangeArrowheads="1"/>
          </p:cNvSpPr>
          <p:nvPr>
            <p:ph type="body" idx="1"/>
          </p:nvPr>
        </p:nvSpPr>
        <p:spPr>
          <a:xfrm>
            <a:off x="581025" y="998538"/>
            <a:ext cx="3533775" cy="5478462"/>
          </a:xfrm>
        </p:spPr>
        <p:txBody>
          <a:bodyPr/>
          <a:lstStyle/>
          <a:p>
            <a:pPr eaLnBrk="1" hangingPunct="1">
              <a:defRPr/>
            </a:pPr>
            <a:r>
              <a:rPr lang="en-US" smtClean="0">
                <a:cs typeface="+mn-cs"/>
              </a:rPr>
              <a:t>These lines of constant radius show dramatically that the supergiants and giants are much larger than the sun.</a:t>
            </a:r>
          </a:p>
        </p:txBody>
      </p:sp>
      <p:sp>
        <p:nvSpPr>
          <p:cNvPr id="1534985" name="Text Box 9"/>
          <p:cNvSpPr txBox="1">
            <a:spLocks noChangeArrowheads="1"/>
          </p:cNvSpPr>
          <p:nvPr/>
        </p:nvSpPr>
        <p:spPr bwMode="auto">
          <a:xfrm>
            <a:off x="571500" y="76200"/>
            <a:ext cx="77343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Luminosity, Temperature, and Diameter</a:t>
            </a:r>
          </a:p>
        </p:txBody>
      </p:sp>
      <p:pic>
        <p:nvPicPr>
          <p:cNvPr id="1534986" name="Picture 10" descr="06f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9263" y="1322388"/>
            <a:ext cx="4865687" cy="549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256885700"/>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5411" name="Rectangle 3"/>
          <p:cNvSpPr>
            <a:spLocks noGrp="1" noChangeArrowheads="1"/>
          </p:cNvSpPr>
          <p:nvPr>
            <p:ph type="body" idx="1"/>
          </p:nvPr>
        </p:nvSpPr>
        <p:spPr>
          <a:xfrm>
            <a:off x="571500" y="990600"/>
            <a:ext cx="3543300" cy="5562600"/>
          </a:xfrm>
        </p:spPr>
        <p:txBody>
          <a:bodyPr/>
          <a:lstStyle/>
          <a:p>
            <a:pPr eaLnBrk="1" hangingPunct="1">
              <a:defRPr/>
            </a:pPr>
            <a:r>
              <a:rPr lang="en-US" smtClean="0">
                <a:cs typeface="+mn-cs"/>
              </a:rPr>
              <a:t>In contrast, white dwarf stars fall near the line labeled 0.01 </a:t>
            </a:r>
            <a:r>
              <a:rPr lang="en-US" i="1" smtClean="0">
                <a:cs typeface="+mn-cs"/>
              </a:rPr>
              <a:t>R</a:t>
            </a:r>
            <a:r>
              <a:rPr lang="el-GR" baseline="-25000" smtClean="0">
                <a:latin typeface="Lucida Grande" charset="0"/>
                <a:cs typeface="Arial" charset="0"/>
              </a:rPr>
              <a:t>Θ</a:t>
            </a:r>
            <a:r>
              <a:rPr lang="en-US" smtClean="0">
                <a:cs typeface="+mn-cs"/>
              </a:rPr>
              <a:t>. </a:t>
            </a:r>
          </a:p>
          <a:p>
            <a:pPr lvl="1" eaLnBrk="1" hangingPunct="1">
              <a:defRPr/>
            </a:pPr>
            <a:r>
              <a:rPr lang="en-US" sz="2400" smtClean="0"/>
              <a:t>They all have about the same radius—approximately the size of Earth!</a:t>
            </a:r>
          </a:p>
          <a:p>
            <a:pPr eaLnBrk="1" hangingPunct="1">
              <a:defRPr/>
            </a:pPr>
            <a:endParaRPr lang="en-US" sz="2400" smtClean="0">
              <a:cs typeface="+mn-cs"/>
            </a:endParaRPr>
          </a:p>
        </p:txBody>
      </p:sp>
      <p:sp>
        <p:nvSpPr>
          <p:cNvPr id="1425422" name="Text Box 14"/>
          <p:cNvSpPr txBox="1">
            <a:spLocks noChangeArrowheads="1"/>
          </p:cNvSpPr>
          <p:nvPr/>
        </p:nvSpPr>
        <p:spPr bwMode="auto">
          <a:xfrm>
            <a:off x="571500" y="76200"/>
            <a:ext cx="77343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Luminosity, Temperature, and Diameter</a:t>
            </a:r>
          </a:p>
        </p:txBody>
      </p:sp>
      <p:pic>
        <p:nvPicPr>
          <p:cNvPr id="1425423" name="Picture 15" descr="06f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9263" y="1322388"/>
            <a:ext cx="4865687" cy="549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56610589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1576" y="241869"/>
            <a:ext cx="8566988" cy="5509200"/>
          </a:xfrm>
          <a:prstGeom prst="rect">
            <a:avLst/>
          </a:prstGeom>
        </p:spPr>
        <p:txBody>
          <a:bodyPr wrap="square">
            <a:spAutoFit/>
          </a:bodyPr>
          <a:lstStyle/>
          <a:p>
            <a:pPr>
              <a:defRPr/>
            </a:pPr>
            <a:r>
              <a:rPr lang="en-US" sz="4400" dirty="0"/>
              <a:t>The distances to the stars are so large that it is not convenient to use kilometers or astronomical units.</a:t>
            </a:r>
          </a:p>
          <a:p>
            <a:pPr>
              <a:defRPr/>
            </a:pPr>
            <a:r>
              <a:rPr lang="en-US" sz="4400" dirty="0"/>
              <a:t>When you measure distance via parallax, it is better to use the unit of distance called a </a:t>
            </a:r>
            <a:r>
              <a:rPr lang="en-US" sz="4400" dirty="0">
                <a:solidFill>
                  <a:srgbClr val="3333FF"/>
                </a:solidFill>
              </a:rPr>
              <a:t>parsec</a:t>
            </a:r>
            <a:r>
              <a:rPr lang="en-US" sz="4400" dirty="0"/>
              <a:t> (</a:t>
            </a:r>
            <a:r>
              <a:rPr lang="en-US" sz="4400" dirty="0">
                <a:solidFill>
                  <a:srgbClr val="3333FF"/>
                </a:solidFill>
              </a:rPr>
              <a:t>pc</a:t>
            </a:r>
            <a:r>
              <a:rPr lang="en-US" sz="4400" dirty="0"/>
              <a:t>). </a:t>
            </a:r>
          </a:p>
          <a:p>
            <a:pPr lvl="1">
              <a:defRPr/>
            </a:pPr>
            <a:r>
              <a:rPr lang="en-US" sz="4400" dirty="0"/>
              <a:t>The word parsec was created by combining parallax and arc second.</a:t>
            </a:r>
          </a:p>
        </p:txBody>
      </p:sp>
    </p:spTree>
    <p:extLst>
      <p:ext uri="{BB962C8B-B14F-4D97-AF65-F5344CB8AC3E}">
        <p14:creationId xmlns:p14="http://schemas.microsoft.com/office/powerpoint/2010/main" val="2339440951"/>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6435" name="Rectangle 3"/>
          <p:cNvSpPr>
            <a:spLocks noGrp="1" noChangeArrowheads="1"/>
          </p:cNvSpPr>
          <p:nvPr>
            <p:ph type="body" idx="1"/>
          </p:nvPr>
        </p:nvSpPr>
        <p:spPr>
          <a:xfrm>
            <a:off x="571500" y="990600"/>
            <a:ext cx="3543300" cy="5867400"/>
          </a:xfrm>
        </p:spPr>
        <p:txBody>
          <a:bodyPr/>
          <a:lstStyle/>
          <a:p>
            <a:pPr eaLnBrk="1" hangingPunct="1">
              <a:defRPr/>
            </a:pPr>
            <a:r>
              <a:rPr lang="en-US" smtClean="0">
                <a:cs typeface="+mn-cs"/>
              </a:rPr>
              <a:t>Notice the great range of sizes. </a:t>
            </a:r>
          </a:p>
          <a:p>
            <a:pPr lvl="1" eaLnBrk="1" hangingPunct="1">
              <a:defRPr/>
            </a:pPr>
            <a:r>
              <a:rPr lang="en-US" sz="2400" smtClean="0"/>
              <a:t>The largest stars are 100,000 times larger than the tiny white dwarfs.</a:t>
            </a:r>
          </a:p>
          <a:p>
            <a:pPr lvl="1" eaLnBrk="1" hangingPunct="1">
              <a:defRPr/>
            </a:pPr>
            <a:r>
              <a:rPr lang="en-US" sz="2400" smtClean="0"/>
              <a:t>If the sun were a tennis ball, the white dwarfs would be grains of sand, and the largest supergiant stars would be as big as football fields.</a:t>
            </a:r>
            <a:endParaRPr lang="en-US" sz="2000" smtClean="0"/>
          </a:p>
        </p:txBody>
      </p:sp>
      <p:sp>
        <p:nvSpPr>
          <p:cNvPr id="1426445" name="Text Box 13"/>
          <p:cNvSpPr txBox="1">
            <a:spLocks noChangeArrowheads="1"/>
          </p:cNvSpPr>
          <p:nvPr/>
        </p:nvSpPr>
        <p:spPr bwMode="auto">
          <a:xfrm>
            <a:off x="571500" y="76200"/>
            <a:ext cx="77343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Luminosity, Temperature, and Diameter</a:t>
            </a:r>
          </a:p>
        </p:txBody>
      </p:sp>
      <p:pic>
        <p:nvPicPr>
          <p:cNvPr id="1426446" name="Picture 14" descr="06f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9263" y="1322388"/>
            <a:ext cx="4865687" cy="549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013676069"/>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71500" y="359834"/>
            <a:ext cx="8191500" cy="5632311"/>
          </a:xfrm>
          <a:prstGeom prst="rect">
            <a:avLst/>
          </a:prstGeom>
        </p:spPr>
        <p:txBody>
          <a:bodyPr wrap="square">
            <a:spAutoFit/>
          </a:bodyPr>
          <a:lstStyle/>
          <a:p>
            <a:r>
              <a:rPr lang="en-US" sz="4000" dirty="0" smtClean="0"/>
              <a:t>In an H-R Diagram, stars with the smallest radius are found in the ____ of the diagram.</a:t>
            </a:r>
          </a:p>
          <a:p>
            <a:endParaRPr lang="en-US" sz="4000" dirty="0" smtClean="0"/>
          </a:p>
          <a:p>
            <a:r>
              <a:rPr lang="en-US" sz="4000" dirty="0" smtClean="0"/>
              <a:t>a.	center</a:t>
            </a:r>
          </a:p>
          <a:p>
            <a:r>
              <a:rPr lang="en-US" sz="4000" dirty="0" smtClean="0"/>
              <a:t>b.	upper left corner</a:t>
            </a:r>
          </a:p>
          <a:p>
            <a:r>
              <a:rPr lang="en-US" sz="4000" dirty="0" smtClean="0"/>
              <a:t>c.	upper right corner</a:t>
            </a:r>
          </a:p>
          <a:p>
            <a:r>
              <a:rPr lang="en-US" sz="4000" dirty="0" smtClean="0"/>
              <a:t>d.	lower left corner</a:t>
            </a:r>
          </a:p>
          <a:p>
            <a:r>
              <a:rPr lang="en-US" sz="4000" dirty="0" smtClean="0"/>
              <a:t>e.	lower right corner</a:t>
            </a:r>
            <a:endParaRPr lang="en-US" sz="4000" dirty="0"/>
          </a:p>
        </p:txBody>
      </p:sp>
    </p:spTree>
    <p:extLst>
      <p:ext uri="{BB962C8B-B14F-4D97-AF65-F5344CB8AC3E}">
        <p14:creationId xmlns:p14="http://schemas.microsoft.com/office/powerpoint/2010/main" val="146095689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4499" y="254000"/>
            <a:ext cx="8149167" cy="5016758"/>
          </a:xfrm>
          <a:prstGeom prst="rect">
            <a:avLst/>
          </a:prstGeom>
        </p:spPr>
        <p:txBody>
          <a:bodyPr wrap="square">
            <a:spAutoFit/>
          </a:bodyPr>
          <a:lstStyle/>
          <a:p>
            <a:r>
              <a:rPr lang="en-US" sz="4000" dirty="0" smtClean="0"/>
              <a:t>In the H-R diagram, 90 percent of all stars are</a:t>
            </a:r>
          </a:p>
          <a:p>
            <a:endParaRPr lang="en-US" sz="4000" dirty="0" smtClean="0"/>
          </a:p>
          <a:p>
            <a:r>
              <a:rPr lang="en-US" sz="4000" dirty="0" smtClean="0"/>
              <a:t>a.	in the giant region.</a:t>
            </a:r>
          </a:p>
          <a:p>
            <a:r>
              <a:rPr lang="en-US" sz="4000" dirty="0" smtClean="0"/>
              <a:t>b.	in the supergiant region.</a:t>
            </a:r>
          </a:p>
          <a:p>
            <a:r>
              <a:rPr lang="en-US" sz="4000" dirty="0" smtClean="0"/>
              <a:t>c.	among the B stars.</a:t>
            </a:r>
          </a:p>
          <a:p>
            <a:r>
              <a:rPr lang="en-US" sz="4000" dirty="0" smtClean="0"/>
              <a:t>d.	among the G stars.</a:t>
            </a:r>
          </a:p>
          <a:p>
            <a:r>
              <a:rPr lang="en-US" sz="4000" dirty="0" smtClean="0"/>
              <a:t>e.	on the main sequence.</a:t>
            </a:r>
            <a:endParaRPr lang="en-US" sz="4000" dirty="0"/>
          </a:p>
        </p:txBody>
      </p:sp>
    </p:spTree>
    <p:extLst>
      <p:ext uri="{BB962C8B-B14F-4D97-AF65-F5344CB8AC3E}">
        <p14:creationId xmlns:p14="http://schemas.microsoft.com/office/powerpoint/2010/main" val="801434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1667" y="317500"/>
            <a:ext cx="8720666" cy="6740308"/>
          </a:xfrm>
          <a:prstGeom prst="rect">
            <a:avLst/>
          </a:prstGeom>
        </p:spPr>
        <p:txBody>
          <a:bodyPr wrap="square">
            <a:spAutoFit/>
          </a:bodyPr>
          <a:lstStyle/>
          <a:p>
            <a:r>
              <a:rPr lang="en-US" sz="3600" dirty="0" smtClean="0"/>
              <a:t>We know that giant stars are larger in diameter than the sun because</a:t>
            </a:r>
          </a:p>
          <a:p>
            <a:r>
              <a:rPr lang="en-US" sz="3600" dirty="0" smtClean="0"/>
              <a:t>a.	they are more luminous but have about the same temperature.</a:t>
            </a:r>
          </a:p>
          <a:p>
            <a:r>
              <a:rPr lang="en-US" sz="3600" dirty="0" smtClean="0"/>
              <a:t>b.	they are less luminous but have about the same temperature.</a:t>
            </a:r>
          </a:p>
          <a:p>
            <a:r>
              <a:rPr lang="en-US" sz="3600" dirty="0" smtClean="0"/>
              <a:t>c.	they are hotter but have about the same luminosity.</a:t>
            </a:r>
          </a:p>
          <a:p>
            <a:r>
              <a:rPr lang="en-US" sz="3600" dirty="0" smtClean="0"/>
              <a:t>d.	they are cooler but have about the same luminosity.</a:t>
            </a:r>
          </a:p>
          <a:p>
            <a:r>
              <a:rPr lang="en-US" sz="3600" dirty="0" smtClean="0"/>
              <a:t>e.	they have a larger absolute magnitude than the sun.</a:t>
            </a:r>
            <a:endParaRPr lang="en-US" sz="3600" dirty="0"/>
          </a:p>
        </p:txBody>
      </p:sp>
    </p:spTree>
    <p:extLst>
      <p:ext uri="{BB962C8B-B14F-4D97-AF65-F5344CB8AC3E}">
        <p14:creationId xmlns:p14="http://schemas.microsoft.com/office/powerpoint/2010/main" val="116260791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7999" y="1"/>
            <a:ext cx="7852833" cy="6494085"/>
          </a:xfrm>
          <a:prstGeom prst="rect">
            <a:avLst/>
          </a:prstGeom>
        </p:spPr>
        <p:txBody>
          <a:bodyPr wrap="square">
            <a:spAutoFit/>
          </a:bodyPr>
          <a:lstStyle/>
          <a:p>
            <a:r>
              <a:rPr lang="en-US" sz="3200" dirty="0" smtClean="0"/>
              <a:t>Red giant stars are</a:t>
            </a:r>
          </a:p>
          <a:p>
            <a:endParaRPr lang="en-US" sz="3200" dirty="0" smtClean="0"/>
          </a:p>
          <a:p>
            <a:r>
              <a:rPr lang="en-US" sz="3200" dirty="0" smtClean="0"/>
              <a:t>I.	more luminous than the sun.</a:t>
            </a:r>
          </a:p>
          <a:p>
            <a:r>
              <a:rPr lang="en-US" sz="3200" dirty="0" smtClean="0"/>
              <a:t>II.	larger in diameter than the sun.</a:t>
            </a:r>
          </a:p>
          <a:p>
            <a:r>
              <a:rPr lang="en-US" sz="3200" dirty="0" smtClean="0"/>
              <a:t>III.	cooler than B stars.</a:t>
            </a:r>
          </a:p>
          <a:p>
            <a:r>
              <a:rPr lang="en-US" sz="3200" dirty="0" smtClean="0"/>
              <a:t>IV.	located above the main sequence stars in the H-R diagram.</a:t>
            </a:r>
          </a:p>
          <a:p>
            <a:endParaRPr lang="en-US" sz="3200" dirty="0" smtClean="0"/>
          </a:p>
          <a:p>
            <a:r>
              <a:rPr lang="en-US" sz="3200" dirty="0" smtClean="0"/>
              <a:t>a.	I &amp; II</a:t>
            </a:r>
          </a:p>
          <a:p>
            <a:r>
              <a:rPr lang="en-US" sz="3200" dirty="0" smtClean="0"/>
              <a:t>b.	II &amp; IV</a:t>
            </a:r>
          </a:p>
          <a:p>
            <a:r>
              <a:rPr lang="en-US" sz="3200" dirty="0" smtClean="0"/>
              <a:t>c.	I, II, &amp; IV</a:t>
            </a:r>
          </a:p>
          <a:p>
            <a:r>
              <a:rPr lang="en-US" sz="3200" dirty="0" smtClean="0"/>
              <a:t>d.	II, III, &amp; IV</a:t>
            </a:r>
          </a:p>
          <a:p>
            <a:r>
              <a:rPr lang="en-US" sz="3200" dirty="0" smtClean="0"/>
              <a:t>e.	I, II, III, &amp; IV</a:t>
            </a:r>
            <a:endParaRPr lang="en-US" sz="3200" dirty="0"/>
          </a:p>
        </p:txBody>
      </p:sp>
    </p:spTree>
    <p:extLst>
      <p:ext uri="{BB962C8B-B14F-4D97-AF65-F5344CB8AC3E}">
        <p14:creationId xmlns:p14="http://schemas.microsoft.com/office/powerpoint/2010/main" val="261231279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296334"/>
            <a:ext cx="8128000" cy="5632311"/>
          </a:xfrm>
          <a:prstGeom prst="rect">
            <a:avLst/>
          </a:prstGeom>
        </p:spPr>
        <p:txBody>
          <a:bodyPr wrap="square">
            <a:spAutoFit/>
          </a:bodyPr>
          <a:lstStyle/>
          <a:p>
            <a:r>
              <a:rPr lang="en-US" sz="4000" dirty="0" smtClean="0"/>
              <a:t>The most common stars are</a:t>
            </a:r>
          </a:p>
          <a:p>
            <a:endParaRPr lang="en-US" sz="4000" dirty="0" smtClean="0"/>
          </a:p>
          <a:p>
            <a:r>
              <a:rPr lang="en-US" sz="4000" dirty="0" smtClean="0"/>
              <a:t>a.	</a:t>
            </a:r>
            <a:r>
              <a:rPr lang="en-US" sz="4000" dirty="0" err="1" smtClean="0"/>
              <a:t>supergiants</a:t>
            </a:r>
            <a:r>
              <a:rPr lang="en-US" sz="4000" dirty="0" smtClean="0"/>
              <a:t>.</a:t>
            </a:r>
          </a:p>
          <a:p>
            <a:r>
              <a:rPr lang="en-US" sz="4000" dirty="0" smtClean="0"/>
              <a:t>b.	giants.</a:t>
            </a:r>
          </a:p>
          <a:p>
            <a:r>
              <a:rPr lang="en-US" sz="4000" dirty="0" smtClean="0"/>
              <a:t>c.	upper (more luminous) main sequence stars.</a:t>
            </a:r>
          </a:p>
          <a:p>
            <a:r>
              <a:rPr lang="en-US" sz="4000" dirty="0" smtClean="0"/>
              <a:t>d.	white dwarfs.</a:t>
            </a:r>
          </a:p>
          <a:p>
            <a:r>
              <a:rPr lang="en-US" sz="4000" dirty="0" smtClean="0"/>
              <a:t>e.	lower (less luminous) main sequence stars.</a:t>
            </a:r>
            <a:endParaRPr lang="en-US" sz="4000" dirty="0"/>
          </a:p>
        </p:txBody>
      </p:sp>
    </p:spTree>
    <p:extLst>
      <p:ext uri="{BB962C8B-B14F-4D97-AF65-F5344CB8AC3E}">
        <p14:creationId xmlns:p14="http://schemas.microsoft.com/office/powerpoint/2010/main" val="136110329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7459" name="Rectangle 3"/>
          <p:cNvSpPr>
            <a:spLocks noGrp="1" noChangeArrowheads="1"/>
          </p:cNvSpPr>
          <p:nvPr>
            <p:ph type="body" idx="1"/>
          </p:nvPr>
        </p:nvSpPr>
        <p:spPr>
          <a:xfrm>
            <a:off x="571500" y="990600"/>
            <a:ext cx="8267700" cy="4525963"/>
          </a:xfrm>
        </p:spPr>
        <p:txBody>
          <a:bodyPr>
            <a:normAutofit fontScale="92500" lnSpcReduction="10000"/>
          </a:bodyPr>
          <a:lstStyle/>
          <a:p>
            <a:pPr eaLnBrk="1" hangingPunct="1">
              <a:defRPr/>
            </a:pPr>
            <a:r>
              <a:rPr lang="en-US" sz="3600" dirty="0" smtClean="0">
                <a:cs typeface="+mn-cs"/>
              </a:rPr>
              <a:t>A star</a:t>
            </a:r>
            <a:r>
              <a:rPr lang="ja-JP" altLang="en-US" sz="3600" dirty="0" smtClean="0">
                <a:latin typeface="Arial"/>
                <a:cs typeface="+mn-cs"/>
              </a:rPr>
              <a:t>’</a:t>
            </a:r>
            <a:r>
              <a:rPr lang="en-US" sz="3600" dirty="0" smtClean="0">
                <a:cs typeface="+mn-cs"/>
              </a:rPr>
              <a:t>s spectrum also contains clues to whether it is a main-sequence star, a giant, or a supergiant. </a:t>
            </a:r>
          </a:p>
          <a:p>
            <a:pPr lvl="1" eaLnBrk="1" hangingPunct="1">
              <a:defRPr/>
            </a:pPr>
            <a:r>
              <a:rPr lang="en-US" sz="2600" dirty="0" smtClean="0"/>
              <a:t>The larger a star is, the less dense </a:t>
            </a:r>
            <a:br>
              <a:rPr lang="en-US" sz="2600" dirty="0" smtClean="0"/>
            </a:br>
            <a:r>
              <a:rPr lang="en-US" sz="2600" dirty="0" smtClean="0"/>
              <a:t>its atmosphere is. </a:t>
            </a:r>
            <a:endParaRPr lang="en-US" sz="2600" dirty="0" smtClean="0"/>
          </a:p>
          <a:p>
            <a:pPr>
              <a:defRPr/>
            </a:pPr>
            <a:r>
              <a:rPr lang="en-US" sz="4000" dirty="0"/>
              <a:t>The widths of spectral lines are partially determined by the density of the gas.</a:t>
            </a:r>
          </a:p>
          <a:p>
            <a:pPr lvl="1">
              <a:defRPr/>
            </a:pPr>
            <a:r>
              <a:rPr lang="en-US" sz="2400" dirty="0"/>
              <a:t>If the atoms collide often in a dense gas, their energy levels become distorted, and the spectral lines are broadened.</a:t>
            </a:r>
          </a:p>
          <a:p>
            <a:pPr lvl="1" eaLnBrk="1" hangingPunct="1">
              <a:defRPr/>
            </a:pPr>
            <a:endParaRPr lang="en-US" sz="2600" dirty="0" smtClean="0"/>
          </a:p>
        </p:txBody>
      </p:sp>
      <p:sp>
        <p:nvSpPr>
          <p:cNvPr id="1427463" name="Text Box 7"/>
          <p:cNvSpPr txBox="1">
            <a:spLocks noChangeArrowheads="1"/>
          </p:cNvSpPr>
          <p:nvPr/>
        </p:nvSpPr>
        <p:spPr bwMode="auto">
          <a:xfrm>
            <a:off x="571500" y="76200"/>
            <a:ext cx="77343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spcBef>
                <a:spcPct val="50000"/>
              </a:spcBef>
              <a:defRPr/>
            </a:pPr>
            <a:r>
              <a:rPr lang="en-US" sz="3000" dirty="0">
                <a:solidFill>
                  <a:srgbClr val="AF0C0C"/>
                </a:solidFill>
                <a:cs typeface="+mn-cs"/>
              </a:rPr>
              <a:t>Luminosity Spectral Classification</a:t>
            </a:r>
          </a:p>
        </p:txBody>
      </p:sp>
    </p:spTree>
    <p:extLst>
      <p:ext uri="{BB962C8B-B14F-4D97-AF65-F5344CB8AC3E}">
        <p14:creationId xmlns:p14="http://schemas.microsoft.com/office/powerpoint/2010/main" val="1684355649"/>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6915" name="Rectangle 3"/>
          <p:cNvSpPr>
            <a:spLocks noGrp="1" noChangeArrowheads="1"/>
          </p:cNvSpPr>
          <p:nvPr>
            <p:ph type="body" idx="1"/>
          </p:nvPr>
        </p:nvSpPr>
        <p:spPr>
          <a:xfrm>
            <a:off x="571500" y="990600"/>
            <a:ext cx="8267700" cy="5867400"/>
          </a:xfrm>
        </p:spPr>
        <p:txBody>
          <a:bodyPr/>
          <a:lstStyle/>
          <a:p>
            <a:pPr eaLnBrk="1" hangingPunct="1">
              <a:defRPr/>
            </a:pPr>
            <a:r>
              <a:rPr lang="en-US" sz="3600" smtClean="0">
                <a:cs typeface="+mn-cs"/>
              </a:rPr>
              <a:t>In the spectrum of a main-sequence star, the hydrogen Balmer lines are broad.</a:t>
            </a:r>
          </a:p>
          <a:p>
            <a:pPr lvl="1" eaLnBrk="1" hangingPunct="1">
              <a:defRPr/>
            </a:pPr>
            <a:r>
              <a:rPr lang="en-US" sz="2400" smtClean="0"/>
              <a:t>The star</a:t>
            </a:r>
            <a:r>
              <a:rPr lang="ja-JP" altLang="en-US" sz="2400" smtClean="0">
                <a:latin typeface="Arial"/>
              </a:rPr>
              <a:t>’</a:t>
            </a:r>
            <a:r>
              <a:rPr lang="en-US" sz="2400" smtClean="0"/>
              <a:t>s atmosphere is dense and the hydrogen atoms collide often.</a:t>
            </a:r>
          </a:p>
        </p:txBody>
      </p:sp>
      <p:sp>
        <p:nvSpPr>
          <p:cNvPr id="1446926" name="Text Box 14"/>
          <p:cNvSpPr txBox="1">
            <a:spLocks noChangeArrowheads="1"/>
          </p:cNvSpPr>
          <p:nvPr/>
        </p:nvSpPr>
        <p:spPr bwMode="auto">
          <a:xfrm>
            <a:off x="571500" y="76200"/>
            <a:ext cx="77343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Luminosity Spectral Classification</a:t>
            </a:r>
          </a:p>
        </p:txBody>
      </p:sp>
      <p:pic>
        <p:nvPicPr>
          <p:cNvPr id="1446927" name="Picture 15" descr="06f09"/>
          <p:cNvPicPr>
            <a:picLocks noChangeAspect="1" noChangeArrowheads="1"/>
          </p:cNvPicPr>
          <p:nvPr/>
        </p:nvPicPr>
        <p:blipFill>
          <a:blip r:embed="rId3">
            <a:extLst>
              <a:ext uri="{28A0092B-C50C-407E-A947-70E740481C1C}">
                <a14:useLocalDpi xmlns:a14="http://schemas.microsoft.com/office/drawing/2010/main" val="0"/>
              </a:ext>
            </a:extLst>
          </a:blip>
          <a:srcRect l="1413" r="2649" b="8745"/>
          <a:stretch>
            <a:fillRect/>
          </a:stretch>
        </p:blipFill>
        <p:spPr bwMode="auto">
          <a:xfrm>
            <a:off x="1165225" y="3986213"/>
            <a:ext cx="7918450" cy="282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786500364"/>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6883" name="Rectangle 3"/>
          <p:cNvSpPr>
            <a:spLocks noGrp="1" noChangeArrowheads="1"/>
          </p:cNvSpPr>
          <p:nvPr>
            <p:ph type="body" idx="1"/>
          </p:nvPr>
        </p:nvSpPr>
        <p:spPr>
          <a:xfrm>
            <a:off x="571500" y="990600"/>
            <a:ext cx="8267700" cy="4525963"/>
          </a:xfrm>
        </p:spPr>
        <p:txBody>
          <a:bodyPr/>
          <a:lstStyle/>
          <a:p>
            <a:pPr eaLnBrk="1" hangingPunct="1">
              <a:defRPr/>
            </a:pPr>
            <a:r>
              <a:rPr lang="en-US" sz="3600" smtClean="0">
                <a:cs typeface="+mn-cs"/>
              </a:rPr>
              <a:t>In the spectrum of a giant star, the lines are narrower.</a:t>
            </a:r>
          </a:p>
          <a:p>
            <a:pPr lvl="1" eaLnBrk="1" hangingPunct="1">
              <a:defRPr/>
            </a:pPr>
            <a:r>
              <a:rPr lang="en-US" sz="2400" smtClean="0"/>
              <a:t>The giant star</a:t>
            </a:r>
            <a:r>
              <a:rPr lang="ja-JP" altLang="en-US" sz="2400" smtClean="0">
                <a:latin typeface="Arial"/>
              </a:rPr>
              <a:t>’</a:t>
            </a:r>
            <a:r>
              <a:rPr lang="en-US" sz="2400" smtClean="0"/>
              <a:t>s atmosphere is less dense and the hydrogen atoms collide less often.</a:t>
            </a:r>
          </a:p>
        </p:txBody>
      </p:sp>
      <p:sp>
        <p:nvSpPr>
          <p:cNvPr id="1786889" name="Text Box 9"/>
          <p:cNvSpPr txBox="1">
            <a:spLocks noChangeArrowheads="1"/>
          </p:cNvSpPr>
          <p:nvPr/>
        </p:nvSpPr>
        <p:spPr bwMode="auto">
          <a:xfrm>
            <a:off x="571500" y="76200"/>
            <a:ext cx="77343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Luminosity Spectral Classification</a:t>
            </a:r>
          </a:p>
        </p:txBody>
      </p:sp>
      <p:pic>
        <p:nvPicPr>
          <p:cNvPr id="1786890" name="Picture 10" descr="06f09"/>
          <p:cNvPicPr>
            <a:picLocks noChangeAspect="1" noChangeArrowheads="1"/>
          </p:cNvPicPr>
          <p:nvPr/>
        </p:nvPicPr>
        <p:blipFill>
          <a:blip r:embed="rId3">
            <a:extLst>
              <a:ext uri="{28A0092B-C50C-407E-A947-70E740481C1C}">
                <a14:useLocalDpi xmlns:a14="http://schemas.microsoft.com/office/drawing/2010/main" val="0"/>
              </a:ext>
            </a:extLst>
          </a:blip>
          <a:srcRect l="1413" r="2649" b="8745"/>
          <a:stretch>
            <a:fillRect/>
          </a:stretch>
        </p:blipFill>
        <p:spPr bwMode="auto">
          <a:xfrm>
            <a:off x="1165225" y="3986213"/>
            <a:ext cx="7918450" cy="282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261885564"/>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8931" name="Rectangle 3"/>
          <p:cNvSpPr>
            <a:spLocks noGrp="1" noChangeArrowheads="1"/>
          </p:cNvSpPr>
          <p:nvPr>
            <p:ph type="body" idx="1"/>
          </p:nvPr>
        </p:nvSpPr>
        <p:spPr>
          <a:xfrm>
            <a:off x="552450" y="990600"/>
            <a:ext cx="8591550" cy="4525963"/>
          </a:xfrm>
        </p:spPr>
        <p:txBody>
          <a:bodyPr/>
          <a:lstStyle/>
          <a:p>
            <a:pPr eaLnBrk="1" hangingPunct="1">
              <a:defRPr/>
            </a:pPr>
            <a:r>
              <a:rPr lang="en-US" sz="4000" smtClean="0">
                <a:cs typeface="+mn-cs"/>
              </a:rPr>
              <a:t>In the spectrum of a supergiant star, the lines are very narrow.</a:t>
            </a:r>
          </a:p>
        </p:txBody>
      </p:sp>
      <p:sp>
        <p:nvSpPr>
          <p:cNvPr id="1788937" name="Text Box 9"/>
          <p:cNvSpPr txBox="1">
            <a:spLocks noChangeArrowheads="1"/>
          </p:cNvSpPr>
          <p:nvPr/>
        </p:nvSpPr>
        <p:spPr bwMode="auto">
          <a:xfrm>
            <a:off x="571500" y="76200"/>
            <a:ext cx="77343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Luminosity Spectral Classification</a:t>
            </a:r>
          </a:p>
        </p:txBody>
      </p:sp>
      <p:pic>
        <p:nvPicPr>
          <p:cNvPr id="1788938" name="Picture 10" descr="06f09"/>
          <p:cNvPicPr>
            <a:picLocks noChangeAspect="1" noChangeArrowheads="1"/>
          </p:cNvPicPr>
          <p:nvPr/>
        </p:nvPicPr>
        <p:blipFill>
          <a:blip r:embed="rId3">
            <a:extLst>
              <a:ext uri="{28A0092B-C50C-407E-A947-70E740481C1C}">
                <a14:useLocalDpi xmlns:a14="http://schemas.microsoft.com/office/drawing/2010/main" val="0"/>
              </a:ext>
            </a:extLst>
          </a:blip>
          <a:srcRect l="1413" r="2649" b="8745"/>
          <a:stretch>
            <a:fillRect/>
          </a:stretch>
        </p:blipFill>
        <p:spPr bwMode="auto">
          <a:xfrm>
            <a:off x="1165225" y="3986213"/>
            <a:ext cx="7918450" cy="282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44592732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2049" y="221713"/>
            <a:ext cx="8667776" cy="6247864"/>
          </a:xfrm>
          <a:prstGeom prst="rect">
            <a:avLst/>
          </a:prstGeom>
        </p:spPr>
        <p:txBody>
          <a:bodyPr wrap="square">
            <a:spAutoFit/>
          </a:bodyPr>
          <a:lstStyle/>
          <a:p>
            <a:pPr>
              <a:defRPr/>
            </a:pPr>
            <a:r>
              <a:rPr lang="en-US" sz="4000" dirty="0"/>
              <a:t>One parsec equals the distance to an imaginary star that has a parallax of 1 arc second.</a:t>
            </a:r>
          </a:p>
          <a:p>
            <a:pPr>
              <a:defRPr/>
            </a:pPr>
            <a:r>
              <a:rPr lang="en-US" sz="4000" dirty="0"/>
              <a:t>A parsec is 206,265 AU—roughly 3.26 </a:t>
            </a:r>
            <a:r>
              <a:rPr lang="en-US" sz="4000" dirty="0" err="1"/>
              <a:t>ly</a:t>
            </a:r>
            <a:r>
              <a:rPr lang="en-US" sz="4000" dirty="0" smtClean="0"/>
              <a:t>.</a:t>
            </a:r>
          </a:p>
          <a:p>
            <a:pPr>
              <a:defRPr/>
            </a:pPr>
            <a:r>
              <a:rPr lang="en-US" sz="4000" dirty="0"/>
              <a:t>Parsec units are used more often than light-years by astronomers because parsecs are more directly related to the process of measurement of star distances.</a:t>
            </a:r>
          </a:p>
          <a:p>
            <a:pPr lvl="1">
              <a:defRPr/>
            </a:pPr>
            <a:r>
              <a:rPr lang="en-US" sz="4000" dirty="0"/>
              <a:t>However, there are instances in which the light-year is also useful</a:t>
            </a:r>
          </a:p>
        </p:txBody>
      </p:sp>
    </p:spTree>
    <p:extLst>
      <p:ext uri="{BB962C8B-B14F-4D97-AF65-F5344CB8AC3E}">
        <p14:creationId xmlns:p14="http://schemas.microsoft.com/office/powerpoint/2010/main" val="2187507413"/>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7939" name="Rectangle 3"/>
          <p:cNvSpPr>
            <a:spLocks noGrp="1" noChangeArrowheads="1"/>
          </p:cNvSpPr>
          <p:nvPr>
            <p:ph type="body" idx="1"/>
          </p:nvPr>
        </p:nvSpPr>
        <p:spPr>
          <a:xfrm>
            <a:off x="571500" y="990600"/>
            <a:ext cx="8343900" cy="5668963"/>
          </a:xfrm>
        </p:spPr>
        <p:txBody>
          <a:bodyPr/>
          <a:lstStyle/>
          <a:p>
            <a:pPr eaLnBrk="1" hangingPunct="1">
              <a:defRPr/>
            </a:pPr>
            <a:r>
              <a:rPr lang="en-US" sz="3600" smtClean="0">
                <a:cs typeface="+mn-cs"/>
              </a:rPr>
              <a:t>Thus, an astronomer can look closely at a star</a:t>
            </a:r>
            <a:r>
              <a:rPr lang="ja-JP" altLang="en-US" sz="3600" smtClean="0">
                <a:latin typeface="Arial"/>
                <a:cs typeface="+mn-cs"/>
              </a:rPr>
              <a:t>’</a:t>
            </a:r>
            <a:r>
              <a:rPr lang="en-US" sz="3600" smtClean="0">
                <a:cs typeface="+mn-cs"/>
              </a:rPr>
              <a:t>s spectrum and tell roughly how big it is. </a:t>
            </a:r>
          </a:p>
        </p:txBody>
      </p:sp>
      <p:sp>
        <p:nvSpPr>
          <p:cNvPr id="1447947" name="Text Box 11"/>
          <p:cNvSpPr txBox="1">
            <a:spLocks noChangeArrowheads="1"/>
          </p:cNvSpPr>
          <p:nvPr/>
        </p:nvSpPr>
        <p:spPr bwMode="auto">
          <a:xfrm>
            <a:off x="571500" y="76200"/>
            <a:ext cx="77343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Luminosity Spectral Classification</a:t>
            </a:r>
          </a:p>
        </p:txBody>
      </p:sp>
      <p:pic>
        <p:nvPicPr>
          <p:cNvPr id="1447948" name="Picture 12" descr="06f09"/>
          <p:cNvPicPr>
            <a:picLocks noChangeAspect="1" noChangeArrowheads="1"/>
          </p:cNvPicPr>
          <p:nvPr/>
        </p:nvPicPr>
        <p:blipFill>
          <a:blip r:embed="rId3">
            <a:extLst>
              <a:ext uri="{28A0092B-C50C-407E-A947-70E740481C1C}">
                <a14:useLocalDpi xmlns:a14="http://schemas.microsoft.com/office/drawing/2010/main" val="0"/>
              </a:ext>
            </a:extLst>
          </a:blip>
          <a:srcRect l="1413" r="2649" b="8745"/>
          <a:stretch>
            <a:fillRect/>
          </a:stretch>
        </p:blipFill>
        <p:spPr bwMode="auto">
          <a:xfrm>
            <a:off x="1165225" y="3986213"/>
            <a:ext cx="7918450" cy="282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624301831"/>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0979" name="Rectangle 3"/>
          <p:cNvSpPr>
            <a:spLocks noGrp="1" noChangeArrowheads="1"/>
          </p:cNvSpPr>
          <p:nvPr>
            <p:ph type="body" idx="1"/>
          </p:nvPr>
        </p:nvSpPr>
        <p:spPr>
          <a:xfrm>
            <a:off x="571500" y="990600"/>
            <a:ext cx="7810500" cy="5867400"/>
          </a:xfrm>
        </p:spPr>
        <p:txBody>
          <a:bodyPr/>
          <a:lstStyle/>
          <a:p>
            <a:pPr eaLnBrk="1" hangingPunct="1">
              <a:defRPr/>
            </a:pPr>
            <a:r>
              <a:rPr lang="en-US" sz="3600" smtClean="0">
                <a:cs typeface="+mn-cs"/>
              </a:rPr>
              <a:t>Size categories are called </a:t>
            </a:r>
            <a:r>
              <a:rPr lang="en-US" sz="3600" smtClean="0">
                <a:solidFill>
                  <a:srgbClr val="3333FF"/>
                </a:solidFill>
                <a:cs typeface="+mn-cs"/>
              </a:rPr>
              <a:t>luminosity</a:t>
            </a:r>
            <a:r>
              <a:rPr lang="en-US" sz="3600" smtClean="0">
                <a:solidFill>
                  <a:srgbClr val="99CCFF"/>
                </a:solidFill>
                <a:cs typeface="+mn-cs"/>
              </a:rPr>
              <a:t> </a:t>
            </a:r>
            <a:r>
              <a:rPr lang="en-US" sz="3600" smtClean="0">
                <a:solidFill>
                  <a:srgbClr val="3333FF"/>
                </a:solidFill>
                <a:cs typeface="+mn-cs"/>
              </a:rPr>
              <a:t>classes</a:t>
            </a:r>
            <a:r>
              <a:rPr lang="en-US" sz="3600" smtClean="0">
                <a:cs typeface="+mn-cs"/>
              </a:rPr>
              <a:t>—because the size of the star is the dominating factor in determining luminosity.</a:t>
            </a:r>
            <a:r>
              <a:rPr lang="en-US" smtClean="0">
                <a:cs typeface="+mn-cs"/>
              </a:rPr>
              <a:t> </a:t>
            </a:r>
          </a:p>
          <a:p>
            <a:pPr lvl="1" eaLnBrk="1" hangingPunct="1">
              <a:defRPr/>
            </a:pPr>
            <a:r>
              <a:rPr lang="en-US" sz="2400" smtClean="0"/>
              <a:t>Supergiants, for example, are very luminous because they are very large.</a:t>
            </a:r>
          </a:p>
        </p:txBody>
      </p:sp>
      <p:sp>
        <p:nvSpPr>
          <p:cNvPr id="1790983" name="Text Box 7"/>
          <p:cNvSpPr txBox="1">
            <a:spLocks noChangeArrowheads="1"/>
          </p:cNvSpPr>
          <p:nvPr/>
        </p:nvSpPr>
        <p:spPr bwMode="auto">
          <a:xfrm>
            <a:off x="571500" y="76200"/>
            <a:ext cx="77343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Luminosity Spectral Classification</a:t>
            </a:r>
          </a:p>
        </p:txBody>
      </p:sp>
    </p:spTree>
    <p:extLst>
      <p:ext uri="{BB962C8B-B14F-4D97-AF65-F5344CB8AC3E}">
        <p14:creationId xmlns:p14="http://schemas.microsoft.com/office/powerpoint/2010/main" val="2960628529"/>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7999" y="275167"/>
            <a:ext cx="8149167" cy="5632311"/>
          </a:xfrm>
          <a:prstGeom prst="rect">
            <a:avLst/>
          </a:prstGeom>
        </p:spPr>
        <p:txBody>
          <a:bodyPr wrap="square">
            <a:spAutoFit/>
          </a:bodyPr>
          <a:lstStyle/>
          <a:p>
            <a:r>
              <a:rPr lang="en-US" sz="4000" dirty="0" smtClean="0"/>
              <a:t>Compared with the spectral lines in the solar spectrum, lines in a supergiant star’s spectrum are</a:t>
            </a:r>
          </a:p>
          <a:p>
            <a:endParaRPr lang="en-US" sz="4000" dirty="0" smtClean="0"/>
          </a:p>
          <a:p>
            <a:r>
              <a:rPr lang="en-US" sz="4000" dirty="0" smtClean="0"/>
              <a:t>a.	more narrow.</a:t>
            </a:r>
          </a:p>
          <a:p>
            <a:r>
              <a:rPr lang="en-US" sz="4000" dirty="0" smtClean="0"/>
              <a:t>b.	broader.</a:t>
            </a:r>
          </a:p>
          <a:p>
            <a:r>
              <a:rPr lang="en-US" sz="4000" dirty="0" smtClean="0"/>
              <a:t>c.	weaker.</a:t>
            </a:r>
          </a:p>
          <a:p>
            <a:r>
              <a:rPr lang="en-US" sz="4000" dirty="0" smtClean="0"/>
              <a:t>d.	stronger.</a:t>
            </a:r>
          </a:p>
          <a:p>
            <a:r>
              <a:rPr lang="en-US" sz="4000" dirty="0" smtClean="0"/>
              <a:t>e.	b &amp; c</a:t>
            </a:r>
            <a:endParaRPr lang="en-US" sz="4000" dirty="0"/>
          </a:p>
        </p:txBody>
      </p:sp>
    </p:spTree>
    <p:extLst>
      <p:ext uri="{BB962C8B-B14F-4D97-AF65-F5344CB8AC3E}">
        <p14:creationId xmlns:p14="http://schemas.microsoft.com/office/powerpoint/2010/main" val="98981992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8963" name="Rectangle 3"/>
          <p:cNvSpPr>
            <a:spLocks noGrp="1" noChangeArrowheads="1"/>
          </p:cNvSpPr>
          <p:nvPr>
            <p:ph type="body" idx="1"/>
          </p:nvPr>
        </p:nvSpPr>
        <p:spPr>
          <a:xfrm>
            <a:off x="571500" y="971550"/>
            <a:ext cx="8572500" cy="5638800"/>
          </a:xfrm>
        </p:spPr>
        <p:txBody>
          <a:bodyPr>
            <a:normAutofit/>
          </a:bodyPr>
          <a:lstStyle/>
          <a:p>
            <a:pPr eaLnBrk="1" hangingPunct="1">
              <a:defRPr/>
            </a:pPr>
            <a:r>
              <a:rPr lang="en-US" sz="3600" dirty="0" smtClean="0"/>
              <a:t>The luminosity classes are represented by the Roman numerals I through V.</a:t>
            </a:r>
          </a:p>
          <a:p>
            <a:pPr lvl="1" eaLnBrk="1" hangingPunct="1">
              <a:defRPr/>
            </a:pPr>
            <a:r>
              <a:rPr lang="en-US" sz="3600" dirty="0" err="1" smtClean="0"/>
              <a:t>Adhara</a:t>
            </a:r>
            <a:r>
              <a:rPr lang="en-US" sz="3600" dirty="0" smtClean="0"/>
              <a:t> (Epsilon </a:t>
            </a:r>
            <a:r>
              <a:rPr lang="en-US" sz="3600" dirty="0" err="1" smtClean="0"/>
              <a:t>Canis</a:t>
            </a:r>
            <a:r>
              <a:rPr lang="en-US" sz="3600" dirty="0" smtClean="0"/>
              <a:t> </a:t>
            </a:r>
            <a:r>
              <a:rPr lang="en-US" sz="3600" dirty="0" err="1" smtClean="0"/>
              <a:t>Majoris</a:t>
            </a:r>
            <a:r>
              <a:rPr lang="en-US" sz="3600" dirty="0" smtClean="0"/>
              <a:t>) is a bright giant (II).</a:t>
            </a:r>
          </a:p>
          <a:p>
            <a:pPr lvl="1" eaLnBrk="1" hangingPunct="1">
              <a:defRPr/>
            </a:pPr>
            <a:r>
              <a:rPr lang="en-US" sz="3600" dirty="0" smtClean="0"/>
              <a:t>Capella (Alpha </a:t>
            </a:r>
            <a:r>
              <a:rPr lang="en-US" sz="3600" dirty="0" err="1" smtClean="0"/>
              <a:t>Aurigae</a:t>
            </a:r>
            <a:r>
              <a:rPr lang="en-US" sz="3600" dirty="0" smtClean="0"/>
              <a:t>) is a giant (III).</a:t>
            </a:r>
          </a:p>
          <a:p>
            <a:pPr lvl="1" eaLnBrk="1" hangingPunct="1">
              <a:defRPr/>
            </a:pPr>
            <a:r>
              <a:rPr lang="en-US" sz="3600" dirty="0" smtClean="0"/>
              <a:t>Altair (Alpha </a:t>
            </a:r>
            <a:r>
              <a:rPr lang="en-US" sz="3600" dirty="0" err="1" smtClean="0"/>
              <a:t>Aquilae</a:t>
            </a:r>
            <a:r>
              <a:rPr lang="en-US" sz="3600" dirty="0" smtClean="0"/>
              <a:t>) is a </a:t>
            </a:r>
            <a:r>
              <a:rPr lang="en-US" sz="3600" dirty="0" err="1" smtClean="0"/>
              <a:t>subgiant</a:t>
            </a:r>
            <a:r>
              <a:rPr lang="en-US" sz="3600" dirty="0" smtClean="0"/>
              <a:t> (IV). </a:t>
            </a:r>
          </a:p>
          <a:p>
            <a:pPr lvl="1" eaLnBrk="1" hangingPunct="1">
              <a:defRPr/>
            </a:pPr>
            <a:r>
              <a:rPr lang="en-US" sz="3600" dirty="0" smtClean="0"/>
              <a:t>The sun is a main-sequence star (V).</a:t>
            </a:r>
          </a:p>
        </p:txBody>
      </p:sp>
      <p:sp>
        <p:nvSpPr>
          <p:cNvPr id="1448971" name="Text Box 11"/>
          <p:cNvSpPr txBox="1">
            <a:spLocks noChangeArrowheads="1"/>
          </p:cNvSpPr>
          <p:nvPr/>
        </p:nvSpPr>
        <p:spPr bwMode="auto">
          <a:xfrm>
            <a:off x="571500" y="76200"/>
            <a:ext cx="77343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spcBef>
                <a:spcPct val="50000"/>
              </a:spcBef>
              <a:defRPr/>
            </a:pPr>
            <a:r>
              <a:rPr lang="en-US" sz="3200" dirty="0">
                <a:solidFill>
                  <a:srgbClr val="AF0C0C"/>
                </a:solidFill>
                <a:cs typeface="+mn-cs"/>
              </a:rPr>
              <a:t>Luminosity Spectral Classification</a:t>
            </a:r>
          </a:p>
        </p:txBody>
      </p:sp>
    </p:spTree>
    <p:extLst>
      <p:ext uri="{BB962C8B-B14F-4D97-AF65-F5344CB8AC3E}">
        <p14:creationId xmlns:p14="http://schemas.microsoft.com/office/powerpoint/2010/main" val="1842242774"/>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5075" name="Rectangle 3"/>
          <p:cNvSpPr>
            <a:spLocks noGrp="1" noChangeArrowheads="1"/>
          </p:cNvSpPr>
          <p:nvPr>
            <p:ph type="body" idx="1"/>
          </p:nvPr>
        </p:nvSpPr>
        <p:spPr>
          <a:xfrm>
            <a:off x="552450" y="990600"/>
            <a:ext cx="8591550" cy="4525963"/>
          </a:xfrm>
        </p:spPr>
        <p:txBody>
          <a:bodyPr/>
          <a:lstStyle/>
          <a:p>
            <a:pPr eaLnBrk="1" hangingPunct="1">
              <a:defRPr/>
            </a:pPr>
            <a:r>
              <a:rPr lang="en-US" sz="4000" dirty="0" err="1" smtClean="0">
                <a:cs typeface="+mn-cs"/>
              </a:rPr>
              <a:t>Supergiants</a:t>
            </a:r>
            <a:r>
              <a:rPr lang="en-US" sz="4000" dirty="0" smtClean="0">
                <a:cs typeface="+mn-cs"/>
              </a:rPr>
              <a:t> are further subdivided into types </a:t>
            </a:r>
            <a:r>
              <a:rPr lang="en-US" sz="4000" dirty="0" err="1" smtClean="0">
                <a:cs typeface="+mn-cs"/>
              </a:rPr>
              <a:t>Ia</a:t>
            </a:r>
            <a:r>
              <a:rPr lang="en-US" sz="4000" dirty="0" smtClean="0">
                <a:cs typeface="+mn-cs"/>
              </a:rPr>
              <a:t> and Ib.</a:t>
            </a:r>
          </a:p>
          <a:p>
            <a:pPr lvl="1" eaLnBrk="1" hangingPunct="1">
              <a:defRPr/>
            </a:pPr>
            <a:r>
              <a:rPr lang="en-US" sz="2400" dirty="0" smtClean="0"/>
              <a:t>For example, you can distinguish between a bright supergiant (</a:t>
            </a:r>
            <a:r>
              <a:rPr lang="en-US" sz="2400" dirty="0" err="1" smtClean="0"/>
              <a:t>Ia</a:t>
            </a:r>
            <a:r>
              <a:rPr lang="en-US" sz="2400" dirty="0" smtClean="0"/>
              <a:t>) such as </a:t>
            </a:r>
            <a:r>
              <a:rPr lang="en-US" sz="2400" dirty="0" err="1" smtClean="0"/>
              <a:t>Rigel</a:t>
            </a:r>
            <a:r>
              <a:rPr lang="en-US" sz="2400" dirty="0" smtClean="0"/>
              <a:t> (Beta </a:t>
            </a:r>
            <a:r>
              <a:rPr lang="en-US" sz="2400" dirty="0" err="1" smtClean="0"/>
              <a:t>Orionis</a:t>
            </a:r>
            <a:r>
              <a:rPr lang="en-US" sz="2400" dirty="0" smtClean="0"/>
              <a:t>) and a regular supergiant (</a:t>
            </a:r>
            <a:r>
              <a:rPr lang="en-US" sz="2400" dirty="0" err="1" smtClean="0"/>
              <a:t>Ib</a:t>
            </a:r>
            <a:r>
              <a:rPr lang="en-US" sz="2400" dirty="0" smtClean="0"/>
              <a:t>) such as Polaris, the North Star (Alpha </a:t>
            </a:r>
            <a:r>
              <a:rPr lang="en-US" sz="2400" dirty="0" err="1" smtClean="0"/>
              <a:t>Ursa</a:t>
            </a:r>
            <a:r>
              <a:rPr lang="en-US" sz="2400" dirty="0" smtClean="0"/>
              <a:t> </a:t>
            </a:r>
            <a:r>
              <a:rPr lang="en-US" sz="2400" dirty="0" err="1" smtClean="0"/>
              <a:t>Minoris</a:t>
            </a:r>
            <a:r>
              <a:rPr lang="en-US" sz="2400" dirty="0" smtClean="0"/>
              <a:t>)</a:t>
            </a:r>
            <a:r>
              <a:rPr lang="en-US" sz="2400" dirty="0" smtClean="0"/>
              <a:t>.</a:t>
            </a:r>
          </a:p>
          <a:p>
            <a:pPr lvl="1">
              <a:defRPr/>
            </a:pPr>
            <a:r>
              <a:rPr lang="en-US" sz="3600" dirty="0"/>
              <a:t>The luminosity class notation appears after the spectral type—as in G2 V for the sun.</a:t>
            </a:r>
          </a:p>
          <a:p>
            <a:pPr lvl="1" eaLnBrk="1" hangingPunct="1">
              <a:defRPr/>
            </a:pPr>
            <a:endParaRPr lang="en-US" sz="2000" dirty="0" smtClean="0"/>
          </a:p>
        </p:txBody>
      </p:sp>
      <p:sp>
        <p:nvSpPr>
          <p:cNvPr id="1795079" name="Text Box 7"/>
          <p:cNvSpPr txBox="1">
            <a:spLocks noChangeArrowheads="1"/>
          </p:cNvSpPr>
          <p:nvPr/>
        </p:nvSpPr>
        <p:spPr bwMode="auto">
          <a:xfrm>
            <a:off x="571500" y="76200"/>
            <a:ext cx="77343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spcBef>
                <a:spcPct val="50000"/>
              </a:spcBef>
              <a:defRPr/>
            </a:pPr>
            <a:r>
              <a:rPr lang="en-US" sz="3600" dirty="0">
                <a:solidFill>
                  <a:srgbClr val="AF0C0C"/>
                </a:solidFill>
                <a:cs typeface="+mn-cs"/>
              </a:rPr>
              <a:t>Luminosity Spectral Classification</a:t>
            </a:r>
          </a:p>
        </p:txBody>
      </p:sp>
    </p:spTree>
    <p:extLst>
      <p:ext uri="{BB962C8B-B14F-4D97-AF65-F5344CB8AC3E}">
        <p14:creationId xmlns:p14="http://schemas.microsoft.com/office/powerpoint/2010/main" val="4096057927"/>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7123" name="Rectangle 3"/>
          <p:cNvSpPr>
            <a:spLocks noGrp="1" noChangeArrowheads="1"/>
          </p:cNvSpPr>
          <p:nvPr>
            <p:ph type="body" idx="1"/>
          </p:nvPr>
        </p:nvSpPr>
        <p:spPr>
          <a:xfrm>
            <a:off x="552450" y="952500"/>
            <a:ext cx="8134350" cy="5867400"/>
          </a:xfrm>
        </p:spPr>
        <p:txBody>
          <a:bodyPr/>
          <a:lstStyle/>
          <a:p>
            <a:pPr eaLnBrk="1" hangingPunct="1">
              <a:defRPr/>
            </a:pPr>
            <a:r>
              <a:rPr lang="en-US" sz="4400" dirty="0" smtClean="0">
                <a:cs typeface="+mn-cs"/>
              </a:rPr>
              <a:t>White dwarfs </a:t>
            </a:r>
            <a:r>
              <a:rPr lang="en-US" sz="4400" dirty="0" smtClean="0">
                <a:cs typeface="+mn-cs"/>
              </a:rPr>
              <a:t>don</a:t>
            </a:r>
            <a:r>
              <a:rPr lang="en-US" sz="4400" dirty="0" smtClean="0">
                <a:latin typeface="Arial"/>
              </a:rPr>
              <a:t>’</a:t>
            </a:r>
            <a:r>
              <a:rPr lang="en-US" sz="4400" dirty="0" smtClean="0">
                <a:cs typeface="+mn-cs"/>
              </a:rPr>
              <a:t>t </a:t>
            </a:r>
            <a:r>
              <a:rPr lang="en-US" sz="4400" dirty="0" smtClean="0">
                <a:cs typeface="+mn-cs"/>
              </a:rPr>
              <a:t>enter into this classification.</a:t>
            </a:r>
          </a:p>
          <a:p>
            <a:pPr lvl="1" eaLnBrk="1" hangingPunct="1">
              <a:defRPr/>
            </a:pPr>
            <a:r>
              <a:rPr lang="en-US" sz="2600" dirty="0" smtClean="0"/>
              <a:t>Their spectra are very different from the other types of stars</a:t>
            </a:r>
            <a:r>
              <a:rPr lang="en-US" sz="2600" dirty="0" smtClean="0"/>
              <a:t>.</a:t>
            </a:r>
          </a:p>
          <a:p>
            <a:pPr>
              <a:defRPr/>
            </a:pPr>
            <a:r>
              <a:rPr lang="en-US" sz="3600" dirty="0"/>
              <a:t>Luminosity classification is subtle and not too accurate.</a:t>
            </a:r>
          </a:p>
          <a:p>
            <a:pPr>
              <a:defRPr/>
            </a:pPr>
            <a:r>
              <a:rPr lang="en-US" sz="3600" dirty="0"/>
              <a:t>Nevertheless, it is an important technique because it provides clues to distance.</a:t>
            </a:r>
          </a:p>
          <a:p>
            <a:pPr lvl="1" eaLnBrk="1" hangingPunct="1">
              <a:defRPr/>
            </a:pPr>
            <a:endParaRPr lang="en-US" sz="2600" dirty="0" smtClean="0"/>
          </a:p>
        </p:txBody>
      </p:sp>
      <p:sp>
        <p:nvSpPr>
          <p:cNvPr id="1797127" name="Text Box 7"/>
          <p:cNvSpPr txBox="1">
            <a:spLocks noChangeArrowheads="1"/>
          </p:cNvSpPr>
          <p:nvPr/>
        </p:nvSpPr>
        <p:spPr bwMode="auto">
          <a:xfrm>
            <a:off x="571500" y="76200"/>
            <a:ext cx="77343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spcBef>
                <a:spcPct val="50000"/>
              </a:spcBef>
              <a:defRPr/>
            </a:pPr>
            <a:r>
              <a:rPr lang="en-US" sz="4000" dirty="0">
                <a:solidFill>
                  <a:srgbClr val="AF0C0C"/>
                </a:solidFill>
                <a:cs typeface="+mn-cs"/>
              </a:rPr>
              <a:t>Luminosity Spectral Classification</a:t>
            </a:r>
          </a:p>
        </p:txBody>
      </p:sp>
    </p:spTree>
    <p:extLst>
      <p:ext uri="{BB962C8B-B14F-4D97-AF65-F5344CB8AC3E}">
        <p14:creationId xmlns:p14="http://schemas.microsoft.com/office/powerpoint/2010/main" val="2516890976"/>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2035" name="Rectangle 3"/>
          <p:cNvSpPr>
            <a:spLocks noGrp="1" noChangeArrowheads="1"/>
          </p:cNvSpPr>
          <p:nvPr>
            <p:ph type="body" idx="1"/>
          </p:nvPr>
        </p:nvSpPr>
        <p:spPr>
          <a:xfrm>
            <a:off x="571500" y="990600"/>
            <a:ext cx="8191500" cy="5867400"/>
          </a:xfrm>
        </p:spPr>
        <p:txBody>
          <a:bodyPr/>
          <a:lstStyle/>
          <a:p>
            <a:pPr eaLnBrk="1" hangingPunct="1">
              <a:defRPr/>
            </a:pPr>
            <a:r>
              <a:rPr lang="en-US" smtClean="0">
                <a:cs typeface="+mn-cs"/>
              </a:rPr>
              <a:t>Most stars are too distant to have measurable parallaxes.</a:t>
            </a:r>
          </a:p>
          <a:p>
            <a:pPr eaLnBrk="1" hangingPunct="1">
              <a:defRPr/>
            </a:pPr>
            <a:r>
              <a:rPr lang="en-US" smtClean="0">
                <a:cs typeface="+mn-cs"/>
              </a:rPr>
              <a:t>Nevertheless, astronomers can find the distances to these stars—if they can record the stars</a:t>
            </a:r>
            <a:r>
              <a:rPr lang="ja-JP" altLang="en-US" smtClean="0">
                <a:latin typeface="Arial"/>
                <a:cs typeface="+mn-cs"/>
              </a:rPr>
              <a:t>’</a:t>
            </a:r>
            <a:r>
              <a:rPr lang="en-US" smtClean="0">
                <a:cs typeface="+mn-cs"/>
              </a:rPr>
              <a:t> spectra and determine their luminosity classes. </a:t>
            </a:r>
          </a:p>
        </p:txBody>
      </p:sp>
      <p:sp>
        <p:nvSpPr>
          <p:cNvPr id="1452044" name="Text Box 12"/>
          <p:cNvSpPr txBox="1">
            <a:spLocks noChangeArrowheads="1"/>
          </p:cNvSpPr>
          <p:nvPr/>
        </p:nvSpPr>
        <p:spPr bwMode="auto">
          <a:xfrm>
            <a:off x="571500" y="76200"/>
            <a:ext cx="77343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Luminosity Spectral Classification</a:t>
            </a:r>
          </a:p>
        </p:txBody>
      </p:sp>
    </p:spTree>
    <p:extLst>
      <p:ext uri="{BB962C8B-B14F-4D97-AF65-F5344CB8AC3E}">
        <p14:creationId xmlns:p14="http://schemas.microsoft.com/office/powerpoint/2010/main" val="1557615731"/>
      </p:ext>
    </p:extLst>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1219" name="Rectangle 3"/>
          <p:cNvSpPr>
            <a:spLocks noGrp="1" noChangeArrowheads="1"/>
          </p:cNvSpPr>
          <p:nvPr>
            <p:ph type="body" idx="1"/>
          </p:nvPr>
        </p:nvSpPr>
        <p:spPr>
          <a:xfrm>
            <a:off x="571500" y="990600"/>
            <a:ext cx="8267700" cy="5867400"/>
          </a:xfrm>
        </p:spPr>
        <p:txBody>
          <a:bodyPr/>
          <a:lstStyle/>
          <a:p>
            <a:pPr eaLnBrk="1" hangingPunct="1">
              <a:defRPr/>
            </a:pPr>
            <a:r>
              <a:rPr lang="en-US" smtClean="0">
                <a:cs typeface="+mn-cs"/>
              </a:rPr>
              <a:t>From spectral type and luminosity class, astronomers can estimate the star</a:t>
            </a:r>
            <a:r>
              <a:rPr lang="ja-JP" altLang="en-US" smtClean="0">
                <a:latin typeface="Arial"/>
                <a:cs typeface="+mn-cs"/>
              </a:rPr>
              <a:t>’</a:t>
            </a:r>
            <a:r>
              <a:rPr lang="en-US" smtClean="0">
                <a:cs typeface="+mn-cs"/>
              </a:rPr>
              <a:t>s absolute magnitude, compare with its apparent magnitude, and compute its distance.</a:t>
            </a:r>
          </a:p>
          <a:p>
            <a:pPr eaLnBrk="1" hangingPunct="1">
              <a:defRPr/>
            </a:pPr>
            <a:r>
              <a:rPr lang="en-US" smtClean="0">
                <a:cs typeface="+mn-cs"/>
              </a:rPr>
              <a:t>Although this process finds distance and not true parallax, it is called </a:t>
            </a:r>
            <a:r>
              <a:rPr lang="en-US" smtClean="0">
                <a:solidFill>
                  <a:srgbClr val="3333FF"/>
                </a:solidFill>
                <a:cs typeface="+mn-cs"/>
              </a:rPr>
              <a:t>spectroscopic parallax</a:t>
            </a:r>
            <a:r>
              <a:rPr lang="en-US" smtClean="0">
                <a:cs typeface="+mn-cs"/>
              </a:rPr>
              <a:t>.</a:t>
            </a:r>
          </a:p>
        </p:txBody>
      </p:sp>
      <p:sp>
        <p:nvSpPr>
          <p:cNvPr id="1801223" name="Text Box 7"/>
          <p:cNvSpPr txBox="1">
            <a:spLocks noChangeArrowheads="1"/>
          </p:cNvSpPr>
          <p:nvPr/>
        </p:nvSpPr>
        <p:spPr bwMode="auto">
          <a:xfrm>
            <a:off x="571500" y="76200"/>
            <a:ext cx="77343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Luminosity Spectral Classification</a:t>
            </a:r>
          </a:p>
        </p:txBody>
      </p:sp>
    </p:spTree>
    <p:extLst>
      <p:ext uri="{BB962C8B-B14F-4D97-AF65-F5344CB8AC3E}">
        <p14:creationId xmlns:p14="http://schemas.microsoft.com/office/powerpoint/2010/main" val="1087871377"/>
      </p:ext>
    </p:extLst>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3059" name="Rectangle 3"/>
          <p:cNvSpPr>
            <a:spLocks noGrp="1" noChangeArrowheads="1"/>
          </p:cNvSpPr>
          <p:nvPr>
            <p:ph type="body" idx="1"/>
          </p:nvPr>
        </p:nvSpPr>
        <p:spPr>
          <a:xfrm>
            <a:off x="552450" y="952500"/>
            <a:ext cx="8591550" cy="5867400"/>
          </a:xfrm>
        </p:spPr>
        <p:txBody>
          <a:bodyPr/>
          <a:lstStyle/>
          <a:p>
            <a:pPr eaLnBrk="1" hangingPunct="1">
              <a:defRPr/>
            </a:pPr>
            <a:r>
              <a:rPr lang="en-US" sz="4400" smtClean="0">
                <a:cs typeface="+mn-cs"/>
              </a:rPr>
              <a:t>For example, consider Betelgeuse (Alpha Orionis).</a:t>
            </a:r>
          </a:p>
          <a:p>
            <a:pPr lvl="1" eaLnBrk="1" hangingPunct="1">
              <a:defRPr/>
            </a:pPr>
            <a:r>
              <a:rPr lang="en-US" sz="2600" smtClean="0"/>
              <a:t>It is classified M2 Ia.</a:t>
            </a:r>
          </a:p>
          <a:p>
            <a:pPr lvl="1" eaLnBrk="1" hangingPunct="1">
              <a:defRPr/>
            </a:pPr>
            <a:r>
              <a:rPr lang="en-US" sz="2600" smtClean="0"/>
              <a:t>Its apparent magnitude averages about 0.0 (Betelgeuse is somewhat variable).</a:t>
            </a:r>
          </a:p>
        </p:txBody>
      </p:sp>
      <p:sp>
        <p:nvSpPr>
          <p:cNvPr id="1453065" name="Text Box 9"/>
          <p:cNvSpPr txBox="1">
            <a:spLocks noChangeArrowheads="1"/>
          </p:cNvSpPr>
          <p:nvPr/>
        </p:nvSpPr>
        <p:spPr bwMode="auto">
          <a:xfrm>
            <a:off x="571500" y="76200"/>
            <a:ext cx="77343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Luminosity Spectral Classification</a:t>
            </a:r>
          </a:p>
        </p:txBody>
      </p:sp>
    </p:spTree>
    <p:extLst>
      <p:ext uri="{BB962C8B-B14F-4D97-AF65-F5344CB8AC3E}">
        <p14:creationId xmlns:p14="http://schemas.microsoft.com/office/powerpoint/2010/main" val="1780667917"/>
      </p:ext>
    </p:extLst>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3267" name="Rectangle 3"/>
          <p:cNvSpPr>
            <a:spLocks noGrp="1" noChangeArrowheads="1"/>
          </p:cNvSpPr>
          <p:nvPr>
            <p:ph type="body" idx="1"/>
          </p:nvPr>
        </p:nvSpPr>
        <p:spPr>
          <a:xfrm>
            <a:off x="571500" y="990600"/>
            <a:ext cx="3619500" cy="5867400"/>
          </a:xfrm>
        </p:spPr>
        <p:txBody>
          <a:bodyPr/>
          <a:lstStyle/>
          <a:p>
            <a:pPr eaLnBrk="1" hangingPunct="1">
              <a:lnSpc>
                <a:spcPct val="90000"/>
              </a:lnSpc>
              <a:defRPr/>
            </a:pPr>
            <a:r>
              <a:rPr lang="en-US" smtClean="0">
                <a:cs typeface="+mn-cs"/>
              </a:rPr>
              <a:t>Plotting it in an H-R diagram, you will find that a temperature class of M2 and a luminosity class of Ib (supergiant) corresponds to </a:t>
            </a:r>
            <a:br>
              <a:rPr lang="en-US" smtClean="0">
                <a:cs typeface="+mn-cs"/>
              </a:rPr>
            </a:br>
            <a:r>
              <a:rPr lang="en-US" smtClean="0">
                <a:cs typeface="+mn-cs"/>
              </a:rPr>
              <a:t>a luminosity </a:t>
            </a:r>
            <a:br>
              <a:rPr lang="en-US" smtClean="0">
                <a:cs typeface="+mn-cs"/>
              </a:rPr>
            </a:br>
            <a:r>
              <a:rPr lang="en-US" smtClean="0">
                <a:cs typeface="+mn-cs"/>
              </a:rPr>
              <a:t>of about </a:t>
            </a:r>
            <a:br>
              <a:rPr lang="en-US" smtClean="0">
                <a:cs typeface="+mn-cs"/>
              </a:rPr>
            </a:br>
            <a:r>
              <a:rPr lang="en-US" smtClean="0">
                <a:cs typeface="+mn-cs"/>
              </a:rPr>
              <a:t>30,000 </a:t>
            </a:r>
            <a:r>
              <a:rPr lang="en-US" i="1" smtClean="0">
                <a:cs typeface="+mn-cs"/>
              </a:rPr>
              <a:t>L</a:t>
            </a:r>
            <a:r>
              <a:rPr lang="el-GR" baseline="-25000" smtClean="0">
                <a:latin typeface="Lucida Grande" charset="0"/>
                <a:cs typeface="Arial" charset="0"/>
              </a:rPr>
              <a:t>Θ</a:t>
            </a:r>
            <a:r>
              <a:rPr lang="en-US" smtClean="0">
                <a:cs typeface="+mn-cs"/>
              </a:rPr>
              <a:t>.</a:t>
            </a:r>
          </a:p>
        </p:txBody>
      </p:sp>
      <p:sp>
        <p:nvSpPr>
          <p:cNvPr id="1803274" name="Text Box 10"/>
          <p:cNvSpPr txBox="1">
            <a:spLocks noChangeArrowheads="1"/>
          </p:cNvSpPr>
          <p:nvPr/>
        </p:nvSpPr>
        <p:spPr bwMode="auto">
          <a:xfrm>
            <a:off x="571500" y="76200"/>
            <a:ext cx="77343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defRPr/>
            </a:pPr>
            <a:r>
              <a:rPr lang="en-US" sz="3000">
                <a:solidFill>
                  <a:srgbClr val="FECC00"/>
                </a:solidFill>
                <a:cs typeface="+mn-cs"/>
              </a:rPr>
              <a:t>Luminosity Spectral Classification</a:t>
            </a:r>
          </a:p>
        </p:txBody>
      </p:sp>
      <p:pic>
        <p:nvPicPr>
          <p:cNvPr id="1803275" name="Picture 11" descr="06f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2575" y="1133475"/>
            <a:ext cx="5032375" cy="568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65557062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majorFont>
      <a:minorFont>
        <a:latin typeface="Goudy Old Style"/>
        <a:ea typeface=""/>
        <a:cs typeface=""/>
        <a:font script="Jpan" typeface="ＭＳ 明朝"/>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3690</TotalTime>
  <Words>7339</Words>
  <Application>Microsoft Macintosh PowerPoint</Application>
  <PresentationFormat>On-screen Show (4:3)</PresentationFormat>
  <Paragraphs>763</Paragraphs>
  <Slides>173</Slides>
  <Notes>141</Notes>
  <HiddenSlides>0</HiddenSlides>
  <MMClips>0</MMClips>
  <ScaleCrop>false</ScaleCrop>
  <HeadingPairs>
    <vt:vector size="4" baseType="variant">
      <vt:variant>
        <vt:lpstr>Theme</vt:lpstr>
      </vt:variant>
      <vt:variant>
        <vt:i4>1</vt:i4>
      </vt:variant>
      <vt:variant>
        <vt:lpstr>Slide Titles</vt:lpstr>
      </vt:variant>
      <vt:variant>
        <vt:i4>173</vt:i4>
      </vt:variant>
    </vt:vector>
  </HeadingPairs>
  <TitlesOfParts>
    <vt:vector size="174" baseType="lpstr">
      <vt:lpstr>Inkwell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Santa Monica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Asma Said</dc:creator>
  <cp:lastModifiedBy>Asma Said</cp:lastModifiedBy>
  <cp:revision>55</cp:revision>
  <dcterms:created xsi:type="dcterms:W3CDTF">2013-11-04T03:41:35Z</dcterms:created>
  <dcterms:modified xsi:type="dcterms:W3CDTF">2013-11-06T17:12:02Z</dcterms:modified>
</cp:coreProperties>
</file>