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3" r:id="rId55"/>
    <p:sldId id="314" r:id="rId56"/>
    <p:sldId id="315" r:id="rId57"/>
    <p:sldId id="316" r:id="rId58"/>
    <p:sldId id="317" r:id="rId59"/>
    <p:sldId id="318" r:id="rId60"/>
    <p:sldId id="319" r:id="rId61"/>
    <p:sldId id="320" r:id="rId62"/>
    <p:sldId id="321" r:id="rId63"/>
    <p:sldId id="322" r:id="rId64"/>
    <p:sldId id="324" r:id="rId65"/>
    <p:sldId id="325" r:id="rId66"/>
    <p:sldId id="326" r:id="rId67"/>
    <p:sldId id="327" r:id="rId68"/>
    <p:sldId id="328" r:id="rId69"/>
    <p:sldId id="329" r:id="rId70"/>
    <p:sldId id="330" r:id="rId71"/>
    <p:sldId id="331" r:id="rId72"/>
    <p:sldId id="333" r:id="rId73"/>
    <p:sldId id="335" r:id="rId74"/>
    <p:sldId id="336" r:id="rId75"/>
    <p:sldId id="337" r:id="rId76"/>
    <p:sldId id="339" r:id="rId77"/>
    <p:sldId id="341" r:id="rId78"/>
    <p:sldId id="343" r:id="rId79"/>
    <p:sldId id="344" r:id="rId80"/>
    <p:sldId id="347" r:id="rId81"/>
    <p:sldId id="348" r:id="rId82"/>
    <p:sldId id="350" r:id="rId83"/>
    <p:sldId id="351" r:id="rId84"/>
    <p:sldId id="353" r:id="rId85"/>
    <p:sldId id="354" r:id="rId86"/>
    <p:sldId id="355" r:id="rId87"/>
    <p:sldId id="356" r:id="rId88"/>
    <p:sldId id="357" r:id="rId89"/>
    <p:sldId id="358" r:id="rId90"/>
    <p:sldId id="359" r:id="rId91"/>
    <p:sldId id="360" r:id="rId92"/>
    <p:sldId id="361" r:id="rId93"/>
    <p:sldId id="363" r:id="rId94"/>
    <p:sldId id="365" r:id="rId95"/>
    <p:sldId id="366" r:id="rId96"/>
    <p:sldId id="367" r:id="rId97"/>
    <p:sldId id="368" r:id="rId98"/>
    <p:sldId id="369" r:id="rId99"/>
    <p:sldId id="371" r:id="rId100"/>
    <p:sldId id="372" r:id="rId101"/>
    <p:sldId id="374" r:id="rId102"/>
    <p:sldId id="376" r:id="rId103"/>
    <p:sldId id="377" r:id="rId104"/>
    <p:sldId id="378" r:id="rId105"/>
    <p:sldId id="379" r:id="rId106"/>
    <p:sldId id="380" r:id="rId107"/>
    <p:sldId id="381" r:id="rId108"/>
    <p:sldId id="382" r:id="rId109"/>
    <p:sldId id="383" r:id="rId110"/>
    <p:sldId id="384" r:id="rId111"/>
    <p:sldId id="385" r:id="rId112"/>
    <p:sldId id="386" r:id="rId113"/>
    <p:sldId id="387" r:id="rId114"/>
    <p:sldId id="388" r:id="rId115"/>
    <p:sldId id="389" r:id="rId116"/>
    <p:sldId id="390" r:id="rId117"/>
    <p:sldId id="391" r:id="rId118"/>
    <p:sldId id="392" r:id="rId119"/>
    <p:sldId id="393" r:id="rId120"/>
    <p:sldId id="394" r:id="rId1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4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notesMaster" Target="notesMasters/notesMaster1.xml"/><Relationship Id="rId123" Type="http://schemas.openxmlformats.org/officeDocument/2006/relationships/printerSettings" Target="printerSettings/printerSettings1.bin"/><Relationship Id="rId124" Type="http://schemas.openxmlformats.org/officeDocument/2006/relationships/presProps" Target="presProps.xml"/><Relationship Id="rId125" Type="http://schemas.openxmlformats.org/officeDocument/2006/relationships/viewProps" Target="viewProps.xml"/><Relationship Id="rId126" Type="http://schemas.openxmlformats.org/officeDocument/2006/relationships/theme" Target="theme/theme1.xml"/><Relationship Id="rId12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A70BA9-BDA6-DD49-B33F-7B4FF1152185}" type="datetimeFigureOut">
              <a:rPr lang="en-US" smtClean="0"/>
              <a:t>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B6C598-1454-A247-8CA8-1DD203F6F300}" type="slidenum">
              <a:rPr lang="en-US" smtClean="0"/>
              <a:t>‹#›</a:t>
            </a:fld>
            <a:endParaRPr lang="en-US"/>
          </a:p>
        </p:txBody>
      </p:sp>
    </p:spTree>
    <p:extLst>
      <p:ext uri="{BB962C8B-B14F-4D97-AF65-F5344CB8AC3E}">
        <p14:creationId xmlns:p14="http://schemas.microsoft.com/office/powerpoint/2010/main" val="4042105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D3108D-8FA5-F34A-8E9C-72A7F6DFC4DD}" type="slidenum">
              <a:rPr lang="en-US"/>
              <a:pPr>
                <a:defRPr/>
              </a:pPr>
              <a:t>2</a:t>
            </a:fld>
            <a:endParaRPr lang="en-US"/>
          </a:p>
        </p:txBody>
      </p:sp>
      <p:sp>
        <p:nvSpPr>
          <p:cNvPr id="153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0883"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D38B4C-8B85-6B4E-A0E9-312763A9A356}" type="slidenum">
              <a:rPr lang="en-US"/>
              <a:pPr>
                <a:defRPr/>
              </a:pPr>
              <a:t>11</a:t>
            </a:fld>
            <a:endParaRPr lang="en-US"/>
          </a:p>
        </p:txBody>
      </p:sp>
      <p:sp>
        <p:nvSpPr>
          <p:cNvPr id="154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1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863258-34DA-F140-9544-F03FD6BB81BD}" type="slidenum">
              <a:rPr lang="en-US"/>
              <a:pPr>
                <a:defRPr/>
              </a:pPr>
              <a:t>101</a:t>
            </a:fld>
            <a:endParaRPr lang="en-US"/>
          </a:p>
        </p:txBody>
      </p:sp>
      <p:sp>
        <p:nvSpPr>
          <p:cNvPr id="163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7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E4783F-86DB-794B-837C-3B65D83DC2C0}" type="slidenum">
              <a:rPr lang="en-US"/>
              <a:pPr>
                <a:defRPr/>
              </a:pPr>
              <a:t>102</a:t>
            </a:fld>
            <a:endParaRPr lang="en-US"/>
          </a:p>
        </p:txBody>
      </p:sp>
      <p:sp>
        <p:nvSpPr>
          <p:cNvPr id="1799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9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FBDE1D-93EB-824A-8AC7-5A748AE8509A}" type="slidenum">
              <a:rPr lang="en-US"/>
              <a:pPr>
                <a:defRPr/>
              </a:pPr>
              <a:t>103</a:t>
            </a:fld>
            <a:endParaRPr lang="en-US"/>
          </a:p>
        </p:txBody>
      </p:sp>
      <p:sp>
        <p:nvSpPr>
          <p:cNvPr id="163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84CC4A-A83A-8846-8894-D78B9359DBB9}" type="slidenum">
              <a:rPr lang="en-US"/>
              <a:pPr>
                <a:defRPr/>
              </a:pPr>
              <a:t>104</a:t>
            </a:fld>
            <a:endParaRPr lang="en-US"/>
          </a:p>
        </p:txBody>
      </p:sp>
      <p:sp>
        <p:nvSpPr>
          <p:cNvPr id="180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1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22C428-B33B-D54A-A01B-A39BE4E17A53}" type="slidenum">
              <a:rPr lang="en-US"/>
              <a:pPr>
                <a:defRPr/>
              </a:pPr>
              <a:t>105</a:t>
            </a:fld>
            <a:endParaRPr lang="en-US"/>
          </a:p>
        </p:txBody>
      </p:sp>
      <p:sp>
        <p:nvSpPr>
          <p:cNvPr id="163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9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241E8F-0E62-9B47-BC7F-1C804E40C2B7}" type="slidenum">
              <a:rPr lang="en-US"/>
              <a:pPr>
                <a:defRPr/>
              </a:pPr>
              <a:t>106</a:t>
            </a:fld>
            <a:endParaRPr lang="en-US"/>
          </a:p>
        </p:txBody>
      </p:sp>
      <p:sp>
        <p:nvSpPr>
          <p:cNvPr id="1829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9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BE4BFD-C19A-5A4F-A52E-24B774F89E37}" type="slidenum">
              <a:rPr lang="en-US"/>
              <a:pPr>
                <a:defRPr/>
              </a:pPr>
              <a:t>107</a:t>
            </a:fld>
            <a:endParaRPr lang="en-US"/>
          </a:p>
        </p:txBody>
      </p:sp>
      <p:sp>
        <p:nvSpPr>
          <p:cNvPr id="164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0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F3574C-DED7-984D-B100-7509BE862248}" type="slidenum">
              <a:rPr lang="en-US"/>
              <a:pPr>
                <a:defRPr/>
              </a:pPr>
              <a:t>108</a:t>
            </a:fld>
            <a:endParaRPr lang="en-US"/>
          </a:p>
        </p:txBody>
      </p:sp>
      <p:sp>
        <p:nvSpPr>
          <p:cNvPr id="164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1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F32381-AFDF-0647-9FFE-E78B15667C5B}" type="slidenum">
              <a:rPr lang="en-US"/>
              <a:pPr>
                <a:defRPr/>
              </a:pPr>
              <a:t>109</a:t>
            </a:fld>
            <a:endParaRPr lang="en-US"/>
          </a:p>
        </p:txBody>
      </p:sp>
      <p:sp>
        <p:nvSpPr>
          <p:cNvPr id="164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2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D9A3EA-8ED2-D84C-8D18-E2258A2E5542}" type="slidenum">
              <a:rPr lang="en-US"/>
              <a:pPr>
                <a:defRPr/>
              </a:pPr>
              <a:t>110</a:t>
            </a:fld>
            <a:endParaRPr lang="en-US"/>
          </a:p>
        </p:txBody>
      </p:sp>
      <p:sp>
        <p:nvSpPr>
          <p:cNvPr id="164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3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DD58A8-8A4E-C44C-8CA8-0D50D0651DE2}" type="slidenum">
              <a:rPr lang="en-US"/>
              <a:pPr>
                <a:defRPr/>
              </a:pPr>
              <a:t>12</a:t>
            </a:fld>
            <a:endParaRPr lang="en-US"/>
          </a:p>
        </p:txBody>
      </p:sp>
      <p:sp>
        <p:nvSpPr>
          <p:cNvPr id="167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6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4255FC-D582-F440-90F2-7737BA9C4B0F}" type="slidenum">
              <a:rPr lang="en-US"/>
              <a:pPr>
                <a:defRPr/>
              </a:pPr>
              <a:t>111</a:t>
            </a:fld>
            <a:endParaRPr lang="en-US"/>
          </a:p>
        </p:txBody>
      </p:sp>
      <p:sp>
        <p:nvSpPr>
          <p:cNvPr id="180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7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E8A3EA-30EC-7749-8ED8-B7EF3AA00F52}" type="slidenum">
              <a:rPr lang="en-US"/>
              <a:pPr>
                <a:defRPr/>
              </a:pPr>
              <a:t>112</a:t>
            </a:fld>
            <a:endParaRPr lang="en-US"/>
          </a:p>
        </p:txBody>
      </p:sp>
      <p:sp>
        <p:nvSpPr>
          <p:cNvPr id="1831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1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3F02C1-43FB-A04E-97E2-D0BC2715F8E6}" type="slidenum">
              <a:rPr lang="en-US"/>
              <a:pPr>
                <a:defRPr/>
              </a:pPr>
              <a:t>113</a:t>
            </a:fld>
            <a:endParaRPr lang="en-US"/>
          </a:p>
        </p:txBody>
      </p:sp>
      <p:sp>
        <p:nvSpPr>
          <p:cNvPr id="164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4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8C128A-5A3E-8643-BED3-30868D18BD0D}" type="slidenum">
              <a:rPr lang="en-US"/>
              <a:pPr>
                <a:defRPr/>
              </a:pPr>
              <a:t>114</a:t>
            </a:fld>
            <a:endParaRPr lang="en-US"/>
          </a:p>
        </p:txBody>
      </p:sp>
      <p:sp>
        <p:nvSpPr>
          <p:cNvPr id="1653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3763"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BAAEAA-44AD-0043-B776-5B710A173879}" type="slidenum">
              <a:rPr lang="en-US"/>
              <a:pPr>
                <a:defRPr/>
              </a:pPr>
              <a:t>115</a:t>
            </a:fld>
            <a:endParaRPr lang="en-US"/>
          </a:p>
        </p:txBody>
      </p:sp>
      <p:sp>
        <p:nvSpPr>
          <p:cNvPr id="1819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9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BB7F60-8340-8943-8DB5-9FE5B5CE7DE8}" type="slidenum">
              <a:rPr lang="en-US"/>
              <a:pPr>
                <a:defRPr/>
              </a:pPr>
              <a:t>116</a:t>
            </a:fld>
            <a:endParaRPr lang="en-US"/>
          </a:p>
        </p:txBody>
      </p:sp>
      <p:sp>
        <p:nvSpPr>
          <p:cNvPr id="1654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4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810377-1600-FB49-AD19-AFECAD2EAF11}" type="slidenum">
              <a:rPr lang="en-US"/>
              <a:pPr>
                <a:defRPr/>
              </a:pPr>
              <a:t>117</a:t>
            </a:fld>
            <a:endParaRPr lang="en-US"/>
          </a:p>
        </p:txBody>
      </p:sp>
      <p:sp>
        <p:nvSpPr>
          <p:cNvPr id="165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5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741740-3572-4A4A-A458-148A591D13AF}" type="slidenum">
              <a:rPr lang="en-US"/>
              <a:pPr>
                <a:defRPr/>
              </a:pPr>
              <a:t>118</a:t>
            </a:fld>
            <a:endParaRPr lang="en-US"/>
          </a:p>
        </p:txBody>
      </p:sp>
      <p:sp>
        <p:nvSpPr>
          <p:cNvPr id="165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6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8E1231-FE1E-7244-ACA0-734C3B30DCCE}" type="slidenum">
              <a:rPr lang="en-US"/>
              <a:pPr>
                <a:defRPr/>
              </a:pPr>
              <a:t>119</a:t>
            </a:fld>
            <a:endParaRPr lang="en-US"/>
          </a:p>
        </p:txBody>
      </p:sp>
      <p:sp>
        <p:nvSpPr>
          <p:cNvPr id="1821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1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FA1276-1508-FD4D-B273-7C19FD210EDE}" type="slidenum">
              <a:rPr lang="en-US"/>
              <a:pPr>
                <a:defRPr/>
              </a:pPr>
              <a:t>120</a:t>
            </a:fld>
            <a:endParaRPr lang="en-US"/>
          </a:p>
        </p:txBody>
      </p:sp>
      <p:sp>
        <p:nvSpPr>
          <p:cNvPr id="1657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7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A7B6FF-02FA-9244-BDA9-8E3AC10E243D}" type="slidenum">
              <a:rPr lang="en-US"/>
              <a:pPr>
                <a:defRPr/>
              </a:pPr>
              <a:t>13</a:t>
            </a:fld>
            <a:endParaRPr lang="en-US"/>
          </a:p>
        </p:txBody>
      </p:sp>
      <p:sp>
        <p:nvSpPr>
          <p:cNvPr id="1543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3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7B5020-0B60-394C-8C8B-8D47FED87454}" type="slidenum">
              <a:rPr lang="en-US"/>
              <a:pPr>
                <a:defRPr/>
              </a:pPr>
              <a:t>14</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8BF6D4-DC0B-AD49-977D-5376C7F9B77C}" type="slidenum">
              <a:rPr lang="en-US"/>
              <a:pPr>
                <a:defRPr/>
              </a:pPr>
              <a:t>15</a:t>
            </a:fld>
            <a:endParaRPr lang="en-US"/>
          </a:p>
        </p:txBody>
      </p:sp>
      <p:sp>
        <p:nvSpPr>
          <p:cNvPr id="154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7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2D712E-D031-A14B-A775-9B682E26A9EA}" type="slidenum">
              <a:rPr lang="en-US"/>
              <a:pPr>
                <a:defRPr/>
              </a:pPr>
              <a:t>16</a:t>
            </a:fld>
            <a:endParaRPr lang="en-US"/>
          </a:p>
        </p:txBody>
      </p:sp>
      <p:sp>
        <p:nvSpPr>
          <p:cNvPr id="1686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6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4BF8A6-F0CD-2940-A86F-8A8795BE2227}" type="slidenum">
              <a:rPr lang="en-US"/>
              <a:pPr>
                <a:defRPr/>
              </a:pPr>
              <a:t>17</a:t>
            </a:fld>
            <a:endParaRPr lang="en-US"/>
          </a:p>
        </p:txBody>
      </p:sp>
      <p:sp>
        <p:nvSpPr>
          <p:cNvPr id="155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0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26C689-5AD0-334C-97A8-C19E41948943}" type="slidenum">
              <a:rPr lang="en-US"/>
              <a:pPr>
                <a:defRPr/>
              </a:pPr>
              <a:t>18</a:t>
            </a:fld>
            <a:endParaRPr lang="en-US"/>
          </a:p>
        </p:txBody>
      </p:sp>
      <p:sp>
        <p:nvSpPr>
          <p:cNvPr id="155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3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A97B54-5D2B-3941-A520-E533D4E7F070}" type="slidenum">
              <a:rPr lang="en-US"/>
              <a:pPr>
                <a:defRPr/>
              </a:pPr>
              <a:t>19</a:t>
            </a:fld>
            <a:endParaRPr lang="en-US"/>
          </a:p>
        </p:txBody>
      </p:sp>
      <p:sp>
        <p:nvSpPr>
          <p:cNvPr id="169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0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69151F-712D-1142-BE61-89F9ADB6BD73}" type="slidenum">
              <a:rPr lang="en-US"/>
              <a:pPr>
                <a:defRPr/>
              </a:pPr>
              <a:t>20</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7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01A5F2-746E-544B-887B-8C4AE501B23D}" type="slidenum">
              <a:rPr lang="en-US"/>
              <a:pPr>
                <a:defRPr/>
              </a:pPr>
              <a:t>3</a:t>
            </a:fld>
            <a:endParaRPr lang="en-US"/>
          </a:p>
        </p:txBody>
      </p:sp>
      <p:sp>
        <p:nvSpPr>
          <p:cNvPr id="1531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1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AA6FCD-21AE-DC43-8643-8AD911344AFA}" type="slidenum">
              <a:rPr lang="en-US"/>
              <a:pPr>
                <a:defRPr/>
              </a:pPr>
              <a:t>21</a:t>
            </a:fld>
            <a:endParaRPr lang="en-US"/>
          </a:p>
        </p:txBody>
      </p:sp>
      <p:sp>
        <p:nvSpPr>
          <p:cNvPr id="156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0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684248-A1C1-1242-BABF-1748F2E00A31}" type="slidenum">
              <a:rPr lang="en-US"/>
              <a:pPr>
                <a:defRPr/>
              </a:pPr>
              <a:t>22</a:t>
            </a:fld>
            <a:endParaRPr lang="en-US"/>
          </a:p>
        </p:txBody>
      </p:sp>
      <p:sp>
        <p:nvSpPr>
          <p:cNvPr id="156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5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8A8D7A-5069-CA49-A136-CEF1A6F9C2F7}" type="slidenum">
              <a:rPr lang="en-US"/>
              <a:pPr>
                <a:defRPr/>
              </a:pPr>
              <a:t>23</a:t>
            </a:fld>
            <a:endParaRPr lang="en-US"/>
          </a:p>
        </p:txBody>
      </p:sp>
      <p:sp>
        <p:nvSpPr>
          <p:cNvPr id="1702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2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767CD6-D732-0541-9354-A35749AEEA79}" type="slidenum">
              <a:rPr lang="en-US"/>
              <a:pPr>
                <a:defRPr/>
              </a:pPr>
              <a:t>24</a:t>
            </a:fld>
            <a:endParaRPr lang="en-US"/>
          </a:p>
        </p:txBody>
      </p:sp>
      <p:sp>
        <p:nvSpPr>
          <p:cNvPr id="170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4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C5D8D3-EA7D-B349-ABE7-7182DCC5819D}" type="slidenum">
              <a:rPr lang="en-US"/>
              <a:pPr>
                <a:defRPr/>
              </a:pPr>
              <a:t>25</a:t>
            </a:fld>
            <a:endParaRPr lang="en-US"/>
          </a:p>
        </p:txBody>
      </p:sp>
      <p:sp>
        <p:nvSpPr>
          <p:cNvPr id="1707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7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210386-F9FE-B14D-9ECB-15D5C00A0FF6}" type="slidenum">
              <a:rPr lang="en-US"/>
              <a:pPr>
                <a:defRPr/>
              </a:pPr>
              <a:t>26</a:t>
            </a:fld>
            <a:endParaRPr lang="en-US"/>
          </a:p>
        </p:txBody>
      </p:sp>
      <p:sp>
        <p:nvSpPr>
          <p:cNvPr id="157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5FF8B7-0B9A-3C4E-B2DA-DBE51D2E0B2B}" type="slidenum">
              <a:rPr lang="en-US"/>
              <a:pPr>
                <a:defRPr/>
              </a:pPr>
              <a:t>27</a:t>
            </a:fld>
            <a:endParaRPr lang="en-US"/>
          </a:p>
        </p:txBody>
      </p:sp>
      <p:sp>
        <p:nvSpPr>
          <p:cNvPr id="157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286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4A6ACD-84E2-C64D-9AA7-F69EB37CD5CA}" type="slidenum">
              <a:rPr lang="en-US"/>
              <a:pPr>
                <a:defRPr/>
              </a:pPr>
              <a:t>28</a:t>
            </a:fld>
            <a:endParaRPr lang="en-US"/>
          </a:p>
        </p:txBody>
      </p:sp>
      <p:sp>
        <p:nvSpPr>
          <p:cNvPr id="157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3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F1908D-398A-704D-9F28-7A51D8B5025F}" type="slidenum">
              <a:rPr lang="en-US"/>
              <a:pPr>
                <a:defRPr/>
              </a:pPr>
              <a:t>29</a:t>
            </a:fld>
            <a:endParaRPr lang="en-US"/>
          </a:p>
        </p:txBody>
      </p:sp>
      <p:sp>
        <p:nvSpPr>
          <p:cNvPr id="157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4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B97E87-88CC-874B-8F38-0C1E4AD2E5AF}" type="slidenum">
              <a:rPr lang="en-US"/>
              <a:pPr>
                <a:defRPr/>
              </a:pPr>
              <a:t>30</a:t>
            </a:fld>
            <a:endParaRPr lang="en-US"/>
          </a:p>
        </p:txBody>
      </p:sp>
      <p:sp>
        <p:nvSpPr>
          <p:cNvPr id="171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5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DDE837-61E4-0A4F-86B9-9526222FE73B}" type="slidenum">
              <a:rPr lang="en-US"/>
              <a:pPr>
                <a:defRPr/>
              </a:pPr>
              <a:t>4</a:t>
            </a:fld>
            <a:endParaRPr lang="en-US"/>
          </a:p>
        </p:txBody>
      </p:sp>
      <p:sp>
        <p:nvSpPr>
          <p:cNvPr id="153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2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F5755A-A632-0E48-AFF7-C8E4333717E5}" type="slidenum">
              <a:rPr lang="en-US"/>
              <a:pPr>
                <a:defRPr/>
              </a:pPr>
              <a:t>31</a:t>
            </a:fld>
            <a:endParaRPr lang="en-US"/>
          </a:p>
        </p:txBody>
      </p:sp>
      <p:sp>
        <p:nvSpPr>
          <p:cNvPr id="157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C710A9-5D8A-8841-BDC4-4BBCC699FEC9}" type="slidenum">
              <a:rPr lang="en-US"/>
              <a:pPr>
                <a:defRPr/>
              </a:pPr>
              <a:t>32</a:t>
            </a:fld>
            <a:endParaRPr lang="en-US"/>
          </a:p>
        </p:txBody>
      </p:sp>
      <p:sp>
        <p:nvSpPr>
          <p:cNvPr id="157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05DE44-2B2C-AA4A-9F58-2C3743456368}" type="slidenum">
              <a:rPr lang="en-US"/>
              <a:pPr>
                <a:defRPr/>
              </a:pPr>
              <a:t>33</a:t>
            </a:fld>
            <a:endParaRPr lang="en-US"/>
          </a:p>
        </p:txBody>
      </p:sp>
      <p:sp>
        <p:nvSpPr>
          <p:cNvPr id="1717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7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7B716C-F3DD-C147-9C5C-1E42B7A2547A}" type="slidenum">
              <a:rPr lang="en-US"/>
              <a:pPr>
                <a:defRPr/>
              </a:pPr>
              <a:t>34</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7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E0C155-E148-074E-AF4B-522A731EFA10}" type="slidenum">
              <a:rPr lang="en-US"/>
              <a:pPr>
                <a:defRPr/>
              </a:pPr>
              <a:t>35</a:t>
            </a:fld>
            <a:endParaRPr lang="en-US"/>
          </a:p>
        </p:txBody>
      </p:sp>
      <p:sp>
        <p:nvSpPr>
          <p:cNvPr id="157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9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2BDF06-3412-F649-B55E-34EA948917FC}" type="slidenum">
              <a:rPr lang="en-US"/>
              <a:pPr>
                <a:defRPr/>
              </a:pPr>
              <a:t>36</a:t>
            </a:fld>
            <a:endParaRPr lang="en-US"/>
          </a:p>
        </p:txBody>
      </p:sp>
      <p:sp>
        <p:nvSpPr>
          <p:cNvPr id="158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0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921E00-4A6D-7641-AEC4-6665513A6528}" type="slidenum">
              <a:rPr lang="en-US"/>
              <a:pPr>
                <a:defRPr/>
              </a:pPr>
              <a:t>37</a:t>
            </a:fld>
            <a:endParaRPr lang="en-US"/>
          </a:p>
        </p:txBody>
      </p:sp>
      <p:sp>
        <p:nvSpPr>
          <p:cNvPr id="1719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9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63606E-C9A9-4542-A410-256D395C09FB}" type="slidenum">
              <a:rPr lang="en-US"/>
              <a:pPr>
                <a:defRPr/>
              </a:pPr>
              <a:t>38</a:t>
            </a:fld>
            <a:endParaRPr lang="en-US"/>
          </a:p>
        </p:txBody>
      </p:sp>
      <p:sp>
        <p:nvSpPr>
          <p:cNvPr id="158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1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FCAE39-1874-FA4C-881F-D2D7D6D142EC}" type="slidenum">
              <a:rPr lang="en-US"/>
              <a:pPr>
                <a:defRPr/>
              </a:pPr>
              <a:t>39</a:t>
            </a:fld>
            <a:endParaRPr lang="en-US"/>
          </a:p>
        </p:txBody>
      </p:sp>
      <p:sp>
        <p:nvSpPr>
          <p:cNvPr id="158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2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68E3B5-9719-754E-BEEE-5533A914E872}" type="slidenum">
              <a:rPr lang="en-US"/>
              <a:pPr>
                <a:defRPr/>
              </a:pPr>
              <a:t>40</a:t>
            </a:fld>
            <a:endParaRPr lang="en-US"/>
          </a:p>
        </p:txBody>
      </p:sp>
      <p:sp>
        <p:nvSpPr>
          <p:cNvPr id="158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3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8B229D-A763-E945-AD9E-648FE8359093}" type="slidenum">
              <a:rPr lang="en-US"/>
              <a:pPr>
                <a:defRPr/>
              </a:pPr>
              <a:t>5</a:t>
            </a:fld>
            <a:endParaRPr lang="en-US"/>
          </a:p>
        </p:txBody>
      </p:sp>
      <p:sp>
        <p:nvSpPr>
          <p:cNvPr id="153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4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3A4B75-103E-3145-9DF5-694C946928B0}" type="slidenum">
              <a:rPr lang="en-US"/>
              <a:pPr>
                <a:defRPr/>
              </a:pPr>
              <a:t>41</a:t>
            </a:fld>
            <a:endParaRPr lang="en-US"/>
          </a:p>
        </p:txBody>
      </p:sp>
      <p:sp>
        <p:nvSpPr>
          <p:cNvPr id="158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4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70A3F4-E6AC-F846-817D-1317818A17A8}" type="slidenum">
              <a:rPr lang="en-US"/>
              <a:pPr>
                <a:defRPr/>
              </a:pPr>
              <a:t>42</a:t>
            </a:fld>
            <a:endParaRPr lang="en-US"/>
          </a:p>
        </p:txBody>
      </p:sp>
      <p:sp>
        <p:nvSpPr>
          <p:cNvPr id="158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5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477459-E83F-704B-880D-84472DA72537}" type="slidenum">
              <a:rPr lang="en-US"/>
              <a:pPr>
                <a:defRPr/>
              </a:pPr>
              <a:t>43</a:t>
            </a:fld>
            <a:endParaRPr lang="en-US"/>
          </a:p>
        </p:txBody>
      </p:sp>
      <p:sp>
        <p:nvSpPr>
          <p:cNvPr id="158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6179" name="Rectangle 3"/>
          <p:cNvSpPr>
            <a:spLocks noGrp="1" noChangeArrowheads="1"/>
          </p:cNvSpPr>
          <p:nvPr>
            <p:ph type="body" idx="1"/>
          </p:nvPr>
        </p:nvSpPr>
        <p:spPr/>
        <p:txBody>
          <a:bodyPr/>
          <a:lstStyle/>
          <a:p>
            <a:pPr eaLnBrk="1" hangingPunct="1">
              <a:defRPr/>
            </a:pPr>
            <a:r>
              <a:rPr lang="en-US" dirty="0" smtClean="0">
                <a:cs typeface="+mn-cs"/>
              </a:rPr>
              <a:t>http://</a:t>
            </a:r>
            <a:r>
              <a:rPr lang="en-US" dirty="0" err="1" smtClean="0">
                <a:cs typeface="+mn-cs"/>
              </a:rPr>
              <a:t>www.physicsclassroom.com</a:t>
            </a:r>
            <a:r>
              <a:rPr lang="en-US" dirty="0" smtClean="0">
                <a:cs typeface="+mn-cs"/>
              </a:rPr>
              <a:t>/class/circles/u6l4a.cfm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2FFEAB-FC2F-DE40-8642-56AAD3D2E44E}" type="slidenum">
              <a:rPr lang="en-US"/>
              <a:pPr>
                <a:defRPr/>
              </a:pPr>
              <a:t>44</a:t>
            </a:fld>
            <a:endParaRPr lang="en-US"/>
          </a:p>
        </p:txBody>
      </p:sp>
      <p:sp>
        <p:nvSpPr>
          <p:cNvPr id="158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03A5B4-1E27-AF49-A225-6C192A89CE03}" type="slidenum">
              <a:rPr lang="en-US"/>
              <a:pPr>
                <a:defRPr/>
              </a:pPr>
              <a:t>45</a:t>
            </a:fld>
            <a:endParaRPr lang="en-US"/>
          </a:p>
        </p:txBody>
      </p:sp>
      <p:sp>
        <p:nvSpPr>
          <p:cNvPr id="1727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7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4F086E-FA8D-2141-8490-49304B0D8104}" type="slidenum">
              <a:rPr lang="en-US"/>
              <a:pPr>
                <a:defRPr/>
              </a:pPr>
              <a:t>46</a:t>
            </a:fld>
            <a:endParaRPr lang="en-US"/>
          </a:p>
        </p:txBody>
      </p:sp>
      <p:sp>
        <p:nvSpPr>
          <p:cNvPr id="158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8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25599E-126F-CB4F-8EE3-55374A3F79FD}" type="slidenum">
              <a:rPr lang="en-US"/>
              <a:pPr>
                <a:defRPr/>
              </a:pPr>
              <a:t>47</a:t>
            </a:fld>
            <a:endParaRPr lang="en-US"/>
          </a:p>
        </p:txBody>
      </p:sp>
      <p:sp>
        <p:nvSpPr>
          <p:cNvPr id="172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953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522D33-F7E7-FC42-B216-BF929D1B0F01}" type="slidenum">
              <a:rPr lang="en-US"/>
              <a:pPr>
                <a:defRPr/>
              </a:pPr>
              <a:t>48</a:t>
            </a:fld>
            <a:endParaRPr lang="en-US"/>
          </a:p>
        </p:txBody>
      </p:sp>
      <p:sp>
        <p:nvSpPr>
          <p:cNvPr id="158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9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74AA6-F259-B541-A63A-614EDFDF7409}" type="slidenum">
              <a:rPr lang="en-US"/>
              <a:pPr>
                <a:defRPr/>
              </a:pPr>
              <a:t>49</a:t>
            </a:fld>
            <a:endParaRPr lang="en-US"/>
          </a:p>
        </p:txBody>
      </p:sp>
      <p:sp>
        <p:nvSpPr>
          <p:cNvPr id="159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3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C70210-68A3-EC4D-ABDF-54C8B46FA56E}" type="slidenum">
              <a:rPr lang="en-US"/>
              <a:pPr>
                <a:defRPr/>
              </a:pPr>
              <a:t>50</a:t>
            </a:fld>
            <a:endParaRPr lang="en-US"/>
          </a:p>
        </p:txBody>
      </p:sp>
      <p:sp>
        <p:nvSpPr>
          <p:cNvPr id="1735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5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122C19-8200-6949-BE0F-62903B796DB1}" type="slidenum">
              <a:rPr lang="en-US"/>
              <a:pPr>
                <a:defRPr/>
              </a:pPr>
              <a:t>6</a:t>
            </a:fld>
            <a:endParaRPr lang="en-US"/>
          </a:p>
        </p:txBody>
      </p:sp>
      <p:sp>
        <p:nvSpPr>
          <p:cNvPr id="153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411CF0-54AA-0D48-8E90-C0A7093DFB93}" type="slidenum">
              <a:rPr lang="en-US"/>
              <a:pPr>
                <a:defRPr/>
              </a:pPr>
              <a:t>51</a:t>
            </a:fld>
            <a:endParaRPr lang="en-US"/>
          </a:p>
        </p:txBody>
      </p:sp>
      <p:sp>
        <p:nvSpPr>
          <p:cNvPr id="159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4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0DFDEA-601D-9041-B562-DF3EF8074238}" type="slidenum">
              <a:rPr lang="en-US"/>
              <a:pPr>
                <a:defRPr/>
              </a:pPr>
              <a:t>52</a:t>
            </a:fld>
            <a:endParaRPr lang="en-US"/>
          </a:p>
        </p:txBody>
      </p:sp>
      <p:sp>
        <p:nvSpPr>
          <p:cNvPr id="1737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7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0D1872-59DE-684C-B239-C63E86D9EEF3}" type="slidenum">
              <a:rPr lang="en-US"/>
              <a:pPr>
                <a:defRPr/>
              </a:pPr>
              <a:t>53</a:t>
            </a:fld>
            <a:endParaRPr lang="en-US"/>
          </a:p>
        </p:txBody>
      </p:sp>
      <p:sp>
        <p:nvSpPr>
          <p:cNvPr id="159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5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257A1C-76B9-374B-9FAE-0A5186A6AB0A}" type="slidenum">
              <a:rPr lang="en-US"/>
              <a:pPr>
                <a:defRPr/>
              </a:pPr>
              <a:t>54</a:t>
            </a:fld>
            <a:endParaRPr lang="en-US"/>
          </a:p>
        </p:txBody>
      </p:sp>
      <p:sp>
        <p:nvSpPr>
          <p:cNvPr id="1741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63CF5C-06A4-4E45-B59B-09546ED04DEA}" type="slidenum">
              <a:rPr lang="en-US"/>
              <a:pPr>
                <a:defRPr/>
              </a:pPr>
              <a:t>55</a:t>
            </a:fld>
            <a:endParaRPr lang="en-US"/>
          </a:p>
        </p:txBody>
      </p:sp>
      <p:sp>
        <p:nvSpPr>
          <p:cNvPr id="159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6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9EBB83-9BBC-0E4D-A499-CB5BC06736C9}" type="slidenum">
              <a:rPr lang="en-US"/>
              <a:pPr>
                <a:defRPr/>
              </a:pPr>
              <a:t>56</a:t>
            </a:fld>
            <a:endParaRPr lang="en-US"/>
          </a:p>
        </p:txBody>
      </p:sp>
      <p:sp>
        <p:nvSpPr>
          <p:cNvPr id="1743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3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491E81-C4D3-4547-9CB3-1684B7A3F500}" type="slidenum">
              <a:rPr lang="en-US"/>
              <a:pPr>
                <a:defRPr/>
              </a:pPr>
              <a:t>57</a:t>
            </a:fld>
            <a:endParaRPr lang="en-US"/>
          </a:p>
        </p:txBody>
      </p:sp>
      <p:sp>
        <p:nvSpPr>
          <p:cNvPr id="159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7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8FFD5A-E05E-7F49-93C5-C8D0EC2713AA}" type="slidenum">
              <a:rPr lang="en-US"/>
              <a:pPr>
                <a:defRPr/>
              </a:pPr>
              <a:t>58</a:t>
            </a:fld>
            <a:endParaRPr lang="en-US"/>
          </a:p>
        </p:txBody>
      </p:sp>
      <p:sp>
        <p:nvSpPr>
          <p:cNvPr id="159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8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C32E51-1184-C44F-BC06-969F3B84C070}" type="slidenum">
              <a:rPr lang="en-US"/>
              <a:pPr>
                <a:defRPr/>
              </a:pPr>
              <a:t>59</a:t>
            </a:fld>
            <a:endParaRPr lang="en-US"/>
          </a:p>
        </p:txBody>
      </p:sp>
      <p:sp>
        <p:nvSpPr>
          <p:cNvPr id="159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9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257CA1-5241-2D48-8CF3-519ADB79C60C}" type="slidenum">
              <a:rPr lang="en-US"/>
              <a:pPr>
                <a:defRPr/>
              </a:pPr>
              <a:t>60</a:t>
            </a:fld>
            <a:endParaRPr lang="en-US"/>
          </a:p>
        </p:txBody>
      </p:sp>
      <p:sp>
        <p:nvSpPr>
          <p:cNvPr id="160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0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33E7B2-2299-A84A-9E0F-45B36EE49E4B}" type="slidenum">
              <a:rPr lang="en-US"/>
              <a:pPr>
                <a:defRPr/>
              </a:pPr>
              <a:t>7</a:t>
            </a:fld>
            <a:endParaRPr lang="en-US"/>
          </a:p>
        </p:txBody>
      </p:sp>
      <p:sp>
        <p:nvSpPr>
          <p:cNvPr id="1670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0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77CC76-0B3E-0A47-819D-51A2DB0F3F73}" type="slidenum">
              <a:rPr lang="en-US"/>
              <a:pPr>
                <a:defRPr/>
              </a:pPr>
              <a:t>61</a:t>
            </a:fld>
            <a:endParaRPr lang="en-US"/>
          </a:p>
        </p:txBody>
      </p:sp>
      <p:sp>
        <p:nvSpPr>
          <p:cNvPr id="160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1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BE49CD-428F-4649-9DA1-273D56B5F74E}" type="slidenum">
              <a:rPr lang="en-US"/>
              <a:pPr>
                <a:defRPr/>
              </a:pPr>
              <a:t>62</a:t>
            </a:fld>
            <a:endParaRPr lang="en-US"/>
          </a:p>
        </p:txBody>
      </p:sp>
      <p:sp>
        <p:nvSpPr>
          <p:cNvPr id="160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2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601A16-A685-8D4A-A011-2FB0FCB833F2}" type="slidenum">
              <a:rPr lang="en-US"/>
              <a:pPr>
                <a:defRPr/>
              </a:pPr>
              <a:t>63</a:t>
            </a:fld>
            <a:endParaRPr lang="en-US"/>
          </a:p>
        </p:txBody>
      </p:sp>
      <p:sp>
        <p:nvSpPr>
          <p:cNvPr id="160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3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21BAFE-03EE-B045-97FF-E3DF3A9F3B8A}" type="slidenum">
              <a:rPr lang="en-US"/>
              <a:pPr>
                <a:defRPr/>
              </a:pPr>
              <a:t>64</a:t>
            </a:fld>
            <a:endParaRPr lang="en-US"/>
          </a:p>
        </p:txBody>
      </p:sp>
      <p:sp>
        <p:nvSpPr>
          <p:cNvPr id="160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4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4054D3-60CD-F94C-ADA5-AEA27558EDAA}" type="slidenum">
              <a:rPr lang="en-US"/>
              <a:pPr>
                <a:defRPr/>
              </a:pPr>
              <a:t>65</a:t>
            </a:fld>
            <a:endParaRPr lang="en-US"/>
          </a:p>
        </p:txBody>
      </p:sp>
      <p:sp>
        <p:nvSpPr>
          <p:cNvPr id="1750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0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B4DE87-228D-BC45-A396-BBA900DA800E}" type="slidenum">
              <a:rPr lang="en-US"/>
              <a:pPr>
                <a:defRPr/>
              </a:pPr>
              <a:t>66</a:t>
            </a:fld>
            <a:endParaRPr lang="en-US"/>
          </a:p>
        </p:txBody>
      </p:sp>
      <p:sp>
        <p:nvSpPr>
          <p:cNvPr id="160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5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C5B8B4-DCEB-C24B-AC05-784CA779C901}" type="slidenum">
              <a:rPr lang="en-US"/>
              <a:pPr>
                <a:defRPr/>
              </a:pPr>
              <a:t>67</a:t>
            </a:fld>
            <a:endParaRPr lang="en-US"/>
          </a:p>
        </p:txBody>
      </p:sp>
      <p:sp>
        <p:nvSpPr>
          <p:cNvPr id="160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6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3E066F-6914-0A49-A2BE-2C74F9D5073D}" type="slidenum">
              <a:rPr lang="en-US"/>
              <a:pPr>
                <a:defRPr/>
              </a:pPr>
              <a:t>68</a:t>
            </a:fld>
            <a:endParaRPr lang="en-US"/>
          </a:p>
        </p:txBody>
      </p:sp>
      <p:sp>
        <p:nvSpPr>
          <p:cNvPr id="1752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2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9ACBEC-A53F-3546-8510-4F6F6F2238A0}" type="slidenum">
              <a:rPr lang="en-US"/>
              <a:pPr>
                <a:defRPr/>
              </a:pPr>
              <a:t>69</a:t>
            </a:fld>
            <a:endParaRPr lang="en-US"/>
          </a:p>
        </p:txBody>
      </p:sp>
      <p:sp>
        <p:nvSpPr>
          <p:cNvPr id="160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D61036-4E4E-ED4D-96EF-A65C12B954B7}" type="slidenum">
              <a:rPr lang="en-US"/>
              <a:pPr>
                <a:defRPr/>
              </a:pPr>
              <a:t>70</a:t>
            </a:fld>
            <a:endParaRPr lang="en-US"/>
          </a:p>
        </p:txBody>
      </p:sp>
      <p:sp>
        <p:nvSpPr>
          <p:cNvPr id="1754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4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16838B-6F73-6B42-923C-28749A227F9F}" type="slidenum">
              <a:rPr lang="en-US"/>
              <a:pPr>
                <a:defRPr/>
              </a:pPr>
              <a:t>8</a:t>
            </a:fld>
            <a:endParaRPr lang="en-US"/>
          </a:p>
        </p:txBody>
      </p:sp>
      <p:sp>
        <p:nvSpPr>
          <p:cNvPr id="153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80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8A9AE2-DA25-6747-833B-55FC550DAF19}" type="slidenum">
              <a:rPr lang="en-US"/>
              <a:pPr>
                <a:defRPr/>
              </a:pPr>
              <a:t>71</a:t>
            </a:fld>
            <a:endParaRPr lang="en-US"/>
          </a:p>
        </p:txBody>
      </p:sp>
      <p:sp>
        <p:nvSpPr>
          <p:cNvPr id="160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F69B8C-4D8E-3B48-BC64-76327D42EC26}" type="slidenum">
              <a:rPr lang="en-US"/>
              <a:pPr>
                <a:defRPr/>
              </a:pPr>
              <a:t>72</a:t>
            </a:fld>
            <a:endParaRPr lang="en-US"/>
          </a:p>
        </p:txBody>
      </p:sp>
      <p:sp>
        <p:nvSpPr>
          <p:cNvPr id="160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9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84E9E4-3B7A-6D43-B8DF-DDE4B956C8A3}" type="slidenum">
              <a:rPr lang="en-US"/>
              <a:pPr>
                <a:defRPr/>
              </a:pPr>
              <a:t>73</a:t>
            </a:fld>
            <a:endParaRPr lang="en-US"/>
          </a:p>
        </p:txBody>
      </p:sp>
      <p:sp>
        <p:nvSpPr>
          <p:cNvPr id="1758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8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3DE9ED-7F91-5B4E-9331-81C90B180A06}" type="slidenum">
              <a:rPr lang="en-US"/>
              <a:pPr>
                <a:defRPr/>
              </a:pPr>
              <a:t>74</a:t>
            </a:fld>
            <a:endParaRPr lang="en-US"/>
          </a:p>
        </p:txBody>
      </p:sp>
      <p:sp>
        <p:nvSpPr>
          <p:cNvPr id="161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1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0D8F89-E6C4-894F-B775-EC77628D794B}" type="slidenum">
              <a:rPr lang="en-US"/>
              <a:pPr>
                <a:defRPr/>
              </a:pPr>
              <a:t>75</a:t>
            </a:fld>
            <a:endParaRPr lang="en-US"/>
          </a:p>
        </p:txBody>
      </p:sp>
      <p:sp>
        <p:nvSpPr>
          <p:cNvPr id="176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0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BCC1DB-4284-114D-A4ED-9E8C9BDB8B62}" type="slidenum">
              <a:rPr lang="en-US"/>
              <a:pPr>
                <a:defRPr/>
              </a:pPr>
              <a:t>76</a:t>
            </a:fld>
            <a:endParaRPr lang="en-US"/>
          </a:p>
        </p:txBody>
      </p:sp>
      <p:sp>
        <p:nvSpPr>
          <p:cNvPr id="1762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2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E3B621-04F8-3242-8B2F-EF02A75C92D7}" type="slidenum">
              <a:rPr lang="en-US"/>
              <a:pPr>
                <a:defRPr/>
              </a:pPr>
              <a:t>77</a:t>
            </a:fld>
            <a:endParaRPr lang="en-US"/>
          </a:p>
        </p:txBody>
      </p:sp>
      <p:sp>
        <p:nvSpPr>
          <p:cNvPr id="176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4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2879B6-342C-8548-87A5-CBA6F91F5981}" type="slidenum">
              <a:rPr lang="en-US"/>
              <a:pPr>
                <a:defRPr/>
              </a:pPr>
              <a:t>78</a:t>
            </a:fld>
            <a:endParaRPr lang="en-US"/>
          </a:p>
        </p:txBody>
      </p:sp>
      <p:sp>
        <p:nvSpPr>
          <p:cNvPr id="161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E33E9A-E697-2F48-A66F-069222907FA3}" type="slidenum">
              <a:rPr lang="en-US"/>
              <a:pPr>
                <a:defRPr/>
              </a:pPr>
              <a:t>79</a:t>
            </a:fld>
            <a:endParaRPr lang="en-US"/>
          </a:p>
        </p:txBody>
      </p:sp>
      <p:sp>
        <p:nvSpPr>
          <p:cNvPr id="161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6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28FBE9-967C-2243-9C67-A9C55E39ED32}" type="slidenum">
              <a:rPr lang="en-US"/>
              <a:pPr>
                <a:defRPr/>
              </a:pPr>
              <a:t>80</a:t>
            </a:fld>
            <a:endParaRPr lang="en-US"/>
          </a:p>
        </p:txBody>
      </p:sp>
      <p:sp>
        <p:nvSpPr>
          <p:cNvPr id="1768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8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2C12C0-2542-A548-B1F0-045881C34A42}" type="slidenum">
              <a:rPr lang="en-US"/>
              <a:pPr>
                <a:defRPr/>
              </a:pPr>
              <a:t>9</a:t>
            </a:fld>
            <a:endParaRPr lang="en-US"/>
          </a:p>
        </p:txBody>
      </p:sp>
      <p:sp>
        <p:nvSpPr>
          <p:cNvPr id="1539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9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A22692-26DE-734F-A93B-BAAC5742DBF2}" type="slidenum">
              <a:rPr lang="en-US"/>
              <a:pPr>
                <a:defRPr/>
              </a:pPr>
              <a:t>81</a:t>
            </a:fld>
            <a:endParaRPr lang="en-US"/>
          </a:p>
        </p:txBody>
      </p:sp>
      <p:sp>
        <p:nvSpPr>
          <p:cNvPr id="162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3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5434C5-F49E-B246-A9C0-0377F1E62E84}" type="slidenum">
              <a:rPr lang="en-US"/>
              <a:pPr>
                <a:defRPr/>
              </a:pPr>
              <a:t>82</a:t>
            </a:fld>
            <a:endParaRPr lang="en-US"/>
          </a:p>
        </p:txBody>
      </p:sp>
      <p:sp>
        <p:nvSpPr>
          <p:cNvPr id="162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4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2C9C79-1479-D440-BB9A-9F787BFF7C57}" type="slidenum">
              <a:rPr lang="en-US"/>
              <a:pPr>
                <a:defRPr/>
              </a:pPr>
              <a:t>83</a:t>
            </a:fld>
            <a:endParaRPr lang="en-US"/>
          </a:p>
        </p:txBody>
      </p:sp>
      <p:sp>
        <p:nvSpPr>
          <p:cNvPr id="1774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4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43C064-567A-DC45-BA8D-75C454509847}" type="slidenum">
              <a:rPr lang="en-US"/>
              <a:pPr>
                <a:defRPr/>
              </a:pPr>
              <a:t>84</a:t>
            </a:fld>
            <a:endParaRPr lang="en-US"/>
          </a:p>
        </p:txBody>
      </p:sp>
      <p:sp>
        <p:nvSpPr>
          <p:cNvPr id="1776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6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CDE6B1-845D-4242-AF7E-C3A29B49C33D}" type="slidenum">
              <a:rPr lang="en-US"/>
              <a:pPr>
                <a:defRPr/>
              </a:pPr>
              <a:t>85</a:t>
            </a:fld>
            <a:endParaRPr lang="en-US"/>
          </a:p>
        </p:txBody>
      </p:sp>
      <p:sp>
        <p:nvSpPr>
          <p:cNvPr id="162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046EC6-24B9-404D-B615-65C1DEB30D30}" type="slidenum">
              <a:rPr lang="en-US"/>
              <a:pPr>
                <a:defRPr/>
              </a:pPr>
              <a:t>86</a:t>
            </a:fld>
            <a:endParaRPr lang="en-US"/>
          </a:p>
        </p:txBody>
      </p:sp>
      <p:sp>
        <p:nvSpPr>
          <p:cNvPr id="1778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8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7AF3BC-CEE9-6E45-9B57-CD30C8D3419F}" type="slidenum">
              <a:rPr lang="en-US"/>
              <a:pPr>
                <a:defRPr/>
              </a:pPr>
              <a:t>87</a:t>
            </a:fld>
            <a:endParaRPr lang="en-US"/>
          </a:p>
        </p:txBody>
      </p:sp>
      <p:sp>
        <p:nvSpPr>
          <p:cNvPr id="162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7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F5BD21-390C-1649-AE19-4E76778B4FEC}" type="slidenum">
              <a:rPr lang="en-US"/>
              <a:pPr>
                <a:defRPr/>
              </a:pPr>
              <a:t>88</a:t>
            </a:fld>
            <a:endParaRPr lang="en-US"/>
          </a:p>
        </p:txBody>
      </p:sp>
      <p:sp>
        <p:nvSpPr>
          <p:cNvPr id="178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0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B2411E-8C6D-5E4E-A806-323F069D5D11}" type="slidenum">
              <a:rPr lang="en-US"/>
              <a:pPr>
                <a:defRPr/>
              </a:pPr>
              <a:t>89</a:t>
            </a:fld>
            <a:endParaRPr lang="en-US"/>
          </a:p>
        </p:txBody>
      </p:sp>
      <p:sp>
        <p:nvSpPr>
          <p:cNvPr id="162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8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F41450-348E-D444-B771-E76FD762D857}" type="slidenum">
              <a:rPr lang="en-US"/>
              <a:pPr>
                <a:defRPr/>
              </a:pPr>
              <a:t>90</a:t>
            </a:fld>
            <a:endParaRPr lang="en-US"/>
          </a:p>
        </p:txBody>
      </p:sp>
      <p:sp>
        <p:nvSpPr>
          <p:cNvPr id="1782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2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457800-2AA7-B644-B9F3-67ADE0501CA6}" type="slidenum">
              <a:rPr lang="en-US"/>
              <a:pPr>
                <a:defRPr/>
              </a:pPr>
              <a:t>10</a:t>
            </a:fld>
            <a:endParaRPr lang="en-US"/>
          </a:p>
        </p:txBody>
      </p:sp>
      <p:sp>
        <p:nvSpPr>
          <p:cNvPr id="154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0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0EEFB1-64A6-B44B-8798-C3896F224166}" type="slidenum">
              <a:rPr lang="en-US"/>
              <a:pPr>
                <a:defRPr/>
              </a:pPr>
              <a:t>91</a:t>
            </a:fld>
            <a:endParaRPr lang="en-US"/>
          </a:p>
        </p:txBody>
      </p:sp>
      <p:sp>
        <p:nvSpPr>
          <p:cNvPr id="162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9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071373-0177-5643-AB30-02F253185229}" type="slidenum">
              <a:rPr lang="en-US"/>
              <a:pPr>
                <a:defRPr/>
              </a:pPr>
              <a:t>92</a:t>
            </a:fld>
            <a:endParaRPr lang="en-US"/>
          </a:p>
        </p:txBody>
      </p:sp>
      <p:sp>
        <p:nvSpPr>
          <p:cNvPr id="1784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4835"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F29C19-8A9F-4F44-A1BD-55E75462988D}" type="slidenum">
              <a:rPr lang="en-US"/>
              <a:pPr>
                <a:defRPr/>
              </a:pPr>
              <a:t>93</a:t>
            </a:fld>
            <a:endParaRPr lang="en-US"/>
          </a:p>
        </p:txBody>
      </p:sp>
      <p:sp>
        <p:nvSpPr>
          <p:cNvPr id="178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7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A5164E-6657-514E-901F-0B9564645127}" type="slidenum">
              <a:rPr lang="en-US"/>
              <a:pPr>
                <a:defRPr/>
              </a:pPr>
              <a:t>94</a:t>
            </a:fld>
            <a:endParaRPr lang="en-US"/>
          </a:p>
        </p:txBody>
      </p:sp>
      <p:sp>
        <p:nvSpPr>
          <p:cNvPr id="163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1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176331-F4A9-1A4D-86CC-43BE3056A740}" type="slidenum">
              <a:rPr lang="en-US"/>
              <a:pPr>
                <a:defRPr/>
              </a:pPr>
              <a:t>95</a:t>
            </a:fld>
            <a:endParaRPr lang="en-US"/>
          </a:p>
        </p:txBody>
      </p:sp>
      <p:sp>
        <p:nvSpPr>
          <p:cNvPr id="163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2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EF8591-B16D-E446-AB2F-F79315E37A94}" type="slidenum">
              <a:rPr lang="en-US"/>
              <a:pPr>
                <a:defRPr/>
              </a:pPr>
              <a:t>96</a:t>
            </a:fld>
            <a:endParaRPr lang="en-US"/>
          </a:p>
        </p:txBody>
      </p:sp>
      <p:sp>
        <p:nvSpPr>
          <p:cNvPr id="163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3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A7A396-A610-2C42-A0EA-7CCD7E6D91D3}" type="slidenum">
              <a:rPr lang="en-US"/>
              <a:pPr>
                <a:defRPr/>
              </a:pPr>
              <a:t>97</a:t>
            </a:fld>
            <a:endParaRPr lang="en-US"/>
          </a:p>
        </p:txBody>
      </p:sp>
      <p:sp>
        <p:nvSpPr>
          <p:cNvPr id="1790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0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11C338-9189-9648-8128-DC10846EC176}" type="slidenum">
              <a:rPr lang="en-US"/>
              <a:pPr>
                <a:defRPr/>
              </a:pPr>
              <a:t>98</a:t>
            </a:fld>
            <a:endParaRPr lang="en-US"/>
          </a:p>
        </p:txBody>
      </p:sp>
      <p:sp>
        <p:nvSpPr>
          <p:cNvPr id="163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4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B9BA2D-45D2-0544-B22E-7F04B3DB2498}" type="slidenum">
              <a:rPr lang="en-US"/>
              <a:pPr>
                <a:defRPr/>
              </a:pPr>
              <a:t>99</a:t>
            </a:fld>
            <a:endParaRPr lang="en-US"/>
          </a:p>
        </p:txBody>
      </p:sp>
      <p:sp>
        <p:nvSpPr>
          <p:cNvPr id="1793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3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6CC545-062C-034C-8291-02D888123D9D}" type="slidenum">
              <a:rPr lang="en-US"/>
              <a:pPr>
                <a:defRPr/>
              </a:pPr>
              <a:t>100</a:t>
            </a:fld>
            <a:endParaRPr lang="en-US"/>
          </a:p>
        </p:txBody>
      </p:sp>
      <p:sp>
        <p:nvSpPr>
          <p:cNvPr id="1795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5075" name="Rectangle 3"/>
          <p:cNvSpPr>
            <a:spLocks noGrp="1" noChangeArrowheads="1"/>
          </p:cNvSpPr>
          <p:nvPr>
            <p:ph type="body" idx="1"/>
          </p:nvPr>
        </p:nvSpPr>
        <p:spPr/>
        <p:txBody>
          <a:bodyPr/>
          <a:lstStyle/>
          <a:p>
            <a:pPr eaLnBrk="1" hangingPunct="1">
              <a:defRPr/>
            </a:pPr>
            <a:r>
              <a:rPr lang="en-US" dirty="0" smtClean="0">
                <a:cs typeface="+mn-cs"/>
              </a:rPr>
              <a:t>http://</a:t>
            </a:r>
            <a:r>
              <a:rPr lang="en-US" dirty="0" err="1" smtClean="0">
                <a:cs typeface="+mn-cs"/>
              </a:rPr>
              <a:t>galileo.phys.virginia.edu</a:t>
            </a:r>
            <a:r>
              <a:rPr lang="en-US" dirty="0" smtClean="0">
                <a:cs typeface="+mn-cs"/>
              </a:rPr>
              <a:t>/classes/109N/</a:t>
            </a:r>
            <a:r>
              <a:rPr lang="en-US" dirty="0" err="1" smtClean="0">
                <a:cs typeface="+mn-cs"/>
              </a:rPr>
              <a:t>more_stuff</a:t>
            </a:r>
            <a:r>
              <a:rPr lang="en-US" dirty="0" smtClean="0">
                <a:cs typeface="+mn-cs"/>
              </a:rPr>
              <a:t>/Applets/newt/</a:t>
            </a:r>
            <a:r>
              <a:rPr lang="en-US" smtClean="0">
                <a:cs typeface="+mn-cs"/>
              </a:rPr>
              <a:t>newtmtn.html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B352C9D-B70F-C142-B078-ECD4F80E9BF0}"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AD8C6DE-2EF7-9E40-9851-4BD46F845506}"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BAD8C6DE-2EF7-9E40-9851-4BD46F845506}" type="datetimeFigureOut">
              <a:rPr lang="en-US" smtClean="0"/>
              <a:t>2/16/14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8C6DE-2EF7-9E40-9851-4BD46F845506}"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BAD8C6DE-2EF7-9E40-9851-4BD46F845506}" type="datetimeFigureOut">
              <a:rPr lang="en-US" smtClean="0"/>
              <a:t>2/16/14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FB352C9D-B70F-C142-B078-ECD4F80E9BF0}"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AD8C6DE-2EF7-9E40-9851-4BD46F845506}" type="datetimeFigureOut">
              <a:rPr lang="en-US" smtClean="0"/>
              <a:t>2/16/14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AD8C6DE-2EF7-9E40-9851-4BD46F845506}" type="datetimeFigureOut">
              <a:rPr lang="en-US" smtClean="0"/>
              <a:t>2/16/14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D8C6DE-2EF7-9E40-9851-4BD46F845506}"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D8C6DE-2EF7-9E40-9851-4BD46F845506}"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22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182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D8C6DE-2EF7-9E40-9851-4BD46F845506}"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8C6DE-2EF7-9E40-9851-4BD46F845506}"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AD8C6DE-2EF7-9E40-9851-4BD46F845506}"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AD8C6DE-2EF7-9E40-9851-4BD46F845506}" type="datetimeFigureOut">
              <a:rPr lang="en-US" smtClean="0"/>
              <a:t>2/16/14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52C9D-B70F-C142-B078-ECD4F80E9BF0}"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AD8C6DE-2EF7-9E40-9851-4BD46F845506}"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52C9D-B70F-C142-B078-ECD4F80E9BF0}"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AD8C6DE-2EF7-9E40-9851-4BD46F845506}"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52C9D-B70F-C142-B078-ECD4F80E9BF0}"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AD8C6DE-2EF7-9E40-9851-4BD46F845506}"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52C9D-B70F-C142-B078-ECD4F80E9BF0}"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AD8C6DE-2EF7-9E40-9851-4BD46F845506}" type="datetimeFigureOut">
              <a:rPr lang="en-US" smtClean="0"/>
              <a:t>2/16/14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52C9D-B70F-C142-B078-ECD4F80E9B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BAD8C6DE-2EF7-9E40-9851-4BD46F845506}" type="datetimeFigureOut">
              <a:rPr lang="en-US" smtClean="0"/>
              <a:t>2/16/14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B352C9D-B70F-C142-B078-ECD4F80E9BF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5.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6.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27.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28.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28.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28.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8.xml"/><Relationship Id="rId3"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29.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30.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3.xml"/><Relationship Id="rId3" Type="http://schemas.openxmlformats.org/officeDocument/2006/relationships/image" Target="../media/image31.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 Id="rId3"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8.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2.xml"/><Relationship Id="rId3" Type="http://schemas.openxmlformats.org/officeDocument/2006/relationships/image" Target="../media/image2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0.xml"/><Relationship Id="rId3" Type="http://schemas.openxmlformats.org/officeDocument/2006/relationships/image" Target="../media/image23.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8.xml"/><Relationship Id="rId3"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24.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Chapter 3</a:t>
            </a:r>
            <a:br>
              <a:rPr lang="en-US" dirty="0" smtClean="0"/>
            </a:br>
            <a:r>
              <a:rPr lang="en-US" dirty="0" smtClean="0"/>
              <a:t>Astronomy History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21835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9" name="Rectangle 3"/>
          <p:cNvSpPr>
            <a:spLocks noGrp="1" noChangeArrowheads="1"/>
          </p:cNvSpPr>
          <p:nvPr>
            <p:ph type="body" idx="1"/>
          </p:nvPr>
        </p:nvSpPr>
        <p:spPr>
          <a:xfrm>
            <a:off x="552450" y="976313"/>
            <a:ext cx="8591550" cy="5862637"/>
          </a:xfrm>
        </p:spPr>
        <p:txBody>
          <a:bodyPr/>
          <a:lstStyle/>
          <a:p>
            <a:pPr eaLnBrk="1" hangingPunct="1">
              <a:defRPr/>
            </a:pPr>
            <a:r>
              <a:rPr lang="en-US" sz="4000" smtClean="0">
                <a:cs typeface="+mn-cs"/>
              </a:rPr>
              <a:t>Aristotle lived in Greece from 384 to 322 BC.</a:t>
            </a:r>
            <a:r>
              <a:rPr lang="en-US" smtClean="0">
                <a:cs typeface="+mn-cs"/>
              </a:rPr>
              <a:t> </a:t>
            </a:r>
          </a:p>
          <a:p>
            <a:pPr lvl="1" eaLnBrk="1" hangingPunct="1">
              <a:defRPr/>
            </a:pPr>
            <a:r>
              <a:rPr lang="en-US" sz="2400" smtClean="0"/>
              <a:t>He believed as a first principle that the heavens were perfect.</a:t>
            </a:r>
          </a:p>
          <a:p>
            <a:pPr lvl="1" eaLnBrk="1" hangingPunct="1">
              <a:defRPr/>
            </a:pPr>
            <a:r>
              <a:rPr lang="en-US" sz="2400" smtClean="0"/>
              <a:t>As the sphere and circle were considered the only perfect geometrical figures, he also believed that all motion in the perfect heavens must be caused by the rotation of spheres carrying objects around in uniform circular motion.</a:t>
            </a:r>
          </a:p>
        </p:txBody>
      </p:sp>
      <p:sp>
        <p:nvSpPr>
          <p:cNvPr id="1366022" name="Rectangle 6"/>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Aristotle</a:t>
            </a:r>
            <a:r>
              <a:rPr lang="ja-JP" altLang="en-US" sz="3000" smtClean="0">
                <a:solidFill>
                  <a:srgbClr val="FFCC00"/>
                </a:solidFill>
                <a:latin typeface="Arial"/>
                <a:cs typeface="+mj-cs"/>
              </a:rPr>
              <a:t>’</a:t>
            </a:r>
            <a:r>
              <a:rPr lang="en-US" sz="3000" smtClean="0">
                <a:solidFill>
                  <a:srgbClr val="FFCC00"/>
                </a:solidFill>
                <a:cs typeface="+mj-cs"/>
              </a:rPr>
              <a:t>s Universe</a:t>
            </a:r>
          </a:p>
        </p:txBody>
      </p:sp>
    </p:spTree>
    <p:extLst>
      <p:ext uri="{BB962C8B-B14F-4D97-AF65-F5344CB8AC3E}">
        <p14:creationId xmlns:p14="http://schemas.microsoft.com/office/powerpoint/2010/main" val="341935326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1" name="Rectangle 3"/>
          <p:cNvSpPr>
            <a:spLocks noGrp="1" noChangeArrowheads="1"/>
          </p:cNvSpPr>
          <p:nvPr>
            <p:ph type="body" idx="1"/>
          </p:nvPr>
        </p:nvSpPr>
        <p:spPr>
          <a:xfrm>
            <a:off x="552450" y="952500"/>
            <a:ext cx="8572500" cy="4525963"/>
          </a:xfrm>
        </p:spPr>
        <p:txBody>
          <a:bodyPr>
            <a:normAutofit fontScale="92500"/>
          </a:bodyPr>
          <a:lstStyle/>
          <a:p>
            <a:pPr eaLnBrk="1" hangingPunct="1">
              <a:defRPr/>
            </a:pPr>
            <a:r>
              <a:rPr lang="en-US" sz="4400" dirty="0" smtClean="0">
                <a:cs typeface="+mn-cs"/>
              </a:rPr>
              <a:t>There are three important ideas to note about the orbiting Earth</a:t>
            </a:r>
            <a:r>
              <a:rPr lang="en-US" sz="4400" dirty="0" smtClean="0">
                <a:cs typeface="+mn-cs"/>
              </a:rPr>
              <a:t>.</a:t>
            </a:r>
          </a:p>
          <a:p>
            <a:pPr>
              <a:defRPr/>
            </a:pPr>
            <a:r>
              <a:rPr lang="en-US" sz="3600" dirty="0"/>
              <a:t>One, an object orbiting Earth is actually falling (being accelerated) toward Earth</a:t>
            </a:r>
            <a:r>
              <a:rPr lang="ja-JP" altLang="en-US" sz="3600" dirty="0">
                <a:latin typeface="Arial"/>
              </a:rPr>
              <a:t>’</a:t>
            </a:r>
            <a:r>
              <a:rPr lang="en-US" sz="3600" dirty="0"/>
              <a:t>s center.</a:t>
            </a:r>
            <a:r>
              <a:rPr lang="en-US" sz="2800" dirty="0"/>
              <a:t> </a:t>
            </a:r>
          </a:p>
          <a:p>
            <a:pPr lvl="1">
              <a:defRPr/>
            </a:pPr>
            <a:r>
              <a:rPr lang="en-US" sz="2400" dirty="0"/>
              <a:t>An object in a stable orbit </a:t>
            </a:r>
            <a:br>
              <a:rPr lang="en-US" sz="2400" dirty="0"/>
            </a:br>
            <a:r>
              <a:rPr lang="en-US" sz="2400" dirty="0"/>
              <a:t>continuously misses Earth </a:t>
            </a:r>
            <a:br>
              <a:rPr lang="en-US" sz="2400" dirty="0"/>
            </a:br>
            <a:r>
              <a:rPr lang="en-US" sz="2400" dirty="0"/>
              <a:t>because of its orbital </a:t>
            </a:r>
            <a:br>
              <a:rPr lang="en-US" sz="2400" dirty="0"/>
            </a:br>
            <a:r>
              <a:rPr lang="en-US" sz="2400" dirty="0"/>
              <a:t>velocity.</a:t>
            </a:r>
            <a:endParaRPr lang="en-US" dirty="0"/>
          </a:p>
          <a:p>
            <a:pPr eaLnBrk="1" hangingPunct="1">
              <a:defRPr/>
            </a:pPr>
            <a:endParaRPr lang="en-US" sz="4400" dirty="0" smtClean="0">
              <a:cs typeface="+mn-cs"/>
            </a:endParaRPr>
          </a:p>
        </p:txBody>
      </p:sp>
      <p:sp>
        <p:nvSpPr>
          <p:cNvPr id="1794056"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Orbital Motion</a:t>
            </a:r>
          </a:p>
        </p:txBody>
      </p:sp>
      <p:pic>
        <p:nvPicPr>
          <p:cNvPr id="1794057" name="Picture 9" descr="03p51"/>
          <p:cNvPicPr>
            <a:picLocks noChangeAspect="1" noChangeArrowheads="1"/>
          </p:cNvPicPr>
          <p:nvPr/>
        </p:nvPicPr>
        <p:blipFill>
          <a:blip r:embed="rId3">
            <a:extLst>
              <a:ext uri="{28A0092B-C50C-407E-A947-70E740481C1C}">
                <a14:useLocalDpi xmlns:a14="http://schemas.microsoft.com/office/drawing/2010/main" val="0"/>
              </a:ext>
            </a:extLst>
          </a:blip>
          <a:srcRect l="47607" t="54546" r="4492" b="4498"/>
          <a:stretch>
            <a:fillRect/>
          </a:stretch>
        </p:blipFill>
        <p:spPr bwMode="auto">
          <a:xfrm>
            <a:off x="6028074" y="3574407"/>
            <a:ext cx="3115925" cy="328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0155399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9" name="Rectangle 3"/>
          <p:cNvSpPr>
            <a:spLocks noGrp="1" noChangeArrowheads="1"/>
          </p:cNvSpPr>
          <p:nvPr>
            <p:ph type="body" idx="1"/>
          </p:nvPr>
        </p:nvSpPr>
        <p:spPr>
          <a:xfrm>
            <a:off x="571500" y="971550"/>
            <a:ext cx="8572500" cy="5867400"/>
          </a:xfrm>
        </p:spPr>
        <p:txBody>
          <a:bodyPr/>
          <a:lstStyle/>
          <a:p>
            <a:pPr eaLnBrk="1" hangingPunct="1">
              <a:defRPr/>
            </a:pPr>
            <a:r>
              <a:rPr lang="en-US" sz="3800" dirty="0" smtClean="0">
                <a:cs typeface="+mn-cs"/>
              </a:rPr>
              <a:t>Two, objects orbiting each other actually revolve around their mutual center of mass</a:t>
            </a:r>
            <a:r>
              <a:rPr lang="en-US" sz="3800" dirty="0" smtClean="0">
                <a:cs typeface="+mn-cs"/>
              </a:rPr>
              <a:t>.</a:t>
            </a:r>
          </a:p>
          <a:p>
            <a:pPr>
              <a:defRPr/>
            </a:pPr>
            <a:r>
              <a:rPr lang="en-US" sz="3600" dirty="0"/>
              <a:t>Three, notice </a:t>
            </a:r>
            <a:r>
              <a:rPr lang="en-US" sz="3600" dirty="0" smtClean="0"/>
              <a:t>the</a:t>
            </a:r>
          </a:p>
          <a:p>
            <a:pPr marL="0" indent="0">
              <a:buNone/>
              <a:defRPr/>
            </a:pPr>
            <a:r>
              <a:rPr lang="en-US" sz="3600" dirty="0" smtClean="0"/>
              <a:t> </a:t>
            </a:r>
            <a:r>
              <a:rPr lang="en-US" sz="3600" dirty="0"/>
              <a:t>difference between </a:t>
            </a:r>
            <a:endParaRPr lang="en-US" sz="3600" dirty="0" smtClean="0"/>
          </a:p>
          <a:p>
            <a:pPr marL="0" indent="0">
              <a:buNone/>
              <a:defRPr/>
            </a:pPr>
            <a:r>
              <a:rPr lang="en-US" sz="3600" dirty="0" smtClean="0"/>
              <a:t>closed </a:t>
            </a:r>
            <a:r>
              <a:rPr lang="en-US" sz="3600" dirty="0"/>
              <a:t>orbits </a:t>
            </a:r>
            <a:r>
              <a:rPr lang="en-US" sz="3600" dirty="0" smtClean="0"/>
              <a:t>and</a:t>
            </a:r>
          </a:p>
          <a:p>
            <a:pPr marL="0" indent="0">
              <a:buNone/>
              <a:defRPr/>
            </a:pPr>
            <a:r>
              <a:rPr lang="en-US" sz="3600" dirty="0" smtClean="0"/>
              <a:t> </a:t>
            </a:r>
            <a:r>
              <a:rPr lang="en-US" sz="3600" dirty="0"/>
              <a:t>open orbits</a:t>
            </a:r>
            <a:endParaRPr lang="en-US" sz="3800" dirty="0" smtClean="0">
              <a:cs typeface="+mn-cs"/>
            </a:endParaRPr>
          </a:p>
        </p:txBody>
      </p:sp>
      <p:pic>
        <p:nvPicPr>
          <p:cNvPr id="322562" name="Picture 12" descr="03p5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00400"/>
            <a:ext cx="388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8669" name="Rectangle 13"/>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Orbital Motion</a:t>
            </a:r>
          </a:p>
        </p:txBody>
      </p:sp>
    </p:spTree>
    <p:extLst>
      <p:ext uri="{BB962C8B-B14F-4D97-AF65-F5344CB8AC3E}">
        <p14:creationId xmlns:p14="http://schemas.microsoft.com/office/powerpoint/2010/main" val="4091163310"/>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7" name="Rectangle 3"/>
          <p:cNvSpPr>
            <a:spLocks noGrp="1" noChangeArrowheads="1"/>
          </p:cNvSpPr>
          <p:nvPr>
            <p:ph type="body" idx="1"/>
          </p:nvPr>
        </p:nvSpPr>
        <p:spPr>
          <a:xfrm>
            <a:off x="571500" y="1009650"/>
            <a:ext cx="8572500" cy="4525963"/>
          </a:xfrm>
        </p:spPr>
        <p:txBody>
          <a:bodyPr/>
          <a:lstStyle/>
          <a:p>
            <a:pPr eaLnBrk="1" hangingPunct="1">
              <a:defRPr/>
            </a:pPr>
            <a:r>
              <a:rPr lang="en-US" sz="3400" smtClean="0">
                <a:cs typeface="+mn-cs"/>
              </a:rPr>
              <a:t>If you want to leave Earth never to return, you must give your spaceship a high enough velocity so it will follow an open orbit.</a:t>
            </a:r>
          </a:p>
        </p:txBody>
      </p:sp>
      <p:pic>
        <p:nvPicPr>
          <p:cNvPr id="326658" name="Picture 9" descr="03p51 copy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75" y="2703513"/>
            <a:ext cx="58642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8154" name="Rectangle 10"/>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Orbital Motion</a:t>
            </a:r>
          </a:p>
        </p:txBody>
      </p:sp>
    </p:spTree>
    <p:extLst>
      <p:ext uri="{BB962C8B-B14F-4D97-AF65-F5344CB8AC3E}">
        <p14:creationId xmlns:p14="http://schemas.microsoft.com/office/powerpoint/2010/main" val="1033670989"/>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3" name="Rectangle 3"/>
          <p:cNvSpPr>
            <a:spLocks noGrp="1" noChangeArrowheads="1"/>
          </p:cNvSpPr>
          <p:nvPr>
            <p:ph type="body" idx="1"/>
          </p:nvPr>
        </p:nvSpPr>
        <p:spPr>
          <a:xfrm>
            <a:off x="571500" y="990600"/>
            <a:ext cx="8191500" cy="5867400"/>
          </a:xfrm>
        </p:spPr>
        <p:txBody>
          <a:bodyPr>
            <a:normAutofit/>
          </a:bodyPr>
          <a:lstStyle/>
          <a:p>
            <a:pPr eaLnBrk="1" hangingPunct="1">
              <a:defRPr/>
            </a:pPr>
            <a:r>
              <a:rPr lang="en-US" sz="2800" dirty="0" smtClean="0"/>
              <a:t>When the captain of a spaceship says to the pilot, </a:t>
            </a:r>
            <a:r>
              <a:rPr lang="ja-JP" altLang="en-US" sz="2800" dirty="0" smtClean="0">
                <a:latin typeface="Arial"/>
              </a:rPr>
              <a:t>“</a:t>
            </a:r>
            <a:r>
              <a:rPr lang="en-US" sz="2800" dirty="0" smtClean="0"/>
              <a:t>Put us into a standard orbit,</a:t>
            </a:r>
            <a:r>
              <a:rPr lang="ja-JP" altLang="en-US" sz="2800" dirty="0" smtClean="0">
                <a:latin typeface="Arial"/>
              </a:rPr>
              <a:t>”</a:t>
            </a:r>
            <a:r>
              <a:rPr lang="en-US" sz="2800" dirty="0" smtClean="0"/>
              <a:t> the ship</a:t>
            </a:r>
            <a:r>
              <a:rPr lang="ja-JP" altLang="en-US" sz="2800" dirty="0" smtClean="0">
                <a:latin typeface="Arial"/>
              </a:rPr>
              <a:t>’</a:t>
            </a:r>
            <a:r>
              <a:rPr lang="en-US" sz="2800" dirty="0" smtClean="0"/>
              <a:t>s computers must quickly calculate the velocity needed to achieve a circular orbit. </a:t>
            </a:r>
          </a:p>
          <a:p>
            <a:pPr lvl="1" eaLnBrk="1" hangingPunct="1">
              <a:defRPr/>
            </a:pPr>
            <a:r>
              <a:rPr lang="en-US" sz="2800" dirty="0" smtClean="0"/>
              <a:t>That circular velocity depends only on the mass of the planet and the distance from the center of the planet.</a:t>
            </a:r>
          </a:p>
        </p:txBody>
      </p:sp>
      <p:sp>
        <p:nvSpPr>
          <p:cNvPr id="1479688"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Orbital Motion</a:t>
            </a:r>
          </a:p>
        </p:txBody>
      </p:sp>
    </p:spTree>
    <p:extLst>
      <p:ext uri="{BB962C8B-B14F-4D97-AF65-F5344CB8AC3E}">
        <p14:creationId xmlns:p14="http://schemas.microsoft.com/office/powerpoint/2010/main" val="165544576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5" name="Rectangle 3"/>
          <p:cNvSpPr>
            <a:spLocks noGrp="1" noChangeArrowheads="1"/>
          </p:cNvSpPr>
          <p:nvPr>
            <p:ph type="body" idx="1"/>
          </p:nvPr>
        </p:nvSpPr>
        <p:spPr>
          <a:xfrm>
            <a:off x="571500" y="990600"/>
            <a:ext cx="8572500" cy="5867400"/>
          </a:xfrm>
        </p:spPr>
        <p:txBody>
          <a:bodyPr/>
          <a:lstStyle/>
          <a:p>
            <a:pPr eaLnBrk="1" hangingPunct="1">
              <a:defRPr/>
            </a:pPr>
            <a:r>
              <a:rPr lang="en-US" sz="3600" smtClean="0">
                <a:cs typeface="+mn-cs"/>
              </a:rPr>
              <a:t>Once the engines fire and the ship reaches circular velocity, the engines can shut down.</a:t>
            </a:r>
            <a:r>
              <a:rPr lang="en-US" smtClean="0">
                <a:cs typeface="+mn-cs"/>
              </a:rPr>
              <a:t> </a:t>
            </a:r>
          </a:p>
          <a:p>
            <a:pPr lvl="1" eaLnBrk="1" hangingPunct="1">
              <a:defRPr/>
            </a:pPr>
            <a:r>
              <a:rPr lang="en-US" sz="2400" smtClean="0"/>
              <a:t>The ship is in orbit and will fall around the planet forever—so long as it is above the atmosphere</a:t>
            </a:r>
            <a:r>
              <a:rPr lang="ja-JP" altLang="en-US" sz="2400" smtClean="0">
                <a:latin typeface="Arial"/>
              </a:rPr>
              <a:t>’</a:t>
            </a:r>
            <a:r>
              <a:rPr lang="en-US" sz="2400" smtClean="0"/>
              <a:t>s friction. </a:t>
            </a:r>
          </a:p>
          <a:p>
            <a:pPr lvl="1" eaLnBrk="1" hangingPunct="1">
              <a:defRPr/>
            </a:pPr>
            <a:r>
              <a:rPr lang="en-US" sz="2400" smtClean="0"/>
              <a:t>No further effort is needed to maintain orbit—thanks to the laws Newton discovered.</a:t>
            </a:r>
          </a:p>
        </p:txBody>
      </p:sp>
      <p:sp>
        <p:nvSpPr>
          <p:cNvPr id="1800199"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Orbital Motion</a:t>
            </a:r>
          </a:p>
        </p:txBody>
      </p:sp>
    </p:spTree>
    <p:extLst>
      <p:ext uri="{BB962C8B-B14F-4D97-AF65-F5344CB8AC3E}">
        <p14:creationId xmlns:p14="http://schemas.microsoft.com/office/powerpoint/2010/main" val="10597373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7" name="Rectangle 3"/>
          <p:cNvSpPr>
            <a:spLocks noGrp="1" noChangeArrowheads="1"/>
          </p:cNvSpPr>
          <p:nvPr>
            <p:ph type="body" idx="1"/>
          </p:nvPr>
        </p:nvSpPr>
        <p:spPr>
          <a:xfrm>
            <a:off x="571500" y="990600"/>
            <a:ext cx="8267700" cy="5867400"/>
          </a:xfrm>
        </p:spPr>
        <p:txBody>
          <a:bodyPr/>
          <a:lstStyle/>
          <a:p>
            <a:pPr eaLnBrk="1" hangingPunct="1">
              <a:defRPr/>
            </a:pPr>
            <a:r>
              <a:rPr lang="en-US" sz="3600" smtClean="0">
                <a:cs typeface="+mn-cs"/>
              </a:rPr>
              <a:t>Newton understood that gravity is mutual.</a:t>
            </a:r>
          </a:p>
          <a:p>
            <a:pPr lvl="1" eaLnBrk="1" hangingPunct="1">
              <a:defRPr/>
            </a:pPr>
            <a:r>
              <a:rPr lang="en-US" sz="2400" smtClean="0"/>
              <a:t>That means the moon</a:t>
            </a:r>
            <a:r>
              <a:rPr lang="ja-JP" altLang="en-US" sz="2400" smtClean="0">
                <a:latin typeface="Arial"/>
              </a:rPr>
              <a:t>’</a:t>
            </a:r>
            <a:r>
              <a:rPr lang="en-US" sz="2400" smtClean="0"/>
              <a:t>s gravity can explain the ocean tides.</a:t>
            </a:r>
          </a:p>
          <a:p>
            <a:pPr eaLnBrk="1" hangingPunct="1">
              <a:defRPr/>
            </a:pPr>
            <a:r>
              <a:rPr lang="en-US" sz="3600" smtClean="0">
                <a:cs typeface="+mn-cs"/>
              </a:rPr>
              <a:t>However, he also realized that gravitation is universal.</a:t>
            </a:r>
          </a:p>
          <a:p>
            <a:pPr lvl="1" eaLnBrk="1" hangingPunct="1">
              <a:defRPr/>
            </a:pPr>
            <a:r>
              <a:rPr lang="en-US" sz="2400" smtClean="0"/>
              <a:t>That means there is much more to tides than just Earth</a:t>
            </a:r>
            <a:r>
              <a:rPr lang="ja-JP" altLang="en-US" sz="2400" smtClean="0">
                <a:latin typeface="Arial"/>
              </a:rPr>
              <a:t>’</a:t>
            </a:r>
            <a:r>
              <a:rPr lang="en-US" sz="2400" smtClean="0"/>
              <a:t>s oceans.</a:t>
            </a:r>
          </a:p>
        </p:txBody>
      </p:sp>
      <p:sp>
        <p:nvSpPr>
          <p:cNvPr id="1480710" name="Rectangle 6"/>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Tides: Gravity in Action</a:t>
            </a:r>
          </a:p>
        </p:txBody>
      </p:sp>
    </p:spTree>
    <p:extLst>
      <p:ext uri="{BB962C8B-B14F-4D97-AF65-F5344CB8AC3E}">
        <p14:creationId xmlns:p14="http://schemas.microsoft.com/office/powerpoint/2010/main" val="2855133775"/>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866" name="Rectangle 2"/>
          <p:cNvSpPr>
            <a:spLocks noGrp="1" noChangeArrowheads="1"/>
          </p:cNvSpPr>
          <p:nvPr>
            <p:ph type="body" idx="1"/>
          </p:nvPr>
        </p:nvSpPr>
        <p:spPr>
          <a:xfrm>
            <a:off x="552450" y="990600"/>
            <a:ext cx="8591550" cy="5867400"/>
          </a:xfrm>
        </p:spPr>
        <p:txBody>
          <a:bodyPr>
            <a:normAutofit/>
          </a:bodyPr>
          <a:lstStyle/>
          <a:p>
            <a:pPr eaLnBrk="1" hangingPunct="1">
              <a:defRPr/>
            </a:pPr>
            <a:r>
              <a:rPr lang="en-US" sz="2800" dirty="0" smtClean="0"/>
              <a:t>Tides are caused by small differences in gravitational forces. </a:t>
            </a:r>
          </a:p>
          <a:p>
            <a:pPr lvl="1" eaLnBrk="1" hangingPunct="1">
              <a:defRPr/>
            </a:pPr>
            <a:r>
              <a:rPr lang="en-US" sz="2800" dirty="0" smtClean="0"/>
              <a:t>As the Earth and moon orbit around each other, they attract each other gravitationally.</a:t>
            </a:r>
          </a:p>
          <a:p>
            <a:pPr lvl="1" eaLnBrk="1" hangingPunct="1">
              <a:defRPr/>
            </a:pPr>
            <a:r>
              <a:rPr lang="en-US" sz="2800" dirty="0" smtClean="0"/>
              <a:t>Because the side of Earth toward the moon is a bit closer, the moon pulls on it more strongly and that pulls up a bulge. </a:t>
            </a:r>
          </a:p>
        </p:txBody>
      </p:sp>
      <p:sp>
        <p:nvSpPr>
          <p:cNvPr id="1828871"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Tides: Gravity in Action</a:t>
            </a:r>
          </a:p>
        </p:txBody>
      </p:sp>
      <p:pic>
        <p:nvPicPr>
          <p:cNvPr id="1828872" name="Picture 8" descr="03f07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44" r="1878" b="56380"/>
          <a:stretch>
            <a:fillRect/>
          </a:stretch>
        </p:blipFill>
        <p:spPr bwMode="auto">
          <a:xfrm>
            <a:off x="2362200" y="4521200"/>
            <a:ext cx="67818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014430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1" name="Rectangle 3"/>
          <p:cNvSpPr>
            <a:spLocks noGrp="1" noChangeArrowheads="1"/>
          </p:cNvSpPr>
          <p:nvPr>
            <p:ph type="body" idx="1"/>
          </p:nvPr>
        </p:nvSpPr>
        <p:spPr>
          <a:xfrm>
            <a:off x="552450" y="990600"/>
            <a:ext cx="8591550" cy="5867400"/>
          </a:xfrm>
        </p:spPr>
        <p:txBody>
          <a:bodyPr>
            <a:normAutofit/>
          </a:bodyPr>
          <a:lstStyle/>
          <a:p>
            <a:pPr eaLnBrk="1" hangingPunct="1">
              <a:defRPr/>
            </a:pPr>
            <a:r>
              <a:rPr lang="en-US" sz="2800" dirty="0" smtClean="0">
                <a:cs typeface="+mn-cs"/>
              </a:rPr>
              <a:t>Also, the moon pulls on Earth a bit more than it pulls on Earth</a:t>
            </a:r>
            <a:r>
              <a:rPr lang="ja-JP" altLang="en-US" sz="2800" dirty="0" smtClean="0">
                <a:latin typeface="Arial"/>
                <a:cs typeface="+mn-cs"/>
              </a:rPr>
              <a:t>’</a:t>
            </a:r>
            <a:r>
              <a:rPr lang="en-US" sz="2800" dirty="0" smtClean="0">
                <a:cs typeface="+mn-cs"/>
              </a:rPr>
              <a:t>s far side and that produces a bulge on the far side. </a:t>
            </a:r>
          </a:p>
          <a:p>
            <a:pPr eaLnBrk="1" hangingPunct="1">
              <a:defRPr/>
            </a:pPr>
            <a:r>
              <a:rPr lang="en-US" sz="2800" dirty="0" smtClean="0">
                <a:cs typeface="+mn-cs"/>
              </a:rPr>
              <a:t>The oceans are deeper in these bulges, and as Earth rotates and carries you into a bulge, you see the tide creeping up the beach.</a:t>
            </a:r>
          </a:p>
        </p:txBody>
      </p:sp>
      <p:sp>
        <p:nvSpPr>
          <p:cNvPr id="1481741" name="Rectangle 13"/>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Tides: Gravity in Action</a:t>
            </a:r>
          </a:p>
        </p:txBody>
      </p:sp>
      <p:pic>
        <p:nvPicPr>
          <p:cNvPr id="1481742" name="Picture 14" descr="03f07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44" r="1878" b="56380"/>
          <a:stretch>
            <a:fillRect/>
          </a:stretch>
        </p:blipFill>
        <p:spPr bwMode="auto">
          <a:xfrm>
            <a:off x="2362200" y="4519613"/>
            <a:ext cx="67818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979200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5" name="Rectangle 3"/>
          <p:cNvSpPr>
            <a:spLocks noGrp="1" noChangeArrowheads="1"/>
          </p:cNvSpPr>
          <p:nvPr>
            <p:ph type="body" idx="1"/>
          </p:nvPr>
        </p:nvSpPr>
        <p:spPr>
          <a:xfrm>
            <a:off x="571500" y="990600"/>
            <a:ext cx="8572500" cy="5791200"/>
          </a:xfrm>
        </p:spPr>
        <p:txBody>
          <a:bodyPr>
            <a:normAutofit/>
          </a:bodyPr>
          <a:lstStyle/>
          <a:p>
            <a:pPr eaLnBrk="1" hangingPunct="1">
              <a:defRPr/>
            </a:pPr>
            <a:r>
              <a:rPr lang="en-US" sz="2800" dirty="0" smtClean="0">
                <a:cs typeface="+mn-cs"/>
              </a:rPr>
              <a:t>Because there are two bulges, there are two high tides each day, although the exact pattern of tides at any given locality depends on details such as ocean currents, the shape of the shore, etc.</a:t>
            </a:r>
          </a:p>
        </p:txBody>
      </p:sp>
      <p:sp>
        <p:nvSpPr>
          <p:cNvPr id="1482764" name="Rectangle 12"/>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Tides: Gravity in Action</a:t>
            </a:r>
          </a:p>
        </p:txBody>
      </p:sp>
      <p:pic>
        <p:nvPicPr>
          <p:cNvPr id="1482765" name="Picture 13" descr="03f07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682" t="45174" r="2916"/>
          <a:stretch>
            <a:fillRect/>
          </a:stretch>
        </p:blipFill>
        <p:spPr bwMode="auto">
          <a:xfrm>
            <a:off x="2971800" y="3732213"/>
            <a:ext cx="61722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9047187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9" name="Rectangle 3"/>
          <p:cNvSpPr>
            <a:spLocks noGrp="1" noChangeArrowheads="1"/>
          </p:cNvSpPr>
          <p:nvPr>
            <p:ph type="body" sz="half" idx="1"/>
          </p:nvPr>
        </p:nvSpPr>
        <p:spPr>
          <a:xfrm>
            <a:off x="552450" y="990600"/>
            <a:ext cx="8286750" cy="5867400"/>
          </a:xfrm>
        </p:spPr>
        <p:txBody>
          <a:bodyPr/>
          <a:lstStyle/>
          <a:p>
            <a:pPr eaLnBrk="1" hangingPunct="1">
              <a:defRPr/>
            </a:pPr>
            <a:r>
              <a:rPr lang="en-US" sz="3200" dirty="0" smtClean="0"/>
              <a:t>The sun also produces tides on Earth.</a:t>
            </a:r>
          </a:p>
          <a:p>
            <a:pPr lvl="1" eaLnBrk="1" hangingPunct="1">
              <a:defRPr/>
            </a:pPr>
            <a:r>
              <a:rPr lang="en-US" sz="3200" dirty="0" smtClean="0"/>
              <a:t>However, they are smaller than lunar tides.</a:t>
            </a:r>
          </a:p>
          <a:p>
            <a:pPr eaLnBrk="1" hangingPunct="1">
              <a:defRPr/>
            </a:pPr>
            <a:r>
              <a:rPr lang="en-US" sz="3200" dirty="0" smtClean="0"/>
              <a:t>At new and full moons, the lunar and solar tides add together to produce extra high and extra low tides that are called </a:t>
            </a:r>
            <a:r>
              <a:rPr lang="en-US" sz="3200" b="1" dirty="0" smtClean="0">
                <a:solidFill>
                  <a:srgbClr val="3333FF"/>
                </a:solidFill>
              </a:rPr>
              <a:t>spring tides</a:t>
            </a:r>
            <a:r>
              <a:rPr lang="en-US" sz="3200" dirty="0" smtClean="0"/>
              <a:t>.</a:t>
            </a:r>
          </a:p>
          <a:p>
            <a:pPr lvl="1" eaLnBrk="1" hangingPunct="1">
              <a:defRPr/>
            </a:pPr>
            <a:endParaRPr lang="en-US" sz="3200" dirty="0" smtClean="0"/>
          </a:p>
        </p:txBody>
      </p:sp>
      <p:sp>
        <p:nvSpPr>
          <p:cNvPr id="1483799" name="Rectangle 23"/>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Tides: Gravity in Action</a:t>
            </a:r>
          </a:p>
        </p:txBody>
      </p:sp>
      <p:pic>
        <p:nvPicPr>
          <p:cNvPr id="1483800" name="Picture 24" descr="03f07b"/>
          <p:cNvPicPr>
            <a:picLocks noChangeAspect="1" noChangeArrowheads="1"/>
          </p:cNvPicPr>
          <p:nvPr/>
        </p:nvPicPr>
        <p:blipFill>
          <a:blip r:embed="rId3">
            <a:extLst>
              <a:ext uri="{28A0092B-C50C-407E-A947-70E740481C1C}">
                <a14:useLocalDpi xmlns:a14="http://schemas.microsoft.com/office/drawing/2010/main" val="0"/>
              </a:ext>
            </a:extLst>
          </a:blip>
          <a:srcRect l="2719" t="12259" r="3722" b="61780"/>
          <a:stretch>
            <a:fillRect/>
          </a:stretch>
        </p:blipFill>
        <p:spPr bwMode="auto">
          <a:xfrm>
            <a:off x="1371600" y="4605338"/>
            <a:ext cx="7772400"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9757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3" name="Rectangle 3"/>
          <p:cNvSpPr>
            <a:spLocks noGrp="1" noChangeArrowheads="1"/>
          </p:cNvSpPr>
          <p:nvPr>
            <p:ph type="body" idx="1"/>
          </p:nvPr>
        </p:nvSpPr>
        <p:spPr>
          <a:xfrm>
            <a:off x="0" y="990600"/>
            <a:ext cx="9163050" cy="5514296"/>
          </a:xfrm>
        </p:spPr>
        <p:txBody>
          <a:bodyPr>
            <a:normAutofit fontScale="92500" lnSpcReduction="10000"/>
          </a:bodyPr>
          <a:lstStyle/>
          <a:p>
            <a:pPr eaLnBrk="1" hangingPunct="1">
              <a:defRPr/>
            </a:pPr>
            <a:r>
              <a:rPr lang="en-US" dirty="0" smtClean="0">
                <a:cs typeface="+mn-cs"/>
              </a:rPr>
              <a:t>Claudius Ptolemy, a mathematician who lived roughly 500 years after Aristotle, believed in the basic ideas of Aristotle</a:t>
            </a:r>
            <a:r>
              <a:rPr lang="ja-JP" altLang="en-US" dirty="0" smtClean="0">
                <a:latin typeface="Arial"/>
                <a:cs typeface="+mn-cs"/>
              </a:rPr>
              <a:t>’</a:t>
            </a:r>
            <a:r>
              <a:rPr lang="en-US" dirty="0" smtClean="0">
                <a:cs typeface="+mn-cs"/>
              </a:rPr>
              <a:t>s universe.</a:t>
            </a:r>
          </a:p>
          <a:p>
            <a:pPr eaLnBrk="1" hangingPunct="1">
              <a:defRPr/>
            </a:pPr>
            <a:r>
              <a:rPr lang="en-US" dirty="0" smtClean="0">
                <a:cs typeface="+mn-cs"/>
              </a:rPr>
              <a:t>He was, however, interested in practical rather than philosophical questions.</a:t>
            </a:r>
          </a:p>
          <a:p>
            <a:pPr lvl="1" eaLnBrk="1" hangingPunct="1">
              <a:defRPr/>
            </a:pPr>
            <a:r>
              <a:rPr lang="en-US" sz="2400" dirty="0" smtClean="0"/>
              <a:t>For him, first principles took second place to accuracy.</a:t>
            </a:r>
          </a:p>
          <a:p>
            <a:pPr>
              <a:defRPr/>
            </a:pPr>
            <a:r>
              <a:rPr lang="en-US" sz="3600" dirty="0"/>
              <a:t>Ptolemy set about making an accurate mathematical description of the motions of the planets.</a:t>
            </a:r>
          </a:p>
          <a:p>
            <a:pPr lvl="1">
              <a:defRPr/>
            </a:pPr>
            <a:r>
              <a:rPr lang="en-US" sz="2400" dirty="0"/>
              <a:t>He weakened the first principles of Aristotle by moving Earth a little off-center in the model and inventing a way to slightly vary the planets</a:t>
            </a:r>
            <a:r>
              <a:rPr lang="ja-JP" altLang="en-US" sz="2400" dirty="0">
                <a:latin typeface="Arial"/>
              </a:rPr>
              <a:t>’</a:t>
            </a:r>
            <a:r>
              <a:rPr lang="en-US" sz="2400" dirty="0"/>
              <a:t> speeds.</a:t>
            </a:r>
          </a:p>
          <a:p>
            <a:pPr lvl="1">
              <a:defRPr/>
            </a:pPr>
            <a:r>
              <a:rPr lang="en-US" sz="2400" dirty="0"/>
              <a:t>This made his model (published around AD 140) a better match to the observed motions.</a:t>
            </a:r>
          </a:p>
          <a:p>
            <a:pPr lvl="1" eaLnBrk="1" hangingPunct="1">
              <a:defRPr/>
            </a:pPr>
            <a:endParaRPr lang="en-US" sz="2400" dirty="0" smtClean="0"/>
          </a:p>
        </p:txBody>
      </p:sp>
      <p:sp>
        <p:nvSpPr>
          <p:cNvPr id="1367046" name="Rectangle 6"/>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Aristotle</a:t>
            </a:r>
            <a:r>
              <a:rPr lang="ja-JP" altLang="en-US" sz="3000" smtClean="0">
                <a:solidFill>
                  <a:srgbClr val="FFCC00"/>
                </a:solidFill>
                <a:latin typeface="Arial"/>
                <a:cs typeface="+mj-cs"/>
              </a:rPr>
              <a:t>’</a:t>
            </a:r>
            <a:r>
              <a:rPr lang="en-US" sz="3000" smtClean="0">
                <a:solidFill>
                  <a:srgbClr val="FFCC00"/>
                </a:solidFill>
                <a:cs typeface="+mj-cs"/>
              </a:rPr>
              <a:t>s Universe</a:t>
            </a:r>
          </a:p>
        </p:txBody>
      </p:sp>
      <p:sp>
        <p:nvSpPr>
          <p:cNvPr id="2" name="TextBox 1"/>
          <p:cNvSpPr txBox="1"/>
          <p:nvPr/>
        </p:nvSpPr>
        <p:spPr>
          <a:xfrm>
            <a:off x="4328981" y="43020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4670929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3" name="Rectangle 3"/>
          <p:cNvSpPr>
            <a:spLocks noGrp="1" noChangeArrowheads="1"/>
          </p:cNvSpPr>
          <p:nvPr>
            <p:ph type="body" idx="1"/>
          </p:nvPr>
        </p:nvSpPr>
        <p:spPr>
          <a:xfrm>
            <a:off x="552450" y="952500"/>
            <a:ext cx="8134350" cy="4525963"/>
          </a:xfrm>
        </p:spPr>
        <p:txBody>
          <a:bodyPr/>
          <a:lstStyle/>
          <a:p>
            <a:pPr eaLnBrk="1" hangingPunct="1">
              <a:defRPr/>
            </a:pPr>
            <a:r>
              <a:rPr lang="en-US" sz="2800" dirty="0" smtClean="0">
                <a:cs typeface="+mn-cs"/>
              </a:rPr>
              <a:t>At first and third quarter moons, the solar tides cancel out part of the lunar tides so that high and low tides are not extreme.</a:t>
            </a:r>
          </a:p>
          <a:p>
            <a:pPr lvl="1" eaLnBrk="1" hangingPunct="1">
              <a:defRPr/>
            </a:pPr>
            <a:r>
              <a:rPr lang="en-US" sz="3200" dirty="0" smtClean="0"/>
              <a:t>These are called </a:t>
            </a:r>
            <a:r>
              <a:rPr lang="en-US" sz="3200" b="1" dirty="0" smtClean="0">
                <a:solidFill>
                  <a:srgbClr val="3333FF"/>
                </a:solidFill>
              </a:rPr>
              <a:t>neap tides</a:t>
            </a:r>
            <a:r>
              <a:rPr lang="en-US" sz="3200" dirty="0" smtClean="0"/>
              <a:t>.</a:t>
            </a:r>
          </a:p>
        </p:txBody>
      </p:sp>
      <p:pic>
        <p:nvPicPr>
          <p:cNvPr id="343042" name="Picture 10" descr="03f07b"/>
          <p:cNvPicPr>
            <a:picLocks noChangeAspect="1" noChangeArrowheads="1"/>
          </p:cNvPicPr>
          <p:nvPr/>
        </p:nvPicPr>
        <p:blipFill>
          <a:blip r:embed="rId3">
            <a:extLst>
              <a:ext uri="{28A0092B-C50C-407E-A947-70E740481C1C}">
                <a14:useLocalDpi xmlns:a14="http://schemas.microsoft.com/office/drawing/2010/main" val="0"/>
              </a:ext>
            </a:extLst>
          </a:blip>
          <a:srcRect l="1622" t="39444" r="2837" b="2667"/>
          <a:stretch>
            <a:fillRect/>
          </a:stretch>
        </p:blipFill>
        <p:spPr bwMode="auto">
          <a:xfrm>
            <a:off x="3340100" y="3187700"/>
            <a:ext cx="58039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11" name="Rectangle 11"/>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Tides: Gravity in Action</a:t>
            </a:r>
          </a:p>
        </p:txBody>
      </p:sp>
    </p:spTree>
    <p:extLst>
      <p:ext uri="{BB962C8B-B14F-4D97-AF65-F5344CB8AC3E}">
        <p14:creationId xmlns:p14="http://schemas.microsoft.com/office/powerpoint/2010/main" val="711019857"/>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9" name="Rectangle 3"/>
          <p:cNvSpPr>
            <a:spLocks noGrp="1" noChangeArrowheads="1"/>
          </p:cNvSpPr>
          <p:nvPr>
            <p:ph type="body" idx="1"/>
          </p:nvPr>
        </p:nvSpPr>
        <p:spPr>
          <a:xfrm>
            <a:off x="571500" y="971550"/>
            <a:ext cx="8572500" cy="5848350"/>
          </a:xfrm>
        </p:spPr>
        <p:txBody>
          <a:bodyPr>
            <a:normAutofit/>
          </a:bodyPr>
          <a:lstStyle/>
          <a:p>
            <a:pPr eaLnBrk="1" hangingPunct="1">
              <a:defRPr/>
            </a:pPr>
            <a:r>
              <a:rPr lang="en-US" sz="2800" dirty="0" smtClean="0"/>
              <a:t>Although the oceans flow easily into tidal bulges, the nearly rigid bulk of Earth flexes into tidal bulges and the plains and mountains rise and fall a few centimeters twice a day. </a:t>
            </a:r>
          </a:p>
          <a:p>
            <a:pPr lvl="1" eaLnBrk="1" hangingPunct="1">
              <a:defRPr/>
            </a:pPr>
            <a:r>
              <a:rPr lang="en-US" sz="2800" dirty="0" smtClean="0"/>
              <a:t>Friction is gradually slowing Earth</a:t>
            </a:r>
            <a:r>
              <a:rPr lang="ja-JP" altLang="en-US" sz="2800" dirty="0" smtClean="0">
                <a:latin typeface="Arial"/>
              </a:rPr>
              <a:t>’</a:t>
            </a:r>
            <a:r>
              <a:rPr lang="en-US" sz="2800" dirty="0" smtClean="0"/>
              <a:t>s rotation, and fossil evidence shows that Earth used to rotate faster. </a:t>
            </a:r>
          </a:p>
          <a:p>
            <a:pPr>
              <a:defRPr/>
            </a:pPr>
            <a:r>
              <a:rPr lang="en-US" sz="2800" dirty="0"/>
              <a:t>In the same way, Earth</a:t>
            </a:r>
            <a:r>
              <a:rPr lang="ja-JP" altLang="en-US" sz="2800" dirty="0">
                <a:latin typeface="Arial"/>
              </a:rPr>
              <a:t>’</a:t>
            </a:r>
            <a:r>
              <a:rPr lang="en-US" sz="2800" dirty="0"/>
              <a:t>s gravity produces tidal bulges in the moon.</a:t>
            </a:r>
          </a:p>
          <a:p>
            <a:pPr lvl="1">
              <a:defRPr/>
            </a:pPr>
            <a:r>
              <a:rPr lang="en-US" sz="2800" dirty="0"/>
              <a:t>Although the moon used to rotate faster, friction has slowed it down and it now keeps the same side facing Earth. </a:t>
            </a:r>
          </a:p>
          <a:p>
            <a:pPr eaLnBrk="1" hangingPunct="1">
              <a:defRPr/>
            </a:pPr>
            <a:endParaRPr lang="en-US" sz="2800" dirty="0" smtClean="0"/>
          </a:p>
        </p:txBody>
      </p:sp>
      <p:sp>
        <p:nvSpPr>
          <p:cNvPr id="1806343"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Tides: Gravity in Action</a:t>
            </a:r>
          </a:p>
        </p:txBody>
      </p:sp>
    </p:spTree>
    <p:extLst>
      <p:ext uri="{BB962C8B-B14F-4D97-AF65-F5344CB8AC3E}">
        <p14:creationId xmlns:p14="http://schemas.microsoft.com/office/powerpoint/2010/main" val="2098715921"/>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0914" name="Rectangle 2"/>
          <p:cNvSpPr>
            <a:spLocks noGrp="1" noChangeArrowheads="1"/>
          </p:cNvSpPr>
          <p:nvPr>
            <p:ph type="body" idx="1"/>
          </p:nvPr>
        </p:nvSpPr>
        <p:spPr>
          <a:xfrm>
            <a:off x="571500" y="971550"/>
            <a:ext cx="8572500" cy="5848350"/>
          </a:xfrm>
        </p:spPr>
        <p:txBody>
          <a:bodyPr/>
          <a:lstStyle/>
          <a:p>
            <a:pPr eaLnBrk="1" hangingPunct="1">
              <a:defRPr/>
            </a:pPr>
            <a:endParaRPr lang="en-US" dirty="0" smtClean="0"/>
          </a:p>
        </p:txBody>
      </p:sp>
      <p:sp>
        <p:nvSpPr>
          <p:cNvPr id="1830919"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Tides: Gravity in Action</a:t>
            </a:r>
          </a:p>
        </p:txBody>
      </p:sp>
      <p:pic>
        <p:nvPicPr>
          <p:cNvPr id="1830920" name="Picture 8" descr="03f07c"/>
          <p:cNvPicPr preferRelativeResize="0">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942" y="307135"/>
            <a:ext cx="8253058" cy="65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9441150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7" name="Rectangle 3"/>
          <p:cNvSpPr>
            <a:spLocks noGrp="1" noChangeArrowheads="1"/>
          </p:cNvSpPr>
          <p:nvPr>
            <p:ph type="body" idx="1"/>
          </p:nvPr>
        </p:nvSpPr>
        <p:spPr>
          <a:xfrm>
            <a:off x="571500" y="990600"/>
            <a:ext cx="8267700" cy="5867400"/>
          </a:xfrm>
        </p:spPr>
        <p:txBody>
          <a:bodyPr>
            <a:normAutofit/>
          </a:bodyPr>
          <a:lstStyle/>
          <a:p>
            <a:pPr eaLnBrk="1" hangingPunct="1">
              <a:defRPr/>
            </a:pPr>
            <a:r>
              <a:rPr lang="en-US" sz="3200" dirty="0" smtClean="0">
                <a:cs typeface="+mn-cs"/>
              </a:rPr>
              <a:t>Tides can also affect orbits. </a:t>
            </a:r>
          </a:p>
          <a:p>
            <a:pPr eaLnBrk="1" hangingPunct="1">
              <a:defRPr/>
            </a:pPr>
            <a:r>
              <a:rPr lang="en-US" sz="3200" dirty="0" smtClean="0">
                <a:cs typeface="+mn-cs"/>
              </a:rPr>
              <a:t>The rotation of Earth drags the tidal bulges slightly ahead of the moon, and the gravitation of the bulges of water pull the moon forward in its orbit. </a:t>
            </a:r>
          </a:p>
          <a:p>
            <a:pPr eaLnBrk="1" hangingPunct="1">
              <a:defRPr/>
            </a:pPr>
            <a:r>
              <a:rPr lang="en-US" sz="3200" dirty="0" smtClean="0">
                <a:cs typeface="+mn-cs"/>
              </a:rPr>
              <a:t>This makes the moon</a:t>
            </a:r>
            <a:r>
              <a:rPr lang="ja-JP" altLang="en-US" sz="3200" dirty="0" smtClean="0">
                <a:latin typeface="Arial"/>
                <a:cs typeface="+mn-cs"/>
              </a:rPr>
              <a:t>’</a:t>
            </a:r>
            <a:r>
              <a:rPr lang="en-US" sz="3200" dirty="0" smtClean="0">
                <a:cs typeface="+mn-cs"/>
              </a:rPr>
              <a:t>s orbit grow larger by about 4 cm a year, an effect that astronomers can measure by bouncing lasers off reflectors left on the moon by the Apollo astronauts. </a:t>
            </a:r>
          </a:p>
        </p:txBody>
      </p:sp>
      <p:sp>
        <p:nvSpPr>
          <p:cNvPr id="1485832"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Tides: Gravity in Action</a:t>
            </a:r>
          </a:p>
        </p:txBody>
      </p:sp>
    </p:spTree>
    <p:extLst>
      <p:ext uri="{BB962C8B-B14F-4D97-AF65-F5344CB8AC3E}">
        <p14:creationId xmlns:p14="http://schemas.microsoft.com/office/powerpoint/2010/main" val="84047200"/>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5" name="Rectangle 3"/>
          <p:cNvSpPr>
            <a:spLocks noGrp="1" noChangeArrowheads="1"/>
          </p:cNvSpPr>
          <p:nvPr>
            <p:ph type="body" sz="half" idx="1"/>
          </p:nvPr>
        </p:nvSpPr>
        <p:spPr>
          <a:xfrm>
            <a:off x="566738" y="960438"/>
            <a:ext cx="8562975" cy="4983162"/>
          </a:xfrm>
        </p:spPr>
        <p:txBody>
          <a:bodyPr/>
          <a:lstStyle/>
          <a:p>
            <a:pPr eaLnBrk="1" hangingPunct="1">
              <a:defRPr/>
            </a:pPr>
            <a:r>
              <a:rPr lang="en-US" sz="4400" smtClean="0">
                <a:cs typeface="+mn-cs"/>
              </a:rPr>
              <a:t>Newton</a:t>
            </a:r>
            <a:r>
              <a:rPr lang="ja-JP" altLang="en-US" sz="4400" smtClean="0">
                <a:latin typeface="Arial"/>
                <a:cs typeface="+mn-cs"/>
              </a:rPr>
              <a:t>’</a:t>
            </a:r>
            <a:r>
              <a:rPr lang="en-US" sz="4400" smtClean="0">
                <a:cs typeface="+mn-cs"/>
              </a:rPr>
              <a:t>s insight gave the world a new conception of nature. </a:t>
            </a:r>
          </a:p>
        </p:txBody>
      </p:sp>
      <p:pic>
        <p:nvPicPr>
          <p:cNvPr id="351234" name="Picture 15" descr="03p4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2520950"/>
            <a:ext cx="639762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8371" name="Rectangle 19"/>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Newton</a:t>
            </a:r>
            <a:r>
              <a:rPr lang="ja-JP" altLang="en-US" sz="3000">
                <a:solidFill>
                  <a:srgbClr val="FFCC00"/>
                </a:solidFill>
                <a:latin typeface="Arial"/>
                <a:cs typeface="+mn-cs"/>
              </a:rPr>
              <a:t>’</a:t>
            </a:r>
            <a:r>
              <a:rPr lang="en-US" sz="3000">
                <a:solidFill>
                  <a:srgbClr val="FFCC00"/>
                </a:solidFill>
                <a:cs typeface="+mn-cs"/>
              </a:rPr>
              <a:t>s Universe</a:t>
            </a:r>
          </a:p>
        </p:txBody>
      </p:sp>
    </p:spTree>
    <p:extLst>
      <p:ext uri="{BB962C8B-B14F-4D97-AF65-F5344CB8AC3E}">
        <p14:creationId xmlns:p14="http://schemas.microsoft.com/office/powerpoint/2010/main" val="2535331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7" name="Rectangle 3"/>
          <p:cNvSpPr>
            <a:spLocks noGrp="1" noChangeArrowheads="1"/>
          </p:cNvSpPr>
          <p:nvPr>
            <p:ph type="body" idx="1"/>
          </p:nvPr>
        </p:nvSpPr>
        <p:spPr>
          <a:xfrm>
            <a:off x="571500" y="1028700"/>
            <a:ext cx="8572500" cy="5829300"/>
          </a:xfrm>
        </p:spPr>
        <p:txBody>
          <a:bodyPr/>
          <a:lstStyle/>
          <a:p>
            <a:pPr eaLnBrk="1" hangingPunct="1">
              <a:defRPr/>
            </a:pPr>
            <a:r>
              <a:rPr lang="en-US" sz="3200" dirty="0" smtClean="0"/>
              <a:t>His laws of motion and gravity were </a:t>
            </a:r>
            <a:r>
              <a:rPr lang="en-US" sz="3200" i="1" dirty="0" smtClean="0"/>
              <a:t>general </a:t>
            </a:r>
            <a:r>
              <a:rPr lang="en-US" sz="3200" dirty="0" smtClean="0"/>
              <a:t>laws that described the motions of all bodies under the action of external forces. </a:t>
            </a:r>
          </a:p>
          <a:p>
            <a:pPr eaLnBrk="1" hangingPunct="1">
              <a:defRPr/>
            </a:pPr>
            <a:r>
              <a:rPr lang="en-US" sz="3200" dirty="0" smtClean="0"/>
              <a:t>In addition, the laws were </a:t>
            </a:r>
            <a:r>
              <a:rPr lang="en-US" sz="3200" i="1" dirty="0" smtClean="0"/>
              <a:t>predictive </a:t>
            </a:r>
            <a:r>
              <a:rPr lang="en-US" sz="3200" dirty="0" smtClean="0"/>
              <a:t>because they made possible specific calculations of predictions that could be tested by observation.</a:t>
            </a:r>
          </a:p>
          <a:p>
            <a:pPr lvl="1" eaLnBrk="1" hangingPunct="1">
              <a:defRPr/>
            </a:pPr>
            <a:r>
              <a:rPr lang="en-US" sz="3200" dirty="0" smtClean="0"/>
              <a:t>For example, Newton</a:t>
            </a:r>
            <a:r>
              <a:rPr lang="ja-JP" altLang="en-US" sz="3200" dirty="0" smtClean="0">
                <a:latin typeface="Arial"/>
              </a:rPr>
              <a:t>’</a:t>
            </a:r>
            <a:r>
              <a:rPr lang="en-US" sz="3200" dirty="0" smtClean="0"/>
              <a:t>s laws of motion can be used to derive </a:t>
            </a:r>
            <a:r>
              <a:rPr lang="en-US" sz="3200" dirty="0" err="1" smtClean="0"/>
              <a:t>Kepler</a:t>
            </a:r>
            <a:r>
              <a:rPr lang="ja-JP" altLang="en-US" sz="3200" dirty="0" smtClean="0">
                <a:latin typeface="Arial"/>
              </a:rPr>
              <a:t>’</a:t>
            </a:r>
            <a:r>
              <a:rPr lang="en-US" sz="3200" dirty="0" smtClean="0"/>
              <a:t>s third law from the law of gravity</a:t>
            </a:r>
            <a:r>
              <a:rPr lang="en-US" sz="2400" dirty="0" smtClean="0"/>
              <a:t>.</a:t>
            </a:r>
          </a:p>
        </p:txBody>
      </p:sp>
      <p:sp>
        <p:nvSpPr>
          <p:cNvPr id="1818634" name="Rectangle 10"/>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Newton</a:t>
            </a:r>
            <a:r>
              <a:rPr lang="ja-JP" altLang="en-US" sz="3000">
                <a:solidFill>
                  <a:srgbClr val="FFCC00"/>
                </a:solidFill>
                <a:latin typeface="Arial"/>
                <a:cs typeface="+mn-cs"/>
              </a:rPr>
              <a:t>’</a:t>
            </a:r>
            <a:r>
              <a:rPr lang="en-US" sz="3000">
                <a:solidFill>
                  <a:srgbClr val="FFCC00"/>
                </a:solidFill>
                <a:cs typeface="+mn-cs"/>
              </a:rPr>
              <a:t>s Universe</a:t>
            </a:r>
          </a:p>
        </p:txBody>
      </p:sp>
    </p:spTree>
    <p:extLst>
      <p:ext uri="{BB962C8B-B14F-4D97-AF65-F5344CB8AC3E}">
        <p14:creationId xmlns:p14="http://schemas.microsoft.com/office/powerpoint/2010/main" val="20737524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9" name="Rectangle 3"/>
          <p:cNvSpPr>
            <a:spLocks noGrp="1" noChangeArrowheads="1"/>
          </p:cNvSpPr>
          <p:nvPr>
            <p:ph type="body" idx="1"/>
          </p:nvPr>
        </p:nvSpPr>
        <p:spPr>
          <a:xfrm>
            <a:off x="571500" y="990600"/>
            <a:ext cx="8591550" cy="5029200"/>
          </a:xfrm>
        </p:spPr>
        <p:txBody>
          <a:bodyPr/>
          <a:lstStyle/>
          <a:p>
            <a:pPr eaLnBrk="1" hangingPunct="1">
              <a:defRPr/>
            </a:pPr>
            <a:r>
              <a:rPr lang="en-US" sz="3800" dirty="0" smtClean="0">
                <a:cs typeface="+mn-cs"/>
              </a:rPr>
              <a:t>Newton</a:t>
            </a:r>
            <a:r>
              <a:rPr lang="ja-JP" altLang="en-US" sz="3800" dirty="0" smtClean="0">
                <a:latin typeface="Arial"/>
                <a:cs typeface="+mn-cs"/>
              </a:rPr>
              <a:t>’</a:t>
            </a:r>
            <a:r>
              <a:rPr lang="en-US" sz="3800" dirty="0" smtClean="0">
                <a:cs typeface="+mn-cs"/>
              </a:rPr>
              <a:t>s discoveries remade astronomy into an analytical science.</a:t>
            </a:r>
          </a:p>
          <a:p>
            <a:pPr lvl="1" eaLnBrk="1" hangingPunct="1">
              <a:defRPr/>
            </a:pPr>
            <a:r>
              <a:rPr lang="en-US" sz="3600" dirty="0" smtClean="0"/>
              <a:t>Astronomers could measure</a:t>
            </a:r>
            <a:r>
              <a:rPr lang="en-US" sz="2400" dirty="0" smtClean="0"/>
              <a:t> the positions and motions of celestial bodies, calculate the gravitational forces acting on them, and predict their future motion.</a:t>
            </a:r>
          </a:p>
          <a:p>
            <a:pPr eaLnBrk="1" hangingPunct="1">
              <a:defRPr/>
            </a:pPr>
            <a:endParaRPr lang="en-US" sz="2400" dirty="0" smtClean="0">
              <a:cs typeface="+mn-cs"/>
            </a:endParaRPr>
          </a:p>
        </p:txBody>
      </p:sp>
      <p:sp>
        <p:nvSpPr>
          <p:cNvPr id="1509384"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Newton</a:t>
            </a:r>
            <a:r>
              <a:rPr lang="ja-JP" altLang="en-US" sz="3000">
                <a:solidFill>
                  <a:srgbClr val="FFCC00"/>
                </a:solidFill>
                <a:latin typeface="Arial"/>
                <a:cs typeface="+mn-cs"/>
              </a:rPr>
              <a:t>’</a:t>
            </a:r>
            <a:r>
              <a:rPr lang="en-US" sz="3000">
                <a:solidFill>
                  <a:srgbClr val="FFCC00"/>
                </a:solidFill>
                <a:cs typeface="+mn-cs"/>
              </a:rPr>
              <a:t>s Universe</a:t>
            </a:r>
          </a:p>
        </p:txBody>
      </p:sp>
    </p:spTree>
    <p:extLst>
      <p:ext uri="{BB962C8B-B14F-4D97-AF65-F5344CB8AC3E}">
        <p14:creationId xmlns:p14="http://schemas.microsoft.com/office/powerpoint/2010/main" val="10596256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3" name="Rectangle 3"/>
          <p:cNvSpPr>
            <a:spLocks noGrp="1" noChangeArrowheads="1"/>
          </p:cNvSpPr>
          <p:nvPr>
            <p:ph type="body" idx="1"/>
          </p:nvPr>
        </p:nvSpPr>
        <p:spPr>
          <a:xfrm>
            <a:off x="571500" y="990600"/>
            <a:ext cx="8267700" cy="5867400"/>
          </a:xfrm>
        </p:spPr>
        <p:txBody>
          <a:bodyPr/>
          <a:lstStyle/>
          <a:p>
            <a:pPr eaLnBrk="1" hangingPunct="1">
              <a:defRPr/>
            </a:pPr>
            <a:r>
              <a:rPr lang="en-US" sz="3600" smtClean="0">
                <a:cs typeface="+mn-cs"/>
              </a:rPr>
              <a:t>One of the most often used and least often stated principles of science is </a:t>
            </a:r>
            <a:r>
              <a:rPr lang="en-US" sz="3600" i="1" smtClean="0">
                <a:cs typeface="+mn-cs"/>
              </a:rPr>
              <a:t>cause and effect</a:t>
            </a:r>
            <a:r>
              <a:rPr lang="en-US" sz="3600" smtClean="0">
                <a:cs typeface="+mn-cs"/>
              </a:rPr>
              <a:t>.</a:t>
            </a:r>
          </a:p>
          <a:p>
            <a:pPr eaLnBrk="1" hangingPunct="1">
              <a:defRPr/>
            </a:pPr>
            <a:r>
              <a:rPr lang="en-US" sz="3600" smtClean="0">
                <a:cs typeface="+mn-cs"/>
              </a:rPr>
              <a:t>You could argue that Newton</a:t>
            </a:r>
            <a:r>
              <a:rPr lang="ja-JP" altLang="en-US" sz="3600" smtClean="0">
                <a:latin typeface="Arial"/>
                <a:cs typeface="+mn-cs"/>
              </a:rPr>
              <a:t>’</a:t>
            </a:r>
            <a:r>
              <a:rPr lang="en-US" sz="3600" smtClean="0">
                <a:cs typeface="+mn-cs"/>
              </a:rPr>
              <a:t>s second law of motion was the first clear statement of that principle.</a:t>
            </a:r>
          </a:p>
        </p:txBody>
      </p:sp>
      <p:sp>
        <p:nvSpPr>
          <p:cNvPr id="1510409" name="Rectangle 9"/>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Newton</a:t>
            </a:r>
            <a:r>
              <a:rPr lang="ja-JP" altLang="en-US" sz="3000">
                <a:solidFill>
                  <a:srgbClr val="FFCC00"/>
                </a:solidFill>
                <a:latin typeface="Arial"/>
                <a:cs typeface="+mn-cs"/>
              </a:rPr>
              <a:t>’</a:t>
            </a:r>
            <a:r>
              <a:rPr lang="en-US" sz="3000">
                <a:solidFill>
                  <a:srgbClr val="FFCC00"/>
                </a:solidFill>
                <a:cs typeface="+mn-cs"/>
              </a:rPr>
              <a:t>s Universe</a:t>
            </a:r>
          </a:p>
        </p:txBody>
      </p:sp>
    </p:spTree>
    <p:extLst>
      <p:ext uri="{BB962C8B-B14F-4D97-AF65-F5344CB8AC3E}">
        <p14:creationId xmlns:p14="http://schemas.microsoft.com/office/powerpoint/2010/main" val="37242586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7" name="Rectangle 3"/>
          <p:cNvSpPr>
            <a:spLocks noGrp="1" noChangeArrowheads="1"/>
          </p:cNvSpPr>
          <p:nvPr>
            <p:ph type="body" idx="1"/>
          </p:nvPr>
        </p:nvSpPr>
        <p:spPr>
          <a:xfrm>
            <a:off x="571500" y="990600"/>
            <a:ext cx="8591550" cy="5867400"/>
          </a:xfrm>
        </p:spPr>
        <p:txBody>
          <a:bodyPr>
            <a:normAutofit/>
          </a:bodyPr>
          <a:lstStyle/>
          <a:p>
            <a:pPr eaLnBrk="1" hangingPunct="1">
              <a:defRPr/>
            </a:pPr>
            <a:r>
              <a:rPr lang="en-US" sz="2800" dirty="0" smtClean="0"/>
              <a:t>Ancient philosophers such as Aristotle believed that objects moved because of innate tendencies.</a:t>
            </a:r>
          </a:p>
          <a:p>
            <a:pPr lvl="1" eaLnBrk="1" hangingPunct="1">
              <a:defRPr/>
            </a:pPr>
            <a:r>
              <a:rPr lang="en-US" sz="2800" dirty="0" smtClean="0"/>
              <a:t>For example, objects made of earth or water had a natural tendency to move toward Earth at the center of the universe.</a:t>
            </a:r>
          </a:p>
          <a:p>
            <a:pPr eaLnBrk="1" hangingPunct="1">
              <a:defRPr/>
            </a:pPr>
            <a:r>
              <a:rPr lang="en-US" sz="2800" dirty="0" smtClean="0"/>
              <a:t>In contrast, Newton</a:t>
            </a:r>
            <a:r>
              <a:rPr lang="ja-JP" altLang="en-US" sz="2800" dirty="0" smtClean="0">
                <a:latin typeface="Arial"/>
              </a:rPr>
              <a:t>’</a:t>
            </a:r>
            <a:r>
              <a:rPr lang="en-US" sz="2800" dirty="0" smtClean="0"/>
              <a:t>s second law states that, if an object changes its motion by an acceleration, then it must have been acted on by a force. </a:t>
            </a:r>
          </a:p>
        </p:txBody>
      </p:sp>
      <p:sp>
        <p:nvSpPr>
          <p:cNvPr id="1511432"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Newton</a:t>
            </a:r>
            <a:r>
              <a:rPr lang="ja-JP" altLang="en-US" sz="3000">
                <a:solidFill>
                  <a:srgbClr val="FFCC00"/>
                </a:solidFill>
                <a:latin typeface="Arial"/>
                <a:cs typeface="+mn-cs"/>
              </a:rPr>
              <a:t>’</a:t>
            </a:r>
            <a:r>
              <a:rPr lang="en-US" sz="3000">
                <a:solidFill>
                  <a:srgbClr val="FFCC00"/>
                </a:solidFill>
                <a:cs typeface="+mn-cs"/>
              </a:rPr>
              <a:t>s Universe</a:t>
            </a:r>
          </a:p>
        </p:txBody>
      </p:sp>
    </p:spTree>
    <p:extLst>
      <p:ext uri="{BB962C8B-B14F-4D97-AF65-F5344CB8AC3E}">
        <p14:creationId xmlns:p14="http://schemas.microsoft.com/office/powerpoint/2010/main" val="10693211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675" name="Rectangle 3"/>
          <p:cNvSpPr>
            <a:spLocks noGrp="1" noChangeArrowheads="1"/>
          </p:cNvSpPr>
          <p:nvPr>
            <p:ph type="body" idx="1"/>
          </p:nvPr>
        </p:nvSpPr>
        <p:spPr>
          <a:xfrm>
            <a:off x="571500" y="990600"/>
            <a:ext cx="8343900" cy="4525963"/>
          </a:xfrm>
        </p:spPr>
        <p:txBody>
          <a:bodyPr/>
          <a:lstStyle/>
          <a:p>
            <a:pPr eaLnBrk="1" hangingPunct="1">
              <a:defRPr/>
            </a:pPr>
            <a:r>
              <a:rPr lang="en-US" sz="3600" smtClean="0">
                <a:cs typeface="+mn-cs"/>
              </a:rPr>
              <a:t>The principle of cause and effect gives scientists confidence that every effect has a cause.</a:t>
            </a:r>
            <a:r>
              <a:rPr lang="en-US" smtClean="0">
                <a:cs typeface="+mn-cs"/>
              </a:rPr>
              <a:t> </a:t>
            </a:r>
          </a:p>
          <a:p>
            <a:pPr lvl="1" eaLnBrk="1" hangingPunct="1">
              <a:defRPr/>
            </a:pPr>
            <a:r>
              <a:rPr lang="en-US" sz="2400" smtClean="0"/>
              <a:t>Hearing loss in certain laboratory rats or explosions on certain stars are both effects that scientists believe must have causes.</a:t>
            </a:r>
          </a:p>
        </p:txBody>
      </p:sp>
      <p:sp>
        <p:nvSpPr>
          <p:cNvPr id="1820679"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Newton</a:t>
            </a:r>
            <a:r>
              <a:rPr lang="ja-JP" altLang="en-US" sz="3000">
                <a:solidFill>
                  <a:srgbClr val="FFCC00"/>
                </a:solidFill>
                <a:latin typeface="Arial"/>
                <a:cs typeface="+mn-cs"/>
              </a:rPr>
              <a:t>’</a:t>
            </a:r>
            <a:r>
              <a:rPr lang="en-US" sz="3000">
                <a:solidFill>
                  <a:srgbClr val="FFCC00"/>
                </a:solidFill>
                <a:cs typeface="+mn-cs"/>
              </a:rPr>
              <a:t>s Universe</a:t>
            </a:r>
          </a:p>
        </p:txBody>
      </p:sp>
    </p:spTree>
    <p:extLst>
      <p:ext uri="{BB962C8B-B14F-4D97-AF65-F5344CB8AC3E}">
        <p14:creationId xmlns:p14="http://schemas.microsoft.com/office/powerpoint/2010/main" val="104065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7" name="Rectangle 3"/>
          <p:cNvSpPr>
            <a:spLocks noGrp="1" noChangeArrowheads="1"/>
          </p:cNvSpPr>
          <p:nvPr>
            <p:ph type="body" idx="1"/>
          </p:nvPr>
        </p:nvSpPr>
        <p:spPr>
          <a:xfrm>
            <a:off x="571500" y="990600"/>
            <a:ext cx="8343900" cy="5029200"/>
          </a:xfrm>
        </p:spPr>
        <p:txBody>
          <a:bodyPr>
            <a:normAutofit fontScale="92500" lnSpcReduction="10000"/>
          </a:bodyPr>
          <a:lstStyle/>
          <a:p>
            <a:pPr eaLnBrk="1" hangingPunct="1">
              <a:defRPr/>
            </a:pPr>
            <a:r>
              <a:rPr lang="en-US" sz="3600" dirty="0" smtClean="0">
                <a:cs typeface="+mn-cs"/>
              </a:rPr>
              <a:t>Aristotle</a:t>
            </a:r>
            <a:r>
              <a:rPr lang="ja-JP" altLang="en-US" sz="3600" dirty="0" smtClean="0">
                <a:latin typeface="Arial"/>
                <a:cs typeface="+mn-cs"/>
              </a:rPr>
              <a:t>’</a:t>
            </a:r>
            <a:r>
              <a:rPr lang="en-US" sz="3600" dirty="0" smtClean="0">
                <a:cs typeface="+mn-cs"/>
              </a:rPr>
              <a:t>s universe, as embodied in the mathematics of Ptolemy</a:t>
            </a:r>
            <a:r>
              <a:rPr lang="ja-JP" altLang="en-US" sz="3600" dirty="0" smtClean="0">
                <a:latin typeface="Arial"/>
                <a:cs typeface="+mn-cs"/>
              </a:rPr>
              <a:t>’</a:t>
            </a:r>
            <a:r>
              <a:rPr lang="en-US" sz="3600" dirty="0" smtClean="0">
                <a:cs typeface="+mn-cs"/>
              </a:rPr>
              <a:t>s model, dominated ancient astronomy.</a:t>
            </a:r>
          </a:p>
          <a:p>
            <a:pPr lvl="1" eaLnBrk="1" hangingPunct="1">
              <a:defRPr/>
            </a:pPr>
            <a:r>
              <a:rPr lang="en-US" sz="2400" dirty="0" smtClean="0"/>
              <a:t>At first, the Ptolemaic model predicted positions of the planets with fair accuracy.</a:t>
            </a:r>
          </a:p>
          <a:p>
            <a:pPr>
              <a:defRPr/>
            </a:pPr>
            <a:r>
              <a:rPr lang="en-US" sz="4000" dirty="0"/>
              <a:t>As centuries passed, though, errors accumulated.</a:t>
            </a:r>
          </a:p>
          <a:p>
            <a:pPr lvl="1">
              <a:defRPr/>
            </a:pPr>
            <a:r>
              <a:rPr lang="en-US" sz="2400" dirty="0"/>
              <a:t>Islamic and later European astronomers had to update the model.</a:t>
            </a:r>
          </a:p>
          <a:p>
            <a:pPr lvl="1">
              <a:defRPr/>
            </a:pPr>
            <a:r>
              <a:rPr lang="en-US" sz="2400" dirty="0"/>
              <a:t>They adjusted the sizes and locations of the circles and changed the rates of motion.</a:t>
            </a:r>
            <a:endParaRPr lang="en-US" dirty="0"/>
          </a:p>
          <a:p>
            <a:pPr lvl="1" eaLnBrk="1" hangingPunct="1">
              <a:defRPr/>
            </a:pPr>
            <a:endParaRPr lang="en-US" sz="2400" dirty="0" smtClean="0"/>
          </a:p>
        </p:txBody>
      </p:sp>
      <p:sp>
        <p:nvSpPr>
          <p:cNvPr id="1675270" name="Rectangle 6"/>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Aristotle</a:t>
            </a:r>
            <a:r>
              <a:rPr lang="ja-JP" altLang="en-US" sz="3000" smtClean="0">
                <a:solidFill>
                  <a:srgbClr val="FFCC00"/>
                </a:solidFill>
                <a:latin typeface="Arial"/>
                <a:cs typeface="+mj-cs"/>
              </a:rPr>
              <a:t>’</a:t>
            </a:r>
            <a:r>
              <a:rPr lang="en-US" sz="3000" smtClean="0">
                <a:solidFill>
                  <a:srgbClr val="FFCC00"/>
                </a:solidFill>
                <a:cs typeface="+mj-cs"/>
              </a:rPr>
              <a:t>s Universe</a:t>
            </a:r>
          </a:p>
        </p:txBody>
      </p:sp>
    </p:spTree>
    <p:extLst>
      <p:ext uri="{BB962C8B-B14F-4D97-AF65-F5344CB8AC3E}">
        <p14:creationId xmlns:p14="http://schemas.microsoft.com/office/powerpoint/2010/main" val="2932976566"/>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1"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If the universe were not rational, then you could never expect to discover causes.</a:t>
            </a:r>
          </a:p>
          <a:p>
            <a:pPr eaLnBrk="1" hangingPunct="1">
              <a:defRPr/>
            </a:pPr>
            <a:r>
              <a:rPr lang="en-US" sz="3600" smtClean="0">
                <a:cs typeface="+mn-cs"/>
              </a:rPr>
              <a:t>Newton</a:t>
            </a:r>
            <a:r>
              <a:rPr lang="ja-JP" altLang="en-US" sz="3600" smtClean="0">
                <a:latin typeface="Arial"/>
                <a:cs typeface="+mn-cs"/>
              </a:rPr>
              <a:t>’</a:t>
            </a:r>
            <a:r>
              <a:rPr lang="en-US" sz="3600" smtClean="0">
                <a:cs typeface="+mn-cs"/>
              </a:rPr>
              <a:t>s second law of motion was arguably the first explicit statement that the behavior of the universe is rational and depends on causes.</a:t>
            </a:r>
          </a:p>
        </p:txBody>
      </p:sp>
      <p:sp>
        <p:nvSpPr>
          <p:cNvPr id="1512456"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Newton</a:t>
            </a:r>
            <a:r>
              <a:rPr lang="ja-JP" altLang="en-US" sz="3000">
                <a:solidFill>
                  <a:srgbClr val="FFCC00"/>
                </a:solidFill>
                <a:latin typeface="Arial"/>
                <a:cs typeface="+mn-cs"/>
              </a:rPr>
              <a:t>’</a:t>
            </a:r>
            <a:r>
              <a:rPr lang="en-US" sz="3000">
                <a:solidFill>
                  <a:srgbClr val="FFCC00"/>
                </a:solidFill>
                <a:cs typeface="+mn-cs"/>
              </a:rPr>
              <a:t>s Universe</a:t>
            </a:r>
          </a:p>
        </p:txBody>
      </p:sp>
    </p:spTree>
    <p:extLst>
      <p:ext uri="{BB962C8B-B14F-4D97-AF65-F5344CB8AC3E}">
        <p14:creationId xmlns:p14="http://schemas.microsoft.com/office/powerpoint/2010/main" val="3676230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1" name="Rectangle 3"/>
          <p:cNvSpPr>
            <a:spLocks noGrp="1" noChangeArrowheads="1"/>
          </p:cNvSpPr>
          <p:nvPr>
            <p:ph type="body" sz="half" idx="1"/>
          </p:nvPr>
        </p:nvSpPr>
        <p:spPr>
          <a:xfrm>
            <a:off x="571500" y="990600"/>
            <a:ext cx="8343900" cy="4876800"/>
          </a:xfrm>
        </p:spPr>
        <p:txBody>
          <a:bodyPr/>
          <a:lstStyle/>
          <a:p>
            <a:pPr eaLnBrk="1" hangingPunct="1">
              <a:defRPr/>
            </a:pPr>
            <a:r>
              <a:rPr lang="en-US" sz="3600" dirty="0" err="1" smtClean="0">
                <a:cs typeface="+mn-cs"/>
              </a:rPr>
              <a:t>Nicolaus</a:t>
            </a:r>
            <a:r>
              <a:rPr lang="en-US" sz="3600" dirty="0" smtClean="0">
                <a:cs typeface="+mn-cs"/>
              </a:rPr>
              <a:t> Copernicus (originally, </a:t>
            </a:r>
            <a:r>
              <a:rPr lang="en-US" sz="3600" dirty="0" err="1" smtClean="0">
                <a:cs typeface="+mn-cs"/>
              </a:rPr>
              <a:t>Mikolaj</a:t>
            </a:r>
            <a:r>
              <a:rPr lang="en-US" sz="3600" dirty="0" smtClean="0">
                <a:cs typeface="+mn-cs"/>
              </a:rPr>
              <a:t> </a:t>
            </a:r>
            <a:r>
              <a:rPr lang="en-US" sz="3600" dirty="0" err="1" smtClean="0">
                <a:cs typeface="+mn-cs"/>
              </a:rPr>
              <a:t>Kopernik</a:t>
            </a:r>
            <a:r>
              <a:rPr lang="en-US" sz="3600" dirty="0" smtClean="0">
                <a:cs typeface="+mn-cs"/>
              </a:rPr>
              <a:t>) was born in 1473 in what is now Poland.</a:t>
            </a:r>
            <a:r>
              <a:rPr lang="en-US" dirty="0" smtClean="0">
                <a:cs typeface="+mn-cs"/>
              </a:rPr>
              <a:t> </a:t>
            </a:r>
          </a:p>
          <a:p>
            <a:pPr lvl="1" eaLnBrk="1" hangingPunct="1">
              <a:defRPr/>
            </a:pPr>
            <a:r>
              <a:rPr lang="en-US" sz="2400" dirty="0" smtClean="0"/>
              <a:t>At the time of his birth, and throughout his life, astronomy was based on Ptolemy</a:t>
            </a:r>
            <a:r>
              <a:rPr lang="ja-JP" altLang="en-US" sz="2400" dirty="0" smtClean="0">
                <a:latin typeface="Arial"/>
              </a:rPr>
              <a:t>’</a:t>
            </a:r>
            <a:r>
              <a:rPr lang="en-US" sz="2400" dirty="0" smtClean="0"/>
              <a:t>s model of Aristotle</a:t>
            </a:r>
            <a:r>
              <a:rPr lang="ja-JP" altLang="en-US" sz="2400" dirty="0" smtClean="0">
                <a:latin typeface="Arial"/>
              </a:rPr>
              <a:t>’</a:t>
            </a:r>
            <a:r>
              <a:rPr lang="en-US" sz="2400" dirty="0" smtClean="0"/>
              <a:t>s universe.</a:t>
            </a:r>
            <a:endParaRPr lang="en-US" sz="2000" dirty="0" smtClean="0"/>
          </a:p>
        </p:txBody>
      </p:sp>
      <p:pic>
        <p:nvPicPr>
          <p:cNvPr id="54274" name="Picture 12" descr="03p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3657600"/>
            <a:ext cx="30003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9101" name="Rectangle 13"/>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Nicolaus Copernicus</a:t>
            </a:r>
          </a:p>
        </p:txBody>
      </p:sp>
    </p:spTree>
    <p:extLst>
      <p:ext uri="{BB962C8B-B14F-4D97-AF65-F5344CB8AC3E}">
        <p14:creationId xmlns:p14="http://schemas.microsoft.com/office/powerpoint/2010/main" val="29468296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1" name="Rectangle 3"/>
          <p:cNvSpPr>
            <a:spLocks noGrp="1" noChangeArrowheads="1"/>
          </p:cNvSpPr>
          <p:nvPr>
            <p:ph type="body" idx="1"/>
          </p:nvPr>
        </p:nvSpPr>
        <p:spPr>
          <a:xfrm>
            <a:off x="571500" y="990600"/>
            <a:ext cx="8267700" cy="5867400"/>
          </a:xfrm>
        </p:spPr>
        <p:txBody>
          <a:bodyPr/>
          <a:lstStyle/>
          <a:p>
            <a:pPr eaLnBrk="1" hangingPunct="1">
              <a:defRPr/>
            </a:pPr>
            <a:r>
              <a:rPr lang="en-US" dirty="0" smtClean="0">
                <a:cs typeface="+mn-cs"/>
              </a:rPr>
              <a:t>As a result of this connection to the Church and his fear of persecution, he hesitated to publish his revolutionary ideas that challenged the Ptolemaic model and the geometry of heaven and hell.</a:t>
            </a:r>
          </a:p>
          <a:p>
            <a:pPr>
              <a:defRPr/>
            </a:pPr>
            <a:r>
              <a:rPr lang="en-US" sz="4400" dirty="0"/>
              <a:t>What were these revolutionary ideas?</a:t>
            </a:r>
            <a:r>
              <a:rPr lang="en-US" dirty="0"/>
              <a:t> </a:t>
            </a:r>
          </a:p>
          <a:p>
            <a:pPr lvl="1">
              <a:defRPr/>
            </a:pPr>
            <a:r>
              <a:rPr lang="en-US" sz="2600" dirty="0"/>
              <a:t>Copernicus believed that the sun and not Earth was the center of the universe and that Earth rotated on its axis and revolved around the sun. </a:t>
            </a:r>
          </a:p>
          <a:p>
            <a:pPr eaLnBrk="1" hangingPunct="1">
              <a:defRPr/>
            </a:pPr>
            <a:endParaRPr lang="en-US" dirty="0" smtClean="0">
              <a:cs typeface="+mn-cs"/>
            </a:endParaRPr>
          </a:p>
        </p:txBody>
      </p:sp>
      <p:sp>
        <p:nvSpPr>
          <p:cNvPr id="1681415" name="Rectangle 7"/>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Copernicus</a:t>
            </a:r>
            <a:r>
              <a:rPr lang="ja-JP" altLang="en-US" sz="3000">
                <a:solidFill>
                  <a:srgbClr val="FFCC00"/>
                </a:solidFill>
                <a:latin typeface="Arial"/>
                <a:cs typeface="+mn-cs"/>
              </a:rPr>
              <a:t>’</a:t>
            </a:r>
            <a:r>
              <a:rPr lang="en-US" sz="3000">
                <a:solidFill>
                  <a:srgbClr val="FFCC00"/>
                </a:solidFill>
                <a:cs typeface="+mn-cs"/>
              </a:rPr>
              <a:t>s Model</a:t>
            </a:r>
          </a:p>
        </p:txBody>
      </p:sp>
    </p:spTree>
    <p:extLst>
      <p:ext uri="{BB962C8B-B14F-4D97-AF65-F5344CB8AC3E}">
        <p14:creationId xmlns:p14="http://schemas.microsoft.com/office/powerpoint/2010/main" val="29237248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7" name="Rectangle 3"/>
          <p:cNvSpPr>
            <a:spLocks noGrp="1" noChangeArrowheads="1"/>
          </p:cNvSpPr>
          <p:nvPr>
            <p:ph type="body" idx="1"/>
          </p:nvPr>
        </p:nvSpPr>
        <p:spPr>
          <a:xfrm>
            <a:off x="571500" y="990600"/>
            <a:ext cx="8572500" cy="5867400"/>
          </a:xfrm>
        </p:spPr>
        <p:txBody>
          <a:bodyPr/>
          <a:lstStyle/>
          <a:p>
            <a:pPr eaLnBrk="1" hangingPunct="1">
              <a:defRPr/>
            </a:pPr>
            <a:r>
              <a:rPr lang="en-US" sz="3600" dirty="0" smtClean="0">
                <a:cs typeface="+mn-cs"/>
              </a:rPr>
              <a:t>Copernicus apparently began doubting Ptolemy</a:t>
            </a:r>
            <a:r>
              <a:rPr lang="ja-JP" altLang="en-US" sz="3600" dirty="0" smtClean="0">
                <a:latin typeface="Arial"/>
                <a:cs typeface="+mn-cs"/>
              </a:rPr>
              <a:t>’</a:t>
            </a:r>
            <a:r>
              <a:rPr lang="en-US" sz="3600" dirty="0" smtClean="0">
                <a:cs typeface="+mn-cs"/>
              </a:rPr>
              <a:t>s geocentric model during his college days.</a:t>
            </a:r>
          </a:p>
          <a:p>
            <a:pPr lvl="1" eaLnBrk="1" hangingPunct="1">
              <a:defRPr/>
            </a:pPr>
            <a:r>
              <a:rPr lang="en-US" sz="2400" dirty="0" smtClean="0"/>
              <a:t>A </a:t>
            </a:r>
            <a:r>
              <a:rPr lang="en-US" sz="2400" dirty="0" smtClean="0">
                <a:solidFill>
                  <a:srgbClr val="3333FF"/>
                </a:solidFill>
              </a:rPr>
              <a:t>heliocentric model</a:t>
            </a:r>
            <a:r>
              <a:rPr lang="en-US" sz="2400" dirty="0" smtClean="0"/>
              <a:t> had been discussed occasionally before Copernicus</a:t>
            </a:r>
            <a:r>
              <a:rPr lang="ja-JP" altLang="en-US" sz="2400" dirty="0" smtClean="0">
                <a:latin typeface="Arial"/>
              </a:rPr>
              <a:t>’</a:t>
            </a:r>
            <a:r>
              <a:rPr lang="en-US" sz="2400" dirty="0" smtClean="0"/>
              <a:t>s time.</a:t>
            </a:r>
          </a:p>
          <a:p>
            <a:pPr lvl="1" eaLnBrk="1" hangingPunct="1">
              <a:defRPr/>
            </a:pPr>
            <a:r>
              <a:rPr lang="en-US" sz="2400" dirty="0" smtClean="0"/>
              <a:t>Copernicus, however, was the first person to produce a detailed model with substantial justifying arguments. </a:t>
            </a:r>
          </a:p>
        </p:txBody>
      </p:sp>
      <p:sp>
        <p:nvSpPr>
          <p:cNvPr id="1373192" name="Rectangle 8"/>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Copernicus</a:t>
            </a:r>
            <a:r>
              <a:rPr lang="ja-JP" altLang="en-US" sz="3000">
                <a:solidFill>
                  <a:srgbClr val="FFCC00"/>
                </a:solidFill>
                <a:latin typeface="Arial"/>
                <a:cs typeface="+mn-cs"/>
              </a:rPr>
              <a:t>’</a:t>
            </a:r>
            <a:r>
              <a:rPr lang="en-US" sz="3000">
                <a:solidFill>
                  <a:srgbClr val="FFCC00"/>
                </a:solidFill>
                <a:cs typeface="+mn-cs"/>
              </a:rPr>
              <a:t>s Model</a:t>
            </a:r>
          </a:p>
        </p:txBody>
      </p:sp>
    </p:spTree>
    <p:extLst>
      <p:ext uri="{BB962C8B-B14F-4D97-AF65-F5344CB8AC3E}">
        <p14:creationId xmlns:p14="http://schemas.microsoft.com/office/powerpoint/2010/main" val="30397773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7" name="Rectangle 3"/>
          <p:cNvSpPr>
            <a:spLocks noGrp="1" noChangeArrowheads="1"/>
          </p:cNvSpPr>
          <p:nvPr>
            <p:ph type="body" idx="1"/>
          </p:nvPr>
        </p:nvSpPr>
        <p:spPr>
          <a:xfrm>
            <a:off x="571500" y="990600"/>
            <a:ext cx="8572500" cy="5029200"/>
          </a:xfrm>
        </p:spPr>
        <p:txBody>
          <a:bodyPr>
            <a:normAutofit fontScale="85000" lnSpcReduction="10000"/>
          </a:bodyPr>
          <a:lstStyle/>
          <a:p>
            <a:pPr eaLnBrk="1" hangingPunct="1">
              <a:defRPr/>
            </a:pPr>
            <a:r>
              <a:rPr lang="en-US" sz="3600" dirty="0" smtClean="0">
                <a:cs typeface="+mn-cs"/>
              </a:rPr>
              <a:t>In 1542, he finally sent the manuscript off to be printed.</a:t>
            </a:r>
          </a:p>
          <a:p>
            <a:pPr eaLnBrk="1" hangingPunct="1">
              <a:defRPr/>
            </a:pPr>
            <a:r>
              <a:rPr lang="en-US" sz="3600" dirty="0" smtClean="0">
                <a:cs typeface="+mn-cs"/>
              </a:rPr>
              <a:t>However, he died in 1543 before the printing was over.</a:t>
            </a:r>
          </a:p>
          <a:p>
            <a:pPr>
              <a:defRPr/>
            </a:pPr>
            <a:r>
              <a:rPr lang="en-US" sz="3600" dirty="0"/>
              <a:t>The most important idea in the book was placing the sun at the center of the universe. </a:t>
            </a:r>
          </a:p>
          <a:p>
            <a:pPr>
              <a:defRPr/>
            </a:pPr>
            <a:r>
              <a:rPr lang="en-US" sz="3600" dirty="0"/>
              <a:t>That single innovation had an impressive consequence.</a:t>
            </a:r>
          </a:p>
          <a:p>
            <a:pPr lvl="1">
              <a:defRPr/>
            </a:pPr>
            <a:r>
              <a:rPr lang="en-US" sz="2400" dirty="0"/>
              <a:t>The retrograde motion of the planets was immediately explained in a straightforward way without the epicycles that Ptolemy used.</a:t>
            </a:r>
          </a:p>
          <a:p>
            <a:pPr eaLnBrk="1" hangingPunct="1">
              <a:defRPr/>
            </a:pPr>
            <a:endParaRPr lang="en-US" sz="3600" dirty="0" smtClean="0">
              <a:cs typeface="+mn-cs"/>
            </a:endParaRPr>
          </a:p>
        </p:txBody>
      </p:sp>
      <p:sp>
        <p:nvSpPr>
          <p:cNvPr id="1685511" name="Rectangle 7"/>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De Revolutionibus</a:t>
            </a:r>
          </a:p>
        </p:txBody>
      </p:sp>
    </p:spTree>
    <p:extLst>
      <p:ext uri="{BB962C8B-B14F-4D97-AF65-F5344CB8AC3E}">
        <p14:creationId xmlns:p14="http://schemas.microsoft.com/office/powerpoint/2010/main" val="3057699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3" name="Rectangle 3"/>
          <p:cNvSpPr>
            <a:spLocks noGrp="1" noChangeArrowheads="1"/>
          </p:cNvSpPr>
          <p:nvPr>
            <p:ph type="body" idx="1"/>
          </p:nvPr>
        </p:nvSpPr>
        <p:spPr>
          <a:xfrm>
            <a:off x="571500" y="971550"/>
            <a:ext cx="8267700" cy="4525963"/>
          </a:xfrm>
        </p:spPr>
        <p:txBody>
          <a:bodyPr/>
          <a:lstStyle/>
          <a:p>
            <a:pPr eaLnBrk="1" hangingPunct="1">
              <a:defRPr/>
            </a:pPr>
            <a:r>
              <a:rPr lang="en-US" sz="3800" smtClean="0">
                <a:cs typeface="+mn-cs"/>
              </a:rPr>
              <a:t>In Copernicus</a:t>
            </a:r>
            <a:r>
              <a:rPr lang="ja-JP" altLang="en-US" sz="3800" smtClean="0">
                <a:latin typeface="Arial"/>
                <a:cs typeface="+mn-cs"/>
              </a:rPr>
              <a:t>’</a:t>
            </a:r>
            <a:r>
              <a:rPr lang="en-US" sz="3800" smtClean="0">
                <a:cs typeface="+mn-cs"/>
              </a:rPr>
              <a:t>s model, Earth moves faster along its orbit than the planets that lie farther from the sun.</a:t>
            </a:r>
            <a:r>
              <a:rPr lang="en-US" smtClean="0">
                <a:cs typeface="+mn-cs"/>
              </a:rPr>
              <a:t> </a:t>
            </a:r>
          </a:p>
          <a:p>
            <a:pPr lvl="1" eaLnBrk="1" hangingPunct="1">
              <a:defRPr/>
            </a:pPr>
            <a:r>
              <a:rPr lang="en-US" sz="2600" smtClean="0"/>
              <a:t>Consequently, it periodically overtakes and passes these planets. </a:t>
            </a:r>
          </a:p>
        </p:txBody>
      </p:sp>
      <p:sp>
        <p:nvSpPr>
          <p:cNvPr id="1377289" name="Rectangle 9"/>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De Revolutionibus</a:t>
            </a:r>
          </a:p>
        </p:txBody>
      </p:sp>
    </p:spTree>
    <p:extLst>
      <p:ext uri="{BB962C8B-B14F-4D97-AF65-F5344CB8AC3E}">
        <p14:creationId xmlns:p14="http://schemas.microsoft.com/office/powerpoint/2010/main" val="13441847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5" name="Rectangle 3"/>
          <p:cNvSpPr>
            <a:spLocks noGrp="1" noChangeArrowheads="1"/>
          </p:cNvSpPr>
          <p:nvPr>
            <p:ph type="body" idx="1"/>
          </p:nvPr>
        </p:nvSpPr>
        <p:spPr>
          <a:xfrm>
            <a:off x="571500" y="990600"/>
            <a:ext cx="8572500" cy="4525963"/>
          </a:xfrm>
        </p:spPr>
        <p:txBody>
          <a:bodyPr/>
          <a:lstStyle/>
          <a:p>
            <a:pPr eaLnBrk="1" hangingPunct="1">
              <a:defRPr/>
            </a:pPr>
            <a:r>
              <a:rPr lang="en-US" smtClean="0">
                <a:cs typeface="+mn-cs"/>
              </a:rPr>
              <a:t>Copernicus</a:t>
            </a:r>
            <a:r>
              <a:rPr lang="ja-JP" altLang="en-US" smtClean="0">
                <a:latin typeface="Arial"/>
                <a:cs typeface="+mn-cs"/>
              </a:rPr>
              <a:t>’</a:t>
            </a:r>
            <a:r>
              <a:rPr lang="en-US" smtClean="0">
                <a:cs typeface="+mn-cs"/>
              </a:rPr>
              <a:t>s model was simple and straightforward compared with the multiple off-center circles of the Ptolemaic model.</a:t>
            </a:r>
          </a:p>
          <a:p>
            <a:pPr eaLnBrk="1" hangingPunct="1">
              <a:defRPr/>
            </a:pPr>
            <a:endParaRPr lang="en-US" smtClean="0">
              <a:cs typeface="+mn-cs"/>
            </a:endParaRPr>
          </a:p>
        </p:txBody>
      </p:sp>
      <p:sp>
        <p:nvSpPr>
          <p:cNvPr id="1380364" name="Rectangle 12"/>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De Revolutionibus</a:t>
            </a:r>
          </a:p>
        </p:txBody>
      </p:sp>
      <p:pic>
        <p:nvPicPr>
          <p:cNvPr id="1380365" name="Picture 13" descr="03f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5231" r="49551" b="28532"/>
          <a:stretch>
            <a:fillRect/>
          </a:stretch>
        </p:blipFill>
        <p:spPr bwMode="auto">
          <a:xfrm>
            <a:off x="1143000" y="3503613"/>
            <a:ext cx="35814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80366" name="Picture 14" descr="03p37"/>
          <p:cNvPicPr>
            <a:picLocks noChangeAspect="1" noChangeArrowheads="1"/>
          </p:cNvPicPr>
          <p:nvPr/>
        </p:nvPicPr>
        <p:blipFill>
          <a:blip r:embed="rId4">
            <a:extLst>
              <a:ext uri="{28A0092B-C50C-407E-A947-70E740481C1C}">
                <a14:useLocalDpi xmlns:a14="http://schemas.microsoft.com/office/drawing/2010/main" val="0"/>
              </a:ext>
            </a:extLst>
          </a:blip>
          <a:srcRect l="54201" t="5493" r="6534" b="67424"/>
          <a:stretch>
            <a:fillRect/>
          </a:stretch>
        </p:blipFill>
        <p:spPr bwMode="auto">
          <a:xfrm>
            <a:off x="4876800" y="3503613"/>
            <a:ext cx="367982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723050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3" name="Rectangle 3"/>
          <p:cNvSpPr>
            <a:spLocks noGrp="1" noChangeArrowheads="1"/>
          </p:cNvSpPr>
          <p:nvPr>
            <p:ph type="body" idx="1"/>
          </p:nvPr>
        </p:nvSpPr>
        <p:spPr>
          <a:xfrm>
            <a:off x="571500" y="971550"/>
            <a:ext cx="8572500" cy="5867400"/>
          </a:xfrm>
        </p:spPr>
        <p:txBody>
          <a:bodyPr>
            <a:normAutofit/>
          </a:bodyPr>
          <a:lstStyle/>
          <a:p>
            <a:pPr eaLnBrk="1" hangingPunct="1">
              <a:defRPr/>
            </a:pPr>
            <a:r>
              <a:rPr lang="en-US" sz="4000" dirty="0" smtClean="0"/>
              <a:t>However, </a:t>
            </a:r>
            <a:r>
              <a:rPr lang="en-US" sz="4000" i="1" dirty="0" smtClean="0"/>
              <a:t>De </a:t>
            </a:r>
            <a:r>
              <a:rPr lang="en-US" sz="4000" i="1" dirty="0" err="1" smtClean="0"/>
              <a:t>Revolutionibus</a:t>
            </a:r>
            <a:r>
              <a:rPr lang="en-US" sz="4000" i="1" dirty="0" smtClean="0"/>
              <a:t> </a:t>
            </a:r>
            <a:r>
              <a:rPr lang="en-US" sz="4000" dirty="0" smtClean="0"/>
              <a:t>failed to disprove the geocentric model immediately for one critical reason.</a:t>
            </a:r>
          </a:p>
          <a:p>
            <a:pPr lvl="1" eaLnBrk="1" hangingPunct="1">
              <a:defRPr/>
            </a:pPr>
            <a:r>
              <a:rPr lang="en-US" sz="4000" dirty="0" smtClean="0"/>
              <a:t>The Copernican model could not predict the positions of the planets any more accurately than the Ptolemaic model could.</a:t>
            </a:r>
          </a:p>
        </p:txBody>
      </p:sp>
      <p:sp>
        <p:nvSpPr>
          <p:cNvPr id="1689607" name="Rectangle 7"/>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De Revolutionibus</a:t>
            </a:r>
          </a:p>
        </p:txBody>
      </p:sp>
    </p:spTree>
    <p:extLst>
      <p:ext uri="{BB962C8B-B14F-4D97-AF65-F5344CB8AC3E}">
        <p14:creationId xmlns:p14="http://schemas.microsoft.com/office/powerpoint/2010/main" val="10004368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7" name="Rectangle 3"/>
          <p:cNvSpPr>
            <a:spLocks noGrp="1" noChangeArrowheads="1"/>
          </p:cNvSpPr>
          <p:nvPr>
            <p:ph idx="1"/>
          </p:nvPr>
        </p:nvSpPr>
        <p:spPr>
          <a:xfrm>
            <a:off x="571500" y="990600"/>
            <a:ext cx="8115300" cy="5867400"/>
          </a:xfrm>
        </p:spPr>
        <p:txBody>
          <a:bodyPr>
            <a:normAutofit/>
          </a:bodyPr>
          <a:lstStyle/>
          <a:p>
            <a:pPr eaLnBrk="1" hangingPunct="1">
              <a:defRPr/>
            </a:pPr>
            <a:r>
              <a:rPr lang="en-US" sz="3200" dirty="0" smtClean="0"/>
              <a:t>Before Copernicus, the world seemed filled with mysterious influences.</a:t>
            </a:r>
          </a:p>
          <a:p>
            <a:pPr eaLnBrk="1" hangingPunct="1">
              <a:defRPr/>
            </a:pPr>
            <a:r>
              <a:rPr lang="en-US" sz="3200" dirty="0" smtClean="0"/>
              <a:t>After Newton, scientists understood that the world is described by natural laws that are open to human study. </a:t>
            </a:r>
          </a:p>
          <a:p>
            <a:pPr lvl="1" eaLnBrk="1" hangingPunct="1">
              <a:defRPr/>
            </a:pPr>
            <a:r>
              <a:rPr lang="en-US" sz="3200" dirty="0" smtClean="0"/>
              <a:t>The mysteries of nature are mysteries because they are unknown—not because they are unknowable.</a:t>
            </a:r>
          </a:p>
        </p:txBody>
      </p:sp>
    </p:spTree>
    <p:extLst>
      <p:ext uri="{BB962C8B-B14F-4D97-AF65-F5344CB8AC3E}">
        <p14:creationId xmlns:p14="http://schemas.microsoft.com/office/powerpoint/2010/main" val="8212469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7" name="Rectangle 3"/>
          <p:cNvSpPr>
            <a:spLocks noGrp="1" noChangeArrowheads="1"/>
          </p:cNvSpPr>
          <p:nvPr>
            <p:ph type="body" idx="1"/>
          </p:nvPr>
        </p:nvSpPr>
        <p:spPr>
          <a:xfrm>
            <a:off x="571500" y="990600"/>
            <a:ext cx="8267700" cy="5867400"/>
          </a:xfrm>
        </p:spPr>
        <p:txBody>
          <a:bodyPr>
            <a:normAutofit lnSpcReduction="10000"/>
          </a:bodyPr>
          <a:lstStyle/>
          <a:p>
            <a:pPr eaLnBrk="1" hangingPunct="1">
              <a:defRPr/>
            </a:pPr>
            <a:r>
              <a:rPr lang="en-US" sz="3600" dirty="0" smtClean="0">
                <a:cs typeface="+mn-cs"/>
              </a:rPr>
              <a:t>You should notice the difference between the Copernican model and the Copernican hypothesis.</a:t>
            </a:r>
            <a:r>
              <a:rPr lang="en-US" dirty="0" smtClean="0">
                <a:cs typeface="+mn-cs"/>
              </a:rPr>
              <a:t> </a:t>
            </a:r>
          </a:p>
          <a:p>
            <a:pPr lvl="1" eaLnBrk="1" hangingPunct="1">
              <a:defRPr/>
            </a:pPr>
            <a:r>
              <a:rPr lang="en-US" sz="3200" dirty="0" smtClean="0"/>
              <a:t>The Copernican </a:t>
            </a:r>
            <a:r>
              <a:rPr lang="en-US" sz="3200" i="1" dirty="0" smtClean="0"/>
              <a:t>model </a:t>
            </a:r>
            <a:r>
              <a:rPr lang="en-US" sz="3200" dirty="0" smtClean="0"/>
              <a:t>is inaccurate. </a:t>
            </a:r>
          </a:p>
          <a:p>
            <a:pPr lvl="1" eaLnBrk="1" hangingPunct="1">
              <a:defRPr/>
            </a:pPr>
            <a:r>
              <a:rPr lang="en-US" sz="3200" dirty="0" smtClean="0"/>
              <a:t>It includes uniform circular motion and thus does not precisely describe the motions of the planets.</a:t>
            </a:r>
          </a:p>
          <a:p>
            <a:pPr lvl="1" eaLnBrk="1" hangingPunct="1">
              <a:defRPr/>
            </a:pPr>
            <a:r>
              <a:rPr lang="en-US" sz="3200" dirty="0" smtClean="0"/>
              <a:t>However, the Copernican </a:t>
            </a:r>
            <a:r>
              <a:rPr lang="en-US" sz="3200" i="1" dirty="0" smtClean="0"/>
              <a:t>hypothesis</a:t>
            </a:r>
            <a:r>
              <a:rPr lang="en-US" sz="3200" dirty="0" smtClean="0"/>
              <a:t> that the solar system is heliocentric is correct.</a:t>
            </a:r>
          </a:p>
          <a:p>
            <a:pPr lvl="1" eaLnBrk="1" hangingPunct="1">
              <a:defRPr/>
            </a:pPr>
            <a:r>
              <a:rPr lang="en-US" sz="3200" dirty="0" smtClean="0"/>
              <a:t>The planets circle the sun, not Earth.</a:t>
            </a:r>
          </a:p>
        </p:txBody>
      </p:sp>
      <p:sp>
        <p:nvSpPr>
          <p:cNvPr id="1383432" name="Rectangle 8"/>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De Revolutionibus</a:t>
            </a:r>
          </a:p>
        </p:txBody>
      </p:sp>
    </p:spTree>
    <p:extLst>
      <p:ext uri="{BB962C8B-B14F-4D97-AF65-F5344CB8AC3E}">
        <p14:creationId xmlns:p14="http://schemas.microsoft.com/office/powerpoint/2010/main" val="41115505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9" name="Rectangle 3"/>
          <p:cNvSpPr>
            <a:spLocks noGrp="1" noChangeArrowheads="1"/>
          </p:cNvSpPr>
          <p:nvPr>
            <p:ph type="body" idx="1"/>
          </p:nvPr>
        </p:nvSpPr>
        <p:spPr>
          <a:xfrm>
            <a:off x="571500" y="990600"/>
            <a:ext cx="8267700" cy="5867400"/>
          </a:xfrm>
        </p:spPr>
        <p:txBody>
          <a:bodyPr>
            <a:noAutofit/>
          </a:bodyPr>
          <a:lstStyle/>
          <a:p>
            <a:pPr eaLnBrk="1" hangingPunct="1">
              <a:defRPr/>
            </a:pPr>
            <a:r>
              <a:rPr lang="en-US" sz="3600" dirty="0" smtClean="0"/>
              <a:t>In the Ptolemaic model, Mercury and Venus had to be treated differently from the rest of the planets. </a:t>
            </a:r>
          </a:p>
          <a:p>
            <a:pPr lvl="1" eaLnBrk="1" hangingPunct="1">
              <a:defRPr/>
            </a:pPr>
            <a:r>
              <a:rPr lang="en-US" sz="3600" dirty="0" smtClean="0"/>
              <a:t>Their epicycles had to remain centered on the Earth-sun line. </a:t>
            </a:r>
          </a:p>
          <a:p>
            <a:pPr eaLnBrk="1" hangingPunct="1">
              <a:defRPr/>
            </a:pPr>
            <a:r>
              <a:rPr lang="en-US" sz="3600" dirty="0" smtClean="0"/>
              <a:t>In Copernicus</a:t>
            </a:r>
            <a:r>
              <a:rPr lang="ja-JP" altLang="en-US" sz="3600" dirty="0" smtClean="0">
                <a:latin typeface="Arial"/>
              </a:rPr>
              <a:t>’</a:t>
            </a:r>
            <a:r>
              <a:rPr lang="en-US" sz="3600" dirty="0" smtClean="0"/>
              <a:t>s model, all the planets were treated the same.</a:t>
            </a:r>
          </a:p>
          <a:p>
            <a:pPr lvl="1" eaLnBrk="1" hangingPunct="1">
              <a:defRPr/>
            </a:pPr>
            <a:r>
              <a:rPr lang="en-US" sz="3600" dirty="0" smtClean="0"/>
              <a:t>They all followed orbits that circled the sun at the center.</a:t>
            </a:r>
          </a:p>
        </p:txBody>
      </p:sp>
      <p:sp>
        <p:nvSpPr>
          <p:cNvPr id="1386505" name="Rectangle 9"/>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De Revolutionibus</a:t>
            </a:r>
          </a:p>
        </p:txBody>
      </p:sp>
    </p:spTree>
    <p:extLst>
      <p:ext uri="{BB962C8B-B14F-4D97-AF65-F5344CB8AC3E}">
        <p14:creationId xmlns:p14="http://schemas.microsoft.com/office/powerpoint/2010/main" val="32649226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Rectangle 2"/>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4000" dirty="0" err="1" smtClean="0">
                <a:solidFill>
                  <a:srgbClr val="FFCC00"/>
                </a:solidFill>
                <a:cs typeface="+mj-cs"/>
              </a:rPr>
              <a:t>Tycho</a:t>
            </a:r>
            <a:r>
              <a:rPr lang="en-US" sz="4000" dirty="0" smtClean="0">
                <a:solidFill>
                  <a:srgbClr val="FFCC00"/>
                </a:solidFill>
                <a:cs typeface="+mj-cs"/>
              </a:rPr>
              <a:t> Brahe, Johannes </a:t>
            </a:r>
            <a:r>
              <a:rPr lang="en-US" sz="4000" dirty="0" err="1" smtClean="0">
                <a:solidFill>
                  <a:srgbClr val="FFCC00"/>
                </a:solidFill>
                <a:cs typeface="+mj-cs"/>
              </a:rPr>
              <a:t>Kepler</a:t>
            </a:r>
            <a:r>
              <a:rPr lang="en-US" sz="4000" dirty="0" smtClean="0">
                <a:solidFill>
                  <a:srgbClr val="FFCC00"/>
                </a:solidFill>
                <a:cs typeface="+mj-cs"/>
              </a:rPr>
              <a:t>, and Planetary Motion</a:t>
            </a:r>
          </a:p>
        </p:txBody>
      </p:sp>
      <p:sp>
        <p:nvSpPr>
          <p:cNvPr id="1392643" name="Rectangle 3"/>
          <p:cNvSpPr>
            <a:spLocks noGrp="1" noChangeArrowheads="1"/>
          </p:cNvSpPr>
          <p:nvPr>
            <p:ph type="body" idx="1"/>
          </p:nvPr>
        </p:nvSpPr>
        <p:spPr>
          <a:xfrm>
            <a:off x="571500" y="1620086"/>
            <a:ext cx="8591550" cy="5218864"/>
          </a:xfrm>
        </p:spPr>
        <p:txBody>
          <a:bodyPr>
            <a:normAutofit/>
          </a:bodyPr>
          <a:lstStyle/>
          <a:p>
            <a:pPr eaLnBrk="1" hangingPunct="1">
              <a:defRPr/>
            </a:pPr>
            <a:r>
              <a:rPr lang="en-US" sz="4000" dirty="0" smtClean="0"/>
              <a:t>As astronomers struggled to understand the place of Earth, they also faced the problem of planetary motion. </a:t>
            </a:r>
          </a:p>
          <a:p>
            <a:pPr lvl="1" eaLnBrk="1" hangingPunct="1">
              <a:defRPr/>
            </a:pPr>
            <a:r>
              <a:rPr lang="en-US" sz="4000" dirty="0" smtClean="0"/>
              <a:t>How exactly do the planets move?</a:t>
            </a:r>
          </a:p>
        </p:txBody>
      </p:sp>
    </p:spTree>
    <p:extLst>
      <p:ext uri="{BB962C8B-B14F-4D97-AF65-F5344CB8AC3E}">
        <p14:creationId xmlns:p14="http://schemas.microsoft.com/office/powerpoint/2010/main" val="214300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1" name="Rectangle 3"/>
          <p:cNvSpPr>
            <a:spLocks noGrp="1" noChangeArrowheads="1"/>
          </p:cNvSpPr>
          <p:nvPr>
            <p:ph type="body" idx="1"/>
          </p:nvPr>
        </p:nvSpPr>
        <p:spPr>
          <a:xfrm>
            <a:off x="571500" y="990600"/>
            <a:ext cx="8267700" cy="4525963"/>
          </a:xfrm>
        </p:spPr>
        <p:txBody>
          <a:bodyPr/>
          <a:lstStyle/>
          <a:p>
            <a:pPr eaLnBrk="1" hangingPunct="1">
              <a:defRPr/>
            </a:pPr>
            <a:r>
              <a:rPr lang="en-US" sz="4000" dirty="0" smtClean="0">
                <a:cs typeface="+mn-cs"/>
              </a:rPr>
              <a:t>That problem was solved by two people:</a:t>
            </a:r>
          </a:p>
          <a:p>
            <a:pPr lvl="1" eaLnBrk="1" hangingPunct="1">
              <a:defRPr/>
            </a:pPr>
            <a:r>
              <a:rPr lang="en-US" sz="2400" dirty="0" smtClean="0"/>
              <a:t>A nobleman who built a fabulous observatory</a:t>
            </a:r>
          </a:p>
          <a:p>
            <a:pPr lvl="1" eaLnBrk="1" hangingPunct="1">
              <a:defRPr/>
            </a:pPr>
            <a:r>
              <a:rPr lang="en-US" sz="2400" dirty="0" smtClean="0"/>
              <a:t>A poor commoner with a talent for mathematics</a:t>
            </a:r>
          </a:p>
        </p:txBody>
      </p:sp>
      <p:sp>
        <p:nvSpPr>
          <p:cNvPr id="1701903" name="Rectangle 15"/>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Tycho Brahe, Johannes Kepler, and Planetary Motion</a:t>
            </a:r>
          </a:p>
        </p:txBody>
      </p:sp>
      <p:pic>
        <p:nvPicPr>
          <p:cNvPr id="1701904" name="Picture 16" descr="03p41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6263" y="3352800"/>
            <a:ext cx="269081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01905" name="Picture 17" descr="03p4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29845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353442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9" name="Rectangle 3"/>
          <p:cNvSpPr>
            <a:spLocks noGrp="1" noChangeArrowheads="1"/>
          </p:cNvSpPr>
          <p:nvPr>
            <p:ph type="body" idx="1"/>
          </p:nvPr>
        </p:nvSpPr>
        <p:spPr>
          <a:xfrm>
            <a:off x="571500" y="990600"/>
            <a:ext cx="8572500" cy="5867400"/>
          </a:xfrm>
        </p:spPr>
        <p:txBody>
          <a:bodyPr>
            <a:noAutofit/>
          </a:bodyPr>
          <a:lstStyle/>
          <a:p>
            <a:pPr eaLnBrk="1" hangingPunct="1">
              <a:defRPr/>
            </a:pPr>
            <a:r>
              <a:rPr lang="en-US" sz="3600" dirty="0" err="1" smtClean="0"/>
              <a:t>Tycho</a:t>
            </a:r>
            <a:r>
              <a:rPr lang="en-US" sz="3600" dirty="0" smtClean="0"/>
              <a:t> lived before the invention of the telescopes.</a:t>
            </a:r>
          </a:p>
          <a:p>
            <a:pPr eaLnBrk="1" hangingPunct="1">
              <a:defRPr/>
            </a:pPr>
            <a:r>
              <a:rPr lang="en-US" sz="3600" dirty="0" smtClean="0"/>
              <a:t>So, his observatory was equipped with wonderful instruments for measuring the positions of the sun, moon, and planets using the naked eye and peep sights. </a:t>
            </a:r>
          </a:p>
          <a:p>
            <a:pPr lvl="1" eaLnBrk="1" hangingPunct="1">
              <a:defRPr/>
            </a:pPr>
            <a:r>
              <a:rPr lang="en-US" sz="3600" dirty="0" smtClean="0"/>
              <a:t>For 20 years, </a:t>
            </a:r>
            <a:r>
              <a:rPr lang="en-US" sz="3600" dirty="0" err="1" smtClean="0"/>
              <a:t>Tycho</a:t>
            </a:r>
            <a:r>
              <a:rPr lang="en-US" sz="3600" dirty="0" smtClean="0"/>
              <a:t> and his assistants measured the positions of the stars and planets.</a:t>
            </a:r>
          </a:p>
        </p:txBody>
      </p:sp>
      <p:sp>
        <p:nvSpPr>
          <p:cNvPr id="1703943" name="Rectangle 7"/>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err="1">
                <a:solidFill>
                  <a:srgbClr val="FFCC00"/>
                </a:solidFill>
                <a:cs typeface="+mn-cs"/>
              </a:rPr>
              <a:t>Tycho</a:t>
            </a:r>
            <a:r>
              <a:rPr lang="en-US" sz="4000" dirty="0">
                <a:solidFill>
                  <a:srgbClr val="FFCC00"/>
                </a:solidFill>
                <a:cs typeface="+mn-cs"/>
              </a:rPr>
              <a:t> Brahe</a:t>
            </a:r>
          </a:p>
        </p:txBody>
      </p:sp>
    </p:spTree>
    <p:extLst>
      <p:ext uri="{BB962C8B-B14F-4D97-AF65-F5344CB8AC3E}">
        <p14:creationId xmlns:p14="http://schemas.microsoft.com/office/powerpoint/2010/main" val="209820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7" name="Rectangle 3"/>
          <p:cNvSpPr>
            <a:spLocks noGrp="1" noChangeArrowheads="1"/>
          </p:cNvSpPr>
          <p:nvPr>
            <p:ph type="body" idx="1"/>
          </p:nvPr>
        </p:nvSpPr>
        <p:spPr>
          <a:xfrm>
            <a:off x="571500" y="990600"/>
            <a:ext cx="8572500" cy="5848350"/>
          </a:xfrm>
        </p:spPr>
        <p:txBody>
          <a:bodyPr>
            <a:normAutofit/>
          </a:bodyPr>
          <a:lstStyle/>
          <a:p>
            <a:pPr eaLnBrk="1" hangingPunct="1">
              <a:defRPr/>
            </a:pPr>
            <a:r>
              <a:rPr lang="en-US" sz="3600" dirty="0" smtClean="0"/>
              <a:t>Just before </a:t>
            </a:r>
            <a:r>
              <a:rPr lang="en-US" sz="3600" dirty="0" err="1" smtClean="0"/>
              <a:t>Tycho</a:t>
            </a:r>
            <a:r>
              <a:rPr lang="en-US" sz="3600" dirty="0" smtClean="0"/>
              <a:t> died in 1601, he asked Rudolph II to make </a:t>
            </a:r>
            <a:r>
              <a:rPr lang="en-US" sz="3600" dirty="0" err="1" smtClean="0"/>
              <a:t>Kepler</a:t>
            </a:r>
            <a:r>
              <a:rPr lang="en-US" sz="3600" dirty="0" smtClean="0"/>
              <a:t> the Imperial Mathematician. </a:t>
            </a:r>
          </a:p>
          <a:p>
            <a:pPr lvl="1" eaLnBrk="1" hangingPunct="1">
              <a:defRPr/>
            </a:pPr>
            <a:r>
              <a:rPr lang="en-US" sz="3600" dirty="0" smtClean="0"/>
              <a:t>Thus, the newcomer, </a:t>
            </a:r>
            <a:r>
              <a:rPr lang="en-US" sz="3600" dirty="0" err="1" smtClean="0"/>
              <a:t>Kepler</a:t>
            </a:r>
            <a:r>
              <a:rPr lang="en-US" sz="3600" dirty="0" smtClean="0"/>
              <a:t>, became </a:t>
            </a:r>
            <a:r>
              <a:rPr lang="en-US" sz="3600" dirty="0" err="1" smtClean="0"/>
              <a:t>Tycho</a:t>
            </a:r>
            <a:r>
              <a:rPr lang="ja-JP" altLang="en-US" sz="3600" dirty="0" smtClean="0">
                <a:latin typeface="Arial"/>
              </a:rPr>
              <a:t>’</a:t>
            </a:r>
            <a:r>
              <a:rPr lang="en-US" sz="3600" dirty="0" smtClean="0"/>
              <a:t>s replacement</a:t>
            </a:r>
          </a:p>
          <a:p>
            <a:pPr marL="282575" lvl="1" indent="0" eaLnBrk="1" hangingPunct="1">
              <a:buNone/>
              <a:defRPr/>
            </a:pPr>
            <a:r>
              <a:rPr lang="en-US" sz="3600" dirty="0" smtClean="0"/>
              <a:t>—though at one-sixth </a:t>
            </a:r>
          </a:p>
          <a:p>
            <a:pPr marL="282575" lvl="1" indent="0" eaLnBrk="1" hangingPunct="1">
              <a:buNone/>
              <a:defRPr/>
            </a:pPr>
            <a:r>
              <a:rPr lang="en-US" sz="3600" dirty="0" err="1" smtClean="0"/>
              <a:t>Tycho</a:t>
            </a:r>
            <a:r>
              <a:rPr lang="ja-JP" altLang="en-US" sz="3600" dirty="0" smtClean="0">
                <a:latin typeface="Arial"/>
              </a:rPr>
              <a:t>’</a:t>
            </a:r>
            <a:r>
              <a:rPr lang="en-US" sz="3600" dirty="0" smtClean="0"/>
              <a:t>s salary.</a:t>
            </a:r>
          </a:p>
        </p:txBody>
      </p:sp>
      <p:sp>
        <p:nvSpPr>
          <p:cNvPr id="1705995" name="Rectangle 11"/>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err="1">
                <a:solidFill>
                  <a:srgbClr val="FFCC00"/>
                </a:solidFill>
                <a:cs typeface="+mn-cs"/>
              </a:rPr>
              <a:t>Tycho</a:t>
            </a:r>
            <a:r>
              <a:rPr lang="en-US" sz="4000" dirty="0">
                <a:solidFill>
                  <a:srgbClr val="FFCC00"/>
                </a:solidFill>
                <a:cs typeface="+mn-cs"/>
              </a:rPr>
              <a:t> Brahe</a:t>
            </a:r>
          </a:p>
        </p:txBody>
      </p:sp>
      <p:pic>
        <p:nvPicPr>
          <p:cNvPr id="1705996" name="Picture 12" descr="03p4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3581400"/>
            <a:ext cx="2851150" cy="32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136204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1" name="Rectangle 3"/>
          <p:cNvSpPr>
            <a:spLocks noGrp="1" noChangeArrowheads="1"/>
          </p:cNvSpPr>
          <p:nvPr>
            <p:ph type="body" idx="1"/>
          </p:nvPr>
        </p:nvSpPr>
        <p:spPr>
          <a:xfrm>
            <a:off x="571500" y="990600"/>
            <a:ext cx="8591550" cy="5867400"/>
          </a:xfrm>
        </p:spPr>
        <p:txBody>
          <a:bodyPr>
            <a:normAutofit fontScale="85000" lnSpcReduction="10000"/>
          </a:bodyPr>
          <a:lstStyle/>
          <a:p>
            <a:pPr eaLnBrk="1" hangingPunct="1">
              <a:defRPr/>
            </a:pPr>
            <a:r>
              <a:rPr lang="en-US" sz="3600" dirty="0" err="1" smtClean="0"/>
              <a:t>Tycho</a:t>
            </a:r>
            <a:r>
              <a:rPr lang="ja-JP" altLang="en-US" sz="3600" dirty="0" smtClean="0">
                <a:latin typeface="Arial"/>
              </a:rPr>
              <a:t>’</a:t>
            </a:r>
            <a:r>
              <a:rPr lang="en-US" sz="3600" dirty="0" smtClean="0"/>
              <a:t>s sudden death in 1601 left </a:t>
            </a:r>
            <a:r>
              <a:rPr lang="en-US" sz="3600" dirty="0" err="1" smtClean="0"/>
              <a:t>Kepler</a:t>
            </a:r>
            <a:r>
              <a:rPr lang="en-US" sz="3600" dirty="0" smtClean="0"/>
              <a:t> in a position to use </a:t>
            </a:r>
            <a:r>
              <a:rPr lang="en-US" sz="3600" dirty="0" err="1" smtClean="0"/>
              <a:t>Tycho</a:t>
            </a:r>
            <a:r>
              <a:rPr lang="ja-JP" altLang="en-US" sz="3600" dirty="0" smtClean="0">
                <a:latin typeface="Arial"/>
              </a:rPr>
              <a:t>’</a:t>
            </a:r>
            <a:r>
              <a:rPr lang="en-US" sz="3600" dirty="0" smtClean="0"/>
              <a:t>s extensive records of observations to analyze the motions of the planets.</a:t>
            </a:r>
          </a:p>
          <a:p>
            <a:pPr eaLnBrk="1" hangingPunct="1">
              <a:defRPr/>
            </a:pPr>
            <a:r>
              <a:rPr lang="en-US" sz="3600" dirty="0" err="1" smtClean="0"/>
              <a:t>Kepler</a:t>
            </a:r>
            <a:r>
              <a:rPr lang="en-US" sz="3600" dirty="0" smtClean="0"/>
              <a:t> began by studying the motion of Mars—trying to deduce from the observations how the planet actually moved.</a:t>
            </a:r>
          </a:p>
          <a:p>
            <a:pPr>
              <a:defRPr/>
            </a:pPr>
            <a:r>
              <a:rPr lang="en-US" sz="3600" dirty="0"/>
              <a:t>By 1606, he had solved the mystery.</a:t>
            </a:r>
          </a:p>
          <a:p>
            <a:pPr lvl="1">
              <a:defRPr/>
            </a:pPr>
            <a:r>
              <a:rPr lang="en-US" sz="3600" dirty="0"/>
              <a:t>The orbit of Mars is an ellipse—not a circle. </a:t>
            </a:r>
          </a:p>
          <a:p>
            <a:pPr lvl="1">
              <a:defRPr/>
            </a:pPr>
            <a:r>
              <a:rPr lang="en-US" sz="3600" dirty="0"/>
              <a:t>Thus, he abandoned the ancient belief in the circular motion of the planets.</a:t>
            </a:r>
          </a:p>
          <a:p>
            <a:pPr eaLnBrk="1" hangingPunct="1">
              <a:defRPr/>
            </a:pPr>
            <a:endParaRPr lang="en-US" dirty="0" smtClean="0">
              <a:cs typeface="+mn-cs"/>
            </a:endParaRPr>
          </a:p>
        </p:txBody>
      </p:sp>
      <p:sp>
        <p:nvSpPr>
          <p:cNvPr id="1404936" name="Rectangle 8"/>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210530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5" name="Rectangle 3"/>
          <p:cNvSpPr>
            <a:spLocks noGrp="1" noChangeArrowheads="1"/>
          </p:cNvSpPr>
          <p:nvPr>
            <p:ph type="body" idx="1"/>
          </p:nvPr>
        </p:nvSpPr>
        <p:spPr>
          <a:xfrm>
            <a:off x="571500" y="990600"/>
            <a:ext cx="8591550" cy="5867400"/>
          </a:xfrm>
        </p:spPr>
        <p:txBody>
          <a:bodyPr>
            <a:normAutofit/>
          </a:bodyPr>
          <a:lstStyle/>
          <a:p>
            <a:pPr eaLnBrk="1" hangingPunct="1">
              <a:defRPr/>
            </a:pPr>
            <a:r>
              <a:rPr lang="en-US" sz="3600" dirty="0" smtClean="0">
                <a:cs typeface="+mn-cs"/>
              </a:rPr>
              <a:t>While still a college student, he had become a believer in the Copernican hypothesis.</a:t>
            </a:r>
          </a:p>
          <a:p>
            <a:pPr eaLnBrk="1" hangingPunct="1">
              <a:defRPr/>
            </a:pPr>
            <a:r>
              <a:rPr lang="en-US" sz="3600" dirty="0" smtClean="0">
                <a:cs typeface="+mn-cs"/>
              </a:rPr>
              <a:t>During his last year of study, he accepted a teaching job in the town of Graz, in what is now Austria, which allowed him to continue his studies in mathematics and astronomy.</a:t>
            </a:r>
          </a:p>
        </p:txBody>
      </p:sp>
      <p:sp>
        <p:nvSpPr>
          <p:cNvPr id="1400840" name="Rectangle 8"/>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39846139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9" name="Rectangle 3"/>
          <p:cNvSpPr>
            <a:spLocks noGrp="1" noChangeArrowheads="1"/>
          </p:cNvSpPr>
          <p:nvPr>
            <p:ph type="body" idx="1"/>
          </p:nvPr>
        </p:nvSpPr>
        <p:spPr>
          <a:xfrm>
            <a:off x="571500" y="990600"/>
            <a:ext cx="8267700" cy="5867400"/>
          </a:xfrm>
        </p:spPr>
        <p:txBody>
          <a:bodyPr>
            <a:noAutofit/>
          </a:bodyPr>
          <a:lstStyle/>
          <a:p>
            <a:pPr eaLnBrk="1" hangingPunct="1">
              <a:defRPr/>
            </a:pPr>
            <a:r>
              <a:rPr lang="en-US" sz="3600" dirty="0" smtClean="0"/>
              <a:t>By 1596, the same year </a:t>
            </a:r>
            <a:r>
              <a:rPr lang="en-US" sz="3600" dirty="0" err="1" smtClean="0"/>
              <a:t>Tycho</a:t>
            </a:r>
            <a:r>
              <a:rPr lang="en-US" sz="3600" dirty="0" smtClean="0"/>
              <a:t> arrived in Prague, </a:t>
            </a:r>
            <a:r>
              <a:rPr lang="en-US" sz="3600" dirty="0" err="1" smtClean="0"/>
              <a:t>Kepler</a:t>
            </a:r>
            <a:r>
              <a:rPr lang="en-US" sz="3600" dirty="0" smtClean="0"/>
              <a:t> had learned enough to publish a book called </a:t>
            </a:r>
            <a:r>
              <a:rPr lang="en-US" sz="3600" i="1" dirty="0" smtClean="0"/>
              <a:t>The Forerunner of Dissertations on the Universe, Containing the Mystery of the Universe</a:t>
            </a:r>
            <a:r>
              <a:rPr lang="en-US" sz="3600" dirty="0" smtClean="0"/>
              <a:t>. </a:t>
            </a:r>
          </a:p>
          <a:p>
            <a:pPr lvl="1" eaLnBrk="1" hangingPunct="1">
              <a:defRPr/>
            </a:pPr>
            <a:r>
              <a:rPr lang="en-US" sz="3600" dirty="0" smtClean="0"/>
              <a:t>The book, like nearly all scientific works of that age, was written in Latin and is now known as </a:t>
            </a:r>
            <a:r>
              <a:rPr lang="en-US" sz="3600" i="1" dirty="0" err="1" smtClean="0"/>
              <a:t>Mysterium</a:t>
            </a:r>
            <a:r>
              <a:rPr lang="en-US" sz="3600" i="1" dirty="0" smtClean="0"/>
              <a:t> </a:t>
            </a:r>
            <a:r>
              <a:rPr lang="en-US" sz="3600" i="1" dirty="0" err="1" smtClean="0"/>
              <a:t>Cosmographicum</a:t>
            </a:r>
            <a:r>
              <a:rPr lang="en-US" sz="3600" dirty="0" smtClean="0"/>
              <a:t>.</a:t>
            </a:r>
          </a:p>
        </p:txBody>
      </p:sp>
      <p:sp>
        <p:nvSpPr>
          <p:cNvPr id="1401864" name="Rectangle 8"/>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573851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3" name="Rectangle 3"/>
          <p:cNvSpPr>
            <a:spLocks noGrp="1" noChangeArrowheads="1"/>
          </p:cNvSpPr>
          <p:nvPr>
            <p:ph type="body" idx="1"/>
          </p:nvPr>
        </p:nvSpPr>
        <p:spPr>
          <a:xfrm>
            <a:off x="552450" y="990600"/>
            <a:ext cx="8134350" cy="4525963"/>
          </a:xfrm>
        </p:spPr>
        <p:txBody>
          <a:bodyPr>
            <a:normAutofit/>
          </a:bodyPr>
          <a:lstStyle/>
          <a:p>
            <a:pPr eaLnBrk="1" hangingPunct="1">
              <a:defRPr/>
            </a:pPr>
            <a:r>
              <a:rPr lang="en-US" sz="3600" dirty="0" smtClean="0"/>
              <a:t>By modern standards, the book contains almost nothing of value. </a:t>
            </a:r>
          </a:p>
          <a:p>
            <a:pPr lvl="1" eaLnBrk="1" hangingPunct="1">
              <a:defRPr/>
            </a:pPr>
            <a:r>
              <a:rPr lang="en-US" sz="3600" dirty="0" smtClean="0"/>
              <a:t>It begins with a long appreciation of Copernicus</a:t>
            </a:r>
            <a:r>
              <a:rPr lang="ja-JP" altLang="en-US" sz="3600" dirty="0" smtClean="0">
                <a:latin typeface="Arial"/>
              </a:rPr>
              <a:t>’</a:t>
            </a:r>
            <a:r>
              <a:rPr lang="en-US" sz="3600" dirty="0" smtClean="0"/>
              <a:t>s model and then goes on to mystical speculation on the reason for the spacing of the planets</a:t>
            </a:r>
            <a:r>
              <a:rPr lang="ja-JP" altLang="en-US" sz="3600" dirty="0" smtClean="0">
                <a:latin typeface="Arial"/>
              </a:rPr>
              <a:t>’</a:t>
            </a:r>
            <a:r>
              <a:rPr lang="en-US" sz="3600" dirty="0" smtClean="0"/>
              <a:t> orbits. </a:t>
            </a:r>
          </a:p>
        </p:txBody>
      </p:sp>
      <p:sp>
        <p:nvSpPr>
          <p:cNvPr id="1402889" name="Rectangle 9"/>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4795819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600" dirty="0" smtClean="0">
                <a:solidFill>
                  <a:srgbClr val="FFCC00"/>
                </a:solidFill>
                <a:cs typeface="+mj-cs"/>
              </a:rPr>
              <a:t>Astronomy Before Copernicus</a:t>
            </a:r>
          </a:p>
        </p:txBody>
      </p:sp>
      <p:sp>
        <p:nvSpPr>
          <p:cNvPr id="1358851" name="Rectangle 3"/>
          <p:cNvSpPr>
            <a:spLocks noGrp="1" noChangeArrowheads="1"/>
          </p:cNvSpPr>
          <p:nvPr>
            <p:ph type="body" idx="1"/>
          </p:nvPr>
        </p:nvSpPr>
        <p:spPr>
          <a:xfrm>
            <a:off x="571500" y="990600"/>
            <a:ext cx="8591550" cy="4953000"/>
          </a:xfrm>
        </p:spPr>
        <p:txBody>
          <a:bodyPr>
            <a:normAutofit/>
          </a:bodyPr>
          <a:lstStyle/>
          <a:p>
            <a:pPr eaLnBrk="1" hangingPunct="1">
              <a:defRPr/>
            </a:pPr>
            <a:r>
              <a:rPr lang="en-US" sz="3600" dirty="0" smtClean="0"/>
              <a:t>To understand why Copernicus</a:t>
            </a:r>
            <a:r>
              <a:rPr lang="ja-JP" altLang="en-US" sz="3600" dirty="0" smtClean="0">
                <a:latin typeface="Arial"/>
              </a:rPr>
              <a:t>’</a:t>
            </a:r>
            <a:r>
              <a:rPr lang="en-US" sz="3600" dirty="0" smtClean="0"/>
              <a:t>s model  was so important, you first need to backtrack to ancient Greece and meet the two great authorities of ancient astronomy:</a:t>
            </a:r>
          </a:p>
          <a:p>
            <a:pPr lvl="1" eaLnBrk="1" hangingPunct="1">
              <a:defRPr/>
            </a:pPr>
            <a:r>
              <a:rPr lang="en-US" sz="3600" dirty="0" smtClean="0"/>
              <a:t>Aristotle, the brilliant philosopher</a:t>
            </a:r>
          </a:p>
          <a:p>
            <a:pPr lvl="1" eaLnBrk="1" hangingPunct="1">
              <a:defRPr/>
            </a:pPr>
            <a:r>
              <a:rPr lang="en-US" sz="3600" dirty="0" smtClean="0"/>
              <a:t>Claudius Ptolemy, a later follower of Aristotle</a:t>
            </a:r>
            <a:r>
              <a:rPr lang="ja-JP" altLang="en-US" sz="3600" dirty="0" smtClean="0">
                <a:latin typeface="Arial"/>
              </a:rPr>
              <a:t>’</a:t>
            </a:r>
            <a:r>
              <a:rPr lang="en-US" sz="3600" dirty="0" smtClean="0"/>
              <a:t>s principles</a:t>
            </a:r>
          </a:p>
        </p:txBody>
      </p:sp>
    </p:spTree>
    <p:extLst>
      <p:ext uri="{BB962C8B-B14F-4D97-AF65-F5344CB8AC3E}">
        <p14:creationId xmlns:p14="http://schemas.microsoft.com/office/powerpoint/2010/main" val="2010837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9" name="Rectangle 3"/>
          <p:cNvSpPr>
            <a:spLocks noGrp="1" noChangeArrowheads="1"/>
          </p:cNvSpPr>
          <p:nvPr>
            <p:ph type="body" idx="1"/>
          </p:nvPr>
        </p:nvSpPr>
        <p:spPr>
          <a:xfrm>
            <a:off x="571500" y="990600"/>
            <a:ext cx="8267700" cy="5867400"/>
          </a:xfrm>
        </p:spPr>
        <p:txBody>
          <a:bodyPr>
            <a:normAutofit lnSpcReduction="10000"/>
          </a:bodyPr>
          <a:lstStyle/>
          <a:p>
            <a:pPr eaLnBrk="1" hangingPunct="1">
              <a:defRPr/>
            </a:pPr>
            <a:r>
              <a:rPr lang="en-US" sz="3600" dirty="0" smtClean="0"/>
              <a:t>The second half of the book, though, has one virtue.</a:t>
            </a:r>
          </a:p>
          <a:p>
            <a:pPr eaLnBrk="1" hangingPunct="1">
              <a:defRPr/>
            </a:pPr>
            <a:r>
              <a:rPr lang="en-US" sz="3600" dirty="0" smtClean="0"/>
              <a:t>As </a:t>
            </a:r>
            <a:r>
              <a:rPr lang="en-US" sz="3600" dirty="0" err="1" smtClean="0"/>
              <a:t>Kepler</a:t>
            </a:r>
            <a:r>
              <a:rPr lang="en-US" sz="3600" dirty="0" smtClean="0"/>
              <a:t> tried to understand planet orbits, he demonstrated that he was a talented mathematician and that he had become well versed in astronomy. </a:t>
            </a:r>
          </a:p>
          <a:p>
            <a:pPr lvl="1" eaLnBrk="1" hangingPunct="1">
              <a:defRPr/>
            </a:pPr>
            <a:r>
              <a:rPr lang="en-US" sz="3600" dirty="0" smtClean="0"/>
              <a:t>He sent copies to </a:t>
            </a:r>
            <a:r>
              <a:rPr lang="en-US" sz="3600" dirty="0" err="1" smtClean="0"/>
              <a:t>Tycho</a:t>
            </a:r>
            <a:r>
              <a:rPr lang="en-US" sz="3600" dirty="0" smtClean="0"/>
              <a:t> and to Galileo, who both recognized </a:t>
            </a:r>
            <a:r>
              <a:rPr lang="en-US" sz="3600" dirty="0" err="1" smtClean="0"/>
              <a:t>Kepler</a:t>
            </a:r>
            <a:r>
              <a:rPr lang="ja-JP" altLang="en-US" sz="3600" dirty="0" smtClean="0">
                <a:latin typeface="Arial"/>
              </a:rPr>
              <a:t>’</a:t>
            </a:r>
            <a:r>
              <a:rPr lang="en-US" sz="3600" dirty="0" smtClean="0"/>
              <a:t>s talent—in spite of the mystical parts of the book</a:t>
            </a:r>
            <a:r>
              <a:rPr lang="en-US" sz="2400" dirty="0" smtClean="0"/>
              <a:t>.</a:t>
            </a:r>
          </a:p>
        </p:txBody>
      </p:sp>
      <p:sp>
        <p:nvSpPr>
          <p:cNvPr id="1714183" name="Rectangle 7"/>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2661847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7" name="Rectangle 3"/>
          <p:cNvSpPr>
            <a:spLocks noGrp="1" noChangeArrowheads="1"/>
          </p:cNvSpPr>
          <p:nvPr>
            <p:ph type="body" idx="1"/>
          </p:nvPr>
        </p:nvSpPr>
        <p:spPr>
          <a:xfrm>
            <a:off x="571500" y="990600"/>
            <a:ext cx="8267700" cy="5867400"/>
          </a:xfrm>
        </p:spPr>
        <p:txBody>
          <a:bodyPr>
            <a:normAutofit/>
          </a:bodyPr>
          <a:lstStyle/>
          <a:p>
            <a:pPr eaLnBrk="1" hangingPunct="1">
              <a:defRPr/>
            </a:pPr>
            <a:r>
              <a:rPr lang="en-US" sz="3600" dirty="0" smtClean="0">
                <a:cs typeface="+mn-cs"/>
              </a:rPr>
              <a:t>Life was unsettled for </a:t>
            </a:r>
            <a:r>
              <a:rPr lang="en-US" sz="3600" dirty="0" err="1" smtClean="0">
                <a:cs typeface="+mn-cs"/>
              </a:rPr>
              <a:t>Kepler</a:t>
            </a:r>
            <a:r>
              <a:rPr lang="en-US" sz="3600" dirty="0" smtClean="0">
                <a:cs typeface="+mn-cs"/>
              </a:rPr>
              <a:t> in Graz because of the persecution of Protestants in that region.</a:t>
            </a:r>
          </a:p>
          <a:p>
            <a:pPr eaLnBrk="1" hangingPunct="1">
              <a:defRPr/>
            </a:pPr>
            <a:r>
              <a:rPr lang="en-US" sz="3600" dirty="0" smtClean="0">
                <a:cs typeface="+mn-cs"/>
              </a:rPr>
              <a:t>So, when </a:t>
            </a:r>
            <a:r>
              <a:rPr lang="en-US" sz="3600" dirty="0" err="1" smtClean="0">
                <a:cs typeface="+mn-cs"/>
              </a:rPr>
              <a:t>Tycho</a:t>
            </a:r>
            <a:r>
              <a:rPr lang="en-US" sz="3600" dirty="0" smtClean="0">
                <a:cs typeface="+mn-cs"/>
              </a:rPr>
              <a:t> Brahe invited him to Prague in 1600, </a:t>
            </a:r>
            <a:r>
              <a:rPr lang="en-US" sz="3600" dirty="0" err="1" smtClean="0">
                <a:cs typeface="+mn-cs"/>
              </a:rPr>
              <a:t>Kepler</a:t>
            </a:r>
            <a:r>
              <a:rPr lang="en-US" sz="3600" dirty="0" smtClean="0">
                <a:cs typeface="+mn-cs"/>
              </a:rPr>
              <a:t> went eagerly, ready to work with the famous astronomer.</a:t>
            </a:r>
          </a:p>
        </p:txBody>
      </p:sp>
      <p:sp>
        <p:nvSpPr>
          <p:cNvPr id="1403912" name="Rectangle 8"/>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10474554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1" name="Rectangle 3"/>
          <p:cNvSpPr>
            <a:spLocks noGrp="1" noChangeArrowheads="1"/>
          </p:cNvSpPr>
          <p:nvPr>
            <p:ph type="body" idx="1"/>
          </p:nvPr>
        </p:nvSpPr>
        <p:spPr>
          <a:xfrm>
            <a:off x="571500" y="990600"/>
            <a:ext cx="8591550" cy="5867400"/>
          </a:xfrm>
        </p:spPr>
        <p:txBody>
          <a:bodyPr>
            <a:normAutofit/>
          </a:bodyPr>
          <a:lstStyle/>
          <a:p>
            <a:pPr eaLnBrk="1" hangingPunct="1">
              <a:defRPr/>
            </a:pPr>
            <a:r>
              <a:rPr lang="en-US" sz="3600" dirty="0" err="1" smtClean="0">
                <a:cs typeface="+mn-cs"/>
              </a:rPr>
              <a:t>Tycho</a:t>
            </a:r>
            <a:r>
              <a:rPr lang="ja-JP" altLang="en-US" sz="3600" dirty="0" smtClean="0">
                <a:latin typeface="Arial"/>
                <a:cs typeface="+mn-cs"/>
              </a:rPr>
              <a:t>’</a:t>
            </a:r>
            <a:r>
              <a:rPr lang="en-US" sz="3600" dirty="0" smtClean="0">
                <a:cs typeface="+mn-cs"/>
              </a:rPr>
              <a:t>s sudden death in 1601 left </a:t>
            </a:r>
            <a:r>
              <a:rPr lang="en-US" sz="3600" dirty="0" err="1" smtClean="0">
                <a:cs typeface="+mn-cs"/>
              </a:rPr>
              <a:t>Kepler</a:t>
            </a:r>
            <a:r>
              <a:rPr lang="en-US" sz="3600" dirty="0" smtClean="0">
                <a:cs typeface="+mn-cs"/>
              </a:rPr>
              <a:t> in a position to use </a:t>
            </a:r>
            <a:r>
              <a:rPr lang="en-US" sz="3600" dirty="0" err="1" smtClean="0">
                <a:cs typeface="+mn-cs"/>
              </a:rPr>
              <a:t>Tycho</a:t>
            </a:r>
            <a:r>
              <a:rPr lang="ja-JP" altLang="en-US" sz="3600" dirty="0" smtClean="0">
                <a:latin typeface="Arial"/>
                <a:cs typeface="+mn-cs"/>
              </a:rPr>
              <a:t>’</a:t>
            </a:r>
            <a:r>
              <a:rPr lang="en-US" sz="3600" dirty="0" smtClean="0">
                <a:cs typeface="+mn-cs"/>
              </a:rPr>
              <a:t>s extensive records of observations to analyze the motions of the planets.</a:t>
            </a:r>
          </a:p>
          <a:p>
            <a:pPr eaLnBrk="1" hangingPunct="1">
              <a:defRPr/>
            </a:pPr>
            <a:r>
              <a:rPr lang="en-US" sz="3600" dirty="0" err="1" smtClean="0">
                <a:cs typeface="+mn-cs"/>
              </a:rPr>
              <a:t>Kepler</a:t>
            </a:r>
            <a:r>
              <a:rPr lang="en-US" sz="3600" dirty="0" smtClean="0">
                <a:cs typeface="+mn-cs"/>
              </a:rPr>
              <a:t> began by studying the motion of Mars—trying to deduce from the observations how the planet actually moved.</a:t>
            </a:r>
          </a:p>
        </p:txBody>
      </p:sp>
      <p:sp>
        <p:nvSpPr>
          <p:cNvPr id="1404936" name="Rectangle 8"/>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428637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7" name="Rectangle 3"/>
          <p:cNvSpPr>
            <a:spLocks noGrp="1" noChangeArrowheads="1"/>
          </p:cNvSpPr>
          <p:nvPr>
            <p:ph type="body" idx="1"/>
          </p:nvPr>
        </p:nvSpPr>
        <p:spPr>
          <a:xfrm>
            <a:off x="552450" y="952500"/>
            <a:ext cx="8572500" cy="4525963"/>
          </a:xfrm>
        </p:spPr>
        <p:txBody>
          <a:bodyPr>
            <a:normAutofit/>
          </a:bodyPr>
          <a:lstStyle/>
          <a:p>
            <a:pPr eaLnBrk="1" hangingPunct="1">
              <a:defRPr/>
            </a:pPr>
            <a:r>
              <a:rPr lang="en-US" sz="3600" dirty="0" smtClean="0"/>
              <a:t>By 1606, he had solved the mystery.</a:t>
            </a:r>
          </a:p>
          <a:p>
            <a:pPr lvl="1" eaLnBrk="1" hangingPunct="1">
              <a:defRPr/>
            </a:pPr>
            <a:r>
              <a:rPr lang="en-US" sz="3600" dirty="0" smtClean="0"/>
              <a:t>The orbit of Mars is an ellipse—not a circle. </a:t>
            </a:r>
          </a:p>
          <a:p>
            <a:pPr lvl="1" eaLnBrk="1" hangingPunct="1">
              <a:defRPr/>
            </a:pPr>
            <a:r>
              <a:rPr lang="en-US" sz="3600" dirty="0" smtClean="0"/>
              <a:t>Thus, he abandoned the ancient belief in the circular motion of the planets.</a:t>
            </a:r>
          </a:p>
        </p:txBody>
      </p:sp>
      <p:sp>
        <p:nvSpPr>
          <p:cNvPr id="1716231" name="Rectangle 7"/>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38718928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5" name="Rectangle 3"/>
          <p:cNvSpPr>
            <a:spLocks noGrp="1" noChangeArrowheads="1"/>
          </p:cNvSpPr>
          <p:nvPr>
            <p:ph type="body" idx="1"/>
          </p:nvPr>
        </p:nvSpPr>
        <p:spPr>
          <a:xfrm>
            <a:off x="552450" y="952500"/>
            <a:ext cx="8591550" cy="4525963"/>
          </a:xfrm>
        </p:spPr>
        <p:txBody>
          <a:bodyPr>
            <a:normAutofit/>
          </a:bodyPr>
          <a:lstStyle/>
          <a:p>
            <a:pPr eaLnBrk="1" hangingPunct="1">
              <a:defRPr/>
            </a:pPr>
            <a:r>
              <a:rPr lang="en-US" sz="3600" dirty="0" smtClean="0"/>
              <a:t>However, the mystery was even more complex. </a:t>
            </a:r>
          </a:p>
          <a:p>
            <a:pPr lvl="1" eaLnBrk="1" hangingPunct="1">
              <a:defRPr/>
            </a:pPr>
            <a:r>
              <a:rPr lang="en-US" sz="3600" dirty="0" smtClean="0"/>
              <a:t>The planets do not move at uniform speeds along their elliptical orbits.</a:t>
            </a:r>
          </a:p>
          <a:p>
            <a:pPr lvl="1" eaLnBrk="1" hangingPunct="1">
              <a:defRPr/>
            </a:pPr>
            <a:r>
              <a:rPr lang="en-US" sz="3600" dirty="0" err="1" smtClean="0"/>
              <a:t>Kepler</a:t>
            </a:r>
            <a:r>
              <a:rPr lang="en-US" sz="3600" dirty="0" smtClean="0"/>
              <a:t> recognized that they move faster when close to the sun and slower when farther away.</a:t>
            </a:r>
          </a:p>
        </p:txBody>
      </p:sp>
      <p:sp>
        <p:nvSpPr>
          <p:cNvPr id="1405960" name="Rectangle 8"/>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6627198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9" name="Rectangle 3"/>
          <p:cNvSpPr>
            <a:spLocks noGrp="1" noChangeArrowheads="1"/>
          </p:cNvSpPr>
          <p:nvPr>
            <p:ph type="body" idx="1"/>
          </p:nvPr>
        </p:nvSpPr>
        <p:spPr>
          <a:xfrm>
            <a:off x="571500" y="990600"/>
            <a:ext cx="8591550" cy="5867400"/>
          </a:xfrm>
        </p:spPr>
        <p:txBody>
          <a:bodyPr>
            <a:noAutofit/>
          </a:bodyPr>
          <a:lstStyle/>
          <a:p>
            <a:pPr eaLnBrk="1" hangingPunct="1">
              <a:defRPr/>
            </a:pPr>
            <a:r>
              <a:rPr lang="en-US" sz="2800" dirty="0" smtClean="0"/>
              <a:t>Thus, </a:t>
            </a:r>
            <a:r>
              <a:rPr lang="en-US" sz="2800" dirty="0" err="1" smtClean="0"/>
              <a:t>Kepler</a:t>
            </a:r>
            <a:r>
              <a:rPr lang="en-US" sz="2800" dirty="0" smtClean="0"/>
              <a:t> abandoned both uniform motion and circular motion and, thereby, finally solved the problem of planetary motion. </a:t>
            </a:r>
          </a:p>
          <a:p>
            <a:pPr eaLnBrk="1" hangingPunct="1">
              <a:defRPr/>
            </a:pPr>
            <a:r>
              <a:rPr lang="en-US" sz="2800" dirty="0" smtClean="0"/>
              <a:t>Later, he discovered that the radii of the planets</a:t>
            </a:r>
            <a:r>
              <a:rPr lang="ja-JP" altLang="en-US" sz="2800" dirty="0" smtClean="0">
                <a:latin typeface="Arial"/>
              </a:rPr>
              <a:t>’</a:t>
            </a:r>
            <a:r>
              <a:rPr lang="en-US" sz="2800" dirty="0" smtClean="0"/>
              <a:t> orbits are related to the planets</a:t>
            </a:r>
            <a:r>
              <a:rPr lang="ja-JP" altLang="en-US" sz="2800" dirty="0" smtClean="0">
                <a:latin typeface="Arial"/>
              </a:rPr>
              <a:t>’</a:t>
            </a:r>
            <a:r>
              <a:rPr lang="en-US" sz="2800" dirty="0" smtClean="0"/>
              <a:t> orbital periods. </a:t>
            </a:r>
          </a:p>
          <a:p>
            <a:pPr lvl="1" eaLnBrk="1" hangingPunct="1">
              <a:defRPr/>
            </a:pPr>
            <a:r>
              <a:rPr lang="en-US" sz="2800" dirty="0" err="1" smtClean="0"/>
              <a:t>Kepler</a:t>
            </a:r>
            <a:r>
              <a:rPr lang="en-US" sz="2800" dirty="0" smtClean="0"/>
              <a:t> published his results in 1609 and 1619 in books called, respectively, </a:t>
            </a:r>
            <a:r>
              <a:rPr lang="en-US" sz="2800" i="1" dirty="0" err="1" smtClean="0"/>
              <a:t>Astronomia</a:t>
            </a:r>
            <a:r>
              <a:rPr lang="en-US" sz="2800" i="1" dirty="0" smtClean="0"/>
              <a:t> Nova</a:t>
            </a:r>
            <a:r>
              <a:rPr lang="en-US" sz="2800" dirty="0" smtClean="0"/>
              <a:t> (</a:t>
            </a:r>
            <a:r>
              <a:rPr lang="en-US" sz="2800" i="1" dirty="0" smtClean="0"/>
              <a:t>New Astronomy</a:t>
            </a:r>
            <a:r>
              <a:rPr lang="en-US" sz="2800" dirty="0" smtClean="0"/>
              <a:t>) and </a:t>
            </a:r>
            <a:r>
              <a:rPr lang="en-US" sz="2800" i="1" dirty="0" err="1" smtClean="0"/>
              <a:t>Harmonice</a:t>
            </a:r>
            <a:r>
              <a:rPr lang="en-US" sz="2800" i="1" dirty="0" smtClean="0"/>
              <a:t> Mundi</a:t>
            </a:r>
            <a:r>
              <a:rPr lang="en-US" sz="2800" dirty="0" smtClean="0"/>
              <a:t> (</a:t>
            </a:r>
            <a:r>
              <a:rPr lang="en-US" sz="2800" i="1" dirty="0" smtClean="0"/>
              <a:t>The Harmony of the World</a:t>
            </a:r>
            <a:r>
              <a:rPr lang="en-US" sz="2800" dirty="0" smtClean="0"/>
              <a:t>).</a:t>
            </a:r>
          </a:p>
        </p:txBody>
      </p:sp>
      <p:sp>
        <p:nvSpPr>
          <p:cNvPr id="1406984" name="Rectangle 8"/>
          <p:cNvSpPr>
            <a:spLocks noChangeArrowheads="1"/>
          </p:cNvSpPr>
          <p:nvPr/>
        </p:nvSpPr>
        <p:spPr bwMode="auto">
          <a:xfrm>
            <a:off x="571500" y="76200"/>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4000" dirty="0">
                <a:solidFill>
                  <a:srgbClr val="FFCC00"/>
                </a:solidFill>
                <a:cs typeface="+mn-cs"/>
              </a:rPr>
              <a:t>Johannes </a:t>
            </a:r>
            <a:r>
              <a:rPr lang="en-US" sz="4000" dirty="0" err="1">
                <a:solidFill>
                  <a:srgbClr val="FFCC00"/>
                </a:solidFill>
                <a:cs typeface="+mn-cs"/>
              </a:rPr>
              <a:t>Kepler</a:t>
            </a:r>
            <a:endParaRPr lang="en-US" sz="4000" dirty="0">
              <a:solidFill>
                <a:srgbClr val="FFCC00"/>
              </a:solidFill>
              <a:cs typeface="+mn-cs"/>
            </a:endParaRPr>
          </a:p>
        </p:txBody>
      </p:sp>
    </p:spTree>
    <p:extLst>
      <p:ext uri="{BB962C8B-B14F-4D97-AF65-F5344CB8AC3E}">
        <p14:creationId xmlns:p14="http://schemas.microsoft.com/office/powerpoint/2010/main" val="2444692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Rectangle 2"/>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4000" dirty="0" smtClean="0">
                <a:solidFill>
                  <a:srgbClr val="FFCC00"/>
                </a:solidFill>
                <a:cs typeface="+mj-cs"/>
              </a:rPr>
              <a:t/>
            </a:r>
            <a:br>
              <a:rPr lang="en-US" sz="4000" dirty="0" smtClean="0">
                <a:solidFill>
                  <a:srgbClr val="FFCC00"/>
                </a:solidFill>
                <a:cs typeface="+mj-cs"/>
              </a:rPr>
            </a:br>
            <a:r>
              <a:rPr lang="en-US" sz="4000" dirty="0" err="1" smtClean="0">
                <a:solidFill>
                  <a:srgbClr val="FFCC00"/>
                </a:solidFill>
                <a:cs typeface="+mj-cs"/>
              </a:rPr>
              <a:t>Kepler</a:t>
            </a:r>
            <a:r>
              <a:rPr lang="ja-JP" altLang="en-US" sz="4000" dirty="0" smtClean="0">
                <a:solidFill>
                  <a:srgbClr val="FFCC00"/>
                </a:solidFill>
                <a:latin typeface="Arial"/>
                <a:cs typeface="+mj-cs"/>
              </a:rPr>
              <a:t>’</a:t>
            </a:r>
            <a:r>
              <a:rPr lang="en-US" sz="4000" dirty="0" smtClean="0">
                <a:solidFill>
                  <a:srgbClr val="FFCC00"/>
                </a:solidFill>
                <a:cs typeface="+mj-cs"/>
              </a:rPr>
              <a:t>s Three Laws of Planetary Motion</a:t>
            </a:r>
          </a:p>
        </p:txBody>
      </p:sp>
      <p:sp>
        <p:nvSpPr>
          <p:cNvPr id="1408003" name="Rectangle 3"/>
          <p:cNvSpPr>
            <a:spLocks noGrp="1" noChangeArrowheads="1"/>
          </p:cNvSpPr>
          <p:nvPr>
            <p:ph type="body" idx="1"/>
          </p:nvPr>
        </p:nvSpPr>
        <p:spPr>
          <a:xfrm>
            <a:off x="571500" y="1717206"/>
            <a:ext cx="8591550" cy="5140794"/>
          </a:xfrm>
        </p:spPr>
        <p:txBody>
          <a:bodyPr/>
          <a:lstStyle/>
          <a:p>
            <a:pPr eaLnBrk="1" hangingPunct="1">
              <a:defRPr/>
            </a:pPr>
            <a:r>
              <a:rPr lang="en-US" sz="3600" dirty="0" smtClean="0">
                <a:cs typeface="+mn-cs"/>
              </a:rPr>
              <a:t>Although </a:t>
            </a:r>
            <a:r>
              <a:rPr lang="en-US" sz="3600" dirty="0" err="1" smtClean="0">
                <a:cs typeface="+mn-cs"/>
              </a:rPr>
              <a:t>Kepler</a:t>
            </a:r>
            <a:r>
              <a:rPr lang="en-US" sz="3600" dirty="0" smtClean="0">
                <a:cs typeface="+mn-cs"/>
              </a:rPr>
              <a:t> dabbled in the philosophical arguments of the day, he was a mathematician.</a:t>
            </a:r>
          </a:p>
          <a:p>
            <a:pPr eaLnBrk="1" hangingPunct="1">
              <a:defRPr/>
            </a:pPr>
            <a:r>
              <a:rPr lang="en-US" sz="3600" dirty="0" smtClean="0">
                <a:cs typeface="+mn-cs"/>
              </a:rPr>
              <a:t>His triumph was the solution of the problem of the motion of the planets. </a:t>
            </a:r>
          </a:p>
        </p:txBody>
      </p:sp>
    </p:spTree>
    <p:extLst>
      <p:ext uri="{BB962C8B-B14F-4D97-AF65-F5344CB8AC3E}">
        <p14:creationId xmlns:p14="http://schemas.microsoft.com/office/powerpoint/2010/main" val="2262838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5" name="Rectangle 3"/>
          <p:cNvSpPr>
            <a:spLocks noGrp="1" noChangeArrowheads="1"/>
          </p:cNvSpPr>
          <p:nvPr>
            <p:ph type="body" idx="1"/>
          </p:nvPr>
        </p:nvSpPr>
        <p:spPr>
          <a:xfrm>
            <a:off x="552450" y="952500"/>
            <a:ext cx="7981950" cy="5905500"/>
          </a:xfrm>
        </p:spPr>
        <p:txBody>
          <a:bodyPr/>
          <a:lstStyle/>
          <a:p>
            <a:pPr eaLnBrk="1" hangingPunct="1">
              <a:defRPr/>
            </a:pPr>
            <a:r>
              <a:rPr lang="en-US" sz="4400" dirty="0" smtClean="0">
                <a:cs typeface="+mn-cs"/>
              </a:rPr>
              <a:t>The key to his solution was the </a:t>
            </a:r>
            <a:r>
              <a:rPr lang="en-US" sz="4400" dirty="0" smtClean="0">
                <a:solidFill>
                  <a:srgbClr val="3333FF"/>
                </a:solidFill>
                <a:cs typeface="+mn-cs"/>
              </a:rPr>
              <a:t>ellipse</a:t>
            </a:r>
            <a:r>
              <a:rPr lang="en-US" sz="4400" dirty="0" smtClean="0">
                <a:cs typeface="+mn-cs"/>
              </a:rPr>
              <a:t>. </a:t>
            </a:r>
          </a:p>
          <a:p>
            <a:pPr lvl="1" eaLnBrk="1" hangingPunct="1">
              <a:defRPr/>
            </a:pPr>
            <a:r>
              <a:rPr lang="en-US" sz="2400" dirty="0" smtClean="0"/>
              <a:t>An ellipse</a:t>
            </a:r>
            <a:r>
              <a:rPr lang="en-US" sz="2400" b="1" dirty="0" smtClean="0"/>
              <a:t> </a:t>
            </a:r>
            <a:r>
              <a:rPr lang="en-US" sz="2400" dirty="0" smtClean="0"/>
              <a:t>is a figure drawn around two points—called the </a:t>
            </a:r>
            <a:r>
              <a:rPr lang="en-US" sz="2400" i="1" dirty="0" smtClean="0"/>
              <a:t>foci</a:t>
            </a:r>
            <a:r>
              <a:rPr lang="en-US" sz="2400" dirty="0" smtClean="0"/>
              <a:t>—in such a way that the distance from one focus to any point on the ellipse and back to the other focus equals a constant.</a:t>
            </a:r>
            <a:endParaRPr lang="en-US" dirty="0" smtClean="0"/>
          </a:p>
        </p:txBody>
      </p:sp>
      <p:sp>
        <p:nvSpPr>
          <p:cNvPr id="1718279" name="Rectangle 7"/>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spTree>
    <p:extLst>
      <p:ext uri="{BB962C8B-B14F-4D97-AF65-F5344CB8AC3E}">
        <p14:creationId xmlns:p14="http://schemas.microsoft.com/office/powerpoint/2010/main" val="2445711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42" name="Rectangle 18"/>
          <p:cNvSpPr>
            <a:spLocks noGrp="1" noChangeArrowheads="1"/>
          </p:cNvSpPr>
          <p:nvPr>
            <p:ph type="body" idx="1"/>
          </p:nvPr>
        </p:nvSpPr>
        <p:spPr>
          <a:xfrm>
            <a:off x="571500" y="990600"/>
            <a:ext cx="8591550" cy="5372100"/>
          </a:xfrm>
        </p:spPr>
        <p:txBody>
          <a:bodyPr/>
          <a:lstStyle/>
          <a:p>
            <a:pPr eaLnBrk="1" hangingPunct="1">
              <a:defRPr/>
            </a:pPr>
            <a:r>
              <a:rPr lang="en-US" sz="3800" smtClean="0">
                <a:cs typeface="+mn-cs"/>
              </a:rPr>
              <a:t>This makes it easy to draw ellipses with two thumbtacks and a loop of string.</a:t>
            </a:r>
          </a:p>
          <a:p>
            <a:pPr lvl="1" eaLnBrk="1" hangingPunct="1">
              <a:defRPr/>
            </a:pPr>
            <a:r>
              <a:rPr lang="en-US" sz="2400" smtClean="0"/>
              <a:t>First, press the thumbtacks into a board.</a:t>
            </a:r>
          </a:p>
          <a:p>
            <a:pPr lvl="1" eaLnBrk="1" hangingPunct="1">
              <a:defRPr/>
            </a:pPr>
            <a:r>
              <a:rPr lang="en-US" sz="2400" smtClean="0"/>
              <a:t>Then, loop the string about the tacks.</a:t>
            </a:r>
          </a:p>
          <a:p>
            <a:pPr lvl="1" eaLnBrk="1" hangingPunct="1">
              <a:defRPr/>
            </a:pPr>
            <a:r>
              <a:rPr lang="en-US" sz="2400" smtClean="0"/>
              <a:t>Next, place a pencil in the loop. </a:t>
            </a:r>
          </a:p>
          <a:p>
            <a:pPr lvl="1" eaLnBrk="1" hangingPunct="1">
              <a:defRPr/>
            </a:pPr>
            <a:r>
              <a:rPr lang="en-US" sz="2400" smtClean="0"/>
              <a:t>If you keep the string taut </a:t>
            </a:r>
            <a:br>
              <a:rPr lang="en-US" sz="2400" smtClean="0"/>
            </a:br>
            <a:r>
              <a:rPr lang="en-US" sz="2400" smtClean="0"/>
              <a:t>as you move the pencil, </a:t>
            </a:r>
            <a:br>
              <a:rPr lang="en-US" sz="2400" smtClean="0"/>
            </a:br>
            <a:r>
              <a:rPr lang="en-US" sz="2400" smtClean="0"/>
              <a:t>it traces out an ellipse.</a:t>
            </a:r>
          </a:p>
        </p:txBody>
      </p:sp>
      <p:sp>
        <p:nvSpPr>
          <p:cNvPr id="1409045" name="Rectangle 21"/>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pic>
        <p:nvPicPr>
          <p:cNvPr id="1409046" name="Picture 22" descr="03f03"/>
          <p:cNvPicPr>
            <a:picLocks noChangeAspect="1" noChangeArrowheads="1"/>
          </p:cNvPicPr>
          <p:nvPr/>
        </p:nvPicPr>
        <p:blipFill>
          <a:blip r:embed="rId3">
            <a:extLst>
              <a:ext uri="{28A0092B-C50C-407E-A947-70E740481C1C}">
                <a14:useLocalDpi xmlns:a14="http://schemas.microsoft.com/office/drawing/2010/main" val="0"/>
              </a:ext>
            </a:extLst>
          </a:blip>
          <a:srcRect l="847" t="2699" r="66949" b="8211"/>
          <a:stretch>
            <a:fillRect/>
          </a:stretch>
        </p:blipFill>
        <p:spPr bwMode="auto">
          <a:xfrm>
            <a:off x="5867400" y="4013200"/>
            <a:ext cx="3276600"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183832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1" name="Rectangle 3"/>
          <p:cNvSpPr>
            <a:spLocks noGrp="1" noChangeArrowheads="1"/>
          </p:cNvSpPr>
          <p:nvPr>
            <p:ph type="body" sz="half" idx="1"/>
          </p:nvPr>
        </p:nvSpPr>
        <p:spPr>
          <a:xfrm>
            <a:off x="552450" y="990600"/>
            <a:ext cx="8591550" cy="5867400"/>
          </a:xfrm>
        </p:spPr>
        <p:txBody>
          <a:bodyPr/>
          <a:lstStyle/>
          <a:p>
            <a:pPr eaLnBrk="1" hangingPunct="1">
              <a:defRPr/>
            </a:pPr>
            <a:r>
              <a:rPr lang="en-US" sz="4000" dirty="0" smtClean="0">
                <a:cs typeface="+mn-cs"/>
              </a:rPr>
              <a:t>The geometry of an ellipse is described by two simple numbers.</a:t>
            </a:r>
            <a:r>
              <a:rPr lang="en-US" dirty="0" smtClean="0">
                <a:cs typeface="+mn-cs"/>
              </a:rPr>
              <a:t> </a:t>
            </a:r>
          </a:p>
          <a:p>
            <a:pPr lvl="1" eaLnBrk="1" hangingPunct="1">
              <a:defRPr/>
            </a:pPr>
            <a:r>
              <a:rPr lang="en-US" sz="2400" dirty="0" smtClean="0"/>
              <a:t>The </a:t>
            </a:r>
            <a:r>
              <a:rPr lang="en-US" sz="2400" dirty="0" smtClean="0">
                <a:solidFill>
                  <a:srgbClr val="3333FF"/>
                </a:solidFill>
              </a:rPr>
              <a:t>semi-major axis</a:t>
            </a:r>
            <a:r>
              <a:rPr lang="en-US" sz="2400" dirty="0" smtClean="0"/>
              <a:t>, </a:t>
            </a:r>
            <a:r>
              <a:rPr lang="en-US" sz="2400" i="1" dirty="0" smtClean="0">
                <a:solidFill>
                  <a:srgbClr val="3333FF"/>
                </a:solidFill>
              </a:rPr>
              <a:t>a</a:t>
            </a:r>
            <a:r>
              <a:rPr lang="en-US" sz="2400" dirty="0" smtClean="0"/>
              <a:t>,</a:t>
            </a:r>
            <a:r>
              <a:rPr lang="en-US" sz="2400" b="1" dirty="0" smtClean="0"/>
              <a:t> </a:t>
            </a:r>
            <a:r>
              <a:rPr lang="en-US" sz="2400" dirty="0" smtClean="0"/>
              <a:t>is half of the longest diameter. </a:t>
            </a:r>
          </a:p>
          <a:p>
            <a:pPr lvl="1" eaLnBrk="1" hangingPunct="1">
              <a:defRPr/>
            </a:pPr>
            <a:r>
              <a:rPr lang="en-US" sz="2400" dirty="0" smtClean="0"/>
              <a:t>The </a:t>
            </a:r>
            <a:r>
              <a:rPr lang="en-US" sz="2400" dirty="0" smtClean="0">
                <a:solidFill>
                  <a:srgbClr val="3333FF"/>
                </a:solidFill>
              </a:rPr>
              <a:t>eccentricity</a:t>
            </a:r>
            <a:r>
              <a:rPr lang="en-US" sz="2400" dirty="0" smtClean="0"/>
              <a:t>, </a:t>
            </a:r>
            <a:r>
              <a:rPr lang="en-US" sz="2400" i="1" dirty="0" smtClean="0">
                <a:solidFill>
                  <a:srgbClr val="3333FF"/>
                </a:solidFill>
              </a:rPr>
              <a:t>e</a:t>
            </a:r>
            <a:r>
              <a:rPr lang="en-US" sz="2400" dirty="0" smtClean="0"/>
              <a:t>,</a:t>
            </a:r>
            <a:r>
              <a:rPr lang="en-US" sz="2400" b="1" dirty="0" smtClean="0"/>
              <a:t> i</a:t>
            </a:r>
            <a:r>
              <a:rPr lang="en-US" sz="2400" dirty="0" smtClean="0"/>
              <a:t>s half the distance between the foci divided by the semi-major axis.</a:t>
            </a:r>
          </a:p>
        </p:txBody>
      </p:sp>
      <p:sp>
        <p:nvSpPr>
          <p:cNvPr id="1410063" name="Rectangle 15"/>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pic>
        <p:nvPicPr>
          <p:cNvPr id="1410064" name="Picture 16" descr="03f03"/>
          <p:cNvPicPr>
            <a:picLocks noChangeAspect="1" noChangeArrowheads="1"/>
          </p:cNvPicPr>
          <p:nvPr/>
        </p:nvPicPr>
        <p:blipFill>
          <a:blip r:embed="rId3">
            <a:extLst>
              <a:ext uri="{28A0092B-C50C-407E-A947-70E740481C1C}">
                <a14:useLocalDpi xmlns:a14="http://schemas.microsoft.com/office/drawing/2010/main" val="0"/>
              </a:ext>
            </a:extLst>
          </a:blip>
          <a:srcRect l="32204" t="16199" r="37288" b="8211"/>
          <a:stretch>
            <a:fillRect/>
          </a:stretch>
        </p:blipFill>
        <p:spPr bwMode="auto">
          <a:xfrm>
            <a:off x="5334000" y="3894138"/>
            <a:ext cx="3810000" cy="29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398080" y="3298665"/>
            <a:ext cx="4935920" cy="3416320"/>
          </a:xfrm>
          <a:prstGeom prst="rect">
            <a:avLst/>
          </a:prstGeom>
        </p:spPr>
        <p:txBody>
          <a:bodyPr wrap="square">
            <a:spAutoFit/>
          </a:bodyPr>
          <a:lstStyle/>
          <a:p>
            <a:pPr>
              <a:defRPr/>
            </a:pPr>
            <a:r>
              <a:rPr lang="en-US" sz="4000" dirty="0">
                <a:solidFill>
                  <a:schemeClr val="bg1"/>
                </a:solidFill>
              </a:rPr>
              <a:t>The eccentricity of an ellipse gives you its shape.</a:t>
            </a:r>
          </a:p>
          <a:p>
            <a:pPr lvl="1">
              <a:defRPr/>
            </a:pPr>
            <a:r>
              <a:rPr lang="en-US" sz="2400" dirty="0">
                <a:solidFill>
                  <a:schemeClr val="bg1"/>
                </a:solidFill>
              </a:rPr>
              <a:t>If </a:t>
            </a:r>
            <a:r>
              <a:rPr lang="en-US" sz="2400" i="1" dirty="0">
                <a:solidFill>
                  <a:schemeClr val="bg1"/>
                </a:solidFill>
              </a:rPr>
              <a:t>e</a:t>
            </a:r>
            <a:r>
              <a:rPr lang="en-US" sz="2400" dirty="0">
                <a:solidFill>
                  <a:schemeClr val="bg1"/>
                </a:solidFill>
              </a:rPr>
              <a:t> is nearly equal to one, the ellipse is very elongated.</a:t>
            </a:r>
          </a:p>
          <a:p>
            <a:pPr lvl="1">
              <a:defRPr/>
            </a:pPr>
            <a:r>
              <a:rPr lang="en-US" sz="2400" dirty="0">
                <a:solidFill>
                  <a:schemeClr val="bg1"/>
                </a:solidFill>
              </a:rPr>
              <a:t>If </a:t>
            </a:r>
            <a:r>
              <a:rPr lang="en-US" sz="2400" i="1" dirty="0">
                <a:solidFill>
                  <a:schemeClr val="bg1"/>
                </a:solidFill>
              </a:rPr>
              <a:t>e</a:t>
            </a:r>
            <a:r>
              <a:rPr lang="en-US" sz="2400" dirty="0">
                <a:solidFill>
                  <a:schemeClr val="bg1"/>
                </a:solidFill>
              </a:rPr>
              <a:t> is close to zero, the ellipse is more circular.</a:t>
            </a:r>
          </a:p>
        </p:txBody>
      </p:sp>
    </p:spTree>
    <p:extLst>
      <p:ext uri="{BB962C8B-B14F-4D97-AF65-F5344CB8AC3E}">
        <p14:creationId xmlns:p14="http://schemas.microsoft.com/office/powerpoint/2010/main" val="22973263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5" name="Rectangle 3"/>
          <p:cNvSpPr>
            <a:spLocks noGrp="1" noChangeArrowheads="1"/>
          </p:cNvSpPr>
          <p:nvPr>
            <p:ph type="body" idx="1"/>
          </p:nvPr>
        </p:nvSpPr>
        <p:spPr>
          <a:xfrm>
            <a:off x="571500" y="990600"/>
            <a:ext cx="8534400" cy="5181600"/>
          </a:xfrm>
        </p:spPr>
        <p:txBody>
          <a:bodyPr>
            <a:noAutofit/>
          </a:bodyPr>
          <a:lstStyle/>
          <a:p>
            <a:pPr eaLnBrk="1" hangingPunct="1">
              <a:defRPr/>
            </a:pPr>
            <a:r>
              <a:rPr lang="en-US" sz="3600" dirty="0" smtClean="0"/>
              <a:t>First, you should remember that the terms </a:t>
            </a:r>
            <a:r>
              <a:rPr lang="en-US" sz="3600" i="1" dirty="0" smtClean="0"/>
              <a:t>solar system</a:t>
            </a:r>
            <a:r>
              <a:rPr lang="en-US" sz="3600" dirty="0" smtClean="0"/>
              <a:t>, </a:t>
            </a:r>
            <a:r>
              <a:rPr lang="en-US" sz="3600" i="1" dirty="0" smtClean="0"/>
              <a:t>galaxy</a:t>
            </a:r>
            <a:r>
              <a:rPr lang="en-US" sz="3600" dirty="0" smtClean="0"/>
              <a:t>, and </a:t>
            </a:r>
            <a:r>
              <a:rPr lang="en-US" sz="3600" i="1" dirty="0" smtClean="0"/>
              <a:t>universe</a:t>
            </a:r>
            <a:r>
              <a:rPr lang="en-US" sz="3600" dirty="0" smtClean="0"/>
              <a:t> have very different meanings.</a:t>
            </a:r>
          </a:p>
          <a:p>
            <a:pPr lvl="1" eaLnBrk="1" hangingPunct="1">
              <a:defRPr/>
            </a:pPr>
            <a:r>
              <a:rPr lang="en-US" sz="3600" dirty="0" smtClean="0"/>
              <a:t>You know now that our solar system is your very local neighborhood—much smaller than the Milky Way Galaxy.</a:t>
            </a:r>
          </a:p>
          <a:p>
            <a:pPr lvl="1" eaLnBrk="1" hangingPunct="1">
              <a:defRPr/>
            </a:pPr>
            <a:r>
              <a:rPr lang="en-US" sz="3600" dirty="0" smtClean="0"/>
              <a:t>Milky Way, in turn, is tiny compared with the observable universe.</a:t>
            </a:r>
          </a:p>
        </p:txBody>
      </p:sp>
      <p:sp>
        <p:nvSpPr>
          <p:cNvPr id="1359885" name="Rectangle 13"/>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4000" dirty="0" smtClean="0">
                <a:solidFill>
                  <a:srgbClr val="FFCC00"/>
                </a:solidFill>
                <a:cs typeface="+mj-cs"/>
              </a:rPr>
              <a:t>Astronomy Before Copernicus</a:t>
            </a:r>
          </a:p>
        </p:txBody>
      </p:sp>
    </p:spTree>
    <p:extLst>
      <p:ext uri="{BB962C8B-B14F-4D97-AF65-F5344CB8AC3E}">
        <p14:creationId xmlns:p14="http://schemas.microsoft.com/office/powerpoint/2010/main" val="4519303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5" name="Rectangle 3"/>
          <p:cNvSpPr>
            <a:spLocks noGrp="1" noChangeArrowheads="1"/>
          </p:cNvSpPr>
          <p:nvPr>
            <p:ph type="body" sz="half" idx="1"/>
          </p:nvPr>
        </p:nvSpPr>
        <p:spPr>
          <a:xfrm>
            <a:off x="571500" y="990600"/>
            <a:ext cx="8382000" cy="5867400"/>
          </a:xfrm>
        </p:spPr>
        <p:txBody>
          <a:bodyPr/>
          <a:lstStyle/>
          <a:p>
            <a:pPr eaLnBrk="1" hangingPunct="1">
              <a:defRPr/>
            </a:pPr>
            <a:r>
              <a:rPr lang="en-US" smtClean="0">
                <a:cs typeface="+mn-cs"/>
              </a:rPr>
              <a:t>Kepler used ellipses to describe the motion of the planets in three fundamental rules that have been tested and confirmed so many times that astronomers now refer to them as </a:t>
            </a:r>
            <a:r>
              <a:rPr lang="ja-JP" altLang="en-US" smtClean="0">
                <a:latin typeface="Arial"/>
                <a:cs typeface="+mn-cs"/>
              </a:rPr>
              <a:t>‘</a:t>
            </a:r>
            <a:r>
              <a:rPr lang="en-US" smtClean="0">
                <a:cs typeface="+mn-cs"/>
              </a:rPr>
              <a:t>natural laws.</a:t>
            </a:r>
            <a:r>
              <a:rPr lang="ja-JP" altLang="en-US" smtClean="0">
                <a:latin typeface="Arial"/>
                <a:cs typeface="+mn-cs"/>
              </a:rPr>
              <a:t>’</a:t>
            </a:r>
            <a:r>
              <a:rPr lang="en-US" sz="2800" smtClean="0">
                <a:cs typeface="+mn-cs"/>
              </a:rPr>
              <a:t> </a:t>
            </a:r>
          </a:p>
          <a:p>
            <a:pPr lvl="1" eaLnBrk="1" hangingPunct="1">
              <a:defRPr/>
            </a:pPr>
            <a:r>
              <a:rPr lang="en-US" sz="2600" smtClean="0"/>
              <a:t>They are commonly called Kepler</a:t>
            </a:r>
            <a:r>
              <a:rPr lang="ja-JP" altLang="en-US" sz="2600" smtClean="0">
                <a:latin typeface="Arial"/>
              </a:rPr>
              <a:t>’</a:t>
            </a:r>
            <a:r>
              <a:rPr lang="en-US" sz="2600" smtClean="0"/>
              <a:t>s laws of planetary motion.</a:t>
            </a:r>
          </a:p>
        </p:txBody>
      </p:sp>
      <p:sp>
        <p:nvSpPr>
          <p:cNvPr id="1411088" name="Rectangle 16"/>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spTree>
    <p:extLst>
      <p:ext uri="{BB962C8B-B14F-4D97-AF65-F5344CB8AC3E}">
        <p14:creationId xmlns:p14="http://schemas.microsoft.com/office/powerpoint/2010/main" val="15015578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9" name="Rectangle 3"/>
          <p:cNvSpPr>
            <a:spLocks noGrp="1" noChangeArrowheads="1"/>
          </p:cNvSpPr>
          <p:nvPr>
            <p:ph type="body" idx="1"/>
          </p:nvPr>
        </p:nvSpPr>
        <p:spPr>
          <a:xfrm>
            <a:off x="552450" y="990600"/>
            <a:ext cx="8286750" cy="5867400"/>
          </a:xfrm>
        </p:spPr>
        <p:txBody>
          <a:bodyPr/>
          <a:lstStyle/>
          <a:p>
            <a:pPr eaLnBrk="1" hangingPunct="1">
              <a:defRPr/>
            </a:pPr>
            <a:r>
              <a:rPr lang="en-US" sz="4000" smtClean="0">
                <a:cs typeface="+mn-cs"/>
              </a:rPr>
              <a:t>Kepler</a:t>
            </a:r>
            <a:r>
              <a:rPr lang="ja-JP" altLang="en-US" sz="4000" smtClean="0">
                <a:latin typeface="Arial"/>
                <a:cs typeface="+mn-cs"/>
              </a:rPr>
              <a:t>’</a:t>
            </a:r>
            <a:r>
              <a:rPr lang="en-US" sz="4000" smtClean="0">
                <a:cs typeface="+mn-cs"/>
              </a:rPr>
              <a:t>s first law states that the orbits of the planets around the sun are ellipses with the sun at one focus.</a:t>
            </a:r>
            <a:r>
              <a:rPr lang="en-US" smtClean="0">
                <a:cs typeface="+mn-cs"/>
              </a:rPr>
              <a:t> </a:t>
            </a:r>
          </a:p>
          <a:p>
            <a:pPr lvl="1" eaLnBrk="1" hangingPunct="1">
              <a:defRPr/>
            </a:pPr>
            <a:r>
              <a:rPr lang="en-US" sz="2400" smtClean="0"/>
              <a:t>Thanks to the precision of Tycho</a:t>
            </a:r>
            <a:r>
              <a:rPr lang="ja-JP" altLang="en-US" sz="2400" smtClean="0">
                <a:latin typeface="Arial"/>
              </a:rPr>
              <a:t>’</a:t>
            </a:r>
            <a:r>
              <a:rPr lang="en-US" sz="2400" smtClean="0"/>
              <a:t>s observations and the sophistication of Kepler</a:t>
            </a:r>
            <a:r>
              <a:rPr lang="ja-JP" altLang="en-US" sz="2400" smtClean="0">
                <a:latin typeface="Arial"/>
              </a:rPr>
              <a:t>’</a:t>
            </a:r>
            <a:r>
              <a:rPr lang="en-US" sz="2400" smtClean="0"/>
              <a:t>s mathematics, Kepler was able to recognize the elliptical shape of the orbits even though they are nearly circular.</a:t>
            </a:r>
            <a:endParaRPr lang="en-US" sz="2000" smtClean="0"/>
          </a:p>
        </p:txBody>
      </p:sp>
      <p:sp>
        <p:nvSpPr>
          <p:cNvPr id="1412105" name="Rectangle 9"/>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spTree>
    <p:extLst>
      <p:ext uri="{BB962C8B-B14F-4D97-AF65-F5344CB8AC3E}">
        <p14:creationId xmlns:p14="http://schemas.microsoft.com/office/powerpoint/2010/main" val="32600565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0" name="Rectangle 10"/>
          <p:cNvSpPr>
            <a:spLocks noGrp="1" noChangeArrowheads="1"/>
          </p:cNvSpPr>
          <p:nvPr>
            <p:ph type="body" idx="1"/>
          </p:nvPr>
        </p:nvSpPr>
        <p:spPr>
          <a:xfrm>
            <a:off x="571500" y="971550"/>
            <a:ext cx="8267700" cy="5867400"/>
          </a:xfrm>
        </p:spPr>
        <p:txBody>
          <a:bodyPr/>
          <a:lstStyle/>
          <a:p>
            <a:pPr eaLnBrk="1" hangingPunct="1">
              <a:defRPr/>
            </a:pPr>
            <a:r>
              <a:rPr lang="en-US" sz="3800" dirty="0" smtClean="0">
                <a:cs typeface="+mn-cs"/>
              </a:rPr>
              <a:t>Of the planets known to </a:t>
            </a:r>
            <a:r>
              <a:rPr lang="en-US" sz="3800" dirty="0" err="1" smtClean="0">
                <a:cs typeface="+mn-cs"/>
              </a:rPr>
              <a:t>Kepler</a:t>
            </a:r>
            <a:r>
              <a:rPr lang="en-US" sz="3800" dirty="0" smtClean="0">
                <a:cs typeface="+mn-cs"/>
              </a:rPr>
              <a:t>, Mercury has the most elliptical orbit.</a:t>
            </a:r>
          </a:p>
          <a:p>
            <a:pPr lvl="1" eaLnBrk="1" hangingPunct="1">
              <a:defRPr/>
            </a:pPr>
            <a:r>
              <a:rPr lang="en-US" sz="2600" dirty="0" smtClean="0"/>
              <a:t>However, even it </a:t>
            </a:r>
            <a:endParaRPr lang="en-US" sz="2600" dirty="0" smtClean="0"/>
          </a:p>
          <a:p>
            <a:pPr marL="282575" lvl="1" indent="0" eaLnBrk="1" hangingPunct="1">
              <a:buNone/>
              <a:defRPr/>
            </a:pPr>
            <a:r>
              <a:rPr lang="en-US" sz="2600" dirty="0" smtClean="0"/>
              <a:t>deviates </a:t>
            </a:r>
            <a:r>
              <a:rPr lang="en-US" sz="2600" dirty="0" smtClean="0"/>
              <a:t>only </a:t>
            </a:r>
            <a:endParaRPr lang="en-US" sz="2600" dirty="0" smtClean="0"/>
          </a:p>
          <a:p>
            <a:pPr marL="282575" lvl="1" indent="0" eaLnBrk="1" hangingPunct="1">
              <a:buNone/>
              <a:defRPr/>
            </a:pPr>
            <a:r>
              <a:rPr lang="en-US" sz="2600" dirty="0" smtClean="0"/>
              <a:t>slightly </a:t>
            </a:r>
            <a:r>
              <a:rPr lang="en-US" sz="2600" dirty="0" smtClean="0"/>
              <a:t>from </a:t>
            </a:r>
            <a:r>
              <a:rPr lang="en-US" sz="2600" dirty="0" smtClean="0"/>
              <a:t>a</a:t>
            </a:r>
          </a:p>
          <a:p>
            <a:pPr marL="282575" lvl="1" indent="0" eaLnBrk="1" hangingPunct="1">
              <a:buNone/>
              <a:defRPr/>
            </a:pPr>
            <a:r>
              <a:rPr lang="en-US" sz="2600" dirty="0" smtClean="0"/>
              <a:t> </a:t>
            </a:r>
            <a:r>
              <a:rPr lang="en-US" sz="2600" dirty="0" smtClean="0"/>
              <a:t>circle.</a:t>
            </a:r>
          </a:p>
        </p:txBody>
      </p:sp>
      <p:sp>
        <p:nvSpPr>
          <p:cNvPr id="1413134" name="Rectangle 14"/>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pic>
        <p:nvPicPr>
          <p:cNvPr id="1413135" name="Picture 15" descr="03f0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2739" t="2757" r="2740" b="2721"/>
          <a:stretch>
            <a:fillRect/>
          </a:stretch>
        </p:blipFill>
        <p:spPr bwMode="auto">
          <a:xfrm>
            <a:off x="4267200" y="3022600"/>
            <a:ext cx="487680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526917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7" name="Rectangle 3"/>
          <p:cNvSpPr>
            <a:spLocks noGrp="1" noChangeArrowheads="1"/>
          </p:cNvSpPr>
          <p:nvPr>
            <p:ph type="body" idx="1"/>
          </p:nvPr>
        </p:nvSpPr>
        <p:spPr>
          <a:xfrm>
            <a:off x="571500" y="990600"/>
            <a:ext cx="8267700" cy="5867400"/>
          </a:xfrm>
        </p:spPr>
        <p:txBody>
          <a:bodyPr/>
          <a:lstStyle/>
          <a:p>
            <a:pPr eaLnBrk="1" hangingPunct="1">
              <a:defRPr/>
            </a:pPr>
            <a:r>
              <a:rPr lang="en-US" sz="3600" smtClean="0">
                <a:cs typeface="+mn-cs"/>
              </a:rPr>
              <a:t>Kepler</a:t>
            </a:r>
            <a:r>
              <a:rPr lang="ja-JP" altLang="en-US" sz="3600" smtClean="0">
                <a:latin typeface="Arial"/>
                <a:cs typeface="+mn-cs"/>
              </a:rPr>
              <a:t>’</a:t>
            </a:r>
            <a:r>
              <a:rPr lang="en-US" sz="3600" smtClean="0">
                <a:cs typeface="+mn-cs"/>
              </a:rPr>
              <a:t>s second law states that a line from the planet to the sun sweeps over equal areas in equal intervals of time.</a:t>
            </a:r>
            <a:r>
              <a:rPr lang="en-US" smtClean="0">
                <a:cs typeface="+mn-cs"/>
              </a:rPr>
              <a:t> </a:t>
            </a:r>
          </a:p>
          <a:p>
            <a:pPr lvl="1" eaLnBrk="1" hangingPunct="1">
              <a:defRPr/>
            </a:pPr>
            <a:r>
              <a:rPr lang="en-US" sz="2400" smtClean="0"/>
              <a:t>This means that, when the planet is closer to the sun and the line connecting it to the sun is shorter, the planet moves more rapidly to sweep over the same area that is swept over when the planet is farther from the sun.</a:t>
            </a:r>
          </a:p>
        </p:txBody>
      </p:sp>
      <p:sp>
        <p:nvSpPr>
          <p:cNvPr id="1414154" name="Rectangle 10"/>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spTree>
    <p:extLst>
      <p:ext uri="{BB962C8B-B14F-4D97-AF65-F5344CB8AC3E}">
        <p14:creationId xmlns:p14="http://schemas.microsoft.com/office/powerpoint/2010/main" val="293072708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1" name="Rectangle 3"/>
          <p:cNvSpPr>
            <a:spLocks noGrp="1" noChangeArrowheads="1"/>
          </p:cNvSpPr>
          <p:nvPr>
            <p:ph type="body" sz="half" idx="1"/>
          </p:nvPr>
        </p:nvSpPr>
        <p:spPr>
          <a:xfrm>
            <a:off x="571500" y="990600"/>
            <a:ext cx="8458200" cy="4525963"/>
          </a:xfrm>
        </p:spPr>
        <p:txBody>
          <a:bodyPr>
            <a:normAutofit/>
          </a:bodyPr>
          <a:lstStyle/>
          <a:p>
            <a:pPr eaLnBrk="1" hangingPunct="1">
              <a:defRPr/>
            </a:pPr>
            <a:r>
              <a:rPr lang="en-US" sz="3200" dirty="0" smtClean="0">
                <a:cs typeface="+mn-cs"/>
              </a:rPr>
              <a:t>Thus, the planet in the figure would move from point A</a:t>
            </a:r>
            <a:r>
              <a:rPr lang="ja-JP" altLang="en-US" sz="3200" dirty="0" smtClean="0">
                <a:latin typeface="Arial"/>
                <a:cs typeface="+mn-cs"/>
              </a:rPr>
              <a:t>’</a:t>
            </a:r>
            <a:r>
              <a:rPr lang="en-US" sz="3200" dirty="0" smtClean="0">
                <a:cs typeface="+mn-cs"/>
              </a:rPr>
              <a:t> to point B</a:t>
            </a:r>
            <a:r>
              <a:rPr lang="ja-JP" altLang="en-US" sz="3200" dirty="0" smtClean="0">
                <a:latin typeface="Arial"/>
                <a:cs typeface="+mn-cs"/>
              </a:rPr>
              <a:t>’</a:t>
            </a:r>
            <a:r>
              <a:rPr lang="en-US" sz="3200" dirty="0" smtClean="0">
                <a:cs typeface="+mn-cs"/>
              </a:rPr>
              <a:t> in one month—sweeping over the area shown.</a:t>
            </a:r>
          </a:p>
          <a:p>
            <a:pPr eaLnBrk="1" hangingPunct="1">
              <a:defRPr/>
            </a:pPr>
            <a:r>
              <a:rPr lang="en-US" sz="3200" dirty="0" smtClean="0">
                <a:cs typeface="+mn-cs"/>
              </a:rPr>
              <a:t>However, when the planet is farther from the sun, one month</a:t>
            </a:r>
            <a:r>
              <a:rPr lang="ja-JP" altLang="en-US" sz="3200" dirty="0" smtClean="0">
                <a:latin typeface="Arial"/>
                <a:cs typeface="+mn-cs"/>
              </a:rPr>
              <a:t>’</a:t>
            </a:r>
            <a:r>
              <a:rPr lang="en-US" sz="3200" dirty="0" smtClean="0">
                <a:cs typeface="+mn-cs"/>
              </a:rPr>
              <a:t>s motion would be shorter—from A to B.</a:t>
            </a:r>
          </a:p>
        </p:txBody>
      </p:sp>
      <p:sp>
        <p:nvSpPr>
          <p:cNvPr id="1430540" name="Rectangle 12"/>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pic>
        <p:nvPicPr>
          <p:cNvPr id="1430541" name="Picture 13" descr="03f03"/>
          <p:cNvPicPr>
            <a:picLocks noChangeAspect="1" noChangeArrowheads="1"/>
          </p:cNvPicPr>
          <p:nvPr/>
        </p:nvPicPr>
        <p:blipFill>
          <a:blip r:embed="rId3">
            <a:extLst>
              <a:ext uri="{28A0092B-C50C-407E-A947-70E740481C1C}">
                <a14:useLocalDpi xmlns:a14="http://schemas.microsoft.com/office/drawing/2010/main" val="0"/>
              </a:ext>
            </a:extLst>
          </a:blip>
          <a:srcRect l="62712" t="18898" r="3391" b="8211"/>
          <a:stretch>
            <a:fillRect/>
          </a:stretch>
        </p:blipFill>
        <p:spPr bwMode="auto">
          <a:xfrm>
            <a:off x="5181600" y="4183063"/>
            <a:ext cx="3962400" cy="267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829675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467" name="Rectangle 3"/>
          <p:cNvSpPr>
            <a:spLocks noGrp="1" noChangeArrowheads="1"/>
          </p:cNvSpPr>
          <p:nvPr>
            <p:ph type="body" idx="1"/>
          </p:nvPr>
        </p:nvSpPr>
        <p:spPr>
          <a:xfrm>
            <a:off x="571500" y="990600"/>
            <a:ext cx="7810500" cy="5867400"/>
          </a:xfrm>
        </p:spPr>
        <p:txBody>
          <a:bodyPr/>
          <a:lstStyle/>
          <a:p>
            <a:pPr eaLnBrk="1" hangingPunct="1">
              <a:defRPr/>
            </a:pPr>
            <a:r>
              <a:rPr lang="en-US" sz="3600" smtClean="0">
                <a:cs typeface="+mn-cs"/>
              </a:rPr>
              <a:t>The time that a planet takes to travel around the sun once is its orbital period, </a:t>
            </a:r>
            <a:r>
              <a:rPr lang="en-US" sz="3600" i="1" smtClean="0">
                <a:cs typeface="+mn-cs"/>
              </a:rPr>
              <a:t>P</a:t>
            </a:r>
            <a:r>
              <a:rPr lang="en-US" sz="3600" smtClean="0">
                <a:cs typeface="+mn-cs"/>
              </a:rPr>
              <a:t>.</a:t>
            </a:r>
          </a:p>
          <a:p>
            <a:pPr eaLnBrk="1" hangingPunct="1">
              <a:defRPr/>
            </a:pPr>
            <a:r>
              <a:rPr lang="en-US" sz="3600" smtClean="0">
                <a:cs typeface="+mn-cs"/>
              </a:rPr>
              <a:t>Its average distance from the sun equals the semi-major axis of its orbit, </a:t>
            </a:r>
            <a:r>
              <a:rPr lang="en-US" sz="3600" i="1" smtClean="0">
                <a:cs typeface="+mn-cs"/>
              </a:rPr>
              <a:t>a</a:t>
            </a:r>
            <a:r>
              <a:rPr lang="en-US" sz="3600" smtClean="0">
                <a:cs typeface="+mn-cs"/>
              </a:rPr>
              <a:t>.</a:t>
            </a:r>
            <a:endParaRPr lang="en-US" smtClean="0">
              <a:cs typeface="+mn-cs"/>
            </a:endParaRPr>
          </a:p>
        </p:txBody>
      </p:sp>
      <p:sp>
        <p:nvSpPr>
          <p:cNvPr id="1726472" name="Rectangle 8"/>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dirty="0" err="1" smtClean="0">
                <a:solidFill>
                  <a:srgbClr val="FFCC00"/>
                </a:solidFill>
                <a:cs typeface="+mj-cs"/>
              </a:rPr>
              <a:t>Kepler</a:t>
            </a:r>
            <a:r>
              <a:rPr lang="ja-JP" altLang="en-US" sz="3000" dirty="0" smtClean="0">
                <a:solidFill>
                  <a:srgbClr val="FFCC00"/>
                </a:solidFill>
                <a:latin typeface="Arial"/>
                <a:cs typeface="+mj-cs"/>
              </a:rPr>
              <a:t>’</a:t>
            </a:r>
            <a:r>
              <a:rPr lang="en-US" sz="3000" dirty="0" smtClean="0">
                <a:solidFill>
                  <a:srgbClr val="FFCC00"/>
                </a:solidFill>
                <a:cs typeface="+mj-cs"/>
              </a:rPr>
              <a:t>s Three Laws of Planetary Motion</a:t>
            </a:r>
          </a:p>
        </p:txBody>
      </p:sp>
      <p:pic>
        <p:nvPicPr>
          <p:cNvPr id="1726473" name="Picture 9" descr="03f03"/>
          <p:cNvPicPr>
            <a:picLocks noChangeAspect="1" noChangeArrowheads="1"/>
          </p:cNvPicPr>
          <p:nvPr/>
        </p:nvPicPr>
        <p:blipFill>
          <a:blip r:embed="rId3">
            <a:extLst>
              <a:ext uri="{28A0092B-C50C-407E-A947-70E740481C1C}">
                <a14:useLocalDpi xmlns:a14="http://schemas.microsoft.com/office/drawing/2010/main" val="0"/>
              </a:ext>
            </a:extLst>
          </a:blip>
          <a:srcRect l="62712" t="18898" r="3391" b="8211"/>
          <a:stretch>
            <a:fillRect/>
          </a:stretch>
        </p:blipFill>
        <p:spPr bwMode="auto">
          <a:xfrm>
            <a:off x="5181600" y="4181475"/>
            <a:ext cx="3962400"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790525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Rectangle 3"/>
          <p:cNvSpPr>
            <a:spLocks noGrp="1" noChangeArrowheads="1"/>
          </p:cNvSpPr>
          <p:nvPr>
            <p:ph type="body" idx="1"/>
          </p:nvPr>
        </p:nvSpPr>
        <p:spPr>
          <a:xfrm>
            <a:off x="552450" y="990600"/>
            <a:ext cx="8572500" cy="5867400"/>
          </a:xfrm>
        </p:spPr>
        <p:txBody>
          <a:bodyPr/>
          <a:lstStyle/>
          <a:p>
            <a:pPr eaLnBrk="1" hangingPunct="1">
              <a:defRPr/>
            </a:pPr>
            <a:r>
              <a:rPr lang="en-US" sz="4000" dirty="0" err="1" smtClean="0">
                <a:cs typeface="+mn-cs"/>
              </a:rPr>
              <a:t>Kepler</a:t>
            </a:r>
            <a:r>
              <a:rPr lang="ja-JP" altLang="en-US" sz="4000" dirty="0" smtClean="0">
                <a:latin typeface="Arial"/>
                <a:cs typeface="+mn-cs"/>
              </a:rPr>
              <a:t>’</a:t>
            </a:r>
            <a:r>
              <a:rPr lang="en-US" sz="4000" dirty="0" smtClean="0">
                <a:cs typeface="+mn-cs"/>
              </a:rPr>
              <a:t>s third law states that the two quantities, orbital period and semi-major axis, are related.</a:t>
            </a:r>
          </a:p>
          <a:p>
            <a:pPr lvl="1" eaLnBrk="1" hangingPunct="1">
              <a:defRPr/>
            </a:pPr>
            <a:r>
              <a:rPr lang="en-US" sz="3600" dirty="0" smtClean="0"/>
              <a:t>Orbital period squared is proportional to the semi-major axis cubed. </a:t>
            </a:r>
          </a:p>
        </p:txBody>
      </p:sp>
      <p:sp>
        <p:nvSpPr>
          <p:cNvPr id="1431561" name="Rectangle 9"/>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spTree>
    <p:extLst>
      <p:ext uri="{BB962C8B-B14F-4D97-AF65-F5344CB8AC3E}">
        <p14:creationId xmlns:p14="http://schemas.microsoft.com/office/powerpoint/2010/main" val="340101488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515" name="Rectangle 3"/>
          <p:cNvSpPr>
            <a:spLocks noGrp="1" noChangeArrowheads="1"/>
          </p:cNvSpPr>
          <p:nvPr>
            <p:ph type="body" idx="1"/>
          </p:nvPr>
        </p:nvSpPr>
        <p:spPr>
          <a:xfrm>
            <a:off x="571500" y="990600"/>
            <a:ext cx="7886700" cy="5848350"/>
          </a:xfrm>
        </p:spPr>
        <p:txBody>
          <a:bodyPr/>
          <a:lstStyle/>
          <a:p>
            <a:pPr eaLnBrk="1" hangingPunct="1">
              <a:defRPr/>
            </a:pPr>
            <a:r>
              <a:rPr lang="en-US" sz="3600" smtClean="0">
                <a:cs typeface="+mn-cs"/>
              </a:rPr>
              <a:t>For example, Jupiter</a:t>
            </a:r>
            <a:r>
              <a:rPr lang="ja-JP" altLang="en-US" sz="3600" smtClean="0">
                <a:latin typeface="Arial"/>
                <a:cs typeface="+mn-cs"/>
              </a:rPr>
              <a:t>’</a:t>
            </a:r>
            <a:r>
              <a:rPr lang="en-US" sz="3600" smtClean="0">
                <a:cs typeface="+mn-cs"/>
              </a:rPr>
              <a:t>s average distance from the sun (which equals the semi-major axis of its orbit) is 5.2 AU.</a:t>
            </a:r>
            <a:r>
              <a:rPr lang="en-US" sz="2800" smtClean="0">
                <a:cs typeface="+mn-cs"/>
              </a:rPr>
              <a:t> </a:t>
            </a:r>
          </a:p>
          <a:p>
            <a:pPr lvl="1" eaLnBrk="1" hangingPunct="1">
              <a:defRPr/>
            </a:pPr>
            <a:r>
              <a:rPr lang="en-US" sz="2400" smtClean="0"/>
              <a:t>The semi-major axis cubed would be about 140.6.</a:t>
            </a:r>
          </a:p>
          <a:p>
            <a:pPr lvl="1" eaLnBrk="1" hangingPunct="1">
              <a:defRPr/>
            </a:pPr>
            <a:r>
              <a:rPr lang="en-US" sz="2400" smtClean="0"/>
              <a:t>So, the period must be the square root of 140.6—roughly 11.8 years.</a:t>
            </a:r>
          </a:p>
          <a:p>
            <a:pPr eaLnBrk="1" hangingPunct="1">
              <a:defRPr/>
            </a:pPr>
            <a:endParaRPr lang="en-US" smtClean="0">
              <a:cs typeface="+mn-cs"/>
            </a:endParaRPr>
          </a:p>
        </p:txBody>
      </p:sp>
      <p:sp>
        <p:nvSpPr>
          <p:cNvPr id="1728519" name="Rectangle 7"/>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spTree>
    <p:extLst>
      <p:ext uri="{BB962C8B-B14F-4D97-AF65-F5344CB8AC3E}">
        <p14:creationId xmlns:p14="http://schemas.microsoft.com/office/powerpoint/2010/main" val="38049073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9" name="Rectangle 3"/>
          <p:cNvSpPr>
            <a:spLocks noGrp="1" noChangeArrowheads="1"/>
          </p:cNvSpPr>
          <p:nvPr>
            <p:ph type="body" idx="1"/>
          </p:nvPr>
        </p:nvSpPr>
        <p:spPr>
          <a:xfrm>
            <a:off x="571500" y="990600"/>
            <a:ext cx="8591550" cy="5867400"/>
          </a:xfrm>
        </p:spPr>
        <p:txBody>
          <a:bodyPr/>
          <a:lstStyle/>
          <a:p>
            <a:pPr eaLnBrk="1" hangingPunct="1">
              <a:defRPr/>
            </a:pPr>
            <a:r>
              <a:rPr lang="en-US" sz="3600" dirty="0" smtClean="0">
                <a:cs typeface="+mn-cs"/>
              </a:rPr>
              <a:t>It is important to notice that </a:t>
            </a:r>
            <a:r>
              <a:rPr lang="en-US" sz="3600" dirty="0" err="1" smtClean="0">
                <a:cs typeface="+mn-cs"/>
              </a:rPr>
              <a:t>Kepler</a:t>
            </a:r>
            <a:r>
              <a:rPr lang="ja-JP" altLang="en-US" sz="3600" dirty="0" smtClean="0">
                <a:latin typeface="Arial"/>
                <a:cs typeface="+mn-cs"/>
              </a:rPr>
              <a:t>’</a:t>
            </a:r>
            <a:r>
              <a:rPr lang="en-US" sz="3600" dirty="0" smtClean="0">
                <a:cs typeface="+mn-cs"/>
              </a:rPr>
              <a:t>s three laws are </a:t>
            </a:r>
            <a:r>
              <a:rPr lang="en-US" sz="3600" dirty="0" smtClean="0">
                <a:solidFill>
                  <a:srgbClr val="3333FF"/>
                </a:solidFill>
                <a:cs typeface="+mn-cs"/>
              </a:rPr>
              <a:t>empirical</a:t>
            </a:r>
            <a:r>
              <a:rPr lang="en-US" sz="3600" dirty="0" smtClean="0">
                <a:cs typeface="+mn-cs"/>
              </a:rPr>
              <a:t>.</a:t>
            </a:r>
          </a:p>
          <a:p>
            <a:pPr eaLnBrk="1" hangingPunct="1">
              <a:defRPr/>
            </a:pPr>
            <a:r>
              <a:rPr lang="en-US" sz="3600" dirty="0" smtClean="0">
                <a:cs typeface="+mn-cs"/>
              </a:rPr>
              <a:t>That is, they describe a phenomenon without explaining why it occurs.</a:t>
            </a:r>
            <a:r>
              <a:rPr lang="en-US" dirty="0" smtClean="0">
                <a:cs typeface="+mn-cs"/>
              </a:rPr>
              <a:t> </a:t>
            </a:r>
          </a:p>
          <a:p>
            <a:pPr lvl="1" eaLnBrk="1" hangingPunct="1">
              <a:defRPr/>
            </a:pPr>
            <a:r>
              <a:rPr lang="en-US" sz="2400" dirty="0" err="1" smtClean="0"/>
              <a:t>Kepler</a:t>
            </a:r>
            <a:r>
              <a:rPr lang="en-US" sz="2400" dirty="0" smtClean="0"/>
              <a:t> derived them from </a:t>
            </a:r>
            <a:r>
              <a:rPr lang="en-US" sz="2400" dirty="0" err="1" smtClean="0"/>
              <a:t>Tycho</a:t>
            </a:r>
            <a:r>
              <a:rPr lang="ja-JP" altLang="en-US" sz="2400" dirty="0" smtClean="0">
                <a:latin typeface="Arial"/>
              </a:rPr>
              <a:t>’</a:t>
            </a:r>
            <a:r>
              <a:rPr lang="en-US" sz="2400" dirty="0" smtClean="0"/>
              <a:t>s extensive observations without referring to any first principles, fundamental assumptions, or theory. </a:t>
            </a:r>
          </a:p>
          <a:p>
            <a:pPr lvl="1" eaLnBrk="1" hangingPunct="1">
              <a:defRPr/>
            </a:pPr>
            <a:r>
              <a:rPr lang="en-US" sz="2400" dirty="0" smtClean="0"/>
              <a:t>In fact, </a:t>
            </a:r>
            <a:r>
              <a:rPr lang="en-US" sz="2400" dirty="0" err="1" smtClean="0"/>
              <a:t>Kepler</a:t>
            </a:r>
            <a:r>
              <a:rPr lang="en-US" sz="2400" dirty="0" smtClean="0"/>
              <a:t> never knew what held the planets in their orbits or why they continued to move around the sun in the ways he discovered.</a:t>
            </a:r>
          </a:p>
        </p:txBody>
      </p:sp>
      <p:sp>
        <p:nvSpPr>
          <p:cNvPr id="1432585" name="Rectangle 9"/>
          <p:cNvSpPr>
            <a:spLocks noGrp="1" noChangeArrowheads="1"/>
          </p:cNvSpPr>
          <p:nvPr>
            <p:ph type="title"/>
          </p:nvPr>
        </p:nvSpPr>
        <p:spPr bwMode="auto">
          <a:xfrm>
            <a:off x="571500" y="76200"/>
            <a:ext cx="76581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Kepler</a:t>
            </a:r>
            <a:r>
              <a:rPr lang="ja-JP" altLang="en-US" sz="3000" smtClean="0">
                <a:solidFill>
                  <a:srgbClr val="FFCC00"/>
                </a:solidFill>
                <a:latin typeface="Arial"/>
                <a:cs typeface="+mj-cs"/>
              </a:rPr>
              <a:t>’</a:t>
            </a:r>
            <a:r>
              <a:rPr lang="en-US" sz="3000" smtClean="0">
                <a:solidFill>
                  <a:srgbClr val="FFCC00"/>
                </a:solidFill>
                <a:cs typeface="+mj-cs"/>
              </a:rPr>
              <a:t>s Three Laws of Planetary Motion</a:t>
            </a:r>
          </a:p>
        </p:txBody>
      </p:sp>
    </p:spTree>
    <p:extLst>
      <p:ext uri="{BB962C8B-B14F-4D97-AF65-F5344CB8AC3E}">
        <p14:creationId xmlns:p14="http://schemas.microsoft.com/office/powerpoint/2010/main" val="29351202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Galileo Galilei</a:t>
            </a:r>
          </a:p>
        </p:txBody>
      </p:sp>
      <p:sp>
        <p:nvSpPr>
          <p:cNvPr id="1436675" name="Rectangle 3"/>
          <p:cNvSpPr>
            <a:spLocks noGrp="1" noChangeArrowheads="1"/>
          </p:cNvSpPr>
          <p:nvPr>
            <p:ph type="body" sz="half" idx="1"/>
          </p:nvPr>
        </p:nvSpPr>
        <p:spPr>
          <a:xfrm>
            <a:off x="571500" y="990600"/>
            <a:ext cx="8572500" cy="5562600"/>
          </a:xfrm>
        </p:spPr>
        <p:txBody>
          <a:bodyPr/>
          <a:lstStyle/>
          <a:p>
            <a:pPr eaLnBrk="1" hangingPunct="1">
              <a:defRPr/>
            </a:pPr>
            <a:r>
              <a:rPr lang="en-US" sz="3400" smtClean="0">
                <a:cs typeface="+mn-cs"/>
              </a:rPr>
              <a:t>Galileo Galilei was born in the Italian city of Pisa in 1564 and studied medicine at the university there. </a:t>
            </a:r>
          </a:p>
          <a:p>
            <a:pPr eaLnBrk="1" hangingPunct="1">
              <a:defRPr/>
            </a:pPr>
            <a:r>
              <a:rPr lang="en-US" sz="3400" smtClean="0">
                <a:cs typeface="+mn-cs"/>
              </a:rPr>
              <a:t>However, his true love was mathematics.</a:t>
            </a:r>
          </a:p>
          <a:p>
            <a:pPr lvl="1" eaLnBrk="1" hangingPunct="1">
              <a:defRPr/>
            </a:pPr>
            <a:r>
              <a:rPr lang="en-US" sz="2400" smtClean="0"/>
              <a:t>Eventually, he </a:t>
            </a:r>
            <a:br>
              <a:rPr lang="en-US" sz="2400" smtClean="0"/>
            </a:br>
            <a:r>
              <a:rPr lang="en-US" sz="2400" smtClean="0"/>
              <a:t>became professor </a:t>
            </a:r>
            <a:br>
              <a:rPr lang="en-US" sz="2400" smtClean="0"/>
            </a:br>
            <a:r>
              <a:rPr lang="en-US" sz="2400" smtClean="0"/>
              <a:t>of mathematics </a:t>
            </a:r>
            <a:br>
              <a:rPr lang="en-US" sz="2400" smtClean="0"/>
            </a:br>
            <a:r>
              <a:rPr lang="en-US" sz="2400" smtClean="0"/>
              <a:t>at the university at </a:t>
            </a:r>
            <a:br>
              <a:rPr lang="en-US" sz="2400" smtClean="0"/>
            </a:br>
            <a:r>
              <a:rPr lang="en-US" sz="2400" smtClean="0"/>
              <a:t>Padua, where he </a:t>
            </a:r>
            <a:br>
              <a:rPr lang="en-US" sz="2400" smtClean="0"/>
            </a:br>
            <a:r>
              <a:rPr lang="en-US" sz="2400" smtClean="0"/>
              <a:t>remained for </a:t>
            </a:r>
          </a:p>
          <a:p>
            <a:pPr lvl="1" eaLnBrk="1" hangingPunct="1">
              <a:buFont typeface="Times" charset="0"/>
              <a:buNone/>
              <a:defRPr/>
            </a:pPr>
            <a:r>
              <a:rPr lang="en-US" sz="2400" smtClean="0"/>
              <a:t>	18 years.</a:t>
            </a:r>
          </a:p>
        </p:txBody>
      </p:sp>
      <p:pic>
        <p:nvPicPr>
          <p:cNvPr id="1436682" name="Picture 10" descr="03p4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3429000"/>
            <a:ext cx="2719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467130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3" name="Rectangle 3"/>
          <p:cNvSpPr>
            <a:spLocks noGrp="1" noChangeArrowheads="1"/>
          </p:cNvSpPr>
          <p:nvPr>
            <p:ph type="body" idx="1"/>
          </p:nvPr>
        </p:nvSpPr>
        <p:spPr>
          <a:xfrm>
            <a:off x="566738" y="976313"/>
            <a:ext cx="8272462" cy="5862637"/>
          </a:xfrm>
        </p:spPr>
        <p:txBody>
          <a:bodyPr/>
          <a:lstStyle/>
          <a:p>
            <a:pPr eaLnBrk="1" hangingPunct="1">
              <a:defRPr/>
            </a:pPr>
            <a:r>
              <a:rPr lang="en-US" sz="3600" dirty="0" smtClean="0">
                <a:cs typeface="+mn-cs"/>
              </a:rPr>
              <a:t>Philosophers of the ancient world attempted to deduce truth about the universe by reasoning from </a:t>
            </a:r>
            <a:r>
              <a:rPr lang="en-US" sz="3600" dirty="0" smtClean="0">
                <a:solidFill>
                  <a:srgbClr val="3333FF"/>
                </a:solidFill>
                <a:cs typeface="+mn-cs"/>
              </a:rPr>
              <a:t>first principles</a:t>
            </a:r>
            <a:r>
              <a:rPr lang="en-US" sz="3600" dirty="0" smtClean="0">
                <a:cs typeface="+mn-cs"/>
              </a:rPr>
              <a:t>.</a:t>
            </a:r>
            <a:r>
              <a:rPr lang="en-US" dirty="0" smtClean="0">
                <a:cs typeface="+mn-cs"/>
              </a:rPr>
              <a:t> </a:t>
            </a:r>
          </a:p>
          <a:p>
            <a:pPr lvl="1" eaLnBrk="1" hangingPunct="1">
              <a:defRPr/>
            </a:pPr>
            <a:r>
              <a:rPr lang="en-US" sz="2400" dirty="0" smtClean="0"/>
              <a:t>A first principle was something that seemed obviously true to everyone and, supposedly, needed no further examination.</a:t>
            </a:r>
          </a:p>
        </p:txBody>
      </p:sp>
      <p:sp>
        <p:nvSpPr>
          <p:cNvPr id="1361925" name="Rectangle 5"/>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Aristotle</a:t>
            </a:r>
            <a:r>
              <a:rPr lang="ja-JP" altLang="en-US" sz="3000" smtClean="0">
                <a:solidFill>
                  <a:srgbClr val="FFCC00"/>
                </a:solidFill>
                <a:latin typeface="Arial"/>
                <a:cs typeface="+mj-cs"/>
              </a:rPr>
              <a:t>’</a:t>
            </a:r>
            <a:r>
              <a:rPr lang="en-US" sz="3000" smtClean="0">
                <a:solidFill>
                  <a:srgbClr val="FFCC00"/>
                </a:solidFill>
                <a:cs typeface="+mj-cs"/>
              </a:rPr>
              <a:t>s Universe</a:t>
            </a:r>
          </a:p>
        </p:txBody>
      </p:sp>
    </p:spTree>
    <p:extLst>
      <p:ext uri="{BB962C8B-B14F-4D97-AF65-F5344CB8AC3E}">
        <p14:creationId xmlns:p14="http://schemas.microsoft.com/office/powerpoint/2010/main" val="34990403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9" name="Rectangle 3"/>
          <p:cNvSpPr>
            <a:spLocks noGrp="1" noChangeArrowheads="1"/>
          </p:cNvSpPr>
          <p:nvPr>
            <p:ph type="body" idx="1"/>
          </p:nvPr>
        </p:nvSpPr>
        <p:spPr>
          <a:xfrm>
            <a:off x="571500" y="971550"/>
            <a:ext cx="8686800" cy="5581650"/>
          </a:xfrm>
        </p:spPr>
        <p:txBody>
          <a:bodyPr/>
          <a:lstStyle/>
          <a:p>
            <a:pPr eaLnBrk="1" hangingPunct="1">
              <a:defRPr/>
            </a:pPr>
            <a:r>
              <a:rPr lang="en-US" sz="3800" smtClean="0">
                <a:cs typeface="+mn-cs"/>
              </a:rPr>
              <a:t>During this time, Galileo seems to have adopted the Copernican model.</a:t>
            </a:r>
          </a:p>
          <a:p>
            <a:pPr lvl="1" eaLnBrk="1" hangingPunct="1">
              <a:defRPr/>
            </a:pPr>
            <a:r>
              <a:rPr lang="en-US" sz="2600" smtClean="0"/>
              <a:t>However, he admitted in a 1597 letter to Kepler that, at that time, he did not support it publicly—fearing criticism.</a:t>
            </a:r>
          </a:p>
        </p:txBody>
      </p:sp>
      <p:sp>
        <p:nvSpPr>
          <p:cNvPr id="1734663" name="Rectangle 7"/>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Galileo Galilei</a:t>
            </a:r>
          </a:p>
        </p:txBody>
      </p:sp>
    </p:spTree>
    <p:extLst>
      <p:ext uri="{BB962C8B-B14F-4D97-AF65-F5344CB8AC3E}">
        <p14:creationId xmlns:p14="http://schemas.microsoft.com/office/powerpoint/2010/main" val="227452490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9" name="Rectangle 3"/>
          <p:cNvSpPr>
            <a:spLocks noGrp="1" noChangeArrowheads="1"/>
          </p:cNvSpPr>
          <p:nvPr>
            <p:ph type="body" idx="1"/>
          </p:nvPr>
        </p:nvSpPr>
        <p:spPr>
          <a:xfrm>
            <a:off x="552450" y="952500"/>
            <a:ext cx="8591550" cy="5867400"/>
          </a:xfrm>
        </p:spPr>
        <p:txBody>
          <a:bodyPr/>
          <a:lstStyle/>
          <a:p>
            <a:pPr eaLnBrk="1" hangingPunct="1">
              <a:defRPr/>
            </a:pPr>
            <a:r>
              <a:rPr lang="en-US" sz="4400" smtClean="0">
                <a:cs typeface="+mn-cs"/>
              </a:rPr>
              <a:t>Most people know two </a:t>
            </a:r>
            <a:r>
              <a:rPr lang="ja-JP" altLang="en-US" sz="4400" smtClean="0">
                <a:latin typeface="Arial"/>
                <a:cs typeface="+mn-cs"/>
              </a:rPr>
              <a:t>‘</a:t>
            </a:r>
            <a:r>
              <a:rPr lang="en-US" sz="4400" smtClean="0">
                <a:cs typeface="+mn-cs"/>
              </a:rPr>
              <a:t>facts</a:t>
            </a:r>
            <a:r>
              <a:rPr lang="ja-JP" altLang="en-US" sz="4400" smtClean="0">
                <a:latin typeface="Arial"/>
                <a:cs typeface="+mn-cs"/>
              </a:rPr>
              <a:t>’</a:t>
            </a:r>
            <a:r>
              <a:rPr lang="en-US" sz="4400" smtClean="0">
                <a:cs typeface="+mn-cs"/>
              </a:rPr>
              <a:t> about Galileo.</a:t>
            </a:r>
          </a:p>
          <a:p>
            <a:pPr eaLnBrk="1" hangingPunct="1">
              <a:defRPr/>
            </a:pPr>
            <a:r>
              <a:rPr lang="en-US" sz="4400" smtClean="0">
                <a:cs typeface="+mn-cs"/>
              </a:rPr>
              <a:t>Both are wrong.</a:t>
            </a:r>
            <a:r>
              <a:rPr lang="en-US" smtClean="0">
                <a:cs typeface="+mn-cs"/>
              </a:rPr>
              <a:t> </a:t>
            </a:r>
          </a:p>
          <a:p>
            <a:pPr lvl="1" eaLnBrk="1" hangingPunct="1">
              <a:defRPr/>
            </a:pPr>
            <a:r>
              <a:rPr lang="en-US" sz="2400" smtClean="0"/>
              <a:t>He did not invent the telescope.</a:t>
            </a:r>
          </a:p>
          <a:p>
            <a:pPr lvl="1" eaLnBrk="1" hangingPunct="1">
              <a:defRPr/>
            </a:pPr>
            <a:r>
              <a:rPr lang="en-US" sz="2400" smtClean="0"/>
              <a:t>He was not condemned by the Inquisition for believing that Earth moved around the sun.</a:t>
            </a:r>
          </a:p>
        </p:txBody>
      </p:sp>
      <p:sp>
        <p:nvSpPr>
          <p:cNvPr id="1437704" name="Rectangle 8"/>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dirty="0" smtClean="0">
                <a:solidFill>
                  <a:srgbClr val="FFCC00"/>
                </a:solidFill>
                <a:cs typeface="+mj-cs"/>
              </a:rPr>
              <a:t>Galileo </a:t>
            </a:r>
            <a:r>
              <a:rPr lang="en-US" sz="3000" dirty="0" err="1" smtClean="0">
                <a:solidFill>
                  <a:srgbClr val="FFCC00"/>
                </a:solidFill>
                <a:cs typeface="+mj-cs"/>
              </a:rPr>
              <a:t>Galilei</a:t>
            </a:r>
            <a:endParaRPr lang="en-US" sz="3000" dirty="0" smtClean="0">
              <a:solidFill>
                <a:srgbClr val="FFCC00"/>
              </a:solidFill>
              <a:cs typeface="+mj-cs"/>
            </a:endParaRPr>
          </a:p>
        </p:txBody>
      </p:sp>
    </p:spTree>
    <p:extLst>
      <p:ext uri="{BB962C8B-B14F-4D97-AF65-F5344CB8AC3E}">
        <p14:creationId xmlns:p14="http://schemas.microsoft.com/office/powerpoint/2010/main" val="427972017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7" name="Rectangle 3"/>
          <p:cNvSpPr>
            <a:spLocks noGrp="1" noChangeArrowheads="1"/>
          </p:cNvSpPr>
          <p:nvPr>
            <p:ph type="body" idx="1"/>
          </p:nvPr>
        </p:nvSpPr>
        <p:spPr>
          <a:xfrm>
            <a:off x="571500" y="990600"/>
            <a:ext cx="8572500" cy="4953000"/>
          </a:xfrm>
        </p:spPr>
        <p:txBody>
          <a:bodyPr>
            <a:normAutofit/>
          </a:bodyPr>
          <a:lstStyle/>
          <a:p>
            <a:pPr eaLnBrk="1" hangingPunct="1">
              <a:defRPr/>
            </a:pPr>
            <a:r>
              <a:rPr lang="en-US" sz="3200" dirty="0" smtClean="0">
                <a:cs typeface="+mn-cs"/>
              </a:rPr>
              <a:t>As you learn about Galileo, you will discover that what was on trial were not just his opinions about the place of the Earth but also the methods of science itself.</a:t>
            </a:r>
          </a:p>
          <a:p>
            <a:pPr eaLnBrk="1" hangingPunct="1">
              <a:defRPr/>
            </a:pPr>
            <a:endParaRPr lang="en-US" sz="3200" dirty="0" smtClean="0">
              <a:cs typeface="+mn-cs"/>
            </a:endParaRPr>
          </a:p>
        </p:txBody>
      </p:sp>
      <p:sp>
        <p:nvSpPr>
          <p:cNvPr id="1736714" name="Rectangle 10"/>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Galileo Galilei</a:t>
            </a:r>
          </a:p>
        </p:txBody>
      </p:sp>
      <p:pic>
        <p:nvPicPr>
          <p:cNvPr id="1736715" name="Picture 11" descr="03p4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3276600"/>
            <a:ext cx="29051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9396777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3" name="Rectangle 3"/>
          <p:cNvSpPr>
            <a:spLocks noGrp="1" noChangeArrowheads="1"/>
          </p:cNvSpPr>
          <p:nvPr>
            <p:ph type="body" idx="1"/>
          </p:nvPr>
        </p:nvSpPr>
        <p:spPr>
          <a:xfrm>
            <a:off x="552450" y="990600"/>
            <a:ext cx="8591550" cy="4525963"/>
          </a:xfrm>
        </p:spPr>
        <p:txBody>
          <a:bodyPr>
            <a:normAutofit fontScale="92500" lnSpcReduction="10000"/>
          </a:bodyPr>
          <a:lstStyle/>
          <a:p>
            <a:pPr eaLnBrk="1" hangingPunct="1">
              <a:defRPr/>
            </a:pPr>
            <a:r>
              <a:rPr lang="en-US" sz="4000" dirty="0" smtClean="0">
                <a:cs typeface="+mn-cs"/>
              </a:rPr>
              <a:t>It was the telescope that drove Galileo to publicly defend the heliocentric model</a:t>
            </a:r>
            <a:r>
              <a:rPr lang="en-US" sz="4000" dirty="0" smtClean="0">
                <a:cs typeface="+mn-cs"/>
              </a:rPr>
              <a:t>.</a:t>
            </a:r>
          </a:p>
          <a:p>
            <a:pPr>
              <a:defRPr/>
            </a:pPr>
            <a:r>
              <a:rPr lang="en-US" sz="4000" dirty="0" smtClean="0">
                <a:cs typeface="+mn-cs"/>
              </a:rPr>
              <a:t> </a:t>
            </a:r>
            <a:r>
              <a:rPr lang="en-US" sz="4400" dirty="0"/>
              <a:t>Galileo did not </a:t>
            </a:r>
            <a:r>
              <a:rPr lang="en-US" sz="4400" dirty="0" smtClean="0"/>
              <a:t>invent </a:t>
            </a:r>
            <a:r>
              <a:rPr lang="en-US" sz="4400" dirty="0"/>
              <a:t>the </a:t>
            </a:r>
            <a:r>
              <a:rPr lang="en-US" sz="4400" dirty="0" smtClean="0"/>
              <a:t>telescope</a:t>
            </a:r>
            <a:r>
              <a:rPr lang="en-US" sz="4400" dirty="0"/>
              <a:t>.</a:t>
            </a:r>
            <a:r>
              <a:rPr lang="en-US" dirty="0"/>
              <a:t> </a:t>
            </a:r>
          </a:p>
          <a:p>
            <a:pPr lvl="1">
              <a:defRPr/>
            </a:pPr>
            <a:r>
              <a:rPr lang="en-US" sz="2400" dirty="0"/>
              <a:t>It was apparently invented around 1608 by lens makers in Holland.</a:t>
            </a:r>
          </a:p>
          <a:p>
            <a:pPr lvl="1">
              <a:defRPr/>
            </a:pPr>
            <a:r>
              <a:rPr lang="en-US" sz="2400" dirty="0"/>
              <a:t>Galileo, hearing descriptions in the fall of 1609, was able to build working telescopes in his workshop.</a:t>
            </a:r>
          </a:p>
          <a:p>
            <a:pPr eaLnBrk="1" hangingPunct="1">
              <a:defRPr/>
            </a:pPr>
            <a:endParaRPr lang="en-US" sz="4000" dirty="0" smtClean="0">
              <a:cs typeface="+mn-cs"/>
            </a:endParaRPr>
          </a:p>
        </p:txBody>
      </p:sp>
      <p:sp>
        <p:nvSpPr>
          <p:cNvPr id="1438732" name="Rectangle 12"/>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213732650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9" name="Rectangle 3"/>
          <p:cNvSpPr>
            <a:spLocks noGrp="1" noChangeArrowheads="1"/>
          </p:cNvSpPr>
          <p:nvPr>
            <p:ph type="body" idx="1"/>
          </p:nvPr>
        </p:nvSpPr>
        <p:spPr>
          <a:xfrm>
            <a:off x="571500" y="990600"/>
            <a:ext cx="8267700" cy="5867400"/>
          </a:xfrm>
        </p:spPr>
        <p:txBody>
          <a:bodyPr>
            <a:normAutofit/>
          </a:bodyPr>
          <a:lstStyle/>
          <a:p>
            <a:pPr eaLnBrk="1" hangingPunct="1">
              <a:defRPr/>
            </a:pPr>
            <a:r>
              <a:rPr lang="en-US" sz="3600" dirty="0" smtClean="0"/>
              <a:t>Also, Galileo was not the first person to look at the sky through a telescope.</a:t>
            </a:r>
          </a:p>
          <a:p>
            <a:pPr eaLnBrk="1" hangingPunct="1">
              <a:defRPr/>
            </a:pPr>
            <a:r>
              <a:rPr lang="en-US" sz="3600" dirty="0" smtClean="0"/>
              <a:t>However, he was the first to observe the sky carefully and apply his observations to the main theoretical problem of the day:</a:t>
            </a:r>
          </a:p>
          <a:p>
            <a:pPr lvl="1" eaLnBrk="1" hangingPunct="1">
              <a:defRPr/>
            </a:pPr>
            <a:r>
              <a:rPr lang="en-US" sz="3600" dirty="0" smtClean="0"/>
              <a:t>The place of Earth</a:t>
            </a:r>
          </a:p>
        </p:txBody>
      </p:sp>
      <p:sp>
        <p:nvSpPr>
          <p:cNvPr id="1739783" name="Rectangle 7"/>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113761794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7" name="Rectangle 3"/>
          <p:cNvSpPr>
            <a:spLocks noGrp="1" noChangeArrowheads="1"/>
          </p:cNvSpPr>
          <p:nvPr>
            <p:ph type="body" idx="1"/>
          </p:nvPr>
        </p:nvSpPr>
        <p:spPr>
          <a:xfrm>
            <a:off x="571500" y="990600"/>
            <a:ext cx="8591550" cy="5029200"/>
          </a:xfrm>
        </p:spPr>
        <p:txBody>
          <a:bodyPr/>
          <a:lstStyle/>
          <a:p>
            <a:pPr eaLnBrk="1" hangingPunct="1">
              <a:defRPr/>
            </a:pPr>
            <a:r>
              <a:rPr lang="en-US" sz="3600" smtClean="0">
                <a:cs typeface="+mn-cs"/>
              </a:rPr>
              <a:t>What Galileo saw through his telescopes was so amazing he rushed a small book into print, </a:t>
            </a:r>
            <a:r>
              <a:rPr lang="en-US" sz="3600" i="1" smtClean="0">
                <a:cs typeface="+mn-cs"/>
              </a:rPr>
              <a:t>Sidereus Nuncius</a:t>
            </a:r>
            <a:r>
              <a:rPr lang="en-US" sz="3600" smtClean="0">
                <a:cs typeface="+mn-cs"/>
              </a:rPr>
              <a:t> (</a:t>
            </a:r>
            <a:r>
              <a:rPr lang="en-US" sz="3600" i="1" smtClean="0">
                <a:cs typeface="+mn-cs"/>
              </a:rPr>
              <a:t>The Starry Messenger</a:t>
            </a:r>
            <a:r>
              <a:rPr lang="en-US" sz="3600" smtClean="0">
                <a:cs typeface="+mn-cs"/>
              </a:rPr>
              <a:t>). </a:t>
            </a:r>
          </a:p>
          <a:p>
            <a:pPr eaLnBrk="1" hangingPunct="1">
              <a:defRPr/>
            </a:pPr>
            <a:r>
              <a:rPr lang="en-US" sz="3600" smtClean="0">
                <a:cs typeface="+mn-cs"/>
              </a:rPr>
              <a:t>In the book, he reported two major discoveries about the solar system. </a:t>
            </a:r>
          </a:p>
        </p:txBody>
      </p:sp>
      <p:sp>
        <p:nvSpPr>
          <p:cNvPr id="1439752" name="Rectangle 8"/>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418013997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1" name="Rectangle 3"/>
          <p:cNvSpPr>
            <a:spLocks noGrp="1" noChangeArrowheads="1"/>
          </p:cNvSpPr>
          <p:nvPr>
            <p:ph type="body" idx="1"/>
          </p:nvPr>
        </p:nvSpPr>
        <p:spPr>
          <a:xfrm>
            <a:off x="552450" y="933450"/>
            <a:ext cx="8134350" cy="5867400"/>
          </a:xfrm>
        </p:spPr>
        <p:txBody>
          <a:bodyPr/>
          <a:lstStyle/>
          <a:p>
            <a:pPr eaLnBrk="1" hangingPunct="1">
              <a:defRPr/>
            </a:pPr>
            <a:r>
              <a:rPr lang="en-US" sz="4800" smtClean="0">
                <a:cs typeface="+mn-cs"/>
              </a:rPr>
              <a:t>First, the moon was not perfect.</a:t>
            </a:r>
            <a:r>
              <a:rPr lang="en-US" smtClean="0">
                <a:cs typeface="+mn-cs"/>
              </a:rPr>
              <a:t> </a:t>
            </a:r>
          </a:p>
          <a:p>
            <a:pPr lvl="1" eaLnBrk="1" hangingPunct="1">
              <a:defRPr/>
            </a:pPr>
            <a:r>
              <a:rPr lang="en-US" sz="2400" smtClean="0"/>
              <a:t>It had mountains and valleys on its surface.</a:t>
            </a:r>
          </a:p>
          <a:p>
            <a:pPr lvl="1" eaLnBrk="1" hangingPunct="1">
              <a:defRPr/>
            </a:pPr>
            <a:r>
              <a:rPr lang="en-US" sz="2400" smtClean="0"/>
              <a:t>Galileo used the shadows to calculate the height of the mountains.</a:t>
            </a:r>
          </a:p>
          <a:p>
            <a:pPr lvl="1" eaLnBrk="1" hangingPunct="1">
              <a:defRPr/>
            </a:pPr>
            <a:r>
              <a:rPr lang="en-US" sz="2400" smtClean="0"/>
              <a:t>Aristotle</a:t>
            </a:r>
            <a:r>
              <a:rPr lang="ja-JP" altLang="en-US" sz="2400" smtClean="0">
                <a:latin typeface="Arial"/>
              </a:rPr>
              <a:t>’</a:t>
            </a:r>
            <a:r>
              <a:rPr lang="en-US" sz="2400" smtClean="0"/>
              <a:t>s philosophy held that the moon was perfect.</a:t>
            </a:r>
          </a:p>
          <a:p>
            <a:pPr lvl="1" eaLnBrk="1" hangingPunct="1">
              <a:defRPr/>
            </a:pPr>
            <a:r>
              <a:rPr lang="en-US" sz="2400" smtClean="0"/>
              <a:t>Galileo, however, showed that it was not only imperfect but was even a world like Earth.</a:t>
            </a:r>
          </a:p>
        </p:txBody>
      </p:sp>
      <p:sp>
        <p:nvSpPr>
          <p:cNvPr id="1742857" name="Rectangle 9"/>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3790382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1" name="Rectangle 3"/>
          <p:cNvSpPr>
            <a:spLocks noGrp="1" noChangeArrowheads="1"/>
          </p:cNvSpPr>
          <p:nvPr>
            <p:ph type="body" sz="half" idx="1"/>
          </p:nvPr>
        </p:nvSpPr>
        <p:spPr>
          <a:xfrm>
            <a:off x="571500" y="990600"/>
            <a:ext cx="4838700" cy="5867400"/>
          </a:xfrm>
        </p:spPr>
        <p:txBody>
          <a:bodyPr>
            <a:normAutofit/>
          </a:bodyPr>
          <a:lstStyle/>
          <a:p>
            <a:pPr eaLnBrk="1" hangingPunct="1">
              <a:defRPr/>
            </a:pPr>
            <a:r>
              <a:rPr lang="en-US" sz="3200" dirty="0" smtClean="0"/>
              <a:t>Second, Galileo</a:t>
            </a:r>
            <a:r>
              <a:rPr lang="ja-JP" altLang="en-US" sz="3200" dirty="0" smtClean="0">
                <a:latin typeface="Arial"/>
              </a:rPr>
              <a:t>’</a:t>
            </a:r>
            <a:r>
              <a:rPr lang="en-US" sz="3200" dirty="0" smtClean="0"/>
              <a:t>s telescope revealed four new </a:t>
            </a:r>
            <a:r>
              <a:rPr lang="ja-JP" altLang="en-US" sz="3200" dirty="0" smtClean="0">
                <a:latin typeface="Arial"/>
              </a:rPr>
              <a:t>‘</a:t>
            </a:r>
            <a:r>
              <a:rPr lang="en-US" sz="3200" dirty="0" smtClean="0"/>
              <a:t>planets</a:t>
            </a:r>
            <a:r>
              <a:rPr lang="ja-JP" altLang="en-US" sz="3200" dirty="0" smtClean="0">
                <a:latin typeface="Arial"/>
              </a:rPr>
              <a:t>’</a:t>
            </a:r>
            <a:r>
              <a:rPr lang="en-US" sz="3200" dirty="0" smtClean="0"/>
              <a:t> circling Jupiter.</a:t>
            </a:r>
          </a:p>
          <a:p>
            <a:pPr lvl="1" eaLnBrk="1" hangingPunct="1">
              <a:defRPr/>
            </a:pPr>
            <a:r>
              <a:rPr lang="en-US" sz="3200" dirty="0" smtClean="0"/>
              <a:t>Today, these </a:t>
            </a:r>
            <a:r>
              <a:rPr lang="ja-JP" altLang="en-US" sz="3200" dirty="0" smtClean="0">
                <a:latin typeface="Arial"/>
              </a:rPr>
              <a:t>‘</a:t>
            </a:r>
            <a:r>
              <a:rPr lang="en-US" sz="3200" dirty="0" smtClean="0"/>
              <a:t>planets</a:t>
            </a:r>
            <a:r>
              <a:rPr lang="ja-JP" altLang="en-US" sz="3200" dirty="0" smtClean="0">
                <a:latin typeface="Arial"/>
              </a:rPr>
              <a:t>’</a:t>
            </a:r>
            <a:r>
              <a:rPr lang="en-US" sz="3200" dirty="0" smtClean="0"/>
              <a:t> are known to be the Galilean moons of Jupiter.</a:t>
            </a:r>
          </a:p>
        </p:txBody>
      </p:sp>
      <p:sp>
        <p:nvSpPr>
          <p:cNvPr id="1440784" name="Rectangle 16"/>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pic>
        <p:nvPicPr>
          <p:cNvPr id="1440785" name="Picture 17" descr="03f05a"/>
          <p:cNvPicPr>
            <a:picLocks noChangeAspect="1" noChangeArrowheads="1"/>
          </p:cNvPicPr>
          <p:nvPr/>
        </p:nvPicPr>
        <p:blipFill>
          <a:blip r:embed="rId3">
            <a:extLst>
              <a:ext uri="{28A0092B-C50C-407E-A947-70E740481C1C}">
                <a14:useLocalDpi xmlns:a14="http://schemas.microsoft.com/office/drawing/2010/main" val="0"/>
              </a:ext>
            </a:extLst>
          </a:blip>
          <a:srcRect l="534" t="2043" r="1521"/>
          <a:stretch>
            <a:fillRect/>
          </a:stretch>
        </p:blipFill>
        <p:spPr bwMode="auto">
          <a:xfrm>
            <a:off x="5502275" y="1930400"/>
            <a:ext cx="363696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40786" name="Picture 18" descr="03f05b"/>
          <p:cNvPicPr>
            <a:picLocks noChangeAspect="1" noChangeArrowheads="1"/>
          </p:cNvPicPr>
          <p:nvPr/>
        </p:nvPicPr>
        <p:blipFill>
          <a:blip r:embed="rId4">
            <a:extLst>
              <a:ext uri="{28A0092B-C50C-407E-A947-70E740481C1C}">
                <a14:useLocalDpi xmlns:a14="http://schemas.microsoft.com/office/drawing/2010/main" val="0"/>
              </a:ext>
            </a:extLst>
          </a:blip>
          <a:srcRect l="1100" r="609" b="6131"/>
          <a:stretch>
            <a:fillRect/>
          </a:stretch>
        </p:blipFill>
        <p:spPr bwMode="auto">
          <a:xfrm>
            <a:off x="5502275" y="5664200"/>
            <a:ext cx="3641725"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2580599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5" name="Rectangle 3"/>
          <p:cNvSpPr>
            <a:spLocks noGrp="1" noChangeArrowheads="1"/>
          </p:cNvSpPr>
          <p:nvPr>
            <p:ph type="body" idx="1"/>
          </p:nvPr>
        </p:nvSpPr>
        <p:spPr>
          <a:xfrm>
            <a:off x="571500" y="990600"/>
            <a:ext cx="8267700" cy="5867400"/>
          </a:xfrm>
        </p:spPr>
        <p:txBody>
          <a:bodyPr/>
          <a:lstStyle/>
          <a:p>
            <a:pPr eaLnBrk="1" hangingPunct="1">
              <a:defRPr/>
            </a:pPr>
            <a:r>
              <a:rPr lang="en-US" sz="3600" smtClean="0">
                <a:cs typeface="+mn-cs"/>
              </a:rPr>
              <a:t>The moons of Jupiter supported the Copernican model over the Ptolemaic model.</a:t>
            </a:r>
            <a:r>
              <a:rPr lang="en-US" smtClean="0">
                <a:cs typeface="+mn-cs"/>
              </a:rPr>
              <a:t> </a:t>
            </a:r>
          </a:p>
          <a:p>
            <a:pPr lvl="1" eaLnBrk="1" hangingPunct="1">
              <a:defRPr/>
            </a:pPr>
            <a:r>
              <a:rPr lang="en-US" sz="2400" smtClean="0"/>
              <a:t>Critics of Copernicus had said Earth could not move—because the moon would be left behind.</a:t>
            </a:r>
          </a:p>
          <a:p>
            <a:pPr lvl="1" eaLnBrk="1" hangingPunct="1">
              <a:defRPr/>
            </a:pPr>
            <a:r>
              <a:rPr lang="en-US" sz="2400" smtClean="0"/>
              <a:t>However, Jupiter moved and kept its satellites. </a:t>
            </a:r>
          </a:p>
          <a:p>
            <a:pPr lvl="1" eaLnBrk="1" hangingPunct="1">
              <a:defRPr/>
            </a:pPr>
            <a:r>
              <a:rPr lang="en-US" sz="2400" smtClean="0"/>
              <a:t>Galileo's discovery suggested that Earth, too, could move and keep its moon.</a:t>
            </a:r>
            <a:endParaRPr lang="en-US" sz="2000" smtClean="0"/>
          </a:p>
        </p:txBody>
      </p:sp>
      <p:sp>
        <p:nvSpPr>
          <p:cNvPr id="1441800" name="Rectangle 8"/>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9357458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9" name="Rectangle 3"/>
          <p:cNvSpPr>
            <a:spLocks noGrp="1" noChangeArrowheads="1"/>
          </p:cNvSpPr>
          <p:nvPr>
            <p:ph type="body" idx="1"/>
          </p:nvPr>
        </p:nvSpPr>
        <p:spPr>
          <a:xfrm>
            <a:off x="571500" y="990600"/>
            <a:ext cx="8343900" cy="5257800"/>
          </a:xfrm>
        </p:spPr>
        <p:txBody>
          <a:bodyPr/>
          <a:lstStyle/>
          <a:p>
            <a:pPr eaLnBrk="1" hangingPunct="1">
              <a:defRPr/>
            </a:pPr>
            <a:r>
              <a:rPr lang="en-US" sz="3600" smtClean="0">
                <a:cs typeface="+mn-cs"/>
              </a:rPr>
              <a:t>Also, Aristotle</a:t>
            </a:r>
            <a:r>
              <a:rPr lang="ja-JP" altLang="en-US" sz="3600" smtClean="0">
                <a:latin typeface="Arial"/>
                <a:cs typeface="+mn-cs"/>
              </a:rPr>
              <a:t>’</a:t>
            </a:r>
            <a:r>
              <a:rPr lang="en-US" sz="3600" smtClean="0">
                <a:cs typeface="+mn-cs"/>
              </a:rPr>
              <a:t>s philosophy included the belief that all heavenly motion was centered on Earth.</a:t>
            </a:r>
            <a:r>
              <a:rPr lang="en-US" smtClean="0">
                <a:cs typeface="+mn-cs"/>
              </a:rPr>
              <a:t> </a:t>
            </a:r>
          </a:p>
          <a:p>
            <a:pPr lvl="1" eaLnBrk="1" hangingPunct="1">
              <a:defRPr/>
            </a:pPr>
            <a:r>
              <a:rPr lang="en-US" sz="2400" smtClean="0"/>
              <a:t>Galileo showed that Jupiter's moons revolve around Jupiter.</a:t>
            </a:r>
          </a:p>
          <a:p>
            <a:pPr lvl="1" eaLnBrk="1" hangingPunct="1">
              <a:defRPr/>
            </a:pPr>
            <a:r>
              <a:rPr lang="en-US" sz="2400" smtClean="0"/>
              <a:t>So, there could be centers of motion other than Earth.</a:t>
            </a:r>
            <a:endParaRPr lang="en-US" smtClean="0"/>
          </a:p>
        </p:txBody>
      </p:sp>
      <p:sp>
        <p:nvSpPr>
          <p:cNvPr id="1442824" name="Rectangle 8"/>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38688692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1" name="Rectangle 3"/>
          <p:cNvSpPr>
            <a:spLocks noGrp="1" noChangeArrowheads="1"/>
          </p:cNvSpPr>
          <p:nvPr>
            <p:ph type="body" idx="1"/>
          </p:nvPr>
        </p:nvSpPr>
        <p:spPr>
          <a:xfrm>
            <a:off x="552450" y="933450"/>
            <a:ext cx="8591550" cy="5314950"/>
          </a:xfrm>
        </p:spPr>
        <p:txBody>
          <a:bodyPr/>
          <a:lstStyle/>
          <a:p>
            <a:pPr eaLnBrk="1" hangingPunct="1">
              <a:defRPr/>
            </a:pPr>
            <a:r>
              <a:rPr lang="en-US" sz="4800" dirty="0" smtClean="0">
                <a:cs typeface="+mn-cs"/>
              </a:rPr>
              <a:t>That may strike you as peculiar.</a:t>
            </a:r>
          </a:p>
          <a:p>
            <a:pPr lvl="1" eaLnBrk="1" hangingPunct="1">
              <a:defRPr/>
            </a:pPr>
            <a:r>
              <a:rPr lang="en-US" sz="2800" dirty="0" smtClean="0"/>
              <a:t>Modern thinkers tend to observe how things work and then, from that evidence, make principles and conclusions that can always be reexamined. </a:t>
            </a:r>
          </a:p>
          <a:p>
            <a:pPr lvl="1" eaLnBrk="1" hangingPunct="1">
              <a:defRPr/>
            </a:pPr>
            <a:r>
              <a:rPr lang="en-US" sz="2800" dirty="0" smtClean="0"/>
              <a:t>Before the Renaissance, however, reasoning from evidence—what you might call </a:t>
            </a:r>
            <a:r>
              <a:rPr lang="ja-JP" altLang="en-US" sz="2800" dirty="0" smtClean="0">
                <a:latin typeface="Arial"/>
              </a:rPr>
              <a:t>‘</a:t>
            </a:r>
            <a:r>
              <a:rPr lang="en-US" sz="2800" dirty="0" smtClean="0"/>
              <a:t>scientific thinking</a:t>
            </a:r>
            <a:r>
              <a:rPr lang="ja-JP" altLang="en-US" sz="2800" dirty="0" smtClean="0">
                <a:latin typeface="Arial"/>
              </a:rPr>
              <a:t>’</a:t>
            </a:r>
            <a:r>
              <a:rPr lang="en-US" sz="2800" dirty="0" smtClean="0"/>
              <a:t> was not widespread.</a:t>
            </a:r>
          </a:p>
        </p:txBody>
      </p:sp>
      <p:sp>
        <p:nvSpPr>
          <p:cNvPr id="1522701" name="Rectangle 13"/>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Aristotle</a:t>
            </a:r>
            <a:r>
              <a:rPr lang="ja-JP" altLang="en-US" sz="3000" smtClean="0">
                <a:solidFill>
                  <a:srgbClr val="FFCC00"/>
                </a:solidFill>
                <a:latin typeface="Arial"/>
                <a:cs typeface="+mj-cs"/>
              </a:rPr>
              <a:t>’</a:t>
            </a:r>
            <a:r>
              <a:rPr lang="en-US" sz="3000" smtClean="0">
                <a:solidFill>
                  <a:srgbClr val="FFCC00"/>
                </a:solidFill>
                <a:cs typeface="+mj-cs"/>
              </a:rPr>
              <a:t>s Universe</a:t>
            </a:r>
          </a:p>
        </p:txBody>
      </p:sp>
    </p:spTree>
    <p:extLst>
      <p:ext uri="{BB962C8B-B14F-4D97-AF65-F5344CB8AC3E}">
        <p14:creationId xmlns:p14="http://schemas.microsoft.com/office/powerpoint/2010/main" val="49881267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9" name="Rectangle 3"/>
          <p:cNvSpPr>
            <a:spLocks noGrp="1" noChangeArrowheads="1"/>
          </p:cNvSpPr>
          <p:nvPr>
            <p:ph type="body" idx="1"/>
          </p:nvPr>
        </p:nvSpPr>
        <p:spPr>
          <a:xfrm>
            <a:off x="552450" y="990600"/>
            <a:ext cx="8591550" cy="5867400"/>
          </a:xfrm>
        </p:spPr>
        <p:txBody>
          <a:bodyPr>
            <a:normAutofit/>
          </a:bodyPr>
          <a:lstStyle/>
          <a:p>
            <a:pPr eaLnBrk="1" hangingPunct="1">
              <a:defRPr/>
            </a:pPr>
            <a:r>
              <a:rPr lang="en-US" sz="3200" dirty="0" smtClean="0"/>
              <a:t>Later, after the </a:t>
            </a:r>
            <a:r>
              <a:rPr lang="en-US" sz="3200" i="1" dirty="0" smtClean="0"/>
              <a:t>Messenger </a:t>
            </a:r>
            <a:r>
              <a:rPr lang="en-US" sz="3200" dirty="0" smtClean="0"/>
              <a:t>was published, Galileo noticed that Jupiter's innermost moon had the shortest orbital period and the moons further from Jupiter had proportionally longer periods. </a:t>
            </a:r>
          </a:p>
          <a:p>
            <a:pPr lvl="1" eaLnBrk="1" hangingPunct="1">
              <a:defRPr/>
            </a:pPr>
            <a:r>
              <a:rPr lang="en-US" sz="3200" dirty="0" smtClean="0"/>
              <a:t>In this way, Jupiter</a:t>
            </a:r>
            <a:r>
              <a:rPr lang="ja-JP" altLang="en-US" sz="3200" dirty="0" smtClean="0">
                <a:latin typeface="Arial"/>
              </a:rPr>
              <a:t>’</a:t>
            </a:r>
            <a:r>
              <a:rPr lang="en-US" sz="3200" dirty="0" smtClean="0"/>
              <a:t>s moons made up a harmonious system ruled by Jupiter—just as the planets in the Copernican universe were a harmonious system ruled by the sun.</a:t>
            </a:r>
          </a:p>
        </p:txBody>
      </p:sp>
      <p:sp>
        <p:nvSpPr>
          <p:cNvPr id="1524744" name="Rectangle 8"/>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712758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3"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This similarity didn</a:t>
            </a:r>
            <a:r>
              <a:rPr lang="ja-JP" altLang="en-US" sz="3600" smtClean="0">
                <a:latin typeface="Arial"/>
                <a:cs typeface="+mn-cs"/>
              </a:rPr>
              <a:t>’</a:t>
            </a:r>
            <a:r>
              <a:rPr lang="en-US" sz="3600" smtClean="0">
                <a:cs typeface="+mn-cs"/>
              </a:rPr>
              <a:t>t constitute proof.</a:t>
            </a:r>
          </a:p>
          <a:p>
            <a:pPr eaLnBrk="1" hangingPunct="1">
              <a:defRPr/>
            </a:pPr>
            <a:r>
              <a:rPr lang="en-US" sz="3600" smtClean="0">
                <a:cs typeface="+mn-cs"/>
              </a:rPr>
              <a:t>Nevertheless, Galileo saw it as an indication that the solar system could be sun-centered and not Earth-centered.</a:t>
            </a:r>
          </a:p>
        </p:txBody>
      </p:sp>
      <p:sp>
        <p:nvSpPr>
          <p:cNvPr id="1443848" name="Rectangle 8"/>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304842012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7"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In the years of further exploration with his telescope, Galileo made additional fundamental discoveries.</a:t>
            </a:r>
          </a:p>
          <a:p>
            <a:pPr eaLnBrk="1" hangingPunct="1">
              <a:defRPr/>
            </a:pPr>
            <a:r>
              <a:rPr lang="en-US" sz="3600" smtClean="0">
                <a:cs typeface="+mn-cs"/>
              </a:rPr>
              <a:t>When he observed Venus, he saw that it was going through phases like those of the moon.</a:t>
            </a:r>
          </a:p>
        </p:txBody>
      </p:sp>
      <p:sp>
        <p:nvSpPr>
          <p:cNvPr id="1444872" name="Rectangle 8"/>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364799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1" name="Rectangle 3"/>
          <p:cNvSpPr>
            <a:spLocks noGrp="1" noChangeArrowheads="1"/>
          </p:cNvSpPr>
          <p:nvPr>
            <p:ph type="body" sz="half" idx="1"/>
          </p:nvPr>
        </p:nvSpPr>
        <p:spPr>
          <a:xfrm>
            <a:off x="571500" y="990600"/>
            <a:ext cx="8458200" cy="5568814"/>
          </a:xfrm>
        </p:spPr>
        <p:txBody>
          <a:bodyPr>
            <a:normAutofit fontScale="85000" lnSpcReduction="20000"/>
          </a:bodyPr>
          <a:lstStyle/>
          <a:p>
            <a:pPr eaLnBrk="1" hangingPunct="1">
              <a:defRPr/>
            </a:pPr>
            <a:r>
              <a:rPr lang="en-US" sz="3600" dirty="0" smtClean="0">
                <a:cs typeface="+mn-cs"/>
              </a:rPr>
              <a:t>In the Ptolemaic model, Venus moves around an epicycle centered on a line between Earth and the sun.</a:t>
            </a:r>
            <a:r>
              <a:rPr lang="en-US" dirty="0" smtClean="0">
                <a:cs typeface="+mn-cs"/>
              </a:rPr>
              <a:t> </a:t>
            </a:r>
          </a:p>
          <a:p>
            <a:pPr lvl="1" eaLnBrk="1" hangingPunct="1">
              <a:defRPr/>
            </a:pPr>
            <a:r>
              <a:rPr lang="en-US" sz="2400" dirty="0" smtClean="0"/>
              <a:t>If that were true, it would always be seen as a crescent</a:t>
            </a:r>
            <a:r>
              <a:rPr lang="en-US" sz="2400" dirty="0" smtClean="0"/>
              <a:t>.</a:t>
            </a:r>
          </a:p>
          <a:p>
            <a:pPr>
              <a:defRPr/>
            </a:pPr>
            <a:r>
              <a:rPr lang="en-US" sz="3600" dirty="0"/>
              <a:t>However, Galileo </a:t>
            </a:r>
            <a:endParaRPr lang="en-US" sz="3600" dirty="0" smtClean="0"/>
          </a:p>
          <a:p>
            <a:pPr marL="0" indent="0">
              <a:buNone/>
              <a:defRPr/>
            </a:pPr>
            <a:r>
              <a:rPr lang="en-US" sz="3600" dirty="0" smtClean="0"/>
              <a:t>saw </a:t>
            </a:r>
            <a:r>
              <a:rPr lang="en-US" sz="3600" dirty="0"/>
              <a:t>Venus go </a:t>
            </a:r>
            <a:r>
              <a:rPr lang="en-US" sz="3600" dirty="0" smtClean="0"/>
              <a:t>through</a:t>
            </a:r>
          </a:p>
          <a:p>
            <a:pPr marL="0" indent="0">
              <a:buNone/>
              <a:defRPr/>
            </a:pPr>
            <a:r>
              <a:rPr lang="en-US" sz="3600" dirty="0" smtClean="0"/>
              <a:t>a </a:t>
            </a:r>
            <a:r>
              <a:rPr lang="en-US" sz="3600" dirty="0"/>
              <a:t>complete set of </a:t>
            </a:r>
            <a:endParaRPr lang="en-US" sz="3600" dirty="0" smtClean="0"/>
          </a:p>
          <a:p>
            <a:pPr marL="0" indent="0">
              <a:buNone/>
              <a:defRPr/>
            </a:pPr>
            <a:r>
              <a:rPr lang="en-US" sz="3600" dirty="0" smtClean="0"/>
              <a:t>phases</a:t>
            </a:r>
            <a:r>
              <a:rPr lang="en-US" sz="3600" dirty="0"/>
              <a:t>—including </a:t>
            </a:r>
            <a:endParaRPr lang="en-US" sz="3600" dirty="0" smtClean="0"/>
          </a:p>
          <a:p>
            <a:pPr marL="0" indent="0">
              <a:buNone/>
              <a:defRPr/>
            </a:pPr>
            <a:r>
              <a:rPr lang="en-US" sz="3600" dirty="0" smtClean="0"/>
              <a:t>full </a:t>
            </a:r>
            <a:r>
              <a:rPr lang="en-US" sz="3600" dirty="0"/>
              <a:t>and gibbous.</a:t>
            </a:r>
          </a:p>
          <a:p>
            <a:pPr lvl="1">
              <a:defRPr/>
            </a:pPr>
            <a:r>
              <a:rPr lang="en-US" sz="2400" dirty="0"/>
              <a:t>This proved that it did </a:t>
            </a:r>
            <a:r>
              <a:rPr lang="en-US" sz="2400" dirty="0" smtClean="0"/>
              <a:t>indeed</a:t>
            </a:r>
          </a:p>
          <a:p>
            <a:pPr marL="282575" lvl="1" indent="0">
              <a:buNone/>
              <a:defRPr/>
            </a:pPr>
            <a:r>
              <a:rPr lang="en-US" sz="2400" dirty="0" smtClean="0"/>
              <a:t> revolve </a:t>
            </a:r>
            <a:r>
              <a:rPr lang="en-US" sz="2400" dirty="0"/>
              <a:t>around the sun.</a:t>
            </a:r>
          </a:p>
          <a:p>
            <a:pPr marL="282575" lvl="1" indent="0">
              <a:buNone/>
              <a:defRPr/>
            </a:pPr>
            <a:endParaRPr lang="en-US" sz="2400" dirty="0" smtClean="0"/>
          </a:p>
          <a:p>
            <a:pPr lvl="1" eaLnBrk="1" hangingPunct="1">
              <a:defRPr/>
            </a:pPr>
            <a:endParaRPr lang="en-US" sz="2400" dirty="0" smtClean="0"/>
          </a:p>
          <a:p>
            <a:pPr lvl="1" eaLnBrk="1" hangingPunct="1">
              <a:defRPr/>
            </a:pPr>
            <a:endParaRPr lang="en-US" sz="2400" dirty="0" smtClean="0"/>
          </a:p>
        </p:txBody>
      </p:sp>
      <p:sp>
        <p:nvSpPr>
          <p:cNvPr id="1445901" name="Rectangle 13"/>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pic>
        <p:nvPicPr>
          <p:cNvPr id="1445904" name="Picture 16" descr="03f06b"/>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123" t="2130" r="1123" b="1524"/>
          <a:stretch>
            <a:fillRect/>
          </a:stretch>
        </p:blipFill>
        <p:spPr bwMode="auto">
          <a:xfrm>
            <a:off x="5257800" y="3622675"/>
            <a:ext cx="388620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4912551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5" name="Rectangle 3"/>
          <p:cNvSpPr>
            <a:spLocks noGrp="1" noChangeArrowheads="1"/>
          </p:cNvSpPr>
          <p:nvPr>
            <p:ph type="body" idx="1"/>
          </p:nvPr>
        </p:nvSpPr>
        <p:spPr>
          <a:xfrm>
            <a:off x="552450" y="990600"/>
            <a:ext cx="8286750" cy="4525963"/>
          </a:xfrm>
        </p:spPr>
        <p:txBody>
          <a:bodyPr/>
          <a:lstStyle/>
          <a:p>
            <a:pPr eaLnBrk="1" hangingPunct="1">
              <a:defRPr/>
            </a:pPr>
            <a:r>
              <a:rPr lang="en-US" sz="4000" i="1" smtClean="0">
                <a:cs typeface="+mn-cs"/>
              </a:rPr>
              <a:t>Sidereus Nuncius</a:t>
            </a:r>
            <a:r>
              <a:rPr lang="en-US" sz="4000" smtClean="0">
                <a:cs typeface="+mn-cs"/>
              </a:rPr>
              <a:t> was popular and made Galileo famous.</a:t>
            </a:r>
            <a:r>
              <a:rPr lang="en-US" smtClean="0">
                <a:cs typeface="+mn-cs"/>
              </a:rPr>
              <a:t> </a:t>
            </a:r>
          </a:p>
          <a:p>
            <a:pPr lvl="1" eaLnBrk="1" hangingPunct="1">
              <a:defRPr/>
            </a:pPr>
            <a:r>
              <a:rPr lang="en-US" sz="2400" smtClean="0"/>
              <a:t>In 1611, Galileo visited Rome and was treated with great respect.</a:t>
            </a:r>
          </a:p>
          <a:p>
            <a:pPr lvl="1" eaLnBrk="1" hangingPunct="1">
              <a:defRPr/>
            </a:pPr>
            <a:r>
              <a:rPr lang="en-US" sz="2400" smtClean="0"/>
              <a:t>He had friendly discussions with the powerful Cardinal Barberini.</a:t>
            </a:r>
          </a:p>
        </p:txBody>
      </p:sp>
      <p:sp>
        <p:nvSpPr>
          <p:cNvPr id="1446922" name="Rectangle 10"/>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180474414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5" name="Rectangle 3"/>
          <p:cNvSpPr>
            <a:spLocks noGrp="1" noChangeArrowheads="1"/>
          </p:cNvSpPr>
          <p:nvPr>
            <p:ph type="body" idx="1"/>
          </p:nvPr>
        </p:nvSpPr>
        <p:spPr>
          <a:xfrm>
            <a:off x="571500" y="990600"/>
            <a:ext cx="8267700" cy="5848350"/>
          </a:xfrm>
        </p:spPr>
        <p:txBody>
          <a:bodyPr/>
          <a:lstStyle/>
          <a:p>
            <a:pPr eaLnBrk="1" hangingPunct="1">
              <a:defRPr/>
            </a:pPr>
            <a:r>
              <a:rPr lang="en-US" sz="3400" smtClean="0">
                <a:cs typeface="+mn-cs"/>
              </a:rPr>
              <a:t>However, as he was outspoken, forceful, and sometimes tactless, he offended important people who questioned his telescopic discoveries.</a:t>
            </a:r>
            <a:r>
              <a:rPr lang="en-US" smtClean="0">
                <a:cs typeface="+mn-cs"/>
              </a:rPr>
              <a:t> </a:t>
            </a:r>
          </a:p>
          <a:p>
            <a:pPr lvl="1" eaLnBrk="1" hangingPunct="1">
              <a:defRPr/>
            </a:pPr>
            <a:r>
              <a:rPr lang="en-US" sz="2400" smtClean="0"/>
              <a:t>Some critics said he was wrong.</a:t>
            </a:r>
          </a:p>
          <a:p>
            <a:pPr lvl="1" eaLnBrk="1" hangingPunct="1">
              <a:defRPr/>
            </a:pPr>
            <a:r>
              <a:rPr lang="en-US" sz="2400" smtClean="0"/>
              <a:t>Others said he was lying. </a:t>
            </a:r>
          </a:p>
          <a:p>
            <a:pPr lvl="1" eaLnBrk="1" hangingPunct="1">
              <a:defRPr/>
            </a:pPr>
            <a:r>
              <a:rPr lang="en-US" sz="2400" smtClean="0"/>
              <a:t>Some refused to look through a telescope lest it mislead them.</a:t>
            </a:r>
          </a:p>
          <a:p>
            <a:pPr lvl="1" eaLnBrk="1" hangingPunct="1">
              <a:defRPr/>
            </a:pPr>
            <a:r>
              <a:rPr lang="en-US" sz="2400" smtClean="0"/>
              <a:t>Others looked and claimed to see nothing—hardly surprising given the awkwardness of those first telescopes.</a:t>
            </a:r>
          </a:p>
        </p:txBody>
      </p:sp>
      <p:sp>
        <p:nvSpPr>
          <p:cNvPr id="1748999" name="Rectangle 7"/>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125053226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9" name="Rectangle 3"/>
          <p:cNvSpPr>
            <a:spLocks noGrp="1" noChangeArrowheads="1"/>
          </p:cNvSpPr>
          <p:nvPr>
            <p:ph type="body" idx="1"/>
          </p:nvPr>
        </p:nvSpPr>
        <p:spPr>
          <a:xfrm>
            <a:off x="571500" y="990600"/>
            <a:ext cx="8572500" cy="5867400"/>
          </a:xfrm>
        </p:spPr>
        <p:txBody>
          <a:bodyPr>
            <a:normAutofit/>
          </a:bodyPr>
          <a:lstStyle/>
          <a:p>
            <a:pPr eaLnBrk="1" hangingPunct="1">
              <a:defRPr/>
            </a:pPr>
            <a:r>
              <a:rPr lang="en-US" sz="3600" dirty="0" smtClean="0">
                <a:cs typeface="+mn-cs"/>
              </a:rPr>
              <a:t>When Galileo visited Rome again in 1616, Cardinal </a:t>
            </a:r>
            <a:r>
              <a:rPr lang="en-US" sz="3600" dirty="0" err="1" smtClean="0">
                <a:cs typeface="+mn-cs"/>
              </a:rPr>
              <a:t>Bellarmine</a:t>
            </a:r>
            <a:r>
              <a:rPr lang="en-US" sz="3600" dirty="0" smtClean="0">
                <a:cs typeface="+mn-cs"/>
              </a:rPr>
              <a:t> interviewed him privately and ordered him to cease public debate about models of the universe.</a:t>
            </a:r>
          </a:p>
          <a:p>
            <a:pPr eaLnBrk="1" hangingPunct="1">
              <a:defRPr/>
            </a:pPr>
            <a:r>
              <a:rPr lang="en-US" sz="3600" dirty="0" smtClean="0">
                <a:cs typeface="+mn-cs"/>
              </a:rPr>
              <a:t>Galileo appears to have mostly followed the order.</a:t>
            </a:r>
          </a:p>
        </p:txBody>
      </p:sp>
      <p:sp>
        <p:nvSpPr>
          <p:cNvPr id="1447944" name="Rectangle 8"/>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395849652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3" name="Rectangle 3"/>
          <p:cNvSpPr>
            <a:spLocks noGrp="1" noChangeArrowheads="1"/>
          </p:cNvSpPr>
          <p:nvPr>
            <p:ph type="body" idx="1"/>
          </p:nvPr>
        </p:nvSpPr>
        <p:spPr>
          <a:xfrm>
            <a:off x="552450" y="990600"/>
            <a:ext cx="8286750" cy="5105400"/>
          </a:xfrm>
        </p:spPr>
        <p:txBody>
          <a:bodyPr/>
          <a:lstStyle/>
          <a:p>
            <a:pPr eaLnBrk="1" hangingPunct="1">
              <a:defRPr/>
            </a:pPr>
            <a:r>
              <a:rPr lang="en-US" sz="4000" smtClean="0">
                <a:cs typeface="+mn-cs"/>
              </a:rPr>
              <a:t>The Inquisition (formally named the Congregation of the Holy Office) banned books relevant to the Copernican hypothesis.</a:t>
            </a:r>
          </a:p>
        </p:txBody>
      </p:sp>
      <p:sp>
        <p:nvSpPr>
          <p:cNvPr id="1448968" name="Rectangle 8"/>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21367097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3" name="Rectangle 3"/>
          <p:cNvSpPr>
            <a:spLocks noGrp="1" noChangeArrowheads="1"/>
          </p:cNvSpPr>
          <p:nvPr>
            <p:ph type="body" idx="1"/>
          </p:nvPr>
        </p:nvSpPr>
        <p:spPr>
          <a:xfrm>
            <a:off x="571500" y="990600"/>
            <a:ext cx="8572500" cy="5848350"/>
          </a:xfrm>
        </p:spPr>
        <p:txBody>
          <a:bodyPr/>
          <a:lstStyle/>
          <a:p>
            <a:pPr eaLnBrk="1" hangingPunct="1">
              <a:defRPr/>
            </a:pPr>
            <a:r>
              <a:rPr lang="en-US" sz="3600" i="1" smtClean="0">
                <a:cs typeface="+mn-cs"/>
              </a:rPr>
              <a:t>De Revolutionibus </a:t>
            </a:r>
            <a:r>
              <a:rPr lang="en-US" sz="3600" smtClean="0">
                <a:cs typeface="+mn-cs"/>
              </a:rPr>
              <a:t>itself was only suspended pending revision—because it was recognized as useful for its predictions of planet positions.</a:t>
            </a:r>
            <a:r>
              <a:rPr lang="en-US" sz="2800" smtClean="0">
                <a:cs typeface="+mn-cs"/>
              </a:rPr>
              <a:t> </a:t>
            </a:r>
          </a:p>
          <a:p>
            <a:pPr lvl="1" eaLnBrk="1" hangingPunct="1">
              <a:defRPr/>
            </a:pPr>
            <a:r>
              <a:rPr lang="en-US" sz="2400" smtClean="0"/>
              <a:t>Everyone who owned a copy of the book was required to cross out certain statements and add handwritten corrections—stating that Earth</a:t>
            </a:r>
            <a:r>
              <a:rPr lang="ja-JP" altLang="en-US" sz="2400" smtClean="0">
                <a:latin typeface="Arial"/>
              </a:rPr>
              <a:t>’</a:t>
            </a:r>
            <a:r>
              <a:rPr lang="en-US" sz="2400" smtClean="0"/>
              <a:t>s motion and the central location of the sun were only theories and not facts.</a:t>
            </a:r>
          </a:p>
          <a:p>
            <a:pPr lvl="1" eaLnBrk="1" hangingPunct="1">
              <a:defRPr/>
            </a:pPr>
            <a:r>
              <a:rPr lang="en-US" sz="2400" smtClean="0"/>
              <a:t>This is a a situation that you will recognize as recurring today in connection with textbooks discussing biological evolution</a:t>
            </a:r>
            <a:r>
              <a:rPr lang="en-US" smtClean="0"/>
              <a:t>.</a:t>
            </a:r>
          </a:p>
        </p:txBody>
      </p:sp>
      <p:sp>
        <p:nvSpPr>
          <p:cNvPr id="1751047" name="Rectangle 7"/>
          <p:cNvSpPr>
            <a:spLocks noGrp="1" noChangeArrowheads="1"/>
          </p:cNvSpPr>
          <p:nvPr>
            <p:ph type="title"/>
          </p:nvPr>
        </p:nvSpPr>
        <p:spPr bwMode="auto">
          <a:xfrm>
            <a:off x="571500" y="68263"/>
            <a:ext cx="7581900" cy="792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Telescopic Observations</a:t>
            </a:r>
          </a:p>
        </p:txBody>
      </p:sp>
    </p:spTree>
    <p:extLst>
      <p:ext uri="{BB962C8B-B14F-4D97-AF65-F5344CB8AC3E}">
        <p14:creationId xmlns:p14="http://schemas.microsoft.com/office/powerpoint/2010/main" val="252347652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7" name="Rectangle 3"/>
          <p:cNvSpPr>
            <a:spLocks noGrp="1" noChangeArrowheads="1"/>
          </p:cNvSpPr>
          <p:nvPr>
            <p:ph type="body" idx="1"/>
          </p:nvPr>
        </p:nvSpPr>
        <p:spPr>
          <a:xfrm>
            <a:off x="571500" y="990600"/>
            <a:ext cx="8572500" cy="4525963"/>
          </a:xfrm>
        </p:spPr>
        <p:txBody>
          <a:bodyPr/>
          <a:lstStyle/>
          <a:p>
            <a:pPr eaLnBrk="1" hangingPunct="1">
              <a:defRPr/>
            </a:pPr>
            <a:r>
              <a:rPr lang="en-US" sz="3600" smtClean="0">
                <a:cs typeface="+mn-cs"/>
              </a:rPr>
              <a:t>In 1623 Galileo</a:t>
            </a:r>
            <a:r>
              <a:rPr lang="ja-JP" altLang="en-US" sz="3600" smtClean="0">
                <a:latin typeface="Arial"/>
                <a:cs typeface="+mn-cs"/>
              </a:rPr>
              <a:t>’</a:t>
            </a:r>
            <a:r>
              <a:rPr lang="en-US" sz="3600" smtClean="0">
                <a:cs typeface="+mn-cs"/>
              </a:rPr>
              <a:t>s friend Cardinal Barberini became pope, taking the name Urban VIII. </a:t>
            </a:r>
          </a:p>
          <a:p>
            <a:pPr lvl="1" eaLnBrk="1" hangingPunct="1">
              <a:defRPr/>
            </a:pPr>
            <a:r>
              <a:rPr lang="en-US" sz="2400" smtClean="0"/>
              <a:t>Galileo went to Rome in an attempt to have the 1616 order to cease debate lifted.</a:t>
            </a:r>
          </a:p>
          <a:p>
            <a:pPr lvl="1" eaLnBrk="1" hangingPunct="1">
              <a:defRPr/>
            </a:pPr>
            <a:r>
              <a:rPr lang="en-US" sz="2400" smtClean="0"/>
              <a:t>The attempt was unsuccessful.</a:t>
            </a:r>
          </a:p>
        </p:txBody>
      </p:sp>
      <p:sp>
        <p:nvSpPr>
          <p:cNvPr id="1449989" name="Rectangle 5"/>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Dialogo and Trial</a:t>
            </a:r>
          </a:p>
        </p:txBody>
      </p:sp>
    </p:spTree>
    <p:extLst>
      <p:ext uri="{BB962C8B-B14F-4D97-AF65-F5344CB8AC3E}">
        <p14:creationId xmlns:p14="http://schemas.microsoft.com/office/powerpoint/2010/main" val="3627466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3" name="Rectangle 3"/>
          <p:cNvSpPr>
            <a:spLocks noGrp="1" noChangeArrowheads="1"/>
          </p:cNvSpPr>
          <p:nvPr>
            <p:ph type="body" idx="1"/>
          </p:nvPr>
        </p:nvSpPr>
        <p:spPr>
          <a:xfrm>
            <a:off x="552450" y="952500"/>
            <a:ext cx="8210550" cy="5526480"/>
          </a:xfrm>
        </p:spPr>
        <p:txBody>
          <a:bodyPr>
            <a:normAutofit fontScale="85000" lnSpcReduction="20000"/>
          </a:bodyPr>
          <a:lstStyle/>
          <a:p>
            <a:pPr eaLnBrk="1" hangingPunct="1">
              <a:defRPr/>
            </a:pPr>
            <a:r>
              <a:rPr lang="en-US" sz="4400" dirty="0" smtClean="0">
                <a:cs typeface="+mn-cs"/>
              </a:rPr>
              <a:t>There are three important ideas to note about the ancient universe.</a:t>
            </a:r>
          </a:p>
          <a:p>
            <a:pPr>
              <a:defRPr/>
            </a:pPr>
            <a:r>
              <a:rPr lang="en-US" sz="3600" dirty="0"/>
              <a:t>One, ancient philosophers and astronomers accepted without </a:t>
            </a:r>
            <a:endParaRPr lang="en-US" sz="3600" dirty="0" smtClean="0"/>
          </a:p>
          <a:p>
            <a:pPr marL="0" indent="0">
              <a:buNone/>
              <a:defRPr/>
            </a:pPr>
            <a:r>
              <a:rPr lang="en-US" sz="3600" dirty="0" smtClean="0"/>
              <a:t>question </a:t>
            </a:r>
            <a:r>
              <a:rPr lang="en-US" sz="3600" dirty="0"/>
              <a:t>that:</a:t>
            </a:r>
          </a:p>
          <a:p>
            <a:pPr lvl="1">
              <a:defRPr/>
            </a:pPr>
            <a:r>
              <a:rPr lang="en-US" sz="4000" dirty="0"/>
              <a:t>Heavenly objects </a:t>
            </a:r>
            <a:endParaRPr lang="en-US" sz="4000" dirty="0" smtClean="0"/>
          </a:p>
          <a:p>
            <a:pPr marL="282575" lvl="1" indent="0">
              <a:buNone/>
              <a:defRPr/>
            </a:pPr>
            <a:r>
              <a:rPr lang="en-US" sz="4000" dirty="0" smtClean="0"/>
              <a:t>must </a:t>
            </a:r>
            <a:r>
              <a:rPr lang="en-US" sz="4000" dirty="0"/>
              <a:t>move </a:t>
            </a:r>
            <a:r>
              <a:rPr lang="en-US" sz="4000" dirty="0" smtClean="0"/>
              <a:t>on circular</a:t>
            </a:r>
            <a:r>
              <a:rPr lang="en-US" sz="4000" dirty="0"/>
              <a:t/>
            </a:r>
            <a:br>
              <a:rPr lang="en-US" sz="4000" dirty="0"/>
            </a:br>
            <a:r>
              <a:rPr lang="en-US" sz="4000" dirty="0" smtClean="0"/>
              <a:t>paths </a:t>
            </a:r>
            <a:r>
              <a:rPr lang="en-US" sz="4000" dirty="0"/>
              <a:t>at constant </a:t>
            </a:r>
            <a:br>
              <a:rPr lang="en-US" sz="4000" dirty="0"/>
            </a:br>
            <a:r>
              <a:rPr lang="en-US" sz="4000" dirty="0"/>
              <a:t>speeds.</a:t>
            </a:r>
          </a:p>
          <a:p>
            <a:pPr lvl="1">
              <a:defRPr/>
            </a:pPr>
            <a:r>
              <a:rPr lang="en-US" sz="4000" dirty="0"/>
              <a:t>Earth is motionless at the </a:t>
            </a:r>
            <a:br>
              <a:rPr lang="en-US" sz="4000" dirty="0"/>
            </a:br>
            <a:r>
              <a:rPr lang="en-US" sz="4000" dirty="0"/>
              <a:t>center of the universe</a:t>
            </a:r>
            <a:endParaRPr lang="en-US" sz="4000" dirty="0" smtClean="0"/>
          </a:p>
        </p:txBody>
      </p:sp>
      <p:pic>
        <p:nvPicPr>
          <p:cNvPr id="31746" name="Picture 10"/>
          <p:cNvPicPr>
            <a:picLocks noChangeAspect="1" noChangeArrowheads="1"/>
          </p:cNvPicPr>
          <p:nvPr/>
        </p:nvPicPr>
        <p:blipFill>
          <a:blip r:embed="rId3">
            <a:extLst>
              <a:ext uri="{28A0092B-C50C-407E-A947-70E740481C1C}">
                <a14:useLocalDpi xmlns:a14="http://schemas.microsoft.com/office/drawing/2010/main" val="0"/>
              </a:ext>
            </a:extLst>
          </a:blip>
          <a:srcRect b="4291"/>
          <a:stretch>
            <a:fillRect/>
          </a:stretch>
        </p:blipFill>
        <p:spPr bwMode="auto">
          <a:xfrm>
            <a:off x="5367338" y="2895600"/>
            <a:ext cx="37766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31" name="Rectangle 11"/>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Aristotle</a:t>
            </a:r>
            <a:r>
              <a:rPr lang="ja-JP" altLang="en-US" sz="3000" smtClean="0">
                <a:solidFill>
                  <a:srgbClr val="FFCC00"/>
                </a:solidFill>
                <a:latin typeface="Arial"/>
                <a:cs typeface="+mj-cs"/>
              </a:rPr>
              <a:t>’</a:t>
            </a:r>
            <a:r>
              <a:rPr lang="en-US" sz="3000" smtClean="0">
                <a:solidFill>
                  <a:srgbClr val="FFCC00"/>
                </a:solidFill>
                <a:cs typeface="+mj-cs"/>
              </a:rPr>
              <a:t>s Universe</a:t>
            </a:r>
          </a:p>
        </p:txBody>
      </p:sp>
    </p:spTree>
    <p:extLst>
      <p:ext uri="{BB962C8B-B14F-4D97-AF65-F5344CB8AC3E}">
        <p14:creationId xmlns:p14="http://schemas.microsoft.com/office/powerpoint/2010/main" val="347162424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1" name="Rectangle 3"/>
          <p:cNvSpPr>
            <a:spLocks noGrp="1" noChangeArrowheads="1"/>
          </p:cNvSpPr>
          <p:nvPr>
            <p:ph type="body" idx="1"/>
          </p:nvPr>
        </p:nvSpPr>
        <p:spPr>
          <a:xfrm>
            <a:off x="571500" y="990600"/>
            <a:ext cx="8343900" cy="5848350"/>
          </a:xfrm>
        </p:spPr>
        <p:txBody>
          <a:bodyPr/>
          <a:lstStyle/>
          <a:p>
            <a:pPr eaLnBrk="1" hangingPunct="1">
              <a:defRPr/>
            </a:pPr>
            <a:r>
              <a:rPr lang="en-US" sz="3600" smtClean="0">
                <a:cs typeface="+mn-cs"/>
              </a:rPr>
              <a:t>Nevertheless, Galileo began to write a massive defense of Copernicus</a:t>
            </a:r>
            <a:r>
              <a:rPr lang="ja-JP" altLang="en-US" sz="3600" smtClean="0">
                <a:latin typeface="Arial"/>
                <a:cs typeface="+mn-cs"/>
              </a:rPr>
              <a:t>’</a:t>
            </a:r>
            <a:r>
              <a:rPr lang="en-US" sz="3600" smtClean="0">
                <a:cs typeface="+mn-cs"/>
              </a:rPr>
              <a:t>s model, completing it in 1629.</a:t>
            </a:r>
            <a:r>
              <a:rPr lang="en-US" smtClean="0">
                <a:cs typeface="+mn-cs"/>
              </a:rPr>
              <a:t> </a:t>
            </a:r>
          </a:p>
          <a:p>
            <a:pPr lvl="1" eaLnBrk="1" hangingPunct="1">
              <a:defRPr/>
            </a:pPr>
            <a:r>
              <a:rPr lang="en-US" sz="2400" smtClean="0"/>
              <a:t>After some delay, Galileo</a:t>
            </a:r>
            <a:r>
              <a:rPr lang="ja-JP" altLang="en-US" sz="2400" smtClean="0">
                <a:latin typeface="Arial"/>
              </a:rPr>
              <a:t>’</a:t>
            </a:r>
            <a:r>
              <a:rPr lang="en-US" sz="2400" smtClean="0"/>
              <a:t>s book was approved by both the local censor in Florence and the head censor of the Vatican in Rome.</a:t>
            </a:r>
          </a:p>
          <a:p>
            <a:pPr lvl="1" eaLnBrk="1" hangingPunct="1">
              <a:defRPr/>
            </a:pPr>
            <a:r>
              <a:rPr lang="en-US" sz="2400" smtClean="0"/>
              <a:t>It was printed in 1632.</a:t>
            </a:r>
          </a:p>
        </p:txBody>
      </p:sp>
      <p:sp>
        <p:nvSpPr>
          <p:cNvPr id="1753095"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Dialogo and Trial</a:t>
            </a:r>
          </a:p>
        </p:txBody>
      </p:sp>
    </p:spTree>
    <p:extLst>
      <p:ext uri="{BB962C8B-B14F-4D97-AF65-F5344CB8AC3E}">
        <p14:creationId xmlns:p14="http://schemas.microsoft.com/office/powerpoint/2010/main" val="146162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1" name="Rectangle 3"/>
          <p:cNvSpPr>
            <a:spLocks noGrp="1" noChangeArrowheads="1"/>
          </p:cNvSpPr>
          <p:nvPr>
            <p:ph type="body" idx="1"/>
          </p:nvPr>
        </p:nvSpPr>
        <p:spPr>
          <a:xfrm>
            <a:off x="571500" y="990600"/>
            <a:ext cx="8572500" cy="5867400"/>
          </a:xfrm>
        </p:spPr>
        <p:txBody>
          <a:bodyPr/>
          <a:lstStyle/>
          <a:p>
            <a:pPr eaLnBrk="1" hangingPunct="1">
              <a:defRPr/>
            </a:pPr>
            <a:r>
              <a:rPr lang="en-US" sz="3600" smtClean="0">
                <a:cs typeface="+mn-cs"/>
              </a:rPr>
              <a:t>The book is called </a:t>
            </a:r>
            <a:r>
              <a:rPr lang="en-US" sz="3600" i="1" smtClean="0">
                <a:cs typeface="+mn-cs"/>
              </a:rPr>
              <a:t>Dialogo Dei Due Massimi Sistemi</a:t>
            </a:r>
            <a:r>
              <a:rPr lang="en-US" sz="3600" smtClean="0">
                <a:cs typeface="+mn-cs"/>
              </a:rPr>
              <a:t> (</a:t>
            </a:r>
            <a:r>
              <a:rPr lang="en-US" sz="3600" i="1" smtClean="0">
                <a:cs typeface="+mn-cs"/>
              </a:rPr>
              <a:t>Dialogue Concerning the Two Chief World Systems</a:t>
            </a:r>
            <a:r>
              <a:rPr lang="en-US" sz="3600" smtClean="0">
                <a:cs typeface="+mn-cs"/>
              </a:rPr>
              <a:t>).</a:t>
            </a:r>
          </a:p>
          <a:p>
            <a:pPr eaLnBrk="1" hangingPunct="1">
              <a:defRPr/>
            </a:pPr>
            <a:r>
              <a:rPr lang="en-US" sz="3600" smtClean="0">
                <a:cs typeface="+mn-cs"/>
              </a:rPr>
              <a:t>It confronts the ancient astronomy of Aristotle and Ptolemy with the Copernican model.</a:t>
            </a:r>
          </a:p>
        </p:txBody>
      </p:sp>
      <p:sp>
        <p:nvSpPr>
          <p:cNvPr id="1451016"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Dialogo and Trial</a:t>
            </a:r>
          </a:p>
        </p:txBody>
      </p:sp>
    </p:spTree>
    <p:extLst>
      <p:ext uri="{BB962C8B-B14F-4D97-AF65-F5344CB8AC3E}">
        <p14:creationId xmlns:p14="http://schemas.microsoft.com/office/powerpoint/2010/main" val="308872140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5" name="Rectangle 3"/>
          <p:cNvSpPr>
            <a:spLocks noGrp="1" noChangeArrowheads="1"/>
          </p:cNvSpPr>
          <p:nvPr>
            <p:ph type="body" idx="1"/>
          </p:nvPr>
        </p:nvSpPr>
        <p:spPr>
          <a:xfrm>
            <a:off x="571500" y="990600"/>
            <a:ext cx="8534400" cy="5867400"/>
          </a:xfrm>
        </p:spPr>
        <p:txBody>
          <a:bodyPr/>
          <a:lstStyle/>
          <a:p>
            <a:pPr eaLnBrk="1" hangingPunct="1">
              <a:defRPr/>
            </a:pPr>
            <a:r>
              <a:rPr lang="en-US" sz="3600" smtClean="0">
                <a:cs typeface="+mn-cs"/>
              </a:rPr>
              <a:t>The book was a clear defense of Copernicus.</a:t>
            </a:r>
          </a:p>
          <a:p>
            <a:pPr eaLnBrk="1" hangingPunct="1">
              <a:defRPr/>
            </a:pPr>
            <a:r>
              <a:rPr lang="en-US" sz="3600" smtClean="0">
                <a:cs typeface="+mn-cs"/>
              </a:rPr>
              <a:t>Also, either intentionally or unintentionally, Galileo exposed the pope</a:t>
            </a:r>
            <a:r>
              <a:rPr lang="ja-JP" altLang="en-US" sz="3600" smtClean="0">
                <a:latin typeface="Arial"/>
                <a:cs typeface="+mn-cs"/>
              </a:rPr>
              <a:t>’</a:t>
            </a:r>
            <a:r>
              <a:rPr lang="en-US" sz="3600" smtClean="0">
                <a:cs typeface="+mn-cs"/>
              </a:rPr>
              <a:t>s authority to ridicule.</a:t>
            </a:r>
          </a:p>
        </p:txBody>
      </p:sp>
      <p:sp>
        <p:nvSpPr>
          <p:cNvPr id="1452040"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Dialogo and Trial</a:t>
            </a:r>
          </a:p>
        </p:txBody>
      </p:sp>
    </p:spTree>
    <p:extLst>
      <p:ext uri="{BB962C8B-B14F-4D97-AF65-F5344CB8AC3E}">
        <p14:creationId xmlns:p14="http://schemas.microsoft.com/office/powerpoint/2010/main" val="381037720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7" name="Rectangle 3"/>
          <p:cNvSpPr>
            <a:spLocks noGrp="1" noChangeArrowheads="1"/>
          </p:cNvSpPr>
          <p:nvPr>
            <p:ph type="body" idx="1"/>
          </p:nvPr>
        </p:nvSpPr>
        <p:spPr>
          <a:xfrm>
            <a:off x="552450" y="952500"/>
            <a:ext cx="8134350" cy="4525963"/>
          </a:xfrm>
        </p:spPr>
        <p:txBody>
          <a:bodyPr/>
          <a:lstStyle/>
          <a:p>
            <a:pPr eaLnBrk="1" hangingPunct="1">
              <a:defRPr/>
            </a:pPr>
            <a:r>
              <a:rPr lang="en-US" sz="4400" smtClean="0">
                <a:cs typeface="+mn-cs"/>
              </a:rPr>
              <a:t>Galileo placed the pope</a:t>
            </a:r>
            <a:r>
              <a:rPr lang="ja-JP" altLang="en-US" sz="4400" smtClean="0">
                <a:latin typeface="Arial"/>
                <a:cs typeface="+mn-cs"/>
              </a:rPr>
              <a:t>’</a:t>
            </a:r>
            <a:r>
              <a:rPr lang="en-US" sz="4400" smtClean="0">
                <a:cs typeface="+mn-cs"/>
              </a:rPr>
              <a:t>s argument in the mouth of Simplicio.</a:t>
            </a:r>
          </a:p>
          <a:p>
            <a:pPr lvl="1" eaLnBrk="1" hangingPunct="1">
              <a:defRPr/>
            </a:pPr>
            <a:r>
              <a:rPr lang="en-US" sz="2600" smtClean="0"/>
              <a:t>The pope took offense and ordered Galileo to face the Inquisition.</a:t>
            </a:r>
          </a:p>
        </p:txBody>
      </p:sp>
      <p:sp>
        <p:nvSpPr>
          <p:cNvPr id="1757191"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Dialogo and Trial</a:t>
            </a:r>
          </a:p>
        </p:txBody>
      </p:sp>
    </p:spTree>
    <p:extLst>
      <p:ext uri="{BB962C8B-B14F-4D97-AF65-F5344CB8AC3E}">
        <p14:creationId xmlns:p14="http://schemas.microsoft.com/office/powerpoint/2010/main" val="218604116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9" name="Rectangle 3"/>
          <p:cNvSpPr>
            <a:spLocks noGrp="1" noChangeArrowheads="1"/>
          </p:cNvSpPr>
          <p:nvPr>
            <p:ph type="body" idx="1"/>
          </p:nvPr>
        </p:nvSpPr>
        <p:spPr>
          <a:xfrm>
            <a:off x="552450" y="990600"/>
            <a:ext cx="8210550" cy="5486400"/>
          </a:xfrm>
        </p:spPr>
        <p:txBody>
          <a:bodyPr/>
          <a:lstStyle/>
          <a:p>
            <a:pPr eaLnBrk="1" hangingPunct="1">
              <a:defRPr/>
            </a:pPr>
            <a:r>
              <a:rPr lang="en-US" sz="4000" smtClean="0">
                <a:cs typeface="+mn-cs"/>
              </a:rPr>
              <a:t>Galileo was interrogated by the Inquisition and threatened with torture.</a:t>
            </a:r>
            <a:r>
              <a:rPr lang="en-US" smtClean="0">
                <a:cs typeface="+mn-cs"/>
              </a:rPr>
              <a:t> </a:t>
            </a:r>
          </a:p>
          <a:p>
            <a:pPr lvl="1" eaLnBrk="1" hangingPunct="1">
              <a:defRPr/>
            </a:pPr>
            <a:r>
              <a:rPr lang="en-US" sz="2400" smtClean="0"/>
              <a:t>He must have thought of Giordano Bruno—a monk who was tried, condemned, and burned at the stake in Rome in 1600 for, among other offenses, supporting Copernicus. </a:t>
            </a:r>
          </a:p>
        </p:txBody>
      </p:sp>
      <p:sp>
        <p:nvSpPr>
          <p:cNvPr id="1453064"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Dialogo and Trial</a:t>
            </a:r>
          </a:p>
        </p:txBody>
      </p:sp>
    </p:spTree>
    <p:extLst>
      <p:ext uri="{BB962C8B-B14F-4D97-AF65-F5344CB8AC3E}">
        <p14:creationId xmlns:p14="http://schemas.microsoft.com/office/powerpoint/2010/main" val="221232833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5" name="Rectangle 3"/>
          <p:cNvSpPr>
            <a:spLocks noGrp="1" noChangeArrowheads="1"/>
          </p:cNvSpPr>
          <p:nvPr>
            <p:ph type="body" idx="1"/>
          </p:nvPr>
        </p:nvSpPr>
        <p:spPr>
          <a:xfrm>
            <a:off x="552450" y="990600"/>
            <a:ext cx="8572500" cy="5867400"/>
          </a:xfrm>
        </p:spPr>
        <p:txBody>
          <a:bodyPr/>
          <a:lstStyle/>
          <a:p>
            <a:pPr eaLnBrk="1" hangingPunct="1">
              <a:defRPr/>
            </a:pPr>
            <a:r>
              <a:rPr lang="en-US" sz="4000" dirty="0" smtClean="0">
                <a:cs typeface="+mn-cs"/>
              </a:rPr>
              <a:t>However, Galileo</a:t>
            </a:r>
            <a:r>
              <a:rPr lang="ja-JP" altLang="en-US" sz="4000" dirty="0" smtClean="0">
                <a:latin typeface="Arial"/>
                <a:cs typeface="+mn-cs"/>
              </a:rPr>
              <a:t>’</a:t>
            </a:r>
            <a:r>
              <a:rPr lang="en-US" sz="4000" dirty="0" smtClean="0">
                <a:cs typeface="+mn-cs"/>
              </a:rPr>
              <a:t>s trial did not center on his belief in Copernicus</a:t>
            </a:r>
            <a:r>
              <a:rPr lang="ja-JP" altLang="en-US" sz="4000" dirty="0" smtClean="0">
                <a:latin typeface="Arial"/>
                <a:cs typeface="+mn-cs"/>
              </a:rPr>
              <a:t>’</a:t>
            </a:r>
            <a:r>
              <a:rPr lang="en-US" sz="4000" dirty="0" smtClean="0">
                <a:cs typeface="+mn-cs"/>
              </a:rPr>
              <a:t>s model. </a:t>
            </a:r>
          </a:p>
          <a:p>
            <a:pPr lvl="1" eaLnBrk="1" hangingPunct="1">
              <a:defRPr/>
            </a:pPr>
            <a:r>
              <a:rPr lang="en-US" sz="2600" i="1" dirty="0" err="1" smtClean="0"/>
              <a:t>Dialogo</a:t>
            </a:r>
            <a:r>
              <a:rPr lang="en-US" sz="2600" dirty="0" smtClean="0"/>
              <a:t> had been approved by two censors</a:t>
            </a:r>
            <a:r>
              <a:rPr lang="en-US" sz="2600" dirty="0" smtClean="0"/>
              <a:t>.</a:t>
            </a:r>
          </a:p>
          <a:p>
            <a:pPr lvl="1">
              <a:defRPr/>
            </a:pPr>
            <a:r>
              <a:rPr lang="en-US" sz="3200" dirty="0"/>
              <a:t>Rather, the trial centered on a record of the meeting in 1616 between Galileo and Cardinal </a:t>
            </a:r>
            <a:r>
              <a:rPr lang="en-US" sz="3200" dirty="0" err="1"/>
              <a:t>Bellarmine</a:t>
            </a:r>
            <a:r>
              <a:rPr lang="en-US" sz="3200" dirty="0"/>
              <a:t> that included the statement that Galileo was </a:t>
            </a:r>
            <a:r>
              <a:rPr lang="ja-JP" altLang="en-US" sz="3200" dirty="0">
                <a:latin typeface="Arial"/>
              </a:rPr>
              <a:t>“</a:t>
            </a:r>
            <a:r>
              <a:rPr lang="en-US" sz="3200" dirty="0"/>
              <a:t>not to hold, teach, or defend in any way</a:t>
            </a:r>
            <a:r>
              <a:rPr lang="ja-JP" altLang="en-US" sz="3200" dirty="0">
                <a:latin typeface="Arial"/>
              </a:rPr>
              <a:t>”</a:t>
            </a:r>
            <a:r>
              <a:rPr lang="en-US" sz="3200" dirty="0"/>
              <a:t> the principles of Copernicus. </a:t>
            </a:r>
          </a:p>
          <a:p>
            <a:pPr lvl="1" eaLnBrk="1" hangingPunct="1">
              <a:defRPr/>
            </a:pPr>
            <a:endParaRPr lang="en-US" sz="3200" dirty="0" smtClean="0"/>
          </a:p>
        </p:txBody>
      </p:sp>
      <p:sp>
        <p:nvSpPr>
          <p:cNvPr id="1759239"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Dialogo and Trial</a:t>
            </a:r>
          </a:p>
        </p:txBody>
      </p:sp>
    </p:spTree>
    <p:extLst>
      <p:ext uri="{BB962C8B-B14F-4D97-AF65-F5344CB8AC3E}">
        <p14:creationId xmlns:p14="http://schemas.microsoft.com/office/powerpoint/2010/main" val="236898618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3" name="Rectangle 3"/>
          <p:cNvSpPr>
            <a:spLocks noGrp="1" noChangeArrowheads="1"/>
          </p:cNvSpPr>
          <p:nvPr>
            <p:ph type="body" idx="1"/>
          </p:nvPr>
        </p:nvSpPr>
        <p:spPr>
          <a:xfrm>
            <a:off x="571500" y="990600"/>
            <a:ext cx="8572500" cy="5867400"/>
          </a:xfrm>
        </p:spPr>
        <p:txBody>
          <a:bodyPr>
            <a:normAutofit lnSpcReduction="10000"/>
          </a:bodyPr>
          <a:lstStyle/>
          <a:p>
            <a:pPr eaLnBrk="1" hangingPunct="1">
              <a:defRPr/>
            </a:pPr>
            <a:r>
              <a:rPr lang="en-US" sz="3600" dirty="0" smtClean="0"/>
              <a:t>Many historians believe that this document—which was signed neither by Galileo nor by </a:t>
            </a:r>
            <a:r>
              <a:rPr lang="en-US" sz="3600" dirty="0" err="1" smtClean="0"/>
              <a:t>Bellarmine</a:t>
            </a:r>
            <a:r>
              <a:rPr lang="en-US" sz="3600" dirty="0" smtClean="0"/>
              <a:t> nor by a legal secretary—was a forgery, or perhaps a draft that was never used. </a:t>
            </a:r>
          </a:p>
          <a:p>
            <a:pPr lvl="1" eaLnBrk="1" hangingPunct="1">
              <a:defRPr/>
            </a:pPr>
            <a:r>
              <a:rPr lang="en-US" sz="3600" dirty="0" smtClean="0"/>
              <a:t>By that time, </a:t>
            </a:r>
            <a:r>
              <a:rPr lang="en-US" sz="3600" dirty="0" err="1" smtClean="0"/>
              <a:t>Bellarmine</a:t>
            </a:r>
            <a:r>
              <a:rPr lang="en-US" sz="3600" dirty="0" smtClean="0"/>
              <a:t> was dead and could not testify about the meeting or the document</a:t>
            </a:r>
            <a:r>
              <a:rPr lang="en-US" sz="3600" dirty="0" smtClean="0"/>
              <a:t>.</a:t>
            </a:r>
          </a:p>
          <a:p>
            <a:pPr lvl="1">
              <a:defRPr/>
            </a:pPr>
            <a:r>
              <a:rPr lang="en-US" sz="2800" dirty="0"/>
              <a:t>The Inquisition condemned Galileo not primarily for heresy but for disobeying the orders given him in 1616. </a:t>
            </a:r>
          </a:p>
          <a:p>
            <a:pPr lvl="1" eaLnBrk="1" hangingPunct="1">
              <a:defRPr/>
            </a:pPr>
            <a:endParaRPr lang="en-US" sz="2600" dirty="0" smtClean="0"/>
          </a:p>
        </p:txBody>
      </p:sp>
      <p:sp>
        <p:nvSpPr>
          <p:cNvPr id="1761287"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Dialogo and Trial</a:t>
            </a:r>
          </a:p>
        </p:txBody>
      </p:sp>
    </p:spTree>
    <p:extLst>
      <p:ext uri="{BB962C8B-B14F-4D97-AF65-F5344CB8AC3E}">
        <p14:creationId xmlns:p14="http://schemas.microsoft.com/office/powerpoint/2010/main" val="277979749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1" name="Rectangle 3"/>
          <p:cNvSpPr>
            <a:spLocks noGrp="1" noChangeArrowheads="1"/>
          </p:cNvSpPr>
          <p:nvPr>
            <p:ph type="body" idx="1"/>
          </p:nvPr>
        </p:nvSpPr>
        <p:spPr>
          <a:xfrm>
            <a:off x="571500" y="990600"/>
            <a:ext cx="7810500" cy="5867400"/>
          </a:xfrm>
        </p:spPr>
        <p:txBody>
          <a:bodyPr>
            <a:normAutofit lnSpcReduction="10000"/>
          </a:bodyPr>
          <a:lstStyle/>
          <a:p>
            <a:pPr eaLnBrk="1" hangingPunct="1">
              <a:defRPr/>
            </a:pPr>
            <a:r>
              <a:rPr lang="en-US" sz="3600" dirty="0" smtClean="0">
                <a:cs typeface="+mn-cs"/>
              </a:rPr>
              <a:t>In 1633, at the age of 70, kneeling before the Inquisition, Galileo read a recantation admitting his errors.</a:t>
            </a:r>
          </a:p>
          <a:p>
            <a:pPr lvl="1" eaLnBrk="1" hangingPunct="1">
              <a:defRPr/>
            </a:pPr>
            <a:r>
              <a:rPr lang="en-US" sz="2600" dirty="0" smtClean="0"/>
              <a:t>Tradition has it that as he rose he whispered, </a:t>
            </a:r>
            <a:r>
              <a:rPr lang="ja-JP" altLang="en-US" sz="2600" dirty="0" smtClean="0">
                <a:latin typeface="Arial"/>
              </a:rPr>
              <a:t>“</a:t>
            </a:r>
            <a:r>
              <a:rPr lang="en-US" sz="2600" dirty="0" smtClean="0"/>
              <a:t>E </a:t>
            </a:r>
            <a:r>
              <a:rPr lang="en-US" sz="2600" dirty="0" err="1" smtClean="0"/>
              <a:t>pur</a:t>
            </a:r>
            <a:r>
              <a:rPr lang="en-US" sz="2600" dirty="0" smtClean="0"/>
              <a:t> </a:t>
            </a:r>
            <a:r>
              <a:rPr lang="en-US" sz="2600" dirty="0" err="1" smtClean="0"/>
              <a:t>si</a:t>
            </a:r>
            <a:r>
              <a:rPr lang="en-US" sz="2600" dirty="0" smtClean="0"/>
              <a:t> </a:t>
            </a:r>
            <a:r>
              <a:rPr lang="en-US" sz="2600" dirty="0" err="1" smtClean="0"/>
              <a:t>muove</a:t>
            </a:r>
            <a:r>
              <a:rPr lang="ja-JP" altLang="en-US" sz="2600" dirty="0" smtClean="0">
                <a:latin typeface="Arial"/>
              </a:rPr>
              <a:t>”</a:t>
            </a:r>
            <a:r>
              <a:rPr lang="en-US" sz="2600" dirty="0" smtClean="0"/>
              <a:t> (</a:t>
            </a:r>
            <a:r>
              <a:rPr lang="ja-JP" altLang="en-US" sz="2600" dirty="0" smtClean="0">
                <a:latin typeface="Arial"/>
              </a:rPr>
              <a:t>“</a:t>
            </a:r>
            <a:r>
              <a:rPr lang="en-US" sz="2600" dirty="0" smtClean="0"/>
              <a:t>Still it moves</a:t>
            </a:r>
            <a:r>
              <a:rPr lang="ja-JP" altLang="en-US" sz="2600" dirty="0" smtClean="0">
                <a:latin typeface="Arial"/>
              </a:rPr>
              <a:t>”</a:t>
            </a:r>
            <a:r>
              <a:rPr lang="en-US" sz="2600" dirty="0" smtClean="0"/>
              <a:t>)—referring to Earth</a:t>
            </a:r>
            <a:r>
              <a:rPr lang="en-US" sz="2600" dirty="0" smtClean="0"/>
              <a:t>.</a:t>
            </a:r>
          </a:p>
          <a:p>
            <a:pPr>
              <a:defRPr/>
            </a:pPr>
            <a:r>
              <a:rPr lang="en-US" sz="2800" dirty="0"/>
              <a:t>Although he was sentenced to life imprisonment, he was actually confined at his villa for the next 10 years—perhaps  through the intervention of the pope.</a:t>
            </a:r>
          </a:p>
          <a:p>
            <a:pPr lvl="1">
              <a:defRPr/>
            </a:pPr>
            <a:r>
              <a:rPr lang="en-US" sz="2800" dirty="0"/>
              <a:t>He died there in 1642, 99 years after the death of Copernicus.</a:t>
            </a:r>
          </a:p>
          <a:p>
            <a:pPr lvl="1" eaLnBrk="1" hangingPunct="1">
              <a:defRPr/>
            </a:pPr>
            <a:endParaRPr lang="en-US" sz="2600" dirty="0" smtClean="0"/>
          </a:p>
        </p:txBody>
      </p:sp>
      <p:sp>
        <p:nvSpPr>
          <p:cNvPr id="1763335"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Dialogo and Trial</a:t>
            </a:r>
          </a:p>
        </p:txBody>
      </p:sp>
    </p:spTree>
    <p:extLst>
      <p:ext uri="{BB962C8B-B14F-4D97-AF65-F5344CB8AC3E}">
        <p14:creationId xmlns:p14="http://schemas.microsoft.com/office/powerpoint/2010/main" val="5624718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5" name="Rectangle 3"/>
          <p:cNvSpPr>
            <a:spLocks noGrp="1" noChangeArrowheads="1"/>
          </p:cNvSpPr>
          <p:nvPr>
            <p:ph type="body" idx="1"/>
          </p:nvPr>
        </p:nvSpPr>
        <p:spPr>
          <a:xfrm>
            <a:off x="552450" y="990600"/>
            <a:ext cx="8286750" cy="5867400"/>
          </a:xfrm>
        </p:spPr>
        <p:txBody>
          <a:bodyPr/>
          <a:lstStyle/>
          <a:p>
            <a:pPr eaLnBrk="1" hangingPunct="1">
              <a:defRPr/>
            </a:pPr>
            <a:r>
              <a:rPr lang="en-US" sz="4000" smtClean="0">
                <a:cs typeface="+mn-cs"/>
              </a:rPr>
              <a:t>Galileo was tried and condemned on a charge you might call a technicality.</a:t>
            </a:r>
            <a:r>
              <a:rPr lang="en-US" smtClean="0">
                <a:cs typeface="+mn-cs"/>
              </a:rPr>
              <a:t> </a:t>
            </a:r>
          </a:p>
          <a:p>
            <a:pPr lvl="1" eaLnBrk="1" hangingPunct="1">
              <a:defRPr/>
            </a:pPr>
            <a:r>
              <a:rPr lang="en-US" sz="2400" smtClean="0"/>
              <a:t>Why then is his trial so important that historians have studied it for almost four centuries?</a:t>
            </a:r>
          </a:p>
          <a:p>
            <a:pPr lvl="1" eaLnBrk="1" hangingPunct="1">
              <a:defRPr/>
            </a:pPr>
            <a:r>
              <a:rPr lang="en-US" sz="2400" smtClean="0"/>
              <a:t>Why have some of the world</a:t>
            </a:r>
            <a:r>
              <a:rPr lang="ja-JP" altLang="en-US" sz="2400" smtClean="0">
                <a:latin typeface="Arial"/>
              </a:rPr>
              <a:t>’</a:t>
            </a:r>
            <a:r>
              <a:rPr lang="en-US" sz="2400" smtClean="0"/>
              <a:t>s greatest authors, including Bertolt Brecht, written about Galileo</a:t>
            </a:r>
            <a:r>
              <a:rPr lang="ja-JP" altLang="en-US" sz="2400" smtClean="0">
                <a:latin typeface="Arial"/>
              </a:rPr>
              <a:t>’</a:t>
            </a:r>
            <a:r>
              <a:rPr lang="en-US" sz="2400" smtClean="0"/>
              <a:t>s trial? </a:t>
            </a:r>
          </a:p>
          <a:p>
            <a:pPr lvl="1" eaLnBrk="1" hangingPunct="1">
              <a:defRPr/>
            </a:pPr>
            <a:r>
              <a:rPr lang="en-US" sz="2400" smtClean="0"/>
              <a:t>Why in 1979 did Pope John Paul II create a commission to reexamine the case against Galileo?</a:t>
            </a:r>
          </a:p>
        </p:txBody>
      </p:sp>
      <p:sp>
        <p:nvSpPr>
          <p:cNvPr id="1457161" name="Rectangle 9"/>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Two Ways to Understand the World</a:t>
            </a:r>
          </a:p>
        </p:txBody>
      </p:sp>
    </p:spTree>
    <p:extLst>
      <p:ext uri="{BB962C8B-B14F-4D97-AF65-F5344CB8AC3E}">
        <p14:creationId xmlns:p14="http://schemas.microsoft.com/office/powerpoint/2010/main" val="347069734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9" name="Rectangle 3"/>
          <p:cNvSpPr>
            <a:spLocks noGrp="1" noChangeArrowheads="1"/>
          </p:cNvSpPr>
          <p:nvPr>
            <p:ph type="body" idx="1"/>
          </p:nvPr>
        </p:nvSpPr>
        <p:spPr>
          <a:xfrm>
            <a:off x="552450" y="990600"/>
            <a:ext cx="8591550" cy="5867400"/>
          </a:xfrm>
        </p:spPr>
        <p:txBody>
          <a:bodyPr/>
          <a:lstStyle/>
          <a:p>
            <a:pPr eaLnBrk="1" hangingPunct="1">
              <a:defRPr/>
            </a:pPr>
            <a:r>
              <a:rPr lang="en-US" sz="4000" smtClean="0">
                <a:cs typeface="+mn-cs"/>
              </a:rPr>
              <a:t>To understand the trial, you must recognize that it was the result of a conflict between two ways of understanding the universe.</a:t>
            </a:r>
          </a:p>
        </p:txBody>
      </p:sp>
      <p:sp>
        <p:nvSpPr>
          <p:cNvPr id="1458188" name="Rectangle 12"/>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Two Ways to Understand the World</a:t>
            </a:r>
          </a:p>
        </p:txBody>
      </p:sp>
    </p:spTree>
    <p:extLst>
      <p:ext uri="{BB962C8B-B14F-4D97-AF65-F5344CB8AC3E}">
        <p14:creationId xmlns:p14="http://schemas.microsoft.com/office/powerpoint/2010/main" val="11983515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83" name="Rectangle 15"/>
          <p:cNvSpPr>
            <a:spLocks noGrp="1" noChangeArrowheads="1"/>
          </p:cNvSpPr>
          <p:nvPr>
            <p:ph type="body" idx="1"/>
          </p:nvPr>
        </p:nvSpPr>
        <p:spPr>
          <a:xfrm>
            <a:off x="571500" y="990600"/>
            <a:ext cx="8191500" cy="5334000"/>
          </a:xfrm>
        </p:spPr>
        <p:txBody>
          <a:bodyPr/>
          <a:lstStyle/>
          <a:p>
            <a:pPr eaLnBrk="1" hangingPunct="1">
              <a:defRPr/>
            </a:pPr>
            <a:r>
              <a:rPr lang="en-US" sz="3600" smtClean="0">
                <a:cs typeface="+mn-cs"/>
              </a:rPr>
              <a:t>Two, as viewed by you from Earth, the planets seem to follow complicated paths in the sky.</a:t>
            </a:r>
          </a:p>
          <a:p>
            <a:pPr lvl="1" eaLnBrk="1" hangingPunct="1">
              <a:defRPr/>
            </a:pPr>
            <a:r>
              <a:rPr lang="en-US" sz="2400" smtClean="0"/>
              <a:t>These include episodes of </a:t>
            </a:r>
            <a:r>
              <a:rPr lang="ja-JP" altLang="en-US" sz="2400" smtClean="0">
                <a:latin typeface="Arial"/>
              </a:rPr>
              <a:t>‘</a:t>
            </a:r>
            <a:r>
              <a:rPr lang="en-US" sz="2400" smtClean="0"/>
              <a:t>backward</a:t>
            </a:r>
            <a:r>
              <a:rPr lang="ja-JP" altLang="en-US" sz="2400" smtClean="0">
                <a:latin typeface="Arial"/>
              </a:rPr>
              <a:t>’</a:t>
            </a:r>
            <a:r>
              <a:rPr lang="en-US" sz="2400" smtClean="0"/>
              <a:t> motion that are difficult to explain in terms of motion on circular paths at constant speeds.</a:t>
            </a:r>
          </a:p>
        </p:txBody>
      </p:sp>
      <p:pic>
        <p:nvPicPr>
          <p:cNvPr id="37890" name="Picture 21" descr="03p36"/>
          <p:cNvPicPr>
            <a:picLocks noChangeAspect="1" noChangeArrowheads="1"/>
          </p:cNvPicPr>
          <p:nvPr/>
        </p:nvPicPr>
        <p:blipFill>
          <a:blip r:embed="rId3">
            <a:extLst>
              <a:ext uri="{28A0092B-C50C-407E-A947-70E740481C1C}">
                <a14:useLocalDpi xmlns:a14="http://schemas.microsoft.com/office/drawing/2010/main" val="0"/>
              </a:ext>
            </a:extLst>
          </a:blip>
          <a:srcRect l="2605" t="60001" r="3635" b="2654"/>
          <a:stretch>
            <a:fillRect/>
          </a:stretch>
        </p:blipFill>
        <p:spPr bwMode="auto">
          <a:xfrm>
            <a:off x="3200400" y="4006850"/>
            <a:ext cx="59436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3990" name="Rectangle 22"/>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smtClean="0">
                <a:solidFill>
                  <a:srgbClr val="FFCC00"/>
                </a:solidFill>
                <a:cs typeface="+mj-cs"/>
              </a:rPr>
              <a:t>Aristotle</a:t>
            </a:r>
            <a:r>
              <a:rPr lang="ja-JP" altLang="en-US" sz="3000" smtClean="0">
                <a:solidFill>
                  <a:srgbClr val="FFCC00"/>
                </a:solidFill>
                <a:latin typeface="Arial"/>
                <a:cs typeface="+mj-cs"/>
              </a:rPr>
              <a:t>’</a:t>
            </a:r>
            <a:r>
              <a:rPr lang="en-US" sz="3000" smtClean="0">
                <a:solidFill>
                  <a:srgbClr val="FFCC00"/>
                </a:solidFill>
                <a:cs typeface="+mj-cs"/>
              </a:rPr>
              <a:t>s Universe</a:t>
            </a:r>
          </a:p>
        </p:txBody>
      </p:sp>
    </p:spTree>
    <p:extLst>
      <p:ext uri="{BB962C8B-B14F-4D97-AF65-F5344CB8AC3E}">
        <p14:creationId xmlns:p14="http://schemas.microsoft.com/office/powerpoint/2010/main" val="335181023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7" name="Rectangle 3"/>
          <p:cNvSpPr>
            <a:spLocks noGrp="1" noChangeArrowheads="1"/>
          </p:cNvSpPr>
          <p:nvPr>
            <p:ph type="body" idx="1"/>
          </p:nvPr>
        </p:nvSpPr>
        <p:spPr>
          <a:xfrm>
            <a:off x="552450" y="990600"/>
            <a:ext cx="8591550" cy="4525963"/>
          </a:xfrm>
        </p:spPr>
        <p:txBody>
          <a:bodyPr/>
          <a:lstStyle/>
          <a:p>
            <a:pPr eaLnBrk="1" hangingPunct="1">
              <a:defRPr/>
            </a:pPr>
            <a:r>
              <a:rPr lang="en-US" sz="4000" smtClean="0">
                <a:cs typeface="+mn-cs"/>
              </a:rPr>
              <a:t>The significance of Galileo</a:t>
            </a:r>
            <a:r>
              <a:rPr lang="ja-JP" altLang="en-US" sz="4000" smtClean="0">
                <a:latin typeface="Arial"/>
                <a:cs typeface="+mn-cs"/>
              </a:rPr>
              <a:t>’</a:t>
            </a:r>
            <a:r>
              <a:rPr lang="en-US" sz="4000" smtClean="0">
                <a:cs typeface="+mn-cs"/>
              </a:rPr>
              <a:t>s trial is about the birth of modern science as a new way to understand the universe.</a:t>
            </a:r>
          </a:p>
          <a:p>
            <a:pPr eaLnBrk="1" hangingPunct="1">
              <a:defRPr/>
            </a:pPr>
            <a:endParaRPr lang="en-US" sz="4000" smtClean="0">
              <a:cs typeface="+mn-cs"/>
            </a:endParaRPr>
          </a:p>
        </p:txBody>
      </p:sp>
      <p:sp>
        <p:nvSpPr>
          <p:cNvPr id="1767433" name="Rectangle 9"/>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Two Ways to Understand the World</a:t>
            </a:r>
          </a:p>
        </p:txBody>
      </p:sp>
    </p:spTree>
    <p:extLst>
      <p:ext uri="{BB962C8B-B14F-4D97-AF65-F5344CB8AC3E}">
        <p14:creationId xmlns:p14="http://schemas.microsoft.com/office/powerpoint/2010/main" val="5016472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3" name="Rectangle 3"/>
          <p:cNvSpPr>
            <a:spLocks noGrp="1" noChangeArrowheads="1"/>
          </p:cNvSpPr>
          <p:nvPr>
            <p:ph type="body" sz="half" idx="1"/>
          </p:nvPr>
        </p:nvSpPr>
        <p:spPr>
          <a:xfrm>
            <a:off x="571500" y="990600"/>
            <a:ext cx="8572500" cy="5410200"/>
          </a:xfrm>
        </p:spPr>
        <p:txBody>
          <a:bodyPr>
            <a:normAutofit/>
          </a:bodyPr>
          <a:lstStyle/>
          <a:p>
            <a:pPr eaLnBrk="1" hangingPunct="1">
              <a:defRPr/>
            </a:pPr>
            <a:r>
              <a:rPr lang="en-US" sz="2800" dirty="0" smtClean="0">
                <a:cs typeface="+mn-cs"/>
              </a:rPr>
              <a:t>The birth of modern astronomy and of modern science dates from the 144 years between the publication of Copernicus</a:t>
            </a:r>
            <a:r>
              <a:rPr lang="ja-JP" altLang="en-US" sz="2800" dirty="0" smtClean="0">
                <a:latin typeface="Arial"/>
                <a:cs typeface="+mn-cs"/>
              </a:rPr>
              <a:t>’</a:t>
            </a:r>
            <a:r>
              <a:rPr lang="en-US" sz="2800" dirty="0" smtClean="0">
                <a:cs typeface="+mn-cs"/>
              </a:rPr>
              <a:t>s book in 1543 and Newton</a:t>
            </a:r>
            <a:r>
              <a:rPr lang="ja-JP" altLang="en-US" sz="2800" dirty="0" smtClean="0">
                <a:latin typeface="Arial"/>
                <a:cs typeface="+mn-cs"/>
              </a:rPr>
              <a:t>’</a:t>
            </a:r>
            <a:r>
              <a:rPr lang="en-US" sz="2800" dirty="0" smtClean="0">
                <a:cs typeface="+mn-cs"/>
              </a:rPr>
              <a:t>s book in 1687. </a:t>
            </a:r>
          </a:p>
        </p:txBody>
      </p:sp>
      <p:sp>
        <p:nvSpPr>
          <p:cNvPr id="1464327" name="Rectangle 7"/>
          <p:cNvSpPr>
            <a:spLocks noChangeArrowheads="1"/>
          </p:cNvSpPr>
          <p:nvPr/>
        </p:nvSpPr>
        <p:spPr bwMode="auto">
          <a:xfrm>
            <a:off x="990600" y="0"/>
            <a:ext cx="75819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dirty="0">
                <a:solidFill>
                  <a:srgbClr val="FFCC00"/>
                </a:solidFill>
                <a:cs typeface="+mn-cs"/>
              </a:rPr>
              <a:t>Isaac Newton, Gravity, and Orbits</a:t>
            </a:r>
          </a:p>
        </p:txBody>
      </p:sp>
      <p:pic>
        <p:nvPicPr>
          <p:cNvPr id="1464329" name="Picture 9" descr="03p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92463"/>
            <a:ext cx="5715000" cy="36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4401334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571500" y="990600"/>
            <a:ext cx="8115300" cy="5867400"/>
          </a:xfrm>
        </p:spPr>
        <p:txBody>
          <a:bodyPr/>
          <a:lstStyle/>
          <a:p>
            <a:pPr eaLnBrk="1" hangingPunct="1">
              <a:defRPr/>
            </a:pPr>
            <a:r>
              <a:rPr lang="en-US" sz="3600" smtClean="0">
                <a:cs typeface="+mn-cs"/>
              </a:rPr>
              <a:t>The problem of the place of Earth was resolved by the Copernican Revolution.</a:t>
            </a:r>
          </a:p>
          <a:p>
            <a:pPr eaLnBrk="1" hangingPunct="1">
              <a:defRPr/>
            </a:pPr>
            <a:r>
              <a:rPr lang="en-US" sz="3600" smtClean="0">
                <a:cs typeface="+mn-cs"/>
              </a:rPr>
              <a:t>The problem of planetary motion, though, was only partly solved by Kepler</a:t>
            </a:r>
            <a:r>
              <a:rPr lang="ja-JP" altLang="en-US" sz="3600" smtClean="0">
                <a:latin typeface="Arial"/>
                <a:cs typeface="+mn-cs"/>
              </a:rPr>
              <a:t>’</a:t>
            </a:r>
            <a:r>
              <a:rPr lang="en-US" sz="3600" smtClean="0">
                <a:cs typeface="+mn-cs"/>
              </a:rPr>
              <a:t>s laws. </a:t>
            </a:r>
          </a:p>
        </p:txBody>
      </p:sp>
      <p:sp>
        <p:nvSpPr>
          <p:cNvPr id="1465352"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 Gravity, and Orbits</a:t>
            </a:r>
          </a:p>
        </p:txBody>
      </p:sp>
    </p:spTree>
    <p:extLst>
      <p:ext uri="{BB962C8B-B14F-4D97-AF65-F5344CB8AC3E}">
        <p14:creationId xmlns:p14="http://schemas.microsoft.com/office/powerpoint/2010/main" val="197847231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1" name="Rectangle 3"/>
          <p:cNvSpPr>
            <a:spLocks noGrp="1" noChangeArrowheads="1"/>
          </p:cNvSpPr>
          <p:nvPr>
            <p:ph type="body" idx="1"/>
          </p:nvPr>
        </p:nvSpPr>
        <p:spPr>
          <a:xfrm>
            <a:off x="571500" y="990600"/>
            <a:ext cx="8572500" cy="5867400"/>
          </a:xfrm>
        </p:spPr>
        <p:txBody>
          <a:bodyPr>
            <a:normAutofit/>
          </a:bodyPr>
          <a:lstStyle/>
          <a:p>
            <a:pPr eaLnBrk="1" hangingPunct="1">
              <a:defRPr/>
            </a:pPr>
            <a:r>
              <a:rPr lang="en-US" sz="2400" dirty="0" smtClean="0"/>
              <a:t>For the last 10 years of his life, Galileo studied the nature of motion—especially the accelerated motion of falling bodies.</a:t>
            </a:r>
          </a:p>
          <a:p>
            <a:pPr eaLnBrk="1" hangingPunct="1">
              <a:defRPr/>
            </a:pPr>
            <a:r>
              <a:rPr lang="en-US" sz="2400" dirty="0" smtClean="0"/>
              <a:t>Although he made some important progress, he was not able to relate his discoveries about motion to the heavens. </a:t>
            </a:r>
          </a:p>
          <a:p>
            <a:pPr lvl="1" eaLnBrk="1" hangingPunct="1">
              <a:defRPr/>
            </a:pPr>
            <a:r>
              <a:rPr lang="en-US" sz="2400" dirty="0" smtClean="0"/>
              <a:t>That final step was taken by Isaac Newton.</a:t>
            </a:r>
          </a:p>
        </p:txBody>
      </p:sp>
      <p:sp>
        <p:nvSpPr>
          <p:cNvPr id="1773575"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 Gravity, and Orbits</a:t>
            </a:r>
          </a:p>
        </p:txBody>
      </p:sp>
    </p:spTree>
    <p:extLst>
      <p:ext uri="{BB962C8B-B14F-4D97-AF65-F5344CB8AC3E}">
        <p14:creationId xmlns:p14="http://schemas.microsoft.com/office/powerpoint/2010/main" val="10407766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9" name="Rectangle 3"/>
          <p:cNvSpPr>
            <a:spLocks noGrp="1" noChangeArrowheads="1"/>
          </p:cNvSpPr>
          <p:nvPr>
            <p:ph type="body" idx="1"/>
          </p:nvPr>
        </p:nvSpPr>
        <p:spPr>
          <a:xfrm>
            <a:off x="571500" y="990600"/>
            <a:ext cx="8191500" cy="5867400"/>
          </a:xfrm>
        </p:spPr>
        <p:txBody>
          <a:bodyPr/>
          <a:lstStyle/>
          <a:p>
            <a:pPr eaLnBrk="1" hangingPunct="1">
              <a:defRPr/>
            </a:pPr>
            <a:r>
              <a:rPr lang="en-US" sz="3600" smtClean="0">
                <a:cs typeface="+mn-cs"/>
              </a:rPr>
              <a:t>Newton</a:t>
            </a:r>
            <a:r>
              <a:rPr lang="ja-JP" altLang="en-US" sz="3600" smtClean="0">
                <a:latin typeface="Arial"/>
                <a:cs typeface="+mn-cs"/>
              </a:rPr>
              <a:t>’</a:t>
            </a:r>
            <a:r>
              <a:rPr lang="en-US" sz="3600" smtClean="0">
                <a:cs typeface="+mn-cs"/>
              </a:rPr>
              <a:t>s life represented the flowering of the seeds planted by the previous four astronomers in this story—Copernicus, Tycho, Kepler, and Galileo.</a:t>
            </a:r>
          </a:p>
          <a:p>
            <a:pPr eaLnBrk="1" hangingPunct="1">
              <a:defRPr/>
            </a:pPr>
            <a:endParaRPr lang="en-US" sz="3600" smtClean="0">
              <a:cs typeface="+mn-cs"/>
            </a:endParaRPr>
          </a:p>
        </p:txBody>
      </p:sp>
      <p:sp>
        <p:nvSpPr>
          <p:cNvPr id="1775623"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401000208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5"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Newton was a quiet child from a farming family.</a:t>
            </a:r>
          </a:p>
          <a:p>
            <a:pPr eaLnBrk="1" hangingPunct="1">
              <a:defRPr/>
            </a:pPr>
            <a:r>
              <a:rPr lang="en-US" sz="3600" smtClean="0">
                <a:cs typeface="+mn-cs"/>
              </a:rPr>
              <a:t>However, his work at school was so impressive that his uncle financed his education at Trinity College—where he studied mathematics and physics. </a:t>
            </a:r>
          </a:p>
        </p:txBody>
      </p:sp>
      <p:sp>
        <p:nvSpPr>
          <p:cNvPr id="1467400"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2177291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7" name="Rectangle 3"/>
          <p:cNvSpPr>
            <a:spLocks noGrp="1" noChangeArrowheads="1"/>
          </p:cNvSpPr>
          <p:nvPr>
            <p:ph type="body" idx="1"/>
          </p:nvPr>
        </p:nvSpPr>
        <p:spPr>
          <a:xfrm>
            <a:off x="571500" y="990600"/>
            <a:ext cx="8572500" cy="5867400"/>
          </a:xfrm>
        </p:spPr>
        <p:txBody>
          <a:bodyPr/>
          <a:lstStyle/>
          <a:p>
            <a:pPr eaLnBrk="1" hangingPunct="1">
              <a:defRPr/>
            </a:pPr>
            <a:r>
              <a:rPr lang="en-US" sz="3600" smtClean="0">
                <a:cs typeface="+mn-cs"/>
              </a:rPr>
              <a:t>In 1665, plague swept through England, and the colleges were closed.</a:t>
            </a:r>
          </a:p>
          <a:p>
            <a:pPr eaLnBrk="1" hangingPunct="1">
              <a:defRPr/>
            </a:pPr>
            <a:r>
              <a:rPr lang="en-US" sz="3600" smtClean="0">
                <a:cs typeface="+mn-cs"/>
              </a:rPr>
              <a:t>During 1665 and 1666, Newton spent his time back home in Woolsthorpe—thinking and studying.</a:t>
            </a:r>
          </a:p>
        </p:txBody>
      </p:sp>
      <p:sp>
        <p:nvSpPr>
          <p:cNvPr id="1777671"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22653265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9" name="Rectangle 3"/>
          <p:cNvSpPr>
            <a:spLocks noGrp="1" noChangeArrowheads="1"/>
          </p:cNvSpPr>
          <p:nvPr>
            <p:ph type="body" idx="1"/>
          </p:nvPr>
        </p:nvSpPr>
        <p:spPr>
          <a:xfrm>
            <a:off x="552450" y="990600"/>
            <a:ext cx="8286750" cy="5867400"/>
          </a:xfrm>
        </p:spPr>
        <p:txBody>
          <a:bodyPr/>
          <a:lstStyle/>
          <a:p>
            <a:pPr eaLnBrk="1" hangingPunct="1">
              <a:defRPr/>
            </a:pPr>
            <a:r>
              <a:rPr lang="en-US" sz="4000" smtClean="0">
                <a:cs typeface="+mn-cs"/>
              </a:rPr>
              <a:t>It was during these years that he made most of his scientific discoveries.</a:t>
            </a:r>
          </a:p>
          <a:p>
            <a:pPr lvl="1" eaLnBrk="1" hangingPunct="1">
              <a:defRPr/>
            </a:pPr>
            <a:r>
              <a:rPr lang="en-US" sz="2400" smtClean="0"/>
              <a:t>Among other things, he studied optics, developed three laws of motion, probed the nature of gravity, and invented differential calculus. </a:t>
            </a:r>
          </a:p>
          <a:p>
            <a:pPr lvl="1" eaLnBrk="1" hangingPunct="1">
              <a:defRPr/>
            </a:pPr>
            <a:r>
              <a:rPr lang="en-US" sz="2400" smtClean="0"/>
              <a:t>The publication of his work in his book Principia in 1687 placed the fields of physics and astronomy on a new firm base.</a:t>
            </a:r>
          </a:p>
        </p:txBody>
      </p:sp>
      <p:sp>
        <p:nvSpPr>
          <p:cNvPr id="1468424"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31392043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5" name="Rectangle 3"/>
          <p:cNvSpPr>
            <a:spLocks noGrp="1" noChangeArrowheads="1"/>
          </p:cNvSpPr>
          <p:nvPr>
            <p:ph type="body" idx="1"/>
          </p:nvPr>
        </p:nvSpPr>
        <p:spPr>
          <a:xfrm>
            <a:off x="571500" y="990600"/>
            <a:ext cx="8572500" cy="5867400"/>
          </a:xfrm>
        </p:spPr>
        <p:txBody>
          <a:bodyPr/>
          <a:lstStyle/>
          <a:p>
            <a:pPr eaLnBrk="1" hangingPunct="1">
              <a:defRPr/>
            </a:pPr>
            <a:r>
              <a:rPr lang="en-US" sz="3600" smtClean="0">
                <a:cs typeface="+mn-cs"/>
              </a:rPr>
              <a:t>It is beyond the scope here to analyze all of Newton</a:t>
            </a:r>
            <a:r>
              <a:rPr lang="ja-JP" altLang="en-US" sz="3600" smtClean="0">
                <a:latin typeface="Arial"/>
                <a:cs typeface="+mn-cs"/>
              </a:rPr>
              <a:t>’</a:t>
            </a:r>
            <a:r>
              <a:rPr lang="en-US" sz="3600" smtClean="0">
                <a:cs typeface="+mn-cs"/>
              </a:rPr>
              <a:t>s work.</a:t>
            </a:r>
          </a:p>
          <a:p>
            <a:pPr eaLnBrk="1" hangingPunct="1">
              <a:defRPr/>
            </a:pPr>
            <a:r>
              <a:rPr lang="en-US" sz="3600" smtClean="0">
                <a:cs typeface="+mn-cs"/>
              </a:rPr>
              <a:t>However, his laws of motion and gravity had an important impact on the future of astronomy.</a:t>
            </a:r>
          </a:p>
        </p:txBody>
      </p:sp>
      <p:sp>
        <p:nvSpPr>
          <p:cNvPr id="1779719"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241260821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3" name="Rectangle 3"/>
          <p:cNvSpPr>
            <a:spLocks noGrp="1" noChangeArrowheads="1"/>
          </p:cNvSpPr>
          <p:nvPr>
            <p:ph type="body" sz="half" idx="1"/>
          </p:nvPr>
        </p:nvSpPr>
        <p:spPr>
          <a:xfrm>
            <a:off x="571500" y="990600"/>
            <a:ext cx="8572500" cy="5029200"/>
          </a:xfrm>
        </p:spPr>
        <p:txBody>
          <a:bodyPr/>
          <a:lstStyle/>
          <a:p>
            <a:pPr eaLnBrk="1" hangingPunct="1">
              <a:defRPr/>
            </a:pPr>
            <a:r>
              <a:rPr lang="en-US" sz="3600" dirty="0" smtClean="0">
                <a:cs typeface="+mn-cs"/>
              </a:rPr>
              <a:t>From his study of the work of Galileo, </a:t>
            </a:r>
            <a:r>
              <a:rPr lang="en-US" sz="3600" dirty="0" err="1" smtClean="0">
                <a:cs typeface="+mn-cs"/>
              </a:rPr>
              <a:t>Kepler</a:t>
            </a:r>
            <a:r>
              <a:rPr lang="en-US" sz="3600" dirty="0" smtClean="0">
                <a:cs typeface="+mn-cs"/>
              </a:rPr>
              <a:t>, and others, Newton extracted three laws that relate the motion of a body to the forces acting on it</a:t>
            </a:r>
            <a:r>
              <a:rPr lang="en-US" dirty="0" smtClean="0">
                <a:cs typeface="+mn-cs"/>
              </a:rPr>
              <a:t>.</a:t>
            </a:r>
          </a:p>
        </p:txBody>
      </p:sp>
      <p:pic>
        <p:nvPicPr>
          <p:cNvPr id="289794" name="Picture 14" descr="03T2"/>
          <p:cNvPicPr>
            <a:picLocks noChangeAspect="1" noChangeArrowheads="1"/>
          </p:cNvPicPr>
          <p:nvPr/>
        </p:nvPicPr>
        <p:blipFill>
          <a:blip r:embed="rId3">
            <a:extLst>
              <a:ext uri="{28A0092B-C50C-407E-A947-70E740481C1C}">
                <a14:useLocalDpi xmlns:a14="http://schemas.microsoft.com/office/drawing/2010/main" val="0"/>
              </a:ext>
            </a:extLst>
          </a:blip>
          <a:srcRect r="8408" b="12106"/>
          <a:stretch>
            <a:fillRect/>
          </a:stretch>
        </p:blipFill>
        <p:spPr bwMode="auto">
          <a:xfrm>
            <a:off x="3581400" y="3346450"/>
            <a:ext cx="55626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9455" name="Rectangle 15"/>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6901513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5001" name="Rectangle 9"/>
          <p:cNvSpPr>
            <a:spLocks noGrp="1" noChangeArrowheads="1"/>
          </p:cNvSpPr>
          <p:nvPr>
            <p:ph type="body" idx="1"/>
          </p:nvPr>
        </p:nvSpPr>
        <p:spPr>
          <a:xfrm>
            <a:off x="571500" y="990600"/>
            <a:ext cx="8572500" cy="5334000"/>
          </a:xfrm>
        </p:spPr>
        <p:txBody>
          <a:bodyPr>
            <a:normAutofit lnSpcReduction="10000"/>
          </a:bodyPr>
          <a:lstStyle/>
          <a:p>
            <a:pPr eaLnBrk="1" hangingPunct="1">
              <a:defRPr/>
            </a:pPr>
            <a:r>
              <a:rPr lang="en-US" sz="3600" dirty="0" smtClean="0">
                <a:cs typeface="+mn-cs"/>
              </a:rPr>
              <a:t>Third, you can see how Ptolemy created an elaborate geometrical and mathematical model to explain details of the observed motions of the planets, while </a:t>
            </a:r>
          </a:p>
          <a:p>
            <a:pPr marL="0" indent="0" eaLnBrk="1" hangingPunct="1">
              <a:buNone/>
              <a:defRPr/>
            </a:pPr>
            <a:r>
              <a:rPr lang="en-US" sz="3600" dirty="0" smtClean="0">
                <a:cs typeface="+mn-cs"/>
              </a:rPr>
              <a:t>assuming Earth is</a:t>
            </a:r>
          </a:p>
          <a:p>
            <a:pPr marL="0" indent="0" eaLnBrk="1" hangingPunct="1">
              <a:buNone/>
              <a:defRPr/>
            </a:pPr>
            <a:r>
              <a:rPr lang="en-US" sz="3600" dirty="0" smtClean="0">
                <a:cs typeface="+mn-cs"/>
              </a:rPr>
              <a:t> motionless </a:t>
            </a:r>
            <a:br>
              <a:rPr lang="en-US" sz="3600" dirty="0" smtClean="0">
                <a:cs typeface="+mn-cs"/>
              </a:rPr>
            </a:br>
            <a:r>
              <a:rPr lang="en-US" sz="3600" dirty="0" smtClean="0">
                <a:cs typeface="+mn-cs"/>
              </a:rPr>
              <a:t>at the center of the </a:t>
            </a:r>
            <a:br>
              <a:rPr lang="en-US" sz="3600" dirty="0" smtClean="0">
                <a:cs typeface="+mn-cs"/>
              </a:rPr>
            </a:br>
            <a:r>
              <a:rPr lang="en-US" sz="3600" dirty="0" smtClean="0">
                <a:cs typeface="+mn-cs"/>
              </a:rPr>
              <a:t>universe.</a:t>
            </a:r>
          </a:p>
        </p:txBody>
      </p:sp>
      <p:pic>
        <p:nvPicPr>
          <p:cNvPr id="39938" name="Picture 14"/>
          <p:cNvPicPr>
            <a:picLocks noChangeAspect="1" noChangeArrowheads="1"/>
          </p:cNvPicPr>
          <p:nvPr/>
        </p:nvPicPr>
        <p:blipFill>
          <a:blip r:embed="rId3">
            <a:extLst>
              <a:ext uri="{28A0092B-C50C-407E-A947-70E740481C1C}">
                <a14:useLocalDpi xmlns:a14="http://schemas.microsoft.com/office/drawing/2010/main" val="0"/>
              </a:ext>
            </a:extLst>
          </a:blip>
          <a:srcRect b="4254"/>
          <a:stretch>
            <a:fillRect/>
          </a:stretch>
        </p:blipFill>
        <p:spPr bwMode="auto">
          <a:xfrm>
            <a:off x="4978400" y="3427413"/>
            <a:ext cx="416560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5008" name="Rectangle 16"/>
          <p:cNvSpPr>
            <a:spLocks noGrp="1" noChangeArrowheads="1"/>
          </p:cNvSpPr>
          <p:nvPr>
            <p:ph type="title"/>
          </p:nvPr>
        </p:nvSpPr>
        <p:spPr bwMode="auto">
          <a:xfrm>
            <a:off x="571500" y="76200"/>
            <a:ext cx="75819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bodyPr>
          <a:lstStyle/>
          <a:p>
            <a:pPr algn="l" eaLnBrk="1" hangingPunct="1">
              <a:defRPr/>
            </a:pPr>
            <a:r>
              <a:rPr lang="en-US" sz="3000" dirty="0" smtClean="0">
                <a:solidFill>
                  <a:srgbClr val="FFCC00"/>
                </a:solidFill>
                <a:cs typeface="+mj-cs"/>
              </a:rPr>
              <a:t>Aristotle</a:t>
            </a:r>
            <a:r>
              <a:rPr lang="ja-JP" altLang="en-US" sz="3000" dirty="0" smtClean="0">
                <a:solidFill>
                  <a:srgbClr val="FFCC00"/>
                </a:solidFill>
                <a:latin typeface="Arial"/>
                <a:cs typeface="+mj-cs"/>
              </a:rPr>
              <a:t>’</a:t>
            </a:r>
            <a:r>
              <a:rPr lang="en-US" sz="3000" dirty="0" smtClean="0">
                <a:solidFill>
                  <a:srgbClr val="FFCC00"/>
                </a:solidFill>
                <a:cs typeface="+mj-cs"/>
              </a:rPr>
              <a:t>s Universe</a:t>
            </a:r>
          </a:p>
        </p:txBody>
      </p:sp>
    </p:spTree>
    <p:extLst>
      <p:ext uri="{BB962C8B-B14F-4D97-AF65-F5344CB8AC3E}">
        <p14:creationId xmlns:p14="http://schemas.microsoft.com/office/powerpoint/2010/main" val="310269883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3" name="Rectangle 3"/>
          <p:cNvSpPr>
            <a:spLocks noGrp="1" noChangeArrowheads="1"/>
          </p:cNvSpPr>
          <p:nvPr>
            <p:ph type="body" idx="1"/>
          </p:nvPr>
        </p:nvSpPr>
        <p:spPr>
          <a:xfrm>
            <a:off x="571500" y="990600"/>
            <a:ext cx="8572500" cy="4525963"/>
          </a:xfrm>
        </p:spPr>
        <p:txBody>
          <a:bodyPr/>
          <a:lstStyle/>
          <a:p>
            <a:pPr eaLnBrk="1" hangingPunct="1">
              <a:defRPr/>
            </a:pPr>
            <a:r>
              <a:rPr lang="en-US" sz="3600" smtClean="0">
                <a:cs typeface="+mn-cs"/>
              </a:rPr>
              <a:t>These laws made it possible to predict exactly how a body would move if the forces were known.</a:t>
            </a:r>
          </a:p>
        </p:txBody>
      </p:sp>
      <p:sp>
        <p:nvSpPr>
          <p:cNvPr id="1781771" name="Rectangle 11"/>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pic>
        <p:nvPicPr>
          <p:cNvPr id="291843" name="Picture 12" descr="03T2"/>
          <p:cNvPicPr>
            <a:picLocks noChangeAspect="1" noChangeArrowheads="1"/>
          </p:cNvPicPr>
          <p:nvPr/>
        </p:nvPicPr>
        <p:blipFill>
          <a:blip r:embed="rId3">
            <a:extLst>
              <a:ext uri="{28A0092B-C50C-407E-A947-70E740481C1C}">
                <a14:useLocalDpi xmlns:a14="http://schemas.microsoft.com/office/drawing/2010/main" val="0"/>
              </a:ext>
            </a:extLst>
          </a:blip>
          <a:srcRect r="8408" b="12106"/>
          <a:stretch>
            <a:fillRect/>
          </a:stretch>
        </p:blipFill>
        <p:spPr bwMode="auto">
          <a:xfrm>
            <a:off x="3581400" y="3346450"/>
            <a:ext cx="55626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55791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7" name="Rectangle 3"/>
          <p:cNvSpPr>
            <a:spLocks noGrp="1" noChangeArrowheads="1"/>
          </p:cNvSpPr>
          <p:nvPr>
            <p:ph type="body" idx="1"/>
          </p:nvPr>
        </p:nvSpPr>
        <p:spPr>
          <a:xfrm>
            <a:off x="571500" y="990600"/>
            <a:ext cx="8267700" cy="5867400"/>
          </a:xfrm>
        </p:spPr>
        <p:txBody>
          <a:bodyPr/>
          <a:lstStyle/>
          <a:p>
            <a:pPr eaLnBrk="1" hangingPunct="1">
              <a:defRPr/>
            </a:pPr>
            <a:r>
              <a:rPr lang="en-US" sz="3600" smtClean="0">
                <a:cs typeface="+mn-cs"/>
              </a:rPr>
              <a:t>When Newton thought carefully about motion, he realized that some force must pull the moon toward Earth</a:t>
            </a:r>
            <a:r>
              <a:rPr lang="ja-JP" altLang="en-US" sz="3600" smtClean="0">
                <a:latin typeface="Arial"/>
                <a:cs typeface="+mn-cs"/>
              </a:rPr>
              <a:t>’</a:t>
            </a:r>
            <a:r>
              <a:rPr lang="en-US" sz="3600" smtClean="0">
                <a:cs typeface="+mn-cs"/>
              </a:rPr>
              <a:t>s center.</a:t>
            </a:r>
            <a:r>
              <a:rPr lang="en-US" smtClean="0">
                <a:cs typeface="+mn-cs"/>
              </a:rPr>
              <a:t> </a:t>
            </a:r>
          </a:p>
          <a:p>
            <a:pPr lvl="1" eaLnBrk="1" hangingPunct="1">
              <a:defRPr/>
            </a:pPr>
            <a:r>
              <a:rPr lang="en-US" sz="2400" smtClean="0"/>
              <a:t>If there were no such force altering the moon</a:t>
            </a:r>
            <a:r>
              <a:rPr lang="ja-JP" altLang="en-US" sz="2400" smtClean="0">
                <a:latin typeface="Arial"/>
              </a:rPr>
              <a:t>’</a:t>
            </a:r>
            <a:r>
              <a:rPr lang="en-US" sz="2400" smtClean="0"/>
              <a:t>s motion, it would continue moving in a straight line and leave Earth forever. </a:t>
            </a:r>
          </a:p>
          <a:p>
            <a:pPr lvl="1" eaLnBrk="1" hangingPunct="1">
              <a:defRPr/>
            </a:pPr>
            <a:r>
              <a:rPr lang="en-US" sz="2400" smtClean="0"/>
              <a:t>It can circle Earth only if Earth attracts it.</a:t>
            </a:r>
          </a:p>
        </p:txBody>
      </p:sp>
      <p:sp>
        <p:nvSpPr>
          <p:cNvPr id="1470472"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134393905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1" name="Rectangle 3"/>
          <p:cNvSpPr>
            <a:spLocks noGrp="1" noChangeArrowheads="1"/>
          </p:cNvSpPr>
          <p:nvPr>
            <p:ph type="body" idx="1"/>
          </p:nvPr>
        </p:nvSpPr>
        <p:spPr>
          <a:xfrm>
            <a:off x="571500" y="990600"/>
            <a:ext cx="8572500" cy="5867400"/>
          </a:xfrm>
        </p:spPr>
        <p:txBody>
          <a:bodyPr/>
          <a:lstStyle/>
          <a:p>
            <a:pPr eaLnBrk="1" hangingPunct="1">
              <a:defRPr/>
            </a:pPr>
            <a:r>
              <a:rPr lang="en-US" sz="3400" dirty="0" smtClean="0">
                <a:cs typeface="+mn-cs"/>
              </a:rPr>
              <a:t>Newton</a:t>
            </a:r>
            <a:r>
              <a:rPr lang="ja-JP" altLang="en-US" sz="3400" dirty="0" smtClean="0">
                <a:latin typeface="Arial"/>
                <a:cs typeface="+mn-cs"/>
              </a:rPr>
              <a:t>’</a:t>
            </a:r>
            <a:r>
              <a:rPr lang="en-US" sz="3400" dirty="0" smtClean="0">
                <a:cs typeface="+mn-cs"/>
              </a:rPr>
              <a:t>s insight was to recognize that the force that holds the moon in its orbit is the same as the force that makes apples fall from trees</a:t>
            </a:r>
            <a:r>
              <a:rPr lang="en-US" sz="3400" dirty="0" smtClean="0">
                <a:cs typeface="+mn-cs"/>
              </a:rPr>
              <a:t>.</a:t>
            </a:r>
          </a:p>
          <a:p>
            <a:pPr>
              <a:defRPr/>
            </a:pPr>
            <a:r>
              <a:rPr lang="en-US" sz="3600" dirty="0"/>
              <a:t>Newtonian </a:t>
            </a:r>
            <a:r>
              <a:rPr lang="en-US" sz="3600" dirty="0" smtClean="0"/>
              <a:t>gravitation is </a:t>
            </a:r>
            <a:r>
              <a:rPr lang="en-US" sz="3600" dirty="0"/>
              <a:t>sometimes </a:t>
            </a:r>
            <a:r>
              <a:rPr lang="en-US" sz="3600" dirty="0" smtClean="0"/>
              <a:t>called universal </a:t>
            </a:r>
            <a:r>
              <a:rPr lang="en-US" sz="3600" dirty="0"/>
              <a:t>mutual gravitation. </a:t>
            </a:r>
          </a:p>
          <a:p>
            <a:pPr eaLnBrk="1" hangingPunct="1">
              <a:defRPr/>
            </a:pPr>
            <a:endParaRPr lang="en-US" sz="3400" dirty="0" smtClean="0">
              <a:cs typeface="+mn-cs"/>
            </a:endParaRPr>
          </a:p>
        </p:txBody>
      </p:sp>
      <p:sp>
        <p:nvSpPr>
          <p:cNvPr id="1783823" name="Rectangle 15"/>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106639179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9" name="Rectangle 3"/>
          <p:cNvSpPr>
            <a:spLocks noGrp="1" noChangeArrowheads="1"/>
          </p:cNvSpPr>
          <p:nvPr>
            <p:ph type="body" idx="1"/>
          </p:nvPr>
        </p:nvSpPr>
        <p:spPr>
          <a:xfrm>
            <a:off x="552450" y="990600"/>
            <a:ext cx="8210550" cy="5867400"/>
          </a:xfrm>
        </p:spPr>
        <p:txBody>
          <a:bodyPr/>
          <a:lstStyle/>
          <a:p>
            <a:pPr eaLnBrk="1" hangingPunct="1">
              <a:defRPr/>
            </a:pPr>
            <a:r>
              <a:rPr lang="en-US" sz="4000" dirty="0" smtClean="0">
                <a:cs typeface="+mn-cs"/>
              </a:rPr>
              <a:t>Newton</a:t>
            </a:r>
            <a:r>
              <a:rPr lang="ja-JP" altLang="en-US" sz="4000" dirty="0" smtClean="0">
                <a:latin typeface="Arial"/>
                <a:cs typeface="+mn-cs"/>
              </a:rPr>
              <a:t>’</a:t>
            </a:r>
            <a:r>
              <a:rPr lang="en-US" sz="4000" dirty="0" smtClean="0">
                <a:cs typeface="+mn-cs"/>
              </a:rPr>
              <a:t>s third law points out that forces occur in pairs. </a:t>
            </a:r>
          </a:p>
          <a:p>
            <a:pPr lvl="1" eaLnBrk="1" hangingPunct="1">
              <a:defRPr/>
            </a:pPr>
            <a:r>
              <a:rPr lang="en-US" sz="2400" dirty="0" smtClean="0"/>
              <a:t>If one body attracts another, the second body must also attract the first. </a:t>
            </a:r>
          </a:p>
          <a:p>
            <a:pPr lvl="1" eaLnBrk="1" hangingPunct="1">
              <a:defRPr/>
            </a:pPr>
            <a:r>
              <a:rPr lang="en-US" sz="2400" dirty="0" smtClean="0"/>
              <a:t>Thus, gravitation must be mutual.</a:t>
            </a:r>
            <a:r>
              <a:rPr lang="en-US" dirty="0" smtClean="0"/>
              <a:t> </a:t>
            </a:r>
            <a:endParaRPr lang="en-US" dirty="0" smtClean="0"/>
          </a:p>
          <a:p>
            <a:pPr>
              <a:defRPr/>
            </a:pPr>
            <a:r>
              <a:rPr lang="en-US" sz="4000" dirty="0"/>
              <a:t>Furthermore, gravity must be universal.</a:t>
            </a:r>
            <a:r>
              <a:rPr lang="en-US" dirty="0"/>
              <a:t> </a:t>
            </a:r>
          </a:p>
          <a:p>
            <a:pPr lvl="1">
              <a:defRPr/>
            </a:pPr>
            <a:r>
              <a:rPr lang="en-US" sz="2600" dirty="0"/>
              <a:t>That is, all objects that contain mass must attract all other masses in the universe.</a:t>
            </a:r>
          </a:p>
          <a:p>
            <a:pPr lvl="1" eaLnBrk="1" hangingPunct="1">
              <a:defRPr/>
            </a:pPr>
            <a:endParaRPr lang="en-US" dirty="0" smtClean="0"/>
          </a:p>
        </p:txBody>
      </p:sp>
      <p:sp>
        <p:nvSpPr>
          <p:cNvPr id="1785864"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5210814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5" name="Rectangle 3"/>
          <p:cNvSpPr>
            <a:spLocks noGrp="1" noChangeArrowheads="1"/>
          </p:cNvSpPr>
          <p:nvPr>
            <p:ph type="body" idx="1"/>
          </p:nvPr>
        </p:nvSpPr>
        <p:spPr>
          <a:xfrm>
            <a:off x="552450" y="990600"/>
            <a:ext cx="8591550" cy="5867400"/>
          </a:xfrm>
        </p:spPr>
        <p:txBody>
          <a:bodyPr/>
          <a:lstStyle/>
          <a:p>
            <a:pPr eaLnBrk="1" hangingPunct="1">
              <a:defRPr/>
            </a:pPr>
            <a:r>
              <a:rPr lang="en-US" smtClean="0">
                <a:cs typeface="+mn-cs"/>
              </a:rPr>
              <a:t>The </a:t>
            </a:r>
            <a:r>
              <a:rPr lang="en-US" smtClean="0">
                <a:solidFill>
                  <a:srgbClr val="3333FF"/>
                </a:solidFill>
                <a:cs typeface="+mn-cs"/>
              </a:rPr>
              <a:t>mass</a:t>
            </a:r>
            <a:r>
              <a:rPr lang="en-US" b="1" smtClean="0">
                <a:cs typeface="+mn-cs"/>
              </a:rPr>
              <a:t> </a:t>
            </a:r>
            <a:r>
              <a:rPr lang="en-US" smtClean="0">
                <a:cs typeface="+mn-cs"/>
              </a:rPr>
              <a:t>of an object is a measure of the amount of matter in the object—usually expressed in kilograms. </a:t>
            </a:r>
          </a:p>
          <a:p>
            <a:pPr eaLnBrk="1" hangingPunct="1">
              <a:defRPr/>
            </a:pPr>
            <a:r>
              <a:rPr lang="en-US" smtClean="0">
                <a:cs typeface="+mn-cs"/>
              </a:rPr>
              <a:t>Mass is not the same as </a:t>
            </a:r>
            <a:r>
              <a:rPr lang="en-US" smtClean="0">
                <a:solidFill>
                  <a:srgbClr val="3333FF"/>
                </a:solidFill>
                <a:cs typeface="+mn-cs"/>
              </a:rPr>
              <a:t>weight</a:t>
            </a:r>
            <a:r>
              <a:rPr lang="en-US" smtClean="0">
                <a:cs typeface="+mn-cs"/>
              </a:rPr>
              <a:t>.</a:t>
            </a:r>
            <a:r>
              <a:rPr lang="en-US" b="1" smtClean="0">
                <a:cs typeface="+mn-cs"/>
              </a:rPr>
              <a:t> </a:t>
            </a:r>
          </a:p>
          <a:p>
            <a:pPr lvl="1" eaLnBrk="1" hangingPunct="1">
              <a:defRPr/>
            </a:pPr>
            <a:r>
              <a:rPr lang="en-US" sz="2400" smtClean="0"/>
              <a:t>An object</a:t>
            </a:r>
            <a:r>
              <a:rPr lang="ja-JP" altLang="en-US" sz="2400" smtClean="0">
                <a:latin typeface="Arial"/>
              </a:rPr>
              <a:t>’</a:t>
            </a:r>
            <a:r>
              <a:rPr lang="en-US" sz="2400" smtClean="0"/>
              <a:t>s weight is the force that Earth</a:t>
            </a:r>
            <a:r>
              <a:rPr lang="ja-JP" altLang="en-US" sz="2400" smtClean="0">
                <a:latin typeface="Arial"/>
              </a:rPr>
              <a:t>’</a:t>
            </a:r>
            <a:r>
              <a:rPr lang="en-US" sz="2400" smtClean="0"/>
              <a:t>s gravity exerts on the object. </a:t>
            </a:r>
          </a:p>
          <a:p>
            <a:pPr lvl="1" eaLnBrk="1" hangingPunct="1">
              <a:defRPr/>
            </a:pPr>
            <a:r>
              <a:rPr lang="en-US" sz="2400" smtClean="0"/>
              <a:t>Thus, an object in space far from Earth might have no weight.</a:t>
            </a:r>
          </a:p>
          <a:p>
            <a:pPr lvl="1" eaLnBrk="1" hangingPunct="1">
              <a:defRPr/>
            </a:pPr>
            <a:r>
              <a:rPr lang="en-US" sz="2400" smtClean="0"/>
              <a:t>However, it would contain the same amount of matter and would thus have the same mass that it has on Earth.</a:t>
            </a:r>
          </a:p>
        </p:txBody>
      </p:sp>
      <p:sp>
        <p:nvSpPr>
          <p:cNvPr id="1472520"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166850989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9" name="Rectangle 3"/>
          <p:cNvSpPr>
            <a:spLocks noGrp="1" noChangeArrowheads="1"/>
          </p:cNvSpPr>
          <p:nvPr>
            <p:ph type="body" idx="1"/>
          </p:nvPr>
        </p:nvSpPr>
        <p:spPr>
          <a:xfrm>
            <a:off x="552450" y="990600"/>
            <a:ext cx="8591550" cy="5867400"/>
          </a:xfrm>
        </p:spPr>
        <p:txBody>
          <a:bodyPr/>
          <a:lstStyle/>
          <a:p>
            <a:pPr eaLnBrk="1" hangingPunct="1">
              <a:defRPr/>
            </a:pPr>
            <a:r>
              <a:rPr lang="en-US" sz="4000" smtClean="0">
                <a:cs typeface="+mn-cs"/>
              </a:rPr>
              <a:t>Newton also realized that the distance between the objects is important.</a:t>
            </a:r>
            <a:r>
              <a:rPr lang="en-US" smtClean="0">
                <a:cs typeface="+mn-cs"/>
              </a:rPr>
              <a:t> </a:t>
            </a:r>
          </a:p>
          <a:p>
            <a:pPr lvl="1" eaLnBrk="1" hangingPunct="1">
              <a:defRPr/>
            </a:pPr>
            <a:r>
              <a:rPr lang="en-US" sz="2400" smtClean="0"/>
              <a:t>In other words, the gravitational force between two bodies depends not only on the masses of the bodies but also on the distance between them. </a:t>
            </a:r>
          </a:p>
        </p:txBody>
      </p:sp>
      <p:sp>
        <p:nvSpPr>
          <p:cNvPr id="1473544"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414695159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3" name="Rectangle 3"/>
          <p:cNvSpPr>
            <a:spLocks noGrp="1" noChangeArrowheads="1"/>
          </p:cNvSpPr>
          <p:nvPr>
            <p:ph type="body" idx="1"/>
          </p:nvPr>
        </p:nvSpPr>
        <p:spPr>
          <a:xfrm>
            <a:off x="571500" y="990600"/>
            <a:ext cx="8343900" cy="5638800"/>
          </a:xfrm>
        </p:spPr>
        <p:txBody>
          <a:bodyPr/>
          <a:lstStyle/>
          <a:p>
            <a:pPr eaLnBrk="1" hangingPunct="1">
              <a:defRPr/>
            </a:pPr>
            <a:r>
              <a:rPr lang="en-US" sz="3400" smtClean="0">
                <a:cs typeface="+mn-cs"/>
              </a:rPr>
              <a:t>He recognized that the force of gravity decreases as the square of the distance between the objects increases.</a:t>
            </a:r>
            <a:r>
              <a:rPr lang="en-US" smtClean="0">
                <a:cs typeface="+mn-cs"/>
              </a:rPr>
              <a:t> </a:t>
            </a:r>
          </a:p>
          <a:p>
            <a:pPr lvl="1" eaLnBrk="1" hangingPunct="1">
              <a:defRPr/>
            </a:pPr>
            <a:r>
              <a:rPr lang="en-US" sz="2400" smtClean="0"/>
              <a:t>Specifically, if the distance from, for example, Earth to the moon were doubled, the gravitational force between them would decrease by a factor of 2</a:t>
            </a:r>
            <a:r>
              <a:rPr lang="en-US" sz="2400" baseline="30000" smtClean="0"/>
              <a:t>2</a:t>
            </a:r>
            <a:r>
              <a:rPr lang="en-US" sz="2400" smtClean="0"/>
              <a:t>, or 4. </a:t>
            </a:r>
          </a:p>
          <a:p>
            <a:pPr lvl="1" eaLnBrk="1" hangingPunct="1">
              <a:defRPr/>
            </a:pPr>
            <a:r>
              <a:rPr lang="en-US" sz="2400" smtClean="0"/>
              <a:t>If the distance were tripled, the force would decrease by a factor of 3</a:t>
            </a:r>
            <a:r>
              <a:rPr lang="en-US" sz="2400" baseline="30000" smtClean="0"/>
              <a:t>2</a:t>
            </a:r>
            <a:r>
              <a:rPr lang="en-US" sz="2400" smtClean="0"/>
              <a:t>, or 9.</a:t>
            </a:r>
          </a:p>
          <a:p>
            <a:pPr lvl="1" eaLnBrk="1" hangingPunct="1">
              <a:defRPr/>
            </a:pPr>
            <a:r>
              <a:rPr lang="en-US" sz="2400" smtClean="0"/>
              <a:t>This relationship is known as the </a:t>
            </a:r>
            <a:r>
              <a:rPr lang="en-US" sz="2400" smtClean="0">
                <a:solidFill>
                  <a:srgbClr val="3333FF"/>
                </a:solidFill>
              </a:rPr>
              <a:t>inverse square relation</a:t>
            </a:r>
            <a:r>
              <a:rPr lang="en-US" sz="2400" smtClean="0"/>
              <a:t>.</a:t>
            </a:r>
          </a:p>
        </p:txBody>
      </p:sp>
      <p:sp>
        <p:nvSpPr>
          <p:cNvPr id="1474568"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26121184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5" name="Rectangle 3"/>
          <p:cNvSpPr>
            <a:spLocks noGrp="1" noChangeArrowheads="1"/>
          </p:cNvSpPr>
          <p:nvPr>
            <p:ph type="body" idx="1"/>
          </p:nvPr>
        </p:nvSpPr>
        <p:spPr>
          <a:xfrm>
            <a:off x="571500" y="990600"/>
            <a:ext cx="8191500" cy="5867400"/>
          </a:xfrm>
        </p:spPr>
        <p:txBody>
          <a:bodyPr/>
          <a:lstStyle/>
          <a:p>
            <a:pPr eaLnBrk="1" hangingPunct="1">
              <a:defRPr/>
            </a:pPr>
            <a:r>
              <a:rPr lang="en-US" sz="3400" smtClean="0">
                <a:cs typeface="+mn-cs"/>
              </a:rPr>
              <a:t>Newton guessed that gravity works by an inverse square relation because he had already discovered that light behaves this way.</a:t>
            </a:r>
          </a:p>
          <a:p>
            <a:pPr lvl="1" eaLnBrk="1" hangingPunct="1">
              <a:defRPr/>
            </a:pPr>
            <a:r>
              <a:rPr lang="en-US" sz="2400" smtClean="0"/>
              <a:t>To summarize, the force of gravity attracting two objects to each other equals a constant times the product of their masses divided by the square of the distance between the objects.</a:t>
            </a:r>
          </a:p>
        </p:txBody>
      </p:sp>
      <p:sp>
        <p:nvSpPr>
          <p:cNvPr id="1789959"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8121842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7" name="Rectangle 3"/>
          <p:cNvSpPr>
            <a:spLocks noGrp="1" noChangeArrowheads="1"/>
          </p:cNvSpPr>
          <p:nvPr>
            <p:ph type="body" idx="1"/>
          </p:nvPr>
        </p:nvSpPr>
        <p:spPr>
          <a:xfrm>
            <a:off x="552450" y="914400"/>
            <a:ext cx="8229600" cy="5791200"/>
          </a:xfrm>
        </p:spPr>
        <p:txBody>
          <a:bodyPr>
            <a:normAutofit lnSpcReduction="10000"/>
          </a:bodyPr>
          <a:lstStyle/>
          <a:p>
            <a:pPr eaLnBrk="1" hangingPunct="1">
              <a:defRPr/>
            </a:pPr>
            <a:r>
              <a:rPr lang="en-US" sz="6000" dirty="0" smtClean="0">
                <a:cs typeface="+mn-cs"/>
              </a:rPr>
              <a:t>Gravity is universal.</a:t>
            </a:r>
          </a:p>
          <a:p>
            <a:pPr lvl="1" eaLnBrk="1" hangingPunct="1">
              <a:defRPr/>
            </a:pPr>
            <a:r>
              <a:rPr lang="en-US" sz="2400" dirty="0" smtClean="0"/>
              <a:t>Your mass affects Neptune, the galaxy M31, and every other object in the universe.</a:t>
            </a:r>
          </a:p>
          <a:p>
            <a:pPr lvl="1" eaLnBrk="1" hangingPunct="1">
              <a:defRPr/>
            </a:pPr>
            <a:r>
              <a:rPr lang="en-US" sz="2400" dirty="0" smtClean="0"/>
              <a:t>Their masses affect you—although not much, because they are so far away and your mass is relatively very small</a:t>
            </a:r>
            <a:r>
              <a:rPr lang="en-US" sz="2400" dirty="0" smtClean="0"/>
              <a:t>.</a:t>
            </a:r>
          </a:p>
          <a:p>
            <a:pPr>
              <a:defRPr/>
            </a:pPr>
            <a:r>
              <a:rPr lang="en-US" sz="3600" dirty="0"/>
              <a:t>Newton</a:t>
            </a:r>
            <a:r>
              <a:rPr lang="ja-JP" altLang="en-US" sz="3600" dirty="0">
                <a:latin typeface="Arial"/>
              </a:rPr>
              <a:t>’</a:t>
            </a:r>
            <a:r>
              <a:rPr lang="en-US" sz="3600" dirty="0"/>
              <a:t>s laws of motion and gravitation make it possible for you to:</a:t>
            </a:r>
          </a:p>
          <a:p>
            <a:pPr lvl="1">
              <a:defRPr/>
            </a:pPr>
            <a:r>
              <a:rPr lang="en-US" sz="2400" dirty="0"/>
              <a:t>Understand why and how the moon orbits Earth and the planets orbit the sun</a:t>
            </a:r>
          </a:p>
          <a:p>
            <a:pPr lvl="1">
              <a:defRPr/>
            </a:pPr>
            <a:r>
              <a:rPr lang="en-US" sz="2400" dirty="0"/>
              <a:t>Discover why </a:t>
            </a:r>
            <a:r>
              <a:rPr lang="en-US" sz="2400" dirty="0" err="1"/>
              <a:t>Kepler</a:t>
            </a:r>
            <a:r>
              <a:rPr lang="ja-JP" altLang="en-US" sz="2400" dirty="0">
                <a:latin typeface="Arial"/>
              </a:rPr>
              <a:t>’</a:t>
            </a:r>
            <a:r>
              <a:rPr lang="en-US" sz="2400" dirty="0"/>
              <a:t>s laws work</a:t>
            </a:r>
          </a:p>
          <a:p>
            <a:pPr lvl="1" eaLnBrk="1" hangingPunct="1">
              <a:defRPr/>
            </a:pPr>
            <a:endParaRPr lang="en-US" sz="2400" dirty="0" smtClean="0"/>
          </a:p>
        </p:txBody>
      </p:sp>
      <p:sp>
        <p:nvSpPr>
          <p:cNvPr id="1475592" name="Rectangle 8"/>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Isaac Newton</a:t>
            </a:r>
          </a:p>
        </p:txBody>
      </p:sp>
    </p:spTree>
    <p:extLst>
      <p:ext uri="{BB962C8B-B14F-4D97-AF65-F5344CB8AC3E}">
        <p14:creationId xmlns:p14="http://schemas.microsoft.com/office/powerpoint/2010/main" val="3814865713"/>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3" name="Rectangle 3"/>
          <p:cNvSpPr>
            <a:spLocks noGrp="1" noChangeArrowheads="1"/>
          </p:cNvSpPr>
          <p:nvPr>
            <p:ph type="body" idx="1"/>
          </p:nvPr>
        </p:nvSpPr>
        <p:spPr>
          <a:xfrm>
            <a:off x="571500" y="990600"/>
            <a:ext cx="8210550" cy="4525963"/>
          </a:xfrm>
        </p:spPr>
        <p:txBody>
          <a:bodyPr/>
          <a:lstStyle/>
          <a:p>
            <a:pPr eaLnBrk="1" hangingPunct="1">
              <a:defRPr/>
            </a:pPr>
            <a:r>
              <a:rPr lang="en-US" sz="3600" smtClean="0">
                <a:cs typeface="+mn-cs"/>
              </a:rPr>
              <a:t>To understand how an object can orbit another object, you need to see orbital motion as Newton did.</a:t>
            </a:r>
            <a:r>
              <a:rPr lang="en-US" smtClean="0">
                <a:cs typeface="+mn-cs"/>
              </a:rPr>
              <a:t> </a:t>
            </a:r>
          </a:p>
          <a:p>
            <a:pPr lvl="1" eaLnBrk="1" hangingPunct="1">
              <a:defRPr/>
            </a:pPr>
            <a:r>
              <a:rPr lang="en-US" sz="2600" smtClean="0"/>
              <a:t>Objects in orbit are falling.</a:t>
            </a:r>
          </a:p>
        </p:txBody>
      </p:sp>
      <p:sp>
        <p:nvSpPr>
          <p:cNvPr id="1792007" name="Rectangle 7"/>
          <p:cNvSpPr>
            <a:spLocks noChangeArrowheads="1"/>
          </p:cNvSpPr>
          <p:nvPr/>
        </p:nvSpPr>
        <p:spPr bwMode="auto">
          <a:xfrm>
            <a:off x="571500" y="68263"/>
            <a:ext cx="75819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Orbital Motion</a:t>
            </a:r>
          </a:p>
        </p:txBody>
      </p:sp>
    </p:spTree>
    <p:extLst>
      <p:ext uri="{BB962C8B-B14F-4D97-AF65-F5344CB8AC3E}">
        <p14:creationId xmlns:p14="http://schemas.microsoft.com/office/powerpoint/2010/main" val="2434073946"/>
      </p:ext>
    </p:extLst>
  </p:cSld>
  <p:clrMapOvr>
    <a:masterClrMapping/>
  </p:clrMapOvr>
</p:sld>
</file>

<file path=ppt/theme/theme1.xml><?xml version="1.0" encoding="utf-8"?>
<a:theme xmlns:a="http://schemas.openxmlformats.org/drawingml/2006/main" name="Revolu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244</TotalTime>
  <Words>6043</Words>
  <Application>Microsoft Macintosh PowerPoint</Application>
  <PresentationFormat>On-screen Show (4:3)</PresentationFormat>
  <Paragraphs>578</Paragraphs>
  <Slides>120</Slides>
  <Notes>119</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Revolution</vt:lpstr>
      <vt:lpstr>Chapter 3 Astronomy History</vt:lpstr>
      <vt:lpstr>PowerPoint Presentation</vt:lpstr>
      <vt:lpstr>Astronomy Before Copernicus</vt:lpstr>
      <vt:lpstr>Astronomy Before Copernicus</vt:lpstr>
      <vt:lpstr>Aristotle’s Universe</vt:lpstr>
      <vt:lpstr>Aristotle’s Universe</vt:lpstr>
      <vt:lpstr>Aristotle’s Universe</vt:lpstr>
      <vt:lpstr>Aristotle’s Universe</vt:lpstr>
      <vt:lpstr>Aristotle’s Universe</vt:lpstr>
      <vt:lpstr>Aristotle’s Universe</vt:lpstr>
      <vt:lpstr>Aristotle’s Universe</vt:lpstr>
      <vt:lpstr>Aristotle’s Universe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Tycho Brahe, Johannes Kepler, and Planetary Motion</vt:lpstr>
      <vt:lpstr>Tycho Brahe, Johannes Kepler, and Planetary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Kepler’s Three Laws of Planetary Motion</vt:lpstr>
      <vt:lpstr>Kepler’s Three Laws of Planetary Motion</vt:lpstr>
      <vt:lpstr>Kepler’s Three Laws of Planetary Motion</vt:lpstr>
      <vt:lpstr>Kepler’s Three Laws of Planetary Motion</vt:lpstr>
      <vt:lpstr>Kepler’s Three Laws of Planetary Motion</vt:lpstr>
      <vt:lpstr>Kepler’s Three Laws of Planetary Motion</vt:lpstr>
      <vt:lpstr>Kepler’s Three Laws of Planetary Motion</vt:lpstr>
      <vt:lpstr>Kepler’s Three Laws of Planetary Motion</vt:lpstr>
      <vt:lpstr>Kepler’s Three Laws of Planetary Motion</vt:lpstr>
      <vt:lpstr>Kepler’s Three Laws of Planetary Motion</vt:lpstr>
      <vt:lpstr>Kepler’s Three Laws of Planetary Motion</vt:lpstr>
      <vt:lpstr>Kepler’s Three Laws of Planetary Motion</vt:lpstr>
      <vt:lpstr>Kepler’s Three Laws of Planetary Motion</vt:lpstr>
      <vt:lpstr>Galileo Galilei</vt:lpstr>
      <vt:lpstr>Galileo Galilei</vt:lpstr>
      <vt:lpstr>Galileo Galilei</vt:lpstr>
      <vt:lpstr>Galileo Galilei</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Telescopic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38</cp:revision>
  <dcterms:created xsi:type="dcterms:W3CDTF">2014-02-10T00:07:03Z</dcterms:created>
  <dcterms:modified xsi:type="dcterms:W3CDTF">2014-02-16T17:20:39Z</dcterms:modified>
</cp:coreProperties>
</file>