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5" r:id="rId2"/>
  </p:sldMasterIdLst>
  <p:notesMasterIdLst>
    <p:notesMasterId r:id="rId12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6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notesMaster" Target="notesMasters/notesMaster1.xml"/><Relationship Id="rId123" Type="http://schemas.openxmlformats.org/officeDocument/2006/relationships/printerSettings" Target="printerSettings/printerSettings1.bin"/><Relationship Id="rId124" Type="http://schemas.openxmlformats.org/officeDocument/2006/relationships/presProps" Target="presProps.xml"/><Relationship Id="rId125" Type="http://schemas.openxmlformats.org/officeDocument/2006/relationships/viewProps" Target="viewProps.xml"/><Relationship Id="rId126" Type="http://schemas.openxmlformats.org/officeDocument/2006/relationships/theme" Target="theme/theme1.xml"/><Relationship Id="rId127"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00" Type="http://schemas.openxmlformats.org/officeDocument/2006/relationships/slide" Target="slides/slide9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EC1CB-E4A7-4B42-A611-EDDF901F8783}" type="datetimeFigureOut">
              <a:rPr lang="en-US" smtClean="0"/>
              <a:t>5/10/14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4AE75-AD5B-0A46-B7EC-29C13AF356ED}" type="slidenum">
              <a:rPr lang="en-US" smtClean="0"/>
              <a:t>‹#›</a:t>
            </a:fld>
            <a:endParaRPr lang="en-US"/>
          </a:p>
        </p:txBody>
      </p:sp>
    </p:spTree>
    <p:extLst>
      <p:ext uri="{BB962C8B-B14F-4D97-AF65-F5344CB8AC3E}">
        <p14:creationId xmlns:p14="http://schemas.microsoft.com/office/powerpoint/2010/main" val="3580803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25F703-0CFC-B543-8E61-3B1FF2681DB6}" type="slidenum">
              <a:rPr lang="en-US"/>
              <a:pPr>
                <a:defRPr/>
              </a:pPr>
              <a:t>1</a:t>
            </a:fld>
            <a:endParaRPr lang="en-US"/>
          </a:p>
        </p:txBody>
      </p:sp>
      <p:sp>
        <p:nvSpPr>
          <p:cNvPr id="171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6227"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A41BA6-AA2A-B643-87B1-80C2F317D720}" type="slidenum">
              <a:rPr lang="en-US"/>
              <a:pPr>
                <a:defRPr/>
              </a:pPr>
              <a:t>10</a:t>
            </a:fld>
            <a:endParaRPr lang="en-US"/>
          </a:p>
        </p:txBody>
      </p:sp>
      <p:sp>
        <p:nvSpPr>
          <p:cNvPr id="207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7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7EB4A0-383D-7442-A67D-5E1B2958ADB4}" type="slidenum">
              <a:rPr lang="en-US"/>
              <a:pPr>
                <a:defRPr/>
              </a:pPr>
              <a:t>100</a:t>
            </a:fld>
            <a:endParaRPr lang="en-US"/>
          </a:p>
        </p:txBody>
      </p:sp>
      <p:sp>
        <p:nvSpPr>
          <p:cNvPr id="194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8CF76B-FE0F-7D47-AC9F-1EA33D930DD7}" type="slidenum">
              <a:rPr lang="en-US"/>
              <a:pPr>
                <a:defRPr/>
              </a:pPr>
              <a:t>101</a:t>
            </a:fld>
            <a:endParaRPr lang="en-US"/>
          </a:p>
        </p:txBody>
      </p:sp>
      <p:sp>
        <p:nvSpPr>
          <p:cNvPr id="194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6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989437-9D09-9D49-B40D-0FB8E355EA2E}" type="slidenum">
              <a:rPr lang="en-US"/>
              <a:pPr>
                <a:defRPr/>
              </a:pPr>
              <a:t>102</a:t>
            </a:fld>
            <a:endParaRPr lang="en-US"/>
          </a:p>
        </p:txBody>
      </p:sp>
      <p:sp>
        <p:nvSpPr>
          <p:cNvPr id="194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9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90F835-DC4E-A840-8DAB-CB8B193A9A00}" type="slidenum">
              <a:rPr lang="en-US"/>
              <a:pPr>
                <a:defRPr/>
              </a:pPr>
              <a:t>103</a:t>
            </a:fld>
            <a:endParaRPr lang="en-US"/>
          </a:p>
        </p:txBody>
      </p:sp>
      <p:sp>
        <p:nvSpPr>
          <p:cNvPr id="195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1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A8C6DE-F021-B749-AE34-F2E1B22E9D60}" type="slidenum">
              <a:rPr lang="en-US"/>
              <a:pPr>
                <a:defRPr/>
              </a:pPr>
              <a:t>104</a:t>
            </a:fld>
            <a:endParaRPr lang="en-US"/>
          </a:p>
        </p:txBody>
      </p:sp>
      <p:sp>
        <p:nvSpPr>
          <p:cNvPr id="195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2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3A9EBE-DB69-A64C-A3C0-165F3C92F8EA}" type="slidenum">
              <a:rPr lang="en-US"/>
              <a:pPr>
                <a:defRPr/>
              </a:pPr>
              <a:t>105</a:t>
            </a:fld>
            <a:endParaRPr lang="en-US"/>
          </a:p>
        </p:txBody>
      </p:sp>
      <p:sp>
        <p:nvSpPr>
          <p:cNvPr id="204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1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B64134-D029-A247-8571-37D3AA8DB56F}" type="slidenum">
              <a:rPr lang="en-US"/>
              <a:pPr>
                <a:defRPr/>
              </a:pPr>
              <a:t>106</a:t>
            </a:fld>
            <a:endParaRPr lang="en-US"/>
          </a:p>
        </p:txBody>
      </p:sp>
      <p:sp>
        <p:nvSpPr>
          <p:cNvPr id="195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5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C835D3-34AA-2049-96BC-57F80DE83048}" type="slidenum">
              <a:rPr lang="en-US"/>
              <a:pPr>
                <a:defRPr/>
              </a:pPr>
              <a:t>107</a:t>
            </a:fld>
            <a:endParaRPr lang="en-US"/>
          </a:p>
        </p:txBody>
      </p:sp>
      <p:sp>
        <p:nvSpPr>
          <p:cNvPr id="195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6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2ABDAC-2A8D-A04F-9383-C5D08D26527B}" type="slidenum">
              <a:rPr lang="en-US"/>
              <a:pPr>
                <a:defRPr/>
              </a:pPr>
              <a:t>108</a:t>
            </a:fld>
            <a:endParaRPr lang="en-US"/>
          </a:p>
        </p:txBody>
      </p:sp>
      <p:sp>
        <p:nvSpPr>
          <p:cNvPr id="195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7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D0C286-D014-9E40-94E0-05C8029303AD}" type="slidenum">
              <a:rPr lang="en-US"/>
              <a:pPr>
                <a:defRPr/>
              </a:pPr>
              <a:t>109</a:t>
            </a:fld>
            <a:endParaRPr lang="en-US"/>
          </a:p>
        </p:txBody>
      </p:sp>
      <p:sp>
        <p:nvSpPr>
          <p:cNvPr id="195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8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EB83C2-D2A0-3C48-8DC6-1A5402B69F84}" type="slidenum">
              <a:rPr lang="en-US"/>
              <a:pPr>
                <a:defRPr/>
              </a:pPr>
              <a:t>11</a:t>
            </a:fld>
            <a:endParaRPr lang="en-US"/>
          </a:p>
        </p:txBody>
      </p:sp>
      <p:sp>
        <p:nvSpPr>
          <p:cNvPr id="1838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8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C9B9AD-BA72-314F-858C-882A4B020BB4}" type="slidenum">
              <a:rPr lang="en-US"/>
              <a:pPr>
                <a:defRPr/>
              </a:pPr>
              <a:t>110</a:t>
            </a:fld>
            <a:endParaRPr lang="en-US"/>
          </a:p>
        </p:txBody>
      </p:sp>
      <p:sp>
        <p:nvSpPr>
          <p:cNvPr id="195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9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DFAAB4-0B1D-1340-B5D1-1C8494F17549}" type="slidenum">
              <a:rPr lang="en-US"/>
              <a:pPr>
                <a:defRPr/>
              </a:pPr>
              <a:t>111</a:t>
            </a:fld>
            <a:endParaRPr lang="en-US"/>
          </a:p>
        </p:txBody>
      </p:sp>
      <p:sp>
        <p:nvSpPr>
          <p:cNvPr id="196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0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3E3520-FAFA-B746-95DE-02940DA323F6}" type="slidenum">
              <a:rPr lang="en-US"/>
              <a:pPr>
                <a:defRPr/>
              </a:pPr>
              <a:t>112</a:t>
            </a:fld>
            <a:endParaRPr lang="en-US"/>
          </a:p>
        </p:txBody>
      </p:sp>
      <p:sp>
        <p:nvSpPr>
          <p:cNvPr id="2167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7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F19170-0176-7A4F-BF8B-82FE166335B8}" type="slidenum">
              <a:rPr lang="en-US"/>
              <a:pPr>
                <a:defRPr/>
              </a:pPr>
              <a:t>113</a:t>
            </a:fld>
            <a:endParaRPr lang="en-US"/>
          </a:p>
        </p:txBody>
      </p:sp>
      <p:sp>
        <p:nvSpPr>
          <p:cNvPr id="196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1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8935B9-46FE-704F-B3FE-556A078EC877}" type="slidenum">
              <a:rPr lang="en-US"/>
              <a:pPr>
                <a:defRPr/>
              </a:pPr>
              <a:t>114</a:t>
            </a:fld>
            <a:endParaRPr lang="en-US"/>
          </a:p>
        </p:txBody>
      </p:sp>
      <p:sp>
        <p:nvSpPr>
          <p:cNvPr id="2168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8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C48D0F-DEBB-E14F-B7CD-A1DBD372FA52}" type="slidenum">
              <a:rPr lang="en-US"/>
              <a:pPr>
                <a:defRPr/>
              </a:pPr>
              <a:t>115</a:t>
            </a:fld>
            <a:endParaRPr lang="en-US"/>
          </a:p>
        </p:txBody>
      </p:sp>
      <p:sp>
        <p:nvSpPr>
          <p:cNvPr id="196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3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F84C33-7D8A-084F-AA2E-281D6FD98497}" type="slidenum">
              <a:rPr lang="en-US"/>
              <a:pPr>
                <a:defRPr/>
              </a:pPr>
              <a:t>116</a:t>
            </a:fld>
            <a:endParaRPr lang="en-US"/>
          </a:p>
        </p:txBody>
      </p:sp>
      <p:sp>
        <p:nvSpPr>
          <p:cNvPr id="2169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9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AAFCF3-6141-5B4C-A74C-65504EC0DD93}" type="slidenum">
              <a:rPr lang="en-US"/>
              <a:pPr>
                <a:defRPr/>
              </a:pPr>
              <a:t>117</a:t>
            </a:fld>
            <a:endParaRPr lang="en-US"/>
          </a:p>
        </p:txBody>
      </p:sp>
      <p:sp>
        <p:nvSpPr>
          <p:cNvPr id="196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4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7724C6-EB36-344F-908B-64788F76D57B}" type="slidenum">
              <a:rPr lang="en-US"/>
              <a:pPr>
                <a:defRPr/>
              </a:pPr>
              <a:t>118</a:t>
            </a:fld>
            <a:endParaRPr lang="en-US"/>
          </a:p>
        </p:txBody>
      </p:sp>
      <p:sp>
        <p:nvSpPr>
          <p:cNvPr id="196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5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7F4462-0356-9344-B3E8-5674334FC406}" type="slidenum">
              <a:rPr lang="en-US"/>
              <a:pPr>
                <a:defRPr/>
              </a:pPr>
              <a:t>119</a:t>
            </a:fld>
            <a:endParaRPr lang="en-US"/>
          </a:p>
        </p:txBody>
      </p:sp>
      <p:sp>
        <p:nvSpPr>
          <p:cNvPr id="196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66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29BBDD-016E-A245-B478-EAEBE32383C3}" type="slidenum">
              <a:rPr lang="en-US"/>
              <a:pPr>
                <a:defRPr/>
              </a:pPr>
              <a:t>12</a:t>
            </a:fld>
            <a:endParaRPr lang="en-US"/>
          </a:p>
        </p:txBody>
      </p:sp>
      <p:sp>
        <p:nvSpPr>
          <p:cNvPr id="1839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9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002F71-F8A0-9D40-BAC4-83DC45939267}" type="slidenum">
              <a:rPr lang="en-US"/>
              <a:pPr>
                <a:defRPr/>
              </a:pPr>
              <a:t>13</a:t>
            </a:fld>
            <a:endParaRPr lang="en-US"/>
          </a:p>
        </p:txBody>
      </p:sp>
      <p:sp>
        <p:nvSpPr>
          <p:cNvPr id="1840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0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36E138-2E57-734A-8901-139F026B431F}" type="slidenum">
              <a:rPr lang="en-US"/>
              <a:pPr>
                <a:defRPr/>
              </a:pPr>
              <a:t>14</a:t>
            </a:fld>
            <a:endParaRPr lang="en-US"/>
          </a:p>
        </p:txBody>
      </p:sp>
      <p:sp>
        <p:nvSpPr>
          <p:cNvPr id="207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8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5A9EE7-F41F-3943-B01F-26EB846BC120}" type="slidenum">
              <a:rPr lang="en-US"/>
              <a:pPr>
                <a:defRPr/>
              </a:pPr>
              <a:t>15</a:t>
            </a:fld>
            <a:endParaRPr lang="en-US"/>
          </a:p>
        </p:txBody>
      </p:sp>
      <p:sp>
        <p:nvSpPr>
          <p:cNvPr id="207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9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D8FA7F-4350-C84A-8092-259212394C3C}" type="slidenum">
              <a:rPr lang="en-US"/>
              <a:pPr>
                <a:defRPr/>
              </a:pPr>
              <a:t>16</a:t>
            </a:fld>
            <a:endParaRPr lang="en-US"/>
          </a:p>
        </p:txBody>
      </p:sp>
      <p:sp>
        <p:nvSpPr>
          <p:cNvPr id="208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0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0ABFC2-A19D-1446-A924-72A8CAAC7E7E}" type="slidenum">
              <a:rPr lang="en-US"/>
              <a:pPr>
                <a:defRPr/>
              </a:pPr>
              <a:t>17</a:t>
            </a:fld>
            <a:endParaRPr lang="en-US"/>
          </a:p>
        </p:txBody>
      </p:sp>
      <p:sp>
        <p:nvSpPr>
          <p:cNvPr id="214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47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0EDB14-DCD2-7F4D-B3B0-2732D9B4D32E}" type="slidenum">
              <a:rPr lang="en-US"/>
              <a:pPr>
                <a:defRPr/>
              </a:pPr>
              <a:t>18</a:t>
            </a:fld>
            <a:endParaRPr lang="en-US"/>
          </a:p>
        </p:txBody>
      </p:sp>
      <p:sp>
        <p:nvSpPr>
          <p:cNvPr id="1848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8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5E1691-1623-F041-AB21-CD764F572BCD}" type="slidenum">
              <a:rPr lang="en-US"/>
              <a:pPr>
                <a:defRPr/>
              </a:pPr>
              <a:t>19</a:t>
            </a:fld>
            <a:endParaRPr lang="en-US"/>
          </a:p>
        </p:txBody>
      </p:sp>
      <p:sp>
        <p:nvSpPr>
          <p:cNvPr id="202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23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85DD11-2426-5947-A83C-CFC159A1D42D}" type="slidenum">
              <a:rPr lang="en-US"/>
              <a:pPr>
                <a:defRPr/>
              </a:pPr>
              <a:t>2</a:t>
            </a:fld>
            <a:endParaRPr lang="en-US"/>
          </a:p>
        </p:txBody>
      </p:sp>
      <p:sp>
        <p:nvSpPr>
          <p:cNvPr id="207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6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56ED40-348A-6842-AF9F-0D384E79FB22}" type="slidenum">
              <a:rPr lang="en-US"/>
              <a:pPr>
                <a:defRPr/>
              </a:pPr>
              <a:t>20</a:t>
            </a:fld>
            <a:endParaRPr lang="en-US"/>
          </a:p>
        </p:txBody>
      </p:sp>
      <p:sp>
        <p:nvSpPr>
          <p:cNvPr id="1849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9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F49FFC-3ED6-6C42-A5CA-64C18CEA8B34}" type="slidenum">
              <a:rPr lang="en-US"/>
              <a:pPr>
                <a:defRPr/>
              </a:pPr>
              <a:t>21</a:t>
            </a:fld>
            <a:endParaRPr lang="en-US"/>
          </a:p>
        </p:txBody>
      </p:sp>
      <p:sp>
        <p:nvSpPr>
          <p:cNvPr id="1850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0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24C5AD-846F-9048-9FA1-B4211E8ACDFC}" type="slidenum">
              <a:rPr lang="en-US"/>
              <a:pPr>
                <a:defRPr/>
              </a:pPr>
              <a:t>22</a:t>
            </a:fld>
            <a:endParaRPr lang="en-US"/>
          </a:p>
        </p:txBody>
      </p:sp>
      <p:sp>
        <p:nvSpPr>
          <p:cNvPr id="214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48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5C6F2B-55ED-9A4A-8DB2-6E0FACB40E3E}" type="slidenum">
              <a:rPr lang="en-US"/>
              <a:pPr>
                <a:defRPr/>
              </a:pPr>
              <a:t>23</a:t>
            </a:fld>
            <a:endParaRPr lang="en-US"/>
          </a:p>
        </p:txBody>
      </p:sp>
      <p:sp>
        <p:nvSpPr>
          <p:cNvPr id="208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1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FFC8E5-630E-9E4F-A2A8-4BBF5F222F69}" type="slidenum">
              <a:rPr lang="en-US"/>
              <a:pPr>
                <a:defRPr/>
              </a:pPr>
              <a:t>24</a:t>
            </a:fld>
            <a:endParaRPr lang="en-US"/>
          </a:p>
        </p:txBody>
      </p:sp>
      <p:sp>
        <p:nvSpPr>
          <p:cNvPr id="1854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4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4A0813-2899-8B4A-B333-8FB4EF6A786D}" type="slidenum">
              <a:rPr lang="en-US"/>
              <a:pPr>
                <a:defRPr/>
              </a:pPr>
              <a:t>25</a:t>
            </a:fld>
            <a:endParaRPr lang="en-US"/>
          </a:p>
        </p:txBody>
      </p:sp>
      <p:sp>
        <p:nvSpPr>
          <p:cNvPr id="208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28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3E9B7F-2CFF-2141-8133-66EE8775F729}" type="slidenum">
              <a:rPr lang="en-US"/>
              <a:pPr>
                <a:defRPr/>
              </a:pPr>
              <a:t>26</a:t>
            </a:fld>
            <a:endParaRPr lang="en-US"/>
          </a:p>
        </p:txBody>
      </p:sp>
      <p:sp>
        <p:nvSpPr>
          <p:cNvPr id="1864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4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3708CA-15C6-144F-9FCA-F4BE7420231A}" type="slidenum">
              <a:rPr lang="en-US"/>
              <a:pPr>
                <a:defRPr/>
              </a:pPr>
              <a:t>27</a:t>
            </a:fld>
            <a:endParaRPr lang="en-US"/>
          </a:p>
        </p:txBody>
      </p:sp>
      <p:sp>
        <p:nvSpPr>
          <p:cNvPr id="214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49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735D88-ED2A-114E-AEBC-C1C990DB4389}" type="slidenum">
              <a:rPr lang="en-US"/>
              <a:pPr>
                <a:defRPr/>
              </a:pPr>
              <a:t>28</a:t>
            </a:fld>
            <a:endParaRPr lang="en-US"/>
          </a:p>
        </p:txBody>
      </p:sp>
      <p:sp>
        <p:nvSpPr>
          <p:cNvPr id="202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27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32374D-160E-FF48-BA2B-F025BE161927}" type="slidenum">
              <a:rPr lang="en-US"/>
              <a:pPr>
                <a:defRPr/>
              </a:pPr>
              <a:t>29</a:t>
            </a:fld>
            <a:endParaRPr lang="en-US"/>
          </a:p>
        </p:txBody>
      </p:sp>
      <p:sp>
        <p:nvSpPr>
          <p:cNvPr id="208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3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9F90FD-3D33-E94B-A84D-28824AF4747E}" type="slidenum">
              <a:rPr lang="en-US"/>
              <a:pPr>
                <a:defRPr/>
              </a:pPr>
              <a:t>3</a:t>
            </a:fld>
            <a:endParaRPr lang="en-US"/>
          </a:p>
        </p:txBody>
      </p:sp>
      <p:sp>
        <p:nvSpPr>
          <p:cNvPr id="2146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46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1C3B3A-B3CE-064D-A58B-3F1C3E6DE687}" type="slidenum">
              <a:rPr lang="en-US"/>
              <a:pPr>
                <a:defRPr/>
              </a:pPr>
              <a:t>30</a:t>
            </a:fld>
            <a:endParaRPr lang="en-US"/>
          </a:p>
        </p:txBody>
      </p:sp>
      <p:sp>
        <p:nvSpPr>
          <p:cNvPr id="208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4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4775CE-CBAE-E643-96D7-81473852DEEB}" type="slidenum">
              <a:rPr lang="en-US"/>
              <a:pPr>
                <a:defRPr/>
              </a:pPr>
              <a:t>31</a:t>
            </a:fld>
            <a:endParaRPr lang="en-US"/>
          </a:p>
        </p:txBody>
      </p:sp>
      <p:sp>
        <p:nvSpPr>
          <p:cNvPr id="208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5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D3D0C1-8E0E-E049-A05E-34ECF586E6DB}" type="slidenum">
              <a:rPr lang="en-US"/>
              <a:pPr>
                <a:defRPr/>
              </a:pPr>
              <a:t>32</a:t>
            </a:fld>
            <a:endParaRPr lang="en-US"/>
          </a:p>
        </p:txBody>
      </p:sp>
      <p:sp>
        <p:nvSpPr>
          <p:cNvPr id="1867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7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BF768C-B736-0D4F-ACB9-F17B0A0771C1}" type="slidenum">
              <a:rPr lang="en-US"/>
              <a:pPr>
                <a:defRPr/>
              </a:pPr>
              <a:t>33</a:t>
            </a:fld>
            <a:endParaRPr lang="en-US"/>
          </a:p>
        </p:txBody>
      </p:sp>
      <p:sp>
        <p:nvSpPr>
          <p:cNvPr id="1868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8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7BFBB-3C7C-114E-9E53-131EBD4A7535}" type="slidenum">
              <a:rPr lang="en-US"/>
              <a:pPr>
                <a:defRPr/>
              </a:pPr>
              <a:t>34</a:t>
            </a:fld>
            <a:endParaRPr lang="en-US"/>
          </a:p>
        </p:txBody>
      </p:sp>
      <p:sp>
        <p:nvSpPr>
          <p:cNvPr id="215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07CF1A-3638-4542-AAA4-E49417E6E796}" type="slidenum">
              <a:rPr lang="en-US"/>
              <a:pPr>
                <a:defRPr/>
              </a:pPr>
              <a:t>35</a:t>
            </a:fld>
            <a:endParaRPr lang="en-US"/>
          </a:p>
        </p:txBody>
      </p:sp>
      <p:sp>
        <p:nvSpPr>
          <p:cNvPr id="187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6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4B274C-BD2B-2945-9AE7-DAA1C4DE6620}" type="slidenum">
              <a:rPr lang="en-US"/>
              <a:pPr>
                <a:defRPr/>
              </a:pPr>
              <a:t>36</a:t>
            </a:fld>
            <a:endParaRPr lang="en-US"/>
          </a:p>
        </p:txBody>
      </p:sp>
      <p:sp>
        <p:nvSpPr>
          <p:cNvPr id="203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31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2B7175-6096-5045-B1F1-C73C107A738F}" type="slidenum">
              <a:rPr lang="en-US"/>
              <a:pPr>
                <a:defRPr/>
              </a:pPr>
              <a:t>37</a:t>
            </a:fld>
            <a:endParaRPr lang="en-US"/>
          </a:p>
        </p:txBody>
      </p:sp>
      <p:sp>
        <p:nvSpPr>
          <p:cNvPr id="1879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9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4F998E-EA15-2A4E-8FA1-AA083FACD3E0}" type="slidenum">
              <a:rPr lang="en-US"/>
              <a:pPr>
                <a:defRPr/>
              </a:pPr>
              <a:t>38</a:t>
            </a:fld>
            <a:endParaRPr lang="en-US"/>
          </a:p>
        </p:txBody>
      </p:sp>
      <p:sp>
        <p:nvSpPr>
          <p:cNvPr id="1880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0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F5A31E-DC9C-1A4D-AFF7-465141905DAE}" type="slidenum">
              <a:rPr lang="en-US"/>
              <a:pPr>
                <a:defRPr/>
              </a:pPr>
              <a:t>39</a:t>
            </a:fld>
            <a:endParaRPr lang="en-US"/>
          </a:p>
        </p:txBody>
      </p:sp>
      <p:sp>
        <p:nvSpPr>
          <p:cNvPr id="1882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2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B7E918-FA3B-584E-B39A-9A4241CCAE71}" type="slidenum">
              <a:rPr lang="en-US"/>
              <a:pPr>
                <a:defRPr/>
              </a:pPr>
              <a:t>4</a:t>
            </a:fld>
            <a:endParaRPr lang="en-US"/>
          </a:p>
        </p:txBody>
      </p:sp>
      <p:sp>
        <p:nvSpPr>
          <p:cNvPr id="1833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3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84F438-539B-CA4D-93E4-0CEE727703B7}" type="slidenum">
              <a:rPr lang="en-US"/>
              <a:pPr>
                <a:defRPr/>
              </a:pPr>
              <a:t>40</a:t>
            </a:fld>
            <a:endParaRPr lang="en-US"/>
          </a:p>
        </p:txBody>
      </p:sp>
      <p:sp>
        <p:nvSpPr>
          <p:cNvPr id="2151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1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7ADE83-94F7-B241-98E7-D80C8844A8A2}" type="slidenum">
              <a:rPr lang="en-US"/>
              <a:pPr>
                <a:defRPr/>
              </a:pPr>
              <a:t>41</a:t>
            </a:fld>
            <a:endParaRPr lang="en-US"/>
          </a:p>
        </p:txBody>
      </p:sp>
      <p:sp>
        <p:nvSpPr>
          <p:cNvPr id="1883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3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2FF26F-792E-D948-A6A7-9C3377982143}" type="slidenum">
              <a:rPr lang="en-US"/>
              <a:pPr>
                <a:defRPr/>
              </a:pPr>
              <a:t>42</a:t>
            </a:fld>
            <a:endParaRPr lang="en-US"/>
          </a:p>
        </p:txBody>
      </p:sp>
      <p:sp>
        <p:nvSpPr>
          <p:cNvPr id="215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2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597A13-73C0-994D-9FA0-570DC5B45EE2}" type="slidenum">
              <a:rPr lang="en-US"/>
              <a:pPr>
                <a:defRPr/>
              </a:pPr>
              <a:t>43</a:t>
            </a:fld>
            <a:endParaRPr lang="en-US"/>
          </a:p>
        </p:txBody>
      </p:sp>
      <p:sp>
        <p:nvSpPr>
          <p:cNvPr id="1884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4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033CD3-5269-D64A-8367-6BF0696FD16A}" type="slidenum">
              <a:rPr lang="en-US"/>
              <a:pPr>
                <a:defRPr/>
              </a:pPr>
              <a:t>44</a:t>
            </a:fld>
            <a:endParaRPr lang="en-US"/>
          </a:p>
        </p:txBody>
      </p:sp>
      <p:sp>
        <p:nvSpPr>
          <p:cNvPr id="215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3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525734-F57C-8446-AC35-83CEA90464A5}" type="slidenum">
              <a:rPr lang="en-US"/>
              <a:pPr>
                <a:defRPr/>
              </a:pPr>
              <a:t>45</a:t>
            </a:fld>
            <a:endParaRPr lang="en-US"/>
          </a:p>
        </p:txBody>
      </p:sp>
      <p:sp>
        <p:nvSpPr>
          <p:cNvPr id="1886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6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EE333E-9FED-324B-A5C6-9A0927F13273}" type="slidenum">
              <a:rPr lang="en-US"/>
              <a:pPr>
                <a:defRPr/>
              </a:pPr>
              <a:t>46</a:t>
            </a:fld>
            <a:endParaRPr lang="en-US"/>
          </a:p>
        </p:txBody>
      </p:sp>
      <p:sp>
        <p:nvSpPr>
          <p:cNvPr id="215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4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123714-DF75-534C-ACD0-71D417768F62}" type="slidenum">
              <a:rPr lang="en-US"/>
              <a:pPr>
                <a:defRPr/>
              </a:pPr>
              <a:t>47</a:t>
            </a:fld>
            <a:endParaRPr lang="en-US"/>
          </a:p>
        </p:txBody>
      </p:sp>
      <p:sp>
        <p:nvSpPr>
          <p:cNvPr id="1892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2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67B47B-DE26-B048-AC62-2D87325EC864}" type="slidenum">
              <a:rPr lang="en-US"/>
              <a:pPr>
                <a:defRPr/>
              </a:pPr>
              <a:t>48</a:t>
            </a:fld>
            <a:endParaRPr lang="en-US"/>
          </a:p>
        </p:txBody>
      </p:sp>
      <p:sp>
        <p:nvSpPr>
          <p:cNvPr id="1893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3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9C4600-E30E-0F46-BEE2-BA33DFA56C3E}" type="slidenum">
              <a:rPr lang="en-US"/>
              <a:pPr>
                <a:defRPr/>
              </a:pPr>
              <a:t>49</a:t>
            </a:fld>
            <a:endParaRPr lang="en-US"/>
          </a:p>
        </p:txBody>
      </p:sp>
      <p:sp>
        <p:nvSpPr>
          <p:cNvPr id="203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35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53AAFB-B0ED-FC4A-AB70-57D18508D8EB}" type="slidenum">
              <a:rPr lang="en-US"/>
              <a:pPr>
                <a:defRPr/>
              </a:pPr>
              <a:t>5</a:t>
            </a:fld>
            <a:endParaRPr lang="en-US"/>
          </a:p>
        </p:txBody>
      </p:sp>
      <p:sp>
        <p:nvSpPr>
          <p:cNvPr id="201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15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9EB3A5-2F25-1B42-B008-98EAFA3E0AD3}" type="slidenum">
              <a:rPr lang="en-US"/>
              <a:pPr>
                <a:defRPr/>
              </a:pPr>
              <a:t>50</a:t>
            </a:fld>
            <a:endParaRPr lang="en-US"/>
          </a:p>
        </p:txBody>
      </p:sp>
      <p:sp>
        <p:nvSpPr>
          <p:cNvPr id="1894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4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4D9129-F073-1D4F-896D-299E397EAFCB}" type="slidenum">
              <a:rPr lang="en-US"/>
              <a:pPr>
                <a:defRPr/>
              </a:pPr>
              <a:t>51</a:t>
            </a:fld>
            <a:endParaRPr lang="en-US"/>
          </a:p>
        </p:txBody>
      </p:sp>
      <p:sp>
        <p:nvSpPr>
          <p:cNvPr id="1895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5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AA6018-708A-5E4A-AF80-D62075F68B4D}" type="slidenum">
              <a:rPr lang="en-US"/>
              <a:pPr>
                <a:defRPr/>
              </a:pPr>
              <a:t>52</a:t>
            </a:fld>
            <a:endParaRPr lang="en-US"/>
          </a:p>
        </p:txBody>
      </p:sp>
      <p:sp>
        <p:nvSpPr>
          <p:cNvPr id="1897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7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1029E4-1648-DB45-83CA-F9014E9AD364}" type="slidenum">
              <a:rPr lang="en-US"/>
              <a:pPr>
                <a:defRPr/>
              </a:pPr>
              <a:t>53</a:t>
            </a:fld>
            <a:endParaRPr lang="en-US"/>
          </a:p>
        </p:txBody>
      </p:sp>
      <p:sp>
        <p:nvSpPr>
          <p:cNvPr id="215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5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30A05F-199D-1647-A095-AEFAF2626CEC}" type="slidenum">
              <a:rPr lang="en-US"/>
              <a:pPr>
                <a:defRPr/>
              </a:pPr>
              <a:t>54</a:t>
            </a:fld>
            <a:endParaRPr lang="en-US"/>
          </a:p>
        </p:txBody>
      </p:sp>
      <p:sp>
        <p:nvSpPr>
          <p:cNvPr id="1898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8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CDAFA8-BEE3-434A-946E-CFA63ADAA591}" type="slidenum">
              <a:rPr lang="en-US"/>
              <a:pPr>
                <a:defRPr/>
              </a:pPr>
              <a:t>55</a:t>
            </a:fld>
            <a:endParaRPr lang="en-US"/>
          </a:p>
        </p:txBody>
      </p:sp>
      <p:sp>
        <p:nvSpPr>
          <p:cNvPr id="1899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99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9A86D3-DA96-9F4A-AD11-19769E97156C}" type="slidenum">
              <a:rPr lang="en-US"/>
              <a:pPr>
                <a:defRPr/>
              </a:pPr>
              <a:t>56</a:t>
            </a:fld>
            <a:endParaRPr lang="en-US"/>
          </a:p>
        </p:txBody>
      </p:sp>
      <p:sp>
        <p:nvSpPr>
          <p:cNvPr id="1900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0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9FAFB4-D9B9-524F-BC81-123375C449CA}" type="slidenum">
              <a:rPr lang="en-US"/>
              <a:pPr>
                <a:defRPr/>
              </a:pPr>
              <a:t>57</a:t>
            </a:fld>
            <a:endParaRPr lang="en-US"/>
          </a:p>
        </p:txBody>
      </p:sp>
      <p:sp>
        <p:nvSpPr>
          <p:cNvPr id="1902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2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B6F00D-AE38-5946-AE4E-E17F0A5BF4E4}" type="slidenum">
              <a:rPr lang="en-US"/>
              <a:pPr>
                <a:defRPr/>
              </a:pPr>
              <a:t>58</a:t>
            </a:fld>
            <a:endParaRPr lang="en-US"/>
          </a:p>
        </p:txBody>
      </p:sp>
      <p:sp>
        <p:nvSpPr>
          <p:cNvPr id="215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6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2590D6-FD07-4F4F-BB45-D3D4534F5BAE}" type="slidenum">
              <a:rPr lang="en-US"/>
              <a:pPr>
                <a:defRPr/>
              </a:pPr>
              <a:t>59</a:t>
            </a:fld>
            <a:endParaRPr lang="en-US"/>
          </a:p>
        </p:txBody>
      </p:sp>
      <p:sp>
        <p:nvSpPr>
          <p:cNvPr id="215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7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0D870B-98C3-A840-A00C-BF4E1A6D13BC}" type="slidenum">
              <a:rPr lang="en-US"/>
              <a:pPr>
                <a:defRPr/>
              </a:pPr>
              <a:t>6</a:t>
            </a:fld>
            <a:endParaRPr lang="en-US"/>
          </a:p>
        </p:txBody>
      </p:sp>
      <p:sp>
        <p:nvSpPr>
          <p:cNvPr id="1835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5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8C345E-6454-C747-97B7-CB2019F0BB5D}" type="slidenum">
              <a:rPr lang="en-US"/>
              <a:pPr>
                <a:defRPr/>
              </a:pPr>
              <a:t>60</a:t>
            </a:fld>
            <a:endParaRPr lang="en-US"/>
          </a:p>
        </p:txBody>
      </p:sp>
      <p:sp>
        <p:nvSpPr>
          <p:cNvPr id="1904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4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B483D4-2BEC-DB43-B837-A73A1488233F}" type="slidenum">
              <a:rPr lang="en-US"/>
              <a:pPr>
                <a:defRPr/>
              </a:pPr>
              <a:t>61</a:t>
            </a:fld>
            <a:endParaRPr lang="en-US"/>
          </a:p>
        </p:txBody>
      </p:sp>
      <p:sp>
        <p:nvSpPr>
          <p:cNvPr id="1905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5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EE1B6B-027A-7A43-B611-03B3F2A5BFCC}" type="slidenum">
              <a:rPr lang="en-US"/>
              <a:pPr>
                <a:defRPr/>
              </a:pPr>
              <a:t>62</a:t>
            </a:fld>
            <a:endParaRPr lang="en-US"/>
          </a:p>
        </p:txBody>
      </p:sp>
      <p:sp>
        <p:nvSpPr>
          <p:cNvPr id="1906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6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F0A091-F1C4-4549-8912-72EC4967F6B9}" type="slidenum">
              <a:rPr lang="en-US"/>
              <a:pPr>
                <a:defRPr/>
              </a:pPr>
              <a:t>63</a:t>
            </a:fld>
            <a:endParaRPr lang="en-US"/>
          </a:p>
        </p:txBody>
      </p:sp>
      <p:sp>
        <p:nvSpPr>
          <p:cNvPr id="1907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7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95F71C-F389-C940-9594-BF44CC216366}" type="slidenum">
              <a:rPr lang="en-US"/>
              <a:pPr>
                <a:defRPr/>
              </a:pPr>
              <a:t>64</a:t>
            </a:fld>
            <a:endParaRPr lang="en-US"/>
          </a:p>
        </p:txBody>
      </p:sp>
      <p:sp>
        <p:nvSpPr>
          <p:cNvPr id="215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8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4AA623-DB04-6B4E-A7FE-66DC53802F65}" type="slidenum">
              <a:rPr lang="en-US"/>
              <a:pPr>
                <a:defRPr/>
              </a:pPr>
              <a:t>65</a:t>
            </a:fld>
            <a:endParaRPr lang="en-US"/>
          </a:p>
        </p:txBody>
      </p:sp>
      <p:sp>
        <p:nvSpPr>
          <p:cNvPr id="1908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8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04C4C6-FA8D-0B4C-B260-4152F6642430}" type="slidenum">
              <a:rPr lang="en-US"/>
              <a:pPr>
                <a:defRPr/>
              </a:pPr>
              <a:t>66</a:t>
            </a:fld>
            <a:endParaRPr lang="en-US"/>
          </a:p>
        </p:txBody>
      </p:sp>
      <p:sp>
        <p:nvSpPr>
          <p:cNvPr id="190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9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F3B92-9EED-DC49-9706-B5C2A30B0816}" type="slidenum">
              <a:rPr lang="en-US"/>
              <a:pPr>
                <a:defRPr/>
              </a:pPr>
              <a:t>67</a:t>
            </a:fld>
            <a:endParaRPr lang="en-US"/>
          </a:p>
        </p:txBody>
      </p:sp>
      <p:sp>
        <p:nvSpPr>
          <p:cNvPr id="1910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0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15EE6E-C7A4-8F49-98EE-3C78C3A8995E}" type="slidenum">
              <a:rPr lang="en-US"/>
              <a:pPr>
                <a:defRPr/>
              </a:pPr>
              <a:t>68</a:t>
            </a:fld>
            <a:endParaRPr lang="en-US"/>
          </a:p>
        </p:txBody>
      </p:sp>
      <p:sp>
        <p:nvSpPr>
          <p:cNvPr id="215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9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BC69F3-3A9E-754C-ACEE-3D3C51493631}" type="slidenum">
              <a:rPr lang="en-US"/>
              <a:pPr>
                <a:defRPr/>
              </a:pPr>
              <a:t>69</a:t>
            </a:fld>
            <a:endParaRPr lang="en-US"/>
          </a:p>
        </p:txBody>
      </p:sp>
      <p:sp>
        <p:nvSpPr>
          <p:cNvPr id="1912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2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D16153-5AA7-964E-BF67-C7E19AD07283}" type="slidenum">
              <a:rPr lang="en-US"/>
              <a:pPr>
                <a:defRPr/>
              </a:pPr>
              <a:t>7</a:t>
            </a:fld>
            <a:endParaRPr lang="en-US"/>
          </a:p>
        </p:txBody>
      </p:sp>
      <p:sp>
        <p:nvSpPr>
          <p:cNvPr id="214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42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1E5E13-C918-0247-A8EE-7F01F14F05B6}" type="slidenum">
              <a:rPr lang="en-US"/>
              <a:pPr>
                <a:defRPr/>
              </a:pPr>
              <a:t>70</a:t>
            </a:fld>
            <a:endParaRPr lang="en-US"/>
          </a:p>
        </p:txBody>
      </p:sp>
      <p:sp>
        <p:nvSpPr>
          <p:cNvPr id="1913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3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050125-42A0-2B48-A6D0-048E45F8FAC1}" type="slidenum">
              <a:rPr lang="en-US"/>
              <a:pPr>
                <a:defRPr/>
              </a:pPr>
              <a:t>71</a:t>
            </a:fld>
            <a:endParaRPr lang="en-US"/>
          </a:p>
        </p:txBody>
      </p:sp>
      <p:sp>
        <p:nvSpPr>
          <p:cNvPr id="1914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4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B64995-5396-E044-9FB9-682FEFF8CF63}" type="slidenum">
              <a:rPr lang="en-US"/>
              <a:pPr>
                <a:defRPr/>
              </a:pPr>
              <a:t>72</a:t>
            </a:fld>
            <a:endParaRPr lang="en-US"/>
          </a:p>
        </p:txBody>
      </p:sp>
      <p:sp>
        <p:nvSpPr>
          <p:cNvPr id="1916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6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F34C86-8435-2F40-9B41-5F110EED1EFE}" type="slidenum">
              <a:rPr lang="en-US"/>
              <a:pPr>
                <a:defRPr/>
              </a:pPr>
              <a:t>73</a:t>
            </a:fld>
            <a:endParaRPr lang="en-US"/>
          </a:p>
        </p:txBody>
      </p:sp>
      <p:sp>
        <p:nvSpPr>
          <p:cNvPr id="2160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0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60EA9D-C9F4-6C4F-A709-DD672B94E1D6}" type="slidenum">
              <a:rPr lang="en-US"/>
              <a:pPr>
                <a:defRPr/>
              </a:pPr>
              <a:t>74</a:t>
            </a:fld>
            <a:endParaRPr lang="en-US"/>
          </a:p>
        </p:txBody>
      </p:sp>
      <p:sp>
        <p:nvSpPr>
          <p:cNvPr id="1917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7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2737FA-7051-9548-84D3-EC3D9C2BED29}" type="slidenum">
              <a:rPr lang="en-US"/>
              <a:pPr>
                <a:defRPr/>
              </a:pPr>
              <a:t>75</a:t>
            </a:fld>
            <a:endParaRPr lang="en-US"/>
          </a:p>
        </p:txBody>
      </p:sp>
      <p:sp>
        <p:nvSpPr>
          <p:cNvPr id="216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1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4D3EE1-B183-3847-B197-9334821BC122}" type="slidenum">
              <a:rPr lang="en-US"/>
              <a:pPr>
                <a:defRPr/>
              </a:pPr>
              <a:t>76</a:t>
            </a:fld>
            <a:endParaRPr lang="en-US"/>
          </a:p>
        </p:txBody>
      </p:sp>
      <p:sp>
        <p:nvSpPr>
          <p:cNvPr id="1918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8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3DF484-DFD0-DE48-9E55-267FF6A1F433}" type="slidenum">
              <a:rPr lang="en-US"/>
              <a:pPr>
                <a:defRPr/>
              </a:pPr>
              <a:t>77</a:t>
            </a:fld>
            <a:endParaRPr lang="en-US"/>
          </a:p>
        </p:txBody>
      </p:sp>
      <p:sp>
        <p:nvSpPr>
          <p:cNvPr id="1923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23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7A990D-EF38-994F-920C-7575150A125E}" type="slidenum">
              <a:rPr lang="en-US"/>
              <a:pPr>
                <a:defRPr/>
              </a:pPr>
              <a:t>78</a:t>
            </a:fld>
            <a:endParaRPr lang="en-US"/>
          </a:p>
        </p:txBody>
      </p:sp>
      <p:sp>
        <p:nvSpPr>
          <p:cNvPr id="192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24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927814-6471-7345-8C50-D36A893D0E6D}" type="slidenum">
              <a:rPr lang="en-US"/>
              <a:pPr>
                <a:defRPr/>
              </a:pPr>
              <a:t>79</a:t>
            </a:fld>
            <a:endParaRPr lang="en-US"/>
          </a:p>
        </p:txBody>
      </p:sp>
      <p:sp>
        <p:nvSpPr>
          <p:cNvPr id="2162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2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224589-A4A4-F740-8223-303831FAB343}" type="slidenum">
              <a:rPr lang="en-US"/>
              <a:pPr>
                <a:defRPr/>
              </a:pPr>
              <a:t>8</a:t>
            </a:fld>
            <a:endParaRPr lang="en-US"/>
          </a:p>
        </p:txBody>
      </p:sp>
      <p:sp>
        <p:nvSpPr>
          <p:cNvPr id="201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17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CF6C32-FF9D-FD4B-9F52-662F5B340AEE}" type="slidenum">
              <a:rPr lang="en-US"/>
              <a:pPr>
                <a:defRPr/>
              </a:pPr>
              <a:t>80</a:t>
            </a:fld>
            <a:endParaRPr lang="en-US"/>
          </a:p>
        </p:txBody>
      </p:sp>
      <p:sp>
        <p:nvSpPr>
          <p:cNvPr id="192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281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E23738-0EBB-EF4B-BD64-477DBB2D1F42}" type="slidenum">
              <a:rPr lang="en-US"/>
              <a:pPr>
                <a:defRPr/>
              </a:pPr>
              <a:t>81</a:t>
            </a:fld>
            <a:endParaRPr lang="en-US"/>
          </a:p>
        </p:txBody>
      </p:sp>
      <p:sp>
        <p:nvSpPr>
          <p:cNvPr id="192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29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E01213-4A00-4346-87B9-6219D34F42AF}" type="slidenum">
              <a:rPr lang="en-US"/>
              <a:pPr>
                <a:defRPr/>
              </a:pPr>
              <a:t>82</a:t>
            </a:fld>
            <a:endParaRPr lang="en-US"/>
          </a:p>
        </p:txBody>
      </p:sp>
      <p:sp>
        <p:nvSpPr>
          <p:cNvPr id="193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0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1F180A-2696-034E-A5CC-AA1BCE6AD56B}" type="slidenum">
              <a:rPr lang="en-US"/>
              <a:pPr>
                <a:defRPr/>
              </a:pPr>
              <a:t>83</a:t>
            </a:fld>
            <a:endParaRPr lang="en-US"/>
          </a:p>
        </p:txBody>
      </p:sp>
      <p:sp>
        <p:nvSpPr>
          <p:cNvPr id="2163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3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5C172E-A752-5344-9850-44FD1B0FC99B}" type="slidenum">
              <a:rPr lang="en-US"/>
              <a:pPr>
                <a:defRPr/>
              </a:pPr>
              <a:t>84</a:t>
            </a:fld>
            <a:endParaRPr lang="en-US"/>
          </a:p>
        </p:txBody>
      </p:sp>
      <p:sp>
        <p:nvSpPr>
          <p:cNvPr id="193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1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EB908A-82A2-BA4B-A598-28539B4EF70C}" type="slidenum">
              <a:rPr lang="en-US"/>
              <a:pPr>
                <a:defRPr/>
              </a:pPr>
              <a:t>85</a:t>
            </a:fld>
            <a:endParaRPr lang="en-US"/>
          </a:p>
        </p:txBody>
      </p:sp>
      <p:sp>
        <p:nvSpPr>
          <p:cNvPr id="193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2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88B203-E4EF-E840-A7BC-68FFAD6A02FA}" type="slidenum">
              <a:rPr lang="en-US"/>
              <a:pPr>
                <a:defRPr/>
              </a:pPr>
              <a:t>86</a:t>
            </a:fld>
            <a:endParaRPr lang="en-US"/>
          </a:p>
        </p:txBody>
      </p:sp>
      <p:sp>
        <p:nvSpPr>
          <p:cNvPr id="193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3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9F1CBC-3CED-174B-A656-4334D786D91A}" type="slidenum">
              <a:rPr lang="en-US"/>
              <a:pPr>
                <a:defRPr/>
              </a:pPr>
              <a:t>87</a:t>
            </a:fld>
            <a:endParaRPr lang="en-US"/>
          </a:p>
        </p:txBody>
      </p:sp>
      <p:sp>
        <p:nvSpPr>
          <p:cNvPr id="193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4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67E64B-4707-C541-9BBD-EBB6DDD92E99}" type="slidenum">
              <a:rPr lang="en-US"/>
              <a:pPr>
                <a:defRPr/>
              </a:pPr>
              <a:t>88</a:t>
            </a:fld>
            <a:endParaRPr lang="en-US"/>
          </a:p>
        </p:txBody>
      </p:sp>
      <p:sp>
        <p:nvSpPr>
          <p:cNvPr id="193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5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D7E5F7-EF26-9947-8F1A-7DAAF073DCA9}" type="slidenum">
              <a:rPr lang="en-US"/>
              <a:pPr>
                <a:defRPr/>
              </a:pPr>
              <a:t>89</a:t>
            </a:fld>
            <a:endParaRPr lang="en-US"/>
          </a:p>
        </p:txBody>
      </p:sp>
      <p:sp>
        <p:nvSpPr>
          <p:cNvPr id="193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6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3801B3-7DC3-0243-8B54-1497695BA4AA}" type="slidenum">
              <a:rPr lang="en-US"/>
              <a:pPr>
                <a:defRPr/>
              </a:pPr>
              <a:t>9</a:t>
            </a:fld>
            <a:endParaRPr lang="en-US"/>
          </a:p>
        </p:txBody>
      </p:sp>
      <p:sp>
        <p:nvSpPr>
          <p:cNvPr id="1836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6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36A526-BB15-5F4E-A1AE-AB30226B55ED}" type="slidenum">
              <a:rPr lang="en-US"/>
              <a:pPr>
                <a:defRPr/>
              </a:pPr>
              <a:t>90</a:t>
            </a:fld>
            <a:endParaRPr lang="en-US"/>
          </a:p>
        </p:txBody>
      </p:sp>
      <p:sp>
        <p:nvSpPr>
          <p:cNvPr id="193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8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91190F-D970-814B-A02B-6807BB052A49}" type="slidenum">
              <a:rPr lang="en-US"/>
              <a:pPr>
                <a:defRPr/>
              </a:pPr>
              <a:t>91</a:t>
            </a:fld>
            <a:endParaRPr lang="en-US"/>
          </a:p>
        </p:txBody>
      </p:sp>
      <p:sp>
        <p:nvSpPr>
          <p:cNvPr id="193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9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F6D5B2-9C55-DF48-BB33-B6631DD3E10C}" type="slidenum">
              <a:rPr lang="en-US"/>
              <a:pPr>
                <a:defRPr/>
              </a:pPr>
              <a:t>92</a:t>
            </a:fld>
            <a:endParaRPr lang="en-US"/>
          </a:p>
        </p:txBody>
      </p:sp>
      <p:sp>
        <p:nvSpPr>
          <p:cNvPr id="2164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4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FA0A0B-EEE0-5844-9E76-0BC707F4FBD1}" type="slidenum">
              <a:rPr lang="en-US"/>
              <a:pPr>
                <a:defRPr/>
              </a:pPr>
              <a:t>93</a:t>
            </a:fld>
            <a:endParaRPr lang="en-US"/>
          </a:p>
        </p:txBody>
      </p:sp>
      <p:sp>
        <p:nvSpPr>
          <p:cNvPr id="194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0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92F0AC-EDA9-894E-B978-14409B6B5CBA}" type="slidenum">
              <a:rPr lang="en-US"/>
              <a:pPr>
                <a:defRPr/>
              </a:pPr>
              <a:t>94</a:t>
            </a:fld>
            <a:endParaRPr lang="en-US"/>
          </a:p>
        </p:txBody>
      </p:sp>
      <p:sp>
        <p:nvSpPr>
          <p:cNvPr id="2165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5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B04646-8268-014E-94C2-8ACA5BBBF16C}" type="slidenum">
              <a:rPr lang="en-US"/>
              <a:pPr>
                <a:defRPr/>
              </a:pPr>
              <a:t>95</a:t>
            </a:fld>
            <a:endParaRPr lang="en-US"/>
          </a:p>
        </p:txBody>
      </p:sp>
      <p:sp>
        <p:nvSpPr>
          <p:cNvPr id="194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1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6FC3E8-E997-AD41-BD53-DD28292CEC62}" type="slidenum">
              <a:rPr lang="en-US"/>
              <a:pPr>
                <a:defRPr/>
              </a:pPr>
              <a:t>96</a:t>
            </a:fld>
            <a:endParaRPr lang="en-US"/>
          </a:p>
        </p:txBody>
      </p:sp>
      <p:sp>
        <p:nvSpPr>
          <p:cNvPr id="194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2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02F048-7CCB-6544-9C3E-C03E021A30DB}" type="slidenum">
              <a:rPr lang="en-US"/>
              <a:pPr>
                <a:defRPr/>
              </a:pPr>
              <a:t>97</a:t>
            </a:fld>
            <a:endParaRPr lang="en-US"/>
          </a:p>
        </p:txBody>
      </p:sp>
      <p:sp>
        <p:nvSpPr>
          <p:cNvPr id="194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3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E25A21-4634-F84B-93C4-E467DE3F2617}" type="slidenum">
              <a:rPr lang="en-US"/>
              <a:pPr>
                <a:defRPr/>
              </a:pPr>
              <a:t>98</a:t>
            </a:fld>
            <a:endParaRPr lang="en-US"/>
          </a:p>
        </p:txBody>
      </p:sp>
      <p:sp>
        <p:nvSpPr>
          <p:cNvPr id="2166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6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6CEE1A-EFF1-1A47-909A-65EDF4EAEE3F}" type="slidenum">
              <a:rPr lang="en-US"/>
              <a:pPr>
                <a:defRPr/>
              </a:pPr>
              <a:t>99</a:t>
            </a:fld>
            <a:endParaRPr lang="en-US"/>
          </a:p>
        </p:txBody>
      </p:sp>
      <p:sp>
        <p:nvSpPr>
          <p:cNvPr id="194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4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5"/>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sp>
        <p:nvSpPr>
          <p:cNvPr id="4" name="Rectangle 8"/>
          <p:cNvSpPr>
            <a:spLocks noChangeArrowheads="1"/>
          </p:cNvSpPr>
          <p:nvPr/>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spcBef>
                <a:spcPct val="50000"/>
              </a:spcBef>
              <a:defRPr/>
            </a:pPr>
            <a:r>
              <a:rPr lang="en-US" sz="2200">
                <a:solidFill>
                  <a:schemeClr val="tx1"/>
                </a:solidFill>
                <a:cs typeface="+mn-cs"/>
              </a:rPr>
              <a:t>Michael Seeds</a:t>
            </a:r>
          </a:p>
          <a:p>
            <a:pPr algn="l">
              <a:lnSpc>
                <a:spcPct val="80000"/>
              </a:lnSpc>
              <a:spcBef>
                <a:spcPct val="50000"/>
              </a:spcBef>
              <a:defRPr/>
            </a:pPr>
            <a:r>
              <a:rPr lang="en-US" sz="2200">
                <a:solidFill>
                  <a:schemeClr val="tx1"/>
                </a:solidFill>
                <a:cs typeface="+mn-cs"/>
              </a:rPr>
              <a:t>Dana Backman</a:t>
            </a:r>
          </a:p>
        </p:txBody>
      </p:sp>
      <p:grpSp>
        <p:nvGrpSpPr>
          <p:cNvPr id="5" name="Group 10"/>
          <p:cNvGrpSpPr>
            <a:grpSpLocks/>
          </p:cNvGrpSpPr>
          <p:nvPr/>
        </p:nvGrpSpPr>
        <p:grpSpPr bwMode="auto">
          <a:xfrm>
            <a:off x="0" y="0"/>
            <a:ext cx="9144000" cy="915988"/>
            <a:chOff x="0" y="0"/>
            <a:chExt cx="5760" cy="577"/>
          </a:xfrm>
        </p:grpSpPr>
        <p:sp>
          <p:nvSpPr>
            <p:cNvPr id="6" name="Rectangle 11"/>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12"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descr="9781133950134 ASTRO2 SE cover comp fin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1538" name="Rectangle 2"/>
          <p:cNvSpPr>
            <a:spLocks noGrp="1" noChangeArrowheads="1"/>
          </p:cNvSpPr>
          <p:nvPr>
            <p:ph type="subTitle" idx="1"/>
          </p:nvPr>
        </p:nvSpPr>
        <p:spPr>
          <a:xfrm>
            <a:off x="1295400" y="5562600"/>
            <a:ext cx="6400800" cy="609600"/>
          </a:xfrm>
        </p:spPr>
        <p:txBody>
          <a:bodyPr/>
          <a:lstStyle>
            <a:lvl1pPr marL="0" indent="0" algn="ctr">
              <a:buFont typeface="Times" charset="0"/>
              <a:buNone/>
              <a:defRPr sz="800"/>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180226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84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095500" cy="5287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3410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88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21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0366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3750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64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03D12BA-0282-BE4A-BEE4-582289896D9A}" type="datetimeFigureOut">
              <a:rPr lang="en-US" smtClean="0"/>
              <a:t>5/10/14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27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03D12BA-0282-BE4A-BEE4-582289896D9A}" type="datetimeFigureOut">
              <a:rPr lang="en-US" smtClean="0"/>
              <a:t>5/10/14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D12BA-0282-BE4A-BEE4-582289896D9A}" type="datetimeFigureOut">
              <a:rPr lang="en-US" smtClean="0"/>
              <a:t>5/10/14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sp>
        <p:nvSpPr>
          <p:cNvPr id="4" name="Rectangle 8"/>
          <p:cNvSpPr>
            <a:spLocks noChangeArrowheads="1"/>
          </p:cNvSpPr>
          <p:nvPr userDrawn="1"/>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spcBef>
                <a:spcPct val="50000"/>
              </a:spcBef>
              <a:defRPr/>
            </a:pPr>
            <a:r>
              <a:rPr lang="en-US" sz="2200">
                <a:solidFill>
                  <a:schemeClr val="tx1"/>
                </a:solidFill>
                <a:cs typeface="+mn-cs"/>
              </a:rPr>
              <a:t>Michael Seeds</a:t>
            </a:r>
          </a:p>
          <a:p>
            <a:pPr algn="l">
              <a:lnSpc>
                <a:spcPct val="80000"/>
              </a:lnSpc>
              <a:spcBef>
                <a:spcPct val="50000"/>
              </a:spcBef>
              <a:defRPr/>
            </a:pPr>
            <a:r>
              <a:rPr lang="en-US" sz="2200">
                <a:solidFill>
                  <a:schemeClr val="tx1"/>
                </a:solidFill>
                <a:cs typeface="+mn-cs"/>
              </a:rPr>
              <a:t>Dana Backman</a:t>
            </a:r>
          </a:p>
        </p:txBody>
      </p:sp>
      <p:grpSp>
        <p:nvGrpSpPr>
          <p:cNvPr id="5" name="Group 10"/>
          <p:cNvGrpSpPr>
            <a:grpSpLocks/>
          </p:cNvGrpSpPr>
          <p:nvPr userDrawn="1"/>
        </p:nvGrpSpPr>
        <p:grpSpPr bwMode="auto">
          <a:xfrm>
            <a:off x="0" y="0"/>
            <a:ext cx="9144000" cy="915988"/>
            <a:chOff x="0" y="0"/>
            <a:chExt cx="5760" cy="577"/>
          </a:xfrm>
        </p:grpSpPr>
        <p:sp>
          <p:nvSpPr>
            <p:cNvPr id="6" name="Rectangle 11"/>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12"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descr="9781133950134 ASTRO2 SE cover comp fin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1538" name="Rectangle 2"/>
          <p:cNvSpPr>
            <a:spLocks noGrp="1" noChangeArrowheads="1"/>
          </p:cNvSpPr>
          <p:nvPr>
            <p:ph type="subTitle" idx="1"/>
          </p:nvPr>
        </p:nvSpPr>
        <p:spPr>
          <a:xfrm>
            <a:off x="1295400" y="5562600"/>
            <a:ext cx="6400800" cy="609600"/>
          </a:xfrm>
        </p:spPr>
        <p:txBody>
          <a:bodyPr/>
          <a:lstStyle>
            <a:lvl1pPr marL="0" indent="0" algn="ctr">
              <a:buFont typeface="Times" charset="0"/>
              <a:buNone/>
              <a:defRPr sz="800"/>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1802261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21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9455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0366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3750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64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1036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249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49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9635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88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705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3289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image" Target="../media/image1.jpeg"/><Relationship Id="rId21" Type="http://schemas.openxmlformats.org/officeDocument/2006/relationships/image" Target="../media/image5.png"/><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theme" Target="../theme/theme2.xml"/><Relationship Id="rId19"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amma/>
                <a:tint val="23529"/>
                <a:invGamma/>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248835" name="Rectangle 3"/>
          <p:cNvSpPr>
            <a:spLocks noGrp="1" noChangeArrowheads="1"/>
          </p:cNvSpPr>
          <p:nvPr>
            <p:ph type="body" idx="1"/>
          </p:nvPr>
        </p:nvSpPr>
        <p:spPr bwMode="auto">
          <a:xfrm>
            <a:off x="609600" y="10366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8841" name="Rectangle 9"/>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grpSp>
        <p:nvGrpSpPr>
          <p:cNvPr id="1028" name="Group 14"/>
          <p:cNvGrpSpPr>
            <a:grpSpLocks/>
          </p:cNvGrpSpPr>
          <p:nvPr/>
        </p:nvGrpSpPr>
        <p:grpSpPr bwMode="auto">
          <a:xfrm>
            <a:off x="0" y="0"/>
            <a:ext cx="9148763" cy="920750"/>
            <a:chOff x="0" y="0"/>
            <a:chExt cx="5763" cy="580"/>
          </a:xfrm>
        </p:grpSpPr>
        <p:sp>
          <p:nvSpPr>
            <p:cNvPr id="248847" name="Rectangle 15"/>
            <p:cNvSpPr>
              <a:spLocks noChangeArrowheads="1"/>
            </p:cNvSpPr>
            <p:nvPr userDrawn="1"/>
          </p:nvSpPr>
          <p:spPr bwMode="auto">
            <a:xfrm>
              <a:off x="0" y="0"/>
              <a:ext cx="5763" cy="580"/>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0" name="Picture 16" descr="ASTRO0538739665 copy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5400000">
              <a:off x="5167" y="-21"/>
              <a:ext cx="575"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Times" charset="0"/>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Font typeface="Times"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Times"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Times"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9"/>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C03D12BA-0282-BE4A-BEE4-582289896D9A}" type="datetimeFigureOut">
              <a:rPr lang="en-US" smtClean="0"/>
              <a:t>5/10/14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DCE088B8-2BF2-3C42-BC5A-04365905349A}"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2" name="Rectangle 9"/>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grpSp>
        <p:nvGrpSpPr>
          <p:cNvPr id="33" name="Group 14"/>
          <p:cNvGrpSpPr>
            <a:grpSpLocks/>
          </p:cNvGrpSpPr>
          <p:nvPr/>
        </p:nvGrpSpPr>
        <p:grpSpPr bwMode="auto">
          <a:xfrm>
            <a:off x="0" y="0"/>
            <a:ext cx="9148763" cy="920750"/>
            <a:chOff x="0" y="0"/>
            <a:chExt cx="5763" cy="580"/>
          </a:xfrm>
        </p:grpSpPr>
        <p:sp>
          <p:nvSpPr>
            <p:cNvPr id="34" name="Rectangle 15"/>
            <p:cNvSpPr>
              <a:spLocks noChangeArrowheads="1"/>
            </p:cNvSpPr>
            <p:nvPr userDrawn="1"/>
          </p:nvSpPr>
          <p:spPr bwMode="auto">
            <a:xfrm>
              <a:off x="0" y="0"/>
              <a:ext cx="5763" cy="580"/>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5" name="Picture 16" descr="ASTRO0538739665 copy 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rot="-5400000">
              <a:off x="5167" y="-21"/>
              <a:ext cx="575"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21"/>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21"/>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21"/>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21"/>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21"/>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21"/>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 Id="rId3" Type="http://schemas.openxmlformats.org/officeDocument/2006/relationships/image" Target="../media/image14.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16.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7.xml"/><Relationship Id="rId3" Type="http://schemas.openxmlformats.org/officeDocument/2006/relationships/image" Target="../media/image17.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9.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17.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17.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17.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17.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17.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17.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1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8.xml"/><Relationship Id="rId3" Type="http://schemas.openxmlformats.org/officeDocument/2006/relationships/image" Target="../media/image13.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 Id="rId3" Type="http://schemas.openxmlformats.org/officeDocument/2006/relationships/image" Target="../media/image14.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14.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3" name="Rectangle 3"/>
          <p:cNvSpPr>
            <a:spLocks noGrp="1" noChangeArrowheads="1"/>
          </p:cNvSpPr>
          <p:nvPr>
            <p:ph idx="1"/>
          </p:nvPr>
        </p:nvSpPr>
        <p:spPr>
          <a:xfrm>
            <a:off x="557213" y="976313"/>
            <a:ext cx="8281987" cy="5867400"/>
          </a:xfrm>
        </p:spPr>
        <p:txBody>
          <a:bodyPr/>
          <a:lstStyle/>
          <a:p>
            <a:pPr eaLnBrk="1" hangingPunct="1">
              <a:defRPr/>
            </a:pPr>
            <a:r>
              <a:rPr lang="en-US" sz="4000" smtClean="0">
                <a:cs typeface="+mn-cs"/>
              </a:rPr>
              <a:t>Distance is the separation between two points in space.</a:t>
            </a:r>
          </a:p>
          <a:p>
            <a:pPr eaLnBrk="1" hangingPunct="1">
              <a:defRPr/>
            </a:pPr>
            <a:r>
              <a:rPr lang="en-US" sz="4000" smtClean="0">
                <a:cs typeface="+mn-cs"/>
              </a:rPr>
              <a:t>Time is the separation between two events. </a:t>
            </a:r>
          </a:p>
        </p:txBody>
      </p:sp>
      <p:sp>
        <p:nvSpPr>
          <p:cNvPr id="1710084" name="Text Box 4"/>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spTree>
    <p:extLst>
      <p:ext uri="{BB962C8B-B14F-4D97-AF65-F5344CB8AC3E}">
        <p14:creationId xmlns:p14="http://schemas.microsoft.com/office/powerpoint/2010/main" val="38224446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99" name="Rectangle 3"/>
          <p:cNvSpPr>
            <a:spLocks noGrp="1" noChangeArrowheads="1"/>
          </p:cNvSpPr>
          <p:nvPr>
            <p:ph idx="1"/>
          </p:nvPr>
        </p:nvSpPr>
        <p:spPr>
          <a:xfrm>
            <a:off x="566738" y="1009650"/>
            <a:ext cx="8577262" cy="5819775"/>
          </a:xfrm>
        </p:spPr>
        <p:txBody>
          <a:bodyPr/>
          <a:lstStyle/>
          <a:p>
            <a:pPr eaLnBrk="1" hangingPunct="1">
              <a:defRPr/>
            </a:pPr>
            <a:r>
              <a:rPr lang="en-US" sz="3400" smtClean="0">
                <a:cs typeface="+mn-cs"/>
              </a:rPr>
              <a:t>All a cosmological redshift shows you directly is how much the universe has expanded since the light began its journey to Earth.</a:t>
            </a:r>
            <a:r>
              <a:rPr lang="en-US" smtClean="0">
                <a:cs typeface="+mn-cs"/>
              </a:rPr>
              <a:t> </a:t>
            </a:r>
          </a:p>
          <a:p>
            <a:pPr lvl="1" eaLnBrk="1" hangingPunct="1">
              <a:defRPr/>
            </a:pPr>
            <a:r>
              <a:rPr lang="en-US" sz="2400" smtClean="0"/>
              <a:t>The formula to calculate the distance a photon has traveled, given its redshift, is complicated. </a:t>
            </a:r>
          </a:p>
          <a:p>
            <a:pPr lvl="1" eaLnBrk="1" hangingPunct="1">
              <a:defRPr/>
            </a:pPr>
            <a:r>
              <a:rPr lang="en-US" sz="2400" smtClean="0"/>
              <a:t>Also, not all the parameters have been measured precisely. </a:t>
            </a:r>
          </a:p>
          <a:p>
            <a:pPr lvl="1" eaLnBrk="1" hangingPunct="1">
              <a:defRPr/>
            </a:pPr>
            <a:r>
              <a:rPr lang="en-US" sz="2400" smtClean="0"/>
              <a:t>Nevertheless, the Hubble law does apply, and redshifts can be used to estimate the distances to galaxies.</a:t>
            </a:r>
          </a:p>
        </p:txBody>
      </p:sp>
      <p:sp>
        <p:nvSpPr>
          <p:cNvPr id="2052101"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spTree>
    <p:extLst>
      <p:ext uri="{BB962C8B-B14F-4D97-AF65-F5344CB8AC3E}">
        <p14:creationId xmlns:p14="http://schemas.microsoft.com/office/powerpoint/2010/main" val="28929960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9" name="Rectangle 5"/>
          <p:cNvSpPr>
            <a:spLocks noGrp="1" noChangeArrowheads="1"/>
          </p:cNvSpPr>
          <p:nvPr>
            <p:ph idx="1"/>
          </p:nvPr>
        </p:nvSpPr>
        <p:spPr>
          <a:xfrm>
            <a:off x="566738" y="976313"/>
            <a:ext cx="8348662" cy="5638800"/>
          </a:xfrm>
        </p:spPr>
        <p:txBody>
          <a:bodyPr/>
          <a:lstStyle/>
          <a:p>
            <a:pPr eaLnBrk="1" hangingPunct="1">
              <a:defRPr/>
            </a:pPr>
            <a:r>
              <a:rPr lang="en-US" sz="4000" smtClean="0">
                <a:cs typeface="+mn-cs"/>
              </a:rPr>
              <a:t>What started the clumping of the dark matter? </a:t>
            </a:r>
          </a:p>
          <a:p>
            <a:pPr lvl="1" eaLnBrk="1" hangingPunct="1">
              <a:defRPr/>
            </a:pPr>
            <a:r>
              <a:rPr lang="en-US" sz="2400" smtClean="0"/>
              <a:t>Theorists say that space is filled with tiny, random quantum mechanical fluctuations smaller than the smallest atomic particles.</a:t>
            </a:r>
          </a:p>
          <a:p>
            <a:pPr lvl="1" eaLnBrk="1" hangingPunct="1">
              <a:defRPr/>
            </a:pPr>
            <a:r>
              <a:rPr lang="en-US" sz="2400" smtClean="0"/>
              <a:t>At the moment of inflation, those tiny fluctuations would have been stretched to very large, but very subtle, variations in gravitational fields.</a:t>
            </a:r>
          </a:p>
          <a:p>
            <a:pPr lvl="1" eaLnBrk="1" hangingPunct="1">
              <a:defRPr/>
            </a:pPr>
            <a:r>
              <a:rPr lang="en-US" sz="2400" smtClean="0"/>
              <a:t>These could have later led to the formation of clusters, filaments, and walls.</a:t>
            </a:r>
          </a:p>
        </p:txBody>
      </p:sp>
      <p:sp>
        <p:nvSpPr>
          <p:cNvPr id="1552391" name="Text Box 7"/>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spTree>
    <p:extLst>
      <p:ext uri="{BB962C8B-B14F-4D97-AF65-F5344CB8AC3E}">
        <p14:creationId xmlns:p14="http://schemas.microsoft.com/office/powerpoint/2010/main" val="88503606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3" name="Rectangle 3"/>
          <p:cNvSpPr>
            <a:spLocks noGrp="1" noChangeArrowheads="1"/>
          </p:cNvSpPr>
          <p:nvPr>
            <p:ph type="body" sz="half" idx="1"/>
          </p:nvPr>
        </p:nvSpPr>
        <p:spPr>
          <a:xfrm>
            <a:off x="557213" y="990600"/>
            <a:ext cx="8358187" cy="4525963"/>
          </a:xfrm>
        </p:spPr>
        <p:txBody>
          <a:bodyPr/>
          <a:lstStyle/>
          <a:p>
            <a:pPr eaLnBrk="1" hangingPunct="1">
              <a:defRPr/>
            </a:pPr>
            <a:r>
              <a:rPr lang="en-US" sz="3600" smtClean="0">
                <a:cs typeface="+mn-cs"/>
              </a:rPr>
              <a:t>This structure may be the ghostly traces of quantum fluctuations in the infant universe.</a:t>
            </a:r>
          </a:p>
          <a:p>
            <a:pPr eaLnBrk="1" hangingPunct="1">
              <a:defRPr/>
            </a:pPr>
            <a:endParaRPr lang="en-US" sz="3600" smtClean="0">
              <a:cs typeface="+mn-cs"/>
            </a:endParaRPr>
          </a:p>
        </p:txBody>
      </p:sp>
      <p:sp>
        <p:nvSpPr>
          <p:cNvPr id="1674253" name="Text Box 13"/>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pic>
        <p:nvPicPr>
          <p:cNvPr id="1674254" name="Picture 14" descr="11f14"/>
          <p:cNvPicPr>
            <a:picLocks noChangeAspect="1" noChangeArrowheads="1"/>
          </p:cNvPicPr>
          <p:nvPr/>
        </p:nvPicPr>
        <p:blipFill>
          <a:blip r:embed="rId3">
            <a:extLst>
              <a:ext uri="{28A0092B-C50C-407E-A947-70E740481C1C}">
                <a14:useLocalDpi xmlns:a14="http://schemas.microsoft.com/office/drawing/2010/main" val="0"/>
              </a:ext>
            </a:extLst>
          </a:blip>
          <a:srcRect r="9302" b="9312"/>
          <a:stretch>
            <a:fillRect/>
          </a:stretch>
        </p:blipFill>
        <p:spPr bwMode="auto">
          <a:xfrm>
            <a:off x="2663825" y="3049588"/>
            <a:ext cx="6477000" cy="3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0157908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61" name="Rectangle 5"/>
          <p:cNvSpPr>
            <a:spLocks noGrp="1" noChangeArrowheads="1"/>
          </p:cNvSpPr>
          <p:nvPr>
            <p:ph idx="1"/>
          </p:nvPr>
        </p:nvSpPr>
        <p:spPr>
          <a:xfrm>
            <a:off x="557213" y="976313"/>
            <a:ext cx="8205787" cy="5486400"/>
          </a:xfrm>
        </p:spPr>
        <p:txBody>
          <a:bodyPr/>
          <a:lstStyle/>
          <a:p>
            <a:pPr eaLnBrk="1" hangingPunct="1">
              <a:defRPr/>
            </a:pPr>
            <a:r>
              <a:rPr lang="en-US" sz="4000" smtClean="0">
                <a:cs typeface="+mn-cs"/>
              </a:rPr>
              <a:t>Observations of tiny irregularities in the background radiation can also reveal details about inflation and acceleration. </a:t>
            </a:r>
          </a:p>
        </p:txBody>
      </p:sp>
      <p:sp>
        <p:nvSpPr>
          <p:cNvPr id="1555462" name="Text Box 6"/>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spTree>
    <p:extLst>
      <p:ext uri="{BB962C8B-B14F-4D97-AF65-F5344CB8AC3E}">
        <p14:creationId xmlns:p14="http://schemas.microsoft.com/office/powerpoint/2010/main" val="3673207252"/>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5" name="Rectangle 5"/>
          <p:cNvSpPr>
            <a:spLocks noGrp="1" noChangeArrowheads="1"/>
          </p:cNvSpPr>
          <p:nvPr>
            <p:ph idx="1"/>
          </p:nvPr>
        </p:nvSpPr>
        <p:spPr>
          <a:xfrm>
            <a:off x="557213" y="1004888"/>
            <a:ext cx="8281987" cy="5867400"/>
          </a:xfrm>
        </p:spPr>
        <p:txBody>
          <a:bodyPr/>
          <a:lstStyle/>
          <a:p>
            <a:pPr eaLnBrk="1" hangingPunct="1">
              <a:defRPr/>
            </a:pPr>
            <a:r>
              <a:rPr lang="en-US" sz="3400" smtClean="0">
                <a:cs typeface="+mn-cs"/>
              </a:rPr>
              <a:t>In fact, the inflationary theory of the universe makes very specific predictions about the sizes of the irregularities an observer on Earth should see in the CMB.</a:t>
            </a:r>
          </a:p>
          <a:p>
            <a:pPr lvl="1" eaLnBrk="1" hangingPunct="1">
              <a:defRPr/>
            </a:pPr>
            <a:r>
              <a:rPr lang="en-US" sz="2400" smtClean="0"/>
              <a:t>The Wilkinson Microwave Anisotropy Probe (WMAP)—a space infrared telescope—has made extensive observations of the type required to test those predictions.</a:t>
            </a:r>
            <a:endParaRPr lang="en-US" sz="2000" smtClean="0"/>
          </a:p>
        </p:txBody>
      </p:sp>
      <p:sp>
        <p:nvSpPr>
          <p:cNvPr id="1556489" name="Text Box 9"/>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spTree>
    <p:extLst>
      <p:ext uri="{BB962C8B-B14F-4D97-AF65-F5344CB8AC3E}">
        <p14:creationId xmlns:p14="http://schemas.microsoft.com/office/powerpoint/2010/main" val="2191016976"/>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9" name="Rectangle 5"/>
          <p:cNvSpPr>
            <a:spLocks noGrp="1" noChangeArrowheads="1"/>
          </p:cNvSpPr>
          <p:nvPr>
            <p:ph idx="1"/>
          </p:nvPr>
        </p:nvSpPr>
        <p:spPr>
          <a:xfrm>
            <a:off x="566738" y="981075"/>
            <a:ext cx="8577262" cy="5867400"/>
          </a:xfrm>
        </p:spPr>
        <p:txBody>
          <a:bodyPr/>
          <a:lstStyle/>
          <a:p>
            <a:pPr eaLnBrk="1" hangingPunct="1">
              <a:defRPr/>
            </a:pPr>
            <a:r>
              <a:rPr lang="en-US" sz="3600" smtClean="0">
                <a:cs typeface="+mn-cs"/>
              </a:rPr>
              <a:t>The background radiation is very isotropic.</a:t>
            </a:r>
          </a:p>
          <a:p>
            <a:pPr eaLnBrk="1" hangingPunct="1">
              <a:defRPr/>
            </a:pPr>
            <a:r>
              <a:rPr lang="en-US" sz="3600" smtClean="0">
                <a:cs typeface="+mn-cs"/>
              </a:rPr>
              <a:t>However, when the average intensity is subtracted from each spot on the sky, small irregularities are evident.</a:t>
            </a:r>
          </a:p>
        </p:txBody>
      </p:sp>
      <p:sp>
        <p:nvSpPr>
          <p:cNvPr id="1557513" name="Text Box 9"/>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spTree>
    <p:extLst>
      <p:ext uri="{BB962C8B-B14F-4D97-AF65-F5344CB8AC3E}">
        <p14:creationId xmlns:p14="http://schemas.microsoft.com/office/powerpoint/2010/main" val="172085498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5" name="Rectangle 3"/>
          <p:cNvSpPr>
            <a:spLocks noGrp="1" noChangeArrowheads="1"/>
          </p:cNvSpPr>
          <p:nvPr>
            <p:ph idx="1"/>
          </p:nvPr>
        </p:nvSpPr>
        <p:spPr>
          <a:xfrm>
            <a:off x="557213" y="990600"/>
            <a:ext cx="8572500" cy="4525963"/>
          </a:xfrm>
        </p:spPr>
        <p:txBody>
          <a:bodyPr/>
          <a:lstStyle/>
          <a:p>
            <a:pPr eaLnBrk="1" hangingPunct="1">
              <a:defRPr/>
            </a:pPr>
            <a:r>
              <a:rPr lang="en-US" sz="3600" smtClean="0">
                <a:cs typeface="+mn-cs"/>
              </a:rPr>
              <a:t>That is, some spots on the sky look a tiny bit hotter and brighter than other spots.</a:t>
            </a:r>
          </a:p>
        </p:txBody>
      </p:sp>
      <p:sp>
        <p:nvSpPr>
          <p:cNvPr id="2040842" name="Text Box 10"/>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pic>
        <p:nvPicPr>
          <p:cNvPr id="2040843" name="Picture 11" descr="11f16"/>
          <p:cNvPicPr>
            <a:picLocks noChangeAspect="1" noChangeArrowheads="1"/>
          </p:cNvPicPr>
          <p:nvPr/>
        </p:nvPicPr>
        <p:blipFill>
          <a:blip r:embed="rId3">
            <a:extLst>
              <a:ext uri="{28A0092B-C50C-407E-A947-70E740481C1C}">
                <a14:useLocalDpi xmlns:a14="http://schemas.microsoft.com/office/drawing/2010/main" val="0"/>
              </a:ext>
            </a:extLst>
          </a:blip>
          <a:srcRect l="671" t="2065" r="865" b="885"/>
          <a:stretch>
            <a:fillRect/>
          </a:stretch>
        </p:blipFill>
        <p:spPr bwMode="auto">
          <a:xfrm>
            <a:off x="838200" y="3581400"/>
            <a:ext cx="7923213"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23297414"/>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1" name="Rectangle 3"/>
          <p:cNvSpPr>
            <a:spLocks noGrp="1" noChangeArrowheads="1"/>
          </p:cNvSpPr>
          <p:nvPr>
            <p:ph idx="1"/>
          </p:nvPr>
        </p:nvSpPr>
        <p:spPr>
          <a:xfrm>
            <a:off x="557213" y="990600"/>
            <a:ext cx="8281987" cy="4525963"/>
          </a:xfrm>
        </p:spPr>
        <p:txBody>
          <a:bodyPr/>
          <a:lstStyle/>
          <a:p>
            <a:pPr eaLnBrk="1" hangingPunct="1">
              <a:defRPr/>
            </a:pPr>
            <a:r>
              <a:rPr lang="en-US" smtClean="0">
                <a:cs typeface="+mn-cs"/>
              </a:rPr>
              <a:t>Cosmologists can analyze the irregularities in the intensity of the CMB using sophisticated mathematics to find out how often spots of different sizes recur. </a:t>
            </a:r>
          </a:p>
          <a:p>
            <a:pPr lvl="1" eaLnBrk="1" hangingPunct="1">
              <a:defRPr/>
            </a:pPr>
            <a:r>
              <a:rPr lang="en-US" sz="2400" smtClean="0"/>
              <a:t>The analysis confirm that spots about 1</a:t>
            </a:r>
            <a:r>
              <a:rPr lang="en-US" sz="2400" smtClean="0">
                <a:cs typeface="Arial" charset="0"/>
              </a:rPr>
              <a:t>° </a:t>
            </a:r>
            <a:r>
              <a:rPr lang="en-US" sz="2400" smtClean="0"/>
              <a:t>in diameter are the most common.</a:t>
            </a:r>
          </a:p>
          <a:p>
            <a:pPr lvl="1" eaLnBrk="1" hangingPunct="1">
              <a:defRPr/>
            </a:pPr>
            <a:r>
              <a:rPr lang="en-US" sz="2400" smtClean="0"/>
              <a:t>However, spots of other sizes recur as well.</a:t>
            </a:r>
          </a:p>
        </p:txBody>
      </p:sp>
      <p:sp>
        <p:nvSpPr>
          <p:cNvPr id="1681416" name="Text Box 8"/>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spTree>
    <p:extLst>
      <p:ext uri="{BB962C8B-B14F-4D97-AF65-F5344CB8AC3E}">
        <p14:creationId xmlns:p14="http://schemas.microsoft.com/office/powerpoint/2010/main" val="538756219"/>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84" name="Rectangle 8"/>
          <p:cNvSpPr>
            <a:spLocks noGrp="1" noChangeArrowheads="1"/>
          </p:cNvSpPr>
          <p:nvPr>
            <p:ph type="body" sz="half" idx="1"/>
          </p:nvPr>
        </p:nvSpPr>
        <p:spPr>
          <a:xfrm>
            <a:off x="557213" y="990600"/>
            <a:ext cx="8586787" cy="4525963"/>
          </a:xfrm>
        </p:spPr>
        <p:txBody>
          <a:bodyPr/>
          <a:lstStyle/>
          <a:p>
            <a:pPr eaLnBrk="1" hangingPunct="1">
              <a:defRPr/>
            </a:pPr>
            <a:r>
              <a:rPr lang="en-US" sz="3600" smtClean="0">
                <a:cs typeface="+mn-cs"/>
              </a:rPr>
              <a:t>A graph can be plotted to show how common different size irregularities are.</a:t>
            </a:r>
          </a:p>
        </p:txBody>
      </p:sp>
      <p:sp>
        <p:nvSpPr>
          <p:cNvPr id="1560593" name="Text Box 17"/>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pic>
        <p:nvPicPr>
          <p:cNvPr id="1560594" name="Picture 18" descr="11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2590800"/>
            <a:ext cx="4013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34975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9" name="Rectangle 3"/>
          <p:cNvSpPr>
            <a:spLocks noGrp="1" noChangeArrowheads="1"/>
          </p:cNvSpPr>
          <p:nvPr>
            <p:ph idx="1"/>
          </p:nvPr>
        </p:nvSpPr>
        <p:spPr>
          <a:xfrm>
            <a:off x="557213" y="990600"/>
            <a:ext cx="8053387" cy="4525963"/>
          </a:xfrm>
        </p:spPr>
        <p:txBody>
          <a:bodyPr/>
          <a:lstStyle/>
          <a:p>
            <a:pPr eaLnBrk="1" hangingPunct="1">
              <a:defRPr/>
            </a:pPr>
            <a:r>
              <a:rPr lang="en-US" smtClean="0">
                <a:cs typeface="+mn-cs"/>
              </a:rPr>
              <a:t>Theory predicts that most of the irregularities in the hot gas of the big bang should be about 1</a:t>
            </a:r>
            <a:r>
              <a:rPr lang="en-US" smtClean="0">
                <a:cs typeface="Arial" charset="0"/>
              </a:rPr>
              <a:t>°</a:t>
            </a:r>
            <a:r>
              <a:rPr lang="en-US" smtClean="0">
                <a:cs typeface="+mn-cs"/>
              </a:rPr>
              <a:t> in diameter if the universe is flat. </a:t>
            </a:r>
          </a:p>
          <a:p>
            <a:pPr eaLnBrk="1" hangingPunct="1">
              <a:defRPr/>
            </a:pPr>
            <a:r>
              <a:rPr lang="en-US" smtClean="0">
                <a:cs typeface="+mn-cs"/>
              </a:rPr>
              <a:t>If the universe were open, the most common irregularities would be smaller.</a:t>
            </a:r>
          </a:p>
          <a:p>
            <a:pPr eaLnBrk="1" hangingPunct="1">
              <a:defRPr/>
            </a:pPr>
            <a:endParaRPr lang="en-US" smtClean="0">
              <a:cs typeface="+mn-cs"/>
            </a:endParaRPr>
          </a:p>
        </p:txBody>
      </p:sp>
      <p:sp>
        <p:nvSpPr>
          <p:cNvPr id="1739784" name="Text Box 8"/>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spTree>
    <p:extLst>
      <p:ext uri="{BB962C8B-B14F-4D97-AF65-F5344CB8AC3E}">
        <p14:creationId xmlns:p14="http://schemas.microsoft.com/office/powerpoint/2010/main" val="414588432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5" name="Rectangle 3"/>
          <p:cNvSpPr>
            <a:spLocks noGrp="1" noChangeArrowheads="1"/>
          </p:cNvSpPr>
          <p:nvPr>
            <p:ph type="body" sz="half" idx="1"/>
          </p:nvPr>
        </p:nvSpPr>
        <p:spPr>
          <a:xfrm>
            <a:off x="557213" y="1004888"/>
            <a:ext cx="8205787" cy="5867400"/>
          </a:xfrm>
        </p:spPr>
        <p:txBody>
          <a:bodyPr/>
          <a:lstStyle/>
          <a:p>
            <a:pPr eaLnBrk="1" hangingPunct="1">
              <a:defRPr/>
            </a:pPr>
            <a:r>
              <a:rPr lang="en-US" sz="3400" smtClean="0">
                <a:cs typeface="+mn-cs"/>
              </a:rPr>
              <a:t>The size of the irregularities in the cosmic background radiation show that the observations fit the flat universe model well.</a:t>
            </a:r>
          </a:p>
        </p:txBody>
      </p:sp>
      <p:sp>
        <p:nvSpPr>
          <p:cNvPr id="1559566" name="Text Box 14"/>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pic>
        <p:nvPicPr>
          <p:cNvPr id="1559567" name="Picture 15" descr="11f16"/>
          <p:cNvPicPr>
            <a:picLocks noChangeAspect="1" noChangeArrowheads="1"/>
          </p:cNvPicPr>
          <p:nvPr/>
        </p:nvPicPr>
        <p:blipFill>
          <a:blip r:embed="rId3">
            <a:extLst>
              <a:ext uri="{28A0092B-C50C-407E-A947-70E740481C1C}">
                <a14:useLocalDpi xmlns:a14="http://schemas.microsoft.com/office/drawing/2010/main" val="0"/>
              </a:ext>
            </a:extLst>
          </a:blip>
          <a:srcRect l="671" t="2065" r="865" b="885"/>
          <a:stretch>
            <a:fillRect/>
          </a:stretch>
        </p:blipFill>
        <p:spPr bwMode="auto">
          <a:xfrm>
            <a:off x="838200" y="3581400"/>
            <a:ext cx="7923213"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2486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5" name="Rectangle 3"/>
          <p:cNvSpPr>
            <a:spLocks noGrp="1" noChangeArrowheads="1"/>
          </p:cNvSpPr>
          <p:nvPr>
            <p:ph idx="1"/>
          </p:nvPr>
        </p:nvSpPr>
        <p:spPr>
          <a:xfrm>
            <a:off x="557213" y="990600"/>
            <a:ext cx="8229600" cy="5821363"/>
          </a:xfrm>
        </p:spPr>
        <p:txBody>
          <a:bodyPr/>
          <a:lstStyle/>
          <a:p>
            <a:pPr eaLnBrk="1" hangingPunct="1">
              <a:defRPr/>
            </a:pPr>
            <a:r>
              <a:rPr lang="en-US" smtClean="0">
                <a:cs typeface="+mn-cs"/>
              </a:rPr>
              <a:t>Almost immediately after Einstein published his theory, theorists were able to solve the highly sophisticated mathematics to compute simplified descriptions of the behavior of space-time and matter. </a:t>
            </a:r>
          </a:p>
          <a:p>
            <a:pPr lvl="1" eaLnBrk="1" hangingPunct="1">
              <a:defRPr/>
            </a:pPr>
            <a:r>
              <a:rPr lang="en-US" sz="2400" smtClean="0"/>
              <a:t>Those </a:t>
            </a:r>
            <a:r>
              <a:rPr lang="ja-JP" altLang="en-US" sz="2400" smtClean="0">
                <a:latin typeface="Arial"/>
              </a:rPr>
              <a:t>“</a:t>
            </a:r>
            <a:r>
              <a:rPr lang="en-US" sz="2400" smtClean="0"/>
              <a:t>model universes</a:t>
            </a:r>
            <a:r>
              <a:rPr lang="ja-JP" altLang="en-US" sz="2400" smtClean="0">
                <a:latin typeface="Arial"/>
              </a:rPr>
              <a:t>”</a:t>
            </a:r>
            <a:r>
              <a:rPr lang="en-US" sz="2400" smtClean="0"/>
              <a:t> dominated cosmology throughout the 20th century.</a:t>
            </a:r>
          </a:p>
        </p:txBody>
      </p:sp>
      <p:sp>
        <p:nvSpPr>
          <p:cNvPr id="1452036" name="Text Box 4"/>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spTree>
    <p:extLst>
      <p:ext uri="{BB962C8B-B14F-4D97-AF65-F5344CB8AC3E}">
        <p14:creationId xmlns:p14="http://schemas.microsoft.com/office/powerpoint/2010/main" val="4551328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40" name="Rectangle 4"/>
          <p:cNvSpPr>
            <a:spLocks noGrp="1" noChangeArrowheads="1"/>
          </p:cNvSpPr>
          <p:nvPr>
            <p:ph type="body" sz="half" idx="1"/>
          </p:nvPr>
        </p:nvSpPr>
        <p:spPr>
          <a:xfrm>
            <a:off x="557213" y="990600"/>
            <a:ext cx="8281987" cy="4525963"/>
          </a:xfrm>
        </p:spPr>
        <p:txBody>
          <a:bodyPr/>
          <a:lstStyle/>
          <a:p>
            <a:pPr eaLnBrk="1" hangingPunct="1">
              <a:defRPr/>
            </a:pPr>
            <a:r>
              <a:rPr lang="en-US" sz="3600" smtClean="0">
                <a:cs typeface="+mn-cs"/>
              </a:rPr>
              <a:t>The theory of inflation is supported—an exciting result itself.</a:t>
            </a:r>
          </a:p>
          <a:p>
            <a:pPr eaLnBrk="1" hangingPunct="1">
              <a:defRPr/>
            </a:pPr>
            <a:r>
              <a:rPr lang="en-US" sz="3600" smtClean="0">
                <a:cs typeface="+mn-cs"/>
              </a:rPr>
              <a:t>The data also show that the universe is flat.</a:t>
            </a:r>
          </a:p>
          <a:p>
            <a:pPr lvl="1" eaLnBrk="1" hangingPunct="1">
              <a:defRPr/>
            </a:pPr>
            <a:r>
              <a:rPr lang="en-US" sz="2400" smtClean="0"/>
              <a:t>This indirectly confirms the existence of dark energy and the acceleration of the universe.</a:t>
            </a:r>
          </a:p>
        </p:txBody>
      </p:sp>
      <p:sp>
        <p:nvSpPr>
          <p:cNvPr id="1678352" name="Text Box 16"/>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spTree>
    <p:extLst>
      <p:ext uri="{BB962C8B-B14F-4D97-AF65-F5344CB8AC3E}">
        <p14:creationId xmlns:p14="http://schemas.microsoft.com/office/powerpoint/2010/main" val="27282623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7" name="Rectangle 3"/>
          <p:cNvSpPr>
            <a:spLocks noGrp="1" noChangeArrowheads="1"/>
          </p:cNvSpPr>
          <p:nvPr>
            <p:ph idx="1"/>
          </p:nvPr>
        </p:nvSpPr>
        <p:spPr>
          <a:xfrm>
            <a:off x="557213" y="990600"/>
            <a:ext cx="8382000" cy="5638800"/>
          </a:xfrm>
        </p:spPr>
        <p:txBody>
          <a:bodyPr/>
          <a:lstStyle/>
          <a:p>
            <a:pPr eaLnBrk="1" hangingPunct="1">
              <a:defRPr/>
            </a:pPr>
            <a:r>
              <a:rPr lang="en-US" smtClean="0">
                <a:cs typeface="+mn-cs"/>
              </a:rPr>
              <a:t>The results from the WMAP observations make a complicated curve in the figure.</a:t>
            </a:r>
          </a:p>
          <a:p>
            <a:pPr eaLnBrk="1" hangingPunct="1">
              <a:defRPr/>
            </a:pPr>
            <a:r>
              <a:rPr lang="en-US" smtClean="0">
                <a:cs typeface="+mn-cs"/>
              </a:rPr>
              <a:t>Details of the wiggles </a:t>
            </a:r>
            <a:br>
              <a:rPr lang="en-US" smtClean="0">
                <a:cs typeface="+mn-cs"/>
              </a:rPr>
            </a:br>
            <a:r>
              <a:rPr lang="en-US" smtClean="0">
                <a:cs typeface="+mn-cs"/>
              </a:rPr>
              <a:t>inform cosmologists </a:t>
            </a:r>
            <a:br>
              <a:rPr lang="en-US" smtClean="0">
                <a:cs typeface="+mn-cs"/>
              </a:rPr>
            </a:br>
            <a:r>
              <a:rPr lang="en-US" smtClean="0">
                <a:cs typeface="+mn-cs"/>
              </a:rPr>
              <a:t>a great deal about </a:t>
            </a:r>
            <a:br>
              <a:rPr lang="en-US" smtClean="0">
                <a:cs typeface="+mn-cs"/>
              </a:rPr>
            </a:br>
            <a:r>
              <a:rPr lang="en-US" smtClean="0">
                <a:cs typeface="+mn-cs"/>
              </a:rPr>
              <a:t>the universe.</a:t>
            </a:r>
            <a:endParaRPr lang="en-US" sz="2800" smtClean="0">
              <a:cs typeface="+mn-cs"/>
            </a:endParaRPr>
          </a:p>
        </p:txBody>
      </p:sp>
      <p:sp>
        <p:nvSpPr>
          <p:cNvPr id="1680399" name="Text Box 15"/>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pic>
        <p:nvPicPr>
          <p:cNvPr id="1680400" name="Picture 16" descr="11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2590800"/>
            <a:ext cx="4013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69117339"/>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019" name="Rectangle 3"/>
          <p:cNvSpPr>
            <a:spLocks noGrp="1" noChangeArrowheads="1"/>
          </p:cNvSpPr>
          <p:nvPr>
            <p:ph idx="1"/>
          </p:nvPr>
        </p:nvSpPr>
        <p:spPr>
          <a:xfrm>
            <a:off x="566738" y="990600"/>
            <a:ext cx="8229600" cy="4525963"/>
          </a:xfrm>
        </p:spPr>
        <p:txBody>
          <a:bodyPr/>
          <a:lstStyle/>
          <a:p>
            <a:pPr eaLnBrk="1" hangingPunct="1">
              <a:defRPr/>
            </a:pPr>
            <a:r>
              <a:rPr lang="en-US" smtClean="0">
                <a:cs typeface="+mn-cs"/>
              </a:rPr>
              <a:t>The curve shows that the universe is flat, accelerating, and will expand forever.</a:t>
            </a:r>
          </a:p>
          <a:p>
            <a:pPr eaLnBrk="1" hangingPunct="1">
              <a:defRPr/>
            </a:pPr>
            <a:r>
              <a:rPr lang="en-US" smtClean="0">
                <a:cs typeface="+mn-cs"/>
              </a:rPr>
              <a:t>The age of the </a:t>
            </a:r>
            <a:br>
              <a:rPr lang="en-US" smtClean="0">
                <a:cs typeface="+mn-cs"/>
              </a:rPr>
            </a:br>
            <a:r>
              <a:rPr lang="en-US" smtClean="0">
                <a:cs typeface="+mn-cs"/>
              </a:rPr>
              <a:t>universe derived </a:t>
            </a:r>
            <a:br>
              <a:rPr lang="en-US" smtClean="0">
                <a:cs typeface="+mn-cs"/>
              </a:rPr>
            </a:br>
            <a:r>
              <a:rPr lang="en-US" smtClean="0">
                <a:cs typeface="+mn-cs"/>
              </a:rPr>
              <a:t>from the data is </a:t>
            </a:r>
            <a:br>
              <a:rPr lang="en-US" smtClean="0">
                <a:cs typeface="+mn-cs"/>
              </a:rPr>
            </a:br>
            <a:r>
              <a:rPr lang="en-US" smtClean="0">
                <a:cs typeface="+mn-cs"/>
              </a:rPr>
              <a:t>13.7 billion years.</a:t>
            </a:r>
          </a:p>
        </p:txBody>
      </p:sp>
      <p:sp>
        <p:nvSpPr>
          <p:cNvPr id="2134024" name="Text Box 8"/>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pic>
        <p:nvPicPr>
          <p:cNvPr id="2134025" name="Picture 9" descr="11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2590800"/>
            <a:ext cx="4013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2514965"/>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3" name="Rectangle 3"/>
          <p:cNvSpPr>
            <a:spLocks noGrp="1" noChangeArrowheads="1"/>
          </p:cNvSpPr>
          <p:nvPr>
            <p:ph idx="1"/>
          </p:nvPr>
        </p:nvSpPr>
        <p:spPr>
          <a:xfrm>
            <a:off x="557213" y="985838"/>
            <a:ext cx="8434387" cy="5638800"/>
          </a:xfrm>
        </p:spPr>
        <p:txBody>
          <a:bodyPr/>
          <a:lstStyle/>
          <a:p>
            <a:pPr eaLnBrk="1" hangingPunct="1">
              <a:defRPr/>
            </a:pPr>
            <a:r>
              <a:rPr lang="en-US" smtClean="0">
                <a:cs typeface="+mn-cs"/>
              </a:rPr>
              <a:t>The smaller peaks in the curve reveal that the universe contains 4 percent baryonic (normal) matter, </a:t>
            </a:r>
            <a:br>
              <a:rPr lang="en-US" smtClean="0">
                <a:cs typeface="+mn-cs"/>
              </a:rPr>
            </a:br>
            <a:r>
              <a:rPr lang="en-US" smtClean="0">
                <a:cs typeface="+mn-cs"/>
              </a:rPr>
              <a:t>23 percent dark </a:t>
            </a:r>
            <a:br>
              <a:rPr lang="en-US" smtClean="0">
                <a:cs typeface="+mn-cs"/>
              </a:rPr>
            </a:br>
            <a:r>
              <a:rPr lang="en-US" smtClean="0">
                <a:cs typeface="+mn-cs"/>
              </a:rPr>
              <a:t>matter, and 73 </a:t>
            </a:r>
            <a:br>
              <a:rPr lang="en-US" smtClean="0">
                <a:cs typeface="+mn-cs"/>
              </a:rPr>
            </a:br>
            <a:r>
              <a:rPr lang="en-US" smtClean="0">
                <a:cs typeface="+mn-cs"/>
              </a:rPr>
              <a:t>percent dark energy.</a:t>
            </a:r>
          </a:p>
        </p:txBody>
      </p:sp>
      <p:sp>
        <p:nvSpPr>
          <p:cNvPr id="1561611" name="Text Box 11"/>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pic>
        <p:nvPicPr>
          <p:cNvPr id="1561612" name="Picture 12" descr="11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2590800"/>
            <a:ext cx="4013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29271019"/>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6067" name="Rectangle 3"/>
          <p:cNvSpPr>
            <a:spLocks noGrp="1" noChangeArrowheads="1"/>
          </p:cNvSpPr>
          <p:nvPr>
            <p:ph idx="1"/>
          </p:nvPr>
        </p:nvSpPr>
        <p:spPr>
          <a:xfrm>
            <a:off x="566738" y="976313"/>
            <a:ext cx="8577262" cy="4525962"/>
          </a:xfrm>
        </p:spPr>
        <p:txBody>
          <a:bodyPr/>
          <a:lstStyle/>
          <a:p>
            <a:pPr eaLnBrk="1" hangingPunct="1">
              <a:defRPr/>
            </a:pPr>
            <a:r>
              <a:rPr lang="en-US" sz="4000" smtClean="0">
                <a:cs typeface="+mn-cs"/>
              </a:rPr>
              <a:t>The Hubble constant is confirmed to be 71 km/s/Mpc.</a:t>
            </a:r>
          </a:p>
        </p:txBody>
      </p:sp>
      <p:sp>
        <p:nvSpPr>
          <p:cNvPr id="2136072" name="Text Box 8"/>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pic>
        <p:nvPicPr>
          <p:cNvPr id="2136073" name="Picture 9" descr="11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2590800"/>
            <a:ext cx="4013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817038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7" name="Rectangle 3"/>
          <p:cNvSpPr>
            <a:spLocks noGrp="1" noChangeArrowheads="1"/>
          </p:cNvSpPr>
          <p:nvPr>
            <p:ph idx="1"/>
          </p:nvPr>
        </p:nvSpPr>
        <p:spPr>
          <a:xfrm>
            <a:off x="557213" y="995363"/>
            <a:ext cx="8586787" cy="5605462"/>
          </a:xfrm>
        </p:spPr>
        <p:txBody>
          <a:bodyPr/>
          <a:lstStyle/>
          <a:p>
            <a:pPr eaLnBrk="1" hangingPunct="1">
              <a:defRPr/>
            </a:pPr>
            <a:r>
              <a:rPr lang="en-US" smtClean="0">
                <a:cs typeface="+mn-cs"/>
              </a:rPr>
              <a:t>The inflationary theory is confirmed.</a:t>
            </a:r>
          </a:p>
          <a:p>
            <a:pPr eaLnBrk="1" hangingPunct="1">
              <a:defRPr/>
            </a:pPr>
            <a:r>
              <a:rPr lang="en-US" smtClean="0">
                <a:cs typeface="+mn-cs"/>
              </a:rPr>
              <a:t>The data also support the cosmological constant version </a:t>
            </a:r>
            <a:br>
              <a:rPr lang="en-US" smtClean="0">
                <a:cs typeface="+mn-cs"/>
              </a:rPr>
            </a:br>
            <a:r>
              <a:rPr lang="en-US" smtClean="0">
                <a:cs typeface="+mn-cs"/>
              </a:rPr>
              <a:t>of dark energy.</a:t>
            </a:r>
          </a:p>
        </p:txBody>
      </p:sp>
      <p:sp>
        <p:nvSpPr>
          <p:cNvPr id="1562636" name="Text Box 12"/>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pic>
        <p:nvPicPr>
          <p:cNvPr id="1562637" name="Picture 13" descr="11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2590800"/>
            <a:ext cx="4013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52321183"/>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043" name="Rectangle 3"/>
          <p:cNvSpPr>
            <a:spLocks noGrp="1" noChangeArrowheads="1"/>
          </p:cNvSpPr>
          <p:nvPr>
            <p:ph idx="1"/>
          </p:nvPr>
        </p:nvSpPr>
        <p:spPr>
          <a:xfrm>
            <a:off x="566738" y="976313"/>
            <a:ext cx="8534400" cy="5715000"/>
          </a:xfrm>
        </p:spPr>
        <p:txBody>
          <a:bodyPr/>
          <a:lstStyle/>
          <a:p>
            <a:pPr eaLnBrk="1" hangingPunct="1">
              <a:defRPr/>
            </a:pPr>
            <a:r>
              <a:rPr lang="en-US" sz="4000" smtClean="0">
                <a:cs typeface="+mn-cs"/>
              </a:rPr>
              <a:t>Quintessence, though, is not ruled out.</a:t>
            </a:r>
            <a:r>
              <a:rPr lang="en-US" smtClean="0">
                <a:cs typeface="+mn-cs"/>
              </a:rPr>
              <a:t> </a:t>
            </a:r>
          </a:p>
          <a:p>
            <a:pPr lvl="1" eaLnBrk="1" hangingPunct="1">
              <a:defRPr/>
            </a:pPr>
            <a:r>
              <a:rPr lang="en-US" sz="2400" smtClean="0"/>
              <a:t>The dark matter needs </a:t>
            </a:r>
            <a:br>
              <a:rPr lang="en-US" sz="2400" smtClean="0"/>
            </a:br>
            <a:r>
              <a:rPr lang="en-US" sz="2400" smtClean="0"/>
              <a:t>to be cold (in this context,</a:t>
            </a:r>
          </a:p>
          <a:p>
            <a:pPr lvl="1" eaLnBrk="1" hangingPunct="1">
              <a:buFont typeface="Times" charset="0"/>
              <a:buNone/>
              <a:defRPr/>
            </a:pPr>
            <a:r>
              <a:rPr lang="en-US" sz="2400" smtClean="0"/>
              <a:t>	slowly-moving) in order to </a:t>
            </a:r>
            <a:br>
              <a:rPr lang="en-US" sz="2400" smtClean="0"/>
            </a:br>
            <a:r>
              <a:rPr lang="en-US" sz="2400" smtClean="0"/>
              <a:t>clump together rapidly </a:t>
            </a:r>
            <a:br>
              <a:rPr lang="en-US" sz="2400" smtClean="0"/>
            </a:br>
            <a:r>
              <a:rPr lang="en-US" sz="2400" smtClean="0"/>
              <a:t>enough after the big bang </a:t>
            </a:r>
            <a:br>
              <a:rPr lang="en-US" sz="2400" smtClean="0"/>
            </a:br>
            <a:r>
              <a:rPr lang="en-US" sz="2400" smtClean="0"/>
              <a:t>to make the first galaxies, </a:t>
            </a:r>
            <a:br>
              <a:rPr lang="en-US" sz="2400" smtClean="0"/>
            </a:br>
            <a:r>
              <a:rPr lang="en-US" sz="2400" smtClean="0"/>
              <a:t>quasars, and galaxy </a:t>
            </a:r>
            <a:br>
              <a:rPr lang="en-US" sz="2400" smtClean="0"/>
            </a:br>
            <a:r>
              <a:rPr lang="en-US" sz="2400" smtClean="0"/>
              <a:t>clusters.</a:t>
            </a:r>
            <a:endParaRPr lang="en-US" smtClean="0"/>
          </a:p>
        </p:txBody>
      </p:sp>
      <p:sp>
        <p:nvSpPr>
          <p:cNvPr id="2135048" name="Text Box 8"/>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pic>
        <p:nvPicPr>
          <p:cNvPr id="2135049" name="Picture 9" descr="11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5" y="2590800"/>
            <a:ext cx="4013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81473116"/>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1" name="Rectangle 3"/>
          <p:cNvSpPr>
            <a:spLocks noGrp="1" noChangeArrowheads="1"/>
          </p:cNvSpPr>
          <p:nvPr>
            <p:ph idx="1"/>
          </p:nvPr>
        </p:nvSpPr>
        <p:spPr>
          <a:xfrm>
            <a:off x="557213" y="1004888"/>
            <a:ext cx="8281987" cy="5440362"/>
          </a:xfrm>
        </p:spPr>
        <p:txBody>
          <a:bodyPr/>
          <a:lstStyle/>
          <a:p>
            <a:pPr eaLnBrk="1" hangingPunct="1">
              <a:defRPr/>
            </a:pPr>
            <a:r>
              <a:rPr lang="en-US" sz="3400" smtClean="0">
                <a:cs typeface="+mn-cs"/>
              </a:rPr>
              <a:t>WMAP and other studies of the CMB radiation and the distribution of galaxies have revolutionized cosmology.</a:t>
            </a:r>
            <a:r>
              <a:rPr lang="en-US" smtClean="0">
                <a:cs typeface="+mn-cs"/>
              </a:rPr>
              <a:t> 	</a:t>
            </a:r>
          </a:p>
          <a:p>
            <a:pPr lvl="1" eaLnBrk="1" hangingPunct="1">
              <a:defRPr/>
            </a:pPr>
            <a:r>
              <a:rPr lang="en-US" sz="2400" smtClean="0"/>
              <a:t>At last, astronomers have accurate observations against which to test theories.</a:t>
            </a:r>
          </a:p>
          <a:p>
            <a:pPr lvl="1" eaLnBrk="1" hangingPunct="1">
              <a:defRPr/>
            </a:pPr>
            <a:r>
              <a:rPr lang="en-US" sz="2400" smtClean="0"/>
              <a:t>The basic constants are known to a precision of a few percent. </a:t>
            </a:r>
          </a:p>
        </p:txBody>
      </p:sp>
      <p:sp>
        <p:nvSpPr>
          <p:cNvPr id="1563656" name="Text Box 8"/>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spTree>
    <p:extLst>
      <p:ext uri="{BB962C8B-B14F-4D97-AF65-F5344CB8AC3E}">
        <p14:creationId xmlns:p14="http://schemas.microsoft.com/office/powerpoint/2010/main" val="680893061"/>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7" name="Rectangle 5"/>
          <p:cNvSpPr>
            <a:spLocks noGrp="1" noChangeArrowheads="1"/>
          </p:cNvSpPr>
          <p:nvPr>
            <p:ph idx="1"/>
          </p:nvPr>
        </p:nvSpPr>
        <p:spPr>
          <a:xfrm>
            <a:off x="557213" y="976313"/>
            <a:ext cx="8586787" cy="5440362"/>
          </a:xfrm>
        </p:spPr>
        <p:txBody>
          <a:bodyPr/>
          <a:lstStyle/>
          <a:p>
            <a:pPr eaLnBrk="1" hangingPunct="1">
              <a:defRPr/>
            </a:pPr>
            <a:r>
              <a:rPr lang="en-US" sz="4000" smtClean="0">
                <a:cs typeface="+mn-cs"/>
              </a:rPr>
              <a:t>On reviewing these results, </a:t>
            </a:r>
            <a:br>
              <a:rPr lang="en-US" sz="4000" smtClean="0">
                <a:cs typeface="+mn-cs"/>
              </a:rPr>
            </a:br>
            <a:r>
              <a:rPr lang="en-US" sz="4000" smtClean="0">
                <a:cs typeface="+mn-cs"/>
              </a:rPr>
              <a:t>one cosmologist announced, </a:t>
            </a:r>
            <a:r>
              <a:rPr lang="ja-JP" altLang="en-US" sz="4000" smtClean="0">
                <a:latin typeface="Arial"/>
                <a:cs typeface="+mn-cs"/>
              </a:rPr>
              <a:t>“</a:t>
            </a:r>
            <a:r>
              <a:rPr lang="en-US" sz="4000" smtClean="0">
                <a:cs typeface="+mn-cs"/>
              </a:rPr>
              <a:t>Cosmology is solved!</a:t>
            </a:r>
            <a:r>
              <a:rPr lang="ja-JP" altLang="en-US" sz="4000" smtClean="0">
                <a:latin typeface="Arial"/>
                <a:cs typeface="+mn-cs"/>
              </a:rPr>
              <a:t>”</a:t>
            </a:r>
            <a:endParaRPr lang="en-US" sz="4000" smtClean="0">
              <a:cs typeface="+mn-cs"/>
            </a:endParaRPr>
          </a:p>
          <a:p>
            <a:pPr lvl="1" eaLnBrk="1" hangingPunct="1">
              <a:defRPr/>
            </a:pPr>
            <a:r>
              <a:rPr lang="en-US" sz="2400" smtClean="0"/>
              <a:t>That may be premature. </a:t>
            </a:r>
          </a:p>
          <a:p>
            <a:pPr lvl="1" eaLnBrk="1" hangingPunct="1">
              <a:defRPr/>
            </a:pPr>
            <a:r>
              <a:rPr lang="en-US" sz="2400" smtClean="0"/>
              <a:t>Scientists don</a:t>
            </a:r>
            <a:r>
              <a:rPr lang="ja-JP" altLang="en-US" sz="2400" smtClean="0">
                <a:latin typeface="Arial"/>
              </a:rPr>
              <a:t>’</a:t>
            </a:r>
            <a:r>
              <a:rPr lang="en-US" sz="2400" smtClean="0"/>
              <a:t>t understand dark matter or the dark energy that drives the acceleration.</a:t>
            </a:r>
          </a:p>
          <a:p>
            <a:pPr lvl="1" eaLnBrk="1" hangingPunct="1">
              <a:defRPr/>
            </a:pPr>
            <a:r>
              <a:rPr lang="en-US" sz="2400" smtClean="0"/>
              <a:t>So, over 95 percent of the universe is not understood.</a:t>
            </a:r>
          </a:p>
        </p:txBody>
      </p:sp>
      <p:sp>
        <p:nvSpPr>
          <p:cNvPr id="1564681" name="Text Box 9"/>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spTree>
    <p:extLst>
      <p:ext uri="{BB962C8B-B14F-4D97-AF65-F5344CB8AC3E}">
        <p14:creationId xmlns:p14="http://schemas.microsoft.com/office/powerpoint/2010/main" val="37798253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5" name="Rectangle 3"/>
          <p:cNvSpPr>
            <a:spLocks noGrp="1" noChangeArrowheads="1"/>
          </p:cNvSpPr>
          <p:nvPr>
            <p:ph idx="1"/>
          </p:nvPr>
        </p:nvSpPr>
        <p:spPr>
          <a:xfrm>
            <a:off x="557213" y="976313"/>
            <a:ext cx="8343900" cy="5638800"/>
          </a:xfrm>
        </p:spPr>
        <p:txBody>
          <a:bodyPr/>
          <a:lstStyle/>
          <a:p>
            <a:pPr eaLnBrk="1" hangingPunct="1">
              <a:defRPr/>
            </a:pPr>
            <a:r>
              <a:rPr lang="en-US" sz="4000" smtClean="0">
                <a:cs typeface="+mn-cs"/>
              </a:rPr>
              <a:t>Hearing that, another astronomer suggested a better phrase was </a:t>
            </a:r>
            <a:r>
              <a:rPr lang="ja-JP" altLang="en-US" sz="4000" smtClean="0">
                <a:latin typeface="Arial"/>
                <a:cs typeface="+mn-cs"/>
              </a:rPr>
              <a:t>“</a:t>
            </a:r>
            <a:r>
              <a:rPr lang="en-US" sz="4000" smtClean="0">
                <a:cs typeface="+mn-cs"/>
              </a:rPr>
              <a:t>Cosmology in crisis!</a:t>
            </a:r>
            <a:r>
              <a:rPr lang="ja-JP" altLang="en-US" sz="4000" smtClean="0">
                <a:latin typeface="Arial"/>
                <a:cs typeface="+mn-cs"/>
              </a:rPr>
              <a:t>”</a:t>
            </a:r>
            <a:r>
              <a:rPr lang="en-US" smtClean="0">
                <a:cs typeface="+mn-cs"/>
              </a:rPr>
              <a:t> </a:t>
            </a:r>
          </a:p>
          <a:p>
            <a:pPr lvl="1" eaLnBrk="1" hangingPunct="1">
              <a:defRPr/>
            </a:pPr>
            <a:r>
              <a:rPr lang="en-US" sz="2400" smtClean="0"/>
              <a:t>Certainly, there are further mysteries to be explored.</a:t>
            </a:r>
          </a:p>
          <a:p>
            <a:pPr lvl="1" eaLnBrk="1" hangingPunct="1">
              <a:defRPr/>
            </a:pPr>
            <a:r>
              <a:rPr lang="en-US" sz="2400" smtClean="0"/>
              <a:t>However, cosmologists are growing more confident that they can describe the origin and evolution of the universe.</a:t>
            </a:r>
            <a:endParaRPr lang="en-US" sz="2000" smtClean="0"/>
          </a:p>
        </p:txBody>
      </p:sp>
      <p:sp>
        <p:nvSpPr>
          <p:cNvPr id="1682440" name="Text Box 8"/>
          <p:cNvSpPr txBox="1">
            <a:spLocks noChangeArrowheads="1"/>
          </p:cNvSpPr>
          <p:nvPr/>
        </p:nvSpPr>
        <p:spPr bwMode="auto">
          <a:xfrm>
            <a:off x="557213" y="0"/>
            <a:ext cx="7672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CMB Irregularities and </a:t>
            </a:r>
            <a:br>
              <a:rPr lang="en-US" sz="3000">
                <a:solidFill>
                  <a:srgbClr val="FFCC00"/>
                </a:solidFill>
                <a:cs typeface="+mn-cs"/>
              </a:rPr>
            </a:br>
            <a:r>
              <a:rPr lang="en-US" sz="3000">
                <a:solidFill>
                  <a:srgbClr val="FFCC00"/>
                </a:solidFill>
                <a:cs typeface="+mn-cs"/>
              </a:rPr>
              <a:t>the Curvature of Space-Time</a:t>
            </a:r>
          </a:p>
        </p:txBody>
      </p:sp>
    </p:spTree>
    <p:extLst>
      <p:ext uri="{BB962C8B-B14F-4D97-AF65-F5344CB8AC3E}">
        <p14:creationId xmlns:p14="http://schemas.microsoft.com/office/powerpoint/2010/main" val="404483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3" name="Rectangle 3"/>
          <p:cNvSpPr>
            <a:spLocks noGrp="1" noChangeArrowheads="1"/>
          </p:cNvSpPr>
          <p:nvPr>
            <p:ph idx="1"/>
          </p:nvPr>
        </p:nvSpPr>
        <p:spPr>
          <a:xfrm>
            <a:off x="566738" y="976313"/>
            <a:ext cx="7967662" cy="5881687"/>
          </a:xfrm>
        </p:spPr>
        <p:txBody>
          <a:bodyPr/>
          <a:lstStyle/>
          <a:p>
            <a:pPr eaLnBrk="1" hangingPunct="1">
              <a:defRPr/>
            </a:pPr>
            <a:r>
              <a:rPr lang="en-US" sz="4000" smtClean="0">
                <a:cs typeface="+mn-cs"/>
              </a:rPr>
              <a:t>The equations allowed three general possibilities.</a:t>
            </a:r>
            <a:r>
              <a:rPr lang="en-US" smtClean="0">
                <a:cs typeface="+mn-cs"/>
              </a:rPr>
              <a:t> </a:t>
            </a:r>
          </a:p>
          <a:p>
            <a:pPr lvl="1" eaLnBrk="1" hangingPunct="1">
              <a:defRPr/>
            </a:pPr>
            <a:r>
              <a:rPr lang="en-US" sz="2400" smtClean="0"/>
              <a:t>Space-time might be curved in ways that are called an </a:t>
            </a:r>
            <a:r>
              <a:rPr lang="en-US" sz="2400" smtClean="0">
                <a:solidFill>
                  <a:srgbClr val="0000FF"/>
                </a:solidFill>
              </a:rPr>
              <a:t>open universe</a:t>
            </a:r>
            <a:r>
              <a:rPr lang="en-US" sz="2400" smtClean="0"/>
              <a:t> or a </a:t>
            </a:r>
            <a:r>
              <a:rPr lang="en-US" sz="2400" smtClean="0">
                <a:solidFill>
                  <a:srgbClr val="0000FF"/>
                </a:solidFill>
              </a:rPr>
              <a:t>closed universe</a:t>
            </a:r>
            <a:r>
              <a:rPr lang="en-US" sz="2400" smtClean="0"/>
              <a:t>.</a:t>
            </a:r>
          </a:p>
          <a:p>
            <a:pPr lvl="1" eaLnBrk="1" hangingPunct="1">
              <a:defRPr/>
            </a:pPr>
            <a:r>
              <a:rPr lang="en-US" sz="2400" smtClean="0"/>
              <a:t>Space-time might have no overall curvature at all—a situation that is called a </a:t>
            </a:r>
            <a:r>
              <a:rPr lang="en-US" sz="2400" smtClean="0">
                <a:solidFill>
                  <a:srgbClr val="0000FF"/>
                </a:solidFill>
              </a:rPr>
              <a:t>flat universe</a:t>
            </a:r>
            <a:r>
              <a:rPr lang="en-US" sz="2400" smtClean="0"/>
              <a:t>.</a:t>
            </a:r>
          </a:p>
        </p:txBody>
      </p:sp>
      <p:sp>
        <p:nvSpPr>
          <p:cNvPr id="1459205" name="Text Box 5"/>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spTree>
    <p:extLst>
      <p:ext uri="{BB962C8B-B14F-4D97-AF65-F5344CB8AC3E}">
        <p14:creationId xmlns:p14="http://schemas.microsoft.com/office/powerpoint/2010/main" val="4225464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5" name="Rectangle 5"/>
          <p:cNvSpPr>
            <a:spLocks noGrp="1" noChangeArrowheads="1"/>
          </p:cNvSpPr>
          <p:nvPr>
            <p:ph idx="1"/>
          </p:nvPr>
        </p:nvSpPr>
        <p:spPr>
          <a:xfrm>
            <a:off x="557213" y="976313"/>
            <a:ext cx="8229600" cy="5486400"/>
          </a:xfrm>
        </p:spPr>
        <p:txBody>
          <a:bodyPr/>
          <a:lstStyle/>
          <a:p>
            <a:pPr eaLnBrk="1" hangingPunct="1">
              <a:defRPr/>
            </a:pPr>
            <a:r>
              <a:rPr lang="en-US" sz="4000" smtClean="0">
                <a:cs typeface="Times New Roman" charset="0"/>
              </a:rPr>
              <a:t>Most people find these curved models difficult to imagine.</a:t>
            </a:r>
          </a:p>
          <a:p>
            <a:pPr lvl="1" eaLnBrk="1" hangingPunct="1">
              <a:defRPr/>
            </a:pPr>
            <a:r>
              <a:rPr lang="en-US" sz="2400" smtClean="0"/>
              <a:t>Fortunately, modern observations have shown that the flat universe model is almost certainly correct.</a:t>
            </a:r>
            <a:endParaRPr lang="en-US" sz="2400" smtClean="0">
              <a:cs typeface="Times New Roman" charset="0"/>
            </a:endParaRPr>
          </a:p>
          <a:p>
            <a:pPr lvl="1" eaLnBrk="1" hangingPunct="1">
              <a:defRPr/>
            </a:pPr>
            <a:r>
              <a:rPr lang="en-US" sz="2400" smtClean="0">
                <a:cs typeface="Times New Roman" charset="0"/>
              </a:rPr>
              <a:t>So, you don</a:t>
            </a:r>
            <a:r>
              <a:rPr lang="ja-JP" altLang="en-US" sz="2400" smtClean="0">
                <a:latin typeface="Arial"/>
                <a:cs typeface="Times New Roman" charset="0"/>
              </a:rPr>
              <a:t>’</a:t>
            </a:r>
            <a:r>
              <a:rPr lang="en-US" sz="2400" smtClean="0">
                <a:cs typeface="Times New Roman" charset="0"/>
              </a:rPr>
              <a:t>t have to wrap your brain around the curved models. </a:t>
            </a:r>
          </a:p>
        </p:txBody>
      </p:sp>
      <p:sp>
        <p:nvSpPr>
          <p:cNvPr id="1638406" name="Text Box 6"/>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spTree>
    <p:extLst>
      <p:ext uri="{BB962C8B-B14F-4D97-AF65-F5344CB8AC3E}">
        <p14:creationId xmlns:p14="http://schemas.microsoft.com/office/powerpoint/2010/main" val="364270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7" name="Rectangle 3"/>
          <p:cNvSpPr>
            <a:spLocks noGrp="1" noChangeArrowheads="1"/>
          </p:cNvSpPr>
          <p:nvPr>
            <p:ph idx="1"/>
          </p:nvPr>
        </p:nvSpPr>
        <p:spPr>
          <a:xfrm>
            <a:off x="566738" y="976313"/>
            <a:ext cx="8120062" cy="5867400"/>
          </a:xfrm>
        </p:spPr>
        <p:txBody>
          <a:bodyPr/>
          <a:lstStyle/>
          <a:p>
            <a:pPr eaLnBrk="1" hangingPunct="1">
              <a:defRPr/>
            </a:pPr>
            <a:r>
              <a:rPr lang="en-US" sz="4000" smtClean="0">
                <a:cs typeface="+mn-cs"/>
              </a:rPr>
              <a:t>Note that </a:t>
            </a:r>
            <a:r>
              <a:rPr lang="ja-JP" altLang="en-US" sz="4000" smtClean="0">
                <a:latin typeface="Arial"/>
                <a:cs typeface="+mn-cs"/>
              </a:rPr>
              <a:t>“</a:t>
            </a:r>
            <a:r>
              <a:rPr lang="en-US" sz="4000" smtClean="0">
                <a:cs typeface="+mn-cs"/>
              </a:rPr>
              <a:t>flat</a:t>
            </a:r>
            <a:r>
              <a:rPr lang="ja-JP" altLang="en-US" sz="4000" smtClean="0">
                <a:latin typeface="Arial"/>
                <a:cs typeface="+mn-cs"/>
              </a:rPr>
              <a:t>”</a:t>
            </a:r>
            <a:r>
              <a:rPr lang="en-US" sz="4000" smtClean="0">
                <a:cs typeface="+mn-cs"/>
              </a:rPr>
              <a:t> does not mean two-dimensional.</a:t>
            </a:r>
            <a:r>
              <a:rPr lang="en-US" smtClean="0">
                <a:cs typeface="+mn-cs"/>
              </a:rPr>
              <a:t> </a:t>
            </a:r>
          </a:p>
          <a:p>
            <a:pPr lvl="1" eaLnBrk="1" hangingPunct="1">
              <a:defRPr/>
            </a:pPr>
            <a:r>
              <a:rPr lang="en-US" sz="2400" smtClean="0"/>
              <a:t>Rather, it means that the familiar rules of geometry you learned in elementary and middle school are true on the largest scales. </a:t>
            </a:r>
          </a:p>
          <a:p>
            <a:pPr lvl="1" eaLnBrk="1" hangingPunct="1">
              <a:defRPr/>
            </a:pPr>
            <a:r>
              <a:rPr lang="en-US" sz="2400" smtClean="0"/>
              <a:t>Different rules of geometry would apply on large scales if the universe were curved.</a:t>
            </a:r>
          </a:p>
        </p:txBody>
      </p:sp>
      <p:sp>
        <p:nvSpPr>
          <p:cNvPr id="2054149" name="Text Box 5"/>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spTree>
    <p:extLst>
      <p:ext uri="{BB962C8B-B14F-4D97-AF65-F5344CB8AC3E}">
        <p14:creationId xmlns:p14="http://schemas.microsoft.com/office/powerpoint/2010/main" val="264649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9" name="Rectangle 3"/>
          <p:cNvSpPr>
            <a:spLocks noGrp="1" noChangeArrowheads="1"/>
          </p:cNvSpPr>
          <p:nvPr>
            <p:ph idx="1"/>
          </p:nvPr>
        </p:nvSpPr>
        <p:spPr>
          <a:xfrm>
            <a:off x="566738" y="990600"/>
            <a:ext cx="8229600" cy="4525963"/>
          </a:xfrm>
        </p:spPr>
        <p:txBody>
          <a:bodyPr/>
          <a:lstStyle/>
          <a:p>
            <a:pPr eaLnBrk="1" hangingPunct="1">
              <a:defRPr/>
            </a:pPr>
            <a:r>
              <a:rPr lang="en-US" sz="3600" smtClean="0">
                <a:cs typeface="+mn-cs"/>
              </a:rPr>
              <a:t>A main criterion separating the three models is the average density of the universe.</a:t>
            </a:r>
          </a:p>
          <a:p>
            <a:pPr lvl="1" eaLnBrk="1" hangingPunct="1">
              <a:defRPr/>
            </a:pPr>
            <a:r>
              <a:rPr lang="en-US" sz="2400" smtClean="0"/>
              <a:t>This, according to general relativity, determines the overall curvature of space-time.</a:t>
            </a:r>
          </a:p>
        </p:txBody>
      </p:sp>
      <p:sp>
        <p:nvSpPr>
          <p:cNvPr id="2057221" name="Text Box 5"/>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spTree>
    <p:extLst>
      <p:ext uri="{BB962C8B-B14F-4D97-AF65-F5344CB8AC3E}">
        <p14:creationId xmlns:p14="http://schemas.microsoft.com/office/powerpoint/2010/main" val="363343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3" name="Rectangle 3"/>
          <p:cNvSpPr>
            <a:spLocks noGrp="1" noChangeArrowheads="1"/>
          </p:cNvSpPr>
          <p:nvPr>
            <p:ph idx="1"/>
          </p:nvPr>
        </p:nvSpPr>
        <p:spPr>
          <a:xfrm>
            <a:off x="566738" y="990600"/>
            <a:ext cx="8577262" cy="5562600"/>
          </a:xfrm>
        </p:spPr>
        <p:txBody>
          <a:bodyPr/>
          <a:lstStyle/>
          <a:p>
            <a:pPr eaLnBrk="1" hangingPunct="1">
              <a:defRPr/>
            </a:pPr>
            <a:r>
              <a:rPr lang="en-US" sz="3600" smtClean="0">
                <a:cs typeface="+mn-cs"/>
              </a:rPr>
              <a:t>If the average density matter and energy in the universe equals what is called the critical density, space-time will be flat.</a:t>
            </a:r>
          </a:p>
          <a:p>
            <a:pPr lvl="1" eaLnBrk="1" hangingPunct="1">
              <a:defRPr/>
            </a:pPr>
            <a:r>
              <a:rPr lang="en-US" sz="2400" smtClean="0"/>
              <a:t>The </a:t>
            </a:r>
            <a:r>
              <a:rPr lang="en-US" sz="2400" smtClean="0">
                <a:solidFill>
                  <a:srgbClr val="0000FF"/>
                </a:solidFill>
              </a:rPr>
              <a:t>critical density</a:t>
            </a:r>
            <a:r>
              <a:rPr lang="en-US" sz="2400" smtClean="0"/>
              <a:t> is calculated to be about 9 x 10</a:t>
            </a:r>
            <a:r>
              <a:rPr lang="en-US" sz="2400" baseline="30000" smtClean="0"/>
              <a:t>-30</a:t>
            </a:r>
            <a:r>
              <a:rPr lang="en-US" sz="2400" smtClean="0"/>
              <a:t> g/cm</a:t>
            </a:r>
            <a:r>
              <a:rPr lang="en-US" sz="2400" baseline="30000" smtClean="0"/>
              <a:t>3</a:t>
            </a:r>
            <a:r>
              <a:rPr lang="en-US" sz="2400" smtClean="0"/>
              <a:t> (depending on the exact value of Hubble constant). </a:t>
            </a:r>
          </a:p>
        </p:txBody>
      </p:sp>
      <p:sp>
        <p:nvSpPr>
          <p:cNvPr id="2058245" name="Text Box 5"/>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spTree>
    <p:extLst>
      <p:ext uri="{BB962C8B-B14F-4D97-AF65-F5344CB8AC3E}">
        <p14:creationId xmlns:p14="http://schemas.microsoft.com/office/powerpoint/2010/main" val="25506665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515" name="Rectangle 3"/>
          <p:cNvSpPr>
            <a:spLocks noGrp="1" noChangeArrowheads="1"/>
          </p:cNvSpPr>
          <p:nvPr>
            <p:ph idx="1"/>
          </p:nvPr>
        </p:nvSpPr>
        <p:spPr>
          <a:xfrm>
            <a:off x="566738" y="990600"/>
            <a:ext cx="8562975" cy="4525963"/>
          </a:xfrm>
        </p:spPr>
        <p:txBody>
          <a:bodyPr/>
          <a:lstStyle/>
          <a:p>
            <a:pPr eaLnBrk="1" hangingPunct="1">
              <a:defRPr/>
            </a:pPr>
            <a:r>
              <a:rPr lang="en-US" sz="3600" smtClean="0">
                <a:cs typeface="+mn-cs"/>
              </a:rPr>
              <a:t>If the average density is more than the critical density, the universe must be closed.</a:t>
            </a:r>
          </a:p>
          <a:p>
            <a:pPr eaLnBrk="1" hangingPunct="1">
              <a:defRPr/>
            </a:pPr>
            <a:r>
              <a:rPr lang="en-US" sz="3600" smtClean="0">
                <a:cs typeface="+mn-cs"/>
              </a:rPr>
              <a:t>If it is less, the universe must be open.</a:t>
            </a:r>
          </a:p>
        </p:txBody>
      </p:sp>
      <p:sp>
        <p:nvSpPr>
          <p:cNvPr id="2112517" name="Text Box 5"/>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spTree>
    <p:extLst>
      <p:ext uri="{BB962C8B-B14F-4D97-AF65-F5344CB8AC3E}">
        <p14:creationId xmlns:p14="http://schemas.microsoft.com/office/powerpoint/2010/main" val="68184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1" name="Rectangle 3"/>
          <p:cNvSpPr>
            <a:spLocks noGrp="1" noChangeArrowheads="1"/>
          </p:cNvSpPr>
          <p:nvPr>
            <p:ph type="body" sz="half" idx="1"/>
          </p:nvPr>
        </p:nvSpPr>
        <p:spPr>
          <a:xfrm>
            <a:off x="557213" y="990600"/>
            <a:ext cx="8281987" cy="5821363"/>
          </a:xfrm>
        </p:spPr>
        <p:txBody>
          <a:bodyPr/>
          <a:lstStyle/>
          <a:p>
            <a:pPr eaLnBrk="1" hangingPunct="1">
              <a:defRPr/>
            </a:pPr>
            <a:r>
              <a:rPr lang="en-US" sz="3600" smtClean="0">
                <a:cs typeface="+mn-cs"/>
              </a:rPr>
              <a:t>The expansions versus time of the three different models are compared in the figure.</a:t>
            </a:r>
          </a:p>
        </p:txBody>
      </p:sp>
      <p:sp>
        <p:nvSpPr>
          <p:cNvPr id="1466379" name="Text Box 11"/>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pic>
        <p:nvPicPr>
          <p:cNvPr id="1466380" name="Picture 12" descr="11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87713"/>
            <a:ext cx="5562600"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238601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3" name="Rectangle 3"/>
          <p:cNvSpPr>
            <a:spLocks noGrp="1" noChangeArrowheads="1"/>
          </p:cNvSpPr>
          <p:nvPr>
            <p:ph idx="1"/>
          </p:nvPr>
        </p:nvSpPr>
        <p:spPr>
          <a:xfrm>
            <a:off x="557213" y="990600"/>
            <a:ext cx="8191500" cy="4525963"/>
          </a:xfrm>
        </p:spPr>
        <p:txBody>
          <a:bodyPr/>
          <a:lstStyle/>
          <a:p>
            <a:pPr eaLnBrk="1" hangingPunct="1">
              <a:defRPr/>
            </a:pPr>
            <a:r>
              <a:rPr lang="en-US" sz="3600" smtClean="0">
                <a:cs typeface="+mn-cs"/>
              </a:rPr>
              <a:t>The parameter </a:t>
            </a:r>
            <a:r>
              <a:rPr lang="en-US" sz="3600" i="1" smtClean="0">
                <a:cs typeface="+mn-cs"/>
              </a:rPr>
              <a:t>R</a:t>
            </a:r>
            <a:r>
              <a:rPr lang="en-US" sz="3600" smtClean="0">
                <a:cs typeface="+mn-cs"/>
              </a:rPr>
              <a:t> on the vertical axis is a measure of the extent to which the universe has expanded.</a:t>
            </a:r>
            <a:r>
              <a:rPr lang="en-US" smtClean="0">
                <a:cs typeface="+mn-cs"/>
              </a:rPr>
              <a:t> </a:t>
            </a:r>
          </a:p>
          <a:p>
            <a:pPr lvl="1" eaLnBrk="1" hangingPunct="1">
              <a:defRPr/>
            </a:pPr>
            <a:r>
              <a:rPr lang="en-US" sz="2400" smtClean="0"/>
              <a:t>You could think </a:t>
            </a:r>
            <a:br>
              <a:rPr lang="en-US" sz="2400" smtClean="0"/>
            </a:br>
            <a:r>
              <a:rPr lang="en-US" sz="2400" smtClean="0"/>
              <a:t>of it, essentially, </a:t>
            </a:r>
            <a:br>
              <a:rPr lang="en-US" sz="2400" smtClean="0"/>
            </a:br>
            <a:r>
              <a:rPr lang="en-US" sz="2400" smtClean="0"/>
              <a:t>as the average </a:t>
            </a:r>
            <a:br>
              <a:rPr lang="en-US" sz="2400" smtClean="0"/>
            </a:br>
            <a:r>
              <a:rPr lang="en-US" sz="2400" smtClean="0"/>
              <a:t>distance </a:t>
            </a:r>
            <a:br>
              <a:rPr lang="en-US" sz="2400" smtClean="0"/>
            </a:br>
            <a:r>
              <a:rPr lang="en-US" sz="2400" smtClean="0"/>
              <a:t>between </a:t>
            </a:r>
            <a:br>
              <a:rPr lang="en-US" sz="2400" smtClean="0"/>
            </a:br>
            <a:r>
              <a:rPr lang="en-US" sz="2400" smtClean="0"/>
              <a:t>galaxies.</a:t>
            </a:r>
          </a:p>
        </p:txBody>
      </p:sp>
      <p:sp>
        <p:nvSpPr>
          <p:cNvPr id="2022408" name="Text Box 8"/>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pic>
        <p:nvPicPr>
          <p:cNvPr id="2022409" name="Picture 9" descr="11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3287713"/>
            <a:ext cx="5562600"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898160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075" name="Rectangle 3"/>
          <p:cNvSpPr>
            <a:spLocks noGrp="1" noChangeArrowheads="1"/>
          </p:cNvSpPr>
          <p:nvPr>
            <p:ph idx="1"/>
          </p:nvPr>
        </p:nvSpPr>
        <p:spPr>
          <a:xfrm>
            <a:off x="566738" y="990600"/>
            <a:ext cx="8348662" cy="5867400"/>
          </a:xfrm>
        </p:spPr>
        <p:txBody>
          <a:bodyPr/>
          <a:lstStyle/>
          <a:p>
            <a:pPr eaLnBrk="1" hangingPunct="1">
              <a:defRPr/>
            </a:pPr>
            <a:r>
              <a:rPr lang="en-US" smtClean="0">
                <a:cs typeface="+mn-cs"/>
              </a:rPr>
              <a:t>Einstein</a:t>
            </a:r>
            <a:r>
              <a:rPr lang="ja-JP" altLang="en-US" smtClean="0">
                <a:latin typeface="Arial"/>
                <a:cs typeface="+mn-cs"/>
              </a:rPr>
              <a:t>’</a:t>
            </a:r>
            <a:r>
              <a:rPr lang="en-US" smtClean="0">
                <a:cs typeface="+mn-cs"/>
              </a:rPr>
              <a:t>s theories of special relativity and general relativity (published respectively in 1905 and 1916) describe how space and time are related and can be considered together as the fabric of the universe.</a:t>
            </a:r>
          </a:p>
          <a:p>
            <a:pPr eaLnBrk="1" hangingPunct="1">
              <a:defRPr/>
            </a:pPr>
            <a:r>
              <a:rPr lang="en-US" smtClean="0">
                <a:cs typeface="+mn-cs"/>
              </a:rPr>
              <a:t>This is called space-time.</a:t>
            </a:r>
          </a:p>
          <a:p>
            <a:pPr lvl="1" eaLnBrk="1" hangingPunct="1">
              <a:defRPr/>
            </a:pPr>
            <a:r>
              <a:rPr lang="en-US" sz="2400" smtClean="0"/>
              <a:t>You can think of space-time as the canvas on which the universe is painted. </a:t>
            </a:r>
          </a:p>
        </p:txBody>
      </p:sp>
      <p:sp>
        <p:nvSpPr>
          <p:cNvPr id="2051077"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spTree>
    <p:extLst>
      <p:ext uri="{BB962C8B-B14F-4D97-AF65-F5344CB8AC3E}">
        <p14:creationId xmlns:p14="http://schemas.microsoft.com/office/powerpoint/2010/main" val="23634701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5" name="Rectangle 3"/>
          <p:cNvSpPr>
            <a:spLocks noGrp="1" noChangeArrowheads="1"/>
          </p:cNvSpPr>
          <p:nvPr>
            <p:ph idx="1"/>
          </p:nvPr>
        </p:nvSpPr>
        <p:spPr>
          <a:xfrm>
            <a:off x="557213" y="1004888"/>
            <a:ext cx="8586787" cy="4525962"/>
          </a:xfrm>
        </p:spPr>
        <p:txBody>
          <a:bodyPr/>
          <a:lstStyle/>
          <a:p>
            <a:pPr eaLnBrk="1" hangingPunct="1">
              <a:defRPr/>
            </a:pPr>
            <a:r>
              <a:rPr lang="en-US" sz="3400" smtClean="0">
                <a:cs typeface="Times New Roman" charset="0"/>
              </a:rPr>
              <a:t>Closed universes expand and then contract.</a:t>
            </a:r>
          </a:p>
          <a:p>
            <a:pPr eaLnBrk="1" hangingPunct="1">
              <a:defRPr/>
            </a:pPr>
            <a:r>
              <a:rPr lang="en-US" sz="3400" smtClean="0">
                <a:cs typeface="Times New Roman" charset="0"/>
              </a:rPr>
              <a:t>In contrast, flat and open universes expand forever.</a:t>
            </a:r>
            <a:endParaRPr lang="en-US" sz="3400" smtClean="0">
              <a:cs typeface="+mn-cs"/>
            </a:endParaRPr>
          </a:p>
        </p:txBody>
      </p:sp>
      <p:sp>
        <p:nvSpPr>
          <p:cNvPr id="1467401" name="Text Box 9"/>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pic>
        <p:nvPicPr>
          <p:cNvPr id="1467402" name="Picture 10" descr="11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3287713"/>
            <a:ext cx="5562600"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785074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21" name="Rectangle 5"/>
          <p:cNvSpPr>
            <a:spLocks noGrp="1" noChangeArrowheads="1"/>
          </p:cNvSpPr>
          <p:nvPr>
            <p:ph idx="1"/>
          </p:nvPr>
        </p:nvSpPr>
        <p:spPr>
          <a:xfrm>
            <a:off x="557213" y="990600"/>
            <a:ext cx="8586787" cy="5562600"/>
          </a:xfrm>
        </p:spPr>
        <p:txBody>
          <a:bodyPr/>
          <a:lstStyle/>
          <a:p>
            <a:pPr eaLnBrk="1" hangingPunct="1">
              <a:defRPr/>
            </a:pPr>
            <a:r>
              <a:rPr lang="en-US" smtClean="0">
                <a:cs typeface="+mn-cs"/>
              </a:rPr>
              <a:t>You can</a:t>
            </a:r>
            <a:r>
              <a:rPr lang="ja-JP" altLang="en-US" smtClean="0">
                <a:latin typeface="Arial"/>
                <a:cs typeface="+mn-cs"/>
              </a:rPr>
              <a:t>’</a:t>
            </a:r>
            <a:r>
              <a:rPr lang="en-US" smtClean="0">
                <a:cs typeface="+mn-cs"/>
              </a:rPr>
              <a:t>t find the actual age of the universe—the distance on the horizontal axis from the present to the beginning, when </a:t>
            </a:r>
            <a:r>
              <a:rPr lang="en-US" i="1" smtClean="0">
                <a:cs typeface="+mn-cs"/>
              </a:rPr>
              <a:t>R</a:t>
            </a:r>
            <a:r>
              <a:rPr lang="en-US" smtClean="0">
                <a:cs typeface="+mn-cs"/>
              </a:rPr>
              <a:t> was zero—from the expansion rate alone. </a:t>
            </a:r>
          </a:p>
          <a:p>
            <a:pPr lvl="1" eaLnBrk="1" hangingPunct="1">
              <a:defRPr/>
            </a:pPr>
            <a:r>
              <a:rPr lang="en-US" sz="2400" smtClean="0"/>
              <a:t>You also need to </a:t>
            </a:r>
            <a:br>
              <a:rPr lang="en-US" sz="2400" smtClean="0"/>
            </a:br>
            <a:r>
              <a:rPr lang="en-US" sz="2400" smtClean="0"/>
              <a:t>know whether </a:t>
            </a:r>
            <a:br>
              <a:rPr lang="en-US" sz="2400" smtClean="0"/>
            </a:br>
            <a:r>
              <a:rPr lang="en-US" sz="2400" smtClean="0"/>
              <a:t>the universe is </a:t>
            </a:r>
            <a:br>
              <a:rPr lang="en-US" sz="2400" smtClean="0"/>
            </a:br>
            <a:r>
              <a:rPr lang="en-US" sz="2400" smtClean="0"/>
              <a:t>open, closed, </a:t>
            </a:r>
            <a:br>
              <a:rPr lang="en-US" sz="2400" smtClean="0"/>
            </a:br>
            <a:r>
              <a:rPr lang="en-US" sz="2400" smtClean="0"/>
              <a:t>or flat.</a:t>
            </a:r>
            <a:endParaRPr lang="en-US" sz="2400" smtClean="0">
              <a:cs typeface="Times New Roman" charset="0"/>
            </a:endParaRPr>
          </a:p>
        </p:txBody>
      </p:sp>
      <p:sp>
        <p:nvSpPr>
          <p:cNvPr id="1468424" name="Text Box 8"/>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pic>
        <p:nvPicPr>
          <p:cNvPr id="1468425" name="Picture 9" descr="11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533775"/>
            <a:ext cx="51784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9427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3539" name="Rectangle 3"/>
          <p:cNvSpPr>
            <a:spLocks noGrp="1" noChangeArrowheads="1"/>
          </p:cNvSpPr>
          <p:nvPr>
            <p:ph idx="1"/>
          </p:nvPr>
        </p:nvSpPr>
        <p:spPr>
          <a:xfrm>
            <a:off x="566738" y="990600"/>
            <a:ext cx="8196262" cy="4525963"/>
          </a:xfrm>
        </p:spPr>
        <p:txBody>
          <a:bodyPr/>
          <a:lstStyle/>
          <a:p>
            <a:pPr eaLnBrk="1" hangingPunct="1">
              <a:defRPr/>
            </a:pPr>
            <a:r>
              <a:rPr lang="en-US" sz="3600" smtClean="0">
                <a:cs typeface="+mn-cs"/>
              </a:rPr>
              <a:t>The Hubble time is actually the age the universe would be if it were totally open.</a:t>
            </a:r>
            <a:r>
              <a:rPr lang="en-US" smtClean="0">
                <a:cs typeface="+mn-cs"/>
              </a:rPr>
              <a:t> </a:t>
            </a:r>
          </a:p>
          <a:p>
            <a:pPr lvl="1" eaLnBrk="1" hangingPunct="1">
              <a:defRPr/>
            </a:pPr>
            <a:r>
              <a:rPr lang="en-US" sz="2600" smtClean="0"/>
              <a:t>This means it would have to contain almost no matter at all.</a:t>
            </a:r>
            <a:endParaRPr lang="en-US" sz="2200" smtClean="0"/>
          </a:p>
        </p:txBody>
      </p:sp>
      <p:sp>
        <p:nvSpPr>
          <p:cNvPr id="2113541" name="Text Box 5"/>
          <p:cNvSpPr txBox="1">
            <a:spLocks noChangeArrowheads="1"/>
          </p:cNvSpPr>
          <p:nvPr/>
        </p:nvSpPr>
        <p:spPr bwMode="auto">
          <a:xfrm>
            <a:off x="557213" y="76200"/>
            <a:ext cx="75199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Model Universes</a:t>
            </a:r>
          </a:p>
        </p:txBody>
      </p:sp>
    </p:spTree>
    <p:extLst>
      <p:ext uri="{BB962C8B-B14F-4D97-AF65-F5344CB8AC3E}">
        <p14:creationId xmlns:p14="http://schemas.microsoft.com/office/powerpoint/2010/main" val="255827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7" name="Rectangle 3"/>
          <p:cNvSpPr>
            <a:spLocks noGrp="1" noChangeArrowheads="1"/>
          </p:cNvSpPr>
          <p:nvPr>
            <p:ph idx="1"/>
          </p:nvPr>
        </p:nvSpPr>
        <p:spPr>
          <a:xfrm>
            <a:off x="566738" y="1009650"/>
            <a:ext cx="8120062" cy="5791200"/>
          </a:xfrm>
        </p:spPr>
        <p:txBody>
          <a:bodyPr/>
          <a:lstStyle/>
          <a:p>
            <a:pPr eaLnBrk="1" hangingPunct="1">
              <a:defRPr/>
            </a:pPr>
            <a:r>
              <a:rPr lang="en-US" sz="3400" smtClean="0">
                <a:cs typeface="+mn-cs"/>
              </a:rPr>
              <a:t>If the universe is flat, then its average density must equal the critical density. </a:t>
            </a:r>
          </a:p>
          <a:p>
            <a:pPr eaLnBrk="1" hangingPunct="1">
              <a:defRPr/>
            </a:pPr>
            <a:r>
              <a:rPr lang="en-US" sz="3400" smtClean="0">
                <a:cs typeface="+mn-cs"/>
              </a:rPr>
              <a:t>Yet, when astronomers added up the matter they could detect, they found only a few percent of the critical density.</a:t>
            </a:r>
            <a:r>
              <a:rPr lang="en-US" smtClean="0">
                <a:cs typeface="+mn-cs"/>
              </a:rPr>
              <a:t> </a:t>
            </a:r>
          </a:p>
          <a:p>
            <a:pPr lvl="1" eaLnBrk="1" hangingPunct="1">
              <a:defRPr/>
            </a:pPr>
            <a:r>
              <a:rPr lang="en-US" sz="2600" smtClean="0"/>
              <a:t>They wondered if the dark matter made up the rest.</a:t>
            </a:r>
          </a:p>
        </p:txBody>
      </p:sp>
      <p:sp>
        <p:nvSpPr>
          <p:cNvPr id="2064388"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spTree>
    <p:extLst>
      <p:ext uri="{BB962C8B-B14F-4D97-AF65-F5344CB8AC3E}">
        <p14:creationId xmlns:p14="http://schemas.microsoft.com/office/powerpoint/2010/main" val="1513000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1" name="Rectangle 3"/>
          <p:cNvSpPr>
            <a:spLocks noGrp="1" noChangeArrowheads="1"/>
          </p:cNvSpPr>
          <p:nvPr>
            <p:ph idx="1"/>
          </p:nvPr>
        </p:nvSpPr>
        <p:spPr>
          <a:xfrm>
            <a:off x="557213" y="990600"/>
            <a:ext cx="8281987" cy="5821363"/>
          </a:xfrm>
        </p:spPr>
        <p:txBody>
          <a:bodyPr/>
          <a:lstStyle/>
          <a:p>
            <a:pPr eaLnBrk="1" hangingPunct="1">
              <a:defRPr/>
            </a:pPr>
            <a:r>
              <a:rPr lang="en-US" smtClean="0">
                <a:cs typeface="+mn-cs"/>
              </a:rPr>
              <a:t>You have learned that our galaxy, other galaxies, and galaxy clusters have much stronger gravitational fields than you would expect based on the amount of visible matter.</a:t>
            </a:r>
          </a:p>
          <a:p>
            <a:pPr lvl="1" eaLnBrk="1" hangingPunct="1">
              <a:defRPr/>
            </a:pPr>
            <a:r>
              <a:rPr lang="en-US" sz="2400" smtClean="0"/>
              <a:t>Even when you add in the nonluminous gas and dust that you expect to find, their gravitational fields are stronger than expected.</a:t>
            </a:r>
          </a:p>
        </p:txBody>
      </p:sp>
      <p:sp>
        <p:nvSpPr>
          <p:cNvPr id="1471493"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spTree>
    <p:extLst>
      <p:ext uri="{BB962C8B-B14F-4D97-AF65-F5344CB8AC3E}">
        <p14:creationId xmlns:p14="http://schemas.microsoft.com/office/powerpoint/2010/main" val="309644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435" name="Rectangle 3"/>
          <p:cNvSpPr>
            <a:spLocks noGrp="1" noChangeArrowheads="1"/>
          </p:cNvSpPr>
          <p:nvPr>
            <p:ph idx="1"/>
          </p:nvPr>
        </p:nvSpPr>
        <p:spPr>
          <a:xfrm>
            <a:off x="566738" y="947738"/>
            <a:ext cx="8577262" cy="4525962"/>
          </a:xfrm>
        </p:spPr>
        <p:txBody>
          <a:bodyPr/>
          <a:lstStyle/>
          <a:p>
            <a:pPr eaLnBrk="1" hangingPunct="1">
              <a:defRPr/>
            </a:pPr>
            <a:r>
              <a:rPr lang="en-US" sz="4800" smtClean="0">
                <a:cs typeface="+mn-cs"/>
              </a:rPr>
              <a:t>Galaxies must contain dark matter.</a:t>
            </a:r>
            <a:r>
              <a:rPr lang="en-US" sz="4000" smtClean="0">
                <a:cs typeface="+mn-cs"/>
              </a:rPr>
              <a:t> </a:t>
            </a:r>
          </a:p>
          <a:p>
            <a:pPr lvl="1" eaLnBrk="1" hangingPunct="1">
              <a:defRPr/>
            </a:pPr>
            <a:r>
              <a:rPr lang="en-US" sz="2600" smtClean="0"/>
              <a:t>In fact, they must contain much more dark matter than normal matter.</a:t>
            </a:r>
          </a:p>
        </p:txBody>
      </p:sp>
      <p:sp>
        <p:nvSpPr>
          <p:cNvPr id="2066439"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pic>
        <p:nvPicPr>
          <p:cNvPr id="261123" name="Picture 8" descr="09f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16325"/>
            <a:ext cx="59436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48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82" name="Rectangle 6"/>
          <p:cNvSpPr>
            <a:spLocks noGrp="1" noChangeArrowheads="1"/>
          </p:cNvSpPr>
          <p:nvPr>
            <p:ph idx="1"/>
          </p:nvPr>
        </p:nvSpPr>
        <p:spPr>
          <a:xfrm>
            <a:off x="557213" y="990600"/>
            <a:ext cx="8358187" cy="5867400"/>
          </a:xfrm>
        </p:spPr>
        <p:txBody>
          <a:bodyPr/>
          <a:lstStyle/>
          <a:p>
            <a:pPr eaLnBrk="1" hangingPunct="1">
              <a:defRPr/>
            </a:pPr>
            <a:r>
              <a:rPr lang="en-US" sz="3600" smtClean="0">
                <a:cs typeface="+mn-cs"/>
              </a:rPr>
              <a:t>The protons and neutrons that make up normal matter—including Earth and you—belong to a family of subatomic particles called </a:t>
            </a:r>
            <a:r>
              <a:rPr lang="en-US" sz="3600" smtClean="0">
                <a:solidFill>
                  <a:srgbClr val="0000FF"/>
                </a:solidFill>
                <a:cs typeface="+mn-cs"/>
              </a:rPr>
              <a:t>baryons</a:t>
            </a:r>
            <a:r>
              <a:rPr lang="en-US" sz="3600" smtClean="0">
                <a:cs typeface="+mn-cs"/>
              </a:rPr>
              <a:t>.</a:t>
            </a:r>
          </a:p>
        </p:txBody>
      </p:sp>
      <p:sp>
        <p:nvSpPr>
          <p:cNvPr id="1483783"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spTree>
    <p:extLst>
      <p:ext uri="{BB962C8B-B14F-4D97-AF65-F5344CB8AC3E}">
        <p14:creationId xmlns:p14="http://schemas.microsoft.com/office/powerpoint/2010/main" val="3329986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4563" name="Rectangle 3"/>
          <p:cNvSpPr>
            <a:spLocks noGrp="1" noChangeArrowheads="1"/>
          </p:cNvSpPr>
          <p:nvPr>
            <p:ph idx="1"/>
          </p:nvPr>
        </p:nvSpPr>
        <p:spPr>
          <a:xfrm>
            <a:off x="566738" y="1004888"/>
            <a:ext cx="8348662" cy="4525962"/>
          </a:xfrm>
        </p:spPr>
        <p:txBody>
          <a:bodyPr/>
          <a:lstStyle/>
          <a:p>
            <a:pPr eaLnBrk="1" hangingPunct="1">
              <a:defRPr/>
            </a:pPr>
            <a:r>
              <a:rPr lang="en-US" sz="3400" smtClean="0">
                <a:cs typeface="+mn-cs"/>
              </a:rPr>
              <a:t>Modern evidence based on what can be determined about the products of nuclear reactions in the first few minutes after the big bang shows that the dark matter is not baryonic.</a:t>
            </a:r>
          </a:p>
        </p:txBody>
      </p:sp>
      <p:sp>
        <p:nvSpPr>
          <p:cNvPr id="2114565"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spTree>
    <p:extLst>
      <p:ext uri="{BB962C8B-B14F-4D97-AF65-F5344CB8AC3E}">
        <p14:creationId xmlns:p14="http://schemas.microsoft.com/office/powerpoint/2010/main" val="423016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9" name="Rectangle 3"/>
          <p:cNvSpPr>
            <a:spLocks noGrp="1" noChangeArrowheads="1"/>
          </p:cNvSpPr>
          <p:nvPr>
            <p:ph idx="1"/>
          </p:nvPr>
        </p:nvSpPr>
        <p:spPr>
          <a:xfrm>
            <a:off x="566738" y="990600"/>
            <a:ext cx="8577262" cy="4525963"/>
          </a:xfrm>
        </p:spPr>
        <p:txBody>
          <a:bodyPr/>
          <a:lstStyle/>
          <a:p>
            <a:pPr eaLnBrk="1" hangingPunct="1">
              <a:defRPr/>
            </a:pPr>
            <a:r>
              <a:rPr lang="en-US" sz="3600" smtClean="0">
                <a:cs typeface="+mn-cs"/>
              </a:rPr>
              <a:t>If there were lots of baryons present during those early moments, they would have undergone two collision processes:</a:t>
            </a:r>
            <a:r>
              <a:rPr lang="en-US" smtClean="0">
                <a:cs typeface="+mn-cs"/>
              </a:rPr>
              <a:t> </a:t>
            </a:r>
          </a:p>
          <a:p>
            <a:pPr lvl="1" eaLnBrk="1" hangingPunct="1">
              <a:defRPr/>
            </a:pPr>
            <a:r>
              <a:rPr lang="en-US" sz="2600" smtClean="0"/>
              <a:t>Colliding with and destroying deuterium nuclei</a:t>
            </a:r>
          </a:p>
          <a:p>
            <a:pPr lvl="1" eaLnBrk="1" hangingPunct="1">
              <a:defRPr/>
            </a:pPr>
            <a:r>
              <a:rPr lang="en-US" sz="2600" smtClean="0"/>
              <a:t>Colliding with some of the helium to make lithium</a:t>
            </a:r>
          </a:p>
        </p:txBody>
      </p:sp>
      <p:sp>
        <p:nvSpPr>
          <p:cNvPr id="2026501"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spTree>
    <p:extLst>
      <p:ext uri="{BB962C8B-B14F-4D97-AF65-F5344CB8AC3E}">
        <p14:creationId xmlns:p14="http://schemas.microsoft.com/office/powerpoint/2010/main" val="20374579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459" name="Rectangle 3"/>
          <p:cNvSpPr>
            <a:spLocks noGrp="1" noChangeArrowheads="1"/>
          </p:cNvSpPr>
          <p:nvPr>
            <p:ph idx="1"/>
          </p:nvPr>
        </p:nvSpPr>
        <p:spPr>
          <a:xfrm>
            <a:off x="566738" y="1004888"/>
            <a:ext cx="8577262" cy="5867400"/>
          </a:xfrm>
        </p:spPr>
        <p:txBody>
          <a:bodyPr/>
          <a:lstStyle/>
          <a:p>
            <a:pPr eaLnBrk="1" hangingPunct="1">
              <a:defRPr/>
            </a:pPr>
            <a:r>
              <a:rPr lang="en-US" sz="3400" smtClean="0">
                <a:cs typeface="+mn-cs"/>
              </a:rPr>
              <a:t>The observed amount of deuterium sets a lower limit on the density of the universe.</a:t>
            </a:r>
          </a:p>
          <a:p>
            <a:pPr eaLnBrk="1" hangingPunct="1">
              <a:defRPr/>
            </a:pPr>
            <a:r>
              <a:rPr lang="en-US" sz="3400" smtClean="0">
                <a:cs typeface="+mn-cs"/>
              </a:rPr>
              <a:t>The observed </a:t>
            </a:r>
            <a:br>
              <a:rPr lang="en-US" sz="3400" smtClean="0">
                <a:cs typeface="+mn-cs"/>
              </a:rPr>
            </a:br>
            <a:r>
              <a:rPr lang="en-US" sz="3400" smtClean="0">
                <a:cs typeface="+mn-cs"/>
              </a:rPr>
              <a:t>abundance of </a:t>
            </a:r>
            <a:br>
              <a:rPr lang="en-US" sz="3400" smtClean="0">
                <a:cs typeface="+mn-cs"/>
              </a:rPr>
            </a:br>
            <a:r>
              <a:rPr lang="en-US" sz="3400" smtClean="0">
                <a:cs typeface="+mn-cs"/>
              </a:rPr>
              <a:t>lithium-7 sets an </a:t>
            </a:r>
            <a:br>
              <a:rPr lang="en-US" sz="3400" smtClean="0">
                <a:cs typeface="+mn-cs"/>
              </a:rPr>
            </a:br>
            <a:r>
              <a:rPr lang="en-US" sz="3400" smtClean="0">
                <a:cs typeface="+mn-cs"/>
              </a:rPr>
              <a:t>upper limit. </a:t>
            </a:r>
          </a:p>
        </p:txBody>
      </p:sp>
      <p:sp>
        <p:nvSpPr>
          <p:cNvPr id="2067464"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pic>
        <p:nvPicPr>
          <p:cNvPr id="2067465" name="Picture 9" descr="11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2438400"/>
            <a:ext cx="42624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271352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1491" name="Rectangle 3"/>
          <p:cNvSpPr>
            <a:spLocks noGrp="1" noChangeArrowheads="1"/>
          </p:cNvSpPr>
          <p:nvPr>
            <p:ph idx="1"/>
          </p:nvPr>
        </p:nvSpPr>
        <p:spPr>
          <a:xfrm>
            <a:off x="566738" y="952500"/>
            <a:ext cx="8534400" cy="4525963"/>
          </a:xfrm>
        </p:spPr>
        <p:txBody>
          <a:bodyPr/>
          <a:lstStyle/>
          <a:p>
            <a:pPr eaLnBrk="1" hangingPunct="1">
              <a:defRPr/>
            </a:pPr>
            <a:r>
              <a:rPr lang="en-US" sz="4400" smtClean="0">
                <a:cs typeface="+mn-cs"/>
              </a:rPr>
              <a:t>Einstein</a:t>
            </a:r>
            <a:r>
              <a:rPr lang="ja-JP" altLang="en-US" sz="4400" smtClean="0">
                <a:latin typeface="Arial"/>
                <a:cs typeface="+mn-cs"/>
              </a:rPr>
              <a:t>’</a:t>
            </a:r>
            <a:r>
              <a:rPr lang="en-US" sz="4400" smtClean="0">
                <a:cs typeface="+mn-cs"/>
              </a:rPr>
              <a:t>s theories predict that the canvas of space-time can potentially expand (or contract).</a:t>
            </a:r>
          </a:p>
          <a:p>
            <a:pPr lvl="1" eaLnBrk="1" hangingPunct="1">
              <a:defRPr/>
            </a:pPr>
            <a:r>
              <a:rPr lang="en-US" smtClean="0"/>
              <a:t>Amazingly, that has been confirmed by observations.</a:t>
            </a:r>
            <a:endParaRPr lang="en-US" sz="2400" smtClean="0"/>
          </a:p>
        </p:txBody>
      </p:sp>
      <p:sp>
        <p:nvSpPr>
          <p:cNvPr id="2111493"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spTree>
    <p:extLst>
      <p:ext uri="{BB962C8B-B14F-4D97-AF65-F5344CB8AC3E}">
        <p14:creationId xmlns:p14="http://schemas.microsoft.com/office/powerpoint/2010/main" val="4869196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83" name="Rectangle 3"/>
          <p:cNvSpPr>
            <a:spLocks noGrp="1" noChangeArrowheads="1"/>
          </p:cNvSpPr>
          <p:nvPr>
            <p:ph idx="1"/>
          </p:nvPr>
        </p:nvSpPr>
        <p:spPr>
          <a:xfrm>
            <a:off x="566738" y="1004888"/>
            <a:ext cx="8577262" cy="4525962"/>
          </a:xfrm>
        </p:spPr>
        <p:txBody>
          <a:bodyPr/>
          <a:lstStyle/>
          <a:p>
            <a:pPr eaLnBrk="1" hangingPunct="1">
              <a:defRPr/>
            </a:pPr>
            <a:r>
              <a:rPr lang="en-US" sz="3400" smtClean="0">
                <a:cs typeface="+mn-cs"/>
              </a:rPr>
              <a:t>Those limits indicate that the baryons you, Earth, and the stars are made of  cannot add up to </a:t>
            </a:r>
            <a:br>
              <a:rPr lang="en-US" sz="3400" smtClean="0">
                <a:cs typeface="+mn-cs"/>
              </a:rPr>
            </a:br>
            <a:r>
              <a:rPr lang="en-US" sz="3400" smtClean="0">
                <a:cs typeface="+mn-cs"/>
              </a:rPr>
              <a:t>more than four </a:t>
            </a:r>
            <a:br>
              <a:rPr lang="en-US" sz="3400" smtClean="0">
                <a:cs typeface="+mn-cs"/>
              </a:rPr>
            </a:br>
            <a:r>
              <a:rPr lang="en-US" sz="3400" smtClean="0">
                <a:cs typeface="+mn-cs"/>
              </a:rPr>
              <a:t>percent of the </a:t>
            </a:r>
            <a:br>
              <a:rPr lang="en-US" sz="3400" smtClean="0">
                <a:cs typeface="+mn-cs"/>
              </a:rPr>
            </a:br>
            <a:r>
              <a:rPr lang="en-US" sz="3400" smtClean="0">
                <a:cs typeface="+mn-cs"/>
              </a:rPr>
              <a:t>critical density.</a:t>
            </a:r>
          </a:p>
        </p:txBody>
      </p:sp>
      <p:sp>
        <p:nvSpPr>
          <p:cNvPr id="2068488"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pic>
        <p:nvPicPr>
          <p:cNvPr id="2068489" name="Picture 9" descr="11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2438400"/>
            <a:ext cx="426243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851018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507" name="Rectangle 3"/>
          <p:cNvSpPr>
            <a:spLocks noGrp="1" noChangeArrowheads="1"/>
          </p:cNvSpPr>
          <p:nvPr>
            <p:ph idx="1"/>
          </p:nvPr>
        </p:nvSpPr>
        <p:spPr>
          <a:xfrm>
            <a:off x="566738" y="990600"/>
            <a:ext cx="8272462" cy="5867400"/>
          </a:xfrm>
        </p:spPr>
        <p:txBody>
          <a:bodyPr/>
          <a:lstStyle/>
          <a:p>
            <a:pPr eaLnBrk="1" hangingPunct="1">
              <a:defRPr/>
            </a:pPr>
            <a:r>
              <a:rPr lang="en-US" smtClean="0">
                <a:cs typeface="+mn-cs"/>
              </a:rPr>
              <a:t>Yet, observations show that galaxies and galaxy clusters contain as much as 30 percent of the critical density in the form of dark matter. </a:t>
            </a:r>
          </a:p>
          <a:p>
            <a:pPr lvl="1" eaLnBrk="1" hangingPunct="1">
              <a:defRPr/>
            </a:pPr>
            <a:r>
              <a:rPr lang="en-US" sz="2400" smtClean="0"/>
              <a:t>Only a small amount of the matter in the universe can be baryonic.</a:t>
            </a:r>
          </a:p>
          <a:p>
            <a:pPr lvl="1" eaLnBrk="1" hangingPunct="1">
              <a:defRPr/>
            </a:pPr>
            <a:r>
              <a:rPr lang="en-US" sz="2400" smtClean="0"/>
              <a:t>So, the dark matter must be </a:t>
            </a:r>
            <a:r>
              <a:rPr lang="en-US" sz="2400" smtClean="0">
                <a:solidFill>
                  <a:srgbClr val="0000FF"/>
                </a:solidFill>
              </a:rPr>
              <a:t>nonbaryonic matter</a:t>
            </a:r>
            <a:r>
              <a:rPr lang="en-US" sz="2400" smtClean="0"/>
              <a:t>.</a:t>
            </a:r>
          </a:p>
        </p:txBody>
      </p:sp>
      <p:sp>
        <p:nvSpPr>
          <p:cNvPr id="2069510"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spTree>
    <p:extLst>
      <p:ext uri="{BB962C8B-B14F-4D97-AF65-F5344CB8AC3E}">
        <p14:creationId xmlns:p14="http://schemas.microsoft.com/office/powerpoint/2010/main" val="28516313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902" name="Rectangle 6"/>
          <p:cNvSpPr>
            <a:spLocks noGrp="1" noChangeArrowheads="1"/>
          </p:cNvSpPr>
          <p:nvPr>
            <p:ph idx="1"/>
          </p:nvPr>
        </p:nvSpPr>
        <p:spPr>
          <a:xfrm>
            <a:off x="557213" y="966788"/>
            <a:ext cx="8129587" cy="5562600"/>
          </a:xfrm>
        </p:spPr>
        <p:txBody>
          <a:bodyPr/>
          <a:lstStyle/>
          <a:p>
            <a:pPr eaLnBrk="1" hangingPunct="1">
              <a:defRPr/>
            </a:pPr>
            <a:r>
              <a:rPr lang="en-US" sz="4000" smtClean="0">
                <a:cs typeface="+mn-cs"/>
              </a:rPr>
              <a:t>The true nature of dark matter remains one of the mysteries of astronomy.</a:t>
            </a:r>
            <a:endParaRPr lang="en-US" sz="4000" smtClean="0">
              <a:cs typeface="Times New Roman" charset="0"/>
            </a:endParaRPr>
          </a:p>
          <a:p>
            <a:pPr lvl="1" eaLnBrk="1" hangingPunct="1">
              <a:defRPr/>
            </a:pPr>
            <a:r>
              <a:rPr lang="en-US" sz="2400" smtClean="0">
                <a:cs typeface="Times New Roman" charset="0"/>
              </a:rPr>
              <a:t>The most successful models of galaxy formation require that the dark matter be made up of </a:t>
            </a:r>
            <a:r>
              <a:rPr lang="en-US" sz="2400" smtClean="0">
                <a:solidFill>
                  <a:srgbClr val="0000FF"/>
                </a:solidFill>
                <a:cs typeface="Times New Roman" charset="0"/>
              </a:rPr>
              <a:t>cold dark matter</a:t>
            </a:r>
            <a:r>
              <a:rPr lang="en-US" sz="2400" smtClean="0">
                <a:cs typeface="Times New Roman" charset="0"/>
              </a:rPr>
              <a:t>.</a:t>
            </a:r>
          </a:p>
          <a:p>
            <a:pPr lvl="1" eaLnBrk="1" hangingPunct="1">
              <a:defRPr/>
            </a:pPr>
            <a:r>
              <a:rPr lang="en-US" sz="2400" smtClean="0">
                <a:cs typeface="Times New Roman" charset="0"/>
              </a:rPr>
              <a:t>That is, the particles should move slowly and clump </a:t>
            </a:r>
            <a:r>
              <a:rPr lang="en-US" sz="2400" smtClean="0"/>
              <a:t>into structures with sizes that explain the galaxies and galaxy clusters you see today.</a:t>
            </a:r>
          </a:p>
        </p:txBody>
      </p:sp>
      <p:sp>
        <p:nvSpPr>
          <p:cNvPr id="1488903"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spTree>
    <p:extLst>
      <p:ext uri="{BB962C8B-B14F-4D97-AF65-F5344CB8AC3E}">
        <p14:creationId xmlns:p14="http://schemas.microsoft.com/office/powerpoint/2010/main" val="13269330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9" name="Rectangle 3"/>
          <p:cNvSpPr>
            <a:spLocks noGrp="1" noChangeArrowheads="1"/>
          </p:cNvSpPr>
          <p:nvPr>
            <p:ph idx="1"/>
          </p:nvPr>
        </p:nvSpPr>
        <p:spPr>
          <a:xfrm>
            <a:off x="557213" y="990600"/>
            <a:ext cx="8205787" cy="5562600"/>
          </a:xfrm>
        </p:spPr>
        <p:txBody>
          <a:bodyPr/>
          <a:lstStyle/>
          <a:p>
            <a:pPr eaLnBrk="1" hangingPunct="1">
              <a:defRPr/>
            </a:pPr>
            <a:r>
              <a:rPr lang="en-US" sz="3600" smtClean="0">
                <a:cs typeface="+mn-cs"/>
              </a:rPr>
              <a:t>Although the evidence is very strong that dark matter exists, it is not abundant enough by itself to make the universe flat.</a:t>
            </a:r>
            <a:r>
              <a:rPr lang="en-US" smtClean="0">
                <a:cs typeface="+mn-cs"/>
              </a:rPr>
              <a:t> </a:t>
            </a:r>
          </a:p>
          <a:p>
            <a:pPr lvl="1" eaLnBrk="1" hangingPunct="1">
              <a:defRPr/>
            </a:pPr>
            <a:r>
              <a:rPr lang="en-US" sz="2400" smtClean="0"/>
              <a:t>Dark matter appears to constitute no more than about 30 percent of the critical density. </a:t>
            </a:r>
          </a:p>
        </p:txBody>
      </p:sp>
      <p:sp>
        <p:nvSpPr>
          <p:cNvPr id="1647621"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spTree>
    <p:extLst>
      <p:ext uri="{BB962C8B-B14F-4D97-AF65-F5344CB8AC3E}">
        <p14:creationId xmlns:p14="http://schemas.microsoft.com/office/powerpoint/2010/main" val="20920251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587" name="Rectangle 3"/>
          <p:cNvSpPr>
            <a:spLocks noGrp="1" noChangeArrowheads="1"/>
          </p:cNvSpPr>
          <p:nvPr>
            <p:ph idx="1"/>
          </p:nvPr>
        </p:nvSpPr>
        <p:spPr>
          <a:xfrm>
            <a:off x="566738" y="962025"/>
            <a:ext cx="8577262" cy="4525963"/>
          </a:xfrm>
        </p:spPr>
        <p:txBody>
          <a:bodyPr/>
          <a:lstStyle/>
          <a:p>
            <a:pPr eaLnBrk="1" hangingPunct="1">
              <a:defRPr/>
            </a:pPr>
            <a:r>
              <a:rPr lang="en-US" sz="4400" smtClean="0">
                <a:cs typeface="+mn-cs"/>
              </a:rPr>
              <a:t>There is more to the universe than meets the eye and more even than dark matter.</a:t>
            </a:r>
          </a:p>
        </p:txBody>
      </p:sp>
      <p:sp>
        <p:nvSpPr>
          <p:cNvPr id="2115589"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Matter in Cosmology </a:t>
            </a:r>
          </a:p>
        </p:txBody>
      </p:sp>
    </p:spTree>
    <p:extLst>
      <p:ext uri="{BB962C8B-B14F-4D97-AF65-F5344CB8AC3E}">
        <p14:creationId xmlns:p14="http://schemas.microsoft.com/office/powerpoint/2010/main" val="4100228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7" name="Rectangle 3"/>
          <p:cNvSpPr>
            <a:spLocks noGrp="1" noChangeArrowheads="1"/>
          </p:cNvSpPr>
          <p:nvPr>
            <p:ph idx="1"/>
          </p:nvPr>
        </p:nvSpPr>
        <p:spPr>
          <a:xfrm>
            <a:off x="557213" y="976313"/>
            <a:ext cx="7900987" cy="5181600"/>
          </a:xfrm>
        </p:spPr>
        <p:txBody>
          <a:bodyPr/>
          <a:lstStyle/>
          <a:p>
            <a:pPr eaLnBrk="1" hangingPunct="1">
              <a:defRPr/>
            </a:pPr>
            <a:r>
              <a:rPr lang="en-US" sz="4000" smtClean="0">
                <a:cs typeface="+mn-cs"/>
              </a:rPr>
              <a:t>A little dizzy from the weirdness of expanding space-time and dark matter? </a:t>
            </a:r>
          </a:p>
          <a:p>
            <a:pPr lvl="1" eaLnBrk="1" hangingPunct="1">
              <a:defRPr/>
            </a:pPr>
            <a:r>
              <a:rPr lang="en-US" sz="2400" smtClean="0"/>
              <a:t>Make sure you are sitting down before you read much further.</a:t>
            </a:r>
          </a:p>
        </p:txBody>
      </p:sp>
      <p:sp>
        <p:nvSpPr>
          <p:cNvPr id="1496068" name="Text Box 4"/>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Modern Cosmology </a:t>
            </a:r>
          </a:p>
        </p:txBody>
      </p:sp>
    </p:spTree>
    <p:extLst>
      <p:ext uri="{BB962C8B-B14F-4D97-AF65-F5344CB8AC3E}">
        <p14:creationId xmlns:p14="http://schemas.microsoft.com/office/powerpoint/2010/main" val="41624941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5" name="Rectangle 3"/>
          <p:cNvSpPr>
            <a:spLocks noGrp="1" noChangeArrowheads="1"/>
          </p:cNvSpPr>
          <p:nvPr>
            <p:ph idx="1"/>
          </p:nvPr>
        </p:nvSpPr>
        <p:spPr>
          <a:xfrm>
            <a:off x="566738" y="976313"/>
            <a:ext cx="7967662" cy="4525962"/>
          </a:xfrm>
        </p:spPr>
        <p:txBody>
          <a:bodyPr/>
          <a:lstStyle/>
          <a:p>
            <a:pPr eaLnBrk="1" hangingPunct="1">
              <a:defRPr/>
            </a:pPr>
            <a:r>
              <a:rPr lang="en-US" sz="4000" smtClean="0">
                <a:cs typeface="+mn-cs"/>
              </a:rPr>
              <a:t>As the 21st century began, cosmologists made a startling discovery.</a:t>
            </a:r>
          </a:p>
          <a:p>
            <a:pPr lvl="1" eaLnBrk="1" hangingPunct="1">
              <a:defRPr/>
            </a:pPr>
            <a:r>
              <a:rPr lang="en-US" sz="2400" smtClean="0">
                <a:cs typeface="Times New Roman" charset="0"/>
              </a:rPr>
              <a:t>To get a running start on these new discoveries, you</a:t>
            </a:r>
            <a:r>
              <a:rPr lang="ja-JP" altLang="en-US" sz="2400" smtClean="0">
                <a:latin typeface="Arial"/>
                <a:cs typeface="Times New Roman" charset="0"/>
              </a:rPr>
              <a:t>’</a:t>
            </a:r>
            <a:r>
              <a:rPr lang="en-US" sz="2400" smtClean="0">
                <a:cs typeface="Times New Roman" charset="0"/>
              </a:rPr>
              <a:t>ll have to go back a couple of decades.</a:t>
            </a:r>
            <a:endParaRPr lang="en-US" sz="2000" smtClean="0"/>
          </a:p>
        </p:txBody>
      </p:sp>
      <p:sp>
        <p:nvSpPr>
          <p:cNvPr id="2030598"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Modern Cosmology </a:t>
            </a:r>
          </a:p>
        </p:txBody>
      </p:sp>
    </p:spTree>
    <p:extLst>
      <p:ext uri="{BB962C8B-B14F-4D97-AF65-F5344CB8AC3E}">
        <p14:creationId xmlns:p14="http://schemas.microsoft.com/office/powerpoint/2010/main" val="2837705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347" name="Rectangle 3"/>
          <p:cNvSpPr>
            <a:spLocks noGrp="1" noChangeArrowheads="1"/>
          </p:cNvSpPr>
          <p:nvPr>
            <p:ph idx="1"/>
          </p:nvPr>
        </p:nvSpPr>
        <p:spPr>
          <a:xfrm>
            <a:off x="557213" y="990600"/>
            <a:ext cx="8358187" cy="5867400"/>
          </a:xfrm>
        </p:spPr>
        <p:txBody>
          <a:bodyPr/>
          <a:lstStyle/>
          <a:p>
            <a:pPr eaLnBrk="1" hangingPunct="1">
              <a:defRPr/>
            </a:pPr>
            <a:r>
              <a:rPr lang="en-US" sz="3600" smtClean="0">
                <a:cs typeface="+mn-cs"/>
              </a:rPr>
              <a:t>By 1980, the big bang model was widely accepted.</a:t>
            </a:r>
          </a:p>
          <a:p>
            <a:pPr eaLnBrk="1" hangingPunct="1">
              <a:defRPr/>
            </a:pPr>
            <a:r>
              <a:rPr lang="en-US" sz="3600" smtClean="0">
                <a:cs typeface="+mn-cs"/>
              </a:rPr>
              <a:t>However, it faced two problems that led to the development of an improved theory:</a:t>
            </a:r>
          </a:p>
          <a:p>
            <a:pPr lvl="1" eaLnBrk="1" hangingPunct="1">
              <a:defRPr/>
            </a:pPr>
            <a:r>
              <a:rPr lang="en-US" sz="2600" smtClean="0"/>
              <a:t>A big bang model with an important addition</a:t>
            </a:r>
          </a:p>
        </p:txBody>
      </p:sp>
      <p:sp>
        <p:nvSpPr>
          <p:cNvPr id="1721348" name="Text Box 4"/>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405332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1" name="Rectangle 3"/>
          <p:cNvSpPr>
            <a:spLocks noGrp="1" noChangeArrowheads="1"/>
          </p:cNvSpPr>
          <p:nvPr>
            <p:ph idx="1"/>
          </p:nvPr>
        </p:nvSpPr>
        <p:spPr>
          <a:xfrm>
            <a:off x="566738" y="965200"/>
            <a:ext cx="8272462" cy="4525963"/>
          </a:xfrm>
        </p:spPr>
        <p:txBody>
          <a:bodyPr/>
          <a:lstStyle/>
          <a:p>
            <a:pPr eaLnBrk="1" hangingPunct="1">
              <a:defRPr/>
            </a:pPr>
            <a:r>
              <a:rPr lang="en-US" sz="4000" smtClean="0">
                <a:cs typeface="+mn-cs"/>
              </a:rPr>
              <a:t>One of the problems is called the </a:t>
            </a:r>
            <a:r>
              <a:rPr lang="en-US" sz="4000" smtClean="0">
                <a:solidFill>
                  <a:srgbClr val="0000FF"/>
                </a:solidFill>
                <a:cs typeface="+mn-cs"/>
              </a:rPr>
              <a:t>flatness problem</a:t>
            </a:r>
            <a:r>
              <a:rPr lang="en-US" sz="4000" smtClean="0">
                <a:cs typeface="+mn-cs"/>
              </a:rPr>
              <a:t>.</a:t>
            </a:r>
            <a:r>
              <a:rPr lang="en-US" smtClean="0">
                <a:cs typeface="+mn-cs"/>
              </a:rPr>
              <a:t> </a:t>
            </a:r>
          </a:p>
          <a:p>
            <a:pPr lvl="1" eaLnBrk="1" hangingPunct="1">
              <a:defRPr/>
            </a:pPr>
            <a:r>
              <a:rPr lang="en-US" sz="2400" smtClean="0"/>
              <a:t>The curvature of space-time seems to be near the transition between an open and a closed universe.</a:t>
            </a:r>
          </a:p>
          <a:p>
            <a:pPr lvl="1" eaLnBrk="1" hangingPunct="1">
              <a:defRPr/>
            </a:pPr>
            <a:r>
              <a:rPr lang="en-US" sz="2400" smtClean="0"/>
              <a:t>That is, the universe seems approximately flat.</a:t>
            </a:r>
          </a:p>
        </p:txBody>
      </p:sp>
      <p:sp>
        <p:nvSpPr>
          <p:cNvPr id="1722375" name="Text Box 7"/>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2899007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9" name="Rectangle 3"/>
          <p:cNvSpPr>
            <a:spLocks noGrp="1" noChangeArrowheads="1"/>
          </p:cNvSpPr>
          <p:nvPr>
            <p:ph idx="1"/>
          </p:nvPr>
        </p:nvSpPr>
        <p:spPr>
          <a:xfrm>
            <a:off x="557213" y="990600"/>
            <a:ext cx="8129587" cy="5562600"/>
          </a:xfrm>
        </p:spPr>
        <p:txBody>
          <a:bodyPr/>
          <a:lstStyle/>
          <a:p>
            <a:pPr eaLnBrk="1" hangingPunct="1">
              <a:defRPr/>
            </a:pPr>
            <a:r>
              <a:rPr lang="en-US" sz="3600" smtClean="0">
                <a:cs typeface="+mn-cs"/>
              </a:rPr>
              <a:t>It seems peculiar that the actual density of the universe is anywhere near the critical density that would make it flat.</a:t>
            </a:r>
          </a:p>
          <a:p>
            <a:pPr lvl="1" eaLnBrk="1" hangingPunct="1">
              <a:defRPr/>
            </a:pPr>
            <a:r>
              <a:rPr lang="en-US" sz="2400" smtClean="0"/>
              <a:t>To be so near critical density now, the density of the universe during its first moments must have been very close—within 1 part in 10</a:t>
            </a:r>
            <a:r>
              <a:rPr lang="en-US" sz="2400" baseline="30000" smtClean="0"/>
              <a:t>49</a:t>
            </a:r>
            <a:r>
              <a:rPr lang="en-US" sz="2400" smtClean="0"/>
              <a:t> of the critical density. </a:t>
            </a:r>
          </a:p>
        </p:txBody>
      </p:sp>
      <p:sp>
        <p:nvSpPr>
          <p:cNvPr id="1724423" name="Text Box 7"/>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91050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107" name="Rectangle 3"/>
          <p:cNvSpPr>
            <a:spLocks noGrp="1" noChangeArrowheads="1"/>
          </p:cNvSpPr>
          <p:nvPr>
            <p:ph idx="1"/>
          </p:nvPr>
        </p:nvSpPr>
        <p:spPr>
          <a:xfrm>
            <a:off x="566738" y="976313"/>
            <a:ext cx="8577262" cy="5486400"/>
          </a:xfrm>
        </p:spPr>
        <p:txBody>
          <a:bodyPr/>
          <a:lstStyle/>
          <a:p>
            <a:pPr eaLnBrk="1" hangingPunct="1">
              <a:defRPr/>
            </a:pPr>
            <a:r>
              <a:rPr lang="en-US" sz="4000" smtClean="0">
                <a:cs typeface="+mn-cs"/>
              </a:rPr>
              <a:t>The stretching of space-time explains one of the most important observations in cosmology:</a:t>
            </a:r>
          </a:p>
          <a:p>
            <a:pPr lvl="1" eaLnBrk="1" hangingPunct="1">
              <a:defRPr/>
            </a:pPr>
            <a:r>
              <a:rPr lang="en-US" smtClean="0"/>
              <a:t>Cosmological redshifts</a:t>
            </a:r>
          </a:p>
        </p:txBody>
      </p:sp>
      <p:sp>
        <p:nvSpPr>
          <p:cNvPr id="1711109"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spTree>
    <p:extLst>
      <p:ext uri="{BB962C8B-B14F-4D97-AF65-F5344CB8AC3E}">
        <p14:creationId xmlns:p14="http://schemas.microsoft.com/office/powerpoint/2010/main" val="3634926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635" name="Rectangle 3"/>
          <p:cNvSpPr>
            <a:spLocks noGrp="1" noChangeArrowheads="1"/>
          </p:cNvSpPr>
          <p:nvPr>
            <p:ph idx="1"/>
          </p:nvPr>
        </p:nvSpPr>
        <p:spPr>
          <a:xfrm>
            <a:off x="566738" y="990600"/>
            <a:ext cx="8272462" cy="5867400"/>
          </a:xfrm>
        </p:spPr>
        <p:txBody>
          <a:bodyPr/>
          <a:lstStyle/>
          <a:p>
            <a:pPr eaLnBrk="1" hangingPunct="1">
              <a:defRPr/>
            </a:pPr>
            <a:r>
              <a:rPr lang="en-US" sz="3600" smtClean="0">
                <a:cs typeface="+mn-cs"/>
              </a:rPr>
              <a:t>Why is the universe so close to exactly flat, with no space-time curvature, at the time of the big bang?</a:t>
            </a:r>
          </a:p>
        </p:txBody>
      </p:sp>
      <p:sp>
        <p:nvSpPr>
          <p:cNvPr id="2117637" name="Text Box 5"/>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131679679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1" name="Rectangle 3"/>
          <p:cNvSpPr>
            <a:spLocks noGrp="1" noChangeArrowheads="1"/>
          </p:cNvSpPr>
          <p:nvPr>
            <p:ph idx="1"/>
          </p:nvPr>
        </p:nvSpPr>
        <p:spPr>
          <a:xfrm>
            <a:off x="557213" y="981075"/>
            <a:ext cx="8586787" cy="5867400"/>
          </a:xfrm>
        </p:spPr>
        <p:txBody>
          <a:bodyPr/>
          <a:lstStyle/>
          <a:p>
            <a:pPr eaLnBrk="1" hangingPunct="1">
              <a:defRPr/>
            </a:pPr>
            <a:r>
              <a:rPr lang="en-US" sz="3600" smtClean="0">
                <a:cs typeface="+mn-cs"/>
              </a:rPr>
              <a:t>The second problem with the original big bang theory is called the </a:t>
            </a:r>
            <a:r>
              <a:rPr lang="en-US" sz="3600" smtClean="0">
                <a:solidFill>
                  <a:srgbClr val="0000FF"/>
                </a:solidFill>
                <a:cs typeface="+mn-cs"/>
              </a:rPr>
              <a:t>horizon problem</a:t>
            </a:r>
            <a:r>
              <a:rPr lang="en-US" sz="3600" smtClean="0">
                <a:cs typeface="+mn-cs"/>
              </a:rPr>
              <a:t>.</a:t>
            </a:r>
          </a:p>
          <a:p>
            <a:pPr lvl="1" eaLnBrk="1" hangingPunct="1">
              <a:defRPr/>
            </a:pPr>
            <a:r>
              <a:rPr lang="en-US" sz="2400" smtClean="0"/>
              <a:t>When astronomers correct for the motion of Earth, they find that the CMB is very isotropic.</a:t>
            </a:r>
          </a:p>
          <a:p>
            <a:pPr lvl="1" eaLnBrk="1" hangingPunct="1">
              <a:defRPr/>
            </a:pPr>
            <a:r>
              <a:rPr lang="en-US" sz="2400" smtClean="0"/>
              <a:t>It is the same in all directions to a precision of better than 1 part in 1,000.</a:t>
            </a:r>
          </a:p>
        </p:txBody>
      </p:sp>
      <p:sp>
        <p:nvSpPr>
          <p:cNvPr id="1502215" name="Text Box 7"/>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16909532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83" name="Rectangle 3"/>
          <p:cNvSpPr>
            <a:spLocks noGrp="1" noChangeArrowheads="1"/>
          </p:cNvSpPr>
          <p:nvPr>
            <p:ph idx="1"/>
          </p:nvPr>
        </p:nvSpPr>
        <p:spPr>
          <a:xfrm>
            <a:off x="123825" y="990600"/>
            <a:ext cx="9020175" cy="4525963"/>
          </a:xfrm>
        </p:spPr>
        <p:txBody>
          <a:bodyPr/>
          <a:lstStyle/>
          <a:p>
            <a:pPr lvl="1" eaLnBrk="1" hangingPunct="1">
              <a:defRPr/>
            </a:pPr>
            <a:r>
              <a:rPr lang="en-US" sz="3200" smtClean="0"/>
              <a:t>Yet, background radiation coming from two points in the sky separated by more than an angle of 1</a:t>
            </a:r>
            <a:r>
              <a:rPr lang="en-US" sz="3200" smtClean="0">
                <a:cs typeface="Arial" charset="0"/>
              </a:rPr>
              <a:t>°</a:t>
            </a:r>
            <a:r>
              <a:rPr lang="en-US" sz="3200" smtClean="0"/>
              <a:t> is from two parts of the big bang far enough apart that they should not have been connected at any previous time.</a:t>
            </a:r>
          </a:p>
          <a:p>
            <a:pPr eaLnBrk="1" hangingPunct="1">
              <a:defRPr/>
            </a:pPr>
            <a:endParaRPr lang="en-US" smtClean="0">
              <a:cs typeface="+mn-cs"/>
            </a:endParaRPr>
          </a:p>
        </p:txBody>
      </p:sp>
      <p:sp>
        <p:nvSpPr>
          <p:cNvPr id="2119685" name="Text Box 5"/>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3796417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5" name="Rectangle 3"/>
          <p:cNvSpPr>
            <a:spLocks noGrp="1" noChangeArrowheads="1"/>
          </p:cNvSpPr>
          <p:nvPr>
            <p:ph idx="1"/>
          </p:nvPr>
        </p:nvSpPr>
        <p:spPr>
          <a:xfrm>
            <a:off x="128588" y="1019175"/>
            <a:ext cx="9015412" cy="5867400"/>
          </a:xfrm>
        </p:spPr>
        <p:txBody>
          <a:bodyPr/>
          <a:lstStyle/>
          <a:p>
            <a:pPr lvl="1" eaLnBrk="1" hangingPunct="1">
              <a:defRPr/>
            </a:pPr>
            <a:r>
              <a:rPr lang="en-US" smtClean="0"/>
              <a:t>That is, when the CMB photons were released, the universe was not old enough for energy to have traveled at the speed of light from one of those regions to the other.</a:t>
            </a:r>
          </a:p>
          <a:p>
            <a:pPr lvl="1" eaLnBrk="1" hangingPunct="1">
              <a:defRPr/>
            </a:pPr>
            <a:r>
              <a:rPr lang="en-US" smtClean="0"/>
              <a:t>The regions should always have been beyond each other</a:t>
            </a:r>
            <a:r>
              <a:rPr lang="ja-JP" altLang="en-US" smtClean="0">
                <a:latin typeface="Arial"/>
              </a:rPr>
              <a:t>’</a:t>
            </a:r>
            <a:r>
              <a:rPr lang="en-US" smtClean="0"/>
              <a:t>s </a:t>
            </a:r>
            <a:r>
              <a:rPr lang="ja-JP" altLang="en-US" smtClean="0">
                <a:latin typeface="Arial"/>
              </a:rPr>
              <a:t>“</a:t>
            </a:r>
            <a:r>
              <a:rPr lang="en-US" smtClean="0"/>
              <a:t>horizon.</a:t>
            </a:r>
            <a:r>
              <a:rPr lang="ja-JP" altLang="en-US" smtClean="0">
                <a:latin typeface="Arial"/>
              </a:rPr>
              <a:t>”</a:t>
            </a:r>
            <a:endParaRPr lang="en-US" smtClean="0"/>
          </a:p>
          <a:p>
            <a:pPr lvl="1" eaLnBrk="1" hangingPunct="1">
              <a:defRPr/>
            </a:pPr>
            <a:r>
              <a:rPr lang="en-US" smtClean="0"/>
              <a:t>They could not have exchanged heat to make their temperatures equal.</a:t>
            </a:r>
          </a:p>
        </p:txBody>
      </p:sp>
      <p:sp>
        <p:nvSpPr>
          <p:cNvPr id="1503238" name="Text Box 6"/>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143834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659" name="Rectangle 3"/>
          <p:cNvSpPr>
            <a:spLocks noGrp="1" noChangeArrowheads="1"/>
          </p:cNvSpPr>
          <p:nvPr>
            <p:ph idx="1"/>
          </p:nvPr>
        </p:nvSpPr>
        <p:spPr>
          <a:xfrm>
            <a:off x="566738" y="976313"/>
            <a:ext cx="8348662" cy="4525962"/>
          </a:xfrm>
        </p:spPr>
        <p:txBody>
          <a:bodyPr/>
          <a:lstStyle/>
          <a:p>
            <a:pPr eaLnBrk="1" hangingPunct="1">
              <a:defRPr/>
            </a:pPr>
            <a:r>
              <a:rPr lang="en-US" sz="4000" smtClean="0">
                <a:cs typeface="+mn-cs"/>
              </a:rPr>
              <a:t>How did every part of  the observable universe get to be so nearly the same temperature by the time of recombination?</a:t>
            </a:r>
          </a:p>
        </p:txBody>
      </p:sp>
      <p:sp>
        <p:nvSpPr>
          <p:cNvPr id="2118661" name="Text Box 5"/>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2166861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9" name="Rectangle 3"/>
          <p:cNvSpPr>
            <a:spLocks noGrp="1" noChangeArrowheads="1"/>
          </p:cNvSpPr>
          <p:nvPr>
            <p:ph idx="1"/>
          </p:nvPr>
        </p:nvSpPr>
        <p:spPr>
          <a:xfrm>
            <a:off x="557213" y="990600"/>
            <a:ext cx="8343900" cy="5257800"/>
          </a:xfrm>
        </p:spPr>
        <p:txBody>
          <a:bodyPr/>
          <a:lstStyle/>
          <a:p>
            <a:pPr eaLnBrk="1" hangingPunct="1">
              <a:defRPr/>
            </a:pPr>
            <a:r>
              <a:rPr lang="en-US" sz="3600" smtClean="0">
                <a:cs typeface="+mn-cs"/>
              </a:rPr>
              <a:t>The key to these two problems—and to other problems with the simple big bang model—may lie with a modified model called the </a:t>
            </a:r>
            <a:r>
              <a:rPr lang="en-US" sz="3600" smtClean="0">
                <a:solidFill>
                  <a:srgbClr val="0000FF"/>
                </a:solidFill>
                <a:cs typeface="+mn-cs"/>
              </a:rPr>
              <a:t>inflationary big bang</a:t>
            </a:r>
            <a:r>
              <a:rPr lang="en-US" sz="3600" smtClean="0">
                <a:cs typeface="+mn-cs"/>
              </a:rPr>
              <a:t>.</a:t>
            </a:r>
          </a:p>
        </p:txBody>
      </p:sp>
      <p:sp>
        <p:nvSpPr>
          <p:cNvPr id="1504262" name="Text Box 6"/>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170719539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7" name="Rectangle 3"/>
          <p:cNvSpPr>
            <a:spLocks noGrp="1" noChangeArrowheads="1"/>
          </p:cNvSpPr>
          <p:nvPr>
            <p:ph idx="1"/>
          </p:nvPr>
        </p:nvSpPr>
        <p:spPr>
          <a:xfrm>
            <a:off x="566738" y="976313"/>
            <a:ext cx="8577262" cy="4525962"/>
          </a:xfrm>
        </p:spPr>
        <p:txBody>
          <a:bodyPr/>
          <a:lstStyle/>
          <a:p>
            <a:pPr eaLnBrk="1" hangingPunct="1">
              <a:defRPr/>
            </a:pPr>
            <a:r>
              <a:rPr lang="en-US" sz="4000" smtClean="0">
                <a:cs typeface="+mn-cs"/>
              </a:rPr>
              <a:t>The theory predicts there was a sudden extra expansion when the universe was very young.</a:t>
            </a:r>
          </a:p>
          <a:p>
            <a:pPr lvl="1" eaLnBrk="1" hangingPunct="1">
              <a:defRPr/>
            </a:pPr>
            <a:r>
              <a:rPr lang="en-US" sz="2600" smtClean="0"/>
              <a:t>This expansion was even more extreme than that predicted by the original big bang model.</a:t>
            </a:r>
          </a:p>
        </p:txBody>
      </p:sp>
      <p:sp>
        <p:nvSpPr>
          <p:cNvPr id="2120709" name="Text Box 5"/>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7381266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3" name="Rectangle 3"/>
          <p:cNvSpPr>
            <a:spLocks noGrp="1" noChangeArrowheads="1"/>
          </p:cNvSpPr>
          <p:nvPr>
            <p:ph idx="1"/>
          </p:nvPr>
        </p:nvSpPr>
        <p:spPr>
          <a:xfrm>
            <a:off x="557213" y="1004888"/>
            <a:ext cx="8053387" cy="5867400"/>
          </a:xfrm>
        </p:spPr>
        <p:txBody>
          <a:bodyPr/>
          <a:lstStyle/>
          <a:p>
            <a:pPr eaLnBrk="1" hangingPunct="1">
              <a:defRPr/>
            </a:pPr>
            <a:r>
              <a:rPr lang="en-US" sz="3400" smtClean="0">
                <a:cs typeface="+mn-cs"/>
              </a:rPr>
              <a:t>According to the inflationary universe model, the universe expanded and cooled until about 10</a:t>
            </a:r>
            <a:r>
              <a:rPr lang="en-US" sz="3400" baseline="30000" smtClean="0">
                <a:cs typeface="+mn-cs"/>
              </a:rPr>
              <a:t>-35</a:t>
            </a:r>
            <a:r>
              <a:rPr lang="en-US" sz="3400" smtClean="0">
                <a:cs typeface="+mn-cs"/>
              </a:rPr>
              <a:t> second after the big bang.</a:t>
            </a:r>
          </a:p>
          <a:p>
            <a:pPr lvl="1" eaLnBrk="1" hangingPunct="1">
              <a:defRPr/>
            </a:pPr>
            <a:r>
              <a:rPr lang="en-US" sz="2400" smtClean="0"/>
              <a:t>Then, the universe became cool enough that the forces of nature—which at earlier extremely high temperatures would have behaved identically—began to differ from each other.</a:t>
            </a:r>
          </a:p>
        </p:txBody>
      </p:sp>
      <p:sp>
        <p:nvSpPr>
          <p:cNvPr id="1653766" name="Text Box 6"/>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235105371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84" name="Rectangle 8"/>
          <p:cNvSpPr>
            <a:spLocks noGrp="1" noChangeArrowheads="1"/>
          </p:cNvSpPr>
          <p:nvPr>
            <p:ph type="body" sz="half" idx="1"/>
          </p:nvPr>
        </p:nvSpPr>
        <p:spPr>
          <a:xfrm>
            <a:off x="557213" y="981075"/>
            <a:ext cx="8281987" cy="5867400"/>
          </a:xfrm>
        </p:spPr>
        <p:txBody>
          <a:bodyPr/>
          <a:lstStyle/>
          <a:p>
            <a:pPr eaLnBrk="1" hangingPunct="1">
              <a:defRPr/>
            </a:pPr>
            <a:r>
              <a:rPr lang="en-US" sz="3600" smtClean="0">
                <a:cs typeface="+mn-cs"/>
              </a:rPr>
              <a:t>Physicists calculate that this would have released tremendous amounts of energy.</a:t>
            </a:r>
          </a:p>
          <a:p>
            <a:pPr eaLnBrk="1" hangingPunct="1">
              <a:defRPr/>
            </a:pPr>
            <a:r>
              <a:rPr lang="en-US" sz="3600" smtClean="0">
                <a:cs typeface="+mn-cs"/>
              </a:rPr>
              <a:t>It would have suddenly inflated the universe by a factor of 10</a:t>
            </a:r>
            <a:r>
              <a:rPr lang="en-US" sz="3600" baseline="30000" smtClean="0">
                <a:cs typeface="+mn-cs"/>
              </a:rPr>
              <a:t>50</a:t>
            </a:r>
            <a:r>
              <a:rPr lang="en-US" sz="3600" smtClean="0">
                <a:cs typeface="+mn-cs"/>
              </a:rPr>
              <a:t> or larger.</a:t>
            </a:r>
          </a:p>
        </p:txBody>
      </p:sp>
      <p:sp>
        <p:nvSpPr>
          <p:cNvPr id="1509387" name="Text Box 11"/>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6356146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1" name="Rectangle 3"/>
          <p:cNvSpPr>
            <a:spLocks noGrp="1" noChangeArrowheads="1"/>
          </p:cNvSpPr>
          <p:nvPr>
            <p:ph idx="1"/>
          </p:nvPr>
        </p:nvSpPr>
        <p:spPr>
          <a:xfrm>
            <a:off x="557213" y="990600"/>
            <a:ext cx="8358187" cy="5867400"/>
          </a:xfrm>
        </p:spPr>
        <p:txBody>
          <a:bodyPr/>
          <a:lstStyle/>
          <a:p>
            <a:pPr eaLnBrk="1" hangingPunct="1">
              <a:defRPr/>
            </a:pPr>
            <a:r>
              <a:rPr lang="en-US" smtClean="0">
                <a:cs typeface="+mn-cs"/>
              </a:rPr>
              <a:t>As a result, the part of the universe that is now visible from Earth—the entire observable universe—expanded rapidly from no larger than the volume of an atom to the volume of a cherry pit.</a:t>
            </a:r>
          </a:p>
          <a:p>
            <a:pPr eaLnBrk="1" hangingPunct="1">
              <a:defRPr/>
            </a:pPr>
            <a:r>
              <a:rPr lang="en-US" smtClean="0">
                <a:cs typeface="+mn-cs"/>
              </a:rPr>
              <a:t>Then, it continued a slower expansion to its present state.</a:t>
            </a:r>
          </a:p>
        </p:txBody>
      </p:sp>
      <p:sp>
        <p:nvSpPr>
          <p:cNvPr id="2034695" name="Text Box 7"/>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37477541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1" name="Rectangle 3"/>
          <p:cNvSpPr>
            <a:spLocks noGrp="1" noChangeArrowheads="1"/>
          </p:cNvSpPr>
          <p:nvPr>
            <p:ph idx="1"/>
          </p:nvPr>
        </p:nvSpPr>
        <p:spPr>
          <a:xfrm>
            <a:off x="557213" y="990600"/>
            <a:ext cx="7824787" cy="4525963"/>
          </a:xfrm>
        </p:spPr>
        <p:txBody>
          <a:bodyPr/>
          <a:lstStyle/>
          <a:p>
            <a:pPr eaLnBrk="1" hangingPunct="1">
              <a:defRPr/>
            </a:pPr>
            <a:r>
              <a:rPr lang="en-US" smtClean="0">
                <a:cs typeface="+mn-cs"/>
              </a:rPr>
              <a:t>Modern astronomers understand that, except for small local motions within clusters of galaxies, the galaxies are basically at rest. </a:t>
            </a:r>
          </a:p>
          <a:p>
            <a:pPr lvl="1" eaLnBrk="1" hangingPunct="1">
              <a:defRPr/>
            </a:pPr>
            <a:r>
              <a:rPr lang="en-US" sz="2400" smtClean="0"/>
              <a:t>They have kept approximately the same </a:t>
            </a:r>
            <a:r>
              <a:rPr lang="ja-JP" altLang="en-US" sz="2400" smtClean="0">
                <a:latin typeface="Arial"/>
              </a:rPr>
              <a:t>“</a:t>
            </a:r>
            <a:r>
              <a:rPr lang="en-US" sz="2400" smtClean="0"/>
              <a:t>address</a:t>
            </a:r>
            <a:r>
              <a:rPr lang="ja-JP" altLang="en-US" sz="2400" smtClean="0">
                <a:latin typeface="Arial"/>
              </a:rPr>
              <a:t>”</a:t>
            </a:r>
            <a:r>
              <a:rPr lang="en-US" sz="2400" smtClean="0"/>
              <a:t> in space since the big bang.</a:t>
            </a:r>
          </a:p>
          <a:p>
            <a:pPr eaLnBrk="1" hangingPunct="1">
              <a:defRPr/>
            </a:pPr>
            <a:r>
              <a:rPr lang="en-US" smtClean="0">
                <a:cs typeface="+mn-cs"/>
              </a:rPr>
              <a:t>The distances between them increase as space-time expands.</a:t>
            </a:r>
          </a:p>
        </p:txBody>
      </p:sp>
      <p:sp>
        <p:nvSpPr>
          <p:cNvPr id="2014213"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spTree>
    <p:extLst>
      <p:ext uri="{BB962C8B-B14F-4D97-AF65-F5344CB8AC3E}">
        <p14:creationId xmlns:p14="http://schemas.microsoft.com/office/powerpoint/2010/main" val="270683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3" name="Rectangle 3"/>
          <p:cNvSpPr>
            <a:spLocks noGrp="1" noChangeArrowheads="1"/>
          </p:cNvSpPr>
          <p:nvPr>
            <p:ph idx="1"/>
          </p:nvPr>
        </p:nvSpPr>
        <p:spPr>
          <a:xfrm>
            <a:off x="557213" y="990600"/>
            <a:ext cx="8229600" cy="5562600"/>
          </a:xfrm>
        </p:spPr>
        <p:txBody>
          <a:bodyPr/>
          <a:lstStyle/>
          <a:p>
            <a:pPr eaLnBrk="1" hangingPunct="1">
              <a:defRPr/>
            </a:pPr>
            <a:r>
              <a:rPr lang="en-US" sz="3600" smtClean="0">
                <a:cs typeface="+mn-cs"/>
              </a:rPr>
              <a:t>That sudden inflation can solve the flatness problem and the horizon problem.</a:t>
            </a:r>
          </a:p>
          <a:p>
            <a:pPr lvl="1" eaLnBrk="1" hangingPunct="1">
              <a:defRPr/>
            </a:pPr>
            <a:r>
              <a:rPr lang="en-US" sz="2400" smtClean="0"/>
              <a:t>The inflation of the universe would have forced whatever curvature it had toward zero—just as inflating a balloon makes a small spot on its surface flatter. </a:t>
            </a:r>
          </a:p>
          <a:p>
            <a:pPr lvl="1" eaLnBrk="1" hangingPunct="1">
              <a:defRPr/>
            </a:pPr>
            <a:r>
              <a:rPr lang="en-US" sz="2400" smtClean="0"/>
              <a:t>Thus, you now live in a universe that is almost perfectly flat space-time geometry because of that sudden inflation long ago.</a:t>
            </a:r>
          </a:p>
        </p:txBody>
      </p:sp>
      <p:sp>
        <p:nvSpPr>
          <p:cNvPr id="1510406" name="Text Box 6"/>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10135112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7" name="Rectangle 3"/>
          <p:cNvSpPr>
            <a:spLocks noGrp="1" noChangeArrowheads="1"/>
          </p:cNvSpPr>
          <p:nvPr>
            <p:ph idx="1"/>
          </p:nvPr>
        </p:nvSpPr>
        <p:spPr>
          <a:xfrm>
            <a:off x="128588" y="1019175"/>
            <a:ext cx="9015412" cy="5410200"/>
          </a:xfrm>
        </p:spPr>
        <p:txBody>
          <a:bodyPr/>
          <a:lstStyle/>
          <a:p>
            <a:pPr lvl="1" eaLnBrk="1" hangingPunct="1">
              <a:defRPr/>
            </a:pPr>
            <a:r>
              <a:rPr lang="en-US" smtClean="0"/>
              <a:t>In addition, because the observable part of the universe was no larger in volume than an atom before inflation, it was small enough to have equalized its temperature by then.</a:t>
            </a:r>
          </a:p>
          <a:p>
            <a:pPr lvl="1" eaLnBrk="1" hangingPunct="1">
              <a:defRPr/>
            </a:pPr>
            <a:r>
              <a:rPr lang="en-US" smtClean="0"/>
              <a:t>Now, you live in a universe with the same CMB temperature in all directions.</a:t>
            </a:r>
          </a:p>
        </p:txBody>
      </p:sp>
      <p:sp>
        <p:nvSpPr>
          <p:cNvPr id="1511430" name="Text Box 6"/>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658387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1" name="Rectangle 3"/>
          <p:cNvSpPr>
            <a:spLocks noGrp="1" noChangeArrowheads="1"/>
          </p:cNvSpPr>
          <p:nvPr>
            <p:ph idx="1"/>
          </p:nvPr>
        </p:nvSpPr>
        <p:spPr>
          <a:xfrm>
            <a:off x="557213" y="962025"/>
            <a:ext cx="8129587" cy="5867400"/>
          </a:xfrm>
        </p:spPr>
        <p:txBody>
          <a:bodyPr/>
          <a:lstStyle/>
          <a:p>
            <a:pPr eaLnBrk="1" hangingPunct="1">
              <a:defRPr/>
            </a:pPr>
            <a:r>
              <a:rPr lang="en-US" sz="4400" smtClean="0">
                <a:cs typeface="+mn-cs"/>
              </a:rPr>
              <a:t>The inflationary theory predicts that the universe is almost perfectly flat.</a:t>
            </a:r>
            <a:r>
              <a:rPr lang="en-US" sz="4000" smtClean="0">
                <a:cs typeface="+mn-cs"/>
              </a:rPr>
              <a:t> </a:t>
            </a:r>
          </a:p>
          <a:p>
            <a:pPr lvl="1" eaLnBrk="1" hangingPunct="1">
              <a:defRPr/>
            </a:pPr>
            <a:r>
              <a:rPr lang="en-US" sz="2400" smtClean="0"/>
              <a:t>Observations, however, seem to show that the masses scientists know about—baryonic matter plus dark matter—add up only to about 30 percent of the amount needed to make space-time flat.</a:t>
            </a:r>
          </a:p>
        </p:txBody>
      </p:sp>
      <p:sp>
        <p:nvSpPr>
          <p:cNvPr id="1655814" name="Text Box 6"/>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251349759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1731" name="Rectangle 3"/>
          <p:cNvSpPr>
            <a:spLocks noGrp="1" noChangeArrowheads="1"/>
          </p:cNvSpPr>
          <p:nvPr>
            <p:ph idx="1"/>
          </p:nvPr>
        </p:nvSpPr>
        <p:spPr>
          <a:xfrm>
            <a:off x="566738" y="976313"/>
            <a:ext cx="8534400" cy="4525962"/>
          </a:xfrm>
        </p:spPr>
        <p:txBody>
          <a:bodyPr/>
          <a:lstStyle/>
          <a:p>
            <a:pPr eaLnBrk="1" hangingPunct="1">
              <a:defRPr/>
            </a:pPr>
            <a:r>
              <a:rPr lang="en-US" sz="4000" smtClean="0">
                <a:cs typeface="+mn-cs"/>
              </a:rPr>
              <a:t>Can there be more to the universe than baryonic matter and dark matter?</a:t>
            </a:r>
          </a:p>
          <a:p>
            <a:pPr eaLnBrk="1" hangingPunct="1">
              <a:defRPr/>
            </a:pPr>
            <a:r>
              <a:rPr lang="en-US" sz="4000" smtClean="0">
                <a:cs typeface="+mn-cs"/>
              </a:rPr>
              <a:t>What could be weirder than dark matter?</a:t>
            </a:r>
          </a:p>
        </p:txBody>
      </p:sp>
      <p:sp>
        <p:nvSpPr>
          <p:cNvPr id="2121733" name="Text Box 5"/>
          <p:cNvSpPr txBox="1">
            <a:spLocks noChangeArrowheads="1"/>
          </p:cNvSpPr>
          <p:nvPr/>
        </p:nvSpPr>
        <p:spPr bwMode="auto">
          <a:xfrm>
            <a:off x="557213" y="76200"/>
            <a:ext cx="7291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Inflation</a:t>
            </a:r>
          </a:p>
        </p:txBody>
      </p:sp>
    </p:spTree>
    <p:extLst>
      <p:ext uri="{BB962C8B-B14F-4D97-AF65-F5344CB8AC3E}">
        <p14:creationId xmlns:p14="http://schemas.microsoft.com/office/powerpoint/2010/main" val="293937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4" name="Text Box 4"/>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
        <p:nvSpPr>
          <p:cNvPr id="1515525" name="Rectangle 5"/>
          <p:cNvSpPr>
            <a:spLocks noGrp="1" noChangeArrowheads="1"/>
          </p:cNvSpPr>
          <p:nvPr>
            <p:ph idx="1"/>
          </p:nvPr>
        </p:nvSpPr>
        <p:spPr>
          <a:xfrm>
            <a:off x="557213" y="1004888"/>
            <a:ext cx="8586787" cy="5410200"/>
          </a:xfrm>
        </p:spPr>
        <p:txBody>
          <a:bodyPr/>
          <a:lstStyle/>
          <a:p>
            <a:pPr eaLnBrk="1" hangingPunct="1">
              <a:defRPr/>
            </a:pPr>
            <a:r>
              <a:rPr lang="en-US" sz="3400" smtClean="0">
                <a:cs typeface="+mn-cs"/>
              </a:rPr>
              <a:t>Both common sense and mathematical models suggest that, as the galaxies recede from each other, the expansion should be slowed by gravity trying to pull the galaxies toward each other. </a:t>
            </a:r>
          </a:p>
        </p:txBody>
      </p:sp>
    </p:spTree>
    <p:extLst>
      <p:ext uri="{BB962C8B-B14F-4D97-AF65-F5344CB8AC3E}">
        <p14:creationId xmlns:p14="http://schemas.microsoft.com/office/powerpoint/2010/main" val="165438850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5" name="Rectangle 3"/>
          <p:cNvSpPr>
            <a:spLocks noGrp="1" noChangeArrowheads="1"/>
          </p:cNvSpPr>
          <p:nvPr>
            <p:ph idx="1"/>
          </p:nvPr>
        </p:nvSpPr>
        <p:spPr>
          <a:xfrm>
            <a:off x="557213" y="993775"/>
            <a:ext cx="8586787" cy="5821363"/>
          </a:xfrm>
        </p:spPr>
        <p:txBody>
          <a:bodyPr/>
          <a:lstStyle/>
          <a:p>
            <a:pPr eaLnBrk="1" hangingPunct="1">
              <a:defRPr/>
            </a:pPr>
            <a:r>
              <a:rPr lang="en-US" sz="3600" smtClean="0">
                <a:cs typeface="+mn-cs"/>
              </a:rPr>
              <a:t>How much the expansion is slowed should depend on the amount of matter in the universe.</a:t>
            </a:r>
            <a:r>
              <a:rPr lang="en-US" sz="2800" smtClean="0">
                <a:cs typeface="+mn-cs"/>
              </a:rPr>
              <a:t> </a:t>
            </a:r>
          </a:p>
          <a:p>
            <a:pPr lvl="1" eaLnBrk="1" hangingPunct="1">
              <a:defRPr/>
            </a:pPr>
            <a:r>
              <a:rPr lang="en-US" sz="2400" smtClean="0"/>
              <a:t>If the density of matter is less than the critical density, the expansion should be slowed only slightly.</a:t>
            </a:r>
          </a:p>
          <a:p>
            <a:pPr lvl="1" eaLnBrk="1" hangingPunct="1">
              <a:defRPr/>
            </a:pPr>
            <a:r>
              <a:rPr lang="en-US" sz="2400" smtClean="0"/>
              <a:t>Thus, the universe should expand forever. </a:t>
            </a:r>
          </a:p>
          <a:p>
            <a:pPr lvl="1" eaLnBrk="1" hangingPunct="1">
              <a:defRPr/>
            </a:pPr>
            <a:r>
              <a:rPr lang="en-US" sz="2400" smtClean="0"/>
              <a:t>If the density of matter is greater than the critical density, the expansion should be slowing down dramatically.</a:t>
            </a:r>
          </a:p>
          <a:p>
            <a:pPr lvl="1" eaLnBrk="1" hangingPunct="1">
              <a:defRPr/>
            </a:pPr>
            <a:r>
              <a:rPr lang="en-US" sz="2400" smtClean="0"/>
              <a:t>Thus, the universe should eventually begin contracting. </a:t>
            </a:r>
          </a:p>
        </p:txBody>
      </p:sp>
      <p:sp>
        <p:nvSpPr>
          <p:cNvPr id="1656837" name="Text Box 5"/>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Tree>
    <p:extLst>
      <p:ext uri="{BB962C8B-B14F-4D97-AF65-F5344CB8AC3E}">
        <p14:creationId xmlns:p14="http://schemas.microsoft.com/office/powerpoint/2010/main" val="41972984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7" name="Rectangle 3"/>
          <p:cNvSpPr>
            <a:spLocks noGrp="1" noChangeArrowheads="1"/>
          </p:cNvSpPr>
          <p:nvPr>
            <p:ph idx="1"/>
          </p:nvPr>
        </p:nvSpPr>
        <p:spPr>
          <a:xfrm>
            <a:off x="557213" y="990600"/>
            <a:ext cx="8586787" cy="5867400"/>
          </a:xfrm>
        </p:spPr>
        <p:txBody>
          <a:bodyPr/>
          <a:lstStyle/>
          <a:p>
            <a:pPr eaLnBrk="1" hangingPunct="1">
              <a:defRPr/>
            </a:pPr>
            <a:r>
              <a:rPr lang="en-US" smtClean="0">
                <a:cs typeface="+mn-cs"/>
              </a:rPr>
              <a:t>For decades, astronomers struggled to measure the distance to very distant galaxies directly, compare distances with redshifts, and thereby detect the slowing of the expansion.</a:t>
            </a:r>
          </a:p>
          <a:p>
            <a:pPr lvl="1" eaLnBrk="1" hangingPunct="1">
              <a:defRPr/>
            </a:pPr>
            <a:r>
              <a:rPr lang="en-US" sz="2400" smtClean="0"/>
              <a:t>The rate of slowing would, in turn, reveal the true curvature of the universe.</a:t>
            </a:r>
          </a:p>
        </p:txBody>
      </p:sp>
      <p:sp>
        <p:nvSpPr>
          <p:cNvPr id="1516549" name="Text Box 5"/>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Tree>
    <p:extLst>
      <p:ext uri="{BB962C8B-B14F-4D97-AF65-F5344CB8AC3E}">
        <p14:creationId xmlns:p14="http://schemas.microsoft.com/office/powerpoint/2010/main" val="19597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7" name="Rectangle 5"/>
          <p:cNvSpPr>
            <a:spLocks noGrp="1" noChangeArrowheads="1"/>
          </p:cNvSpPr>
          <p:nvPr>
            <p:ph idx="1"/>
          </p:nvPr>
        </p:nvSpPr>
        <p:spPr>
          <a:xfrm>
            <a:off x="557213" y="962025"/>
            <a:ext cx="7977187" cy="5867400"/>
          </a:xfrm>
        </p:spPr>
        <p:txBody>
          <a:bodyPr/>
          <a:lstStyle/>
          <a:p>
            <a:pPr eaLnBrk="1" hangingPunct="1">
              <a:defRPr/>
            </a:pPr>
            <a:r>
              <a:rPr lang="en-US" sz="4200" smtClean="0">
                <a:cs typeface="+mn-cs"/>
              </a:rPr>
              <a:t>This was one of the key projects for the Hubble Space Telescope.</a:t>
            </a:r>
          </a:p>
          <a:p>
            <a:pPr lvl="1" eaLnBrk="1" hangingPunct="1">
              <a:defRPr/>
            </a:pPr>
            <a:r>
              <a:rPr lang="en-US" sz="2400" smtClean="0"/>
              <a:t>Two teams of astronomers spent years in competition making the measurements using the same technique.</a:t>
            </a:r>
          </a:p>
        </p:txBody>
      </p:sp>
      <p:sp>
        <p:nvSpPr>
          <p:cNvPr id="1518598" name="Text Box 6"/>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Tree>
    <p:extLst>
      <p:ext uri="{BB962C8B-B14F-4D97-AF65-F5344CB8AC3E}">
        <p14:creationId xmlns:p14="http://schemas.microsoft.com/office/powerpoint/2010/main" val="290413216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5" name="Rectangle 3"/>
          <p:cNvSpPr>
            <a:spLocks noGrp="1" noChangeArrowheads="1"/>
          </p:cNvSpPr>
          <p:nvPr>
            <p:ph idx="1"/>
          </p:nvPr>
        </p:nvSpPr>
        <p:spPr>
          <a:xfrm>
            <a:off x="566738" y="976313"/>
            <a:ext cx="8043862" cy="5867400"/>
          </a:xfrm>
        </p:spPr>
        <p:txBody>
          <a:bodyPr/>
          <a:lstStyle/>
          <a:p>
            <a:pPr eaLnBrk="1" hangingPunct="1">
              <a:defRPr/>
            </a:pPr>
            <a:r>
              <a:rPr lang="en-US" sz="4000" smtClean="0">
                <a:cs typeface="+mn-cs"/>
              </a:rPr>
              <a:t>They calibrated type Ia supernovae as standard candles.</a:t>
            </a:r>
          </a:p>
          <a:p>
            <a:pPr lvl="1" eaLnBrk="1" hangingPunct="1">
              <a:defRPr/>
            </a:pPr>
            <a:r>
              <a:rPr lang="en-US" sz="2400" smtClean="0"/>
              <a:t>They did this by locating such supernovae occurring in nearby galaxies whose distances were known from Cepheid variables and other reliable distance indicator.</a:t>
            </a:r>
          </a:p>
        </p:txBody>
      </p:sp>
      <p:sp>
        <p:nvSpPr>
          <p:cNvPr id="2122757" name="Text Box 5"/>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Tree>
    <p:extLst>
      <p:ext uri="{BB962C8B-B14F-4D97-AF65-F5344CB8AC3E}">
        <p14:creationId xmlns:p14="http://schemas.microsoft.com/office/powerpoint/2010/main" val="21859386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779" name="Rectangle 3"/>
          <p:cNvSpPr>
            <a:spLocks noGrp="1" noChangeArrowheads="1"/>
          </p:cNvSpPr>
          <p:nvPr>
            <p:ph idx="1"/>
          </p:nvPr>
        </p:nvSpPr>
        <p:spPr>
          <a:xfrm>
            <a:off x="566738" y="990600"/>
            <a:ext cx="8577262" cy="5867400"/>
          </a:xfrm>
        </p:spPr>
        <p:txBody>
          <a:bodyPr/>
          <a:lstStyle/>
          <a:p>
            <a:pPr eaLnBrk="1" hangingPunct="1">
              <a:defRPr/>
            </a:pPr>
            <a:r>
              <a:rPr lang="en-US" sz="3600" smtClean="0">
                <a:cs typeface="+mn-cs"/>
              </a:rPr>
              <a:t>Once the peak luminosity of type Ia supernovae had been determined, they could be used to find the distances of much more distant galaxies.</a:t>
            </a:r>
          </a:p>
        </p:txBody>
      </p:sp>
      <p:sp>
        <p:nvSpPr>
          <p:cNvPr id="2123781" name="Text Box 5"/>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Tree>
    <p:extLst>
      <p:ext uri="{BB962C8B-B14F-4D97-AF65-F5344CB8AC3E}">
        <p14:creationId xmlns:p14="http://schemas.microsoft.com/office/powerpoint/2010/main" val="48467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1" name="Rectangle 3"/>
          <p:cNvSpPr>
            <a:spLocks noGrp="1" noChangeArrowheads="1"/>
          </p:cNvSpPr>
          <p:nvPr>
            <p:ph idx="1"/>
          </p:nvPr>
        </p:nvSpPr>
        <p:spPr>
          <a:xfrm>
            <a:off x="557213" y="990600"/>
            <a:ext cx="8267700" cy="2971800"/>
          </a:xfrm>
        </p:spPr>
        <p:txBody>
          <a:bodyPr/>
          <a:lstStyle/>
          <a:p>
            <a:pPr eaLnBrk="1" hangingPunct="1">
              <a:defRPr/>
            </a:pPr>
            <a:r>
              <a:rPr lang="en-US" sz="3600" smtClean="0">
                <a:cs typeface="+mn-cs"/>
              </a:rPr>
              <a:t>Furthermore, as space-time expands, it stretches any photon traveling through space to longer wavelengths. </a:t>
            </a:r>
          </a:p>
        </p:txBody>
      </p:sp>
      <p:sp>
        <p:nvSpPr>
          <p:cNvPr id="1712139" name="Text Box 11"/>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pic>
        <p:nvPicPr>
          <p:cNvPr id="1712140" name="Picture 12" descr="11f09"/>
          <p:cNvPicPr>
            <a:picLocks noChangeAspect="1" noChangeArrowheads="1"/>
          </p:cNvPicPr>
          <p:nvPr/>
        </p:nvPicPr>
        <p:blipFill>
          <a:blip r:embed="rId3">
            <a:extLst>
              <a:ext uri="{28A0092B-C50C-407E-A947-70E740481C1C}">
                <a14:useLocalDpi xmlns:a14="http://schemas.microsoft.com/office/drawing/2010/main" val="0"/>
              </a:ext>
            </a:extLst>
          </a:blip>
          <a:srcRect l="2402" t="2576" r="50000" b="3914"/>
          <a:stretch>
            <a:fillRect/>
          </a:stretch>
        </p:blipFill>
        <p:spPr bwMode="auto">
          <a:xfrm>
            <a:off x="3810000" y="3122613"/>
            <a:ext cx="5334000" cy="373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6168105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3" name="Rectangle 3"/>
          <p:cNvSpPr>
            <a:spLocks noGrp="1" noChangeArrowheads="1"/>
          </p:cNvSpPr>
          <p:nvPr>
            <p:ph idx="1"/>
          </p:nvPr>
        </p:nvSpPr>
        <p:spPr>
          <a:xfrm>
            <a:off x="566738" y="974725"/>
            <a:ext cx="7891462" cy="4525963"/>
          </a:xfrm>
        </p:spPr>
        <p:txBody>
          <a:bodyPr/>
          <a:lstStyle/>
          <a:p>
            <a:pPr eaLnBrk="1" hangingPunct="1">
              <a:defRPr/>
            </a:pPr>
            <a:r>
              <a:rPr lang="en-US" sz="4400" smtClean="0">
                <a:cs typeface="+mn-cs"/>
              </a:rPr>
              <a:t>Both teams announced their results in 1998.</a:t>
            </a:r>
          </a:p>
          <a:p>
            <a:pPr lvl="1" eaLnBrk="1" hangingPunct="1">
              <a:defRPr/>
            </a:pPr>
            <a:r>
              <a:rPr lang="en-US" sz="2400" smtClean="0"/>
              <a:t>They agreed that the expansion of the universe is not slowing down.</a:t>
            </a:r>
          </a:p>
          <a:p>
            <a:pPr lvl="1" eaLnBrk="1" hangingPunct="1">
              <a:defRPr/>
            </a:pPr>
            <a:r>
              <a:rPr lang="en-US" sz="2400" smtClean="0"/>
              <a:t>It is speeding up!</a:t>
            </a:r>
          </a:p>
        </p:txBody>
      </p:sp>
      <p:sp>
        <p:nvSpPr>
          <p:cNvPr id="1658885" name="Text Box 5"/>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Tree>
    <p:extLst>
      <p:ext uri="{BB962C8B-B14F-4D97-AF65-F5344CB8AC3E}">
        <p14:creationId xmlns:p14="http://schemas.microsoft.com/office/powerpoint/2010/main" val="354369660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7" name="Rectangle 3"/>
          <p:cNvSpPr>
            <a:spLocks noGrp="1" noChangeArrowheads="1"/>
          </p:cNvSpPr>
          <p:nvPr>
            <p:ph type="body" sz="half" idx="1"/>
          </p:nvPr>
        </p:nvSpPr>
        <p:spPr>
          <a:xfrm>
            <a:off x="557213" y="976313"/>
            <a:ext cx="8586787" cy="4525962"/>
          </a:xfrm>
        </p:spPr>
        <p:txBody>
          <a:bodyPr/>
          <a:lstStyle/>
          <a:p>
            <a:pPr eaLnBrk="1" hangingPunct="1">
              <a:defRPr/>
            </a:pPr>
            <a:r>
              <a:rPr lang="en-US" sz="4000" smtClean="0">
                <a:cs typeface="+mn-cs"/>
              </a:rPr>
              <a:t>That is, the expansion of the universe is </a:t>
            </a:r>
            <a:br>
              <a:rPr lang="en-US" sz="4000" smtClean="0">
                <a:cs typeface="+mn-cs"/>
              </a:rPr>
            </a:br>
            <a:r>
              <a:rPr lang="en-US" sz="4000" smtClean="0">
                <a:cs typeface="+mn-cs"/>
              </a:rPr>
              <a:t>accelerating.</a:t>
            </a:r>
          </a:p>
        </p:txBody>
      </p:sp>
      <p:sp>
        <p:nvSpPr>
          <p:cNvPr id="1659912" name="Text Box 8"/>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pic>
        <p:nvPicPr>
          <p:cNvPr id="1659913" name="Picture 9" descr="11f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81263"/>
            <a:ext cx="4800600"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7499839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9" name="Rectangle 9"/>
          <p:cNvSpPr>
            <a:spLocks noGrp="1" noChangeArrowheads="1"/>
          </p:cNvSpPr>
          <p:nvPr>
            <p:ph type="body" sz="half" idx="1"/>
          </p:nvPr>
        </p:nvSpPr>
        <p:spPr>
          <a:xfrm>
            <a:off x="566738" y="985838"/>
            <a:ext cx="8577262" cy="5562600"/>
          </a:xfrm>
        </p:spPr>
        <p:txBody>
          <a:bodyPr/>
          <a:lstStyle/>
          <a:p>
            <a:pPr eaLnBrk="1" hangingPunct="1">
              <a:defRPr/>
            </a:pPr>
            <a:r>
              <a:rPr lang="en-US" sz="3800" smtClean="0">
                <a:cs typeface="+mn-cs"/>
              </a:rPr>
              <a:t>The announcement that the expansion of the universe is accelerating was totally unexpected.</a:t>
            </a:r>
          </a:p>
          <a:p>
            <a:pPr lvl="1" eaLnBrk="1" hangingPunct="1">
              <a:defRPr/>
            </a:pPr>
            <a:r>
              <a:rPr lang="en-US" sz="2600" smtClean="0"/>
              <a:t>Astronomers immediately began testing it.</a:t>
            </a:r>
          </a:p>
        </p:txBody>
      </p:sp>
      <p:sp>
        <p:nvSpPr>
          <p:cNvPr id="1520650" name="Text Box 10"/>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Tree>
    <p:extLst>
      <p:ext uri="{BB962C8B-B14F-4D97-AF65-F5344CB8AC3E}">
        <p14:creationId xmlns:p14="http://schemas.microsoft.com/office/powerpoint/2010/main" val="62723128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1" name="Rectangle 3"/>
          <p:cNvSpPr>
            <a:spLocks noGrp="1" noChangeArrowheads="1"/>
          </p:cNvSpPr>
          <p:nvPr>
            <p:ph idx="1"/>
          </p:nvPr>
        </p:nvSpPr>
        <p:spPr>
          <a:xfrm>
            <a:off x="557213" y="990600"/>
            <a:ext cx="8053387" cy="5592763"/>
          </a:xfrm>
        </p:spPr>
        <p:txBody>
          <a:bodyPr/>
          <a:lstStyle/>
          <a:p>
            <a:pPr eaLnBrk="1" hangingPunct="1">
              <a:defRPr/>
            </a:pPr>
            <a:r>
              <a:rPr lang="en-US" sz="3600" smtClean="0">
                <a:cs typeface="+mn-cs"/>
              </a:rPr>
              <a:t>The most likely problem was thought to be that the calibration of the supernovae by the original teams  might be incorrect.</a:t>
            </a:r>
          </a:p>
          <a:p>
            <a:pPr lvl="1" eaLnBrk="1" hangingPunct="1">
              <a:defRPr/>
            </a:pPr>
            <a:r>
              <a:rPr lang="en-US" sz="2400" smtClean="0"/>
              <a:t>However, that has been ruled out by measurements of more recently discovered supernovae at very great distances.</a:t>
            </a:r>
          </a:p>
        </p:txBody>
      </p:sp>
      <p:sp>
        <p:nvSpPr>
          <p:cNvPr id="1522693" name="Text Box 5"/>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Tree>
    <p:extLst>
      <p:ext uri="{BB962C8B-B14F-4D97-AF65-F5344CB8AC3E}">
        <p14:creationId xmlns:p14="http://schemas.microsoft.com/office/powerpoint/2010/main" val="284410992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3" name="Rectangle 3"/>
          <p:cNvSpPr>
            <a:spLocks noGrp="1" noChangeArrowheads="1"/>
          </p:cNvSpPr>
          <p:nvPr>
            <p:ph idx="1"/>
          </p:nvPr>
        </p:nvSpPr>
        <p:spPr>
          <a:xfrm>
            <a:off x="566738" y="990600"/>
            <a:ext cx="8577262" cy="4525963"/>
          </a:xfrm>
        </p:spPr>
        <p:txBody>
          <a:bodyPr/>
          <a:lstStyle/>
          <a:p>
            <a:pPr eaLnBrk="1" hangingPunct="1">
              <a:defRPr/>
            </a:pPr>
            <a:r>
              <a:rPr lang="en-US" sz="3600" smtClean="0">
                <a:cs typeface="+mn-cs"/>
              </a:rPr>
              <a:t>Other possible problems have been checked and seem to have been eliminated.</a:t>
            </a:r>
          </a:p>
          <a:p>
            <a:pPr lvl="1" eaLnBrk="1" hangingPunct="1">
              <a:defRPr/>
            </a:pPr>
            <a:r>
              <a:rPr lang="en-US" sz="2600" smtClean="0"/>
              <a:t>The universe really does seem to be expanding faster and faster.</a:t>
            </a:r>
            <a:endParaRPr lang="en-US" smtClean="0"/>
          </a:p>
        </p:txBody>
      </p:sp>
      <p:sp>
        <p:nvSpPr>
          <p:cNvPr id="2124805" name="Text Box 5"/>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Acceleration of the Universe </a:t>
            </a:r>
          </a:p>
        </p:txBody>
      </p:sp>
    </p:spTree>
    <p:extLst>
      <p:ext uri="{BB962C8B-B14F-4D97-AF65-F5344CB8AC3E}">
        <p14:creationId xmlns:p14="http://schemas.microsoft.com/office/powerpoint/2010/main" val="3297239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5" name="Rectangle 3"/>
          <p:cNvSpPr>
            <a:spLocks noGrp="1" noChangeArrowheads="1"/>
          </p:cNvSpPr>
          <p:nvPr>
            <p:ph idx="1"/>
          </p:nvPr>
        </p:nvSpPr>
        <p:spPr>
          <a:xfrm>
            <a:off x="557213" y="990600"/>
            <a:ext cx="8129587" cy="5440363"/>
          </a:xfrm>
        </p:spPr>
        <p:txBody>
          <a:bodyPr/>
          <a:lstStyle/>
          <a:p>
            <a:pPr eaLnBrk="1" hangingPunct="1">
              <a:defRPr/>
            </a:pPr>
            <a:r>
              <a:rPr lang="en-US" sz="3600" smtClean="0">
                <a:cs typeface="+mn-cs"/>
              </a:rPr>
              <a:t>If the expansion of the universe is accelerating, then there must be a force of repulsion in the universe.</a:t>
            </a:r>
          </a:p>
          <a:p>
            <a:pPr lvl="1" eaLnBrk="1" hangingPunct="1">
              <a:defRPr/>
            </a:pPr>
            <a:r>
              <a:rPr lang="en-US" sz="2400" smtClean="0"/>
              <a:t>Astronomers are struggling to understand what it could be. </a:t>
            </a:r>
          </a:p>
          <a:p>
            <a:pPr lvl="1" eaLnBrk="1" hangingPunct="1">
              <a:defRPr/>
            </a:pPr>
            <a:r>
              <a:rPr lang="en-US" sz="2400" smtClean="0"/>
              <a:t>One possibility leads back to Albert Einstein.</a:t>
            </a:r>
          </a:p>
        </p:txBody>
      </p:sp>
      <p:sp>
        <p:nvSpPr>
          <p:cNvPr id="1523716" name="Text Box 4"/>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3085674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41" name="Rectangle 5"/>
          <p:cNvSpPr>
            <a:spLocks noGrp="1" noChangeArrowheads="1"/>
          </p:cNvSpPr>
          <p:nvPr>
            <p:ph idx="1"/>
          </p:nvPr>
        </p:nvSpPr>
        <p:spPr>
          <a:xfrm>
            <a:off x="557213" y="990600"/>
            <a:ext cx="8358187" cy="5440363"/>
          </a:xfrm>
        </p:spPr>
        <p:txBody>
          <a:bodyPr/>
          <a:lstStyle/>
          <a:p>
            <a:pPr eaLnBrk="1" hangingPunct="1">
              <a:defRPr/>
            </a:pPr>
            <a:r>
              <a:rPr lang="en-US" smtClean="0">
                <a:cs typeface="+mn-cs"/>
              </a:rPr>
              <a:t>When Einstein published his theory of general relativity in 1916, he noticed that his equations describing space-time implied that the universe should contract because of the gravitational attraction of galaxies for each other.</a:t>
            </a:r>
          </a:p>
        </p:txBody>
      </p:sp>
      <p:sp>
        <p:nvSpPr>
          <p:cNvPr id="1524742"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3169128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5" name="Rectangle 3"/>
          <p:cNvSpPr>
            <a:spLocks noGrp="1" noChangeArrowheads="1"/>
          </p:cNvSpPr>
          <p:nvPr>
            <p:ph idx="1"/>
          </p:nvPr>
        </p:nvSpPr>
        <p:spPr>
          <a:xfrm>
            <a:off x="557213" y="976313"/>
            <a:ext cx="8586787" cy="5867400"/>
          </a:xfrm>
        </p:spPr>
        <p:txBody>
          <a:bodyPr/>
          <a:lstStyle/>
          <a:p>
            <a:pPr eaLnBrk="1" hangingPunct="1">
              <a:defRPr/>
            </a:pPr>
            <a:r>
              <a:rPr lang="en-US" sz="4000" smtClean="0">
                <a:cs typeface="+mn-cs"/>
              </a:rPr>
              <a:t>In 1916, astronomers did not yet know that the universe was expanding.</a:t>
            </a:r>
          </a:p>
          <a:p>
            <a:pPr lvl="1" eaLnBrk="1" hangingPunct="1">
              <a:defRPr/>
            </a:pPr>
            <a:r>
              <a:rPr lang="en-US" sz="2600" smtClean="0"/>
              <a:t>So, Einstein thought he needed to balance the attractive force of gravity.</a:t>
            </a:r>
          </a:p>
        </p:txBody>
      </p:sp>
      <p:sp>
        <p:nvSpPr>
          <p:cNvPr id="1661957"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3637135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827" name="Rectangle 3"/>
          <p:cNvSpPr>
            <a:spLocks noGrp="1" noChangeArrowheads="1"/>
          </p:cNvSpPr>
          <p:nvPr>
            <p:ph idx="1"/>
          </p:nvPr>
        </p:nvSpPr>
        <p:spPr>
          <a:xfrm>
            <a:off x="566738" y="976313"/>
            <a:ext cx="8105775" cy="4525962"/>
          </a:xfrm>
        </p:spPr>
        <p:txBody>
          <a:bodyPr/>
          <a:lstStyle/>
          <a:p>
            <a:pPr eaLnBrk="1" hangingPunct="1">
              <a:defRPr/>
            </a:pPr>
            <a:r>
              <a:rPr lang="en-US" sz="4000" smtClean="0">
                <a:cs typeface="+mn-cs"/>
              </a:rPr>
              <a:t>He did this by adding a constant to his equations—called the </a:t>
            </a:r>
            <a:r>
              <a:rPr lang="en-US" sz="4000" smtClean="0">
                <a:solidFill>
                  <a:srgbClr val="0000FF"/>
                </a:solidFill>
                <a:cs typeface="+mn-cs"/>
              </a:rPr>
              <a:t>cosmological constant</a:t>
            </a:r>
            <a:r>
              <a:rPr lang="en-US" sz="4000" smtClean="0">
                <a:cs typeface="+mn-cs"/>
              </a:rPr>
              <a:t>.</a:t>
            </a:r>
          </a:p>
          <a:p>
            <a:pPr lvl="1" eaLnBrk="1" hangingPunct="1">
              <a:defRPr/>
            </a:pPr>
            <a:r>
              <a:rPr lang="en-US" sz="2600" smtClean="0"/>
              <a:t>This represents a force of repulsion that would make the universe hold still.</a:t>
            </a:r>
            <a:endParaRPr lang="en-US" sz="2200" smtClean="0"/>
          </a:p>
        </p:txBody>
      </p:sp>
      <p:sp>
        <p:nvSpPr>
          <p:cNvPr id="2125829"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2097708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9" name="Rectangle 3"/>
          <p:cNvSpPr>
            <a:spLocks noGrp="1" noChangeArrowheads="1"/>
          </p:cNvSpPr>
          <p:nvPr>
            <p:ph idx="1"/>
          </p:nvPr>
        </p:nvSpPr>
        <p:spPr>
          <a:xfrm>
            <a:off x="557213" y="990600"/>
            <a:ext cx="8053387" cy="5486400"/>
          </a:xfrm>
        </p:spPr>
        <p:txBody>
          <a:bodyPr/>
          <a:lstStyle/>
          <a:p>
            <a:pPr eaLnBrk="1" hangingPunct="1">
              <a:defRPr/>
            </a:pPr>
            <a:r>
              <a:rPr lang="en-US" sz="3600" smtClean="0">
                <a:cs typeface="+mn-cs"/>
              </a:rPr>
              <a:t>13 years later, in 1929, Edwin Hubble announced that the universe was expanding.</a:t>
            </a:r>
          </a:p>
          <a:p>
            <a:pPr lvl="1" eaLnBrk="1" hangingPunct="1">
              <a:defRPr/>
            </a:pPr>
            <a:r>
              <a:rPr lang="en-US" sz="2400" smtClean="0"/>
              <a:t>Einstein then said that introducing the cosmological constant was his biggest blunder.</a:t>
            </a:r>
          </a:p>
          <a:p>
            <a:pPr lvl="1" eaLnBrk="1" hangingPunct="1">
              <a:defRPr/>
            </a:pPr>
            <a:r>
              <a:rPr lang="en-US" sz="2400" smtClean="0"/>
              <a:t>Modern astronomers, though, aren</a:t>
            </a:r>
            <a:r>
              <a:rPr lang="ja-JP" altLang="en-US" sz="2400" smtClean="0">
                <a:latin typeface="Arial"/>
              </a:rPr>
              <a:t>’</a:t>
            </a:r>
            <a:r>
              <a:rPr lang="en-US" sz="2400" smtClean="0"/>
              <a:t>t so sure.</a:t>
            </a:r>
          </a:p>
        </p:txBody>
      </p:sp>
      <p:sp>
        <p:nvSpPr>
          <p:cNvPr id="1662981"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21255522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6" name="Rectangle 2"/>
          <p:cNvSpPr>
            <a:spLocks noGrp="1" noChangeArrowheads="1"/>
          </p:cNvSpPr>
          <p:nvPr>
            <p:ph idx="1"/>
          </p:nvPr>
        </p:nvSpPr>
        <p:spPr>
          <a:xfrm>
            <a:off x="557213" y="1004888"/>
            <a:ext cx="8229600" cy="4525962"/>
          </a:xfrm>
        </p:spPr>
        <p:txBody>
          <a:bodyPr/>
          <a:lstStyle/>
          <a:p>
            <a:pPr eaLnBrk="1" hangingPunct="1">
              <a:defRPr/>
            </a:pPr>
            <a:r>
              <a:rPr lang="en-US" sz="3400" smtClean="0">
                <a:cs typeface="+mn-cs"/>
              </a:rPr>
              <a:t>Photons from distant galaxies spend more time traveling through space and are stretched more than photons from nearby galaxies.</a:t>
            </a:r>
            <a:r>
              <a:rPr lang="en-US" smtClean="0">
                <a:cs typeface="+mn-cs"/>
              </a:rPr>
              <a:t> </a:t>
            </a:r>
          </a:p>
          <a:p>
            <a:pPr lvl="1" eaLnBrk="1" hangingPunct="1">
              <a:defRPr/>
            </a:pPr>
            <a:r>
              <a:rPr lang="en-US" sz="2400" smtClean="0"/>
              <a:t>That is why redshift </a:t>
            </a:r>
            <a:br>
              <a:rPr lang="en-US" sz="2400" smtClean="0"/>
            </a:br>
            <a:r>
              <a:rPr lang="en-US" sz="2400" smtClean="0"/>
              <a:t>depends on distance.</a:t>
            </a:r>
          </a:p>
        </p:txBody>
      </p:sp>
      <p:sp>
        <p:nvSpPr>
          <p:cNvPr id="2141189"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pic>
        <p:nvPicPr>
          <p:cNvPr id="2141190" name="Picture 6" descr="11f09"/>
          <p:cNvPicPr>
            <a:picLocks noChangeAspect="1" noChangeArrowheads="1"/>
          </p:cNvPicPr>
          <p:nvPr/>
        </p:nvPicPr>
        <p:blipFill>
          <a:blip r:embed="rId3">
            <a:extLst>
              <a:ext uri="{28A0092B-C50C-407E-A947-70E740481C1C}">
                <a14:useLocalDpi xmlns:a14="http://schemas.microsoft.com/office/drawing/2010/main" val="0"/>
              </a:ext>
            </a:extLst>
          </a:blip>
          <a:srcRect l="49858" t="1881" r="2684"/>
          <a:stretch>
            <a:fillRect/>
          </a:stretch>
        </p:blipFill>
        <p:spPr bwMode="auto">
          <a:xfrm>
            <a:off x="4876800" y="3713163"/>
            <a:ext cx="4267200" cy="31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6549744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7" name="Rectangle 3"/>
          <p:cNvSpPr>
            <a:spLocks noGrp="1" noChangeArrowheads="1"/>
          </p:cNvSpPr>
          <p:nvPr>
            <p:ph idx="1"/>
          </p:nvPr>
        </p:nvSpPr>
        <p:spPr>
          <a:xfrm>
            <a:off x="557213" y="990600"/>
            <a:ext cx="8281987" cy="5867400"/>
          </a:xfrm>
        </p:spPr>
        <p:txBody>
          <a:bodyPr/>
          <a:lstStyle/>
          <a:p>
            <a:pPr eaLnBrk="1" hangingPunct="1">
              <a:defRPr/>
            </a:pPr>
            <a:r>
              <a:rPr lang="en-US" sz="3600" smtClean="0">
                <a:cs typeface="+mn-cs"/>
              </a:rPr>
              <a:t>One explanation for the acceleration of the universe is that there is a cosmological  constant after all.</a:t>
            </a:r>
          </a:p>
          <a:p>
            <a:pPr lvl="1" eaLnBrk="1" hangingPunct="1">
              <a:defRPr/>
            </a:pPr>
            <a:r>
              <a:rPr lang="en-US" sz="2400" smtClean="0"/>
              <a:t>It represents a real force that drives a continuing acceleration in the expansion of the universe.</a:t>
            </a:r>
          </a:p>
          <a:p>
            <a:pPr lvl="1" eaLnBrk="1" hangingPunct="1">
              <a:defRPr/>
            </a:pPr>
            <a:r>
              <a:rPr lang="en-US" sz="2400" smtClean="0"/>
              <a:t>The cosmological constant, as its name implies, would be constant in strength over time. </a:t>
            </a:r>
          </a:p>
        </p:txBody>
      </p:sp>
      <p:sp>
        <p:nvSpPr>
          <p:cNvPr id="1526789"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31700875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1" name="Rectangle 3"/>
          <p:cNvSpPr>
            <a:spLocks noGrp="1" noChangeArrowheads="1"/>
          </p:cNvSpPr>
          <p:nvPr>
            <p:ph idx="1"/>
          </p:nvPr>
        </p:nvSpPr>
        <p:spPr>
          <a:xfrm>
            <a:off x="557213" y="976313"/>
            <a:ext cx="7824787" cy="5638800"/>
          </a:xfrm>
        </p:spPr>
        <p:txBody>
          <a:bodyPr/>
          <a:lstStyle/>
          <a:p>
            <a:pPr eaLnBrk="1" hangingPunct="1">
              <a:defRPr/>
            </a:pPr>
            <a:r>
              <a:rPr lang="en-US" sz="4000" smtClean="0">
                <a:cs typeface="+mn-cs"/>
              </a:rPr>
              <a:t>Another possibility is a type of energy that is not constant in strength over time.</a:t>
            </a:r>
            <a:r>
              <a:rPr lang="en-US" sz="3600" smtClean="0">
                <a:cs typeface="+mn-cs"/>
              </a:rPr>
              <a:t> </a:t>
            </a:r>
          </a:p>
          <a:p>
            <a:pPr lvl="1" eaLnBrk="1" hangingPunct="1">
              <a:defRPr/>
            </a:pPr>
            <a:r>
              <a:rPr lang="en-US" sz="2600" smtClean="0"/>
              <a:t>Astronomers have begun referring to this type of energy as </a:t>
            </a:r>
            <a:r>
              <a:rPr lang="en-US" sz="2600" smtClean="0">
                <a:solidFill>
                  <a:srgbClr val="0000FF"/>
                </a:solidFill>
              </a:rPr>
              <a:t>quintessence</a:t>
            </a:r>
            <a:r>
              <a:rPr lang="en-US" sz="2600" smtClean="0"/>
              <a:t>.</a:t>
            </a:r>
          </a:p>
        </p:txBody>
      </p:sp>
      <p:sp>
        <p:nvSpPr>
          <p:cNvPr id="1527813"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3446027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5" name="Rectangle 3"/>
          <p:cNvSpPr>
            <a:spLocks noGrp="1" noChangeArrowheads="1"/>
          </p:cNvSpPr>
          <p:nvPr>
            <p:ph idx="1"/>
          </p:nvPr>
        </p:nvSpPr>
        <p:spPr>
          <a:xfrm>
            <a:off x="557213" y="990600"/>
            <a:ext cx="8281987" cy="5410200"/>
          </a:xfrm>
        </p:spPr>
        <p:txBody>
          <a:bodyPr/>
          <a:lstStyle/>
          <a:p>
            <a:pPr eaLnBrk="1" hangingPunct="1">
              <a:defRPr/>
            </a:pPr>
            <a:r>
              <a:rPr lang="en-US" sz="3600" smtClean="0">
                <a:cs typeface="+mn-cs"/>
              </a:rPr>
              <a:t>In either case, the observed acceleration is evidence that some form of energy—either a cosmological constant or quintessence—is spread throughout space. </a:t>
            </a:r>
          </a:p>
        </p:txBody>
      </p:sp>
      <p:sp>
        <p:nvSpPr>
          <p:cNvPr id="1528837"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38079383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1" name="Rectangle 3"/>
          <p:cNvSpPr>
            <a:spLocks noGrp="1" noChangeArrowheads="1"/>
          </p:cNvSpPr>
          <p:nvPr>
            <p:ph idx="1"/>
          </p:nvPr>
        </p:nvSpPr>
        <p:spPr>
          <a:xfrm>
            <a:off x="566738" y="962025"/>
            <a:ext cx="8534400" cy="5867400"/>
          </a:xfrm>
        </p:spPr>
        <p:txBody>
          <a:bodyPr/>
          <a:lstStyle/>
          <a:p>
            <a:pPr eaLnBrk="1" hangingPunct="1">
              <a:defRPr/>
            </a:pPr>
            <a:r>
              <a:rPr lang="en-US" sz="4400" smtClean="0">
                <a:cs typeface="+mn-cs"/>
              </a:rPr>
              <a:t>Astronomers refer to this as </a:t>
            </a:r>
            <a:r>
              <a:rPr lang="en-US" sz="4400" smtClean="0">
                <a:solidFill>
                  <a:srgbClr val="0000FF"/>
                </a:solidFill>
                <a:cs typeface="+mn-cs"/>
              </a:rPr>
              <a:t>dark energy</a:t>
            </a:r>
            <a:r>
              <a:rPr lang="en-US" sz="4400" smtClean="0">
                <a:cs typeface="+mn-cs"/>
              </a:rPr>
              <a:t>.</a:t>
            </a:r>
          </a:p>
          <a:p>
            <a:pPr lvl="1" eaLnBrk="1" hangingPunct="1">
              <a:defRPr/>
            </a:pPr>
            <a:r>
              <a:rPr lang="en-US" sz="2400" smtClean="0"/>
              <a:t>This energy drives the acceleration of the universe.</a:t>
            </a:r>
          </a:p>
          <a:p>
            <a:pPr lvl="1" eaLnBrk="1" hangingPunct="1">
              <a:defRPr/>
            </a:pPr>
            <a:r>
              <a:rPr lang="en-US" sz="2400" smtClean="0"/>
              <a:t>It, however, does not contribute to the formation of starlight or the CMB.</a:t>
            </a:r>
            <a:endParaRPr lang="en-US" smtClean="0"/>
          </a:p>
        </p:txBody>
      </p:sp>
      <p:sp>
        <p:nvSpPr>
          <p:cNvPr id="2126853"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224925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9" name="Rectangle 3"/>
          <p:cNvSpPr>
            <a:spLocks noGrp="1" noChangeArrowheads="1"/>
          </p:cNvSpPr>
          <p:nvPr>
            <p:ph idx="1"/>
          </p:nvPr>
        </p:nvSpPr>
        <p:spPr>
          <a:xfrm>
            <a:off x="566738" y="1004888"/>
            <a:ext cx="8348662" cy="5700712"/>
          </a:xfrm>
        </p:spPr>
        <p:txBody>
          <a:bodyPr/>
          <a:lstStyle/>
          <a:p>
            <a:pPr eaLnBrk="1" hangingPunct="1">
              <a:defRPr/>
            </a:pPr>
            <a:r>
              <a:rPr lang="en-US" sz="3400" smtClean="0">
                <a:cs typeface="+mn-cs"/>
              </a:rPr>
              <a:t>You have learned that acceleration and dark energy were first discovered when astronomers found that supernovae a few billion light-years away were slightly </a:t>
            </a:r>
            <a:r>
              <a:rPr lang="en-US" sz="3400" i="1" smtClean="0">
                <a:cs typeface="+mn-cs"/>
              </a:rPr>
              <a:t>fainter </a:t>
            </a:r>
            <a:r>
              <a:rPr lang="en-US" sz="3400" smtClean="0">
                <a:cs typeface="+mn-cs"/>
              </a:rPr>
              <a:t>than expected.</a:t>
            </a:r>
          </a:p>
        </p:txBody>
      </p:sp>
      <p:sp>
        <p:nvSpPr>
          <p:cNvPr id="1529861"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35542463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7875" name="Rectangle 3"/>
          <p:cNvSpPr>
            <a:spLocks noGrp="1" noChangeArrowheads="1"/>
          </p:cNvSpPr>
          <p:nvPr>
            <p:ph idx="1"/>
          </p:nvPr>
        </p:nvSpPr>
        <p:spPr>
          <a:xfrm>
            <a:off x="566738" y="990600"/>
            <a:ext cx="8534400" cy="5867400"/>
          </a:xfrm>
        </p:spPr>
        <p:txBody>
          <a:bodyPr/>
          <a:lstStyle/>
          <a:p>
            <a:pPr eaLnBrk="1" hangingPunct="1">
              <a:defRPr/>
            </a:pPr>
            <a:r>
              <a:rPr lang="en-US" sz="3600" smtClean="0">
                <a:cs typeface="+mn-cs"/>
              </a:rPr>
              <a:t>Since then, even more distant supernovae have been determined to be a bit </a:t>
            </a:r>
            <a:r>
              <a:rPr lang="en-US" sz="3600" i="1" smtClean="0">
                <a:cs typeface="+mn-cs"/>
              </a:rPr>
              <a:t>brighter</a:t>
            </a:r>
            <a:r>
              <a:rPr lang="en-US" sz="3600" smtClean="0">
                <a:cs typeface="+mn-cs"/>
              </a:rPr>
              <a:t> than expected.</a:t>
            </a:r>
          </a:p>
          <a:p>
            <a:pPr lvl="1" eaLnBrk="1" hangingPunct="1">
              <a:defRPr/>
            </a:pPr>
            <a:r>
              <a:rPr lang="en-US" sz="2400" smtClean="0"/>
              <a:t>So, they are not as far away as the redshifts of their galaxies would seemingly indicate.</a:t>
            </a:r>
            <a:endParaRPr lang="en-US" sz="2000" smtClean="0"/>
          </a:p>
        </p:txBody>
      </p:sp>
      <p:sp>
        <p:nvSpPr>
          <p:cNvPr id="2127877"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1167332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9" name="Rectangle 5"/>
          <p:cNvSpPr>
            <a:spLocks noGrp="1" noChangeArrowheads="1"/>
          </p:cNvSpPr>
          <p:nvPr>
            <p:ph idx="1"/>
          </p:nvPr>
        </p:nvSpPr>
        <p:spPr>
          <a:xfrm>
            <a:off x="557213" y="990600"/>
            <a:ext cx="8281987" cy="5867400"/>
          </a:xfrm>
        </p:spPr>
        <p:txBody>
          <a:bodyPr/>
          <a:lstStyle/>
          <a:p>
            <a:pPr eaLnBrk="1" hangingPunct="1">
              <a:defRPr/>
            </a:pPr>
            <a:r>
              <a:rPr lang="en-US" sz="3600" smtClean="0">
                <a:cs typeface="+mn-cs"/>
              </a:rPr>
              <a:t>This means that, sometime about 6 billion years ago, the universe shifted gears from deceleration to acceleration.</a:t>
            </a:r>
            <a:r>
              <a:rPr lang="en-US" smtClean="0">
                <a:cs typeface="+mn-cs"/>
              </a:rPr>
              <a:t> </a:t>
            </a:r>
          </a:p>
          <a:p>
            <a:pPr lvl="1" eaLnBrk="1" hangingPunct="1">
              <a:defRPr/>
            </a:pPr>
            <a:r>
              <a:rPr lang="en-US" sz="2400" smtClean="0"/>
              <a:t>The careful calibration of type Ia supernovae allows astronomers to observe this change from deceleration to acceleration.</a:t>
            </a:r>
          </a:p>
          <a:p>
            <a:pPr lvl="1" eaLnBrk="1" hangingPunct="1">
              <a:defRPr/>
            </a:pPr>
            <a:r>
              <a:rPr lang="en-US" sz="2400" smtClean="0"/>
              <a:t>The careful calibration of type Ia supernovae allow astronomers to observe this change from deceleration to acceleration.</a:t>
            </a:r>
          </a:p>
          <a:p>
            <a:pPr lvl="1" eaLnBrk="1" hangingPunct="1">
              <a:defRPr/>
            </a:pPr>
            <a:r>
              <a:rPr lang="en-US" sz="2400" smtClean="0"/>
              <a:t>This discovery has the important consequence of increasing previous estimates of the age of the universe by several billion years.</a:t>
            </a:r>
          </a:p>
        </p:txBody>
      </p:sp>
      <p:sp>
        <p:nvSpPr>
          <p:cNvPr id="1665030"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2430367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1" name="Rectangle 3"/>
          <p:cNvSpPr>
            <a:spLocks noGrp="1" noChangeArrowheads="1"/>
          </p:cNvSpPr>
          <p:nvPr>
            <p:ph idx="1"/>
          </p:nvPr>
        </p:nvSpPr>
        <p:spPr>
          <a:xfrm>
            <a:off x="557213" y="990600"/>
            <a:ext cx="8229600" cy="5638800"/>
          </a:xfrm>
        </p:spPr>
        <p:txBody>
          <a:bodyPr/>
          <a:lstStyle/>
          <a:p>
            <a:pPr eaLnBrk="1" hangingPunct="1">
              <a:defRPr/>
            </a:pPr>
            <a:r>
              <a:rPr lang="en-US" sz="3600" smtClean="0">
                <a:cs typeface="+mn-cs"/>
              </a:rPr>
              <a:t>Furthermore, dark energy can help you understand the lack of curvature of space-time.</a:t>
            </a:r>
          </a:p>
          <a:p>
            <a:pPr lvl="1" eaLnBrk="1" hangingPunct="1">
              <a:defRPr/>
            </a:pPr>
            <a:r>
              <a:rPr lang="en-US" sz="2400" smtClean="0"/>
              <a:t>The theory of inflation makes the specific prediction that the universe is flat.</a:t>
            </a:r>
          </a:p>
          <a:p>
            <a:pPr lvl="1" eaLnBrk="1" hangingPunct="1">
              <a:defRPr/>
            </a:pPr>
            <a:r>
              <a:rPr lang="en-US" sz="2400" smtClean="0"/>
              <a:t>Dark energy seems to confirm that prediction.</a:t>
            </a:r>
            <a:r>
              <a:rPr lang="en-US" smtClean="0"/>
              <a:t> </a:t>
            </a:r>
          </a:p>
        </p:txBody>
      </p:sp>
      <p:sp>
        <p:nvSpPr>
          <p:cNvPr id="1532933"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380552348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5" name="Rectangle 3"/>
          <p:cNvSpPr>
            <a:spLocks noGrp="1" noChangeArrowheads="1"/>
          </p:cNvSpPr>
          <p:nvPr>
            <p:ph idx="1"/>
          </p:nvPr>
        </p:nvSpPr>
        <p:spPr>
          <a:xfrm>
            <a:off x="557213" y="990600"/>
            <a:ext cx="8586787" cy="5715000"/>
          </a:xfrm>
        </p:spPr>
        <p:txBody>
          <a:bodyPr/>
          <a:lstStyle/>
          <a:p>
            <a:pPr eaLnBrk="1" hangingPunct="1">
              <a:tabLst>
                <a:tab pos="568325" algn="l"/>
              </a:tabLst>
              <a:defRPr/>
            </a:pPr>
            <a:r>
              <a:rPr lang="en-US" sz="3600" smtClean="0">
                <a:cs typeface="+mn-cs"/>
              </a:rPr>
              <a:t>You have learned that energy and matter are equivalent.</a:t>
            </a:r>
          </a:p>
          <a:p>
            <a:pPr eaLnBrk="1" hangingPunct="1">
              <a:tabLst>
                <a:tab pos="568325" algn="l"/>
              </a:tabLst>
              <a:defRPr/>
            </a:pPr>
            <a:r>
              <a:rPr lang="en-US" sz="3600" smtClean="0">
                <a:cs typeface="+mn-cs"/>
              </a:rPr>
              <a:t>So, dark energy is equivalent to mass spread through space.</a:t>
            </a:r>
          </a:p>
        </p:txBody>
      </p:sp>
      <p:sp>
        <p:nvSpPr>
          <p:cNvPr id="1533957"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248529105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899" name="Rectangle 3"/>
          <p:cNvSpPr>
            <a:spLocks noGrp="1" noChangeArrowheads="1"/>
          </p:cNvSpPr>
          <p:nvPr>
            <p:ph idx="1"/>
          </p:nvPr>
        </p:nvSpPr>
        <p:spPr>
          <a:xfrm>
            <a:off x="566738" y="990600"/>
            <a:ext cx="8043862" cy="5867400"/>
          </a:xfrm>
        </p:spPr>
        <p:txBody>
          <a:bodyPr/>
          <a:lstStyle/>
          <a:p>
            <a:pPr eaLnBrk="1" hangingPunct="1">
              <a:defRPr/>
            </a:pPr>
            <a:r>
              <a:rPr lang="en-US" sz="3600" smtClean="0">
                <a:cs typeface="+mn-cs"/>
              </a:rPr>
              <a:t>Baryonic matter plus dark matter make up a third of the critical density.</a:t>
            </a:r>
          </a:p>
          <a:p>
            <a:pPr eaLnBrk="1" hangingPunct="1">
              <a:defRPr/>
            </a:pPr>
            <a:r>
              <a:rPr lang="en-US" sz="3600" smtClean="0">
                <a:cs typeface="+mn-cs"/>
              </a:rPr>
              <a:t>Dark energy appears to make up two-thirds.</a:t>
            </a:r>
            <a:r>
              <a:rPr lang="en-US" smtClean="0">
                <a:cs typeface="+mn-cs"/>
              </a:rPr>
              <a:t> </a:t>
            </a:r>
          </a:p>
          <a:p>
            <a:pPr lvl="1" eaLnBrk="1" hangingPunct="1">
              <a:defRPr/>
            </a:pPr>
            <a:r>
              <a:rPr lang="en-US" sz="2400" smtClean="0"/>
              <a:t>That is, when you include dark energy, the total mass-plus-energy density of the universe seems to equal the critical density.</a:t>
            </a:r>
          </a:p>
          <a:p>
            <a:pPr lvl="1" eaLnBrk="1" hangingPunct="1">
              <a:defRPr/>
            </a:pPr>
            <a:r>
              <a:rPr lang="en-US" sz="2400" smtClean="0"/>
              <a:t>That means that the universe is flat.</a:t>
            </a:r>
          </a:p>
        </p:txBody>
      </p:sp>
      <p:sp>
        <p:nvSpPr>
          <p:cNvPr id="2128901"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Dark Energy and Acceleration </a:t>
            </a:r>
          </a:p>
        </p:txBody>
      </p:sp>
    </p:spTree>
    <p:extLst>
      <p:ext uri="{BB962C8B-B14F-4D97-AF65-F5344CB8AC3E}">
        <p14:creationId xmlns:p14="http://schemas.microsoft.com/office/powerpoint/2010/main" val="281890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9" name="Rectangle 3"/>
          <p:cNvSpPr>
            <a:spLocks noGrp="1" noChangeArrowheads="1"/>
          </p:cNvSpPr>
          <p:nvPr>
            <p:ph idx="1"/>
          </p:nvPr>
        </p:nvSpPr>
        <p:spPr>
          <a:xfrm>
            <a:off x="557213" y="1004888"/>
            <a:ext cx="8229600" cy="4525962"/>
          </a:xfrm>
        </p:spPr>
        <p:txBody>
          <a:bodyPr/>
          <a:lstStyle/>
          <a:p>
            <a:pPr eaLnBrk="1" hangingPunct="1">
              <a:defRPr/>
            </a:pPr>
            <a:r>
              <a:rPr lang="en-US" sz="3400" smtClean="0">
                <a:cs typeface="+mn-cs"/>
              </a:rPr>
              <a:t>Note that objects</a:t>
            </a:r>
            <a:r>
              <a:rPr lang="en-US" sz="3600" smtClean="0">
                <a:cs typeface="+mn-cs"/>
              </a:rPr>
              <a:t>—such as the Milky Way, Earth, and you—that are held together by gravity or electromagnetic forces do not expand as the universe expands.</a:t>
            </a:r>
          </a:p>
        </p:txBody>
      </p:sp>
      <p:sp>
        <p:nvSpPr>
          <p:cNvPr id="2016262" name="Text Box 6"/>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spTree>
    <p:extLst>
      <p:ext uri="{BB962C8B-B14F-4D97-AF65-F5344CB8AC3E}">
        <p14:creationId xmlns:p14="http://schemas.microsoft.com/office/powerpoint/2010/main" val="353388478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1" name="Rectangle 3"/>
          <p:cNvSpPr>
            <a:spLocks noGrp="1" noChangeArrowheads="1"/>
          </p:cNvSpPr>
          <p:nvPr>
            <p:ph idx="1"/>
          </p:nvPr>
        </p:nvSpPr>
        <p:spPr>
          <a:xfrm>
            <a:off x="557213" y="976313"/>
            <a:ext cx="8281987" cy="5562600"/>
          </a:xfrm>
        </p:spPr>
        <p:txBody>
          <a:bodyPr/>
          <a:lstStyle/>
          <a:p>
            <a:pPr eaLnBrk="1" hangingPunct="1">
              <a:defRPr/>
            </a:pPr>
            <a:r>
              <a:rPr lang="en-US" sz="4000" smtClean="0">
                <a:cs typeface="+mn-cs"/>
              </a:rPr>
              <a:t>For many years, cosmologists have enjoyed saying, </a:t>
            </a:r>
            <a:r>
              <a:rPr lang="ja-JP" altLang="en-US" sz="4000" smtClean="0">
                <a:latin typeface="Arial"/>
                <a:cs typeface="+mn-cs"/>
              </a:rPr>
              <a:t>“</a:t>
            </a:r>
            <a:r>
              <a:rPr lang="en-US" sz="4000" smtClean="0">
                <a:cs typeface="+mn-cs"/>
              </a:rPr>
              <a:t>Geometry is destiny.</a:t>
            </a:r>
            <a:r>
              <a:rPr lang="ja-JP" altLang="en-US" sz="4000" smtClean="0">
                <a:latin typeface="Arial"/>
                <a:cs typeface="+mn-cs"/>
              </a:rPr>
              <a:t>”</a:t>
            </a:r>
            <a:endParaRPr lang="en-US" sz="4000" smtClean="0">
              <a:cs typeface="+mn-cs"/>
            </a:endParaRPr>
          </a:p>
          <a:p>
            <a:pPr lvl="1" eaLnBrk="1" hangingPunct="1">
              <a:defRPr/>
            </a:pPr>
            <a:r>
              <a:rPr lang="en-US" sz="2400" smtClean="0"/>
              <a:t>Thinking about models of open, closed, and flat universes, they concluded that the density of a model universe determines it geometry—and its geometry determines its fate. </a:t>
            </a:r>
          </a:p>
          <a:p>
            <a:pPr lvl="1" eaLnBrk="1" hangingPunct="1">
              <a:defRPr/>
            </a:pPr>
            <a:r>
              <a:rPr lang="en-US" sz="2400" smtClean="0"/>
              <a:t>In other words, they were sure that an open universe must expand forever and a closed universe must eventually begin contracting.</a:t>
            </a:r>
          </a:p>
        </p:txBody>
      </p:sp>
      <p:sp>
        <p:nvSpPr>
          <p:cNvPr id="1538052" name="Text Box 4"/>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Fate of the Universe </a:t>
            </a:r>
          </a:p>
        </p:txBody>
      </p:sp>
    </p:spTree>
    <p:extLst>
      <p:ext uri="{BB962C8B-B14F-4D97-AF65-F5344CB8AC3E}">
        <p14:creationId xmlns:p14="http://schemas.microsoft.com/office/powerpoint/2010/main" val="113494394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5" name="Rectangle 3"/>
          <p:cNvSpPr>
            <a:spLocks noGrp="1" noChangeArrowheads="1"/>
          </p:cNvSpPr>
          <p:nvPr>
            <p:ph idx="1"/>
          </p:nvPr>
        </p:nvSpPr>
        <p:spPr>
          <a:xfrm>
            <a:off x="566738" y="976313"/>
            <a:ext cx="8229600" cy="5486400"/>
          </a:xfrm>
        </p:spPr>
        <p:txBody>
          <a:bodyPr/>
          <a:lstStyle/>
          <a:p>
            <a:pPr eaLnBrk="1" hangingPunct="1">
              <a:defRPr/>
            </a:pPr>
            <a:r>
              <a:rPr lang="en-US" sz="4000" smtClean="0">
                <a:cs typeface="+mn-cs"/>
              </a:rPr>
              <a:t>That, however, is true only if the universe is ruled by gravity. </a:t>
            </a:r>
          </a:p>
          <a:p>
            <a:pPr lvl="1" eaLnBrk="1" hangingPunct="1">
              <a:defRPr/>
            </a:pPr>
            <a:r>
              <a:rPr lang="en-US" sz="2400" smtClean="0"/>
              <a:t>If the power of dark energy dominates gravity, then geometry is not destiny.</a:t>
            </a:r>
          </a:p>
          <a:p>
            <a:pPr lvl="1" eaLnBrk="1" hangingPunct="1">
              <a:defRPr/>
            </a:pPr>
            <a:r>
              <a:rPr lang="en-US" sz="2400" smtClean="0"/>
              <a:t>Even a closed universe might expand forever. </a:t>
            </a:r>
          </a:p>
        </p:txBody>
      </p:sp>
      <p:sp>
        <p:nvSpPr>
          <p:cNvPr id="1539077" name="Text Box 5"/>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Fate of the Universe </a:t>
            </a:r>
          </a:p>
        </p:txBody>
      </p:sp>
    </p:spTree>
    <p:extLst>
      <p:ext uri="{BB962C8B-B14F-4D97-AF65-F5344CB8AC3E}">
        <p14:creationId xmlns:p14="http://schemas.microsoft.com/office/powerpoint/2010/main" val="199794851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101" name="Rectangle 5"/>
          <p:cNvSpPr>
            <a:spLocks noGrp="1" noChangeArrowheads="1"/>
          </p:cNvSpPr>
          <p:nvPr>
            <p:ph idx="1"/>
          </p:nvPr>
        </p:nvSpPr>
        <p:spPr>
          <a:xfrm>
            <a:off x="557213" y="962025"/>
            <a:ext cx="8586787" cy="5486400"/>
          </a:xfrm>
        </p:spPr>
        <p:txBody>
          <a:bodyPr/>
          <a:lstStyle/>
          <a:p>
            <a:pPr eaLnBrk="1" hangingPunct="1">
              <a:defRPr/>
            </a:pPr>
            <a:r>
              <a:rPr lang="en-US" sz="4400" smtClean="0">
                <a:cs typeface="+mn-cs"/>
              </a:rPr>
              <a:t>The ultimate fate of the universe depends on the nature of dark energy. </a:t>
            </a:r>
          </a:p>
        </p:txBody>
      </p:sp>
      <p:sp>
        <p:nvSpPr>
          <p:cNvPr id="1540102" name="Text Box 6"/>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Fate of the Universe </a:t>
            </a:r>
          </a:p>
        </p:txBody>
      </p:sp>
    </p:spTree>
    <p:extLst>
      <p:ext uri="{BB962C8B-B14F-4D97-AF65-F5344CB8AC3E}">
        <p14:creationId xmlns:p14="http://schemas.microsoft.com/office/powerpoint/2010/main" val="116620262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23" name="Rectangle 3"/>
          <p:cNvSpPr>
            <a:spLocks noGrp="1" noChangeArrowheads="1"/>
          </p:cNvSpPr>
          <p:nvPr>
            <p:ph idx="1"/>
          </p:nvPr>
        </p:nvSpPr>
        <p:spPr>
          <a:xfrm>
            <a:off x="566738" y="1004888"/>
            <a:ext cx="8577262" cy="5867400"/>
          </a:xfrm>
        </p:spPr>
        <p:txBody>
          <a:bodyPr/>
          <a:lstStyle/>
          <a:p>
            <a:pPr eaLnBrk="1" hangingPunct="1">
              <a:defRPr/>
            </a:pPr>
            <a:r>
              <a:rPr lang="en-US" sz="3400" smtClean="0">
                <a:cs typeface="+mn-cs"/>
              </a:rPr>
              <a:t>If dark energy is described by the cosmological constant, then the force driving acceleration does not change with time—and our flat universe will expand forever.</a:t>
            </a:r>
          </a:p>
          <a:p>
            <a:pPr lvl="1" eaLnBrk="1" hangingPunct="1">
              <a:defRPr/>
            </a:pPr>
            <a:r>
              <a:rPr lang="en-US" sz="2400" smtClean="0"/>
              <a:t>The galaxies will get farther and farther apart.</a:t>
            </a:r>
          </a:p>
          <a:p>
            <a:pPr lvl="1" eaLnBrk="1" hangingPunct="1">
              <a:defRPr/>
            </a:pPr>
            <a:r>
              <a:rPr lang="en-US" sz="2400" smtClean="0"/>
              <a:t>They will use up their gas and dust making stars.</a:t>
            </a:r>
          </a:p>
          <a:p>
            <a:pPr lvl="1" eaLnBrk="1" hangingPunct="1">
              <a:defRPr/>
            </a:pPr>
            <a:r>
              <a:rPr lang="en-US" sz="2400" smtClean="0"/>
              <a:t>Ultimately, the stars will all die.</a:t>
            </a:r>
          </a:p>
          <a:p>
            <a:pPr lvl="1" eaLnBrk="1" hangingPunct="1">
              <a:defRPr/>
            </a:pPr>
            <a:r>
              <a:rPr lang="en-US" sz="2400" smtClean="0"/>
              <a:t>Each galaxy will be isolated, burnt out, dark, and alone.</a:t>
            </a:r>
          </a:p>
        </p:txBody>
      </p:sp>
      <p:sp>
        <p:nvSpPr>
          <p:cNvPr id="2129925" name="Text Box 5"/>
          <p:cNvSpPr txBox="1">
            <a:spLocks noChangeArrowheads="1"/>
          </p:cNvSpPr>
          <p:nvPr/>
        </p:nvSpPr>
        <p:spPr bwMode="auto">
          <a:xfrm>
            <a:off x="557213" y="76200"/>
            <a:ext cx="77485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Fate of the Universe </a:t>
            </a:r>
          </a:p>
        </p:txBody>
      </p:sp>
    </p:spTree>
    <p:extLst>
      <p:ext uri="{BB962C8B-B14F-4D97-AF65-F5344CB8AC3E}">
        <p14:creationId xmlns:p14="http://schemas.microsoft.com/office/powerpoint/2010/main" val="280223641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3" name="Rectangle 3"/>
          <p:cNvSpPr>
            <a:spLocks noGrp="1" noChangeArrowheads="1"/>
          </p:cNvSpPr>
          <p:nvPr>
            <p:ph idx="1"/>
          </p:nvPr>
        </p:nvSpPr>
        <p:spPr>
          <a:xfrm>
            <a:off x="557213" y="1004888"/>
            <a:ext cx="8053387" cy="5867400"/>
          </a:xfrm>
        </p:spPr>
        <p:txBody>
          <a:bodyPr/>
          <a:lstStyle/>
          <a:p>
            <a:pPr eaLnBrk="1" hangingPunct="1">
              <a:defRPr/>
            </a:pPr>
            <a:r>
              <a:rPr lang="en-US" sz="3400" smtClean="0">
                <a:cs typeface="+mn-cs"/>
              </a:rPr>
              <a:t>If dark energy is described by quintessence, then its strength could increase with time—and the universe expansion may accelerate faster and faster.</a:t>
            </a:r>
          </a:p>
          <a:p>
            <a:pPr lvl="1" eaLnBrk="1" hangingPunct="1">
              <a:defRPr/>
            </a:pPr>
            <a:r>
              <a:rPr lang="en-US" sz="2400" smtClean="0"/>
              <a:t>Space will pull the galaxies away from each other and, eventually, pull them apart.</a:t>
            </a:r>
          </a:p>
          <a:p>
            <a:pPr lvl="1" eaLnBrk="1" hangingPunct="1">
              <a:defRPr/>
            </a:pPr>
            <a:r>
              <a:rPr lang="en-US" sz="2400" smtClean="0"/>
              <a:t>Then, it will rip the stars apart.</a:t>
            </a:r>
          </a:p>
          <a:p>
            <a:pPr lvl="1" eaLnBrk="1" hangingPunct="1">
              <a:defRPr/>
            </a:pPr>
            <a:r>
              <a:rPr lang="en-US" sz="2400" smtClean="0"/>
              <a:t>Finally, it will rip individual atoms apart.</a:t>
            </a:r>
          </a:p>
        </p:txBody>
      </p:sp>
      <p:sp>
        <p:nvSpPr>
          <p:cNvPr id="1541124" name="Text Box 4"/>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Age and Fate of the Universe</a:t>
            </a:r>
          </a:p>
        </p:txBody>
      </p:sp>
    </p:spTree>
    <p:extLst>
      <p:ext uri="{BB962C8B-B14F-4D97-AF65-F5344CB8AC3E}">
        <p14:creationId xmlns:p14="http://schemas.microsoft.com/office/powerpoint/2010/main" val="365923889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101" name="Rectangle 5"/>
          <p:cNvSpPr>
            <a:spLocks noGrp="1" noChangeArrowheads="1"/>
          </p:cNvSpPr>
          <p:nvPr>
            <p:ph idx="1"/>
          </p:nvPr>
        </p:nvSpPr>
        <p:spPr>
          <a:xfrm>
            <a:off x="552450" y="928688"/>
            <a:ext cx="8134350" cy="5105400"/>
          </a:xfrm>
        </p:spPr>
        <p:txBody>
          <a:bodyPr/>
          <a:lstStyle/>
          <a:p>
            <a:pPr eaLnBrk="1" hangingPunct="1">
              <a:defRPr/>
            </a:pPr>
            <a:r>
              <a:rPr lang="en-US" sz="5400" smtClean="0">
                <a:cs typeface="+mn-cs"/>
              </a:rPr>
              <a:t>That has been called the </a:t>
            </a:r>
            <a:r>
              <a:rPr lang="en-US" sz="5400" smtClean="0">
                <a:solidFill>
                  <a:srgbClr val="0000FF"/>
                </a:solidFill>
                <a:cs typeface="+mn-cs"/>
              </a:rPr>
              <a:t>big rip</a:t>
            </a:r>
            <a:r>
              <a:rPr lang="en-US" sz="5400" smtClean="0">
                <a:cs typeface="+mn-cs"/>
              </a:rPr>
              <a:t>.</a:t>
            </a:r>
          </a:p>
          <a:p>
            <a:pPr lvl="1" eaLnBrk="1" hangingPunct="1">
              <a:defRPr/>
            </a:pPr>
            <a:r>
              <a:rPr lang="en-US" sz="2400" smtClean="0"/>
              <a:t>Don</a:t>
            </a:r>
            <a:r>
              <a:rPr lang="ja-JP" altLang="en-US" sz="2400" smtClean="0">
                <a:latin typeface="Arial"/>
              </a:rPr>
              <a:t>’</a:t>
            </a:r>
            <a:r>
              <a:rPr lang="en-US" sz="2400" smtClean="0"/>
              <a:t>t worry, though.</a:t>
            </a:r>
          </a:p>
          <a:p>
            <a:pPr lvl="1" eaLnBrk="1" hangingPunct="1">
              <a:defRPr/>
            </a:pPr>
            <a:r>
              <a:rPr lang="en-US" sz="2400" smtClean="0"/>
              <a:t>Even if a big rip is in the future, nothing will happen for at least 30 billion years.</a:t>
            </a:r>
          </a:p>
          <a:p>
            <a:pPr lvl="1" eaLnBrk="1" hangingPunct="1">
              <a:defRPr/>
            </a:pPr>
            <a:r>
              <a:rPr lang="en-US" sz="2400" smtClean="0"/>
              <a:t>There will probably be no big rip.</a:t>
            </a:r>
          </a:p>
        </p:txBody>
      </p:sp>
      <p:sp>
        <p:nvSpPr>
          <p:cNvPr id="1668103" name="Text Box 7"/>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Age and Fate of the Universe</a:t>
            </a:r>
          </a:p>
        </p:txBody>
      </p:sp>
    </p:spTree>
    <p:extLst>
      <p:ext uri="{BB962C8B-B14F-4D97-AF65-F5344CB8AC3E}">
        <p14:creationId xmlns:p14="http://schemas.microsoft.com/office/powerpoint/2010/main" val="190567154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3" name="Rectangle 3"/>
          <p:cNvSpPr>
            <a:spLocks noGrp="1" noChangeArrowheads="1"/>
          </p:cNvSpPr>
          <p:nvPr>
            <p:ph idx="1"/>
          </p:nvPr>
        </p:nvSpPr>
        <p:spPr>
          <a:xfrm>
            <a:off x="557213" y="990600"/>
            <a:ext cx="8205787" cy="5638800"/>
          </a:xfrm>
        </p:spPr>
        <p:txBody>
          <a:bodyPr/>
          <a:lstStyle/>
          <a:p>
            <a:pPr eaLnBrk="1" hangingPunct="1">
              <a:defRPr/>
            </a:pPr>
            <a:r>
              <a:rPr lang="en-US" smtClean="0">
                <a:cs typeface="+mn-cs"/>
              </a:rPr>
              <a:t>Critically important observations made by the Chandra X-Ray Observatory have been used to measure the amount of hot gas and dark matter in 25 galaxy clusters.</a:t>
            </a:r>
          </a:p>
          <a:p>
            <a:pPr eaLnBrk="1" hangingPunct="1">
              <a:defRPr/>
            </a:pPr>
            <a:r>
              <a:rPr lang="en-US" smtClean="0">
                <a:cs typeface="+mn-cs"/>
              </a:rPr>
              <a:t>These observations are critical for two reasons.</a:t>
            </a:r>
          </a:p>
        </p:txBody>
      </p:sp>
      <p:sp>
        <p:nvSpPr>
          <p:cNvPr id="1669126"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Age and Fate of the Universe</a:t>
            </a:r>
          </a:p>
        </p:txBody>
      </p:sp>
    </p:spTree>
    <p:extLst>
      <p:ext uri="{BB962C8B-B14F-4D97-AF65-F5344CB8AC3E}">
        <p14:creationId xmlns:p14="http://schemas.microsoft.com/office/powerpoint/2010/main" val="32974741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9" name="Rectangle 5"/>
          <p:cNvSpPr>
            <a:spLocks noGrp="1" noChangeArrowheads="1"/>
          </p:cNvSpPr>
          <p:nvPr>
            <p:ph idx="1"/>
          </p:nvPr>
        </p:nvSpPr>
        <p:spPr>
          <a:xfrm>
            <a:off x="557213" y="1004888"/>
            <a:ext cx="8281987" cy="5638800"/>
          </a:xfrm>
        </p:spPr>
        <p:txBody>
          <a:bodyPr/>
          <a:lstStyle/>
          <a:p>
            <a:pPr eaLnBrk="1" hangingPunct="1">
              <a:defRPr/>
            </a:pPr>
            <a:r>
              <a:rPr lang="en-US" sz="3400" smtClean="0">
                <a:cs typeface="+mn-cs"/>
              </a:rPr>
              <a:t>First, the redshifts and distances of these galaxies confirm that the universe expansion initially slowed down—but shifted gears about 6 billion years ago and is now accelerating.</a:t>
            </a:r>
          </a:p>
        </p:txBody>
      </p:sp>
      <p:sp>
        <p:nvSpPr>
          <p:cNvPr id="1542151" name="Text Box 7"/>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Age and Fate of the Universe</a:t>
            </a:r>
          </a:p>
        </p:txBody>
      </p:sp>
    </p:spTree>
    <p:extLst>
      <p:ext uri="{BB962C8B-B14F-4D97-AF65-F5344CB8AC3E}">
        <p14:creationId xmlns:p14="http://schemas.microsoft.com/office/powerpoint/2010/main" val="3564348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1" name="Rectangle 3"/>
          <p:cNvSpPr>
            <a:spLocks noGrp="1" noChangeArrowheads="1"/>
          </p:cNvSpPr>
          <p:nvPr>
            <p:ph type="body" sz="half" idx="1"/>
          </p:nvPr>
        </p:nvSpPr>
        <p:spPr>
          <a:xfrm>
            <a:off x="566738" y="990600"/>
            <a:ext cx="8577262" cy="5867400"/>
          </a:xfrm>
        </p:spPr>
        <p:txBody>
          <a:bodyPr/>
          <a:lstStyle/>
          <a:p>
            <a:pPr eaLnBrk="1" hangingPunct="1">
              <a:defRPr/>
            </a:pPr>
            <a:r>
              <a:rPr lang="en-US" sz="3600" smtClean="0">
                <a:cs typeface="+mn-cs"/>
              </a:rPr>
              <a:t>Second, the results are almost good enough to rule out quintessence.</a:t>
            </a:r>
            <a:r>
              <a:rPr lang="en-US" sz="3400" smtClean="0">
                <a:cs typeface="+mn-cs"/>
              </a:rPr>
              <a:t> </a:t>
            </a:r>
          </a:p>
          <a:p>
            <a:pPr lvl="1" eaLnBrk="1" hangingPunct="1">
              <a:defRPr/>
            </a:pPr>
            <a:r>
              <a:rPr lang="en-US" sz="2400" smtClean="0"/>
              <a:t>If dark energy is </a:t>
            </a:r>
            <a:br>
              <a:rPr lang="en-US" sz="2400" smtClean="0"/>
            </a:br>
            <a:r>
              <a:rPr lang="en-US" sz="2400" smtClean="0"/>
              <a:t>described by </a:t>
            </a:r>
            <a:br>
              <a:rPr lang="en-US" sz="2400" smtClean="0"/>
            </a:br>
            <a:r>
              <a:rPr lang="en-US" sz="2400" smtClean="0"/>
              <a:t>the cosmological </a:t>
            </a:r>
            <a:br>
              <a:rPr lang="en-US" sz="2400" smtClean="0"/>
            </a:br>
            <a:r>
              <a:rPr lang="en-US" sz="2400" smtClean="0"/>
              <a:t>constant and not </a:t>
            </a:r>
            <a:br>
              <a:rPr lang="en-US" sz="2400" smtClean="0"/>
            </a:br>
            <a:r>
              <a:rPr lang="en-US" sz="2400" smtClean="0"/>
              <a:t>by quintessence, </a:t>
            </a:r>
            <a:br>
              <a:rPr lang="en-US" sz="2400" smtClean="0"/>
            </a:br>
            <a:r>
              <a:rPr lang="en-US" sz="2400" smtClean="0"/>
              <a:t>then there will be </a:t>
            </a:r>
            <a:br>
              <a:rPr lang="en-US" sz="2400" smtClean="0"/>
            </a:br>
            <a:r>
              <a:rPr lang="en-US" sz="2400" smtClean="0"/>
              <a:t>no big rip.</a:t>
            </a:r>
          </a:p>
        </p:txBody>
      </p:sp>
      <p:sp>
        <p:nvSpPr>
          <p:cNvPr id="1543177" name="Text Box 9"/>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Age and Fate of the Universe</a:t>
            </a:r>
          </a:p>
        </p:txBody>
      </p:sp>
      <p:pic>
        <p:nvPicPr>
          <p:cNvPr id="1543178" name="Picture 10" descr="11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779713"/>
            <a:ext cx="4953000"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472654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467" name="Rectangle 3"/>
          <p:cNvSpPr>
            <a:spLocks noGrp="1" noChangeArrowheads="1"/>
          </p:cNvSpPr>
          <p:nvPr>
            <p:ph idx="1"/>
          </p:nvPr>
        </p:nvSpPr>
        <p:spPr>
          <a:xfrm>
            <a:off x="557213" y="990600"/>
            <a:ext cx="8586787" cy="5867400"/>
          </a:xfrm>
        </p:spPr>
        <p:txBody>
          <a:bodyPr/>
          <a:lstStyle/>
          <a:p>
            <a:pPr eaLnBrk="1" hangingPunct="1">
              <a:defRPr/>
            </a:pPr>
            <a:r>
              <a:rPr lang="en-US" sz="3800" smtClean="0">
                <a:cs typeface="+mn-cs"/>
              </a:rPr>
              <a:t>Notice that this method does not depend on type Ia supernovae at all.</a:t>
            </a:r>
          </a:p>
          <a:p>
            <a:pPr lvl="1" eaLnBrk="1" hangingPunct="1">
              <a:defRPr/>
            </a:pPr>
            <a:r>
              <a:rPr lang="en-US" sz="2400" smtClean="0"/>
              <a:t>It is independent confirmation that acceleration is real.</a:t>
            </a:r>
          </a:p>
          <a:p>
            <a:pPr lvl="1" eaLnBrk="1" hangingPunct="1">
              <a:defRPr/>
            </a:pPr>
            <a:r>
              <a:rPr lang="en-US" sz="2400" smtClean="0"/>
              <a:t>When a theory is confirmed by observations of many different types, scientists have much more confidence that it is a true description of nature.</a:t>
            </a:r>
          </a:p>
        </p:txBody>
      </p:sp>
      <p:sp>
        <p:nvSpPr>
          <p:cNvPr id="1726470"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Age and Fate of the Universe</a:t>
            </a:r>
          </a:p>
        </p:txBody>
      </p:sp>
    </p:spTree>
    <p:extLst>
      <p:ext uri="{BB962C8B-B14F-4D97-AF65-F5344CB8AC3E}">
        <p14:creationId xmlns:p14="http://schemas.microsoft.com/office/powerpoint/2010/main" val="38573988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5" name="Rectangle 3"/>
          <p:cNvSpPr>
            <a:spLocks noGrp="1" noChangeArrowheads="1"/>
          </p:cNvSpPr>
          <p:nvPr>
            <p:ph idx="1"/>
          </p:nvPr>
        </p:nvSpPr>
        <p:spPr>
          <a:xfrm>
            <a:off x="557213" y="990600"/>
            <a:ext cx="8229600" cy="4525963"/>
          </a:xfrm>
        </p:spPr>
        <p:txBody>
          <a:bodyPr/>
          <a:lstStyle/>
          <a:p>
            <a:pPr eaLnBrk="1" hangingPunct="1">
              <a:defRPr/>
            </a:pPr>
            <a:r>
              <a:rPr lang="en-US" sz="3600" smtClean="0">
                <a:cs typeface="+mn-cs"/>
              </a:rPr>
              <a:t>Astronomers often express redshifts as if they were radial velocities.</a:t>
            </a:r>
          </a:p>
          <a:p>
            <a:pPr eaLnBrk="1" hangingPunct="1">
              <a:defRPr/>
            </a:pPr>
            <a:r>
              <a:rPr lang="en-US" sz="3600" smtClean="0">
                <a:cs typeface="+mn-cs"/>
              </a:rPr>
              <a:t>However, the redshifts of the galaxies are not Doppler shifts.</a:t>
            </a:r>
          </a:p>
          <a:p>
            <a:pPr lvl="1" eaLnBrk="1" hangingPunct="1">
              <a:defRPr/>
            </a:pPr>
            <a:r>
              <a:rPr lang="en-US" sz="2400" smtClean="0"/>
              <a:t>That is why this book is careful to refer to a galaxy</a:t>
            </a:r>
            <a:r>
              <a:rPr lang="ja-JP" altLang="en-US" sz="2400" smtClean="0">
                <a:latin typeface="Arial"/>
              </a:rPr>
              <a:t>’</a:t>
            </a:r>
            <a:r>
              <a:rPr lang="en-US" sz="2400" smtClean="0"/>
              <a:t>s </a:t>
            </a:r>
            <a:r>
              <a:rPr lang="en-US" sz="2400" smtClean="0">
                <a:solidFill>
                  <a:srgbClr val="0000FF"/>
                </a:solidFill>
              </a:rPr>
              <a:t>apparent</a:t>
            </a:r>
            <a:r>
              <a:rPr lang="en-US" sz="2400" i="1" smtClean="0">
                <a:solidFill>
                  <a:srgbClr val="0000FF"/>
                </a:solidFill>
              </a:rPr>
              <a:t> </a:t>
            </a:r>
            <a:r>
              <a:rPr lang="en-US" sz="2400" smtClean="0">
                <a:solidFill>
                  <a:srgbClr val="0000FF"/>
                </a:solidFill>
              </a:rPr>
              <a:t>velocity</a:t>
            </a:r>
            <a:r>
              <a:rPr lang="en-US" sz="2400" smtClean="0"/>
              <a:t> of recession. </a:t>
            </a:r>
          </a:p>
        </p:txBody>
      </p:sp>
      <p:sp>
        <p:nvSpPr>
          <p:cNvPr id="1713157"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Cosmic Redshift</a:t>
            </a:r>
          </a:p>
        </p:txBody>
      </p:sp>
    </p:spTree>
    <p:extLst>
      <p:ext uri="{BB962C8B-B14F-4D97-AF65-F5344CB8AC3E}">
        <p14:creationId xmlns:p14="http://schemas.microsoft.com/office/powerpoint/2010/main" val="2769104367"/>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515" name="Rectangle 3"/>
          <p:cNvSpPr>
            <a:spLocks noGrp="1" noChangeArrowheads="1"/>
          </p:cNvSpPr>
          <p:nvPr>
            <p:ph idx="1"/>
          </p:nvPr>
        </p:nvSpPr>
        <p:spPr>
          <a:xfrm>
            <a:off x="557213" y="993775"/>
            <a:ext cx="8586787" cy="5516563"/>
          </a:xfrm>
        </p:spPr>
        <p:txBody>
          <a:bodyPr/>
          <a:lstStyle/>
          <a:p>
            <a:pPr eaLnBrk="1" hangingPunct="1">
              <a:defRPr/>
            </a:pPr>
            <a:r>
              <a:rPr lang="en-US" sz="3600" smtClean="0">
                <a:cs typeface="+mn-cs"/>
              </a:rPr>
              <a:t>On the largest scales, the universe is isotropic.</a:t>
            </a:r>
          </a:p>
          <a:p>
            <a:pPr eaLnBrk="1" hangingPunct="1">
              <a:defRPr/>
            </a:pPr>
            <a:r>
              <a:rPr lang="en-US" sz="3600" smtClean="0">
                <a:cs typeface="+mn-cs"/>
              </a:rPr>
              <a:t>On smaller scales, though, there are irregularities. </a:t>
            </a:r>
          </a:p>
        </p:txBody>
      </p:sp>
      <p:sp>
        <p:nvSpPr>
          <p:cNvPr id="1728517"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spTree>
    <p:extLst>
      <p:ext uri="{BB962C8B-B14F-4D97-AF65-F5344CB8AC3E}">
        <p14:creationId xmlns:p14="http://schemas.microsoft.com/office/powerpoint/2010/main" val="321967499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1" name="Rectangle 3"/>
          <p:cNvSpPr>
            <a:spLocks noGrp="1" noChangeArrowheads="1"/>
          </p:cNvSpPr>
          <p:nvPr>
            <p:ph idx="1"/>
          </p:nvPr>
        </p:nvSpPr>
        <p:spPr>
          <a:xfrm>
            <a:off x="557213" y="1004888"/>
            <a:ext cx="8586787" cy="5867400"/>
          </a:xfrm>
        </p:spPr>
        <p:txBody>
          <a:bodyPr/>
          <a:lstStyle/>
          <a:p>
            <a:pPr eaLnBrk="1" hangingPunct="1">
              <a:defRPr/>
            </a:pPr>
            <a:r>
              <a:rPr lang="en-US" sz="3400" smtClean="0">
                <a:cs typeface="+mn-cs"/>
              </a:rPr>
              <a:t>Galaxies are grouped in clusters ranging from a few galaxies to thousands.</a:t>
            </a:r>
          </a:p>
          <a:p>
            <a:pPr eaLnBrk="1" hangingPunct="1">
              <a:defRPr/>
            </a:pPr>
            <a:r>
              <a:rPr lang="en-US" sz="3400" smtClean="0">
                <a:cs typeface="+mn-cs"/>
              </a:rPr>
              <a:t>Those clusters appear to be grouped into </a:t>
            </a:r>
            <a:r>
              <a:rPr lang="en-US" sz="3400" smtClean="0">
                <a:solidFill>
                  <a:srgbClr val="0000FF"/>
                </a:solidFill>
                <a:cs typeface="+mn-cs"/>
              </a:rPr>
              <a:t>superclusters</a:t>
            </a:r>
            <a:r>
              <a:rPr lang="en-US" sz="3400" smtClean="0">
                <a:cs typeface="+mn-cs"/>
              </a:rPr>
              <a:t>.</a:t>
            </a:r>
          </a:p>
          <a:p>
            <a:pPr lvl="1" eaLnBrk="1" hangingPunct="1">
              <a:defRPr/>
            </a:pPr>
            <a:r>
              <a:rPr lang="en-US" sz="2400" smtClean="0"/>
              <a:t>The Local Supercluster, in which we live, is a roughly disk-shaped swarm of galaxy clusters 50 to 75 pc in diameter.</a:t>
            </a:r>
          </a:p>
        </p:txBody>
      </p:sp>
      <p:sp>
        <p:nvSpPr>
          <p:cNvPr id="1671173"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spTree>
    <p:extLst>
      <p:ext uri="{BB962C8B-B14F-4D97-AF65-F5344CB8AC3E}">
        <p14:creationId xmlns:p14="http://schemas.microsoft.com/office/powerpoint/2010/main" val="349552253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947" name="Rectangle 3"/>
          <p:cNvSpPr>
            <a:spLocks noGrp="1" noChangeArrowheads="1"/>
          </p:cNvSpPr>
          <p:nvPr>
            <p:ph idx="1"/>
          </p:nvPr>
        </p:nvSpPr>
        <p:spPr>
          <a:xfrm>
            <a:off x="566738" y="990600"/>
            <a:ext cx="8534400" cy="4525963"/>
          </a:xfrm>
        </p:spPr>
        <p:txBody>
          <a:bodyPr/>
          <a:lstStyle/>
          <a:p>
            <a:pPr eaLnBrk="1" hangingPunct="1">
              <a:defRPr/>
            </a:pPr>
            <a:r>
              <a:rPr lang="en-US" smtClean="0">
                <a:cs typeface="+mn-cs"/>
              </a:rPr>
              <a:t>Astronomers have measured the redshifts and positions of over thousands of galaxies in great slices across the sky.</a:t>
            </a:r>
          </a:p>
          <a:p>
            <a:pPr eaLnBrk="1" hangingPunct="1">
              <a:defRPr/>
            </a:pPr>
            <a:r>
              <a:rPr lang="en-US" smtClean="0">
                <a:cs typeface="+mn-cs"/>
              </a:rPr>
              <a:t>Thus, they have been able to create maps revealing that the superclusters are not scattered at random.</a:t>
            </a:r>
          </a:p>
        </p:txBody>
      </p:sp>
      <p:sp>
        <p:nvSpPr>
          <p:cNvPr id="2130949"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spTree>
    <p:extLst>
      <p:ext uri="{BB962C8B-B14F-4D97-AF65-F5344CB8AC3E}">
        <p14:creationId xmlns:p14="http://schemas.microsoft.com/office/powerpoint/2010/main" val="7534282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72" name="Rectangle 8"/>
          <p:cNvSpPr>
            <a:spLocks noGrp="1" noChangeArrowheads="1"/>
          </p:cNvSpPr>
          <p:nvPr>
            <p:ph type="body" sz="half" idx="1"/>
          </p:nvPr>
        </p:nvSpPr>
        <p:spPr>
          <a:xfrm>
            <a:off x="566738" y="995363"/>
            <a:ext cx="8534400" cy="5867400"/>
          </a:xfrm>
        </p:spPr>
        <p:txBody>
          <a:bodyPr/>
          <a:lstStyle/>
          <a:p>
            <a:pPr eaLnBrk="1" hangingPunct="1">
              <a:defRPr/>
            </a:pPr>
            <a:r>
              <a:rPr lang="en-US" smtClean="0">
                <a:cs typeface="+mn-cs"/>
              </a:rPr>
              <a:t>Superclusters are distributed in long, narrow filaments and thin walls that outline great voids nearly empty of galaxies.</a:t>
            </a:r>
          </a:p>
        </p:txBody>
      </p:sp>
      <p:sp>
        <p:nvSpPr>
          <p:cNvPr id="1547274" name="Text Box 10"/>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pic>
        <p:nvPicPr>
          <p:cNvPr id="1547275" name="Picture 11" descr="11f14"/>
          <p:cNvPicPr>
            <a:picLocks noChangeAspect="1" noChangeArrowheads="1"/>
          </p:cNvPicPr>
          <p:nvPr/>
        </p:nvPicPr>
        <p:blipFill>
          <a:blip r:embed="rId3">
            <a:extLst>
              <a:ext uri="{28A0092B-C50C-407E-A947-70E740481C1C}">
                <a14:useLocalDpi xmlns:a14="http://schemas.microsoft.com/office/drawing/2010/main" val="0"/>
              </a:ext>
            </a:extLst>
          </a:blip>
          <a:srcRect r="9302" b="9312"/>
          <a:stretch>
            <a:fillRect/>
          </a:stretch>
        </p:blipFill>
        <p:spPr bwMode="auto">
          <a:xfrm>
            <a:off x="2667000" y="3049588"/>
            <a:ext cx="6477000" cy="3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8862267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971" name="Rectangle 3"/>
          <p:cNvSpPr>
            <a:spLocks noGrp="1" noChangeArrowheads="1"/>
          </p:cNvSpPr>
          <p:nvPr>
            <p:ph idx="1"/>
          </p:nvPr>
        </p:nvSpPr>
        <p:spPr>
          <a:xfrm>
            <a:off x="566738" y="990600"/>
            <a:ext cx="8577262" cy="4525963"/>
          </a:xfrm>
        </p:spPr>
        <p:txBody>
          <a:bodyPr/>
          <a:lstStyle/>
          <a:p>
            <a:pPr eaLnBrk="1" hangingPunct="1">
              <a:defRPr/>
            </a:pPr>
            <a:r>
              <a:rPr lang="en-US" sz="3600" smtClean="0">
                <a:cs typeface="+mn-cs"/>
              </a:rPr>
              <a:t>These aggregations and gaps are referred to as </a:t>
            </a:r>
            <a:r>
              <a:rPr lang="en-US" sz="3600" smtClean="0">
                <a:solidFill>
                  <a:srgbClr val="0000FF"/>
                </a:solidFill>
                <a:cs typeface="+mn-cs"/>
              </a:rPr>
              <a:t>large-scale structure</a:t>
            </a:r>
            <a:r>
              <a:rPr lang="en-US" sz="3600" smtClean="0">
                <a:cs typeface="+mn-cs"/>
              </a:rPr>
              <a:t>.</a:t>
            </a:r>
          </a:p>
          <a:p>
            <a:pPr eaLnBrk="1" hangingPunct="1">
              <a:defRPr/>
            </a:pPr>
            <a:endParaRPr lang="en-US" sz="3600" smtClean="0">
              <a:cs typeface="+mn-cs"/>
            </a:endParaRPr>
          </a:p>
        </p:txBody>
      </p:sp>
      <p:sp>
        <p:nvSpPr>
          <p:cNvPr id="2131974" name="Text Box 6"/>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pic>
        <p:nvPicPr>
          <p:cNvPr id="2131975" name="Picture 7" descr="11f14"/>
          <p:cNvPicPr>
            <a:picLocks noChangeAspect="1" noChangeArrowheads="1"/>
          </p:cNvPicPr>
          <p:nvPr/>
        </p:nvPicPr>
        <p:blipFill>
          <a:blip r:embed="rId3">
            <a:extLst>
              <a:ext uri="{28A0092B-C50C-407E-A947-70E740481C1C}">
                <a14:useLocalDpi xmlns:a14="http://schemas.microsoft.com/office/drawing/2010/main" val="0"/>
              </a:ext>
            </a:extLst>
          </a:blip>
          <a:srcRect r="9302" b="9312"/>
          <a:stretch>
            <a:fillRect/>
          </a:stretch>
        </p:blipFill>
        <p:spPr bwMode="auto">
          <a:xfrm>
            <a:off x="2663825" y="3049588"/>
            <a:ext cx="6477000" cy="3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6525345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7" name="Rectangle 5"/>
          <p:cNvSpPr>
            <a:spLocks noGrp="1" noChangeArrowheads="1"/>
          </p:cNvSpPr>
          <p:nvPr>
            <p:ph idx="1"/>
          </p:nvPr>
        </p:nvSpPr>
        <p:spPr>
          <a:xfrm>
            <a:off x="557213" y="962025"/>
            <a:ext cx="8053387" cy="5486400"/>
          </a:xfrm>
        </p:spPr>
        <p:txBody>
          <a:bodyPr/>
          <a:lstStyle/>
          <a:p>
            <a:pPr eaLnBrk="1" hangingPunct="1">
              <a:defRPr/>
            </a:pPr>
            <a:r>
              <a:rPr lang="en-US" sz="4400" smtClean="0">
                <a:cs typeface="+mn-cs"/>
              </a:rPr>
              <a:t>This large-scale structure is a problem.</a:t>
            </a:r>
          </a:p>
          <a:p>
            <a:pPr lvl="1" eaLnBrk="1" hangingPunct="1">
              <a:defRPr/>
            </a:pPr>
            <a:r>
              <a:rPr lang="en-US" sz="2400" smtClean="0"/>
              <a:t>The CMB radiation is very uniform.</a:t>
            </a:r>
          </a:p>
          <a:p>
            <a:pPr lvl="1" eaLnBrk="1" hangingPunct="1">
              <a:defRPr/>
            </a:pPr>
            <a:r>
              <a:rPr lang="en-US" sz="2400" smtClean="0"/>
              <a:t>That means the gas of the big bang must have been extremely uniform at the time of recombination. </a:t>
            </a:r>
          </a:p>
          <a:p>
            <a:pPr lvl="1" eaLnBrk="1" hangingPunct="1">
              <a:defRPr/>
            </a:pPr>
            <a:r>
              <a:rPr lang="en-US" sz="2400" smtClean="0"/>
              <a:t>Yet, the look-back time to the farthest known galaxy clusters, galaxies, and quasars is about 95 percent of the way back to the big bang.</a:t>
            </a:r>
          </a:p>
        </p:txBody>
      </p:sp>
      <p:sp>
        <p:nvSpPr>
          <p:cNvPr id="1549319" name="Text Box 7"/>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spTree>
    <p:extLst>
      <p:ext uri="{BB962C8B-B14F-4D97-AF65-F5344CB8AC3E}">
        <p14:creationId xmlns:p14="http://schemas.microsoft.com/office/powerpoint/2010/main" val="128968462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5" name="Rectangle 3"/>
          <p:cNvSpPr>
            <a:spLocks noGrp="1" noChangeArrowheads="1"/>
          </p:cNvSpPr>
          <p:nvPr>
            <p:ph idx="1"/>
          </p:nvPr>
        </p:nvSpPr>
        <p:spPr>
          <a:xfrm>
            <a:off x="566738" y="990600"/>
            <a:ext cx="8577262" cy="5562600"/>
          </a:xfrm>
        </p:spPr>
        <p:txBody>
          <a:bodyPr/>
          <a:lstStyle/>
          <a:p>
            <a:pPr eaLnBrk="1" hangingPunct="1">
              <a:defRPr/>
            </a:pPr>
            <a:r>
              <a:rPr lang="en-US" smtClean="0">
                <a:cs typeface="+mn-cs"/>
              </a:rPr>
              <a:t>How did the uniform gas at the time of recombination coagulate so quickly to form galaxy clusters, galaxies, and supermassive black holes in the centers of galaxies so early in the history of the universe?</a:t>
            </a:r>
          </a:p>
          <a:p>
            <a:pPr lvl="1" eaLnBrk="1" hangingPunct="1">
              <a:defRPr/>
            </a:pPr>
            <a:r>
              <a:rPr lang="en-US" sz="2400" smtClean="0"/>
              <a:t>The answer appears to lie in the characteristics of dark matter.</a:t>
            </a:r>
          </a:p>
        </p:txBody>
      </p:sp>
      <p:sp>
        <p:nvSpPr>
          <p:cNvPr id="1733638" name="Text Box 6"/>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spTree>
    <p:extLst>
      <p:ext uri="{BB962C8B-B14F-4D97-AF65-F5344CB8AC3E}">
        <p14:creationId xmlns:p14="http://schemas.microsoft.com/office/powerpoint/2010/main" val="13324104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9" name="Rectangle 3"/>
          <p:cNvSpPr>
            <a:spLocks noGrp="1" noChangeArrowheads="1"/>
          </p:cNvSpPr>
          <p:nvPr>
            <p:ph idx="1"/>
          </p:nvPr>
        </p:nvSpPr>
        <p:spPr>
          <a:xfrm>
            <a:off x="557213" y="1004888"/>
            <a:ext cx="8586787" cy="5867400"/>
          </a:xfrm>
        </p:spPr>
        <p:txBody>
          <a:bodyPr/>
          <a:lstStyle/>
          <a:p>
            <a:pPr eaLnBrk="1" hangingPunct="1">
              <a:defRPr/>
            </a:pPr>
            <a:r>
              <a:rPr lang="en-US" sz="3400" smtClean="0">
                <a:cs typeface="+mn-cs"/>
              </a:rPr>
              <a:t>Baryonic matter is so rare in the universe that it does not have enough gravity to pull itself together quickly after the big bang.</a:t>
            </a:r>
            <a:r>
              <a:rPr lang="en-US" smtClean="0">
                <a:cs typeface="+mn-cs"/>
              </a:rPr>
              <a:t> </a:t>
            </a:r>
          </a:p>
          <a:p>
            <a:pPr lvl="1" eaLnBrk="1" hangingPunct="1">
              <a:defRPr/>
            </a:pPr>
            <a:r>
              <a:rPr lang="en-US" sz="2400" smtClean="0"/>
              <a:t>As you have learned, astronomers propose that dark matter is nonbaryonic.</a:t>
            </a:r>
          </a:p>
          <a:p>
            <a:pPr lvl="1" eaLnBrk="1" hangingPunct="1">
              <a:defRPr/>
            </a:pPr>
            <a:r>
              <a:rPr lang="en-US" sz="2400" smtClean="0"/>
              <a:t>Thus, it is immune to the smoothing effect of the intense radiation that prevented normal matter from contracting.</a:t>
            </a:r>
          </a:p>
        </p:txBody>
      </p:sp>
      <p:sp>
        <p:nvSpPr>
          <p:cNvPr id="1550342" name="Text Box 6"/>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spTree>
    <p:extLst>
      <p:ext uri="{BB962C8B-B14F-4D97-AF65-F5344CB8AC3E}">
        <p14:creationId xmlns:p14="http://schemas.microsoft.com/office/powerpoint/2010/main" val="405404168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995" name="Rectangle 3"/>
          <p:cNvSpPr>
            <a:spLocks noGrp="1" noChangeArrowheads="1"/>
          </p:cNvSpPr>
          <p:nvPr>
            <p:ph idx="1"/>
          </p:nvPr>
        </p:nvSpPr>
        <p:spPr>
          <a:xfrm>
            <a:off x="566738" y="990600"/>
            <a:ext cx="8424862" cy="4525963"/>
          </a:xfrm>
        </p:spPr>
        <p:txBody>
          <a:bodyPr/>
          <a:lstStyle/>
          <a:p>
            <a:pPr eaLnBrk="1" hangingPunct="1">
              <a:defRPr/>
            </a:pPr>
            <a:r>
              <a:rPr lang="en-US" sz="3600" smtClean="0">
                <a:cs typeface="+mn-cs"/>
              </a:rPr>
              <a:t>Dark matter was able to collapse into clouds.</a:t>
            </a:r>
          </a:p>
          <a:p>
            <a:pPr eaLnBrk="1" hangingPunct="1">
              <a:defRPr/>
            </a:pPr>
            <a:r>
              <a:rPr lang="en-US" sz="3600" smtClean="0">
                <a:cs typeface="+mn-cs"/>
              </a:rPr>
              <a:t>Then, it pulled in the normal matter—to begin the formation of galaxies, clusters, and superclusters.</a:t>
            </a:r>
          </a:p>
        </p:txBody>
      </p:sp>
      <p:sp>
        <p:nvSpPr>
          <p:cNvPr id="2132997"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spTree>
    <p:extLst>
      <p:ext uri="{BB962C8B-B14F-4D97-AF65-F5344CB8AC3E}">
        <p14:creationId xmlns:p14="http://schemas.microsoft.com/office/powerpoint/2010/main" val="19334208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3" name="Rectangle 3"/>
          <p:cNvSpPr>
            <a:spLocks noGrp="1" noChangeArrowheads="1"/>
          </p:cNvSpPr>
          <p:nvPr>
            <p:ph type="body" sz="half" idx="1"/>
          </p:nvPr>
        </p:nvSpPr>
        <p:spPr>
          <a:xfrm>
            <a:off x="566738" y="981075"/>
            <a:ext cx="5224462" cy="5838825"/>
          </a:xfrm>
        </p:spPr>
        <p:txBody>
          <a:bodyPr/>
          <a:lstStyle/>
          <a:p>
            <a:pPr eaLnBrk="1" hangingPunct="1">
              <a:defRPr/>
            </a:pPr>
            <a:r>
              <a:rPr lang="en-US" sz="3600" smtClean="0">
                <a:cs typeface="+mn-cs"/>
              </a:rPr>
              <a:t>Mathematical models have attempted to describe this process.</a:t>
            </a:r>
          </a:p>
          <a:p>
            <a:pPr lvl="1" eaLnBrk="1" hangingPunct="1">
              <a:defRPr/>
            </a:pPr>
            <a:r>
              <a:rPr lang="en-US" sz="2400" smtClean="0"/>
              <a:t>Cold dark matter does seem capable of jumpstarting the formation of structure.</a:t>
            </a:r>
          </a:p>
        </p:txBody>
      </p:sp>
      <p:sp>
        <p:nvSpPr>
          <p:cNvPr id="1551369" name="Text Box 9"/>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Origin of Structure</a:t>
            </a:r>
          </a:p>
        </p:txBody>
      </p:sp>
      <p:pic>
        <p:nvPicPr>
          <p:cNvPr id="1551370" name="Picture 10" descr="11f1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101" r="9003" b="1941"/>
          <a:stretch>
            <a:fillRect/>
          </a:stretch>
        </p:blipFill>
        <p:spPr bwMode="auto">
          <a:xfrm>
            <a:off x="6408738" y="990600"/>
            <a:ext cx="2735262"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67629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stro1 Ch4">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00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tro1 Ch2 Modified">
  <a:themeElements>
    <a:clrScheme name="Custom 8">
      <a:dk1>
        <a:srgbClr val="292934"/>
      </a:dk1>
      <a:lt1>
        <a:srgbClr val="04040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Astro1 Ch4.thmx</Template>
  <TotalTime>0</TotalTime>
  <Words>4749</Words>
  <Application>Microsoft Macintosh PowerPoint</Application>
  <PresentationFormat>On-screen Show (4:3)</PresentationFormat>
  <Paragraphs>501</Paragraphs>
  <Slides>119</Slides>
  <Notes>119</Notes>
  <HiddenSlides>0</HiddenSlides>
  <MMClips>0</MMClips>
  <ScaleCrop>false</ScaleCrop>
  <HeadingPairs>
    <vt:vector size="4" baseType="variant">
      <vt:variant>
        <vt:lpstr>Theme</vt:lpstr>
      </vt:variant>
      <vt:variant>
        <vt:i4>2</vt:i4>
      </vt:variant>
      <vt:variant>
        <vt:lpstr>Slide Titles</vt:lpstr>
      </vt:variant>
      <vt:variant>
        <vt:i4>119</vt:i4>
      </vt:variant>
    </vt:vector>
  </HeadingPairs>
  <TitlesOfParts>
    <vt:vector size="121" baseType="lpstr">
      <vt:lpstr>Astro1 Ch4</vt:lpstr>
      <vt:lpstr>AStro1 Ch2 Modified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1</cp:revision>
  <dcterms:created xsi:type="dcterms:W3CDTF">2014-05-11T05:51:23Z</dcterms:created>
  <dcterms:modified xsi:type="dcterms:W3CDTF">2014-05-11T05:52:19Z</dcterms:modified>
</cp:coreProperties>
</file>