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69"/>
  </p:notesMasterIdLst>
  <p:sldIdLst>
    <p:sldId id="415" r:id="rId2"/>
    <p:sldId id="416" r:id="rId3"/>
    <p:sldId id="417" r:id="rId4"/>
    <p:sldId id="418" r:id="rId5"/>
    <p:sldId id="419" r:id="rId6"/>
    <p:sldId id="420" r:id="rId7"/>
    <p:sldId id="421" r:id="rId8"/>
    <p:sldId id="422" r:id="rId9"/>
    <p:sldId id="423"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 id="351" r:id="rId105"/>
    <p:sldId id="352" r:id="rId106"/>
    <p:sldId id="353" r:id="rId107"/>
    <p:sldId id="354" r:id="rId108"/>
    <p:sldId id="355" r:id="rId109"/>
    <p:sldId id="356" r:id="rId110"/>
    <p:sldId id="357" r:id="rId111"/>
    <p:sldId id="358" r:id="rId112"/>
    <p:sldId id="359" r:id="rId113"/>
    <p:sldId id="360" r:id="rId114"/>
    <p:sldId id="361" r:id="rId115"/>
    <p:sldId id="362" r:id="rId116"/>
    <p:sldId id="363" r:id="rId117"/>
    <p:sldId id="364" r:id="rId118"/>
    <p:sldId id="365" r:id="rId119"/>
    <p:sldId id="366" r:id="rId120"/>
    <p:sldId id="367" r:id="rId121"/>
    <p:sldId id="368" r:id="rId122"/>
    <p:sldId id="369" r:id="rId123"/>
    <p:sldId id="370" r:id="rId124"/>
    <p:sldId id="371" r:id="rId125"/>
    <p:sldId id="372" r:id="rId126"/>
    <p:sldId id="373" r:id="rId127"/>
    <p:sldId id="374" r:id="rId128"/>
    <p:sldId id="375" r:id="rId129"/>
    <p:sldId id="376" r:id="rId130"/>
    <p:sldId id="377" r:id="rId131"/>
    <p:sldId id="378" r:id="rId132"/>
    <p:sldId id="379" r:id="rId133"/>
    <p:sldId id="380" r:id="rId134"/>
    <p:sldId id="381" r:id="rId135"/>
    <p:sldId id="382" r:id="rId136"/>
    <p:sldId id="383" r:id="rId137"/>
    <p:sldId id="384" r:id="rId138"/>
    <p:sldId id="385" r:id="rId139"/>
    <p:sldId id="386" r:id="rId140"/>
    <p:sldId id="387" r:id="rId141"/>
    <p:sldId id="388" r:id="rId142"/>
    <p:sldId id="389" r:id="rId143"/>
    <p:sldId id="390" r:id="rId144"/>
    <p:sldId id="391" r:id="rId145"/>
    <p:sldId id="392" r:id="rId146"/>
    <p:sldId id="393" r:id="rId147"/>
    <p:sldId id="394" r:id="rId148"/>
    <p:sldId id="395" r:id="rId149"/>
    <p:sldId id="396" r:id="rId150"/>
    <p:sldId id="397" r:id="rId151"/>
    <p:sldId id="398" r:id="rId152"/>
    <p:sldId id="399" r:id="rId153"/>
    <p:sldId id="400" r:id="rId154"/>
    <p:sldId id="401" r:id="rId155"/>
    <p:sldId id="402" r:id="rId156"/>
    <p:sldId id="403" r:id="rId157"/>
    <p:sldId id="404" r:id="rId158"/>
    <p:sldId id="405" r:id="rId159"/>
    <p:sldId id="406" r:id="rId160"/>
    <p:sldId id="407" r:id="rId161"/>
    <p:sldId id="408" r:id="rId162"/>
    <p:sldId id="409" r:id="rId163"/>
    <p:sldId id="410" r:id="rId164"/>
    <p:sldId id="411" r:id="rId165"/>
    <p:sldId id="412" r:id="rId166"/>
    <p:sldId id="413" r:id="rId167"/>
    <p:sldId id="414" r:id="rId1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5" d="100"/>
          <a:sy n="55" d="100"/>
        </p:scale>
        <p:origin x="-23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printerSettings" Target="printerSettings/printerSettings1.bin"/><Relationship Id="rId171" Type="http://schemas.openxmlformats.org/officeDocument/2006/relationships/presProps" Target="presProps.xml"/><Relationship Id="rId172" Type="http://schemas.openxmlformats.org/officeDocument/2006/relationships/viewProps" Target="view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theme" Target="theme/theme1.xml"/><Relationship Id="rId17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15C252-5ABD-B343-95C3-FF5C34DAF58B}" type="datetimeFigureOut">
              <a:rPr lang="en-US" smtClean="0"/>
              <a:t>3/31/14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30AB60-8C21-4645-9DAA-5C8BA49C07BF}" type="slidenum">
              <a:rPr lang="en-US" smtClean="0"/>
              <a:t>‹#›</a:t>
            </a:fld>
            <a:endParaRPr lang="en-US"/>
          </a:p>
        </p:txBody>
      </p:sp>
    </p:spTree>
    <p:extLst>
      <p:ext uri="{BB962C8B-B14F-4D97-AF65-F5344CB8AC3E}">
        <p14:creationId xmlns:p14="http://schemas.microsoft.com/office/powerpoint/2010/main" val="234183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AB0344-1349-EF4D-B888-CA4F6501F44A}" type="slidenum">
              <a:rPr lang="en-US"/>
              <a:pPr>
                <a:defRPr/>
              </a:pPr>
              <a:t>1</a:t>
            </a:fld>
            <a:endParaRPr lang="en-US"/>
          </a:p>
        </p:txBody>
      </p:sp>
      <p:sp>
        <p:nvSpPr>
          <p:cNvPr id="1591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12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8F16D7-EF22-2C42-8EE9-8FC1D2337F72}" type="slidenum">
              <a:rPr lang="en-US"/>
              <a:pPr>
                <a:defRPr/>
              </a:pPr>
              <a:t>10</a:t>
            </a:fld>
            <a:endParaRPr lang="en-US"/>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1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B1236D8-32DA-C84C-9088-952D4EDBAAF8}" type="slidenum">
              <a:rPr lang="en-US"/>
              <a:pPr>
                <a:defRPr/>
              </a:pPr>
              <a:t>100</a:t>
            </a:fld>
            <a:endParaRPr lang="en-US"/>
          </a:p>
        </p:txBody>
      </p:sp>
      <p:sp>
        <p:nvSpPr>
          <p:cNvPr id="1098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87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BD7681-188E-B648-B115-9A4C15517200}" type="slidenum">
              <a:rPr lang="en-US"/>
              <a:pPr>
                <a:defRPr/>
              </a:pPr>
              <a:t>101</a:t>
            </a:fld>
            <a:endParaRPr lang="en-US"/>
          </a:p>
        </p:txBody>
      </p:sp>
      <p:sp>
        <p:nvSpPr>
          <p:cNvPr id="1099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9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B684D5-EF30-FD4B-ACB6-7153276B4FCC}" type="slidenum">
              <a:rPr lang="en-US"/>
              <a:pPr>
                <a:defRPr/>
              </a:pPr>
              <a:t>102</a:t>
            </a:fld>
            <a:endParaRPr lang="en-US"/>
          </a:p>
        </p:txBody>
      </p:sp>
      <p:sp>
        <p:nvSpPr>
          <p:cNvPr id="78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2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F207CC-1902-934D-BDDB-88975749AEC7}" type="slidenum">
              <a:rPr lang="en-US"/>
              <a:pPr>
                <a:defRPr/>
              </a:pPr>
              <a:t>103</a:t>
            </a:fld>
            <a:endParaRPr lang="en-US"/>
          </a:p>
        </p:txBody>
      </p:sp>
      <p:sp>
        <p:nvSpPr>
          <p:cNvPr id="829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43"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596778-3EB2-1345-B290-1135B7CD8271}" type="slidenum">
              <a:rPr lang="en-US"/>
              <a:pPr>
                <a:defRPr/>
              </a:pPr>
              <a:t>104</a:t>
            </a:fld>
            <a:endParaRPr lang="en-US"/>
          </a:p>
        </p:txBody>
      </p:sp>
      <p:sp>
        <p:nvSpPr>
          <p:cNvPr id="1100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0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FD8CBF-2CF5-6A4E-AD64-43FC6F185AE3}" type="slidenum">
              <a:rPr lang="en-US"/>
              <a:pPr>
                <a:defRPr/>
              </a:pPr>
              <a:t>105</a:t>
            </a:fld>
            <a:endParaRPr lang="en-US"/>
          </a:p>
        </p:txBody>
      </p:sp>
      <p:sp>
        <p:nvSpPr>
          <p:cNvPr id="1221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1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863F94-F7A6-494C-AA32-1742CF8F4B19}" type="slidenum">
              <a:rPr lang="en-US"/>
              <a:pPr>
                <a:defRPr/>
              </a:pPr>
              <a:t>106</a:t>
            </a:fld>
            <a:endParaRPr lang="en-US"/>
          </a:p>
        </p:txBody>
      </p:sp>
      <p:sp>
        <p:nvSpPr>
          <p:cNvPr id="93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28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B76AC0-A977-494F-A90E-81B8D2727ED6}" type="slidenum">
              <a:rPr lang="en-US"/>
              <a:pPr>
                <a:defRPr/>
              </a:pPr>
              <a:t>107</a:t>
            </a:fld>
            <a:endParaRPr lang="en-US"/>
          </a:p>
        </p:txBody>
      </p:sp>
      <p:sp>
        <p:nvSpPr>
          <p:cNvPr id="1008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86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58F0EA-01DD-FF47-A88B-71089FB53E16}" type="slidenum">
              <a:rPr lang="en-US"/>
              <a:pPr>
                <a:defRPr/>
              </a:pPr>
              <a:t>108</a:t>
            </a:fld>
            <a:endParaRPr lang="en-US"/>
          </a:p>
        </p:txBody>
      </p:sp>
      <p:sp>
        <p:nvSpPr>
          <p:cNvPr id="1152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2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3D5BCE-75DB-1F42-92DB-6C6D6FC3A9A5}" type="slidenum">
              <a:rPr lang="en-US"/>
              <a:pPr>
                <a:defRPr/>
              </a:pPr>
              <a:t>109</a:t>
            </a:fld>
            <a:endParaRPr lang="en-US"/>
          </a:p>
        </p:txBody>
      </p:sp>
      <p:sp>
        <p:nvSpPr>
          <p:cNvPr id="93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4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2B2A1F-914E-B24A-9A5F-803B5BC04671}" type="slidenum">
              <a:rPr lang="en-US"/>
              <a:pPr>
                <a:defRPr/>
              </a:pPr>
              <a:t>11</a:t>
            </a:fld>
            <a:endParaRPr lang="en-US"/>
          </a:p>
        </p:txBody>
      </p:sp>
      <p:sp>
        <p:nvSpPr>
          <p:cNvPr id="68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40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161CDA-0319-CB47-AE05-16CE4834AF57}" type="slidenum">
              <a:rPr lang="en-US"/>
              <a:pPr>
                <a:defRPr/>
              </a:pPr>
              <a:t>110</a:t>
            </a:fld>
            <a:endParaRPr lang="en-US"/>
          </a:p>
        </p:txBody>
      </p:sp>
      <p:sp>
        <p:nvSpPr>
          <p:cNvPr id="93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5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2E3F8B-A01F-F24D-B598-ABB35FFCA58A}" type="slidenum">
              <a:rPr lang="en-US"/>
              <a:pPr>
                <a:defRPr/>
              </a:pPr>
              <a:t>111</a:t>
            </a:fld>
            <a:endParaRPr lang="en-US"/>
          </a:p>
        </p:txBody>
      </p:sp>
      <p:sp>
        <p:nvSpPr>
          <p:cNvPr id="93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7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3DF400-D2D6-C947-82C9-535065DE6591}" type="slidenum">
              <a:rPr lang="en-US"/>
              <a:pPr>
                <a:defRPr/>
              </a:pPr>
              <a:t>112</a:t>
            </a:fld>
            <a:endParaRPr lang="en-US"/>
          </a:p>
        </p:txBody>
      </p:sp>
      <p:sp>
        <p:nvSpPr>
          <p:cNvPr id="939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90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3F190E-FC15-BD43-B4CE-4E6E1A1D91B2}" type="slidenum">
              <a:rPr lang="en-US"/>
              <a:pPr>
                <a:defRPr/>
              </a:pPr>
              <a:t>113</a:t>
            </a:fld>
            <a:endParaRPr lang="en-US"/>
          </a:p>
        </p:txBody>
      </p:sp>
      <p:sp>
        <p:nvSpPr>
          <p:cNvPr id="74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6229AD-566E-8A49-AAFC-AA9899061DFE}" type="slidenum">
              <a:rPr lang="en-US"/>
              <a:pPr>
                <a:defRPr/>
              </a:pPr>
              <a:t>114</a:t>
            </a:fld>
            <a:endParaRPr lang="en-US"/>
          </a:p>
        </p:txBody>
      </p:sp>
      <p:sp>
        <p:nvSpPr>
          <p:cNvPr id="74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95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DE5ADC-1E33-1C48-89AC-FC0A25B75D9E}" type="slidenum">
              <a:rPr lang="en-US"/>
              <a:pPr>
                <a:defRPr/>
              </a:pPr>
              <a:t>115</a:t>
            </a:fld>
            <a:endParaRPr lang="en-US"/>
          </a:p>
        </p:txBody>
      </p:sp>
      <p:sp>
        <p:nvSpPr>
          <p:cNvPr id="1010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06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B7F332-485A-F144-94B2-69C055D1FE7A}" type="slidenum">
              <a:rPr lang="en-US"/>
              <a:pPr>
                <a:defRPr/>
              </a:pPr>
              <a:t>116</a:t>
            </a:fld>
            <a:endParaRPr lang="en-US"/>
          </a:p>
        </p:txBody>
      </p:sp>
      <p:sp>
        <p:nvSpPr>
          <p:cNvPr id="94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00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475547-8A39-9047-A923-D7C175A8462A}" type="slidenum">
              <a:rPr lang="en-US"/>
              <a:pPr>
                <a:defRPr/>
              </a:pPr>
              <a:t>117</a:t>
            </a:fld>
            <a:endParaRPr lang="en-US"/>
          </a:p>
        </p:txBody>
      </p:sp>
      <p:sp>
        <p:nvSpPr>
          <p:cNvPr id="1198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980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80A559-13CA-FE44-A8B2-D9609B43FF8C}" type="slidenum">
              <a:rPr lang="en-US"/>
              <a:pPr>
                <a:defRPr/>
              </a:pPr>
              <a:t>118</a:t>
            </a:fld>
            <a:endParaRPr lang="en-US"/>
          </a:p>
        </p:txBody>
      </p:sp>
      <p:sp>
        <p:nvSpPr>
          <p:cNvPr id="941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10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C27739-CF32-E04D-9906-547274060C7F}" type="slidenum">
              <a:rPr lang="en-US"/>
              <a:pPr>
                <a:defRPr/>
              </a:pPr>
              <a:t>119</a:t>
            </a:fld>
            <a:endParaRPr lang="en-US"/>
          </a:p>
        </p:txBody>
      </p:sp>
      <p:sp>
        <p:nvSpPr>
          <p:cNvPr id="942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20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0A134B-0FDA-C74A-96D6-1CEBD611DBE5}" type="slidenum">
              <a:rPr lang="en-US"/>
              <a:pPr>
                <a:defRPr/>
              </a:pPr>
              <a:t>12</a:t>
            </a:fld>
            <a:endParaRPr lang="en-US"/>
          </a:p>
        </p:txBody>
      </p:sp>
      <p:sp>
        <p:nvSpPr>
          <p:cNvPr id="869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693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1EB470-4F92-2A4D-BF22-D38A7E54493A}" type="slidenum">
              <a:rPr lang="en-US"/>
              <a:pPr>
                <a:defRPr/>
              </a:pPr>
              <a:t>120</a:t>
            </a:fld>
            <a:endParaRPr lang="en-US"/>
          </a:p>
        </p:txBody>
      </p:sp>
      <p:sp>
        <p:nvSpPr>
          <p:cNvPr id="75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05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8192EF-8C07-0846-ADF1-280BF11F042B}" type="slidenum">
              <a:rPr lang="en-US"/>
              <a:pPr>
                <a:defRPr/>
              </a:pPr>
              <a:t>121</a:t>
            </a:fld>
            <a:endParaRPr lang="en-US"/>
          </a:p>
        </p:txBody>
      </p:sp>
      <p:sp>
        <p:nvSpPr>
          <p:cNvPr id="75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26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7CA31A-81EE-7D45-A428-A4BBBFA85704}" type="slidenum">
              <a:rPr lang="en-US"/>
              <a:pPr>
                <a:defRPr/>
              </a:pPr>
              <a:t>122</a:t>
            </a:fld>
            <a:endParaRPr lang="en-US"/>
          </a:p>
        </p:txBody>
      </p:sp>
      <p:sp>
        <p:nvSpPr>
          <p:cNvPr id="943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3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9BDB1C-AFC1-B446-B924-E7E58C615D6D}" type="slidenum">
              <a:rPr lang="en-US"/>
              <a:pPr>
                <a:defRPr/>
              </a:pPr>
              <a:t>123</a:t>
            </a:fld>
            <a:endParaRPr lang="en-US"/>
          </a:p>
        </p:txBody>
      </p:sp>
      <p:sp>
        <p:nvSpPr>
          <p:cNvPr id="944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41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A10A81-D7A0-B749-BBE1-760295E023E4}" type="slidenum">
              <a:rPr lang="en-US"/>
              <a:pPr>
                <a:defRPr/>
              </a:pPr>
              <a:t>124</a:t>
            </a:fld>
            <a:endParaRPr lang="en-US"/>
          </a:p>
        </p:txBody>
      </p:sp>
      <p:sp>
        <p:nvSpPr>
          <p:cNvPr id="75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36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3D5F18-F3D9-7847-962C-6D5AF157ADFD}" type="slidenum">
              <a:rPr lang="en-US"/>
              <a:pPr>
                <a:defRPr/>
              </a:pPr>
              <a:t>125</a:t>
            </a:fld>
            <a:endParaRPr lang="en-US"/>
          </a:p>
        </p:txBody>
      </p:sp>
      <p:sp>
        <p:nvSpPr>
          <p:cNvPr id="94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5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83EA7C-89D2-5A49-B872-BF4F427039D7}" type="slidenum">
              <a:rPr lang="en-US"/>
              <a:pPr>
                <a:defRPr/>
              </a:pPr>
              <a:t>126</a:t>
            </a:fld>
            <a:endParaRPr lang="en-US"/>
          </a:p>
        </p:txBody>
      </p:sp>
      <p:sp>
        <p:nvSpPr>
          <p:cNvPr id="75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6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6CE522-CF25-1040-93F3-B1F542182DF6}" type="slidenum">
              <a:rPr lang="en-US"/>
              <a:pPr>
                <a:defRPr/>
              </a:pPr>
              <a:t>127</a:t>
            </a:fld>
            <a:endParaRPr lang="en-US"/>
          </a:p>
        </p:txBody>
      </p:sp>
      <p:sp>
        <p:nvSpPr>
          <p:cNvPr id="94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6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71B9A8-C606-8849-8548-C40907CD8EB3}" type="slidenum">
              <a:rPr lang="en-US"/>
              <a:pPr>
                <a:defRPr/>
              </a:pPr>
              <a:t>128</a:t>
            </a:fld>
            <a:endParaRPr lang="en-US"/>
          </a:p>
        </p:txBody>
      </p:sp>
      <p:sp>
        <p:nvSpPr>
          <p:cNvPr id="1012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2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E51187-37C9-E94A-9F2C-C61402D9C6B5}" type="slidenum">
              <a:rPr lang="en-US"/>
              <a:pPr>
                <a:defRPr/>
              </a:pPr>
              <a:t>129</a:t>
            </a:fld>
            <a:endParaRPr lang="en-US"/>
          </a:p>
        </p:txBody>
      </p:sp>
      <p:sp>
        <p:nvSpPr>
          <p:cNvPr id="759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98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87127B-89DA-0742-8FEF-1526D9643E86}" type="slidenum">
              <a:rPr lang="en-US"/>
              <a:pPr>
                <a:defRPr/>
              </a:pPr>
              <a:t>13</a:t>
            </a:fld>
            <a:endParaRPr lang="en-US"/>
          </a:p>
        </p:txBody>
      </p:sp>
      <p:sp>
        <p:nvSpPr>
          <p:cNvPr id="870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0DA860-1A7B-7442-945D-DCC04D57CC91}" type="slidenum">
              <a:rPr lang="en-US"/>
              <a:pPr>
                <a:defRPr/>
              </a:pPr>
              <a:t>130</a:t>
            </a:fld>
            <a:endParaRPr lang="en-US"/>
          </a:p>
        </p:txBody>
      </p:sp>
      <p:sp>
        <p:nvSpPr>
          <p:cNvPr id="1157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71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2B3D3C-731C-9B4E-8EC1-2631CB4AD69B}" type="slidenum">
              <a:rPr lang="en-US"/>
              <a:pPr>
                <a:defRPr/>
              </a:pPr>
              <a:t>131</a:t>
            </a:fld>
            <a:endParaRPr lang="en-US"/>
          </a:p>
        </p:txBody>
      </p:sp>
      <p:sp>
        <p:nvSpPr>
          <p:cNvPr id="832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2515" name="Rectangle 3"/>
          <p:cNvSpPr>
            <a:spLocks noGrp="1" noChangeArrowheads="1"/>
          </p:cNvSpPr>
          <p:nvPr>
            <p:ph type="body" idx="1"/>
          </p:nvPr>
        </p:nvSpPr>
        <p:spPr/>
        <p:txBody>
          <a:bodyPr/>
          <a:lstStyle/>
          <a:p>
            <a:pPr eaLnBrk="1" hangingPunct="1">
              <a:defRPr/>
            </a:pPr>
            <a:r>
              <a:rPr lang="en-US" smtClean="0">
                <a:cs typeface="+mn-cs"/>
              </a:rPr>
              <a:t>Edit this page </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AFAD8D-A7F4-964F-B929-C10155051D0E}" type="slidenum">
              <a:rPr lang="en-US"/>
              <a:pPr>
                <a:defRPr/>
              </a:pPr>
              <a:t>132</a:t>
            </a:fld>
            <a:endParaRPr lang="en-US"/>
          </a:p>
        </p:txBody>
      </p:sp>
      <p:sp>
        <p:nvSpPr>
          <p:cNvPr id="76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49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053F8C-CA7B-C940-BE77-3ABAB9AF48C9}" type="slidenum">
              <a:rPr lang="en-US"/>
              <a:pPr>
                <a:defRPr/>
              </a:pPr>
              <a:t>133</a:t>
            </a:fld>
            <a:endParaRPr lang="en-US"/>
          </a:p>
        </p:txBody>
      </p:sp>
      <p:sp>
        <p:nvSpPr>
          <p:cNvPr id="948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82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BCF8EE-CDE8-3748-8077-29DEB5F61A0E}" type="slidenum">
              <a:rPr lang="en-US"/>
              <a:pPr>
                <a:defRPr/>
              </a:pPr>
              <a:t>134</a:t>
            </a:fld>
            <a:endParaRPr lang="en-US"/>
          </a:p>
        </p:txBody>
      </p:sp>
      <p:sp>
        <p:nvSpPr>
          <p:cNvPr id="76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69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AA9AF2-067F-594D-9727-5BD1A360F279}" type="slidenum">
              <a:rPr lang="en-US"/>
              <a:pPr>
                <a:defRPr/>
              </a:pPr>
              <a:t>135</a:t>
            </a:fld>
            <a:endParaRPr lang="en-US"/>
          </a:p>
        </p:txBody>
      </p:sp>
      <p:sp>
        <p:nvSpPr>
          <p:cNvPr id="96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1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0A5C2D-C7F3-2B45-8001-7C9AC1C8777E}" type="slidenum">
              <a:rPr lang="en-US"/>
              <a:pPr>
                <a:defRPr/>
              </a:pPr>
              <a:t>136</a:t>
            </a:fld>
            <a:endParaRPr lang="en-US"/>
          </a:p>
        </p:txBody>
      </p:sp>
      <p:sp>
        <p:nvSpPr>
          <p:cNvPr id="208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8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43ACDE-4ACC-E149-A4D7-31C805E20D20}" type="slidenum">
              <a:rPr lang="en-US"/>
              <a:pPr>
                <a:defRPr/>
              </a:pPr>
              <a:t>137</a:t>
            </a:fld>
            <a:endParaRPr lang="en-US"/>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9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1ABDBD-10A0-AA49-8080-2303E88D707D}" type="slidenum">
              <a:rPr lang="en-US"/>
              <a:pPr>
                <a:defRPr/>
              </a:pPr>
              <a:t>138</a:t>
            </a:fld>
            <a:endParaRPr lang="en-US"/>
          </a:p>
        </p:txBody>
      </p:sp>
      <p:sp>
        <p:nvSpPr>
          <p:cNvPr id="1161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12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EC5BA4-AB7F-E245-B278-9E7B2490AAD3}" type="slidenum">
              <a:rPr lang="en-US"/>
              <a:pPr>
                <a:defRPr/>
              </a:pPr>
              <a:t>139</a:t>
            </a:fld>
            <a:endParaRPr lang="en-US"/>
          </a:p>
        </p:txBody>
      </p:sp>
      <p:sp>
        <p:nvSpPr>
          <p:cNvPr id="211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1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BF910E-78B1-624E-9228-42BC99C25C62}" type="slidenum">
              <a:rPr lang="en-US"/>
              <a:pPr>
                <a:defRPr/>
              </a:pPr>
              <a:t>14</a:t>
            </a:fld>
            <a:endParaRPr lang="en-US"/>
          </a:p>
        </p:txBody>
      </p:sp>
      <p:sp>
        <p:nvSpPr>
          <p:cNvPr id="1079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92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14BD20-A35E-E949-8F04-EFF0719BB388}" type="slidenum">
              <a:rPr lang="en-US"/>
              <a:pPr>
                <a:defRPr/>
              </a:pPr>
              <a:t>140</a:t>
            </a:fld>
            <a:endParaRPr lang="en-US"/>
          </a:p>
        </p:txBody>
      </p:sp>
      <p:sp>
        <p:nvSpPr>
          <p:cNvPr id="630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07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5AC668-C37F-514B-BE62-FC949D2AF9D8}" type="slidenum">
              <a:rPr lang="en-US"/>
              <a:pPr>
                <a:defRPr/>
              </a:pPr>
              <a:t>141</a:t>
            </a:fld>
            <a:endParaRPr lang="en-US"/>
          </a:p>
        </p:txBody>
      </p:sp>
      <p:sp>
        <p:nvSpPr>
          <p:cNvPr id="212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2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18FB89-BDC6-9149-9F86-D1D88E1CD9CC}" type="slidenum">
              <a:rPr lang="en-US"/>
              <a:pPr>
                <a:defRPr/>
              </a:pPr>
              <a:t>142</a:t>
            </a:fld>
            <a:endParaRPr lang="en-US"/>
          </a:p>
        </p:txBody>
      </p:sp>
      <p:sp>
        <p:nvSpPr>
          <p:cNvPr id="1018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88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9D9B2C-9A12-5A43-A69B-6C63A0EDDD1E}" type="slidenum">
              <a:rPr lang="en-US"/>
              <a:pPr>
                <a:defRPr/>
              </a:pPr>
              <a:t>143</a:t>
            </a:fld>
            <a:endParaRPr lang="en-US"/>
          </a:p>
        </p:txBody>
      </p:sp>
      <p:sp>
        <p:nvSpPr>
          <p:cNvPr id="1016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68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544136-4474-EF4E-86FB-A1A199476489}" type="slidenum">
              <a:rPr lang="en-US"/>
              <a:pPr>
                <a:defRPr/>
              </a:pPr>
              <a:t>144</a:t>
            </a:fld>
            <a:endParaRPr lang="en-US"/>
          </a:p>
        </p:txBody>
      </p:sp>
      <p:sp>
        <p:nvSpPr>
          <p:cNvPr id="1162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22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542703-E7B2-C245-8047-C0279C458B6C}" type="slidenum">
              <a:rPr lang="en-US"/>
              <a:pPr>
                <a:defRPr/>
              </a:pPr>
              <a:t>145</a:t>
            </a:fld>
            <a:endParaRPr lang="en-US"/>
          </a:p>
        </p:txBody>
      </p:sp>
      <p:sp>
        <p:nvSpPr>
          <p:cNvPr id="214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4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F6E68E-A8F2-1947-9A70-7EC0EB5AF95D}" type="slidenum">
              <a:rPr lang="en-US"/>
              <a:pPr>
                <a:defRPr/>
              </a:pPr>
              <a:t>146</a:t>
            </a:fld>
            <a:endParaRPr lang="en-US"/>
          </a:p>
        </p:txBody>
      </p:sp>
      <p:sp>
        <p:nvSpPr>
          <p:cNvPr id="216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F42CC0-64FC-3344-9C01-6E3CFAE763D0}" type="slidenum">
              <a:rPr lang="en-US"/>
              <a:pPr>
                <a:defRPr/>
              </a:pPr>
              <a:t>147</a:t>
            </a:fld>
            <a:endParaRPr lang="en-US"/>
          </a:p>
        </p:txBody>
      </p:sp>
      <p:sp>
        <p:nvSpPr>
          <p:cNvPr id="1200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01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5FC42E-B2CA-3149-A4F6-070A25F75786}" type="slidenum">
              <a:rPr lang="en-US"/>
              <a:pPr>
                <a:defRPr/>
              </a:pPr>
              <a:t>148</a:t>
            </a:fld>
            <a:endParaRPr lang="en-US"/>
          </a:p>
        </p:txBody>
      </p:sp>
      <p:sp>
        <p:nvSpPr>
          <p:cNvPr id="21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70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E7C8AA-9341-E347-B934-C66ADC70D7B1}" type="slidenum">
              <a:rPr lang="en-US"/>
              <a:pPr>
                <a:defRPr/>
              </a:pPr>
              <a:t>149</a:t>
            </a:fld>
            <a:endParaRPr lang="en-US"/>
          </a:p>
        </p:txBody>
      </p:sp>
      <p:sp>
        <p:nvSpPr>
          <p:cNvPr id="218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8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8A0C0B-842E-4A41-A1DD-27F24AC667F6}" type="slidenum">
              <a:rPr lang="en-US"/>
              <a:pPr>
                <a:defRPr/>
              </a:pPr>
              <a:t>15</a:t>
            </a:fld>
            <a:endParaRPr lang="en-US"/>
          </a:p>
        </p:txBody>
      </p:sp>
      <p:sp>
        <p:nvSpPr>
          <p:cNvPr id="1215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5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53029D-94B5-6E4B-8405-93DC3D485DC5}" type="slidenum">
              <a:rPr lang="en-US"/>
              <a:pPr>
                <a:defRPr/>
              </a:pPr>
              <a:t>150</a:t>
            </a:fld>
            <a:endParaRPr lang="en-US"/>
          </a:p>
        </p:txBody>
      </p:sp>
      <p:sp>
        <p:nvSpPr>
          <p:cNvPr id="1020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209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D34B9C-C4AB-0444-A8F1-C3590629C1D6}" type="slidenum">
              <a:rPr lang="en-US"/>
              <a:pPr>
                <a:defRPr/>
              </a:pPr>
              <a:t>151</a:t>
            </a:fld>
            <a:endParaRPr lang="en-US"/>
          </a:p>
        </p:txBody>
      </p:sp>
      <p:sp>
        <p:nvSpPr>
          <p:cNvPr id="638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89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1E0BA3-39D8-BD4D-9E56-714BF0C63F36}" type="slidenum">
              <a:rPr lang="en-US"/>
              <a:pPr>
                <a:defRPr/>
              </a:pPr>
              <a:t>152</a:t>
            </a:fld>
            <a:endParaRPr lang="en-US"/>
          </a:p>
        </p:txBody>
      </p:sp>
      <p:sp>
        <p:nvSpPr>
          <p:cNvPr id="219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9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7FFE54-5116-0D4E-B64F-B9D5F950D5D0}" type="slidenum">
              <a:rPr lang="en-US"/>
              <a:pPr>
                <a:defRPr/>
              </a:pPr>
              <a:t>153</a:t>
            </a:fld>
            <a:endParaRPr lang="en-US"/>
          </a:p>
        </p:txBody>
      </p:sp>
      <p:sp>
        <p:nvSpPr>
          <p:cNvPr id="22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0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F77E9C-2FE1-BD4F-B238-E32CDD4BCCD9}" type="slidenum">
              <a:rPr lang="en-US"/>
              <a:pPr>
                <a:defRPr/>
              </a:pPr>
              <a:t>154</a:t>
            </a:fld>
            <a:endParaRPr lang="en-US"/>
          </a:p>
        </p:txBody>
      </p:sp>
      <p:sp>
        <p:nvSpPr>
          <p:cNvPr id="1222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2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3D853B-0815-2043-BD42-EEE414C9F4EF}" type="slidenum">
              <a:rPr lang="en-US"/>
              <a:pPr>
                <a:defRPr/>
              </a:pPr>
              <a:t>155</a:t>
            </a:fld>
            <a:endParaRPr lang="en-US"/>
          </a:p>
        </p:txBody>
      </p:sp>
      <p:sp>
        <p:nvSpPr>
          <p:cNvPr id="64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6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572525-41AC-8846-BD64-7DB914015486}" type="slidenum">
              <a:rPr lang="en-US"/>
              <a:pPr>
                <a:defRPr/>
              </a:pPr>
              <a:t>156</a:t>
            </a:fld>
            <a:endParaRPr lang="en-US"/>
          </a:p>
        </p:txBody>
      </p:sp>
      <p:sp>
        <p:nvSpPr>
          <p:cNvPr id="221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1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7663F1-DBC3-1A44-AD29-06856405A236}" type="slidenum">
              <a:rPr lang="en-US"/>
              <a:pPr>
                <a:defRPr/>
              </a:pPr>
              <a:t>157</a:t>
            </a:fld>
            <a:endParaRPr lang="en-US"/>
          </a:p>
        </p:txBody>
      </p:sp>
      <p:sp>
        <p:nvSpPr>
          <p:cNvPr id="1223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3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8B0B18-783C-BF4F-AC5C-A789D808CF96}" type="slidenum">
              <a:rPr lang="en-US"/>
              <a:pPr>
                <a:defRPr/>
              </a:pPr>
              <a:t>158</a:t>
            </a:fld>
            <a:endParaRPr lang="en-US"/>
          </a:p>
        </p:txBody>
      </p:sp>
      <p:sp>
        <p:nvSpPr>
          <p:cNvPr id="843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3779" name="Rectangle 3"/>
          <p:cNvSpPr>
            <a:spLocks noGrp="1" noChangeArrowheads="1"/>
          </p:cNvSpPr>
          <p:nvPr>
            <p:ph type="body" idx="1"/>
          </p:nvPr>
        </p:nvSpPr>
        <p:spPr/>
        <p:txBody>
          <a:bodyPr/>
          <a:lstStyle/>
          <a:p>
            <a:pPr eaLnBrk="1" hangingPunct="1">
              <a:defRPr/>
            </a:pPr>
            <a:r>
              <a:rPr lang="en-US" smtClean="0">
                <a:cs typeface="+mn-cs"/>
              </a:rPr>
              <a:t>edit</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0632C0-4AF8-9C4B-A24F-5E9063ECA830}" type="slidenum">
              <a:rPr lang="en-US"/>
              <a:pPr>
                <a:defRPr/>
              </a:pPr>
              <a:t>159</a:t>
            </a:fld>
            <a:endParaRPr lang="en-US"/>
          </a:p>
        </p:txBody>
      </p:sp>
      <p:sp>
        <p:nvSpPr>
          <p:cNvPr id="1165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53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1ADE12-432B-E54E-86CB-19F3E2B0C88D}" type="slidenum">
              <a:rPr lang="en-US"/>
              <a:pPr>
                <a:defRPr/>
              </a:pPr>
              <a:t>16</a:t>
            </a:fld>
            <a:endParaRPr lang="en-US"/>
          </a:p>
        </p:txBody>
      </p:sp>
      <p:sp>
        <p:nvSpPr>
          <p:cNvPr id="1082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23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64C896-886E-EE4C-941E-D602E0B91E3E}" type="slidenum">
              <a:rPr lang="en-US"/>
              <a:pPr>
                <a:defRPr/>
              </a:pPr>
              <a:t>160</a:t>
            </a:fld>
            <a:endParaRPr lang="en-US"/>
          </a:p>
        </p:txBody>
      </p:sp>
      <p:sp>
        <p:nvSpPr>
          <p:cNvPr id="96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5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F0512B-A478-CD49-B3ED-48F009925225}" type="slidenum">
              <a:rPr lang="en-US"/>
              <a:pPr>
                <a:defRPr/>
              </a:pPr>
              <a:t>161</a:t>
            </a:fld>
            <a:endParaRPr lang="en-US"/>
          </a:p>
        </p:txBody>
      </p:sp>
      <p:sp>
        <p:nvSpPr>
          <p:cNvPr id="96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6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F32C3D-F164-424F-9C87-320CE96871A9}" type="slidenum">
              <a:rPr lang="en-US"/>
              <a:pPr>
                <a:defRPr/>
              </a:pPr>
              <a:t>162</a:t>
            </a:fld>
            <a:endParaRPr lang="en-US"/>
          </a:p>
        </p:txBody>
      </p:sp>
      <p:sp>
        <p:nvSpPr>
          <p:cNvPr id="1167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73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8B2A72-1C94-3F46-B845-1B9FF8D7F588}" type="slidenum">
              <a:rPr lang="en-US"/>
              <a:pPr>
                <a:defRPr/>
              </a:pPr>
              <a:t>163</a:t>
            </a:fld>
            <a:endParaRPr lang="en-US"/>
          </a:p>
        </p:txBody>
      </p:sp>
      <p:sp>
        <p:nvSpPr>
          <p:cNvPr id="224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42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8D014F-E275-9843-A763-BC93D8CEB702}" type="slidenum">
              <a:rPr lang="en-US"/>
              <a:pPr>
                <a:defRPr/>
              </a:pPr>
              <a:t>164</a:t>
            </a:fld>
            <a:endParaRPr lang="en-US"/>
          </a:p>
        </p:txBody>
      </p:sp>
      <p:sp>
        <p:nvSpPr>
          <p:cNvPr id="96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7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B8331D-2E2B-C844-96A8-DB2A4359D079}" type="slidenum">
              <a:rPr lang="en-US"/>
              <a:pPr>
                <a:defRPr/>
              </a:pPr>
              <a:t>165</a:t>
            </a:fld>
            <a:endParaRPr lang="en-US"/>
          </a:p>
        </p:txBody>
      </p:sp>
      <p:sp>
        <p:nvSpPr>
          <p:cNvPr id="1204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42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DA7F9F-2C58-AD42-9F33-DD59F45DBF20}" type="slidenum">
              <a:rPr lang="en-US"/>
              <a:pPr>
                <a:defRPr/>
              </a:pPr>
              <a:t>166</a:t>
            </a:fld>
            <a:endParaRPr lang="en-US"/>
          </a:p>
        </p:txBody>
      </p:sp>
      <p:sp>
        <p:nvSpPr>
          <p:cNvPr id="1202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2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98DD91-9B87-BD4B-B1C2-07A74A9A9B3D}" type="slidenum">
              <a:rPr lang="en-US"/>
              <a:pPr>
                <a:defRPr/>
              </a:pPr>
              <a:t>167</a:t>
            </a:fld>
            <a:endParaRPr lang="en-US"/>
          </a:p>
        </p:txBody>
      </p:sp>
      <p:sp>
        <p:nvSpPr>
          <p:cNvPr id="227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73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AC7FA8-327B-1442-AE10-2D2D82CC6CB8}" type="slidenum">
              <a:rPr lang="en-US"/>
              <a:pPr>
                <a:defRPr/>
              </a:pPr>
              <a:t>17</a:t>
            </a:fld>
            <a:endParaRPr lang="en-US"/>
          </a:p>
        </p:txBody>
      </p:sp>
      <p:sp>
        <p:nvSpPr>
          <p:cNvPr id="1127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7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8C2E74-3189-CB4D-A2D1-3A303F03FC74}" type="slidenum">
              <a:rPr lang="en-US"/>
              <a:pPr>
                <a:defRPr/>
              </a:pPr>
              <a:t>18</a:t>
            </a:fld>
            <a:endParaRPr lang="en-US"/>
          </a:p>
        </p:txBody>
      </p:sp>
      <p:sp>
        <p:nvSpPr>
          <p:cNvPr id="1083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33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B054FC-781F-7346-9E2B-6CAD27755B22}" type="slidenum">
              <a:rPr lang="en-US"/>
              <a:pPr>
                <a:defRPr/>
              </a:pPr>
              <a:t>19</a:t>
            </a:fld>
            <a:endParaRPr lang="en-US"/>
          </a:p>
        </p:txBody>
      </p:sp>
      <p:sp>
        <p:nvSpPr>
          <p:cNvPr id="1084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44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2EFC26-4E37-914B-9501-0F32618E181C}" type="slidenum">
              <a:rPr lang="en-US"/>
              <a:pPr>
                <a:defRPr/>
              </a:pPr>
              <a:t>2</a:t>
            </a:fld>
            <a:endParaRPr lang="en-US"/>
          </a:p>
        </p:txBody>
      </p:sp>
      <p:sp>
        <p:nvSpPr>
          <p:cNvPr id="159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23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2D69AC-C0F1-E34E-8B2B-D5F1E4CE61B3}" type="slidenum">
              <a:rPr lang="en-US"/>
              <a:pPr>
                <a:defRPr/>
              </a:pPr>
              <a:t>20</a:t>
            </a:fld>
            <a:endParaRPr lang="en-US"/>
          </a:p>
        </p:txBody>
      </p:sp>
      <p:sp>
        <p:nvSpPr>
          <p:cNvPr id="872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2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6CF057-2515-1348-85EA-B0F9ACB3DEAA}" type="slidenum">
              <a:rPr lang="en-US"/>
              <a:pPr>
                <a:defRPr/>
              </a:pPr>
              <a:t>21</a:t>
            </a:fld>
            <a:endParaRPr lang="en-US"/>
          </a:p>
        </p:txBody>
      </p:sp>
      <p:sp>
        <p:nvSpPr>
          <p:cNvPr id="779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92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C1D439-653B-D146-9FA1-8E89904F2AF9}" type="slidenum">
              <a:rPr lang="en-US"/>
              <a:pPr>
                <a:defRPr/>
              </a:pPr>
              <a:t>22</a:t>
            </a:fld>
            <a:endParaRPr lang="en-US"/>
          </a:p>
        </p:txBody>
      </p:sp>
      <p:sp>
        <p:nvSpPr>
          <p:cNvPr id="69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0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046661-8055-624C-87AC-BF30077CFB99}" type="slidenum">
              <a:rPr lang="en-US"/>
              <a:pPr>
                <a:defRPr/>
              </a:pPr>
              <a:t>23</a:t>
            </a:fld>
            <a:endParaRPr lang="en-US"/>
          </a:p>
        </p:txBody>
      </p:sp>
      <p:sp>
        <p:nvSpPr>
          <p:cNvPr id="1129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9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42B2DB-F688-EE4A-877B-7AB083347911}" type="slidenum">
              <a:rPr lang="en-US"/>
              <a:pPr>
                <a:defRPr/>
              </a:pPr>
              <a:t>24</a:t>
            </a:fld>
            <a:endParaRPr lang="en-US"/>
          </a:p>
        </p:txBody>
      </p:sp>
      <p:sp>
        <p:nvSpPr>
          <p:cNvPr id="69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42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308E1C-02E8-8B42-B40E-485125BF5DC9}" type="slidenum">
              <a:rPr lang="en-US"/>
              <a:pPr>
                <a:defRPr/>
              </a:pPr>
              <a:t>25</a:t>
            </a:fld>
            <a:endParaRPr lang="en-US"/>
          </a:p>
        </p:txBody>
      </p:sp>
      <p:sp>
        <p:nvSpPr>
          <p:cNvPr id="1085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86A2B3-EF3A-0347-A122-A8EF7B895A38}" type="slidenum">
              <a:rPr lang="en-US"/>
              <a:pPr>
                <a:defRPr/>
              </a:pPr>
              <a:t>26</a:t>
            </a:fld>
            <a:endParaRPr lang="en-US"/>
          </a:p>
        </p:txBody>
      </p:sp>
      <p:sp>
        <p:nvSpPr>
          <p:cNvPr id="1131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1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3F39C8-B5E1-254A-8678-531A5FA920FF}" type="slidenum">
              <a:rPr lang="en-US"/>
              <a:pPr>
                <a:defRPr/>
              </a:pPr>
              <a:t>27</a:t>
            </a:fld>
            <a:endParaRPr lang="en-US"/>
          </a:p>
        </p:txBody>
      </p:sp>
      <p:sp>
        <p:nvSpPr>
          <p:cNvPr id="874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44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B0E41C-71DB-1546-9B6F-955E101DDC85}" type="slidenum">
              <a:rPr lang="en-US"/>
              <a:pPr>
                <a:defRPr/>
              </a:pPr>
              <a:t>28</a:t>
            </a:fld>
            <a:endParaRPr lang="en-US"/>
          </a:p>
        </p:txBody>
      </p:sp>
      <p:sp>
        <p:nvSpPr>
          <p:cNvPr id="875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5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078B71-B2D7-D045-830F-C776F64D3D38}" type="slidenum">
              <a:rPr lang="en-US"/>
              <a:pPr>
                <a:defRPr/>
              </a:pPr>
              <a:t>29</a:t>
            </a:fld>
            <a:endParaRPr lang="en-US"/>
          </a:p>
        </p:txBody>
      </p:sp>
      <p:sp>
        <p:nvSpPr>
          <p:cNvPr id="1133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35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667D56-D25E-474D-AF9F-DAF403340793}" type="slidenum">
              <a:rPr lang="en-US"/>
              <a:pPr>
                <a:defRPr/>
              </a:pPr>
              <a:t>3</a:t>
            </a:fld>
            <a:endParaRPr lang="en-US"/>
          </a:p>
        </p:txBody>
      </p:sp>
      <p:sp>
        <p:nvSpPr>
          <p:cNvPr id="1593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33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8FA87A-C27F-064C-BEF9-4BABF8C3AC34}" type="slidenum">
              <a:rPr lang="en-US"/>
              <a:pPr>
                <a:defRPr/>
              </a:pPr>
              <a:t>30</a:t>
            </a:fld>
            <a:endParaRPr lang="en-US"/>
          </a:p>
        </p:txBody>
      </p:sp>
      <p:sp>
        <p:nvSpPr>
          <p:cNvPr id="87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65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833F2C-A2CD-B944-A307-3810C9FBFD0D}" type="slidenum">
              <a:rPr lang="en-US"/>
              <a:pPr>
                <a:defRPr/>
              </a:pPr>
              <a:t>31</a:t>
            </a:fld>
            <a:endParaRPr lang="en-US"/>
          </a:p>
        </p:txBody>
      </p:sp>
      <p:sp>
        <p:nvSpPr>
          <p:cNvPr id="877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75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2E49AF-3F22-C84C-ABB3-E22E5251C072}" type="slidenum">
              <a:rPr lang="en-US"/>
              <a:pPr>
                <a:defRPr/>
              </a:pPr>
              <a:t>32</a:t>
            </a:fld>
            <a:endParaRPr lang="en-US"/>
          </a:p>
        </p:txBody>
      </p:sp>
      <p:sp>
        <p:nvSpPr>
          <p:cNvPr id="879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96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1830AA-98D8-8E47-8B0F-FFA69B35CE74}" type="slidenum">
              <a:rPr lang="en-US"/>
              <a:pPr>
                <a:defRPr/>
              </a:pPr>
              <a:t>33</a:t>
            </a:fld>
            <a:endParaRPr lang="en-US"/>
          </a:p>
        </p:txBody>
      </p:sp>
      <p:sp>
        <p:nvSpPr>
          <p:cNvPr id="884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4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2B4C82-5CE8-5B47-8D18-1844F66C820A}" type="slidenum">
              <a:rPr lang="en-US"/>
              <a:pPr>
                <a:defRPr/>
              </a:pPr>
              <a:t>34</a:t>
            </a:fld>
            <a:endParaRPr lang="en-US"/>
          </a:p>
        </p:txBody>
      </p:sp>
      <p:sp>
        <p:nvSpPr>
          <p:cNvPr id="992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22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41DDFA-B82A-7C48-9661-856F5AB46A1E}" type="slidenum">
              <a:rPr lang="en-US"/>
              <a:pPr>
                <a:defRPr/>
              </a:pPr>
              <a:t>35</a:t>
            </a:fld>
            <a:endParaRPr lang="en-US"/>
          </a:p>
        </p:txBody>
      </p:sp>
      <p:sp>
        <p:nvSpPr>
          <p:cNvPr id="885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5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CB3EE4-4321-AE4A-9889-B55ABA20729A}" type="slidenum">
              <a:rPr lang="en-US"/>
              <a:pPr>
                <a:defRPr/>
              </a:pPr>
              <a:t>36</a:t>
            </a:fld>
            <a:endParaRPr lang="en-US"/>
          </a:p>
        </p:txBody>
      </p:sp>
      <p:sp>
        <p:nvSpPr>
          <p:cNvPr id="99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4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4D976E-DACF-8342-8A28-206F7622083C}" type="slidenum">
              <a:rPr lang="en-US"/>
              <a:pPr>
                <a:defRPr/>
              </a:pPr>
              <a:t>37</a:t>
            </a:fld>
            <a:endParaRPr lang="en-US"/>
          </a:p>
        </p:txBody>
      </p:sp>
      <p:sp>
        <p:nvSpPr>
          <p:cNvPr id="1135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56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3D1C62-A0D1-A145-A52B-B01FA8671601}" type="slidenum">
              <a:rPr lang="en-US"/>
              <a:pPr>
                <a:defRPr/>
              </a:pPr>
              <a:t>38</a:t>
            </a:fld>
            <a:endParaRPr lang="en-US"/>
          </a:p>
        </p:txBody>
      </p:sp>
      <p:sp>
        <p:nvSpPr>
          <p:cNvPr id="887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78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5A078D-1CA8-314D-A8FB-4B53BBBAC3D1}" type="slidenum">
              <a:rPr lang="en-US"/>
              <a:pPr>
                <a:defRPr/>
              </a:pPr>
              <a:t>39</a:t>
            </a:fld>
            <a:endParaRPr lang="en-US"/>
          </a:p>
        </p:txBody>
      </p:sp>
      <p:sp>
        <p:nvSpPr>
          <p:cNvPr id="1137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76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AE57AF-C0E3-DC4C-9C66-EF2A0FDDDAC5}" type="slidenum">
              <a:rPr lang="en-US"/>
              <a:pPr>
                <a:defRPr/>
              </a:pPr>
              <a:t>4</a:t>
            </a:fld>
            <a:endParaRPr lang="en-US"/>
          </a:p>
        </p:txBody>
      </p:sp>
      <p:sp>
        <p:nvSpPr>
          <p:cNvPr id="1744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4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7D3A7B-1FCF-5F48-BAB0-14ABEF6696AF}" type="slidenum">
              <a:rPr lang="en-US"/>
              <a:pPr>
                <a:defRPr/>
              </a:pPr>
              <a:t>40</a:t>
            </a:fld>
            <a:endParaRPr lang="en-US"/>
          </a:p>
        </p:txBody>
      </p:sp>
      <p:sp>
        <p:nvSpPr>
          <p:cNvPr id="888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88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E49267-7566-384F-A061-995C398C5F85}" type="slidenum">
              <a:rPr lang="en-US"/>
              <a:pPr>
                <a:defRPr/>
              </a:pPr>
              <a:t>41</a:t>
            </a:fld>
            <a:endParaRPr lang="en-US"/>
          </a:p>
        </p:txBody>
      </p:sp>
      <p:sp>
        <p:nvSpPr>
          <p:cNvPr id="889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98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70EB75-039A-8749-894F-105DB7601649}" type="slidenum">
              <a:rPr lang="en-US"/>
              <a:pPr>
                <a:defRPr/>
              </a:pPr>
              <a:t>42</a:t>
            </a:fld>
            <a:endParaRPr lang="en-US"/>
          </a:p>
        </p:txBody>
      </p:sp>
      <p:sp>
        <p:nvSpPr>
          <p:cNvPr id="996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63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BF1A35-C1C9-AB4F-86C3-1226FDB40A02}" type="slidenum">
              <a:rPr lang="en-US"/>
              <a:pPr>
                <a:defRPr/>
              </a:pPr>
              <a:t>43</a:t>
            </a:fld>
            <a:endParaRPr lang="en-US"/>
          </a:p>
        </p:txBody>
      </p:sp>
      <p:sp>
        <p:nvSpPr>
          <p:cNvPr id="998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84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2ACC8C-2965-A443-BB02-24FEE5E4D1C1}" type="slidenum">
              <a:rPr lang="en-US"/>
              <a:pPr>
                <a:defRPr/>
              </a:pPr>
              <a:t>44</a:t>
            </a:fld>
            <a:endParaRPr lang="en-US"/>
          </a:p>
        </p:txBody>
      </p:sp>
      <p:sp>
        <p:nvSpPr>
          <p:cNvPr id="1000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0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F083DD-E2B9-084B-A5F2-ED10938F22E8}" type="slidenum">
              <a:rPr lang="en-US"/>
              <a:pPr>
                <a:defRPr/>
              </a:pPr>
              <a:t>45</a:t>
            </a:fld>
            <a:endParaRPr lang="en-US"/>
          </a:p>
        </p:txBody>
      </p:sp>
      <p:sp>
        <p:nvSpPr>
          <p:cNvPr id="1139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9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13AC3F-3105-D744-B56B-F7C84DF11537}" type="slidenum">
              <a:rPr lang="en-US"/>
              <a:pPr>
                <a:defRPr/>
              </a:pPr>
              <a:t>46</a:t>
            </a:fld>
            <a:endParaRPr lang="en-US"/>
          </a:p>
        </p:txBody>
      </p:sp>
      <p:sp>
        <p:nvSpPr>
          <p:cNvPr id="1002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24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EA393C-0BB4-E443-892A-BDBA574D6D9C}" type="slidenum">
              <a:rPr lang="en-US"/>
              <a:pPr>
                <a:defRPr/>
              </a:pPr>
              <a:t>47</a:t>
            </a:fld>
            <a:endParaRPr lang="en-US"/>
          </a:p>
        </p:txBody>
      </p:sp>
      <p:sp>
        <p:nvSpPr>
          <p:cNvPr id="892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29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1BC2B3-3399-D84F-A16F-97A52809DC75}" type="slidenum">
              <a:rPr lang="en-US"/>
              <a:pPr>
                <a:defRPr/>
              </a:pPr>
              <a:t>48</a:t>
            </a:fld>
            <a:endParaRPr lang="en-US"/>
          </a:p>
        </p:txBody>
      </p:sp>
      <p:sp>
        <p:nvSpPr>
          <p:cNvPr id="893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3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6C664B-DD8E-BB45-8666-4D1199BA698B}" type="slidenum">
              <a:rPr lang="en-US"/>
              <a:pPr>
                <a:defRPr/>
              </a:pPr>
              <a:t>49</a:t>
            </a:fld>
            <a:endParaRPr lang="en-US"/>
          </a:p>
        </p:txBody>
      </p:sp>
      <p:sp>
        <p:nvSpPr>
          <p:cNvPr id="89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49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02F410-AD0E-6E41-9C41-A7C6449BD650}" type="slidenum">
              <a:rPr lang="en-US"/>
              <a:pPr>
                <a:defRPr/>
              </a:pPr>
              <a:t>5</a:t>
            </a:fld>
            <a:endParaRPr lang="en-US"/>
          </a:p>
        </p:txBody>
      </p:sp>
      <p:sp>
        <p:nvSpPr>
          <p:cNvPr id="1746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6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553E25-079A-3348-8E57-720B79043A54}" type="slidenum">
              <a:rPr lang="en-US"/>
              <a:pPr>
                <a:defRPr/>
              </a:pPr>
              <a:t>50</a:t>
            </a:fld>
            <a:endParaRPr lang="en-US"/>
          </a:p>
        </p:txBody>
      </p:sp>
      <p:sp>
        <p:nvSpPr>
          <p:cNvPr id="114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1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BC75F8-43B8-E54E-B2CF-A216305D9DB5}" type="slidenum">
              <a:rPr lang="en-US"/>
              <a:pPr>
                <a:defRPr/>
              </a:pPr>
              <a:t>51</a:t>
            </a:fld>
            <a:endParaRPr lang="en-US"/>
          </a:p>
        </p:txBody>
      </p:sp>
      <p:sp>
        <p:nvSpPr>
          <p:cNvPr id="896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6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456B2D-A67C-CA40-BB9A-7754530F6A50}" type="slidenum">
              <a:rPr lang="en-US"/>
              <a:pPr>
                <a:defRPr/>
              </a:pPr>
              <a:t>52</a:t>
            </a:fld>
            <a:endParaRPr lang="en-US"/>
          </a:p>
        </p:txBody>
      </p:sp>
      <p:sp>
        <p:nvSpPr>
          <p:cNvPr id="89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70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E75E67-6FF1-1044-B0E8-C6456CDC9E32}" type="slidenum">
              <a:rPr lang="en-US"/>
              <a:pPr>
                <a:defRPr/>
              </a:pPr>
              <a:t>53</a:t>
            </a:fld>
            <a:endParaRPr lang="en-US"/>
          </a:p>
        </p:txBody>
      </p:sp>
      <p:sp>
        <p:nvSpPr>
          <p:cNvPr id="899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90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648A67-41E5-B345-80B5-B11DCE3EA4B3}" type="slidenum">
              <a:rPr lang="en-US"/>
              <a:pPr>
                <a:defRPr/>
              </a:pPr>
              <a:t>54</a:t>
            </a:fld>
            <a:endParaRPr lang="en-US"/>
          </a:p>
        </p:txBody>
      </p:sp>
      <p:sp>
        <p:nvSpPr>
          <p:cNvPr id="900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00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977610-F633-5045-B838-7CC06C426888}" type="slidenum">
              <a:rPr lang="en-US"/>
              <a:pPr>
                <a:defRPr/>
              </a:pPr>
              <a:t>55</a:t>
            </a:fld>
            <a:endParaRPr lang="en-US"/>
          </a:p>
        </p:txBody>
      </p:sp>
      <p:sp>
        <p:nvSpPr>
          <p:cNvPr id="901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11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CFA69F-2A26-1440-A6A4-74826552CAF1}" type="slidenum">
              <a:rPr lang="en-US"/>
              <a:pPr>
                <a:defRPr/>
              </a:pPr>
              <a:t>56</a:t>
            </a:fld>
            <a:endParaRPr lang="en-US"/>
          </a:p>
        </p:txBody>
      </p:sp>
      <p:sp>
        <p:nvSpPr>
          <p:cNvPr id="902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2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D35F0C-A5F9-3B4B-A0CF-BE201D765C5F}" type="slidenum">
              <a:rPr lang="en-US"/>
              <a:pPr>
                <a:defRPr/>
              </a:pPr>
              <a:t>57</a:t>
            </a:fld>
            <a:endParaRPr lang="en-US"/>
          </a:p>
        </p:txBody>
      </p:sp>
      <p:sp>
        <p:nvSpPr>
          <p:cNvPr id="905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52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1FDA96-02BC-064E-A214-E566AE26644E}" type="slidenum">
              <a:rPr lang="en-US"/>
              <a:pPr>
                <a:defRPr/>
              </a:pPr>
              <a:t>58</a:t>
            </a:fld>
            <a:endParaRPr lang="en-US"/>
          </a:p>
        </p:txBody>
      </p:sp>
      <p:sp>
        <p:nvSpPr>
          <p:cNvPr id="90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72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5B67BB-B869-2D4C-BEBE-F9540BE0AA1A}" type="slidenum">
              <a:rPr lang="en-US"/>
              <a:pPr>
                <a:defRPr/>
              </a:pPr>
              <a:t>59</a:t>
            </a:fld>
            <a:endParaRPr lang="en-US"/>
          </a:p>
        </p:txBody>
      </p:sp>
      <p:sp>
        <p:nvSpPr>
          <p:cNvPr id="908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8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378706-8220-274A-B573-3A9BB3994503}" type="slidenum">
              <a:rPr lang="en-US"/>
              <a:pPr>
                <a:defRPr/>
              </a:pPr>
              <a:t>6</a:t>
            </a:fld>
            <a:endParaRPr lang="en-US"/>
          </a:p>
        </p:txBody>
      </p:sp>
      <p:sp>
        <p:nvSpPr>
          <p:cNvPr id="1594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43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667283-7A4A-0E43-BA8F-51A74600E19B}" type="slidenum">
              <a:rPr lang="en-US"/>
              <a:pPr>
                <a:defRPr/>
              </a:pPr>
              <a:t>60</a:t>
            </a:fld>
            <a:endParaRPr lang="en-US"/>
          </a:p>
        </p:txBody>
      </p:sp>
      <p:sp>
        <p:nvSpPr>
          <p:cNvPr id="909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93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5CA926-7353-7F45-9890-BC65ED6F5D05}" type="slidenum">
              <a:rPr lang="en-US"/>
              <a:pPr>
                <a:defRPr/>
              </a:pPr>
              <a:t>61</a:t>
            </a:fld>
            <a:endParaRPr lang="en-US"/>
          </a:p>
        </p:txBody>
      </p:sp>
      <p:sp>
        <p:nvSpPr>
          <p:cNvPr id="910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0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4B51DE-12E0-3248-8C1D-066F28C1F056}" type="slidenum">
              <a:rPr lang="en-US"/>
              <a:pPr>
                <a:defRPr/>
              </a:pPr>
              <a:t>62</a:t>
            </a:fld>
            <a:endParaRPr lang="en-US"/>
          </a:p>
        </p:txBody>
      </p:sp>
      <p:sp>
        <p:nvSpPr>
          <p:cNvPr id="913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34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F54B39-5220-F648-A058-16DD5950649D}" type="slidenum">
              <a:rPr lang="en-US"/>
              <a:pPr>
                <a:defRPr/>
              </a:pPr>
              <a:t>63</a:t>
            </a:fld>
            <a:endParaRPr lang="en-US"/>
          </a:p>
        </p:txBody>
      </p:sp>
      <p:sp>
        <p:nvSpPr>
          <p:cNvPr id="914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44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05FF7C-F369-A244-BBAD-F0148FD9A08E}" type="slidenum">
              <a:rPr lang="en-US"/>
              <a:pPr>
                <a:defRPr/>
              </a:pPr>
              <a:t>64</a:t>
            </a:fld>
            <a:endParaRPr lang="en-US"/>
          </a:p>
        </p:txBody>
      </p:sp>
      <p:sp>
        <p:nvSpPr>
          <p:cNvPr id="91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5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0E5E7F-3318-454E-A66C-330B9A641E51}" type="slidenum">
              <a:rPr lang="en-US"/>
              <a:pPr>
                <a:defRPr/>
              </a:pPr>
              <a:t>65</a:t>
            </a:fld>
            <a:endParaRPr lang="en-US"/>
          </a:p>
        </p:txBody>
      </p:sp>
      <p:sp>
        <p:nvSpPr>
          <p:cNvPr id="1216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65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A3ACE6-7135-F847-B124-CC4DE1914CD4}" type="slidenum">
              <a:rPr lang="en-US"/>
              <a:pPr>
                <a:defRPr/>
              </a:pPr>
              <a:t>66</a:t>
            </a:fld>
            <a:endParaRPr lang="en-US"/>
          </a:p>
        </p:txBody>
      </p:sp>
      <p:sp>
        <p:nvSpPr>
          <p:cNvPr id="72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8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AE7D0D-0894-324B-9EC5-C4C2111F508D}" type="slidenum">
              <a:rPr lang="en-US"/>
              <a:pPr>
                <a:defRPr/>
              </a:pPr>
              <a:t>67</a:t>
            </a:fld>
            <a:endParaRPr lang="en-US"/>
          </a:p>
        </p:txBody>
      </p:sp>
      <p:sp>
        <p:nvSpPr>
          <p:cNvPr id="73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1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F7C631-8C78-D943-B976-C12F55E539D6}" type="slidenum">
              <a:rPr lang="en-US"/>
              <a:pPr>
                <a:defRPr/>
              </a:pPr>
              <a:t>68</a:t>
            </a:fld>
            <a:endParaRPr lang="en-US"/>
          </a:p>
        </p:txBody>
      </p:sp>
      <p:sp>
        <p:nvSpPr>
          <p:cNvPr id="73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2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EAA769-9C80-EF49-89F5-0EAD7C2245B8}" type="slidenum">
              <a:rPr lang="en-US"/>
              <a:pPr>
                <a:defRPr/>
              </a:pPr>
              <a:t>69</a:t>
            </a:fld>
            <a:endParaRPr lang="en-US"/>
          </a:p>
        </p:txBody>
      </p:sp>
      <p:sp>
        <p:nvSpPr>
          <p:cNvPr id="73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4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E9D898-BC4D-6643-8182-52512F4441DB}" type="slidenum">
              <a:rPr lang="en-US"/>
              <a:pPr>
                <a:defRPr/>
              </a:pPr>
              <a:t>7</a:t>
            </a:fld>
            <a:endParaRPr lang="en-US"/>
          </a:p>
        </p:txBody>
      </p:sp>
      <p:sp>
        <p:nvSpPr>
          <p:cNvPr id="1748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8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CF6886-6CC3-8843-B3D8-9AD797F1631F}" type="slidenum">
              <a:rPr lang="en-US"/>
              <a:pPr>
                <a:defRPr/>
              </a:pPr>
              <a:t>70</a:t>
            </a:fld>
            <a:endParaRPr lang="en-US"/>
          </a:p>
        </p:txBody>
      </p:sp>
      <p:sp>
        <p:nvSpPr>
          <p:cNvPr id="916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64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CFC04A-809F-1A46-A968-3CC2965B0167}" type="slidenum">
              <a:rPr lang="en-US"/>
              <a:pPr>
                <a:defRPr/>
              </a:pPr>
              <a:t>71</a:t>
            </a:fld>
            <a:endParaRPr lang="en-US"/>
          </a:p>
        </p:txBody>
      </p:sp>
      <p:sp>
        <p:nvSpPr>
          <p:cNvPr id="1143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38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36C875-1BAC-7649-BC97-64E3ABF5DE01}" type="slidenum">
              <a:rPr lang="en-US"/>
              <a:pPr>
                <a:defRPr/>
              </a:pPr>
              <a:t>72</a:t>
            </a:fld>
            <a:endParaRPr lang="en-US"/>
          </a:p>
        </p:txBody>
      </p:sp>
      <p:sp>
        <p:nvSpPr>
          <p:cNvPr id="91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7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0781B5-ACD5-8149-B555-D3EE0EE4F97F}" type="slidenum">
              <a:rPr lang="en-US"/>
              <a:pPr>
                <a:defRPr/>
              </a:pPr>
              <a:t>73</a:t>
            </a:fld>
            <a:endParaRPr lang="en-US"/>
          </a:p>
        </p:txBody>
      </p:sp>
      <p:sp>
        <p:nvSpPr>
          <p:cNvPr id="1145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58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68455C-CAEA-894F-952A-13588402EE87}" type="slidenum">
              <a:rPr lang="en-US"/>
              <a:pPr>
                <a:defRPr/>
              </a:pPr>
              <a:t>74</a:t>
            </a:fld>
            <a:endParaRPr lang="en-US"/>
          </a:p>
        </p:txBody>
      </p:sp>
      <p:sp>
        <p:nvSpPr>
          <p:cNvPr id="1086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6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70A157-10B9-B844-8216-E1CE3234A8B6}" type="slidenum">
              <a:rPr lang="en-US"/>
              <a:pPr>
                <a:defRPr/>
              </a:pPr>
              <a:t>75</a:t>
            </a:fld>
            <a:endParaRPr lang="en-US"/>
          </a:p>
        </p:txBody>
      </p:sp>
      <p:sp>
        <p:nvSpPr>
          <p:cNvPr id="1087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7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249869-D32B-A547-999A-969E5460F95E}" type="slidenum">
              <a:rPr lang="en-US"/>
              <a:pPr>
                <a:defRPr/>
              </a:pPr>
              <a:t>76</a:t>
            </a:fld>
            <a:endParaRPr lang="en-US"/>
          </a:p>
        </p:txBody>
      </p:sp>
      <p:sp>
        <p:nvSpPr>
          <p:cNvPr id="1088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85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64152A-420A-E748-B859-D5A3BFF88D4C}" type="slidenum">
              <a:rPr lang="en-US"/>
              <a:pPr>
                <a:defRPr/>
              </a:pPr>
              <a:t>77</a:t>
            </a:fld>
            <a:endParaRPr lang="en-US"/>
          </a:p>
        </p:txBody>
      </p:sp>
      <p:sp>
        <p:nvSpPr>
          <p:cNvPr id="92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3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DA6795-3953-034D-ABFE-5AC6A4EF5CE3}" type="slidenum">
              <a:rPr lang="en-US"/>
              <a:pPr>
                <a:defRPr/>
              </a:pPr>
              <a:t>78</a:t>
            </a:fld>
            <a:endParaRPr lang="en-US"/>
          </a:p>
        </p:txBody>
      </p:sp>
      <p:sp>
        <p:nvSpPr>
          <p:cNvPr id="924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4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CE2C13-DA6A-1D41-BBD8-CA2C65149E2A}" type="slidenum">
              <a:rPr lang="en-US"/>
              <a:pPr>
                <a:defRPr/>
              </a:pPr>
              <a:t>79</a:t>
            </a:fld>
            <a:endParaRPr lang="en-US"/>
          </a:p>
        </p:txBody>
      </p:sp>
      <p:sp>
        <p:nvSpPr>
          <p:cNvPr id="925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5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137BF0-6748-434F-A8B2-849F5E9BCFC5}" type="slidenum">
              <a:rPr lang="en-US"/>
              <a:pPr>
                <a:defRPr/>
              </a:pPr>
              <a:t>8</a:t>
            </a:fld>
            <a:endParaRPr lang="en-US"/>
          </a:p>
        </p:txBody>
      </p:sp>
      <p:sp>
        <p:nvSpPr>
          <p:cNvPr id="1595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53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017C28-6375-0C48-947A-D071594B6B4C}" type="slidenum">
              <a:rPr lang="en-US"/>
              <a:pPr>
                <a:defRPr/>
              </a:pPr>
              <a:t>80</a:t>
            </a:fld>
            <a:endParaRPr lang="en-US"/>
          </a:p>
        </p:txBody>
      </p:sp>
      <p:sp>
        <p:nvSpPr>
          <p:cNvPr id="926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6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F44ACD-8D71-7D46-A5F3-EB3460699859}" type="slidenum">
              <a:rPr lang="en-US"/>
              <a:pPr>
                <a:defRPr/>
              </a:pPr>
              <a:t>81</a:t>
            </a:fld>
            <a:endParaRPr lang="en-US"/>
          </a:p>
        </p:txBody>
      </p:sp>
      <p:sp>
        <p:nvSpPr>
          <p:cNvPr id="1217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7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03D871-06A1-4448-BC0B-FEE6F6313DA6}" type="slidenum">
              <a:rPr lang="en-US"/>
              <a:pPr>
                <a:defRPr/>
              </a:pPr>
              <a:t>82</a:t>
            </a:fld>
            <a:endParaRPr lang="en-US"/>
          </a:p>
        </p:txBody>
      </p:sp>
      <p:sp>
        <p:nvSpPr>
          <p:cNvPr id="1089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9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A8A560-86D0-5948-AD2A-5B7FA3308E18}" type="slidenum">
              <a:rPr lang="en-US"/>
              <a:pPr>
                <a:defRPr/>
              </a:pPr>
              <a:t>83</a:t>
            </a:fld>
            <a:endParaRPr lang="en-US"/>
          </a:p>
        </p:txBody>
      </p:sp>
      <p:sp>
        <p:nvSpPr>
          <p:cNvPr id="1173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3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D2CC45-50EA-E343-B62E-0C0A31629005}" type="slidenum">
              <a:rPr lang="en-US"/>
              <a:pPr>
                <a:defRPr/>
              </a:pPr>
              <a:t>84</a:t>
            </a:fld>
            <a:endParaRPr lang="en-US"/>
          </a:p>
        </p:txBody>
      </p:sp>
      <p:sp>
        <p:nvSpPr>
          <p:cNvPr id="76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90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0F8542-9F9A-C847-97AD-6261AC43D984}" type="slidenum">
              <a:rPr lang="en-US"/>
              <a:pPr>
                <a:defRPr/>
              </a:pPr>
              <a:t>85</a:t>
            </a:fld>
            <a:endParaRPr lang="en-US"/>
          </a:p>
        </p:txBody>
      </p:sp>
      <p:sp>
        <p:nvSpPr>
          <p:cNvPr id="77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10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CF0F90-2585-B54D-888C-43C9E84838EB}" type="slidenum">
              <a:rPr lang="en-US"/>
              <a:pPr>
                <a:defRPr/>
              </a:pPr>
              <a:t>86</a:t>
            </a:fld>
            <a:endParaRPr lang="en-US"/>
          </a:p>
        </p:txBody>
      </p:sp>
      <p:sp>
        <p:nvSpPr>
          <p:cNvPr id="1147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79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7DDB47-A463-084F-8006-7EBED7570527}" type="slidenum">
              <a:rPr lang="en-US"/>
              <a:pPr>
                <a:defRPr/>
              </a:pPr>
              <a:t>87</a:t>
            </a:fld>
            <a:endParaRPr lang="en-US"/>
          </a:p>
        </p:txBody>
      </p:sp>
      <p:sp>
        <p:nvSpPr>
          <p:cNvPr id="1090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0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DA48C0-EEAB-B44D-B123-46A5A5CE143A}" type="slidenum">
              <a:rPr lang="en-US"/>
              <a:pPr>
                <a:defRPr/>
              </a:pPr>
              <a:t>88</a:t>
            </a:fld>
            <a:endParaRPr lang="en-US"/>
          </a:p>
        </p:txBody>
      </p:sp>
      <p:sp>
        <p:nvSpPr>
          <p:cNvPr id="1149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9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C5FBCA-7764-854D-AEB2-50FAFD728DF1}" type="slidenum">
              <a:rPr lang="en-US"/>
              <a:pPr>
                <a:defRPr/>
              </a:pPr>
              <a:t>89</a:t>
            </a:fld>
            <a:endParaRPr lang="en-US"/>
          </a:p>
        </p:txBody>
      </p:sp>
      <p:sp>
        <p:nvSpPr>
          <p:cNvPr id="1091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1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12E106-1267-7841-874A-9BF3DD474E06}" type="slidenum">
              <a:rPr lang="en-US"/>
              <a:pPr>
                <a:defRPr/>
              </a:pPr>
              <a:t>9</a:t>
            </a:fld>
            <a:endParaRPr lang="en-US"/>
          </a:p>
        </p:txBody>
      </p:sp>
      <p:sp>
        <p:nvSpPr>
          <p:cNvPr id="159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64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A9AEE1-ABF1-C24A-AC98-983EF9292A82}" type="slidenum">
              <a:rPr lang="en-US"/>
              <a:pPr>
                <a:defRPr/>
              </a:pPr>
              <a:t>90</a:t>
            </a:fld>
            <a:endParaRPr lang="en-US"/>
          </a:p>
        </p:txBody>
      </p:sp>
      <p:sp>
        <p:nvSpPr>
          <p:cNvPr id="1218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8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B2439EA-EC20-8A46-8377-E30F7D0D78FC}" type="slidenum">
              <a:rPr lang="en-US"/>
              <a:pPr>
                <a:defRPr/>
              </a:pPr>
              <a:t>91</a:t>
            </a:fld>
            <a:endParaRPr lang="en-US"/>
          </a:p>
        </p:txBody>
      </p:sp>
      <p:sp>
        <p:nvSpPr>
          <p:cNvPr id="1092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2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07D1FD-11F0-0044-8A91-8B39B9FA6DD6}" type="slidenum">
              <a:rPr lang="en-US"/>
              <a:pPr>
                <a:defRPr/>
              </a:pPr>
              <a:t>92</a:t>
            </a:fld>
            <a:endParaRPr lang="en-US"/>
          </a:p>
        </p:txBody>
      </p:sp>
      <p:sp>
        <p:nvSpPr>
          <p:cNvPr id="1219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9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E9BC1C-50D1-D244-9692-6AE35B6291B3}" type="slidenum">
              <a:rPr lang="en-US"/>
              <a:pPr>
                <a:defRPr/>
              </a:pPr>
              <a:t>93</a:t>
            </a:fld>
            <a:endParaRPr lang="en-US"/>
          </a:p>
        </p:txBody>
      </p:sp>
      <p:sp>
        <p:nvSpPr>
          <p:cNvPr id="1093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3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1EC797-490D-C54F-A275-C6FB5611D8F9}" type="slidenum">
              <a:rPr lang="en-US"/>
              <a:pPr>
                <a:defRPr/>
              </a:pPr>
              <a:t>94</a:t>
            </a:fld>
            <a:endParaRPr lang="en-US"/>
          </a:p>
        </p:txBody>
      </p:sp>
      <p:sp>
        <p:nvSpPr>
          <p:cNvPr id="1220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0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C3D355-C039-D145-980F-43CB0B6E50B3}" type="slidenum">
              <a:rPr lang="en-US"/>
              <a:pPr>
                <a:defRPr/>
              </a:pPr>
              <a:t>95</a:t>
            </a:fld>
            <a:endParaRPr lang="en-US"/>
          </a:p>
        </p:txBody>
      </p:sp>
      <p:sp>
        <p:nvSpPr>
          <p:cNvPr id="1094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4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EB73FE-2CE6-AD40-93CB-CA57A4B00DF5}" type="slidenum">
              <a:rPr lang="en-US"/>
              <a:pPr>
                <a:defRPr/>
              </a:pPr>
              <a:t>96</a:t>
            </a:fld>
            <a:endParaRPr lang="en-US"/>
          </a:p>
        </p:txBody>
      </p:sp>
      <p:sp>
        <p:nvSpPr>
          <p:cNvPr id="1095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5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0CAEE1-211D-7347-B339-86E8AC210D9D}" type="slidenum">
              <a:rPr lang="en-US"/>
              <a:pPr>
                <a:defRPr/>
              </a:pPr>
              <a:t>97</a:t>
            </a:fld>
            <a:endParaRPr lang="en-US"/>
          </a:p>
        </p:txBody>
      </p:sp>
      <p:sp>
        <p:nvSpPr>
          <p:cNvPr id="1171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1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A15CB3-C61B-1F44-A35A-4D8E20A73B3F}" type="slidenum">
              <a:rPr lang="en-US"/>
              <a:pPr>
                <a:defRPr/>
              </a:pPr>
              <a:t>98</a:t>
            </a:fld>
            <a:endParaRPr lang="en-US"/>
          </a:p>
        </p:txBody>
      </p:sp>
      <p:sp>
        <p:nvSpPr>
          <p:cNvPr id="1096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67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16A14D-C178-824B-B1F4-4913DBD17B91}" type="slidenum">
              <a:rPr lang="en-US"/>
              <a:pPr>
                <a:defRPr/>
              </a:pPr>
              <a:t>99</a:t>
            </a:fld>
            <a:endParaRPr lang="en-US"/>
          </a:p>
        </p:txBody>
      </p:sp>
      <p:sp>
        <p:nvSpPr>
          <p:cNvPr id="1097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77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0B0FC90D-2750-7B47-B03D-5A4B6F1CA5FD}"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B2FF907-A13F-754B-8EE1-D0A5409DCBC6}"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9B2FF907-A13F-754B-8EE1-D0A5409DCBC6}" type="datetimeFigureOut">
              <a:rPr lang="en-US" smtClean="0"/>
              <a:t>3/31/14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0FC90D-2750-7B47-B03D-5A4B6F1CA5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FF907-A13F-754B-8EE1-D0A5409DCBC6}" type="datetimeFigureOut">
              <a:rPr lang="en-US" smtClean="0"/>
              <a:t>3/31/14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FC90D-2750-7B47-B03D-5A4B6F1CA5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9B2FF907-A13F-754B-8EE1-D0A5409DCBC6}" type="datetimeFigureOut">
              <a:rPr lang="en-US" smtClean="0"/>
              <a:t>3/31/14</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0B0FC90D-2750-7B47-B03D-5A4B6F1CA5FD}"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9B2FF907-A13F-754B-8EE1-D0A5409DCBC6}" type="datetimeFigureOut">
              <a:rPr lang="en-US" smtClean="0"/>
              <a:t>3/31/14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0B0FC90D-2750-7B47-B03D-5A4B6F1CA5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9B2FF907-A13F-754B-8EE1-D0A5409DCBC6}" type="datetimeFigureOut">
              <a:rPr lang="en-US" smtClean="0"/>
              <a:t>3/31/14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0B0FC90D-2750-7B47-B03D-5A4B6F1CA5F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B2FF907-A13F-754B-8EE1-D0A5409DCBC6}"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FC90D-2750-7B47-B03D-5A4B6F1CA5F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B2FF907-A13F-754B-8EE1-D0A5409DCBC6}"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FC90D-2750-7B47-B03D-5A4B6F1CA5F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566738"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7738"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6418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566738"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57738" y="9906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57738" y="33289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6105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B2FF907-A13F-754B-8EE1-D0A5409DCBC6}"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FC90D-2750-7B47-B03D-5A4B6F1CA5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2FF907-A13F-754B-8EE1-D0A5409DCBC6}" type="datetimeFigureOut">
              <a:rPr lang="en-US" smtClean="0"/>
              <a:t>3/31/14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FC90D-2750-7B47-B03D-5A4B6F1CA5F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B2FF907-A13F-754B-8EE1-D0A5409DCBC6}" type="datetimeFigureOut">
              <a:rPr lang="en-US" smtClean="0"/>
              <a:t>3/31/14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FC90D-2750-7B47-B03D-5A4B6F1CA5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B2FF907-A13F-754B-8EE1-D0A5409DCBC6}" type="datetimeFigureOut">
              <a:rPr lang="en-US" smtClean="0"/>
              <a:t>3/31/14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FC90D-2750-7B47-B03D-5A4B6F1CA5FD}"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B2FF907-A13F-754B-8EE1-D0A5409DCBC6}" type="datetimeFigureOut">
              <a:rPr lang="en-US" smtClean="0"/>
              <a:t>3/31/14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FC90D-2750-7B47-B03D-5A4B6F1CA5FD}"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B2FF907-A13F-754B-8EE1-D0A5409DCBC6}" type="datetimeFigureOut">
              <a:rPr lang="en-US" smtClean="0"/>
              <a:t>3/31/14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FC90D-2750-7B47-B03D-5A4B6F1CA5FD}"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9B2FF907-A13F-754B-8EE1-D0A5409DCBC6}" type="datetimeFigureOut">
              <a:rPr lang="en-US" smtClean="0"/>
              <a:t>3/31/14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FC90D-2750-7B47-B03D-5A4B6F1CA5FD}"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B2FF907-A13F-754B-8EE1-D0A5409DCBC6}" type="datetimeFigureOut">
              <a:rPr lang="en-US" smtClean="0"/>
              <a:t>3/31/14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FC90D-2750-7B47-B03D-5A4B6F1CA5F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9B2FF907-A13F-754B-8EE1-D0A5409DCBC6}" type="datetimeFigureOut">
              <a:rPr lang="en-US" smtClean="0"/>
              <a:t>3/31/14</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0B0FC90D-2750-7B47-B03D-5A4B6F1CA5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3.xml"/><Relationship Id="rId3" Type="http://schemas.openxmlformats.org/officeDocument/2006/relationships/image" Target="../media/image25.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4.xml"/><Relationship Id="rId3" Type="http://schemas.openxmlformats.org/officeDocument/2006/relationships/image" Target="../media/image25.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25.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0.xml"/><Relationship Id="rId3" Type="http://schemas.openxmlformats.org/officeDocument/2006/relationships/image" Target="../media/image25.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1.xml"/><Relationship Id="rId3" Type="http://schemas.openxmlformats.org/officeDocument/2006/relationships/image" Target="../media/image25.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13.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6.xml"/><Relationship Id="rId3" Type="http://schemas.openxmlformats.org/officeDocument/2006/relationships/image" Target="../media/image26.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2.xml"/><Relationship Id="rId3" Type="http://schemas.openxmlformats.org/officeDocument/2006/relationships/image" Target="../media/image25.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4.xml"/><Relationship Id="rId3" Type="http://schemas.openxmlformats.org/officeDocument/2006/relationships/image" Target="../media/image25.jpe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0.xml"/><Relationship Id="rId3" Type="http://schemas.openxmlformats.org/officeDocument/2006/relationships/image" Target="../media/image27.jpe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8.xml"/><Relationship Id="rId3" Type="http://schemas.openxmlformats.org/officeDocument/2006/relationships/image" Target="../media/image28.jpe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9.xml"/><Relationship Id="rId3"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1.xml"/><Relationship Id="rId3" Type="http://schemas.openxmlformats.org/officeDocument/2006/relationships/image" Target="../media/image29.jpe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5.xml"/><Relationship Id="rId3" Type="http://schemas.openxmlformats.org/officeDocument/2006/relationships/image" Target="../media/image30.jpe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17.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5.xml"/><Relationship Id="rId3"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6.xml"/><Relationship Id="rId3" Type="http://schemas.openxmlformats.org/officeDocument/2006/relationships/image" Target="../media/image15.jpeg"/></Relationships>
</file>

<file path=ppt/slides/_rels/slide6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7.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8.xml"/><Relationship Id="rId3" Type="http://schemas.openxmlformats.org/officeDocument/2006/relationships/image" Target="../media/image18.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9.xml"/><Relationship Id="rId3"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20.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2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4.xml"/><Relationship Id="rId3" Type="http://schemas.openxmlformats.org/officeDocument/2006/relationships/image" Target="../media/image2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23.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23.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24.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3" name="Rectangle 3"/>
          <p:cNvSpPr>
            <a:spLocks noGrp="1" noChangeArrowheads="1"/>
          </p:cNvSpPr>
          <p:nvPr>
            <p:ph idx="1"/>
          </p:nvPr>
        </p:nvSpPr>
        <p:spPr>
          <a:xfrm>
            <a:off x="571500" y="990600"/>
            <a:ext cx="8267700" cy="5867400"/>
          </a:xfrm>
        </p:spPr>
        <p:txBody>
          <a:bodyPr/>
          <a:lstStyle/>
          <a:p>
            <a:pPr eaLnBrk="1" hangingPunct="1">
              <a:defRPr/>
            </a:pPr>
            <a:r>
              <a:rPr lang="en-US" smtClean="0">
                <a:cs typeface="+mn-cs"/>
              </a:rPr>
              <a:t>Learning to recognize the pattern of spectral lines produced in the atmospheres of stars of different temperatures means there is no need to do a full analysis every time each type of spectrum is encountered. </a:t>
            </a:r>
          </a:p>
          <a:p>
            <a:pPr lvl="1" eaLnBrk="1" hangingPunct="1">
              <a:defRPr/>
            </a:pPr>
            <a:r>
              <a:rPr lang="en-US" sz="2400" smtClean="0"/>
              <a:t>Time can be saved by classifying stellar spectra rather than analyzing each spectrum individually.</a:t>
            </a:r>
            <a:endParaRPr lang="en-US" sz="2000" smtClean="0"/>
          </a:p>
        </p:txBody>
      </p:sp>
      <p:sp>
        <p:nvSpPr>
          <p:cNvPr id="1377289" name="Text Box 9"/>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Temperature Spectral Classification</a:t>
            </a:r>
          </a:p>
        </p:txBody>
      </p:sp>
    </p:spTree>
    <p:extLst>
      <p:ext uri="{BB962C8B-B14F-4D97-AF65-F5344CB8AC3E}">
        <p14:creationId xmlns:p14="http://schemas.microsoft.com/office/powerpoint/2010/main" val="37857873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type="body" sz="half" idx="1"/>
          </p:nvPr>
        </p:nvSpPr>
        <p:spPr>
          <a:xfrm>
            <a:off x="554038" y="976313"/>
            <a:ext cx="8056562" cy="4525962"/>
          </a:xfrm>
        </p:spPr>
        <p:txBody>
          <a:bodyPr/>
          <a:lstStyle/>
          <a:p>
            <a:pPr eaLnBrk="1" hangingPunct="1">
              <a:defRPr/>
            </a:pPr>
            <a:r>
              <a:rPr lang="en-US" sz="4000" dirty="0" smtClean="0">
                <a:cs typeface="+mn-cs"/>
              </a:rPr>
              <a:t>Unlike the stately comets, </a:t>
            </a:r>
            <a:r>
              <a:rPr lang="en-US" sz="4000" dirty="0" smtClean="0">
                <a:solidFill>
                  <a:srgbClr val="0000FF"/>
                </a:solidFill>
                <a:cs typeface="+mn-cs"/>
              </a:rPr>
              <a:t>meteors</a:t>
            </a:r>
            <a:r>
              <a:rPr lang="en-US" sz="4000" dirty="0" smtClean="0">
                <a:cs typeface="+mn-cs"/>
              </a:rPr>
              <a:t> flash across the sky in momentary streaks of light.</a:t>
            </a:r>
          </a:p>
          <a:p>
            <a:pPr lvl="1" eaLnBrk="1" hangingPunct="1">
              <a:defRPr/>
            </a:pPr>
            <a:r>
              <a:rPr lang="en-US" sz="2600" dirty="0" smtClean="0"/>
              <a:t>They are commonly called </a:t>
            </a:r>
            <a:r>
              <a:rPr lang="ja-JP" altLang="en-US" sz="2600" dirty="0" smtClean="0">
                <a:latin typeface="Arial"/>
              </a:rPr>
              <a:t>“</a:t>
            </a:r>
            <a:r>
              <a:rPr lang="en-US" sz="2600" dirty="0" smtClean="0"/>
              <a:t>shooting stars.</a:t>
            </a:r>
            <a:r>
              <a:rPr lang="ja-JP" altLang="en-US" sz="2600" dirty="0" smtClean="0">
                <a:latin typeface="Arial"/>
              </a:rPr>
              <a:t>”</a:t>
            </a:r>
            <a:endParaRPr lang="en-US" sz="2600" dirty="0" smtClean="0"/>
          </a:p>
        </p:txBody>
      </p:sp>
      <p:sp>
        <p:nvSpPr>
          <p:cNvPr id="329746" name="Text Box 18"/>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Meteoroids, Meteors, and Meteorites</a:t>
            </a:r>
          </a:p>
        </p:txBody>
      </p:sp>
    </p:spTree>
    <p:extLst>
      <p:ext uri="{BB962C8B-B14F-4D97-AF65-F5344CB8AC3E}">
        <p14:creationId xmlns:p14="http://schemas.microsoft.com/office/powerpoint/2010/main" val="2027680808"/>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7" name="Rectangle 3"/>
          <p:cNvSpPr>
            <a:spLocks noGrp="1" noChangeArrowheads="1"/>
          </p:cNvSpPr>
          <p:nvPr>
            <p:ph idx="1"/>
          </p:nvPr>
        </p:nvSpPr>
        <p:spPr>
          <a:xfrm>
            <a:off x="566738" y="976313"/>
            <a:ext cx="7967662" cy="4525962"/>
          </a:xfrm>
        </p:spPr>
        <p:txBody>
          <a:bodyPr/>
          <a:lstStyle/>
          <a:p>
            <a:pPr eaLnBrk="1" hangingPunct="1">
              <a:defRPr/>
            </a:pPr>
            <a:r>
              <a:rPr lang="en-US" sz="4000" smtClean="0">
                <a:cs typeface="+mn-cs"/>
              </a:rPr>
              <a:t>In this case, the scientific evidence is conclusive and highly unwelcome.</a:t>
            </a:r>
            <a:r>
              <a:rPr lang="en-US" sz="3600" smtClean="0">
                <a:cs typeface="+mn-cs"/>
              </a:rPr>
              <a:t> </a:t>
            </a:r>
          </a:p>
          <a:p>
            <a:pPr lvl="1" eaLnBrk="1" hangingPunct="1">
              <a:defRPr/>
            </a:pPr>
            <a:r>
              <a:rPr lang="en-US" sz="2400" smtClean="0"/>
              <a:t>Statistically, you are quite safe. </a:t>
            </a:r>
          </a:p>
          <a:p>
            <a:pPr lvl="1" eaLnBrk="1" hangingPunct="1">
              <a:defRPr/>
            </a:pPr>
            <a:r>
              <a:rPr lang="en-US" sz="2400" smtClean="0"/>
              <a:t>The chance that a major impact will occur during your lifetime is so small that it is hard to estimate.</a:t>
            </a:r>
          </a:p>
        </p:txBody>
      </p:sp>
      <p:sp>
        <p:nvSpPr>
          <p:cNvPr id="1060870"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439510889"/>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1" name="Rectangle 3"/>
          <p:cNvSpPr>
            <a:spLocks noGrp="1" noChangeArrowheads="1"/>
          </p:cNvSpPr>
          <p:nvPr>
            <p:ph idx="1"/>
          </p:nvPr>
        </p:nvSpPr>
        <p:spPr>
          <a:xfrm>
            <a:off x="566738" y="990600"/>
            <a:ext cx="7891462" cy="4525963"/>
          </a:xfrm>
        </p:spPr>
        <p:txBody>
          <a:bodyPr/>
          <a:lstStyle/>
          <a:p>
            <a:pPr eaLnBrk="1" hangingPunct="1">
              <a:defRPr/>
            </a:pPr>
            <a:r>
              <a:rPr lang="en-US" sz="3600" smtClean="0">
                <a:cs typeface="+mn-cs"/>
              </a:rPr>
              <a:t>However, the consequences of such an impact are so severe that humanity should be preparing.</a:t>
            </a:r>
          </a:p>
          <a:p>
            <a:pPr lvl="1" eaLnBrk="1" hangingPunct="1">
              <a:defRPr/>
            </a:pPr>
            <a:r>
              <a:rPr lang="en-US" sz="2400" smtClean="0"/>
              <a:t>One way to prepare is to find those </a:t>
            </a:r>
            <a:r>
              <a:rPr lang="en-US" sz="2400" smtClean="0">
                <a:solidFill>
                  <a:srgbClr val="0000FF"/>
                </a:solidFill>
              </a:rPr>
              <a:t>NEOs </a:t>
            </a:r>
            <a:r>
              <a:rPr lang="en-US" sz="2400" smtClean="0"/>
              <a:t>(Near Earth Objects) that could hit this planet, map their orbits in detail, and identify any that are dangerous.</a:t>
            </a:r>
          </a:p>
        </p:txBody>
      </p:sp>
      <p:sp>
        <p:nvSpPr>
          <p:cNvPr id="1061894"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1507261855"/>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Rectangle 3"/>
          <p:cNvSpPr>
            <a:spLocks noGrp="1" noChangeArrowheads="1"/>
          </p:cNvSpPr>
          <p:nvPr>
            <p:ph type="body" sz="half" idx="1"/>
          </p:nvPr>
        </p:nvSpPr>
        <p:spPr>
          <a:xfrm>
            <a:off x="557213" y="990600"/>
            <a:ext cx="7900987" cy="4830763"/>
          </a:xfrm>
        </p:spPr>
        <p:txBody>
          <a:bodyPr/>
          <a:lstStyle/>
          <a:p>
            <a:pPr eaLnBrk="1" hangingPunct="1">
              <a:defRPr/>
            </a:pPr>
            <a:r>
              <a:rPr lang="en-US" sz="3600" smtClean="0">
                <a:cs typeface="+mn-cs"/>
              </a:rPr>
              <a:t>The solar nebula theory has been very successful in explaining the formation of the solar system.</a:t>
            </a:r>
          </a:p>
          <a:p>
            <a:pPr eaLnBrk="1" hangingPunct="1">
              <a:defRPr/>
            </a:pPr>
            <a:r>
              <a:rPr lang="en-US" sz="3600" smtClean="0">
                <a:cs typeface="+mn-cs"/>
              </a:rPr>
              <a:t>However, there are some problems.</a:t>
            </a:r>
          </a:p>
          <a:p>
            <a:pPr lvl="1" eaLnBrk="1" hangingPunct="1">
              <a:defRPr/>
            </a:pPr>
            <a:r>
              <a:rPr lang="en-US" sz="2400" smtClean="0"/>
              <a:t>The Jovian planets are the troublemakers. </a:t>
            </a:r>
          </a:p>
          <a:p>
            <a:pPr lvl="1" eaLnBrk="1" hangingPunct="1">
              <a:defRPr/>
            </a:pPr>
            <a:r>
              <a:rPr lang="en-US" sz="2400" smtClean="0"/>
              <a:t>The gas and dust disks around newborn stars don</a:t>
            </a:r>
            <a:r>
              <a:rPr lang="ja-JP" altLang="en-US" sz="2400" smtClean="0">
                <a:latin typeface="Arial"/>
              </a:rPr>
              <a:t>’</a:t>
            </a:r>
            <a:r>
              <a:rPr lang="en-US" sz="2400" smtClean="0"/>
              <a:t>t</a:t>
            </a:r>
            <a:br>
              <a:rPr lang="en-US" sz="2400" smtClean="0"/>
            </a:br>
            <a:r>
              <a:rPr lang="en-US" sz="2400" smtClean="0"/>
              <a:t>last long.</a:t>
            </a:r>
          </a:p>
          <a:p>
            <a:pPr lvl="1" eaLnBrk="1" hangingPunct="1">
              <a:defRPr/>
            </a:pPr>
            <a:endParaRPr lang="en-US" sz="2400" smtClean="0"/>
          </a:p>
          <a:p>
            <a:pPr lvl="1" eaLnBrk="1" hangingPunct="1">
              <a:defRPr/>
            </a:pPr>
            <a:endParaRPr lang="en-US" sz="2400" smtClean="0"/>
          </a:p>
          <a:p>
            <a:pPr lvl="1" eaLnBrk="1" hangingPunct="1">
              <a:defRPr/>
            </a:pPr>
            <a:endParaRPr lang="en-US" sz="2400" smtClean="0"/>
          </a:p>
        </p:txBody>
      </p:sp>
      <p:sp>
        <p:nvSpPr>
          <p:cNvPr id="497678" name="Text Box 14"/>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1924311857"/>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3" name="Rectangle 3"/>
          <p:cNvSpPr>
            <a:spLocks noGrp="1" noChangeArrowheads="1"/>
          </p:cNvSpPr>
          <p:nvPr>
            <p:ph type="body" sz="half" idx="1"/>
          </p:nvPr>
        </p:nvSpPr>
        <p:spPr>
          <a:xfrm>
            <a:off x="554038" y="985838"/>
            <a:ext cx="8575675" cy="5862637"/>
          </a:xfrm>
        </p:spPr>
        <p:txBody>
          <a:bodyPr/>
          <a:lstStyle/>
          <a:p>
            <a:pPr eaLnBrk="1" hangingPunct="1">
              <a:defRPr/>
            </a:pPr>
            <a:r>
              <a:rPr lang="en-US" sz="3600" smtClean="0">
                <a:cs typeface="+mn-cs"/>
              </a:rPr>
              <a:t>Earlier, you saw images of dusty gas disks around the young stars in the Orion nebula.</a:t>
            </a:r>
            <a:r>
              <a:rPr lang="en-US" smtClean="0">
                <a:cs typeface="+mn-cs"/>
              </a:rPr>
              <a:t> </a:t>
            </a:r>
          </a:p>
          <a:p>
            <a:pPr lvl="1" eaLnBrk="1" hangingPunct="1">
              <a:defRPr/>
            </a:pPr>
            <a:r>
              <a:rPr lang="en-US" sz="2400" smtClean="0"/>
              <a:t>Those disks are being evaporated by the intense ultraviolet radiation from hot stars within the nebula.</a:t>
            </a:r>
          </a:p>
        </p:txBody>
      </p:sp>
      <p:sp>
        <p:nvSpPr>
          <p:cNvPr id="501771" name="Text Box 11"/>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1174536625"/>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9" name="Rectangle 3"/>
          <p:cNvSpPr>
            <a:spLocks noGrp="1" noChangeArrowheads="1"/>
          </p:cNvSpPr>
          <p:nvPr>
            <p:ph idx="1"/>
          </p:nvPr>
        </p:nvSpPr>
        <p:spPr>
          <a:xfrm>
            <a:off x="557213" y="990600"/>
            <a:ext cx="8448675" cy="5867400"/>
          </a:xfrm>
        </p:spPr>
        <p:txBody>
          <a:bodyPr/>
          <a:lstStyle/>
          <a:p>
            <a:pPr eaLnBrk="1" hangingPunct="1">
              <a:defRPr/>
            </a:pPr>
            <a:r>
              <a:rPr lang="en-US" sz="3600" smtClean="0">
                <a:cs typeface="+mn-cs"/>
              </a:rPr>
              <a:t>Astronomers estimate that most</a:t>
            </a:r>
            <a:br>
              <a:rPr lang="en-US" sz="3600" smtClean="0">
                <a:cs typeface="+mn-cs"/>
              </a:rPr>
            </a:br>
            <a:r>
              <a:rPr lang="en-US" sz="3600" smtClean="0">
                <a:cs typeface="+mn-cs"/>
              </a:rPr>
              <a:t>stars form in clusters containing</a:t>
            </a:r>
            <a:br>
              <a:rPr lang="en-US" sz="3600" smtClean="0">
                <a:cs typeface="+mn-cs"/>
              </a:rPr>
            </a:br>
            <a:r>
              <a:rPr lang="en-US" sz="3600" smtClean="0">
                <a:cs typeface="+mn-cs"/>
              </a:rPr>
              <a:t>some massive stars.</a:t>
            </a:r>
          </a:p>
          <a:p>
            <a:pPr lvl="1" eaLnBrk="1" hangingPunct="1">
              <a:defRPr/>
            </a:pPr>
            <a:r>
              <a:rPr lang="en-US" sz="2600" smtClean="0"/>
              <a:t>So, this evaporation process must happen to</a:t>
            </a:r>
            <a:br>
              <a:rPr lang="en-US" sz="2600" smtClean="0"/>
            </a:br>
            <a:r>
              <a:rPr lang="en-US" sz="2600" smtClean="0"/>
              <a:t>most disks. </a:t>
            </a:r>
          </a:p>
        </p:txBody>
      </p:sp>
      <p:sp>
        <p:nvSpPr>
          <p:cNvPr id="1063941"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1130710186"/>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9" name="Rectangle 3"/>
          <p:cNvSpPr>
            <a:spLocks noGrp="1" noChangeArrowheads="1"/>
          </p:cNvSpPr>
          <p:nvPr>
            <p:ph idx="1"/>
          </p:nvPr>
        </p:nvSpPr>
        <p:spPr>
          <a:xfrm>
            <a:off x="566738" y="990600"/>
            <a:ext cx="8577262" cy="4525963"/>
          </a:xfrm>
        </p:spPr>
        <p:txBody>
          <a:bodyPr/>
          <a:lstStyle/>
          <a:p>
            <a:pPr eaLnBrk="1" hangingPunct="1">
              <a:defRPr/>
            </a:pPr>
            <a:r>
              <a:rPr lang="en-US" dirty="0" smtClean="0">
                <a:cs typeface="+mn-cs"/>
              </a:rPr>
              <a:t>Even if a disk did not evaporate quickly, model calculations predict that the gravitational influence of the crowded stars in a cluster should quickly strip away the outer parts of the disk.</a:t>
            </a:r>
          </a:p>
          <a:p>
            <a:pPr eaLnBrk="1" hangingPunct="1">
              <a:defRPr/>
            </a:pPr>
            <a:endParaRPr lang="en-US" dirty="0" smtClean="0">
              <a:cs typeface="+mn-cs"/>
            </a:endParaRPr>
          </a:p>
        </p:txBody>
      </p:sp>
      <p:sp>
        <p:nvSpPr>
          <p:cNvPr id="1176581"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109850107"/>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1" name="Rectangle 3"/>
          <p:cNvSpPr>
            <a:spLocks noGrp="1" noChangeArrowheads="1"/>
          </p:cNvSpPr>
          <p:nvPr>
            <p:ph idx="1"/>
          </p:nvPr>
        </p:nvSpPr>
        <p:spPr>
          <a:xfrm>
            <a:off x="554038" y="933450"/>
            <a:ext cx="8589962" cy="5867400"/>
          </a:xfrm>
        </p:spPr>
        <p:txBody>
          <a:bodyPr/>
          <a:lstStyle/>
          <a:p>
            <a:pPr eaLnBrk="1" hangingPunct="1">
              <a:defRPr/>
            </a:pPr>
            <a:r>
              <a:rPr lang="en-US" sz="4800" smtClean="0">
                <a:cs typeface="+mn-cs"/>
              </a:rPr>
              <a:t>This is a troublesome observation.</a:t>
            </a:r>
          </a:p>
          <a:p>
            <a:pPr lvl="1" eaLnBrk="1" hangingPunct="1">
              <a:defRPr/>
            </a:pPr>
            <a:r>
              <a:rPr lang="en-US" sz="2400" smtClean="0"/>
              <a:t>It seems to mean that planet-forming disks </a:t>
            </a:r>
            <a:br>
              <a:rPr lang="en-US" sz="2400" smtClean="0"/>
            </a:br>
            <a:r>
              <a:rPr lang="en-US" sz="2400" smtClean="0"/>
              <a:t>around young stars are unlikely to last longer </a:t>
            </a:r>
            <a:br>
              <a:rPr lang="en-US" sz="2400" smtClean="0"/>
            </a:br>
            <a:r>
              <a:rPr lang="en-US" sz="2400" smtClean="0"/>
              <a:t>than a few million years, and many must </a:t>
            </a:r>
            <a:br>
              <a:rPr lang="en-US" sz="2400" smtClean="0"/>
            </a:br>
            <a:r>
              <a:rPr lang="en-US" sz="2400" smtClean="0"/>
              <a:t>evaporate within 100,000 years or so.</a:t>
            </a:r>
          </a:p>
          <a:p>
            <a:pPr lvl="1" eaLnBrk="1" hangingPunct="1">
              <a:defRPr/>
            </a:pPr>
            <a:r>
              <a:rPr lang="en-US" sz="2400" smtClean="0"/>
              <a:t>That</a:t>
            </a:r>
            <a:r>
              <a:rPr lang="ja-JP" altLang="en-US" sz="2400" smtClean="0">
                <a:latin typeface="Arial"/>
              </a:rPr>
              <a:t>’</a:t>
            </a:r>
            <a:r>
              <a:rPr lang="en-US" sz="2400" smtClean="0"/>
              <a:t>s not long enough to grow a Jovian </a:t>
            </a:r>
            <a:br>
              <a:rPr lang="en-US" sz="2400" smtClean="0"/>
            </a:br>
            <a:r>
              <a:rPr lang="en-US" sz="2400" smtClean="0"/>
              <a:t>planet by the processes in the solar nebula </a:t>
            </a:r>
            <a:br>
              <a:rPr lang="en-US" sz="2400" smtClean="0"/>
            </a:br>
            <a:r>
              <a:rPr lang="en-US" sz="2400" smtClean="0"/>
              <a:t>theory.</a:t>
            </a:r>
          </a:p>
          <a:p>
            <a:pPr lvl="1" eaLnBrk="1" hangingPunct="1">
              <a:defRPr/>
            </a:pPr>
            <a:r>
              <a:rPr lang="en-US" sz="2400" smtClean="0"/>
              <a:t>Yet, Jovian planets are common in the universe.</a:t>
            </a:r>
          </a:p>
        </p:txBody>
      </p:sp>
      <p:sp>
        <p:nvSpPr>
          <p:cNvPr id="744454"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1912589423"/>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9" name="Rectangle 3"/>
          <p:cNvSpPr>
            <a:spLocks noGrp="1" noChangeArrowheads="1"/>
          </p:cNvSpPr>
          <p:nvPr>
            <p:ph idx="1"/>
          </p:nvPr>
        </p:nvSpPr>
        <p:spPr>
          <a:xfrm>
            <a:off x="542925" y="962025"/>
            <a:ext cx="7839075" cy="5076825"/>
          </a:xfrm>
        </p:spPr>
        <p:txBody>
          <a:bodyPr/>
          <a:lstStyle/>
          <a:p>
            <a:pPr eaLnBrk="1" hangingPunct="1">
              <a:defRPr/>
            </a:pPr>
            <a:r>
              <a:rPr lang="en-US" sz="4200" smtClean="0">
                <a:cs typeface="+mn-cs"/>
              </a:rPr>
              <a:t>A modification to the solar nebula theory has come from mathematical models of the solar nebula.</a:t>
            </a:r>
          </a:p>
        </p:txBody>
      </p:sp>
      <p:sp>
        <p:nvSpPr>
          <p:cNvPr id="1007622"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1280483286"/>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9" name="Rectangle 3"/>
          <p:cNvSpPr>
            <a:spLocks noGrp="1" noChangeArrowheads="1"/>
          </p:cNvSpPr>
          <p:nvPr>
            <p:ph idx="1"/>
          </p:nvPr>
        </p:nvSpPr>
        <p:spPr>
          <a:xfrm>
            <a:off x="566738" y="990600"/>
            <a:ext cx="8424862" cy="5000625"/>
          </a:xfrm>
        </p:spPr>
        <p:txBody>
          <a:bodyPr/>
          <a:lstStyle/>
          <a:p>
            <a:pPr eaLnBrk="1" hangingPunct="1">
              <a:defRPr/>
            </a:pPr>
            <a:r>
              <a:rPr lang="en-US" sz="3400" smtClean="0">
                <a:cs typeface="+mn-cs"/>
              </a:rPr>
              <a:t>The results show that the rotating gas and dust of the solar nebula may have become unstable and formed outer planets by direct gravitational collapse. </a:t>
            </a:r>
          </a:p>
          <a:p>
            <a:pPr lvl="1" eaLnBrk="1" hangingPunct="1">
              <a:defRPr/>
            </a:pPr>
            <a:r>
              <a:rPr lang="en-US" sz="2400" smtClean="0"/>
              <a:t>That is, massive planets may have been able to form from the gas without first forming a dense core by accretion. </a:t>
            </a:r>
          </a:p>
          <a:p>
            <a:pPr lvl="1" eaLnBrk="1" hangingPunct="1">
              <a:defRPr/>
            </a:pPr>
            <a:r>
              <a:rPr lang="en-US" sz="2400" smtClean="0"/>
              <a:t>Jupiters and Saturns form in these calculated models within a few hundred years.</a:t>
            </a:r>
          </a:p>
          <a:p>
            <a:pPr eaLnBrk="1" hangingPunct="1">
              <a:defRPr/>
            </a:pPr>
            <a:endParaRPr lang="en-US" sz="2400" smtClean="0">
              <a:cs typeface="+mn-cs"/>
            </a:endParaRPr>
          </a:p>
        </p:txBody>
      </p:sp>
      <p:sp>
        <p:nvSpPr>
          <p:cNvPr id="1150982"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4233421835"/>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5" name="Rectangle 3"/>
          <p:cNvSpPr>
            <a:spLocks noGrp="1" noChangeArrowheads="1"/>
          </p:cNvSpPr>
          <p:nvPr>
            <p:ph idx="1"/>
          </p:nvPr>
        </p:nvSpPr>
        <p:spPr>
          <a:xfrm>
            <a:off x="554038" y="976313"/>
            <a:ext cx="8229600" cy="4830762"/>
          </a:xfrm>
        </p:spPr>
        <p:txBody>
          <a:bodyPr/>
          <a:lstStyle/>
          <a:p>
            <a:pPr eaLnBrk="1" hangingPunct="1">
              <a:defRPr/>
            </a:pPr>
            <a:r>
              <a:rPr lang="en-US" sz="4000" smtClean="0">
                <a:cs typeface="+mn-cs"/>
              </a:rPr>
              <a:t>If the Jovian planets formed in this way, they could have formed quickly—before the solar nebula disappeared.</a:t>
            </a:r>
          </a:p>
        </p:txBody>
      </p:sp>
      <p:sp>
        <p:nvSpPr>
          <p:cNvPr id="504838"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787669513"/>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3" name="Rectangle 3"/>
          <p:cNvSpPr>
            <a:spLocks noGrp="1" noChangeArrowheads="1"/>
          </p:cNvSpPr>
          <p:nvPr>
            <p:ph type="body" sz="half" idx="1"/>
          </p:nvPr>
        </p:nvSpPr>
        <p:spPr>
          <a:xfrm>
            <a:off x="554038" y="976313"/>
            <a:ext cx="7827962" cy="5486400"/>
          </a:xfrm>
        </p:spPr>
        <p:txBody>
          <a:bodyPr/>
          <a:lstStyle/>
          <a:p>
            <a:pPr eaLnBrk="1" hangingPunct="1">
              <a:defRPr/>
            </a:pPr>
            <a:r>
              <a:rPr lang="en-US" sz="4000" smtClean="0">
                <a:cs typeface="+mn-cs"/>
              </a:rPr>
              <a:t>They are not stars but small bits of rock and metal falling into Earth</a:t>
            </a:r>
            <a:r>
              <a:rPr lang="ja-JP" altLang="en-US" sz="4000" smtClean="0">
                <a:latin typeface="Arial"/>
                <a:cs typeface="+mn-cs"/>
              </a:rPr>
              <a:t>’</a:t>
            </a:r>
            <a:r>
              <a:rPr lang="en-US" sz="4000" smtClean="0">
                <a:cs typeface="+mn-cs"/>
              </a:rPr>
              <a:t>s atmosphere.</a:t>
            </a:r>
          </a:p>
          <a:p>
            <a:pPr lvl="1" eaLnBrk="1" hangingPunct="1">
              <a:defRPr/>
            </a:pPr>
            <a:r>
              <a:rPr lang="en-US" sz="2400" smtClean="0"/>
              <a:t>They burst into incandescent vapor about 80 km (50 mi) above the ground because of friction with the air.</a:t>
            </a:r>
          </a:p>
          <a:p>
            <a:pPr lvl="1" eaLnBrk="1" hangingPunct="1">
              <a:defRPr/>
            </a:pPr>
            <a:r>
              <a:rPr lang="en-US" sz="2400" smtClean="0"/>
              <a:t>This hot vapor condenses to form dust, which settles slowly to the ground—adding about 40,000 tons per year to the planet</a:t>
            </a:r>
            <a:r>
              <a:rPr lang="ja-JP" altLang="en-US" sz="2400" smtClean="0">
                <a:latin typeface="Arial"/>
              </a:rPr>
              <a:t>’</a:t>
            </a:r>
            <a:r>
              <a:rPr lang="en-US" sz="2400" smtClean="0"/>
              <a:t>s mass.</a:t>
            </a:r>
          </a:p>
        </p:txBody>
      </p:sp>
      <p:sp>
        <p:nvSpPr>
          <p:cNvPr id="680982" name="Text Box 22"/>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Meteoroids, Meteors, and Meteorites</a:t>
            </a:r>
          </a:p>
        </p:txBody>
      </p:sp>
    </p:spTree>
    <p:extLst>
      <p:ext uri="{BB962C8B-B14F-4D97-AF65-F5344CB8AC3E}">
        <p14:creationId xmlns:p14="http://schemas.microsoft.com/office/powerpoint/2010/main" val="3042028799"/>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5" name="Rectangle 3"/>
          <p:cNvSpPr>
            <a:spLocks noGrp="1" noChangeArrowheads="1"/>
          </p:cNvSpPr>
          <p:nvPr>
            <p:ph idx="1"/>
          </p:nvPr>
        </p:nvSpPr>
        <p:spPr>
          <a:xfrm>
            <a:off x="554038" y="990600"/>
            <a:ext cx="7523162" cy="5334000"/>
          </a:xfrm>
        </p:spPr>
        <p:txBody>
          <a:bodyPr/>
          <a:lstStyle/>
          <a:p>
            <a:pPr eaLnBrk="1" hangingPunct="1">
              <a:defRPr/>
            </a:pPr>
            <a:r>
              <a:rPr lang="en-US" sz="3400" smtClean="0">
                <a:cs typeface="+mn-cs"/>
              </a:rPr>
              <a:t>This new insight into the formation </a:t>
            </a:r>
            <a:br>
              <a:rPr lang="en-US" sz="3400" smtClean="0">
                <a:cs typeface="+mn-cs"/>
              </a:rPr>
            </a:br>
            <a:r>
              <a:rPr lang="en-US" sz="3400" smtClean="0">
                <a:cs typeface="+mn-cs"/>
              </a:rPr>
              <a:t>of the outer planets may help explain the formation of Uranus </a:t>
            </a:r>
            <a:br>
              <a:rPr lang="en-US" sz="3400" smtClean="0">
                <a:cs typeface="+mn-cs"/>
              </a:rPr>
            </a:br>
            <a:r>
              <a:rPr lang="en-US" sz="3400" smtClean="0">
                <a:cs typeface="+mn-cs"/>
              </a:rPr>
              <a:t>and Neptune.</a:t>
            </a:r>
          </a:p>
          <a:p>
            <a:pPr lvl="1" eaLnBrk="1" hangingPunct="1">
              <a:defRPr/>
            </a:pPr>
            <a:r>
              <a:rPr lang="en-US" sz="2400" smtClean="0"/>
              <a:t>They are so far from the sun that accretion could not have built them rapidly.</a:t>
            </a:r>
          </a:p>
          <a:p>
            <a:pPr lvl="1" eaLnBrk="1" hangingPunct="1">
              <a:defRPr/>
            </a:pPr>
            <a:r>
              <a:rPr lang="en-US" sz="2400" smtClean="0"/>
              <a:t>It is hard to understand how they could have reached their present mass in a region where the material should have been sparse and orbital speeds are slow.</a:t>
            </a:r>
          </a:p>
        </p:txBody>
      </p:sp>
      <p:sp>
        <p:nvSpPr>
          <p:cNvPr id="745478"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1607755313"/>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3" name="Rectangle 3"/>
          <p:cNvSpPr>
            <a:spLocks noGrp="1" noChangeArrowheads="1"/>
          </p:cNvSpPr>
          <p:nvPr>
            <p:ph idx="1"/>
          </p:nvPr>
        </p:nvSpPr>
        <p:spPr>
          <a:xfrm>
            <a:off x="566738" y="990600"/>
            <a:ext cx="8196262" cy="5562600"/>
          </a:xfrm>
        </p:spPr>
        <p:txBody>
          <a:bodyPr/>
          <a:lstStyle/>
          <a:p>
            <a:pPr eaLnBrk="1" hangingPunct="1">
              <a:defRPr/>
            </a:pPr>
            <a:r>
              <a:rPr lang="en-US" sz="3400" smtClean="0">
                <a:cs typeface="+mn-cs"/>
              </a:rPr>
              <a:t>Theoretical calculations show that Uranus and Neptune might instead have formed closer to the sun, in the region of Jupiter and Saturn. </a:t>
            </a:r>
          </a:p>
          <a:p>
            <a:pPr lvl="1" eaLnBrk="1" hangingPunct="1">
              <a:defRPr/>
            </a:pPr>
            <a:r>
              <a:rPr lang="en-US" sz="2400" smtClean="0"/>
              <a:t>They then moved outward by gravitational interactions with the other planets or with planetesimals in the Kuiper belt. </a:t>
            </a:r>
          </a:p>
          <a:p>
            <a:pPr lvl="1" eaLnBrk="1" hangingPunct="1">
              <a:defRPr/>
            </a:pPr>
            <a:r>
              <a:rPr lang="en-US" sz="2400" smtClean="0"/>
              <a:t>In any case, the formation of Uranus and Neptune </a:t>
            </a:r>
            <a:br>
              <a:rPr lang="en-US" sz="2400" smtClean="0"/>
            </a:br>
            <a:r>
              <a:rPr lang="en-US" sz="2400" smtClean="0"/>
              <a:t>is part of the Jovian problem.</a:t>
            </a:r>
          </a:p>
        </p:txBody>
      </p:sp>
      <p:sp>
        <p:nvSpPr>
          <p:cNvPr id="506886"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3054115405"/>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7" name="Rectangle 3"/>
          <p:cNvSpPr>
            <a:spLocks noGrp="1" noChangeArrowheads="1"/>
          </p:cNvSpPr>
          <p:nvPr>
            <p:ph idx="1"/>
          </p:nvPr>
        </p:nvSpPr>
        <p:spPr>
          <a:xfrm>
            <a:off x="554038" y="990600"/>
            <a:ext cx="8361362" cy="5334000"/>
          </a:xfrm>
        </p:spPr>
        <p:txBody>
          <a:bodyPr/>
          <a:lstStyle/>
          <a:p>
            <a:pPr eaLnBrk="1" hangingPunct="1">
              <a:defRPr/>
            </a:pPr>
            <a:r>
              <a:rPr lang="en-US" smtClean="0">
                <a:cs typeface="+mn-cs"/>
              </a:rPr>
              <a:t>The traditional solar nebula theory proposes that the planets formed by accreting a core and then, if they became massive enough, by gravitational collapse of nebula gas.</a:t>
            </a:r>
          </a:p>
          <a:p>
            <a:pPr eaLnBrk="1" hangingPunct="1">
              <a:defRPr/>
            </a:pPr>
            <a:r>
              <a:rPr lang="en-US" smtClean="0">
                <a:cs typeface="+mn-cs"/>
              </a:rPr>
              <a:t>The new theories suggest that some of the outer planets could have skipped the core accretion phase.</a:t>
            </a:r>
          </a:p>
        </p:txBody>
      </p:sp>
      <p:sp>
        <p:nvSpPr>
          <p:cNvPr id="507910"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The Jovian Problem </a:t>
            </a:r>
          </a:p>
        </p:txBody>
      </p:sp>
    </p:spTree>
    <p:extLst>
      <p:ext uri="{BB962C8B-B14F-4D97-AF65-F5344CB8AC3E}">
        <p14:creationId xmlns:p14="http://schemas.microsoft.com/office/powerpoint/2010/main" val="3061573308"/>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1" name="Rectangle 3"/>
          <p:cNvSpPr>
            <a:spLocks noGrp="1" noChangeArrowheads="1"/>
          </p:cNvSpPr>
          <p:nvPr>
            <p:ph type="body" sz="half" idx="1"/>
          </p:nvPr>
        </p:nvSpPr>
        <p:spPr>
          <a:xfrm>
            <a:off x="566738" y="990600"/>
            <a:ext cx="8229600" cy="4495800"/>
          </a:xfrm>
        </p:spPr>
        <p:txBody>
          <a:bodyPr/>
          <a:lstStyle/>
          <a:p>
            <a:pPr eaLnBrk="1" hangingPunct="1">
              <a:spcBef>
                <a:spcPct val="0"/>
              </a:spcBef>
              <a:defRPr/>
            </a:pPr>
            <a:r>
              <a:rPr lang="en-US" sz="3400" smtClean="0">
                <a:cs typeface="+mn-cs"/>
              </a:rPr>
              <a:t>Now, you have learned enough to put all the pieces of the puzzle together and explain the distinguishing characteristics of the </a:t>
            </a:r>
          </a:p>
          <a:p>
            <a:pPr eaLnBrk="1" hangingPunct="1">
              <a:spcBef>
                <a:spcPct val="0"/>
              </a:spcBef>
              <a:buFont typeface="Times" charset="0"/>
              <a:buNone/>
              <a:defRPr/>
            </a:pPr>
            <a:r>
              <a:rPr lang="en-US" sz="3400" smtClean="0">
                <a:cs typeface="+mn-cs"/>
              </a:rPr>
              <a:t>	solar system in the </a:t>
            </a:r>
          </a:p>
          <a:p>
            <a:pPr eaLnBrk="1" hangingPunct="1">
              <a:spcBef>
                <a:spcPct val="0"/>
              </a:spcBef>
              <a:buFont typeface="Times" charset="0"/>
              <a:buNone/>
              <a:defRPr/>
            </a:pPr>
            <a:r>
              <a:rPr lang="en-US" sz="3400" smtClean="0">
                <a:cs typeface="+mn-cs"/>
              </a:rPr>
              <a:t>	table.</a:t>
            </a:r>
          </a:p>
        </p:txBody>
      </p:sp>
      <p:sp>
        <p:nvSpPr>
          <p:cNvPr id="508932" name="Text Box 4"/>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pic>
        <p:nvPicPr>
          <p:cNvPr id="508945" name="Picture 17" descr="12T1"/>
          <p:cNvPicPr>
            <a:picLocks noChangeAspect="1" noChangeArrowheads="1"/>
          </p:cNvPicPr>
          <p:nvPr/>
        </p:nvPicPr>
        <p:blipFill>
          <a:blip r:embed="rId3">
            <a:extLst>
              <a:ext uri="{28A0092B-C50C-407E-A947-70E740481C1C}">
                <a14:useLocalDpi xmlns:a14="http://schemas.microsoft.com/office/drawing/2010/main" val="0"/>
              </a:ext>
            </a:extLst>
          </a:blip>
          <a:srcRect r="7388" b="6818"/>
          <a:stretch>
            <a:fillRect/>
          </a:stretch>
        </p:blipFill>
        <p:spPr bwMode="auto">
          <a:xfrm>
            <a:off x="5181600" y="2895600"/>
            <a:ext cx="396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28286810"/>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58" name="Rectangle 14"/>
          <p:cNvSpPr>
            <a:spLocks noGrp="1" noChangeArrowheads="1"/>
          </p:cNvSpPr>
          <p:nvPr>
            <p:ph type="body" sz="half" idx="1"/>
          </p:nvPr>
        </p:nvSpPr>
        <p:spPr>
          <a:xfrm>
            <a:off x="557213" y="990600"/>
            <a:ext cx="8267700" cy="5410200"/>
          </a:xfrm>
        </p:spPr>
        <p:txBody>
          <a:bodyPr/>
          <a:lstStyle/>
          <a:p>
            <a:pPr eaLnBrk="1" hangingPunct="1">
              <a:spcBef>
                <a:spcPct val="2000"/>
              </a:spcBef>
              <a:defRPr/>
            </a:pPr>
            <a:r>
              <a:rPr lang="en-US" smtClean="0">
                <a:cs typeface="+mn-cs"/>
              </a:rPr>
              <a:t>The disk shape of the solar system is inherited from the solar nebula.</a:t>
            </a:r>
          </a:p>
          <a:p>
            <a:pPr eaLnBrk="1" hangingPunct="1">
              <a:lnSpc>
                <a:spcPct val="140000"/>
              </a:lnSpc>
              <a:spcBef>
                <a:spcPct val="2000"/>
              </a:spcBef>
              <a:defRPr/>
            </a:pPr>
            <a:r>
              <a:rPr lang="en-US" smtClean="0">
                <a:cs typeface="+mn-cs"/>
              </a:rPr>
              <a:t>The sun and planets revolve and rotate in</a:t>
            </a:r>
          </a:p>
          <a:p>
            <a:pPr eaLnBrk="1" hangingPunct="1">
              <a:lnSpc>
                <a:spcPct val="90000"/>
              </a:lnSpc>
              <a:spcBef>
                <a:spcPct val="2000"/>
              </a:spcBef>
              <a:buFont typeface="Times" charset="0"/>
              <a:buNone/>
              <a:defRPr/>
            </a:pPr>
            <a:r>
              <a:rPr lang="en-US" smtClean="0">
                <a:cs typeface="+mn-cs"/>
              </a:rPr>
              <a:t>	the same direction </a:t>
            </a:r>
          </a:p>
          <a:p>
            <a:pPr eaLnBrk="1" hangingPunct="1">
              <a:spcBef>
                <a:spcPct val="2000"/>
              </a:spcBef>
              <a:buFont typeface="Times" charset="0"/>
              <a:buNone/>
              <a:defRPr/>
            </a:pPr>
            <a:r>
              <a:rPr lang="en-US" smtClean="0">
                <a:cs typeface="+mn-cs"/>
              </a:rPr>
              <a:t>	because they formed </a:t>
            </a:r>
          </a:p>
          <a:p>
            <a:pPr eaLnBrk="1" hangingPunct="1">
              <a:spcBef>
                <a:spcPct val="2000"/>
              </a:spcBef>
              <a:buFont typeface="Times" charset="0"/>
              <a:buNone/>
              <a:defRPr/>
            </a:pPr>
            <a:r>
              <a:rPr lang="en-US" smtClean="0">
                <a:cs typeface="+mn-cs"/>
              </a:rPr>
              <a:t>	from the same </a:t>
            </a:r>
            <a:br>
              <a:rPr lang="en-US" smtClean="0">
                <a:cs typeface="+mn-cs"/>
              </a:rPr>
            </a:br>
            <a:r>
              <a:rPr lang="en-US" smtClean="0">
                <a:cs typeface="+mn-cs"/>
              </a:rPr>
              <a:t>rotating gas cloud.</a:t>
            </a:r>
          </a:p>
          <a:p>
            <a:pPr eaLnBrk="1" hangingPunct="1">
              <a:spcBef>
                <a:spcPct val="2000"/>
              </a:spcBef>
              <a:buFont typeface="Times" charset="0"/>
              <a:buNone/>
              <a:defRPr/>
            </a:pPr>
            <a:endParaRPr lang="en-US" smtClean="0">
              <a:cs typeface="+mn-cs"/>
            </a:endParaRPr>
          </a:p>
        </p:txBody>
      </p:sp>
      <p:sp>
        <p:nvSpPr>
          <p:cNvPr id="748564" name="Text Box 20"/>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pic>
        <p:nvPicPr>
          <p:cNvPr id="748565" name="Picture 21" descr="12T1"/>
          <p:cNvPicPr>
            <a:picLocks noChangeAspect="1" noChangeArrowheads="1"/>
          </p:cNvPicPr>
          <p:nvPr/>
        </p:nvPicPr>
        <p:blipFill>
          <a:blip r:embed="rId3">
            <a:extLst>
              <a:ext uri="{28A0092B-C50C-407E-A947-70E740481C1C}">
                <a14:useLocalDpi xmlns:a14="http://schemas.microsoft.com/office/drawing/2010/main" val="0"/>
              </a:ext>
            </a:extLst>
          </a:blip>
          <a:srcRect r="7388" b="6818"/>
          <a:stretch>
            <a:fillRect/>
          </a:stretch>
        </p:blipFill>
        <p:spPr bwMode="auto">
          <a:xfrm>
            <a:off x="5178425" y="2895600"/>
            <a:ext cx="396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92173551"/>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7" name="Rectangle 3"/>
          <p:cNvSpPr>
            <a:spLocks noGrp="1" noChangeArrowheads="1"/>
          </p:cNvSpPr>
          <p:nvPr>
            <p:ph idx="1"/>
          </p:nvPr>
        </p:nvSpPr>
        <p:spPr>
          <a:xfrm>
            <a:off x="566738" y="990600"/>
            <a:ext cx="7205662" cy="5638800"/>
          </a:xfrm>
        </p:spPr>
        <p:txBody>
          <a:bodyPr/>
          <a:lstStyle/>
          <a:p>
            <a:pPr eaLnBrk="1" hangingPunct="1">
              <a:spcBef>
                <a:spcPct val="0"/>
              </a:spcBef>
              <a:defRPr/>
            </a:pPr>
            <a:r>
              <a:rPr lang="en-US" sz="3600" smtClean="0">
                <a:cs typeface="+mn-cs"/>
              </a:rPr>
              <a:t>The orbits of the planets lie in the same plane because the rotating solar nebula collapsed into a disk, and the </a:t>
            </a:r>
          </a:p>
          <a:p>
            <a:pPr eaLnBrk="1" hangingPunct="1">
              <a:spcBef>
                <a:spcPct val="0"/>
              </a:spcBef>
              <a:buFont typeface="Times" charset="0"/>
              <a:buNone/>
              <a:defRPr/>
            </a:pPr>
            <a:r>
              <a:rPr lang="en-US" sz="3600" smtClean="0">
                <a:cs typeface="+mn-cs"/>
              </a:rPr>
              <a:t>	planets formed </a:t>
            </a:r>
          </a:p>
          <a:p>
            <a:pPr eaLnBrk="1" hangingPunct="1">
              <a:spcBef>
                <a:spcPct val="0"/>
              </a:spcBef>
              <a:buFont typeface="Times" charset="0"/>
              <a:buNone/>
              <a:defRPr/>
            </a:pPr>
            <a:r>
              <a:rPr lang="en-US" sz="3600" smtClean="0">
                <a:cs typeface="+mn-cs"/>
              </a:rPr>
              <a:t>	in that disk.</a:t>
            </a:r>
          </a:p>
          <a:p>
            <a:pPr eaLnBrk="1" hangingPunct="1">
              <a:defRPr/>
            </a:pPr>
            <a:endParaRPr lang="en-US" sz="3600" smtClean="0">
              <a:cs typeface="+mn-cs"/>
            </a:endParaRPr>
          </a:p>
        </p:txBody>
      </p:sp>
      <p:sp>
        <p:nvSpPr>
          <p:cNvPr id="1009676" name="Text Box 12"/>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pic>
        <p:nvPicPr>
          <p:cNvPr id="1009677" name="Picture 13" descr="12T1"/>
          <p:cNvPicPr>
            <a:picLocks noChangeAspect="1" noChangeArrowheads="1"/>
          </p:cNvPicPr>
          <p:nvPr/>
        </p:nvPicPr>
        <p:blipFill>
          <a:blip r:embed="rId3">
            <a:extLst>
              <a:ext uri="{28A0092B-C50C-407E-A947-70E740481C1C}">
                <a14:useLocalDpi xmlns:a14="http://schemas.microsoft.com/office/drawing/2010/main" val="0"/>
              </a:ext>
            </a:extLst>
          </a:blip>
          <a:srcRect r="7388" b="6818"/>
          <a:stretch>
            <a:fillRect/>
          </a:stretch>
        </p:blipFill>
        <p:spPr bwMode="auto">
          <a:xfrm>
            <a:off x="5178425" y="2895600"/>
            <a:ext cx="396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5842824"/>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5" name="Rectangle 3"/>
          <p:cNvSpPr>
            <a:spLocks noGrp="1" noChangeArrowheads="1"/>
          </p:cNvSpPr>
          <p:nvPr>
            <p:ph idx="1"/>
          </p:nvPr>
        </p:nvSpPr>
        <p:spPr>
          <a:xfrm>
            <a:off x="554038" y="990600"/>
            <a:ext cx="8270875" cy="4525963"/>
          </a:xfrm>
        </p:spPr>
        <p:txBody>
          <a:bodyPr/>
          <a:lstStyle/>
          <a:p>
            <a:pPr eaLnBrk="1" hangingPunct="1">
              <a:defRPr/>
            </a:pPr>
            <a:r>
              <a:rPr lang="en-US" sz="3400" smtClean="0">
                <a:cs typeface="+mn-cs"/>
              </a:rPr>
              <a:t>The solar nebula hypothesis calls on continuing evolutionary processes to gradually build the planets.</a:t>
            </a:r>
          </a:p>
          <a:p>
            <a:pPr eaLnBrk="1" hangingPunct="1">
              <a:defRPr/>
            </a:pPr>
            <a:r>
              <a:rPr lang="en-US" sz="3400" smtClean="0">
                <a:cs typeface="+mn-cs"/>
              </a:rPr>
              <a:t>Scientists call this type of explanation an </a:t>
            </a:r>
            <a:r>
              <a:rPr lang="en-US" sz="3400" smtClean="0">
                <a:solidFill>
                  <a:srgbClr val="0000FF"/>
                </a:solidFill>
                <a:cs typeface="+mn-cs"/>
              </a:rPr>
              <a:t>evolutionary theory</a:t>
            </a:r>
            <a:r>
              <a:rPr lang="en-US" sz="3400" smtClean="0">
                <a:cs typeface="+mn-cs"/>
              </a:rPr>
              <a:t>.</a:t>
            </a:r>
          </a:p>
          <a:p>
            <a:pPr eaLnBrk="1" hangingPunct="1">
              <a:defRPr/>
            </a:pPr>
            <a:endParaRPr lang="en-US" sz="3400" smtClean="0">
              <a:cs typeface="+mn-cs"/>
            </a:endParaRPr>
          </a:p>
        </p:txBody>
      </p:sp>
      <p:sp>
        <p:nvSpPr>
          <p:cNvPr id="509958" name="Text Box 6"/>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spTree>
    <p:extLst>
      <p:ext uri="{BB962C8B-B14F-4D97-AF65-F5344CB8AC3E}">
        <p14:creationId xmlns:p14="http://schemas.microsoft.com/office/powerpoint/2010/main" val="3327148968"/>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ChangeArrowheads="1"/>
          </p:cNvSpPr>
          <p:nvPr>
            <p:ph idx="1"/>
          </p:nvPr>
        </p:nvSpPr>
        <p:spPr>
          <a:xfrm>
            <a:off x="554038" y="990600"/>
            <a:ext cx="8270875" cy="4525963"/>
          </a:xfrm>
        </p:spPr>
        <p:txBody>
          <a:bodyPr/>
          <a:lstStyle/>
          <a:p>
            <a:pPr eaLnBrk="1" hangingPunct="1">
              <a:defRPr/>
            </a:pPr>
            <a:r>
              <a:rPr lang="en-US" sz="4000" smtClean="0">
                <a:cs typeface="+mn-cs"/>
              </a:rPr>
              <a:t>In contrast, a </a:t>
            </a:r>
            <a:r>
              <a:rPr lang="en-US" sz="4000" smtClean="0">
                <a:solidFill>
                  <a:srgbClr val="0000FF"/>
                </a:solidFill>
                <a:cs typeface="+mn-cs"/>
              </a:rPr>
              <a:t>catastrophic theory</a:t>
            </a:r>
            <a:r>
              <a:rPr lang="en-US" sz="4000" smtClean="0">
                <a:cs typeface="+mn-cs"/>
              </a:rPr>
              <a:t> invokes special, sudden, even violent, events.</a:t>
            </a:r>
          </a:p>
          <a:p>
            <a:pPr eaLnBrk="1" hangingPunct="1">
              <a:defRPr/>
            </a:pPr>
            <a:endParaRPr lang="en-US" sz="4000" smtClean="0">
              <a:cs typeface="+mn-cs"/>
            </a:endParaRPr>
          </a:p>
        </p:txBody>
      </p:sp>
      <p:sp>
        <p:nvSpPr>
          <p:cNvPr id="1197060" name="Text Box 4"/>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spTree>
    <p:extLst>
      <p:ext uri="{BB962C8B-B14F-4D97-AF65-F5344CB8AC3E}">
        <p14:creationId xmlns:p14="http://schemas.microsoft.com/office/powerpoint/2010/main" val="1292490717"/>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9" name="Rectangle 3"/>
          <p:cNvSpPr>
            <a:spLocks noGrp="1" noChangeArrowheads="1"/>
          </p:cNvSpPr>
          <p:nvPr>
            <p:ph idx="1"/>
          </p:nvPr>
        </p:nvSpPr>
        <p:spPr>
          <a:xfrm>
            <a:off x="563563" y="947738"/>
            <a:ext cx="7894637" cy="5405437"/>
          </a:xfrm>
        </p:spPr>
        <p:txBody>
          <a:bodyPr/>
          <a:lstStyle/>
          <a:p>
            <a:pPr eaLnBrk="1" hangingPunct="1">
              <a:defRPr/>
            </a:pPr>
            <a:r>
              <a:rPr lang="en-US" sz="5000" smtClean="0">
                <a:cs typeface="+mn-cs"/>
              </a:rPr>
              <a:t>Uranus rotates on its side.</a:t>
            </a:r>
          </a:p>
          <a:p>
            <a:pPr eaLnBrk="1" hangingPunct="1">
              <a:defRPr/>
            </a:pPr>
            <a:r>
              <a:rPr lang="en-US" sz="5000" smtClean="0">
                <a:cs typeface="+mn-cs"/>
              </a:rPr>
              <a:t>Venus rotates backward.</a:t>
            </a:r>
          </a:p>
          <a:p>
            <a:pPr lvl="1" eaLnBrk="1" hangingPunct="1">
              <a:defRPr/>
            </a:pPr>
            <a:r>
              <a:rPr lang="en-US" sz="2600" smtClean="0"/>
              <a:t>Both these peculiarities could have been caused by off-center impacts of massive planetesimals they were forming.</a:t>
            </a:r>
          </a:p>
          <a:p>
            <a:pPr lvl="1" eaLnBrk="1" hangingPunct="1">
              <a:defRPr/>
            </a:pPr>
            <a:r>
              <a:rPr lang="en-US" sz="2600" smtClean="0"/>
              <a:t>This is an explanation of the catastrophic type.</a:t>
            </a:r>
          </a:p>
          <a:p>
            <a:pPr eaLnBrk="1" hangingPunct="1">
              <a:defRPr/>
            </a:pPr>
            <a:endParaRPr lang="en-US" sz="2600" smtClean="0">
              <a:cs typeface="+mn-cs"/>
            </a:endParaRPr>
          </a:p>
        </p:txBody>
      </p:sp>
      <p:sp>
        <p:nvSpPr>
          <p:cNvPr id="510982" name="Text Box 6"/>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spTree>
    <p:extLst>
      <p:ext uri="{BB962C8B-B14F-4D97-AF65-F5344CB8AC3E}">
        <p14:creationId xmlns:p14="http://schemas.microsoft.com/office/powerpoint/2010/main" val="2828224403"/>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3" name="Rectangle 3"/>
          <p:cNvSpPr>
            <a:spLocks noGrp="1" noChangeArrowheads="1"/>
          </p:cNvSpPr>
          <p:nvPr>
            <p:ph idx="1"/>
          </p:nvPr>
        </p:nvSpPr>
        <p:spPr>
          <a:xfrm>
            <a:off x="554038" y="990600"/>
            <a:ext cx="7827962" cy="5481638"/>
          </a:xfrm>
        </p:spPr>
        <p:txBody>
          <a:bodyPr/>
          <a:lstStyle/>
          <a:p>
            <a:pPr eaLnBrk="1" hangingPunct="1">
              <a:defRPr/>
            </a:pPr>
            <a:r>
              <a:rPr lang="en-US" sz="3600" smtClean="0">
                <a:cs typeface="+mn-cs"/>
              </a:rPr>
              <a:t>On the other hand, computer models suggest that the sun can produce tides in the thick atmosphere of Venus and eventually reverse the planet</a:t>
            </a:r>
            <a:r>
              <a:rPr lang="ja-JP" altLang="en-US" sz="3600" smtClean="0">
                <a:latin typeface="Arial"/>
                <a:cs typeface="+mn-cs"/>
              </a:rPr>
              <a:t>’</a:t>
            </a:r>
            <a:r>
              <a:rPr lang="en-US" sz="3600" smtClean="0">
                <a:cs typeface="+mn-cs"/>
              </a:rPr>
              <a:t>s rotation.</a:t>
            </a:r>
          </a:p>
          <a:p>
            <a:pPr lvl="1" eaLnBrk="1" hangingPunct="1">
              <a:defRPr/>
            </a:pPr>
            <a:r>
              <a:rPr lang="en-US" sz="3200" smtClean="0"/>
              <a:t>an explanation of the evolutionary type</a:t>
            </a:r>
            <a:endParaRPr lang="en-US" smtClean="0"/>
          </a:p>
          <a:p>
            <a:pPr lvl="1" eaLnBrk="1" hangingPunct="1">
              <a:defRPr/>
            </a:pPr>
            <a:endParaRPr lang="en-US" smtClean="0"/>
          </a:p>
        </p:txBody>
      </p:sp>
      <p:sp>
        <p:nvSpPr>
          <p:cNvPr id="512006" name="Text Box 6"/>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spTree>
    <p:extLst>
      <p:ext uri="{BB962C8B-B14F-4D97-AF65-F5344CB8AC3E}">
        <p14:creationId xmlns:p14="http://schemas.microsoft.com/office/powerpoint/2010/main" val="671878992"/>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idx="1"/>
          </p:nvPr>
        </p:nvSpPr>
        <p:spPr>
          <a:xfrm>
            <a:off x="554038" y="990600"/>
            <a:ext cx="8285162" cy="4525963"/>
          </a:xfrm>
        </p:spPr>
        <p:txBody>
          <a:bodyPr/>
          <a:lstStyle/>
          <a:p>
            <a:pPr eaLnBrk="1" hangingPunct="1">
              <a:defRPr/>
            </a:pPr>
            <a:r>
              <a:rPr lang="en-US" sz="3800" smtClean="0">
                <a:cs typeface="+mn-cs"/>
              </a:rPr>
              <a:t>Technically, the word </a:t>
            </a:r>
            <a:r>
              <a:rPr lang="en-US" sz="3800" i="1" smtClean="0">
                <a:cs typeface="+mn-cs"/>
              </a:rPr>
              <a:t>meteor</a:t>
            </a:r>
            <a:r>
              <a:rPr lang="en-US" sz="3800" smtClean="0">
                <a:cs typeface="+mn-cs"/>
              </a:rPr>
              <a:t> refers to the streak of light in the sky.</a:t>
            </a:r>
          </a:p>
          <a:p>
            <a:pPr eaLnBrk="1" hangingPunct="1">
              <a:defRPr/>
            </a:pPr>
            <a:r>
              <a:rPr lang="en-US" sz="3800" smtClean="0">
                <a:cs typeface="+mn-cs"/>
              </a:rPr>
              <a:t>In space, before its fiery plunge, the object is called a </a:t>
            </a:r>
            <a:r>
              <a:rPr lang="en-US" sz="3800" smtClean="0">
                <a:solidFill>
                  <a:srgbClr val="0000FF"/>
                </a:solidFill>
                <a:cs typeface="+mn-cs"/>
              </a:rPr>
              <a:t>meteoroid</a:t>
            </a:r>
            <a:r>
              <a:rPr lang="en-US" sz="3800" smtClean="0">
                <a:cs typeface="+mn-cs"/>
              </a:rPr>
              <a:t>.</a:t>
            </a:r>
          </a:p>
        </p:txBody>
      </p:sp>
      <p:sp>
        <p:nvSpPr>
          <p:cNvPr id="330761" name="Text Box 9"/>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Meteoroids, Meteors, and Meteorites</a:t>
            </a:r>
          </a:p>
        </p:txBody>
      </p:sp>
    </p:spTree>
    <p:extLst>
      <p:ext uri="{BB962C8B-B14F-4D97-AF65-F5344CB8AC3E}">
        <p14:creationId xmlns:p14="http://schemas.microsoft.com/office/powerpoint/2010/main" val="2407160353"/>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7" name="Rectangle 3"/>
          <p:cNvSpPr>
            <a:spLocks noGrp="1" noChangeArrowheads="1"/>
          </p:cNvSpPr>
          <p:nvPr>
            <p:ph type="body" sz="half" idx="1"/>
          </p:nvPr>
        </p:nvSpPr>
        <p:spPr>
          <a:xfrm>
            <a:off x="554038" y="990600"/>
            <a:ext cx="8347075" cy="4525963"/>
          </a:xfrm>
        </p:spPr>
        <p:txBody>
          <a:bodyPr/>
          <a:lstStyle/>
          <a:p>
            <a:pPr eaLnBrk="1" hangingPunct="1">
              <a:defRPr/>
            </a:pPr>
            <a:r>
              <a:rPr lang="en-US" sz="3600" smtClean="0">
                <a:cs typeface="+mn-cs"/>
              </a:rPr>
              <a:t>The division of the planets into terrestrial and Jovian worlds can be understood through the condensation sequence.</a:t>
            </a:r>
          </a:p>
        </p:txBody>
      </p:sp>
      <p:sp>
        <p:nvSpPr>
          <p:cNvPr id="513041" name="Text Box 17"/>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pic>
        <p:nvPicPr>
          <p:cNvPr id="513042" name="Picture 18" descr="12T1"/>
          <p:cNvPicPr>
            <a:picLocks noChangeAspect="1" noChangeArrowheads="1"/>
          </p:cNvPicPr>
          <p:nvPr/>
        </p:nvPicPr>
        <p:blipFill>
          <a:blip r:embed="rId3">
            <a:extLst>
              <a:ext uri="{28A0092B-C50C-407E-A947-70E740481C1C}">
                <a14:useLocalDpi xmlns:a14="http://schemas.microsoft.com/office/drawing/2010/main" val="0"/>
              </a:ext>
            </a:extLst>
          </a:blip>
          <a:srcRect r="7388" b="6818"/>
          <a:stretch>
            <a:fillRect/>
          </a:stretch>
        </p:blipFill>
        <p:spPr bwMode="auto">
          <a:xfrm>
            <a:off x="5178425" y="2895600"/>
            <a:ext cx="396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36274790"/>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9" name="Rectangle 3"/>
          <p:cNvSpPr>
            <a:spLocks noGrp="1" noChangeArrowheads="1"/>
          </p:cNvSpPr>
          <p:nvPr>
            <p:ph type="body" sz="half" idx="1"/>
          </p:nvPr>
        </p:nvSpPr>
        <p:spPr>
          <a:xfrm>
            <a:off x="557213" y="990600"/>
            <a:ext cx="8153400" cy="4495800"/>
          </a:xfrm>
        </p:spPr>
        <p:txBody>
          <a:bodyPr/>
          <a:lstStyle/>
          <a:p>
            <a:pPr eaLnBrk="1" hangingPunct="1">
              <a:defRPr/>
            </a:pPr>
            <a:r>
              <a:rPr lang="en-US" sz="3600" smtClean="0">
                <a:cs typeface="+mn-cs"/>
              </a:rPr>
              <a:t>The terrestrial planets formed in the inner part of the solar nebula.</a:t>
            </a:r>
          </a:p>
          <a:p>
            <a:pPr lvl="1" eaLnBrk="1" hangingPunct="1">
              <a:defRPr/>
            </a:pPr>
            <a:r>
              <a:rPr lang="en-US" sz="2400" smtClean="0"/>
              <a:t>Here, the temperature was high.</a:t>
            </a:r>
          </a:p>
          <a:p>
            <a:pPr lvl="1" eaLnBrk="1" hangingPunct="1">
              <a:defRPr/>
            </a:pPr>
            <a:r>
              <a:rPr lang="en-US" sz="2400" smtClean="0"/>
              <a:t>Only compounds such as </a:t>
            </a:r>
            <a:br>
              <a:rPr lang="en-US" sz="2400" smtClean="0"/>
            </a:br>
            <a:r>
              <a:rPr lang="en-US" sz="2400" smtClean="0"/>
              <a:t>the metals and silicates </a:t>
            </a:r>
            <a:br>
              <a:rPr lang="en-US" sz="2400" smtClean="0"/>
            </a:br>
            <a:r>
              <a:rPr lang="en-US" sz="2400" smtClean="0"/>
              <a:t>could condense to form </a:t>
            </a:r>
            <a:br>
              <a:rPr lang="en-US" sz="2400" smtClean="0"/>
            </a:br>
            <a:r>
              <a:rPr lang="en-US" sz="2400" smtClean="0"/>
              <a:t>solid particles. </a:t>
            </a:r>
          </a:p>
          <a:p>
            <a:pPr lvl="1" eaLnBrk="1" hangingPunct="1">
              <a:defRPr/>
            </a:pPr>
            <a:r>
              <a:rPr lang="en-US" sz="2400" smtClean="0"/>
              <a:t>That produced the small, </a:t>
            </a:r>
            <a:br>
              <a:rPr lang="en-US" sz="2400" smtClean="0"/>
            </a:br>
            <a:r>
              <a:rPr lang="en-US" sz="2400" smtClean="0"/>
              <a:t>dense terrestrial planets.</a:t>
            </a:r>
          </a:p>
        </p:txBody>
      </p:sp>
      <p:sp>
        <p:nvSpPr>
          <p:cNvPr id="751634" name="Text Box 18"/>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pic>
        <p:nvPicPr>
          <p:cNvPr id="751635" name="Picture 19" descr="12T1"/>
          <p:cNvPicPr>
            <a:picLocks noChangeAspect="1" noChangeArrowheads="1"/>
          </p:cNvPicPr>
          <p:nvPr/>
        </p:nvPicPr>
        <p:blipFill>
          <a:blip r:embed="rId3">
            <a:extLst>
              <a:ext uri="{28A0092B-C50C-407E-A947-70E740481C1C}">
                <a14:useLocalDpi xmlns:a14="http://schemas.microsoft.com/office/drawing/2010/main" val="0"/>
              </a:ext>
            </a:extLst>
          </a:blip>
          <a:srcRect r="7388" b="6818"/>
          <a:stretch>
            <a:fillRect/>
          </a:stretch>
        </p:blipFill>
        <p:spPr bwMode="auto">
          <a:xfrm>
            <a:off x="5178425" y="2895600"/>
            <a:ext cx="396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40533297"/>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3"/>
          <p:cNvSpPr>
            <a:spLocks noGrp="1" noChangeArrowheads="1"/>
          </p:cNvSpPr>
          <p:nvPr>
            <p:ph idx="1"/>
          </p:nvPr>
        </p:nvSpPr>
        <p:spPr>
          <a:xfrm>
            <a:off x="566738" y="984250"/>
            <a:ext cx="5529262" cy="5721350"/>
          </a:xfrm>
        </p:spPr>
        <p:txBody>
          <a:bodyPr/>
          <a:lstStyle/>
          <a:p>
            <a:pPr eaLnBrk="1" hangingPunct="1">
              <a:defRPr/>
            </a:pPr>
            <a:r>
              <a:rPr lang="en-US" sz="3600" smtClean="0">
                <a:cs typeface="+mn-cs"/>
              </a:rPr>
              <a:t>In contrast, the Jovian planets formed in the outer solar nebula.</a:t>
            </a:r>
          </a:p>
          <a:p>
            <a:pPr lvl="1" eaLnBrk="1" hangingPunct="1">
              <a:defRPr/>
            </a:pPr>
            <a:r>
              <a:rPr lang="en-US" sz="2400" smtClean="0"/>
              <a:t>Here, the lower temperature allowed the gas to form large amounts of ices—perhaps three times more ices than silicates.</a:t>
            </a:r>
          </a:p>
          <a:p>
            <a:pPr lvl="1" eaLnBrk="1" hangingPunct="1">
              <a:defRPr/>
            </a:pPr>
            <a:r>
              <a:rPr lang="en-US" sz="2400" smtClean="0"/>
              <a:t>This allowed the planets </a:t>
            </a:r>
            <a:br>
              <a:rPr lang="en-US" sz="2400" smtClean="0"/>
            </a:br>
            <a:r>
              <a:rPr lang="en-US" sz="2400" smtClean="0"/>
              <a:t>to grow rapidly and </a:t>
            </a:r>
            <a:br>
              <a:rPr lang="en-US" sz="2400" smtClean="0"/>
            </a:br>
            <a:r>
              <a:rPr lang="en-US" sz="2400" smtClean="0"/>
              <a:t>become massive </a:t>
            </a:r>
            <a:br>
              <a:rPr lang="en-US" sz="2400" smtClean="0"/>
            </a:br>
            <a:r>
              <a:rPr lang="en-US" sz="2400" smtClean="0"/>
              <a:t>low-density worlds.</a:t>
            </a:r>
            <a:endParaRPr lang="en-US" sz="3200" smtClean="0">
              <a:solidFill>
                <a:schemeClr val="bg1"/>
              </a:solidFill>
            </a:endParaRPr>
          </a:p>
        </p:txBody>
      </p:sp>
      <p:sp>
        <p:nvSpPr>
          <p:cNvPr id="515082" name="Text Box 10"/>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pic>
        <p:nvPicPr>
          <p:cNvPr id="515083" name="Picture 11" descr="12T2"/>
          <p:cNvPicPr>
            <a:picLocks noChangeAspect="1" noChangeArrowheads="1"/>
          </p:cNvPicPr>
          <p:nvPr/>
        </p:nvPicPr>
        <p:blipFill>
          <a:blip r:embed="rId3">
            <a:extLst>
              <a:ext uri="{28A0092B-C50C-407E-A947-70E740481C1C}">
                <a14:useLocalDpi xmlns:a14="http://schemas.microsoft.com/office/drawing/2010/main" val="0"/>
              </a:ext>
            </a:extLst>
          </a:blip>
          <a:srcRect r="7687" b="6816"/>
          <a:stretch>
            <a:fillRect/>
          </a:stretch>
        </p:blipFill>
        <p:spPr bwMode="auto">
          <a:xfrm>
            <a:off x="6027738" y="2819400"/>
            <a:ext cx="3116262"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7045690"/>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7" name="Rectangle 3"/>
          <p:cNvSpPr>
            <a:spLocks noGrp="1" noChangeArrowheads="1"/>
          </p:cNvSpPr>
          <p:nvPr>
            <p:ph idx="1"/>
          </p:nvPr>
        </p:nvSpPr>
        <p:spPr>
          <a:xfrm>
            <a:off x="95250" y="990600"/>
            <a:ext cx="8729663" cy="4525963"/>
          </a:xfrm>
        </p:spPr>
        <p:txBody>
          <a:bodyPr/>
          <a:lstStyle/>
          <a:p>
            <a:pPr lvl="1" eaLnBrk="1" hangingPunct="1">
              <a:buFontTx/>
              <a:buChar char="•"/>
              <a:defRPr/>
            </a:pPr>
            <a:r>
              <a:rPr lang="en-US" sz="3200" smtClean="0"/>
              <a:t>Also, Jupiter and Saturn are so massive they have been able to grow even larger </a:t>
            </a:r>
            <a:br>
              <a:rPr lang="en-US" sz="3200" smtClean="0"/>
            </a:br>
            <a:r>
              <a:rPr lang="en-US" sz="3200" smtClean="0"/>
              <a:t>by drawing in the cool gas directly from </a:t>
            </a:r>
            <a:br>
              <a:rPr lang="en-US" sz="3200" smtClean="0"/>
            </a:br>
            <a:r>
              <a:rPr lang="en-US" sz="3200" smtClean="0"/>
              <a:t>the solar nebula.</a:t>
            </a:r>
          </a:p>
          <a:p>
            <a:pPr lvl="1" eaLnBrk="1" hangingPunct="1">
              <a:buFontTx/>
              <a:buChar char="•"/>
              <a:defRPr/>
            </a:pPr>
            <a:r>
              <a:rPr lang="en-US" sz="3200" smtClean="0"/>
              <a:t>The terrestrial planets could not do this because they never became massive enough.</a:t>
            </a:r>
          </a:p>
        </p:txBody>
      </p:sp>
      <p:sp>
        <p:nvSpPr>
          <p:cNvPr id="830470" name="Text Box 6"/>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spTree>
    <p:extLst>
      <p:ext uri="{BB962C8B-B14F-4D97-AF65-F5344CB8AC3E}">
        <p14:creationId xmlns:p14="http://schemas.microsoft.com/office/powerpoint/2010/main" val="3696912763"/>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9" name="Rectangle 3"/>
          <p:cNvSpPr>
            <a:spLocks noGrp="1" noChangeArrowheads="1"/>
          </p:cNvSpPr>
          <p:nvPr>
            <p:ph type="body" sz="half" idx="1"/>
          </p:nvPr>
        </p:nvSpPr>
        <p:spPr>
          <a:xfrm>
            <a:off x="563563" y="976313"/>
            <a:ext cx="8580437" cy="4876800"/>
          </a:xfrm>
        </p:spPr>
        <p:txBody>
          <a:bodyPr/>
          <a:lstStyle/>
          <a:p>
            <a:pPr eaLnBrk="1" hangingPunct="1">
              <a:defRPr/>
            </a:pPr>
            <a:r>
              <a:rPr lang="en-US" sz="3800" smtClean="0">
                <a:cs typeface="+mn-cs"/>
              </a:rPr>
              <a:t>The </a:t>
            </a:r>
            <a:r>
              <a:rPr lang="en-US" sz="3800" smtClean="0">
                <a:solidFill>
                  <a:srgbClr val="0000FF"/>
                </a:solidFill>
                <a:cs typeface="+mn-cs"/>
              </a:rPr>
              <a:t>heat of formation—the</a:t>
            </a:r>
            <a:r>
              <a:rPr lang="en-US" sz="3800" smtClean="0">
                <a:cs typeface="+mn-cs"/>
              </a:rPr>
              <a:t> energy released by infalling matter—was tremendous for these massive planets.</a:t>
            </a:r>
          </a:p>
          <a:p>
            <a:pPr lvl="1" eaLnBrk="1" hangingPunct="1">
              <a:defRPr/>
            </a:pPr>
            <a:r>
              <a:rPr lang="en-US" sz="2400" smtClean="0"/>
              <a:t>Jupiter must have grown hot enough to glow with a luminosity of about 1 percent that of the present sun. </a:t>
            </a:r>
          </a:p>
          <a:p>
            <a:pPr lvl="1" eaLnBrk="1" hangingPunct="1">
              <a:defRPr/>
            </a:pPr>
            <a:r>
              <a:rPr lang="en-US" sz="2400" smtClean="0"/>
              <a:t>However, because it never got hot enough to start nuclear fusion as a star would, it never generated its own energy.</a:t>
            </a:r>
          </a:p>
        </p:txBody>
      </p:sp>
      <p:sp>
        <p:nvSpPr>
          <p:cNvPr id="516106" name="Text Box 10"/>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spTree>
    <p:extLst>
      <p:ext uri="{BB962C8B-B14F-4D97-AF65-F5344CB8AC3E}">
        <p14:creationId xmlns:p14="http://schemas.microsoft.com/office/powerpoint/2010/main" val="1582395687"/>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1" name="Rectangle 3"/>
          <p:cNvSpPr>
            <a:spLocks noGrp="1" noChangeArrowheads="1"/>
          </p:cNvSpPr>
          <p:nvPr>
            <p:ph idx="1"/>
          </p:nvPr>
        </p:nvSpPr>
        <p:spPr>
          <a:xfrm>
            <a:off x="561975" y="990600"/>
            <a:ext cx="8048625" cy="4525963"/>
          </a:xfrm>
        </p:spPr>
        <p:txBody>
          <a:bodyPr/>
          <a:lstStyle/>
          <a:p>
            <a:pPr eaLnBrk="1" hangingPunct="1">
              <a:defRPr/>
            </a:pPr>
            <a:r>
              <a:rPr lang="en-US" sz="3600" smtClean="0">
                <a:cs typeface="+mn-cs"/>
              </a:rPr>
              <a:t>Jupiter is still hot inside.</a:t>
            </a:r>
          </a:p>
          <a:p>
            <a:pPr eaLnBrk="1" hangingPunct="1">
              <a:defRPr/>
            </a:pPr>
            <a:r>
              <a:rPr lang="en-US" sz="3600" smtClean="0">
                <a:cs typeface="+mn-cs"/>
              </a:rPr>
              <a:t>In fact, both Jupiter and Saturn radiate more heat than they absorb from the sun.</a:t>
            </a:r>
          </a:p>
          <a:p>
            <a:pPr lvl="1" eaLnBrk="1" hangingPunct="1">
              <a:defRPr/>
            </a:pPr>
            <a:r>
              <a:rPr lang="en-US" sz="2600" smtClean="0"/>
              <a:t>So, they are evidently still cooling.</a:t>
            </a:r>
          </a:p>
        </p:txBody>
      </p:sp>
      <p:sp>
        <p:nvSpPr>
          <p:cNvPr id="754694" name="Text Box 6"/>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spTree>
    <p:extLst>
      <p:ext uri="{BB962C8B-B14F-4D97-AF65-F5344CB8AC3E}">
        <p14:creationId xmlns:p14="http://schemas.microsoft.com/office/powerpoint/2010/main" val="2897972841"/>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3" name="Rectangle 3"/>
          <p:cNvSpPr>
            <a:spLocks noGrp="1" noChangeArrowheads="1"/>
          </p:cNvSpPr>
          <p:nvPr>
            <p:ph type="body" sz="half" idx="1"/>
          </p:nvPr>
        </p:nvSpPr>
        <p:spPr>
          <a:xfrm>
            <a:off x="554038" y="985838"/>
            <a:ext cx="8270875" cy="4525962"/>
          </a:xfrm>
        </p:spPr>
        <p:txBody>
          <a:bodyPr/>
          <a:lstStyle/>
          <a:p>
            <a:pPr eaLnBrk="1" hangingPunct="1">
              <a:defRPr/>
            </a:pPr>
            <a:r>
              <a:rPr lang="en-US" sz="3400" smtClean="0">
                <a:cs typeface="+mn-cs"/>
              </a:rPr>
              <a:t>A glance at the solar system suggests that you should expect to find a planet between Mars and Jupiter at the present location of the asteroid belt.</a:t>
            </a:r>
          </a:p>
        </p:txBody>
      </p:sp>
      <p:sp>
        <p:nvSpPr>
          <p:cNvPr id="558093" name="Text Box 13"/>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pic>
        <p:nvPicPr>
          <p:cNvPr id="558094" name="Picture 14" descr="12p246"/>
          <p:cNvPicPr>
            <a:picLocks noChangeAspect="1" noChangeArrowheads="1"/>
          </p:cNvPicPr>
          <p:nvPr/>
        </p:nvPicPr>
        <p:blipFill>
          <a:blip r:embed="rId3">
            <a:extLst>
              <a:ext uri="{28A0092B-C50C-407E-A947-70E740481C1C}">
                <a14:useLocalDpi xmlns:a14="http://schemas.microsoft.com/office/drawing/2010/main" val="0"/>
              </a:ext>
            </a:extLst>
          </a:blip>
          <a:srcRect t="36363" r="62453" b="42046"/>
          <a:stretch>
            <a:fillRect/>
          </a:stretch>
        </p:blipFill>
        <p:spPr bwMode="auto">
          <a:xfrm>
            <a:off x="4876800" y="3614738"/>
            <a:ext cx="4267200" cy="324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55399033"/>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3" name="Rectangle 3"/>
          <p:cNvSpPr>
            <a:spLocks noGrp="1" noChangeArrowheads="1"/>
          </p:cNvSpPr>
          <p:nvPr>
            <p:ph idx="1"/>
          </p:nvPr>
        </p:nvSpPr>
        <p:spPr>
          <a:xfrm>
            <a:off x="554038" y="989013"/>
            <a:ext cx="8270875" cy="5659437"/>
          </a:xfrm>
        </p:spPr>
        <p:txBody>
          <a:bodyPr/>
          <a:lstStyle/>
          <a:p>
            <a:pPr eaLnBrk="1" hangingPunct="1">
              <a:defRPr/>
            </a:pPr>
            <a:r>
              <a:rPr lang="en-US" sz="3600" smtClean="0">
                <a:cs typeface="+mn-cs"/>
              </a:rPr>
              <a:t>Mathematical models show that Jupiter grew into a massive planet.</a:t>
            </a:r>
          </a:p>
          <a:p>
            <a:pPr eaLnBrk="1" hangingPunct="1">
              <a:defRPr/>
            </a:pPr>
            <a:r>
              <a:rPr lang="en-US" sz="3600" smtClean="0">
                <a:cs typeface="+mn-cs"/>
              </a:rPr>
              <a:t>It was able to gravitationally disturb  the motion of nearby planetesimals.</a:t>
            </a:r>
          </a:p>
        </p:txBody>
      </p:sp>
      <p:sp>
        <p:nvSpPr>
          <p:cNvPr id="757766" name="Text Box 6"/>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spTree>
    <p:extLst>
      <p:ext uri="{BB962C8B-B14F-4D97-AF65-F5344CB8AC3E}">
        <p14:creationId xmlns:p14="http://schemas.microsoft.com/office/powerpoint/2010/main" val="1486714767"/>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5" name="Rectangle 3"/>
          <p:cNvSpPr>
            <a:spLocks noGrp="1" noChangeArrowheads="1"/>
          </p:cNvSpPr>
          <p:nvPr>
            <p:ph idx="1"/>
          </p:nvPr>
        </p:nvSpPr>
        <p:spPr>
          <a:xfrm>
            <a:off x="557213" y="990600"/>
            <a:ext cx="8129587" cy="5543550"/>
          </a:xfrm>
        </p:spPr>
        <p:txBody>
          <a:bodyPr/>
          <a:lstStyle/>
          <a:p>
            <a:pPr eaLnBrk="1" hangingPunct="1">
              <a:defRPr/>
            </a:pPr>
            <a:r>
              <a:rPr lang="en-US" sz="3400" smtClean="0">
                <a:cs typeface="+mn-cs"/>
              </a:rPr>
              <a:t>The bodies that should have formed </a:t>
            </a:r>
            <a:br>
              <a:rPr lang="en-US" sz="3400" smtClean="0">
                <a:cs typeface="+mn-cs"/>
              </a:rPr>
            </a:br>
            <a:r>
              <a:rPr lang="en-US" sz="3400" smtClean="0">
                <a:cs typeface="+mn-cs"/>
              </a:rPr>
              <a:t>a planet between Mars and Jupiter were broken up, thrown into the sun, </a:t>
            </a:r>
            <a:br>
              <a:rPr lang="en-US" sz="3400" smtClean="0">
                <a:cs typeface="+mn-cs"/>
              </a:rPr>
            </a:br>
            <a:r>
              <a:rPr lang="en-US" sz="3400" smtClean="0">
                <a:cs typeface="+mn-cs"/>
              </a:rPr>
              <a:t>or ejected from the solar system.</a:t>
            </a:r>
          </a:p>
          <a:p>
            <a:pPr lvl="1" eaLnBrk="1" hangingPunct="1">
              <a:defRPr/>
            </a:pPr>
            <a:r>
              <a:rPr lang="en-US" sz="2400" smtClean="0"/>
              <a:t>This was due to the gravitational influence </a:t>
            </a:r>
            <a:br>
              <a:rPr lang="en-US" sz="2400" smtClean="0"/>
            </a:br>
            <a:r>
              <a:rPr lang="en-US" sz="2400" smtClean="0"/>
              <a:t>of massive Jupiter.</a:t>
            </a:r>
          </a:p>
          <a:p>
            <a:pPr lvl="1" eaLnBrk="1" hangingPunct="1">
              <a:defRPr/>
            </a:pPr>
            <a:r>
              <a:rPr lang="en-US" sz="2400" smtClean="0"/>
              <a:t>The asteroids seen today are the last remains </a:t>
            </a:r>
            <a:br>
              <a:rPr lang="en-US" sz="2400" smtClean="0"/>
            </a:br>
            <a:r>
              <a:rPr lang="en-US" sz="2400" smtClean="0"/>
              <a:t>of those rocky planetesimals.</a:t>
            </a:r>
          </a:p>
        </p:txBody>
      </p:sp>
      <p:sp>
        <p:nvSpPr>
          <p:cNvPr id="1011718" name="Text Box 6"/>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spTree>
    <p:extLst>
      <p:ext uri="{BB962C8B-B14F-4D97-AF65-F5344CB8AC3E}">
        <p14:creationId xmlns:p14="http://schemas.microsoft.com/office/powerpoint/2010/main" val="2127315011"/>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7" name="Rectangle 3"/>
          <p:cNvSpPr>
            <a:spLocks noGrp="1" noChangeArrowheads="1"/>
          </p:cNvSpPr>
          <p:nvPr>
            <p:ph type="body" sz="half" idx="1"/>
          </p:nvPr>
        </p:nvSpPr>
        <p:spPr>
          <a:xfrm>
            <a:off x="554038" y="990600"/>
            <a:ext cx="8589962" cy="5867400"/>
          </a:xfrm>
        </p:spPr>
        <p:txBody>
          <a:bodyPr/>
          <a:lstStyle/>
          <a:p>
            <a:pPr eaLnBrk="1" hangingPunct="1">
              <a:defRPr/>
            </a:pPr>
            <a:r>
              <a:rPr lang="en-US" sz="3800" smtClean="0">
                <a:cs typeface="+mn-cs"/>
              </a:rPr>
              <a:t>In contrast, the comets are evidently the last of the icy planetesimals.</a:t>
            </a:r>
          </a:p>
          <a:p>
            <a:pPr lvl="1" eaLnBrk="1" hangingPunct="1">
              <a:defRPr/>
            </a:pPr>
            <a:r>
              <a:rPr lang="en-US" sz="2400" smtClean="0"/>
              <a:t>Some may have formed in the outer solar nebula beyond Neptune and Pluto.</a:t>
            </a:r>
          </a:p>
          <a:p>
            <a:pPr lvl="1" eaLnBrk="1" hangingPunct="1">
              <a:defRPr/>
            </a:pPr>
            <a:r>
              <a:rPr lang="en-US" sz="2400" smtClean="0"/>
              <a:t>However, many probably formed among the Jovian planets—where ices could condense easily.</a:t>
            </a:r>
          </a:p>
          <a:p>
            <a:pPr lvl="1" eaLnBrk="1" hangingPunct="1">
              <a:buFont typeface="Times" charset="0"/>
              <a:buNone/>
              <a:defRPr/>
            </a:pPr>
            <a:endParaRPr lang="en-US" sz="2400" smtClean="0"/>
          </a:p>
          <a:p>
            <a:pPr lvl="1" eaLnBrk="1" hangingPunct="1">
              <a:defRPr/>
            </a:pPr>
            <a:endParaRPr lang="en-US" sz="2400" smtClean="0"/>
          </a:p>
        </p:txBody>
      </p:sp>
      <p:sp>
        <p:nvSpPr>
          <p:cNvPr id="559118" name="Text Box 14"/>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spTree>
    <p:extLst>
      <p:ext uri="{BB962C8B-B14F-4D97-AF65-F5344CB8AC3E}">
        <p14:creationId xmlns:p14="http://schemas.microsoft.com/office/powerpoint/2010/main" val="2619980389"/>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idx="1"/>
          </p:nvPr>
        </p:nvSpPr>
        <p:spPr>
          <a:xfrm>
            <a:off x="549275" y="962025"/>
            <a:ext cx="8137525" cy="4525963"/>
          </a:xfrm>
        </p:spPr>
        <p:txBody>
          <a:bodyPr/>
          <a:lstStyle/>
          <a:p>
            <a:pPr eaLnBrk="1" hangingPunct="1">
              <a:defRPr/>
            </a:pPr>
            <a:r>
              <a:rPr lang="en-US" sz="4000" smtClean="0">
                <a:cs typeface="+mn-cs"/>
              </a:rPr>
              <a:t>Most meteoroids are specks </a:t>
            </a:r>
            <a:br>
              <a:rPr lang="en-US" sz="4000" smtClean="0">
                <a:cs typeface="+mn-cs"/>
              </a:rPr>
            </a:br>
            <a:r>
              <a:rPr lang="en-US" sz="4000" smtClean="0">
                <a:cs typeface="+mn-cs"/>
              </a:rPr>
              <a:t>of dust, grains of sand, or tiny pebbles.</a:t>
            </a:r>
            <a:r>
              <a:rPr lang="en-US" smtClean="0">
                <a:cs typeface="+mn-cs"/>
              </a:rPr>
              <a:t> </a:t>
            </a:r>
          </a:p>
          <a:p>
            <a:pPr lvl="1" eaLnBrk="1" hangingPunct="1">
              <a:defRPr/>
            </a:pPr>
            <a:r>
              <a:rPr lang="en-US" sz="2400" smtClean="0"/>
              <a:t>Almost all the meteors you see in the sky are produced by meteoroids that weigh less than 1 g. </a:t>
            </a:r>
          </a:p>
          <a:p>
            <a:pPr lvl="1" eaLnBrk="1" hangingPunct="1">
              <a:defRPr/>
            </a:pPr>
            <a:r>
              <a:rPr lang="en-US" sz="2400" smtClean="0"/>
              <a:t>Only rarely is one massive enough and strong enough to survive its plunge, reach Earth</a:t>
            </a:r>
            <a:r>
              <a:rPr lang="ja-JP" altLang="en-US" sz="2400" smtClean="0">
                <a:latin typeface="Arial"/>
              </a:rPr>
              <a:t>’</a:t>
            </a:r>
            <a:r>
              <a:rPr lang="en-US" sz="2400" smtClean="0"/>
              <a:t>s </a:t>
            </a:r>
            <a:br>
              <a:rPr lang="en-US" sz="2400" smtClean="0"/>
            </a:br>
            <a:r>
              <a:rPr lang="en-US" sz="2400" smtClean="0"/>
              <a:t>surface, and become what is called a </a:t>
            </a:r>
            <a:r>
              <a:rPr lang="en-US" sz="2400" smtClean="0">
                <a:solidFill>
                  <a:srgbClr val="0000FF"/>
                </a:solidFill>
              </a:rPr>
              <a:t>meteorite</a:t>
            </a:r>
            <a:r>
              <a:rPr lang="en-US" sz="2400" b="1" smtClean="0"/>
              <a:t>.</a:t>
            </a:r>
            <a:endParaRPr lang="en-US" sz="2400" smtClean="0"/>
          </a:p>
        </p:txBody>
      </p:sp>
      <p:sp>
        <p:nvSpPr>
          <p:cNvPr id="544773" name="Text Box 5"/>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Meteoroids, Meteors, and Meteorites</a:t>
            </a:r>
          </a:p>
        </p:txBody>
      </p:sp>
    </p:spTree>
    <p:extLst>
      <p:ext uri="{BB962C8B-B14F-4D97-AF65-F5344CB8AC3E}">
        <p14:creationId xmlns:p14="http://schemas.microsoft.com/office/powerpoint/2010/main" val="574880429"/>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9" name="Rectangle 3"/>
          <p:cNvSpPr>
            <a:spLocks noGrp="1" noChangeArrowheads="1"/>
          </p:cNvSpPr>
          <p:nvPr>
            <p:ph idx="1"/>
          </p:nvPr>
        </p:nvSpPr>
        <p:spPr>
          <a:xfrm>
            <a:off x="547688" y="993775"/>
            <a:ext cx="8596312" cy="5835650"/>
          </a:xfrm>
        </p:spPr>
        <p:txBody>
          <a:bodyPr/>
          <a:lstStyle/>
          <a:p>
            <a:pPr eaLnBrk="1" hangingPunct="1">
              <a:defRPr/>
            </a:pPr>
            <a:r>
              <a:rPr lang="en-US" sz="3400" smtClean="0">
                <a:cs typeface="+mn-cs"/>
              </a:rPr>
              <a:t>Mathematical models show that the massive Jovian planets could have ejected some of these icy planetesimals into the far outer solar system.</a:t>
            </a:r>
          </a:p>
          <a:p>
            <a:pPr eaLnBrk="1" hangingPunct="1">
              <a:defRPr/>
            </a:pPr>
            <a:r>
              <a:rPr lang="en-US" sz="3400" smtClean="0">
                <a:cs typeface="+mn-cs"/>
              </a:rPr>
              <a:t>This region is called the </a:t>
            </a:r>
            <a:r>
              <a:rPr lang="en-US" sz="3400" smtClean="0">
                <a:solidFill>
                  <a:srgbClr val="0000FF"/>
                </a:solidFill>
                <a:cs typeface="+mn-cs"/>
              </a:rPr>
              <a:t>Oort cloud</a:t>
            </a:r>
            <a:r>
              <a:rPr lang="en-US" sz="3400" smtClean="0">
                <a:cs typeface="+mn-cs"/>
              </a:rPr>
              <a:t>.</a:t>
            </a:r>
          </a:p>
          <a:p>
            <a:pPr lvl="1" eaLnBrk="1" hangingPunct="1">
              <a:defRPr/>
            </a:pPr>
            <a:r>
              <a:rPr lang="en-US" sz="2400" smtClean="0"/>
              <a:t>Comets come from here with very long periods </a:t>
            </a:r>
            <a:br>
              <a:rPr lang="en-US" sz="2400" smtClean="0"/>
            </a:br>
            <a:r>
              <a:rPr lang="en-US" sz="2400" smtClean="0"/>
              <a:t>and orbits highly inclined to the plane of the solar system.</a:t>
            </a:r>
          </a:p>
          <a:p>
            <a:pPr eaLnBrk="1" hangingPunct="1">
              <a:defRPr/>
            </a:pPr>
            <a:endParaRPr lang="en-US" sz="2400" smtClean="0">
              <a:cs typeface="+mn-cs"/>
            </a:endParaRPr>
          </a:p>
        </p:txBody>
      </p:sp>
      <p:sp>
        <p:nvSpPr>
          <p:cNvPr id="1156102" name="Text Box 6"/>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spTree>
    <p:extLst>
      <p:ext uri="{BB962C8B-B14F-4D97-AF65-F5344CB8AC3E}">
        <p14:creationId xmlns:p14="http://schemas.microsoft.com/office/powerpoint/2010/main" val="2567428562"/>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1" name="Rectangle 3"/>
          <p:cNvSpPr>
            <a:spLocks noGrp="1" noChangeArrowheads="1"/>
          </p:cNvSpPr>
          <p:nvPr>
            <p:ph idx="1"/>
          </p:nvPr>
        </p:nvSpPr>
        <p:spPr>
          <a:xfrm>
            <a:off x="566738" y="990600"/>
            <a:ext cx="8043862" cy="5795963"/>
          </a:xfrm>
        </p:spPr>
        <p:txBody>
          <a:bodyPr/>
          <a:lstStyle/>
          <a:p>
            <a:pPr eaLnBrk="1" hangingPunct="1">
              <a:defRPr/>
            </a:pPr>
            <a:r>
              <a:rPr lang="en-US" sz="3600" smtClean="0">
                <a:cs typeface="+mn-cs"/>
              </a:rPr>
              <a:t>The icy Kuiper belt objects, including Pluto, appear to be ancient planetesimals.</a:t>
            </a:r>
          </a:p>
          <a:p>
            <a:pPr lvl="1" eaLnBrk="1" hangingPunct="1">
              <a:defRPr/>
            </a:pPr>
            <a:r>
              <a:rPr lang="en-US" sz="2400" smtClean="0"/>
              <a:t>They formed in the outer solar system but were never incorporated into a planet. </a:t>
            </a:r>
          </a:p>
          <a:p>
            <a:pPr lvl="1" eaLnBrk="1" hangingPunct="1">
              <a:defRPr/>
            </a:pPr>
            <a:r>
              <a:rPr lang="en-US" sz="2400" smtClean="0"/>
              <a:t>They orbit slowly far from the light and warmth </a:t>
            </a:r>
            <a:br>
              <a:rPr lang="en-US" sz="2400" smtClean="0"/>
            </a:br>
            <a:r>
              <a:rPr lang="en-US" sz="2400" smtClean="0"/>
              <a:t>of the sun.</a:t>
            </a:r>
          </a:p>
          <a:p>
            <a:pPr lvl="1" eaLnBrk="1" hangingPunct="1">
              <a:defRPr/>
            </a:pPr>
            <a:r>
              <a:rPr lang="en-US" sz="2400" smtClean="0"/>
              <a:t>Except for occasional collisions, they have not changed much since the solar system was young.</a:t>
            </a:r>
          </a:p>
        </p:txBody>
      </p:sp>
      <p:sp>
        <p:nvSpPr>
          <p:cNvPr id="831494" name="Text Box 6"/>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spTree>
    <p:extLst>
      <p:ext uri="{BB962C8B-B14F-4D97-AF65-F5344CB8AC3E}">
        <p14:creationId xmlns:p14="http://schemas.microsoft.com/office/powerpoint/2010/main" val="2696465135"/>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5" name="Rectangle 3"/>
          <p:cNvSpPr>
            <a:spLocks noGrp="1" noChangeArrowheads="1"/>
          </p:cNvSpPr>
          <p:nvPr>
            <p:ph type="body" sz="half" idx="1"/>
          </p:nvPr>
        </p:nvSpPr>
        <p:spPr>
          <a:xfrm>
            <a:off x="561975" y="962025"/>
            <a:ext cx="7667625" cy="4495800"/>
          </a:xfrm>
        </p:spPr>
        <p:txBody>
          <a:bodyPr/>
          <a:lstStyle/>
          <a:p>
            <a:pPr eaLnBrk="1" hangingPunct="1">
              <a:defRPr/>
            </a:pPr>
            <a:r>
              <a:rPr lang="en-US" sz="4400" smtClean="0">
                <a:cs typeface="+mn-cs"/>
              </a:rPr>
              <a:t>All four Jovian worlds have ring systems.</a:t>
            </a:r>
          </a:p>
          <a:p>
            <a:pPr lvl="1" eaLnBrk="1" hangingPunct="1">
              <a:defRPr/>
            </a:pPr>
            <a:r>
              <a:rPr lang="en-US" sz="2400" smtClean="0"/>
              <a:t>You can understand this </a:t>
            </a:r>
          </a:p>
          <a:p>
            <a:pPr lvl="1" eaLnBrk="1" hangingPunct="1">
              <a:spcBef>
                <a:spcPct val="0"/>
              </a:spcBef>
              <a:buFont typeface="Times" charset="0"/>
              <a:buNone/>
              <a:defRPr/>
            </a:pPr>
            <a:r>
              <a:rPr lang="en-US" sz="2400" smtClean="0"/>
              <a:t>	by considering the large </a:t>
            </a:r>
          </a:p>
          <a:p>
            <a:pPr lvl="1" eaLnBrk="1" hangingPunct="1">
              <a:spcBef>
                <a:spcPct val="0"/>
              </a:spcBef>
              <a:buFont typeface="Times" charset="0"/>
              <a:buNone/>
              <a:defRPr/>
            </a:pPr>
            <a:r>
              <a:rPr lang="en-US" sz="2400" smtClean="0"/>
              <a:t>	mass of these worlds and </a:t>
            </a:r>
          </a:p>
          <a:p>
            <a:pPr lvl="1" eaLnBrk="1" hangingPunct="1">
              <a:spcBef>
                <a:spcPct val="0"/>
              </a:spcBef>
              <a:buFont typeface="Times" charset="0"/>
              <a:buNone/>
              <a:defRPr/>
            </a:pPr>
            <a:r>
              <a:rPr lang="en-US" sz="2400" smtClean="0"/>
              <a:t>	their remote location in </a:t>
            </a:r>
          </a:p>
          <a:p>
            <a:pPr lvl="1" eaLnBrk="1" hangingPunct="1">
              <a:spcBef>
                <a:spcPct val="0"/>
              </a:spcBef>
              <a:buFont typeface="Times" charset="0"/>
              <a:buNone/>
              <a:defRPr/>
            </a:pPr>
            <a:r>
              <a:rPr lang="en-US" sz="2400" smtClean="0"/>
              <a:t>	the solar system.</a:t>
            </a:r>
          </a:p>
        </p:txBody>
      </p:sp>
      <p:sp>
        <p:nvSpPr>
          <p:cNvPr id="561179" name="Text Box 27"/>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pic>
        <p:nvPicPr>
          <p:cNvPr id="561181" name="Picture 29" descr="12T1"/>
          <p:cNvPicPr>
            <a:picLocks noChangeAspect="1" noChangeArrowheads="1"/>
          </p:cNvPicPr>
          <p:nvPr/>
        </p:nvPicPr>
        <p:blipFill>
          <a:blip r:embed="rId3">
            <a:extLst>
              <a:ext uri="{28A0092B-C50C-407E-A947-70E740481C1C}">
                <a14:useLocalDpi xmlns:a14="http://schemas.microsoft.com/office/drawing/2010/main" val="0"/>
              </a:ext>
            </a:extLst>
          </a:blip>
          <a:srcRect r="7388" b="6818"/>
          <a:stretch>
            <a:fillRect/>
          </a:stretch>
        </p:blipFill>
        <p:spPr bwMode="auto">
          <a:xfrm>
            <a:off x="5178425" y="2895600"/>
            <a:ext cx="396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66144849"/>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5" name="Rectangle 3"/>
          <p:cNvSpPr>
            <a:spLocks noGrp="1" noChangeArrowheads="1"/>
          </p:cNvSpPr>
          <p:nvPr>
            <p:ph idx="1"/>
          </p:nvPr>
        </p:nvSpPr>
        <p:spPr>
          <a:xfrm>
            <a:off x="554038" y="990600"/>
            <a:ext cx="8285162" cy="5715000"/>
          </a:xfrm>
        </p:spPr>
        <p:txBody>
          <a:bodyPr/>
          <a:lstStyle/>
          <a:p>
            <a:pPr eaLnBrk="1" hangingPunct="1">
              <a:defRPr/>
            </a:pPr>
            <a:r>
              <a:rPr lang="en-US" smtClean="0">
                <a:cs typeface="+mn-cs"/>
              </a:rPr>
              <a:t>A large mass makes it easier for a planet to hold onto orbiting ring particles.</a:t>
            </a:r>
          </a:p>
          <a:p>
            <a:pPr eaLnBrk="1" hangingPunct="1">
              <a:defRPr/>
            </a:pPr>
            <a:r>
              <a:rPr lang="en-US" smtClean="0">
                <a:cs typeface="+mn-cs"/>
              </a:rPr>
              <a:t>Also, being farther from the sun, the ring particles are not as easily swept away by the pressure of sunlight and the solar wind.</a:t>
            </a:r>
          </a:p>
          <a:p>
            <a:pPr lvl="1" eaLnBrk="1" hangingPunct="1">
              <a:defRPr/>
            </a:pPr>
            <a:r>
              <a:rPr lang="en-US" sz="2400" smtClean="0"/>
              <a:t>It is hardly surprising, then, that the terrestrial planets—low-mass worlds located near the sun—have no planetary rings.</a:t>
            </a:r>
          </a:p>
        </p:txBody>
      </p:sp>
      <p:sp>
        <p:nvSpPr>
          <p:cNvPr id="765958" name="Text Box 6"/>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spTree>
    <p:extLst>
      <p:ext uri="{BB962C8B-B14F-4D97-AF65-F5344CB8AC3E}">
        <p14:creationId xmlns:p14="http://schemas.microsoft.com/office/powerpoint/2010/main" val="2506321549"/>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9" name="Rectangle 3"/>
          <p:cNvSpPr>
            <a:spLocks noGrp="1" noChangeArrowheads="1"/>
          </p:cNvSpPr>
          <p:nvPr>
            <p:ph type="body" sz="half" idx="1"/>
          </p:nvPr>
        </p:nvSpPr>
        <p:spPr>
          <a:xfrm>
            <a:off x="554038" y="990600"/>
            <a:ext cx="8382000" cy="4830763"/>
          </a:xfrm>
        </p:spPr>
        <p:txBody>
          <a:bodyPr/>
          <a:lstStyle/>
          <a:p>
            <a:pPr eaLnBrk="1" hangingPunct="1">
              <a:defRPr/>
            </a:pPr>
            <a:r>
              <a:rPr lang="en-US" smtClean="0">
                <a:cs typeface="+mn-cs"/>
              </a:rPr>
              <a:t>The solar nebula theory has no difficulty explaining the common ages of solar system bodies.</a:t>
            </a:r>
          </a:p>
          <a:p>
            <a:pPr lvl="1" eaLnBrk="1" hangingPunct="1">
              <a:defRPr/>
            </a:pPr>
            <a:r>
              <a:rPr lang="en-US" sz="2000" smtClean="0"/>
              <a:t>If the hypothesis is correct, </a:t>
            </a:r>
          </a:p>
          <a:p>
            <a:pPr lvl="1" eaLnBrk="1" hangingPunct="1">
              <a:buFont typeface="Times" charset="0"/>
              <a:buNone/>
              <a:defRPr/>
            </a:pPr>
            <a:r>
              <a:rPr lang="en-US" sz="2000" smtClean="0"/>
              <a:t>	then the planets formed </a:t>
            </a:r>
            <a:br>
              <a:rPr lang="en-US" sz="2000" smtClean="0"/>
            </a:br>
            <a:r>
              <a:rPr lang="en-US" sz="2000" smtClean="0"/>
              <a:t>at the same time as the sun.</a:t>
            </a:r>
          </a:p>
          <a:p>
            <a:pPr lvl="1" eaLnBrk="1" hangingPunct="1">
              <a:defRPr/>
            </a:pPr>
            <a:r>
              <a:rPr lang="en-US" sz="2000" smtClean="0"/>
              <a:t>Thus, they should have </a:t>
            </a:r>
            <a:br>
              <a:rPr lang="en-US" sz="2000" smtClean="0"/>
            </a:br>
            <a:r>
              <a:rPr lang="en-US" sz="2000" smtClean="0"/>
              <a:t>roughly the same age.</a:t>
            </a:r>
          </a:p>
          <a:p>
            <a:pPr lvl="1" eaLnBrk="1" hangingPunct="1">
              <a:buFont typeface="Times" charset="0"/>
              <a:buNone/>
              <a:defRPr/>
            </a:pPr>
            <a:r>
              <a:rPr lang="en-US" sz="2000" smtClean="0"/>
              <a:t/>
            </a:r>
            <a:br>
              <a:rPr lang="en-US" sz="2000" smtClean="0"/>
            </a:br>
            <a:endParaRPr lang="en-US" sz="2000" smtClean="0"/>
          </a:p>
          <a:p>
            <a:pPr lvl="1" eaLnBrk="1" hangingPunct="1">
              <a:defRPr/>
            </a:pPr>
            <a:endParaRPr lang="en-US" sz="2000" smtClean="0"/>
          </a:p>
          <a:p>
            <a:pPr lvl="1" eaLnBrk="1" hangingPunct="1">
              <a:defRPr/>
            </a:pPr>
            <a:endParaRPr lang="en-US" sz="2000" smtClean="0"/>
          </a:p>
        </p:txBody>
      </p:sp>
      <p:sp>
        <p:nvSpPr>
          <p:cNvPr id="562194" name="Text Box 18"/>
          <p:cNvSpPr txBox="1">
            <a:spLocks noChangeArrowheads="1"/>
          </p:cNvSpPr>
          <p:nvPr/>
        </p:nvSpPr>
        <p:spPr bwMode="auto">
          <a:xfrm>
            <a:off x="566738" y="76200"/>
            <a:ext cx="75866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Explaining the Characteristics </a:t>
            </a:r>
          </a:p>
          <a:p>
            <a:pPr algn="l">
              <a:defRPr/>
            </a:pPr>
            <a:r>
              <a:rPr lang="en-US" sz="3000">
                <a:solidFill>
                  <a:srgbClr val="FFCC00"/>
                </a:solidFill>
                <a:cs typeface="+mn-cs"/>
              </a:rPr>
              <a:t>of the Solar System </a:t>
            </a:r>
          </a:p>
        </p:txBody>
      </p:sp>
      <p:pic>
        <p:nvPicPr>
          <p:cNvPr id="562195" name="Picture 19" descr="12T1"/>
          <p:cNvPicPr>
            <a:picLocks noChangeAspect="1" noChangeArrowheads="1"/>
          </p:cNvPicPr>
          <p:nvPr/>
        </p:nvPicPr>
        <p:blipFill>
          <a:blip r:embed="rId3">
            <a:extLst>
              <a:ext uri="{28A0092B-C50C-407E-A947-70E740481C1C}">
                <a14:useLocalDpi xmlns:a14="http://schemas.microsoft.com/office/drawing/2010/main" val="0"/>
              </a:ext>
            </a:extLst>
          </a:blip>
          <a:srcRect r="7388" b="6818"/>
          <a:stretch>
            <a:fillRect/>
          </a:stretch>
        </p:blipFill>
        <p:spPr bwMode="auto">
          <a:xfrm>
            <a:off x="5178425" y="2895600"/>
            <a:ext cx="396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43417156"/>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9" name="Rectangle 3"/>
          <p:cNvSpPr>
            <a:spLocks noGrp="1" noChangeArrowheads="1"/>
          </p:cNvSpPr>
          <p:nvPr>
            <p:ph idx="1"/>
          </p:nvPr>
        </p:nvSpPr>
        <p:spPr>
          <a:xfrm>
            <a:off x="566738" y="962025"/>
            <a:ext cx="8229600" cy="4205288"/>
          </a:xfrm>
        </p:spPr>
        <p:txBody>
          <a:bodyPr/>
          <a:lstStyle/>
          <a:p>
            <a:pPr eaLnBrk="1" hangingPunct="1">
              <a:defRPr/>
            </a:pPr>
            <a:r>
              <a:rPr lang="en-US" sz="4800" smtClean="0">
                <a:cs typeface="+mn-cs"/>
              </a:rPr>
              <a:t>Are there planets orbiting other stars? </a:t>
            </a:r>
          </a:p>
          <a:p>
            <a:pPr eaLnBrk="1" hangingPunct="1">
              <a:defRPr/>
            </a:pPr>
            <a:r>
              <a:rPr lang="en-US" sz="4800" smtClean="0">
                <a:cs typeface="+mn-cs"/>
              </a:rPr>
              <a:t>Are there planets like Earth?</a:t>
            </a:r>
            <a:r>
              <a:rPr lang="en-US" smtClean="0">
                <a:cs typeface="+mn-cs"/>
              </a:rPr>
              <a:t> </a:t>
            </a:r>
          </a:p>
          <a:p>
            <a:pPr lvl="1" eaLnBrk="1" hangingPunct="1">
              <a:defRPr/>
            </a:pPr>
            <a:r>
              <a:rPr lang="en-US" smtClean="0"/>
              <a:t>The evidence so far makes that seem likely.</a:t>
            </a:r>
          </a:p>
        </p:txBody>
      </p:sp>
      <p:sp>
        <p:nvSpPr>
          <p:cNvPr id="833541"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Planets Orbiting Other Stars</a:t>
            </a:r>
          </a:p>
        </p:txBody>
      </p:sp>
    </p:spTree>
    <p:extLst>
      <p:ext uri="{BB962C8B-B14F-4D97-AF65-F5344CB8AC3E}">
        <p14:creationId xmlns:p14="http://schemas.microsoft.com/office/powerpoint/2010/main" val="987742293"/>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3" name="Rectangle 13"/>
          <p:cNvSpPr>
            <a:spLocks noGrp="1" noChangeArrowheads="1"/>
          </p:cNvSpPr>
          <p:nvPr>
            <p:ph type="body" sz="half" idx="1"/>
          </p:nvPr>
        </p:nvSpPr>
        <p:spPr>
          <a:xfrm>
            <a:off x="554038" y="990600"/>
            <a:ext cx="7904162" cy="5638800"/>
          </a:xfrm>
        </p:spPr>
        <p:txBody>
          <a:bodyPr/>
          <a:lstStyle/>
          <a:p>
            <a:pPr eaLnBrk="1" hangingPunct="1">
              <a:defRPr/>
            </a:pPr>
            <a:r>
              <a:rPr lang="en-US" sz="3600" smtClean="0">
                <a:cs typeface="+mn-cs"/>
              </a:rPr>
              <a:t>You have already learned about dense disks of gas and dust around stars that are forming. </a:t>
            </a:r>
          </a:p>
          <a:p>
            <a:pPr lvl="1" eaLnBrk="1" hangingPunct="1">
              <a:defRPr/>
            </a:pPr>
            <a:r>
              <a:rPr lang="en-US" sz="2400" smtClean="0"/>
              <a:t>For example, at least 50 percent of the stars in the Orion nebula are encircled by dense disks of gas and dust.</a:t>
            </a:r>
          </a:p>
          <a:p>
            <a:pPr lvl="1" eaLnBrk="1" hangingPunct="1">
              <a:defRPr/>
            </a:pPr>
            <a:r>
              <a:rPr lang="en-US" sz="2400" smtClean="0"/>
              <a:t>They have more than enough mass to make planetary systems like ours.</a:t>
            </a:r>
          </a:p>
        </p:txBody>
      </p:sp>
      <p:sp>
        <p:nvSpPr>
          <p:cNvPr id="153614" name="Text Box 14"/>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Planet-Forming Disks Around Other Suns</a:t>
            </a:r>
          </a:p>
        </p:txBody>
      </p:sp>
    </p:spTree>
    <p:extLst>
      <p:ext uri="{BB962C8B-B14F-4D97-AF65-F5344CB8AC3E}">
        <p14:creationId xmlns:p14="http://schemas.microsoft.com/office/powerpoint/2010/main" val="1101591359"/>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8" name="Rectangle 10"/>
          <p:cNvSpPr>
            <a:spLocks noGrp="1" noChangeArrowheads="1"/>
          </p:cNvSpPr>
          <p:nvPr>
            <p:ph type="body" sz="half" idx="1"/>
          </p:nvPr>
        </p:nvSpPr>
        <p:spPr>
          <a:xfrm>
            <a:off x="554038" y="976313"/>
            <a:ext cx="8153400" cy="4724400"/>
          </a:xfrm>
        </p:spPr>
        <p:txBody>
          <a:bodyPr/>
          <a:lstStyle/>
          <a:p>
            <a:pPr eaLnBrk="1" hangingPunct="1">
              <a:defRPr/>
            </a:pPr>
            <a:r>
              <a:rPr lang="en-US" sz="4000" smtClean="0">
                <a:cs typeface="+mn-cs"/>
              </a:rPr>
              <a:t>The Orion star-forming region is only a few million years old.</a:t>
            </a:r>
          </a:p>
          <a:p>
            <a:pPr lvl="1" eaLnBrk="1" hangingPunct="1">
              <a:defRPr/>
            </a:pPr>
            <a:r>
              <a:rPr lang="en-US" sz="2600" smtClean="0"/>
              <a:t>So, it does not seem likely that planets </a:t>
            </a:r>
            <a:br>
              <a:rPr lang="en-US" sz="2600" smtClean="0"/>
            </a:br>
            <a:r>
              <a:rPr lang="en-US" sz="2600" smtClean="0"/>
              <a:t>have finished forming in these disks yet.</a:t>
            </a:r>
          </a:p>
          <a:p>
            <a:pPr lvl="1" eaLnBrk="1" hangingPunct="1">
              <a:buFont typeface="Times" charset="0"/>
              <a:buNone/>
              <a:defRPr/>
            </a:pPr>
            <a:endParaRPr lang="en-US" sz="2600" smtClean="0"/>
          </a:p>
        </p:txBody>
      </p:sp>
      <p:sp>
        <p:nvSpPr>
          <p:cNvPr id="124939" name="Text Box 11"/>
          <p:cNvSpPr txBox="1">
            <a:spLocks noChangeArrowheads="1"/>
          </p:cNvSpPr>
          <p:nvPr/>
        </p:nvSpPr>
        <p:spPr bwMode="auto">
          <a:xfrm>
            <a:off x="5584825" y="3725863"/>
            <a:ext cx="1841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en-US" sz="1600">
              <a:cs typeface="+mn-cs"/>
            </a:endParaRPr>
          </a:p>
        </p:txBody>
      </p:sp>
      <p:sp>
        <p:nvSpPr>
          <p:cNvPr id="149522" name="Text Box 18"/>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Planet-Forming Disks Around Other Suns</a:t>
            </a:r>
          </a:p>
        </p:txBody>
      </p:sp>
    </p:spTree>
    <p:extLst>
      <p:ext uri="{BB962C8B-B14F-4D97-AF65-F5344CB8AC3E}">
        <p14:creationId xmlns:p14="http://schemas.microsoft.com/office/powerpoint/2010/main" val="4244508390"/>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5" name="Rectangle 3"/>
          <p:cNvSpPr>
            <a:spLocks noGrp="1" noChangeArrowheads="1"/>
          </p:cNvSpPr>
          <p:nvPr>
            <p:ph idx="1"/>
          </p:nvPr>
        </p:nvSpPr>
        <p:spPr>
          <a:xfrm>
            <a:off x="566738" y="962025"/>
            <a:ext cx="7815262" cy="4525963"/>
          </a:xfrm>
        </p:spPr>
        <p:txBody>
          <a:bodyPr/>
          <a:lstStyle/>
          <a:p>
            <a:pPr eaLnBrk="1" hangingPunct="1">
              <a:defRPr/>
            </a:pPr>
            <a:r>
              <a:rPr lang="en-US" sz="4400" smtClean="0">
                <a:cs typeface="+mn-cs"/>
              </a:rPr>
              <a:t>Nevertheless, the important point for astronomers is:</a:t>
            </a:r>
          </a:p>
          <a:p>
            <a:pPr lvl="1" eaLnBrk="1" hangingPunct="1">
              <a:defRPr/>
            </a:pPr>
            <a:r>
              <a:rPr lang="en-US" sz="2600" smtClean="0"/>
              <a:t>Disks of gas and dust that could become planetary systems are a common feature of star formation.</a:t>
            </a:r>
          </a:p>
          <a:p>
            <a:pPr eaLnBrk="1" hangingPunct="1">
              <a:defRPr/>
            </a:pPr>
            <a:endParaRPr lang="en-US" sz="2600" smtClean="0">
              <a:cs typeface="+mn-cs"/>
            </a:endParaRPr>
          </a:p>
        </p:txBody>
      </p:sp>
      <p:sp>
        <p:nvSpPr>
          <p:cNvPr id="1160198"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Planet-Forming Disks Around Other Suns</a:t>
            </a:r>
          </a:p>
        </p:txBody>
      </p:sp>
    </p:spTree>
    <p:extLst>
      <p:ext uri="{BB962C8B-B14F-4D97-AF65-F5344CB8AC3E}">
        <p14:creationId xmlns:p14="http://schemas.microsoft.com/office/powerpoint/2010/main" val="3973025467"/>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sz="half" idx="1"/>
          </p:nvPr>
        </p:nvSpPr>
        <p:spPr>
          <a:xfrm>
            <a:off x="566738" y="990600"/>
            <a:ext cx="8577262" cy="5867400"/>
          </a:xfrm>
        </p:spPr>
        <p:txBody>
          <a:bodyPr/>
          <a:lstStyle/>
          <a:p>
            <a:pPr eaLnBrk="1" hangingPunct="1">
              <a:defRPr/>
            </a:pPr>
            <a:r>
              <a:rPr lang="en-US" sz="3400" dirty="0" smtClean="0">
                <a:cs typeface="+mn-cs"/>
              </a:rPr>
              <a:t>Also, infrared astronomers have found very cold, low-density dust disks around older stars such as Vega and Beta </a:t>
            </a:r>
            <a:r>
              <a:rPr lang="en-US" sz="3400" dirty="0" err="1" smtClean="0">
                <a:cs typeface="+mn-cs"/>
              </a:rPr>
              <a:t>Pictoris</a:t>
            </a:r>
            <a:r>
              <a:rPr lang="en-US" sz="3400" dirty="0" smtClean="0">
                <a:cs typeface="+mn-cs"/>
              </a:rPr>
              <a:t>.</a:t>
            </a:r>
          </a:p>
          <a:p>
            <a:pPr lvl="1" eaLnBrk="1" hangingPunct="1">
              <a:defRPr/>
            </a:pPr>
            <a:r>
              <a:rPr lang="en-US" sz="2400" dirty="0" smtClean="0"/>
              <a:t>Although much younger than the sun, these </a:t>
            </a:r>
            <a:br>
              <a:rPr lang="en-US" sz="2400" dirty="0" smtClean="0"/>
            </a:br>
            <a:r>
              <a:rPr lang="en-US" sz="2400" dirty="0" smtClean="0"/>
              <a:t>stars are on the main sequence and have </a:t>
            </a:r>
            <a:br>
              <a:rPr lang="en-US" sz="2400" dirty="0" smtClean="0"/>
            </a:br>
            <a:r>
              <a:rPr lang="en-US" sz="2400" dirty="0" smtClean="0"/>
              <a:t>completed their formation. </a:t>
            </a:r>
          </a:p>
          <a:p>
            <a:pPr lvl="1" eaLnBrk="1" hangingPunct="1">
              <a:defRPr/>
            </a:pPr>
            <a:r>
              <a:rPr lang="en-US" sz="2400" dirty="0" smtClean="0"/>
              <a:t>So, they are clearly in a later stage than the </a:t>
            </a:r>
            <a:br>
              <a:rPr lang="en-US" sz="2400" dirty="0" smtClean="0"/>
            </a:br>
            <a:r>
              <a:rPr lang="en-US" sz="2400" dirty="0" smtClean="0"/>
              <a:t>newborn stars in Orion.</a:t>
            </a:r>
            <a:endParaRPr lang="en-US" sz="3200" dirty="0" smtClean="0"/>
          </a:p>
        </p:txBody>
      </p:sp>
      <p:sp>
        <p:nvSpPr>
          <p:cNvPr id="146454" name="Text Box 22"/>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50000"/>
              </a:spcBef>
              <a:defRPr/>
            </a:pPr>
            <a:r>
              <a:rPr lang="en-US" sz="3000">
                <a:solidFill>
                  <a:srgbClr val="FFCC00"/>
                </a:solidFill>
                <a:cs typeface="+mn-cs"/>
              </a:rPr>
              <a:t>Debris Disks</a:t>
            </a:r>
          </a:p>
        </p:txBody>
      </p:sp>
    </p:spTree>
    <p:extLst>
      <p:ext uri="{BB962C8B-B14F-4D97-AF65-F5344CB8AC3E}">
        <p14:creationId xmlns:p14="http://schemas.microsoft.com/office/powerpoint/2010/main" val="1232999990"/>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9" name="Rectangle 3"/>
          <p:cNvSpPr>
            <a:spLocks noGrp="1" noChangeArrowheads="1"/>
          </p:cNvSpPr>
          <p:nvPr>
            <p:ph idx="1"/>
          </p:nvPr>
        </p:nvSpPr>
        <p:spPr>
          <a:xfrm>
            <a:off x="566738" y="962025"/>
            <a:ext cx="8229600" cy="4495800"/>
          </a:xfrm>
        </p:spPr>
        <p:txBody>
          <a:bodyPr/>
          <a:lstStyle/>
          <a:p>
            <a:pPr eaLnBrk="1" hangingPunct="1">
              <a:defRPr/>
            </a:pPr>
            <a:r>
              <a:rPr lang="en-US" sz="4400" smtClean="0">
                <a:cs typeface="+mn-cs"/>
              </a:rPr>
              <a:t>Meteorites can be divided into three broad categories.</a:t>
            </a:r>
            <a:r>
              <a:rPr lang="en-US" sz="4000" smtClean="0">
                <a:cs typeface="+mn-cs"/>
              </a:rPr>
              <a:t> </a:t>
            </a:r>
          </a:p>
          <a:p>
            <a:pPr lvl="1" eaLnBrk="1" hangingPunct="1">
              <a:defRPr/>
            </a:pPr>
            <a:r>
              <a:rPr lang="en-US" i="1" smtClean="0"/>
              <a:t>Iron</a:t>
            </a:r>
          </a:p>
          <a:p>
            <a:pPr lvl="1" eaLnBrk="1" hangingPunct="1">
              <a:defRPr/>
            </a:pPr>
            <a:r>
              <a:rPr lang="en-US" i="1" smtClean="0"/>
              <a:t>Stony</a:t>
            </a:r>
          </a:p>
          <a:p>
            <a:pPr lvl="1" eaLnBrk="1" hangingPunct="1">
              <a:defRPr/>
            </a:pPr>
            <a:r>
              <a:rPr lang="en-US" i="1" smtClean="0"/>
              <a:t>Stony-iron</a:t>
            </a:r>
          </a:p>
        </p:txBody>
      </p:sp>
      <p:sp>
        <p:nvSpPr>
          <p:cNvPr id="1038345" name="Text Box 9"/>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Meteoroids, Meteors, and Meteorites</a:t>
            </a:r>
          </a:p>
        </p:txBody>
      </p:sp>
    </p:spTree>
    <p:extLst>
      <p:ext uri="{BB962C8B-B14F-4D97-AF65-F5344CB8AC3E}">
        <p14:creationId xmlns:p14="http://schemas.microsoft.com/office/powerpoint/2010/main" val="2080612753"/>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48" name="Rectangle 12"/>
          <p:cNvSpPr>
            <a:spLocks noGrp="1" noChangeArrowheads="1"/>
          </p:cNvSpPr>
          <p:nvPr>
            <p:ph type="body" sz="half" idx="1"/>
          </p:nvPr>
        </p:nvSpPr>
        <p:spPr>
          <a:xfrm>
            <a:off x="566738" y="990600"/>
            <a:ext cx="8348662" cy="4800600"/>
          </a:xfrm>
        </p:spPr>
        <p:txBody>
          <a:bodyPr/>
          <a:lstStyle/>
          <a:p>
            <a:pPr eaLnBrk="1" hangingPunct="1">
              <a:defRPr/>
            </a:pPr>
            <a:r>
              <a:rPr lang="en-US" sz="3600" smtClean="0">
                <a:cs typeface="+mn-cs"/>
              </a:rPr>
              <a:t>These low-density disks generally have innermost zones with even lower-density places where planets may have formed. </a:t>
            </a:r>
          </a:p>
        </p:txBody>
      </p:sp>
      <p:sp>
        <p:nvSpPr>
          <p:cNvPr id="628757" name="Text Box 21"/>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50000"/>
              </a:spcBef>
              <a:defRPr/>
            </a:pPr>
            <a:r>
              <a:rPr lang="en-US" sz="3000">
                <a:solidFill>
                  <a:srgbClr val="FFCC00"/>
                </a:solidFill>
                <a:cs typeface="+mn-cs"/>
              </a:rPr>
              <a:t>Debris Disks</a:t>
            </a:r>
          </a:p>
        </p:txBody>
      </p:sp>
      <p:pic>
        <p:nvPicPr>
          <p:cNvPr id="628758" name="Picture 22" descr="12f1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39992" t="32805" r="714" b="977"/>
          <a:stretch>
            <a:fillRect/>
          </a:stretch>
        </p:blipFill>
        <p:spPr bwMode="auto">
          <a:xfrm>
            <a:off x="5029200" y="3227388"/>
            <a:ext cx="4114800" cy="363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27759274"/>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idx="1"/>
          </p:nvPr>
        </p:nvSpPr>
        <p:spPr>
          <a:xfrm>
            <a:off x="563563" y="976313"/>
            <a:ext cx="8580437" cy="5272087"/>
          </a:xfrm>
        </p:spPr>
        <p:txBody>
          <a:bodyPr/>
          <a:lstStyle/>
          <a:p>
            <a:pPr eaLnBrk="1" hangingPunct="1">
              <a:defRPr/>
            </a:pPr>
            <a:r>
              <a:rPr lang="en-US" sz="4000" smtClean="0">
                <a:cs typeface="+mn-cs"/>
              </a:rPr>
              <a:t>Such tenuous dust disks are sometimes called </a:t>
            </a:r>
            <a:r>
              <a:rPr lang="en-US" sz="4000" smtClean="0">
                <a:solidFill>
                  <a:srgbClr val="0000FF"/>
                </a:solidFill>
                <a:cs typeface="+mn-cs"/>
              </a:rPr>
              <a:t>debris disks</a:t>
            </a:r>
            <a:r>
              <a:rPr lang="en-US" sz="4000" smtClean="0">
                <a:cs typeface="+mn-cs"/>
              </a:rPr>
              <a:t>.</a:t>
            </a:r>
          </a:p>
          <a:p>
            <a:pPr lvl="1" eaLnBrk="1" hangingPunct="1">
              <a:defRPr/>
            </a:pPr>
            <a:r>
              <a:rPr lang="en-US" sz="2400" smtClean="0"/>
              <a:t>This is because they are understood to be </a:t>
            </a:r>
            <a:br>
              <a:rPr lang="en-US" sz="2400" smtClean="0"/>
            </a:br>
            <a:r>
              <a:rPr lang="en-US" sz="2400" smtClean="0"/>
              <a:t>dusty debris released in collisions among </a:t>
            </a:r>
            <a:br>
              <a:rPr lang="en-US" sz="2400" smtClean="0"/>
            </a:br>
            <a:r>
              <a:rPr lang="en-US" sz="2400" smtClean="0"/>
              <a:t>small bodies such as comets, asteroids, </a:t>
            </a:r>
            <a:br>
              <a:rPr lang="en-US" sz="2400" smtClean="0"/>
            </a:br>
            <a:r>
              <a:rPr lang="en-US" sz="2400" smtClean="0"/>
              <a:t>and Kuiper belt objects.</a:t>
            </a:r>
          </a:p>
        </p:txBody>
      </p:sp>
      <p:sp>
        <p:nvSpPr>
          <p:cNvPr id="144397" name="Text Box 13"/>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50000"/>
              </a:spcBef>
              <a:defRPr/>
            </a:pPr>
            <a:r>
              <a:rPr lang="en-US" sz="3000">
                <a:solidFill>
                  <a:srgbClr val="FFCC00"/>
                </a:solidFill>
                <a:cs typeface="+mn-cs"/>
              </a:rPr>
              <a:t>Debris Disks</a:t>
            </a:r>
          </a:p>
        </p:txBody>
      </p:sp>
    </p:spTree>
    <p:extLst>
      <p:ext uri="{BB962C8B-B14F-4D97-AF65-F5344CB8AC3E}">
        <p14:creationId xmlns:p14="http://schemas.microsoft.com/office/powerpoint/2010/main" val="2329574211"/>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9" name="Rectangle 3"/>
          <p:cNvSpPr>
            <a:spLocks noGrp="1" noChangeArrowheads="1"/>
          </p:cNvSpPr>
          <p:nvPr>
            <p:ph idx="1"/>
          </p:nvPr>
        </p:nvSpPr>
        <p:spPr>
          <a:xfrm>
            <a:off x="566738" y="962025"/>
            <a:ext cx="7967662" cy="4495800"/>
          </a:xfrm>
        </p:spPr>
        <p:txBody>
          <a:bodyPr/>
          <a:lstStyle/>
          <a:p>
            <a:pPr eaLnBrk="1" hangingPunct="1">
              <a:defRPr/>
            </a:pPr>
            <a:r>
              <a:rPr lang="en-US" sz="4200" smtClean="0">
                <a:cs typeface="+mn-cs"/>
              </a:rPr>
              <a:t>Our own solar system is known to contain such dust.</a:t>
            </a:r>
          </a:p>
          <a:p>
            <a:pPr lvl="1" eaLnBrk="1" hangingPunct="1">
              <a:defRPr/>
            </a:pPr>
            <a:r>
              <a:rPr lang="en-US" sz="2400" smtClean="0"/>
              <a:t>Astronomers believe the sun has an extensive debris disk of cold dust extending far beyond the orbits of the planets.</a:t>
            </a:r>
          </a:p>
          <a:p>
            <a:pPr eaLnBrk="1" hangingPunct="1">
              <a:defRPr/>
            </a:pPr>
            <a:endParaRPr lang="en-US" sz="2400" smtClean="0">
              <a:cs typeface="+mn-cs"/>
            </a:endParaRPr>
          </a:p>
        </p:txBody>
      </p:sp>
      <p:sp>
        <p:nvSpPr>
          <p:cNvPr id="1017863" name="Text Box 7"/>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50000"/>
              </a:spcBef>
              <a:defRPr/>
            </a:pPr>
            <a:r>
              <a:rPr lang="en-US" sz="3000">
                <a:solidFill>
                  <a:srgbClr val="FFCC00"/>
                </a:solidFill>
                <a:cs typeface="+mn-cs"/>
              </a:rPr>
              <a:t>Debris Disks</a:t>
            </a:r>
          </a:p>
        </p:txBody>
      </p:sp>
    </p:spTree>
    <p:extLst>
      <p:ext uri="{BB962C8B-B14F-4D97-AF65-F5344CB8AC3E}">
        <p14:creationId xmlns:p14="http://schemas.microsoft.com/office/powerpoint/2010/main" val="2797494705"/>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1" name="Rectangle 3"/>
          <p:cNvSpPr>
            <a:spLocks noGrp="1" noChangeArrowheads="1"/>
          </p:cNvSpPr>
          <p:nvPr>
            <p:ph idx="1"/>
          </p:nvPr>
        </p:nvSpPr>
        <p:spPr>
          <a:xfrm>
            <a:off x="557213" y="976313"/>
            <a:ext cx="8053387" cy="5829300"/>
          </a:xfrm>
        </p:spPr>
        <p:txBody>
          <a:bodyPr/>
          <a:lstStyle/>
          <a:p>
            <a:pPr eaLnBrk="1" hangingPunct="1">
              <a:defRPr/>
            </a:pPr>
            <a:r>
              <a:rPr lang="en-US" sz="4000" smtClean="0">
                <a:cs typeface="+mn-cs"/>
              </a:rPr>
              <a:t>Few planets orbiting stars with debris disks have been detected so far.</a:t>
            </a:r>
          </a:p>
          <a:p>
            <a:pPr lvl="1" eaLnBrk="1" hangingPunct="1">
              <a:defRPr/>
            </a:pPr>
            <a:r>
              <a:rPr lang="en-US" sz="2400" smtClean="0"/>
              <a:t>However, the presence of dust particles with lifetimes shorter than the ages of the stars assures you that remnant planetesimals like asteroids and comets are present as the sources of the dust.</a:t>
            </a:r>
          </a:p>
        </p:txBody>
      </p:sp>
      <p:sp>
        <p:nvSpPr>
          <p:cNvPr id="1015816" name="Text Box 8"/>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50000"/>
              </a:spcBef>
              <a:defRPr/>
            </a:pPr>
            <a:r>
              <a:rPr lang="en-US" sz="3000">
                <a:solidFill>
                  <a:srgbClr val="FFCC00"/>
                </a:solidFill>
                <a:cs typeface="+mn-cs"/>
              </a:rPr>
              <a:t>Debris Disks</a:t>
            </a:r>
          </a:p>
        </p:txBody>
      </p:sp>
    </p:spTree>
    <p:extLst>
      <p:ext uri="{BB962C8B-B14F-4D97-AF65-F5344CB8AC3E}">
        <p14:creationId xmlns:p14="http://schemas.microsoft.com/office/powerpoint/2010/main" val="4209195046"/>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1" name="Rectangle 3"/>
          <p:cNvSpPr>
            <a:spLocks noGrp="1" noChangeArrowheads="1"/>
          </p:cNvSpPr>
          <p:nvPr>
            <p:ph idx="1"/>
          </p:nvPr>
        </p:nvSpPr>
        <p:spPr>
          <a:xfrm>
            <a:off x="566738" y="990600"/>
            <a:ext cx="8424862" cy="4876800"/>
          </a:xfrm>
        </p:spPr>
        <p:txBody>
          <a:bodyPr/>
          <a:lstStyle/>
          <a:p>
            <a:pPr eaLnBrk="1" hangingPunct="1">
              <a:defRPr/>
            </a:pPr>
            <a:r>
              <a:rPr lang="en-US" sz="3400" smtClean="0">
                <a:cs typeface="+mn-cs"/>
              </a:rPr>
              <a:t>If planetesimals are there, then you can expect that there are also planets orbiting those stars.</a:t>
            </a:r>
          </a:p>
          <a:p>
            <a:pPr lvl="1" eaLnBrk="1" hangingPunct="1">
              <a:defRPr/>
            </a:pPr>
            <a:r>
              <a:rPr lang="en-US" sz="2400" smtClean="0"/>
              <a:t>Many of the debris disks have details of structure and shape that are probably caused by the gravity of planets orbiting within or at the edges of the debris.</a:t>
            </a:r>
          </a:p>
          <a:p>
            <a:pPr eaLnBrk="1" hangingPunct="1">
              <a:defRPr/>
            </a:pPr>
            <a:endParaRPr lang="en-US" sz="2400" smtClean="0">
              <a:cs typeface="+mn-cs"/>
            </a:endParaRPr>
          </a:p>
        </p:txBody>
      </p:sp>
      <p:sp>
        <p:nvSpPr>
          <p:cNvPr id="1067016" name="Text Box 8"/>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50000"/>
              </a:spcBef>
              <a:defRPr/>
            </a:pPr>
            <a:r>
              <a:rPr lang="en-US" sz="3000">
                <a:solidFill>
                  <a:srgbClr val="FFCC00"/>
                </a:solidFill>
                <a:cs typeface="+mn-cs"/>
              </a:rPr>
              <a:t>Debris Disks</a:t>
            </a:r>
          </a:p>
        </p:txBody>
      </p:sp>
    </p:spTree>
    <p:extLst>
      <p:ext uri="{BB962C8B-B14F-4D97-AF65-F5344CB8AC3E}">
        <p14:creationId xmlns:p14="http://schemas.microsoft.com/office/powerpoint/2010/main" val="3055344580"/>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sz="half" idx="1"/>
          </p:nvPr>
        </p:nvSpPr>
        <p:spPr>
          <a:xfrm>
            <a:off x="554038" y="990600"/>
            <a:ext cx="8208962" cy="5287963"/>
          </a:xfrm>
        </p:spPr>
        <p:txBody>
          <a:bodyPr/>
          <a:lstStyle/>
          <a:p>
            <a:pPr eaLnBrk="1" hangingPunct="1">
              <a:defRPr/>
            </a:pPr>
            <a:r>
              <a:rPr lang="en-US" sz="3600" smtClean="0">
                <a:cs typeface="+mn-cs"/>
              </a:rPr>
              <a:t>Notice the difference between the two kinds of disks that astronomers have found. </a:t>
            </a:r>
          </a:p>
          <a:p>
            <a:pPr lvl="1" eaLnBrk="1" hangingPunct="1">
              <a:defRPr/>
            </a:pPr>
            <a:r>
              <a:rPr lang="en-US" sz="2400" smtClean="0"/>
              <a:t>The low-density dust disks such as the one around Beta Pictoris are produced by dust from collisions among comets, asteroids, and Kuiper belt objects. </a:t>
            </a:r>
          </a:p>
          <a:p>
            <a:pPr lvl="1" eaLnBrk="1" hangingPunct="1">
              <a:defRPr/>
            </a:pPr>
            <a:r>
              <a:rPr lang="en-US" sz="2400" smtClean="0"/>
              <a:t>Such disks are evidence that planetary systems have already formed. </a:t>
            </a:r>
          </a:p>
          <a:p>
            <a:pPr lvl="1" eaLnBrk="1" hangingPunct="1">
              <a:defRPr/>
            </a:pPr>
            <a:r>
              <a:rPr lang="en-US" sz="2400" smtClean="0"/>
              <a:t>The dense disks of gas and dust such as those seen around the stars in Orion are sites where planets could be forming right now.</a:t>
            </a:r>
          </a:p>
        </p:txBody>
      </p:sp>
      <p:sp>
        <p:nvSpPr>
          <p:cNvPr id="142355" name="Text Box 19"/>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50000"/>
              </a:spcBef>
              <a:defRPr/>
            </a:pPr>
            <a:r>
              <a:rPr lang="en-US" sz="3000">
                <a:solidFill>
                  <a:srgbClr val="FFCC00"/>
                </a:solidFill>
                <a:cs typeface="+mn-cs"/>
              </a:rPr>
              <a:t>Debris Disks</a:t>
            </a:r>
          </a:p>
        </p:txBody>
      </p:sp>
    </p:spTree>
    <p:extLst>
      <p:ext uri="{BB962C8B-B14F-4D97-AF65-F5344CB8AC3E}">
        <p14:creationId xmlns:p14="http://schemas.microsoft.com/office/powerpoint/2010/main" val="2125538744"/>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idx="1"/>
          </p:nvPr>
        </p:nvSpPr>
        <p:spPr>
          <a:xfrm>
            <a:off x="563563" y="962025"/>
            <a:ext cx="7818437" cy="5410200"/>
          </a:xfrm>
        </p:spPr>
        <p:txBody>
          <a:bodyPr/>
          <a:lstStyle/>
          <a:p>
            <a:pPr eaLnBrk="1" hangingPunct="1">
              <a:defRPr/>
            </a:pPr>
            <a:r>
              <a:rPr lang="en-US" sz="4000" smtClean="0">
                <a:cs typeface="+mn-cs"/>
              </a:rPr>
              <a:t>A planet orbiting another star is called an </a:t>
            </a:r>
            <a:r>
              <a:rPr lang="en-US" sz="4000" smtClean="0">
                <a:solidFill>
                  <a:srgbClr val="0000FF"/>
                </a:solidFill>
                <a:cs typeface="+mn-cs"/>
              </a:rPr>
              <a:t>extrasolar planet</a:t>
            </a:r>
            <a:r>
              <a:rPr lang="en-US" sz="4000" smtClean="0">
                <a:cs typeface="+mn-cs"/>
              </a:rPr>
              <a:t>.</a:t>
            </a:r>
          </a:p>
          <a:p>
            <a:pPr lvl="1" eaLnBrk="1" hangingPunct="1">
              <a:defRPr/>
            </a:pPr>
            <a:r>
              <a:rPr lang="en-US" sz="2400" smtClean="0"/>
              <a:t>Such a planet would be quite faint and difficult to detect so close to the glare of its star.</a:t>
            </a:r>
          </a:p>
          <a:p>
            <a:pPr lvl="1" eaLnBrk="1" hangingPunct="1">
              <a:defRPr/>
            </a:pPr>
            <a:r>
              <a:rPr lang="en-US" sz="2400" smtClean="0"/>
              <a:t>However, there are ways to find these planets.</a:t>
            </a:r>
          </a:p>
          <a:p>
            <a:pPr lvl="1" eaLnBrk="1" hangingPunct="1">
              <a:defRPr/>
            </a:pPr>
            <a:r>
              <a:rPr lang="en-US" sz="2400" smtClean="0"/>
              <a:t>To see how, all you have to do is imagine walking a dog.</a:t>
            </a:r>
          </a:p>
        </p:txBody>
      </p:sp>
      <p:sp>
        <p:nvSpPr>
          <p:cNvPr id="140303" name="Rectangle 15"/>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331462694"/>
      </p:ext>
    </p:extLst>
  </p:cSld>
  <p:clrMapOvr>
    <a:masterClrMapping/>
  </p:clrMapOvr>
  <p:transition xmlns:p14="http://schemas.microsoft.com/office/powerpoint/2010/main" advTm="5000"/>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idx="1"/>
          </p:nvPr>
        </p:nvSpPr>
        <p:spPr>
          <a:xfrm>
            <a:off x="563563" y="962025"/>
            <a:ext cx="7818437" cy="5410200"/>
          </a:xfrm>
        </p:spPr>
        <p:txBody>
          <a:bodyPr/>
          <a:lstStyle/>
          <a:p>
            <a:pPr eaLnBrk="1" hangingPunct="1">
              <a:defRPr/>
            </a:pPr>
            <a:r>
              <a:rPr lang="en-US" sz="4000" smtClean="0">
                <a:cs typeface="+mn-cs"/>
              </a:rPr>
              <a:t>You will remember that Earth and its moon orbit around their common center of mass.</a:t>
            </a:r>
          </a:p>
          <a:p>
            <a:pPr eaLnBrk="1" hangingPunct="1">
              <a:defRPr/>
            </a:pPr>
            <a:r>
              <a:rPr lang="en-US" sz="4000" smtClean="0">
                <a:cs typeface="+mn-cs"/>
              </a:rPr>
              <a:t>When a planet orbits a star, the star moves very slightly as it orbits the center of mass of the planet-star system.</a:t>
            </a:r>
            <a:endParaRPr lang="en-US" sz="2800" smtClean="0">
              <a:cs typeface="+mn-cs"/>
            </a:endParaRPr>
          </a:p>
        </p:txBody>
      </p:sp>
      <p:sp>
        <p:nvSpPr>
          <p:cNvPr id="1199108" name="Rectangle 4"/>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4261737574"/>
      </p:ext>
    </p:extLst>
  </p:cSld>
  <p:clrMapOvr>
    <a:masterClrMapping/>
  </p:clrMapOvr>
  <p:transition xmlns:p14="http://schemas.microsoft.com/office/powerpoint/2010/main" advTm="5000"/>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4" name="Rectangle 14"/>
          <p:cNvSpPr>
            <a:spLocks noGrp="1" noChangeArrowheads="1"/>
          </p:cNvSpPr>
          <p:nvPr>
            <p:ph type="body" sz="half" idx="1"/>
          </p:nvPr>
        </p:nvSpPr>
        <p:spPr>
          <a:xfrm>
            <a:off x="554038" y="990600"/>
            <a:ext cx="4841875" cy="5867400"/>
          </a:xfrm>
        </p:spPr>
        <p:txBody>
          <a:bodyPr/>
          <a:lstStyle/>
          <a:p>
            <a:pPr eaLnBrk="1" hangingPunct="1">
              <a:defRPr/>
            </a:pPr>
            <a:r>
              <a:rPr lang="en-US" sz="3600" smtClean="0">
                <a:cs typeface="+mn-cs"/>
              </a:rPr>
              <a:t>Think of someone walking a poorly trained dog on a leash.</a:t>
            </a:r>
          </a:p>
          <a:p>
            <a:pPr lvl="1" eaLnBrk="1" hangingPunct="1">
              <a:defRPr/>
            </a:pPr>
            <a:r>
              <a:rPr lang="en-US" sz="2400" smtClean="0"/>
              <a:t>The dog runs around </a:t>
            </a:r>
            <a:br>
              <a:rPr lang="en-US" sz="2400" smtClean="0"/>
            </a:br>
            <a:r>
              <a:rPr lang="en-US" sz="2400" smtClean="0"/>
              <a:t>pulling on the leash.</a:t>
            </a:r>
          </a:p>
          <a:p>
            <a:pPr lvl="1" eaLnBrk="1" hangingPunct="1">
              <a:defRPr/>
            </a:pPr>
            <a:r>
              <a:rPr lang="en-US" sz="2400" smtClean="0"/>
              <a:t>Even if it were an </a:t>
            </a:r>
            <a:br>
              <a:rPr lang="en-US" sz="2400" smtClean="0"/>
            </a:br>
            <a:r>
              <a:rPr lang="en-US" sz="2400" smtClean="0"/>
              <a:t>invisible dog, you </a:t>
            </a:r>
            <a:br>
              <a:rPr lang="en-US" sz="2400" smtClean="0"/>
            </a:br>
            <a:r>
              <a:rPr lang="en-US" sz="2400" smtClean="0"/>
              <a:t>could plot its path </a:t>
            </a:r>
            <a:br>
              <a:rPr lang="en-US" sz="2400" smtClean="0"/>
            </a:br>
            <a:r>
              <a:rPr lang="en-US" sz="2400" smtClean="0"/>
              <a:t>by watching how </a:t>
            </a:r>
            <a:br>
              <a:rPr lang="en-US" sz="2400" smtClean="0"/>
            </a:br>
            <a:r>
              <a:rPr lang="en-US" sz="2400" smtClean="0"/>
              <a:t>its owner was jerked </a:t>
            </a:r>
            <a:br>
              <a:rPr lang="en-US" sz="2400" smtClean="0"/>
            </a:br>
            <a:r>
              <a:rPr lang="en-US" sz="2400" smtClean="0"/>
              <a:t>back and forth.</a:t>
            </a:r>
          </a:p>
        </p:txBody>
      </p:sp>
      <p:sp>
        <p:nvSpPr>
          <p:cNvPr id="138273" name="Rectangle 33"/>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pic>
        <p:nvPicPr>
          <p:cNvPr id="138274" name="Picture 34" descr="12f1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925" t="2344" r="52832" b="3929"/>
          <a:stretch>
            <a:fillRect/>
          </a:stretch>
        </p:blipFill>
        <p:spPr bwMode="auto">
          <a:xfrm>
            <a:off x="5857875" y="1219200"/>
            <a:ext cx="32861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79277208"/>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sz="half" idx="1"/>
          </p:nvPr>
        </p:nvSpPr>
        <p:spPr>
          <a:xfrm>
            <a:off x="554038" y="990600"/>
            <a:ext cx="4765675" cy="5715000"/>
          </a:xfrm>
        </p:spPr>
        <p:txBody>
          <a:bodyPr/>
          <a:lstStyle/>
          <a:p>
            <a:pPr eaLnBrk="1" hangingPunct="1">
              <a:defRPr/>
            </a:pPr>
            <a:r>
              <a:rPr lang="en-US" smtClean="0">
                <a:cs typeface="+mn-cs"/>
              </a:rPr>
              <a:t>In the same way, astronomers can detect a planet orbiting another star—by watching how the star moves as the planet tugs on it.</a:t>
            </a:r>
          </a:p>
        </p:txBody>
      </p:sp>
      <p:sp>
        <p:nvSpPr>
          <p:cNvPr id="137239" name="Rectangle 23"/>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pic>
        <p:nvPicPr>
          <p:cNvPr id="137243" name="Picture 27" descr="12f1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925" t="2344" r="52832" b="3929"/>
          <a:stretch>
            <a:fillRect/>
          </a:stretch>
        </p:blipFill>
        <p:spPr bwMode="auto">
          <a:xfrm>
            <a:off x="5854700" y="1219200"/>
            <a:ext cx="32861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74453948"/>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5" name="Rectangle 3"/>
          <p:cNvSpPr>
            <a:spLocks noGrp="1" noChangeArrowheads="1"/>
          </p:cNvSpPr>
          <p:nvPr>
            <p:ph idx="1"/>
          </p:nvPr>
        </p:nvSpPr>
        <p:spPr>
          <a:xfrm>
            <a:off x="566738" y="990600"/>
            <a:ext cx="8577262" cy="5867400"/>
          </a:xfrm>
        </p:spPr>
        <p:txBody>
          <a:bodyPr/>
          <a:lstStyle/>
          <a:p>
            <a:pPr eaLnBrk="1" hangingPunct="1">
              <a:defRPr/>
            </a:pPr>
            <a:r>
              <a:rPr lang="en-US" smtClean="0">
                <a:cs typeface="+mn-cs"/>
              </a:rPr>
              <a:t>Iron meteorites are solid chunks of iron and nickel. </a:t>
            </a:r>
          </a:p>
          <a:p>
            <a:pPr eaLnBrk="1" hangingPunct="1">
              <a:defRPr/>
            </a:pPr>
            <a:r>
              <a:rPr lang="en-US" smtClean="0">
                <a:cs typeface="+mn-cs"/>
              </a:rPr>
              <a:t>Stony meteorites are silicate masses that resemble Earth rocks. </a:t>
            </a:r>
          </a:p>
          <a:p>
            <a:pPr eaLnBrk="1" hangingPunct="1">
              <a:defRPr/>
            </a:pPr>
            <a:r>
              <a:rPr lang="en-US" smtClean="0">
                <a:cs typeface="+mn-cs"/>
              </a:rPr>
              <a:t>Stony-iron meteorites are iron-stone mixtures.</a:t>
            </a:r>
          </a:p>
        </p:txBody>
      </p:sp>
      <p:sp>
        <p:nvSpPr>
          <p:cNvPr id="1185800" name="Text Box 8"/>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Meteoroids, Meteors, and Meteorites</a:t>
            </a:r>
          </a:p>
        </p:txBody>
      </p:sp>
      <p:grpSp>
        <p:nvGrpSpPr>
          <p:cNvPr id="166915" name="Group 17"/>
          <p:cNvGrpSpPr>
            <a:grpSpLocks/>
          </p:cNvGrpSpPr>
          <p:nvPr/>
        </p:nvGrpSpPr>
        <p:grpSpPr bwMode="auto">
          <a:xfrm>
            <a:off x="2895600" y="4098925"/>
            <a:ext cx="6248400" cy="2759075"/>
            <a:chOff x="1488" y="912"/>
            <a:chExt cx="3936" cy="1738"/>
          </a:xfrm>
        </p:grpSpPr>
        <p:pic>
          <p:nvPicPr>
            <p:cNvPr id="166916" name="Picture 15" descr="12f04"/>
            <p:cNvPicPr>
              <a:picLocks noChangeAspect="1" noChangeArrowheads="1"/>
            </p:cNvPicPr>
            <p:nvPr/>
          </p:nvPicPr>
          <p:blipFill>
            <a:blip r:embed="rId3">
              <a:extLst>
                <a:ext uri="{28A0092B-C50C-407E-A947-70E740481C1C}">
                  <a14:useLocalDpi xmlns:a14="http://schemas.microsoft.com/office/drawing/2010/main" val="0"/>
                </a:ext>
              </a:extLst>
            </a:blip>
            <a:srcRect b="31386"/>
            <a:stretch>
              <a:fillRect/>
            </a:stretch>
          </p:blipFill>
          <p:spPr bwMode="auto">
            <a:xfrm>
              <a:off x="1488" y="912"/>
              <a:ext cx="3936" cy="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5808" name="Rectangle 16"/>
            <p:cNvSpPr>
              <a:spLocks noChangeArrowheads="1"/>
            </p:cNvSpPr>
            <p:nvPr/>
          </p:nvSpPr>
          <p:spPr bwMode="auto">
            <a:xfrm>
              <a:off x="2549" y="2362"/>
              <a:ext cx="1200" cy="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Tree>
    <p:extLst>
      <p:ext uri="{BB962C8B-B14F-4D97-AF65-F5344CB8AC3E}">
        <p14:creationId xmlns:p14="http://schemas.microsoft.com/office/powerpoint/2010/main" val="2385351120"/>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7" name="Rectangle 3"/>
          <p:cNvSpPr>
            <a:spLocks noGrp="1" noChangeArrowheads="1"/>
          </p:cNvSpPr>
          <p:nvPr>
            <p:ph idx="1"/>
          </p:nvPr>
        </p:nvSpPr>
        <p:spPr>
          <a:xfrm>
            <a:off x="566738" y="962025"/>
            <a:ext cx="8229600" cy="4495800"/>
          </a:xfrm>
        </p:spPr>
        <p:txBody>
          <a:bodyPr/>
          <a:lstStyle/>
          <a:p>
            <a:pPr eaLnBrk="1" hangingPunct="1">
              <a:defRPr/>
            </a:pPr>
            <a:r>
              <a:rPr lang="en-US" sz="4400" smtClean="0">
                <a:cs typeface="+mn-cs"/>
              </a:rPr>
              <a:t>The first planet detected this way was discovered in 1995.</a:t>
            </a:r>
          </a:p>
          <a:p>
            <a:pPr lvl="1" eaLnBrk="1" hangingPunct="1">
              <a:defRPr/>
            </a:pPr>
            <a:r>
              <a:rPr lang="en-US" sz="2400" smtClean="0"/>
              <a:t>It orbits the star 51 Pegasi.</a:t>
            </a:r>
          </a:p>
          <a:p>
            <a:pPr lvl="1" eaLnBrk="1" hangingPunct="1">
              <a:defRPr/>
            </a:pPr>
            <a:r>
              <a:rPr lang="en-US" sz="2400" smtClean="0"/>
              <a:t>As the planet circles the star, the star wobbles slightly.</a:t>
            </a:r>
          </a:p>
        </p:txBody>
      </p:sp>
      <p:sp>
        <p:nvSpPr>
          <p:cNvPr id="1019910" name="Rectangle 6"/>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42877496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62" name="Rectangle 10"/>
          <p:cNvSpPr>
            <a:spLocks noGrp="1" noChangeArrowheads="1"/>
          </p:cNvSpPr>
          <p:nvPr>
            <p:ph type="body" sz="half" idx="1"/>
          </p:nvPr>
        </p:nvSpPr>
        <p:spPr>
          <a:xfrm>
            <a:off x="566738" y="990600"/>
            <a:ext cx="8120062" cy="4495800"/>
          </a:xfrm>
        </p:spPr>
        <p:txBody>
          <a:bodyPr/>
          <a:lstStyle/>
          <a:p>
            <a:pPr eaLnBrk="1" hangingPunct="1">
              <a:defRPr/>
            </a:pPr>
            <a:r>
              <a:rPr lang="en-US" sz="3600" smtClean="0">
                <a:cs typeface="+mn-cs"/>
              </a:rPr>
              <a:t>The very small motions of the star are detectable as Doppler shifts in the star</a:t>
            </a:r>
            <a:r>
              <a:rPr lang="ja-JP" altLang="en-US" sz="3600" smtClean="0">
                <a:latin typeface="Arial"/>
                <a:cs typeface="+mn-cs"/>
              </a:rPr>
              <a:t>’</a:t>
            </a:r>
            <a:r>
              <a:rPr lang="en-US" sz="3600" smtClean="0">
                <a:cs typeface="+mn-cs"/>
              </a:rPr>
              <a:t>s spectrum.</a:t>
            </a:r>
          </a:p>
          <a:p>
            <a:pPr lvl="1" eaLnBrk="1" hangingPunct="1">
              <a:defRPr/>
            </a:pPr>
            <a:r>
              <a:rPr lang="en-US" sz="2400" smtClean="0"/>
              <a:t>This is the same technique used to study spectroscopic binary stars.</a:t>
            </a:r>
          </a:p>
        </p:txBody>
      </p:sp>
      <p:sp>
        <p:nvSpPr>
          <p:cNvPr id="637964" name="Rectangle 12"/>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pic>
        <p:nvPicPr>
          <p:cNvPr id="637965" name="Picture 13" descr="12f12a"/>
          <p:cNvPicPr>
            <a:picLocks noChangeAspect="1" noChangeArrowheads="1"/>
          </p:cNvPicPr>
          <p:nvPr/>
        </p:nvPicPr>
        <p:blipFill>
          <a:blip r:embed="rId3">
            <a:extLst>
              <a:ext uri="{28A0092B-C50C-407E-A947-70E740481C1C}">
                <a14:useLocalDpi xmlns:a14="http://schemas.microsoft.com/office/drawing/2010/main" val="0"/>
              </a:ext>
            </a:extLst>
          </a:blip>
          <a:srcRect l="50000" t="2611" r="1889" b="3331"/>
          <a:stretch>
            <a:fillRect/>
          </a:stretch>
        </p:blipFill>
        <p:spPr bwMode="auto">
          <a:xfrm>
            <a:off x="4953000" y="3643313"/>
            <a:ext cx="4191000" cy="321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282230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5" name="Rectangle 9"/>
          <p:cNvSpPr>
            <a:spLocks noGrp="1" noChangeArrowheads="1"/>
          </p:cNvSpPr>
          <p:nvPr>
            <p:ph type="body" sz="half" idx="1"/>
          </p:nvPr>
        </p:nvSpPr>
        <p:spPr>
          <a:xfrm>
            <a:off x="554038" y="990600"/>
            <a:ext cx="8437562" cy="5867400"/>
          </a:xfrm>
        </p:spPr>
        <p:txBody>
          <a:bodyPr/>
          <a:lstStyle/>
          <a:p>
            <a:pPr eaLnBrk="1" hangingPunct="1">
              <a:defRPr/>
            </a:pPr>
            <a:r>
              <a:rPr lang="en-US" smtClean="0">
                <a:cs typeface="+mn-cs"/>
              </a:rPr>
              <a:t>From the motion of the star and estimates of the star</a:t>
            </a:r>
            <a:r>
              <a:rPr lang="ja-JP" altLang="en-US" smtClean="0">
                <a:latin typeface="Arial"/>
                <a:cs typeface="+mn-cs"/>
              </a:rPr>
              <a:t>’</a:t>
            </a:r>
            <a:r>
              <a:rPr lang="en-US" smtClean="0">
                <a:cs typeface="+mn-cs"/>
              </a:rPr>
              <a:t>s mass, astronomers can deduce that the planet has half the mass of Jupiter and orbits only 0.05 AU from the star.</a:t>
            </a:r>
          </a:p>
          <a:p>
            <a:pPr lvl="1" eaLnBrk="1" hangingPunct="1">
              <a:defRPr/>
            </a:pPr>
            <a:r>
              <a:rPr lang="en-US" sz="2400" smtClean="0"/>
              <a:t>Half the mass of Jupiter amounts to 160 Earth masses.</a:t>
            </a:r>
          </a:p>
          <a:p>
            <a:pPr lvl="1" eaLnBrk="1" hangingPunct="1">
              <a:defRPr/>
            </a:pPr>
            <a:r>
              <a:rPr lang="en-US" sz="2400" smtClean="0"/>
              <a:t>This is a large planet, larger than Saturn.</a:t>
            </a:r>
          </a:p>
        </p:txBody>
      </p:sp>
      <p:sp>
        <p:nvSpPr>
          <p:cNvPr id="555019" name="Rectangle 11"/>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1859382920"/>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sz="half" idx="1"/>
          </p:nvPr>
        </p:nvSpPr>
        <p:spPr>
          <a:xfrm>
            <a:off x="554038" y="989013"/>
            <a:ext cx="7827962" cy="5410200"/>
          </a:xfrm>
        </p:spPr>
        <p:txBody>
          <a:bodyPr/>
          <a:lstStyle/>
          <a:p>
            <a:pPr eaLnBrk="1" hangingPunct="1">
              <a:defRPr/>
            </a:pPr>
            <a:r>
              <a:rPr lang="en-US" sz="3800" smtClean="0">
                <a:cs typeface="+mn-cs"/>
              </a:rPr>
              <a:t>Astronomers were not surprised by the announcement that a planet orbits 51 Pegasi.</a:t>
            </a:r>
          </a:p>
          <a:p>
            <a:pPr lvl="1" eaLnBrk="1" hangingPunct="1">
              <a:defRPr/>
            </a:pPr>
            <a:r>
              <a:rPr lang="en-US" sz="2600" smtClean="0"/>
              <a:t>For years, they had assumed that many stars had planets.</a:t>
            </a:r>
          </a:p>
        </p:txBody>
      </p:sp>
      <p:sp>
        <p:nvSpPr>
          <p:cNvPr id="553996" name="Rectangle 12"/>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1046400645"/>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3" name="Rectangle 3"/>
          <p:cNvSpPr>
            <a:spLocks noGrp="1" noChangeArrowheads="1"/>
          </p:cNvSpPr>
          <p:nvPr>
            <p:ph idx="1"/>
          </p:nvPr>
        </p:nvSpPr>
        <p:spPr>
          <a:xfrm>
            <a:off x="566738" y="976313"/>
            <a:ext cx="8229600" cy="4525962"/>
          </a:xfrm>
        </p:spPr>
        <p:txBody>
          <a:bodyPr/>
          <a:lstStyle/>
          <a:p>
            <a:pPr eaLnBrk="1" hangingPunct="1">
              <a:defRPr/>
            </a:pPr>
            <a:r>
              <a:rPr lang="en-US" sz="4000" smtClean="0">
                <a:cs typeface="+mn-cs"/>
              </a:rPr>
              <a:t>Nevertheless, they greeted the discovery with typical skepticism.</a:t>
            </a:r>
            <a:r>
              <a:rPr lang="en-US" sz="3800" smtClean="0">
                <a:cs typeface="+mn-cs"/>
              </a:rPr>
              <a:t> </a:t>
            </a:r>
          </a:p>
          <a:p>
            <a:pPr lvl="1" eaLnBrk="1" hangingPunct="1">
              <a:defRPr/>
            </a:pPr>
            <a:r>
              <a:rPr lang="en-US" sz="2600" smtClean="0"/>
              <a:t>That skepticism led to careful tests of the data and further observations that confirmed the discovery.</a:t>
            </a:r>
          </a:p>
          <a:p>
            <a:pPr eaLnBrk="1" hangingPunct="1">
              <a:defRPr/>
            </a:pPr>
            <a:endParaRPr lang="en-US" sz="2600" smtClean="0">
              <a:cs typeface="+mn-cs"/>
            </a:endParaRPr>
          </a:p>
          <a:p>
            <a:pPr eaLnBrk="1" hangingPunct="1">
              <a:defRPr/>
            </a:pPr>
            <a:endParaRPr lang="en-US" smtClean="0">
              <a:cs typeface="+mn-cs"/>
            </a:endParaRPr>
          </a:p>
        </p:txBody>
      </p:sp>
      <p:sp>
        <p:nvSpPr>
          <p:cNvPr id="1192965" name="Rectangle 5"/>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2692004180"/>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9" name="Rectangle 3"/>
          <p:cNvSpPr>
            <a:spLocks noGrp="1" noChangeArrowheads="1"/>
          </p:cNvSpPr>
          <p:nvPr>
            <p:ph type="body" sz="half" idx="1"/>
          </p:nvPr>
        </p:nvSpPr>
        <p:spPr>
          <a:xfrm>
            <a:off x="557213" y="990600"/>
            <a:ext cx="8205787" cy="5562600"/>
          </a:xfrm>
        </p:spPr>
        <p:txBody>
          <a:bodyPr/>
          <a:lstStyle/>
          <a:p>
            <a:pPr eaLnBrk="1" hangingPunct="1">
              <a:defRPr/>
            </a:pPr>
            <a:r>
              <a:rPr lang="en-US" smtClean="0">
                <a:cs typeface="+mn-cs"/>
              </a:rPr>
              <a:t>Over 400 planets have been discovered in this way—including at least three planets orbiting the star Upsilon Andromedae, and five orbiting 55 Cancri—true planetary system.</a:t>
            </a:r>
          </a:p>
          <a:p>
            <a:pPr lvl="1" eaLnBrk="1" hangingPunct="1">
              <a:defRPr/>
            </a:pPr>
            <a:r>
              <a:rPr lang="en-US" sz="2400" smtClean="0"/>
              <a:t>More than 40 such </a:t>
            </a:r>
            <a:br>
              <a:rPr lang="en-US" sz="2400" smtClean="0"/>
            </a:br>
            <a:r>
              <a:rPr lang="en-US" sz="2400" smtClean="0"/>
              <a:t>multiple-planet systems </a:t>
            </a:r>
            <a:br>
              <a:rPr lang="en-US" sz="2400" smtClean="0"/>
            </a:br>
            <a:r>
              <a:rPr lang="en-US" sz="2400" smtClean="0"/>
              <a:t>have been found.</a:t>
            </a:r>
          </a:p>
        </p:txBody>
      </p:sp>
      <p:sp>
        <p:nvSpPr>
          <p:cNvPr id="644111" name="Rectangle 15"/>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pic>
        <p:nvPicPr>
          <p:cNvPr id="644112" name="Picture 16" descr="12f12b"/>
          <p:cNvPicPr>
            <a:picLocks noChangeAspect="1" noChangeArrowheads="1"/>
          </p:cNvPicPr>
          <p:nvPr/>
        </p:nvPicPr>
        <p:blipFill>
          <a:blip r:embed="rId3">
            <a:extLst>
              <a:ext uri="{28A0092B-C50C-407E-A947-70E740481C1C}">
                <a14:useLocalDpi xmlns:a14="http://schemas.microsoft.com/office/drawing/2010/main" val="0"/>
              </a:ext>
            </a:extLst>
          </a:blip>
          <a:srcRect l="48853" r="1341" b="4811"/>
          <a:stretch>
            <a:fillRect/>
          </a:stretch>
        </p:blipFill>
        <p:spPr bwMode="auto">
          <a:xfrm>
            <a:off x="5029200" y="3770313"/>
            <a:ext cx="4114800" cy="308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83903755"/>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01" name="Rectangle 13"/>
          <p:cNvSpPr>
            <a:spLocks noGrp="1" noChangeArrowheads="1"/>
          </p:cNvSpPr>
          <p:nvPr>
            <p:ph type="body" sz="half" idx="1"/>
          </p:nvPr>
        </p:nvSpPr>
        <p:spPr>
          <a:xfrm>
            <a:off x="557213" y="1004888"/>
            <a:ext cx="8129587" cy="5715000"/>
          </a:xfrm>
        </p:spPr>
        <p:txBody>
          <a:bodyPr/>
          <a:lstStyle/>
          <a:p>
            <a:pPr eaLnBrk="1" hangingPunct="1">
              <a:defRPr/>
            </a:pPr>
            <a:r>
              <a:rPr lang="en-US" sz="3400" smtClean="0">
                <a:cs typeface="+mn-cs"/>
              </a:rPr>
              <a:t>Another way to search for planets is to look for changes in the brightness of a star when the orbiting planet crosses in front of or behind it.</a:t>
            </a:r>
            <a:r>
              <a:rPr lang="en-US" sz="3600" smtClean="0">
                <a:cs typeface="+mn-cs"/>
              </a:rPr>
              <a:t> </a:t>
            </a:r>
          </a:p>
          <a:p>
            <a:pPr lvl="1" eaLnBrk="1" hangingPunct="1">
              <a:defRPr/>
            </a:pPr>
            <a:r>
              <a:rPr lang="en-US" sz="2600" smtClean="0"/>
              <a:t>The decrease in light is very small—but it is detectable.</a:t>
            </a:r>
          </a:p>
        </p:txBody>
      </p:sp>
      <p:sp>
        <p:nvSpPr>
          <p:cNvPr id="552964" name="Rectangle 4"/>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1128514179"/>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7" name="Rectangle 3"/>
          <p:cNvSpPr>
            <a:spLocks noGrp="1" noChangeArrowheads="1"/>
          </p:cNvSpPr>
          <p:nvPr>
            <p:ph idx="1"/>
          </p:nvPr>
        </p:nvSpPr>
        <p:spPr/>
        <p:txBody>
          <a:bodyPr/>
          <a:lstStyle/>
          <a:p>
            <a:pPr eaLnBrk="1" hangingPunct="1">
              <a:defRPr/>
            </a:pPr>
            <a:r>
              <a:rPr lang="en-US" sz="3600" smtClean="0">
                <a:cs typeface="+mn-cs"/>
              </a:rPr>
              <a:t>Astronomers have used this technique to detect a few planets as they crossed in front of their stars.</a:t>
            </a:r>
          </a:p>
          <a:p>
            <a:pPr lvl="1" eaLnBrk="1" hangingPunct="1">
              <a:defRPr/>
            </a:pPr>
            <a:r>
              <a:rPr lang="en-US" sz="2600" smtClean="0"/>
              <a:t>From the amount of light lost, astronomers can tell that these planets are roughly the size of Jupiter.</a:t>
            </a:r>
          </a:p>
          <a:p>
            <a:pPr eaLnBrk="1" hangingPunct="1">
              <a:defRPr/>
            </a:pPr>
            <a:endParaRPr lang="en-US" sz="2600" smtClean="0">
              <a:cs typeface="+mn-cs"/>
            </a:endParaRPr>
          </a:p>
        </p:txBody>
      </p:sp>
      <p:sp>
        <p:nvSpPr>
          <p:cNvPr id="1193989" name="Rectangle 5"/>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535823850"/>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5" name="Rectangle 3"/>
          <p:cNvSpPr>
            <a:spLocks noGrp="1" noChangeArrowheads="1"/>
          </p:cNvSpPr>
          <p:nvPr>
            <p:ph idx="1"/>
          </p:nvPr>
        </p:nvSpPr>
        <p:spPr>
          <a:xfrm>
            <a:off x="566738" y="989013"/>
            <a:ext cx="8120062" cy="5659437"/>
          </a:xfrm>
        </p:spPr>
        <p:txBody>
          <a:bodyPr/>
          <a:lstStyle/>
          <a:p>
            <a:pPr eaLnBrk="1" hangingPunct="1">
              <a:defRPr/>
            </a:pPr>
            <a:r>
              <a:rPr lang="en-US" sz="3600" smtClean="0">
                <a:cs typeface="+mn-cs"/>
              </a:rPr>
              <a:t>The Spitzer Infrared Space Telescope has detected two planets when they passed behind their stars.</a:t>
            </a:r>
          </a:p>
          <a:p>
            <a:pPr lvl="1" eaLnBrk="1" hangingPunct="1">
              <a:defRPr/>
            </a:pPr>
            <a:r>
              <a:rPr lang="en-US" sz="2400" smtClean="0"/>
              <a:t>These planets are hot and emit significant infrared radiation.</a:t>
            </a:r>
          </a:p>
          <a:p>
            <a:pPr lvl="1" eaLnBrk="1" hangingPunct="1">
              <a:defRPr/>
            </a:pPr>
            <a:r>
              <a:rPr lang="en-US" sz="2400" smtClean="0"/>
              <a:t>As they orbit their parent stars, astronomers detect variation in the amount of infrared from the system.</a:t>
            </a:r>
          </a:p>
          <a:p>
            <a:pPr lvl="1" eaLnBrk="1" hangingPunct="1">
              <a:defRPr/>
            </a:pPr>
            <a:r>
              <a:rPr lang="en-US" sz="2400" smtClean="0"/>
              <a:t>This further confirms the existence of extrasolar </a:t>
            </a:r>
            <a:br>
              <a:rPr lang="en-US" sz="2400" smtClean="0"/>
            </a:br>
            <a:r>
              <a:rPr lang="en-US" sz="2400" smtClean="0"/>
              <a:t>planets and indicates the temperatures and sizes </a:t>
            </a:r>
            <a:br>
              <a:rPr lang="en-US" sz="2400" smtClean="0"/>
            </a:br>
            <a:r>
              <a:rPr lang="en-US" sz="2400" smtClean="0"/>
              <a:t>of the planets. </a:t>
            </a:r>
          </a:p>
          <a:p>
            <a:pPr lvl="1" eaLnBrk="1" hangingPunct="1">
              <a:defRPr/>
            </a:pPr>
            <a:endParaRPr lang="en-US" sz="2400" smtClean="0"/>
          </a:p>
        </p:txBody>
      </p:sp>
      <p:sp>
        <p:nvSpPr>
          <p:cNvPr id="842758" name="Rectangle 6"/>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7481350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1" name="Rectangle 3"/>
          <p:cNvSpPr>
            <a:spLocks noGrp="1" noChangeArrowheads="1"/>
          </p:cNvSpPr>
          <p:nvPr>
            <p:ph idx="1"/>
          </p:nvPr>
        </p:nvSpPr>
        <p:spPr>
          <a:xfrm>
            <a:off x="561975" y="976313"/>
            <a:ext cx="8229600" cy="4525962"/>
          </a:xfrm>
        </p:spPr>
        <p:txBody>
          <a:bodyPr/>
          <a:lstStyle/>
          <a:p>
            <a:pPr eaLnBrk="1" hangingPunct="1">
              <a:lnSpc>
                <a:spcPct val="90000"/>
              </a:lnSpc>
              <a:defRPr/>
            </a:pPr>
            <a:r>
              <a:rPr lang="en-US" sz="4400" smtClean="0">
                <a:cs typeface="+mn-cs"/>
              </a:rPr>
              <a:t>Measurements of these and other planets that  pass in front of and behind their stars reveal that they have Jupiter-like diameters as well as masses.</a:t>
            </a:r>
          </a:p>
          <a:p>
            <a:pPr lvl="1" eaLnBrk="1" hangingPunct="1">
              <a:lnSpc>
                <a:spcPct val="90000"/>
              </a:lnSpc>
              <a:defRPr/>
            </a:pPr>
            <a:r>
              <a:rPr lang="en-US" sz="3000" smtClean="0"/>
              <a:t>So, astronomers conclude they have Jovian densities and compositions.</a:t>
            </a:r>
          </a:p>
          <a:p>
            <a:pPr eaLnBrk="1" hangingPunct="1">
              <a:lnSpc>
                <a:spcPct val="90000"/>
              </a:lnSpc>
              <a:defRPr/>
            </a:pPr>
            <a:endParaRPr lang="en-US" sz="3000" smtClean="0">
              <a:solidFill>
                <a:srgbClr val="FFCC00"/>
              </a:solidFill>
              <a:cs typeface="+mn-cs"/>
            </a:endParaRPr>
          </a:p>
        </p:txBody>
      </p:sp>
      <p:sp>
        <p:nvSpPr>
          <p:cNvPr id="1164294" name="Rectangle 6"/>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146585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1" name="Rectangle 3"/>
          <p:cNvSpPr>
            <a:spLocks noGrp="1" noChangeArrowheads="1"/>
          </p:cNvSpPr>
          <p:nvPr>
            <p:ph idx="1"/>
          </p:nvPr>
        </p:nvSpPr>
        <p:spPr>
          <a:xfrm>
            <a:off x="561975" y="990600"/>
            <a:ext cx="8582025" cy="5867400"/>
          </a:xfrm>
        </p:spPr>
        <p:txBody>
          <a:bodyPr/>
          <a:lstStyle/>
          <a:p>
            <a:pPr eaLnBrk="1" hangingPunct="1">
              <a:defRPr/>
            </a:pPr>
            <a:r>
              <a:rPr lang="en-US" sz="3600" smtClean="0">
                <a:cs typeface="+mn-cs"/>
              </a:rPr>
              <a:t>You can find evidence of the origin of meteors through one of the most pleasant observations in astronomy.</a:t>
            </a:r>
          </a:p>
          <a:p>
            <a:pPr lvl="1" eaLnBrk="1" hangingPunct="1">
              <a:defRPr/>
            </a:pPr>
            <a:r>
              <a:rPr lang="en-US" sz="2400" smtClean="0"/>
              <a:t>You can watch a </a:t>
            </a:r>
            <a:r>
              <a:rPr lang="en-US" sz="2400" smtClean="0">
                <a:solidFill>
                  <a:srgbClr val="0000FF"/>
                </a:solidFill>
              </a:rPr>
              <a:t>meteor </a:t>
            </a:r>
            <a:br>
              <a:rPr lang="en-US" sz="2400" smtClean="0">
                <a:solidFill>
                  <a:srgbClr val="0000FF"/>
                </a:solidFill>
              </a:rPr>
            </a:br>
            <a:r>
              <a:rPr lang="en-US" sz="2400" smtClean="0">
                <a:solidFill>
                  <a:srgbClr val="0000FF"/>
                </a:solidFill>
              </a:rPr>
              <a:t>shower</a:t>
            </a:r>
            <a:r>
              <a:rPr lang="en-US" sz="2400" smtClean="0"/>
              <a:t>, a display of meteors </a:t>
            </a:r>
            <a:br>
              <a:rPr lang="en-US" sz="2400" smtClean="0"/>
            </a:br>
            <a:r>
              <a:rPr lang="en-US" sz="2400" smtClean="0"/>
              <a:t>that are clearly related by a </a:t>
            </a:r>
            <a:br>
              <a:rPr lang="en-US" sz="2400" smtClean="0"/>
            </a:br>
            <a:r>
              <a:rPr lang="en-US" sz="2400" smtClean="0"/>
              <a:t>common origin. </a:t>
            </a:r>
          </a:p>
        </p:txBody>
      </p:sp>
      <p:sp>
        <p:nvSpPr>
          <p:cNvPr id="1041416" name="Text Box 8"/>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Meteoroids, Meteors, and Meteorites</a:t>
            </a:r>
          </a:p>
        </p:txBody>
      </p:sp>
      <p:pic>
        <p:nvPicPr>
          <p:cNvPr id="1041417" name="Picture 9" descr="12f05"/>
          <p:cNvPicPr>
            <a:picLocks noChangeAspect="1" noChangeArrowheads="1"/>
          </p:cNvPicPr>
          <p:nvPr/>
        </p:nvPicPr>
        <p:blipFill>
          <a:blip r:embed="rId3">
            <a:extLst>
              <a:ext uri="{28A0092B-C50C-407E-A947-70E740481C1C}">
                <a14:useLocalDpi xmlns:a14="http://schemas.microsoft.com/office/drawing/2010/main" val="0"/>
              </a:ext>
            </a:extLst>
          </a:blip>
          <a:srcRect l="57628" b="29103"/>
          <a:stretch>
            <a:fillRect/>
          </a:stretch>
        </p:blipFill>
        <p:spPr bwMode="auto">
          <a:xfrm>
            <a:off x="5486400" y="3638550"/>
            <a:ext cx="36576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92131586"/>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1" name="Rectangle 3"/>
          <p:cNvSpPr>
            <a:spLocks noGrp="1" noChangeArrowheads="1"/>
          </p:cNvSpPr>
          <p:nvPr>
            <p:ph idx="1"/>
          </p:nvPr>
        </p:nvSpPr>
        <p:spPr>
          <a:xfrm>
            <a:off x="554038" y="990600"/>
            <a:ext cx="7827962" cy="5410200"/>
          </a:xfrm>
        </p:spPr>
        <p:txBody>
          <a:bodyPr/>
          <a:lstStyle/>
          <a:p>
            <a:pPr eaLnBrk="1" hangingPunct="1">
              <a:defRPr/>
            </a:pPr>
            <a:r>
              <a:rPr lang="en-US" sz="3400" smtClean="0">
                <a:cs typeface="+mn-cs"/>
              </a:rPr>
              <a:t>The planets discovered so far tend to be massive and have short periods.</a:t>
            </a:r>
          </a:p>
          <a:p>
            <a:pPr eaLnBrk="1" hangingPunct="1">
              <a:defRPr/>
            </a:pPr>
            <a:r>
              <a:rPr lang="en-US" sz="3400" smtClean="0">
                <a:cs typeface="+mn-cs"/>
              </a:rPr>
              <a:t>This is because lower-mass planets or longer-period planets are harder to detect.</a:t>
            </a:r>
          </a:p>
          <a:p>
            <a:pPr lvl="1" eaLnBrk="1" hangingPunct="1">
              <a:defRPr/>
            </a:pPr>
            <a:r>
              <a:rPr lang="en-US" sz="2400" smtClean="0"/>
              <a:t>Low-mass planets don</a:t>
            </a:r>
            <a:r>
              <a:rPr lang="ja-JP" altLang="en-US" sz="2400" smtClean="0">
                <a:latin typeface="Arial"/>
              </a:rPr>
              <a:t>’</a:t>
            </a:r>
            <a:r>
              <a:rPr lang="en-US" sz="2400" smtClean="0"/>
              <a:t>t tug on their stars very much.</a:t>
            </a:r>
          </a:p>
          <a:p>
            <a:pPr lvl="1" eaLnBrk="1" hangingPunct="1">
              <a:defRPr/>
            </a:pPr>
            <a:r>
              <a:rPr lang="en-US" sz="2400" smtClean="0"/>
              <a:t>Present-day spectrographs can</a:t>
            </a:r>
            <a:r>
              <a:rPr lang="ja-JP" altLang="en-US" sz="2400" smtClean="0">
                <a:latin typeface="Arial"/>
              </a:rPr>
              <a:t>’</a:t>
            </a:r>
            <a:r>
              <a:rPr lang="en-US" sz="2400" smtClean="0"/>
              <a:t>t detect the very small velocity changes that these gentle tugs produce.</a:t>
            </a:r>
          </a:p>
        </p:txBody>
      </p:sp>
      <p:sp>
        <p:nvSpPr>
          <p:cNvPr id="647174" name="Rectangle 6"/>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788740762"/>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5" name="Rectangle 3"/>
          <p:cNvSpPr>
            <a:spLocks noGrp="1" noChangeArrowheads="1"/>
          </p:cNvSpPr>
          <p:nvPr>
            <p:ph idx="1"/>
          </p:nvPr>
        </p:nvSpPr>
        <p:spPr>
          <a:xfrm>
            <a:off x="539750" y="1003300"/>
            <a:ext cx="8604250" cy="5354638"/>
          </a:xfrm>
        </p:spPr>
        <p:txBody>
          <a:bodyPr/>
          <a:lstStyle/>
          <a:p>
            <a:pPr eaLnBrk="1" hangingPunct="1">
              <a:defRPr/>
            </a:pPr>
            <a:r>
              <a:rPr lang="en-US" sz="3400" smtClean="0">
                <a:cs typeface="+mn-cs"/>
              </a:rPr>
              <a:t>Planets with longer periods are harder to detect because Earth</a:t>
            </a:r>
            <a:r>
              <a:rPr lang="ja-JP" altLang="en-US" sz="3400" smtClean="0">
                <a:latin typeface="Arial"/>
                <a:cs typeface="+mn-cs"/>
              </a:rPr>
              <a:t>’</a:t>
            </a:r>
            <a:r>
              <a:rPr lang="en-US" sz="3400" smtClean="0">
                <a:cs typeface="+mn-cs"/>
              </a:rPr>
              <a:t>s astronomers have not been making high-precision observations for a long enough time yet.</a:t>
            </a:r>
          </a:p>
          <a:p>
            <a:pPr lvl="1" eaLnBrk="1" hangingPunct="1">
              <a:defRPr/>
            </a:pPr>
            <a:r>
              <a:rPr lang="en-US" sz="2400" smtClean="0"/>
              <a:t>Jupiter takes 11 years to circle the sun once.</a:t>
            </a:r>
          </a:p>
          <a:p>
            <a:pPr lvl="1" eaLnBrk="1" hangingPunct="1">
              <a:defRPr/>
            </a:pPr>
            <a:r>
              <a:rPr lang="en-US" sz="2400" smtClean="0"/>
              <a:t>So, it will take years for astronomers to see </a:t>
            </a:r>
            <a:br>
              <a:rPr lang="en-US" sz="2400" smtClean="0"/>
            </a:br>
            <a:r>
              <a:rPr lang="en-US" sz="2400" smtClean="0"/>
              <a:t>the longer-period wobbles produced by planets </a:t>
            </a:r>
            <a:br>
              <a:rPr lang="en-US" sz="2400" smtClean="0"/>
            </a:br>
            <a:r>
              <a:rPr lang="en-US" sz="2400" smtClean="0"/>
              <a:t>lying farther from their stars.</a:t>
            </a:r>
          </a:p>
          <a:p>
            <a:pPr lvl="1" eaLnBrk="1" hangingPunct="1">
              <a:defRPr/>
            </a:pPr>
            <a:endParaRPr lang="en-US" sz="2400" smtClean="0"/>
          </a:p>
        </p:txBody>
      </p:sp>
      <p:sp>
        <p:nvSpPr>
          <p:cNvPr id="648198" name="Rectangle 6"/>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3421907078"/>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9" name="Rectangle 3"/>
          <p:cNvSpPr>
            <a:spLocks noGrp="1" noChangeArrowheads="1"/>
          </p:cNvSpPr>
          <p:nvPr>
            <p:ph idx="1"/>
          </p:nvPr>
        </p:nvSpPr>
        <p:spPr>
          <a:xfrm>
            <a:off x="561975" y="1004888"/>
            <a:ext cx="8124825" cy="4525962"/>
          </a:xfrm>
        </p:spPr>
        <p:txBody>
          <a:bodyPr/>
          <a:lstStyle/>
          <a:p>
            <a:pPr eaLnBrk="1" hangingPunct="1">
              <a:defRPr/>
            </a:pPr>
            <a:r>
              <a:rPr lang="en-US" sz="3400" smtClean="0">
                <a:cs typeface="+mn-cs"/>
              </a:rPr>
              <a:t>You should not be surprised that the first extrasolar planets discovered are massive and have short periods. </a:t>
            </a:r>
          </a:p>
          <a:p>
            <a:pPr lvl="1" eaLnBrk="1" hangingPunct="1">
              <a:defRPr/>
            </a:pPr>
            <a:r>
              <a:rPr lang="en-US" sz="2600" smtClean="0"/>
              <a:t>This is called a selection effect.</a:t>
            </a:r>
          </a:p>
          <a:p>
            <a:pPr eaLnBrk="1" hangingPunct="1">
              <a:defRPr/>
            </a:pPr>
            <a:endParaRPr lang="en-US" sz="2600" smtClean="0">
              <a:solidFill>
                <a:srgbClr val="FFCC00"/>
              </a:solidFill>
              <a:cs typeface="+mn-cs"/>
            </a:endParaRPr>
          </a:p>
        </p:txBody>
      </p:sp>
      <p:sp>
        <p:nvSpPr>
          <p:cNvPr id="1166342" name="Rectangle 6"/>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379710092"/>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sz="half" idx="1"/>
          </p:nvPr>
        </p:nvSpPr>
        <p:spPr>
          <a:xfrm>
            <a:off x="563563" y="962025"/>
            <a:ext cx="8289925" cy="4525963"/>
          </a:xfrm>
        </p:spPr>
        <p:txBody>
          <a:bodyPr/>
          <a:lstStyle/>
          <a:p>
            <a:pPr eaLnBrk="1" hangingPunct="1">
              <a:defRPr/>
            </a:pPr>
            <a:r>
              <a:rPr lang="en-US" sz="4400" smtClean="0">
                <a:cs typeface="+mn-cs"/>
              </a:rPr>
              <a:t>The new planets may seem odd for another reason.</a:t>
            </a:r>
            <a:r>
              <a:rPr lang="en-US" smtClean="0">
                <a:cs typeface="+mn-cs"/>
              </a:rPr>
              <a:t> </a:t>
            </a:r>
          </a:p>
          <a:p>
            <a:pPr lvl="1" eaLnBrk="1" hangingPunct="1">
              <a:defRPr/>
            </a:pPr>
            <a:r>
              <a:rPr lang="en-US" sz="2400" smtClean="0"/>
              <a:t>In our own solar system, the large planets formed farther from the sun where the solar nebula was colder and ices could condense. </a:t>
            </a:r>
          </a:p>
        </p:txBody>
      </p:sp>
      <p:sp>
        <p:nvSpPr>
          <p:cNvPr id="550920" name="Rectangle 8"/>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2918277904"/>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9" name="Rectangle 3"/>
          <p:cNvSpPr>
            <a:spLocks noGrp="1" noChangeArrowheads="1"/>
          </p:cNvSpPr>
          <p:nvPr>
            <p:ph idx="1"/>
          </p:nvPr>
        </p:nvSpPr>
        <p:spPr>
          <a:xfrm>
            <a:off x="563563" y="962025"/>
            <a:ext cx="7666037" cy="5715000"/>
          </a:xfrm>
        </p:spPr>
        <p:txBody>
          <a:bodyPr/>
          <a:lstStyle/>
          <a:p>
            <a:pPr eaLnBrk="1" hangingPunct="1">
              <a:defRPr/>
            </a:pPr>
            <a:r>
              <a:rPr lang="en-US" sz="4400" smtClean="0">
                <a:cs typeface="+mn-cs"/>
              </a:rPr>
              <a:t>How could big planets form so near their stars?</a:t>
            </a:r>
          </a:p>
          <a:p>
            <a:pPr lvl="1" eaLnBrk="1" hangingPunct="1">
              <a:defRPr/>
            </a:pPr>
            <a:r>
              <a:rPr lang="en-US" sz="2400" smtClean="0"/>
              <a:t>Model calculations predict that planets that form in an especially dense disk of matter could spiral inward as they sweep up gas or planetesimals.</a:t>
            </a:r>
          </a:p>
          <a:p>
            <a:pPr lvl="1" eaLnBrk="1" hangingPunct="1">
              <a:defRPr/>
            </a:pPr>
            <a:r>
              <a:rPr lang="en-US" sz="2400" smtClean="0"/>
              <a:t>That means it is possible for a few planets to become the massive, short-period planets that are detected most easily.</a:t>
            </a:r>
          </a:p>
        </p:txBody>
      </p:sp>
      <p:sp>
        <p:nvSpPr>
          <p:cNvPr id="649222" name="Rectangle 6"/>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136368619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Grp="1" noChangeArrowheads="1"/>
          </p:cNvSpPr>
          <p:nvPr>
            <p:ph type="body" sz="half" idx="1"/>
          </p:nvPr>
        </p:nvSpPr>
        <p:spPr>
          <a:xfrm>
            <a:off x="554038" y="990600"/>
            <a:ext cx="7675562" cy="5105400"/>
          </a:xfrm>
        </p:spPr>
        <p:txBody>
          <a:bodyPr/>
          <a:lstStyle/>
          <a:p>
            <a:pPr eaLnBrk="1" hangingPunct="1">
              <a:defRPr/>
            </a:pPr>
            <a:r>
              <a:rPr lang="en-US" sz="3800" smtClean="0">
                <a:cs typeface="+mn-cs"/>
              </a:rPr>
              <a:t>Actually getting an image of a planet orbiting another star is about as easy as photographing a bug crawling on the bulb of a searchlight miles away.</a:t>
            </a:r>
          </a:p>
          <a:p>
            <a:pPr eaLnBrk="1" hangingPunct="1">
              <a:defRPr/>
            </a:pPr>
            <a:r>
              <a:rPr lang="en-US" sz="3800" smtClean="0">
                <a:cs typeface="+mn-cs"/>
              </a:rPr>
              <a:t>Planets are small and dim and get lost in the glare of the stars they orbit.</a:t>
            </a:r>
            <a:endParaRPr lang="en-US" sz="2800" smtClean="0">
              <a:cs typeface="+mn-cs"/>
            </a:endParaRPr>
          </a:p>
        </p:txBody>
      </p:sp>
      <p:sp>
        <p:nvSpPr>
          <p:cNvPr id="1203204" name="Rectangle 4"/>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110633550"/>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p:cNvSpPr>
            <a:spLocks noGrp="1" noChangeArrowheads="1"/>
          </p:cNvSpPr>
          <p:nvPr>
            <p:ph type="body" sz="half" idx="1"/>
          </p:nvPr>
        </p:nvSpPr>
        <p:spPr>
          <a:xfrm>
            <a:off x="554038" y="990600"/>
            <a:ext cx="5999162" cy="5715000"/>
          </a:xfrm>
        </p:spPr>
        <p:txBody>
          <a:bodyPr/>
          <a:lstStyle/>
          <a:p>
            <a:pPr eaLnBrk="1" hangingPunct="1">
              <a:defRPr/>
            </a:pPr>
            <a:r>
              <a:rPr lang="en-US" sz="3800" smtClean="0">
                <a:cs typeface="+mn-cs"/>
              </a:rPr>
              <a:t>Nevertheless, during 2008 astronomers managed to image planets around two A-type stars using Gemini and Keck telescopes on the ground and the Hubble Space Telescope.</a:t>
            </a:r>
            <a:endParaRPr lang="en-US" sz="2800" smtClean="0">
              <a:cs typeface="+mn-cs"/>
            </a:endParaRPr>
          </a:p>
        </p:txBody>
      </p:sp>
      <p:sp>
        <p:nvSpPr>
          <p:cNvPr id="1201159" name="Rectangle 7"/>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pic>
        <p:nvPicPr>
          <p:cNvPr id="1201160" name="Picture 8" descr="12f1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447800"/>
            <a:ext cx="2438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01161" name="Picture 9" descr="12f13b"/>
          <p:cNvPicPr>
            <a:picLocks noChangeAspect="1" noChangeArrowheads="1"/>
          </p:cNvPicPr>
          <p:nvPr/>
        </p:nvPicPr>
        <p:blipFill>
          <a:blip r:embed="rId4">
            <a:extLst>
              <a:ext uri="{28A0092B-C50C-407E-A947-70E740481C1C}">
                <a14:useLocalDpi xmlns:a14="http://schemas.microsoft.com/office/drawing/2010/main" val="0"/>
              </a:ext>
            </a:extLst>
          </a:blip>
          <a:srcRect l="12712" b="14540"/>
          <a:stretch>
            <a:fillRect/>
          </a:stretch>
        </p:blipFill>
        <p:spPr bwMode="auto">
          <a:xfrm>
            <a:off x="5867400" y="4567238"/>
            <a:ext cx="3276600" cy="229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03639315"/>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type="body" sz="half" idx="1"/>
          </p:nvPr>
        </p:nvSpPr>
        <p:spPr>
          <a:xfrm>
            <a:off x="554038" y="990600"/>
            <a:ext cx="7675562" cy="5105400"/>
          </a:xfrm>
        </p:spPr>
        <p:txBody>
          <a:bodyPr/>
          <a:lstStyle/>
          <a:p>
            <a:pPr eaLnBrk="1" hangingPunct="1">
              <a:defRPr/>
            </a:pPr>
            <a:r>
              <a:rPr lang="en-US" sz="3800" smtClean="0">
                <a:cs typeface="+mn-cs"/>
              </a:rPr>
              <a:t>The discovery of extrasolar planets gives astronomers added confidence in the solar nebula theory.</a:t>
            </a:r>
            <a:r>
              <a:rPr lang="en-US" smtClean="0">
                <a:cs typeface="+mn-cs"/>
              </a:rPr>
              <a:t> </a:t>
            </a:r>
          </a:p>
          <a:p>
            <a:pPr lvl="1" eaLnBrk="1" hangingPunct="1">
              <a:defRPr/>
            </a:pPr>
            <a:r>
              <a:rPr lang="en-US" sz="2400" smtClean="0"/>
              <a:t>The theory predicts that planets are common.</a:t>
            </a:r>
          </a:p>
          <a:p>
            <a:pPr lvl="1" eaLnBrk="1" hangingPunct="1">
              <a:defRPr/>
            </a:pPr>
            <a:r>
              <a:rPr lang="en-US" sz="2400" smtClean="0"/>
              <a:t>Astronomers are finding them orbiting many stars.</a:t>
            </a:r>
          </a:p>
        </p:txBody>
      </p:sp>
      <p:sp>
        <p:nvSpPr>
          <p:cNvPr id="548868" name="Rectangle 4"/>
          <p:cNvSpPr>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Times New Roman" charset="0"/>
              </a:rPr>
              <a:t>Extrasolar Planets</a:t>
            </a:r>
            <a:endParaRPr lang="en-US" sz="3000">
              <a:solidFill>
                <a:srgbClr val="FFCC00"/>
              </a:solidFill>
              <a:cs typeface="+mn-cs"/>
            </a:endParaRPr>
          </a:p>
        </p:txBody>
      </p:sp>
    </p:spTree>
    <p:extLst>
      <p:ext uri="{BB962C8B-B14F-4D97-AF65-F5344CB8AC3E}">
        <p14:creationId xmlns:p14="http://schemas.microsoft.com/office/powerpoint/2010/main" val="829561119"/>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3" name="Rectangle 3"/>
          <p:cNvSpPr>
            <a:spLocks noGrp="1" noChangeArrowheads="1"/>
          </p:cNvSpPr>
          <p:nvPr>
            <p:ph idx="1"/>
          </p:nvPr>
        </p:nvSpPr>
        <p:spPr>
          <a:xfrm>
            <a:off x="566738" y="990600"/>
            <a:ext cx="8120062" cy="5867400"/>
          </a:xfrm>
        </p:spPr>
        <p:txBody>
          <a:bodyPr/>
          <a:lstStyle/>
          <a:p>
            <a:pPr eaLnBrk="1" hangingPunct="1">
              <a:defRPr/>
            </a:pPr>
            <a:r>
              <a:rPr lang="en-US" sz="3400" smtClean="0">
                <a:cs typeface="+mn-cs"/>
              </a:rPr>
              <a:t>For example, the Perseid meteor shower occurs each year in August.</a:t>
            </a:r>
          </a:p>
          <a:p>
            <a:pPr eaLnBrk="1" hangingPunct="1">
              <a:defRPr/>
            </a:pPr>
            <a:r>
              <a:rPr lang="en-US" sz="3400" smtClean="0">
                <a:cs typeface="+mn-cs"/>
              </a:rPr>
              <a:t>During the height of the shower, you might see as many as 40 meteors per hour.</a:t>
            </a:r>
            <a:r>
              <a:rPr lang="en-US" smtClean="0">
                <a:cs typeface="+mn-cs"/>
              </a:rPr>
              <a:t> </a:t>
            </a:r>
          </a:p>
          <a:p>
            <a:pPr lvl="1" eaLnBrk="1" hangingPunct="1">
              <a:defRPr/>
            </a:pPr>
            <a:r>
              <a:rPr lang="en-US" sz="2400" smtClean="0"/>
              <a:t>The shower is so named because all its meteors appear to come from a point in the constellation Perseus.</a:t>
            </a:r>
          </a:p>
          <a:p>
            <a:pPr eaLnBrk="1" hangingPunct="1">
              <a:defRPr/>
            </a:pPr>
            <a:endParaRPr lang="en-US" sz="2400" smtClean="0">
              <a:solidFill>
                <a:srgbClr val="FFCC00"/>
              </a:solidFill>
              <a:cs typeface="+mn-cs"/>
            </a:endParaRPr>
          </a:p>
        </p:txBody>
      </p:sp>
      <p:sp>
        <p:nvSpPr>
          <p:cNvPr id="1126407" name="Text Box 7"/>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Meteoroids, Meteors, and Meteorites</a:t>
            </a:r>
          </a:p>
        </p:txBody>
      </p:sp>
    </p:spTree>
    <p:extLst>
      <p:ext uri="{BB962C8B-B14F-4D97-AF65-F5344CB8AC3E}">
        <p14:creationId xmlns:p14="http://schemas.microsoft.com/office/powerpoint/2010/main" val="24426660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5" name="Rectangle 3"/>
          <p:cNvSpPr>
            <a:spLocks noGrp="1" noChangeArrowheads="1"/>
          </p:cNvSpPr>
          <p:nvPr>
            <p:ph idx="1"/>
          </p:nvPr>
        </p:nvSpPr>
        <p:spPr>
          <a:xfrm>
            <a:off x="566738" y="990600"/>
            <a:ext cx="8577262" cy="5486400"/>
          </a:xfrm>
        </p:spPr>
        <p:txBody>
          <a:bodyPr/>
          <a:lstStyle/>
          <a:p>
            <a:pPr eaLnBrk="1" hangingPunct="1">
              <a:defRPr/>
            </a:pPr>
            <a:r>
              <a:rPr lang="en-US" smtClean="0">
                <a:cs typeface="+mn-cs"/>
              </a:rPr>
              <a:t>Meteor showers are seen when Earth passes near the orbit of a comet.</a:t>
            </a:r>
          </a:p>
          <a:p>
            <a:pPr eaLnBrk="1" hangingPunct="1">
              <a:defRPr/>
            </a:pPr>
            <a:r>
              <a:rPr lang="en-US" smtClean="0">
                <a:cs typeface="+mn-cs"/>
              </a:rPr>
              <a:t>The meteors in meteor showers must be produced by dust and debris released from the icy head of the comet. </a:t>
            </a:r>
          </a:p>
          <a:p>
            <a:pPr lvl="1" eaLnBrk="1" hangingPunct="1">
              <a:defRPr/>
            </a:pPr>
            <a:r>
              <a:rPr lang="en-US" sz="2400" smtClean="0"/>
              <a:t>In contrast, the orbits of </a:t>
            </a:r>
            <a:br>
              <a:rPr lang="en-US" sz="2400" smtClean="0"/>
            </a:br>
            <a:r>
              <a:rPr lang="en-US" sz="2400" smtClean="0"/>
              <a:t>some meteorites have </a:t>
            </a:r>
            <a:br>
              <a:rPr lang="en-US" sz="2400" smtClean="0"/>
            </a:br>
            <a:r>
              <a:rPr lang="en-US" sz="2400" smtClean="0"/>
              <a:t>been calculated to lead </a:t>
            </a:r>
            <a:br>
              <a:rPr lang="en-US" sz="2400" smtClean="0"/>
            </a:br>
            <a:r>
              <a:rPr lang="en-US" sz="2400" smtClean="0"/>
              <a:t>back into the asteroid belt.</a:t>
            </a:r>
          </a:p>
        </p:txBody>
      </p:sp>
      <p:sp>
        <p:nvSpPr>
          <p:cNvPr id="1042439" name="Text Box 7"/>
          <p:cNvSpPr txBox="1">
            <a:spLocks noChangeArrowheads="1"/>
          </p:cNvSpPr>
          <p:nvPr/>
        </p:nvSpPr>
        <p:spPr bwMode="auto">
          <a:xfrm>
            <a:off x="554038" y="76200"/>
            <a:ext cx="77517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Meteoroids, Meteors, and Meteorites</a:t>
            </a:r>
          </a:p>
        </p:txBody>
      </p:sp>
      <p:pic>
        <p:nvPicPr>
          <p:cNvPr id="1042440" name="Picture 8" descr="12f05"/>
          <p:cNvPicPr>
            <a:picLocks noChangeAspect="1" noChangeArrowheads="1"/>
          </p:cNvPicPr>
          <p:nvPr/>
        </p:nvPicPr>
        <p:blipFill>
          <a:blip r:embed="rId3">
            <a:extLst>
              <a:ext uri="{28A0092B-C50C-407E-A947-70E740481C1C}">
                <a14:useLocalDpi xmlns:a14="http://schemas.microsoft.com/office/drawing/2010/main" val="0"/>
              </a:ext>
            </a:extLst>
          </a:blip>
          <a:srcRect r="62712" b="29103"/>
          <a:stretch>
            <a:fillRect/>
          </a:stretch>
        </p:blipFill>
        <p:spPr bwMode="auto">
          <a:xfrm>
            <a:off x="5867400" y="3581400"/>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941777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ChangeArrowheads="1"/>
          </p:cNvSpPr>
          <p:nvPr>
            <p:ph type="title"/>
          </p:nvPr>
        </p:nvSpPr>
        <p:spPr bwMode="auto">
          <a:xfrm>
            <a:off x="566738" y="304800"/>
            <a:ext cx="6172200"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ctr" anchorCtr="0" compatLnSpc="1">
            <a:prstTxWarp prst="textNoShape">
              <a:avLst/>
            </a:prstTxWarp>
            <a:normAutofit fontScale="90000"/>
          </a:bodyPr>
          <a:lstStyle/>
          <a:p>
            <a:pPr algn="l" eaLnBrk="1" hangingPunct="1">
              <a:defRPr/>
            </a:pPr>
            <a:r>
              <a:rPr lang="en-US" sz="3000" smtClean="0">
                <a:cs typeface="+mj-cs"/>
              </a:rPr>
              <a:t>The Story of Planet</a:t>
            </a:r>
            <a:r>
              <a:rPr lang="en-US" smtClean="0">
                <a:cs typeface="+mj-cs"/>
              </a:rPr>
              <a:t> </a:t>
            </a:r>
            <a:r>
              <a:rPr lang="en-US" sz="3000" smtClean="0">
                <a:cs typeface="+mj-cs"/>
              </a:rPr>
              <a:t>Formation</a:t>
            </a:r>
            <a:r>
              <a:rPr lang="en-US" smtClean="0">
                <a:cs typeface="+mj-cs"/>
              </a:rPr>
              <a:t/>
            </a:r>
            <a:br>
              <a:rPr lang="en-US" smtClean="0">
                <a:cs typeface="+mj-cs"/>
              </a:rPr>
            </a:br>
            <a:endParaRPr lang="en-US" smtClean="0">
              <a:cs typeface="+mj-cs"/>
            </a:endParaRPr>
          </a:p>
        </p:txBody>
      </p:sp>
      <p:sp>
        <p:nvSpPr>
          <p:cNvPr id="1045507" name="Rectangle 3"/>
          <p:cNvSpPr>
            <a:spLocks noGrp="1" noChangeArrowheads="1"/>
          </p:cNvSpPr>
          <p:nvPr>
            <p:ph idx="1"/>
          </p:nvPr>
        </p:nvSpPr>
        <p:spPr>
          <a:xfrm>
            <a:off x="566738" y="990600"/>
            <a:ext cx="7815262" cy="4495800"/>
          </a:xfrm>
        </p:spPr>
        <p:txBody>
          <a:bodyPr>
            <a:normAutofit fontScale="92500"/>
          </a:bodyPr>
          <a:lstStyle/>
          <a:p>
            <a:pPr eaLnBrk="1" hangingPunct="1">
              <a:defRPr/>
            </a:pPr>
            <a:r>
              <a:rPr lang="en-US" smtClean="0">
                <a:cs typeface="+mn-cs"/>
              </a:rPr>
              <a:t>An important reason to mention meteorites here is for one specific clue they can give you concerning the solar nebula: Meteorites can reveal the age of the solar system. </a:t>
            </a:r>
          </a:p>
          <a:p>
            <a:pPr eaLnBrk="1" hangingPunct="1">
              <a:defRPr/>
            </a:pPr>
            <a:r>
              <a:rPr lang="en-US" smtClean="0">
                <a:cs typeface="+mn-cs"/>
              </a:rPr>
              <a:t>The challenge for modern planetary astronomers is to compare the characteristics of the solar system with the solar nebula theory and tell the story of how the planets formed.</a:t>
            </a:r>
          </a:p>
        </p:txBody>
      </p:sp>
    </p:spTree>
    <p:extLst>
      <p:ext uri="{BB962C8B-B14F-4D97-AF65-F5344CB8AC3E}">
        <p14:creationId xmlns:p14="http://schemas.microsoft.com/office/powerpoint/2010/main" val="42315073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7" name="Rectangle 3"/>
          <p:cNvSpPr>
            <a:spLocks noGrp="1" noChangeArrowheads="1"/>
          </p:cNvSpPr>
          <p:nvPr>
            <p:ph type="body" sz="half" idx="1"/>
          </p:nvPr>
        </p:nvSpPr>
        <p:spPr>
          <a:xfrm>
            <a:off x="552450" y="990600"/>
            <a:ext cx="8591550" cy="5440363"/>
          </a:xfrm>
        </p:spPr>
        <p:txBody>
          <a:bodyPr/>
          <a:lstStyle/>
          <a:p>
            <a:pPr eaLnBrk="1" hangingPunct="1">
              <a:defRPr/>
            </a:pPr>
            <a:r>
              <a:rPr lang="en-US" sz="4000" smtClean="0">
                <a:cs typeface="+mn-cs"/>
              </a:rPr>
              <a:t>Astronomers classify stars by the lines and bands in their spectra.</a:t>
            </a:r>
            <a:r>
              <a:rPr lang="en-US" sz="2800" smtClean="0">
                <a:cs typeface="+mn-cs"/>
              </a:rPr>
              <a:t> </a:t>
            </a:r>
          </a:p>
          <a:p>
            <a:pPr lvl="1" eaLnBrk="1" hangingPunct="1">
              <a:defRPr/>
            </a:pPr>
            <a:r>
              <a:rPr lang="en-US" sz="2400" smtClean="0"/>
              <a:t>For example, if it has weak Balmer lines and lines of ionized helium, it must be an O star.</a:t>
            </a:r>
          </a:p>
        </p:txBody>
      </p:sp>
      <p:sp>
        <p:nvSpPr>
          <p:cNvPr id="1378320" name="Text Box 16"/>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dirty="0">
                <a:solidFill>
                  <a:srgbClr val="FECC00"/>
                </a:solidFill>
                <a:cs typeface="+mn-cs"/>
              </a:rPr>
              <a:t>Temperature Spectral Classification</a:t>
            </a:r>
          </a:p>
        </p:txBody>
      </p:sp>
      <p:pic>
        <p:nvPicPr>
          <p:cNvPr id="1378321" name="Picture 17" descr="06T1"/>
          <p:cNvPicPr>
            <a:picLocks noChangeAspect="1" noChangeArrowheads="1"/>
          </p:cNvPicPr>
          <p:nvPr/>
        </p:nvPicPr>
        <p:blipFill>
          <a:blip r:embed="rId3">
            <a:extLst>
              <a:ext uri="{28A0092B-C50C-407E-A947-70E740481C1C}">
                <a14:useLocalDpi xmlns:a14="http://schemas.microsoft.com/office/drawing/2010/main" val="0"/>
              </a:ext>
            </a:extLst>
          </a:blip>
          <a:srcRect l="1131" r="5933" b="9280"/>
          <a:stretch>
            <a:fillRect/>
          </a:stretch>
        </p:blipFill>
        <p:spPr bwMode="auto">
          <a:xfrm>
            <a:off x="3560763" y="3605213"/>
            <a:ext cx="5537200"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300342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3"/>
          <p:cNvSpPr>
            <a:spLocks noGrp="1" noChangeArrowheads="1"/>
          </p:cNvSpPr>
          <p:nvPr>
            <p:ph type="body" sz="half" idx="1"/>
          </p:nvPr>
        </p:nvSpPr>
        <p:spPr>
          <a:xfrm>
            <a:off x="554038" y="990600"/>
            <a:ext cx="7523162" cy="5486400"/>
          </a:xfrm>
        </p:spPr>
        <p:txBody>
          <a:bodyPr/>
          <a:lstStyle/>
          <a:p>
            <a:pPr eaLnBrk="1" hangingPunct="1">
              <a:defRPr/>
            </a:pPr>
            <a:r>
              <a:rPr lang="en-US" sz="3600" smtClean="0">
                <a:cs typeface="+mn-cs"/>
              </a:rPr>
              <a:t>According to the solar nebula theory, the planets should be about the same age as the sun.</a:t>
            </a:r>
          </a:p>
        </p:txBody>
      </p:sp>
      <p:sp>
        <p:nvSpPr>
          <p:cNvPr id="332805" name="Text Box 5"/>
          <p:cNvSpPr txBox="1">
            <a:spLocks noChangeArrowheads="1"/>
          </p:cNvSpPr>
          <p:nvPr/>
        </p:nvSpPr>
        <p:spPr bwMode="auto">
          <a:xfrm>
            <a:off x="555625" y="76200"/>
            <a:ext cx="75977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sz="3000">
                <a:solidFill>
                  <a:srgbClr val="FFCC00"/>
                </a:solidFill>
                <a:cs typeface="Times New Roman" charset="0"/>
              </a:rPr>
              <a:t>The Age of the Solar System</a:t>
            </a:r>
            <a:r>
              <a:rPr lang="en-US" sz="3000">
                <a:solidFill>
                  <a:srgbClr val="FFCC00"/>
                </a:solidFill>
                <a:cs typeface="+mn-cs"/>
              </a:rPr>
              <a:t> </a:t>
            </a:r>
          </a:p>
        </p:txBody>
      </p:sp>
    </p:spTree>
    <p:extLst>
      <p:ext uri="{BB962C8B-B14F-4D97-AF65-F5344CB8AC3E}">
        <p14:creationId xmlns:p14="http://schemas.microsoft.com/office/powerpoint/2010/main" val="4248604409"/>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7" name="Rectangle 3"/>
          <p:cNvSpPr>
            <a:spLocks noGrp="1" noChangeArrowheads="1"/>
          </p:cNvSpPr>
          <p:nvPr>
            <p:ph type="body" sz="half" idx="1"/>
          </p:nvPr>
        </p:nvSpPr>
        <p:spPr>
          <a:xfrm>
            <a:off x="561975" y="990600"/>
            <a:ext cx="7743825" cy="4525963"/>
          </a:xfrm>
        </p:spPr>
        <p:txBody>
          <a:bodyPr/>
          <a:lstStyle/>
          <a:p>
            <a:pPr eaLnBrk="1" hangingPunct="1">
              <a:defRPr/>
            </a:pPr>
            <a:r>
              <a:rPr lang="en-US" smtClean="0">
                <a:cs typeface="+mn-cs"/>
              </a:rPr>
              <a:t>The most accurate way to find the age of a rocky body is to bring a sample into the laboratory and determine its age by analyzing the radioactive elements it contains.</a:t>
            </a:r>
          </a:p>
          <a:p>
            <a:pPr lvl="1" eaLnBrk="1" hangingPunct="1">
              <a:defRPr/>
            </a:pPr>
            <a:r>
              <a:rPr lang="en-US" sz="2400" smtClean="0"/>
              <a:t>When a rock solidifies, the process of cooling causes it to incorporate known proportions of </a:t>
            </a:r>
            <a:br>
              <a:rPr lang="en-US" sz="2400" smtClean="0"/>
            </a:br>
            <a:r>
              <a:rPr lang="en-US" sz="2400" smtClean="0"/>
              <a:t>the chemical elements.</a:t>
            </a:r>
          </a:p>
        </p:txBody>
      </p:sp>
      <p:sp>
        <p:nvSpPr>
          <p:cNvPr id="687117" name="Text Box 13"/>
          <p:cNvSpPr txBox="1">
            <a:spLocks noChangeArrowheads="1"/>
          </p:cNvSpPr>
          <p:nvPr/>
        </p:nvSpPr>
        <p:spPr bwMode="auto">
          <a:xfrm>
            <a:off x="555625" y="76200"/>
            <a:ext cx="75977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sz="3000">
                <a:solidFill>
                  <a:srgbClr val="FFCC00"/>
                </a:solidFill>
                <a:cs typeface="Times New Roman" charset="0"/>
              </a:rPr>
              <a:t>The Age of the Solar System</a:t>
            </a:r>
            <a:r>
              <a:rPr lang="en-US" sz="3000">
                <a:solidFill>
                  <a:srgbClr val="FFCC00"/>
                </a:solidFill>
                <a:cs typeface="+mn-cs"/>
              </a:rPr>
              <a:t> </a:t>
            </a:r>
          </a:p>
        </p:txBody>
      </p:sp>
    </p:spTree>
    <p:extLst>
      <p:ext uri="{BB962C8B-B14F-4D97-AF65-F5344CB8AC3E}">
        <p14:creationId xmlns:p14="http://schemas.microsoft.com/office/powerpoint/2010/main" val="5896553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1" name="Rectangle 3"/>
          <p:cNvSpPr>
            <a:spLocks noGrp="1" noChangeArrowheads="1"/>
          </p:cNvSpPr>
          <p:nvPr>
            <p:ph type="body" sz="half" idx="1"/>
          </p:nvPr>
        </p:nvSpPr>
        <p:spPr>
          <a:xfrm>
            <a:off x="554038" y="990600"/>
            <a:ext cx="8361362" cy="5562600"/>
          </a:xfrm>
        </p:spPr>
        <p:txBody>
          <a:bodyPr/>
          <a:lstStyle/>
          <a:p>
            <a:pPr eaLnBrk="1" hangingPunct="1">
              <a:defRPr/>
            </a:pPr>
            <a:r>
              <a:rPr lang="en-US" sz="3600" smtClean="0">
                <a:cs typeface="+mn-cs"/>
              </a:rPr>
              <a:t>A few of those elements are radioactive and can decay into other elements—called daughter elements or isotopes.</a:t>
            </a:r>
          </a:p>
          <a:p>
            <a:pPr eaLnBrk="1" hangingPunct="1">
              <a:defRPr/>
            </a:pPr>
            <a:r>
              <a:rPr lang="en-US" sz="3600" smtClean="0">
                <a:cs typeface="+mn-cs"/>
              </a:rPr>
              <a:t>The </a:t>
            </a:r>
            <a:r>
              <a:rPr lang="en-US" sz="3600" smtClean="0">
                <a:solidFill>
                  <a:srgbClr val="0000FF"/>
                </a:solidFill>
                <a:cs typeface="+mn-cs"/>
              </a:rPr>
              <a:t>half-life</a:t>
            </a:r>
            <a:r>
              <a:rPr lang="en-US" sz="3600" smtClean="0">
                <a:cs typeface="+mn-cs"/>
              </a:rPr>
              <a:t> of a radioactive element is the time it takes for half of the radioactive atoms to decay into the daughter elements.</a:t>
            </a:r>
          </a:p>
        </p:txBody>
      </p:sp>
      <p:sp>
        <p:nvSpPr>
          <p:cNvPr id="688143" name="Text Box 15"/>
          <p:cNvSpPr txBox="1">
            <a:spLocks noChangeArrowheads="1"/>
          </p:cNvSpPr>
          <p:nvPr/>
        </p:nvSpPr>
        <p:spPr bwMode="auto">
          <a:xfrm>
            <a:off x="555625" y="76200"/>
            <a:ext cx="75977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sz="3000">
                <a:solidFill>
                  <a:srgbClr val="FFCC00"/>
                </a:solidFill>
                <a:cs typeface="Times New Roman" charset="0"/>
              </a:rPr>
              <a:t>The Age of the Solar System</a:t>
            </a:r>
            <a:r>
              <a:rPr lang="en-US" sz="3000">
                <a:solidFill>
                  <a:srgbClr val="FFCC00"/>
                </a:solidFill>
                <a:cs typeface="+mn-cs"/>
              </a:rPr>
              <a:t> </a:t>
            </a:r>
          </a:p>
        </p:txBody>
      </p:sp>
    </p:spTree>
    <p:extLst>
      <p:ext uri="{BB962C8B-B14F-4D97-AF65-F5344CB8AC3E}">
        <p14:creationId xmlns:p14="http://schemas.microsoft.com/office/powerpoint/2010/main" val="31082616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1" name="Rectangle 3"/>
          <p:cNvSpPr>
            <a:spLocks noGrp="1" noChangeArrowheads="1"/>
          </p:cNvSpPr>
          <p:nvPr>
            <p:ph idx="1"/>
          </p:nvPr>
        </p:nvSpPr>
        <p:spPr>
          <a:xfrm>
            <a:off x="547688" y="990600"/>
            <a:ext cx="8367712" cy="4525963"/>
          </a:xfrm>
        </p:spPr>
        <p:txBody>
          <a:bodyPr/>
          <a:lstStyle/>
          <a:p>
            <a:pPr eaLnBrk="1" hangingPunct="1">
              <a:defRPr/>
            </a:pPr>
            <a:r>
              <a:rPr lang="en-US" dirty="0" smtClean="0">
                <a:cs typeface="+mn-cs"/>
              </a:rPr>
              <a:t>For example, potassium-40 decays into daughter isotopes calcium-40 and </a:t>
            </a:r>
            <a:br>
              <a:rPr lang="en-US" dirty="0" smtClean="0">
                <a:cs typeface="+mn-cs"/>
              </a:rPr>
            </a:br>
            <a:r>
              <a:rPr lang="en-US" dirty="0" smtClean="0">
                <a:cs typeface="+mn-cs"/>
              </a:rPr>
              <a:t>argon-40 with a half-life of 1.3 billion years. </a:t>
            </a:r>
          </a:p>
          <a:p>
            <a:pPr eaLnBrk="1" hangingPunct="1">
              <a:defRPr/>
            </a:pPr>
            <a:r>
              <a:rPr lang="en-US" dirty="0" smtClean="0">
                <a:cs typeface="+mn-cs"/>
              </a:rPr>
              <a:t>Also, uranium-238 decays with a half-life </a:t>
            </a:r>
            <a:br>
              <a:rPr lang="en-US" dirty="0" smtClean="0">
                <a:cs typeface="+mn-cs"/>
              </a:rPr>
            </a:br>
            <a:r>
              <a:rPr lang="en-US" dirty="0" smtClean="0">
                <a:cs typeface="+mn-cs"/>
              </a:rPr>
              <a:t>of 4.5 billion years to lead-206 and other isotopes.</a:t>
            </a:r>
          </a:p>
          <a:p>
            <a:pPr eaLnBrk="1" hangingPunct="1">
              <a:defRPr/>
            </a:pPr>
            <a:endParaRPr lang="en-US" dirty="0" smtClean="0">
              <a:cs typeface="+mn-cs"/>
            </a:endParaRPr>
          </a:p>
        </p:txBody>
      </p:sp>
      <p:sp>
        <p:nvSpPr>
          <p:cNvPr id="1128455" name="Text Box 7"/>
          <p:cNvSpPr txBox="1">
            <a:spLocks noChangeArrowheads="1"/>
          </p:cNvSpPr>
          <p:nvPr/>
        </p:nvSpPr>
        <p:spPr bwMode="auto">
          <a:xfrm>
            <a:off x="555625" y="76200"/>
            <a:ext cx="75977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sz="3000">
                <a:solidFill>
                  <a:srgbClr val="FFCC00"/>
                </a:solidFill>
                <a:cs typeface="Times New Roman" charset="0"/>
              </a:rPr>
              <a:t>The Age of the Solar System</a:t>
            </a:r>
            <a:r>
              <a:rPr lang="en-US" sz="3000">
                <a:solidFill>
                  <a:srgbClr val="FFCC00"/>
                </a:solidFill>
                <a:cs typeface="+mn-cs"/>
              </a:rPr>
              <a:t> </a:t>
            </a:r>
          </a:p>
        </p:txBody>
      </p:sp>
      <p:pic>
        <p:nvPicPr>
          <p:cNvPr id="1128456" name="Picture 8" descr="12f06"/>
          <p:cNvPicPr>
            <a:picLocks noChangeAspect="1" noChangeArrowheads="1"/>
          </p:cNvPicPr>
          <p:nvPr/>
        </p:nvPicPr>
        <p:blipFill>
          <a:blip r:embed="rId3">
            <a:extLst>
              <a:ext uri="{28A0092B-C50C-407E-A947-70E740481C1C}">
                <a14:useLocalDpi xmlns:a14="http://schemas.microsoft.com/office/drawing/2010/main" val="0"/>
              </a:ext>
            </a:extLst>
          </a:blip>
          <a:srcRect b="65933"/>
          <a:stretch>
            <a:fillRect/>
          </a:stretch>
        </p:blipFill>
        <p:spPr bwMode="auto">
          <a:xfrm>
            <a:off x="2590800" y="4284663"/>
            <a:ext cx="6553200"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277466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3" name="Rectangle 3"/>
          <p:cNvSpPr>
            <a:spLocks noGrp="1" noChangeArrowheads="1"/>
          </p:cNvSpPr>
          <p:nvPr>
            <p:ph type="body" sz="half" idx="1"/>
          </p:nvPr>
        </p:nvSpPr>
        <p:spPr>
          <a:xfrm>
            <a:off x="568325" y="990600"/>
            <a:ext cx="3546475" cy="5838825"/>
          </a:xfrm>
        </p:spPr>
        <p:txBody>
          <a:bodyPr/>
          <a:lstStyle/>
          <a:p>
            <a:pPr eaLnBrk="1" hangingPunct="1">
              <a:defRPr/>
            </a:pPr>
            <a:r>
              <a:rPr lang="en-US" smtClean="0">
                <a:cs typeface="+mn-cs"/>
              </a:rPr>
              <a:t>As time passes, the abundance of a radioactive element in a rock gradually decreases, and the abundances of the daughter elements gradually increase. </a:t>
            </a:r>
          </a:p>
          <a:p>
            <a:pPr eaLnBrk="1" hangingPunct="1">
              <a:defRPr/>
            </a:pPr>
            <a:endParaRPr lang="en-US" smtClean="0">
              <a:cs typeface="+mn-cs"/>
            </a:endParaRPr>
          </a:p>
        </p:txBody>
      </p:sp>
      <p:sp>
        <p:nvSpPr>
          <p:cNvPr id="691217" name="Text Box 17"/>
          <p:cNvSpPr txBox="1">
            <a:spLocks noChangeArrowheads="1"/>
          </p:cNvSpPr>
          <p:nvPr/>
        </p:nvSpPr>
        <p:spPr bwMode="auto">
          <a:xfrm>
            <a:off x="555625" y="76200"/>
            <a:ext cx="75977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sz="3000">
                <a:solidFill>
                  <a:srgbClr val="FFCC00"/>
                </a:solidFill>
                <a:cs typeface="Times New Roman" charset="0"/>
              </a:rPr>
              <a:t>The Age of the Solar System</a:t>
            </a:r>
            <a:r>
              <a:rPr lang="en-US" sz="3000">
                <a:solidFill>
                  <a:srgbClr val="FFCC00"/>
                </a:solidFill>
                <a:cs typeface="+mn-cs"/>
              </a:rPr>
              <a:t> </a:t>
            </a:r>
          </a:p>
        </p:txBody>
      </p:sp>
      <p:pic>
        <p:nvPicPr>
          <p:cNvPr id="691218" name="Picture 18" descr="12f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025" y="1524000"/>
            <a:ext cx="46259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690002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1" name="Rectangle 3"/>
          <p:cNvSpPr>
            <a:spLocks noGrp="1" noChangeArrowheads="1"/>
          </p:cNvSpPr>
          <p:nvPr>
            <p:ph idx="1"/>
          </p:nvPr>
        </p:nvSpPr>
        <p:spPr>
          <a:xfrm>
            <a:off x="552450" y="976313"/>
            <a:ext cx="7296150" cy="4495800"/>
          </a:xfrm>
        </p:spPr>
        <p:txBody>
          <a:bodyPr/>
          <a:lstStyle/>
          <a:p>
            <a:pPr eaLnBrk="1" hangingPunct="1">
              <a:defRPr/>
            </a:pPr>
            <a:r>
              <a:rPr lang="en-US" sz="4000" smtClean="0">
                <a:cs typeface="+mn-cs"/>
              </a:rPr>
              <a:t>You can estimate the original abundances of the elements in the rock from:</a:t>
            </a:r>
          </a:p>
          <a:p>
            <a:pPr lvl="1" eaLnBrk="1" hangingPunct="1">
              <a:defRPr/>
            </a:pPr>
            <a:r>
              <a:rPr lang="en-US" sz="2400" smtClean="0"/>
              <a:t>Rules of chemistry</a:t>
            </a:r>
          </a:p>
          <a:p>
            <a:pPr lvl="1" eaLnBrk="1" hangingPunct="1">
              <a:defRPr/>
            </a:pPr>
            <a:r>
              <a:rPr lang="en-US" sz="2400" smtClean="0"/>
              <a:t>Observations of rock properties in general </a:t>
            </a:r>
          </a:p>
          <a:p>
            <a:pPr eaLnBrk="1" hangingPunct="1">
              <a:defRPr/>
            </a:pPr>
            <a:endParaRPr lang="en-US" sz="2400" smtClean="0">
              <a:cs typeface="+mn-cs"/>
            </a:endParaRPr>
          </a:p>
        </p:txBody>
      </p:sp>
      <p:sp>
        <p:nvSpPr>
          <p:cNvPr id="1046533" name="Text Box 5"/>
          <p:cNvSpPr txBox="1">
            <a:spLocks noChangeArrowheads="1"/>
          </p:cNvSpPr>
          <p:nvPr/>
        </p:nvSpPr>
        <p:spPr bwMode="auto">
          <a:xfrm>
            <a:off x="555625" y="76200"/>
            <a:ext cx="75977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sz="3000">
                <a:solidFill>
                  <a:srgbClr val="FFCC00"/>
                </a:solidFill>
                <a:cs typeface="Times New Roman" charset="0"/>
              </a:rPr>
              <a:t>The Age of the Solar System</a:t>
            </a:r>
            <a:r>
              <a:rPr lang="en-US" sz="3000">
                <a:solidFill>
                  <a:srgbClr val="FFCC00"/>
                </a:solidFill>
                <a:cs typeface="+mn-cs"/>
              </a:rPr>
              <a:t> </a:t>
            </a:r>
          </a:p>
        </p:txBody>
      </p:sp>
    </p:spTree>
    <p:extLst>
      <p:ext uri="{BB962C8B-B14F-4D97-AF65-F5344CB8AC3E}">
        <p14:creationId xmlns:p14="http://schemas.microsoft.com/office/powerpoint/2010/main" val="42341984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9" name="Rectangle 3"/>
          <p:cNvSpPr>
            <a:spLocks noGrp="1" noChangeArrowheads="1"/>
          </p:cNvSpPr>
          <p:nvPr>
            <p:ph idx="1"/>
          </p:nvPr>
        </p:nvSpPr>
        <p:spPr>
          <a:xfrm>
            <a:off x="566738" y="990600"/>
            <a:ext cx="7891462" cy="4525963"/>
          </a:xfrm>
        </p:spPr>
        <p:txBody>
          <a:bodyPr/>
          <a:lstStyle/>
          <a:p>
            <a:pPr eaLnBrk="1" hangingPunct="1">
              <a:defRPr/>
            </a:pPr>
            <a:r>
              <a:rPr lang="en-US" sz="3600" smtClean="0">
                <a:cs typeface="+mn-cs"/>
              </a:rPr>
              <a:t>Thus, measuring the present abundances of the parent and daughter elements allows you to find the age of the rock. </a:t>
            </a:r>
          </a:p>
          <a:p>
            <a:pPr lvl="1" eaLnBrk="1" hangingPunct="1">
              <a:defRPr/>
            </a:pPr>
            <a:r>
              <a:rPr lang="en-US" sz="2400" smtClean="0"/>
              <a:t>This works best if you have several radioactive element </a:t>
            </a:r>
            <a:r>
              <a:rPr lang="ja-JP" altLang="en-US" sz="2400" smtClean="0">
                <a:latin typeface="Arial"/>
              </a:rPr>
              <a:t>“</a:t>
            </a:r>
            <a:r>
              <a:rPr lang="en-US" sz="2400" smtClean="0"/>
              <a:t>clocks</a:t>
            </a:r>
            <a:r>
              <a:rPr lang="ja-JP" altLang="en-US" sz="2400" smtClean="0">
                <a:latin typeface="Arial"/>
              </a:rPr>
              <a:t>”</a:t>
            </a:r>
            <a:r>
              <a:rPr lang="en-US" sz="2400" smtClean="0"/>
              <a:t> that can be used as independent checks on each other.</a:t>
            </a:r>
          </a:p>
          <a:p>
            <a:pPr eaLnBrk="1" hangingPunct="1">
              <a:defRPr/>
            </a:pPr>
            <a:endParaRPr lang="en-US" smtClean="0">
              <a:cs typeface="+mn-cs"/>
            </a:endParaRPr>
          </a:p>
        </p:txBody>
      </p:sp>
      <p:sp>
        <p:nvSpPr>
          <p:cNvPr id="1130502" name="Text Box 6"/>
          <p:cNvSpPr txBox="1">
            <a:spLocks noChangeArrowheads="1"/>
          </p:cNvSpPr>
          <p:nvPr/>
        </p:nvSpPr>
        <p:spPr bwMode="auto">
          <a:xfrm>
            <a:off x="555625" y="76200"/>
            <a:ext cx="75977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sz="3000">
                <a:solidFill>
                  <a:srgbClr val="FFCC00"/>
                </a:solidFill>
                <a:cs typeface="Times New Roman" charset="0"/>
              </a:rPr>
              <a:t>The Age of the Solar System</a:t>
            </a:r>
            <a:r>
              <a:rPr lang="en-US" sz="3000">
                <a:solidFill>
                  <a:srgbClr val="FFCC00"/>
                </a:solidFill>
                <a:cs typeface="+mn-cs"/>
              </a:rPr>
              <a:t> </a:t>
            </a:r>
          </a:p>
        </p:txBody>
      </p:sp>
    </p:spTree>
    <p:extLst>
      <p:ext uri="{BB962C8B-B14F-4D97-AF65-F5344CB8AC3E}">
        <p14:creationId xmlns:p14="http://schemas.microsoft.com/office/powerpoint/2010/main" val="246251312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Rectangle 3"/>
          <p:cNvSpPr>
            <a:spLocks noGrp="1" noChangeArrowheads="1"/>
          </p:cNvSpPr>
          <p:nvPr>
            <p:ph type="body" sz="half" idx="1"/>
          </p:nvPr>
        </p:nvSpPr>
        <p:spPr>
          <a:xfrm>
            <a:off x="563563" y="962025"/>
            <a:ext cx="7437437" cy="3581400"/>
          </a:xfrm>
        </p:spPr>
        <p:txBody>
          <a:bodyPr/>
          <a:lstStyle/>
          <a:p>
            <a:pPr eaLnBrk="1" hangingPunct="1">
              <a:defRPr/>
            </a:pPr>
            <a:r>
              <a:rPr lang="en-US" sz="4400" smtClean="0">
                <a:cs typeface="+mn-cs"/>
              </a:rPr>
              <a:t>To find a radioactive age, you need a sample in the laboratory.</a:t>
            </a:r>
          </a:p>
          <a:p>
            <a:pPr lvl="1" eaLnBrk="1" hangingPunct="1">
              <a:defRPr/>
            </a:pPr>
            <a:r>
              <a:rPr lang="en-US" sz="2400" smtClean="0"/>
              <a:t>The only celestial bodies from which scientists have samples are Earth, the moon, Mars, and meteorites.</a:t>
            </a:r>
          </a:p>
        </p:txBody>
      </p:sp>
      <p:sp>
        <p:nvSpPr>
          <p:cNvPr id="336908" name="Text Box 12"/>
          <p:cNvSpPr txBox="1">
            <a:spLocks noChangeArrowheads="1"/>
          </p:cNvSpPr>
          <p:nvPr/>
        </p:nvSpPr>
        <p:spPr bwMode="auto">
          <a:xfrm>
            <a:off x="555625" y="76200"/>
            <a:ext cx="75977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sz="3000">
                <a:solidFill>
                  <a:srgbClr val="FFCC00"/>
                </a:solidFill>
                <a:cs typeface="Times New Roman" charset="0"/>
              </a:rPr>
              <a:t>The Age of the Solar System</a:t>
            </a:r>
            <a:r>
              <a:rPr lang="en-US" sz="3000">
                <a:solidFill>
                  <a:srgbClr val="FFCC00"/>
                </a:solidFill>
                <a:cs typeface="+mn-cs"/>
              </a:rPr>
              <a:t> </a:t>
            </a:r>
          </a:p>
        </p:txBody>
      </p:sp>
    </p:spTree>
    <p:extLst>
      <p:ext uri="{BB962C8B-B14F-4D97-AF65-F5344CB8AC3E}">
        <p14:creationId xmlns:p14="http://schemas.microsoft.com/office/powerpoint/2010/main" val="2869822858"/>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9" name="Rectangle 3"/>
          <p:cNvSpPr>
            <a:spLocks noGrp="1" noChangeArrowheads="1"/>
          </p:cNvSpPr>
          <p:nvPr>
            <p:ph idx="1"/>
          </p:nvPr>
        </p:nvSpPr>
        <p:spPr>
          <a:xfrm>
            <a:off x="557213" y="976313"/>
            <a:ext cx="7900987" cy="5562600"/>
          </a:xfrm>
        </p:spPr>
        <p:txBody>
          <a:bodyPr/>
          <a:lstStyle/>
          <a:p>
            <a:pPr eaLnBrk="1" hangingPunct="1">
              <a:defRPr/>
            </a:pPr>
            <a:r>
              <a:rPr lang="en-US" sz="4000" smtClean="0">
                <a:cs typeface="+mn-cs"/>
              </a:rPr>
              <a:t>The oldest Earth rocks so far discovered and dated are tiny zircon crystals from Australia, 4.4 billion years old.</a:t>
            </a:r>
          </a:p>
        </p:txBody>
      </p:sp>
      <p:sp>
        <p:nvSpPr>
          <p:cNvPr id="695302" name="Text Box 6"/>
          <p:cNvSpPr txBox="1">
            <a:spLocks noChangeArrowheads="1"/>
          </p:cNvSpPr>
          <p:nvPr/>
        </p:nvSpPr>
        <p:spPr bwMode="auto">
          <a:xfrm>
            <a:off x="555625" y="76200"/>
            <a:ext cx="75977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sz="3000">
                <a:solidFill>
                  <a:srgbClr val="FFCC00"/>
                </a:solidFill>
                <a:cs typeface="Times New Roman" charset="0"/>
              </a:rPr>
              <a:t>The Age of the Solar System</a:t>
            </a:r>
            <a:r>
              <a:rPr lang="en-US" sz="3000">
                <a:solidFill>
                  <a:srgbClr val="FFCC00"/>
                </a:solidFill>
                <a:cs typeface="+mn-cs"/>
              </a:rPr>
              <a:t> </a:t>
            </a:r>
          </a:p>
        </p:txBody>
      </p:sp>
    </p:spTree>
    <p:extLst>
      <p:ext uri="{BB962C8B-B14F-4D97-AF65-F5344CB8AC3E}">
        <p14:creationId xmlns:p14="http://schemas.microsoft.com/office/powerpoint/2010/main" val="40283484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7" name="Rectangle 3"/>
          <p:cNvSpPr>
            <a:spLocks noGrp="1" noChangeArrowheads="1"/>
          </p:cNvSpPr>
          <p:nvPr>
            <p:ph idx="1"/>
          </p:nvPr>
        </p:nvSpPr>
        <p:spPr>
          <a:xfrm>
            <a:off x="566738" y="990600"/>
            <a:ext cx="8272462" cy="4525963"/>
          </a:xfrm>
        </p:spPr>
        <p:txBody>
          <a:bodyPr/>
          <a:lstStyle/>
          <a:p>
            <a:pPr eaLnBrk="1" hangingPunct="1">
              <a:defRPr/>
            </a:pPr>
            <a:r>
              <a:rPr lang="en-US" sz="3600" smtClean="0">
                <a:cs typeface="+mn-cs"/>
              </a:rPr>
              <a:t>The surface of Earth is active, and </a:t>
            </a:r>
            <a:br>
              <a:rPr lang="en-US" sz="3600" smtClean="0">
                <a:cs typeface="+mn-cs"/>
              </a:rPr>
            </a:br>
            <a:r>
              <a:rPr lang="en-US" sz="3600" smtClean="0">
                <a:cs typeface="+mn-cs"/>
              </a:rPr>
              <a:t>the crust is continually destroyed </a:t>
            </a:r>
            <a:br>
              <a:rPr lang="en-US" sz="3600" smtClean="0">
                <a:cs typeface="+mn-cs"/>
              </a:rPr>
            </a:br>
            <a:r>
              <a:rPr lang="en-US" sz="3600" smtClean="0">
                <a:cs typeface="+mn-cs"/>
              </a:rPr>
              <a:t>and reformed from material welling </a:t>
            </a:r>
            <a:br>
              <a:rPr lang="en-US" sz="3600" smtClean="0">
                <a:cs typeface="+mn-cs"/>
              </a:rPr>
            </a:br>
            <a:r>
              <a:rPr lang="en-US" sz="3600" smtClean="0">
                <a:cs typeface="+mn-cs"/>
              </a:rPr>
              <a:t>up from beneath the crust.</a:t>
            </a:r>
          </a:p>
          <a:p>
            <a:pPr lvl="1" eaLnBrk="1" hangingPunct="1">
              <a:defRPr/>
            </a:pPr>
            <a:r>
              <a:rPr lang="en-US" sz="2600" smtClean="0"/>
              <a:t>The age of these oldest rocks informs you only that Earth is </a:t>
            </a:r>
            <a:r>
              <a:rPr lang="en-US" sz="2600" i="1" smtClean="0"/>
              <a:t>at least</a:t>
            </a:r>
            <a:r>
              <a:rPr lang="en-US" sz="2600" smtClean="0"/>
              <a:t> 4.4 billion years old.</a:t>
            </a:r>
          </a:p>
          <a:p>
            <a:pPr eaLnBrk="1" hangingPunct="1">
              <a:defRPr/>
            </a:pPr>
            <a:endParaRPr lang="en-US" sz="2600" smtClean="0">
              <a:cs typeface="+mn-cs"/>
            </a:endParaRPr>
          </a:p>
        </p:txBody>
      </p:sp>
      <p:sp>
        <p:nvSpPr>
          <p:cNvPr id="1132550" name="Text Box 6"/>
          <p:cNvSpPr txBox="1">
            <a:spLocks noChangeArrowheads="1"/>
          </p:cNvSpPr>
          <p:nvPr/>
        </p:nvSpPr>
        <p:spPr bwMode="auto">
          <a:xfrm>
            <a:off x="555625" y="76200"/>
            <a:ext cx="75977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sz="3000">
                <a:solidFill>
                  <a:srgbClr val="FFCC00"/>
                </a:solidFill>
                <a:cs typeface="Times New Roman" charset="0"/>
              </a:rPr>
              <a:t>The Age of the Solar System</a:t>
            </a:r>
            <a:r>
              <a:rPr lang="en-US" sz="3000">
                <a:solidFill>
                  <a:srgbClr val="FFCC00"/>
                </a:solidFill>
                <a:cs typeface="+mn-cs"/>
              </a:rPr>
              <a:t> </a:t>
            </a:r>
          </a:p>
        </p:txBody>
      </p:sp>
    </p:spTree>
    <p:extLst>
      <p:ext uri="{BB962C8B-B14F-4D97-AF65-F5344CB8AC3E}">
        <p14:creationId xmlns:p14="http://schemas.microsoft.com/office/powerpoint/2010/main" val="12828991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1" name="Rectangle 3"/>
          <p:cNvSpPr>
            <a:spLocks noGrp="1" noChangeArrowheads="1"/>
          </p:cNvSpPr>
          <p:nvPr>
            <p:ph idx="1"/>
          </p:nvPr>
        </p:nvSpPr>
        <p:spPr>
          <a:xfrm>
            <a:off x="571500" y="990600"/>
            <a:ext cx="8572500" cy="4525963"/>
          </a:xfrm>
        </p:spPr>
        <p:txBody>
          <a:bodyPr/>
          <a:lstStyle/>
          <a:p>
            <a:pPr eaLnBrk="1" hangingPunct="1">
              <a:defRPr/>
            </a:pPr>
            <a:r>
              <a:rPr lang="en-US" smtClean="0">
                <a:cs typeface="+mn-cs"/>
              </a:rPr>
              <a:t>The star classification system now used by astronomers was devised at Harvard during the 1890s and 1900s. </a:t>
            </a:r>
          </a:p>
          <a:p>
            <a:pPr eaLnBrk="1" hangingPunct="1">
              <a:defRPr/>
            </a:pPr>
            <a:r>
              <a:rPr lang="en-US" smtClean="0">
                <a:cs typeface="+mn-cs"/>
              </a:rPr>
              <a:t>One of the astronomers there, Annie J. Cannon, personally inspected and classified the spectra of over 250,000 stars. </a:t>
            </a:r>
          </a:p>
        </p:txBody>
      </p:sp>
      <p:sp>
        <p:nvSpPr>
          <p:cNvPr id="1379337" name="Text Box 9"/>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Temperature Spectral Classification</a:t>
            </a:r>
          </a:p>
        </p:txBody>
      </p:sp>
    </p:spTree>
    <p:extLst>
      <p:ext uri="{BB962C8B-B14F-4D97-AF65-F5344CB8AC3E}">
        <p14:creationId xmlns:p14="http://schemas.microsoft.com/office/powerpoint/2010/main" val="24518452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3" name="Rectangle 3"/>
          <p:cNvSpPr>
            <a:spLocks noGrp="1" noChangeArrowheads="1"/>
          </p:cNvSpPr>
          <p:nvPr>
            <p:ph idx="1"/>
          </p:nvPr>
        </p:nvSpPr>
        <p:spPr>
          <a:xfrm>
            <a:off x="554038" y="990600"/>
            <a:ext cx="8056562" cy="5334000"/>
          </a:xfrm>
        </p:spPr>
        <p:txBody>
          <a:bodyPr/>
          <a:lstStyle/>
          <a:p>
            <a:pPr eaLnBrk="1" hangingPunct="1">
              <a:defRPr/>
            </a:pPr>
            <a:r>
              <a:rPr lang="en-US" sz="3600" smtClean="0">
                <a:cs typeface="+mn-cs"/>
              </a:rPr>
              <a:t>Unlike Earth</a:t>
            </a:r>
            <a:r>
              <a:rPr lang="ja-JP" altLang="en-US" sz="3600" smtClean="0">
                <a:latin typeface="Arial"/>
                <a:cs typeface="+mn-cs"/>
              </a:rPr>
              <a:t>’</a:t>
            </a:r>
            <a:r>
              <a:rPr lang="en-US" sz="3600" smtClean="0">
                <a:cs typeface="+mn-cs"/>
              </a:rPr>
              <a:t>s surface, the moon</a:t>
            </a:r>
            <a:r>
              <a:rPr lang="ja-JP" altLang="en-US" sz="3600" smtClean="0">
                <a:latin typeface="Arial"/>
                <a:cs typeface="+mn-cs"/>
              </a:rPr>
              <a:t>’</a:t>
            </a:r>
            <a:r>
              <a:rPr lang="en-US" sz="3600" smtClean="0">
                <a:cs typeface="+mn-cs"/>
              </a:rPr>
              <a:t>s surface is not being recycled by constant geologic  activity.</a:t>
            </a:r>
          </a:p>
          <a:p>
            <a:pPr lvl="1" eaLnBrk="1" hangingPunct="1">
              <a:defRPr/>
            </a:pPr>
            <a:r>
              <a:rPr lang="en-US" sz="2400" smtClean="0"/>
              <a:t>So, you can guess that more of it might have survived unaltered since early in the history of </a:t>
            </a:r>
            <a:br>
              <a:rPr lang="en-US" sz="2400" smtClean="0"/>
            </a:br>
            <a:r>
              <a:rPr lang="en-US" sz="2400" smtClean="0"/>
              <a:t>the solar system. </a:t>
            </a:r>
          </a:p>
          <a:p>
            <a:pPr lvl="1" eaLnBrk="1" hangingPunct="1">
              <a:defRPr/>
            </a:pPr>
            <a:r>
              <a:rPr lang="en-US" sz="2400" smtClean="0"/>
              <a:t>The oldest rocks brought back by the Apollo astronauts are 4.48 billion years old. </a:t>
            </a:r>
          </a:p>
          <a:p>
            <a:pPr lvl="1" eaLnBrk="1" hangingPunct="1">
              <a:defRPr/>
            </a:pPr>
            <a:r>
              <a:rPr lang="en-US" sz="2400" smtClean="0"/>
              <a:t>That means the moon must be at least </a:t>
            </a:r>
            <a:br>
              <a:rPr lang="en-US" sz="2400" smtClean="0"/>
            </a:br>
            <a:r>
              <a:rPr lang="en-US" sz="2400" smtClean="0"/>
              <a:t>4.48 billion years old.</a:t>
            </a:r>
          </a:p>
        </p:txBody>
      </p:sp>
      <p:sp>
        <p:nvSpPr>
          <p:cNvPr id="696326" name="Text Box 6"/>
          <p:cNvSpPr txBox="1">
            <a:spLocks noChangeArrowheads="1"/>
          </p:cNvSpPr>
          <p:nvPr/>
        </p:nvSpPr>
        <p:spPr bwMode="auto">
          <a:xfrm>
            <a:off x="555625" y="76200"/>
            <a:ext cx="75977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sz="3000">
                <a:solidFill>
                  <a:srgbClr val="FFCC00"/>
                </a:solidFill>
                <a:cs typeface="Times New Roman" charset="0"/>
              </a:rPr>
              <a:t>The Age of the Solar System</a:t>
            </a:r>
            <a:r>
              <a:rPr lang="en-US" sz="3000">
                <a:solidFill>
                  <a:srgbClr val="FFCC00"/>
                </a:solidFill>
                <a:cs typeface="+mn-cs"/>
              </a:rPr>
              <a:t> </a:t>
            </a:r>
          </a:p>
        </p:txBody>
      </p:sp>
    </p:spTree>
    <p:extLst>
      <p:ext uri="{BB962C8B-B14F-4D97-AF65-F5344CB8AC3E}">
        <p14:creationId xmlns:p14="http://schemas.microsoft.com/office/powerpoint/2010/main" val="19650499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Rectangle 3"/>
          <p:cNvSpPr>
            <a:spLocks noGrp="1" noChangeArrowheads="1"/>
          </p:cNvSpPr>
          <p:nvPr>
            <p:ph idx="1"/>
          </p:nvPr>
        </p:nvSpPr>
        <p:spPr>
          <a:xfrm>
            <a:off x="554038" y="990600"/>
            <a:ext cx="8361362" cy="4830763"/>
          </a:xfrm>
        </p:spPr>
        <p:txBody>
          <a:bodyPr/>
          <a:lstStyle/>
          <a:p>
            <a:pPr eaLnBrk="1" hangingPunct="1">
              <a:defRPr/>
            </a:pPr>
            <a:r>
              <a:rPr lang="en-US" smtClean="0">
                <a:cs typeface="+mn-cs"/>
              </a:rPr>
              <a:t>Although no one has yet been to Mars, over a dozen meteorites found on Earth have been identified by their chemical composition as having come from Mars.</a:t>
            </a:r>
            <a:r>
              <a:rPr lang="en-US" sz="3600" smtClean="0">
                <a:cs typeface="+mn-cs"/>
              </a:rPr>
              <a:t> </a:t>
            </a:r>
          </a:p>
          <a:p>
            <a:pPr lvl="1" eaLnBrk="1" hangingPunct="1">
              <a:defRPr/>
            </a:pPr>
            <a:r>
              <a:rPr lang="en-US" sz="2400" smtClean="0"/>
              <a:t>The oldest has an age of approximately 4.5 billion years.</a:t>
            </a:r>
          </a:p>
          <a:p>
            <a:pPr lvl="1" eaLnBrk="1" hangingPunct="1">
              <a:defRPr/>
            </a:pPr>
            <a:r>
              <a:rPr lang="en-US" sz="2400" smtClean="0"/>
              <a:t>Mars must be at least that old. </a:t>
            </a:r>
          </a:p>
        </p:txBody>
      </p:sp>
      <p:sp>
        <p:nvSpPr>
          <p:cNvPr id="451590" name="Text Box 6"/>
          <p:cNvSpPr txBox="1">
            <a:spLocks noChangeArrowheads="1"/>
          </p:cNvSpPr>
          <p:nvPr/>
        </p:nvSpPr>
        <p:spPr bwMode="auto">
          <a:xfrm>
            <a:off x="555625" y="76200"/>
            <a:ext cx="75977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sz="3000">
                <a:solidFill>
                  <a:srgbClr val="FFCC00"/>
                </a:solidFill>
                <a:cs typeface="Times New Roman" charset="0"/>
              </a:rPr>
              <a:t>The Age of the Solar System</a:t>
            </a:r>
            <a:r>
              <a:rPr lang="en-US" sz="3000">
                <a:solidFill>
                  <a:srgbClr val="FFCC00"/>
                </a:solidFill>
                <a:cs typeface="+mn-cs"/>
              </a:rPr>
              <a:t> </a:t>
            </a:r>
          </a:p>
        </p:txBody>
      </p:sp>
    </p:spTree>
    <p:extLst>
      <p:ext uri="{BB962C8B-B14F-4D97-AF65-F5344CB8AC3E}">
        <p14:creationId xmlns:p14="http://schemas.microsoft.com/office/powerpoint/2010/main" val="2137122679"/>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9" name="Rectangle 3"/>
          <p:cNvSpPr>
            <a:spLocks noGrp="1" noChangeArrowheads="1"/>
          </p:cNvSpPr>
          <p:nvPr>
            <p:ph idx="1"/>
          </p:nvPr>
        </p:nvSpPr>
        <p:spPr>
          <a:xfrm>
            <a:off x="547688" y="990600"/>
            <a:ext cx="7986712" cy="5105400"/>
          </a:xfrm>
        </p:spPr>
        <p:txBody>
          <a:bodyPr/>
          <a:lstStyle/>
          <a:p>
            <a:pPr eaLnBrk="1" hangingPunct="1">
              <a:defRPr/>
            </a:pPr>
            <a:r>
              <a:rPr lang="en-US" sz="3400" smtClean="0">
                <a:cs typeface="+mn-cs"/>
              </a:rPr>
              <a:t>That is in agreement with the age of the sun—which is estimated to be 5 billion years plus or minus 1.5 billion years.</a:t>
            </a:r>
          </a:p>
          <a:p>
            <a:pPr lvl="1" eaLnBrk="1" hangingPunct="1">
              <a:defRPr/>
            </a:pPr>
            <a:r>
              <a:rPr lang="en-US" sz="2400" smtClean="0"/>
              <a:t>This has been calculated using mathematical models of the sun</a:t>
            </a:r>
            <a:r>
              <a:rPr lang="ja-JP" altLang="en-US" sz="2400" smtClean="0">
                <a:latin typeface="Arial"/>
              </a:rPr>
              <a:t>’</a:t>
            </a:r>
            <a:r>
              <a:rPr lang="en-US" sz="2400" smtClean="0"/>
              <a:t>s interior that are completely independent of meteorite radioactive ages.</a:t>
            </a:r>
          </a:p>
          <a:p>
            <a:pPr lvl="1" eaLnBrk="1" hangingPunct="1">
              <a:defRPr/>
            </a:pPr>
            <a:r>
              <a:rPr lang="en-US" sz="2400" smtClean="0"/>
              <a:t>Apparently, all the bodies of the solar system formed at about the same time, some 4.6 billion years ago.</a:t>
            </a:r>
          </a:p>
        </p:txBody>
      </p:sp>
      <p:sp>
        <p:nvSpPr>
          <p:cNvPr id="454662" name="Text Box 6"/>
          <p:cNvSpPr txBox="1">
            <a:spLocks noChangeArrowheads="1"/>
          </p:cNvSpPr>
          <p:nvPr/>
        </p:nvSpPr>
        <p:spPr bwMode="auto">
          <a:xfrm>
            <a:off x="555625" y="76200"/>
            <a:ext cx="75977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sz="3000">
                <a:solidFill>
                  <a:srgbClr val="FFCC00"/>
                </a:solidFill>
                <a:cs typeface="Times New Roman" charset="0"/>
              </a:rPr>
              <a:t>The Age of the Solar System</a:t>
            </a:r>
            <a:r>
              <a:rPr lang="en-US" sz="3000">
                <a:solidFill>
                  <a:srgbClr val="FFCC00"/>
                </a:solidFill>
                <a:cs typeface="+mn-cs"/>
              </a:rPr>
              <a:t> </a:t>
            </a:r>
          </a:p>
        </p:txBody>
      </p:sp>
    </p:spTree>
    <p:extLst>
      <p:ext uri="{BB962C8B-B14F-4D97-AF65-F5344CB8AC3E}">
        <p14:creationId xmlns:p14="http://schemas.microsoft.com/office/powerpoint/2010/main" val="3482303771"/>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9" name="Rectangle 3"/>
          <p:cNvSpPr>
            <a:spLocks noGrp="1" noChangeArrowheads="1"/>
          </p:cNvSpPr>
          <p:nvPr>
            <p:ph idx="1"/>
          </p:nvPr>
        </p:nvSpPr>
        <p:spPr>
          <a:xfrm>
            <a:off x="554038" y="990600"/>
            <a:ext cx="8056562" cy="5486400"/>
          </a:xfrm>
        </p:spPr>
        <p:txBody>
          <a:bodyPr/>
          <a:lstStyle/>
          <a:p>
            <a:pPr eaLnBrk="1" hangingPunct="1">
              <a:defRPr/>
            </a:pPr>
            <a:r>
              <a:rPr lang="en-US" sz="3600" smtClean="0">
                <a:cs typeface="+mn-cs"/>
              </a:rPr>
              <a:t>Everything astronomers know about the solar system and star formation suggests that the solar nebula was a fragment of an interstellar gas cloud.</a:t>
            </a:r>
            <a:r>
              <a:rPr lang="en-US" sz="4000" smtClean="0">
                <a:cs typeface="+mn-cs"/>
              </a:rPr>
              <a:t> </a:t>
            </a:r>
          </a:p>
          <a:p>
            <a:pPr lvl="1" eaLnBrk="1" hangingPunct="1">
              <a:defRPr/>
            </a:pPr>
            <a:r>
              <a:rPr lang="en-US" sz="2400" smtClean="0"/>
              <a:t>Such a cloud would have been mostly hydrogen </a:t>
            </a:r>
            <a:br>
              <a:rPr lang="en-US" sz="2400" smtClean="0"/>
            </a:br>
            <a:r>
              <a:rPr lang="en-US" sz="2400" smtClean="0"/>
              <a:t>with some helium and minor traces of the heavier elements. </a:t>
            </a:r>
          </a:p>
        </p:txBody>
      </p:sp>
      <p:sp>
        <p:nvSpPr>
          <p:cNvPr id="459780" name="Text Box 4"/>
          <p:cNvSpPr txBox="1">
            <a:spLocks noChangeArrowheads="1"/>
          </p:cNvSpPr>
          <p:nvPr/>
        </p:nvSpPr>
        <p:spPr bwMode="auto">
          <a:xfrm>
            <a:off x="554038" y="76200"/>
            <a:ext cx="75993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Chemical Composition </a:t>
            </a:r>
            <a:br>
              <a:rPr lang="en-US" sz="3000">
                <a:solidFill>
                  <a:srgbClr val="FFCC00"/>
                </a:solidFill>
                <a:cs typeface="+mn-cs"/>
              </a:rPr>
            </a:br>
            <a:r>
              <a:rPr lang="en-US" sz="3000">
                <a:solidFill>
                  <a:srgbClr val="FFCC00"/>
                </a:solidFill>
                <a:cs typeface="+mn-cs"/>
              </a:rPr>
              <a:t>of the Solar Nebula</a:t>
            </a:r>
          </a:p>
        </p:txBody>
      </p:sp>
    </p:spTree>
    <p:extLst>
      <p:ext uri="{BB962C8B-B14F-4D97-AF65-F5344CB8AC3E}">
        <p14:creationId xmlns:p14="http://schemas.microsoft.com/office/powerpoint/2010/main" val="3048836467"/>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5" name="Rectangle 3"/>
          <p:cNvSpPr>
            <a:spLocks noGrp="1" noChangeArrowheads="1"/>
          </p:cNvSpPr>
          <p:nvPr>
            <p:ph idx="1"/>
          </p:nvPr>
        </p:nvSpPr>
        <p:spPr>
          <a:xfrm>
            <a:off x="566738" y="962025"/>
            <a:ext cx="7739062" cy="4495800"/>
          </a:xfrm>
        </p:spPr>
        <p:txBody>
          <a:bodyPr/>
          <a:lstStyle/>
          <a:p>
            <a:pPr eaLnBrk="1" hangingPunct="1">
              <a:defRPr/>
            </a:pPr>
            <a:r>
              <a:rPr lang="en-US" sz="4200" smtClean="0">
                <a:cs typeface="+mn-cs"/>
              </a:rPr>
              <a:t>That is precisely what you see in the composition of the sun.</a:t>
            </a:r>
          </a:p>
          <a:p>
            <a:pPr lvl="1" eaLnBrk="1" hangingPunct="1">
              <a:defRPr/>
            </a:pPr>
            <a:r>
              <a:rPr lang="en-US" sz="2400" smtClean="0"/>
              <a:t>Analysis of the solar spectrum shows that the </a:t>
            </a:r>
            <a:br>
              <a:rPr lang="en-US" sz="2400" smtClean="0"/>
            </a:br>
            <a:r>
              <a:rPr lang="en-US" sz="2400" smtClean="0"/>
              <a:t>sun is mostly hydrogen, with a quarter of its </a:t>
            </a:r>
            <a:br>
              <a:rPr lang="en-US" sz="2400" smtClean="0"/>
            </a:br>
            <a:r>
              <a:rPr lang="en-US" sz="2400" smtClean="0"/>
              <a:t>mass being helium.</a:t>
            </a:r>
          </a:p>
          <a:p>
            <a:pPr lvl="1" eaLnBrk="1" hangingPunct="1">
              <a:defRPr/>
            </a:pPr>
            <a:r>
              <a:rPr lang="en-US" sz="2400" smtClean="0"/>
              <a:t>Only about 2 percent are heavier elements.</a:t>
            </a:r>
          </a:p>
        </p:txBody>
      </p:sp>
      <p:sp>
        <p:nvSpPr>
          <p:cNvPr id="991239" name="Text Box 7"/>
          <p:cNvSpPr txBox="1">
            <a:spLocks noChangeArrowheads="1"/>
          </p:cNvSpPr>
          <p:nvPr/>
        </p:nvSpPr>
        <p:spPr bwMode="auto">
          <a:xfrm>
            <a:off x="554038" y="76200"/>
            <a:ext cx="75993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Chemical Composition </a:t>
            </a:r>
            <a:br>
              <a:rPr lang="en-US" sz="3000">
                <a:solidFill>
                  <a:srgbClr val="FFCC00"/>
                </a:solidFill>
                <a:cs typeface="+mn-cs"/>
              </a:rPr>
            </a:br>
            <a:r>
              <a:rPr lang="en-US" sz="3000">
                <a:solidFill>
                  <a:srgbClr val="FFCC00"/>
                </a:solidFill>
                <a:cs typeface="+mn-cs"/>
              </a:rPr>
              <a:t>of the Solar Nebula</a:t>
            </a:r>
          </a:p>
        </p:txBody>
      </p:sp>
    </p:spTree>
    <p:extLst>
      <p:ext uri="{BB962C8B-B14F-4D97-AF65-F5344CB8AC3E}">
        <p14:creationId xmlns:p14="http://schemas.microsoft.com/office/powerpoint/2010/main" val="9262075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3" name="Rectangle 3"/>
          <p:cNvSpPr>
            <a:spLocks noGrp="1" noChangeArrowheads="1"/>
          </p:cNvSpPr>
          <p:nvPr>
            <p:ph idx="1"/>
          </p:nvPr>
        </p:nvSpPr>
        <p:spPr>
          <a:xfrm>
            <a:off x="554038" y="1008063"/>
            <a:ext cx="7904162" cy="5516562"/>
          </a:xfrm>
        </p:spPr>
        <p:txBody>
          <a:bodyPr/>
          <a:lstStyle/>
          <a:p>
            <a:pPr eaLnBrk="1" hangingPunct="1">
              <a:defRPr/>
            </a:pPr>
            <a:r>
              <a:rPr lang="en-US" sz="3400" smtClean="0">
                <a:cs typeface="+mn-cs"/>
              </a:rPr>
              <a:t>Of course, nuclear reactions have fused some hydrogen into helium.</a:t>
            </a:r>
          </a:p>
          <a:p>
            <a:pPr eaLnBrk="1" hangingPunct="1">
              <a:defRPr/>
            </a:pPr>
            <a:r>
              <a:rPr lang="en-US" sz="3400" smtClean="0">
                <a:cs typeface="+mn-cs"/>
              </a:rPr>
              <a:t>This, however, happens in the core and has not affected its surface composition.</a:t>
            </a:r>
            <a:r>
              <a:rPr lang="en-US" smtClean="0">
                <a:cs typeface="+mn-cs"/>
              </a:rPr>
              <a:t> </a:t>
            </a:r>
          </a:p>
          <a:p>
            <a:pPr lvl="1" eaLnBrk="1" hangingPunct="1">
              <a:defRPr/>
            </a:pPr>
            <a:r>
              <a:rPr lang="en-US" sz="2400" smtClean="0"/>
              <a:t>Thus, the composition revealed in its spectrum </a:t>
            </a:r>
            <a:br>
              <a:rPr lang="en-US" sz="2400" smtClean="0"/>
            </a:br>
            <a:r>
              <a:rPr lang="en-US" sz="2400" smtClean="0"/>
              <a:t>is essentially the same composition of the solar nebula gases from which it formed.</a:t>
            </a:r>
          </a:p>
        </p:txBody>
      </p:sp>
      <p:sp>
        <p:nvSpPr>
          <p:cNvPr id="460806" name="Text Box 6"/>
          <p:cNvSpPr txBox="1">
            <a:spLocks noChangeArrowheads="1"/>
          </p:cNvSpPr>
          <p:nvPr/>
        </p:nvSpPr>
        <p:spPr bwMode="auto">
          <a:xfrm>
            <a:off x="554038" y="76200"/>
            <a:ext cx="75993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Chemical Composition </a:t>
            </a:r>
            <a:br>
              <a:rPr lang="en-US" sz="3000">
                <a:solidFill>
                  <a:srgbClr val="FFCC00"/>
                </a:solidFill>
                <a:cs typeface="+mn-cs"/>
              </a:rPr>
            </a:br>
            <a:r>
              <a:rPr lang="en-US" sz="3000">
                <a:solidFill>
                  <a:srgbClr val="FFCC00"/>
                </a:solidFill>
                <a:cs typeface="+mn-cs"/>
              </a:rPr>
              <a:t>of the Solar Nebula</a:t>
            </a:r>
          </a:p>
        </p:txBody>
      </p:sp>
    </p:spTree>
    <p:extLst>
      <p:ext uri="{BB962C8B-B14F-4D97-AF65-F5344CB8AC3E}">
        <p14:creationId xmlns:p14="http://schemas.microsoft.com/office/powerpoint/2010/main" val="1721856059"/>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3" name="Rectangle 3"/>
          <p:cNvSpPr>
            <a:spLocks noGrp="1" noChangeArrowheads="1"/>
          </p:cNvSpPr>
          <p:nvPr>
            <p:ph idx="1"/>
          </p:nvPr>
        </p:nvSpPr>
        <p:spPr>
          <a:xfrm>
            <a:off x="557213" y="976313"/>
            <a:ext cx="7900987" cy="4648200"/>
          </a:xfrm>
        </p:spPr>
        <p:txBody>
          <a:bodyPr/>
          <a:lstStyle/>
          <a:p>
            <a:pPr eaLnBrk="1" hangingPunct="1">
              <a:defRPr/>
            </a:pPr>
            <a:r>
              <a:rPr lang="en-US" sz="4000" smtClean="0">
                <a:cs typeface="+mn-cs"/>
              </a:rPr>
              <a:t>You can see that same solar nebula composition is reflected in the chemical compositions </a:t>
            </a:r>
            <a:br>
              <a:rPr lang="en-US" sz="4000" smtClean="0">
                <a:cs typeface="+mn-cs"/>
              </a:rPr>
            </a:br>
            <a:r>
              <a:rPr lang="en-US" sz="4000" smtClean="0">
                <a:cs typeface="+mn-cs"/>
              </a:rPr>
              <a:t>of the planets. </a:t>
            </a:r>
          </a:p>
        </p:txBody>
      </p:sp>
      <p:sp>
        <p:nvSpPr>
          <p:cNvPr id="993286" name="Text Box 6"/>
          <p:cNvSpPr txBox="1">
            <a:spLocks noChangeArrowheads="1"/>
          </p:cNvSpPr>
          <p:nvPr/>
        </p:nvSpPr>
        <p:spPr bwMode="auto">
          <a:xfrm>
            <a:off x="554038" y="76200"/>
            <a:ext cx="75993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Chemical Composition </a:t>
            </a:r>
            <a:br>
              <a:rPr lang="en-US" sz="3000">
                <a:solidFill>
                  <a:srgbClr val="FFCC00"/>
                </a:solidFill>
                <a:cs typeface="+mn-cs"/>
              </a:rPr>
            </a:br>
            <a:r>
              <a:rPr lang="en-US" sz="3000">
                <a:solidFill>
                  <a:srgbClr val="FFCC00"/>
                </a:solidFill>
                <a:cs typeface="+mn-cs"/>
              </a:rPr>
              <a:t>of the Solar Nebula</a:t>
            </a:r>
          </a:p>
        </p:txBody>
      </p:sp>
    </p:spTree>
    <p:extLst>
      <p:ext uri="{BB962C8B-B14F-4D97-AF65-F5344CB8AC3E}">
        <p14:creationId xmlns:p14="http://schemas.microsoft.com/office/powerpoint/2010/main" val="257740898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5" name="Rectangle 3"/>
          <p:cNvSpPr>
            <a:spLocks noGrp="1" noChangeArrowheads="1"/>
          </p:cNvSpPr>
          <p:nvPr>
            <p:ph idx="1"/>
          </p:nvPr>
        </p:nvSpPr>
        <p:spPr>
          <a:xfrm>
            <a:off x="566738" y="993775"/>
            <a:ext cx="8120062" cy="5864225"/>
          </a:xfrm>
        </p:spPr>
        <p:txBody>
          <a:bodyPr/>
          <a:lstStyle/>
          <a:p>
            <a:pPr eaLnBrk="1" hangingPunct="1">
              <a:defRPr/>
            </a:pPr>
            <a:r>
              <a:rPr lang="en-US" smtClean="0">
                <a:cs typeface="+mn-cs"/>
              </a:rPr>
              <a:t>The composition of the Jovian planets resembles the composition of the sun.</a:t>
            </a:r>
          </a:p>
          <a:p>
            <a:pPr eaLnBrk="1" hangingPunct="1">
              <a:defRPr/>
            </a:pPr>
            <a:r>
              <a:rPr lang="en-US" smtClean="0">
                <a:cs typeface="+mn-cs"/>
              </a:rPr>
              <a:t>Furthermore, if you allowed low-density gases to escape from a blob of sun-stuff, the remaining heavier elements would resemble the composition of the other terrestrial planets—as well as meteorites.</a:t>
            </a:r>
          </a:p>
          <a:p>
            <a:pPr eaLnBrk="1" hangingPunct="1">
              <a:defRPr/>
            </a:pPr>
            <a:endParaRPr lang="en-US" smtClean="0">
              <a:cs typeface="+mn-cs"/>
            </a:endParaRPr>
          </a:p>
        </p:txBody>
      </p:sp>
      <p:sp>
        <p:nvSpPr>
          <p:cNvPr id="1134598" name="Text Box 6"/>
          <p:cNvSpPr txBox="1">
            <a:spLocks noChangeArrowheads="1"/>
          </p:cNvSpPr>
          <p:nvPr/>
        </p:nvSpPr>
        <p:spPr bwMode="auto">
          <a:xfrm>
            <a:off x="554038" y="76200"/>
            <a:ext cx="75993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Chemical Composition </a:t>
            </a:r>
            <a:br>
              <a:rPr lang="en-US" sz="3000">
                <a:solidFill>
                  <a:srgbClr val="FFCC00"/>
                </a:solidFill>
                <a:cs typeface="+mn-cs"/>
              </a:rPr>
            </a:br>
            <a:r>
              <a:rPr lang="en-US" sz="3000">
                <a:solidFill>
                  <a:srgbClr val="FFCC00"/>
                </a:solidFill>
                <a:cs typeface="+mn-cs"/>
              </a:rPr>
              <a:t>of the Solar Nebula</a:t>
            </a:r>
          </a:p>
        </p:txBody>
      </p:sp>
    </p:spTree>
    <p:extLst>
      <p:ext uri="{BB962C8B-B14F-4D97-AF65-F5344CB8AC3E}">
        <p14:creationId xmlns:p14="http://schemas.microsoft.com/office/powerpoint/2010/main" val="25335332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7" name="Rectangle 3"/>
          <p:cNvSpPr>
            <a:spLocks noGrp="1" noChangeArrowheads="1"/>
          </p:cNvSpPr>
          <p:nvPr>
            <p:ph idx="1"/>
          </p:nvPr>
        </p:nvSpPr>
        <p:spPr>
          <a:xfrm>
            <a:off x="554038" y="984250"/>
            <a:ext cx="8589962" cy="5257800"/>
          </a:xfrm>
        </p:spPr>
        <p:txBody>
          <a:bodyPr/>
          <a:lstStyle/>
          <a:p>
            <a:pPr eaLnBrk="1" hangingPunct="1">
              <a:defRPr/>
            </a:pPr>
            <a:r>
              <a:rPr lang="en-US" sz="3800" smtClean="0">
                <a:cs typeface="+mn-cs"/>
              </a:rPr>
              <a:t>The key to understanding the process that converted the nebular gas into solid matter is:</a:t>
            </a:r>
          </a:p>
          <a:p>
            <a:pPr lvl="1" eaLnBrk="1" hangingPunct="1">
              <a:defRPr/>
            </a:pPr>
            <a:r>
              <a:rPr lang="en-US" sz="2600" smtClean="0"/>
              <a:t>The observed variation in density among </a:t>
            </a:r>
            <a:br>
              <a:rPr lang="en-US" sz="2600" smtClean="0"/>
            </a:br>
            <a:r>
              <a:rPr lang="en-US" sz="2600" smtClean="0"/>
              <a:t>solar system objects</a:t>
            </a:r>
          </a:p>
        </p:txBody>
      </p:sp>
      <p:sp>
        <p:nvSpPr>
          <p:cNvPr id="466948" name="Text Box 4"/>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Condensation of Solids</a:t>
            </a:r>
          </a:p>
        </p:txBody>
      </p:sp>
    </p:spTree>
    <p:extLst>
      <p:ext uri="{BB962C8B-B14F-4D97-AF65-F5344CB8AC3E}">
        <p14:creationId xmlns:p14="http://schemas.microsoft.com/office/powerpoint/2010/main" val="1255512358"/>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3" name="Rectangle 3"/>
          <p:cNvSpPr>
            <a:spLocks noGrp="1" noChangeArrowheads="1"/>
          </p:cNvSpPr>
          <p:nvPr>
            <p:ph idx="1"/>
          </p:nvPr>
        </p:nvSpPr>
        <p:spPr>
          <a:xfrm>
            <a:off x="566738" y="990600"/>
            <a:ext cx="8196262" cy="5410200"/>
          </a:xfrm>
        </p:spPr>
        <p:txBody>
          <a:bodyPr/>
          <a:lstStyle/>
          <a:p>
            <a:pPr eaLnBrk="1" hangingPunct="1">
              <a:defRPr/>
            </a:pPr>
            <a:r>
              <a:rPr lang="en-US" sz="3600" smtClean="0">
                <a:cs typeface="+mn-cs"/>
              </a:rPr>
              <a:t>The four inner planets are high-density, terrestrial bodies.</a:t>
            </a:r>
          </a:p>
          <a:p>
            <a:pPr eaLnBrk="1" hangingPunct="1">
              <a:defRPr/>
            </a:pPr>
            <a:r>
              <a:rPr lang="en-US" sz="3600" smtClean="0">
                <a:cs typeface="+mn-cs"/>
              </a:rPr>
              <a:t>The outer, Jupiter-like planets are low-density, giant planets.</a:t>
            </a:r>
          </a:p>
          <a:p>
            <a:pPr lvl="1" eaLnBrk="1" hangingPunct="1">
              <a:defRPr/>
            </a:pPr>
            <a:r>
              <a:rPr lang="en-US" sz="2400" smtClean="0"/>
              <a:t>This division is due to the different ways gases are condensed into solids in the inner and outer regions </a:t>
            </a:r>
            <a:br>
              <a:rPr lang="en-US" sz="2400" smtClean="0"/>
            </a:br>
            <a:r>
              <a:rPr lang="en-US" sz="2400" smtClean="0"/>
              <a:t>of the solar nebula.</a:t>
            </a:r>
          </a:p>
          <a:p>
            <a:pPr eaLnBrk="1" hangingPunct="1">
              <a:defRPr/>
            </a:pPr>
            <a:endParaRPr lang="en-US" sz="2400" smtClean="0">
              <a:solidFill>
                <a:srgbClr val="FFCC00"/>
              </a:solidFill>
              <a:cs typeface="+mn-cs"/>
            </a:endParaRPr>
          </a:p>
        </p:txBody>
      </p:sp>
      <p:sp>
        <p:nvSpPr>
          <p:cNvPr id="1136646"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Condensation of Solids</a:t>
            </a:r>
          </a:p>
        </p:txBody>
      </p:sp>
    </p:spTree>
    <p:extLst>
      <p:ext uri="{BB962C8B-B14F-4D97-AF65-F5344CB8AC3E}">
        <p14:creationId xmlns:p14="http://schemas.microsoft.com/office/powerpoint/2010/main" val="21628929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75" name="Rectangle 3"/>
          <p:cNvSpPr>
            <a:spLocks noGrp="1" noChangeArrowheads="1"/>
          </p:cNvSpPr>
          <p:nvPr>
            <p:ph idx="1"/>
          </p:nvPr>
        </p:nvSpPr>
        <p:spPr>
          <a:xfrm>
            <a:off x="571500" y="990600"/>
            <a:ext cx="8591550" cy="5867400"/>
          </a:xfrm>
        </p:spPr>
        <p:txBody>
          <a:bodyPr/>
          <a:lstStyle/>
          <a:p>
            <a:pPr eaLnBrk="1" hangingPunct="1">
              <a:defRPr/>
            </a:pPr>
            <a:r>
              <a:rPr lang="en-US" sz="3600" smtClean="0">
                <a:cs typeface="+mn-cs"/>
              </a:rPr>
              <a:t>The spectra were first classified in groups labeled A through Q.</a:t>
            </a:r>
          </a:p>
          <a:p>
            <a:pPr eaLnBrk="1" hangingPunct="1">
              <a:defRPr/>
            </a:pPr>
            <a:r>
              <a:rPr lang="en-US" sz="3600" smtClean="0">
                <a:cs typeface="+mn-cs"/>
              </a:rPr>
              <a:t>Later, some groups were dropped, merged with others, or reordered.</a:t>
            </a:r>
          </a:p>
        </p:txBody>
      </p:sp>
      <p:sp>
        <p:nvSpPr>
          <p:cNvPr id="1743879"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Temperature Spectral Classification</a:t>
            </a:r>
          </a:p>
        </p:txBody>
      </p:sp>
    </p:spTree>
    <p:extLst>
      <p:ext uri="{BB962C8B-B14F-4D97-AF65-F5344CB8AC3E}">
        <p14:creationId xmlns:p14="http://schemas.microsoft.com/office/powerpoint/2010/main" val="32052509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1" name="Rectangle 3"/>
          <p:cNvSpPr>
            <a:spLocks noGrp="1" noChangeArrowheads="1"/>
          </p:cNvSpPr>
          <p:nvPr>
            <p:ph idx="1"/>
          </p:nvPr>
        </p:nvSpPr>
        <p:spPr>
          <a:xfrm>
            <a:off x="554038" y="976313"/>
            <a:ext cx="8132762" cy="5867400"/>
          </a:xfrm>
        </p:spPr>
        <p:txBody>
          <a:bodyPr/>
          <a:lstStyle/>
          <a:p>
            <a:pPr eaLnBrk="1" hangingPunct="1">
              <a:defRPr/>
            </a:pPr>
            <a:r>
              <a:rPr lang="en-US" sz="4000" smtClean="0">
                <a:cs typeface="+mn-cs"/>
              </a:rPr>
              <a:t>Even among the terrestrial planets, you find a pattern of slight differences in density. </a:t>
            </a:r>
          </a:p>
          <a:p>
            <a:pPr lvl="1" eaLnBrk="1" hangingPunct="1">
              <a:defRPr/>
            </a:pPr>
            <a:r>
              <a:rPr lang="en-US" sz="2400" smtClean="0"/>
              <a:t>The </a:t>
            </a:r>
            <a:r>
              <a:rPr lang="en-US" sz="2400" smtClean="0">
                <a:solidFill>
                  <a:srgbClr val="0000FF"/>
                </a:solidFill>
              </a:rPr>
              <a:t>uncompressed</a:t>
            </a:r>
            <a:r>
              <a:rPr lang="en-US" sz="2400" smtClean="0">
                <a:solidFill>
                  <a:schemeClr val="accent1"/>
                </a:solidFill>
              </a:rPr>
              <a:t> </a:t>
            </a:r>
            <a:r>
              <a:rPr lang="en-US" sz="2400" smtClean="0">
                <a:solidFill>
                  <a:srgbClr val="0000FF"/>
                </a:solidFill>
              </a:rPr>
              <a:t>densities</a:t>
            </a:r>
            <a:r>
              <a:rPr lang="en-US" sz="2400" smtClean="0"/>
              <a:t>—the densities the planets would have if their gravity did not compress them—can be calculated from the actual densities and masses of each planet.</a:t>
            </a:r>
          </a:p>
          <a:p>
            <a:pPr eaLnBrk="1" hangingPunct="1">
              <a:defRPr/>
            </a:pPr>
            <a:endParaRPr lang="en-US" sz="2400" smtClean="0">
              <a:cs typeface="+mn-cs"/>
            </a:endParaRPr>
          </a:p>
        </p:txBody>
      </p:sp>
      <p:sp>
        <p:nvSpPr>
          <p:cNvPr id="467974"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Condensation of Solids</a:t>
            </a:r>
          </a:p>
        </p:txBody>
      </p:sp>
    </p:spTree>
    <p:extLst>
      <p:ext uri="{BB962C8B-B14F-4D97-AF65-F5344CB8AC3E}">
        <p14:creationId xmlns:p14="http://schemas.microsoft.com/office/powerpoint/2010/main" val="384246329"/>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5" name="Rectangle 3"/>
          <p:cNvSpPr>
            <a:spLocks noGrp="1" noChangeArrowheads="1"/>
          </p:cNvSpPr>
          <p:nvPr>
            <p:ph idx="1"/>
          </p:nvPr>
        </p:nvSpPr>
        <p:spPr>
          <a:xfrm>
            <a:off x="561975" y="966788"/>
            <a:ext cx="7972425" cy="5638800"/>
          </a:xfrm>
        </p:spPr>
        <p:txBody>
          <a:bodyPr/>
          <a:lstStyle/>
          <a:p>
            <a:pPr eaLnBrk="1" hangingPunct="1">
              <a:defRPr/>
            </a:pPr>
            <a:r>
              <a:rPr lang="en-US" sz="4000" smtClean="0">
                <a:cs typeface="+mn-cs"/>
              </a:rPr>
              <a:t>In general, the closer a planet </a:t>
            </a:r>
            <a:br>
              <a:rPr lang="en-US" sz="4000" smtClean="0">
                <a:cs typeface="+mn-cs"/>
              </a:rPr>
            </a:br>
            <a:r>
              <a:rPr lang="en-US" sz="4000" smtClean="0">
                <a:cs typeface="+mn-cs"/>
              </a:rPr>
              <a:t>is to the sun, the higher is its uncompressed density.</a:t>
            </a:r>
            <a:endParaRPr lang="en-US" sz="4000" smtClean="0">
              <a:solidFill>
                <a:srgbClr val="FFFFFF"/>
              </a:solidFill>
              <a:cs typeface="+mn-cs"/>
            </a:endParaRPr>
          </a:p>
          <a:p>
            <a:pPr lvl="1" eaLnBrk="1" hangingPunct="1">
              <a:defRPr/>
            </a:pPr>
            <a:r>
              <a:rPr lang="en-US" sz="2400" smtClean="0"/>
              <a:t>This density variation is understood to have originated when the solar system first formed </a:t>
            </a:r>
            <a:br>
              <a:rPr lang="en-US" sz="2400" smtClean="0"/>
            </a:br>
            <a:r>
              <a:rPr lang="en-US" sz="2400" smtClean="0"/>
              <a:t>solid grains.</a:t>
            </a:r>
          </a:p>
          <a:p>
            <a:pPr lvl="1" eaLnBrk="1" hangingPunct="1">
              <a:defRPr/>
            </a:pPr>
            <a:r>
              <a:rPr lang="en-US" sz="2400" smtClean="0"/>
              <a:t>The kind of matter that is condensed in a particular      region would depend on the temperature of the </a:t>
            </a:r>
            <a:br>
              <a:rPr lang="en-US" sz="2400" smtClean="0"/>
            </a:br>
            <a:r>
              <a:rPr lang="en-US" sz="2400" smtClean="0"/>
              <a:t>gas there.</a:t>
            </a:r>
          </a:p>
        </p:txBody>
      </p:sp>
      <p:sp>
        <p:nvSpPr>
          <p:cNvPr id="468998"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Condensation of Solids</a:t>
            </a:r>
          </a:p>
        </p:txBody>
      </p:sp>
    </p:spTree>
    <p:extLst>
      <p:ext uri="{BB962C8B-B14F-4D97-AF65-F5344CB8AC3E}">
        <p14:creationId xmlns:p14="http://schemas.microsoft.com/office/powerpoint/2010/main" val="1688751546"/>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1" name="Rectangle 3"/>
          <p:cNvSpPr>
            <a:spLocks noGrp="1" noChangeArrowheads="1"/>
          </p:cNvSpPr>
          <p:nvPr>
            <p:ph idx="1"/>
          </p:nvPr>
        </p:nvSpPr>
        <p:spPr>
          <a:xfrm>
            <a:off x="566738" y="990600"/>
            <a:ext cx="8577262" cy="4525963"/>
          </a:xfrm>
        </p:spPr>
        <p:txBody>
          <a:bodyPr/>
          <a:lstStyle/>
          <a:p>
            <a:pPr eaLnBrk="1" hangingPunct="1">
              <a:defRPr/>
            </a:pPr>
            <a:r>
              <a:rPr lang="en-US" sz="3800" smtClean="0">
                <a:cs typeface="+mn-cs"/>
              </a:rPr>
              <a:t>In the inner regions, the temperature seems to have been 1,500 K or so.</a:t>
            </a:r>
          </a:p>
          <a:p>
            <a:pPr lvl="1" eaLnBrk="1" hangingPunct="1">
              <a:defRPr/>
            </a:pPr>
            <a:r>
              <a:rPr lang="en-US" sz="2400" smtClean="0"/>
              <a:t>The only materials that can form grains at this temperature are compounds with high melting </a:t>
            </a:r>
            <a:br>
              <a:rPr lang="en-US" sz="2400" smtClean="0"/>
            </a:br>
            <a:r>
              <a:rPr lang="en-US" sz="2400" smtClean="0"/>
              <a:t>points—such as metal oxides and pure metals.</a:t>
            </a:r>
          </a:p>
          <a:p>
            <a:pPr lvl="1" eaLnBrk="1" hangingPunct="1">
              <a:defRPr/>
            </a:pPr>
            <a:r>
              <a:rPr lang="en-US" sz="2400" smtClean="0"/>
              <a:t>These are very dense, corresponding to the </a:t>
            </a:r>
            <a:br>
              <a:rPr lang="en-US" sz="2400" smtClean="0"/>
            </a:br>
            <a:r>
              <a:rPr lang="en-US" sz="2400" smtClean="0"/>
              <a:t>composition of Mercury.</a:t>
            </a:r>
          </a:p>
        </p:txBody>
      </p:sp>
      <p:sp>
        <p:nvSpPr>
          <p:cNvPr id="995335" name="Text Box 7"/>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Condensation of Solids</a:t>
            </a:r>
          </a:p>
        </p:txBody>
      </p:sp>
    </p:spTree>
    <p:extLst>
      <p:ext uri="{BB962C8B-B14F-4D97-AF65-F5344CB8AC3E}">
        <p14:creationId xmlns:p14="http://schemas.microsoft.com/office/powerpoint/2010/main" val="44340010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9" name="Rectangle 3"/>
          <p:cNvSpPr>
            <a:spLocks noGrp="1" noChangeArrowheads="1"/>
          </p:cNvSpPr>
          <p:nvPr>
            <p:ph idx="1"/>
          </p:nvPr>
        </p:nvSpPr>
        <p:spPr>
          <a:xfrm>
            <a:off x="566738" y="962025"/>
            <a:ext cx="8120062" cy="4281488"/>
          </a:xfrm>
        </p:spPr>
        <p:txBody>
          <a:bodyPr/>
          <a:lstStyle/>
          <a:p>
            <a:pPr eaLnBrk="1" hangingPunct="1">
              <a:defRPr/>
            </a:pPr>
            <a:r>
              <a:rPr lang="en-US" sz="4400" smtClean="0">
                <a:cs typeface="+mn-cs"/>
              </a:rPr>
              <a:t>Farther out in the nebula, it was cooler.</a:t>
            </a:r>
          </a:p>
          <a:p>
            <a:pPr lvl="1" eaLnBrk="1" hangingPunct="1">
              <a:defRPr/>
            </a:pPr>
            <a:r>
              <a:rPr lang="en-US" sz="2400" smtClean="0"/>
              <a:t>Silicates (rocky material) could condense.</a:t>
            </a:r>
          </a:p>
          <a:p>
            <a:pPr lvl="1" eaLnBrk="1" hangingPunct="1">
              <a:defRPr/>
            </a:pPr>
            <a:r>
              <a:rPr lang="en-US" sz="2400" smtClean="0"/>
              <a:t>These are less dense than metal oxides and </a:t>
            </a:r>
            <a:br>
              <a:rPr lang="en-US" sz="2400" smtClean="0"/>
            </a:br>
            <a:r>
              <a:rPr lang="en-US" sz="2400" smtClean="0"/>
              <a:t>metals, corresponding more to the compositions </a:t>
            </a:r>
            <a:br>
              <a:rPr lang="en-US" sz="2400" smtClean="0"/>
            </a:br>
            <a:r>
              <a:rPr lang="en-US" sz="2400" smtClean="0"/>
              <a:t>of Venus, Earth, and Mars. </a:t>
            </a:r>
          </a:p>
        </p:txBody>
      </p:sp>
      <p:sp>
        <p:nvSpPr>
          <p:cNvPr id="997382"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Condensation of Solids</a:t>
            </a:r>
          </a:p>
        </p:txBody>
      </p:sp>
    </p:spTree>
    <p:extLst>
      <p:ext uri="{BB962C8B-B14F-4D97-AF65-F5344CB8AC3E}">
        <p14:creationId xmlns:p14="http://schemas.microsoft.com/office/powerpoint/2010/main" val="217745514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7" name="Rectangle 3"/>
          <p:cNvSpPr>
            <a:spLocks noGrp="1" noChangeArrowheads="1"/>
          </p:cNvSpPr>
          <p:nvPr>
            <p:ph idx="1"/>
          </p:nvPr>
        </p:nvSpPr>
        <p:spPr>
          <a:xfrm>
            <a:off x="557213" y="971550"/>
            <a:ext cx="8281987" cy="5200650"/>
          </a:xfrm>
        </p:spPr>
        <p:txBody>
          <a:bodyPr/>
          <a:lstStyle/>
          <a:p>
            <a:pPr eaLnBrk="1" hangingPunct="1">
              <a:defRPr/>
            </a:pPr>
            <a:r>
              <a:rPr lang="en-US" sz="3800" smtClean="0">
                <a:cs typeface="+mn-cs"/>
              </a:rPr>
              <a:t>Somewhere further from the sun, there was a boundary called the </a:t>
            </a:r>
            <a:r>
              <a:rPr lang="en-US" sz="3800" smtClean="0">
                <a:solidFill>
                  <a:srgbClr val="0000FF"/>
                </a:solidFill>
                <a:cs typeface="+mn-cs"/>
              </a:rPr>
              <a:t>ice line</a:t>
            </a:r>
            <a:r>
              <a:rPr lang="en-US" sz="3800" smtClean="0">
                <a:cs typeface="+mn-cs"/>
              </a:rPr>
              <a:t>—beyond which the water vapor could freeze to form ice.</a:t>
            </a:r>
          </a:p>
        </p:txBody>
      </p:sp>
      <p:sp>
        <p:nvSpPr>
          <p:cNvPr id="999430"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Condensation of Solids</a:t>
            </a:r>
          </a:p>
        </p:txBody>
      </p:sp>
    </p:spTree>
    <p:extLst>
      <p:ext uri="{BB962C8B-B14F-4D97-AF65-F5344CB8AC3E}">
        <p14:creationId xmlns:p14="http://schemas.microsoft.com/office/powerpoint/2010/main" val="93100461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1" name="Rectangle 3"/>
          <p:cNvSpPr>
            <a:spLocks noGrp="1" noChangeArrowheads="1"/>
          </p:cNvSpPr>
          <p:nvPr>
            <p:ph idx="1"/>
          </p:nvPr>
        </p:nvSpPr>
        <p:spPr>
          <a:xfrm>
            <a:off x="566738" y="990600"/>
            <a:ext cx="8043862" cy="5257800"/>
          </a:xfrm>
        </p:spPr>
        <p:txBody>
          <a:bodyPr/>
          <a:lstStyle/>
          <a:p>
            <a:pPr eaLnBrk="1" hangingPunct="1">
              <a:defRPr/>
            </a:pPr>
            <a:r>
              <a:rPr lang="en-US" sz="3800" smtClean="0">
                <a:cs typeface="+mn-cs"/>
              </a:rPr>
              <a:t>Not much farther out, compounds </a:t>
            </a:r>
            <a:br>
              <a:rPr lang="en-US" sz="3800" smtClean="0">
                <a:cs typeface="+mn-cs"/>
              </a:rPr>
            </a:br>
            <a:r>
              <a:rPr lang="en-US" sz="3800" smtClean="0">
                <a:cs typeface="+mn-cs"/>
              </a:rPr>
              <a:t>such as methane and ammonia could condense to form other ices.</a:t>
            </a:r>
          </a:p>
          <a:p>
            <a:pPr lvl="1" eaLnBrk="1" hangingPunct="1">
              <a:lnSpc>
                <a:spcPct val="80000"/>
              </a:lnSpc>
              <a:defRPr/>
            </a:pPr>
            <a:r>
              <a:rPr lang="en-US" sz="2400" smtClean="0"/>
              <a:t>Water vapor, methane, and ammonia were </a:t>
            </a:r>
            <a:br>
              <a:rPr lang="en-US" sz="2400" smtClean="0"/>
            </a:br>
            <a:r>
              <a:rPr lang="en-US" sz="2400" smtClean="0"/>
              <a:t>abundant in the solar nebula.</a:t>
            </a:r>
          </a:p>
          <a:p>
            <a:pPr lvl="1" eaLnBrk="1" hangingPunct="1">
              <a:defRPr/>
            </a:pPr>
            <a:r>
              <a:rPr lang="en-US" sz="2400" smtClean="0"/>
              <a:t>So, beyond the ice line, the nebula was filled </a:t>
            </a:r>
            <a:br>
              <a:rPr lang="en-US" sz="2400" smtClean="0"/>
            </a:br>
            <a:r>
              <a:rPr lang="en-US" sz="2400" smtClean="0"/>
              <a:t>with a blizzard of ice particles.</a:t>
            </a:r>
          </a:p>
          <a:p>
            <a:pPr lvl="1" eaLnBrk="1" hangingPunct="1">
              <a:defRPr/>
            </a:pPr>
            <a:r>
              <a:rPr lang="en-US" sz="2400" smtClean="0"/>
              <a:t>Those ices have low densities like the Jovian planets.</a:t>
            </a:r>
          </a:p>
          <a:p>
            <a:pPr lvl="1" eaLnBrk="1" hangingPunct="1">
              <a:lnSpc>
                <a:spcPct val="80000"/>
              </a:lnSpc>
              <a:buFont typeface="Times" charset="0"/>
              <a:buNone/>
              <a:defRPr/>
            </a:pPr>
            <a:r>
              <a:rPr lang="en-US" sz="1000" smtClean="0"/>
              <a:t/>
            </a:r>
            <a:br>
              <a:rPr lang="en-US" sz="1000" smtClean="0"/>
            </a:br>
            <a:endParaRPr lang="en-US" sz="1000" smtClean="0"/>
          </a:p>
        </p:txBody>
      </p:sp>
      <p:sp>
        <p:nvSpPr>
          <p:cNvPr id="1138694"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Condensation of Solids</a:t>
            </a:r>
          </a:p>
        </p:txBody>
      </p:sp>
    </p:spTree>
    <p:extLst>
      <p:ext uri="{BB962C8B-B14F-4D97-AF65-F5344CB8AC3E}">
        <p14:creationId xmlns:p14="http://schemas.microsoft.com/office/powerpoint/2010/main" val="407788259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5" name="Rectangle 3"/>
          <p:cNvSpPr>
            <a:spLocks noGrp="1" noChangeArrowheads="1"/>
          </p:cNvSpPr>
          <p:nvPr>
            <p:ph idx="1"/>
          </p:nvPr>
        </p:nvSpPr>
        <p:spPr>
          <a:xfrm>
            <a:off x="557213" y="990600"/>
            <a:ext cx="8205787" cy="5181600"/>
          </a:xfrm>
        </p:spPr>
        <p:txBody>
          <a:bodyPr/>
          <a:lstStyle/>
          <a:p>
            <a:pPr eaLnBrk="1" hangingPunct="1">
              <a:defRPr/>
            </a:pPr>
            <a:r>
              <a:rPr lang="en-US" sz="3400" smtClean="0">
                <a:cs typeface="+mn-cs"/>
              </a:rPr>
              <a:t>The sequence in which the different materials condense from the gas as you move away from the sun is called the </a:t>
            </a:r>
            <a:r>
              <a:rPr lang="en-US" sz="3400" smtClean="0">
                <a:solidFill>
                  <a:srgbClr val="0000FF"/>
                </a:solidFill>
                <a:cs typeface="+mn-cs"/>
              </a:rPr>
              <a:t>condensation sequence</a:t>
            </a:r>
            <a:r>
              <a:rPr lang="en-US" sz="3400" smtClean="0">
                <a:cs typeface="+mn-cs"/>
              </a:rPr>
              <a:t>.</a:t>
            </a:r>
          </a:p>
          <a:p>
            <a:pPr lvl="1" eaLnBrk="1" hangingPunct="1">
              <a:defRPr/>
            </a:pPr>
            <a:r>
              <a:rPr lang="en-US" sz="2400" smtClean="0"/>
              <a:t>It suggests that the </a:t>
            </a:r>
            <a:br>
              <a:rPr lang="en-US" sz="2400" smtClean="0"/>
            </a:br>
            <a:r>
              <a:rPr lang="en-US" sz="2400" smtClean="0"/>
              <a:t>planets, forming at </a:t>
            </a:r>
            <a:br>
              <a:rPr lang="en-US" sz="2400" smtClean="0"/>
            </a:br>
            <a:r>
              <a:rPr lang="en-US" sz="2400" smtClean="0"/>
              <a:t>different distances from </a:t>
            </a:r>
            <a:br>
              <a:rPr lang="en-US" sz="2400" smtClean="0"/>
            </a:br>
            <a:r>
              <a:rPr lang="en-US" sz="2400" smtClean="0"/>
              <a:t>the sun, accumulated </a:t>
            </a:r>
            <a:br>
              <a:rPr lang="en-US" sz="2400" smtClean="0"/>
            </a:br>
            <a:r>
              <a:rPr lang="en-US" sz="2400" smtClean="0"/>
              <a:t>from different kinds of </a:t>
            </a:r>
            <a:br>
              <a:rPr lang="en-US" sz="2400" smtClean="0"/>
            </a:br>
            <a:r>
              <a:rPr lang="en-US" sz="2400" smtClean="0"/>
              <a:t>materials.</a:t>
            </a:r>
          </a:p>
        </p:txBody>
      </p:sp>
      <p:sp>
        <p:nvSpPr>
          <p:cNvPr id="1001483" name="Text Box 11"/>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Condensation of Solids</a:t>
            </a:r>
          </a:p>
        </p:txBody>
      </p:sp>
      <p:pic>
        <p:nvPicPr>
          <p:cNvPr id="1001484" name="Picture 12" descr="12T2"/>
          <p:cNvPicPr>
            <a:picLocks noChangeAspect="1" noChangeArrowheads="1"/>
          </p:cNvPicPr>
          <p:nvPr/>
        </p:nvPicPr>
        <p:blipFill>
          <a:blip r:embed="rId3">
            <a:extLst>
              <a:ext uri="{28A0092B-C50C-407E-A947-70E740481C1C}">
                <a14:useLocalDpi xmlns:a14="http://schemas.microsoft.com/office/drawing/2010/main" val="0"/>
              </a:ext>
            </a:extLst>
          </a:blip>
          <a:srcRect l="2461" t="2272" r="8083" b="6746"/>
          <a:stretch>
            <a:fillRect/>
          </a:stretch>
        </p:blipFill>
        <p:spPr bwMode="auto">
          <a:xfrm>
            <a:off x="6051550" y="2819400"/>
            <a:ext cx="30924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333955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7" name="Rectangle 3"/>
          <p:cNvSpPr>
            <a:spLocks noGrp="1" noChangeArrowheads="1"/>
          </p:cNvSpPr>
          <p:nvPr>
            <p:ph idx="1"/>
          </p:nvPr>
        </p:nvSpPr>
        <p:spPr>
          <a:xfrm>
            <a:off x="563563" y="962025"/>
            <a:ext cx="7985125" cy="4800600"/>
          </a:xfrm>
        </p:spPr>
        <p:txBody>
          <a:bodyPr/>
          <a:lstStyle/>
          <a:p>
            <a:pPr eaLnBrk="1" hangingPunct="1">
              <a:defRPr/>
            </a:pPr>
            <a:r>
              <a:rPr lang="en-US" sz="4000" smtClean="0">
                <a:cs typeface="+mn-cs"/>
              </a:rPr>
              <a:t>The original chemical composition of the solar nebula should have been roughly the same throughout the nebula.</a:t>
            </a:r>
          </a:p>
        </p:txBody>
      </p:sp>
      <p:sp>
        <p:nvSpPr>
          <p:cNvPr id="472070" name="Text Box 6"/>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Condensation of Solids</a:t>
            </a:r>
          </a:p>
        </p:txBody>
      </p:sp>
    </p:spTree>
    <p:extLst>
      <p:ext uri="{BB962C8B-B14F-4D97-AF65-F5344CB8AC3E}">
        <p14:creationId xmlns:p14="http://schemas.microsoft.com/office/powerpoint/2010/main" val="2192289827"/>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1" name="Rectangle 3"/>
          <p:cNvSpPr>
            <a:spLocks noGrp="1" noChangeArrowheads="1"/>
          </p:cNvSpPr>
          <p:nvPr>
            <p:ph idx="1"/>
          </p:nvPr>
        </p:nvSpPr>
        <p:spPr>
          <a:xfrm>
            <a:off x="549275" y="933450"/>
            <a:ext cx="7832725" cy="5715000"/>
          </a:xfrm>
        </p:spPr>
        <p:txBody>
          <a:bodyPr/>
          <a:lstStyle/>
          <a:p>
            <a:pPr eaLnBrk="1" hangingPunct="1">
              <a:defRPr/>
            </a:pPr>
            <a:r>
              <a:rPr lang="en-US" sz="4800" smtClean="0">
                <a:cs typeface="+mn-cs"/>
              </a:rPr>
              <a:t>The important factor was temperature. </a:t>
            </a:r>
          </a:p>
          <a:p>
            <a:pPr lvl="1" eaLnBrk="1" hangingPunct="1">
              <a:defRPr/>
            </a:pPr>
            <a:r>
              <a:rPr lang="en-US" sz="2400" smtClean="0"/>
              <a:t>The inner nebula was hot, and only metals and rock could condense there. </a:t>
            </a:r>
          </a:p>
          <a:p>
            <a:pPr lvl="1" eaLnBrk="1" hangingPunct="1">
              <a:defRPr/>
            </a:pPr>
            <a:r>
              <a:rPr lang="en-US" sz="2400" smtClean="0"/>
              <a:t>The cold outer nebula could form lots of ices in addition to metals and rocks. </a:t>
            </a:r>
          </a:p>
          <a:p>
            <a:pPr lvl="1" eaLnBrk="1" hangingPunct="1">
              <a:defRPr/>
            </a:pPr>
            <a:r>
              <a:rPr lang="en-US" sz="2400" smtClean="0"/>
              <a:t>The ice line seems to have been between Mars and Jupiter—it separates the formation of the dense terrestrial planets from that of the low-density Jovian planets.</a:t>
            </a:r>
          </a:p>
        </p:txBody>
      </p:sp>
      <p:sp>
        <p:nvSpPr>
          <p:cNvPr id="708615" name="Text Box 7"/>
          <p:cNvSpPr txBox="1">
            <a:spLocks noChangeArrowheads="1"/>
          </p:cNvSpPr>
          <p:nvPr/>
        </p:nvSpPr>
        <p:spPr bwMode="auto">
          <a:xfrm>
            <a:off x="554038" y="76200"/>
            <a:ext cx="75993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Condensation of Solids</a:t>
            </a:r>
          </a:p>
        </p:txBody>
      </p:sp>
    </p:spTree>
    <p:extLst>
      <p:ext uri="{BB962C8B-B14F-4D97-AF65-F5344CB8AC3E}">
        <p14:creationId xmlns:p14="http://schemas.microsoft.com/office/powerpoint/2010/main" val="300976656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1" name="Rectangle 3"/>
          <p:cNvSpPr>
            <a:spLocks noGrp="1" noChangeArrowheads="1"/>
          </p:cNvSpPr>
          <p:nvPr>
            <p:ph idx="1"/>
          </p:nvPr>
        </p:nvSpPr>
        <p:spPr>
          <a:xfrm>
            <a:off x="554038" y="989013"/>
            <a:ext cx="8056562" cy="5487987"/>
          </a:xfrm>
        </p:spPr>
        <p:txBody>
          <a:bodyPr/>
          <a:lstStyle/>
          <a:p>
            <a:pPr eaLnBrk="1" hangingPunct="1">
              <a:defRPr/>
            </a:pPr>
            <a:r>
              <a:rPr lang="en-US" smtClean="0">
                <a:cs typeface="+mn-cs"/>
              </a:rPr>
              <a:t>In the development of a planet, three groups of processes operate to collect solid bits of matter—rock, metal, or ices—into larger bodies called </a:t>
            </a:r>
            <a:r>
              <a:rPr lang="en-US" smtClean="0">
                <a:solidFill>
                  <a:srgbClr val="0000FF"/>
                </a:solidFill>
                <a:cs typeface="+mn-cs"/>
              </a:rPr>
              <a:t>planetesimals</a:t>
            </a:r>
            <a:r>
              <a:rPr lang="en-US" smtClean="0">
                <a:cs typeface="+mn-cs"/>
              </a:rPr>
              <a:t>.</a:t>
            </a:r>
          </a:p>
          <a:p>
            <a:pPr lvl="1" eaLnBrk="1" hangingPunct="1">
              <a:defRPr/>
            </a:pPr>
            <a:r>
              <a:rPr lang="en-US" sz="2600" smtClean="0"/>
              <a:t>Eventually, they build the planets.</a:t>
            </a:r>
          </a:p>
        </p:txBody>
      </p:sp>
      <p:sp>
        <p:nvSpPr>
          <p:cNvPr id="473092" name="Text Box 4"/>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Formation of Planetesimals </a:t>
            </a:r>
          </a:p>
        </p:txBody>
      </p:sp>
    </p:spTree>
    <p:extLst>
      <p:ext uri="{BB962C8B-B14F-4D97-AF65-F5344CB8AC3E}">
        <p14:creationId xmlns:p14="http://schemas.microsoft.com/office/powerpoint/2010/main" val="1935211"/>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923" name="Rectangle 3"/>
          <p:cNvSpPr>
            <a:spLocks noGrp="1" noChangeArrowheads="1"/>
          </p:cNvSpPr>
          <p:nvPr>
            <p:ph idx="1"/>
          </p:nvPr>
        </p:nvSpPr>
        <p:spPr>
          <a:xfrm>
            <a:off x="571500" y="971550"/>
            <a:ext cx="8572500" cy="5867400"/>
          </a:xfrm>
        </p:spPr>
        <p:txBody>
          <a:bodyPr/>
          <a:lstStyle/>
          <a:p>
            <a:pPr eaLnBrk="1" hangingPunct="1">
              <a:defRPr/>
            </a:pPr>
            <a:r>
              <a:rPr lang="en-US" sz="3800" smtClean="0">
                <a:cs typeface="+mn-cs"/>
              </a:rPr>
              <a:t>The final classification includes seven main </a:t>
            </a:r>
            <a:r>
              <a:rPr lang="en-US" sz="3800" smtClean="0">
                <a:solidFill>
                  <a:srgbClr val="3333FF"/>
                </a:solidFill>
                <a:cs typeface="+mn-cs"/>
              </a:rPr>
              <a:t>spectral classes</a:t>
            </a:r>
            <a:r>
              <a:rPr lang="en-US" sz="3800" smtClean="0">
                <a:cs typeface="+mn-cs"/>
              </a:rPr>
              <a:t> or types that are still used today:</a:t>
            </a:r>
          </a:p>
          <a:p>
            <a:pPr lvl="1" eaLnBrk="1" hangingPunct="1">
              <a:defRPr/>
            </a:pPr>
            <a:r>
              <a:rPr lang="en-US" sz="2600" smtClean="0"/>
              <a:t>O, B, A, F, G, K, and M</a:t>
            </a:r>
          </a:p>
        </p:txBody>
      </p:sp>
      <p:sp>
        <p:nvSpPr>
          <p:cNvPr id="1745927"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Temperature Spectral Classification</a:t>
            </a:r>
          </a:p>
        </p:txBody>
      </p:sp>
    </p:spTree>
    <p:extLst>
      <p:ext uri="{BB962C8B-B14F-4D97-AF65-F5344CB8AC3E}">
        <p14:creationId xmlns:p14="http://schemas.microsoft.com/office/powerpoint/2010/main" val="316018823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9" name="Rectangle 3"/>
          <p:cNvSpPr>
            <a:spLocks noGrp="1" noChangeArrowheads="1"/>
          </p:cNvSpPr>
          <p:nvPr>
            <p:ph idx="1"/>
          </p:nvPr>
        </p:nvSpPr>
        <p:spPr>
          <a:xfrm>
            <a:off x="566738" y="976313"/>
            <a:ext cx="7967662" cy="4525962"/>
          </a:xfrm>
        </p:spPr>
        <p:txBody>
          <a:bodyPr/>
          <a:lstStyle/>
          <a:p>
            <a:pPr eaLnBrk="1" hangingPunct="1">
              <a:defRPr/>
            </a:pPr>
            <a:r>
              <a:rPr lang="en-US" sz="4000" smtClean="0">
                <a:cs typeface="+mn-cs"/>
              </a:rPr>
              <a:t>The study of planet building </a:t>
            </a:r>
            <a:br>
              <a:rPr lang="en-US" sz="4000" smtClean="0">
                <a:cs typeface="+mn-cs"/>
              </a:rPr>
            </a:br>
            <a:r>
              <a:rPr lang="en-US" sz="4000" smtClean="0">
                <a:cs typeface="+mn-cs"/>
              </a:rPr>
              <a:t>is the study of three groups </a:t>
            </a:r>
            <a:br>
              <a:rPr lang="en-US" sz="4000" smtClean="0">
                <a:cs typeface="+mn-cs"/>
              </a:rPr>
            </a:br>
            <a:r>
              <a:rPr lang="en-US" sz="4000" smtClean="0">
                <a:cs typeface="+mn-cs"/>
              </a:rPr>
              <a:t>of processes:</a:t>
            </a:r>
            <a:r>
              <a:rPr lang="en-US" sz="3600" smtClean="0">
                <a:cs typeface="+mn-cs"/>
              </a:rPr>
              <a:t> </a:t>
            </a:r>
          </a:p>
          <a:p>
            <a:pPr lvl="1" eaLnBrk="1" hangingPunct="1">
              <a:defRPr/>
            </a:pPr>
            <a:r>
              <a:rPr lang="en-US" sz="2400" smtClean="0"/>
              <a:t>Condensation</a:t>
            </a:r>
          </a:p>
          <a:p>
            <a:pPr lvl="1" eaLnBrk="1" hangingPunct="1">
              <a:defRPr/>
            </a:pPr>
            <a:r>
              <a:rPr lang="en-US" sz="2400" smtClean="0"/>
              <a:t>Accretion </a:t>
            </a:r>
          </a:p>
          <a:p>
            <a:pPr lvl="1" eaLnBrk="1" hangingPunct="1">
              <a:defRPr/>
            </a:pPr>
            <a:r>
              <a:rPr lang="en-US" sz="2400" smtClean="0"/>
              <a:t>Gravitational collapse</a:t>
            </a:r>
          </a:p>
        </p:txBody>
      </p:sp>
      <p:sp>
        <p:nvSpPr>
          <p:cNvPr id="1140742"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Formation of Planetesimals </a:t>
            </a:r>
          </a:p>
        </p:txBody>
      </p:sp>
    </p:spTree>
    <p:extLst>
      <p:ext uri="{BB962C8B-B14F-4D97-AF65-F5344CB8AC3E}">
        <p14:creationId xmlns:p14="http://schemas.microsoft.com/office/powerpoint/2010/main" val="243112311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1" name="Rectangle 3"/>
          <p:cNvSpPr>
            <a:spLocks noGrp="1" noChangeArrowheads="1"/>
          </p:cNvSpPr>
          <p:nvPr>
            <p:ph idx="1"/>
          </p:nvPr>
        </p:nvSpPr>
        <p:spPr>
          <a:xfrm>
            <a:off x="566738" y="990600"/>
            <a:ext cx="7967662" cy="4495800"/>
          </a:xfrm>
        </p:spPr>
        <p:txBody>
          <a:bodyPr/>
          <a:lstStyle/>
          <a:p>
            <a:pPr eaLnBrk="1" hangingPunct="1">
              <a:defRPr/>
            </a:pPr>
            <a:r>
              <a:rPr lang="en-US" sz="3600" smtClean="0">
                <a:cs typeface="+mn-cs"/>
              </a:rPr>
              <a:t>According to the solar nebula theory, planetary development in the solar nebula began with the growth of dust grains.</a:t>
            </a:r>
          </a:p>
          <a:p>
            <a:pPr lvl="1" eaLnBrk="1" hangingPunct="1">
              <a:defRPr/>
            </a:pPr>
            <a:r>
              <a:rPr lang="en-US" sz="2400" smtClean="0"/>
              <a:t>These specks of matter, whatever their composition, grew from microscopic size by </a:t>
            </a:r>
            <a:br>
              <a:rPr lang="en-US" sz="2400" smtClean="0"/>
            </a:br>
            <a:r>
              <a:rPr lang="en-US" sz="2400" smtClean="0"/>
              <a:t>two processes—condensation and accretion.</a:t>
            </a:r>
          </a:p>
        </p:txBody>
      </p:sp>
      <p:sp>
        <p:nvSpPr>
          <p:cNvPr id="713734"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Formation of Planetesimals </a:t>
            </a:r>
          </a:p>
        </p:txBody>
      </p:sp>
    </p:spTree>
    <p:extLst>
      <p:ext uri="{BB962C8B-B14F-4D97-AF65-F5344CB8AC3E}">
        <p14:creationId xmlns:p14="http://schemas.microsoft.com/office/powerpoint/2010/main" val="242631521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554038" y="981075"/>
            <a:ext cx="7904162" cy="5334000"/>
          </a:xfrm>
        </p:spPr>
        <p:txBody>
          <a:bodyPr/>
          <a:lstStyle/>
          <a:p>
            <a:pPr eaLnBrk="1" hangingPunct="1">
              <a:defRPr/>
            </a:pPr>
            <a:r>
              <a:rPr lang="en-US" sz="3800" smtClean="0">
                <a:cs typeface="+mn-cs"/>
              </a:rPr>
              <a:t>A particle grows by </a:t>
            </a:r>
            <a:r>
              <a:rPr lang="en-US" sz="3800" smtClean="0">
                <a:solidFill>
                  <a:srgbClr val="0000FF"/>
                </a:solidFill>
                <a:cs typeface="+mn-cs"/>
              </a:rPr>
              <a:t>condensation</a:t>
            </a:r>
            <a:r>
              <a:rPr lang="en-US" sz="3800" smtClean="0">
                <a:cs typeface="+mn-cs"/>
              </a:rPr>
              <a:t> when it adds matter, one atom </a:t>
            </a:r>
            <a:br>
              <a:rPr lang="en-US" sz="3800" smtClean="0">
                <a:cs typeface="+mn-cs"/>
              </a:rPr>
            </a:br>
            <a:r>
              <a:rPr lang="en-US" sz="3800" smtClean="0">
                <a:cs typeface="+mn-cs"/>
              </a:rPr>
              <a:t>or molecule at a time, from a surrounding gas. </a:t>
            </a:r>
          </a:p>
          <a:p>
            <a:pPr lvl="1" eaLnBrk="1" hangingPunct="1">
              <a:defRPr/>
            </a:pPr>
            <a:r>
              <a:rPr lang="en-US" sz="2400" smtClean="0"/>
              <a:t>Snowflakes, for example, grow by condensation in Earth</a:t>
            </a:r>
            <a:r>
              <a:rPr lang="ja-JP" altLang="en-US" sz="2400" smtClean="0">
                <a:latin typeface="Arial"/>
              </a:rPr>
              <a:t>’</a:t>
            </a:r>
            <a:r>
              <a:rPr lang="en-US" sz="2400" smtClean="0"/>
              <a:t>s atmosphere. </a:t>
            </a:r>
          </a:p>
          <a:p>
            <a:pPr lvl="1" eaLnBrk="1" hangingPunct="1">
              <a:defRPr/>
            </a:pPr>
            <a:r>
              <a:rPr lang="en-US" sz="2400" smtClean="0"/>
              <a:t>In the solar nebula, dust grains were continuously bombarded by atoms of gas—and some of these stuck to the grains.</a:t>
            </a:r>
          </a:p>
          <a:p>
            <a:pPr lvl="1" eaLnBrk="1" hangingPunct="1">
              <a:buFont typeface="Times" charset="0"/>
              <a:buNone/>
              <a:defRPr/>
            </a:pPr>
            <a:endParaRPr lang="en-US" sz="2400" smtClean="0"/>
          </a:p>
        </p:txBody>
      </p:sp>
      <p:sp>
        <p:nvSpPr>
          <p:cNvPr id="474118"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Formation of Planetesimals </a:t>
            </a:r>
          </a:p>
        </p:txBody>
      </p:sp>
    </p:spTree>
    <p:extLst>
      <p:ext uri="{BB962C8B-B14F-4D97-AF65-F5344CB8AC3E}">
        <p14:creationId xmlns:p14="http://schemas.microsoft.com/office/powerpoint/2010/main" val="3660166245"/>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9" name="Rectangle 3"/>
          <p:cNvSpPr>
            <a:spLocks noGrp="1" noChangeArrowheads="1"/>
          </p:cNvSpPr>
          <p:nvPr>
            <p:ph idx="1"/>
          </p:nvPr>
        </p:nvSpPr>
        <p:spPr>
          <a:xfrm>
            <a:off x="566738" y="947738"/>
            <a:ext cx="7967662" cy="5553075"/>
          </a:xfrm>
        </p:spPr>
        <p:txBody>
          <a:bodyPr/>
          <a:lstStyle/>
          <a:p>
            <a:pPr eaLnBrk="1" hangingPunct="1">
              <a:defRPr/>
            </a:pPr>
            <a:r>
              <a:rPr lang="en-US" sz="4400" smtClean="0">
                <a:solidFill>
                  <a:srgbClr val="0000FF"/>
                </a:solidFill>
                <a:cs typeface="+mn-cs"/>
              </a:rPr>
              <a:t>Accretion</a:t>
            </a:r>
            <a:r>
              <a:rPr lang="en-US" sz="4400" smtClean="0">
                <a:cs typeface="+mn-cs"/>
              </a:rPr>
              <a:t> is the sticking together of solid particles. </a:t>
            </a:r>
          </a:p>
          <a:p>
            <a:pPr lvl="1" eaLnBrk="1" hangingPunct="1">
              <a:defRPr/>
            </a:pPr>
            <a:r>
              <a:rPr lang="en-US" sz="2400" smtClean="0"/>
              <a:t>You may have seen accretion in action if you have</a:t>
            </a:r>
            <a:br>
              <a:rPr lang="en-US" sz="2400" smtClean="0"/>
            </a:br>
            <a:r>
              <a:rPr lang="en-US" sz="2400" smtClean="0"/>
              <a:t>walked through a snowstorm with big, fluffy flakes. </a:t>
            </a:r>
          </a:p>
          <a:p>
            <a:pPr lvl="1" eaLnBrk="1" hangingPunct="1">
              <a:defRPr/>
            </a:pPr>
            <a:r>
              <a:rPr lang="en-US" sz="2400" smtClean="0"/>
              <a:t>If you caught one of those </a:t>
            </a:r>
            <a:r>
              <a:rPr lang="ja-JP" altLang="en-US" sz="2400" smtClean="0">
                <a:latin typeface="Arial"/>
              </a:rPr>
              <a:t>“</a:t>
            </a:r>
            <a:r>
              <a:rPr lang="en-US" sz="2400" smtClean="0"/>
              <a:t>flakes</a:t>
            </a:r>
            <a:r>
              <a:rPr lang="ja-JP" altLang="en-US" sz="2400" smtClean="0">
                <a:latin typeface="Arial"/>
              </a:rPr>
              <a:t>”</a:t>
            </a:r>
            <a:r>
              <a:rPr lang="en-US" sz="2400" smtClean="0"/>
              <a:t> on your mitten and looked closely, you saw that it was actually made up of many tiny, individual flakes.</a:t>
            </a:r>
          </a:p>
          <a:p>
            <a:pPr lvl="1" eaLnBrk="1" hangingPunct="1">
              <a:defRPr/>
            </a:pPr>
            <a:r>
              <a:rPr lang="en-US" sz="2400" smtClean="0"/>
              <a:t>They had collided as they fell and accreted to </a:t>
            </a:r>
            <a:br>
              <a:rPr lang="en-US" sz="2400" smtClean="0"/>
            </a:br>
            <a:r>
              <a:rPr lang="en-US" sz="2400" smtClean="0"/>
              <a:t>form larger particles. </a:t>
            </a:r>
          </a:p>
          <a:p>
            <a:pPr lvl="1" eaLnBrk="1" hangingPunct="1">
              <a:buFont typeface="Times" charset="0"/>
              <a:buNone/>
              <a:defRPr/>
            </a:pPr>
            <a:r>
              <a:rPr lang="en-US" sz="1600" smtClean="0"/>
              <a:t/>
            </a:r>
            <a:br>
              <a:rPr lang="en-US" sz="1600" smtClean="0"/>
            </a:br>
            <a:endParaRPr lang="en-US" sz="1600" smtClean="0"/>
          </a:p>
        </p:txBody>
      </p:sp>
      <p:sp>
        <p:nvSpPr>
          <p:cNvPr id="475142"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Formation of Planetesimals </a:t>
            </a:r>
          </a:p>
        </p:txBody>
      </p:sp>
    </p:spTree>
    <p:extLst>
      <p:ext uri="{BB962C8B-B14F-4D97-AF65-F5344CB8AC3E}">
        <p14:creationId xmlns:p14="http://schemas.microsoft.com/office/powerpoint/2010/main" val="74755020"/>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Rectangle 3"/>
          <p:cNvSpPr>
            <a:spLocks noGrp="1" noChangeArrowheads="1"/>
          </p:cNvSpPr>
          <p:nvPr>
            <p:ph idx="1"/>
          </p:nvPr>
        </p:nvSpPr>
        <p:spPr>
          <a:xfrm>
            <a:off x="554038" y="990600"/>
            <a:ext cx="7751762" cy="4754563"/>
          </a:xfrm>
        </p:spPr>
        <p:txBody>
          <a:bodyPr/>
          <a:lstStyle/>
          <a:p>
            <a:pPr eaLnBrk="1" hangingPunct="1">
              <a:defRPr/>
            </a:pPr>
            <a:r>
              <a:rPr lang="en-US" sz="3600" smtClean="0">
                <a:cs typeface="+mn-cs"/>
              </a:rPr>
              <a:t>Model calculations indicate that, in the solar nebula, the dust grains were on the average no more than a few centimeters apart.</a:t>
            </a:r>
          </a:p>
          <a:p>
            <a:pPr lvl="1" eaLnBrk="1" hangingPunct="1">
              <a:defRPr/>
            </a:pPr>
            <a:r>
              <a:rPr lang="en-US" sz="2600" smtClean="0"/>
              <a:t>So, they collided frequently and accreted </a:t>
            </a:r>
            <a:br>
              <a:rPr lang="en-US" sz="2600" smtClean="0"/>
            </a:br>
            <a:r>
              <a:rPr lang="en-US" sz="2600" smtClean="0"/>
              <a:t>into larger particles.</a:t>
            </a:r>
            <a:r>
              <a:rPr lang="en-US" sz="2400" smtClean="0"/>
              <a:t> </a:t>
            </a:r>
          </a:p>
        </p:txBody>
      </p:sp>
      <p:sp>
        <p:nvSpPr>
          <p:cNvPr id="476166"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Formation of Planetesimals </a:t>
            </a:r>
          </a:p>
        </p:txBody>
      </p:sp>
    </p:spTree>
    <p:extLst>
      <p:ext uri="{BB962C8B-B14F-4D97-AF65-F5344CB8AC3E}">
        <p14:creationId xmlns:p14="http://schemas.microsoft.com/office/powerpoint/2010/main" val="4040301451"/>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3"/>
          <p:cNvSpPr>
            <a:spLocks noGrp="1" noChangeArrowheads="1"/>
          </p:cNvSpPr>
          <p:nvPr>
            <p:ph type="body" sz="half" idx="1"/>
          </p:nvPr>
        </p:nvSpPr>
        <p:spPr>
          <a:xfrm>
            <a:off x="554038" y="990600"/>
            <a:ext cx="8347075" cy="4830763"/>
          </a:xfrm>
        </p:spPr>
        <p:txBody>
          <a:bodyPr/>
          <a:lstStyle/>
          <a:p>
            <a:pPr eaLnBrk="1" hangingPunct="1">
              <a:defRPr/>
            </a:pPr>
            <a:r>
              <a:rPr lang="en-US" smtClean="0">
                <a:cs typeface="+mn-cs"/>
              </a:rPr>
              <a:t>There is no clear distinction between a very large grain and a very small planetesimal.</a:t>
            </a:r>
          </a:p>
          <a:p>
            <a:pPr eaLnBrk="1" hangingPunct="1">
              <a:defRPr/>
            </a:pPr>
            <a:r>
              <a:rPr lang="en-US" smtClean="0">
                <a:cs typeface="+mn-cs"/>
              </a:rPr>
              <a:t>However, you can consider an object a planetesimal when its diameter approaches a kilometer or so, like the size of a typical small asteroid or comet.</a:t>
            </a:r>
          </a:p>
        </p:txBody>
      </p:sp>
      <p:pic>
        <p:nvPicPr>
          <p:cNvPr id="478213"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7637" r="7637"/>
          <a:stretch>
            <a:fillRect/>
          </a:stretch>
        </p:blipFill>
        <p:spPr>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78217" name="Text Box 9"/>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Formation of Planetesimals </a:t>
            </a:r>
          </a:p>
        </p:txBody>
      </p:sp>
    </p:spTree>
    <p:extLst>
      <p:ext uri="{BB962C8B-B14F-4D97-AF65-F5344CB8AC3E}">
        <p14:creationId xmlns:p14="http://schemas.microsoft.com/office/powerpoint/2010/main" val="513280377"/>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3" name="Rectangle 3"/>
          <p:cNvSpPr>
            <a:spLocks noGrp="1" noChangeArrowheads="1"/>
          </p:cNvSpPr>
          <p:nvPr>
            <p:ph idx="1"/>
          </p:nvPr>
        </p:nvSpPr>
        <p:spPr>
          <a:xfrm>
            <a:off x="566738" y="981075"/>
            <a:ext cx="8272462" cy="4953000"/>
          </a:xfrm>
        </p:spPr>
        <p:txBody>
          <a:bodyPr/>
          <a:lstStyle/>
          <a:p>
            <a:pPr eaLnBrk="1" hangingPunct="1">
              <a:defRPr/>
            </a:pPr>
            <a:r>
              <a:rPr lang="en-US" sz="3600" smtClean="0">
                <a:cs typeface="+mn-cs"/>
              </a:rPr>
              <a:t>Objects larger than a centimeter were subject to new processes that tended to concentrate them.</a:t>
            </a:r>
          </a:p>
          <a:p>
            <a:pPr lvl="1" eaLnBrk="1" hangingPunct="1">
              <a:defRPr/>
            </a:pPr>
            <a:r>
              <a:rPr lang="en-US" sz="2400" smtClean="0"/>
              <a:t>For example, collisions with the surrounding gas and with each other would have caused growing planetesimals to settle into a thin disk.</a:t>
            </a:r>
          </a:p>
          <a:p>
            <a:pPr lvl="1" eaLnBrk="1" hangingPunct="1">
              <a:defRPr/>
            </a:pPr>
            <a:r>
              <a:rPr lang="en-US" sz="2400" smtClean="0"/>
              <a:t>This is estimated to have been only about 0.01 AU thick in the central plane of the rotating nebula.</a:t>
            </a:r>
          </a:p>
          <a:p>
            <a:pPr lvl="1" eaLnBrk="1" hangingPunct="1">
              <a:defRPr/>
            </a:pPr>
            <a:r>
              <a:rPr lang="en-US" sz="2400" smtClean="0"/>
              <a:t>This concentration of material would have made further planetary growth more rapid.</a:t>
            </a:r>
          </a:p>
          <a:p>
            <a:pPr lvl="1" eaLnBrk="1" hangingPunct="1">
              <a:buFont typeface="Times" charset="0"/>
              <a:buNone/>
              <a:defRPr/>
            </a:pPr>
            <a:endParaRPr lang="en-US" sz="2400" smtClean="0"/>
          </a:p>
        </p:txBody>
      </p:sp>
      <p:sp>
        <p:nvSpPr>
          <p:cNvPr id="716806"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Formation of Planetesimals </a:t>
            </a:r>
          </a:p>
        </p:txBody>
      </p:sp>
    </p:spTree>
    <p:extLst>
      <p:ext uri="{BB962C8B-B14F-4D97-AF65-F5344CB8AC3E}">
        <p14:creationId xmlns:p14="http://schemas.microsoft.com/office/powerpoint/2010/main" val="64284711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1" name="Rectangle 3"/>
          <p:cNvSpPr>
            <a:spLocks noGrp="1" noChangeArrowheads="1"/>
          </p:cNvSpPr>
          <p:nvPr>
            <p:ph idx="1"/>
          </p:nvPr>
        </p:nvSpPr>
        <p:spPr>
          <a:xfrm>
            <a:off x="554038" y="990600"/>
            <a:ext cx="8208962" cy="5653088"/>
          </a:xfrm>
        </p:spPr>
        <p:txBody>
          <a:bodyPr/>
          <a:lstStyle/>
          <a:p>
            <a:pPr eaLnBrk="1" hangingPunct="1">
              <a:defRPr/>
            </a:pPr>
            <a:r>
              <a:rPr lang="en-US" sz="3600" smtClean="0">
                <a:cs typeface="+mn-cs"/>
              </a:rPr>
              <a:t>Computer models show that the rotating disk of particles should have been gravitationally unstable.</a:t>
            </a:r>
          </a:p>
          <a:p>
            <a:pPr lvl="1" eaLnBrk="1" hangingPunct="1">
              <a:defRPr/>
            </a:pPr>
            <a:r>
              <a:rPr lang="en-US" sz="2400" smtClean="0"/>
              <a:t>It would have been disturbed by spiral density waves—much like those found in spiral galaxies.</a:t>
            </a:r>
          </a:p>
          <a:p>
            <a:pPr lvl="1" eaLnBrk="1" hangingPunct="1">
              <a:defRPr/>
            </a:pPr>
            <a:r>
              <a:rPr lang="en-US" sz="2400" smtClean="0"/>
              <a:t>This would have further concentrated the </a:t>
            </a:r>
            <a:br>
              <a:rPr lang="en-US" sz="2400" smtClean="0"/>
            </a:br>
            <a:r>
              <a:rPr lang="en-US" sz="2400" smtClean="0"/>
              <a:t>planetesimals and helped them coalesce into </a:t>
            </a:r>
            <a:br>
              <a:rPr lang="en-US" sz="2400" smtClean="0"/>
            </a:br>
            <a:r>
              <a:rPr lang="en-US" sz="2400" smtClean="0"/>
              <a:t>objects up to 100 km (60 mi) in diameter.</a:t>
            </a:r>
          </a:p>
        </p:txBody>
      </p:sp>
      <p:sp>
        <p:nvSpPr>
          <p:cNvPr id="826375" name="Text Box 7"/>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Formation of Planetesimals </a:t>
            </a:r>
          </a:p>
        </p:txBody>
      </p:sp>
    </p:spTree>
    <p:extLst>
      <p:ext uri="{BB962C8B-B14F-4D97-AF65-F5344CB8AC3E}">
        <p14:creationId xmlns:p14="http://schemas.microsoft.com/office/powerpoint/2010/main" val="75911027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3" name="Rectangle 3"/>
          <p:cNvSpPr>
            <a:spLocks noGrp="1" noChangeArrowheads="1"/>
          </p:cNvSpPr>
          <p:nvPr>
            <p:ph idx="1"/>
          </p:nvPr>
        </p:nvSpPr>
        <p:spPr>
          <a:xfrm>
            <a:off x="566738" y="990600"/>
            <a:ext cx="7662862" cy="5486400"/>
          </a:xfrm>
        </p:spPr>
        <p:txBody>
          <a:bodyPr/>
          <a:lstStyle/>
          <a:p>
            <a:pPr eaLnBrk="1" hangingPunct="1">
              <a:defRPr/>
            </a:pPr>
            <a:r>
              <a:rPr lang="en-US" sz="3600" smtClean="0">
                <a:cs typeface="+mn-cs"/>
              </a:rPr>
              <a:t>Through these processes, the nebula became filled with trillions of solid particles ranging in size from pebbles to small planets.</a:t>
            </a:r>
          </a:p>
          <a:p>
            <a:pPr lvl="1" eaLnBrk="1" hangingPunct="1">
              <a:defRPr/>
            </a:pPr>
            <a:r>
              <a:rPr lang="en-US" sz="2600" smtClean="0"/>
              <a:t>As the largest began to exceed 100 km in </a:t>
            </a:r>
            <a:br>
              <a:rPr lang="en-US" sz="2600" smtClean="0"/>
            </a:br>
            <a:r>
              <a:rPr lang="en-US" sz="2600" smtClean="0"/>
              <a:t>diameter, new processes began to alter them.</a:t>
            </a:r>
          </a:p>
          <a:p>
            <a:pPr lvl="1" eaLnBrk="1" hangingPunct="1">
              <a:defRPr/>
            </a:pPr>
            <a:r>
              <a:rPr lang="en-US" sz="2600" smtClean="0"/>
              <a:t>A new stage of planet building began, the formation of protoplanets</a:t>
            </a:r>
          </a:p>
        </p:txBody>
      </p:sp>
      <p:sp>
        <p:nvSpPr>
          <p:cNvPr id="721926" name="Text Box 6"/>
          <p:cNvSpPr txBox="1">
            <a:spLocks noChangeArrowheads="1"/>
          </p:cNvSpPr>
          <p:nvPr/>
        </p:nvSpPr>
        <p:spPr bwMode="auto">
          <a:xfrm>
            <a:off x="554038" y="76200"/>
            <a:ext cx="76755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Formation of Planetesimals </a:t>
            </a:r>
          </a:p>
        </p:txBody>
      </p:sp>
    </p:spTree>
    <p:extLst>
      <p:ext uri="{BB962C8B-B14F-4D97-AF65-F5344CB8AC3E}">
        <p14:creationId xmlns:p14="http://schemas.microsoft.com/office/powerpoint/2010/main" val="84293762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p:cNvSpPr>
            <a:spLocks noGrp="1" noChangeArrowheads="1"/>
          </p:cNvSpPr>
          <p:nvPr>
            <p:ph idx="1"/>
          </p:nvPr>
        </p:nvSpPr>
        <p:spPr>
          <a:xfrm>
            <a:off x="566738" y="990600"/>
            <a:ext cx="8272462" cy="4983163"/>
          </a:xfrm>
        </p:spPr>
        <p:txBody>
          <a:bodyPr/>
          <a:lstStyle/>
          <a:p>
            <a:pPr eaLnBrk="1" hangingPunct="1">
              <a:defRPr/>
            </a:pPr>
            <a:r>
              <a:rPr lang="en-US" sz="3400" smtClean="0">
                <a:cs typeface="+mn-cs"/>
              </a:rPr>
              <a:t>The coalescing of planetesimals eventually formed </a:t>
            </a:r>
            <a:r>
              <a:rPr lang="en-US" sz="3400" smtClean="0">
                <a:solidFill>
                  <a:srgbClr val="0000FF"/>
                </a:solidFill>
                <a:cs typeface="+mn-cs"/>
              </a:rPr>
              <a:t>protoplanets</a:t>
            </a:r>
            <a:r>
              <a:rPr lang="en-US" sz="3400" smtClean="0">
                <a:cs typeface="+mn-cs"/>
              </a:rPr>
              <a:t>—massive objects destined to become planets.</a:t>
            </a:r>
          </a:p>
          <a:p>
            <a:pPr lvl="1" eaLnBrk="1" hangingPunct="1">
              <a:defRPr/>
            </a:pPr>
            <a:r>
              <a:rPr lang="en-US" sz="2400" smtClean="0"/>
              <a:t>As these larger bodies grew, new processes began making them grow faster and altered their physical structure.</a:t>
            </a:r>
          </a:p>
          <a:p>
            <a:pPr eaLnBrk="1" hangingPunct="1">
              <a:defRPr/>
            </a:pPr>
            <a:endParaRPr lang="en-US" sz="2400" smtClean="0">
              <a:cs typeface="+mn-cs"/>
            </a:endParaRPr>
          </a:p>
        </p:txBody>
      </p:sp>
      <p:sp>
        <p:nvSpPr>
          <p:cNvPr id="481284"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697945463"/>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5" name="Rectangle 3"/>
          <p:cNvSpPr>
            <a:spLocks noGrp="1" noChangeArrowheads="1"/>
          </p:cNvSpPr>
          <p:nvPr>
            <p:ph idx="1"/>
          </p:nvPr>
        </p:nvSpPr>
        <p:spPr>
          <a:xfrm>
            <a:off x="571500" y="990600"/>
            <a:ext cx="8591550" cy="5791200"/>
          </a:xfrm>
        </p:spPr>
        <p:txBody>
          <a:bodyPr/>
          <a:lstStyle/>
          <a:p>
            <a:pPr eaLnBrk="1" hangingPunct="1">
              <a:defRPr/>
            </a:pPr>
            <a:r>
              <a:rPr lang="en-US" sz="3600" smtClean="0">
                <a:cs typeface="+mn-cs"/>
              </a:rPr>
              <a:t>This set of star types—called the </a:t>
            </a:r>
            <a:r>
              <a:rPr lang="en-US" sz="3600" smtClean="0">
                <a:solidFill>
                  <a:srgbClr val="3333FF"/>
                </a:solidFill>
                <a:cs typeface="+mn-cs"/>
              </a:rPr>
              <a:t>spectral</a:t>
            </a:r>
            <a:r>
              <a:rPr lang="en-US" sz="3600" smtClean="0">
                <a:solidFill>
                  <a:srgbClr val="99CCFF"/>
                </a:solidFill>
                <a:cs typeface="+mn-cs"/>
              </a:rPr>
              <a:t> </a:t>
            </a:r>
            <a:r>
              <a:rPr lang="en-US" sz="3600" smtClean="0">
                <a:solidFill>
                  <a:srgbClr val="3333FF"/>
                </a:solidFill>
                <a:cs typeface="+mn-cs"/>
              </a:rPr>
              <a:t>sequence</a:t>
            </a:r>
            <a:r>
              <a:rPr lang="en-US" sz="3600" smtClean="0">
                <a:cs typeface="+mn-cs"/>
              </a:rPr>
              <a:t>—is important because it is a temperature sequence.</a:t>
            </a:r>
          </a:p>
          <a:p>
            <a:pPr lvl="1" eaLnBrk="1" hangingPunct="1">
              <a:defRPr/>
            </a:pPr>
            <a:r>
              <a:rPr lang="en-US" sz="2400" smtClean="0"/>
              <a:t>The O stars are the hottest.</a:t>
            </a:r>
          </a:p>
          <a:p>
            <a:pPr lvl="1" eaLnBrk="1" hangingPunct="1">
              <a:defRPr/>
            </a:pPr>
            <a:r>
              <a:rPr lang="en-US" sz="2400" smtClean="0"/>
              <a:t>The temperature continues to decrease down to </a:t>
            </a:r>
            <a:br>
              <a:rPr lang="en-US" sz="2400" smtClean="0"/>
            </a:br>
            <a:r>
              <a:rPr lang="en-US" sz="2400" smtClean="0"/>
              <a:t>the M stars, the coolest. </a:t>
            </a:r>
          </a:p>
        </p:txBody>
      </p:sp>
      <p:sp>
        <p:nvSpPr>
          <p:cNvPr id="1380361" name="Text Box 9"/>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Temperature Spectral Classification</a:t>
            </a:r>
          </a:p>
        </p:txBody>
      </p:sp>
    </p:spTree>
    <p:extLst>
      <p:ext uri="{BB962C8B-B14F-4D97-AF65-F5344CB8AC3E}">
        <p14:creationId xmlns:p14="http://schemas.microsoft.com/office/powerpoint/2010/main" val="94037613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7" name="Rectangle 3"/>
          <p:cNvSpPr>
            <a:spLocks noGrp="1" noChangeArrowheads="1"/>
          </p:cNvSpPr>
          <p:nvPr>
            <p:ph idx="1"/>
          </p:nvPr>
        </p:nvSpPr>
        <p:spPr>
          <a:xfrm>
            <a:off x="554038" y="990600"/>
            <a:ext cx="7523162" cy="4830763"/>
          </a:xfrm>
        </p:spPr>
        <p:txBody>
          <a:bodyPr/>
          <a:lstStyle/>
          <a:p>
            <a:pPr eaLnBrk="1" hangingPunct="1">
              <a:defRPr/>
            </a:pPr>
            <a:r>
              <a:rPr lang="en-US" sz="3600" smtClean="0">
                <a:cs typeface="+mn-cs"/>
              </a:rPr>
              <a:t>If planetesimals collided at orbital velocities, it is unlikely that they would have stuck together.</a:t>
            </a:r>
          </a:p>
          <a:p>
            <a:pPr lvl="1" eaLnBrk="1" hangingPunct="1">
              <a:defRPr/>
            </a:pPr>
            <a:r>
              <a:rPr lang="en-US" sz="2400" smtClean="0"/>
              <a:t>The average orbital velocity in the solar system is about 10 km/s (22,000 mph). </a:t>
            </a:r>
          </a:p>
          <a:p>
            <a:pPr lvl="1" eaLnBrk="1" hangingPunct="1">
              <a:defRPr/>
            </a:pPr>
            <a:r>
              <a:rPr lang="en-US" sz="2400" smtClean="0"/>
              <a:t>Head-on collisions at this velocity would have vaporized the material. </a:t>
            </a:r>
          </a:p>
        </p:txBody>
      </p:sp>
      <p:sp>
        <p:nvSpPr>
          <p:cNvPr id="482310"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1745702424"/>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7" name="Rectangle 3"/>
          <p:cNvSpPr>
            <a:spLocks noGrp="1" noChangeArrowheads="1"/>
          </p:cNvSpPr>
          <p:nvPr>
            <p:ph idx="1"/>
          </p:nvPr>
        </p:nvSpPr>
        <p:spPr>
          <a:xfrm>
            <a:off x="554038" y="990600"/>
            <a:ext cx="7751762" cy="4830763"/>
          </a:xfrm>
        </p:spPr>
        <p:txBody>
          <a:bodyPr/>
          <a:lstStyle/>
          <a:p>
            <a:pPr eaLnBrk="1" hangingPunct="1">
              <a:defRPr/>
            </a:pPr>
            <a:r>
              <a:rPr lang="en-US" sz="3600" smtClean="0">
                <a:cs typeface="+mn-cs"/>
              </a:rPr>
              <a:t>However, the planetesimals were all moving in the same direction in the nebular plane and didn</a:t>
            </a:r>
            <a:r>
              <a:rPr lang="ja-JP" altLang="en-US" sz="3600" smtClean="0">
                <a:latin typeface="Arial"/>
                <a:cs typeface="+mn-cs"/>
              </a:rPr>
              <a:t>’</a:t>
            </a:r>
            <a:r>
              <a:rPr lang="en-US" sz="3600" smtClean="0">
                <a:cs typeface="+mn-cs"/>
              </a:rPr>
              <a:t>t collide head-on.</a:t>
            </a:r>
          </a:p>
          <a:p>
            <a:pPr lvl="1" eaLnBrk="1" hangingPunct="1">
              <a:defRPr/>
            </a:pPr>
            <a:r>
              <a:rPr lang="en-US" sz="2400" smtClean="0"/>
              <a:t>Instead, they merely rubbed shoulders at low relative velocities.</a:t>
            </a:r>
          </a:p>
          <a:p>
            <a:pPr lvl="1" eaLnBrk="1" hangingPunct="1">
              <a:defRPr/>
            </a:pPr>
            <a:r>
              <a:rPr lang="en-US" sz="2400" smtClean="0"/>
              <a:t>Such gentle collisions would have been more </a:t>
            </a:r>
            <a:br>
              <a:rPr lang="en-US" sz="2400" smtClean="0"/>
            </a:br>
            <a:r>
              <a:rPr lang="en-US" sz="2400" smtClean="0"/>
              <a:t>likely to fuse them than to shatter them.</a:t>
            </a:r>
          </a:p>
        </p:txBody>
      </p:sp>
      <p:sp>
        <p:nvSpPr>
          <p:cNvPr id="722950"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41500187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9" name="Rectangle 3"/>
          <p:cNvSpPr>
            <a:spLocks noGrp="1" noChangeArrowheads="1"/>
          </p:cNvSpPr>
          <p:nvPr>
            <p:ph idx="1"/>
          </p:nvPr>
        </p:nvSpPr>
        <p:spPr>
          <a:xfrm>
            <a:off x="554038" y="990600"/>
            <a:ext cx="8270875" cy="5410200"/>
          </a:xfrm>
        </p:spPr>
        <p:txBody>
          <a:bodyPr/>
          <a:lstStyle/>
          <a:p>
            <a:pPr eaLnBrk="1" hangingPunct="1">
              <a:defRPr/>
            </a:pPr>
            <a:r>
              <a:rPr lang="en-US" sz="3600" smtClean="0">
                <a:cs typeface="+mn-cs"/>
              </a:rPr>
              <a:t>The largest planetesimals would grow the fastest—they had the strongest gravitational field.</a:t>
            </a:r>
          </a:p>
          <a:p>
            <a:pPr lvl="1" eaLnBrk="1" hangingPunct="1">
              <a:defRPr/>
            </a:pPr>
            <a:r>
              <a:rPr lang="en-US" sz="2400" smtClean="0"/>
              <a:t>Also, they easily attract additional material.</a:t>
            </a:r>
          </a:p>
          <a:p>
            <a:pPr lvl="1" eaLnBrk="1" hangingPunct="1">
              <a:defRPr/>
            </a:pPr>
            <a:r>
              <a:rPr lang="en-US" sz="2400" smtClean="0"/>
              <a:t>Computer models indicate that these planetesimals grew quickly to protoplanetary dimensions, sweeping up more and more material.</a:t>
            </a:r>
          </a:p>
        </p:txBody>
      </p:sp>
      <p:sp>
        <p:nvSpPr>
          <p:cNvPr id="485384" name="Text Box 8"/>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510019986"/>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Rectangle 3"/>
          <p:cNvSpPr>
            <a:spLocks noGrp="1" noChangeArrowheads="1"/>
          </p:cNvSpPr>
          <p:nvPr>
            <p:ph idx="1"/>
          </p:nvPr>
        </p:nvSpPr>
        <p:spPr>
          <a:xfrm>
            <a:off x="555625" y="962025"/>
            <a:ext cx="8345488" cy="5410200"/>
          </a:xfrm>
        </p:spPr>
        <p:txBody>
          <a:bodyPr/>
          <a:lstStyle/>
          <a:p>
            <a:pPr eaLnBrk="1" hangingPunct="1">
              <a:defRPr/>
            </a:pPr>
            <a:r>
              <a:rPr lang="en-US" sz="4200" smtClean="0">
                <a:cs typeface="+mn-cs"/>
              </a:rPr>
              <a:t>Protoplanets had to begin growing by accumulating solid material.</a:t>
            </a:r>
          </a:p>
          <a:p>
            <a:pPr lvl="1" eaLnBrk="1" hangingPunct="1">
              <a:defRPr/>
            </a:pPr>
            <a:r>
              <a:rPr lang="en-US" sz="2400" smtClean="0"/>
              <a:t>This is because they did not have enough gravity </a:t>
            </a:r>
            <a:br>
              <a:rPr lang="en-US" sz="2400" smtClean="0"/>
            </a:br>
            <a:r>
              <a:rPr lang="en-US" sz="2400" smtClean="0"/>
              <a:t>to capture and hold large amounts of gas. </a:t>
            </a:r>
          </a:p>
          <a:p>
            <a:pPr lvl="1" eaLnBrk="1" hangingPunct="1">
              <a:buFont typeface="Times" charset="0"/>
              <a:buNone/>
              <a:defRPr/>
            </a:pPr>
            <a:endParaRPr lang="en-US" sz="2400" smtClean="0"/>
          </a:p>
        </p:txBody>
      </p:sp>
      <p:sp>
        <p:nvSpPr>
          <p:cNvPr id="486407" name="Text Box 7"/>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104649773"/>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5" name="Rectangle 3"/>
          <p:cNvSpPr>
            <a:spLocks noGrp="1" noChangeArrowheads="1"/>
          </p:cNvSpPr>
          <p:nvPr>
            <p:ph idx="1"/>
          </p:nvPr>
        </p:nvSpPr>
        <p:spPr>
          <a:xfrm>
            <a:off x="554038" y="990600"/>
            <a:ext cx="7751762" cy="5867400"/>
          </a:xfrm>
        </p:spPr>
        <p:txBody>
          <a:bodyPr/>
          <a:lstStyle/>
          <a:p>
            <a:pPr eaLnBrk="1" hangingPunct="1">
              <a:defRPr/>
            </a:pPr>
            <a:r>
              <a:rPr lang="en-US" sz="3400" smtClean="0">
                <a:cs typeface="+mn-cs"/>
              </a:rPr>
              <a:t>In the warm solar nebula, the atoms and molecules of gas were traveling at velocities much larger than the escape velocities of modest-size protoplanets.</a:t>
            </a:r>
          </a:p>
          <a:p>
            <a:pPr lvl="1" eaLnBrk="1" hangingPunct="1">
              <a:defRPr/>
            </a:pPr>
            <a:r>
              <a:rPr lang="en-US" sz="2400" smtClean="0"/>
              <a:t>Thus, in their early development, the protoplanets could grow only by attracting solid bits of rock, metal, and ice.</a:t>
            </a:r>
          </a:p>
        </p:txBody>
      </p:sp>
      <p:sp>
        <p:nvSpPr>
          <p:cNvPr id="827398"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180299084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3" name="Rectangle 3"/>
          <p:cNvSpPr>
            <a:spLocks noGrp="1" noChangeArrowheads="1"/>
          </p:cNvSpPr>
          <p:nvPr>
            <p:ph idx="1"/>
          </p:nvPr>
        </p:nvSpPr>
        <p:spPr>
          <a:xfrm>
            <a:off x="566738" y="990600"/>
            <a:ext cx="8577262" cy="5534025"/>
          </a:xfrm>
        </p:spPr>
        <p:txBody>
          <a:bodyPr/>
          <a:lstStyle/>
          <a:p>
            <a:pPr eaLnBrk="1" hangingPunct="1">
              <a:defRPr/>
            </a:pPr>
            <a:r>
              <a:rPr lang="en-US" sz="3800" smtClean="0">
                <a:cs typeface="+mn-cs"/>
              </a:rPr>
              <a:t>Once a protoplanet approached a mass of 15 Earth masses or so, it could begin to grow by </a:t>
            </a:r>
            <a:r>
              <a:rPr lang="en-US" sz="3800" smtClean="0">
                <a:solidFill>
                  <a:srgbClr val="0000FF"/>
                </a:solidFill>
                <a:cs typeface="+mn-cs"/>
              </a:rPr>
              <a:t>gravitational collapse</a:t>
            </a:r>
            <a:r>
              <a:rPr lang="en-US" sz="3800" smtClean="0">
                <a:cs typeface="+mn-cs"/>
              </a:rPr>
              <a:t>.</a:t>
            </a:r>
          </a:p>
          <a:p>
            <a:pPr lvl="1" eaLnBrk="1" hangingPunct="1">
              <a:defRPr/>
            </a:pPr>
            <a:r>
              <a:rPr lang="en-US" sz="2600" smtClean="0"/>
              <a:t>This is the rapid accumulation of a large amount </a:t>
            </a:r>
            <a:br>
              <a:rPr lang="en-US" sz="2600" smtClean="0"/>
            </a:br>
            <a:r>
              <a:rPr lang="en-US" sz="2600" smtClean="0"/>
              <a:t>of infalling gas.</a:t>
            </a:r>
          </a:p>
          <a:p>
            <a:pPr eaLnBrk="1" hangingPunct="1">
              <a:defRPr/>
            </a:pPr>
            <a:endParaRPr lang="en-US" sz="2600" smtClean="0">
              <a:cs typeface="+mn-cs"/>
            </a:endParaRPr>
          </a:p>
        </p:txBody>
      </p:sp>
      <p:sp>
        <p:nvSpPr>
          <p:cNvPr id="1187845"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372956256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5" name="Rectangle 3"/>
          <p:cNvSpPr>
            <a:spLocks noGrp="1" noChangeArrowheads="1"/>
          </p:cNvSpPr>
          <p:nvPr>
            <p:ph type="body" sz="half" idx="1"/>
          </p:nvPr>
        </p:nvSpPr>
        <p:spPr>
          <a:xfrm>
            <a:off x="554038" y="990600"/>
            <a:ext cx="8589962" cy="5105400"/>
          </a:xfrm>
        </p:spPr>
        <p:txBody>
          <a:bodyPr/>
          <a:lstStyle/>
          <a:p>
            <a:pPr eaLnBrk="1" hangingPunct="1">
              <a:defRPr/>
            </a:pPr>
            <a:r>
              <a:rPr lang="en-US" sz="3600" smtClean="0">
                <a:cs typeface="+mn-cs"/>
              </a:rPr>
              <a:t>In its simplest form, the theory of terrestrial protoplanet growth supposes that all the planetesimals had about the same chemical composition.</a:t>
            </a:r>
          </a:p>
        </p:txBody>
      </p:sp>
      <p:sp>
        <p:nvSpPr>
          <p:cNvPr id="725009" name="Text Box 17"/>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pic>
        <p:nvPicPr>
          <p:cNvPr id="725010" name="Picture 18" descr="12f07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8000" t="2502" r="4713" b="1884"/>
          <a:stretch>
            <a:fillRect/>
          </a:stretch>
        </p:blipFill>
        <p:spPr bwMode="auto">
          <a:xfrm>
            <a:off x="6815138" y="3276600"/>
            <a:ext cx="232886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8759151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1" name="Rectangle 3"/>
          <p:cNvSpPr>
            <a:spLocks noGrp="1" noChangeArrowheads="1"/>
          </p:cNvSpPr>
          <p:nvPr>
            <p:ph type="body" sz="half" idx="1"/>
          </p:nvPr>
        </p:nvSpPr>
        <p:spPr>
          <a:xfrm>
            <a:off x="554038" y="990600"/>
            <a:ext cx="4246562" cy="5867400"/>
          </a:xfrm>
        </p:spPr>
        <p:txBody>
          <a:bodyPr/>
          <a:lstStyle/>
          <a:p>
            <a:pPr eaLnBrk="1" hangingPunct="1">
              <a:defRPr/>
            </a:pPr>
            <a:r>
              <a:rPr lang="en-US" sz="3400" smtClean="0">
                <a:cs typeface="+mn-cs"/>
              </a:rPr>
              <a:t>The planetesimals accumulated gradually to form a planet-size ball of material that was of homogeneous composition throughout.</a:t>
            </a:r>
          </a:p>
        </p:txBody>
      </p:sp>
      <p:sp>
        <p:nvSpPr>
          <p:cNvPr id="729103" name="Text Box 1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pic>
        <p:nvPicPr>
          <p:cNvPr id="729105" name="Picture 17" descr="12f07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681" t="16661" r="6750" b="20372"/>
          <a:stretch>
            <a:fillRect/>
          </a:stretch>
        </p:blipFill>
        <p:spPr bwMode="auto">
          <a:xfrm>
            <a:off x="6781800" y="4016375"/>
            <a:ext cx="2227263"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29107" name="Picture 19" descr="12f07b"/>
          <p:cNvPicPr>
            <a:picLocks noChangeAspect="1" noChangeArrowheads="1"/>
          </p:cNvPicPr>
          <p:nvPr/>
        </p:nvPicPr>
        <p:blipFill>
          <a:blip r:embed="rId4">
            <a:extLst>
              <a:ext uri="{28A0092B-C50C-407E-A947-70E740481C1C}">
                <a14:useLocalDpi xmlns:a14="http://schemas.microsoft.com/office/drawing/2010/main" val="0"/>
              </a:ext>
            </a:extLst>
          </a:blip>
          <a:srcRect l="58475" t="19807" r="6779" b="11497"/>
          <a:stretch>
            <a:fillRect/>
          </a:stretch>
        </p:blipFill>
        <p:spPr bwMode="auto">
          <a:xfrm>
            <a:off x="6781800" y="1295400"/>
            <a:ext cx="2220913"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7011137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7" name="Rectangle 3"/>
          <p:cNvSpPr>
            <a:spLocks noGrp="1" noChangeArrowheads="1"/>
          </p:cNvSpPr>
          <p:nvPr>
            <p:ph type="body" sz="half" idx="1"/>
          </p:nvPr>
        </p:nvSpPr>
        <p:spPr>
          <a:xfrm>
            <a:off x="554038" y="1004888"/>
            <a:ext cx="8305800" cy="4648200"/>
          </a:xfrm>
        </p:spPr>
        <p:txBody>
          <a:bodyPr/>
          <a:lstStyle/>
          <a:p>
            <a:pPr eaLnBrk="1" hangingPunct="1">
              <a:defRPr/>
            </a:pPr>
            <a:r>
              <a:rPr lang="en-US" sz="3400" smtClean="0">
                <a:cs typeface="+mn-cs"/>
              </a:rPr>
              <a:t>As a planet formed, heat began to accumulate in its interior from the decay of short-lived radioactive elements.</a:t>
            </a:r>
          </a:p>
          <a:p>
            <a:pPr lvl="1" eaLnBrk="1" hangingPunct="1">
              <a:defRPr/>
            </a:pPr>
            <a:r>
              <a:rPr lang="en-US" sz="2400" smtClean="0"/>
              <a:t>This heat eventually melted the planet and </a:t>
            </a:r>
            <a:br>
              <a:rPr lang="en-US" sz="2400" smtClean="0"/>
            </a:br>
            <a:r>
              <a:rPr lang="en-US" sz="2400" smtClean="0"/>
              <a:t>allowed it to differentiate.</a:t>
            </a:r>
          </a:p>
          <a:p>
            <a:pPr lvl="1" eaLnBrk="1" hangingPunct="1">
              <a:defRPr/>
            </a:pPr>
            <a:r>
              <a:rPr lang="en-US" sz="2400" smtClean="0">
                <a:solidFill>
                  <a:srgbClr val="0000FF"/>
                </a:solidFill>
              </a:rPr>
              <a:t>Differentiation</a:t>
            </a:r>
            <a:r>
              <a:rPr lang="en-US" sz="2400" smtClean="0"/>
              <a:t> is the separation of material </a:t>
            </a:r>
            <a:br>
              <a:rPr lang="en-US" sz="2400" smtClean="0"/>
            </a:br>
            <a:r>
              <a:rPr lang="en-US" sz="2400" smtClean="0"/>
              <a:t>according to density.</a:t>
            </a:r>
          </a:p>
        </p:txBody>
      </p:sp>
      <p:sp>
        <p:nvSpPr>
          <p:cNvPr id="487440" name="Text Box 1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pic>
        <p:nvPicPr>
          <p:cNvPr id="487441" name="Picture 17" descr="12f07d"/>
          <p:cNvPicPr>
            <a:picLocks noChangeAspect="1" noChangeArrowheads="1"/>
          </p:cNvPicPr>
          <p:nvPr/>
        </p:nvPicPr>
        <p:blipFill>
          <a:blip r:embed="rId3">
            <a:extLst>
              <a:ext uri="{28A0092B-C50C-407E-A947-70E740481C1C}">
                <a14:useLocalDpi xmlns:a14="http://schemas.microsoft.com/office/drawing/2010/main" val="0"/>
              </a:ext>
            </a:extLst>
          </a:blip>
          <a:srcRect l="57628" t="18892" r="9322" b="16335"/>
          <a:stretch>
            <a:fillRect/>
          </a:stretch>
        </p:blipFill>
        <p:spPr bwMode="auto">
          <a:xfrm>
            <a:off x="6729413" y="3886200"/>
            <a:ext cx="241458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86494597"/>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1" name="Rectangle 3"/>
          <p:cNvSpPr>
            <a:spLocks noGrp="1" noChangeArrowheads="1"/>
          </p:cNvSpPr>
          <p:nvPr>
            <p:ph type="body" sz="half" idx="1"/>
          </p:nvPr>
        </p:nvSpPr>
        <p:spPr>
          <a:xfrm>
            <a:off x="554038" y="990600"/>
            <a:ext cx="8056562" cy="4525963"/>
          </a:xfrm>
        </p:spPr>
        <p:txBody>
          <a:bodyPr/>
          <a:lstStyle/>
          <a:p>
            <a:pPr eaLnBrk="1" hangingPunct="1">
              <a:defRPr/>
            </a:pPr>
            <a:r>
              <a:rPr lang="en-US" sz="3400" smtClean="0">
                <a:cs typeface="+mn-cs"/>
              </a:rPr>
              <a:t>When the planet melted, the heavy metals such as iron and nickel settled to the core.</a:t>
            </a:r>
          </a:p>
          <a:p>
            <a:pPr eaLnBrk="1" hangingPunct="1">
              <a:defRPr/>
            </a:pPr>
            <a:r>
              <a:rPr lang="en-US" sz="3400" smtClean="0">
                <a:cs typeface="+mn-cs"/>
              </a:rPr>
              <a:t>The lighter silicates floated to the surface to form a low-density crust.</a:t>
            </a:r>
          </a:p>
        </p:txBody>
      </p:sp>
      <p:sp>
        <p:nvSpPr>
          <p:cNvPr id="488464" name="Text Box 1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pic>
        <p:nvPicPr>
          <p:cNvPr id="488465" name="Picture 17" descr="12f07e"/>
          <p:cNvPicPr>
            <a:picLocks noChangeAspect="1" noChangeArrowheads="1"/>
          </p:cNvPicPr>
          <p:nvPr/>
        </p:nvPicPr>
        <p:blipFill>
          <a:blip r:embed="rId3">
            <a:extLst>
              <a:ext uri="{28A0092B-C50C-407E-A947-70E740481C1C}">
                <a14:useLocalDpi xmlns:a14="http://schemas.microsoft.com/office/drawing/2010/main" val="0"/>
              </a:ext>
            </a:extLst>
          </a:blip>
          <a:srcRect l="55933" t="20813" r="12712" b="28455"/>
          <a:stretch>
            <a:fillRect/>
          </a:stretch>
        </p:blipFill>
        <p:spPr bwMode="auto">
          <a:xfrm flipV="1">
            <a:off x="6324600" y="3886200"/>
            <a:ext cx="2819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17435139"/>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971" name="Rectangle 3"/>
          <p:cNvSpPr>
            <a:spLocks noGrp="1" noChangeArrowheads="1"/>
          </p:cNvSpPr>
          <p:nvPr>
            <p:ph idx="1"/>
          </p:nvPr>
        </p:nvSpPr>
        <p:spPr>
          <a:xfrm>
            <a:off x="571500" y="990600"/>
            <a:ext cx="8191500" cy="4525963"/>
          </a:xfrm>
        </p:spPr>
        <p:txBody>
          <a:bodyPr/>
          <a:lstStyle/>
          <a:p>
            <a:pPr eaLnBrk="1" hangingPunct="1">
              <a:defRPr/>
            </a:pPr>
            <a:r>
              <a:rPr lang="en-US" sz="3600" smtClean="0">
                <a:cs typeface="+mn-cs"/>
              </a:rPr>
              <a:t>For further precision, astronomers divide each spectral class into 10 subclasses.</a:t>
            </a:r>
            <a:r>
              <a:rPr lang="en-US" smtClean="0">
                <a:cs typeface="+mn-cs"/>
              </a:rPr>
              <a:t> </a:t>
            </a:r>
          </a:p>
          <a:p>
            <a:pPr lvl="1" eaLnBrk="1" hangingPunct="1">
              <a:defRPr/>
            </a:pPr>
            <a:r>
              <a:rPr lang="en-US" sz="2400" smtClean="0"/>
              <a:t>For example, spectral class A consists of the subclasses A0, A1, A2, . . . A8, and A9. </a:t>
            </a:r>
          </a:p>
          <a:p>
            <a:pPr lvl="1" eaLnBrk="1" hangingPunct="1">
              <a:defRPr/>
            </a:pPr>
            <a:r>
              <a:rPr lang="en-US" sz="2400" smtClean="0"/>
              <a:t>Next come F0, F1, F2, and so on.</a:t>
            </a:r>
          </a:p>
        </p:txBody>
      </p:sp>
      <p:sp>
        <p:nvSpPr>
          <p:cNvPr id="1747976" name="Text Box 8"/>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Temperature Spectral Classification</a:t>
            </a:r>
          </a:p>
        </p:txBody>
      </p:sp>
    </p:spTree>
    <p:extLst>
      <p:ext uri="{BB962C8B-B14F-4D97-AF65-F5344CB8AC3E}">
        <p14:creationId xmlns:p14="http://schemas.microsoft.com/office/powerpoint/2010/main" val="115251798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5" name="Rectangle 3"/>
          <p:cNvSpPr>
            <a:spLocks noGrp="1" noChangeArrowheads="1"/>
          </p:cNvSpPr>
          <p:nvPr>
            <p:ph idx="1"/>
          </p:nvPr>
        </p:nvSpPr>
        <p:spPr>
          <a:xfrm>
            <a:off x="554038" y="990600"/>
            <a:ext cx="7827962" cy="5562600"/>
          </a:xfrm>
        </p:spPr>
        <p:txBody>
          <a:bodyPr/>
          <a:lstStyle/>
          <a:p>
            <a:pPr eaLnBrk="1" hangingPunct="1">
              <a:defRPr/>
            </a:pPr>
            <a:r>
              <a:rPr lang="en-US" sz="3400" smtClean="0">
                <a:cs typeface="+mn-cs"/>
              </a:rPr>
              <a:t>This process depends on the presence of short-lived radioactive elements whose rapid decay would have released enough heat to melt the interior of planets.</a:t>
            </a:r>
          </a:p>
        </p:txBody>
      </p:sp>
      <p:sp>
        <p:nvSpPr>
          <p:cNvPr id="735239" name="Text Box 7"/>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203541184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7" name="Rectangle 3"/>
          <p:cNvSpPr>
            <a:spLocks noGrp="1" noChangeArrowheads="1"/>
          </p:cNvSpPr>
          <p:nvPr>
            <p:ph idx="1"/>
          </p:nvPr>
        </p:nvSpPr>
        <p:spPr>
          <a:xfrm>
            <a:off x="76200" y="990600"/>
            <a:ext cx="8229600" cy="4525963"/>
          </a:xfrm>
        </p:spPr>
        <p:txBody>
          <a:bodyPr/>
          <a:lstStyle/>
          <a:p>
            <a:pPr lvl="1" eaLnBrk="1" hangingPunct="1">
              <a:lnSpc>
                <a:spcPct val="90000"/>
              </a:lnSpc>
              <a:buFontTx/>
              <a:buChar char="•"/>
              <a:defRPr/>
            </a:pPr>
            <a:r>
              <a:rPr lang="en-US" sz="3600" smtClean="0"/>
              <a:t>Astronomers know such elements were present because very old rock from meteorites contains daughter isotopes such as magnesium-26.</a:t>
            </a:r>
            <a:endParaRPr lang="en-US" sz="3600" smtClean="0">
              <a:solidFill>
                <a:schemeClr val="bg1"/>
              </a:solidFill>
            </a:endParaRPr>
          </a:p>
          <a:p>
            <a:pPr lvl="1" eaLnBrk="1" hangingPunct="1">
              <a:lnSpc>
                <a:spcPct val="90000"/>
              </a:lnSpc>
              <a:buFont typeface="Times" charset="0"/>
              <a:buNone/>
              <a:defRPr/>
            </a:pPr>
            <a:r>
              <a:rPr lang="en-US" smtClean="0"/>
              <a:t>   </a:t>
            </a:r>
            <a:r>
              <a:rPr lang="en-US" sz="2400" smtClean="0">
                <a:cs typeface="Arial" charset="0"/>
              </a:rPr>
              <a:t>– </a:t>
            </a:r>
            <a:r>
              <a:rPr lang="en-US" sz="2400" smtClean="0"/>
              <a:t>That isotope is produced by the decay of</a:t>
            </a:r>
            <a:br>
              <a:rPr lang="en-US" sz="2400" smtClean="0"/>
            </a:br>
            <a:r>
              <a:rPr lang="en-US" sz="2400" smtClean="0"/>
              <a:t>   aluminum-26 in a reaction that has a half-life </a:t>
            </a:r>
            <a:br>
              <a:rPr lang="en-US" sz="2400" smtClean="0"/>
            </a:br>
            <a:r>
              <a:rPr lang="en-US" sz="2400" smtClean="0"/>
              <a:t>   of only 0.74 million years.</a:t>
            </a:r>
          </a:p>
          <a:p>
            <a:pPr lvl="1" eaLnBrk="1" hangingPunct="1">
              <a:lnSpc>
                <a:spcPct val="90000"/>
              </a:lnSpc>
              <a:buFont typeface="Times" charset="0"/>
              <a:buNone/>
              <a:defRPr/>
            </a:pPr>
            <a:endParaRPr lang="en-US" sz="2400" smtClean="0"/>
          </a:p>
          <a:p>
            <a:pPr eaLnBrk="1" hangingPunct="1">
              <a:lnSpc>
                <a:spcPct val="90000"/>
              </a:lnSpc>
              <a:defRPr/>
            </a:pPr>
            <a:endParaRPr lang="en-US" smtClean="0">
              <a:cs typeface="+mn-cs"/>
            </a:endParaRPr>
          </a:p>
        </p:txBody>
      </p:sp>
      <p:sp>
        <p:nvSpPr>
          <p:cNvPr id="1142790"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212491235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8" name="Rectangle 6"/>
          <p:cNvSpPr>
            <a:spLocks noGrp="1" noChangeArrowheads="1"/>
          </p:cNvSpPr>
          <p:nvPr>
            <p:ph idx="1"/>
          </p:nvPr>
        </p:nvSpPr>
        <p:spPr>
          <a:xfrm>
            <a:off x="554038" y="990600"/>
            <a:ext cx="8132762" cy="5562600"/>
          </a:xfrm>
        </p:spPr>
        <p:txBody>
          <a:bodyPr/>
          <a:lstStyle/>
          <a:p>
            <a:pPr eaLnBrk="1" hangingPunct="1">
              <a:defRPr/>
            </a:pPr>
            <a:r>
              <a:rPr lang="en-US" smtClean="0">
                <a:cs typeface="+mn-cs"/>
              </a:rPr>
              <a:t>The aluminum-26 and similar short-lived radioactive isotopes are gone now.</a:t>
            </a:r>
          </a:p>
          <a:p>
            <a:pPr eaLnBrk="1" hangingPunct="1">
              <a:defRPr/>
            </a:pPr>
            <a:r>
              <a:rPr lang="en-US" smtClean="0">
                <a:cs typeface="+mn-cs"/>
              </a:rPr>
              <a:t>However, they must have been produced in a supernova explosion that occurred no more than a few million years before the formation of the solar nebula.</a:t>
            </a:r>
          </a:p>
        </p:txBody>
      </p:sp>
      <p:sp>
        <p:nvSpPr>
          <p:cNvPr id="489480" name="Text Box 8"/>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4188923098"/>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5" name="Rectangle 3"/>
          <p:cNvSpPr>
            <a:spLocks noGrp="1" noChangeArrowheads="1"/>
          </p:cNvSpPr>
          <p:nvPr>
            <p:ph idx="1"/>
          </p:nvPr>
        </p:nvSpPr>
        <p:spPr>
          <a:xfrm>
            <a:off x="561975" y="976313"/>
            <a:ext cx="7896225" cy="4891087"/>
          </a:xfrm>
        </p:spPr>
        <p:txBody>
          <a:bodyPr/>
          <a:lstStyle/>
          <a:p>
            <a:pPr eaLnBrk="1" hangingPunct="1">
              <a:defRPr/>
            </a:pPr>
            <a:r>
              <a:rPr lang="en-US" smtClean="0">
                <a:cs typeface="+mn-cs"/>
              </a:rPr>
              <a:t>In fact, many astronomers suspect that this supernova explosion compressed nearby gas and triggered the formation of stars—one of which became the sun.</a:t>
            </a:r>
          </a:p>
          <a:p>
            <a:pPr lvl="1" eaLnBrk="1" hangingPunct="1">
              <a:defRPr/>
            </a:pPr>
            <a:r>
              <a:rPr lang="en-US" sz="2400" smtClean="0"/>
              <a:t>Thus, our solar system may exist because of a supernova explosion that occurred about 4.6 billion years ago.</a:t>
            </a:r>
          </a:p>
          <a:p>
            <a:pPr eaLnBrk="1" hangingPunct="1">
              <a:lnSpc>
                <a:spcPct val="90000"/>
              </a:lnSpc>
              <a:defRPr/>
            </a:pPr>
            <a:endParaRPr lang="en-US" sz="2400" smtClean="0">
              <a:solidFill>
                <a:srgbClr val="FFCC00"/>
              </a:solidFill>
              <a:cs typeface="+mn-cs"/>
            </a:endParaRPr>
          </a:p>
        </p:txBody>
      </p:sp>
      <p:sp>
        <p:nvSpPr>
          <p:cNvPr id="1144838"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77601060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5" name="Rectangle 3"/>
          <p:cNvSpPr>
            <a:spLocks noGrp="1" noChangeArrowheads="1"/>
          </p:cNvSpPr>
          <p:nvPr>
            <p:ph idx="1"/>
          </p:nvPr>
        </p:nvSpPr>
        <p:spPr>
          <a:xfrm>
            <a:off x="566738" y="990600"/>
            <a:ext cx="7967662" cy="5410200"/>
          </a:xfrm>
        </p:spPr>
        <p:txBody>
          <a:bodyPr/>
          <a:lstStyle/>
          <a:p>
            <a:pPr eaLnBrk="1" hangingPunct="1">
              <a:defRPr/>
            </a:pPr>
            <a:r>
              <a:rPr lang="en-US" smtClean="0">
                <a:cs typeface="+mn-cs"/>
              </a:rPr>
              <a:t>If planets formed and were later melted by radioactive decay, gases released from the planet</a:t>
            </a:r>
            <a:r>
              <a:rPr lang="ja-JP" altLang="en-US" smtClean="0">
                <a:latin typeface="Arial"/>
                <a:cs typeface="+mn-cs"/>
              </a:rPr>
              <a:t>’</a:t>
            </a:r>
            <a:r>
              <a:rPr lang="en-US" smtClean="0">
                <a:cs typeface="+mn-cs"/>
              </a:rPr>
              <a:t>s interior would have formed an atmosphere. </a:t>
            </a:r>
          </a:p>
          <a:p>
            <a:pPr eaLnBrk="1" hangingPunct="1">
              <a:defRPr/>
            </a:pPr>
            <a:r>
              <a:rPr lang="en-US" smtClean="0">
                <a:cs typeface="+mn-cs"/>
              </a:rPr>
              <a:t>The creation of a planetary atmosphere from a planet</a:t>
            </a:r>
            <a:r>
              <a:rPr lang="ja-JP" altLang="en-US" smtClean="0">
                <a:latin typeface="Arial"/>
                <a:cs typeface="+mn-cs"/>
              </a:rPr>
              <a:t>’</a:t>
            </a:r>
            <a:r>
              <a:rPr lang="en-US" smtClean="0">
                <a:cs typeface="+mn-cs"/>
              </a:rPr>
              <a:t>s interior is called </a:t>
            </a:r>
            <a:r>
              <a:rPr lang="en-US" smtClean="0">
                <a:solidFill>
                  <a:srgbClr val="0000FF"/>
                </a:solidFill>
                <a:cs typeface="+mn-cs"/>
              </a:rPr>
              <a:t>outgassing</a:t>
            </a:r>
            <a:r>
              <a:rPr lang="en-US" smtClean="0">
                <a:cs typeface="+mn-cs"/>
              </a:rPr>
              <a:t>. </a:t>
            </a:r>
          </a:p>
          <a:p>
            <a:pPr eaLnBrk="1" hangingPunct="1">
              <a:buFont typeface="Times" charset="0"/>
              <a:buNone/>
              <a:defRPr/>
            </a:pPr>
            <a:endParaRPr lang="en-US" smtClean="0">
              <a:cs typeface="+mn-cs"/>
            </a:endParaRPr>
          </a:p>
        </p:txBody>
      </p:sp>
      <p:sp>
        <p:nvSpPr>
          <p:cNvPr id="1047557"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183106682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9" name="Rectangle 3"/>
          <p:cNvSpPr>
            <a:spLocks noGrp="1" noChangeArrowheads="1"/>
          </p:cNvSpPr>
          <p:nvPr>
            <p:ph idx="1"/>
          </p:nvPr>
        </p:nvSpPr>
        <p:spPr>
          <a:xfrm>
            <a:off x="557213" y="990600"/>
            <a:ext cx="8229600" cy="5562600"/>
          </a:xfrm>
        </p:spPr>
        <p:txBody>
          <a:bodyPr/>
          <a:lstStyle/>
          <a:p>
            <a:pPr eaLnBrk="1" hangingPunct="1">
              <a:defRPr/>
            </a:pPr>
            <a:r>
              <a:rPr lang="en-US" sz="3600" smtClean="0">
                <a:cs typeface="+mn-cs"/>
              </a:rPr>
              <a:t>Models of the formation of Earth indicate that the local planetesimals would not have included much water. </a:t>
            </a:r>
          </a:p>
          <a:p>
            <a:pPr lvl="1" eaLnBrk="1" hangingPunct="1">
              <a:defRPr/>
            </a:pPr>
            <a:r>
              <a:rPr lang="en-US" sz="2400" smtClean="0"/>
              <a:t>So, some astronomers now think that Earth</a:t>
            </a:r>
            <a:r>
              <a:rPr lang="ja-JP" altLang="en-US" sz="2400" smtClean="0">
                <a:latin typeface="Arial"/>
              </a:rPr>
              <a:t>’</a:t>
            </a:r>
            <a:r>
              <a:rPr lang="en-US" sz="2400" smtClean="0"/>
              <a:t>s water and some of its present atmosphere accumulated </a:t>
            </a:r>
            <a:br>
              <a:rPr lang="en-US" sz="2400" smtClean="0"/>
            </a:br>
            <a:r>
              <a:rPr lang="en-US" sz="2400" smtClean="0"/>
              <a:t>late in the formation of the planets.</a:t>
            </a:r>
          </a:p>
          <a:p>
            <a:pPr lvl="1" eaLnBrk="1" hangingPunct="1">
              <a:defRPr/>
            </a:pPr>
            <a:r>
              <a:rPr lang="en-US" sz="2400" smtClean="0"/>
              <a:t>Then, Earth swept up volatile-rich planetesimals forming in the cooling solar nebula.</a:t>
            </a:r>
          </a:p>
        </p:txBody>
      </p:sp>
      <p:sp>
        <p:nvSpPr>
          <p:cNvPr id="1048581"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203481455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3" name="Rectangle 3"/>
          <p:cNvSpPr>
            <a:spLocks noGrp="1" noChangeArrowheads="1"/>
          </p:cNvSpPr>
          <p:nvPr>
            <p:ph idx="1"/>
          </p:nvPr>
        </p:nvSpPr>
        <p:spPr>
          <a:xfrm>
            <a:off x="566738" y="976313"/>
            <a:ext cx="8577262" cy="4525962"/>
          </a:xfrm>
        </p:spPr>
        <p:txBody>
          <a:bodyPr/>
          <a:lstStyle/>
          <a:p>
            <a:pPr eaLnBrk="1" hangingPunct="1">
              <a:defRPr/>
            </a:pPr>
            <a:r>
              <a:rPr lang="en-US" sz="4000" smtClean="0">
                <a:cs typeface="+mn-cs"/>
              </a:rPr>
              <a:t>Such icy planetesimals may </a:t>
            </a:r>
            <a:br>
              <a:rPr lang="en-US" sz="4000" smtClean="0">
                <a:cs typeface="+mn-cs"/>
              </a:rPr>
            </a:br>
            <a:r>
              <a:rPr lang="en-US" sz="4000" smtClean="0">
                <a:cs typeface="+mn-cs"/>
              </a:rPr>
              <a:t>have formed in the outer parts </a:t>
            </a:r>
            <a:br>
              <a:rPr lang="en-US" sz="4000" smtClean="0">
                <a:cs typeface="+mn-cs"/>
              </a:rPr>
            </a:br>
            <a:r>
              <a:rPr lang="en-US" sz="4000" smtClean="0">
                <a:cs typeface="+mn-cs"/>
              </a:rPr>
              <a:t>of the solar nebula.</a:t>
            </a:r>
          </a:p>
          <a:p>
            <a:pPr lvl="1" eaLnBrk="1" hangingPunct="1">
              <a:defRPr/>
            </a:pPr>
            <a:r>
              <a:rPr lang="en-US" sz="2600" smtClean="0"/>
              <a:t>They have been scattered by encounters with </a:t>
            </a:r>
            <a:br>
              <a:rPr lang="en-US" sz="2600" smtClean="0"/>
            </a:br>
            <a:r>
              <a:rPr lang="en-US" sz="2600" smtClean="0"/>
              <a:t>the Jovian planets in a bombardment of comets.</a:t>
            </a:r>
          </a:p>
        </p:txBody>
      </p:sp>
      <p:sp>
        <p:nvSpPr>
          <p:cNvPr id="1049605"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3520125534"/>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5" name="Rectangle 3"/>
          <p:cNvSpPr>
            <a:spLocks noGrp="1" noChangeArrowheads="1"/>
          </p:cNvSpPr>
          <p:nvPr>
            <p:ph idx="1"/>
          </p:nvPr>
        </p:nvSpPr>
        <p:spPr>
          <a:xfrm>
            <a:off x="554038" y="1004888"/>
            <a:ext cx="8589962" cy="5486400"/>
          </a:xfrm>
        </p:spPr>
        <p:txBody>
          <a:bodyPr/>
          <a:lstStyle/>
          <a:p>
            <a:pPr eaLnBrk="1" hangingPunct="1">
              <a:defRPr/>
            </a:pPr>
            <a:r>
              <a:rPr lang="en-US" sz="3400" smtClean="0">
                <a:cs typeface="+mn-cs"/>
              </a:rPr>
              <a:t>According to the solar nebula theory, the Jovian planets began growing by the same processes that built the terrestrial planets.</a:t>
            </a:r>
          </a:p>
          <a:p>
            <a:pPr lvl="1" eaLnBrk="1" hangingPunct="1">
              <a:defRPr/>
            </a:pPr>
            <a:r>
              <a:rPr lang="en-US" sz="2400" smtClean="0"/>
              <a:t>The outer solar nebula not only contained solid bits of metals and silicates—it also included abundant ices. </a:t>
            </a:r>
          </a:p>
          <a:p>
            <a:pPr lvl="1" eaLnBrk="1" hangingPunct="1">
              <a:defRPr/>
            </a:pPr>
            <a:r>
              <a:rPr lang="en-US" sz="2400" smtClean="0"/>
              <a:t>The Jovian planets grew rapidly and quickly became massive enough to grow by gravitational collapse—drawing in large amounts of gas from the solar nebula.</a:t>
            </a:r>
          </a:p>
          <a:p>
            <a:pPr eaLnBrk="1" hangingPunct="1">
              <a:defRPr/>
            </a:pPr>
            <a:endParaRPr lang="en-US" sz="2400" smtClean="0">
              <a:cs typeface="+mn-cs"/>
            </a:endParaRPr>
          </a:p>
        </p:txBody>
      </p:sp>
      <p:sp>
        <p:nvSpPr>
          <p:cNvPr id="740358"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336053002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9" name="Rectangle 3"/>
          <p:cNvSpPr>
            <a:spLocks noGrp="1" noChangeArrowheads="1"/>
          </p:cNvSpPr>
          <p:nvPr>
            <p:ph idx="1"/>
          </p:nvPr>
        </p:nvSpPr>
        <p:spPr>
          <a:xfrm>
            <a:off x="554038" y="990600"/>
            <a:ext cx="8437562" cy="5810250"/>
          </a:xfrm>
        </p:spPr>
        <p:txBody>
          <a:bodyPr/>
          <a:lstStyle/>
          <a:p>
            <a:pPr eaLnBrk="1" hangingPunct="1">
              <a:defRPr/>
            </a:pPr>
            <a:r>
              <a:rPr lang="en-US" sz="4000" smtClean="0">
                <a:cs typeface="+mn-cs"/>
              </a:rPr>
              <a:t>Ices could not condense as solids at the locations of the terrestrial planets.</a:t>
            </a:r>
          </a:p>
          <a:p>
            <a:pPr lvl="1" eaLnBrk="1" hangingPunct="1">
              <a:defRPr/>
            </a:pPr>
            <a:r>
              <a:rPr lang="en-US" sz="2400" smtClean="0"/>
              <a:t>So, those planets developed slowly and never became massive enough to grow by gravitational collapse.</a:t>
            </a:r>
          </a:p>
        </p:txBody>
      </p:sp>
      <p:sp>
        <p:nvSpPr>
          <p:cNvPr id="741382"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115173054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9" name="Rectangle 3"/>
          <p:cNvSpPr>
            <a:spLocks noGrp="1" noChangeArrowheads="1"/>
          </p:cNvSpPr>
          <p:nvPr>
            <p:ph idx="1"/>
          </p:nvPr>
        </p:nvSpPr>
        <p:spPr>
          <a:xfrm>
            <a:off x="554038" y="990600"/>
            <a:ext cx="8361362" cy="5486400"/>
          </a:xfrm>
        </p:spPr>
        <p:txBody>
          <a:bodyPr/>
          <a:lstStyle/>
          <a:p>
            <a:pPr eaLnBrk="1" hangingPunct="1">
              <a:defRPr/>
            </a:pPr>
            <a:r>
              <a:rPr lang="en-US" sz="3600" smtClean="0">
                <a:cs typeface="+mn-cs"/>
              </a:rPr>
              <a:t>The Jovian planets must have grown to their present size in about 10 million years.</a:t>
            </a:r>
          </a:p>
          <a:p>
            <a:pPr lvl="1" eaLnBrk="1" hangingPunct="1">
              <a:defRPr/>
            </a:pPr>
            <a:r>
              <a:rPr lang="en-US" sz="2400" smtClean="0"/>
              <a:t>Astronomers calculate that the sun then became hot and luminous enough to blow away the gas remaining in the solar nebula.</a:t>
            </a:r>
          </a:p>
        </p:txBody>
      </p:sp>
      <p:sp>
        <p:nvSpPr>
          <p:cNvPr id="495622"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3337526634"/>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9" name="Rectangle 3"/>
          <p:cNvSpPr>
            <a:spLocks noGrp="1" noChangeArrowheads="1"/>
          </p:cNvSpPr>
          <p:nvPr>
            <p:ph idx="1"/>
          </p:nvPr>
        </p:nvSpPr>
        <p:spPr>
          <a:xfrm>
            <a:off x="552450" y="990600"/>
            <a:ext cx="8267700" cy="4525963"/>
          </a:xfrm>
        </p:spPr>
        <p:txBody>
          <a:bodyPr/>
          <a:lstStyle/>
          <a:p>
            <a:pPr eaLnBrk="1" hangingPunct="1">
              <a:defRPr/>
            </a:pPr>
            <a:r>
              <a:rPr lang="en-US" sz="4000" smtClean="0">
                <a:cs typeface="+mn-cs"/>
              </a:rPr>
              <a:t>These finer divisions define a star</a:t>
            </a:r>
            <a:r>
              <a:rPr lang="ja-JP" altLang="en-US" sz="4000" smtClean="0">
                <a:latin typeface="Arial"/>
                <a:cs typeface="+mn-cs"/>
              </a:rPr>
              <a:t>’</a:t>
            </a:r>
            <a:r>
              <a:rPr lang="en-US" sz="4000" smtClean="0">
                <a:cs typeface="+mn-cs"/>
              </a:rPr>
              <a:t>s temperature to a precision of about 5 percent.</a:t>
            </a:r>
            <a:r>
              <a:rPr lang="en-US" smtClean="0">
                <a:cs typeface="+mn-cs"/>
              </a:rPr>
              <a:t> </a:t>
            </a:r>
          </a:p>
          <a:p>
            <a:pPr lvl="1" eaLnBrk="1" hangingPunct="1">
              <a:defRPr/>
            </a:pPr>
            <a:r>
              <a:rPr lang="en-US" sz="2400" smtClean="0"/>
              <a:t>Thus, the sun is not just a G star.</a:t>
            </a:r>
          </a:p>
          <a:p>
            <a:pPr lvl="1" eaLnBrk="1" hangingPunct="1">
              <a:defRPr/>
            </a:pPr>
            <a:r>
              <a:rPr lang="en-US" sz="2400" smtClean="0"/>
              <a:t>It is a G2 star, with a temperature of 5,800 K.</a:t>
            </a:r>
            <a:endParaRPr lang="en-US" sz="2000" smtClean="0"/>
          </a:p>
        </p:txBody>
      </p:sp>
      <p:sp>
        <p:nvSpPr>
          <p:cNvPr id="1381387" name="Text Box 11"/>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Temperature Spectral Classification</a:t>
            </a:r>
          </a:p>
        </p:txBody>
      </p:sp>
    </p:spTree>
    <p:extLst>
      <p:ext uri="{BB962C8B-B14F-4D97-AF65-F5344CB8AC3E}">
        <p14:creationId xmlns:p14="http://schemas.microsoft.com/office/powerpoint/2010/main" val="46643165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3" name="Rectangle 3"/>
          <p:cNvSpPr>
            <a:spLocks noGrp="1" noChangeArrowheads="1"/>
          </p:cNvSpPr>
          <p:nvPr>
            <p:ph idx="1"/>
          </p:nvPr>
        </p:nvSpPr>
        <p:spPr>
          <a:xfrm>
            <a:off x="554038" y="962025"/>
            <a:ext cx="8589962" cy="5410200"/>
          </a:xfrm>
        </p:spPr>
        <p:txBody>
          <a:bodyPr/>
          <a:lstStyle/>
          <a:p>
            <a:pPr eaLnBrk="1" hangingPunct="1">
              <a:defRPr/>
            </a:pPr>
            <a:r>
              <a:rPr lang="en-US" sz="4200" smtClean="0">
                <a:cs typeface="+mn-cs"/>
              </a:rPr>
              <a:t>The terrestrial planets grew </a:t>
            </a:r>
            <a:br>
              <a:rPr lang="en-US" sz="4200" smtClean="0">
                <a:cs typeface="+mn-cs"/>
              </a:rPr>
            </a:br>
            <a:r>
              <a:rPr lang="en-US" sz="4200" smtClean="0">
                <a:cs typeface="+mn-cs"/>
              </a:rPr>
              <a:t>from solids and not from the </a:t>
            </a:r>
            <a:br>
              <a:rPr lang="en-US" sz="4200" smtClean="0">
                <a:cs typeface="+mn-cs"/>
              </a:rPr>
            </a:br>
            <a:r>
              <a:rPr lang="en-US" sz="4200" smtClean="0">
                <a:cs typeface="+mn-cs"/>
              </a:rPr>
              <a:t>gas.</a:t>
            </a:r>
          </a:p>
          <a:p>
            <a:pPr lvl="1" eaLnBrk="1" hangingPunct="1">
              <a:defRPr/>
            </a:pPr>
            <a:r>
              <a:rPr lang="en-US" sz="2400" smtClean="0"/>
              <a:t>So, they continued to grow by accretion from solid </a:t>
            </a:r>
            <a:br>
              <a:rPr lang="en-US" sz="2400" smtClean="0"/>
            </a:br>
            <a:r>
              <a:rPr lang="en-US" sz="2400" smtClean="0"/>
              <a:t>debris left behind when the gas was blown away.</a:t>
            </a:r>
          </a:p>
          <a:p>
            <a:pPr lvl="1" eaLnBrk="1" hangingPunct="1">
              <a:defRPr/>
            </a:pPr>
            <a:endParaRPr lang="en-US" sz="2400" smtClean="0"/>
          </a:p>
        </p:txBody>
      </p:sp>
      <p:sp>
        <p:nvSpPr>
          <p:cNvPr id="742406" name="Text Box 6"/>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3191402570"/>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7" name="Rectangle 3"/>
          <p:cNvSpPr>
            <a:spLocks noGrp="1" noChangeArrowheads="1"/>
          </p:cNvSpPr>
          <p:nvPr>
            <p:ph idx="1"/>
          </p:nvPr>
        </p:nvSpPr>
        <p:spPr>
          <a:xfrm>
            <a:off x="566738" y="990600"/>
            <a:ext cx="8577262" cy="4525963"/>
          </a:xfrm>
        </p:spPr>
        <p:txBody>
          <a:bodyPr/>
          <a:lstStyle/>
          <a:p>
            <a:pPr eaLnBrk="1" hangingPunct="1">
              <a:defRPr/>
            </a:pPr>
            <a:r>
              <a:rPr lang="en-US" sz="3600" smtClean="0">
                <a:cs typeface="+mn-cs"/>
              </a:rPr>
              <a:t>Model calculations indicate the process of planet formation was almost completely finished by the time the solar system was 30 million years old.</a:t>
            </a:r>
          </a:p>
        </p:txBody>
      </p:sp>
      <p:sp>
        <p:nvSpPr>
          <p:cNvPr id="1188869" name="Text Box 5"/>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Growth of Protoplanets </a:t>
            </a:r>
          </a:p>
        </p:txBody>
      </p:sp>
    </p:spTree>
    <p:extLst>
      <p:ext uri="{BB962C8B-B14F-4D97-AF65-F5344CB8AC3E}">
        <p14:creationId xmlns:p14="http://schemas.microsoft.com/office/powerpoint/2010/main" val="312580737"/>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1" name="Rectangle 3"/>
          <p:cNvSpPr>
            <a:spLocks noGrp="1" noChangeArrowheads="1"/>
          </p:cNvSpPr>
          <p:nvPr>
            <p:ph idx="1"/>
          </p:nvPr>
        </p:nvSpPr>
        <p:spPr>
          <a:xfrm>
            <a:off x="566738" y="976313"/>
            <a:ext cx="8229600" cy="4525962"/>
          </a:xfrm>
        </p:spPr>
        <p:txBody>
          <a:bodyPr/>
          <a:lstStyle/>
          <a:p>
            <a:pPr eaLnBrk="1" hangingPunct="1">
              <a:defRPr/>
            </a:pPr>
            <a:r>
              <a:rPr lang="en-US" sz="4000" smtClean="0">
                <a:cs typeface="+mn-cs"/>
              </a:rPr>
              <a:t>Astronomers have good reason to believe that comets and asteroids can hit planets.</a:t>
            </a:r>
          </a:p>
        </p:txBody>
      </p:sp>
      <p:sp>
        <p:nvSpPr>
          <p:cNvPr id="1051654"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pic>
        <p:nvPicPr>
          <p:cNvPr id="1051659" name="Picture 11" descr="12f0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05200"/>
            <a:ext cx="7239000" cy="29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0345488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3" name="Rectangle 3"/>
          <p:cNvSpPr>
            <a:spLocks noGrp="1" noChangeArrowheads="1"/>
          </p:cNvSpPr>
          <p:nvPr>
            <p:ph idx="1"/>
          </p:nvPr>
        </p:nvSpPr>
        <p:spPr>
          <a:xfrm>
            <a:off x="566738" y="990600"/>
            <a:ext cx="8043862" cy="4525963"/>
          </a:xfrm>
        </p:spPr>
        <p:txBody>
          <a:bodyPr/>
          <a:lstStyle/>
          <a:p>
            <a:pPr eaLnBrk="1" hangingPunct="1">
              <a:defRPr/>
            </a:pPr>
            <a:r>
              <a:rPr lang="en-US" sz="3600" smtClean="0">
                <a:cs typeface="+mn-cs"/>
              </a:rPr>
              <a:t>Meteorites hit Earth every day, and occasionally a large one can form a crater.</a:t>
            </a:r>
          </a:p>
          <a:p>
            <a:pPr lvl="1" eaLnBrk="1" hangingPunct="1">
              <a:defRPr/>
            </a:pPr>
            <a:r>
              <a:rPr lang="en-US" sz="2400" smtClean="0"/>
              <a:t>Earth is marked </a:t>
            </a:r>
            <a:br>
              <a:rPr lang="en-US" sz="2400" smtClean="0"/>
            </a:br>
            <a:r>
              <a:rPr lang="en-US" sz="2400" smtClean="0"/>
              <a:t>by about 150 </a:t>
            </a:r>
            <a:br>
              <a:rPr lang="en-US" sz="2400" smtClean="0"/>
            </a:br>
            <a:r>
              <a:rPr lang="en-US" sz="2400" smtClean="0"/>
              <a:t>known meteorite </a:t>
            </a:r>
            <a:br>
              <a:rPr lang="en-US" sz="2400" smtClean="0"/>
            </a:br>
            <a:r>
              <a:rPr lang="en-US" sz="2400" smtClean="0"/>
              <a:t>craters.</a:t>
            </a:r>
          </a:p>
          <a:p>
            <a:pPr eaLnBrk="1" hangingPunct="1">
              <a:defRPr/>
            </a:pPr>
            <a:endParaRPr lang="en-US" smtClean="0">
              <a:cs typeface="+mn-cs"/>
            </a:endParaRPr>
          </a:p>
        </p:txBody>
      </p:sp>
      <p:sp>
        <p:nvSpPr>
          <p:cNvPr id="1172487"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pic>
        <p:nvPicPr>
          <p:cNvPr id="1172489" name="Picture 9" descr="12f0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403600"/>
            <a:ext cx="5105400"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6722084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3" name="Rectangle 3"/>
          <p:cNvSpPr>
            <a:spLocks noGrp="1" noChangeArrowheads="1"/>
          </p:cNvSpPr>
          <p:nvPr>
            <p:ph type="body" sz="half" idx="1"/>
          </p:nvPr>
        </p:nvSpPr>
        <p:spPr>
          <a:xfrm>
            <a:off x="539750" y="976313"/>
            <a:ext cx="7842250" cy="4525962"/>
          </a:xfrm>
        </p:spPr>
        <p:txBody>
          <a:bodyPr/>
          <a:lstStyle/>
          <a:p>
            <a:pPr eaLnBrk="1" hangingPunct="1">
              <a:defRPr/>
            </a:pPr>
            <a:r>
              <a:rPr lang="en-US" sz="3600" smtClean="0">
                <a:cs typeface="+mn-cs"/>
              </a:rPr>
              <a:t>In a sense, this bombardment represents the slow continuation of the accretion of the planets.</a:t>
            </a:r>
          </a:p>
          <a:p>
            <a:pPr lvl="1" eaLnBrk="1" hangingPunct="1">
              <a:defRPr/>
            </a:pPr>
            <a:r>
              <a:rPr lang="en-US" sz="2400" smtClean="0"/>
              <a:t>Earth</a:t>
            </a:r>
            <a:r>
              <a:rPr lang="ja-JP" altLang="en-US" sz="2400" smtClean="0">
                <a:latin typeface="Arial"/>
              </a:rPr>
              <a:t>’</a:t>
            </a:r>
            <a:r>
              <a:rPr lang="en-US" sz="2400" smtClean="0"/>
              <a:t>s moon, Mercury, Venus, Mars, and most of the moons in the solar system are covered with craters. </a:t>
            </a:r>
          </a:p>
        </p:txBody>
      </p:sp>
      <p:pic>
        <p:nvPicPr>
          <p:cNvPr id="568325"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810" t="833" r="2083" b="2083"/>
          <a:stretch>
            <a:fillRect/>
          </a:stretch>
        </p:blipFill>
        <p:spPr>
          <a:xfrm>
            <a:off x="3816350" y="4267200"/>
            <a:ext cx="5327650" cy="2590800"/>
          </a:xfrm>
        </p:spPr>
      </p:pic>
      <p:sp>
        <p:nvSpPr>
          <p:cNvPr id="568331" name="Text Box 11"/>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854474140"/>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56" name="Rectangle 12"/>
          <p:cNvSpPr>
            <a:spLocks noGrp="1" noChangeArrowheads="1"/>
          </p:cNvSpPr>
          <p:nvPr>
            <p:ph type="body" sz="half" idx="1"/>
          </p:nvPr>
        </p:nvSpPr>
        <p:spPr>
          <a:xfrm>
            <a:off x="554038" y="990600"/>
            <a:ext cx="8361362" cy="5562600"/>
          </a:xfrm>
        </p:spPr>
        <p:txBody>
          <a:bodyPr/>
          <a:lstStyle/>
          <a:p>
            <a:pPr eaLnBrk="1" hangingPunct="1">
              <a:defRPr/>
            </a:pPr>
            <a:r>
              <a:rPr lang="en-US" sz="3600" smtClean="0">
                <a:cs typeface="+mn-cs"/>
              </a:rPr>
              <a:t>A few of these craters have been formed recently by the steady rain of meteorites that falls on all the planets in the solar system.</a:t>
            </a:r>
          </a:p>
        </p:txBody>
      </p:sp>
      <p:sp>
        <p:nvSpPr>
          <p:cNvPr id="569361" name="Text Box 1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1237407954"/>
      </p:ext>
    </p:extLst>
  </p:cSld>
  <p:clrMapOvr>
    <a:masterClrMapping/>
  </p:clrMapOvr>
  <p:transition xmlns:p14="http://schemas.microsoft.com/office/powerpoint/2010/main" advTm="5000"/>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3" name="Rectangle 3"/>
          <p:cNvSpPr>
            <a:spLocks noGrp="1" noChangeArrowheads="1"/>
          </p:cNvSpPr>
          <p:nvPr>
            <p:ph idx="1"/>
          </p:nvPr>
        </p:nvSpPr>
        <p:spPr>
          <a:xfrm>
            <a:off x="552450" y="976313"/>
            <a:ext cx="8058150" cy="4525962"/>
          </a:xfrm>
        </p:spPr>
        <p:txBody>
          <a:bodyPr/>
          <a:lstStyle/>
          <a:p>
            <a:pPr eaLnBrk="1" hangingPunct="1">
              <a:defRPr/>
            </a:pPr>
            <a:r>
              <a:rPr lang="en-US" smtClean="0">
                <a:cs typeface="+mn-cs"/>
              </a:rPr>
              <a:t>However, most of the craters you see appear to have been formed roughly </a:t>
            </a:r>
            <a:br>
              <a:rPr lang="en-US" smtClean="0">
                <a:cs typeface="+mn-cs"/>
              </a:rPr>
            </a:br>
            <a:r>
              <a:rPr lang="en-US" smtClean="0">
                <a:cs typeface="+mn-cs"/>
              </a:rPr>
              <a:t>4 billion years ago as the last of the debris in the solar nebula was swept </a:t>
            </a:r>
            <a:br>
              <a:rPr lang="en-US" smtClean="0">
                <a:cs typeface="+mn-cs"/>
              </a:rPr>
            </a:br>
            <a:r>
              <a:rPr lang="en-US" smtClean="0">
                <a:cs typeface="+mn-cs"/>
              </a:rPr>
              <a:t>up by the planets. </a:t>
            </a:r>
          </a:p>
          <a:p>
            <a:pPr lvl="1" eaLnBrk="1" hangingPunct="1">
              <a:defRPr/>
            </a:pPr>
            <a:r>
              <a:rPr lang="en-US" sz="2600" smtClean="0"/>
              <a:t>This is called the </a:t>
            </a:r>
            <a:r>
              <a:rPr lang="en-US" sz="2600" smtClean="0">
                <a:solidFill>
                  <a:srgbClr val="0000FF"/>
                </a:solidFill>
              </a:rPr>
              <a:t>heavy bombardment</a:t>
            </a:r>
            <a:r>
              <a:rPr lang="en-US" sz="2600" smtClean="0"/>
              <a:t>.</a:t>
            </a:r>
            <a:r>
              <a:rPr lang="en-US" sz="2400" smtClean="0"/>
              <a:t> </a:t>
            </a:r>
          </a:p>
          <a:p>
            <a:pPr eaLnBrk="1" hangingPunct="1">
              <a:defRPr/>
            </a:pPr>
            <a:endParaRPr lang="en-US" sz="2400" smtClean="0">
              <a:cs typeface="+mn-cs"/>
            </a:endParaRPr>
          </a:p>
        </p:txBody>
      </p:sp>
      <p:sp>
        <p:nvSpPr>
          <p:cNvPr id="1146886"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1013165850"/>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5" name="Rectangle 3"/>
          <p:cNvSpPr>
            <a:spLocks noGrp="1" noChangeArrowheads="1"/>
          </p:cNvSpPr>
          <p:nvPr>
            <p:ph idx="1"/>
          </p:nvPr>
        </p:nvSpPr>
        <p:spPr>
          <a:xfrm>
            <a:off x="557213" y="993775"/>
            <a:ext cx="8129587" cy="5821363"/>
          </a:xfrm>
        </p:spPr>
        <p:txBody>
          <a:bodyPr/>
          <a:lstStyle/>
          <a:p>
            <a:pPr eaLnBrk="1" hangingPunct="1">
              <a:defRPr/>
            </a:pPr>
            <a:r>
              <a:rPr lang="en-US" sz="3600" smtClean="0">
                <a:cs typeface="+mn-cs"/>
              </a:rPr>
              <a:t>65 million years ago, at the end of the Cretaceous period, over 75 percent of the species on Earth, including the dinosaurs, went extinct. </a:t>
            </a:r>
          </a:p>
        </p:txBody>
      </p:sp>
      <p:sp>
        <p:nvSpPr>
          <p:cNvPr id="1052679"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427035831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1" name="Rectangle 3"/>
          <p:cNvSpPr>
            <a:spLocks noGrp="1" noChangeArrowheads="1"/>
          </p:cNvSpPr>
          <p:nvPr>
            <p:ph idx="1"/>
          </p:nvPr>
        </p:nvSpPr>
        <p:spPr>
          <a:xfrm>
            <a:off x="566738" y="990600"/>
            <a:ext cx="7967662" cy="5410200"/>
          </a:xfrm>
        </p:spPr>
        <p:txBody>
          <a:bodyPr/>
          <a:lstStyle/>
          <a:p>
            <a:pPr eaLnBrk="1" hangingPunct="1">
              <a:defRPr/>
            </a:pPr>
            <a:r>
              <a:rPr lang="en-US" sz="3800" smtClean="0">
                <a:cs typeface="+mn-cs"/>
              </a:rPr>
              <a:t>Scientists have found a thin layer of clay all over the world that was laid down at that time.</a:t>
            </a:r>
          </a:p>
          <a:p>
            <a:pPr lvl="1" eaLnBrk="1" hangingPunct="1">
              <a:defRPr/>
            </a:pPr>
            <a:r>
              <a:rPr lang="en-US" sz="2400" smtClean="0"/>
              <a:t>It is rich in the element iridium—common in meteorites, but rare in Earth</a:t>
            </a:r>
            <a:r>
              <a:rPr lang="ja-JP" altLang="en-US" sz="2400" smtClean="0">
                <a:latin typeface="Arial"/>
              </a:rPr>
              <a:t>’</a:t>
            </a:r>
            <a:r>
              <a:rPr lang="en-US" sz="2400" smtClean="0"/>
              <a:t>s crust.</a:t>
            </a:r>
          </a:p>
          <a:p>
            <a:pPr lvl="1" eaLnBrk="1" hangingPunct="1">
              <a:defRPr/>
            </a:pPr>
            <a:r>
              <a:rPr lang="en-US" sz="2400" smtClean="0"/>
              <a:t>This suggests that a large impact altered Earth</a:t>
            </a:r>
            <a:r>
              <a:rPr lang="ja-JP" altLang="en-US" sz="2400" smtClean="0">
                <a:latin typeface="Arial"/>
              </a:rPr>
              <a:t>’</a:t>
            </a:r>
            <a:r>
              <a:rPr lang="en-US" sz="2400" smtClean="0"/>
              <a:t>s climate and caused the worldwide extinction.</a:t>
            </a:r>
          </a:p>
          <a:p>
            <a:pPr eaLnBrk="1" hangingPunct="1">
              <a:defRPr/>
            </a:pPr>
            <a:endParaRPr lang="en-US" sz="2400" smtClean="0">
              <a:cs typeface="+mn-cs"/>
            </a:endParaRPr>
          </a:p>
        </p:txBody>
      </p:sp>
      <p:sp>
        <p:nvSpPr>
          <p:cNvPr id="1148934"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573931237"/>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9" name="Rectangle 3"/>
          <p:cNvSpPr>
            <a:spLocks noGrp="1" noChangeArrowheads="1"/>
          </p:cNvSpPr>
          <p:nvPr>
            <p:ph idx="1"/>
          </p:nvPr>
        </p:nvSpPr>
        <p:spPr>
          <a:xfrm>
            <a:off x="557213" y="990600"/>
            <a:ext cx="7672387" cy="5867400"/>
          </a:xfrm>
        </p:spPr>
        <p:txBody>
          <a:bodyPr/>
          <a:lstStyle/>
          <a:p>
            <a:pPr eaLnBrk="1" hangingPunct="1">
              <a:defRPr/>
            </a:pPr>
            <a:r>
              <a:rPr lang="en-US" sz="3600" smtClean="0">
                <a:cs typeface="+mn-cs"/>
              </a:rPr>
              <a:t>Mathematical models indicate that a major impact would eject huge amounts of pulverized rock high above the atmosphere. </a:t>
            </a:r>
          </a:p>
        </p:txBody>
      </p:sp>
      <p:sp>
        <p:nvSpPr>
          <p:cNvPr id="1053702"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19800800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5" name="Rectangle 3"/>
          <p:cNvSpPr>
            <a:spLocks noGrp="1" noChangeArrowheads="1"/>
          </p:cNvSpPr>
          <p:nvPr>
            <p:ph idx="1"/>
          </p:nvPr>
        </p:nvSpPr>
        <p:spPr>
          <a:xfrm>
            <a:off x="571500" y="990600"/>
            <a:ext cx="8591550" cy="5287963"/>
          </a:xfrm>
        </p:spPr>
        <p:txBody>
          <a:bodyPr/>
          <a:lstStyle/>
          <a:p>
            <a:pPr eaLnBrk="1" hangingPunct="1">
              <a:defRPr/>
            </a:pPr>
            <a:r>
              <a:rPr lang="en-US" sz="3600" smtClean="0">
                <a:cs typeface="+mn-cs"/>
              </a:rPr>
              <a:t>Generations of astronomy students have remembered the spectral sequence by using various mnemonics.</a:t>
            </a:r>
          </a:p>
          <a:p>
            <a:pPr lvl="1" eaLnBrk="1" hangingPunct="1">
              <a:defRPr/>
            </a:pPr>
            <a:r>
              <a:rPr lang="en-US" sz="2400" smtClean="0"/>
              <a:t>Oh Boy, An F Grade Kills Me.</a:t>
            </a:r>
          </a:p>
          <a:p>
            <a:pPr lvl="1" eaLnBrk="1" hangingPunct="1">
              <a:defRPr/>
            </a:pPr>
            <a:r>
              <a:rPr lang="en-US" sz="2400" smtClean="0"/>
              <a:t>Only Bad Astronomers Forget Generally Known Mnemonics.</a:t>
            </a:r>
          </a:p>
        </p:txBody>
      </p:sp>
      <p:sp>
        <p:nvSpPr>
          <p:cNvPr id="1533960" name="Text Box 8"/>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Temperature Spectral Classification</a:t>
            </a:r>
          </a:p>
        </p:txBody>
      </p:sp>
    </p:spTree>
    <p:extLst>
      <p:ext uri="{BB962C8B-B14F-4D97-AF65-F5344CB8AC3E}">
        <p14:creationId xmlns:p14="http://schemas.microsoft.com/office/powerpoint/2010/main" val="2497518496"/>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5" name="Rectangle 3"/>
          <p:cNvSpPr>
            <a:spLocks noGrp="1" noChangeArrowheads="1"/>
          </p:cNvSpPr>
          <p:nvPr>
            <p:ph idx="1"/>
          </p:nvPr>
        </p:nvSpPr>
        <p:spPr>
          <a:xfrm>
            <a:off x="566738" y="990600"/>
            <a:ext cx="8577262" cy="5105400"/>
          </a:xfrm>
        </p:spPr>
        <p:txBody>
          <a:bodyPr/>
          <a:lstStyle/>
          <a:p>
            <a:pPr eaLnBrk="1" hangingPunct="1">
              <a:defRPr/>
            </a:pPr>
            <a:r>
              <a:rPr lang="en-US" sz="3400" smtClean="0">
                <a:cs typeface="+mn-cs"/>
              </a:rPr>
              <a:t>As this material fell back, Earth</a:t>
            </a:r>
            <a:r>
              <a:rPr lang="ja-JP" altLang="en-US" sz="3400" smtClean="0">
                <a:latin typeface="Arial"/>
                <a:cs typeface="+mn-cs"/>
              </a:rPr>
              <a:t>’</a:t>
            </a:r>
            <a:r>
              <a:rPr lang="en-US" sz="3400" smtClean="0">
                <a:cs typeface="+mn-cs"/>
              </a:rPr>
              <a:t>s atmosphere would be turned into a glowing oven of red-hot meteorites streaming through the air.</a:t>
            </a:r>
          </a:p>
          <a:p>
            <a:pPr lvl="1" eaLnBrk="1" hangingPunct="1">
              <a:defRPr/>
            </a:pPr>
            <a:r>
              <a:rPr lang="en-US" sz="2400" smtClean="0"/>
              <a:t>This heat would trigger massive forest fires </a:t>
            </a:r>
            <a:br>
              <a:rPr lang="en-US" sz="2400" smtClean="0"/>
            </a:br>
            <a:r>
              <a:rPr lang="en-US" sz="2400" smtClean="0"/>
              <a:t>around the world.</a:t>
            </a:r>
          </a:p>
          <a:p>
            <a:pPr lvl="1" eaLnBrk="1" hangingPunct="1">
              <a:defRPr/>
            </a:pPr>
            <a:r>
              <a:rPr lang="en-US" sz="2400" smtClean="0"/>
              <a:t>Soot from such fires has been found in the final Cretaceous clay layers. </a:t>
            </a:r>
          </a:p>
          <a:p>
            <a:pPr lvl="1" eaLnBrk="1" hangingPunct="1">
              <a:defRPr/>
            </a:pPr>
            <a:endParaRPr lang="en-US" sz="2400" smtClean="0"/>
          </a:p>
          <a:p>
            <a:pPr eaLnBrk="1" hangingPunct="1">
              <a:defRPr/>
            </a:pPr>
            <a:endParaRPr lang="en-US" sz="2600" smtClean="0">
              <a:cs typeface="+mn-cs"/>
            </a:endParaRPr>
          </a:p>
        </p:txBody>
      </p:sp>
      <p:sp>
        <p:nvSpPr>
          <p:cNvPr id="1175558"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300019488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3" name="Rectangle 3"/>
          <p:cNvSpPr>
            <a:spLocks noGrp="1" noChangeArrowheads="1"/>
          </p:cNvSpPr>
          <p:nvPr>
            <p:ph idx="1"/>
          </p:nvPr>
        </p:nvSpPr>
        <p:spPr>
          <a:xfrm>
            <a:off x="557213" y="990600"/>
            <a:ext cx="7977187" cy="5334000"/>
          </a:xfrm>
        </p:spPr>
        <p:txBody>
          <a:bodyPr/>
          <a:lstStyle/>
          <a:p>
            <a:pPr eaLnBrk="1" hangingPunct="1">
              <a:defRPr/>
            </a:pPr>
            <a:r>
              <a:rPr lang="en-US" sz="3400" smtClean="0">
                <a:cs typeface="+mn-cs"/>
              </a:rPr>
              <a:t>Once the firestorms are cooled, the remaining dust in the atmosphere would block sunlight and produce deep darkness for a year or more—</a:t>
            </a:r>
            <a:br>
              <a:rPr lang="en-US" sz="3400" smtClean="0">
                <a:cs typeface="+mn-cs"/>
              </a:rPr>
            </a:br>
            <a:r>
              <a:rPr lang="en-US" sz="3400" smtClean="0">
                <a:cs typeface="+mn-cs"/>
              </a:rPr>
              <a:t>killing off most plant life. </a:t>
            </a:r>
          </a:p>
        </p:txBody>
      </p:sp>
      <p:sp>
        <p:nvSpPr>
          <p:cNvPr id="1054726"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4011551372"/>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1" name="Rectangle 3"/>
          <p:cNvSpPr>
            <a:spLocks noGrp="1" noChangeArrowheads="1"/>
          </p:cNvSpPr>
          <p:nvPr>
            <p:ph idx="1"/>
          </p:nvPr>
        </p:nvSpPr>
        <p:spPr>
          <a:xfrm>
            <a:off x="566738" y="990600"/>
            <a:ext cx="8424862" cy="4525963"/>
          </a:xfrm>
        </p:spPr>
        <p:txBody>
          <a:bodyPr/>
          <a:lstStyle/>
          <a:p>
            <a:pPr eaLnBrk="1" hangingPunct="1">
              <a:defRPr/>
            </a:pPr>
            <a:r>
              <a:rPr lang="en-US" sz="4000" smtClean="0">
                <a:cs typeface="+mn-cs"/>
              </a:rPr>
              <a:t>Other effects, such as acid rain and enormous tsunamis (tidal waves), are also predicted by </a:t>
            </a:r>
            <a:br>
              <a:rPr lang="en-US" sz="4000" smtClean="0">
                <a:cs typeface="+mn-cs"/>
              </a:rPr>
            </a:br>
            <a:r>
              <a:rPr lang="en-US" sz="4000" smtClean="0">
                <a:cs typeface="+mn-cs"/>
              </a:rPr>
              <a:t>the models.</a:t>
            </a:r>
          </a:p>
          <a:p>
            <a:pPr eaLnBrk="1" hangingPunct="1">
              <a:defRPr/>
            </a:pPr>
            <a:endParaRPr lang="en-US" sz="4000" smtClean="0">
              <a:cs typeface="+mn-cs"/>
            </a:endParaRPr>
          </a:p>
        </p:txBody>
      </p:sp>
      <p:sp>
        <p:nvSpPr>
          <p:cNvPr id="1189893"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2414626444"/>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7" name="Rectangle 3"/>
          <p:cNvSpPr>
            <a:spLocks noGrp="1" noChangeArrowheads="1"/>
          </p:cNvSpPr>
          <p:nvPr>
            <p:ph idx="1"/>
          </p:nvPr>
        </p:nvSpPr>
        <p:spPr>
          <a:xfrm>
            <a:off x="542925" y="1008063"/>
            <a:ext cx="8229600" cy="4906962"/>
          </a:xfrm>
        </p:spPr>
        <p:txBody>
          <a:bodyPr/>
          <a:lstStyle/>
          <a:p>
            <a:pPr eaLnBrk="1" hangingPunct="1">
              <a:defRPr/>
            </a:pPr>
            <a:r>
              <a:rPr lang="en-US" sz="3400" smtClean="0">
                <a:cs typeface="+mn-cs"/>
              </a:rPr>
              <a:t>Geologists have located a crater at least 150 km in diameter centered near the village of Chicxulub in the northern Yucatán region of Mexico.</a:t>
            </a:r>
          </a:p>
        </p:txBody>
      </p:sp>
      <p:sp>
        <p:nvSpPr>
          <p:cNvPr id="1055753" name="Text Box 9"/>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pic>
        <p:nvPicPr>
          <p:cNvPr id="1055754" name="Picture 10" descr="12f09"/>
          <p:cNvPicPr>
            <a:picLocks noChangeAspect="1" noChangeArrowheads="1"/>
          </p:cNvPicPr>
          <p:nvPr/>
        </p:nvPicPr>
        <p:blipFill>
          <a:blip r:embed="rId3">
            <a:extLst>
              <a:ext uri="{28A0092B-C50C-407E-A947-70E740481C1C}">
                <a14:useLocalDpi xmlns:a14="http://schemas.microsoft.com/office/drawing/2010/main" val="0"/>
              </a:ext>
            </a:extLst>
          </a:blip>
          <a:srcRect l="1695" t="41739" r="51695" b="1711"/>
          <a:stretch>
            <a:fillRect/>
          </a:stretch>
        </p:blipFill>
        <p:spPr bwMode="auto">
          <a:xfrm>
            <a:off x="4953000" y="3657600"/>
            <a:ext cx="419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28426230"/>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5" name="Rectangle 3"/>
          <p:cNvSpPr>
            <a:spLocks noGrp="1" noChangeArrowheads="1"/>
          </p:cNvSpPr>
          <p:nvPr>
            <p:ph idx="1"/>
          </p:nvPr>
        </p:nvSpPr>
        <p:spPr>
          <a:xfrm>
            <a:off x="566738" y="990600"/>
            <a:ext cx="8577262" cy="4525963"/>
          </a:xfrm>
        </p:spPr>
        <p:txBody>
          <a:bodyPr/>
          <a:lstStyle/>
          <a:p>
            <a:pPr eaLnBrk="1" hangingPunct="1">
              <a:defRPr/>
            </a:pPr>
            <a:r>
              <a:rPr lang="en-US" smtClean="0">
                <a:cs typeface="+mn-cs"/>
              </a:rPr>
              <a:t>Although the crater is completely covered </a:t>
            </a:r>
            <a:br>
              <a:rPr lang="en-US" smtClean="0">
                <a:cs typeface="+mn-cs"/>
              </a:rPr>
            </a:br>
            <a:r>
              <a:rPr lang="en-US" smtClean="0">
                <a:cs typeface="+mn-cs"/>
              </a:rPr>
              <a:t>by sediments, mineral samples show that </a:t>
            </a:r>
            <a:br>
              <a:rPr lang="en-US" smtClean="0">
                <a:cs typeface="+mn-cs"/>
              </a:rPr>
            </a:br>
            <a:r>
              <a:rPr lang="en-US" smtClean="0">
                <a:cs typeface="+mn-cs"/>
              </a:rPr>
              <a:t>it contains shocked quartz typical of impact sites and that it is the right age.</a:t>
            </a:r>
          </a:p>
          <a:p>
            <a:pPr eaLnBrk="1" hangingPunct="1">
              <a:defRPr/>
            </a:pPr>
            <a:endParaRPr lang="en-US" smtClean="0">
              <a:cs typeface="+mn-cs"/>
            </a:endParaRPr>
          </a:p>
        </p:txBody>
      </p:sp>
      <p:sp>
        <p:nvSpPr>
          <p:cNvPr id="1190920" name="Text Box 8"/>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pic>
        <p:nvPicPr>
          <p:cNvPr id="1190922" name="Picture 10" descr="12f09"/>
          <p:cNvPicPr>
            <a:picLocks noChangeAspect="1" noChangeArrowheads="1"/>
          </p:cNvPicPr>
          <p:nvPr/>
        </p:nvPicPr>
        <p:blipFill>
          <a:blip r:embed="rId3">
            <a:extLst>
              <a:ext uri="{28A0092B-C50C-407E-A947-70E740481C1C}">
                <a14:useLocalDpi xmlns:a14="http://schemas.microsoft.com/office/drawing/2010/main" val="0"/>
              </a:ext>
            </a:extLst>
          </a:blip>
          <a:srcRect l="54643" r="6514" b="37054"/>
          <a:stretch>
            <a:fillRect/>
          </a:stretch>
        </p:blipFill>
        <p:spPr bwMode="auto">
          <a:xfrm>
            <a:off x="5651500" y="3295650"/>
            <a:ext cx="34925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37321771"/>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1" name="Rectangle 3"/>
          <p:cNvSpPr>
            <a:spLocks noGrp="1" noChangeArrowheads="1"/>
          </p:cNvSpPr>
          <p:nvPr>
            <p:ph idx="1"/>
          </p:nvPr>
        </p:nvSpPr>
        <p:spPr>
          <a:xfrm>
            <a:off x="566738" y="990600"/>
            <a:ext cx="8348662" cy="4525963"/>
          </a:xfrm>
        </p:spPr>
        <p:txBody>
          <a:bodyPr/>
          <a:lstStyle/>
          <a:p>
            <a:pPr eaLnBrk="1" hangingPunct="1">
              <a:defRPr/>
            </a:pPr>
            <a:r>
              <a:rPr lang="en-US" sz="3400" smtClean="0">
                <a:cs typeface="+mn-cs"/>
              </a:rPr>
              <a:t>The impact of an object 10 to 14 km in diameter formed the crater about 65 million years ago, just when the dinosaurs and many other species </a:t>
            </a:r>
            <a:br>
              <a:rPr lang="en-US" sz="3400" smtClean="0">
                <a:cs typeface="+mn-cs"/>
              </a:rPr>
            </a:br>
            <a:r>
              <a:rPr lang="en-US" sz="3400" smtClean="0">
                <a:cs typeface="+mn-cs"/>
              </a:rPr>
              <a:t>died out.</a:t>
            </a:r>
            <a:r>
              <a:rPr lang="en-US" sz="3600" smtClean="0">
                <a:cs typeface="+mn-cs"/>
              </a:rPr>
              <a:t> </a:t>
            </a:r>
          </a:p>
          <a:p>
            <a:pPr lvl="1" eaLnBrk="1" hangingPunct="1">
              <a:defRPr/>
            </a:pPr>
            <a:r>
              <a:rPr lang="en-US" sz="2400" smtClean="0"/>
              <a:t>Most Earth scientists now believe that this is the </a:t>
            </a:r>
            <a:br>
              <a:rPr lang="en-US" sz="2400" smtClean="0"/>
            </a:br>
            <a:r>
              <a:rPr lang="en-US" sz="2400" smtClean="0"/>
              <a:t>scar of the impact that ended the Cretaceous </a:t>
            </a:r>
            <a:br>
              <a:rPr lang="en-US" sz="2400" smtClean="0"/>
            </a:br>
            <a:r>
              <a:rPr lang="en-US" sz="2400" smtClean="0"/>
              <a:t>period.</a:t>
            </a:r>
          </a:p>
        </p:txBody>
      </p:sp>
      <p:sp>
        <p:nvSpPr>
          <p:cNvPr id="1056774"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2330819068"/>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5" name="Rectangle 3"/>
          <p:cNvSpPr>
            <a:spLocks noGrp="1" noChangeArrowheads="1"/>
          </p:cNvSpPr>
          <p:nvPr>
            <p:ph idx="1"/>
          </p:nvPr>
        </p:nvSpPr>
        <p:spPr>
          <a:xfrm>
            <a:off x="557213" y="990600"/>
            <a:ext cx="7824787" cy="5410200"/>
          </a:xfrm>
        </p:spPr>
        <p:txBody>
          <a:bodyPr/>
          <a:lstStyle/>
          <a:p>
            <a:pPr eaLnBrk="1" hangingPunct="1">
              <a:defRPr/>
            </a:pPr>
            <a:r>
              <a:rPr lang="en-US" smtClean="0">
                <a:cs typeface="+mn-cs"/>
              </a:rPr>
              <a:t>Earthlings watched in awe during six days in the summer of 1994 as 20 or more fragments from the head of comet Shoemaker-Levy 9 slammed into Jupiter. </a:t>
            </a:r>
          </a:p>
          <a:p>
            <a:pPr lvl="1" eaLnBrk="1" hangingPunct="1">
              <a:defRPr/>
            </a:pPr>
            <a:r>
              <a:rPr lang="en-US" sz="2600" smtClean="0"/>
              <a:t>This produced impacts equaling millions of megatons of TNT. </a:t>
            </a:r>
          </a:p>
        </p:txBody>
      </p:sp>
      <p:sp>
        <p:nvSpPr>
          <p:cNvPr id="1057803" name="Text Box 11"/>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3548900989"/>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5" name="Rectangle 3"/>
          <p:cNvSpPr>
            <a:spLocks noGrp="1" noChangeArrowheads="1"/>
          </p:cNvSpPr>
          <p:nvPr>
            <p:ph idx="1"/>
          </p:nvPr>
        </p:nvSpPr>
        <p:spPr>
          <a:xfrm>
            <a:off x="76200" y="990600"/>
            <a:ext cx="5715000" cy="5638800"/>
          </a:xfrm>
        </p:spPr>
        <p:txBody>
          <a:bodyPr/>
          <a:lstStyle/>
          <a:p>
            <a:pPr lvl="1" eaLnBrk="1" hangingPunct="1">
              <a:buFontTx/>
              <a:buChar char="•"/>
              <a:defRPr/>
            </a:pPr>
            <a:r>
              <a:rPr lang="en-US" sz="3600" smtClean="0"/>
              <a:t>Each impact created a fireball of hot gases and left behind dark smudges that remained visible for months afterward.</a:t>
            </a:r>
            <a:endParaRPr lang="en-US" sz="3600" smtClean="0">
              <a:solidFill>
                <a:schemeClr val="bg1"/>
              </a:solidFill>
            </a:endParaRPr>
          </a:p>
          <a:p>
            <a:pPr eaLnBrk="1" hangingPunct="1">
              <a:defRPr/>
            </a:pPr>
            <a:endParaRPr lang="en-US" sz="3600" smtClean="0">
              <a:cs typeface="+mn-cs"/>
            </a:endParaRPr>
          </a:p>
        </p:txBody>
      </p:sp>
      <p:sp>
        <p:nvSpPr>
          <p:cNvPr id="1170442" name="Text Box 10"/>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pic>
        <p:nvPicPr>
          <p:cNvPr id="1170443" name="Picture 11" descr="12f10"/>
          <p:cNvPicPr>
            <a:picLocks noChangeAspect="1" noChangeArrowheads="1"/>
          </p:cNvPicPr>
          <p:nvPr/>
        </p:nvPicPr>
        <p:blipFill>
          <a:blip r:embed="rId3">
            <a:extLst>
              <a:ext uri="{28A0092B-C50C-407E-A947-70E740481C1C}">
                <a14:useLocalDpi xmlns:a14="http://schemas.microsoft.com/office/drawing/2010/main" val="0"/>
              </a:ext>
            </a:extLst>
          </a:blip>
          <a:srcRect l="64798" t="48869" r="22223" b="33551"/>
          <a:stretch>
            <a:fillRect/>
          </a:stretch>
        </p:blipFill>
        <p:spPr bwMode="auto">
          <a:xfrm>
            <a:off x="6615113" y="1081088"/>
            <a:ext cx="2528887"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70444" name="Picture 12" descr="12f10"/>
          <p:cNvPicPr>
            <a:picLocks noChangeAspect="1" noChangeArrowheads="1"/>
          </p:cNvPicPr>
          <p:nvPr/>
        </p:nvPicPr>
        <p:blipFill>
          <a:blip r:embed="rId3">
            <a:extLst>
              <a:ext uri="{28A0092B-C50C-407E-A947-70E740481C1C}">
                <a14:useLocalDpi xmlns:a14="http://schemas.microsoft.com/office/drawing/2010/main" val="0"/>
              </a:ext>
            </a:extLst>
          </a:blip>
          <a:srcRect l="1135" t="68547" r="72337" b="2309"/>
          <a:stretch>
            <a:fillRect/>
          </a:stretch>
        </p:blipFill>
        <p:spPr bwMode="auto">
          <a:xfrm>
            <a:off x="6623050" y="4205288"/>
            <a:ext cx="2520950" cy="242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38594445"/>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9" name="Rectangle 3"/>
          <p:cNvSpPr>
            <a:spLocks noGrp="1" noChangeArrowheads="1"/>
          </p:cNvSpPr>
          <p:nvPr>
            <p:ph idx="1"/>
          </p:nvPr>
        </p:nvSpPr>
        <p:spPr/>
        <p:txBody>
          <a:bodyPr/>
          <a:lstStyle/>
          <a:p>
            <a:pPr eaLnBrk="1" hangingPunct="1">
              <a:defRPr/>
            </a:pPr>
            <a:r>
              <a:rPr lang="en-US" sz="3600" smtClean="0">
                <a:cs typeface="+mn-cs"/>
              </a:rPr>
              <a:t>Such impacts on Jupiter probably occur once every century or two. </a:t>
            </a:r>
          </a:p>
          <a:p>
            <a:pPr eaLnBrk="1" hangingPunct="1">
              <a:defRPr/>
            </a:pPr>
            <a:r>
              <a:rPr lang="en-US" sz="3600" smtClean="0">
                <a:cs typeface="+mn-cs"/>
              </a:rPr>
              <a:t>Major impacts on Earth occur less often because Earth is smaller, but they are inevitable.</a:t>
            </a:r>
          </a:p>
          <a:p>
            <a:pPr eaLnBrk="1" hangingPunct="1">
              <a:defRPr/>
            </a:pPr>
            <a:endParaRPr lang="en-US" sz="3600" smtClean="0">
              <a:cs typeface="+mn-cs"/>
            </a:endParaRPr>
          </a:p>
        </p:txBody>
      </p:sp>
      <p:sp>
        <p:nvSpPr>
          <p:cNvPr id="1058822"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1691033165"/>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3" name="Rectangle 3"/>
          <p:cNvSpPr>
            <a:spLocks noGrp="1" noChangeArrowheads="1"/>
          </p:cNvSpPr>
          <p:nvPr>
            <p:ph idx="1"/>
          </p:nvPr>
        </p:nvSpPr>
        <p:spPr>
          <a:xfrm>
            <a:off x="552450" y="933450"/>
            <a:ext cx="8439150" cy="4525963"/>
          </a:xfrm>
        </p:spPr>
        <p:txBody>
          <a:bodyPr/>
          <a:lstStyle/>
          <a:p>
            <a:pPr eaLnBrk="1" hangingPunct="1">
              <a:defRPr/>
            </a:pPr>
            <a:r>
              <a:rPr lang="en-US" sz="5400" smtClean="0">
                <a:cs typeface="+mn-cs"/>
              </a:rPr>
              <a:t>We are sitting ducks. </a:t>
            </a:r>
          </a:p>
          <a:p>
            <a:pPr lvl="1" eaLnBrk="1" hangingPunct="1">
              <a:defRPr/>
            </a:pPr>
            <a:r>
              <a:rPr lang="en-US" sz="2400" smtClean="0"/>
              <a:t>All of human civilization is spread out over Earth</a:t>
            </a:r>
            <a:r>
              <a:rPr lang="ja-JP" altLang="en-US" sz="2400" smtClean="0">
                <a:latin typeface="Arial"/>
              </a:rPr>
              <a:t>’</a:t>
            </a:r>
            <a:r>
              <a:rPr lang="en-US" sz="2400" smtClean="0"/>
              <a:t>s</a:t>
            </a:r>
            <a:br>
              <a:rPr lang="en-US" sz="2400" smtClean="0"/>
            </a:br>
            <a:r>
              <a:rPr lang="en-US" sz="2400" smtClean="0"/>
              <a:t>surface and exposed to anything that falls out</a:t>
            </a:r>
            <a:br>
              <a:rPr lang="en-US" sz="2400" smtClean="0"/>
            </a:br>
            <a:r>
              <a:rPr lang="en-US" sz="2400" smtClean="0"/>
              <a:t>of the sky. </a:t>
            </a:r>
          </a:p>
          <a:p>
            <a:pPr lvl="1" eaLnBrk="1" hangingPunct="1">
              <a:defRPr/>
            </a:pPr>
            <a:r>
              <a:rPr lang="en-US" sz="2400" smtClean="0"/>
              <a:t>Meteorites, asteroids, and comets bombard Earth, producing impacts that vary from dust settling on rooftops to blasts capable of destroying all life.</a:t>
            </a:r>
          </a:p>
        </p:txBody>
      </p:sp>
      <p:sp>
        <p:nvSpPr>
          <p:cNvPr id="1059846"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defRPr/>
            </a:pPr>
            <a:r>
              <a:rPr lang="en-US" sz="3000">
                <a:solidFill>
                  <a:srgbClr val="FFCC00"/>
                </a:solidFill>
                <a:cs typeface="+mn-cs"/>
              </a:rPr>
              <a:t>Continuing Bombardment of the Planets</a:t>
            </a:r>
          </a:p>
        </p:txBody>
      </p:sp>
    </p:spTree>
    <p:extLst>
      <p:ext uri="{BB962C8B-B14F-4D97-AF65-F5344CB8AC3E}">
        <p14:creationId xmlns:p14="http://schemas.microsoft.com/office/powerpoint/2010/main" val="29637622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Theme1.thmx</Template>
  <TotalTime>3</TotalTime>
  <Words>6311</Words>
  <Application>Microsoft Macintosh PowerPoint</Application>
  <PresentationFormat>On-screen Show (4:3)</PresentationFormat>
  <Paragraphs>761</Paragraphs>
  <Slides>167</Slides>
  <Notes>167</Notes>
  <HiddenSlides>0</HiddenSlides>
  <MMClips>0</MMClips>
  <ScaleCrop>false</ScaleCrop>
  <HeadingPairs>
    <vt:vector size="4" baseType="variant">
      <vt:variant>
        <vt:lpstr>Theme</vt:lpstr>
      </vt:variant>
      <vt:variant>
        <vt:i4>1</vt:i4>
      </vt:variant>
      <vt:variant>
        <vt:lpstr>Slide Titles</vt:lpstr>
      </vt:variant>
      <vt:variant>
        <vt:i4>167</vt:i4>
      </vt:variant>
    </vt:vector>
  </HeadingPairs>
  <TitlesOfParts>
    <vt:vector size="168" baseType="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Story of Planet 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Santa Monica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Said</dc:creator>
  <cp:lastModifiedBy>Asma Said</cp:lastModifiedBy>
  <cp:revision>1</cp:revision>
  <dcterms:created xsi:type="dcterms:W3CDTF">2014-03-31T14:15:27Z</dcterms:created>
  <dcterms:modified xsi:type="dcterms:W3CDTF">2014-03-31T14:18:46Z</dcterms:modified>
</cp:coreProperties>
</file>