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256" r:id="rId2"/>
    <p:sldId id="257" r:id="rId3"/>
    <p:sldId id="258" r:id="rId4"/>
    <p:sldId id="259" r:id="rId5"/>
    <p:sldId id="260" r:id="rId6"/>
    <p:sldId id="268" r:id="rId7"/>
    <p:sldId id="267" r:id="rId8"/>
    <p:sldId id="261" r:id="rId9"/>
    <p:sldId id="262" r:id="rId10"/>
    <p:sldId id="263" r:id="rId11"/>
    <p:sldId id="264" r:id="rId12"/>
    <p:sldId id="265" r:id="rId13"/>
    <p:sldId id="266" r:id="rId14"/>
    <p:sldId id="269" r:id="rId15"/>
    <p:sldId id="270" r:id="rId16"/>
    <p:sldId id="271" r:id="rId17"/>
    <p:sldId id="272" r:id="rId18"/>
    <p:sldId id="273" r:id="rId19"/>
    <p:sldId id="274" r:id="rId20"/>
    <p:sldId id="312" r:id="rId21"/>
    <p:sldId id="275" r:id="rId22"/>
    <p:sldId id="281" r:id="rId23"/>
    <p:sldId id="284" r:id="rId24"/>
    <p:sldId id="286" r:id="rId25"/>
    <p:sldId id="288" r:id="rId26"/>
    <p:sldId id="292" r:id="rId27"/>
    <p:sldId id="293" r:id="rId28"/>
    <p:sldId id="294" r:id="rId29"/>
    <p:sldId id="295" r:id="rId30"/>
    <p:sldId id="296" r:id="rId31"/>
    <p:sldId id="299" r:id="rId32"/>
    <p:sldId id="300" r:id="rId33"/>
    <p:sldId id="301" r:id="rId34"/>
    <p:sldId id="303" r:id="rId35"/>
    <p:sldId id="304" r:id="rId36"/>
    <p:sldId id="306" r:id="rId37"/>
    <p:sldId id="307" r:id="rId38"/>
    <p:sldId id="308" r:id="rId39"/>
    <p:sldId id="310" r:id="rId40"/>
    <p:sldId id="31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44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821AA6-AD2C-9A4C-934C-EDBD4C16C7C8}" type="datetimeFigureOut">
              <a:rPr lang="en-US" smtClean="0"/>
              <a:t>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33E80A-63A7-D64F-9CF4-3FD3036BABE1}" type="slidenum">
              <a:rPr lang="en-US" smtClean="0"/>
              <a:t>‹#›</a:t>
            </a:fld>
            <a:endParaRPr lang="en-US"/>
          </a:p>
        </p:txBody>
      </p:sp>
    </p:spTree>
    <p:extLst>
      <p:ext uri="{BB962C8B-B14F-4D97-AF65-F5344CB8AC3E}">
        <p14:creationId xmlns:p14="http://schemas.microsoft.com/office/powerpoint/2010/main" val="7668256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noTextEdit="1"/>
          </p:cNvSpPr>
          <p:nvPr>
            <p:ph type="sldImg"/>
          </p:nvPr>
        </p:nvSpPr>
        <p:spPr>
          <a:ln/>
        </p:spPr>
      </p:sp>
      <p:sp>
        <p:nvSpPr>
          <p:cNvPr id="1515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eaLnBrk="1" hangingPunct="1"/>
            <a:fld id="{8CF6162A-3E5F-8849-9402-6C5731E26F6F}" type="slidenum">
              <a:rPr lang="en-US" sz="1200"/>
              <a:pPr eaLnBrk="1" hangingPunct="1"/>
              <a:t>17</a:t>
            </a:fld>
            <a:endParaRPr lang="en-US" sz="1200"/>
          </a:p>
        </p:txBody>
      </p:sp>
      <p:sp>
        <p:nvSpPr>
          <p:cNvPr id="182274" name="Rectangle 2"/>
          <p:cNvSpPr>
            <a:spLocks noRo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eaLnBrk="1" hangingPunct="1"/>
            <a:fld id="{29A524EF-EA99-144E-87C3-F25A903F894C}" type="slidenum">
              <a:rPr lang="en-US" sz="1200"/>
              <a:pPr eaLnBrk="1" hangingPunct="1"/>
              <a:t>18</a:t>
            </a:fld>
            <a:endParaRPr lang="en-US" sz="1200"/>
          </a:p>
        </p:txBody>
      </p:sp>
      <p:sp>
        <p:nvSpPr>
          <p:cNvPr id="184322" name="Rectangle 2"/>
          <p:cNvSpPr>
            <a:spLocks noRot="1" noChangeArrowheads="1" noTextEdit="1"/>
          </p:cNvSpPr>
          <p:nvPr>
            <p:ph type="sldImg"/>
          </p:nvPr>
        </p:nvSpPr>
        <p:spPr>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Rot="1" noChangeArrowheads="1" noTextEdit="1"/>
          </p:cNvSpPr>
          <p:nvPr>
            <p:ph type="sldImg"/>
          </p:nvPr>
        </p:nvSpPr>
        <p:spPr>
          <a:ln/>
        </p:spPr>
      </p:sp>
      <p:sp>
        <p:nvSpPr>
          <p:cNvPr id="1863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Rot="1" noChangeArrowheads="1" noTextEdit="1"/>
          </p:cNvSpPr>
          <p:nvPr>
            <p:ph type="sldImg"/>
          </p:nvPr>
        </p:nvSpPr>
        <p:spPr>
          <a:ln/>
        </p:spPr>
      </p:sp>
      <p:sp>
        <p:nvSpPr>
          <p:cNvPr id="1945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eaLnBrk="1" hangingPunct="1"/>
            <a:fld id="{9210DA2F-3B88-614E-AC71-E2C122A32E90}" type="slidenum">
              <a:rPr lang="en-US" sz="1200"/>
              <a:pPr eaLnBrk="1" hangingPunct="1"/>
              <a:t>21</a:t>
            </a:fld>
            <a:endParaRPr lang="en-US" sz="1200"/>
          </a:p>
        </p:txBody>
      </p:sp>
      <p:sp>
        <p:nvSpPr>
          <p:cNvPr id="188418" name="Rectangle 2"/>
          <p:cNvSpPr>
            <a:spLocks noRot="1" noChangeArrowheads="1" noTextEdit="1"/>
          </p:cNvSpPr>
          <p:nvPr>
            <p:ph type="sldImg"/>
          </p:nvPr>
        </p:nvSpPr>
        <p:spPr>
          <a:ln/>
        </p:spPr>
      </p:sp>
      <p:sp>
        <p:nvSpPr>
          <p:cNvPr id="188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Rot="1" noChangeArrowheads="1" noTextEdit="1"/>
          </p:cNvSpPr>
          <p:nvPr>
            <p:ph type="sldImg"/>
          </p:nvPr>
        </p:nvSpPr>
        <p:spPr>
          <a:ln/>
        </p:spPr>
      </p:sp>
      <p:sp>
        <p:nvSpPr>
          <p:cNvPr id="2007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eaLnBrk="1" hangingPunct="1"/>
            <a:fld id="{2F86EF22-FB61-CB49-A016-CAFE55DBC75A}" type="slidenum">
              <a:rPr lang="en-US" sz="1200"/>
              <a:pPr eaLnBrk="1" hangingPunct="1"/>
              <a:t>23</a:t>
            </a:fld>
            <a:endParaRPr lang="en-US" sz="1200"/>
          </a:p>
        </p:txBody>
      </p:sp>
      <p:sp>
        <p:nvSpPr>
          <p:cNvPr id="206850" name="Rectangle 2"/>
          <p:cNvSpPr>
            <a:spLocks noRot="1" noChangeArrowheads="1" noTextEdit="1"/>
          </p:cNvSpPr>
          <p:nvPr>
            <p:ph type="sldImg"/>
          </p:nvPr>
        </p:nvSpPr>
        <p:spPr>
          <a:ln/>
        </p:spPr>
      </p:sp>
      <p:sp>
        <p:nvSpPr>
          <p:cNvPr id="206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Rot="1" noChangeArrowheads="1" noTextEdit="1"/>
          </p:cNvSpPr>
          <p:nvPr>
            <p:ph type="sldImg"/>
          </p:nvPr>
        </p:nvSpPr>
        <p:spPr>
          <a:ln/>
        </p:spPr>
      </p:sp>
      <p:sp>
        <p:nvSpPr>
          <p:cNvPr id="2109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eaLnBrk="1" hangingPunct="1"/>
            <a:fld id="{6E15BE0C-E732-0B47-821C-41ED510226C2}" type="slidenum">
              <a:rPr lang="en-US" sz="1200"/>
              <a:pPr eaLnBrk="1" hangingPunct="1"/>
              <a:t>25</a:t>
            </a:fld>
            <a:endParaRPr lang="en-US" sz="1200"/>
          </a:p>
        </p:txBody>
      </p:sp>
      <p:sp>
        <p:nvSpPr>
          <p:cNvPr id="215042" name="Rectangle 2"/>
          <p:cNvSpPr>
            <a:spLocks noRot="1" noChangeArrowheads="1" noTextEdit="1"/>
          </p:cNvSpPr>
          <p:nvPr>
            <p:ph type="sldImg"/>
          </p:nvPr>
        </p:nvSpPr>
        <p:spPr>
          <a:ln/>
        </p:spPr>
      </p:sp>
      <p:sp>
        <p:nvSpPr>
          <p:cNvPr id="215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Rot="1" noChangeArrowheads="1" noTextEdit="1"/>
          </p:cNvSpPr>
          <p:nvPr>
            <p:ph type="sldImg"/>
          </p:nvPr>
        </p:nvSpPr>
        <p:spPr>
          <a:ln/>
        </p:spPr>
      </p:sp>
      <p:sp>
        <p:nvSpPr>
          <p:cNvPr id="2232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Rot="1" noChangeAspect="1" noChangeArrowheads="1" noTextEdit="1"/>
          </p:cNvSpPr>
          <p:nvPr>
            <p:ph type="sldImg"/>
          </p:nvPr>
        </p:nvSpPr>
        <p:spPr>
          <a:ln/>
        </p:spPr>
      </p:sp>
      <p:sp>
        <p:nvSpPr>
          <p:cNvPr id="1536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eaLnBrk="1" hangingPunct="1"/>
            <a:fld id="{19FDAEE2-6A5B-9D44-8E27-600879BDA6B4}" type="slidenum">
              <a:rPr lang="en-US" sz="1200"/>
              <a:pPr eaLnBrk="1" hangingPunct="1"/>
              <a:t>27</a:t>
            </a:fld>
            <a:endParaRPr lang="en-US" sz="1200"/>
          </a:p>
        </p:txBody>
      </p:sp>
      <p:sp>
        <p:nvSpPr>
          <p:cNvPr id="225282" name="Rectangle 2"/>
          <p:cNvSpPr>
            <a:spLocks noRot="1" noChangeArrowheads="1" noTextEdit="1"/>
          </p:cNvSpPr>
          <p:nvPr>
            <p:ph type="sldImg"/>
          </p:nvPr>
        </p:nvSpPr>
        <p:spPr>
          <a:ln/>
        </p:spPr>
      </p:sp>
      <p:sp>
        <p:nvSpPr>
          <p:cNvPr id="225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2"/>
          <p:cNvSpPr>
            <a:spLocks noRot="1" noChangeArrowheads="1" noTextEdit="1"/>
          </p:cNvSpPr>
          <p:nvPr>
            <p:ph type="sldImg"/>
          </p:nvPr>
        </p:nvSpPr>
        <p:spPr>
          <a:ln/>
        </p:spPr>
      </p:sp>
      <p:sp>
        <p:nvSpPr>
          <p:cNvPr id="2273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Rot="1" noChangeArrowheads="1" noTextEdit="1"/>
          </p:cNvSpPr>
          <p:nvPr>
            <p:ph type="sldImg"/>
          </p:nvPr>
        </p:nvSpPr>
        <p:spPr>
          <a:ln/>
        </p:spPr>
      </p:sp>
      <p:sp>
        <p:nvSpPr>
          <p:cNvPr id="2293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Rot="1" noChangeArrowheads="1" noTextEdit="1"/>
          </p:cNvSpPr>
          <p:nvPr>
            <p:ph type="sldImg"/>
          </p:nvPr>
        </p:nvSpPr>
        <p:spPr>
          <a:ln/>
        </p:spPr>
      </p:sp>
      <p:sp>
        <p:nvSpPr>
          <p:cNvPr id="2314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Rot="1" noChangeArrowheads="1" noTextEdit="1"/>
          </p:cNvSpPr>
          <p:nvPr>
            <p:ph type="sldImg"/>
          </p:nvPr>
        </p:nvSpPr>
        <p:spPr>
          <a:ln/>
        </p:spPr>
      </p:sp>
      <p:sp>
        <p:nvSpPr>
          <p:cNvPr id="2375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Rot="1" noChangeArrowheads="1" noTextEdit="1"/>
          </p:cNvSpPr>
          <p:nvPr>
            <p:ph type="sldImg"/>
          </p:nvPr>
        </p:nvSpPr>
        <p:spPr>
          <a:ln/>
        </p:spPr>
      </p:sp>
      <p:sp>
        <p:nvSpPr>
          <p:cNvPr id="2396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Rot="1" noChangeArrowheads="1" noTextEdit="1"/>
          </p:cNvSpPr>
          <p:nvPr>
            <p:ph type="sldImg"/>
          </p:nvPr>
        </p:nvSpPr>
        <p:spPr>
          <a:ln/>
        </p:spPr>
      </p:sp>
      <p:sp>
        <p:nvSpPr>
          <p:cNvPr id="2416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eaLnBrk="1" hangingPunct="1"/>
            <a:fld id="{EBB9E72E-B1DA-D54C-B4BF-451C43181F50}" type="slidenum">
              <a:rPr lang="en-US" sz="1200"/>
              <a:pPr eaLnBrk="1" hangingPunct="1"/>
              <a:t>34</a:t>
            </a:fld>
            <a:endParaRPr lang="en-US" sz="1200"/>
          </a:p>
        </p:txBody>
      </p:sp>
      <p:sp>
        <p:nvSpPr>
          <p:cNvPr id="245762" name="Rectangle 2"/>
          <p:cNvSpPr>
            <a:spLocks noRot="1" noChangeArrowheads="1" noTextEdit="1"/>
          </p:cNvSpPr>
          <p:nvPr>
            <p:ph type="sldImg"/>
          </p:nvPr>
        </p:nvSpPr>
        <p:spPr>
          <a:ln/>
        </p:spPr>
      </p:sp>
      <p:sp>
        <p:nvSpPr>
          <p:cNvPr id="245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Rot="1" noChangeArrowheads="1" noTextEdit="1"/>
          </p:cNvSpPr>
          <p:nvPr>
            <p:ph type="sldImg"/>
          </p:nvPr>
        </p:nvSpPr>
        <p:spPr>
          <a:ln/>
        </p:spPr>
      </p:sp>
      <p:sp>
        <p:nvSpPr>
          <p:cNvPr id="2478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
          <p:cNvSpPr>
            <a:spLocks noRot="1" noChangeArrowheads="1" noTextEdit="1"/>
          </p:cNvSpPr>
          <p:nvPr>
            <p:ph type="sldImg"/>
          </p:nvPr>
        </p:nvSpPr>
        <p:spPr>
          <a:ln/>
        </p:spPr>
      </p:sp>
      <p:sp>
        <p:nvSpPr>
          <p:cNvPr id="2519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a:ln/>
        </p:spPr>
      </p:sp>
      <p:sp>
        <p:nvSpPr>
          <p:cNvPr id="1576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eaLnBrk="1" hangingPunct="1"/>
            <a:fld id="{99B0DD87-FCDF-7D4C-A847-FD90C8F99EB2}" type="slidenum">
              <a:rPr lang="en-US" sz="1200"/>
              <a:pPr eaLnBrk="1" hangingPunct="1"/>
              <a:t>37</a:t>
            </a:fld>
            <a:endParaRPr lang="en-US" sz="1200"/>
          </a:p>
        </p:txBody>
      </p:sp>
      <p:sp>
        <p:nvSpPr>
          <p:cNvPr id="253954" name="Rectangle 2"/>
          <p:cNvSpPr>
            <a:spLocks noRot="1" noChangeArrowheads="1" noTextEdit="1"/>
          </p:cNvSpPr>
          <p:nvPr>
            <p:ph type="sldImg"/>
          </p:nvPr>
        </p:nvSpPr>
        <p:spPr>
          <a:ln/>
        </p:spPr>
      </p:sp>
      <p:sp>
        <p:nvSpPr>
          <p:cNvPr id="253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2"/>
          <p:cNvSpPr>
            <a:spLocks noRot="1" noChangeArrowheads="1" noTextEdit="1"/>
          </p:cNvSpPr>
          <p:nvPr>
            <p:ph type="sldImg"/>
          </p:nvPr>
        </p:nvSpPr>
        <p:spPr>
          <a:ln/>
        </p:spPr>
      </p:sp>
      <p:sp>
        <p:nvSpPr>
          <p:cNvPr id="2560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eaLnBrk="1" hangingPunct="1"/>
            <a:fld id="{0148F259-9A5E-AE40-920F-334C3E301806}" type="slidenum">
              <a:rPr lang="en-US" sz="1200"/>
              <a:pPr eaLnBrk="1" hangingPunct="1"/>
              <a:t>39</a:t>
            </a:fld>
            <a:endParaRPr lang="en-US" sz="1200"/>
          </a:p>
        </p:txBody>
      </p:sp>
      <p:sp>
        <p:nvSpPr>
          <p:cNvPr id="260098" name="Rectangle 2"/>
          <p:cNvSpPr>
            <a:spLocks noRot="1" noChangeArrowheads="1" noTextEdit="1"/>
          </p:cNvSpPr>
          <p:nvPr>
            <p:ph type="sldImg"/>
          </p:nvPr>
        </p:nvSpPr>
        <p:spPr>
          <a:ln/>
        </p:spPr>
      </p:sp>
      <p:sp>
        <p:nvSpPr>
          <p:cNvPr id="260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2"/>
          <p:cNvSpPr>
            <a:spLocks noRot="1" noChangeArrowheads="1" noTextEdit="1"/>
          </p:cNvSpPr>
          <p:nvPr>
            <p:ph type="sldImg"/>
          </p:nvPr>
        </p:nvSpPr>
        <p:spPr>
          <a:ln/>
        </p:spPr>
      </p:sp>
      <p:sp>
        <p:nvSpPr>
          <p:cNvPr id="2621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algn="r" eaLnBrk="1" hangingPunct="1">
              <a:lnSpc>
                <a:spcPct val="100000"/>
              </a:lnSpc>
              <a:spcBef>
                <a:spcPct val="0"/>
              </a:spcBef>
            </a:pPr>
            <a:fld id="{045D24C2-F21E-6141-9F54-FCED4D9B2D04}" type="slidenum">
              <a:rPr lang="en-US" sz="1200"/>
              <a:pPr algn="r" eaLnBrk="1" hangingPunct="1">
                <a:lnSpc>
                  <a:spcPct val="100000"/>
                </a:lnSpc>
                <a:spcBef>
                  <a:spcPct val="0"/>
                </a:spcBef>
              </a:pPr>
              <a:t>9</a:t>
            </a:fld>
            <a:endParaRPr lang="en-US" sz="1200"/>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sz="2400">
                <a:solidFill>
                  <a:schemeClr val="tx1"/>
                </a:solidFill>
                <a:latin typeface="Arial" charset="0"/>
                <a:ea typeface="ＭＳ Ｐゴシック" charset="0"/>
              </a:defRPr>
            </a:lvl9pPr>
          </a:lstStyle>
          <a:p>
            <a:pPr algn="r" eaLnBrk="1" hangingPunct="1">
              <a:lnSpc>
                <a:spcPct val="100000"/>
              </a:lnSpc>
              <a:spcBef>
                <a:spcPct val="0"/>
              </a:spcBef>
            </a:pPr>
            <a:fld id="{F3A37063-740A-0A47-A5E7-3AE681523673}" type="slidenum">
              <a:rPr lang="en-US" sz="1200"/>
              <a:pPr algn="r" eaLnBrk="1" hangingPunct="1">
                <a:lnSpc>
                  <a:spcPct val="100000"/>
                </a:lnSpc>
                <a:spcBef>
                  <a:spcPct val="0"/>
                </a:spcBef>
              </a:pPr>
              <a:t>10</a:t>
            </a:fld>
            <a:endParaRPr lang="en-US" sz="120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Rot="1" noChangeAspect="1" noChangeArrowheads="1" noTextEdit="1"/>
          </p:cNvSpPr>
          <p:nvPr>
            <p:ph type="sldImg"/>
          </p:nvPr>
        </p:nvSpPr>
        <p:spPr>
          <a:ln/>
        </p:spPr>
      </p:sp>
      <p:sp>
        <p:nvSpPr>
          <p:cNvPr id="1740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ln/>
        </p:spPr>
      </p:sp>
      <p:sp>
        <p:nvSpPr>
          <p:cNvPr id="1761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Rot="1" noChangeArrowheads="1" noTextEdit="1"/>
          </p:cNvSpPr>
          <p:nvPr>
            <p:ph type="sldImg"/>
          </p:nvPr>
        </p:nvSpPr>
        <p:spPr>
          <a:ln/>
        </p:spPr>
      </p:sp>
      <p:sp>
        <p:nvSpPr>
          <p:cNvPr id="1781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Rot="1" noChangeArrowheads="1" noTextEdit="1"/>
          </p:cNvSpPr>
          <p:nvPr>
            <p:ph type="sldImg"/>
          </p:nvPr>
        </p:nvSpPr>
        <p:spPr>
          <a:ln/>
        </p:spPr>
      </p:sp>
      <p:sp>
        <p:nvSpPr>
          <p:cNvPr id="1802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041A7CD1-22C8-4D4A-B307-2829A32E5EBE}" type="datetimeFigureOut">
              <a:rPr lang="en-US" smtClean="0"/>
              <a:t>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74841-34F9-A84F-B239-85BD21A3F53D}"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041A7CD1-22C8-4D4A-B307-2829A32E5EBE}" type="datetimeFigureOut">
              <a:rPr lang="en-US" smtClean="0"/>
              <a:t>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74841-34F9-A84F-B239-85BD21A3F53D}"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041A7CD1-22C8-4D4A-B307-2829A32E5EBE}" type="datetimeFigureOut">
              <a:rPr lang="en-US" smtClean="0"/>
              <a:t>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74841-34F9-A84F-B239-85BD21A3F53D}"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41A7CD1-22C8-4D4A-B307-2829A32E5EBE}" type="datetimeFigureOut">
              <a:rPr lang="en-US" smtClean="0"/>
              <a:t>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74841-34F9-A84F-B239-85BD21A3F53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41A7CD1-22C8-4D4A-B307-2829A32E5EBE}" type="datetimeFigureOut">
              <a:rPr lang="en-US" smtClean="0"/>
              <a:t>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74841-34F9-A84F-B239-85BD21A3F53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58800" y="10033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9800" y="10033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2884946"/>
      </p:ext>
    </p:extLst>
  </p:cSld>
  <p:clrMapOvr>
    <a:masterClrMapping/>
  </p:clrMapOvr>
  <p:transition xmlns:p14="http://schemas.microsoft.com/office/powerpoint/2010/main" spd="med" advTm="5000"/>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331200" cy="5254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5239252"/>
      </p:ext>
    </p:extLst>
  </p:cSld>
  <p:clrMapOvr>
    <a:masterClrMapping/>
  </p:clrMapOvr>
  <p:transition xmlns:p14="http://schemas.microsoft.com/office/powerpoint/2010/main" spd="med"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41A7CD1-22C8-4D4A-B307-2829A32E5EBE}" type="datetimeFigureOut">
              <a:rPr lang="en-US" smtClean="0"/>
              <a:t>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74841-34F9-A84F-B239-85BD21A3F53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41A7CD1-22C8-4D4A-B307-2829A32E5EBE}" type="datetimeFigureOut">
              <a:rPr lang="en-US" smtClean="0"/>
              <a:t>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74841-34F9-A84F-B239-85BD21A3F53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41A7CD1-22C8-4D4A-B307-2829A32E5EBE}" type="datetimeFigureOut">
              <a:rPr lang="en-US" smtClean="0"/>
              <a:t>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274841-34F9-A84F-B239-85BD21A3F53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41A7CD1-22C8-4D4A-B307-2829A32E5EBE}" type="datetimeFigureOut">
              <a:rPr lang="en-US" smtClean="0"/>
              <a:t>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274841-34F9-A84F-B239-85BD21A3F5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A7CD1-22C8-4D4A-B307-2829A32E5EBE}" type="datetimeFigureOut">
              <a:rPr lang="en-US" smtClean="0"/>
              <a:t>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274841-34F9-A84F-B239-85BD21A3F53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1A7CD1-22C8-4D4A-B307-2829A32E5EBE}" type="datetimeFigureOut">
              <a:rPr lang="en-US" smtClean="0"/>
              <a:t>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74841-34F9-A84F-B239-85BD21A3F53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8"/>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041A7CD1-22C8-4D4A-B307-2829A32E5EBE}" type="datetimeFigureOut">
              <a:rPr lang="en-US" smtClean="0"/>
              <a:t>2/8/14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53274841-34F9-A84F-B239-85BD21A3F53D}"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9"/>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9"/>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9"/>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9"/>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Synchronous_rotation" TargetMode="External"/><Relationship Id="rId4" Type="http://schemas.openxmlformats.org/officeDocument/2006/relationships/hyperlink" Target="http://en.wikipedia.org/wiki/Orbit" TargetMode="External"/><Relationship Id="rId5" Type="http://schemas.openxmlformats.org/officeDocument/2006/relationships/image" Target="../media/image9.jpe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1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1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1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31778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71009" name="Rectangle 4"/>
          <p:cNvSpPr>
            <a:spLocks noChangeArrowheads="1"/>
          </p:cNvSpPr>
          <p:nvPr/>
        </p:nvSpPr>
        <p:spPr bwMode="auto">
          <a:xfrm>
            <a:off x="566738" y="990600"/>
            <a:ext cx="857726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00000"/>
              </a:lnSpc>
              <a:buFontTx/>
              <a:buChar char="•"/>
            </a:pPr>
            <a:r>
              <a:rPr lang="en-US" sz="3200"/>
              <a:t>Second, the changing shape of the moon as it passes through its cycle of phases is produced by sunlight illuminating different parts of the side of the moon you can see.</a:t>
            </a:r>
          </a:p>
        </p:txBody>
      </p:sp>
      <p:sp>
        <p:nvSpPr>
          <p:cNvPr id="171010"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chemeClr val="accent5">
                    <a:lumMod val="50000"/>
                  </a:schemeClr>
                </a:solidFill>
              </a:rPr>
              <a:t>The Cycle of Moon Phases</a:t>
            </a:r>
          </a:p>
        </p:txBody>
      </p:sp>
      <p:pic>
        <p:nvPicPr>
          <p:cNvPr id="232455" name="Picture 7" descr="02p24"/>
          <p:cNvPicPr>
            <a:picLocks noChangeAspect="1" noChangeArrowheads="1"/>
          </p:cNvPicPr>
          <p:nvPr/>
        </p:nvPicPr>
        <p:blipFill>
          <a:blip r:embed="rId3">
            <a:extLst>
              <a:ext uri="{28A0092B-C50C-407E-A947-70E740481C1C}">
                <a14:useLocalDpi xmlns:a14="http://schemas.microsoft.com/office/drawing/2010/main" val="0"/>
              </a:ext>
            </a:extLst>
          </a:blip>
          <a:srcRect t="31439" r="36916" b="35226"/>
          <a:stretch>
            <a:fillRect/>
          </a:stretch>
        </p:blipFill>
        <p:spPr bwMode="auto">
          <a:xfrm>
            <a:off x="3581400" y="3232150"/>
            <a:ext cx="5562600"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7377654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73057" name="Rectangle 3"/>
          <p:cNvSpPr>
            <a:spLocks noGrp="1" noChangeArrowheads="1"/>
          </p:cNvSpPr>
          <p:nvPr>
            <p:ph type="body" idx="4294967295"/>
          </p:nvPr>
        </p:nvSpPr>
        <p:spPr>
          <a:xfrm>
            <a:off x="558800" y="989013"/>
            <a:ext cx="8585200" cy="4525962"/>
          </a:xfrm>
        </p:spPr>
        <p:txBody>
          <a:bodyPr/>
          <a:lstStyle/>
          <a:p>
            <a:pPr eaLnBrk="1" hangingPunct="1"/>
            <a:r>
              <a:rPr lang="en-US" dirty="0">
                <a:solidFill>
                  <a:schemeClr val="tx1"/>
                </a:solidFill>
                <a:latin typeface="Arial" charset="0"/>
              </a:rPr>
              <a:t>You always see the same side of the moon looking down on you</a:t>
            </a:r>
            <a:r>
              <a:rPr lang="en-US" dirty="0" smtClean="0">
                <a:solidFill>
                  <a:schemeClr val="tx1"/>
                </a:solidFill>
                <a:latin typeface="Arial" charset="0"/>
              </a:rPr>
              <a:t>.</a:t>
            </a:r>
          </a:p>
          <a:p>
            <a:r>
              <a:rPr lang="en-US" sz="2000" dirty="0">
                <a:solidFill>
                  <a:srgbClr val="633201"/>
                </a:solidFill>
              </a:rPr>
              <a:t>The Moon is in </a:t>
            </a:r>
            <a:r>
              <a:rPr lang="en-US" sz="2000" dirty="0">
                <a:solidFill>
                  <a:srgbClr val="633201"/>
                </a:solidFill>
                <a:hlinkClick r:id="rId3" tooltip="Synchronous rotation"/>
              </a:rPr>
              <a:t>synchronous rotation</a:t>
            </a:r>
            <a:r>
              <a:rPr lang="en-US" sz="2000" dirty="0">
                <a:solidFill>
                  <a:srgbClr val="633201"/>
                </a:solidFill>
              </a:rPr>
              <a:t>: it rotates about its axis in about the same time it takes to </a:t>
            </a:r>
            <a:r>
              <a:rPr lang="en-US" sz="2000" dirty="0">
                <a:solidFill>
                  <a:srgbClr val="633201"/>
                </a:solidFill>
                <a:hlinkClick r:id="rId4" tooltip="Orbit"/>
              </a:rPr>
              <a:t>orbit</a:t>
            </a:r>
            <a:r>
              <a:rPr lang="en-US" sz="2000" dirty="0">
                <a:solidFill>
                  <a:srgbClr val="633201"/>
                </a:solidFill>
              </a:rPr>
              <a:t> Earth. This results in it nearly always keeping the same face turned towards Earth. </a:t>
            </a:r>
            <a:endParaRPr lang="en-US" sz="2000" dirty="0">
              <a:solidFill>
                <a:srgbClr val="633201"/>
              </a:solidFill>
              <a:latin typeface="Arial" charset="0"/>
            </a:endParaRPr>
          </a:p>
          <a:p>
            <a:pPr eaLnBrk="1" hangingPunct="1"/>
            <a:r>
              <a:rPr lang="en-US" dirty="0">
                <a:solidFill>
                  <a:schemeClr val="tx1"/>
                </a:solidFill>
                <a:latin typeface="Arial" charset="0"/>
              </a:rPr>
              <a:t>The changing shadows, though, make the </a:t>
            </a:r>
            <a:r>
              <a:rPr lang="ja-JP" altLang="en-US" dirty="0">
                <a:solidFill>
                  <a:schemeClr val="tx1"/>
                </a:solidFill>
                <a:latin typeface="Arial" charset="0"/>
              </a:rPr>
              <a:t>‘</a:t>
            </a:r>
            <a:r>
              <a:rPr lang="en-US" altLang="ja-JP" dirty="0">
                <a:solidFill>
                  <a:schemeClr val="tx1"/>
                </a:solidFill>
                <a:latin typeface="Arial" charset="0"/>
              </a:rPr>
              <a:t>man </a:t>
            </a:r>
            <a:r>
              <a:rPr lang="en-US" altLang="ja-JP" dirty="0">
                <a:solidFill>
                  <a:srgbClr val="000000"/>
                </a:solidFill>
                <a:latin typeface="Arial" charset="0"/>
              </a:rPr>
              <a:t>in the moon</a:t>
            </a:r>
            <a:r>
              <a:rPr lang="ja-JP" altLang="en-US" dirty="0">
                <a:solidFill>
                  <a:srgbClr val="000000"/>
                </a:solidFill>
                <a:latin typeface="Arial" charset="0"/>
              </a:rPr>
              <a:t>’</a:t>
            </a:r>
            <a:r>
              <a:rPr lang="en-US" altLang="ja-JP" dirty="0">
                <a:solidFill>
                  <a:srgbClr val="000000"/>
                </a:solidFill>
                <a:latin typeface="Arial" charset="0"/>
              </a:rPr>
              <a:t> shift moods as the moon cycles through its phases.</a:t>
            </a:r>
            <a:endParaRPr lang="en-US" dirty="0">
              <a:solidFill>
                <a:srgbClr val="000000"/>
              </a:solidFill>
              <a:latin typeface="Arial" charset="0"/>
            </a:endParaRPr>
          </a:p>
        </p:txBody>
      </p:sp>
      <p:pic>
        <p:nvPicPr>
          <p:cNvPr id="173058" name="Picture 6" descr="02p25"/>
          <p:cNvPicPr>
            <a:picLocks noChangeAspect="1" noChangeArrowheads="1"/>
          </p:cNvPicPr>
          <p:nvPr/>
        </p:nvPicPr>
        <p:blipFill>
          <a:blip r:embed="rId5">
            <a:extLst>
              <a:ext uri="{28A0092B-C50C-407E-A947-70E740481C1C}">
                <a14:useLocalDpi xmlns:a14="http://schemas.microsoft.com/office/drawing/2010/main" val="0"/>
              </a:ext>
            </a:extLst>
          </a:blip>
          <a:srcRect l="34146" t="5437" r="6708" b="80231"/>
          <a:stretch>
            <a:fillRect/>
          </a:stretch>
        </p:blipFill>
        <p:spPr bwMode="auto">
          <a:xfrm>
            <a:off x="152400" y="4214813"/>
            <a:ext cx="883920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9"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000" dirty="0">
                <a:solidFill>
                  <a:schemeClr val="accent5">
                    <a:lumMod val="50000"/>
                  </a:schemeClr>
                </a:solidFill>
              </a:rPr>
              <a:t>The Cycle of Moon Phases</a:t>
            </a:r>
          </a:p>
        </p:txBody>
      </p:sp>
    </p:spTree>
    <p:extLst>
      <p:ext uri="{BB962C8B-B14F-4D97-AF65-F5344CB8AC3E}">
        <p14:creationId xmlns:p14="http://schemas.microsoft.com/office/powerpoint/2010/main" val="285048016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75105" name="Rectangle 2"/>
          <p:cNvSpPr>
            <a:spLocks noGrp="1" noChangeArrowheads="1"/>
          </p:cNvSpPr>
          <p:nvPr>
            <p:ph type="body" sz="half" idx="4294967295"/>
          </p:nvPr>
        </p:nvSpPr>
        <p:spPr>
          <a:xfrm>
            <a:off x="566738" y="990600"/>
            <a:ext cx="8424862" cy="5791200"/>
          </a:xfrm>
          <a:noFill/>
        </p:spPr>
        <p:txBody>
          <a:bodyPr/>
          <a:lstStyle/>
          <a:p>
            <a:pPr eaLnBrk="1" hangingPunct="1"/>
            <a:r>
              <a:rPr lang="en-US" sz="3600" dirty="0">
                <a:solidFill>
                  <a:schemeClr val="tx1"/>
                </a:solidFill>
                <a:latin typeface="Arial" charset="0"/>
              </a:rPr>
              <a:t>Finally, the orbital period of the moon around Earth is not the same as the length of a moon phase cycle.</a:t>
            </a:r>
          </a:p>
        </p:txBody>
      </p:sp>
      <p:sp>
        <p:nvSpPr>
          <p:cNvPr id="175106"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000" dirty="0">
                <a:solidFill>
                  <a:schemeClr val="accent5">
                    <a:lumMod val="50000"/>
                  </a:schemeClr>
                </a:solidFill>
              </a:rPr>
              <a:t>The Cycle of Moon Phases</a:t>
            </a:r>
          </a:p>
        </p:txBody>
      </p:sp>
      <p:pic>
        <p:nvPicPr>
          <p:cNvPr id="235526" name="Picture 6" descr="02p25"/>
          <p:cNvPicPr>
            <a:picLocks noChangeAspect="1" noChangeArrowheads="1"/>
          </p:cNvPicPr>
          <p:nvPr/>
        </p:nvPicPr>
        <p:blipFill>
          <a:blip r:embed="rId3">
            <a:extLst>
              <a:ext uri="{28A0092B-C50C-407E-A947-70E740481C1C}">
                <a14:useLocalDpi xmlns:a14="http://schemas.microsoft.com/office/drawing/2010/main" val="0"/>
              </a:ext>
            </a:extLst>
          </a:blip>
          <a:srcRect l="33646" t="5185" r="6219" b="51137"/>
          <a:stretch>
            <a:fillRect/>
          </a:stretch>
        </p:blipFill>
        <p:spPr bwMode="auto">
          <a:xfrm>
            <a:off x="5029200" y="3170238"/>
            <a:ext cx="4114800" cy="368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9751488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02p25"/>
          <p:cNvPicPr>
            <a:picLocks noChangeAspect="1" noChangeArrowheads="1"/>
          </p:cNvPicPr>
          <p:nvPr/>
        </p:nvPicPr>
        <p:blipFill>
          <a:blip r:embed="rId2">
            <a:extLst>
              <a:ext uri="{28A0092B-C50C-407E-A947-70E740481C1C}">
                <a14:useLocalDpi xmlns:a14="http://schemas.microsoft.com/office/drawing/2010/main" val="0"/>
              </a:ext>
            </a:extLst>
          </a:blip>
          <a:srcRect l="33646" t="5185" r="6219" b="51137"/>
          <a:stretch>
            <a:fillRect/>
          </a:stretch>
        </p:blipFill>
        <p:spPr bwMode="auto">
          <a:xfrm>
            <a:off x="0" y="26054"/>
            <a:ext cx="9144000" cy="6831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83093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1456415"/>
            <a:ext cx="8653022" cy="4967767"/>
          </a:xfrm>
          <a:prstGeom prst="rect">
            <a:avLst/>
          </a:prstGeom>
        </p:spPr>
      </p:pic>
    </p:spTree>
    <p:extLst>
      <p:ext uri="{BB962C8B-B14F-4D97-AF65-F5344CB8AC3E}">
        <p14:creationId xmlns:p14="http://schemas.microsoft.com/office/powerpoint/2010/main" val="4278111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77153" name="Rectangle 3"/>
          <p:cNvSpPr>
            <a:spLocks noGrp="1" noChangeArrowheads="1"/>
          </p:cNvSpPr>
          <p:nvPr>
            <p:ph type="body" idx="4294967295"/>
          </p:nvPr>
        </p:nvSpPr>
        <p:spPr>
          <a:xfrm>
            <a:off x="914400" y="1656411"/>
            <a:ext cx="8229600" cy="3858564"/>
          </a:xfrm>
        </p:spPr>
        <p:txBody>
          <a:bodyPr/>
          <a:lstStyle/>
          <a:p>
            <a:pPr eaLnBrk="1" hangingPunct="1"/>
            <a:r>
              <a:rPr lang="en-US" sz="3600" dirty="0">
                <a:solidFill>
                  <a:schemeClr val="tx1"/>
                </a:solidFill>
                <a:latin typeface="Arial" charset="0"/>
              </a:rPr>
              <a:t>Eclipses are due to a seemingly complicated combination of apparent motions of the sun and moon.</a:t>
            </a:r>
          </a:p>
          <a:p>
            <a:pPr eaLnBrk="1" hangingPunct="1"/>
            <a:r>
              <a:rPr lang="en-US" sz="3600" dirty="0">
                <a:solidFill>
                  <a:schemeClr val="tx1"/>
                </a:solidFill>
                <a:latin typeface="Arial" charset="0"/>
              </a:rPr>
              <a:t>Yet, they are actually easy to predict once all the cycles are understood. </a:t>
            </a:r>
          </a:p>
        </p:txBody>
      </p:sp>
      <p:sp>
        <p:nvSpPr>
          <p:cNvPr id="177154" name="Rectangle 3"/>
          <p:cNvSpPr>
            <a:spLocks noChangeArrowheads="1"/>
          </p:cNvSpPr>
          <p:nvPr/>
        </p:nvSpPr>
        <p:spPr bwMode="auto">
          <a:xfrm>
            <a:off x="566738" y="515328"/>
            <a:ext cx="7586662" cy="126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chemeClr val="accent4">
                    <a:lumMod val="50000"/>
                  </a:schemeClr>
                </a:solidFill>
              </a:rPr>
              <a:t>Eclipses</a:t>
            </a:r>
          </a:p>
        </p:txBody>
      </p:sp>
    </p:spTree>
    <p:extLst>
      <p:ext uri="{BB962C8B-B14F-4D97-AF65-F5344CB8AC3E}">
        <p14:creationId xmlns:p14="http://schemas.microsoft.com/office/powerpoint/2010/main" val="3362736812"/>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79201" name="Rectangle 3"/>
          <p:cNvSpPr>
            <a:spLocks noGrp="1" noChangeArrowheads="1"/>
          </p:cNvSpPr>
          <p:nvPr>
            <p:ph type="body" idx="4294967295"/>
          </p:nvPr>
        </p:nvSpPr>
        <p:spPr>
          <a:xfrm>
            <a:off x="787400" y="1509174"/>
            <a:ext cx="8356600" cy="3991514"/>
          </a:xfrm>
        </p:spPr>
        <p:txBody>
          <a:bodyPr/>
          <a:lstStyle/>
          <a:p>
            <a:pPr eaLnBrk="1" hangingPunct="1"/>
            <a:r>
              <a:rPr lang="en-US" sz="4000" dirty="0">
                <a:solidFill>
                  <a:schemeClr val="tx1"/>
                </a:solidFill>
                <a:latin typeface="Arial" charset="0"/>
              </a:rPr>
              <a:t>Eclipses are also among the most spectacular of nature</a:t>
            </a:r>
            <a:r>
              <a:rPr lang="ja-JP" altLang="en-US" sz="4000" dirty="0">
                <a:solidFill>
                  <a:schemeClr val="tx1"/>
                </a:solidFill>
                <a:latin typeface="Arial" charset="0"/>
              </a:rPr>
              <a:t>’</a:t>
            </a:r>
            <a:r>
              <a:rPr lang="en-US" altLang="ja-JP" sz="4000" dirty="0">
                <a:solidFill>
                  <a:schemeClr val="tx1"/>
                </a:solidFill>
                <a:latin typeface="Arial" charset="0"/>
              </a:rPr>
              <a:t>s sights you might witness.</a:t>
            </a:r>
            <a:endParaRPr lang="en-US" sz="4000" dirty="0">
              <a:solidFill>
                <a:schemeClr val="tx1"/>
              </a:solidFill>
              <a:latin typeface="Arial" charset="0"/>
            </a:endParaRPr>
          </a:p>
        </p:txBody>
      </p:sp>
      <p:sp>
        <p:nvSpPr>
          <p:cNvPr id="179202"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000" dirty="0" smtClean="0">
              <a:solidFill>
                <a:schemeClr val="accent4">
                  <a:lumMod val="50000"/>
                </a:schemeClr>
              </a:solidFill>
            </a:endParaRPr>
          </a:p>
          <a:p>
            <a:pPr algn="ctr"/>
            <a:endParaRPr lang="en-US" sz="4000" dirty="0">
              <a:solidFill>
                <a:schemeClr val="accent4">
                  <a:lumMod val="50000"/>
                </a:schemeClr>
              </a:solidFill>
            </a:endParaRPr>
          </a:p>
          <a:p>
            <a:pPr algn="ctr"/>
            <a:r>
              <a:rPr lang="en-US" sz="4000" dirty="0" smtClean="0">
                <a:solidFill>
                  <a:schemeClr val="accent4">
                    <a:lumMod val="50000"/>
                  </a:schemeClr>
                </a:solidFill>
              </a:rPr>
              <a:t>Eclipses</a:t>
            </a:r>
            <a:endParaRPr lang="en-US" sz="4000" dirty="0">
              <a:solidFill>
                <a:schemeClr val="accent4">
                  <a:lumMod val="50000"/>
                </a:schemeClr>
              </a:solidFill>
            </a:endParaRPr>
          </a:p>
        </p:txBody>
      </p:sp>
      <p:pic>
        <p:nvPicPr>
          <p:cNvPr id="95240" name="Picture 8" descr="02f07b"/>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613" t="1631" r="1613" b="1631"/>
          <a:stretch>
            <a:fillRect/>
          </a:stretch>
        </p:blipFill>
        <p:spPr bwMode="auto">
          <a:xfrm>
            <a:off x="4572000" y="3184525"/>
            <a:ext cx="4572000"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90948352"/>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81249" name="Rectangle 2"/>
          <p:cNvSpPr>
            <a:spLocks noGrp="1" noChangeArrowheads="1"/>
          </p:cNvSpPr>
          <p:nvPr>
            <p:ph type="body" idx="4294967295"/>
          </p:nvPr>
        </p:nvSpPr>
        <p:spPr>
          <a:xfrm>
            <a:off x="566738" y="990600"/>
            <a:ext cx="8577262" cy="5562600"/>
          </a:xfrm>
          <a:extLst>
            <a:ext uri="{909E8E84-426E-40dd-AFC4-6F175D3DCCD1}">
              <a14:hiddenFill xmlns:a14="http://schemas.microsoft.com/office/drawing/2010/main">
                <a:solidFill>
                  <a:schemeClr val="tx1"/>
                </a:solidFill>
              </a14:hiddenFill>
            </a:ext>
          </a:extLst>
        </p:spPr>
        <p:txBody>
          <a:bodyPr/>
          <a:lstStyle/>
          <a:p>
            <a:pPr eaLnBrk="1" hangingPunct="1"/>
            <a:r>
              <a:rPr lang="en-US" altLang="zh-CN" sz="3600" dirty="0">
                <a:solidFill>
                  <a:schemeClr val="tx1"/>
                </a:solidFill>
                <a:latin typeface="Arial" charset="0"/>
                <a:ea typeface="SimSun" charset="0"/>
                <a:cs typeface="SimSun" charset="0"/>
              </a:rPr>
              <a:t>From Earth, you can see a phenomenon that is not visible from most planets.</a:t>
            </a:r>
          </a:p>
          <a:p>
            <a:pPr lvl="1" eaLnBrk="1" hangingPunct="1"/>
            <a:r>
              <a:rPr lang="en-US" altLang="zh-CN" sz="2400" dirty="0">
                <a:solidFill>
                  <a:schemeClr val="tx1"/>
                </a:solidFill>
                <a:latin typeface="Arial" charset="0"/>
                <a:ea typeface="SimSun" charset="0"/>
                <a:cs typeface="SimSun" charset="0"/>
              </a:rPr>
              <a:t>It happens that the sun is 400 times larger than our moon and, on the average, 390 times farther away.</a:t>
            </a:r>
          </a:p>
          <a:p>
            <a:pPr lvl="1" eaLnBrk="1" hangingPunct="1"/>
            <a:r>
              <a:rPr lang="en-US" altLang="zh-CN" sz="2400" dirty="0">
                <a:solidFill>
                  <a:schemeClr val="tx1"/>
                </a:solidFill>
                <a:latin typeface="Arial" charset="0"/>
                <a:ea typeface="SimSun" charset="0"/>
                <a:cs typeface="SimSun" charset="0"/>
              </a:rPr>
              <a:t>So, the sun and moon have nearly equal angular apparent diameters.</a:t>
            </a:r>
          </a:p>
          <a:p>
            <a:pPr lvl="1" eaLnBrk="1" hangingPunct="1"/>
            <a:r>
              <a:rPr lang="en-US" altLang="zh-CN" sz="2400" dirty="0">
                <a:solidFill>
                  <a:schemeClr val="tx1"/>
                </a:solidFill>
                <a:latin typeface="Arial" charset="0"/>
                <a:ea typeface="SimSun" charset="0"/>
                <a:cs typeface="SimSun" charset="0"/>
              </a:rPr>
              <a:t>Thus, the moon is just about the right size to cover the bright disk of the sun and cause a solar eclipse.</a:t>
            </a:r>
          </a:p>
          <a:p>
            <a:pPr lvl="1" eaLnBrk="1" hangingPunct="1"/>
            <a:r>
              <a:rPr lang="en-US" sz="2400" dirty="0">
                <a:solidFill>
                  <a:schemeClr val="tx1"/>
                </a:solidFill>
                <a:latin typeface="Arial" charset="0"/>
              </a:rPr>
              <a:t>In a solar eclipse, it is the sun that is being hidden (eclipsed) and the moon that is </a:t>
            </a:r>
            <a:r>
              <a:rPr lang="ja-JP" altLang="en-US" sz="2400" dirty="0">
                <a:solidFill>
                  <a:schemeClr val="tx1"/>
                </a:solidFill>
                <a:latin typeface="Arial" charset="0"/>
              </a:rPr>
              <a:t>‘</a:t>
            </a:r>
            <a:r>
              <a:rPr lang="en-US" altLang="ja-JP" sz="2400" dirty="0">
                <a:solidFill>
                  <a:schemeClr val="tx1"/>
                </a:solidFill>
                <a:latin typeface="Arial" charset="0"/>
              </a:rPr>
              <a:t>in the way.</a:t>
            </a:r>
            <a:r>
              <a:rPr lang="ja-JP" altLang="en-US" sz="2400" dirty="0">
                <a:solidFill>
                  <a:schemeClr val="tx1"/>
                </a:solidFill>
                <a:latin typeface="Arial" charset="0"/>
              </a:rPr>
              <a:t>’</a:t>
            </a:r>
            <a:endParaRPr lang="en-US" sz="2400" dirty="0">
              <a:solidFill>
                <a:schemeClr val="tx1"/>
              </a:solidFill>
              <a:latin typeface="Arial" charset="0"/>
            </a:endParaRPr>
          </a:p>
        </p:txBody>
      </p:sp>
      <p:sp>
        <p:nvSpPr>
          <p:cNvPr id="181250"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rgbClr val="76330A"/>
                </a:solidFill>
              </a:rPr>
              <a:t>Solar Eclipses</a:t>
            </a:r>
          </a:p>
        </p:txBody>
      </p:sp>
    </p:spTree>
    <p:extLst>
      <p:ext uri="{BB962C8B-B14F-4D97-AF65-F5344CB8AC3E}">
        <p14:creationId xmlns:p14="http://schemas.microsoft.com/office/powerpoint/2010/main" val="3293862573"/>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83297" name="Rectangle 2"/>
          <p:cNvSpPr>
            <a:spLocks noGrp="1" noChangeArrowheads="1"/>
          </p:cNvSpPr>
          <p:nvPr>
            <p:ph type="body" sz="half" idx="1"/>
          </p:nvPr>
        </p:nvSpPr>
        <p:spPr>
          <a:xfrm>
            <a:off x="566738" y="990600"/>
            <a:ext cx="8577262" cy="5867400"/>
          </a:xfrm>
          <a:extLst>
            <a:ext uri="{909E8E84-426E-40dd-AFC4-6F175D3DCCD1}">
              <a14:hiddenFill xmlns:a14="http://schemas.microsoft.com/office/drawing/2010/main">
                <a:solidFill>
                  <a:schemeClr val="tx1"/>
                </a:solidFill>
              </a14:hiddenFill>
            </a:ext>
          </a:extLst>
        </p:spPr>
        <p:txBody>
          <a:bodyPr>
            <a:normAutofit fontScale="92500"/>
          </a:bodyPr>
          <a:lstStyle/>
          <a:p>
            <a:pPr eaLnBrk="1" hangingPunct="1">
              <a:tabLst>
                <a:tab pos="627063" algn="l"/>
                <a:tab pos="744538" algn="l"/>
              </a:tabLst>
            </a:pPr>
            <a:r>
              <a:rPr lang="en-US" altLang="zh-CN" sz="3600" dirty="0">
                <a:solidFill>
                  <a:schemeClr val="tx1"/>
                </a:solidFill>
                <a:latin typeface="Arial" charset="0"/>
                <a:ea typeface="SimSun" charset="0"/>
                <a:cs typeface="SimSun" charset="0"/>
              </a:rPr>
              <a:t>A shadow consists of two parts. </a:t>
            </a:r>
          </a:p>
          <a:p>
            <a:pPr eaLnBrk="1" hangingPunct="1">
              <a:tabLst>
                <a:tab pos="627063" algn="l"/>
                <a:tab pos="744538" algn="l"/>
              </a:tabLst>
            </a:pPr>
            <a:r>
              <a:rPr lang="en-US" altLang="zh-CN" sz="3600" dirty="0">
                <a:solidFill>
                  <a:schemeClr val="tx1"/>
                </a:solidFill>
                <a:latin typeface="Arial" charset="0"/>
                <a:ea typeface="SimSun" charset="0"/>
                <a:cs typeface="SimSun" charset="0"/>
              </a:rPr>
              <a:t>The umbra is the region of total shadow.</a:t>
            </a:r>
            <a:r>
              <a:rPr lang="en-US" altLang="zh-CN" dirty="0">
                <a:solidFill>
                  <a:schemeClr val="tx1"/>
                </a:solidFill>
                <a:latin typeface="Arial" charset="0"/>
                <a:ea typeface="SimSun" charset="0"/>
                <a:cs typeface="SimSun" charset="0"/>
              </a:rPr>
              <a:t> </a:t>
            </a:r>
          </a:p>
          <a:p>
            <a:pPr lvl="1" eaLnBrk="1" hangingPunct="1">
              <a:tabLst>
                <a:tab pos="627063" algn="l"/>
                <a:tab pos="744538" algn="l"/>
              </a:tabLst>
            </a:pPr>
            <a:r>
              <a:rPr lang="en-US" altLang="zh-CN" sz="2400" dirty="0">
                <a:solidFill>
                  <a:schemeClr val="tx1"/>
                </a:solidFill>
                <a:latin typeface="Arial" charset="0"/>
                <a:ea typeface="SimSun" charset="0"/>
                <a:cs typeface="SimSun" charset="0"/>
              </a:rPr>
              <a:t>For example, if you were in the umbra of the moon’s shadow, you would see no portion of the sun.</a:t>
            </a:r>
          </a:p>
          <a:p>
            <a:pPr lvl="1" eaLnBrk="1" hangingPunct="1">
              <a:tabLst>
                <a:tab pos="627063" algn="l"/>
                <a:tab pos="744538" algn="l"/>
              </a:tabLst>
            </a:pPr>
            <a:r>
              <a:rPr lang="en-US" altLang="zh-CN" sz="2400" dirty="0">
                <a:solidFill>
                  <a:schemeClr val="tx1"/>
                </a:solidFill>
                <a:latin typeface="Arial" charset="0"/>
                <a:ea typeface="SimSun" charset="0"/>
                <a:cs typeface="SimSun" charset="0"/>
              </a:rPr>
              <a:t>The umbra of the </a:t>
            </a:r>
          </a:p>
          <a:p>
            <a:pPr lvl="1" eaLnBrk="1" hangingPunct="1">
              <a:buFont typeface="Times" charset="0"/>
              <a:buNone/>
              <a:tabLst>
                <a:tab pos="627063" algn="l"/>
                <a:tab pos="744538" algn="l"/>
              </a:tabLst>
            </a:pPr>
            <a:r>
              <a:rPr lang="en-US" altLang="zh-CN" sz="2400" dirty="0">
                <a:solidFill>
                  <a:schemeClr val="tx1"/>
                </a:solidFill>
                <a:latin typeface="Arial" charset="0"/>
                <a:ea typeface="SimSun" charset="0"/>
                <a:cs typeface="SimSun" charset="0"/>
              </a:rPr>
              <a:t>		moon’s shadow </a:t>
            </a:r>
          </a:p>
          <a:p>
            <a:pPr lvl="1" eaLnBrk="1" hangingPunct="1">
              <a:buFont typeface="Times" charset="0"/>
              <a:buNone/>
              <a:tabLst>
                <a:tab pos="627063" algn="l"/>
                <a:tab pos="744538" algn="l"/>
              </a:tabLst>
            </a:pPr>
            <a:r>
              <a:rPr lang="en-US" altLang="zh-CN" sz="2400" dirty="0">
                <a:solidFill>
                  <a:schemeClr val="tx1"/>
                </a:solidFill>
                <a:latin typeface="Arial" charset="0"/>
                <a:ea typeface="SimSun" charset="0"/>
                <a:cs typeface="SimSun" charset="0"/>
              </a:rPr>
              <a:t>		usually just barely </a:t>
            </a:r>
          </a:p>
          <a:p>
            <a:pPr lvl="1" eaLnBrk="1" hangingPunct="1">
              <a:buFont typeface="Times" charset="0"/>
              <a:buNone/>
              <a:tabLst>
                <a:tab pos="627063" algn="l"/>
                <a:tab pos="744538" algn="l"/>
              </a:tabLst>
            </a:pPr>
            <a:r>
              <a:rPr lang="en-US" altLang="zh-CN" sz="2400" dirty="0">
                <a:solidFill>
                  <a:schemeClr val="tx1"/>
                </a:solidFill>
                <a:latin typeface="Arial" charset="0"/>
                <a:ea typeface="SimSun" charset="0"/>
                <a:cs typeface="SimSun" charset="0"/>
              </a:rPr>
              <a:t>		reaches Earth’s </a:t>
            </a:r>
          </a:p>
          <a:p>
            <a:pPr lvl="1" eaLnBrk="1" hangingPunct="1">
              <a:buFont typeface="Times" charset="0"/>
              <a:buNone/>
              <a:tabLst>
                <a:tab pos="627063" algn="l"/>
                <a:tab pos="744538" algn="l"/>
              </a:tabLst>
            </a:pPr>
            <a:r>
              <a:rPr lang="en-US" altLang="zh-CN" sz="2400" dirty="0">
                <a:solidFill>
                  <a:schemeClr val="tx1"/>
                </a:solidFill>
                <a:latin typeface="Arial" charset="0"/>
                <a:ea typeface="SimSun" charset="0"/>
                <a:cs typeface="SimSun" charset="0"/>
              </a:rPr>
              <a:t>		surface and covers </a:t>
            </a:r>
          </a:p>
          <a:p>
            <a:pPr lvl="1" eaLnBrk="1" hangingPunct="1">
              <a:buFont typeface="Times" charset="0"/>
              <a:buNone/>
              <a:tabLst>
                <a:tab pos="627063" algn="l"/>
                <a:tab pos="744538" algn="l"/>
              </a:tabLst>
            </a:pPr>
            <a:r>
              <a:rPr lang="en-US" altLang="zh-CN" sz="2400" dirty="0">
                <a:solidFill>
                  <a:schemeClr val="tx1"/>
                </a:solidFill>
                <a:latin typeface="Arial" charset="0"/>
                <a:ea typeface="SimSun" charset="0"/>
                <a:cs typeface="SimSun" charset="0"/>
              </a:rPr>
              <a:t>		a relatively small </a:t>
            </a:r>
          </a:p>
          <a:p>
            <a:pPr lvl="1" eaLnBrk="1" hangingPunct="1">
              <a:buFont typeface="Times" charset="0"/>
              <a:buNone/>
              <a:tabLst>
                <a:tab pos="627063" algn="l"/>
                <a:tab pos="744538" algn="l"/>
              </a:tabLst>
            </a:pPr>
            <a:r>
              <a:rPr lang="en-US" altLang="zh-CN" sz="2400" dirty="0">
                <a:solidFill>
                  <a:schemeClr val="tx1"/>
                </a:solidFill>
                <a:latin typeface="Arial" charset="0"/>
                <a:ea typeface="SimSun" charset="0"/>
                <a:cs typeface="SimSun" charset="0"/>
              </a:rPr>
              <a:t>		circular zone.</a:t>
            </a:r>
          </a:p>
        </p:txBody>
      </p:sp>
      <p:sp>
        <p:nvSpPr>
          <p:cNvPr id="183298"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chemeClr val="accent4">
                    <a:lumMod val="50000"/>
                  </a:schemeClr>
                </a:solidFill>
              </a:rPr>
              <a:t>Solar Eclipses</a:t>
            </a:r>
          </a:p>
        </p:txBody>
      </p:sp>
      <p:pic>
        <p:nvPicPr>
          <p:cNvPr id="97288" name="Picture 8" descr="02f07a"/>
          <p:cNvPicPr>
            <a:picLocks noChangeAspect="1" noChangeArrowheads="1"/>
          </p:cNvPicPr>
          <p:nvPr/>
        </p:nvPicPr>
        <p:blipFill>
          <a:blip r:embed="rId3">
            <a:extLst>
              <a:ext uri="{28A0092B-C50C-407E-A947-70E740481C1C}">
                <a14:useLocalDpi xmlns:a14="http://schemas.microsoft.com/office/drawing/2010/main" val="0"/>
              </a:ext>
            </a:extLst>
          </a:blip>
          <a:srcRect l="847" t="2959" r="1306" b="841"/>
          <a:stretch>
            <a:fillRect/>
          </a:stretch>
        </p:blipFill>
        <p:spPr bwMode="auto">
          <a:xfrm>
            <a:off x="4232275" y="4121150"/>
            <a:ext cx="4911725"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18097671"/>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85345" name="Rectangle 3"/>
          <p:cNvSpPr>
            <a:spLocks noGrp="1" noChangeArrowheads="1"/>
          </p:cNvSpPr>
          <p:nvPr>
            <p:ph type="body" idx="4294967295"/>
          </p:nvPr>
        </p:nvSpPr>
        <p:spPr>
          <a:xfrm>
            <a:off x="787400" y="989013"/>
            <a:ext cx="8356600" cy="4525962"/>
          </a:xfrm>
        </p:spPr>
        <p:txBody>
          <a:bodyPr/>
          <a:lstStyle/>
          <a:p>
            <a:pPr eaLnBrk="1" hangingPunct="1"/>
            <a:r>
              <a:rPr lang="en-US" sz="3600" dirty="0">
                <a:solidFill>
                  <a:schemeClr val="tx1"/>
                </a:solidFill>
                <a:latin typeface="Arial" charset="0"/>
              </a:rPr>
              <a:t>Standing in that </a:t>
            </a:r>
            <a:r>
              <a:rPr lang="en-US" sz="3600" dirty="0" err="1">
                <a:solidFill>
                  <a:schemeClr val="tx1"/>
                </a:solidFill>
                <a:latin typeface="Arial" charset="0"/>
              </a:rPr>
              <a:t>umbral</a:t>
            </a:r>
            <a:r>
              <a:rPr lang="en-US" sz="3600" dirty="0">
                <a:solidFill>
                  <a:schemeClr val="tx1"/>
                </a:solidFill>
                <a:latin typeface="Arial" charset="0"/>
              </a:rPr>
              <a:t> zone, you would be in total shadow—unable to see any part of the sun</a:t>
            </a:r>
            <a:r>
              <a:rPr lang="ja-JP" altLang="en-US" sz="3600" dirty="0">
                <a:solidFill>
                  <a:schemeClr val="tx1"/>
                </a:solidFill>
                <a:latin typeface="Arial" charset="0"/>
              </a:rPr>
              <a:t>’</a:t>
            </a:r>
            <a:r>
              <a:rPr lang="en-US" altLang="ja-JP" sz="3600" dirty="0">
                <a:solidFill>
                  <a:schemeClr val="tx1"/>
                </a:solidFill>
                <a:latin typeface="Arial" charset="0"/>
              </a:rPr>
              <a:t>s surface.</a:t>
            </a:r>
          </a:p>
          <a:p>
            <a:pPr lvl="1" eaLnBrk="1" hangingPunct="1"/>
            <a:r>
              <a:rPr lang="en-US" sz="2600" dirty="0">
                <a:solidFill>
                  <a:schemeClr val="tx1"/>
                </a:solidFill>
                <a:latin typeface="Arial" charset="0"/>
              </a:rPr>
              <a:t>This is called a total eclipse.</a:t>
            </a:r>
          </a:p>
        </p:txBody>
      </p:sp>
      <p:sp>
        <p:nvSpPr>
          <p:cNvPr id="185346"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chemeClr val="accent4">
                    <a:lumMod val="50000"/>
                  </a:schemeClr>
                </a:solidFill>
              </a:rPr>
              <a:t>Solar Eclipses</a:t>
            </a:r>
          </a:p>
        </p:txBody>
      </p:sp>
      <p:pic>
        <p:nvPicPr>
          <p:cNvPr id="98314" name="Picture 10" descr="02f07a"/>
          <p:cNvPicPr>
            <a:picLocks noChangeAspect="1" noChangeArrowheads="1"/>
          </p:cNvPicPr>
          <p:nvPr/>
        </p:nvPicPr>
        <p:blipFill>
          <a:blip r:embed="rId3">
            <a:extLst>
              <a:ext uri="{28A0092B-C50C-407E-A947-70E740481C1C}">
                <a14:useLocalDpi xmlns:a14="http://schemas.microsoft.com/office/drawing/2010/main" val="0"/>
              </a:ext>
            </a:extLst>
          </a:blip>
          <a:srcRect l="847" t="2959" r="1306" b="841"/>
          <a:stretch>
            <a:fillRect/>
          </a:stretch>
        </p:blipFill>
        <p:spPr bwMode="auto">
          <a:xfrm>
            <a:off x="3886200" y="3927475"/>
            <a:ext cx="5257800"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12510171"/>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0529" name="Rectangle 3"/>
          <p:cNvSpPr>
            <a:spLocks noGrp="1" noChangeArrowheads="1"/>
          </p:cNvSpPr>
          <p:nvPr>
            <p:ph idx="4294967295"/>
          </p:nvPr>
        </p:nvSpPr>
        <p:spPr>
          <a:xfrm>
            <a:off x="544513" y="989013"/>
            <a:ext cx="8599487" cy="3659187"/>
          </a:xfrm>
        </p:spPr>
        <p:txBody>
          <a:bodyPr/>
          <a:lstStyle/>
          <a:p>
            <a:pPr eaLnBrk="1" hangingPunct="1"/>
            <a:r>
              <a:rPr lang="en-US" dirty="0">
                <a:solidFill>
                  <a:schemeClr val="tx1"/>
                </a:solidFill>
                <a:latin typeface="Arial" charset="0"/>
              </a:rPr>
              <a:t>As Venus and Mercury orbit inside Earth</a:t>
            </a:r>
            <a:r>
              <a:rPr lang="ja-JP" altLang="en-US" dirty="0">
                <a:solidFill>
                  <a:schemeClr val="tx1"/>
                </a:solidFill>
                <a:latin typeface="Arial" charset="0"/>
              </a:rPr>
              <a:t>’</a:t>
            </a:r>
            <a:r>
              <a:rPr lang="en-US" altLang="ja-JP" dirty="0">
                <a:solidFill>
                  <a:schemeClr val="tx1"/>
                </a:solidFill>
                <a:latin typeface="Arial" charset="0"/>
              </a:rPr>
              <a:t>s orbit, they never get far from the sun and are visible in the west after sunset or in the east before sunrise</a:t>
            </a:r>
            <a:r>
              <a:rPr lang="en-US" altLang="ja-JP" sz="3600" dirty="0">
                <a:solidFill>
                  <a:schemeClr val="tx1"/>
                </a:solidFill>
                <a:latin typeface="Arial" charset="0"/>
              </a:rPr>
              <a:t>.</a:t>
            </a:r>
            <a:r>
              <a:rPr lang="en-US" altLang="ja-JP" dirty="0">
                <a:solidFill>
                  <a:schemeClr val="tx1"/>
                </a:solidFill>
                <a:latin typeface="Arial" charset="0"/>
              </a:rPr>
              <a:t> </a:t>
            </a:r>
          </a:p>
          <a:p>
            <a:pPr lvl="1" eaLnBrk="1" hangingPunct="1"/>
            <a:r>
              <a:rPr lang="en-US" sz="2400" dirty="0">
                <a:solidFill>
                  <a:schemeClr val="tx1"/>
                </a:solidFill>
                <a:latin typeface="Arial" charset="0"/>
              </a:rPr>
              <a:t>Venus can be very bright, but Mercury is difficult to see near the horizon. </a:t>
            </a:r>
          </a:p>
        </p:txBody>
      </p:sp>
      <p:sp>
        <p:nvSpPr>
          <p:cNvPr id="150530"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000" dirty="0">
                <a:solidFill>
                  <a:schemeClr val="accent4">
                    <a:lumMod val="50000"/>
                  </a:schemeClr>
                </a:solidFill>
              </a:rPr>
              <a:t>The Seasons</a:t>
            </a:r>
          </a:p>
        </p:txBody>
      </p:sp>
      <p:pic>
        <p:nvPicPr>
          <p:cNvPr id="74759" name="Picture 7" descr="02f05a"/>
          <p:cNvPicPr>
            <a:picLocks noChangeAspect="1" noChangeArrowheads="1"/>
          </p:cNvPicPr>
          <p:nvPr/>
        </p:nvPicPr>
        <p:blipFill>
          <a:blip r:embed="rId3">
            <a:extLst>
              <a:ext uri="{28A0092B-C50C-407E-A947-70E740481C1C}">
                <a14:useLocalDpi xmlns:a14="http://schemas.microsoft.com/office/drawing/2010/main" val="0"/>
              </a:ext>
            </a:extLst>
          </a:blip>
          <a:srcRect l="1836" t="3033" r="1836" b="3085"/>
          <a:stretch>
            <a:fillRect/>
          </a:stretch>
        </p:blipFill>
        <p:spPr bwMode="auto">
          <a:xfrm>
            <a:off x="890588" y="4137025"/>
            <a:ext cx="3949700"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4761" name="Picture 9" descr="02f05b"/>
          <p:cNvPicPr>
            <a:picLocks noChangeAspect="1" noChangeArrowheads="1"/>
          </p:cNvPicPr>
          <p:nvPr/>
        </p:nvPicPr>
        <p:blipFill>
          <a:blip r:embed="rId4">
            <a:extLst>
              <a:ext uri="{28A0092B-C50C-407E-A947-70E740481C1C}">
                <a14:useLocalDpi xmlns:a14="http://schemas.microsoft.com/office/drawing/2010/main" val="0"/>
              </a:ext>
            </a:extLst>
          </a:blip>
          <a:srcRect l="1994" t="1216" r="1448" b="3311"/>
          <a:stretch>
            <a:fillRect/>
          </a:stretch>
        </p:blipFill>
        <p:spPr bwMode="auto">
          <a:xfrm>
            <a:off x="4900613" y="4124325"/>
            <a:ext cx="3938587"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5484764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93537" name="Rectangle 2"/>
          <p:cNvSpPr>
            <a:spLocks noGrp="1" noChangeArrowheads="1"/>
          </p:cNvSpPr>
          <p:nvPr>
            <p:ph type="body" sz="half" idx="1"/>
          </p:nvPr>
        </p:nvSpPr>
        <p:spPr>
          <a:xfrm>
            <a:off x="566738" y="990600"/>
            <a:ext cx="8424862" cy="4525963"/>
          </a:xfrm>
          <a:noFill/>
        </p:spPr>
        <p:txBody>
          <a:bodyPr>
            <a:normAutofit/>
          </a:bodyPr>
          <a:lstStyle/>
          <a:p>
            <a:pPr eaLnBrk="1" hangingPunct="1"/>
            <a:r>
              <a:rPr lang="en-US" sz="4000" dirty="0">
                <a:solidFill>
                  <a:schemeClr val="tx1"/>
                </a:solidFill>
                <a:latin typeface="Arial" charset="0"/>
              </a:rPr>
              <a:t>When the umbra of the moon</a:t>
            </a:r>
            <a:r>
              <a:rPr lang="ja-JP" altLang="en-US" sz="4000" dirty="0">
                <a:solidFill>
                  <a:schemeClr val="tx1"/>
                </a:solidFill>
                <a:latin typeface="Arial" charset="0"/>
              </a:rPr>
              <a:t>’</a:t>
            </a:r>
            <a:r>
              <a:rPr lang="en-US" altLang="ja-JP" sz="4000" dirty="0">
                <a:solidFill>
                  <a:schemeClr val="tx1"/>
                </a:solidFill>
                <a:latin typeface="Arial" charset="0"/>
              </a:rPr>
              <a:t>s shadow sweeps over you, you see one of the most dramatic sights in the sky—</a:t>
            </a:r>
            <a:r>
              <a:rPr lang="en-US" altLang="ja-JP" sz="4000" dirty="0" smtClean="0">
                <a:solidFill>
                  <a:schemeClr val="tx1"/>
                </a:solidFill>
                <a:latin typeface="Arial" charset="0"/>
              </a:rPr>
              <a:t>the</a:t>
            </a:r>
          </a:p>
          <a:p>
            <a:pPr marL="0" indent="0" eaLnBrk="1" hangingPunct="1">
              <a:buNone/>
            </a:pPr>
            <a:r>
              <a:rPr lang="en-US" altLang="ja-JP" sz="4000" dirty="0" smtClean="0">
                <a:solidFill>
                  <a:schemeClr val="tx1"/>
                </a:solidFill>
                <a:latin typeface="Arial" charset="0"/>
              </a:rPr>
              <a:t> </a:t>
            </a:r>
            <a:r>
              <a:rPr lang="en-US" altLang="ja-JP" sz="4000" dirty="0">
                <a:solidFill>
                  <a:schemeClr val="tx1"/>
                </a:solidFill>
                <a:latin typeface="Arial" charset="0"/>
              </a:rPr>
              <a:t>totally </a:t>
            </a:r>
            <a:r>
              <a:rPr lang="en-US" altLang="ja-JP" sz="4000" dirty="0" smtClean="0">
                <a:solidFill>
                  <a:schemeClr val="tx1"/>
                </a:solidFill>
                <a:latin typeface="Arial" charset="0"/>
              </a:rPr>
              <a:t>eclipsed</a:t>
            </a:r>
          </a:p>
          <a:p>
            <a:pPr marL="0" indent="0" eaLnBrk="1" hangingPunct="1">
              <a:buNone/>
            </a:pPr>
            <a:r>
              <a:rPr lang="en-US" altLang="ja-JP" sz="4000" dirty="0" smtClean="0">
                <a:solidFill>
                  <a:schemeClr val="tx1"/>
                </a:solidFill>
                <a:latin typeface="Arial" charset="0"/>
              </a:rPr>
              <a:t> </a:t>
            </a:r>
            <a:r>
              <a:rPr lang="en-US" altLang="ja-JP" sz="4000" dirty="0">
                <a:solidFill>
                  <a:schemeClr val="tx1"/>
                </a:solidFill>
                <a:latin typeface="Arial" charset="0"/>
              </a:rPr>
              <a:t>sun.</a:t>
            </a:r>
            <a:endParaRPr lang="en-US" sz="4000" dirty="0">
              <a:solidFill>
                <a:schemeClr val="tx1"/>
              </a:solidFill>
              <a:latin typeface="Arial" charset="0"/>
            </a:endParaRPr>
          </a:p>
        </p:txBody>
      </p:sp>
      <p:pic>
        <p:nvPicPr>
          <p:cNvPr id="193538" name="Picture 7"/>
          <p:cNvPicPr>
            <a:picLocks noChangeAspect="1" noChangeArrowheads="1"/>
          </p:cNvPicPr>
          <p:nvPr/>
        </p:nvPicPr>
        <p:blipFill>
          <a:blip r:embed="rId3">
            <a:extLst>
              <a:ext uri="{28A0092B-C50C-407E-A947-70E740481C1C}">
                <a14:useLocalDpi xmlns:a14="http://schemas.microsoft.com/office/drawing/2010/main" val="0"/>
              </a:ext>
            </a:extLst>
          </a:blip>
          <a:srcRect l="990"/>
          <a:stretch>
            <a:fillRect/>
          </a:stretch>
        </p:blipFill>
        <p:spPr bwMode="auto">
          <a:xfrm>
            <a:off x="4541838" y="3179763"/>
            <a:ext cx="4602162"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9"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chemeClr val="accent4">
                    <a:lumMod val="50000"/>
                  </a:schemeClr>
                </a:solidFill>
              </a:rPr>
              <a:t>Solar Eclipses</a:t>
            </a:r>
          </a:p>
        </p:txBody>
      </p:sp>
    </p:spTree>
    <p:extLst>
      <p:ext uri="{BB962C8B-B14F-4D97-AF65-F5344CB8AC3E}">
        <p14:creationId xmlns:p14="http://schemas.microsoft.com/office/powerpoint/2010/main" val="1520286296"/>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87393" name="Rectangle 3"/>
          <p:cNvSpPr>
            <a:spLocks noGrp="1" noChangeArrowheads="1"/>
          </p:cNvSpPr>
          <p:nvPr>
            <p:ph type="body" sz="half" idx="4294967295"/>
          </p:nvPr>
        </p:nvSpPr>
        <p:spPr>
          <a:xfrm>
            <a:off x="0" y="990600"/>
            <a:ext cx="9144000" cy="5867400"/>
          </a:xfrm>
          <a:extLst>
            <a:ext uri="{909E8E84-426E-40dd-AFC4-6F175D3DCCD1}">
              <a14:hiddenFill xmlns:a14="http://schemas.microsoft.com/office/drawing/2010/main">
                <a:solidFill>
                  <a:schemeClr val="tx1"/>
                </a:solidFill>
              </a14:hiddenFill>
            </a:ext>
          </a:extLst>
        </p:spPr>
        <p:txBody>
          <a:bodyPr>
            <a:normAutofit/>
          </a:bodyPr>
          <a:lstStyle/>
          <a:p>
            <a:pPr eaLnBrk="1" hangingPunct="1"/>
            <a:r>
              <a:rPr lang="en-US" sz="3200" dirty="0">
                <a:solidFill>
                  <a:schemeClr val="tx1"/>
                </a:solidFill>
                <a:latin typeface="Arial" charset="0"/>
              </a:rPr>
              <a:t>If you moved into the penumbra, you would be in partial shadow, but could also see part of the sun peeking around the edge of the moon.</a:t>
            </a:r>
          </a:p>
          <a:p>
            <a:pPr lvl="1" eaLnBrk="1" hangingPunct="1"/>
            <a:r>
              <a:rPr lang="en-US" sz="3200" dirty="0">
                <a:solidFill>
                  <a:schemeClr val="tx1"/>
                </a:solidFill>
                <a:latin typeface="Arial" charset="0"/>
              </a:rPr>
              <a:t>This is called a partial eclipse.</a:t>
            </a:r>
          </a:p>
        </p:txBody>
      </p:sp>
      <p:sp>
        <p:nvSpPr>
          <p:cNvPr id="187394"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chemeClr val="accent5">
                    <a:lumMod val="50000"/>
                  </a:schemeClr>
                </a:solidFill>
              </a:rPr>
              <a:t>Solar Eclipses</a:t>
            </a:r>
          </a:p>
        </p:txBody>
      </p:sp>
      <p:pic>
        <p:nvPicPr>
          <p:cNvPr id="99338" name="Picture 10" descr="02f07a"/>
          <p:cNvPicPr>
            <a:picLocks noChangeAspect="1" noChangeArrowheads="1"/>
          </p:cNvPicPr>
          <p:nvPr/>
        </p:nvPicPr>
        <p:blipFill>
          <a:blip r:embed="rId3">
            <a:extLst>
              <a:ext uri="{28A0092B-C50C-407E-A947-70E740481C1C}">
                <a14:useLocalDpi xmlns:a14="http://schemas.microsoft.com/office/drawing/2010/main" val="0"/>
              </a:ext>
            </a:extLst>
          </a:blip>
          <a:srcRect l="847" t="2959" r="1306" b="841"/>
          <a:stretch>
            <a:fillRect/>
          </a:stretch>
        </p:blipFill>
        <p:spPr bwMode="auto">
          <a:xfrm>
            <a:off x="3886200" y="3927475"/>
            <a:ext cx="5257800"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Rectangle 1"/>
          <p:cNvSpPr/>
          <p:nvPr/>
        </p:nvSpPr>
        <p:spPr>
          <a:xfrm>
            <a:off x="202484" y="3533676"/>
            <a:ext cx="3683716" cy="2062103"/>
          </a:xfrm>
          <a:prstGeom prst="rect">
            <a:avLst/>
          </a:prstGeom>
        </p:spPr>
        <p:txBody>
          <a:bodyPr wrap="square">
            <a:spAutoFit/>
          </a:bodyPr>
          <a:lstStyle/>
          <a:p>
            <a:r>
              <a:rPr lang="en-US" sz="3200" dirty="0">
                <a:latin typeface="Arial" charset="0"/>
              </a:rPr>
              <a:t>If you are </a:t>
            </a:r>
            <a:r>
              <a:rPr lang="en-US" sz="3200" dirty="0" smtClean="0">
                <a:latin typeface="Arial" charset="0"/>
              </a:rPr>
              <a:t>outside</a:t>
            </a:r>
            <a:endParaRPr lang="en-US" sz="3200" dirty="0">
              <a:latin typeface="Arial" charset="0"/>
            </a:endParaRPr>
          </a:p>
          <a:p>
            <a:r>
              <a:rPr lang="en-US" sz="3200" dirty="0" smtClean="0">
                <a:latin typeface="Arial" charset="0"/>
              </a:rPr>
              <a:t> </a:t>
            </a:r>
            <a:r>
              <a:rPr lang="en-US" sz="3200" dirty="0">
                <a:latin typeface="Arial" charset="0"/>
              </a:rPr>
              <a:t>the penumbra, you </a:t>
            </a:r>
          </a:p>
          <a:p>
            <a:r>
              <a:rPr lang="en-US" sz="3200" dirty="0" smtClean="0">
                <a:latin typeface="Arial" charset="0"/>
              </a:rPr>
              <a:t>see </a:t>
            </a:r>
            <a:r>
              <a:rPr lang="en-US" sz="3200" dirty="0">
                <a:latin typeface="Arial" charset="0"/>
              </a:rPr>
              <a:t>no eclipse at all</a:t>
            </a:r>
            <a:r>
              <a:rPr lang="en-US" sz="2800" dirty="0">
                <a:latin typeface="Arial" charset="0"/>
              </a:rPr>
              <a:t>.</a:t>
            </a:r>
            <a:endParaRPr lang="en-US" sz="2800" dirty="0">
              <a:latin typeface="Arial" charset="0"/>
            </a:endParaRPr>
          </a:p>
        </p:txBody>
      </p:sp>
    </p:spTree>
    <p:extLst>
      <p:ext uri="{BB962C8B-B14F-4D97-AF65-F5344CB8AC3E}">
        <p14:creationId xmlns:p14="http://schemas.microsoft.com/office/powerpoint/2010/main" val="3199577768"/>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99681" name="Rectangle 3"/>
          <p:cNvSpPr>
            <a:spLocks noGrp="1" noChangeArrowheads="1"/>
          </p:cNvSpPr>
          <p:nvPr>
            <p:ph type="body" idx="4294967295"/>
          </p:nvPr>
        </p:nvSpPr>
        <p:spPr>
          <a:xfrm>
            <a:off x="558800" y="974725"/>
            <a:ext cx="8585200" cy="5549900"/>
          </a:xfrm>
        </p:spPr>
        <p:txBody>
          <a:bodyPr/>
          <a:lstStyle/>
          <a:p>
            <a:pPr eaLnBrk="1" hangingPunct="1"/>
            <a:r>
              <a:rPr lang="en-US" sz="4000" dirty="0">
                <a:solidFill>
                  <a:schemeClr val="tx1"/>
                </a:solidFill>
                <a:latin typeface="Arial" charset="0"/>
              </a:rPr>
              <a:t>The darkness lasts only a few minutes.</a:t>
            </a:r>
          </a:p>
          <a:p>
            <a:pPr lvl="1" eaLnBrk="1" hangingPunct="1"/>
            <a:r>
              <a:rPr lang="en-US" sz="2400" dirty="0">
                <a:solidFill>
                  <a:schemeClr val="tx1"/>
                </a:solidFill>
                <a:latin typeface="Arial" charset="0"/>
              </a:rPr>
              <a:t>This is because the umbra is never more than 270 km (170 miles) in diameter on Earth</a:t>
            </a:r>
            <a:r>
              <a:rPr lang="ja-JP" altLang="en-US" sz="2400" dirty="0">
                <a:solidFill>
                  <a:schemeClr val="tx1"/>
                </a:solidFill>
                <a:latin typeface="Arial" charset="0"/>
              </a:rPr>
              <a:t>’</a:t>
            </a:r>
            <a:r>
              <a:rPr lang="en-US" altLang="ja-JP" sz="2400" dirty="0">
                <a:solidFill>
                  <a:schemeClr val="tx1"/>
                </a:solidFill>
                <a:latin typeface="Arial" charset="0"/>
              </a:rPr>
              <a:t>s surface and sweeps across the landscape at over 1,600 km/</a:t>
            </a:r>
            <a:r>
              <a:rPr lang="en-US" altLang="ja-JP" sz="2400" dirty="0" err="1">
                <a:solidFill>
                  <a:schemeClr val="tx1"/>
                </a:solidFill>
                <a:latin typeface="Arial" charset="0"/>
              </a:rPr>
              <a:t>hr</a:t>
            </a:r>
            <a:r>
              <a:rPr lang="en-US" altLang="ja-JP" sz="2400" dirty="0">
                <a:solidFill>
                  <a:schemeClr val="tx1"/>
                </a:solidFill>
                <a:latin typeface="Arial" charset="0"/>
              </a:rPr>
              <a:t> (1,000 mph).</a:t>
            </a:r>
          </a:p>
          <a:p>
            <a:pPr lvl="1" eaLnBrk="1" hangingPunct="1"/>
            <a:r>
              <a:rPr lang="en-US" sz="2400" dirty="0">
                <a:solidFill>
                  <a:schemeClr val="tx1"/>
                </a:solidFill>
                <a:latin typeface="Arial" charset="0"/>
              </a:rPr>
              <a:t>The period of totality lasts on average only 2 or 3 minutes and never more than 7.5 minutes.</a:t>
            </a:r>
          </a:p>
        </p:txBody>
      </p:sp>
      <p:sp>
        <p:nvSpPr>
          <p:cNvPr id="199682"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chemeClr val="accent4">
                    <a:lumMod val="50000"/>
                  </a:schemeClr>
                </a:solidFill>
              </a:rPr>
              <a:t>Solar Eclipses</a:t>
            </a:r>
          </a:p>
        </p:txBody>
      </p:sp>
    </p:spTree>
    <p:extLst>
      <p:ext uri="{BB962C8B-B14F-4D97-AF65-F5344CB8AC3E}">
        <p14:creationId xmlns:p14="http://schemas.microsoft.com/office/powerpoint/2010/main" val="724394229"/>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05825" name="Rectangle 4"/>
          <p:cNvSpPr>
            <a:spLocks noGrp="1" noChangeArrowheads="1"/>
          </p:cNvSpPr>
          <p:nvPr>
            <p:ph type="body" sz="half" idx="1"/>
          </p:nvPr>
        </p:nvSpPr>
        <p:spPr>
          <a:xfrm>
            <a:off x="566738" y="990600"/>
            <a:ext cx="8272462" cy="5638800"/>
          </a:xfrm>
          <a:noFill/>
        </p:spPr>
        <p:txBody>
          <a:bodyPr/>
          <a:lstStyle/>
          <a:p>
            <a:pPr eaLnBrk="1" hangingPunct="1"/>
            <a:r>
              <a:rPr lang="en-US" sz="3600" dirty="0">
                <a:solidFill>
                  <a:schemeClr val="tx1"/>
                </a:solidFill>
                <a:latin typeface="Arial" charset="0"/>
              </a:rPr>
              <a:t>Sometimes, when the moon crosses in front of the sun, it is too small to fully cover the sun.</a:t>
            </a:r>
          </a:p>
          <a:p>
            <a:pPr eaLnBrk="1" hangingPunct="1"/>
            <a:r>
              <a:rPr lang="en-US" sz="3600" dirty="0">
                <a:solidFill>
                  <a:schemeClr val="tx1"/>
                </a:solidFill>
                <a:latin typeface="Arial" charset="0"/>
              </a:rPr>
              <a:t>Then, you would witness an annular eclipse.</a:t>
            </a:r>
          </a:p>
          <a:p>
            <a:pPr lvl="1" eaLnBrk="1" hangingPunct="1"/>
            <a:r>
              <a:rPr lang="en-US" sz="2400" dirty="0">
                <a:solidFill>
                  <a:schemeClr val="tx1"/>
                </a:solidFill>
                <a:latin typeface="Arial" charset="0"/>
              </a:rPr>
              <a:t>This is a solar eclipse in which an annulus (</a:t>
            </a:r>
            <a:r>
              <a:rPr lang="ja-JP" altLang="en-US" sz="2400" dirty="0">
                <a:solidFill>
                  <a:schemeClr val="tx1"/>
                </a:solidFill>
                <a:latin typeface="Arial" charset="0"/>
              </a:rPr>
              <a:t>‘</a:t>
            </a:r>
            <a:r>
              <a:rPr lang="en-US" altLang="ja-JP" sz="2400" dirty="0">
                <a:solidFill>
                  <a:schemeClr val="tx1"/>
                </a:solidFill>
                <a:latin typeface="Arial" charset="0"/>
              </a:rPr>
              <a:t>ring</a:t>
            </a:r>
            <a:r>
              <a:rPr lang="ja-JP" altLang="en-US" sz="2400" dirty="0">
                <a:solidFill>
                  <a:schemeClr val="tx1"/>
                </a:solidFill>
                <a:latin typeface="Arial" charset="0"/>
              </a:rPr>
              <a:t>’</a:t>
            </a:r>
            <a:r>
              <a:rPr lang="en-US" altLang="ja-JP" sz="2400" dirty="0">
                <a:solidFill>
                  <a:schemeClr val="tx1"/>
                </a:solidFill>
                <a:latin typeface="Arial" charset="0"/>
              </a:rPr>
              <a:t>) of the sun</a:t>
            </a:r>
            <a:r>
              <a:rPr lang="ja-JP" altLang="en-US" sz="2400" dirty="0">
                <a:solidFill>
                  <a:schemeClr val="tx1"/>
                </a:solidFill>
                <a:latin typeface="Arial" charset="0"/>
              </a:rPr>
              <a:t>’</a:t>
            </a:r>
            <a:r>
              <a:rPr lang="en-US" altLang="ja-JP" sz="2400" dirty="0">
                <a:solidFill>
                  <a:schemeClr val="tx1"/>
                </a:solidFill>
                <a:latin typeface="Arial" charset="0"/>
              </a:rPr>
              <a:t>s disk is visible around the disk of the moon.</a:t>
            </a:r>
            <a:endParaRPr lang="en-US" sz="2400" dirty="0">
              <a:solidFill>
                <a:schemeClr val="tx1"/>
              </a:solidFill>
              <a:latin typeface="Arial" charset="0"/>
            </a:endParaRPr>
          </a:p>
        </p:txBody>
      </p:sp>
      <p:sp>
        <p:nvSpPr>
          <p:cNvPr id="205826"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chemeClr val="accent5">
                    <a:lumMod val="50000"/>
                  </a:schemeClr>
                </a:solidFill>
              </a:rPr>
              <a:t>Solar Eclipses</a:t>
            </a:r>
          </a:p>
        </p:txBody>
      </p:sp>
    </p:spTree>
    <p:extLst>
      <p:ext uri="{BB962C8B-B14F-4D97-AF65-F5344CB8AC3E}">
        <p14:creationId xmlns:p14="http://schemas.microsoft.com/office/powerpoint/2010/main" val="2696923191"/>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09921" name="Rectangle 3"/>
          <p:cNvSpPr>
            <a:spLocks noGrp="1" noChangeArrowheads="1"/>
          </p:cNvSpPr>
          <p:nvPr>
            <p:ph type="body" idx="4294967295"/>
          </p:nvPr>
        </p:nvSpPr>
        <p:spPr>
          <a:xfrm>
            <a:off x="0" y="990600"/>
            <a:ext cx="9144000" cy="5867400"/>
          </a:xfrm>
        </p:spPr>
        <p:txBody>
          <a:bodyPr>
            <a:normAutofit lnSpcReduction="10000"/>
          </a:bodyPr>
          <a:lstStyle/>
          <a:p>
            <a:pPr eaLnBrk="1" hangingPunct="1"/>
            <a:r>
              <a:rPr lang="en-US" sz="3600" dirty="0">
                <a:solidFill>
                  <a:schemeClr val="tx1"/>
                </a:solidFill>
                <a:latin typeface="Arial" charset="0"/>
              </a:rPr>
              <a:t>Annular eclipses occur because the moon follows a slightly elliptical orbit around Earth.</a:t>
            </a:r>
            <a:r>
              <a:rPr lang="en-US" dirty="0">
                <a:solidFill>
                  <a:schemeClr val="tx1"/>
                </a:solidFill>
                <a:latin typeface="Arial" charset="0"/>
              </a:rPr>
              <a:t> </a:t>
            </a:r>
          </a:p>
          <a:p>
            <a:pPr lvl="1" eaLnBrk="1" hangingPunct="1"/>
            <a:r>
              <a:rPr lang="en-US" sz="2400" dirty="0">
                <a:solidFill>
                  <a:schemeClr val="tx1"/>
                </a:solidFill>
                <a:latin typeface="Arial" charset="0"/>
              </a:rPr>
              <a:t>If the moon is in the farther part of its orbit during totality, its apparent diameter will be less than the apparent diameter of the sun—and you see an annular eclipse</a:t>
            </a:r>
            <a:r>
              <a:rPr lang="en-US" sz="2400" dirty="0" smtClean="0">
                <a:solidFill>
                  <a:schemeClr val="tx1"/>
                </a:solidFill>
                <a:latin typeface="Arial" charset="0"/>
              </a:rPr>
              <a:t>.</a:t>
            </a:r>
          </a:p>
          <a:p>
            <a:r>
              <a:rPr lang="en-US" sz="4000" dirty="0">
                <a:solidFill>
                  <a:srgbClr val="000000"/>
                </a:solidFill>
                <a:latin typeface="Arial" charset="0"/>
              </a:rPr>
              <a:t>Also, Earth</a:t>
            </a:r>
            <a:r>
              <a:rPr lang="ja-JP" altLang="en-US" sz="4000" dirty="0">
                <a:solidFill>
                  <a:srgbClr val="000000"/>
                </a:solidFill>
                <a:latin typeface="Arial" charset="0"/>
              </a:rPr>
              <a:t>’</a:t>
            </a:r>
            <a:r>
              <a:rPr lang="en-US" altLang="ja-JP" sz="4000" dirty="0">
                <a:solidFill>
                  <a:srgbClr val="000000"/>
                </a:solidFill>
                <a:latin typeface="Arial" charset="0"/>
              </a:rPr>
              <a:t>s orbit is slightly elliptical.</a:t>
            </a:r>
          </a:p>
          <a:p>
            <a:pPr lvl="1"/>
            <a:r>
              <a:rPr lang="en-US" sz="2400" dirty="0">
                <a:solidFill>
                  <a:srgbClr val="000000"/>
                </a:solidFill>
                <a:latin typeface="Arial" charset="0"/>
              </a:rPr>
              <a:t>So, the Earth-to-sun distance varies slightly.</a:t>
            </a:r>
          </a:p>
          <a:p>
            <a:pPr lvl="1"/>
            <a:r>
              <a:rPr lang="en-US" sz="2400" dirty="0">
                <a:solidFill>
                  <a:srgbClr val="000000"/>
                </a:solidFill>
                <a:latin typeface="Arial" charset="0"/>
              </a:rPr>
              <a:t>So does the apparent diameter of the solar disk.</a:t>
            </a:r>
          </a:p>
          <a:p>
            <a:pPr lvl="1"/>
            <a:r>
              <a:rPr lang="en-US" sz="2400" dirty="0">
                <a:solidFill>
                  <a:srgbClr val="000000"/>
                </a:solidFill>
                <a:latin typeface="Arial" charset="0"/>
              </a:rPr>
              <a:t>These contribute to the effect of the moon</a:t>
            </a:r>
            <a:r>
              <a:rPr lang="ja-JP" altLang="en-US" sz="2400" dirty="0">
                <a:solidFill>
                  <a:srgbClr val="000000"/>
                </a:solidFill>
                <a:latin typeface="Arial" charset="0"/>
              </a:rPr>
              <a:t>’</a:t>
            </a:r>
            <a:r>
              <a:rPr lang="en-US" altLang="ja-JP" sz="2400" dirty="0">
                <a:solidFill>
                  <a:srgbClr val="000000"/>
                </a:solidFill>
                <a:latin typeface="Arial" charset="0"/>
              </a:rPr>
              <a:t>s varying apparent size.</a:t>
            </a:r>
            <a:endParaRPr lang="en-US" sz="2400" dirty="0">
              <a:solidFill>
                <a:srgbClr val="000000"/>
              </a:solidFill>
              <a:latin typeface="Arial" charset="0"/>
            </a:endParaRPr>
          </a:p>
          <a:p>
            <a:pPr lvl="1" eaLnBrk="1" hangingPunct="1"/>
            <a:endParaRPr lang="en-US" sz="2400" dirty="0">
              <a:solidFill>
                <a:schemeClr val="tx1"/>
              </a:solidFill>
              <a:latin typeface="Arial" charset="0"/>
            </a:endParaRPr>
          </a:p>
        </p:txBody>
      </p:sp>
      <p:sp>
        <p:nvSpPr>
          <p:cNvPr id="209922"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chemeClr val="accent5">
                    <a:lumMod val="50000"/>
                  </a:schemeClr>
                </a:solidFill>
              </a:rPr>
              <a:t>Solar Eclipses</a:t>
            </a:r>
          </a:p>
        </p:txBody>
      </p:sp>
    </p:spTree>
    <p:extLst>
      <p:ext uri="{BB962C8B-B14F-4D97-AF65-F5344CB8AC3E}">
        <p14:creationId xmlns:p14="http://schemas.microsoft.com/office/powerpoint/2010/main" val="3784946577"/>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14017" name="Rectangle 2"/>
          <p:cNvSpPr>
            <a:spLocks noGrp="1" noChangeArrowheads="1"/>
          </p:cNvSpPr>
          <p:nvPr>
            <p:ph type="body" idx="4294967295"/>
          </p:nvPr>
        </p:nvSpPr>
        <p:spPr>
          <a:xfrm>
            <a:off x="276115" y="1004888"/>
            <a:ext cx="8867885" cy="5638800"/>
          </a:xfrm>
          <a:noFill/>
        </p:spPr>
        <p:txBody>
          <a:bodyPr/>
          <a:lstStyle/>
          <a:p>
            <a:pPr eaLnBrk="1" hangingPunct="1"/>
            <a:r>
              <a:rPr lang="en-US" altLang="zh-CN" sz="3400" dirty="0">
                <a:solidFill>
                  <a:schemeClr val="tx1"/>
                </a:solidFill>
                <a:latin typeface="Arial" charset="0"/>
                <a:ea typeface="SimSun" charset="0"/>
                <a:cs typeface="SimSun" charset="0"/>
              </a:rPr>
              <a:t>If you plan to observe a solar eclipse, remember that the sun is bright enough to burn your eyes and cause permanent damage if you look at it directly.</a:t>
            </a:r>
          </a:p>
          <a:p>
            <a:pPr lvl="1" eaLnBrk="1" hangingPunct="1"/>
            <a:r>
              <a:rPr lang="en-US" sz="2600" dirty="0">
                <a:solidFill>
                  <a:schemeClr val="tx1"/>
                </a:solidFill>
                <a:latin typeface="Arial" charset="0"/>
              </a:rPr>
              <a:t>This is true whether there is an eclipse or not</a:t>
            </a:r>
            <a:r>
              <a:rPr lang="en-US" sz="2600" dirty="0" smtClean="0">
                <a:solidFill>
                  <a:schemeClr val="tx1"/>
                </a:solidFill>
                <a:latin typeface="Arial" charset="0"/>
              </a:rPr>
              <a:t>.</a:t>
            </a:r>
          </a:p>
          <a:p>
            <a:pPr lvl="1"/>
            <a:r>
              <a:rPr lang="en-US" sz="2800" dirty="0">
                <a:solidFill>
                  <a:srgbClr val="000000"/>
                </a:solidFill>
                <a:latin typeface="Arial" charset="0"/>
              </a:rPr>
              <a:t>Solar eclipses can be misleading—tempting you to look at the sun in spite of its brilliance and thus risking your eyesight.</a:t>
            </a:r>
          </a:p>
          <a:p>
            <a:pPr lvl="1" eaLnBrk="1" hangingPunct="1"/>
            <a:endParaRPr lang="en-US" sz="2600" dirty="0">
              <a:solidFill>
                <a:schemeClr val="tx1"/>
              </a:solidFill>
              <a:latin typeface="Arial" charset="0"/>
            </a:endParaRPr>
          </a:p>
        </p:txBody>
      </p:sp>
      <p:sp>
        <p:nvSpPr>
          <p:cNvPr id="214018"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chemeClr val="accent5">
                    <a:lumMod val="50000"/>
                  </a:schemeClr>
                </a:solidFill>
              </a:rPr>
              <a:t>Solar Eclipses</a:t>
            </a:r>
          </a:p>
        </p:txBody>
      </p:sp>
    </p:spTree>
    <p:extLst>
      <p:ext uri="{BB962C8B-B14F-4D97-AF65-F5344CB8AC3E}">
        <p14:creationId xmlns:p14="http://schemas.microsoft.com/office/powerpoint/2010/main" val="4285441122"/>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22209" name="Rectangle 3"/>
          <p:cNvSpPr>
            <a:spLocks noGrp="1" noChangeArrowheads="1"/>
          </p:cNvSpPr>
          <p:nvPr>
            <p:ph type="body" idx="1"/>
          </p:nvPr>
        </p:nvSpPr>
        <p:spPr>
          <a:xfrm>
            <a:off x="558800" y="989013"/>
            <a:ext cx="8585200" cy="5854700"/>
          </a:xfrm>
        </p:spPr>
        <p:txBody>
          <a:bodyPr/>
          <a:lstStyle/>
          <a:p>
            <a:pPr eaLnBrk="1" hangingPunct="1"/>
            <a:r>
              <a:rPr lang="en-US">
                <a:latin typeface="Arial" charset="0"/>
              </a:rPr>
              <a:t>The table will allow you to determine when some upcoming solar eclipses will be visible from your location.</a:t>
            </a:r>
          </a:p>
          <a:p>
            <a:pPr eaLnBrk="1" hangingPunct="1"/>
            <a:endParaRPr lang="en-US">
              <a:latin typeface="Arial" charset="0"/>
            </a:endParaRPr>
          </a:p>
        </p:txBody>
      </p:sp>
      <p:pic>
        <p:nvPicPr>
          <p:cNvPr id="222210" name="Picture 7" descr="02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646055"/>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24257" name="Rectangle 3"/>
          <p:cNvSpPr>
            <a:spLocks noChangeArrowheads="1"/>
          </p:cNvSpPr>
          <p:nvPr/>
        </p:nvSpPr>
        <p:spPr bwMode="auto">
          <a:xfrm>
            <a:off x="552450" y="976313"/>
            <a:ext cx="838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00000"/>
              </a:lnSpc>
              <a:buFontTx/>
              <a:buChar char="•"/>
            </a:pPr>
            <a:r>
              <a:rPr lang="en-US" altLang="zh-CN" sz="3600">
                <a:ea typeface="SimSun" charset="0"/>
                <a:cs typeface="SimSun" charset="0"/>
              </a:rPr>
              <a:t>Occasionally, you can see the moon darken and turn copper-red in a</a:t>
            </a:r>
            <a:r>
              <a:rPr lang="en-US" altLang="zh-CN" sz="3600">
                <a:solidFill>
                  <a:schemeClr val="bg1"/>
                </a:solidFill>
                <a:ea typeface="SimSun" charset="0"/>
                <a:cs typeface="SimSun" charset="0"/>
              </a:rPr>
              <a:t> </a:t>
            </a:r>
            <a:r>
              <a:rPr lang="en-US" altLang="zh-CN" sz="3600">
                <a:solidFill>
                  <a:srgbClr val="3333FF"/>
                </a:solidFill>
                <a:ea typeface="SimSun" charset="0"/>
                <a:cs typeface="SimSun" charset="0"/>
              </a:rPr>
              <a:t>lunar eclipse</a:t>
            </a:r>
            <a:r>
              <a:rPr lang="en-US" altLang="zh-CN" sz="3600">
                <a:ea typeface="SimSun" charset="0"/>
                <a:cs typeface="SimSun" charset="0"/>
              </a:rPr>
              <a:t>.</a:t>
            </a:r>
            <a:r>
              <a:rPr lang="en-US" altLang="zh-CN" sz="3600">
                <a:solidFill>
                  <a:srgbClr val="3333FF"/>
                </a:solidFill>
                <a:ea typeface="SimSun" charset="0"/>
                <a:cs typeface="SimSun" charset="0"/>
              </a:rPr>
              <a:t> </a:t>
            </a:r>
          </a:p>
        </p:txBody>
      </p:sp>
      <p:sp>
        <p:nvSpPr>
          <p:cNvPr id="224258"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chemeClr val="accent5">
                    <a:lumMod val="50000"/>
                  </a:schemeClr>
                </a:solidFill>
              </a:rPr>
              <a:t>Lunar Eclipses</a:t>
            </a:r>
          </a:p>
        </p:txBody>
      </p:sp>
      <p:pic>
        <p:nvPicPr>
          <p:cNvPr id="117767" name="Picture 7" descr="02f09"/>
          <p:cNvPicPr>
            <a:picLocks noChangeAspect="1" noChangeArrowheads="1"/>
          </p:cNvPicPr>
          <p:nvPr/>
        </p:nvPicPr>
        <p:blipFill>
          <a:blip r:embed="rId3">
            <a:extLst>
              <a:ext uri="{28A0092B-C50C-407E-A947-70E740481C1C}">
                <a14:useLocalDpi xmlns:a14="http://schemas.microsoft.com/office/drawing/2010/main" val="0"/>
              </a:ext>
            </a:extLst>
          </a:blip>
          <a:srcRect l="33899" t="7623" r="1695" b="62256"/>
          <a:stretch>
            <a:fillRect/>
          </a:stretch>
        </p:blipFill>
        <p:spPr bwMode="auto">
          <a:xfrm>
            <a:off x="762000" y="4337050"/>
            <a:ext cx="8077200"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64876041"/>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26305" name="Rectangle 3"/>
          <p:cNvSpPr>
            <a:spLocks noGrp="1" noChangeArrowheads="1"/>
          </p:cNvSpPr>
          <p:nvPr>
            <p:ph type="body" idx="4294967295"/>
          </p:nvPr>
        </p:nvSpPr>
        <p:spPr>
          <a:xfrm>
            <a:off x="711200" y="989013"/>
            <a:ext cx="8432800" cy="5473700"/>
          </a:xfrm>
        </p:spPr>
        <p:txBody>
          <a:bodyPr/>
          <a:lstStyle/>
          <a:p>
            <a:pPr eaLnBrk="1" hangingPunct="1"/>
            <a:r>
              <a:rPr lang="en-US" altLang="zh-CN" sz="3600" dirty="0">
                <a:solidFill>
                  <a:schemeClr val="tx1"/>
                </a:solidFill>
                <a:latin typeface="Arial" charset="0"/>
                <a:ea typeface="SimSun" charset="0"/>
                <a:cs typeface="SimSun" charset="0"/>
              </a:rPr>
              <a:t>A lunar eclipse occurs at full moon when the moon moves through Earth’s shadow.</a:t>
            </a:r>
            <a:r>
              <a:rPr lang="en-US" altLang="zh-CN" dirty="0">
                <a:solidFill>
                  <a:schemeClr val="tx1"/>
                </a:solidFill>
                <a:latin typeface="Arial" charset="0"/>
                <a:ea typeface="SimSun" charset="0"/>
                <a:cs typeface="SimSun" charset="0"/>
              </a:rPr>
              <a:t> </a:t>
            </a:r>
          </a:p>
          <a:p>
            <a:pPr lvl="1" eaLnBrk="1" hangingPunct="1"/>
            <a:r>
              <a:rPr lang="en-US" altLang="zh-CN" sz="2400" dirty="0">
                <a:solidFill>
                  <a:schemeClr val="tx1"/>
                </a:solidFill>
                <a:latin typeface="Arial" charset="0"/>
                <a:ea typeface="SimSun" charset="0"/>
                <a:cs typeface="SimSun" charset="0"/>
              </a:rPr>
              <a:t>As the moon shines only by reflected sunlight, you see the moon gradually darken as it enters the shadow</a:t>
            </a:r>
            <a:r>
              <a:rPr lang="en-US" altLang="zh-CN" sz="2400" dirty="0" smtClean="0">
                <a:solidFill>
                  <a:schemeClr val="tx1"/>
                </a:solidFill>
                <a:latin typeface="Arial" charset="0"/>
                <a:ea typeface="SimSun" charset="0"/>
                <a:cs typeface="SimSun" charset="0"/>
              </a:rPr>
              <a:t>.</a:t>
            </a:r>
          </a:p>
          <a:p>
            <a:pPr lvl="1"/>
            <a:r>
              <a:rPr lang="en-US" altLang="zh-CN" sz="3200" dirty="0">
                <a:solidFill>
                  <a:srgbClr val="000000"/>
                </a:solidFill>
                <a:latin typeface="Arial" charset="0"/>
                <a:ea typeface="SimSun" charset="0"/>
                <a:cs typeface="SimSun" charset="0"/>
              </a:rPr>
              <a:t>If you were on the moon and in the umbra of Earth’s shadow, you would see no portion of the sun.</a:t>
            </a:r>
            <a:endParaRPr lang="en-US" sz="3200" dirty="0">
              <a:solidFill>
                <a:srgbClr val="000000"/>
              </a:solidFill>
              <a:latin typeface="Arial" charset="0"/>
            </a:endParaRPr>
          </a:p>
        </p:txBody>
      </p:sp>
      <p:sp>
        <p:nvSpPr>
          <p:cNvPr id="226306"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rgbClr val="633201"/>
                </a:solidFill>
              </a:rPr>
              <a:t>Lunar Eclipses</a:t>
            </a:r>
          </a:p>
        </p:txBody>
      </p:sp>
    </p:spTree>
    <p:extLst>
      <p:ext uri="{BB962C8B-B14F-4D97-AF65-F5344CB8AC3E}">
        <p14:creationId xmlns:p14="http://schemas.microsoft.com/office/powerpoint/2010/main" val="1959109790"/>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28353" name="Rectangle 2"/>
          <p:cNvSpPr>
            <a:spLocks noGrp="1" noChangeArrowheads="1"/>
          </p:cNvSpPr>
          <p:nvPr>
            <p:ph type="body" sz="half" idx="1"/>
          </p:nvPr>
        </p:nvSpPr>
        <p:spPr>
          <a:xfrm>
            <a:off x="566738" y="993775"/>
            <a:ext cx="8348662" cy="5835650"/>
          </a:xfrm>
          <a:noFill/>
        </p:spPr>
        <p:txBody>
          <a:bodyPr/>
          <a:lstStyle/>
          <a:p>
            <a:pPr marL="0" indent="0" eaLnBrk="1" hangingPunct="1">
              <a:buNone/>
            </a:pPr>
            <a:endParaRPr lang="en-US" dirty="0">
              <a:latin typeface="Arial" charset="0"/>
            </a:endParaRPr>
          </a:p>
        </p:txBody>
      </p:sp>
      <p:pic>
        <p:nvPicPr>
          <p:cNvPr id="228354" name="Picture 7" descr="02f09 copy"/>
          <p:cNvPicPr>
            <a:picLocks noChangeAspect="1" noChangeArrowheads="1"/>
          </p:cNvPicPr>
          <p:nvPr/>
        </p:nvPicPr>
        <p:blipFill>
          <a:blip r:embed="rId3">
            <a:clrChange>
              <a:clrFrom>
                <a:srgbClr val="69676A"/>
              </a:clrFrom>
              <a:clrTo>
                <a:srgbClr val="69676A">
                  <a:alpha val="0"/>
                </a:srgbClr>
              </a:clrTo>
            </a:clrChange>
            <a:extLst>
              <a:ext uri="{28A0092B-C50C-407E-A947-70E740481C1C}">
                <a14:useLocalDpi xmlns:a14="http://schemas.microsoft.com/office/drawing/2010/main" val="0"/>
              </a:ext>
            </a:extLst>
          </a:blip>
          <a:srcRect l="659" t="1619" r="2040" b="4779"/>
          <a:stretch>
            <a:fillRect/>
          </a:stretch>
        </p:blipFill>
        <p:spPr bwMode="auto">
          <a:xfrm>
            <a:off x="-165669" y="0"/>
            <a:ext cx="9309669"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513185"/>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2577" name="Rectangle 3"/>
          <p:cNvSpPr>
            <a:spLocks noGrp="1" noChangeArrowheads="1"/>
          </p:cNvSpPr>
          <p:nvPr>
            <p:ph idx="4294967295"/>
          </p:nvPr>
        </p:nvSpPr>
        <p:spPr>
          <a:xfrm>
            <a:off x="787400" y="976313"/>
            <a:ext cx="8356600" cy="4525962"/>
          </a:xfrm>
        </p:spPr>
        <p:txBody>
          <a:bodyPr/>
          <a:lstStyle/>
          <a:p>
            <a:pPr eaLnBrk="1" hangingPunct="1"/>
            <a:r>
              <a:rPr lang="en-US" sz="4000" dirty="0">
                <a:solidFill>
                  <a:srgbClr val="000000"/>
                </a:solidFill>
                <a:latin typeface="Arial" charset="0"/>
              </a:rPr>
              <a:t>By tradition, any planet in the sunset sky is called an </a:t>
            </a:r>
            <a:r>
              <a:rPr lang="en-US" sz="4000" dirty="0">
                <a:solidFill>
                  <a:srgbClr val="0000FF"/>
                </a:solidFill>
                <a:latin typeface="Arial" charset="0"/>
              </a:rPr>
              <a:t>evening star</a:t>
            </a:r>
            <a:r>
              <a:rPr lang="en-US" sz="4000" dirty="0">
                <a:latin typeface="Arial" charset="0"/>
              </a:rPr>
              <a:t>.</a:t>
            </a:r>
          </a:p>
          <a:p>
            <a:pPr eaLnBrk="1" hangingPunct="1"/>
            <a:r>
              <a:rPr lang="en-US" sz="4000" dirty="0">
                <a:solidFill>
                  <a:srgbClr val="000000"/>
                </a:solidFill>
                <a:latin typeface="Arial" charset="0"/>
              </a:rPr>
              <a:t>Any planet in the dawn sky is called a </a:t>
            </a:r>
            <a:r>
              <a:rPr lang="en-US" sz="4000" dirty="0">
                <a:solidFill>
                  <a:srgbClr val="0000FF"/>
                </a:solidFill>
                <a:latin typeface="Arial" charset="0"/>
              </a:rPr>
              <a:t>morning star</a:t>
            </a:r>
            <a:r>
              <a:rPr lang="en-US" sz="4000" dirty="0">
                <a:latin typeface="Arial" charset="0"/>
              </a:rPr>
              <a:t>. </a:t>
            </a:r>
          </a:p>
        </p:txBody>
      </p:sp>
      <p:sp>
        <p:nvSpPr>
          <p:cNvPr id="152578"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000" dirty="0">
                <a:solidFill>
                  <a:srgbClr val="C76402"/>
                </a:solidFill>
              </a:rPr>
              <a:t>The Seasons</a:t>
            </a:r>
          </a:p>
        </p:txBody>
      </p:sp>
    </p:spTree>
    <p:extLst>
      <p:ext uri="{BB962C8B-B14F-4D97-AF65-F5344CB8AC3E}">
        <p14:creationId xmlns:p14="http://schemas.microsoft.com/office/powerpoint/2010/main" val="44133631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30401" name="Rectangle 3"/>
          <p:cNvSpPr>
            <a:spLocks noGrp="1" noChangeArrowheads="1"/>
          </p:cNvSpPr>
          <p:nvPr>
            <p:ph type="body" idx="4294967295"/>
          </p:nvPr>
        </p:nvSpPr>
        <p:spPr>
          <a:xfrm>
            <a:off x="558800" y="989013"/>
            <a:ext cx="8585200" cy="4525962"/>
          </a:xfrm>
        </p:spPr>
        <p:txBody>
          <a:bodyPr/>
          <a:lstStyle/>
          <a:p>
            <a:pPr eaLnBrk="1" hangingPunct="1"/>
            <a:r>
              <a:rPr lang="en-US" dirty="0">
                <a:solidFill>
                  <a:schemeClr val="tx1"/>
                </a:solidFill>
                <a:latin typeface="Arial" charset="0"/>
              </a:rPr>
              <a:t>If you moved into the penumbra, you would be in partial shadow and would see part of the sun peeking around the edge of Earth—so the sunlight would be dimmed but not extinguished</a:t>
            </a:r>
            <a:r>
              <a:rPr lang="en-US" dirty="0" smtClean="0">
                <a:solidFill>
                  <a:schemeClr val="tx1"/>
                </a:solidFill>
                <a:latin typeface="Arial" charset="0"/>
              </a:rPr>
              <a:t>.</a:t>
            </a:r>
          </a:p>
          <a:p>
            <a:r>
              <a:rPr lang="en-US" dirty="0">
                <a:solidFill>
                  <a:srgbClr val="000000"/>
                </a:solidFill>
                <a:latin typeface="Arial" charset="0"/>
              </a:rPr>
              <a:t>In a lunar eclipse, it is the moon that is being hidden in the Earth</a:t>
            </a:r>
            <a:r>
              <a:rPr lang="ja-JP" altLang="en-US" dirty="0">
                <a:solidFill>
                  <a:srgbClr val="000000"/>
                </a:solidFill>
                <a:latin typeface="Arial" charset="0"/>
              </a:rPr>
              <a:t>’</a:t>
            </a:r>
            <a:r>
              <a:rPr lang="en-US" altLang="ja-JP" dirty="0">
                <a:solidFill>
                  <a:srgbClr val="000000"/>
                </a:solidFill>
                <a:latin typeface="Arial" charset="0"/>
              </a:rPr>
              <a:t>s shadow and Earth that is </a:t>
            </a:r>
            <a:r>
              <a:rPr lang="ja-JP" altLang="en-US" dirty="0">
                <a:solidFill>
                  <a:srgbClr val="000000"/>
                </a:solidFill>
                <a:latin typeface="Arial" charset="0"/>
              </a:rPr>
              <a:t>‘</a:t>
            </a:r>
            <a:r>
              <a:rPr lang="en-US" altLang="ja-JP" dirty="0">
                <a:solidFill>
                  <a:srgbClr val="000000"/>
                </a:solidFill>
                <a:latin typeface="Arial" charset="0"/>
              </a:rPr>
              <a:t>in the way</a:t>
            </a:r>
            <a:r>
              <a:rPr lang="ja-JP" altLang="en-US" dirty="0">
                <a:solidFill>
                  <a:srgbClr val="000000"/>
                </a:solidFill>
                <a:latin typeface="Arial" charset="0"/>
              </a:rPr>
              <a:t>’</a:t>
            </a:r>
            <a:r>
              <a:rPr lang="en-US" altLang="ja-JP" dirty="0">
                <a:solidFill>
                  <a:srgbClr val="000000"/>
                </a:solidFill>
                <a:latin typeface="Arial" charset="0"/>
              </a:rPr>
              <a:t> of the sunlight</a:t>
            </a:r>
            <a:r>
              <a:rPr lang="en-US" altLang="ja-JP" dirty="0" smtClean="0">
                <a:solidFill>
                  <a:srgbClr val="000000"/>
                </a:solidFill>
                <a:latin typeface="Arial" charset="0"/>
              </a:rPr>
              <a:t>.</a:t>
            </a:r>
          </a:p>
          <a:p>
            <a:r>
              <a:rPr lang="en-US" dirty="0">
                <a:solidFill>
                  <a:schemeClr val="tx1"/>
                </a:solidFill>
                <a:latin typeface="Arial" charset="0"/>
              </a:rPr>
              <a:t>If the orbit of the moon carries it through the umbra of Earth</a:t>
            </a:r>
            <a:r>
              <a:rPr lang="ja-JP" altLang="en-US" dirty="0">
                <a:solidFill>
                  <a:schemeClr val="tx1"/>
                </a:solidFill>
                <a:latin typeface="Arial" charset="0"/>
              </a:rPr>
              <a:t>’</a:t>
            </a:r>
            <a:r>
              <a:rPr lang="en-US" altLang="ja-JP" dirty="0">
                <a:solidFill>
                  <a:schemeClr val="tx1"/>
                </a:solidFill>
                <a:latin typeface="Arial" charset="0"/>
              </a:rPr>
              <a:t>s shadow, you see a total lunar eclipse.</a:t>
            </a:r>
          </a:p>
          <a:p>
            <a:pPr eaLnBrk="1" hangingPunct="1"/>
            <a:endParaRPr lang="en-US" dirty="0">
              <a:solidFill>
                <a:schemeClr val="tx1"/>
              </a:solidFill>
              <a:latin typeface="Arial" charset="0"/>
            </a:endParaRPr>
          </a:p>
          <a:p>
            <a:pPr eaLnBrk="1" hangingPunct="1"/>
            <a:endParaRPr lang="en-US" dirty="0">
              <a:latin typeface="Arial" charset="0"/>
            </a:endParaRPr>
          </a:p>
        </p:txBody>
      </p:sp>
      <p:sp>
        <p:nvSpPr>
          <p:cNvPr id="230402"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chemeClr val="accent5">
                    <a:lumMod val="50000"/>
                  </a:schemeClr>
                </a:solidFill>
              </a:rPr>
              <a:t>Lunar Eclipses</a:t>
            </a:r>
          </a:p>
        </p:txBody>
      </p:sp>
    </p:spTree>
    <p:extLst>
      <p:ext uri="{BB962C8B-B14F-4D97-AF65-F5344CB8AC3E}">
        <p14:creationId xmlns:p14="http://schemas.microsoft.com/office/powerpoint/2010/main" val="2380801521"/>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36545" name="Rectangle 2"/>
          <p:cNvSpPr>
            <a:spLocks noGrp="1" noChangeArrowheads="1"/>
          </p:cNvSpPr>
          <p:nvPr>
            <p:ph type="body" sz="half" idx="1"/>
          </p:nvPr>
        </p:nvSpPr>
        <p:spPr>
          <a:xfrm>
            <a:off x="566738" y="990600"/>
            <a:ext cx="8577262" cy="5867400"/>
          </a:xfrm>
          <a:noFill/>
        </p:spPr>
        <p:txBody>
          <a:bodyPr/>
          <a:lstStyle/>
          <a:p>
            <a:pPr eaLnBrk="1" hangingPunct="1"/>
            <a:r>
              <a:rPr lang="en-US" sz="3600" dirty="0">
                <a:solidFill>
                  <a:schemeClr val="tx1"/>
                </a:solidFill>
                <a:latin typeface="Arial" charset="0"/>
              </a:rPr>
              <a:t>As you watch the moon, it first moves into the penumbra and dims slightly.</a:t>
            </a:r>
          </a:p>
          <a:p>
            <a:pPr lvl="1" eaLnBrk="1" hangingPunct="1"/>
            <a:r>
              <a:rPr lang="en-US" sz="2400" dirty="0">
                <a:solidFill>
                  <a:schemeClr val="tx1"/>
                </a:solidFill>
                <a:latin typeface="Arial" charset="0"/>
              </a:rPr>
              <a:t>The deeper it moves into the penumbra, the more it dims.</a:t>
            </a:r>
          </a:p>
        </p:txBody>
      </p:sp>
      <p:sp>
        <p:nvSpPr>
          <p:cNvPr id="236546"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chemeClr val="accent5">
                    <a:lumMod val="50000"/>
                  </a:schemeClr>
                </a:solidFill>
              </a:rPr>
              <a:t>Lunar Eclipses</a:t>
            </a:r>
          </a:p>
        </p:txBody>
      </p:sp>
      <p:pic>
        <p:nvPicPr>
          <p:cNvPr id="236547" name="Picture 10" descr="02f09 copy"/>
          <p:cNvPicPr>
            <a:picLocks noChangeAspect="1" noChangeArrowheads="1"/>
          </p:cNvPicPr>
          <p:nvPr/>
        </p:nvPicPr>
        <p:blipFill>
          <a:blip r:embed="rId3">
            <a:clrChange>
              <a:clrFrom>
                <a:srgbClr val="69676A"/>
              </a:clrFrom>
              <a:clrTo>
                <a:srgbClr val="69676A">
                  <a:alpha val="0"/>
                </a:srgbClr>
              </a:clrTo>
            </a:clrChange>
            <a:extLst>
              <a:ext uri="{28A0092B-C50C-407E-A947-70E740481C1C}">
                <a14:useLocalDpi xmlns:a14="http://schemas.microsoft.com/office/drawing/2010/main" val="0"/>
              </a:ext>
            </a:extLst>
          </a:blip>
          <a:srcRect l="659" t="1619" r="2040" b="4779"/>
          <a:stretch>
            <a:fillRect/>
          </a:stretch>
        </p:blipFill>
        <p:spPr bwMode="auto">
          <a:xfrm>
            <a:off x="1905000" y="3108325"/>
            <a:ext cx="723900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054334"/>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38593" name="Rectangle 3"/>
          <p:cNvSpPr>
            <a:spLocks noGrp="1" noChangeArrowheads="1"/>
          </p:cNvSpPr>
          <p:nvPr>
            <p:ph type="body" idx="4294967295"/>
          </p:nvPr>
        </p:nvSpPr>
        <p:spPr>
          <a:xfrm>
            <a:off x="558800" y="1003300"/>
            <a:ext cx="8585200" cy="4525963"/>
          </a:xfrm>
        </p:spPr>
        <p:txBody>
          <a:bodyPr/>
          <a:lstStyle/>
          <a:p>
            <a:pPr eaLnBrk="1" hangingPunct="1"/>
            <a:r>
              <a:rPr lang="en-US" sz="3400" dirty="0">
                <a:solidFill>
                  <a:schemeClr val="tx1"/>
                </a:solidFill>
                <a:latin typeface="Arial" charset="0"/>
              </a:rPr>
              <a:t>In about an hour, the moon reaches the umbra, and you see the </a:t>
            </a:r>
            <a:r>
              <a:rPr lang="en-US" sz="3400" dirty="0" err="1">
                <a:solidFill>
                  <a:schemeClr val="tx1"/>
                </a:solidFill>
                <a:latin typeface="Arial" charset="0"/>
              </a:rPr>
              <a:t>umbral</a:t>
            </a:r>
            <a:r>
              <a:rPr lang="en-US" sz="3400" dirty="0">
                <a:solidFill>
                  <a:schemeClr val="tx1"/>
                </a:solidFill>
                <a:latin typeface="Arial" charset="0"/>
              </a:rPr>
              <a:t> shadow darken part of the moon.</a:t>
            </a:r>
          </a:p>
          <a:p>
            <a:pPr lvl="1" eaLnBrk="1" hangingPunct="1"/>
            <a:r>
              <a:rPr lang="en-US" sz="2400" dirty="0">
                <a:solidFill>
                  <a:schemeClr val="tx1"/>
                </a:solidFill>
                <a:latin typeface="Arial" charset="0"/>
              </a:rPr>
              <a:t>It takes about an hour for the moon to enter the umbra </a:t>
            </a:r>
            <a:br>
              <a:rPr lang="en-US" sz="2400" dirty="0">
                <a:solidFill>
                  <a:schemeClr val="tx1"/>
                </a:solidFill>
                <a:latin typeface="Arial" charset="0"/>
              </a:rPr>
            </a:br>
            <a:r>
              <a:rPr lang="en-US" sz="2400" dirty="0">
                <a:solidFill>
                  <a:schemeClr val="tx1"/>
                </a:solidFill>
                <a:latin typeface="Arial" charset="0"/>
              </a:rPr>
              <a:t>completely and become totally eclipsed.</a:t>
            </a:r>
            <a:endParaRPr lang="en-US" sz="2000" dirty="0">
              <a:solidFill>
                <a:schemeClr val="tx1"/>
              </a:solidFill>
              <a:latin typeface="Arial" charset="0"/>
            </a:endParaRPr>
          </a:p>
        </p:txBody>
      </p:sp>
      <p:sp>
        <p:nvSpPr>
          <p:cNvPr id="238594"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chemeClr val="accent5">
                    <a:lumMod val="50000"/>
                  </a:schemeClr>
                </a:solidFill>
              </a:rPr>
              <a:t>Lunar Eclipses</a:t>
            </a:r>
          </a:p>
        </p:txBody>
      </p:sp>
      <p:pic>
        <p:nvPicPr>
          <p:cNvPr id="238595" name="Picture 10" descr="02f09 copy"/>
          <p:cNvPicPr>
            <a:picLocks noChangeAspect="1" noChangeArrowheads="1"/>
          </p:cNvPicPr>
          <p:nvPr/>
        </p:nvPicPr>
        <p:blipFill>
          <a:blip r:embed="rId3">
            <a:clrChange>
              <a:clrFrom>
                <a:srgbClr val="69676A"/>
              </a:clrFrom>
              <a:clrTo>
                <a:srgbClr val="69676A">
                  <a:alpha val="0"/>
                </a:srgbClr>
              </a:clrTo>
            </a:clrChange>
            <a:extLst>
              <a:ext uri="{28A0092B-C50C-407E-A947-70E740481C1C}">
                <a14:useLocalDpi xmlns:a14="http://schemas.microsoft.com/office/drawing/2010/main" val="0"/>
              </a:ext>
            </a:extLst>
          </a:blip>
          <a:srcRect l="659" t="1619" r="2040" b="4779"/>
          <a:stretch>
            <a:fillRect/>
          </a:stretch>
        </p:blipFill>
        <p:spPr bwMode="auto">
          <a:xfrm>
            <a:off x="3105150" y="3729038"/>
            <a:ext cx="603885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403042"/>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40641" name="Rectangle 4"/>
          <p:cNvSpPr>
            <a:spLocks noGrp="1" noChangeArrowheads="1"/>
          </p:cNvSpPr>
          <p:nvPr>
            <p:ph type="body" sz="half" idx="1"/>
          </p:nvPr>
        </p:nvSpPr>
        <p:spPr>
          <a:xfrm>
            <a:off x="147261" y="990600"/>
            <a:ext cx="8801477" cy="5450997"/>
          </a:xfrm>
          <a:noFill/>
        </p:spPr>
        <p:txBody>
          <a:bodyPr>
            <a:normAutofit/>
          </a:bodyPr>
          <a:lstStyle/>
          <a:p>
            <a:pPr eaLnBrk="1" hangingPunct="1"/>
            <a:r>
              <a:rPr lang="en-US" dirty="0">
                <a:solidFill>
                  <a:schemeClr val="tx1"/>
                </a:solidFill>
                <a:latin typeface="Arial" charset="0"/>
              </a:rPr>
              <a:t>The period of total eclipse may last as long as 1 hour 45 minutes.</a:t>
            </a:r>
          </a:p>
          <a:p>
            <a:pPr eaLnBrk="1" hangingPunct="1"/>
            <a:r>
              <a:rPr lang="en-US" dirty="0">
                <a:solidFill>
                  <a:schemeClr val="tx1"/>
                </a:solidFill>
                <a:latin typeface="Arial" charset="0"/>
              </a:rPr>
              <a:t>However, the timing of the eclipse depends on where the moon crosses the shadow</a:t>
            </a:r>
            <a:r>
              <a:rPr lang="en-US" dirty="0" smtClean="0">
                <a:solidFill>
                  <a:schemeClr val="tx1"/>
                </a:solidFill>
                <a:latin typeface="Arial" charset="0"/>
              </a:rPr>
              <a:t>.</a:t>
            </a:r>
          </a:p>
          <a:p>
            <a:r>
              <a:rPr lang="en-US" altLang="zh-CN" sz="3600" dirty="0">
                <a:solidFill>
                  <a:srgbClr val="000000"/>
                </a:solidFill>
                <a:latin typeface="Arial" charset="0"/>
                <a:ea typeface="SimSun" charset="0"/>
                <a:cs typeface="SimSun" charset="0"/>
              </a:rPr>
              <a:t>When the moon is totally eclipsed, it does not </a:t>
            </a:r>
            <a:r>
              <a:rPr lang="en-US" altLang="zh-CN" sz="3600" dirty="0" smtClean="0">
                <a:solidFill>
                  <a:srgbClr val="000000"/>
                </a:solidFill>
                <a:latin typeface="Arial" charset="0"/>
                <a:ea typeface="SimSun" charset="0"/>
                <a:cs typeface="SimSun" charset="0"/>
              </a:rPr>
              <a:t>disappear completely.</a:t>
            </a:r>
          </a:p>
          <a:p>
            <a:pPr lvl="1"/>
            <a:r>
              <a:rPr lang="en-US" altLang="zh-CN" sz="2400" dirty="0" smtClean="0">
                <a:solidFill>
                  <a:srgbClr val="000000"/>
                </a:solidFill>
                <a:latin typeface="Arial" charset="0"/>
                <a:ea typeface="SimSun" charset="0"/>
                <a:cs typeface="SimSun" charset="0"/>
              </a:rPr>
              <a:t>Although </a:t>
            </a:r>
            <a:r>
              <a:rPr lang="en-US" altLang="zh-CN" sz="2400" dirty="0">
                <a:solidFill>
                  <a:srgbClr val="000000"/>
                </a:solidFill>
                <a:latin typeface="Arial" charset="0"/>
                <a:ea typeface="SimSun" charset="0"/>
                <a:cs typeface="SimSun" charset="0"/>
              </a:rPr>
              <a:t>it receives no direct sunlight, the moon in the umbra does receive some sunlight that is refracted (bent) through Earth’s atmosphere.</a:t>
            </a:r>
            <a:endParaRPr lang="en-US" sz="2400" dirty="0">
              <a:solidFill>
                <a:srgbClr val="000000"/>
              </a:solidFill>
              <a:latin typeface="Arial" charset="0"/>
            </a:endParaRPr>
          </a:p>
          <a:p>
            <a:pPr eaLnBrk="1" hangingPunct="1"/>
            <a:endParaRPr lang="en-US" dirty="0">
              <a:solidFill>
                <a:srgbClr val="000000"/>
              </a:solidFill>
              <a:latin typeface="Arial" charset="0"/>
            </a:endParaRPr>
          </a:p>
        </p:txBody>
      </p:sp>
      <p:sp>
        <p:nvSpPr>
          <p:cNvPr id="240642"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chemeClr val="accent5">
                    <a:lumMod val="50000"/>
                  </a:schemeClr>
                </a:solidFill>
              </a:rPr>
              <a:t>Lunar Eclipses</a:t>
            </a:r>
          </a:p>
        </p:txBody>
      </p:sp>
    </p:spTree>
    <p:extLst>
      <p:ext uri="{BB962C8B-B14F-4D97-AF65-F5344CB8AC3E}">
        <p14:creationId xmlns:p14="http://schemas.microsoft.com/office/powerpoint/2010/main" val="217821111"/>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44737" name="Rectangle 3"/>
          <p:cNvSpPr>
            <a:spLocks noGrp="1" noChangeArrowheads="1"/>
          </p:cNvSpPr>
          <p:nvPr>
            <p:ph type="body" sz="half" idx="1"/>
          </p:nvPr>
        </p:nvSpPr>
        <p:spPr>
          <a:xfrm>
            <a:off x="566738" y="990600"/>
            <a:ext cx="8577262" cy="5638800"/>
          </a:xfrm>
          <a:extLst>
            <a:ext uri="{909E8E84-426E-40dd-AFC4-6F175D3DCCD1}">
              <a14:hiddenFill xmlns:a14="http://schemas.microsoft.com/office/drawing/2010/main">
                <a:solidFill>
                  <a:schemeClr val="tx1"/>
                </a:solidFill>
              </a14:hiddenFill>
            </a:ext>
          </a:extLst>
        </p:spPr>
        <p:txBody>
          <a:bodyPr/>
          <a:lstStyle/>
          <a:p>
            <a:pPr eaLnBrk="1" hangingPunct="1"/>
            <a:r>
              <a:rPr lang="en-US" dirty="0">
                <a:solidFill>
                  <a:schemeClr val="tx1"/>
                </a:solidFill>
                <a:latin typeface="Arial" charset="0"/>
              </a:rPr>
              <a:t>If you were on the moon during totality, you would not see any part of the sun—as it would be entirely hidden behind Earth. </a:t>
            </a:r>
          </a:p>
          <a:p>
            <a:pPr lvl="1" eaLnBrk="1" hangingPunct="1"/>
            <a:r>
              <a:rPr lang="en-US" sz="2400" dirty="0">
                <a:solidFill>
                  <a:schemeClr val="tx1"/>
                </a:solidFill>
                <a:latin typeface="Arial" charset="0"/>
              </a:rPr>
              <a:t>However, you would be able to see Earth</a:t>
            </a:r>
            <a:r>
              <a:rPr lang="ja-JP" altLang="en-US" sz="2400" dirty="0">
                <a:solidFill>
                  <a:schemeClr val="tx1"/>
                </a:solidFill>
                <a:latin typeface="Arial" charset="0"/>
              </a:rPr>
              <a:t>’</a:t>
            </a:r>
            <a:r>
              <a:rPr lang="en-US" altLang="ja-JP" sz="2400" dirty="0">
                <a:solidFill>
                  <a:schemeClr val="tx1"/>
                </a:solidFill>
                <a:latin typeface="Arial" charset="0"/>
              </a:rPr>
              <a:t>s atmosphere illuminated from behind by the sun.</a:t>
            </a:r>
            <a:endParaRPr lang="en-US" sz="2400" dirty="0">
              <a:solidFill>
                <a:schemeClr val="tx1"/>
              </a:solidFill>
              <a:latin typeface="Arial" charset="0"/>
            </a:endParaRPr>
          </a:p>
        </p:txBody>
      </p:sp>
      <p:sp>
        <p:nvSpPr>
          <p:cNvPr id="244738"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chemeClr val="accent5">
                    <a:lumMod val="50000"/>
                  </a:schemeClr>
                </a:solidFill>
              </a:rPr>
              <a:t>Lunar Eclipses</a:t>
            </a:r>
          </a:p>
        </p:txBody>
      </p:sp>
      <p:pic>
        <p:nvPicPr>
          <p:cNvPr id="244739" name="Picture 10" descr="02f09 copy"/>
          <p:cNvPicPr>
            <a:picLocks noChangeAspect="1" noChangeArrowheads="1"/>
          </p:cNvPicPr>
          <p:nvPr/>
        </p:nvPicPr>
        <p:blipFill>
          <a:blip r:embed="rId3">
            <a:clrChange>
              <a:clrFrom>
                <a:srgbClr val="69676A"/>
              </a:clrFrom>
              <a:clrTo>
                <a:srgbClr val="69676A">
                  <a:alpha val="0"/>
                </a:srgbClr>
              </a:clrTo>
            </a:clrChange>
            <a:extLst>
              <a:ext uri="{28A0092B-C50C-407E-A947-70E740481C1C}">
                <a14:useLocalDpi xmlns:a14="http://schemas.microsoft.com/office/drawing/2010/main" val="0"/>
              </a:ext>
            </a:extLst>
          </a:blip>
          <a:srcRect l="659" t="1619" r="2040" b="4779"/>
          <a:stretch>
            <a:fillRect/>
          </a:stretch>
        </p:blipFill>
        <p:spPr bwMode="auto">
          <a:xfrm>
            <a:off x="3105150" y="3729038"/>
            <a:ext cx="603885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171293"/>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46785" name="Rectangle 2"/>
          <p:cNvSpPr>
            <a:spLocks noGrp="1" noChangeArrowheads="1"/>
          </p:cNvSpPr>
          <p:nvPr>
            <p:ph type="body" sz="half" idx="1"/>
          </p:nvPr>
        </p:nvSpPr>
        <p:spPr>
          <a:xfrm>
            <a:off x="566738" y="993775"/>
            <a:ext cx="8577262" cy="4525963"/>
          </a:xfrm>
          <a:noFill/>
        </p:spPr>
        <p:txBody>
          <a:bodyPr/>
          <a:lstStyle/>
          <a:p>
            <a:pPr eaLnBrk="1" hangingPunct="1"/>
            <a:r>
              <a:rPr lang="en-US" dirty="0">
                <a:solidFill>
                  <a:schemeClr val="tx1"/>
                </a:solidFill>
                <a:latin typeface="Arial" charset="0"/>
              </a:rPr>
              <a:t>The red glow from this ring consisting of all the Earth</a:t>
            </a:r>
            <a:r>
              <a:rPr lang="ja-JP" altLang="en-US" dirty="0">
                <a:solidFill>
                  <a:schemeClr val="tx1"/>
                </a:solidFill>
                <a:latin typeface="Arial" charset="0"/>
              </a:rPr>
              <a:t>’</a:t>
            </a:r>
            <a:r>
              <a:rPr lang="en-US" altLang="ja-JP" dirty="0">
                <a:solidFill>
                  <a:schemeClr val="tx1"/>
                </a:solidFill>
                <a:latin typeface="Arial" charset="0"/>
              </a:rPr>
              <a:t>s simultaneous sunsets and sunrises illuminates the moon during totality and makes it glow coppery red.</a:t>
            </a:r>
            <a:endParaRPr lang="en-US" dirty="0">
              <a:solidFill>
                <a:schemeClr val="tx1"/>
              </a:solidFill>
              <a:latin typeface="Arial" charset="0"/>
            </a:endParaRPr>
          </a:p>
        </p:txBody>
      </p:sp>
      <p:sp>
        <p:nvSpPr>
          <p:cNvPr id="246786"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chemeClr val="accent5">
                    <a:lumMod val="50000"/>
                  </a:schemeClr>
                </a:solidFill>
              </a:rPr>
              <a:t>Lunar Eclipses</a:t>
            </a:r>
          </a:p>
        </p:txBody>
      </p:sp>
      <p:pic>
        <p:nvPicPr>
          <p:cNvPr id="129031" name="Picture 7" descr="02f09"/>
          <p:cNvPicPr>
            <a:picLocks noChangeAspect="1" noChangeArrowheads="1"/>
          </p:cNvPicPr>
          <p:nvPr/>
        </p:nvPicPr>
        <p:blipFill>
          <a:blip r:embed="rId3">
            <a:extLst>
              <a:ext uri="{28A0092B-C50C-407E-A947-70E740481C1C}">
                <a14:useLocalDpi xmlns:a14="http://schemas.microsoft.com/office/drawing/2010/main" val="0"/>
              </a:ext>
            </a:extLst>
          </a:blip>
          <a:srcRect l="33899" t="7623" r="1695" b="62256"/>
          <a:stretch>
            <a:fillRect/>
          </a:stretch>
        </p:blipFill>
        <p:spPr bwMode="auto">
          <a:xfrm>
            <a:off x="533400" y="4335463"/>
            <a:ext cx="8077200"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27909597"/>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50881" name="Rectangle 8"/>
          <p:cNvSpPr>
            <a:spLocks noGrp="1" noChangeArrowheads="1"/>
          </p:cNvSpPr>
          <p:nvPr>
            <p:ph type="body" sz="half" idx="1"/>
          </p:nvPr>
        </p:nvSpPr>
        <p:spPr>
          <a:xfrm>
            <a:off x="566738" y="990600"/>
            <a:ext cx="8591550" cy="5334000"/>
          </a:xfrm>
          <a:extLst>
            <a:ext uri="{909E8E84-426E-40dd-AFC4-6F175D3DCCD1}">
              <a14:hiddenFill xmlns:a14="http://schemas.microsoft.com/office/drawing/2010/main">
                <a:solidFill>
                  <a:schemeClr val="tx1"/>
                </a:solidFill>
              </a14:hiddenFill>
            </a:ext>
          </a:extLst>
        </p:spPr>
        <p:txBody>
          <a:bodyPr/>
          <a:lstStyle/>
          <a:p>
            <a:pPr eaLnBrk="1" hangingPunct="1"/>
            <a:r>
              <a:rPr lang="en-US" dirty="0">
                <a:solidFill>
                  <a:srgbClr val="633201"/>
                </a:solidFill>
                <a:latin typeface="Arial" charset="0"/>
              </a:rPr>
              <a:t>The part of the moon that remains outside the umbra in the penumbra receives some direct sunlight.</a:t>
            </a:r>
          </a:p>
          <a:p>
            <a:pPr lvl="1" eaLnBrk="1" hangingPunct="1"/>
            <a:r>
              <a:rPr lang="en-US" sz="2400" dirty="0">
                <a:solidFill>
                  <a:srgbClr val="633201"/>
                </a:solidFill>
                <a:latin typeface="Arial" charset="0"/>
              </a:rPr>
              <a:t>The glare is usually great enough to prevent your seeing the faint coppery glow of the part of the moon in the umbra.</a:t>
            </a:r>
          </a:p>
        </p:txBody>
      </p:sp>
      <p:sp>
        <p:nvSpPr>
          <p:cNvPr id="250882"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chemeClr val="accent5">
                    <a:lumMod val="50000"/>
                  </a:schemeClr>
                </a:solidFill>
              </a:rPr>
              <a:t>Lunar Eclipses</a:t>
            </a:r>
          </a:p>
        </p:txBody>
      </p:sp>
      <p:pic>
        <p:nvPicPr>
          <p:cNvPr id="250883" name="Picture 10" descr="02f09 copy"/>
          <p:cNvPicPr>
            <a:picLocks noChangeAspect="1" noChangeArrowheads="1"/>
          </p:cNvPicPr>
          <p:nvPr/>
        </p:nvPicPr>
        <p:blipFill>
          <a:blip r:embed="rId3">
            <a:clrChange>
              <a:clrFrom>
                <a:srgbClr val="69676A"/>
              </a:clrFrom>
              <a:clrTo>
                <a:srgbClr val="69676A">
                  <a:alpha val="0"/>
                </a:srgbClr>
              </a:clrTo>
            </a:clrChange>
            <a:extLst>
              <a:ext uri="{28A0092B-C50C-407E-A947-70E740481C1C}">
                <a14:useLocalDpi xmlns:a14="http://schemas.microsoft.com/office/drawing/2010/main" val="0"/>
              </a:ext>
            </a:extLst>
          </a:blip>
          <a:srcRect l="659" t="1619" r="2040" b="4779"/>
          <a:stretch>
            <a:fillRect/>
          </a:stretch>
        </p:blipFill>
        <p:spPr bwMode="auto">
          <a:xfrm>
            <a:off x="3105150" y="3729038"/>
            <a:ext cx="603885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318596"/>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52929" name="Rectangle 2"/>
          <p:cNvSpPr>
            <a:spLocks noGrp="1" noChangeArrowheads="1"/>
          </p:cNvSpPr>
          <p:nvPr>
            <p:ph type="body" sz="half" idx="1"/>
          </p:nvPr>
        </p:nvSpPr>
        <p:spPr>
          <a:xfrm>
            <a:off x="566738" y="990600"/>
            <a:ext cx="8196262" cy="5410200"/>
          </a:xfrm>
          <a:noFill/>
        </p:spPr>
        <p:txBody>
          <a:bodyPr/>
          <a:lstStyle/>
          <a:p>
            <a:pPr eaLnBrk="1" hangingPunct="1"/>
            <a:r>
              <a:rPr lang="en-US" altLang="zh-CN" sz="3600" dirty="0">
                <a:solidFill>
                  <a:schemeClr val="tx1"/>
                </a:solidFill>
                <a:latin typeface="Arial" charset="0"/>
                <a:ea typeface="SimSun" charset="0"/>
                <a:cs typeface="SimSun" charset="0"/>
              </a:rPr>
              <a:t>Lunar eclipses always occur at full moon but not at every full moon.</a:t>
            </a:r>
          </a:p>
          <a:p>
            <a:pPr lvl="1" eaLnBrk="1" hangingPunct="1"/>
            <a:r>
              <a:rPr lang="en-US" altLang="zh-CN" sz="2400" dirty="0">
                <a:solidFill>
                  <a:schemeClr val="tx1"/>
                </a:solidFill>
                <a:latin typeface="Arial" charset="0"/>
                <a:ea typeface="SimSun" charset="0"/>
                <a:cs typeface="SimSun" charset="0"/>
              </a:rPr>
              <a:t>The moon’s orbit is tipped about 5 degrees to the ecliptic.</a:t>
            </a:r>
          </a:p>
          <a:p>
            <a:pPr lvl="1" eaLnBrk="1" hangingPunct="1"/>
            <a:r>
              <a:rPr lang="en-US" altLang="zh-CN" sz="2400" dirty="0">
                <a:solidFill>
                  <a:schemeClr val="tx1"/>
                </a:solidFill>
                <a:latin typeface="Arial" charset="0"/>
                <a:ea typeface="SimSun" charset="0"/>
                <a:cs typeface="SimSun" charset="0"/>
              </a:rPr>
              <a:t>So, most full moons cross the sky north or south of Earth’s shadow and there is no lunar eclipse that month.</a:t>
            </a:r>
          </a:p>
        </p:txBody>
      </p:sp>
      <p:sp>
        <p:nvSpPr>
          <p:cNvPr id="252930"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rgbClr val="633201"/>
                </a:solidFill>
              </a:rPr>
              <a:t>Lunar Eclipses</a:t>
            </a:r>
          </a:p>
        </p:txBody>
      </p:sp>
      <p:pic>
        <p:nvPicPr>
          <p:cNvPr id="132104" name="Picture 8" descr="02f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7800"/>
            <a:ext cx="8763000"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73939018"/>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54977" name="Rectangle 3"/>
          <p:cNvSpPr>
            <a:spLocks noGrp="1" noChangeArrowheads="1"/>
          </p:cNvSpPr>
          <p:nvPr>
            <p:ph type="body" idx="4294967295"/>
          </p:nvPr>
        </p:nvSpPr>
        <p:spPr>
          <a:xfrm>
            <a:off x="147261" y="989012"/>
            <a:ext cx="8996739" cy="5563011"/>
          </a:xfrm>
        </p:spPr>
        <p:txBody>
          <a:bodyPr>
            <a:normAutofit fontScale="92500" lnSpcReduction="10000"/>
          </a:bodyPr>
          <a:lstStyle/>
          <a:p>
            <a:pPr eaLnBrk="1" hangingPunct="1"/>
            <a:r>
              <a:rPr lang="en-US" sz="3600" dirty="0">
                <a:solidFill>
                  <a:schemeClr val="tx1"/>
                </a:solidFill>
                <a:latin typeface="Arial" charset="0"/>
              </a:rPr>
              <a:t>For the same reason, solar eclipses always occur at new moon but not at every new moon</a:t>
            </a:r>
            <a:r>
              <a:rPr lang="en-US" sz="3600" dirty="0" smtClean="0">
                <a:solidFill>
                  <a:schemeClr val="tx1"/>
                </a:solidFill>
                <a:latin typeface="Arial" charset="0"/>
              </a:rPr>
              <a:t>.</a:t>
            </a:r>
          </a:p>
          <a:p>
            <a:r>
              <a:rPr lang="en-US" sz="3400" dirty="0">
                <a:solidFill>
                  <a:srgbClr val="000000"/>
                </a:solidFill>
                <a:latin typeface="Arial" charset="0"/>
              </a:rPr>
              <a:t>The orientation of the moon</a:t>
            </a:r>
            <a:r>
              <a:rPr lang="ja-JP" altLang="en-US" sz="3400" dirty="0">
                <a:solidFill>
                  <a:srgbClr val="000000"/>
                </a:solidFill>
                <a:latin typeface="Arial" charset="0"/>
              </a:rPr>
              <a:t>’</a:t>
            </a:r>
            <a:r>
              <a:rPr lang="en-US" altLang="ja-JP" sz="3400" dirty="0">
                <a:solidFill>
                  <a:srgbClr val="000000"/>
                </a:solidFill>
                <a:latin typeface="Arial" charset="0"/>
              </a:rPr>
              <a:t>s orbit in space varies slowly.</a:t>
            </a:r>
          </a:p>
          <a:p>
            <a:r>
              <a:rPr lang="en-US" sz="3400" dirty="0">
                <a:solidFill>
                  <a:srgbClr val="000000"/>
                </a:solidFill>
                <a:latin typeface="Arial" charset="0"/>
              </a:rPr>
              <a:t>As a result, solar and lunar eclipses repeat in a pattern called the </a:t>
            </a:r>
            <a:r>
              <a:rPr lang="en-US" sz="3400" dirty="0" err="1">
                <a:solidFill>
                  <a:srgbClr val="000000"/>
                </a:solidFill>
                <a:latin typeface="Arial" charset="0"/>
              </a:rPr>
              <a:t>Saros</a:t>
            </a:r>
            <a:r>
              <a:rPr lang="en-US" sz="3400" dirty="0">
                <a:solidFill>
                  <a:srgbClr val="000000"/>
                </a:solidFill>
                <a:latin typeface="Arial" charset="0"/>
              </a:rPr>
              <a:t> cycle lasting 18 years 11 1/3 days.</a:t>
            </a:r>
            <a:r>
              <a:rPr lang="en-US" dirty="0">
                <a:solidFill>
                  <a:srgbClr val="000000"/>
                </a:solidFill>
                <a:latin typeface="Arial" charset="0"/>
              </a:rPr>
              <a:t> </a:t>
            </a:r>
          </a:p>
          <a:p>
            <a:pPr lvl="1"/>
            <a:r>
              <a:rPr lang="en-US" sz="2400" dirty="0">
                <a:solidFill>
                  <a:srgbClr val="000000"/>
                </a:solidFill>
                <a:latin typeface="Arial" charset="0"/>
              </a:rPr>
              <a:t>Ancient peoples who understood the </a:t>
            </a:r>
            <a:r>
              <a:rPr lang="en-US" sz="2400" dirty="0" err="1">
                <a:solidFill>
                  <a:srgbClr val="000000"/>
                </a:solidFill>
                <a:latin typeface="Arial" charset="0"/>
              </a:rPr>
              <a:t>Saros</a:t>
            </a:r>
            <a:r>
              <a:rPr lang="en-US" sz="2400" dirty="0">
                <a:solidFill>
                  <a:srgbClr val="000000"/>
                </a:solidFill>
                <a:latin typeface="Arial" charset="0"/>
              </a:rPr>
              <a:t> cycle could predict eclipses without understanding what the sun and moon really were.</a:t>
            </a:r>
          </a:p>
          <a:p>
            <a:pPr eaLnBrk="1" hangingPunct="1"/>
            <a:endParaRPr lang="en-US" altLang="zh-CN" sz="3600" dirty="0">
              <a:solidFill>
                <a:srgbClr val="000000"/>
              </a:solidFill>
              <a:latin typeface="Arial" charset="0"/>
              <a:ea typeface="SimSun" charset="0"/>
              <a:cs typeface="SimSun" charset="0"/>
            </a:endParaRPr>
          </a:p>
          <a:p>
            <a:pPr eaLnBrk="1" hangingPunct="1"/>
            <a:endParaRPr lang="en-US" sz="3600" dirty="0">
              <a:latin typeface="Arial" charset="0"/>
            </a:endParaRPr>
          </a:p>
        </p:txBody>
      </p:sp>
      <p:sp>
        <p:nvSpPr>
          <p:cNvPr id="254978" name="Rectangle 3"/>
          <p:cNvSpPr>
            <a:spLocks noChangeArrowheads="1"/>
          </p:cNvSpPr>
          <p:nvPr/>
        </p:nvSpPr>
        <p:spPr bwMode="auto">
          <a:xfrm>
            <a:off x="349745" y="76200"/>
            <a:ext cx="780365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chemeClr val="accent5">
                    <a:lumMod val="50000"/>
                  </a:schemeClr>
                </a:solidFill>
              </a:rPr>
              <a:t>Lunar Eclipses</a:t>
            </a:r>
          </a:p>
        </p:txBody>
      </p:sp>
    </p:spTree>
    <p:extLst>
      <p:ext uri="{BB962C8B-B14F-4D97-AF65-F5344CB8AC3E}">
        <p14:creationId xmlns:p14="http://schemas.microsoft.com/office/powerpoint/2010/main" val="3171671082"/>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59073" name="Rectangle 2"/>
          <p:cNvSpPr>
            <a:spLocks noGrp="1" noChangeArrowheads="1"/>
          </p:cNvSpPr>
          <p:nvPr>
            <p:ph type="body" idx="4294967295"/>
          </p:nvPr>
        </p:nvSpPr>
        <p:spPr>
          <a:xfrm>
            <a:off x="990600" y="993775"/>
            <a:ext cx="8153400" cy="5668963"/>
          </a:xfrm>
          <a:extLst>
            <a:ext uri="{909E8E84-426E-40dd-AFC4-6F175D3DCCD1}">
              <a14:hiddenFill xmlns:a14="http://schemas.microsoft.com/office/drawing/2010/main">
                <a:solidFill>
                  <a:schemeClr val="tx1"/>
                </a:solidFill>
              </a14:hiddenFill>
            </a:ext>
          </a:extLst>
        </p:spPr>
        <p:txBody>
          <a:bodyPr/>
          <a:lstStyle/>
          <a:p>
            <a:pPr eaLnBrk="1" hangingPunct="1"/>
            <a:r>
              <a:rPr lang="en-US" altLang="zh-CN" sz="3600" dirty="0">
                <a:solidFill>
                  <a:schemeClr val="tx1"/>
                </a:solidFill>
                <a:latin typeface="Arial" charset="0"/>
                <a:ea typeface="SimSun" charset="0"/>
                <a:cs typeface="SimSun" charset="0"/>
              </a:rPr>
              <a:t>Although there are usually no more than one or two lunar eclipses each year, it is not difficult to see one. </a:t>
            </a:r>
          </a:p>
          <a:p>
            <a:pPr lvl="1" eaLnBrk="1" hangingPunct="1"/>
            <a:r>
              <a:rPr lang="en-US" altLang="zh-CN" sz="2400" dirty="0">
                <a:solidFill>
                  <a:schemeClr val="tx1"/>
                </a:solidFill>
                <a:latin typeface="Arial" charset="0"/>
                <a:ea typeface="SimSun" charset="0"/>
                <a:cs typeface="SimSun" charset="0"/>
              </a:rPr>
              <a:t>You need only be on the dark side of Earth when the moon passes through Earth’s shadow.</a:t>
            </a:r>
          </a:p>
          <a:p>
            <a:pPr lvl="1" eaLnBrk="1" hangingPunct="1"/>
            <a:r>
              <a:rPr lang="en-US" altLang="zh-CN" sz="2400" dirty="0">
                <a:solidFill>
                  <a:schemeClr val="tx1"/>
                </a:solidFill>
                <a:latin typeface="Arial" charset="0"/>
                <a:ea typeface="SimSun" charset="0"/>
                <a:cs typeface="SimSun" charset="0"/>
              </a:rPr>
              <a:t>That is, the eclipse must occur between sunset and sunrise at your location to be visible.</a:t>
            </a:r>
            <a:endParaRPr lang="en-US" sz="2400" dirty="0">
              <a:solidFill>
                <a:schemeClr val="tx1"/>
              </a:solidFill>
              <a:latin typeface="Arial" charset="0"/>
            </a:endParaRPr>
          </a:p>
        </p:txBody>
      </p:sp>
      <p:sp>
        <p:nvSpPr>
          <p:cNvPr id="259074"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chemeClr val="accent5">
                    <a:lumMod val="50000"/>
                  </a:schemeClr>
                </a:solidFill>
              </a:rPr>
              <a:t>Lunar Eclipses</a:t>
            </a:r>
          </a:p>
        </p:txBody>
      </p:sp>
    </p:spTree>
    <p:extLst>
      <p:ext uri="{BB962C8B-B14F-4D97-AF65-F5344CB8AC3E}">
        <p14:creationId xmlns:p14="http://schemas.microsoft.com/office/powerpoint/2010/main" val="2413452007"/>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6673" name="Rectangle 2"/>
          <p:cNvSpPr>
            <a:spLocks noGrp="1" noChangeArrowheads="1"/>
          </p:cNvSpPr>
          <p:nvPr>
            <p:ph type="body" sz="half" idx="4294967295"/>
          </p:nvPr>
        </p:nvSpPr>
        <p:spPr>
          <a:xfrm>
            <a:off x="566738" y="962025"/>
            <a:ext cx="8534400" cy="5638800"/>
          </a:xfrm>
          <a:noFill/>
        </p:spPr>
        <p:txBody>
          <a:bodyPr/>
          <a:lstStyle/>
          <a:p>
            <a:pPr eaLnBrk="1" hangingPunct="1"/>
            <a:r>
              <a:rPr lang="en-US" sz="4400" dirty="0">
                <a:solidFill>
                  <a:srgbClr val="000000"/>
                </a:solidFill>
                <a:latin typeface="Arial" charset="0"/>
              </a:rPr>
              <a:t>The moon orbits eastwards around Earth once a month.</a:t>
            </a:r>
          </a:p>
        </p:txBody>
      </p:sp>
      <p:sp>
        <p:nvSpPr>
          <p:cNvPr id="156674"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000" dirty="0">
                <a:solidFill>
                  <a:srgbClr val="76330A"/>
                </a:solidFill>
              </a:rPr>
              <a:t>The Cycles of the Moon</a:t>
            </a:r>
          </a:p>
        </p:txBody>
      </p:sp>
      <p:pic>
        <p:nvPicPr>
          <p:cNvPr id="223240" name="Picture 8" descr="02p24"/>
          <p:cNvPicPr>
            <a:picLocks noChangeAspect="1" noChangeArrowheads="1"/>
          </p:cNvPicPr>
          <p:nvPr/>
        </p:nvPicPr>
        <p:blipFill>
          <a:blip r:embed="rId3">
            <a:extLst>
              <a:ext uri="{28A0092B-C50C-407E-A947-70E740481C1C}">
                <a14:useLocalDpi xmlns:a14="http://schemas.microsoft.com/office/drawing/2010/main" val="0"/>
              </a:ext>
            </a:extLst>
          </a:blip>
          <a:srcRect t="64560"/>
          <a:stretch>
            <a:fillRect/>
          </a:stretch>
        </p:blipFill>
        <p:spPr bwMode="auto">
          <a:xfrm>
            <a:off x="787400" y="3362325"/>
            <a:ext cx="78232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6147874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61121" name="Rectangle 2"/>
          <p:cNvSpPr>
            <a:spLocks noGrp="1" noChangeArrowheads="1"/>
          </p:cNvSpPr>
          <p:nvPr>
            <p:ph type="body" sz="half" idx="1"/>
          </p:nvPr>
        </p:nvSpPr>
        <p:spPr>
          <a:xfrm>
            <a:off x="165669" y="990600"/>
            <a:ext cx="5625531" cy="4525963"/>
          </a:xfrm>
          <a:noFill/>
        </p:spPr>
        <p:txBody>
          <a:bodyPr/>
          <a:lstStyle/>
          <a:p>
            <a:pPr eaLnBrk="1" hangingPunct="1"/>
            <a:r>
              <a:rPr lang="en-US" dirty="0">
                <a:solidFill>
                  <a:schemeClr val="tx1"/>
                </a:solidFill>
                <a:latin typeface="Arial" charset="0"/>
              </a:rPr>
              <a:t>The table will allow you to determine when some upcoming lunar eclipses will be visible from your location.</a:t>
            </a:r>
          </a:p>
        </p:txBody>
      </p:sp>
      <p:pic>
        <p:nvPicPr>
          <p:cNvPr id="261122" name="Picture 7" descr="02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025" y="923925"/>
            <a:ext cx="3228975"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23"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chemeClr val="accent5">
                    <a:lumMod val="50000"/>
                  </a:schemeClr>
                </a:solidFill>
              </a:rPr>
              <a:t>Lunar Eclipses</a:t>
            </a:r>
          </a:p>
        </p:txBody>
      </p:sp>
    </p:spTree>
    <p:extLst>
      <p:ext uri="{BB962C8B-B14F-4D97-AF65-F5344CB8AC3E}">
        <p14:creationId xmlns:p14="http://schemas.microsoft.com/office/powerpoint/2010/main" val="1597861861"/>
      </p:ext>
    </p:extLst>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02p24"/>
          <p:cNvPicPr>
            <a:picLocks noChangeAspect="1" noChangeArrowheads="1"/>
          </p:cNvPicPr>
          <p:nvPr/>
        </p:nvPicPr>
        <p:blipFill>
          <a:blip r:embed="rId2">
            <a:extLst>
              <a:ext uri="{28A0092B-C50C-407E-A947-70E740481C1C}">
                <a14:useLocalDpi xmlns:a14="http://schemas.microsoft.com/office/drawing/2010/main" val="0"/>
              </a:ext>
            </a:extLst>
          </a:blip>
          <a:srcRect t="64560"/>
          <a:stretch>
            <a:fillRect/>
          </a:stretch>
        </p:blipFill>
        <p:spPr bwMode="auto">
          <a:xfrm>
            <a:off x="206727" y="1"/>
            <a:ext cx="8830218"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53447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00200"/>
            <a:ext cx="9144000" cy="3657600"/>
          </a:xfrm>
          <a:prstGeom prst="rect">
            <a:avLst/>
          </a:prstGeom>
        </p:spPr>
      </p:pic>
    </p:spTree>
    <p:extLst>
      <p:ext uri="{BB962C8B-B14F-4D97-AF65-F5344CB8AC3E}">
        <p14:creationId xmlns:p14="http://schemas.microsoft.com/office/powerpoint/2010/main" val="3135530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24857" y="2610683"/>
            <a:ext cx="7959009" cy="4154983"/>
          </a:xfrm>
          <a:prstGeom prst="rect">
            <a:avLst/>
          </a:prstGeom>
        </p:spPr>
        <p:txBody>
          <a:bodyPr wrap="square">
            <a:spAutoFit/>
          </a:bodyPr>
          <a:lstStyle/>
          <a:p>
            <a:r>
              <a:rPr lang="en-US" sz="2400" dirty="0" smtClean="0"/>
              <a:t>The amount of time it takes the moon to orbit the Earth and appear at the same place on the Celestial Sphere is called the sidereal period of the moon. This amount of time is not the same as the lunar month. The lunar month is the amount of time between successive new moons, or full moons, or any two successive, similar phases. Phases of the moon, however, depend on the relative positions of the Earth, moon, and Sun. Since the Earth is orbiting the Sun, these alignments occur at different absolute places in the moon's orbit each month.</a:t>
            </a:r>
            <a:endParaRPr lang="en-US" sz="2400" dirty="0"/>
          </a:p>
        </p:txBody>
      </p:sp>
      <p:sp>
        <p:nvSpPr>
          <p:cNvPr id="3" name="Title 2"/>
          <p:cNvSpPr>
            <a:spLocks noGrp="1"/>
          </p:cNvSpPr>
          <p:nvPr>
            <p:ph type="title"/>
          </p:nvPr>
        </p:nvSpPr>
        <p:spPr/>
        <p:txBody>
          <a:bodyPr/>
          <a:lstStyle/>
          <a:p>
            <a:r>
              <a:rPr lang="en-US" sz="3600" b="1" dirty="0">
                <a:solidFill>
                  <a:schemeClr val="accent5">
                    <a:lumMod val="50000"/>
                  </a:schemeClr>
                </a:solidFill>
              </a:rPr>
              <a:t>The Sidereal Period of the Moon</a:t>
            </a:r>
            <a:r>
              <a:rPr lang="en-US" b="1" dirty="0"/>
              <a:t/>
            </a:r>
            <a:br>
              <a:rPr lang="en-US" b="1" dirty="0"/>
            </a:br>
            <a:endParaRPr lang="en-US" dirty="0"/>
          </a:p>
        </p:txBody>
      </p:sp>
    </p:spTree>
    <p:extLst>
      <p:ext uri="{BB962C8B-B14F-4D97-AF65-F5344CB8AC3E}">
        <p14:creationId xmlns:p14="http://schemas.microsoft.com/office/powerpoint/2010/main" val="3169266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02p24"/>
          <p:cNvPicPr>
            <a:picLocks noChangeAspect="1" noChangeArrowheads="1"/>
          </p:cNvPicPr>
          <p:nvPr/>
        </p:nvPicPr>
        <p:blipFill>
          <a:blip r:embed="rId2">
            <a:extLst>
              <a:ext uri="{28A0092B-C50C-407E-A947-70E740481C1C}">
                <a14:useLocalDpi xmlns:a14="http://schemas.microsoft.com/office/drawing/2010/main" val="0"/>
              </a:ext>
            </a:extLst>
          </a:blip>
          <a:srcRect t="31439" r="36916" b="35226"/>
          <a:stretch>
            <a:fillRect/>
          </a:stretch>
        </p:blipFill>
        <p:spPr bwMode="auto">
          <a:xfrm>
            <a:off x="-1377205" y="0"/>
            <a:ext cx="1052120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14701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68961" name="Rectangle 2"/>
          <p:cNvSpPr>
            <a:spLocks noGrp="1" noChangeArrowheads="1"/>
          </p:cNvSpPr>
          <p:nvPr>
            <p:ph type="body" sz="half" idx="4294967295"/>
          </p:nvPr>
        </p:nvSpPr>
        <p:spPr>
          <a:xfrm>
            <a:off x="566738" y="990600"/>
            <a:ext cx="8382000" cy="5819775"/>
          </a:xfrm>
          <a:noFill/>
        </p:spPr>
        <p:txBody>
          <a:bodyPr/>
          <a:lstStyle/>
          <a:p>
            <a:pPr eaLnBrk="1" hangingPunct="1"/>
            <a:r>
              <a:rPr lang="en-US" altLang="zh-CN" sz="3600" dirty="0">
                <a:solidFill>
                  <a:schemeClr val="tx1"/>
                </a:solidFill>
                <a:latin typeface="Arial" charset="0"/>
                <a:ea typeface="SimSun" charset="0"/>
                <a:cs typeface="SimSun" charset="0"/>
              </a:rPr>
              <a:t>First, the moon always keeps the same side facing Earth, and you never see the far side of the moon.</a:t>
            </a:r>
          </a:p>
          <a:p>
            <a:pPr lvl="1" eaLnBrk="1" hangingPunct="1"/>
            <a:r>
              <a:rPr lang="en-US" altLang="zh-CN" sz="2400" dirty="0">
                <a:solidFill>
                  <a:schemeClr val="tx1"/>
                </a:solidFill>
                <a:latin typeface="Arial" charset="0"/>
                <a:ea typeface="SimSun" charset="0"/>
                <a:cs typeface="SimSun" charset="0"/>
              </a:rPr>
              <a:t>‘The man in the moon’ </a:t>
            </a:r>
            <a:br>
              <a:rPr lang="en-US" altLang="zh-CN" sz="2400" dirty="0">
                <a:solidFill>
                  <a:schemeClr val="tx1"/>
                </a:solidFill>
                <a:latin typeface="Arial" charset="0"/>
                <a:ea typeface="SimSun" charset="0"/>
                <a:cs typeface="SimSun" charset="0"/>
              </a:rPr>
            </a:br>
            <a:r>
              <a:rPr lang="en-US" altLang="zh-CN" sz="2400" dirty="0">
                <a:solidFill>
                  <a:schemeClr val="tx1"/>
                </a:solidFill>
                <a:latin typeface="Arial" charset="0"/>
                <a:ea typeface="SimSun" charset="0"/>
                <a:cs typeface="SimSun" charset="0"/>
              </a:rPr>
              <a:t>(some cultures see </a:t>
            </a:r>
            <a:br>
              <a:rPr lang="en-US" altLang="zh-CN" sz="2400" dirty="0">
                <a:solidFill>
                  <a:schemeClr val="tx1"/>
                </a:solidFill>
                <a:latin typeface="Arial" charset="0"/>
                <a:ea typeface="SimSun" charset="0"/>
                <a:cs typeface="SimSun" charset="0"/>
              </a:rPr>
            </a:br>
            <a:r>
              <a:rPr lang="en-US" altLang="zh-CN" sz="2400" dirty="0">
                <a:solidFill>
                  <a:schemeClr val="tx1"/>
                </a:solidFill>
                <a:latin typeface="Arial" charset="0"/>
                <a:ea typeface="SimSun" charset="0"/>
                <a:cs typeface="SimSun" charset="0"/>
              </a:rPr>
              <a:t>‘the rabbit in the moon’ </a:t>
            </a:r>
            <a:br>
              <a:rPr lang="en-US" altLang="zh-CN" sz="2400" dirty="0">
                <a:solidFill>
                  <a:schemeClr val="tx1"/>
                </a:solidFill>
                <a:latin typeface="Arial" charset="0"/>
                <a:ea typeface="SimSun" charset="0"/>
                <a:cs typeface="SimSun" charset="0"/>
              </a:rPr>
            </a:br>
            <a:r>
              <a:rPr lang="en-US" altLang="zh-CN" sz="2400" dirty="0">
                <a:solidFill>
                  <a:schemeClr val="tx1"/>
                </a:solidFill>
                <a:latin typeface="Arial" charset="0"/>
                <a:ea typeface="SimSun" charset="0"/>
                <a:cs typeface="SimSun" charset="0"/>
              </a:rPr>
              <a:t>instead) is produced by </a:t>
            </a:r>
            <a:br>
              <a:rPr lang="en-US" altLang="zh-CN" sz="2400" dirty="0">
                <a:solidFill>
                  <a:schemeClr val="tx1"/>
                </a:solidFill>
                <a:latin typeface="Arial" charset="0"/>
                <a:ea typeface="SimSun" charset="0"/>
                <a:cs typeface="SimSun" charset="0"/>
              </a:rPr>
            </a:br>
            <a:r>
              <a:rPr lang="en-US" altLang="zh-CN" sz="2400" dirty="0">
                <a:solidFill>
                  <a:schemeClr val="tx1"/>
                </a:solidFill>
                <a:latin typeface="Arial" charset="0"/>
                <a:ea typeface="SimSun" charset="0"/>
                <a:cs typeface="SimSun" charset="0"/>
              </a:rPr>
              <a:t>familiar features on the </a:t>
            </a:r>
            <a:br>
              <a:rPr lang="en-US" altLang="zh-CN" sz="2400" dirty="0">
                <a:solidFill>
                  <a:schemeClr val="tx1"/>
                </a:solidFill>
                <a:latin typeface="Arial" charset="0"/>
                <a:ea typeface="SimSun" charset="0"/>
                <a:cs typeface="SimSun" charset="0"/>
              </a:rPr>
            </a:br>
            <a:r>
              <a:rPr lang="en-US" altLang="zh-CN" sz="2400" dirty="0">
                <a:solidFill>
                  <a:schemeClr val="tx1"/>
                </a:solidFill>
                <a:latin typeface="Arial" charset="0"/>
                <a:ea typeface="SimSun" charset="0"/>
                <a:cs typeface="SimSun" charset="0"/>
              </a:rPr>
              <a:t>moon’s near side</a:t>
            </a:r>
            <a:r>
              <a:rPr lang="en-US" altLang="zh-CN" sz="2400" dirty="0">
                <a:latin typeface="Arial" charset="0"/>
                <a:ea typeface="SimSun" charset="0"/>
                <a:cs typeface="SimSun" charset="0"/>
              </a:rPr>
              <a:t>.</a:t>
            </a:r>
          </a:p>
        </p:txBody>
      </p:sp>
      <p:sp>
        <p:nvSpPr>
          <p:cNvPr id="168962" name="Rectangle 3"/>
          <p:cNvSpPr>
            <a:spLocks noChangeArrowheads="1"/>
          </p:cNvSpPr>
          <p:nvPr/>
        </p:nvSpPr>
        <p:spPr bwMode="auto">
          <a:xfrm>
            <a:off x="566738" y="76200"/>
            <a:ext cx="7586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000" dirty="0">
                <a:solidFill>
                  <a:srgbClr val="76330A"/>
                </a:solidFill>
              </a:rPr>
              <a:t>The Cycle of Moon Phases</a:t>
            </a:r>
          </a:p>
        </p:txBody>
      </p:sp>
      <p:pic>
        <p:nvPicPr>
          <p:cNvPr id="230406" name="Picture 6" descr="02p24"/>
          <p:cNvPicPr>
            <a:picLocks noChangeAspect="1" noChangeArrowheads="1"/>
          </p:cNvPicPr>
          <p:nvPr/>
        </p:nvPicPr>
        <p:blipFill>
          <a:blip r:embed="rId3">
            <a:extLst>
              <a:ext uri="{28A0092B-C50C-407E-A947-70E740481C1C}">
                <a14:useLocalDpi xmlns:a14="http://schemas.microsoft.com/office/drawing/2010/main" val="0"/>
              </a:ext>
            </a:extLst>
          </a:blip>
          <a:srcRect l="56198" t="4762" r="9302" b="69048"/>
          <a:stretch>
            <a:fillRect/>
          </a:stretch>
        </p:blipFill>
        <p:spPr bwMode="auto">
          <a:xfrm>
            <a:off x="5410200" y="3360738"/>
            <a:ext cx="3733800" cy="349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9563637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1456</TotalTime>
  <Words>1666</Words>
  <Application>Microsoft Macintosh PowerPoint</Application>
  <PresentationFormat>On-screen Show (4:3)</PresentationFormat>
  <Paragraphs>133</Paragraphs>
  <Slides>40</Slides>
  <Notes>33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Sky</vt:lpstr>
      <vt:lpstr>PowerPoint Presentation</vt:lpstr>
      <vt:lpstr>PowerPoint Presentation</vt:lpstr>
      <vt:lpstr>PowerPoint Presentation</vt:lpstr>
      <vt:lpstr>PowerPoint Presentation</vt:lpstr>
      <vt:lpstr>PowerPoint Presentation</vt:lpstr>
      <vt:lpstr>PowerPoint Presentation</vt:lpstr>
      <vt:lpstr>The Sidereal Period of the Moon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Santa Monica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 Said</dc:creator>
  <cp:lastModifiedBy>Asma Said</cp:lastModifiedBy>
  <cp:revision>23</cp:revision>
  <dcterms:created xsi:type="dcterms:W3CDTF">2014-02-08T18:30:38Z</dcterms:created>
  <dcterms:modified xsi:type="dcterms:W3CDTF">2014-02-09T19:00:22Z</dcterms:modified>
</cp:coreProperties>
</file>