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50"/>
  </p:notesMasterIdLst>
  <p:sldIdLst>
    <p:sldId id="256" r:id="rId2"/>
    <p:sldId id="259" r:id="rId3"/>
    <p:sldId id="257" r:id="rId4"/>
    <p:sldId id="260" r:id="rId5"/>
    <p:sldId id="258" r:id="rId6"/>
    <p:sldId id="261" r:id="rId7"/>
    <p:sldId id="262" r:id="rId8"/>
    <p:sldId id="263" r:id="rId9"/>
    <p:sldId id="264" r:id="rId10"/>
    <p:sldId id="265" r:id="rId11"/>
    <p:sldId id="266" r:id="rId12"/>
    <p:sldId id="269" r:id="rId13"/>
    <p:sldId id="270" r:id="rId14"/>
    <p:sldId id="271" r:id="rId15"/>
    <p:sldId id="268" r:id="rId16"/>
    <p:sldId id="272" r:id="rId17"/>
    <p:sldId id="275" r:id="rId18"/>
    <p:sldId id="274" r:id="rId19"/>
    <p:sldId id="277" r:id="rId20"/>
    <p:sldId id="279" r:id="rId21"/>
    <p:sldId id="280" r:id="rId22"/>
    <p:sldId id="282" r:id="rId23"/>
    <p:sldId id="283" r:id="rId24"/>
    <p:sldId id="284" r:id="rId25"/>
    <p:sldId id="285" r:id="rId26"/>
    <p:sldId id="286"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5" r:id="rId44"/>
    <p:sldId id="306" r:id="rId45"/>
    <p:sldId id="307" r:id="rId46"/>
    <p:sldId id="308" r:id="rId47"/>
    <p:sldId id="309" r:id="rId48"/>
    <p:sldId id="310"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6" d="100"/>
          <a:sy n="86" d="100"/>
        </p:scale>
        <p:origin x="-172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F82362-1802-5C43-8E3C-6428F4D823A6}" type="datetimeFigureOut">
              <a:rPr lang="en-US" smtClean="0"/>
              <a:t>2/4/14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908297-1E7E-1F48-855B-9B118D356E60}" type="slidenum">
              <a:rPr lang="en-US" smtClean="0"/>
              <a:t>‹#›</a:t>
            </a:fld>
            <a:endParaRPr lang="en-US"/>
          </a:p>
        </p:txBody>
      </p:sp>
    </p:spTree>
    <p:extLst>
      <p:ext uri="{BB962C8B-B14F-4D97-AF65-F5344CB8AC3E}">
        <p14:creationId xmlns:p14="http://schemas.microsoft.com/office/powerpoint/2010/main" val="3923314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en.wikipedia.org/wiki/Pole_Star" TargetMode="External"/><Relationship Id="rId4" Type="http://schemas.openxmlformats.org/officeDocument/2006/relationships/hyperlink" Target="http://en.wikipedia.org/wiki/Constellation" TargetMode="External"/><Relationship Id="rId5" Type="http://schemas.openxmlformats.org/officeDocument/2006/relationships/hyperlink" Target="http://en.wikipedia.org/wiki/Ursa_Minor" TargetMode="External"/><Relationship Id="rId6" Type="http://schemas.openxmlformats.org/officeDocument/2006/relationships/hyperlink" Target="http://en.wikipedia.org/wiki/Celestial_pole" TargetMode="External"/><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9pPr>
          </a:lstStyle>
          <a:p>
            <a:pPr eaLnBrk="1" hangingPunct="1"/>
            <a:fld id="{820165C3-38D0-604A-BB26-C88FC1E6DD16}" type="slidenum">
              <a:rPr lang="en-US" sz="1200"/>
              <a:pPr eaLnBrk="1" hangingPunct="1"/>
              <a:t>12</a:t>
            </a:fld>
            <a:endParaRPr lang="en-US" sz="1200"/>
          </a:p>
        </p:txBody>
      </p:sp>
      <p:sp>
        <p:nvSpPr>
          <p:cNvPr id="45058" name="Rectangle 2"/>
          <p:cNvSpPr>
            <a:spLocks noRo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Rot="1" noChangeArrowheads="1" noTextEdit="1"/>
          </p:cNvSpPr>
          <p:nvPr>
            <p:ph type="sldImg"/>
          </p:nvPr>
        </p:nvSpPr>
        <p:spPr>
          <a:ln/>
        </p:spPr>
      </p:sp>
      <p:sp>
        <p:nvSpPr>
          <p:cNvPr id="778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Rot="1" noChangeArrowheads="1" noTextEdit="1"/>
          </p:cNvSpPr>
          <p:nvPr>
            <p:ph type="sldImg"/>
          </p:nvPr>
        </p:nvSpPr>
        <p:spPr>
          <a:ln/>
        </p:spPr>
      </p:sp>
      <p:sp>
        <p:nvSpPr>
          <p:cNvPr id="880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9pPr>
          </a:lstStyle>
          <a:p>
            <a:pPr eaLnBrk="1" hangingPunct="1"/>
            <a:fld id="{737A338E-9458-A747-86F0-36835C13F931}" type="slidenum">
              <a:rPr lang="en-US" sz="1200"/>
              <a:pPr eaLnBrk="1" hangingPunct="1"/>
              <a:t>28</a:t>
            </a:fld>
            <a:endParaRPr lang="en-US" sz="1200"/>
          </a:p>
        </p:txBody>
      </p:sp>
      <p:sp>
        <p:nvSpPr>
          <p:cNvPr id="92162" name="Rectangle 2"/>
          <p:cNvSpPr>
            <a:spLocks noRo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9pPr>
          </a:lstStyle>
          <a:p>
            <a:pPr eaLnBrk="1" hangingPunct="1"/>
            <a:fld id="{995BD4F6-5645-774C-9C34-490CA6D37CB0}" type="slidenum">
              <a:rPr lang="en-US" sz="1200"/>
              <a:pPr eaLnBrk="1" hangingPunct="1"/>
              <a:t>29</a:t>
            </a:fld>
            <a:endParaRPr lang="en-US" sz="1200"/>
          </a:p>
        </p:txBody>
      </p:sp>
      <p:sp>
        <p:nvSpPr>
          <p:cNvPr id="94210" name="Rectangle 2"/>
          <p:cNvSpPr>
            <a:spLocks noRo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Rot="1" noChangeArrowheads="1" noTextEdit="1"/>
          </p:cNvSpPr>
          <p:nvPr>
            <p:ph type="sldImg"/>
          </p:nvPr>
        </p:nvSpPr>
        <p:spPr>
          <a:ln/>
        </p:spPr>
      </p:sp>
      <p:sp>
        <p:nvSpPr>
          <p:cNvPr id="962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9pPr>
          </a:lstStyle>
          <a:p>
            <a:pPr eaLnBrk="1" hangingPunct="1"/>
            <a:fld id="{60714F6D-D2F1-094B-8E1C-BC230D07FF55}" type="slidenum">
              <a:rPr lang="en-US" sz="1200"/>
              <a:pPr eaLnBrk="1" hangingPunct="1"/>
              <a:t>31</a:t>
            </a:fld>
            <a:endParaRPr lang="en-US" sz="1200"/>
          </a:p>
        </p:txBody>
      </p:sp>
      <p:sp>
        <p:nvSpPr>
          <p:cNvPr id="98306" name="Rectangle 2"/>
          <p:cNvSpPr>
            <a:spLocks noRo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Rot="1" noChangeArrowheads="1" noTextEdit="1"/>
          </p:cNvSpPr>
          <p:nvPr>
            <p:ph type="sldImg"/>
          </p:nvPr>
        </p:nvSpPr>
        <p:spPr>
          <a:ln/>
        </p:spPr>
      </p:sp>
      <p:sp>
        <p:nvSpPr>
          <p:cNvPr id="1003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Rot="1" noChangeArrowheads="1" noTextEdit="1"/>
          </p:cNvSpPr>
          <p:nvPr>
            <p:ph type="sldImg"/>
          </p:nvPr>
        </p:nvSpPr>
        <p:spPr>
          <a:ln/>
        </p:spPr>
      </p:sp>
      <p:sp>
        <p:nvSpPr>
          <p:cNvPr id="1024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9pPr>
          </a:lstStyle>
          <a:p>
            <a:pPr eaLnBrk="1" hangingPunct="1"/>
            <a:fld id="{3C53B8DF-AAB2-3E43-8062-20F27FAC9462}" type="slidenum">
              <a:rPr lang="en-US" sz="1200"/>
              <a:pPr eaLnBrk="1" hangingPunct="1"/>
              <a:t>34</a:t>
            </a:fld>
            <a:endParaRPr lang="en-US" sz="1200"/>
          </a:p>
        </p:txBody>
      </p:sp>
      <p:sp>
        <p:nvSpPr>
          <p:cNvPr id="106498" name="Rectangle 2"/>
          <p:cNvSpPr>
            <a:spLocks noRo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Rot="1" noChangeArrowheads="1" noTextEdit="1"/>
          </p:cNvSpPr>
          <p:nvPr>
            <p:ph type="sldImg"/>
          </p:nvPr>
        </p:nvSpPr>
        <p:spPr>
          <a:ln/>
        </p:spPr>
      </p:sp>
      <p:sp>
        <p:nvSpPr>
          <p:cNvPr id="1085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t>Polaris</a:t>
            </a:r>
            <a:r>
              <a:rPr lang="en-US"/>
              <a:t> (α UMi, α Ursae Minoris, Alpha Ursa Minoris, commonly North Star, Northern Star or </a:t>
            </a:r>
            <a:r>
              <a:rPr lang="en-US">
                <a:hlinkClick r:id="rId3" tooltip="Pole Star"/>
              </a:rPr>
              <a:t>Pole Star</a:t>
            </a:r>
            <a:r>
              <a:rPr lang="en-US"/>
              <a:t>, also Lodestar, sometimes Guiding star) is the brightest star in the </a:t>
            </a:r>
            <a:r>
              <a:rPr lang="en-US">
                <a:hlinkClick r:id="rId4" tooltip="Constellation"/>
              </a:rPr>
              <a:t>constellation</a:t>
            </a:r>
            <a:r>
              <a:rPr lang="en-US"/>
              <a:t> </a:t>
            </a:r>
            <a:r>
              <a:rPr lang="en-US">
                <a:hlinkClick r:id="rId5" tooltip="Ursa Minor"/>
              </a:rPr>
              <a:t>Ursa Minor</a:t>
            </a:r>
            <a:r>
              <a:rPr lang="en-US"/>
              <a:t>. It is very close to the north </a:t>
            </a:r>
            <a:r>
              <a:rPr lang="en-US">
                <a:hlinkClick r:id="rId6" tooltip="Celestial pole"/>
              </a:rPr>
              <a:t>celestial pole</a:t>
            </a:r>
            <a:r>
              <a:rPr lang="en-US"/>
              <a:t>, making it the current northern pole star.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9pPr>
          </a:lstStyle>
          <a:p>
            <a:pPr eaLnBrk="1" hangingPunct="1"/>
            <a:fld id="{950D1F0D-9C38-0B40-A13E-78318433F845}" type="slidenum">
              <a:rPr lang="en-US" sz="1200"/>
              <a:pPr eaLnBrk="1" hangingPunct="1"/>
              <a:t>17</a:t>
            </a:fld>
            <a:endParaRPr lang="en-US" sz="1200"/>
          </a:p>
        </p:txBody>
      </p:sp>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9pPr>
          </a:lstStyle>
          <a:p>
            <a:pPr eaLnBrk="1" hangingPunct="1"/>
            <a:fld id="{31C4E262-58CC-1D4F-B51A-590C3EB741E9}" type="slidenum">
              <a:rPr lang="en-US" sz="1200"/>
              <a:pPr eaLnBrk="1" hangingPunct="1"/>
              <a:t>36</a:t>
            </a:fld>
            <a:endParaRPr lang="en-US" sz="1200"/>
          </a:p>
        </p:txBody>
      </p:sp>
      <p:sp>
        <p:nvSpPr>
          <p:cNvPr id="110594" name="Rectangle 2"/>
          <p:cNvSpPr>
            <a:spLocks noRo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Rot="1" noChangeArrowheads="1" noTextEdit="1"/>
          </p:cNvSpPr>
          <p:nvPr>
            <p:ph type="sldImg"/>
          </p:nvPr>
        </p:nvSpPr>
        <p:spPr>
          <a:ln/>
        </p:spPr>
      </p:sp>
      <p:sp>
        <p:nvSpPr>
          <p:cNvPr id="1126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9pPr>
          </a:lstStyle>
          <a:p>
            <a:pPr eaLnBrk="1" hangingPunct="1"/>
            <a:fld id="{F1E02A6D-11C2-7347-A8AE-7235DF52DA22}" type="slidenum">
              <a:rPr lang="en-US" sz="1200"/>
              <a:pPr eaLnBrk="1" hangingPunct="1"/>
              <a:t>38</a:t>
            </a:fld>
            <a:endParaRPr lang="en-US" sz="1200"/>
          </a:p>
        </p:txBody>
      </p:sp>
      <p:sp>
        <p:nvSpPr>
          <p:cNvPr id="120834" name="Rectangle 2"/>
          <p:cNvSpPr>
            <a:spLocks noRo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Rot="1" noChangeArrowheads="1" noTextEdit="1"/>
          </p:cNvSpPr>
          <p:nvPr>
            <p:ph type="sldImg"/>
          </p:nvPr>
        </p:nvSpPr>
        <p:spPr>
          <a:ln/>
        </p:spPr>
      </p:sp>
      <p:sp>
        <p:nvSpPr>
          <p:cNvPr id="1249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9pPr>
          </a:lstStyle>
          <a:p>
            <a:pPr eaLnBrk="1" hangingPunct="1"/>
            <a:fld id="{8A33376E-D35E-7646-84BD-EECA02D53B76}" type="slidenum">
              <a:rPr lang="en-US" sz="1200"/>
              <a:pPr eaLnBrk="1" hangingPunct="1"/>
              <a:t>40</a:t>
            </a:fld>
            <a:endParaRPr lang="en-US" sz="1200"/>
          </a:p>
        </p:txBody>
      </p:sp>
      <p:sp>
        <p:nvSpPr>
          <p:cNvPr id="126978" name="Rectangle 2"/>
          <p:cNvSpPr>
            <a:spLocks noRot="1" noChangeArrowheads="1" noTextEdit="1"/>
          </p:cNvSpPr>
          <p:nvPr>
            <p:ph type="sldImg"/>
          </p:nvPr>
        </p:nvSpPr>
        <p:spPr>
          <a:ln/>
        </p:spPr>
      </p:sp>
      <p:sp>
        <p:nvSpPr>
          <p:cNvPr id="126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Rot="1" noChangeArrowheads="1" noTextEdit="1"/>
          </p:cNvSpPr>
          <p:nvPr>
            <p:ph type="sldImg"/>
          </p:nvPr>
        </p:nvSpPr>
        <p:spPr>
          <a:ln/>
        </p:spPr>
      </p:sp>
      <p:sp>
        <p:nvSpPr>
          <p:cNvPr id="1290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9pPr>
          </a:lstStyle>
          <a:p>
            <a:pPr eaLnBrk="1" hangingPunct="1"/>
            <a:fld id="{62C7CF4F-752B-1A44-87FD-4EE169FB1364}" type="slidenum">
              <a:rPr lang="en-US" sz="1200"/>
              <a:pPr eaLnBrk="1" hangingPunct="1"/>
              <a:t>42</a:t>
            </a:fld>
            <a:endParaRPr lang="en-US" sz="1200"/>
          </a:p>
        </p:txBody>
      </p:sp>
      <p:sp>
        <p:nvSpPr>
          <p:cNvPr id="131074" name="Rectangle 2"/>
          <p:cNvSpPr>
            <a:spLocks noRot="1" noChangeArrowheads="1" noTextEdit="1"/>
          </p:cNvSpPr>
          <p:nvPr>
            <p:ph type="sldImg"/>
          </p:nvPr>
        </p:nvSpPr>
        <p:spPr>
          <a:ln/>
        </p:spPr>
      </p:sp>
      <p:sp>
        <p:nvSpPr>
          <p:cNvPr id="131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Rot="1" noChangeArrowheads="1" noTextEdit="1"/>
          </p:cNvSpPr>
          <p:nvPr>
            <p:ph type="sldImg"/>
          </p:nvPr>
        </p:nvSpPr>
        <p:spPr>
          <a:ln/>
        </p:spPr>
      </p:sp>
      <p:sp>
        <p:nvSpPr>
          <p:cNvPr id="1351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9pPr>
          </a:lstStyle>
          <a:p>
            <a:pPr eaLnBrk="1" hangingPunct="1"/>
            <a:fld id="{A7E186A3-0624-D344-8FA5-896D08AF1B7E}" type="slidenum">
              <a:rPr lang="en-US" sz="1200"/>
              <a:pPr eaLnBrk="1" hangingPunct="1"/>
              <a:t>44</a:t>
            </a:fld>
            <a:endParaRPr lang="en-US" sz="1200"/>
          </a:p>
        </p:txBody>
      </p:sp>
      <p:sp>
        <p:nvSpPr>
          <p:cNvPr id="137218" name="Rectangle 2"/>
          <p:cNvSpPr>
            <a:spLocks noRot="1" noChangeArrowheads="1" noTextEdit="1"/>
          </p:cNvSpPr>
          <p:nvPr>
            <p:ph type="sldImg"/>
          </p:nvPr>
        </p:nvSpPr>
        <p:spPr>
          <a:ln/>
        </p:spPr>
      </p:sp>
      <p:sp>
        <p:nvSpPr>
          <p:cNvPr id="137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Rot="1" noChangeArrowheads="1" noTextEdit="1"/>
          </p:cNvSpPr>
          <p:nvPr>
            <p:ph type="sldImg"/>
          </p:nvPr>
        </p:nvSpPr>
        <p:spPr>
          <a:ln/>
        </p:spPr>
      </p:sp>
      <p:sp>
        <p:nvSpPr>
          <p:cNvPr id="1392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Rot="1" noChangeArrowheads="1" noTextEdit="1"/>
          </p:cNvSpPr>
          <p:nvPr>
            <p:ph type="sldImg"/>
          </p:nvPr>
        </p:nvSpPr>
        <p:spPr>
          <a:ln/>
        </p:spPr>
      </p:sp>
      <p:sp>
        <p:nvSpPr>
          <p:cNvPr id="5325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Rot="1" noChangeArrowheads="1" noTextEdit="1"/>
          </p:cNvSpPr>
          <p:nvPr>
            <p:ph type="sldImg"/>
          </p:nvPr>
        </p:nvSpPr>
        <p:spPr>
          <a:ln/>
        </p:spPr>
      </p:sp>
      <p:sp>
        <p:nvSpPr>
          <p:cNvPr id="14131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9pPr>
          </a:lstStyle>
          <a:p>
            <a:pPr eaLnBrk="1" hangingPunct="1"/>
            <a:fld id="{601410EE-EE5B-1D48-A43B-DCEE2CBE1A69}" type="slidenum">
              <a:rPr lang="en-US" sz="1200"/>
              <a:pPr eaLnBrk="1" hangingPunct="1"/>
              <a:t>47</a:t>
            </a:fld>
            <a:endParaRPr lang="en-US" sz="1200"/>
          </a:p>
        </p:txBody>
      </p:sp>
      <p:sp>
        <p:nvSpPr>
          <p:cNvPr id="143362" name="Rectangle 2"/>
          <p:cNvSpPr>
            <a:spLocks noRot="1" noChangeArrowheads="1" noTextEdit="1"/>
          </p:cNvSpPr>
          <p:nvPr>
            <p:ph type="sldImg"/>
          </p:nvPr>
        </p:nvSpPr>
        <p:spPr>
          <a:ln/>
        </p:spPr>
      </p:sp>
      <p:sp>
        <p:nvSpPr>
          <p:cNvPr id="143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Rot="1" noChangeArrowheads="1" noTextEdit="1"/>
          </p:cNvSpPr>
          <p:nvPr>
            <p:ph type="sldImg"/>
          </p:nvPr>
        </p:nvSpPr>
        <p:spPr>
          <a:ln/>
        </p:spPr>
      </p:sp>
      <p:sp>
        <p:nvSpPr>
          <p:cNvPr id="14541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9pPr>
          </a:lstStyle>
          <a:p>
            <a:pPr eaLnBrk="1" hangingPunct="1"/>
            <a:fld id="{6AED2A36-5247-F048-BB2F-E265DBBDA129}" type="slidenum">
              <a:rPr lang="en-US" sz="1200"/>
              <a:pPr eaLnBrk="1" hangingPunct="1"/>
              <a:t>20</a:t>
            </a:fld>
            <a:endParaRPr lang="en-US" sz="1200"/>
          </a:p>
        </p:txBody>
      </p:sp>
      <p:sp>
        <p:nvSpPr>
          <p:cNvPr id="55298" name="Rectangle 2"/>
          <p:cNvSpPr>
            <a:spLocks noRo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Rot="1" noChangeArrowheads="1" noTextEdit="1"/>
          </p:cNvSpPr>
          <p:nvPr>
            <p:ph type="sldImg"/>
          </p:nvPr>
        </p:nvSpPr>
        <p:spPr>
          <a:ln/>
        </p:spPr>
      </p:sp>
      <p:sp>
        <p:nvSpPr>
          <p:cNvPr id="573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Rot="1" noChangeArrowheads="1" noTextEdit="1"/>
          </p:cNvSpPr>
          <p:nvPr>
            <p:ph type="sldImg"/>
          </p:nvPr>
        </p:nvSpPr>
        <p:spPr>
          <a:ln/>
        </p:spPr>
      </p:sp>
      <p:sp>
        <p:nvSpPr>
          <p:cNvPr id="6553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Rot="1" noChangeArrowheads="1" noTextEdit="1"/>
          </p:cNvSpPr>
          <p:nvPr>
            <p:ph type="sldImg"/>
          </p:nvPr>
        </p:nvSpPr>
        <p:spPr>
          <a:ln/>
        </p:spPr>
      </p:sp>
      <p:sp>
        <p:nvSpPr>
          <p:cNvPr id="7168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Rot="1" noChangeArrowheads="1" noTextEdit="1"/>
          </p:cNvSpPr>
          <p:nvPr>
            <p:ph type="sldImg"/>
          </p:nvPr>
        </p:nvSpPr>
        <p:spPr>
          <a:ln/>
        </p:spPr>
      </p:sp>
      <p:sp>
        <p:nvSpPr>
          <p:cNvPr id="737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9pPr>
          </a:lstStyle>
          <a:p>
            <a:pPr eaLnBrk="1" hangingPunct="1"/>
            <a:fld id="{951B8AE1-D2F6-D84B-8E79-A36D78849445}" type="slidenum">
              <a:rPr lang="en-US" sz="1200"/>
              <a:pPr eaLnBrk="1" hangingPunct="1"/>
              <a:t>25</a:t>
            </a:fld>
            <a:endParaRPr lang="en-US" sz="1200"/>
          </a:p>
        </p:txBody>
      </p:sp>
      <p:sp>
        <p:nvSpPr>
          <p:cNvPr id="75778" name="Rectangle 2"/>
          <p:cNvSpPr>
            <a:spLocks noRo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C03D12BA-0282-BE4A-BEE4-582289896D9A}" type="datetimeFigureOut">
              <a:rPr lang="en-US" smtClean="0"/>
              <a:t>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E088B8-2BF2-3C42-BC5A-04365905349A}"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C03D12BA-0282-BE4A-BEE4-582289896D9A}" type="datetimeFigureOut">
              <a:rPr lang="en-US" smtClean="0"/>
              <a:t>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E088B8-2BF2-3C42-BC5A-04365905349A}"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C03D12BA-0282-BE4A-BEE4-582289896D9A}" type="datetimeFigureOut">
              <a:rPr lang="en-US" smtClean="0"/>
              <a:t>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E088B8-2BF2-3C42-BC5A-04365905349A}"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03D12BA-0282-BE4A-BEE4-582289896D9A}" type="datetimeFigureOut">
              <a:rPr lang="en-US" smtClean="0"/>
              <a:t>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088B8-2BF2-3C42-BC5A-04365905349A}"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03D12BA-0282-BE4A-BEE4-582289896D9A}" type="datetimeFigureOut">
              <a:rPr lang="en-US" smtClean="0"/>
              <a:t>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088B8-2BF2-3C42-BC5A-04365905349A}"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58800" y="10033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49800" y="10033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49800" y="33416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2453291"/>
      </p:ext>
    </p:extLst>
  </p:cSld>
  <p:clrMapOvr>
    <a:masterClrMapping/>
  </p:clrMapOvr>
  <p:transition xmlns:p14="http://schemas.microsoft.com/office/powerpoint/2010/main" spd="med" advTm="5000"/>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58800" y="10033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49800" y="10033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1412271"/>
      </p:ext>
    </p:extLst>
  </p:cSld>
  <p:clrMapOvr>
    <a:masterClrMapping/>
  </p:clrMapOvr>
  <p:transition xmlns:p14="http://schemas.microsoft.com/office/powerpoint/2010/main" spd="med"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03D12BA-0282-BE4A-BEE4-582289896D9A}" type="datetimeFigureOut">
              <a:rPr lang="en-US" smtClean="0"/>
              <a:t>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088B8-2BF2-3C42-BC5A-04365905349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03D12BA-0282-BE4A-BEE4-582289896D9A}" type="datetimeFigureOut">
              <a:rPr lang="en-US" smtClean="0"/>
              <a:t>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E088B8-2BF2-3C42-BC5A-04365905349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C03D12BA-0282-BE4A-BEE4-582289896D9A}" type="datetimeFigureOut">
              <a:rPr lang="en-US" smtClean="0"/>
              <a:t>2/4/14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E088B8-2BF2-3C42-BC5A-04365905349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03D12BA-0282-BE4A-BEE4-582289896D9A}" type="datetimeFigureOut">
              <a:rPr lang="en-US" smtClean="0"/>
              <a:t>2/4/14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E088B8-2BF2-3C42-BC5A-04365905349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3D12BA-0282-BE4A-BEE4-582289896D9A}" type="datetimeFigureOut">
              <a:rPr lang="en-US" smtClean="0"/>
              <a:t>2/4/14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E088B8-2BF2-3C42-BC5A-04365905349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3D12BA-0282-BE4A-BEE4-582289896D9A}" type="datetimeFigureOut">
              <a:rPr lang="en-US" smtClean="0"/>
              <a:t>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E088B8-2BF2-3C42-BC5A-04365905349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png"/><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8"/>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C03D12BA-0282-BE4A-BEE4-582289896D9A}" type="datetimeFigureOut">
              <a:rPr lang="en-US" smtClean="0"/>
              <a:t>2/4/14</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DCE088B8-2BF2-3C42-BC5A-04365905349A}"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9"/>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9"/>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9"/>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9"/>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9"/>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9"/>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9"/>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9"/>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9"/>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1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1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1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1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image" Target="../media/image1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1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1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image" Target="../media/image1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 Id="rId3" Type="http://schemas.openxmlformats.org/officeDocument/2006/relationships/image" Target="../media/image2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image" Target="../media/image2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 Id="rId3" Type="http://schemas.openxmlformats.org/officeDocument/2006/relationships/image" Target="../media/image2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 Id="rId3" Type="http://schemas.openxmlformats.org/officeDocument/2006/relationships/image" Target="../media/image22.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 Id="rId3" Type="http://schemas.openxmlformats.org/officeDocument/2006/relationships/image" Target="../media/image2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Chapter2:User’s Guide to</a:t>
            </a:r>
            <a:endParaRPr lang="en-US" dirty="0"/>
          </a:p>
        </p:txBody>
      </p:sp>
      <p:sp>
        <p:nvSpPr>
          <p:cNvPr id="3" name="Subtitle 2"/>
          <p:cNvSpPr>
            <a:spLocks noGrp="1"/>
          </p:cNvSpPr>
          <p:nvPr>
            <p:ph type="subTitle" idx="1"/>
          </p:nvPr>
        </p:nvSpPr>
        <p:spPr/>
        <p:txBody>
          <a:bodyPr>
            <a:normAutofit fontScale="85000" lnSpcReduction="10000"/>
          </a:bodyPr>
          <a:lstStyle/>
          <a:p>
            <a:r>
              <a:rPr lang="en-US" sz="4000" dirty="0" smtClean="0"/>
              <a:t>The Sky : Patterns and Cycles</a:t>
            </a:r>
            <a:endParaRPr lang="en-US" sz="4000" dirty="0"/>
          </a:p>
        </p:txBody>
      </p:sp>
    </p:spTree>
    <p:extLst>
      <p:ext uri="{BB962C8B-B14F-4D97-AF65-F5344CB8AC3E}">
        <p14:creationId xmlns:p14="http://schemas.microsoft.com/office/powerpoint/2010/main" val="3339804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051" y="1456245"/>
            <a:ext cx="7752281" cy="3816429"/>
          </a:xfrm>
          <a:prstGeom prst="rect">
            <a:avLst/>
          </a:prstGeom>
        </p:spPr>
        <p:txBody>
          <a:bodyPr wrap="square">
            <a:spAutoFit/>
          </a:bodyPr>
          <a:lstStyle/>
          <a:p>
            <a:r>
              <a:rPr lang="en-US" sz="3400" dirty="0" smtClean="0">
                <a:latin typeface="Arial" charset="0"/>
              </a:rPr>
              <a:t>Although constellations and asterisms are named as if they were real groupings, most are made up of stars that are not physically associated with one another.</a:t>
            </a:r>
          </a:p>
          <a:p>
            <a:pPr lvl="1"/>
            <a:r>
              <a:rPr lang="en-US" sz="2400" dirty="0" smtClean="0">
                <a:latin typeface="Arial" charset="0"/>
              </a:rPr>
              <a:t>Some stars may be many times farther away than others in the same constellation and moving through space in different directions.</a:t>
            </a:r>
            <a:endParaRPr lang="en-US" sz="2400" dirty="0">
              <a:latin typeface="Arial" charset="0"/>
            </a:endParaRPr>
          </a:p>
        </p:txBody>
      </p:sp>
    </p:spTree>
    <p:extLst>
      <p:ext uri="{BB962C8B-B14F-4D97-AF65-F5344CB8AC3E}">
        <p14:creationId xmlns:p14="http://schemas.microsoft.com/office/powerpoint/2010/main" val="66517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026" y="1137154"/>
            <a:ext cx="6851540" cy="2062103"/>
          </a:xfrm>
          <a:prstGeom prst="rect">
            <a:avLst/>
          </a:prstGeom>
        </p:spPr>
        <p:txBody>
          <a:bodyPr wrap="square">
            <a:spAutoFit/>
          </a:bodyPr>
          <a:lstStyle/>
          <a:p>
            <a:pPr lvl="1"/>
            <a:r>
              <a:rPr lang="en-US" sz="3200" dirty="0" smtClean="0">
                <a:latin typeface="Arial" charset="0"/>
              </a:rPr>
              <a:t>The only thing they have in common is that they lie in approximately the same </a:t>
            </a:r>
          </a:p>
          <a:p>
            <a:pPr lvl="1"/>
            <a:r>
              <a:rPr lang="en-US" sz="3200" dirty="0" smtClean="0">
                <a:latin typeface="Arial" charset="0"/>
              </a:rPr>
              <a:t>direction from Earth.</a:t>
            </a:r>
            <a:endParaRPr lang="en-US" sz="3200" dirty="0">
              <a:latin typeface="Arial" charset="0"/>
            </a:endParaRPr>
          </a:p>
        </p:txBody>
      </p:sp>
      <p:pic>
        <p:nvPicPr>
          <p:cNvPr id="3" name="Picture 7" descr="02f01"/>
          <p:cNvPicPr>
            <a:picLocks noChangeAspect="1" noChangeArrowheads="1"/>
          </p:cNvPicPr>
          <p:nvPr/>
        </p:nvPicPr>
        <p:blipFill>
          <a:blip r:embed="rId2">
            <a:extLst>
              <a:ext uri="{28A0092B-C50C-407E-A947-70E740481C1C}">
                <a14:useLocalDpi xmlns:a14="http://schemas.microsoft.com/office/drawing/2010/main" val="0"/>
              </a:ext>
            </a:extLst>
          </a:blip>
          <a:srcRect l="1465" t="1459" r="1088" b="1076"/>
          <a:stretch>
            <a:fillRect/>
          </a:stretch>
        </p:blipFill>
        <p:spPr bwMode="auto">
          <a:xfrm>
            <a:off x="5446713" y="2401888"/>
            <a:ext cx="3697287" cy="445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760757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3"/>
          <p:cNvSpPr>
            <a:spLocks noGrp="1" noChangeArrowheads="1"/>
          </p:cNvSpPr>
          <p:nvPr>
            <p:ph type="body" sz="half" idx="1"/>
          </p:nvPr>
        </p:nvSpPr>
        <p:spPr>
          <a:xfrm>
            <a:off x="566738" y="1654042"/>
            <a:ext cx="8272462" cy="4594357"/>
          </a:xfrm>
          <a:noFill/>
        </p:spPr>
        <p:txBody>
          <a:bodyPr>
            <a:normAutofit/>
          </a:bodyPr>
          <a:lstStyle/>
          <a:p>
            <a:pPr eaLnBrk="1" hangingPunct="1">
              <a:spcBef>
                <a:spcPct val="0"/>
              </a:spcBef>
            </a:pPr>
            <a:r>
              <a:rPr lang="en-US" sz="3600" dirty="0">
                <a:solidFill>
                  <a:srgbClr val="000000"/>
                </a:solidFill>
                <a:latin typeface="Arial" charset="0"/>
              </a:rPr>
              <a:t>Most individual star names derive from ancient Arabic, much altered over centuries.</a:t>
            </a:r>
          </a:p>
          <a:p>
            <a:pPr lvl="1" eaLnBrk="1" hangingPunct="1"/>
            <a:r>
              <a:rPr lang="en-US" sz="2400" dirty="0">
                <a:solidFill>
                  <a:srgbClr val="000000"/>
                </a:solidFill>
                <a:latin typeface="Arial" charset="0"/>
              </a:rPr>
              <a:t>The name of Betelgeuse, the bright red star in Orion, comes from the Arabic phrase </a:t>
            </a:r>
            <a:r>
              <a:rPr lang="ja-JP" altLang="en-US" sz="2400" dirty="0">
                <a:solidFill>
                  <a:srgbClr val="000000"/>
                </a:solidFill>
                <a:latin typeface="Arial" charset="0"/>
              </a:rPr>
              <a:t>‘</a:t>
            </a:r>
            <a:r>
              <a:rPr lang="en-US" altLang="ja-JP" sz="2400" dirty="0" err="1">
                <a:solidFill>
                  <a:srgbClr val="000000"/>
                </a:solidFill>
                <a:latin typeface="Arial" charset="0"/>
              </a:rPr>
              <a:t>yad</a:t>
            </a:r>
            <a:r>
              <a:rPr lang="en-US" altLang="ja-JP" sz="2400" dirty="0">
                <a:solidFill>
                  <a:srgbClr val="000000"/>
                </a:solidFill>
                <a:latin typeface="Arial" charset="0"/>
              </a:rPr>
              <a:t> </a:t>
            </a:r>
            <a:r>
              <a:rPr lang="en-US" altLang="ja-JP" sz="2400" dirty="0" err="1">
                <a:solidFill>
                  <a:srgbClr val="000000"/>
                </a:solidFill>
                <a:latin typeface="Arial" charset="0"/>
              </a:rPr>
              <a:t>aljawza</a:t>
            </a:r>
            <a:r>
              <a:rPr lang="en-US" altLang="ja-JP" sz="2400" dirty="0">
                <a:solidFill>
                  <a:srgbClr val="000000"/>
                </a:solidFill>
                <a:latin typeface="Arial" charset="0"/>
              </a:rPr>
              <a:t>,</a:t>
            </a:r>
            <a:r>
              <a:rPr lang="ja-JP" altLang="en-US" sz="2400" dirty="0">
                <a:solidFill>
                  <a:srgbClr val="000000"/>
                </a:solidFill>
                <a:latin typeface="Arial" charset="0"/>
              </a:rPr>
              <a:t>’</a:t>
            </a:r>
            <a:r>
              <a:rPr lang="en-US" altLang="ja-JP" sz="2400" dirty="0">
                <a:solidFill>
                  <a:srgbClr val="000000"/>
                </a:solidFill>
                <a:latin typeface="Arial" charset="0"/>
              </a:rPr>
              <a:t> meaning </a:t>
            </a:r>
            <a:r>
              <a:rPr lang="ja-JP" altLang="en-US" sz="2400" dirty="0">
                <a:solidFill>
                  <a:srgbClr val="000000"/>
                </a:solidFill>
                <a:latin typeface="Arial" charset="0"/>
              </a:rPr>
              <a:t>‘</a:t>
            </a:r>
            <a:r>
              <a:rPr lang="en-US" altLang="ja-JP" sz="2400" dirty="0">
                <a:solidFill>
                  <a:srgbClr val="000000"/>
                </a:solidFill>
                <a:latin typeface="Arial" charset="0"/>
              </a:rPr>
              <a:t>armpit of </a:t>
            </a:r>
            <a:r>
              <a:rPr lang="en-US" altLang="ja-JP" sz="2400" dirty="0" err="1">
                <a:solidFill>
                  <a:srgbClr val="000000"/>
                </a:solidFill>
                <a:latin typeface="Arial" charset="0"/>
              </a:rPr>
              <a:t>Jawza</a:t>
            </a:r>
            <a:r>
              <a:rPr lang="en-US" altLang="ja-JP" sz="2400" dirty="0">
                <a:solidFill>
                  <a:srgbClr val="000000"/>
                </a:solidFill>
                <a:latin typeface="Arial" charset="0"/>
              </a:rPr>
              <a:t> (Orion).</a:t>
            </a:r>
            <a:r>
              <a:rPr lang="ja-JP" altLang="en-US" sz="2400" dirty="0">
                <a:solidFill>
                  <a:srgbClr val="000000"/>
                </a:solidFill>
                <a:latin typeface="Arial" charset="0"/>
              </a:rPr>
              <a:t>’</a:t>
            </a:r>
            <a:endParaRPr lang="en-US" altLang="ja-JP" sz="2400" dirty="0">
              <a:solidFill>
                <a:srgbClr val="000000"/>
              </a:solidFill>
              <a:latin typeface="Arial" charset="0"/>
            </a:endParaRPr>
          </a:p>
          <a:p>
            <a:pPr lvl="1" eaLnBrk="1" hangingPunct="1"/>
            <a:r>
              <a:rPr lang="en-US" sz="2400" dirty="0" err="1">
                <a:solidFill>
                  <a:srgbClr val="000000"/>
                </a:solidFill>
                <a:latin typeface="Arial" charset="0"/>
              </a:rPr>
              <a:t>Aldebaran</a:t>
            </a:r>
            <a:r>
              <a:rPr lang="en-US" sz="2400" dirty="0">
                <a:solidFill>
                  <a:srgbClr val="000000"/>
                </a:solidFill>
                <a:latin typeface="Arial" charset="0"/>
              </a:rPr>
              <a:t>, the bright red eye of Taurus the bull, comes from the Arabic </a:t>
            </a:r>
            <a:r>
              <a:rPr lang="ja-JP" altLang="en-US" sz="2400" dirty="0">
                <a:solidFill>
                  <a:srgbClr val="000000"/>
                </a:solidFill>
                <a:latin typeface="Arial" charset="0"/>
              </a:rPr>
              <a:t>‘</a:t>
            </a:r>
            <a:r>
              <a:rPr lang="en-US" altLang="ja-JP" sz="2400" dirty="0" err="1">
                <a:solidFill>
                  <a:srgbClr val="000000"/>
                </a:solidFill>
                <a:latin typeface="Arial" charset="0"/>
              </a:rPr>
              <a:t>aldabar</a:t>
            </a:r>
            <a:r>
              <a:rPr lang="en-US" altLang="ja-JP" sz="2400" dirty="0">
                <a:solidFill>
                  <a:srgbClr val="000000"/>
                </a:solidFill>
                <a:latin typeface="Arial" charset="0"/>
              </a:rPr>
              <a:t> an,</a:t>
            </a:r>
            <a:r>
              <a:rPr lang="ja-JP" altLang="en-US" sz="2400" dirty="0">
                <a:solidFill>
                  <a:srgbClr val="000000"/>
                </a:solidFill>
                <a:latin typeface="Arial" charset="0"/>
              </a:rPr>
              <a:t>’</a:t>
            </a:r>
            <a:r>
              <a:rPr lang="en-US" altLang="ja-JP" sz="2400" dirty="0">
                <a:solidFill>
                  <a:srgbClr val="000000"/>
                </a:solidFill>
                <a:latin typeface="Arial" charset="0"/>
              </a:rPr>
              <a:t> meaning </a:t>
            </a:r>
            <a:r>
              <a:rPr lang="ja-JP" altLang="en-US" sz="2400" dirty="0">
                <a:solidFill>
                  <a:srgbClr val="000000"/>
                </a:solidFill>
                <a:latin typeface="Arial" charset="0"/>
              </a:rPr>
              <a:t>‘</a:t>
            </a:r>
            <a:r>
              <a:rPr lang="en-US" altLang="ja-JP" sz="2400" dirty="0">
                <a:solidFill>
                  <a:srgbClr val="000000"/>
                </a:solidFill>
                <a:latin typeface="Arial" charset="0"/>
              </a:rPr>
              <a:t>the follower.</a:t>
            </a:r>
            <a:r>
              <a:rPr lang="ja-JP" altLang="en-US" sz="2400" dirty="0">
                <a:solidFill>
                  <a:srgbClr val="000000"/>
                </a:solidFill>
                <a:latin typeface="Arial" charset="0"/>
              </a:rPr>
              <a:t>’</a:t>
            </a:r>
            <a:endParaRPr lang="en-US" sz="2400" dirty="0">
              <a:solidFill>
                <a:srgbClr val="000000"/>
              </a:solidFill>
              <a:latin typeface="Arial" charset="0"/>
            </a:endParaRPr>
          </a:p>
        </p:txBody>
      </p:sp>
      <p:sp>
        <p:nvSpPr>
          <p:cNvPr id="44034" name="Rectangle 20"/>
          <p:cNvSpPr>
            <a:spLocks noChangeArrowheads="1"/>
          </p:cNvSpPr>
          <p:nvPr/>
        </p:nvSpPr>
        <p:spPr bwMode="auto">
          <a:xfrm>
            <a:off x="566738" y="76200"/>
            <a:ext cx="75866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sz="3000" dirty="0" smtClean="0">
              <a:solidFill>
                <a:srgbClr val="000000"/>
              </a:solidFill>
            </a:endParaRPr>
          </a:p>
          <a:p>
            <a:endParaRPr lang="en-US" sz="3000" dirty="0">
              <a:solidFill>
                <a:srgbClr val="000000"/>
              </a:solidFill>
            </a:endParaRPr>
          </a:p>
          <a:p>
            <a:endParaRPr lang="en-US" sz="3000" dirty="0" smtClean="0">
              <a:solidFill>
                <a:srgbClr val="000000"/>
              </a:solidFill>
            </a:endParaRPr>
          </a:p>
          <a:p>
            <a:endParaRPr lang="en-US" sz="4000" dirty="0" smtClean="0">
              <a:solidFill>
                <a:srgbClr val="800000"/>
              </a:solidFill>
            </a:endParaRPr>
          </a:p>
          <a:p>
            <a:r>
              <a:rPr lang="en-US" sz="4000" dirty="0" smtClean="0">
                <a:solidFill>
                  <a:srgbClr val="800000"/>
                </a:solidFill>
              </a:rPr>
              <a:t>The </a:t>
            </a:r>
            <a:r>
              <a:rPr lang="en-US" sz="4000" dirty="0">
                <a:solidFill>
                  <a:srgbClr val="800000"/>
                </a:solidFill>
              </a:rPr>
              <a:t>Names of the Stars</a:t>
            </a:r>
          </a:p>
        </p:txBody>
      </p:sp>
    </p:spTree>
    <p:extLst>
      <p:ext uri="{BB962C8B-B14F-4D97-AF65-F5344CB8AC3E}">
        <p14:creationId xmlns:p14="http://schemas.microsoft.com/office/powerpoint/2010/main" val="2672059028"/>
      </p:ext>
    </p:extLst>
  </p:cSld>
  <p:clrMapOvr>
    <a:masterClrMapping/>
  </p:clrMapOvr>
  <p:transition xmlns:p14="http://schemas.microsoft.com/office/powerpoint/2010/main" spd="med" advTm="5000"/>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299430" y="1397000"/>
            <a:ext cx="5079590" cy="4820428"/>
          </a:xfrm>
          <a:prstGeom prst="rect">
            <a:avLst/>
          </a:prstGeom>
        </p:spPr>
      </p:pic>
    </p:spTree>
    <p:extLst>
      <p:ext uri="{BB962C8B-B14F-4D97-AF65-F5344CB8AC3E}">
        <p14:creationId xmlns:p14="http://schemas.microsoft.com/office/powerpoint/2010/main" val="23280616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57500" y="1714500"/>
            <a:ext cx="3429000" cy="3429000"/>
          </a:xfrm>
          <a:prstGeom prst="rect">
            <a:avLst/>
          </a:prstGeom>
        </p:spPr>
      </p:pic>
    </p:spTree>
    <p:extLst>
      <p:ext uri="{BB962C8B-B14F-4D97-AF65-F5344CB8AC3E}">
        <p14:creationId xmlns:p14="http://schemas.microsoft.com/office/powerpoint/2010/main" val="1555624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0"/>
            <a:ext cx="8837629" cy="6858000"/>
          </a:xfrm>
          <a:prstGeom prst="rect">
            <a:avLst/>
          </a:prstGeom>
        </p:spPr>
      </p:pic>
    </p:spTree>
    <p:extLst>
      <p:ext uri="{BB962C8B-B14F-4D97-AF65-F5344CB8AC3E}">
        <p14:creationId xmlns:p14="http://schemas.microsoft.com/office/powerpoint/2010/main" val="1704715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091" y="1521128"/>
            <a:ext cx="8195269" cy="7448193"/>
          </a:xfrm>
          <a:prstGeom prst="rect">
            <a:avLst/>
          </a:prstGeom>
        </p:spPr>
        <p:txBody>
          <a:bodyPr wrap="square">
            <a:spAutoFit/>
          </a:bodyPr>
          <a:lstStyle/>
          <a:p>
            <a:pPr algn="ctr"/>
            <a:r>
              <a:rPr lang="en-US" sz="4000" dirty="0" smtClean="0">
                <a:solidFill>
                  <a:srgbClr val="800000"/>
                </a:solidFill>
                <a:latin typeface="Arial" charset="0"/>
              </a:rPr>
              <a:t>The Names of the Stars</a:t>
            </a:r>
            <a:endParaRPr lang="en-US" sz="4000" dirty="0">
              <a:solidFill>
                <a:srgbClr val="800000"/>
              </a:solidFill>
              <a:latin typeface="Arial" charset="0"/>
            </a:endParaRPr>
          </a:p>
          <a:p>
            <a:endParaRPr lang="en-US" dirty="0" smtClean="0">
              <a:latin typeface="Arial" charset="0"/>
            </a:endParaRPr>
          </a:p>
          <a:p>
            <a:r>
              <a:rPr lang="en-US" sz="2800" dirty="0" smtClean="0">
                <a:latin typeface="Arial" charset="0"/>
              </a:rPr>
              <a:t>Another way to identify stars is to assign Greek letters to the bright stars in a constellation in the approximate order of brightness.</a:t>
            </a:r>
          </a:p>
          <a:p>
            <a:r>
              <a:rPr lang="en-US" sz="2800" dirty="0" smtClean="0">
                <a:latin typeface="Arial" charset="0"/>
              </a:rPr>
              <a:t>Thus, the brightest star is usually designated alpha (</a:t>
            </a:r>
            <a:r>
              <a:rPr lang="en-US" sz="2800" dirty="0" smtClean="0">
                <a:latin typeface="Lucida Grande" charset="0"/>
              </a:rPr>
              <a:t>α</a:t>
            </a:r>
            <a:r>
              <a:rPr lang="en-US" sz="2800" dirty="0" smtClean="0">
                <a:latin typeface="Arial" charset="0"/>
              </a:rPr>
              <a:t>), the second brightest beta (</a:t>
            </a:r>
            <a:r>
              <a:rPr lang="en-US" sz="2800" dirty="0" smtClean="0">
                <a:latin typeface="Lucida Grande" charset="0"/>
              </a:rPr>
              <a:t>β</a:t>
            </a:r>
            <a:r>
              <a:rPr lang="en-US" sz="2800" dirty="0" smtClean="0">
                <a:latin typeface="Arial" charset="0"/>
              </a:rPr>
              <a:t>), and so on. For many constellations, the letters follow the order of brightness. However, some constellations are </a:t>
            </a:r>
            <a:br>
              <a:rPr lang="en-US" sz="2800" dirty="0" smtClean="0">
                <a:latin typeface="Arial" charset="0"/>
              </a:rPr>
            </a:br>
            <a:r>
              <a:rPr lang="en-US" sz="2800" dirty="0" smtClean="0">
                <a:latin typeface="Arial" charset="0"/>
              </a:rPr>
              <a:t>exceptions</a:t>
            </a:r>
          </a:p>
          <a:p>
            <a:endParaRPr lang="en-US" sz="2800" dirty="0" smtClean="0">
              <a:latin typeface="Arial" charset="0"/>
            </a:endParaRPr>
          </a:p>
          <a:p>
            <a:pPr lvl="1"/>
            <a:endParaRPr lang="en-US" sz="2800" dirty="0" smtClean="0">
              <a:latin typeface="Arial" charset="0"/>
            </a:endParaRPr>
          </a:p>
          <a:p>
            <a:pPr lvl="1"/>
            <a:r>
              <a:rPr lang="en-US" sz="2800" dirty="0" smtClean="0">
                <a:latin typeface="Arial" charset="0"/>
              </a:rPr>
              <a:t/>
            </a:r>
            <a:br>
              <a:rPr lang="en-US" sz="2800" dirty="0" smtClean="0">
                <a:latin typeface="Arial" charset="0"/>
              </a:rPr>
            </a:br>
            <a:r>
              <a:rPr lang="en-US" sz="2800" dirty="0" smtClean="0">
                <a:latin typeface="Arial" charset="0"/>
              </a:rPr>
              <a:t/>
            </a:r>
            <a:br>
              <a:rPr lang="en-US" sz="2800" dirty="0" smtClean="0">
                <a:latin typeface="Arial" charset="0"/>
              </a:rPr>
            </a:br>
            <a:r>
              <a:rPr lang="en-US" sz="2800" dirty="0" smtClean="0">
                <a:latin typeface="Arial" charset="0"/>
              </a:rPr>
              <a:t/>
            </a:r>
            <a:br>
              <a:rPr lang="en-US" sz="2800" dirty="0" smtClean="0">
                <a:latin typeface="Arial" charset="0"/>
              </a:rPr>
            </a:br>
            <a:r>
              <a:rPr lang="en-US" sz="2800" dirty="0" smtClean="0">
                <a:latin typeface="Arial" charset="0"/>
              </a:rPr>
              <a:t/>
            </a:r>
            <a:br>
              <a:rPr lang="en-US" sz="2800" dirty="0" smtClean="0">
                <a:latin typeface="Arial" charset="0"/>
              </a:rPr>
            </a:br>
            <a:endParaRPr lang="en-US" sz="2800" dirty="0">
              <a:latin typeface="Arial" charset="0"/>
            </a:endParaRPr>
          </a:p>
        </p:txBody>
      </p:sp>
    </p:spTree>
    <p:extLst>
      <p:ext uri="{BB962C8B-B14F-4D97-AF65-F5344CB8AC3E}">
        <p14:creationId xmlns:p14="http://schemas.microsoft.com/office/powerpoint/2010/main" val="2170365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p:cNvSpPr>
            <a:spLocks noGrp="1" noChangeArrowheads="1"/>
          </p:cNvSpPr>
          <p:nvPr>
            <p:ph type="body" idx="4294967295"/>
          </p:nvPr>
        </p:nvSpPr>
        <p:spPr>
          <a:xfrm>
            <a:off x="147662" y="1668810"/>
            <a:ext cx="8996338" cy="5036789"/>
          </a:xfrm>
          <a:noFill/>
        </p:spPr>
        <p:txBody>
          <a:bodyPr/>
          <a:lstStyle/>
          <a:p>
            <a:pPr eaLnBrk="1" hangingPunct="1"/>
            <a:r>
              <a:rPr lang="en-US" sz="3600" dirty="0">
                <a:solidFill>
                  <a:schemeClr val="tx1"/>
                </a:solidFill>
                <a:latin typeface="Arial" charset="0"/>
              </a:rPr>
              <a:t>A Greek-letter star name also includes the possessive form of the constellation name.</a:t>
            </a:r>
          </a:p>
          <a:p>
            <a:pPr lvl="1" eaLnBrk="1" hangingPunct="1"/>
            <a:r>
              <a:rPr lang="en-US" sz="2400" dirty="0">
                <a:solidFill>
                  <a:schemeClr val="tx1"/>
                </a:solidFill>
                <a:latin typeface="Arial" charset="0"/>
              </a:rPr>
              <a:t>For example, the brightest star in the constellation </a:t>
            </a:r>
            <a:r>
              <a:rPr lang="en-US" sz="2400" dirty="0" err="1">
                <a:solidFill>
                  <a:schemeClr val="tx1"/>
                </a:solidFill>
                <a:latin typeface="Arial" charset="0"/>
              </a:rPr>
              <a:t>Canis</a:t>
            </a:r>
            <a:r>
              <a:rPr lang="en-US" sz="2400" dirty="0">
                <a:solidFill>
                  <a:schemeClr val="tx1"/>
                </a:solidFill>
                <a:latin typeface="Arial" charset="0"/>
              </a:rPr>
              <a:t> Major is alpha </a:t>
            </a:r>
            <a:r>
              <a:rPr lang="en-US" sz="2400" dirty="0" err="1">
                <a:solidFill>
                  <a:schemeClr val="tx1"/>
                </a:solidFill>
                <a:latin typeface="Arial" charset="0"/>
              </a:rPr>
              <a:t>Canis</a:t>
            </a:r>
            <a:r>
              <a:rPr lang="en-US" sz="2400" dirty="0">
                <a:solidFill>
                  <a:schemeClr val="tx1"/>
                </a:solidFill>
                <a:latin typeface="Arial" charset="0"/>
              </a:rPr>
              <a:t> </a:t>
            </a:r>
            <a:r>
              <a:rPr lang="en-US" sz="2400" dirty="0" err="1">
                <a:solidFill>
                  <a:schemeClr val="tx1"/>
                </a:solidFill>
                <a:latin typeface="Arial" charset="0"/>
              </a:rPr>
              <a:t>Majoris</a:t>
            </a:r>
            <a:r>
              <a:rPr lang="en-US" sz="2400" dirty="0">
                <a:solidFill>
                  <a:schemeClr val="tx1"/>
                </a:solidFill>
                <a:latin typeface="Arial" charset="0"/>
              </a:rPr>
              <a:t>.</a:t>
            </a:r>
          </a:p>
          <a:p>
            <a:pPr lvl="1" eaLnBrk="1" hangingPunct="1"/>
            <a:r>
              <a:rPr lang="en-US" sz="2400" dirty="0">
                <a:solidFill>
                  <a:schemeClr val="tx1"/>
                </a:solidFill>
                <a:latin typeface="Arial" charset="0"/>
              </a:rPr>
              <a:t>This name identifies the star and the constellation and gives a clue to the relative brightness of the star.</a:t>
            </a:r>
          </a:p>
          <a:p>
            <a:pPr lvl="1" eaLnBrk="1" hangingPunct="1"/>
            <a:r>
              <a:rPr lang="en-US" sz="2400" dirty="0">
                <a:solidFill>
                  <a:schemeClr val="tx1"/>
                </a:solidFill>
                <a:latin typeface="Arial" charset="0"/>
              </a:rPr>
              <a:t>Compare this with the ancient individual name for that star, Sirius, which tells you nothing about its location or brightness.</a:t>
            </a:r>
          </a:p>
        </p:txBody>
      </p:sp>
      <p:sp>
        <p:nvSpPr>
          <p:cNvPr id="50178" name="Rectangle 20"/>
          <p:cNvSpPr>
            <a:spLocks noChangeArrowheads="1"/>
          </p:cNvSpPr>
          <p:nvPr/>
        </p:nvSpPr>
        <p:spPr bwMode="auto">
          <a:xfrm>
            <a:off x="566738" y="76199"/>
            <a:ext cx="7586662" cy="1828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sz="3600" dirty="0" smtClean="0">
              <a:solidFill>
                <a:schemeClr val="accent4">
                  <a:lumMod val="50000"/>
                </a:schemeClr>
              </a:solidFill>
            </a:endParaRPr>
          </a:p>
          <a:p>
            <a:r>
              <a:rPr lang="en-US" sz="3600" dirty="0" smtClean="0">
                <a:solidFill>
                  <a:schemeClr val="accent4">
                    <a:lumMod val="50000"/>
                  </a:schemeClr>
                </a:solidFill>
              </a:rPr>
              <a:t>The </a:t>
            </a:r>
            <a:r>
              <a:rPr lang="en-US" sz="3600" dirty="0">
                <a:solidFill>
                  <a:schemeClr val="accent4">
                    <a:lumMod val="50000"/>
                  </a:schemeClr>
                </a:solidFill>
              </a:rPr>
              <a:t>Names of the Stars</a:t>
            </a:r>
          </a:p>
        </p:txBody>
      </p:sp>
    </p:spTree>
    <p:extLst>
      <p:ext uri="{BB962C8B-B14F-4D97-AF65-F5344CB8AC3E}">
        <p14:creationId xmlns:p14="http://schemas.microsoft.com/office/powerpoint/2010/main" val="1039819341"/>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xmlns:p14="http://schemas.microsoft.com/office/powerpoint/2010/main" spd="slow" advTm="5000"/>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1100" y="1435100"/>
            <a:ext cx="6781800" cy="3975100"/>
          </a:xfrm>
          <a:prstGeom prst="rect">
            <a:avLst/>
          </a:prstGeom>
        </p:spPr>
      </p:pic>
    </p:spTree>
    <p:extLst>
      <p:ext uri="{BB962C8B-B14F-4D97-AF65-F5344CB8AC3E}">
        <p14:creationId xmlns:p14="http://schemas.microsoft.com/office/powerpoint/2010/main" val="904260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3"/>
          <p:cNvSpPr>
            <a:spLocks noGrp="1" noChangeArrowheads="1"/>
          </p:cNvSpPr>
          <p:nvPr>
            <p:ph type="body" idx="4294967295"/>
          </p:nvPr>
        </p:nvSpPr>
        <p:spPr>
          <a:xfrm>
            <a:off x="787400" y="1934638"/>
            <a:ext cx="8356600" cy="3566049"/>
          </a:xfrm>
        </p:spPr>
        <p:txBody>
          <a:bodyPr/>
          <a:lstStyle/>
          <a:p>
            <a:pPr eaLnBrk="1" hangingPunct="1"/>
            <a:r>
              <a:rPr lang="en-US" sz="3200" dirty="0">
                <a:solidFill>
                  <a:srgbClr val="5F0102"/>
                </a:solidFill>
                <a:latin typeface="Arial" charset="0"/>
              </a:rPr>
              <a:t>Astronomers measure the brightness of stars using the </a:t>
            </a:r>
            <a:r>
              <a:rPr lang="en-US" sz="3200" dirty="0">
                <a:solidFill>
                  <a:srgbClr val="0000FF"/>
                </a:solidFill>
                <a:latin typeface="Arial" charset="0"/>
              </a:rPr>
              <a:t>magnitude scale</a:t>
            </a:r>
            <a:r>
              <a:rPr lang="en-US" sz="4000" dirty="0">
                <a:latin typeface="Arial" charset="0"/>
              </a:rPr>
              <a:t>.</a:t>
            </a:r>
          </a:p>
        </p:txBody>
      </p:sp>
      <p:sp>
        <p:nvSpPr>
          <p:cNvPr id="52226" name="Rectangle 20"/>
          <p:cNvSpPr>
            <a:spLocks noChangeArrowheads="1"/>
          </p:cNvSpPr>
          <p:nvPr/>
        </p:nvSpPr>
        <p:spPr bwMode="auto">
          <a:xfrm>
            <a:off x="566738" y="620265"/>
            <a:ext cx="7586662" cy="94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dirty="0">
                <a:solidFill>
                  <a:srgbClr val="5F0102"/>
                </a:solidFill>
              </a:rPr>
              <a:t>The Brightness of Stars</a:t>
            </a:r>
          </a:p>
        </p:txBody>
      </p:sp>
      <p:pic>
        <p:nvPicPr>
          <p:cNvPr id="29706" name="Picture 10" descr="02f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630613"/>
            <a:ext cx="6553200" cy="322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693986054"/>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xmlns:p14="http://schemas.microsoft.com/office/powerpoint/2010/main" spd="slow" advTm="500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Guidepost</a:t>
            </a:r>
            <a:endParaRPr lang="en-US" dirty="0">
              <a:solidFill>
                <a:srgbClr val="00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rgbClr val="000000"/>
                </a:solidFill>
              </a:rPr>
              <a:t>How can you refer to stars by name, constellation, and by brightness?</a:t>
            </a:r>
          </a:p>
          <a:p>
            <a:r>
              <a:rPr lang="en-US" dirty="0" smtClean="0">
                <a:solidFill>
                  <a:srgbClr val="000000"/>
                </a:solidFill>
              </a:rPr>
              <a:t>How does the sky appear to move as Earth rotates and revolves?</a:t>
            </a:r>
          </a:p>
          <a:p>
            <a:r>
              <a:rPr lang="en-US" dirty="0" smtClean="0">
                <a:solidFill>
                  <a:srgbClr val="000000"/>
                </a:solidFill>
              </a:rPr>
              <a:t>What cause the seasons?</a:t>
            </a:r>
          </a:p>
          <a:p>
            <a:r>
              <a:rPr lang="en-US" dirty="0" smtClean="0">
                <a:solidFill>
                  <a:srgbClr val="000000"/>
                </a:solidFill>
              </a:rPr>
              <a:t>How does the motion of the moon produce phases and eclipses?</a:t>
            </a:r>
          </a:p>
          <a:p>
            <a:endParaRPr lang="en-US" dirty="0">
              <a:solidFill>
                <a:srgbClr val="000000"/>
              </a:solidFill>
            </a:endParaRPr>
          </a:p>
        </p:txBody>
      </p:sp>
    </p:spTree>
    <p:extLst>
      <p:ext uri="{BB962C8B-B14F-4D97-AF65-F5344CB8AC3E}">
        <p14:creationId xmlns:p14="http://schemas.microsoft.com/office/powerpoint/2010/main" val="2094188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3"/>
          <p:cNvSpPr>
            <a:spLocks noGrp="1" noChangeArrowheads="1"/>
          </p:cNvSpPr>
          <p:nvPr>
            <p:ph type="body" idx="4294967295"/>
          </p:nvPr>
        </p:nvSpPr>
        <p:spPr>
          <a:xfrm>
            <a:off x="566738" y="976313"/>
            <a:ext cx="8577262" cy="5668962"/>
          </a:xfrm>
          <a:noFill/>
        </p:spPr>
        <p:txBody>
          <a:bodyPr/>
          <a:lstStyle/>
          <a:p>
            <a:pPr eaLnBrk="1" hangingPunct="1"/>
            <a:r>
              <a:rPr lang="en-US" sz="3200" dirty="0">
                <a:solidFill>
                  <a:schemeClr val="tx1"/>
                </a:solidFill>
                <a:latin typeface="Arial" charset="0"/>
              </a:rPr>
              <a:t>The ancient astronomers divided the stars into six brightness groups. </a:t>
            </a:r>
          </a:p>
          <a:p>
            <a:pPr lvl="1" eaLnBrk="1" hangingPunct="1"/>
            <a:r>
              <a:rPr lang="en-US" sz="2400" dirty="0">
                <a:solidFill>
                  <a:schemeClr val="tx1"/>
                </a:solidFill>
                <a:latin typeface="Arial" charset="0"/>
              </a:rPr>
              <a:t>The brightest were called first-magnitude stars.</a:t>
            </a:r>
          </a:p>
          <a:p>
            <a:pPr lvl="1" eaLnBrk="1" hangingPunct="1"/>
            <a:r>
              <a:rPr lang="en-US" sz="2400" dirty="0">
                <a:solidFill>
                  <a:schemeClr val="tx1"/>
                </a:solidFill>
                <a:latin typeface="Arial" charset="0"/>
              </a:rPr>
              <a:t>The scale continued downward to sixth-magnitude </a:t>
            </a:r>
            <a:r>
              <a:rPr lang="en-US" sz="2400" dirty="0" smtClean="0">
                <a:solidFill>
                  <a:schemeClr val="tx1"/>
                </a:solidFill>
                <a:latin typeface="Arial" charset="0"/>
              </a:rPr>
              <a:t>stars the </a:t>
            </a:r>
            <a:r>
              <a:rPr lang="en-US" sz="2400" dirty="0">
                <a:solidFill>
                  <a:schemeClr val="tx1"/>
                </a:solidFill>
                <a:latin typeface="Arial" charset="0"/>
              </a:rPr>
              <a:t>faintest visible to the human eye. </a:t>
            </a:r>
          </a:p>
        </p:txBody>
      </p:sp>
      <p:sp>
        <p:nvSpPr>
          <p:cNvPr id="54274" name="Rectangle 20"/>
          <p:cNvSpPr>
            <a:spLocks noChangeArrowheads="1"/>
          </p:cNvSpPr>
          <p:nvPr/>
        </p:nvSpPr>
        <p:spPr bwMode="auto">
          <a:xfrm>
            <a:off x="566738" y="76200"/>
            <a:ext cx="75866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000" dirty="0">
                <a:solidFill>
                  <a:srgbClr val="5F0102"/>
                </a:solidFill>
              </a:rPr>
              <a:t>The Brightness of Stars</a:t>
            </a:r>
          </a:p>
        </p:txBody>
      </p:sp>
      <p:pic>
        <p:nvPicPr>
          <p:cNvPr id="30729" name="Picture 9" descr="02f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630613"/>
            <a:ext cx="6553200" cy="322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387845478"/>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xmlns:p14="http://schemas.microsoft.com/office/powerpoint/2010/main" spd="slow" advTm="5000"/>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3"/>
          <p:cNvSpPr>
            <a:spLocks noGrp="1" noChangeArrowheads="1"/>
          </p:cNvSpPr>
          <p:nvPr>
            <p:ph type="body" idx="1"/>
          </p:nvPr>
        </p:nvSpPr>
        <p:spPr>
          <a:xfrm>
            <a:off x="558800" y="974725"/>
            <a:ext cx="7975600" cy="5538067"/>
          </a:xfrm>
        </p:spPr>
        <p:txBody>
          <a:bodyPr>
            <a:normAutofit fontScale="92500" lnSpcReduction="20000"/>
          </a:bodyPr>
          <a:lstStyle/>
          <a:p>
            <a:pPr eaLnBrk="1" hangingPunct="1"/>
            <a:endParaRPr lang="en-US" sz="4000" dirty="0" smtClean="0">
              <a:solidFill>
                <a:schemeClr val="tx1"/>
              </a:solidFill>
              <a:latin typeface="Arial" charset="0"/>
            </a:endParaRPr>
          </a:p>
          <a:p>
            <a:pPr eaLnBrk="1" hangingPunct="1"/>
            <a:endParaRPr lang="en-US" sz="4000" dirty="0">
              <a:solidFill>
                <a:schemeClr val="tx1"/>
              </a:solidFill>
              <a:latin typeface="Arial" charset="0"/>
            </a:endParaRPr>
          </a:p>
          <a:p>
            <a:pPr eaLnBrk="1" hangingPunct="1"/>
            <a:r>
              <a:rPr lang="en-US" sz="4000" dirty="0" smtClean="0">
                <a:solidFill>
                  <a:schemeClr val="tx1"/>
                </a:solidFill>
                <a:latin typeface="Arial" charset="0"/>
              </a:rPr>
              <a:t>Thus</a:t>
            </a:r>
            <a:r>
              <a:rPr lang="en-US" sz="4000" dirty="0">
                <a:solidFill>
                  <a:schemeClr val="tx1"/>
                </a:solidFill>
                <a:latin typeface="Arial" charset="0"/>
              </a:rPr>
              <a:t>, the </a:t>
            </a:r>
            <a:r>
              <a:rPr lang="en-US" sz="4000" i="1" dirty="0">
                <a:solidFill>
                  <a:schemeClr val="tx1"/>
                </a:solidFill>
                <a:latin typeface="Arial" charset="0"/>
              </a:rPr>
              <a:t>larger</a:t>
            </a:r>
            <a:r>
              <a:rPr lang="en-US" sz="4000" dirty="0">
                <a:solidFill>
                  <a:schemeClr val="tx1"/>
                </a:solidFill>
                <a:latin typeface="Arial" charset="0"/>
              </a:rPr>
              <a:t> the magnitude number, the </a:t>
            </a:r>
            <a:r>
              <a:rPr lang="en-US" sz="4000" i="1" dirty="0">
                <a:solidFill>
                  <a:schemeClr val="tx1"/>
                </a:solidFill>
                <a:latin typeface="Arial" charset="0"/>
              </a:rPr>
              <a:t>fainter</a:t>
            </a:r>
            <a:r>
              <a:rPr lang="en-US" sz="4000" dirty="0">
                <a:solidFill>
                  <a:schemeClr val="tx1"/>
                </a:solidFill>
                <a:latin typeface="Arial" charset="0"/>
              </a:rPr>
              <a:t> the star.</a:t>
            </a:r>
          </a:p>
          <a:p>
            <a:pPr lvl="1" eaLnBrk="1" hangingPunct="1"/>
            <a:r>
              <a:rPr lang="en-US" sz="2400" dirty="0">
                <a:solidFill>
                  <a:schemeClr val="tx1"/>
                </a:solidFill>
                <a:latin typeface="Arial" charset="0"/>
              </a:rPr>
              <a:t>This makes sense if you think of the bright stars as first-class stars and the faintest stars visible as sixth-class stars</a:t>
            </a:r>
            <a:r>
              <a:rPr lang="en-US" sz="2400" dirty="0" smtClean="0">
                <a:solidFill>
                  <a:schemeClr val="tx1"/>
                </a:solidFill>
                <a:latin typeface="Arial" charset="0"/>
              </a:rPr>
              <a:t>.</a:t>
            </a:r>
          </a:p>
          <a:p>
            <a:r>
              <a:rPr lang="en-US" dirty="0">
                <a:solidFill>
                  <a:srgbClr val="000000"/>
                </a:solidFill>
                <a:latin typeface="Arial" charset="0"/>
              </a:rPr>
              <a:t>Star </a:t>
            </a:r>
            <a:r>
              <a:rPr lang="en-US" dirty="0" smtClean="0">
                <a:solidFill>
                  <a:srgbClr val="000000"/>
                </a:solidFill>
                <a:latin typeface="Arial" charset="0"/>
              </a:rPr>
              <a:t>brightness expressed </a:t>
            </a:r>
            <a:r>
              <a:rPr lang="en-US" dirty="0">
                <a:solidFill>
                  <a:srgbClr val="000000"/>
                </a:solidFill>
                <a:latin typeface="Arial" charset="0"/>
              </a:rPr>
              <a:t>in this system are known as apparent visual magnitudes (</a:t>
            </a:r>
            <a:r>
              <a:rPr lang="en-US" i="1" dirty="0">
                <a:solidFill>
                  <a:srgbClr val="000000"/>
                </a:solidFill>
                <a:latin typeface="Arial" charset="0"/>
              </a:rPr>
              <a:t>m</a:t>
            </a:r>
            <a:r>
              <a:rPr lang="en-US" baseline="-25000" dirty="0">
                <a:solidFill>
                  <a:srgbClr val="000000"/>
                </a:solidFill>
                <a:latin typeface="Arial" charset="0"/>
              </a:rPr>
              <a:t>V</a:t>
            </a:r>
            <a:r>
              <a:rPr lang="en-US" dirty="0">
                <a:solidFill>
                  <a:srgbClr val="000000"/>
                </a:solidFill>
                <a:latin typeface="Arial" charset="0"/>
              </a:rPr>
              <a:t>).</a:t>
            </a:r>
          </a:p>
          <a:p>
            <a:r>
              <a:rPr lang="en-US" dirty="0">
                <a:solidFill>
                  <a:srgbClr val="000000"/>
                </a:solidFill>
                <a:latin typeface="Arial" charset="0"/>
              </a:rPr>
              <a:t>These describe how the stars look to human eyes observing from Earth.</a:t>
            </a:r>
          </a:p>
          <a:p>
            <a:pPr lvl="1" eaLnBrk="1" hangingPunct="1"/>
            <a:endParaRPr lang="en-US" sz="2400" dirty="0">
              <a:solidFill>
                <a:schemeClr val="tx1"/>
              </a:solidFill>
              <a:latin typeface="Arial" charset="0"/>
            </a:endParaRPr>
          </a:p>
        </p:txBody>
      </p:sp>
      <p:sp>
        <p:nvSpPr>
          <p:cNvPr id="56322" name="Rectangle 20"/>
          <p:cNvSpPr>
            <a:spLocks noChangeArrowheads="1"/>
          </p:cNvSpPr>
          <p:nvPr/>
        </p:nvSpPr>
        <p:spPr bwMode="auto">
          <a:xfrm>
            <a:off x="566738" y="76200"/>
            <a:ext cx="75866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sz="3000" dirty="0" smtClean="0">
              <a:solidFill>
                <a:schemeClr val="accent4"/>
              </a:solidFill>
            </a:endParaRPr>
          </a:p>
          <a:p>
            <a:endParaRPr lang="en-US" sz="3000" dirty="0">
              <a:solidFill>
                <a:schemeClr val="accent4"/>
              </a:solidFill>
            </a:endParaRPr>
          </a:p>
          <a:p>
            <a:endParaRPr lang="en-US" sz="3000" dirty="0" smtClean="0">
              <a:solidFill>
                <a:schemeClr val="accent4"/>
              </a:solidFill>
            </a:endParaRPr>
          </a:p>
          <a:p>
            <a:endParaRPr lang="en-US" sz="3000" dirty="0">
              <a:solidFill>
                <a:schemeClr val="accent4"/>
              </a:solidFill>
            </a:endParaRPr>
          </a:p>
          <a:p>
            <a:endParaRPr lang="en-US" sz="3000" dirty="0" smtClean="0">
              <a:solidFill>
                <a:schemeClr val="accent4"/>
              </a:solidFill>
            </a:endParaRPr>
          </a:p>
          <a:p>
            <a:endParaRPr lang="en-US" sz="3000" dirty="0">
              <a:solidFill>
                <a:schemeClr val="accent4"/>
              </a:solidFill>
            </a:endParaRPr>
          </a:p>
          <a:p>
            <a:endParaRPr lang="en-US" sz="3000" dirty="0" smtClean="0">
              <a:solidFill>
                <a:schemeClr val="accent4"/>
              </a:solidFill>
            </a:endParaRPr>
          </a:p>
          <a:p>
            <a:r>
              <a:rPr lang="en-US" sz="3000" dirty="0" smtClean="0">
                <a:solidFill>
                  <a:schemeClr val="accent4"/>
                </a:solidFill>
              </a:rPr>
              <a:t>The </a:t>
            </a:r>
            <a:r>
              <a:rPr lang="en-US" sz="3000" dirty="0">
                <a:solidFill>
                  <a:schemeClr val="accent4"/>
                </a:solidFill>
              </a:rPr>
              <a:t>Brightness of Stars</a:t>
            </a:r>
          </a:p>
        </p:txBody>
      </p:sp>
    </p:spTree>
    <p:extLst>
      <p:ext uri="{BB962C8B-B14F-4D97-AF65-F5344CB8AC3E}">
        <p14:creationId xmlns:p14="http://schemas.microsoft.com/office/powerpoint/2010/main" val="224169216"/>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xmlns:p14="http://schemas.microsoft.com/office/powerpoint/2010/main" spd="slow" advTm="5000"/>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3"/>
          <p:cNvSpPr>
            <a:spLocks noGrp="1" noChangeArrowheads="1"/>
          </p:cNvSpPr>
          <p:nvPr>
            <p:ph type="body" idx="1"/>
          </p:nvPr>
        </p:nvSpPr>
        <p:spPr>
          <a:xfrm>
            <a:off x="558800" y="976313"/>
            <a:ext cx="8229600" cy="5638800"/>
          </a:xfrm>
        </p:spPr>
        <p:txBody>
          <a:bodyPr>
            <a:normAutofit fontScale="92500" lnSpcReduction="20000"/>
          </a:bodyPr>
          <a:lstStyle/>
          <a:p>
            <a:pPr eaLnBrk="1" hangingPunct="1"/>
            <a:endParaRPr lang="en-US" sz="4000" dirty="0" smtClean="0">
              <a:solidFill>
                <a:schemeClr val="tx1"/>
              </a:solidFill>
              <a:latin typeface="Arial" charset="0"/>
            </a:endParaRPr>
          </a:p>
          <a:p>
            <a:pPr eaLnBrk="1" hangingPunct="1"/>
            <a:endParaRPr lang="en-US" sz="4000" dirty="0">
              <a:solidFill>
                <a:schemeClr val="tx1"/>
              </a:solidFill>
              <a:latin typeface="Arial" charset="0"/>
            </a:endParaRPr>
          </a:p>
          <a:p>
            <a:pPr eaLnBrk="1" hangingPunct="1"/>
            <a:endParaRPr lang="en-US" sz="4000" dirty="0" smtClean="0">
              <a:solidFill>
                <a:schemeClr val="tx1"/>
              </a:solidFill>
              <a:latin typeface="Arial" charset="0"/>
            </a:endParaRPr>
          </a:p>
          <a:p>
            <a:pPr eaLnBrk="1" hangingPunct="1"/>
            <a:r>
              <a:rPr lang="en-US" sz="4000" dirty="0" smtClean="0">
                <a:solidFill>
                  <a:schemeClr val="tx1"/>
                </a:solidFill>
                <a:latin typeface="Arial" charset="0"/>
              </a:rPr>
              <a:t>Brightness </a:t>
            </a:r>
            <a:r>
              <a:rPr lang="en-US" sz="4000" dirty="0">
                <a:solidFill>
                  <a:schemeClr val="tx1"/>
                </a:solidFill>
                <a:latin typeface="Arial" charset="0"/>
              </a:rPr>
              <a:t>is quite subjective.</a:t>
            </a:r>
          </a:p>
          <a:p>
            <a:pPr lvl="1" eaLnBrk="1" hangingPunct="1"/>
            <a:r>
              <a:rPr lang="en-US" sz="2400" dirty="0">
                <a:solidFill>
                  <a:schemeClr val="tx1"/>
                </a:solidFill>
                <a:latin typeface="Arial" charset="0"/>
              </a:rPr>
              <a:t>It depends on both the physiology of human eyes and the psychology of perception. </a:t>
            </a:r>
          </a:p>
          <a:p>
            <a:pPr eaLnBrk="1" hangingPunct="1"/>
            <a:r>
              <a:rPr lang="en-US" sz="4000" dirty="0">
                <a:solidFill>
                  <a:schemeClr val="tx1"/>
                </a:solidFill>
                <a:latin typeface="Arial" charset="0"/>
              </a:rPr>
              <a:t>To be scientifically accurate, you should refer to flux.</a:t>
            </a:r>
          </a:p>
          <a:p>
            <a:pPr lvl="1" eaLnBrk="1" hangingPunct="1"/>
            <a:r>
              <a:rPr lang="en-US" sz="2400" dirty="0">
                <a:solidFill>
                  <a:schemeClr val="tx1"/>
                </a:solidFill>
                <a:latin typeface="Arial" charset="0"/>
              </a:rPr>
              <a:t>This is a measure of the light energy from a star that hits one square meter in one second.</a:t>
            </a:r>
          </a:p>
        </p:txBody>
      </p:sp>
      <p:sp>
        <p:nvSpPr>
          <p:cNvPr id="64514" name="Rectangle 20"/>
          <p:cNvSpPr>
            <a:spLocks noChangeArrowheads="1"/>
          </p:cNvSpPr>
          <p:nvPr/>
        </p:nvSpPr>
        <p:spPr bwMode="auto">
          <a:xfrm>
            <a:off x="566738" y="76200"/>
            <a:ext cx="75866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sz="3000" dirty="0" smtClean="0">
              <a:solidFill>
                <a:schemeClr val="accent4"/>
              </a:solidFill>
            </a:endParaRPr>
          </a:p>
          <a:p>
            <a:endParaRPr lang="en-US" sz="3000" dirty="0">
              <a:solidFill>
                <a:schemeClr val="accent4"/>
              </a:solidFill>
            </a:endParaRPr>
          </a:p>
          <a:p>
            <a:endParaRPr lang="en-US" sz="3000" dirty="0" smtClean="0">
              <a:solidFill>
                <a:schemeClr val="accent4"/>
              </a:solidFill>
            </a:endParaRPr>
          </a:p>
          <a:p>
            <a:endParaRPr lang="en-US" sz="3000" dirty="0">
              <a:solidFill>
                <a:schemeClr val="accent4"/>
              </a:solidFill>
            </a:endParaRPr>
          </a:p>
          <a:p>
            <a:endParaRPr lang="en-US" sz="3000" dirty="0" smtClean="0">
              <a:solidFill>
                <a:schemeClr val="accent4"/>
              </a:solidFill>
            </a:endParaRPr>
          </a:p>
          <a:p>
            <a:endParaRPr lang="en-US" sz="3000" dirty="0">
              <a:solidFill>
                <a:schemeClr val="accent4"/>
              </a:solidFill>
            </a:endParaRPr>
          </a:p>
          <a:p>
            <a:endParaRPr lang="en-US" sz="3000" dirty="0" smtClean="0">
              <a:solidFill>
                <a:schemeClr val="accent4"/>
              </a:solidFill>
            </a:endParaRPr>
          </a:p>
          <a:p>
            <a:r>
              <a:rPr lang="en-US" sz="3000" dirty="0" smtClean="0">
                <a:solidFill>
                  <a:schemeClr val="accent4"/>
                </a:solidFill>
              </a:rPr>
              <a:t>The </a:t>
            </a:r>
            <a:r>
              <a:rPr lang="en-US" sz="3000" dirty="0">
                <a:solidFill>
                  <a:schemeClr val="accent4"/>
                </a:solidFill>
              </a:rPr>
              <a:t>Brightness of Stars</a:t>
            </a:r>
          </a:p>
        </p:txBody>
      </p:sp>
    </p:spTree>
    <p:extLst>
      <p:ext uri="{BB962C8B-B14F-4D97-AF65-F5344CB8AC3E}">
        <p14:creationId xmlns:p14="http://schemas.microsoft.com/office/powerpoint/2010/main" val="52474056"/>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xmlns:p14="http://schemas.microsoft.com/office/powerpoint/2010/main" spd="slow" advTm="5000"/>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3"/>
          <p:cNvSpPr>
            <a:spLocks noGrp="1" noChangeArrowheads="1"/>
          </p:cNvSpPr>
          <p:nvPr>
            <p:ph type="body" idx="1"/>
          </p:nvPr>
        </p:nvSpPr>
        <p:spPr>
          <a:xfrm>
            <a:off x="558800" y="974725"/>
            <a:ext cx="8356600" cy="4525963"/>
          </a:xfrm>
        </p:spPr>
        <p:txBody>
          <a:bodyPr/>
          <a:lstStyle/>
          <a:p>
            <a:pPr eaLnBrk="1" hangingPunct="1"/>
            <a:endParaRPr lang="en-US" sz="4000" dirty="0" smtClean="0">
              <a:solidFill>
                <a:schemeClr val="tx1"/>
              </a:solidFill>
              <a:latin typeface="Arial" charset="0"/>
            </a:endParaRPr>
          </a:p>
          <a:p>
            <a:pPr eaLnBrk="1" hangingPunct="1"/>
            <a:endParaRPr lang="en-US" sz="4000" dirty="0">
              <a:solidFill>
                <a:schemeClr val="tx1"/>
              </a:solidFill>
              <a:latin typeface="Arial" charset="0"/>
            </a:endParaRPr>
          </a:p>
          <a:p>
            <a:pPr eaLnBrk="1" hangingPunct="1"/>
            <a:r>
              <a:rPr lang="en-US" sz="4000" dirty="0" smtClean="0">
                <a:solidFill>
                  <a:schemeClr val="tx1"/>
                </a:solidFill>
                <a:latin typeface="Arial" charset="0"/>
              </a:rPr>
              <a:t>Limitations </a:t>
            </a:r>
            <a:r>
              <a:rPr lang="en-US" sz="4000" dirty="0">
                <a:solidFill>
                  <a:schemeClr val="tx1"/>
                </a:solidFill>
                <a:latin typeface="Arial" charset="0"/>
              </a:rPr>
              <a:t>of the apparent visual magnitude system have motivated astronomers to supplement it in various ways.</a:t>
            </a:r>
          </a:p>
        </p:txBody>
      </p:sp>
      <p:sp>
        <p:nvSpPr>
          <p:cNvPr id="70658" name="Rectangle 20"/>
          <p:cNvSpPr>
            <a:spLocks noChangeArrowheads="1"/>
          </p:cNvSpPr>
          <p:nvPr/>
        </p:nvSpPr>
        <p:spPr bwMode="auto">
          <a:xfrm>
            <a:off x="566738" y="76200"/>
            <a:ext cx="75866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sz="3000" dirty="0" smtClean="0">
              <a:solidFill>
                <a:schemeClr val="accent4"/>
              </a:solidFill>
            </a:endParaRPr>
          </a:p>
          <a:p>
            <a:endParaRPr lang="en-US" sz="3000" dirty="0">
              <a:solidFill>
                <a:schemeClr val="accent4"/>
              </a:solidFill>
            </a:endParaRPr>
          </a:p>
          <a:p>
            <a:endParaRPr lang="en-US" sz="3000" dirty="0" smtClean="0">
              <a:solidFill>
                <a:schemeClr val="accent4"/>
              </a:solidFill>
            </a:endParaRPr>
          </a:p>
          <a:p>
            <a:endParaRPr lang="en-US" sz="3000" dirty="0">
              <a:solidFill>
                <a:schemeClr val="accent4"/>
              </a:solidFill>
            </a:endParaRPr>
          </a:p>
          <a:p>
            <a:endParaRPr lang="en-US" sz="3000" dirty="0" smtClean="0">
              <a:solidFill>
                <a:schemeClr val="accent4"/>
              </a:solidFill>
            </a:endParaRPr>
          </a:p>
          <a:p>
            <a:endParaRPr lang="en-US" sz="3000" dirty="0">
              <a:solidFill>
                <a:schemeClr val="accent4"/>
              </a:solidFill>
            </a:endParaRPr>
          </a:p>
          <a:p>
            <a:endParaRPr lang="en-US" sz="3000" dirty="0" smtClean="0">
              <a:solidFill>
                <a:schemeClr val="accent4"/>
              </a:solidFill>
            </a:endParaRPr>
          </a:p>
          <a:p>
            <a:r>
              <a:rPr lang="en-US" sz="3000" dirty="0" smtClean="0">
                <a:solidFill>
                  <a:schemeClr val="accent4"/>
                </a:solidFill>
              </a:rPr>
              <a:t>The </a:t>
            </a:r>
            <a:r>
              <a:rPr lang="en-US" sz="3000" dirty="0">
                <a:solidFill>
                  <a:schemeClr val="accent4"/>
                </a:solidFill>
              </a:rPr>
              <a:t>Brightness of Stars</a:t>
            </a:r>
          </a:p>
        </p:txBody>
      </p:sp>
    </p:spTree>
    <p:extLst>
      <p:ext uri="{BB962C8B-B14F-4D97-AF65-F5344CB8AC3E}">
        <p14:creationId xmlns:p14="http://schemas.microsoft.com/office/powerpoint/2010/main" val="11524002"/>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xmlns:p14="http://schemas.microsoft.com/office/powerpoint/2010/main" spd="slow" advTm="5000"/>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8"/>
          <p:cNvSpPr>
            <a:spLocks noGrp="1" noChangeArrowheads="1"/>
          </p:cNvSpPr>
          <p:nvPr>
            <p:ph type="body" sz="half" idx="1"/>
          </p:nvPr>
        </p:nvSpPr>
        <p:spPr>
          <a:xfrm>
            <a:off x="558800" y="990600"/>
            <a:ext cx="8128000" cy="5591175"/>
          </a:xfrm>
          <a:noFill/>
        </p:spPr>
        <p:txBody>
          <a:bodyPr/>
          <a:lstStyle/>
          <a:p>
            <a:pPr eaLnBrk="1" hangingPunct="1"/>
            <a:r>
              <a:rPr lang="en-US" sz="3600" dirty="0">
                <a:solidFill>
                  <a:srgbClr val="000000"/>
                </a:solidFill>
                <a:latin typeface="Arial" charset="0"/>
              </a:rPr>
              <a:t>One, some stars are so bright that the scale must extend into negative numbers.</a:t>
            </a:r>
          </a:p>
          <a:p>
            <a:pPr lvl="1" eaLnBrk="1" hangingPunct="1"/>
            <a:r>
              <a:rPr lang="en-US" sz="2400" dirty="0">
                <a:solidFill>
                  <a:srgbClr val="000000"/>
                </a:solidFill>
                <a:latin typeface="Arial" charset="0"/>
              </a:rPr>
              <a:t>Sirius, the brightest star in the sky, has a magnitude of –1.47.</a:t>
            </a:r>
          </a:p>
        </p:txBody>
      </p:sp>
      <p:pic>
        <p:nvPicPr>
          <p:cNvPr id="39946" name="Picture 10" descr="02f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630613"/>
            <a:ext cx="6553200" cy="322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496817542"/>
      </p:ext>
    </p:extLst>
  </p:cSld>
  <p:clrMapOvr>
    <a:masterClrMapping/>
  </p:clrMapOvr>
  <p:transition xmlns:p14="http://schemas.microsoft.com/office/powerpoint/2010/main" spd="med" advTm="5000"/>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3"/>
          <p:cNvSpPr>
            <a:spLocks noGrp="1" noChangeArrowheads="1"/>
          </p:cNvSpPr>
          <p:nvPr>
            <p:ph type="body" sz="half" idx="1"/>
          </p:nvPr>
        </p:nvSpPr>
        <p:spPr>
          <a:xfrm>
            <a:off x="566738" y="1004888"/>
            <a:ext cx="8348662" cy="4678362"/>
          </a:xfrm>
          <a:noFill/>
        </p:spPr>
        <p:txBody>
          <a:bodyPr/>
          <a:lstStyle/>
          <a:p>
            <a:pPr eaLnBrk="1" hangingPunct="1"/>
            <a:r>
              <a:rPr lang="en-US" sz="3400" dirty="0">
                <a:solidFill>
                  <a:srgbClr val="000000"/>
                </a:solidFill>
                <a:latin typeface="Arial" charset="0"/>
              </a:rPr>
              <a:t>Two, with a telescope, you can find stars much fainter than the limit for your unaided eyes.</a:t>
            </a:r>
          </a:p>
          <a:p>
            <a:pPr lvl="1" eaLnBrk="1" hangingPunct="1"/>
            <a:r>
              <a:rPr lang="en-US" sz="2400" dirty="0">
                <a:solidFill>
                  <a:srgbClr val="000000"/>
                </a:solidFill>
                <a:latin typeface="Arial" charset="0"/>
              </a:rPr>
              <a:t>Thus, the magnitude system has also been extended to include numbers larger than sixth magnitude to include fainter stars.</a:t>
            </a:r>
          </a:p>
        </p:txBody>
      </p:sp>
      <p:pic>
        <p:nvPicPr>
          <p:cNvPr id="40970" name="Picture 10" descr="02f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043363"/>
            <a:ext cx="5715000" cy="281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748650037"/>
      </p:ext>
    </p:extLst>
  </p:cSld>
  <p:clrMapOvr>
    <a:masterClrMapping/>
  </p:clrMapOvr>
  <p:transition xmlns:p14="http://schemas.microsoft.com/office/powerpoint/2010/main" spd="med" advTm="5000"/>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3"/>
          <p:cNvSpPr>
            <a:spLocks noGrp="1" noChangeArrowheads="1"/>
          </p:cNvSpPr>
          <p:nvPr>
            <p:ph type="body" idx="4294967295"/>
          </p:nvPr>
        </p:nvSpPr>
        <p:spPr>
          <a:xfrm>
            <a:off x="310092" y="990600"/>
            <a:ext cx="8505360" cy="5867400"/>
          </a:xfrm>
        </p:spPr>
        <p:txBody>
          <a:bodyPr>
            <a:normAutofit fontScale="92500"/>
          </a:bodyPr>
          <a:lstStyle/>
          <a:p>
            <a:pPr eaLnBrk="1" hangingPunct="1"/>
            <a:r>
              <a:rPr lang="en-US" sz="3600" dirty="0">
                <a:solidFill>
                  <a:srgbClr val="000000"/>
                </a:solidFill>
                <a:latin typeface="Arial" charset="0"/>
              </a:rPr>
              <a:t>Three, although some stars emit large amounts of infrared or ultraviolet light, those types of radiation are invisible to human eyes.</a:t>
            </a:r>
            <a:r>
              <a:rPr lang="en-US" dirty="0">
                <a:solidFill>
                  <a:srgbClr val="000000"/>
                </a:solidFill>
                <a:latin typeface="Arial" charset="0"/>
              </a:rPr>
              <a:t> </a:t>
            </a:r>
          </a:p>
          <a:p>
            <a:pPr lvl="1" eaLnBrk="1" hangingPunct="1"/>
            <a:r>
              <a:rPr lang="en-US" sz="2400" dirty="0">
                <a:solidFill>
                  <a:srgbClr val="000000"/>
                </a:solidFill>
                <a:latin typeface="Arial" charset="0"/>
              </a:rPr>
              <a:t>The subscript </a:t>
            </a:r>
            <a:r>
              <a:rPr lang="ja-JP" altLang="en-US" sz="2400" dirty="0">
                <a:solidFill>
                  <a:srgbClr val="000000"/>
                </a:solidFill>
                <a:latin typeface="Arial" charset="0"/>
              </a:rPr>
              <a:t>‘</a:t>
            </a:r>
            <a:r>
              <a:rPr lang="en-US" altLang="ja-JP" sz="2400" dirty="0">
                <a:solidFill>
                  <a:srgbClr val="000000"/>
                </a:solidFill>
                <a:latin typeface="Arial" charset="0"/>
              </a:rPr>
              <a:t>V</a:t>
            </a:r>
            <a:r>
              <a:rPr lang="ja-JP" altLang="en-US" sz="2400" dirty="0">
                <a:solidFill>
                  <a:srgbClr val="000000"/>
                </a:solidFill>
                <a:latin typeface="Arial" charset="0"/>
              </a:rPr>
              <a:t>’</a:t>
            </a:r>
            <a:r>
              <a:rPr lang="en-US" altLang="ja-JP" sz="2400" dirty="0">
                <a:solidFill>
                  <a:srgbClr val="000000"/>
                </a:solidFill>
                <a:latin typeface="Arial" charset="0"/>
              </a:rPr>
              <a:t> in </a:t>
            </a:r>
            <a:r>
              <a:rPr lang="en-US" altLang="ja-JP" sz="2400" i="1" dirty="0">
                <a:solidFill>
                  <a:srgbClr val="000000"/>
                </a:solidFill>
                <a:latin typeface="Arial" charset="0"/>
              </a:rPr>
              <a:t>m</a:t>
            </a:r>
            <a:r>
              <a:rPr lang="en-US" altLang="ja-JP" sz="2400" baseline="-25000" dirty="0">
                <a:solidFill>
                  <a:srgbClr val="000000"/>
                </a:solidFill>
                <a:latin typeface="Arial" charset="0"/>
              </a:rPr>
              <a:t>V</a:t>
            </a:r>
            <a:r>
              <a:rPr lang="en-US" altLang="ja-JP" sz="2400" dirty="0">
                <a:solidFill>
                  <a:srgbClr val="000000"/>
                </a:solidFill>
                <a:latin typeface="Arial" charset="0"/>
              </a:rPr>
              <a:t> is a reminder that you are counting only light that is visible.</a:t>
            </a:r>
          </a:p>
          <a:p>
            <a:pPr lvl="1" eaLnBrk="1" hangingPunct="1"/>
            <a:r>
              <a:rPr lang="en-US" sz="2400" dirty="0">
                <a:solidFill>
                  <a:srgbClr val="000000"/>
                </a:solidFill>
                <a:latin typeface="Arial" charset="0"/>
              </a:rPr>
              <a:t>Other magnitudes systems have been invented to express the brightness of invisible light arriving at Earth from the stars</a:t>
            </a:r>
            <a:r>
              <a:rPr lang="en-US" sz="2400" dirty="0" smtClean="0">
                <a:solidFill>
                  <a:srgbClr val="000000"/>
                </a:solidFill>
                <a:latin typeface="Arial" charset="0"/>
              </a:rPr>
              <a:t>.</a:t>
            </a:r>
          </a:p>
          <a:p>
            <a:r>
              <a:rPr lang="en-US" dirty="0">
                <a:solidFill>
                  <a:srgbClr val="000000"/>
                </a:solidFill>
                <a:latin typeface="Arial" charset="0"/>
              </a:rPr>
              <a:t>Four, an apparent magnitude informs you only how bright the star is as seen from Earth.</a:t>
            </a:r>
          </a:p>
          <a:p>
            <a:r>
              <a:rPr lang="en-US" dirty="0">
                <a:solidFill>
                  <a:srgbClr val="000000"/>
                </a:solidFill>
                <a:latin typeface="Arial" charset="0"/>
              </a:rPr>
              <a:t>It </a:t>
            </a:r>
            <a:r>
              <a:rPr lang="en-US" dirty="0" err="1">
                <a:solidFill>
                  <a:srgbClr val="000000"/>
                </a:solidFill>
                <a:latin typeface="Arial" charset="0"/>
              </a:rPr>
              <a:t>doesn</a:t>
            </a:r>
            <a:r>
              <a:rPr lang="ja-JP" altLang="en-US" dirty="0">
                <a:solidFill>
                  <a:srgbClr val="000000"/>
                </a:solidFill>
                <a:latin typeface="Arial" charset="0"/>
              </a:rPr>
              <a:t>’</a:t>
            </a:r>
            <a:r>
              <a:rPr lang="en-US" altLang="ja-JP" dirty="0">
                <a:solidFill>
                  <a:srgbClr val="000000"/>
                </a:solidFill>
                <a:latin typeface="Arial" charset="0"/>
              </a:rPr>
              <a:t>t reveal anything about a star</a:t>
            </a:r>
            <a:r>
              <a:rPr lang="ja-JP" altLang="en-US" dirty="0">
                <a:solidFill>
                  <a:srgbClr val="000000"/>
                </a:solidFill>
                <a:latin typeface="Arial" charset="0"/>
              </a:rPr>
              <a:t>’</a:t>
            </a:r>
            <a:r>
              <a:rPr lang="en-US" altLang="ja-JP" dirty="0">
                <a:solidFill>
                  <a:srgbClr val="000000"/>
                </a:solidFill>
                <a:latin typeface="Arial" charset="0"/>
              </a:rPr>
              <a:t>s true power output—because the star</a:t>
            </a:r>
            <a:r>
              <a:rPr lang="ja-JP" altLang="en-US" dirty="0">
                <a:solidFill>
                  <a:srgbClr val="000000"/>
                </a:solidFill>
                <a:latin typeface="Arial" charset="0"/>
              </a:rPr>
              <a:t>’</a:t>
            </a:r>
            <a:r>
              <a:rPr lang="en-US" altLang="ja-JP" dirty="0">
                <a:solidFill>
                  <a:srgbClr val="000000"/>
                </a:solidFill>
                <a:latin typeface="Arial" charset="0"/>
              </a:rPr>
              <a:t>s distance is not included.</a:t>
            </a:r>
            <a:endParaRPr lang="en-US" sz="2800" dirty="0">
              <a:solidFill>
                <a:srgbClr val="000000"/>
              </a:solidFill>
              <a:latin typeface="Arial" charset="0"/>
            </a:endParaRPr>
          </a:p>
          <a:p>
            <a:pPr lvl="1" eaLnBrk="1" hangingPunct="1"/>
            <a:endParaRPr lang="en-US" sz="2400" dirty="0">
              <a:solidFill>
                <a:srgbClr val="000000"/>
              </a:solidFill>
              <a:latin typeface="Arial" charset="0"/>
            </a:endParaRPr>
          </a:p>
        </p:txBody>
      </p:sp>
      <p:sp>
        <p:nvSpPr>
          <p:cNvPr id="76802" name="Rectangle 20"/>
          <p:cNvSpPr>
            <a:spLocks noChangeArrowheads="1"/>
          </p:cNvSpPr>
          <p:nvPr/>
        </p:nvSpPr>
        <p:spPr bwMode="auto">
          <a:xfrm>
            <a:off x="566738" y="76200"/>
            <a:ext cx="75866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sz="3000" dirty="0">
              <a:solidFill>
                <a:srgbClr val="FFCC00"/>
              </a:solidFill>
            </a:endParaRPr>
          </a:p>
        </p:txBody>
      </p:sp>
    </p:spTree>
    <p:extLst>
      <p:ext uri="{BB962C8B-B14F-4D97-AF65-F5344CB8AC3E}">
        <p14:creationId xmlns:p14="http://schemas.microsoft.com/office/powerpoint/2010/main" val="3970893040"/>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xmlns:p14="http://schemas.microsoft.com/office/powerpoint/2010/main" spd="slow" advTm="5000"/>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3"/>
          <p:cNvSpPr>
            <a:spLocks noGrp="1" noChangeArrowheads="1"/>
          </p:cNvSpPr>
          <p:nvPr>
            <p:ph type="body" idx="1"/>
          </p:nvPr>
        </p:nvSpPr>
        <p:spPr>
          <a:xfrm>
            <a:off x="558800" y="1949407"/>
            <a:ext cx="8229600" cy="3565568"/>
          </a:xfrm>
        </p:spPr>
        <p:txBody>
          <a:bodyPr>
            <a:normAutofit fontScale="77500" lnSpcReduction="20000"/>
          </a:bodyPr>
          <a:lstStyle/>
          <a:p>
            <a:pPr eaLnBrk="1" hangingPunct="1"/>
            <a:endParaRPr lang="en-US" sz="3600" dirty="0" smtClean="0">
              <a:solidFill>
                <a:srgbClr val="000000"/>
              </a:solidFill>
              <a:latin typeface="Arial" charset="0"/>
            </a:endParaRPr>
          </a:p>
          <a:p>
            <a:pPr eaLnBrk="1" hangingPunct="1"/>
            <a:r>
              <a:rPr lang="en-US" sz="3600" dirty="0" smtClean="0">
                <a:solidFill>
                  <a:srgbClr val="000000"/>
                </a:solidFill>
                <a:latin typeface="Arial" charset="0"/>
              </a:rPr>
              <a:t>The </a:t>
            </a:r>
            <a:r>
              <a:rPr lang="en-US" sz="3600" dirty="0">
                <a:solidFill>
                  <a:srgbClr val="000000"/>
                </a:solidFill>
                <a:latin typeface="Arial" charset="0"/>
              </a:rPr>
              <a:t>celestial sphere is an example of a scientific model, </a:t>
            </a:r>
            <a:r>
              <a:rPr lang="en-US" sz="3600" dirty="0" smtClean="0">
                <a:solidFill>
                  <a:srgbClr val="000000"/>
                </a:solidFill>
                <a:latin typeface="Arial" charset="0"/>
              </a:rPr>
              <a:t>a</a:t>
            </a:r>
          </a:p>
          <a:p>
            <a:pPr eaLnBrk="1" hangingPunct="1"/>
            <a:r>
              <a:rPr lang="en-US" sz="3600" dirty="0" smtClean="0">
                <a:solidFill>
                  <a:srgbClr val="000000"/>
                </a:solidFill>
                <a:latin typeface="Arial" charset="0"/>
              </a:rPr>
              <a:t> </a:t>
            </a:r>
            <a:r>
              <a:rPr lang="en-US" sz="3600" dirty="0">
                <a:solidFill>
                  <a:srgbClr val="000000"/>
                </a:solidFill>
                <a:latin typeface="Arial" charset="0"/>
              </a:rPr>
              <a:t>common feature of </a:t>
            </a:r>
            <a:endParaRPr lang="en-US" sz="3600" dirty="0" smtClean="0">
              <a:solidFill>
                <a:srgbClr val="000000"/>
              </a:solidFill>
              <a:latin typeface="Arial" charset="0"/>
            </a:endParaRPr>
          </a:p>
          <a:p>
            <a:pPr eaLnBrk="1" hangingPunct="1"/>
            <a:r>
              <a:rPr lang="en-US" sz="3600" dirty="0" smtClean="0">
                <a:solidFill>
                  <a:srgbClr val="000000"/>
                </a:solidFill>
                <a:latin typeface="Arial" charset="0"/>
              </a:rPr>
              <a:t>scientific </a:t>
            </a:r>
            <a:r>
              <a:rPr lang="en-US" sz="3600" dirty="0">
                <a:solidFill>
                  <a:srgbClr val="000000"/>
                </a:solidFill>
                <a:latin typeface="Arial" charset="0"/>
              </a:rPr>
              <a:t>thought.</a:t>
            </a:r>
            <a:r>
              <a:rPr lang="en-US" dirty="0">
                <a:solidFill>
                  <a:srgbClr val="000000"/>
                </a:solidFill>
                <a:latin typeface="Arial" charset="0"/>
              </a:rPr>
              <a:t> </a:t>
            </a:r>
          </a:p>
          <a:p>
            <a:pPr lvl="1" eaLnBrk="1" hangingPunct="1"/>
            <a:r>
              <a:rPr lang="en-US" sz="2400" dirty="0">
                <a:solidFill>
                  <a:srgbClr val="000000"/>
                </a:solidFill>
                <a:latin typeface="Arial" charset="0"/>
              </a:rPr>
              <a:t>You can use the celestial sphere </a:t>
            </a:r>
            <a:r>
              <a:rPr lang="en-US" sz="2400" dirty="0" smtClean="0">
                <a:solidFill>
                  <a:srgbClr val="000000"/>
                </a:solidFill>
                <a:latin typeface="Arial" charset="0"/>
              </a:rPr>
              <a:t>as</a:t>
            </a:r>
          </a:p>
          <a:p>
            <a:pPr lvl="1" eaLnBrk="1" hangingPunct="1"/>
            <a:r>
              <a:rPr lang="en-US" sz="2400" dirty="0" smtClean="0">
                <a:solidFill>
                  <a:srgbClr val="000000"/>
                </a:solidFill>
                <a:latin typeface="Arial" charset="0"/>
              </a:rPr>
              <a:t> </a:t>
            </a:r>
            <a:r>
              <a:rPr lang="en-US" sz="2400" dirty="0">
                <a:solidFill>
                  <a:srgbClr val="000000"/>
                </a:solidFill>
                <a:latin typeface="Arial" charset="0"/>
              </a:rPr>
              <a:t>a convenient model of the sky. </a:t>
            </a:r>
          </a:p>
        </p:txBody>
      </p:sp>
      <p:sp>
        <p:nvSpPr>
          <p:cNvPr id="87042" name="Rectangle 6"/>
          <p:cNvSpPr>
            <a:spLocks noChangeArrowheads="1"/>
          </p:cNvSpPr>
          <p:nvPr/>
        </p:nvSpPr>
        <p:spPr bwMode="auto">
          <a:xfrm>
            <a:off x="558800" y="76200"/>
            <a:ext cx="79756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sz="3000" dirty="0" smtClean="0">
              <a:solidFill>
                <a:schemeClr val="accent5"/>
              </a:solidFill>
            </a:endParaRPr>
          </a:p>
          <a:p>
            <a:endParaRPr lang="en-US" sz="3000" dirty="0">
              <a:solidFill>
                <a:schemeClr val="accent5"/>
              </a:solidFill>
            </a:endParaRPr>
          </a:p>
          <a:p>
            <a:endParaRPr lang="en-US" sz="3000" dirty="0" smtClean="0">
              <a:solidFill>
                <a:schemeClr val="accent5"/>
              </a:solidFill>
            </a:endParaRPr>
          </a:p>
          <a:p>
            <a:endParaRPr lang="en-US" sz="3000" dirty="0">
              <a:solidFill>
                <a:schemeClr val="accent5"/>
              </a:solidFill>
            </a:endParaRPr>
          </a:p>
          <a:p>
            <a:endParaRPr lang="en-US" sz="3000" dirty="0" smtClean="0">
              <a:solidFill>
                <a:schemeClr val="accent5"/>
              </a:solidFill>
            </a:endParaRPr>
          </a:p>
          <a:p>
            <a:endParaRPr lang="en-US" sz="3000" dirty="0">
              <a:solidFill>
                <a:schemeClr val="accent5"/>
              </a:solidFill>
            </a:endParaRPr>
          </a:p>
          <a:p>
            <a:r>
              <a:rPr lang="en-US" sz="3000" dirty="0" smtClean="0">
                <a:solidFill>
                  <a:schemeClr val="accent5"/>
                </a:solidFill>
              </a:rPr>
              <a:t>The </a:t>
            </a:r>
            <a:r>
              <a:rPr lang="en-US" sz="3000" dirty="0">
                <a:solidFill>
                  <a:schemeClr val="accent5"/>
                </a:solidFill>
              </a:rPr>
              <a:t>Celestial Sphere</a:t>
            </a:r>
          </a:p>
        </p:txBody>
      </p:sp>
      <p:pic>
        <p:nvPicPr>
          <p:cNvPr id="47110" name="Picture 6" descr="02p26"/>
          <p:cNvPicPr>
            <a:picLocks noChangeAspect="1" noChangeArrowheads="1"/>
          </p:cNvPicPr>
          <p:nvPr/>
        </p:nvPicPr>
        <p:blipFill>
          <a:blip r:embed="rId3">
            <a:extLst>
              <a:ext uri="{28A0092B-C50C-407E-A947-70E740481C1C}">
                <a14:useLocalDpi xmlns:a14="http://schemas.microsoft.com/office/drawing/2010/main" val="0"/>
              </a:ext>
            </a:extLst>
          </a:blip>
          <a:srcRect l="3448" t="10017" r="4828" b="17375"/>
          <a:stretch>
            <a:fillRect/>
          </a:stretch>
        </p:blipFill>
        <p:spPr bwMode="auto">
          <a:xfrm>
            <a:off x="6091238" y="3724275"/>
            <a:ext cx="3052762"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4085917"/>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xmlns:p14="http://schemas.microsoft.com/office/powerpoint/2010/main" spd="slow" advTm="5000"/>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3"/>
          <p:cNvSpPr>
            <a:spLocks noGrp="1" noChangeArrowheads="1"/>
          </p:cNvSpPr>
          <p:nvPr>
            <p:ph type="body" sz="half" idx="1"/>
          </p:nvPr>
        </p:nvSpPr>
        <p:spPr>
          <a:xfrm>
            <a:off x="566738" y="993775"/>
            <a:ext cx="8577262" cy="4525963"/>
          </a:xfrm>
          <a:noFill/>
        </p:spPr>
        <p:txBody>
          <a:bodyPr/>
          <a:lstStyle/>
          <a:p>
            <a:pPr eaLnBrk="1" hangingPunct="1"/>
            <a:r>
              <a:rPr lang="en-US" dirty="0">
                <a:solidFill>
                  <a:schemeClr val="tx1"/>
                </a:solidFill>
                <a:latin typeface="Arial" charset="0"/>
              </a:rPr>
              <a:t>One, sky objects appear to rotate westward around Earth each day, but that is a consequence of Earth</a:t>
            </a:r>
            <a:r>
              <a:rPr lang="ja-JP" altLang="en-US" dirty="0">
                <a:solidFill>
                  <a:schemeClr val="tx1"/>
                </a:solidFill>
                <a:latin typeface="Arial" charset="0"/>
              </a:rPr>
              <a:t>’</a:t>
            </a:r>
            <a:r>
              <a:rPr lang="en-US" altLang="ja-JP" dirty="0">
                <a:solidFill>
                  <a:schemeClr val="tx1"/>
                </a:solidFill>
                <a:latin typeface="Arial" charset="0"/>
              </a:rPr>
              <a:t>s eastward rotation.</a:t>
            </a:r>
          </a:p>
          <a:p>
            <a:pPr lvl="1" eaLnBrk="1" hangingPunct="1"/>
            <a:r>
              <a:rPr lang="en-US" sz="2400" dirty="0">
                <a:solidFill>
                  <a:schemeClr val="tx1"/>
                </a:solidFill>
                <a:latin typeface="Arial" charset="0"/>
              </a:rPr>
              <a:t>This produces day and night.</a:t>
            </a:r>
          </a:p>
        </p:txBody>
      </p:sp>
      <p:grpSp>
        <p:nvGrpSpPr>
          <p:cNvPr id="91139" name="Group 11"/>
          <p:cNvGrpSpPr>
            <a:grpSpLocks/>
          </p:cNvGrpSpPr>
          <p:nvPr/>
        </p:nvGrpSpPr>
        <p:grpSpPr bwMode="auto">
          <a:xfrm>
            <a:off x="5257800" y="3714750"/>
            <a:ext cx="3886200" cy="3143250"/>
            <a:chOff x="3264" y="2292"/>
            <a:chExt cx="2448" cy="1980"/>
          </a:xfrm>
        </p:grpSpPr>
        <p:pic>
          <p:nvPicPr>
            <p:cNvPr id="48136" name="Picture 8" descr="02p16"/>
            <p:cNvPicPr>
              <a:picLocks noChangeAspect="1" noChangeArrowheads="1"/>
            </p:cNvPicPr>
            <p:nvPr/>
          </p:nvPicPr>
          <p:blipFill>
            <a:blip r:embed="rId3">
              <a:extLst>
                <a:ext uri="{28A0092B-C50C-407E-A947-70E740481C1C}">
                  <a14:useLocalDpi xmlns:a14="http://schemas.microsoft.com/office/drawing/2010/main" val="0"/>
                </a:ext>
              </a:extLst>
            </a:blip>
            <a:srcRect l="53030" t="6438" r="10336" b="69112"/>
            <a:stretch>
              <a:fillRect/>
            </a:stretch>
          </p:blipFill>
          <p:spPr bwMode="auto">
            <a:xfrm>
              <a:off x="3264" y="2292"/>
              <a:ext cx="2448" cy="1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8138" name="AutoShape 10"/>
            <p:cNvSpPr>
              <a:spLocks noChangeArrowheads="1"/>
            </p:cNvSpPr>
            <p:nvPr/>
          </p:nvSpPr>
          <p:spPr bwMode="auto">
            <a:xfrm rot="5400000">
              <a:off x="3272" y="2286"/>
              <a:ext cx="62" cy="78"/>
            </a:xfrm>
            <a:prstGeom prst="rtTriangle">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sz="1800">
                <a:cs typeface="+mn-cs"/>
              </a:endParaRPr>
            </a:p>
          </p:txBody>
        </p:sp>
      </p:grpSp>
    </p:spTree>
    <p:extLst>
      <p:ext uri="{BB962C8B-B14F-4D97-AF65-F5344CB8AC3E}">
        <p14:creationId xmlns:p14="http://schemas.microsoft.com/office/powerpoint/2010/main" val="559198413"/>
      </p:ext>
    </p:extLst>
  </p:cSld>
  <p:clrMapOvr>
    <a:masterClrMapping/>
  </p:clrMapOvr>
  <p:transition xmlns:p14="http://schemas.microsoft.com/office/powerpoint/2010/main" spd="med" advTm="5000"/>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3"/>
          <p:cNvSpPr>
            <a:spLocks noGrp="1" noChangeArrowheads="1"/>
          </p:cNvSpPr>
          <p:nvPr>
            <p:ph type="body" idx="4294967295"/>
          </p:nvPr>
        </p:nvSpPr>
        <p:spPr>
          <a:xfrm>
            <a:off x="566738" y="990600"/>
            <a:ext cx="8577262" cy="5638800"/>
          </a:xfrm>
          <a:noFill/>
        </p:spPr>
        <p:txBody>
          <a:bodyPr/>
          <a:lstStyle/>
          <a:p>
            <a:pPr eaLnBrk="1" hangingPunct="1"/>
            <a:r>
              <a:rPr lang="en-US" sz="3800" dirty="0">
                <a:solidFill>
                  <a:srgbClr val="000000"/>
                </a:solidFill>
                <a:latin typeface="Arial" charset="0"/>
              </a:rPr>
              <a:t>Two, what you can see of the sky depends on where you are on Earth.</a:t>
            </a:r>
          </a:p>
          <a:p>
            <a:pPr lvl="1" eaLnBrk="1" hangingPunct="1"/>
            <a:r>
              <a:rPr lang="en-US" sz="2400" dirty="0">
                <a:solidFill>
                  <a:srgbClr val="000000"/>
                </a:solidFill>
                <a:latin typeface="Arial" charset="0"/>
              </a:rPr>
              <a:t>For example, Australians see many constellations and asterisms invisible from North America, but they never see the Big Dipper.</a:t>
            </a:r>
          </a:p>
        </p:txBody>
      </p:sp>
      <p:pic>
        <p:nvPicPr>
          <p:cNvPr id="50185" name="Picture 9" descr="02p17"/>
          <p:cNvPicPr>
            <a:picLocks noChangeAspect="1" noChangeArrowheads="1"/>
          </p:cNvPicPr>
          <p:nvPr/>
        </p:nvPicPr>
        <p:blipFill>
          <a:blip r:embed="rId3">
            <a:extLst>
              <a:ext uri="{28A0092B-C50C-407E-A947-70E740481C1C}">
                <a14:useLocalDpi xmlns:a14="http://schemas.microsoft.com/office/drawing/2010/main" val="0"/>
              </a:ext>
            </a:extLst>
          </a:blip>
          <a:srcRect l="6551" t="5214" r="44154" b="81317"/>
          <a:stretch>
            <a:fillRect/>
          </a:stretch>
        </p:blipFill>
        <p:spPr bwMode="auto">
          <a:xfrm>
            <a:off x="1447800" y="4264025"/>
            <a:ext cx="7696200" cy="259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126281748"/>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xmlns:p14="http://schemas.microsoft.com/office/powerpoint/2010/main" spd="slow" advTm="5000"/>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Constellations</a:t>
            </a:r>
            <a:endParaRPr lang="en-US" dirty="0">
              <a:solidFill>
                <a:srgbClr val="00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rgbClr val="000000"/>
                </a:solidFill>
              </a:rPr>
              <a:t>Groups of stars that ancient cultures celebrated them as heroes, gods, and all mythical beasts.</a:t>
            </a:r>
          </a:p>
          <a:p>
            <a:r>
              <a:rPr lang="en-US" sz="3400" dirty="0">
                <a:solidFill>
                  <a:srgbClr val="000000"/>
                </a:solidFill>
                <a:latin typeface="Arial" charset="0"/>
              </a:rPr>
              <a:t>The constellations named within Western culture originated in Mesopotamia, Babylon, Egypt, and Greece beginning as much as 5,000 years ago.</a:t>
            </a:r>
          </a:p>
          <a:p>
            <a:pPr lvl="1"/>
            <a:r>
              <a:rPr lang="en-US" sz="2600" dirty="0">
                <a:solidFill>
                  <a:srgbClr val="000000"/>
                </a:solidFill>
                <a:latin typeface="Arial" charset="0"/>
              </a:rPr>
              <a:t>Of these ancient constellations, 48 are still in use</a:t>
            </a:r>
            <a:endParaRPr lang="en-US" dirty="0">
              <a:solidFill>
                <a:srgbClr val="000000"/>
              </a:solidFill>
            </a:endParaRPr>
          </a:p>
        </p:txBody>
      </p:sp>
    </p:spTree>
    <p:extLst>
      <p:ext uri="{BB962C8B-B14F-4D97-AF65-F5344CB8AC3E}">
        <p14:creationId xmlns:p14="http://schemas.microsoft.com/office/powerpoint/2010/main" val="363724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3"/>
          <p:cNvSpPr>
            <a:spLocks noGrp="1" noChangeArrowheads="1"/>
          </p:cNvSpPr>
          <p:nvPr>
            <p:ph type="body" sz="half" idx="1"/>
          </p:nvPr>
        </p:nvSpPr>
        <p:spPr>
          <a:xfrm>
            <a:off x="566738" y="990600"/>
            <a:ext cx="8577262" cy="4525963"/>
          </a:xfrm>
          <a:noFill/>
        </p:spPr>
        <p:txBody>
          <a:bodyPr/>
          <a:lstStyle/>
          <a:p>
            <a:pPr eaLnBrk="1" hangingPunct="1"/>
            <a:r>
              <a:rPr lang="en-US" sz="3600" dirty="0">
                <a:solidFill>
                  <a:srgbClr val="000000"/>
                </a:solidFill>
                <a:latin typeface="Arial" charset="0"/>
              </a:rPr>
              <a:t>Three, astronomers measure distances across the sky as angles.</a:t>
            </a:r>
          </a:p>
          <a:p>
            <a:pPr lvl="1" eaLnBrk="1" hangingPunct="1"/>
            <a:r>
              <a:rPr lang="en-US" sz="2400" dirty="0">
                <a:solidFill>
                  <a:srgbClr val="000000"/>
                </a:solidFill>
                <a:latin typeface="Arial" charset="0"/>
              </a:rPr>
              <a:t>These are expressed in units of degrees and subdivisions of degrees called arc minutes and arc seconds.</a:t>
            </a:r>
          </a:p>
        </p:txBody>
      </p:sp>
      <p:pic>
        <p:nvPicPr>
          <p:cNvPr id="49163" name="Picture 11" descr="02p17"/>
          <p:cNvPicPr>
            <a:picLocks noChangeAspect="1" noChangeArrowheads="1"/>
          </p:cNvPicPr>
          <p:nvPr/>
        </p:nvPicPr>
        <p:blipFill>
          <a:blip r:embed="rId3">
            <a:extLst>
              <a:ext uri="{28A0092B-C50C-407E-A947-70E740481C1C}">
                <a14:useLocalDpi xmlns:a14="http://schemas.microsoft.com/office/drawing/2010/main" val="0"/>
              </a:ext>
            </a:extLst>
          </a:blip>
          <a:srcRect l="4907" t="53409"/>
          <a:stretch>
            <a:fillRect/>
          </a:stretch>
        </p:blipFill>
        <p:spPr bwMode="auto">
          <a:xfrm>
            <a:off x="3352800" y="3359150"/>
            <a:ext cx="5791200" cy="349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483670214"/>
      </p:ext>
    </p:extLst>
  </p:cSld>
  <p:clrMapOvr>
    <a:masterClrMapping/>
  </p:clrMapOvr>
  <p:transition xmlns:p14="http://schemas.microsoft.com/office/powerpoint/2010/main" spd="med" advTm="5000"/>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3"/>
          <p:cNvSpPr>
            <a:spLocks noGrp="1" noChangeArrowheads="1"/>
          </p:cNvSpPr>
          <p:nvPr>
            <p:ph type="body" idx="1"/>
          </p:nvPr>
        </p:nvSpPr>
        <p:spPr>
          <a:xfrm>
            <a:off x="566738" y="3116098"/>
            <a:ext cx="8305800" cy="3513302"/>
          </a:xfrm>
          <a:noFill/>
        </p:spPr>
        <p:txBody>
          <a:bodyPr>
            <a:normAutofit/>
          </a:bodyPr>
          <a:lstStyle/>
          <a:p>
            <a:pPr eaLnBrk="1" hangingPunct="1"/>
            <a:endParaRPr lang="en-US" sz="3600" dirty="0">
              <a:solidFill>
                <a:srgbClr val="000000"/>
              </a:solidFill>
              <a:latin typeface="Arial" charset="0"/>
            </a:endParaRPr>
          </a:p>
          <a:p>
            <a:pPr eaLnBrk="1" hangingPunct="1"/>
            <a:r>
              <a:rPr lang="en-US" sz="3600" dirty="0" smtClean="0">
                <a:solidFill>
                  <a:srgbClr val="000000"/>
                </a:solidFill>
                <a:latin typeface="Arial" charset="0"/>
              </a:rPr>
              <a:t>In </a:t>
            </a:r>
            <a:r>
              <a:rPr lang="en-US" sz="3600" dirty="0">
                <a:solidFill>
                  <a:srgbClr val="000000"/>
                </a:solidFill>
                <a:latin typeface="Arial" charset="0"/>
              </a:rPr>
              <a:t>addition to the daily motion of the sky, Earth</a:t>
            </a:r>
            <a:r>
              <a:rPr lang="ja-JP" altLang="en-US" sz="3600" dirty="0">
                <a:solidFill>
                  <a:srgbClr val="000000"/>
                </a:solidFill>
                <a:latin typeface="Arial" charset="0"/>
              </a:rPr>
              <a:t>’</a:t>
            </a:r>
            <a:r>
              <a:rPr lang="en-US" altLang="ja-JP" sz="3600" dirty="0">
                <a:solidFill>
                  <a:srgbClr val="000000"/>
                </a:solidFill>
                <a:latin typeface="Arial" charset="0"/>
              </a:rPr>
              <a:t>s rotation adds a second motion to the sky that can be detected only over centuries</a:t>
            </a:r>
            <a:r>
              <a:rPr lang="en-US" altLang="ja-JP" sz="3600" dirty="0">
                <a:latin typeface="Arial" charset="0"/>
              </a:rPr>
              <a:t>.</a:t>
            </a:r>
            <a:endParaRPr lang="en-US" sz="3600" dirty="0">
              <a:solidFill>
                <a:srgbClr val="FFCC00"/>
              </a:solidFill>
              <a:latin typeface="Arial" charset="0"/>
            </a:endParaRPr>
          </a:p>
        </p:txBody>
      </p:sp>
      <p:sp>
        <p:nvSpPr>
          <p:cNvPr id="97282" name="Rectangle 6"/>
          <p:cNvSpPr>
            <a:spLocks noChangeArrowheads="1"/>
          </p:cNvSpPr>
          <p:nvPr/>
        </p:nvSpPr>
        <p:spPr bwMode="auto">
          <a:xfrm>
            <a:off x="566738" y="76200"/>
            <a:ext cx="75866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sz="3000" dirty="0" smtClean="0">
              <a:solidFill>
                <a:srgbClr val="FFCC00"/>
              </a:solidFill>
            </a:endParaRPr>
          </a:p>
          <a:p>
            <a:endParaRPr lang="en-US" sz="3000" dirty="0">
              <a:solidFill>
                <a:srgbClr val="FFCC00"/>
              </a:solidFill>
            </a:endParaRPr>
          </a:p>
          <a:p>
            <a:endParaRPr lang="en-US" sz="3000" dirty="0" smtClean="0">
              <a:solidFill>
                <a:srgbClr val="FFCC00"/>
              </a:solidFill>
            </a:endParaRPr>
          </a:p>
          <a:p>
            <a:endParaRPr lang="en-US" sz="3000" dirty="0">
              <a:solidFill>
                <a:srgbClr val="FFCC00"/>
              </a:solidFill>
            </a:endParaRPr>
          </a:p>
          <a:p>
            <a:endParaRPr lang="en-US" sz="3000" dirty="0" smtClean="0">
              <a:solidFill>
                <a:srgbClr val="FFCC00"/>
              </a:solidFill>
            </a:endParaRPr>
          </a:p>
          <a:p>
            <a:endParaRPr lang="en-US" sz="3000" dirty="0">
              <a:solidFill>
                <a:srgbClr val="FFCC00"/>
              </a:solidFill>
            </a:endParaRPr>
          </a:p>
          <a:p>
            <a:endParaRPr lang="en-US" sz="3000" dirty="0" smtClean="0">
              <a:solidFill>
                <a:srgbClr val="FFCC00"/>
              </a:solidFill>
            </a:endParaRPr>
          </a:p>
          <a:p>
            <a:r>
              <a:rPr lang="en-US" sz="4000" dirty="0" smtClean="0">
                <a:solidFill>
                  <a:schemeClr val="accent5"/>
                </a:solidFill>
              </a:rPr>
              <a:t>Precession</a:t>
            </a:r>
            <a:endParaRPr lang="en-US" sz="4000" dirty="0">
              <a:solidFill>
                <a:schemeClr val="accent5"/>
              </a:solidFill>
            </a:endParaRPr>
          </a:p>
        </p:txBody>
      </p:sp>
    </p:spTree>
    <p:extLst>
      <p:ext uri="{BB962C8B-B14F-4D97-AF65-F5344CB8AC3E}">
        <p14:creationId xmlns:p14="http://schemas.microsoft.com/office/powerpoint/2010/main" val="2795292450"/>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xmlns:p14="http://schemas.microsoft.com/office/powerpoint/2010/main" spd="slow" advTm="5000"/>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3"/>
          <p:cNvSpPr>
            <a:spLocks noGrp="1" noChangeArrowheads="1"/>
          </p:cNvSpPr>
          <p:nvPr>
            <p:ph type="body" idx="1"/>
          </p:nvPr>
        </p:nvSpPr>
        <p:spPr>
          <a:xfrm>
            <a:off x="558800" y="989013"/>
            <a:ext cx="8585200" cy="5626100"/>
          </a:xfrm>
        </p:spPr>
        <p:txBody>
          <a:bodyPr/>
          <a:lstStyle/>
          <a:p>
            <a:pPr eaLnBrk="1" hangingPunct="1"/>
            <a:endParaRPr lang="en-US" dirty="0" smtClean="0">
              <a:solidFill>
                <a:schemeClr val="tx1"/>
              </a:solidFill>
              <a:latin typeface="Arial" charset="0"/>
            </a:endParaRPr>
          </a:p>
          <a:p>
            <a:pPr eaLnBrk="1" hangingPunct="1"/>
            <a:endParaRPr lang="en-US" dirty="0">
              <a:solidFill>
                <a:schemeClr val="tx1"/>
              </a:solidFill>
              <a:latin typeface="Arial" charset="0"/>
            </a:endParaRPr>
          </a:p>
          <a:p>
            <a:pPr eaLnBrk="1" hangingPunct="1"/>
            <a:endParaRPr lang="en-US" dirty="0" smtClean="0">
              <a:solidFill>
                <a:schemeClr val="tx1"/>
              </a:solidFill>
              <a:latin typeface="Arial" charset="0"/>
            </a:endParaRPr>
          </a:p>
          <a:p>
            <a:pPr marL="0" indent="0" eaLnBrk="1" hangingPunct="1">
              <a:buNone/>
            </a:pPr>
            <a:endParaRPr lang="en-US" dirty="0">
              <a:solidFill>
                <a:schemeClr val="tx1"/>
              </a:solidFill>
              <a:latin typeface="Arial" charset="0"/>
            </a:endParaRPr>
          </a:p>
          <a:p>
            <a:pPr eaLnBrk="1" hangingPunct="1"/>
            <a:r>
              <a:rPr lang="en-US" dirty="0" smtClean="0">
                <a:solidFill>
                  <a:schemeClr val="tx1"/>
                </a:solidFill>
                <a:latin typeface="Arial" charset="0"/>
              </a:rPr>
              <a:t>More </a:t>
            </a:r>
            <a:r>
              <a:rPr lang="en-US" dirty="0">
                <a:solidFill>
                  <a:schemeClr val="tx1"/>
                </a:solidFill>
                <a:latin typeface="Arial" charset="0"/>
              </a:rPr>
              <a:t>than 2000 years ago, Hipparchus compared a few of his star positions with those made by other astronomers nearly two centuries before him.</a:t>
            </a:r>
          </a:p>
          <a:p>
            <a:pPr eaLnBrk="1" hangingPunct="1"/>
            <a:r>
              <a:rPr lang="en-US" dirty="0">
                <a:solidFill>
                  <a:schemeClr val="tx1"/>
                </a:solidFill>
                <a:latin typeface="Arial" charset="0"/>
              </a:rPr>
              <a:t>He realized that the celestial poles and equator were slowly moving relative to the stars. </a:t>
            </a:r>
          </a:p>
        </p:txBody>
      </p:sp>
      <p:sp>
        <p:nvSpPr>
          <p:cNvPr id="99330" name="Rectangle 6"/>
          <p:cNvSpPr>
            <a:spLocks noChangeArrowheads="1"/>
          </p:cNvSpPr>
          <p:nvPr/>
        </p:nvSpPr>
        <p:spPr bwMode="auto">
          <a:xfrm>
            <a:off x="566738" y="76200"/>
            <a:ext cx="75866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sz="3000" dirty="0" smtClean="0">
              <a:solidFill>
                <a:schemeClr val="accent5"/>
              </a:solidFill>
            </a:endParaRPr>
          </a:p>
          <a:p>
            <a:endParaRPr lang="en-US" sz="3000" dirty="0">
              <a:solidFill>
                <a:schemeClr val="accent5"/>
              </a:solidFill>
            </a:endParaRPr>
          </a:p>
          <a:p>
            <a:endParaRPr lang="en-US" sz="3000" dirty="0" smtClean="0">
              <a:solidFill>
                <a:schemeClr val="accent5"/>
              </a:solidFill>
            </a:endParaRPr>
          </a:p>
          <a:p>
            <a:endParaRPr lang="en-US" sz="3000" dirty="0">
              <a:solidFill>
                <a:schemeClr val="accent5"/>
              </a:solidFill>
            </a:endParaRPr>
          </a:p>
          <a:p>
            <a:endParaRPr lang="en-US" sz="3000" dirty="0" smtClean="0">
              <a:solidFill>
                <a:schemeClr val="accent5"/>
              </a:solidFill>
            </a:endParaRPr>
          </a:p>
          <a:p>
            <a:endParaRPr lang="en-US" sz="3000" dirty="0">
              <a:solidFill>
                <a:schemeClr val="accent5"/>
              </a:solidFill>
            </a:endParaRPr>
          </a:p>
          <a:p>
            <a:endParaRPr lang="en-US" sz="3000" dirty="0" smtClean="0">
              <a:solidFill>
                <a:schemeClr val="accent5"/>
              </a:solidFill>
            </a:endParaRPr>
          </a:p>
          <a:p>
            <a:r>
              <a:rPr lang="en-US" sz="4000" dirty="0" smtClean="0">
                <a:solidFill>
                  <a:schemeClr val="accent5"/>
                </a:solidFill>
              </a:rPr>
              <a:t>Precession</a:t>
            </a:r>
            <a:endParaRPr lang="en-US" sz="4000" dirty="0">
              <a:solidFill>
                <a:schemeClr val="accent5"/>
              </a:solidFill>
            </a:endParaRPr>
          </a:p>
        </p:txBody>
      </p:sp>
    </p:spTree>
    <p:extLst>
      <p:ext uri="{BB962C8B-B14F-4D97-AF65-F5344CB8AC3E}">
        <p14:creationId xmlns:p14="http://schemas.microsoft.com/office/powerpoint/2010/main" val="2930344171"/>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xmlns:p14="http://schemas.microsoft.com/office/powerpoint/2010/main" spd="slow" advTm="5000"/>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3"/>
          <p:cNvSpPr>
            <a:spLocks noGrp="1" noChangeArrowheads="1"/>
          </p:cNvSpPr>
          <p:nvPr>
            <p:ph type="body" idx="4294967295"/>
          </p:nvPr>
        </p:nvSpPr>
        <p:spPr>
          <a:xfrm>
            <a:off x="1016000" y="2643188"/>
            <a:ext cx="8128000" cy="2857500"/>
          </a:xfrm>
        </p:spPr>
        <p:txBody>
          <a:bodyPr/>
          <a:lstStyle/>
          <a:p>
            <a:pPr eaLnBrk="1" hangingPunct="1"/>
            <a:r>
              <a:rPr lang="en-US" sz="4000" dirty="0" smtClean="0">
                <a:solidFill>
                  <a:schemeClr val="tx1"/>
                </a:solidFill>
                <a:latin typeface="Arial" charset="0"/>
              </a:rPr>
              <a:t>Later astronomers understood that this apparent motion is caused by a special motion of Earth called precession</a:t>
            </a:r>
            <a:r>
              <a:rPr lang="en-US" sz="4000" dirty="0" smtClean="0">
                <a:latin typeface="Arial" charset="0"/>
              </a:rPr>
              <a:t>.</a:t>
            </a:r>
            <a:endParaRPr lang="en-US" sz="4000" dirty="0">
              <a:latin typeface="Arial" charset="0"/>
            </a:endParaRPr>
          </a:p>
        </p:txBody>
      </p:sp>
    </p:spTree>
    <p:extLst>
      <p:ext uri="{BB962C8B-B14F-4D97-AF65-F5344CB8AC3E}">
        <p14:creationId xmlns:p14="http://schemas.microsoft.com/office/powerpoint/2010/main" val="3945053809"/>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xmlns:p14="http://schemas.microsoft.com/office/powerpoint/2010/main" spd="slow" advTm="5000"/>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3"/>
          <p:cNvSpPr>
            <a:spLocks noGrp="1" noChangeArrowheads="1"/>
          </p:cNvSpPr>
          <p:nvPr>
            <p:ph type="body" sz="half" idx="1"/>
          </p:nvPr>
        </p:nvSpPr>
        <p:spPr>
          <a:xfrm>
            <a:off x="566738" y="990600"/>
            <a:ext cx="8577262" cy="5867400"/>
          </a:xfrm>
          <a:noFill/>
        </p:spPr>
        <p:txBody>
          <a:bodyPr/>
          <a:lstStyle/>
          <a:p>
            <a:pPr eaLnBrk="1" hangingPunct="1"/>
            <a:r>
              <a:rPr lang="en-US" sz="3600" dirty="0">
                <a:solidFill>
                  <a:srgbClr val="000000"/>
                </a:solidFill>
                <a:latin typeface="Arial" charset="0"/>
              </a:rPr>
              <a:t>Earth spins like a giant top, but it does not spin upright relative to its orbit around the sun.</a:t>
            </a:r>
          </a:p>
          <a:p>
            <a:pPr lvl="1" eaLnBrk="1" hangingPunct="1"/>
            <a:r>
              <a:rPr lang="en-US" sz="2400" dirty="0">
                <a:solidFill>
                  <a:srgbClr val="000000"/>
                </a:solidFill>
                <a:latin typeface="Arial" charset="0"/>
              </a:rPr>
              <a:t>You can say either </a:t>
            </a:r>
            <a:br>
              <a:rPr lang="en-US" sz="2400" dirty="0">
                <a:solidFill>
                  <a:srgbClr val="000000"/>
                </a:solidFill>
                <a:latin typeface="Arial" charset="0"/>
              </a:rPr>
            </a:br>
            <a:r>
              <a:rPr lang="en-US" sz="2400" dirty="0">
                <a:solidFill>
                  <a:srgbClr val="000000"/>
                </a:solidFill>
                <a:latin typeface="Arial" charset="0"/>
              </a:rPr>
              <a:t>that Earth</a:t>
            </a:r>
            <a:r>
              <a:rPr lang="ja-JP" altLang="en-US" sz="2400" dirty="0">
                <a:solidFill>
                  <a:srgbClr val="000000"/>
                </a:solidFill>
                <a:latin typeface="Arial" charset="0"/>
              </a:rPr>
              <a:t>’</a:t>
            </a:r>
            <a:r>
              <a:rPr lang="en-US" altLang="ja-JP" sz="2400" dirty="0">
                <a:solidFill>
                  <a:srgbClr val="000000"/>
                </a:solidFill>
                <a:latin typeface="Arial" charset="0"/>
              </a:rPr>
              <a:t>s axis </a:t>
            </a:r>
            <a:br>
              <a:rPr lang="en-US" altLang="ja-JP" sz="2400" dirty="0">
                <a:solidFill>
                  <a:srgbClr val="000000"/>
                </a:solidFill>
                <a:latin typeface="Arial" charset="0"/>
              </a:rPr>
            </a:br>
            <a:r>
              <a:rPr lang="en-US" altLang="ja-JP" sz="2400" dirty="0">
                <a:solidFill>
                  <a:srgbClr val="000000"/>
                </a:solidFill>
                <a:latin typeface="Arial" charset="0"/>
              </a:rPr>
              <a:t>is tipped 23.5</a:t>
            </a:r>
            <a:r>
              <a:rPr lang="en-US" altLang="ja-JP" sz="2400" dirty="0">
                <a:solidFill>
                  <a:srgbClr val="000000"/>
                </a:solidFill>
                <a:latin typeface="Arial" charset="0"/>
                <a:cs typeface="Arial" charset="0"/>
              </a:rPr>
              <a:t>°</a:t>
            </a:r>
            <a:r>
              <a:rPr lang="en-US" altLang="ja-JP" sz="2400" dirty="0">
                <a:solidFill>
                  <a:srgbClr val="000000"/>
                </a:solidFill>
                <a:latin typeface="Arial" charset="0"/>
              </a:rPr>
              <a:t> </a:t>
            </a:r>
            <a:br>
              <a:rPr lang="en-US" altLang="ja-JP" sz="2400" dirty="0">
                <a:solidFill>
                  <a:srgbClr val="000000"/>
                </a:solidFill>
                <a:latin typeface="Arial" charset="0"/>
              </a:rPr>
            </a:br>
            <a:r>
              <a:rPr lang="en-US" altLang="ja-JP" sz="2400" dirty="0">
                <a:solidFill>
                  <a:srgbClr val="000000"/>
                </a:solidFill>
                <a:latin typeface="Arial" charset="0"/>
              </a:rPr>
              <a:t>from vertical or </a:t>
            </a:r>
            <a:br>
              <a:rPr lang="en-US" altLang="ja-JP" sz="2400" dirty="0">
                <a:solidFill>
                  <a:srgbClr val="000000"/>
                </a:solidFill>
                <a:latin typeface="Arial" charset="0"/>
              </a:rPr>
            </a:br>
            <a:r>
              <a:rPr lang="en-US" altLang="ja-JP" sz="2400" dirty="0">
                <a:solidFill>
                  <a:srgbClr val="000000"/>
                </a:solidFill>
                <a:latin typeface="Arial" charset="0"/>
              </a:rPr>
              <a:t>that Earth</a:t>
            </a:r>
            <a:r>
              <a:rPr lang="ja-JP" altLang="en-US" sz="2400" dirty="0">
                <a:solidFill>
                  <a:srgbClr val="000000"/>
                </a:solidFill>
                <a:latin typeface="Arial" charset="0"/>
              </a:rPr>
              <a:t>’</a:t>
            </a:r>
            <a:r>
              <a:rPr lang="en-US" altLang="ja-JP" sz="2400" dirty="0">
                <a:solidFill>
                  <a:srgbClr val="000000"/>
                </a:solidFill>
                <a:latin typeface="Arial" charset="0"/>
              </a:rPr>
              <a:t>s equator </a:t>
            </a:r>
            <a:br>
              <a:rPr lang="en-US" altLang="ja-JP" sz="2400" dirty="0">
                <a:solidFill>
                  <a:srgbClr val="000000"/>
                </a:solidFill>
                <a:latin typeface="Arial" charset="0"/>
              </a:rPr>
            </a:br>
            <a:r>
              <a:rPr lang="en-US" altLang="ja-JP" sz="2400" dirty="0">
                <a:solidFill>
                  <a:srgbClr val="000000"/>
                </a:solidFill>
                <a:latin typeface="Arial" charset="0"/>
              </a:rPr>
              <a:t>is tipped 23.5</a:t>
            </a:r>
            <a:r>
              <a:rPr lang="en-US" altLang="ja-JP" sz="2400" dirty="0">
                <a:solidFill>
                  <a:srgbClr val="000000"/>
                </a:solidFill>
                <a:latin typeface="Arial" charset="0"/>
                <a:cs typeface="Arial" charset="0"/>
              </a:rPr>
              <a:t>° </a:t>
            </a:r>
            <a:br>
              <a:rPr lang="en-US" altLang="ja-JP" sz="2400" dirty="0">
                <a:solidFill>
                  <a:srgbClr val="000000"/>
                </a:solidFill>
                <a:latin typeface="Arial" charset="0"/>
                <a:cs typeface="Arial" charset="0"/>
              </a:rPr>
            </a:br>
            <a:r>
              <a:rPr lang="en-US" altLang="ja-JP" sz="2400" dirty="0">
                <a:solidFill>
                  <a:srgbClr val="000000"/>
                </a:solidFill>
                <a:latin typeface="Arial" charset="0"/>
              </a:rPr>
              <a:t>relative to its orbit.</a:t>
            </a:r>
            <a:endParaRPr lang="en-US" sz="2400" dirty="0">
              <a:solidFill>
                <a:srgbClr val="000000"/>
              </a:solidFill>
              <a:latin typeface="Arial" charset="0"/>
            </a:endParaRPr>
          </a:p>
        </p:txBody>
      </p:sp>
      <p:pic>
        <p:nvPicPr>
          <p:cNvPr id="105474" name="Picture 11" descr="&#10;0205ab.jpg                                                     001EDEF8Toasto                         BF1593FF:"/>
          <p:cNvPicPr>
            <a:picLocks noChangeAspect="1" noChangeArrowheads="1"/>
          </p:cNvPicPr>
          <p:nvPr/>
        </p:nvPicPr>
        <p:blipFill>
          <a:blip r:embed="rId3">
            <a:extLst>
              <a:ext uri="{28A0092B-C50C-407E-A947-70E740481C1C}">
                <a14:useLocalDpi xmlns:a14="http://schemas.microsoft.com/office/drawing/2010/main" val="0"/>
              </a:ext>
            </a:extLst>
          </a:blip>
          <a:srcRect l="1170" t="1427" r="4399" b="4726"/>
          <a:stretch>
            <a:fillRect/>
          </a:stretch>
        </p:blipFill>
        <p:spPr bwMode="auto">
          <a:xfrm>
            <a:off x="4406900" y="3516313"/>
            <a:ext cx="4737100" cy="334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Rectangle 6"/>
          <p:cNvSpPr>
            <a:spLocks noChangeArrowheads="1"/>
          </p:cNvSpPr>
          <p:nvPr/>
        </p:nvSpPr>
        <p:spPr bwMode="auto">
          <a:xfrm>
            <a:off x="566738" y="76200"/>
            <a:ext cx="75866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dirty="0">
                <a:solidFill>
                  <a:schemeClr val="accent5"/>
                </a:solidFill>
              </a:rPr>
              <a:t>Precession</a:t>
            </a:r>
          </a:p>
        </p:txBody>
      </p:sp>
    </p:spTree>
    <p:extLst>
      <p:ext uri="{BB962C8B-B14F-4D97-AF65-F5344CB8AC3E}">
        <p14:creationId xmlns:p14="http://schemas.microsoft.com/office/powerpoint/2010/main" val="190195596"/>
      </p:ext>
    </p:extLst>
  </p:cSld>
  <p:clrMapOvr>
    <a:masterClrMapping/>
  </p:clrMapOvr>
  <p:transition xmlns:p14="http://schemas.microsoft.com/office/powerpoint/2010/main" spd="med" advTm="5000"/>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body" sz="half" idx="4294967295"/>
          </p:nvPr>
        </p:nvSpPr>
        <p:spPr>
          <a:xfrm>
            <a:off x="566738" y="990600"/>
            <a:ext cx="8577262" cy="5105400"/>
          </a:xfrm>
          <a:noFill/>
        </p:spPr>
        <p:txBody>
          <a:bodyPr/>
          <a:lstStyle/>
          <a:p>
            <a:pPr eaLnBrk="1" hangingPunct="1"/>
            <a:r>
              <a:rPr lang="en-US" dirty="0">
                <a:solidFill>
                  <a:schemeClr val="tx1"/>
                </a:solidFill>
                <a:latin typeface="Arial" charset="0"/>
              </a:rPr>
              <a:t>Earth</a:t>
            </a:r>
            <a:r>
              <a:rPr lang="ja-JP" altLang="en-US" dirty="0">
                <a:solidFill>
                  <a:schemeClr val="tx1"/>
                </a:solidFill>
                <a:latin typeface="Arial" charset="0"/>
              </a:rPr>
              <a:t>’</a:t>
            </a:r>
            <a:r>
              <a:rPr lang="en-US" altLang="ja-JP" dirty="0">
                <a:solidFill>
                  <a:schemeClr val="tx1"/>
                </a:solidFill>
                <a:latin typeface="Arial" charset="0"/>
              </a:rPr>
              <a:t>s large mass and rapid rotation keep its axis of rotation pointed toward a spot near Polaris (alpha </a:t>
            </a:r>
            <a:r>
              <a:rPr lang="en-US" altLang="ja-JP" dirty="0" err="1">
                <a:solidFill>
                  <a:schemeClr val="tx1"/>
                </a:solidFill>
                <a:latin typeface="Arial" charset="0"/>
              </a:rPr>
              <a:t>Ursa</a:t>
            </a:r>
            <a:r>
              <a:rPr lang="en-US" altLang="ja-JP" dirty="0">
                <a:solidFill>
                  <a:schemeClr val="tx1"/>
                </a:solidFill>
                <a:latin typeface="Arial" charset="0"/>
              </a:rPr>
              <a:t> </a:t>
            </a:r>
            <a:r>
              <a:rPr lang="en-US" altLang="ja-JP" dirty="0" err="1">
                <a:solidFill>
                  <a:schemeClr val="tx1"/>
                </a:solidFill>
                <a:latin typeface="Arial" charset="0"/>
              </a:rPr>
              <a:t>Minoris</a:t>
            </a:r>
            <a:r>
              <a:rPr lang="en-US" altLang="ja-JP" dirty="0">
                <a:solidFill>
                  <a:schemeClr val="tx1"/>
                </a:solidFill>
                <a:latin typeface="Arial" charset="0"/>
              </a:rPr>
              <a:t>).</a:t>
            </a:r>
          </a:p>
          <a:p>
            <a:pPr eaLnBrk="1" hangingPunct="1"/>
            <a:r>
              <a:rPr lang="en-US" dirty="0">
                <a:solidFill>
                  <a:schemeClr val="tx1"/>
                </a:solidFill>
                <a:latin typeface="Arial" charset="0"/>
              </a:rPr>
              <a:t>Its axis direction would not move if Earth were a perfect sphere.</a:t>
            </a:r>
          </a:p>
        </p:txBody>
      </p:sp>
      <p:sp>
        <p:nvSpPr>
          <p:cNvPr id="107522" name="Rectangle 6"/>
          <p:cNvSpPr>
            <a:spLocks noChangeArrowheads="1"/>
          </p:cNvSpPr>
          <p:nvPr/>
        </p:nvSpPr>
        <p:spPr bwMode="auto">
          <a:xfrm>
            <a:off x="566738" y="76200"/>
            <a:ext cx="75866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000">
                <a:solidFill>
                  <a:srgbClr val="FFCC00"/>
                </a:solidFill>
              </a:rPr>
              <a:t>Precession</a:t>
            </a:r>
          </a:p>
        </p:txBody>
      </p:sp>
      <p:pic>
        <p:nvPicPr>
          <p:cNvPr id="3080" name="Picture 8" descr="02f0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0513" y="3505200"/>
            <a:ext cx="2503487"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8691935"/>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xmlns:p14="http://schemas.microsoft.com/office/powerpoint/2010/main" spd="slow" advTm="5000"/>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18"/>
          <p:cNvSpPr>
            <a:spLocks noGrp="1" noChangeArrowheads="1"/>
          </p:cNvSpPr>
          <p:nvPr>
            <p:ph type="body" sz="half" idx="1"/>
          </p:nvPr>
        </p:nvSpPr>
        <p:spPr>
          <a:xfrm>
            <a:off x="566738" y="990600"/>
            <a:ext cx="8305800" cy="5562600"/>
          </a:xfrm>
          <a:noFill/>
        </p:spPr>
        <p:txBody>
          <a:bodyPr/>
          <a:lstStyle/>
          <a:p>
            <a:pPr eaLnBrk="1" hangingPunct="1"/>
            <a:r>
              <a:rPr lang="en-US" dirty="0">
                <a:solidFill>
                  <a:srgbClr val="000000"/>
                </a:solidFill>
                <a:latin typeface="Arial" charset="0"/>
              </a:rPr>
              <a:t>However, Earth has a slight bulge around its middle.</a:t>
            </a:r>
          </a:p>
          <a:p>
            <a:pPr eaLnBrk="1" hangingPunct="1"/>
            <a:r>
              <a:rPr lang="en-US" dirty="0">
                <a:solidFill>
                  <a:srgbClr val="000000"/>
                </a:solidFill>
                <a:latin typeface="Arial" charset="0"/>
              </a:rPr>
              <a:t>The gravity of the sun and moon pull on this bulge, tending to twist Earth</a:t>
            </a:r>
            <a:r>
              <a:rPr lang="ja-JP" altLang="en-US" dirty="0">
                <a:solidFill>
                  <a:srgbClr val="000000"/>
                </a:solidFill>
                <a:latin typeface="Arial" charset="0"/>
              </a:rPr>
              <a:t>’</a:t>
            </a:r>
            <a:r>
              <a:rPr lang="en-US" altLang="ja-JP" dirty="0">
                <a:solidFill>
                  <a:srgbClr val="000000"/>
                </a:solidFill>
                <a:latin typeface="Arial" charset="0"/>
              </a:rPr>
              <a:t>s axis upright relative to its orbit.</a:t>
            </a:r>
            <a:endParaRPr lang="en-US" dirty="0">
              <a:solidFill>
                <a:srgbClr val="000000"/>
              </a:solidFill>
              <a:latin typeface="Arial" charset="0"/>
            </a:endParaRPr>
          </a:p>
        </p:txBody>
      </p:sp>
      <p:sp>
        <p:nvSpPr>
          <p:cNvPr id="109570" name="Rectangle 6"/>
          <p:cNvSpPr>
            <a:spLocks noChangeArrowheads="1"/>
          </p:cNvSpPr>
          <p:nvPr/>
        </p:nvSpPr>
        <p:spPr bwMode="auto">
          <a:xfrm>
            <a:off x="566738" y="76200"/>
            <a:ext cx="75866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000" dirty="0">
                <a:solidFill>
                  <a:srgbClr val="FFCC00"/>
                </a:solidFill>
              </a:rPr>
              <a:t>Precession</a:t>
            </a:r>
          </a:p>
        </p:txBody>
      </p:sp>
      <p:pic>
        <p:nvPicPr>
          <p:cNvPr id="4104" name="Picture 8" descr="02f0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0513" y="3505200"/>
            <a:ext cx="2503487"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690958301"/>
      </p:ext>
    </p:extLst>
  </p:cSld>
  <p:clrMapOvr>
    <a:masterClrMapping/>
  </p:clrMapOvr>
  <p:transition xmlns:p14="http://schemas.microsoft.com/office/powerpoint/2010/main" spd="med" advTm="5000"/>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3"/>
          <p:cNvSpPr>
            <a:spLocks noGrp="1" noChangeArrowheads="1"/>
          </p:cNvSpPr>
          <p:nvPr>
            <p:ph type="body" sz="half" idx="1"/>
          </p:nvPr>
        </p:nvSpPr>
        <p:spPr>
          <a:xfrm>
            <a:off x="566738" y="990600"/>
            <a:ext cx="8348662" cy="5562600"/>
          </a:xfrm>
          <a:noFill/>
        </p:spPr>
        <p:txBody>
          <a:bodyPr/>
          <a:lstStyle/>
          <a:p>
            <a:pPr eaLnBrk="1" hangingPunct="1"/>
            <a:r>
              <a:rPr lang="en-US">
                <a:latin typeface="Arial" charset="0"/>
              </a:rPr>
              <a:t>The combination of these forces and Earth</a:t>
            </a:r>
            <a:r>
              <a:rPr lang="ja-JP" altLang="en-US">
                <a:latin typeface="Arial" charset="0"/>
              </a:rPr>
              <a:t>’</a:t>
            </a:r>
            <a:r>
              <a:rPr lang="en-US" altLang="ja-JP">
                <a:latin typeface="Arial" charset="0"/>
              </a:rPr>
              <a:t>s rotation causes Earth</a:t>
            </a:r>
            <a:r>
              <a:rPr lang="ja-JP" altLang="en-US">
                <a:latin typeface="Arial" charset="0"/>
              </a:rPr>
              <a:t>’</a:t>
            </a:r>
            <a:r>
              <a:rPr lang="en-US" altLang="ja-JP">
                <a:latin typeface="Arial" charset="0"/>
              </a:rPr>
              <a:t>s axis to precess in a slow circular sweep—taking about 26,000 years </a:t>
            </a:r>
            <a:br>
              <a:rPr lang="en-US" altLang="ja-JP">
                <a:latin typeface="Arial" charset="0"/>
              </a:rPr>
            </a:br>
            <a:r>
              <a:rPr lang="en-US" altLang="ja-JP">
                <a:latin typeface="Arial" charset="0"/>
              </a:rPr>
              <a:t>for one cycle.</a:t>
            </a:r>
            <a:endParaRPr lang="en-US">
              <a:latin typeface="Arial" charset="0"/>
            </a:endParaRPr>
          </a:p>
        </p:txBody>
      </p:sp>
      <p:sp>
        <p:nvSpPr>
          <p:cNvPr id="111618" name="Rectangle 6"/>
          <p:cNvSpPr>
            <a:spLocks noChangeArrowheads="1"/>
          </p:cNvSpPr>
          <p:nvPr/>
        </p:nvSpPr>
        <p:spPr bwMode="auto">
          <a:xfrm>
            <a:off x="566738" y="76200"/>
            <a:ext cx="75866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000">
                <a:solidFill>
                  <a:srgbClr val="FFCC00"/>
                </a:solidFill>
              </a:rPr>
              <a:t>Precession</a:t>
            </a:r>
          </a:p>
        </p:txBody>
      </p:sp>
      <p:pic>
        <p:nvPicPr>
          <p:cNvPr id="56328" name="Picture 8" descr="02f03c"/>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1302" t="1294" r="1349" b="1343"/>
          <a:stretch>
            <a:fillRect/>
          </a:stretch>
        </p:blipFill>
        <p:spPr bwMode="auto">
          <a:xfrm>
            <a:off x="4997450" y="2908300"/>
            <a:ext cx="4146550" cy="394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411278772"/>
      </p:ext>
    </p:extLst>
  </p:cSld>
  <p:clrMapOvr>
    <a:masterClrMapping/>
  </p:clrMapOvr>
  <p:transition xmlns:p14="http://schemas.microsoft.com/office/powerpoint/2010/main" spd="med" advTm="5000"/>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body" idx="4294967295"/>
          </p:nvPr>
        </p:nvSpPr>
        <p:spPr>
          <a:xfrm>
            <a:off x="566738" y="990600"/>
            <a:ext cx="8577262" cy="5638800"/>
          </a:xfrm>
          <a:noFill/>
        </p:spPr>
        <p:txBody>
          <a:bodyPr/>
          <a:lstStyle/>
          <a:p>
            <a:pPr eaLnBrk="1" hangingPunct="1"/>
            <a:r>
              <a:rPr lang="en-US" altLang="zh-CN" sz="3600" dirty="0">
                <a:solidFill>
                  <a:srgbClr val="0000FF"/>
                </a:solidFill>
                <a:latin typeface="Arial" charset="0"/>
                <a:ea typeface="SimSun" charset="0"/>
                <a:cs typeface="SimSun" charset="0"/>
              </a:rPr>
              <a:t>Rotation</a:t>
            </a:r>
            <a:r>
              <a:rPr lang="en-US" altLang="zh-CN" sz="3600" dirty="0">
                <a:latin typeface="Arial" charset="0"/>
                <a:ea typeface="SimSun" charset="0"/>
                <a:cs typeface="SimSun" charset="0"/>
              </a:rPr>
              <a:t> </a:t>
            </a:r>
            <a:r>
              <a:rPr lang="en-US" altLang="zh-CN" sz="3600" dirty="0">
                <a:solidFill>
                  <a:srgbClr val="000000"/>
                </a:solidFill>
                <a:latin typeface="Arial" charset="0"/>
                <a:ea typeface="SimSun" charset="0"/>
                <a:cs typeface="SimSun" charset="0"/>
              </a:rPr>
              <a:t>is the turning of a body on its axis.</a:t>
            </a:r>
          </a:p>
          <a:p>
            <a:pPr eaLnBrk="1" hangingPunct="1"/>
            <a:r>
              <a:rPr lang="en-US" altLang="zh-CN" sz="3600" dirty="0">
                <a:solidFill>
                  <a:srgbClr val="0000FF"/>
                </a:solidFill>
                <a:latin typeface="Arial" charset="0"/>
                <a:ea typeface="SimSun" charset="0"/>
                <a:cs typeface="SimSun" charset="0"/>
              </a:rPr>
              <a:t>Revolution</a:t>
            </a:r>
            <a:r>
              <a:rPr lang="en-US" altLang="zh-CN" sz="3600" dirty="0">
                <a:latin typeface="Arial" charset="0"/>
                <a:ea typeface="SimSun" charset="0"/>
                <a:cs typeface="SimSun" charset="0"/>
              </a:rPr>
              <a:t> </a:t>
            </a:r>
            <a:r>
              <a:rPr lang="en-US" altLang="zh-CN" sz="3600" dirty="0">
                <a:solidFill>
                  <a:srgbClr val="000000"/>
                </a:solidFill>
                <a:latin typeface="Arial" charset="0"/>
                <a:ea typeface="SimSun" charset="0"/>
                <a:cs typeface="SimSun" charset="0"/>
              </a:rPr>
              <a:t>means the motion of a body around a point outside the body.</a:t>
            </a:r>
            <a:r>
              <a:rPr lang="en-US" altLang="zh-CN" sz="3400" dirty="0">
                <a:solidFill>
                  <a:srgbClr val="000000"/>
                </a:solidFill>
                <a:latin typeface="Arial" charset="0"/>
                <a:ea typeface="SimSun" charset="0"/>
                <a:cs typeface="SimSun" charset="0"/>
              </a:rPr>
              <a:t> </a:t>
            </a:r>
          </a:p>
          <a:p>
            <a:pPr lvl="1" eaLnBrk="1" hangingPunct="1"/>
            <a:r>
              <a:rPr lang="en-US" altLang="zh-CN" sz="2400" dirty="0">
                <a:solidFill>
                  <a:srgbClr val="000000"/>
                </a:solidFill>
                <a:latin typeface="Arial" charset="0"/>
                <a:ea typeface="SimSun" charset="0"/>
                <a:cs typeface="SimSun" charset="0"/>
              </a:rPr>
              <a:t>Earth rotates on its axis—and that produces day and night. </a:t>
            </a:r>
          </a:p>
          <a:p>
            <a:pPr lvl="1" eaLnBrk="1" hangingPunct="1"/>
            <a:r>
              <a:rPr lang="en-US" altLang="zh-CN" sz="2400" dirty="0">
                <a:solidFill>
                  <a:srgbClr val="000000"/>
                </a:solidFill>
                <a:latin typeface="Arial" charset="0"/>
                <a:ea typeface="SimSun" charset="0"/>
                <a:cs typeface="SimSun" charset="0"/>
              </a:rPr>
              <a:t>Earth also revolves around the sun—and that produces the yearly cycle.</a:t>
            </a:r>
          </a:p>
        </p:txBody>
      </p:sp>
      <p:sp>
        <p:nvSpPr>
          <p:cNvPr id="119810" name="Rectangle 3"/>
          <p:cNvSpPr>
            <a:spLocks noChangeArrowheads="1"/>
          </p:cNvSpPr>
          <p:nvPr/>
        </p:nvSpPr>
        <p:spPr bwMode="auto">
          <a:xfrm>
            <a:off x="566738" y="76200"/>
            <a:ext cx="75866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dirty="0">
                <a:solidFill>
                  <a:schemeClr val="accent4"/>
                </a:solidFill>
              </a:rPr>
              <a:t>The Cycle of the Sun</a:t>
            </a:r>
          </a:p>
        </p:txBody>
      </p:sp>
    </p:spTree>
    <p:extLst>
      <p:ext uri="{BB962C8B-B14F-4D97-AF65-F5344CB8AC3E}">
        <p14:creationId xmlns:p14="http://schemas.microsoft.com/office/powerpoint/2010/main" val="2044442243"/>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xmlns:p14="http://schemas.microsoft.com/office/powerpoint/2010/main" spd="slow" advTm="5000"/>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body" idx="4294967295"/>
          </p:nvPr>
        </p:nvSpPr>
        <p:spPr>
          <a:xfrm>
            <a:off x="795338" y="990600"/>
            <a:ext cx="8348662" cy="5410200"/>
          </a:xfrm>
          <a:noFill/>
        </p:spPr>
        <p:txBody>
          <a:bodyPr/>
          <a:lstStyle/>
          <a:p>
            <a:pPr eaLnBrk="1" hangingPunct="1"/>
            <a:r>
              <a:rPr lang="en-US" dirty="0">
                <a:solidFill>
                  <a:schemeClr val="tx1"/>
                </a:solidFill>
                <a:latin typeface="Arial" charset="0"/>
              </a:rPr>
              <a:t>If the sun were fainter and you could see the stars in the daytime, you would notice that the sun appears to be moving slowly eastward relative to the background of the distant stars.</a:t>
            </a:r>
          </a:p>
          <a:p>
            <a:pPr lvl="1" eaLnBrk="1" hangingPunct="1"/>
            <a:r>
              <a:rPr lang="en-US" sz="2400" dirty="0">
                <a:solidFill>
                  <a:schemeClr val="tx1"/>
                </a:solidFill>
                <a:latin typeface="Arial" charset="0"/>
              </a:rPr>
              <a:t>This apparent motion is caused by the real orbital motion of Earth around the sun.</a:t>
            </a:r>
          </a:p>
        </p:txBody>
      </p:sp>
      <p:sp>
        <p:nvSpPr>
          <p:cNvPr id="123906" name="Rectangle 3"/>
          <p:cNvSpPr>
            <a:spLocks noChangeArrowheads="1"/>
          </p:cNvSpPr>
          <p:nvPr/>
        </p:nvSpPr>
        <p:spPr bwMode="auto">
          <a:xfrm>
            <a:off x="566738" y="76200"/>
            <a:ext cx="75866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dirty="0">
                <a:solidFill>
                  <a:schemeClr val="accent5"/>
                </a:solidFill>
              </a:rPr>
              <a:t>The Annual Motion of the Sun</a:t>
            </a:r>
          </a:p>
        </p:txBody>
      </p:sp>
    </p:spTree>
    <p:extLst>
      <p:ext uri="{BB962C8B-B14F-4D97-AF65-F5344CB8AC3E}">
        <p14:creationId xmlns:p14="http://schemas.microsoft.com/office/powerpoint/2010/main" val="418120227"/>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xmlns:p14="http://schemas.microsoft.com/office/powerpoint/2010/main" spd="slow" advTm="5000"/>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4857" y="1074510"/>
            <a:ext cx="6533143" cy="3600986"/>
          </a:xfrm>
          <a:prstGeom prst="rect">
            <a:avLst/>
          </a:prstGeom>
        </p:spPr>
        <p:txBody>
          <a:bodyPr wrap="square">
            <a:spAutoFit/>
          </a:bodyPr>
          <a:lstStyle/>
          <a:p>
            <a:pPr>
              <a:spcBef>
                <a:spcPct val="0"/>
              </a:spcBef>
            </a:pPr>
            <a:r>
              <a:rPr lang="en-US" sz="3600" dirty="0" smtClean="0">
                <a:latin typeface="Arial" charset="0"/>
              </a:rPr>
              <a:t>Constellation boundaries, when they were defined at all, were only approximate.</a:t>
            </a:r>
          </a:p>
          <a:p>
            <a:pPr lvl="1">
              <a:spcBef>
                <a:spcPct val="0"/>
              </a:spcBef>
            </a:pPr>
            <a:r>
              <a:rPr lang="en-US" sz="2400" dirty="0" smtClean="0">
                <a:latin typeface="Arial" charset="0"/>
              </a:rPr>
              <a:t>So, a star like </a:t>
            </a:r>
            <a:r>
              <a:rPr lang="en-US" sz="2400" dirty="0" err="1" smtClean="0">
                <a:latin typeface="Arial" charset="0"/>
              </a:rPr>
              <a:t>Alpheratz</a:t>
            </a:r>
            <a:r>
              <a:rPr lang="en-US" sz="2400" dirty="0" smtClean="0">
                <a:latin typeface="Arial" charset="0"/>
              </a:rPr>
              <a:t> </a:t>
            </a:r>
          </a:p>
          <a:p>
            <a:pPr lvl="1">
              <a:spcBef>
                <a:spcPct val="0"/>
              </a:spcBef>
            </a:pPr>
            <a:r>
              <a:rPr lang="en-US" sz="2400" dirty="0" smtClean="0">
                <a:latin typeface="Arial" charset="0"/>
              </a:rPr>
              <a:t>could be thought of as </a:t>
            </a:r>
          </a:p>
          <a:p>
            <a:pPr lvl="1">
              <a:spcBef>
                <a:spcPct val="0"/>
              </a:spcBef>
            </a:pPr>
            <a:r>
              <a:rPr lang="en-US" sz="2400" dirty="0" smtClean="0">
                <a:latin typeface="Arial" charset="0"/>
              </a:rPr>
              <a:t>part of Pegasus and </a:t>
            </a:r>
            <a:br>
              <a:rPr lang="en-US" sz="2400" dirty="0" smtClean="0">
                <a:latin typeface="Arial" charset="0"/>
              </a:rPr>
            </a:br>
            <a:r>
              <a:rPr lang="en-US" sz="2400" dirty="0" smtClean="0">
                <a:latin typeface="Arial" charset="0"/>
              </a:rPr>
              <a:t>also part of </a:t>
            </a:r>
            <a:br>
              <a:rPr lang="en-US" sz="2400" dirty="0" smtClean="0">
                <a:latin typeface="Arial" charset="0"/>
              </a:rPr>
            </a:br>
            <a:r>
              <a:rPr lang="en-US" sz="2400" dirty="0" smtClean="0">
                <a:latin typeface="Arial" charset="0"/>
              </a:rPr>
              <a:t>Andromeda.</a:t>
            </a:r>
            <a:endParaRPr lang="en-US" sz="2400" dirty="0">
              <a:latin typeface="Arial" charset="0"/>
            </a:endParaRPr>
          </a:p>
        </p:txBody>
      </p:sp>
      <p:grpSp>
        <p:nvGrpSpPr>
          <p:cNvPr id="5" name="Group 15"/>
          <p:cNvGrpSpPr>
            <a:grpSpLocks/>
          </p:cNvGrpSpPr>
          <p:nvPr/>
        </p:nvGrpSpPr>
        <p:grpSpPr bwMode="auto">
          <a:xfrm>
            <a:off x="3898900" y="3517900"/>
            <a:ext cx="5245100" cy="3340100"/>
            <a:chOff x="2400" y="2164"/>
            <a:chExt cx="3304" cy="2104"/>
          </a:xfrm>
        </p:grpSpPr>
        <p:grpSp>
          <p:nvGrpSpPr>
            <p:cNvPr id="6" name="Group 13"/>
            <p:cNvGrpSpPr>
              <a:grpSpLocks/>
            </p:cNvGrpSpPr>
            <p:nvPr/>
          </p:nvGrpSpPr>
          <p:grpSpPr bwMode="auto">
            <a:xfrm>
              <a:off x="2400" y="2164"/>
              <a:ext cx="3304" cy="2104"/>
              <a:chOff x="2400" y="2164"/>
              <a:chExt cx="3304" cy="2104"/>
            </a:xfrm>
          </p:grpSpPr>
          <p:grpSp>
            <p:nvGrpSpPr>
              <p:cNvPr id="8" name="Group 11"/>
              <p:cNvGrpSpPr>
                <a:grpSpLocks/>
              </p:cNvGrpSpPr>
              <p:nvPr/>
            </p:nvGrpSpPr>
            <p:grpSpPr bwMode="auto">
              <a:xfrm>
                <a:off x="2400" y="2164"/>
                <a:ext cx="3304" cy="2104"/>
                <a:chOff x="2400" y="2164"/>
                <a:chExt cx="3304" cy="2104"/>
              </a:xfrm>
            </p:grpSpPr>
            <p:grpSp>
              <p:nvGrpSpPr>
                <p:cNvPr id="10" name="Group 9"/>
                <p:cNvGrpSpPr>
                  <a:grpSpLocks/>
                </p:cNvGrpSpPr>
                <p:nvPr/>
              </p:nvGrpSpPr>
              <p:grpSpPr bwMode="auto">
                <a:xfrm>
                  <a:off x="2400" y="2164"/>
                  <a:ext cx="3304" cy="2104"/>
                  <a:chOff x="2400" y="2164"/>
                  <a:chExt cx="3304" cy="2104"/>
                </a:xfrm>
              </p:grpSpPr>
              <p:pic>
                <p:nvPicPr>
                  <p:cNvPr id="12" name="Picture 7" descr="02p12b"/>
                  <p:cNvPicPr>
                    <a:picLocks noChangeAspect="1" noChangeArrowheads="1"/>
                  </p:cNvPicPr>
                  <p:nvPr/>
                </p:nvPicPr>
                <p:blipFill>
                  <a:blip r:embed="rId2">
                    <a:extLst>
                      <a:ext uri="{28A0092B-C50C-407E-A947-70E740481C1C}">
                        <a14:useLocalDpi xmlns:a14="http://schemas.microsoft.com/office/drawing/2010/main" val="0"/>
                      </a:ext>
                    </a:extLst>
                  </a:blip>
                  <a:srcRect l="542" t="1985" r="542" b="1656"/>
                  <a:stretch>
                    <a:fillRect/>
                  </a:stretch>
                </p:blipFill>
                <p:spPr bwMode="auto">
                  <a:xfrm>
                    <a:off x="2400" y="2164"/>
                    <a:ext cx="3304" cy="2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 name="Rectangle 8"/>
                  <p:cNvSpPr>
                    <a:spLocks noChangeArrowheads="1"/>
                  </p:cNvSpPr>
                  <p:nvPr/>
                </p:nvSpPr>
                <p:spPr bwMode="auto">
                  <a:xfrm>
                    <a:off x="2400" y="2164"/>
                    <a:ext cx="47" cy="47"/>
                  </a:xfrm>
                  <a:prstGeom prst="rect">
                    <a:avLst/>
                  </a:prstGeom>
                  <a:solidFill>
                    <a:srgbClr val="0000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sz="1800">
                      <a:cs typeface="+mn-cs"/>
                    </a:endParaRPr>
                  </a:p>
                </p:txBody>
              </p:sp>
            </p:grpSp>
            <p:sp>
              <p:nvSpPr>
                <p:cNvPr id="11" name="Rectangle 10"/>
                <p:cNvSpPr>
                  <a:spLocks noChangeArrowheads="1"/>
                </p:cNvSpPr>
                <p:nvPr/>
              </p:nvSpPr>
              <p:spPr bwMode="auto">
                <a:xfrm>
                  <a:off x="5656" y="2164"/>
                  <a:ext cx="48" cy="48"/>
                </a:xfrm>
                <a:prstGeom prst="rect">
                  <a:avLst/>
                </a:prstGeom>
                <a:solidFill>
                  <a:srgbClr val="0000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sz="1800">
                    <a:cs typeface="+mn-cs"/>
                  </a:endParaRPr>
                </a:p>
              </p:txBody>
            </p:sp>
          </p:grpSp>
          <p:sp>
            <p:nvSpPr>
              <p:cNvPr id="9" name="Rectangle 12"/>
              <p:cNvSpPr>
                <a:spLocks noChangeArrowheads="1"/>
              </p:cNvSpPr>
              <p:nvPr/>
            </p:nvSpPr>
            <p:spPr bwMode="auto">
              <a:xfrm>
                <a:off x="2400" y="4219"/>
                <a:ext cx="48" cy="48"/>
              </a:xfrm>
              <a:prstGeom prst="rect">
                <a:avLst/>
              </a:prstGeom>
              <a:solidFill>
                <a:srgbClr val="0000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sz="1800">
                  <a:cs typeface="+mn-cs"/>
                </a:endParaRPr>
              </a:p>
            </p:txBody>
          </p:sp>
        </p:grpSp>
        <p:sp>
          <p:nvSpPr>
            <p:cNvPr id="7" name="Rectangle 14"/>
            <p:cNvSpPr>
              <a:spLocks noChangeArrowheads="1"/>
            </p:cNvSpPr>
            <p:nvPr/>
          </p:nvSpPr>
          <p:spPr bwMode="auto">
            <a:xfrm>
              <a:off x="5656" y="4220"/>
              <a:ext cx="48" cy="48"/>
            </a:xfrm>
            <a:prstGeom prst="rect">
              <a:avLst/>
            </a:prstGeom>
            <a:solidFill>
              <a:srgbClr val="0000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sz="1800">
                <a:cs typeface="+mn-cs"/>
              </a:endParaRPr>
            </a:p>
          </p:txBody>
        </p:sp>
      </p:grpSp>
    </p:spTree>
    <p:extLst>
      <p:ext uri="{BB962C8B-B14F-4D97-AF65-F5344CB8AC3E}">
        <p14:creationId xmlns:p14="http://schemas.microsoft.com/office/powerpoint/2010/main" val="13590245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8"/>
          <p:cNvSpPr>
            <a:spLocks noGrp="1" noChangeArrowheads="1"/>
          </p:cNvSpPr>
          <p:nvPr>
            <p:ph type="body" idx="1"/>
          </p:nvPr>
        </p:nvSpPr>
        <p:spPr>
          <a:xfrm>
            <a:off x="566738" y="990600"/>
            <a:ext cx="8348662" cy="5410200"/>
          </a:xfrm>
          <a:noFill/>
        </p:spPr>
        <p:txBody>
          <a:bodyPr/>
          <a:lstStyle/>
          <a:p>
            <a:pPr eaLnBrk="1" hangingPunct="1"/>
            <a:r>
              <a:rPr lang="en-US" dirty="0">
                <a:solidFill>
                  <a:srgbClr val="000000"/>
                </a:solidFill>
                <a:latin typeface="Arial" charset="0"/>
              </a:rPr>
              <a:t>In January, you would see the sun in front of the constellation Sagittarius.</a:t>
            </a:r>
          </a:p>
          <a:p>
            <a:pPr eaLnBrk="1" hangingPunct="1"/>
            <a:r>
              <a:rPr lang="en-US" dirty="0">
                <a:solidFill>
                  <a:srgbClr val="000000"/>
                </a:solidFill>
                <a:latin typeface="Arial" charset="0"/>
              </a:rPr>
              <a:t>By March, it is in front of Aquarius.</a:t>
            </a:r>
          </a:p>
        </p:txBody>
      </p:sp>
      <p:sp>
        <p:nvSpPr>
          <p:cNvPr id="125954" name="Rectangle 3"/>
          <p:cNvSpPr>
            <a:spLocks noChangeArrowheads="1"/>
          </p:cNvSpPr>
          <p:nvPr/>
        </p:nvSpPr>
        <p:spPr bwMode="auto">
          <a:xfrm>
            <a:off x="566738" y="76200"/>
            <a:ext cx="75866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000" dirty="0">
                <a:solidFill>
                  <a:schemeClr val="accent5"/>
                </a:solidFill>
              </a:rPr>
              <a:t>The Annual Motion of the Sun</a:t>
            </a:r>
          </a:p>
        </p:txBody>
      </p:sp>
      <p:pic>
        <p:nvPicPr>
          <p:cNvPr id="63497" name="Picture 9" descr="02f04"/>
          <p:cNvPicPr>
            <a:picLocks noChangeAspect="1" noChangeArrowheads="1"/>
          </p:cNvPicPr>
          <p:nvPr/>
        </p:nvPicPr>
        <p:blipFill>
          <a:blip r:embed="rId3">
            <a:extLst>
              <a:ext uri="{28A0092B-C50C-407E-A947-70E740481C1C}">
                <a14:useLocalDpi xmlns:a14="http://schemas.microsoft.com/office/drawing/2010/main" val="0"/>
              </a:ext>
            </a:extLst>
          </a:blip>
          <a:srcRect l="1190" t="1401" r="961" b="1898"/>
          <a:stretch>
            <a:fillRect/>
          </a:stretch>
        </p:blipFill>
        <p:spPr bwMode="auto">
          <a:xfrm>
            <a:off x="990600" y="3195638"/>
            <a:ext cx="7315200" cy="366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954540850"/>
      </p:ext>
    </p:extLst>
  </p:cSld>
  <p:clrMapOvr>
    <a:masterClrMapping/>
  </p:clrMapOvr>
  <p:transition xmlns:p14="http://schemas.microsoft.com/office/powerpoint/2010/main" spd="med" advTm="5000"/>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3"/>
          <p:cNvSpPr>
            <a:spLocks noGrp="1" noChangeArrowheads="1"/>
          </p:cNvSpPr>
          <p:nvPr>
            <p:ph type="body" idx="4294967295"/>
          </p:nvPr>
        </p:nvSpPr>
        <p:spPr>
          <a:xfrm>
            <a:off x="914400" y="989013"/>
            <a:ext cx="8229600" cy="4525962"/>
          </a:xfrm>
        </p:spPr>
        <p:txBody>
          <a:bodyPr/>
          <a:lstStyle/>
          <a:p>
            <a:pPr eaLnBrk="1" hangingPunct="1"/>
            <a:r>
              <a:rPr lang="en-US" dirty="0">
                <a:solidFill>
                  <a:schemeClr val="tx1"/>
                </a:solidFill>
                <a:latin typeface="Arial" charset="0"/>
              </a:rPr>
              <a:t>Note that your angle of view in the figure makes the Earth</a:t>
            </a:r>
            <a:r>
              <a:rPr lang="ja-JP" altLang="en-US" dirty="0">
                <a:solidFill>
                  <a:schemeClr val="tx1"/>
                </a:solidFill>
                <a:latin typeface="Arial" charset="0"/>
              </a:rPr>
              <a:t>’</a:t>
            </a:r>
            <a:r>
              <a:rPr lang="en-US" altLang="ja-JP" dirty="0">
                <a:solidFill>
                  <a:schemeClr val="tx1"/>
                </a:solidFill>
                <a:latin typeface="Arial" charset="0"/>
              </a:rPr>
              <a:t>s orbit seem very elliptical when it is really almost a perfect circle.</a:t>
            </a:r>
          </a:p>
          <a:p>
            <a:pPr eaLnBrk="1" hangingPunct="1"/>
            <a:endParaRPr lang="en-US" dirty="0">
              <a:latin typeface="Arial" charset="0"/>
            </a:endParaRPr>
          </a:p>
        </p:txBody>
      </p:sp>
      <p:sp>
        <p:nvSpPr>
          <p:cNvPr id="128002" name="Rectangle 3"/>
          <p:cNvSpPr>
            <a:spLocks noChangeArrowheads="1"/>
          </p:cNvSpPr>
          <p:nvPr/>
        </p:nvSpPr>
        <p:spPr bwMode="auto">
          <a:xfrm>
            <a:off x="566738" y="76200"/>
            <a:ext cx="75866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000" dirty="0">
                <a:solidFill>
                  <a:schemeClr val="accent5"/>
                </a:solidFill>
              </a:rPr>
              <a:t>The Annual Motion of the Sun</a:t>
            </a:r>
          </a:p>
        </p:txBody>
      </p:sp>
      <p:pic>
        <p:nvPicPr>
          <p:cNvPr id="64521" name="Picture 9" descr="02f04"/>
          <p:cNvPicPr>
            <a:picLocks noChangeAspect="1" noChangeArrowheads="1"/>
          </p:cNvPicPr>
          <p:nvPr/>
        </p:nvPicPr>
        <p:blipFill>
          <a:blip r:embed="rId3">
            <a:extLst>
              <a:ext uri="{28A0092B-C50C-407E-A947-70E740481C1C}">
                <a14:useLocalDpi xmlns:a14="http://schemas.microsoft.com/office/drawing/2010/main" val="0"/>
              </a:ext>
            </a:extLst>
          </a:blip>
          <a:srcRect l="1190" t="1401" r="961" b="1898"/>
          <a:stretch>
            <a:fillRect/>
          </a:stretch>
        </p:blipFill>
        <p:spPr bwMode="auto">
          <a:xfrm>
            <a:off x="990600" y="3194050"/>
            <a:ext cx="7315200"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318120346"/>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xmlns:p14="http://schemas.microsoft.com/office/powerpoint/2010/main" spd="slow" advTm="5000"/>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body" idx="4294967295"/>
          </p:nvPr>
        </p:nvSpPr>
        <p:spPr>
          <a:xfrm>
            <a:off x="871538" y="990600"/>
            <a:ext cx="8272462" cy="5562600"/>
          </a:xfrm>
          <a:noFill/>
        </p:spPr>
        <p:txBody>
          <a:bodyPr/>
          <a:lstStyle/>
          <a:p>
            <a:pPr eaLnBrk="1" hangingPunct="1"/>
            <a:r>
              <a:rPr lang="en-US" altLang="zh-CN" dirty="0">
                <a:solidFill>
                  <a:srgbClr val="000000"/>
                </a:solidFill>
                <a:latin typeface="Arial" charset="0"/>
                <a:ea typeface="SimSun" charset="0"/>
                <a:cs typeface="SimSun" charset="0"/>
              </a:rPr>
              <a:t>Through the year, the sun moves eastward among the stars following a line called the ecliptic—the apparent path of the sun among the stars.</a:t>
            </a:r>
          </a:p>
          <a:p>
            <a:pPr lvl="1" eaLnBrk="1" hangingPunct="1"/>
            <a:r>
              <a:rPr lang="en-US" altLang="zh-CN" sz="2400" dirty="0">
                <a:solidFill>
                  <a:srgbClr val="000000"/>
                </a:solidFill>
                <a:latin typeface="Arial" charset="0"/>
                <a:ea typeface="SimSun" charset="0"/>
                <a:cs typeface="SimSun" charset="0"/>
              </a:rPr>
              <a:t>If the sky were a great screen, the ecliptic would be the shadow cast by Earth’s orbit.</a:t>
            </a:r>
          </a:p>
          <a:p>
            <a:pPr lvl="1" eaLnBrk="1" hangingPunct="1"/>
            <a:r>
              <a:rPr lang="en-US" sz="2400" dirty="0">
                <a:solidFill>
                  <a:srgbClr val="000000"/>
                </a:solidFill>
                <a:latin typeface="Arial" charset="0"/>
              </a:rPr>
              <a:t>In other words, you can call the ecliptic the projection of Earth</a:t>
            </a:r>
            <a:r>
              <a:rPr lang="ja-JP" altLang="en-US" sz="2400" dirty="0">
                <a:solidFill>
                  <a:srgbClr val="000000"/>
                </a:solidFill>
                <a:latin typeface="Arial" charset="0"/>
              </a:rPr>
              <a:t>’</a:t>
            </a:r>
            <a:r>
              <a:rPr lang="en-US" altLang="ja-JP" sz="2400" dirty="0">
                <a:solidFill>
                  <a:srgbClr val="000000"/>
                </a:solidFill>
                <a:latin typeface="Arial" charset="0"/>
              </a:rPr>
              <a:t>s orbit on the celestial sphere</a:t>
            </a:r>
            <a:r>
              <a:rPr lang="en-US" altLang="ja-JP" sz="2400" dirty="0" smtClean="0">
                <a:solidFill>
                  <a:srgbClr val="000000"/>
                </a:solidFill>
                <a:latin typeface="Arial" charset="0"/>
              </a:rPr>
              <a:t>.</a:t>
            </a:r>
          </a:p>
          <a:p>
            <a:r>
              <a:rPr lang="en-US" altLang="zh-CN" dirty="0">
                <a:solidFill>
                  <a:schemeClr val="tx1"/>
                </a:solidFill>
                <a:latin typeface="Arial" charset="0"/>
                <a:ea typeface="SimSun" charset="0"/>
                <a:cs typeface="SimSun" charset="0"/>
              </a:rPr>
              <a:t>Earth circles the sun in 365.26 days and, consequently, the sun appears to go once around the sky in the same period.</a:t>
            </a:r>
          </a:p>
          <a:p>
            <a:r>
              <a:rPr lang="en-US" dirty="0">
                <a:solidFill>
                  <a:schemeClr val="tx1"/>
                </a:solidFill>
                <a:latin typeface="Arial" charset="0"/>
              </a:rPr>
              <a:t>You don</a:t>
            </a:r>
            <a:r>
              <a:rPr lang="ja-JP" altLang="en-US" dirty="0">
                <a:solidFill>
                  <a:schemeClr val="tx1"/>
                </a:solidFill>
                <a:latin typeface="Arial" charset="0"/>
              </a:rPr>
              <a:t>’</a:t>
            </a:r>
            <a:r>
              <a:rPr lang="en-US" altLang="ja-JP" dirty="0">
                <a:solidFill>
                  <a:schemeClr val="tx1"/>
                </a:solidFill>
                <a:latin typeface="Arial" charset="0"/>
              </a:rPr>
              <a:t>t notice this motion because you cannot see the stars in the daytime.</a:t>
            </a:r>
            <a:endParaRPr lang="en-US" dirty="0">
              <a:solidFill>
                <a:schemeClr val="tx1"/>
              </a:solidFill>
              <a:latin typeface="Arial" charset="0"/>
            </a:endParaRPr>
          </a:p>
          <a:p>
            <a:pPr lvl="1" eaLnBrk="1" hangingPunct="1"/>
            <a:endParaRPr lang="en-US" sz="2400" dirty="0">
              <a:solidFill>
                <a:srgbClr val="000000"/>
              </a:solidFill>
              <a:latin typeface="Arial" charset="0"/>
            </a:endParaRPr>
          </a:p>
        </p:txBody>
      </p:sp>
      <p:sp>
        <p:nvSpPr>
          <p:cNvPr id="130050" name="Rectangle 3"/>
          <p:cNvSpPr>
            <a:spLocks noChangeArrowheads="1"/>
          </p:cNvSpPr>
          <p:nvPr/>
        </p:nvSpPr>
        <p:spPr bwMode="auto">
          <a:xfrm>
            <a:off x="566738" y="76200"/>
            <a:ext cx="75866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dirty="0">
                <a:solidFill>
                  <a:schemeClr val="accent5"/>
                </a:solidFill>
              </a:rPr>
              <a:t>The Annual Motion of the Sun</a:t>
            </a:r>
          </a:p>
        </p:txBody>
      </p:sp>
    </p:spTree>
    <p:extLst>
      <p:ext uri="{BB962C8B-B14F-4D97-AF65-F5344CB8AC3E}">
        <p14:creationId xmlns:p14="http://schemas.microsoft.com/office/powerpoint/2010/main" val="850802834"/>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xmlns:p14="http://schemas.microsoft.com/office/powerpoint/2010/main" spd="slow" advTm="5000"/>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3"/>
          <p:cNvSpPr>
            <a:spLocks noGrp="1" noChangeArrowheads="1"/>
          </p:cNvSpPr>
          <p:nvPr>
            <p:ph type="body" idx="4294967295"/>
          </p:nvPr>
        </p:nvSpPr>
        <p:spPr>
          <a:xfrm>
            <a:off x="914400" y="989013"/>
            <a:ext cx="8229600" cy="4525962"/>
          </a:xfrm>
        </p:spPr>
        <p:txBody>
          <a:bodyPr/>
          <a:lstStyle/>
          <a:p>
            <a:pPr eaLnBrk="1" hangingPunct="1"/>
            <a:r>
              <a:rPr lang="en-US" sz="3600" dirty="0">
                <a:solidFill>
                  <a:srgbClr val="000000"/>
                </a:solidFill>
                <a:latin typeface="Arial" charset="0"/>
              </a:rPr>
              <a:t>However, the motion of the sun caused by a real motion of Earth has an important consequence that you do notice—the seasons.</a:t>
            </a:r>
          </a:p>
        </p:txBody>
      </p:sp>
      <p:sp>
        <p:nvSpPr>
          <p:cNvPr id="134146" name="Rectangle 3"/>
          <p:cNvSpPr>
            <a:spLocks noChangeArrowheads="1"/>
          </p:cNvSpPr>
          <p:nvPr/>
        </p:nvSpPr>
        <p:spPr bwMode="auto">
          <a:xfrm>
            <a:off x="566738" y="76200"/>
            <a:ext cx="75866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dirty="0">
                <a:solidFill>
                  <a:schemeClr val="accent5"/>
                </a:solidFill>
              </a:rPr>
              <a:t>The Annual Motion of the Sun</a:t>
            </a:r>
          </a:p>
        </p:txBody>
      </p:sp>
    </p:spTree>
    <p:extLst>
      <p:ext uri="{BB962C8B-B14F-4D97-AF65-F5344CB8AC3E}">
        <p14:creationId xmlns:p14="http://schemas.microsoft.com/office/powerpoint/2010/main" val="134978896"/>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xmlns:p14="http://schemas.microsoft.com/office/powerpoint/2010/main" spd="slow" advTm="5000"/>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ChangeArrowheads="1"/>
          </p:cNvSpPr>
          <p:nvPr>
            <p:ph type="body" sz="half" idx="1"/>
          </p:nvPr>
        </p:nvSpPr>
        <p:spPr>
          <a:xfrm>
            <a:off x="566738" y="990600"/>
            <a:ext cx="8305800" cy="4983163"/>
          </a:xfrm>
          <a:noFill/>
        </p:spPr>
        <p:txBody>
          <a:bodyPr/>
          <a:lstStyle/>
          <a:p>
            <a:pPr eaLnBrk="1" hangingPunct="1"/>
            <a:r>
              <a:rPr lang="en-US" sz="3600" dirty="0">
                <a:solidFill>
                  <a:schemeClr val="tx1"/>
                </a:solidFill>
                <a:latin typeface="Arial" charset="0"/>
              </a:rPr>
              <a:t>The seasons are caused by the revolution of Earth around the sun combined with a simple fact you have already encountered.</a:t>
            </a:r>
          </a:p>
          <a:p>
            <a:pPr lvl="1" eaLnBrk="1" hangingPunct="1"/>
            <a:r>
              <a:rPr lang="en-US" sz="2600" dirty="0">
                <a:solidFill>
                  <a:schemeClr val="tx1"/>
                </a:solidFill>
                <a:latin typeface="Arial" charset="0"/>
              </a:rPr>
              <a:t>Earth</a:t>
            </a:r>
            <a:r>
              <a:rPr lang="ja-JP" altLang="en-US" sz="2600" dirty="0">
                <a:solidFill>
                  <a:schemeClr val="tx1"/>
                </a:solidFill>
                <a:latin typeface="Arial" charset="0"/>
              </a:rPr>
              <a:t>’</a:t>
            </a:r>
            <a:r>
              <a:rPr lang="en-US" altLang="ja-JP" sz="2600" dirty="0">
                <a:solidFill>
                  <a:schemeClr val="tx1"/>
                </a:solidFill>
                <a:latin typeface="Arial" charset="0"/>
              </a:rPr>
              <a:t>s equator is tipped 23.5</a:t>
            </a:r>
            <a:r>
              <a:rPr lang="en-US" altLang="ja-JP" sz="2600" dirty="0">
                <a:solidFill>
                  <a:schemeClr val="tx1"/>
                </a:solidFill>
                <a:latin typeface="Arial" charset="0"/>
                <a:cs typeface="Arial" charset="0"/>
              </a:rPr>
              <a:t>°</a:t>
            </a:r>
            <a:r>
              <a:rPr lang="en-US" altLang="ja-JP" sz="2600" dirty="0">
                <a:solidFill>
                  <a:schemeClr val="tx1"/>
                </a:solidFill>
                <a:latin typeface="Arial" charset="0"/>
              </a:rPr>
              <a:t> relative to its orbit.</a:t>
            </a:r>
            <a:endParaRPr lang="en-US" sz="2600" dirty="0">
              <a:solidFill>
                <a:schemeClr val="tx1"/>
              </a:solidFill>
              <a:latin typeface="Arial" charset="0"/>
            </a:endParaRPr>
          </a:p>
        </p:txBody>
      </p:sp>
      <p:sp>
        <p:nvSpPr>
          <p:cNvPr id="136194" name="Rectangle 3"/>
          <p:cNvSpPr>
            <a:spLocks noChangeArrowheads="1"/>
          </p:cNvSpPr>
          <p:nvPr/>
        </p:nvSpPr>
        <p:spPr bwMode="auto">
          <a:xfrm>
            <a:off x="566738" y="76200"/>
            <a:ext cx="75866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dirty="0">
                <a:solidFill>
                  <a:schemeClr val="accent5"/>
                </a:solidFill>
              </a:rPr>
              <a:t>The Seasons</a:t>
            </a:r>
          </a:p>
        </p:txBody>
      </p:sp>
    </p:spTree>
    <p:extLst>
      <p:ext uri="{BB962C8B-B14F-4D97-AF65-F5344CB8AC3E}">
        <p14:creationId xmlns:p14="http://schemas.microsoft.com/office/powerpoint/2010/main" val="376890375"/>
      </p:ext>
    </p:extLst>
  </p:cSld>
  <p:clrMapOvr>
    <a:masterClrMapping/>
  </p:clrMapOvr>
  <p:transition xmlns:p14="http://schemas.microsoft.com/office/powerpoint/2010/main" spd="med" advTm="5000"/>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body" sz="half" idx="1"/>
          </p:nvPr>
        </p:nvSpPr>
        <p:spPr>
          <a:xfrm>
            <a:off x="566738" y="976313"/>
            <a:ext cx="8458200" cy="4525962"/>
          </a:xfrm>
          <a:noFill/>
        </p:spPr>
        <p:txBody>
          <a:bodyPr/>
          <a:lstStyle/>
          <a:p>
            <a:pPr eaLnBrk="1" hangingPunct="1"/>
            <a:r>
              <a:rPr lang="en-US" altLang="zh-CN" sz="4000" dirty="0">
                <a:solidFill>
                  <a:schemeClr val="tx1"/>
                </a:solidFill>
                <a:latin typeface="Arial" charset="0"/>
                <a:ea typeface="SimSun" charset="0"/>
                <a:cs typeface="SimSun" charset="0"/>
              </a:rPr>
              <a:t>There are two important principles to note about the cycle of seasons</a:t>
            </a:r>
            <a:r>
              <a:rPr lang="en-US" altLang="zh-CN" sz="4000" dirty="0">
                <a:latin typeface="Arial" charset="0"/>
                <a:ea typeface="SimSun" charset="0"/>
                <a:cs typeface="SimSun" charset="0"/>
              </a:rPr>
              <a:t>.</a:t>
            </a:r>
            <a:endParaRPr lang="en-US" sz="4000" dirty="0">
              <a:latin typeface="Arial" charset="0"/>
            </a:endParaRPr>
          </a:p>
        </p:txBody>
      </p:sp>
      <p:pic>
        <p:nvPicPr>
          <p:cNvPr id="138242" name="Picture 8" descr="&#10;02p20a.jpg                                                     001EDEF8Toasto                         BF1593FF:"/>
          <p:cNvPicPr>
            <a:picLocks noChangeAspect="1" noChangeArrowheads="1"/>
          </p:cNvPicPr>
          <p:nvPr/>
        </p:nvPicPr>
        <p:blipFill>
          <a:blip r:embed="rId3">
            <a:extLst>
              <a:ext uri="{28A0092B-C50C-407E-A947-70E740481C1C}">
                <a14:useLocalDpi xmlns:a14="http://schemas.microsoft.com/office/drawing/2010/main" val="0"/>
              </a:ext>
            </a:extLst>
          </a:blip>
          <a:srcRect b="1724"/>
          <a:stretch>
            <a:fillRect/>
          </a:stretch>
        </p:blipFill>
        <p:spPr bwMode="auto">
          <a:xfrm>
            <a:off x="5399088" y="2513013"/>
            <a:ext cx="3744912" cy="434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3" name="Rectangle 3"/>
          <p:cNvSpPr>
            <a:spLocks noChangeArrowheads="1"/>
          </p:cNvSpPr>
          <p:nvPr/>
        </p:nvSpPr>
        <p:spPr bwMode="auto">
          <a:xfrm>
            <a:off x="566738" y="76200"/>
            <a:ext cx="75866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dirty="0">
                <a:solidFill>
                  <a:schemeClr val="accent5"/>
                </a:solidFill>
              </a:rPr>
              <a:t>The Seasons</a:t>
            </a:r>
          </a:p>
        </p:txBody>
      </p:sp>
    </p:spTree>
    <p:extLst>
      <p:ext uri="{BB962C8B-B14F-4D97-AF65-F5344CB8AC3E}">
        <p14:creationId xmlns:p14="http://schemas.microsoft.com/office/powerpoint/2010/main" val="1055041448"/>
      </p:ext>
    </p:extLst>
  </p:cSld>
  <p:clrMapOvr>
    <a:masterClrMapping/>
  </p:clrMapOvr>
  <p:transition xmlns:p14="http://schemas.microsoft.com/office/powerpoint/2010/main" spd="med" advTm="5000"/>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3"/>
          <p:cNvSpPr>
            <a:spLocks noGrp="1" noChangeArrowheads="1"/>
          </p:cNvSpPr>
          <p:nvPr>
            <p:ph type="body" idx="4294967295"/>
          </p:nvPr>
        </p:nvSpPr>
        <p:spPr>
          <a:xfrm>
            <a:off x="558800" y="989013"/>
            <a:ext cx="8585200" cy="4525962"/>
          </a:xfrm>
        </p:spPr>
        <p:txBody>
          <a:bodyPr/>
          <a:lstStyle/>
          <a:p>
            <a:pPr eaLnBrk="1" hangingPunct="1"/>
            <a:r>
              <a:rPr lang="en-US" dirty="0">
                <a:solidFill>
                  <a:schemeClr val="tx1"/>
                </a:solidFill>
                <a:latin typeface="Arial" charset="0"/>
              </a:rPr>
              <a:t>One, the seasons are </a:t>
            </a:r>
            <a:r>
              <a:rPr lang="en-US" i="1" dirty="0">
                <a:solidFill>
                  <a:schemeClr val="tx1"/>
                </a:solidFill>
                <a:latin typeface="Arial" charset="0"/>
              </a:rPr>
              <a:t>not</a:t>
            </a:r>
            <a:r>
              <a:rPr lang="en-US" dirty="0">
                <a:solidFill>
                  <a:schemeClr val="tx1"/>
                </a:solidFill>
                <a:latin typeface="Arial" charset="0"/>
              </a:rPr>
              <a:t> caused by variation in the distance between Earth and the sun.</a:t>
            </a:r>
          </a:p>
          <a:p>
            <a:pPr lvl="1" eaLnBrk="1" hangingPunct="1"/>
            <a:r>
              <a:rPr lang="en-US" sz="2400" dirty="0">
                <a:solidFill>
                  <a:schemeClr val="tx1"/>
                </a:solidFill>
                <a:latin typeface="Arial" charset="0"/>
              </a:rPr>
              <a:t>Earth</a:t>
            </a:r>
            <a:r>
              <a:rPr lang="ja-JP" altLang="en-US" sz="2400" dirty="0">
                <a:solidFill>
                  <a:schemeClr val="tx1"/>
                </a:solidFill>
                <a:latin typeface="Arial" charset="0"/>
              </a:rPr>
              <a:t>’</a:t>
            </a:r>
            <a:r>
              <a:rPr lang="en-US" altLang="ja-JP" sz="2400" dirty="0">
                <a:solidFill>
                  <a:schemeClr val="tx1"/>
                </a:solidFill>
                <a:latin typeface="Arial" charset="0"/>
              </a:rPr>
              <a:t>s orbit is nearly circular, so it is always about the same distance from the sun.</a:t>
            </a:r>
            <a:endParaRPr lang="en-US" sz="2400" dirty="0">
              <a:solidFill>
                <a:schemeClr val="tx1"/>
              </a:solidFill>
              <a:latin typeface="Arial" charset="0"/>
            </a:endParaRPr>
          </a:p>
        </p:txBody>
      </p:sp>
      <p:sp>
        <p:nvSpPr>
          <p:cNvPr id="140290" name="Rectangle 3"/>
          <p:cNvSpPr>
            <a:spLocks noChangeArrowheads="1"/>
          </p:cNvSpPr>
          <p:nvPr/>
        </p:nvSpPr>
        <p:spPr bwMode="auto">
          <a:xfrm>
            <a:off x="566738" y="76200"/>
            <a:ext cx="75866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dirty="0">
                <a:solidFill>
                  <a:schemeClr val="accent5"/>
                </a:solidFill>
              </a:rPr>
              <a:t>The Seasons</a:t>
            </a:r>
          </a:p>
        </p:txBody>
      </p:sp>
      <p:pic>
        <p:nvPicPr>
          <p:cNvPr id="5129" name="Picture 9" descr="02p20"/>
          <p:cNvPicPr>
            <a:picLocks noChangeAspect="1" noChangeArrowheads="1"/>
          </p:cNvPicPr>
          <p:nvPr/>
        </p:nvPicPr>
        <p:blipFill>
          <a:blip r:embed="rId3">
            <a:extLst>
              <a:ext uri="{28A0092B-C50C-407E-A947-70E740481C1C}">
                <a14:useLocalDpi xmlns:a14="http://schemas.microsoft.com/office/drawing/2010/main" val="0"/>
              </a:ext>
            </a:extLst>
          </a:blip>
          <a:srcRect l="2803" t="46828" b="5444"/>
          <a:stretch>
            <a:fillRect/>
          </a:stretch>
        </p:blipFill>
        <p:spPr bwMode="auto">
          <a:xfrm>
            <a:off x="3505200" y="3441700"/>
            <a:ext cx="56388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805457826"/>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xmlns:p14="http://schemas.microsoft.com/office/powerpoint/2010/main" spd="slow" advTm="5000"/>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3"/>
          <p:cNvSpPr>
            <a:spLocks noGrp="1" noChangeArrowheads="1"/>
          </p:cNvSpPr>
          <p:nvPr>
            <p:ph type="body" sz="half" idx="1"/>
          </p:nvPr>
        </p:nvSpPr>
        <p:spPr>
          <a:xfrm>
            <a:off x="566738" y="990600"/>
            <a:ext cx="8348662" cy="4525963"/>
          </a:xfrm>
          <a:noFill/>
        </p:spPr>
        <p:txBody>
          <a:bodyPr/>
          <a:lstStyle/>
          <a:p>
            <a:pPr eaLnBrk="1" hangingPunct="1"/>
            <a:r>
              <a:rPr lang="en-US" dirty="0">
                <a:solidFill>
                  <a:srgbClr val="000000"/>
                </a:solidFill>
                <a:latin typeface="Arial" charset="0"/>
              </a:rPr>
              <a:t>Two, the seasons </a:t>
            </a:r>
            <a:r>
              <a:rPr lang="en-US" i="1" dirty="0">
                <a:solidFill>
                  <a:srgbClr val="000000"/>
                </a:solidFill>
                <a:latin typeface="Arial" charset="0"/>
              </a:rPr>
              <a:t>are </a:t>
            </a:r>
            <a:r>
              <a:rPr lang="en-US" dirty="0">
                <a:solidFill>
                  <a:srgbClr val="000000"/>
                </a:solidFill>
                <a:latin typeface="Arial" charset="0"/>
              </a:rPr>
              <a:t>caused by changes in the amount of solar energy that Earth</a:t>
            </a:r>
            <a:r>
              <a:rPr lang="ja-JP" altLang="en-US" dirty="0">
                <a:solidFill>
                  <a:srgbClr val="000000"/>
                </a:solidFill>
                <a:latin typeface="Arial" charset="0"/>
              </a:rPr>
              <a:t>’</a:t>
            </a:r>
            <a:r>
              <a:rPr lang="en-US" altLang="ja-JP" dirty="0">
                <a:solidFill>
                  <a:srgbClr val="000000"/>
                </a:solidFill>
                <a:latin typeface="Arial" charset="0"/>
              </a:rPr>
              <a:t>s northern and southern hemispheres receive at different times of the year—resulting from the tip of the Earth</a:t>
            </a:r>
            <a:r>
              <a:rPr lang="ja-JP" altLang="en-US" dirty="0">
                <a:solidFill>
                  <a:srgbClr val="000000"/>
                </a:solidFill>
                <a:latin typeface="Arial" charset="0"/>
              </a:rPr>
              <a:t>’</a:t>
            </a:r>
            <a:r>
              <a:rPr lang="en-US" altLang="ja-JP" dirty="0">
                <a:solidFill>
                  <a:srgbClr val="000000"/>
                </a:solidFill>
                <a:latin typeface="Arial" charset="0"/>
              </a:rPr>
              <a:t>s equator and axis relative to its orbit.</a:t>
            </a:r>
            <a:endParaRPr lang="en-US" dirty="0">
              <a:solidFill>
                <a:srgbClr val="000000"/>
              </a:solidFill>
              <a:latin typeface="Arial" charset="0"/>
            </a:endParaRPr>
          </a:p>
        </p:txBody>
      </p:sp>
      <p:sp>
        <p:nvSpPr>
          <p:cNvPr id="142338" name="Rectangle 3"/>
          <p:cNvSpPr>
            <a:spLocks noChangeArrowheads="1"/>
          </p:cNvSpPr>
          <p:nvPr/>
        </p:nvSpPr>
        <p:spPr bwMode="auto">
          <a:xfrm>
            <a:off x="566738" y="76200"/>
            <a:ext cx="75866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dirty="0">
                <a:solidFill>
                  <a:schemeClr val="accent5"/>
                </a:solidFill>
              </a:rPr>
              <a:t>The Seasons</a:t>
            </a:r>
          </a:p>
        </p:txBody>
      </p:sp>
      <p:pic>
        <p:nvPicPr>
          <p:cNvPr id="70664" name="Picture 8" descr="02p21"/>
          <p:cNvPicPr>
            <a:picLocks noChangeAspect="1" noChangeArrowheads="1"/>
          </p:cNvPicPr>
          <p:nvPr/>
        </p:nvPicPr>
        <p:blipFill>
          <a:blip r:embed="rId3">
            <a:extLst>
              <a:ext uri="{28A0092B-C50C-407E-A947-70E740481C1C}">
                <a14:useLocalDpi xmlns:a14="http://schemas.microsoft.com/office/drawing/2010/main" val="0"/>
              </a:ext>
            </a:extLst>
          </a:blip>
          <a:srcRect l="60280" t="5682" r="3503" b="74385"/>
          <a:stretch>
            <a:fillRect/>
          </a:stretch>
        </p:blipFill>
        <p:spPr bwMode="auto">
          <a:xfrm>
            <a:off x="1447800" y="4327525"/>
            <a:ext cx="3657600" cy="248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0665" name="Picture 9" descr="02p21"/>
          <p:cNvPicPr>
            <a:picLocks noChangeAspect="1" noChangeArrowheads="1"/>
          </p:cNvPicPr>
          <p:nvPr/>
        </p:nvPicPr>
        <p:blipFill>
          <a:blip r:embed="rId3">
            <a:extLst>
              <a:ext uri="{28A0092B-C50C-407E-A947-70E740481C1C}">
                <a14:useLocalDpi xmlns:a14="http://schemas.microsoft.com/office/drawing/2010/main" val="0"/>
              </a:ext>
            </a:extLst>
          </a:blip>
          <a:srcRect l="60280" t="25000" r="3606" b="55067"/>
          <a:stretch>
            <a:fillRect/>
          </a:stretch>
        </p:blipFill>
        <p:spPr bwMode="auto">
          <a:xfrm>
            <a:off x="5146675" y="4325938"/>
            <a:ext cx="3651250" cy="248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227527941"/>
      </p:ext>
    </p:extLst>
  </p:cSld>
  <p:clrMapOvr>
    <a:masterClrMapping/>
  </p:clrMapOvr>
  <p:transition xmlns:p14="http://schemas.microsoft.com/office/powerpoint/2010/main" spd="med" advTm="5000"/>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ChangeArrowheads="1"/>
          </p:cNvSpPr>
          <p:nvPr>
            <p:ph type="body" idx="4294967295"/>
          </p:nvPr>
        </p:nvSpPr>
        <p:spPr>
          <a:xfrm>
            <a:off x="871538" y="990600"/>
            <a:ext cx="8272462" cy="5638800"/>
          </a:xfrm>
          <a:noFill/>
        </p:spPr>
        <p:txBody>
          <a:bodyPr/>
          <a:lstStyle/>
          <a:p>
            <a:pPr eaLnBrk="1" hangingPunct="1"/>
            <a:r>
              <a:rPr lang="en-US" dirty="0">
                <a:solidFill>
                  <a:schemeClr val="tx1"/>
                </a:solidFill>
                <a:latin typeface="Arial" charset="0"/>
              </a:rPr>
              <a:t>The seasons are so important as a cycle of growth and harvest that cultures around the world have attached great significance to the ecliptic.</a:t>
            </a:r>
          </a:p>
          <a:p>
            <a:pPr lvl="1" eaLnBrk="1" hangingPunct="1"/>
            <a:r>
              <a:rPr lang="en-US" sz="2400" dirty="0">
                <a:solidFill>
                  <a:schemeClr val="tx1"/>
                </a:solidFill>
                <a:latin typeface="Arial" charset="0"/>
              </a:rPr>
              <a:t>It marks the center line of the zodiac (</a:t>
            </a:r>
            <a:r>
              <a:rPr lang="ja-JP" altLang="en-US" sz="2400" dirty="0">
                <a:solidFill>
                  <a:schemeClr val="tx1"/>
                </a:solidFill>
                <a:latin typeface="Arial" charset="0"/>
              </a:rPr>
              <a:t>‘</a:t>
            </a:r>
            <a:r>
              <a:rPr lang="en-US" altLang="ja-JP" sz="2400" dirty="0">
                <a:solidFill>
                  <a:schemeClr val="tx1"/>
                </a:solidFill>
                <a:latin typeface="Arial" charset="0"/>
              </a:rPr>
              <a:t>circle of animals</a:t>
            </a:r>
            <a:r>
              <a:rPr lang="ja-JP" altLang="en-US" sz="2400" dirty="0">
                <a:solidFill>
                  <a:schemeClr val="tx1"/>
                </a:solidFill>
                <a:latin typeface="Arial" charset="0"/>
              </a:rPr>
              <a:t>’</a:t>
            </a:r>
            <a:r>
              <a:rPr lang="en-US" altLang="ja-JP" sz="2400" dirty="0">
                <a:solidFill>
                  <a:schemeClr val="tx1"/>
                </a:solidFill>
                <a:latin typeface="Arial" charset="0"/>
              </a:rPr>
              <a:t>).</a:t>
            </a:r>
          </a:p>
          <a:p>
            <a:pPr lvl="1" eaLnBrk="1" hangingPunct="1"/>
            <a:r>
              <a:rPr lang="en-US" sz="2400" dirty="0">
                <a:solidFill>
                  <a:schemeClr val="tx1"/>
                </a:solidFill>
                <a:latin typeface="Arial" charset="0"/>
              </a:rPr>
              <a:t>Also, the motion of the sun, moon, and the five visible planets (Mercury, Venus, Mars, Jupiter, and Saturn) are the basis of the ancient superstition of astrology.</a:t>
            </a:r>
          </a:p>
        </p:txBody>
      </p:sp>
      <p:sp>
        <p:nvSpPr>
          <p:cNvPr id="144386" name="Rectangle 3"/>
          <p:cNvSpPr>
            <a:spLocks noChangeArrowheads="1"/>
          </p:cNvSpPr>
          <p:nvPr/>
        </p:nvSpPr>
        <p:spPr bwMode="auto">
          <a:xfrm>
            <a:off x="566738" y="76200"/>
            <a:ext cx="75866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dirty="0">
                <a:solidFill>
                  <a:schemeClr val="accent5"/>
                </a:solidFill>
              </a:rPr>
              <a:t>The Seasons</a:t>
            </a:r>
          </a:p>
        </p:txBody>
      </p:sp>
    </p:spTree>
    <p:extLst>
      <p:ext uri="{BB962C8B-B14F-4D97-AF65-F5344CB8AC3E}">
        <p14:creationId xmlns:p14="http://schemas.microsoft.com/office/powerpoint/2010/main" val="21629489"/>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xmlns:p14="http://schemas.microsoft.com/office/powerpoint/2010/main" spd="slow" advTm="5000"/>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1494" y="1078081"/>
            <a:ext cx="8593957" cy="6740308"/>
          </a:xfrm>
          <a:prstGeom prst="rect">
            <a:avLst/>
          </a:prstGeom>
        </p:spPr>
        <p:txBody>
          <a:bodyPr wrap="square">
            <a:spAutoFit/>
          </a:bodyPr>
          <a:lstStyle/>
          <a:p>
            <a:r>
              <a:rPr lang="en-US" sz="3600" dirty="0" smtClean="0">
                <a:latin typeface="Arial" charset="0"/>
              </a:rPr>
              <a:t>In 1928, the International Astronomical Union (IAU) established 88 official constellations with clearly defined permanent boundaries that together cover the entire sky.</a:t>
            </a:r>
          </a:p>
          <a:p>
            <a:pPr lvl="1"/>
            <a:r>
              <a:rPr lang="en-US" sz="3600" dirty="0" smtClean="0">
                <a:latin typeface="Arial" charset="0"/>
              </a:rPr>
              <a:t>A constellation now represents not a group of stars but a section of the sky a viewing direction.</a:t>
            </a:r>
          </a:p>
          <a:p>
            <a:pPr lvl="1"/>
            <a:r>
              <a:rPr lang="en-US" sz="3600" dirty="0" smtClean="0">
                <a:latin typeface="Arial" charset="0"/>
              </a:rPr>
              <a:t>Any star within the region belongs to only that one constellation.</a:t>
            </a:r>
          </a:p>
          <a:p>
            <a:pPr lvl="1"/>
            <a:r>
              <a:rPr lang="en-US" sz="3600" dirty="0" smtClean="0">
                <a:latin typeface="Arial" charset="0"/>
              </a:rPr>
              <a:t/>
            </a:r>
            <a:br>
              <a:rPr lang="en-US" sz="3600" dirty="0" smtClean="0">
                <a:latin typeface="Arial" charset="0"/>
              </a:rPr>
            </a:br>
            <a:endParaRPr lang="en-US" sz="3600" dirty="0">
              <a:latin typeface="Arial" charset="0"/>
            </a:endParaRPr>
          </a:p>
        </p:txBody>
      </p:sp>
    </p:spTree>
    <p:extLst>
      <p:ext uri="{BB962C8B-B14F-4D97-AF65-F5344CB8AC3E}">
        <p14:creationId xmlns:p14="http://schemas.microsoft.com/office/powerpoint/2010/main" val="765324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5325" y="520512"/>
            <a:ext cx="8357697" cy="3416320"/>
          </a:xfrm>
          <a:prstGeom prst="rect">
            <a:avLst/>
          </a:prstGeom>
        </p:spPr>
        <p:txBody>
          <a:bodyPr wrap="square">
            <a:spAutoFit/>
          </a:bodyPr>
          <a:lstStyle/>
          <a:p>
            <a:r>
              <a:rPr lang="en-US" sz="3600" dirty="0" smtClean="0">
                <a:latin typeface="Arial" charset="0"/>
              </a:rPr>
              <a:t>In addition to the 88 official constellations, the sky contains a number of less formally defined groupings known as </a:t>
            </a:r>
            <a:r>
              <a:rPr lang="en-US" sz="3600" dirty="0" smtClean="0">
                <a:solidFill>
                  <a:srgbClr val="0000FF"/>
                </a:solidFill>
                <a:latin typeface="Arial" charset="0"/>
              </a:rPr>
              <a:t>asterisms</a:t>
            </a:r>
            <a:r>
              <a:rPr lang="en-US" sz="3600" dirty="0" smtClean="0">
                <a:latin typeface="Arial" charset="0"/>
              </a:rPr>
              <a:t>.</a:t>
            </a:r>
          </a:p>
          <a:p>
            <a:pPr lvl="1"/>
            <a:r>
              <a:rPr lang="en-US" sz="2400" dirty="0" smtClean="0">
                <a:latin typeface="Arial" charset="0"/>
              </a:rPr>
              <a:t>For example, the Big Dipper is an asterism you </a:t>
            </a:r>
            <a:br>
              <a:rPr lang="en-US" sz="2400" dirty="0" smtClean="0">
                <a:latin typeface="Arial" charset="0"/>
              </a:rPr>
            </a:br>
            <a:r>
              <a:rPr lang="en-US" sz="2400" dirty="0" smtClean="0">
                <a:latin typeface="Arial" charset="0"/>
              </a:rPr>
              <a:t>probably recognize that is part of the constellation </a:t>
            </a:r>
            <a:br>
              <a:rPr lang="en-US" sz="2400" dirty="0" smtClean="0">
                <a:latin typeface="Arial" charset="0"/>
              </a:rPr>
            </a:br>
            <a:r>
              <a:rPr lang="en-US" sz="2400" dirty="0" err="1" smtClean="0">
                <a:latin typeface="Arial" charset="0"/>
              </a:rPr>
              <a:t>Ursa</a:t>
            </a:r>
            <a:r>
              <a:rPr lang="en-US" sz="2400" dirty="0" smtClean="0">
                <a:latin typeface="Arial" charset="0"/>
              </a:rPr>
              <a:t> Major (the Great Bear).</a:t>
            </a:r>
            <a:endParaRPr lang="en-US" sz="2400" dirty="0">
              <a:latin typeface="Arial" charset="0"/>
            </a:endParaRPr>
          </a:p>
        </p:txBody>
      </p:sp>
    </p:spTree>
    <p:extLst>
      <p:ext uri="{BB962C8B-B14F-4D97-AF65-F5344CB8AC3E}">
        <p14:creationId xmlns:p14="http://schemas.microsoft.com/office/powerpoint/2010/main" val="2032971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0038" y="509197"/>
            <a:ext cx="7620000" cy="6616700"/>
          </a:xfrm>
          <a:prstGeom prst="rect">
            <a:avLst/>
          </a:prstGeom>
        </p:spPr>
      </p:pic>
    </p:spTree>
    <p:extLst>
      <p:ext uri="{BB962C8B-B14F-4D97-AF65-F5344CB8AC3E}">
        <p14:creationId xmlns:p14="http://schemas.microsoft.com/office/powerpoint/2010/main" val="3683986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10509" y="3422650"/>
            <a:ext cx="4127500" cy="2755900"/>
          </a:xfrm>
          <a:prstGeom prst="rect">
            <a:avLst/>
          </a:prstGeom>
        </p:spPr>
      </p:pic>
      <p:sp>
        <p:nvSpPr>
          <p:cNvPr id="3" name="Title 2"/>
          <p:cNvSpPr>
            <a:spLocks noGrp="1"/>
          </p:cNvSpPr>
          <p:nvPr>
            <p:ph type="title"/>
          </p:nvPr>
        </p:nvSpPr>
        <p:spPr/>
        <p:txBody>
          <a:bodyPr/>
          <a:lstStyle/>
          <a:p>
            <a:r>
              <a:rPr lang="en-US" dirty="0" smtClean="0">
                <a:solidFill>
                  <a:srgbClr val="000000"/>
                </a:solidFill>
              </a:rPr>
              <a:t>The Big Dipper</a:t>
            </a:r>
            <a:endParaRPr lang="en-US" dirty="0">
              <a:solidFill>
                <a:srgbClr val="000000"/>
              </a:solidFill>
            </a:endParaRPr>
          </a:p>
        </p:txBody>
      </p:sp>
    </p:spTree>
    <p:extLst>
      <p:ext uri="{BB962C8B-B14F-4D97-AF65-F5344CB8AC3E}">
        <p14:creationId xmlns:p14="http://schemas.microsoft.com/office/powerpoint/2010/main" val="2288043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3922" y="1411085"/>
            <a:ext cx="7028735" cy="1569660"/>
          </a:xfrm>
          <a:prstGeom prst="rect">
            <a:avLst/>
          </a:prstGeom>
        </p:spPr>
        <p:txBody>
          <a:bodyPr wrap="square">
            <a:spAutoFit/>
          </a:bodyPr>
          <a:lstStyle/>
          <a:p>
            <a:r>
              <a:rPr lang="en-US" sz="2400" dirty="0" smtClean="0">
                <a:latin typeface="Arial" charset="0"/>
              </a:rPr>
              <a:t>Another asterism is the Great Square of Pegasus that includes three stars from Pegasus and </a:t>
            </a:r>
            <a:r>
              <a:rPr lang="en-US" sz="2400" dirty="0" err="1" smtClean="0">
                <a:latin typeface="Arial" charset="0"/>
              </a:rPr>
              <a:t>Alpheratz</a:t>
            </a:r>
            <a:r>
              <a:rPr lang="en-US" sz="2400" dirty="0" smtClean="0">
                <a:latin typeface="Arial" charset="0"/>
              </a:rPr>
              <a:t>, now considered to be part of Andromeda only</a:t>
            </a:r>
            <a:endParaRPr lang="en-US" sz="2400" dirty="0"/>
          </a:p>
        </p:txBody>
      </p:sp>
      <p:grpSp>
        <p:nvGrpSpPr>
          <p:cNvPr id="5" name="Group 7"/>
          <p:cNvGrpSpPr>
            <a:grpSpLocks/>
          </p:cNvGrpSpPr>
          <p:nvPr/>
        </p:nvGrpSpPr>
        <p:grpSpPr bwMode="auto">
          <a:xfrm>
            <a:off x="1352550" y="3207767"/>
            <a:ext cx="5245100" cy="3340100"/>
            <a:chOff x="2400" y="2164"/>
            <a:chExt cx="3304" cy="2104"/>
          </a:xfrm>
        </p:grpSpPr>
        <p:grpSp>
          <p:nvGrpSpPr>
            <p:cNvPr id="6" name="Group 8"/>
            <p:cNvGrpSpPr>
              <a:grpSpLocks/>
            </p:cNvGrpSpPr>
            <p:nvPr/>
          </p:nvGrpSpPr>
          <p:grpSpPr bwMode="auto">
            <a:xfrm>
              <a:off x="2400" y="2164"/>
              <a:ext cx="3304" cy="2104"/>
              <a:chOff x="2400" y="2164"/>
              <a:chExt cx="3304" cy="2104"/>
            </a:xfrm>
          </p:grpSpPr>
          <p:grpSp>
            <p:nvGrpSpPr>
              <p:cNvPr id="8" name="Group 9"/>
              <p:cNvGrpSpPr>
                <a:grpSpLocks/>
              </p:cNvGrpSpPr>
              <p:nvPr/>
            </p:nvGrpSpPr>
            <p:grpSpPr bwMode="auto">
              <a:xfrm>
                <a:off x="2400" y="2164"/>
                <a:ext cx="3304" cy="2104"/>
                <a:chOff x="2400" y="2164"/>
                <a:chExt cx="3304" cy="2104"/>
              </a:xfrm>
            </p:grpSpPr>
            <p:grpSp>
              <p:nvGrpSpPr>
                <p:cNvPr id="10" name="Group 10"/>
                <p:cNvGrpSpPr>
                  <a:grpSpLocks/>
                </p:cNvGrpSpPr>
                <p:nvPr/>
              </p:nvGrpSpPr>
              <p:grpSpPr bwMode="auto">
                <a:xfrm>
                  <a:off x="2400" y="2164"/>
                  <a:ext cx="3304" cy="2104"/>
                  <a:chOff x="2400" y="2164"/>
                  <a:chExt cx="3304" cy="2104"/>
                </a:xfrm>
              </p:grpSpPr>
              <p:pic>
                <p:nvPicPr>
                  <p:cNvPr id="12" name="Picture 11" descr="02p12b"/>
                  <p:cNvPicPr>
                    <a:picLocks noChangeAspect="1" noChangeArrowheads="1"/>
                  </p:cNvPicPr>
                  <p:nvPr/>
                </p:nvPicPr>
                <p:blipFill>
                  <a:blip r:embed="rId2">
                    <a:extLst>
                      <a:ext uri="{28A0092B-C50C-407E-A947-70E740481C1C}">
                        <a14:useLocalDpi xmlns:a14="http://schemas.microsoft.com/office/drawing/2010/main" val="0"/>
                      </a:ext>
                    </a:extLst>
                  </a:blip>
                  <a:srcRect l="542" t="1985" r="542" b="1656"/>
                  <a:stretch>
                    <a:fillRect/>
                  </a:stretch>
                </p:blipFill>
                <p:spPr bwMode="auto">
                  <a:xfrm>
                    <a:off x="2400" y="2164"/>
                    <a:ext cx="3304" cy="2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 name="Rectangle 12"/>
                  <p:cNvSpPr>
                    <a:spLocks noChangeArrowheads="1"/>
                  </p:cNvSpPr>
                  <p:nvPr/>
                </p:nvSpPr>
                <p:spPr bwMode="auto">
                  <a:xfrm>
                    <a:off x="2400" y="2164"/>
                    <a:ext cx="47" cy="47"/>
                  </a:xfrm>
                  <a:prstGeom prst="rect">
                    <a:avLst/>
                  </a:prstGeom>
                  <a:solidFill>
                    <a:srgbClr val="0000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sz="1800">
                      <a:cs typeface="+mn-cs"/>
                    </a:endParaRPr>
                  </a:p>
                </p:txBody>
              </p:sp>
            </p:grpSp>
            <p:sp>
              <p:nvSpPr>
                <p:cNvPr id="11" name="Rectangle 13"/>
                <p:cNvSpPr>
                  <a:spLocks noChangeArrowheads="1"/>
                </p:cNvSpPr>
                <p:nvPr/>
              </p:nvSpPr>
              <p:spPr bwMode="auto">
                <a:xfrm>
                  <a:off x="5656" y="2164"/>
                  <a:ext cx="48" cy="48"/>
                </a:xfrm>
                <a:prstGeom prst="rect">
                  <a:avLst/>
                </a:prstGeom>
                <a:solidFill>
                  <a:srgbClr val="0000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sz="1800">
                    <a:cs typeface="+mn-cs"/>
                  </a:endParaRPr>
                </a:p>
              </p:txBody>
            </p:sp>
          </p:grpSp>
          <p:sp>
            <p:nvSpPr>
              <p:cNvPr id="9" name="Rectangle 14"/>
              <p:cNvSpPr>
                <a:spLocks noChangeArrowheads="1"/>
              </p:cNvSpPr>
              <p:nvPr/>
            </p:nvSpPr>
            <p:spPr bwMode="auto">
              <a:xfrm>
                <a:off x="2400" y="4219"/>
                <a:ext cx="48" cy="48"/>
              </a:xfrm>
              <a:prstGeom prst="rect">
                <a:avLst/>
              </a:prstGeom>
              <a:solidFill>
                <a:srgbClr val="0000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sz="1800">
                  <a:cs typeface="+mn-cs"/>
                </a:endParaRPr>
              </a:p>
            </p:txBody>
          </p:sp>
        </p:grpSp>
        <p:sp>
          <p:nvSpPr>
            <p:cNvPr id="7" name="Rectangle 15"/>
            <p:cNvSpPr>
              <a:spLocks noChangeArrowheads="1"/>
            </p:cNvSpPr>
            <p:nvPr/>
          </p:nvSpPr>
          <p:spPr bwMode="auto">
            <a:xfrm>
              <a:off x="5656" y="4220"/>
              <a:ext cx="48" cy="48"/>
            </a:xfrm>
            <a:prstGeom prst="rect">
              <a:avLst/>
            </a:prstGeom>
            <a:solidFill>
              <a:srgbClr val="0000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sz="1800">
                <a:cs typeface="+mn-cs"/>
              </a:endParaRPr>
            </a:p>
          </p:txBody>
        </p:sp>
      </p:grpSp>
    </p:spTree>
    <p:extLst>
      <p:ext uri="{BB962C8B-B14F-4D97-AF65-F5344CB8AC3E}">
        <p14:creationId xmlns:p14="http://schemas.microsoft.com/office/powerpoint/2010/main" val="2429335448"/>
      </p:ext>
    </p:extLst>
  </p:cSld>
  <p:clrMapOvr>
    <a:masterClrMapping/>
  </p:clrMapOvr>
</p:sld>
</file>

<file path=ppt/theme/theme1.xml><?xml version="1.0" encoding="utf-8"?>
<a:theme xmlns:a="http://schemas.openxmlformats.org/drawingml/2006/main" name="AStro1 Ch2 Modified">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AStro1 Ch2 Modified.thmx</Template>
  <TotalTime>1256</TotalTime>
  <Words>1882</Words>
  <Application>Microsoft Macintosh PowerPoint</Application>
  <PresentationFormat>On-screen Show (4:3)</PresentationFormat>
  <Paragraphs>208</Paragraphs>
  <Slides>48</Slides>
  <Notes>32</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AStro1 Ch2 Modified</vt:lpstr>
      <vt:lpstr>Chapter2:User’s Guide to</vt:lpstr>
      <vt:lpstr>Guidepost</vt:lpstr>
      <vt:lpstr>Constellations</vt:lpstr>
      <vt:lpstr>PowerPoint Presentation</vt:lpstr>
      <vt:lpstr>PowerPoint Presentation</vt:lpstr>
      <vt:lpstr>PowerPoint Presentation</vt:lpstr>
      <vt:lpstr>PowerPoint Presentation</vt:lpstr>
      <vt:lpstr>The Big Dipper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Santa Monica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Chapter2:User’s Guide to</dc:title>
  <dc:creator>Asma Said</dc:creator>
  <cp:lastModifiedBy>Asma Said</cp:lastModifiedBy>
  <cp:revision>27</cp:revision>
  <dcterms:created xsi:type="dcterms:W3CDTF">2014-02-04T18:34:54Z</dcterms:created>
  <dcterms:modified xsi:type="dcterms:W3CDTF">2014-02-05T15:31:40Z</dcterms:modified>
</cp:coreProperties>
</file>