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0"/>
  </p:notesMasterIdLst>
  <p:handoutMasterIdLst>
    <p:handoutMasterId r:id="rId41"/>
  </p:handoutMasterIdLst>
  <p:sldIdLst>
    <p:sldId id="256" r:id="rId2"/>
    <p:sldId id="258" r:id="rId3"/>
    <p:sldId id="259" r:id="rId4"/>
    <p:sldId id="260" r:id="rId5"/>
    <p:sldId id="295"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342" autoAdjust="0"/>
  </p:normalViewPr>
  <p:slideViewPr>
    <p:cSldViewPr snapToGrid="0">
      <p:cViewPr varScale="1">
        <p:scale>
          <a:sx n="142" d="100"/>
          <a:sy n="142" d="100"/>
        </p:scale>
        <p:origin x="-2272"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4" d="100"/>
          <a:sy n="114" d="100"/>
        </p:scale>
        <p:origin x="-5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tags" Target="tags/tag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12/06/14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125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kinetic energy of fission fragments. </a:t>
            </a:r>
          </a:p>
        </p:txBody>
      </p:sp>
    </p:spTree>
    <p:extLst>
      <p:ext uri="{BB962C8B-B14F-4D97-AF65-F5344CB8AC3E}">
        <p14:creationId xmlns:p14="http://schemas.microsoft.com/office/powerpoint/2010/main" val="204295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kinetic energy of fission fragments. </a:t>
            </a:r>
          </a:p>
        </p:txBody>
      </p:sp>
    </p:spTree>
    <p:extLst>
      <p:ext uri="{BB962C8B-B14F-4D97-AF65-F5344CB8AC3E}">
        <p14:creationId xmlns:p14="http://schemas.microsoft.com/office/powerpoint/2010/main" val="270962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C. kinetic energy of the neutron.</a:t>
            </a:r>
          </a:p>
        </p:txBody>
      </p:sp>
    </p:spTree>
    <p:extLst>
      <p:ext uri="{BB962C8B-B14F-4D97-AF65-F5344CB8AC3E}">
        <p14:creationId xmlns:p14="http://schemas.microsoft.com/office/powerpoint/2010/main" val="388821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C. kinetic energy of the neutron.</a:t>
            </a:r>
          </a:p>
        </p:txBody>
      </p:sp>
    </p:spTree>
    <p:extLst>
      <p:ext uri="{BB962C8B-B14F-4D97-AF65-F5344CB8AC3E}">
        <p14:creationId xmlns:p14="http://schemas.microsoft.com/office/powerpoint/2010/main" val="377578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C. the number of nucleons.</a:t>
            </a:r>
          </a:p>
        </p:txBody>
      </p:sp>
    </p:spTree>
    <p:extLst>
      <p:ext uri="{BB962C8B-B14F-4D97-AF65-F5344CB8AC3E}">
        <p14:creationId xmlns:p14="http://schemas.microsoft.com/office/powerpoint/2010/main" val="257813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C. the number of nucleons.</a:t>
            </a:r>
          </a:p>
        </p:txBody>
      </p:sp>
    </p:spTree>
    <p:extLst>
      <p:ext uri="{BB962C8B-B14F-4D97-AF65-F5344CB8AC3E}">
        <p14:creationId xmlns:p14="http://schemas.microsoft.com/office/powerpoint/2010/main" val="404310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 less likely an explosion.</a:t>
            </a:r>
          </a:p>
        </p:txBody>
      </p:sp>
    </p:spTree>
    <p:extLst>
      <p:ext uri="{BB962C8B-B14F-4D97-AF65-F5344CB8AC3E}">
        <p14:creationId xmlns:p14="http://schemas.microsoft.com/office/powerpoint/2010/main" val="320791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 less likely an explosion.</a:t>
            </a:r>
          </a:p>
        </p:txBody>
      </p:sp>
    </p:spTree>
    <p:extLst>
      <p:ext uri="{BB962C8B-B14F-4D97-AF65-F5344CB8AC3E}">
        <p14:creationId xmlns:p14="http://schemas.microsoft.com/office/powerpoint/2010/main" val="284295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Uranium </a:t>
            </a:r>
          </a:p>
        </p:txBody>
      </p:sp>
    </p:spTree>
    <p:extLst>
      <p:ext uri="{BB962C8B-B14F-4D97-AF65-F5344CB8AC3E}">
        <p14:creationId xmlns:p14="http://schemas.microsoft.com/office/powerpoint/2010/main" val="270808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Uranium </a:t>
            </a:r>
          </a:p>
        </p:txBody>
      </p:sp>
    </p:spTree>
    <p:extLst>
      <p:ext uri="{BB962C8B-B14F-4D97-AF65-F5344CB8AC3E}">
        <p14:creationId xmlns:p14="http://schemas.microsoft.com/office/powerpoint/2010/main" val="275348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 Hydrogen</a:t>
            </a:r>
          </a:p>
        </p:txBody>
      </p:sp>
    </p:spTree>
    <p:extLst>
      <p:ext uri="{BB962C8B-B14F-4D97-AF65-F5344CB8AC3E}">
        <p14:creationId xmlns:p14="http://schemas.microsoft.com/office/powerpoint/2010/main" val="493009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 Hydrogen</a:t>
            </a:r>
          </a:p>
        </p:txBody>
      </p:sp>
    </p:spTree>
    <p:extLst>
      <p:ext uri="{BB962C8B-B14F-4D97-AF65-F5344CB8AC3E}">
        <p14:creationId xmlns:p14="http://schemas.microsoft.com/office/powerpoint/2010/main" val="211850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Iron </a:t>
            </a:r>
          </a:p>
        </p:txBody>
      </p:sp>
    </p:spTree>
    <p:extLst>
      <p:ext uri="{BB962C8B-B14F-4D97-AF65-F5344CB8AC3E}">
        <p14:creationId xmlns:p14="http://schemas.microsoft.com/office/powerpoint/2010/main" val="33680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Iron </a:t>
            </a:r>
          </a:p>
        </p:txBody>
      </p:sp>
    </p:spTree>
    <p:extLst>
      <p:ext uri="{BB962C8B-B14F-4D97-AF65-F5344CB8AC3E}">
        <p14:creationId xmlns:p14="http://schemas.microsoft.com/office/powerpoint/2010/main" val="96765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D5BCDE4-2888-8547-8C78-57D79B1356D8}" type="slidenum">
              <a:rPr lang="en-US"/>
              <a:pPr/>
              <a:t>‹#›</a:t>
            </a:fld>
            <a:endParaRPr lang="en-US" dirty="0"/>
          </a:p>
        </p:txBody>
      </p:sp>
    </p:spTree>
    <p:extLst>
      <p:ext uri="{BB962C8B-B14F-4D97-AF65-F5344CB8AC3E}">
        <p14:creationId xmlns:p14="http://schemas.microsoft.com/office/powerpoint/2010/main" val="789481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3418599" cy="1569660"/>
          </a:xfrm>
        </p:spPr>
        <p:txBody>
          <a:bodyPr/>
          <a:lstStyle/>
          <a:p>
            <a:r>
              <a:rPr lang="en-US" dirty="0" smtClean="0"/>
              <a:t>Chapter 34: </a:t>
            </a:r>
            <a:br>
              <a:rPr lang="en-US" dirty="0" smtClean="0"/>
            </a:br>
            <a:r>
              <a:rPr lang="en-US" dirty="0" smtClean="0"/>
              <a:t>Nuclear Fission and Fusion</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ANSWER</a:t>
            </a:r>
            <a:endParaRPr lang="en-US" dirty="0"/>
          </a:p>
        </p:txBody>
      </p:sp>
      <p:sp>
        <p:nvSpPr>
          <p:cNvPr id="16387" name="Rectangle 3"/>
          <p:cNvSpPr>
            <a:spLocks noGrp="1" noChangeArrowheads="1"/>
          </p:cNvSpPr>
          <p:nvPr>
            <p:ph idx="1"/>
          </p:nvPr>
        </p:nvSpPr>
        <p:spPr/>
        <p:txBody>
          <a:bodyPr/>
          <a:lstStyle/>
          <a:p>
            <a:pPr marL="0" indent="0">
              <a:buNone/>
            </a:pPr>
            <a:r>
              <a:rPr lang="en-US" dirty="0"/>
              <a:t>Which of these nuclei has the greatest mass?</a:t>
            </a:r>
          </a:p>
          <a:p>
            <a:pPr marL="0" indent="0">
              <a:buNone/>
            </a:pPr>
            <a:endParaRPr lang="en-US" dirty="0"/>
          </a:p>
          <a:p>
            <a:pPr marL="514350" indent="-514350">
              <a:buFont typeface="+mj-lt"/>
              <a:buAutoNum type="alphaUcPeriod"/>
            </a:pPr>
            <a:r>
              <a:rPr lang="en-US" dirty="0"/>
              <a:t>Hydrogen </a:t>
            </a:r>
          </a:p>
          <a:p>
            <a:pPr marL="514350" indent="-514350">
              <a:buFont typeface="+mj-lt"/>
              <a:buAutoNum type="alphaUcPeriod"/>
            </a:pPr>
            <a:r>
              <a:rPr lang="en-US" dirty="0"/>
              <a:t>Iron </a:t>
            </a:r>
          </a:p>
          <a:p>
            <a:pPr marL="514350" indent="-514350">
              <a:buFont typeface="+mj-lt"/>
              <a:buAutoNum type="alphaUcPeriod"/>
            </a:pPr>
            <a:r>
              <a:rPr lang="en-US" dirty="0"/>
              <a:t>Lead </a:t>
            </a:r>
          </a:p>
          <a:p>
            <a:pPr marL="514350" indent="-514350">
              <a:buFont typeface="+mj-lt"/>
              <a:buAutoNum type="alphaUcPeriod"/>
            </a:pPr>
            <a:r>
              <a:rPr lang="en-US" b="1" dirty="0"/>
              <a:t>Uranium </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NEIGHBOR</a:t>
            </a:r>
            <a:endParaRPr lang="en-US" dirty="0"/>
          </a:p>
        </p:txBody>
      </p:sp>
      <p:sp>
        <p:nvSpPr>
          <p:cNvPr id="211971" name="Rectangle 3"/>
          <p:cNvSpPr>
            <a:spLocks noGrp="1" noChangeArrowheads="1"/>
          </p:cNvSpPr>
          <p:nvPr>
            <p:ph idx="1"/>
          </p:nvPr>
        </p:nvSpPr>
        <p:spPr/>
        <p:txBody>
          <a:bodyPr/>
          <a:lstStyle/>
          <a:p>
            <a:pPr marL="0" indent="0">
              <a:buNone/>
            </a:pPr>
            <a:r>
              <a:rPr lang="en-US" dirty="0"/>
              <a:t>In which of these nuclei does the proton have the greatest mass</a:t>
            </a:r>
            <a:r>
              <a:rPr lang="en-US" dirty="0" smtClean="0"/>
              <a:t>?</a:t>
            </a:r>
          </a:p>
          <a:p>
            <a:pPr marL="0" indent="0">
              <a:buNone/>
            </a:pPr>
            <a:endParaRPr lang="en-US" dirty="0"/>
          </a:p>
          <a:p>
            <a:pPr marL="514350" indent="-514350">
              <a:buFont typeface="+mj-lt"/>
              <a:buAutoNum type="alphaUcPeriod"/>
            </a:pPr>
            <a:r>
              <a:rPr lang="en-US" dirty="0" smtClean="0"/>
              <a:t>Hydrogen</a:t>
            </a:r>
          </a:p>
          <a:p>
            <a:pPr marL="514350" indent="-514350">
              <a:buFont typeface="+mj-lt"/>
              <a:buAutoNum type="alphaUcPeriod"/>
            </a:pPr>
            <a:r>
              <a:rPr lang="en-US" dirty="0" smtClean="0"/>
              <a:t>Iron</a:t>
            </a:r>
          </a:p>
          <a:p>
            <a:pPr marL="514350" indent="-514350">
              <a:buFont typeface="+mj-lt"/>
              <a:buAutoNum type="alphaUcPeriod"/>
            </a:pPr>
            <a:r>
              <a:rPr lang="en-US" dirty="0" smtClean="0"/>
              <a:t>Lead</a:t>
            </a:r>
          </a:p>
          <a:p>
            <a:pPr marL="514350" indent="-514350">
              <a:buFont typeface="+mj-lt"/>
              <a:buAutoNum type="alphaUcPeriod"/>
            </a:pPr>
            <a:r>
              <a:rPr lang="en-US" dirty="0" smtClean="0"/>
              <a:t>Uranium</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ANSWER</a:t>
            </a:r>
            <a:endParaRPr lang="en-US" dirty="0"/>
          </a:p>
        </p:txBody>
      </p:sp>
      <p:sp>
        <p:nvSpPr>
          <p:cNvPr id="20483" name="Rectangle 3"/>
          <p:cNvSpPr>
            <a:spLocks noGrp="1" noChangeArrowheads="1"/>
          </p:cNvSpPr>
          <p:nvPr>
            <p:ph idx="1"/>
          </p:nvPr>
        </p:nvSpPr>
        <p:spPr/>
        <p:txBody>
          <a:bodyPr/>
          <a:lstStyle/>
          <a:p>
            <a:pPr marL="0" indent="0">
              <a:buNone/>
            </a:pPr>
            <a:r>
              <a:rPr lang="en-US" dirty="0"/>
              <a:t>In which of these nuclei does the proton have the greatest mass?</a:t>
            </a:r>
          </a:p>
          <a:p>
            <a:pPr marL="0" indent="0">
              <a:buNone/>
            </a:pPr>
            <a:endParaRPr lang="en-US" dirty="0"/>
          </a:p>
          <a:p>
            <a:pPr marL="514350" indent="-514350">
              <a:buFont typeface="+mj-lt"/>
              <a:buAutoNum type="alphaUcPeriod"/>
            </a:pPr>
            <a:r>
              <a:rPr lang="en-US" b="1" dirty="0"/>
              <a:t>Hydrogen</a:t>
            </a:r>
          </a:p>
          <a:p>
            <a:pPr marL="514350" indent="-514350">
              <a:buFont typeface="+mj-lt"/>
              <a:buAutoNum type="alphaUcPeriod"/>
            </a:pPr>
            <a:r>
              <a:rPr lang="en-US" dirty="0"/>
              <a:t>Iron</a:t>
            </a:r>
          </a:p>
          <a:p>
            <a:pPr marL="514350" indent="-514350">
              <a:buFont typeface="+mj-lt"/>
              <a:buAutoNum type="alphaUcPeriod"/>
            </a:pPr>
            <a:r>
              <a:rPr lang="en-US" dirty="0"/>
              <a:t>Lead</a:t>
            </a:r>
          </a:p>
          <a:p>
            <a:pPr marL="514350" indent="-514350">
              <a:buFont typeface="+mj-lt"/>
              <a:buAutoNum type="alphaUcPeriod"/>
            </a:pPr>
            <a:r>
              <a:rPr lang="en-US" dirty="0"/>
              <a:t>Uranium</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NEIGHBOR</a:t>
            </a:r>
            <a:endParaRPr lang="en-US" dirty="0"/>
          </a:p>
        </p:txBody>
      </p:sp>
      <p:sp>
        <p:nvSpPr>
          <p:cNvPr id="216067" name="Rectangle 3"/>
          <p:cNvSpPr>
            <a:spLocks noGrp="1" noChangeArrowheads="1"/>
          </p:cNvSpPr>
          <p:nvPr>
            <p:ph idx="1"/>
          </p:nvPr>
        </p:nvSpPr>
        <p:spPr/>
        <p:txBody>
          <a:bodyPr/>
          <a:lstStyle/>
          <a:p>
            <a:pPr marL="0" indent="0">
              <a:buNone/>
            </a:pPr>
            <a:r>
              <a:rPr lang="en-US" sz="2400" dirty="0"/>
              <a:t>In which of these nuclei does the proton have the least mass</a:t>
            </a:r>
            <a:r>
              <a:rPr lang="en-US" sz="2400" dirty="0" smtClean="0"/>
              <a:t>?</a:t>
            </a:r>
          </a:p>
          <a:p>
            <a:pPr marL="0" indent="0">
              <a:buNone/>
            </a:pPr>
            <a:endParaRPr lang="en-US" sz="2400" dirty="0"/>
          </a:p>
          <a:p>
            <a:pPr marL="514350" indent="-514350">
              <a:buFont typeface="+mj-lt"/>
              <a:buAutoNum type="alphaUcPeriod"/>
            </a:pPr>
            <a:r>
              <a:rPr lang="en-US" sz="2400" dirty="0" smtClean="0"/>
              <a:t>Hydrogen</a:t>
            </a:r>
          </a:p>
          <a:p>
            <a:pPr marL="514350" indent="-514350">
              <a:buFont typeface="+mj-lt"/>
              <a:buAutoNum type="alphaUcPeriod"/>
            </a:pPr>
            <a:r>
              <a:rPr lang="en-US" sz="2400" dirty="0" smtClean="0"/>
              <a:t>Iron</a:t>
            </a:r>
          </a:p>
          <a:p>
            <a:pPr marL="514350" indent="-514350">
              <a:buFont typeface="+mj-lt"/>
              <a:buAutoNum type="alphaUcPeriod"/>
            </a:pPr>
            <a:r>
              <a:rPr lang="en-US" sz="2400" dirty="0" smtClean="0"/>
              <a:t>Lead</a:t>
            </a:r>
          </a:p>
          <a:p>
            <a:pPr marL="514350" indent="-514350">
              <a:buFont typeface="+mj-lt"/>
              <a:buAutoNum type="alphaUcPeriod"/>
            </a:pPr>
            <a:r>
              <a:rPr lang="en-US" sz="2400" dirty="0" smtClean="0"/>
              <a:t>Uranium</a:t>
            </a:r>
          </a:p>
          <a:p>
            <a:pPr marL="0" indent="0">
              <a:buNone/>
            </a:pP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ANSWER</a:t>
            </a:r>
            <a:endParaRPr lang="en-US" dirty="0"/>
          </a:p>
        </p:txBody>
      </p:sp>
      <p:sp>
        <p:nvSpPr>
          <p:cNvPr id="218115" name="Rectangle 3"/>
          <p:cNvSpPr>
            <a:spLocks noGrp="1" noChangeArrowheads="1"/>
          </p:cNvSpPr>
          <p:nvPr>
            <p:ph idx="1"/>
          </p:nvPr>
        </p:nvSpPr>
        <p:spPr/>
        <p:txBody>
          <a:bodyPr/>
          <a:lstStyle/>
          <a:p>
            <a:pPr marL="0" indent="0">
              <a:buNone/>
            </a:pPr>
            <a:r>
              <a:rPr lang="en-US" sz="2400" dirty="0"/>
              <a:t>In which of these nuclei does the proton have the least mass?</a:t>
            </a:r>
          </a:p>
          <a:p>
            <a:pPr marL="0" indent="0">
              <a:buNone/>
            </a:pPr>
            <a:endParaRPr lang="en-US" sz="2400" dirty="0"/>
          </a:p>
          <a:p>
            <a:pPr marL="514350" indent="-514350">
              <a:buFont typeface="+mj-lt"/>
              <a:buAutoNum type="alphaUcPeriod"/>
            </a:pPr>
            <a:r>
              <a:rPr lang="en-US" sz="2400" dirty="0" smtClean="0"/>
              <a:t>Hydrogen</a:t>
            </a:r>
            <a:endParaRPr lang="en-US" sz="2400" dirty="0"/>
          </a:p>
          <a:p>
            <a:pPr marL="514350" indent="-514350">
              <a:buFont typeface="+mj-lt"/>
              <a:buAutoNum type="alphaUcPeriod"/>
            </a:pPr>
            <a:r>
              <a:rPr lang="en-US" sz="2400" b="1" dirty="0" smtClean="0"/>
              <a:t>Iron</a:t>
            </a:r>
            <a:endParaRPr lang="en-US" sz="2400" b="1" dirty="0"/>
          </a:p>
          <a:p>
            <a:pPr marL="514350" indent="-514350">
              <a:buFont typeface="+mj-lt"/>
              <a:buAutoNum type="alphaUcPeriod"/>
            </a:pPr>
            <a:r>
              <a:rPr lang="en-US" sz="2400" dirty="0" smtClean="0"/>
              <a:t>Lead</a:t>
            </a:r>
            <a:endParaRPr lang="en-US" sz="2400" dirty="0"/>
          </a:p>
          <a:p>
            <a:pPr marL="514350" indent="-514350">
              <a:buFont typeface="+mj-lt"/>
              <a:buAutoNum type="alphaUcPeriod"/>
            </a:pPr>
            <a:r>
              <a:rPr lang="en-US" sz="2400" dirty="0" smtClean="0"/>
              <a:t>Uranium</a:t>
            </a:r>
            <a:endParaRPr lang="en-US" sz="2400" dirty="0"/>
          </a:p>
          <a:p>
            <a:pPr marL="0" indent="0">
              <a:buNone/>
            </a:pPr>
            <a:endParaRPr lang="en-US" sz="2400" dirty="0"/>
          </a:p>
          <a:p>
            <a:pPr marL="0" indent="0">
              <a:buNone/>
            </a:pPr>
            <a:r>
              <a:rPr lang="en-US" sz="2000" b="1" dirty="0" smtClean="0"/>
              <a:t>Explanation:</a:t>
            </a:r>
          </a:p>
          <a:p>
            <a:pPr marL="0" indent="0">
              <a:buNone/>
            </a:pPr>
            <a:r>
              <a:rPr lang="en-US" sz="2000" dirty="0" smtClean="0"/>
              <a:t>A look at the curves of Figures 34.16–34.17 shows this. Iron has the least mass per nucleon, but the strongest binding energy.</a:t>
            </a: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NEIGHBOR</a:t>
            </a:r>
            <a:endParaRPr lang="en-US" dirty="0"/>
          </a:p>
        </p:txBody>
      </p:sp>
      <p:sp>
        <p:nvSpPr>
          <p:cNvPr id="220163" name="Rectangle 3"/>
          <p:cNvSpPr>
            <a:spLocks noGrp="1" noChangeArrowheads="1"/>
          </p:cNvSpPr>
          <p:nvPr>
            <p:ph idx="1"/>
          </p:nvPr>
        </p:nvSpPr>
        <p:spPr/>
        <p:txBody>
          <a:bodyPr/>
          <a:lstStyle/>
          <a:p>
            <a:pPr marL="0" indent="0">
              <a:buNone/>
            </a:pPr>
            <a:r>
              <a:rPr lang="en-US" sz="2000" dirty="0"/>
              <a:t>When a uranium nucleus undergoes fission, the energy released is primarily in the form </a:t>
            </a:r>
            <a:r>
              <a:rPr lang="en-US" sz="2000" dirty="0" smtClean="0"/>
              <a:t>of</a:t>
            </a:r>
          </a:p>
          <a:p>
            <a:pPr marL="0" indent="0">
              <a:buNone/>
            </a:pPr>
            <a:endParaRPr lang="en-US" sz="2000" dirty="0"/>
          </a:p>
          <a:p>
            <a:pPr marL="514350" indent="-514350">
              <a:buFont typeface="+mj-lt"/>
              <a:buAutoNum type="alphaUcPeriod"/>
            </a:pPr>
            <a:r>
              <a:rPr lang="en-US" sz="2000" dirty="0" smtClean="0"/>
              <a:t>gamma radiation.</a:t>
            </a:r>
          </a:p>
          <a:p>
            <a:pPr marL="514350" indent="-514350">
              <a:buFont typeface="+mj-lt"/>
              <a:buAutoNum type="alphaUcPeriod"/>
            </a:pPr>
            <a:r>
              <a:rPr lang="en-US" sz="2000" dirty="0" smtClean="0"/>
              <a:t>kinetic energy of fission fragments. </a:t>
            </a:r>
          </a:p>
          <a:p>
            <a:pPr marL="514350" indent="-514350">
              <a:buFont typeface="+mj-lt"/>
              <a:buAutoNum type="alphaUcPeriod"/>
            </a:pPr>
            <a:r>
              <a:rPr lang="en-US" sz="2000" dirty="0" smtClean="0"/>
              <a:t>kinetic energy of ejected neutrons.</a:t>
            </a:r>
          </a:p>
          <a:p>
            <a:pPr marL="514350" indent="-514350">
              <a:buFont typeface="+mj-lt"/>
              <a:buAutoNum type="alphaUcPeriod"/>
            </a:pPr>
            <a:r>
              <a:rPr lang="en-US" sz="2000" dirty="0" smtClean="0"/>
              <a:t>All of the above about equally.</a:t>
            </a:r>
          </a:p>
          <a:p>
            <a:pPr marL="0" indent="0">
              <a:buNone/>
            </a:pP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ANSWER</a:t>
            </a:r>
            <a:endParaRPr lang="en-US" dirty="0"/>
          </a:p>
        </p:txBody>
      </p:sp>
      <p:sp>
        <p:nvSpPr>
          <p:cNvPr id="222211" name="Rectangle 3"/>
          <p:cNvSpPr>
            <a:spLocks noGrp="1" noChangeArrowheads="1"/>
          </p:cNvSpPr>
          <p:nvPr>
            <p:ph idx="1"/>
          </p:nvPr>
        </p:nvSpPr>
        <p:spPr/>
        <p:txBody>
          <a:bodyPr/>
          <a:lstStyle/>
          <a:p>
            <a:pPr marL="0" indent="0">
              <a:buNone/>
            </a:pPr>
            <a:r>
              <a:rPr lang="en-US" sz="2000" dirty="0"/>
              <a:t>When a uranium nucleus undergoes fission, the energy released is primarily in the form of</a:t>
            </a:r>
          </a:p>
          <a:p>
            <a:pPr marL="0" indent="0">
              <a:buNone/>
            </a:pPr>
            <a:endParaRPr lang="en-US" sz="2000" dirty="0"/>
          </a:p>
          <a:p>
            <a:pPr marL="514350" indent="-514350">
              <a:buFont typeface="+mj-lt"/>
              <a:buAutoNum type="alphaUcPeriod"/>
            </a:pPr>
            <a:r>
              <a:rPr lang="en-US" sz="2000" dirty="0"/>
              <a:t>gamma radiation.</a:t>
            </a:r>
          </a:p>
          <a:p>
            <a:pPr marL="514350" indent="-514350">
              <a:buFont typeface="+mj-lt"/>
              <a:buAutoNum type="alphaUcPeriod"/>
            </a:pPr>
            <a:r>
              <a:rPr lang="en-US" sz="2000" b="1" dirty="0"/>
              <a:t>kinetic energy of fission fragments. </a:t>
            </a:r>
          </a:p>
          <a:p>
            <a:pPr marL="514350" indent="-514350">
              <a:buFont typeface="+mj-lt"/>
              <a:buAutoNum type="alphaUcPeriod"/>
            </a:pPr>
            <a:r>
              <a:rPr lang="en-US" sz="2000" dirty="0"/>
              <a:t>kinetic energy of ejected neutrons.</a:t>
            </a:r>
          </a:p>
          <a:p>
            <a:pPr marL="514350" indent="-514350">
              <a:buFont typeface="+mj-lt"/>
              <a:buAutoNum type="alphaUcPeriod"/>
            </a:pPr>
            <a:r>
              <a:rPr lang="en-US" sz="2000" dirty="0"/>
              <a:t>All of the above about equally.</a:t>
            </a:r>
          </a:p>
          <a:p>
            <a:pPr marL="0" indent="0">
              <a:buNone/>
            </a:pPr>
            <a:endParaRPr lang="en-US" sz="2000" dirty="0"/>
          </a:p>
          <a:p>
            <a:pPr marL="0" indent="0">
              <a:buNone/>
            </a:pPr>
            <a:r>
              <a:rPr lang="en-US" sz="2000" b="1" dirty="0" smtClean="0"/>
              <a:t>Explanation:</a:t>
            </a:r>
          </a:p>
          <a:p>
            <a:pPr marL="0" indent="0">
              <a:buNone/>
            </a:pPr>
            <a:r>
              <a:rPr lang="en-US" sz="2000" dirty="0" smtClean="0"/>
              <a:t>Kinetic energy of fragments is what becomes heat energy. Interestingly, gamma-ray energy is tiny in comparison. Neutrons, although important for the chain reaction, contribute a small part of the energy release. Choice D is likely a guess.</a:t>
            </a: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Nuclear Fission</a:t>
            </a:r>
            <a:endParaRPr lang="en-US" dirty="0"/>
          </a:p>
        </p:txBody>
      </p:sp>
      <p:sp>
        <p:nvSpPr>
          <p:cNvPr id="30723" name="Rectangle 3"/>
          <p:cNvSpPr>
            <a:spLocks noGrp="1" noChangeArrowheads="1"/>
          </p:cNvSpPr>
          <p:nvPr>
            <p:ph idx="1"/>
          </p:nvPr>
        </p:nvSpPr>
        <p:spPr>
          <a:xfrm>
            <a:off x="365125" y="1957254"/>
            <a:ext cx="8399878" cy="4653915"/>
          </a:xfrm>
        </p:spPr>
        <p:txBody>
          <a:bodyPr/>
          <a:lstStyle/>
          <a:p>
            <a:r>
              <a:rPr lang="en-US" sz="2400" dirty="0" smtClean="0"/>
              <a:t>Fission bomb</a:t>
            </a:r>
          </a:p>
          <a:p>
            <a:pPr lvl="1"/>
            <a:endParaRPr lang="en-US" sz="2400" dirty="0" smtClean="0"/>
          </a:p>
          <a:p>
            <a:pPr lvl="1"/>
            <a:endParaRPr lang="en-US" sz="2400" dirty="0" smtClean="0"/>
          </a:p>
          <a:p>
            <a:pPr lvl="1"/>
            <a:endParaRPr lang="en-US" sz="2400" dirty="0"/>
          </a:p>
          <a:p>
            <a:pPr lvl="1"/>
            <a:endParaRPr lang="en-US" sz="2400" dirty="0" smtClean="0"/>
          </a:p>
          <a:p>
            <a:pPr lvl="1"/>
            <a:endParaRPr lang="en-US" sz="2400" dirty="0"/>
          </a:p>
          <a:p>
            <a:pPr lvl="1"/>
            <a:r>
              <a:rPr lang="en-US" sz="2400" dirty="0" smtClean="0"/>
              <a:t>A bomb in which pieces of uranium are driven together is a so-called "gun-type" weapon, as opposed to the now more common "implosion weapon."</a:t>
            </a:r>
          </a:p>
          <a:p>
            <a:pPr lvl="1"/>
            <a:r>
              <a:rPr lang="en-US" sz="2400" dirty="0" smtClean="0"/>
              <a:t>Constructing a fission bomb is a formidable task. The difficulty is separating enough U-235 fuel.</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05_Figure.jpg"/>
          <p:cNvPicPr>
            <a:picLocks noChangeAspect="1"/>
          </p:cNvPicPr>
          <p:nvPr/>
        </p:nvPicPr>
        <p:blipFill rotWithShape="1">
          <a:blip r:embed="rId2">
            <a:extLst>
              <a:ext uri="{28A0092B-C50C-407E-A947-70E740481C1C}">
                <a14:useLocalDpi xmlns:a14="http://schemas.microsoft.com/office/drawing/2010/main" val="0"/>
              </a:ext>
            </a:extLst>
          </a:blip>
          <a:srcRect t="1" b="3534"/>
          <a:stretch/>
        </p:blipFill>
        <p:spPr>
          <a:xfrm>
            <a:off x="3112522" y="2262893"/>
            <a:ext cx="4054628" cy="23922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Nuclear Fission Reactors</a:t>
            </a:r>
            <a:endParaRPr lang="en-US" dirty="0"/>
          </a:p>
        </p:txBody>
      </p:sp>
      <p:sp>
        <p:nvSpPr>
          <p:cNvPr id="31747" name="Rectangle 3"/>
          <p:cNvSpPr>
            <a:spLocks noGrp="1" noChangeArrowheads="1"/>
          </p:cNvSpPr>
          <p:nvPr>
            <p:ph sz="half" idx="1"/>
          </p:nvPr>
        </p:nvSpPr>
        <p:spPr>
          <a:xfrm>
            <a:off x="365124" y="1463040"/>
            <a:ext cx="4562953" cy="5106987"/>
          </a:xfrm>
        </p:spPr>
        <p:txBody>
          <a:bodyPr/>
          <a:lstStyle/>
          <a:p>
            <a:r>
              <a:rPr lang="en-US" dirty="0" smtClean="0"/>
              <a:t>Nuclear fission reactors</a:t>
            </a:r>
          </a:p>
          <a:p>
            <a:pPr lvl="1"/>
            <a:r>
              <a:rPr lang="en-US" dirty="0" smtClean="0"/>
              <a:t>About 20% of electric energy in the United States is generated by nuclear</a:t>
            </a:r>
            <a:br>
              <a:rPr lang="en-US" dirty="0" smtClean="0"/>
            </a:br>
            <a:r>
              <a:rPr lang="en-US" dirty="0" smtClean="0"/>
              <a:t>fission reactors.</a:t>
            </a:r>
          </a:p>
          <a:p>
            <a:pPr lvl="1"/>
            <a:r>
              <a:rPr lang="en-US" dirty="0" smtClean="0"/>
              <a:t>More in some other countries—about</a:t>
            </a:r>
            <a:br>
              <a:rPr lang="en-US" dirty="0" smtClean="0"/>
            </a:br>
            <a:r>
              <a:rPr lang="en-US" dirty="0" smtClean="0"/>
              <a:t>75% in France.</a:t>
            </a:r>
          </a:p>
          <a:p>
            <a:pPr lvl="1"/>
            <a:r>
              <a:rPr lang="en-US" dirty="0" smtClean="0"/>
              <a:t>Reactors are simply nuclear furnaces that boil water to operate steam-driven generators.</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8" name="Picture 7" descr="34_12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5342651" y="1695277"/>
            <a:ext cx="3529678" cy="49049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Nuclear Fission Reactors</a:t>
            </a:r>
            <a:endParaRPr lang="en-US" dirty="0"/>
          </a:p>
        </p:txBody>
      </p:sp>
      <p:sp>
        <p:nvSpPr>
          <p:cNvPr id="32771" name="Rectangle 3"/>
          <p:cNvSpPr>
            <a:spLocks noGrp="1" noChangeArrowheads="1"/>
          </p:cNvSpPr>
          <p:nvPr>
            <p:ph idx="1"/>
          </p:nvPr>
        </p:nvSpPr>
        <p:spPr/>
        <p:txBody>
          <a:bodyPr/>
          <a:lstStyle/>
          <a:p>
            <a:r>
              <a:rPr lang="en-US" dirty="0" smtClean="0"/>
              <a:t>Today</a:t>
            </a:r>
            <a:r>
              <a:rPr lang="fr-FR" dirty="0" smtClean="0"/>
              <a:t>'</a:t>
            </a:r>
            <a:r>
              <a:rPr lang="en-US" dirty="0" smtClean="0"/>
              <a:t>s fission reactors contain three components: </a:t>
            </a:r>
          </a:p>
          <a:p>
            <a:pPr lvl="1"/>
            <a:r>
              <a:rPr lang="en-US" dirty="0" smtClean="0"/>
              <a:t>The nuclear fuel is primarily U-238 plus about 3% U-235. </a:t>
            </a:r>
          </a:p>
          <a:p>
            <a:pPr lvl="1"/>
            <a:r>
              <a:rPr lang="en-US" dirty="0" smtClean="0"/>
              <a:t>The control rods are made of a neutron-absorbing material, usually cadmium or boron. </a:t>
            </a:r>
          </a:p>
          <a:p>
            <a:pPr lvl="1"/>
            <a:r>
              <a:rPr lang="en-US" dirty="0" smtClean="0"/>
              <a:t>Water surrounding the nuclear fuel is kept under high pressure to keep it at a high temperature without boiling.</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5123" name="Rectangle 3"/>
          <p:cNvSpPr>
            <a:spLocks noGrp="1" noChangeArrowheads="1"/>
          </p:cNvSpPr>
          <p:nvPr>
            <p:ph idx="1"/>
          </p:nvPr>
        </p:nvSpPr>
        <p:spPr/>
        <p:txBody>
          <a:bodyPr/>
          <a:lstStyle/>
          <a:p>
            <a:r>
              <a:rPr lang="en-US" dirty="0" smtClean="0"/>
              <a:t>Nuclear Fission</a:t>
            </a:r>
          </a:p>
          <a:p>
            <a:r>
              <a:rPr lang="en-US" dirty="0" smtClean="0"/>
              <a:t>Nuclear Fission Reactors</a:t>
            </a:r>
          </a:p>
          <a:p>
            <a:r>
              <a:rPr lang="en-US" dirty="0" smtClean="0"/>
              <a:t>Breeder Reactor</a:t>
            </a:r>
          </a:p>
          <a:p>
            <a:r>
              <a:rPr lang="en-US" dirty="0" smtClean="0"/>
              <a:t>Fission Power</a:t>
            </a:r>
          </a:p>
          <a:p>
            <a:r>
              <a:rPr lang="en-US" dirty="0" smtClean="0"/>
              <a:t>Mass–Energy Equivalence</a:t>
            </a:r>
          </a:p>
          <a:p>
            <a:r>
              <a:rPr lang="en-US" dirty="0" smtClean="0"/>
              <a:t>Nuclear Fusion</a:t>
            </a:r>
          </a:p>
          <a:p>
            <a:r>
              <a:rPr lang="en-US" dirty="0" smtClean="0"/>
              <a:t>Controlling Fusion</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dirty="0" smtClean="0"/>
              <a:t>Nuclear Fission Reactors</a:t>
            </a:r>
            <a:endParaRPr lang="en-US" dirty="0"/>
          </a:p>
        </p:txBody>
      </p:sp>
      <p:sp>
        <p:nvSpPr>
          <p:cNvPr id="33796" name="Rectangle 3"/>
          <p:cNvSpPr>
            <a:spLocks noGrp="1" noChangeArrowheads="1"/>
          </p:cNvSpPr>
          <p:nvPr>
            <p:ph idx="1"/>
          </p:nvPr>
        </p:nvSpPr>
        <p:spPr/>
        <p:txBody>
          <a:bodyPr/>
          <a:lstStyle/>
          <a:p>
            <a:r>
              <a:rPr lang="en-US" dirty="0" smtClean="0"/>
              <a:t>Diagram of a typical power plant:</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09_Figure.jpg"/>
          <p:cNvPicPr>
            <a:picLocks noChangeAspect="1"/>
          </p:cNvPicPr>
          <p:nvPr/>
        </p:nvPicPr>
        <p:blipFill rotWithShape="1">
          <a:blip r:embed="rId2">
            <a:extLst>
              <a:ext uri="{28A0092B-C50C-407E-A947-70E740481C1C}">
                <a14:useLocalDpi xmlns:a14="http://schemas.microsoft.com/office/drawing/2010/main" val="0"/>
              </a:ext>
            </a:extLst>
          </a:blip>
          <a:srcRect b="4025"/>
          <a:stretch/>
        </p:blipFill>
        <p:spPr>
          <a:xfrm>
            <a:off x="861966" y="2713671"/>
            <a:ext cx="7420068" cy="36995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Breeder Reactor</a:t>
            </a:r>
            <a:endParaRPr lang="en-US" dirty="0"/>
          </a:p>
        </p:txBody>
      </p:sp>
      <p:sp>
        <p:nvSpPr>
          <p:cNvPr id="34819" name="Rectangle 3"/>
          <p:cNvSpPr>
            <a:spLocks noGrp="1" noChangeArrowheads="1"/>
          </p:cNvSpPr>
          <p:nvPr>
            <p:ph idx="1"/>
          </p:nvPr>
        </p:nvSpPr>
        <p:spPr/>
        <p:txBody>
          <a:bodyPr/>
          <a:lstStyle/>
          <a:p>
            <a:r>
              <a:rPr lang="en-US" dirty="0" smtClean="0"/>
              <a:t>Plutonium-239, like uranium-235, undergoes fission when it captures a neutron.</a:t>
            </a:r>
          </a:p>
          <a:p>
            <a:pPr marL="0" indent="0">
              <a:buNone/>
            </a:pP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9" name="Picture 8" descr="34_11_Figure.jpg"/>
          <p:cNvPicPr>
            <a:picLocks noChangeAspect="1"/>
          </p:cNvPicPr>
          <p:nvPr/>
        </p:nvPicPr>
        <p:blipFill rotWithShape="1">
          <a:blip r:embed="rId2">
            <a:extLst>
              <a:ext uri="{28A0092B-C50C-407E-A947-70E740481C1C}">
                <a14:useLocalDpi xmlns:a14="http://schemas.microsoft.com/office/drawing/2010/main" val="0"/>
              </a:ext>
            </a:extLst>
          </a:blip>
          <a:srcRect b="5565"/>
          <a:stretch/>
        </p:blipFill>
        <p:spPr>
          <a:xfrm>
            <a:off x="341149" y="2978434"/>
            <a:ext cx="8452558" cy="31000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Breeder Reactor</a:t>
            </a:r>
            <a:endParaRPr lang="en-US" dirty="0"/>
          </a:p>
        </p:txBody>
      </p:sp>
      <p:sp>
        <p:nvSpPr>
          <p:cNvPr id="35843" name="Rectangle 3"/>
          <p:cNvSpPr>
            <a:spLocks noGrp="1" noChangeArrowheads="1"/>
          </p:cNvSpPr>
          <p:nvPr>
            <p:ph idx="1"/>
          </p:nvPr>
        </p:nvSpPr>
        <p:spPr/>
        <p:txBody>
          <a:bodyPr/>
          <a:lstStyle/>
          <a:p>
            <a:r>
              <a:rPr lang="en-US" dirty="0" smtClean="0"/>
              <a:t>The breeder reactor</a:t>
            </a:r>
          </a:p>
          <a:p>
            <a:pPr lvl="1"/>
            <a:r>
              <a:rPr lang="en-US" dirty="0" smtClean="0"/>
              <a:t>A breeder reactor breeds Pu-239 from U-238 while "burning" U-235.</a:t>
            </a:r>
          </a:p>
          <a:p>
            <a:pPr lvl="2"/>
            <a:r>
              <a:rPr lang="en-US" dirty="0" smtClean="0"/>
              <a:t>Occurs in all reactors to some extent.</a:t>
            </a:r>
          </a:p>
          <a:p>
            <a:pPr lvl="2"/>
            <a:r>
              <a:rPr lang="en-US" dirty="0" smtClean="0"/>
              <a:t>In a few years can produce twice as much fissionable fuel as it begins with.</a:t>
            </a:r>
          </a:p>
          <a:p>
            <a:pPr lvl="2"/>
            <a:r>
              <a:rPr lang="en-US" dirty="0" smtClean="0"/>
              <a:t>A more attractive alternative when U-235 reserves are limited.</a:t>
            </a:r>
          </a:p>
          <a:p>
            <a:pPr lvl="2"/>
            <a:r>
              <a:rPr lang="en-US" dirty="0" smtClean="0"/>
              <a:t>Fuel for a breeder may be today</a:t>
            </a:r>
            <a:r>
              <a:rPr lang="fr-FR" dirty="0" smtClean="0"/>
              <a:t>'</a:t>
            </a:r>
            <a:r>
              <a:rPr lang="en-US" dirty="0" smtClean="0"/>
              <a:t>s radioactive wastes.</a:t>
            </a:r>
          </a:p>
          <a:p>
            <a:pPr marL="0" indent="0">
              <a:buNone/>
            </a:pP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Fission Power</a:t>
            </a:r>
            <a:endParaRPr lang="en-US" dirty="0"/>
          </a:p>
        </p:txBody>
      </p:sp>
      <p:sp>
        <p:nvSpPr>
          <p:cNvPr id="36867" name="Rectangle 3"/>
          <p:cNvSpPr>
            <a:spLocks noGrp="1" noChangeArrowheads="1"/>
          </p:cNvSpPr>
          <p:nvPr>
            <p:ph idx="1"/>
          </p:nvPr>
        </p:nvSpPr>
        <p:spPr>
          <a:xfrm>
            <a:off x="365125" y="1957254"/>
            <a:ext cx="8344766" cy="4653915"/>
          </a:xfrm>
        </p:spPr>
        <p:txBody>
          <a:bodyPr/>
          <a:lstStyle/>
          <a:p>
            <a:r>
              <a:rPr lang="en-US" sz="2400" dirty="0" smtClean="0"/>
              <a:t>The benefits are plentiful electricity, conservation of billions of tons of fossil fuels every year that are converted to heat and smoke (which in the long run may be far more precious as sources of organic molecules than as sources of heat), and the elimination of megatons of carbon dioxide, sulfur oxides, and other deleterious substances put into the air each year by the burning of fossil fuels.</a:t>
            </a:r>
          </a:p>
          <a:p>
            <a:r>
              <a:rPr lang="en-US" sz="2400" dirty="0" smtClean="0"/>
              <a:t>Drawbacks include risks of release of radioactive isotopes into the atmosphere, by accident or by terrorist activities. Radioactive waste disposal is a problem (although not for some countries that monitor it for potential use later).</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614908"/>
            <a:ext cx="9144000" cy="584776"/>
          </a:xfrm>
        </p:spPr>
        <p:txBody>
          <a:bodyPr/>
          <a:lstStyle/>
          <a:p>
            <a:r>
              <a:rPr lang="en-US" dirty="0" smtClean="0"/>
              <a:t>Mass–Energy Equivalence—</a:t>
            </a:r>
            <a:r>
              <a:rPr lang="en-US" i="1" dirty="0" smtClean="0"/>
              <a:t>E</a:t>
            </a:r>
            <a:r>
              <a:rPr lang="en-US" dirty="0" smtClean="0"/>
              <a:t> = </a:t>
            </a:r>
            <a:r>
              <a:rPr lang="en-US" i="1" dirty="0" smtClean="0"/>
              <a:t>mc</a:t>
            </a:r>
            <a:r>
              <a:rPr lang="en-US" baseline="30000" dirty="0" smtClean="0"/>
              <a:t>2</a:t>
            </a:r>
            <a:endParaRPr lang="en-US" baseline="30000" dirty="0"/>
          </a:p>
        </p:txBody>
      </p:sp>
      <p:sp>
        <p:nvSpPr>
          <p:cNvPr id="37891" name="Rectangle 3"/>
          <p:cNvSpPr>
            <a:spLocks noGrp="1" noChangeArrowheads="1"/>
          </p:cNvSpPr>
          <p:nvPr>
            <p:ph idx="1"/>
          </p:nvPr>
        </p:nvSpPr>
        <p:spPr/>
        <p:txBody>
          <a:bodyPr/>
          <a:lstStyle/>
          <a:p>
            <a:r>
              <a:rPr lang="en-US" dirty="0" smtClean="0"/>
              <a:t>Early in the early 1900s, Albert Einstein discovered that mass is actually "congealed" energy.</a:t>
            </a:r>
          </a:p>
          <a:p>
            <a:r>
              <a:rPr lang="en-US" dirty="0" smtClean="0"/>
              <a:t>Enormous </a:t>
            </a:r>
            <a:r>
              <a:rPr lang="en-US" dirty="0"/>
              <a:t>work is </a:t>
            </a:r>
            <a:r>
              <a:rPr lang="en-US" dirty="0" smtClean="0"/>
              <a:t/>
            </a:r>
            <a:br>
              <a:rPr lang="en-US" dirty="0" smtClean="0"/>
            </a:br>
            <a:r>
              <a:rPr lang="en-US" dirty="0" smtClean="0"/>
              <a:t>required </a:t>
            </a:r>
            <a:r>
              <a:rPr lang="en-US" dirty="0"/>
              <a:t>to pull </a:t>
            </a:r>
            <a:r>
              <a:rPr lang="en-US" dirty="0" smtClean="0"/>
              <a:t/>
            </a:r>
            <a:br>
              <a:rPr lang="en-US" dirty="0" smtClean="0"/>
            </a:br>
            <a:r>
              <a:rPr lang="en-US" dirty="0" smtClean="0"/>
              <a:t>nucleons </a:t>
            </a:r>
            <a:r>
              <a:rPr lang="en-US" dirty="0"/>
              <a:t>from a </a:t>
            </a:r>
            <a:r>
              <a:rPr lang="en-US" dirty="0" smtClean="0"/>
              <a:t/>
            </a:r>
            <a:br>
              <a:rPr lang="en-US" dirty="0" smtClean="0"/>
            </a:br>
            <a:r>
              <a:rPr lang="en-US" dirty="0" smtClean="0"/>
              <a:t>nucleus</a:t>
            </a:r>
            <a:r>
              <a:rPr lang="en-US" dirty="0"/>
              <a:t>. </a:t>
            </a:r>
            <a:r>
              <a:rPr lang="en-US" dirty="0" smtClean="0"/>
              <a:t>This </a:t>
            </a:r>
            <a:r>
              <a:rPr lang="en-US" dirty="0"/>
              <a:t>work </a:t>
            </a:r>
            <a:r>
              <a:rPr lang="en-US" dirty="0" smtClean="0"/>
              <a:t/>
            </a:r>
            <a:br>
              <a:rPr lang="en-US" dirty="0" smtClean="0"/>
            </a:br>
            <a:r>
              <a:rPr lang="en-US" dirty="0" smtClean="0"/>
              <a:t>is </a:t>
            </a:r>
            <a:r>
              <a:rPr lang="en-US" dirty="0"/>
              <a:t>energy added </a:t>
            </a:r>
            <a:r>
              <a:rPr lang="en-US" dirty="0" smtClean="0"/>
              <a:t/>
            </a:r>
            <a:br>
              <a:rPr lang="en-US" dirty="0" smtClean="0"/>
            </a:br>
            <a:r>
              <a:rPr lang="en-US" dirty="0" smtClean="0"/>
              <a:t>to </a:t>
            </a:r>
            <a:r>
              <a:rPr lang="en-US" dirty="0"/>
              <a:t>the nucleon that </a:t>
            </a:r>
            <a:r>
              <a:rPr lang="en-US" dirty="0" smtClean="0"/>
              <a:t/>
            </a:r>
            <a:br>
              <a:rPr lang="en-US" dirty="0" smtClean="0"/>
            </a:br>
            <a:r>
              <a:rPr lang="en-US" dirty="0" smtClean="0"/>
              <a:t>is </a:t>
            </a:r>
            <a:r>
              <a:rPr lang="en-US" dirty="0"/>
              <a:t>pulled </a:t>
            </a:r>
            <a:r>
              <a:rPr lang="en-US" dirty="0" smtClean="0"/>
              <a:t>out</a:t>
            </a:r>
            <a:r>
              <a:rPr lang="en-US" dirty="0"/>
              <a:t>. </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8" name="Picture 7" descr="34_13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4057582" y="3044861"/>
            <a:ext cx="4394386" cy="35473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14908"/>
            <a:ext cx="9144000" cy="584776"/>
          </a:xfrm>
        </p:spPr>
        <p:txBody>
          <a:bodyPr/>
          <a:lstStyle/>
          <a:p>
            <a:r>
              <a:rPr lang="en-US" dirty="0" smtClean="0"/>
              <a:t>Mass–Energy Equivalence—</a:t>
            </a:r>
            <a:r>
              <a:rPr lang="en-US" i="1" dirty="0" smtClean="0"/>
              <a:t>E</a:t>
            </a:r>
            <a:r>
              <a:rPr lang="en-US" dirty="0" smtClean="0"/>
              <a:t> = </a:t>
            </a:r>
            <a:r>
              <a:rPr lang="en-US" i="1" dirty="0" smtClean="0"/>
              <a:t>mc</a:t>
            </a:r>
            <a:r>
              <a:rPr lang="en-US" baseline="30000" dirty="0" smtClean="0"/>
              <a:t>2</a:t>
            </a:r>
            <a:endParaRPr lang="en-US" baseline="30000" dirty="0"/>
          </a:p>
        </p:txBody>
      </p:sp>
      <p:sp>
        <p:nvSpPr>
          <p:cNvPr id="38915" name="Rectangle 3"/>
          <p:cNvSpPr>
            <a:spLocks noGrp="1" noChangeArrowheads="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Measurements of atomic mass are made with this device.</a:t>
            </a:r>
          </a:p>
          <a:p>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14_Figure.jpg"/>
          <p:cNvPicPr>
            <a:picLocks noChangeAspect="1"/>
          </p:cNvPicPr>
          <p:nvPr/>
        </p:nvPicPr>
        <p:blipFill rotWithShape="1">
          <a:blip r:embed="rId2">
            <a:extLst>
              <a:ext uri="{28A0092B-C50C-407E-A947-70E740481C1C}">
                <a14:useLocalDpi xmlns:a14="http://schemas.microsoft.com/office/drawing/2010/main" val="0"/>
              </a:ext>
            </a:extLst>
          </a:blip>
          <a:srcRect b="2873"/>
          <a:stretch/>
        </p:blipFill>
        <p:spPr>
          <a:xfrm>
            <a:off x="1809818" y="1600684"/>
            <a:ext cx="5515220" cy="39634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Mass–Energy Equivalence—</a:t>
            </a:r>
            <a:r>
              <a:rPr lang="en-US" i="1" dirty="0"/>
              <a:t>E</a:t>
            </a:r>
            <a:r>
              <a:rPr lang="en-US" dirty="0"/>
              <a:t> = </a:t>
            </a:r>
            <a:r>
              <a:rPr lang="en-US" i="1" dirty="0"/>
              <a:t>mc</a:t>
            </a:r>
            <a:r>
              <a:rPr lang="en-US" baseline="30000" dirty="0"/>
              <a:t>2</a:t>
            </a:r>
            <a:endParaRPr lang="en-US" dirty="0"/>
          </a:p>
        </p:txBody>
      </p:sp>
      <p:sp>
        <p:nvSpPr>
          <p:cNvPr id="39939" name="Rectangle 3"/>
          <p:cNvSpPr>
            <a:spLocks noGrp="1" noChangeArrowheads="1"/>
          </p:cNvSpPr>
          <p:nvPr>
            <p:ph sz="half" idx="1"/>
          </p:nvPr>
        </p:nvSpPr>
        <p:spPr>
          <a:xfrm>
            <a:off x="365124" y="1463040"/>
            <a:ext cx="4375133" cy="5106987"/>
          </a:xfrm>
        </p:spPr>
        <p:txBody>
          <a:bodyPr/>
          <a:lstStyle/>
          <a:p>
            <a:r>
              <a:rPr lang="en-US" sz="2400" dirty="0" smtClean="0"/>
              <a:t>Electrically charged isotopes directed into the semicircular "drum" are forced into curved paths by a strong magnetic field. Lighter isotopes with less inertia (mass) easily change direction and follow curves of smaller radii. Heavier isotopes with greater inertia (mass) follow larger curves. Mass of an isotope ~ distance from entrance slit.</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8" name="Picture 7" descr="34_14_Figure.jpg"/>
          <p:cNvPicPr>
            <a:picLocks noChangeAspect="1"/>
          </p:cNvPicPr>
          <p:nvPr/>
        </p:nvPicPr>
        <p:blipFill rotWithShape="1">
          <a:blip r:embed="rId2">
            <a:extLst>
              <a:ext uri="{28A0092B-C50C-407E-A947-70E740481C1C}">
                <a14:useLocalDpi xmlns:a14="http://schemas.microsoft.com/office/drawing/2010/main" val="0"/>
              </a:ext>
            </a:extLst>
          </a:blip>
          <a:srcRect b="2873"/>
          <a:stretch/>
        </p:blipFill>
        <p:spPr>
          <a:xfrm>
            <a:off x="4748680" y="2575943"/>
            <a:ext cx="4145214" cy="29789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Mass–Energy Equivalence—</a:t>
            </a:r>
            <a:r>
              <a:rPr lang="en-US" i="1" dirty="0"/>
              <a:t>E</a:t>
            </a:r>
            <a:r>
              <a:rPr lang="en-US" dirty="0"/>
              <a:t> = </a:t>
            </a:r>
            <a:r>
              <a:rPr lang="en-US" i="1" dirty="0"/>
              <a:t>mc</a:t>
            </a:r>
            <a:r>
              <a:rPr lang="en-US" baseline="30000" dirty="0"/>
              <a:t>2</a:t>
            </a:r>
            <a:endParaRPr lang="en-US" dirty="0"/>
          </a:p>
        </p:txBody>
      </p:sp>
      <p:sp>
        <p:nvSpPr>
          <p:cNvPr id="40963" name="Rectangle 3"/>
          <p:cNvSpPr>
            <a:spLocks noGrp="1" noChangeArrowheads="1"/>
          </p:cNvSpPr>
          <p:nvPr>
            <p:ph idx="1"/>
          </p:nvPr>
        </p:nvSpPr>
        <p:spPr/>
        <p:txBody>
          <a:bodyPr/>
          <a:lstStyle/>
          <a:p>
            <a:r>
              <a:rPr lang="en-US" dirty="0" smtClean="0"/>
              <a:t>The plot shows how nuclear mass increases with increasing atomic number.</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15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2773720" y="2960545"/>
            <a:ext cx="3580304" cy="37338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Mass–Energy Equivalence—</a:t>
            </a:r>
            <a:r>
              <a:rPr lang="en-US" i="1" dirty="0"/>
              <a:t>E</a:t>
            </a:r>
            <a:r>
              <a:rPr lang="en-US" dirty="0"/>
              <a:t> = </a:t>
            </a:r>
            <a:r>
              <a:rPr lang="en-US" i="1" dirty="0"/>
              <a:t>mc</a:t>
            </a:r>
            <a:r>
              <a:rPr lang="en-US" baseline="30000" dirty="0"/>
              <a:t>2</a:t>
            </a:r>
            <a:endParaRPr lang="en-US" dirty="0"/>
          </a:p>
        </p:txBody>
      </p:sp>
      <p:sp>
        <p:nvSpPr>
          <p:cNvPr id="41987" name="Rectangle 3"/>
          <p:cNvSpPr>
            <a:spLocks noGrp="1" noChangeArrowheads="1"/>
          </p:cNvSpPr>
          <p:nvPr>
            <p:ph idx="1"/>
          </p:nvPr>
        </p:nvSpPr>
        <p:spPr/>
        <p:txBody>
          <a:bodyPr/>
          <a:lstStyle/>
          <a:p>
            <a:r>
              <a:rPr lang="en-US" dirty="0" smtClean="0"/>
              <a:t>A very important graph results from the plot of nuclear mass </a:t>
            </a:r>
            <a:r>
              <a:rPr lang="en-US" i="1" dirty="0" smtClean="0"/>
              <a:t>per nucleon </a:t>
            </a:r>
            <a:r>
              <a:rPr lang="en-US" dirty="0" smtClean="0"/>
              <a:t>from hydrogen through uranium.</a:t>
            </a:r>
          </a:p>
          <a:p>
            <a:pPr marL="0" indent="0">
              <a:buNone/>
            </a:pP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16_Figure.jpg"/>
          <p:cNvPicPr>
            <a:picLocks noChangeAspect="1"/>
          </p:cNvPicPr>
          <p:nvPr/>
        </p:nvPicPr>
        <p:blipFill rotWithShape="1">
          <a:blip r:embed="rId2">
            <a:extLst>
              <a:ext uri="{28A0092B-C50C-407E-A947-70E740481C1C}">
                <a14:useLocalDpi xmlns:a14="http://schemas.microsoft.com/office/drawing/2010/main" val="0"/>
              </a:ext>
            </a:extLst>
          </a:blip>
          <a:srcRect b="3003"/>
          <a:stretch/>
        </p:blipFill>
        <p:spPr>
          <a:xfrm>
            <a:off x="2131797" y="3388090"/>
            <a:ext cx="4871262" cy="33453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Mass–Energy Equivalence—</a:t>
            </a:r>
            <a:r>
              <a:rPr lang="en-US" i="1" dirty="0"/>
              <a:t>E</a:t>
            </a:r>
            <a:r>
              <a:rPr lang="en-US" dirty="0"/>
              <a:t> = </a:t>
            </a:r>
            <a:r>
              <a:rPr lang="en-US" i="1" dirty="0"/>
              <a:t>mc</a:t>
            </a:r>
            <a:r>
              <a:rPr lang="en-US" baseline="30000" dirty="0"/>
              <a:t>2</a:t>
            </a:r>
            <a:endParaRPr lang="en-US" dirty="0"/>
          </a:p>
        </p:txBody>
      </p:sp>
      <p:sp>
        <p:nvSpPr>
          <p:cNvPr id="43011" name="Rectangle 3"/>
          <p:cNvSpPr>
            <a:spLocks noGrp="1" noChangeArrowheads="1"/>
          </p:cNvSpPr>
          <p:nvPr>
            <p:ph idx="1"/>
          </p:nvPr>
        </p:nvSpPr>
        <p:spPr/>
        <p:txBody>
          <a:bodyPr/>
          <a:lstStyle/>
          <a:p>
            <a:r>
              <a:rPr lang="en-US" dirty="0" smtClean="0"/>
              <a:t>The same graph, with emphasis on nuclear fission:</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17_Figure.jpg"/>
          <p:cNvPicPr>
            <a:picLocks noChangeAspect="1"/>
          </p:cNvPicPr>
          <p:nvPr/>
        </p:nvPicPr>
        <p:blipFill rotWithShape="1">
          <a:blip r:embed="rId2">
            <a:extLst>
              <a:ext uri="{28A0092B-C50C-407E-A947-70E740481C1C}">
                <a14:useLocalDpi xmlns:a14="http://schemas.microsoft.com/office/drawing/2010/main" val="0"/>
              </a:ext>
            </a:extLst>
          </a:blip>
          <a:srcRect b="3032"/>
          <a:stretch/>
        </p:blipFill>
        <p:spPr>
          <a:xfrm>
            <a:off x="1818762" y="2935047"/>
            <a:ext cx="5497332" cy="36759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r>
              <a:rPr lang="en-US" dirty="0" smtClean="0"/>
              <a:t>Nuclear Fission</a:t>
            </a:r>
            <a:endParaRPr lang="en-US" dirty="0"/>
          </a:p>
        </p:txBody>
      </p:sp>
      <p:sp>
        <p:nvSpPr>
          <p:cNvPr id="6147" name="Rectangle 1027"/>
          <p:cNvSpPr>
            <a:spLocks noGrp="1" noChangeArrowheads="1"/>
          </p:cNvSpPr>
          <p:nvPr>
            <p:ph idx="1"/>
          </p:nvPr>
        </p:nvSpPr>
        <p:spPr/>
        <p:txBody>
          <a:bodyPr/>
          <a:lstStyle/>
          <a:p>
            <a:r>
              <a:rPr lang="en-US" dirty="0" smtClean="0"/>
              <a:t>German scientists Otto Hahn and Fritz Strassmann in 1938 accidentally discovered nuclear fission.</a:t>
            </a:r>
          </a:p>
          <a:p>
            <a:pPr marL="0" indent="0">
              <a:buNone/>
            </a:pPr>
            <a:endParaRPr lang="en-US" dirty="0" smtClean="0"/>
          </a:p>
          <a:p>
            <a:pPr marL="0" indent="0">
              <a:buNone/>
            </a:pPr>
            <a:endParaRPr lang="en-US" dirty="0"/>
          </a:p>
          <a:p>
            <a:pPr marL="0" indent="0">
              <a:buNone/>
            </a:pPr>
            <a:endParaRPr lang="en-US" dirty="0" smtClean="0"/>
          </a:p>
          <a:p>
            <a:pPr marL="0" indent="0">
              <a:lnSpc>
                <a:spcPct val="150000"/>
              </a:lnSpc>
              <a:buNone/>
            </a:pPr>
            <a:endParaRPr lang="en-US" dirty="0"/>
          </a:p>
          <a:p>
            <a:r>
              <a:rPr lang="en-US" dirty="0" smtClean="0"/>
              <a:t>Lise </a:t>
            </a:r>
            <a:r>
              <a:rPr lang="en-US" dirty="0"/>
              <a:t>Meitner and Otto Frisch explained the process and gave it the name nuclear fission</a:t>
            </a:r>
            <a:r>
              <a:rPr lang="en-US" dirty="0" smtClean="0"/>
              <a:t>.</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01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3307791" y="2951602"/>
            <a:ext cx="2078792" cy="25711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Nuclear Fusion</a:t>
            </a:r>
            <a:endParaRPr lang="en-US" dirty="0"/>
          </a:p>
        </p:txBody>
      </p:sp>
      <p:sp>
        <p:nvSpPr>
          <p:cNvPr id="44035" name="Rectangle 3"/>
          <p:cNvSpPr>
            <a:spLocks noGrp="1" noChangeArrowheads="1"/>
          </p:cNvSpPr>
          <p:nvPr>
            <p:ph idx="1"/>
          </p:nvPr>
        </p:nvSpPr>
        <p:spPr/>
        <p:txBody>
          <a:bodyPr/>
          <a:lstStyle/>
          <a:p>
            <a:r>
              <a:rPr lang="en-US" dirty="0" smtClean="0"/>
              <a:t>Nuclear fusion is the opposite of nuclear fission.</a:t>
            </a:r>
          </a:p>
          <a:p>
            <a:r>
              <a:rPr lang="en-US" dirty="0" smtClean="0"/>
              <a:t>Fission: nuclei "fizz" apart.</a:t>
            </a:r>
          </a:p>
          <a:p>
            <a:r>
              <a:rPr lang="en-US" dirty="0" smtClean="0"/>
              <a:t>Fusion: nuclei fuse together.</a:t>
            </a:r>
          </a:p>
          <a:p>
            <a:r>
              <a:rPr lang="en-US" dirty="0" smtClean="0"/>
              <a:t>Each releases energy in accord with Figures </a:t>
            </a:r>
            <a:r>
              <a:rPr lang="en-US" dirty="0" smtClean="0"/>
              <a:t>34.17 </a:t>
            </a:r>
            <a:r>
              <a:rPr lang="en-US" dirty="0" smtClean="0"/>
              <a:t>and </a:t>
            </a:r>
            <a:r>
              <a:rPr lang="en-US" dirty="0" smtClean="0"/>
              <a:t>34.19.</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Nuclear Fusion</a:t>
            </a:r>
            <a:endParaRPr lang="en-US" dirty="0"/>
          </a:p>
        </p:txBody>
      </p:sp>
      <p:sp>
        <p:nvSpPr>
          <p:cNvPr id="45059" name="Rectangle 3"/>
          <p:cNvSpPr>
            <a:spLocks noGrp="1" noChangeArrowheads="1"/>
          </p:cNvSpPr>
          <p:nvPr>
            <p:ph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19_Figure.jpg"/>
          <p:cNvPicPr>
            <a:picLocks noChangeAspect="1"/>
          </p:cNvPicPr>
          <p:nvPr/>
        </p:nvPicPr>
        <p:blipFill rotWithShape="1">
          <a:blip r:embed="rId2">
            <a:extLst>
              <a:ext uri="{28A0092B-C50C-407E-A947-70E740481C1C}">
                <a14:useLocalDpi xmlns:a14="http://schemas.microsoft.com/office/drawing/2010/main" val="0"/>
              </a:ext>
            </a:extLst>
          </a:blip>
          <a:srcRect b="3138"/>
          <a:stretch/>
        </p:blipFill>
        <p:spPr>
          <a:xfrm>
            <a:off x="843879" y="1682564"/>
            <a:ext cx="7447098" cy="48055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Nuclear Fusion</a:t>
            </a:r>
            <a:endParaRPr lang="en-US" dirty="0"/>
          </a:p>
        </p:txBody>
      </p:sp>
      <p:sp>
        <p:nvSpPr>
          <p:cNvPr id="46083" name="Rectangle 3"/>
          <p:cNvSpPr>
            <a:spLocks noGrp="1" noChangeArrowheads="1"/>
          </p:cNvSpPr>
          <p:nvPr>
            <p:ph idx="1"/>
          </p:nvPr>
        </p:nvSpPr>
        <p:spPr/>
        <p:txBody>
          <a:bodyPr/>
          <a:lstStyle/>
          <a:p>
            <a:r>
              <a:rPr lang="en-US" dirty="0" smtClean="0"/>
              <a:t>Fission and fusion compared</a:t>
            </a:r>
          </a:p>
          <a:p>
            <a:pPr lvl="1"/>
            <a:r>
              <a:rPr lang="en-US" dirty="0" smtClean="0"/>
              <a:t>Less mass per nucleon occurs in both processes.</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18_Figure.jpg"/>
          <p:cNvPicPr>
            <a:picLocks noChangeAspect="1"/>
          </p:cNvPicPr>
          <p:nvPr/>
        </p:nvPicPr>
        <p:blipFill rotWithShape="1">
          <a:blip r:embed="rId2">
            <a:extLst>
              <a:ext uri="{28A0092B-C50C-407E-A947-70E740481C1C}">
                <a14:useLocalDpi xmlns:a14="http://schemas.microsoft.com/office/drawing/2010/main" val="0"/>
              </a:ext>
            </a:extLst>
          </a:blip>
          <a:srcRect b="5820"/>
          <a:stretch/>
        </p:blipFill>
        <p:spPr>
          <a:xfrm>
            <a:off x="510498" y="3488256"/>
            <a:ext cx="8113860" cy="28378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Nuclear Fusion</a:t>
            </a:r>
            <a:endParaRPr lang="en-US" dirty="0"/>
          </a:p>
        </p:txBody>
      </p:sp>
      <p:sp>
        <p:nvSpPr>
          <p:cNvPr id="47107" name="Rectangle 3"/>
          <p:cNvSpPr>
            <a:spLocks noGrp="1" noChangeArrowheads="1"/>
          </p:cNvSpPr>
          <p:nvPr>
            <p:ph idx="1"/>
          </p:nvPr>
        </p:nvSpPr>
        <p:spPr/>
        <p:txBody>
          <a:bodyPr/>
          <a:lstStyle/>
          <a:p>
            <a:r>
              <a:rPr lang="en-US" dirty="0" smtClean="0"/>
              <a:t>Typical fusion reactions:</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21_Figure.jpg"/>
          <p:cNvPicPr>
            <a:picLocks noChangeAspect="1"/>
          </p:cNvPicPr>
          <p:nvPr/>
        </p:nvPicPr>
        <p:blipFill rotWithShape="1">
          <a:blip r:embed="rId2">
            <a:extLst>
              <a:ext uri="{28A0092B-C50C-407E-A947-70E740481C1C}">
                <a14:useLocalDpi xmlns:a14="http://schemas.microsoft.com/office/drawing/2010/main" val="0"/>
              </a:ext>
            </a:extLst>
          </a:blip>
          <a:srcRect b="4255"/>
          <a:stretch/>
        </p:blipFill>
        <p:spPr>
          <a:xfrm>
            <a:off x="691833" y="2671906"/>
            <a:ext cx="7751190" cy="37080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614908"/>
            <a:ext cx="9144000" cy="1077218"/>
          </a:xfrm>
        </p:spPr>
        <p:txBody>
          <a:bodyPr/>
          <a:lstStyle/>
          <a:p>
            <a:r>
              <a:rPr lang="en-US" dirty="0"/>
              <a:t>Nuclear Fusion</a:t>
            </a:r>
            <a:br>
              <a:rPr lang="en-US" dirty="0"/>
            </a:br>
            <a:r>
              <a:rPr lang="en-US" dirty="0"/>
              <a:t>CHECK YOUR </a:t>
            </a:r>
            <a:r>
              <a:rPr lang="en-US" dirty="0" smtClean="0"/>
              <a:t>NEIGHBOR</a:t>
            </a:r>
            <a:endParaRPr lang="en-US" dirty="0"/>
          </a:p>
        </p:txBody>
      </p:sp>
      <p:sp>
        <p:nvSpPr>
          <p:cNvPr id="240643" name="Rectangle 3"/>
          <p:cNvSpPr>
            <a:spLocks noGrp="1" noChangeArrowheads="1"/>
          </p:cNvSpPr>
          <p:nvPr>
            <p:ph idx="1"/>
          </p:nvPr>
        </p:nvSpPr>
        <p:spPr>
          <a:xfrm>
            <a:off x="365124" y="1957254"/>
            <a:ext cx="8311331" cy="4653915"/>
          </a:xfrm>
        </p:spPr>
        <p:txBody>
          <a:bodyPr/>
          <a:lstStyle/>
          <a:p>
            <a:pPr marL="0" indent="0">
              <a:buNone/>
            </a:pPr>
            <a:r>
              <a:rPr lang="en-US" sz="2000" dirty="0"/>
              <a:t>When a fusion reaction converts a pair of hydrogen isotopes to an alpha particle and a neutron, most of the energy released is in the form </a:t>
            </a:r>
            <a:r>
              <a:rPr lang="en-US" sz="2000" dirty="0" smtClean="0"/>
              <a:t>of</a:t>
            </a:r>
          </a:p>
          <a:p>
            <a:pPr marL="0" indent="0">
              <a:lnSpc>
                <a:spcPct val="70000"/>
              </a:lnSpc>
              <a:buNone/>
            </a:pPr>
            <a:endParaRPr lang="en-US" sz="2000" dirty="0"/>
          </a:p>
          <a:p>
            <a:pPr marL="514350" indent="-514350">
              <a:buFont typeface="+mj-lt"/>
              <a:buAutoNum type="alphaUcPeriod"/>
            </a:pPr>
            <a:r>
              <a:rPr lang="en-US" sz="2000" dirty="0" smtClean="0"/>
              <a:t>gamma radiation.</a:t>
            </a:r>
          </a:p>
          <a:p>
            <a:pPr marL="514350" indent="-514350">
              <a:buFont typeface="+mj-lt"/>
              <a:buAutoNum type="alphaUcPeriod"/>
            </a:pPr>
            <a:r>
              <a:rPr lang="en-US" sz="2000" dirty="0" smtClean="0"/>
              <a:t>kinetic energy of the alpha particle. </a:t>
            </a:r>
          </a:p>
          <a:p>
            <a:pPr marL="514350" indent="-514350">
              <a:buFont typeface="+mj-lt"/>
              <a:buAutoNum type="alphaUcPeriod"/>
            </a:pPr>
            <a:r>
              <a:rPr lang="en-US" sz="2000" dirty="0" smtClean="0"/>
              <a:t>kinetic energy of the neutron.</a:t>
            </a:r>
          </a:p>
          <a:p>
            <a:pPr marL="514350" indent="-514350">
              <a:buFont typeface="+mj-lt"/>
              <a:buAutoNum type="alphaUcPeriod"/>
            </a:pPr>
            <a:r>
              <a:rPr lang="en-US" sz="2000" dirty="0" smtClean="0"/>
              <a:t>All of the above about equally.</a:t>
            </a:r>
          </a:p>
          <a:p>
            <a:pPr marL="0" indent="0">
              <a:buNone/>
            </a:pP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614908"/>
            <a:ext cx="9144000" cy="1077218"/>
          </a:xfrm>
        </p:spPr>
        <p:txBody>
          <a:bodyPr/>
          <a:lstStyle/>
          <a:p>
            <a:r>
              <a:rPr lang="en-US" dirty="0"/>
              <a:t>Nuclear Fusion</a:t>
            </a:r>
            <a:br>
              <a:rPr lang="en-US" dirty="0"/>
            </a:br>
            <a:r>
              <a:rPr lang="en-US" dirty="0"/>
              <a:t>CHECK YOUR ANSWER</a:t>
            </a:r>
          </a:p>
        </p:txBody>
      </p:sp>
      <p:sp>
        <p:nvSpPr>
          <p:cNvPr id="242691" name="Rectangle 3"/>
          <p:cNvSpPr>
            <a:spLocks noGrp="1" noChangeArrowheads="1"/>
          </p:cNvSpPr>
          <p:nvPr>
            <p:ph idx="1"/>
          </p:nvPr>
        </p:nvSpPr>
        <p:spPr>
          <a:xfrm>
            <a:off x="365124" y="1957254"/>
            <a:ext cx="8311331" cy="4653915"/>
          </a:xfrm>
        </p:spPr>
        <p:txBody>
          <a:bodyPr/>
          <a:lstStyle/>
          <a:p>
            <a:pPr marL="0" indent="0">
              <a:buNone/>
            </a:pPr>
            <a:r>
              <a:rPr lang="en-US" sz="2000" dirty="0"/>
              <a:t>When a fusion reaction converts a pair of hydrogen isotopes to an alpha particle and a neutron, most of the energy released is in the form of</a:t>
            </a:r>
          </a:p>
          <a:p>
            <a:pPr marL="0" indent="0">
              <a:lnSpc>
                <a:spcPct val="70000"/>
              </a:lnSpc>
              <a:buNone/>
            </a:pPr>
            <a:endParaRPr lang="en-US" sz="2000" dirty="0"/>
          </a:p>
          <a:p>
            <a:pPr marL="514350" indent="-514350">
              <a:buFont typeface="+mj-lt"/>
              <a:buAutoNum type="alphaUcPeriod"/>
            </a:pPr>
            <a:r>
              <a:rPr lang="en-US" sz="2000" dirty="0"/>
              <a:t>gamma radiation.</a:t>
            </a:r>
          </a:p>
          <a:p>
            <a:pPr marL="514350" indent="-514350">
              <a:buFont typeface="+mj-lt"/>
              <a:buAutoNum type="alphaUcPeriod"/>
            </a:pPr>
            <a:r>
              <a:rPr lang="en-US" sz="2000" dirty="0"/>
              <a:t>kinetic energy of the alpha particle. </a:t>
            </a:r>
          </a:p>
          <a:p>
            <a:pPr marL="514350" indent="-514350">
              <a:buFont typeface="+mj-lt"/>
              <a:buAutoNum type="alphaUcPeriod"/>
            </a:pPr>
            <a:r>
              <a:rPr lang="en-US" sz="2000" b="1" dirty="0"/>
              <a:t>kinetic energy of the neutron.</a:t>
            </a:r>
          </a:p>
          <a:p>
            <a:pPr marL="514350" indent="-514350">
              <a:buFont typeface="+mj-lt"/>
              <a:buAutoNum type="alphaUcPeriod"/>
            </a:pPr>
            <a:r>
              <a:rPr lang="en-US" sz="2000" dirty="0"/>
              <a:t>All of the above about equally.</a:t>
            </a:r>
          </a:p>
          <a:p>
            <a:pPr marL="0" indent="0">
              <a:lnSpc>
                <a:spcPct val="70000"/>
              </a:lnSpc>
              <a:buNone/>
            </a:pPr>
            <a:endParaRPr lang="en-US" sz="2000" dirty="0"/>
          </a:p>
          <a:p>
            <a:pPr marL="0" indent="0">
              <a:buNone/>
            </a:pPr>
            <a:r>
              <a:rPr lang="en-US" sz="2000" b="1" dirty="0" smtClean="0"/>
              <a:t>Explanation:</a:t>
            </a:r>
          </a:p>
          <a:p>
            <a:pPr marL="0" indent="0">
              <a:buNone/>
            </a:pPr>
            <a:r>
              <a:rPr lang="en-US" sz="2000" dirty="0" smtClean="0"/>
              <a:t>By momentum conservation, the ejected neutrons have a high speed compared with the alpha particle, and therefore much kinetic energy. It is the kinetic energy of the neutrons that becomes the heat needed for power. Gamma rays play a small energy role, as they do in fission.</a:t>
            </a: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30" descr="16_38Figure-F"/>
          <p:cNvPicPr>
            <a:picLocks noChangeAspect="1" noChangeArrowheads="1"/>
          </p:cNvPicPr>
          <p:nvPr/>
        </p:nvPicPr>
        <p:blipFill>
          <a:blip r:embed="rId2">
            <a:extLst>
              <a:ext uri="{28A0092B-C50C-407E-A947-70E740481C1C}">
                <a14:useLocalDpi xmlns:a14="http://schemas.microsoft.com/office/drawing/2010/main" val="0"/>
              </a:ext>
            </a:extLst>
          </a:blip>
          <a:srcRect b="5908"/>
          <a:stretch>
            <a:fillRect/>
          </a:stretch>
        </p:blipFill>
        <p:spPr bwMode="auto">
          <a:xfrm>
            <a:off x="5791083" y="3510932"/>
            <a:ext cx="3072304" cy="297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1026"/>
          <p:cNvSpPr>
            <a:spLocks noGrp="1" noChangeArrowheads="1"/>
          </p:cNvSpPr>
          <p:nvPr>
            <p:ph type="title"/>
          </p:nvPr>
        </p:nvSpPr>
        <p:spPr/>
        <p:txBody>
          <a:bodyPr/>
          <a:lstStyle/>
          <a:p>
            <a:r>
              <a:rPr lang="en-US" dirty="0" smtClean="0"/>
              <a:t>Controlling Fusion</a:t>
            </a:r>
            <a:endParaRPr lang="en-US" dirty="0"/>
          </a:p>
        </p:txBody>
      </p:sp>
      <p:sp>
        <p:nvSpPr>
          <p:cNvPr id="52228" name="Rectangle 1027"/>
          <p:cNvSpPr>
            <a:spLocks noGrp="1" noChangeArrowheads="1"/>
          </p:cNvSpPr>
          <p:nvPr>
            <p:ph idx="1"/>
          </p:nvPr>
        </p:nvSpPr>
        <p:spPr/>
        <p:txBody>
          <a:bodyPr/>
          <a:lstStyle/>
          <a:p>
            <a:r>
              <a:rPr lang="en-US" dirty="0" smtClean="0"/>
              <a:t>Carrying out fusion is more difficult than thought when fission succeeded.</a:t>
            </a:r>
          </a:p>
          <a:p>
            <a:pPr lvl="1"/>
            <a:r>
              <a:rPr lang="en-US" dirty="0" smtClean="0"/>
              <a:t>Plasma reactors have not been successful.</a:t>
            </a:r>
          </a:p>
          <a:p>
            <a:pPr lvl="1"/>
            <a:r>
              <a:rPr lang="en-US" dirty="0" smtClean="0"/>
              <a:t>Other schemes, including </a:t>
            </a:r>
            <a:br>
              <a:rPr lang="en-US" dirty="0" smtClean="0"/>
            </a:br>
            <a:r>
              <a:rPr lang="en-US" dirty="0" smtClean="0"/>
              <a:t>lasers, are being considered.</a:t>
            </a:r>
          </a:p>
          <a:p>
            <a:pPr lvl="1"/>
            <a:r>
              <a:rPr lang="en-US" dirty="0" smtClean="0"/>
              <a:t>Deuterium pellets rhythmically</a:t>
            </a:r>
            <a:br>
              <a:rPr lang="en-US" dirty="0" smtClean="0"/>
            </a:br>
            <a:r>
              <a:rPr lang="en-US" dirty="0" smtClean="0"/>
              <a:t>dropped into synchronized</a:t>
            </a:r>
            <a:br>
              <a:rPr lang="en-US" dirty="0" smtClean="0"/>
            </a:br>
            <a:r>
              <a:rPr lang="en-US" dirty="0" smtClean="0"/>
              <a:t>laser crossfire; heat used</a:t>
            </a:r>
            <a:br>
              <a:rPr lang="en-US" dirty="0" smtClean="0"/>
            </a:br>
            <a:r>
              <a:rPr lang="en-US" dirty="0" smtClean="0"/>
              <a:t>to produce steam:</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NEIGHBOR</a:t>
            </a:r>
            <a:endParaRPr lang="en-US" dirty="0"/>
          </a:p>
        </p:txBody>
      </p:sp>
      <p:sp>
        <p:nvSpPr>
          <p:cNvPr id="245763" name="Rectangle 3"/>
          <p:cNvSpPr>
            <a:spLocks noGrp="1" noChangeArrowheads="1"/>
          </p:cNvSpPr>
          <p:nvPr>
            <p:ph idx="1"/>
          </p:nvPr>
        </p:nvSpPr>
        <p:spPr/>
        <p:txBody>
          <a:bodyPr/>
          <a:lstStyle/>
          <a:p>
            <a:pPr marL="0" indent="0">
              <a:buNone/>
            </a:pPr>
            <a:r>
              <a:rPr lang="en-US" sz="2000" dirty="0"/>
              <a:t>In either a fission event or a fusion event, the quantity that remains unchanged </a:t>
            </a:r>
            <a:r>
              <a:rPr lang="en-US" sz="2000" dirty="0" smtClean="0"/>
              <a:t>is</a:t>
            </a:r>
          </a:p>
          <a:p>
            <a:pPr marL="0" indent="0">
              <a:buNone/>
            </a:pPr>
            <a:endParaRPr lang="en-US" sz="2000" dirty="0"/>
          </a:p>
          <a:p>
            <a:pPr marL="514350" indent="-514350">
              <a:buFont typeface="+mj-lt"/>
              <a:buAutoNum type="alphaUcPeriod"/>
            </a:pPr>
            <a:r>
              <a:rPr lang="en-US" sz="2000" dirty="0" smtClean="0"/>
              <a:t>energy.</a:t>
            </a:r>
          </a:p>
          <a:p>
            <a:pPr marL="514350" indent="-514350">
              <a:buFont typeface="+mj-lt"/>
              <a:buAutoNum type="alphaUcPeriod"/>
            </a:pPr>
            <a:r>
              <a:rPr lang="en-US" sz="2000" dirty="0" smtClean="0"/>
              <a:t>the mass of nucleons. </a:t>
            </a:r>
          </a:p>
          <a:p>
            <a:pPr marL="514350" indent="-514350">
              <a:buFont typeface="+mj-lt"/>
              <a:buAutoNum type="alphaUcPeriod"/>
            </a:pPr>
            <a:r>
              <a:rPr lang="en-US" sz="2000" dirty="0" smtClean="0"/>
              <a:t>the number of nucleons.</a:t>
            </a:r>
          </a:p>
          <a:p>
            <a:pPr marL="514350" indent="-514350">
              <a:buFont typeface="+mj-lt"/>
              <a:buAutoNum type="alphaUcPeriod"/>
            </a:pPr>
            <a:r>
              <a:rPr lang="en-US" sz="2000" dirty="0" smtClean="0"/>
              <a:t>None of the above.</a:t>
            </a:r>
          </a:p>
          <a:p>
            <a:pPr marL="0" indent="0">
              <a:buNone/>
            </a:pP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ANSWER</a:t>
            </a:r>
            <a:endParaRPr lang="en-US" dirty="0"/>
          </a:p>
        </p:txBody>
      </p:sp>
      <p:sp>
        <p:nvSpPr>
          <p:cNvPr id="247811" name="Rectangle 3"/>
          <p:cNvSpPr>
            <a:spLocks noGrp="1" noChangeArrowheads="1"/>
          </p:cNvSpPr>
          <p:nvPr>
            <p:ph idx="1"/>
          </p:nvPr>
        </p:nvSpPr>
        <p:spPr/>
        <p:txBody>
          <a:bodyPr/>
          <a:lstStyle/>
          <a:p>
            <a:pPr marL="0" indent="0">
              <a:buNone/>
            </a:pPr>
            <a:r>
              <a:rPr lang="en-US" sz="2000" dirty="0"/>
              <a:t>In either a fission event or a fusion event, the quantity that remains unchanged is</a:t>
            </a:r>
          </a:p>
          <a:p>
            <a:pPr marL="0" indent="0">
              <a:buNone/>
            </a:pPr>
            <a:endParaRPr lang="en-US" sz="2000" dirty="0"/>
          </a:p>
          <a:p>
            <a:pPr marL="514350" indent="-514350">
              <a:buFont typeface="+mj-lt"/>
              <a:buAutoNum type="alphaUcPeriod"/>
            </a:pPr>
            <a:r>
              <a:rPr lang="en-US" sz="2000" dirty="0"/>
              <a:t>energy.</a:t>
            </a:r>
          </a:p>
          <a:p>
            <a:pPr marL="514350" indent="-514350">
              <a:buFont typeface="+mj-lt"/>
              <a:buAutoNum type="alphaUcPeriod"/>
            </a:pPr>
            <a:r>
              <a:rPr lang="en-US" sz="2000" dirty="0"/>
              <a:t>the mass of nucleons. </a:t>
            </a:r>
          </a:p>
          <a:p>
            <a:pPr marL="514350" indent="-514350">
              <a:buFont typeface="+mj-lt"/>
              <a:buAutoNum type="alphaUcPeriod"/>
            </a:pPr>
            <a:r>
              <a:rPr lang="en-US" sz="2000" b="1" dirty="0"/>
              <a:t>the number of nucleons.</a:t>
            </a:r>
          </a:p>
          <a:p>
            <a:pPr marL="514350" indent="-514350">
              <a:buFont typeface="+mj-lt"/>
              <a:buAutoNum type="alphaUcPeriod"/>
            </a:pPr>
            <a:r>
              <a:rPr lang="en-US" sz="2000" dirty="0"/>
              <a:t>None of the above.</a:t>
            </a:r>
          </a:p>
          <a:p>
            <a:pPr marL="0" indent="0">
              <a:buNone/>
            </a:pPr>
            <a:endParaRPr lang="en-US" sz="2000" dirty="0"/>
          </a:p>
          <a:p>
            <a:pPr marL="0" indent="0">
              <a:buNone/>
            </a:pPr>
            <a:r>
              <a:rPr lang="en-US" sz="2000" b="1" dirty="0" smtClean="0"/>
              <a:t>Explanation:</a:t>
            </a:r>
          </a:p>
          <a:p>
            <a:pPr marL="0" indent="0">
              <a:buNone/>
            </a:pPr>
            <a:r>
              <a:rPr lang="en-US" sz="2000" dirty="0" smtClean="0"/>
              <a:t>This is a premise of reaction equations, whether nuclear or chemical. Although energy and mass undergo changes, the number of particles and amount of charge remain unchanged.</a:t>
            </a: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r>
              <a:rPr lang="en-US" dirty="0" smtClean="0"/>
              <a:t>Nuclear Fission</a:t>
            </a:r>
            <a:endParaRPr lang="en-US" dirty="0"/>
          </a:p>
        </p:txBody>
      </p:sp>
      <p:sp>
        <p:nvSpPr>
          <p:cNvPr id="7171" name="Rectangle 1027"/>
          <p:cNvSpPr>
            <a:spLocks noGrp="1" noChangeArrowheads="1"/>
          </p:cNvSpPr>
          <p:nvPr>
            <p:ph idx="1"/>
          </p:nvPr>
        </p:nvSpPr>
        <p:spPr/>
        <p:txBody>
          <a:bodyPr/>
          <a:lstStyle/>
          <a:p>
            <a:r>
              <a:rPr lang="en-US" dirty="0" smtClean="0"/>
              <a:t>A typical uranium fission reaction: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Note </a:t>
            </a:r>
            <a:r>
              <a:rPr lang="en-US" dirty="0"/>
              <a:t>the mass number as well as atomic numbers balance</a:t>
            </a:r>
            <a:r>
              <a:rPr lang="en-US" dirty="0" smtClean="0"/>
              <a:t>.</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Pg639_UnFigure.jpg"/>
          <p:cNvPicPr>
            <a:picLocks noChangeAspect="1"/>
          </p:cNvPicPr>
          <p:nvPr/>
        </p:nvPicPr>
        <p:blipFill rotWithShape="1">
          <a:blip r:embed="rId2">
            <a:extLst>
              <a:ext uri="{28A0092B-C50C-407E-A947-70E740481C1C}">
                <a14:useLocalDpi xmlns:a14="http://schemas.microsoft.com/office/drawing/2010/main" val="0"/>
              </a:ext>
            </a:extLst>
          </a:blip>
          <a:srcRect b="5577"/>
          <a:stretch/>
        </p:blipFill>
        <p:spPr>
          <a:xfrm>
            <a:off x="871903" y="2638552"/>
            <a:ext cx="7391050" cy="26164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26"/>
          <p:cNvSpPr>
            <a:spLocks noGrp="1" noChangeArrowheads="1"/>
          </p:cNvSpPr>
          <p:nvPr>
            <p:ph type="title"/>
          </p:nvPr>
        </p:nvSpPr>
        <p:spPr/>
        <p:txBody>
          <a:bodyPr/>
          <a:lstStyle/>
          <a:p>
            <a:r>
              <a:rPr lang="en-US" dirty="0" smtClean="0"/>
              <a:t>Nuclear Fission</a:t>
            </a:r>
            <a:endParaRPr lang="en-US" dirty="0"/>
          </a:p>
        </p:txBody>
      </p:sp>
      <p:sp>
        <p:nvSpPr>
          <p:cNvPr id="8196" name="Rectangle 1027"/>
          <p:cNvSpPr>
            <a:spLocks noGrp="1" noChangeArrowheads="1"/>
          </p:cNvSpPr>
          <p:nvPr>
            <p:ph idx="1"/>
          </p:nvPr>
        </p:nvSpPr>
        <p:spPr>
          <a:xfrm>
            <a:off x="365126" y="1957254"/>
            <a:ext cx="4581826" cy="4653915"/>
          </a:xfrm>
        </p:spPr>
        <p:txBody>
          <a:bodyPr/>
          <a:lstStyle/>
          <a:p>
            <a:r>
              <a:rPr lang="en-US" dirty="0" smtClean="0"/>
              <a:t>Chain reaction—a </a:t>
            </a:r>
            <a:br>
              <a:rPr lang="en-US" dirty="0" smtClean="0"/>
            </a:br>
            <a:r>
              <a:rPr lang="en-US" dirty="0" smtClean="0"/>
              <a:t>self-sustaining reaction in which the products of one reaction event stimulate further reaction events</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34_02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5135014" y="1957254"/>
            <a:ext cx="3178022" cy="4733462"/>
          </a:xfrm>
          <a:prstGeom prst="rect">
            <a:avLst/>
          </a:prstGeom>
        </p:spPr>
      </p:pic>
    </p:spTree>
    <p:extLst>
      <p:ext uri="{BB962C8B-B14F-4D97-AF65-F5344CB8AC3E}">
        <p14:creationId xmlns:p14="http://schemas.microsoft.com/office/powerpoint/2010/main" val="38223315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r>
              <a:rPr lang="en-US" smtClean="0"/>
              <a:t>Nuclear Fission</a:t>
            </a:r>
            <a:endParaRPr lang="en-US" dirty="0"/>
          </a:p>
        </p:txBody>
      </p:sp>
      <p:sp>
        <p:nvSpPr>
          <p:cNvPr id="9219" name="Rectangle 1027"/>
          <p:cNvSpPr>
            <a:spLocks noGrp="1" noChangeArrowheads="1"/>
          </p:cNvSpPr>
          <p:nvPr>
            <p:ph sz="half" idx="1"/>
          </p:nvPr>
        </p:nvSpPr>
        <p:spPr>
          <a:xfrm>
            <a:off x="365123" y="1956816"/>
            <a:ext cx="4424591" cy="3834674"/>
          </a:xfrm>
        </p:spPr>
        <p:txBody>
          <a:bodyPr/>
          <a:lstStyle/>
          <a:p>
            <a:r>
              <a:rPr lang="en-US" dirty="0" smtClean="0"/>
              <a:t>Chain reaction in uranium</a:t>
            </a:r>
          </a:p>
          <a:p>
            <a:pPr lvl="1"/>
            <a:r>
              <a:rPr lang="en-US" sz="2800" dirty="0" smtClean="0"/>
              <a:t>Small amount, chain reaction fizzles.</a:t>
            </a:r>
          </a:p>
          <a:p>
            <a:pPr lvl="1"/>
            <a:r>
              <a:rPr lang="en-US" sz="2800" dirty="0" smtClean="0"/>
              <a:t>Critical amount, chain reaction produces an explosion.</a:t>
            </a:r>
            <a:endParaRPr lang="en-US" sz="2800" dirty="0"/>
          </a:p>
        </p:txBody>
      </p:sp>
      <p:sp>
        <p:nvSpPr>
          <p:cNvPr id="6" name="Footer Placeholder 5"/>
          <p:cNvSpPr>
            <a:spLocks noGrp="1"/>
          </p:cNvSpPr>
          <p:nvPr>
            <p:ph type="ftr" sz="quarter" idx="10"/>
          </p:nvPr>
        </p:nvSpPr>
        <p:spPr/>
        <p:txBody>
          <a:bodyPr/>
          <a:lstStyle/>
          <a:p>
            <a:r>
              <a:rPr lang="en-GB" smtClean="0"/>
              <a:t>© 2015 Pearson Education, Inc.</a:t>
            </a:r>
            <a:endParaRPr lang="en-GB" dirty="0"/>
          </a:p>
        </p:txBody>
      </p:sp>
      <p:pic>
        <p:nvPicPr>
          <p:cNvPr id="8" name="Picture 7" descr="34_04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5094056" y="1367847"/>
            <a:ext cx="3161146" cy="52314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NEIGHBOR</a:t>
            </a:r>
            <a:endParaRPr lang="en-US" dirty="0"/>
          </a:p>
        </p:txBody>
      </p:sp>
      <p:sp>
        <p:nvSpPr>
          <p:cNvPr id="203779" name="Rectangle 1027"/>
          <p:cNvSpPr>
            <a:spLocks noGrp="1" noChangeArrowheads="1"/>
          </p:cNvSpPr>
          <p:nvPr>
            <p:ph idx="1"/>
          </p:nvPr>
        </p:nvSpPr>
        <p:spPr/>
        <p:txBody>
          <a:bodyPr/>
          <a:lstStyle/>
          <a:p>
            <a:pPr marL="0" indent="0">
              <a:buNone/>
            </a:pPr>
            <a:r>
              <a:rPr lang="en-US" sz="2000" dirty="0"/>
              <a:t>The greater the surface area of a piece of fission material, </a:t>
            </a:r>
            <a:r>
              <a:rPr lang="en-US" sz="2000" dirty="0" smtClean="0"/>
              <a:t>the</a:t>
            </a:r>
          </a:p>
          <a:p>
            <a:pPr marL="0" indent="0">
              <a:buNone/>
            </a:pPr>
            <a:endParaRPr lang="en-US" sz="2000" dirty="0"/>
          </a:p>
          <a:p>
            <a:pPr marL="514350" indent="-514350">
              <a:buFont typeface="+mj-lt"/>
              <a:buAutoNum type="alphaUcPeriod"/>
            </a:pPr>
            <a:r>
              <a:rPr lang="en-US" sz="2000" dirty="0" smtClean="0"/>
              <a:t>less likely an explosion.</a:t>
            </a:r>
          </a:p>
          <a:p>
            <a:pPr marL="514350" indent="-514350">
              <a:buFont typeface="+mj-lt"/>
              <a:buAutoNum type="alphaUcPeriod"/>
            </a:pPr>
            <a:r>
              <a:rPr lang="en-US" sz="2000" dirty="0" smtClean="0"/>
              <a:t>more likely an explosion. </a:t>
            </a:r>
          </a:p>
          <a:p>
            <a:pPr marL="514350" indent="-514350">
              <a:buFont typeface="+mj-lt"/>
              <a:buAutoNum type="alphaUcPeriod"/>
            </a:pPr>
            <a:r>
              <a:rPr lang="en-US" sz="2000" dirty="0" smtClean="0"/>
              <a:t>Neither A nor B; mass, rather than surface area is significant.</a:t>
            </a:r>
          </a:p>
          <a:p>
            <a:pPr marL="514350" indent="-514350">
              <a:buFont typeface="+mj-lt"/>
              <a:buAutoNum type="alphaUcPeriod"/>
            </a:pPr>
            <a:r>
              <a:rPr lang="en-US" sz="2000" dirty="0" smtClean="0"/>
              <a:t>None of the above.</a:t>
            </a:r>
          </a:p>
          <a:p>
            <a:pPr marL="0" indent="0">
              <a:buNone/>
            </a:pP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ANSWER</a:t>
            </a:r>
            <a:endParaRPr lang="en-US" dirty="0"/>
          </a:p>
        </p:txBody>
      </p:sp>
      <p:sp>
        <p:nvSpPr>
          <p:cNvPr id="205827" name="Rectangle 1027"/>
          <p:cNvSpPr>
            <a:spLocks noGrp="1" noChangeArrowheads="1"/>
          </p:cNvSpPr>
          <p:nvPr>
            <p:ph idx="1"/>
          </p:nvPr>
        </p:nvSpPr>
        <p:spPr/>
        <p:txBody>
          <a:bodyPr/>
          <a:lstStyle/>
          <a:p>
            <a:pPr marL="0" indent="0">
              <a:buNone/>
            </a:pPr>
            <a:r>
              <a:rPr lang="en-US" sz="2000" dirty="0"/>
              <a:t>The greater the surface area of a piece of fission material, the</a:t>
            </a:r>
          </a:p>
          <a:p>
            <a:pPr marL="0" indent="0">
              <a:buNone/>
            </a:pPr>
            <a:endParaRPr lang="en-US" sz="2000" dirty="0"/>
          </a:p>
          <a:p>
            <a:pPr marL="514350" indent="-514350">
              <a:buFont typeface="+mj-lt"/>
              <a:buAutoNum type="alphaUcPeriod"/>
            </a:pPr>
            <a:r>
              <a:rPr lang="en-US" sz="2000" b="1" dirty="0"/>
              <a:t>less likely an explosion.</a:t>
            </a:r>
          </a:p>
          <a:p>
            <a:pPr marL="514350" indent="-514350">
              <a:buFont typeface="+mj-lt"/>
              <a:buAutoNum type="alphaUcPeriod"/>
            </a:pPr>
            <a:r>
              <a:rPr lang="en-US" sz="2000" dirty="0"/>
              <a:t>more likely an explosion. </a:t>
            </a:r>
          </a:p>
          <a:p>
            <a:pPr marL="514350" indent="-514350">
              <a:buFont typeface="+mj-lt"/>
              <a:buAutoNum type="alphaUcPeriod"/>
            </a:pPr>
            <a:r>
              <a:rPr lang="en-US" sz="2000" dirty="0"/>
              <a:t>Neither A nor B; mass, rather than surface area is significant.</a:t>
            </a:r>
          </a:p>
          <a:p>
            <a:pPr marL="514350" indent="-514350">
              <a:buFont typeface="+mj-lt"/>
              <a:buAutoNum type="alphaUcPeriod"/>
            </a:pPr>
            <a:r>
              <a:rPr lang="en-US" sz="2000" dirty="0"/>
              <a:t>None of the above.</a:t>
            </a:r>
          </a:p>
          <a:p>
            <a:pPr marL="0" indent="0">
              <a:buNone/>
            </a:pPr>
            <a:endParaRPr lang="en-US" sz="2000" dirty="0"/>
          </a:p>
          <a:p>
            <a:pPr marL="0" indent="0">
              <a:buNone/>
            </a:pPr>
            <a:r>
              <a:rPr lang="en-US" sz="2000" b="1" dirty="0" smtClean="0"/>
              <a:t>Explanation:</a:t>
            </a:r>
          </a:p>
          <a:p>
            <a:pPr marL="0" indent="0">
              <a:buNone/>
            </a:pPr>
            <a:r>
              <a:rPr lang="en-US" sz="2000" dirty="0" smtClean="0"/>
              <a:t>When a chain reaction occurs, it fizzles out when neutrons escape a surface. Therefore, the greater the surface area, the less likely an explosion will occur.</a:t>
            </a:r>
            <a:endParaRPr lang="en-US" sz="20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Nuclear Fission</a:t>
            </a:r>
            <a:br>
              <a:rPr lang="en-US" dirty="0"/>
            </a:br>
            <a:r>
              <a:rPr lang="en-US" dirty="0"/>
              <a:t>CHECK YOUR </a:t>
            </a:r>
            <a:r>
              <a:rPr lang="en-US" dirty="0" smtClean="0"/>
              <a:t>NEIGHBOR</a:t>
            </a:r>
            <a:endParaRPr lang="en-US" dirty="0"/>
          </a:p>
        </p:txBody>
      </p:sp>
      <p:sp>
        <p:nvSpPr>
          <p:cNvPr id="207875" name="Rectangle 3"/>
          <p:cNvSpPr>
            <a:spLocks noGrp="1" noChangeArrowheads="1"/>
          </p:cNvSpPr>
          <p:nvPr>
            <p:ph idx="1"/>
          </p:nvPr>
        </p:nvSpPr>
        <p:spPr/>
        <p:txBody>
          <a:bodyPr/>
          <a:lstStyle/>
          <a:p>
            <a:pPr marL="0" indent="0">
              <a:buNone/>
            </a:pPr>
            <a:r>
              <a:rPr lang="en-US" dirty="0"/>
              <a:t>Which of these nuclei has the greatest mass</a:t>
            </a:r>
            <a:r>
              <a:rPr lang="en-US" dirty="0" smtClean="0"/>
              <a:t>?</a:t>
            </a:r>
          </a:p>
          <a:p>
            <a:pPr marL="0" indent="0">
              <a:buNone/>
            </a:pPr>
            <a:endParaRPr lang="en-US" dirty="0"/>
          </a:p>
          <a:p>
            <a:pPr marL="514350" indent="-514350">
              <a:buFont typeface="+mj-lt"/>
              <a:buAutoNum type="alphaUcPeriod"/>
            </a:pPr>
            <a:r>
              <a:rPr lang="en-US" dirty="0" smtClean="0"/>
              <a:t>Hydrogen </a:t>
            </a:r>
          </a:p>
          <a:p>
            <a:pPr marL="514350" indent="-514350">
              <a:buFont typeface="+mj-lt"/>
              <a:buAutoNum type="alphaUcPeriod"/>
            </a:pPr>
            <a:r>
              <a:rPr lang="en-US" dirty="0" smtClean="0"/>
              <a:t>Iron </a:t>
            </a:r>
          </a:p>
          <a:p>
            <a:pPr marL="514350" indent="-514350">
              <a:buFont typeface="+mj-lt"/>
              <a:buAutoNum type="alphaUcPeriod"/>
            </a:pPr>
            <a:r>
              <a:rPr lang="en-US" dirty="0" smtClean="0"/>
              <a:t>Lead </a:t>
            </a:r>
          </a:p>
          <a:p>
            <a:pPr marL="514350" indent="-514350">
              <a:buFont typeface="+mj-lt"/>
              <a:buAutoNum type="alphaUcPeriod"/>
            </a:pPr>
            <a:r>
              <a:rPr lang="en-US" dirty="0" smtClean="0"/>
              <a:t>Uranium </a:t>
            </a:r>
          </a:p>
          <a:p>
            <a:pPr marL="0" indent="0">
              <a:buNone/>
            </a:pP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1767</TotalTime>
  <Words>1719</Words>
  <Application>Microsoft Macintosh PowerPoint</Application>
  <PresentationFormat>On-screen Show (4:3)</PresentationFormat>
  <Paragraphs>269</Paragraphs>
  <Slides>38</Slides>
  <Notes>15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HA5Lect_template</vt:lpstr>
      <vt:lpstr>Chapter 34:  Nuclear Fission and Fusion</vt:lpstr>
      <vt:lpstr>This lecture will help you understand:</vt:lpstr>
      <vt:lpstr>Nuclear Fission</vt:lpstr>
      <vt:lpstr>Nuclear Fission</vt:lpstr>
      <vt:lpstr>Nuclear Fission</vt:lpstr>
      <vt:lpstr>Nuclear Fission</vt:lpstr>
      <vt:lpstr>Nuclear Fission CHECK YOUR NEIGHBOR</vt:lpstr>
      <vt:lpstr>Nuclear Fission CHECK YOUR ANSWER</vt:lpstr>
      <vt:lpstr>Nuclear Fission CHECK YOUR NEIGHBOR</vt:lpstr>
      <vt:lpstr>Nuclear Fission CHECK YOUR ANSWER</vt:lpstr>
      <vt:lpstr>Nuclear Fission CHECK YOUR NEIGHBOR</vt:lpstr>
      <vt:lpstr>Nuclear Fission CHECK YOUR ANSWER</vt:lpstr>
      <vt:lpstr>Nuclear Fission CHECK YOUR NEIGHBOR</vt:lpstr>
      <vt:lpstr>Nuclear Fission CHECK YOUR ANSWER</vt:lpstr>
      <vt:lpstr>Nuclear Fission CHECK YOUR NEIGHBOR</vt:lpstr>
      <vt:lpstr>Nuclear Fission CHECK YOUR ANSWER</vt:lpstr>
      <vt:lpstr>Nuclear Fission</vt:lpstr>
      <vt:lpstr>Nuclear Fission Reactors</vt:lpstr>
      <vt:lpstr>Nuclear Fission Reactors</vt:lpstr>
      <vt:lpstr>Nuclear Fission Reactors</vt:lpstr>
      <vt:lpstr>Breeder Reactor</vt:lpstr>
      <vt:lpstr>Breeder Reactor</vt:lpstr>
      <vt:lpstr>Fission Power</vt:lpstr>
      <vt:lpstr>Mass–Energy Equivalence—E = mc2</vt:lpstr>
      <vt:lpstr>Mass–Energy Equivalence—E = mc2</vt:lpstr>
      <vt:lpstr>Mass–Energy Equivalence—E = mc2</vt:lpstr>
      <vt:lpstr>Mass–Energy Equivalence—E = mc2</vt:lpstr>
      <vt:lpstr>Mass–Energy Equivalence—E = mc2</vt:lpstr>
      <vt:lpstr>Mass–Energy Equivalence—E = mc2</vt:lpstr>
      <vt:lpstr>Nuclear Fusion</vt:lpstr>
      <vt:lpstr>Nuclear Fusion</vt:lpstr>
      <vt:lpstr>Nuclear Fusion</vt:lpstr>
      <vt:lpstr>Nuclear Fusion</vt:lpstr>
      <vt:lpstr>Nuclear Fusion CHECK YOUR NEIGHBOR</vt:lpstr>
      <vt:lpstr>Nuclear Fusion CHECK YOUR ANSWER</vt:lpstr>
      <vt:lpstr>Controlling Fusion</vt:lpstr>
      <vt:lpstr>Nuclear Fission CHECK YOUR NEIGHBOR</vt:lpstr>
      <vt:lpstr>Nuclear Fission CHECK YOUR ANSWER</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366</cp:revision>
  <dcterms:created xsi:type="dcterms:W3CDTF">2007-09-26T05:29:17Z</dcterms:created>
  <dcterms:modified xsi:type="dcterms:W3CDTF">2014-06-12T10:57:45Z</dcterms:modified>
</cp:coreProperties>
</file>