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2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9144000" cy="6858000" type="screen4x3"/>
  <p:notesSz cx="6858000" cy="9144000"/>
  <p:custDataLst>
    <p:tags r:id="rId6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28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499"/>
    <a:srgbClr val="F44311"/>
    <a:srgbClr val="0063B1"/>
    <a:srgbClr val="232E5B"/>
    <a:srgbClr val="0064B2"/>
    <a:srgbClr val="000000"/>
    <a:srgbClr val="E5B73D"/>
    <a:srgbClr val="CD0044"/>
    <a:srgbClr val="4D92BC"/>
    <a:srgbClr val="6A7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5" autoAdjust="0"/>
    <p:restoredTop sz="94342" autoAdjust="0"/>
  </p:normalViewPr>
  <p:slideViewPr>
    <p:cSldViewPr snapToGrid="0">
      <p:cViewPr varScale="1">
        <p:scale>
          <a:sx n="102" d="100"/>
          <a:sy n="102" d="100"/>
        </p:scale>
        <p:origin x="-736" y="-96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504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tags" Target="tags/tag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6/13/14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59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B. Beta</a:t>
            </a:r>
          </a:p>
        </p:txBody>
      </p:sp>
    </p:spTree>
    <p:extLst>
      <p:ext uri="{BB962C8B-B14F-4D97-AF65-F5344CB8AC3E}">
        <p14:creationId xmlns:p14="http://schemas.microsoft.com/office/powerpoint/2010/main" val="460849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B. Beta</a:t>
            </a:r>
          </a:p>
        </p:txBody>
      </p:sp>
    </p:spTree>
    <p:extLst>
      <p:ext uri="{BB962C8B-B14F-4D97-AF65-F5344CB8AC3E}">
        <p14:creationId xmlns:p14="http://schemas.microsoft.com/office/powerpoint/2010/main" val="3021250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B. nucleus that holds nucleons together.</a:t>
            </a:r>
          </a:p>
        </p:txBody>
      </p:sp>
    </p:spTree>
    <p:extLst>
      <p:ext uri="{BB962C8B-B14F-4D97-AF65-F5344CB8AC3E}">
        <p14:creationId xmlns:p14="http://schemas.microsoft.com/office/powerpoint/2010/main" val="928656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B. nucleus that holds nucleons together.</a:t>
            </a:r>
          </a:p>
        </p:txBody>
      </p:sp>
    </p:spTree>
    <p:extLst>
      <p:ext uri="{BB962C8B-B14F-4D97-AF65-F5344CB8AC3E}">
        <p14:creationId xmlns:p14="http://schemas.microsoft.com/office/powerpoint/2010/main" val="1943106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A. short-range force.</a:t>
            </a:r>
          </a:p>
        </p:txBody>
      </p:sp>
    </p:spTree>
    <p:extLst>
      <p:ext uri="{BB962C8B-B14F-4D97-AF65-F5344CB8AC3E}">
        <p14:creationId xmlns:p14="http://schemas.microsoft.com/office/powerpoint/2010/main" val="74317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A. short-range force.</a:t>
            </a:r>
          </a:p>
        </p:txBody>
      </p:sp>
    </p:spTree>
    <p:extLst>
      <p:ext uri="{BB962C8B-B14F-4D97-AF65-F5344CB8AC3E}">
        <p14:creationId xmlns:p14="http://schemas.microsoft.com/office/powerpoint/2010/main" val="4034178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C. half.</a:t>
            </a:r>
          </a:p>
        </p:txBody>
      </p:sp>
    </p:spTree>
    <p:extLst>
      <p:ext uri="{BB962C8B-B14F-4D97-AF65-F5344CB8AC3E}">
        <p14:creationId xmlns:p14="http://schemas.microsoft.com/office/powerpoint/2010/main" val="3282884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C. half.</a:t>
            </a:r>
          </a:p>
        </p:txBody>
      </p:sp>
    </p:spTree>
    <p:extLst>
      <p:ext uri="{BB962C8B-B14F-4D97-AF65-F5344CB8AC3E}">
        <p14:creationId xmlns:p14="http://schemas.microsoft.com/office/powerpoint/2010/main" val="2754638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D. 9 minutes</a:t>
            </a:r>
          </a:p>
        </p:txBody>
      </p:sp>
    </p:spTree>
    <p:extLst>
      <p:ext uri="{BB962C8B-B14F-4D97-AF65-F5344CB8AC3E}">
        <p14:creationId xmlns:p14="http://schemas.microsoft.com/office/powerpoint/2010/main" val="3939249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D. 9 minutes</a:t>
            </a:r>
          </a:p>
        </p:txBody>
      </p:sp>
    </p:spTree>
    <p:extLst>
      <p:ext uri="{BB962C8B-B14F-4D97-AF65-F5344CB8AC3E}">
        <p14:creationId xmlns:p14="http://schemas.microsoft.com/office/powerpoint/2010/main" val="99261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D. All of the above.</a:t>
            </a:r>
          </a:p>
        </p:txBody>
      </p:sp>
    </p:spTree>
    <p:extLst>
      <p:ext uri="{BB962C8B-B14F-4D97-AF65-F5344CB8AC3E}">
        <p14:creationId xmlns:p14="http://schemas.microsoft.com/office/powerpoint/2010/main" val="4116971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A. reduces by 2.</a:t>
            </a:r>
          </a:p>
        </p:txBody>
      </p:sp>
    </p:spTree>
    <p:extLst>
      <p:ext uri="{BB962C8B-B14F-4D97-AF65-F5344CB8AC3E}">
        <p14:creationId xmlns:p14="http://schemas.microsoft.com/office/powerpoint/2010/main" val="2576549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A. reduces by 2.</a:t>
            </a:r>
          </a:p>
        </p:txBody>
      </p:sp>
    </p:spTree>
    <p:extLst>
      <p:ext uri="{BB962C8B-B14F-4D97-AF65-F5344CB8AC3E}">
        <p14:creationId xmlns:p14="http://schemas.microsoft.com/office/powerpoint/2010/main" val="2014221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A. reduces by 1.</a:t>
            </a:r>
          </a:p>
        </p:txBody>
      </p:sp>
    </p:spTree>
    <p:extLst>
      <p:ext uri="{BB962C8B-B14F-4D97-AF65-F5344CB8AC3E}">
        <p14:creationId xmlns:p14="http://schemas.microsoft.com/office/powerpoint/2010/main" val="1362368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A. reduces by 1.</a:t>
            </a:r>
          </a:p>
        </p:txBody>
      </p:sp>
    </p:spTree>
    <p:extLst>
      <p:ext uri="{BB962C8B-B14F-4D97-AF65-F5344CB8AC3E}">
        <p14:creationId xmlns:p14="http://schemas.microsoft.com/office/powerpoint/2010/main" val="297377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C. Both A and B.</a:t>
            </a:r>
          </a:p>
        </p:txBody>
      </p:sp>
    </p:spTree>
    <p:extLst>
      <p:ext uri="{BB962C8B-B14F-4D97-AF65-F5344CB8AC3E}">
        <p14:creationId xmlns:p14="http://schemas.microsoft.com/office/powerpoint/2010/main" val="2480450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C. Both A and B.</a:t>
            </a:r>
          </a:p>
        </p:txBody>
      </p:sp>
    </p:spTree>
    <p:extLst>
      <p:ext uri="{BB962C8B-B14F-4D97-AF65-F5344CB8AC3E}">
        <p14:creationId xmlns:p14="http://schemas.microsoft.com/office/powerpoint/2010/main" val="2738391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B. –1.</a:t>
            </a:r>
          </a:p>
        </p:txBody>
      </p:sp>
    </p:spTree>
    <p:extLst>
      <p:ext uri="{BB962C8B-B14F-4D97-AF65-F5344CB8AC3E}">
        <p14:creationId xmlns:p14="http://schemas.microsoft.com/office/powerpoint/2010/main" val="595715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B. –1.</a:t>
            </a:r>
          </a:p>
        </p:txBody>
      </p:sp>
    </p:spTree>
    <p:extLst>
      <p:ext uri="{BB962C8B-B14F-4D97-AF65-F5344CB8AC3E}">
        <p14:creationId xmlns:p14="http://schemas.microsoft.com/office/powerpoint/2010/main" val="1322677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D. None of the above.</a:t>
            </a:r>
          </a:p>
        </p:txBody>
      </p:sp>
    </p:spTree>
    <p:extLst>
      <p:ext uri="{BB962C8B-B14F-4D97-AF65-F5344CB8AC3E}">
        <p14:creationId xmlns:p14="http://schemas.microsoft.com/office/powerpoint/2010/main" val="1426036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D. None of the above.</a:t>
            </a:r>
          </a:p>
        </p:txBody>
      </p:sp>
    </p:spTree>
    <p:extLst>
      <p:ext uri="{BB962C8B-B14F-4D97-AF65-F5344CB8AC3E}">
        <p14:creationId xmlns:p14="http://schemas.microsoft.com/office/powerpoint/2010/main" val="244044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D. All of the above.</a:t>
            </a:r>
          </a:p>
        </p:txBody>
      </p:sp>
    </p:spTree>
    <p:extLst>
      <p:ext uri="{BB962C8B-B14F-4D97-AF65-F5344CB8AC3E}">
        <p14:creationId xmlns:p14="http://schemas.microsoft.com/office/powerpoint/2010/main" val="889496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D. before humans emerged on Earth.</a:t>
            </a:r>
          </a:p>
        </p:txBody>
      </p:sp>
    </p:spTree>
    <p:extLst>
      <p:ext uri="{BB962C8B-B14F-4D97-AF65-F5344CB8AC3E}">
        <p14:creationId xmlns:p14="http://schemas.microsoft.com/office/powerpoint/2010/main" val="1864769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D. before humans emerged on Earth.</a:t>
            </a:r>
          </a:p>
        </p:txBody>
      </p:sp>
    </p:spTree>
    <p:extLst>
      <p:ext uri="{BB962C8B-B14F-4D97-AF65-F5344CB8AC3E}">
        <p14:creationId xmlns:p14="http://schemas.microsoft.com/office/powerpoint/2010/main" val="732616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A. becomes an atom of a different element, always.</a:t>
            </a:r>
          </a:p>
        </p:txBody>
      </p:sp>
    </p:spTree>
    <p:extLst>
      <p:ext uri="{BB962C8B-B14F-4D97-AF65-F5344CB8AC3E}">
        <p14:creationId xmlns:p14="http://schemas.microsoft.com/office/powerpoint/2010/main" val="4077907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A. becomes an atom of a different element, always.</a:t>
            </a:r>
          </a:p>
        </p:txBody>
      </p:sp>
    </p:spTree>
    <p:extLst>
      <p:ext uri="{BB962C8B-B14F-4D97-AF65-F5344CB8AC3E}">
        <p14:creationId xmlns:p14="http://schemas.microsoft.com/office/powerpoint/2010/main" val="3048020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A. Alpha</a:t>
            </a:r>
          </a:p>
        </p:txBody>
      </p:sp>
    </p:spTree>
    <p:extLst>
      <p:ext uri="{BB962C8B-B14F-4D97-AF65-F5344CB8AC3E}">
        <p14:creationId xmlns:p14="http://schemas.microsoft.com/office/powerpoint/2010/main" val="174152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A. Alpha</a:t>
            </a:r>
          </a:p>
        </p:txBody>
      </p:sp>
    </p:spTree>
    <p:extLst>
      <p:ext uri="{BB962C8B-B14F-4D97-AF65-F5344CB8AC3E}">
        <p14:creationId xmlns:p14="http://schemas.microsoft.com/office/powerpoint/2010/main" val="54555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126" y="3124200"/>
            <a:ext cx="3768147" cy="107721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rgbClr val="F44311"/>
                </a:solidFill>
              </a:defRPr>
            </a:lvl1pPr>
          </a:lstStyle>
          <a:p>
            <a:pPr lvl="0"/>
            <a:r>
              <a:rPr lang="en-US" noProof="0" dirty="0" smtClean="0"/>
              <a:t>Click to edit</a:t>
            </a:r>
            <a:br>
              <a:rPr lang="en-US" noProof="0" dirty="0" smtClean="0"/>
            </a:br>
            <a:r>
              <a:rPr lang="en-US" noProof="0" dirty="0" smtClean="0"/>
              <a:t>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>
                <a:solidFill>
                  <a:srgbClr val="F44311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2E44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Lecture Outline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9" name="Picture 8" descr="HEWI9107_12_eca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602537"/>
            <a:ext cx="4886325" cy="625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BCDE4-2888-8547-8C78-57D79B1356D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8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2E44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1490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957254"/>
            <a:ext cx="8229600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2E4499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E4499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2E4499"/>
        </a:buClr>
        <a:buChar char="–"/>
        <a:tabLst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1.emf"/><Relationship Id="rId5" Type="http://schemas.openxmlformats.org/officeDocument/2006/relationships/image" Target="../media/image22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5" y="2612385"/>
            <a:ext cx="3418599" cy="2032371"/>
          </a:xfrm>
        </p:spPr>
        <p:txBody>
          <a:bodyPr/>
          <a:lstStyle/>
          <a:p>
            <a:r>
              <a:rPr lang="en-US" dirty="0" smtClean="0"/>
              <a:t>Chapter 33: </a:t>
            </a:r>
            <a:br>
              <a:rPr lang="en-US" dirty="0" smtClean="0"/>
            </a:br>
            <a:r>
              <a:rPr lang="en-US" dirty="0" smtClean="0"/>
              <a:t>The Atomic Nucleus and Radioactivity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Alpha, Beta, and Gamma Rays</a:t>
            </a:r>
            <a:endParaRPr 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penetrations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33_03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4509853" y="1644096"/>
            <a:ext cx="4138880" cy="491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Alpha, Beta, and Gamma Rays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origins of radioactivity go back </a:t>
            </a:r>
            <a:r>
              <a:rPr lang="en-US" dirty="0" smtClean="0"/>
              <a:t>to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military activities in the mid-20th century.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Industrial Revolution two centuries ago.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beginning of human error.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before humans emerged on Earth.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Alpha, Beta, and Gamma Rays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origins of radioactivity go back to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military activities in the mid-20th century.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Industrial Revolution two centuries ago.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beginning of human error. 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before humans emerged on Earth.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Alpha, Beta, and Gamma Rays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Any atom that emits an alpha particle or beta particle </a:t>
            </a: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becomes an atom of a different element, always.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may become an atom of a different element.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becomes a different isotope of the same element.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increases its mass.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Alpha, Beta, and Gamma Rays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Any atom that emits an alpha particle or beta particle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US" sz="2400" b="1" dirty="0"/>
              <a:t>becomes an atom of a different element, always.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may become an atom of a different element.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becomes a different isotope of the same element.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increases its mass.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b="1" dirty="0" smtClean="0"/>
              <a:t>Explanation: </a:t>
            </a:r>
          </a:p>
          <a:p>
            <a:pPr marL="0" indent="0">
              <a:buNone/>
            </a:pPr>
            <a:r>
              <a:rPr lang="en-US" sz="2400" dirty="0" smtClean="0"/>
              <a:t>Contrary to the failures of alchemists of old to change elements from one to another, this was going on all around them—unnoticed.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Alpha, Beta, and Gamma Rays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irradiation kills microbes.</a:t>
            </a:r>
          </a:p>
          <a:p>
            <a:pPr lvl="1"/>
            <a:r>
              <a:rPr lang="en-US" dirty="0" smtClean="0"/>
              <a:t>Doesn</a:t>
            </a:r>
            <a:r>
              <a:rPr lang="fr-FR" dirty="0" smtClean="0"/>
              <a:t>'</a:t>
            </a:r>
            <a:r>
              <a:rPr lang="en-US" dirty="0" smtClean="0"/>
              <a:t>t make the food radioactive.</a:t>
            </a:r>
          </a:p>
          <a:p>
            <a:pPr lvl="1"/>
            <a:r>
              <a:rPr lang="en-US" dirty="0" smtClean="0"/>
              <a:t>There is no diarrhea with astronauts in space (their food is first irradiated).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33_05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65" y="3989340"/>
            <a:ext cx="4191526" cy="2682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Alpha, Beta, and Gamma Rays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these is the nucleus of the helium atom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Alpha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Beta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Gamma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are different forms of helium.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Alpha, Beta, and Gamma Rays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these is the nucleus of the helium atom?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Alpha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Beta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Gamma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All are different forms of helium.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Alpha, Beta, and Gamma Rays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these is actually a high-speed electron</a:t>
            </a:r>
            <a:r>
              <a:rPr lang="en-US" dirty="0" smtClean="0"/>
              <a:t>?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Alpha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Beta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Gamma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are high speed.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Alpha, Beta, and Gamma Rays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4"/>
            <a:ext cx="8194170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of these is actually a high-speed electron?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Alpha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Beta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Gamma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All are high speed.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b="1" dirty="0" smtClean="0"/>
              <a:t>Explanation: </a:t>
            </a:r>
          </a:p>
          <a:p>
            <a:pPr marL="0" indent="0">
              <a:buNone/>
            </a:pPr>
            <a:r>
              <a:rPr lang="en-US" sz="2400" dirty="0" smtClean="0"/>
              <a:t>Choice D may be true, but doesn</a:t>
            </a:r>
            <a:r>
              <a:rPr lang="fr-FR" sz="2400" dirty="0" smtClean="0"/>
              <a:t>'</a:t>
            </a:r>
            <a:r>
              <a:rPr lang="en-US" sz="2400" dirty="0" smtClean="0"/>
              <a:t>t directly answer the question.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 will help you understand: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X-Rays and Radioactivity</a:t>
            </a:r>
          </a:p>
          <a:p>
            <a:r>
              <a:rPr lang="en-US" dirty="0" smtClean="0"/>
              <a:t>Alpha, Beta and Gamma Rays</a:t>
            </a:r>
          </a:p>
          <a:p>
            <a:r>
              <a:rPr lang="en-US" dirty="0" smtClean="0"/>
              <a:t>Environmental Radiation</a:t>
            </a:r>
          </a:p>
          <a:p>
            <a:r>
              <a:rPr lang="en-US" dirty="0" smtClean="0"/>
              <a:t>The Atomic Nucleus and the Strong Force</a:t>
            </a:r>
          </a:p>
          <a:p>
            <a:r>
              <a:rPr lang="en-US" dirty="0" smtClean="0"/>
              <a:t>Radioactive Half-Life</a:t>
            </a:r>
          </a:p>
          <a:p>
            <a:r>
              <a:rPr lang="en-US" dirty="0" smtClean="0"/>
              <a:t>Radiation Detectors</a:t>
            </a:r>
          </a:p>
          <a:p>
            <a:r>
              <a:rPr lang="en-US" dirty="0" smtClean="0"/>
              <a:t>Transmutation of Elements</a:t>
            </a:r>
          </a:p>
          <a:p>
            <a:r>
              <a:rPr lang="en-US" dirty="0" smtClean="0"/>
              <a:t>Radiometric Dating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Radiation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Radon, a common environmental hazard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Most radiation from natural background</a:t>
            </a:r>
          </a:p>
          <a:p>
            <a:pPr lvl="1"/>
            <a:r>
              <a:rPr lang="en-US" dirty="0" smtClean="0"/>
              <a:t>About 1/5 from nonnatural 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33_06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1"/>
          <a:stretch/>
        </p:blipFill>
        <p:spPr>
          <a:xfrm>
            <a:off x="767727" y="3086241"/>
            <a:ext cx="4415382" cy="1825922"/>
          </a:xfrm>
          <a:prstGeom prst="rect">
            <a:avLst/>
          </a:prstGeom>
        </p:spPr>
      </p:pic>
      <p:pic>
        <p:nvPicPr>
          <p:cNvPr id="6" name="Picture 5" descr="33_07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36" y="2578989"/>
            <a:ext cx="2326120" cy="2840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Radiation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Units of radiation</a:t>
            </a:r>
          </a:p>
          <a:p>
            <a:pPr marL="0" indent="0">
              <a:buNone/>
              <a:tabLst>
                <a:tab pos="1430338" algn="l"/>
                <a:tab pos="3201988" algn="l"/>
                <a:tab pos="4625975" algn="l"/>
                <a:tab pos="6169025" algn="l"/>
              </a:tabLst>
            </a:pPr>
            <a:r>
              <a:rPr lang="en-US" sz="2400" b="1" dirty="0" smtClean="0"/>
              <a:t>Particle	Radiation 	Dosage	Factor	Health effect</a:t>
            </a:r>
          </a:p>
          <a:p>
            <a:pPr marL="0" indent="0">
              <a:buNone/>
              <a:tabLst>
                <a:tab pos="1770063" algn="l"/>
                <a:tab pos="3675063" algn="l"/>
                <a:tab pos="4919663" algn="l"/>
                <a:tab pos="5370513" algn="l"/>
                <a:tab pos="5832475" algn="l"/>
                <a:tab pos="6510338" algn="l"/>
              </a:tabLst>
            </a:pPr>
            <a:r>
              <a:rPr lang="en-US" sz="2400" dirty="0" smtClean="0"/>
              <a:t>alpha	1 rad	</a:t>
            </a:r>
            <a:r>
              <a:rPr lang="en-US" sz="2400" dirty="0" smtClean="0">
                <a:sym typeface="Symbol" charset="0"/>
              </a:rPr>
              <a:t>x	</a:t>
            </a:r>
            <a:r>
              <a:rPr lang="en-US" sz="2400" dirty="0" smtClean="0"/>
              <a:t>10 		=	10 rems</a:t>
            </a:r>
          </a:p>
          <a:p>
            <a:pPr marL="0" indent="0">
              <a:buNone/>
              <a:tabLst>
                <a:tab pos="1597025" algn="l"/>
                <a:tab pos="3675063" algn="l"/>
                <a:tab pos="5092700" algn="l"/>
                <a:tab pos="5832475" algn="l"/>
                <a:tab pos="6510338" algn="l"/>
              </a:tabLst>
            </a:pPr>
            <a:r>
              <a:rPr lang="en-US" sz="2400" dirty="0" smtClean="0"/>
              <a:t>beta	10 rad	</a:t>
            </a:r>
            <a:r>
              <a:rPr lang="en-US" sz="2400" dirty="0" smtClean="0">
                <a:sym typeface="Symbol" charset="0"/>
              </a:rPr>
              <a:t>x	</a:t>
            </a:r>
            <a:r>
              <a:rPr lang="en-US" sz="2400" dirty="0" smtClean="0"/>
              <a:t>1 	=	10 rems</a:t>
            </a:r>
          </a:p>
          <a:p>
            <a:r>
              <a:rPr lang="en-US" dirty="0" smtClean="0"/>
              <a:t>Doses of radiation</a:t>
            </a:r>
          </a:p>
          <a:p>
            <a:pPr lvl="1"/>
            <a:r>
              <a:rPr lang="en-US" dirty="0" smtClean="0"/>
              <a:t>Lethal doses of radiation begin at 500 rems.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Radiation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957254"/>
            <a:ext cx="8455347" cy="4653915"/>
          </a:xfrm>
        </p:spPr>
        <p:txBody>
          <a:bodyPr/>
          <a:lstStyle/>
          <a:p>
            <a:pPr marL="0" indent="0">
              <a:buNone/>
              <a:tabLst>
                <a:tab pos="4802188" algn="l"/>
                <a:tab pos="4919663" algn="l"/>
              </a:tabLst>
            </a:pPr>
            <a:r>
              <a:rPr lang="en-US" dirty="0" smtClean="0"/>
              <a:t>Source received annually	Typical dose (mrem)</a:t>
            </a:r>
          </a:p>
          <a:p>
            <a:pPr marL="0" indent="0">
              <a:buNone/>
            </a:pPr>
            <a:r>
              <a:rPr lang="en-US" b="1" u="sng" dirty="0" smtClean="0"/>
              <a:t>Natural origin</a:t>
            </a:r>
          </a:p>
          <a:p>
            <a:pPr marL="0" indent="0">
              <a:buNone/>
              <a:tabLst>
                <a:tab pos="5661025" algn="l"/>
              </a:tabLst>
            </a:pPr>
            <a:r>
              <a:rPr lang="en-US" dirty="0" smtClean="0"/>
              <a:t>Cosmic radiation	26</a:t>
            </a:r>
          </a:p>
          <a:p>
            <a:pPr marL="0" indent="0">
              <a:buNone/>
              <a:tabLst>
                <a:tab pos="5661025" algn="l"/>
              </a:tabLst>
            </a:pPr>
            <a:r>
              <a:rPr lang="en-US" dirty="0" smtClean="0"/>
              <a:t>Ground	33</a:t>
            </a:r>
          </a:p>
          <a:p>
            <a:pPr marL="0" indent="0">
              <a:buNone/>
              <a:tabLst>
                <a:tab pos="5483225" algn="l"/>
              </a:tabLst>
            </a:pPr>
            <a:r>
              <a:rPr lang="en-US" dirty="0" smtClean="0"/>
              <a:t>Air (Radon-222)	198</a:t>
            </a:r>
          </a:p>
          <a:p>
            <a:pPr marL="0" indent="0">
              <a:buNone/>
              <a:tabLst>
                <a:tab pos="5661025" algn="l"/>
              </a:tabLst>
            </a:pPr>
            <a:r>
              <a:rPr lang="en-US" dirty="0" smtClean="0"/>
              <a:t>Human tissues (K-40; Ra-226)	35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Radiation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4686300" algn="l"/>
              </a:tabLst>
            </a:pPr>
            <a:r>
              <a:rPr lang="en-US" dirty="0" smtClean="0"/>
              <a:t>Doses of radiation	Typical dose (mrem)</a:t>
            </a:r>
          </a:p>
          <a:p>
            <a:pPr marL="0" indent="0">
              <a:buNone/>
            </a:pPr>
            <a:r>
              <a:rPr lang="en-US" b="1" u="sng" dirty="0" smtClean="0"/>
              <a:t>Human origin</a:t>
            </a:r>
          </a:p>
          <a:p>
            <a:pPr marL="0" indent="0">
              <a:buNone/>
            </a:pPr>
            <a:r>
              <a:rPr lang="en-US" dirty="0" smtClean="0"/>
              <a:t>Medical procedures</a:t>
            </a:r>
          </a:p>
          <a:p>
            <a:pPr marL="0" indent="0">
              <a:buNone/>
              <a:tabLst>
                <a:tab pos="339725" algn="l"/>
                <a:tab pos="6457950" algn="l"/>
              </a:tabLst>
            </a:pPr>
            <a:r>
              <a:rPr lang="en-US" dirty="0" smtClean="0"/>
              <a:t>	Diagnostic X-rays	40</a:t>
            </a:r>
          </a:p>
          <a:p>
            <a:pPr marL="0" indent="0">
              <a:buNone/>
              <a:tabLst>
                <a:tab pos="339725" algn="l"/>
                <a:tab pos="6457950" algn="l"/>
              </a:tabLst>
            </a:pPr>
            <a:r>
              <a:rPr lang="en-US" dirty="0" smtClean="0"/>
              <a:t>	Nuclear diagnostics	15</a:t>
            </a:r>
          </a:p>
          <a:p>
            <a:pPr marL="0" indent="0">
              <a:buNone/>
              <a:tabLst>
                <a:tab pos="6457950" algn="l"/>
              </a:tabLst>
            </a:pPr>
            <a:r>
              <a:rPr lang="en-US" dirty="0" smtClean="0"/>
              <a:t>TV tubes, other consumer products	11</a:t>
            </a:r>
          </a:p>
          <a:p>
            <a:pPr marL="0" indent="0">
              <a:buNone/>
              <a:tabLst>
                <a:tab pos="6689725" algn="l"/>
              </a:tabLst>
            </a:pPr>
            <a:r>
              <a:rPr lang="en-US" dirty="0" smtClean="0"/>
              <a:t>Weapons-test fallout	1</a:t>
            </a:r>
          </a:p>
          <a:p>
            <a:pPr marL="0" indent="0">
              <a:buNone/>
              <a:tabLst>
                <a:tab pos="6457950" algn="l"/>
              </a:tabLst>
            </a:pPr>
            <a:r>
              <a:rPr lang="en-US" dirty="0" smtClean="0"/>
              <a:t>Commercial fossil-fuel power plants	&lt;1</a:t>
            </a:r>
          </a:p>
          <a:p>
            <a:pPr marL="0" indent="0">
              <a:buNone/>
              <a:tabLst>
                <a:tab pos="6288088" algn="l"/>
              </a:tabLst>
            </a:pPr>
            <a:r>
              <a:rPr lang="en-US" dirty="0" smtClean="0"/>
              <a:t>Commercial nuclear power plants	&lt;&lt;1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Radiation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Radioactive tracers</a:t>
            </a:r>
          </a:p>
          <a:p>
            <a:pPr lvl="1"/>
            <a:r>
              <a:rPr lang="en-US" dirty="0" smtClean="0"/>
              <a:t>Radioactive isotopes used to trace such pathways are called </a:t>
            </a:r>
            <a:r>
              <a:rPr lang="en-US" i="1" dirty="0" smtClean="0"/>
              <a:t>tracers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33_10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>
          <a:xfrm>
            <a:off x="1335792" y="3519138"/>
            <a:ext cx="6463272" cy="301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Atomic Nucleus and the Strong Force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strong force holds nucleons together.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33_12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2"/>
          <a:stretch/>
        </p:blipFill>
        <p:spPr>
          <a:xfrm>
            <a:off x="745496" y="2834252"/>
            <a:ext cx="7643864" cy="2592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3_13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1"/>
          <a:stretch/>
        </p:blipFill>
        <p:spPr>
          <a:xfrm>
            <a:off x="1425231" y="2648449"/>
            <a:ext cx="6284394" cy="3914942"/>
          </a:xfrm>
          <a:prstGeom prst="rect">
            <a:avLst/>
          </a:prstGeom>
        </p:spPr>
      </p:pic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Atomic Nucleus and the Strong Force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strong force is more effective with smaller nuclei.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Atomic Nucleus and the Strong Force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lone neutron is radioactive and spontaneously transforms to a proton and an electron.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 neutron needs protons around to keep this from happening.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33_15_Figure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7"/>
          <a:stretch/>
        </p:blipFill>
        <p:spPr>
          <a:xfrm>
            <a:off x="1532557" y="3038734"/>
            <a:ext cx="6069742" cy="2329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Atomic Nucleus and the Strong Force</a:t>
            </a:r>
            <a:endParaRPr lang="en-US" dirty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Alpha emission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33_15_Figure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3"/>
          <a:stretch/>
        </p:blipFill>
        <p:spPr>
          <a:xfrm>
            <a:off x="915430" y="2533976"/>
            <a:ext cx="7303996" cy="3983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The Atomic Nucleus and the Strong Force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strong force is a force in </a:t>
            </a:r>
            <a:r>
              <a:rPr lang="en-US" dirty="0" smtClean="0"/>
              <a:t>the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atom that holds electrons in orbit.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nucleus that holds nucleons together.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Both A and B.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Neither A nor B.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X-Rays and Radioactivity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463040"/>
            <a:ext cx="5144306" cy="5106987"/>
          </a:xfrm>
        </p:spPr>
        <p:txBody>
          <a:bodyPr/>
          <a:lstStyle/>
          <a:p>
            <a:r>
              <a:rPr lang="en-US" dirty="0" smtClean="0"/>
              <a:t>Roentgen discovered X-rays produced by a beam of electrons striking the glass surface of a gas-discharge tube. </a:t>
            </a:r>
          </a:p>
          <a:p>
            <a:r>
              <a:rPr lang="en-US" dirty="0" smtClean="0"/>
              <a:t>He found that X-rays could pass through solid materials, could ionize the air, showed no refraction in glass, and were undeflected by magnetic fields.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6" name="Picture 5" descr="33_01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4" b="3867"/>
          <a:stretch/>
        </p:blipFill>
        <p:spPr>
          <a:xfrm>
            <a:off x="5441923" y="2048232"/>
            <a:ext cx="3475852" cy="3578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The Atomic Nucleus and the Strong Force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strong force is a force in the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atom that holds electrons in orbit.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nucleus that holds nucleons together.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Both A and B.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Neither A nor B.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The Atomic Nucleus and the Strong Force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nucleus of an atom, the strong force is a </a:t>
            </a:r>
            <a:r>
              <a:rPr lang="en-US" dirty="0" smtClean="0"/>
              <a:t>relatively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short-range force.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long-range force.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unstable force.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neutralizing force.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The Atomic Nucleus and the Strong Force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nucleus of an atom, the strong force is a relatively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short-range force.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long-range force.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unstable force.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neutralizing force.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Half-Life</a:t>
            </a:r>
            <a:endParaRPr lang="en-US" dirty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rate of decay for a radioactive isotope is measured in terms of a characteristic time, the half-life, the time for half of an original quantity of an element to decay.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33_16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1"/>
          <a:stretch/>
        </p:blipFill>
        <p:spPr>
          <a:xfrm>
            <a:off x="2069191" y="3774745"/>
            <a:ext cx="4441954" cy="2951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Half-Life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Uranium-238 to lead-206 through a series of alpha and beta decays. In 4.5 billion years, half the uranium presently in Earth will be lead.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6" name="Picture 5" descr="33_22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4470829" y="1569300"/>
            <a:ext cx="4490940" cy="408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Radioactive Half-Life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certain isotope has a half-life of 10 years. This means the amount of that isotope remaining at the end of 10 years will </a:t>
            </a:r>
            <a:r>
              <a:rPr lang="en-US" dirty="0" smtClean="0"/>
              <a:t>be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zero.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one-quarter.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half.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same.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Radioactive Half-Life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certain isotope has a half-life of 10 years. This means the amount of that isotope remaining at the end of 10 years will be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zero.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one-quarter. 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half.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same.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Radioactive Half-Life</a:t>
            </a:r>
            <a:br>
              <a:rPr lang="en-US" dirty="0"/>
            </a:br>
            <a:r>
              <a:rPr lang="en-US" dirty="0"/>
              <a:t>A </a:t>
            </a:r>
            <a:r>
              <a:rPr lang="en-US" dirty="0" smtClean="0"/>
              <a:t>challenge…</a:t>
            </a:r>
            <a:endParaRPr lang="en-US" dirty="0"/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Suppose the number of neutrons in a reactor that is starting up doubles each minute, reaching 1 billion neutrons in 10 minutes. When did the number of neutrons reach half a billion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1 minute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2 minutes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5 minutes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9 minutes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Radioactive Half</a:t>
            </a:r>
            <a:r>
              <a:rPr lang="en-US" dirty="0" smtClean="0"/>
              <a:t>-Life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Suppose the number of neutrons in a reactor that is starting up doubles each minute, reaching 1 billion neutrons in 10 minutes. When did the number of neutrons reach half a billion?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sz="2000" dirty="0"/>
              <a:t>1 minute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/>
              <a:t>2 minutes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/>
              <a:t>5 minutes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b="1" dirty="0"/>
              <a:t>9 minutes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Explanation:</a:t>
            </a:r>
          </a:p>
          <a:p>
            <a:pPr marL="0" indent="0">
              <a:buNone/>
            </a:pPr>
            <a:r>
              <a:rPr lang="en-US" sz="2000" dirty="0" smtClean="0"/>
              <a:t>This question would be appropriate with Appendix E, Exponential Growth and Doubling Time. Can you see that working backward, each minute has half the number of neutrons?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Detectors</a:t>
            </a:r>
            <a:endParaRPr lang="en-US" dirty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463040"/>
            <a:ext cx="4884934" cy="5106987"/>
          </a:xfrm>
        </p:spPr>
        <p:txBody>
          <a:bodyPr/>
          <a:lstStyle/>
          <a:p>
            <a:r>
              <a:rPr lang="en-US" dirty="0" smtClean="0"/>
              <a:t>Geiger counter detects incoming radiation by a short pulse of current triggered when radiation ionizes a gas in the tube.</a:t>
            </a:r>
          </a:p>
          <a:p>
            <a:r>
              <a:rPr lang="en-US" dirty="0" smtClean="0"/>
              <a:t>Scintillation counter indicates incoming radiation by flashes of light produced when charged particles or gamma rays pass through the counter.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6" name="Picture 5" descr="33_17_Figur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65" y="1332697"/>
            <a:ext cx="3328416" cy="2781349"/>
          </a:xfrm>
          <a:prstGeom prst="rect">
            <a:avLst/>
          </a:prstGeom>
        </p:spPr>
      </p:pic>
      <p:pic>
        <p:nvPicPr>
          <p:cNvPr id="7" name="Picture 6" descr="33_17_Figur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65" y="4194851"/>
            <a:ext cx="3323280" cy="2522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X-Rays and Radioactivity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X-rays are high-frequency electromagnetic waves, usually emitted by the de-excitation of the innermost orbital electrons of atoms. </a:t>
            </a:r>
          </a:p>
          <a:p>
            <a:r>
              <a:rPr lang="en-US" dirty="0" smtClean="0"/>
              <a:t>An energetic beam of electrons striking a solid surface excites the innermost electrons and produces higher-frequency photons of </a:t>
            </a:r>
            <a:br>
              <a:rPr lang="en-US" dirty="0" smtClean="0"/>
            </a:br>
            <a:r>
              <a:rPr lang="en-US" dirty="0" smtClean="0"/>
              <a:t>X-radiation.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Detectors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463040"/>
            <a:ext cx="5001204" cy="5106987"/>
          </a:xfrm>
        </p:spPr>
        <p:txBody>
          <a:bodyPr/>
          <a:lstStyle/>
          <a:p>
            <a:r>
              <a:rPr lang="en-US" dirty="0" smtClean="0"/>
              <a:t>Cloud chamber:</a:t>
            </a:r>
          </a:p>
          <a:p>
            <a:pPr lvl="1"/>
            <a:r>
              <a:rPr lang="en-US" dirty="0" smtClean="0"/>
              <a:t>Charged particles moving through supersaturated vapor leave trails. </a:t>
            </a:r>
          </a:p>
          <a:p>
            <a:pPr lvl="1"/>
            <a:r>
              <a:rPr lang="en-US" dirty="0" smtClean="0"/>
              <a:t>When the chamber is in a strong electric or magnetic field, bending of the tracks provides information about the charge, mass, and momentum of the particles.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6" name="Picture 5" descr="33_18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5695339" y="1583131"/>
            <a:ext cx="2954196" cy="4896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Detectors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5" y="1463040"/>
            <a:ext cx="4759720" cy="5106987"/>
          </a:xfrm>
        </p:spPr>
        <p:txBody>
          <a:bodyPr/>
          <a:lstStyle/>
          <a:p>
            <a:r>
              <a:rPr lang="en-US" dirty="0" smtClean="0"/>
              <a:t>Bubble chamber: </a:t>
            </a:r>
          </a:p>
          <a:p>
            <a:pPr lvl="1"/>
            <a:r>
              <a:rPr lang="en-US" dirty="0" smtClean="0"/>
              <a:t>Liquid hydrogen is heated under pressure in a glass and stainless steel chamber to a point just short of boiling. </a:t>
            </a:r>
          </a:p>
          <a:p>
            <a:pPr lvl="1"/>
            <a:r>
              <a:rPr lang="en-US" dirty="0" smtClean="0"/>
              <a:t>If the pressure in the chamber is suddenly released at the moment an ion-producing particle enters, a thin trail of bubbles is left along the particle</a:t>
            </a:r>
            <a:r>
              <a:rPr lang="fr-FR" dirty="0" smtClean="0"/>
              <a:t>'</a:t>
            </a:r>
            <a:r>
              <a:rPr lang="en-US" dirty="0" smtClean="0"/>
              <a:t>s path.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6" name="Picture 5" descr="33_21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045" y="1225361"/>
            <a:ext cx="2075606" cy="3114842"/>
          </a:xfrm>
          <a:prstGeom prst="rect">
            <a:avLst/>
          </a:prstGeom>
        </p:spPr>
      </p:pic>
      <p:pic>
        <p:nvPicPr>
          <p:cNvPr id="7" name="Picture 6" descr="33_20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82" y="4391624"/>
            <a:ext cx="3801452" cy="2316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Transmutation of the Elements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alpha or beta particle, a different element is formed. This is transmutation, which occurs in natural events and is also initiated artificially in the laboratory.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70000"/>
              </a:lnSpc>
              <a:buNone/>
            </a:pPr>
            <a:endParaRPr lang="en-US" dirty="0" smtClean="0"/>
          </a:p>
          <a:p>
            <a:r>
              <a:rPr lang="en-US" dirty="0" smtClean="0"/>
              <a:t>Uranium naturally transmutes to thorium when an alpha particle is emitted.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33_Pg628_Un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4"/>
          <a:stretch/>
        </p:blipFill>
        <p:spPr>
          <a:xfrm>
            <a:off x="1774052" y="3783414"/>
            <a:ext cx="5586752" cy="1870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Transmutation of the Elements</a:t>
            </a:r>
            <a:endParaRPr lang="en-US" dirty="0"/>
          </a:p>
        </p:txBody>
      </p:sp>
      <p:sp>
        <p:nvSpPr>
          <p:cNvPr id="65540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4"/>
            <a:ext cx="8229600" cy="4724097"/>
          </a:xfrm>
        </p:spPr>
        <p:txBody>
          <a:bodyPr/>
          <a:lstStyle/>
          <a:p>
            <a:r>
              <a:rPr lang="en-US" dirty="0" smtClean="0"/>
              <a:t>Natural transmutation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Thorium naturally transmutes to protactinium when a beta particle is emitted.</a:t>
            </a:r>
          </a:p>
          <a:p>
            <a:pPr lvl="1">
              <a:tabLst>
                <a:tab pos="3314700" algn="l"/>
              </a:tabLst>
            </a:pPr>
            <a:r>
              <a:rPr lang="en-US" dirty="0" smtClean="0"/>
              <a:t>An electron is 	</a:t>
            </a:r>
            <a:r>
              <a:rPr lang="en-US" i="1" dirty="0" smtClean="0"/>
              <a:t>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Superscript 0 indicates electron</a:t>
            </a:r>
            <a:r>
              <a:rPr lang="fr-FR" dirty="0" smtClean="0"/>
              <a:t>'</a:t>
            </a:r>
            <a:r>
              <a:rPr lang="en-US" dirty="0" smtClean="0"/>
              <a:t>s mass is insignificant compared with nucleons. </a:t>
            </a:r>
          </a:p>
          <a:p>
            <a:pPr lvl="2"/>
            <a:r>
              <a:rPr lang="en-US" dirty="0" smtClean="0"/>
              <a:t>Subscript –1 is the electric charge of the electron.</a:t>
            </a:r>
            <a:endParaRPr lang="en-US" dirty="0"/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338231"/>
              </p:ext>
            </p:extLst>
          </p:nvPr>
        </p:nvGraphicFramePr>
        <p:xfrm>
          <a:off x="3341688" y="4752975"/>
          <a:ext cx="569912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0" name="Equation" r:id="rId3" imgW="368300" imgH="482600" progId="Equation.DSMT4">
                  <p:embed/>
                </p:oleObj>
              </mc:Choice>
              <mc:Fallback>
                <p:oleObj name="Equation" r:id="rId3" imgW="368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4752975"/>
                        <a:ext cx="569912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33_Pg629_UnFigure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4"/>
          <a:stretch/>
        </p:blipFill>
        <p:spPr>
          <a:xfrm>
            <a:off x="2453777" y="2470305"/>
            <a:ext cx="4227302" cy="1496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Transmutation of the Elements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When an element ejects an alpha particle and a beta particle, the atomic number of the resulting </a:t>
            </a:r>
            <a:r>
              <a:rPr lang="en-US" sz="2400" dirty="0" smtClean="0"/>
              <a:t>element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reduces by 2.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reduces by 4.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increases by 2.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increases by 4.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Transmutation of the Elements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When an element ejects an alpha particle and a beta particle, the atomic number of the resulting element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US" sz="2400" b="1" dirty="0"/>
              <a:t>reduces by 2.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reduces by 4.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increases by 2.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increases by 4.</a:t>
            </a:r>
          </a:p>
          <a:p>
            <a:pPr marL="0" indent="0">
              <a:lnSpc>
                <a:spcPct val="60000"/>
              </a:lnSpc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000" b="1" dirty="0" smtClean="0"/>
              <a:t>Explanation:</a:t>
            </a:r>
          </a:p>
          <a:p>
            <a:pPr marL="0" indent="0">
              <a:buNone/>
            </a:pPr>
            <a:r>
              <a:rPr lang="en-US" sz="2000" dirty="0" smtClean="0"/>
              <a:t>An alpha particle (a helium nucleus) has atomic number 2. Ejection of an alpha particle means a loss of 2 protons, so the atomic number of the element is lowered by 2.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Transmutation of the Elements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When an element ejects an alpha particle and a beta particle, the atomic number of that </a:t>
            </a:r>
            <a:r>
              <a:rPr lang="en-US" sz="2400" dirty="0" smtClean="0"/>
              <a:t>element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reduces by 1.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increases by 1.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reduces by 2.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increases by 2.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Transmutation of the Elements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When an element ejects an alpha particle and a beta particle, the atomic number of that element</a:t>
            </a:r>
          </a:p>
          <a:p>
            <a:pPr marL="0" indent="0">
              <a:buNone/>
            </a:pPr>
            <a:endParaRPr lang="en-US" sz="2400" b="1" dirty="0"/>
          </a:p>
          <a:p>
            <a:pPr marL="514350" indent="-514350">
              <a:buFont typeface="+mj-lt"/>
              <a:buAutoNum type="alphaUcPeriod"/>
            </a:pPr>
            <a:r>
              <a:rPr lang="en-US" sz="2400" b="1" dirty="0"/>
              <a:t>reduces by 1.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increases by 1.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reduces by 2.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increases by 2.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000" b="1" dirty="0" smtClean="0"/>
              <a:t>Explanation:</a:t>
            </a:r>
          </a:p>
          <a:p>
            <a:pPr marL="0" indent="0">
              <a:buNone/>
            </a:pPr>
            <a:r>
              <a:rPr lang="en-US" sz="2000" dirty="0" smtClean="0"/>
              <a:t>Alpha emission reduces atomic number by 2, and beta emission increases atomic number by 1, so net result is </a:t>
            </a:r>
            <a:r>
              <a:rPr lang="en-US" sz="2000" dirty="0" smtClean="0">
                <a:sym typeface="Symbol" charset="0"/>
              </a:rPr>
              <a:t>–</a:t>
            </a:r>
            <a:r>
              <a:rPr lang="en-US" sz="2000" dirty="0" smtClean="0"/>
              <a:t>1.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Transmutation of the Element</a:t>
            </a:r>
            <a:endParaRPr lang="en-US" dirty="0"/>
          </a:p>
        </p:txBody>
      </p:sp>
      <p:sp>
        <p:nvSpPr>
          <p:cNvPr id="747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Artificial transmutation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An alpha particle fired at and impacting on a nitrogen atom, which transmutes to oxygen and hydrogen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33_Pg630_Un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0"/>
          <a:stretch/>
        </p:blipFill>
        <p:spPr>
          <a:xfrm>
            <a:off x="794786" y="2629609"/>
            <a:ext cx="7545284" cy="2189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Transmutation of the Elements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Atoms can transmute into completely different atoms </a:t>
            </a:r>
            <a:r>
              <a:rPr lang="en-US" sz="2400" dirty="0" smtClean="0"/>
              <a:t>in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nature.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laboratories.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Both A and B.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Neither A nor B.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X-Rays and Radioactivity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X-ray photons have high energy and can penetrate many layers of atoms before being absorbed or scattered. </a:t>
            </a:r>
          </a:p>
          <a:p>
            <a:r>
              <a:rPr lang="en-US" dirty="0" smtClean="0"/>
              <a:t>X-rays do this when they </a:t>
            </a:r>
            <a:br>
              <a:rPr lang="en-US" dirty="0" smtClean="0"/>
            </a:br>
            <a:r>
              <a:rPr lang="en-US" dirty="0" smtClean="0"/>
              <a:t>pass through your soft </a:t>
            </a:r>
            <a:br>
              <a:rPr lang="en-US" dirty="0" smtClean="0"/>
            </a:br>
            <a:r>
              <a:rPr lang="en-US" dirty="0" smtClean="0"/>
              <a:t>tissue to produce an </a:t>
            </a:r>
            <a:br>
              <a:rPr lang="en-US" dirty="0" smtClean="0"/>
            </a:br>
            <a:r>
              <a:rPr lang="en-US" dirty="0" smtClean="0"/>
              <a:t>image of the bones inside </a:t>
            </a:r>
            <a:br>
              <a:rPr lang="en-US" dirty="0" smtClean="0"/>
            </a:br>
            <a:r>
              <a:rPr lang="en-US" dirty="0" smtClean="0"/>
              <a:t>your body.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9" name="Picture 8" descr="33_01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r="58079" b="3867"/>
          <a:stretch/>
        </p:blipFill>
        <p:spPr>
          <a:xfrm>
            <a:off x="5473656" y="2978435"/>
            <a:ext cx="2888873" cy="3578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Transmutation of the Elements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Atoms can transmute into completely different atoms in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nature.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laboratories.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/>
              <a:t>Both A and B.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Neither A nor B.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Explanation:</a:t>
            </a:r>
          </a:p>
          <a:p>
            <a:pPr marL="0" indent="0">
              <a:buNone/>
            </a:pPr>
            <a:r>
              <a:rPr lang="en-US" sz="2400" dirty="0" smtClean="0"/>
              <a:t>Atomic transmutation occurs in nature, in laboratories, and as far as we know, throughout the cosmos.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Transmutation of the Elements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An element emits 1 beta particle, and its product then emits 1 alpha particle. The atomic number of the resulting element is changed </a:t>
            </a:r>
            <a:r>
              <a:rPr lang="en-US" sz="2400" dirty="0" smtClean="0"/>
              <a:t>by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0.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–1.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–2.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None of the above.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34290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6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7813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Transmutation of the Elements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An element emits 1 beta particle, and its product then emits 1 alpha particle. The atomic number of the resulting element is changed by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0.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/>
              <a:t>–1.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–2.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None of the above.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000" b="1" dirty="0" smtClean="0"/>
              <a:t>Explanation:</a:t>
            </a:r>
          </a:p>
          <a:p>
            <a:pPr marL="0" indent="0">
              <a:buNone/>
            </a:pPr>
            <a:r>
              <a:rPr lang="en-US" sz="2000" dirty="0" smtClean="0"/>
              <a:t>Beta emission increases atomic number by 1, then alpha emission decreases atomic number by 2, so the net change is –1.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Radiometric Dating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  <a:r>
              <a:rPr lang="fr-FR" dirty="0" smtClean="0"/>
              <a:t>'</a:t>
            </a:r>
            <a:r>
              <a:rPr lang="en-US" dirty="0" smtClean="0"/>
              <a:t>s atmosphere is continuously bombarded by cosmic rays, which causes many atoms in the upper atmosphere to transmute. These transmutations result in many protons.</a:t>
            </a:r>
          </a:p>
          <a:p>
            <a:r>
              <a:rPr lang="en-US" dirty="0" smtClean="0"/>
              <a:t>A nitrogen that captures a neutron and becomes an isotope of carbon by emitting a proton: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33_Pg631_UnFigure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8"/>
          <a:stretch/>
        </p:blipFill>
        <p:spPr>
          <a:xfrm>
            <a:off x="1532557" y="4800888"/>
            <a:ext cx="6069742" cy="1735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Radiometric Dating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Carbon-14 is a beta emitter and decays back to nitrogen.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Because living plants take in carbon dioxide, any C-14 lost by decay is immediately replenished with fresh C-14 from the atmosphere.</a:t>
            </a:r>
          </a:p>
          <a:p>
            <a:r>
              <a:rPr lang="en-US" sz="2400" dirty="0" smtClean="0"/>
              <a:t>Dead plants continue emitting C-14 without replenishment.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33_Pg631_UnFigure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556"/>
          <a:stretch/>
        </p:blipFill>
        <p:spPr>
          <a:xfrm>
            <a:off x="1885941" y="2576276"/>
            <a:ext cx="5372118" cy="1941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Radiometric Dating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amounts of C-12 to C-14 enable dating of organic materials.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6" name="Picture 5" descr="33_23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" b="7550"/>
          <a:stretch/>
        </p:blipFill>
        <p:spPr>
          <a:xfrm>
            <a:off x="297159" y="3082877"/>
            <a:ext cx="8530452" cy="2258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Radiometric Dating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The half-life of carbon-14 is about 5730 years, which means that the present amount in your bones will reduce to </a:t>
            </a:r>
            <a:r>
              <a:rPr lang="en-US" sz="2000" dirty="0" smtClean="0"/>
              <a:t>zero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when you die.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in about 5730 years.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in about twice 5730 years.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None of the above.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Radiometric Dating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The half-life of carbon-14 is about 5730 years, which means that the present amount in your bones will reduce to zero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sz="2000" dirty="0"/>
              <a:t>when you die.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/>
              <a:t>in about 5730 years.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/>
              <a:t>in about twice 5730 years.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b="1" dirty="0"/>
              <a:t>None of the above.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Explanation:</a:t>
            </a:r>
          </a:p>
          <a:p>
            <a:pPr marL="0" indent="0">
              <a:buNone/>
            </a:pPr>
            <a:r>
              <a:rPr lang="en-US" sz="2000" dirty="0" smtClean="0"/>
              <a:t>In theory, the amount never reaches zero. In eons to come, trace amounts of the carbon-14 in your bones, even if completely dissolved, will still exist.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X-Rays and Radioactivity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Radioactivity</a:t>
            </a:r>
          </a:p>
          <a:p>
            <a:pPr lvl="1"/>
            <a:r>
              <a:rPr lang="en-US" dirty="0" smtClean="0"/>
              <a:t>Radioactivity is the process of nuclear decay (radioactive decay).</a:t>
            </a:r>
          </a:p>
          <a:p>
            <a:pPr lvl="1"/>
            <a:r>
              <a:rPr lang="en-US" dirty="0" smtClean="0"/>
              <a:t>Nothing new in the environment; it</a:t>
            </a:r>
            <a:r>
              <a:rPr lang="fr-FR" dirty="0" smtClean="0"/>
              <a:t>'</a:t>
            </a:r>
            <a:r>
              <a:rPr lang="en-US" dirty="0" smtClean="0"/>
              <a:t>s been going on since time zero.</a:t>
            </a:r>
          </a:p>
          <a:p>
            <a:pPr lvl="1"/>
            <a:r>
              <a:rPr lang="en-US" dirty="0" smtClean="0"/>
              <a:t>It warms Earth</a:t>
            </a:r>
            <a:r>
              <a:rPr lang="fr-FR" dirty="0" smtClean="0"/>
              <a:t>'</a:t>
            </a:r>
            <a:r>
              <a:rPr lang="en-US" dirty="0" smtClean="0"/>
              <a:t>s interior, is in the air we breathe, and is present in all rocks (some in trace amounts).</a:t>
            </a:r>
          </a:p>
          <a:p>
            <a:pPr lvl="1"/>
            <a:r>
              <a:rPr lang="en-US" dirty="0" smtClean="0"/>
              <a:t>It is natural.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X-Rays and Radioactivity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radioactive decay of </a:t>
            </a:r>
            <a:r>
              <a:rPr lang="en-US" dirty="0" smtClean="0"/>
              <a:t>nature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elements occurs in the 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soil we walk on.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air we breathe.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interior of Earth.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X-Rays and Radioactivity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radioactive decay of </a:t>
            </a:r>
            <a:r>
              <a:rPr lang="en-US" dirty="0" smtClean="0"/>
              <a:t>nature</a:t>
            </a:r>
            <a:r>
              <a:rPr lang="fr-FR" dirty="0" smtClean="0"/>
              <a:t>'</a:t>
            </a:r>
            <a:r>
              <a:rPr lang="en-US" dirty="0" smtClean="0"/>
              <a:t>s </a:t>
            </a:r>
            <a:r>
              <a:rPr lang="en-US" dirty="0"/>
              <a:t>elements occurs in the 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soil we walk on.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air we breathe.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interior of Earth.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All of the above.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Alpha, Beta, and Gamma Rays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463040"/>
            <a:ext cx="4206875" cy="5106987"/>
          </a:xfrm>
        </p:spPr>
        <p:txBody>
          <a:bodyPr/>
          <a:lstStyle/>
          <a:p>
            <a:r>
              <a:rPr lang="en-US" dirty="0" smtClean="0"/>
              <a:t>Radioactive elements emit three distinct types of radiation: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</a:t>
            </a:r>
            <a:r>
              <a:rPr lang="en-US" dirty="0" smtClean="0">
                <a:sym typeface="Symbol" charset="0"/>
              </a:rPr>
              <a:t> —alpha:</a:t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positively charged (helium nuclei)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</a:t>
            </a:r>
            <a:r>
              <a:rPr lang="en-US" dirty="0" smtClean="0">
                <a:sym typeface="Symbol" charset="0"/>
              </a:rPr>
              <a:t> —beta:</a:t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negatively charged (electrons)</a:t>
            </a:r>
          </a:p>
          <a:p>
            <a:pPr lvl="1"/>
            <a:r>
              <a:rPr lang="en-US" altLang="en-US" dirty="0">
                <a:sym typeface="Symbol" pitchFamily="18" charset="2"/>
              </a:rPr>
              <a:t></a:t>
            </a:r>
            <a:r>
              <a:rPr lang="en-US" dirty="0" smtClean="0">
                <a:sym typeface="Symbol" charset="0"/>
              </a:rPr>
              <a:t> —gamma (electromagnetic radiation)</a:t>
            </a:r>
            <a:endParaRPr lang="en-US" dirty="0">
              <a:sym typeface="Symbo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6" name="Picture 5" descr="33_04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8"/>
          <a:stretch/>
        </p:blipFill>
        <p:spPr>
          <a:xfrm>
            <a:off x="4306836" y="2236061"/>
            <a:ext cx="4441840" cy="2993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1733</TotalTime>
  <Words>2677</Words>
  <Application>Microsoft Macintosh PowerPoint</Application>
  <PresentationFormat>On-screen Show (4:3)</PresentationFormat>
  <Paragraphs>446</Paragraphs>
  <Slides>57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HA5Lect_template</vt:lpstr>
      <vt:lpstr>Equation</vt:lpstr>
      <vt:lpstr>Chapter 33:  The Atomic Nucleus and Radioactivity </vt:lpstr>
      <vt:lpstr>This lecture will help you understand:</vt:lpstr>
      <vt:lpstr>X-Rays and Radioactivity</vt:lpstr>
      <vt:lpstr>X-Rays and Radioactivity</vt:lpstr>
      <vt:lpstr>X-Rays and Radioactivity</vt:lpstr>
      <vt:lpstr>X-Rays and Radioactivity</vt:lpstr>
      <vt:lpstr>X-Rays and Radioactivity CHECK YOUR NEIGHBOR</vt:lpstr>
      <vt:lpstr>X-Rays and Radioactivity CHECK YOUR ANSWER</vt:lpstr>
      <vt:lpstr>Alpha, Beta, and Gamma Rays</vt:lpstr>
      <vt:lpstr>Alpha, Beta, and Gamma Rays</vt:lpstr>
      <vt:lpstr>Alpha, Beta, and Gamma Rays CHECK YOUR NEIGHBOR</vt:lpstr>
      <vt:lpstr>Alpha, Beta, and Gamma Rays CHECK YOUR ANSWER</vt:lpstr>
      <vt:lpstr>Alpha, Beta, and Gamma Rays CHECK YOUR NEIGHBOR</vt:lpstr>
      <vt:lpstr>Alpha, Beta, and Gamma Rays CHECK YOUR ANSWER</vt:lpstr>
      <vt:lpstr>Alpha, Beta, and Gamma Rays</vt:lpstr>
      <vt:lpstr>Alpha, Beta, and Gamma Rays CHECK YOUR NEIGHBOR</vt:lpstr>
      <vt:lpstr>Alpha, Beta, and Gamma Rays CHECK YOUR ANSWER</vt:lpstr>
      <vt:lpstr>Alpha, Beta, and Gamma Rays CHECK YOUR NEIGHBOR</vt:lpstr>
      <vt:lpstr>Alpha, Beta, and Gamma Rays CHECK YOUR ANSWER</vt:lpstr>
      <vt:lpstr>Environmental Radiation</vt:lpstr>
      <vt:lpstr>Environmental Radiation</vt:lpstr>
      <vt:lpstr>Environmental Radiation</vt:lpstr>
      <vt:lpstr>Environmental Radiation</vt:lpstr>
      <vt:lpstr>Environmental Radiation</vt:lpstr>
      <vt:lpstr>The Atomic Nucleus and the Strong Force</vt:lpstr>
      <vt:lpstr>The Atomic Nucleus and the Strong Force</vt:lpstr>
      <vt:lpstr>The Atomic Nucleus and the Strong Force</vt:lpstr>
      <vt:lpstr>The Atomic Nucleus and the Strong Force</vt:lpstr>
      <vt:lpstr>The Atomic Nucleus and the Strong Force CHECK YOUR NEIGHBOR</vt:lpstr>
      <vt:lpstr>The Atomic Nucleus and the Strong Force CHECK YOUR ANSWER</vt:lpstr>
      <vt:lpstr>The Atomic Nucleus and the Strong Force CHECK YOUR NEIGHBOR</vt:lpstr>
      <vt:lpstr>The Atomic Nucleus and the Strong Force CHECK YOUR ANSWER</vt:lpstr>
      <vt:lpstr>Radioactive Half-Life</vt:lpstr>
      <vt:lpstr>Radioactive Half-Life</vt:lpstr>
      <vt:lpstr>Radioactive Half-Life CHECK YOUR NEIGHBOR</vt:lpstr>
      <vt:lpstr>Radioactive Half-Life CHECK YOUR ANSWER</vt:lpstr>
      <vt:lpstr>Radioactive Half-Life A challenge…</vt:lpstr>
      <vt:lpstr>Radioactive Half-Life CHECK YOUR ANSWER</vt:lpstr>
      <vt:lpstr>Radiation Detectors</vt:lpstr>
      <vt:lpstr>Radiation Detectors</vt:lpstr>
      <vt:lpstr>Radiation Detectors</vt:lpstr>
      <vt:lpstr>Transmutation of the Elements</vt:lpstr>
      <vt:lpstr>Transmutation of the Elements</vt:lpstr>
      <vt:lpstr>Transmutation of the Elements CHECK YOUR NEIGHBOR</vt:lpstr>
      <vt:lpstr>Transmutation of the Elements CHECK YOUR ANSWER</vt:lpstr>
      <vt:lpstr>Transmutation of the Elements CHECK YOUR NEIGHBOR</vt:lpstr>
      <vt:lpstr>Transmutation of the Elements CHECK YOUR ANSWER</vt:lpstr>
      <vt:lpstr>Transmutation of the Element</vt:lpstr>
      <vt:lpstr>Transmutation of the Elements CHECK YOUR NEIGHBOR</vt:lpstr>
      <vt:lpstr>Transmutation of the Elements CHECK YOUR ANSWER</vt:lpstr>
      <vt:lpstr>Transmutation of the Elements CHECK YOUR NEIGHBOR</vt:lpstr>
      <vt:lpstr>Transmutation of the Elements CHECK YOUR ANSWER</vt:lpstr>
      <vt:lpstr>Radiometric Dating</vt:lpstr>
      <vt:lpstr>Radiometric Dating</vt:lpstr>
      <vt:lpstr>Radiometric Dating</vt:lpstr>
      <vt:lpstr>Radiometric Dating CHECK YOUR NEIGHBOR</vt:lpstr>
      <vt:lpstr>Radiometric Dating CHECK YOUR ANSWER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Premedia</cp:lastModifiedBy>
  <cp:revision>343</cp:revision>
  <dcterms:created xsi:type="dcterms:W3CDTF">2007-09-26T05:29:17Z</dcterms:created>
  <dcterms:modified xsi:type="dcterms:W3CDTF">2014-06-13T03:04:11Z</dcterms:modified>
</cp:coreProperties>
</file>