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2"/>
  </p:notesMasterIdLst>
  <p:handoutMasterIdLst>
    <p:handoutMasterId r:id="rId63"/>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Lst>
  <p:sldSz cx="9144000" cy="6858000" type="screen4x3"/>
  <p:notesSz cx="6858000" cy="9144000"/>
  <p:custDataLst>
    <p:tags r:id="rId65"/>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41" autoAdjust="0"/>
    <p:restoredTop sz="95150" autoAdjust="0"/>
  </p:normalViewPr>
  <p:slideViewPr>
    <p:cSldViewPr snapToGrid="0">
      <p:cViewPr varScale="1">
        <p:scale>
          <a:sx n="143" d="100"/>
          <a:sy n="143" d="100"/>
        </p:scale>
        <p:origin x="-2352" y="-10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4" d="100"/>
          <a:sy n="114" d="100"/>
        </p:scale>
        <p:origin x="-50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tags" Target="tags/tag1.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09/05/14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8125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B. </a:t>
            </a:r>
            <a:r>
              <a:rPr lang="en-US" sz="1200" dirty="0" smtClean="0"/>
              <a:t>sped up.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B. </a:t>
            </a:r>
            <a:r>
              <a:rPr lang="en-US" sz="1200" dirty="0" smtClean="0"/>
              <a:t>sped up.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D. </a:t>
            </a:r>
            <a:r>
              <a:rPr lang="en-US" dirty="0" smtClean="0"/>
              <a:t>refraction.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D. </a:t>
            </a:r>
            <a:r>
              <a:rPr lang="en-US" dirty="0" smtClean="0"/>
              <a:t>refraction.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C. </a:t>
            </a:r>
            <a:r>
              <a:rPr lang="en-US" dirty="0" smtClean="0"/>
              <a:t>red light.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C. </a:t>
            </a:r>
            <a:r>
              <a:rPr lang="en-US" dirty="0" smtClean="0"/>
              <a:t>red light.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D. </a:t>
            </a:r>
            <a:r>
              <a:rPr lang="en-US" dirty="0" smtClean="0"/>
              <a:t>All of the above.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D. </a:t>
            </a:r>
            <a:r>
              <a:rPr lang="en-US" dirty="0" smtClean="0"/>
              <a:t>All of the above.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B. </a:t>
            </a:r>
            <a:r>
              <a:rPr lang="en-US" dirty="0" smtClean="0"/>
              <a:t>refraction.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B. </a:t>
            </a:r>
            <a:r>
              <a:rPr lang="en-US" dirty="0" smtClean="0"/>
              <a:t>refraction.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C. </a:t>
            </a:r>
            <a:r>
              <a:rPr lang="en-US" dirty="0" smtClean="0"/>
              <a:t>Both A and B.</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C. </a:t>
            </a:r>
            <a:r>
              <a:rPr lang="en-US" dirty="0" smtClean="0"/>
              <a:t>Both A and B.</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D. </a:t>
            </a:r>
            <a:r>
              <a:rPr lang="en-US" dirty="0" smtClean="0"/>
              <a:t>None of the above.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D. </a:t>
            </a:r>
            <a:r>
              <a:rPr lang="en-US" dirty="0" smtClean="0"/>
              <a:t>None of the above.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B. </a:t>
            </a:r>
            <a:r>
              <a:rPr lang="en-US" dirty="0" smtClean="0"/>
              <a:t>large compared with the wavelength of reflected radiation.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B. </a:t>
            </a:r>
            <a:r>
              <a:rPr lang="en-US" dirty="0" smtClean="0"/>
              <a:t>large compared with the wavelength of reflected radiation.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dirty="0" smtClean="0"/>
              <a:t>slowed down.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dirty="0" smtClean="0"/>
              <a:t>slowed down.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dirty="0" smtClean="0"/>
              <a:t>© 2015 Pearson Education, Inc.</a:t>
            </a:r>
            <a:endParaRPr lang="en-GB" dirty="0"/>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 2015 Pearson Education, Inc.</a:t>
            </a: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4D5BCDE4-2888-8547-8C78-57D79B1356D8}" type="slidenum">
              <a:rPr lang="en-US"/>
              <a:pPr/>
              <a:t>‹#›</a:t>
            </a:fld>
            <a:endParaRPr lang="en-US" dirty="0"/>
          </a:p>
        </p:txBody>
      </p:sp>
    </p:spTree>
    <p:extLst>
      <p:ext uri="{BB962C8B-B14F-4D97-AF65-F5344CB8AC3E}">
        <p14:creationId xmlns:p14="http://schemas.microsoft.com/office/powerpoint/2010/main" val="789481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2015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3879605" cy="1569660"/>
          </a:xfrm>
        </p:spPr>
        <p:txBody>
          <a:bodyPr/>
          <a:lstStyle/>
          <a:p>
            <a:r>
              <a:rPr lang="en-US" dirty="0" smtClean="0"/>
              <a:t>Chapter 28: Reflection and Refraction</a:t>
            </a:r>
            <a:endParaRPr lang="en-US" dirty="0"/>
          </a:p>
        </p:txBody>
      </p:sp>
      <p:sp>
        <p:nvSpPr>
          <p:cNvPr id="5" name="Rectangle 17"/>
          <p:cNvSpPr>
            <a:spLocks noGrp="1" noChangeArrowheads="1"/>
          </p:cNvSpPr>
          <p:nvPr>
            <p:ph type="ftr" sz="quarter" idx="3"/>
          </p:nvPr>
        </p:nvSpPr>
        <p:spPr/>
        <p:txBody>
          <a:bodyPr/>
          <a:lstStyle/>
          <a:p>
            <a:r>
              <a:rPr lang="en-GB" dirty="0" smtClean="0"/>
              <a:t>© 2015 Pearson Education, Inc.</a:t>
            </a:r>
            <a:endParaRPr lang="en-GB"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dirty="0" smtClean="0"/>
              <a:t>Law of Reflection</a:t>
            </a:r>
            <a:endParaRPr lang="en-US" dirty="0"/>
          </a:p>
        </p:txBody>
      </p:sp>
      <p:sp>
        <p:nvSpPr>
          <p:cNvPr id="205827" name="Rectangle 3"/>
          <p:cNvSpPr>
            <a:spLocks noGrp="1" noChangeArrowheads="1"/>
          </p:cNvSpPr>
          <p:nvPr>
            <p:ph idx="1"/>
          </p:nvPr>
        </p:nvSpPr>
        <p:spPr/>
        <p:txBody>
          <a:bodyPr/>
          <a:lstStyle/>
          <a:p>
            <a:r>
              <a:rPr lang="en-US" sz="2400" dirty="0" smtClean="0"/>
              <a:t>Virtual image</a:t>
            </a:r>
          </a:p>
          <a:p>
            <a:pPr lvl="1"/>
            <a:r>
              <a:rPr lang="en-US" sz="2400" dirty="0" smtClean="0"/>
              <a:t>is same size as object, formed behind a mirror, and located at the position where the extended reflected rays converge. </a:t>
            </a:r>
          </a:p>
          <a:p>
            <a:pPr lvl="1"/>
            <a:r>
              <a:rPr lang="en-US" sz="2400" dirty="0" smtClean="0"/>
              <a:t>is as far behind the mirror as the object is in front of the mirror.</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07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3126022" y="4065860"/>
            <a:ext cx="2868588" cy="26563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dirty="0" smtClean="0"/>
              <a:t>Law of Reflection</a:t>
            </a:r>
            <a:endParaRPr lang="en-US" dirty="0"/>
          </a:p>
        </p:txBody>
      </p:sp>
      <p:sp>
        <p:nvSpPr>
          <p:cNvPr id="206851" name="Rectangle 3"/>
          <p:cNvSpPr>
            <a:spLocks noGrp="1" noChangeArrowheads="1"/>
          </p:cNvSpPr>
          <p:nvPr>
            <p:ph idx="1"/>
          </p:nvPr>
        </p:nvSpPr>
        <p:spPr/>
        <p:txBody>
          <a:bodyPr/>
          <a:lstStyle/>
          <a:p>
            <a:r>
              <a:rPr lang="en-US" dirty="0" smtClean="0"/>
              <a:t>Plane mirror</a:t>
            </a:r>
          </a:p>
          <a:p>
            <a:pPr lvl="1"/>
            <a:r>
              <a:rPr lang="en-US" dirty="0" smtClean="0"/>
              <a:t>Note: the only axis reversed in an image is the front-back axis.</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08_Figure.jpg"/>
          <p:cNvPicPr>
            <a:picLocks noChangeAspect="1"/>
          </p:cNvPicPr>
          <p:nvPr/>
        </p:nvPicPr>
        <p:blipFill rotWithShape="1">
          <a:blip r:embed="rId2">
            <a:extLst>
              <a:ext uri="{28A0092B-C50C-407E-A947-70E740481C1C}">
                <a14:useLocalDpi xmlns:a14="http://schemas.microsoft.com/office/drawing/2010/main" val="0"/>
              </a:ext>
            </a:extLst>
          </a:blip>
          <a:srcRect b="3381"/>
          <a:stretch/>
        </p:blipFill>
        <p:spPr>
          <a:xfrm>
            <a:off x="1861396" y="3398645"/>
            <a:ext cx="5412064" cy="334274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dirty="0" smtClean="0"/>
              <a:t>Law of Reflection</a:t>
            </a:r>
            <a:endParaRPr lang="en-US" dirty="0"/>
          </a:p>
        </p:txBody>
      </p:sp>
      <p:sp>
        <p:nvSpPr>
          <p:cNvPr id="207875" name="Rectangle 3"/>
          <p:cNvSpPr>
            <a:spLocks noGrp="1" noChangeArrowheads="1"/>
          </p:cNvSpPr>
          <p:nvPr>
            <p:ph idx="1"/>
          </p:nvPr>
        </p:nvSpPr>
        <p:spPr/>
        <p:txBody>
          <a:bodyPr/>
          <a:lstStyle/>
          <a:p>
            <a:r>
              <a:rPr lang="en-US" sz="2400" dirty="0" smtClean="0"/>
              <a:t>Shape of mirror forms a different virtual image.</a:t>
            </a:r>
          </a:p>
          <a:p>
            <a:pPr lvl="1"/>
            <a:r>
              <a:rPr lang="en-US" sz="2400" dirty="0" smtClean="0"/>
              <a:t>Convex mirror (that curves outward): virtual image is smaller and closer to the mirror than the object.</a:t>
            </a:r>
          </a:p>
          <a:p>
            <a:pPr lvl="1"/>
            <a:r>
              <a:rPr lang="en-US" sz="2400" dirty="0" smtClean="0"/>
              <a:t>Concave mirror (that curves inward): virtual image is larger and farther away than the object.</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09_Figure.jpg"/>
          <p:cNvPicPr>
            <a:picLocks noChangeAspect="1"/>
          </p:cNvPicPr>
          <p:nvPr/>
        </p:nvPicPr>
        <p:blipFill rotWithShape="1">
          <a:blip r:embed="rId2">
            <a:extLst>
              <a:ext uri="{28A0092B-C50C-407E-A947-70E740481C1C}">
                <a14:useLocalDpi xmlns:a14="http://schemas.microsoft.com/office/drawing/2010/main" val="0"/>
              </a:ext>
            </a:extLst>
          </a:blip>
          <a:srcRect b="4950"/>
          <a:stretch/>
        </p:blipFill>
        <p:spPr>
          <a:xfrm>
            <a:off x="1515041" y="4091402"/>
            <a:ext cx="6104774" cy="249209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0" y="614908"/>
            <a:ext cx="9144000" cy="1077218"/>
          </a:xfrm>
        </p:spPr>
        <p:txBody>
          <a:bodyPr/>
          <a:lstStyle/>
          <a:p>
            <a:r>
              <a:rPr lang="en-US" dirty="0"/>
              <a:t>Law of Reflection</a:t>
            </a:r>
            <a:br>
              <a:rPr lang="en-US" dirty="0"/>
            </a:br>
            <a:r>
              <a:rPr lang="en-US" dirty="0"/>
              <a:t>CHECK YOUR </a:t>
            </a:r>
            <a:r>
              <a:rPr lang="en-US" dirty="0" smtClean="0"/>
              <a:t>NEIGHBOR</a:t>
            </a:r>
            <a:endParaRPr lang="en-US" dirty="0"/>
          </a:p>
        </p:txBody>
      </p:sp>
      <p:sp>
        <p:nvSpPr>
          <p:cNvPr id="208899" name="Rectangle 3"/>
          <p:cNvSpPr>
            <a:spLocks noGrp="1" noChangeArrowheads="1"/>
          </p:cNvSpPr>
          <p:nvPr>
            <p:ph idx="1"/>
          </p:nvPr>
        </p:nvSpPr>
        <p:spPr/>
        <p:txBody>
          <a:bodyPr/>
          <a:lstStyle/>
          <a:p>
            <a:pPr marL="0" indent="0">
              <a:buNone/>
            </a:pPr>
            <a:r>
              <a:rPr lang="en-US" dirty="0"/>
              <a:t>Light reflecting from a smooth surface undergoes a change </a:t>
            </a:r>
            <a:r>
              <a:rPr lang="en-US" dirty="0" smtClean="0"/>
              <a:t>in</a:t>
            </a:r>
          </a:p>
          <a:p>
            <a:pPr marL="0" indent="0">
              <a:buNone/>
            </a:pPr>
            <a:endParaRPr lang="en-US" dirty="0"/>
          </a:p>
          <a:p>
            <a:pPr marL="514350" indent="-514350">
              <a:buFont typeface="+mj-lt"/>
              <a:buAutoNum type="alphaUcPeriod"/>
            </a:pPr>
            <a:r>
              <a:rPr lang="en-US" dirty="0" smtClean="0"/>
              <a:t>frequency.</a:t>
            </a:r>
          </a:p>
          <a:p>
            <a:pPr marL="514350" indent="-514350">
              <a:buFont typeface="+mj-lt"/>
              <a:buAutoNum type="alphaUcPeriod"/>
            </a:pPr>
            <a:r>
              <a:rPr lang="en-US" dirty="0" smtClean="0"/>
              <a:t>speed. </a:t>
            </a:r>
          </a:p>
          <a:p>
            <a:pPr marL="514350" indent="-514350">
              <a:buFont typeface="+mj-lt"/>
              <a:buAutoNum type="alphaUcPeriod"/>
            </a:pPr>
            <a:r>
              <a:rPr lang="en-US" dirty="0" smtClean="0"/>
              <a:t>wavelength.</a:t>
            </a:r>
          </a:p>
          <a:p>
            <a:pPr marL="514350" indent="-514350">
              <a:buFont typeface="+mj-lt"/>
              <a:buAutoNum type="alphaUcPeriod"/>
            </a:pPr>
            <a:r>
              <a:rPr lang="en-US" dirty="0" smtClean="0"/>
              <a:t>None of the above.</a:t>
            </a: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0" y="614908"/>
            <a:ext cx="9144000" cy="1077218"/>
          </a:xfrm>
        </p:spPr>
        <p:txBody>
          <a:bodyPr/>
          <a:lstStyle/>
          <a:p>
            <a:r>
              <a:rPr lang="en-US" dirty="0"/>
              <a:t>Law of Reflection</a:t>
            </a:r>
            <a:br>
              <a:rPr lang="en-US" dirty="0"/>
            </a:br>
            <a:r>
              <a:rPr lang="en-US" dirty="0"/>
              <a:t>CHECK YOUR </a:t>
            </a:r>
            <a:r>
              <a:rPr lang="en-US" dirty="0" smtClean="0"/>
              <a:t>ANSWER</a:t>
            </a:r>
            <a:endParaRPr lang="en-US" dirty="0"/>
          </a:p>
        </p:txBody>
      </p:sp>
      <p:sp>
        <p:nvSpPr>
          <p:cNvPr id="210947" name="Rectangle 3"/>
          <p:cNvSpPr>
            <a:spLocks noGrp="1" noChangeArrowheads="1"/>
          </p:cNvSpPr>
          <p:nvPr>
            <p:ph idx="1"/>
          </p:nvPr>
        </p:nvSpPr>
        <p:spPr/>
        <p:txBody>
          <a:bodyPr/>
          <a:lstStyle/>
          <a:p>
            <a:pPr marL="0" indent="0">
              <a:buNone/>
            </a:pPr>
            <a:r>
              <a:rPr lang="en-US" dirty="0"/>
              <a:t>Light reflecting from a smooth surface undergoes a change </a:t>
            </a:r>
            <a:r>
              <a:rPr lang="en-US" dirty="0" smtClean="0"/>
              <a:t>in</a:t>
            </a:r>
          </a:p>
          <a:p>
            <a:pPr marL="0" indent="0">
              <a:buNone/>
            </a:pPr>
            <a:endParaRPr lang="en-US" dirty="0"/>
          </a:p>
          <a:p>
            <a:pPr marL="514350" indent="-514350">
              <a:buFont typeface="+mj-lt"/>
              <a:buAutoNum type="alphaUcPeriod"/>
            </a:pPr>
            <a:r>
              <a:rPr lang="en-US" dirty="0"/>
              <a:t>frequency.</a:t>
            </a:r>
          </a:p>
          <a:p>
            <a:pPr marL="514350" indent="-514350">
              <a:buFont typeface="+mj-lt"/>
              <a:buAutoNum type="alphaUcPeriod"/>
            </a:pPr>
            <a:r>
              <a:rPr lang="en-US" dirty="0"/>
              <a:t>speed. </a:t>
            </a:r>
          </a:p>
          <a:p>
            <a:pPr marL="514350" indent="-514350">
              <a:buFont typeface="+mj-lt"/>
              <a:buAutoNum type="alphaUcPeriod"/>
            </a:pPr>
            <a:r>
              <a:rPr lang="en-US" dirty="0"/>
              <a:t>wavelength.</a:t>
            </a:r>
          </a:p>
          <a:p>
            <a:pPr marL="514350" indent="-514350">
              <a:buFont typeface="+mj-lt"/>
              <a:buAutoNum type="alphaUcPeriod"/>
            </a:pPr>
            <a:r>
              <a:rPr lang="en-US" b="1" dirty="0"/>
              <a:t>None of the above.</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dirty="0" smtClean="0"/>
              <a:t>Law of Reflection</a:t>
            </a:r>
            <a:endParaRPr lang="en-US" dirty="0"/>
          </a:p>
        </p:txBody>
      </p:sp>
      <p:sp>
        <p:nvSpPr>
          <p:cNvPr id="212995" name="Rectangle 3"/>
          <p:cNvSpPr>
            <a:spLocks noGrp="1" noChangeArrowheads="1"/>
          </p:cNvSpPr>
          <p:nvPr>
            <p:ph idx="1"/>
          </p:nvPr>
        </p:nvSpPr>
        <p:spPr/>
        <p:txBody>
          <a:bodyPr/>
          <a:lstStyle/>
          <a:p>
            <a:r>
              <a:rPr lang="en-US" sz="2400" dirty="0" smtClean="0"/>
              <a:t>Diffuse reflection</a:t>
            </a:r>
          </a:p>
          <a:p>
            <a:pPr lvl="1"/>
            <a:r>
              <a:rPr lang="en-US" sz="2400" dirty="0" smtClean="0"/>
              <a:t>When light strikes a rough or irregular surface and reflects in many directions</a:t>
            </a:r>
          </a:p>
          <a:p>
            <a:pPr lvl="1"/>
            <a:r>
              <a:rPr lang="en-US" sz="2400" dirty="0" smtClean="0"/>
              <a:t>An undesirable circumstance is the ghost image that occurs on a TV set when TV signals bounce off buildings and other obstructions.</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10_Figure.jpg"/>
          <p:cNvPicPr>
            <a:picLocks noChangeAspect="1"/>
          </p:cNvPicPr>
          <p:nvPr/>
        </p:nvPicPr>
        <p:blipFill rotWithShape="1">
          <a:blip r:embed="rId2">
            <a:extLst>
              <a:ext uri="{28A0092B-C50C-407E-A947-70E740481C1C}">
                <a14:useLocalDpi xmlns:a14="http://schemas.microsoft.com/office/drawing/2010/main" val="0"/>
              </a:ext>
            </a:extLst>
          </a:blip>
          <a:srcRect b="3665"/>
          <a:stretch/>
        </p:blipFill>
        <p:spPr>
          <a:xfrm>
            <a:off x="2491940" y="4461634"/>
            <a:ext cx="4150976" cy="228141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dirty="0" smtClean="0"/>
              <a:t>Law of Reflection</a:t>
            </a:r>
            <a:endParaRPr lang="en-US" dirty="0"/>
          </a:p>
        </p:txBody>
      </p:sp>
      <p:sp>
        <p:nvSpPr>
          <p:cNvPr id="214019" name="Rectangle 3"/>
          <p:cNvSpPr>
            <a:spLocks noGrp="1" noChangeArrowheads="1"/>
          </p:cNvSpPr>
          <p:nvPr>
            <p:ph idx="1"/>
          </p:nvPr>
        </p:nvSpPr>
        <p:spPr/>
        <p:txBody>
          <a:bodyPr/>
          <a:lstStyle/>
          <a:p>
            <a:r>
              <a:rPr lang="en-US" dirty="0" smtClean="0"/>
              <a:t>Different road surfaces determine amount of diffuse reflection</a:t>
            </a:r>
          </a:p>
          <a:p>
            <a:pPr lvl="1"/>
            <a:r>
              <a:rPr lang="en-US" dirty="0" smtClean="0"/>
              <a:t>Rough road surface—because of diffuse reflection, see road ahead of car at night.</a:t>
            </a:r>
          </a:p>
          <a:p>
            <a:pPr lvl="1"/>
            <a:r>
              <a:rPr lang="en-US" dirty="0" smtClean="0"/>
              <a:t>Wet road surface is smooth—because of less diffuse, reflection, difficult to see.</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0" y="614908"/>
            <a:ext cx="9144000" cy="1077218"/>
          </a:xfrm>
        </p:spPr>
        <p:txBody>
          <a:bodyPr/>
          <a:lstStyle/>
          <a:p>
            <a:r>
              <a:rPr lang="en-US" dirty="0"/>
              <a:t>Law of Reflection</a:t>
            </a:r>
            <a:br>
              <a:rPr lang="en-US" dirty="0"/>
            </a:br>
            <a:r>
              <a:rPr lang="en-US" dirty="0"/>
              <a:t>CHECK YOUR </a:t>
            </a:r>
            <a:r>
              <a:rPr lang="en-US" dirty="0" smtClean="0"/>
              <a:t>NEIGHBOR</a:t>
            </a:r>
            <a:endParaRPr lang="en-US" dirty="0"/>
          </a:p>
        </p:txBody>
      </p:sp>
      <p:sp>
        <p:nvSpPr>
          <p:cNvPr id="215043" name="Rectangle 3"/>
          <p:cNvSpPr>
            <a:spLocks noGrp="1" noChangeArrowheads="1"/>
          </p:cNvSpPr>
          <p:nvPr>
            <p:ph idx="1"/>
          </p:nvPr>
        </p:nvSpPr>
        <p:spPr/>
        <p:txBody>
          <a:bodyPr/>
          <a:lstStyle/>
          <a:p>
            <a:pPr marL="0" indent="0">
              <a:lnSpc>
                <a:spcPct val="90000"/>
              </a:lnSpc>
              <a:buNone/>
            </a:pPr>
            <a:r>
              <a:rPr lang="en-US" sz="2400" dirty="0"/>
              <a:t>Diffuse reflection occurs when the sizes of surface irregularities </a:t>
            </a:r>
            <a:r>
              <a:rPr lang="en-US" sz="2400" dirty="0" smtClean="0"/>
              <a:t>are</a:t>
            </a:r>
          </a:p>
          <a:p>
            <a:pPr marL="0" indent="0">
              <a:lnSpc>
                <a:spcPct val="90000"/>
              </a:lnSpc>
              <a:buNone/>
            </a:pPr>
            <a:endParaRPr lang="en-US" sz="2400" dirty="0"/>
          </a:p>
          <a:p>
            <a:pPr marL="514350" indent="-514350">
              <a:lnSpc>
                <a:spcPct val="90000"/>
              </a:lnSpc>
              <a:buFont typeface="+mj-lt"/>
              <a:buAutoNum type="alphaUcPeriod"/>
            </a:pPr>
            <a:r>
              <a:rPr lang="en-US" sz="2400" dirty="0" smtClean="0"/>
              <a:t>small compared with the wavelength of reflected radiation.</a:t>
            </a:r>
          </a:p>
          <a:p>
            <a:pPr marL="514350" indent="-514350">
              <a:lnSpc>
                <a:spcPct val="90000"/>
              </a:lnSpc>
              <a:buFont typeface="+mj-lt"/>
              <a:buAutoNum type="alphaUcPeriod"/>
            </a:pPr>
            <a:r>
              <a:rPr lang="en-US" sz="2400" dirty="0" smtClean="0"/>
              <a:t>large compared with the wavelength of reflected radiation.</a:t>
            </a:r>
          </a:p>
          <a:p>
            <a:pPr marL="514350" indent="-514350">
              <a:lnSpc>
                <a:spcPct val="90000"/>
              </a:lnSpc>
              <a:buFont typeface="+mj-lt"/>
              <a:buAutoNum type="alphaUcPeriod"/>
            </a:pPr>
            <a:r>
              <a:rPr lang="en-US" sz="2400" dirty="0" smtClean="0"/>
              <a:t>Both A and B.</a:t>
            </a:r>
          </a:p>
          <a:p>
            <a:pPr marL="514350" indent="-514350">
              <a:lnSpc>
                <a:spcPct val="90000"/>
              </a:lnSpc>
              <a:buFont typeface="+mj-lt"/>
              <a:buAutoNum type="alphaUcPeriod"/>
            </a:pPr>
            <a:r>
              <a:rPr lang="en-US" sz="2400" dirty="0" smtClean="0"/>
              <a:t>None of the above.</a:t>
            </a:r>
          </a:p>
          <a:p>
            <a:pPr marL="0" indent="0">
              <a:lnSpc>
                <a:spcPct val="90000"/>
              </a:lnSpc>
              <a:buNone/>
            </a:pPr>
            <a:endParaRPr lang="en-US" sz="2400"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0" y="614908"/>
            <a:ext cx="9144000" cy="1077218"/>
          </a:xfrm>
        </p:spPr>
        <p:txBody>
          <a:bodyPr/>
          <a:lstStyle/>
          <a:p>
            <a:r>
              <a:rPr lang="en-US" dirty="0"/>
              <a:t>Law of Reflection</a:t>
            </a:r>
            <a:br>
              <a:rPr lang="en-US" dirty="0"/>
            </a:br>
            <a:r>
              <a:rPr lang="en-US" dirty="0"/>
              <a:t>CHECK YOUR </a:t>
            </a:r>
            <a:r>
              <a:rPr lang="en-US" dirty="0" smtClean="0"/>
              <a:t>ANSWER</a:t>
            </a:r>
            <a:endParaRPr lang="en-US" dirty="0"/>
          </a:p>
        </p:txBody>
      </p:sp>
      <p:sp>
        <p:nvSpPr>
          <p:cNvPr id="217091" name="Rectangle 3"/>
          <p:cNvSpPr>
            <a:spLocks noGrp="1" noChangeArrowheads="1"/>
          </p:cNvSpPr>
          <p:nvPr>
            <p:ph idx="1"/>
          </p:nvPr>
        </p:nvSpPr>
        <p:spPr/>
        <p:txBody>
          <a:bodyPr/>
          <a:lstStyle/>
          <a:p>
            <a:pPr marL="0" indent="0">
              <a:lnSpc>
                <a:spcPct val="90000"/>
              </a:lnSpc>
              <a:buNone/>
            </a:pPr>
            <a:r>
              <a:rPr lang="en-US" sz="2400" dirty="0"/>
              <a:t>Diffuse reflection occurs when the sizes of surface irregularities </a:t>
            </a:r>
            <a:r>
              <a:rPr lang="en-US" sz="2400" dirty="0" smtClean="0"/>
              <a:t>are</a:t>
            </a:r>
          </a:p>
          <a:p>
            <a:pPr marL="0" indent="0">
              <a:lnSpc>
                <a:spcPct val="90000"/>
              </a:lnSpc>
              <a:buNone/>
            </a:pPr>
            <a:endParaRPr lang="en-US" sz="2400" dirty="0"/>
          </a:p>
          <a:p>
            <a:pPr marL="514350" indent="-514350">
              <a:lnSpc>
                <a:spcPct val="90000"/>
              </a:lnSpc>
              <a:buFont typeface="+mj-lt"/>
              <a:buAutoNum type="alphaUcPeriod"/>
            </a:pPr>
            <a:r>
              <a:rPr lang="en-US" sz="2400" dirty="0"/>
              <a:t>small compared with the wavelength of reflected radiation.</a:t>
            </a:r>
          </a:p>
          <a:p>
            <a:pPr marL="514350" indent="-514350">
              <a:lnSpc>
                <a:spcPct val="90000"/>
              </a:lnSpc>
              <a:buFont typeface="+mj-lt"/>
              <a:buAutoNum type="alphaUcPeriod"/>
            </a:pPr>
            <a:r>
              <a:rPr lang="en-US" sz="2400" b="1" dirty="0"/>
              <a:t>large compared with the wavelength of reflected radiation.</a:t>
            </a:r>
          </a:p>
          <a:p>
            <a:pPr marL="514350" indent="-514350">
              <a:lnSpc>
                <a:spcPct val="90000"/>
              </a:lnSpc>
              <a:buFont typeface="+mj-lt"/>
              <a:buAutoNum type="alphaUcPeriod"/>
            </a:pPr>
            <a:r>
              <a:rPr lang="en-US" sz="2400" dirty="0"/>
              <a:t>Both A and B.</a:t>
            </a:r>
          </a:p>
          <a:p>
            <a:pPr marL="514350" indent="-514350">
              <a:lnSpc>
                <a:spcPct val="90000"/>
              </a:lnSpc>
              <a:buFont typeface="+mj-lt"/>
              <a:buAutoNum type="alphaUcPeriod"/>
            </a:pPr>
            <a:r>
              <a:rPr lang="en-US" sz="2400" dirty="0"/>
              <a:t>None of the above.</a:t>
            </a:r>
          </a:p>
          <a:p>
            <a:pPr marL="0" indent="0">
              <a:lnSpc>
                <a:spcPct val="90000"/>
              </a:lnSpc>
              <a:buNone/>
            </a:pPr>
            <a:endParaRPr lang="en-US" sz="2400" dirty="0" smtClean="0"/>
          </a:p>
          <a:p>
            <a:pPr marL="0" indent="0">
              <a:lnSpc>
                <a:spcPct val="90000"/>
              </a:lnSpc>
              <a:buNone/>
            </a:pPr>
            <a:r>
              <a:rPr lang="en-US" sz="2400" b="1" dirty="0" smtClean="0"/>
              <a:t>Explanation:</a:t>
            </a:r>
          </a:p>
          <a:p>
            <a:pPr marL="0" indent="0">
              <a:lnSpc>
                <a:spcPct val="90000"/>
              </a:lnSpc>
              <a:buNone/>
            </a:pPr>
            <a:r>
              <a:rPr lang="en-US" sz="2400" dirty="0" smtClean="0"/>
              <a:t>Diffuse reflection occurs for rougher surfaces.</a:t>
            </a:r>
            <a:endParaRPr lang="en-US" sz="2400"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dirty="0" smtClean="0"/>
              <a:t>Refraction</a:t>
            </a:r>
            <a:endParaRPr lang="en-US" dirty="0"/>
          </a:p>
        </p:txBody>
      </p:sp>
      <p:sp>
        <p:nvSpPr>
          <p:cNvPr id="272387" name="Rectangle 3"/>
          <p:cNvSpPr>
            <a:spLocks noGrp="1" noChangeArrowheads="1"/>
          </p:cNvSpPr>
          <p:nvPr>
            <p:ph idx="1"/>
          </p:nvPr>
        </p:nvSpPr>
        <p:spPr/>
        <p:txBody>
          <a:bodyPr/>
          <a:lstStyle/>
          <a:p>
            <a:r>
              <a:rPr lang="en-US" dirty="0" smtClean="0"/>
              <a:t>When light bends in going obliquely from one medium to another, we call this process refraction.</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14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2529496" y="3104376"/>
            <a:ext cx="4077896" cy="35846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This lecture will help you understand:</a:t>
            </a:r>
            <a:endParaRPr lang="en-US" dirty="0"/>
          </a:p>
        </p:txBody>
      </p:sp>
      <p:sp>
        <p:nvSpPr>
          <p:cNvPr id="3075" name="Rectangle 3"/>
          <p:cNvSpPr>
            <a:spLocks noGrp="1" noChangeArrowheads="1"/>
          </p:cNvSpPr>
          <p:nvPr>
            <p:ph idx="1"/>
          </p:nvPr>
        </p:nvSpPr>
        <p:spPr/>
        <p:txBody>
          <a:bodyPr/>
          <a:lstStyle/>
          <a:p>
            <a:r>
              <a:rPr lang="en-US" sz="2400" dirty="0" smtClean="0"/>
              <a:t>Reflection</a:t>
            </a:r>
          </a:p>
          <a:p>
            <a:r>
              <a:rPr lang="en-US" sz="2400" dirty="0" smtClean="0"/>
              <a:t>Principle of Least Time</a:t>
            </a:r>
          </a:p>
          <a:p>
            <a:r>
              <a:rPr lang="en-US" sz="2400" dirty="0" smtClean="0"/>
              <a:t>Law of Reflection</a:t>
            </a:r>
          </a:p>
          <a:p>
            <a:r>
              <a:rPr lang="en-US" sz="2400" dirty="0" smtClean="0"/>
              <a:t>Refraction</a:t>
            </a:r>
          </a:p>
          <a:p>
            <a:r>
              <a:rPr lang="en-US" sz="2400" dirty="0" smtClean="0"/>
              <a:t>Cause of Refraction</a:t>
            </a:r>
          </a:p>
          <a:p>
            <a:r>
              <a:rPr lang="en-US" sz="2400" dirty="0" smtClean="0"/>
              <a:t>Dispersion</a:t>
            </a:r>
          </a:p>
          <a:p>
            <a:r>
              <a:rPr lang="en-US" sz="2400" dirty="0" smtClean="0"/>
              <a:t>Rainbows</a:t>
            </a:r>
          </a:p>
          <a:p>
            <a:r>
              <a:rPr lang="en-US" sz="2400" dirty="0" smtClean="0"/>
              <a:t>Total Internal Reflection</a:t>
            </a:r>
          </a:p>
          <a:p>
            <a:r>
              <a:rPr lang="en-US" sz="2400" dirty="0" smtClean="0"/>
              <a:t>Lenses</a:t>
            </a:r>
          </a:p>
          <a:p>
            <a:r>
              <a:rPr lang="en-US" sz="2400" dirty="0" smtClean="0"/>
              <a:t>Lens Defects</a:t>
            </a:r>
            <a:endParaRPr lang="en-US" sz="2400"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dirty="0" smtClean="0"/>
              <a:t>Refraction</a:t>
            </a:r>
            <a:endParaRPr lang="en-US" dirty="0"/>
          </a:p>
        </p:txBody>
      </p:sp>
      <p:sp>
        <p:nvSpPr>
          <p:cNvPr id="273411" name="Rectangle 3"/>
          <p:cNvSpPr>
            <a:spLocks noGrp="1" noChangeArrowheads="1"/>
          </p:cNvSpPr>
          <p:nvPr>
            <p:ph sz="half" idx="1"/>
          </p:nvPr>
        </p:nvSpPr>
        <p:spPr/>
        <p:txBody>
          <a:bodyPr/>
          <a:lstStyle/>
          <a:p>
            <a:r>
              <a:rPr lang="en-US" sz="2400" dirty="0" smtClean="0"/>
              <a:t>Refraction occurs to minimize the time taken by light to travel from A to B.</a:t>
            </a:r>
          </a:p>
          <a:p>
            <a:pPr marL="0" indent="0">
              <a:buNone/>
            </a:pPr>
            <a:endParaRPr lang="en-US" sz="2400" dirty="0" smtClean="0"/>
          </a:p>
          <a:p>
            <a:r>
              <a:rPr lang="en-US" sz="2400" dirty="0" smtClean="0"/>
              <a:t>Just as if you wanted to save someone from drowning, the quickest path would not be a straight line – it would be the dashed path shown.</a:t>
            </a:r>
            <a:endParaRPr lang="en-US" sz="2400"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7" name="Picture 6" descr="28_13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4584109" y="1607378"/>
            <a:ext cx="4330776" cy="400331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dirty="0" smtClean="0"/>
              <a:t>Refraction</a:t>
            </a:r>
            <a:endParaRPr lang="en-US" dirty="0"/>
          </a:p>
        </p:txBody>
      </p:sp>
      <p:sp>
        <p:nvSpPr>
          <p:cNvPr id="271363" name="Rectangle 3"/>
          <p:cNvSpPr>
            <a:spLocks noGrp="1" noChangeArrowheads="1"/>
          </p:cNvSpPr>
          <p:nvPr>
            <p:ph idx="1"/>
          </p:nvPr>
        </p:nvSpPr>
        <p:spPr/>
        <p:txBody>
          <a:bodyPr/>
          <a:lstStyle/>
          <a:p>
            <a:r>
              <a:rPr lang="en-US" dirty="0" smtClean="0"/>
              <a:t>Light follows a less inclined path in the glass.</a:t>
            </a:r>
          </a:p>
          <a:p>
            <a:pPr lvl="1"/>
            <a:r>
              <a:rPr lang="en-US" dirty="0" smtClean="0"/>
              <a:t>Light travels slower in glass than in air, so it minimizes the time it spends in the glass.</a:t>
            </a:r>
          </a:p>
          <a:p>
            <a:pPr marL="0" indent="0">
              <a:buNone/>
            </a:pP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15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3061071" y="3531765"/>
            <a:ext cx="3004586" cy="319974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dirty="0" smtClean="0"/>
              <a:t>Refraction</a:t>
            </a:r>
            <a:endParaRPr lang="en-US" dirty="0"/>
          </a:p>
        </p:txBody>
      </p:sp>
      <p:sp>
        <p:nvSpPr>
          <p:cNvPr id="220163" name="Rectangle 3"/>
          <p:cNvSpPr>
            <a:spLocks noGrp="1" noChangeArrowheads="1"/>
          </p:cNvSpPr>
          <p:nvPr>
            <p:ph idx="1"/>
          </p:nvPr>
        </p:nvSpPr>
        <p:spPr/>
        <p:txBody>
          <a:bodyPr/>
          <a:lstStyle/>
          <a:p>
            <a:r>
              <a:rPr lang="en-US" dirty="0" smtClean="0"/>
              <a:t>Light rays pass from air into water and water into air.</a:t>
            </a:r>
          </a:p>
          <a:p>
            <a:pPr lvl="1"/>
            <a:r>
              <a:rPr lang="en-US" dirty="0" smtClean="0"/>
              <a:t>Pathways are reversible for both reflection and refraction.</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27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3634345" y="3525576"/>
            <a:ext cx="2434544" cy="31745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dirty="0" smtClean="0"/>
              <a:t>Refraction</a:t>
            </a:r>
            <a:endParaRPr lang="en-US" dirty="0"/>
          </a:p>
        </p:txBody>
      </p:sp>
      <p:sp>
        <p:nvSpPr>
          <p:cNvPr id="236547" name="Rectangle 3"/>
          <p:cNvSpPr>
            <a:spLocks noGrp="1" noChangeArrowheads="1"/>
          </p:cNvSpPr>
          <p:nvPr>
            <p:ph idx="1"/>
          </p:nvPr>
        </p:nvSpPr>
        <p:spPr/>
        <p:txBody>
          <a:bodyPr/>
          <a:lstStyle/>
          <a:p>
            <a:r>
              <a:rPr lang="en-US" dirty="0" smtClean="0"/>
              <a:t>Refractive index:</a:t>
            </a:r>
          </a:p>
          <a:p>
            <a:r>
              <a:rPr lang="en-US" dirty="0" smtClean="0"/>
              <a:t>Index of refraction, </a:t>
            </a:r>
            <a:r>
              <a:rPr lang="en-US" i="1" dirty="0" smtClean="0"/>
              <a:t>n</a:t>
            </a:r>
            <a:r>
              <a:rPr lang="en-US" dirty="0" smtClean="0"/>
              <a:t>, of a material</a:t>
            </a:r>
          </a:p>
          <a:p>
            <a:pPr lvl="1"/>
            <a:r>
              <a:rPr lang="en-US" dirty="0" smtClean="0"/>
              <a:t>indicates how much the speed of light differs from its speed in a vacuum.</a:t>
            </a:r>
          </a:p>
          <a:p>
            <a:pPr lvl="1"/>
            <a:r>
              <a:rPr lang="en-US" dirty="0" smtClean="0"/>
              <a:t>indicates the extent of bending of rays.</a:t>
            </a:r>
          </a:p>
          <a:p>
            <a:pPr lvl="1"/>
            <a:r>
              <a:rPr lang="en-US" dirty="0" smtClean="0"/>
              <a:t>ratio of speed of light in a vacuum to the speed in a material.</a:t>
            </a: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dirty="0" smtClean="0"/>
              <a:t>Refraction</a:t>
            </a:r>
            <a:endParaRPr lang="en-US" dirty="0"/>
          </a:p>
        </p:txBody>
      </p:sp>
      <p:sp>
        <p:nvSpPr>
          <p:cNvPr id="237571" name="Rectangle 3"/>
          <p:cNvSpPr>
            <a:spLocks noGrp="1" noChangeArrowheads="1"/>
          </p:cNvSpPr>
          <p:nvPr>
            <p:ph idx="1"/>
          </p:nvPr>
        </p:nvSpPr>
        <p:spPr/>
        <p:txBody>
          <a:bodyPr/>
          <a:lstStyle/>
          <a:p>
            <a:r>
              <a:rPr lang="en-US" dirty="0" smtClean="0"/>
              <a:t>Refractive index (continued):</a:t>
            </a:r>
          </a:p>
          <a:p>
            <a:pPr lvl="1"/>
            <a:r>
              <a:rPr lang="en-US" dirty="0" smtClean="0"/>
              <a:t>In equation form: </a:t>
            </a:r>
          </a:p>
          <a:p>
            <a:pPr marL="457200" lvl="1" indent="0">
              <a:buNone/>
            </a:pPr>
            <a:endParaRPr lang="en-US" dirty="0" smtClean="0"/>
          </a:p>
          <a:p>
            <a:pPr marL="457200" lvl="1" indent="0">
              <a:buNone/>
            </a:pPr>
            <a:endParaRPr lang="en-US" dirty="0" smtClean="0"/>
          </a:p>
          <a:p>
            <a:pPr marL="457200" lvl="1" indent="0">
              <a:buNone/>
            </a:pPr>
            <a:endParaRPr lang="en-US" dirty="0" smtClean="0"/>
          </a:p>
          <a:p>
            <a:pPr lvl="1"/>
            <a:r>
              <a:rPr lang="en-US" dirty="0" smtClean="0"/>
              <a:t>Medium with a high index means high bending effect and greatest slowing of light.</a:t>
            </a:r>
            <a:endParaRPr lang="en-US" dirty="0"/>
          </a:p>
        </p:txBody>
      </p:sp>
      <p:grpSp>
        <p:nvGrpSpPr>
          <p:cNvPr id="237577" name="Group 9"/>
          <p:cNvGrpSpPr>
            <a:grpSpLocks/>
          </p:cNvGrpSpPr>
          <p:nvPr/>
        </p:nvGrpSpPr>
        <p:grpSpPr bwMode="auto">
          <a:xfrm>
            <a:off x="2452688" y="3183357"/>
            <a:ext cx="4252912" cy="971550"/>
            <a:chOff x="1612" y="1881"/>
            <a:chExt cx="2679" cy="612"/>
          </a:xfrm>
        </p:grpSpPr>
        <p:sp>
          <p:nvSpPr>
            <p:cNvPr id="237573" name="Text Box 5"/>
            <p:cNvSpPr txBox="1">
              <a:spLocks noChangeArrowheads="1"/>
            </p:cNvSpPr>
            <p:nvPr/>
          </p:nvSpPr>
          <p:spPr bwMode="auto">
            <a:xfrm>
              <a:off x="1612" y="2009"/>
              <a:ext cx="49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0" i="1" dirty="0"/>
                <a:t>n = </a:t>
              </a:r>
            </a:p>
          </p:txBody>
        </p:sp>
        <p:sp>
          <p:nvSpPr>
            <p:cNvPr id="237574" name="Text Box 6"/>
            <p:cNvSpPr txBox="1">
              <a:spLocks noChangeArrowheads="1"/>
            </p:cNvSpPr>
            <p:nvPr/>
          </p:nvSpPr>
          <p:spPr bwMode="auto">
            <a:xfrm>
              <a:off x="2090" y="1881"/>
              <a:ext cx="21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0" dirty="0"/>
                <a:t>speed of light in vacuum</a:t>
              </a:r>
            </a:p>
          </p:txBody>
        </p:sp>
        <p:sp>
          <p:nvSpPr>
            <p:cNvPr id="237575" name="Line 7"/>
            <p:cNvSpPr>
              <a:spLocks noChangeShapeType="1"/>
            </p:cNvSpPr>
            <p:nvPr/>
          </p:nvSpPr>
          <p:spPr bwMode="auto">
            <a:xfrm>
              <a:off x="2074" y="2182"/>
              <a:ext cx="221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37576" name="Text Box 8"/>
            <p:cNvSpPr txBox="1">
              <a:spLocks noChangeArrowheads="1"/>
            </p:cNvSpPr>
            <p:nvPr/>
          </p:nvSpPr>
          <p:spPr bwMode="auto">
            <a:xfrm>
              <a:off x="2079" y="2205"/>
              <a:ext cx="21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0" dirty="0"/>
                <a:t>speed of light in material</a:t>
              </a:r>
            </a:p>
          </p:txBody>
        </p:sp>
      </p:gr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0" y="614908"/>
            <a:ext cx="9144000" cy="1077218"/>
          </a:xfrm>
        </p:spPr>
        <p:txBody>
          <a:bodyPr/>
          <a:lstStyle/>
          <a:p>
            <a:r>
              <a:rPr lang="en-US" dirty="0"/>
              <a:t>Refraction</a:t>
            </a:r>
            <a:br>
              <a:rPr lang="en-US" dirty="0"/>
            </a:br>
            <a:r>
              <a:rPr lang="en-US" dirty="0"/>
              <a:t>CHECK YOUR </a:t>
            </a:r>
            <a:r>
              <a:rPr lang="en-US" dirty="0" smtClean="0"/>
              <a:t>NEIGHBOR</a:t>
            </a:r>
            <a:endParaRPr lang="en-US" dirty="0"/>
          </a:p>
        </p:txBody>
      </p:sp>
      <p:sp>
        <p:nvSpPr>
          <p:cNvPr id="221187" name="Rectangle 3"/>
          <p:cNvSpPr>
            <a:spLocks noGrp="1" noChangeArrowheads="1"/>
          </p:cNvSpPr>
          <p:nvPr>
            <p:ph idx="1"/>
          </p:nvPr>
        </p:nvSpPr>
        <p:spPr/>
        <p:txBody>
          <a:bodyPr/>
          <a:lstStyle/>
          <a:p>
            <a:pPr marL="0" indent="0">
              <a:buNone/>
            </a:pPr>
            <a:r>
              <a:rPr lang="en-US" dirty="0"/>
              <a:t>Refracted light that bends toward the normal is light that </a:t>
            </a:r>
            <a:r>
              <a:rPr lang="en-US" dirty="0" smtClean="0"/>
              <a:t>has</a:t>
            </a:r>
          </a:p>
          <a:p>
            <a:pPr marL="0" indent="0">
              <a:buNone/>
            </a:pPr>
            <a:endParaRPr lang="en-US" dirty="0"/>
          </a:p>
          <a:p>
            <a:pPr marL="514350" indent="-514350">
              <a:buFont typeface="+mj-lt"/>
              <a:buAutoNum type="alphaUcPeriod"/>
            </a:pPr>
            <a:r>
              <a:rPr lang="en-US" dirty="0" smtClean="0"/>
              <a:t>slowed down.</a:t>
            </a:r>
          </a:p>
          <a:p>
            <a:pPr marL="514350" indent="-514350">
              <a:buFont typeface="+mj-lt"/>
              <a:buAutoNum type="alphaUcPeriod"/>
            </a:pPr>
            <a:r>
              <a:rPr lang="en-US" dirty="0" smtClean="0"/>
              <a:t>sped up. </a:t>
            </a:r>
          </a:p>
          <a:p>
            <a:pPr marL="514350" indent="-514350">
              <a:buFont typeface="+mj-lt"/>
              <a:buAutoNum type="alphaUcPeriod"/>
            </a:pPr>
            <a:r>
              <a:rPr lang="en-US" dirty="0" smtClean="0"/>
              <a:t>nearly been absorbed.</a:t>
            </a:r>
          </a:p>
          <a:p>
            <a:pPr marL="514350" indent="-514350">
              <a:buFont typeface="+mj-lt"/>
              <a:buAutoNum type="alphaUcPeriod"/>
            </a:pPr>
            <a:r>
              <a:rPr lang="en-US" dirty="0" smtClean="0"/>
              <a:t>diffracted.</a:t>
            </a: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0" y="614908"/>
            <a:ext cx="9144000" cy="1077218"/>
          </a:xfrm>
        </p:spPr>
        <p:txBody>
          <a:bodyPr/>
          <a:lstStyle/>
          <a:p>
            <a:r>
              <a:rPr lang="en-US" dirty="0"/>
              <a:t>Refraction</a:t>
            </a:r>
            <a:br>
              <a:rPr lang="en-US" dirty="0"/>
            </a:br>
            <a:r>
              <a:rPr lang="en-US" dirty="0"/>
              <a:t>CHECK YOUR </a:t>
            </a:r>
            <a:r>
              <a:rPr lang="en-US" dirty="0" smtClean="0"/>
              <a:t>ANSWER</a:t>
            </a:r>
            <a:endParaRPr lang="en-US" dirty="0"/>
          </a:p>
        </p:txBody>
      </p:sp>
      <p:sp>
        <p:nvSpPr>
          <p:cNvPr id="223235" name="Rectangle 3"/>
          <p:cNvSpPr>
            <a:spLocks noGrp="1" noChangeArrowheads="1"/>
          </p:cNvSpPr>
          <p:nvPr>
            <p:ph idx="1"/>
          </p:nvPr>
        </p:nvSpPr>
        <p:spPr/>
        <p:txBody>
          <a:bodyPr/>
          <a:lstStyle/>
          <a:p>
            <a:pPr marL="0" indent="0">
              <a:buNone/>
            </a:pPr>
            <a:r>
              <a:rPr lang="en-US" dirty="0"/>
              <a:t>Refracted light that bends toward the normal is light that </a:t>
            </a:r>
            <a:r>
              <a:rPr lang="en-US" dirty="0" smtClean="0"/>
              <a:t>has</a:t>
            </a:r>
          </a:p>
          <a:p>
            <a:pPr marL="0" indent="0">
              <a:buNone/>
            </a:pPr>
            <a:endParaRPr lang="en-US" dirty="0"/>
          </a:p>
          <a:p>
            <a:pPr marL="514350" indent="-514350">
              <a:buFont typeface="+mj-lt"/>
              <a:buAutoNum type="alphaUcPeriod"/>
            </a:pPr>
            <a:r>
              <a:rPr lang="en-US" b="1" dirty="0"/>
              <a:t>slowed down.</a:t>
            </a:r>
          </a:p>
          <a:p>
            <a:pPr marL="514350" indent="-514350">
              <a:buFont typeface="+mj-lt"/>
              <a:buAutoNum type="alphaUcPeriod"/>
            </a:pPr>
            <a:r>
              <a:rPr lang="en-US" dirty="0"/>
              <a:t>sped up. </a:t>
            </a:r>
          </a:p>
          <a:p>
            <a:pPr marL="514350" indent="-514350">
              <a:buFont typeface="+mj-lt"/>
              <a:buAutoNum type="alphaUcPeriod"/>
            </a:pPr>
            <a:r>
              <a:rPr lang="en-US" dirty="0"/>
              <a:t>nearly been absorbed.</a:t>
            </a:r>
          </a:p>
          <a:p>
            <a:pPr marL="514350" indent="-514350">
              <a:buFont typeface="+mj-lt"/>
              <a:buAutoNum type="alphaUcPeriod"/>
            </a:pPr>
            <a:r>
              <a:rPr lang="en-US" dirty="0"/>
              <a:t>diffracted.</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0" y="614908"/>
            <a:ext cx="9144000" cy="1077218"/>
          </a:xfrm>
        </p:spPr>
        <p:txBody>
          <a:bodyPr/>
          <a:lstStyle/>
          <a:p>
            <a:r>
              <a:rPr lang="en-US" dirty="0"/>
              <a:t>Refraction</a:t>
            </a:r>
            <a:br>
              <a:rPr lang="en-US" dirty="0"/>
            </a:br>
            <a:r>
              <a:rPr lang="en-US" dirty="0"/>
              <a:t>CHECK YOUR </a:t>
            </a:r>
            <a:r>
              <a:rPr lang="en-US" dirty="0" smtClean="0"/>
              <a:t>NEIGHBOR</a:t>
            </a:r>
            <a:endParaRPr lang="en-US" dirty="0"/>
          </a:p>
        </p:txBody>
      </p:sp>
      <p:sp>
        <p:nvSpPr>
          <p:cNvPr id="225283" name="Rectangle 3"/>
          <p:cNvSpPr>
            <a:spLocks noGrp="1" noChangeArrowheads="1"/>
          </p:cNvSpPr>
          <p:nvPr>
            <p:ph idx="1"/>
          </p:nvPr>
        </p:nvSpPr>
        <p:spPr/>
        <p:txBody>
          <a:bodyPr/>
          <a:lstStyle/>
          <a:p>
            <a:pPr marL="0" indent="0">
              <a:lnSpc>
                <a:spcPct val="98000"/>
              </a:lnSpc>
              <a:buNone/>
            </a:pPr>
            <a:r>
              <a:rPr lang="en-US" sz="2400" dirty="0"/>
              <a:t>Refracted light that bends away from the normal is light that </a:t>
            </a:r>
            <a:r>
              <a:rPr lang="en-US" sz="2400" dirty="0" smtClean="0"/>
              <a:t>has</a:t>
            </a:r>
          </a:p>
          <a:p>
            <a:pPr marL="0" indent="0">
              <a:lnSpc>
                <a:spcPct val="98000"/>
              </a:lnSpc>
              <a:buNone/>
            </a:pPr>
            <a:endParaRPr lang="en-US" sz="2400" dirty="0"/>
          </a:p>
          <a:p>
            <a:pPr marL="514350" indent="-514350">
              <a:lnSpc>
                <a:spcPct val="98000"/>
              </a:lnSpc>
              <a:buFont typeface="+mj-lt"/>
              <a:buAutoNum type="alphaUcPeriod"/>
            </a:pPr>
            <a:r>
              <a:rPr lang="en-US" sz="2400" dirty="0" smtClean="0"/>
              <a:t>slowed down.</a:t>
            </a:r>
          </a:p>
          <a:p>
            <a:pPr marL="514350" indent="-514350">
              <a:lnSpc>
                <a:spcPct val="98000"/>
              </a:lnSpc>
              <a:buFont typeface="+mj-lt"/>
              <a:buAutoNum type="alphaUcPeriod"/>
            </a:pPr>
            <a:r>
              <a:rPr lang="en-US" sz="2400" dirty="0" smtClean="0"/>
              <a:t>sped up. </a:t>
            </a:r>
          </a:p>
          <a:p>
            <a:pPr marL="514350" indent="-514350">
              <a:lnSpc>
                <a:spcPct val="98000"/>
              </a:lnSpc>
              <a:buFont typeface="+mj-lt"/>
              <a:buAutoNum type="alphaUcPeriod"/>
            </a:pPr>
            <a:r>
              <a:rPr lang="en-US" sz="2400" dirty="0" smtClean="0"/>
              <a:t>nearly been absorbed.</a:t>
            </a:r>
          </a:p>
          <a:p>
            <a:pPr marL="514350" indent="-514350">
              <a:lnSpc>
                <a:spcPct val="98000"/>
              </a:lnSpc>
              <a:buFont typeface="+mj-lt"/>
              <a:buAutoNum type="alphaUcPeriod"/>
            </a:pPr>
            <a:r>
              <a:rPr lang="en-US" sz="2400" dirty="0" smtClean="0"/>
              <a:t>diffracted.</a:t>
            </a:r>
          </a:p>
          <a:p>
            <a:pPr marL="0" indent="0">
              <a:lnSpc>
                <a:spcPct val="98000"/>
              </a:lnSpc>
              <a:buNone/>
            </a:pPr>
            <a:endParaRPr lang="en-US" sz="2400"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0" y="614908"/>
            <a:ext cx="9144000" cy="1077218"/>
          </a:xfrm>
        </p:spPr>
        <p:txBody>
          <a:bodyPr/>
          <a:lstStyle/>
          <a:p>
            <a:r>
              <a:rPr lang="en-US" dirty="0"/>
              <a:t>Refraction</a:t>
            </a:r>
            <a:br>
              <a:rPr lang="en-US" dirty="0"/>
            </a:br>
            <a:r>
              <a:rPr lang="en-US" dirty="0"/>
              <a:t>CHECK YOUR </a:t>
            </a:r>
            <a:r>
              <a:rPr lang="en-US" dirty="0" smtClean="0"/>
              <a:t>ANSWER</a:t>
            </a:r>
            <a:endParaRPr lang="en-US" dirty="0"/>
          </a:p>
        </p:txBody>
      </p:sp>
      <p:sp>
        <p:nvSpPr>
          <p:cNvPr id="227331" name="Rectangle 3"/>
          <p:cNvSpPr>
            <a:spLocks noGrp="1" noChangeArrowheads="1"/>
          </p:cNvSpPr>
          <p:nvPr>
            <p:ph idx="1"/>
          </p:nvPr>
        </p:nvSpPr>
        <p:spPr>
          <a:xfrm>
            <a:off x="365125" y="1957254"/>
            <a:ext cx="8229600" cy="4720915"/>
          </a:xfrm>
        </p:spPr>
        <p:txBody>
          <a:bodyPr/>
          <a:lstStyle/>
          <a:p>
            <a:pPr marL="0" indent="0">
              <a:lnSpc>
                <a:spcPct val="98000"/>
              </a:lnSpc>
              <a:buNone/>
            </a:pPr>
            <a:r>
              <a:rPr lang="en-US" sz="2400" dirty="0"/>
              <a:t>Refracted light that bends away from the normal is light that </a:t>
            </a:r>
            <a:r>
              <a:rPr lang="en-US" sz="2400" dirty="0" smtClean="0"/>
              <a:t>has</a:t>
            </a:r>
          </a:p>
          <a:p>
            <a:pPr marL="0" indent="0">
              <a:lnSpc>
                <a:spcPct val="98000"/>
              </a:lnSpc>
              <a:buNone/>
            </a:pPr>
            <a:endParaRPr lang="en-US" sz="2400" dirty="0"/>
          </a:p>
          <a:p>
            <a:pPr marL="514350" indent="-514350">
              <a:lnSpc>
                <a:spcPct val="98000"/>
              </a:lnSpc>
              <a:buFont typeface="+mj-lt"/>
              <a:buAutoNum type="alphaUcPeriod"/>
            </a:pPr>
            <a:r>
              <a:rPr lang="en-US" sz="2400" dirty="0"/>
              <a:t>slowed down.</a:t>
            </a:r>
          </a:p>
          <a:p>
            <a:pPr marL="514350" indent="-514350">
              <a:lnSpc>
                <a:spcPct val="98000"/>
              </a:lnSpc>
              <a:buFont typeface="+mj-lt"/>
              <a:buAutoNum type="alphaUcPeriod"/>
            </a:pPr>
            <a:r>
              <a:rPr lang="en-US" sz="2400" b="1" dirty="0"/>
              <a:t>sped up. </a:t>
            </a:r>
          </a:p>
          <a:p>
            <a:pPr marL="514350" indent="-514350">
              <a:lnSpc>
                <a:spcPct val="98000"/>
              </a:lnSpc>
              <a:buFont typeface="+mj-lt"/>
              <a:buAutoNum type="alphaUcPeriod"/>
            </a:pPr>
            <a:r>
              <a:rPr lang="en-US" sz="2400" dirty="0"/>
              <a:t>nearly been absorbed.</a:t>
            </a:r>
          </a:p>
          <a:p>
            <a:pPr marL="514350" indent="-514350">
              <a:lnSpc>
                <a:spcPct val="98000"/>
              </a:lnSpc>
              <a:buFont typeface="+mj-lt"/>
              <a:buAutoNum type="alphaUcPeriod"/>
            </a:pPr>
            <a:r>
              <a:rPr lang="en-US" sz="2400" dirty="0"/>
              <a:t>diffracted.</a:t>
            </a:r>
          </a:p>
          <a:p>
            <a:pPr marL="0" indent="0">
              <a:lnSpc>
                <a:spcPct val="98000"/>
              </a:lnSpc>
              <a:buNone/>
            </a:pPr>
            <a:endParaRPr lang="en-US" sz="2400" dirty="0"/>
          </a:p>
          <a:p>
            <a:pPr marL="0" indent="0">
              <a:lnSpc>
                <a:spcPct val="98000"/>
              </a:lnSpc>
              <a:buNone/>
            </a:pPr>
            <a:r>
              <a:rPr lang="en-US" sz="2400" b="1" dirty="0" smtClean="0"/>
              <a:t>Explanation:</a:t>
            </a:r>
          </a:p>
          <a:p>
            <a:pPr marL="0" indent="0">
              <a:lnSpc>
                <a:spcPct val="98000"/>
              </a:lnSpc>
              <a:buNone/>
            </a:pPr>
            <a:r>
              <a:rPr lang="en-US" sz="2400" dirty="0" smtClean="0"/>
              <a:t>This question is a consistency check with the question that asks about light bending toward the normal when slowing.</a:t>
            </a:r>
            <a:endParaRPr lang="en-US" sz="2400"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dirty="0" smtClean="0"/>
              <a:t>Refraction</a:t>
            </a:r>
            <a:endParaRPr lang="en-US" dirty="0"/>
          </a:p>
        </p:txBody>
      </p:sp>
      <p:sp>
        <p:nvSpPr>
          <p:cNvPr id="229379" name="Rectangle 3"/>
          <p:cNvSpPr>
            <a:spLocks noGrp="1" noChangeArrowheads="1"/>
          </p:cNvSpPr>
          <p:nvPr>
            <p:ph idx="1"/>
          </p:nvPr>
        </p:nvSpPr>
        <p:spPr/>
        <p:txBody>
          <a:bodyPr/>
          <a:lstStyle/>
          <a:p>
            <a:r>
              <a:rPr lang="en-US" dirty="0" smtClean="0"/>
              <a:t>Illusions caused by refraction</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a:p>
            <a:pPr lvl="1"/>
            <a:r>
              <a:rPr lang="en-US" dirty="0" smtClean="0"/>
              <a:t>Objects submerged in water appear closer to the surface.</a:t>
            </a: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28_Figure.jpg"/>
          <p:cNvPicPr>
            <a:picLocks noChangeAspect="1"/>
          </p:cNvPicPr>
          <p:nvPr/>
        </p:nvPicPr>
        <p:blipFill rotWithShape="1">
          <a:blip r:embed="rId2">
            <a:extLst>
              <a:ext uri="{28A0092B-C50C-407E-A947-70E740481C1C}">
                <a14:useLocalDpi xmlns:a14="http://schemas.microsoft.com/office/drawing/2010/main" val="0"/>
              </a:ext>
            </a:extLst>
          </a:blip>
          <a:srcRect b="3831"/>
          <a:stretch/>
        </p:blipFill>
        <p:spPr>
          <a:xfrm>
            <a:off x="1728183" y="2531790"/>
            <a:ext cx="5678490" cy="30304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dirty="0" smtClean="0"/>
              <a:t>Reflection</a:t>
            </a:r>
            <a:endParaRPr lang="en-US" dirty="0"/>
          </a:p>
        </p:txBody>
      </p:sp>
      <p:sp>
        <p:nvSpPr>
          <p:cNvPr id="199683" name="Rectangle 3"/>
          <p:cNvSpPr>
            <a:spLocks noGrp="1" noChangeArrowheads="1"/>
          </p:cNvSpPr>
          <p:nvPr>
            <p:ph sz="half" idx="1"/>
          </p:nvPr>
        </p:nvSpPr>
        <p:spPr>
          <a:xfrm>
            <a:off x="365124" y="1463040"/>
            <a:ext cx="4865728" cy="5106987"/>
          </a:xfrm>
        </p:spPr>
        <p:txBody>
          <a:bodyPr/>
          <a:lstStyle/>
          <a:p>
            <a:r>
              <a:rPr lang="en-US" sz="2400" dirty="0" smtClean="0"/>
              <a:t>We say light is </a:t>
            </a:r>
            <a:r>
              <a:rPr lang="en-US" sz="2400" i="1" dirty="0" smtClean="0"/>
              <a:t>reflected</a:t>
            </a:r>
            <a:r>
              <a:rPr lang="en-US" sz="2400" dirty="0" smtClean="0"/>
              <a:t> when it is returned into the medium from which it came—the process is </a:t>
            </a:r>
            <a:r>
              <a:rPr lang="en-US" sz="2400" b="1" dirty="0" smtClean="0"/>
              <a:t>reflection.</a:t>
            </a:r>
          </a:p>
          <a:p>
            <a:r>
              <a:rPr lang="en-US" sz="2400" dirty="0" smtClean="0"/>
              <a:t>When light illuminates a material, electrons in the atoms of the material move more energetically in response to the oscillating electric fields of the illuminating light. </a:t>
            </a:r>
          </a:p>
          <a:p>
            <a:r>
              <a:rPr lang="en-US" sz="2400" dirty="0" smtClean="0"/>
              <a:t>The energized electrons re-emit the light by which you see the material.</a:t>
            </a:r>
            <a:endParaRPr lang="en-US" sz="2400"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7" name="Picture 6" descr="28_01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5226480" y="1873794"/>
            <a:ext cx="3778520" cy="366585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dirty="0" smtClean="0"/>
              <a:t>Refraction</a:t>
            </a:r>
            <a:endParaRPr lang="en-US" dirty="0"/>
          </a:p>
        </p:txBody>
      </p:sp>
      <p:sp>
        <p:nvSpPr>
          <p:cNvPr id="230403" name="Rectangle 3"/>
          <p:cNvSpPr>
            <a:spLocks noGrp="1" noChangeArrowheads="1"/>
          </p:cNvSpPr>
          <p:nvPr>
            <p:ph idx="1"/>
          </p:nvPr>
        </p:nvSpPr>
        <p:spPr/>
        <p:txBody>
          <a:bodyPr/>
          <a:lstStyle/>
          <a:p>
            <a:r>
              <a:rPr lang="en-US" dirty="0" smtClean="0"/>
              <a:t>Illusions caused by refraction (continued)</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a:p>
            <a:pPr lvl="1"/>
            <a:r>
              <a:rPr lang="en-US" dirty="0" smtClean="0"/>
              <a:t>Objects such as the Sun seen through air are displaced because of atmospheric refraction.</a:t>
            </a: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19_Figure.jpg"/>
          <p:cNvPicPr>
            <a:picLocks noChangeAspect="1"/>
          </p:cNvPicPr>
          <p:nvPr/>
        </p:nvPicPr>
        <p:blipFill rotWithShape="1">
          <a:blip r:embed="rId2">
            <a:extLst>
              <a:ext uri="{28A0092B-C50C-407E-A947-70E740481C1C}">
                <a14:useLocalDpi xmlns:a14="http://schemas.microsoft.com/office/drawing/2010/main" val="0"/>
              </a:ext>
            </a:extLst>
          </a:blip>
          <a:srcRect b="4504"/>
          <a:stretch/>
        </p:blipFill>
        <p:spPr>
          <a:xfrm>
            <a:off x="1310780" y="2578057"/>
            <a:ext cx="6513296" cy="293583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dirty="0" smtClean="0"/>
              <a:t>Refraction</a:t>
            </a:r>
            <a:endParaRPr lang="en-US" dirty="0"/>
          </a:p>
        </p:txBody>
      </p:sp>
      <p:sp>
        <p:nvSpPr>
          <p:cNvPr id="231427" name="Rectangle 3"/>
          <p:cNvSpPr>
            <a:spLocks noGrp="1" noChangeArrowheads="1"/>
          </p:cNvSpPr>
          <p:nvPr>
            <p:ph idx="1"/>
          </p:nvPr>
        </p:nvSpPr>
        <p:spPr/>
        <p:txBody>
          <a:bodyPr/>
          <a:lstStyle/>
          <a:p>
            <a:r>
              <a:rPr lang="en-US" dirty="0" smtClean="0"/>
              <a:t>Illusions caused by refraction (continued)</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a:p>
            <a:pPr lvl="1"/>
            <a:r>
              <a:rPr lang="en-US" dirty="0" smtClean="0"/>
              <a:t>Atmospheric refraction is the cause of mirages.</a:t>
            </a: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26_Figure.jpg"/>
          <p:cNvPicPr>
            <a:picLocks noChangeAspect="1"/>
          </p:cNvPicPr>
          <p:nvPr/>
        </p:nvPicPr>
        <p:blipFill rotWithShape="1">
          <a:blip r:embed="rId2">
            <a:extLst>
              <a:ext uri="{28A0092B-C50C-407E-A947-70E740481C1C}">
                <a14:useLocalDpi xmlns:a14="http://schemas.microsoft.com/office/drawing/2010/main" val="0"/>
              </a:ext>
            </a:extLst>
          </a:blip>
          <a:srcRect b="5780"/>
          <a:stretch/>
        </p:blipFill>
        <p:spPr>
          <a:xfrm>
            <a:off x="396047" y="2641212"/>
            <a:ext cx="8342762" cy="289129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0" y="614908"/>
            <a:ext cx="9144000" cy="1077218"/>
          </a:xfrm>
        </p:spPr>
        <p:txBody>
          <a:bodyPr/>
          <a:lstStyle/>
          <a:p>
            <a:r>
              <a:rPr lang="en-US" dirty="0"/>
              <a:t>Refraction</a:t>
            </a:r>
            <a:br>
              <a:rPr lang="en-US" dirty="0"/>
            </a:br>
            <a:r>
              <a:rPr lang="en-US" dirty="0"/>
              <a:t>CHECK YOUR </a:t>
            </a:r>
            <a:r>
              <a:rPr lang="en-US" dirty="0" smtClean="0"/>
              <a:t>NEIGHBOR</a:t>
            </a:r>
            <a:endParaRPr lang="en-US" dirty="0"/>
          </a:p>
        </p:txBody>
      </p:sp>
      <p:sp>
        <p:nvSpPr>
          <p:cNvPr id="232451" name="Rectangle 3"/>
          <p:cNvSpPr>
            <a:spLocks noGrp="1" noChangeArrowheads="1"/>
          </p:cNvSpPr>
          <p:nvPr>
            <p:ph idx="1"/>
          </p:nvPr>
        </p:nvSpPr>
        <p:spPr/>
        <p:txBody>
          <a:bodyPr/>
          <a:lstStyle/>
          <a:p>
            <a:pPr marL="0" indent="0">
              <a:buNone/>
            </a:pPr>
            <a:r>
              <a:rPr lang="en-US" dirty="0"/>
              <a:t>When light travels from one medium to another and changes speed in doing so, we call the </a:t>
            </a:r>
            <a:r>
              <a:rPr lang="en-US" dirty="0" smtClean="0"/>
              <a:t>process</a:t>
            </a:r>
          </a:p>
          <a:p>
            <a:pPr marL="0" indent="0">
              <a:buNone/>
            </a:pPr>
            <a:endParaRPr lang="en-US" dirty="0"/>
          </a:p>
          <a:p>
            <a:pPr marL="514350" indent="-514350">
              <a:buFont typeface="+mj-lt"/>
              <a:buAutoNum type="alphaUcPeriod"/>
            </a:pPr>
            <a:r>
              <a:rPr lang="en-US" dirty="0" smtClean="0"/>
              <a:t>reflection.</a:t>
            </a:r>
          </a:p>
          <a:p>
            <a:pPr marL="514350" indent="-514350">
              <a:buFont typeface="+mj-lt"/>
              <a:buAutoNum type="alphaUcPeriod"/>
            </a:pPr>
            <a:r>
              <a:rPr lang="en-US" dirty="0" smtClean="0"/>
              <a:t>interference. </a:t>
            </a:r>
          </a:p>
          <a:p>
            <a:pPr marL="514350" indent="-514350">
              <a:buFont typeface="+mj-lt"/>
              <a:buAutoNum type="alphaUcPeriod"/>
            </a:pPr>
            <a:r>
              <a:rPr lang="en-US" dirty="0" smtClean="0"/>
              <a:t>dispersion.</a:t>
            </a:r>
          </a:p>
          <a:p>
            <a:pPr marL="514350" indent="-514350">
              <a:buFont typeface="+mj-lt"/>
              <a:buAutoNum type="alphaUcPeriod"/>
            </a:pPr>
            <a:r>
              <a:rPr lang="en-US" dirty="0" smtClean="0"/>
              <a:t>refraction.</a:t>
            </a:r>
          </a:p>
          <a:p>
            <a:pPr marL="0" indent="0">
              <a:buNone/>
            </a:pP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0" y="614908"/>
            <a:ext cx="9144000" cy="1077218"/>
          </a:xfrm>
        </p:spPr>
        <p:txBody>
          <a:bodyPr/>
          <a:lstStyle/>
          <a:p>
            <a:r>
              <a:rPr lang="en-US" dirty="0"/>
              <a:t>Refraction</a:t>
            </a:r>
            <a:br>
              <a:rPr lang="en-US" dirty="0"/>
            </a:br>
            <a:r>
              <a:rPr lang="en-US" dirty="0"/>
              <a:t>CHECK YOUR </a:t>
            </a:r>
            <a:r>
              <a:rPr lang="en-US" dirty="0" smtClean="0"/>
              <a:t>ANSWER</a:t>
            </a:r>
            <a:endParaRPr lang="en-US" dirty="0"/>
          </a:p>
        </p:txBody>
      </p:sp>
      <p:sp>
        <p:nvSpPr>
          <p:cNvPr id="234499" name="Rectangle 3"/>
          <p:cNvSpPr>
            <a:spLocks noGrp="1" noChangeArrowheads="1"/>
          </p:cNvSpPr>
          <p:nvPr>
            <p:ph idx="1"/>
          </p:nvPr>
        </p:nvSpPr>
        <p:spPr/>
        <p:txBody>
          <a:bodyPr/>
          <a:lstStyle/>
          <a:p>
            <a:pPr marL="0" indent="0">
              <a:buNone/>
            </a:pPr>
            <a:r>
              <a:rPr lang="en-US" dirty="0"/>
              <a:t>When light travels from one medium to another and changes speed in doing so, we call the </a:t>
            </a:r>
            <a:r>
              <a:rPr lang="en-US" dirty="0" smtClean="0"/>
              <a:t>process</a:t>
            </a:r>
          </a:p>
          <a:p>
            <a:pPr marL="0" indent="0">
              <a:buNone/>
            </a:pPr>
            <a:endParaRPr lang="en-US" dirty="0"/>
          </a:p>
          <a:p>
            <a:pPr marL="514350" indent="-514350">
              <a:buFont typeface="+mj-lt"/>
              <a:buAutoNum type="alphaUcPeriod"/>
            </a:pPr>
            <a:r>
              <a:rPr lang="en-US" dirty="0"/>
              <a:t>reflection.</a:t>
            </a:r>
          </a:p>
          <a:p>
            <a:pPr marL="514350" indent="-514350">
              <a:buFont typeface="+mj-lt"/>
              <a:buAutoNum type="alphaUcPeriod"/>
            </a:pPr>
            <a:r>
              <a:rPr lang="en-US" dirty="0"/>
              <a:t>interference. </a:t>
            </a:r>
          </a:p>
          <a:p>
            <a:pPr marL="514350" indent="-514350">
              <a:buFont typeface="+mj-lt"/>
              <a:buAutoNum type="alphaUcPeriod"/>
            </a:pPr>
            <a:r>
              <a:rPr lang="en-US" dirty="0"/>
              <a:t>dispersion.</a:t>
            </a:r>
          </a:p>
          <a:p>
            <a:pPr marL="514350" indent="-514350">
              <a:buFont typeface="+mj-lt"/>
              <a:buAutoNum type="alphaUcPeriod"/>
            </a:pPr>
            <a:r>
              <a:rPr lang="en-US" b="1" dirty="0"/>
              <a:t>refraction.</a:t>
            </a:r>
          </a:p>
          <a:p>
            <a:pPr marL="0" indent="0">
              <a:buNone/>
            </a:pP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dirty="0" smtClean="0"/>
              <a:t>Cause of Refraction</a:t>
            </a:r>
            <a:endParaRPr lang="en-US" dirty="0"/>
          </a:p>
        </p:txBody>
      </p:sp>
      <p:sp>
        <p:nvSpPr>
          <p:cNvPr id="219139" name="Rectangle 3"/>
          <p:cNvSpPr>
            <a:spLocks noGrp="1" noChangeArrowheads="1"/>
          </p:cNvSpPr>
          <p:nvPr>
            <p:ph idx="1"/>
          </p:nvPr>
        </p:nvSpPr>
        <p:spPr/>
        <p:txBody>
          <a:bodyPr/>
          <a:lstStyle/>
          <a:p>
            <a:r>
              <a:rPr lang="en-US" dirty="0" smtClean="0"/>
              <a:t>Refraction</a:t>
            </a:r>
          </a:p>
          <a:p>
            <a:pPr lvl="1"/>
            <a:r>
              <a:rPr lang="en-US" dirty="0" smtClean="0"/>
              <a:t>Bending of light when it passes from one medium to another</a:t>
            </a:r>
          </a:p>
          <a:p>
            <a:pPr lvl="1"/>
            <a:r>
              <a:rPr lang="en-US" dirty="0" smtClean="0"/>
              <a:t>Caused by change in speed of light</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24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2116648" y="3963387"/>
            <a:ext cx="2101290" cy="2736594"/>
          </a:xfrm>
          <a:prstGeom prst="rect">
            <a:avLst/>
          </a:prstGeom>
        </p:spPr>
      </p:pic>
      <p:pic>
        <p:nvPicPr>
          <p:cNvPr id="7" name="Picture 6" descr="28_25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4794329" y="4022884"/>
            <a:ext cx="2115564" cy="267929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dirty="0" smtClean="0"/>
              <a:t>Dispersion</a:t>
            </a:r>
            <a:endParaRPr lang="en-US" dirty="0"/>
          </a:p>
        </p:txBody>
      </p:sp>
      <p:sp>
        <p:nvSpPr>
          <p:cNvPr id="238595" name="Rectangle 3"/>
          <p:cNvSpPr>
            <a:spLocks noGrp="1" noChangeArrowheads="1"/>
          </p:cNvSpPr>
          <p:nvPr>
            <p:ph idx="1"/>
          </p:nvPr>
        </p:nvSpPr>
        <p:spPr/>
        <p:txBody>
          <a:bodyPr/>
          <a:lstStyle/>
          <a:p>
            <a:r>
              <a:rPr lang="en-US" sz="2400" dirty="0" smtClean="0"/>
              <a:t>Dispersion</a:t>
            </a:r>
          </a:p>
          <a:p>
            <a:pPr lvl="1"/>
            <a:r>
              <a:rPr lang="en-US" sz="2400" dirty="0" smtClean="0"/>
              <a:t>Process of separation of light into colors arranged by frequency</a:t>
            </a:r>
          </a:p>
          <a:p>
            <a:pPr marL="457200" lvl="1" indent="0">
              <a:buNone/>
            </a:pPr>
            <a:endParaRPr lang="en-US" sz="2400" dirty="0"/>
          </a:p>
          <a:p>
            <a:pPr marL="457200" lvl="1" indent="0">
              <a:buNone/>
            </a:pPr>
            <a:endParaRPr lang="en-US" sz="2400" dirty="0" smtClean="0"/>
          </a:p>
          <a:p>
            <a:pPr marL="457200" lvl="1" indent="0">
              <a:buNone/>
            </a:pPr>
            <a:endParaRPr lang="en-US" sz="2400" dirty="0"/>
          </a:p>
          <a:p>
            <a:pPr marL="457200" lvl="1" indent="0">
              <a:buNone/>
            </a:pPr>
            <a:endParaRPr lang="en-US" sz="2400" dirty="0" smtClean="0"/>
          </a:p>
          <a:p>
            <a:pPr marL="457200" lvl="1" indent="0">
              <a:buNone/>
            </a:pPr>
            <a:endParaRPr lang="en-US" sz="2400" dirty="0"/>
          </a:p>
          <a:p>
            <a:pPr marL="457200" lvl="1" indent="0">
              <a:lnSpc>
                <a:spcPct val="90000"/>
              </a:lnSpc>
              <a:buNone/>
            </a:pPr>
            <a:endParaRPr lang="en-US" sz="2400" dirty="0" smtClean="0"/>
          </a:p>
          <a:p>
            <a:pPr lvl="1">
              <a:lnSpc>
                <a:spcPct val="90000"/>
              </a:lnSpc>
            </a:pPr>
            <a:r>
              <a:rPr lang="en-US" sz="2400" dirty="0" smtClean="0"/>
              <a:t>Components of white light are dispersed in a prism (and in a diffraction grating).</a:t>
            </a:r>
            <a:endParaRPr lang="en-US" sz="2400"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30_Figure.jpg"/>
          <p:cNvPicPr>
            <a:picLocks noChangeAspect="1"/>
          </p:cNvPicPr>
          <p:nvPr/>
        </p:nvPicPr>
        <p:blipFill rotWithShape="1">
          <a:blip r:embed="rId2">
            <a:extLst>
              <a:ext uri="{28A0092B-C50C-407E-A947-70E740481C1C}">
                <a14:useLocalDpi xmlns:a14="http://schemas.microsoft.com/office/drawing/2010/main" val="0"/>
              </a:ext>
            </a:extLst>
          </a:blip>
          <a:srcRect b="3103"/>
          <a:stretch/>
        </p:blipFill>
        <p:spPr>
          <a:xfrm>
            <a:off x="2665927" y="3081547"/>
            <a:ext cx="3803002" cy="256723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0" y="614908"/>
            <a:ext cx="9144000" cy="1077218"/>
          </a:xfrm>
        </p:spPr>
        <p:txBody>
          <a:bodyPr/>
          <a:lstStyle/>
          <a:p>
            <a:r>
              <a:rPr lang="en-US" dirty="0"/>
              <a:t>Dispersion</a:t>
            </a:r>
            <a:br>
              <a:rPr lang="en-US" dirty="0"/>
            </a:br>
            <a:r>
              <a:rPr lang="en-US" dirty="0"/>
              <a:t>CHECK YOUR </a:t>
            </a:r>
            <a:r>
              <a:rPr lang="en-US" dirty="0" smtClean="0"/>
              <a:t>NEIGHBOR</a:t>
            </a:r>
            <a:endParaRPr lang="en-US" dirty="0"/>
          </a:p>
        </p:txBody>
      </p:sp>
      <p:sp>
        <p:nvSpPr>
          <p:cNvPr id="239619" name="Rectangle 3"/>
          <p:cNvSpPr>
            <a:spLocks noGrp="1" noChangeArrowheads="1"/>
          </p:cNvSpPr>
          <p:nvPr>
            <p:ph idx="1"/>
          </p:nvPr>
        </p:nvSpPr>
        <p:spPr/>
        <p:txBody>
          <a:bodyPr/>
          <a:lstStyle/>
          <a:p>
            <a:pPr marL="0" indent="0">
              <a:buNone/>
            </a:pPr>
            <a:r>
              <a:rPr lang="en-US" dirty="0"/>
              <a:t>When white light passes through a prism, green light is bent more </a:t>
            </a:r>
            <a:r>
              <a:rPr lang="en-US" dirty="0" smtClean="0"/>
              <a:t>than</a:t>
            </a:r>
          </a:p>
          <a:p>
            <a:pPr marL="0" indent="0">
              <a:buNone/>
            </a:pPr>
            <a:endParaRPr lang="en-US" dirty="0"/>
          </a:p>
          <a:p>
            <a:pPr marL="514350" indent="-514350">
              <a:buFont typeface="+mj-lt"/>
              <a:buAutoNum type="alphaUcPeriod"/>
            </a:pPr>
            <a:r>
              <a:rPr lang="en-US" dirty="0" smtClean="0"/>
              <a:t>blue light.</a:t>
            </a:r>
          </a:p>
          <a:p>
            <a:pPr marL="514350" indent="-514350">
              <a:buFont typeface="+mj-lt"/>
              <a:buAutoNum type="alphaUcPeriod"/>
            </a:pPr>
            <a:r>
              <a:rPr lang="en-US" dirty="0" smtClean="0"/>
              <a:t>violet light. </a:t>
            </a:r>
          </a:p>
          <a:p>
            <a:pPr marL="514350" indent="-514350">
              <a:buFont typeface="+mj-lt"/>
              <a:buAutoNum type="alphaUcPeriod"/>
            </a:pPr>
            <a:r>
              <a:rPr lang="en-US" dirty="0" smtClean="0"/>
              <a:t>red light.</a:t>
            </a:r>
          </a:p>
          <a:p>
            <a:pPr marL="514350" indent="-514350">
              <a:buFont typeface="+mj-lt"/>
              <a:buAutoNum type="alphaUcPeriod"/>
            </a:pPr>
            <a:r>
              <a:rPr lang="en-US" dirty="0" smtClean="0"/>
              <a:t>None of the above.</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0" y="614908"/>
            <a:ext cx="9144000" cy="1077218"/>
          </a:xfrm>
        </p:spPr>
        <p:txBody>
          <a:bodyPr/>
          <a:lstStyle/>
          <a:p>
            <a:r>
              <a:rPr lang="en-US" dirty="0"/>
              <a:t>Dispersion</a:t>
            </a:r>
            <a:br>
              <a:rPr lang="en-US" dirty="0"/>
            </a:br>
            <a:r>
              <a:rPr lang="en-US" dirty="0"/>
              <a:t>CHECK YOUR ANSWER </a:t>
            </a:r>
          </a:p>
        </p:txBody>
      </p:sp>
      <p:sp>
        <p:nvSpPr>
          <p:cNvPr id="241667" name="Rectangle 3"/>
          <p:cNvSpPr>
            <a:spLocks noGrp="1" noChangeArrowheads="1"/>
          </p:cNvSpPr>
          <p:nvPr>
            <p:ph idx="1"/>
          </p:nvPr>
        </p:nvSpPr>
        <p:spPr/>
        <p:txBody>
          <a:bodyPr/>
          <a:lstStyle/>
          <a:p>
            <a:pPr marL="0" indent="0">
              <a:buNone/>
            </a:pPr>
            <a:r>
              <a:rPr lang="en-US" dirty="0"/>
              <a:t>When white light passes through a prism, green light is bent more </a:t>
            </a:r>
            <a:r>
              <a:rPr lang="en-US" dirty="0" smtClean="0"/>
              <a:t>than</a:t>
            </a:r>
          </a:p>
          <a:p>
            <a:pPr marL="0" indent="0">
              <a:buNone/>
            </a:pPr>
            <a:endParaRPr lang="en-US" dirty="0"/>
          </a:p>
          <a:p>
            <a:pPr marL="514350" indent="-514350">
              <a:buFont typeface="+mj-lt"/>
              <a:buAutoNum type="alphaUcPeriod"/>
            </a:pPr>
            <a:r>
              <a:rPr lang="en-US" dirty="0"/>
              <a:t>blue light.</a:t>
            </a:r>
          </a:p>
          <a:p>
            <a:pPr marL="514350" indent="-514350">
              <a:buFont typeface="+mj-lt"/>
              <a:buAutoNum type="alphaUcPeriod"/>
            </a:pPr>
            <a:r>
              <a:rPr lang="en-US" dirty="0"/>
              <a:t>violet light. </a:t>
            </a:r>
          </a:p>
          <a:p>
            <a:pPr marL="514350" indent="-514350">
              <a:buFont typeface="+mj-lt"/>
              <a:buAutoNum type="alphaUcPeriod"/>
            </a:pPr>
            <a:r>
              <a:rPr lang="en-US" b="1" dirty="0"/>
              <a:t>red light.</a:t>
            </a:r>
          </a:p>
          <a:p>
            <a:pPr marL="514350" indent="-514350">
              <a:buFont typeface="+mj-lt"/>
              <a:buAutoNum type="alphaUcPeriod"/>
            </a:pPr>
            <a:r>
              <a:rPr lang="en-US" dirty="0"/>
              <a:t>None of the above.</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Rainbows</a:t>
            </a:r>
            <a:endParaRPr lang="en-US" dirty="0"/>
          </a:p>
        </p:txBody>
      </p:sp>
      <p:sp>
        <p:nvSpPr>
          <p:cNvPr id="243715" name="Rectangle 3"/>
          <p:cNvSpPr>
            <a:spLocks noGrp="1" noChangeArrowheads="1"/>
          </p:cNvSpPr>
          <p:nvPr>
            <p:ph idx="1"/>
          </p:nvPr>
        </p:nvSpPr>
        <p:spPr/>
        <p:txBody>
          <a:bodyPr/>
          <a:lstStyle/>
          <a:p>
            <a:r>
              <a:rPr lang="en-US" dirty="0" smtClean="0"/>
              <a:t>Rainbows are a result of dispersion by many drops.</a:t>
            </a:r>
          </a:p>
          <a:p>
            <a:pPr lvl="1"/>
            <a:r>
              <a:rPr lang="en-US" dirty="0" smtClean="0"/>
              <a:t>Dispersion of light by a single drop</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31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2977605" y="3485489"/>
            <a:ext cx="3185742" cy="324872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dirty="0" smtClean="0"/>
              <a:t>Rainbows</a:t>
            </a:r>
            <a:endParaRPr lang="en-US" dirty="0"/>
          </a:p>
        </p:txBody>
      </p:sp>
      <p:sp>
        <p:nvSpPr>
          <p:cNvPr id="244739" name="Rectangle 3"/>
          <p:cNvSpPr>
            <a:spLocks noGrp="1" noChangeArrowheads="1"/>
          </p:cNvSpPr>
          <p:nvPr>
            <p:ph idx="1"/>
          </p:nvPr>
        </p:nvSpPr>
        <p:spPr/>
        <p:txBody>
          <a:bodyPr/>
          <a:lstStyle/>
          <a:p>
            <a:r>
              <a:rPr lang="en-US" sz="2400" dirty="0" smtClean="0"/>
              <a:t>Sunlight incident on two sample raindrops, as shown, emerges from them as dispersed light. </a:t>
            </a:r>
          </a:p>
          <a:p>
            <a:r>
              <a:rPr lang="en-US" sz="2400" dirty="0" smtClean="0"/>
              <a:t>The observer sees the red light from the upper drop and the violet light from the lower drop. </a:t>
            </a:r>
          </a:p>
          <a:p>
            <a:r>
              <a:rPr lang="en-US" sz="2400" dirty="0" smtClean="0"/>
              <a:t>Millions of drops produce the whole spectrum of visible light.</a:t>
            </a:r>
            <a:endParaRPr lang="en-US" sz="2400"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32_Figure.jpg"/>
          <p:cNvPicPr>
            <a:picLocks noChangeAspect="1"/>
          </p:cNvPicPr>
          <p:nvPr/>
        </p:nvPicPr>
        <p:blipFill rotWithShape="1">
          <a:blip r:embed="rId2">
            <a:extLst>
              <a:ext uri="{28A0092B-C50C-407E-A947-70E740481C1C}">
                <a14:useLocalDpi xmlns:a14="http://schemas.microsoft.com/office/drawing/2010/main" val="0"/>
              </a:ext>
            </a:extLst>
          </a:blip>
          <a:srcRect b="4586"/>
          <a:stretch/>
        </p:blipFill>
        <p:spPr>
          <a:xfrm>
            <a:off x="1737064" y="4109602"/>
            <a:ext cx="5660728" cy="25455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dirty="0" smtClean="0"/>
              <a:t>Principle of Least Time</a:t>
            </a:r>
            <a:endParaRPr lang="en-US" dirty="0"/>
          </a:p>
        </p:txBody>
      </p:sp>
      <p:sp>
        <p:nvSpPr>
          <p:cNvPr id="269315" name="Rectangle 3"/>
          <p:cNvSpPr>
            <a:spLocks noGrp="1" noChangeArrowheads="1"/>
          </p:cNvSpPr>
          <p:nvPr>
            <p:ph idx="1"/>
          </p:nvPr>
        </p:nvSpPr>
        <p:spPr/>
        <p:txBody>
          <a:bodyPr/>
          <a:lstStyle/>
          <a:p>
            <a:r>
              <a:rPr lang="en-US" dirty="0" smtClean="0"/>
              <a:t>The idea that light takes the quickest path in going from one place to another is called </a:t>
            </a:r>
            <a:r>
              <a:rPr lang="en-US" b="1" dirty="0" smtClean="0"/>
              <a:t>Fermat</a:t>
            </a:r>
            <a:r>
              <a:rPr lang="fr-FR" altLang="ja-JP" b="1" dirty="0" smtClean="0"/>
              <a:t>'</a:t>
            </a:r>
            <a:r>
              <a:rPr lang="en-US" b="1" dirty="0" smtClean="0"/>
              <a:t>s principle of least time.</a:t>
            </a:r>
            <a:endParaRPr lang="en-US" b="1"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dirty="0" smtClean="0"/>
              <a:t>Rainbows</a:t>
            </a:r>
            <a:endParaRPr lang="en-US" dirty="0"/>
          </a:p>
        </p:txBody>
      </p:sp>
      <p:sp>
        <p:nvSpPr>
          <p:cNvPr id="274435" name="Rectangle 3"/>
          <p:cNvSpPr>
            <a:spLocks noGrp="1" noChangeArrowheads="1"/>
          </p:cNvSpPr>
          <p:nvPr>
            <p:ph idx="1"/>
          </p:nvPr>
        </p:nvSpPr>
        <p:spPr/>
        <p:txBody>
          <a:bodyPr/>
          <a:lstStyle/>
          <a:p>
            <a:r>
              <a:rPr lang="en-US" sz="2400" dirty="0" smtClean="0"/>
              <a:t>When your eye is located between the Sun (not shown off to the left) and a water drop region, the rainbow you see is the edge of a three-dimensional cone that extends through the water drop region.</a:t>
            </a:r>
            <a:endParaRPr lang="en-US" sz="2400"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33_Figure.jpg"/>
          <p:cNvPicPr>
            <a:picLocks noChangeAspect="1"/>
          </p:cNvPicPr>
          <p:nvPr/>
        </p:nvPicPr>
        <p:blipFill rotWithShape="1">
          <a:blip r:embed="rId2">
            <a:extLst>
              <a:ext uri="{28A0092B-C50C-407E-A947-70E740481C1C}">
                <a14:useLocalDpi xmlns:a14="http://schemas.microsoft.com/office/drawing/2010/main" val="0"/>
              </a:ext>
            </a:extLst>
          </a:blip>
          <a:srcRect b="2924"/>
          <a:stretch/>
        </p:blipFill>
        <p:spPr>
          <a:xfrm>
            <a:off x="2252157" y="3502149"/>
            <a:ext cx="4559496" cy="321846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dirty="0" smtClean="0"/>
              <a:t>Rainbows</a:t>
            </a:r>
            <a:endParaRPr lang="en-US" dirty="0"/>
          </a:p>
        </p:txBody>
      </p:sp>
      <p:sp>
        <p:nvSpPr>
          <p:cNvPr id="275459" name="Rectangle 3"/>
          <p:cNvSpPr>
            <a:spLocks noGrp="1" noChangeArrowheads="1"/>
          </p:cNvSpPr>
          <p:nvPr>
            <p:ph sz="half" idx="1"/>
          </p:nvPr>
        </p:nvSpPr>
        <p:spPr>
          <a:xfrm>
            <a:off x="365124" y="1463040"/>
            <a:ext cx="4776919" cy="5106987"/>
          </a:xfrm>
        </p:spPr>
        <p:txBody>
          <a:bodyPr/>
          <a:lstStyle/>
          <a:p>
            <a:r>
              <a:rPr lang="en-US" sz="2000" dirty="0" smtClean="0"/>
              <a:t>All the drops that disperse the rainbow</a:t>
            </a:r>
            <a:r>
              <a:rPr lang="fr-FR" altLang="ja-JP" sz="2000" dirty="0" smtClean="0"/>
              <a:t>'</a:t>
            </a:r>
            <a:r>
              <a:rPr lang="en-US" sz="2000" dirty="0" smtClean="0"/>
              <a:t>s light toward </a:t>
            </a:r>
            <a:r>
              <a:rPr lang="en-US" sz="2000" i="1" dirty="0" smtClean="0"/>
              <a:t>you</a:t>
            </a:r>
            <a:r>
              <a:rPr lang="en-US" sz="2000" dirty="0" smtClean="0"/>
              <a:t> lie in the shape of a cone—a cone of different layers with drops that disperse red to your eye on the outside, orange beneath the red, yellow beneath the orange, and so on, all the way to violet on the inner conical surface. </a:t>
            </a:r>
          </a:p>
          <a:p>
            <a:r>
              <a:rPr lang="en-US" sz="2000" dirty="0" smtClean="0"/>
              <a:t>The thicker the region containing water drops, the thicker the conical edge you look through, and the more vivid the rainbow.</a:t>
            </a:r>
          </a:p>
          <a:p>
            <a:r>
              <a:rPr lang="en-US" sz="2000" dirty="0" smtClean="0"/>
              <a:t>Only raindrops along the dashed line disperse red light to the observer at an angle; hence, the light forms a bow.</a:t>
            </a:r>
            <a:endParaRPr lang="en-US" sz="2000"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7" name="Picture 6" descr="28_34_Figure.jpg"/>
          <p:cNvPicPr>
            <a:picLocks noChangeAspect="1"/>
          </p:cNvPicPr>
          <p:nvPr/>
        </p:nvPicPr>
        <p:blipFill rotWithShape="1">
          <a:blip r:embed="rId2">
            <a:extLst>
              <a:ext uri="{28A0092B-C50C-407E-A947-70E740481C1C}">
                <a14:useLocalDpi xmlns:a14="http://schemas.microsoft.com/office/drawing/2010/main" val="0"/>
              </a:ext>
            </a:extLst>
          </a:blip>
          <a:srcRect b="2816"/>
          <a:stretch/>
        </p:blipFill>
        <p:spPr>
          <a:xfrm>
            <a:off x="5076283" y="2431730"/>
            <a:ext cx="3884548" cy="284940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dirty="0" smtClean="0"/>
              <a:t>Rainbows</a:t>
            </a:r>
            <a:endParaRPr lang="en-US" dirty="0"/>
          </a:p>
        </p:txBody>
      </p:sp>
      <p:sp>
        <p:nvSpPr>
          <p:cNvPr id="245763" name="Rectangle 3"/>
          <p:cNvSpPr>
            <a:spLocks noGrp="1" noChangeArrowheads="1"/>
          </p:cNvSpPr>
          <p:nvPr>
            <p:ph idx="1"/>
          </p:nvPr>
        </p:nvSpPr>
        <p:spPr/>
        <p:txBody>
          <a:bodyPr/>
          <a:lstStyle/>
          <a:p>
            <a:r>
              <a:rPr lang="en-US" dirty="0" smtClean="0"/>
              <a:t>Rainbow facts</a:t>
            </a:r>
          </a:p>
          <a:p>
            <a:pPr lvl="1"/>
            <a:r>
              <a:rPr lang="en-US" dirty="0" smtClean="0"/>
              <a:t>An observer is in a position to see only a single color from any one droplet of water. </a:t>
            </a:r>
          </a:p>
          <a:p>
            <a:pPr lvl="1"/>
            <a:r>
              <a:rPr lang="en-US" dirty="0" smtClean="0"/>
              <a:t>Your rainbow is slightly different from the rainbow seen by others.</a:t>
            </a:r>
          </a:p>
          <a:p>
            <a:pPr lvl="1"/>
            <a:r>
              <a:rPr lang="en-US" dirty="0" smtClean="0"/>
              <a:t>Your rainbow moves with you.</a:t>
            </a:r>
          </a:p>
          <a:p>
            <a:pPr lvl="1"/>
            <a:r>
              <a:rPr lang="en-US" dirty="0" smtClean="0"/>
              <a:t>Disk within the bow is brighter because of overlapping of multiple refractions (which don</a:t>
            </a:r>
            <a:r>
              <a:rPr lang="fr-FR" altLang="ja-JP" dirty="0" smtClean="0"/>
              <a:t>'</a:t>
            </a:r>
            <a:r>
              <a:rPr lang="en-US" dirty="0" smtClean="0"/>
              <a:t>t occur outside the disk). </a:t>
            </a: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dirty="0" smtClean="0"/>
              <a:t>Rainbows</a:t>
            </a:r>
            <a:endParaRPr lang="en-US" dirty="0"/>
          </a:p>
        </p:txBody>
      </p:sp>
      <p:sp>
        <p:nvSpPr>
          <p:cNvPr id="246787" name="Rectangle 3"/>
          <p:cNvSpPr>
            <a:spLocks noGrp="1" noChangeArrowheads="1"/>
          </p:cNvSpPr>
          <p:nvPr>
            <p:ph idx="1"/>
          </p:nvPr>
        </p:nvSpPr>
        <p:spPr/>
        <p:txBody>
          <a:bodyPr/>
          <a:lstStyle/>
          <a:p>
            <a:r>
              <a:rPr lang="en-US" dirty="0" smtClean="0"/>
              <a:t>Rainbow facts (continued)</a:t>
            </a:r>
          </a:p>
          <a:p>
            <a:pPr lvl="1"/>
            <a:r>
              <a:rPr lang="en-US" dirty="0" smtClean="0"/>
              <a:t>Secondary rainbow is fainter (due to two internal reflections and refracted light loss).</a:t>
            </a:r>
          </a:p>
          <a:p>
            <a:pPr lvl="1"/>
            <a:r>
              <a:rPr lang="en-US" dirty="0" smtClean="0"/>
              <a:t>Secondary bow is reversed in color (due to the extra internal reflection).</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35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545" y="4333705"/>
            <a:ext cx="2988718" cy="245784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0" y="614908"/>
            <a:ext cx="9144000" cy="1077218"/>
          </a:xfrm>
        </p:spPr>
        <p:txBody>
          <a:bodyPr/>
          <a:lstStyle/>
          <a:p>
            <a:r>
              <a:rPr lang="en-US" dirty="0"/>
              <a:t>Rainbows</a:t>
            </a:r>
            <a:br>
              <a:rPr lang="en-US" dirty="0"/>
            </a:br>
            <a:r>
              <a:rPr lang="en-US" dirty="0"/>
              <a:t>CHECK YOUR </a:t>
            </a:r>
            <a:r>
              <a:rPr lang="en-US" dirty="0" smtClean="0"/>
              <a:t>NEIGHBOR</a:t>
            </a:r>
            <a:endParaRPr lang="en-US" dirty="0"/>
          </a:p>
        </p:txBody>
      </p:sp>
      <p:sp>
        <p:nvSpPr>
          <p:cNvPr id="247811" name="Rectangle 3"/>
          <p:cNvSpPr>
            <a:spLocks noGrp="1" noChangeArrowheads="1"/>
          </p:cNvSpPr>
          <p:nvPr>
            <p:ph idx="1"/>
          </p:nvPr>
        </p:nvSpPr>
        <p:spPr/>
        <p:txBody>
          <a:bodyPr/>
          <a:lstStyle/>
          <a:p>
            <a:pPr marL="0" indent="0">
              <a:buNone/>
            </a:pPr>
            <a:r>
              <a:rPr lang="en-US" dirty="0"/>
              <a:t>Compared with the primary rainbow, the secondary </a:t>
            </a:r>
            <a:r>
              <a:rPr lang="en-US" dirty="0" smtClean="0"/>
              <a:t>bow</a:t>
            </a:r>
          </a:p>
          <a:p>
            <a:pPr marL="0" indent="0">
              <a:buNone/>
            </a:pPr>
            <a:endParaRPr lang="en-US" dirty="0"/>
          </a:p>
          <a:p>
            <a:pPr marL="514350" indent="-514350">
              <a:buFont typeface="+mj-lt"/>
              <a:buAutoNum type="alphaUcPeriod"/>
            </a:pPr>
            <a:r>
              <a:rPr lang="en-US" dirty="0" smtClean="0"/>
              <a:t>is dimmer.</a:t>
            </a:r>
          </a:p>
          <a:p>
            <a:pPr marL="514350" indent="-514350">
              <a:buFont typeface="+mj-lt"/>
              <a:buAutoNum type="alphaUcPeriod"/>
            </a:pPr>
            <a:r>
              <a:rPr lang="en-US" dirty="0" smtClean="0"/>
              <a:t>has colors reversed. </a:t>
            </a:r>
          </a:p>
          <a:p>
            <a:pPr marL="514350" indent="-514350">
              <a:buFont typeface="+mj-lt"/>
              <a:buAutoNum type="alphaUcPeriod"/>
            </a:pPr>
            <a:r>
              <a:rPr lang="en-US" dirty="0" smtClean="0"/>
              <a:t>is caused by two internal reflections.</a:t>
            </a:r>
          </a:p>
          <a:p>
            <a:pPr marL="514350" indent="-514350">
              <a:buFont typeface="+mj-lt"/>
              <a:buAutoNum type="alphaUcPeriod"/>
            </a:pPr>
            <a:r>
              <a:rPr lang="en-US" dirty="0" smtClean="0"/>
              <a:t>All of the above.</a:t>
            </a:r>
          </a:p>
          <a:p>
            <a:pPr marL="0" indent="0">
              <a:buNone/>
            </a:pP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0" y="614908"/>
            <a:ext cx="9144000" cy="1077218"/>
          </a:xfrm>
        </p:spPr>
        <p:txBody>
          <a:bodyPr/>
          <a:lstStyle/>
          <a:p>
            <a:r>
              <a:rPr lang="en-US" dirty="0"/>
              <a:t>Rainbows</a:t>
            </a:r>
            <a:br>
              <a:rPr lang="en-US" dirty="0"/>
            </a:br>
            <a:r>
              <a:rPr lang="en-US" dirty="0"/>
              <a:t>CHECK YOUR </a:t>
            </a:r>
            <a:r>
              <a:rPr lang="en-US" dirty="0" smtClean="0"/>
              <a:t>ANSWER</a:t>
            </a:r>
            <a:endParaRPr lang="en-US" dirty="0"/>
          </a:p>
        </p:txBody>
      </p:sp>
      <p:sp>
        <p:nvSpPr>
          <p:cNvPr id="249859" name="Rectangle 3"/>
          <p:cNvSpPr>
            <a:spLocks noGrp="1" noChangeArrowheads="1"/>
          </p:cNvSpPr>
          <p:nvPr>
            <p:ph idx="1"/>
          </p:nvPr>
        </p:nvSpPr>
        <p:spPr/>
        <p:txBody>
          <a:bodyPr/>
          <a:lstStyle/>
          <a:p>
            <a:pPr marL="0" indent="0">
              <a:buNone/>
            </a:pPr>
            <a:r>
              <a:rPr lang="en-US" dirty="0"/>
              <a:t>Compared with the primary rainbow, the secondary </a:t>
            </a:r>
            <a:r>
              <a:rPr lang="en-US" dirty="0" smtClean="0"/>
              <a:t>bow</a:t>
            </a:r>
          </a:p>
          <a:p>
            <a:pPr marL="0" indent="0">
              <a:buNone/>
            </a:pPr>
            <a:endParaRPr lang="en-US" dirty="0"/>
          </a:p>
          <a:p>
            <a:pPr marL="514350" indent="-514350">
              <a:buFont typeface="+mj-lt"/>
              <a:buAutoNum type="alphaUcPeriod"/>
            </a:pPr>
            <a:r>
              <a:rPr lang="en-US" dirty="0"/>
              <a:t>is dimmer.</a:t>
            </a:r>
          </a:p>
          <a:p>
            <a:pPr marL="514350" indent="-514350">
              <a:buFont typeface="+mj-lt"/>
              <a:buAutoNum type="alphaUcPeriod"/>
            </a:pPr>
            <a:r>
              <a:rPr lang="en-US" dirty="0"/>
              <a:t>has colors reversed. </a:t>
            </a:r>
          </a:p>
          <a:p>
            <a:pPr marL="514350" indent="-514350">
              <a:buFont typeface="+mj-lt"/>
              <a:buAutoNum type="alphaUcPeriod"/>
            </a:pPr>
            <a:r>
              <a:rPr lang="en-US" dirty="0"/>
              <a:t>is caused by two internal reflections.</a:t>
            </a:r>
          </a:p>
          <a:p>
            <a:pPr marL="514350" indent="-514350">
              <a:buFont typeface="+mj-lt"/>
              <a:buAutoNum type="alphaUcPeriod"/>
            </a:pPr>
            <a:r>
              <a:rPr lang="en-US" b="1" dirty="0"/>
              <a:t>All of the above</a:t>
            </a:r>
            <a:r>
              <a:rPr lang="en-US" b="1" dirty="0" smtClean="0"/>
              <a:t>.</a:t>
            </a:r>
            <a:endParaRPr lang="en-US" b="1"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dirty="0" smtClean="0"/>
              <a:t>Total Internal Reflection</a:t>
            </a:r>
            <a:endParaRPr lang="en-US" dirty="0"/>
          </a:p>
        </p:txBody>
      </p:sp>
      <p:sp>
        <p:nvSpPr>
          <p:cNvPr id="251907" name="Rectangle 3"/>
          <p:cNvSpPr>
            <a:spLocks noGrp="1" noChangeArrowheads="1"/>
          </p:cNvSpPr>
          <p:nvPr>
            <p:ph idx="1"/>
          </p:nvPr>
        </p:nvSpPr>
        <p:spPr/>
        <p:txBody>
          <a:bodyPr/>
          <a:lstStyle/>
          <a:p>
            <a:r>
              <a:rPr lang="en-US" dirty="0" smtClean="0"/>
              <a:t>Total internal reflection</a:t>
            </a:r>
          </a:p>
          <a:p>
            <a:pPr lvl="1"/>
            <a:r>
              <a:rPr lang="en-US" dirty="0" smtClean="0"/>
              <a:t>Total reflection of light traveling within a medium that strikes the boundary of another medium at an angle at, or greater than, the critical angle</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37_Figure.jpg"/>
          <p:cNvPicPr>
            <a:picLocks noChangeAspect="1"/>
          </p:cNvPicPr>
          <p:nvPr/>
        </p:nvPicPr>
        <p:blipFill rotWithShape="1">
          <a:blip r:embed="rId2">
            <a:extLst>
              <a:ext uri="{28A0092B-C50C-407E-A947-70E740481C1C}">
                <a14:useLocalDpi xmlns:a14="http://schemas.microsoft.com/office/drawing/2010/main" val="0"/>
              </a:ext>
            </a:extLst>
          </a:blip>
          <a:srcRect t="1" b="5917"/>
          <a:stretch/>
        </p:blipFill>
        <p:spPr>
          <a:xfrm>
            <a:off x="1221971" y="4289464"/>
            <a:ext cx="6690914" cy="226191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dirty="0" smtClean="0"/>
              <a:t>Total Internal Reflection</a:t>
            </a:r>
            <a:endParaRPr lang="en-US" dirty="0"/>
          </a:p>
        </p:txBody>
      </p:sp>
      <p:sp>
        <p:nvSpPr>
          <p:cNvPr id="252931" name="Rectangle 3"/>
          <p:cNvSpPr>
            <a:spLocks noGrp="1" noChangeArrowheads="1"/>
          </p:cNvSpPr>
          <p:nvPr>
            <p:ph idx="1"/>
          </p:nvPr>
        </p:nvSpPr>
        <p:spPr/>
        <p:txBody>
          <a:bodyPr/>
          <a:lstStyle/>
          <a:p>
            <a:r>
              <a:rPr lang="en-US" dirty="0" smtClean="0"/>
              <a:t>Critical angle</a:t>
            </a:r>
          </a:p>
          <a:p>
            <a:pPr lvl="1"/>
            <a:r>
              <a:rPr lang="en-US" dirty="0" smtClean="0"/>
              <a:t>Minimum angle at which beam of light no longer emerges into the air above the surface; varies for different materials</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38_Figure.jpg"/>
          <p:cNvPicPr>
            <a:picLocks noChangeAspect="1"/>
          </p:cNvPicPr>
          <p:nvPr/>
        </p:nvPicPr>
        <p:blipFill rotWithShape="1">
          <a:blip r:embed="rId2">
            <a:extLst>
              <a:ext uri="{28A0092B-C50C-407E-A947-70E740481C1C}">
                <a14:useLocalDpi xmlns:a14="http://schemas.microsoft.com/office/drawing/2010/main" val="0"/>
              </a:ext>
            </a:extLst>
          </a:blip>
          <a:srcRect b="3715"/>
          <a:stretch/>
        </p:blipFill>
        <p:spPr>
          <a:xfrm>
            <a:off x="2039014" y="3878804"/>
            <a:ext cx="5056828" cy="283304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dirty="0" smtClean="0"/>
              <a:t>Total Internal Reflection</a:t>
            </a:r>
            <a:endParaRPr lang="en-US" dirty="0"/>
          </a:p>
        </p:txBody>
      </p:sp>
      <p:sp>
        <p:nvSpPr>
          <p:cNvPr id="253955" name="Rectangle 3"/>
          <p:cNvSpPr>
            <a:spLocks noGrp="1" noChangeArrowheads="1"/>
          </p:cNvSpPr>
          <p:nvPr>
            <p:ph idx="1"/>
          </p:nvPr>
        </p:nvSpPr>
        <p:spPr/>
        <p:txBody>
          <a:bodyPr/>
          <a:lstStyle/>
          <a:p>
            <a:r>
              <a:rPr lang="en-US" sz="2400" dirty="0" smtClean="0"/>
              <a:t>Advantages of glass prisms</a:t>
            </a:r>
          </a:p>
          <a:p>
            <a:pPr lvl="1"/>
            <a:r>
              <a:rPr lang="en-US" sz="2400" dirty="0" smtClean="0"/>
              <a:t>Internally reflect 100%, which is the principal reason for use in many optical instruments</a:t>
            </a:r>
          </a:p>
          <a:p>
            <a:pPr lvl="1"/>
            <a:r>
              <a:rPr lang="en-US" sz="2400" dirty="0" smtClean="0"/>
              <a:t>Lengthen the light path between lenses, thus eliminating the need for long barrels in binoculars</a:t>
            </a:r>
          </a:p>
          <a:p>
            <a:pPr lvl="1"/>
            <a:r>
              <a:rPr lang="en-US" sz="2400" dirty="0" smtClean="0"/>
              <a:t>Reflection by prisms reinverts the image in binoculars</a:t>
            </a:r>
            <a:br>
              <a:rPr lang="en-US" sz="2400" dirty="0" smtClean="0"/>
            </a:br>
            <a:r>
              <a:rPr lang="en-US" sz="2400" dirty="0" smtClean="0"/>
              <a:t/>
            </a:r>
            <a:br>
              <a:rPr lang="en-US" sz="2400" dirty="0" smtClean="0"/>
            </a:br>
            <a:endParaRPr lang="en-US" sz="2400"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40_Figure.jpg"/>
          <p:cNvPicPr>
            <a:picLocks noChangeAspect="1"/>
          </p:cNvPicPr>
          <p:nvPr/>
        </p:nvPicPr>
        <p:blipFill rotWithShape="1">
          <a:blip r:embed="rId2">
            <a:extLst>
              <a:ext uri="{28A0092B-C50C-407E-A947-70E740481C1C}">
                <a14:useLocalDpi xmlns:a14="http://schemas.microsoft.com/office/drawing/2010/main" val="0"/>
              </a:ext>
            </a:extLst>
          </a:blip>
          <a:srcRect b="3446"/>
          <a:stretch/>
        </p:blipFill>
        <p:spPr>
          <a:xfrm>
            <a:off x="2625154" y="4476576"/>
            <a:ext cx="3884548" cy="227539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dirty="0" smtClean="0"/>
              <a:t>Total Internal Reflection</a:t>
            </a:r>
            <a:endParaRPr lang="en-US" dirty="0"/>
          </a:p>
        </p:txBody>
      </p:sp>
      <p:sp>
        <p:nvSpPr>
          <p:cNvPr id="254979" name="Rectangle 3"/>
          <p:cNvSpPr>
            <a:spLocks noGrp="1" noChangeArrowheads="1"/>
          </p:cNvSpPr>
          <p:nvPr>
            <p:ph idx="1"/>
          </p:nvPr>
        </p:nvSpPr>
        <p:spPr/>
        <p:txBody>
          <a:bodyPr/>
          <a:lstStyle/>
          <a:p>
            <a:r>
              <a:rPr lang="en-US" sz="2400" dirty="0" smtClean="0"/>
              <a:t>Optical fibers or light pipes</a:t>
            </a:r>
          </a:p>
          <a:p>
            <a:pPr lvl="1"/>
            <a:r>
              <a:rPr lang="en-US" sz="2400" dirty="0" smtClean="0"/>
              <a:t>Thin, flexible rods of special glass or transparent plastic.</a:t>
            </a:r>
          </a:p>
          <a:p>
            <a:pPr lvl="1"/>
            <a:r>
              <a:rPr lang="en-US" sz="2400" dirty="0" smtClean="0"/>
              <a:t>Light from one end of the fiber is total internally reflected to the other end, resulting in nearly the same brightness of light.</a:t>
            </a:r>
            <a:endParaRPr lang="en-US" sz="2400"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10" name="Picture 9" descr="28_40_Figure.jpg"/>
          <p:cNvPicPr>
            <a:picLocks noChangeAspect="1"/>
          </p:cNvPicPr>
          <p:nvPr/>
        </p:nvPicPr>
        <p:blipFill rotWithShape="1">
          <a:blip r:embed="rId2">
            <a:extLst>
              <a:ext uri="{28A0092B-C50C-407E-A947-70E740481C1C}">
                <a14:useLocalDpi xmlns:a14="http://schemas.microsoft.com/office/drawing/2010/main" val="0"/>
              </a:ext>
            </a:extLst>
          </a:blip>
          <a:srcRect b="3446"/>
          <a:stretch/>
        </p:blipFill>
        <p:spPr>
          <a:xfrm>
            <a:off x="2625154" y="4476576"/>
            <a:ext cx="3884548" cy="22753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dirty="0" smtClean="0"/>
              <a:t>Principle of Least Time</a:t>
            </a:r>
            <a:endParaRPr lang="en-US" dirty="0"/>
          </a:p>
        </p:txBody>
      </p:sp>
      <p:sp>
        <p:nvSpPr>
          <p:cNvPr id="270339" name="Rectangle 3"/>
          <p:cNvSpPr>
            <a:spLocks noGrp="1" noChangeArrowheads="1"/>
          </p:cNvSpPr>
          <p:nvPr>
            <p:ph sz="half" idx="1"/>
          </p:nvPr>
        </p:nvSpPr>
        <p:spPr>
          <a:xfrm>
            <a:off x="365123" y="1463040"/>
            <a:ext cx="5611725" cy="5106987"/>
          </a:xfrm>
        </p:spPr>
        <p:txBody>
          <a:bodyPr/>
          <a:lstStyle/>
          <a:p>
            <a:r>
              <a:rPr lang="en-US" sz="2400" dirty="0" smtClean="0"/>
              <a:t>Finding the shortest time for light to go from A to B by reflecting off the mirror</a:t>
            </a:r>
          </a:p>
          <a:p>
            <a:r>
              <a:rPr lang="en-US" sz="2400" dirty="0" smtClean="0"/>
              <a:t>Construct, on the opposite side of the mirror, an artificial point, which is the same distance </a:t>
            </a:r>
            <a:r>
              <a:rPr lang="en-US" altLang="ja-JP" sz="2400" dirty="0" smtClean="0"/>
              <a:t>"</a:t>
            </a:r>
            <a:r>
              <a:rPr lang="en-US" sz="2400" dirty="0" smtClean="0"/>
              <a:t>through</a:t>
            </a:r>
            <a:r>
              <a:rPr lang="en-US" altLang="ja-JP" sz="2400" dirty="0" smtClean="0"/>
              <a:t>"</a:t>
            </a:r>
            <a:r>
              <a:rPr lang="en-US" sz="2400" dirty="0" smtClean="0"/>
              <a:t> and below the mirror as the point B is above the mirror.</a:t>
            </a:r>
          </a:p>
          <a:p>
            <a:r>
              <a:rPr lang="en-US" sz="2400" dirty="0" smtClean="0"/>
              <a:t>The shortest distance between A and this artificial point is a straight line.</a:t>
            </a:r>
          </a:p>
          <a:p>
            <a:r>
              <a:rPr lang="en-US" sz="2400" dirty="0" smtClean="0"/>
              <a:t>This straight line intersects the mirror at a point C, the precise point of reflection for least time from A to B.</a:t>
            </a:r>
            <a:endParaRPr lang="en-US" sz="2400"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7" name="Picture 6" descr="28_04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5936827" y="2264539"/>
            <a:ext cx="3057120" cy="320406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dirty="0" smtClean="0"/>
              <a:t>Total Internal Reflection</a:t>
            </a:r>
            <a:endParaRPr lang="en-US" dirty="0"/>
          </a:p>
        </p:txBody>
      </p:sp>
      <p:sp>
        <p:nvSpPr>
          <p:cNvPr id="256003" name="Rectangle 3"/>
          <p:cNvSpPr>
            <a:spLocks noGrp="1" noChangeArrowheads="1"/>
          </p:cNvSpPr>
          <p:nvPr>
            <p:ph idx="1"/>
          </p:nvPr>
        </p:nvSpPr>
        <p:spPr/>
        <p:txBody>
          <a:bodyPr/>
          <a:lstStyle/>
          <a:p>
            <a:r>
              <a:rPr lang="en-US" dirty="0" smtClean="0"/>
              <a:t>Optical fibers or light pipes (continued)</a:t>
            </a:r>
          </a:p>
          <a:p>
            <a:pPr lvl="1"/>
            <a:r>
              <a:rPr lang="en-US" dirty="0" smtClean="0"/>
              <a:t>Used in</a:t>
            </a:r>
          </a:p>
          <a:p>
            <a:pPr lvl="2"/>
            <a:r>
              <a:rPr lang="en-US" dirty="0" smtClean="0"/>
              <a:t>illuminating instrument displays</a:t>
            </a:r>
          </a:p>
          <a:p>
            <a:pPr lvl="2"/>
            <a:r>
              <a:rPr lang="en-US" dirty="0" smtClean="0"/>
              <a:t>concentrating light in dental procedures</a:t>
            </a:r>
          </a:p>
          <a:p>
            <a:pPr lvl="2"/>
            <a:r>
              <a:rPr lang="en-US" dirty="0" smtClean="0"/>
              <a:t>viewing of inaccessible regions of organs and other devices</a:t>
            </a:r>
          </a:p>
          <a:p>
            <a:pPr lvl="2"/>
            <a:r>
              <a:rPr lang="en-US" dirty="0" smtClean="0"/>
              <a:t>communications</a:t>
            </a: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42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4547985" y="4334122"/>
            <a:ext cx="3098472" cy="240398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dirty="0" smtClean="0"/>
              <a:t>Lenses</a:t>
            </a:r>
            <a:endParaRPr lang="en-US" dirty="0"/>
          </a:p>
        </p:txBody>
      </p:sp>
      <p:sp>
        <p:nvSpPr>
          <p:cNvPr id="257027" name="Rectangle 3"/>
          <p:cNvSpPr>
            <a:spLocks noGrp="1" noChangeArrowheads="1"/>
          </p:cNvSpPr>
          <p:nvPr>
            <p:ph idx="1"/>
          </p:nvPr>
        </p:nvSpPr>
        <p:spPr/>
        <p:txBody>
          <a:bodyPr/>
          <a:lstStyle/>
          <a:p>
            <a:r>
              <a:rPr lang="en-US" sz="2400" dirty="0" smtClean="0"/>
              <a:t>Lenses</a:t>
            </a:r>
          </a:p>
          <a:p>
            <a:pPr lvl="1"/>
            <a:r>
              <a:rPr lang="en-US" sz="2400" dirty="0" smtClean="0"/>
              <a:t>Two common types:</a:t>
            </a:r>
          </a:p>
          <a:p>
            <a:pPr lvl="2"/>
            <a:r>
              <a:rPr lang="en-US" sz="2000" dirty="0" smtClean="0"/>
              <a:t>Converging (convex) lens</a:t>
            </a:r>
          </a:p>
          <a:p>
            <a:pPr lvl="3"/>
            <a:r>
              <a:rPr lang="en-US" dirty="0" smtClean="0"/>
              <a:t>thicker at the center than edges</a:t>
            </a:r>
          </a:p>
          <a:p>
            <a:pPr lvl="3"/>
            <a:r>
              <a:rPr lang="en-US" dirty="0" smtClean="0"/>
              <a:t>converges light</a:t>
            </a:r>
          </a:p>
          <a:p>
            <a:pPr lvl="2"/>
            <a:r>
              <a:rPr lang="en-US" sz="2000" dirty="0" smtClean="0"/>
              <a:t>Diverging (concave) lens</a:t>
            </a:r>
          </a:p>
          <a:p>
            <a:pPr lvl="3"/>
            <a:r>
              <a:rPr lang="en-US" dirty="0" smtClean="0"/>
              <a:t>thinner at the center than edges</a:t>
            </a:r>
          </a:p>
          <a:p>
            <a:pPr lvl="3"/>
            <a:r>
              <a:rPr lang="en-US" dirty="0" smtClean="0"/>
              <a:t>diverges light</a:t>
            </a: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44_Figure.jpg"/>
          <p:cNvPicPr>
            <a:picLocks noChangeAspect="1"/>
          </p:cNvPicPr>
          <p:nvPr/>
        </p:nvPicPr>
        <p:blipFill rotWithShape="1">
          <a:blip r:embed="rId2">
            <a:extLst>
              <a:ext uri="{28A0092B-C50C-407E-A947-70E740481C1C}">
                <a14:useLocalDpi xmlns:a14="http://schemas.microsoft.com/office/drawing/2010/main" val="0"/>
              </a:ext>
            </a:extLst>
          </a:blip>
          <a:srcRect b="6617"/>
          <a:stretch/>
        </p:blipFill>
        <p:spPr>
          <a:xfrm>
            <a:off x="1905801" y="5057272"/>
            <a:ext cx="5394302" cy="164581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dirty="0" smtClean="0"/>
              <a:t>Lenses</a:t>
            </a:r>
            <a:endParaRPr lang="en-US" dirty="0"/>
          </a:p>
        </p:txBody>
      </p:sp>
      <p:sp>
        <p:nvSpPr>
          <p:cNvPr id="258051" name="Rectangle 3"/>
          <p:cNvSpPr>
            <a:spLocks noGrp="1" noChangeArrowheads="1"/>
          </p:cNvSpPr>
          <p:nvPr>
            <p:ph idx="1"/>
          </p:nvPr>
        </p:nvSpPr>
        <p:spPr/>
        <p:txBody>
          <a:bodyPr/>
          <a:lstStyle/>
          <a:p>
            <a:r>
              <a:rPr lang="en-US" sz="2400" dirty="0" smtClean="0"/>
              <a:t>Key features of lenses</a:t>
            </a:r>
          </a:p>
          <a:p>
            <a:pPr lvl="1"/>
            <a:r>
              <a:rPr lang="en-US" sz="2400" dirty="0" smtClean="0"/>
              <a:t>Principal axis</a:t>
            </a:r>
          </a:p>
          <a:p>
            <a:pPr lvl="2"/>
            <a:r>
              <a:rPr lang="en-US" sz="2000" dirty="0" smtClean="0"/>
              <a:t>line joining the centers of curvature of the two lens surfaces</a:t>
            </a:r>
          </a:p>
          <a:p>
            <a:pPr lvl="1"/>
            <a:r>
              <a:rPr lang="en-US" sz="2400" dirty="0" smtClean="0"/>
              <a:t>Focal point</a:t>
            </a:r>
          </a:p>
          <a:p>
            <a:pPr lvl="2"/>
            <a:r>
              <a:rPr lang="en-US" sz="2000" dirty="0" smtClean="0"/>
              <a:t>point at which all the light rays come together</a:t>
            </a:r>
          </a:p>
          <a:p>
            <a:pPr lvl="1"/>
            <a:r>
              <a:rPr lang="en-US" sz="2400" dirty="0" smtClean="0"/>
              <a:t>Focal length</a:t>
            </a:r>
          </a:p>
          <a:p>
            <a:pPr lvl="2"/>
            <a:r>
              <a:rPr lang="en-US" sz="2000" dirty="0" smtClean="0"/>
              <a:t>distance between the center of the lens and either focal point</a:t>
            </a:r>
            <a:endParaRPr lang="en-US" sz="2000"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45_Figure.jpg"/>
          <p:cNvPicPr>
            <a:picLocks noChangeAspect="1"/>
          </p:cNvPicPr>
          <p:nvPr/>
        </p:nvPicPr>
        <p:blipFill rotWithShape="1">
          <a:blip r:embed="rId2">
            <a:extLst>
              <a:ext uri="{28A0092B-C50C-407E-A947-70E740481C1C}">
                <a14:useLocalDpi xmlns:a14="http://schemas.microsoft.com/office/drawing/2010/main" val="0"/>
              </a:ext>
            </a:extLst>
          </a:blip>
          <a:srcRect b="6711"/>
          <a:stretch/>
        </p:blipFill>
        <p:spPr>
          <a:xfrm>
            <a:off x="1568576" y="4831011"/>
            <a:ext cx="5997704" cy="177253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dirty="0" smtClean="0"/>
              <a:t>Lenses</a:t>
            </a:r>
            <a:endParaRPr lang="en-US" dirty="0"/>
          </a:p>
        </p:txBody>
      </p:sp>
      <p:sp>
        <p:nvSpPr>
          <p:cNvPr id="259075" name="Rectangle 3"/>
          <p:cNvSpPr>
            <a:spLocks noGrp="1" noChangeArrowheads="1"/>
          </p:cNvSpPr>
          <p:nvPr>
            <p:ph idx="1"/>
          </p:nvPr>
        </p:nvSpPr>
        <p:spPr/>
        <p:txBody>
          <a:bodyPr/>
          <a:lstStyle/>
          <a:p>
            <a:r>
              <a:rPr lang="en-US" dirty="0" smtClean="0"/>
              <a:t>Image formation is a consequence of light traveling in straight lines.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dirty="0" smtClean="0"/>
              <a:t>The first camera—the pinhole camera— illustrates this fact.</a:t>
            </a: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Pg535_UnFigure1.jpg"/>
          <p:cNvPicPr>
            <a:picLocks noChangeAspect="1"/>
          </p:cNvPicPr>
          <p:nvPr/>
        </p:nvPicPr>
        <p:blipFill rotWithShape="1">
          <a:blip r:embed="rId2">
            <a:extLst>
              <a:ext uri="{28A0092B-C50C-407E-A947-70E740481C1C}">
                <a14:useLocalDpi xmlns:a14="http://schemas.microsoft.com/office/drawing/2010/main" val="0"/>
              </a:ext>
            </a:extLst>
          </a:blip>
          <a:srcRect b="4675"/>
          <a:stretch/>
        </p:blipFill>
        <p:spPr>
          <a:xfrm>
            <a:off x="1568326" y="2914888"/>
            <a:ext cx="5998204" cy="255699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dirty="0" smtClean="0"/>
              <a:t>Lenses</a:t>
            </a:r>
            <a:endParaRPr lang="en-US" dirty="0"/>
          </a:p>
        </p:txBody>
      </p:sp>
      <p:sp>
        <p:nvSpPr>
          <p:cNvPr id="276483" name="Rectangle 3"/>
          <p:cNvSpPr>
            <a:spLocks noGrp="1" noChangeArrowheads="1"/>
          </p:cNvSpPr>
          <p:nvPr>
            <p:ph idx="1"/>
          </p:nvPr>
        </p:nvSpPr>
        <p:spPr/>
        <p:txBody>
          <a:bodyPr/>
          <a:lstStyle/>
          <a:p>
            <a:r>
              <a:rPr lang="en-US" dirty="0" smtClean="0"/>
              <a:t>Pinhole images are caused by small openings in the leaves above. </a:t>
            </a: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Pg542_UnFigur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039" y="3046272"/>
            <a:ext cx="5358778" cy="3478838"/>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dirty="0" smtClean="0"/>
              <a:t>Lenses</a:t>
            </a:r>
            <a:endParaRPr lang="en-US" dirty="0"/>
          </a:p>
        </p:txBody>
      </p:sp>
      <p:sp>
        <p:nvSpPr>
          <p:cNvPr id="260099" name="Rectangle 3"/>
          <p:cNvSpPr>
            <a:spLocks noGrp="1" noChangeArrowheads="1"/>
          </p:cNvSpPr>
          <p:nvPr>
            <p:ph idx="1"/>
          </p:nvPr>
        </p:nvSpPr>
        <p:spPr/>
        <p:txBody>
          <a:bodyPr/>
          <a:lstStyle/>
          <a:p>
            <a:r>
              <a:rPr lang="en-US" dirty="0" smtClean="0"/>
              <a:t>A lens nicely bends the straight-line paths of light.</a:t>
            </a: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49_Figure.jpg"/>
          <p:cNvPicPr>
            <a:picLocks noChangeAspect="1"/>
          </p:cNvPicPr>
          <p:nvPr/>
        </p:nvPicPr>
        <p:blipFill rotWithShape="1">
          <a:blip r:embed="rId2">
            <a:extLst>
              <a:ext uri="{28A0092B-C50C-407E-A947-70E740481C1C}">
                <a14:useLocalDpi xmlns:a14="http://schemas.microsoft.com/office/drawing/2010/main" val="0"/>
              </a:ext>
            </a:extLst>
          </a:blip>
          <a:srcRect b="3676"/>
          <a:stretch/>
        </p:blipFill>
        <p:spPr>
          <a:xfrm>
            <a:off x="1443994" y="2959205"/>
            <a:ext cx="6246868" cy="353959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dirty="0" smtClean="0"/>
              <a:t>Lenses</a:t>
            </a:r>
            <a:endParaRPr lang="en-US" dirty="0"/>
          </a:p>
        </p:txBody>
      </p:sp>
      <p:sp>
        <p:nvSpPr>
          <p:cNvPr id="261123" name="Rectangle 3"/>
          <p:cNvSpPr>
            <a:spLocks noGrp="1" noChangeArrowheads="1"/>
          </p:cNvSpPr>
          <p:nvPr>
            <p:ph idx="1"/>
          </p:nvPr>
        </p:nvSpPr>
        <p:spPr/>
        <p:txBody>
          <a:bodyPr/>
          <a:lstStyle/>
          <a:p>
            <a:r>
              <a:rPr lang="en-US" dirty="0" smtClean="0"/>
              <a:t>A converging lens can project an image.</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50_Figure.jpg"/>
          <p:cNvPicPr>
            <a:picLocks noChangeAspect="1"/>
          </p:cNvPicPr>
          <p:nvPr/>
        </p:nvPicPr>
        <p:blipFill rotWithShape="1">
          <a:blip r:embed="rId2">
            <a:extLst>
              <a:ext uri="{28A0092B-C50C-407E-A947-70E740481C1C}">
                <a14:useLocalDpi xmlns:a14="http://schemas.microsoft.com/office/drawing/2010/main" val="0"/>
              </a:ext>
            </a:extLst>
          </a:blip>
          <a:srcRect b="4718"/>
          <a:stretch/>
        </p:blipFill>
        <p:spPr>
          <a:xfrm>
            <a:off x="611536" y="2824013"/>
            <a:ext cx="7911784" cy="3397974"/>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0" y="614908"/>
            <a:ext cx="9144000" cy="1077218"/>
          </a:xfrm>
        </p:spPr>
        <p:txBody>
          <a:bodyPr/>
          <a:lstStyle/>
          <a:p>
            <a:r>
              <a:rPr lang="en-US" dirty="0"/>
              <a:t>Lenses</a:t>
            </a:r>
            <a:br>
              <a:rPr lang="en-US" dirty="0"/>
            </a:br>
            <a:r>
              <a:rPr lang="en-US" dirty="0"/>
              <a:t>CHECK YOUR </a:t>
            </a:r>
            <a:r>
              <a:rPr lang="en-US" dirty="0" smtClean="0"/>
              <a:t>NEIGHBOR</a:t>
            </a:r>
            <a:endParaRPr lang="en-US" dirty="0"/>
          </a:p>
        </p:txBody>
      </p:sp>
      <p:sp>
        <p:nvSpPr>
          <p:cNvPr id="262147" name="Rectangle 3"/>
          <p:cNvSpPr>
            <a:spLocks noGrp="1" noChangeArrowheads="1"/>
          </p:cNvSpPr>
          <p:nvPr>
            <p:ph idx="1"/>
          </p:nvPr>
        </p:nvSpPr>
        <p:spPr/>
        <p:txBody>
          <a:bodyPr/>
          <a:lstStyle/>
          <a:p>
            <a:pPr marL="0" indent="0">
              <a:buNone/>
            </a:pPr>
            <a:r>
              <a:rPr lang="en-US" dirty="0"/>
              <a:t>The action of lenses depends mainly </a:t>
            </a:r>
            <a:r>
              <a:rPr lang="en-US" dirty="0" smtClean="0"/>
              <a:t>on</a:t>
            </a:r>
          </a:p>
          <a:p>
            <a:pPr marL="0" indent="0">
              <a:buNone/>
            </a:pPr>
            <a:endParaRPr lang="en-US" dirty="0"/>
          </a:p>
          <a:p>
            <a:pPr marL="514350" indent="-514350">
              <a:buFont typeface="+mj-lt"/>
              <a:buAutoNum type="alphaUcPeriod"/>
            </a:pPr>
            <a:r>
              <a:rPr lang="en-US" dirty="0" smtClean="0"/>
              <a:t>reflection.</a:t>
            </a:r>
          </a:p>
          <a:p>
            <a:pPr marL="514350" indent="-514350">
              <a:buFont typeface="+mj-lt"/>
              <a:buAutoNum type="alphaUcPeriod"/>
            </a:pPr>
            <a:r>
              <a:rPr lang="en-US" dirty="0" smtClean="0"/>
              <a:t>refraction. </a:t>
            </a:r>
          </a:p>
          <a:p>
            <a:pPr marL="514350" indent="-514350">
              <a:buFont typeface="+mj-lt"/>
              <a:buAutoNum type="alphaUcPeriod"/>
            </a:pPr>
            <a:r>
              <a:rPr lang="en-US" dirty="0" smtClean="0"/>
              <a:t>Both A and B.</a:t>
            </a:r>
          </a:p>
          <a:p>
            <a:pPr marL="514350" indent="-514350">
              <a:buFont typeface="+mj-lt"/>
              <a:buAutoNum type="alphaUcPeriod"/>
            </a:pPr>
            <a:r>
              <a:rPr lang="en-US" dirty="0" smtClean="0"/>
              <a:t>Neither A nor B.</a:t>
            </a:r>
          </a:p>
          <a:p>
            <a:pPr marL="0" indent="0">
              <a:buNone/>
            </a:pP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0" y="614908"/>
            <a:ext cx="9144000" cy="1077218"/>
          </a:xfrm>
        </p:spPr>
        <p:txBody>
          <a:bodyPr/>
          <a:lstStyle/>
          <a:p>
            <a:r>
              <a:rPr lang="en-US" dirty="0"/>
              <a:t>Lenses</a:t>
            </a:r>
            <a:br>
              <a:rPr lang="en-US" dirty="0"/>
            </a:br>
            <a:r>
              <a:rPr lang="en-US" dirty="0"/>
              <a:t>CHECK YOUR ANSWER</a:t>
            </a:r>
          </a:p>
        </p:txBody>
      </p:sp>
      <p:sp>
        <p:nvSpPr>
          <p:cNvPr id="264195" name="Rectangle 3"/>
          <p:cNvSpPr>
            <a:spLocks noGrp="1" noChangeArrowheads="1"/>
          </p:cNvSpPr>
          <p:nvPr>
            <p:ph idx="1"/>
          </p:nvPr>
        </p:nvSpPr>
        <p:spPr/>
        <p:txBody>
          <a:bodyPr/>
          <a:lstStyle/>
          <a:p>
            <a:pPr marL="0" indent="0">
              <a:buNone/>
            </a:pPr>
            <a:r>
              <a:rPr lang="en-US" dirty="0"/>
              <a:t>The action of lenses depends mainly </a:t>
            </a:r>
            <a:r>
              <a:rPr lang="en-US" dirty="0" smtClean="0"/>
              <a:t>on</a:t>
            </a:r>
          </a:p>
          <a:p>
            <a:pPr marL="0" indent="0">
              <a:buNone/>
            </a:pPr>
            <a:endParaRPr lang="en-US" dirty="0" smtClean="0"/>
          </a:p>
          <a:p>
            <a:pPr marL="514350" indent="-514350">
              <a:buFont typeface="+mj-lt"/>
              <a:buAutoNum type="alphaUcPeriod"/>
            </a:pPr>
            <a:r>
              <a:rPr lang="en-US" dirty="0" smtClean="0"/>
              <a:t>reflection</a:t>
            </a:r>
            <a:r>
              <a:rPr lang="en-US" dirty="0"/>
              <a:t>.</a:t>
            </a:r>
          </a:p>
          <a:p>
            <a:pPr marL="514350" indent="-514350">
              <a:buFont typeface="+mj-lt"/>
              <a:buAutoNum type="alphaUcPeriod"/>
            </a:pPr>
            <a:r>
              <a:rPr lang="en-US" b="1" dirty="0"/>
              <a:t>refraction. </a:t>
            </a:r>
          </a:p>
          <a:p>
            <a:pPr marL="514350" indent="-514350">
              <a:buFont typeface="+mj-lt"/>
              <a:buAutoNum type="alphaUcPeriod"/>
            </a:pPr>
            <a:r>
              <a:rPr lang="en-US" dirty="0"/>
              <a:t>Both A and B.</a:t>
            </a:r>
          </a:p>
          <a:p>
            <a:pPr marL="514350" indent="-514350">
              <a:buFont typeface="+mj-lt"/>
              <a:buAutoNum type="alphaUcPeriod"/>
            </a:pPr>
            <a:r>
              <a:rPr lang="en-US" dirty="0"/>
              <a:t>Neither A nor B</a:t>
            </a:r>
            <a:r>
              <a:rPr lang="en-US" dirty="0" smtClean="0"/>
              <a:t>.</a:t>
            </a: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dirty="0" smtClean="0"/>
              <a:t>Lens Defects</a:t>
            </a:r>
            <a:endParaRPr lang="en-US" dirty="0"/>
          </a:p>
        </p:txBody>
      </p:sp>
      <p:sp>
        <p:nvSpPr>
          <p:cNvPr id="266243" name="Rectangle 3"/>
          <p:cNvSpPr>
            <a:spLocks noGrp="1" noChangeArrowheads="1"/>
          </p:cNvSpPr>
          <p:nvPr>
            <p:ph idx="1"/>
          </p:nvPr>
        </p:nvSpPr>
        <p:spPr>
          <a:xfrm>
            <a:off x="365125" y="1957254"/>
            <a:ext cx="8229600" cy="4712034"/>
          </a:xfrm>
        </p:spPr>
        <p:txBody>
          <a:bodyPr/>
          <a:lstStyle/>
          <a:p>
            <a:r>
              <a:rPr lang="en-US" dirty="0" smtClean="0"/>
              <a:t>Aberration</a:t>
            </a:r>
          </a:p>
          <a:p>
            <a:pPr lvl="1"/>
            <a:r>
              <a:rPr lang="en-US" dirty="0" smtClean="0"/>
              <a:t>distortion in an image</a:t>
            </a:r>
          </a:p>
          <a:p>
            <a:pPr lvl="1"/>
            <a:r>
              <a:rPr lang="en-US" dirty="0" smtClean="0"/>
              <a:t>types of aberrations</a:t>
            </a:r>
          </a:p>
          <a:p>
            <a:pPr lvl="2"/>
            <a:r>
              <a:rPr lang="en-US" dirty="0" smtClean="0"/>
              <a:t>Spherical aberration</a:t>
            </a:r>
          </a:p>
          <a:p>
            <a:pPr lvl="3"/>
            <a:r>
              <a:rPr lang="en-US" dirty="0" smtClean="0"/>
              <a:t>result of light passing </a:t>
            </a:r>
            <a:br>
              <a:rPr lang="en-US" dirty="0" smtClean="0"/>
            </a:br>
            <a:r>
              <a:rPr lang="en-US" dirty="0" smtClean="0"/>
              <a:t>through the edges of </a:t>
            </a:r>
            <a:br>
              <a:rPr lang="en-US" dirty="0" smtClean="0"/>
            </a:br>
            <a:r>
              <a:rPr lang="en-US" dirty="0" smtClean="0"/>
              <a:t>a lens and focusing at </a:t>
            </a:r>
            <a:br>
              <a:rPr lang="en-US" dirty="0" smtClean="0"/>
            </a:br>
            <a:r>
              <a:rPr lang="en-US" dirty="0" smtClean="0"/>
              <a:t>a slightly different place </a:t>
            </a:r>
            <a:br>
              <a:rPr lang="en-US" dirty="0" smtClean="0"/>
            </a:br>
            <a:r>
              <a:rPr lang="en-US" dirty="0" smtClean="0"/>
              <a:t>from where light passing </a:t>
            </a:r>
            <a:br>
              <a:rPr lang="en-US" dirty="0" smtClean="0"/>
            </a:br>
            <a:r>
              <a:rPr lang="en-US" dirty="0" smtClean="0"/>
              <a:t>through the center of the </a:t>
            </a:r>
            <a:br>
              <a:rPr lang="en-US" dirty="0" smtClean="0"/>
            </a:br>
            <a:r>
              <a:rPr lang="en-US" dirty="0" smtClean="0"/>
              <a:t>lens focuses</a:t>
            </a: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52_Figure.jpg"/>
          <p:cNvPicPr>
            <a:picLocks noChangeAspect="1"/>
          </p:cNvPicPr>
          <p:nvPr/>
        </p:nvPicPr>
        <p:blipFill rotWithShape="1">
          <a:blip r:embed="rId2">
            <a:extLst>
              <a:ext uri="{28A0092B-C50C-407E-A947-70E740481C1C}">
                <a14:useLocalDpi xmlns:a14="http://schemas.microsoft.com/office/drawing/2010/main" val="0"/>
              </a:ext>
            </a:extLst>
          </a:blip>
          <a:srcRect b="3475"/>
          <a:stretch/>
        </p:blipFill>
        <p:spPr>
          <a:xfrm>
            <a:off x="4800976" y="2386016"/>
            <a:ext cx="4186498" cy="25145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dirty="0" smtClean="0"/>
              <a:t>Law of Reflection</a:t>
            </a:r>
            <a:endParaRPr lang="en-US" dirty="0"/>
          </a:p>
        </p:txBody>
      </p:sp>
      <p:sp>
        <p:nvSpPr>
          <p:cNvPr id="268291" name="Rectangle 3"/>
          <p:cNvSpPr>
            <a:spLocks noGrp="1" noChangeArrowheads="1"/>
          </p:cNvSpPr>
          <p:nvPr>
            <p:ph idx="1"/>
          </p:nvPr>
        </p:nvSpPr>
        <p:spPr/>
        <p:txBody>
          <a:bodyPr/>
          <a:lstStyle/>
          <a:p>
            <a:r>
              <a:rPr lang="en-US" sz="2400" dirty="0" smtClean="0"/>
              <a:t>Angle of incidence</a:t>
            </a:r>
          </a:p>
          <a:p>
            <a:pPr lvl="1"/>
            <a:r>
              <a:rPr lang="en-US" sz="2400" dirty="0" smtClean="0"/>
              <a:t>Angle made by the incoming ray and the perpendicular</a:t>
            </a:r>
          </a:p>
          <a:p>
            <a:r>
              <a:rPr lang="en-US" sz="2400" dirty="0" smtClean="0"/>
              <a:t>Angle of reflection</a:t>
            </a:r>
          </a:p>
          <a:p>
            <a:pPr lvl="1"/>
            <a:r>
              <a:rPr lang="en-US" sz="2400" dirty="0" smtClean="0"/>
              <a:t>Angle made by the reflected ray and the perpendicular</a:t>
            </a:r>
          </a:p>
          <a:p>
            <a:r>
              <a:rPr lang="en-US" sz="2400" dirty="0" smtClean="0"/>
              <a:t>Normal </a:t>
            </a:r>
          </a:p>
          <a:p>
            <a:pPr lvl="1"/>
            <a:r>
              <a:rPr lang="en-US" sz="2400" dirty="0" smtClean="0"/>
              <a:t>Imaginary line perpendicular to the plane of the reflecting surface</a:t>
            </a:r>
          </a:p>
          <a:p>
            <a:pPr lvl="1"/>
            <a:r>
              <a:rPr lang="en-US" sz="2400" dirty="0" smtClean="0"/>
              <a:t>Lies in the same plane as the incident and reflected rays</a:t>
            </a:r>
            <a:endParaRPr lang="en-US" sz="2400"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smtClean="0"/>
              <a:t>Lens Defects</a:t>
            </a:r>
            <a:endParaRPr lang="en-US" dirty="0"/>
          </a:p>
        </p:txBody>
      </p:sp>
      <p:sp>
        <p:nvSpPr>
          <p:cNvPr id="267267" name="Rectangle 3"/>
          <p:cNvSpPr>
            <a:spLocks noGrp="1" noChangeArrowheads="1"/>
          </p:cNvSpPr>
          <p:nvPr>
            <p:ph sz="half" idx="1"/>
          </p:nvPr>
        </p:nvSpPr>
        <p:spPr>
          <a:xfrm>
            <a:off x="365124" y="1463040"/>
            <a:ext cx="4350635" cy="5106987"/>
          </a:xfrm>
        </p:spPr>
        <p:txBody>
          <a:bodyPr/>
          <a:lstStyle/>
          <a:p>
            <a:r>
              <a:rPr lang="en-US" dirty="0" smtClean="0"/>
              <a:t>Aberration (continued)</a:t>
            </a:r>
          </a:p>
          <a:p>
            <a:pPr lvl="2"/>
            <a:r>
              <a:rPr lang="en-US" sz="2400" dirty="0" smtClean="0"/>
              <a:t>Chromatic aberration</a:t>
            </a:r>
          </a:p>
          <a:p>
            <a:pPr lvl="3"/>
            <a:r>
              <a:rPr lang="en-US" sz="2000" dirty="0" smtClean="0"/>
              <a:t>result of various colors having different speeds and different refractions in the lens</a:t>
            </a:r>
          </a:p>
          <a:p>
            <a:pPr lvl="2"/>
            <a:r>
              <a:rPr lang="en-US" sz="2400" dirty="0" smtClean="0"/>
              <a:t>Astigmatism </a:t>
            </a:r>
          </a:p>
          <a:p>
            <a:pPr lvl="3"/>
            <a:r>
              <a:rPr lang="en-US" sz="2000" dirty="0" smtClean="0"/>
              <a:t>front surface of the eyeball is unequally curved</a:t>
            </a:r>
            <a:endParaRPr lang="en-US" sz="2000" dirty="0"/>
          </a:p>
        </p:txBody>
      </p:sp>
      <p:sp>
        <p:nvSpPr>
          <p:cNvPr id="5" name="Footer Placeholder 4"/>
          <p:cNvSpPr>
            <a:spLocks noGrp="1"/>
          </p:cNvSpPr>
          <p:nvPr>
            <p:ph type="ftr" sz="quarter" idx="10"/>
          </p:nvPr>
        </p:nvSpPr>
        <p:spPr/>
        <p:txBody>
          <a:bodyPr/>
          <a:lstStyle/>
          <a:p>
            <a:r>
              <a:rPr lang="en-GB" smtClean="0"/>
              <a:t>© 2015 Pearson Education, Inc.</a:t>
            </a:r>
            <a:endParaRPr lang="en-GB" dirty="0"/>
          </a:p>
        </p:txBody>
      </p:sp>
      <p:pic>
        <p:nvPicPr>
          <p:cNvPr id="7" name="Picture 6" descr="28_54_Figure.jpg"/>
          <p:cNvPicPr>
            <a:picLocks noChangeAspect="1"/>
          </p:cNvPicPr>
          <p:nvPr/>
        </p:nvPicPr>
        <p:blipFill rotWithShape="1">
          <a:blip r:embed="rId2">
            <a:extLst>
              <a:ext uri="{28A0092B-C50C-407E-A947-70E740481C1C}">
                <a14:useLocalDpi xmlns:a14="http://schemas.microsoft.com/office/drawing/2010/main" val="0"/>
              </a:ext>
            </a:extLst>
          </a:blip>
          <a:srcRect t="-1" b="3547"/>
          <a:stretch/>
        </p:blipFill>
        <p:spPr>
          <a:xfrm>
            <a:off x="4792093" y="2420658"/>
            <a:ext cx="4115452" cy="24193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smtClean="0"/>
              <a:t>Law of Reflection</a:t>
            </a:r>
            <a:endParaRPr lang="en-US" dirty="0"/>
          </a:p>
        </p:txBody>
      </p:sp>
      <p:sp>
        <p:nvSpPr>
          <p:cNvPr id="200707" name="Rectangle 3"/>
          <p:cNvSpPr>
            <a:spLocks noGrp="1" noChangeArrowheads="1"/>
          </p:cNvSpPr>
          <p:nvPr>
            <p:ph idx="1"/>
          </p:nvPr>
        </p:nvSpPr>
        <p:spPr/>
        <p:txBody>
          <a:bodyPr/>
          <a:lstStyle/>
          <a:p>
            <a:r>
              <a:rPr lang="en-US" dirty="0" smtClean="0"/>
              <a:t>Law of reflection</a:t>
            </a:r>
          </a:p>
          <a:p>
            <a:pPr lvl="1"/>
            <a:r>
              <a:rPr lang="en-US" dirty="0" smtClean="0"/>
              <a:t>The angle of reflection equals the angle of incidence.</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pic>
        <p:nvPicPr>
          <p:cNvPr id="6" name="Picture 5" descr="28_06_Figure.jpg"/>
          <p:cNvPicPr>
            <a:picLocks noChangeAspect="1"/>
          </p:cNvPicPr>
          <p:nvPr/>
        </p:nvPicPr>
        <p:blipFill rotWithShape="1">
          <a:blip r:embed="rId2">
            <a:extLst>
              <a:ext uri="{28A0092B-C50C-407E-A947-70E740481C1C}">
                <a14:useLocalDpi xmlns:a14="http://schemas.microsoft.com/office/drawing/2010/main" val="0"/>
              </a:ext>
            </a:extLst>
          </a:blip>
          <a:srcRect b="4132"/>
          <a:stretch/>
        </p:blipFill>
        <p:spPr>
          <a:xfrm>
            <a:off x="1559446" y="3487072"/>
            <a:ext cx="6015964" cy="29674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614908"/>
            <a:ext cx="9144000" cy="1077218"/>
          </a:xfrm>
        </p:spPr>
        <p:txBody>
          <a:bodyPr/>
          <a:lstStyle/>
          <a:p>
            <a:r>
              <a:rPr lang="en-US" dirty="0"/>
              <a:t>Law of Reflection</a:t>
            </a:r>
            <a:br>
              <a:rPr lang="en-US" dirty="0"/>
            </a:br>
            <a:r>
              <a:rPr lang="en-US" dirty="0"/>
              <a:t>CHECK YOUR </a:t>
            </a:r>
            <a:r>
              <a:rPr lang="en-US" dirty="0" smtClean="0"/>
              <a:t>NEIGHBOR</a:t>
            </a:r>
            <a:endParaRPr lang="en-US" dirty="0"/>
          </a:p>
        </p:txBody>
      </p:sp>
      <p:sp>
        <p:nvSpPr>
          <p:cNvPr id="201731" name="Rectangle 3"/>
          <p:cNvSpPr>
            <a:spLocks noGrp="1" noChangeArrowheads="1"/>
          </p:cNvSpPr>
          <p:nvPr>
            <p:ph idx="1"/>
          </p:nvPr>
        </p:nvSpPr>
        <p:spPr/>
        <p:txBody>
          <a:bodyPr/>
          <a:lstStyle/>
          <a:p>
            <a:pPr marL="0" indent="0">
              <a:buNone/>
            </a:pPr>
            <a:r>
              <a:rPr lang="en-US" dirty="0"/>
              <a:t>The law of reflection applies </a:t>
            </a:r>
            <a:r>
              <a:rPr lang="en-US" dirty="0" smtClean="0"/>
              <a:t>to</a:t>
            </a:r>
          </a:p>
          <a:p>
            <a:pPr marL="0" indent="0">
              <a:buNone/>
            </a:pPr>
            <a:endParaRPr lang="en-US" dirty="0"/>
          </a:p>
          <a:p>
            <a:pPr marL="514350" indent="-514350">
              <a:buFont typeface="+mj-lt"/>
              <a:buAutoNum type="alphaUcPeriod"/>
            </a:pPr>
            <a:r>
              <a:rPr lang="en-US" dirty="0" smtClean="0"/>
              <a:t>light.</a:t>
            </a:r>
          </a:p>
          <a:p>
            <a:pPr marL="514350" indent="-514350">
              <a:buFont typeface="+mj-lt"/>
              <a:buAutoNum type="alphaUcPeriod"/>
            </a:pPr>
            <a:r>
              <a:rPr lang="en-US" dirty="0" smtClean="0"/>
              <a:t>sound. </a:t>
            </a:r>
          </a:p>
          <a:p>
            <a:pPr marL="514350" indent="-514350">
              <a:buFont typeface="+mj-lt"/>
              <a:buAutoNum type="alphaUcPeriod"/>
            </a:pPr>
            <a:r>
              <a:rPr lang="en-US" dirty="0" smtClean="0"/>
              <a:t>Both A and B.</a:t>
            </a:r>
          </a:p>
          <a:p>
            <a:pPr marL="514350" indent="-514350">
              <a:buFont typeface="+mj-lt"/>
              <a:buAutoNum type="alphaUcPeriod"/>
            </a:pPr>
            <a:r>
              <a:rPr lang="en-US" dirty="0" smtClean="0"/>
              <a:t>None of the above.</a:t>
            </a:r>
            <a:endParaRPr lang="en-US" dirty="0"/>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0" y="614908"/>
            <a:ext cx="9144000" cy="1077218"/>
          </a:xfrm>
        </p:spPr>
        <p:txBody>
          <a:bodyPr/>
          <a:lstStyle/>
          <a:p>
            <a:r>
              <a:rPr lang="en-US" dirty="0"/>
              <a:t>Law of Reflection</a:t>
            </a:r>
            <a:br>
              <a:rPr lang="en-US" dirty="0"/>
            </a:br>
            <a:r>
              <a:rPr lang="en-US" dirty="0"/>
              <a:t>CHECK YOUR ANSWER</a:t>
            </a:r>
          </a:p>
        </p:txBody>
      </p:sp>
      <p:sp>
        <p:nvSpPr>
          <p:cNvPr id="203779" name="Rectangle 3"/>
          <p:cNvSpPr>
            <a:spLocks noGrp="1" noChangeArrowheads="1"/>
          </p:cNvSpPr>
          <p:nvPr>
            <p:ph idx="1"/>
          </p:nvPr>
        </p:nvSpPr>
        <p:spPr/>
        <p:txBody>
          <a:bodyPr/>
          <a:lstStyle/>
          <a:p>
            <a:pPr marL="0" indent="0">
              <a:buNone/>
            </a:pPr>
            <a:r>
              <a:rPr lang="en-US" dirty="0"/>
              <a:t>The law of reflection applies </a:t>
            </a:r>
            <a:r>
              <a:rPr lang="en-US" dirty="0" smtClean="0"/>
              <a:t>to</a:t>
            </a:r>
          </a:p>
          <a:p>
            <a:pPr marL="0" indent="0">
              <a:buNone/>
            </a:pPr>
            <a:endParaRPr lang="en-US" dirty="0"/>
          </a:p>
          <a:p>
            <a:pPr marL="514350" indent="-514350">
              <a:buFont typeface="+mj-lt"/>
              <a:buAutoNum type="alphaUcPeriod"/>
            </a:pPr>
            <a:r>
              <a:rPr lang="en-US" dirty="0"/>
              <a:t>light.</a:t>
            </a:r>
          </a:p>
          <a:p>
            <a:pPr marL="514350" indent="-514350">
              <a:buFont typeface="+mj-lt"/>
              <a:buAutoNum type="alphaUcPeriod"/>
            </a:pPr>
            <a:r>
              <a:rPr lang="en-US" dirty="0"/>
              <a:t>sound. </a:t>
            </a:r>
          </a:p>
          <a:p>
            <a:pPr marL="514350" indent="-514350">
              <a:buFont typeface="+mj-lt"/>
              <a:buAutoNum type="alphaUcPeriod"/>
            </a:pPr>
            <a:r>
              <a:rPr lang="en-US" b="1" dirty="0"/>
              <a:t>Both A and B.</a:t>
            </a:r>
          </a:p>
          <a:p>
            <a:pPr marL="514350" indent="-514350">
              <a:buFont typeface="+mj-lt"/>
              <a:buAutoNum type="alphaUcPeriod"/>
            </a:pPr>
            <a:r>
              <a:rPr lang="en-US" dirty="0"/>
              <a:t>None of the above.</a:t>
            </a:r>
          </a:p>
        </p:txBody>
      </p:sp>
      <p:sp>
        <p:nvSpPr>
          <p:cNvPr id="5" name="Footer Placeholder 4"/>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1442</TotalTime>
  <Words>2530</Words>
  <Application>Microsoft Macintosh PowerPoint</Application>
  <PresentationFormat>On-screen Show (4:3)</PresentationFormat>
  <Paragraphs>421</Paragraphs>
  <Slides>60</Slides>
  <Notes>19</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HA5Lect_template</vt:lpstr>
      <vt:lpstr>Chapter 28: Reflection and Refraction</vt:lpstr>
      <vt:lpstr>This lecture will help you understand:</vt:lpstr>
      <vt:lpstr>Reflection</vt:lpstr>
      <vt:lpstr>Principle of Least Time</vt:lpstr>
      <vt:lpstr>Principle of Least Time</vt:lpstr>
      <vt:lpstr>Law of Reflection</vt:lpstr>
      <vt:lpstr>Law of Reflection</vt:lpstr>
      <vt:lpstr>Law of Reflection CHECK YOUR NEIGHBOR</vt:lpstr>
      <vt:lpstr>Law of Reflection CHECK YOUR ANSWER</vt:lpstr>
      <vt:lpstr>Law of Reflection</vt:lpstr>
      <vt:lpstr>Law of Reflection</vt:lpstr>
      <vt:lpstr>Law of Reflection</vt:lpstr>
      <vt:lpstr>Law of Reflection CHECK YOUR NEIGHBOR</vt:lpstr>
      <vt:lpstr>Law of Reflection CHECK YOUR ANSWER</vt:lpstr>
      <vt:lpstr>Law of Reflection</vt:lpstr>
      <vt:lpstr>Law of Reflection</vt:lpstr>
      <vt:lpstr>Law of Reflection CHECK YOUR NEIGHBOR</vt:lpstr>
      <vt:lpstr>Law of Reflection CHECK YOUR ANSWER</vt:lpstr>
      <vt:lpstr>Refraction</vt:lpstr>
      <vt:lpstr>Refraction</vt:lpstr>
      <vt:lpstr>Refraction</vt:lpstr>
      <vt:lpstr>Refraction</vt:lpstr>
      <vt:lpstr>Refraction</vt:lpstr>
      <vt:lpstr>Refraction</vt:lpstr>
      <vt:lpstr>Refraction CHECK YOUR NEIGHBOR</vt:lpstr>
      <vt:lpstr>Refraction CHECK YOUR ANSWER</vt:lpstr>
      <vt:lpstr>Refraction CHECK YOUR NEIGHBOR</vt:lpstr>
      <vt:lpstr>Refraction CHECK YOUR ANSWER</vt:lpstr>
      <vt:lpstr>Refraction</vt:lpstr>
      <vt:lpstr>Refraction</vt:lpstr>
      <vt:lpstr>Refraction</vt:lpstr>
      <vt:lpstr>Refraction CHECK YOUR NEIGHBOR</vt:lpstr>
      <vt:lpstr>Refraction CHECK YOUR ANSWER</vt:lpstr>
      <vt:lpstr>Cause of Refraction</vt:lpstr>
      <vt:lpstr>Dispersion</vt:lpstr>
      <vt:lpstr>Dispersion CHECK YOUR NEIGHBOR</vt:lpstr>
      <vt:lpstr>Dispersion CHECK YOUR ANSWER </vt:lpstr>
      <vt:lpstr>Rainbows</vt:lpstr>
      <vt:lpstr>Rainbows</vt:lpstr>
      <vt:lpstr>Rainbows</vt:lpstr>
      <vt:lpstr>Rainbows</vt:lpstr>
      <vt:lpstr>Rainbows</vt:lpstr>
      <vt:lpstr>Rainbows</vt:lpstr>
      <vt:lpstr>Rainbows CHECK YOUR NEIGHBOR</vt:lpstr>
      <vt:lpstr>Rainbows CHECK YOUR ANSWER</vt:lpstr>
      <vt:lpstr>Total Internal Reflection</vt:lpstr>
      <vt:lpstr>Total Internal Reflection</vt:lpstr>
      <vt:lpstr>Total Internal Reflection</vt:lpstr>
      <vt:lpstr>Total Internal Reflection</vt:lpstr>
      <vt:lpstr>Total Internal Reflection</vt:lpstr>
      <vt:lpstr>Lenses</vt:lpstr>
      <vt:lpstr>Lenses</vt:lpstr>
      <vt:lpstr>Lenses</vt:lpstr>
      <vt:lpstr>Lenses</vt:lpstr>
      <vt:lpstr>Lenses</vt:lpstr>
      <vt:lpstr>Lenses</vt:lpstr>
      <vt:lpstr>Lenses CHECK YOUR NEIGHBOR</vt:lpstr>
      <vt:lpstr>Lenses CHECK YOUR ANSWER</vt:lpstr>
      <vt:lpstr>Lens Defects</vt:lpstr>
      <vt:lpstr>Lens Defects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premedia</cp:lastModifiedBy>
  <cp:revision>255</cp:revision>
  <dcterms:created xsi:type="dcterms:W3CDTF">2007-09-26T05:29:17Z</dcterms:created>
  <dcterms:modified xsi:type="dcterms:W3CDTF">2014-05-09T14:00:57Z</dcterms:modified>
</cp:coreProperties>
</file>