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9" r:id="rId37"/>
    <p:sldId id="293" r:id="rId38"/>
    <p:sldId id="294" r:id="rId39"/>
    <p:sldId id="295" r:id="rId40"/>
    <p:sldId id="296" r:id="rId41"/>
    <p:sldId id="297" r:id="rId42"/>
    <p:sldId id="298" r:id="rId43"/>
  </p:sldIdLst>
  <p:sldSz cx="9144000" cy="6858000" type="screen4x3"/>
  <p:notesSz cx="6858000" cy="9144000"/>
  <p:custDataLst>
    <p:tags r:id="rId4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4032">
          <p15:clr>
            <a:srgbClr val="A4A3A4"/>
          </p15:clr>
        </p15:guide>
        <p15:guide id="3" pos="288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4499"/>
    <a:srgbClr val="F44311"/>
    <a:srgbClr val="0063B1"/>
    <a:srgbClr val="232E5B"/>
    <a:srgbClr val="0064B2"/>
    <a:srgbClr val="000000"/>
    <a:srgbClr val="E5B73D"/>
    <a:srgbClr val="CD0044"/>
    <a:srgbClr val="4D92BC"/>
    <a:srgbClr val="6A73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12" autoAdjust="0"/>
    <p:restoredTop sz="96420" autoAdjust="0"/>
  </p:normalViewPr>
  <p:slideViewPr>
    <p:cSldViewPr snapToGrid="0">
      <p:cViewPr varScale="1">
        <p:scale>
          <a:sx n="145" d="100"/>
          <a:sy n="145" d="100"/>
        </p:scale>
        <p:origin x="-2176" y="-112"/>
      </p:cViewPr>
      <p:guideLst>
        <p:guide orient="horz" pos="2160"/>
        <p:guide orient="horz" pos="4032"/>
        <p:guide pos="2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-504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tags" Target="tags/tag1.xml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CAE23-4D2E-2F4E-8AF9-A93C6DBEAC74}" type="datetimeFigureOut">
              <a:rPr lang="en-US" smtClean="0"/>
              <a:t>5/21/14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44CFC-8BF9-2C4E-9289-81FEC5A72F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750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116663-B372-3E48-9F73-B21AA219DBD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4977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FE69F1-2C49-8541-A1A5-EFBA37142D8A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259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a typeface="Batang" charset="0"/>
                <a:cs typeface="Batang" charset="0"/>
              </a:rPr>
              <a:t>B. </a:t>
            </a:r>
            <a:r>
              <a:rPr lang="en-US" dirty="0" smtClean="0"/>
              <a:t>is the same. </a:t>
            </a:r>
            <a:endParaRPr lang="en-US" dirty="0">
              <a:ea typeface="Batang" charset="0"/>
              <a:cs typeface="Batang" charset="0"/>
            </a:endParaRP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a typeface="Batang" charset="0"/>
                <a:cs typeface="Batang" charset="0"/>
              </a:rPr>
              <a:t>B. </a:t>
            </a:r>
            <a:r>
              <a:rPr lang="en-US" dirty="0" smtClean="0"/>
              <a:t>is the same. </a:t>
            </a:r>
            <a:endParaRPr lang="en-US" dirty="0" smtClean="0">
              <a:ea typeface="Batang" charset="0"/>
              <a:cs typeface="Batang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a typeface="Batang" charset="0"/>
                <a:cs typeface="Batang" charset="0"/>
              </a:rPr>
              <a:t>B. </a:t>
            </a:r>
            <a:r>
              <a:rPr lang="en-US" dirty="0" smtClean="0"/>
              <a:t>glass. </a:t>
            </a:r>
            <a:endParaRPr lang="en-US" dirty="0">
              <a:ea typeface="Batang" charset="0"/>
              <a:cs typeface="Batang" charset="0"/>
            </a:endParaRP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a typeface="Batang" charset="0"/>
                <a:cs typeface="Batang" charset="0"/>
              </a:rPr>
              <a:t>B. </a:t>
            </a:r>
            <a:r>
              <a:rPr lang="en-US" dirty="0" smtClean="0"/>
              <a:t>glass. </a:t>
            </a:r>
            <a:endParaRPr lang="en-US" dirty="0" smtClean="0">
              <a:ea typeface="Batang" charset="0"/>
              <a:cs typeface="Batang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a typeface="Batang" charset="0"/>
                <a:cs typeface="Batang" charset="0"/>
              </a:rPr>
              <a:t>D.</a:t>
            </a:r>
            <a:r>
              <a:rPr lang="en-US" baseline="0" dirty="0" smtClean="0">
                <a:ea typeface="Batang" charset="0"/>
                <a:cs typeface="Batang" charset="0"/>
              </a:rPr>
              <a:t> </a:t>
            </a:r>
            <a:r>
              <a:rPr lang="en-US" sz="1200" dirty="0" smtClean="0"/>
              <a:t>None of the above.</a:t>
            </a:r>
            <a:endParaRPr lang="en-US" dirty="0">
              <a:ea typeface="Batang" charset="0"/>
              <a:cs typeface="Batang" charset="0"/>
            </a:endParaRP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a typeface="Batang" charset="0"/>
                <a:cs typeface="Batang" charset="0"/>
              </a:rPr>
              <a:t>D.</a:t>
            </a:r>
            <a:r>
              <a:rPr lang="en-US" baseline="0" dirty="0" smtClean="0">
                <a:ea typeface="Batang" charset="0"/>
                <a:cs typeface="Batang" charset="0"/>
              </a:rPr>
              <a:t> </a:t>
            </a:r>
            <a:r>
              <a:rPr lang="en-US" sz="1200" dirty="0" smtClean="0"/>
              <a:t>None of the above.</a:t>
            </a:r>
            <a:endParaRPr lang="en-US" dirty="0" smtClean="0">
              <a:ea typeface="Batang" charset="0"/>
              <a:cs typeface="Batang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a typeface="Batang" charset="0"/>
                <a:cs typeface="Batang" charset="0"/>
              </a:rPr>
              <a:t>C. </a:t>
            </a:r>
            <a:r>
              <a:rPr lang="en-US" dirty="0" smtClean="0"/>
              <a:t>visible light.</a:t>
            </a:r>
            <a:endParaRPr lang="en-US" dirty="0">
              <a:ea typeface="Batang" charset="0"/>
              <a:cs typeface="Batang" charset="0"/>
            </a:endParaRP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a typeface="Batang" charset="0"/>
                <a:cs typeface="Batang" charset="0"/>
              </a:rPr>
              <a:t>C. </a:t>
            </a:r>
            <a:r>
              <a:rPr lang="en-US" dirty="0" smtClean="0"/>
              <a:t>visible light.</a:t>
            </a:r>
            <a:endParaRPr lang="en-US" dirty="0" smtClean="0">
              <a:ea typeface="Batang" charset="0"/>
              <a:cs typeface="Batang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a typeface="Batang" charset="0"/>
                <a:cs typeface="Batang" charset="0"/>
              </a:rPr>
              <a:t>A. </a:t>
            </a:r>
            <a:r>
              <a:rPr lang="en-US" dirty="0" smtClean="0"/>
              <a:t>Sound waves</a:t>
            </a:r>
            <a:endParaRPr lang="en-US" dirty="0">
              <a:ea typeface="Batang" charset="0"/>
              <a:cs typeface="Batang" charset="0"/>
            </a:endParaRP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a typeface="Batang" charset="0"/>
                <a:cs typeface="Batang" charset="0"/>
              </a:rPr>
              <a:t>A. </a:t>
            </a:r>
            <a:r>
              <a:rPr lang="en-US" dirty="0" smtClean="0"/>
              <a:t>Sound waves</a:t>
            </a:r>
            <a:endParaRPr lang="en-US" dirty="0" smtClean="0">
              <a:ea typeface="Batang" charset="0"/>
              <a:cs typeface="Batang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a typeface="Batang" charset="0"/>
                <a:cs typeface="Batang" charset="0"/>
              </a:rPr>
              <a:t>B. </a:t>
            </a:r>
            <a:r>
              <a:rPr lang="en-US" dirty="0" smtClean="0"/>
              <a:t>not the ones that travel through and exit the other side.</a:t>
            </a:r>
            <a:endParaRPr lang="en-US" dirty="0">
              <a:ea typeface="Batang" charset="0"/>
              <a:cs typeface="Batang" charset="0"/>
            </a:endParaRP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a typeface="Batang" charset="0"/>
                <a:cs typeface="Batang" charset="0"/>
              </a:rPr>
              <a:t>B. </a:t>
            </a:r>
            <a:r>
              <a:rPr lang="en-US" dirty="0" smtClean="0"/>
              <a:t>not the ones that travel through and exit the other side.</a:t>
            </a:r>
            <a:endParaRPr lang="en-US" dirty="0" smtClean="0">
              <a:ea typeface="Batang" charset="0"/>
              <a:cs typeface="Batang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65126" y="3124200"/>
            <a:ext cx="3768147" cy="107721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91440"/>
          <a:lstStyle>
            <a:lvl1pPr>
              <a:defRPr>
                <a:solidFill>
                  <a:srgbClr val="F44311"/>
                </a:solidFill>
              </a:defRPr>
            </a:lvl1pPr>
          </a:lstStyle>
          <a:p>
            <a:pPr lvl="0"/>
            <a:r>
              <a:rPr lang="en-US" noProof="0" dirty="0" smtClean="0"/>
              <a:t>Click to edit</a:t>
            </a:r>
            <a:br>
              <a:rPr lang="en-US" noProof="0" dirty="0" smtClean="0"/>
            </a:br>
            <a:r>
              <a:rPr lang="en-US" noProof="0" dirty="0" smtClean="0"/>
              <a:t>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125" y="4860925"/>
            <a:ext cx="6569075" cy="400110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2000" baseline="0">
                <a:solidFill>
                  <a:srgbClr val="F44311"/>
                </a:solidFill>
              </a:defRPr>
            </a:lvl1pPr>
          </a:lstStyle>
          <a:p>
            <a:pPr lvl="0"/>
            <a:endParaRPr lang="en-US" noProof="0" dirty="0" smtClean="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-6350" y="0"/>
            <a:ext cx="9162288" cy="609600"/>
          </a:xfrm>
          <a:prstGeom prst="rect">
            <a:avLst/>
          </a:prstGeom>
          <a:solidFill>
            <a:srgbClr val="2E4499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65125" y="44450"/>
            <a:ext cx="800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Lecture Outline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113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9" name="Picture 8" descr="HEWI9107_12_eca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75" y="602537"/>
            <a:ext cx="4886325" cy="625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0372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463040"/>
            <a:ext cx="4038600" cy="5106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5" y="1463040"/>
            <a:ext cx="4038600" cy="5106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190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2015 Pearson Education, Inc.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D5BCDE4-2888-8547-8C78-57D79B1356D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481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-6350" y="0"/>
            <a:ext cx="9162288" cy="609600"/>
          </a:xfrm>
          <a:prstGeom prst="rect">
            <a:avLst/>
          </a:prstGeom>
          <a:solidFill>
            <a:srgbClr val="2E4499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614908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957254"/>
            <a:ext cx="8229600" cy="4653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87313" y="6613525"/>
            <a:ext cx="5399087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cs typeface="+mj-cs"/>
              </a:defRPr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</p:sldLayoutIdLst>
  <p:hf sldNum="0" hdr="0" dt="0"/>
  <p:txStyles>
    <p:titleStyle>
      <a:lvl1pPr algn="l" rtl="0" fontAlgn="base">
        <a:spcBef>
          <a:spcPct val="50000"/>
        </a:spcBef>
        <a:spcAft>
          <a:spcPct val="0"/>
        </a:spcAft>
        <a:defRPr sz="3200" b="1">
          <a:solidFill>
            <a:srgbClr val="2E4499"/>
          </a:solidFill>
          <a:latin typeface="+mj-lt"/>
          <a:ea typeface="+mj-ea"/>
          <a:cs typeface="+mj-cs"/>
        </a:defRPr>
      </a:lvl1pPr>
      <a:lvl2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2pPr>
      <a:lvl3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3pPr>
      <a:lvl4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4pPr>
      <a:lvl5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2E4499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800100" indent="-342900" algn="l" rtl="0" fontAlgn="base">
        <a:spcBef>
          <a:spcPct val="20000"/>
        </a:spcBef>
        <a:spcAft>
          <a:spcPct val="0"/>
        </a:spcAft>
        <a:buClr>
          <a:srgbClr val="2E4499"/>
        </a:buClr>
        <a:buChar char="–"/>
        <a:tabLst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2E4499"/>
        </a:buClr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2E4499"/>
        </a:buClr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2E4499"/>
        </a:buClr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jpg"/><Relationship Id="rId3" Type="http://schemas.openxmlformats.org/officeDocument/2006/relationships/image" Target="../media/image18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1" name="Rectangle 43"/>
          <p:cNvSpPr>
            <a:spLocks noGrp="1" noChangeArrowheads="1"/>
          </p:cNvSpPr>
          <p:nvPr>
            <p:ph type="ctrTitle"/>
          </p:nvPr>
        </p:nvSpPr>
        <p:spPr>
          <a:xfrm>
            <a:off x="365125" y="2890391"/>
            <a:ext cx="3879605" cy="1077218"/>
          </a:xfrm>
        </p:spPr>
        <p:txBody>
          <a:bodyPr/>
          <a:lstStyle/>
          <a:p>
            <a:r>
              <a:rPr lang="en-US" dirty="0" smtClean="0"/>
              <a:t>Chapter 26</a:t>
            </a:r>
            <a:r>
              <a:rPr lang="en-US" dirty="0"/>
              <a:t>: </a:t>
            </a:r>
            <a:r>
              <a:rPr lang="en-US" dirty="0" smtClean="0"/>
              <a:t>Properties of Light</a:t>
            </a:r>
            <a:endParaRPr lang="en-US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5394325" y="8731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Electromagnetic Spectrum</a:t>
            </a:r>
            <a:br>
              <a:rPr lang="en-US" dirty="0"/>
            </a:br>
            <a:r>
              <a:rPr lang="en-US" dirty="0"/>
              <a:t>CHECK YOUR </a:t>
            </a:r>
            <a:r>
              <a:rPr lang="en-US" dirty="0" smtClean="0"/>
              <a:t>NEIGHBOR</a:t>
            </a:r>
            <a:endParaRPr lang="en-US" dirty="0"/>
          </a:p>
        </p:txBody>
      </p:sp>
      <p:sp>
        <p:nvSpPr>
          <p:cNvPr id="2119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Which of these is fundamentally different from the others</a:t>
            </a:r>
            <a:r>
              <a:rPr lang="en-US" sz="2400" dirty="0" smtClean="0"/>
              <a:t>?</a:t>
            </a:r>
          </a:p>
          <a:p>
            <a:pPr marL="0" indent="0">
              <a:buNone/>
            </a:pPr>
            <a:endParaRPr lang="en-US" sz="2000" dirty="0"/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Sound waves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Light waves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Radio waves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X-rays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Electromagnetic Spectrum</a:t>
            </a:r>
            <a:br>
              <a:rPr lang="en-US" dirty="0"/>
            </a:br>
            <a:r>
              <a:rPr lang="en-US" dirty="0"/>
              <a:t>CHECK YOUR ANSWER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Which of these is fundamentally different from the others</a:t>
            </a:r>
            <a:r>
              <a:rPr lang="en-US" sz="2400" dirty="0" smtClean="0"/>
              <a:t>?</a:t>
            </a:r>
          </a:p>
          <a:p>
            <a:pPr marL="0" indent="0">
              <a:buNone/>
            </a:pPr>
            <a:endParaRPr lang="en-US" sz="2000" dirty="0"/>
          </a:p>
          <a:p>
            <a:pPr marL="514350" indent="-514350">
              <a:buFont typeface="+mj-lt"/>
              <a:buAutoNum type="alphaUcPeriod"/>
            </a:pPr>
            <a:r>
              <a:rPr lang="en-US" sz="2400" b="1" dirty="0"/>
              <a:t>Sound waves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Light waves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Radio waves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X-</a:t>
            </a:r>
            <a:r>
              <a:rPr lang="en-US" sz="2400" dirty="0" smtClean="0"/>
              <a:t>rays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400" b="1" dirty="0" smtClean="0"/>
              <a:t>Explanation:</a:t>
            </a:r>
          </a:p>
          <a:p>
            <a:pPr marL="0" indent="0">
              <a:buNone/>
            </a:pPr>
            <a:r>
              <a:rPr lang="en-US" sz="2400" dirty="0" smtClean="0"/>
              <a:t>All are electromagnetic waves except sound, which is a mechanical wave. 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6_07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4"/>
          <a:stretch/>
        </p:blipFill>
        <p:spPr>
          <a:xfrm>
            <a:off x="5493119" y="4046483"/>
            <a:ext cx="3207038" cy="2655788"/>
          </a:xfrm>
          <a:prstGeom prst="rect">
            <a:avLst/>
          </a:prstGeom>
        </p:spPr>
      </p:pic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Transparent Materials</a:t>
            </a:r>
            <a:endParaRPr lang="en-US" dirty="0"/>
          </a:p>
        </p:txBody>
      </p:sp>
      <p:sp>
        <p:nvSpPr>
          <p:cNvPr id="216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Light is transmitted similarly to sound.</a:t>
            </a:r>
          </a:p>
          <a:p>
            <a:pPr lvl="1"/>
            <a:r>
              <a:rPr lang="en-US" dirty="0" smtClean="0"/>
              <a:t>Both are vibrations due to a vibrating source.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5" name="Picture 4" descr="26_06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6"/>
          <a:stretch/>
        </p:blipFill>
        <p:spPr>
          <a:xfrm>
            <a:off x="345170" y="3170621"/>
            <a:ext cx="5606724" cy="1436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Transparent Materials</a:t>
            </a:r>
            <a:endParaRPr lang="en-US" dirty="0"/>
          </a:p>
        </p:txBody>
      </p:sp>
      <p:sp>
        <p:nvSpPr>
          <p:cNvPr id="2170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light penetrates transparent material such as glass: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5" name="Picture 4" descr="26_08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41"/>
          <a:stretch/>
        </p:blipFill>
        <p:spPr>
          <a:xfrm>
            <a:off x="542649" y="3291660"/>
            <a:ext cx="8049558" cy="2815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Transparent Materials</a:t>
            </a:r>
            <a:endParaRPr lang="en-US" dirty="0"/>
          </a:p>
        </p:txBody>
      </p:sp>
      <p:sp>
        <p:nvSpPr>
          <p:cNvPr id="2181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How light penetrates transparent material such as glass (continued)</a:t>
            </a:r>
          </a:p>
          <a:p>
            <a:pPr lvl="1">
              <a:buFont typeface="Lucida Grande"/>
              <a:buChar char="‒"/>
            </a:pPr>
            <a:r>
              <a:rPr lang="en-US" sz="2400" dirty="0" smtClean="0"/>
              <a:t>Electrons or molecules in the glass are forced into vibration.</a:t>
            </a:r>
          </a:p>
          <a:p>
            <a:pPr lvl="1">
              <a:buFont typeface="Lucida Grande"/>
              <a:buChar char="‒"/>
            </a:pPr>
            <a:r>
              <a:rPr lang="en-US" sz="2400" dirty="0" smtClean="0"/>
              <a:t>Energy is momentarily absorbed and vibrates the electrons in the glass.</a:t>
            </a:r>
          </a:p>
          <a:p>
            <a:pPr lvl="1">
              <a:buFont typeface="Lucida Grande"/>
              <a:buChar char="‒"/>
            </a:pPr>
            <a:r>
              <a:rPr lang="en-US" sz="2400" dirty="0" smtClean="0"/>
              <a:t>This vibrating electron either emits a photon (a corpsucle of light) or transfers the energy as heat.</a:t>
            </a:r>
          </a:p>
          <a:p>
            <a:r>
              <a:rPr lang="en-US" sz="2400" dirty="0" smtClean="0"/>
              <a:t>Time delay between absorption and re-emission of energy of vibrating electrons results in a lower average speed of light through a transparent material.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Transparent Materials</a:t>
            </a:r>
            <a:endParaRPr lang="en-US" dirty="0"/>
          </a:p>
        </p:txBody>
      </p:sp>
      <p:sp>
        <p:nvSpPr>
          <p:cNvPr id="241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In glass, infrared waves, with frequencies lower than those of visible light, cause not only the electrons but entire atoms or molecules to vibrate, increasing the temperature of the structure. </a:t>
            </a:r>
          </a:p>
          <a:p>
            <a:r>
              <a:rPr lang="en-US" sz="2400" dirty="0" smtClean="0"/>
              <a:t>So we see that glass is transparent to visible light, but not to ultraviolet and infrared light.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5" name="Picture 4" descr="26_10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48"/>
          <a:stretch/>
        </p:blipFill>
        <p:spPr>
          <a:xfrm>
            <a:off x="954304" y="4351458"/>
            <a:ext cx="7226248" cy="2266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Transparent Materials</a:t>
            </a:r>
            <a:endParaRPr lang="en-US" dirty="0"/>
          </a:p>
        </p:txBody>
      </p:sp>
      <p:sp>
        <p:nvSpPr>
          <p:cNvPr id="219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Average speed of light through different materials</a:t>
            </a:r>
          </a:p>
          <a:p>
            <a:pPr lvl="1"/>
            <a:r>
              <a:rPr lang="en-US" dirty="0" smtClean="0"/>
              <a:t>vacuum—</a:t>
            </a:r>
            <a:r>
              <a:rPr lang="en-US" i="1" dirty="0" smtClean="0"/>
              <a:t>c</a:t>
            </a:r>
            <a:r>
              <a:rPr lang="en-US" dirty="0" smtClean="0"/>
              <a:t> (300,000,000 m/s)</a:t>
            </a:r>
          </a:p>
          <a:p>
            <a:pPr lvl="1"/>
            <a:r>
              <a:rPr lang="en-US" dirty="0" smtClean="0"/>
              <a:t>atmosphere—slightly less than </a:t>
            </a:r>
            <a:r>
              <a:rPr lang="en-US" i="1" dirty="0" smtClean="0"/>
              <a:t>c</a:t>
            </a:r>
            <a:r>
              <a:rPr lang="en-US" dirty="0" smtClean="0"/>
              <a:t> (but rounded off to </a:t>
            </a:r>
            <a:r>
              <a:rPr lang="en-US" i="1" dirty="0" smtClean="0"/>
              <a:t>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water—0.75 </a:t>
            </a:r>
            <a:r>
              <a:rPr lang="en-US" i="1" dirty="0" smtClean="0"/>
              <a:t>c</a:t>
            </a:r>
          </a:p>
          <a:p>
            <a:pPr lvl="1"/>
            <a:r>
              <a:rPr lang="en-US" dirty="0" smtClean="0"/>
              <a:t>glass—0.67 </a:t>
            </a:r>
            <a:r>
              <a:rPr lang="en-US" i="1" dirty="0" smtClean="0"/>
              <a:t>c</a:t>
            </a:r>
            <a:r>
              <a:rPr lang="en-US" dirty="0" smtClean="0"/>
              <a:t>, depending on material</a:t>
            </a:r>
          </a:p>
          <a:p>
            <a:pPr lvl="1"/>
            <a:r>
              <a:rPr lang="en-US" dirty="0" smtClean="0"/>
              <a:t>diamond—0.41 </a:t>
            </a:r>
            <a:r>
              <a:rPr lang="en-US" i="1" dirty="0" smtClean="0"/>
              <a:t>c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Transparent Materials</a:t>
            </a:r>
            <a:br>
              <a:rPr lang="en-US" dirty="0"/>
            </a:br>
            <a:r>
              <a:rPr lang="en-US" dirty="0"/>
              <a:t>CHECK YOUR </a:t>
            </a:r>
            <a:r>
              <a:rPr lang="en-US" dirty="0" smtClean="0"/>
              <a:t>NEIGHBOR</a:t>
            </a:r>
            <a:endParaRPr lang="en-US" dirty="0"/>
          </a:p>
        </p:txBody>
      </p:sp>
      <p:sp>
        <p:nvSpPr>
          <p:cNvPr id="220163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847088"/>
            <a:ext cx="8489136" cy="465391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Strictly speaking, the photons of light incident on glass </a:t>
            </a:r>
            <a:r>
              <a:rPr lang="en-US" sz="2400" dirty="0" smtClean="0"/>
              <a:t>are</a:t>
            </a:r>
          </a:p>
          <a:p>
            <a:pPr marL="0" indent="0">
              <a:buNone/>
            </a:pPr>
            <a:endParaRPr lang="en-US" sz="1500" dirty="0"/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also the ones that travel through and exit the other side.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not the ones that travel through and exit the other </a:t>
            </a:r>
            <a:br>
              <a:rPr lang="en-US" sz="2400" dirty="0" smtClean="0"/>
            </a:br>
            <a:r>
              <a:rPr lang="en-US" sz="2400" dirty="0" smtClean="0"/>
              <a:t>side.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absorbed and transformed to thermal energy.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diffracted.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Transparent Materials</a:t>
            </a:r>
            <a:br>
              <a:rPr lang="en-US" dirty="0"/>
            </a:br>
            <a:r>
              <a:rPr lang="en-US" dirty="0"/>
              <a:t>CHECK YOUR </a:t>
            </a:r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222211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843387"/>
            <a:ext cx="8489136" cy="491827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Strictly speaking, the photons of light incident on glass </a:t>
            </a:r>
            <a:r>
              <a:rPr lang="en-US" sz="2400" dirty="0" smtClean="0"/>
              <a:t>are</a:t>
            </a:r>
          </a:p>
          <a:p>
            <a:pPr marL="0" indent="0">
              <a:buNone/>
            </a:pPr>
            <a:endParaRPr lang="en-US" sz="1500" dirty="0"/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also the ones that travel through and exit the other side.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b="1" dirty="0"/>
              <a:t>not the ones that travel through and exit the other side.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absorbed and transformed to thermal energy.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diffracted.</a:t>
            </a:r>
          </a:p>
          <a:p>
            <a:pPr marL="0" indent="0">
              <a:lnSpc>
                <a:spcPct val="90000"/>
              </a:lnSpc>
              <a:buNone/>
            </a:pPr>
            <a:endParaRPr lang="en-US" sz="15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400" b="1" dirty="0" smtClean="0"/>
              <a:t>Explanation:</a:t>
            </a:r>
          </a:p>
          <a:p>
            <a:pPr marL="0" indent="0">
              <a:buNone/>
            </a:pPr>
            <a:r>
              <a:rPr lang="en-US" sz="2400" dirty="0" smtClean="0"/>
              <a:t>Figure 26.8 illustrates this nicely. The light that exits the glass is not the same light that begins the process of absorption and re-emission. 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Transparent Materials</a:t>
            </a:r>
            <a:br>
              <a:rPr lang="en-US" dirty="0"/>
            </a:br>
            <a:r>
              <a:rPr lang="en-US" dirty="0"/>
              <a:t>CHECK YOUR </a:t>
            </a:r>
            <a:r>
              <a:rPr lang="en-US" dirty="0" smtClean="0"/>
              <a:t>NEIGHBOR</a:t>
            </a:r>
            <a:endParaRPr lang="en-US" dirty="0"/>
          </a:p>
        </p:txBody>
      </p:sp>
      <p:sp>
        <p:nvSpPr>
          <p:cNvPr id="2242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Compared with the frequency of illuminating light on a sheet of transparent plastic, the frequency of light that is </a:t>
            </a:r>
            <a:r>
              <a:rPr lang="en-US" sz="2400" dirty="0" smtClean="0"/>
              <a:t>transmitted</a:t>
            </a:r>
          </a:p>
          <a:p>
            <a:pPr marL="0" indent="0">
              <a:buNone/>
            </a:pPr>
            <a:endParaRPr lang="en-US" sz="2000" dirty="0"/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is slightly less.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is the same.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is slightly higher.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depends on the type of plastic.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lecture will help you understand: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Electromagnetic Waves</a:t>
            </a:r>
          </a:p>
          <a:p>
            <a:r>
              <a:rPr lang="en-US" dirty="0" smtClean="0"/>
              <a:t>The Electromagnetic Spectrum</a:t>
            </a:r>
          </a:p>
          <a:p>
            <a:r>
              <a:rPr lang="en-US" dirty="0" smtClean="0"/>
              <a:t>Transparent Materials</a:t>
            </a:r>
          </a:p>
          <a:p>
            <a:r>
              <a:rPr lang="en-US" dirty="0" smtClean="0"/>
              <a:t>Opaque Materials</a:t>
            </a:r>
          </a:p>
          <a:p>
            <a:r>
              <a:rPr lang="en-US" dirty="0" smtClean="0"/>
              <a:t>Seeing Light—The Eye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Transparent Materials</a:t>
            </a:r>
            <a:br>
              <a:rPr lang="en-US" dirty="0"/>
            </a:br>
            <a:r>
              <a:rPr lang="en-US" dirty="0"/>
              <a:t>CHECK YOUR </a:t>
            </a:r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226307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957255"/>
            <a:ext cx="8229600" cy="482191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Compared with the frequency of illuminating light on a sheet of transparent plastic, the frequency of light that is </a:t>
            </a:r>
            <a:r>
              <a:rPr lang="en-US" sz="2400" dirty="0" smtClean="0"/>
              <a:t>transmitted</a:t>
            </a:r>
          </a:p>
          <a:p>
            <a:pPr marL="0" indent="0">
              <a:buNone/>
            </a:pPr>
            <a:endParaRPr lang="en-US" sz="2000" dirty="0"/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is slightly less.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b="1" dirty="0"/>
              <a:t>is the same.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is slightly higher.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depends on the type of plastic.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b="1" dirty="0" smtClean="0"/>
              <a:t>Explanation:</a:t>
            </a:r>
          </a:p>
          <a:p>
            <a:pPr marL="0" indent="0">
              <a:buNone/>
            </a:pPr>
            <a:r>
              <a:rPr lang="en-US" sz="2000" dirty="0" smtClean="0"/>
              <a:t>Speed of light in plastic may vary, but the frequency transmitted doesn</a:t>
            </a:r>
            <a:r>
              <a:rPr lang="fr-FR" altLang="ja-JP" sz="2000" dirty="0" smtClean="0"/>
              <a:t>'</a:t>
            </a:r>
            <a:r>
              <a:rPr lang="en-US" sz="2000" dirty="0" smtClean="0"/>
              <a:t>t.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Transparent Materials</a:t>
            </a:r>
            <a:br>
              <a:rPr lang="en-US" dirty="0"/>
            </a:br>
            <a:r>
              <a:rPr lang="en-US" dirty="0"/>
              <a:t>CHECK YOUR </a:t>
            </a:r>
            <a:r>
              <a:rPr lang="en-US" dirty="0" smtClean="0"/>
              <a:t>NEIGHBOR</a:t>
            </a:r>
            <a:endParaRPr lang="en-US" dirty="0"/>
          </a:p>
        </p:txBody>
      </p:sp>
      <p:sp>
        <p:nvSpPr>
          <p:cNvPr id="2283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average speed of light is less </a:t>
            </a:r>
            <a:r>
              <a:rPr lang="en-US" dirty="0" smtClean="0"/>
              <a:t>in</a:t>
            </a:r>
          </a:p>
          <a:p>
            <a:pPr marL="0" indent="0">
              <a:buNone/>
            </a:pPr>
            <a:endParaRPr lang="en-US" sz="2000" dirty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air before entering glass.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glass.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air after emerging from glass.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None of the above.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Transparent </a:t>
            </a:r>
            <a:r>
              <a:rPr lang="en-US" dirty="0" smtClean="0"/>
              <a:t>Materials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CHECK YOUR ANSWER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average speed of light is less </a:t>
            </a:r>
            <a:r>
              <a:rPr lang="en-US" dirty="0" smtClean="0"/>
              <a:t>in</a:t>
            </a:r>
          </a:p>
          <a:p>
            <a:pPr marL="0" indent="0">
              <a:buNone/>
            </a:pPr>
            <a:endParaRPr lang="en-US" sz="2000" dirty="0"/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air before entering glass.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/>
              <a:t>glass.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air after emerging from glass.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None of the above.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Opaque Materials</a:t>
            </a:r>
            <a:endParaRPr lang="en-US" dirty="0"/>
          </a:p>
        </p:txBody>
      </p:sp>
      <p:sp>
        <p:nvSpPr>
          <p:cNvPr id="2324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things around us are </a:t>
            </a:r>
            <a:r>
              <a:rPr lang="en-US" b="1" dirty="0" smtClean="0"/>
              <a:t>opaque</a:t>
            </a:r>
            <a:r>
              <a:rPr lang="en-US" dirty="0" smtClean="0"/>
              <a:t>—they absorb light without re-emitting it.</a:t>
            </a:r>
          </a:p>
          <a:p>
            <a:pPr lvl="1"/>
            <a:r>
              <a:rPr lang="en-US" dirty="0" smtClean="0"/>
              <a:t>Books, desks, chairs, and people are opaque. </a:t>
            </a:r>
          </a:p>
          <a:p>
            <a:r>
              <a:rPr lang="en-US" dirty="0" smtClean="0"/>
              <a:t>Vibrations given by light to their atoms and molecules are turned into </a:t>
            </a:r>
            <a:r>
              <a:rPr lang="en-US" smtClean="0"/>
              <a:t>random kinetic</a:t>
            </a:r>
            <a:br>
              <a:rPr lang="en-US" smtClean="0"/>
            </a:br>
            <a:r>
              <a:rPr lang="en-US" smtClean="0"/>
              <a:t>energy</a:t>
            </a:r>
            <a:r>
              <a:rPr lang="en-US" dirty="0" smtClean="0"/>
              <a:t>—into internal energy. </a:t>
            </a:r>
          </a:p>
          <a:p>
            <a:pPr lvl="1"/>
            <a:r>
              <a:rPr lang="en-US" dirty="0" smtClean="0"/>
              <a:t>These materials become slightly warmer.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Opaque Materials</a:t>
            </a:r>
            <a:endParaRPr lang="en-US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Metals</a:t>
            </a:r>
          </a:p>
          <a:p>
            <a:pPr lvl="1"/>
            <a:r>
              <a:rPr lang="en-US" dirty="0" smtClean="0"/>
              <a:t>Light shining on metal forces free electrons in the metal into vibrations that emit their own light as reflection.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5" name="Picture 4" descr="26_11_Fig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597" y="3880069"/>
            <a:ext cx="3897662" cy="2839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Opaque Materials</a:t>
            </a:r>
            <a:endParaRPr lang="en-US" dirty="0"/>
          </a:p>
        </p:txBody>
      </p:sp>
      <p:sp>
        <p:nvSpPr>
          <p:cNvPr id="233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Light incident on</a:t>
            </a:r>
          </a:p>
          <a:p>
            <a:pPr lvl="1"/>
            <a:r>
              <a:rPr lang="en-US" dirty="0" smtClean="0"/>
              <a:t>dry surfaces bounces directly to your eye.</a:t>
            </a:r>
          </a:p>
          <a:p>
            <a:pPr lvl="1"/>
            <a:r>
              <a:rPr lang="en-US" dirty="0" smtClean="0"/>
              <a:t>wet surfaces bounces inside the transparent wet region, absorbing energy with each bounce, and reaches your eye darker than from a dry surface.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Opaque Materials</a:t>
            </a:r>
            <a:endParaRPr lang="en-US" dirty="0"/>
          </a:p>
        </p:txBody>
      </p:sp>
      <p:sp>
        <p:nvSpPr>
          <p:cNvPr id="2344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Shadows</a:t>
            </a:r>
          </a:p>
          <a:p>
            <a:pPr lvl="1"/>
            <a:r>
              <a:rPr lang="en-US" dirty="0" smtClean="0"/>
              <a:t>A thin beam of light is often called a </a:t>
            </a:r>
            <a:r>
              <a:rPr lang="en-US" i="1" dirty="0" smtClean="0"/>
              <a:t>ray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When we stand in the sunlight, some of the light is stopped while other rays continue in a straight-line path. </a:t>
            </a:r>
          </a:p>
          <a:p>
            <a:pPr lvl="1"/>
            <a:r>
              <a:rPr lang="en-US" dirty="0" smtClean="0"/>
              <a:t>We cast a </a:t>
            </a:r>
            <a:r>
              <a:rPr lang="en-US" b="1" dirty="0" smtClean="0"/>
              <a:t>shadow</a:t>
            </a:r>
            <a:r>
              <a:rPr lang="en-US" dirty="0" smtClean="0"/>
              <a:t>—a region where light rays do not reach.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Opaque Materials</a:t>
            </a:r>
            <a:endParaRPr lang="en-US" dirty="0"/>
          </a:p>
        </p:txBody>
      </p:sp>
      <p:sp>
        <p:nvSpPr>
          <p:cNvPr id="243715" name="Rectangle 3"/>
          <p:cNvSpPr>
            <a:spLocks noGrp="1" noChangeArrowheads="1"/>
          </p:cNvSpPr>
          <p:nvPr>
            <p:ph idx="1"/>
          </p:nvPr>
        </p:nvSpPr>
        <p:spPr>
          <a:xfrm>
            <a:off x="365124" y="1957254"/>
            <a:ext cx="8515779" cy="4653915"/>
          </a:xfrm>
        </p:spPr>
        <p:txBody>
          <a:bodyPr/>
          <a:lstStyle/>
          <a:p>
            <a:r>
              <a:rPr lang="en-US" dirty="0" smtClean="0"/>
              <a:t>Either a large, far-away light source or a small, nearby light source will produce a sharp shadow. </a:t>
            </a:r>
          </a:p>
          <a:p>
            <a:r>
              <a:rPr lang="en-US" dirty="0" smtClean="0"/>
              <a:t>A large, nearby light source produces a somewhat blurry shadow.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5" name="Picture 4" descr="26_12_Fig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690" y="3945691"/>
            <a:ext cx="5149476" cy="2561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Opaque Materials</a:t>
            </a:r>
            <a:endParaRPr lang="en-US" dirty="0"/>
          </a:p>
        </p:txBody>
      </p:sp>
      <p:sp>
        <p:nvSpPr>
          <p:cNvPr id="2355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There is usually a dark part on the inside and a lighter part around the edges of a shadow. </a:t>
            </a:r>
          </a:p>
          <a:p>
            <a:pPr lvl="1"/>
            <a:r>
              <a:rPr lang="en-US" sz="2400" dirty="0" smtClean="0"/>
              <a:t>A total shadow is called an </a:t>
            </a:r>
            <a:r>
              <a:rPr lang="en-US" sz="2400" b="1" dirty="0" smtClean="0"/>
              <a:t>umbra</a:t>
            </a:r>
            <a:r>
              <a:rPr lang="en-US" sz="2400" dirty="0" smtClean="0"/>
              <a:t> and </a:t>
            </a:r>
          </a:p>
          <a:p>
            <a:pPr lvl="1"/>
            <a:r>
              <a:rPr lang="en-US" sz="2400" dirty="0" smtClean="0"/>
              <a:t>A partial shadow is called a </a:t>
            </a:r>
            <a:r>
              <a:rPr lang="en-US" sz="2400" b="1" dirty="0" smtClean="0"/>
              <a:t>penumbra.</a:t>
            </a:r>
            <a:r>
              <a:rPr lang="en-US" sz="2400" dirty="0" smtClean="0"/>
              <a:t> </a:t>
            </a:r>
          </a:p>
          <a:p>
            <a:pPr lvl="2"/>
            <a:r>
              <a:rPr lang="en-US" sz="2000" dirty="0" smtClean="0"/>
              <a:t>A penumbra appears where some of the light is blocked but where other light fills it in. </a:t>
            </a:r>
          </a:p>
          <a:p>
            <a:pPr lvl="2"/>
            <a:r>
              <a:rPr lang="en-US" sz="2000" dirty="0" smtClean="0"/>
              <a:t>A penumbra also occurs where light from a broad source is only partially blocked.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5" name="Picture 4" descr="26_13_Fig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415" y="5024820"/>
            <a:ext cx="5316868" cy="1695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Opaque Materials</a:t>
            </a:r>
            <a:endParaRPr lang="en-US" dirty="0"/>
          </a:p>
        </p:txBody>
      </p:sp>
      <p:sp>
        <p:nvSpPr>
          <p:cNvPr id="23654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In a </a:t>
            </a:r>
            <a:r>
              <a:rPr lang="en-US" sz="2400" b="1" dirty="0" smtClean="0"/>
              <a:t>solar eclipse,</a:t>
            </a:r>
            <a:r>
              <a:rPr lang="en-US" sz="2400" dirty="0" smtClean="0"/>
              <a:t> because of the large size of the Sun, the rays taper to provide an umbra (total eclipse) and a surrounding penumbra (partial eclipse).</a:t>
            </a:r>
          </a:p>
          <a:p>
            <a:r>
              <a:rPr lang="en-US" sz="2400" dirty="0" smtClean="0"/>
              <a:t>In a </a:t>
            </a:r>
            <a:r>
              <a:rPr lang="en-US" sz="2400" b="1" dirty="0" smtClean="0"/>
              <a:t>lunar eclipse,</a:t>
            </a:r>
            <a:r>
              <a:rPr lang="en-US" sz="2400" dirty="0" smtClean="0"/>
              <a:t> the Moon passes completely into the shadow of Earth.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6" name="Picture 5" descr="26_14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4"/>
          <a:stretch/>
        </p:blipFill>
        <p:spPr>
          <a:xfrm>
            <a:off x="4423668" y="1891862"/>
            <a:ext cx="4581522" cy="3811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Electromagnetic Waves</a:t>
            </a:r>
            <a:endParaRPr lang="en-US" dirty="0"/>
          </a:p>
        </p:txBody>
      </p:sp>
      <p:sp>
        <p:nvSpPr>
          <p:cNvPr id="200708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Light is the only thing we can see.</a:t>
            </a:r>
          </a:p>
          <a:p>
            <a:pPr lvl="1"/>
            <a:r>
              <a:rPr lang="en-US" dirty="0" smtClean="0"/>
              <a:t>Originates from the accelerated motion of electrons</a:t>
            </a:r>
          </a:p>
          <a:p>
            <a:pPr lvl="1"/>
            <a:r>
              <a:rPr lang="en-US" dirty="0" smtClean="0"/>
              <a:t>Electromagnetic phenomenon</a:t>
            </a:r>
          </a:p>
        </p:txBody>
      </p:sp>
      <p:pic>
        <p:nvPicPr>
          <p:cNvPr id="4" name="Picture 3" descr="26_01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4"/>
          <a:stretch/>
        </p:blipFill>
        <p:spPr>
          <a:xfrm>
            <a:off x="3503692" y="3989533"/>
            <a:ext cx="2872584" cy="271713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Seeing Light – The Eye</a:t>
            </a:r>
            <a:endParaRPr lang="en-US" dirty="0"/>
          </a:p>
        </p:txBody>
      </p:sp>
      <p:sp>
        <p:nvSpPr>
          <p:cNvPr id="2375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65124" y="1463040"/>
            <a:ext cx="4408323" cy="5106987"/>
          </a:xfrm>
        </p:spPr>
        <p:txBody>
          <a:bodyPr/>
          <a:lstStyle/>
          <a:p>
            <a:r>
              <a:rPr lang="en-US" sz="2400" dirty="0" smtClean="0"/>
              <a:t>Light is the only thing we see with the most remarkable optical instrument known—the eye.</a:t>
            </a:r>
          </a:p>
          <a:p>
            <a:r>
              <a:rPr lang="en-US" sz="2400" dirty="0" smtClean="0"/>
              <a:t>As light enters the eye, it moves through the transparent cover called the </a:t>
            </a:r>
            <a:r>
              <a:rPr lang="en-US" sz="2400" i="1" dirty="0" smtClean="0"/>
              <a:t>cornea</a:t>
            </a:r>
            <a:r>
              <a:rPr lang="en-US" sz="2400" dirty="0" smtClean="0"/>
              <a:t>, which does about 70% of the necessary bending of the light before it passes through an opening in the </a:t>
            </a:r>
            <a:r>
              <a:rPr lang="en-US" sz="2400" i="1" dirty="0" smtClean="0"/>
              <a:t>iris</a:t>
            </a:r>
            <a:r>
              <a:rPr lang="en-US" sz="2400" dirty="0" smtClean="0"/>
              <a:t> (colored part of the eye).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6" name="Picture 5" descr="26_16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4"/>
          <a:stretch/>
        </p:blipFill>
        <p:spPr>
          <a:xfrm>
            <a:off x="4830696" y="1793872"/>
            <a:ext cx="4173168" cy="3867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Seeing Light – The Eye</a:t>
            </a:r>
            <a:endParaRPr lang="en-US" dirty="0"/>
          </a:p>
        </p:txBody>
      </p:sp>
      <p:sp>
        <p:nvSpPr>
          <p:cNvPr id="2447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65124" y="1463040"/>
            <a:ext cx="4513427" cy="5106987"/>
          </a:xfrm>
        </p:spPr>
        <p:txBody>
          <a:bodyPr/>
          <a:lstStyle/>
          <a:p>
            <a:r>
              <a:rPr lang="en-US" sz="2400" dirty="0" smtClean="0"/>
              <a:t>The opening is called the </a:t>
            </a:r>
            <a:r>
              <a:rPr lang="en-US" sz="2400" i="1" dirty="0" smtClean="0"/>
              <a:t>pupil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The light then reaches the </a:t>
            </a:r>
            <a:r>
              <a:rPr lang="en-US" sz="2400" i="1" dirty="0" smtClean="0"/>
              <a:t>crystalline lens,</a:t>
            </a:r>
            <a:r>
              <a:rPr lang="en-US" sz="2400" dirty="0" smtClean="0"/>
              <a:t> which fine- tunes the focusing of light that passes through a gelatinous fluid called </a:t>
            </a:r>
            <a:r>
              <a:rPr lang="en-US" sz="2400" i="1" dirty="0" smtClean="0"/>
              <a:t>vitreous humor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Light then passes to the </a:t>
            </a:r>
            <a:r>
              <a:rPr lang="en-US" sz="2400" i="1" dirty="0" smtClean="0"/>
              <a:t>retina,</a:t>
            </a:r>
            <a:r>
              <a:rPr lang="en-US" sz="2400" dirty="0" smtClean="0"/>
              <a:t> which covers the back two-thirds of the eye and is responsible for the wide field of vision that we experience. 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10" name="Picture 9" descr="26_16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4"/>
          <a:stretch/>
        </p:blipFill>
        <p:spPr>
          <a:xfrm>
            <a:off x="4830696" y="1793872"/>
            <a:ext cx="4173168" cy="3867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Seeing Light – The Eye</a:t>
            </a:r>
            <a:endParaRPr lang="en-US" dirty="0"/>
          </a:p>
        </p:txBody>
      </p:sp>
      <p:sp>
        <p:nvSpPr>
          <p:cNvPr id="2457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65124" y="1463040"/>
            <a:ext cx="4522185" cy="5106987"/>
          </a:xfrm>
        </p:spPr>
        <p:txBody>
          <a:bodyPr/>
          <a:lstStyle/>
          <a:p>
            <a:r>
              <a:rPr lang="en-US" sz="2400" dirty="0" smtClean="0"/>
              <a:t>For clear vision, light must focus directly on the retina. </a:t>
            </a:r>
          </a:p>
          <a:p>
            <a:r>
              <a:rPr lang="en-US" sz="2400" dirty="0" smtClean="0"/>
              <a:t>The retina is not uniform. </a:t>
            </a:r>
          </a:p>
          <a:p>
            <a:pPr lvl="1"/>
            <a:r>
              <a:rPr lang="en-US" sz="2000" dirty="0" smtClean="0"/>
              <a:t>In the middle is the </a:t>
            </a:r>
            <a:r>
              <a:rPr lang="en-US" sz="2000" i="1" dirty="0" smtClean="0"/>
              <a:t>macula,</a:t>
            </a:r>
            <a:r>
              <a:rPr lang="en-US" sz="2000" dirty="0" smtClean="0"/>
              <a:t> and a small depression.</a:t>
            </a:r>
          </a:p>
          <a:p>
            <a:pPr lvl="1"/>
            <a:r>
              <a:rPr lang="en-US" sz="2000" dirty="0" smtClean="0"/>
              <a:t>in the center is the </a:t>
            </a:r>
            <a:r>
              <a:rPr lang="en-US" sz="2000" i="1" dirty="0" smtClean="0"/>
              <a:t>fovea,</a:t>
            </a:r>
            <a:r>
              <a:rPr lang="en-US" sz="2000" dirty="0" smtClean="0"/>
              <a:t> the region of most distinct vision.</a:t>
            </a:r>
          </a:p>
          <a:p>
            <a:pPr lvl="1"/>
            <a:r>
              <a:rPr lang="en-US" sz="2000" dirty="0" smtClean="0"/>
              <a:t>Behind the retina is the </a:t>
            </a:r>
            <a:r>
              <a:rPr lang="en-US" sz="2000" i="1" dirty="0" smtClean="0"/>
              <a:t>optic nerve,</a:t>
            </a:r>
            <a:r>
              <a:rPr lang="en-US" sz="2000" dirty="0" smtClean="0"/>
              <a:t> which transmits signals from the photoreceptor cells to the brain.</a:t>
            </a:r>
          </a:p>
          <a:p>
            <a:pPr lvl="1"/>
            <a:r>
              <a:rPr lang="en-US" sz="2000" dirty="0" smtClean="0"/>
              <a:t>There is also a spot in the retina where optic nerves are connected; this is the blind spot.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10" name="Picture 9" descr="26_16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4"/>
          <a:stretch/>
        </p:blipFill>
        <p:spPr>
          <a:xfrm>
            <a:off x="4830696" y="1793872"/>
            <a:ext cx="4173168" cy="3867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Seeing Light – The Eye</a:t>
            </a:r>
            <a:endParaRPr lang="en-US" dirty="0"/>
          </a:p>
        </p:txBody>
      </p:sp>
      <p:sp>
        <p:nvSpPr>
          <p:cNvPr id="2385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retina is composed of tiny antennae that resonate to the incoming light.</a:t>
            </a:r>
          </a:p>
          <a:p>
            <a:pPr eaLnBrk="0" hangingPunct="0"/>
            <a:r>
              <a:rPr lang="en-US" sz="2400" dirty="0"/>
              <a:t>Rods handle vision in low light.</a:t>
            </a:r>
          </a:p>
          <a:p>
            <a:pPr marL="742950" lvl="1" indent="-285750" eaLnBrk="0" hangingPunct="0"/>
            <a:r>
              <a:rPr lang="en-US" sz="2000" dirty="0"/>
              <a:t>They predominate toward the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periphery </a:t>
            </a:r>
            <a:r>
              <a:rPr lang="en-US" sz="2000" dirty="0"/>
              <a:t>of the retina.</a:t>
            </a:r>
          </a:p>
          <a:p>
            <a:pPr eaLnBrk="0" hangingPunct="0"/>
            <a:r>
              <a:rPr lang="en-US" sz="2400" dirty="0"/>
              <a:t>Cones handle color </a:t>
            </a:r>
            <a:r>
              <a:rPr lang="en-US" sz="2400" dirty="0" smtClean="0"/>
              <a:t>vision </a:t>
            </a:r>
            <a:br>
              <a:rPr lang="en-US" sz="2400" dirty="0" smtClean="0"/>
            </a:br>
            <a:r>
              <a:rPr lang="en-US" sz="2400" dirty="0" smtClean="0"/>
              <a:t>and </a:t>
            </a:r>
            <a:r>
              <a:rPr lang="en-US" sz="2400" dirty="0"/>
              <a:t>detail.</a:t>
            </a:r>
          </a:p>
          <a:p>
            <a:pPr marL="742950" lvl="1" indent="-285750" eaLnBrk="0" hangingPunct="0"/>
            <a:r>
              <a:rPr lang="en-US" sz="2000" dirty="0"/>
              <a:t>They are denser toward </a:t>
            </a:r>
            <a:r>
              <a:rPr lang="en-US" sz="2000" dirty="0" smtClean="0"/>
              <a:t>the </a:t>
            </a:r>
            <a:br>
              <a:rPr lang="en-US" sz="2000" dirty="0" smtClean="0"/>
            </a:br>
            <a:r>
              <a:rPr lang="en-US" sz="2000" dirty="0" smtClean="0"/>
              <a:t>fovea</a:t>
            </a:r>
            <a:r>
              <a:rPr lang="en-US" sz="2000" dirty="0"/>
              <a:t>.</a:t>
            </a:r>
          </a:p>
          <a:p>
            <a:pPr marL="742950" lvl="1" indent="-285750" eaLnBrk="0" hangingPunct="0"/>
            <a:r>
              <a:rPr lang="en-US" sz="2000" dirty="0"/>
              <a:t>There are three types of cones,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stimulated </a:t>
            </a:r>
            <a:r>
              <a:rPr lang="en-US" sz="2000" dirty="0"/>
              <a:t>by low, intermediate and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high </a:t>
            </a:r>
            <a:r>
              <a:rPr lang="en-US" sz="2000" dirty="0"/>
              <a:t>frequencies of light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5" name="Picture 4" descr="26_18_Fig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707" y="2531242"/>
            <a:ext cx="2779086" cy="41476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Seeing Light – The Eye</a:t>
            </a:r>
            <a:endParaRPr lang="en-US" dirty="0"/>
          </a:p>
        </p:txBody>
      </p:sp>
      <p:sp>
        <p:nvSpPr>
          <p:cNvPr id="2396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Although our vision is poor from the corner of our eye, we are sensitive to anything moving there.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5" name="Picture 4" descr="26_19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4"/>
          <a:stretch/>
        </p:blipFill>
        <p:spPr>
          <a:xfrm>
            <a:off x="3218780" y="2960414"/>
            <a:ext cx="2705424" cy="3794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Seeing Light – The Eye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65125" y="1463040"/>
            <a:ext cx="4276944" cy="5106987"/>
          </a:xfrm>
        </p:spPr>
        <p:txBody>
          <a:bodyPr/>
          <a:lstStyle/>
          <a:p>
            <a:r>
              <a:rPr lang="en-US" sz="2400" dirty="0" smtClean="0"/>
              <a:t>The brightest light that the human eye can perceive without damage is some 500 million times brighter than the dimmest light that can be perceived.</a:t>
            </a:r>
          </a:p>
          <a:p>
            <a:r>
              <a:rPr lang="en-US" sz="2400" dirty="0" smtClean="0"/>
              <a:t>Lateral inhibition: We don</a:t>
            </a:r>
            <a:r>
              <a:rPr lang="fr-FR" altLang="ja-JP" sz="2400" dirty="0" smtClean="0"/>
              <a:t>'</a:t>
            </a:r>
            <a:r>
              <a:rPr lang="en-US" sz="2400" dirty="0" smtClean="0"/>
              <a:t>t perceive the actual differences in brightness. The brightest places in our visual field are prevented from outshining the rest.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6" name="Picture 5" descr="26_21_Fig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718" y="1544539"/>
            <a:ext cx="3757834" cy="2181194"/>
          </a:xfrm>
          <a:prstGeom prst="rect">
            <a:avLst/>
          </a:prstGeom>
        </p:spPr>
      </p:pic>
      <p:pic>
        <p:nvPicPr>
          <p:cNvPr id="7" name="Picture 6" descr="26_22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14"/>
          <a:stretch/>
        </p:blipFill>
        <p:spPr>
          <a:xfrm>
            <a:off x="4562859" y="4956787"/>
            <a:ext cx="4405970" cy="997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Seeing Light – The Eye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65125" y="1463040"/>
            <a:ext cx="4276944" cy="5106987"/>
          </a:xfrm>
        </p:spPr>
        <p:txBody>
          <a:bodyPr/>
          <a:lstStyle/>
          <a:p>
            <a:r>
              <a:rPr lang="en-US" sz="2400" dirty="0" smtClean="0"/>
              <a:t>The brightest light that the human eye can perceive without damage is some 500 million times brighter than the dimmest light that can be perceived.</a:t>
            </a:r>
          </a:p>
          <a:p>
            <a:r>
              <a:rPr lang="en-US" sz="2400" dirty="0" smtClean="0"/>
              <a:t>Lateral inhibition: We don</a:t>
            </a:r>
            <a:r>
              <a:rPr lang="fr-FR" altLang="ja-JP" sz="2400" dirty="0" smtClean="0"/>
              <a:t>'</a:t>
            </a:r>
            <a:r>
              <a:rPr lang="en-US" sz="2400" dirty="0" smtClean="0"/>
              <a:t>t perceive the actual differences in brightness. The brightest places in our visual field are prevented from outshining the rest.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7" name="Picture 6" descr="26_22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14"/>
          <a:stretch/>
        </p:blipFill>
        <p:spPr>
          <a:xfrm>
            <a:off x="4562859" y="4956787"/>
            <a:ext cx="4405970" cy="99766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952781" y="1557141"/>
            <a:ext cx="3727012" cy="2152718"/>
            <a:chOff x="4533900" y="1433513"/>
            <a:chExt cx="4337050" cy="2505075"/>
          </a:xfrm>
        </p:grpSpPr>
        <p:pic>
          <p:nvPicPr>
            <p:cNvPr id="10" name="Picture 11" descr="26_20_Figur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12"/>
            <a:stretch>
              <a:fillRect/>
            </a:stretch>
          </p:blipFill>
          <p:spPr bwMode="auto">
            <a:xfrm>
              <a:off x="4533900" y="1433513"/>
              <a:ext cx="4337050" cy="2505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6680200" y="1449388"/>
              <a:ext cx="217488" cy="24749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22477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Seeing Light – The Eye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6" name="Picture 5" descr="26_23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459"/>
          <a:stretch/>
        </p:blipFill>
        <p:spPr>
          <a:xfrm>
            <a:off x="159934" y="2810704"/>
            <a:ext cx="8878964" cy="2082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Seeing Light – The Eye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6" name="Picture 5" descr="26_23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6" r="62050" b="38408"/>
          <a:stretch/>
        </p:blipFill>
        <p:spPr>
          <a:xfrm>
            <a:off x="2652549" y="1585727"/>
            <a:ext cx="3688694" cy="5017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Seeing Light – The Eye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6" name="Picture 5" descr="26_23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4" t="18541" r="7167" b="49765"/>
          <a:stretch/>
        </p:blipFill>
        <p:spPr>
          <a:xfrm>
            <a:off x="1334901" y="1433900"/>
            <a:ext cx="6512824" cy="4787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Electromagnetic Waves</a:t>
            </a:r>
            <a:endParaRPr lang="en-US" dirty="0"/>
          </a:p>
        </p:txBody>
      </p:sp>
      <p:sp>
        <p:nvSpPr>
          <p:cNvPr id="201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Electromagnetic wave</a:t>
            </a:r>
          </a:p>
          <a:p>
            <a:pPr lvl="1"/>
            <a:r>
              <a:rPr lang="en-US" dirty="0" smtClean="0"/>
              <a:t>Made up of vibrating electric and magnetic fields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5" name="Picture 4" descr="26_02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5"/>
          <a:stretch/>
        </p:blipFill>
        <p:spPr>
          <a:xfrm>
            <a:off x="665327" y="3424621"/>
            <a:ext cx="7804202" cy="30779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Seeing Light – The Eye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6" name="Picture 5" descr="26_23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20" t="49046" r="5582" b="26655"/>
          <a:stretch/>
        </p:blipFill>
        <p:spPr>
          <a:xfrm>
            <a:off x="1532757" y="2068743"/>
            <a:ext cx="6551450" cy="36752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Seeing Light – The Eye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6" name="Picture 5" descr="26_23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2" t="75457" r="1238" b="3018"/>
          <a:stretch/>
        </p:blipFill>
        <p:spPr>
          <a:xfrm>
            <a:off x="1201268" y="2277241"/>
            <a:ext cx="6829052" cy="3109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Seeing Light – The Eye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6" name="Picture 5" descr="26_23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72" r="74581" b="3017"/>
          <a:stretch/>
        </p:blipFill>
        <p:spPr>
          <a:xfrm>
            <a:off x="3134272" y="1547693"/>
            <a:ext cx="3031798" cy="5041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Electromagnetic Waves</a:t>
            </a:r>
            <a:br>
              <a:rPr lang="en-US" dirty="0"/>
            </a:br>
            <a:r>
              <a:rPr lang="en-US" dirty="0"/>
              <a:t>CHECK YOUR </a:t>
            </a:r>
            <a:r>
              <a:rPr lang="en-US" dirty="0" smtClean="0"/>
              <a:t>NEIGHBOR</a:t>
            </a:r>
            <a:endParaRPr lang="en-US" dirty="0"/>
          </a:p>
        </p:txBody>
      </p:sp>
      <p:sp>
        <p:nvSpPr>
          <p:cNvPr id="202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If an electron vibrates up and down 1000 times each second, it generates an electromagnetic wave with </a:t>
            </a:r>
            <a:r>
              <a:rPr lang="en-US" sz="2400" dirty="0" smtClean="0"/>
              <a:t>a</a:t>
            </a:r>
          </a:p>
          <a:p>
            <a:pPr marL="0" indent="0">
              <a:buNone/>
            </a:pPr>
            <a:endParaRPr lang="en-US" sz="2000" dirty="0"/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period of 1000 s.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speed of 1000 m/s.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wavelength of 1000 m.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None of the above.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Electromagnetic Waves</a:t>
            </a:r>
            <a:br>
              <a:rPr lang="en-US" dirty="0"/>
            </a:br>
            <a:r>
              <a:rPr lang="en-US" dirty="0"/>
              <a:t>CHECK YOUR </a:t>
            </a:r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204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If an electron vibrates up and down 1000 times each second, it generates an electromagnetic wave with </a:t>
            </a:r>
            <a:r>
              <a:rPr lang="en-US" sz="2400" dirty="0" smtClean="0"/>
              <a:t>a</a:t>
            </a:r>
          </a:p>
          <a:p>
            <a:pPr marL="0" indent="0">
              <a:buNone/>
            </a:pPr>
            <a:endParaRPr lang="en-US" sz="2000" dirty="0"/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period of 1000 s.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speed of 1000 m/s</a:t>
            </a:r>
            <a:r>
              <a:rPr lang="en-US" sz="2400" dirty="0" smtClean="0"/>
              <a:t>.</a:t>
            </a:r>
            <a:endParaRPr lang="en-US" sz="2400" dirty="0"/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wavelength of 1000 m.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b="1" dirty="0"/>
              <a:t>None of the above</a:t>
            </a:r>
            <a:r>
              <a:rPr lang="en-US" sz="2400" b="1" dirty="0" smtClean="0"/>
              <a:t>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400" b="1" dirty="0" smtClean="0"/>
              <a:t>Explanation:</a:t>
            </a:r>
          </a:p>
          <a:p>
            <a:pPr marL="0" indent="0">
              <a:buNone/>
            </a:pPr>
            <a:r>
              <a:rPr lang="en-US" sz="2400" dirty="0" smtClean="0"/>
              <a:t>The vibrating electron would emit a wave with a </a:t>
            </a:r>
            <a:r>
              <a:rPr lang="en-US" sz="2400" i="1" dirty="0" smtClean="0"/>
              <a:t>frequency</a:t>
            </a:r>
            <a:r>
              <a:rPr lang="en-US" sz="2400" dirty="0" smtClean="0"/>
              <a:t> of 1000 Hz, which is not in the list above.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Electromagnetic Spectrum</a:t>
            </a:r>
            <a:endParaRPr lang="en-US" dirty="0"/>
          </a:p>
        </p:txBody>
      </p:sp>
      <p:sp>
        <p:nvSpPr>
          <p:cNvPr id="206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Electromagnetic spectrum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Classification of electromagnetic waves according to frequency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Lowest frequency of light we can see appears red.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Highest frequency of light we can see appears violet.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Higher frequency of light is ultraviolet—more energetic and causes sunburns.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Beyond are X-ray and gamma ray.</a:t>
            </a:r>
          </a:p>
          <a:p>
            <a:pPr marL="914400" lvl="2" indent="0">
              <a:lnSpc>
                <a:spcPct val="90000"/>
              </a:lnSpc>
              <a:buNone/>
            </a:pPr>
            <a:endParaRPr lang="en-US" sz="2000" dirty="0"/>
          </a:p>
          <a:p>
            <a:pPr marL="914400" lvl="2" indent="0">
              <a:lnSpc>
                <a:spcPct val="90000"/>
              </a:lnSpc>
              <a:buNone/>
            </a:pPr>
            <a:endParaRPr lang="en-US" sz="2000" dirty="0" smtClean="0"/>
          </a:p>
          <a:p>
            <a:pPr marL="914400" lvl="2" indent="0">
              <a:lnSpc>
                <a:spcPct val="90000"/>
              </a:lnSpc>
              <a:buNone/>
            </a:pPr>
            <a:endParaRPr lang="en-US" sz="2000" dirty="0" smtClean="0"/>
          </a:p>
          <a:p>
            <a:pPr marL="914400" lvl="2" indent="0">
              <a:lnSpc>
                <a:spcPct val="90000"/>
              </a:lnSpc>
              <a:buNone/>
            </a:pPr>
            <a:endParaRPr lang="en-US" sz="2000" dirty="0" smtClean="0"/>
          </a:p>
          <a:p>
            <a:pPr marL="914400" lvl="2" indent="0">
              <a:lnSpc>
                <a:spcPct val="70000"/>
              </a:lnSpc>
              <a:buNone/>
            </a:pPr>
            <a:endParaRPr lang="en-US" sz="2000" dirty="0" smtClean="0"/>
          </a:p>
          <a:p>
            <a:pPr>
              <a:lnSpc>
                <a:spcPct val="70000"/>
              </a:lnSpc>
            </a:pPr>
            <a:r>
              <a:rPr lang="en-US" sz="2400" dirty="0" smtClean="0"/>
              <a:t>No sharp boundary between regions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5" name="Picture 4" descr="26_03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5"/>
          <a:stretch/>
        </p:blipFill>
        <p:spPr>
          <a:xfrm>
            <a:off x="2469546" y="4744498"/>
            <a:ext cx="4195764" cy="1552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Electromagnetic Spectrum</a:t>
            </a:r>
            <a:br>
              <a:rPr lang="en-US" dirty="0"/>
            </a:br>
            <a:r>
              <a:rPr lang="en-US" dirty="0"/>
              <a:t>CHECK YOUR </a:t>
            </a:r>
            <a:r>
              <a:rPr lang="en-US" dirty="0" smtClean="0"/>
              <a:t>NEIGHBOR</a:t>
            </a:r>
            <a:endParaRPr lang="en-US" dirty="0"/>
          </a:p>
        </p:txBody>
      </p:sp>
      <p:sp>
        <p:nvSpPr>
          <p:cNvPr id="207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electromagnetic spectrum spans waves ranging from lowest to highest frequencies. The smallest portion of the electromagnetic spectrum is that </a:t>
            </a:r>
            <a:r>
              <a:rPr lang="en-US" dirty="0" smtClean="0"/>
              <a:t>of</a:t>
            </a:r>
          </a:p>
          <a:p>
            <a:pPr marL="0" indent="0">
              <a:buNone/>
            </a:pPr>
            <a:endParaRPr lang="en-US" sz="2000" dirty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radio waves.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microwaves.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visible light.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gamma rays.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Electromagnetic Spectrum</a:t>
            </a:r>
            <a:br>
              <a:rPr lang="en-US" dirty="0"/>
            </a:br>
            <a:r>
              <a:rPr lang="en-US" dirty="0"/>
              <a:t>CHECK YOUR </a:t>
            </a:r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209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electromagnetic spectrum spans waves ranging from lowest to highest frequencies. The smallest portion of the electromagnetic spectrum is that </a:t>
            </a:r>
            <a:r>
              <a:rPr lang="en-US" dirty="0" smtClean="0"/>
              <a:t>of</a:t>
            </a:r>
          </a:p>
          <a:p>
            <a:pPr marL="0" indent="0">
              <a:buNone/>
            </a:pPr>
            <a:endParaRPr lang="en-US" sz="2000" dirty="0"/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radio waves.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microwaves. 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/>
              <a:t>visible light.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gamma rays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HA5Lect_template">
  <a:themeElements>
    <a:clrScheme name="HA5Lec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A5Lect_templat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HA5Lec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gtk_01:Applications (Mac OS 9):Microsoft Office 2001:Templates:My Templates:HA5Lect_template.pot</Template>
  <TotalTime>1420</TotalTime>
  <Words>1954</Words>
  <Application>Microsoft Macintosh PowerPoint</Application>
  <PresentationFormat>On-screen Show (4:3)</PresentationFormat>
  <Paragraphs>269</Paragraphs>
  <Slides>42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HA5Lect_template</vt:lpstr>
      <vt:lpstr>Chapter 26: Properties of Light</vt:lpstr>
      <vt:lpstr>This lecture will help you understand:</vt:lpstr>
      <vt:lpstr>Electromagnetic Waves</vt:lpstr>
      <vt:lpstr>Electromagnetic Waves</vt:lpstr>
      <vt:lpstr>Electromagnetic Waves CHECK YOUR NEIGHBOR</vt:lpstr>
      <vt:lpstr>Electromagnetic Waves CHECK YOUR ANSWER</vt:lpstr>
      <vt:lpstr>Electromagnetic Spectrum</vt:lpstr>
      <vt:lpstr>Electromagnetic Spectrum CHECK YOUR NEIGHBOR</vt:lpstr>
      <vt:lpstr>Electromagnetic Spectrum CHECK YOUR ANSWER</vt:lpstr>
      <vt:lpstr>Electromagnetic Spectrum CHECK YOUR NEIGHBOR</vt:lpstr>
      <vt:lpstr>Electromagnetic Spectrum CHECK YOUR ANSWER</vt:lpstr>
      <vt:lpstr>Transparent Materials</vt:lpstr>
      <vt:lpstr>Transparent Materials</vt:lpstr>
      <vt:lpstr>Transparent Materials</vt:lpstr>
      <vt:lpstr>Transparent Materials</vt:lpstr>
      <vt:lpstr>Transparent Materials</vt:lpstr>
      <vt:lpstr>Transparent Materials CHECK YOUR NEIGHBOR</vt:lpstr>
      <vt:lpstr>Transparent Materials CHECK YOUR ANSWER</vt:lpstr>
      <vt:lpstr>Transparent Materials CHECK YOUR NEIGHBOR</vt:lpstr>
      <vt:lpstr>Transparent Materials CHECK YOUR ANSWER</vt:lpstr>
      <vt:lpstr>Transparent Materials CHECK YOUR NEIGHBOR</vt:lpstr>
      <vt:lpstr>Transparent Materials CHECK YOUR ANSWER</vt:lpstr>
      <vt:lpstr>Opaque Materials</vt:lpstr>
      <vt:lpstr>Opaque Materials</vt:lpstr>
      <vt:lpstr>Opaque Materials</vt:lpstr>
      <vt:lpstr>Opaque Materials</vt:lpstr>
      <vt:lpstr>Opaque Materials</vt:lpstr>
      <vt:lpstr>Opaque Materials</vt:lpstr>
      <vt:lpstr>Opaque Materials</vt:lpstr>
      <vt:lpstr>Seeing Light – The Eye</vt:lpstr>
      <vt:lpstr>Seeing Light – The Eye</vt:lpstr>
      <vt:lpstr>Seeing Light – The Eye</vt:lpstr>
      <vt:lpstr>Seeing Light – The Eye</vt:lpstr>
      <vt:lpstr>Seeing Light – The Eye</vt:lpstr>
      <vt:lpstr>Seeing Light – The Eye</vt:lpstr>
      <vt:lpstr>Seeing Light – The Eye</vt:lpstr>
      <vt:lpstr>Seeing Light – The Eye</vt:lpstr>
      <vt:lpstr>Seeing Light – The Eye</vt:lpstr>
      <vt:lpstr>Seeing Light – The Eye</vt:lpstr>
      <vt:lpstr>Seeing Light – The Eye</vt:lpstr>
      <vt:lpstr>Seeing Light – The Eye</vt:lpstr>
      <vt:lpstr>Seeing Light – The Eye</vt:lpstr>
    </vt:vector>
  </TitlesOfParts>
  <Company>뿿ˤʤ㏘뿿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U</dc:creator>
  <cp:lastModifiedBy>Sekar G</cp:lastModifiedBy>
  <cp:revision>237</cp:revision>
  <dcterms:created xsi:type="dcterms:W3CDTF">2007-09-26T05:29:17Z</dcterms:created>
  <dcterms:modified xsi:type="dcterms:W3CDTF">2014-05-20T20:15:40Z</dcterms:modified>
</cp:coreProperties>
</file>