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5150" autoAdjust="0"/>
  </p:normalViewPr>
  <p:slideViewPr>
    <p:cSldViewPr snapToGrid="0">
      <p:cViewPr varScale="1">
        <p:scale>
          <a:sx n="141" d="100"/>
          <a:sy n="141" d="100"/>
        </p:scale>
        <p:origin x="-2232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07/05/14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current.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current.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hlink"/>
                </a:solidFill>
                <a:ea typeface="Batang" charset="0"/>
                <a:cs typeface="Batang" charset="0"/>
              </a:rPr>
              <a:t>A. </a:t>
            </a:r>
            <a:r>
              <a:rPr lang="en-US" dirty="0" smtClean="0"/>
              <a:t>light.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hlink"/>
                </a:solidFill>
                <a:ea typeface="Batang" charset="0"/>
                <a:cs typeface="Batang" charset="0"/>
              </a:rPr>
              <a:t>A. </a:t>
            </a:r>
            <a:r>
              <a:rPr lang="en-US" dirty="0" smtClean="0"/>
              <a:t>light.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repulsion by the magnetic field you produce.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repulsion by the magnetic field you produce.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more quickly.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more quickly.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current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current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voltage.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voltage.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BCDE4-2888-8547-8C78-57D79B1356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3879605" cy="1569660"/>
          </a:xfrm>
        </p:spPr>
        <p:txBody>
          <a:bodyPr/>
          <a:lstStyle/>
          <a:p>
            <a:r>
              <a:rPr lang="en-US" dirty="0" smtClean="0"/>
              <a:t>Chapter 25</a:t>
            </a:r>
            <a:r>
              <a:rPr lang="en-US" dirty="0"/>
              <a:t>: </a:t>
            </a:r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31133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resistance you feel when pushing a piece of iron into a coil </a:t>
            </a:r>
            <a:r>
              <a:rPr lang="en-US" dirty="0" smtClean="0"/>
              <a:t>involves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repulsion by the magnetic field you produce.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 transfer between the iron and coil.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Newton</a:t>
            </a:r>
            <a:r>
              <a:rPr lang="fr-FR" altLang="ja-JP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third law.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resistance to domain alignment in the iron.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induced in a wire requires changing magnetic field in the loop by</a:t>
            </a:r>
          </a:p>
          <a:p>
            <a:pPr lvl="1"/>
            <a:r>
              <a:rPr lang="en-US" dirty="0" smtClean="0"/>
              <a:t>moving the loop near a magnet,</a:t>
            </a:r>
          </a:p>
          <a:p>
            <a:pPr lvl="1"/>
            <a:r>
              <a:rPr lang="en-US" dirty="0" smtClean="0"/>
              <a:t>moving a magnet near a loop,</a:t>
            </a:r>
          </a:p>
          <a:p>
            <a:pPr lvl="1"/>
            <a:r>
              <a:rPr lang="en-US" dirty="0" smtClean="0"/>
              <a:t>changing the current in a nearby loop.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65126" y="1957254"/>
            <a:ext cx="8275994" cy="4720915"/>
          </a:xfrm>
        </p:spPr>
        <p:txBody>
          <a:bodyPr/>
          <a:lstStyle/>
          <a:p>
            <a:r>
              <a:rPr lang="en-US" sz="2400" dirty="0" smtClean="0"/>
              <a:t>Application of Faraday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law</a:t>
            </a:r>
          </a:p>
          <a:p>
            <a:pPr lvl="1"/>
            <a:r>
              <a:rPr lang="en-US" sz="2400" dirty="0" smtClean="0"/>
              <a:t>Activation of traffic lights by a car moving over underground coils of wire</a:t>
            </a:r>
          </a:p>
          <a:p>
            <a:pPr lvl="1"/>
            <a:r>
              <a:rPr lang="en-US" sz="2400" dirty="0" smtClean="0"/>
              <a:t>Triggering security system at the airport by altering magnetic field in the coils as one walks through</a:t>
            </a:r>
          </a:p>
          <a:p>
            <a:pPr lvl="1"/>
            <a:r>
              <a:rPr lang="en-US" sz="2400" dirty="0" smtClean="0"/>
              <a:t>Scanning magnetic strips on back of credit cards</a:t>
            </a:r>
          </a:p>
          <a:p>
            <a:pPr lvl="1"/>
            <a:r>
              <a:rPr lang="en-US" sz="2400" dirty="0" smtClean="0"/>
              <a:t>Recording of sound on tape</a:t>
            </a:r>
          </a:p>
          <a:p>
            <a:pPr lvl="1"/>
            <a:r>
              <a:rPr lang="en-US" sz="2400" dirty="0" smtClean="0"/>
              <a:t>Electronic devices in computer hard drives, iPods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voltage is induced when a magnet is thrust into a </a:t>
            </a:r>
            <a:r>
              <a:rPr lang="en-US" dirty="0" smtClean="0"/>
              <a:t>coil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quickly.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slowly.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A nor B.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voltage is induced when a magnet is thrust into a </a:t>
            </a:r>
            <a:r>
              <a:rPr lang="en-US" dirty="0" smtClean="0"/>
              <a:t>coil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more quickly.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more slowly.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Neither A nor B.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77524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 only is voltage induced when a magnet is thrust into a coil of wire but </a:t>
            </a:r>
            <a:r>
              <a:rPr lang="en-US" sz="2400" dirty="0" smtClean="0"/>
              <a:t>________ </a:t>
            </a:r>
            <a:r>
              <a:rPr lang="en-US" sz="2400" dirty="0"/>
              <a:t>is also induced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power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777524"/>
            <a:ext cx="822960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 only is voltage induced when a magnet is thrust into a coil of wire but ________ is also induced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power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400" b="1" dirty="0" smtClean="0"/>
              <a:t>Comment:</a:t>
            </a:r>
          </a:p>
          <a:p>
            <a:pPr marL="0" indent="0">
              <a:buNone/>
            </a:pPr>
            <a:r>
              <a:rPr lang="en-US" sz="2400" dirty="0" smtClean="0"/>
              <a:t>Don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t say </a:t>
            </a:r>
            <a:r>
              <a:rPr lang="en-US" sz="2400" i="1" dirty="0" smtClean="0"/>
              <a:t>energy</a:t>
            </a:r>
            <a:r>
              <a:rPr lang="en-US" sz="2400" dirty="0" smtClean="0"/>
              <a:t> or </a:t>
            </a:r>
            <a:r>
              <a:rPr lang="en-US" sz="2400" i="1" dirty="0" smtClean="0"/>
              <a:t>power,</a:t>
            </a:r>
            <a:r>
              <a:rPr lang="en-US" sz="2400" dirty="0" smtClean="0"/>
              <a:t> which are conservation-of-energy no-no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s! Energy can be transferred but not created by induction. 	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 and Alternating Current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Generator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Opposite of a motor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Converts mechanical energy into electrical energy via coil motion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Produces alternating voltage and current</a:t>
            </a:r>
          </a:p>
          <a:p>
            <a:pPr marL="457200" lvl="1" indent="0">
              <a:lnSpc>
                <a:spcPct val="95000"/>
              </a:lnSpc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>
          <a:xfrm>
            <a:off x="2358727" y="4403022"/>
            <a:ext cx="4417402" cy="236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 and Alternating Current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alternating voltage induced in a loop is equal to the frequency of the changing magnetic field within the loop.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"/>
          <a:stretch/>
        </p:blipFill>
        <p:spPr>
          <a:xfrm>
            <a:off x="924765" y="3445648"/>
            <a:ext cx="7285326" cy="304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Faraday and Henry</a:t>
            </a:r>
            <a:r>
              <a:rPr lang="fr-FR" altLang="ja-JP" dirty="0" smtClean="0"/>
              <a:t>'</a:t>
            </a:r>
            <a:r>
              <a:rPr lang="en-US" dirty="0" smtClean="0"/>
              <a:t>s discovery of electromagnetic induction, Nikola Tesla and George Westinghouse showed that electricity could be generated in sufficient quantities to light cities.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2225513" y="3829533"/>
            <a:ext cx="4683830" cy="288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</a:p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</a:p>
          <a:p>
            <a:r>
              <a:rPr lang="en-US" dirty="0" smtClean="0"/>
              <a:t>Generators and Alternating Current</a:t>
            </a:r>
          </a:p>
          <a:p>
            <a:r>
              <a:rPr lang="en-US" dirty="0" smtClean="0"/>
              <a:t>Power Production</a:t>
            </a:r>
          </a:p>
          <a:p>
            <a:r>
              <a:rPr lang="en-US" dirty="0" smtClean="0"/>
              <a:t>Self-Induction</a:t>
            </a:r>
          </a:p>
          <a:p>
            <a:r>
              <a:rPr lang="en-US" dirty="0" smtClean="0"/>
              <a:t>Power Transmission</a:t>
            </a:r>
          </a:p>
          <a:p>
            <a:r>
              <a:rPr lang="en-US" dirty="0" smtClean="0"/>
              <a:t>Field Induction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MHD (MagnetoHydroDynamic) generator</a:t>
            </a:r>
          </a:p>
          <a:p>
            <a:pPr lvl="1"/>
            <a:r>
              <a:rPr lang="en-US" sz="2000" dirty="0" smtClean="0"/>
              <a:t>Eliminates the turbine and spinning armature altogether.</a:t>
            </a:r>
          </a:p>
          <a:p>
            <a:pPr lvl="1"/>
            <a:r>
              <a:rPr lang="en-US" sz="2000" dirty="0" smtClean="0"/>
              <a:t>A plasma of electrons and positive ions expands through a nozzle and moves at supersonic speed through a magnetic field. </a:t>
            </a:r>
          </a:p>
          <a:p>
            <a:pPr lvl="1"/>
            <a:r>
              <a:rPr lang="en-US" sz="2000" dirty="0" smtClean="0"/>
              <a:t>The motion of charges through a magnetic field gives rise to a voltage and flow of current as per Faraday</a:t>
            </a:r>
            <a:r>
              <a:rPr lang="fr-FR" altLang="ja-JP" sz="2000" dirty="0" smtClean="0"/>
              <a:t>'</a:t>
            </a:r>
            <a:r>
              <a:rPr lang="en-US" sz="2000" dirty="0" smtClean="0"/>
              <a:t>s law.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"/>
          <a:stretch/>
        </p:blipFill>
        <p:spPr>
          <a:xfrm>
            <a:off x="1674897" y="4116285"/>
            <a:ext cx="5785062" cy="247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38676"/>
          </a:xfrm>
        </p:spPr>
        <p:txBody>
          <a:bodyPr/>
          <a:lstStyle/>
          <a:p>
            <a:r>
              <a:rPr lang="en-US" sz="2400" dirty="0" smtClean="0"/>
              <a:t>Transformer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Input coil of wire—the primary powered by ac voltage source</a:t>
            </a:r>
          </a:p>
          <a:p>
            <a:pPr lvl="1"/>
            <a:r>
              <a:rPr lang="en-US" sz="2400" dirty="0" smtClean="0"/>
              <a:t>Output coil of wire—the secondary connected to an external circuit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1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814935" y="2317824"/>
            <a:ext cx="3514130" cy="268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Transformer (continued)</a:t>
            </a:r>
          </a:p>
          <a:p>
            <a:pPr lvl="1"/>
            <a:r>
              <a:rPr lang="en-US" sz="2400" dirty="0" smtClean="0"/>
              <a:t>Both wound on a common iron core so that the magnetic field of the primary passes through the secondary</a:t>
            </a:r>
          </a:p>
          <a:p>
            <a:pPr lvl="1"/>
            <a:r>
              <a:rPr lang="en-US" sz="2400" dirty="0" smtClean="0"/>
              <a:t>Uses an alternating current and voltage in one coil to induce an alternating current and voltage in a second coil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1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21482" r="70681" b="4425"/>
          <a:stretch/>
        </p:blipFill>
        <p:spPr>
          <a:xfrm>
            <a:off x="3604396" y="4422944"/>
            <a:ext cx="1937288" cy="235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Transformers can be step-up or step-down voltage.</a:t>
            </a:r>
          </a:p>
          <a:p>
            <a:pPr lvl="1"/>
            <a:r>
              <a:rPr lang="en-US" dirty="0" smtClean="0"/>
              <a:t>Step-up transformer</a:t>
            </a:r>
          </a:p>
          <a:p>
            <a:pPr lvl="2"/>
            <a:r>
              <a:rPr lang="en-US" dirty="0" smtClean="0"/>
              <a:t>produces a greater voltage in the secondary than supplied by the primary</a:t>
            </a:r>
          </a:p>
          <a:p>
            <a:pPr lvl="2"/>
            <a:r>
              <a:rPr lang="en-US" dirty="0" smtClean="0"/>
              <a:t>secondary has more turns in coil than the primary</a:t>
            </a:r>
          </a:p>
          <a:p>
            <a:pPr lvl="1"/>
            <a:r>
              <a:rPr lang="en-US" dirty="0" smtClean="0"/>
              <a:t>Step-down transformer</a:t>
            </a:r>
          </a:p>
          <a:p>
            <a:pPr lvl="2"/>
            <a:r>
              <a:rPr lang="en-US" dirty="0" smtClean="0"/>
              <a:t>produces a smaller voltage in the secondary than supplied by the primary</a:t>
            </a:r>
          </a:p>
          <a:p>
            <a:pPr lvl="2"/>
            <a:r>
              <a:rPr lang="en-US" dirty="0" smtClean="0"/>
              <a:t>secondary has less turns in coil than the primary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 relationship: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1478880" y="2678532"/>
            <a:ext cx="2138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</a:rPr>
              <a:t>Primary voltage</a:t>
            </a:r>
            <a:endParaRPr lang="en-US" dirty="0">
              <a:latin typeface="+mn-lt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805780" y="3178122"/>
            <a:ext cx="3318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</a:rPr>
              <a:t>Number of primary turns</a:t>
            </a:r>
            <a:endParaRPr lang="en-US" dirty="0">
              <a:latin typeface="+mn-lt"/>
            </a:endParaRPr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683318" y="3162786"/>
            <a:ext cx="3633241" cy="0"/>
          </a:xfrm>
          <a:prstGeom prst="line">
            <a:avLst/>
          </a:pr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4526268" y="2945697"/>
            <a:ext cx="179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4772535" y="2667600"/>
            <a:ext cx="3688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secondary voltage</a:t>
            </a:r>
            <a:endParaRPr lang="en-US" dirty="0">
              <a:latin typeface="+mn-lt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6850912" y="281167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4881668" y="3167190"/>
            <a:ext cx="366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number of secondary turns</a:t>
            </a:r>
            <a:endParaRPr lang="en-US" dirty="0">
              <a:latin typeface="+mn-lt"/>
            </a:endParaRP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5744425" y="3179973"/>
            <a:ext cx="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232471" name="Line 23"/>
          <p:cNvSpPr>
            <a:spLocks noChangeShapeType="1"/>
          </p:cNvSpPr>
          <p:nvPr/>
        </p:nvSpPr>
        <p:spPr bwMode="auto">
          <a:xfrm flipV="1">
            <a:off x="4857900" y="3143578"/>
            <a:ext cx="3662390" cy="20402"/>
          </a:xfrm>
          <a:prstGeom prst="line">
            <a:avLst/>
          </a:prstGeom>
          <a:noFill/>
          <a:ln w="254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b="1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 transfers energy from one coil to another.</a:t>
            </a:r>
          </a:p>
          <a:p>
            <a:pPr lvl="1"/>
            <a:r>
              <a:rPr lang="en-US" dirty="0" smtClean="0"/>
              <a:t>Rate of energy transfer is power.</a:t>
            </a:r>
          </a:p>
          <a:p>
            <a:pPr lvl="1"/>
            <a:r>
              <a:rPr lang="en-US" dirty="0" smtClean="0"/>
              <a:t>Power into primary = power into secondary </a:t>
            </a:r>
            <a:br>
              <a:rPr lang="en-US" dirty="0" smtClean="0"/>
            </a:b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(Voltage </a:t>
            </a:r>
            <a:r>
              <a:rPr lang="en-US" dirty="0" smtClean="0">
                <a:sym typeface="Symbol" charset="0"/>
              </a:rPr>
              <a:t>x current)</a:t>
            </a:r>
            <a:r>
              <a:rPr lang="en-US" baseline="-25000" dirty="0" smtClean="0">
                <a:sym typeface="Symbol" charset="0"/>
              </a:rPr>
              <a:t>primary</a:t>
            </a:r>
            <a:r>
              <a:rPr lang="en-US" dirty="0" smtClean="0">
                <a:sym typeface="Symbol" charset="0"/>
              </a:rPr>
              <a:t> = (voltage x current)</a:t>
            </a:r>
            <a:r>
              <a:rPr lang="en-US" baseline="-25000" dirty="0" smtClean="0">
                <a:sym typeface="Symbol" charset="0"/>
              </a:rPr>
              <a:t>secondary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Production</a:t>
            </a:r>
            <a:endParaRPr lang="en-US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Transformer transfers energy from one coil to another. (continued)</a:t>
            </a:r>
          </a:p>
          <a:p>
            <a:r>
              <a:rPr lang="en-US" sz="2400" dirty="0" smtClean="0"/>
              <a:t>Example: </a:t>
            </a:r>
          </a:p>
          <a:p>
            <a:pPr lvl="1"/>
            <a:r>
              <a:rPr lang="en-US" sz="2400" dirty="0" smtClean="0"/>
              <a:t>voltage stepped up before leaving power station</a:t>
            </a:r>
          </a:p>
          <a:p>
            <a:pPr lvl="1"/>
            <a:r>
              <a:rPr lang="en-US" sz="2400" dirty="0" smtClean="0"/>
              <a:t>voltage stepped down for distribution near cities by cables that feed power to the grid</a:t>
            </a:r>
          </a:p>
          <a:p>
            <a:pPr lvl="1"/>
            <a:r>
              <a:rPr lang="en-US" sz="2400" dirty="0" smtClean="0"/>
              <a:t>voltage stepped down again before</a:t>
            </a:r>
            <a:br>
              <a:rPr lang="en-US" sz="2400" dirty="0" smtClean="0"/>
            </a:br>
            <a:r>
              <a:rPr lang="en-US" sz="2400" dirty="0" smtClean="0"/>
              <a:t>being supplied to businesses and</a:t>
            </a:r>
            <a:br>
              <a:rPr lang="en-US" sz="2400" dirty="0" smtClean="0"/>
            </a:br>
            <a:r>
              <a:rPr lang="en-US" sz="2400" dirty="0" smtClean="0"/>
              <a:t>consumers through substations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25_00_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68" y="4244900"/>
            <a:ext cx="2844828" cy="236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 Production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step-up transformer in an electrical circuit can step </a:t>
            </a:r>
            <a:r>
              <a:rPr lang="en-US" dirty="0" smtClean="0"/>
              <a:t>up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voltage.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A nor B.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 Production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step-up transformer in an electrical circuit can step </a:t>
            </a:r>
            <a:r>
              <a:rPr lang="en-US" dirty="0" smtClean="0"/>
              <a:t>up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voltage.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Neither A nor B.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Stepping up energy is a conservation of energy no-no!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 Production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efficient transformer in an ac electric circuit can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current.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power.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14000"/>
              </a:lnSpc>
              <a:buNone/>
            </a:pPr>
            <a:endParaRPr lang="en-US" dirty="0" smtClean="0"/>
          </a:p>
          <a:p>
            <a:pPr marL="0" indent="0">
              <a:lnSpc>
                <a:spcPct val="114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Discovered by Faraday and Henry</a:t>
            </a:r>
          </a:p>
          <a:p>
            <a:r>
              <a:rPr lang="en-US" dirty="0" smtClean="0"/>
              <a:t>Induces voltage by changing the magnetic field strength in a coil of wire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406937" y="2475334"/>
            <a:ext cx="2330126" cy="265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Power Production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efficient transformer in an ac electric circuit can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current.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power.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Self-Induction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31590" cy="4653915"/>
          </a:xfrm>
        </p:spPr>
        <p:txBody>
          <a:bodyPr/>
          <a:lstStyle/>
          <a:p>
            <a:r>
              <a:rPr lang="en-US" sz="2400" dirty="0" smtClean="0"/>
              <a:t>Current-carrying loops in a coil interact not only with loops of other coils but also with loops of the same coil. </a:t>
            </a:r>
          </a:p>
          <a:p>
            <a:r>
              <a:rPr lang="en-US" sz="2400" dirty="0" smtClean="0"/>
              <a:t>Each loop in a coil interacts with the magnetic field around the current in other loops of the same coil. This is </a:t>
            </a:r>
            <a:r>
              <a:rPr lang="en-US" sz="2400" i="1" dirty="0" smtClean="0"/>
              <a:t>self-induction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the switch is opened, the magnetic field of the coil collapses. This sudden change in the field can induce a huge voltage.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1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>
          <a:xfrm>
            <a:off x="3086960" y="4779824"/>
            <a:ext cx="2996458" cy="192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24039"/>
            <a:ext cx="8229600" cy="4653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Almost all electric energy sold today is in the form of ac because of the ease with which it can be transformed from one voltage to another.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Large currents in wires produce heat and energy losses, so power is transmitted great distances at high voltages and low currents.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Power is generated at 25,000 V or less and is stepped up near the power station to as much as 750,000 V for long-distance transmission.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 It is then stepped down in stages at substations and distribution points to voltages needed in industrial applications (often 440 V or more) and for the home (240 and 120 V).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>
          <a:xfrm>
            <a:off x="1204209" y="5113154"/>
            <a:ext cx="6726438" cy="14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Induction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induction is a </a:t>
            </a:r>
            <a:r>
              <a:rPr lang="en-US" altLang="ja-JP" dirty="0" smtClean="0"/>
              <a:t>"</a:t>
            </a:r>
            <a:r>
              <a:rPr lang="en-US" dirty="0" smtClean="0"/>
              <a:t>two-way street.</a:t>
            </a:r>
            <a:r>
              <a:rPr lang="en-US" altLang="ja-JP" dirty="0" smtClean="0"/>
              <a:t>"</a:t>
            </a:r>
            <a:endParaRPr lang="en-US" dirty="0" smtClean="0"/>
          </a:p>
          <a:p>
            <a:pPr lvl="1"/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</a:p>
          <a:p>
            <a:pPr lvl="2"/>
            <a:r>
              <a:rPr lang="en-US" dirty="0" smtClean="0"/>
              <a:t>States that an electric field is induced in any region of space in which a magnetic field is changing with time</a:t>
            </a:r>
          </a:p>
          <a:p>
            <a:pPr lvl="1"/>
            <a:r>
              <a:rPr lang="en-US" dirty="0" smtClean="0"/>
              <a:t>Maxwell</a:t>
            </a:r>
            <a:r>
              <a:rPr lang="fr-FR" altLang="ja-JP" dirty="0" smtClean="0"/>
              <a:t>'</a:t>
            </a:r>
            <a:r>
              <a:rPr lang="en-US" dirty="0" smtClean="0"/>
              <a:t>s counterpart to 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</a:p>
          <a:p>
            <a:pPr lvl="2"/>
            <a:r>
              <a:rPr lang="en-US" dirty="0" smtClean="0"/>
              <a:t>States that a magnetic field is induced in any region of space in which an electric field is changing with time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Field Induction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mutual induction of electric and magnetic fields can </a:t>
            </a:r>
            <a:r>
              <a:rPr lang="en-US" dirty="0" smtClean="0"/>
              <a:t>produce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energy.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Field Induction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mutual induction of electric and magnetic fields can </a:t>
            </a:r>
            <a:r>
              <a:rPr lang="en-US" dirty="0" smtClean="0"/>
              <a:t>produce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energy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sound.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Induction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is produced by the mutual induction of electric and magnetic fields.</a:t>
            </a:r>
          </a:p>
          <a:p>
            <a:r>
              <a:rPr lang="en-US" dirty="0" smtClean="0"/>
              <a:t>Speed of light is the speed of emanation of these fields.</a:t>
            </a:r>
          </a:p>
          <a:p>
            <a:pPr lvl="1"/>
            <a:r>
              <a:rPr lang="en-US" dirty="0" smtClean="0"/>
              <a:t>Too slow, the regenerating fields die out.</a:t>
            </a:r>
          </a:p>
          <a:p>
            <a:pPr lvl="1"/>
            <a:r>
              <a:rPr lang="en-US" dirty="0" smtClean="0"/>
              <a:t>Too fast, fields build up in a crescendo of ever-increasing energy.</a:t>
            </a:r>
          </a:p>
          <a:p>
            <a:pPr lvl="1"/>
            <a:r>
              <a:rPr lang="en-US" dirty="0" smtClean="0"/>
              <a:t>At speed </a:t>
            </a:r>
            <a:r>
              <a:rPr lang="en-US" i="1" dirty="0" smtClean="0"/>
              <a:t>c</a:t>
            </a:r>
            <a:r>
              <a:rPr lang="en-US" dirty="0" smtClean="0"/>
              <a:t>, just right! And, there is light!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induction (continued)</a:t>
            </a:r>
          </a:p>
          <a:p>
            <a:pPr lvl="1"/>
            <a:r>
              <a:rPr lang="en-US" dirty="0" smtClean="0"/>
              <a:t>Induced voltage can be increased by</a:t>
            </a:r>
          </a:p>
          <a:p>
            <a:pPr lvl="2"/>
            <a:r>
              <a:rPr lang="en-US" dirty="0" smtClean="0"/>
              <a:t>increasing the number of loops of wire in a coil.</a:t>
            </a:r>
          </a:p>
          <a:p>
            <a:pPr lvl="2"/>
            <a:r>
              <a:rPr lang="en-US" dirty="0" smtClean="0"/>
              <a:t>increasing the speed of the magnet entering and leaving the coil.</a:t>
            </a:r>
          </a:p>
          <a:p>
            <a:pPr lvl="3"/>
            <a:r>
              <a:rPr lang="en-US" dirty="0" smtClean="0"/>
              <a:t>Slow motion produces hardly any voltage.</a:t>
            </a:r>
          </a:p>
          <a:p>
            <a:pPr lvl="3"/>
            <a:r>
              <a:rPr lang="en-US" dirty="0" smtClean="0"/>
              <a:t>Rapid motion produces greater voltage.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5068239"/>
            <a:ext cx="8229600" cy="154292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Voltage </a:t>
            </a:r>
            <a:r>
              <a:rPr lang="en-US" dirty="0"/>
              <a:t>is induced in the wire loop whether the magnetic field moves past the wire or the wire moves through the magnetic field.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8" name="Picture 7" descr="25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"/>
          <a:stretch/>
        </p:blipFill>
        <p:spPr>
          <a:xfrm>
            <a:off x="618070" y="1706657"/>
            <a:ext cx="7898716" cy="324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>
          <a:xfrm>
            <a:off x="911140" y="1461305"/>
            <a:ext cx="7312576" cy="2915184"/>
          </a:xfrm>
          <a:prstGeom prst="rect">
            <a:avLst/>
          </a:prstGeom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4481139"/>
            <a:ext cx="8380528" cy="21300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When </a:t>
            </a:r>
            <a:r>
              <a:rPr lang="en-US" dirty="0"/>
              <a:t>a magnet is plunged into a coil with twice as many loops as another, twice as much voltage is induced. If the magnet is plunged into a coil with 3 times as many loops</a:t>
            </a:r>
            <a:r>
              <a:rPr lang="en-US" dirty="0" smtClean="0"/>
              <a:t>, 3 </a:t>
            </a:r>
            <a:r>
              <a:rPr lang="en-US" dirty="0"/>
              <a:t>times as much voltage is induced.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</a:p>
          <a:p>
            <a:pPr lvl="1"/>
            <a:r>
              <a:rPr lang="en-US" dirty="0" smtClean="0"/>
              <a:t>States that the induced voltage in a coil is proportional to the number of loops, multiplied by the rate at which the magnetic field changes within those loops.</a:t>
            </a:r>
          </a:p>
          <a:p>
            <a:pPr lvl="1"/>
            <a:r>
              <a:rPr lang="en-US" dirty="0" smtClean="0"/>
              <a:t>Amount of current produced by electromagnetic induction is dependent on</a:t>
            </a:r>
          </a:p>
          <a:p>
            <a:pPr lvl="2"/>
            <a:r>
              <a:rPr lang="en-US" dirty="0" smtClean="0"/>
              <a:t>resistance of the coil,</a:t>
            </a:r>
          </a:p>
          <a:p>
            <a:pPr lvl="2"/>
            <a:r>
              <a:rPr lang="en-US" dirty="0" smtClean="0"/>
              <a:t>circuit that it connects,</a:t>
            </a:r>
          </a:p>
          <a:p>
            <a:pPr lvl="2"/>
            <a:r>
              <a:rPr lang="en-US" dirty="0" smtClean="0"/>
              <a:t>induced voltage.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fr-FR" altLang="ja-JP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3604639" cy="465391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It is more difficult to push the magnet into a coil with many loops because the magnetic field of each current loop resists the motion of the magnet.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5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488048" y="1953719"/>
            <a:ext cx="3856264" cy="453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Faraday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Law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311331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resistance you feel when pushing a piece of iron into a coil </a:t>
            </a:r>
            <a:r>
              <a:rPr lang="en-US" dirty="0" smtClean="0"/>
              <a:t>involves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repulsion by the magnetic field you produce.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energy transfer between the iron and coil.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Newton</a:t>
            </a:r>
            <a:r>
              <a:rPr lang="fr-FR" altLang="ja-JP" dirty="0" smtClean="0"/>
              <a:t>'</a:t>
            </a:r>
            <a:r>
              <a:rPr lang="en-US" dirty="0" smtClean="0"/>
              <a:t>s third law.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resistance to domain alignment in the iron.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1480</TotalTime>
  <Words>1755</Words>
  <Application>Microsoft Macintosh PowerPoint</Application>
  <PresentationFormat>On-screen Show (4:3)</PresentationFormat>
  <Paragraphs>266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HA5Lect_template</vt:lpstr>
      <vt:lpstr>Chapter 25: Electromagnetic Induction</vt:lpstr>
      <vt:lpstr>This lecture will help you understand:</vt:lpstr>
      <vt:lpstr>Electromagnetic Induction</vt:lpstr>
      <vt:lpstr>Electromagnetic Induction</vt:lpstr>
      <vt:lpstr>Electromagnetic Induction</vt:lpstr>
      <vt:lpstr>Electromagnetic Induction</vt:lpstr>
      <vt:lpstr>Faraday's Law</vt:lpstr>
      <vt:lpstr>Faraday's Law</vt:lpstr>
      <vt:lpstr>Faraday's Law CHECK YOUR NEIGHBOR</vt:lpstr>
      <vt:lpstr>Faraday's Law CHECK YOUR ANSWER</vt:lpstr>
      <vt:lpstr>Faraday's Law</vt:lpstr>
      <vt:lpstr>Faraday's Law</vt:lpstr>
      <vt:lpstr>Faraday's Law CHECK YOUR NEIGHBOR</vt:lpstr>
      <vt:lpstr>Faraday's Law CHECK YOUR ANSWER</vt:lpstr>
      <vt:lpstr>Faraday's Law CHECK YOUR NEIGHBOR</vt:lpstr>
      <vt:lpstr>Faraday's Law CHECK YOUR ANSWER</vt:lpstr>
      <vt:lpstr>Generators and Alternating Current</vt:lpstr>
      <vt:lpstr>Generators and Alternating Current</vt:lpstr>
      <vt:lpstr>Power Production</vt:lpstr>
      <vt:lpstr>Power Production</vt:lpstr>
      <vt:lpstr>Power Production</vt:lpstr>
      <vt:lpstr>Power Production</vt:lpstr>
      <vt:lpstr>Power Production</vt:lpstr>
      <vt:lpstr>Power Production</vt:lpstr>
      <vt:lpstr>Power Production</vt:lpstr>
      <vt:lpstr>Power Production</vt:lpstr>
      <vt:lpstr>Power Production CHECK YOUR NEIGHBOR</vt:lpstr>
      <vt:lpstr>Power Production CHECK YOUR ANSWER</vt:lpstr>
      <vt:lpstr>Power Production CHECK YOUR NEIGHBOR</vt:lpstr>
      <vt:lpstr>Power Production CHECK YOUR ANSWER</vt:lpstr>
      <vt:lpstr>Self-Induction</vt:lpstr>
      <vt:lpstr>Power Transmission</vt:lpstr>
      <vt:lpstr>Field Induction</vt:lpstr>
      <vt:lpstr>Field Induction CHECK YOUR NEIGHBOR</vt:lpstr>
      <vt:lpstr>Field Induction CHECK YOUR ANSWER</vt:lpstr>
      <vt:lpstr>Field Induction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272</cp:revision>
  <dcterms:created xsi:type="dcterms:W3CDTF">2007-09-26T05:29:17Z</dcterms:created>
  <dcterms:modified xsi:type="dcterms:W3CDTF">2014-05-07T08:40:56Z</dcterms:modified>
</cp:coreProperties>
</file>