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45"/>
  </p:notesMasterIdLst>
  <p:handoutMasterIdLst>
    <p:handoutMasterId r:id="rId46"/>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300"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Lst>
  <p:sldSz cx="9144000" cy="6858000" type="screen4x3"/>
  <p:notesSz cx="6858000" cy="9144000"/>
  <p:custDataLst>
    <p:tags r:id="rId48"/>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4032">
          <p15:clr>
            <a:srgbClr val="A4A3A4"/>
          </p15:clr>
        </p15:guide>
        <p15:guide id="3" pos="288">
          <p15:clr>
            <a:srgbClr val="A4A3A4"/>
          </p15:clr>
        </p15:guide>
        <p15:guide id="4"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4499"/>
    <a:srgbClr val="F44311"/>
    <a:srgbClr val="0063B1"/>
    <a:srgbClr val="232E5B"/>
    <a:srgbClr val="0064B2"/>
    <a:srgbClr val="000000"/>
    <a:srgbClr val="E5B73D"/>
    <a:srgbClr val="CD0044"/>
    <a:srgbClr val="4D92BC"/>
    <a:srgbClr val="6A73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31" autoAdjust="0"/>
    <p:restoredTop sz="95150" autoAdjust="0"/>
  </p:normalViewPr>
  <p:slideViewPr>
    <p:cSldViewPr snapToGrid="0">
      <p:cViewPr varScale="1">
        <p:scale>
          <a:sx n="106" d="100"/>
          <a:sy n="106" d="100"/>
        </p:scale>
        <p:origin x="-664" y="-104"/>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14" d="100"/>
          <a:sy n="114" d="100"/>
        </p:scale>
        <p:origin x="-504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tags" Target="tags/tag1.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4/30/14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dirty="0"/>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dirty="0"/>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dirty="0"/>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81259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32051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822224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332736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C. </a:t>
            </a:r>
            <a:r>
              <a:rPr lang="en-US" dirty="0" smtClean="0"/>
              <a:t>either or both A and B.</a:t>
            </a:r>
            <a:endParaRPr lang="en-US" dirty="0">
              <a:ea typeface="Batang" charset="0"/>
              <a:cs typeface="Batang" charset="0"/>
            </a:endParaRPr>
          </a:p>
          <a:p>
            <a:endParaRPr lang="en-US" dirty="0"/>
          </a:p>
        </p:txBody>
      </p:sp>
    </p:spTree>
    <p:extLst>
      <p:ext uri="{BB962C8B-B14F-4D97-AF65-F5344CB8AC3E}">
        <p14:creationId xmlns:p14="http://schemas.microsoft.com/office/powerpoint/2010/main" val="1903435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C. </a:t>
            </a:r>
            <a:r>
              <a:rPr lang="en-US" dirty="0" smtClean="0"/>
              <a:t>either or both A and B.</a:t>
            </a:r>
            <a:endParaRPr lang="en-US" dirty="0" smtClean="0">
              <a:ea typeface="Batang" charset="0"/>
              <a:cs typeface="Batang" charset="0"/>
            </a:endParaRPr>
          </a:p>
        </p:txBody>
      </p:sp>
    </p:spTree>
    <p:extLst>
      <p:ext uri="{BB962C8B-B14F-4D97-AF65-F5344CB8AC3E}">
        <p14:creationId xmlns:p14="http://schemas.microsoft.com/office/powerpoint/2010/main" val="1951368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B. </a:t>
            </a:r>
            <a:r>
              <a:rPr lang="en-US" dirty="0" smtClean="0"/>
              <a:t>stronger.</a:t>
            </a:r>
            <a:endParaRPr lang="en-US" dirty="0">
              <a:ea typeface="Batang" charset="0"/>
              <a:cs typeface="Batang" charset="0"/>
            </a:endParaRPr>
          </a:p>
          <a:p>
            <a:endParaRPr lang="en-US" dirty="0"/>
          </a:p>
        </p:txBody>
      </p:sp>
    </p:spTree>
    <p:extLst>
      <p:ext uri="{BB962C8B-B14F-4D97-AF65-F5344CB8AC3E}">
        <p14:creationId xmlns:p14="http://schemas.microsoft.com/office/powerpoint/2010/main" val="2406775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B. </a:t>
            </a:r>
            <a:r>
              <a:rPr lang="en-US" dirty="0" smtClean="0"/>
              <a:t>stronger.</a:t>
            </a:r>
            <a:endParaRPr lang="en-US" dirty="0" smtClean="0">
              <a:ea typeface="Batang" charset="0"/>
              <a:cs typeface="Batang" charset="0"/>
            </a:endParaRPr>
          </a:p>
        </p:txBody>
      </p:sp>
    </p:spTree>
    <p:extLst>
      <p:ext uri="{BB962C8B-B14F-4D97-AF65-F5344CB8AC3E}">
        <p14:creationId xmlns:p14="http://schemas.microsoft.com/office/powerpoint/2010/main" val="4208129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643808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563923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077010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016879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111496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795349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969515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025385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C. </a:t>
            </a:r>
            <a:r>
              <a:rPr lang="en-US" dirty="0" smtClean="0"/>
              <a:t>Both A and B.</a:t>
            </a:r>
            <a:endParaRPr lang="en-US" dirty="0">
              <a:ea typeface="Batang" charset="0"/>
              <a:cs typeface="Batang" charset="0"/>
            </a:endParaRPr>
          </a:p>
          <a:p>
            <a:endParaRPr lang="en-US" dirty="0"/>
          </a:p>
        </p:txBody>
      </p:sp>
    </p:spTree>
    <p:extLst>
      <p:ext uri="{BB962C8B-B14F-4D97-AF65-F5344CB8AC3E}">
        <p14:creationId xmlns:p14="http://schemas.microsoft.com/office/powerpoint/2010/main" val="4120121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C. </a:t>
            </a:r>
            <a:r>
              <a:rPr lang="en-US" dirty="0" smtClean="0"/>
              <a:t>Both A and B.</a:t>
            </a:r>
            <a:endParaRPr lang="en-US" dirty="0" smtClean="0">
              <a:ea typeface="Batang" charset="0"/>
              <a:cs typeface="Batang" charset="0"/>
            </a:endParaRPr>
          </a:p>
        </p:txBody>
      </p:sp>
    </p:spTree>
    <p:extLst>
      <p:ext uri="{BB962C8B-B14F-4D97-AF65-F5344CB8AC3E}">
        <p14:creationId xmlns:p14="http://schemas.microsoft.com/office/powerpoint/2010/main" val="2362535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6726879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0844044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4091018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940474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952397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C. </a:t>
            </a:r>
            <a:r>
              <a:rPr lang="en-US" dirty="0" smtClean="0"/>
              <a:t>the magnetic force is always perpendicular to its motion.</a:t>
            </a:r>
            <a:endParaRPr lang="en-US" dirty="0">
              <a:ea typeface="Batang" charset="0"/>
              <a:cs typeface="Batang" charset="0"/>
            </a:endParaRPr>
          </a:p>
          <a:p>
            <a:endParaRPr lang="en-US" dirty="0"/>
          </a:p>
        </p:txBody>
      </p:sp>
    </p:spTree>
    <p:extLst>
      <p:ext uri="{BB962C8B-B14F-4D97-AF65-F5344CB8AC3E}">
        <p14:creationId xmlns:p14="http://schemas.microsoft.com/office/powerpoint/2010/main" val="27386221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C. </a:t>
            </a:r>
            <a:r>
              <a:rPr lang="en-US" dirty="0" smtClean="0"/>
              <a:t>the magnetic force is always perpendicular to its motion.</a:t>
            </a:r>
            <a:endParaRPr lang="en-US" dirty="0" smtClean="0">
              <a:ea typeface="Batang" charset="0"/>
              <a:cs typeface="Batang" charset="0"/>
            </a:endParaRPr>
          </a:p>
        </p:txBody>
      </p:sp>
    </p:spTree>
    <p:extLst>
      <p:ext uri="{BB962C8B-B14F-4D97-AF65-F5344CB8AC3E}">
        <p14:creationId xmlns:p14="http://schemas.microsoft.com/office/powerpoint/2010/main" val="21007560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B. </a:t>
            </a:r>
            <a:r>
              <a:rPr lang="en-US" dirty="0" smtClean="0"/>
              <a:t>direction.</a:t>
            </a:r>
            <a:endParaRPr lang="en-US" dirty="0">
              <a:ea typeface="Batang" charset="0"/>
              <a:cs typeface="Batang" charset="0"/>
            </a:endParaRPr>
          </a:p>
          <a:p>
            <a:endParaRPr lang="en-US" dirty="0"/>
          </a:p>
        </p:txBody>
      </p:sp>
    </p:spTree>
    <p:extLst>
      <p:ext uri="{BB962C8B-B14F-4D97-AF65-F5344CB8AC3E}">
        <p14:creationId xmlns:p14="http://schemas.microsoft.com/office/powerpoint/2010/main" val="35372291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B. </a:t>
            </a:r>
            <a:r>
              <a:rPr lang="en-US" dirty="0" smtClean="0"/>
              <a:t>direction.</a:t>
            </a:r>
            <a:endParaRPr lang="en-US" dirty="0" smtClean="0">
              <a:ea typeface="Batang" charset="0"/>
              <a:cs typeface="Batang" charset="0"/>
            </a:endParaRPr>
          </a:p>
        </p:txBody>
      </p:sp>
    </p:spTree>
    <p:extLst>
      <p:ext uri="{BB962C8B-B14F-4D97-AF65-F5344CB8AC3E}">
        <p14:creationId xmlns:p14="http://schemas.microsoft.com/office/powerpoint/2010/main" val="26299350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8875563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9791884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112575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0775485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A. </a:t>
            </a:r>
            <a:r>
              <a:rPr lang="en-US" dirty="0" smtClean="0"/>
              <a:t>similar devices.</a:t>
            </a:r>
            <a:endParaRPr lang="en-US" dirty="0">
              <a:ea typeface="Batang" charset="0"/>
              <a:cs typeface="Batang" charset="0"/>
            </a:endParaRPr>
          </a:p>
          <a:p>
            <a:endParaRPr lang="en-US" dirty="0"/>
          </a:p>
        </p:txBody>
      </p:sp>
    </p:spTree>
    <p:extLst>
      <p:ext uri="{BB962C8B-B14F-4D97-AF65-F5344CB8AC3E}">
        <p14:creationId xmlns:p14="http://schemas.microsoft.com/office/powerpoint/2010/main" val="8829318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A. </a:t>
            </a:r>
            <a:r>
              <a:rPr lang="en-US" dirty="0" smtClean="0"/>
              <a:t>similar devices.</a:t>
            </a:r>
            <a:endParaRPr lang="en-US" dirty="0" smtClean="0">
              <a:ea typeface="Batang" charset="0"/>
              <a:cs typeface="Batang" charset="0"/>
            </a:endParaRPr>
          </a:p>
        </p:txBody>
      </p:sp>
    </p:spTree>
    <p:extLst>
      <p:ext uri="{BB962C8B-B14F-4D97-AF65-F5344CB8AC3E}">
        <p14:creationId xmlns:p14="http://schemas.microsoft.com/office/powerpoint/2010/main" val="1580907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340885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3453459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430100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0158046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015043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881338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027871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854884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C. </a:t>
            </a:r>
            <a:r>
              <a:rPr lang="en-US" dirty="0" smtClean="0"/>
              <a:t>Both the same.</a:t>
            </a:r>
            <a:endParaRPr lang="en-US" dirty="0">
              <a:ea typeface="Batang" charset="0"/>
              <a:cs typeface="Batang" charset="0"/>
            </a:endParaRPr>
          </a:p>
          <a:p>
            <a:endParaRPr lang="en-US" dirty="0"/>
          </a:p>
        </p:txBody>
      </p:sp>
    </p:spTree>
    <p:extLst>
      <p:ext uri="{BB962C8B-B14F-4D97-AF65-F5344CB8AC3E}">
        <p14:creationId xmlns:p14="http://schemas.microsoft.com/office/powerpoint/2010/main" val="3634259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C. </a:t>
            </a:r>
            <a:r>
              <a:rPr lang="en-US" dirty="0" smtClean="0"/>
              <a:t>Both the same.</a:t>
            </a:r>
            <a:endParaRPr lang="en-US" dirty="0" smtClean="0">
              <a:ea typeface="Batang" charset="0"/>
              <a:cs typeface="Batang" charset="0"/>
            </a:endParaRPr>
          </a:p>
        </p:txBody>
      </p:sp>
    </p:spTree>
    <p:extLst>
      <p:ext uri="{BB962C8B-B14F-4D97-AF65-F5344CB8AC3E}">
        <p14:creationId xmlns:p14="http://schemas.microsoft.com/office/powerpoint/2010/main" val="2688683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365126" y="3124200"/>
            <a:ext cx="3768147" cy="1077218"/>
          </a:xfrm>
          <a:extLst>
            <a:ext uri="{909E8E84-426E-40dd-AFC4-6F175D3DCCD1}">
              <a14:hiddenFill xmlns:a14="http://schemas.microsoft.com/office/drawing/2010/main">
                <a:solidFill>
                  <a:schemeClr val="accent1"/>
                </a:solidFill>
              </a14:hiddenFill>
            </a:ext>
          </a:extLst>
        </p:spPr>
        <p:txBody>
          <a:bodyPr lIns="91440"/>
          <a:lstStyle>
            <a:lvl1pPr>
              <a:defRPr>
                <a:solidFill>
                  <a:srgbClr val="F44311"/>
                </a:solidFill>
              </a:defRPr>
            </a:lvl1pPr>
          </a:lstStyle>
          <a:p>
            <a:pPr lvl="0"/>
            <a:r>
              <a:rPr lang="en-US" noProof="0" dirty="0" smtClean="0"/>
              <a:t>Click to edit</a:t>
            </a:r>
            <a:br>
              <a:rPr lang="en-US" noProof="0" dirty="0" smtClean="0"/>
            </a:br>
            <a:r>
              <a:rPr lang="en-US" noProof="0" dirty="0" smtClean="0"/>
              <a:t>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solidFill>
                  <a:srgbClr val="F44311"/>
                </a:solidFill>
              </a:defRPr>
            </a:lvl1pPr>
          </a:lstStyle>
          <a:p>
            <a:pPr lvl="0"/>
            <a:endParaRPr lang="en-US" noProof="0" dirty="0" smtClean="0"/>
          </a:p>
        </p:txBody>
      </p:sp>
      <p:sp>
        <p:nvSpPr>
          <p:cNvPr id="4101" name="Rectangle 5"/>
          <p:cNvSpPr>
            <a:spLocks noChangeArrowheads="1"/>
          </p:cNvSpPr>
          <p:nvPr/>
        </p:nvSpPr>
        <p:spPr bwMode="auto">
          <a:xfrm>
            <a:off x="-6350" y="0"/>
            <a:ext cx="9162288" cy="609600"/>
          </a:xfrm>
          <a:prstGeom prst="rect">
            <a:avLst/>
          </a:prstGeom>
          <a:solidFill>
            <a:srgbClr val="2E4499"/>
          </a:solidFill>
          <a:ln>
            <a:noFill/>
          </a:ln>
          <a:effectLst/>
          <a:extLst/>
        </p:spPr>
        <p:txBody>
          <a:bodyPr wrap="none" anchor="ctr"/>
          <a:lstStyle/>
          <a:p>
            <a:pPr algn="ctr"/>
            <a:endParaRPr lang="en-US" dirty="0">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smtClean="0">
                <a:solidFill>
                  <a:schemeClr val="bg1"/>
                </a:solidFill>
              </a:rPr>
              <a:t>Lecture Outline</a:t>
            </a:r>
            <a:endParaRPr lang="en-US" sz="2800" dirty="0">
              <a:solidFill>
                <a:schemeClr val="bg1"/>
              </a:solidFill>
            </a:endParaRPr>
          </a:p>
        </p:txBody>
      </p:sp>
      <p:sp>
        <p:nvSpPr>
          <p:cNvPr id="4113" name="Rectangle 17"/>
          <p:cNvSpPr>
            <a:spLocks noGrp="1" noChangeArrowheads="1"/>
          </p:cNvSpPr>
          <p:nvPr>
            <p:ph type="ftr" sz="quarter" idx="3"/>
          </p:nvPr>
        </p:nvSpPr>
        <p:spPr/>
        <p:txBody>
          <a:bodyPr/>
          <a:lstStyle>
            <a:lvl1pPr>
              <a:defRPr/>
            </a:lvl1pPr>
          </a:lstStyle>
          <a:p>
            <a:r>
              <a:rPr lang="en-GB" dirty="0" smtClean="0"/>
              <a:t>© 2015 Pearson Education, Inc.</a:t>
            </a:r>
            <a:endParaRPr lang="en-GB" dirty="0"/>
          </a:p>
        </p:txBody>
      </p:sp>
      <p:pic>
        <p:nvPicPr>
          <p:cNvPr id="9" name="Picture 8" descr="HEWI9107_12_eca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7675" y="602537"/>
            <a:ext cx="4886325" cy="6254496"/>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dirty="0" smtClean="0"/>
              <a:t>© 2015 Pearson Education, Inc.</a:t>
            </a:r>
            <a:endParaRPr lang="en-GB" dirty="0"/>
          </a:p>
        </p:txBody>
      </p:sp>
    </p:spTree>
    <p:extLst>
      <p:ext uri="{BB962C8B-B14F-4D97-AF65-F5344CB8AC3E}">
        <p14:creationId xmlns:p14="http://schemas.microsoft.com/office/powerpoint/2010/main" val="157190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t>© 2015 Pearson Education, Inc.</a:t>
            </a:r>
            <a:endParaRPr lang="en-US" dirty="0"/>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4D5BCDE4-2888-8547-8C78-57D79B1356D8}" type="slidenum">
              <a:rPr lang="en-US"/>
              <a:pPr/>
              <a:t>‹#›</a:t>
            </a:fld>
            <a:endParaRPr lang="en-US" dirty="0"/>
          </a:p>
        </p:txBody>
      </p:sp>
    </p:spTree>
    <p:extLst>
      <p:ext uri="{BB962C8B-B14F-4D97-AF65-F5344CB8AC3E}">
        <p14:creationId xmlns:p14="http://schemas.microsoft.com/office/powerpoint/2010/main" val="7894813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6350" y="0"/>
            <a:ext cx="9162288" cy="609600"/>
          </a:xfrm>
          <a:prstGeom prst="rect">
            <a:avLst/>
          </a:prstGeom>
          <a:solidFill>
            <a:srgbClr val="2E4499"/>
          </a:solidFill>
          <a:ln>
            <a:noFill/>
          </a:ln>
          <a:effectLst/>
          <a:extLst/>
        </p:spPr>
        <p:txBody>
          <a:bodyPr wrap="none" anchor="ctr"/>
          <a:lstStyle/>
          <a:p>
            <a:pPr algn="ctr"/>
            <a:endParaRPr lang="en-US" dirty="0">
              <a:solidFill>
                <a:schemeClr val="accent1"/>
              </a:solidFill>
            </a:endParaRPr>
          </a:p>
        </p:txBody>
      </p:sp>
      <p:sp>
        <p:nvSpPr>
          <p:cNvPr id="3075" name="Rectangle 3"/>
          <p:cNvSpPr>
            <a:spLocks noGrp="1" noChangeArrowheads="1"/>
          </p:cNvSpPr>
          <p:nvPr>
            <p:ph type="title"/>
          </p:nvPr>
        </p:nvSpPr>
        <p:spPr bwMode="auto">
          <a:xfrm>
            <a:off x="0" y="614908"/>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957254"/>
            <a:ext cx="8229600" cy="465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dirty="0" smtClean="0"/>
              <a:t>© 2015 Pearson Education, Inc.</a:t>
            </a:r>
            <a:endParaRPr lang="en-GB"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54" r:id="rId4"/>
  </p:sldLayoutIdLst>
  <p:hf sldNum="0" hdr="0" dt="0"/>
  <p:txStyles>
    <p:titleStyle>
      <a:lvl1pPr algn="l" rtl="0" fontAlgn="base">
        <a:spcBef>
          <a:spcPct val="50000"/>
        </a:spcBef>
        <a:spcAft>
          <a:spcPct val="0"/>
        </a:spcAft>
        <a:defRPr sz="3200" b="1">
          <a:solidFill>
            <a:srgbClr val="2E4499"/>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2E4499"/>
        </a:buClr>
        <a:buChar char="•"/>
        <a:defRPr sz="2800">
          <a:solidFill>
            <a:srgbClr val="000000"/>
          </a:solidFill>
          <a:latin typeface="+mn-lt"/>
          <a:ea typeface="+mn-ea"/>
          <a:cs typeface="+mn-cs"/>
        </a:defRPr>
      </a:lvl1pPr>
      <a:lvl2pPr marL="800100" indent="-342900" algn="l" rtl="0" fontAlgn="base">
        <a:spcBef>
          <a:spcPct val="20000"/>
        </a:spcBef>
        <a:spcAft>
          <a:spcPct val="0"/>
        </a:spcAft>
        <a:buClr>
          <a:srgbClr val="2E4499"/>
        </a:buClr>
        <a:buChar char="–"/>
        <a:tabLst/>
        <a:defRPr sz="2800">
          <a:solidFill>
            <a:srgbClr val="000000"/>
          </a:solidFill>
          <a:latin typeface="+mn-lt"/>
          <a:ea typeface="+mn-ea"/>
        </a:defRPr>
      </a:lvl2pPr>
      <a:lvl3pPr marL="1143000" indent="-228600" algn="l" rtl="0" fontAlgn="base">
        <a:spcBef>
          <a:spcPct val="20000"/>
        </a:spcBef>
        <a:spcAft>
          <a:spcPct val="0"/>
        </a:spcAft>
        <a:buClr>
          <a:srgbClr val="2E4499"/>
        </a:buClr>
        <a:buChar char="•"/>
        <a:defRPr sz="2400">
          <a:solidFill>
            <a:srgbClr val="000000"/>
          </a:solidFill>
          <a:latin typeface="+mn-lt"/>
          <a:ea typeface="+mn-ea"/>
        </a:defRPr>
      </a:lvl3pPr>
      <a:lvl4pPr marL="1600200" indent="-228600" algn="l" rtl="0" fontAlgn="base">
        <a:spcBef>
          <a:spcPct val="20000"/>
        </a:spcBef>
        <a:spcAft>
          <a:spcPct val="0"/>
        </a:spcAft>
        <a:buClr>
          <a:srgbClr val="2E4499"/>
        </a:buClr>
        <a:buChar char="–"/>
        <a:defRPr sz="2000">
          <a:solidFill>
            <a:srgbClr val="000000"/>
          </a:solidFill>
          <a:latin typeface="+mn-lt"/>
          <a:ea typeface="+mn-ea"/>
        </a:defRPr>
      </a:lvl4pPr>
      <a:lvl5pPr marL="2057400" indent="-228600" algn="l" rtl="0" fontAlgn="base">
        <a:spcBef>
          <a:spcPct val="20000"/>
        </a:spcBef>
        <a:spcAft>
          <a:spcPct val="0"/>
        </a:spcAft>
        <a:buClr>
          <a:srgbClr val="2E4499"/>
        </a:buClr>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4.jpg"/></Relationships>
</file>

<file path=ppt/slides/_rels/slide36.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0.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1.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5" y="2890391"/>
            <a:ext cx="3879605" cy="1077218"/>
          </a:xfrm>
        </p:spPr>
        <p:txBody>
          <a:bodyPr/>
          <a:lstStyle/>
          <a:p>
            <a:r>
              <a:rPr lang="en-US" dirty="0" smtClean="0"/>
              <a:t>Chapter 24: Magnetism</a:t>
            </a:r>
            <a:endParaRPr lang="en-US" dirty="0"/>
          </a:p>
        </p:txBody>
      </p:sp>
      <p:sp>
        <p:nvSpPr>
          <p:cNvPr id="5" name="Rectangle 17"/>
          <p:cNvSpPr>
            <a:spLocks noGrp="1" noChangeArrowheads="1"/>
          </p:cNvSpPr>
          <p:nvPr>
            <p:ph type="ftr" sz="quarter" idx="3"/>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US" dirty="0" smtClean="0"/>
              <a:t>Magnetic Fields</a:t>
            </a:r>
            <a:endParaRPr lang="en-US" dirty="0"/>
          </a:p>
        </p:txBody>
      </p:sp>
      <p:sp>
        <p:nvSpPr>
          <p:cNvPr id="206851" name="Rectangle 3"/>
          <p:cNvSpPr>
            <a:spLocks noGrp="1" noChangeArrowheads="1"/>
          </p:cNvSpPr>
          <p:nvPr>
            <p:ph idx="1"/>
          </p:nvPr>
        </p:nvSpPr>
        <p:spPr/>
        <p:txBody>
          <a:bodyPr/>
          <a:lstStyle/>
          <a:p>
            <a:r>
              <a:rPr lang="en-US" dirty="0" smtClean="0"/>
              <a:t>Magnetic fields</a:t>
            </a:r>
          </a:p>
          <a:p>
            <a:pPr lvl="1"/>
            <a:r>
              <a:rPr lang="en-US" dirty="0" smtClean="0"/>
              <a:t>Region of magnetic influence surrounding magnetic poles</a:t>
            </a:r>
          </a:p>
          <a:p>
            <a:pPr lvl="1"/>
            <a:r>
              <a:rPr lang="en-US" dirty="0" smtClean="0"/>
              <a:t>Shape revealed by lines that spread from one pole to the other</a:t>
            </a:r>
          </a:p>
          <a:p>
            <a:pPr lvl="1"/>
            <a:r>
              <a:rPr lang="en-US" dirty="0" smtClean="0"/>
              <a:t>By convention, direction is from the north pole to the south pole, produced by motions of electric charge in atoms</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r>
              <a:rPr lang="en-US" dirty="0" smtClean="0"/>
              <a:t>Magnetic Fields</a:t>
            </a:r>
            <a:endParaRPr lang="en-US" dirty="0"/>
          </a:p>
        </p:txBody>
      </p:sp>
      <p:sp>
        <p:nvSpPr>
          <p:cNvPr id="207875" name="Rectangle 3"/>
          <p:cNvSpPr>
            <a:spLocks noGrp="1" noChangeArrowheads="1"/>
          </p:cNvSpPr>
          <p:nvPr>
            <p:ph idx="1"/>
          </p:nvPr>
        </p:nvSpPr>
        <p:spPr>
          <a:xfrm>
            <a:off x="365125" y="1957254"/>
            <a:ext cx="3924351" cy="4653915"/>
          </a:xfrm>
        </p:spPr>
        <p:txBody>
          <a:bodyPr/>
          <a:lstStyle/>
          <a:p>
            <a:r>
              <a:rPr lang="en-US" dirty="0" smtClean="0"/>
              <a:t>Magnetic fields (continued)</a:t>
            </a:r>
          </a:p>
          <a:p>
            <a:pPr lvl="1"/>
            <a:r>
              <a:rPr lang="en-US" dirty="0" smtClean="0"/>
              <a:t>Strength indicated by closeness of the lines</a:t>
            </a:r>
          </a:p>
          <a:p>
            <a:pPr lvl="2"/>
            <a:r>
              <a:rPr lang="en-US" dirty="0" smtClean="0"/>
              <a:t>lines close together; strong magnetic field</a:t>
            </a:r>
          </a:p>
          <a:p>
            <a:pPr lvl="2"/>
            <a:r>
              <a:rPr lang="en-US" dirty="0" smtClean="0"/>
              <a:t>lines farther apart; weak magnetic field</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5" name="Picture 4" descr="24_02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7487" y="2273420"/>
            <a:ext cx="4381094" cy="36386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11_06Figure-F"/>
          <p:cNvPicPr>
            <a:picLocks noChangeAspect="1" noChangeArrowheads="1"/>
          </p:cNvPicPr>
          <p:nvPr/>
        </p:nvPicPr>
        <p:blipFill>
          <a:blip r:embed="rId3">
            <a:extLst>
              <a:ext uri="{28A0092B-C50C-407E-A947-70E740481C1C}">
                <a14:useLocalDpi xmlns:a14="http://schemas.microsoft.com/office/drawing/2010/main" val="0"/>
              </a:ext>
            </a:extLst>
          </a:blip>
          <a:srcRect b="2531"/>
          <a:stretch>
            <a:fillRect/>
          </a:stretch>
        </p:blipFill>
        <p:spPr bwMode="auto">
          <a:xfrm>
            <a:off x="5970629" y="4218258"/>
            <a:ext cx="2615242" cy="2384400"/>
          </a:xfrm>
          <a:prstGeom prst="rect">
            <a:avLst/>
          </a:prstGeom>
          <a:noFill/>
          <a:extLst>
            <a:ext uri="{909E8E84-426E-40dd-AFC4-6F175D3DCCD1}">
              <a14:hiddenFill xmlns:a14="http://schemas.microsoft.com/office/drawing/2010/main">
                <a:solidFill>
                  <a:srgbClr val="FFFFFF"/>
                </a:solidFill>
              </a14:hiddenFill>
            </a:ext>
          </a:extLst>
        </p:spPr>
      </p:pic>
      <p:sp>
        <p:nvSpPr>
          <p:cNvPr id="208899" name="Rectangle 3"/>
          <p:cNvSpPr>
            <a:spLocks noGrp="1" noChangeArrowheads="1"/>
          </p:cNvSpPr>
          <p:nvPr>
            <p:ph type="title"/>
          </p:nvPr>
        </p:nvSpPr>
        <p:spPr/>
        <p:txBody>
          <a:bodyPr/>
          <a:lstStyle/>
          <a:p>
            <a:r>
              <a:rPr lang="en-US" dirty="0" smtClean="0"/>
              <a:t>Magnetic Fields</a:t>
            </a:r>
            <a:endParaRPr lang="en-US" dirty="0"/>
          </a:p>
        </p:txBody>
      </p:sp>
      <p:sp>
        <p:nvSpPr>
          <p:cNvPr id="208900" name="Rectangle 4"/>
          <p:cNvSpPr>
            <a:spLocks noGrp="1" noChangeArrowheads="1"/>
          </p:cNvSpPr>
          <p:nvPr>
            <p:ph idx="1"/>
          </p:nvPr>
        </p:nvSpPr>
        <p:spPr/>
        <p:txBody>
          <a:bodyPr/>
          <a:lstStyle/>
          <a:p>
            <a:r>
              <a:rPr lang="en-US" dirty="0" smtClean="0"/>
              <a:t>Magnetic fields (continued)</a:t>
            </a:r>
          </a:p>
          <a:p>
            <a:pPr lvl="1"/>
            <a:r>
              <a:rPr lang="en-US" dirty="0" smtClean="0"/>
              <a:t>Produced by two kinds of electron motion</a:t>
            </a:r>
          </a:p>
          <a:p>
            <a:pPr lvl="2"/>
            <a:r>
              <a:rPr lang="en-US" dirty="0" smtClean="0"/>
              <a:t>electron spin</a:t>
            </a:r>
          </a:p>
          <a:p>
            <a:pPr lvl="3"/>
            <a:r>
              <a:rPr lang="en-US" dirty="0" smtClean="0"/>
              <a:t>main contributor to magnetism</a:t>
            </a:r>
          </a:p>
          <a:p>
            <a:pPr lvl="3"/>
            <a:r>
              <a:rPr lang="en-US" dirty="0" smtClean="0"/>
              <a:t>pair of electrons spinning in same direction creates a stronger magnet</a:t>
            </a:r>
          </a:p>
          <a:p>
            <a:pPr lvl="3"/>
            <a:r>
              <a:rPr lang="en-US" dirty="0" smtClean="0"/>
              <a:t>pair of electrons spinning in opposite</a:t>
            </a:r>
            <a:br>
              <a:rPr lang="en-US" dirty="0" smtClean="0"/>
            </a:br>
            <a:r>
              <a:rPr lang="en-US" dirty="0" smtClean="0"/>
              <a:t>direction cancels magnetic field of the</a:t>
            </a:r>
            <a:br>
              <a:rPr lang="en-US" dirty="0" smtClean="0"/>
            </a:br>
            <a:r>
              <a:rPr lang="en-US" dirty="0" smtClean="0"/>
              <a:t>other</a:t>
            </a:r>
          </a:p>
          <a:p>
            <a:pPr lvl="2"/>
            <a:r>
              <a:rPr lang="en-US" dirty="0" smtClean="0"/>
              <a:t>electron revolution</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0" y="614908"/>
            <a:ext cx="9144000" cy="1077218"/>
          </a:xfrm>
        </p:spPr>
        <p:txBody>
          <a:bodyPr/>
          <a:lstStyle/>
          <a:p>
            <a:r>
              <a:rPr lang="en-US" dirty="0"/>
              <a:t>Magnetic Fields</a:t>
            </a:r>
            <a:br>
              <a:rPr lang="en-US" dirty="0"/>
            </a:br>
            <a:r>
              <a:rPr lang="en-US" dirty="0"/>
              <a:t>CHECK YOUR </a:t>
            </a:r>
            <a:r>
              <a:rPr lang="en-US" dirty="0" smtClean="0"/>
              <a:t>NEIGHBOR</a:t>
            </a:r>
            <a:endParaRPr lang="en-US" dirty="0"/>
          </a:p>
        </p:txBody>
      </p:sp>
      <p:sp>
        <p:nvSpPr>
          <p:cNvPr id="209923" name="Rectangle 3"/>
          <p:cNvSpPr>
            <a:spLocks noGrp="1" noChangeArrowheads="1"/>
          </p:cNvSpPr>
          <p:nvPr>
            <p:ph idx="1"/>
          </p:nvPr>
        </p:nvSpPr>
        <p:spPr/>
        <p:txBody>
          <a:bodyPr/>
          <a:lstStyle/>
          <a:p>
            <a:pPr marL="0" indent="0">
              <a:buNone/>
            </a:pPr>
            <a:r>
              <a:rPr lang="en-US" dirty="0"/>
              <a:t>The source of all magnetism </a:t>
            </a:r>
            <a:r>
              <a:rPr lang="en-US" dirty="0" smtClean="0"/>
              <a:t>is</a:t>
            </a:r>
          </a:p>
          <a:p>
            <a:pPr marL="0" indent="0">
              <a:buNone/>
            </a:pPr>
            <a:endParaRPr lang="en-US" sz="1500" dirty="0" smtClean="0"/>
          </a:p>
          <a:p>
            <a:pPr marL="514350" indent="-514350">
              <a:buFont typeface="+mj-lt"/>
              <a:buAutoNum type="alphaUcPeriod"/>
            </a:pPr>
            <a:r>
              <a:rPr lang="en-US" dirty="0" smtClean="0"/>
              <a:t>electrons rotating around an atomic nucleus.</a:t>
            </a:r>
          </a:p>
          <a:p>
            <a:pPr marL="514350" indent="-514350">
              <a:buFont typeface="+mj-lt"/>
              <a:buAutoNum type="alphaUcPeriod"/>
            </a:pPr>
            <a:r>
              <a:rPr lang="en-US" dirty="0" smtClean="0"/>
              <a:t>electrons spinning around internal axes. </a:t>
            </a:r>
          </a:p>
          <a:p>
            <a:pPr marL="514350" indent="-514350">
              <a:buFont typeface="+mj-lt"/>
              <a:buAutoNum type="alphaUcPeriod"/>
            </a:pPr>
            <a:r>
              <a:rPr lang="en-US" dirty="0" smtClean="0"/>
              <a:t>either or both A and B.</a:t>
            </a:r>
          </a:p>
          <a:p>
            <a:pPr marL="514350" indent="-514350">
              <a:buFont typeface="+mj-lt"/>
              <a:buAutoNum type="alphaUcPeriod"/>
            </a:pPr>
            <a:r>
              <a:rPr lang="en-US" dirty="0" smtClean="0"/>
              <a:t>tiny bits of iron.</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0" y="614908"/>
            <a:ext cx="9144000" cy="1077218"/>
          </a:xfrm>
        </p:spPr>
        <p:txBody>
          <a:bodyPr/>
          <a:lstStyle/>
          <a:p>
            <a:r>
              <a:rPr lang="en-US" dirty="0"/>
              <a:t>Magnetic Fields</a:t>
            </a:r>
            <a:br>
              <a:rPr lang="en-US" dirty="0"/>
            </a:br>
            <a:r>
              <a:rPr lang="en-US" dirty="0"/>
              <a:t>CHECK YOUR ANSWER</a:t>
            </a:r>
          </a:p>
        </p:txBody>
      </p:sp>
      <p:sp>
        <p:nvSpPr>
          <p:cNvPr id="211971" name="Rectangle 3"/>
          <p:cNvSpPr>
            <a:spLocks noGrp="1" noChangeArrowheads="1"/>
          </p:cNvSpPr>
          <p:nvPr>
            <p:ph idx="1"/>
          </p:nvPr>
        </p:nvSpPr>
        <p:spPr/>
        <p:txBody>
          <a:bodyPr/>
          <a:lstStyle/>
          <a:p>
            <a:pPr marL="0" indent="0">
              <a:buNone/>
            </a:pPr>
            <a:r>
              <a:rPr lang="en-US" dirty="0"/>
              <a:t>The source of all magnetism </a:t>
            </a:r>
            <a:r>
              <a:rPr lang="en-US" dirty="0" smtClean="0"/>
              <a:t>is</a:t>
            </a:r>
          </a:p>
          <a:p>
            <a:pPr marL="0" indent="0">
              <a:buNone/>
            </a:pPr>
            <a:endParaRPr lang="en-US" sz="1500" dirty="0"/>
          </a:p>
          <a:p>
            <a:pPr marL="514350" indent="-514350">
              <a:buFont typeface="+mj-lt"/>
              <a:buAutoNum type="alphaUcPeriod"/>
            </a:pPr>
            <a:r>
              <a:rPr lang="en-US" dirty="0"/>
              <a:t>electrons rotating around an atomic nucleus.</a:t>
            </a:r>
          </a:p>
          <a:p>
            <a:pPr marL="514350" indent="-514350">
              <a:buFont typeface="+mj-lt"/>
              <a:buAutoNum type="alphaUcPeriod"/>
            </a:pPr>
            <a:r>
              <a:rPr lang="en-US" dirty="0"/>
              <a:t>electrons spinning around internal axes. </a:t>
            </a:r>
          </a:p>
          <a:p>
            <a:pPr marL="514350" indent="-514350">
              <a:buFont typeface="+mj-lt"/>
              <a:buAutoNum type="alphaUcPeriod"/>
            </a:pPr>
            <a:r>
              <a:rPr lang="en-US" b="1" dirty="0"/>
              <a:t>either or both A and B.</a:t>
            </a:r>
          </a:p>
          <a:p>
            <a:pPr marL="514350" indent="-514350">
              <a:buFont typeface="+mj-lt"/>
              <a:buAutoNum type="alphaUcPeriod"/>
            </a:pPr>
            <a:r>
              <a:rPr lang="en-US" dirty="0"/>
              <a:t>tiny bits of iron.</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0" y="614908"/>
            <a:ext cx="9144000" cy="1077218"/>
          </a:xfrm>
        </p:spPr>
        <p:txBody>
          <a:bodyPr/>
          <a:lstStyle/>
          <a:p>
            <a:r>
              <a:rPr lang="en-US" dirty="0"/>
              <a:t>Magnetic Fields</a:t>
            </a:r>
            <a:br>
              <a:rPr lang="en-US" dirty="0"/>
            </a:br>
            <a:r>
              <a:rPr lang="en-US" dirty="0"/>
              <a:t>CHECK YOUR </a:t>
            </a:r>
            <a:r>
              <a:rPr lang="en-US" dirty="0" smtClean="0"/>
              <a:t>NEIGHBOR</a:t>
            </a:r>
            <a:endParaRPr lang="en-US" dirty="0"/>
          </a:p>
        </p:txBody>
      </p:sp>
      <p:sp>
        <p:nvSpPr>
          <p:cNvPr id="214019" name="Rectangle 3"/>
          <p:cNvSpPr>
            <a:spLocks noGrp="1" noChangeArrowheads="1"/>
          </p:cNvSpPr>
          <p:nvPr>
            <p:ph idx="1"/>
          </p:nvPr>
        </p:nvSpPr>
        <p:spPr/>
        <p:txBody>
          <a:bodyPr/>
          <a:lstStyle/>
          <a:p>
            <a:pPr marL="0" indent="0">
              <a:buNone/>
            </a:pPr>
            <a:r>
              <a:rPr lang="en-US" dirty="0"/>
              <a:t>Where magnetic field lines are more dense, the field there </a:t>
            </a:r>
            <a:r>
              <a:rPr lang="en-US" dirty="0" smtClean="0"/>
              <a:t>is</a:t>
            </a:r>
          </a:p>
          <a:p>
            <a:pPr marL="0" indent="0">
              <a:buNone/>
            </a:pPr>
            <a:endParaRPr lang="en-US" sz="1500" dirty="0"/>
          </a:p>
          <a:p>
            <a:pPr marL="514350" indent="-514350">
              <a:buFont typeface="+mj-lt"/>
              <a:buAutoNum type="alphaUcPeriod"/>
            </a:pPr>
            <a:r>
              <a:rPr lang="en-US" dirty="0" smtClean="0"/>
              <a:t>weaker.</a:t>
            </a:r>
          </a:p>
          <a:p>
            <a:pPr marL="514350" indent="-514350">
              <a:buFont typeface="+mj-lt"/>
              <a:buAutoNum type="alphaUcPeriod"/>
            </a:pPr>
            <a:r>
              <a:rPr lang="en-US" dirty="0" smtClean="0"/>
              <a:t>stronger.</a:t>
            </a:r>
          </a:p>
          <a:p>
            <a:pPr marL="514350" indent="-514350">
              <a:buFont typeface="+mj-lt"/>
              <a:buAutoNum type="alphaUcPeriod"/>
            </a:pPr>
            <a:r>
              <a:rPr lang="en-US" dirty="0" smtClean="0"/>
              <a:t>Both A and B.</a:t>
            </a:r>
          </a:p>
          <a:p>
            <a:pPr marL="514350" indent="-514350">
              <a:buFont typeface="+mj-lt"/>
              <a:buAutoNum type="alphaUcPeriod"/>
            </a:pPr>
            <a:r>
              <a:rPr lang="en-US" dirty="0" smtClean="0"/>
              <a:t>Neither A nor B.</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0" y="614908"/>
            <a:ext cx="9144000" cy="1077218"/>
          </a:xfrm>
        </p:spPr>
        <p:txBody>
          <a:bodyPr/>
          <a:lstStyle/>
          <a:p>
            <a:r>
              <a:rPr lang="en-US" dirty="0"/>
              <a:t>Magnetic Fields</a:t>
            </a:r>
            <a:br>
              <a:rPr lang="en-US" dirty="0"/>
            </a:br>
            <a:r>
              <a:rPr lang="en-US" dirty="0"/>
              <a:t>CHECK YOUR </a:t>
            </a:r>
            <a:r>
              <a:rPr lang="en-US" dirty="0" smtClean="0"/>
              <a:t>ANSWER</a:t>
            </a:r>
            <a:endParaRPr lang="en-US" dirty="0"/>
          </a:p>
        </p:txBody>
      </p:sp>
      <p:sp>
        <p:nvSpPr>
          <p:cNvPr id="216067" name="Rectangle 3"/>
          <p:cNvSpPr>
            <a:spLocks noGrp="1" noChangeArrowheads="1"/>
          </p:cNvSpPr>
          <p:nvPr>
            <p:ph idx="1"/>
          </p:nvPr>
        </p:nvSpPr>
        <p:spPr/>
        <p:txBody>
          <a:bodyPr/>
          <a:lstStyle/>
          <a:p>
            <a:pPr marL="0" indent="0">
              <a:buNone/>
            </a:pPr>
            <a:r>
              <a:rPr lang="en-US" dirty="0"/>
              <a:t>Where magnetic field lines are more dense, the field there </a:t>
            </a:r>
            <a:r>
              <a:rPr lang="en-US" dirty="0" smtClean="0"/>
              <a:t>is</a:t>
            </a:r>
          </a:p>
          <a:p>
            <a:pPr marL="0" indent="0">
              <a:buNone/>
            </a:pPr>
            <a:endParaRPr lang="en-US" sz="1500" dirty="0"/>
          </a:p>
          <a:p>
            <a:pPr marL="514350" indent="-514350">
              <a:buFont typeface="+mj-lt"/>
              <a:buAutoNum type="alphaUcPeriod"/>
            </a:pPr>
            <a:r>
              <a:rPr lang="en-US" dirty="0"/>
              <a:t>weaker.</a:t>
            </a:r>
          </a:p>
          <a:p>
            <a:pPr marL="514350" indent="-514350">
              <a:buFont typeface="+mj-lt"/>
              <a:buAutoNum type="alphaUcPeriod"/>
            </a:pPr>
            <a:r>
              <a:rPr lang="en-US" b="1" dirty="0"/>
              <a:t>stronger.</a:t>
            </a:r>
          </a:p>
          <a:p>
            <a:pPr marL="514350" indent="-514350">
              <a:buFont typeface="+mj-lt"/>
              <a:buAutoNum type="alphaUcPeriod"/>
            </a:pPr>
            <a:r>
              <a:rPr lang="en-US" dirty="0"/>
              <a:t>Both A and B.</a:t>
            </a:r>
          </a:p>
          <a:p>
            <a:pPr marL="514350" indent="-514350">
              <a:buFont typeface="+mj-lt"/>
              <a:buAutoNum type="alphaUcPeriod"/>
            </a:pPr>
            <a:r>
              <a:rPr lang="en-US" dirty="0"/>
              <a:t>Neither A nor B.</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r>
              <a:rPr lang="en-US" dirty="0" smtClean="0"/>
              <a:t>Magnetic Domains</a:t>
            </a:r>
            <a:endParaRPr lang="en-US" dirty="0"/>
          </a:p>
        </p:txBody>
      </p:sp>
      <p:sp>
        <p:nvSpPr>
          <p:cNvPr id="218115" name="Rectangle 3"/>
          <p:cNvSpPr>
            <a:spLocks noGrp="1" noChangeArrowheads="1"/>
          </p:cNvSpPr>
          <p:nvPr>
            <p:ph idx="1"/>
          </p:nvPr>
        </p:nvSpPr>
        <p:spPr/>
        <p:txBody>
          <a:bodyPr/>
          <a:lstStyle/>
          <a:p>
            <a:r>
              <a:rPr lang="en-US" dirty="0" smtClean="0"/>
              <a:t>Magnetic domains</a:t>
            </a:r>
          </a:p>
          <a:p>
            <a:pPr lvl="1"/>
            <a:r>
              <a:rPr lang="en-US" dirty="0" smtClean="0"/>
              <a:t>Magnetized clusters of </a:t>
            </a:r>
            <a:br>
              <a:rPr lang="en-US" dirty="0" smtClean="0"/>
            </a:br>
            <a:r>
              <a:rPr lang="en-US" dirty="0" smtClean="0"/>
              <a:t>aligned magnetic atoms</a:t>
            </a:r>
          </a:p>
          <a:p>
            <a:r>
              <a:rPr lang="en-US" dirty="0" smtClean="0"/>
              <a:t>Permanent magnets made by</a:t>
            </a:r>
          </a:p>
          <a:p>
            <a:pPr lvl="1"/>
            <a:r>
              <a:rPr lang="en-US" dirty="0" smtClean="0"/>
              <a:t>placing pieces of iron or similar magnetic materials in a strong magnetic field.</a:t>
            </a:r>
          </a:p>
          <a:p>
            <a:pPr lvl="1"/>
            <a:r>
              <a:rPr lang="en-US" dirty="0" smtClean="0"/>
              <a:t>stroking material with a magnet to align the domains.</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8" name="Picture 7" descr="24_05_Figure.jpg"/>
          <p:cNvPicPr>
            <a:picLocks noChangeAspect="1"/>
          </p:cNvPicPr>
          <p:nvPr/>
        </p:nvPicPr>
        <p:blipFill rotWithShape="1">
          <a:blip r:embed="rId3">
            <a:extLst>
              <a:ext uri="{28A0092B-C50C-407E-A947-70E740481C1C}">
                <a14:useLocalDpi xmlns:a14="http://schemas.microsoft.com/office/drawing/2010/main" val="0"/>
              </a:ext>
            </a:extLst>
          </a:blip>
          <a:srcRect b="2804"/>
          <a:stretch/>
        </p:blipFill>
        <p:spPr>
          <a:xfrm>
            <a:off x="5616063" y="1092308"/>
            <a:ext cx="2858276" cy="284884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lang="en-US" dirty="0" smtClean="0"/>
              <a:t>Magnetic Domains</a:t>
            </a:r>
            <a:endParaRPr lang="en-US" dirty="0"/>
          </a:p>
        </p:txBody>
      </p:sp>
      <p:sp>
        <p:nvSpPr>
          <p:cNvPr id="219139" name="Rectangle 3"/>
          <p:cNvSpPr>
            <a:spLocks noGrp="1" noChangeArrowheads="1"/>
          </p:cNvSpPr>
          <p:nvPr>
            <p:ph idx="1"/>
          </p:nvPr>
        </p:nvSpPr>
        <p:spPr/>
        <p:txBody>
          <a:bodyPr/>
          <a:lstStyle/>
          <a:p>
            <a:r>
              <a:rPr lang="en-US" dirty="0" smtClean="0"/>
              <a:t>Difference between permanent magnet and temporary magnet</a:t>
            </a:r>
          </a:p>
          <a:p>
            <a:pPr lvl="1"/>
            <a:r>
              <a:rPr lang="en-US" dirty="0" smtClean="0"/>
              <a:t>Permanent magnet</a:t>
            </a:r>
          </a:p>
          <a:p>
            <a:pPr lvl="2"/>
            <a:r>
              <a:rPr lang="en-US" dirty="0" smtClean="0"/>
              <a:t>alignment of domains remains once external magnetic field is removed</a:t>
            </a:r>
          </a:p>
          <a:p>
            <a:pPr lvl="1"/>
            <a:r>
              <a:rPr lang="en-US" dirty="0" smtClean="0"/>
              <a:t>Temporary magnet</a:t>
            </a:r>
          </a:p>
          <a:p>
            <a:pPr lvl="2"/>
            <a:r>
              <a:rPr lang="en-US" dirty="0" smtClean="0"/>
              <a:t>alignment of domains returns to random arrangement once external magnetic field is removed</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US" dirty="0" smtClean="0"/>
              <a:t>Magnetic Domains</a:t>
            </a:r>
            <a:endParaRPr lang="en-US" dirty="0"/>
          </a:p>
        </p:txBody>
      </p:sp>
      <p:sp>
        <p:nvSpPr>
          <p:cNvPr id="220163" name="Rectangle 3"/>
          <p:cNvSpPr>
            <a:spLocks noGrp="1" noChangeArrowheads="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5" name="Picture 4" descr="24_07_Figure.jpg"/>
          <p:cNvPicPr>
            <a:picLocks noChangeAspect="1"/>
          </p:cNvPicPr>
          <p:nvPr/>
        </p:nvPicPr>
        <p:blipFill rotWithShape="1">
          <a:blip r:embed="rId3">
            <a:extLst>
              <a:ext uri="{28A0092B-C50C-407E-A947-70E740481C1C}">
                <a14:useLocalDpi xmlns:a14="http://schemas.microsoft.com/office/drawing/2010/main" val="0"/>
              </a:ext>
            </a:extLst>
          </a:blip>
          <a:srcRect b="2804"/>
          <a:stretch/>
        </p:blipFill>
        <p:spPr>
          <a:xfrm>
            <a:off x="2091547" y="1407206"/>
            <a:ext cx="4960906" cy="507856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smtClean="0"/>
              <a:t>This lecture will help you understand:</a:t>
            </a:r>
            <a:endParaRPr lang="en-US" dirty="0"/>
          </a:p>
        </p:txBody>
      </p:sp>
      <p:sp>
        <p:nvSpPr>
          <p:cNvPr id="3075" name="Rectangle 3"/>
          <p:cNvSpPr>
            <a:spLocks noGrp="1" noChangeArrowheads="1"/>
          </p:cNvSpPr>
          <p:nvPr>
            <p:ph idx="1"/>
          </p:nvPr>
        </p:nvSpPr>
        <p:spPr>
          <a:xfrm>
            <a:off x="365125" y="1957254"/>
            <a:ext cx="8229600" cy="4756437"/>
          </a:xfrm>
        </p:spPr>
        <p:txBody>
          <a:bodyPr/>
          <a:lstStyle/>
          <a:p>
            <a:pPr>
              <a:lnSpc>
                <a:spcPct val="90000"/>
              </a:lnSpc>
            </a:pPr>
            <a:r>
              <a:rPr lang="en-US" dirty="0" smtClean="0"/>
              <a:t>Magnetic Forces</a:t>
            </a:r>
          </a:p>
          <a:p>
            <a:pPr>
              <a:lnSpc>
                <a:spcPct val="90000"/>
              </a:lnSpc>
            </a:pPr>
            <a:r>
              <a:rPr lang="en-US" dirty="0" smtClean="0"/>
              <a:t>Magnetic Poles</a:t>
            </a:r>
          </a:p>
          <a:p>
            <a:pPr>
              <a:lnSpc>
                <a:spcPct val="90000"/>
              </a:lnSpc>
            </a:pPr>
            <a:r>
              <a:rPr lang="en-US" dirty="0" smtClean="0"/>
              <a:t>Magnetic Fields</a:t>
            </a:r>
          </a:p>
          <a:p>
            <a:pPr>
              <a:lnSpc>
                <a:spcPct val="90000"/>
              </a:lnSpc>
            </a:pPr>
            <a:r>
              <a:rPr lang="en-US" dirty="0" smtClean="0"/>
              <a:t>Magnetic Domains</a:t>
            </a:r>
          </a:p>
          <a:p>
            <a:pPr>
              <a:lnSpc>
                <a:spcPct val="90000"/>
              </a:lnSpc>
            </a:pPr>
            <a:r>
              <a:rPr lang="en-US" dirty="0" smtClean="0"/>
              <a:t>Electric Currents and Magnetic Fields</a:t>
            </a:r>
          </a:p>
          <a:p>
            <a:pPr>
              <a:lnSpc>
                <a:spcPct val="90000"/>
              </a:lnSpc>
            </a:pPr>
            <a:r>
              <a:rPr lang="en-US" dirty="0" smtClean="0"/>
              <a:t>Electromagnets</a:t>
            </a:r>
          </a:p>
          <a:p>
            <a:pPr>
              <a:lnSpc>
                <a:spcPct val="90000"/>
              </a:lnSpc>
            </a:pPr>
            <a:r>
              <a:rPr lang="en-US" dirty="0" smtClean="0"/>
              <a:t>Magnetic Force on Moving Charged Particles </a:t>
            </a:r>
          </a:p>
          <a:p>
            <a:pPr>
              <a:lnSpc>
                <a:spcPct val="90000"/>
              </a:lnSpc>
            </a:pPr>
            <a:r>
              <a:rPr lang="en-US" dirty="0" smtClean="0"/>
              <a:t>Magnetic Force on Current Carrying Wires</a:t>
            </a:r>
          </a:p>
          <a:p>
            <a:pPr>
              <a:lnSpc>
                <a:spcPct val="90000"/>
              </a:lnSpc>
            </a:pPr>
            <a:r>
              <a:rPr lang="en-US" dirty="0" smtClean="0"/>
              <a:t>Earth</a:t>
            </a:r>
            <a:r>
              <a:rPr lang="fr-FR" altLang="ja-JP" dirty="0" smtClean="0"/>
              <a:t>'</a:t>
            </a:r>
            <a:r>
              <a:rPr lang="en-US" dirty="0" smtClean="0"/>
              <a:t>s Magnetic Field</a:t>
            </a:r>
          </a:p>
          <a:p>
            <a:pPr>
              <a:lnSpc>
                <a:spcPct val="90000"/>
              </a:lnSpc>
            </a:pPr>
            <a:r>
              <a:rPr lang="en-US" dirty="0" smtClean="0"/>
              <a:t>Biomagnetism</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24_08_Figure.jpg"/>
          <p:cNvPicPr>
            <a:picLocks noChangeAspect="1"/>
          </p:cNvPicPr>
          <p:nvPr/>
        </p:nvPicPr>
        <p:blipFill rotWithShape="1">
          <a:blip r:embed="rId3">
            <a:extLst>
              <a:ext uri="{28A0092B-C50C-407E-A947-70E740481C1C}">
                <a14:useLocalDpi xmlns:a14="http://schemas.microsoft.com/office/drawing/2010/main" val="0"/>
              </a:ext>
            </a:extLst>
          </a:blip>
          <a:srcRect b="2804"/>
          <a:stretch/>
        </p:blipFill>
        <p:spPr>
          <a:xfrm>
            <a:off x="6211655" y="3525580"/>
            <a:ext cx="2603752" cy="3168548"/>
          </a:xfrm>
          <a:prstGeom prst="rect">
            <a:avLst/>
          </a:prstGeom>
        </p:spPr>
      </p:pic>
      <p:sp>
        <p:nvSpPr>
          <p:cNvPr id="223234" name="Rectangle 2"/>
          <p:cNvSpPr>
            <a:spLocks noGrp="1" noChangeArrowheads="1"/>
          </p:cNvSpPr>
          <p:nvPr>
            <p:ph type="title"/>
          </p:nvPr>
        </p:nvSpPr>
        <p:spPr/>
        <p:txBody>
          <a:bodyPr/>
          <a:lstStyle/>
          <a:p>
            <a:r>
              <a:rPr lang="en-US" dirty="0" smtClean="0"/>
              <a:t>Electric Currents and Magnetic Fields</a:t>
            </a:r>
            <a:endParaRPr lang="en-US" dirty="0"/>
          </a:p>
        </p:txBody>
      </p:sp>
      <p:sp>
        <p:nvSpPr>
          <p:cNvPr id="223235" name="Rectangle 3"/>
          <p:cNvSpPr>
            <a:spLocks noGrp="1" noChangeArrowheads="1"/>
          </p:cNvSpPr>
          <p:nvPr>
            <p:ph idx="1"/>
          </p:nvPr>
        </p:nvSpPr>
        <p:spPr/>
        <p:txBody>
          <a:bodyPr/>
          <a:lstStyle/>
          <a:p>
            <a:r>
              <a:rPr lang="en-US" dirty="0" smtClean="0"/>
              <a:t>Connection between electricity and magnetism</a:t>
            </a:r>
          </a:p>
          <a:p>
            <a:pPr lvl="1"/>
            <a:r>
              <a:rPr lang="en-US" dirty="0" smtClean="0"/>
              <a:t>Magnetic field forms a pattern of concentric circles around a current-carrying wire.</a:t>
            </a:r>
          </a:p>
          <a:p>
            <a:pPr lvl="1"/>
            <a:r>
              <a:rPr lang="en-US" dirty="0" smtClean="0"/>
              <a:t>When current reverses direction,</a:t>
            </a:r>
            <a:br>
              <a:rPr lang="en-US" dirty="0" smtClean="0"/>
            </a:br>
            <a:r>
              <a:rPr lang="en-US" dirty="0" smtClean="0"/>
              <a:t>the direction of the field lines </a:t>
            </a:r>
            <a:br>
              <a:rPr lang="en-US" dirty="0" smtClean="0"/>
            </a:br>
            <a:r>
              <a:rPr lang="en-US" dirty="0" smtClean="0"/>
              <a:t>reverse.</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dirty="0" smtClean="0"/>
              <a:t>Electric Currents and Magnetic Fields</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5" name="Picture 4" descr="24_09_Figure.jpg"/>
          <p:cNvPicPr>
            <a:picLocks noChangeAspect="1"/>
          </p:cNvPicPr>
          <p:nvPr/>
        </p:nvPicPr>
        <p:blipFill rotWithShape="1">
          <a:blip r:embed="rId3">
            <a:extLst>
              <a:ext uri="{28A0092B-C50C-407E-A947-70E740481C1C}">
                <a14:useLocalDpi xmlns:a14="http://schemas.microsoft.com/office/drawing/2010/main" val="0"/>
              </a:ext>
            </a:extLst>
          </a:blip>
          <a:srcRect b="2873"/>
          <a:stretch/>
        </p:blipFill>
        <p:spPr>
          <a:xfrm>
            <a:off x="1055455" y="1465286"/>
            <a:ext cx="7023946" cy="504768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r>
              <a:rPr lang="en-US" dirty="0" smtClean="0"/>
              <a:t>Electric Currents and Magnetic Fields</a:t>
            </a:r>
            <a:endParaRPr lang="en-US" dirty="0"/>
          </a:p>
        </p:txBody>
      </p:sp>
      <p:sp>
        <p:nvSpPr>
          <p:cNvPr id="225283" name="Rectangle 3"/>
          <p:cNvSpPr>
            <a:spLocks noGrp="1" noChangeArrowheads="1"/>
          </p:cNvSpPr>
          <p:nvPr>
            <p:ph idx="1"/>
          </p:nvPr>
        </p:nvSpPr>
        <p:spPr>
          <a:xfrm>
            <a:off x="365125" y="1921308"/>
            <a:ext cx="8229600" cy="4653915"/>
          </a:xfrm>
        </p:spPr>
        <p:txBody>
          <a:bodyPr/>
          <a:lstStyle/>
          <a:p>
            <a:r>
              <a:rPr lang="en-US" dirty="0" smtClean="0"/>
              <a:t>Magnetic field intensity</a:t>
            </a:r>
          </a:p>
          <a:p>
            <a:pPr lvl="1"/>
            <a:r>
              <a:rPr lang="en-US" dirty="0" smtClean="0"/>
              <a:t>increases as the number of loops increase in a current-carrying coil temporary magnet.</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5" name="Picture 4" descr="24_10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830" y="3541054"/>
            <a:ext cx="7117196" cy="299113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r>
              <a:rPr lang="en-US" dirty="0" smtClean="0"/>
              <a:t>Electric Currents and Magnetic Fields</a:t>
            </a:r>
            <a:endParaRPr lang="en-US" dirty="0"/>
          </a:p>
        </p:txBody>
      </p:sp>
      <p:sp>
        <p:nvSpPr>
          <p:cNvPr id="226307" name="Rectangle 3"/>
          <p:cNvSpPr>
            <a:spLocks noGrp="1" noChangeArrowheads="1"/>
          </p:cNvSpPr>
          <p:nvPr>
            <p:ph idx="1"/>
          </p:nvPr>
        </p:nvSpPr>
        <p:spPr/>
        <p:txBody>
          <a:bodyPr/>
          <a:lstStyle/>
          <a:p>
            <a:pPr>
              <a:lnSpc>
                <a:spcPct val="90000"/>
              </a:lnSpc>
            </a:pPr>
            <a:r>
              <a:rPr lang="en-US" dirty="0" smtClean="0"/>
              <a:t>Electromagnet</a:t>
            </a:r>
          </a:p>
          <a:p>
            <a:pPr lvl="1">
              <a:lnSpc>
                <a:spcPct val="90000"/>
              </a:lnSpc>
            </a:pPr>
            <a:r>
              <a:rPr lang="en-US" dirty="0" smtClean="0"/>
              <a:t>Iron bar placed in a current-carrying coil</a:t>
            </a:r>
          </a:p>
          <a:p>
            <a:pPr lvl="1">
              <a:lnSpc>
                <a:spcPct val="90000"/>
              </a:lnSpc>
            </a:pPr>
            <a:r>
              <a:rPr lang="en-US" dirty="0" smtClean="0"/>
              <a:t>Most powerful—employs superconducting coils that eliminate the core</a:t>
            </a:r>
          </a:p>
          <a:p>
            <a:pPr lvl="1">
              <a:lnSpc>
                <a:spcPct val="90000"/>
              </a:lnSpc>
            </a:pPr>
            <a:r>
              <a:rPr lang="en-US" dirty="0" smtClean="0"/>
              <a:t>Applications </a:t>
            </a:r>
          </a:p>
          <a:p>
            <a:pPr lvl="2">
              <a:lnSpc>
                <a:spcPct val="90000"/>
              </a:lnSpc>
            </a:pPr>
            <a:r>
              <a:rPr lang="en-US" dirty="0" smtClean="0"/>
              <a:t>control charged-particle beams in high-energy accelerators</a:t>
            </a:r>
          </a:p>
          <a:p>
            <a:pPr lvl="2">
              <a:lnSpc>
                <a:spcPct val="90000"/>
              </a:lnSpc>
            </a:pPr>
            <a:r>
              <a:rPr lang="en-US" dirty="0" smtClean="0"/>
              <a:t>lift automobiles and other</a:t>
            </a:r>
            <a:br>
              <a:rPr lang="en-US" dirty="0" smtClean="0"/>
            </a:br>
            <a:r>
              <a:rPr lang="en-US" dirty="0" smtClean="0"/>
              <a:t>iron objects</a:t>
            </a:r>
          </a:p>
          <a:p>
            <a:pPr lvl="2">
              <a:lnSpc>
                <a:spcPct val="90000"/>
              </a:lnSpc>
            </a:pPr>
            <a:r>
              <a:rPr lang="en-US" dirty="0" smtClean="0"/>
              <a:t>levitate and propel </a:t>
            </a:r>
            <a:br>
              <a:rPr lang="en-US" dirty="0" smtClean="0"/>
            </a:br>
            <a:r>
              <a:rPr lang="en-US" dirty="0" smtClean="0"/>
              <a:t>high-speed trains</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5" name="Picture 4" descr="24_11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8466" y="4626765"/>
            <a:ext cx="3071124" cy="21482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0" y="614908"/>
            <a:ext cx="9144000" cy="1077218"/>
          </a:xfrm>
        </p:spPr>
        <p:txBody>
          <a:bodyPr/>
          <a:lstStyle/>
          <a:p>
            <a:r>
              <a:rPr lang="en-US" dirty="0"/>
              <a:t>Electric Currents and Magnetic Fields</a:t>
            </a:r>
            <a:br>
              <a:rPr lang="en-US" dirty="0"/>
            </a:br>
            <a:r>
              <a:rPr lang="en-US" dirty="0"/>
              <a:t>CHECK YOUR </a:t>
            </a:r>
            <a:r>
              <a:rPr lang="en-US" dirty="0" smtClean="0"/>
              <a:t>NEIGHBOR</a:t>
            </a:r>
            <a:endParaRPr lang="en-US" dirty="0"/>
          </a:p>
        </p:txBody>
      </p:sp>
      <p:sp>
        <p:nvSpPr>
          <p:cNvPr id="227331" name="Rectangle 3"/>
          <p:cNvSpPr>
            <a:spLocks noGrp="1" noChangeArrowheads="1"/>
          </p:cNvSpPr>
          <p:nvPr>
            <p:ph idx="1"/>
          </p:nvPr>
        </p:nvSpPr>
        <p:spPr/>
        <p:txBody>
          <a:bodyPr/>
          <a:lstStyle/>
          <a:p>
            <a:pPr marL="0" indent="0">
              <a:buNone/>
            </a:pPr>
            <a:r>
              <a:rPr lang="en-US" dirty="0"/>
              <a:t>An electromagnet can be made stronger </a:t>
            </a:r>
            <a:r>
              <a:rPr lang="en-US" dirty="0" smtClean="0"/>
              <a:t>by</a:t>
            </a:r>
          </a:p>
          <a:p>
            <a:pPr marL="0" indent="0">
              <a:buNone/>
            </a:pPr>
            <a:endParaRPr lang="en-US" sz="1500" dirty="0" smtClean="0"/>
          </a:p>
          <a:p>
            <a:pPr marL="514350" indent="-514350">
              <a:buFont typeface="+mj-lt"/>
              <a:buAutoNum type="alphaUcPeriod"/>
            </a:pPr>
            <a:r>
              <a:rPr lang="en-US" dirty="0" smtClean="0"/>
              <a:t>increasing the number of turns of wire.</a:t>
            </a:r>
          </a:p>
          <a:p>
            <a:pPr marL="514350" indent="-514350">
              <a:buFont typeface="+mj-lt"/>
              <a:buAutoNum type="alphaUcPeriod"/>
            </a:pPr>
            <a:r>
              <a:rPr lang="en-US" dirty="0" smtClean="0"/>
              <a:t>increasing the current in the coil. </a:t>
            </a:r>
          </a:p>
          <a:p>
            <a:pPr marL="514350" indent="-514350">
              <a:buFont typeface="+mj-lt"/>
              <a:buAutoNum type="alphaUcPeriod"/>
            </a:pPr>
            <a:r>
              <a:rPr lang="en-US" dirty="0" smtClean="0"/>
              <a:t>Both A and B.</a:t>
            </a:r>
          </a:p>
          <a:p>
            <a:pPr marL="514350" indent="-514350">
              <a:buFont typeface="+mj-lt"/>
              <a:buAutoNum type="alphaUcPeriod"/>
            </a:pPr>
            <a:r>
              <a:rPr lang="en-US" dirty="0" smtClean="0"/>
              <a:t>None of the above.</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0" y="614908"/>
            <a:ext cx="9144000" cy="1077218"/>
          </a:xfrm>
        </p:spPr>
        <p:txBody>
          <a:bodyPr/>
          <a:lstStyle/>
          <a:p>
            <a:r>
              <a:rPr lang="en-US" dirty="0"/>
              <a:t>Electric Currents and Magnetic Fields</a:t>
            </a:r>
            <a:br>
              <a:rPr lang="en-US" dirty="0"/>
            </a:br>
            <a:r>
              <a:rPr lang="en-US" dirty="0"/>
              <a:t>CHECK YOUR ANSWER</a:t>
            </a:r>
          </a:p>
        </p:txBody>
      </p:sp>
      <p:sp>
        <p:nvSpPr>
          <p:cNvPr id="229379" name="Rectangle 3"/>
          <p:cNvSpPr>
            <a:spLocks noGrp="1" noChangeArrowheads="1"/>
          </p:cNvSpPr>
          <p:nvPr>
            <p:ph idx="1"/>
          </p:nvPr>
        </p:nvSpPr>
        <p:spPr/>
        <p:txBody>
          <a:bodyPr/>
          <a:lstStyle/>
          <a:p>
            <a:pPr marL="0" indent="0">
              <a:buNone/>
            </a:pPr>
            <a:r>
              <a:rPr lang="en-US" dirty="0"/>
              <a:t>An electromagnet can be made stronger </a:t>
            </a:r>
            <a:r>
              <a:rPr lang="en-US" dirty="0" smtClean="0"/>
              <a:t>by</a:t>
            </a:r>
          </a:p>
          <a:p>
            <a:pPr marL="0" indent="0">
              <a:buNone/>
            </a:pPr>
            <a:endParaRPr lang="en-US" sz="1500" dirty="0"/>
          </a:p>
          <a:p>
            <a:pPr marL="514350" indent="-514350">
              <a:buFont typeface="+mj-lt"/>
              <a:buAutoNum type="alphaUcPeriod"/>
            </a:pPr>
            <a:r>
              <a:rPr lang="en-US" dirty="0"/>
              <a:t>increasing the number of turns of wire.</a:t>
            </a:r>
          </a:p>
          <a:p>
            <a:pPr marL="514350" indent="-514350">
              <a:buFont typeface="+mj-lt"/>
              <a:buAutoNum type="alphaUcPeriod"/>
            </a:pPr>
            <a:r>
              <a:rPr lang="en-US" dirty="0"/>
              <a:t>increasing the current in the coil. </a:t>
            </a:r>
          </a:p>
          <a:p>
            <a:pPr marL="514350" indent="-514350">
              <a:buFont typeface="+mj-lt"/>
              <a:buAutoNum type="alphaUcPeriod"/>
            </a:pPr>
            <a:r>
              <a:rPr lang="en-US" b="1" dirty="0"/>
              <a:t>Both A and B.</a:t>
            </a:r>
          </a:p>
          <a:p>
            <a:pPr marL="514350" indent="-514350">
              <a:buFont typeface="+mj-lt"/>
              <a:buAutoNum type="alphaUcPeriod"/>
            </a:pPr>
            <a:r>
              <a:rPr lang="en-US" dirty="0"/>
              <a:t>None of the above.</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en-US" dirty="0" smtClean="0"/>
              <a:t>Electromagnets</a:t>
            </a:r>
            <a:endParaRPr lang="en-US" dirty="0"/>
          </a:p>
        </p:txBody>
      </p:sp>
      <p:sp>
        <p:nvSpPr>
          <p:cNvPr id="251907" name="Rectangle 3"/>
          <p:cNvSpPr>
            <a:spLocks noGrp="1" noChangeArrowheads="1"/>
          </p:cNvSpPr>
          <p:nvPr>
            <p:ph idx="1"/>
          </p:nvPr>
        </p:nvSpPr>
        <p:spPr>
          <a:xfrm>
            <a:off x="365124" y="1957254"/>
            <a:ext cx="8364803" cy="4653915"/>
          </a:xfrm>
        </p:spPr>
        <p:txBody>
          <a:bodyPr/>
          <a:lstStyle/>
          <a:p>
            <a:r>
              <a:rPr lang="en-US" dirty="0" smtClean="0"/>
              <a:t>A current-carrying coil of wire is an </a:t>
            </a:r>
            <a:r>
              <a:rPr lang="en-US" b="1" dirty="0" smtClean="0"/>
              <a:t>electromagnet. </a:t>
            </a:r>
          </a:p>
          <a:p>
            <a:r>
              <a:rPr lang="en-US" dirty="0" smtClean="0"/>
              <a:t>The strength of an electromagnet is increased by</a:t>
            </a:r>
          </a:p>
          <a:p>
            <a:pPr lvl="1"/>
            <a:r>
              <a:rPr lang="en-US" dirty="0" smtClean="0"/>
              <a:t>increasing the current through the coil and</a:t>
            </a:r>
          </a:p>
          <a:p>
            <a:pPr lvl="1"/>
            <a:r>
              <a:rPr lang="en-US" dirty="0" smtClean="0"/>
              <a:t>increasing the number of turns in the coil. Industrial magnets gain additional strength by</a:t>
            </a:r>
          </a:p>
          <a:p>
            <a:pPr lvl="1"/>
            <a:r>
              <a:rPr lang="en-US" dirty="0" smtClean="0"/>
              <a:t>having a piece of iron within the coil.</a:t>
            </a:r>
          </a:p>
          <a:p>
            <a:r>
              <a:rPr lang="en-US" dirty="0" smtClean="0"/>
              <a:t>Magnetic domains in the iron core are induced into alignment, adding to the field.</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r>
              <a:rPr lang="en-US" dirty="0" smtClean="0"/>
              <a:t>Electromagnets</a:t>
            </a:r>
            <a:endParaRPr lang="en-US" dirty="0"/>
          </a:p>
        </p:txBody>
      </p:sp>
      <p:sp>
        <p:nvSpPr>
          <p:cNvPr id="275459" name="Rectangle 3"/>
          <p:cNvSpPr>
            <a:spLocks noGrp="1" noChangeArrowheads="1"/>
          </p:cNvSpPr>
          <p:nvPr>
            <p:ph sz="half" idx="1"/>
          </p:nvPr>
        </p:nvSpPr>
        <p:spPr>
          <a:xfrm>
            <a:off x="365124" y="1463040"/>
            <a:ext cx="5176560" cy="5106987"/>
          </a:xfrm>
        </p:spPr>
        <p:txBody>
          <a:bodyPr/>
          <a:lstStyle/>
          <a:p>
            <a:pPr>
              <a:lnSpc>
                <a:spcPct val="90000"/>
              </a:lnSpc>
            </a:pPr>
            <a:r>
              <a:rPr lang="en-US" sz="2000" dirty="0" smtClean="0"/>
              <a:t>Electromagnets without iron cores are used in magnetically levitated, or </a:t>
            </a:r>
            <a:r>
              <a:rPr lang="en-US" altLang="ja-JP" sz="2000" dirty="0" smtClean="0"/>
              <a:t>"</a:t>
            </a:r>
            <a:r>
              <a:rPr lang="en-US" sz="2000" dirty="0" smtClean="0"/>
              <a:t>maglev,</a:t>
            </a:r>
            <a:r>
              <a:rPr lang="en-US" altLang="ja-JP" sz="2000" dirty="0" smtClean="0"/>
              <a:t>"</a:t>
            </a:r>
            <a:r>
              <a:rPr lang="en-US" sz="2000" dirty="0" smtClean="0"/>
              <a:t> transportation.</a:t>
            </a:r>
          </a:p>
          <a:p>
            <a:pPr>
              <a:lnSpc>
                <a:spcPct val="90000"/>
              </a:lnSpc>
            </a:pPr>
            <a:r>
              <a:rPr lang="en-US" sz="2000" dirty="0" smtClean="0"/>
              <a:t>Levitation is accomplished by magnetic coils that run along the track, called a guideway.</a:t>
            </a:r>
          </a:p>
          <a:p>
            <a:pPr lvl="1">
              <a:lnSpc>
                <a:spcPct val="90000"/>
              </a:lnSpc>
            </a:pPr>
            <a:r>
              <a:rPr lang="en-US" sz="2000" dirty="0" smtClean="0"/>
              <a:t>The coils repel large magnets on the train</a:t>
            </a:r>
            <a:r>
              <a:rPr lang="fr-FR" altLang="ja-JP" sz="2000" dirty="0" smtClean="0"/>
              <a:t>'</a:t>
            </a:r>
            <a:r>
              <a:rPr lang="en-US" sz="2000" dirty="0" smtClean="0"/>
              <a:t>s undercarriage.</a:t>
            </a:r>
          </a:p>
          <a:p>
            <a:pPr lvl="1">
              <a:lnSpc>
                <a:spcPct val="90000"/>
              </a:lnSpc>
            </a:pPr>
            <a:r>
              <a:rPr lang="en-US" sz="2000" dirty="0" smtClean="0"/>
              <a:t>Continually alternating electric current fed to the coils continually alternates their magnetic polarity, pulling and pushing the train forward.</a:t>
            </a:r>
          </a:p>
          <a:p>
            <a:pPr>
              <a:lnSpc>
                <a:spcPct val="90000"/>
              </a:lnSpc>
            </a:pPr>
            <a:r>
              <a:rPr lang="en-US" sz="2000" dirty="0" smtClean="0"/>
              <a:t>Electromagnets that utilize superconducting coils produce extremely strong magnetic fields—and they do so very economically because there are no heat losses.</a:t>
            </a:r>
            <a:endParaRPr lang="en-US" sz="20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5" name="Picture 4" descr="24_11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2831" y="1447529"/>
            <a:ext cx="3426600" cy="2396920"/>
          </a:xfrm>
          <a:prstGeom prst="rect">
            <a:avLst/>
          </a:prstGeom>
        </p:spPr>
      </p:pic>
      <p:pic>
        <p:nvPicPr>
          <p:cNvPr id="6" name="Picture 5" descr="24_12_Figur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8976" y="4019828"/>
            <a:ext cx="2914310" cy="25968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r>
              <a:rPr lang="en-US" dirty="0" smtClean="0"/>
              <a:t>Magnetic Forces on Moving Charges</a:t>
            </a:r>
            <a:endParaRPr lang="en-US" dirty="0"/>
          </a:p>
        </p:txBody>
      </p:sp>
      <p:sp>
        <p:nvSpPr>
          <p:cNvPr id="252931" name="Rectangle 3"/>
          <p:cNvSpPr>
            <a:spLocks noGrp="1" noChangeArrowheads="1"/>
          </p:cNvSpPr>
          <p:nvPr>
            <p:ph idx="1"/>
          </p:nvPr>
        </p:nvSpPr>
        <p:spPr>
          <a:xfrm>
            <a:off x="365124" y="1957254"/>
            <a:ext cx="8383340" cy="4791959"/>
          </a:xfrm>
        </p:spPr>
        <p:txBody>
          <a:bodyPr/>
          <a:lstStyle/>
          <a:p>
            <a:pPr>
              <a:lnSpc>
                <a:spcPct val="95000"/>
              </a:lnSpc>
            </a:pPr>
            <a:r>
              <a:rPr lang="en-US" dirty="0" smtClean="0"/>
              <a:t>Moving charges in a magnetic field experience </a:t>
            </a:r>
            <a:r>
              <a:rPr lang="en-US" dirty="0" smtClean="0"/>
              <a:t>a deflecting force.</a:t>
            </a:r>
          </a:p>
          <a:p>
            <a:pPr lvl="1">
              <a:lnSpc>
                <a:spcPct val="95000"/>
              </a:lnSpc>
            </a:pPr>
            <a:r>
              <a:rPr lang="en-US" dirty="0" smtClean="0"/>
              <a:t>Greatest </a:t>
            </a:r>
            <a:r>
              <a:rPr lang="en-US" dirty="0" smtClean="0"/>
              <a:t>force</a:t>
            </a:r>
          </a:p>
          <a:p>
            <a:pPr lvl="2">
              <a:lnSpc>
                <a:spcPct val="95000"/>
              </a:lnSpc>
            </a:pPr>
            <a:r>
              <a:rPr lang="en-US" dirty="0" smtClean="0"/>
              <a:t>particle movement in direction perpendicular to the magnetic field lines</a:t>
            </a:r>
          </a:p>
          <a:p>
            <a:pPr lvl="1">
              <a:lnSpc>
                <a:spcPct val="95000"/>
              </a:lnSpc>
            </a:pPr>
            <a:r>
              <a:rPr lang="en-US" dirty="0" smtClean="0"/>
              <a:t>Least force</a:t>
            </a:r>
          </a:p>
          <a:p>
            <a:pPr lvl="2">
              <a:lnSpc>
                <a:spcPct val="95000"/>
              </a:lnSpc>
            </a:pPr>
            <a:r>
              <a:rPr lang="en-US" dirty="0" smtClean="0"/>
              <a:t>particle movement other than perpendicular to the magnetic field lines</a:t>
            </a:r>
          </a:p>
          <a:p>
            <a:pPr lvl="1">
              <a:lnSpc>
                <a:spcPct val="95000"/>
              </a:lnSpc>
            </a:pPr>
            <a:r>
              <a:rPr lang="en-US" dirty="0" smtClean="0"/>
              <a:t>No force</a:t>
            </a:r>
          </a:p>
          <a:p>
            <a:pPr lvl="2">
              <a:lnSpc>
                <a:spcPct val="95000"/>
              </a:lnSpc>
            </a:pPr>
            <a:r>
              <a:rPr lang="en-US" dirty="0" smtClean="0"/>
              <a:t>particle movement parallel to the magnetic field lines</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r>
              <a:rPr lang="en-US" dirty="0" smtClean="0"/>
              <a:t>Magnetic Forces on Moving Charges</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5" name="Picture 4" descr="24_13_Figure.jpg"/>
          <p:cNvPicPr>
            <a:picLocks noChangeAspect="1"/>
          </p:cNvPicPr>
          <p:nvPr/>
        </p:nvPicPr>
        <p:blipFill rotWithShape="1">
          <a:blip r:embed="rId3">
            <a:extLst>
              <a:ext uri="{28A0092B-C50C-407E-A947-70E740481C1C}">
                <a14:useLocalDpi xmlns:a14="http://schemas.microsoft.com/office/drawing/2010/main" val="0"/>
              </a:ext>
            </a:extLst>
          </a:blip>
          <a:srcRect b="4671"/>
          <a:stretch/>
        </p:blipFill>
        <p:spPr>
          <a:xfrm>
            <a:off x="596812" y="2983863"/>
            <a:ext cx="7941232" cy="3503486"/>
          </a:xfrm>
          <a:prstGeom prst="rect">
            <a:avLst/>
          </a:prstGeom>
        </p:spPr>
      </p:pic>
      <p:sp>
        <p:nvSpPr>
          <p:cNvPr id="7" name="Rectangle 3"/>
          <p:cNvSpPr>
            <a:spLocks noGrp="1" noChangeArrowheads="1"/>
          </p:cNvSpPr>
          <p:nvPr>
            <p:ph idx="1"/>
          </p:nvPr>
        </p:nvSpPr>
        <p:spPr>
          <a:xfrm>
            <a:off x="365125" y="1957254"/>
            <a:ext cx="8229600" cy="4791959"/>
          </a:xfrm>
        </p:spPr>
        <p:txBody>
          <a:bodyPr/>
          <a:lstStyle/>
          <a:p>
            <a:pPr>
              <a:lnSpc>
                <a:spcPct val="95000"/>
              </a:lnSpc>
            </a:pPr>
            <a:r>
              <a:rPr lang="en-US" dirty="0" smtClean="0"/>
              <a:t>Moving charges in a magnetic field experience </a:t>
            </a:r>
            <a:r>
              <a:rPr lang="en-US" dirty="0" smtClean="0"/>
              <a:t>a deflecting </a:t>
            </a:r>
            <a:r>
              <a:rPr lang="en-US" dirty="0"/>
              <a:t>force. (continued</a:t>
            </a:r>
            <a:r>
              <a:rPr lang="en-US" dirty="0" smtClean="0"/>
              <a:t>)</a:t>
            </a:r>
            <a:endParaRPr lang="en-US" dirty="0"/>
          </a:p>
        </p:txBody>
      </p:sp>
    </p:spTree>
    <p:extLst>
      <p:ext uri="{BB962C8B-B14F-4D97-AF65-F5344CB8AC3E}">
        <p14:creationId xmlns:p14="http://schemas.microsoft.com/office/powerpoint/2010/main" val="4532060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US" dirty="0" smtClean="0"/>
              <a:t>Magnetism</a:t>
            </a:r>
            <a:endParaRPr lang="en-US" dirty="0"/>
          </a:p>
        </p:txBody>
      </p:sp>
      <p:sp>
        <p:nvSpPr>
          <p:cNvPr id="221187" name="Rectangle 3"/>
          <p:cNvSpPr>
            <a:spLocks noGrp="1" noChangeArrowheads="1"/>
          </p:cNvSpPr>
          <p:nvPr>
            <p:ph idx="1"/>
          </p:nvPr>
        </p:nvSpPr>
        <p:spPr/>
        <p:txBody>
          <a:bodyPr/>
          <a:lstStyle/>
          <a:p>
            <a:r>
              <a:rPr lang="en-US" dirty="0" smtClean="0"/>
              <a:t>The term </a:t>
            </a:r>
            <a:r>
              <a:rPr lang="en-US" i="1" dirty="0" smtClean="0"/>
              <a:t>magnetism</a:t>
            </a:r>
            <a:r>
              <a:rPr lang="en-US" dirty="0" smtClean="0"/>
              <a:t> comes from the name Magnesia, a coastal district of ancient Thessaly, Greece.</a:t>
            </a:r>
          </a:p>
          <a:p>
            <a:r>
              <a:rPr lang="en-US" dirty="0" smtClean="0"/>
              <a:t>Unusual stones were found by the Greeks more than 2000 years ago.</a:t>
            </a:r>
          </a:p>
          <a:p>
            <a:r>
              <a:rPr lang="en-US" dirty="0" smtClean="0"/>
              <a:t>These stones, called </a:t>
            </a:r>
            <a:r>
              <a:rPr lang="en-US" i="1" dirty="0" smtClean="0"/>
              <a:t>lodestones</a:t>
            </a:r>
            <a:r>
              <a:rPr lang="en-US" dirty="0" smtClean="0"/>
              <a:t>, had the intriguing property of attracting pieces of iron. </a:t>
            </a:r>
          </a:p>
          <a:p>
            <a:r>
              <a:rPr lang="en-US" dirty="0" smtClean="0"/>
              <a:t>Magnets were first fashioned into compasses and used for navigation by the Chinese in the 12th century.</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0" y="614908"/>
            <a:ext cx="9144000" cy="1077218"/>
          </a:xfrm>
        </p:spPr>
        <p:txBody>
          <a:bodyPr/>
          <a:lstStyle/>
          <a:p>
            <a:r>
              <a:rPr lang="en-US" dirty="0"/>
              <a:t>Magnetic Force on Moving Charges</a:t>
            </a:r>
            <a:br>
              <a:rPr lang="en-US" dirty="0"/>
            </a:br>
            <a:r>
              <a:rPr lang="en-US" dirty="0"/>
              <a:t>CHECK YOUR </a:t>
            </a:r>
            <a:r>
              <a:rPr lang="en-US" dirty="0" smtClean="0"/>
              <a:t>NEIGHBOR</a:t>
            </a:r>
            <a:endParaRPr lang="en-US" dirty="0"/>
          </a:p>
        </p:txBody>
      </p:sp>
      <p:sp>
        <p:nvSpPr>
          <p:cNvPr id="256003" name="Rectangle 3"/>
          <p:cNvSpPr>
            <a:spLocks noGrp="1" noChangeArrowheads="1"/>
          </p:cNvSpPr>
          <p:nvPr>
            <p:ph idx="1"/>
          </p:nvPr>
        </p:nvSpPr>
        <p:spPr/>
        <p:txBody>
          <a:bodyPr/>
          <a:lstStyle/>
          <a:p>
            <a:pPr marL="0" indent="0">
              <a:lnSpc>
                <a:spcPct val="90000"/>
              </a:lnSpc>
              <a:buNone/>
            </a:pPr>
            <a:r>
              <a:rPr lang="en-US" sz="2400" dirty="0"/>
              <a:t>The reason that an electron moving in a magnetic field </a:t>
            </a:r>
            <a:r>
              <a:rPr lang="en-US" sz="2400" dirty="0" smtClean="0"/>
              <a:t>doesn</a:t>
            </a:r>
            <a:r>
              <a:rPr lang="fr-FR" sz="2400" dirty="0" smtClean="0"/>
              <a:t>'</a:t>
            </a:r>
            <a:r>
              <a:rPr lang="en-US" sz="2400" dirty="0" smtClean="0"/>
              <a:t>t </a:t>
            </a:r>
            <a:r>
              <a:rPr lang="en-US" sz="2400" dirty="0"/>
              <a:t>pick up speed </a:t>
            </a:r>
            <a:r>
              <a:rPr lang="en-US" sz="2400" dirty="0" smtClean="0"/>
              <a:t>is</a:t>
            </a:r>
          </a:p>
          <a:p>
            <a:pPr marL="0" indent="0">
              <a:lnSpc>
                <a:spcPct val="90000"/>
              </a:lnSpc>
              <a:buNone/>
            </a:pPr>
            <a:endParaRPr lang="en-US" sz="1500" dirty="0"/>
          </a:p>
          <a:p>
            <a:pPr marL="514350" indent="-514350">
              <a:lnSpc>
                <a:spcPct val="90000"/>
              </a:lnSpc>
              <a:buFont typeface="+mj-lt"/>
              <a:buAutoNum type="alphaUcPeriod"/>
            </a:pPr>
            <a:r>
              <a:rPr lang="en-US" sz="2400" dirty="0" smtClean="0"/>
              <a:t>magnets only divert them.</a:t>
            </a:r>
          </a:p>
          <a:p>
            <a:pPr marL="514350" indent="-514350">
              <a:lnSpc>
                <a:spcPct val="90000"/>
              </a:lnSpc>
              <a:buFont typeface="+mj-lt"/>
              <a:buAutoNum type="alphaUcPeriod"/>
            </a:pPr>
            <a:r>
              <a:rPr lang="en-US" sz="2400" dirty="0" smtClean="0"/>
              <a:t>only electric fields can change the speed of a charged particle. </a:t>
            </a:r>
          </a:p>
          <a:p>
            <a:pPr marL="514350" indent="-514350">
              <a:lnSpc>
                <a:spcPct val="90000"/>
              </a:lnSpc>
              <a:buFont typeface="+mj-lt"/>
              <a:buAutoNum type="alphaUcPeriod"/>
            </a:pPr>
            <a:r>
              <a:rPr lang="en-US" sz="2400" dirty="0" smtClean="0"/>
              <a:t>the magnetic force is always perpendicular to its motion.</a:t>
            </a:r>
          </a:p>
          <a:p>
            <a:pPr marL="514350" indent="-514350">
              <a:lnSpc>
                <a:spcPct val="90000"/>
              </a:lnSpc>
              <a:buFont typeface="+mj-lt"/>
              <a:buAutoNum type="alphaUcPeriod"/>
            </a:pPr>
            <a:r>
              <a:rPr lang="en-US" sz="2400" dirty="0" smtClean="0"/>
              <a:t>All of the above.</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0" y="614908"/>
            <a:ext cx="9144000" cy="1077218"/>
          </a:xfrm>
        </p:spPr>
        <p:txBody>
          <a:bodyPr/>
          <a:lstStyle/>
          <a:p>
            <a:r>
              <a:rPr lang="en-US" dirty="0"/>
              <a:t>Magnetic Force on Moving Charges</a:t>
            </a:r>
            <a:br>
              <a:rPr lang="en-US" dirty="0"/>
            </a:br>
            <a:r>
              <a:rPr lang="en-US" dirty="0"/>
              <a:t>CHECK YOUR </a:t>
            </a:r>
            <a:r>
              <a:rPr lang="en-US" dirty="0" smtClean="0"/>
              <a:t>ANSWER</a:t>
            </a:r>
            <a:endParaRPr lang="en-US" dirty="0"/>
          </a:p>
        </p:txBody>
      </p:sp>
      <p:sp>
        <p:nvSpPr>
          <p:cNvPr id="258051" name="Rectangle 3"/>
          <p:cNvSpPr>
            <a:spLocks noGrp="1" noChangeArrowheads="1"/>
          </p:cNvSpPr>
          <p:nvPr>
            <p:ph idx="1"/>
          </p:nvPr>
        </p:nvSpPr>
        <p:spPr/>
        <p:txBody>
          <a:bodyPr/>
          <a:lstStyle/>
          <a:p>
            <a:pPr marL="0" indent="0">
              <a:lnSpc>
                <a:spcPct val="90000"/>
              </a:lnSpc>
              <a:buNone/>
            </a:pPr>
            <a:r>
              <a:rPr lang="en-US" sz="2400" dirty="0"/>
              <a:t>The reason that an electron moving in a magnetic field </a:t>
            </a:r>
            <a:r>
              <a:rPr lang="en-US" sz="2400" dirty="0" smtClean="0"/>
              <a:t>doesn</a:t>
            </a:r>
            <a:r>
              <a:rPr lang="fr-FR" sz="2400" dirty="0" smtClean="0"/>
              <a:t>'</a:t>
            </a:r>
            <a:r>
              <a:rPr lang="en-US" sz="2400" dirty="0" smtClean="0"/>
              <a:t>t </a:t>
            </a:r>
            <a:r>
              <a:rPr lang="en-US" sz="2400" dirty="0"/>
              <a:t>pick up speed </a:t>
            </a:r>
            <a:r>
              <a:rPr lang="en-US" sz="2400" dirty="0" smtClean="0"/>
              <a:t>is</a:t>
            </a:r>
          </a:p>
          <a:p>
            <a:pPr marL="0" indent="0">
              <a:lnSpc>
                <a:spcPct val="90000"/>
              </a:lnSpc>
              <a:buNone/>
            </a:pPr>
            <a:endParaRPr lang="en-US" sz="1500" dirty="0"/>
          </a:p>
          <a:p>
            <a:pPr marL="514350" indent="-514350">
              <a:lnSpc>
                <a:spcPct val="90000"/>
              </a:lnSpc>
              <a:buFont typeface="+mj-lt"/>
              <a:buAutoNum type="alphaUcPeriod"/>
            </a:pPr>
            <a:r>
              <a:rPr lang="en-US" sz="2400" dirty="0"/>
              <a:t>magnets only divert them.</a:t>
            </a:r>
          </a:p>
          <a:p>
            <a:pPr marL="514350" indent="-514350">
              <a:lnSpc>
                <a:spcPct val="90000"/>
              </a:lnSpc>
              <a:buFont typeface="+mj-lt"/>
              <a:buAutoNum type="alphaUcPeriod"/>
            </a:pPr>
            <a:r>
              <a:rPr lang="en-US" sz="2400" dirty="0"/>
              <a:t>only electric fields can change the speed of a charged particle. </a:t>
            </a:r>
          </a:p>
          <a:p>
            <a:pPr marL="514350" indent="-514350">
              <a:lnSpc>
                <a:spcPct val="90000"/>
              </a:lnSpc>
              <a:buFont typeface="+mj-lt"/>
              <a:buAutoNum type="alphaUcPeriod"/>
            </a:pPr>
            <a:r>
              <a:rPr lang="en-US" sz="2400" b="1" dirty="0"/>
              <a:t>the magnetic force is always perpendicular to its motion.</a:t>
            </a:r>
          </a:p>
          <a:p>
            <a:pPr marL="514350" indent="-514350">
              <a:lnSpc>
                <a:spcPct val="90000"/>
              </a:lnSpc>
              <a:buFont typeface="+mj-lt"/>
              <a:buAutoNum type="alphaUcPeriod"/>
            </a:pPr>
            <a:r>
              <a:rPr lang="en-US" sz="2400" dirty="0"/>
              <a:t>All of the above.</a:t>
            </a:r>
          </a:p>
          <a:p>
            <a:pPr marL="0" indent="0">
              <a:lnSpc>
                <a:spcPct val="90000"/>
              </a:lnSpc>
              <a:buNone/>
            </a:pPr>
            <a:endParaRPr lang="en-US" sz="1500" dirty="0"/>
          </a:p>
          <a:p>
            <a:pPr marL="0" indent="0">
              <a:lnSpc>
                <a:spcPct val="90000"/>
              </a:lnSpc>
              <a:buNone/>
            </a:pPr>
            <a:r>
              <a:rPr lang="en-US" sz="2000" b="1" dirty="0" smtClean="0"/>
              <a:t>Explanation:</a:t>
            </a:r>
          </a:p>
          <a:p>
            <a:pPr marL="0" indent="0">
              <a:lnSpc>
                <a:spcPct val="90000"/>
              </a:lnSpc>
              <a:buNone/>
            </a:pPr>
            <a:r>
              <a:rPr lang="en-US" sz="2000" dirty="0" smtClean="0"/>
              <a:t>Although all statements are true, the reason is given only by C. With no component of force in the direction of motion, speed doesn</a:t>
            </a:r>
            <a:r>
              <a:rPr lang="fr-FR" altLang="ja-JP" sz="2000" dirty="0" smtClean="0"/>
              <a:t>'</a:t>
            </a:r>
            <a:r>
              <a:rPr lang="en-US" sz="2000" dirty="0" smtClean="0"/>
              <a:t>t change.</a:t>
            </a:r>
            <a:endParaRPr lang="en-US" sz="20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0" y="614908"/>
            <a:ext cx="9144000" cy="1077218"/>
          </a:xfrm>
        </p:spPr>
        <p:txBody>
          <a:bodyPr/>
          <a:lstStyle/>
          <a:p>
            <a:r>
              <a:rPr lang="en-US" dirty="0"/>
              <a:t>Magnetic Force on Moving Charges</a:t>
            </a:r>
            <a:br>
              <a:rPr lang="en-US" dirty="0"/>
            </a:br>
            <a:r>
              <a:rPr lang="en-US" dirty="0"/>
              <a:t>CHECK YOUR </a:t>
            </a:r>
            <a:r>
              <a:rPr lang="en-US" dirty="0" smtClean="0"/>
              <a:t>NEIGHBOR</a:t>
            </a:r>
            <a:endParaRPr lang="en-US" dirty="0"/>
          </a:p>
        </p:txBody>
      </p:sp>
      <p:sp>
        <p:nvSpPr>
          <p:cNvPr id="260099" name="Rectangle 3"/>
          <p:cNvSpPr>
            <a:spLocks noGrp="1" noChangeArrowheads="1"/>
          </p:cNvSpPr>
          <p:nvPr>
            <p:ph idx="1"/>
          </p:nvPr>
        </p:nvSpPr>
        <p:spPr/>
        <p:txBody>
          <a:bodyPr/>
          <a:lstStyle/>
          <a:p>
            <a:pPr marL="0" indent="0">
              <a:buNone/>
            </a:pPr>
            <a:r>
              <a:rPr lang="en-US" dirty="0"/>
              <a:t>The magnetic force on a moving charged particle can change the </a:t>
            </a:r>
            <a:r>
              <a:rPr lang="en-US" dirty="0" smtClean="0"/>
              <a:t>particle</a:t>
            </a:r>
            <a:r>
              <a:rPr lang="fr-FR" dirty="0" smtClean="0"/>
              <a:t>'</a:t>
            </a:r>
            <a:r>
              <a:rPr lang="en-US" dirty="0" smtClean="0"/>
              <a:t>s</a:t>
            </a:r>
          </a:p>
          <a:p>
            <a:pPr marL="0" indent="0">
              <a:buNone/>
            </a:pPr>
            <a:endParaRPr lang="en-US" sz="1500" dirty="0" smtClean="0"/>
          </a:p>
          <a:p>
            <a:pPr marL="514350" indent="-514350">
              <a:buFont typeface="+mj-lt"/>
              <a:buAutoNum type="alphaUcPeriod"/>
            </a:pPr>
            <a:r>
              <a:rPr lang="en-US" dirty="0" smtClean="0"/>
              <a:t>speed.</a:t>
            </a:r>
          </a:p>
          <a:p>
            <a:pPr marL="514350" indent="-514350">
              <a:buFont typeface="+mj-lt"/>
              <a:buAutoNum type="alphaUcPeriod"/>
            </a:pPr>
            <a:r>
              <a:rPr lang="en-US" dirty="0" smtClean="0"/>
              <a:t>direction.</a:t>
            </a:r>
          </a:p>
          <a:p>
            <a:pPr marL="514350" indent="-514350">
              <a:buFont typeface="+mj-lt"/>
              <a:buAutoNum type="alphaUcPeriod"/>
            </a:pPr>
            <a:r>
              <a:rPr lang="en-US" dirty="0" smtClean="0"/>
              <a:t>Both A and B.</a:t>
            </a:r>
          </a:p>
          <a:p>
            <a:pPr marL="514350" indent="-514350">
              <a:buFont typeface="+mj-lt"/>
              <a:buAutoNum type="alphaUcPeriod"/>
            </a:pPr>
            <a:r>
              <a:rPr lang="en-US" dirty="0" smtClean="0"/>
              <a:t>Neither A nor B.</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0" y="614908"/>
            <a:ext cx="9144000" cy="1077218"/>
          </a:xfrm>
        </p:spPr>
        <p:txBody>
          <a:bodyPr/>
          <a:lstStyle/>
          <a:p>
            <a:r>
              <a:rPr lang="en-US" dirty="0"/>
              <a:t>Magnetic Force on Moving Charges</a:t>
            </a:r>
            <a:br>
              <a:rPr lang="en-US" dirty="0"/>
            </a:br>
            <a:r>
              <a:rPr lang="en-US" dirty="0"/>
              <a:t>CHECK YOUR </a:t>
            </a:r>
            <a:r>
              <a:rPr lang="en-US" dirty="0" smtClean="0"/>
              <a:t>ANSWER</a:t>
            </a:r>
            <a:endParaRPr lang="en-US" dirty="0"/>
          </a:p>
        </p:txBody>
      </p:sp>
      <p:sp>
        <p:nvSpPr>
          <p:cNvPr id="262147" name="Rectangle 3"/>
          <p:cNvSpPr>
            <a:spLocks noGrp="1" noChangeArrowheads="1"/>
          </p:cNvSpPr>
          <p:nvPr>
            <p:ph idx="1"/>
          </p:nvPr>
        </p:nvSpPr>
        <p:spPr/>
        <p:txBody>
          <a:bodyPr/>
          <a:lstStyle/>
          <a:p>
            <a:pPr marL="0" indent="0">
              <a:buNone/>
            </a:pPr>
            <a:r>
              <a:rPr lang="en-US" dirty="0"/>
              <a:t>The magnetic force on a moving charged particle can change the </a:t>
            </a:r>
            <a:r>
              <a:rPr lang="en-US" dirty="0" smtClean="0"/>
              <a:t>particle</a:t>
            </a:r>
            <a:r>
              <a:rPr lang="fr-FR" dirty="0" smtClean="0"/>
              <a:t>'</a:t>
            </a:r>
            <a:r>
              <a:rPr lang="en-US" dirty="0" smtClean="0"/>
              <a:t>s</a:t>
            </a:r>
          </a:p>
          <a:p>
            <a:pPr marL="0" indent="0">
              <a:buNone/>
            </a:pPr>
            <a:endParaRPr lang="en-US" sz="1500" dirty="0"/>
          </a:p>
          <a:p>
            <a:pPr marL="514350" indent="-514350">
              <a:buFont typeface="+mj-lt"/>
              <a:buAutoNum type="alphaUcPeriod"/>
            </a:pPr>
            <a:r>
              <a:rPr lang="en-US" dirty="0"/>
              <a:t>speed.</a:t>
            </a:r>
          </a:p>
          <a:p>
            <a:pPr marL="514350" indent="-514350">
              <a:buFont typeface="+mj-lt"/>
              <a:buAutoNum type="alphaUcPeriod"/>
            </a:pPr>
            <a:r>
              <a:rPr lang="en-US" b="1" dirty="0"/>
              <a:t>direction.</a:t>
            </a:r>
          </a:p>
          <a:p>
            <a:pPr marL="514350" indent="-514350">
              <a:buFont typeface="+mj-lt"/>
              <a:buAutoNum type="alphaUcPeriod"/>
            </a:pPr>
            <a:r>
              <a:rPr lang="en-US" dirty="0"/>
              <a:t>Both A and B.</a:t>
            </a:r>
          </a:p>
          <a:p>
            <a:pPr marL="514350" indent="-514350">
              <a:buFont typeface="+mj-lt"/>
              <a:buAutoNum type="alphaUcPeriod"/>
            </a:pPr>
            <a:r>
              <a:rPr lang="en-US" dirty="0"/>
              <a:t>Neither A nor B.</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4_15_Figure.jpg"/>
          <p:cNvPicPr>
            <a:picLocks noChangeAspect="1"/>
          </p:cNvPicPr>
          <p:nvPr/>
        </p:nvPicPr>
        <p:blipFill rotWithShape="1">
          <a:blip r:embed="rId3">
            <a:extLst>
              <a:ext uri="{28A0092B-C50C-407E-A947-70E740481C1C}">
                <a14:useLocalDpi xmlns:a14="http://schemas.microsoft.com/office/drawing/2010/main" val="0"/>
              </a:ext>
            </a:extLst>
          </a:blip>
          <a:srcRect b="4871"/>
          <a:stretch/>
        </p:blipFill>
        <p:spPr>
          <a:xfrm>
            <a:off x="3895122" y="4678142"/>
            <a:ext cx="4914734" cy="2074220"/>
          </a:xfrm>
          <a:prstGeom prst="rect">
            <a:avLst/>
          </a:prstGeom>
        </p:spPr>
      </p:pic>
      <p:sp>
        <p:nvSpPr>
          <p:cNvPr id="254979" name="Rectangle 3"/>
          <p:cNvSpPr>
            <a:spLocks noGrp="1" noChangeArrowheads="1"/>
          </p:cNvSpPr>
          <p:nvPr>
            <p:ph type="title"/>
          </p:nvPr>
        </p:nvSpPr>
        <p:spPr/>
        <p:txBody>
          <a:bodyPr/>
          <a:lstStyle/>
          <a:p>
            <a:r>
              <a:rPr lang="en-US" dirty="0" smtClean="0"/>
              <a:t>Magnetic Force on Current-Carrying Wires</a:t>
            </a:r>
            <a:endParaRPr lang="en-US" dirty="0"/>
          </a:p>
        </p:txBody>
      </p:sp>
      <p:sp>
        <p:nvSpPr>
          <p:cNvPr id="254980" name="Rectangle 4"/>
          <p:cNvSpPr>
            <a:spLocks noGrp="1" noChangeArrowheads="1"/>
          </p:cNvSpPr>
          <p:nvPr>
            <p:ph idx="1"/>
          </p:nvPr>
        </p:nvSpPr>
        <p:spPr>
          <a:xfrm>
            <a:off x="365124" y="1957254"/>
            <a:ext cx="8574159" cy="4653915"/>
          </a:xfrm>
        </p:spPr>
        <p:txBody>
          <a:bodyPr/>
          <a:lstStyle/>
          <a:p>
            <a:r>
              <a:rPr lang="en-US" dirty="0" smtClean="0"/>
              <a:t>Magnetic force on current-carrying wires</a:t>
            </a:r>
          </a:p>
          <a:p>
            <a:pPr lvl="1"/>
            <a:r>
              <a:rPr lang="en-US" dirty="0" smtClean="0"/>
              <a:t>Current of charged particles moving through a magnetic field experiences a deflecting force.</a:t>
            </a:r>
          </a:p>
          <a:p>
            <a:pPr lvl="2"/>
            <a:r>
              <a:rPr lang="en-US" dirty="0" smtClean="0"/>
              <a:t>Direction is perpendicular to both magnetic field lines and current (perpendicular to wire).</a:t>
            </a:r>
          </a:p>
          <a:p>
            <a:pPr lvl="2"/>
            <a:r>
              <a:rPr lang="en-US" dirty="0" smtClean="0"/>
              <a:t>Strongest when current is perpendicular to the magnetic field lines.</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r>
              <a:rPr lang="en-US" dirty="0" smtClean="0"/>
              <a:t>Magnetic Force on Current-Carrying Wires</a:t>
            </a:r>
            <a:endParaRPr lang="en-US" dirty="0"/>
          </a:p>
        </p:txBody>
      </p:sp>
      <p:sp>
        <p:nvSpPr>
          <p:cNvPr id="264195" name="Rectangle 3"/>
          <p:cNvSpPr>
            <a:spLocks noGrp="1" noChangeArrowheads="1"/>
          </p:cNvSpPr>
          <p:nvPr>
            <p:ph idx="1"/>
          </p:nvPr>
        </p:nvSpPr>
        <p:spPr/>
        <p:txBody>
          <a:bodyPr/>
          <a:lstStyle/>
          <a:p>
            <a:r>
              <a:rPr lang="en-US" dirty="0" smtClean="0"/>
              <a:t>Electric meters detect electric current</a:t>
            </a:r>
          </a:p>
          <a:p>
            <a:pPr lvl="1"/>
            <a:r>
              <a:rPr lang="en-US" dirty="0" smtClean="0"/>
              <a:t>Example:</a:t>
            </a:r>
          </a:p>
          <a:p>
            <a:pPr lvl="2"/>
            <a:r>
              <a:rPr lang="en-US" dirty="0" smtClean="0"/>
              <a:t>magnetic compass</a:t>
            </a:r>
          </a:p>
          <a:p>
            <a:pPr lvl="2"/>
            <a:r>
              <a:rPr lang="en-US" dirty="0" smtClean="0"/>
              <a:t>compass in a coil of wires</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5" name="Picture 4" descr="24_16_Figure.jpg"/>
          <p:cNvPicPr>
            <a:picLocks noChangeAspect="1"/>
          </p:cNvPicPr>
          <p:nvPr/>
        </p:nvPicPr>
        <p:blipFill rotWithShape="1">
          <a:blip r:embed="rId3">
            <a:extLst>
              <a:ext uri="{28A0092B-C50C-407E-A947-70E740481C1C}">
                <a14:useLocalDpi xmlns:a14="http://schemas.microsoft.com/office/drawing/2010/main" val="0"/>
              </a:ext>
            </a:extLst>
          </a:blip>
          <a:srcRect b="9187"/>
          <a:stretch/>
        </p:blipFill>
        <p:spPr>
          <a:xfrm>
            <a:off x="266700" y="4304556"/>
            <a:ext cx="8601456" cy="183794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r>
              <a:rPr lang="en-US" dirty="0" smtClean="0"/>
              <a:t>Magnetic Force on Current-Carrying Wires</a:t>
            </a:r>
            <a:endParaRPr lang="en-US" dirty="0"/>
          </a:p>
        </p:txBody>
      </p:sp>
      <p:sp>
        <p:nvSpPr>
          <p:cNvPr id="265219" name="Rectangle 3"/>
          <p:cNvSpPr>
            <a:spLocks noGrp="1" noChangeArrowheads="1"/>
          </p:cNvSpPr>
          <p:nvPr>
            <p:ph idx="1"/>
          </p:nvPr>
        </p:nvSpPr>
        <p:spPr/>
        <p:txBody>
          <a:bodyPr/>
          <a:lstStyle/>
          <a:p>
            <a:r>
              <a:rPr lang="en-US" sz="2400" dirty="0" smtClean="0"/>
              <a:t>Galvanometer</a:t>
            </a:r>
          </a:p>
          <a:p>
            <a:pPr lvl="1"/>
            <a:r>
              <a:rPr lang="en-US" sz="2400" dirty="0" smtClean="0"/>
              <a:t>Current-indicating device named after Luigi Galvani</a:t>
            </a:r>
          </a:p>
          <a:p>
            <a:pPr lvl="1"/>
            <a:r>
              <a:rPr lang="en-US" sz="2400" dirty="0" smtClean="0"/>
              <a:t>Called ammeter when calibrated to measure current (amperes)</a:t>
            </a:r>
          </a:p>
          <a:p>
            <a:pPr lvl="1"/>
            <a:r>
              <a:rPr lang="en-US" sz="2400" dirty="0" smtClean="0"/>
              <a:t>Called voltmeter when calibrated to measure electric potential (volts)</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5" name="Picture 4" descr="24_17_Figure.jpg"/>
          <p:cNvPicPr>
            <a:picLocks noChangeAspect="1"/>
          </p:cNvPicPr>
          <p:nvPr/>
        </p:nvPicPr>
        <p:blipFill rotWithShape="1">
          <a:blip r:embed="rId3">
            <a:extLst>
              <a:ext uri="{28A0092B-C50C-407E-A947-70E740481C1C}">
                <a14:useLocalDpi xmlns:a14="http://schemas.microsoft.com/office/drawing/2010/main" val="0"/>
              </a:ext>
            </a:extLst>
          </a:blip>
          <a:srcRect b="2804"/>
          <a:stretch/>
        </p:blipFill>
        <p:spPr>
          <a:xfrm>
            <a:off x="1014490" y="4653405"/>
            <a:ext cx="2139678" cy="1729900"/>
          </a:xfrm>
          <a:prstGeom prst="rect">
            <a:avLst/>
          </a:prstGeom>
        </p:spPr>
      </p:pic>
      <p:pic>
        <p:nvPicPr>
          <p:cNvPr id="6" name="Picture 5" descr="24_18_Figur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9411" y="4626764"/>
            <a:ext cx="5273302" cy="163319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r>
              <a:rPr lang="en-US" dirty="0" smtClean="0"/>
              <a:t>Magnetic Force on Current-Carrying Wires</a:t>
            </a:r>
            <a:endParaRPr lang="en-US" dirty="0"/>
          </a:p>
        </p:txBody>
      </p:sp>
      <p:sp>
        <p:nvSpPr>
          <p:cNvPr id="266243" name="Rectangle 3"/>
          <p:cNvSpPr>
            <a:spLocks noGrp="1" noChangeArrowheads="1"/>
          </p:cNvSpPr>
          <p:nvPr>
            <p:ph idx="1"/>
          </p:nvPr>
        </p:nvSpPr>
        <p:spPr>
          <a:xfrm>
            <a:off x="365125" y="1957254"/>
            <a:ext cx="4439444" cy="4653915"/>
          </a:xfrm>
        </p:spPr>
        <p:txBody>
          <a:bodyPr/>
          <a:lstStyle/>
          <a:p>
            <a:r>
              <a:rPr lang="en-US" dirty="0" smtClean="0"/>
              <a:t>Electric motor</a:t>
            </a:r>
          </a:p>
          <a:p>
            <a:pPr lvl="1"/>
            <a:r>
              <a:rPr lang="en-US" dirty="0" smtClean="0"/>
              <a:t>Different from galvanometer in that each time the coil makes a half rotation, the direction of the current changes in cyclic fashion to produce continuous rotation</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5" name="Picture 4" descr="24_19_Figure.jpg"/>
          <p:cNvPicPr>
            <a:picLocks noChangeAspect="1"/>
          </p:cNvPicPr>
          <p:nvPr/>
        </p:nvPicPr>
        <p:blipFill rotWithShape="1">
          <a:blip r:embed="rId3">
            <a:extLst>
              <a:ext uri="{28A0092B-C50C-407E-A947-70E740481C1C}">
                <a14:useLocalDpi xmlns:a14="http://schemas.microsoft.com/office/drawing/2010/main" val="0"/>
              </a:ext>
            </a:extLst>
          </a:blip>
          <a:srcRect b="2804"/>
          <a:stretch/>
        </p:blipFill>
        <p:spPr>
          <a:xfrm>
            <a:off x="4777118" y="2471388"/>
            <a:ext cx="4228118" cy="328767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0" y="614908"/>
            <a:ext cx="9144000" cy="1077218"/>
          </a:xfrm>
        </p:spPr>
        <p:txBody>
          <a:bodyPr/>
          <a:lstStyle/>
          <a:p>
            <a:r>
              <a:rPr lang="en-US" dirty="0"/>
              <a:t>Magnetic Force on Current-Carrying Wires</a:t>
            </a:r>
            <a:br>
              <a:rPr lang="en-US" dirty="0"/>
            </a:br>
            <a:r>
              <a:rPr lang="en-US" dirty="0"/>
              <a:t>CHECK YOUR </a:t>
            </a:r>
            <a:r>
              <a:rPr lang="en-US" dirty="0" smtClean="0"/>
              <a:t>NEIGHBOR</a:t>
            </a:r>
            <a:endParaRPr lang="en-US" dirty="0"/>
          </a:p>
        </p:txBody>
      </p:sp>
      <p:sp>
        <p:nvSpPr>
          <p:cNvPr id="267267" name="Rectangle 3"/>
          <p:cNvSpPr>
            <a:spLocks noGrp="1" noChangeArrowheads="1"/>
          </p:cNvSpPr>
          <p:nvPr>
            <p:ph idx="1"/>
          </p:nvPr>
        </p:nvSpPr>
        <p:spPr>
          <a:xfrm>
            <a:off x="365124" y="1957254"/>
            <a:ext cx="8302637" cy="4653915"/>
          </a:xfrm>
        </p:spPr>
        <p:txBody>
          <a:bodyPr/>
          <a:lstStyle/>
          <a:p>
            <a:pPr marL="0" indent="0">
              <a:buNone/>
            </a:pPr>
            <a:r>
              <a:rPr lang="en-US" dirty="0"/>
              <a:t>A motor and a generator </a:t>
            </a:r>
            <a:r>
              <a:rPr lang="en-US" dirty="0" smtClean="0"/>
              <a:t>are</a:t>
            </a:r>
          </a:p>
          <a:p>
            <a:pPr marL="0" indent="0">
              <a:buNone/>
            </a:pPr>
            <a:endParaRPr lang="en-US" sz="1500" dirty="0"/>
          </a:p>
          <a:p>
            <a:pPr marL="514350" indent="-514350">
              <a:buFont typeface="+mj-lt"/>
              <a:buAutoNum type="alphaUcPeriod"/>
            </a:pPr>
            <a:r>
              <a:rPr lang="en-US" dirty="0" smtClean="0"/>
              <a:t>similar devices.</a:t>
            </a:r>
          </a:p>
          <a:p>
            <a:pPr marL="514350" indent="-514350">
              <a:buFont typeface="+mj-lt"/>
              <a:buAutoNum type="alphaUcPeriod"/>
            </a:pPr>
            <a:r>
              <a:rPr lang="en-US" dirty="0" smtClean="0"/>
              <a:t>very different devices with different applications. </a:t>
            </a:r>
          </a:p>
          <a:p>
            <a:pPr marL="514350" indent="-514350">
              <a:buFont typeface="+mj-lt"/>
              <a:buAutoNum type="alphaUcPeriod"/>
            </a:pPr>
            <a:r>
              <a:rPr lang="en-US" dirty="0" smtClean="0"/>
              <a:t>forms of transformers.</a:t>
            </a:r>
          </a:p>
          <a:p>
            <a:pPr marL="514350" indent="-514350">
              <a:buFont typeface="+mj-lt"/>
              <a:buAutoNum type="alphaUcPeriod"/>
            </a:pPr>
            <a:r>
              <a:rPr lang="en-US" dirty="0" smtClean="0"/>
              <a:t>energy sources.</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0" y="614908"/>
            <a:ext cx="9144000" cy="1077218"/>
          </a:xfrm>
        </p:spPr>
        <p:txBody>
          <a:bodyPr/>
          <a:lstStyle/>
          <a:p>
            <a:r>
              <a:rPr lang="en-US" dirty="0"/>
              <a:t>Magnetic Force on Current-Carrying Wires</a:t>
            </a:r>
            <a:br>
              <a:rPr lang="en-US" dirty="0"/>
            </a:br>
            <a:r>
              <a:rPr lang="en-US" dirty="0"/>
              <a:t>CHECK YOUR ANSWER</a:t>
            </a:r>
          </a:p>
        </p:txBody>
      </p:sp>
      <p:sp>
        <p:nvSpPr>
          <p:cNvPr id="269315" name="Rectangle 3"/>
          <p:cNvSpPr>
            <a:spLocks noGrp="1" noChangeArrowheads="1"/>
          </p:cNvSpPr>
          <p:nvPr>
            <p:ph idx="1"/>
          </p:nvPr>
        </p:nvSpPr>
        <p:spPr>
          <a:xfrm>
            <a:off x="365125" y="1957254"/>
            <a:ext cx="8293756" cy="4653915"/>
          </a:xfrm>
        </p:spPr>
        <p:txBody>
          <a:bodyPr/>
          <a:lstStyle/>
          <a:p>
            <a:pPr marL="0" indent="0">
              <a:buNone/>
            </a:pPr>
            <a:r>
              <a:rPr lang="en-US" dirty="0"/>
              <a:t>A motor and a generator </a:t>
            </a:r>
            <a:r>
              <a:rPr lang="en-US" dirty="0" smtClean="0"/>
              <a:t>are</a:t>
            </a:r>
          </a:p>
          <a:p>
            <a:pPr marL="0" indent="0">
              <a:buNone/>
            </a:pPr>
            <a:endParaRPr lang="en-US" sz="1500" dirty="0"/>
          </a:p>
          <a:p>
            <a:pPr marL="514350" indent="-514350">
              <a:buFont typeface="+mj-lt"/>
              <a:buAutoNum type="alphaUcPeriod"/>
            </a:pPr>
            <a:r>
              <a:rPr lang="en-US" b="1" dirty="0"/>
              <a:t>similar devices.</a:t>
            </a:r>
          </a:p>
          <a:p>
            <a:pPr marL="514350" indent="-514350">
              <a:buFont typeface="+mj-lt"/>
              <a:buAutoNum type="alphaUcPeriod"/>
            </a:pPr>
            <a:r>
              <a:rPr lang="en-US" dirty="0"/>
              <a:t>very different devices with different applications. </a:t>
            </a:r>
          </a:p>
          <a:p>
            <a:pPr marL="514350" indent="-514350">
              <a:buFont typeface="+mj-lt"/>
              <a:buAutoNum type="alphaUcPeriod"/>
            </a:pPr>
            <a:r>
              <a:rPr lang="en-US" dirty="0"/>
              <a:t>forms of transformers.</a:t>
            </a:r>
          </a:p>
          <a:p>
            <a:pPr marL="514350" indent="-514350">
              <a:buFont typeface="+mj-lt"/>
              <a:buAutoNum type="alphaUcPeriod"/>
            </a:pPr>
            <a:r>
              <a:rPr lang="en-US" dirty="0"/>
              <a:t>energy sources.</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US" smtClean="0"/>
              <a:t>Magnetic Forces</a:t>
            </a:r>
            <a:endParaRPr lang="en-US" dirty="0"/>
          </a:p>
        </p:txBody>
      </p:sp>
      <p:sp>
        <p:nvSpPr>
          <p:cNvPr id="222211" name="Rectangle 3"/>
          <p:cNvSpPr>
            <a:spLocks noGrp="1" noChangeArrowheads="1"/>
          </p:cNvSpPr>
          <p:nvPr>
            <p:ph idx="1"/>
          </p:nvPr>
        </p:nvSpPr>
        <p:spPr/>
        <p:txBody>
          <a:bodyPr/>
          <a:lstStyle/>
          <a:p>
            <a:r>
              <a:rPr lang="en-US" sz="2400" dirty="0" smtClean="0"/>
              <a:t>The force between any two charged particles depends on the magnitude of the charge on each and their distance of separation, as specified in Coulomb</a:t>
            </a:r>
            <a:r>
              <a:rPr lang="fr-FR" altLang="ja-JP" sz="2400" dirty="0" smtClean="0"/>
              <a:t>'</a:t>
            </a:r>
            <a:r>
              <a:rPr lang="en-US" sz="2400" dirty="0" smtClean="0"/>
              <a:t>s law. But Coulomb</a:t>
            </a:r>
            <a:r>
              <a:rPr lang="fr-FR" altLang="ja-JP" sz="2400" dirty="0" smtClean="0"/>
              <a:t>'</a:t>
            </a:r>
            <a:r>
              <a:rPr lang="en-US" sz="2400" dirty="0" smtClean="0"/>
              <a:t>s law is not the whole story!</a:t>
            </a:r>
          </a:p>
          <a:p>
            <a:r>
              <a:rPr lang="en-US" sz="2400" dirty="0" smtClean="0"/>
              <a:t>When the charged particles are moving with respect to each other, the electrical force between electrically charged particles depends also, in a complicated way, on their motion.</a:t>
            </a:r>
          </a:p>
          <a:p>
            <a:r>
              <a:rPr lang="en-US" sz="2400" dirty="0" smtClean="0"/>
              <a:t>There is a force due to the motion of the charged particles that we call the </a:t>
            </a:r>
            <a:r>
              <a:rPr lang="en-US" sz="2400" b="1" dirty="0" smtClean="0"/>
              <a:t>magnetic force.</a:t>
            </a:r>
            <a:endParaRPr lang="en-US" sz="2400" b="1" dirty="0"/>
          </a:p>
        </p:txBody>
      </p:sp>
      <p:sp>
        <p:nvSpPr>
          <p:cNvPr id="4" name="Footer Placeholder 3"/>
          <p:cNvSpPr>
            <a:spLocks noGrp="1"/>
          </p:cNvSpPr>
          <p:nvPr>
            <p:ph type="ftr" sz="quarter" idx="10"/>
          </p:nvPr>
        </p:nvSpPr>
        <p:spPr/>
        <p:txBody>
          <a:bodyPr/>
          <a:lstStyle/>
          <a:p>
            <a:r>
              <a:rPr lang="en-GB"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r>
              <a:rPr lang="en-US" dirty="0" smtClean="0"/>
              <a:t>Earth</a:t>
            </a:r>
            <a:r>
              <a:rPr lang="fr-FR" altLang="ja-JP" dirty="0" smtClean="0"/>
              <a:t>'</a:t>
            </a:r>
            <a:r>
              <a:rPr lang="en-US" dirty="0" smtClean="0"/>
              <a:t>s Magnetic Field</a:t>
            </a:r>
            <a:endParaRPr lang="en-US" dirty="0"/>
          </a:p>
        </p:txBody>
      </p:sp>
      <p:sp>
        <p:nvSpPr>
          <p:cNvPr id="271363" name="Rectangle 3"/>
          <p:cNvSpPr>
            <a:spLocks noGrp="1" noChangeArrowheads="1"/>
          </p:cNvSpPr>
          <p:nvPr>
            <p:ph idx="1"/>
          </p:nvPr>
        </p:nvSpPr>
        <p:spPr>
          <a:xfrm>
            <a:off x="365125" y="1957254"/>
            <a:ext cx="6100173" cy="4653915"/>
          </a:xfrm>
        </p:spPr>
        <p:txBody>
          <a:bodyPr/>
          <a:lstStyle/>
          <a:p>
            <a:r>
              <a:rPr lang="en-US" sz="2400" dirty="0" smtClean="0"/>
              <a:t>Earth is itself a huge magnet.</a:t>
            </a:r>
          </a:p>
          <a:p>
            <a:r>
              <a:rPr lang="en-US" sz="2400" dirty="0" smtClean="0"/>
              <a:t>The magnetic poles of Earth are widely separated from the geographic poles.</a:t>
            </a:r>
          </a:p>
          <a:p>
            <a:r>
              <a:rPr lang="en-US" sz="2400" dirty="0" smtClean="0"/>
              <a:t>The magnetic field of Earth is </a:t>
            </a:r>
            <a:r>
              <a:rPr lang="en-US" sz="2400" i="1" dirty="0" smtClean="0"/>
              <a:t>not</a:t>
            </a:r>
            <a:r>
              <a:rPr lang="en-US" sz="2400" dirty="0" smtClean="0"/>
              <a:t> due to a giant magnet in its interior—it is due to electric currents.</a:t>
            </a:r>
          </a:p>
          <a:p>
            <a:r>
              <a:rPr lang="en-US" sz="2400" dirty="0" smtClean="0"/>
              <a:t>Most Earth scientists think that moving charges looping around within the molten part of Earth create the magnetic field.</a:t>
            </a:r>
          </a:p>
          <a:p>
            <a:r>
              <a:rPr lang="en-US" sz="2400" dirty="0" smtClean="0"/>
              <a:t>Earth</a:t>
            </a:r>
            <a:r>
              <a:rPr lang="fr-FR" altLang="ja-JP" sz="2400" dirty="0" smtClean="0"/>
              <a:t>'</a:t>
            </a:r>
            <a:r>
              <a:rPr lang="en-US" sz="2400" dirty="0" smtClean="0"/>
              <a:t>s magnetic field reverses direction: 20 reversals in last 5 million years.</a:t>
            </a:r>
            <a:endParaRPr lang="en-US" sz="24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5" name="Picture 4" descr="24_20_Figure.jpg"/>
          <p:cNvPicPr>
            <a:picLocks noChangeAspect="1"/>
          </p:cNvPicPr>
          <p:nvPr/>
        </p:nvPicPr>
        <p:blipFill rotWithShape="1">
          <a:blip r:embed="rId3">
            <a:extLst>
              <a:ext uri="{28A0092B-C50C-407E-A947-70E740481C1C}">
                <a14:useLocalDpi xmlns:a14="http://schemas.microsoft.com/office/drawing/2010/main" val="0"/>
              </a:ext>
            </a:extLst>
          </a:blip>
          <a:srcRect b="2804"/>
          <a:stretch/>
        </p:blipFill>
        <p:spPr>
          <a:xfrm>
            <a:off x="6397028" y="1030143"/>
            <a:ext cx="2591934" cy="3079742"/>
          </a:xfrm>
          <a:prstGeom prst="rect">
            <a:avLst/>
          </a:prstGeom>
        </p:spPr>
      </p:pic>
      <p:pic>
        <p:nvPicPr>
          <p:cNvPr id="6" name="Picture 5" descr="24_21_Figure.jpg"/>
          <p:cNvPicPr>
            <a:picLocks noChangeAspect="1"/>
          </p:cNvPicPr>
          <p:nvPr/>
        </p:nvPicPr>
        <p:blipFill rotWithShape="1">
          <a:blip r:embed="rId4">
            <a:extLst>
              <a:ext uri="{28A0092B-C50C-407E-A947-70E740481C1C}">
                <a14:useLocalDpi xmlns:a14="http://schemas.microsoft.com/office/drawing/2010/main" val="0"/>
              </a:ext>
            </a:extLst>
          </a:blip>
          <a:srcRect b="2804"/>
          <a:stretch/>
        </p:blipFill>
        <p:spPr>
          <a:xfrm>
            <a:off x="6466240" y="4253779"/>
            <a:ext cx="2453510" cy="242258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r>
              <a:rPr lang="en-US" dirty="0" smtClean="0"/>
              <a:t>Earth</a:t>
            </a:r>
            <a:r>
              <a:rPr lang="fr-FR" altLang="ja-JP" dirty="0" smtClean="0"/>
              <a:t>'</a:t>
            </a:r>
            <a:r>
              <a:rPr lang="en-US" dirty="0" smtClean="0"/>
              <a:t>s Magnetic Field</a:t>
            </a:r>
            <a:endParaRPr lang="en-US" dirty="0"/>
          </a:p>
        </p:txBody>
      </p:sp>
      <p:sp>
        <p:nvSpPr>
          <p:cNvPr id="276483" name="Rectangle 3"/>
          <p:cNvSpPr>
            <a:spLocks noGrp="1" noChangeArrowheads="1"/>
          </p:cNvSpPr>
          <p:nvPr>
            <p:ph idx="1"/>
          </p:nvPr>
        </p:nvSpPr>
        <p:spPr>
          <a:xfrm>
            <a:off x="365124" y="1957254"/>
            <a:ext cx="5558438" cy="4653915"/>
          </a:xfrm>
        </p:spPr>
        <p:txBody>
          <a:bodyPr/>
          <a:lstStyle/>
          <a:p>
            <a:r>
              <a:rPr lang="en-US" sz="2400" dirty="0" smtClean="0"/>
              <a:t>Universe is a shooting gallery of charged particles called </a:t>
            </a:r>
            <a:r>
              <a:rPr lang="en-US" sz="2400" b="1" dirty="0" smtClean="0"/>
              <a:t>cosmic rays.</a:t>
            </a:r>
          </a:p>
          <a:p>
            <a:r>
              <a:rPr lang="en-US" sz="2400" dirty="0" smtClean="0"/>
              <a:t>Cosmic radiation is hazardous to astronauts.</a:t>
            </a:r>
          </a:p>
          <a:p>
            <a:r>
              <a:rPr lang="en-US" sz="2400" dirty="0" smtClean="0"/>
              <a:t>Cosmic rays are deflected away from Earth by Earth</a:t>
            </a:r>
            <a:r>
              <a:rPr lang="fr-FR" altLang="ja-JP" sz="2400" dirty="0" smtClean="0"/>
              <a:t>'</a:t>
            </a:r>
            <a:r>
              <a:rPr lang="en-US" sz="2400" dirty="0" smtClean="0"/>
              <a:t>s magnetic field.</a:t>
            </a:r>
          </a:p>
          <a:p>
            <a:r>
              <a:rPr lang="en-US" sz="2400" dirty="0" smtClean="0"/>
              <a:t>Some of them are trapped in the outer reaches of Earth</a:t>
            </a:r>
            <a:r>
              <a:rPr lang="fr-FR" altLang="ja-JP" sz="2400" dirty="0" smtClean="0"/>
              <a:t>'</a:t>
            </a:r>
            <a:r>
              <a:rPr lang="en-US" sz="2400" dirty="0" smtClean="0"/>
              <a:t>s magnetic field and make up the Van Allen radiation belts</a:t>
            </a:r>
            <a:endParaRPr lang="en-US" sz="24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5" name="Picture 4" descr="24_22_Figure.jpg"/>
          <p:cNvPicPr>
            <a:picLocks noChangeAspect="1"/>
          </p:cNvPicPr>
          <p:nvPr/>
        </p:nvPicPr>
        <p:blipFill rotWithShape="1">
          <a:blip r:embed="rId3">
            <a:extLst>
              <a:ext uri="{28A0092B-C50C-407E-A947-70E740481C1C}">
                <a14:useLocalDpi xmlns:a14="http://schemas.microsoft.com/office/drawing/2010/main" val="0"/>
              </a:ext>
            </a:extLst>
          </a:blip>
          <a:srcRect b="3458"/>
          <a:stretch/>
        </p:blipFill>
        <p:spPr>
          <a:xfrm>
            <a:off x="5496022" y="1904468"/>
            <a:ext cx="3473690" cy="202734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p:txBody>
          <a:bodyPr/>
          <a:lstStyle/>
          <a:p>
            <a:r>
              <a:rPr lang="en-US" dirty="0" smtClean="0"/>
              <a:t>Earth</a:t>
            </a:r>
            <a:r>
              <a:rPr lang="fr-FR" altLang="ja-JP" dirty="0" smtClean="0"/>
              <a:t>'</a:t>
            </a:r>
            <a:r>
              <a:rPr lang="en-US" dirty="0" smtClean="0"/>
              <a:t>s Magnetic Field</a:t>
            </a:r>
            <a:endParaRPr lang="en-US" dirty="0"/>
          </a:p>
        </p:txBody>
      </p:sp>
      <p:sp>
        <p:nvSpPr>
          <p:cNvPr id="277507" name="Rectangle 3"/>
          <p:cNvSpPr>
            <a:spLocks noGrp="1" noChangeArrowheads="1"/>
          </p:cNvSpPr>
          <p:nvPr>
            <p:ph idx="1"/>
          </p:nvPr>
        </p:nvSpPr>
        <p:spPr>
          <a:xfrm>
            <a:off x="365123" y="1877324"/>
            <a:ext cx="5824867" cy="4845247"/>
          </a:xfrm>
        </p:spPr>
        <p:txBody>
          <a:bodyPr/>
          <a:lstStyle/>
          <a:p>
            <a:pPr>
              <a:lnSpc>
                <a:spcPct val="90000"/>
              </a:lnSpc>
            </a:pPr>
            <a:r>
              <a:rPr lang="en-US" sz="2400" dirty="0" smtClean="0"/>
              <a:t>Storms on the Sun hurl charged particles out in great fountains, many of which pass near Earth and are trapped by its magnetic field. The trapped particles follow corkscrew paths around the magnetic field lines </a:t>
            </a:r>
            <a:br>
              <a:rPr lang="en-US" sz="2400" dirty="0" smtClean="0"/>
            </a:br>
            <a:r>
              <a:rPr lang="en-US" sz="2400" dirty="0" smtClean="0"/>
              <a:t>of Earth and bounce between </a:t>
            </a:r>
            <a:br>
              <a:rPr lang="en-US" sz="2400" dirty="0" smtClean="0"/>
            </a:br>
            <a:r>
              <a:rPr lang="en-US" sz="2400" dirty="0" smtClean="0"/>
              <a:t>Earth</a:t>
            </a:r>
            <a:r>
              <a:rPr lang="fr-FR" altLang="ja-JP" sz="2400" dirty="0" smtClean="0"/>
              <a:t>'</a:t>
            </a:r>
            <a:r>
              <a:rPr lang="en-US" sz="2400" dirty="0" smtClean="0"/>
              <a:t>s magnetic poles high above </a:t>
            </a:r>
            <a:br>
              <a:rPr lang="en-US" sz="2400" dirty="0" smtClean="0"/>
            </a:br>
            <a:r>
              <a:rPr lang="en-US" sz="2400" dirty="0" smtClean="0"/>
              <a:t>the atmosphere.</a:t>
            </a:r>
          </a:p>
          <a:p>
            <a:pPr>
              <a:lnSpc>
                <a:spcPct val="90000"/>
              </a:lnSpc>
            </a:pPr>
            <a:r>
              <a:rPr lang="en-US" sz="2400" dirty="0" smtClean="0"/>
              <a:t>Disturbances in Earth</a:t>
            </a:r>
            <a:r>
              <a:rPr lang="fr-FR" altLang="ja-JP" sz="2400" dirty="0" smtClean="0"/>
              <a:t>'</a:t>
            </a:r>
            <a:r>
              <a:rPr lang="en-US" sz="2400" dirty="0" smtClean="0"/>
              <a:t>s field often </a:t>
            </a:r>
            <a:br>
              <a:rPr lang="en-US" sz="2400" dirty="0" smtClean="0"/>
            </a:br>
            <a:r>
              <a:rPr lang="en-US" sz="2400" dirty="0" smtClean="0"/>
              <a:t>allow the ions to dip into the atmosphere, causing it to glow like a fluorescent lamp. Hence the </a:t>
            </a:r>
            <a:r>
              <a:rPr lang="en-US" sz="2400" i="1" dirty="0" smtClean="0"/>
              <a:t>aurora</a:t>
            </a:r>
            <a:r>
              <a:rPr lang="en-US" sz="2400" dirty="0" smtClean="0"/>
              <a:t> </a:t>
            </a:r>
            <a:r>
              <a:rPr lang="en-US" sz="2400" i="1" dirty="0" smtClean="0"/>
              <a:t>borealis </a:t>
            </a:r>
            <a:r>
              <a:rPr lang="en-US" sz="2400" dirty="0" smtClean="0"/>
              <a:t>or</a:t>
            </a:r>
            <a:r>
              <a:rPr lang="en-US" sz="2400" i="1" dirty="0" smtClean="0"/>
              <a:t> aurora australis.</a:t>
            </a:r>
            <a:endParaRPr lang="en-US" sz="2400" i="1"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5" name="Picture 4" descr="24_23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4611" y="2341875"/>
            <a:ext cx="3016176" cy="375039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r>
              <a:rPr lang="en-US" dirty="0" smtClean="0"/>
              <a:t>Biomagnetism</a:t>
            </a:r>
            <a:endParaRPr lang="en-US" dirty="0"/>
          </a:p>
        </p:txBody>
      </p:sp>
      <p:sp>
        <p:nvSpPr>
          <p:cNvPr id="272387" name="Rectangle 3"/>
          <p:cNvSpPr>
            <a:spLocks noGrp="1" noChangeArrowheads="1"/>
          </p:cNvSpPr>
          <p:nvPr>
            <p:ph idx="1"/>
          </p:nvPr>
        </p:nvSpPr>
        <p:spPr>
          <a:xfrm>
            <a:off x="365125" y="1957254"/>
            <a:ext cx="8293756" cy="4783079"/>
          </a:xfrm>
        </p:spPr>
        <p:txBody>
          <a:bodyPr/>
          <a:lstStyle/>
          <a:p>
            <a:r>
              <a:rPr lang="en-US" sz="2000" dirty="0" smtClean="0"/>
              <a:t>Certain bacteria biologically produce single-domain grains of magnetite (a compound equivalent to iron ore) that they string together to form internal compasses.</a:t>
            </a:r>
          </a:p>
          <a:p>
            <a:pPr lvl="1"/>
            <a:r>
              <a:rPr lang="en-US" sz="2000" dirty="0" smtClean="0"/>
              <a:t>They then use these compasses to detect the dip of Earth</a:t>
            </a:r>
            <a:r>
              <a:rPr lang="fr-FR" altLang="ja-JP" sz="2000" dirty="0" smtClean="0"/>
              <a:t>'</a:t>
            </a:r>
            <a:r>
              <a:rPr lang="en-US" sz="2000" dirty="0" smtClean="0"/>
              <a:t>s magnetic field.</a:t>
            </a:r>
          </a:p>
          <a:p>
            <a:pPr lvl="1"/>
            <a:r>
              <a:rPr lang="en-US" sz="2000" dirty="0" smtClean="0"/>
              <a:t>Equipped with a sense of direction, the organisms are able to locate food supplies.</a:t>
            </a:r>
          </a:p>
          <a:p>
            <a:r>
              <a:rPr lang="en-US" sz="2000" dirty="0" smtClean="0"/>
              <a:t>Pigeons have multiple domain magnetite magnets within their skulls that are connected with a large number of nerves to the pigeon brain. </a:t>
            </a:r>
          </a:p>
          <a:p>
            <a:pPr lvl="1"/>
            <a:r>
              <a:rPr lang="en-US" sz="2000" dirty="0" smtClean="0"/>
              <a:t>Pigeons have a magnetic sense, and not only can they discern longitudinal directions along Earth</a:t>
            </a:r>
            <a:r>
              <a:rPr lang="fr-FR" altLang="ja-JP" sz="2000" dirty="0" smtClean="0"/>
              <a:t>'</a:t>
            </a:r>
            <a:r>
              <a:rPr lang="en-US" sz="2000" dirty="0" smtClean="0"/>
              <a:t>s magnetic field, they can also detect latitude by the dip of Earth</a:t>
            </a:r>
            <a:r>
              <a:rPr lang="fr-FR" altLang="ja-JP" sz="2000" dirty="0" smtClean="0"/>
              <a:t>'</a:t>
            </a:r>
            <a:r>
              <a:rPr lang="en-US" sz="2000" dirty="0" smtClean="0"/>
              <a:t>s field.</a:t>
            </a:r>
          </a:p>
          <a:p>
            <a:pPr lvl="1"/>
            <a:r>
              <a:rPr lang="en-US" sz="2000" dirty="0" smtClean="0"/>
              <a:t>Other similar animals: Bees, butterflies, sea turtles and fish.</a:t>
            </a:r>
            <a:endParaRPr lang="en-US" sz="20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dirty="0" smtClean="0"/>
              <a:t>Magnetic Poles</a:t>
            </a:r>
            <a:endParaRPr lang="en-US" dirty="0"/>
          </a:p>
        </p:txBody>
      </p:sp>
      <p:sp>
        <p:nvSpPr>
          <p:cNvPr id="199683" name="Rectangle 3"/>
          <p:cNvSpPr>
            <a:spLocks noGrp="1" noChangeArrowheads="1"/>
          </p:cNvSpPr>
          <p:nvPr>
            <p:ph idx="1"/>
          </p:nvPr>
        </p:nvSpPr>
        <p:spPr/>
        <p:txBody>
          <a:bodyPr/>
          <a:lstStyle/>
          <a:p>
            <a:r>
              <a:rPr lang="en-US" dirty="0" smtClean="0"/>
              <a:t>Magnetic force between a pair of magnets</a:t>
            </a:r>
          </a:p>
          <a:p>
            <a:pPr lvl="1"/>
            <a:r>
              <a:rPr lang="en-US" dirty="0" smtClean="0"/>
              <a:t>Force of attraction or repulsion between a pair of magnets depends on which end of the magnet is held near the other.</a:t>
            </a:r>
          </a:p>
          <a:p>
            <a:pPr lvl="1"/>
            <a:r>
              <a:rPr lang="en-US" dirty="0" smtClean="0"/>
              <a:t>Behavior similar to electrical forces.</a:t>
            </a:r>
          </a:p>
          <a:p>
            <a:pPr lvl="1"/>
            <a:r>
              <a:rPr lang="en-US" dirty="0" smtClean="0"/>
              <a:t>Strength of interaction depends on the distance between the two magnets.</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US" dirty="0" smtClean="0"/>
              <a:t>Magnetic Poles</a:t>
            </a:r>
            <a:endParaRPr lang="en-US" dirty="0"/>
          </a:p>
        </p:txBody>
      </p:sp>
      <p:sp>
        <p:nvSpPr>
          <p:cNvPr id="200707" name="Rectangle 3"/>
          <p:cNvSpPr>
            <a:spLocks noGrp="1" noChangeArrowheads="1"/>
          </p:cNvSpPr>
          <p:nvPr>
            <p:ph idx="1"/>
          </p:nvPr>
        </p:nvSpPr>
        <p:spPr/>
        <p:txBody>
          <a:bodyPr/>
          <a:lstStyle/>
          <a:p>
            <a:r>
              <a:rPr lang="en-US" dirty="0"/>
              <a:t>Magnetic poles</a:t>
            </a:r>
          </a:p>
          <a:p>
            <a:pPr lvl="1"/>
            <a:r>
              <a:rPr lang="en-US" dirty="0"/>
              <a:t>Give rise to magnetic force</a:t>
            </a:r>
          </a:p>
          <a:p>
            <a:pPr lvl="1"/>
            <a:r>
              <a:rPr lang="en-US" dirty="0"/>
              <a:t>Two types interacting with each other</a:t>
            </a:r>
          </a:p>
          <a:p>
            <a:pPr lvl="2"/>
            <a:r>
              <a:rPr lang="en-US" dirty="0"/>
              <a:t>north pole (north-seeking pole)</a:t>
            </a:r>
          </a:p>
          <a:p>
            <a:pPr lvl="2"/>
            <a:r>
              <a:rPr lang="en-US" dirty="0"/>
              <a:t>south pole (south-seeking pole)</a:t>
            </a:r>
          </a:p>
          <a:p>
            <a:r>
              <a:rPr lang="en-US" dirty="0" smtClean="0"/>
              <a:t>Rule </a:t>
            </a:r>
            <a:r>
              <a:rPr lang="en-US" dirty="0"/>
              <a:t>for magnetic forces between magnetic poles:</a:t>
            </a:r>
          </a:p>
          <a:p>
            <a:pPr lvl="1"/>
            <a:r>
              <a:rPr lang="en-US" dirty="0"/>
              <a:t>Like poles repel; opposite poles attract.</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en-US" dirty="0" smtClean="0"/>
              <a:t>Magnetic Poles</a:t>
            </a:r>
            <a:endParaRPr lang="en-US" dirty="0"/>
          </a:p>
        </p:txBody>
      </p:sp>
      <p:sp>
        <p:nvSpPr>
          <p:cNvPr id="201731" name="Rectangle 3"/>
          <p:cNvSpPr>
            <a:spLocks noGrp="1" noChangeArrowheads="1"/>
          </p:cNvSpPr>
          <p:nvPr>
            <p:ph idx="1"/>
          </p:nvPr>
        </p:nvSpPr>
        <p:spPr/>
        <p:txBody>
          <a:bodyPr/>
          <a:lstStyle/>
          <a:p>
            <a:r>
              <a:rPr lang="en-US" dirty="0" smtClean="0"/>
              <a:t>Magnetic poles (continued)</a:t>
            </a:r>
          </a:p>
          <a:p>
            <a:pPr lvl="1"/>
            <a:r>
              <a:rPr lang="en-US" dirty="0" smtClean="0"/>
              <a:t>In all magnets—can</a:t>
            </a:r>
            <a:r>
              <a:rPr lang="fr-FR" altLang="ja-JP" dirty="0" smtClean="0"/>
              <a:t>'</a:t>
            </a:r>
            <a:r>
              <a:rPr lang="en-US" dirty="0" smtClean="0"/>
              <a:t>t have one pole without the other</a:t>
            </a:r>
          </a:p>
          <a:p>
            <a:pPr lvl="1"/>
            <a:r>
              <a:rPr lang="en-US" dirty="0" smtClean="0"/>
              <a:t>No single pole known to exist</a:t>
            </a:r>
          </a:p>
          <a:p>
            <a:pPr lvl="1"/>
            <a:r>
              <a:rPr lang="en-US" dirty="0" smtClean="0"/>
              <a:t>Example:</a:t>
            </a:r>
          </a:p>
          <a:p>
            <a:pPr lvl="2"/>
            <a:r>
              <a:rPr lang="en-US" dirty="0" smtClean="0"/>
              <a:t>simple bar magnet—poles at</a:t>
            </a:r>
            <a:br>
              <a:rPr lang="en-US" dirty="0" smtClean="0"/>
            </a:br>
            <a:r>
              <a:rPr lang="en-US" dirty="0" smtClean="0"/>
              <a:t>the two ends</a:t>
            </a:r>
          </a:p>
          <a:p>
            <a:pPr lvl="2"/>
            <a:r>
              <a:rPr lang="en-US" dirty="0" smtClean="0"/>
              <a:t>horseshoe magnet: bent</a:t>
            </a:r>
            <a:br>
              <a:rPr lang="en-US" dirty="0" smtClean="0"/>
            </a:br>
            <a:r>
              <a:rPr lang="en-US" dirty="0" smtClean="0"/>
              <a:t>U shape—poles at ends</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5" name="Picture 4" descr="24_01_Figure.jpg"/>
          <p:cNvPicPr>
            <a:picLocks noChangeAspect="1"/>
          </p:cNvPicPr>
          <p:nvPr/>
        </p:nvPicPr>
        <p:blipFill rotWithShape="1">
          <a:blip r:embed="rId3">
            <a:extLst>
              <a:ext uri="{28A0092B-C50C-407E-A947-70E740481C1C}">
                <a14:useLocalDpi xmlns:a14="http://schemas.microsoft.com/office/drawing/2010/main" val="0"/>
              </a:ext>
            </a:extLst>
          </a:blip>
          <a:srcRect b="2804"/>
          <a:stretch/>
        </p:blipFill>
        <p:spPr>
          <a:xfrm>
            <a:off x="6125915" y="3010505"/>
            <a:ext cx="2693660" cy="369461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0" y="614908"/>
            <a:ext cx="9144000" cy="1077218"/>
          </a:xfrm>
        </p:spPr>
        <p:txBody>
          <a:bodyPr/>
          <a:lstStyle/>
          <a:p>
            <a:r>
              <a:rPr lang="en-US" dirty="0"/>
              <a:t>Magnetic Poles</a:t>
            </a:r>
            <a:br>
              <a:rPr lang="en-US" dirty="0"/>
            </a:br>
            <a:r>
              <a:rPr lang="en-US" dirty="0"/>
              <a:t>CHECK YOUR </a:t>
            </a:r>
            <a:r>
              <a:rPr lang="en-US" dirty="0" smtClean="0"/>
              <a:t>NEIGHBOR</a:t>
            </a:r>
            <a:endParaRPr lang="en-US" dirty="0"/>
          </a:p>
        </p:txBody>
      </p:sp>
      <p:sp>
        <p:nvSpPr>
          <p:cNvPr id="202755" name="Rectangle 3"/>
          <p:cNvSpPr>
            <a:spLocks noGrp="1" noChangeArrowheads="1"/>
          </p:cNvSpPr>
          <p:nvPr>
            <p:ph idx="1"/>
          </p:nvPr>
        </p:nvSpPr>
        <p:spPr/>
        <p:txBody>
          <a:bodyPr/>
          <a:lstStyle/>
          <a:p>
            <a:pPr marL="0" indent="0">
              <a:buNone/>
            </a:pPr>
            <a:r>
              <a:rPr lang="en-US" dirty="0"/>
              <a:t>A weak and strong magnet repel each other. The greater repelling force is by </a:t>
            </a:r>
            <a:r>
              <a:rPr lang="en-US" dirty="0" smtClean="0"/>
              <a:t>the</a:t>
            </a:r>
          </a:p>
          <a:p>
            <a:pPr marL="0" indent="0">
              <a:buNone/>
            </a:pPr>
            <a:endParaRPr lang="en-US" sz="1500" dirty="0"/>
          </a:p>
          <a:p>
            <a:pPr marL="514350" indent="-514350">
              <a:buFont typeface="+mj-lt"/>
              <a:buAutoNum type="alphaUcPeriod"/>
            </a:pPr>
            <a:r>
              <a:rPr lang="en-US" dirty="0" smtClean="0"/>
              <a:t>stronger magnet.</a:t>
            </a:r>
          </a:p>
          <a:p>
            <a:pPr marL="514350" indent="-514350">
              <a:buFont typeface="+mj-lt"/>
              <a:buAutoNum type="alphaUcPeriod"/>
            </a:pPr>
            <a:r>
              <a:rPr lang="en-US" dirty="0" smtClean="0"/>
              <a:t>weaker magnet. </a:t>
            </a:r>
          </a:p>
          <a:p>
            <a:pPr marL="514350" indent="-514350">
              <a:buFont typeface="+mj-lt"/>
              <a:buAutoNum type="alphaUcPeriod"/>
            </a:pPr>
            <a:r>
              <a:rPr lang="en-US" dirty="0" smtClean="0"/>
              <a:t>Both the same.</a:t>
            </a:r>
          </a:p>
          <a:p>
            <a:pPr marL="514350" indent="-514350">
              <a:buFont typeface="+mj-lt"/>
              <a:buAutoNum type="alphaUcPeriod"/>
            </a:pPr>
            <a:r>
              <a:rPr lang="en-US" dirty="0" smtClean="0"/>
              <a:t>None of the above.</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0" y="614908"/>
            <a:ext cx="9144000" cy="1077218"/>
          </a:xfrm>
        </p:spPr>
        <p:txBody>
          <a:bodyPr/>
          <a:lstStyle/>
          <a:p>
            <a:r>
              <a:rPr lang="en-US" dirty="0"/>
              <a:t>Magnetic Poles</a:t>
            </a:r>
            <a:br>
              <a:rPr lang="en-US" dirty="0"/>
            </a:br>
            <a:r>
              <a:rPr lang="en-US" dirty="0"/>
              <a:t>CHECK YOUR </a:t>
            </a:r>
            <a:r>
              <a:rPr lang="en-US" dirty="0" smtClean="0"/>
              <a:t>ANSWER</a:t>
            </a:r>
            <a:endParaRPr lang="en-US" dirty="0"/>
          </a:p>
        </p:txBody>
      </p:sp>
      <p:sp>
        <p:nvSpPr>
          <p:cNvPr id="204803" name="Rectangle 3"/>
          <p:cNvSpPr>
            <a:spLocks noGrp="1" noChangeArrowheads="1"/>
          </p:cNvSpPr>
          <p:nvPr>
            <p:ph idx="1"/>
          </p:nvPr>
        </p:nvSpPr>
        <p:spPr/>
        <p:txBody>
          <a:bodyPr/>
          <a:lstStyle/>
          <a:p>
            <a:pPr marL="0" indent="0">
              <a:buNone/>
            </a:pPr>
            <a:r>
              <a:rPr lang="en-US" dirty="0"/>
              <a:t>A weak and strong magnet repel each other. The greater repelling force is by </a:t>
            </a:r>
            <a:r>
              <a:rPr lang="en-US" dirty="0" smtClean="0"/>
              <a:t>the</a:t>
            </a:r>
          </a:p>
          <a:p>
            <a:pPr marL="0" indent="0">
              <a:buNone/>
            </a:pPr>
            <a:endParaRPr lang="en-US" sz="1500" dirty="0"/>
          </a:p>
          <a:p>
            <a:pPr marL="514350" indent="-514350">
              <a:buFont typeface="+mj-lt"/>
              <a:buAutoNum type="alphaUcPeriod"/>
            </a:pPr>
            <a:r>
              <a:rPr lang="en-US" dirty="0"/>
              <a:t>stronger magnet.</a:t>
            </a:r>
          </a:p>
          <a:p>
            <a:pPr marL="514350" indent="-514350">
              <a:buFont typeface="+mj-lt"/>
              <a:buAutoNum type="alphaUcPeriod"/>
            </a:pPr>
            <a:r>
              <a:rPr lang="en-US" dirty="0"/>
              <a:t>weaker magnet. </a:t>
            </a:r>
          </a:p>
          <a:p>
            <a:pPr marL="514350" indent="-514350">
              <a:buFont typeface="+mj-lt"/>
              <a:buAutoNum type="alphaUcPeriod"/>
            </a:pPr>
            <a:r>
              <a:rPr lang="en-US" b="1" dirty="0"/>
              <a:t>Both the same.</a:t>
            </a:r>
          </a:p>
          <a:p>
            <a:pPr marL="514350" indent="-514350">
              <a:buFont typeface="+mj-lt"/>
              <a:buAutoNum type="alphaUcPeriod"/>
            </a:pPr>
            <a:r>
              <a:rPr lang="en-US" dirty="0"/>
              <a:t>None of the above.</a:t>
            </a:r>
          </a:p>
          <a:p>
            <a:pPr marL="0" indent="0">
              <a:buNone/>
            </a:pPr>
            <a:endParaRPr lang="en-US" sz="1500" dirty="0" smtClean="0"/>
          </a:p>
          <a:p>
            <a:pPr marL="0" indent="0">
              <a:buNone/>
            </a:pPr>
            <a:r>
              <a:rPr lang="en-US" b="1" dirty="0" smtClean="0"/>
              <a:t>Explanation:</a:t>
            </a:r>
          </a:p>
          <a:p>
            <a:pPr marL="0" indent="0">
              <a:buNone/>
            </a:pPr>
            <a:r>
              <a:rPr lang="en-US" dirty="0" smtClean="0"/>
              <a:t>Remember Newton</a:t>
            </a:r>
            <a:r>
              <a:rPr lang="fr-FR" altLang="ja-JP" dirty="0" smtClean="0"/>
              <a:t>'</a:t>
            </a:r>
            <a:r>
              <a:rPr lang="en-US" dirty="0" smtClean="0"/>
              <a:t>s third law!</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1352</TotalTime>
  <Words>2176</Words>
  <Application>Microsoft Macintosh PowerPoint</Application>
  <PresentationFormat>On-screen Show (4:3)</PresentationFormat>
  <Paragraphs>323</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HA5Lect_template</vt:lpstr>
      <vt:lpstr>Chapter 24: Magnetism</vt:lpstr>
      <vt:lpstr>This lecture will help you understand:</vt:lpstr>
      <vt:lpstr>Magnetism</vt:lpstr>
      <vt:lpstr>Magnetic Forces</vt:lpstr>
      <vt:lpstr>Magnetic Poles</vt:lpstr>
      <vt:lpstr>Magnetic Poles</vt:lpstr>
      <vt:lpstr>Magnetic Poles</vt:lpstr>
      <vt:lpstr>Magnetic Poles CHECK YOUR NEIGHBOR</vt:lpstr>
      <vt:lpstr>Magnetic Poles CHECK YOUR ANSWER</vt:lpstr>
      <vt:lpstr>Magnetic Fields</vt:lpstr>
      <vt:lpstr>Magnetic Fields</vt:lpstr>
      <vt:lpstr>Magnetic Fields</vt:lpstr>
      <vt:lpstr>Magnetic Fields CHECK YOUR NEIGHBOR</vt:lpstr>
      <vt:lpstr>Magnetic Fields CHECK YOUR ANSWER</vt:lpstr>
      <vt:lpstr>Magnetic Fields CHECK YOUR NEIGHBOR</vt:lpstr>
      <vt:lpstr>Magnetic Fields CHECK YOUR ANSWER</vt:lpstr>
      <vt:lpstr>Magnetic Domains</vt:lpstr>
      <vt:lpstr>Magnetic Domains</vt:lpstr>
      <vt:lpstr>Magnetic Domains</vt:lpstr>
      <vt:lpstr>Electric Currents and Magnetic Fields</vt:lpstr>
      <vt:lpstr>Electric Currents and Magnetic Fields</vt:lpstr>
      <vt:lpstr>Electric Currents and Magnetic Fields</vt:lpstr>
      <vt:lpstr>Electric Currents and Magnetic Fields</vt:lpstr>
      <vt:lpstr>Electric Currents and Magnetic Fields CHECK YOUR NEIGHBOR</vt:lpstr>
      <vt:lpstr>Electric Currents and Magnetic Fields CHECK YOUR ANSWER</vt:lpstr>
      <vt:lpstr>Electromagnets</vt:lpstr>
      <vt:lpstr>Electromagnets</vt:lpstr>
      <vt:lpstr>Magnetic Forces on Moving Charges</vt:lpstr>
      <vt:lpstr>Magnetic Forces on Moving Charges</vt:lpstr>
      <vt:lpstr>Magnetic Force on Moving Charges CHECK YOUR NEIGHBOR</vt:lpstr>
      <vt:lpstr>Magnetic Force on Moving Charges CHECK YOUR ANSWER</vt:lpstr>
      <vt:lpstr>Magnetic Force on Moving Charges CHECK YOUR NEIGHBOR</vt:lpstr>
      <vt:lpstr>Magnetic Force on Moving Charges CHECK YOUR ANSWER</vt:lpstr>
      <vt:lpstr>Magnetic Force on Current-Carrying Wires</vt:lpstr>
      <vt:lpstr>Magnetic Force on Current-Carrying Wires</vt:lpstr>
      <vt:lpstr>Magnetic Force on Current-Carrying Wires</vt:lpstr>
      <vt:lpstr>Magnetic Force on Current-Carrying Wires</vt:lpstr>
      <vt:lpstr>Magnetic Force on Current-Carrying Wires CHECK YOUR NEIGHBOR</vt:lpstr>
      <vt:lpstr>Magnetic Force on Current-Carrying Wires CHECK YOUR ANSWER</vt:lpstr>
      <vt:lpstr>Earth's Magnetic Field</vt:lpstr>
      <vt:lpstr>Earth's Magnetic Field</vt:lpstr>
      <vt:lpstr>Earth's Magnetic Field</vt:lpstr>
      <vt:lpstr>Biomagnetism</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premedia</cp:lastModifiedBy>
  <cp:revision>237</cp:revision>
  <dcterms:created xsi:type="dcterms:W3CDTF">2007-09-26T05:29:17Z</dcterms:created>
  <dcterms:modified xsi:type="dcterms:W3CDTF">2014-04-30T12:30:34Z</dcterms:modified>
</cp:coreProperties>
</file>