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0"/>
  </p:notesMasterIdLst>
  <p:handoutMasterIdLst>
    <p:handoutMasterId r:id="rId51"/>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9144000" cy="6858000" type="screen4x3"/>
  <p:notesSz cx="6858000" cy="9144000"/>
  <p:custDataLst>
    <p:tags r:id="rId53"/>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499"/>
    <a:srgbClr val="F44311"/>
    <a:srgbClr val="0063B1"/>
    <a:srgbClr val="232E5B"/>
    <a:srgbClr val="0064B2"/>
    <a:srgbClr val="000000"/>
    <a:srgbClr val="E5B73D"/>
    <a:srgbClr val="CD0044"/>
    <a:srgbClr val="4D92BC"/>
    <a:srgbClr val="6A73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7" autoAdjust="0"/>
    <p:restoredTop sz="94919" autoAdjust="0"/>
  </p:normalViewPr>
  <p:slideViewPr>
    <p:cSldViewPr snapToGrid="0">
      <p:cViewPr>
        <p:scale>
          <a:sx n="100" d="100"/>
          <a:sy n="100" d="100"/>
        </p:scale>
        <p:origin x="-856" y="-23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4" d="100"/>
          <a:sy n="114" d="100"/>
        </p:scale>
        <p:origin x="-504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tags" Target="tags/tag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4/30/14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81259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A. </a:t>
            </a:r>
            <a:r>
              <a:rPr lang="en-US" dirty="0" smtClean="0"/>
              <a:t>Electric current is a flow of electric charge.</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148341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A. </a:t>
            </a:r>
            <a:r>
              <a:rPr lang="en-US" dirty="0" smtClean="0"/>
              <a:t>Electric current is a flow of electric charge.</a:t>
            </a:r>
            <a:endParaRPr lang="en-US" dirty="0" smtClean="0">
              <a:ea typeface="Batang" charset="0"/>
              <a:cs typeface="Batang" charset="0"/>
            </a:endParaRPr>
          </a:p>
        </p:txBody>
      </p:sp>
    </p:spTree>
    <p:extLst>
      <p:ext uri="{BB962C8B-B14F-4D97-AF65-F5344CB8AC3E}">
        <p14:creationId xmlns:p14="http://schemas.microsoft.com/office/powerpoint/2010/main" val="29200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A. </a:t>
            </a:r>
            <a:r>
              <a:rPr lang="en-US" sz="1200" dirty="0" smtClean="0"/>
              <a:t>current.</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2433540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A. </a:t>
            </a:r>
            <a:r>
              <a:rPr lang="en-US" sz="1200" dirty="0" smtClean="0"/>
              <a:t>current.</a:t>
            </a:r>
            <a:endParaRPr lang="en-US" dirty="0" smtClean="0">
              <a:ea typeface="Batang" charset="0"/>
              <a:cs typeface="Batang" charset="0"/>
            </a:endParaRPr>
          </a:p>
        </p:txBody>
      </p:sp>
    </p:spTree>
    <p:extLst>
      <p:ext uri="{BB962C8B-B14F-4D97-AF65-F5344CB8AC3E}">
        <p14:creationId xmlns:p14="http://schemas.microsoft.com/office/powerpoint/2010/main" val="2987066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A. </a:t>
            </a:r>
            <a:r>
              <a:rPr lang="en-US" dirty="0" smtClean="0"/>
              <a:t>less than the resistance of either lamp.</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690830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A. </a:t>
            </a:r>
            <a:r>
              <a:rPr lang="en-US" dirty="0" smtClean="0"/>
              <a:t>less than the resistance of either lamp.</a:t>
            </a:r>
            <a:endParaRPr lang="en-US" dirty="0" smtClean="0">
              <a:ea typeface="Batang" charset="0"/>
              <a:cs typeface="Batang" charset="0"/>
            </a:endParaRPr>
          </a:p>
        </p:txBody>
      </p:sp>
    </p:spTree>
    <p:extLst>
      <p:ext uri="{BB962C8B-B14F-4D97-AF65-F5344CB8AC3E}">
        <p14:creationId xmlns:p14="http://schemas.microsoft.com/office/powerpoint/2010/main" val="1428745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D. </a:t>
            </a:r>
            <a:r>
              <a:rPr lang="en-US" sz="1200" dirty="0" smtClean="0"/>
              <a:t>through both the battery and the lamp.</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411707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D. </a:t>
            </a:r>
            <a:r>
              <a:rPr lang="en-US" sz="1200" dirty="0" smtClean="0"/>
              <a:t>through both the battery and the lamp.</a:t>
            </a:r>
            <a:endParaRPr lang="en-US" dirty="0" smtClean="0">
              <a:ea typeface="Batang" charset="0"/>
              <a:cs typeface="Batang" charset="0"/>
            </a:endParaRPr>
          </a:p>
        </p:txBody>
      </p:sp>
    </p:spTree>
    <p:extLst>
      <p:ext uri="{BB962C8B-B14F-4D97-AF65-F5344CB8AC3E}">
        <p14:creationId xmlns:p14="http://schemas.microsoft.com/office/powerpoint/2010/main" val="546526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smtClean="0"/>
              <a:t>Click to edit</a:t>
            </a:r>
            <a:br>
              <a:rPr lang="en-US" noProof="0" dirty="0" smtClean="0"/>
            </a:br>
            <a:r>
              <a:rPr lang="en-US" noProof="0" dirty="0" smtClean="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smtClean="0">
                <a:solidFill>
                  <a:schemeClr val="bg1"/>
                </a:solidFill>
              </a:rPr>
              <a:t>Lecture Outline</a:t>
            </a:r>
            <a:endParaRPr lang="en-US" sz="2800" dirty="0">
              <a:solidFill>
                <a:schemeClr val="bg1"/>
              </a:solidFill>
            </a:endParaRPr>
          </a:p>
        </p:txBody>
      </p:sp>
      <p:sp>
        <p:nvSpPr>
          <p:cNvPr id="4113" name="Rectangle 17"/>
          <p:cNvSpPr>
            <a:spLocks noGrp="1" noChangeArrowheads="1"/>
          </p:cNvSpPr>
          <p:nvPr>
            <p:ph type="ftr" sz="quarter" idx="3"/>
          </p:nvPr>
        </p:nvSpPr>
        <p:spPr/>
        <p:txBody>
          <a:bodyPr/>
          <a:lstStyle>
            <a:lvl1pPr>
              <a:defRPr/>
            </a:lvl1pPr>
          </a:lstStyle>
          <a:p>
            <a:r>
              <a:rPr lang="en-GB" dirty="0" smtClean="0"/>
              <a:t>© 2015 Pearson Education, Inc.</a:t>
            </a:r>
            <a:endParaRPr lang="en-GB" dirty="0"/>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 2015 Pearson Education, Inc.</a:t>
            </a: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4D5BCDE4-2888-8547-8C78-57D79B1356D8}" type="slidenum">
              <a:rPr lang="en-US"/>
              <a:pPr/>
              <a:t>‹#›</a:t>
            </a:fld>
            <a:endParaRPr lang="en-US" dirty="0"/>
          </a:p>
        </p:txBody>
      </p:sp>
    </p:spTree>
    <p:extLst>
      <p:ext uri="{BB962C8B-B14F-4D97-AF65-F5344CB8AC3E}">
        <p14:creationId xmlns:p14="http://schemas.microsoft.com/office/powerpoint/2010/main" val="7894813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2015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2890391"/>
            <a:ext cx="3879605" cy="1077218"/>
          </a:xfrm>
        </p:spPr>
        <p:txBody>
          <a:bodyPr/>
          <a:lstStyle/>
          <a:p>
            <a:r>
              <a:rPr lang="en-US" dirty="0" smtClean="0"/>
              <a:t>Chapter 23: Electric Current</a:t>
            </a:r>
            <a:endParaRPr lang="en-US" dirty="0"/>
          </a:p>
        </p:txBody>
      </p:sp>
      <p:sp>
        <p:nvSpPr>
          <p:cNvPr id="5" name="Rectangle 17"/>
          <p:cNvSpPr>
            <a:spLocks noGrp="1" noChangeArrowheads="1"/>
          </p:cNvSpPr>
          <p:nvPr>
            <p:ph type="ftr" sz="quarter" idx="3"/>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Voltage Sources</a:t>
            </a:r>
            <a:endParaRPr lang="en-US" dirty="0"/>
          </a:p>
        </p:txBody>
      </p:sp>
      <p:sp>
        <p:nvSpPr>
          <p:cNvPr id="13315" name="Rectangle 3"/>
          <p:cNvSpPr>
            <a:spLocks noGrp="1" noChangeArrowheads="1"/>
          </p:cNvSpPr>
          <p:nvPr>
            <p:ph idx="1"/>
          </p:nvPr>
        </p:nvSpPr>
        <p:spPr/>
        <p:txBody>
          <a:bodyPr/>
          <a:lstStyle/>
          <a:p>
            <a:r>
              <a:rPr lang="en-US" dirty="0" smtClean="0"/>
              <a:t>Conductor</a:t>
            </a:r>
          </a:p>
          <a:p>
            <a:pPr lvl="1"/>
            <a:r>
              <a:rPr lang="en-US" dirty="0" smtClean="0"/>
              <a:t>Any material having free charged particles that easily flow through it when an electric force acts on them</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Voltage Sources</a:t>
            </a:r>
            <a:endParaRPr lang="en-US" dirty="0"/>
          </a:p>
        </p:txBody>
      </p:sp>
      <p:sp>
        <p:nvSpPr>
          <p:cNvPr id="14339" name="Rectangle 3"/>
          <p:cNvSpPr>
            <a:spLocks noGrp="1" noChangeArrowheads="1"/>
          </p:cNvSpPr>
          <p:nvPr>
            <p:ph idx="1"/>
          </p:nvPr>
        </p:nvSpPr>
        <p:spPr/>
        <p:txBody>
          <a:bodyPr/>
          <a:lstStyle/>
          <a:p>
            <a:r>
              <a:rPr lang="en-US" dirty="0" smtClean="0"/>
              <a:t>Electric potential difference</a:t>
            </a:r>
          </a:p>
          <a:p>
            <a:pPr lvl="1"/>
            <a:r>
              <a:rPr lang="en-US" dirty="0" smtClean="0"/>
              <a:t>Difference in potential between two points</a:t>
            </a:r>
          </a:p>
          <a:p>
            <a:pPr lvl="2"/>
            <a:r>
              <a:rPr lang="en-US" dirty="0" smtClean="0"/>
              <a:t>Charges in conductor flow from higher potential to lower potential.</a:t>
            </a:r>
          </a:p>
          <a:p>
            <a:pPr lvl="2"/>
            <a:r>
              <a:rPr lang="en-US" dirty="0" smtClean="0"/>
              <a:t>Flow of charge persists until both ends of conductor reach the same potential.</a:t>
            </a:r>
          </a:p>
          <a:p>
            <a:pPr lvl="2"/>
            <a:r>
              <a:rPr lang="en-US" dirty="0" smtClean="0"/>
              <a:t>Maintained for continuous flow by pumping device.</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Voltage Sources</a:t>
            </a:r>
            <a:endParaRPr lang="en-US" dirty="0"/>
          </a:p>
        </p:txBody>
      </p:sp>
      <p:sp>
        <p:nvSpPr>
          <p:cNvPr id="15363" name="Rectangle 3"/>
          <p:cNvSpPr>
            <a:spLocks noGrp="1" noChangeArrowheads="1"/>
          </p:cNvSpPr>
          <p:nvPr>
            <p:ph idx="1"/>
          </p:nvPr>
        </p:nvSpPr>
        <p:spPr/>
        <p:txBody>
          <a:bodyPr/>
          <a:lstStyle/>
          <a:p>
            <a:r>
              <a:rPr lang="en-US" dirty="0" smtClean="0"/>
              <a:t>Electric potential difference (continued)</a:t>
            </a:r>
          </a:p>
          <a:p>
            <a:pPr lvl="1"/>
            <a:r>
              <a:rPr lang="en-US" dirty="0" smtClean="0"/>
              <a:t>Example: Water from a higher reservoir to a lower one—flow continues until no difference</a:t>
            </a:r>
          </a:p>
          <a:p>
            <a:pPr marL="457200" lvl="1" indent="0">
              <a:buNone/>
            </a:pPr>
            <a:endParaRPr lang="en-US" dirty="0" smtClean="0"/>
          </a:p>
          <a:p>
            <a:pPr marL="457200" lvl="1" indent="0">
              <a:buNone/>
            </a:pPr>
            <a:endParaRPr lang="en-US" dirty="0" smtClean="0"/>
          </a:p>
          <a:p>
            <a:pPr marL="457200" lvl="1" indent="0">
              <a:buNone/>
            </a:pPr>
            <a:endParaRPr lang="en-US" dirty="0"/>
          </a:p>
          <a:p>
            <a:pPr marL="457200" lvl="1" indent="0">
              <a:lnSpc>
                <a:spcPct val="120000"/>
              </a:lnSpc>
              <a:buNone/>
            </a:pPr>
            <a:endParaRPr lang="en-US" dirty="0" smtClean="0"/>
          </a:p>
          <a:p>
            <a:pPr lvl="1">
              <a:lnSpc>
                <a:spcPct val="120000"/>
              </a:lnSpc>
            </a:pPr>
            <a:r>
              <a:rPr lang="en-US" dirty="0" smtClean="0"/>
              <a:t>No flow of charge occurs when potential difference is zero.	</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12" name="Picture 11" descr="23_01_FigureA.jpg"/>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2179837" y="3472276"/>
            <a:ext cx="2038598" cy="2072902"/>
          </a:xfrm>
          <a:prstGeom prst="rect">
            <a:avLst/>
          </a:prstGeom>
        </p:spPr>
      </p:pic>
      <p:pic>
        <p:nvPicPr>
          <p:cNvPr id="13" name="Picture 12" descr="23_01_FigureB.jpg"/>
          <p:cNvPicPr>
            <a:picLocks noChangeAspect="1"/>
          </p:cNvPicPr>
          <p:nvPr/>
        </p:nvPicPr>
        <p:blipFill rotWithShape="1">
          <a:blip r:embed="rId3">
            <a:extLst>
              <a:ext uri="{28A0092B-C50C-407E-A947-70E740481C1C}">
                <a14:useLocalDpi xmlns:a14="http://schemas.microsoft.com/office/drawing/2010/main" val="0"/>
              </a:ext>
            </a:extLst>
          </a:blip>
          <a:srcRect b="2804"/>
          <a:stretch/>
        </p:blipFill>
        <p:spPr>
          <a:xfrm>
            <a:off x="4923274" y="3472276"/>
            <a:ext cx="2441753" cy="20756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Voltage Sources</a:t>
            </a:r>
            <a:endParaRPr lang="en-US" dirty="0"/>
          </a:p>
        </p:txBody>
      </p:sp>
      <p:sp>
        <p:nvSpPr>
          <p:cNvPr id="16387" name="Rectangle 3"/>
          <p:cNvSpPr>
            <a:spLocks noGrp="1" noChangeArrowheads="1"/>
          </p:cNvSpPr>
          <p:nvPr>
            <p:ph idx="1"/>
          </p:nvPr>
        </p:nvSpPr>
        <p:spPr/>
        <p:txBody>
          <a:bodyPr/>
          <a:lstStyle/>
          <a:p>
            <a:r>
              <a:rPr lang="en-US" sz="2400" dirty="0" smtClean="0"/>
              <a:t>Electric potential difference (continued)</a:t>
            </a:r>
          </a:p>
          <a:p>
            <a:pPr lvl="1"/>
            <a:r>
              <a:rPr lang="en-US" sz="2400" dirty="0" smtClean="0"/>
              <a:t>A battery or generator can maintain a steady flow of charge.</a:t>
            </a:r>
          </a:p>
          <a:p>
            <a:pPr lvl="2"/>
            <a:r>
              <a:rPr lang="en-US" sz="2000" dirty="0" smtClean="0"/>
              <a:t>Work is done in pulling negative charges apart from positive ones.</a:t>
            </a:r>
          </a:p>
          <a:p>
            <a:pPr lvl="2"/>
            <a:r>
              <a:rPr lang="en-US" sz="2000" dirty="0" smtClean="0"/>
              <a:t>Electromagnetic induction at the generator terminals provides the electrical pressure to move electrons through the circuit.</a:t>
            </a:r>
            <a:endParaRPr lang="en-US" sz="20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3_04_Figure.jpg"/>
          <p:cNvPicPr>
            <a:picLocks noChangeAspect="1"/>
          </p:cNvPicPr>
          <p:nvPr/>
        </p:nvPicPr>
        <p:blipFill rotWithShape="1">
          <a:blip r:embed="rId2">
            <a:extLst>
              <a:ext uri="{28A0092B-C50C-407E-A947-70E740481C1C}">
                <a14:useLocalDpi xmlns:a14="http://schemas.microsoft.com/office/drawing/2010/main" val="0"/>
              </a:ext>
            </a:extLst>
          </a:blip>
          <a:srcRect b="4546"/>
          <a:stretch/>
        </p:blipFill>
        <p:spPr>
          <a:xfrm>
            <a:off x="2127823" y="4581178"/>
            <a:ext cx="4896972" cy="21864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Voltage Sources</a:t>
            </a:r>
            <a:endParaRPr lang="en-US" dirty="0"/>
          </a:p>
        </p:txBody>
      </p:sp>
      <p:sp>
        <p:nvSpPr>
          <p:cNvPr id="17411" name="Rectangle 3"/>
          <p:cNvSpPr>
            <a:spLocks noGrp="1" noChangeArrowheads="1"/>
          </p:cNvSpPr>
          <p:nvPr>
            <p:ph idx="1"/>
          </p:nvPr>
        </p:nvSpPr>
        <p:spPr>
          <a:xfrm>
            <a:off x="365124" y="1957254"/>
            <a:ext cx="8604587" cy="4653915"/>
          </a:xfrm>
        </p:spPr>
        <p:txBody>
          <a:bodyPr/>
          <a:lstStyle/>
          <a:p>
            <a:r>
              <a:rPr lang="en-US" dirty="0" smtClean="0"/>
              <a:t>Electric potential difference</a:t>
            </a:r>
          </a:p>
          <a:p>
            <a:pPr lvl="1"/>
            <a:r>
              <a:rPr lang="en-US" dirty="0" smtClean="0"/>
              <a:t>In chemical batteries</a:t>
            </a:r>
          </a:p>
          <a:p>
            <a:pPr lvl="2"/>
            <a:r>
              <a:rPr lang="en-US" dirty="0" smtClean="0"/>
              <a:t>Work by chemical disintegration of zinc or lead in acid.</a:t>
            </a:r>
          </a:p>
          <a:p>
            <a:pPr lvl="2"/>
            <a:r>
              <a:rPr lang="en-US" dirty="0" smtClean="0"/>
              <a:t>Energy stored in chemical bonds is converted to electric potential energy.</a:t>
            </a:r>
          </a:p>
          <a:p>
            <a:pPr marL="457200" lvl="1" indent="0">
              <a:buNone/>
            </a:pPr>
            <a:endParaRPr lang="en-US" dirty="0" smtClean="0"/>
          </a:p>
          <a:p>
            <a:pPr marL="457200" lvl="1" indent="0">
              <a:buNone/>
            </a:pP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3_02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4841" y="4671104"/>
            <a:ext cx="2614318" cy="203169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Electric Resistance</a:t>
            </a:r>
            <a:endParaRPr lang="en-US" dirty="0"/>
          </a:p>
        </p:txBody>
      </p:sp>
      <p:sp>
        <p:nvSpPr>
          <p:cNvPr id="18435" name="Rectangle 3"/>
          <p:cNvSpPr>
            <a:spLocks noGrp="1" noChangeArrowheads="1"/>
          </p:cNvSpPr>
          <p:nvPr>
            <p:ph idx="1"/>
          </p:nvPr>
        </p:nvSpPr>
        <p:spPr/>
        <p:txBody>
          <a:bodyPr/>
          <a:lstStyle/>
          <a:p>
            <a:r>
              <a:rPr lang="en-US" dirty="0" smtClean="0"/>
              <a:t>Current in a circuit is dependent on</a:t>
            </a:r>
          </a:p>
          <a:p>
            <a:pPr lvl="1"/>
            <a:r>
              <a:rPr lang="en-US" dirty="0" smtClean="0"/>
              <a:t>voltage.</a:t>
            </a:r>
          </a:p>
          <a:p>
            <a:pPr lvl="1"/>
            <a:r>
              <a:rPr lang="en-US" dirty="0" smtClean="0"/>
              <a:t>electrical resistance in ohms.</a:t>
            </a:r>
          </a:p>
          <a:p>
            <a:r>
              <a:rPr lang="en-US" dirty="0" smtClean="0"/>
              <a:t>Resistors</a:t>
            </a:r>
          </a:p>
          <a:p>
            <a:pPr lvl="1"/>
            <a:r>
              <a:rPr lang="en-US" dirty="0" smtClean="0"/>
              <a:t>circuit elements that regulate current inside electrical devices</a:t>
            </a:r>
          </a:p>
          <a:p>
            <a:endParaRPr lang="en-US" dirty="0" smtClean="0"/>
          </a:p>
          <a:p>
            <a:endParaRPr lang="en-US" dirty="0"/>
          </a:p>
        </p:txBody>
      </p:sp>
      <p:sp>
        <p:nvSpPr>
          <p:cNvPr id="18437" name="Text Box 5"/>
          <p:cNvSpPr txBox="1">
            <a:spLocks noChangeArrowheads="1"/>
          </p:cNvSpPr>
          <p:nvPr/>
        </p:nvSpPr>
        <p:spPr bwMode="auto">
          <a:xfrm>
            <a:off x="1144428" y="5680924"/>
            <a:ext cx="42906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0" dirty="0">
                <a:latin typeface="+mn-lt"/>
              </a:rPr>
              <a:t>Resistors. The symbol of resistance in an electric circuit is           </a:t>
            </a:r>
            <a:r>
              <a:rPr lang="en-US" sz="2000" b="0" dirty="0" smtClean="0">
                <a:latin typeface="+mn-lt"/>
              </a:rPr>
              <a:t>.</a:t>
            </a:r>
            <a:endParaRPr lang="en-US" sz="2000" b="0" dirty="0">
              <a:latin typeface="+mn-lt"/>
            </a:endParaRPr>
          </a:p>
        </p:txBody>
      </p:sp>
      <p:pic>
        <p:nvPicPr>
          <p:cNvPr id="184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647" y="6089414"/>
            <a:ext cx="6858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3_06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5621" y="4534563"/>
            <a:ext cx="2864522" cy="222455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smtClean="0"/>
              <a:t>Electric Resistance</a:t>
            </a:r>
            <a:endParaRPr lang="en-US" dirty="0"/>
          </a:p>
        </p:txBody>
      </p:sp>
      <p:sp>
        <p:nvSpPr>
          <p:cNvPr id="19459" name="Rectangle 3"/>
          <p:cNvSpPr>
            <a:spLocks noGrp="1" noChangeArrowheads="1"/>
          </p:cNvSpPr>
          <p:nvPr>
            <p:ph idx="1"/>
          </p:nvPr>
        </p:nvSpPr>
        <p:spPr/>
        <p:txBody>
          <a:bodyPr/>
          <a:lstStyle/>
          <a:p>
            <a:r>
              <a:rPr lang="en-US" dirty="0" smtClean="0"/>
              <a:t>Factors affecting electrical resistance:</a:t>
            </a:r>
          </a:p>
          <a:p>
            <a:pPr lvl="1"/>
            <a:r>
              <a:rPr lang="en-US" dirty="0" smtClean="0"/>
              <a:t>Inversely proportional to cross-sectional area</a:t>
            </a:r>
          </a:p>
          <a:p>
            <a:pPr lvl="2"/>
            <a:r>
              <a:rPr lang="en-US" dirty="0" smtClean="0"/>
              <a:t>thin wires, more resistance than thick wires</a:t>
            </a:r>
          </a:p>
          <a:p>
            <a:pPr lvl="1"/>
            <a:r>
              <a:rPr lang="en-US" dirty="0" smtClean="0"/>
              <a:t>Directly proportional to length</a:t>
            </a:r>
          </a:p>
          <a:p>
            <a:pPr lvl="2"/>
            <a:r>
              <a:rPr lang="en-US" dirty="0" smtClean="0"/>
              <a:t>doubling the length, doubles the resistance</a:t>
            </a:r>
          </a:p>
          <a:p>
            <a:pPr lvl="1"/>
            <a:r>
              <a:rPr lang="en-US" dirty="0" smtClean="0"/>
              <a:t>Material </a:t>
            </a:r>
          </a:p>
          <a:p>
            <a:pPr lvl="2"/>
            <a:r>
              <a:rPr lang="en-US" dirty="0" smtClean="0"/>
              <a:t>rubber—much more resistance than copper of the same size</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t>Electric Resistance</a:t>
            </a:r>
            <a:endParaRPr lang="en-US" dirty="0"/>
          </a:p>
        </p:txBody>
      </p:sp>
      <p:sp>
        <p:nvSpPr>
          <p:cNvPr id="20483" name="Rectangle 3"/>
          <p:cNvSpPr>
            <a:spLocks noGrp="1" noChangeArrowheads="1"/>
          </p:cNvSpPr>
          <p:nvPr>
            <p:ph idx="1"/>
          </p:nvPr>
        </p:nvSpPr>
        <p:spPr/>
        <p:txBody>
          <a:bodyPr/>
          <a:lstStyle/>
          <a:p>
            <a:r>
              <a:rPr lang="en-US" dirty="0" smtClean="0"/>
              <a:t>Factors affecting electrical resistance (continued)</a:t>
            </a:r>
          </a:p>
          <a:p>
            <a:pPr lvl="1"/>
            <a:r>
              <a:rPr lang="en-US" dirty="0" smtClean="0"/>
              <a:t>Temperature </a:t>
            </a:r>
          </a:p>
          <a:p>
            <a:pPr lvl="2"/>
            <a:r>
              <a:rPr lang="en-US" dirty="0" smtClean="0"/>
              <a:t>the higher the temperature, the more the resistance</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10" name="Picture 10" descr="23-15_Figure-F"/>
          <p:cNvPicPr>
            <a:picLocks noChangeAspect="1" noChangeArrowheads="1"/>
          </p:cNvPicPr>
          <p:nvPr/>
        </p:nvPicPr>
        <p:blipFill>
          <a:blip r:embed="rId2">
            <a:extLst>
              <a:ext uri="{28A0092B-C50C-407E-A947-70E740481C1C}">
                <a14:useLocalDpi xmlns:a14="http://schemas.microsoft.com/office/drawing/2010/main" val="0"/>
              </a:ext>
            </a:extLst>
          </a:blip>
          <a:srcRect b="2507"/>
          <a:stretch>
            <a:fillRect/>
          </a:stretch>
        </p:blipFill>
        <p:spPr bwMode="auto">
          <a:xfrm>
            <a:off x="3329897" y="3942961"/>
            <a:ext cx="2552990" cy="27537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Electric Resistance</a:t>
            </a:r>
            <a:endParaRPr lang="en-US" dirty="0"/>
          </a:p>
        </p:txBody>
      </p:sp>
      <p:sp>
        <p:nvSpPr>
          <p:cNvPr id="21507" name="Rectangle 3"/>
          <p:cNvSpPr>
            <a:spLocks noGrp="1" noChangeArrowheads="1"/>
          </p:cNvSpPr>
          <p:nvPr>
            <p:ph idx="1"/>
          </p:nvPr>
        </p:nvSpPr>
        <p:spPr/>
        <p:txBody>
          <a:bodyPr/>
          <a:lstStyle/>
          <a:p>
            <a:r>
              <a:rPr lang="en-US" dirty="0" smtClean="0"/>
              <a:t>Semiconductors</a:t>
            </a:r>
          </a:p>
          <a:p>
            <a:pPr lvl="1"/>
            <a:r>
              <a:rPr lang="en-US" dirty="0" smtClean="0"/>
              <a:t>Refers to materials that can alternate between being conductors and insulators</a:t>
            </a:r>
          </a:p>
          <a:p>
            <a:pPr lvl="1"/>
            <a:r>
              <a:rPr lang="en-US" dirty="0" smtClean="0"/>
              <a:t>Example: </a:t>
            </a:r>
          </a:p>
          <a:p>
            <a:pPr lvl="2"/>
            <a:r>
              <a:rPr lang="en-US" dirty="0" smtClean="0"/>
              <a:t>germanium</a:t>
            </a:r>
          </a:p>
          <a:p>
            <a:pPr lvl="2"/>
            <a:r>
              <a:rPr lang="en-US" dirty="0" smtClean="0"/>
              <a:t>silicon</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smtClean="0"/>
              <a:t>Electric Resistance</a:t>
            </a:r>
            <a:endParaRPr lang="en-US" dirty="0"/>
          </a:p>
        </p:txBody>
      </p:sp>
      <p:sp>
        <p:nvSpPr>
          <p:cNvPr id="22531" name="Rectangle 3"/>
          <p:cNvSpPr>
            <a:spLocks noGrp="1" noChangeArrowheads="1"/>
          </p:cNvSpPr>
          <p:nvPr>
            <p:ph idx="1"/>
          </p:nvPr>
        </p:nvSpPr>
        <p:spPr/>
        <p:txBody>
          <a:bodyPr/>
          <a:lstStyle/>
          <a:p>
            <a:r>
              <a:rPr lang="en-US" dirty="0" smtClean="0"/>
              <a:t>Superconductors</a:t>
            </a:r>
          </a:p>
          <a:p>
            <a:pPr lvl="1"/>
            <a:r>
              <a:rPr lang="en-US" dirty="0" smtClean="0"/>
              <a:t>Materials with zero electrical resistance to the flow of charge.</a:t>
            </a:r>
          </a:p>
          <a:p>
            <a:pPr lvl="1"/>
            <a:r>
              <a:rPr lang="en-US" dirty="0" smtClean="0"/>
              <a:t>Flow of charge is without generation of heat.</a:t>
            </a:r>
          </a:p>
          <a:p>
            <a:r>
              <a:rPr lang="en-US" dirty="0" smtClean="0"/>
              <a:t>High-temperature superconductors</a:t>
            </a:r>
          </a:p>
          <a:p>
            <a:pPr lvl="1"/>
            <a:r>
              <a:rPr lang="en-US" dirty="0" smtClean="0"/>
              <a:t>Refers to ceramic materials that can carry much current at a low voltage.</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This lecture will help you understand:</a:t>
            </a:r>
            <a:endParaRPr lang="en-US" dirty="0"/>
          </a:p>
        </p:txBody>
      </p:sp>
      <p:sp>
        <p:nvSpPr>
          <p:cNvPr id="5123" name="Rectangle 3"/>
          <p:cNvSpPr>
            <a:spLocks noGrp="1" noChangeArrowheads="1"/>
          </p:cNvSpPr>
          <p:nvPr>
            <p:ph idx="1"/>
          </p:nvPr>
        </p:nvSpPr>
        <p:spPr/>
        <p:txBody>
          <a:bodyPr/>
          <a:lstStyle/>
          <a:p>
            <a:pPr>
              <a:lnSpc>
                <a:spcPct val="90000"/>
              </a:lnSpc>
            </a:pPr>
            <a:r>
              <a:rPr lang="en-US" sz="2400" dirty="0" smtClean="0"/>
              <a:t>Flow of Charge</a:t>
            </a:r>
          </a:p>
          <a:p>
            <a:pPr>
              <a:lnSpc>
                <a:spcPct val="90000"/>
              </a:lnSpc>
            </a:pPr>
            <a:r>
              <a:rPr lang="en-US" sz="2400" dirty="0" smtClean="0"/>
              <a:t>Electric Current</a:t>
            </a:r>
          </a:p>
          <a:p>
            <a:pPr>
              <a:lnSpc>
                <a:spcPct val="90000"/>
              </a:lnSpc>
            </a:pPr>
            <a:r>
              <a:rPr lang="en-US" sz="2400" dirty="0" smtClean="0"/>
              <a:t>Voltage Sources</a:t>
            </a:r>
          </a:p>
          <a:p>
            <a:pPr>
              <a:lnSpc>
                <a:spcPct val="90000"/>
              </a:lnSpc>
            </a:pPr>
            <a:r>
              <a:rPr lang="en-US" sz="2400" dirty="0" smtClean="0"/>
              <a:t>Electrical Resistance</a:t>
            </a:r>
          </a:p>
          <a:p>
            <a:pPr>
              <a:lnSpc>
                <a:spcPct val="90000"/>
              </a:lnSpc>
            </a:pPr>
            <a:r>
              <a:rPr lang="en-US" sz="2400" dirty="0" smtClean="0"/>
              <a:t>Ohm</a:t>
            </a:r>
            <a:r>
              <a:rPr lang="fr-FR" altLang="ja-JP" sz="2400" dirty="0" smtClean="0"/>
              <a:t>'</a:t>
            </a:r>
            <a:r>
              <a:rPr lang="en-US" sz="2400" dirty="0" smtClean="0"/>
              <a:t>s Law</a:t>
            </a:r>
          </a:p>
          <a:p>
            <a:pPr>
              <a:lnSpc>
                <a:spcPct val="90000"/>
              </a:lnSpc>
            </a:pPr>
            <a:r>
              <a:rPr lang="en-US" sz="2400" dirty="0" smtClean="0"/>
              <a:t>Direct Current and Alternating Current</a:t>
            </a:r>
          </a:p>
          <a:p>
            <a:pPr>
              <a:lnSpc>
                <a:spcPct val="90000"/>
              </a:lnSpc>
            </a:pPr>
            <a:r>
              <a:rPr lang="en-US" sz="2400" dirty="0" smtClean="0"/>
              <a:t>Speed and Source of Electrons in a Circuit</a:t>
            </a:r>
          </a:p>
          <a:p>
            <a:pPr>
              <a:lnSpc>
                <a:spcPct val="90000"/>
              </a:lnSpc>
            </a:pPr>
            <a:r>
              <a:rPr lang="en-US" sz="2400" dirty="0" smtClean="0"/>
              <a:t>Electric Power</a:t>
            </a:r>
          </a:p>
          <a:p>
            <a:pPr>
              <a:lnSpc>
                <a:spcPct val="90000"/>
              </a:lnSpc>
            </a:pPr>
            <a:r>
              <a:rPr lang="en-US" sz="2400" dirty="0" smtClean="0"/>
              <a:t>Compact Fluorescent Lamps (CFLs)</a:t>
            </a:r>
          </a:p>
          <a:p>
            <a:pPr>
              <a:lnSpc>
                <a:spcPct val="90000"/>
              </a:lnSpc>
            </a:pPr>
            <a:r>
              <a:rPr lang="en-US" sz="2400" dirty="0" smtClean="0"/>
              <a:t>Light-Emitting Diodes (LEDs)</a:t>
            </a:r>
          </a:p>
          <a:p>
            <a:pPr>
              <a:lnSpc>
                <a:spcPct val="90000"/>
              </a:lnSpc>
            </a:pPr>
            <a:r>
              <a:rPr lang="en-US" sz="2400" dirty="0" smtClean="0"/>
              <a:t>Electric Circuits</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Ohm</a:t>
            </a:r>
            <a:r>
              <a:rPr lang="fr-FR" altLang="ja-JP" dirty="0" smtClean="0"/>
              <a:t>'</a:t>
            </a:r>
            <a:r>
              <a:rPr lang="en-US" dirty="0" smtClean="0"/>
              <a:t>s Law</a:t>
            </a:r>
            <a:endParaRPr lang="en-US" dirty="0"/>
          </a:p>
        </p:txBody>
      </p:sp>
      <p:sp>
        <p:nvSpPr>
          <p:cNvPr id="23555" name="Rectangle 3"/>
          <p:cNvSpPr>
            <a:spLocks noGrp="1" noChangeArrowheads="1"/>
          </p:cNvSpPr>
          <p:nvPr>
            <p:ph idx="1"/>
          </p:nvPr>
        </p:nvSpPr>
        <p:spPr/>
        <p:txBody>
          <a:bodyPr/>
          <a:lstStyle/>
          <a:p>
            <a:r>
              <a:rPr lang="en-US" dirty="0" smtClean="0"/>
              <a:t>Ohm</a:t>
            </a:r>
            <a:r>
              <a:rPr lang="fr-FR" altLang="ja-JP" dirty="0" smtClean="0"/>
              <a:t>'</a:t>
            </a:r>
            <a:r>
              <a:rPr lang="en-US" dirty="0" smtClean="0"/>
              <a:t>s law</a:t>
            </a:r>
          </a:p>
          <a:p>
            <a:pPr lvl="1"/>
            <a:r>
              <a:rPr lang="en-US" dirty="0" smtClean="0"/>
              <a:t>Relationship between voltage, current, and resistance</a:t>
            </a:r>
          </a:p>
          <a:p>
            <a:pPr lvl="1"/>
            <a:r>
              <a:rPr lang="en-US" dirty="0" smtClean="0"/>
              <a:t>States that the current in a circuit varies in direct proportion to the potential difference, or voltage, and inversely with the resistance</a:t>
            </a:r>
          </a:p>
          <a:p>
            <a:pPr marL="0" indent="0">
              <a:buNone/>
            </a:pP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dirty="0" smtClean="0"/>
              <a:t>Ohm</a:t>
            </a:r>
            <a:r>
              <a:rPr lang="fr-FR" altLang="ja-JP" dirty="0" smtClean="0"/>
              <a:t>'</a:t>
            </a:r>
            <a:r>
              <a:rPr lang="en-US" dirty="0" smtClean="0"/>
              <a:t>s Law</a:t>
            </a:r>
            <a:endParaRPr lang="en-US" dirty="0"/>
          </a:p>
        </p:txBody>
      </p:sp>
      <p:sp>
        <p:nvSpPr>
          <p:cNvPr id="1028" name="Rectangle 3"/>
          <p:cNvSpPr>
            <a:spLocks noGrp="1" noChangeArrowheads="1"/>
          </p:cNvSpPr>
          <p:nvPr>
            <p:ph idx="1"/>
          </p:nvPr>
        </p:nvSpPr>
        <p:spPr/>
        <p:txBody>
          <a:bodyPr/>
          <a:lstStyle/>
          <a:p>
            <a:r>
              <a:rPr lang="en-US" dirty="0" smtClean="0"/>
              <a:t>Ohm</a:t>
            </a:r>
            <a:r>
              <a:rPr lang="fr-FR" altLang="ja-JP" dirty="0" smtClean="0"/>
              <a:t>'</a:t>
            </a:r>
            <a:r>
              <a:rPr lang="en-US" dirty="0" smtClean="0"/>
              <a:t>s law (continued)</a:t>
            </a:r>
          </a:p>
          <a:p>
            <a:pPr lvl="1"/>
            <a:r>
              <a:rPr lang="en-US" dirty="0" smtClean="0"/>
              <a:t>In equation form:</a:t>
            </a:r>
          </a:p>
          <a:p>
            <a:pPr lvl="1"/>
            <a:r>
              <a:rPr lang="en-US" dirty="0" smtClean="0"/>
              <a:t>Example:</a:t>
            </a:r>
          </a:p>
          <a:p>
            <a:pPr lvl="2"/>
            <a:r>
              <a:rPr lang="en-US" dirty="0" smtClean="0"/>
              <a:t>For a constant resistance, current will be twice as much for twice the voltage.</a:t>
            </a:r>
          </a:p>
          <a:p>
            <a:pPr lvl="2"/>
            <a:r>
              <a:rPr lang="en-US" dirty="0" smtClean="0"/>
              <a:t>For twice the resistance and twice the voltage, current will be unchanged. </a:t>
            </a:r>
          </a:p>
          <a:p>
            <a:r>
              <a:rPr lang="en-US" dirty="0" smtClean="0"/>
              <a:t>Resistors</a:t>
            </a:r>
          </a:p>
          <a:p>
            <a:pPr lvl="1"/>
            <a:r>
              <a:rPr lang="en-US" dirty="0" smtClean="0"/>
              <a:t>Circuit elements that regulate current inside electrical devices.</a:t>
            </a:r>
            <a:endParaRPr lang="en-US" dirty="0"/>
          </a:p>
        </p:txBody>
      </p:sp>
      <p:sp>
        <p:nvSpPr>
          <p:cNvPr id="1060" name="Rectangle 2"/>
          <p:cNvSpPr>
            <a:spLocks noChangeArrowheads="1"/>
          </p:cNvSpPr>
          <p:nvPr/>
        </p:nvSpPr>
        <p:spPr bwMode="auto">
          <a:xfrm>
            <a:off x="3959752" y="2542118"/>
            <a:ext cx="1761002" cy="46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b="0" dirty="0" smtClean="0">
                <a:solidFill>
                  <a:schemeClr val="tx2"/>
                </a:solidFill>
                <a:latin typeface="+mn-lt"/>
              </a:rPr>
              <a:t>Current =</a:t>
            </a:r>
          </a:p>
        </p:txBody>
      </p:sp>
      <p:sp>
        <p:nvSpPr>
          <p:cNvPr id="1061" name="Rectangle 2"/>
          <p:cNvSpPr>
            <a:spLocks noChangeArrowheads="1"/>
          </p:cNvSpPr>
          <p:nvPr/>
        </p:nvSpPr>
        <p:spPr bwMode="auto">
          <a:xfrm>
            <a:off x="5674630" y="2849948"/>
            <a:ext cx="1854200" cy="36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b="0" dirty="0">
                <a:solidFill>
                  <a:schemeClr val="tx2"/>
                </a:solidFill>
                <a:latin typeface="+mn-lt"/>
              </a:rPr>
              <a:t>resistance</a:t>
            </a:r>
          </a:p>
        </p:txBody>
      </p:sp>
      <p:sp>
        <p:nvSpPr>
          <p:cNvPr id="1062" name="Rectangle 2"/>
          <p:cNvSpPr>
            <a:spLocks noChangeArrowheads="1"/>
          </p:cNvSpPr>
          <p:nvPr/>
        </p:nvSpPr>
        <p:spPr bwMode="auto">
          <a:xfrm>
            <a:off x="5812193" y="2219425"/>
            <a:ext cx="1341437" cy="50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800" b="0" dirty="0">
                <a:solidFill>
                  <a:schemeClr val="tx2"/>
                </a:solidFill>
                <a:latin typeface="+mn-lt"/>
              </a:rPr>
              <a:t>voltage</a:t>
            </a:r>
          </a:p>
        </p:txBody>
      </p:sp>
      <p:sp>
        <p:nvSpPr>
          <p:cNvPr id="1063" name="Line 39"/>
          <p:cNvSpPr>
            <a:spLocks noChangeShapeType="1"/>
          </p:cNvSpPr>
          <p:nvPr/>
        </p:nvSpPr>
        <p:spPr bwMode="auto">
          <a:xfrm>
            <a:off x="5692486" y="2781672"/>
            <a:ext cx="1665287" cy="0"/>
          </a:xfrm>
          <a:prstGeom prst="line">
            <a:avLst/>
          </a:prstGeom>
          <a:noFill/>
          <a:ln w="2857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2800" dirty="0">
              <a:latin typeface="+mn-lt"/>
            </a:endParaRP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614908"/>
            <a:ext cx="9144000" cy="1077218"/>
          </a:xfrm>
        </p:spPr>
        <p:txBody>
          <a:bodyPr/>
          <a:lstStyle/>
          <a:p>
            <a:r>
              <a:rPr lang="en-US" dirty="0" smtClean="0"/>
              <a:t>Ohm</a:t>
            </a:r>
            <a:r>
              <a:rPr lang="fr-FR" dirty="0" smtClean="0"/>
              <a:t>'</a:t>
            </a:r>
            <a:r>
              <a:rPr lang="en-US" dirty="0" smtClean="0"/>
              <a:t>s </a:t>
            </a:r>
            <a:r>
              <a:rPr lang="en-US" dirty="0"/>
              <a:t>Law</a:t>
            </a:r>
            <a:br>
              <a:rPr lang="en-US" dirty="0"/>
            </a:br>
            <a:r>
              <a:rPr lang="en-US" dirty="0"/>
              <a:t>CHECK YOUR </a:t>
            </a:r>
            <a:r>
              <a:rPr lang="en-US" dirty="0" smtClean="0"/>
              <a:t>NEIGHBOR</a:t>
            </a:r>
            <a:endParaRPr lang="en-US" dirty="0"/>
          </a:p>
        </p:txBody>
      </p:sp>
      <p:sp>
        <p:nvSpPr>
          <p:cNvPr id="133123" name="Rectangle 3"/>
          <p:cNvSpPr>
            <a:spLocks noGrp="1" noChangeArrowheads="1"/>
          </p:cNvSpPr>
          <p:nvPr>
            <p:ph idx="1"/>
          </p:nvPr>
        </p:nvSpPr>
        <p:spPr>
          <a:xfrm>
            <a:off x="365125" y="1777524"/>
            <a:ext cx="8229600" cy="4653915"/>
          </a:xfrm>
        </p:spPr>
        <p:txBody>
          <a:bodyPr/>
          <a:lstStyle/>
          <a:p>
            <a:pPr marL="0" indent="0">
              <a:buNone/>
            </a:pPr>
            <a:r>
              <a:rPr lang="en-US" sz="2400" dirty="0"/>
              <a:t>When you double the voltage in a simple electric circuit, you double </a:t>
            </a:r>
            <a:r>
              <a:rPr lang="en-US" sz="2400" dirty="0" smtClean="0"/>
              <a:t>the</a:t>
            </a:r>
          </a:p>
          <a:p>
            <a:pPr marL="0" indent="0">
              <a:buNone/>
            </a:pPr>
            <a:endParaRPr lang="en-US" sz="1500" dirty="0"/>
          </a:p>
          <a:p>
            <a:pPr marL="514350" indent="-514350">
              <a:buFont typeface="+mj-lt"/>
              <a:buAutoNum type="alphaUcPeriod"/>
            </a:pPr>
            <a:r>
              <a:rPr lang="en-US" sz="2400" dirty="0" smtClean="0"/>
              <a:t>current.</a:t>
            </a:r>
          </a:p>
          <a:p>
            <a:pPr marL="514350" indent="-514350">
              <a:buFont typeface="+mj-lt"/>
              <a:buAutoNum type="alphaUcPeriod"/>
            </a:pPr>
            <a:r>
              <a:rPr lang="en-US" sz="2400" dirty="0" smtClean="0"/>
              <a:t>resistance. </a:t>
            </a:r>
          </a:p>
          <a:p>
            <a:pPr marL="514350" indent="-514350">
              <a:buFont typeface="+mj-lt"/>
              <a:buAutoNum type="alphaUcPeriod"/>
            </a:pPr>
            <a:r>
              <a:rPr lang="en-US" sz="2400" dirty="0" smtClean="0"/>
              <a:t>Both A and B.</a:t>
            </a:r>
          </a:p>
          <a:p>
            <a:pPr marL="514350" indent="-514350">
              <a:buFont typeface="+mj-lt"/>
              <a:buAutoNum type="alphaUcPeriod"/>
            </a:pPr>
            <a:r>
              <a:rPr lang="en-US" sz="2400" dirty="0" smtClean="0"/>
              <a:t>Neither A nor B.</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614908"/>
            <a:ext cx="9144000" cy="1077218"/>
          </a:xfrm>
        </p:spPr>
        <p:txBody>
          <a:bodyPr/>
          <a:lstStyle/>
          <a:p>
            <a:r>
              <a:rPr lang="en-US" dirty="0" smtClean="0"/>
              <a:t>Ohm</a:t>
            </a:r>
            <a:r>
              <a:rPr lang="fr-FR" dirty="0" smtClean="0"/>
              <a:t>'</a:t>
            </a:r>
            <a:r>
              <a:rPr lang="en-US" dirty="0" smtClean="0"/>
              <a:t>s </a:t>
            </a:r>
            <a:r>
              <a:rPr lang="en-US" dirty="0"/>
              <a:t>Law</a:t>
            </a:r>
            <a:br>
              <a:rPr lang="en-US" dirty="0"/>
            </a:br>
            <a:r>
              <a:rPr lang="en-US" dirty="0"/>
              <a:t>CHECK YOUR </a:t>
            </a:r>
            <a:r>
              <a:rPr lang="en-US" dirty="0" smtClean="0"/>
              <a:t>ANSWER</a:t>
            </a:r>
            <a:endParaRPr lang="en-US" dirty="0"/>
          </a:p>
        </p:txBody>
      </p:sp>
      <p:sp>
        <p:nvSpPr>
          <p:cNvPr id="135171" name="Rectangle 3"/>
          <p:cNvSpPr>
            <a:spLocks noGrp="1" noChangeArrowheads="1"/>
          </p:cNvSpPr>
          <p:nvPr>
            <p:ph idx="1"/>
          </p:nvPr>
        </p:nvSpPr>
        <p:spPr>
          <a:xfrm>
            <a:off x="365125" y="1777524"/>
            <a:ext cx="8229600" cy="4653915"/>
          </a:xfrm>
        </p:spPr>
        <p:txBody>
          <a:bodyPr/>
          <a:lstStyle/>
          <a:p>
            <a:pPr marL="0" indent="0">
              <a:buNone/>
            </a:pPr>
            <a:r>
              <a:rPr lang="en-US" sz="2400" dirty="0"/>
              <a:t>When you double the voltage in a simple electric circuit, you double </a:t>
            </a:r>
            <a:r>
              <a:rPr lang="en-US" sz="2400" dirty="0" smtClean="0"/>
              <a:t>the</a:t>
            </a:r>
          </a:p>
          <a:p>
            <a:pPr marL="0" indent="0">
              <a:buNone/>
            </a:pPr>
            <a:endParaRPr lang="en-US" sz="1500" dirty="0"/>
          </a:p>
          <a:p>
            <a:pPr marL="514350" indent="-514350">
              <a:buFont typeface="+mj-lt"/>
              <a:buAutoNum type="alphaUcPeriod"/>
            </a:pPr>
            <a:r>
              <a:rPr lang="en-US" sz="2400" b="1" dirty="0"/>
              <a:t>current.</a:t>
            </a:r>
          </a:p>
          <a:p>
            <a:pPr marL="514350" indent="-514350">
              <a:buFont typeface="+mj-lt"/>
              <a:buAutoNum type="alphaUcPeriod"/>
            </a:pPr>
            <a:r>
              <a:rPr lang="en-US" sz="2400" dirty="0"/>
              <a:t>resistance. </a:t>
            </a:r>
          </a:p>
          <a:p>
            <a:pPr marL="514350" indent="-514350">
              <a:buFont typeface="+mj-lt"/>
              <a:buAutoNum type="alphaUcPeriod"/>
            </a:pPr>
            <a:r>
              <a:rPr lang="en-US" sz="2400" dirty="0"/>
              <a:t>Both A and B.</a:t>
            </a:r>
          </a:p>
          <a:p>
            <a:pPr marL="514350" indent="-514350">
              <a:buFont typeface="+mj-lt"/>
              <a:buAutoNum type="alphaUcPeriod"/>
            </a:pPr>
            <a:r>
              <a:rPr lang="en-US" sz="2400" dirty="0"/>
              <a:t>Neither A nor B</a:t>
            </a:r>
            <a:r>
              <a:rPr lang="en-US" sz="2400" dirty="0" smtClean="0"/>
              <a:t>.</a:t>
            </a:r>
          </a:p>
          <a:p>
            <a:pPr marL="0" indent="0">
              <a:buNone/>
            </a:pPr>
            <a:endParaRPr lang="en-US" sz="1500" dirty="0"/>
          </a:p>
          <a:p>
            <a:pPr marL="0" indent="0">
              <a:buNone/>
            </a:pPr>
            <a:r>
              <a:rPr lang="en-US" sz="2400" b="1" dirty="0" smtClean="0"/>
              <a:t>Explanation:</a:t>
            </a:r>
          </a:p>
          <a:p>
            <a:pPr marL="0" indent="0">
              <a:buNone/>
            </a:pPr>
            <a:r>
              <a:rPr lang="en-US" sz="2400" dirty="0" smtClean="0"/>
              <a:t>This is a straightforward application of Ohm</a:t>
            </a:r>
            <a:r>
              <a:rPr lang="fr-FR" altLang="ja-JP" sz="2400" dirty="0" smtClean="0"/>
              <a:t>'</a:t>
            </a:r>
            <a:r>
              <a:rPr lang="en-US" sz="2400" dirty="0" smtClean="0"/>
              <a:t>s law.</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
        <p:nvSpPr>
          <p:cNvPr id="13" name="Rectangle 2"/>
          <p:cNvSpPr>
            <a:spLocks noChangeArrowheads="1"/>
          </p:cNvSpPr>
          <p:nvPr/>
        </p:nvSpPr>
        <p:spPr bwMode="auto">
          <a:xfrm>
            <a:off x="2352781" y="6019722"/>
            <a:ext cx="1928878" cy="468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b="0" dirty="0" smtClean="0">
                <a:solidFill>
                  <a:schemeClr val="tx2"/>
                </a:solidFill>
                <a:latin typeface="+mn-lt"/>
              </a:rPr>
              <a:t>Current =</a:t>
            </a:r>
            <a:endParaRPr lang="en-US" b="0" dirty="0">
              <a:solidFill>
                <a:schemeClr val="tx2"/>
              </a:solidFill>
              <a:latin typeface="+mn-lt"/>
            </a:endParaRPr>
          </a:p>
        </p:txBody>
      </p:sp>
      <p:sp>
        <p:nvSpPr>
          <p:cNvPr id="14" name="Rectangle 2"/>
          <p:cNvSpPr>
            <a:spLocks noChangeArrowheads="1"/>
          </p:cNvSpPr>
          <p:nvPr/>
        </p:nvSpPr>
        <p:spPr bwMode="auto">
          <a:xfrm>
            <a:off x="3755058" y="6309790"/>
            <a:ext cx="1654122" cy="367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b="0" dirty="0" smtClean="0">
                <a:solidFill>
                  <a:schemeClr val="tx2"/>
                </a:solidFill>
                <a:latin typeface="+mn-lt"/>
              </a:rPr>
              <a:t>resistance</a:t>
            </a:r>
            <a:endParaRPr lang="en-US" b="0" dirty="0">
              <a:solidFill>
                <a:schemeClr val="tx2"/>
              </a:solidFill>
              <a:latin typeface="+mn-lt"/>
            </a:endParaRPr>
          </a:p>
        </p:txBody>
      </p:sp>
      <p:sp>
        <p:nvSpPr>
          <p:cNvPr id="15" name="Rectangle 2"/>
          <p:cNvSpPr>
            <a:spLocks noChangeArrowheads="1"/>
          </p:cNvSpPr>
          <p:nvPr/>
        </p:nvSpPr>
        <p:spPr bwMode="auto">
          <a:xfrm>
            <a:off x="3897380" y="5732553"/>
            <a:ext cx="1341437" cy="50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b="0" dirty="0">
                <a:solidFill>
                  <a:schemeClr val="tx2"/>
                </a:solidFill>
                <a:latin typeface="+mn-lt"/>
              </a:rPr>
              <a:t>voltage</a:t>
            </a:r>
          </a:p>
        </p:txBody>
      </p:sp>
      <p:sp>
        <p:nvSpPr>
          <p:cNvPr id="16" name="Line 39"/>
          <p:cNvSpPr>
            <a:spLocks noChangeShapeType="1"/>
          </p:cNvSpPr>
          <p:nvPr/>
        </p:nvSpPr>
        <p:spPr bwMode="auto">
          <a:xfrm>
            <a:off x="3829217" y="6259276"/>
            <a:ext cx="1402344" cy="0"/>
          </a:xfrm>
          <a:prstGeom prst="line">
            <a:avLst/>
          </a:prstGeom>
          <a:noFill/>
          <a:ln w="28575"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Ohm</a:t>
            </a:r>
            <a:r>
              <a:rPr lang="fr-FR" altLang="ja-JP" dirty="0" smtClean="0"/>
              <a:t>'</a:t>
            </a:r>
            <a:r>
              <a:rPr lang="en-US" dirty="0" smtClean="0"/>
              <a:t>s Law</a:t>
            </a:r>
            <a:endParaRPr lang="en-US" dirty="0"/>
          </a:p>
        </p:txBody>
      </p:sp>
      <p:sp>
        <p:nvSpPr>
          <p:cNvPr id="25603" name="Rectangle 3"/>
          <p:cNvSpPr>
            <a:spLocks noGrp="1" noChangeArrowheads="1"/>
          </p:cNvSpPr>
          <p:nvPr>
            <p:ph idx="1"/>
          </p:nvPr>
        </p:nvSpPr>
        <p:spPr/>
        <p:txBody>
          <a:bodyPr/>
          <a:lstStyle/>
          <a:p>
            <a:r>
              <a:rPr lang="en-US" sz="2400" dirty="0" smtClean="0"/>
              <a:t>Electric shock</a:t>
            </a:r>
          </a:p>
          <a:p>
            <a:pPr lvl="1"/>
            <a:r>
              <a:rPr lang="en-US" sz="2400" dirty="0" smtClean="0"/>
              <a:t>Damaging effects of shock result from current passing through the body. </a:t>
            </a:r>
          </a:p>
          <a:p>
            <a:pPr lvl="1"/>
            <a:r>
              <a:rPr lang="en-US" sz="2400" dirty="0" smtClean="0"/>
              <a:t>Electric potential difference between one part of your body and another part depends on body condition and resistance, which can range from 100 ohms to 500,000 ohms.</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3_07_Figure.jpg"/>
          <p:cNvPicPr>
            <a:picLocks noChangeAspect="1"/>
          </p:cNvPicPr>
          <p:nvPr/>
        </p:nvPicPr>
        <p:blipFill rotWithShape="1">
          <a:blip r:embed="rId2">
            <a:extLst>
              <a:ext uri="{28A0092B-C50C-407E-A947-70E740481C1C}">
                <a14:useLocalDpi xmlns:a14="http://schemas.microsoft.com/office/drawing/2010/main" val="0"/>
              </a:ext>
            </a:extLst>
          </a:blip>
          <a:srcRect b="2760"/>
          <a:stretch/>
        </p:blipFill>
        <p:spPr>
          <a:xfrm>
            <a:off x="3362270" y="4469600"/>
            <a:ext cx="3085266" cy="22729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Direct and Alternating Current</a:t>
            </a:r>
            <a:endParaRPr lang="en-US" dirty="0"/>
          </a:p>
        </p:txBody>
      </p:sp>
      <p:sp>
        <p:nvSpPr>
          <p:cNvPr id="26627" name="Rectangle 3"/>
          <p:cNvSpPr>
            <a:spLocks noGrp="1" noChangeArrowheads="1"/>
          </p:cNvSpPr>
          <p:nvPr>
            <p:ph idx="1"/>
          </p:nvPr>
        </p:nvSpPr>
        <p:spPr>
          <a:xfrm>
            <a:off x="365125" y="1957254"/>
            <a:ext cx="4972298" cy="4653915"/>
          </a:xfrm>
        </p:spPr>
        <p:txBody>
          <a:bodyPr/>
          <a:lstStyle/>
          <a:p>
            <a:r>
              <a:rPr lang="en-US" sz="2000" dirty="0" smtClean="0"/>
              <a:t>Direct current (dc) </a:t>
            </a:r>
          </a:p>
          <a:p>
            <a:pPr lvl="1"/>
            <a:r>
              <a:rPr lang="en-US" sz="2000" dirty="0" smtClean="0"/>
              <a:t>Flows in one direction only.</a:t>
            </a:r>
          </a:p>
          <a:p>
            <a:pPr lvl="1"/>
            <a:r>
              <a:rPr lang="en-US" sz="2000" dirty="0" smtClean="0"/>
              <a:t>Electrons always move from the negative terminal toward the positive terminal.</a:t>
            </a:r>
          </a:p>
          <a:p>
            <a:r>
              <a:rPr lang="en-US" sz="2000" dirty="0" smtClean="0"/>
              <a:t>Alternating Current (ac) </a:t>
            </a:r>
          </a:p>
          <a:p>
            <a:pPr lvl="1"/>
            <a:r>
              <a:rPr lang="en-US" sz="2000" dirty="0" smtClean="0"/>
              <a:t>Electrons in the circuit are moved first in one direction and then in the opposite direction, alternating to and fro about fixed positions.</a:t>
            </a:r>
          </a:p>
          <a:p>
            <a:pPr lvl="1"/>
            <a:r>
              <a:rPr lang="en-US" sz="2000" dirty="0" smtClean="0"/>
              <a:t>This is accomplished by alternating the polarity of voltage at the generator or other voltage source.</a:t>
            </a:r>
            <a:endParaRPr lang="en-US" sz="20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3_09_Figure.jpg"/>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5471407" y="2211255"/>
            <a:ext cx="3523632" cy="38257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Direct and Alternating Current</a:t>
            </a:r>
            <a:endParaRPr lang="en-US" dirty="0"/>
          </a:p>
        </p:txBody>
      </p:sp>
      <p:sp>
        <p:nvSpPr>
          <p:cNvPr id="28675" name="Rectangle 3"/>
          <p:cNvSpPr>
            <a:spLocks noGrp="1" noChangeArrowheads="1"/>
          </p:cNvSpPr>
          <p:nvPr>
            <p:ph idx="1"/>
          </p:nvPr>
        </p:nvSpPr>
        <p:spPr/>
        <p:txBody>
          <a:bodyPr/>
          <a:lstStyle/>
          <a:p>
            <a:r>
              <a:rPr lang="en-US" dirty="0" smtClean="0"/>
              <a:t>Commercial electricity in North America</a:t>
            </a:r>
          </a:p>
          <a:p>
            <a:pPr lvl="1"/>
            <a:r>
              <a:rPr lang="en-US" dirty="0" smtClean="0"/>
              <a:t>Alternating current (ac)</a:t>
            </a:r>
          </a:p>
          <a:p>
            <a:pPr lvl="1"/>
            <a:r>
              <a:rPr lang="en-US" dirty="0" smtClean="0"/>
              <a:t>60 cycles per second</a:t>
            </a:r>
          </a:p>
          <a:p>
            <a:pPr lvl="1"/>
            <a:r>
              <a:rPr lang="en-US" dirty="0" smtClean="0"/>
              <a:t>Voltage is 120 V</a:t>
            </a:r>
          </a:p>
          <a:p>
            <a:r>
              <a:rPr lang="en-US" dirty="0" smtClean="0"/>
              <a:t>Power transmission is more efficient at higher voltages.</a:t>
            </a:r>
          </a:p>
          <a:p>
            <a:pPr lvl="1"/>
            <a:r>
              <a:rPr lang="en-US" dirty="0" smtClean="0"/>
              <a:t>Europe adopted 220 V as its standard.</a:t>
            </a:r>
          </a:p>
          <a:p>
            <a:pPr lvl="1"/>
            <a:r>
              <a:rPr lang="en-US" dirty="0" smtClean="0"/>
              <a:t>U.S. continued with 120 V because so much equipment was already installed.</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Direct and Alternating Current</a:t>
            </a:r>
            <a:endParaRPr lang="en-US" dirty="0"/>
          </a:p>
        </p:txBody>
      </p:sp>
      <p:sp>
        <p:nvSpPr>
          <p:cNvPr id="29699" name="Rectangle 3"/>
          <p:cNvSpPr>
            <a:spLocks noGrp="1" noChangeArrowheads="1"/>
          </p:cNvSpPr>
          <p:nvPr>
            <p:ph idx="1"/>
          </p:nvPr>
        </p:nvSpPr>
        <p:spPr/>
        <p:txBody>
          <a:bodyPr/>
          <a:lstStyle/>
          <a:p>
            <a:r>
              <a:rPr lang="en-US" sz="2400" dirty="0" smtClean="0"/>
              <a:t>Converting from ac to dc</a:t>
            </a:r>
          </a:p>
          <a:p>
            <a:pPr lvl="1"/>
            <a:r>
              <a:rPr lang="en-US" sz="2400" dirty="0" smtClean="0"/>
              <a:t>Household current is ac, but current in laptop is dc.</a:t>
            </a:r>
          </a:p>
          <a:p>
            <a:pPr lvl="1"/>
            <a:r>
              <a:rPr lang="en-US" sz="2400" dirty="0" smtClean="0"/>
              <a:t>The converter uses a </a:t>
            </a:r>
            <a:r>
              <a:rPr lang="en-US" sz="2400" i="1" dirty="0" smtClean="0"/>
              <a:t>diode</a:t>
            </a:r>
            <a:r>
              <a:rPr lang="en-US" sz="2400" dirty="0" smtClean="0"/>
              <a:t>, a tiny electronic device that acts as a one-way valve to allow electron flow in one direction only.</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3_10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4106" y="4096656"/>
            <a:ext cx="3387218" cy="257822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Direct and Alternating Current</a:t>
            </a:r>
            <a:endParaRPr lang="en-US" dirty="0"/>
          </a:p>
        </p:txBody>
      </p:sp>
      <p:sp>
        <p:nvSpPr>
          <p:cNvPr id="30723" name="Rectangle 3"/>
          <p:cNvSpPr>
            <a:spLocks noGrp="1" noChangeArrowheads="1"/>
          </p:cNvSpPr>
          <p:nvPr>
            <p:ph idx="1"/>
          </p:nvPr>
        </p:nvSpPr>
        <p:spPr/>
        <p:txBody>
          <a:bodyPr/>
          <a:lstStyle/>
          <a:p>
            <a:r>
              <a:rPr lang="en-US" sz="2400" dirty="0" smtClean="0"/>
              <a:t>Converting from ac to dc</a:t>
            </a:r>
          </a:p>
          <a:p>
            <a:pPr marL="914400" lvl="1" indent="-457200">
              <a:buFont typeface="+mj-lt"/>
              <a:buAutoNum type="alphaLcPeriod"/>
            </a:pPr>
            <a:r>
              <a:rPr lang="en-US" sz="2400" dirty="0" smtClean="0"/>
              <a:t>When input to a diode is ac, output is pulsating dc. </a:t>
            </a:r>
          </a:p>
          <a:p>
            <a:pPr marL="914400" lvl="1" indent="-457200">
              <a:buFont typeface="+mj-lt"/>
              <a:buAutoNum type="alphaLcPeriod"/>
            </a:pPr>
            <a:r>
              <a:rPr lang="en-US" sz="2400" dirty="0" smtClean="0"/>
              <a:t>Slow charging and discharging of a capacitor provides continuous and smoother current. </a:t>
            </a:r>
          </a:p>
          <a:p>
            <a:pPr marL="914400" lvl="1" indent="-457200">
              <a:buFont typeface="+mj-lt"/>
              <a:buAutoNum type="alphaLcPeriod"/>
            </a:pPr>
            <a:r>
              <a:rPr lang="en-US" sz="2400" dirty="0" smtClean="0"/>
              <a:t>A pair of diodes is used, so there are no gaps in current output. The pair of diodes reverses the polarity of alternate half-cycles instead of eliminating them.</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3_11_Figure.jpg"/>
          <p:cNvPicPr>
            <a:picLocks noChangeAspect="1"/>
          </p:cNvPicPr>
          <p:nvPr/>
        </p:nvPicPr>
        <p:blipFill rotWithShape="1">
          <a:blip r:embed="rId2">
            <a:extLst>
              <a:ext uri="{28A0092B-C50C-407E-A947-70E740481C1C}">
                <a14:useLocalDpi xmlns:a14="http://schemas.microsoft.com/office/drawing/2010/main" val="0"/>
              </a:ext>
            </a:extLst>
          </a:blip>
          <a:srcRect b="15969"/>
          <a:stretch/>
        </p:blipFill>
        <p:spPr>
          <a:xfrm>
            <a:off x="266700" y="5278069"/>
            <a:ext cx="8601456" cy="97840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Speed and Source of Electrons in a Circuit</a:t>
            </a:r>
            <a:endParaRPr lang="en-US" dirty="0"/>
          </a:p>
        </p:txBody>
      </p:sp>
      <p:sp>
        <p:nvSpPr>
          <p:cNvPr id="31747" name="Rectangle 3"/>
          <p:cNvSpPr>
            <a:spLocks noGrp="1" noChangeArrowheads="1"/>
          </p:cNvSpPr>
          <p:nvPr>
            <p:ph idx="1"/>
          </p:nvPr>
        </p:nvSpPr>
        <p:spPr>
          <a:xfrm>
            <a:off x="365125" y="1957254"/>
            <a:ext cx="8229600" cy="4783079"/>
          </a:xfrm>
        </p:spPr>
        <p:txBody>
          <a:bodyPr/>
          <a:lstStyle/>
          <a:p>
            <a:pPr>
              <a:lnSpc>
                <a:spcPct val="90000"/>
              </a:lnSpc>
            </a:pPr>
            <a:r>
              <a:rPr lang="en-US" sz="2400" dirty="0" smtClean="0"/>
              <a:t>When we flip the light switch on a wall and the circuit, an electric field is established inside the conductor.</a:t>
            </a:r>
          </a:p>
          <a:p>
            <a:pPr lvl="1">
              <a:lnSpc>
                <a:spcPct val="90000"/>
              </a:lnSpc>
            </a:pPr>
            <a:r>
              <a:rPr lang="en-US" sz="2400" dirty="0"/>
              <a:t>The electrons continue their </a:t>
            </a:r>
            <a:r>
              <a:rPr lang="en-US" sz="2400" dirty="0" smtClean="0"/>
              <a:t/>
            </a:r>
            <a:br>
              <a:rPr lang="en-US" sz="2400" dirty="0" smtClean="0"/>
            </a:br>
            <a:r>
              <a:rPr lang="en-US" sz="2400" dirty="0" smtClean="0"/>
              <a:t>random </a:t>
            </a:r>
            <a:r>
              <a:rPr lang="en-US" sz="2400" dirty="0"/>
              <a:t>motions while </a:t>
            </a:r>
            <a:r>
              <a:rPr lang="en-US" sz="2400" dirty="0" smtClean="0"/>
              <a:t/>
            </a:r>
            <a:br>
              <a:rPr lang="en-US" sz="2400" dirty="0" smtClean="0"/>
            </a:br>
            <a:r>
              <a:rPr lang="en-US" sz="2400" dirty="0" smtClean="0"/>
              <a:t>simultaneously </a:t>
            </a:r>
            <a:r>
              <a:rPr lang="en-US" sz="2400" dirty="0"/>
              <a:t>being nudged </a:t>
            </a:r>
            <a:r>
              <a:rPr lang="en-US" sz="2400" dirty="0" smtClean="0"/>
              <a:t/>
            </a:r>
            <a:br>
              <a:rPr lang="en-US" sz="2400" dirty="0" smtClean="0"/>
            </a:br>
            <a:r>
              <a:rPr lang="en-US" sz="2400" dirty="0" smtClean="0"/>
              <a:t>by </a:t>
            </a:r>
            <a:r>
              <a:rPr lang="en-US" sz="2400" dirty="0"/>
              <a:t>the electric field.</a:t>
            </a:r>
          </a:p>
          <a:p>
            <a:pPr lvl="1">
              <a:lnSpc>
                <a:spcPct val="90000"/>
              </a:lnSpc>
            </a:pPr>
            <a:r>
              <a:rPr lang="en-US" sz="2400" dirty="0"/>
              <a:t>Current is established through </a:t>
            </a:r>
            <a:r>
              <a:rPr lang="en-US" sz="2400" dirty="0" smtClean="0"/>
              <a:t/>
            </a:r>
            <a:br>
              <a:rPr lang="en-US" sz="2400" dirty="0" smtClean="0"/>
            </a:br>
            <a:r>
              <a:rPr lang="en-US" sz="2400" dirty="0" smtClean="0"/>
              <a:t>the </a:t>
            </a:r>
            <a:r>
              <a:rPr lang="en-US" sz="2400" dirty="0"/>
              <a:t>wires at nearly the speed of </a:t>
            </a:r>
            <a:r>
              <a:rPr lang="en-US" sz="2400" dirty="0" smtClean="0"/>
              <a:t/>
            </a:r>
            <a:br>
              <a:rPr lang="en-US" sz="2400" dirty="0" smtClean="0"/>
            </a:br>
            <a:r>
              <a:rPr lang="en-US" sz="2400" dirty="0" smtClean="0"/>
              <a:t>light.</a:t>
            </a:r>
            <a:endParaRPr lang="en-US" sz="2400" dirty="0"/>
          </a:p>
          <a:p>
            <a:pPr lvl="1">
              <a:lnSpc>
                <a:spcPct val="90000"/>
              </a:lnSpc>
            </a:pPr>
            <a:r>
              <a:rPr lang="en-US" sz="2400" dirty="0"/>
              <a:t>It is </a:t>
            </a:r>
            <a:r>
              <a:rPr lang="en-US" sz="2400" i="1" dirty="0"/>
              <a:t>not</a:t>
            </a:r>
            <a:r>
              <a:rPr lang="en-US" sz="2400" dirty="0"/>
              <a:t> the electrons that move </a:t>
            </a:r>
            <a:r>
              <a:rPr lang="en-US" sz="2400" dirty="0" smtClean="0"/>
              <a:t/>
            </a:r>
            <a:br>
              <a:rPr lang="en-US" sz="2400" dirty="0" smtClean="0"/>
            </a:br>
            <a:r>
              <a:rPr lang="en-US" sz="2400" dirty="0" smtClean="0"/>
              <a:t>at </a:t>
            </a:r>
            <a:r>
              <a:rPr lang="en-US" sz="2400" dirty="0"/>
              <a:t>this speed.</a:t>
            </a:r>
          </a:p>
          <a:p>
            <a:pPr lvl="1">
              <a:lnSpc>
                <a:spcPct val="90000"/>
              </a:lnSpc>
            </a:pPr>
            <a:r>
              <a:rPr lang="en-US" sz="2400" dirty="0"/>
              <a:t>It is the electric field that can travel </a:t>
            </a:r>
            <a:r>
              <a:rPr lang="en-US" sz="2400" dirty="0" smtClean="0"/>
              <a:t/>
            </a:r>
            <a:br>
              <a:rPr lang="en-US" sz="2400" dirty="0" smtClean="0"/>
            </a:br>
            <a:r>
              <a:rPr lang="en-US" sz="2400" dirty="0" smtClean="0"/>
              <a:t>through </a:t>
            </a:r>
            <a:r>
              <a:rPr lang="en-US" sz="2400" dirty="0"/>
              <a:t>a circuit at nearly the speed </a:t>
            </a:r>
            <a:r>
              <a:rPr lang="en-US" sz="2400" dirty="0" smtClean="0"/>
              <a:t>of </a:t>
            </a:r>
            <a:r>
              <a:rPr lang="en-US" sz="2400" dirty="0"/>
              <a:t>light</a:t>
            </a:r>
            <a:r>
              <a:rPr lang="en-US" sz="2400" dirty="0" smtClean="0"/>
              <a:t>.</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3_14_Figure.jpg"/>
          <p:cNvPicPr>
            <a:picLocks noChangeAspect="1"/>
          </p:cNvPicPr>
          <p:nvPr/>
        </p:nvPicPr>
        <p:blipFill rotWithShape="1">
          <a:blip r:embed="rId2">
            <a:extLst>
              <a:ext uri="{28A0092B-C50C-407E-A947-70E740481C1C}">
                <a14:useLocalDpi xmlns:a14="http://schemas.microsoft.com/office/drawing/2010/main" val="0"/>
              </a:ext>
            </a:extLst>
          </a:blip>
          <a:srcRect b="2890"/>
          <a:stretch/>
        </p:blipFill>
        <p:spPr>
          <a:xfrm>
            <a:off x="5754668" y="2912812"/>
            <a:ext cx="3171642" cy="22657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Flow of Charge</a:t>
            </a:r>
            <a:endParaRPr lang="en-US" dirty="0"/>
          </a:p>
        </p:txBody>
      </p:sp>
      <p:sp>
        <p:nvSpPr>
          <p:cNvPr id="6147" name="Rectangle 3"/>
          <p:cNvSpPr>
            <a:spLocks noGrp="1" noChangeArrowheads="1"/>
          </p:cNvSpPr>
          <p:nvPr>
            <p:ph idx="1"/>
          </p:nvPr>
        </p:nvSpPr>
        <p:spPr>
          <a:xfrm>
            <a:off x="365124" y="1957254"/>
            <a:ext cx="8480255" cy="4653915"/>
          </a:xfrm>
        </p:spPr>
        <p:txBody>
          <a:bodyPr/>
          <a:lstStyle/>
          <a:p>
            <a:r>
              <a:rPr lang="en-US" sz="2400" dirty="0" smtClean="0"/>
              <a:t>When the ends of an electrical conductor are at different electric potentials—when there is a </a:t>
            </a:r>
            <a:r>
              <a:rPr lang="en-US" sz="2400" b="1" dirty="0" smtClean="0"/>
              <a:t>potential difference</a:t>
            </a:r>
            <a:r>
              <a:rPr lang="en-US" sz="2400" dirty="0" smtClean="0"/>
              <a:t>—charge flows from one end to the other.</a:t>
            </a:r>
          </a:p>
          <a:p>
            <a:pPr lvl="1"/>
            <a:r>
              <a:rPr lang="en-US" sz="2400" dirty="0" smtClean="0"/>
              <a:t>Analogous to water flowing from higher pressure to lower pressure</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3_01_FigureA.jpg"/>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3522632" y="3729827"/>
            <a:ext cx="2958906" cy="300869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Speed and Source of Electrons in a Circuit</a:t>
            </a:r>
            <a:endParaRPr lang="en-US" dirty="0"/>
          </a:p>
        </p:txBody>
      </p:sp>
      <p:sp>
        <p:nvSpPr>
          <p:cNvPr id="32771" name="Rectangle 3"/>
          <p:cNvSpPr>
            <a:spLocks noGrp="1" noChangeArrowheads="1"/>
          </p:cNvSpPr>
          <p:nvPr>
            <p:ph idx="1"/>
          </p:nvPr>
        </p:nvSpPr>
        <p:spPr/>
        <p:txBody>
          <a:bodyPr/>
          <a:lstStyle/>
          <a:p>
            <a:pPr>
              <a:lnSpc>
                <a:spcPct val="90000"/>
              </a:lnSpc>
            </a:pPr>
            <a:r>
              <a:rPr lang="en-US" sz="2400" dirty="0" smtClean="0"/>
              <a:t>If the voltage source is dc, like the battery, electric field lines are maintained in one direction in the conductor. </a:t>
            </a:r>
          </a:p>
          <a:p>
            <a:pPr>
              <a:lnSpc>
                <a:spcPct val="90000"/>
              </a:lnSpc>
            </a:pPr>
            <a:r>
              <a:rPr lang="en-US" sz="2400" dirty="0" smtClean="0"/>
              <a:t>Conduction electrons are accelerated by the field in a direction parallel to the field lines. </a:t>
            </a:r>
          </a:p>
          <a:p>
            <a:pPr>
              <a:lnSpc>
                <a:spcPct val="90000"/>
              </a:lnSpc>
            </a:pPr>
            <a:r>
              <a:rPr lang="en-US" sz="2400" dirty="0" smtClean="0"/>
              <a:t>Before they gain appreciable speed, they </a:t>
            </a:r>
            <a:r>
              <a:rPr lang="en-US" altLang="ja-JP" sz="2400" dirty="0" smtClean="0"/>
              <a:t>"</a:t>
            </a:r>
            <a:r>
              <a:rPr lang="en-US" sz="2400" dirty="0" smtClean="0"/>
              <a:t>bump into</a:t>
            </a:r>
            <a:r>
              <a:rPr lang="en-US" altLang="ja-JP" sz="2400" dirty="0" smtClean="0"/>
              <a:t>"</a:t>
            </a:r>
            <a:r>
              <a:rPr lang="en-US" sz="2400" dirty="0" smtClean="0"/>
              <a:t> the anchored metallic ions in their paths and transfer some of their kinetic energy to them.</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3_13_Figure.jpg"/>
          <p:cNvPicPr>
            <a:picLocks noChangeAspect="1"/>
          </p:cNvPicPr>
          <p:nvPr/>
        </p:nvPicPr>
        <p:blipFill rotWithShape="1">
          <a:blip r:embed="rId2">
            <a:extLst>
              <a:ext uri="{28A0092B-C50C-407E-A947-70E740481C1C}">
                <a14:useLocalDpi xmlns:a14="http://schemas.microsoft.com/office/drawing/2010/main" val="0"/>
              </a:ext>
            </a:extLst>
          </a:blip>
          <a:srcRect t="1" b="3984"/>
          <a:stretch/>
        </p:blipFill>
        <p:spPr>
          <a:xfrm>
            <a:off x="2514938" y="4609002"/>
            <a:ext cx="4104980" cy="210340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Speed and Source of Electrons in a Circuit</a:t>
            </a:r>
            <a:endParaRPr lang="en-US" dirty="0"/>
          </a:p>
        </p:txBody>
      </p:sp>
      <p:sp>
        <p:nvSpPr>
          <p:cNvPr id="33795" name="Rectangle 3"/>
          <p:cNvSpPr>
            <a:spLocks noGrp="1" noChangeArrowheads="1"/>
          </p:cNvSpPr>
          <p:nvPr>
            <p:ph idx="1"/>
          </p:nvPr>
        </p:nvSpPr>
        <p:spPr/>
        <p:txBody>
          <a:bodyPr/>
          <a:lstStyle/>
          <a:p>
            <a:pPr>
              <a:lnSpc>
                <a:spcPct val="90000"/>
              </a:lnSpc>
            </a:pPr>
            <a:r>
              <a:rPr lang="en-US" dirty="0" smtClean="0"/>
              <a:t>Misconceptions about electric current: </a:t>
            </a:r>
          </a:p>
          <a:p>
            <a:pPr lvl="1">
              <a:lnSpc>
                <a:spcPct val="90000"/>
              </a:lnSpc>
            </a:pPr>
            <a:r>
              <a:rPr lang="en-US" altLang="ja-JP" dirty="0" smtClean="0"/>
              <a:t>"</a:t>
            </a:r>
            <a:r>
              <a:rPr lang="en-US" dirty="0" smtClean="0"/>
              <a:t>Current is propagated through the conducting wires by electrons bumping into one another.</a:t>
            </a:r>
            <a:r>
              <a:rPr lang="en-US" altLang="ja-JP" dirty="0" smtClean="0"/>
              <a:t>"</a:t>
            </a:r>
            <a:endParaRPr lang="en-US" dirty="0" smtClean="0"/>
          </a:p>
          <a:p>
            <a:pPr lvl="2">
              <a:lnSpc>
                <a:spcPct val="90000"/>
              </a:lnSpc>
            </a:pPr>
            <a:r>
              <a:rPr lang="en-US" dirty="0" smtClean="0"/>
              <a:t>NOT true: Electrons that are free to move in a conductor are accelerated by the electric field impressed upon them.</a:t>
            </a:r>
          </a:p>
          <a:p>
            <a:pPr lvl="2">
              <a:lnSpc>
                <a:spcPct val="90000"/>
              </a:lnSpc>
            </a:pPr>
            <a:r>
              <a:rPr lang="en-US" dirty="0" smtClean="0"/>
              <a:t>True, they do bump into one another and other atoms, but this slows them down and offers resistance to their motion.</a:t>
            </a:r>
          </a:p>
          <a:p>
            <a:pPr lvl="2">
              <a:lnSpc>
                <a:spcPct val="90000"/>
              </a:lnSpc>
            </a:pPr>
            <a:r>
              <a:rPr lang="en-US" dirty="0" smtClean="0"/>
              <a:t>Electrons throughout the entire closed path of a circuit all react simultaneously to the electric field.</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Speed and Source of Electrons in a Circuit</a:t>
            </a:r>
            <a:endParaRPr lang="en-US" dirty="0"/>
          </a:p>
        </p:txBody>
      </p:sp>
      <p:sp>
        <p:nvSpPr>
          <p:cNvPr id="34819" name="Rectangle 3"/>
          <p:cNvSpPr>
            <a:spLocks noGrp="1" noChangeArrowheads="1"/>
          </p:cNvSpPr>
          <p:nvPr>
            <p:ph idx="1"/>
          </p:nvPr>
        </p:nvSpPr>
        <p:spPr/>
        <p:txBody>
          <a:bodyPr/>
          <a:lstStyle/>
          <a:p>
            <a:pPr>
              <a:lnSpc>
                <a:spcPct val="90000"/>
              </a:lnSpc>
            </a:pPr>
            <a:r>
              <a:rPr lang="en-US" dirty="0" smtClean="0"/>
              <a:t>Misconceptions about electric current:</a:t>
            </a:r>
          </a:p>
          <a:p>
            <a:pPr lvl="1">
              <a:lnSpc>
                <a:spcPct val="90000"/>
              </a:lnSpc>
            </a:pPr>
            <a:r>
              <a:rPr lang="en-US" altLang="ja-JP" dirty="0" smtClean="0"/>
              <a:t>"</a:t>
            </a:r>
            <a:r>
              <a:rPr lang="en-US" dirty="0" smtClean="0"/>
              <a:t>Electrical outlets in the walls of the homes are a source of electrons.</a:t>
            </a:r>
            <a:r>
              <a:rPr lang="en-US" altLang="ja-JP" dirty="0" smtClean="0"/>
              <a:t>"</a:t>
            </a:r>
            <a:endParaRPr lang="en-US" dirty="0" smtClean="0"/>
          </a:p>
          <a:p>
            <a:pPr lvl="2">
              <a:lnSpc>
                <a:spcPct val="90000"/>
              </a:lnSpc>
            </a:pPr>
            <a:r>
              <a:rPr lang="en-US" dirty="0" smtClean="0"/>
              <a:t>NOT true: The outlets in homes are ac. Electrons make no net migration through a wire in an ac circuit.</a:t>
            </a:r>
          </a:p>
          <a:p>
            <a:pPr lvl="2">
              <a:lnSpc>
                <a:spcPct val="90000"/>
              </a:lnSpc>
            </a:pPr>
            <a:r>
              <a:rPr lang="en-US" dirty="0" smtClean="0"/>
              <a:t>When you plug a lamp into an outlet, </a:t>
            </a:r>
            <a:r>
              <a:rPr lang="en-US" i="1" dirty="0" smtClean="0"/>
              <a:t>energy</a:t>
            </a:r>
            <a:r>
              <a:rPr lang="en-US" dirty="0" smtClean="0"/>
              <a:t> flows from the outlet into the lamp, not electrons. Energy is carried by the pulsating electric field and causes vibratory motion.</a:t>
            </a:r>
          </a:p>
          <a:p>
            <a:pPr lvl="2">
              <a:lnSpc>
                <a:spcPct val="90000"/>
              </a:lnSpc>
            </a:pPr>
            <a:r>
              <a:rPr lang="en-US" dirty="0" smtClean="0"/>
              <a:t>Electrical utility companies sell </a:t>
            </a:r>
            <a:r>
              <a:rPr lang="en-US" i="1" dirty="0" smtClean="0"/>
              <a:t>energy</a:t>
            </a:r>
            <a:r>
              <a:rPr lang="en-US" dirty="0" smtClean="0"/>
              <a:t>. You provide the electrons.</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Electric Power</a:t>
            </a:r>
            <a:endParaRPr lang="en-US" dirty="0"/>
          </a:p>
        </p:txBody>
      </p:sp>
      <p:sp>
        <p:nvSpPr>
          <p:cNvPr id="35843" name="Rectangle 3"/>
          <p:cNvSpPr>
            <a:spLocks noGrp="1" noChangeArrowheads="1"/>
          </p:cNvSpPr>
          <p:nvPr>
            <p:ph idx="1"/>
          </p:nvPr>
        </p:nvSpPr>
        <p:spPr/>
        <p:txBody>
          <a:bodyPr/>
          <a:lstStyle/>
          <a:p>
            <a:r>
              <a:rPr lang="en-US" dirty="0" smtClean="0"/>
              <a:t>Electric power</a:t>
            </a:r>
          </a:p>
          <a:p>
            <a:pPr lvl="1"/>
            <a:r>
              <a:rPr lang="en-US" dirty="0" smtClean="0"/>
              <a:t>Rate at which electric energy is converted into another form</a:t>
            </a:r>
          </a:p>
          <a:p>
            <a:pPr lvl="1"/>
            <a:r>
              <a:rPr lang="en-US" dirty="0" smtClean="0"/>
              <a:t>In equation form: </a:t>
            </a:r>
          </a:p>
          <a:p>
            <a:pPr marL="457200" lvl="1" indent="0">
              <a:buNone/>
              <a:tabLst>
                <a:tab pos="1430338" algn="l"/>
              </a:tabLst>
            </a:pPr>
            <a:r>
              <a:rPr lang="en-US" dirty="0"/>
              <a:t>	</a:t>
            </a:r>
            <a:r>
              <a:rPr lang="en-US" dirty="0" smtClean="0"/>
              <a:t>Power = current </a:t>
            </a:r>
            <a:r>
              <a:rPr lang="en-US" dirty="0" smtClean="0">
                <a:sym typeface="Symbol" charset="0"/>
              </a:rPr>
              <a:t>x voltage</a:t>
            </a:r>
          </a:p>
          <a:p>
            <a:pPr lvl="1"/>
            <a:r>
              <a:rPr lang="en-US" dirty="0" smtClean="0">
                <a:sym typeface="Symbol" charset="0"/>
              </a:rPr>
              <a:t>In units: watts</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Compact Fluorescent Lamps (CFLs)</a:t>
            </a:r>
            <a:endParaRPr lang="en-US" dirty="0"/>
          </a:p>
        </p:txBody>
      </p:sp>
      <p:sp>
        <p:nvSpPr>
          <p:cNvPr id="36867" name="Rectangle 3"/>
          <p:cNvSpPr>
            <a:spLocks noGrp="1" noChangeArrowheads="1"/>
          </p:cNvSpPr>
          <p:nvPr>
            <p:ph idx="1"/>
          </p:nvPr>
        </p:nvSpPr>
        <p:spPr/>
        <p:txBody>
          <a:bodyPr/>
          <a:lstStyle/>
          <a:p>
            <a:r>
              <a:rPr lang="en-US" sz="2400" dirty="0" smtClean="0"/>
              <a:t>Incandescent bulbs dissipate most of their energy in the form of heat, not light. So, they are not energy efficient.</a:t>
            </a:r>
          </a:p>
          <a:p>
            <a:r>
              <a:rPr lang="en-US" sz="2400" dirty="0" smtClean="0"/>
              <a:t>Fluorescent lamps, on the other hand, emit much less heat, which is why you can touch them without burning yourself.</a:t>
            </a:r>
          </a:p>
          <a:p>
            <a:r>
              <a:rPr lang="en-US" sz="2400" dirty="0"/>
              <a:t>Compact fluorescent lamps (CFLs) </a:t>
            </a:r>
            <a:r>
              <a:rPr lang="en-US" sz="2400" dirty="0" smtClean="0"/>
              <a:t/>
            </a:r>
            <a:br>
              <a:rPr lang="en-US" sz="2400" dirty="0" smtClean="0"/>
            </a:br>
            <a:r>
              <a:rPr lang="en-US" sz="2400" dirty="0" smtClean="0"/>
              <a:t>are </a:t>
            </a:r>
            <a:r>
              <a:rPr lang="en-US" sz="2400" dirty="0"/>
              <a:t>a type of fluorescent lamp that </a:t>
            </a:r>
            <a:r>
              <a:rPr lang="en-US" sz="2400" dirty="0" smtClean="0"/>
              <a:t/>
            </a:r>
            <a:br>
              <a:rPr lang="en-US" sz="2400" dirty="0" smtClean="0"/>
            </a:br>
            <a:r>
              <a:rPr lang="en-US" sz="2400" dirty="0" smtClean="0"/>
              <a:t>fits </a:t>
            </a:r>
            <a:r>
              <a:rPr lang="en-US" sz="2400" dirty="0"/>
              <a:t>into a standard lightbulb socket. </a:t>
            </a:r>
          </a:p>
          <a:p>
            <a:r>
              <a:rPr lang="en-US" sz="2400" dirty="0"/>
              <a:t>For the same wattage, CFLs emit </a:t>
            </a:r>
            <a:r>
              <a:rPr lang="en-US" sz="2400" dirty="0" smtClean="0"/>
              <a:t/>
            </a:r>
            <a:br>
              <a:rPr lang="en-US" sz="2400" dirty="0" smtClean="0"/>
            </a:br>
            <a:r>
              <a:rPr lang="en-US" sz="2400" dirty="0" smtClean="0"/>
              <a:t>much </a:t>
            </a:r>
            <a:r>
              <a:rPr lang="en-US" sz="2400" dirty="0"/>
              <a:t>more light and much less </a:t>
            </a:r>
            <a:r>
              <a:rPr lang="en-US" sz="2400" dirty="0" smtClean="0"/>
              <a:t/>
            </a:r>
            <a:br>
              <a:rPr lang="en-US" sz="2400" dirty="0" smtClean="0"/>
            </a:br>
            <a:r>
              <a:rPr lang="en-US" sz="2400" dirty="0" smtClean="0"/>
              <a:t>heat </a:t>
            </a:r>
            <a:r>
              <a:rPr lang="en-US" sz="2400" dirty="0"/>
              <a:t>than incandescent bulbs</a:t>
            </a:r>
            <a:r>
              <a:rPr lang="en-US" sz="2400" dirty="0" smtClean="0"/>
              <a:t>.</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3_15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2281" y="3789276"/>
            <a:ext cx="2641220" cy="27737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Light-Emitting Diodes (LEDs)</a:t>
            </a:r>
            <a:endParaRPr lang="en-US" dirty="0"/>
          </a:p>
        </p:txBody>
      </p:sp>
      <p:sp>
        <p:nvSpPr>
          <p:cNvPr id="37891" name="Rectangle 3"/>
          <p:cNvSpPr>
            <a:spLocks noGrp="1" noChangeArrowheads="1"/>
          </p:cNvSpPr>
          <p:nvPr>
            <p:ph idx="1"/>
          </p:nvPr>
        </p:nvSpPr>
        <p:spPr>
          <a:xfrm>
            <a:off x="365125" y="1957254"/>
            <a:ext cx="5007821" cy="4653915"/>
          </a:xfrm>
        </p:spPr>
        <p:txBody>
          <a:bodyPr/>
          <a:lstStyle/>
          <a:p>
            <a:r>
              <a:rPr lang="en-US" dirty="0" smtClean="0"/>
              <a:t>Another light source even more long-lasting is the light-emitting diode (LED). </a:t>
            </a:r>
          </a:p>
          <a:p>
            <a:pPr lvl="1"/>
            <a:r>
              <a:rPr lang="en-US" dirty="0" smtClean="0"/>
              <a:t>The most primitive being the little red lights that tell you whether your stereo is on or off </a:t>
            </a:r>
          </a:p>
          <a:p>
            <a:r>
              <a:rPr lang="en-US" dirty="0" smtClean="0"/>
              <a:t>Between CFLs and LEDs, common-use incandescent bulbs will soon be history.</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3_16_Fig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7101" y="2406627"/>
            <a:ext cx="3554458" cy="33367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Electric Circuits</a:t>
            </a:r>
            <a:endParaRPr lang="en-US" dirty="0"/>
          </a:p>
        </p:txBody>
      </p:sp>
      <p:sp>
        <p:nvSpPr>
          <p:cNvPr id="38915" name="Rectangle 3"/>
          <p:cNvSpPr>
            <a:spLocks noGrp="1" noChangeArrowheads="1"/>
          </p:cNvSpPr>
          <p:nvPr>
            <p:ph idx="1"/>
          </p:nvPr>
        </p:nvSpPr>
        <p:spPr/>
        <p:txBody>
          <a:bodyPr/>
          <a:lstStyle/>
          <a:p>
            <a:r>
              <a:rPr lang="en-US" dirty="0" smtClean="0"/>
              <a:t>Circuits</a:t>
            </a:r>
          </a:p>
          <a:p>
            <a:pPr lvl="1"/>
            <a:r>
              <a:rPr lang="en-US" dirty="0" smtClean="0"/>
              <a:t>Any path along which electrons can flow from the negative terminal to the positive terminal</a:t>
            </a:r>
          </a:p>
          <a:p>
            <a:pPr lvl="1"/>
            <a:r>
              <a:rPr lang="en-US" dirty="0" smtClean="0"/>
              <a:t>Complete circuit allows continuous flow of electrons with no openings or gaps</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3_04_Figure.jpg"/>
          <p:cNvPicPr>
            <a:picLocks noChangeAspect="1"/>
          </p:cNvPicPr>
          <p:nvPr/>
        </p:nvPicPr>
        <p:blipFill rotWithShape="1">
          <a:blip r:embed="rId2">
            <a:extLst>
              <a:ext uri="{28A0092B-C50C-407E-A947-70E740481C1C}">
                <a14:useLocalDpi xmlns:a14="http://schemas.microsoft.com/office/drawing/2010/main" val="0"/>
              </a:ext>
            </a:extLst>
          </a:blip>
          <a:srcRect b="4546"/>
          <a:stretch/>
        </p:blipFill>
        <p:spPr>
          <a:xfrm>
            <a:off x="1941324" y="4387158"/>
            <a:ext cx="5252208" cy="234506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smtClean="0"/>
              <a:t>Electric Circuits</a:t>
            </a:r>
            <a:endParaRPr lang="en-US" dirty="0"/>
          </a:p>
        </p:txBody>
      </p:sp>
      <p:sp>
        <p:nvSpPr>
          <p:cNvPr id="39939" name="Rectangle 3"/>
          <p:cNvSpPr>
            <a:spLocks noGrp="1" noChangeArrowheads="1"/>
          </p:cNvSpPr>
          <p:nvPr>
            <p:ph idx="1"/>
          </p:nvPr>
        </p:nvSpPr>
        <p:spPr/>
        <p:txBody>
          <a:bodyPr/>
          <a:lstStyle/>
          <a:p>
            <a:r>
              <a:rPr lang="en-US" dirty="0" smtClean="0"/>
              <a:t>Circuits</a:t>
            </a:r>
          </a:p>
          <a:p>
            <a:pPr lvl="1"/>
            <a:r>
              <a:rPr lang="en-US" dirty="0" smtClean="0"/>
              <a:t>Connected in two common ways:</a:t>
            </a:r>
          </a:p>
          <a:p>
            <a:pPr lvl="2"/>
            <a:r>
              <a:rPr lang="en-US" dirty="0" smtClean="0"/>
              <a:t>series</a:t>
            </a:r>
          </a:p>
          <a:p>
            <a:pPr lvl="3"/>
            <a:r>
              <a:rPr lang="en-US" dirty="0" smtClean="0"/>
              <a:t>forms a single pathway for electron flow between the terminals of the battery, generator, or wall outlet</a:t>
            </a:r>
          </a:p>
          <a:p>
            <a:pPr lvl="2"/>
            <a:r>
              <a:rPr lang="en-US" dirty="0" smtClean="0"/>
              <a:t>parallel</a:t>
            </a:r>
          </a:p>
          <a:p>
            <a:pPr lvl="3"/>
            <a:r>
              <a:rPr lang="en-US" dirty="0" smtClean="0"/>
              <a:t>forms branches, each of which is a separate path for the flow of electrons</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Electric Circuits</a:t>
            </a:r>
            <a:endParaRPr lang="en-US" dirty="0"/>
          </a:p>
        </p:txBody>
      </p:sp>
      <p:sp>
        <p:nvSpPr>
          <p:cNvPr id="40963" name="Rectangle 3"/>
          <p:cNvSpPr>
            <a:spLocks noGrp="1" noChangeArrowheads="1"/>
          </p:cNvSpPr>
          <p:nvPr>
            <p:ph idx="1"/>
          </p:nvPr>
        </p:nvSpPr>
        <p:spPr/>
        <p:txBody>
          <a:bodyPr/>
          <a:lstStyle/>
          <a:p>
            <a:r>
              <a:rPr lang="en-US" sz="2400" dirty="0" smtClean="0"/>
              <a:t>Series circuits </a:t>
            </a:r>
          </a:p>
          <a:p>
            <a:pPr lvl="1"/>
            <a:r>
              <a:rPr lang="en-US" sz="2400" dirty="0" smtClean="0"/>
              <a:t>Characteristics of series circuit</a:t>
            </a:r>
          </a:p>
          <a:p>
            <a:pPr marL="1314450" lvl="2" indent="-514350">
              <a:buFont typeface="+mj-lt"/>
              <a:buAutoNum type="arabicPeriod"/>
            </a:pPr>
            <a:r>
              <a:rPr lang="en-US" sz="2000" dirty="0" smtClean="0"/>
              <a:t>Electric current through a single pathway.</a:t>
            </a:r>
          </a:p>
          <a:p>
            <a:pPr marL="1314450" lvl="2" indent="-514350">
              <a:buFont typeface="+mj-lt"/>
              <a:buAutoNum type="arabicPeriod"/>
            </a:pPr>
            <a:r>
              <a:rPr lang="en-US" sz="2000" dirty="0" smtClean="0"/>
              <a:t>Total resistance to current is the sum of individual resistances.</a:t>
            </a:r>
          </a:p>
          <a:p>
            <a:pPr marL="1314450" lvl="2" indent="-514350">
              <a:buFont typeface="+mj-lt"/>
              <a:buAutoNum type="arabicPeriod"/>
            </a:pPr>
            <a:r>
              <a:rPr lang="en-US" sz="2000" dirty="0" smtClean="0"/>
              <a:t>Current is equal to the voltage supplied by the source divided by the total resistance of the circuit.</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3_17_Figure.jpg"/>
          <p:cNvPicPr>
            <a:picLocks noChangeAspect="1"/>
          </p:cNvPicPr>
          <p:nvPr/>
        </p:nvPicPr>
        <p:blipFill rotWithShape="1">
          <a:blip r:embed="rId2">
            <a:extLst>
              <a:ext uri="{28A0092B-C50C-407E-A947-70E740481C1C}">
                <a14:useLocalDpi xmlns:a14="http://schemas.microsoft.com/office/drawing/2010/main" val="0"/>
              </a:ext>
            </a:extLst>
          </a:blip>
          <a:srcRect b="4742"/>
          <a:stretch/>
        </p:blipFill>
        <p:spPr>
          <a:xfrm>
            <a:off x="2154466" y="4641632"/>
            <a:ext cx="5003542" cy="21010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Electric Circuits</a:t>
            </a:r>
            <a:endParaRPr lang="en-US" dirty="0"/>
          </a:p>
        </p:txBody>
      </p:sp>
      <p:sp>
        <p:nvSpPr>
          <p:cNvPr id="41987" name="Rectangle 3"/>
          <p:cNvSpPr>
            <a:spLocks noGrp="1" noChangeArrowheads="1"/>
          </p:cNvSpPr>
          <p:nvPr>
            <p:ph idx="1"/>
          </p:nvPr>
        </p:nvSpPr>
        <p:spPr>
          <a:xfrm>
            <a:off x="365124" y="1957254"/>
            <a:ext cx="8409207" cy="4653915"/>
          </a:xfrm>
        </p:spPr>
        <p:txBody>
          <a:bodyPr/>
          <a:lstStyle/>
          <a:p>
            <a:r>
              <a:rPr lang="en-US" dirty="0" smtClean="0"/>
              <a:t>Series circuits</a:t>
            </a:r>
          </a:p>
          <a:p>
            <a:pPr lvl="1"/>
            <a:r>
              <a:rPr lang="en-US" dirty="0" smtClean="0"/>
              <a:t>Characteristics of series circuit (continued):</a:t>
            </a:r>
          </a:p>
          <a:p>
            <a:pPr marL="1371600" lvl="2" indent="-457200">
              <a:buFont typeface="+mj-lt"/>
              <a:buAutoNum type="arabicPeriod" startAt="4"/>
            </a:pPr>
            <a:r>
              <a:rPr lang="en-US" dirty="0" smtClean="0"/>
              <a:t>The total voltage impressed across a series circuit divides among the individual electrical devices in the circuit so that the sum of the </a:t>
            </a:r>
            <a:r>
              <a:rPr lang="en-US" altLang="ja-JP" dirty="0" smtClean="0"/>
              <a:t>"</a:t>
            </a:r>
            <a:r>
              <a:rPr lang="en-US" dirty="0" smtClean="0"/>
              <a:t>voltage drops</a:t>
            </a:r>
            <a:r>
              <a:rPr lang="en-US" altLang="ja-JP" dirty="0" smtClean="0"/>
              <a:t>"</a:t>
            </a:r>
            <a:r>
              <a:rPr lang="en-US" dirty="0" smtClean="0"/>
              <a:t> across the resistance of each individual device is equal to the total voltage supplied by the source.</a:t>
            </a:r>
          </a:p>
          <a:p>
            <a:pPr marL="1371600" lvl="2" indent="-457200">
              <a:buFont typeface="+mj-lt"/>
              <a:buAutoNum type="arabicPeriod" startAt="4"/>
            </a:pPr>
            <a:r>
              <a:rPr lang="en-US" dirty="0" smtClean="0"/>
              <a:t>The voltage drop across each device are proportional to its resistance.</a:t>
            </a:r>
          </a:p>
          <a:p>
            <a:pPr marL="1371600" lvl="2" indent="-457200">
              <a:buFont typeface="+mj-lt"/>
              <a:buAutoNum type="arabicPeriod" startAt="4"/>
            </a:pPr>
            <a:r>
              <a:rPr lang="en-US" dirty="0" smtClean="0"/>
              <a:t>If one device fails, current in the entire circuit ceases.</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Flow of Charge</a:t>
            </a:r>
            <a:endParaRPr lang="en-US" dirty="0"/>
          </a:p>
        </p:txBody>
      </p:sp>
      <p:sp>
        <p:nvSpPr>
          <p:cNvPr id="7171" name="Rectangle 3"/>
          <p:cNvSpPr>
            <a:spLocks noGrp="1" noChangeArrowheads="1"/>
          </p:cNvSpPr>
          <p:nvPr>
            <p:ph idx="1"/>
          </p:nvPr>
        </p:nvSpPr>
        <p:spPr>
          <a:xfrm>
            <a:off x="365125" y="1957254"/>
            <a:ext cx="8418088" cy="4653915"/>
          </a:xfrm>
        </p:spPr>
        <p:txBody>
          <a:bodyPr/>
          <a:lstStyle/>
          <a:p>
            <a:r>
              <a:rPr lang="en-US" sz="2400" dirty="0" smtClean="0"/>
              <a:t>To attain a sustained flow of charge in a conductor, some arrangement must be provided to maintain a difference in potential while charge flows from one end to the other.</a:t>
            </a:r>
          </a:p>
          <a:p>
            <a:pPr lvl="1"/>
            <a:r>
              <a:rPr lang="en-US" sz="2400" dirty="0" smtClean="0"/>
              <a:t>A continuous flow is possible if the difference in water levels—hence the difference in water pressures—is maintained with the use of a pump.</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3_01_FigureB.jpg"/>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3786519" y="4293199"/>
            <a:ext cx="2891920" cy="245836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t>Electric Circuits</a:t>
            </a:r>
            <a:endParaRPr lang="en-US" dirty="0"/>
          </a:p>
        </p:txBody>
      </p:sp>
      <p:sp>
        <p:nvSpPr>
          <p:cNvPr id="43011" name="Rectangle 3"/>
          <p:cNvSpPr>
            <a:spLocks noGrp="1" noChangeArrowheads="1"/>
          </p:cNvSpPr>
          <p:nvPr>
            <p:ph idx="1"/>
          </p:nvPr>
        </p:nvSpPr>
        <p:spPr/>
        <p:txBody>
          <a:bodyPr/>
          <a:lstStyle/>
          <a:p>
            <a:r>
              <a:rPr lang="en-US" sz="2400" dirty="0" smtClean="0"/>
              <a:t>Parallel circuits</a:t>
            </a:r>
          </a:p>
          <a:p>
            <a:pPr lvl="1"/>
            <a:r>
              <a:rPr lang="en-US" sz="2400" dirty="0" smtClean="0"/>
              <a:t>Characteristics of parallel circuit:</a:t>
            </a:r>
          </a:p>
          <a:p>
            <a:pPr marL="1371600" lvl="2" indent="-457200">
              <a:buFont typeface="+mj-lt"/>
              <a:buAutoNum type="arabicPeriod"/>
            </a:pPr>
            <a:r>
              <a:rPr lang="en-US" sz="2000" dirty="0" smtClean="0"/>
              <a:t>Voltage is the same across each device.</a:t>
            </a:r>
          </a:p>
          <a:p>
            <a:pPr marL="1371600" lvl="2" indent="-457200">
              <a:buFont typeface="+mj-lt"/>
              <a:buAutoNum type="arabicPeriod"/>
            </a:pPr>
            <a:r>
              <a:rPr lang="en-US" sz="2000" dirty="0" smtClean="0"/>
              <a:t>The total current in the circuit divides among the parallel branches. The amount of current in each branch is inversely proportional to the resistance of the branch.</a:t>
            </a:r>
          </a:p>
          <a:p>
            <a:pPr marL="1371600" lvl="2" indent="-457200">
              <a:buFont typeface="+mj-lt"/>
              <a:buAutoNum type="arabicPeriod"/>
            </a:pPr>
            <a:r>
              <a:rPr lang="en-US" sz="2000" dirty="0" smtClean="0"/>
              <a:t>The total current in the circuit equals the sum of the currents in its parallel branches.</a:t>
            </a:r>
            <a:endParaRPr lang="en-US" sz="20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3_18_Figure.jpg"/>
          <p:cNvPicPr>
            <a:picLocks noChangeAspect="1"/>
          </p:cNvPicPr>
          <p:nvPr/>
        </p:nvPicPr>
        <p:blipFill rotWithShape="1">
          <a:blip r:embed="rId2">
            <a:extLst>
              <a:ext uri="{28A0092B-C50C-407E-A947-70E740481C1C}">
                <a14:useLocalDpi xmlns:a14="http://schemas.microsoft.com/office/drawing/2010/main" val="0"/>
              </a:ext>
            </a:extLst>
          </a:blip>
          <a:srcRect b="4736"/>
          <a:stretch/>
        </p:blipFill>
        <p:spPr>
          <a:xfrm>
            <a:off x="2403131" y="4875153"/>
            <a:ext cx="4328594" cy="1882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Electric Circuits</a:t>
            </a:r>
            <a:endParaRPr lang="en-US" dirty="0"/>
          </a:p>
        </p:txBody>
      </p:sp>
      <p:sp>
        <p:nvSpPr>
          <p:cNvPr id="44035" name="Rectangle 3"/>
          <p:cNvSpPr>
            <a:spLocks noGrp="1" noChangeArrowheads="1"/>
          </p:cNvSpPr>
          <p:nvPr>
            <p:ph idx="1"/>
          </p:nvPr>
        </p:nvSpPr>
        <p:spPr/>
        <p:txBody>
          <a:bodyPr/>
          <a:lstStyle/>
          <a:p>
            <a:r>
              <a:rPr lang="en-US" dirty="0" smtClean="0"/>
              <a:t>Parallel circuits</a:t>
            </a:r>
          </a:p>
          <a:p>
            <a:pPr lvl="1"/>
            <a:r>
              <a:rPr lang="en-US" dirty="0" smtClean="0"/>
              <a:t>Characteristics of parallel circuit (continued):</a:t>
            </a:r>
          </a:p>
          <a:p>
            <a:pPr marL="1371600" lvl="2" indent="-457200">
              <a:buFont typeface="+mj-lt"/>
              <a:buAutoNum type="arabicPeriod" startAt="4"/>
            </a:pPr>
            <a:r>
              <a:rPr lang="en-US" dirty="0" smtClean="0"/>
              <a:t>As the number of parallel branches is increased, the overall resistance of the circuit is decreased.</a:t>
            </a:r>
          </a:p>
          <a:p>
            <a:pPr marL="1371600" lvl="2" indent="-457200">
              <a:buFont typeface="+mj-lt"/>
              <a:buAutoNum type="arabicPeriod" startAt="4"/>
            </a:pPr>
            <a:r>
              <a:rPr lang="en-US" dirty="0" smtClean="0"/>
              <a:t>A break in one path does not interrupt the flow of charge in the other paths.</a:t>
            </a:r>
          </a:p>
          <a:p>
            <a:pPr marL="914400" lvl="2" indent="0">
              <a:buNone/>
            </a:pPr>
            <a:endParaRPr lang="en-US" dirty="0" smtClean="0"/>
          </a:p>
          <a:p>
            <a:pPr marL="914400" lvl="2" indent="0">
              <a:buNone/>
            </a:pP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614908"/>
            <a:ext cx="9144000" cy="1077218"/>
          </a:xfrm>
        </p:spPr>
        <p:txBody>
          <a:bodyPr/>
          <a:lstStyle/>
          <a:p>
            <a:r>
              <a:rPr lang="en-US" dirty="0"/>
              <a:t>Electric Circuits</a:t>
            </a:r>
            <a:br>
              <a:rPr lang="en-US" dirty="0"/>
            </a:br>
            <a:r>
              <a:rPr lang="en-US" dirty="0"/>
              <a:t>CHECK YOUR </a:t>
            </a:r>
            <a:r>
              <a:rPr lang="en-US" dirty="0" smtClean="0"/>
              <a:t>NEIGHBOR</a:t>
            </a:r>
            <a:endParaRPr lang="en-US" dirty="0"/>
          </a:p>
        </p:txBody>
      </p:sp>
      <p:sp>
        <p:nvSpPr>
          <p:cNvPr id="144387" name="Rectangle 3"/>
          <p:cNvSpPr>
            <a:spLocks noGrp="1" noChangeArrowheads="1"/>
          </p:cNvSpPr>
          <p:nvPr>
            <p:ph idx="1"/>
          </p:nvPr>
        </p:nvSpPr>
        <p:spPr/>
        <p:txBody>
          <a:bodyPr/>
          <a:lstStyle/>
          <a:p>
            <a:pPr marL="0" indent="0">
              <a:buNone/>
            </a:pPr>
            <a:r>
              <a:rPr lang="en-US" sz="2400" dirty="0"/>
              <a:t>When two identical lamps in a circuit are connected in parallel, the total resistance </a:t>
            </a:r>
            <a:r>
              <a:rPr lang="en-US" sz="2400" dirty="0" smtClean="0"/>
              <a:t>is</a:t>
            </a:r>
          </a:p>
          <a:p>
            <a:pPr marL="0" indent="0">
              <a:buNone/>
            </a:pPr>
            <a:endParaRPr lang="en-US" sz="1500" dirty="0"/>
          </a:p>
          <a:p>
            <a:pPr marL="514350" indent="-514350">
              <a:buFont typeface="+mj-lt"/>
              <a:buAutoNum type="alphaUcPeriod"/>
            </a:pPr>
            <a:r>
              <a:rPr lang="en-US" sz="2400" dirty="0" smtClean="0"/>
              <a:t>less than the resistance of either lamp.</a:t>
            </a:r>
          </a:p>
          <a:p>
            <a:pPr marL="514350" indent="-514350">
              <a:buFont typeface="+mj-lt"/>
              <a:buAutoNum type="alphaUcPeriod"/>
            </a:pPr>
            <a:r>
              <a:rPr lang="en-US" sz="2400" dirty="0" smtClean="0"/>
              <a:t>the same as the resistance of each lamp.</a:t>
            </a:r>
          </a:p>
          <a:p>
            <a:pPr marL="514350" indent="-514350">
              <a:buFont typeface="+mj-lt"/>
              <a:buAutoNum type="alphaUcPeriod"/>
            </a:pPr>
            <a:r>
              <a:rPr lang="en-US" sz="2400" dirty="0" smtClean="0"/>
              <a:t>less than the resistance of each lamp.</a:t>
            </a:r>
          </a:p>
          <a:p>
            <a:pPr marL="514350" indent="-514350">
              <a:buFont typeface="+mj-lt"/>
              <a:buAutoNum type="alphaUcPeriod"/>
            </a:pPr>
            <a:r>
              <a:rPr lang="en-US" sz="2400" dirty="0" smtClean="0"/>
              <a:t>None of the above.</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614908"/>
            <a:ext cx="9144000" cy="1077218"/>
          </a:xfrm>
        </p:spPr>
        <p:txBody>
          <a:bodyPr/>
          <a:lstStyle/>
          <a:p>
            <a:r>
              <a:rPr lang="en-US" dirty="0"/>
              <a:t>Electric Circuits</a:t>
            </a:r>
            <a:br>
              <a:rPr lang="en-US" dirty="0"/>
            </a:br>
            <a:r>
              <a:rPr lang="en-US" dirty="0"/>
              <a:t>CHECK YOUR </a:t>
            </a:r>
            <a:r>
              <a:rPr lang="en-US" dirty="0" smtClean="0"/>
              <a:t>ANSWER</a:t>
            </a:r>
            <a:endParaRPr lang="en-US" dirty="0"/>
          </a:p>
        </p:txBody>
      </p:sp>
      <p:sp>
        <p:nvSpPr>
          <p:cNvPr id="146435" name="Rectangle 3"/>
          <p:cNvSpPr>
            <a:spLocks noGrp="1" noChangeArrowheads="1"/>
          </p:cNvSpPr>
          <p:nvPr>
            <p:ph idx="1"/>
          </p:nvPr>
        </p:nvSpPr>
        <p:spPr>
          <a:xfrm>
            <a:off x="365125" y="1957254"/>
            <a:ext cx="8498016" cy="4653915"/>
          </a:xfrm>
        </p:spPr>
        <p:txBody>
          <a:bodyPr/>
          <a:lstStyle/>
          <a:p>
            <a:pPr marL="0" indent="0">
              <a:buNone/>
            </a:pPr>
            <a:r>
              <a:rPr lang="en-US" sz="2400" dirty="0"/>
              <a:t>When two identical lamps in a circuit are connected in parallel, the total resistance </a:t>
            </a:r>
            <a:r>
              <a:rPr lang="en-US" sz="2400" dirty="0" smtClean="0"/>
              <a:t>is</a:t>
            </a:r>
          </a:p>
          <a:p>
            <a:pPr marL="0" indent="0">
              <a:buNone/>
            </a:pPr>
            <a:endParaRPr lang="en-US" sz="1500" dirty="0"/>
          </a:p>
          <a:p>
            <a:pPr marL="514350" indent="-514350">
              <a:buFont typeface="+mj-lt"/>
              <a:buAutoNum type="alphaUcPeriod"/>
            </a:pPr>
            <a:r>
              <a:rPr lang="en-US" sz="2400" b="1" dirty="0"/>
              <a:t>less than the resistance of either lamp.</a:t>
            </a:r>
          </a:p>
          <a:p>
            <a:pPr marL="514350" indent="-514350">
              <a:buFont typeface="+mj-lt"/>
              <a:buAutoNum type="alphaUcPeriod"/>
            </a:pPr>
            <a:r>
              <a:rPr lang="en-US" sz="2400" dirty="0"/>
              <a:t>the same as the resistance of each lamp.</a:t>
            </a:r>
          </a:p>
          <a:p>
            <a:pPr marL="514350" indent="-514350">
              <a:buFont typeface="+mj-lt"/>
              <a:buAutoNum type="alphaUcPeriod"/>
            </a:pPr>
            <a:r>
              <a:rPr lang="en-US" sz="2400" dirty="0"/>
              <a:t>less than the resistance of each lamp.</a:t>
            </a:r>
          </a:p>
          <a:p>
            <a:pPr marL="514350" indent="-514350">
              <a:buFont typeface="+mj-lt"/>
              <a:buAutoNum type="alphaUcPeriod"/>
            </a:pPr>
            <a:r>
              <a:rPr lang="en-US" sz="2400" dirty="0"/>
              <a:t>None of the above.</a:t>
            </a:r>
          </a:p>
          <a:p>
            <a:pPr marL="0" indent="0">
              <a:buNone/>
            </a:pPr>
            <a:endParaRPr lang="en-US" sz="1500" dirty="0"/>
          </a:p>
          <a:p>
            <a:pPr marL="0" indent="0">
              <a:buNone/>
            </a:pPr>
            <a:r>
              <a:rPr lang="en-US" sz="2400" b="1" dirty="0" smtClean="0"/>
              <a:t>Explanation:</a:t>
            </a:r>
            <a:br>
              <a:rPr lang="en-US" sz="2400" b="1" dirty="0" smtClean="0"/>
            </a:br>
            <a:r>
              <a:rPr lang="en-US" sz="2400" dirty="0" smtClean="0"/>
              <a:t>Resistors in parallel are like extra lines at a checkout counter. More lines means less resistance, allowing for more flow.</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614908"/>
            <a:ext cx="9144000" cy="1077218"/>
          </a:xfrm>
        </p:spPr>
        <p:txBody>
          <a:bodyPr/>
          <a:lstStyle/>
          <a:p>
            <a:r>
              <a:rPr lang="en-US" dirty="0"/>
              <a:t>Electric Circuits</a:t>
            </a:r>
            <a:br>
              <a:rPr lang="en-US" dirty="0"/>
            </a:br>
            <a:r>
              <a:rPr lang="en-US" dirty="0"/>
              <a:t>CHECK YOUR </a:t>
            </a:r>
            <a:r>
              <a:rPr lang="en-US" dirty="0" smtClean="0"/>
              <a:t>NEIGHBOR</a:t>
            </a:r>
            <a:endParaRPr lang="en-US" dirty="0"/>
          </a:p>
        </p:txBody>
      </p:sp>
      <p:sp>
        <p:nvSpPr>
          <p:cNvPr id="148483" name="Rectangle 3"/>
          <p:cNvSpPr>
            <a:spLocks noGrp="1" noChangeArrowheads="1"/>
          </p:cNvSpPr>
          <p:nvPr>
            <p:ph idx="1"/>
          </p:nvPr>
        </p:nvSpPr>
        <p:spPr>
          <a:xfrm>
            <a:off x="365125" y="1766754"/>
            <a:ext cx="8229600" cy="4653915"/>
          </a:xfrm>
        </p:spPr>
        <p:txBody>
          <a:bodyPr/>
          <a:lstStyle/>
          <a:p>
            <a:pPr marL="0" indent="0">
              <a:buNone/>
            </a:pPr>
            <a:r>
              <a:rPr lang="en-US" sz="2400" dirty="0"/>
              <a:t>Consider a lamp powered by a battery. Charge </a:t>
            </a:r>
            <a:r>
              <a:rPr lang="en-US" sz="2400" dirty="0" smtClean="0"/>
              <a:t>flows</a:t>
            </a:r>
          </a:p>
          <a:p>
            <a:pPr marL="0" indent="0">
              <a:buNone/>
            </a:pPr>
            <a:endParaRPr lang="en-US" sz="1500" dirty="0"/>
          </a:p>
          <a:p>
            <a:pPr marL="514350" indent="-514350">
              <a:buFont typeface="+mj-lt"/>
              <a:buAutoNum type="alphaUcPeriod"/>
            </a:pPr>
            <a:r>
              <a:rPr lang="en-US" sz="2400" dirty="0" smtClean="0"/>
              <a:t>out of the battery and into the lamp.</a:t>
            </a:r>
          </a:p>
          <a:p>
            <a:pPr marL="514350" indent="-514350">
              <a:buFont typeface="+mj-lt"/>
              <a:buAutoNum type="alphaUcPeriod"/>
            </a:pPr>
            <a:r>
              <a:rPr lang="en-US" sz="2400" dirty="0" smtClean="0"/>
              <a:t>from the negative terminal to the positive terminal. </a:t>
            </a:r>
          </a:p>
          <a:p>
            <a:pPr marL="514350" indent="-514350">
              <a:buFont typeface="+mj-lt"/>
              <a:buAutoNum type="alphaUcPeriod"/>
            </a:pPr>
            <a:r>
              <a:rPr lang="en-US" sz="2400" dirty="0" smtClean="0"/>
              <a:t>with a slight time delay after closing the switch.</a:t>
            </a:r>
          </a:p>
          <a:p>
            <a:pPr marL="514350" indent="-514350">
              <a:buFont typeface="+mj-lt"/>
              <a:buAutoNum type="alphaUcPeriod"/>
            </a:pPr>
            <a:r>
              <a:rPr lang="en-US" sz="2400" dirty="0" smtClean="0"/>
              <a:t>through both the battery and the lamp.</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3_02_Figu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490" y="4291674"/>
            <a:ext cx="3063160" cy="238051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614908"/>
            <a:ext cx="9144000" cy="1077218"/>
          </a:xfrm>
        </p:spPr>
        <p:txBody>
          <a:bodyPr/>
          <a:lstStyle/>
          <a:p>
            <a:r>
              <a:rPr lang="en-US" dirty="0"/>
              <a:t>Electric Circuits</a:t>
            </a:r>
            <a:br>
              <a:rPr lang="en-US" dirty="0"/>
            </a:br>
            <a:r>
              <a:rPr lang="en-US" dirty="0"/>
              <a:t>CHECK YOUR ANSWER</a:t>
            </a:r>
          </a:p>
        </p:txBody>
      </p:sp>
      <p:sp>
        <p:nvSpPr>
          <p:cNvPr id="150531" name="Rectangle 3"/>
          <p:cNvSpPr>
            <a:spLocks noGrp="1" noChangeArrowheads="1"/>
          </p:cNvSpPr>
          <p:nvPr>
            <p:ph idx="1"/>
          </p:nvPr>
        </p:nvSpPr>
        <p:spPr>
          <a:xfrm>
            <a:off x="365125" y="1766754"/>
            <a:ext cx="8229600" cy="4653915"/>
          </a:xfrm>
        </p:spPr>
        <p:txBody>
          <a:bodyPr/>
          <a:lstStyle/>
          <a:p>
            <a:pPr marL="0" indent="0">
              <a:buNone/>
            </a:pPr>
            <a:r>
              <a:rPr lang="en-US" sz="2400" dirty="0"/>
              <a:t>Consider a lamp powered by a battery. Charge </a:t>
            </a:r>
            <a:r>
              <a:rPr lang="en-US" sz="2400" dirty="0" smtClean="0"/>
              <a:t>flows</a:t>
            </a:r>
          </a:p>
          <a:p>
            <a:pPr marL="0" indent="0">
              <a:buNone/>
            </a:pPr>
            <a:endParaRPr lang="en-US" sz="1500" dirty="0"/>
          </a:p>
          <a:p>
            <a:pPr marL="514350" indent="-514350">
              <a:buFont typeface="+mj-lt"/>
              <a:buAutoNum type="alphaUcPeriod"/>
            </a:pPr>
            <a:r>
              <a:rPr lang="en-US" sz="2400" dirty="0"/>
              <a:t>out of the battery and into the lamp.</a:t>
            </a:r>
          </a:p>
          <a:p>
            <a:pPr marL="514350" indent="-514350">
              <a:buFont typeface="+mj-lt"/>
              <a:buAutoNum type="alphaUcPeriod"/>
            </a:pPr>
            <a:r>
              <a:rPr lang="en-US" sz="2400" dirty="0"/>
              <a:t>from the negative terminal to the positive terminal. </a:t>
            </a:r>
          </a:p>
          <a:p>
            <a:pPr marL="514350" indent="-514350">
              <a:buFont typeface="+mj-lt"/>
              <a:buAutoNum type="alphaUcPeriod"/>
            </a:pPr>
            <a:r>
              <a:rPr lang="en-US" sz="2400" dirty="0"/>
              <a:t>with a slight time delay after closing the switch.</a:t>
            </a:r>
          </a:p>
          <a:p>
            <a:pPr marL="514350" indent="-514350">
              <a:buFont typeface="+mj-lt"/>
              <a:buAutoNum type="alphaUcPeriod"/>
            </a:pPr>
            <a:r>
              <a:rPr lang="en-US" sz="2400" b="1" dirty="0"/>
              <a:t>through both the battery and the lamp.</a:t>
            </a:r>
          </a:p>
          <a:p>
            <a:pPr marL="0" indent="0">
              <a:buNone/>
            </a:pPr>
            <a:endParaRPr lang="en-US" sz="1500" dirty="0" smtClean="0"/>
          </a:p>
          <a:p>
            <a:pPr marL="0" indent="0">
              <a:buNone/>
            </a:pPr>
            <a:r>
              <a:rPr lang="en-US" sz="2400" b="1" dirty="0" smtClean="0"/>
              <a:t>Explanation:</a:t>
            </a:r>
          </a:p>
          <a:p>
            <a:pPr marL="0" indent="0">
              <a:buNone/>
            </a:pPr>
            <a:r>
              <a:rPr lang="en-US" sz="2400" dirty="0" smtClean="0"/>
              <a:t>Remember, charge is already in all parts of the conducting circuit. The battery simply gets the charges moving. As much charge flows in the battery as outside. Therefore, charge flows </a:t>
            </a:r>
            <a:r>
              <a:rPr lang="en-US" sz="2400" i="1" dirty="0" smtClean="0"/>
              <a:t>through</a:t>
            </a:r>
            <a:r>
              <a:rPr lang="en-US" sz="2400" dirty="0" smtClean="0"/>
              <a:t> the entire circuit.</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smtClean="0"/>
              <a:t>Electric Circuits</a:t>
            </a:r>
            <a:endParaRPr lang="en-US" dirty="0"/>
          </a:p>
        </p:txBody>
      </p:sp>
      <p:sp>
        <p:nvSpPr>
          <p:cNvPr id="49155" name="Rectangle 3"/>
          <p:cNvSpPr>
            <a:spLocks noGrp="1" noChangeArrowheads="1"/>
          </p:cNvSpPr>
          <p:nvPr>
            <p:ph idx="1"/>
          </p:nvPr>
        </p:nvSpPr>
        <p:spPr>
          <a:xfrm>
            <a:off x="365124" y="1957254"/>
            <a:ext cx="5975841" cy="4653915"/>
          </a:xfrm>
        </p:spPr>
        <p:txBody>
          <a:bodyPr/>
          <a:lstStyle/>
          <a:p>
            <a:r>
              <a:rPr lang="en-US" dirty="0" smtClean="0"/>
              <a:t>Parallel circuits and overloading</a:t>
            </a:r>
          </a:p>
          <a:p>
            <a:pPr lvl="1"/>
            <a:r>
              <a:rPr lang="en-US" dirty="0" smtClean="0"/>
              <a:t>Homes are wired in parallel. As more and more devices are connected to a circuit, more current moves through the wires. There is an amount of current each device can carry before it overheats. When the current is excessive, overheating can result in a fire.</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8" name="Picture 7" descr="23_19_Figure.jpg"/>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6683823" y="1456409"/>
            <a:ext cx="1985874" cy="52110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Electric Circuits</a:t>
            </a:r>
            <a:endParaRPr lang="en-US" dirty="0"/>
          </a:p>
        </p:txBody>
      </p:sp>
      <p:sp>
        <p:nvSpPr>
          <p:cNvPr id="50179" name="Rectangle 3"/>
          <p:cNvSpPr>
            <a:spLocks noGrp="1" noChangeArrowheads="1"/>
          </p:cNvSpPr>
          <p:nvPr>
            <p:ph idx="1"/>
          </p:nvPr>
        </p:nvSpPr>
        <p:spPr/>
        <p:txBody>
          <a:bodyPr/>
          <a:lstStyle/>
          <a:p>
            <a:r>
              <a:rPr lang="en-US" dirty="0" smtClean="0"/>
              <a:t>Parallel circuits and overloading (continued)</a:t>
            </a:r>
          </a:p>
          <a:p>
            <a:pPr lvl="1"/>
            <a:r>
              <a:rPr lang="en-US" dirty="0" smtClean="0"/>
              <a:t>Also, the addition of excess devices in a parallel circuit increases the amount of current moving through the wires, producing an overload and overheating of the system, which can result in a fire.</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smtClean="0"/>
              <a:t>Electric Circuits</a:t>
            </a:r>
            <a:endParaRPr lang="en-US" dirty="0"/>
          </a:p>
        </p:txBody>
      </p:sp>
      <p:sp>
        <p:nvSpPr>
          <p:cNvPr id="51203" name="Rectangle 3"/>
          <p:cNvSpPr>
            <a:spLocks noGrp="1" noChangeArrowheads="1"/>
          </p:cNvSpPr>
          <p:nvPr>
            <p:ph idx="1"/>
          </p:nvPr>
        </p:nvSpPr>
        <p:spPr/>
        <p:txBody>
          <a:bodyPr/>
          <a:lstStyle/>
          <a:p>
            <a:r>
              <a:rPr lang="en-US" sz="2400" dirty="0" smtClean="0"/>
              <a:t>Safety fuses</a:t>
            </a:r>
          </a:p>
          <a:p>
            <a:pPr lvl="1"/>
            <a:r>
              <a:rPr lang="en-US" sz="2400" dirty="0" smtClean="0"/>
              <a:t>Are wires that melt when the given current is exceeded</a:t>
            </a:r>
          </a:p>
          <a:p>
            <a:pPr lvl="1"/>
            <a:r>
              <a:rPr lang="en-US" sz="2400" dirty="0" smtClean="0"/>
              <a:t>Are connected in series along the supply line to prevent overloading in circuits</a:t>
            </a:r>
          </a:p>
          <a:p>
            <a:pPr lvl="1"/>
            <a:r>
              <a:rPr lang="en-US" sz="2400" dirty="0" smtClean="0"/>
              <a:t>Are replaced by circuit breakers in modern buildings</a:t>
            </a:r>
          </a:p>
          <a:p>
            <a:r>
              <a:rPr lang="en-US" sz="2400" dirty="0" smtClean="0"/>
              <a:t>Circuit breaker</a:t>
            </a:r>
          </a:p>
          <a:p>
            <a:pPr lvl="1"/>
            <a:r>
              <a:rPr lang="en-US" sz="2400" dirty="0" smtClean="0"/>
              <a:t>Automatic switch that </a:t>
            </a:r>
            <a:br>
              <a:rPr lang="en-US" sz="2400" dirty="0" smtClean="0"/>
            </a:br>
            <a:r>
              <a:rPr lang="en-US" sz="2400" dirty="0" smtClean="0"/>
              <a:t>turns</a:t>
            </a:r>
            <a:r>
              <a:rPr lang="en-US" sz="2400" dirty="0"/>
              <a:t> </a:t>
            </a:r>
            <a:r>
              <a:rPr lang="en-US" sz="2400" dirty="0" smtClean="0"/>
              <a:t>off when the current </a:t>
            </a:r>
            <a:br>
              <a:rPr lang="en-US" sz="2400" dirty="0" smtClean="0"/>
            </a:br>
            <a:r>
              <a:rPr lang="en-US" sz="2400" dirty="0" smtClean="0"/>
              <a:t>is excessive</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23_20_Figure.jpg"/>
          <p:cNvPicPr>
            <a:picLocks noChangeAspect="1"/>
          </p:cNvPicPr>
          <p:nvPr/>
        </p:nvPicPr>
        <p:blipFill rotWithShape="1">
          <a:blip r:embed="rId2">
            <a:extLst>
              <a:ext uri="{28A0092B-C50C-407E-A947-70E740481C1C}">
                <a14:useLocalDpi xmlns:a14="http://schemas.microsoft.com/office/drawing/2010/main" val="0"/>
              </a:ext>
            </a:extLst>
          </a:blip>
          <a:srcRect b="4854"/>
          <a:stretch/>
        </p:blipFill>
        <p:spPr>
          <a:xfrm>
            <a:off x="4872022" y="4573156"/>
            <a:ext cx="3831262" cy="15965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Electric Current</a:t>
            </a:r>
            <a:endParaRPr lang="en-US" dirty="0"/>
          </a:p>
        </p:txBody>
      </p:sp>
      <p:sp>
        <p:nvSpPr>
          <p:cNvPr id="8195" name="Rectangle 3"/>
          <p:cNvSpPr>
            <a:spLocks noGrp="1" noChangeArrowheads="1"/>
          </p:cNvSpPr>
          <p:nvPr>
            <p:ph idx="1"/>
          </p:nvPr>
        </p:nvSpPr>
        <p:spPr/>
        <p:txBody>
          <a:bodyPr/>
          <a:lstStyle/>
          <a:p>
            <a:r>
              <a:rPr lang="en-US" dirty="0" smtClean="0"/>
              <a:t>Electric current</a:t>
            </a:r>
          </a:p>
          <a:p>
            <a:pPr lvl="1"/>
            <a:r>
              <a:rPr lang="en-US" dirty="0" smtClean="0"/>
              <a:t>Flow of charged particles</a:t>
            </a:r>
          </a:p>
          <a:p>
            <a:pPr lvl="2"/>
            <a:r>
              <a:rPr lang="en-US" dirty="0" smtClean="0"/>
              <a:t>In metal wires</a:t>
            </a:r>
          </a:p>
          <a:p>
            <a:pPr lvl="3"/>
            <a:r>
              <a:rPr lang="en-US" dirty="0" smtClean="0"/>
              <a:t>Conduction electrons are charge carriers that are free to move throughout atomic lattice.</a:t>
            </a:r>
          </a:p>
          <a:p>
            <a:pPr lvl="3"/>
            <a:r>
              <a:rPr lang="en-US" dirty="0" smtClean="0"/>
              <a:t>Protons are bound within the nuclei of atoms.</a:t>
            </a:r>
          </a:p>
          <a:p>
            <a:pPr lvl="2"/>
            <a:r>
              <a:rPr lang="en-US" dirty="0" smtClean="0"/>
              <a:t>In fluids</a:t>
            </a:r>
          </a:p>
          <a:p>
            <a:pPr lvl="3"/>
            <a:r>
              <a:rPr lang="en-US" dirty="0" smtClean="0"/>
              <a:t>Positive ions and electrons constitute electric charge flow.</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614908"/>
            <a:ext cx="9144000" cy="1077218"/>
          </a:xfrm>
        </p:spPr>
        <p:txBody>
          <a:bodyPr/>
          <a:lstStyle/>
          <a:p>
            <a:r>
              <a:rPr lang="en-US" dirty="0"/>
              <a:t>Electric Current</a:t>
            </a:r>
            <a:br>
              <a:rPr lang="en-US" dirty="0"/>
            </a:br>
            <a:r>
              <a:rPr lang="en-US" dirty="0"/>
              <a:t>CHECK YOUR </a:t>
            </a:r>
            <a:r>
              <a:rPr lang="en-US" dirty="0" smtClean="0"/>
              <a:t>NEIGHBOR</a:t>
            </a:r>
            <a:endParaRPr lang="en-US" dirty="0"/>
          </a:p>
        </p:txBody>
      </p:sp>
      <p:sp>
        <p:nvSpPr>
          <p:cNvPr id="118787" name="Rectangle 3"/>
          <p:cNvSpPr>
            <a:spLocks noGrp="1" noChangeArrowheads="1"/>
          </p:cNvSpPr>
          <p:nvPr>
            <p:ph idx="1"/>
          </p:nvPr>
        </p:nvSpPr>
        <p:spPr>
          <a:xfrm>
            <a:off x="365125" y="1801488"/>
            <a:ext cx="8229600" cy="4653915"/>
          </a:xfrm>
        </p:spPr>
        <p:txBody>
          <a:bodyPr/>
          <a:lstStyle/>
          <a:p>
            <a:pPr marL="0" indent="0">
              <a:buNone/>
            </a:pPr>
            <a:r>
              <a:rPr lang="en-US" sz="2400" dirty="0"/>
              <a:t>Which of these statements is true</a:t>
            </a:r>
            <a:r>
              <a:rPr lang="en-US" sz="2400" dirty="0" smtClean="0"/>
              <a:t>?</a:t>
            </a:r>
          </a:p>
          <a:p>
            <a:pPr marL="0" indent="0">
              <a:buNone/>
            </a:pPr>
            <a:endParaRPr lang="en-US" sz="1500" dirty="0"/>
          </a:p>
          <a:p>
            <a:pPr marL="514350" indent="-514350">
              <a:buFont typeface="+mj-lt"/>
              <a:buAutoNum type="alphaUcPeriod"/>
            </a:pPr>
            <a:r>
              <a:rPr lang="en-US" sz="2400" dirty="0" smtClean="0"/>
              <a:t>Electric current is a flow of electric charge.</a:t>
            </a:r>
          </a:p>
          <a:p>
            <a:pPr marL="514350" indent="-514350">
              <a:buFont typeface="+mj-lt"/>
              <a:buAutoNum type="alphaUcPeriod"/>
            </a:pPr>
            <a:r>
              <a:rPr lang="en-US" sz="2400" dirty="0" smtClean="0"/>
              <a:t>Electric current is stored in batteries. </a:t>
            </a:r>
          </a:p>
          <a:p>
            <a:pPr marL="514350" indent="-514350">
              <a:buFont typeface="+mj-lt"/>
              <a:buAutoNum type="alphaUcPeriod"/>
            </a:pPr>
            <a:r>
              <a:rPr lang="en-US" sz="2400" dirty="0" smtClean="0"/>
              <a:t>Both A and B are true.</a:t>
            </a:r>
          </a:p>
          <a:p>
            <a:pPr marL="514350" indent="-514350">
              <a:buFont typeface="+mj-lt"/>
              <a:buAutoNum type="alphaUcPeriod"/>
            </a:pPr>
            <a:r>
              <a:rPr lang="en-US" sz="2400" dirty="0" smtClean="0"/>
              <a:t>Neither A nor B are true.</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614908"/>
            <a:ext cx="9144000" cy="1077218"/>
          </a:xfrm>
        </p:spPr>
        <p:txBody>
          <a:bodyPr/>
          <a:lstStyle/>
          <a:p>
            <a:r>
              <a:rPr lang="en-US" dirty="0"/>
              <a:t>Electric Current</a:t>
            </a:r>
            <a:br>
              <a:rPr lang="en-US" dirty="0"/>
            </a:br>
            <a:r>
              <a:rPr lang="en-US" dirty="0"/>
              <a:t>CHECK YOUR ANSWER</a:t>
            </a:r>
          </a:p>
        </p:txBody>
      </p:sp>
      <p:sp>
        <p:nvSpPr>
          <p:cNvPr id="120835" name="Rectangle 3"/>
          <p:cNvSpPr>
            <a:spLocks noGrp="1" noChangeArrowheads="1"/>
          </p:cNvSpPr>
          <p:nvPr>
            <p:ph idx="1"/>
          </p:nvPr>
        </p:nvSpPr>
        <p:spPr>
          <a:xfrm>
            <a:off x="365124" y="1801488"/>
            <a:ext cx="8383339" cy="4795864"/>
          </a:xfrm>
        </p:spPr>
        <p:txBody>
          <a:bodyPr/>
          <a:lstStyle/>
          <a:p>
            <a:pPr marL="0" indent="0">
              <a:buNone/>
            </a:pPr>
            <a:r>
              <a:rPr lang="en-US" sz="2400" dirty="0"/>
              <a:t>Which of these statements is true</a:t>
            </a:r>
            <a:r>
              <a:rPr lang="en-US" sz="2400" dirty="0" smtClean="0"/>
              <a:t>?</a:t>
            </a:r>
          </a:p>
          <a:p>
            <a:pPr marL="0" indent="0">
              <a:buNone/>
            </a:pPr>
            <a:endParaRPr lang="en-US" sz="1500" dirty="0"/>
          </a:p>
          <a:p>
            <a:pPr marL="514350" indent="-514350">
              <a:buFont typeface="+mj-lt"/>
              <a:buAutoNum type="alphaUcPeriod"/>
            </a:pPr>
            <a:r>
              <a:rPr lang="en-US" sz="2400" b="1" dirty="0"/>
              <a:t>Electric current is a flow of electric charge.</a:t>
            </a:r>
          </a:p>
          <a:p>
            <a:pPr marL="514350" indent="-514350">
              <a:buFont typeface="+mj-lt"/>
              <a:buAutoNum type="alphaUcPeriod"/>
            </a:pPr>
            <a:r>
              <a:rPr lang="en-US" sz="2400" dirty="0"/>
              <a:t>Electric current is stored in batteries. </a:t>
            </a:r>
          </a:p>
          <a:p>
            <a:pPr marL="514350" indent="-514350">
              <a:buFont typeface="+mj-lt"/>
              <a:buAutoNum type="alphaUcPeriod"/>
            </a:pPr>
            <a:r>
              <a:rPr lang="en-US" sz="2400" dirty="0"/>
              <a:t>Both A and B are true.</a:t>
            </a:r>
          </a:p>
          <a:p>
            <a:pPr marL="514350" indent="-514350">
              <a:buFont typeface="+mj-lt"/>
              <a:buAutoNum type="alphaUcPeriod"/>
            </a:pPr>
            <a:r>
              <a:rPr lang="en-US" sz="2400" dirty="0"/>
              <a:t>Neither A nor B are true.</a:t>
            </a:r>
          </a:p>
          <a:p>
            <a:pPr marL="0" indent="0">
              <a:buNone/>
            </a:pPr>
            <a:endParaRPr lang="en-US" sz="1500" dirty="0" smtClean="0"/>
          </a:p>
          <a:p>
            <a:pPr marL="0" indent="0">
              <a:buNone/>
            </a:pPr>
            <a:r>
              <a:rPr lang="en-US" sz="2400" b="1" dirty="0" smtClean="0"/>
              <a:t>Explanation:</a:t>
            </a:r>
          </a:p>
          <a:p>
            <a:pPr marL="0" indent="0">
              <a:buNone/>
            </a:pPr>
            <a:r>
              <a:rPr lang="en-US" sz="2400" dirty="0" smtClean="0"/>
              <a:t>Voltage, not current, is stored in batteries. The voltage will produce a current in a connecting circuit. The battery moves electrons already in the wire, but not necessarily those in the battery.</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Electric Current</a:t>
            </a:r>
            <a:endParaRPr lang="en-US" dirty="0"/>
          </a:p>
        </p:txBody>
      </p:sp>
      <p:sp>
        <p:nvSpPr>
          <p:cNvPr id="11267" name="Rectangle 3"/>
          <p:cNvSpPr>
            <a:spLocks noGrp="1" noChangeArrowheads="1"/>
          </p:cNvSpPr>
          <p:nvPr>
            <p:ph idx="1"/>
          </p:nvPr>
        </p:nvSpPr>
        <p:spPr/>
        <p:txBody>
          <a:bodyPr/>
          <a:lstStyle/>
          <a:p>
            <a:r>
              <a:rPr lang="en-US" dirty="0" smtClean="0"/>
              <a:t>Rate of electric flow</a:t>
            </a:r>
          </a:p>
          <a:p>
            <a:pPr lvl="1"/>
            <a:r>
              <a:rPr lang="en-US" dirty="0" smtClean="0"/>
              <a:t>Measured in ampere (1 coulomb of charge per second).</a:t>
            </a:r>
          </a:p>
          <a:p>
            <a:pPr lvl="1"/>
            <a:r>
              <a:rPr lang="en-US" dirty="0" smtClean="0"/>
              <a:t>Speed of electrons (drift speed) through a wire is slow because of continuous bumping of electrons in wire.</a:t>
            </a:r>
          </a:p>
          <a:p>
            <a:pPr lvl="1"/>
            <a:r>
              <a:rPr lang="en-US" dirty="0" smtClean="0"/>
              <a:t>Charge flows </a:t>
            </a:r>
            <a:r>
              <a:rPr lang="en-US" i="1" dirty="0" smtClean="0"/>
              <a:t>through</a:t>
            </a:r>
            <a:r>
              <a:rPr lang="en-US" dirty="0" smtClean="0"/>
              <a:t> a circuit; voltage is established </a:t>
            </a:r>
            <a:r>
              <a:rPr lang="en-US" i="1" dirty="0" smtClean="0"/>
              <a:t>across</a:t>
            </a:r>
            <a:r>
              <a:rPr lang="en-US" dirty="0" smtClean="0"/>
              <a:t> a circuit.</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Electric Current</a:t>
            </a:r>
            <a:endParaRPr lang="en-US" dirty="0"/>
          </a:p>
        </p:txBody>
      </p:sp>
      <p:sp>
        <p:nvSpPr>
          <p:cNvPr id="12291" name="Rectangle 3"/>
          <p:cNvSpPr>
            <a:spLocks noGrp="1" noChangeArrowheads="1"/>
          </p:cNvSpPr>
          <p:nvPr>
            <p:ph idx="1"/>
          </p:nvPr>
        </p:nvSpPr>
        <p:spPr/>
        <p:txBody>
          <a:bodyPr/>
          <a:lstStyle/>
          <a:p>
            <a:r>
              <a:rPr lang="en-US" sz="2400" dirty="0" smtClean="0"/>
              <a:t>Alternating current</a:t>
            </a:r>
          </a:p>
          <a:p>
            <a:pPr lvl="1"/>
            <a:r>
              <a:rPr lang="en-US" sz="2400" dirty="0" smtClean="0"/>
              <a:t>Electrons oscillate to and fro around fixed positions.</a:t>
            </a:r>
          </a:p>
          <a:p>
            <a:pPr lvl="1"/>
            <a:r>
              <a:rPr lang="en-US" sz="2400" dirty="0" smtClean="0"/>
              <a:t>Movement is produced by a generator or an alternator that switches the signs of charge periodically.</a:t>
            </a:r>
          </a:p>
          <a:p>
            <a:pPr lvl="1"/>
            <a:r>
              <a:rPr lang="en-US" sz="2400" dirty="0" smtClean="0"/>
              <a:t>Commercial ac circuits are used in most residential circuits throughout the world and can be stepped up to high voltage for transmission over great distances with small heat losses, or stepped down where energy is consumed.</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1383</TotalTime>
  <Words>2769</Words>
  <Application>Microsoft Macintosh PowerPoint</Application>
  <PresentationFormat>On-screen Show (4:3)</PresentationFormat>
  <Paragraphs>349</Paragraphs>
  <Slides>48</Slides>
  <Notes>9</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HA5Lect_template</vt:lpstr>
      <vt:lpstr>Chapter 23: Electric Current</vt:lpstr>
      <vt:lpstr>This lecture will help you understand:</vt:lpstr>
      <vt:lpstr>Flow of Charge</vt:lpstr>
      <vt:lpstr>Flow of Charge</vt:lpstr>
      <vt:lpstr>Electric Current</vt:lpstr>
      <vt:lpstr>Electric Current CHECK YOUR NEIGHBOR</vt:lpstr>
      <vt:lpstr>Electric Current CHECK YOUR ANSWER</vt:lpstr>
      <vt:lpstr>Electric Current</vt:lpstr>
      <vt:lpstr>Electric Current</vt:lpstr>
      <vt:lpstr>Voltage Sources</vt:lpstr>
      <vt:lpstr>Voltage Sources</vt:lpstr>
      <vt:lpstr>Voltage Sources</vt:lpstr>
      <vt:lpstr>Voltage Sources</vt:lpstr>
      <vt:lpstr>Voltage Sources</vt:lpstr>
      <vt:lpstr>Electric Resistance</vt:lpstr>
      <vt:lpstr>Electric Resistance</vt:lpstr>
      <vt:lpstr>Electric Resistance</vt:lpstr>
      <vt:lpstr>Electric Resistance</vt:lpstr>
      <vt:lpstr>Electric Resistance</vt:lpstr>
      <vt:lpstr>Ohm's Law</vt:lpstr>
      <vt:lpstr>Ohm's Law</vt:lpstr>
      <vt:lpstr>Ohm's Law CHECK YOUR NEIGHBOR</vt:lpstr>
      <vt:lpstr>Ohm's Law CHECK YOUR ANSWER</vt:lpstr>
      <vt:lpstr>Ohm's Law</vt:lpstr>
      <vt:lpstr>Direct and Alternating Current</vt:lpstr>
      <vt:lpstr>Direct and Alternating Current</vt:lpstr>
      <vt:lpstr>Direct and Alternating Current</vt:lpstr>
      <vt:lpstr>Direct and Alternating Current</vt:lpstr>
      <vt:lpstr>Speed and Source of Electrons in a Circuit</vt:lpstr>
      <vt:lpstr>Speed and Source of Electrons in a Circuit</vt:lpstr>
      <vt:lpstr>Speed and Source of Electrons in a Circuit</vt:lpstr>
      <vt:lpstr>Speed and Source of Electrons in a Circuit</vt:lpstr>
      <vt:lpstr>Electric Power</vt:lpstr>
      <vt:lpstr>Compact Fluorescent Lamps (CFLs)</vt:lpstr>
      <vt:lpstr>Light-Emitting Diodes (LEDs)</vt:lpstr>
      <vt:lpstr>Electric Circuits</vt:lpstr>
      <vt:lpstr>Electric Circuits</vt:lpstr>
      <vt:lpstr>Electric Circuits</vt:lpstr>
      <vt:lpstr>Electric Circuits</vt:lpstr>
      <vt:lpstr>Electric Circuits</vt:lpstr>
      <vt:lpstr>Electric Circuits</vt:lpstr>
      <vt:lpstr>Electric Circuits CHECK YOUR NEIGHBOR</vt:lpstr>
      <vt:lpstr>Electric Circuits CHECK YOUR ANSWER</vt:lpstr>
      <vt:lpstr>Electric Circuits CHECK YOUR NEIGHBOR</vt:lpstr>
      <vt:lpstr>Electric Circuits CHECK YOUR ANSWER</vt:lpstr>
      <vt:lpstr>Electric Circuits</vt:lpstr>
      <vt:lpstr>Electric Circuits</vt:lpstr>
      <vt:lpstr>Electric Circuits</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premedia</cp:lastModifiedBy>
  <cp:revision>258</cp:revision>
  <dcterms:created xsi:type="dcterms:W3CDTF">2007-09-26T05:29:17Z</dcterms:created>
  <dcterms:modified xsi:type="dcterms:W3CDTF">2014-04-30T14:50:14Z</dcterms:modified>
</cp:coreProperties>
</file>