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8"/>
  </p:notesMasterIdLst>
  <p:handoutMasterIdLst>
    <p:handoutMasterId r:id="rId49"/>
  </p:handoutMasterIdLst>
  <p:sldIdLst>
    <p:sldId id="256" r:id="rId2"/>
    <p:sldId id="260" r:id="rId3"/>
    <p:sldId id="261" r:id="rId4"/>
    <p:sldId id="262" r:id="rId5"/>
    <p:sldId id="263" r:id="rId6"/>
    <p:sldId id="264" r:id="rId7"/>
    <p:sldId id="265" r:id="rId8"/>
    <p:sldId id="266" r:id="rId9"/>
    <p:sldId id="267" r:id="rId10"/>
    <p:sldId id="268" r:id="rId11"/>
    <p:sldId id="269" r:id="rId12"/>
    <p:sldId id="305" r:id="rId13"/>
    <p:sldId id="271" r:id="rId14"/>
    <p:sldId id="272" r:id="rId15"/>
    <p:sldId id="273" r:id="rId16"/>
    <p:sldId id="274" r:id="rId17"/>
    <p:sldId id="306" r:id="rId18"/>
    <p:sldId id="276" r:id="rId19"/>
    <p:sldId id="277" r:id="rId20"/>
    <p:sldId id="278" r:id="rId21"/>
    <p:sldId id="279" r:id="rId22"/>
    <p:sldId id="280" r:id="rId23"/>
    <p:sldId id="307"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8" r:id="rId42"/>
    <p:sldId id="300" r:id="rId43"/>
    <p:sldId id="301" r:id="rId44"/>
    <p:sldId id="302" r:id="rId45"/>
    <p:sldId id="303" r:id="rId46"/>
    <p:sldId id="304"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7229" autoAdjust="0"/>
  </p:normalViewPr>
  <p:slideViewPr>
    <p:cSldViewPr snapToGrid="0">
      <p:cViewPr varScale="1">
        <p:scale>
          <a:sx n="109" d="100"/>
          <a:sy n="109" d="100"/>
        </p:scale>
        <p:origin x="-432"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4/30/14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positive</a:t>
            </a:r>
            <a:r>
              <a:rPr lang="en-US" dirty="0">
                <a:ea typeface="Batang" charset="0"/>
                <a:cs typeface="Batang" charset="0"/>
              </a:rPr>
              <a:t>.</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charset="0"/>
                <a:cs typeface="Batang" charset="0"/>
              </a:rPr>
              <a:t>A.</a:t>
            </a:r>
            <a:r>
              <a:rPr lang="en-US" baseline="0" smtClean="0">
                <a:ea typeface="Batang" charset="0"/>
                <a:cs typeface="Batang" charset="0"/>
              </a:rPr>
              <a:t> </a:t>
            </a:r>
            <a:r>
              <a:rPr lang="en-US" smtClean="0">
                <a:ea typeface="Batang" charset="0"/>
                <a:cs typeface="Batang" charset="0"/>
              </a:rPr>
              <a:t>positive</a:t>
            </a:r>
            <a:r>
              <a:rPr lang="en-US" dirty="0">
                <a:ea typeface="Batang" charset="0"/>
                <a:cs typeface="Batang" charset="0"/>
              </a:rPr>
              <a:t>.</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one </a:t>
            </a:r>
            <a:r>
              <a:rPr lang="en-US" dirty="0">
                <a:ea typeface="Batang" charset="0"/>
                <a:cs typeface="Batang" charset="0"/>
              </a:rPr>
              <a:t>quarter as strong.</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charset="0"/>
                <a:cs typeface="Batang" charset="0"/>
              </a:rPr>
              <a:t>B.</a:t>
            </a:r>
            <a:r>
              <a:rPr lang="en-US" baseline="0" smtClean="0">
                <a:ea typeface="Batang" charset="0"/>
                <a:cs typeface="Batang" charset="0"/>
              </a:rPr>
              <a:t> </a:t>
            </a:r>
            <a:r>
              <a:rPr lang="en-US" smtClean="0">
                <a:ea typeface="Batang" charset="0"/>
                <a:cs typeface="Batang" charset="0"/>
              </a:rPr>
              <a:t>one </a:t>
            </a:r>
            <a:r>
              <a:rPr lang="en-US" dirty="0">
                <a:ea typeface="Batang" charset="0"/>
                <a:cs typeface="Batang" charset="0"/>
              </a:rPr>
              <a:t>quarter as strong.</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are </a:t>
            </a:r>
            <a:r>
              <a:rPr lang="en-US" dirty="0">
                <a:ea typeface="Batang" charset="0"/>
                <a:cs typeface="Batang" charset="0"/>
              </a:rPr>
              <a:t>already in the wire.</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are </a:t>
            </a:r>
            <a:r>
              <a:rPr lang="en-US" dirty="0">
                <a:ea typeface="Batang" charset="0"/>
                <a:cs typeface="Batang" charset="0"/>
              </a:rPr>
              <a:t>already in the wire.</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in </a:t>
            </a:r>
            <a:r>
              <a:rPr lang="en-US" dirty="0">
                <a:ea typeface="Batang" charset="0"/>
                <a:cs typeface="Batang" charset="0"/>
              </a:rPr>
              <a:t>volts.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charset="0"/>
                <a:cs typeface="Batang" charset="0"/>
              </a:rPr>
              <a:t>A.</a:t>
            </a:r>
            <a:r>
              <a:rPr lang="en-US" baseline="0" smtClean="0">
                <a:ea typeface="Batang" charset="0"/>
                <a:cs typeface="Batang" charset="0"/>
              </a:rPr>
              <a:t> </a:t>
            </a:r>
            <a:r>
              <a:rPr lang="en-US" smtClean="0">
                <a:ea typeface="Batang" charset="0"/>
                <a:cs typeface="Batang" charset="0"/>
              </a:rPr>
              <a:t>in </a:t>
            </a:r>
            <a:r>
              <a:rPr lang="en-US" dirty="0">
                <a:ea typeface="Batang" charset="0"/>
                <a:cs typeface="Batang" charset="0"/>
              </a:rPr>
              <a:t>volts.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smtClean="0"/>
              <a:t>© 2015 Pearson Education, Inc.</a:t>
            </a:r>
            <a:endParaRPr lang="en-GB"/>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2015 Pearson Education, Inc.</a:t>
            </a: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6530B38-8C98-694D-B01F-806C79A6015B}" type="slidenum">
              <a:rPr lang="en-US"/>
              <a:pPr/>
              <a:t>‹#›</a:t>
            </a:fld>
            <a:endParaRPr lang="en-US"/>
          </a:p>
        </p:txBody>
      </p:sp>
    </p:spTree>
    <p:extLst>
      <p:ext uri="{BB962C8B-B14F-4D97-AF65-F5344CB8AC3E}">
        <p14:creationId xmlns:p14="http://schemas.microsoft.com/office/powerpoint/2010/main" val="1976694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smtClean="0"/>
              <a:t>© 2015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1077218"/>
          </a:xfrm>
        </p:spPr>
        <p:txBody>
          <a:bodyPr/>
          <a:lstStyle/>
          <a:p>
            <a:r>
              <a:rPr lang="en-US" dirty="0" smtClean="0"/>
              <a:t>Chapter 22: Electrostatics</a:t>
            </a:r>
            <a:endParaRPr lang="en-US" dirty="0"/>
          </a:p>
        </p:txBody>
      </p:sp>
      <p:sp>
        <p:nvSpPr>
          <p:cNvPr id="5" name="Rectangle 17"/>
          <p:cNvSpPr>
            <a:spLocks noGrp="1" noChangeArrowheads="1"/>
          </p:cNvSpPr>
          <p:nvPr>
            <p:ph type="ftr" sz="quarter" idx="3"/>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Electric Force and Charges</a:t>
            </a:r>
            <a:endParaRPr lang="en-US"/>
          </a:p>
        </p:txBody>
      </p:sp>
      <p:sp>
        <p:nvSpPr>
          <p:cNvPr id="14339" name="Rectangle 3"/>
          <p:cNvSpPr>
            <a:spLocks noGrp="1" noChangeArrowheads="1"/>
          </p:cNvSpPr>
          <p:nvPr>
            <p:ph idx="1"/>
          </p:nvPr>
        </p:nvSpPr>
        <p:spPr/>
        <p:txBody>
          <a:bodyPr/>
          <a:lstStyle/>
          <a:p>
            <a:r>
              <a:rPr lang="en-US" dirty="0" smtClean="0"/>
              <a:t>Electrons in an atom</a:t>
            </a:r>
          </a:p>
          <a:p>
            <a:pPr lvl="1"/>
            <a:r>
              <a:rPr lang="en-US" dirty="0" smtClean="0"/>
              <a:t>Examples:</a:t>
            </a:r>
          </a:p>
          <a:p>
            <a:pPr lvl="2"/>
            <a:r>
              <a:rPr lang="en-US" dirty="0" smtClean="0"/>
              <a:t>When rubbing a comb through your hair, electrons transfer from your hair to the comb. Your hair has a deficiency of electrons (positively charged).</a:t>
            </a:r>
          </a:p>
          <a:p>
            <a:pPr lvl="2"/>
            <a:r>
              <a:rPr lang="en-US" dirty="0" smtClean="0"/>
              <a:t>When rubbing a glass rod with silk, electrons transfer from the rod onto the silk and the rod becomes positively charged.</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14908"/>
            <a:ext cx="9144000" cy="1077218"/>
          </a:xfrm>
        </p:spPr>
        <p:txBody>
          <a:bodyPr/>
          <a:lstStyle/>
          <a:p>
            <a:r>
              <a:rPr lang="en-US" dirty="0"/>
              <a:t>Electric Force and Charges</a:t>
            </a:r>
            <a:br>
              <a:rPr lang="en-US" dirty="0"/>
            </a:br>
            <a:r>
              <a:rPr lang="en-US" dirty="0"/>
              <a:t>CHECK YOUR NEIGHBOR </a:t>
            </a:r>
          </a:p>
        </p:txBody>
      </p:sp>
      <p:sp>
        <p:nvSpPr>
          <p:cNvPr id="18435" name="Rectangle 3"/>
          <p:cNvSpPr>
            <a:spLocks noGrp="1" noChangeArrowheads="1"/>
          </p:cNvSpPr>
          <p:nvPr>
            <p:ph idx="1"/>
          </p:nvPr>
        </p:nvSpPr>
        <p:spPr>
          <a:xfrm>
            <a:off x="365125" y="1770838"/>
            <a:ext cx="8229600" cy="4653915"/>
          </a:xfrm>
        </p:spPr>
        <p:txBody>
          <a:bodyPr/>
          <a:lstStyle/>
          <a:p>
            <a:pPr marL="0" indent="0">
              <a:buNone/>
            </a:pPr>
            <a:r>
              <a:rPr lang="en-US" dirty="0"/>
              <a:t>When you brush your hair and scrape electrons from your hair, the charge of your hair </a:t>
            </a:r>
            <a:r>
              <a:rPr lang="en-US" dirty="0" smtClean="0"/>
              <a:t>is</a:t>
            </a:r>
          </a:p>
          <a:p>
            <a:pPr marL="0" indent="0">
              <a:buNone/>
            </a:pPr>
            <a:endParaRPr lang="en-US" sz="1500" dirty="0"/>
          </a:p>
          <a:p>
            <a:pPr marL="514350" indent="-514350">
              <a:buFont typeface="+mj-lt"/>
              <a:buAutoNum type="alphaUcPeriod"/>
            </a:pPr>
            <a:r>
              <a:rPr lang="en-US" dirty="0" smtClean="0"/>
              <a:t>positive.</a:t>
            </a:r>
          </a:p>
          <a:p>
            <a:pPr marL="514350" indent="-514350">
              <a:buFont typeface="+mj-lt"/>
              <a:buAutoNum type="alphaUcPeriod"/>
            </a:pPr>
            <a:r>
              <a:rPr lang="en-US" dirty="0" smtClean="0"/>
              <a:t>negative. </a:t>
            </a:r>
          </a:p>
          <a:p>
            <a:pPr marL="514350" indent="-514350">
              <a:buFont typeface="+mj-lt"/>
              <a:buAutoNum type="alphaUcPeriod"/>
            </a:pPr>
            <a:r>
              <a:rPr lang="en-US" dirty="0" smtClean="0"/>
              <a:t>Both A and B.</a:t>
            </a:r>
          </a:p>
          <a:p>
            <a:pPr marL="514350" indent="-514350">
              <a:buFont typeface="+mj-lt"/>
              <a:buAutoNum type="alphaUcPeriod"/>
            </a:pPr>
            <a:r>
              <a:rPr lang="en-US" dirty="0" smtClean="0"/>
              <a:t>Neither A nor B.</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14908"/>
            <a:ext cx="9144000" cy="1077218"/>
          </a:xfrm>
        </p:spPr>
        <p:txBody>
          <a:bodyPr/>
          <a:lstStyle/>
          <a:p>
            <a:r>
              <a:rPr lang="en-US" dirty="0"/>
              <a:t>Electric Force and Charges</a:t>
            </a:r>
            <a:br>
              <a:rPr lang="en-US" dirty="0"/>
            </a:br>
            <a:r>
              <a:rPr lang="en-US" dirty="0" smtClean="0"/>
              <a:t>CHECK </a:t>
            </a:r>
            <a:r>
              <a:rPr lang="en-US" dirty="0"/>
              <a:t>YOUR </a:t>
            </a:r>
            <a:r>
              <a:rPr lang="en-US" dirty="0" smtClean="0"/>
              <a:t>ANSWER </a:t>
            </a:r>
            <a:endParaRPr lang="en-US" dirty="0"/>
          </a:p>
        </p:txBody>
      </p:sp>
      <p:sp>
        <p:nvSpPr>
          <p:cNvPr id="18435" name="Rectangle 3"/>
          <p:cNvSpPr>
            <a:spLocks noGrp="1" noChangeArrowheads="1"/>
          </p:cNvSpPr>
          <p:nvPr>
            <p:ph idx="1"/>
          </p:nvPr>
        </p:nvSpPr>
        <p:spPr>
          <a:xfrm>
            <a:off x="365125" y="1770838"/>
            <a:ext cx="8229600" cy="4826514"/>
          </a:xfrm>
        </p:spPr>
        <p:txBody>
          <a:bodyPr/>
          <a:lstStyle/>
          <a:p>
            <a:pPr marL="0" indent="0">
              <a:buNone/>
            </a:pPr>
            <a:r>
              <a:rPr lang="en-US" dirty="0"/>
              <a:t>When you brush your hair and scrape electrons from your hair, the charge of your hair </a:t>
            </a:r>
            <a:r>
              <a:rPr lang="en-US" dirty="0" smtClean="0"/>
              <a:t>is</a:t>
            </a:r>
          </a:p>
          <a:p>
            <a:pPr marL="0" indent="0">
              <a:buNone/>
            </a:pPr>
            <a:endParaRPr lang="en-US" sz="1500" dirty="0"/>
          </a:p>
          <a:p>
            <a:pPr marL="514350" indent="-514350">
              <a:buFont typeface="+mj-lt"/>
              <a:buAutoNum type="alphaUcPeriod"/>
            </a:pPr>
            <a:r>
              <a:rPr lang="en-US" b="1" dirty="0" smtClean="0"/>
              <a:t>positive.</a:t>
            </a:r>
          </a:p>
          <a:p>
            <a:pPr marL="514350" indent="-514350">
              <a:buFont typeface="+mj-lt"/>
              <a:buAutoNum type="alphaUcPeriod"/>
            </a:pPr>
            <a:r>
              <a:rPr lang="en-US" dirty="0" smtClean="0"/>
              <a:t>negative. </a:t>
            </a:r>
          </a:p>
          <a:p>
            <a:pPr marL="514350" indent="-514350">
              <a:buFont typeface="+mj-lt"/>
              <a:buAutoNum type="alphaUcPeriod"/>
            </a:pPr>
            <a:r>
              <a:rPr lang="en-US" dirty="0" smtClean="0"/>
              <a:t>Both A and B.</a:t>
            </a:r>
          </a:p>
          <a:p>
            <a:pPr marL="514350" indent="-514350">
              <a:buFont typeface="+mj-lt"/>
              <a:buAutoNum type="alphaUcPeriod"/>
            </a:pPr>
            <a:r>
              <a:rPr lang="en-US" dirty="0" smtClean="0"/>
              <a:t>Neither A nor B.</a:t>
            </a:r>
          </a:p>
          <a:p>
            <a:pPr marL="0" indent="0">
              <a:buNone/>
            </a:pPr>
            <a:endParaRPr lang="en-US" sz="1500" dirty="0" smtClean="0"/>
          </a:p>
          <a:p>
            <a:pPr marL="0" indent="0">
              <a:buNone/>
            </a:pPr>
            <a:r>
              <a:rPr lang="en-US" sz="2400" b="1" dirty="0"/>
              <a:t>Comment:</a:t>
            </a:r>
          </a:p>
          <a:p>
            <a:pPr marL="0" indent="0">
              <a:buNone/>
            </a:pPr>
            <a:r>
              <a:rPr lang="en-US" sz="2400" dirty="0" smtClean="0"/>
              <a:t>And </a:t>
            </a:r>
            <a:r>
              <a:rPr lang="en-US" sz="2400" dirty="0"/>
              <a:t>if electrons were scraped off the brush onto your hair, your hair would have a negative charge</a:t>
            </a:r>
            <a:r>
              <a:rPr lang="en-US" sz="2400" dirty="0" smtClean="0"/>
              <a:t>.</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4212526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Conservation of Charge</a:t>
            </a:r>
            <a:endParaRPr lang="en-US"/>
          </a:p>
        </p:txBody>
      </p:sp>
      <p:sp>
        <p:nvSpPr>
          <p:cNvPr id="17411" name="Rectangle 3"/>
          <p:cNvSpPr>
            <a:spLocks noGrp="1" noChangeArrowheads="1"/>
          </p:cNvSpPr>
          <p:nvPr>
            <p:ph idx="1"/>
          </p:nvPr>
        </p:nvSpPr>
        <p:spPr/>
        <p:txBody>
          <a:bodyPr/>
          <a:lstStyle/>
          <a:p>
            <a:r>
              <a:rPr lang="en-US" dirty="0" smtClean="0"/>
              <a:t>Conservation of charge</a:t>
            </a:r>
          </a:p>
          <a:p>
            <a:pPr lvl="1"/>
            <a:r>
              <a:rPr lang="en-US" dirty="0" smtClean="0"/>
              <a:t>In any charging process, </a:t>
            </a:r>
            <a:br>
              <a:rPr lang="en-US" dirty="0" smtClean="0"/>
            </a:br>
            <a:r>
              <a:rPr lang="en-US" dirty="0" smtClean="0"/>
              <a:t>no electrons are created </a:t>
            </a:r>
            <a:br>
              <a:rPr lang="en-US" dirty="0" smtClean="0"/>
            </a:br>
            <a:r>
              <a:rPr lang="en-US" dirty="0" smtClean="0"/>
              <a:t>or destroyed. Electrons </a:t>
            </a:r>
            <a:br>
              <a:rPr lang="en-US" dirty="0" smtClean="0"/>
            </a:br>
            <a:r>
              <a:rPr lang="en-US" dirty="0" smtClean="0"/>
              <a:t>are simply transferred from</a:t>
            </a:r>
            <a:br>
              <a:rPr lang="en-US" dirty="0" smtClean="0"/>
            </a:br>
            <a:r>
              <a:rPr lang="en-US" dirty="0" smtClean="0"/>
              <a:t>one material to another.</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22_03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570623" y="1980563"/>
            <a:ext cx="3360850" cy="45175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Coulomb</a:t>
            </a:r>
            <a:r>
              <a:rPr lang="fr-FR" altLang="ja-JP" dirty="0" smtClean="0"/>
              <a:t>'</a:t>
            </a:r>
            <a:r>
              <a:rPr lang="en-US" dirty="0" smtClean="0"/>
              <a:t>s Law</a:t>
            </a:r>
            <a:endParaRPr lang="en-US" dirty="0"/>
          </a:p>
        </p:txBody>
      </p:sp>
      <p:sp>
        <p:nvSpPr>
          <p:cNvPr id="18435" name="Rectangle 3"/>
          <p:cNvSpPr>
            <a:spLocks noGrp="1" noChangeArrowheads="1"/>
          </p:cNvSpPr>
          <p:nvPr>
            <p:ph idx="1"/>
          </p:nvPr>
        </p:nvSpPr>
        <p:spPr/>
        <p:txBody>
          <a:bodyPr/>
          <a:lstStyle/>
          <a:p>
            <a:r>
              <a:rPr lang="en-US" dirty="0" smtClean="0"/>
              <a:t>Coulomb</a:t>
            </a:r>
            <a:r>
              <a:rPr lang="fr-FR" altLang="ja-JP" dirty="0" smtClean="0"/>
              <a:t>'</a:t>
            </a:r>
            <a:r>
              <a:rPr lang="en-US" dirty="0" smtClean="0"/>
              <a:t>s law</a:t>
            </a:r>
          </a:p>
          <a:p>
            <a:pPr lvl="1"/>
            <a:r>
              <a:rPr lang="en-US" dirty="0" smtClean="0"/>
              <a:t>Relationship among electrical force, charge, and distance discovered by Charles Coulomb in the 18th century</a:t>
            </a:r>
          </a:p>
          <a:p>
            <a:pPr lvl="1"/>
            <a:r>
              <a:rPr lang="en-US" dirty="0" smtClean="0"/>
              <a:t>States that for a pair of charged objects that are much smaller than the distance between them, the force between them varies directly, as the product of their charges, and inversely, as the square of the separation distance</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smtClean="0"/>
              <a:t>Coulomb</a:t>
            </a:r>
            <a:r>
              <a:rPr lang="fr-FR" altLang="ja-JP" dirty="0" smtClean="0"/>
              <a:t>'</a:t>
            </a:r>
            <a:r>
              <a:rPr lang="en-US" dirty="0" smtClean="0"/>
              <a:t>s Law</a:t>
            </a:r>
            <a:endParaRPr lang="en-US" dirty="0"/>
          </a:p>
        </p:txBody>
      </p:sp>
      <p:sp>
        <p:nvSpPr>
          <p:cNvPr id="1028" name="Rectangle 3"/>
          <p:cNvSpPr>
            <a:spLocks noGrp="1" noChangeArrowheads="1"/>
          </p:cNvSpPr>
          <p:nvPr>
            <p:ph idx="1"/>
          </p:nvPr>
        </p:nvSpPr>
        <p:spPr/>
        <p:txBody>
          <a:bodyPr/>
          <a:lstStyle/>
          <a:p>
            <a:r>
              <a:rPr lang="en-US" sz="2400" dirty="0" smtClean="0"/>
              <a:t>Coulomb</a:t>
            </a:r>
            <a:r>
              <a:rPr lang="fr-FR" altLang="ja-JP" sz="2400" dirty="0" smtClean="0"/>
              <a:t>'</a:t>
            </a:r>
            <a:r>
              <a:rPr lang="en-US" sz="2400" dirty="0" smtClean="0"/>
              <a:t>s law (continued)</a:t>
            </a:r>
          </a:p>
          <a:p>
            <a:pPr lvl="1"/>
            <a:r>
              <a:rPr lang="en-US" sz="2400" dirty="0" smtClean="0"/>
              <a:t>If the charges are alike in sign, the force is repelling; if the charges are not alike, the force is attractive.</a:t>
            </a:r>
          </a:p>
          <a:p>
            <a:pPr lvl="1"/>
            <a:r>
              <a:rPr lang="en-US" sz="2400" dirty="0" smtClean="0"/>
              <a:t>In equation form: 			</a:t>
            </a:r>
          </a:p>
          <a:p>
            <a:pPr marL="0" indent="0">
              <a:lnSpc>
                <a:spcPct val="150000"/>
              </a:lnSpc>
              <a:buNone/>
            </a:pPr>
            <a:r>
              <a:rPr lang="en-US" sz="2400" dirty="0" smtClean="0"/>
              <a:t>				</a:t>
            </a:r>
          </a:p>
          <a:p>
            <a:pPr lvl="1">
              <a:lnSpc>
                <a:spcPct val="150000"/>
              </a:lnSpc>
            </a:pPr>
            <a:r>
              <a:rPr lang="en-US" sz="2400" dirty="0" smtClean="0"/>
              <a:t>Unit of charge is coulomb, C</a:t>
            </a:r>
          </a:p>
          <a:p>
            <a:pPr lvl="1"/>
            <a:r>
              <a:rPr lang="en-US" sz="2400" dirty="0" smtClean="0"/>
              <a:t>Similar to Newton</a:t>
            </a:r>
            <a:r>
              <a:rPr lang="fr-FR" altLang="ja-JP" sz="2400" dirty="0" smtClean="0"/>
              <a:t>'</a:t>
            </a:r>
            <a:r>
              <a:rPr lang="en-US" sz="2400" dirty="0" smtClean="0"/>
              <a:t>s law of gravitation for masses</a:t>
            </a:r>
          </a:p>
          <a:p>
            <a:pPr lvl="1"/>
            <a:r>
              <a:rPr lang="en-US" sz="2400" dirty="0" smtClean="0"/>
              <a:t>Underlies the bonding forces between molecules</a:t>
            </a:r>
            <a:endParaRPr lang="en-US" sz="2400" dirty="0"/>
          </a:p>
        </p:txBody>
      </p:sp>
      <p:graphicFrame>
        <p:nvGraphicFramePr>
          <p:cNvPr id="1026" name="Object 4"/>
          <p:cNvGraphicFramePr>
            <a:graphicFrameLocks noChangeAspect="1"/>
          </p:cNvGraphicFramePr>
          <p:nvPr>
            <p:extLst>
              <p:ext uri="{D42A27DB-BD31-4B8C-83A1-F6EECF244321}">
                <p14:modId xmlns:p14="http://schemas.microsoft.com/office/powerpoint/2010/main" val="1269351038"/>
              </p:ext>
            </p:extLst>
          </p:nvPr>
        </p:nvGraphicFramePr>
        <p:xfrm>
          <a:off x="2026032" y="3686317"/>
          <a:ext cx="1498600" cy="685800"/>
        </p:xfrm>
        <a:graphic>
          <a:graphicData uri="http://schemas.openxmlformats.org/presentationml/2006/ole">
            <mc:AlternateContent xmlns:mc="http://schemas.openxmlformats.org/markup-compatibility/2006">
              <mc:Choice xmlns:v="urn:schemas-microsoft-com:vml" Requires="v">
                <p:oleObj spid="_x0000_s18508" name="Equation" r:id="rId3" imgW="1498600" imgH="685800" progId="Equation.DSMT4">
                  <p:embed/>
                </p:oleObj>
              </mc:Choice>
              <mc:Fallback>
                <p:oleObj name="Equation" r:id="rId3" imgW="1498600" imgH="685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032" y="3686317"/>
                        <a:ext cx="149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Footer Placeholder 9"/>
          <p:cNvSpPr>
            <a:spLocks noGrp="1"/>
          </p:cNvSpPr>
          <p:nvPr>
            <p:ph type="ftr" sz="quarter" idx="10"/>
          </p:nvPr>
        </p:nvSpPr>
        <p:spPr/>
        <p:txBody>
          <a:bodyPr/>
          <a:lstStyle/>
          <a:p>
            <a:r>
              <a:rPr lang="en-GB" smtClean="0"/>
              <a:t>© 2015 Pearson Education, Inc.</a:t>
            </a:r>
            <a:endParaRPr lang="en-GB"/>
          </a:p>
        </p:txBody>
      </p:sp>
      <p:sp>
        <p:nvSpPr>
          <p:cNvPr id="11" name="Rectangle 10"/>
          <p:cNvSpPr/>
          <p:nvPr/>
        </p:nvSpPr>
        <p:spPr>
          <a:xfrm>
            <a:off x="3679874" y="3764943"/>
            <a:ext cx="3774031" cy="461665"/>
          </a:xfrm>
          <a:prstGeom prst="rect">
            <a:avLst/>
          </a:prstGeom>
        </p:spPr>
        <p:txBody>
          <a:bodyPr wrap="none">
            <a:spAutoFit/>
          </a:bodyPr>
          <a:lstStyle/>
          <a:p>
            <a:pPr marL="0" indent="0">
              <a:buNone/>
            </a:pPr>
            <a:r>
              <a:rPr lang="en-US" i="1" dirty="0"/>
              <a:t>k</a:t>
            </a:r>
            <a:r>
              <a:rPr lang="en-US" dirty="0"/>
              <a:t> = 9,000,000,000 Nm</a:t>
            </a:r>
            <a:r>
              <a:rPr lang="en-US" baseline="30000" dirty="0"/>
              <a:t>2</a:t>
            </a:r>
            <a:r>
              <a:rPr lang="en-US" dirty="0"/>
              <a:t>/C</a:t>
            </a:r>
            <a:r>
              <a:rPr lang="en-US" baseline="30000" dirty="0"/>
              <a:t>2</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614908"/>
            <a:ext cx="9144000" cy="1077218"/>
          </a:xfrm>
        </p:spPr>
        <p:txBody>
          <a:bodyPr/>
          <a:lstStyle/>
          <a:p>
            <a:r>
              <a:rPr lang="en-US" dirty="0" smtClean="0"/>
              <a:t>Coulomb</a:t>
            </a:r>
            <a:r>
              <a:rPr lang="fr-FR" dirty="0" smtClean="0"/>
              <a:t>'</a:t>
            </a:r>
            <a:r>
              <a:rPr lang="en-US" dirty="0" smtClean="0"/>
              <a:t>s </a:t>
            </a:r>
            <a:r>
              <a:rPr lang="en-US" dirty="0"/>
              <a:t>Law</a:t>
            </a:r>
            <a:br>
              <a:rPr lang="en-US" dirty="0"/>
            </a:br>
            <a:r>
              <a:rPr lang="en-US" dirty="0"/>
              <a:t>CHECK YOUR NEIGHBOR </a:t>
            </a:r>
          </a:p>
        </p:txBody>
      </p:sp>
      <p:sp>
        <p:nvSpPr>
          <p:cNvPr id="22531" name="Rectangle 3"/>
          <p:cNvSpPr>
            <a:spLocks noGrp="1" noChangeArrowheads="1"/>
          </p:cNvSpPr>
          <p:nvPr>
            <p:ph idx="1"/>
          </p:nvPr>
        </p:nvSpPr>
        <p:spPr/>
        <p:txBody>
          <a:bodyPr/>
          <a:lstStyle/>
          <a:p>
            <a:pPr marL="0" indent="0">
              <a:buNone/>
            </a:pPr>
            <a:r>
              <a:rPr lang="en-US" dirty="0"/>
              <a:t>According to </a:t>
            </a:r>
            <a:r>
              <a:rPr lang="en-US" dirty="0" smtClean="0"/>
              <a:t>Coulomb</a:t>
            </a:r>
            <a:r>
              <a:rPr lang="fr-FR" altLang="ja-JP" dirty="0" smtClean="0"/>
              <a:t>'</a:t>
            </a:r>
            <a:r>
              <a:rPr lang="en-US" dirty="0" smtClean="0"/>
              <a:t>s </a:t>
            </a:r>
            <a:r>
              <a:rPr lang="en-US" dirty="0"/>
              <a:t>law, a pair of particles that are placed twice as far apart will experience forces that </a:t>
            </a:r>
            <a:r>
              <a:rPr lang="en-US" dirty="0" smtClean="0"/>
              <a:t>are</a:t>
            </a:r>
          </a:p>
          <a:p>
            <a:pPr marL="0" indent="0">
              <a:buNone/>
            </a:pPr>
            <a:endParaRPr lang="en-US" sz="1500" dirty="0"/>
          </a:p>
          <a:p>
            <a:pPr marL="514350" indent="-514350">
              <a:buFont typeface="+mj-lt"/>
              <a:buAutoNum type="alphaUcPeriod"/>
            </a:pPr>
            <a:r>
              <a:rPr lang="en-US" dirty="0" smtClean="0"/>
              <a:t>half as strong.</a:t>
            </a:r>
          </a:p>
          <a:p>
            <a:pPr marL="514350" indent="-514350">
              <a:buFont typeface="+mj-lt"/>
              <a:buAutoNum type="alphaUcPeriod"/>
            </a:pPr>
            <a:r>
              <a:rPr lang="en-US" dirty="0" smtClean="0"/>
              <a:t>one-quarter as strong. </a:t>
            </a:r>
          </a:p>
          <a:p>
            <a:pPr marL="514350" indent="-514350">
              <a:buFont typeface="+mj-lt"/>
              <a:buAutoNum type="alphaUcPeriod"/>
            </a:pPr>
            <a:r>
              <a:rPr lang="en-US" dirty="0" smtClean="0"/>
              <a:t>twice as strong.</a:t>
            </a:r>
          </a:p>
          <a:p>
            <a:pPr marL="514350" indent="-514350">
              <a:buFont typeface="+mj-lt"/>
              <a:buAutoNum type="alphaUcPeriod"/>
            </a:pPr>
            <a:r>
              <a:rPr lang="en-US" dirty="0" smtClean="0"/>
              <a:t>4 times as strong.</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614908"/>
            <a:ext cx="9144000" cy="1077218"/>
          </a:xfrm>
        </p:spPr>
        <p:txBody>
          <a:bodyPr/>
          <a:lstStyle/>
          <a:p>
            <a:r>
              <a:rPr lang="en-US" dirty="0" smtClean="0"/>
              <a:t>Coulomb</a:t>
            </a:r>
            <a:r>
              <a:rPr lang="fr-FR" dirty="0" smtClean="0"/>
              <a:t>'</a:t>
            </a:r>
            <a:r>
              <a:rPr lang="en-US" dirty="0" smtClean="0"/>
              <a:t>s </a:t>
            </a:r>
            <a:r>
              <a:rPr lang="en-US" dirty="0"/>
              <a:t>Law</a:t>
            </a:r>
            <a:br>
              <a:rPr lang="en-US" dirty="0"/>
            </a:br>
            <a:r>
              <a:rPr lang="en-US" dirty="0"/>
              <a:t>CHECK YOUR </a:t>
            </a:r>
            <a:r>
              <a:rPr lang="en-US" dirty="0" smtClean="0"/>
              <a:t>ANSWER </a:t>
            </a:r>
            <a:endParaRPr lang="en-US" dirty="0"/>
          </a:p>
        </p:txBody>
      </p:sp>
      <p:sp>
        <p:nvSpPr>
          <p:cNvPr id="22531" name="Rectangle 3"/>
          <p:cNvSpPr>
            <a:spLocks noGrp="1" noChangeArrowheads="1"/>
          </p:cNvSpPr>
          <p:nvPr>
            <p:ph idx="1"/>
          </p:nvPr>
        </p:nvSpPr>
        <p:spPr/>
        <p:txBody>
          <a:bodyPr/>
          <a:lstStyle/>
          <a:p>
            <a:pPr marL="0" indent="0">
              <a:buNone/>
            </a:pPr>
            <a:r>
              <a:rPr lang="en-US" dirty="0"/>
              <a:t>According to </a:t>
            </a:r>
            <a:r>
              <a:rPr lang="en-US" dirty="0" smtClean="0"/>
              <a:t>Coulomb</a:t>
            </a:r>
            <a:r>
              <a:rPr lang="fr-FR" altLang="ja-JP" dirty="0" smtClean="0"/>
              <a:t>'</a:t>
            </a:r>
            <a:r>
              <a:rPr lang="en-US" dirty="0" smtClean="0"/>
              <a:t>s </a:t>
            </a:r>
            <a:r>
              <a:rPr lang="en-US" dirty="0"/>
              <a:t>law, a pair of particles that are placed twice as far apart will experience forces that </a:t>
            </a:r>
            <a:r>
              <a:rPr lang="en-US" dirty="0" smtClean="0"/>
              <a:t>are</a:t>
            </a:r>
          </a:p>
          <a:p>
            <a:pPr marL="0" indent="0">
              <a:buNone/>
            </a:pPr>
            <a:endParaRPr lang="en-US" sz="1500" dirty="0"/>
          </a:p>
          <a:p>
            <a:pPr marL="514350" indent="-514350">
              <a:buFont typeface="+mj-lt"/>
              <a:buAutoNum type="alphaUcPeriod"/>
            </a:pPr>
            <a:r>
              <a:rPr lang="en-US" dirty="0" smtClean="0"/>
              <a:t>half as strong.</a:t>
            </a:r>
          </a:p>
          <a:p>
            <a:pPr marL="514350" indent="-514350">
              <a:buFont typeface="+mj-lt"/>
              <a:buAutoNum type="alphaUcPeriod"/>
            </a:pPr>
            <a:r>
              <a:rPr lang="en-US" b="1" dirty="0" smtClean="0"/>
              <a:t>one-quarter as strong. </a:t>
            </a:r>
          </a:p>
          <a:p>
            <a:pPr marL="514350" indent="-514350">
              <a:buFont typeface="+mj-lt"/>
              <a:buAutoNum type="alphaUcPeriod"/>
            </a:pPr>
            <a:r>
              <a:rPr lang="en-US" dirty="0" smtClean="0"/>
              <a:t>twice as strong.</a:t>
            </a:r>
          </a:p>
          <a:p>
            <a:pPr marL="514350" indent="-514350">
              <a:buFont typeface="+mj-lt"/>
              <a:buAutoNum type="alphaUcPeriod"/>
            </a:pPr>
            <a:r>
              <a:rPr lang="en-US" dirty="0" smtClean="0"/>
              <a:t>4 times as strong.</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6780992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Coulomb</a:t>
            </a:r>
            <a:r>
              <a:rPr lang="fr-FR" altLang="ja-JP" dirty="0" smtClean="0"/>
              <a:t>'</a:t>
            </a:r>
            <a:r>
              <a:rPr lang="en-US" dirty="0" smtClean="0"/>
              <a:t>s Law</a:t>
            </a:r>
            <a:endParaRPr lang="en-US" dirty="0"/>
          </a:p>
        </p:txBody>
      </p:sp>
      <p:sp>
        <p:nvSpPr>
          <p:cNvPr id="21507" name="Rectangle 3"/>
          <p:cNvSpPr>
            <a:spLocks noGrp="1" noChangeArrowheads="1"/>
          </p:cNvSpPr>
          <p:nvPr>
            <p:ph idx="1"/>
          </p:nvPr>
        </p:nvSpPr>
        <p:spPr/>
        <p:txBody>
          <a:bodyPr/>
          <a:lstStyle/>
          <a:p>
            <a:r>
              <a:rPr lang="en-US" smtClean="0"/>
              <a:t>Differences between gravitational and electrical forces</a:t>
            </a:r>
          </a:p>
          <a:p>
            <a:pPr lvl="1"/>
            <a:r>
              <a:rPr lang="en-US" smtClean="0"/>
              <a:t>Electrical forces may be either attractive or repulsive.</a:t>
            </a:r>
          </a:p>
          <a:p>
            <a:pPr lvl="1"/>
            <a:r>
              <a:rPr lang="en-US" smtClean="0"/>
              <a:t>Gravitational forces are only attractive.</a:t>
            </a:r>
            <a:endParaRPr lang="en-US"/>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Coulomb</a:t>
            </a:r>
            <a:r>
              <a:rPr lang="fr-FR" altLang="ja-JP" dirty="0" smtClean="0"/>
              <a:t>'</a:t>
            </a:r>
            <a:r>
              <a:rPr lang="en-US" dirty="0" smtClean="0"/>
              <a:t>s Law</a:t>
            </a:r>
            <a:endParaRPr lang="en-US" dirty="0"/>
          </a:p>
        </p:txBody>
      </p:sp>
      <p:sp>
        <p:nvSpPr>
          <p:cNvPr id="22531" name="Rectangle 3"/>
          <p:cNvSpPr>
            <a:spLocks noGrp="1" noChangeArrowheads="1"/>
          </p:cNvSpPr>
          <p:nvPr>
            <p:ph idx="1"/>
          </p:nvPr>
        </p:nvSpPr>
        <p:spPr/>
        <p:txBody>
          <a:bodyPr/>
          <a:lstStyle/>
          <a:p>
            <a:r>
              <a:rPr lang="en-US" sz="2400" dirty="0" smtClean="0"/>
              <a:t>Charge polarization</a:t>
            </a:r>
          </a:p>
          <a:p>
            <a:pPr lvl="1"/>
            <a:r>
              <a:rPr lang="en-US" sz="2400" dirty="0" smtClean="0"/>
              <a:t>Atom or molecule in which the charges are aligned with a slight excess of positive charge on one side and slight excess of negative charge on the other</a:t>
            </a:r>
          </a:p>
          <a:p>
            <a:pPr lvl="1">
              <a:tabLst>
                <a:tab pos="2174875" algn="l"/>
              </a:tabLst>
            </a:pPr>
            <a:r>
              <a:rPr lang="en-US" sz="2400" dirty="0" smtClean="0"/>
              <a:t>Example: Rub an inflated balloon</a:t>
            </a:r>
            <a:br>
              <a:rPr lang="en-US" sz="2400" dirty="0" smtClean="0"/>
            </a:br>
            <a:r>
              <a:rPr lang="en-US" sz="2400" dirty="0" smtClean="0"/>
              <a:t>	on your hair and place</a:t>
            </a:r>
            <a:br>
              <a:rPr lang="en-US" sz="2400" dirty="0" smtClean="0"/>
            </a:br>
            <a:r>
              <a:rPr lang="en-US" sz="2400" dirty="0" smtClean="0"/>
              <a:t>	the balloon on the wall. </a:t>
            </a:r>
            <a:br>
              <a:rPr lang="en-US" sz="2400" dirty="0" smtClean="0"/>
            </a:br>
            <a:r>
              <a:rPr lang="en-US" sz="2400" dirty="0" smtClean="0"/>
              <a:t>	The balloon sticks to</a:t>
            </a:r>
            <a:br>
              <a:rPr lang="en-US" sz="2400" dirty="0" smtClean="0"/>
            </a:br>
            <a:r>
              <a:rPr lang="en-US" sz="2400" dirty="0" smtClean="0"/>
              <a:t>	the wall due to charge</a:t>
            </a:r>
            <a:br>
              <a:rPr lang="en-US" sz="2400" dirty="0" smtClean="0"/>
            </a:br>
            <a:r>
              <a:rPr lang="en-US" sz="2400" dirty="0" smtClean="0"/>
              <a:t>	polarization in the</a:t>
            </a:r>
            <a:br>
              <a:rPr lang="en-US" sz="2400" dirty="0" smtClean="0"/>
            </a:br>
            <a:r>
              <a:rPr lang="en-US" sz="2400" dirty="0" smtClean="0"/>
              <a:t>	atoms or molecules</a:t>
            </a:r>
            <a:br>
              <a:rPr lang="en-US" sz="2400" dirty="0" smtClean="0"/>
            </a:br>
            <a:r>
              <a:rPr lang="en-US" sz="2400" dirty="0" smtClean="0"/>
              <a:t>	of the wall.</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22_14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802086" y="3598559"/>
            <a:ext cx="3099448" cy="30387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This lecture will help you understand:</a:t>
            </a:r>
            <a:endParaRPr lang="en-US"/>
          </a:p>
        </p:txBody>
      </p:sp>
      <p:sp>
        <p:nvSpPr>
          <p:cNvPr id="6147" name="Rectangle 3"/>
          <p:cNvSpPr>
            <a:spLocks noGrp="1" noChangeArrowheads="1"/>
          </p:cNvSpPr>
          <p:nvPr>
            <p:ph idx="1"/>
          </p:nvPr>
        </p:nvSpPr>
        <p:spPr/>
        <p:txBody>
          <a:bodyPr/>
          <a:lstStyle/>
          <a:p>
            <a:r>
              <a:rPr lang="en-US" sz="2400" dirty="0" smtClean="0"/>
              <a:t>Electrical Forces and Charges</a:t>
            </a:r>
          </a:p>
          <a:p>
            <a:r>
              <a:rPr lang="en-US" sz="2400" dirty="0" smtClean="0"/>
              <a:t>Conservation of Charge</a:t>
            </a:r>
          </a:p>
          <a:p>
            <a:r>
              <a:rPr lang="en-US" sz="2400" dirty="0" smtClean="0"/>
              <a:t>Coulomb</a:t>
            </a:r>
            <a:r>
              <a:rPr lang="fr-FR" altLang="ja-JP" sz="2400" dirty="0" smtClean="0"/>
              <a:t>'</a:t>
            </a:r>
            <a:r>
              <a:rPr lang="en-US" sz="2400" dirty="0" smtClean="0"/>
              <a:t>s Law</a:t>
            </a:r>
          </a:p>
          <a:p>
            <a:r>
              <a:rPr lang="en-US" sz="2400" dirty="0" smtClean="0"/>
              <a:t>Conductors and Insulators</a:t>
            </a:r>
          </a:p>
          <a:p>
            <a:r>
              <a:rPr lang="en-US" sz="2400" dirty="0" smtClean="0"/>
              <a:t>Superconductors</a:t>
            </a:r>
          </a:p>
          <a:p>
            <a:r>
              <a:rPr lang="en-US" sz="2400" dirty="0" smtClean="0"/>
              <a:t>Charging</a:t>
            </a:r>
          </a:p>
          <a:p>
            <a:r>
              <a:rPr lang="en-US" sz="2400" dirty="0" smtClean="0"/>
              <a:t>Charge Polarization</a:t>
            </a:r>
          </a:p>
          <a:p>
            <a:r>
              <a:rPr lang="en-US" sz="2400" dirty="0" smtClean="0"/>
              <a:t>Electric Field</a:t>
            </a:r>
          </a:p>
          <a:p>
            <a:r>
              <a:rPr lang="en-US" sz="2400" dirty="0" smtClean="0"/>
              <a:t>Electric Potential</a:t>
            </a:r>
          </a:p>
          <a:p>
            <a:r>
              <a:rPr lang="en-US" sz="2400" dirty="0" smtClean="0"/>
              <a:t>Electric Energy Storage</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Conductors and Insulators</a:t>
            </a:r>
            <a:endParaRPr lang="en-US"/>
          </a:p>
        </p:txBody>
      </p:sp>
      <p:sp>
        <p:nvSpPr>
          <p:cNvPr id="208899" name="Rectangle 3"/>
          <p:cNvSpPr>
            <a:spLocks noGrp="1" noChangeArrowheads="1"/>
          </p:cNvSpPr>
          <p:nvPr>
            <p:ph idx="1"/>
          </p:nvPr>
        </p:nvSpPr>
        <p:spPr/>
        <p:txBody>
          <a:bodyPr/>
          <a:lstStyle/>
          <a:p>
            <a:r>
              <a:rPr lang="en-US" sz="2400" dirty="0" smtClean="0"/>
              <a:t>Conductor: Materials in which one or more of the electrons in the outer shell of its atoms are not anchored to the nuclei of particular atoms but are free to wander in the material</a:t>
            </a:r>
          </a:p>
          <a:p>
            <a:pPr lvl="1"/>
            <a:r>
              <a:rPr lang="en-US" sz="2400" dirty="0" smtClean="0"/>
              <a:t>Example: Metals such as copper and aluminum</a:t>
            </a:r>
          </a:p>
          <a:p>
            <a:r>
              <a:rPr lang="en-US" sz="2400" dirty="0" smtClean="0"/>
              <a:t>Insulators: Materials in which electrons are tightly bound and belong to particular atoms and are not free to wander about among other atoms in the material, making them flow</a:t>
            </a:r>
          </a:p>
          <a:p>
            <a:pPr lvl="1"/>
            <a:r>
              <a:rPr lang="en-US" sz="2400" dirty="0" smtClean="0"/>
              <a:t>Example: Rubber, glass</a:t>
            </a:r>
            <a:endParaRPr lang="en-US" sz="2400"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Conductors and Insulators</a:t>
            </a:r>
            <a:endParaRPr lang="en-US"/>
          </a:p>
        </p:txBody>
      </p:sp>
      <p:sp>
        <p:nvSpPr>
          <p:cNvPr id="208899" name="Rectangle 3"/>
          <p:cNvSpPr>
            <a:spLocks noGrp="1" noChangeArrowheads="1"/>
          </p:cNvSpPr>
          <p:nvPr>
            <p:ph idx="1"/>
          </p:nvPr>
        </p:nvSpPr>
        <p:spPr/>
        <p:txBody>
          <a:bodyPr/>
          <a:lstStyle/>
          <a:p>
            <a:r>
              <a:rPr lang="en-US" sz="2400" dirty="0" smtClean="0"/>
              <a:t>Semiconductors: A material that can be made to behave sometimes as an insulator and sometimes as a conductor.</a:t>
            </a:r>
          </a:p>
          <a:p>
            <a:pPr lvl="1"/>
            <a:r>
              <a:rPr lang="en-US" sz="2400" dirty="0" smtClean="0"/>
              <a:t>Fall in the middle range of electrical resistivity between insulators and conductors.</a:t>
            </a:r>
          </a:p>
          <a:p>
            <a:pPr lvl="1"/>
            <a:r>
              <a:rPr lang="en-US" sz="2400" dirty="0" smtClean="0"/>
              <a:t>They are insulators when they are in their pure state.</a:t>
            </a:r>
          </a:p>
          <a:p>
            <a:pPr lvl="1"/>
            <a:r>
              <a:rPr lang="en-US" sz="2400" dirty="0" smtClean="0"/>
              <a:t>They are conductors when they have impurities.</a:t>
            </a:r>
          </a:p>
          <a:p>
            <a:r>
              <a:rPr lang="en-US" sz="2400" dirty="0" smtClean="0"/>
              <a:t>Semiconductors conduct when light shines on it.</a:t>
            </a:r>
          </a:p>
          <a:p>
            <a:pPr lvl="1"/>
            <a:r>
              <a:rPr lang="en-US" sz="2400" dirty="0" smtClean="0"/>
              <a:t>If a charged selenium plate is exposed to a pattern of light, the charge will leak away only from the areas exposed to light.</a:t>
            </a:r>
            <a:endParaRPr lang="en-US" sz="2400"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14908"/>
            <a:ext cx="9144000" cy="1077218"/>
          </a:xfrm>
        </p:spPr>
        <p:txBody>
          <a:bodyPr/>
          <a:lstStyle/>
          <a:p>
            <a:r>
              <a:rPr lang="en-US" dirty="0"/>
              <a:t>Conductors and Insulators</a:t>
            </a:r>
            <a:br>
              <a:rPr lang="en-US" dirty="0"/>
            </a:br>
            <a:r>
              <a:rPr lang="en-US" dirty="0"/>
              <a:t>CHECK YOUR NEIGHBOR </a:t>
            </a:r>
          </a:p>
        </p:txBody>
      </p:sp>
      <p:sp>
        <p:nvSpPr>
          <p:cNvPr id="109571" name="Rectangle 3"/>
          <p:cNvSpPr>
            <a:spLocks noGrp="1" noChangeArrowheads="1"/>
          </p:cNvSpPr>
          <p:nvPr>
            <p:ph idx="1"/>
          </p:nvPr>
        </p:nvSpPr>
        <p:spPr/>
        <p:txBody>
          <a:bodyPr/>
          <a:lstStyle/>
          <a:p>
            <a:pPr marL="0" indent="0">
              <a:buNone/>
            </a:pPr>
            <a:r>
              <a:rPr lang="en-US" dirty="0"/>
              <a:t>When you buy a water pipe in a hardware store, the water </a:t>
            </a:r>
            <a:r>
              <a:rPr lang="en-US" dirty="0" smtClean="0"/>
              <a:t>isn</a:t>
            </a:r>
            <a:r>
              <a:rPr lang="fr-FR" altLang="ja-JP" dirty="0" smtClean="0"/>
              <a:t>'</a:t>
            </a:r>
            <a:r>
              <a:rPr lang="en-US" dirty="0" smtClean="0"/>
              <a:t>t </a:t>
            </a:r>
            <a:r>
              <a:rPr lang="en-US" dirty="0"/>
              <a:t>included. When you buy copper wire, </a:t>
            </a:r>
            <a:r>
              <a:rPr lang="en-US" dirty="0" smtClean="0"/>
              <a:t>electrons</a:t>
            </a:r>
          </a:p>
          <a:p>
            <a:pPr marL="0" indent="0">
              <a:buNone/>
            </a:pPr>
            <a:endParaRPr lang="en-US" sz="1500" dirty="0"/>
          </a:p>
          <a:p>
            <a:pPr marL="514350" indent="-514350">
              <a:buFont typeface="+mj-lt"/>
              <a:buAutoNum type="alphaUcPeriod"/>
            </a:pPr>
            <a:r>
              <a:rPr lang="en-US" dirty="0" smtClean="0"/>
              <a:t>must be supplied by you, just as water must be supplied for a water pipe.</a:t>
            </a:r>
          </a:p>
          <a:p>
            <a:pPr marL="514350" indent="-514350">
              <a:buFont typeface="+mj-lt"/>
              <a:buAutoNum type="alphaUcPeriod"/>
            </a:pPr>
            <a:r>
              <a:rPr lang="en-US" dirty="0" smtClean="0"/>
              <a:t>are already in the wire. </a:t>
            </a:r>
          </a:p>
          <a:p>
            <a:pPr marL="514350" indent="-514350">
              <a:buFont typeface="+mj-lt"/>
              <a:buAutoNum type="alphaUcPeriod"/>
            </a:pPr>
            <a:r>
              <a:rPr lang="en-US" dirty="0" smtClean="0"/>
              <a:t>may fall out, which is why wires are insulated.</a:t>
            </a:r>
          </a:p>
          <a:p>
            <a:pPr marL="514350" indent="-514350">
              <a:buFont typeface="+mj-lt"/>
              <a:buAutoNum type="alphaUcPeriod"/>
            </a:pPr>
            <a:r>
              <a:rPr lang="en-US" dirty="0" smtClean="0"/>
              <a:t>None of the above.</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14908"/>
            <a:ext cx="9144000" cy="1077218"/>
          </a:xfrm>
        </p:spPr>
        <p:txBody>
          <a:bodyPr/>
          <a:lstStyle/>
          <a:p>
            <a:r>
              <a:rPr lang="en-US" dirty="0"/>
              <a:t>Conductors and Insulators</a:t>
            </a:r>
            <a:br>
              <a:rPr lang="en-US" dirty="0"/>
            </a:br>
            <a:r>
              <a:rPr lang="en-US" dirty="0"/>
              <a:t>CHECK YOUR </a:t>
            </a:r>
            <a:r>
              <a:rPr lang="en-US" dirty="0" smtClean="0"/>
              <a:t>ANSWER </a:t>
            </a:r>
            <a:endParaRPr lang="en-US" dirty="0"/>
          </a:p>
        </p:txBody>
      </p:sp>
      <p:sp>
        <p:nvSpPr>
          <p:cNvPr id="109571" name="Rectangle 3"/>
          <p:cNvSpPr>
            <a:spLocks noGrp="1" noChangeArrowheads="1"/>
          </p:cNvSpPr>
          <p:nvPr>
            <p:ph idx="1"/>
          </p:nvPr>
        </p:nvSpPr>
        <p:spPr/>
        <p:txBody>
          <a:bodyPr/>
          <a:lstStyle/>
          <a:p>
            <a:pPr marL="0" indent="0">
              <a:buNone/>
            </a:pPr>
            <a:r>
              <a:rPr lang="en-US" dirty="0"/>
              <a:t>When you buy a water pipe in a hardware store, the water </a:t>
            </a:r>
            <a:r>
              <a:rPr lang="en-US" dirty="0" smtClean="0"/>
              <a:t>isn</a:t>
            </a:r>
            <a:r>
              <a:rPr lang="fr-FR" altLang="ja-JP" dirty="0" smtClean="0"/>
              <a:t>'</a:t>
            </a:r>
            <a:r>
              <a:rPr lang="en-US" dirty="0" smtClean="0"/>
              <a:t>t </a:t>
            </a:r>
            <a:r>
              <a:rPr lang="en-US" dirty="0"/>
              <a:t>included. When you buy copper wire, </a:t>
            </a:r>
            <a:r>
              <a:rPr lang="en-US" dirty="0" smtClean="0"/>
              <a:t>electrons</a:t>
            </a:r>
          </a:p>
          <a:p>
            <a:pPr marL="0" indent="0">
              <a:buNone/>
            </a:pPr>
            <a:endParaRPr lang="en-US" sz="1500" dirty="0"/>
          </a:p>
          <a:p>
            <a:pPr marL="514350" indent="-514350">
              <a:buFont typeface="+mj-lt"/>
              <a:buAutoNum type="alphaUcPeriod"/>
            </a:pPr>
            <a:r>
              <a:rPr lang="en-US" dirty="0" smtClean="0"/>
              <a:t>must be supplied by you, just as water must be supplied for a water pipe.</a:t>
            </a:r>
          </a:p>
          <a:p>
            <a:pPr marL="514350" indent="-514350">
              <a:buFont typeface="+mj-lt"/>
              <a:buAutoNum type="alphaUcPeriod"/>
            </a:pPr>
            <a:r>
              <a:rPr lang="en-US" b="1" dirty="0" smtClean="0"/>
              <a:t>are already in the wire. </a:t>
            </a:r>
          </a:p>
          <a:p>
            <a:pPr marL="514350" indent="-514350">
              <a:buFont typeface="+mj-lt"/>
              <a:buAutoNum type="alphaUcPeriod"/>
            </a:pPr>
            <a:r>
              <a:rPr lang="en-US" dirty="0" smtClean="0"/>
              <a:t>may fall out, which is why wires are insulated.</a:t>
            </a:r>
          </a:p>
          <a:p>
            <a:pPr marL="514350" indent="-514350">
              <a:buFont typeface="+mj-lt"/>
              <a:buAutoNum type="alphaUcPeriod"/>
            </a:pPr>
            <a:r>
              <a:rPr lang="en-US" dirty="0" smtClean="0"/>
              <a:t>None of the above.</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0909414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Superconductors</a:t>
            </a:r>
            <a:endParaRPr lang="en-US"/>
          </a:p>
        </p:txBody>
      </p:sp>
      <p:sp>
        <p:nvSpPr>
          <p:cNvPr id="209923" name="Rectangle 3"/>
          <p:cNvSpPr>
            <a:spLocks noGrp="1" noChangeArrowheads="1"/>
          </p:cNvSpPr>
          <p:nvPr>
            <p:ph idx="1"/>
          </p:nvPr>
        </p:nvSpPr>
        <p:spPr/>
        <p:txBody>
          <a:bodyPr/>
          <a:lstStyle/>
          <a:p>
            <a:r>
              <a:rPr lang="en-US" dirty="0" smtClean="0"/>
              <a:t>Superconductors: Materials acquire zero resistance (infinite conductivity) to the flow of charge.</a:t>
            </a:r>
          </a:p>
          <a:p>
            <a:pPr lvl="1"/>
            <a:r>
              <a:rPr lang="en-US" dirty="0" smtClean="0"/>
              <a:t>Once electric current is established in a superconductor, the electrons flow indefinitely.</a:t>
            </a:r>
          </a:p>
          <a:p>
            <a:pPr lvl="1"/>
            <a:r>
              <a:rPr lang="en-US" dirty="0" smtClean="0"/>
              <a:t>With no electrical resistance, current passes through a superconductor without losing energy. </a:t>
            </a:r>
          </a:p>
          <a:p>
            <a:pPr lvl="1"/>
            <a:r>
              <a:rPr lang="en-US" dirty="0" smtClean="0"/>
              <a:t>No heat loss occurs when charges flow.</a:t>
            </a:r>
            <a:endParaRPr lang="en-US"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Charging</a:t>
            </a:r>
            <a:endParaRPr lang="en-US"/>
          </a:p>
        </p:txBody>
      </p:sp>
      <p:sp>
        <p:nvSpPr>
          <p:cNvPr id="210947" name="Rectangle 3"/>
          <p:cNvSpPr>
            <a:spLocks noGrp="1" noChangeArrowheads="1"/>
          </p:cNvSpPr>
          <p:nvPr>
            <p:ph idx="1"/>
          </p:nvPr>
        </p:nvSpPr>
        <p:spPr/>
        <p:txBody>
          <a:bodyPr/>
          <a:lstStyle/>
          <a:p>
            <a:r>
              <a:rPr lang="en-US" dirty="0" smtClean="0"/>
              <a:t>Charging by friction and contact.</a:t>
            </a:r>
          </a:p>
          <a:p>
            <a:pPr lvl="1"/>
            <a:r>
              <a:rPr lang="en-US" dirty="0" smtClean="0"/>
              <a:t>Example:</a:t>
            </a:r>
          </a:p>
          <a:p>
            <a:pPr lvl="2"/>
            <a:r>
              <a:rPr lang="en-US" dirty="0" smtClean="0"/>
              <a:t>Stroking cats fur, combing your hair, rubbing your shoes on a carpet</a:t>
            </a:r>
          </a:p>
          <a:p>
            <a:pPr lvl="1"/>
            <a:r>
              <a:rPr lang="en-US" dirty="0" smtClean="0"/>
              <a:t>Electrons transfer from one material to another by simply touching. For example, </a:t>
            </a:r>
          </a:p>
          <a:p>
            <a:pPr lvl="2"/>
            <a:r>
              <a:rPr lang="en-US" dirty="0" smtClean="0"/>
              <a:t>when a negatively charged rod is placed in contact with a neutral object, some electrons will move to the neutral object.</a:t>
            </a:r>
            <a:endParaRPr lang="en-US"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Charging</a:t>
            </a:r>
            <a:endParaRPr lang="en-US"/>
          </a:p>
        </p:txBody>
      </p:sp>
      <p:sp>
        <p:nvSpPr>
          <p:cNvPr id="210947" name="Rectangle 3"/>
          <p:cNvSpPr>
            <a:spLocks noGrp="1" noChangeArrowheads="1"/>
          </p:cNvSpPr>
          <p:nvPr>
            <p:ph idx="1"/>
          </p:nvPr>
        </p:nvSpPr>
        <p:spPr/>
        <p:txBody>
          <a:bodyPr/>
          <a:lstStyle/>
          <a:p>
            <a:r>
              <a:rPr lang="en-US" sz="2400" dirty="0" smtClean="0"/>
              <a:t>Charging by induction</a:t>
            </a:r>
          </a:p>
          <a:p>
            <a:pPr lvl="1"/>
            <a:r>
              <a:rPr lang="en-US" sz="2400" dirty="0" smtClean="0"/>
              <a:t>If you bring a charged object </a:t>
            </a:r>
            <a:r>
              <a:rPr lang="en-US" sz="2400" i="1" dirty="0" smtClean="0"/>
              <a:t>near a</a:t>
            </a:r>
            <a:r>
              <a:rPr lang="en-US" sz="2400" dirty="0" smtClean="0"/>
              <a:t> </a:t>
            </a:r>
            <a:r>
              <a:rPr lang="en-US" sz="2400" i="1" dirty="0" smtClean="0"/>
              <a:t>conducting surface</a:t>
            </a:r>
            <a:r>
              <a:rPr lang="en-US" sz="2400" dirty="0" smtClean="0"/>
              <a:t>, </a:t>
            </a:r>
            <a:r>
              <a:rPr lang="en-US" sz="2400" i="1" dirty="0" smtClean="0"/>
              <a:t>electrons</a:t>
            </a:r>
            <a:r>
              <a:rPr lang="en-US" sz="2400" dirty="0" smtClean="0"/>
              <a:t> </a:t>
            </a:r>
            <a:r>
              <a:rPr lang="en-US" sz="2400" i="1" dirty="0" smtClean="0"/>
              <a:t>are made to </a:t>
            </a:r>
            <a:r>
              <a:rPr lang="en-US" sz="2400" dirty="0" smtClean="0"/>
              <a:t>move in the surface material, even without physical contact.</a:t>
            </a:r>
          </a:p>
          <a:p>
            <a:pPr lvl="1"/>
            <a:r>
              <a:rPr lang="en-US" sz="2400" dirty="0" smtClean="0"/>
              <a:t>Example: The negative charge at the bottom of</a:t>
            </a:r>
            <a:br>
              <a:rPr lang="en-US" sz="2400" dirty="0" smtClean="0"/>
            </a:br>
            <a:r>
              <a:rPr lang="en-US" sz="2400" dirty="0" smtClean="0"/>
              <a:t>the cloud induces a positive</a:t>
            </a:r>
            <a:br>
              <a:rPr lang="en-US" sz="2400" dirty="0" smtClean="0"/>
            </a:br>
            <a:r>
              <a:rPr lang="en-US" sz="2400" dirty="0" smtClean="0"/>
              <a:t>charge on the buildings below.</a:t>
            </a:r>
            <a:endParaRPr lang="en-US" sz="2400" dirty="0"/>
          </a:p>
        </p:txBody>
      </p:sp>
      <p:sp>
        <p:nvSpPr>
          <p:cNvPr id="9" name="Footer Placeholder 8"/>
          <p:cNvSpPr>
            <a:spLocks noGrp="1"/>
          </p:cNvSpPr>
          <p:nvPr>
            <p:ph type="ftr" sz="quarter" idx="10"/>
          </p:nvPr>
        </p:nvSpPr>
        <p:spPr/>
        <p:txBody>
          <a:bodyPr/>
          <a:lstStyle/>
          <a:p>
            <a:r>
              <a:rPr lang="en-GB" smtClean="0"/>
              <a:t>© 2015 Pearson Education, Inc.</a:t>
            </a:r>
            <a:endParaRPr lang="en-GB"/>
          </a:p>
        </p:txBody>
      </p:sp>
      <p:pic>
        <p:nvPicPr>
          <p:cNvPr id="16" name="Picture 15" descr="22_09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789744" y="3598561"/>
            <a:ext cx="2673940" cy="31604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Charging</a:t>
            </a:r>
            <a:endParaRPr lang="en-US"/>
          </a:p>
        </p:txBody>
      </p:sp>
      <p:sp>
        <p:nvSpPr>
          <p:cNvPr id="30723" name="Rectangle 3"/>
          <p:cNvSpPr>
            <a:spLocks noGrp="1" noChangeArrowheads="1"/>
          </p:cNvSpPr>
          <p:nvPr>
            <p:ph idx="1"/>
          </p:nvPr>
        </p:nvSpPr>
        <p:spPr/>
        <p:txBody>
          <a:bodyPr/>
          <a:lstStyle/>
          <a:p>
            <a:r>
              <a:rPr lang="en-US" sz="2000" dirty="0" smtClean="0"/>
              <a:t>Induction: Consider two insulated metal spheres A and B.</a:t>
            </a:r>
          </a:p>
          <a:p>
            <a:pPr marL="514350" indent="-514350">
              <a:buFont typeface="+mj-lt"/>
              <a:buAutoNum type="alphaLcPeriod"/>
            </a:pPr>
            <a:r>
              <a:rPr lang="en-US" sz="2000" dirty="0" smtClean="0"/>
              <a:t>They touch each other, so in effect they form a single uncharged conductor. </a:t>
            </a:r>
          </a:p>
          <a:p>
            <a:pPr marL="514350" indent="-514350">
              <a:buFont typeface="+mj-lt"/>
              <a:buAutoNum type="alphaLcPeriod"/>
            </a:pPr>
            <a:r>
              <a:rPr lang="en-US" sz="2000" dirty="0" smtClean="0"/>
              <a:t>When a negatively charged rod is brought near A, electrons in the metal, being free to move, are repelled as far as possible until their mutual repulsion is big enough to balance the influence of the rod. The charge is redistributed. </a:t>
            </a:r>
          </a:p>
          <a:p>
            <a:pPr marL="514350" indent="-514350">
              <a:buFont typeface="+mj-lt"/>
              <a:buAutoNum type="alphaLcPeriod"/>
            </a:pPr>
            <a:r>
              <a:rPr lang="en-US" sz="2000" dirty="0" smtClean="0"/>
              <a:t>If A and B are separated while the rod is still present, each will be equal and oppositely charged.</a:t>
            </a:r>
            <a:endParaRPr lang="en-US" sz="2000"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9" name="Picture 8" descr="22_07_Figure.jpg"/>
          <p:cNvPicPr>
            <a:picLocks noChangeAspect="1"/>
          </p:cNvPicPr>
          <p:nvPr/>
        </p:nvPicPr>
        <p:blipFill rotWithShape="1">
          <a:blip r:embed="rId2">
            <a:extLst>
              <a:ext uri="{28A0092B-C50C-407E-A947-70E740481C1C}">
                <a14:useLocalDpi xmlns:a14="http://schemas.microsoft.com/office/drawing/2010/main" val="0"/>
              </a:ext>
            </a:extLst>
          </a:blip>
          <a:srcRect b="10214"/>
          <a:stretch/>
        </p:blipFill>
        <p:spPr>
          <a:xfrm>
            <a:off x="927112" y="5068216"/>
            <a:ext cx="7289776" cy="14472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Charge Polarization</a:t>
            </a:r>
            <a:endParaRPr lang="en-US"/>
          </a:p>
        </p:txBody>
      </p:sp>
      <p:sp>
        <p:nvSpPr>
          <p:cNvPr id="31747" name="Rectangle 3"/>
          <p:cNvSpPr>
            <a:spLocks noGrp="1" noChangeArrowheads="1"/>
          </p:cNvSpPr>
          <p:nvPr>
            <p:ph idx="1"/>
          </p:nvPr>
        </p:nvSpPr>
        <p:spPr/>
        <p:txBody>
          <a:bodyPr/>
          <a:lstStyle/>
          <a:p>
            <a:r>
              <a:rPr lang="en-US" sz="2000" dirty="0" smtClean="0"/>
              <a:t>One side of the atom or molecule is induced into becoming more negative (or positive) than the opposite side. The atom or molecule is said to be </a:t>
            </a:r>
            <a:r>
              <a:rPr lang="en-US" sz="2000" b="1" dirty="0" smtClean="0"/>
              <a:t>electrically polarized.</a:t>
            </a:r>
          </a:p>
          <a:p>
            <a:r>
              <a:rPr lang="en-US" sz="2000" dirty="0"/>
              <a:t>An electron buzzing around the atomic nucleus produces an electron cloud</a:t>
            </a:r>
            <a:r>
              <a:rPr lang="en-US" sz="2000" dirty="0" smtClean="0"/>
              <a:t>.</a:t>
            </a:r>
          </a:p>
          <a:p>
            <a:pPr marL="457200" indent="-457200">
              <a:buFont typeface="+mj-lt"/>
              <a:buAutoNum type="alphaLcPeriod"/>
            </a:pPr>
            <a:r>
              <a:rPr lang="en-US" sz="2000" dirty="0" smtClean="0"/>
              <a:t>The </a:t>
            </a:r>
            <a:r>
              <a:rPr lang="en-US" sz="2000" dirty="0"/>
              <a:t>center of the negative </a:t>
            </a:r>
            <a:r>
              <a:rPr lang="en-US" sz="2000" dirty="0" smtClean="0"/>
              <a:t>cloud</a:t>
            </a:r>
            <a:br>
              <a:rPr lang="en-US" sz="2000" dirty="0" smtClean="0"/>
            </a:br>
            <a:r>
              <a:rPr lang="en-US" sz="2000" dirty="0" smtClean="0"/>
              <a:t>normally </a:t>
            </a:r>
            <a:r>
              <a:rPr lang="en-US" sz="2000" dirty="0"/>
              <a:t>coincides with the </a:t>
            </a:r>
            <a:r>
              <a:rPr lang="en-US" sz="2000" dirty="0" smtClean="0"/>
              <a:t>center</a:t>
            </a:r>
            <a:br>
              <a:rPr lang="en-US" sz="2000" dirty="0" smtClean="0"/>
            </a:br>
            <a:r>
              <a:rPr lang="en-US" sz="2000" dirty="0" smtClean="0"/>
              <a:t>of </a:t>
            </a:r>
            <a:r>
              <a:rPr lang="en-US" sz="2000" dirty="0"/>
              <a:t>the positive nucleus in an atom. </a:t>
            </a:r>
          </a:p>
          <a:p>
            <a:pPr marL="457200" indent="-457200">
              <a:buFont typeface="+mj-lt"/>
              <a:buAutoNum type="alphaLcPeriod"/>
            </a:pPr>
            <a:r>
              <a:rPr lang="en-US" sz="2000" dirty="0" smtClean="0"/>
              <a:t>When </a:t>
            </a:r>
            <a:r>
              <a:rPr lang="en-US" sz="2000" dirty="0"/>
              <a:t>an external negative </a:t>
            </a:r>
            <a:r>
              <a:rPr lang="en-US" sz="2000" dirty="0" smtClean="0"/>
              <a:t>charge</a:t>
            </a:r>
            <a:br>
              <a:rPr lang="en-US" sz="2000" dirty="0" smtClean="0"/>
            </a:br>
            <a:r>
              <a:rPr lang="en-US" sz="2000" dirty="0" smtClean="0"/>
              <a:t>is </a:t>
            </a:r>
            <a:r>
              <a:rPr lang="en-US" sz="2000" dirty="0"/>
              <a:t>brought nearby to the right, </a:t>
            </a:r>
            <a:r>
              <a:rPr lang="en-US" sz="2000" dirty="0" smtClean="0"/>
              <a:t>the</a:t>
            </a:r>
            <a:br>
              <a:rPr lang="en-US" sz="2000" dirty="0" smtClean="0"/>
            </a:br>
            <a:r>
              <a:rPr lang="en-US" sz="2000" dirty="0" smtClean="0"/>
              <a:t>electron </a:t>
            </a:r>
            <a:r>
              <a:rPr lang="en-US" sz="2000" dirty="0"/>
              <a:t>cloud is distorted so </a:t>
            </a:r>
            <a:r>
              <a:rPr lang="en-US" sz="2000" dirty="0" smtClean="0"/>
              <a:t>that</a:t>
            </a:r>
            <a:br>
              <a:rPr lang="en-US" sz="2000" dirty="0" smtClean="0"/>
            </a:br>
            <a:r>
              <a:rPr lang="en-US" sz="2000" dirty="0" smtClean="0"/>
              <a:t>the </a:t>
            </a:r>
            <a:r>
              <a:rPr lang="en-US" sz="2000" dirty="0"/>
              <a:t>centers of negative and </a:t>
            </a:r>
            <a:r>
              <a:rPr lang="en-US" sz="2000" dirty="0" smtClean="0"/>
              <a:t>positive</a:t>
            </a:r>
            <a:br>
              <a:rPr lang="en-US" sz="2000" dirty="0" smtClean="0"/>
            </a:br>
            <a:r>
              <a:rPr lang="en-US" sz="2000" dirty="0" smtClean="0"/>
              <a:t>charge </a:t>
            </a:r>
            <a:r>
              <a:rPr lang="en-US" sz="2000" dirty="0"/>
              <a:t>no longer coincide. </a:t>
            </a:r>
            <a:r>
              <a:rPr lang="en-US" sz="2000" dirty="0" smtClean="0"/>
              <a:t>The</a:t>
            </a:r>
            <a:br>
              <a:rPr lang="en-US" sz="2000" dirty="0" smtClean="0"/>
            </a:br>
            <a:r>
              <a:rPr lang="en-US" sz="2000" dirty="0" smtClean="0"/>
              <a:t>atom is </a:t>
            </a:r>
            <a:r>
              <a:rPr lang="en-US" sz="2000" dirty="0"/>
              <a:t>now electrically </a:t>
            </a:r>
            <a:r>
              <a:rPr lang="en-US" sz="2000" dirty="0" smtClean="0"/>
              <a:t>polarized</a:t>
            </a:r>
            <a:endParaRPr lang="en-US" sz="20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22_11_Figure.jpg"/>
          <p:cNvPicPr>
            <a:picLocks noChangeAspect="1"/>
          </p:cNvPicPr>
          <p:nvPr/>
        </p:nvPicPr>
        <p:blipFill rotWithShape="1">
          <a:blip r:embed="rId2">
            <a:extLst>
              <a:ext uri="{28A0092B-C50C-407E-A947-70E740481C1C}">
                <a14:useLocalDpi xmlns:a14="http://schemas.microsoft.com/office/drawing/2010/main" val="0"/>
              </a:ext>
            </a:extLst>
          </a:blip>
          <a:srcRect b="4259"/>
          <a:stretch/>
        </p:blipFill>
        <p:spPr>
          <a:xfrm>
            <a:off x="5090184" y="4023994"/>
            <a:ext cx="3790694" cy="17850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2_12_Figure.jpg"/>
          <p:cNvPicPr>
            <a:picLocks noChangeAspect="1"/>
          </p:cNvPicPr>
          <p:nvPr/>
        </p:nvPicPr>
        <p:blipFill rotWithShape="1">
          <a:blip r:embed="rId2">
            <a:extLst>
              <a:ext uri="{28A0092B-C50C-407E-A947-70E740481C1C}">
                <a14:useLocalDpi xmlns:a14="http://schemas.microsoft.com/office/drawing/2010/main" val="0"/>
              </a:ext>
            </a:extLst>
          </a:blip>
          <a:srcRect b="2246"/>
          <a:stretch/>
        </p:blipFill>
        <p:spPr>
          <a:xfrm>
            <a:off x="4833367" y="2047031"/>
            <a:ext cx="4175190" cy="3572462"/>
          </a:xfrm>
          <a:prstGeom prst="rect">
            <a:avLst/>
          </a:prstGeom>
        </p:spPr>
      </p:pic>
      <p:sp>
        <p:nvSpPr>
          <p:cNvPr id="32770" name="Rectangle 2"/>
          <p:cNvSpPr>
            <a:spLocks noGrp="1" noChangeArrowheads="1"/>
          </p:cNvSpPr>
          <p:nvPr>
            <p:ph type="title"/>
          </p:nvPr>
        </p:nvSpPr>
        <p:spPr/>
        <p:txBody>
          <a:bodyPr/>
          <a:lstStyle/>
          <a:p>
            <a:r>
              <a:rPr lang="en-US" smtClean="0"/>
              <a:t>Charge Polarization</a:t>
            </a:r>
            <a:endParaRPr lang="en-US"/>
          </a:p>
        </p:txBody>
      </p:sp>
      <p:sp>
        <p:nvSpPr>
          <p:cNvPr id="10" name="Content Placeholder 9"/>
          <p:cNvSpPr>
            <a:spLocks noGrp="1"/>
          </p:cNvSpPr>
          <p:nvPr>
            <p:ph sz="half" idx="1"/>
          </p:nvPr>
        </p:nvSpPr>
        <p:spPr>
          <a:xfrm>
            <a:off x="365125" y="1463040"/>
            <a:ext cx="4566763" cy="5106987"/>
          </a:xfrm>
        </p:spPr>
        <p:txBody>
          <a:bodyPr/>
          <a:lstStyle/>
          <a:p>
            <a:r>
              <a:rPr lang="en-US" sz="2400" dirty="0"/>
              <a:t>If the charged rod is negative, then the positive part of the atom or molecule is tugged in a direction toward the rod, and the negative side of the atom or molecule is pushed in a direction away from the rod. </a:t>
            </a:r>
          </a:p>
          <a:p>
            <a:r>
              <a:rPr lang="en-US" sz="2400" dirty="0"/>
              <a:t>The positive and negative parts of the atoms and molecules become aligned. They are electrically polarized</a:t>
            </a:r>
            <a:r>
              <a:rPr lang="en-US" sz="2400" dirty="0" smtClean="0"/>
              <a:t>.</a:t>
            </a:r>
            <a:endParaRPr lang="en-US" sz="2400" dirty="0"/>
          </a:p>
        </p:txBody>
      </p:sp>
      <p:sp>
        <p:nvSpPr>
          <p:cNvPr id="11" name="Footer Placeholder 10"/>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Electricity</a:t>
            </a:r>
            <a:endParaRPr lang="en-US"/>
          </a:p>
        </p:txBody>
      </p:sp>
      <p:sp>
        <p:nvSpPr>
          <p:cNvPr id="206851" name="Rectangle 3"/>
          <p:cNvSpPr>
            <a:spLocks noGrp="1" noChangeArrowheads="1"/>
          </p:cNvSpPr>
          <p:nvPr>
            <p:ph idx="1"/>
          </p:nvPr>
        </p:nvSpPr>
        <p:spPr/>
        <p:txBody>
          <a:bodyPr/>
          <a:lstStyle/>
          <a:p>
            <a:r>
              <a:rPr lang="en-US" dirty="0" smtClean="0"/>
              <a:t>Electricity is the name given to a wide range of electrical phenomena, such as</a:t>
            </a:r>
          </a:p>
          <a:p>
            <a:pPr lvl="1"/>
            <a:r>
              <a:rPr lang="en-US" dirty="0" smtClean="0"/>
              <a:t>lightning.</a:t>
            </a:r>
          </a:p>
          <a:p>
            <a:pPr lvl="1"/>
            <a:r>
              <a:rPr lang="en-US" dirty="0" smtClean="0"/>
              <a:t>spark when we strike a match.</a:t>
            </a:r>
          </a:p>
          <a:p>
            <a:pPr lvl="1"/>
            <a:r>
              <a:rPr lang="en-US" dirty="0" smtClean="0"/>
              <a:t>what holds atoms together.</a:t>
            </a:r>
          </a:p>
          <a:p>
            <a:r>
              <a:rPr lang="en-US" dirty="0" smtClean="0"/>
              <a:t>Electrostatics involves electric charges, </a:t>
            </a:r>
          </a:p>
          <a:p>
            <a:pPr lvl="1"/>
            <a:r>
              <a:rPr lang="en-US" dirty="0" smtClean="0"/>
              <a:t>the forces between them, </a:t>
            </a:r>
          </a:p>
          <a:p>
            <a:pPr lvl="1"/>
            <a:r>
              <a:rPr lang="en-US" dirty="0" smtClean="0"/>
              <a:t>the aura that surrounds them, and </a:t>
            </a:r>
          </a:p>
          <a:p>
            <a:pPr lvl="1"/>
            <a:r>
              <a:rPr lang="en-US" dirty="0" smtClean="0"/>
              <a:t>their behavior in materials.</a:t>
            </a:r>
          </a:p>
          <a:p>
            <a:pPr lvl="1"/>
            <a:endParaRPr lang="en-US"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Charge Polarization</a:t>
            </a:r>
            <a:endParaRPr lang="en-US"/>
          </a:p>
        </p:txBody>
      </p:sp>
      <p:sp>
        <p:nvSpPr>
          <p:cNvPr id="9" name="Content Placeholder 8"/>
          <p:cNvSpPr>
            <a:spLocks noGrp="1"/>
          </p:cNvSpPr>
          <p:nvPr>
            <p:ph sz="half" idx="1"/>
          </p:nvPr>
        </p:nvSpPr>
        <p:spPr>
          <a:xfrm>
            <a:off x="365124" y="1463040"/>
            <a:ext cx="4349309" cy="5106987"/>
          </a:xfrm>
        </p:spPr>
        <p:txBody>
          <a:bodyPr/>
          <a:lstStyle/>
          <a:p>
            <a:r>
              <a:rPr lang="en-US" sz="2400" dirty="0"/>
              <a:t>When a charged comb is brought nearby, molecules in the paper are polarized. </a:t>
            </a:r>
          </a:p>
          <a:p>
            <a:r>
              <a:rPr lang="en-US" sz="2400" dirty="0" smtClean="0"/>
              <a:t>The </a:t>
            </a:r>
            <a:r>
              <a:rPr lang="en-US" sz="2400" dirty="0"/>
              <a:t>sign of charge closest to the comb is opposite to the </a:t>
            </a:r>
            <a:r>
              <a:rPr lang="en-US" sz="2400" dirty="0" smtClean="0"/>
              <a:t>comb</a:t>
            </a:r>
            <a:r>
              <a:rPr lang="fr-FR" sz="2400" dirty="0" smtClean="0"/>
              <a:t>'</a:t>
            </a:r>
            <a:r>
              <a:rPr lang="en-US" sz="2400" dirty="0" smtClean="0"/>
              <a:t>s </a:t>
            </a:r>
            <a:r>
              <a:rPr lang="en-US" sz="2400" dirty="0"/>
              <a:t>charge. </a:t>
            </a:r>
          </a:p>
          <a:p>
            <a:r>
              <a:rPr lang="en-US" sz="2400" dirty="0" smtClean="0"/>
              <a:t>Charges </a:t>
            </a:r>
            <a:r>
              <a:rPr lang="en-US" sz="2400" dirty="0"/>
              <a:t>of the same sign are slightly more distant. Closeness wins, and the bits of paper experience a net attraction</a:t>
            </a:r>
            <a:r>
              <a:rPr lang="en-US" sz="2400" dirty="0" smtClean="0"/>
              <a:t>.</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2" name="Picture 11" descr="22_13_Figure.jpg"/>
          <p:cNvPicPr>
            <a:picLocks noChangeAspect="1"/>
          </p:cNvPicPr>
          <p:nvPr/>
        </p:nvPicPr>
        <p:blipFill rotWithShape="1">
          <a:blip r:embed="rId2">
            <a:extLst>
              <a:ext uri="{28A0092B-C50C-407E-A947-70E740481C1C}">
                <a14:useLocalDpi xmlns:a14="http://schemas.microsoft.com/office/drawing/2010/main" val="0"/>
              </a:ext>
            </a:extLst>
          </a:blip>
          <a:srcRect b="5792"/>
          <a:stretch/>
        </p:blipFill>
        <p:spPr>
          <a:xfrm>
            <a:off x="4590696" y="3033072"/>
            <a:ext cx="4389556" cy="13598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Charge Polarization</a:t>
            </a:r>
            <a:endParaRPr lang="en-US"/>
          </a:p>
        </p:txBody>
      </p:sp>
      <p:sp>
        <p:nvSpPr>
          <p:cNvPr id="9" name="Content Placeholder 8"/>
          <p:cNvSpPr>
            <a:spLocks noGrp="1"/>
          </p:cNvSpPr>
          <p:nvPr>
            <p:ph sz="half" idx="1"/>
          </p:nvPr>
        </p:nvSpPr>
        <p:spPr>
          <a:xfrm>
            <a:off x="365124" y="1463040"/>
            <a:ext cx="4810315" cy="5106987"/>
          </a:xfrm>
        </p:spPr>
        <p:txBody>
          <a:bodyPr/>
          <a:lstStyle/>
          <a:p>
            <a:r>
              <a:rPr lang="en-US" sz="2400" dirty="0"/>
              <a:t>Rub an inflated balloon on your hair, and it becomes charged. </a:t>
            </a:r>
          </a:p>
          <a:p>
            <a:r>
              <a:rPr lang="en-US" sz="2400" dirty="0"/>
              <a:t>Place the balloon against the wall, and it sticks. </a:t>
            </a:r>
          </a:p>
          <a:p>
            <a:r>
              <a:rPr lang="en-US" sz="2400" dirty="0" smtClean="0"/>
              <a:t>This </a:t>
            </a:r>
            <a:r>
              <a:rPr lang="en-US" sz="2400" dirty="0"/>
              <a:t>is because the charge on the balloon induces an opposite surface charge on the wall. </a:t>
            </a:r>
          </a:p>
          <a:p>
            <a:r>
              <a:rPr lang="en-US" sz="2400" dirty="0" smtClean="0"/>
              <a:t>Again</a:t>
            </a:r>
            <a:r>
              <a:rPr lang="en-US" sz="2400" dirty="0"/>
              <a:t>, closeness wins, for the charge on the balloon is slightly closer to the opposite induced charge than to the charge of same </a:t>
            </a:r>
            <a:r>
              <a:rPr lang="en-US" sz="2400" dirty="0" smtClean="0"/>
              <a:t>sign</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2" name="Picture 11" descr="22_14_Figure.jpg"/>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5261198" y="2174726"/>
            <a:ext cx="3665552" cy="3598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Charge Polarization</a:t>
            </a:r>
            <a:endParaRPr lang="en-US"/>
          </a:p>
        </p:txBody>
      </p:sp>
      <p:sp>
        <p:nvSpPr>
          <p:cNvPr id="9" name="Content Placeholder 8"/>
          <p:cNvSpPr>
            <a:spLocks noGrp="1"/>
          </p:cNvSpPr>
          <p:nvPr>
            <p:ph sz="half" idx="1"/>
          </p:nvPr>
        </p:nvSpPr>
        <p:spPr>
          <a:xfrm>
            <a:off x="365124" y="1463040"/>
            <a:ext cx="4201440" cy="5106987"/>
          </a:xfrm>
        </p:spPr>
        <p:txBody>
          <a:bodyPr/>
          <a:lstStyle/>
          <a:p>
            <a:r>
              <a:rPr lang="en-US" sz="2400" dirty="0"/>
              <a:t>Many molecules—H</a:t>
            </a:r>
            <a:r>
              <a:rPr lang="en-US" sz="2400" baseline="-25000" dirty="0"/>
              <a:t>2</a:t>
            </a:r>
            <a:r>
              <a:rPr lang="en-US" sz="2400" dirty="0"/>
              <a:t>O, for example—are electrically polarized in their normal states</a:t>
            </a:r>
            <a:r>
              <a:rPr lang="en-US" sz="2400" dirty="0" smtClean="0"/>
              <a:t>.</a:t>
            </a:r>
            <a:endParaRPr lang="en-US" sz="2400" dirty="0"/>
          </a:p>
          <a:p>
            <a:r>
              <a:rPr lang="en-US" sz="2400" dirty="0"/>
              <a:t>The distribution of electric charge is not perfectly even. </a:t>
            </a:r>
          </a:p>
          <a:p>
            <a:r>
              <a:rPr lang="en-US" sz="2400" dirty="0"/>
              <a:t>There is a little more negative charge on one side of the molecule than the other</a:t>
            </a:r>
            <a:r>
              <a:rPr lang="en-US" sz="2400" dirty="0" smtClean="0"/>
              <a:t>.</a:t>
            </a:r>
            <a:endParaRPr lang="en-US" sz="2400" dirty="0"/>
          </a:p>
          <a:p>
            <a:r>
              <a:rPr lang="en-US" sz="2400" dirty="0"/>
              <a:t>Such molecules are said to be </a:t>
            </a:r>
            <a:r>
              <a:rPr lang="en-US" sz="2400" i="1" dirty="0"/>
              <a:t>electric dipoles</a:t>
            </a:r>
            <a:r>
              <a:rPr lang="en-US" sz="2400" dirty="0" smtClean="0"/>
              <a:t>.</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3" name="Picture 12" descr="22_15_Figure.jpg"/>
          <p:cNvPicPr>
            <a:picLocks noChangeAspect="1"/>
          </p:cNvPicPr>
          <p:nvPr/>
        </p:nvPicPr>
        <p:blipFill rotWithShape="1">
          <a:blip r:embed="rId2">
            <a:extLst>
              <a:ext uri="{28A0092B-C50C-407E-A947-70E740481C1C}">
                <a14:useLocalDpi xmlns:a14="http://schemas.microsoft.com/office/drawing/2010/main" val="0"/>
              </a:ext>
            </a:extLst>
          </a:blip>
          <a:srcRect b="2916"/>
          <a:stretch/>
        </p:blipFill>
        <p:spPr>
          <a:xfrm flipH="1">
            <a:off x="4608218" y="2524236"/>
            <a:ext cx="4267522" cy="28951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Electric Field</a:t>
            </a:r>
            <a:endParaRPr lang="en-US"/>
          </a:p>
        </p:txBody>
      </p:sp>
      <p:sp>
        <p:nvSpPr>
          <p:cNvPr id="36867" name="Rectangle 3"/>
          <p:cNvSpPr>
            <a:spLocks noGrp="1" noChangeArrowheads="1"/>
          </p:cNvSpPr>
          <p:nvPr>
            <p:ph idx="1"/>
          </p:nvPr>
        </p:nvSpPr>
        <p:spPr/>
        <p:txBody>
          <a:bodyPr/>
          <a:lstStyle/>
          <a:p>
            <a:r>
              <a:rPr lang="en-US" sz="2400" dirty="0" smtClean="0"/>
              <a:t>Electric field</a:t>
            </a:r>
          </a:p>
          <a:p>
            <a:pPr lvl="1"/>
            <a:r>
              <a:rPr lang="en-US" sz="2400" dirty="0" smtClean="0"/>
              <a:t>Space surrounding an electric charge</a:t>
            </a:r>
            <a:br>
              <a:rPr lang="en-US" sz="2400" dirty="0" smtClean="0"/>
            </a:br>
            <a:r>
              <a:rPr lang="en-US" sz="2400" dirty="0" smtClean="0"/>
              <a:t>(an energetic aura)</a:t>
            </a:r>
          </a:p>
          <a:p>
            <a:pPr lvl="1"/>
            <a:r>
              <a:rPr lang="en-US" sz="2400" dirty="0" smtClean="0"/>
              <a:t>Describes electric force</a:t>
            </a:r>
          </a:p>
          <a:p>
            <a:pPr lvl="1"/>
            <a:r>
              <a:rPr lang="en-US" sz="2400" dirty="0" smtClean="0"/>
              <a:t>Around a charged particle obeys inverse-square law</a:t>
            </a:r>
          </a:p>
          <a:p>
            <a:pPr lvl="1"/>
            <a:r>
              <a:rPr lang="en-US" sz="2400" dirty="0" smtClean="0"/>
              <a:t>Force per unit charge</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22_17_FigureB.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4863192" y="4111796"/>
            <a:ext cx="2678163" cy="26208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Electric Field</a:t>
            </a:r>
            <a:endParaRPr lang="en-US"/>
          </a:p>
        </p:txBody>
      </p:sp>
      <p:sp>
        <p:nvSpPr>
          <p:cNvPr id="37891" name="Rectangle 3"/>
          <p:cNvSpPr>
            <a:spLocks noGrp="1" noChangeArrowheads="1"/>
          </p:cNvSpPr>
          <p:nvPr>
            <p:ph idx="1"/>
          </p:nvPr>
        </p:nvSpPr>
        <p:spPr/>
        <p:txBody>
          <a:bodyPr/>
          <a:lstStyle/>
          <a:p>
            <a:r>
              <a:rPr lang="en-US" sz="2400" dirty="0" smtClean="0"/>
              <a:t>Electric field direction</a:t>
            </a:r>
          </a:p>
          <a:p>
            <a:pPr lvl="1"/>
            <a:r>
              <a:rPr lang="en-US" sz="2400" dirty="0" smtClean="0"/>
              <a:t>Same direction as the force on a positive charge</a:t>
            </a:r>
          </a:p>
          <a:p>
            <a:pPr lvl="1"/>
            <a:r>
              <a:rPr lang="en-US" sz="2400" dirty="0" smtClean="0"/>
              <a:t>Opposite direction to the force on an electron</a:t>
            </a:r>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22_18_FigureA.jpg"/>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2908235" y="3257389"/>
            <a:ext cx="3327531" cy="34522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Electric Field</a:t>
            </a:r>
            <a:endParaRPr lang="en-US"/>
          </a:p>
        </p:txBody>
      </p:sp>
      <p:sp>
        <p:nvSpPr>
          <p:cNvPr id="38915" name="Rectangle 3"/>
          <p:cNvSpPr>
            <a:spLocks noGrp="1" noChangeArrowheads="1"/>
          </p:cNvSpPr>
          <p:nvPr>
            <p:ph sz="half" idx="1"/>
          </p:nvPr>
        </p:nvSpPr>
        <p:spPr>
          <a:xfrm>
            <a:off x="365125" y="1463040"/>
            <a:ext cx="3801321" cy="5106987"/>
          </a:xfrm>
        </p:spPr>
        <p:txBody>
          <a:bodyPr/>
          <a:lstStyle/>
          <a:p>
            <a:r>
              <a:rPr lang="en-US" dirty="0"/>
              <a:t>Both Lillian and the spherical dome of the Van de Graaff generator are electrically charged.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2" name="Picture 11" descr="22_29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908" y="1578905"/>
            <a:ext cx="4908436" cy="37013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Electric Potential</a:t>
            </a:r>
            <a:endParaRPr lang="en-US"/>
          </a:p>
        </p:txBody>
      </p:sp>
      <p:sp>
        <p:nvSpPr>
          <p:cNvPr id="39939" name="Rectangle 3"/>
          <p:cNvSpPr>
            <a:spLocks noGrp="1" noChangeArrowheads="1"/>
          </p:cNvSpPr>
          <p:nvPr>
            <p:ph idx="1"/>
          </p:nvPr>
        </p:nvSpPr>
        <p:spPr/>
        <p:txBody>
          <a:bodyPr/>
          <a:lstStyle/>
          <a:p>
            <a:r>
              <a:rPr lang="en-US" sz="2400" dirty="0" smtClean="0"/>
              <a:t>Electric potential energy</a:t>
            </a:r>
          </a:p>
          <a:p>
            <a:pPr lvl="1"/>
            <a:r>
              <a:rPr lang="en-US" sz="2400" dirty="0" smtClean="0"/>
              <a:t>Energy possessed by a charged particle due to its location in an electric field. Work is required to push a charged particle against the electric field of a charged body.</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22_23_Figure.jpg"/>
          <p:cNvPicPr>
            <a:picLocks noChangeAspect="1"/>
          </p:cNvPicPr>
          <p:nvPr/>
        </p:nvPicPr>
        <p:blipFill rotWithShape="1">
          <a:blip r:embed="rId2">
            <a:extLst>
              <a:ext uri="{28A0092B-C50C-407E-A947-70E740481C1C}">
                <a14:useLocalDpi xmlns:a14="http://schemas.microsoft.com/office/drawing/2010/main" val="0"/>
              </a:ext>
            </a:extLst>
          </a:blip>
          <a:srcRect b="4736"/>
          <a:stretch/>
        </p:blipFill>
        <p:spPr>
          <a:xfrm>
            <a:off x="1701782" y="3975877"/>
            <a:ext cx="5740436" cy="25657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22_22_FigureB.jpg"/>
          <p:cNvPicPr>
            <a:picLocks noChangeAspect="1"/>
          </p:cNvPicPr>
          <p:nvPr/>
        </p:nvPicPr>
        <p:blipFill rotWithShape="1">
          <a:blip r:embed="rId2">
            <a:extLst>
              <a:ext uri="{28A0092B-C50C-407E-A947-70E740481C1C}">
                <a14:useLocalDpi xmlns:a14="http://schemas.microsoft.com/office/drawing/2010/main" val="0"/>
              </a:ext>
            </a:extLst>
          </a:blip>
          <a:srcRect b="11648"/>
          <a:stretch/>
        </p:blipFill>
        <p:spPr>
          <a:xfrm>
            <a:off x="5515777" y="3638163"/>
            <a:ext cx="2679192" cy="2766282"/>
          </a:xfrm>
          <a:prstGeom prst="rect">
            <a:avLst/>
          </a:prstGeom>
        </p:spPr>
      </p:pic>
      <p:sp>
        <p:nvSpPr>
          <p:cNvPr id="40962" name="Rectangle 2"/>
          <p:cNvSpPr>
            <a:spLocks noGrp="1" noChangeArrowheads="1"/>
          </p:cNvSpPr>
          <p:nvPr>
            <p:ph type="title"/>
          </p:nvPr>
        </p:nvSpPr>
        <p:spPr/>
        <p:txBody>
          <a:bodyPr/>
          <a:lstStyle/>
          <a:p>
            <a:r>
              <a:rPr lang="en-US" smtClean="0"/>
              <a:t>Electric Potential</a:t>
            </a:r>
            <a:endParaRPr lang="en-US"/>
          </a:p>
        </p:txBody>
      </p:sp>
      <p:sp>
        <p:nvSpPr>
          <p:cNvPr id="40963" name="Rectangle 3"/>
          <p:cNvSpPr>
            <a:spLocks noGrp="1" noChangeArrowheads="1"/>
          </p:cNvSpPr>
          <p:nvPr>
            <p:ph sz="half" idx="1"/>
          </p:nvPr>
        </p:nvSpPr>
        <p:spPr>
          <a:xfrm>
            <a:off x="365124" y="1463040"/>
            <a:ext cx="4714633" cy="5106987"/>
          </a:xfrm>
        </p:spPr>
        <p:txBody>
          <a:bodyPr/>
          <a:lstStyle/>
          <a:p>
            <a:r>
              <a:rPr lang="en-US" dirty="0"/>
              <a:t>(a) The spring has more mechanical PE when compressed. (b) The charged particle similarly has more electric PE when pushed closer to the charged sphere. In both cases, the increased PE is the result of work input</a:t>
            </a:r>
            <a:r>
              <a:rPr lang="en-US" dirty="0" smtClean="0"/>
              <a:t>.</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21" name="Picture 20" descr="22_22_FigureA.jpg"/>
          <p:cNvPicPr>
            <a:picLocks noChangeAspect="1"/>
          </p:cNvPicPr>
          <p:nvPr/>
        </p:nvPicPr>
        <p:blipFill rotWithShape="1">
          <a:blip r:embed="rId3">
            <a:extLst>
              <a:ext uri="{28A0092B-C50C-407E-A947-70E740481C1C}">
                <a14:useLocalDpi xmlns:a14="http://schemas.microsoft.com/office/drawing/2010/main" val="0"/>
              </a:ext>
            </a:extLst>
          </a:blip>
          <a:srcRect b="2731"/>
          <a:stretch/>
        </p:blipFill>
        <p:spPr>
          <a:xfrm>
            <a:off x="5515777" y="1080976"/>
            <a:ext cx="2671824" cy="2414664"/>
          </a:xfrm>
          <a:prstGeom prst="rect">
            <a:avLst/>
          </a:prstGeom>
        </p:spPr>
      </p:pic>
      <p:pic>
        <p:nvPicPr>
          <p:cNvPr id="3" name="Picture 2"/>
          <p:cNvPicPr>
            <a:picLocks noChangeAspect="1"/>
          </p:cNvPicPr>
          <p:nvPr/>
        </p:nvPicPr>
        <p:blipFill>
          <a:blip r:embed="rId4"/>
          <a:stretch>
            <a:fillRect/>
          </a:stretch>
        </p:blipFill>
        <p:spPr>
          <a:xfrm>
            <a:off x="5527130" y="6148522"/>
            <a:ext cx="207546" cy="2427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Electric Potential</a:t>
            </a:r>
            <a:endParaRPr lang="en-US"/>
          </a:p>
        </p:txBody>
      </p:sp>
      <p:sp>
        <p:nvSpPr>
          <p:cNvPr id="2052" name="Rectangle 3"/>
          <p:cNvSpPr>
            <a:spLocks noGrp="1" noChangeArrowheads="1"/>
          </p:cNvSpPr>
          <p:nvPr>
            <p:ph idx="1"/>
          </p:nvPr>
        </p:nvSpPr>
        <p:spPr/>
        <p:txBody>
          <a:bodyPr/>
          <a:lstStyle/>
          <a:p>
            <a:r>
              <a:rPr lang="en-US" dirty="0" smtClean="0"/>
              <a:t>Electric potential (voltage)</a:t>
            </a:r>
          </a:p>
          <a:p>
            <a:pPr lvl="1"/>
            <a:r>
              <a:rPr lang="en-US" dirty="0" smtClean="0"/>
              <a:t>Energy </a:t>
            </a:r>
            <a:r>
              <a:rPr lang="en-US" i="1" dirty="0" smtClean="0"/>
              <a:t>per charge </a:t>
            </a:r>
            <a:r>
              <a:rPr lang="en-US" dirty="0" smtClean="0"/>
              <a:t>possessed by a charged particle due to its location</a:t>
            </a:r>
          </a:p>
          <a:p>
            <a:pPr lvl="1"/>
            <a:r>
              <a:rPr lang="en-US" dirty="0" smtClean="0"/>
              <a:t>May be called </a:t>
            </a:r>
            <a:r>
              <a:rPr lang="en-US" i="1" dirty="0" smtClean="0"/>
              <a:t>voltag</a:t>
            </a:r>
            <a:r>
              <a:rPr lang="en-US" i="1" spc="300" dirty="0" smtClean="0"/>
              <a:t>e</a:t>
            </a:r>
            <a:r>
              <a:rPr lang="en-US" spc="300" dirty="0" smtClean="0"/>
              <a:t>—</a:t>
            </a:r>
            <a:r>
              <a:rPr lang="en-US" dirty="0" smtClean="0"/>
              <a:t>potential energy per charge</a:t>
            </a:r>
          </a:p>
          <a:p>
            <a:pPr lvl="1"/>
            <a:r>
              <a:rPr lang="en-US" dirty="0" smtClean="0"/>
              <a:t>In equation form: </a:t>
            </a:r>
            <a:endParaRPr lang="en-US" dirty="0"/>
          </a:p>
        </p:txBody>
      </p:sp>
      <p:sp>
        <p:nvSpPr>
          <p:cNvPr id="2121" name="Rectangle 2"/>
          <p:cNvSpPr>
            <a:spLocks noChangeArrowheads="1"/>
          </p:cNvSpPr>
          <p:nvPr/>
        </p:nvSpPr>
        <p:spPr bwMode="auto">
          <a:xfrm>
            <a:off x="4646472" y="4754931"/>
            <a:ext cx="39734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dirty="0">
                <a:solidFill>
                  <a:schemeClr val="tx2"/>
                </a:solidFill>
              </a:rPr>
              <a:t>electric potential energy</a:t>
            </a:r>
          </a:p>
        </p:txBody>
      </p:sp>
      <p:sp>
        <p:nvSpPr>
          <p:cNvPr id="2118" name="Rectangle 2"/>
          <p:cNvSpPr>
            <a:spLocks noChangeArrowheads="1"/>
          </p:cNvSpPr>
          <p:nvPr/>
        </p:nvSpPr>
        <p:spPr bwMode="auto">
          <a:xfrm>
            <a:off x="1617848" y="5022006"/>
            <a:ext cx="319224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dirty="0">
                <a:solidFill>
                  <a:schemeClr val="tx2"/>
                </a:solidFill>
              </a:rPr>
              <a:t>Electric potential </a:t>
            </a:r>
            <a:r>
              <a:rPr lang="en-US" sz="2800" dirty="0">
                <a:solidFill>
                  <a:schemeClr val="tx2"/>
                </a:solidFill>
                <a:sym typeface="Symbol" charset="0"/>
              </a:rPr>
              <a:t>=</a:t>
            </a:r>
            <a:endParaRPr lang="en-US" sz="2800" dirty="0">
              <a:solidFill>
                <a:schemeClr val="tx2"/>
              </a:solidFill>
            </a:endParaRPr>
          </a:p>
        </p:txBody>
      </p:sp>
      <p:sp>
        <p:nvSpPr>
          <p:cNvPr id="2119" name="Rectangle 2"/>
          <p:cNvSpPr>
            <a:spLocks noChangeArrowheads="1"/>
          </p:cNvSpPr>
          <p:nvPr/>
        </p:nvSpPr>
        <p:spPr bwMode="auto">
          <a:xfrm>
            <a:off x="5135421" y="5242797"/>
            <a:ext cx="3143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a:solidFill>
                  <a:schemeClr val="tx2"/>
                </a:solidFill>
              </a:rPr>
              <a:t>amount of charge</a:t>
            </a:r>
          </a:p>
        </p:txBody>
      </p:sp>
      <p:sp>
        <p:nvSpPr>
          <p:cNvPr id="2120" name="Line 72"/>
          <p:cNvSpPr>
            <a:spLocks noChangeShapeType="1"/>
          </p:cNvSpPr>
          <p:nvPr/>
        </p:nvSpPr>
        <p:spPr bwMode="auto">
          <a:xfrm>
            <a:off x="4716321" y="5282485"/>
            <a:ext cx="38576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n w="19050" cmpd="sng">
                <a:solidFill>
                  <a:srgbClr val="FF6600"/>
                </a:solidFill>
              </a:ln>
            </a:endParaRPr>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Electric Potential</a:t>
            </a:r>
            <a:endParaRPr lang="en-US"/>
          </a:p>
        </p:txBody>
      </p:sp>
      <p:sp>
        <p:nvSpPr>
          <p:cNvPr id="3076" name="Rectangle 3"/>
          <p:cNvSpPr>
            <a:spLocks noGrp="1" noChangeArrowheads="1"/>
          </p:cNvSpPr>
          <p:nvPr>
            <p:ph idx="1"/>
          </p:nvPr>
        </p:nvSpPr>
        <p:spPr>
          <a:xfrm>
            <a:off x="365125" y="1957254"/>
            <a:ext cx="8229600" cy="4784114"/>
          </a:xfrm>
        </p:spPr>
        <p:txBody>
          <a:bodyPr/>
          <a:lstStyle/>
          <a:p>
            <a:r>
              <a:rPr lang="en-US" sz="2400" dirty="0" smtClean="0"/>
              <a:t>Electric potential (voltage) (continued)</a:t>
            </a:r>
          </a:p>
          <a:p>
            <a:pPr lvl="1"/>
            <a:r>
              <a:rPr lang="en-US" sz="2400" dirty="0" smtClean="0"/>
              <a:t>Unit of measurement: volt, </a:t>
            </a:r>
            <a:r>
              <a:rPr lang="en-US" sz="2400" dirty="0">
                <a:solidFill>
                  <a:schemeClr val="tx2"/>
                </a:solidFill>
              </a:rPr>
              <a:t>1 volt </a:t>
            </a:r>
            <a:r>
              <a:rPr lang="en-US" sz="2400" dirty="0">
                <a:solidFill>
                  <a:schemeClr val="tx2"/>
                </a:solidFill>
                <a:sym typeface="Symbol" charset="0"/>
              </a:rPr>
              <a:t>=</a:t>
            </a:r>
            <a:endParaRPr lang="en-US" sz="2400" dirty="0">
              <a:solidFill>
                <a:schemeClr val="tx2"/>
              </a:solidFill>
            </a:endParaRPr>
          </a:p>
          <a:p>
            <a:pPr lvl="1"/>
            <a:r>
              <a:rPr lang="en-US" sz="2400" dirty="0" smtClean="0"/>
              <a:t>Example:</a:t>
            </a:r>
          </a:p>
          <a:p>
            <a:pPr lvl="2"/>
            <a:r>
              <a:rPr lang="en-US" sz="2000" dirty="0" smtClean="0"/>
              <a:t>Twice the charge in same location has twice the electric potential energy but the same electric potential.</a:t>
            </a:r>
          </a:p>
          <a:p>
            <a:pPr lvl="2"/>
            <a:endParaRPr lang="en-US" sz="2000" dirty="0"/>
          </a:p>
          <a:p>
            <a:pPr lvl="2"/>
            <a:endParaRPr lang="en-US" sz="2000" dirty="0" smtClean="0"/>
          </a:p>
          <a:p>
            <a:pPr lvl="2"/>
            <a:endParaRPr lang="en-US" sz="2000" dirty="0"/>
          </a:p>
          <a:p>
            <a:pPr lvl="2">
              <a:lnSpc>
                <a:spcPct val="190000"/>
              </a:lnSpc>
            </a:pPr>
            <a:endParaRPr lang="en-US" sz="2000" dirty="0" smtClean="0"/>
          </a:p>
          <a:p>
            <a:pPr lvl="2"/>
            <a:r>
              <a:rPr lang="en-US" sz="2000" dirty="0" smtClean="0"/>
              <a:t>3 times the charge in same location has 3 times the electric potential energy but the same electric potential </a:t>
            </a:r>
            <a:br>
              <a:rPr lang="en-US" sz="2000" dirty="0" smtClean="0"/>
            </a:br>
            <a:r>
              <a:rPr lang="en-US" sz="2000" dirty="0" smtClean="0"/>
              <a:t>(2</a:t>
            </a:r>
            <a:r>
              <a:rPr lang="en-US" sz="2000" i="1" dirty="0" smtClean="0"/>
              <a:t> E</a:t>
            </a:r>
            <a:r>
              <a:rPr lang="en-US" sz="2000" dirty="0" smtClean="0"/>
              <a:t>/2</a:t>
            </a:r>
            <a:r>
              <a:rPr lang="en-US" sz="2000" i="1" dirty="0" smtClean="0"/>
              <a:t> q </a:t>
            </a:r>
            <a:r>
              <a:rPr lang="en-US" sz="2000" dirty="0" smtClean="0"/>
              <a:t>= 3 </a:t>
            </a:r>
            <a:r>
              <a:rPr lang="en-US" sz="2000" i="1" dirty="0" smtClean="0"/>
              <a:t>E</a:t>
            </a:r>
            <a:r>
              <a:rPr lang="en-US" sz="2000" dirty="0" smtClean="0"/>
              <a:t>/3</a:t>
            </a:r>
            <a:r>
              <a:rPr lang="en-US" sz="2000" i="1" dirty="0" smtClean="0"/>
              <a:t> q </a:t>
            </a:r>
            <a:r>
              <a:rPr lang="en-US" sz="2000" dirty="0" smtClean="0"/>
              <a:t>= </a:t>
            </a:r>
            <a:r>
              <a:rPr lang="en-US" sz="2000" i="1" spc="300" dirty="0" smtClean="0"/>
              <a:t>V</a:t>
            </a:r>
            <a:r>
              <a:rPr lang="en-US" sz="2000" spc="300" dirty="0" smtClean="0"/>
              <a:t>)</a:t>
            </a:r>
            <a:endParaRPr lang="en-US" sz="2000" spc="300" dirty="0"/>
          </a:p>
        </p:txBody>
      </p:sp>
      <p:sp>
        <p:nvSpPr>
          <p:cNvPr id="3081" name="Rectangle 2"/>
          <p:cNvSpPr>
            <a:spLocks noChangeArrowheads="1"/>
          </p:cNvSpPr>
          <p:nvPr/>
        </p:nvSpPr>
        <p:spPr bwMode="auto">
          <a:xfrm>
            <a:off x="5889605" y="2594437"/>
            <a:ext cx="159489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dirty="0">
                <a:solidFill>
                  <a:schemeClr val="tx2"/>
                </a:solidFill>
              </a:rPr>
              <a:t>1 coulomb</a:t>
            </a:r>
          </a:p>
        </p:txBody>
      </p:sp>
      <p:sp>
        <p:nvSpPr>
          <p:cNvPr id="3082" name="Rectangle 2"/>
          <p:cNvSpPr>
            <a:spLocks noChangeArrowheads="1"/>
          </p:cNvSpPr>
          <p:nvPr/>
        </p:nvSpPr>
        <p:spPr bwMode="auto">
          <a:xfrm>
            <a:off x="6140820" y="2152069"/>
            <a:ext cx="1092464"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dirty="0">
                <a:solidFill>
                  <a:schemeClr val="tx2"/>
                </a:solidFill>
              </a:rPr>
              <a:t>1 joule</a:t>
            </a:r>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
        <p:nvSpPr>
          <p:cNvPr id="15" name="Freeform 14"/>
          <p:cNvSpPr/>
          <p:nvPr/>
        </p:nvSpPr>
        <p:spPr>
          <a:xfrm flipV="1">
            <a:off x="5990652" y="2578126"/>
            <a:ext cx="1392800" cy="50774"/>
          </a:xfrm>
          <a:custGeom>
            <a:avLst/>
            <a:gdLst>
              <a:gd name="connsiteX0" fmla="*/ 0 w 1111250"/>
              <a:gd name="connsiteY0" fmla="*/ 0 h 0"/>
              <a:gd name="connsiteX1" fmla="*/ 1111250 w 1111250"/>
              <a:gd name="connsiteY1" fmla="*/ 0 h 0"/>
              <a:gd name="connsiteX2" fmla="*/ 1111250 w 1111250"/>
              <a:gd name="connsiteY2" fmla="*/ 0 h 0"/>
            </a:gdLst>
            <a:ahLst/>
            <a:cxnLst>
              <a:cxn ang="0">
                <a:pos x="connsiteX0" y="connsiteY0"/>
              </a:cxn>
              <a:cxn ang="0">
                <a:pos x="connsiteX1" y="connsiteY1"/>
              </a:cxn>
              <a:cxn ang="0">
                <a:pos x="connsiteX2" y="connsiteY2"/>
              </a:cxn>
            </a:cxnLst>
            <a:rect l="l" t="t" r="r" b="b"/>
            <a:pathLst>
              <a:path w="1111250">
                <a:moveTo>
                  <a:pt x="0" y="0"/>
                </a:moveTo>
                <a:lnTo>
                  <a:pt x="1111250" y="0"/>
                </a:lnTo>
                <a:lnTo>
                  <a:pt x="1111250" y="0"/>
                </a:lnTo>
              </a:path>
            </a:pathLst>
          </a:custGeom>
          <a:ln w="2540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cmpd="sng">
                <a:solidFill>
                  <a:schemeClr val="tx1"/>
                </a:solidFill>
              </a:ln>
              <a:solidFill>
                <a:srgbClr val="000000"/>
              </a:solidFill>
              <a:effectLst/>
              <a:latin typeface="Arial" charset="0"/>
              <a:ea typeface="ＭＳ Ｐゴシック" charset="0"/>
            </a:endParaRPr>
          </a:p>
        </p:txBody>
      </p:sp>
      <p:pic>
        <p:nvPicPr>
          <p:cNvPr id="16" name="Picture 15" descr="22_24_Figure.jpg"/>
          <p:cNvPicPr>
            <a:picLocks noChangeAspect="1"/>
          </p:cNvPicPr>
          <p:nvPr/>
        </p:nvPicPr>
        <p:blipFill rotWithShape="1">
          <a:blip r:embed="rId2">
            <a:extLst>
              <a:ext uri="{28A0092B-C50C-407E-A947-70E740481C1C}">
                <a14:useLocalDpi xmlns:a14="http://schemas.microsoft.com/office/drawing/2010/main" val="0"/>
              </a:ext>
            </a:extLst>
          </a:blip>
          <a:srcRect b="2902"/>
          <a:stretch/>
        </p:blipFill>
        <p:spPr>
          <a:xfrm>
            <a:off x="3480862" y="3972617"/>
            <a:ext cx="2182276" cy="17425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Electric Force and Charges</a:t>
            </a:r>
            <a:endParaRPr lang="en-US"/>
          </a:p>
        </p:txBody>
      </p:sp>
      <p:sp>
        <p:nvSpPr>
          <p:cNvPr id="8195" name="Rectangle 3"/>
          <p:cNvSpPr>
            <a:spLocks noGrp="1" noChangeArrowheads="1"/>
          </p:cNvSpPr>
          <p:nvPr>
            <p:ph idx="1"/>
          </p:nvPr>
        </p:nvSpPr>
        <p:spPr/>
        <p:txBody>
          <a:bodyPr/>
          <a:lstStyle/>
          <a:p>
            <a:r>
              <a:rPr lang="en-US" dirty="0" smtClean="0"/>
              <a:t>Central rule of electricity</a:t>
            </a:r>
          </a:p>
          <a:p>
            <a:pPr lvl="1"/>
            <a:r>
              <a:rPr lang="en-US" dirty="0" smtClean="0"/>
              <a:t>Opposite charges attract one another; like charges repel.</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22_01_Figure.jpg"/>
          <p:cNvPicPr>
            <a:picLocks noChangeAspect="1"/>
          </p:cNvPicPr>
          <p:nvPr/>
        </p:nvPicPr>
        <p:blipFill rotWithShape="1">
          <a:blip r:embed="rId2">
            <a:extLst>
              <a:ext uri="{28A0092B-C50C-407E-A947-70E740481C1C}">
                <a14:useLocalDpi xmlns:a14="http://schemas.microsoft.com/office/drawing/2010/main" val="0"/>
              </a:ext>
            </a:extLst>
          </a:blip>
          <a:srcRect b="8036"/>
          <a:stretch/>
        </p:blipFill>
        <p:spPr>
          <a:xfrm>
            <a:off x="363418" y="3698710"/>
            <a:ext cx="8408020" cy="22687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614908"/>
            <a:ext cx="9144000" cy="1077218"/>
          </a:xfrm>
        </p:spPr>
        <p:txBody>
          <a:bodyPr/>
          <a:lstStyle/>
          <a:p>
            <a:r>
              <a:rPr lang="en-US" dirty="0"/>
              <a:t>Electric Potential</a:t>
            </a:r>
            <a:br>
              <a:rPr lang="en-US" dirty="0"/>
            </a:br>
            <a:r>
              <a:rPr lang="en-US" dirty="0"/>
              <a:t>CHECK YOUR NEIGHBOR </a:t>
            </a:r>
          </a:p>
        </p:txBody>
      </p:sp>
      <p:sp>
        <p:nvSpPr>
          <p:cNvPr id="43011" name="Rectangle 3"/>
          <p:cNvSpPr>
            <a:spLocks noGrp="1" noChangeArrowheads="1"/>
          </p:cNvSpPr>
          <p:nvPr>
            <p:ph idx="1"/>
          </p:nvPr>
        </p:nvSpPr>
        <p:spPr/>
        <p:txBody>
          <a:bodyPr/>
          <a:lstStyle/>
          <a:p>
            <a:pPr marL="0" indent="0">
              <a:buNone/>
            </a:pPr>
            <a:r>
              <a:rPr lang="en-US" dirty="0"/>
              <a:t>Electric potential energy is measured in joules. Electric potential, on the other hand (electric potential energy per charge), is </a:t>
            </a:r>
            <a:r>
              <a:rPr lang="en-US" dirty="0" smtClean="0"/>
              <a:t>measured</a:t>
            </a:r>
          </a:p>
          <a:p>
            <a:pPr marL="0" indent="0">
              <a:buNone/>
            </a:pPr>
            <a:endParaRPr lang="en-US" sz="1500" dirty="0" smtClean="0"/>
          </a:p>
          <a:p>
            <a:pPr marL="514350" indent="-514350">
              <a:buFont typeface="+mj-lt"/>
              <a:buAutoNum type="alphaUcPeriod"/>
            </a:pPr>
            <a:r>
              <a:rPr lang="en-US" dirty="0" smtClean="0"/>
              <a:t>in volts.</a:t>
            </a:r>
          </a:p>
          <a:p>
            <a:pPr marL="514350" indent="-514350">
              <a:buFont typeface="+mj-lt"/>
              <a:buAutoNum type="alphaUcPeriod"/>
            </a:pPr>
            <a:r>
              <a:rPr lang="en-US" dirty="0" smtClean="0"/>
              <a:t>in watts. </a:t>
            </a:r>
          </a:p>
          <a:p>
            <a:pPr marL="514350" indent="-514350">
              <a:buFont typeface="+mj-lt"/>
              <a:buAutoNum type="alphaUcPeriod"/>
            </a:pPr>
            <a:r>
              <a:rPr lang="en-US" dirty="0" smtClean="0"/>
              <a:t>in amperes.</a:t>
            </a:r>
          </a:p>
          <a:p>
            <a:pPr marL="514350" indent="-514350">
              <a:buFont typeface="+mj-lt"/>
              <a:buAutoNum type="alphaUcPeriod"/>
            </a:pPr>
            <a:r>
              <a:rPr lang="en-US" dirty="0" smtClean="0"/>
              <a:t>also in joules.</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614908"/>
            <a:ext cx="9144000" cy="1077218"/>
          </a:xfrm>
        </p:spPr>
        <p:txBody>
          <a:bodyPr/>
          <a:lstStyle/>
          <a:p>
            <a:r>
              <a:rPr lang="en-US" dirty="0"/>
              <a:t>Electric Potential</a:t>
            </a:r>
            <a:br>
              <a:rPr lang="en-US" dirty="0"/>
            </a:br>
            <a:r>
              <a:rPr lang="en-US" dirty="0"/>
              <a:t>CHECK YOUR </a:t>
            </a:r>
            <a:r>
              <a:rPr lang="en-US" dirty="0" smtClean="0"/>
              <a:t>ANSWER </a:t>
            </a:r>
            <a:endParaRPr lang="en-US" dirty="0"/>
          </a:p>
        </p:txBody>
      </p:sp>
      <p:sp>
        <p:nvSpPr>
          <p:cNvPr id="43011" name="Rectangle 3"/>
          <p:cNvSpPr>
            <a:spLocks noGrp="1" noChangeArrowheads="1"/>
          </p:cNvSpPr>
          <p:nvPr>
            <p:ph idx="1"/>
          </p:nvPr>
        </p:nvSpPr>
        <p:spPr/>
        <p:txBody>
          <a:bodyPr/>
          <a:lstStyle/>
          <a:p>
            <a:pPr marL="0" indent="0">
              <a:buNone/>
            </a:pPr>
            <a:r>
              <a:rPr lang="en-US" dirty="0"/>
              <a:t>Electric potential energy is measured in joules. Electric potential, on the other hand (electric potential energy per charge), is </a:t>
            </a:r>
            <a:r>
              <a:rPr lang="en-US" dirty="0" smtClean="0"/>
              <a:t>measured</a:t>
            </a:r>
          </a:p>
          <a:p>
            <a:pPr marL="0" indent="0">
              <a:buNone/>
            </a:pPr>
            <a:endParaRPr lang="en-US" sz="1500" dirty="0" smtClean="0"/>
          </a:p>
          <a:p>
            <a:pPr marL="514350" indent="-514350">
              <a:buFont typeface="+mj-lt"/>
              <a:buAutoNum type="alphaUcPeriod"/>
            </a:pPr>
            <a:r>
              <a:rPr lang="en-US" b="1" dirty="0" smtClean="0"/>
              <a:t>in volts.</a:t>
            </a:r>
          </a:p>
          <a:p>
            <a:pPr marL="514350" indent="-514350">
              <a:buFont typeface="+mj-lt"/>
              <a:buAutoNum type="alphaUcPeriod"/>
            </a:pPr>
            <a:r>
              <a:rPr lang="en-US" dirty="0" smtClean="0"/>
              <a:t>in watts. </a:t>
            </a:r>
          </a:p>
          <a:p>
            <a:pPr marL="514350" indent="-514350">
              <a:buFont typeface="+mj-lt"/>
              <a:buAutoNum type="alphaUcPeriod"/>
            </a:pPr>
            <a:r>
              <a:rPr lang="en-US" dirty="0" smtClean="0"/>
              <a:t>in amperes.</a:t>
            </a:r>
          </a:p>
          <a:p>
            <a:pPr marL="514350" indent="-514350">
              <a:buFont typeface="+mj-lt"/>
              <a:buAutoNum type="alphaUcPeriod"/>
            </a:pPr>
            <a:r>
              <a:rPr lang="en-US" dirty="0" smtClean="0"/>
              <a:t>also in joules.</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1623157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Electric Potential</a:t>
            </a:r>
            <a:endParaRPr lang="en-US"/>
          </a:p>
        </p:txBody>
      </p:sp>
      <p:sp>
        <p:nvSpPr>
          <p:cNvPr id="44035" name="Rectangle 3"/>
          <p:cNvSpPr>
            <a:spLocks noGrp="1" noChangeArrowheads="1"/>
          </p:cNvSpPr>
          <p:nvPr>
            <p:ph idx="1"/>
          </p:nvPr>
        </p:nvSpPr>
        <p:spPr/>
        <p:txBody>
          <a:bodyPr/>
          <a:lstStyle/>
          <a:p>
            <a:r>
              <a:rPr lang="en-US" sz="2400" dirty="0" smtClean="0"/>
              <a:t>Electric potential (voltage) (continued)</a:t>
            </a:r>
          </a:p>
          <a:p>
            <a:pPr lvl="1"/>
            <a:r>
              <a:rPr lang="en-US" sz="2400" dirty="0" smtClean="0"/>
              <a:t>High voltage can occur at low electric potential energy for a small amount of charge.</a:t>
            </a:r>
          </a:p>
          <a:p>
            <a:pPr lvl="1"/>
            <a:r>
              <a:rPr lang="en-US" sz="2400" dirty="0" smtClean="0"/>
              <a:t>High voltage at high electric potential energy occurs for lots of charge.</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22_25_Figure.jpg"/>
          <p:cNvPicPr>
            <a:picLocks noChangeAspect="1"/>
          </p:cNvPicPr>
          <p:nvPr/>
        </p:nvPicPr>
        <p:blipFill rotWithShape="1">
          <a:blip r:embed="rId2">
            <a:extLst>
              <a:ext uri="{28A0092B-C50C-407E-A947-70E740481C1C}">
                <a14:useLocalDpi xmlns:a14="http://schemas.microsoft.com/office/drawing/2010/main" val="0"/>
              </a:ext>
            </a:extLst>
          </a:blip>
          <a:srcRect b="2902"/>
          <a:stretch/>
        </p:blipFill>
        <p:spPr>
          <a:xfrm>
            <a:off x="2889734" y="4016107"/>
            <a:ext cx="3364532" cy="26927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Electric Energy Storage</a:t>
            </a:r>
            <a:endParaRPr lang="en-US"/>
          </a:p>
        </p:txBody>
      </p:sp>
      <p:sp>
        <p:nvSpPr>
          <p:cNvPr id="45059" name="Rectangle 3"/>
          <p:cNvSpPr>
            <a:spLocks noGrp="1" noChangeArrowheads="1"/>
          </p:cNvSpPr>
          <p:nvPr>
            <p:ph sz="half" idx="1"/>
          </p:nvPr>
        </p:nvSpPr>
        <p:spPr>
          <a:xfrm>
            <a:off x="365124" y="1463040"/>
            <a:ext cx="4775522" cy="5106987"/>
          </a:xfrm>
        </p:spPr>
        <p:txBody>
          <a:bodyPr/>
          <a:lstStyle/>
          <a:p>
            <a:r>
              <a:rPr lang="en-US" sz="2400" dirty="0" smtClean="0"/>
              <a:t>Electrical energy can be stored in a common device called a </a:t>
            </a:r>
            <a:r>
              <a:rPr lang="en-US" sz="2400" b="1" dirty="0" smtClean="0"/>
              <a:t>capacitor.</a:t>
            </a:r>
          </a:p>
          <a:p>
            <a:r>
              <a:rPr lang="en-US" sz="2400" dirty="0" smtClean="0"/>
              <a:t>The simplest capacitor is a pair of conducting plates separated by a small distance, but not touching each other. </a:t>
            </a:r>
          </a:p>
          <a:p>
            <a:r>
              <a:rPr lang="en-US" sz="2400" dirty="0" smtClean="0"/>
              <a:t>When the plates are connected to a charging device, such as the battery, electrons are transferred from one plate to the other.</a:t>
            </a:r>
            <a:endParaRPr lang="en-US" sz="2400"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10" name="Picture 9" descr="22_26_Figure.jpg"/>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5331189" y="1441231"/>
            <a:ext cx="3462214" cy="45958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Electric Energy Storage</a:t>
            </a:r>
            <a:endParaRPr lang="en-US"/>
          </a:p>
        </p:txBody>
      </p:sp>
      <p:sp>
        <p:nvSpPr>
          <p:cNvPr id="78851" name="Rectangle 3"/>
          <p:cNvSpPr>
            <a:spLocks noGrp="1" noChangeArrowheads="1"/>
          </p:cNvSpPr>
          <p:nvPr>
            <p:ph idx="1"/>
          </p:nvPr>
        </p:nvSpPr>
        <p:spPr/>
        <p:txBody>
          <a:bodyPr/>
          <a:lstStyle/>
          <a:p>
            <a:r>
              <a:rPr lang="en-US" sz="2400" dirty="0" smtClean="0"/>
              <a:t>This occurs as the positive battery terminal pulls electrons from the plate connected to it.</a:t>
            </a:r>
          </a:p>
          <a:p>
            <a:r>
              <a:rPr lang="en-US" sz="2400" dirty="0" smtClean="0"/>
              <a:t>These electrons, in effect, are pumped through the battery and through the negative terminal to the opposite plate.</a:t>
            </a:r>
          </a:p>
          <a:p>
            <a:r>
              <a:rPr lang="en-US" sz="2400" dirty="0" smtClean="0"/>
              <a:t>The capacitor plates then have equal and opposite charges:</a:t>
            </a:r>
          </a:p>
          <a:p>
            <a:pPr lvl="1"/>
            <a:r>
              <a:rPr lang="en-US" sz="2400" dirty="0" smtClean="0"/>
              <a:t>The positive plate connected to the positive battery terminal, and</a:t>
            </a:r>
          </a:p>
          <a:p>
            <a:pPr lvl="1"/>
            <a:r>
              <a:rPr lang="en-US" sz="2400" dirty="0" smtClean="0"/>
              <a:t>The negative plate connected to the negative terminal. </a:t>
            </a:r>
            <a:endParaRPr lang="en-US" sz="2400"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Electric Energy Storage</a:t>
            </a:r>
            <a:endParaRPr lang="en-US"/>
          </a:p>
        </p:txBody>
      </p:sp>
      <p:sp>
        <p:nvSpPr>
          <p:cNvPr id="47107" name="Rectangle 3"/>
          <p:cNvSpPr>
            <a:spLocks noGrp="1" noChangeArrowheads="1"/>
          </p:cNvSpPr>
          <p:nvPr>
            <p:ph idx="1"/>
          </p:nvPr>
        </p:nvSpPr>
        <p:spPr/>
        <p:txBody>
          <a:bodyPr/>
          <a:lstStyle/>
          <a:p>
            <a:r>
              <a:rPr lang="en-US" sz="2400" dirty="0" smtClean="0"/>
              <a:t>The charging process is complete when the potential difference between the plates equals the potential difference between the battery terminals—the battery voltage. </a:t>
            </a:r>
          </a:p>
          <a:p>
            <a:r>
              <a:rPr lang="en-US" sz="2400" dirty="0" smtClean="0"/>
              <a:t>The greater the battery voltage, and the larger and closer the plates, the greater the charge that can be stored.</a:t>
            </a:r>
          </a:p>
          <a:p>
            <a:r>
              <a:rPr lang="en-US" sz="2400" dirty="0" smtClean="0"/>
              <a:t>The energy stored in a capacitor comes from the work required to charge it. </a:t>
            </a:r>
          </a:p>
          <a:p>
            <a:r>
              <a:rPr lang="en-US" sz="2400" dirty="0" smtClean="0"/>
              <a:t>Discharging a charged capacitor can be a shocking experience if you happen to be the conducting path. </a:t>
            </a:r>
            <a:endParaRPr lang="en-US" sz="2400"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2_30_Figure.jpg"/>
          <p:cNvPicPr>
            <a:picLocks noChangeAspect="1"/>
          </p:cNvPicPr>
          <p:nvPr/>
        </p:nvPicPr>
        <p:blipFill rotWithShape="1">
          <a:blip r:embed="rId2">
            <a:extLst>
              <a:ext uri="{28A0092B-C50C-407E-A947-70E740481C1C}">
                <a14:useLocalDpi xmlns:a14="http://schemas.microsoft.com/office/drawing/2010/main" val="0"/>
              </a:ext>
            </a:extLst>
          </a:blip>
          <a:srcRect b="2509"/>
          <a:stretch/>
        </p:blipFill>
        <p:spPr>
          <a:xfrm>
            <a:off x="2251236" y="2841755"/>
            <a:ext cx="4745904" cy="3872319"/>
          </a:xfrm>
          <a:prstGeom prst="rect">
            <a:avLst/>
          </a:prstGeom>
        </p:spPr>
      </p:pic>
      <p:sp>
        <p:nvSpPr>
          <p:cNvPr id="48130" name="Rectangle 2"/>
          <p:cNvSpPr>
            <a:spLocks noGrp="1" noChangeArrowheads="1"/>
          </p:cNvSpPr>
          <p:nvPr>
            <p:ph type="title"/>
          </p:nvPr>
        </p:nvSpPr>
        <p:spPr/>
        <p:txBody>
          <a:bodyPr/>
          <a:lstStyle/>
          <a:p>
            <a:r>
              <a:rPr lang="en-US" smtClean="0"/>
              <a:t>Electric Energy Storage</a:t>
            </a:r>
            <a:endParaRPr lang="en-US"/>
          </a:p>
        </p:txBody>
      </p:sp>
      <p:sp>
        <p:nvSpPr>
          <p:cNvPr id="48131" name="Rectangle 3"/>
          <p:cNvSpPr>
            <a:spLocks noGrp="1" noChangeArrowheads="1"/>
          </p:cNvSpPr>
          <p:nvPr>
            <p:ph idx="1"/>
          </p:nvPr>
        </p:nvSpPr>
        <p:spPr/>
        <p:txBody>
          <a:bodyPr/>
          <a:lstStyle/>
          <a:p>
            <a:r>
              <a:rPr lang="en-US" sz="2400" dirty="0" smtClean="0"/>
              <a:t>A common laboratory device for producing high voltages and creating static electricity </a:t>
            </a:r>
            <a:r>
              <a:rPr lang="nl-NL" sz="2400" dirty="0" smtClean="0"/>
              <a:t>is the </a:t>
            </a:r>
            <a:r>
              <a:rPr lang="nl-NL" sz="2400" i="1" dirty="0" smtClean="0"/>
              <a:t>Van de Graaff generator</a:t>
            </a:r>
            <a:r>
              <a:rPr lang="nl-NL" sz="2400" dirty="0" smtClean="0"/>
              <a:t>.</a:t>
            </a:r>
            <a:endParaRPr lang="en-US" sz="2400"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Electric Force and Charges</a:t>
            </a:r>
            <a:endParaRPr lang="en-US"/>
          </a:p>
        </p:txBody>
      </p:sp>
      <p:sp>
        <p:nvSpPr>
          <p:cNvPr id="9219" name="Rectangle 3"/>
          <p:cNvSpPr>
            <a:spLocks noGrp="1" noChangeArrowheads="1"/>
          </p:cNvSpPr>
          <p:nvPr>
            <p:ph idx="1"/>
          </p:nvPr>
        </p:nvSpPr>
        <p:spPr/>
        <p:txBody>
          <a:bodyPr/>
          <a:lstStyle/>
          <a:p>
            <a:r>
              <a:rPr lang="en-US" dirty="0" smtClean="0"/>
              <a:t>Protons</a:t>
            </a:r>
          </a:p>
          <a:p>
            <a:pPr lvl="1"/>
            <a:r>
              <a:rPr lang="en-US" dirty="0" smtClean="0"/>
              <a:t>Positive electric charges</a:t>
            </a:r>
          </a:p>
          <a:p>
            <a:pPr lvl="1"/>
            <a:r>
              <a:rPr lang="en-US" dirty="0" smtClean="0"/>
              <a:t>Repel positives, but attract negatives</a:t>
            </a:r>
          </a:p>
          <a:p>
            <a:r>
              <a:rPr lang="en-US" dirty="0" smtClean="0"/>
              <a:t>Electrons	</a:t>
            </a:r>
          </a:p>
          <a:p>
            <a:pPr lvl="1"/>
            <a:r>
              <a:rPr lang="en-US" dirty="0" smtClean="0"/>
              <a:t>Negative electric charges</a:t>
            </a:r>
          </a:p>
          <a:p>
            <a:pPr lvl="1"/>
            <a:r>
              <a:rPr lang="en-US" dirty="0" smtClean="0"/>
              <a:t>Repel negatives, but</a:t>
            </a:r>
            <a:br>
              <a:rPr lang="en-US" dirty="0" smtClean="0"/>
            </a:br>
            <a:r>
              <a:rPr lang="en-US" dirty="0" smtClean="0"/>
              <a:t>attract positives</a:t>
            </a:r>
          </a:p>
          <a:p>
            <a:r>
              <a:rPr lang="en-US" dirty="0" smtClean="0"/>
              <a:t>Neutrons</a:t>
            </a:r>
          </a:p>
          <a:p>
            <a:pPr lvl="1"/>
            <a:r>
              <a:rPr lang="en-US" dirty="0" smtClean="0"/>
              <a:t>Neutral electric charge</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22_02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310598" y="3511571"/>
            <a:ext cx="3585172" cy="31604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Electric Force and Charges</a:t>
            </a:r>
            <a:endParaRPr lang="en-US"/>
          </a:p>
        </p:txBody>
      </p:sp>
      <p:sp>
        <p:nvSpPr>
          <p:cNvPr id="10243" name="Rectangle 3"/>
          <p:cNvSpPr>
            <a:spLocks noGrp="1" noChangeArrowheads="1"/>
          </p:cNvSpPr>
          <p:nvPr>
            <p:ph idx="1"/>
          </p:nvPr>
        </p:nvSpPr>
        <p:spPr/>
        <p:txBody>
          <a:bodyPr/>
          <a:lstStyle/>
          <a:p>
            <a:r>
              <a:rPr lang="en-US" dirty="0" smtClean="0"/>
              <a:t>Fundamental facts about atoms</a:t>
            </a:r>
          </a:p>
          <a:p>
            <a:pPr marL="971550" lvl="1" indent="-514350">
              <a:buFont typeface="+mj-lt"/>
              <a:buAutoNum type="arabicPeriod"/>
            </a:pPr>
            <a:r>
              <a:rPr lang="en-US" dirty="0" smtClean="0"/>
              <a:t>Every atom is composed of a positively charged nucleus surrounded by negatively charged electrons.</a:t>
            </a:r>
          </a:p>
          <a:p>
            <a:pPr marL="971550" lvl="1" indent="-514350">
              <a:buFont typeface="+mj-lt"/>
              <a:buAutoNum type="arabicPeriod"/>
            </a:pPr>
            <a:r>
              <a:rPr lang="en-US" dirty="0" smtClean="0"/>
              <a:t>Each of the electrons in any atom has the same quantity of negative charge and the same mass.</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Electric Force and Charges</a:t>
            </a:r>
            <a:endParaRPr lang="en-US"/>
          </a:p>
        </p:txBody>
      </p:sp>
      <p:sp>
        <p:nvSpPr>
          <p:cNvPr id="11267" name="Rectangle 3"/>
          <p:cNvSpPr>
            <a:spLocks noGrp="1" noChangeArrowheads="1"/>
          </p:cNvSpPr>
          <p:nvPr>
            <p:ph idx="1"/>
          </p:nvPr>
        </p:nvSpPr>
        <p:spPr/>
        <p:txBody>
          <a:bodyPr/>
          <a:lstStyle/>
          <a:p>
            <a:r>
              <a:rPr lang="en-US" dirty="0" smtClean="0"/>
              <a:t>Fundamental facts about atoms (continued)</a:t>
            </a:r>
          </a:p>
          <a:p>
            <a:pPr marL="971550" lvl="1" indent="-514350">
              <a:buFont typeface="+mj-lt"/>
              <a:buAutoNum type="arabicPeriod" startAt="3"/>
            </a:pPr>
            <a:r>
              <a:rPr lang="en-US" dirty="0" smtClean="0"/>
              <a:t>Protons and neutrons compose the nucleus. Protons are about 1800 times more massive than electrons, but each one carries an amount of positive charge equal to the negative charge of electrons. Neutrons have slightly more mass than protons and have no net charge.</a:t>
            </a:r>
          </a:p>
          <a:p>
            <a:pPr marL="971550" lvl="1" indent="-514350">
              <a:buFont typeface="+mj-lt"/>
              <a:buAutoNum type="arabicPeriod" startAt="3"/>
            </a:pPr>
            <a:r>
              <a:rPr lang="en-US" dirty="0" smtClean="0"/>
              <a:t>Atoms usually have as many electrons as protons, so the atom has zero net charge.</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Electric Force and Charges</a:t>
            </a:r>
            <a:endParaRPr lang="en-US"/>
          </a:p>
        </p:txBody>
      </p:sp>
      <p:sp>
        <p:nvSpPr>
          <p:cNvPr id="12291" name="Rectangle 3"/>
          <p:cNvSpPr>
            <a:spLocks noGrp="1" noChangeArrowheads="1"/>
          </p:cNvSpPr>
          <p:nvPr>
            <p:ph idx="1"/>
          </p:nvPr>
        </p:nvSpPr>
        <p:spPr/>
        <p:txBody>
          <a:bodyPr/>
          <a:lstStyle/>
          <a:p>
            <a:r>
              <a:rPr lang="en-US" dirty="0" smtClean="0"/>
              <a:t>Ion</a:t>
            </a:r>
          </a:p>
          <a:p>
            <a:pPr lvl="1"/>
            <a:r>
              <a:rPr lang="en-US" dirty="0" smtClean="0"/>
              <a:t>Positive ion—atom losing one or more electrons has positive net charge.</a:t>
            </a:r>
          </a:p>
          <a:p>
            <a:pPr lvl="1"/>
            <a:r>
              <a:rPr lang="en-US" dirty="0" smtClean="0"/>
              <a:t>Negative ion—atom gaining one or more electrons has negative net charge.</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Electric Force and Charges</a:t>
            </a:r>
            <a:endParaRPr lang="en-US"/>
          </a:p>
        </p:txBody>
      </p:sp>
      <p:sp>
        <p:nvSpPr>
          <p:cNvPr id="13315" name="Rectangle 3"/>
          <p:cNvSpPr>
            <a:spLocks noGrp="1" noChangeArrowheads="1"/>
          </p:cNvSpPr>
          <p:nvPr>
            <p:ph idx="1"/>
          </p:nvPr>
        </p:nvSpPr>
        <p:spPr/>
        <p:txBody>
          <a:bodyPr/>
          <a:lstStyle/>
          <a:p>
            <a:r>
              <a:rPr lang="en-US" dirty="0" smtClean="0"/>
              <a:t>Electrons in an atom</a:t>
            </a:r>
          </a:p>
          <a:p>
            <a:pPr lvl="1"/>
            <a:r>
              <a:rPr lang="en-US" dirty="0" smtClean="0"/>
              <a:t>Innermost—attracted very strongly to oppositely charged atomic nucleus</a:t>
            </a:r>
          </a:p>
          <a:p>
            <a:pPr lvl="1"/>
            <a:r>
              <a:rPr lang="en-US" dirty="0" smtClean="0"/>
              <a:t>Outermost—attracted loosely and can be easily dislodged</a:t>
            </a:r>
            <a:endParaRPr lang="en-US"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1021</TotalTime>
  <Words>2519</Words>
  <Application>Microsoft Macintosh PowerPoint</Application>
  <PresentationFormat>On-screen Show (4:3)</PresentationFormat>
  <Paragraphs>309</Paragraphs>
  <Slides>46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HA5Lect_template</vt:lpstr>
      <vt:lpstr>Equation</vt:lpstr>
      <vt:lpstr>Chapter 22: Electrostatics</vt:lpstr>
      <vt:lpstr>This lecture will help you understand:</vt:lpstr>
      <vt:lpstr>Electricity</vt:lpstr>
      <vt:lpstr>Electric Force and Charges</vt:lpstr>
      <vt:lpstr>Electric Force and Charges</vt:lpstr>
      <vt:lpstr>Electric Force and Charges</vt:lpstr>
      <vt:lpstr>Electric Force and Charges</vt:lpstr>
      <vt:lpstr>Electric Force and Charges</vt:lpstr>
      <vt:lpstr>Electric Force and Charges</vt:lpstr>
      <vt:lpstr>Electric Force and Charges</vt:lpstr>
      <vt:lpstr>Electric Force and Charges CHECK YOUR NEIGHBOR </vt:lpstr>
      <vt:lpstr>Electric Force and Charges CHECK YOUR ANSWER </vt:lpstr>
      <vt:lpstr>Conservation of Charge</vt:lpstr>
      <vt:lpstr>Coulomb's Law</vt:lpstr>
      <vt:lpstr>Coulomb's Law</vt:lpstr>
      <vt:lpstr>Coulomb's Law CHECK YOUR NEIGHBOR </vt:lpstr>
      <vt:lpstr>Coulomb's Law CHECK YOUR ANSWER </vt:lpstr>
      <vt:lpstr>Coulomb's Law</vt:lpstr>
      <vt:lpstr>Coulomb's Law</vt:lpstr>
      <vt:lpstr>Conductors and Insulators</vt:lpstr>
      <vt:lpstr>Conductors and Insulators</vt:lpstr>
      <vt:lpstr>Conductors and Insulators CHECK YOUR NEIGHBOR </vt:lpstr>
      <vt:lpstr>Conductors and Insulators CHECK YOUR ANSWER </vt:lpstr>
      <vt:lpstr>Superconductors</vt:lpstr>
      <vt:lpstr>Charging</vt:lpstr>
      <vt:lpstr>Charging</vt:lpstr>
      <vt:lpstr>Charging</vt:lpstr>
      <vt:lpstr>Charge Polarization</vt:lpstr>
      <vt:lpstr>Charge Polarization</vt:lpstr>
      <vt:lpstr>Charge Polarization</vt:lpstr>
      <vt:lpstr>Charge Polarization</vt:lpstr>
      <vt:lpstr>Charge Polarization</vt:lpstr>
      <vt:lpstr>Electric Field</vt:lpstr>
      <vt:lpstr>Electric Field</vt:lpstr>
      <vt:lpstr>Electric Field</vt:lpstr>
      <vt:lpstr>Electric Potential</vt:lpstr>
      <vt:lpstr>Electric Potential</vt:lpstr>
      <vt:lpstr>Electric Potential</vt:lpstr>
      <vt:lpstr>Electric Potential</vt:lpstr>
      <vt:lpstr>Electric Potential CHECK YOUR NEIGHBOR </vt:lpstr>
      <vt:lpstr>Electric Potential CHECK YOUR ANSWER </vt:lpstr>
      <vt:lpstr>Electric Potential</vt:lpstr>
      <vt:lpstr>Electric Energy Storage</vt:lpstr>
      <vt:lpstr>Electric Energy Storage</vt:lpstr>
      <vt:lpstr>Electric Energy Storage</vt:lpstr>
      <vt:lpstr>Electric Energy Storage</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144</cp:revision>
  <dcterms:created xsi:type="dcterms:W3CDTF">2007-09-26T05:29:17Z</dcterms:created>
  <dcterms:modified xsi:type="dcterms:W3CDTF">2014-04-30T13:32:15Z</dcterms:modified>
</cp:coreProperties>
</file>