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45"/>
  </p:notesMasterIdLst>
  <p:handoutMasterIdLst>
    <p:handoutMasterId r:id="rId46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302" r:id="rId15"/>
    <p:sldId id="273" r:id="rId16"/>
    <p:sldId id="303" r:id="rId17"/>
    <p:sldId id="275" r:id="rId18"/>
    <p:sldId id="276" r:id="rId19"/>
    <p:sldId id="304" r:id="rId20"/>
    <p:sldId id="278" r:id="rId21"/>
    <p:sldId id="279" r:id="rId22"/>
    <p:sldId id="305" r:id="rId23"/>
    <p:sldId id="281" r:id="rId24"/>
    <p:sldId id="282" r:id="rId25"/>
    <p:sldId id="283" r:id="rId26"/>
    <p:sldId id="306" r:id="rId27"/>
    <p:sldId id="285" r:id="rId28"/>
    <p:sldId id="307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308" r:id="rId38"/>
    <p:sldId id="296" r:id="rId39"/>
    <p:sldId id="297" r:id="rId40"/>
    <p:sldId id="298" r:id="rId41"/>
    <p:sldId id="299" r:id="rId42"/>
    <p:sldId id="300" r:id="rId43"/>
    <p:sldId id="301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4499"/>
    <a:srgbClr val="F44311"/>
    <a:srgbClr val="0063B1"/>
    <a:srgbClr val="232E5B"/>
    <a:srgbClr val="0064B2"/>
    <a:srgbClr val="000000"/>
    <a:srgbClr val="E5B73D"/>
    <a:srgbClr val="CD0044"/>
    <a:srgbClr val="4D92BC"/>
    <a:srgbClr val="6A7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25" autoAdjust="0"/>
    <p:restoredTop sz="94342" autoAdjust="0"/>
  </p:normalViewPr>
  <p:slideViewPr>
    <p:cSldViewPr snapToGrid="0">
      <p:cViewPr varScale="1">
        <p:scale>
          <a:sx n="105" d="100"/>
          <a:sy n="105" d="100"/>
        </p:scale>
        <p:origin x="-544" y="-112"/>
      </p:cViewPr>
      <p:guideLst>
        <p:guide orient="horz" pos="2160"/>
        <p:guide orient="horz" pos="4032"/>
        <p:guide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CAE23-4D2E-2F4E-8AF9-A93C6DBEAC74}" type="datetimeFigureOut">
              <a:rPr lang="en-US" smtClean="0"/>
              <a:t>4/30/14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44CFC-8BF9-2C4E-9289-81FEC5A72F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5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116663-B372-3E48-9F73-B21AA219DBD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97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E69F1-2C49-8541-A1A5-EFBA37142D8A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1495C13-BF4E-7A48-8890-1FF76673E20C}" type="slidenum">
              <a:rPr lang="en-US"/>
              <a:pPr eaLnBrk="1" hangingPunct="1"/>
              <a:t>22</a:t>
            </a:fld>
            <a:endParaRPr lang="en-US" dirty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ea typeface="Batang" charset="0"/>
                <a:cs typeface="Batang" charset="0"/>
              </a:rPr>
              <a:t>C.</a:t>
            </a:r>
            <a:r>
              <a:rPr lang="en-US" baseline="0" dirty="0" smtClean="0">
                <a:ea typeface="Batang" charset="0"/>
                <a:cs typeface="Batang" charset="0"/>
              </a:rPr>
              <a:t> </a:t>
            </a:r>
            <a:r>
              <a:rPr lang="en-US" dirty="0" smtClean="0">
                <a:ea typeface="Batang" charset="0"/>
                <a:cs typeface="Batang" charset="0"/>
              </a:rPr>
              <a:t>Both </a:t>
            </a:r>
            <a:r>
              <a:rPr lang="en-US" dirty="0">
                <a:ea typeface="Batang" charset="0"/>
                <a:cs typeface="Batang" charset="0"/>
              </a:rPr>
              <a:t>at the same time.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8AF4E95-C64F-CD4C-BEE7-003236206215}" type="slidenum">
              <a:rPr lang="en-US"/>
              <a:pPr eaLnBrk="1" hangingPunct="1"/>
              <a:t>25</a:t>
            </a:fld>
            <a:endParaRPr lang="en-US" dirty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ea typeface="Batang" charset="0"/>
                <a:cs typeface="Batang" charset="0"/>
              </a:rPr>
              <a:t>A.</a:t>
            </a:r>
            <a:r>
              <a:rPr lang="en-US" baseline="0" dirty="0" smtClean="0">
                <a:ea typeface="Batang" charset="0"/>
                <a:cs typeface="Batang" charset="0"/>
              </a:rPr>
              <a:t> </a:t>
            </a:r>
            <a:r>
              <a:rPr lang="en-US" dirty="0" smtClean="0">
                <a:ea typeface="Batang" charset="0"/>
                <a:cs typeface="Batang" charset="0"/>
              </a:rPr>
              <a:t>upward</a:t>
            </a:r>
            <a:r>
              <a:rPr lang="en-US" dirty="0">
                <a:ea typeface="Batang" charset="0"/>
                <a:cs typeface="Batang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8AF4E95-C64F-CD4C-BEE7-003236206215}" type="slidenum">
              <a:rPr lang="en-US"/>
              <a:pPr eaLnBrk="1" hangingPunct="1"/>
              <a:t>26</a:t>
            </a:fld>
            <a:endParaRPr lang="en-US" dirty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ea typeface="Batang" charset="0"/>
                <a:cs typeface="Batang" charset="0"/>
              </a:rPr>
              <a:t>A.</a:t>
            </a:r>
            <a:r>
              <a:rPr lang="en-US" baseline="0" dirty="0" smtClean="0">
                <a:ea typeface="Batang" charset="0"/>
                <a:cs typeface="Batang" charset="0"/>
              </a:rPr>
              <a:t> </a:t>
            </a:r>
            <a:r>
              <a:rPr lang="en-US" dirty="0" smtClean="0">
                <a:ea typeface="Batang" charset="0"/>
                <a:cs typeface="Batang" charset="0"/>
              </a:rPr>
              <a:t>upward</a:t>
            </a:r>
            <a:r>
              <a:rPr lang="en-US" dirty="0">
                <a:ea typeface="Batang" charset="0"/>
                <a:cs typeface="Batang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5210381-45AF-F744-B7E3-E5B9779DC9E8}" type="slidenum">
              <a:rPr lang="en-US"/>
              <a:pPr eaLnBrk="1" hangingPunct="1"/>
              <a:t>27</a:t>
            </a:fld>
            <a:endParaRPr lang="en-US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B</a:t>
            </a:r>
            <a:r>
              <a:rPr lang="en-US" dirty="0" smtClean="0">
                <a:ea typeface="Batang" charset="0"/>
                <a:cs typeface="Batang" charset="0"/>
              </a:rPr>
              <a:t>. downward</a:t>
            </a:r>
            <a:r>
              <a:rPr lang="en-US" dirty="0">
                <a:ea typeface="Batang" charset="0"/>
                <a:cs typeface="Batang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5210381-45AF-F744-B7E3-E5B9779DC9E8}" type="slidenum">
              <a:rPr lang="en-US"/>
              <a:pPr eaLnBrk="1" hangingPunct="1"/>
              <a:t>28</a:t>
            </a:fld>
            <a:endParaRPr lang="en-US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B</a:t>
            </a:r>
            <a:r>
              <a:rPr lang="en-US" dirty="0" smtClean="0">
                <a:ea typeface="Batang" charset="0"/>
                <a:cs typeface="Batang" charset="0"/>
              </a:rPr>
              <a:t>. downward</a:t>
            </a:r>
            <a:r>
              <a:rPr lang="en-US" dirty="0">
                <a:ea typeface="Batang" charset="0"/>
                <a:cs typeface="Batang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5AEE013-4977-6E4D-A489-52EA75C3AD9A}" type="slidenum">
              <a:rPr lang="en-US"/>
              <a:pPr eaLnBrk="1" hangingPunct="1"/>
              <a:t>36</a:t>
            </a:fld>
            <a:endParaRPr lang="en-US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ea typeface="Batang" charset="0"/>
                <a:cs typeface="Batang" charset="0"/>
              </a:rPr>
              <a:t>C.</a:t>
            </a:r>
            <a:r>
              <a:rPr lang="en-US" baseline="0" dirty="0" smtClean="0">
                <a:ea typeface="Batang" charset="0"/>
                <a:cs typeface="Batang" charset="0"/>
              </a:rPr>
              <a:t> </a:t>
            </a:r>
            <a:r>
              <a:rPr lang="en-US" dirty="0" smtClean="0"/>
              <a:t>Both </a:t>
            </a:r>
            <a:r>
              <a:rPr lang="en-US" dirty="0"/>
              <a:t>A and B. </a:t>
            </a:r>
            <a:endParaRPr lang="en-US" dirty="0">
              <a:ea typeface="Batang" charset="0"/>
              <a:cs typeface="Batang" charset="0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5AEE013-4977-6E4D-A489-52EA75C3AD9A}" type="slidenum">
              <a:rPr lang="en-US"/>
              <a:pPr eaLnBrk="1" hangingPunct="1"/>
              <a:t>37</a:t>
            </a:fld>
            <a:endParaRPr lang="en-US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ea typeface="Batang" charset="0"/>
                <a:cs typeface="Batang" charset="0"/>
              </a:rPr>
              <a:t>C.</a:t>
            </a:r>
            <a:r>
              <a:rPr lang="en-US" baseline="0" dirty="0" smtClean="0">
                <a:ea typeface="Batang" charset="0"/>
                <a:cs typeface="Batang" charset="0"/>
              </a:rPr>
              <a:t> </a:t>
            </a:r>
            <a:r>
              <a:rPr lang="en-US" dirty="0" smtClean="0"/>
              <a:t>Both </a:t>
            </a:r>
            <a:r>
              <a:rPr lang="en-US" dirty="0"/>
              <a:t>A and B. </a:t>
            </a:r>
            <a:endParaRPr lang="en-US" dirty="0">
              <a:ea typeface="Batang" charset="0"/>
              <a:cs typeface="Batang" charset="0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B68CD5F-18AE-8D4E-8A29-18BF3A7FC456}" type="slidenum">
              <a:rPr lang="en-US"/>
              <a:pPr eaLnBrk="1" hangingPunct="1"/>
              <a:t>13</a:t>
            </a:fld>
            <a:endParaRPr lang="en-US" dirty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A</a:t>
            </a:r>
            <a:r>
              <a:rPr lang="en-US" dirty="0" smtClean="0">
                <a:ea typeface="Batang" charset="0"/>
                <a:cs typeface="Batang" charset="0"/>
              </a:rPr>
              <a:t>.</a:t>
            </a:r>
            <a:r>
              <a:rPr lang="en-US" baseline="0" dirty="0" smtClean="0">
                <a:ea typeface="Batang" charset="0"/>
                <a:cs typeface="Batang" charset="0"/>
              </a:rPr>
              <a:t> </a:t>
            </a:r>
            <a:r>
              <a:rPr lang="en-US" dirty="0" smtClean="0">
                <a:ea typeface="Batang" charset="0"/>
                <a:cs typeface="Batang" charset="0"/>
              </a:rPr>
              <a:t>330 m</a:t>
            </a:r>
            <a:endParaRPr lang="en-US" dirty="0">
              <a:ea typeface="Batang" charset="0"/>
              <a:cs typeface="Batang" charset="0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B68CD5F-18AE-8D4E-8A29-18BF3A7FC456}" type="slidenum">
              <a:rPr lang="en-US"/>
              <a:pPr eaLnBrk="1" hangingPunct="1"/>
              <a:t>14</a:t>
            </a:fld>
            <a:endParaRPr lang="en-US" dirty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A</a:t>
            </a:r>
            <a:r>
              <a:rPr lang="en-US" dirty="0" smtClean="0">
                <a:ea typeface="Batang" charset="0"/>
                <a:cs typeface="Batang" charset="0"/>
              </a:rPr>
              <a:t>.</a:t>
            </a:r>
            <a:r>
              <a:rPr lang="en-US" baseline="0" dirty="0" smtClean="0">
                <a:ea typeface="Batang" charset="0"/>
                <a:cs typeface="Batang" charset="0"/>
              </a:rPr>
              <a:t> </a:t>
            </a:r>
            <a:r>
              <a:rPr lang="en-US" dirty="0" smtClean="0">
                <a:ea typeface="Batang" charset="0"/>
                <a:cs typeface="Batang" charset="0"/>
              </a:rPr>
              <a:t>330 m</a:t>
            </a:r>
            <a:endParaRPr lang="en-US" dirty="0">
              <a:ea typeface="Batang" charset="0"/>
              <a:cs typeface="Batang" charset="0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D269646-FCF9-504F-B440-9F850BB4FAA7}" type="slidenum">
              <a:rPr lang="en-US"/>
              <a:pPr eaLnBrk="1" hangingPunct="1"/>
              <a:t>15</a:t>
            </a:fld>
            <a:endParaRPr lang="en-US" dirty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B</a:t>
            </a:r>
            <a:r>
              <a:rPr lang="en-US" dirty="0" smtClean="0">
                <a:ea typeface="Batang" charset="0"/>
                <a:cs typeface="Batang" charset="0"/>
              </a:rPr>
              <a:t>.</a:t>
            </a:r>
            <a:r>
              <a:rPr lang="en-US" baseline="0" dirty="0" smtClean="0">
                <a:ea typeface="Batang" charset="0"/>
                <a:cs typeface="Batang" charset="0"/>
              </a:rPr>
              <a:t> </a:t>
            </a:r>
            <a:r>
              <a:rPr lang="en-US" dirty="0" smtClean="0">
                <a:ea typeface="Batang" charset="0"/>
                <a:cs typeface="Batang" charset="0"/>
              </a:rPr>
              <a:t>660 m/s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D269646-FCF9-504F-B440-9F850BB4FAA7}" type="slidenum">
              <a:rPr lang="en-US"/>
              <a:pPr eaLnBrk="1" hangingPunct="1"/>
              <a:t>16</a:t>
            </a:fld>
            <a:endParaRPr lang="en-US" dirty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ea typeface="Batang" charset="0"/>
                <a:cs typeface="Batang" charset="0"/>
              </a:rPr>
              <a:t>B.</a:t>
            </a:r>
            <a:r>
              <a:rPr lang="en-US" baseline="0" dirty="0" smtClean="0">
                <a:ea typeface="Batang" charset="0"/>
                <a:cs typeface="Batang" charset="0"/>
              </a:rPr>
              <a:t> </a:t>
            </a:r>
            <a:r>
              <a:rPr lang="en-US" dirty="0" smtClean="0">
                <a:ea typeface="Batang" charset="0"/>
                <a:cs typeface="Batang" charset="0"/>
              </a:rPr>
              <a:t>660 m/s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0A7E6D9-51DA-7F4D-A912-7BE70E52A3A2}" type="slidenum">
              <a:rPr lang="en-US"/>
              <a:pPr eaLnBrk="1" hangingPunct="1"/>
              <a:t>18</a:t>
            </a:fld>
            <a:endParaRPr lang="en-US" dirty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ea typeface="Batang" charset="0"/>
                <a:cs typeface="Batang" charset="0"/>
              </a:rPr>
              <a:t>B.</a:t>
            </a:r>
            <a:r>
              <a:rPr lang="en-US" baseline="0" dirty="0" smtClean="0">
                <a:ea typeface="Batang" charset="0"/>
                <a:cs typeface="Batang" charset="0"/>
              </a:rPr>
              <a:t> </a:t>
            </a:r>
            <a:r>
              <a:rPr lang="en-US" dirty="0" smtClean="0">
                <a:ea typeface="Batang" charset="0"/>
                <a:cs typeface="Batang" charset="0"/>
              </a:rPr>
              <a:t>hard</a:t>
            </a:r>
            <a:r>
              <a:rPr lang="en-US" dirty="0">
                <a:ea typeface="Batang" charset="0"/>
                <a:cs typeface="Batang" charset="0"/>
              </a:rPr>
              <a:t>-surfaced walls.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0A7E6D9-51DA-7F4D-A912-7BE70E52A3A2}" type="slidenum">
              <a:rPr lang="en-US"/>
              <a:pPr eaLnBrk="1" hangingPunct="1"/>
              <a:t>19</a:t>
            </a:fld>
            <a:endParaRPr lang="en-US" dirty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ea typeface="Batang" charset="0"/>
                <a:cs typeface="Batang" charset="0"/>
              </a:rPr>
              <a:t>B.</a:t>
            </a:r>
            <a:r>
              <a:rPr lang="en-US" baseline="0" dirty="0" smtClean="0">
                <a:ea typeface="Batang" charset="0"/>
                <a:cs typeface="Batang" charset="0"/>
              </a:rPr>
              <a:t> </a:t>
            </a:r>
            <a:r>
              <a:rPr lang="en-US" dirty="0" smtClean="0">
                <a:ea typeface="Batang" charset="0"/>
                <a:cs typeface="Batang" charset="0"/>
              </a:rPr>
              <a:t>hard</a:t>
            </a:r>
            <a:r>
              <a:rPr lang="en-US" dirty="0">
                <a:ea typeface="Batang" charset="0"/>
                <a:cs typeface="Batang" charset="0"/>
              </a:rPr>
              <a:t>-surfaced walls.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4A36BC-1ABD-E34C-B36C-1E67471A1F2A}" type="slidenum">
              <a:rPr lang="en-US"/>
              <a:pPr eaLnBrk="1" hangingPunct="1"/>
              <a:t>20</a:t>
            </a:fld>
            <a:endParaRPr lang="en-US" dirty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1495C13-BF4E-7A48-8890-1FF76673E20C}" type="slidenum">
              <a:rPr lang="en-US"/>
              <a:pPr eaLnBrk="1" hangingPunct="1"/>
              <a:t>21</a:t>
            </a:fld>
            <a:endParaRPr lang="en-US" dirty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ea typeface="Batang" charset="0"/>
                <a:cs typeface="Batang" charset="0"/>
              </a:rPr>
              <a:t>C.</a:t>
            </a:r>
            <a:r>
              <a:rPr lang="en-US" baseline="0" dirty="0" smtClean="0">
                <a:ea typeface="Batang" charset="0"/>
                <a:cs typeface="Batang" charset="0"/>
              </a:rPr>
              <a:t> </a:t>
            </a:r>
            <a:r>
              <a:rPr lang="en-US" dirty="0" smtClean="0">
                <a:ea typeface="Batang" charset="0"/>
                <a:cs typeface="Batang" charset="0"/>
              </a:rPr>
              <a:t>Both </a:t>
            </a:r>
            <a:r>
              <a:rPr lang="en-US" dirty="0">
                <a:ea typeface="Batang" charset="0"/>
                <a:cs typeface="Batang" charset="0"/>
              </a:rPr>
              <a:t>at the same time.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5126" y="3124200"/>
            <a:ext cx="3768147" cy="107721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1440"/>
          <a:lstStyle>
            <a:lvl1pPr>
              <a:defRPr>
                <a:solidFill>
                  <a:srgbClr val="F44311"/>
                </a:solidFill>
              </a:defRPr>
            </a:lvl1pPr>
          </a:lstStyle>
          <a:p>
            <a:pPr lvl="0"/>
            <a:r>
              <a:rPr lang="en-US" noProof="0" dirty="0" smtClean="0"/>
              <a:t>Click to edit</a:t>
            </a:r>
            <a:br>
              <a:rPr lang="en-US" noProof="0" dirty="0" smtClean="0"/>
            </a:br>
            <a:r>
              <a:rPr lang="en-US" noProof="0" dirty="0" smtClean="0"/>
              <a:t>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4860925"/>
            <a:ext cx="6569075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000" baseline="0">
                <a:solidFill>
                  <a:srgbClr val="F44311"/>
                </a:solidFill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6350" y="0"/>
            <a:ext cx="9162288" cy="609600"/>
          </a:xfrm>
          <a:prstGeom prst="rect">
            <a:avLst/>
          </a:prstGeom>
          <a:solidFill>
            <a:srgbClr val="2E4499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65125" y="4445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Lecture Outline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9" name="Picture 8" descr="HEWI9107_12_eca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5" y="602537"/>
            <a:ext cx="4886325" cy="625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37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463040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463040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90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2015 Pearson Education, Inc.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486119A-5404-8546-B0BA-7C024AE7869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1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-6350" y="0"/>
            <a:ext cx="9162288" cy="609600"/>
          </a:xfrm>
          <a:prstGeom prst="rect">
            <a:avLst/>
          </a:prstGeom>
          <a:solidFill>
            <a:srgbClr val="2E4499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614908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957254"/>
            <a:ext cx="8229600" cy="465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7313" y="6613525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cs typeface="+mj-cs"/>
              </a:defRPr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</p:sldLayoutIdLst>
  <p:hf sldNum="0" hdr="0" dt="0"/>
  <p:txStyles>
    <p:titleStyle>
      <a:lvl1pPr algn="l" rtl="0" fontAlgn="base">
        <a:spcBef>
          <a:spcPct val="50000"/>
        </a:spcBef>
        <a:spcAft>
          <a:spcPct val="0"/>
        </a:spcAft>
        <a:defRPr sz="3200" b="1">
          <a:solidFill>
            <a:srgbClr val="2E4499"/>
          </a:solidFill>
          <a:latin typeface="+mj-lt"/>
          <a:ea typeface="+mj-ea"/>
          <a:cs typeface="+mj-cs"/>
        </a:defRPr>
      </a:lvl1pPr>
      <a:lvl2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2E4499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rtl="0" fontAlgn="base">
        <a:spcBef>
          <a:spcPct val="20000"/>
        </a:spcBef>
        <a:spcAft>
          <a:spcPct val="0"/>
        </a:spcAft>
        <a:buClr>
          <a:srgbClr val="2E4499"/>
        </a:buClr>
        <a:buChar char="–"/>
        <a:tabLst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2E4499"/>
        </a:buClr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2E4499"/>
        </a:buClr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2E4499"/>
        </a:buClr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365125" y="2890391"/>
            <a:ext cx="2865011" cy="1077218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 smtClean="0"/>
              <a:t>Chapter 20: Sound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in Air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How sound is heard from a radio loudspeaker</a:t>
            </a:r>
          </a:p>
          <a:p>
            <a:pPr lvl="1"/>
            <a:r>
              <a:rPr lang="en-US" sz="2000" dirty="0" smtClean="0"/>
              <a:t>Radio loudspeaker is a paper cone that vibrates.</a:t>
            </a:r>
          </a:p>
          <a:p>
            <a:pPr lvl="1"/>
            <a:r>
              <a:rPr lang="en-US" sz="2000" dirty="0" smtClean="0"/>
              <a:t>Air molecules next to the loudspeaker set into vibration.</a:t>
            </a:r>
          </a:p>
          <a:p>
            <a:pPr lvl="1"/>
            <a:r>
              <a:rPr lang="en-US" sz="2000" dirty="0" smtClean="0"/>
              <a:t>Produces compressions and rarefactions traveling in air.</a:t>
            </a:r>
          </a:p>
          <a:p>
            <a:pPr lvl="1"/>
            <a:r>
              <a:rPr lang="en-US" sz="2000" dirty="0" smtClean="0"/>
              <a:t>Sound waves reach your ears, setting your eardrums into vibration.</a:t>
            </a:r>
          </a:p>
          <a:p>
            <a:pPr lvl="1"/>
            <a:r>
              <a:rPr lang="en-US" sz="2000" dirty="0" smtClean="0"/>
              <a:t>Sound is heard.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6" name="Picture 5" descr="20_04_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124" y="1499752"/>
            <a:ext cx="2366723" cy="2557095"/>
          </a:xfrm>
          <a:prstGeom prst="rect">
            <a:avLst/>
          </a:prstGeom>
        </p:spPr>
      </p:pic>
      <p:pic>
        <p:nvPicPr>
          <p:cNvPr id="7" name="Picture 6" descr="20_05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4"/>
          <a:stretch/>
        </p:blipFill>
        <p:spPr>
          <a:xfrm>
            <a:off x="4240260" y="4242481"/>
            <a:ext cx="4752354" cy="2280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That Transmit Sound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65124" y="1957254"/>
            <a:ext cx="8416357" cy="4753250"/>
          </a:xfrm>
        </p:spPr>
        <p:txBody>
          <a:bodyPr/>
          <a:lstStyle/>
          <a:p>
            <a:r>
              <a:rPr lang="en-US" dirty="0" smtClean="0"/>
              <a:t>Any elastic substance — solid, liquid, gas, or plasma — can transmit sound. </a:t>
            </a:r>
          </a:p>
          <a:p>
            <a:r>
              <a:rPr lang="en-US" dirty="0" smtClean="0"/>
              <a:t>In elastic liquids and solids, the atoms are relatively close together, respond quickly to one another</a:t>
            </a:r>
            <a:r>
              <a:rPr lang="fr-FR" altLang="ja-JP" dirty="0" smtClean="0"/>
              <a:t>'</a:t>
            </a:r>
            <a:r>
              <a:rPr lang="en-US" dirty="0" smtClean="0"/>
              <a:t>s motions, and transmit energy with little loss. </a:t>
            </a:r>
          </a:p>
          <a:p>
            <a:r>
              <a:rPr lang="en-US" dirty="0" smtClean="0"/>
              <a:t>Sound travels about 4 times faster in water than in air and about 15 times faster in steel than in air.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of Sound in Air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957254"/>
            <a:ext cx="8229600" cy="4798287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dirty="0" smtClean="0"/>
              <a:t>Speed of sound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Depends on wind conditions, temperature, humidity</a:t>
            </a:r>
          </a:p>
          <a:p>
            <a:pPr lvl="2">
              <a:lnSpc>
                <a:spcPct val="95000"/>
              </a:lnSpc>
            </a:pPr>
            <a:r>
              <a:rPr lang="en-US" dirty="0" smtClean="0"/>
              <a:t>Speed in dry air at 0</a:t>
            </a:r>
            <a:r>
              <a:rPr lang="en-US" dirty="0">
                <a:cs typeface="Arial"/>
              </a:rPr>
              <a:t>º</a:t>
            </a:r>
            <a:r>
              <a:rPr lang="en-US" dirty="0" smtClean="0">
                <a:sym typeface="Symbol" charset="0"/>
              </a:rPr>
              <a:t>C is about 330 m/s.</a:t>
            </a:r>
          </a:p>
          <a:p>
            <a:pPr lvl="2">
              <a:lnSpc>
                <a:spcPct val="95000"/>
              </a:lnSpc>
            </a:pPr>
            <a:r>
              <a:rPr lang="en-US" dirty="0" smtClean="0">
                <a:sym typeface="Symbol" charset="0"/>
              </a:rPr>
              <a:t>In water vapor slightly faster.</a:t>
            </a:r>
          </a:p>
          <a:p>
            <a:pPr lvl="2">
              <a:lnSpc>
                <a:spcPct val="95000"/>
              </a:lnSpc>
            </a:pPr>
            <a:r>
              <a:rPr lang="en-US" dirty="0" smtClean="0">
                <a:sym typeface="Symbol" charset="0"/>
              </a:rPr>
              <a:t>In warm air faster than cold air.</a:t>
            </a:r>
            <a:endParaRPr lang="en-US" dirty="0" smtClean="0"/>
          </a:p>
          <a:p>
            <a:pPr lvl="1">
              <a:lnSpc>
                <a:spcPct val="95000"/>
              </a:lnSpc>
            </a:pPr>
            <a:r>
              <a:rPr lang="en-US" dirty="0" smtClean="0"/>
              <a:t>Each degree rise in temperature above 0</a:t>
            </a:r>
            <a:r>
              <a:rPr lang="en-US" dirty="0">
                <a:cs typeface="Arial"/>
              </a:rPr>
              <a:t>º</a:t>
            </a:r>
            <a:r>
              <a:rPr lang="en-US" dirty="0" smtClean="0">
                <a:sym typeface="Symbol" charset="0"/>
              </a:rPr>
              <a:t>C, speed of sound in air increases by 0.6 m/s</a:t>
            </a:r>
            <a:endParaRPr lang="en-US" dirty="0" smtClean="0"/>
          </a:p>
          <a:p>
            <a:pPr lvl="1">
              <a:lnSpc>
                <a:spcPct val="95000"/>
              </a:lnSpc>
            </a:pPr>
            <a:r>
              <a:rPr lang="en-US" dirty="0" smtClean="0"/>
              <a:t>Speed in water about 4 times speed in air.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Speed in steel about 15 times its speed in air.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Speed of Sound in Air</a:t>
            </a:r>
            <a:br>
              <a:rPr lang="en-US" dirty="0"/>
            </a:br>
            <a:r>
              <a:rPr lang="en-US" dirty="0"/>
              <a:t>CHECK YOUR NEIGHBOR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watch a person chopping wood and note that after the last chop you hear it 1 second later. How far away is the chopper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sz="15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330 m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More than 330 m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Less than 330 m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There</a:t>
            </a:r>
            <a:r>
              <a:rPr lang="fr-FR" altLang="ja-JP" dirty="0" smtClean="0"/>
              <a:t>'</a:t>
            </a:r>
            <a:r>
              <a:rPr lang="en-US" dirty="0" smtClean="0"/>
              <a:t>s no way to tell.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Speed of Sound in Air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watch a person chopping wood and note that after the last chop you hear it 1 second later. How far away is the chopper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sz="15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330 m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More than 330 m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Less than 330 m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There</a:t>
            </a:r>
            <a:r>
              <a:rPr lang="fr-FR" altLang="ja-JP" dirty="0" smtClean="0"/>
              <a:t>'</a:t>
            </a:r>
            <a:r>
              <a:rPr lang="en-US" dirty="0" smtClean="0"/>
              <a:t>s no way to tell.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438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Speed of Sound in Air</a:t>
            </a:r>
            <a:br>
              <a:rPr lang="en-US" dirty="0"/>
            </a:br>
            <a:r>
              <a:rPr lang="en-US" dirty="0"/>
              <a:t>CHECK YOUR NEIGHBOR </a:t>
            </a:r>
          </a:p>
        </p:txBody>
      </p:sp>
      <p:sp>
        <p:nvSpPr>
          <p:cNvPr id="8499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hear thunder 2 seconds after you see a lightning flash. How far away is the lightning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sz="15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340 m/s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660 m/s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More than 660 m/s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There</a:t>
            </a:r>
            <a:r>
              <a:rPr lang="fr-FR" altLang="ja-JP" dirty="0" smtClean="0"/>
              <a:t>'</a:t>
            </a:r>
            <a:r>
              <a:rPr lang="en-US" dirty="0" smtClean="0"/>
              <a:t>s no way to tell.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Speed of Sound in Air</a:t>
            </a:r>
            <a:br>
              <a:rPr lang="en-US" dirty="0"/>
            </a:br>
            <a:r>
              <a:rPr lang="en-US" dirty="0"/>
              <a:t>CHECK YOUR NEIGHBOR </a:t>
            </a:r>
          </a:p>
        </p:txBody>
      </p:sp>
      <p:sp>
        <p:nvSpPr>
          <p:cNvPr id="8499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hear thunder 2 seconds after you see a lightning flash. How far away is the lightning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sz="15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340 m/s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660 m/s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More than 660 m/s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There</a:t>
            </a:r>
            <a:r>
              <a:rPr lang="fr-FR" altLang="ja-JP" dirty="0" smtClean="0"/>
              <a:t>'</a:t>
            </a:r>
            <a:r>
              <a:rPr lang="en-US" dirty="0" smtClean="0"/>
              <a:t>s no way to tell.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834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of Sound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</a:p>
          <a:p>
            <a:pPr lvl="1"/>
            <a:r>
              <a:rPr lang="en-US" dirty="0" smtClean="0"/>
              <a:t>Process in which sound encountering a surface is returned</a:t>
            </a:r>
          </a:p>
          <a:p>
            <a:pPr lvl="1"/>
            <a:r>
              <a:rPr lang="en-US" dirty="0" smtClean="0"/>
              <a:t>Often called an echo</a:t>
            </a:r>
          </a:p>
          <a:p>
            <a:pPr lvl="1"/>
            <a:r>
              <a:rPr lang="en-US" dirty="0" smtClean="0"/>
              <a:t>Multiple reflections—called reverberations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5" name="Picture 4" descr="20_06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3"/>
          <a:stretch/>
        </p:blipFill>
        <p:spPr>
          <a:xfrm>
            <a:off x="3611593" y="4428179"/>
            <a:ext cx="1920814" cy="2243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Reflection of Sound</a:t>
            </a:r>
            <a:br>
              <a:rPr lang="en-US" dirty="0"/>
            </a:br>
            <a:r>
              <a:rPr lang="en-US" dirty="0"/>
              <a:t>CHECK YOUR NEIGHBOR 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715354"/>
            <a:ext cx="8229600" cy="46539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Reverberations are best heard when you sing in a room </a:t>
            </a:r>
            <a:r>
              <a:rPr lang="en-US" dirty="0" smtClean="0"/>
              <a:t>with</a:t>
            </a:r>
          </a:p>
          <a:p>
            <a:pPr marL="0" indent="0">
              <a:buNone/>
            </a:pPr>
            <a:endParaRPr lang="en-US" sz="15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carpeted walls.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hard-surfaced walls.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open windows.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None of the above.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Reflection of Sound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ANSWER </a:t>
            </a:r>
            <a:endParaRPr lang="en-US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365124" y="1715354"/>
            <a:ext cx="8311331" cy="47841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Reverberations are best heard when you sing in a room </a:t>
            </a:r>
            <a:r>
              <a:rPr lang="en-US" dirty="0" smtClean="0"/>
              <a:t>with</a:t>
            </a:r>
          </a:p>
          <a:p>
            <a:pPr marL="0" indent="0">
              <a:buNone/>
            </a:pPr>
            <a:endParaRPr lang="en-US" sz="15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carpeted walls.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hard-surfaced walls.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open windows.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None of the above.</a:t>
            </a:r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r>
              <a:rPr lang="en-US" sz="2400" b="1" dirty="0"/>
              <a:t>Explanation: </a:t>
            </a:r>
          </a:p>
          <a:p>
            <a:pPr marL="0" indent="0">
              <a:buNone/>
            </a:pPr>
            <a:r>
              <a:rPr lang="en-US" sz="2400" dirty="0" smtClean="0"/>
              <a:t>Rigid </a:t>
            </a:r>
            <a:r>
              <a:rPr lang="en-US" sz="2400" dirty="0"/>
              <a:t>walls better reflect sound energy. Fabric is absorbent, and open windows let sound energy escape from the room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437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lecture will help you understand: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520374"/>
            <a:ext cx="8229600" cy="5088828"/>
          </a:xfrm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en-US" sz="2200" dirty="0" smtClean="0"/>
              <a:t>Nature of Sound</a:t>
            </a:r>
          </a:p>
          <a:p>
            <a:pPr>
              <a:lnSpc>
                <a:spcPct val="95000"/>
              </a:lnSpc>
            </a:pPr>
            <a:r>
              <a:rPr lang="en-US" sz="2200" dirty="0" smtClean="0"/>
              <a:t>Origin of Sound</a:t>
            </a:r>
          </a:p>
          <a:p>
            <a:pPr>
              <a:lnSpc>
                <a:spcPct val="95000"/>
              </a:lnSpc>
            </a:pPr>
            <a:r>
              <a:rPr lang="en-US" sz="2200" dirty="0" smtClean="0"/>
              <a:t>Sound in Air</a:t>
            </a:r>
          </a:p>
          <a:p>
            <a:pPr>
              <a:lnSpc>
                <a:spcPct val="95000"/>
              </a:lnSpc>
            </a:pPr>
            <a:r>
              <a:rPr lang="en-US" sz="2200" dirty="0" smtClean="0"/>
              <a:t>Media That Transmit Sound</a:t>
            </a:r>
          </a:p>
          <a:p>
            <a:pPr>
              <a:lnSpc>
                <a:spcPct val="95000"/>
              </a:lnSpc>
            </a:pPr>
            <a:r>
              <a:rPr lang="en-US" sz="2200" dirty="0" smtClean="0"/>
              <a:t>Speed of Sound in Air</a:t>
            </a:r>
          </a:p>
          <a:p>
            <a:pPr>
              <a:lnSpc>
                <a:spcPct val="95000"/>
              </a:lnSpc>
            </a:pPr>
            <a:r>
              <a:rPr lang="en-US" sz="2200" dirty="0" smtClean="0"/>
              <a:t>Reflection of Sound</a:t>
            </a:r>
          </a:p>
          <a:p>
            <a:pPr>
              <a:lnSpc>
                <a:spcPct val="95000"/>
              </a:lnSpc>
            </a:pPr>
            <a:r>
              <a:rPr lang="en-US" sz="2200" dirty="0" smtClean="0"/>
              <a:t>Refraction of Sound</a:t>
            </a:r>
          </a:p>
          <a:p>
            <a:pPr>
              <a:lnSpc>
                <a:spcPct val="95000"/>
              </a:lnSpc>
            </a:pPr>
            <a:r>
              <a:rPr lang="en-US" sz="2200" dirty="0" smtClean="0"/>
              <a:t>Energy in Sound Waves</a:t>
            </a:r>
          </a:p>
          <a:p>
            <a:pPr>
              <a:lnSpc>
                <a:spcPct val="95000"/>
              </a:lnSpc>
            </a:pPr>
            <a:r>
              <a:rPr lang="en-US" sz="2200" dirty="0" smtClean="0"/>
              <a:t>Forced Vibrations</a:t>
            </a:r>
          </a:p>
          <a:p>
            <a:pPr>
              <a:lnSpc>
                <a:spcPct val="95000"/>
              </a:lnSpc>
            </a:pPr>
            <a:r>
              <a:rPr lang="en-US" sz="2200" dirty="0" smtClean="0"/>
              <a:t>Natural Frequency</a:t>
            </a:r>
          </a:p>
          <a:p>
            <a:pPr>
              <a:lnSpc>
                <a:spcPct val="95000"/>
              </a:lnSpc>
            </a:pPr>
            <a:r>
              <a:rPr lang="en-US" sz="2200" dirty="0" smtClean="0"/>
              <a:t>Resonance</a:t>
            </a:r>
          </a:p>
          <a:p>
            <a:pPr>
              <a:lnSpc>
                <a:spcPct val="95000"/>
              </a:lnSpc>
            </a:pPr>
            <a:r>
              <a:rPr lang="en-US" sz="2200" dirty="0" smtClean="0"/>
              <a:t>Interference</a:t>
            </a:r>
          </a:p>
          <a:p>
            <a:pPr>
              <a:lnSpc>
                <a:spcPct val="95000"/>
              </a:lnSpc>
            </a:pPr>
            <a:r>
              <a:rPr lang="en-US" sz="2200" dirty="0" smtClean="0"/>
              <a:t>Beats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14908"/>
            <a:ext cx="9144000" cy="584776"/>
          </a:xfrm>
        </p:spPr>
        <p:txBody>
          <a:bodyPr/>
          <a:lstStyle/>
          <a:p>
            <a:r>
              <a:rPr lang="en-US" dirty="0"/>
              <a:t>Reflection of </a:t>
            </a:r>
            <a:r>
              <a:rPr lang="en-US" dirty="0" smtClean="0"/>
              <a:t>Sound A </a:t>
            </a:r>
            <a:r>
              <a:rPr lang="en-US" dirty="0"/>
              <a:t>situation to ponder… </a:t>
            </a:r>
          </a:p>
        </p:txBody>
      </p:sp>
      <p:sp>
        <p:nvSpPr>
          <p:cNvPr id="21506" name="Rectangle 102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 person attending a concert that is being broadcast over the radio. The person sits about 45 m from the stage and listens to the radio broadcast with a transistor radio over one ear and a nonbroadcast sound signal with the other ear. Further suppose that the radio signal must travel all the way around the world before reaching the ear.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A situation to ponder…</a:t>
            </a:r>
            <a:br>
              <a:rPr lang="en-US" dirty="0"/>
            </a:br>
            <a:r>
              <a:rPr lang="en-US" dirty="0"/>
              <a:t>CHECK YOUR NEIGHBOR </a:t>
            </a:r>
          </a:p>
        </p:txBody>
      </p:sp>
      <p:sp>
        <p:nvSpPr>
          <p:cNvPr id="115715" name="Rectangle 1027"/>
          <p:cNvSpPr>
            <a:spLocks noGrp="1" noChangeArrowheads="1"/>
          </p:cNvSpPr>
          <p:nvPr>
            <p:ph idx="1"/>
          </p:nvPr>
        </p:nvSpPr>
        <p:spPr>
          <a:xfrm>
            <a:off x="365125" y="1727449"/>
            <a:ext cx="8229600" cy="47991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Which signal will be heard first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sz="15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Radio signal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Nonbroadcast sound signal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Both at the same time.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None of the above.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A situation to ponder…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115715" name="Rectangle 1027"/>
          <p:cNvSpPr>
            <a:spLocks noGrp="1" noChangeArrowheads="1"/>
          </p:cNvSpPr>
          <p:nvPr>
            <p:ph idx="1"/>
          </p:nvPr>
        </p:nvSpPr>
        <p:spPr>
          <a:xfrm>
            <a:off x="365125" y="1727449"/>
            <a:ext cx="8229600" cy="47991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Which signal will be heard first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sz="15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Radio signal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Nonbroadcast sound signal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Both at the same time.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None of the above.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2000" b="1" dirty="0"/>
              <a:t>Explanation:</a:t>
            </a:r>
          </a:p>
          <a:p>
            <a:pPr marL="0" indent="0">
              <a:buNone/>
            </a:pPr>
            <a:r>
              <a:rPr lang="en-US" sz="2000" dirty="0"/>
              <a:t>A radio signal travels at the speed of light, </a:t>
            </a:r>
            <a:r>
              <a:rPr lang="en-US" sz="2000" dirty="0" smtClean="0"/>
              <a:t>3 x 10</a:t>
            </a:r>
            <a:r>
              <a:rPr lang="en-US" sz="2000" baseline="30000" dirty="0" smtClean="0"/>
              <a:t>8</a:t>
            </a:r>
            <a:r>
              <a:rPr lang="en-US" sz="2000" dirty="0" smtClean="0"/>
              <a:t> </a:t>
            </a:r>
            <a:r>
              <a:rPr lang="en-US" sz="2000" dirty="0"/>
              <a:t>m/s. </a:t>
            </a:r>
          </a:p>
          <a:p>
            <a:pPr marL="0" indent="0">
              <a:buNone/>
            </a:pPr>
            <a:r>
              <a:rPr lang="en-US" sz="2000" dirty="0"/>
              <a:t>Time to travel 45 m at 340 m/s </a:t>
            </a:r>
            <a:r>
              <a:rPr lang="en-US" sz="2000" dirty="0" smtClean="0"/>
              <a:t>≈ </a:t>
            </a:r>
            <a:r>
              <a:rPr lang="en-US" sz="2000" dirty="0"/>
              <a:t>0.13 s. </a:t>
            </a:r>
            <a:r>
              <a:rPr lang="en-US" sz="2000" dirty="0" smtClean="0"/>
              <a:t>Time </a:t>
            </a:r>
            <a:r>
              <a:rPr lang="en-US" sz="2000" dirty="0"/>
              <a:t>to travel 4 </a:t>
            </a:r>
            <a:r>
              <a:rPr lang="en-US" sz="2000" dirty="0" smtClean="0"/>
              <a:t>x </a:t>
            </a:r>
            <a:r>
              <a:rPr lang="en-US" sz="2000" dirty="0"/>
              <a:t>10</a:t>
            </a:r>
            <a:r>
              <a:rPr lang="en-US" sz="2000" baseline="30000" dirty="0"/>
              <a:t>7</a:t>
            </a:r>
            <a:r>
              <a:rPr lang="en-US" sz="2000" dirty="0"/>
              <a:t> m (</a:t>
            </a:r>
            <a:r>
              <a:rPr lang="en-US" sz="2000" dirty="0" smtClean="0"/>
              <a:t>Earth</a:t>
            </a:r>
            <a:r>
              <a:rPr lang="fr-FR" sz="2000" dirty="0" smtClean="0"/>
              <a:t>'</a:t>
            </a:r>
            <a:r>
              <a:rPr lang="en-US" sz="2000" dirty="0" smtClean="0"/>
              <a:t>s </a:t>
            </a:r>
            <a:r>
              <a:rPr lang="en-US" sz="2000" dirty="0"/>
              <a:t>circumference) at </a:t>
            </a:r>
            <a:r>
              <a:rPr lang="en-US" sz="2000" dirty="0" smtClean="0"/>
              <a:t>3 x </a:t>
            </a:r>
            <a:r>
              <a:rPr lang="en-US" sz="2000" dirty="0"/>
              <a:t>10</a:t>
            </a:r>
            <a:r>
              <a:rPr lang="en-US" sz="2000" baseline="30000" dirty="0"/>
              <a:t>8</a:t>
            </a:r>
            <a:r>
              <a:rPr lang="en-US" sz="2000" dirty="0"/>
              <a:t> m/s </a:t>
            </a:r>
            <a:r>
              <a:rPr lang="en-US" sz="2000" dirty="0" smtClean="0"/>
              <a:t>≈ </a:t>
            </a:r>
            <a:r>
              <a:rPr lang="en-US" sz="2000" dirty="0"/>
              <a:t>0.13 s. Therefore, if you sit farther back at the concert, the radio signal would reach you first</a:t>
            </a:r>
            <a:r>
              <a:rPr lang="en-US" sz="2000" dirty="0" smtClean="0"/>
              <a:t>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606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of Sound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5124" y="1463040"/>
            <a:ext cx="4440556" cy="5106987"/>
          </a:xfrm>
        </p:spPr>
        <p:txBody>
          <a:bodyPr/>
          <a:lstStyle/>
          <a:p>
            <a:r>
              <a:rPr lang="en-US" dirty="0" smtClean="0"/>
              <a:t>Acoustics</a:t>
            </a:r>
          </a:p>
          <a:p>
            <a:pPr lvl="1"/>
            <a:r>
              <a:rPr lang="en-US" dirty="0" smtClean="0"/>
              <a:t>Study of sound</a:t>
            </a:r>
          </a:p>
          <a:p>
            <a:pPr lvl="1"/>
            <a:r>
              <a:rPr lang="en-US" dirty="0" smtClean="0"/>
              <a:t>Example: A concert hall aims for a balance between reverberation and absorption. Some have reflectors to direct sound (which also reflect light—so what you see is what you hear).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10" name="Picture 9" descr="20_08_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120" y="1559199"/>
            <a:ext cx="3897177" cy="4530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Refraction of Sound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Refraction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Bending of waves—caused by changes in speed affected by</a:t>
            </a:r>
          </a:p>
          <a:p>
            <a:pPr lvl="2"/>
            <a:r>
              <a:rPr lang="en-US" dirty="0" smtClean="0"/>
              <a:t>wind variations.</a:t>
            </a:r>
          </a:p>
          <a:p>
            <a:pPr lvl="2"/>
            <a:r>
              <a:rPr lang="en-US" dirty="0" smtClean="0"/>
              <a:t>temperature variations.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5" name="Picture 4" descr="20_09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2"/>
          <a:stretch/>
        </p:blipFill>
        <p:spPr>
          <a:xfrm>
            <a:off x="3374137" y="1413181"/>
            <a:ext cx="5373624" cy="2929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Refraction of Sound</a:t>
            </a:r>
            <a:br>
              <a:rPr lang="en-US" dirty="0"/>
            </a:br>
            <a:r>
              <a:rPr lang="en-US" dirty="0"/>
              <a:t>CHECK YOUR NEIGHBOR </a:t>
            </a:r>
          </a:p>
        </p:txBody>
      </p:sp>
      <p:sp>
        <p:nvSpPr>
          <p:cNvPr id="9318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air near the ground on a warm day is warmed more than the air above, sound tends to </a:t>
            </a:r>
            <a:r>
              <a:rPr lang="en-US" dirty="0" smtClean="0"/>
              <a:t>bend</a:t>
            </a:r>
          </a:p>
          <a:p>
            <a:pPr marL="0" indent="0">
              <a:buNone/>
            </a:pPr>
            <a:endParaRPr lang="en-US" sz="15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upward.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downward</a:t>
            </a:r>
            <a:r>
              <a:rPr lang="en-US" dirty="0" smtClean="0"/>
              <a:t>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at right angles to the ground.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None of the above.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Refraction of </a:t>
            </a:r>
            <a:r>
              <a:rPr lang="en-US" dirty="0" smtClean="0"/>
              <a:t>Sound </a:t>
            </a:r>
            <a:br>
              <a:rPr lang="en-US" dirty="0" smtClean="0"/>
            </a:br>
            <a:r>
              <a:rPr lang="en-US" dirty="0" smtClean="0"/>
              <a:t>CHECK </a:t>
            </a:r>
            <a:r>
              <a:rPr lang="en-US" dirty="0"/>
              <a:t>YOUR </a:t>
            </a:r>
            <a:r>
              <a:rPr lang="en-US" dirty="0" smtClean="0"/>
              <a:t>ANSWER </a:t>
            </a:r>
            <a:endParaRPr lang="en-US" dirty="0"/>
          </a:p>
        </p:txBody>
      </p:sp>
      <p:sp>
        <p:nvSpPr>
          <p:cNvPr id="9318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air near the ground on a warm day is warmed more than the air above, sound tends to </a:t>
            </a:r>
            <a:r>
              <a:rPr lang="en-US" dirty="0" smtClean="0"/>
              <a:t>bend</a:t>
            </a:r>
          </a:p>
          <a:p>
            <a:pPr marL="0" indent="0">
              <a:buNone/>
            </a:pPr>
            <a:endParaRPr lang="en-US" sz="15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upward.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downward</a:t>
            </a:r>
            <a:r>
              <a:rPr lang="en-US" dirty="0" smtClean="0"/>
              <a:t>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at right angles to the ground.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None of the above.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329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Refraction of Sound</a:t>
            </a:r>
            <a:br>
              <a:rPr lang="en-US" dirty="0"/>
            </a:br>
            <a:r>
              <a:rPr lang="en-US" dirty="0"/>
              <a:t>CHECK YOUR NEIGHBOR 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812114"/>
            <a:ext cx="8229600" cy="47483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the evening, when air directly above a pond is cooler than air above, sound across a pond tends to </a:t>
            </a:r>
            <a:r>
              <a:rPr lang="en-US" dirty="0" smtClean="0"/>
              <a:t>bend</a:t>
            </a:r>
          </a:p>
          <a:p>
            <a:pPr marL="0" indent="0">
              <a:buNone/>
            </a:pPr>
            <a:endParaRPr lang="en-US" sz="15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upward.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downward.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at right angles to the ground.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None of the above.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Refraction of Sound</a:t>
            </a:r>
            <a:br>
              <a:rPr lang="en-US" dirty="0"/>
            </a:br>
            <a:r>
              <a:rPr lang="en-US" dirty="0"/>
              <a:t>CHECK YOUR NEIGHBOR 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812114"/>
            <a:ext cx="8229600" cy="47483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the evening, when air directly above a pond is cooler than air above, sound across a pond tends to </a:t>
            </a:r>
            <a:r>
              <a:rPr lang="en-US" dirty="0" smtClean="0"/>
              <a:t>bend</a:t>
            </a:r>
          </a:p>
          <a:p>
            <a:pPr marL="0" indent="0">
              <a:buNone/>
            </a:pPr>
            <a:endParaRPr lang="en-US" sz="15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upward.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downward.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at right angles to the ground.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None of the above.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2000" b="1" dirty="0"/>
              <a:t>Explanation: </a:t>
            </a:r>
          </a:p>
          <a:p>
            <a:pPr marL="0" indent="0">
              <a:buNone/>
            </a:pPr>
            <a:r>
              <a:rPr lang="en-US" sz="2000" dirty="0"/>
              <a:t>This is why sound from across a lake at night is easily heard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9101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and Refraction of Sound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Multiple reflection and refractions of ultrasonic waves</a:t>
            </a:r>
          </a:p>
          <a:p>
            <a:pPr lvl="1"/>
            <a:r>
              <a:rPr lang="en-US" sz="2400" dirty="0" smtClean="0"/>
              <a:t>Device sends high-frequency sounds into the body and reflects the waves more strongly from the exterior of the organs, producing an image of the organs.</a:t>
            </a:r>
          </a:p>
          <a:p>
            <a:pPr lvl="1"/>
            <a:r>
              <a:rPr lang="en-US" sz="2400" dirty="0" smtClean="0"/>
              <a:t>Used instead of X-rays by physicians to see the interior of the body.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5" name="Picture 4" descr="20_10_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162" y="4430056"/>
            <a:ext cx="2865118" cy="2234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of Sound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Sound is a form of energy that exists whether or not it is heard.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Dolphins emit ultrasonic waves to enable them to locate objects in their environment.</a:t>
            </a:r>
            <a:endParaRPr lang="en-US" dirty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and Refraction of Sound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5" name="Picture 4" descr="20_11_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10" y="2925373"/>
            <a:ext cx="5942580" cy="36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Forced Vibrations</a:t>
            </a: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Forced vibration</a:t>
            </a:r>
          </a:p>
          <a:p>
            <a:pPr lvl="1"/>
            <a:r>
              <a:rPr lang="en-US" dirty="0" smtClean="0"/>
              <a:t>Setting up of vibrations in an object by a vibrating force</a:t>
            </a:r>
          </a:p>
          <a:p>
            <a:pPr lvl="1"/>
            <a:r>
              <a:rPr lang="en-US" dirty="0" smtClean="0"/>
              <a:t>Example: factory floor vibration caused by running of heavy machinery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Frequency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 frequency</a:t>
            </a:r>
          </a:p>
          <a:p>
            <a:pPr lvl="1"/>
            <a:r>
              <a:rPr lang="en-US" dirty="0" smtClean="0"/>
              <a:t>Own unique frequency (or set of frequencies)</a:t>
            </a:r>
          </a:p>
          <a:p>
            <a:pPr lvl="1"/>
            <a:r>
              <a:rPr lang="en-US" dirty="0" smtClean="0"/>
              <a:t>Dependent on</a:t>
            </a:r>
          </a:p>
          <a:p>
            <a:pPr lvl="2"/>
            <a:r>
              <a:rPr lang="en-US" dirty="0" smtClean="0"/>
              <a:t>elasticity</a:t>
            </a:r>
          </a:p>
          <a:p>
            <a:pPr lvl="2"/>
            <a:r>
              <a:rPr lang="en-US" dirty="0" smtClean="0"/>
              <a:t>shape of object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Resonance</a:t>
            </a: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phenomenon in which the frequency of forced vibrations on an object matches the object</a:t>
            </a:r>
            <a:r>
              <a:rPr lang="fr-FR" altLang="ja-JP" dirty="0" smtClean="0"/>
              <a:t>'</a:t>
            </a:r>
            <a:r>
              <a:rPr lang="en-US" dirty="0" smtClean="0"/>
              <a:t>s natural frequency</a:t>
            </a:r>
          </a:p>
          <a:p>
            <a:pPr lvl="1"/>
            <a:r>
              <a:rPr lang="en-US" dirty="0" smtClean="0"/>
              <a:t>Examples:</a:t>
            </a:r>
          </a:p>
          <a:p>
            <a:pPr lvl="2"/>
            <a:r>
              <a:rPr lang="en-US" dirty="0" smtClean="0"/>
              <a:t>Swinging in rhythm with the natural frequency of a swing</a:t>
            </a:r>
          </a:p>
          <a:p>
            <a:pPr lvl="2"/>
            <a:r>
              <a:rPr lang="en-US" dirty="0" smtClean="0"/>
              <a:t>Tuning a radio station to the </a:t>
            </a:r>
            <a:r>
              <a:rPr lang="en-US" altLang="ja-JP" dirty="0" smtClean="0"/>
              <a:t>"</a:t>
            </a:r>
            <a:r>
              <a:rPr lang="en-US" dirty="0" smtClean="0"/>
              <a:t>carrier frequency</a:t>
            </a:r>
            <a:r>
              <a:rPr lang="en-US" altLang="ja-JP" dirty="0" smtClean="0"/>
              <a:t>"</a:t>
            </a:r>
            <a:r>
              <a:rPr lang="en-US" dirty="0" smtClean="0"/>
              <a:t> of the radio station</a:t>
            </a:r>
          </a:p>
          <a:p>
            <a:pPr lvl="2"/>
            <a:r>
              <a:rPr lang="en-US" dirty="0" smtClean="0"/>
              <a:t>Troops marching in rhythm with the natural frequency of a bridge (a no-no!)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Resonance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Dramatic example of wind-generated resonance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5" name="Picture 4" descr="20_15_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086100"/>
            <a:ext cx="8601456" cy="27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Interference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Interference</a:t>
            </a:r>
          </a:p>
          <a:p>
            <a:pPr lvl="1"/>
            <a:r>
              <a:rPr lang="en-US" dirty="0" smtClean="0"/>
              <a:t>Property of all waves and wave motion</a:t>
            </a:r>
          </a:p>
          <a:p>
            <a:pPr lvl="1"/>
            <a:r>
              <a:rPr lang="en-US" dirty="0" smtClean="0"/>
              <a:t>Superposition of waves that may either reinforce or cancel each other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5" name="Picture 4" descr="19_10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4"/>
          <a:stretch/>
        </p:blipFill>
        <p:spPr>
          <a:xfrm>
            <a:off x="3068176" y="3942080"/>
            <a:ext cx="3007648" cy="2713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Interference</a:t>
            </a:r>
            <a:br>
              <a:rPr lang="en-US" dirty="0"/>
            </a:br>
            <a:r>
              <a:rPr lang="en-US" dirty="0"/>
              <a:t>CHECK YOUR NEIGHBOR </a:t>
            </a:r>
          </a:p>
        </p:txBody>
      </p:sp>
      <p:sp>
        <p:nvSpPr>
          <p:cNvPr id="119811" name="Rectangle 1027"/>
          <p:cNvSpPr>
            <a:spLocks noGrp="1" noChangeArrowheads="1"/>
          </p:cNvSpPr>
          <p:nvPr>
            <p:ph idx="1"/>
          </p:nvPr>
        </p:nvSpPr>
        <p:spPr>
          <a:xfrm>
            <a:off x="365125" y="1836304"/>
            <a:ext cx="8229600" cy="46539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Interference is a property </a:t>
            </a:r>
            <a:r>
              <a:rPr lang="en-US" dirty="0" smtClean="0"/>
              <a:t>of</a:t>
            </a:r>
          </a:p>
          <a:p>
            <a:pPr marL="0" indent="0">
              <a:buNone/>
            </a:pPr>
            <a:endParaRPr lang="en-US" sz="15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sound.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light.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Both A and B.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Neither A nor B.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Interference</a:t>
            </a:r>
            <a:br>
              <a:rPr lang="en-US" dirty="0"/>
            </a:br>
            <a:r>
              <a:rPr lang="en-US" dirty="0"/>
              <a:t>CHECK YOUR NEIGHBOR </a:t>
            </a:r>
          </a:p>
        </p:txBody>
      </p:sp>
      <p:sp>
        <p:nvSpPr>
          <p:cNvPr id="119811" name="Rectangle 1027"/>
          <p:cNvSpPr>
            <a:spLocks noGrp="1" noChangeArrowheads="1"/>
          </p:cNvSpPr>
          <p:nvPr>
            <p:ph idx="1"/>
          </p:nvPr>
        </p:nvSpPr>
        <p:spPr>
          <a:xfrm>
            <a:off x="365125" y="1836304"/>
            <a:ext cx="8229600" cy="46539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Interference is a property </a:t>
            </a:r>
            <a:r>
              <a:rPr lang="en-US" dirty="0" smtClean="0"/>
              <a:t>of</a:t>
            </a:r>
          </a:p>
          <a:p>
            <a:pPr marL="0" indent="0">
              <a:buNone/>
            </a:pPr>
            <a:endParaRPr lang="en-US" sz="15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sound.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light. 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Both A and B.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Neither A nor B.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2400" b="1" dirty="0"/>
              <a:t>Explanation:</a:t>
            </a:r>
          </a:p>
          <a:p>
            <a:pPr marL="0" indent="0">
              <a:buNone/>
            </a:pPr>
            <a:r>
              <a:rPr lang="en-US" sz="2400" dirty="0" smtClean="0"/>
              <a:t>Interestingly</a:t>
            </a:r>
            <a:r>
              <a:rPr lang="en-US" sz="2400" dirty="0"/>
              <a:t>, the presence of interference tells a physicist whether something is wavelike. All types of waves can interfere</a:t>
            </a:r>
            <a:r>
              <a:rPr lang="en-US" sz="2400" dirty="0" smtClean="0"/>
              <a:t>.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455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Interference</a:t>
            </a:r>
            <a:endParaRPr lang="en-US" dirty="0"/>
          </a:p>
        </p:txBody>
      </p:sp>
      <p:sp>
        <p:nvSpPr>
          <p:cNvPr id="3993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Two patterns of interference</a:t>
            </a:r>
          </a:p>
          <a:p>
            <a:pPr lvl="1"/>
            <a:r>
              <a:rPr lang="en-US" sz="2400" dirty="0" smtClean="0"/>
              <a:t>Constructive interference</a:t>
            </a:r>
          </a:p>
          <a:p>
            <a:pPr lvl="2"/>
            <a:r>
              <a:rPr lang="en-US" sz="2000" dirty="0" smtClean="0"/>
              <a:t>increased amplitude when the crest of one wave overlaps the crest of another wave</a:t>
            </a:r>
          </a:p>
          <a:p>
            <a:pPr lvl="1"/>
            <a:r>
              <a:rPr lang="en-US" sz="2400" dirty="0" smtClean="0"/>
              <a:t>Destructive interference</a:t>
            </a:r>
          </a:p>
          <a:p>
            <a:pPr lvl="2"/>
            <a:r>
              <a:rPr lang="en-US" sz="2000" dirty="0" smtClean="0"/>
              <a:t>reduced amplitude when the crest of one wave overlaps the trough of another wave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5" name="Picture 4" descr="19_11_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896" y="4626569"/>
            <a:ext cx="4174744" cy="2044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Interference</a:t>
            </a:r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5" name="Picture 4" descr="20_17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9"/>
          <a:stretch/>
        </p:blipFill>
        <p:spPr>
          <a:xfrm>
            <a:off x="356616" y="1274853"/>
            <a:ext cx="8421624" cy="5212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of Sound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Most sounds are waves produced by the vibrations of matter. </a:t>
            </a:r>
          </a:p>
          <a:p>
            <a:pPr lvl="1"/>
            <a:r>
              <a:rPr lang="en-US" sz="2400" dirty="0" smtClean="0"/>
              <a:t>For e</a:t>
            </a:r>
            <a:r>
              <a:rPr lang="it-IT" sz="2400" dirty="0" smtClean="0"/>
              <a:t>xample: </a:t>
            </a:r>
            <a:endParaRPr lang="en-US" sz="2400" dirty="0" smtClean="0"/>
          </a:p>
          <a:p>
            <a:pPr lvl="2"/>
            <a:r>
              <a:rPr lang="it-IT" sz="2000" dirty="0" smtClean="0"/>
              <a:t>In a piano, a violin, </a:t>
            </a:r>
            <a:r>
              <a:rPr lang="en-US" sz="2000" dirty="0" smtClean="0"/>
              <a:t>and a guitar, the sound is produced by the vibrating strings; </a:t>
            </a:r>
          </a:p>
          <a:p>
            <a:pPr lvl="2"/>
            <a:r>
              <a:rPr lang="en-US" sz="2000" dirty="0" smtClean="0"/>
              <a:t>in a saxophone, by a vibrating reed; </a:t>
            </a:r>
          </a:p>
          <a:p>
            <a:pPr lvl="2"/>
            <a:r>
              <a:rPr lang="en-US" sz="2000" dirty="0" smtClean="0"/>
              <a:t>in a flute, by a fluttering column of air at the mouthpiece;</a:t>
            </a:r>
          </a:p>
          <a:p>
            <a:pPr lvl="2"/>
            <a:r>
              <a:rPr lang="en-US" sz="2000" dirty="0" smtClean="0"/>
              <a:t>in your voice due to the vibration of your vocal chords. </a:t>
            </a:r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Application of sound interference</a:t>
            </a:r>
          </a:p>
          <a:p>
            <a:pPr lvl="1"/>
            <a:r>
              <a:rPr lang="en-US" sz="2400" dirty="0" smtClean="0"/>
              <a:t>Destructive sound interference in noisy devices such as jackhammers that are equipped with microphones to produce mirror-image wave patterns fed to operator</a:t>
            </a:r>
            <a:r>
              <a:rPr lang="fr-FR" altLang="ja-JP" sz="2400" dirty="0" smtClean="0"/>
              <a:t>'</a:t>
            </a:r>
            <a:r>
              <a:rPr lang="en-US" sz="2400" dirty="0" smtClean="0"/>
              <a:t>s earphone, canceling the jackhammer</a:t>
            </a:r>
            <a:r>
              <a:rPr lang="fr-FR" altLang="ja-JP" sz="2400" dirty="0" smtClean="0"/>
              <a:t>'</a:t>
            </a:r>
            <a:r>
              <a:rPr lang="en-US" sz="2400" dirty="0" smtClean="0"/>
              <a:t>s sound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Interference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5" name="Picture 4" descr="20_20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2"/>
          <a:stretch/>
        </p:blipFill>
        <p:spPr>
          <a:xfrm>
            <a:off x="3077464" y="4074050"/>
            <a:ext cx="2989072" cy="2459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Interference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Application of sound interference (continued)</a:t>
            </a:r>
          </a:p>
          <a:p>
            <a:pPr lvl="1"/>
            <a:r>
              <a:rPr lang="en-US" sz="2400" dirty="0" smtClean="0"/>
              <a:t>Sound interference in stereo speakers out of phase sending a monoaural signal (one speaker sending compressions of sound and other sending rarefactions)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endParaRPr lang="en-US" sz="2400" dirty="0" smtClean="0"/>
          </a:p>
          <a:p>
            <a:pPr lvl="1"/>
            <a:r>
              <a:rPr lang="en-US" sz="2400" dirty="0" smtClean="0"/>
              <a:t>As speakers are brought closer to each other, sound is diminished.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5" name="Picture 4" descr="20_19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4"/>
          <a:stretch/>
        </p:blipFill>
        <p:spPr>
          <a:xfrm>
            <a:off x="2048340" y="3979425"/>
            <a:ext cx="4855297" cy="1703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Beats</a:t>
            </a: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Periodic variations in the loudness of sound due to interference</a:t>
            </a:r>
          </a:p>
          <a:p>
            <a:r>
              <a:rPr lang="en-US" dirty="0" smtClean="0"/>
              <a:t>Occur with any kind of wave</a:t>
            </a:r>
          </a:p>
          <a:p>
            <a:r>
              <a:rPr lang="en-US" dirty="0" smtClean="0"/>
              <a:t>Provide a comparison of frequencies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5" name="Picture 4" descr="20_21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9"/>
          <a:stretch/>
        </p:blipFill>
        <p:spPr>
          <a:xfrm>
            <a:off x="266700" y="4330700"/>
            <a:ext cx="8601456" cy="1856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Beats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Piano tuning by listening to the disappearance of beats from a tuning fork and a piano key</a:t>
            </a:r>
          </a:p>
          <a:p>
            <a:pPr lvl="1"/>
            <a:r>
              <a:rPr lang="en-US" dirty="0" smtClean="0"/>
              <a:t>Tuning instruments in an orchestra by listening for beats between instruments and piano tone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of Sound</a:t>
            </a:r>
            <a:endParaRPr lang="en-US" dirty="0"/>
          </a:p>
        </p:txBody>
      </p:sp>
      <p:sp>
        <p:nvSpPr>
          <p:cNvPr id="204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 smtClean="0"/>
              <a:t>The original vibration stimulates the vibration of something larger or more massive, such as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the sounding board of a stringed instrument, 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the air column within a reed or wind instrument, or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the air in the throat and mouth of a singer. </a:t>
            </a:r>
          </a:p>
          <a:p>
            <a:pPr>
              <a:lnSpc>
                <a:spcPct val="95000"/>
              </a:lnSpc>
            </a:pPr>
            <a:r>
              <a:rPr lang="en-US" dirty="0" smtClean="0"/>
              <a:t>This vibrating material then sends a disturbance through the surrounding medium, usually air, in the form of longitudinal sound waves.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of Sound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65124" y="1957254"/>
            <a:ext cx="8527356" cy="4653915"/>
          </a:xfrm>
        </p:spPr>
        <p:txBody>
          <a:bodyPr/>
          <a:lstStyle/>
          <a:p>
            <a:r>
              <a:rPr lang="en-US" dirty="0" smtClean="0"/>
              <a:t>Under ordinary conditions, the frequencies of the vibrating source and sound waves are the same. </a:t>
            </a:r>
          </a:p>
          <a:p>
            <a:r>
              <a:rPr lang="en-US" dirty="0" smtClean="0"/>
              <a:t>The subjective impression about the frequency of sound is called </a:t>
            </a:r>
            <a:r>
              <a:rPr lang="en-US" b="1" dirty="0" smtClean="0"/>
              <a:t>pitch. </a:t>
            </a:r>
          </a:p>
          <a:p>
            <a:r>
              <a:rPr lang="en-US" dirty="0" smtClean="0"/>
              <a:t>The ear of a young person can normally hear pitches corresponding to the range of frequencies between about 20 and 20,000 Hertz. </a:t>
            </a:r>
          </a:p>
          <a:p>
            <a:r>
              <a:rPr lang="en-US" dirty="0" smtClean="0"/>
              <a:t>As we grow older, the limits of this human hearing range shrink, especially at the high-frequency end.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of Sound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957254"/>
            <a:ext cx="8229600" cy="4753250"/>
          </a:xfrm>
        </p:spPr>
        <p:txBody>
          <a:bodyPr/>
          <a:lstStyle/>
          <a:p>
            <a:r>
              <a:rPr lang="en-US" dirty="0" smtClean="0"/>
              <a:t>Sound waves with frequencies below 20 hertz are </a:t>
            </a:r>
            <a:r>
              <a:rPr lang="en-US" b="1" dirty="0" smtClean="0"/>
              <a:t>infrasonic</a:t>
            </a:r>
            <a:r>
              <a:rPr lang="en-US" dirty="0" smtClean="0"/>
              <a:t> (frequency too low for human hearing).</a:t>
            </a:r>
          </a:p>
          <a:p>
            <a:r>
              <a:rPr lang="en-US" dirty="0" smtClean="0"/>
              <a:t>Sound waves with frequencies above 20,000 hertz are called </a:t>
            </a:r>
            <a:r>
              <a:rPr lang="en-US" b="1" dirty="0" smtClean="0"/>
              <a:t>ultrasonic</a:t>
            </a:r>
            <a:r>
              <a:rPr lang="en-US" dirty="0" smtClean="0"/>
              <a:t> (frequency too high for human hearing).</a:t>
            </a:r>
          </a:p>
          <a:p>
            <a:r>
              <a:rPr lang="en-US" b="1" dirty="0" smtClean="0"/>
              <a:t>We cannot hear infrasonic and ultrasonic sound.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in Air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5124" y="1463040"/>
            <a:ext cx="4714625" cy="5106987"/>
          </a:xfrm>
        </p:spPr>
        <p:txBody>
          <a:bodyPr/>
          <a:lstStyle/>
          <a:p>
            <a:r>
              <a:rPr lang="en-US" dirty="0" smtClean="0"/>
              <a:t>Sound waves</a:t>
            </a:r>
          </a:p>
          <a:p>
            <a:pPr lvl="1"/>
            <a:r>
              <a:rPr lang="en-US" dirty="0" smtClean="0"/>
              <a:t>are vibrations made of compressions and rarefactions.</a:t>
            </a:r>
          </a:p>
          <a:p>
            <a:pPr lvl="1"/>
            <a:r>
              <a:rPr lang="en-US" dirty="0" smtClean="0"/>
              <a:t>are longitudinal waves.</a:t>
            </a:r>
          </a:p>
          <a:p>
            <a:pPr lvl="1"/>
            <a:r>
              <a:rPr lang="en-US" dirty="0" smtClean="0"/>
              <a:t>require a medium.</a:t>
            </a:r>
          </a:p>
          <a:p>
            <a:pPr lvl="1"/>
            <a:r>
              <a:rPr lang="en-US" dirty="0" smtClean="0"/>
              <a:t>travel through solids, liquids, and gases.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6" name="Picture 5" descr="20_01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4"/>
          <a:stretch/>
        </p:blipFill>
        <p:spPr>
          <a:xfrm>
            <a:off x="5216686" y="995085"/>
            <a:ext cx="3576992" cy="5335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in Air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Wavelength of sound</a:t>
            </a:r>
          </a:p>
          <a:p>
            <a:pPr lvl="1"/>
            <a:r>
              <a:rPr lang="en-US" dirty="0" smtClean="0"/>
              <a:t>Distance between successive compressions or rarefactions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5" name="Picture 4" descr="20_02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9"/>
          <a:stretch/>
        </p:blipFill>
        <p:spPr>
          <a:xfrm>
            <a:off x="271272" y="3516598"/>
            <a:ext cx="8601456" cy="2545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gtk_01:Applications (Mac OS 9):Microsoft Office 2001:Templates:My Templates:HA5Lect_template.pot</Template>
  <TotalTime>935</TotalTime>
  <Words>2162</Words>
  <Application>Microsoft Macintosh PowerPoint</Application>
  <PresentationFormat>On-screen Show (4:3)</PresentationFormat>
  <Paragraphs>335</Paragraphs>
  <Slides>43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HA5Lect_template</vt:lpstr>
      <vt:lpstr>Chapter 20: Sound</vt:lpstr>
      <vt:lpstr>This lecture will help you understand:</vt:lpstr>
      <vt:lpstr>Nature of Sound</vt:lpstr>
      <vt:lpstr>Origin of Sound</vt:lpstr>
      <vt:lpstr>Origin of Sound</vt:lpstr>
      <vt:lpstr>Origin of Sound</vt:lpstr>
      <vt:lpstr>Origin of Sound</vt:lpstr>
      <vt:lpstr>Sound in Air</vt:lpstr>
      <vt:lpstr>Sound in Air</vt:lpstr>
      <vt:lpstr>Sound in Air</vt:lpstr>
      <vt:lpstr>Media That Transmit Sound</vt:lpstr>
      <vt:lpstr>Speed of Sound in Air</vt:lpstr>
      <vt:lpstr>Speed of Sound in Air CHECK YOUR NEIGHBOR</vt:lpstr>
      <vt:lpstr>Speed of Sound in Air CHECK YOUR ANSWER</vt:lpstr>
      <vt:lpstr>Speed of Sound in Air CHECK YOUR NEIGHBOR </vt:lpstr>
      <vt:lpstr>Speed of Sound in Air CHECK YOUR NEIGHBOR </vt:lpstr>
      <vt:lpstr>Reflection of Sound</vt:lpstr>
      <vt:lpstr>Reflection of Sound CHECK YOUR NEIGHBOR </vt:lpstr>
      <vt:lpstr>Reflection of Sound CHECK YOUR ANSWER </vt:lpstr>
      <vt:lpstr>Reflection of Sound A situation to ponder… </vt:lpstr>
      <vt:lpstr>A situation to ponder… CHECK YOUR NEIGHBOR </vt:lpstr>
      <vt:lpstr>A situation to ponder… CHECK YOUR ANSWER</vt:lpstr>
      <vt:lpstr>Reflection of Sound</vt:lpstr>
      <vt:lpstr>Refraction of Sound</vt:lpstr>
      <vt:lpstr>Refraction of Sound CHECK YOUR NEIGHBOR </vt:lpstr>
      <vt:lpstr>Refraction of Sound  CHECK YOUR ANSWER </vt:lpstr>
      <vt:lpstr>Refraction of Sound CHECK YOUR NEIGHBOR </vt:lpstr>
      <vt:lpstr>Refraction of Sound CHECK YOUR NEIGHBOR </vt:lpstr>
      <vt:lpstr>Reflection and Refraction of Sound</vt:lpstr>
      <vt:lpstr>Reflection and Refraction of Sound</vt:lpstr>
      <vt:lpstr>Forced Vibrations</vt:lpstr>
      <vt:lpstr>Natural Frequency</vt:lpstr>
      <vt:lpstr>Resonance</vt:lpstr>
      <vt:lpstr>Resonance</vt:lpstr>
      <vt:lpstr>Interference</vt:lpstr>
      <vt:lpstr>Interference CHECK YOUR NEIGHBOR </vt:lpstr>
      <vt:lpstr>Interference CHECK YOUR NEIGHBOR </vt:lpstr>
      <vt:lpstr>Interference</vt:lpstr>
      <vt:lpstr>Interference</vt:lpstr>
      <vt:lpstr>Interference</vt:lpstr>
      <vt:lpstr>Interference</vt:lpstr>
      <vt:lpstr>Beats</vt:lpstr>
      <vt:lpstr>Beats</vt:lpstr>
    </vt:vector>
  </TitlesOfParts>
  <Company>뿿ˤʤ㏘뿿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premedia</cp:lastModifiedBy>
  <cp:revision>113</cp:revision>
  <dcterms:created xsi:type="dcterms:W3CDTF">2007-09-26T05:29:17Z</dcterms:created>
  <dcterms:modified xsi:type="dcterms:W3CDTF">2014-04-30T13:34:19Z</dcterms:modified>
</cp:coreProperties>
</file>