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1" r:id="rId15"/>
    <p:sldId id="270" r:id="rId16"/>
    <p:sldId id="292" r:id="rId17"/>
    <p:sldId id="272" r:id="rId18"/>
    <p:sldId id="273" r:id="rId19"/>
    <p:sldId id="274" r:id="rId20"/>
    <p:sldId id="275" r:id="rId21"/>
    <p:sldId id="276" r:id="rId22"/>
    <p:sldId id="277" r:id="rId23"/>
    <p:sldId id="293" r:id="rId24"/>
    <p:sldId id="279" r:id="rId25"/>
    <p:sldId id="280" r:id="rId26"/>
    <p:sldId id="281" r:id="rId27"/>
    <p:sldId id="282" r:id="rId28"/>
    <p:sldId id="283" r:id="rId29"/>
    <p:sldId id="284" r:id="rId30"/>
    <p:sldId id="285" r:id="rId31"/>
    <p:sldId id="294" r:id="rId32"/>
    <p:sldId id="287" r:id="rId33"/>
    <p:sldId id="295" r:id="rId34"/>
    <p:sldId id="289" r:id="rId35"/>
    <p:sldId id="296"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7229" autoAdjust="0"/>
  </p:normalViewPr>
  <p:slideViewPr>
    <p:cSldViewPr snapToGrid="0">
      <p:cViewPr varScale="1">
        <p:scale>
          <a:sx n="146" d="100"/>
          <a:sy n="146" d="100"/>
        </p:scale>
        <p:origin x="-1872"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67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5/14/14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10</a:t>
            </a:fld>
            <a:endParaRPr lang="en-US" dirty="0"/>
          </a:p>
        </p:txBody>
      </p:sp>
    </p:spTree>
    <p:extLst>
      <p:ext uri="{BB962C8B-B14F-4D97-AF65-F5344CB8AC3E}">
        <p14:creationId xmlns:p14="http://schemas.microsoft.com/office/powerpoint/2010/main" val="2188547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11</a:t>
            </a:fld>
            <a:endParaRPr lang="en-US" dirty="0"/>
          </a:p>
        </p:txBody>
      </p:sp>
    </p:spTree>
    <p:extLst>
      <p:ext uri="{BB962C8B-B14F-4D97-AF65-F5344CB8AC3E}">
        <p14:creationId xmlns:p14="http://schemas.microsoft.com/office/powerpoint/2010/main" val="425177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12</a:t>
            </a:fld>
            <a:endParaRPr lang="en-US" dirty="0"/>
          </a:p>
        </p:txBody>
      </p:sp>
    </p:spTree>
    <p:extLst>
      <p:ext uri="{BB962C8B-B14F-4D97-AF65-F5344CB8AC3E}">
        <p14:creationId xmlns:p14="http://schemas.microsoft.com/office/powerpoint/2010/main" val="3460596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wet.</a:t>
            </a:r>
            <a:endParaRPr lang="en-US" dirty="0">
              <a:ea typeface="Batang" charset="0"/>
              <a:cs typeface="Batang"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wet.</a:t>
            </a:r>
            <a:endParaRPr lang="en-US" dirty="0">
              <a:ea typeface="Batang" charset="0"/>
              <a:cs typeface="Batang"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44449C4-D1D4-E147-9971-FA10775472DA}" type="slidenum">
              <a:rPr lang="en-US" sz="1200"/>
              <a:pPr algn="r" eaLnBrk="1" hangingPunct="1"/>
              <a:t>15</a:t>
            </a:fld>
            <a:endParaRPr lang="en-US" sz="1200" dirty="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t>B. Condensation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44449C4-D1D4-E147-9971-FA10775472DA}" type="slidenum">
              <a:rPr lang="en-US" sz="1200"/>
              <a:pPr algn="r" eaLnBrk="1" hangingPunct="1"/>
              <a:t>16</a:t>
            </a:fld>
            <a:endParaRPr lang="en-US" sz="1200" dirty="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t>B. Condensation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17</a:t>
            </a:fld>
            <a:endParaRPr lang="en-US" dirty="0"/>
          </a:p>
        </p:txBody>
      </p:sp>
    </p:spTree>
    <p:extLst>
      <p:ext uri="{BB962C8B-B14F-4D97-AF65-F5344CB8AC3E}">
        <p14:creationId xmlns:p14="http://schemas.microsoft.com/office/powerpoint/2010/main" val="1635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18</a:t>
            </a:fld>
            <a:endParaRPr lang="en-US" dirty="0"/>
          </a:p>
        </p:txBody>
      </p:sp>
    </p:spTree>
    <p:extLst>
      <p:ext uri="{BB962C8B-B14F-4D97-AF65-F5344CB8AC3E}">
        <p14:creationId xmlns:p14="http://schemas.microsoft.com/office/powerpoint/2010/main" val="2402338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19</a:t>
            </a:fld>
            <a:endParaRPr lang="en-US" dirty="0"/>
          </a:p>
        </p:txBody>
      </p:sp>
    </p:spTree>
    <p:extLst>
      <p:ext uri="{BB962C8B-B14F-4D97-AF65-F5344CB8AC3E}">
        <p14:creationId xmlns:p14="http://schemas.microsoft.com/office/powerpoint/2010/main" val="427987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a:t>
            </a:fld>
            <a:endParaRPr lang="en-US" dirty="0"/>
          </a:p>
        </p:txBody>
      </p:sp>
    </p:spTree>
    <p:extLst>
      <p:ext uri="{BB962C8B-B14F-4D97-AF65-F5344CB8AC3E}">
        <p14:creationId xmlns:p14="http://schemas.microsoft.com/office/powerpoint/2010/main" val="291405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20</a:t>
            </a:fld>
            <a:endParaRPr lang="en-US" dirty="0"/>
          </a:p>
        </p:txBody>
      </p:sp>
    </p:spTree>
    <p:extLst>
      <p:ext uri="{BB962C8B-B14F-4D97-AF65-F5344CB8AC3E}">
        <p14:creationId xmlns:p14="http://schemas.microsoft.com/office/powerpoint/2010/main" val="2673759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21</a:t>
            </a:fld>
            <a:endParaRPr lang="en-US" dirty="0"/>
          </a:p>
        </p:txBody>
      </p:sp>
    </p:spTree>
    <p:extLst>
      <p:ext uri="{BB962C8B-B14F-4D97-AF65-F5344CB8AC3E}">
        <p14:creationId xmlns:p14="http://schemas.microsoft.com/office/powerpoint/2010/main" val="1495982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a:t>
            </a:r>
            <a:r>
              <a:rPr lang="en-US" baseline="0" dirty="0" smtClean="0">
                <a:ea typeface="Batang" charset="0"/>
                <a:cs typeface="Batang" charset="0"/>
              </a:rPr>
              <a:t> </a:t>
            </a:r>
            <a:r>
              <a:rPr lang="en-US" dirty="0" smtClean="0">
                <a:ea typeface="Batang" charset="0"/>
                <a:cs typeface="Batang" charset="0"/>
              </a:rPr>
              <a:t>all </a:t>
            </a:r>
            <a:r>
              <a:rPr lang="en-US" dirty="0">
                <a:ea typeface="Batang" charset="0"/>
                <a:cs typeface="Batang" charset="0"/>
              </a:rPr>
              <a:t>of these</a:t>
            </a:r>
            <a:r>
              <a:rPr lang="en-US" dirty="0" smtClean="0">
                <a:ea typeface="Batang" charset="0"/>
                <a:cs typeface="Batang" charset="0"/>
              </a:rPr>
              <a:t>.</a:t>
            </a:r>
            <a:endParaRPr lang="en-US" dirty="0">
              <a:ea typeface="Batang" charset="0"/>
              <a:cs typeface="Batang"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a:t>
            </a:r>
            <a:r>
              <a:rPr lang="en-US" baseline="0" dirty="0" smtClean="0">
                <a:ea typeface="Batang" charset="0"/>
                <a:cs typeface="Batang" charset="0"/>
              </a:rPr>
              <a:t> </a:t>
            </a:r>
            <a:r>
              <a:rPr lang="en-US" dirty="0" smtClean="0">
                <a:ea typeface="Batang" charset="0"/>
                <a:cs typeface="Batang" charset="0"/>
              </a:rPr>
              <a:t>all </a:t>
            </a:r>
            <a:r>
              <a:rPr lang="en-US" dirty="0">
                <a:ea typeface="Batang" charset="0"/>
                <a:cs typeface="Batang" charset="0"/>
              </a:rPr>
              <a:t>of these</a:t>
            </a:r>
            <a:r>
              <a:rPr lang="en-US" dirty="0" smtClean="0">
                <a:ea typeface="Batang" charset="0"/>
                <a:cs typeface="Batang" charset="0"/>
              </a:rPr>
              <a:t>.</a:t>
            </a:r>
            <a:endParaRPr lang="en-US" dirty="0">
              <a:ea typeface="Batang" charset="0"/>
              <a:cs typeface="Batang"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24</a:t>
            </a:fld>
            <a:endParaRPr lang="en-US" dirty="0"/>
          </a:p>
        </p:txBody>
      </p:sp>
    </p:spTree>
    <p:extLst>
      <p:ext uri="{BB962C8B-B14F-4D97-AF65-F5344CB8AC3E}">
        <p14:creationId xmlns:p14="http://schemas.microsoft.com/office/powerpoint/2010/main" val="2046546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25</a:t>
            </a:fld>
            <a:endParaRPr lang="en-US" dirty="0"/>
          </a:p>
        </p:txBody>
      </p:sp>
    </p:spTree>
    <p:extLst>
      <p:ext uri="{BB962C8B-B14F-4D97-AF65-F5344CB8AC3E}">
        <p14:creationId xmlns:p14="http://schemas.microsoft.com/office/powerpoint/2010/main" val="385238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26</a:t>
            </a:fld>
            <a:endParaRPr lang="en-US" dirty="0"/>
          </a:p>
        </p:txBody>
      </p:sp>
    </p:spTree>
    <p:extLst>
      <p:ext uri="{BB962C8B-B14F-4D97-AF65-F5344CB8AC3E}">
        <p14:creationId xmlns:p14="http://schemas.microsoft.com/office/powerpoint/2010/main" val="733775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w</a:t>
            </a:r>
            <a:r>
              <a:rPr lang="en-US" dirty="0" smtClean="0">
                <a:ea typeface="Batang" charset="0"/>
                <a:cs typeface="Batang" charset="0"/>
              </a:rPr>
              <a:t>armed.</a:t>
            </a:r>
            <a:endParaRPr lang="en-US" dirty="0">
              <a:ea typeface="Batang" charset="0"/>
              <a:cs typeface="Batang"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w</a:t>
            </a:r>
            <a:r>
              <a:rPr lang="en-US" dirty="0" smtClean="0">
                <a:ea typeface="Batang" charset="0"/>
                <a:cs typeface="Batang" charset="0"/>
              </a:rPr>
              <a:t>armed.</a:t>
            </a:r>
            <a:endParaRPr lang="en-US" dirty="0">
              <a:ea typeface="Batang" charset="0"/>
              <a:cs typeface="Batang"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Condensing </a:t>
            </a:r>
            <a:r>
              <a:rPr lang="en-US" dirty="0">
                <a:ea typeface="Batang" charset="0"/>
                <a:cs typeface="Batang" charset="0"/>
              </a:rPr>
              <a:t>1 gram of </a:t>
            </a:r>
            <a:r>
              <a:rPr lang="en-US" dirty="0" smtClean="0">
                <a:ea typeface="Batang" charset="0"/>
                <a:cs typeface="Batang" charset="0"/>
              </a:rPr>
              <a:t>100</a:t>
            </a:r>
            <a:r>
              <a:rPr lang="en-US" sz="800" dirty="0" smtClean="0">
                <a:sym typeface="Symbol" charset="0"/>
              </a:rPr>
              <a:t>°</a:t>
            </a:r>
            <a:r>
              <a:rPr lang="en-US" dirty="0" smtClean="0">
                <a:sym typeface="Symbol" charset="0"/>
              </a:rPr>
              <a:t>C steam </a:t>
            </a:r>
            <a:r>
              <a:rPr lang="en-US" dirty="0">
                <a:sym typeface="Symbol" charset="0"/>
              </a:rPr>
              <a:t>to </a:t>
            </a:r>
            <a:r>
              <a:rPr lang="en-US" dirty="0" smtClean="0">
                <a:sym typeface="Symbol" charset="0"/>
              </a:rPr>
              <a:t>100° </a:t>
            </a:r>
            <a:r>
              <a:rPr lang="en-US" dirty="0">
                <a:sym typeface="Symbol" charset="0"/>
              </a:rPr>
              <a:t>water</a:t>
            </a:r>
            <a:r>
              <a:rPr lang="en-US" dirty="0" smtClean="0">
                <a:sym typeface="Symbol" charset="0"/>
              </a:rPr>
              <a:t>.</a:t>
            </a:r>
            <a:endParaRPr lang="en-US" dirty="0">
              <a:ea typeface="Batang" charset="0"/>
              <a:cs typeface="Batang"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3</a:t>
            </a:fld>
            <a:endParaRPr lang="en-US" dirty="0"/>
          </a:p>
        </p:txBody>
      </p:sp>
    </p:spTree>
    <p:extLst>
      <p:ext uri="{BB962C8B-B14F-4D97-AF65-F5344CB8AC3E}">
        <p14:creationId xmlns:p14="http://schemas.microsoft.com/office/powerpoint/2010/main" val="3390380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Condensing </a:t>
            </a:r>
            <a:r>
              <a:rPr lang="en-US" dirty="0">
                <a:ea typeface="Batang" charset="0"/>
                <a:cs typeface="Batang" charset="0"/>
              </a:rPr>
              <a:t>1 gram of </a:t>
            </a:r>
            <a:r>
              <a:rPr lang="en-US" dirty="0" smtClean="0">
                <a:ea typeface="Batang" charset="0"/>
                <a:cs typeface="Batang" charset="0"/>
              </a:rPr>
              <a:t>100</a:t>
            </a:r>
            <a:r>
              <a:rPr lang="en-US" sz="800" dirty="0" smtClean="0">
                <a:sym typeface="Symbol" charset="0"/>
              </a:rPr>
              <a:t>°</a:t>
            </a:r>
            <a:r>
              <a:rPr lang="en-US" dirty="0" smtClean="0">
                <a:sym typeface="Symbol" charset="0"/>
              </a:rPr>
              <a:t>C steam </a:t>
            </a:r>
            <a:r>
              <a:rPr lang="en-US" dirty="0">
                <a:sym typeface="Symbol" charset="0"/>
              </a:rPr>
              <a:t>to </a:t>
            </a:r>
            <a:r>
              <a:rPr lang="en-US" dirty="0" smtClean="0">
                <a:sym typeface="Symbol" charset="0"/>
              </a:rPr>
              <a:t>100° </a:t>
            </a:r>
            <a:r>
              <a:rPr lang="en-US" dirty="0">
                <a:sym typeface="Symbol" charset="0"/>
              </a:rPr>
              <a:t>water</a:t>
            </a:r>
            <a:r>
              <a:rPr lang="en-US" dirty="0" smtClean="0">
                <a:sym typeface="Symbol" charset="0"/>
              </a:rPr>
              <a:t>.</a:t>
            </a:r>
            <a:endParaRPr lang="en-US" dirty="0">
              <a:ea typeface="Batang" charset="0"/>
              <a:cs typeface="Batang"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 melts.</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 melts.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4</a:t>
            </a:fld>
            <a:endParaRPr lang="en-US" dirty="0"/>
          </a:p>
        </p:txBody>
      </p:sp>
    </p:spTree>
    <p:extLst>
      <p:ext uri="{BB962C8B-B14F-4D97-AF65-F5344CB8AC3E}">
        <p14:creationId xmlns:p14="http://schemas.microsoft.com/office/powerpoint/2010/main" val="349265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5</a:t>
            </a:fld>
            <a:endParaRPr lang="en-US" dirty="0"/>
          </a:p>
        </p:txBody>
      </p:sp>
    </p:spTree>
    <p:extLst>
      <p:ext uri="{BB962C8B-B14F-4D97-AF65-F5344CB8AC3E}">
        <p14:creationId xmlns:p14="http://schemas.microsoft.com/office/powerpoint/2010/main" val="298621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6</a:t>
            </a:fld>
            <a:endParaRPr lang="en-US" dirty="0"/>
          </a:p>
        </p:txBody>
      </p:sp>
    </p:spTree>
    <p:extLst>
      <p:ext uri="{BB962C8B-B14F-4D97-AF65-F5344CB8AC3E}">
        <p14:creationId xmlns:p14="http://schemas.microsoft.com/office/powerpoint/2010/main" val="294019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7</a:t>
            </a:fld>
            <a:endParaRPr lang="en-US" dirty="0"/>
          </a:p>
        </p:txBody>
      </p:sp>
    </p:spTree>
    <p:extLst>
      <p:ext uri="{BB962C8B-B14F-4D97-AF65-F5344CB8AC3E}">
        <p14:creationId xmlns:p14="http://schemas.microsoft.com/office/powerpoint/2010/main" val="197976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8</a:t>
            </a:fld>
            <a:endParaRPr lang="en-US" dirty="0"/>
          </a:p>
        </p:txBody>
      </p:sp>
    </p:spTree>
    <p:extLst>
      <p:ext uri="{BB962C8B-B14F-4D97-AF65-F5344CB8AC3E}">
        <p14:creationId xmlns:p14="http://schemas.microsoft.com/office/powerpoint/2010/main" val="4138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9</a:t>
            </a:fld>
            <a:endParaRPr lang="en-US" dirty="0"/>
          </a:p>
        </p:txBody>
      </p:sp>
    </p:spTree>
    <p:extLst>
      <p:ext uri="{BB962C8B-B14F-4D97-AF65-F5344CB8AC3E}">
        <p14:creationId xmlns:p14="http://schemas.microsoft.com/office/powerpoint/2010/main" val="17566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29283C77-2D9F-EC41-8917-66DE993F1CEC}" type="slidenum">
              <a:rPr lang="en-US"/>
              <a:pPr/>
              <a:t>‹#›</a:t>
            </a:fld>
            <a:endParaRPr lang="en-US" dirty="0"/>
          </a:p>
        </p:txBody>
      </p:sp>
    </p:spTree>
    <p:extLst>
      <p:ext uri="{BB962C8B-B14F-4D97-AF65-F5344CB8AC3E}">
        <p14:creationId xmlns:p14="http://schemas.microsoft.com/office/powerpoint/2010/main" val="3101115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4" y="2890391"/>
            <a:ext cx="3890749" cy="1077218"/>
          </a:xfrm>
        </p:spPr>
        <p:txBody>
          <a:bodyPr/>
          <a:lstStyle/>
          <a:p>
            <a:r>
              <a:rPr lang="en-US" dirty="0" smtClean="0"/>
              <a:t>Chapter 17</a:t>
            </a:r>
            <a:r>
              <a:rPr lang="en-US" dirty="0"/>
              <a:t>: Change </a:t>
            </a:r>
            <a:r>
              <a:rPr lang="en-US" dirty="0" smtClean="0"/>
              <a:t>Of Phase</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Condensation</a:t>
            </a:r>
            <a:endParaRPr lang="en-US" dirty="0"/>
          </a:p>
        </p:txBody>
      </p:sp>
      <p:sp>
        <p:nvSpPr>
          <p:cNvPr id="69635" name="Rectangle 3"/>
          <p:cNvSpPr>
            <a:spLocks noGrp="1" noChangeArrowheads="1"/>
          </p:cNvSpPr>
          <p:nvPr>
            <p:ph idx="1"/>
          </p:nvPr>
        </p:nvSpPr>
        <p:spPr>
          <a:xfrm>
            <a:off x="365124" y="1957254"/>
            <a:ext cx="8525417" cy="4760105"/>
          </a:xfrm>
        </p:spPr>
        <p:txBody>
          <a:bodyPr/>
          <a:lstStyle/>
          <a:p>
            <a:r>
              <a:rPr lang="en-US" dirty="0" smtClean="0"/>
              <a:t>Condensation process (continued)</a:t>
            </a:r>
          </a:p>
          <a:p>
            <a:pPr lvl="1"/>
            <a:r>
              <a:rPr lang="en-US" dirty="0" smtClean="0"/>
              <a:t>Kinetic energy is absorbed by the liquid, resulting in increased temperature.</a:t>
            </a:r>
          </a:p>
          <a:p>
            <a:pPr lvl="1"/>
            <a:r>
              <a:rPr lang="en-US" dirty="0" smtClean="0"/>
              <a:t>Examples:</a:t>
            </a:r>
          </a:p>
          <a:p>
            <a:pPr lvl="2"/>
            <a:r>
              <a:rPr lang="en-US" dirty="0" smtClean="0"/>
              <a:t>Steam releases much energy when it condenses to a liquid and moistens the skin—hence, it produces a more damaging burn than from same-temperature 100</a:t>
            </a:r>
            <a:r>
              <a:rPr lang="en-US" dirty="0">
                <a:cs typeface="Arial"/>
              </a:rPr>
              <a:t>º</a:t>
            </a:r>
            <a:r>
              <a:rPr lang="en-US" dirty="0" smtClean="0">
                <a:sym typeface="Symbol" charset="0"/>
              </a:rPr>
              <a:t>C boiling water.</a:t>
            </a:r>
          </a:p>
          <a:p>
            <a:pPr lvl="2"/>
            <a:r>
              <a:rPr lang="en-US" dirty="0" smtClean="0">
                <a:sym typeface="Symbol" charset="0"/>
              </a:rPr>
              <a:t>You feel warmer in a moist shower stall because the rate of condensation exceeds the rate of evaporation.</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8439493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Condensation</a:t>
            </a:r>
            <a:endParaRPr lang="en-US" dirty="0"/>
          </a:p>
        </p:txBody>
      </p:sp>
      <p:sp>
        <p:nvSpPr>
          <p:cNvPr id="70659" name="Rectangle 3"/>
          <p:cNvSpPr>
            <a:spLocks noGrp="1" noChangeArrowheads="1"/>
          </p:cNvSpPr>
          <p:nvPr>
            <p:ph idx="1"/>
          </p:nvPr>
        </p:nvSpPr>
        <p:spPr/>
        <p:txBody>
          <a:bodyPr/>
          <a:lstStyle/>
          <a:p>
            <a:r>
              <a:rPr lang="en-US" dirty="0" smtClean="0"/>
              <a:t>Condensation process (continued)</a:t>
            </a:r>
          </a:p>
          <a:p>
            <a:pPr lvl="1"/>
            <a:r>
              <a:rPr lang="en-US" dirty="0" smtClean="0"/>
              <a:t>Examples:</a:t>
            </a:r>
          </a:p>
          <a:p>
            <a:pPr lvl="2"/>
            <a:r>
              <a:rPr lang="en-US" dirty="0" smtClean="0"/>
              <a:t>In dry cities, the rate of evaporation from your skin is greater than the rate of condensation, so you feel colder.</a:t>
            </a:r>
            <a:endParaRPr lang="en-US" dirty="0" smtClean="0">
              <a:sym typeface="Symbol" charset="0"/>
            </a:endParaRPr>
          </a:p>
          <a:p>
            <a:pPr lvl="2"/>
            <a:r>
              <a:rPr lang="en-US" dirty="0" smtClean="0">
                <a:sym typeface="Symbol" charset="0"/>
              </a:rPr>
              <a:t>In humid cities, the rate of evaporation from your skin is less than the rate of condensation, so you feel warmer.</a:t>
            </a:r>
          </a:p>
          <a:p>
            <a:pPr lvl="2"/>
            <a:r>
              <a:rPr lang="en-US" dirty="0" smtClean="0">
                <a:sym typeface="Symbol" charset="0"/>
              </a:rPr>
              <a:t>A cold soda pop can is wet in warm air because slow-moving molecules make contact with the cold surface and condense.</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6259180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Condensation</a:t>
            </a:r>
            <a:endParaRPr lang="en-US" dirty="0"/>
          </a:p>
        </p:txBody>
      </p:sp>
      <p:sp>
        <p:nvSpPr>
          <p:cNvPr id="43011" name="Rectangle 3"/>
          <p:cNvSpPr>
            <a:spLocks noGrp="1" noChangeArrowheads="1"/>
          </p:cNvSpPr>
          <p:nvPr>
            <p:ph idx="1"/>
          </p:nvPr>
        </p:nvSpPr>
        <p:spPr/>
        <p:txBody>
          <a:bodyPr/>
          <a:lstStyle/>
          <a:p>
            <a:r>
              <a:rPr lang="en-US" sz="2400" b="1" dirty="0" smtClean="0"/>
              <a:t>Condensation</a:t>
            </a:r>
            <a:r>
              <a:rPr lang="en-US" sz="2400" dirty="0" smtClean="0"/>
              <a:t> in the atmosphere</a:t>
            </a:r>
          </a:p>
          <a:p>
            <a:pPr lvl="1"/>
            <a:r>
              <a:rPr lang="en-US" sz="2400" dirty="0" smtClean="0"/>
              <a:t>When the temperature of the atmosphere is low, the water molecules in the air move slowly.</a:t>
            </a:r>
          </a:p>
          <a:p>
            <a:pPr lvl="1"/>
            <a:r>
              <a:rPr lang="en-US" sz="2400" dirty="0" smtClean="0"/>
              <a:t>Slow-moving water molecules stick together, causing condensation.</a:t>
            </a:r>
          </a:p>
          <a:p>
            <a:pPr lvl="1"/>
            <a:endParaRPr lang="en-US" sz="2400" dirty="0"/>
          </a:p>
          <a:p>
            <a:pPr lvl="1"/>
            <a:endParaRPr lang="en-US" sz="2400" dirty="0" smtClean="0"/>
          </a:p>
          <a:p>
            <a:pPr lvl="1"/>
            <a:endParaRPr lang="en-US" sz="2400" dirty="0"/>
          </a:p>
          <a:p>
            <a:pPr lvl="1"/>
            <a:endParaRPr lang="en-US" sz="2400" dirty="0" smtClean="0"/>
          </a:p>
          <a:p>
            <a:pPr lvl="1"/>
            <a:endParaRPr lang="en-US" sz="2400" dirty="0"/>
          </a:p>
          <a:p>
            <a:pPr lvl="1"/>
            <a:r>
              <a:rPr lang="en-US" sz="2400" dirty="0" smtClean="0"/>
              <a:t>Example: Fog and clouds created when air rises</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17_08_Figure.jpg"/>
          <p:cNvPicPr>
            <a:picLocks noChangeAspect="1"/>
          </p:cNvPicPr>
          <p:nvPr/>
        </p:nvPicPr>
        <p:blipFill rotWithShape="1">
          <a:blip r:embed="rId3">
            <a:extLst>
              <a:ext uri="{28A0092B-C50C-407E-A947-70E740481C1C}">
                <a14:useLocalDpi xmlns:a14="http://schemas.microsoft.com/office/drawing/2010/main" val="0"/>
              </a:ext>
            </a:extLst>
          </a:blip>
          <a:srcRect t="51347" b="3114"/>
          <a:stretch/>
        </p:blipFill>
        <p:spPr>
          <a:xfrm>
            <a:off x="1301343" y="4042793"/>
            <a:ext cx="6554452" cy="2062492"/>
          </a:xfrm>
          <a:prstGeom prst="rect">
            <a:avLst/>
          </a:prstGeom>
        </p:spPr>
      </p:pic>
    </p:spTree>
    <p:extLst>
      <p:ext uri="{BB962C8B-B14F-4D97-AF65-F5344CB8AC3E}">
        <p14:creationId xmlns:p14="http://schemas.microsoft.com/office/powerpoint/2010/main" val="7043866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614908"/>
            <a:ext cx="9144000" cy="1077218"/>
          </a:xfrm>
        </p:spPr>
        <p:txBody>
          <a:bodyPr/>
          <a:lstStyle/>
          <a:p>
            <a:r>
              <a:rPr lang="en-US" dirty="0"/>
              <a:t>Change of </a:t>
            </a:r>
            <a:r>
              <a:rPr lang="en-US" dirty="0" smtClean="0"/>
              <a:t>Phase </a:t>
            </a:r>
            <a:br>
              <a:rPr lang="en-US" dirty="0" smtClean="0"/>
            </a:br>
            <a:r>
              <a:rPr lang="en-US" dirty="0" smtClean="0"/>
              <a:t>CHECK </a:t>
            </a:r>
            <a:r>
              <a:rPr lang="en-US" dirty="0"/>
              <a:t>YOUR NEIGHBOR </a:t>
            </a:r>
          </a:p>
        </p:txBody>
      </p:sp>
      <p:sp>
        <p:nvSpPr>
          <p:cNvPr id="71683" name="Rectangle 3"/>
          <p:cNvSpPr>
            <a:spLocks noGrp="1" noChangeArrowheads="1"/>
          </p:cNvSpPr>
          <p:nvPr>
            <p:ph idx="1"/>
          </p:nvPr>
        </p:nvSpPr>
        <p:spPr>
          <a:xfrm>
            <a:off x="365125" y="1782491"/>
            <a:ext cx="8229600" cy="4653915"/>
          </a:xfrm>
        </p:spPr>
        <p:txBody>
          <a:bodyPr/>
          <a:lstStyle/>
          <a:p>
            <a:pPr marL="0" indent="0">
              <a:buNone/>
            </a:pPr>
            <a:r>
              <a:rPr lang="en-US" dirty="0"/>
              <a:t>If bits of coals do not stick to your feet when firewalking, </a:t>
            </a:r>
            <a:r>
              <a:rPr lang="en-US" dirty="0" smtClean="0"/>
              <a:t>it</a:t>
            </a:r>
            <a:r>
              <a:rPr lang="fr-FR" altLang="ja-JP" dirty="0" smtClean="0"/>
              <a:t>'</a:t>
            </a:r>
            <a:r>
              <a:rPr lang="en-US" dirty="0" smtClean="0"/>
              <a:t>s </a:t>
            </a:r>
            <a:r>
              <a:rPr lang="en-US" dirty="0"/>
              <a:t>best if your feet </a:t>
            </a:r>
            <a:r>
              <a:rPr lang="en-US" dirty="0" smtClean="0"/>
              <a:t>are</a:t>
            </a:r>
          </a:p>
          <a:p>
            <a:pPr marL="0" indent="0">
              <a:buNone/>
            </a:pPr>
            <a:endParaRPr lang="en-US" sz="1500" dirty="0"/>
          </a:p>
          <a:p>
            <a:pPr marL="514350" indent="-514350">
              <a:buFont typeface="+mj-lt"/>
              <a:buAutoNum type="alphaUcPeriod"/>
            </a:pPr>
            <a:r>
              <a:rPr lang="en-US" dirty="0" smtClean="0"/>
              <a:t>wet.</a:t>
            </a:r>
          </a:p>
          <a:p>
            <a:pPr marL="514350" indent="-514350">
              <a:buFont typeface="+mj-lt"/>
              <a:buAutoNum type="alphaUcPeriod"/>
            </a:pPr>
            <a:r>
              <a:rPr lang="en-US" dirty="0" smtClean="0"/>
              <a:t>dry.</a:t>
            </a:r>
          </a:p>
          <a:p>
            <a:pPr marL="514350" indent="-514350">
              <a:buFont typeface="+mj-lt"/>
              <a:buAutoNum type="alphaUcPeriod"/>
            </a:pPr>
            <a:r>
              <a:rPr lang="en-US" dirty="0" smtClean="0"/>
              <a:t>sort of wet and sort of dry.</a:t>
            </a:r>
          </a:p>
          <a:p>
            <a:pPr marL="514350" indent="-514350">
              <a:buFont typeface="+mj-lt"/>
              <a:buAutoNum type="alphaUcPeriod"/>
            </a:pPr>
            <a:r>
              <a:rPr lang="en-US" dirty="0" smtClean="0"/>
              <a:t>None of these.</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4960239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614908"/>
            <a:ext cx="9144000" cy="1077218"/>
          </a:xfrm>
        </p:spPr>
        <p:txBody>
          <a:bodyPr/>
          <a:lstStyle/>
          <a:p>
            <a:r>
              <a:rPr lang="en-US" dirty="0"/>
              <a:t>Change of </a:t>
            </a:r>
            <a:r>
              <a:rPr lang="en-US" dirty="0" smtClean="0"/>
              <a:t>Phase </a:t>
            </a:r>
            <a:br>
              <a:rPr lang="en-US" dirty="0" smtClean="0"/>
            </a:br>
            <a:r>
              <a:rPr lang="en-US" dirty="0" smtClean="0"/>
              <a:t>CHECK </a:t>
            </a:r>
            <a:r>
              <a:rPr lang="en-US" dirty="0"/>
              <a:t>YOUR ANSWER </a:t>
            </a:r>
          </a:p>
        </p:txBody>
      </p:sp>
      <p:sp>
        <p:nvSpPr>
          <p:cNvPr id="71683" name="Rectangle 3"/>
          <p:cNvSpPr>
            <a:spLocks noGrp="1" noChangeArrowheads="1"/>
          </p:cNvSpPr>
          <p:nvPr>
            <p:ph idx="1"/>
          </p:nvPr>
        </p:nvSpPr>
        <p:spPr>
          <a:xfrm>
            <a:off x="365125" y="1782489"/>
            <a:ext cx="8229600" cy="4653915"/>
          </a:xfrm>
        </p:spPr>
        <p:txBody>
          <a:bodyPr/>
          <a:lstStyle/>
          <a:p>
            <a:pPr marL="0" indent="0">
              <a:buNone/>
            </a:pPr>
            <a:r>
              <a:rPr lang="en-US" dirty="0"/>
              <a:t>If bits of coals do not stick to your feet when firewalking, </a:t>
            </a:r>
            <a:r>
              <a:rPr lang="en-US" dirty="0" smtClean="0"/>
              <a:t>it</a:t>
            </a:r>
            <a:r>
              <a:rPr lang="fr-FR" altLang="ja-JP" dirty="0" smtClean="0"/>
              <a:t>'</a:t>
            </a:r>
            <a:r>
              <a:rPr lang="en-US" dirty="0" smtClean="0"/>
              <a:t>s </a:t>
            </a:r>
            <a:r>
              <a:rPr lang="en-US" dirty="0"/>
              <a:t>best if your feet </a:t>
            </a:r>
            <a:r>
              <a:rPr lang="en-US" dirty="0" smtClean="0"/>
              <a:t>are</a:t>
            </a:r>
          </a:p>
          <a:p>
            <a:pPr marL="0" indent="0">
              <a:buNone/>
            </a:pPr>
            <a:endParaRPr lang="en-US" sz="1500" dirty="0"/>
          </a:p>
          <a:p>
            <a:pPr marL="514350" indent="-514350">
              <a:buFont typeface="+mj-lt"/>
              <a:buAutoNum type="alphaUcPeriod"/>
            </a:pPr>
            <a:r>
              <a:rPr lang="en-US" b="1" dirty="0" smtClean="0"/>
              <a:t>wet.</a:t>
            </a:r>
          </a:p>
          <a:p>
            <a:pPr marL="514350" indent="-514350">
              <a:buFont typeface="+mj-lt"/>
              <a:buAutoNum type="alphaUcPeriod"/>
            </a:pPr>
            <a:r>
              <a:rPr lang="en-US" dirty="0" smtClean="0"/>
              <a:t>dry.</a:t>
            </a:r>
          </a:p>
          <a:p>
            <a:pPr marL="514350" indent="-514350">
              <a:buFont typeface="+mj-lt"/>
              <a:buAutoNum type="alphaUcPeriod"/>
            </a:pPr>
            <a:r>
              <a:rPr lang="en-US" dirty="0" smtClean="0"/>
              <a:t>sort of wet and sort of dry.</a:t>
            </a:r>
          </a:p>
          <a:p>
            <a:pPr marL="514350" indent="-514350">
              <a:buFont typeface="+mj-lt"/>
              <a:buAutoNum type="alphaUcPeriod"/>
            </a:pPr>
            <a:r>
              <a:rPr lang="en-US" dirty="0" smtClean="0"/>
              <a:t>None of these.</a:t>
            </a:r>
          </a:p>
          <a:p>
            <a:pPr marL="0" indent="0">
              <a:buNone/>
            </a:pPr>
            <a:endParaRPr lang="en-US" sz="1500" b="1" dirty="0"/>
          </a:p>
          <a:p>
            <a:pPr marL="0" indent="0">
              <a:buNone/>
            </a:pPr>
            <a:r>
              <a:rPr lang="en-US" sz="2400" b="1" dirty="0" smtClean="0"/>
              <a:t>Explanation:</a:t>
            </a:r>
          </a:p>
          <a:p>
            <a:pPr marL="0" indent="0">
              <a:buNone/>
            </a:pPr>
            <a:r>
              <a:rPr lang="en-US" sz="2400" dirty="0" smtClean="0"/>
              <a:t>The </a:t>
            </a:r>
            <a:r>
              <a:rPr lang="en-US" sz="2400" dirty="0"/>
              <a:t>energy that vaporizes water is energy that </a:t>
            </a:r>
            <a:r>
              <a:rPr lang="en-US" sz="2400" dirty="0" smtClean="0"/>
              <a:t>doesn</a:t>
            </a:r>
            <a:r>
              <a:rPr lang="fr-FR" sz="2400" dirty="0" smtClean="0"/>
              <a:t>'</a:t>
            </a:r>
            <a:r>
              <a:rPr lang="en-US" sz="2400" dirty="0" smtClean="0"/>
              <a:t>t </a:t>
            </a:r>
            <a:r>
              <a:rPr lang="en-US" sz="2400" dirty="0"/>
              <a:t>burn your feet</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6528002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614908"/>
            <a:ext cx="9144000" cy="1077218"/>
          </a:xfrm>
        </p:spPr>
        <p:txBody>
          <a:bodyPr/>
          <a:lstStyle/>
          <a:p>
            <a:r>
              <a:rPr lang="en-US" dirty="0" smtClean="0"/>
              <a:t>Condensation </a:t>
            </a:r>
            <a:br>
              <a:rPr lang="en-US" dirty="0" smtClean="0"/>
            </a:br>
            <a:r>
              <a:rPr lang="en-US" dirty="0" smtClean="0"/>
              <a:t>CHECK </a:t>
            </a:r>
            <a:r>
              <a:rPr lang="en-US" dirty="0"/>
              <a:t>YOUR NEIGHBOR </a:t>
            </a:r>
          </a:p>
        </p:txBody>
      </p:sp>
      <p:sp>
        <p:nvSpPr>
          <p:cNvPr id="821250" name="Rectangle 3"/>
          <p:cNvSpPr>
            <a:spLocks noGrp="1" noChangeArrowheads="1"/>
          </p:cNvSpPr>
          <p:nvPr>
            <p:ph idx="1"/>
          </p:nvPr>
        </p:nvSpPr>
        <p:spPr/>
        <p:txBody>
          <a:bodyPr/>
          <a:lstStyle/>
          <a:p>
            <a:pPr marL="0" indent="0">
              <a:buNone/>
            </a:pPr>
            <a:r>
              <a:rPr lang="en-US" dirty="0" smtClean="0"/>
              <a:t>When you step out after a hot shower you feel cold, but you can feel warm again if you step back into the shower area. Which process is responsible for this?</a:t>
            </a:r>
          </a:p>
          <a:p>
            <a:pPr marL="0" indent="0">
              <a:buNone/>
            </a:pPr>
            <a:endParaRPr lang="en-US" dirty="0" smtClean="0"/>
          </a:p>
          <a:p>
            <a:pPr marL="514350" indent="-514350">
              <a:buFont typeface="+mj-lt"/>
              <a:buAutoNum type="alphaUcPeriod"/>
            </a:pPr>
            <a:r>
              <a:rPr lang="en-US" dirty="0" smtClean="0"/>
              <a:t>Evaporation</a:t>
            </a:r>
          </a:p>
          <a:p>
            <a:pPr marL="514350" indent="-514350">
              <a:buFont typeface="+mj-lt"/>
              <a:buAutoNum type="alphaUcPeriod"/>
            </a:pPr>
            <a:r>
              <a:rPr lang="en-US" dirty="0" smtClean="0"/>
              <a:t>Condensation</a:t>
            </a:r>
          </a:p>
          <a:p>
            <a:pPr marL="514350" indent="-514350">
              <a:buFont typeface="+mj-lt"/>
              <a:buAutoNum type="alphaUcPeriod"/>
            </a:pPr>
            <a:r>
              <a:rPr lang="en-US" dirty="0" smtClean="0"/>
              <a:t>Both of these.</a:t>
            </a:r>
          </a:p>
          <a:p>
            <a:pPr marL="514350" indent="-514350">
              <a:buFont typeface="+mj-lt"/>
              <a:buAutoNum type="alphaUcPeriod"/>
            </a:pPr>
            <a:r>
              <a:rPr lang="en-US" dirty="0" smtClean="0"/>
              <a:t>None of the above.</a:t>
            </a:r>
            <a:endParaRPr lang="en-US" dirty="0"/>
          </a:p>
        </p:txBody>
      </p:sp>
      <p:sp>
        <p:nvSpPr>
          <p:cNvPr id="8" name="Footer Placeholder 7"/>
          <p:cNvSpPr>
            <a:spLocks noGrp="1"/>
          </p:cNvSpPr>
          <p:nvPr>
            <p:ph type="ftr" sz="quarter" idx="10"/>
          </p:nvPr>
        </p:nvSpPr>
        <p:spPr/>
        <p:txBody>
          <a:bodyPr/>
          <a:lstStyle/>
          <a:p>
            <a:r>
              <a:rPr lang="en-GB" dirty="0" smtClean="0"/>
              <a:t>© 2015 Pearson Education, Inc.</a:t>
            </a:r>
            <a:endParaRPr lang="en-GB" dirty="0"/>
          </a:p>
        </p:txBody>
      </p:sp>
      <p:pic>
        <p:nvPicPr>
          <p:cNvPr id="9" name="Picture 8" descr="17_07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5001134" y="3584410"/>
            <a:ext cx="3347963" cy="2733955"/>
          </a:xfrm>
          <a:prstGeom prst="rect">
            <a:avLst/>
          </a:prstGeom>
        </p:spPr>
      </p:pic>
    </p:spTree>
    <p:extLst>
      <p:ext uri="{BB962C8B-B14F-4D97-AF65-F5344CB8AC3E}">
        <p14:creationId xmlns:p14="http://schemas.microsoft.com/office/powerpoint/2010/main" val="111691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614908"/>
            <a:ext cx="9144000" cy="1077218"/>
          </a:xfrm>
        </p:spPr>
        <p:txBody>
          <a:bodyPr/>
          <a:lstStyle/>
          <a:p>
            <a:r>
              <a:rPr lang="en-US" dirty="0" smtClean="0"/>
              <a:t>Condensation </a:t>
            </a:r>
            <a:br>
              <a:rPr lang="en-US" dirty="0" smtClean="0"/>
            </a:br>
            <a:r>
              <a:rPr lang="en-US" dirty="0" smtClean="0"/>
              <a:t>CHECK </a:t>
            </a:r>
            <a:r>
              <a:rPr lang="en-US" dirty="0"/>
              <a:t>YOUR ANSWER </a:t>
            </a:r>
          </a:p>
        </p:txBody>
      </p:sp>
      <p:sp>
        <p:nvSpPr>
          <p:cNvPr id="821250" name="Rectangle 3"/>
          <p:cNvSpPr>
            <a:spLocks noGrp="1" noChangeArrowheads="1"/>
          </p:cNvSpPr>
          <p:nvPr>
            <p:ph idx="1"/>
          </p:nvPr>
        </p:nvSpPr>
        <p:spPr/>
        <p:txBody>
          <a:bodyPr/>
          <a:lstStyle/>
          <a:p>
            <a:pPr marL="0" indent="0">
              <a:buNone/>
            </a:pPr>
            <a:r>
              <a:rPr lang="en-US" dirty="0" smtClean="0"/>
              <a:t>When you step out after a hot shower you feel cold, but you can feel warm again if you step back into the shower area. Which process is responsible for this?</a:t>
            </a:r>
          </a:p>
          <a:p>
            <a:pPr marL="0" indent="0">
              <a:buNone/>
            </a:pPr>
            <a:endParaRPr lang="en-US" dirty="0" smtClean="0"/>
          </a:p>
          <a:p>
            <a:pPr marL="514350" indent="-514350">
              <a:buFont typeface="+mj-lt"/>
              <a:buAutoNum type="alphaUcPeriod"/>
            </a:pPr>
            <a:r>
              <a:rPr lang="en-US" dirty="0" smtClean="0"/>
              <a:t>Evaporation</a:t>
            </a:r>
          </a:p>
          <a:p>
            <a:pPr marL="514350" indent="-514350">
              <a:buFont typeface="+mj-lt"/>
              <a:buAutoNum type="alphaUcPeriod"/>
            </a:pPr>
            <a:r>
              <a:rPr lang="en-US" b="1" dirty="0" smtClean="0"/>
              <a:t>Condensation</a:t>
            </a:r>
          </a:p>
          <a:p>
            <a:pPr marL="514350" indent="-514350">
              <a:buFont typeface="+mj-lt"/>
              <a:buAutoNum type="alphaUcPeriod"/>
            </a:pPr>
            <a:r>
              <a:rPr lang="en-US" dirty="0" smtClean="0"/>
              <a:t>Both of these.</a:t>
            </a:r>
          </a:p>
          <a:p>
            <a:pPr marL="514350" indent="-514350">
              <a:buFont typeface="+mj-lt"/>
              <a:buAutoNum type="alphaUcPeriod"/>
            </a:pPr>
            <a:r>
              <a:rPr lang="en-US" dirty="0" smtClean="0"/>
              <a:t>None of the above.</a:t>
            </a:r>
            <a:endParaRPr lang="en-US" dirty="0"/>
          </a:p>
        </p:txBody>
      </p:sp>
      <p:sp>
        <p:nvSpPr>
          <p:cNvPr id="8" name="Footer Placeholder 7"/>
          <p:cNvSpPr>
            <a:spLocks noGrp="1"/>
          </p:cNvSpPr>
          <p:nvPr>
            <p:ph type="ftr" sz="quarter" idx="10"/>
          </p:nvPr>
        </p:nvSpPr>
        <p:spPr/>
        <p:txBody>
          <a:bodyPr/>
          <a:lstStyle/>
          <a:p>
            <a:r>
              <a:rPr lang="en-GB" dirty="0" smtClean="0"/>
              <a:t>© 2015 Pearson Education, Inc.</a:t>
            </a:r>
            <a:endParaRPr lang="en-GB" dirty="0"/>
          </a:p>
        </p:txBody>
      </p:sp>
      <p:sp>
        <p:nvSpPr>
          <p:cNvPr id="10" name="TextBox 9"/>
          <p:cNvSpPr txBox="1"/>
          <p:nvPr/>
        </p:nvSpPr>
        <p:spPr>
          <a:xfrm>
            <a:off x="4727968" y="4303216"/>
            <a:ext cx="4213284" cy="2193572"/>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0" indent="0">
              <a:spcBef>
                <a:spcPct val="20000"/>
              </a:spcBef>
              <a:buClr>
                <a:srgbClr val="2E4499"/>
              </a:buClr>
              <a:buNone/>
              <a:defRPr sz="2800">
                <a:solidFill>
                  <a:srgbClr val="000000"/>
                </a:solidFill>
                <a:latin typeface="+mn-lt"/>
                <a:ea typeface="+mn-ea"/>
              </a:defRPr>
            </a:lvl1pPr>
            <a:lvl2pPr marL="800100" indent="-342900">
              <a:spcBef>
                <a:spcPct val="20000"/>
              </a:spcBef>
              <a:buClr>
                <a:srgbClr val="2E4499"/>
              </a:buClr>
              <a:buChar char="–"/>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sz="2400" b="1" dirty="0" smtClean="0"/>
              <a:t>Explanation: </a:t>
            </a:r>
          </a:p>
          <a:p>
            <a:r>
              <a:rPr lang="en-US" sz="2400" dirty="0" smtClean="0"/>
              <a:t>When </a:t>
            </a:r>
            <a:r>
              <a:rPr lang="en-US" sz="2400" dirty="0"/>
              <a:t>you step back into the shower area, the steam that is present condenses on your body, causing it to warm up</a:t>
            </a:r>
            <a:r>
              <a:rPr lang="en-US" sz="2400" dirty="0" smtClean="0"/>
              <a:t>.</a:t>
            </a:r>
            <a:endParaRPr lang="en-US" sz="2400" dirty="0"/>
          </a:p>
        </p:txBody>
      </p:sp>
    </p:spTree>
    <p:extLst>
      <p:ext uri="{BB962C8B-B14F-4D97-AF65-F5344CB8AC3E}">
        <p14:creationId xmlns:p14="http://schemas.microsoft.com/office/powerpoint/2010/main" val="2868833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Boiling</a:t>
            </a:r>
            <a:endParaRPr lang="en-US" dirty="0"/>
          </a:p>
        </p:txBody>
      </p:sp>
      <p:sp>
        <p:nvSpPr>
          <p:cNvPr id="19459" name="Rectangle 3"/>
          <p:cNvSpPr>
            <a:spLocks noGrp="1" noChangeArrowheads="1"/>
          </p:cNvSpPr>
          <p:nvPr>
            <p:ph idx="1"/>
          </p:nvPr>
        </p:nvSpPr>
        <p:spPr/>
        <p:txBody>
          <a:bodyPr/>
          <a:lstStyle/>
          <a:p>
            <a:r>
              <a:rPr lang="en-US" dirty="0" smtClean="0"/>
              <a:t>Boiling process</a:t>
            </a:r>
          </a:p>
          <a:p>
            <a:pPr lvl="1"/>
            <a:r>
              <a:rPr lang="en-US" dirty="0" smtClean="0"/>
              <a:t>Rapid evaporation from beneath the surface of a liquid.</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17_10_Figure.jpg"/>
          <p:cNvPicPr>
            <a:picLocks noChangeAspect="1"/>
          </p:cNvPicPr>
          <p:nvPr/>
        </p:nvPicPr>
        <p:blipFill rotWithShape="1">
          <a:blip r:embed="rId3">
            <a:extLst>
              <a:ext uri="{28A0092B-C50C-407E-A947-70E740481C1C}">
                <a14:useLocalDpi xmlns:a14="http://schemas.microsoft.com/office/drawing/2010/main" val="0"/>
              </a:ext>
            </a:extLst>
          </a:blip>
          <a:srcRect t="1" b="5912"/>
          <a:stretch/>
        </p:blipFill>
        <p:spPr>
          <a:xfrm>
            <a:off x="393184" y="3484391"/>
            <a:ext cx="8348488" cy="2777899"/>
          </a:xfrm>
          <a:prstGeom prst="rect">
            <a:avLst/>
          </a:prstGeom>
        </p:spPr>
      </p:pic>
    </p:spTree>
    <p:extLst>
      <p:ext uri="{BB962C8B-B14F-4D97-AF65-F5344CB8AC3E}">
        <p14:creationId xmlns:p14="http://schemas.microsoft.com/office/powerpoint/2010/main" val="4544778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Boiling</a:t>
            </a:r>
            <a:endParaRPr lang="en-US" dirty="0"/>
          </a:p>
        </p:txBody>
      </p:sp>
      <p:sp>
        <p:nvSpPr>
          <p:cNvPr id="20483" name="Rectangle 3"/>
          <p:cNvSpPr>
            <a:spLocks noGrp="1" noChangeArrowheads="1"/>
          </p:cNvSpPr>
          <p:nvPr>
            <p:ph idx="1"/>
          </p:nvPr>
        </p:nvSpPr>
        <p:spPr/>
        <p:txBody>
          <a:bodyPr/>
          <a:lstStyle/>
          <a:p>
            <a:r>
              <a:rPr lang="en-US" sz="2400" dirty="0" smtClean="0"/>
              <a:t>Boiling process (continued)</a:t>
            </a:r>
          </a:p>
          <a:p>
            <a:pPr lvl="1"/>
            <a:r>
              <a:rPr lang="en-US" sz="2400" dirty="0" smtClean="0"/>
              <a:t>Rapid form of evaporation beneath the surface forms vapor bubbles.</a:t>
            </a:r>
          </a:p>
          <a:p>
            <a:pPr lvl="1"/>
            <a:r>
              <a:rPr lang="en-US" sz="2400" dirty="0" smtClean="0"/>
              <a:t>Bubbles rise to the surface.</a:t>
            </a:r>
          </a:p>
          <a:p>
            <a:pPr lvl="1"/>
            <a:r>
              <a:rPr lang="en-US" sz="2400" dirty="0" smtClean="0"/>
              <a:t>If vapor pressure in the bubble is less than the surrounding pressure, then the bubbles collapse.</a:t>
            </a:r>
          </a:p>
          <a:p>
            <a:pPr lvl="1"/>
            <a:r>
              <a:rPr lang="en-US" sz="2400" dirty="0" smtClean="0"/>
              <a:t>Hence, bubbles don</a:t>
            </a:r>
            <a:r>
              <a:rPr lang="fr-FR" altLang="ja-JP" sz="2400" dirty="0" smtClean="0"/>
              <a:t>'</a:t>
            </a:r>
            <a:r>
              <a:rPr lang="en-US" sz="2400" dirty="0" smtClean="0"/>
              <a:t>t form at temperatures below boiling point (vapor pressure is insufficient).</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2732982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Boiling</a:t>
            </a:r>
            <a:endParaRPr lang="en-US" dirty="0"/>
          </a:p>
        </p:txBody>
      </p:sp>
      <p:sp>
        <p:nvSpPr>
          <p:cNvPr id="21507" name="Rectangle 3"/>
          <p:cNvSpPr>
            <a:spLocks noGrp="1" noChangeArrowheads="1"/>
          </p:cNvSpPr>
          <p:nvPr>
            <p:ph idx="1"/>
          </p:nvPr>
        </p:nvSpPr>
        <p:spPr>
          <a:xfrm>
            <a:off x="365124" y="1957254"/>
            <a:ext cx="8659109" cy="4653915"/>
          </a:xfrm>
        </p:spPr>
        <p:txBody>
          <a:bodyPr/>
          <a:lstStyle/>
          <a:p>
            <a:r>
              <a:rPr lang="en-US" sz="2400" dirty="0" smtClean="0"/>
              <a:t>Boiling process (continued)</a:t>
            </a:r>
          </a:p>
          <a:p>
            <a:pPr lvl="1"/>
            <a:r>
              <a:rPr lang="en-US" sz="2400" dirty="0" smtClean="0"/>
              <a:t>Boiling water at 100</a:t>
            </a:r>
            <a:r>
              <a:rPr lang="en-US" sz="2400" dirty="0">
                <a:cs typeface="Arial"/>
              </a:rPr>
              <a:t>º</a:t>
            </a:r>
            <a:r>
              <a:rPr lang="en-US" sz="2400" dirty="0" smtClean="0">
                <a:sym typeface="Symbol" charset="0"/>
              </a:rPr>
              <a:t>C is in thermal equilibrium—boiling water is being cooled as fast as it is being warmed.</a:t>
            </a:r>
            <a:endParaRPr lang="en-US" sz="2400" dirty="0" smtClean="0"/>
          </a:p>
          <a:p>
            <a:pPr lvl="1"/>
            <a:r>
              <a:rPr lang="en-US" sz="2400" dirty="0" smtClean="0"/>
              <a:t>In this sense, boiling is a cooling process.</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17_13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3491237" y="3755895"/>
            <a:ext cx="2221562" cy="2922015"/>
          </a:xfrm>
          <a:prstGeom prst="rect">
            <a:avLst/>
          </a:prstGeom>
        </p:spPr>
      </p:pic>
    </p:spTree>
    <p:extLst>
      <p:ext uri="{BB962C8B-B14F-4D97-AF65-F5344CB8AC3E}">
        <p14:creationId xmlns:p14="http://schemas.microsoft.com/office/powerpoint/2010/main" val="21552779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4099" name="Rectangle 3"/>
          <p:cNvSpPr>
            <a:spLocks noGrp="1" noChangeArrowheads="1"/>
          </p:cNvSpPr>
          <p:nvPr>
            <p:ph idx="1"/>
          </p:nvPr>
        </p:nvSpPr>
        <p:spPr/>
        <p:txBody>
          <a:bodyPr/>
          <a:lstStyle/>
          <a:p>
            <a:r>
              <a:rPr lang="en-US" dirty="0" smtClean="0"/>
              <a:t>Phases of Matter</a:t>
            </a:r>
          </a:p>
          <a:p>
            <a:r>
              <a:rPr lang="en-US" dirty="0" smtClean="0"/>
              <a:t>Evaporation</a:t>
            </a:r>
          </a:p>
          <a:p>
            <a:r>
              <a:rPr lang="en-US" dirty="0" smtClean="0"/>
              <a:t>Condensation</a:t>
            </a:r>
          </a:p>
          <a:p>
            <a:r>
              <a:rPr lang="en-US" dirty="0" smtClean="0"/>
              <a:t>Boiling</a:t>
            </a:r>
          </a:p>
          <a:p>
            <a:r>
              <a:rPr lang="en-US" dirty="0" smtClean="0"/>
              <a:t>Melting and Freezing</a:t>
            </a:r>
          </a:p>
          <a:p>
            <a:r>
              <a:rPr lang="en-US" dirty="0" smtClean="0"/>
              <a:t>Energy and Changes of Phase</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5201978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Boiling</a:t>
            </a:r>
            <a:endParaRPr lang="en-US" dirty="0"/>
          </a:p>
        </p:txBody>
      </p:sp>
      <p:sp>
        <p:nvSpPr>
          <p:cNvPr id="22531" name="Rectangle 3"/>
          <p:cNvSpPr>
            <a:spLocks noGrp="1" noChangeArrowheads="1"/>
          </p:cNvSpPr>
          <p:nvPr>
            <p:ph idx="1"/>
          </p:nvPr>
        </p:nvSpPr>
        <p:spPr/>
        <p:txBody>
          <a:bodyPr/>
          <a:lstStyle/>
          <a:p>
            <a:r>
              <a:rPr lang="en-US" dirty="0" smtClean="0">
                <a:sym typeface="Symbol" charset="0"/>
              </a:rPr>
              <a:t>Boiling point depends on pressure.</a:t>
            </a:r>
          </a:p>
          <a:p>
            <a:pPr lvl="1">
              <a:tabLst>
                <a:tab pos="2344738" algn="l"/>
              </a:tabLst>
            </a:pPr>
            <a:r>
              <a:rPr lang="en-US" dirty="0" smtClean="0">
                <a:sym typeface="Symbol" charset="0"/>
              </a:rPr>
              <a:t>Example:</a:t>
            </a:r>
            <a:br>
              <a:rPr lang="en-US" dirty="0" smtClean="0">
                <a:sym typeface="Symbol" charset="0"/>
              </a:rPr>
            </a:br>
            <a:r>
              <a:rPr lang="en-US" dirty="0" smtClean="0">
                <a:sym typeface="Symbol" charset="0"/>
              </a:rPr>
              <a:t/>
            </a:r>
            <a:br>
              <a:rPr lang="en-US" dirty="0" smtClean="0">
                <a:sym typeface="Symbol" charset="0"/>
              </a:rPr>
            </a:br>
            <a:r>
              <a:rPr lang="en-US" dirty="0" smtClean="0">
                <a:sym typeface="Symbol" charset="0"/>
              </a:rPr>
              <a:t/>
            </a:r>
            <a:br>
              <a:rPr lang="en-US" dirty="0" smtClean="0">
                <a:sym typeface="Symbol" charset="0"/>
              </a:rPr>
            </a:br>
            <a:endParaRPr lang="en-US" dirty="0" smtClean="0">
              <a:sym typeface="Symbol" charset="0"/>
            </a:endParaRPr>
          </a:p>
          <a:p>
            <a:pPr>
              <a:tabLst>
                <a:tab pos="2344738" algn="l"/>
              </a:tabLst>
            </a:pPr>
            <a:r>
              <a:rPr lang="en-US" dirty="0" smtClean="0">
                <a:sym typeface="Symbol" charset="0"/>
              </a:rPr>
              <a:t>Boiling point is lower with lower atmospheric pressure.</a:t>
            </a:r>
          </a:p>
          <a:p>
            <a:pPr lvl="1">
              <a:tabLst>
                <a:tab pos="2344738" algn="l"/>
              </a:tabLst>
            </a:pPr>
            <a:r>
              <a:rPr lang="en-US" dirty="0" smtClean="0">
                <a:sym typeface="Symbol" charset="0"/>
              </a:rPr>
              <a:t>Example:</a:t>
            </a:r>
            <a:endParaRPr lang="en-US" dirty="0">
              <a:sym typeface="Symbol" charset="0"/>
            </a:endParaRPr>
          </a:p>
        </p:txBody>
      </p:sp>
      <p:sp>
        <p:nvSpPr>
          <p:cNvPr id="6" name="Footer Placeholder 5"/>
          <p:cNvSpPr>
            <a:spLocks noGrp="1"/>
          </p:cNvSpPr>
          <p:nvPr>
            <p:ph type="ftr" sz="quarter" idx="10"/>
          </p:nvPr>
        </p:nvSpPr>
        <p:spPr/>
        <p:txBody>
          <a:bodyPr/>
          <a:lstStyle/>
          <a:p>
            <a:r>
              <a:rPr lang="en-GB" smtClean="0"/>
              <a:t>© 2015 Pearson Education, Inc.</a:t>
            </a:r>
            <a:endParaRPr lang="en-GB" dirty="0"/>
          </a:p>
        </p:txBody>
      </p:sp>
      <p:sp>
        <p:nvSpPr>
          <p:cNvPr id="5" name="TextBox 4"/>
          <p:cNvSpPr txBox="1"/>
          <p:nvPr/>
        </p:nvSpPr>
        <p:spPr>
          <a:xfrm>
            <a:off x="2704439" y="2456202"/>
            <a:ext cx="5323871" cy="1844143"/>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tab pos="2344738" algn="l"/>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marL="0" indent="0">
              <a:buNone/>
            </a:pPr>
            <a:r>
              <a:rPr lang="en-US" dirty="0">
                <a:sym typeface="Symbol" charset="0"/>
              </a:rPr>
              <a:t>Buildup of vapor pressure inside a pressure cooker prevents boiling, thus resulting in a higher temperature that cooks the food.</a:t>
            </a:r>
            <a:endParaRPr lang="en-US" dirty="0"/>
          </a:p>
        </p:txBody>
      </p:sp>
      <p:sp>
        <p:nvSpPr>
          <p:cNvPr id="7" name="TextBox 6"/>
          <p:cNvSpPr txBox="1"/>
          <p:nvPr/>
        </p:nvSpPr>
        <p:spPr>
          <a:xfrm>
            <a:off x="2704439" y="5205808"/>
            <a:ext cx="5611977" cy="1523909"/>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tab pos="2344738" algn="l"/>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marL="0" indent="0">
              <a:buNone/>
            </a:pPr>
            <a:r>
              <a:rPr lang="en-US" dirty="0">
                <a:sym typeface="Symbol" charset="0"/>
              </a:rPr>
              <a:t>Water boils at 95ºC in Denver, </a:t>
            </a:r>
            <a:r>
              <a:rPr lang="en-US" dirty="0" smtClean="0">
                <a:sym typeface="Symbol" charset="0"/>
              </a:rPr>
              <a:t>CO (</a:t>
            </a:r>
            <a:r>
              <a:rPr lang="en-US" dirty="0">
                <a:sym typeface="Symbol" charset="0"/>
              </a:rPr>
              <a:t>high altitude) instead of at </a:t>
            </a:r>
            <a:r>
              <a:rPr lang="en-US" dirty="0" smtClean="0">
                <a:sym typeface="Symbol" charset="0"/>
              </a:rPr>
              <a:t>100ºC (sea </a:t>
            </a:r>
            <a:r>
              <a:rPr lang="en-US" dirty="0">
                <a:sym typeface="Symbol" charset="0"/>
              </a:rPr>
              <a:t>level).</a:t>
            </a:r>
          </a:p>
        </p:txBody>
      </p:sp>
    </p:spTree>
    <p:extLst>
      <p:ext uri="{BB962C8B-B14F-4D97-AF65-F5344CB8AC3E}">
        <p14:creationId xmlns:p14="http://schemas.microsoft.com/office/powerpoint/2010/main" val="15748890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Boiling</a:t>
            </a:r>
            <a:endParaRPr lang="en-US" dirty="0"/>
          </a:p>
        </p:txBody>
      </p:sp>
      <p:sp>
        <p:nvSpPr>
          <p:cNvPr id="23555" name="Rectangle 3"/>
          <p:cNvSpPr>
            <a:spLocks noGrp="1" noChangeArrowheads="1"/>
          </p:cNvSpPr>
          <p:nvPr>
            <p:ph idx="1"/>
          </p:nvPr>
        </p:nvSpPr>
        <p:spPr/>
        <p:txBody>
          <a:bodyPr/>
          <a:lstStyle/>
          <a:p>
            <a:r>
              <a:rPr lang="en-US" dirty="0" smtClean="0"/>
              <a:t>Demonstration of cooling effect of evaporation and boiling</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17_14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5840849" y="3009662"/>
            <a:ext cx="2745564" cy="3360455"/>
          </a:xfrm>
          <a:prstGeom prst="rect">
            <a:avLst/>
          </a:prstGeom>
        </p:spPr>
      </p:pic>
      <p:pic>
        <p:nvPicPr>
          <p:cNvPr id="8" name="Picture 7" descr="17_00_CO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01" y="3042672"/>
            <a:ext cx="4827424" cy="3417858"/>
          </a:xfrm>
          <a:prstGeom prst="rect">
            <a:avLst/>
          </a:prstGeom>
        </p:spPr>
      </p:pic>
    </p:spTree>
    <p:extLst>
      <p:ext uri="{BB962C8B-B14F-4D97-AF65-F5344CB8AC3E}">
        <p14:creationId xmlns:p14="http://schemas.microsoft.com/office/powerpoint/2010/main" val="5360205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14908"/>
            <a:ext cx="9144000" cy="1077218"/>
          </a:xfrm>
        </p:spPr>
        <p:txBody>
          <a:bodyPr/>
          <a:lstStyle/>
          <a:p>
            <a:r>
              <a:rPr lang="en-US" dirty="0" smtClean="0"/>
              <a:t>Boiling </a:t>
            </a:r>
            <a:br>
              <a:rPr lang="en-US" dirty="0" smtClean="0"/>
            </a:br>
            <a:r>
              <a:rPr lang="en-US" dirty="0" smtClean="0"/>
              <a:t>CHECK </a:t>
            </a:r>
            <a:r>
              <a:rPr lang="en-US" dirty="0"/>
              <a:t>YOUR </a:t>
            </a:r>
            <a:r>
              <a:rPr lang="en-US" dirty="0" smtClean="0"/>
              <a:t>NEIGHBOR</a:t>
            </a:r>
            <a:endParaRPr lang="en-US" dirty="0"/>
          </a:p>
        </p:txBody>
      </p:sp>
      <p:sp>
        <p:nvSpPr>
          <p:cNvPr id="24579" name="Rectangle 3"/>
          <p:cNvSpPr>
            <a:spLocks noGrp="1" noChangeArrowheads="1"/>
          </p:cNvSpPr>
          <p:nvPr>
            <p:ph idx="1"/>
          </p:nvPr>
        </p:nvSpPr>
        <p:spPr/>
        <p:txBody>
          <a:bodyPr/>
          <a:lstStyle/>
          <a:p>
            <a:pPr marL="0" indent="0">
              <a:buNone/>
            </a:pPr>
            <a:r>
              <a:rPr lang="en-US" dirty="0"/>
              <a:t>The process of </a:t>
            </a:r>
            <a:r>
              <a:rPr lang="en-US" dirty="0" smtClean="0"/>
              <a:t>boiling</a:t>
            </a:r>
          </a:p>
          <a:p>
            <a:pPr marL="0" indent="0">
              <a:buNone/>
            </a:pPr>
            <a:endParaRPr lang="en-US" sz="2000" dirty="0"/>
          </a:p>
          <a:p>
            <a:pPr marL="514350" indent="-514350">
              <a:buFont typeface="+mj-lt"/>
              <a:buAutoNum type="alphaUcPeriod"/>
            </a:pPr>
            <a:r>
              <a:rPr lang="en-US" dirty="0" smtClean="0"/>
              <a:t>cools the water being boiled.</a:t>
            </a:r>
          </a:p>
          <a:p>
            <a:pPr marL="514350" indent="-514350">
              <a:buFont typeface="+mj-lt"/>
              <a:buAutoNum type="alphaUcPeriod"/>
            </a:pPr>
            <a:r>
              <a:rPr lang="en-US" dirty="0" smtClean="0"/>
              <a:t>depends on atmospheric pressure. </a:t>
            </a:r>
          </a:p>
          <a:p>
            <a:pPr marL="514350" indent="-514350">
              <a:buFont typeface="+mj-lt"/>
              <a:buAutoNum type="alphaUcPeriod"/>
            </a:pPr>
            <a:r>
              <a:rPr lang="en-US" dirty="0" smtClean="0"/>
              <a:t>is a change of phase below the water surface.</a:t>
            </a:r>
          </a:p>
          <a:p>
            <a:pPr marL="514350" indent="-514350">
              <a:buFont typeface="+mj-lt"/>
              <a:buAutoNum type="alphaUcPeriod"/>
            </a:pPr>
            <a:r>
              <a:rPr lang="en-US" dirty="0" smtClean="0"/>
              <a:t>All of the above. </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8580711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14908"/>
            <a:ext cx="9144000" cy="1077218"/>
          </a:xfrm>
        </p:spPr>
        <p:txBody>
          <a:bodyPr/>
          <a:lstStyle/>
          <a:p>
            <a:r>
              <a:rPr lang="en-US" dirty="0" smtClean="0"/>
              <a:t>Boiling </a:t>
            </a:r>
            <a:br>
              <a:rPr lang="en-US" dirty="0" smtClean="0"/>
            </a:br>
            <a:r>
              <a:rPr lang="en-US" dirty="0" smtClean="0"/>
              <a:t>CHECK </a:t>
            </a:r>
            <a:r>
              <a:rPr lang="en-US" dirty="0"/>
              <a:t>YOUR ANSWER</a:t>
            </a:r>
          </a:p>
        </p:txBody>
      </p:sp>
      <p:sp>
        <p:nvSpPr>
          <p:cNvPr id="24579" name="Rectangle 3"/>
          <p:cNvSpPr>
            <a:spLocks noGrp="1" noChangeArrowheads="1"/>
          </p:cNvSpPr>
          <p:nvPr>
            <p:ph idx="1"/>
          </p:nvPr>
        </p:nvSpPr>
        <p:spPr/>
        <p:txBody>
          <a:bodyPr/>
          <a:lstStyle/>
          <a:p>
            <a:pPr marL="0" indent="0">
              <a:buNone/>
            </a:pPr>
            <a:r>
              <a:rPr lang="en-US" dirty="0"/>
              <a:t>The process of </a:t>
            </a:r>
            <a:r>
              <a:rPr lang="en-US" dirty="0" smtClean="0"/>
              <a:t>boiling</a:t>
            </a:r>
          </a:p>
          <a:p>
            <a:pPr marL="0" indent="0">
              <a:buNone/>
            </a:pPr>
            <a:endParaRPr lang="en-US" sz="2000" dirty="0"/>
          </a:p>
          <a:p>
            <a:pPr marL="514350" indent="-514350">
              <a:buFont typeface="+mj-lt"/>
              <a:buAutoNum type="alphaUcPeriod"/>
            </a:pPr>
            <a:r>
              <a:rPr lang="en-US" dirty="0" smtClean="0"/>
              <a:t>cools the water being boiled.</a:t>
            </a:r>
          </a:p>
          <a:p>
            <a:pPr marL="514350" indent="-514350">
              <a:buFont typeface="+mj-lt"/>
              <a:buAutoNum type="alphaUcPeriod"/>
            </a:pPr>
            <a:r>
              <a:rPr lang="en-US" dirty="0" smtClean="0"/>
              <a:t>depends on atmospheric pressure. </a:t>
            </a:r>
          </a:p>
          <a:p>
            <a:pPr marL="514350" indent="-514350">
              <a:buFont typeface="+mj-lt"/>
              <a:buAutoNum type="alphaUcPeriod"/>
            </a:pPr>
            <a:r>
              <a:rPr lang="en-US" dirty="0" smtClean="0"/>
              <a:t>is a change of phase below the water surface.</a:t>
            </a:r>
          </a:p>
          <a:p>
            <a:pPr marL="514350" indent="-514350">
              <a:buFont typeface="+mj-lt"/>
              <a:buAutoNum type="alphaUcPeriod"/>
            </a:pPr>
            <a:r>
              <a:rPr lang="en-US" b="1" dirty="0" smtClean="0"/>
              <a:t>All of the above.</a:t>
            </a:r>
            <a:endParaRPr lang="en-US" b="1"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3633937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Melting and Freezing</a:t>
            </a:r>
            <a:endParaRPr lang="en-US" dirty="0"/>
          </a:p>
        </p:txBody>
      </p:sp>
      <p:sp>
        <p:nvSpPr>
          <p:cNvPr id="45059" name="Rectangle 3"/>
          <p:cNvSpPr>
            <a:spLocks noGrp="1" noChangeArrowheads="1"/>
          </p:cNvSpPr>
          <p:nvPr>
            <p:ph idx="1"/>
          </p:nvPr>
        </p:nvSpPr>
        <p:spPr/>
        <p:txBody>
          <a:bodyPr/>
          <a:lstStyle/>
          <a:p>
            <a:r>
              <a:rPr lang="en-US" b="1" dirty="0" smtClean="0"/>
              <a:t>Melting</a:t>
            </a:r>
          </a:p>
          <a:p>
            <a:pPr lvl="1"/>
            <a:r>
              <a:rPr lang="en-US" dirty="0" smtClean="0"/>
              <a:t>Occurs when a substance changes phase from a solid to a liquid</a:t>
            </a:r>
          </a:p>
          <a:p>
            <a:pPr lvl="1"/>
            <a:r>
              <a:rPr lang="en-US" dirty="0" smtClean="0"/>
              <a:t>Opposite of freezing</a:t>
            </a:r>
          </a:p>
          <a:p>
            <a:pPr lvl="1"/>
            <a:r>
              <a:rPr lang="en-US" dirty="0" smtClean="0"/>
              <a:t>When heat is supplied to a solid, added vibration breaks molecules loose from the structure and melting occurs.</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328730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Melting and Freezing</a:t>
            </a:r>
            <a:endParaRPr lang="en-US" dirty="0"/>
          </a:p>
        </p:txBody>
      </p:sp>
      <p:sp>
        <p:nvSpPr>
          <p:cNvPr id="46083" name="Rectangle 3"/>
          <p:cNvSpPr>
            <a:spLocks noGrp="1" noChangeArrowheads="1"/>
          </p:cNvSpPr>
          <p:nvPr>
            <p:ph idx="1"/>
          </p:nvPr>
        </p:nvSpPr>
        <p:spPr/>
        <p:txBody>
          <a:bodyPr/>
          <a:lstStyle/>
          <a:p>
            <a:r>
              <a:rPr lang="en-US" b="1" dirty="0" smtClean="0"/>
              <a:t>Freezing</a:t>
            </a:r>
          </a:p>
          <a:p>
            <a:pPr lvl="1"/>
            <a:r>
              <a:rPr lang="en-US" dirty="0" smtClean="0"/>
              <a:t>Occurs when a liquid changes to a solid</a:t>
            </a:r>
          </a:p>
          <a:p>
            <a:pPr lvl="1"/>
            <a:r>
              <a:rPr lang="en-US" dirty="0" smtClean="0"/>
              <a:t>Opposite of melting</a:t>
            </a:r>
          </a:p>
          <a:p>
            <a:pPr lvl="1"/>
            <a:r>
              <a:rPr lang="en-US" dirty="0" smtClean="0"/>
              <a:t>When energy is continually removed from a liquid, molecular motion decreases until the forces of attraction bind them together and formation of ice occurs.</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145620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Energy and Change of Phase</a:t>
            </a:r>
            <a:endParaRPr lang="en-US" dirty="0"/>
          </a:p>
        </p:txBody>
      </p:sp>
      <p:sp>
        <p:nvSpPr>
          <p:cNvPr id="47107" name="Rectangle 3"/>
          <p:cNvSpPr>
            <a:spLocks noGrp="1" noChangeArrowheads="1"/>
          </p:cNvSpPr>
          <p:nvPr>
            <p:ph idx="1"/>
          </p:nvPr>
        </p:nvSpPr>
        <p:spPr/>
        <p:txBody>
          <a:bodyPr/>
          <a:lstStyle/>
          <a:p>
            <a:r>
              <a:rPr lang="en-US" dirty="0" smtClean="0"/>
              <a:t>Energy and Change of Phase</a:t>
            </a:r>
          </a:p>
          <a:p>
            <a:pPr lvl="1"/>
            <a:r>
              <a:rPr lang="en-US" dirty="0" smtClean="0"/>
              <a:t>From solid to liquid to gas phase</a:t>
            </a:r>
          </a:p>
          <a:p>
            <a:pPr lvl="2"/>
            <a:r>
              <a:rPr lang="en-US" dirty="0" smtClean="0"/>
              <a:t>add energy</a:t>
            </a:r>
          </a:p>
          <a:p>
            <a:pPr lvl="1"/>
            <a:r>
              <a:rPr lang="en-US" dirty="0" smtClean="0"/>
              <a:t>From gas to liquid to solid phase</a:t>
            </a:r>
          </a:p>
          <a:p>
            <a:pPr lvl="2"/>
            <a:r>
              <a:rPr lang="en-US" dirty="0" smtClean="0"/>
              <a:t>remove energy</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8" name="Picture 7" descr="17_17_Figure.jpg"/>
          <p:cNvPicPr>
            <a:picLocks noChangeAspect="1"/>
          </p:cNvPicPr>
          <p:nvPr/>
        </p:nvPicPr>
        <p:blipFill rotWithShape="1">
          <a:blip r:embed="rId3">
            <a:extLst>
              <a:ext uri="{28A0092B-C50C-407E-A947-70E740481C1C}">
                <a14:useLocalDpi xmlns:a14="http://schemas.microsoft.com/office/drawing/2010/main" val="0"/>
              </a:ext>
            </a:extLst>
          </a:blip>
          <a:srcRect b="4587"/>
          <a:stretch/>
        </p:blipFill>
        <p:spPr>
          <a:xfrm>
            <a:off x="1806604" y="4449564"/>
            <a:ext cx="4903850" cy="2168677"/>
          </a:xfrm>
          <a:prstGeom prst="rect">
            <a:avLst/>
          </a:prstGeom>
        </p:spPr>
      </p:pic>
    </p:spTree>
    <p:extLst>
      <p:ext uri="{BB962C8B-B14F-4D97-AF65-F5344CB8AC3E}">
        <p14:creationId xmlns:p14="http://schemas.microsoft.com/office/powerpoint/2010/main" val="22586739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Energy and Change of Phase</a:t>
            </a:r>
            <a:endParaRPr lang="en-US" dirty="0"/>
          </a:p>
        </p:txBody>
      </p:sp>
      <p:sp>
        <p:nvSpPr>
          <p:cNvPr id="48131" name="Rectangle 3"/>
          <p:cNvSpPr>
            <a:spLocks noGrp="1" noChangeArrowheads="1"/>
          </p:cNvSpPr>
          <p:nvPr>
            <p:ph idx="1"/>
          </p:nvPr>
        </p:nvSpPr>
        <p:spPr/>
        <p:txBody>
          <a:bodyPr/>
          <a:lstStyle/>
          <a:p>
            <a:r>
              <a:rPr lang="en-US" dirty="0" smtClean="0"/>
              <a:t>Example of both vaporization and condensation processes</a:t>
            </a:r>
          </a:p>
          <a:p>
            <a:pPr lvl="1"/>
            <a:r>
              <a:rPr lang="en-US" dirty="0" smtClean="0"/>
              <a:t>Cooling cycle of refrigerator pumps a special fluid that vaporizes and draws heat from stored food. The gas that forms, along with its energy, is directed to the condensation coils outside the fridge where heat is released and the fluid condenses back to liquid.</a:t>
            </a:r>
          </a:p>
          <a:p>
            <a:pPr lvl="1"/>
            <a:r>
              <a:rPr lang="en-US" dirty="0" smtClean="0"/>
              <a:t>Air conditioner pumps heat energy from one part of the unit to another.</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0512509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Energy and Change of Phase</a:t>
            </a:r>
            <a:endParaRPr lang="en-US" dirty="0"/>
          </a:p>
        </p:txBody>
      </p:sp>
      <p:sp>
        <p:nvSpPr>
          <p:cNvPr id="49155" name="Rectangle 3"/>
          <p:cNvSpPr>
            <a:spLocks noGrp="1" noChangeArrowheads="1"/>
          </p:cNvSpPr>
          <p:nvPr>
            <p:ph idx="1"/>
          </p:nvPr>
        </p:nvSpPr>
        <p:spPr/>
        <p:txBody>
          <a:bodyPr/>
          <a:lstStyle/>
          <a:p>
            <a:r>
              <a:rPr lang="en-US" dirty="0" smtClean="0"/>
              <a:t>Heat of fusion</a:t>
            </a:r>
          </a:p>
          <a:p>
            <a:pPr lvl="1"/>
            <a:r>
              <a:rPr lang="en-US" dirty="0" smtClean="0"/>
              <a:t>Amount of energy needed to change any substance from solid to liquid and vice versa</a:t>
            </a:r>
          </a:p>
          <a:p>
            <a:pPr lvl="1"/>
            <a:r>
              <a:rPr lang="en-US" dirty="0" smtClean="0"/>
              <a:t>Examples: </a:t>
            </a:r>
          </a:p>
          <a:p>
            <a:pPr lvl="2"/>
            <a:r>
              <a:rPr lang="en-US" dirty="0" smtClean="0"/>
              <a:t>Heat of fusion for water is 334 joules/g. </a:t>
            </a:r>
          </a:p>
          <a:p>
            <a:pPr lvl="2"/>
            <a:r>
              <a:rPr lang="en-US" dirty="0" smtClean="0"/>
              <a:t>Farmers in cold climates replace frozen tubs of water with unfrozen ones in their cellars to prevent jars of food from freezing.</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0037595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Energy and Change of Phase</a:t>
            </a:r>
            <a:endParaRPr lang="en-US" dirty="0"/>
          </a:p>
        </p:txBody>
      </p:sp>
      <p:sp>
        <p:nvSpPr>
          <p:cNvPr id="50179" name="Rectangle 3"/>
          <p:cNvSpPr>
            <a:spLocks noGrp="1" noChangeArrowheads="1"/>
          </p:cNvSpPr>
          <p:nvPr>
            <p:ph idx="1"/>
          </p:nvPr>
        </p:nvSpPr>
        <p:spPr/>
        <p:txBody>
          <a:bodyPr/>
          <a:lstStyle/>
          <a:p>
            <a:r>
              <a:rPr lang="en-US" dirty="0" smtClean="0"/>
              <a:t>Heat of vaporization</a:t>
            </a:r>
          </a:p>
          <a:p>
            <a:pPr lvl="1"/>
            <a:r>
              <a:rPr lang="en-US" dirty="0" smtClean="0"/>
              <a:t>Amount of energy needed to change any substance from liquid to gas and vice versa</a:t>
            </a:r>
          </a:p>
          <a:p>
            <a:pPr lvl="1"/>
            <a:r>
              <a:rPr lang="en-US" dirty="0" smtClean="0"/>
              <a:t>Examples: </a:t>
            </a:r>
          </a:p>
          <a:p>
            <a:pPr lvl="2"/>
            <a:r>
              <a:rPr lang="en-US" dirty="0" smtClean="0"/>
              <a:t>Heat of vaporization for water is 2256 joules/g. </a:t>
            </a:r>
          </a:p>
          <a:p>
            <a:pPr lvl="2"/>
            <a:r>
              <a:rPr lang="en-US" dirty="0" smtClean="0"/>
              <a:t>In briefly touching a hot skillet, energy that normally would flow into your finger instead vaporizes water. Hence, you</a:t>
            </a:r>
            <a:r>
              <a:rPr lang="fr-FR" altLang="ja-JP" dirty="0" smtClean="0"/>
              <a:t>'</a:t>
            </a:r>
            <a:r>
              <a:rPr lang="en-US" dirty="0" smtClean="0"/>
              <a:t>re not burned.</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577764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Phases of Matter</a:t>
            </a:r>
            <a:endParaRPr lang="en-US" dirty="0"/>
          </a:p>
        </p:txBody>
      </p:sp>
      <p:sp>
        <p:nvSpPr>
          <p:cNvPr id="63491" name="Rectangle 3"/>
          <p:cNvSpPr>
            <a:spLocks noGrp="1" noChangeArrowheads="1"/>
          </p:cNvSpPr>
          <p:nvPr>
            <p:ph idx="1"/>
          </p:nvPr>
        </p:nvSpPr>
        <p:spPr/>
        <p:txBody>
          <a:bodyPr/>
          <a:lstStyle/>
          <a:p>
            <a:r>
              <a:rPr lang="en-US" dirty="0" smtClean="0"/>
              <a:t>Matter exists in four common phases that involve transfer of internal energy:</a:t>
            </a:r>
          </a:p>
          <a:p>
            <a:pPr lvl="1"/>
            <a:r>
              <a:rPr lang="en-US" dirty="0" smtClean="0"/>
              <a:t>Solid phase (ice)</a:t>
            </a:r>
          </a:p>
          <a:p>
            <a:pPr lvl="1"/>
            <a:r>
              <a:rPr lang="en-US" dirty="0" smtClean="0"/>
              <a:t>Liquid phase (ice melts to water)</a:t>
            </a:r>
          </a:p>
          <a:p>
            <a:pPr lvl="1"/>
            <a:r>
              <a:rPr lang="en-US" dirty="0" smtClean="0"/>
              <a:t>Gaseous phase (water turns to vapor; addition of more energy vaporizes water to vapor)</a:t>
            </a:r>
          </a:p>
          <a:p>
            <a:pPr lvl="1"/>
            <a:r>
              <a:rPr lang="en-US" dirty="0" smtClean="0"/>
              <a:t>Plasma phase (vapor disintegrates to ions and electrons)</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4732750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614908"/>
            <a:ext cx="9144000" cy="1077218"/>
          </a:xfrm>
        </p:spPr>
        <p:txBody>
          <a:bodyPr/>
          <a:lstStyle/>
          <a:p>
            <a:r>
              <a:rPr lang="en-US" dirty="0"/>
              <a:t>Energy and Change of </a:t>
            </a:r>
            <a:r>
              <a:rPr lang="en-US" dirty="0" smtClean="0"/>
              <a:t>Phase </a:t>
            </a:r>
            <a:br>
              <a:rPr lang="en-US" dirty="0" smtClean="0"/>
            </a:br>
            <a:r>
              <a:rPr lang="en-US" dirty="0" smtClean="0"/>
              <a:t>CHECK </a:t>
            </a:r>
            <a:r>
              <a:rPr lang="en-US" dirty="0"/>
              <a:t>YOUR </a:t>
            </a:r>
            <a:r>
              <a:rPr lang="en-US" dirty="0" smtClean="0"/>
              <a:t>NEIGHBOR</a:t>
            </a:r>
            <a:endParaRPr lang="en-US" dirty="0"/>
          </a:p>
        </p:txBody>
      </p:sp>
      <p:sp>
        <p:nvSpPr>
          <p:cNvPr id="51203" name="Rectangle 3"/>
          <p:cNvSpPr>
            <a:spLocks noGrp="1" noChangeArrowheads="1"/>
          </p:cNvSpPr>
          <p:nvPr>
            <p:ph idx="1"/>
          </p:nvPr>
        </p:nvSpPr>
        <p:spPr>
          <a:xfrm>
            <a:off x="365125" y="1887348"/>
            <a:ext cx="8229600" cy="4653915"/>
          </a:xfrm>
        </p:spPr>
        <p:txBody>
          <a:bodyPr/>
          <a:lstStyle/>
          <a:p>
            <a:pPr marL="0" indent="0">
              <a:buNone/>
            </a:pPr>
            <a:r>
              <a:rPr lang="en-US" dirty="0"/>
              <a:t>When snow forms in clouds, the surrounding air </a:t>
            </a:r>
            <a:r>
              <a:rPr lang="en-US" dirty="0" smtClean="0"/>
              <a:t>is</a:t>
            </a:r>
          </a:p>
          <a:p>
            <a:pPr marL="0" indent="0">
              <a:buNone/>
            </a:pPr>
            <a:endParaRPr lang="en-US" sz="1500" dirty="0" smtClean="0"/>
          </a:p>
          <a:p>
            <a:pPr marL="514350" indent="-514350">
              <a:buFont typeface="+mj-lt"/>
              <a:buAutoNum type="alphaUcPeriod"/>
            </a:pPr>
            <a:r>
              <a:rPr lang="en-US" dirty="0" smtClean="0"/>
              <a:t>cooled.</a:t>
            </a:r>
          </a:p>
          <a:p>
            <a:pPr marL="514350" indent="-514350">
              <a:buFont typeface="+mj-lt"/>
              <a:buAutoNum type="alphaUcPeriod"/>
            </a:pPr>
            <a:r>
              <a:rPr lang="en-US" dirty="0" smtClean="0"/>
              <a:t>warmed.</a:t>
            </a:r>
          </a:p>
          <a:p>
            <a:pPr marL="514350" indent="-514350">
              <a:buFont typeface="+mj-lt"/>
              <a:buAutoNum type="alphaUcPeriod"/>
            </a:pPr>
            <a:r>
              <a:rPr lang="en-US" dirty="0" smtClean="0"/>
              <a:t>insulated.</a:t>
            </a:r>
          </a:p>
          <a:p>
            <a:pPr marL="514350" indent="-514350">
              <a:buFont typeface="+mj-lt"/>
              <a:buAutoNum type="alphaUcPeriod"/>
            </a:pPr>
            <a:r>
              <a:rPr lang="en-US" dirty="0" smtClean="0"/>
              <a:t>thermally conducting.</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6010206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614908"/>
            <a:ext cx="9144000" cy="1077218"/>
          </a:xfrm>
        </p:spPr>
        <p:txBody>
          <a:bodyPr/>
          <a:lstStyle/>
          <a:p>
            <a:r>
              <a:rPr lang="en-US" dirty="0"/>
              <a:t>Energy and Change of </a:t>
            </a:r>
            <a:r>
              <a:rPr lang="en-US" dirty="0" smtClean="0"/>
              <a:t>Phase </a:t>
            </a:r>
            <a:br>
              <a:rPr lang="en-US" dirty="0" smtClean="0"/>
            </a:br>
            <a:r>
              <a:rPr lang="en-US" dirty="0" smtClean="0"/>
              <a:t>CHECK </a:t>
            </a:r>
            <a:r>
              <a:rPr lang="en-US" dirty="0"/>
              <a:t>YOUR ANSWER</a:t>
            </a:r>
          </a:p>
        </p:txBody>
      </p:sp>
      <p:sp>
        <p:nvSpPr>
          <p:cNvPr id="51203" name="Rectangle 3"/>
          <p:cNvSpPr>
            <a:spLocks noGrp="1" noChangeArrowheads="1"/>
          </p:cNvSpPr>
          <p:nvPr>
            <p:ph idx="1"/>
          </p:nvPr>
        </p:nvSpPr>
        <p:spPr>
          <a:xfrm>
            <a:off x="365125" y="1887348"/>
            <a:ext cx="8229600" cy="4653915"/>
          </a:xfrm>
        </p:spPr>
        <p:txBody>
          <a:bodyPr/>
          <a:lstStyle/>
          <a:p>
            <a:pPr marL="0" indent="0">
              <a:buNone/>
            </a:pPr>
            <a:r>
              <a:rPr lang="en-US" dirty="0"/>
              <a:t>When snow forms in clouds, the surrounding air </a:t>
            </a:r>
            <a:r>
              <a:rPr lang="en-US" dirty="0" smtClean="0"/>
              <a:t>is</a:t>
            </a:r>
          </a:p>
          <a:p>
            <a:pPr marL="0" indent="0">
              <a:buNone/>
            </a:pPr>
            <a:endParaRPr lang="en-US" sz="1500" dirty="0" smtClean="0"/>
          </a:p>
          <a:p>
            <a:pPr marL="514350" indent="-514350">
              <a:buFont typeface="+mj-lt"/>
              <a:buAutoNum type="alphaUcPeriod"/>
            </a:pPr>
            <a:r>
              <a:rPr lang="en-US" dirty="0" smtClean="0"/>
              <a:t>cooled.</a:t>
            </a:r>
          </a:p>
          <a:p>
            <a:pPr marL="514350" indent="-514350">
              <a:buFont typeface="+mj-lt"/>
              <a:buAutoNum type="alphaUcPeriod"/>
            </a:pPr>
            <a:r>
              <a:rPr lang="en-US" b="1" dirty="0" smtClean="0"/>
              <a:t>warmed.</a:t>
            </a:r>
          </a:p>
          <a:p>
            <a:pPr marL="514350" indent="-514350">
              <a:buFont typeface="+mj-lt"/>
              <a:buAutoNum type="alphaUcPeriod"/>
            </a:pPr>
            <a:r>
              <a:rPr lang="en-US" dirty="0" smtClean="0"/>
              <a:t>insulated.</a:t>
            </a:r>
          </a:p>
          <a:p>
            <a:pPr marL="514350" indent="-514350">
              <a:buFont typeface="+mj-lt"/>
              <a:buAutoNum type="alphaUcPeriod"/>
            </a:pPr>
            <a:r>
              <a:rPr lang="en-US" dirty="0" smtClean="0"/>
              <a:t>thermally conducting.</a:t>
            </a:r>
          </a:p>
          <a:p>
            <a:pPr marL="0" indent="0">
              <a:buNone/>
            </a:pPr>
            <a:endParaRPr lang="en-US" sz="1500" dirty="0"/>
          </a:p>
          <a:p>
            <a:pPr marL="0" indent="0">
              <a:buNone/>
            </a:pPr>
            <a:r>
              <a:rPr lang="en-US" b="1" dirty="0" smtClean="0"/>
              <a:t>Explanation: </a:t>
            </a:r>
          </a:p>
          <a:p>
            <a:pPr marL="0" indent="0">
              <a:buNone/>
            </a:pPr>
            <a:r>
              <a:rPr lang="en-US" dirty="0" smtClean="0"/>
              <a:t>The </a:t>
            </a:r>
            <a:r>
              <a:rPr lang="en-US" dirty="0"/>
              <a:t>change of phase is from gas to solid, which releases energy</a:t>
            </a:r>
            <a:r>
              <a:rPr lang="en-US" dirty="0" smtClean="0"/>
              <a:t>.</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515752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14908"/>
            <a:ext cx="9144000" cy="1077218"/>
          </a:xfrm>
        </p:spPr>
        <p:txBody>
          <a:bodyPr/>
          <a:lstStyle/>
          <a:p>
            <a:r>
              <a:rPr lang="en-US" dirty="0" smtClean="0"/>
              <a:t>Energy and Change of Phase </a:t>
            </a:r>
            <a:br>
              <a:rPr lang="en-US" dirty="0" smtClean="0"/>
            </a:br>
            <a:r>
              <a:rPr lang="en-US" dirty="0" smtClean="0"/>
              <a:t>CHECK YOUR NEIGHBOR</a:t>
            </a:r>
            <a:endParaRPr lang="en-US" dirty="0"/>
          </a:p>
        </p:txBody>
      </p:sp>
      <p:sp>
        <p:nvSpPr>
          <p:cNvPr id="55299" name="Rectangle 3"/>
          <p:cNvSpPr>
            <a:spLocks noGrp="1" noChangeArrowheads="1"/>
          </p:cNvSpPr>
          <p:nvPr>
            <p:ph idx="1"/>
          </p:nvPr>
        </p:nvSpPr>
        <p:spPr/>
        <p:txBody>
          <a:bodyPr/>
          <a:lstStyle/>
          <a:p>
            <a:pPr marL="0" indent="0">
              <a:buNone/>
            </a:pPr>
            <a:r>
              <a:rPr lang="en-US" sz="2400" dirty="0" smtClean="0"/>
              <a:t>Which involves the greatest number of calories?</a:t>
            </a:r>
          </a:p>
          <a:p>
            <a:pPr marL="0" indent="0">
              <a:buNone/>
            </a:pPr>
            <a:endParaRPr lang="en-US" sz="1500" dirty="0" smtClean="0"/>
          </a:p>
          <a:p>
            <a:pPr marL="514350" indent="-514350">
              <a:buFont typeface="+mj-lt"/>
              <a:buAutoNum type="alphaUcPeriod"/>
            </a:pPr>
            <a:r>
              <a:rPr lang="en-US" sz="2400" dirty="0" smtClean="0"/>
              <a:t>Condensing 1 gram of 100</a:t>
            </a:r>
            <a:r>
              <a:rPr lang="en-US" sz="2400" dirty="0">
                <a:cs typeface="Arial"/>
              </a:rPr>
              <a:t>º</a:t>
            </a:r>
            <a:r>
              <a:rPr lang="en-US" sz="2400" dirty="0" smtClean="0">
                <a:sym typeface="Symbol" charset="0"/>
              </a:rPr>
              <a:t>C steam to 100</a:t>
            </a:r>
            <a:r>
              <a:rPr lang="en-US" sz="2400" dirty="0">
                <a:cs typeface="Arial"/>
              </a:rPr>
              <a:t>º</a:t>
            </a:r>
            <a:r>
              <a:rPr lang="en-US" sz="2400" dirty="0" smtClean="0">
                <a:sym typeface="Symbol" charset="0"/>
              </a:rPr>
              <a:t> water</a:t>
            </a:r>
            <a:endParaRPr lang="en-US" sz="2400" dirty="0" smtClean="0"/>
          </a:p>
          <a:p>
            <a:pPr marL="514350" indent="-514350">
              <a:buFont typeface="+mj-lt"/>
              <a:buAutoNum type="alphaUcPeriod"/>
            </a:pPr>
            <a:r>
              <a:rPr lang="en-US" sz="2400" dirty="0" smtClean="0"/>
              <a:t>Cooling 1 gram of 100</a:t>
            </a:r>
            <a:r>
              <a:rPr lang="en-US" sz="2400" dirty="0">
                <a:cs typeface="Arial"/>
              </a:rPr>
              <a:t>º</a:t>
            </a:r>
            <a:r>
              <a:rPr lang="en-US" sz="2400" dirty="0" smtClean="0">
                <a:sym typeface="Symbol" charset="0"/>
              </a:rPr>
              <a:t>C water to 1 gram of 0</a:t>
            </a:r>
            <a:r>
              <a:rPr lang="en-US" sz="2400" dirty="0">
                <a:cs typeface="Arial"/>
              </a:rPr>
              <a:t>º</a:t>
            </a:r>
            <a:r>
              <a:rPr lang="en-US" sz="2400" dirty="0" smtClean="0">
                <a:sym typeface="Symbol" charset="0"/>
              </a:rPr>
              <a:t>C ice</a:t>
            </a:r>
            <a:endParaRPr lang="en-US" sz="2400" dirty="0" smtClean="0"/>
          </a:p>
          <a:p>
            <a:pPr marL="514350" indent="-514350">
              <a:buFont typeface="+mj-lt"/>
              <a:buAutoNum type="alphaUcPeriod"/>
            </a:pPr>
            <a:r>
              <a:rPr lang="en-US" sz="2400" dirty="0" smtClean="0"/>
              <a:t>Cooling 1 gram of 0</a:t>
            </a:r>
            <a:r>
              <a:rPr lang="en-US" sz="2400" dirty="0">
                <a:cs typeface="Arial"/>
              </a:rPr>
              <a:t>º</a:t>
            </a:r>
            <a:r>
              <a:rPr lang="en-US" sz="2400" dirty="0" smtClean="0">
                <a:sym typeface="Symbol" charset="0"/>
              </a:rPr>
              <a:t>C ice to near absolute zero</a:t>
            </a:r>
            <a:endParaRPr lang="en-US" sz="2400" dirty="0" smtClean="0"/>
          </a:p>
          <a:p>
            <a:pPr marL="514350" indent="-514350">
              <a:buFont typeface="+mj-lt"/>
              <a:buAutoNum type="alphaUcPeriod"/>
            </a:pPr>
            <a:r>
              <a:rPr lang="en-US" sz="2400" dirty="0" smtClean="0"/>
              <a:t>All about the same.</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5053618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14908"/>
            <a:ext cx="9144000" cy="1077218"/>
          </a:xfrm>
        </p:spPr>
        <p:txBody>
          <a:bodyPr/>
          <a:lstStyle/>
          <a:p>
            <a:r>
              <a:rPr lang="en-US" dirty="0" smtClean="0"/>
              <a:t>Energy and Change of Phase </a:t>
            </a:r>
            <a:br>
              <a:rPr lang="en-US" dirty="0" smtClean="0"/>
            </a:br>
            <a:r>
              <a:rPr lang="en-US" dirty="0" smtClean="0"/>
              <a:t>CHECK </a:t>
            </a:r>
            <a:r>
              <a:rPr lang="en-US" dirty="0"/>
              <a:t>YOUR ANSWER</a:t>
            </a:r>
          </a:p>
        </p:txBody>
      </p:sp>
      <p:sp>
        <p:nvSpPr>
          <p:cNvPr id="55299" name="Rectangle 3"/>
          <p:cNvSpPr>
            <a:spLocks noGrp="1" noChangeArrowheads="1"/>
          </p:cNvSpPr>
          <p:nvPr>
            <p:ph idx="1"/>
          </p:nvPr>
        </p:nvSpPr>
        <p:spPr/>
        <p:txBody>
          <a:bodyPr/>
          <a:lstStyle/>
          <a:p>
            <a:pPr marL="0" indent="0">
              <a:buNone/>
            </a:pPr>
            <a:r>
              <a:rPr lang="en-US" sz="2400" dirty="0" smtClean="0"/>
              <a:t>Which involves the greatest number of calories?</a:t>
            </a:r>
          </a:p>
          <a:p>
            <a:pPr marL="0" indent="0">
              <a:buNone/>
            </a:pPr>
            <a:endParaRPr lang="en-US" sz="1500" dirty="0" smtClean="0"/>
          </a:p>
          <a:p>
            <a:pPr marL="514350" indent="-514350">
              <a:buFont typeface="+mj-lt"/>
              <a:buAutoNum type="alphaUcPeriod"/>
            </a:pPr>
            <a:r>
              <a:rPr lang="en-US" sz="2400" b="1" dirty="0" smtClean="0"/>
              <a:t>Condensing 1 gram of 100</a:t>
            </a:r>
            <a:r>
              <a:rPr lang="en-US" sz="2400" b="1" dirty="0">
                <a:cs typeface="Arial"/>
              </a:rPr>
              <a:t>º</a:t>
            </a:r>
            <a:r>
              <a:rPr lang="en-US" sz="2400" b="1" dirty="0" smtClean="0">
                <a:sym typeface="Symbol" charset="0"/>
              </a:rPr>
              <a:t>C steam to 100</a:t>
            </a:r>
            <a:r>
              <a:rPr lang="en-US" sz="2400" b="1" dirty="0">
                <a:cs typeface="Arial"/>
              </a:rPr>
              <a:t>º</a:t>
            </a:r>
            <a:r>
              <a:rPr lang="en-US" sz="2400" b="1" dirty="0" smtClean="0">
                <a:sym typeface="Symbol" charset="0"/>
              </a:rPr>
              <a:t> water</a:t>
            </a:r>
            <a:endParaRPr lang="en-US" sz="2400" b="1" dirty="0" smtClean="0"/>
          </a:p>
          <a:p>
            <a:pPr marL="514350" indent="-514350">
              <a:buFont typeface="+mj-lt"/>
              <a:buAutoNum type="alphaUcPeriod"/>
            </a:pPr>
            <a:r>
              <a:rPr lang="en-US" sz="2400" dirty="0" smtClean="0"/>
              <a:t>Cooling 1 gram of 100</a:t>
            </a:r>
            <a:r>
              <a:rPr lang="en-US" sz="2400" dirty="0">
                <a:cs typeface="Arial"/>
              </a:rPr>
              <a:t>º</a:t>
            </a:r>
            <a:r>
              <a:rPr lang="en-US" sz="2400" dirty="0" smtClean="0">
                <a:sym typeface="Symbol" charset="0"/>
              </a:rPr>
              <a:t>C water to 1 gram of 0</a:t>
            </a:r>
            <a:r>
              <a:rPr lang="en-US" sz="2400" dirty="0">
                <a:cs typeface="Arial"/>
              </a:rPr>
              <a:t>º</a:t>
            </a:r>
            <a:r>
              <a:rPr lang="en-US" sz="2400" dirty="0" smtClean="0">
                <a:sym typeface="Symbol" charset="0"/>
              </a:rPr>
              <a:t>C ice</a:t>
            </a:r>
            <a:endParaRPr lang="en-US" sz="2400" dirty="0" smtClean="0"/>
          </a:p>
          <a:p>
            <a:pPr marL="514350" indent="-514350">
              <a:buFont typeface="+mj-lt"/>
              <a:buAutoNum type="alphaUcPeriod"/>
            </a:pPr>
            <a:r>
              <a:rPr lang="en-US" sz="2400" dirty="0" smtClean="0"/>
              <a:t>Cooling 1 gram of 0</a:t>
            </a:r>
            <a:r>
              <a:rPr lang="en-US" sz="2400" dirty="0">
                <a:cs typeface="Arial"/>
              </a:rPr>
              <a:t>º</a:t>
            </a:r>
            <a:r>
              <a:rPr lang="en-US" sz="2400" dirty="0" smtClean="0">
                <a:sym typeface="Symbol" charset="0"/>
              </a:rPr>
              <a:t>C ice to near absolute zero</a:t>
            </a:r>
            <a:endParaRPr lang="en-US" sz="2400" dirty="0" smtClean="0"/>
          </a:p>
          <a:p>
            <a:pPr marL="514350" indent="-514350">
              <a:buFont typeface="+mj-lt"/>
              <a:buAutoNum type="alphaUcPeriod"/>
            </a:pPr>
            <a:r>
              <a:rPr lang="en-US" sz="2400" dirty="0" smtClean="0"/>
              <a:t>All about the same.</a:t>
            </a:r>
          </a:p>
          <a:p>
            <a:pPr marL="0" indent="0">
              <a:buNone/>
            </a:pPr>
            <a:endParaRPr lang="en-US" sz="1500" dirty="0"/>
          </a:p>
          <a:p>
            <a:pPr marL="0" indent="0">
              <a:buNone/>
            </a:pPr>
            <a:r>
              <a:rPr lang="en-US" sz="2400" b="1" dirty="0"/>
              <a:t>Explanation</a:t>
            </a:r>
            <a:r>
              <a:rPr lang="en-US" sz="2400" b="1" dirty="0" smtClean="0"/>
              <a:t>: </a:t>
            </a:r>
          </a:p>
          <a:p>
            <a:pPr marL="0" indent="0">
              <a:buNone/>
            </a:pPr>
            <a:r>
              <a:rPr lang="en-US" sz="2400" dirty="0" smtClean="0"/>
              <a:t>540 </a:t>
            </a:r>
            <a:r>
              <a:rPr lang="en-US" sz="2400" dirty="0"/>
              <a:t>calories is more than the 100 calories for B, and half of 273 calories to cool ice (the specific heat of ice is about half that for liquid water)</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1021124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614908"/>
            <a:ext cx="9144000" cy="1077218"/>
          </a:xfrm>
        </p:spPr>
        <p:txBody>
          <a:bodyPr/>
          <a:lstStyle/>
          <a:p>
            <a:r>
              <a:rPr lang="en-US" dirty="0"/>
              <a:t>Energy and Change of </a:t>
            </a:r>
            <a:r>
              <a:rPr lang="en-US" dirty="0" smtClean="0"/>
              <a:t>Phase </a:t>
            </a:r>
            <a:br>
              <a:rPr lang="en-US" dirty="0" smtClean="0"/>
            </a:br>
            <a:r>
              <a:rPr lang="en-US" dirty="0" smtClean="0"/>
              <a:t>CHECK </a:t>
            </a:r>
            <a:r>
              <a:rPr lang="en-US" dirty="0"/>
              <a:t>YOUR </a:t>
            </a:r>
            <a:r>
              <a:rPr lang="en-US" dirty="0" smtClean="0"/>
              <a:t>NEIGHBOR</a:t>
            </a:r>
            <a:endParaRPr lang="en-US" dirty="0"/>
          </a:p>
        </p:txBody>
      </p:sp>
      <p:sp>
        <p:nvSpPr>
          <p:cNvPr id="59395" name="Rectangle 3"/>
          <p:cNvSpPr>
            <a:spLocks noGrp="1" noChangeArrowheads="1"/>
          </p:cNvSpPr>
          <p:nvPr>
            <p:ph idx="1"/>
          </p:nvPr>
        </p:nvSpPr>
        <p:spPr>
          <a:xfrm>
            <a:off x="365124" y="1770838"/>
            <a:ext cx="8375589" cy="4653915"/>
          </a:xfrm>
        </p:spPr>
        <p:txBody>
          <a:bodyPr/>
          <a:lstStyle/>
          <a:p>
            <a:pPr marL="0" indent="0">
              <a:buNone/>
            </a:pPr>
            <a:r>
              <a:rPr lang="en-US" dirty="0"/>
              <a:t>Ice is put in a picnic cooler. To speed up the cooling of cans of beverage, it is important that the </a:t>
            </a:r>
            <a:r>
              <a:rPr lang="en-US" dirty="0" smtClean="0"/>
              <a:t>ice</a:t>
            </a:r>
          </a:p>
          <a:p>
            <a:pPr marL="0" indent="0">
              <a:buNone/>
            </a:pPr>
            <a:endParaRPr lang="en-US" sz="1500" dirty="0" smtClean="0"/>
          </a:p>
          <a:p>
            <a:pPr marL="514350" indent="-514350">
              <a:buFont typeface="+mj-lt"/>
              <a:buAutoNum type="alphaUcPeriod"/>
            </a:pPr>
            <a:r>
              <a:rPr lang="en-US" dirty="0" smtClean="0"/>
              <a:t>melts.</a:t>
            </a:r>
          </a:p>
          <a:p>
            <a:pPr marL="514350" indent="-514350">
              <a:buFont typeface="+mj-lt"/>
              <a:buAutoNum type="alphaUcPeriod"/>
            </a:pPr>
            <a:r>
              <a:rPr lang="en-US" dirty="0" smtClean="0"/>
              <a:t>is prevented from melting.</a:t>
            </a:r>
          </a:p>
          <a:p>
            <a:pPr marL="514350" indent="-514350">
              <a:buFont typeface="+mj-lt"/>
              <a:buAutoNum type="alphaUcPeriod"/>
            </a:pPr>
            <a:r>
              <a:rPr lang="en-US" dirty="0" smtClean="0"/>
              <a:t>be in large chunks.</a:t>
            </a:r>
          </a:p>
          <a:p>
            <a:pPr marL="514350" indent="-514350">
              <a:buFont typeface="+mj-lt"/>
              <a:buAutoNum type="alphaUcPeriod"/>
            </a:pPr>
            <a:r>
              <a:rPr lang="en-US" dirty="0" smtClean="0"/>
              <a:t>None of the above.</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8122027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614908"/>
            <a:ext cx="9144000" cy="1077218"/>
          </a:xfrm>
        </p:spPr>
        <p:txBody>
          <a:bodyPr/>
          <a:lstStyle/>
          <a:p>
            <a:r>
              <a:rPr lang="en-US" dirty="0"/>
              <a:t>Energy and Change of </a:t>
            </a:r>
            <a:r>
              <a:rPr lang="en-US" dirty="0" smtClean="0"/>
              <a:t>Phase </a:t>
            </a:r>
            <a:br>
              <a:rPr lang="en-US" dirty="0" smtClean="0"/>
            </a:br>
            <a:r>
              <a:rPr lang="en-US" dirty="0" smtClean="0"/>
              <a:t>CHECK </a:t>
            </a:r>
            <a:r>
              <a:rPr lang="en-US" dirty="0"/>
              <a:t>YOUR </a:t>
            </a:r>
            <a:r>
              <a:rPr lang="en-US" dirty="0" smtClean="0"/>
              <a:t>ANSWER</a:t>
            </a:r>
            <a:endParaRPr lang="en-US" dirty="0"/>
          </a:p>
        </p:txBody>
      </p:sp>
      <p:sp>
        <p:nvSpPr>
          <p:cNvPr id="59395" name="Rectangle 3"/>
          <p:cNvSpPr>
            <a:spLocks noGrp="1" noChangeArrowheads="1"/>
          </p:cNvSpPr>
          <p:nvPr>
            <p:ph idx="1"/>
          </p:nvPr>
        </p:nvSpPr>
        <p:spPr>
          <a:xfrm>
            <a:off x="365124" y="1770838"/>
            <a:ext cx="8375589" cy="4828616"/>
          </a:xfrm>
        </p:spPr>
        <p:txBody>
          <a:bodyPr/>
          <a:lstStyle/>
          <a:p>
            <a:pPr marL="0" indent="0">
              <a:buNone/>
            </a:pPr>
            <a:r>
              <a:rPr lang="en-US" dirty="0"/>
              <a:t>Ice is put in a picnic cooler. To speed up the cooling of cans of beverage, it is important that the </a:t>
            </a:r>
            <a:r>
              <a:rPr lang="en-US" dirty="0" smtClean="0"/>
              <a:t>ice</a:t>
            </a:r>
          </a:p>
          <a:p>
            <a:pPr marL="0" indent="0">
              <a:buNone/>
            </a:pPr>
            <a:endParaRPr lang="en-US" sz="1500" dirty="0" smtClean="0"/>
          </a:p>
          <a:p>
            <a:pPr marL="514350" indent="-514350">
              <a:buFont typeface="+mj-lt"/>
              <a:buAutoNum type="alphaUcPeriod"/>
            </a:pPr>
            <a:r>
              <a:rPr lang="en-US" b="1" dirty="0" smtClean="0"/>
              <a:t>melts.</a:t>
            </a:r>
          </a:p>
          <a:p>
            <a:pPr marL="514350" indent="-514350">
              <a:buFont typeface="+mj-lt"/>
              <a:buAutoNum type="alphaUcPeriod"/>
            </a:pPr>
            <a:r>
              <a:rPr lang="en-US" dirty="0" smtClean="0"/>
              <a:t>is prevented from melting.</a:t>
            </a:r>
          </a:p>
          <a:p>
            <a:pPr marL="514350" indent="-514350">
              <a:buFont typeface="+mj-lt"/>
              <a:buAutoNum type="alphaUcPeriod"/>
            </a:pPr>
            <a:r>
              <a:rPr lang="en-US" dirty="0" smtClean="0"/>
              <a:t>be in large chunks.</a:t>
            </a:r>
          </a:p>
          <a:p>
            <a:pPr marL="514350" indent="-514350">
              <a:buFont typeface="+mj-lt"/>
              <a:buAutoNum type="alphaUcPeriod"/>
            </a:pPr>
            <a:r>
              <a:rPr lang="en-US" dirty="0" smtClean="0"/>
              <a:t>None of the above.</a:t>
            </a:r>
          </a:p>
          <a:p>
            <a:pPr marL="0" indent="0">
              <a:buNone/>
            </a:pPr>
            <a:endParaRPr lang="en-US" sz="1500" dirty="0"/>
          </a:p>
          <a:p>
            <a:pPr marL="0" indent="0">
              <a:buNone/>
            </a:pPr>
            <a:r>
              <a:rPr lang="en-US" sz="2400" b="1" dirty="0" smtClean="0"/>
              <a:t>Explanation:</a:t>
            </a:r>
          </a:p>
          <a:p>
            <a:pPr marL="0" indent="0">
              <a:buNone/>
            </a:pPr>
            <a:r>
              <a:rPr lang="en-US" sz="2400" dirty="0" smtClean="0"/>
              <a:t>For </a:t>
            </a:r>
            <a:r>
              <a:rPr lang="en-US" sz="2400" dirty="0"/>
              <a:t>each gram of ice that melts, 540 calories is taken from the beverage</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8053706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Phases of Matter</a:t>
            </a:r>
            <a:endParaRPr lang="en-US" dirty="0"/>
          </a:p>
        </p:txBody>
      </p:sp>
      <p:sp>
        <p:nvSpPr>
          <p:cNvPr id="35843" name="Rectangle 3"/>
          <p:cNvSpPr>
            <a:spLocks noGrp="1" noChangeArrowheads="1"/>
          </p:cNvSpPr>
          <p:nvPr>
            <p:ph idx="1"/>
          </p:nvPr>
        </p:nvSpPr>
        <p:spPr/>
        <p:txBody>
          <a:bodyPr/>
          <a:lstStyle/>
          <a:p>
            <a:r>
              <a:rPr lang="en-US" dirty="0" smtClean="0"/>
              <a:t>The phase of material depends upon the temperature and pressure.</a:t>
            </a:r>
          </a:p>
          <a:p>
            <a:r>
              <a:rPr lang="en-US" dirty="0" smtClean="0"/>
              <a:t>Change from Solid </a:t>
            </a:r>
            <a:r>
              <a:rPr lang="en-US" dirty="0" smtClean="0">
                <a:sym typeface="Symbol" charset="0"/>
              </a:rPr>
              <a:t> Liquid  Gas  Plasma requires energy to be added to the material.</a:t>
            </a:r>
          </a:p>
          <a:p>
            <a:r>
              <a:rPr lang="en-US" dirty="0" smtClean="0">
                <a:sym typeface="Symbol" charset="0"/>
              </a:rPr>
              <a:t>Energy causes the molecules to move more rapidly.</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4718297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7_05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rot="5400000">
            <a:off x="2609392" y="1485001"/>
            <a:ext cx="3358006" cy="6576095"/>
          </a:xfrm>
          <a:prstGeom prst="rect">
            <a:avLst/>
          </a:prstGeom>
        </p:spPr>
      </p:pic>
      <p:sp>
        <p:nvSpPr>
          <p:cNvPr id="64514" name="Rectangle 2"/>
          <p:cNvSpPr>
            <a:spLocks noGrp="1" noChangeArrowheads="1"/>
          </p:cNvSpPr>
          <p:nvPr>
            <p:ph type="title"/>
          </p:nvPr>
        </p:nvSpPr>
        <p:spPr/>
        <p:txBody>
          <a:bodyPr/>
          <a:lstStyle/>
          <a:p>
            <a:r>
              <a:rPr lang="en-US" dirty="0" smtClean="0"/>
              <a:t>Evaporation</a:t>
            </a:r>
            <a:endParaRPr lang="en-US" dirty="0"/>
          </a:p>
        </p:txBody>
      </p:sp>
      <p:sp>
        <p:nvSpPr>
          <p:cNvPr id="64515" name="Rectangle 3"/>
          <p:cNvSpPr>
            <a:spLocks noGrp="1" noChangeArrowheads="1"/>
          </p:cNvSpPr>
          <p:nvPr>
            <p:ph idx="1"/>
          </p:nvPr>
        </p:nvSpPr>
        <p:spPr>
          <a:xfrm>
            <a:off x="365125" y="1957254"/>
            <a:ext cx="8229600" cy="1173057"/>
          </a:xfrm>
        </p:spPr>
        <p:txBody>
          <a:bodyPr/>
          <a:lstStyle/>
          <a:p>
            <a:r>
              <a:rPr lang="en-US" dirty="0" smtClean="0"/>
              <a:t>Evaporation</a:t>
            </a:r>
          </a:p>
          <a:p>
            <a:pPr lvl="1"/>
            <a:r>
              <a:rPr lang="en-US" dirty="0" smtClean="0"/>
              <a:t>Change of phase from liquid to gas</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9333200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Evaporation</a:t>
            </a:r>
            <a:endParaRPr lang="en-US" dirty="0"/>
          </a:p>
        </p:txBody>
      </p:sp>
      <p:sp>
        <p:nvSpPr>
          <p:cNvPr id="65539" name="Rectangle 3"/>
          <p:cNvSpPr>
            <a:spLocks noGrp="1" noChangeArrowheads="1"/>
          </p:cNvSpPr>
          <p:nvPr>
            <p:ph idx="1"/>
          </p:nvPr>
        </p:nvSpPr>
        <p:spPr/>
        <p:txBody>
          <a:bodyPr/>
          <a:lstStyle/>
          <a:p>
            <a:r>
              <a:rPr lang="en-US" dirty="0" smtClean="0"/>
              <a:t>Molecules in liquid move randomly at various speeds, continually colliding into one another.</a:t>
            </a:r>
          </a:p>
          <a:p>
            <a:r>
              <a:rPr lang="en-US" dirty="0" smtClean="0"/>
              <a:t>Some molecules gain kinetic energy while others lose kinetic energy during collision.</a:t>
            </a:r>
          </a:p>
          <a:p>
            <a:r>
              <a:rPr lang="en-US" dirty="0" smtClean="0"/>
              <a:t>Some energetic molecules escape from the liquid and become gas.</a:t>
            </a:r>
          </a:p>
          <a:p>
            <a:r>
              <a:rPr lang="en-US" dirty="0" smtClean="0"/>
              <a:t>Average kinetic energy of the remaining molecules in the liquid decreases, resulting in cooler water.</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7543890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7_0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124" y="4122172"/>
            <a:ext cx="4458045" cy="2584466"/>
          </a:xfrm>
          <a:prstGeom prst="rect">
            <a:avLst/>
          </a:prstGeom>
        </p:spPr>
      </p:pic>
      <p:sp>
        <p:nvSpPr>
          <p:cNvPr id="66562" name="Rectangle 2"/>
          <p:cNvSpPr>
            <a:spLocks noGrp="1" noChangeArrowheads="1"/>
          </p:cNvSpPr>
          <p:nvPr>
            <p:ph type="title"/>
          </p:nvPr>
        </p:nvSpPr>
        <p:spPr/>
        <p:txBody>
          <a:bodyPr/>
          <a:lstStyle/>
          <a:p>
            <a:r>
              <a:rPr lang="en-US" dirty="0" smtClean="0"/>
              <a:t>Evaporation</a:t>
            </a:r>
            <a:endParaRPr lang="en-US" dirty="0"/>
          </a:p>
        </p:txBody>
      </p:sp>
      <p:sp>
        <p:nvSpPr>
          <p:cNvPr id="66563" name="Rectangle 3"/>
          <p:cNvSpPr>
            <a:spLocks noGrp="1" noChangeArrowheads="1"/>
          </p:cNvSpPr>
          <p:nvPr>
            <p:ph idx="1"/>
          </p:nvPr>
        </p:nvSpPr>
        <p:spPr/>
        <p:txBody>
          <a:bodyPr/>
          <a:lstStyle/>
          <a:p>
            <a:r>
              <a:rPr lang="en-US" sz="2400" dirty="0" smtClean="0"/>
              <a:t>Important in cooling our bodies when we overheat</a:t>
            </a:r>
          </a:p>
          <a:p>
            <a:pPr lvl="1"/>
            <a:r>
              <a:rPr lang="en-US" sz="2400" dirty="0" smtClean="0"/>
              <a:t>Sweat glands produce perspiration.</a:t>
            </a:r>
          </a:p>
          <a:p>
            <a:pPr lvl="1"/>
            <a:r>
              <a:rPr lang="en-US" sz="2400" dirty="0" smtClean="0"/>
              <a:t>Water on our skin absorbs body heat as evaporation cools the body.</a:t>
            </a:r>
          </a:p>
          <a:p>
            <a:pPr lvl="1"/>
            <a:r>
              <a:rPr lang="en-US" sz="2400" dirty="0" smtClean="0"/>
              <a:t>Helps to maintain a stable body temperature.</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9432023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Evaporation</a:t>
            </a:r>
            <a:endParaRPr lang="en-US" dirty="0"/>
          </a:p>
        </p:txBody>
      </p:sp>
      <p:sp>
        <p:nvSpPr>
          <p:cNvPr id="67587" name="Rectangle 3"/>
          <p:cNvSpPr>
            <a:spLocks noGrp="1" noChangeArrowheads="1"/>
          </p:cNvSpPr>
          <p:nvPr>
            <p:ph idx="1"/>
          </p:nvPr>
        </p:nvSpPr>
        <p:spPr>
          <a:xfrm>
            <a:off x="365124" y="1957254"/>
            <a:ext cx="8569981" cy="4653915"/>
          </a:xfrm>
        </p:spPr>
        <p:txBody>
          <a:bodyPr/>
          <a:lstStyle/>
          <a:p>
            <a:r>
              <a:rPr lang="en-US" b="1" dirty="0" smtClean="0"/>
              <a:t>Sublimation</a:t>
            </a:r>
          </a:p>
          <a:p>
            <a:pPr lvl="1"/>
            <a:r>
              <a:rPr lang="en-US" dirty="0" smtClean="0"/>
              <a:t>Form of phase change directly from solid to gas</a:t>
            </a:r>
          </a:p>
          <a:p>
            <a:pPr lvl="2"/>
            <a:r>
              <a:rPr lang="en-US" dirty="0" smtClean="0"/>
              <a:t>Example: dry ice (solid carbon dioxide molecules), mothballs, frozen water</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5218738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7_05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rot="5400000">
            <a:off x="3050566" y="2973262"/>
            <a:ext cx="2497941" cy="4891799"/>
          </a:xfrm>
          <a:prstGeom prst="rect">
            <a:avLst/>
          </a:prstGeom>
        </p:spPr>
      </p:pic>
      <p:sp>
        <p:nvSpPr>
          <p:cNvPr id="68610" name="Rectangle 2"/>
          <p:cNvSpPr>
            <a:spLocks noGrp="1" noChangeArrowheads="1"/>
          </p:cNvSpPr>
          <p:nvPr>
            <p:ph type="title"/>
          </p:nvPr>
        </p:nvSpPr>
        <p:spPr/>
        <p:txBody>
          <a:bodyPr/>
          <a:lstStyle/>
          <a:p>
            <a:r>
              <a:rPr lang="en-US" dirty="0" smtClean="0"/>
              <a:t>Condensation</a:t>
            </a:r>
            <a:endParaRPr lang="en-US" dirty="0"/>
          </a:p>
        </p:txBody>
      </p:sp>
      <p:sp>
        <p:nvSpPr>
          <p:cNvPr id="68611" name="Rectangle 3"/>
          <p:cNvSpPr>
            <a:spLocks noGrp="1" noChangeArrowheads="1"/>
          </p:cNvSpPr>
          <p:nvPr>
            <p:ph idx="1"/>
          </p:nvPr>
        </p:nvSpPr>
        <p:spPr>
          <a:xfrm>
            <a:off x="365125" y="1957254"/>
            <a:ext cx="8229600" cy="2520985"/>
          </a:xfrm>
        </p:spPr>
        <p:txBody>
          <a:bodyPr/>
          <a:lstStyle/>
          <a:p>
            <a:r>
              <a:rPr lang="en-US" sz="2400" dirty="0" smtClean="0"/>
              <a:t>Condensation process</a:t>
            </a:r>
          </a:p>
          <a:p>
            <a:pPr lvl="1"/>
            <a:r>
              <a:rPr lang="en-US" sz="2000" dirty="0" smtClean="0"/>
              <a:t>Opposite of evaporation</a:t>
            </a:r>
          </a:p>
          <a:p>
            <a:pPr lvl="1"/>
            <a:r>
              <a:rPr lang="en-US" sz="2000" dirty="0" smtClean="0"/>
              <a:t>Warming process from a gas to a liquid</a:t>
            </a:r>
          </a:p>
          <a:p>
            <a:pPr lvl="1"/>
            <a:r>
              <a:rPr lang="en-US" sz="2000" dirty="0" smtClean="0"/>
              <a:t>Gas molecules near a liquid surface are attracted to the liquid</a:t>
            </a:r>
          </a:p>
          <a:p>
            <a:pPr lvl="1"/>
            <a:r>
              <a:rPr lang="en-US" sz="2000" dirty="0" smtClean="0"/>
              <a:t>They strike the surface with increased kinetic energy, becoming part of the liquid</a:t>
            </a: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1898792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923</TotalTime>
  <Words>1876</Words>
  <Application>Microsoft Macintosh PowerPoint</Application>
  <PresentationFormat>On-screen Show (4:3)</PresentationFormat>
  <Paragraphs>284</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HA5Lect_template</vt:lpstr>
      <vt:lpstr>Chapter 17: Change Of Phase</vt:lpstr>
      <vt:lpstr>This lecture will help you understand:</vt:lpstr>
      <vt:lpstr>Phases of Matter</vt:lpstr>
      <vt:lpstr>Phases of Matter</vt:lpstr>
      <vt:lpstr>Evaporation</vt:lpstr>
      <vt:lpstr>Evaporation</vt:lpstr>
      <vt:lpstr>Evaporation</vt:lpstr>
      <vt:lpstr>Evaporation</vt:lpstr>
      <vt:lpstr>Condensation</vt:lpstr>
      <vt:lpstr>Condensation</vt:lpstr>
      <vt:lpstr>Condensation</vt:lpstr>
      <vt:lpstr>Condensation</vt:lpstr>
      <vt:lpstr>Change of Phase  CHECK YOUR NEIGHBOR </vt:lpstr>
      <vt:lpstr>Change of Phase  CHECK YOUR ANSWER </vt:lpstr>
      <vt:lpstr>Condensation  CHECK YOUR NEIGHBOR </vt:lpstr>
      <vt:lpstr>Condensation  CHECK YOUR ANSWER </vt:lpstr>
      <vt:lpstr>Boiling</vt:lpstr>
      <vt:lpstr>Boiling</vt:lpstr>
      <vt:lpstr>Boiling</vt:lpstr>
      <vt:lpstr>Boiling</vt:lpstr>
      <vt:lpstr>Boiling</vt:lpstr>
      <vt:lpstr>Boiling  CHECK YOUR NEIGHBOR</vt:lpstr>
      <vt:lpstr>Boiling  CHECK YOUR ANSWER</vt:lpstr>
      <vt:lpstr>Melting and Freezing</vt:lpstr>
      <vt:lpstr>Melting and Freezing</vt:lpstr>
      <vt:lpstr>Energy and Change of Phase</vt:lpstr>
      <vt:lpstr>Energy and Change of Phase</vt:lpstr>
      <vt:lpstr>Energy and Change of Phase</vt:lpstr>
      <vt:lpstr>Energy and Change of Phase</vt:lpstr>
      <vt:lpstr>Energy and Change of Phase  CHECK YOUR NEIGHBOR</vt:lpstr>
      <vt:lpstr>Energy and Change of Phase  CHECK YOUR ANSWER</vt:lpstr>
      <vt:lpstr>Energy and Change of Phase  CHECK YOUR NEIGHBOR</vt:lpstr>
      <vt:lpstr>Energy and Change of Phase  CHECK YOUR ANSWER</vt:lpstr>
      <vt:lpstr>Energy and Change of Phase  CHECK YOUR NEIGHBOR</vt:lpstr>
      <vt:lpstr>Energy and Change of Phase  CHECK YOUR ANSWER</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111</cp:revision>
  <cp:lastPrinted>2014-04-15T15:10:02Z</cp:lastPrinted>
  <dcterms:created xsi:type="dcterms:W3CDTF">2007-09-26T05:29:17Z</dcterms:created>
  <dcterms:modified xsi:type="dcterms:W3CDTF">2014-05-14T05:34:15Z</dcterms:modified>
</cp:coreProperties>
</file>