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</p:sldIdLst>
  <p:sldSz cx="10058400" cy="7772400"/>
  <p:notesSz cx="10058400" cy="7772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920" y="-1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3/25/14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3/25/14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3/25/14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3/25/14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300" y="190500"/>
            <a:ext cx="9829800" cy="7372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21481" y="6708502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21481" y="674689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3/25/14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14300" y="190500"/>
            <a:ext cx="9829800" cy="73723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8781" y="886420"/>
            <a:ext cx="9240837" cy="77044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5585" y="2765376"/>
            <a:ext cx="8747229" cy="41724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3/25/14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mailto:mmaccallum@lbcc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magine.gsfc.nasa.gov/Images/map/geometry.jpg" TargetMode="External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Metric_expansion_of_space" TargetMode="External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ell-labs.com/project/feature/archives/cosmology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cience.nasa.gov/missions/cobe/" TargetMode="External"/><Relationship Id="rId3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p.gsfc.nasa.gov/news/" TargetMode="External"/><Relationship Id="rId3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ssd.esa.int/index.php?project=planck" TargetMode="External"/><Relationship Id="rId3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ro.ucla.edu/%257Ewright/CMB-DT.html" TargetMode="External"/><Relationship Id="rId4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p.gsfc.nasa.gov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Ln8UwPd1z20" TargetMode="External"/><Relationship Id="rId3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pod.nasa.gov/apod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elements.com/" TargetMode="External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p.gsfc.nasa.gov/universe/bb_tests_ele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iscovermagazine.com/2007/aug/raw-data-oldest-star" TargetMode="External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pace.com/10691-oldest-galaxy-discovered-hubble-space-telescope.html" TargetMode="External"/><Relationship Id="rId3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eb.mit.edu/physics/people/faculty/guth_alan.html" TargetMode="External"/><Relationship Id="rId3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ssd.esa.int/index.php?project=planck" TargetMode="External"/><Relationship Id="rId3" Type="http://schemas.openxmlformats.org/officeDocument/2006/relationships/image" Target="../media/image27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ogle.astrouw.edu.pl/" TargetMode="External"/><Relationship Id="rId3" Type="http://schemas.openxmlformats.org/officeDocument/2006/relationships/image" Target="../media/image29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asascience.nasa.gov/astrophysics/what-is-dark-energy" TargetMode="External"/><Relationship Id="rId3" Type="http://schemas.openxmlformats.org/officeDocument/2006/relationships/image" Target="../media/image30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(R)_gravity" TargetMode="External"/><Relationship Id="rId4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Modified_Newtonian_dynamics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Steady_State_theory" TargetMode="External"/><Relationship Id="rId3" Type="http://schemas.openxmlformats.org/officeDocument/2006/relationships/image" Target="../media/image33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bcc.edu/Astronomy/News.cfm" TargetMode="External"/><Relationship Id="rId3" Type="http://schemas.openxmlformats.org/officeDocument/2006/relationships/hyperlink" Target="http://www.starhustler.com/JHSG_DNLD.html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Cosmological_constant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8781" y="3579416"/>
            <a:ext cx="2674620" cy="5600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550" spc="-75" dirty="0" smtClean="0">
                <a:solidFill>
                  <a:srgbClr val="314864"/>
                </a:solidFill>
                <a:latin typeface="Didot"/>
                <a:cs typeface="Didot"/>
              </a:rPr>
              <a:t>Th</a:t>
            </a:r>
            <a:r>
              <a:rPr sz="3550" spc="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3550" spc="-14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3550" spc="-75" dirty="0" smtClean="0">
                <a:solidFill>
                  <a:srgbClr val="314864"/>
                </a:solidFill>
                <a:latin typeface="Didot"/>
                <a:cs typeface="Didot"/>
              </a:rPr>
              <a:t>Bi</a:t>
            </a:r>
            <a:r>
              <a:rPr sz="3550" spc="0" dirty="0" smtClean="0">
                <a:solidFill>
                  <a:srgbClr val="314864"/>
                </a:solidFill>
                <a:latin typeface="Didot"/>
                <a:cs typeface="Didot"/>
              </a:rPr>
              <a:t>g</a:t>
            </a:r>
            <a:r>
              <a:rPr sz="3550" spc="-14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3550" spc="-75" dirty="0" smtClean="0">
                <a:solidFill>
                  <a:srgbClr val="314864"/>
                </a:solidFill>
                <a:latin typeface="Didot"/>
                <a:cs typeface="Didot"/>
              </a:rPr>
              <a:t>Bang</a:t>
            </a:r>
            <a:endParaRPr sz="3550">
              <a:latin typeface="Didot"/>
              <a:cs typeface="Dido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8781" y="4354317"/>
            <a:ext cx="2535555" cy="847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1499"/>
              </a:lnSpc>
            </a:pPr>
            <a:r>
              <a:rPr sz="1800" dirty="0" smtClean="0">
                <a:solidFill>
                  <a:srgbClr val="5C86B8"/>
                </a:solidFill>
                <a:latin typeface="Palatino"/>
                <a:cs typeface="Palatino"/>
              </a:rPr>
              <a:t>D</a:t>
            </a:r>
            <a:r>
              <a:rPr sz="1800" spc="-135" dirty="0" smtClean="0">
                <a:solidFill>
                  <a:srgbClr val="5C86B8"/>
                </a:solidFill>
                <a:latin typeface="Palatino"/>
                <a:cs typeface="Palatino"/>
              </a:rPr>
              <a:t>r</a:t>
            </a:r>
            <a:r>
              <a:rPr sz="1800" spc="0" dirty="0" smtClean="0">
                <a:solidFill>
                  <a:srgbClr val="5C86B8"/>
                </a:solidFill>
                <a:latin typeface="Palatino"/>
                <a:cs typeface="Palatino"/>
              </a:rPr>
              <a:t>. Mike MacCallum Long Beach City College </a:t>
            </a:r>
            <a:r>
              <a:rPr sz="1800" u="heavy" spc="0" dirty="0" smtClean="0">
                <a:solidFill>
                  <a:srgbClr val="5C86B8"/>
                </a:solidFill>
                <a:latin typeface="Palatino"/>
                <a:cs typeface="Palatino"/>
                <a:hlinkClick r:id="rId2"/>
              </a:rPr>
              <a:t>mmaccallu</a:t>
            </a:r>
            <a:r>
              <a:rPr sz="1800" u="heavy" spc="-5" dirty="0" smtClean="0">
                <a:solidFill>
                  <a:srgbClr val="5C86B8"/>
                </a:solidFill>
                <a:latin typeface="Palatino"/>
                <a:cs typeface="Palatino"/>
                <a:hlinkClick r:id="rId2"/>
              </a:rPr>
              <a:t>m</a:t>
            </a:r>
            <a:r>
              <a:rPr sz="1800" u="heavy" spc="0" dirty="0" smtClean="0">
                <a:solidFill>
                  <a:srgbClr val="5C86B8"/>
                </a:solidFill>
                <a:latin typeface="Palatino"/>
                <a:cs typeface="Palatino"/>
                <a:hlinkClick r:id="rId2"/>
              </a:rPr>
              <a:t>@lbcc.edu</a:t>
            </a:r>
            <a:endParaRPr sz="1800">
              <a:latin typeface="Palatino"/>
              <a:cs typeface="Palatin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Thre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484" dirty="0" smtClean="0">
                <a:solidFill>
                  <a:srgbClr val="314864"/>
                </a:solidFill>
                <a:latin typeface="Didot"/>
                <a:cs typeface="Didot"/>
              </a:rPr>
              <a:t>P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ossibl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Endings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4890526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4810051"/>
            <a:ext cx="1182370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Balan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ed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760" y="529370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143" y="5152876"/>
            <a:ext cx="6498590" cy="2044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The expan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ion of the 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 is slowed by gra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ity The 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 expan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s out to a 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ertain point Expan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ion </a:t>
            </a:r>
            <a:r>
              <a:rPr sz="2250" spc="5" dirty="0" smtClean="0">
                <a:latin typeface="Palatino"/>
                <a:cs typeface="Palatino"/>
              </a:rPr>
              <a:t>ju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t balan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es gra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ity</a:t>
            </a:r>
            <a:endParaRPr sz="2250">
              <a:latin typeface="Palatino"/>
              <a:cs typeface="Palatino"/>
            </a:endParaRPr>
          </a:p>
          <a:p>
            <a:pPr marL="12700" marR="716280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The Law of Ent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opy be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omes most important 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 en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s in a “Big F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eeze”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760" y="5696877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760" y="610005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760" y="650322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760" y="690640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194300" y="1689100"/>
            <a:ext cx="4737100" cy="355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Thre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484" dirty="0" smtClean="0">
                <a:solidFill>
                  <a:srgbClr val="314864"/>
                </a:solidFill>
                <a:latin typeface="Didot"/>
                <a:cs typeface="Didot"/>
              </a:rPr>
              <a:t>P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ossibl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Endings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4084175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4003700"/>
            <a:ext cx="4530090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Open--</a:t>
            </a:r>
            <a:r>
              <a:rPr sz="2250" spc="-5" dirty="0" smtClean="0">
                <a:latin typeface="Palatino"/>
                <a:cs typeface="Palatino"/>
              </a:rPr>
              <a:t>m</a:t>
            </a:r>
            <a:r>
              <a:rPr sz="2250" spc="0" dirty="0" smtClean="0">
                <a:latin typeface="Palatino"/>
                <a:cs typeface="Palatino"/>
              </a:rPr>
              <a:t>ost likely possibility today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760" y="4487351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143" y="4406875"/>
            <a:ext cx="7216140" cy="23869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Expan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ion overwhel</a:t>
            </a:r>
            <a:r>
              <a:rPr sz="2250" spc="-5" dirty="0" smtClean="0">
                <a:latin typeface="Palatino"/>
                <a:cs typeface="Palatino"/>
              </a:rPr>
              <a:t>m</a:t>
            </a:r>
            <a:r>
              <a:rPr sz="2250" spc="0" dirty="0" smtClean="0">
                <a:latin typeface="Palatino"/>
                <a:cs typeface="Palatino"/>
              </a:rPr>
              <a:t>s gra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ity</a:t>
            </a:r>
            <a:endParaRPr sz="2250">
              <a:latin typeface="Palatino"/>
              <a:cs typeface="Palatino"/>
            </a:endParaRPr>
          </a:p>
          <a:p>
            <a:pPr marL="12700" marR="2559050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The expan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ion 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ontinues to in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ease Other galaxies 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an no longer be seen</a:t>
            </a:r>
            <a:endParaRPr sz="2250">
              <a:latin typeface="Palatino"/>
              <a:cs typeface="Palatino"/>
            </a:endParaRPr>
          </a:p>
          <a:p>
            <a:pPr marL="12700" marR="12700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Other stars within our own galaxy 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an no longer be seen The expan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ion tears apart the atoms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dirty="0" smtClean="0">
                <a:latin typeface="Palatino"/>
                <a:cs typeface="Palatino"/>
              </a:rPr>
              <a:t>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 en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s in a “Big Rip”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760" y="4890526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760" y="529370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760" y="5696877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760" y="610005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4760" y="650322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0740" y="690640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59123" y="6825928"/>
            <a:ext cx="745299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  <a:hlinkClick r:id="rId2"/>
              </a:rPr>
              <a:t>http://imagine.gsf</a:t>
            </a:r>
            <a:r>
              <a:rPr sz="2250" spc="-5" dirty="0" smtClean="0">
                <a:latin typeface="Palatino"/>
                <a:cs typeface="Palatino"/>
                <a:hlinkClick r:id="rId2"/>
              </a:rPr>
              <a:t>c</a:t>
            </a:r>
            <a:r>
              <a:rPr sz="2250" spc="0" dirty="0" smtClean="0">
                <a:latin typeface="Palatino"/>
                <a:cs typeface="Palatino"/>
                <a:hlinkClick r:id="rId2"/>
              </a:rPr>
              <a:t>.na</a:t>
            </a:r>
            <a:r>
              <a:rPr sz="2250" spc="-5" dirty="0" smtClean="0">
                <a:latin typeface="Palatino"/>
                <a:cs typeface="Palatino"/>
                <a:hlinkClick r:id="rId2"/>
              </a:rPr>
              <a:t>s</a:t>
            </a:r>
            <a:r>
              <a:rPr sz="2250" spc="0" dirty="0" smtClean="0">
                <a:latin typeface="Palatino"/>
                <a:cs typeface="Palatino"/>
                <a:hlinkClick r:id="rId2"/>
              </a:rPr>
              <a:t>a.gov/Images/map/geometr</a:t>
            </a:r>
            <a:r>
              <a:rPr sz="2250" spc="-254" dirty="0" smtClean="0">
                <a:latin typeface="Palatino"/>
                <a:cs typeface="Palatino"/>
                <a:hlinkClick r:id="rId2"/>
              </a:rPr>
              <a:t>y</a:t>
            </a:r>
            <a:r>
              <a:rPr sz="2250" spc="0" dirty="0" smtClean="0">
                <a:latin typeface="Palatino"/>
                <a:cs typeface="Palatino"/>
                <a:hlinkClick r:id="rId2"/>
              </a:rPr>
              <a:t>.jpg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65700" y="1473200"/>
            <a:ext cx="4978400" cy="2933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Expandin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g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Uni</a:t>
            </a:r>
            <a:r>
              <a:rPr sz="4800" spc="-150" dirty="0" smtClean="0">
                <a:solidFill>
                  <a:srgbClr val="314864"/>
                </a:solidFill>
                <a:latin typeface="Didot"/>
                <a:cs typeface="Didot"/>
              </a:rPr>
              <a:t>v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erse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529370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5152876"/>
            <a:ext cx="7230745" cy="164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The 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 (spa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e-time) was 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eated with the Big Bang </a:t>
            </a:r>
            <a:r>
              <a:rPr sz="2250" spc="5" dirty="0" smtClean="0">
                <a:latin typeface="Palatino"/>
                <a:cs typeface="Palatino"/>
              </a:rPr>
              <a:t>It is not 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eally an explosion</a:t>
            </a:r>
            <a:endParaRPr sz="2250">
              <a:latin typeface="Palatino"/>
              <a:cs typeface="Palatino"/>
            </a:endParaRPr>
          </a:p>
          <a:p>
            <a:pPr marL="12700" marR="3166110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The 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 itself is expan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ing No edge, no mi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dle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781" y="5696877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781" y="610005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781" y="650322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760" y="690640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3143" y="6825928"/>
            <a:ext cx="757237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u="heavy" dirty="0" smtClean="0">
                <a:latin typeface="Palatino"/>
                <a:cs typeface="Palatino"/>
                <a:hlinkClick r:id="rId2"/>
              </a:rPr>
              <a:t>http://en.wikipedia.o</a:t>
            </a:r>
            <a:r>
              <a:rPr sz="2250" u="heavy" spc="-40" dirty="0" smtClean="0">
                <a:latin typeface="Palatino"/>
                <a:cs typeface="Palatino"/>
                <a:hlinkClick r:id="rId2"/>
              </a:rPr>
              <a:t>r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g/wiki/Metri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c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_expan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s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ion_of_spa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c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e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905500" y="647700"/>
            <a:ext cx="4038600" cy="4483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902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900" spc="-80" dirty="0" smtClean="0">
                <a:solidFill>
                  <a:srgbClr val="314864"/>
                </a:solidFill>
                <a:latin typeface="Didot"/>
                <a:cs typeface="Didot"/>
              </a:rPr>
              <a:t>Arn</a:t>
            </a:r>
            <a:r>
              <a:rPr sz="3900" spc="0" dirty="0" smtClean="0">
                <a:solidFill>
                  <a:srgbClr val="314864"/>
                </a:solidFill>
                <a:latin typeface="Didot"/>
                <a:cs typeface="Didot"/>
              </a:rPr>
              <a:t>o</a:t>
            </a:r>
            <a:r>
              <a:rPr sz="3900" spc="-150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3900" spc="-395" dirty="0" smtClean="0">
                <a:solidFill>
                  <a:srgbClr val="314864"/>
                </a:solidFill>
                <a:latin typeface="Didot"/>
                <a:cs typeface="Didot"/>
              </a:rPr>
              <a:t>P</a:t>
            </a:r>
            <a:r>
              <a:rPr sz="3900" spc="-80" dirty="0" smtClean="0">
                <a:solidFill>
                  <a:srgbClr val="314864"/>
                </a:solidFill>
                <a:latin typeface="Didot"/>
                <a:cs typeface="Didot"/>
              </a:rPr>
              <a:t>enzia</a:t>
            </a:r>
            <a:r>
              <a:rPr sz="3900" spc="0" dirty="0" smtClean="0">
                <a:solidFill>
                  <a:srgbClr val="314864"/>
                </a:solidFill>
                <a:latin typeface="Didot"/>
                <a:cs typeface="Didot"/>
              </a:rPr>
              <a:t>s</a:t>
            </a:r>
            <a:r>
              <a:rPr sz="3900" spc="-150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3900" spc="0" dirty="0" smtClean="0">
                <a:solidFill>
                  <a:srgbClr val="314864"/>
                </a:solidFill>
                <a:latin typeface="Didot"/>
                <a:cs typeface="Didot"/>
              </a:rPr>
              <a:t>&amp;</a:t>
            </a:r>
            <a:r>
              <a:rPr sz="3900" spc="-150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3900" spc="-80" dirty="0" smtClean="0">
                <a:solidFill>
                  <a:srgbClr val="314864"/>
                </a:solidFill>
                <a:latin typeface="Didot"/>
                <a:cs typeface="Didot"/>
              </a:rPr>
              <a:t>Rober</a:t>
            </a:r>
            <a:r>
              <a:rPr sz="3900" spc="0" dirty="0" smtClean="0">
                <a:solidFill>
                  <a:srgbClr val="314864"/>
                </a:solidFill>
                <a:latin typeface="Didot"/>
                <a:cs typeface="Didot"/>
              </a:rPr>
              <a:t>t</a:t>
            </a:r>
            <a:r>
              <a:rPr sz="3900" spc="-50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3900" spc="-180" dirty="0" smtClean="0">
                <a:solidFill>
                  <a:srgbClr val="314864"/>
                </a:solidFill>
                <a:latin typeface="Didot"/>
                <a:cs typeface="Didot"/>
              </a:rPr>
              <a:t>W</a:t>
            </a:r>
            <a:r>
              <a:rPr sz="3900" spc="-80" dirty="0" smtClean="0">
                <a:solidFill>
                  <a:srgbClr val="314864"/>
                </a:solidFill>
                <a:latin typeface="Didot"/>
                <a:cs typeface="Didot"/>
              </a:rPr>
              <a:t>ilson</a:t>
            </a:r>
            <a:endParaRPr sz="39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419936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4118893"/>
            <a:ext cx="8771255" cy="26752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Resea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hers with the Bell Labs in New Jer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ey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spc="5" dirty="0" smtClean="0">
                <a:latin typeface="Palatino"/>
                <a:cs typeface="Palatino"/>
              </a:rPr>
              <a:t>In 1965, they dis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ove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ed static 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oming f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om all over the sky</a:t>
            </a:r>
            <a:endParaRPr sz="2250">
              <a:latin typeface="Palatino"/>
              <a:cs typeface="Palatino"/>
            </a:endParaRPr>
          </a:p>
          <a:p>
            <a:pPr marL="12700" marR="12700">
              <a:lnSpc>
                <a:spcPct val="100800"/>
              </a:lnSpc>
              <a:spcBef>
                <a:spcPts val="450"/>
              </a:spcBef>
            </a:pPr>
            <a:r>
              <a:rPr sz="2250" dirty="0" smtClean="0">
                <a:latin typeface="Palatino"/>
                <a:cs typeface="Palatino"/>
              </a:rPr>
              <a:t>They had dis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ove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ed the Cosmic Mi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owave Ba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kg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ound (CMB), the 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emnant ra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iation f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om the Big Bang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dirty="0" smtClean="0">
                <a:latin typeface="Palatino"/>
                <a:cs typeface="Palatino"/>
              </a:rPr>
              <a:t>They 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ei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ed the Nobel Prize for their dis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overy in 1978</a:t>
            </a:r>
            <a:endParaRPr sz="2250">
              <a:latin typeface="Palatino"/>
              <a:cs typeface="Palatino"/>
            </a:endParaRPr>
          </a:p>
          <a:p>
            <a:pPr marL="12700" marR="291465">
              <a:lnSpc>
                <a:spcPct val="100800"/>
              </a:lnSpc>
              <a:spcBef>
                <a:spcPts val="450"/>
              </a:spcBef>
            </a:pPr>
            <a:r>
              <a:rPr sz="2250" dirty="0" smtClean="0">
                <a:latin typeface="Palatino"/>
                <a:cs typeface="Palatino"/>
              </a:rPr>
              <a:t>Robert Di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ke had p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edi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ted the existen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e of the CMB, and was </a:t>
            </a:r>
            <a:r>
              <a:rPr sz="2250" spc="5" dirty="0" smtClean="0">
                <a:latin typeface="Palatino"/>
                <a:cs typeface="Palatino"/>
              </a:rPr>
              <a:t>ju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t getting 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eady to sea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h for it with some other 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esea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hers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781" y="460254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781" y="5005719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781" y="5754473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781" y="6157649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760" y="690640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3143" y="6825928"/>
            <a:ext cx="8487410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u="heavy" dirty="0" smtClean="0">
                <a:latin typeface="Palatino"/>
                <a:cs typeface="Palatino"/>
                <a:hlinkClick r:id="rId2"/>
              </a:rPr>
              <a:t>http://ww</a:t>
            </a:r>
            <a:r>
              <a:rPr sz="2250" u="heavy" spc="-210" dirty="0" smtClean="0">
                <a:latin typeface="Palatino"/>
                <a:cs typeface="Palatino"/>
                <a:hlinkClick r:id="rId2"/>
              </a:rPr>
              <a:t>w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.bell-la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b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s.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c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om/p</a:t>
            </a:r>
            <a:r>
              <a:rPr sz="2250" u="heavy" spc="-40" dirty="0" smtClean="0">
                <a:latin typeface="Palatino"/>
                <a:cs typeface="Palatino"/>
                <a:hlinkClick r:id="rId2"/>
              </a:rPr>
              <a:t>r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o</a:t>
            </a:r>
            <a:r>
              <a:rPr sz="2250" u="heavy" spc="5" dirty="0" smtClean="0">
                <a:latin typeface="Palatino"/>
                <a:cs typeface="Palatino"/>
                <a:hlinkClick r:id="rId2"/>
              </a:rPr>
              <a:t>je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c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t/featu</a:t>
            </a:r>
            <a:r>
              <a:rPr sz="2250" u="heavy" spc="-40" dirty="0" smtClean="0">
                <a:latin typeface="Palatino"/>
                <a:cs typeface="Palatino"/>
                <a:hlinkClick r:id="rId2"/>
              </a:rPr>
              <a:t>r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e/a</a:t>
            </a:r>
            <a:r>
              <a:rPr sz="2250" u="heavy" spc="-40" dirty="0" smtClean="0">
                <a:latin typeface="Palatino"/>
                <a:cs typeface="Palatino"/>
                <a:hlinkClick r:id="rId2"/>
              </a:rPr>
              <a:t>r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c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hi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v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es/cosmology/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4300" y="1549400"/>
            <a:ext cx="3390900" cy="254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89700" y="1549400"/>
            <a:ext cx="3454400" cy="254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Cosmi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c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Micr</a:t>
            </a:r>
            <a:r>
              <a:rPr sz="4800" spc="-150" dirty="0" smtClean="0">
                <a:solidFill>
                  <a:srgbClr val="314864"/>
                </a:solidFill>
                <a:latin typeface="Didot"/>
                <a:cs typeface="Didot"/>
              </a:rPr>
              <a:t>owav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Ba</a:t>
            </a:r>
            <a:r>
              <a:rPr sz="4800" spc="-150" dirty="0" smtClean="0">
                <a:solidFill>
                  <a:srgbClr val="314864"/>
                </a:solidFill>
                <a:latin typeface="Didot"/>
                <a:cs typeface="Didot"/>
              </a:rPr>
              <a:t>c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kground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460254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4519325"/>
            <a:ext cx="8839200" cy="2274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36220">
              <a:lnSpc>
                <a:spcPct val="100800"/>
              </a:lnSpc>
            </a:pPr>
            <a:r>
              <a:rPr sz="2250" dirty="0" smtClean="0">
                <a:latin typeface="Palatino"/>
                <a:cs typeface="Palatino"/>
              </a:rPr>
              <a:t>Ani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ot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opie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, slight </a:t>
            </a:r>
            <a:r>
              <a:rPr sz="2250" spc="-15" dirty="0" smtClean="0">
                <a:latin typeface="Palatino"/>
                <a:cs typeface="Palatino"/>
              </a:rPr>
              <a:t>flu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tuation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, we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 imprinted on the CMB about 380,000 years after the Big Bang</a:t>
            </a:r>
            <a:endParaRPr sz="2250">
              <a:latin typeface="Palatino"/>
              <a:cs typeface="Palatino"/>
            </a:endParaRPr>
          </a:p>
          <a:p>
            <a:pPr marL="12700" marR="585470">
              <a:lnSpc>
                <a:spcPct val="109200"/>
              </a:lnSpc>
              <a:spcBef>
                <a:spcPts val="225"/>
              </a:spcBef>
            </a:pPr>
            <a:r>
              <a:rPr sz="2250" dirty="0" smtClean="0">
                <a:latin typeface="Palatino"/>
                <a:cs typeface="Palatino"/>
              </a:rPr>
              <a:t>Those </a:t>
            </a:r>
            <a:r>
              <a:rPr sz="2250" spc="-15" dirty="0" smtClean="0">
                <a:latin typeface="Palatino"/>
                <a:cs typeface="Palatino"/>
              </a:rPr>
              <a:t>flu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tuations p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ovi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e inf</a:t>
            </a:r>
            <a:r>
              <a:rPr sz="2250" spc="-5" dirty="0" smtClean="0">
                <a:latin typeface="Palatino"/>
                <a:cs typeface="Palatino"/>
              </a:rPr>
              <a:t>o</a:t>
            </a:r>
            <a:r>
              <a:rPr sz="2250" spc="0" dirty="0" smtClean="0">
                <a:latin typeface="Palatino"/>
                <a:cs typeface="Palatino"/>
              </a:rPr>
              <a:t>rmation of the amount and the arrangement of matte</a:t>
            </a:r>
            <a:r>
              <a:rPr sz="2250" spc="-17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, dark matte</a:t>
            </a:r>
            <a:r>
              <a:rPr sz="2250" spc="-17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, and dark ene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gy at that time </a:t>
            </a:r>
            <a:r>
              <a:rPr sz="2250" spc="-210" dirty="0" smtClean="0">
                <a:latin typeface="Palatino"/>
                <a:cs typeface="Palatino"/>
              </a:rPr>
              <a:t>A</a:t>
            </a:r>
            <a:r>
              <a:rPr sz="2250" spc="0" dirty="0" smtClean="0">
                <a:latin typeface="Palatino"/>
                <a:cs typeface="Palatino"/>
              </a:rPr>
              <a:t>verage temperatu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e: 2.725° K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dirty="0" smtClean="0">
                <a:latin typeface="Palatino"/>
                <a:cs typeface="Palatino"/>
              </a:rPr>
              <a:t>Fir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t explo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ed by the Cosmic Ba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kg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ound Explo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er (COBE) 1989-1993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781" y="535129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781" y="610005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781" y="650322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760" y="690640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3143" y="6825928"/>
            <a:ext cx="530034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u="heavy" dirty="0" smtClean="0">
                <a:latin typeface="Palatino"/>
                <a:cs typeface="Palatino"/>
                <a:hlinkClick r:id="rId2"/>
              </a:rPr>
              <a:t>http://s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c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ien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c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e.na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s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a.gov/mission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s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/cobe/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222500" y="1663700"/>
            <a:ext cx="5600700" cy="2806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585" dirty="0" smtClean="0">
                <a:solidFill>
                  <a:srgbClr val="314864"/>
                </a:solidFill>
                <a:latin typeface="Didot"/>
                <a:cs typeface="Didot"/>
              </a:rPr>
              <a:t>F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ro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m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COB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t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o</a:t>
            </a:r>
            <a:r>
              <a:rPr sz="4800" spc="-620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WMA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P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73500" y="4279900"/>
            <a:ext cx="6070600" cy="330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4300" y="1549400"/>
            <a:ext cx="5803900" cy="353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Cosmi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c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Micr</a:t>
            </a:r>
            <a:r>
              <a:rPr sz="4800" spc="-150" dirty="0" smtClean="0">
                <a:solidFill>
                  <a:srgbClr val="314864"/>
                </a:solidFill>
                <a:latin typeface="Didot"/>
                <a:cs typeface="Didot"/>
              </a:rPr>
              <a:t>owav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Ba</a:t>
            </a:r>
            <a:r>
              <a:rPr sz="4800" spc="-150" dirty="0" smtClean="0">
                <a:solidFill>
                  <a:srgbClr val="314864"/>
                </a:solidFill>
                <a:latin typeface="Didot"/>
                <a:cs typeface="Didot"/>
              </a:rPr>
              <a:t>c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kground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6157649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6074430"/>
            <a:ext cx="7660005" cy="7194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800"/>
              </a:lnSpc>
            </a:pPr>
            <a:r>
              <a:rPr sz="2250" dirty="0" smtClean="0">
                <a:latin typeface="Palatino"/>
                <a:cs typeface="Palatino"/>
              </a:rPr>
              <a:t>Measu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ed with mo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 p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ision by the </a:t>
            </a:r>
            <a:r>
              <a:rPr sz="2250" spc="-125" dirty="0" smtClean="0">
                <a:latin typeface="Palatino"/>
                <a:cs typeface="Palatino"/>
              </a:rPr>
              <a:t>W</a:t>
            </a:r>
            <a:r>
              <a:rPr sz="2250" spc="0" dirty="0" smtClean="0">
                <a:latin typeface="Palatino"/>
                <a:cs typeface="Palatino"/>
              </a:rPr>
              <a:t>ilkin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on Mi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owave Ani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ot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opy P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obe (WMAP) 2001-2006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760" y="690640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143" y="6825928"/>
            <a:ext cx="434276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u="heavy" dirty="0" smtClean="0">
                <a:latin typeface="Palatino"/>
                <a:cs typeface="Palatino"/>
                <a:hlinkClick r:id="rId2"/>
              </a:rPr>
              <a:t>http://map.gsf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c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.na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s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a.gov/news/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03300" y="1765300"/>
            <a:ext cx="8064500" cy="4025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Th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Plan</a:t>
            </a:r>
            <a:r>
              <a:rPr sz="4800" spc="-150" dirty="0" smtClean="0">
                <a:solidFill>
                  <a:srgbClr val="314864"/>
                </a:solidFill>
                <a:latin typeface="Didot"/>
                <a:cs typeface="Didot"/>
              </a:rPr>
              <a:t>c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k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Mission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5696877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5616402"/>
            <a:ext cx="307911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Plan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k Spa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raft (</a:t>
            </a:r>
            <a:r>
              <a:rPr sz="2250" spc="-5" dirty="0" smtClean="0">
                <a:latin typeface="Palatino"/>
                <a:cs typeface="Palatino"/>
              </a:rPr>
              <a:t>E</a:t>
            </a:r>
            <a:r>
              <a:rPr sz="2250" spc="0" dirty="0" smtClean="0">
                <a:latin typeface="Palatino"/>
                <a:cs typeface="Palatino"/>
              </a:rPr>
              <a:t>SA)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760" y="610005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143" y="6019577"/>
            <a:ext cx="6217285" cy="774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Laun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hed</a:t>
            </a:r>
            <a:r>
              <a:rPr sz="2250" spc="-80" dirty="0" smtClean="0">
                <a:latin typeface="Palatino"/>
                <a:cs typeface="Palatino"/>
              </a:rPr>
              <a:t> </a:t>
            </a:r>
            <a:r>
              <a:rPr sz="2250" spc="0" dirty="0" smtClean="0">
                <a:latin typeface="Palatino"/>
                <a:cs typeface="Palatino"/>
              </a:rPr>
              <a:t>Augu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t 19, 2009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dirty="0" smtClean="0">
                <a:latin typeface="Palatino"/>
                <a:cs typeface="Palatino"/>
              </a:rPr>
              <a:t>Obser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ing the CMB with e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en g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eater 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esolution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760" y="650322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0740" y="690640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9123" y="6825928"/>
            <a:ext cx="6667500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u="heavy" dirty="0" smtClean="0">
                <a:latin typeface="Palatino"/>
                <a:cs typeface="Palatino"/>
                <a:hlinkClick r:id="rId2"/>
              </a:rPr>
              <a:t>http://ww</a:t>
            </a:r>
            <a:r>
              <a:rPr sz="2250" u="heavy" spc="-210" dirty="0" smtClean="0">
                <a:latin typeface="Palatino"/>
                <a:cs typeface="Palatino"/>
                <a:hlinkClick r:id="rId2"/>
              </a:rPr>
              <a:t>w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.r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s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sd.esa.int/index.php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?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p</a:t>
            </a:r>
            <a:r>
              <a:rPr sz="2250" u="heavy" spc="-40" dirty="0" smtClean="0">
                <a:latin typeface="Palatino"/>
                <a:cs typeface="Palatino"/>
                <a:hlinkClick r:id="rId2"/>
              </a:rPr>
              <a:t>r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o</a:t>
            </a:r>
            <a:r>
              <a:rPr sz="2250" u="heavy" spc="5" dirty="0" smtClean="0">
                <a:latin typeface="Palatino"/>
                <a:cs typeface="Palatino"/>
                <a:hlinkClick r:id="rId2"/>
              </a:rPr>
              <a:t>je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c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t=plan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c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k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356100" y="1536700"/>
            <a:ext cx="5588000" cy="452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50" spc="-90" dirty="0" smtClean="0">
                <a:solidFill>
                  <a:srgbClr val="314864"/>
                </a:solidFill>
                <a:latin typeface="Didot"/>
                <a:cs typeface="Didot"/>
              </a:rPr>
              <a:t>Plan</a:t>
            </a:r>
            <a:r>
              <a:rPr sz="4450" spc="-135" dirty="0" smtClean="0">
                <a:solidFill>
                  <a:srgbClr val="314864"/>
                </a:solidFill>
                <a:latin typeface="Didot"/>
                <a:cs typeface="Didot"/>
              </a:rPr>
              <a:t>c</a:t>
            </a:r>
            <a:r>
              <a:rPr sz="4450" spc="0" dirty="0" smtClean="0">
                <a:solidFill>
                  <a:srgbClr val="314864"/>
                </a:solidFill>
                <a:latin typeface="Didot"/>
                <a:cs typeface="Didot"/>
              </a:rPr>
              <a:t>k</a:t>
            </a:r>
            <a:r>
              <a:rPr sz="4450" spc="-180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450" spc="-254" dirty="0" smtClean="0">
                <a:solidFill>
                  <a:srgbClr val="314864"/>
                </a:solidFill>
                <a:latin typeface="Didot"/>
                <a:cs typeface="Didot"/>
              </a:rPr>
              <a:t>F</a:t>
            </a:r>
            <a:r>
              <a:rPr sz="4450" spc="-90" dirty="0" smtClean="0">
                <a:solidFill>
                  <a:srgbClr val="314864"/>
                </a:solidFill>
                <a:latin typeface="Didot"/>
                <a:cs typeface="Didot"/>
              </a:rPr>
              <a:t>irs</a:t>
            </a:r>
            <a:r>
              <a:rPr sz="4450" spc="0" dirty="0" smtClean="0">
                <a:solidFill>
                  <a:srgbClr val="314864"/>
                </a:solidFill>
                <a:latin typeface="Didot"/>
                <a:cs typeface="Didot"/>
              </a:rPr>
              <a:t>t</a:t>
            </a:r>
            <a:r>
              <a:rPr sz="4450" spc="-180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450" spc="-90" dirty="0" smtClean="0">
                <a:solidFill>
                  <a:srgbClr val="314864"/>
                </a:solidFill>
                <a:latin typeface="Didot"/>
                <a:cs typeface="Didot"/>
              </a:rPr>
              <a:t>Results</a:t>
            </a:r>
            <a:endParaRPr sz="445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3834591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3754115"/>
            <a:ext cx="526732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Age of the 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 = 13.798 billi</a:t>
            </a:r>
            <a:r>
              <a:rPr sz="2250" spc="-5" dirty="0" smtClean="0">
                <a:latin typeface="Palatino"/>
                <a:cs typeface="Palatino"/>
              </a:rPr>
              <a:t>o</a:t>
            </a:r>
            <a:r>
              <a:rPr sz="2250" spc="0" dirty="0" smtClean="0">
                <a:latin typeface="Palatino"/>
                <a:cs typeface="Palatino"/>
              </a:rPr>
              <a:t>n years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760" y="4237766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143" y="4096940"/>
            <a:ext cx="6336030" cy="20447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CMB 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omes f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om 370,000 years after the Big Bang O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dinary (baryoni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) matter = 4.9%</a:t>
            </a:r>
            <a:endParaRPr sz="2250">
              <a:latin typeface="Palatino"/>
              <a:cs typeface="Palatino"/>
            </a:endParaRPr>
          </a:p>
          <a:p>
            <a:pPr marL="12700" marR="3672840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Dark matter = 26.8% Dark ene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gy = 68.3%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dirty="0" smtClean="0">
                <a:latin typeface="Palatino"/>
                <a:cs typeface="Palatino"/>
              </a:rPr>
              <a:t>The 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 is within 1% of </a:t>
            </a:r>
            <a:r>
              <a:rPr sz="2250" spc="-15" dirty="0" smtClean="0">
                <a:latin typeface="Palatino"/>
                <a:cs typeface="Palatino"/>
              </a:rPr>
              <a:t>flatne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s (WMAP)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760" y="4640941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760" y="5044117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760" y="544729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760" y="585046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0740" y="6253643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9123" y="6118304"/>
            <a:ext cx="8094345" cy="10788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5999"/>
              </a:lnSpc>
            </a:pPr>
            <a:r>
              <a:rPr sz="2250" dirty="0" smtClean="0">
                <a:latin typeface="Palatino"/>
                <a:cs typeface="Palatino"/>
                <a:hlinkClick r:id="rId2"/>
              </a:rPr>
              <a:t>http://map.gsf</a:t>
            </a:r>
            <a:r>
              <a:rPr sz="2250" spc="-5" dirty="0" smtClean="0">
                <a:latin typeface="Palatino"/>
                <a:cs typeface="Palatino"/>
                <a:hlinkClick r:id="rId2"/>
              </a:rPr>
              <a:t>c</a:t>
            </a:r>
            <a:r>
              <a:rPr sz="2250" spc="0" dirty="0" smtClean="0">
                <a:latin typeface="Palatino"/>
                <a:cs typeface="Palatino"/>
                <a:hlinkClick r:id="rId2"/>
              </a:rPr>
              <a:t>.na</a:t>
            </a:r>
            <a:r>
              <a:rPr sz="2250" spc="-5" dirty="0" smtClean="0">
                <a:latin typeface="Palatino"/>
                <a:cs typeface="Palatino"/>
                <a:hlinkClick r:id="rId2"/>
              </a:rPr>
              <a:t>s</a:t>
            </a:r>
            <a:r>
              <a:rPr sz="2250" spc="0" dirty="0" smtClean="0">
                <a:latin typeface="Palatino"/>
                <a:cs typeface="Palatino"/>
                <a:hlinkClick r:id="rId2"/>
              </a:rPr>
              <a:t>a.gov</a:t>
            </a:r>
            <a:r>
              <a:rPr sz="2250" spc="0" dirty="0" smtClean="0">
                <a:latin typeface="Palatino"/>
                <a:cs typeface="Palatino"/>
              </a:rPr>
              <a:t> </a:t>
            </a:r>
            <a:r>
              <a:rPr sz="2250" spc="0" dirty="0" smtClean="0">
                <a:latin typeface="Palatino"/>
                <a:cs typeface="Palatino"/>
                <a:hlinkClick r:id="rId3"/>
              </a:rPr>
              <a:t>http://ww</a:t>
            </a:r>
            <a:r>
              <a:rPr sz="2250" spc="-210" dirty="0" smtClean="0">
                <a:latin typeface="Palatino"/>
                <a:cs typeface="Palatino"/>
                <a:hlinkClick r:id="rId3"/>
              </a:rPr>
              <a:t>w</a:t>
            </a:r>
            <a:r>
              <a:rPr sz="2250" spc="0" dirty="0" smtClean="0">
                <a:latin typeface="Palatino"/>
                <a:cs typeface="Palatino"/>
                <a:hlinkClick r:id="rId3"/>
              </a:rPr>
              <a:t>.ast</a:t>
            </a:r>
            <a:r>
              <a:rPr sz="2250" spc="-40" dirty="0" smtClean="0">
                <a:latin typeface="Palatino"/>
                <a:cs typeface="Palatino"/>
                <a:hlinkClick r:id="rId3"/>
              </a:rPr>
              <a:t>r</a:t>
            </a:r>
            <a:r>
              <a:rPr sz="2250" spc="0" dirty="0" smtClean="0">
                <a:latin typeface="Palatino"/>
                <a:cs typeface="Palatino"/>
                <a:hlinkClick r:id="rId3"/>
              </a:rPr>
              <a:t>o.u</a:t>
            </a:r>
            <a:r>
              <a:rPr sz="2250" spc="-5" dirty="0" smtClean="0">
                <a:latin typeface="Palatino"/>
                <a:cs typeface="Palatino"/>
                <a:hlinkClick r:id="rId3"/>
              </a:rPr>
              <a:t>c</a:t>
            </a:r>
            <a:r>
              <a:rPr sz="2250" spc="0" dirty="0" smtClean="0">
                <a:latin typeface="Palatino"/>
                <a:cs typeface="Palatino"/>
                <a:hlinkClick r:id="rId3"/>
              </a:rPr>
              <a:t>la.e</a:t>
            </a:r>
            <a:r>
              <a:rPr sz="2250" spc="-5" dirty="0" smtClean="0">
                <a:latin typeface="Palatino"/>
                <a:cs typeface="Palatino"/>
                <a:hlinkClick r:id="rId3"/>
              </a:rPr>
              <a:t>d</a:t>
            </a:r>
            <a:r>
              <a:rPr sz="2250" spc="0" dirty="0" smtClean="0">
                <a:latin typeface="Palatino"/>
                <a:cs typeface="Palatino"/>
                <a:hlinkClick r:id="rId3"/>
              </a:rPr>
              <a:t>u/~wright/CMB-D</a:t>
            </a:r>
            <a:r>
              <a:rPr sz="2250" spc="-170" dirty="0" smtClean="0">
                <a:latin typeface="Palatino"/>
                <a:cs typeface="Palatino"/>
                <a:hlinkClick r:id="rId3"/>
              </a:rPr>
              <a:t>T</a:t>
            </a:r>
            <a:r>
              <a:rPr sz="2250" spc="0" dirty="0" smtClean="0">
                <a:latin typeface="Palatino"/>
                <a:cs typeface="Palatino"/>
                <a:hlinkClick r:id="rId3"/>
              </a:rPr>
              <a:t>.html</a:t>
            </a:r>
            <a:r>
              <a:rPr sz="2250" spc="0" dirty="0" smtClean="0">
                <a:latin typeface="Palatino"/>
                <a:cs typeface="Palatino"/>
              </a:rPr>
              <a:t> </a:t>
            </a:r>
            <a:r>
              <a:rPr sz="1350" u="sng" spc="0" dirty="0" smtClean="0">
                <a:latin typeface="Palatino"/>
                <a:cs typeface="Palatino"/>
                <a:hlinkClick r:id="rId3"/>
              </a:rPr>
              <a:t>http://ww</a:t>
            </a:r>
            <a:r>
              <a:rPr sz="1350" u="sng" spc="-125" dirty="0" smtClean="0">
                <a:latin typeface="Palatino"/>
                <a:cs typeface="Palatino"/>
                <a:hlinkClick r:id="rId3"/>
              </a:rPr>
              <a:t>w</a:t>
            </a:r>
            <a:r>
              <a:rPr sz="1350" u="sng" spc="0" dirty="0" smtClean="0">
                <a:latin typeface="Palatino"/>
                <a:cs typeface="Palatino"/>
                <a:hlinkClick r:id="rId3"/>
              </a:rPr>
              <a:t>.esa.int/Our_</a:t>
            </a:r>
            <a:r>
              <a:rPr sz="1350" u="sng" spc="-5" dirty="0" smtClean="0">
                <a:latin typeface="Palatino"/>
                <a:cs typeface="Palatino"/>
                <a:hlinkClick r:id="rId3"/>
              </a:rPr>
              <a:t>A</a:t>
            </a:r>
            <a:r>
              <a:rPr sz="1350" u="sng" spc="0" dirty="0" smtClean="0">
                <a:latin typeface="Palatino"/>
                <a:cs typeface="Palatino"/>
                <a:hlinkClick r:id="rId3"/>
              </a:rPr>
              <a:t>ctivities/Space_Scien</a:t>
            </a:r>
            <a:r>
              <a:rPr sz="1350" u="sng" spc="-5" dirty="0" smtClean="0">
                <a:latin typeface="Palatino"/>
                <a:cs typeface="Palatino"/>
                <a:hlinkClick r:id="rId3"/>
              </a:rPr>
              <a:t>c</a:t>
            </a:r>
            <a:r>
              <a:rPr sz="1350" u="sng" spc="0" dirty="0" smtClean="0">
                <a:latin typeface="Palatino"/>
                <a:cs typeface="Palatino"/>
                <a:hlinkClick r:id="rId3"/>
              </a:rPr>
              <a:t>e/Planck/Planck_</a:t>
            </a:r>
            <a:r>
              <a:rPr sz="1350" u="sng" spc="-25" dirty="0" smtClean="0">
                <a:latin typeface="Palatino"/>
                <a:cs typeface="Palatino"/>
                <a:hlinkClick r:id="rId3"/>
              </a:rPr>
              <a:t>r</a:t>
            </a:r>
            <a:r>
              <a:rPr sz="1350" u="sng" spc="0" dirty="0" smtClean="0">
                <a:latin typeface="Palatino"/>
                <a:cs typeface="Palatino"/>
                <a:hlinkClick r:id="rId3"/>
              </a:rPr>
              <a:t>eveals_an_almost_perfe</a:t>
            </a:r>
            <a:r>
              <a:rPr sz="1350" u="sng" spc="-5" dirty="0" smtClean="0">
                <a:latin typeface="Palatino"/>
                <a:cs typeface="Palatino"/>
                <a:hlinkClick r:id="rId3"/>
              </a:rPr>
              <a:t>c</a:t>
            </a:r>
            <a:r>
              <a:rPr sz="1350" u="sng" spc="0" dirty="0" smtClean="0">
                <a:latin typeface="Palatino"/>
                <a:cs typeface="Palatino"/>
                <a:hlinkClick r:id="rId3"/>
              </a:rPr>
              <a:t>t_Uni</a:t>
            </a:r>
            <a:r>
              <a:rPr sz="1350" u="sng" spc="-5" dirty="0" smtClean="0">
                <a:latin typeface="Palatino"/>
                <a:cs typeface="Palatino"/>
                <a:hlinkClick r:id="rId3"/>
              </a:rPr>
              <a:t>v</a:t>
            </a:r>
            <a:r>
              <a:rPr sz="1350" u="sng" spc="0" dirty="0" smtClean="0">
                <a:latin typeface="Palatino"/>
                <a:cs typeface="Palatino"/>
                <a:hlinkClick r:id="rId3"/>
              </a:rPr>
              <a:t>erse</a:t>
            </a:r>
            <a:endParaRPr sz="1350">
              <a:latin typeface="Palatino"/>
              <a:cs typeface="Palatin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0740" y="6656819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80740" y="7018582"/>
            <a:ext cx="93980" cy="1111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50" spc="-12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650">
              <a:latin typeface="ＭＳ 明朝"/>
              <a:cs typeface="ＭＳ 明朝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372100" y="190500"/>
            <a:ext cx="4572000" cy="266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50" spc="-90" dirty="0" smtClean="0">
                <a:solidFill>
                  <a:srgbClr val="314864"/>
                </a:solidFill>
                <a:latin typeface="Didot"/>
                <a:cs typeface="Didot"/>
              </a:rPr>
              <a:t>Th</a:t>
            </a:r>
            <a:r>
              <a:rPr sz="4450" spc="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450" spc="-180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450" spc="-90" dirty="0" smtClean="0">
                <a:solidFill>
                  <a:srgbClr val="314864"/>
                </a:solidFill>
                <a:latin typeface="Didot"/>
                <a:cs typeface="Didot"/>
              </a:rPr>
              <a:t>Cosmi</a:t>
            </a:r>
            <a:r>
              <a:rPr sz="4450" spc="0" dirty="0" smtClean="0">
                <a:solidFill>
                  <a:srgbClr val="314864"/>
                </a:solidFill>
                <a:latin typeface="Didot"/>
                <a:cs typeface="Didot"/>
              </a:rPr>
              <a:t>c</a:t>
            </a:r>
            <a:r>
              <a:rPr sz="4450" spc="-180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450" spc="-90" dirty="0" smtClean="0">
                <a:solidFill>
                  <a:srgbClr val="314864"/>
                </a:solidFill>
                <a:latin typeface="Didot"/>
                <a:cs typeface="Didot"/>
              </a:rPr>
              <a:t>Calendar</a:t>
            </a:r>
            <a:endParaRPr sz="445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4084175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4003700"/>
            <a:ext cx="526732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Age of the 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 = 13.798 billi</a:t>
            </a:r>
            <a:r>
              <a:rPr sz="2250" spc="-5" dirty="0" smtClean="0">
                <a:latin typeface="Palatino"/>
                <a:cs typeface="Palatino"/>
              </a:rPr>
              <a:t>o</a:t>
            </a:r>
            <a:r>
              <a:rPr sz="2250" spc="0" dirty="0" smtClean="0">
                <a:latin typeface="Palatino"/>
                <a:cs typeface="Palatino"/>
              </a:rPr>
              <a:t>n years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760" y="4487351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143" y="4406875"/>
            <a:ext cx="6032500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spc="5" dirty="0" smtClean="0">
                <a:latin typeface="Palatino"/>
                <a:cs typeface="Palatino"/>
              </a:rPr>
              <a:t>If the age of the 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 is equated to one year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0740" y="4890526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9123" y="4749700"/>
            <a:ext cx="8108315" cy="164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298315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May </a:t>
            </a:r>
            <a:r>
              <a:rPr sz="2250" spc="-125" dirty="0" smtClean="0">
                <a:latin typeface="Palatino"/>
                <a:cs typeface="Palatino"/>
              </a:rPr>
              <a:t>1</a:t>
            </a:r>
            <a:r>
              <a:rPr sz="2250" spc="0" dirty="0" smtClean="0">
                <a:latin typeface="Palatino"/>
                <a:cs typeface="Palatino"/>
              </a:rPr>
              <a:t>1--the Milky </a:t>
            </a:r>
            <a:r>
              <a:rPr sz="2250" spc="-210" dirty="0" smtClean="0">
                <a:latin typeface="Palatino"/>
                <a:cs typeface="Palatino"/>
              </a:rPr>
              <a:t>W</a:t>
            </a:r>
            <a:r>
              <a:rPr sz="2250" spc="0" dirty="0" smtClean="0">
                <a:latin typeface="Palatino"/>
                <a:cs typeface="Palatino"/>
              </a:rPr>
              <a:t>ay forms September 1--the sun forms</a:t>
            </a:r>
            <a:endParaRPr sz="2250">
              <a:latin typeface="Palatino"/>
              <a:cs typeface="Palatino"/>
            </a:endParaRPr>
          </a:p>
          <a:p>
            <a:pPr marL="12700" marR="12700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All hu</a:t>
            </a:r>
            <a:r>
              <a:rPr sz="2250" spc="-5" dirty="0" smtClean="0">
                <a:latin typeface="Palatino"/>
                <a:cs typeface="Palatino"/>
              </a:rPr>
              <a:t>m</a:t>
            </a:r>
            <a:r>
              <a:rPr sz="2250" spc="0" dirty="0" smtClean="0">
                <a:latin typeface="Palatino"/>
                <a:cs typeface="Palatino"/>
              </a:rPr>
              <a:t>an hi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tory o</a:t>
            </a:r>
            <a:r>
              <a:rPr sz="2250" spc="-5" dirty="0" smtClean="0">
                <a:latin typeface="Palatino"/>
                <a:cs typeface="Palatino"/>
              </a:rPr>
              <a:t>cc</a:t>
            </a:r>
            <a:r>
              <a:rPr sz="2250" spc="0" dirty="0" smtClean="0">
                <a:latin typeface="Palatino"/>
                <a:cs typeface="Palatino"/>
              </a:rPr>
              <a:t>ur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ed during the last 15 minu</a:t>
            </a:r>
            <a:r>
              <a:rPr sz="2250" spc="-5" dirty="0" smtClean="0">
                <a:latin typeface="Palatino"/>
                <a:cs typeface="Palatino"/>
              </a:rPr>
              <a:t>t</a:t>
            </a:r>
            <a:r>
              <a:rPr sz="2250" spc="0" dirty="0" smtClean="0">
                <a:latin typeface="Palatino"/>
                <a:cs typeface="Palatino"/>
              </a:rPr>
              <a:t>es of 12/31 The average life expe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tan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y (80 year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) = 0.18 se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on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s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0740" y="529370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0740" y="5696877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0740" y="610005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16719" y="650322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95102" y="6362402"/>
            <a:ext cx="6699250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7600"/>
              </a:lnSpc>
            </a:pPr>
            <a:r>
              <a:rPr sz="2250" u="heavy" dirty="0" smtClean="0">
                <a:latin typeface="Palatino"/>
                <a:cs typeface="Palatino"/>
                <a:hlinkClick r:id="rId2"/>
              </a:rPr>
              <a:t>http://ww</a:t>
            </a:r>
            <a:r>
              <a:rPr sz="2250" u="heavy" spc="-210" dirty="0" smtClean="0">
                <a:latin typeface="Palatino"/>
                <a:cs typeface="Palatino"/>
                <a:hlinkClick r:id="rId2"/>
              </a:rPr>
              <a:t>w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.youtu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b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e.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c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om/wat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c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h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?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v=Ln8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U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wPd1z20</a:t>
            </a:r>
            <a:r>
              <a:rPr sz="2250" spc="0" dirty="0" smtClean="0">
                <a:latin typeface="Palatino"/>
                <a:cs typeface="Palatino"/>
              </a:rPr>
              <a:t> 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http://en.wikipedia.o</a:t>
            </a:r>
            <a:r>
              <a:rPr sz="2250" u="heavy" spc="-40" dirty="0" smtClean="0">
                <a:latin typeface="Palatino"/>
                <a:cs typeface="Palatino"/>
                <a:hlinkClick r:id="rId2"/>
              </a:rPr>
              <a:t>r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g/wiki/Cosmi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c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_Calen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d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ar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16719" y="690640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803900" y="596900"/>
            <a:ext cx="4140200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Astrono</a:t>
            </a:r>
            <a:r>
              <a:rPr sz="4800" spc="-150" dirty="0" smtClean="0">
                <a:solidFill>
                  <a:srgbClr val="314864"/>
                </a:solidFill>
                <a:latin typeface="Didot"/>
                <a:cs typeface="Didot"/>
              </a:rPr>
              <a:t>m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y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Pictur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o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f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th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D</a:t>
            </a:r>
            <a:r>
              <a:rPr sz="4800" spc="-170" dirty="0" smtClean="0">
                <a:solidFill>
                  <a:srgbClr val="314864"/>
                </a:solidFill>
                <a:latin typeface="Didot"/>
                <a:cs typeface="Didot"/>
              </a:rPr>
              <a:t>a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y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4746535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4666060"/>
            <a:ext cx="3826510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u="heavy" dirty="0" smtClean="0">
                <a:latin typeface="Palatino"/>
                <a:cs typeface="Palatino"/>
                <a:hlinkClick r:id="rId2"/>
              </a:rPr>
              <a:t>http://apod.na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s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a.gov/apod/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450" spc="-90" dirty="0" smtClean="0">
                <a:solidFill>
                  <a:srgbClr val="314864"/>
                </a:solidFill>
                <a:latin typeface="Didot"/>
                <a:cs typeface="Didot"/>
              </a:rPr>
              <a:t>Th</a:t>
            </a:r>
            <a:r>
              <a:rPr sz="4450" spc="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450" spc="-180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450" spc="-90" dirty="0" smtClean="0">
                <a:solidFill>
                  <a:srgbClr val="314864"/>
                </a:solidFill>
                <a:latin typeface="Didot"/>
                <a:cs typeface="Didot"/>
              </a:rPr>
              <a:t>Remnan</a:t>
            </a:r>
            <a:r>
              <a:rPr sz="4450" spc="0" dirty="0" smtClean="0">
                <a:solidFill>
                  <a:srgbClr val="314864"/>
                </a:solidFill>
                <a:latin typeface="Didot"/>
                <a:cs typeface="Didot"/>
              </a:rPr>
              <a:t>t</a:t>
            </a:r>
            <a:r>
              <a:rPr sz="4450" spc="-180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450" spc="-90" dirty="0" smtClean="0">
                <a:solidFill>
                  <a:srgbClr val="314864"/>
                </a:solidFill>
                <a:latin typeface="Didot"/>
                <a:cs typeface="Didot"/>
              </a:rPr>
              <a:t>o</a:t>
            </a:r>
            <a:r>
              <a:rPr sz="4450" spc="0" dirty="0" smtClean="0">
                <a:solidFill>
                  <a:srgbClr val="314864"/>
                </a:solidFill>
                <a:latin typeface="Didot"/>
                <a:cs typeface="Didot"/>
              </a:rPr>
              <a:t>f</a:t>
            </a:r>
            <a:r>
              <a:rPr sz="4450" spc="-180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450" spc="-90" dirty="0" smtClean="0">
                <a:solidFill>
                  <a:srgbClr val="314864"/>
                </a:solidFill>
                <a:latin typeface="Didot"/>
                <a:cs typeface="Didot"/>
              </a:rPr>
              <a:t>th</a:t>
            </a:r>
            <a:r>
              <a:rPr sz="4450" spc="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450" spc="-180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450" spc="-90" dirty="0" smtClean="0">
                <a:solidFill>
                  <a:srgbClr val="314864"/>
                </a:solidFill>
                <a:latin typeface="Didot"/>
                <a:cs typeface="Didot"/>
              </a:rPr>
              <a:t>Bi</a:t>
            </a:r>
            <a:r>
              <a:rPr sz="4450" spc="0" dirty="0" smtClean="0">
                <a:solidFill>
                  <a:srgbClr val="314864"/>
                </a:solidFill>
                <a:latin typeface="Didot"/>
                <a:cs typeface="Didot"/>
              </a:rPr>
              <a:t>g</a:t>
            </a:r>
            <a:r>
              <a:rPr sz="4450" spc="-180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450" spc="-90" dirty="0" smtClean="0">
                <a:solidFill>
                  <a:srgbClr val="314864"/>
                </a:solidFill>
                <a:latin typeface="Didot"/>
                <a:cs typeface="Didot"/>
              </a:rPr>
              <a:t>Bang</a:t>
            </a:r>
            <a:endParaRPr sz="445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4084175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4003700"/>
            <a:ext cx="5605780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Like going to the bea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h on Sun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ay morning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760" y="4487351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143" y="4346525"/>
            <a:ext cx="6650990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Measuring the heat in the sand a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ound a </a:t>
            </a:r>
            <a:r>
              <a:rPr sz="2250" spc="-15" dirty="0" smtClean="0">
                <a:latin typeface="Palatino"/>
                <a:cs typeface="Palatino"/>
              </a:rPr>
              <a:t>fi</a:t>
            </a:r>
            <a:r>
              <a:rPr sz="2250" spc="-6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 pit Con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lu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ing the size of the </a:t>
            </a:r>
            <a:r>
              <a:rPr sz="2250" spc="-15" dirty="0" smtClean="0">
                <a:latin typeface="Palatino"/>
                <a:cs typeface="Palatino"/>
              </a:rPr>
              <a:t>fi</a:t>
            </a:r>
            <a:r>
              <a:rPr sz="2250" spc="-6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 and when it went out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760" y="4890526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781" y="529370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7164" y="5213226"/>
            <a:ext cx="765111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spc="-210" dirty="0" smtClean="0">
                <a:latin typeface="Palatino"/>
                <a:cs typeface="Palatino"/>
              </a:rPr>
              <a:t>W</a:t>
            </a:r>
            <a:r>
              <a:rPr sz="2250" spc="0" dirty="0" smtClean="0">
                <a:latin typeface="Palatino"/>
                <a:cs typeface="Palatino"/>
              </a:rPr>
              <a:t>e look at the size, den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ity and temperatu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 of the 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760" y="5696877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3143" y="5616402"/>
            <a:ext cx="3911600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Extrapolate ba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kwa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ds in time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0740" y="610005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59123" y="5959226"/>
            <a:ext cx="2886075" cy="1238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640080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Smaller size </a:t>
            </a:r>
            <a:r>
              <a:rPr sz="2250" spc="5" dirty="0" smtClean="0">
                <a:latin typeface="Palatino"/>
                <a:cs typeface="Palatino"/>
              </a:rPr>
              <a:t>In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eased den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ity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spc="5" dirty="0" smtClean="0">
                <a:latin typeface="Palatino"/>
                <a:cs typeface="Palatino"/>
              </a:rPr>
              <a:t>In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eased temperatu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80740" y="650322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80740" y="690640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159000" y="282575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12700">
            <a:solidFill>
              <a:srgbClr val="FEFEFE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86600" y="1676400"/>
            <a:ext cx="2857500" cy="284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Th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Bi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g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Ban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g</a:t>
            </a:r>
            <a:r>
              <a:rPr sz="4800" spc="-620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220" dirty="0" smtClean="0">
                <a:solidFill>
                  <a:srgbClr val="314864"/>
                </a:solidFill>
                <a:latin typeface="Didot"/>
                <a:cs typeface="Didot"/>
              </a:rPr>
              <a:t>T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imeline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4084175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4003700"/>
            <a:ext cx="1756410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Plan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k Epo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h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760" y="4487351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143" y="4346525"/>
            <a:ext cx="6402070" cy="1238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695065">
              <a:lnSpc>
                <a:spcPct val="117600"/>
              </a:lnSpc>
            </a:pPr>
            <a:r>
              <a:rPr sz="2250" spc="-210" dirty="0" smtClean="0">
                <a:latin typeface="Palatino"/>
                <a:cs typeface="Palatino"/>
              </a:rPr>
              <a:t>T</a:t>
            </a:r>
            <a:r>
              <a:rPr sz="2250" spc="0" dirty="0" smtClean="0">
                <a:latin typeface="Palatino"/>
                <a:cs typeface="Palatino"/>
              </a:rPr>
              <a:t>o 10</a:t>
            </a:r>
            <a:r>
              <a:rPr sz="2250" spc="0" baseline="22222" dirty="0" smtClean="0">
                <a:latin typeface="Palatino"/>
                <a:cs typeface="Palatino"/>
              </a:rPr>
              <a:t>-43 </a:t>
            </a:r>
            <a:r>
              <a:rPr sz="2250" spc="-277" baseline="22222" dirty="0" smtClean="0">
                <a:latin typeface="Palatino"/>
                <a:cs typeface="Palatino"/>
              </a:rPr>
              <a:t> </a:t>
            </a:r>
            <a:r>
              <a:rPr sz="2250" spc="0" dirty="0" smtClean="0">
                <a:latin typeface="Palatino"/>
                <a:cs typeface="Palatino"/>
              </a:rPr>
              <a:t>se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on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s About 10</a:t>
            </a:r>
            <a:r>
              <a:rPr sz="2250" spc="0" baseline="22222" dirty="0" smtClean="0">
                <a:latin typeface="Palatino"/>
                <a:cs typeface="Palatino"/>
              </a:rPr>
              <a:t>30 </a:t>
            </a:r>
            <a:r>
              <a:rPr sz="2250" spc="-277" baseline="22222" dirty="0" smtClean="0">
                <a:latin typeface="Palatino"/>
                <a:cs typeface="Palatino"/>
              </a:rPr>
              <a:t> </a:t>
            </a:r>
            <a:r>
              <a:rPr sz="2250" spc="0" dirty="0" smtClean="0">
                <a:latin typeface="Palatino"/>
                <a:cs typeface="Palatino"/>
              </a:rPr>
              <a:t>deg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ees K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spc="-210" dirty="0" smtClean="0">
                <a:latin typeface="Palatino"/>
                <a:cs typeface="Palatino"/>
              </a:rPr>
              <a:t>T</a:t>
            </a:r>
            <a:r>
              <a:rPr sz="2250" spc="0" dirty="0" smtClean="0">
                <a:latin typeface="Palatino"/>
                <a:cs typeface="Palatino"/>
              </a:rPr>
              <a:t>oo hot, too den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 for the laws of physi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s to apply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760" y="4890526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760" y="529370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781" y="5696877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7164" y="5616402"/>
            <a:ext cx="321627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Grand U</a:t>
            </a:r>
            <a:r>
              <a:rPr sz="2250" spc="-10" dirty="0" smtClean="0">
                <a:latin typeface="Palatino"/>
                <a:cs typeface="Palatino"/>
              </a:rPr>
              <a:t>nifi</a:t>
            </a:r>
            <a:r>
              <a:rPr sz="2250" spc="-1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ation Epo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h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4760" y="610005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3143" y="5959226"/>
            <a:ext cx="7914005" cy="1238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582795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F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om 10</a:t>
            </a:r>
            <a:r>
              <a:rPr sz="2250" spc="0" baseline="22222" dirty="0" smtClean="0">
                <a:latin typeface="Palatino"/>
                <a:cs typeface="Palatino"/>
              </a:rPr>
              <a:t>-43 </a:t>
            </a:r>
            <a:r>
              <a:rPr sz="2250" spc="-277" baseline="22222" dirty="0" smtClean="0">
                <a:latin typeface="Palatino"/>
                <a:cs typeface="Palatino"/>
              </a:rPr>
              <a:t> </a:t>
            </a:r>
            <a:r>
              <a:rPr sz="2250" spc="0" dirty="0" smtClean="0">
                <a:latin typeface="Palatino"/>
                <a:cs typeface="Palatino"/>
              </a:rPr>
              <a:t>to 10</a:t>
            </a:r>
            <a:r>
              <a:rPr sz="2250" spc="0" baseline="22222" dirty="0" smtClean="0">
                <a:latin typeface="Palatino"/>
                <a:cs typeface="Palatino"/>
              </a:rPr>
              <a:t>-36 </a:t>
            </a:r>
            <a:r>
              <a:rPr sz="2250" spc="-277" baseline="22222" dirty="0" smtClean="0">
                <a:latin typeface="Palatino"/>
                <a:cs typeface="Palatino"/>
              </a:rPr>
              <a:t> </a:t>
            </a:r>
            <a:r>
              <a:rPr sz="2250" spc="0" dirty="0" smtClean="0">
                <a:latin typeface="Palatino"/>
                <a:cs typeface="Palatino"/>
              </a:rPr>
              <a:t>se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on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s About 10</a:t>
            </a:r>
            <a:r>
              <a:rPr sz="2250" spc="0" baseline="22222" dirty="0" smtClean="0">
                <a:latin typeface="Palatino"/>
                <a:cs typeface="Palatino"/>
              </a:rPr>
              <a:t>27 </a:t>
            </a:r>
            <a:r>
              <a:rPr sz="2250" spc="-277" baseline="22222" dirty="0" smtClean="0">
                <a:latin typeface="Palatino"/>
                <a:cs typeface="Palatino"/>
              </a:rPr>
              <a:t> </a:t>
            </a:r>
            <a:r>
              <a:rPr sz="2250" spc="0" dirty="0" smtClean="0">
                <a:latin typeface="Palatino"/>
                <a:cs typeface="Palatino"/>
              </a:rPr>
              <a:t>deg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ees K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dirty="0" smtClean="0">
                <a:latin typeface="Palatino"/>
                <a:cs typeface="Palatino"/>
              </a:rPr>
              <a:t>Th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ee of the four fun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amental fo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es separate f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om ea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h other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4760" y="650322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4760" y="690640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94100" y="1981200"/>
            <a:ext cx="6045200" cy="2400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Th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Bi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g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Ban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g</a:t>
            </a:r>
            <a:r>
              <a:rPr sz="4800" spc="-620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220" dirty="0" smtClean="0">
                <a:solidFill>
                  <a:srgbClr val="314864"/>
                </a:solidFill>
                <a:latin typeface="Didot"/>
                <a:cs typeface="Didot"/>
              </a:rPr>
              <a:t>T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imeline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3690599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3610123"/>
            <a:ext cx="111188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spc="5" dirty="0" smtClean="0">
                <a:latin typeface="Palatino"/>
                <a:cs typeface="Palatino"/>
              </a:rPr>
              <a:t>I</a:t>
            </a:r>
            <a:r>
              <a:rPr sz="2250" spc="-10" dirty="0" smtClean="0">
                <a:latin typeface="Palatino"/>
                <a:cs typeface="Palatino"/>
              </a:rPr>
              <a:t>nflation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760" y="409377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143" y="3952948"/>
            <a:ext cx="6177915" cy="1238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846705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F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om 10</a:t>
            </a:r>
            <a:r>
              <a:rPr sz="2250" spc="0" baseline="22222" dirty="0" smtClean="0">
                <a:latin typeface="Palatino"/>
                <a:cs typeface="Palatino"/>
              </a:rPr>
              <a:t>-36 </a:t>
            </a:r>
            <a:r>
              <a:rPr sz="2250" spc="-277" baseline="22222" dirty="0" smtClean="0">
                <a:latin typeface="Palatino"/>
                <a:cs typeface="Palatino"/>
              </a:rPr>
              <a:t> </a:t>
            </a:r>
            <a:r>
              <a:rPr sz="2250" spc="0" dirty="0" smtClean="0">
                <a:latin typeface="Palatino"/>
                <a:cs typeface="Palatino"/>
              </a:rPr>
              <a:t>to 10</a:t>
            </a:r>
            <a:r>
              <a:rPr sz="2250" spc="0" baseline="22222" dirty="0" smtClean="0">
                <a:latin typeface="Palatino"/>
                <a:cs typeface="Palatino"/>
              </a:rPr>
              <a:t>-32 </a:t>
            </a:r>
            <a:r>
              <a:rPr sz="2250" spc="-277" baseline="22222" dirty="0" smtClean="0">
                <a:latin typeface="Palatino"/>
                <a:cs typeface="Palatino"/>
              </a:rPr>
              <a:t> </a:t>
            </a:r>
            <a:r>
              <a:rPr sz="2250" spc="0" dirty="0" smtClean="0">
                <a:latin typeface="Palatino"/>
                <a:cs typeface="Palatino"/>
              </a:rPr>
              <a:t>se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on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s About 10</a:t>
            </a:r>
            <a:r>
              <a:rPr sz="2250" spc="0" baseline="22222" dirty="0" smtClean="0">
                <a:latin typeface="Palatino"/>
                <a:cs typeface="Palatino"/>
              </a:rPr>
              <a:t>25 </a:t>
            </a:r>
            <a:r>
              <a:rPr sz="2250" spc="-277" baseline="22222" dirty="0" smtClean="0">
                <a:latin typeface="Palatino"/>
                <a:cs typeface="Palatino"/>
              </a:rPr>
              <a:t> </a:t>
            </a:r>
            <a:r>
              <a:rPr sz="2250" spc="0" dirty="0" smtClean="0">
                <a:latin typeface="Palatino"/>
                <a:cs typeface="Palatino"/>
              </a:rPr>
              <a:t>deg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ees K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dirty="0" smtClean="0">
                <a:latin typeface="Palatino"/>
                <a:cs typeface="Palatino"/>
              </a:rPr>
              <a:t>A</a:t>
            </a:r>
            <a:r>
              <a:rPr sz="2250" spc="-120" dirty="0" smtClean="0">
                <a:latin typeface="Palatino"/>
                <a:cs typeface="Palatino"/>
              </a:rPr>
              <a:t> </a:t>
            </a:r>
            <a:r>
              <a:rPr sz="2250" spc="0" dirty="0" smtClean="0">
                <a:latin typeface="Palatino"/>
                <a:cs typeface="Palatino"/>
              </a:rPr>
              <a:t>period of very g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eat expan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ion of the 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760" y="4496949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760" y="4900125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0740" y="5303300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59123" y="5222825"/>
            <a:ext cx="785685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Pe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haps powe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ed by the separation of the fun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amental fo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es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8781" y="5706476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7164" y="5626000"/>
            <a:ext cx="246697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Ele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t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oweak Epo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h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4760" y="6109651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23143" y="5968825"/>
            <a:ext cx="8300084" cy="1238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968875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F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om 10</a:t>
            </a:r>
            <a:r>
              <a:rPr sz="2250" spc="0" baseline="22222" dirty="0" smtClean="0">
                <a:latin typeface="Palatino"/>
                <a:cs typeface="Palatino"/>
              </a:rPr>
              <a:t>-36 </a:t>
            </a:r>
            <a:r>
              <a:rPr sz="2250" spc="-277" baseline="22222" dirty="0" smtClean="0">
                <a:latin typeface="Palatino"/>
                <a:cs typeface="Palatino"/>
              </a:rPr>
              <a:t> </a:t>
            </a:r>
            <a:r>
              <a:rPr sz="2250" spc="0" dirty="0" smtClean="0">
                <a:latin typeface="Palatino"/>
                <a:cs typeface="Palatino"/>
              </a:rPr>
              <a:t>to 10</a:t>
            </a:r>
            <a:r>
              <a:rPr sz="2250" spc="0" baseline="22222" dirty="0" smtClean="0">
                <a:latin typeface="Palatino"/>
                <a:cs typeface="Palatino"/>
              </a:rPr>
              <a:t>-12 </a:t>
            </a:r>
            <a:r>
              <a:rPr sz="2250" spc="-277" baseline="22222" dirty="0" smtClean="0">
                <a:latin typeface="Palatino"/>
                <a:cs typeface="Palatino"/>
              </a:rPr>
              <a:t> </a:t>
            </a:r>
            <a:r>
              <a:rPr sz="2250" spc="0" dirty="0" smtClean="0">
                <a:latin typeface="Palatino"/>
                <a:cs typeface="Palatino"/>
              </a:rPr>
              <a:t>se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on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s About 10</a:t>
            </a:r>
            <a:r>
              <a:rPr sz="2250" spc="0" baseline="22222" dirty="0" smtClean="0">
                <a:latin typeface="Palatino"/>
                <a:cs typeface="Palatino"/>
              </a:rPr>
              <a:t>15 </a:t>
            </a:r>
            <a:r>
              <a:rPr sz="2250" spc="-277" baseline="22222" dirty="0" smtClean="0">
                <a:latin typeface="Palatino"/>
                <a:cs typeface="Palatino"/>
              </a:rPr>
              <a:t> </a:t>
            </a:r>
            <a:r>
              <a:rPr sz="2250" spc="0" dirty="0" smtClean="0">
                <a:latin typeface="Palatino"/>
                <a:cs typeface="Palatino"/>
              </a:rPr>
              <a:t>deg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ees K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dirty="0" smtClean="0">
                <a:latin typeface="Palatino"/>
                <a:cs typeface="Palatino"/>
              </a:rPr>
              <a:t>The ele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t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omagnetic and the weak fo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e separate f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om ea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h other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4760" y="6512827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4760" y="691600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829300" y="1371600"/>
            <a:ext cx="4064000" cy="3657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Th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Bi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g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Ban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g</a:t>
            </a:r>
            <a:r>
              <a:rPr sz="4800" spc="-620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220" dirty="0" smtClean="0">
                <a:solidFill>
                  <a:srgbClr val="314864"/>
                </a:solidFill>
                <a:latin typeface="Didot"/>
                <a:cs typeface="Didot"/>
              </a:rPr>
              <a:t>T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imeline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3335421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3254946"/>
            <a:ext cx="1717039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Quark Epo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h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760" y="3738596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32394" rIns="0" bIns="0" rtlCol="0">
            <a:noAutofit/>
          </a:bodyPr>
          <a:lstStyle/>
          <a:p>
            <a:pPr marL="379730" marR="4899660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F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om 10</a:t>
            </a:r>
            <a:r>
              <a:rPr sz="2250" spc="0" baseline="22222" dirty="0" smtClean="0">
                <a:latin typeface="Palatino"/>
                <a:cs typeface="Palatino"/>
              </a:rPr>
              <a:t>-12 </a:t>
            </a:r>
            <a:r>
              <a:rPr sz="2250" spc="-277" baseline="22222" dirty="0" smtClean="0">
                <a:latin typeface="Palatino"/>
                <a:cs typeface="Palatino"/>
              </a:rPr>
              <a:t> </a:t>
            </a:r>
            <a:r>
              <a:rPr sz="2250" spc="0" dirty="0" smtClean="0">
                <a:latin typeface="Palatino"/>
                <a:cs typeface="Palatino"/>
              </a:rPr>
              <a:t>to 10</a:t>
            </a:r>
            <a:r>
              <a:rPr sz="2250" spc="0" baseline="22222" dirty="0" smtClean="0">
                <a:latin typeface="Palatino"/>
                <a:cs typeface="Palatino"/>
              </a:rPr>
              <a:t>-6 </a:t>
            </a:r>
            <a:r>
              <a:rPr sz="2250" spc="-277" baseline="22222" dirty="0" smtClean="0">
                <a:latin typeface="Palatino"/>
                <a:cs typeface="Palatino"/>
              </a:rPr>
              <a:t> </a:t>
            </a:r>
            <a:r>
              <a:rPr sz="2250" spc="0" dirty="0" smtClean="0">
                <a:latin typeface="Palatino"/>
                <a:cs typeface="Palatino"/>
              </a:rPr>
              <a:t>se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on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s About 10</a:t>
            </a:r>
            <a:r>
              <a:rPr sz="2250" spc="0" baseline="22222" dirty="0" smtClean="0">
                <a:latin typeface="Palatino"/>
                <a:cs typeface="Palatino"/>
              </a:rPr>
              <a:t>12 </a:t>
            </a:r>
            <a:r>
              <a:rPr sz="2250" spc="-277" baseline="22222" dirty="0" smtClean="0">
                <a:latin typeface="Palatino"/>
                <a:cs typeface="Palatino"/>
              </a:rPr>
              <a:t> </a:t>
            </a:r>
            <a:r>
              <a:rPr sz="2250" spc="0" dirty="0" smtClean="0">
                <a:latin typeface="Palatino"/>
                <a:cs typeface="Palatino"/>
              </a:rPr>
              <a:t>deg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ees K</a:t>
            </a:r>
            <a:endParaRPr sz="2250">
              <a:latin typeface="Palatino"/>
              <a:cs typeface="Palatino"/>
            </a:endParaRPr>
          </a:p>
          <a:p>
            <a:pPr marL="379730" marR="12700">
              <a:lnSpc>
                <a:spcPct val="100800"/>
              </a:lnSpc>
              <a:spcBef>
                <a:spcPts val="450"/>
              </a:spcBef>
            </a:pPr>
            <a:r>
              <a:rPr sz="2250" spc="5" dirty="0" smtClean="0">
                <a:latin typeface="Palatino"/>
                <a:cs typeface="Palatino"/>
              </a:rPr>
              <a:t>It is still too hot for quarks to bind together to form p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otons and neut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ons (ha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)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760" y="414177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760" y="4544947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781" y="529370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7164" y="5213226"/>
            <a:ext cx="1892300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Ha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on Epo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h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4760" y="5696877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3143" y="5556051"/>
            <a:ext cx="7720330" cy="164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688840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F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om 10</a:t>
            </a:r>
            <a:r>
              <a:rPr sz="2250" spc="0" baseline="22222" dirty="0" smtClean="0">
                <a:latin typeface="Palatino"/>
                <a:cs typeface="Palatino"/>
              </a:rPr>
              <a:t>-6 </a:t>
            </a:r>
            <a:r>
              <a:rPr sz="2250" spc="-277" baseline="22222" dirty="0" smtClean="0">
                <a:latin typeface="Palatino"/>
                <a:cs typeface="Palatino"/>
              </a:rPr>
              <a:t> </a:t>
            </a:r>
            <a:r>
              <a:rPr sz="2250" spc="0" dirty="0" smtClean="0">
                <a:latin typeface="Palatino"/>
                <a:cs typeface="Palatino"/>
              </a:rPr>
              <a:t>to one se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ond About 10</a:t>
            </a:r>
            <a:r>
              <a:rPr sz="2250" spc="0" baseline="22222" dirty="0" smtClean="0">
                <a:latin typeface="Palatino"/>
                <a:cs typeface="Palatino"/>
              </a:rPr>
              <a:t>9 </a:t>
            </a:r>
            <a:r>
              <a:rPr sz="2250" spc="-277" baseline="22222" dirty="0" smtClean="0">
                <a:latin typeface="Palatino"/>
                <a:cs typeface="Palatino"/>
              </a:rPr>
              <a:t> </a:t>
            </a:r>
            <a:r>
              <a:rPr sz="2250" spc="0" dirty="0" smtClean="0">
                <a:latin typeface="Palatino"/>
                <a:cs typeface="Palatino"/>
              </a:rPr>
              <a:t>deg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ees K</a:t>
            </a:r>
            <a:endParaRPr sz="2250">
              <a:latin typeface="Palatino"/>
              <a:cs typeface="Palatino"/>
            </a:endParaRPr>
          </a:p>
          <a:p>
            <a:pPr marL="12700" marR="12700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Neut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ons and p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otons (ha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) form--both normal and anti Neutrin</a:t>
            </a:r>
            <a:r>
              <a:rPr sz="2250" spc="-5" dirty="0" smtClean="0">
                <a:latin typeface="Palatino"/>
                <a:cs typeface="Palatino"/>
              </a:rPr>
              <a:t>o</a:t>
            </a:r>
            <a:r>
              <a:rPr sz="2250" spc="0" dirty="0" smtClean="0">
                <a:latin typeface="Palatino"/>
                <a:cs typeface="Palatino"/>
              </a:rPr>
              <a:t>s a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 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elea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ed a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oss the 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4760" y="610005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4760" y="650322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4760" y="690640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76900" y="190500"/>
            <a:ext cx="4267200" cy="4940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Th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Bi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g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Ban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g</a:t>
            </a:r>
            <a:r>
              <a:rPr sz="4800" spc="-620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220" dirty="0" smtClean="0">
                <a:solidFill>
                  <a:srgbClr val="314864"/>
                </a:solidFill>
                <a:latin typeface="Didot"/>
                <a:cs typeface="Didot"/>
              </a:rPr>
              <a:t>T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imeline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3277825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3197349"/>
            <a:ext cx="180530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Lepton Epo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h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760" y="3681000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143" y="3540174"/>
            <a:ext cx="8573135" cy="164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5897880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F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om 1 to 10 se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on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s About 10</a:t>
            </a:r>
            <a:r>
              <a:rPr sz="2250" spc="0" baseline="22222" dirty="0" smtClean="0">
                <a:latin typeface="Palatino"/>
                <a:cs typeface="Palatino"/>
              </a:rPr>
              <a:t>9 </a:t>
            </a:r>
            <a:r>
              <a:rPr sz="2250" spc="-277" baseline="22222" dirty="0" smtClean="0">
                <a:latin typeface="Palatino"/>
                <a:cs typeface="Palatino"/>
              </a:rPr>
              <a:t> </a:t>
            </a:r>
            <a:r>
              <a:rPr sz="2250" spc="0" dirty="0" smtClean="0">
                <a:latin typeface="Palatino"/>
                <a:cs typeface="Palatino"/>
              </a:rPr>
              <a:t>deg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ees K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dirty="0" smtClean="0">
                <a:latin typeface="Palatino"/>
                <a:cs typeface="Palatino"/>
              </a:rPr>
              <a:t>Ha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ons and anti-ha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ons annihila</a:t>
            </a:r>
            <a:r>
              <a:rPr sz="2250" spc="-5" dirty="0" smtClean="0">
                <a:latin typeface="Palatino"/>
                <a:cs typeface="Palatino"/>
              </a:rPr>
              <a:t>t</a:t>
            </a:r>
            <a:r>
              <a:rPr sz="2250" spc="0" dirty="0" smtClean="0">
                <a:latin typeface="Palatino"/>
                <a:cs typeface="Palatino"/>
              </a:rPr>
              <a:t>e ea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h other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dirty="0" smtClean="0">
                <a:latin typeface="Palatino"/>
                <a:cs typeface="Palatino"/>
              </a:rPr>
              <a:t>The 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 is dominated by leptons (ele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t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ons and anti-ele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t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)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760" y="4084175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760" y="4487351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760" y="4890526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8781" y="529370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7164" y="5213226"/>
            <a:ext cx="181673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Photon Epo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h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4760" y="5696877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3143" y="5556051"/>
            <a:ext cx="7445375" cy="164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228340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F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om 10 se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on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s to 380,000 years About 10</a:t>
            </a:r>
            <a:r>
              <a:rPr sz="2250" spc="0" baseline="22222" dirty="0" smtClean="0">
                <a:latin typeface="Palatino"/>
                <a:cs typeface="Palatino"/>
              </a:rPr>
              <a:t>7 </a:t>
            </a:r>
            <a:r>
              <a:rPr sz="2250" spc="-277" baseline="22222" dirty="0" smtClean="0">
                <a:latin typeface="Palatino"/>
                <a:cs typeface="Palatino"/>
              </a:rPr>
              <a:t> </a:t>
            </a:r>
            <a:r>
              <a:rPr sz="2250" spc="0" dirty="0" smtClean="0">
                <a:latin typeface="Palatino"/>
                <a:cs typeface="Palatino"/>
              </a:rPr>
              <a:t>deg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ees K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dirty="0" smtClean="0">
                <a:latin typeface="Palatino"/>
                <a:cs typeface="Palatino"/>
              </a:rPr>
              <a:t>Leptons and anti-leptons annihila</a:t>
            </a:r>
            <a:r>
              <a:rPr sz="2250" spc="-5" dirty="0" smtClean="0">
                <a:latin typeface="Palatino"/>
                <a:cs typeface="Palatino"/>
              </a:rPr>
              <a:t>t</a:t>
            </a:r>
            <a:r>
              <a:rPr sz="2250" spc="0" dirty="0" smtClean="0">
                <a:latin typeface="Palatino"/>
                <a:cs typeface="Palatino"/>
              </a:rPr>
              <a:t>e ea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h other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dirty="0" smtClean="0">
                <a:latin typeface="Palatino"/>
                <a:cs typeface="Palatino"/>
              </a:rPr>
              <a:t>Photons a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 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elea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ed a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oss the 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 forming the CMB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4760" y="610005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4760" y="650322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4760" y="690640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Inflation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2932246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2851770"/>
            <a:ext cx="3881754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Sol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es the following p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oblems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760" y="3335421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143" y="3254946"/>
            <a:ext cx="305752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Homogeneity/isot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opic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0740" y="3738596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9123" y="3597771"/>
            <a:ext cx="7841615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The 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 looks essentially the same in all di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tions </a:t>
            </a:r>
            <a:r>
              <a:rPr sz="2250" spc="5" dirty="0" smtClean="0">
                <a:latin typeface="Palatino"/>
                <a:cs typeface="Palatino"/>
              </a:rPr>
              <a:t>I</a:t>
            </a:r>
            <a:r>
              <a:rPr sz="2250" spc="-10" dirty="0" smtClean="0">
                <a:latin typeface="Palatino"/>
                <a:cs typeface="Palatino"/>
              </a:rPr>
              <a:t>nflation distri</a:t>
            </a:r>
            <a:r>
              <a:rPr sz="2250" spc="-5" dirty="0" smtClean="0">
                <a:latin typeface="Palatino"/>
                <a:cs typeface="Palatino"/>
              </a:rPr>
              <a:t>b</a:t>
            </a:r>
            <a:r>
              <a:rPr sz="2250" spc="0" dirty="0" smtClean="0">
                <a:latin typeface="Palatino"/>
                <a:cs typeface="Palatino"/>
              </a:rPr>
              <a:t>utes the early mass unif</a:t>
            </a:r>
            <a:r>
              <a:rPr sz="2250" spc="-5" dirty="0" smtClean="0">
                <a:latin typeface="Palatino"/>
                <a:cs typeface="Palatino"/>
              </a:rPr>
              <a:t>o</a:t>
            </a:r>
            <a:r>
              <a:rPr sz="2250" spc="0" dirty="0" smtClean="0">
                <a:latin typeface="Palatino"/>
                <a:cs typeface="Palatino"/>
              </a:rPr>
              <a:t>rmly in all di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tions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0740" y="414177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760" y="4544947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3143" y="4464472"/>
            <a:ext cx="105727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Flatne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s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0740" y="4948123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3143" y="4864904"/>
            <a:ext cx="7690484" cy="112268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348615" marR="12700">
              <a:lnSpc>
                <a:spcPct val="100800"/>
              </a:lnSpc>
            </a:pPr>
            <a:r>
              <a:rPr sz="2250" dirty="0" smtClean="0">
                <a:latin typeface="Palatino"/>
                <a:cs typeface="Palatino"/>
              </a:rPr>
              <a:t>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 was </a:t>
            </a:r>
            <a:r>
              <a:rPr sz="2250" spc="-10" dirty="0" smtClean="0">
                <a:latin typeface="Palatino"/>
                <a:cs typeface="Palatino"/>
              </a:rPr>
              <a:t>fine-tuned during inf</a:t>
            </a:r>
            <a:r>
              <a:rPr sz="2250" spc="-15" dirty="0" smtClean="0">
                <a:latin typeface="Palatino"/>
                <a:cs typeface="Palatino"/>
              </a:rPr>
              <a:t>l</a:t>
            </a:r>
            <a:r>
              <a:rPr sz="2250" spc="0" dirty="0" smtClean="0">
                <a:latin typeface="Palatino"/>
                <a:cs typeface="Palatino"/>
              </a:rPr>
              <a:t>ation to be with a few pe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ent of </a:t>
            </a:r>
            <a:r>
              <a:rPr sz="2250" spc="-15" dirty="0" smtClean="0">
                <a:latin typeface="Palatino"/>
                <a:cs typeface="Palatino"/>
              </a:rPr>
              <a:t>flatne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s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dirty="0" smtClean="0">
                <a:latin typeface="Palatino"/>
                <a:cs typeface="Palatino"/>
              </a:rPr>
              <a:t>Monopole magnetic parti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les should ha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 been p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odu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ed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4760" y="5696877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80740" y="610005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59123" y="5959226"/>
            <a:ext cx="7983220" cy="1238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16660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Should ha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 been 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eated by the heat of the Big Bang None ha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 e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 been found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spc="5" dirty="0" smtClean="0">
                <a:latin typeface="Palatino"/>
                <a:cs typeface="Palatino"/>
              </a:rPr>
              <a:t>I</a:t>
            </a:r>
            <a:r>
              <a:rPr sz="2250" spc="-10" dirty="0" smtClean="0">
                <a:latin typeface="Palatino"/>
                <a:cs typeface="Palatino"/>
              </a:rPr>
              <a:t>nflation qui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kly 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edu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es the temperatu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 of the early 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80740" y="650322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80740" y="690640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642100" y="190500"/>
            <a:ext cx="3302000" cy="347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Nucleosynthesis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4084175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4003700"/>
            <a:ext cx="3177540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The 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 began with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760" y="4487351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143" y="4406875"/>
            <a:ext cx="3605529" cy="1984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About 75% hyd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ogen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dirty="0" smtClean="0">
                <a:latin typeface="Palatino"/>
                <a:cs typeface="Palatino"/>
              </a:rPr>
              <a:t>About 25% helium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dirty="0" smtClean="0">
                <a:latin typeface="Palatino"/>
                <a:cs typeface="Palatino"/>
              </a:rPr>
              <a:t>About 0.01% deuterium</a:t>
            </a:r>
            <a:endParaRPr sz="2250">
              <a:latin typeface="Palatino"/>
              <a:cs typeface="Palatino"/>
            </a:endParaRPr>
          </a:p>
          <a:p>
            <a:pPr marL="12700" marR="12700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About 0.001% heliu</a:t>
            </a:r>
            <a:r>
              <a:rPr sz="2250" spc="-5" dirty="0" smtClean="0">
                <a:latin typeface="Palatino"/>
                <a:cs typeface="Palatino"/>
              </a:rPr>
              <a:t>m</a:t>
            </a:r>
            <a:r>
              <a:rPr sz="2250" spc="0" dirty="0" smtClean="0">
                <a:latin typeface="Palatino"/>
                <a:cs typeface="Palatino"/>
              </a:rPr>
              <a:t>-3 Less the 0.0000001% lithium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760" y="4890526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760" y="529370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760" y="5696877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760" y="610005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0740" y="650322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9123" y="6362402"/>
            <a:ext cx="6982459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  <a:hlinkClick r:id="rId2"/>
              </a:rPr>
              <a:t>http://map.gsf</a:t>
            </a:r>
            <a:r>
              <a:rPr sz="2250" spc="-5" dirty="0" smtClean="0">
                <a:latin typeface="Palatino"/>
                <a:cs typeface="Palatino"/>
                <a:hlinkClick r:id="rId2"/>
              </a:rPr>
              <a:t>c</a:t>
            </a:r>
            <a:r>
              <a:rPr sz="2250" spc="0" dirty="0" smtClean="0">
                <a:latin typeface="Palatino"/>
                <a:cs typeface="Palatino"/>
                <a:hlinkClick r:id="rId2"/>
              </a:rPr>
              <a:t>.na</a:t>
            </a:r>
            <a:r>
              <a:rPr sz="2250" spc="-5" dirty="0" smtClean="0">
                <a:latin typeface="Palatino"/>
                <a:cs typeface="Palatino"/>
                <a:hlinkClick r:id="rId2"/>
              </a:rPr>
              <a:t>s</a:t>
            </a:r>
            <a:r>
              <a:rPr sz="2250" spc="0" dirty="0" smtClean="0">
                <a:latin typeface="Palatino"/>
                <a:cs typeface="Palatino"/>
                <a:hlinkClick r:id="rId2"/>
              </a:rPr>
              <a:t>a.gov/uni</a:t>
            </a:r>
            <a:r>
              <a:rPr sz="2250" spc="-5" dirty="0" smtClean="0">
                <a:latin typeface="Palatino"/>
                <a:cs typeface="Palatino"/>
                <a:hlinkClick r:id="rId2"/>
              </a:rPr>
              <a:t>v</a:t>
            </a:r>
            <a:r>
              <a:rPr sz="2250" spc="0" dirty="0" smtClean="0">
                <a:latin typeface="Palatino"/>
                <a:cs typeface="Palatino"/>
                <a:hlinkClick r:id="rId2"/>
              </a:rPr>
              <a:t>er</a:t>
            </a:r>
            <a:r>
              <a:rPr sz="2250" spc="-5" dirty="0" smtClean="0">
                <a:latin typeface="Palatino"/>
                <a:cs typeface="Palatino"/>
                <a:hlinkClick r:id="rId2"/>
              </a:rPr>
              <a:t>s</a:t>
            </a:r>
            <a:r>
              <a:rPr sz="2250" spc="0" dirty="0" smtClean="0">
                <a:latin typeface="Palatino"/>
                <a:cs typeface="Palatino"/>
                <a:hlinkClick r:id="rId2"/>
              </a:rPr>
              <a:t>e/bb_tests_ele.html</a:t>
            </a:r>
            <a:r>
              <a:rPr sz="2250" spc="0" dirty="0" smtClean="0">
                <a:latin typeface="Palatino"/>
                <a:cs typeface="Palatino"/>
              </a:rPr>
              <a:t> </a:t>
            </a:r>
            <a:r>
              <a:rPr sz="2250" spc="0" dirty="0" smtClean="0">
                <a:latin typeface="Palatino"/>
                <a:cs typeface="Palatino"/>
                <a:hlinkClick r:id="rId3"/>
              </a:rPr>
              <a:t>http://ww</a:t>
            </a:r>
            <a:r>
              <a:rPr sz="2250" spc="-210" dirty="0" smtClean="0">
                <a:latin typeface="Palatino"/>
                <a:cs typeface="Palatino"/>
                <a:hlinkClick r:id="rId3"/>
              </a:rPr>
              <a:t>w</a:t>
            </a:r>
            <a:r>
              <a:rPr sz="2250" spc="0" dirty="0" smtClean="0">
                <a:latin typeface="Palatino"/>
                <a:cs typeface="Palatino"/>
                <a:hlinkClick r:id="rId3"/>
              </a:rPr>
              <a:t>.webelements.</a:t>
            </a:r>
            <a:r>
              <a:rPr sz="2250" spc="-5" dirty="0" smtClean="0">
                <a:latin typeface="Palatino"/>
                <a:cs typeface="Palatino"/>
                <a:hlinkClick r:id="rId3"/>
              </a:rPr>
              <a:t>c</a:t>
            </a:r>
            <a:r>
              <a:rPr sz="2250" spc="0" dirty="0" smtClean="0">
                <a:latin typeface="Palatino"/>
                <a:cs typeface="Palatino"/>
                <a:hlinkClick r:id="rId3"/>
              </a:rPr>
              <a:t>om/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0740" y="690640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334000" y="190500"/>
            <a:ext cx="4610100" cy="622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Recombination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4948123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4807297"/>
            <a:ext cx="2760345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End of the Dark</a:t>
            </a:r>
            <a:r>
              <a:rPr sz="2250" spc="-80" dirty="0" smtClean="0">
                <a:latin typeface="Palatino"/>
                <a:cs typeface="Palatino"/>
              </a:rPr>
              <a:t> </a:t>
            </a:r>
            <a:r>
              <a:rPr sz="2250" spc="0" dirty="0" smtClean="0">
                <a:latin typeface="Palatino"/>
                <a:cs typeface="Palatino"/>
              </a:rPr>
              <a:t>Ages Recombination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781" y="535129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44760" y="5754473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23143" y="5671255"/>
            <a:ext cx="7902575" cy="1525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00800"/>
              </a:lnSpc>
            </a:pPr>
            <a:r>
              <a:rPr sz="2250" dirty="0" smtClean="0">
                <a:latin typeface="Palatino"/>
                <a:cs typeface="Palatino"/>
              </a:rPr>
              <a:t>The 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 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ooled enough for ele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t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ons and p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otons to form atoms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dirty="0" smtClean="0">
                <a:latin typeface="Palatino"/>
                <a:cs typeface="Palatino"/>
              </a:rPr>
              <a:t>Photons we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 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elea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ed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dirty="0" smtClean="0">
                <a:latin typeface="Palatino"/>
                <a:cs typeface="Palatino"/>
              </a:rPr>
              <a:t>The CMB was 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eated about 370,000 years after the Big Bang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760" y="650322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760" y="690640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97400" y="190500"/>
            <a:ext cx="5346700" cy="5219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Th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280" dirty="0" smtClean="0">
                <a:solidFill>
                  <a:srgbClr val="314864"/>
                </a:solidFill>
                <a:latin typeface="Didot"/>
                <a:cs typeface="Didot"/>
              </a:rPr>
              <a:t>F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irs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t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Stars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2874650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2794174"/>
            <a:ext cx="6405880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Formed about 300 milli</a:t>
            </a:r>
            <a:r>
              <a:rPr sz="2250" spc="-5" dirty="0" smtClean="0">
                <a:latin typeface="Palatino"/>
                <a:cs typeface="Palatino"/>
              </a:rPr>
              <a:t>o</a:t>
            </a:r>
            <a:r>
              <a:rPr sz="2250" spc="0" dirty="0" smtClean="0">
                <a:latin typeface="Palatino"/>
                <a:cs typeface="Palatino"/>
              </a:rPr>
              <a:t>n years after the Big Bang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760" y="3277825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143" y="3136999"/>
            <a:ext cx="8290559" cy="12382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6324600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La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ge, un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table Short li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es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dirty="0" smtClean="0">
                <a:latin typeface="Palatino"/>
                <a:cs typeface="Palatino"/>
              </a:rPr>
              <a:t>Their supern</a:t>
            </a:r>
            <a:r>
              <a:rPr sz="2250" spc="-5" dirty="0" smtClean="0">
                <a:latin typeface="Palatino"/>
                <a:cs typeface="Palatino"/>
              </a:rPr>
              <a:t>o</a:t>
            </a:r>
            <a:r>
              <a:rPr sz="2250" spc="0" dirty="0" smtClean="0">
                <a:latin typeface="Palatino"/>
                <a:cs typeface="Palatino"/>
              </a:rPr>
              <a:t>vae see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ed the early 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 with hea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y elements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760" y="3681000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760" y="4084175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781" y="4487351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7164" y="4406875"/>
            <a:ext cx="4305300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The ol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est star dis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ove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ed to date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4760" y="4890526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3143" y="4810051"/>
            <a:ext cx="6861175" cy="19843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HE 1523-0901</a:t>
            </a:r>
            <a:endParaRPr sz="2250">
              <a:latin typeface="Palatino"/>
              <a:cs typeface="Palatino"/>
            </a:endParaRPr>
          </a:p>
          <a:p>
            <a:pPr marL="12700" marR="4213225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13.2 billi</a:t>
            </a:r>
            <a:r>
              <a:rPr sz="2250" spc="-5" dirty="0" smtClean="0">
                <a:latin typeface="Palatino"/>
                <a:cs typeface="Palatino"/>
              </a:rPr>
              <a:t>o</a:t>
            </a:r>
            <a:r>
              <a:rPr sz="2250" spc="0" dirty="0" smtClean="0">
                <a:latin typeface="Palatino"/>
                <a:cs typeface="Palatino"/>
              </a:rPr>
              <a:t>n years old Metal poor star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dirty="0" smtClean="0">
                <a:latin typeface="Palatino"/>
                <a:cs typeface="Palatino"/>
              </a:rPr>
              <a:t>1/1000th the i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on of our Sun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dirty="0" smtClean="0">
                <a:latin typeface="Palatino"/>
                <a:cs typeface="Palatino"/>
              </a:rPr>
              <a:t>Measu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ed ra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ioa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ti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 elements uranium and thorium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4760" y="529370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4760" y="5696877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4760" y="610005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4760" y="650322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80740" y="690640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59123" y="6825928"/>
            <a:ext cx="806894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u="heavy" dirty="0" smtClean="0">
                <a:latin typeface="Palatino"/>
                <a:cs typeface="Palatino"/>
                <a:hlinkClick r:id="rId2"/>
              </a:rPr>
              <a:t>http://dis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c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overmagazine.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c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om/2007/aug/raw-data-ol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d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est-star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781800" y="190500"/>
            <a:ext cx="3162300" cy="2705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Th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Highes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t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Redshift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5399295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5318820"/>
            <a:ext cx="1948180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UDF</a:t>
            </a:r>
            <a:r>
              <a:rPr sz="2250" spc="5" dirty="0" smtClean="0">
                <a:latin typeface="Palatino"/>
                <a:cs typeface="Palatino"/>
              </a:rPr>
              <a:t>j-39546284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760" y="5802471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143" y="5721995"/>
            <a:ext cx="5062220" cy="1177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Redshift: z = 10.3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dirty="0" smtClean="0">
                <a:latin typeface="Palatino"/>
                <a:cs typeface="Palatino"/>
              </a:rPr>
              <a:t>13.2 billi</a:t>
            </a:r>
            <a:r>
              <a:rPr sz="2250" spc="-5" dirty="0" smtClean="0">
                <a:latin typeface="Palatino"/>
                <a:cs typeface="Palatino"/>
              </a:rPr>
              <a:t>o</a:t>
            </a:r>
            <a:r>
              <a:rPr sz="2250" spc="0" dirty="0" smtClean="0">
                <a:latin typeface="Palatino"/>
                <a:cs typeface="Palatino"/>
              </a:rPr>
              <a:t>n light years f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om Earth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dirty="0" smtClean="0">
                <a:latin typeface="Palatino"/>
                <a:cs typeface="Palatino"/>
              </a:rPr>
              <a:t>480-500 milli</a:t>
            </a:r>
            <a:r>
              <a:rPr sz="2250" spc="-5" dirty="0" smtClean="0">
                <a:latin typeface="Palatino"/>
                <a:cs typeface="Palatino"/>
              </a:rPr>
              <a:t>o</a:t>
            </a:r>
            <a:r>
              <a:rPr sz="2250" spc="0" dirty="0" smtClean="0">
                <a:latin typeface="Palatino"/>
                <a:cs typeface="Palatino"/>
              </a:rPr>
              <a:t>n years after the Big Bang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760" y="6205646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760" y="660882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80740" y="6982789"/>
            <a:ext cx="109220" cy="133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spc="-155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800">
              <a:latin typeface="ＭＳ 明朝"/>
              <a:cs typeface="ＭＳ 明朝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59123" y="6921327"/>
            <a:ext cx="8043545" cy="275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u="sng" dirty="0" smtClean="0">
                <a:latin typeface="Palatino"/>
                <a:cs typeface="Palatino"/>
                <a:hlinkClick r:id="rId2"/>
              </a:rPr>
              <a:t>http://ww</a:t>
            </a:r>
            <a:r>
              <a:rPr sz="1650" u="sng" spc="-155" dirty="0" smtClean="0">
                <a:latin typeface="Palatino"/>
                <a:cs typeface="Palatino"/>
                <a:hlinkClick r:id="rId2"/>
              </a:rPr>
              <a:t>w</a:t>
            </a:r>
            <a:r>
              <a:rPr sz="1650" u="sng" spc="0" dirty="0" smtClean="0">
                <a:latin typeface="Palatino"/>
                <a:cs typeface="Palatino"/>
                <a:hlinkClick r:id="rId2"/>
              </a:rPr>
              <a:t>.space.com/10691-oldest-galaxy-discove</a:t>
            </a:r>
            <a:r>
              <a:rPr sz="1650" u="sng" spc="-30" dirty="0" smtClean="0">
                <a:latin typeface="Palatino"/>
                <a:cs typeface="Palatino"/>
                <a:hlinkClick r:id="rId2"/>
              </a:rPr>
              <a:t>r</a:t>
            </a:r>
            <a:r>
              <a:rPr sz="1650" u="sng" spc="0" dirty="0" smtClean="0">
                <a:latin typeface="Palatino"/>
                <a:cs typeface="Palatino"/>
                <a:hlinkClick r:id="rId2"/>
              </a:rPr>
              <a:t>ed-hu</a:t>
            </a:r>
            <a:r>
              <a:rPr sz="1650" u="sng" spc="-5" dirty="0" smtClean="0">
                <a:latin typeface="Palatino"/>
                <a:cs typeface="Palatino"/>
                <a:hlinkClick r:id="rId2"/>
              </a:rPr>
              <a:t>b</a:t>
            </a:r>
            <a:r>
              <a:rPr sz="1650" u="sng" spc="0" dirty="0" smtClean="0">
                <a:latin typeface="Palatino"/>
                <a:cs typeface="Palatino"/>
                <a:hlinkClick r:id="rId2"/>
              </a:rPr>
              <a:t>ble-space-telescope.html</a:t>
            </a:r>
            <a:endParaRPr sz="1650">
              <a:latin typeface="Palatino"/>
              <a:cs typeface="Palatin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873500" y="1574800"/>
            <a:ext cx="6032500" cy="452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Astronome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r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o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f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th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800" spc="-620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585" dirty="0" smtClean="0">
                <a:solidFill>
                  <a:srgbClr val="314864"/>
                </a:solidFill>
                <a:latin typeface="Didot"/>
                <a:cs typeface="Didot"/>
              </a:rPr>
              <a:t>W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eek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3277825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3197349"/>
            <a:ext cx="175577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Alan H. Guth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760" y="3681000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143" y="3540174"/>
            <a:ext cx="5073015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7600"/>
              </a:lnSpc>
            </a:pPr>
            <a:r>
              <a:rPr sz="2250" spc="-12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i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tor </a:t>
            </a:r>
            <a:r>
              <a:rPr sz="2250" spc="-210" dirty="0" smtClean="0">
                <a:latin typeface="Palatino"/>
                <a:cs typeface="Palatino"/>
              </a:rPr>
              <a:t>F</a:t>
            </a:r>
            <a:r>
              <a:rPr sz="2250" spc="0" dirty="0" smtClean="0">
                <a:latin typeface="Palatino"/>
                <a:cs typeface="Palatino"/>
              </a:rPr>
              <a:t>. </a:t>
            </a:r>
            <a:r>
              <a:rPr sz="2250" spc="-210" dirty="0" smtClean="0">
                <a:latin typeface="Palatino"/>
                <a:cs typeface="Palatino"/>
              </a:rPr>
              <a:t>W</a:t>
            </a:r>
            <a:r>
              <a:rPr sz="2250" spc="0" dirty="0" smtClean="0">
                <a:latin typeface="Palatino"/>
                <a:cs typeface="Palatino"/>
              </a:rPr>
              <a:t>ei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skopf P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ofessor of Physi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s Massa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hu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etts </a:t>
            </a:r>
            <a:r>
              <a:rPr sz="2250" spc="5" dirty="0" smtClean="0">
                <a:latin typeface="Palatino"/>
                <a:cs typeface="Palatino"/>
              </a:rPr>
              <a:t>In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titute of </a:t>
            </a:r>
            <a:r>
              <a:rPr sz="2250" spc="-210" dirty="0" smtClean="0">
                <a:latin typeface="Palatino"/>
                <a:cs typeface="Palatino"/>
              </a:rPr>
              <a:t>T</a:t>
            </a:r>
            <a:r>
              <a:rPr sz="2250" spc="0" dirty="0" smtClean="0">
                <a:latin typeface="Palatino"/>
                <a:cs typeface="Palatino"/>
              </a:rPr>
              <a:t>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hn</a:t>
            </a:r>
            <a:r>
              <a:rPr sz="2250" spc="-5" dirty="0" smtClean="0">
                <a:latin typeface="Palatino"/>
                <a:cs typeface="Palatino"/>
              </a:rPr>
              <a:t>o</a:t>
            </a:r>
            <a:r>
              <a:rPr sz="2250" spc="0" dirty="0" smtClean="0">
                <a:latin typeface="Palatino"/>
                <a:cs typeface="Palatino"/>
              </a:rPr>
              <a:t>logy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760" y="4084175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80740" y="4487351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59123" y="4346525"/>
            <a:ext cx="4880610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S.B., S.M., and PhD deg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ees in physi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s Massa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hu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etts </a:t>
            </a:r>
            <a:r>
              <a:rPr sz="2250" spc="5" dirty="0" smtClean="0">
                <a:latin typeface="Palatino"/>
                <a:cs typeface="Palatino"/>
              </a:rPr>
              <a:t>In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titute of </a:t>
            </a:r>
            <a:r>
              <a:rPr sz="2250" spc="-210" dirty="0" smtClean="0">
                <a:latin typeface="Palatino"/>
                <a:cs typeface="Palatino"/>
              </a:rPr>
              <a:t>T</a:t>
            </a:r>
            <a:r>
              <a:rPr sz="2250" spc="0" dirty="0" smtClean="0">
                <a:latin typeface="Palatino"/>
                <a:cs typeface="Palatino"/>
              </a:rPr>
              <a:t>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hn</a:t>
            </a:r>
            <a:r>
              <a:rPr sz="2250" spc="-5" dirty="0" smtClean="0">
                <a:latin typeface="Palatino"/>
                <a:cs typeface="Palatino"/>
              </a:rPr>
              <a:t>o</a:t>
            </a:r>
            <a:r>
              <a:rPr sz="2250" spc="0" dirty="0" smtClean="0">
                <a:latin typeface="Palatino"/>
                <a:cs typeface="Palatino"/>
              </a:rPr>
              <a:t>logy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0740" y="4890526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4760" y="529370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3143" y="5213226"/>
            <a:ext cx="285940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Postdo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toral positions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0740" y="5696877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59123" y="5556051"/>
            <a:ext cx="1249045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Prin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eton Cornell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16471" y="5556051"/>
            <a:ext cx="1285875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Colu</a:t>
            </a:r>
            <a:r>
              <a:rPr sz="2250" spc="-5" dirty="0" smtClean="0">
                <a:latin typeface="Palatino"/>
                <a:cs typeface="Palatino"/>
              </a:rPr>
              <a:t>m</a:t>
            </a:r>
            <a:r>
              <a:rPr sz="2250" spc="0" dirty="0" smtClean="0">
                <a:latin typeface="Palatino"/>
                <a:cs typeface="Palatino"/>
              </a:rPr>
              <a:t>bia Stanfo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d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80740" y="610005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44760" y="650322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23143" y="6422752"/>
            <a:ext cx="4027170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C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eated the 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on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ept of </a:t>
            </a:r>
            <a:r>
              <a:rPr sz="2250" spc="-10" dirty="0" smtClean="0">
                <a:latin typeface="Palatino"/>
                <a:cs typeface="Palatino"/>
              </a:rPr>
              <a:t>inf</a:t>
            </a:r>
            <a:r>
              <a:rPr sz="2250" spc="-15" dirty="0" smtClean="0">
                <a:latin typeface="Palatino"/>
                <a:cs typeface="Palatino"/>
              </a:rPr>
              <a:t>l</a:t>
            </a:r>
            <a:r>
              <a:rPr sz="2250" spc="0" dirty="0" smtClean="0">
                <a:latin typeface="Palatino"/>
                <a:cs typeface="Palatino"/>
              </a:rPr>
              <a:t>ation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80740" y="690640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59123" y="6825928"/>
            <a:ext cx="7923530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u="heavy" dirty="0" smtClean="0">
                <a:latin typeface="Palatino"/>
                <a:cs typeface="Palatino"/>
                <a:hlinkClick r:id="rId2"/>
              </a:rPr>
              <a:t>http://web.mit.edu/physi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c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s/people/faculty/guth_alan.h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t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ml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7531100" y="2552700"/>
            <a:ext cx="1828800" cy="2654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Th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Compositio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n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o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f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th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Uni</a:t>
            </a:r>
            <a:r>
              <a:rPr sz="4800" spc="-150" dirty="0" smtClean="0">
                <a:solidFill>
                  <a:srgbClr val="314864"/>
                </a:solidFill>
                <a:latin typeface="Didot"/>
                <a:cs typeface="Didot"/>
              </a:rPr>
              <a:t>v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erse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463134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4550867"/>
            <a:ext cx="206565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Baryonic matter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760" y="5034517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143" y="4954042"/>
            <a:ext cx="259524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4.9% of the 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781" y="5437693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7164" y="5357217"/>
            <a:ext cx="1576070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Dark matter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760" y="584086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3143" y="5760393"/>
            <a:ext cx="2739390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26.8% of the 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8781" y="624404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7164" y="6163568"/>
            <a:ext cx="161099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Dark ene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gy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4760" y="6647219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23143" y="6566744"/>
            <a:ext cx="2739390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68.3% of the 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80740" y="7014045"/>
            <a:ext cx="97790" cy="1181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700" spc="-14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700">
              <a:latin typeface="ＭＳ 明朝"/>
              <a:cs typeface="ＭＳ 明朝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359123" y="6962676"/>
            <a:ext cx="4232275" cy="23685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u="sng" spc="10" dirty="0" smtClean="0">
                <a:latin typeface="Palatino"/>
                <a:cs typeface="Palatino"/>
                <a:hlinkClick r:id="rId2"/>
              </a:rPr>
              <a:t>ht</a:t>
            </a:r>
            <a:r>
              <a:rPr sz="1400" u="sng" spc="5" dirty="0" smtClean="0">
                <a:latin typeface="Palatino"/>
                <a:cs typeface="Palatino"/>
                <a:hlinkClick r:id="rId2"/>
              </a:rPr>
              <a:t>t</a:t>
            </a:r>
            <a:r>
              <a:rPr sz="1400" u="sng" spc="15" dirty="0" smtClean="0">
                <a:latin typeface="Palatino"/>
                <a:cs typeface="Palatino"/>
                <a:hlinkClick r:id="rId2"/>
              </a:rPr>
              <a:t>p://ww</a:t>
            </a:r>
            <a:r>
              <a:rPr sz="1400" u="sng" spc="-114" dirty="0" smtClean="0">
                <a:latin typeface="Palatino"/>
                <a:cs typeface="Palatino"/>
                <a:hlinkClick r:id="rId2"/>
              </a:rPr>
              <a:t>w</a:t>
            </a:r>
            <a:r>
              <a:rPr sz="1400" u="sng" spc="10" dirty="0" smtClean="0">
                <a:latin typeface="Palatino"/>
                <a:cs typeface="Palatino"/>
                <a:hlinkClick r:id="rId2"/>
              </a:rPr>
              <a:t>.rss</a:t>
            </a:r>
            <a:r>
              <a:rPr sz="1400" u="sng" spc="15" dirty="0" smtClean="0">
                <a:latin typeface="Palatino"/>
                <a:cs typeface="Palatino"/>
                <a:hlinkClick r:id="rId2"/>
              </a:rPr>
              <a:t>d</a:t>
            </a:r>
            <a:r>
              <a:rPr sz="1400" u="sng" spc="10" dirty="0" smtClean="0">
                <a:latin typeface="Palatino"/>
                <a:cs typeface="Palatino"/>
                <a:hlinkClick r:id="rId2"/>
              </a:rPr>
              <a:t>.esa.int/index.p</a:t>
            </a:r>
            <a:r>
              <a:rPr sz="1400" u="sng" spc="15" dirty="0" smtClean="0">
                <a:latin typeface="Palatino"/>
                <a:cs typeface="Palatino"/>
                <a:hlinkClick r:id="rId2"/>
              </a:rPr>
              <a:t>hp</a:t>
            </a:r>
            <a:r>
              <a:rPr sz="1400" u="sng" spc="10" dirty="0" smtClean="0">
                <a:latin typeface="Palatino"/>
                <a:cs typeface="Palatino"/>
                <a:hlinkClick r:id="rId2"/>
              </a:rPr>
              <a:t>?</a:t>
            </a:r>
            <a:r>
              <a:rPr sz="1400" u="sng" spc="15" dirty="0" smtClean="0">
                <a:latin typeface="Palatino"/>
                <a:cs typeface="Palatino"/>
                <a:hlinkClick r:id="rId2"/>
              </a:rPr>
              <a:t>p</a:t>
            </a:r>
            <a:r>
              <a:rPr sz="1400" u="sng" spc="-20" dirty="0" smtClean="0">
                <a:latin typeface="Palatino"/>
                <a:cs typeface="Palatino"/>
                <a:hlinkClick r:id="rId2"/>
              </a:rPr>
              <a:t>r</a:t>
            </a:r>
            <a:r>
              <a:rPr sz="1400" u="sng" spc="15" dirty="0" smtClean="0">
                <a:latin typeface="Palatino"/>
                <a:cs typeface="Palatino"/>
                <a:hlinkClick r:id="rId2"/>
              </a:rPr>
              <a:t>o</a:t>
            </a:r>
            <a:r>
              <a:rPr sz="1400" u="sng" spc="5" dirty="0" smtClean="0">
                <a:latin typeface="Palatino"/>
                <a:cs typeface="Palatino"/>
                <a:hlinkClick r:id="rId2"/>
              </a:rPr>
              <a:t>j</a:t>
            </a:r>
            <a:r>
              <a:rPr sz="1400" u="sng" spc="10" dirty="0" smtClean="0">
                <a:latin typeface="Palatino"/>
                <a:cs typeface="Palatino"/>
                <a:hlinkClick r:id="rId2"/>
              </a:rPr>
              <a:t>ec</a:t>
            </a:r>
            <a:r>
              <a:rPr sz="1400" u="sng" spc="5" dirty="0" smtClean="0">
                <a:latin typeface="Palatino"/>
                <a:cs typeface="Palatino"/>
                <a:hlinkClick r:id="rId2"/>
              </a:rPr>
              <a:t>t</a:t>
            </a:r>
            <a:r>
              <a:rPr sz="1400" u="sng" spc="15" dirty="0" smtClean="0">
                <a:latin typeface="Palatino"/>
                <a:cs typeface="Palatino"/>
                <a:hlinkClick r:id="rId2"/>
              </a:rPr>
              <a:t>=p</a:t>
            </a:r>
            <a:r>
              <a:rPr sz="1400" u="sng" spc="10" dirty="0" smtClean="0">
                <a:latin typeface="Palatino"/>
                <a:cs typeface="Palatino"/>
                <a:hlinkClick r:id="rId2"/>
              </a:rPr>
              <a:t>lan</a:t>
            </a:r>
            <a:r>
              <a:rPr sz="1400" u="sng" spc="5" dirty="0" smtClean="0">
                <a:latin typeface="Palatino"/>
                <a:cs typeface="Palatino"/>
                <a:hlinkClick r:id="rId2"/>
              </a:rPr>
              <a:t>c</a:t>
            </a:r>
            <a:r>
              <a:rPr sz="1400" u="sng" spc="15" dirty="0" smtClean="0">
                <a:latin typeface="Palatino"/>
                <a:cs typeface="Palatino"/>
                <a:hlinkClick r:id="rId2"/>
              </a:rPr>
              <a:t>k</a:t>
            </a:r>
            <a:endParaRPr sz="1400">
              <a:latin typeface="Palatino"/>
              <a:cs typeface="Palatino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05500" y="1587500"/>
            <a:ext cx="4038600" cy="599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Bar</a:t>
            </a:r>
            <a:r>
              <a:rPr sz="4800" spc="-150" dirty="0" smtClean="0">
                <a:solidFill>
                  <a:srgbClr val="314864"/>
                </a:solidFill>
                <a:latin typeface="Didot"/>
                <a:cs typeface="Didot"/>
              </a:rPr>
              <a:t>y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oni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c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Matter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3277825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3197349"/>
            <a:ext cx="106616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Baryons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760" y="3681000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143" y="3540174"/>
            <a:ext cx="4048760" cy="164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835275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P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otons Neut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ons Ele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t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ons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dirty="0" smtClean="0">
                <a:latin typeface="Palatino"/>
                <a:cs typeface="Palatino"/>
              </a:rPr>
              <a:t>Baryonic matter makes up 4.9%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760" y="4084175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760" y="4487351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760" y="4890526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8781" y="529370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87164" y="5213226"/>
            <a:ext cx="5748020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spc="5" dirty="0" smtClean="0">
                <a:latin typeface="Palatino"/>
                <a:cs typeface="Palatino"/>
              </a:rPr>
              <a:t>In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lu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es all the visible matter in the 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4760" y="5696877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23143" y="5556051"/>
            <a:ext cx="2204720" cy="164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Stars and planets Gas and du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t White dwarfs Neut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on stars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4760" y="610005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44760" y="650322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4760" y="690640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334000" y="279400"/>
            <a:ext cx="4457700" cy="435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Dar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k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Matter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328742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3146598"/>
            <a:ext cx="8070215" cy="15836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3474085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Does not absorb or emit light Obser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ed by its gra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itational e</a:t>
            </a:r>
            <a:r>
              <a:rPr sz="2250" spc="-40" dirty="0" smtClean="0">
                <a:latin typeface="Palatino"/>
                <a:cs typeface="Palatino"/>
              </a:rPr>
              <a:t>f</a:t>
            </a:r>
            <a:r>
              <a:rPr sz="2250" spc="0" dirty="0" smtClean="0">
                <a:latin typeface="Palatino"/>
                <a:cs typeface="Palatino"/>
              </a:rPr>
              <a:t>fe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ts</a:t>
            </a:r>
            <a:endParaRPr sz="2250">
              <a:latin typeface="Palatino"/>
              <a:cs typeface="Palatino"/>
            </a:endParaRPr>
          </a:p>
          <a:p>
            <a:pPr marL="12700" marR="12700">
              <a:lnSpc>
                <a:spcPct val="100800"/>
              </a:lnSpc>
              <a:spcBef>
                <a:spcPts val="450"/>
              </a:spcBef>
            </a:pPr>
            <a:r>
              <a:rPr sz="2250" dirty="0" smtClean="0">
                <a:latin typeface="Palatino"/>
                <a:cs typeface="Palatino"/>
              </a:rPr>
              <a:t>Could be made up of un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een normal, baryonic matte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--massi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 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ompa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t halo ob</a:t>
            </a:r>
            <a:r>
              <a:rPr sz="2250" spc="5" dirty="0" smtClean="0">
                <a:latin typeface="Palatino"/>
                <a:cs typeface="Palatino"/>
              </a:rPr>
              <a:t>je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ts (MACH</a:t>
            </a:r>
            <a:r>
              <a:rPr sz="2250" spc="-5" dirty="0" smtClean="0">
                <a:latin typeface="Palatino"/>
                <a:cs typeface="Palatino"/>
              </a:rPr>
              <a:t>O</a:t>
            </a:r>
            <a:r>
              <a:rPr sz="2250" spc="0" dirty="0" smtClean="0">
                <a:latin typeface="Palatino"/>
                <a:cs typeface="Palatino"/>
              </a:rPr>
              <a:t>s)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781" y="3690599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781" y="4093775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760" y="4842529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3143" y="4762054"/>
            <a:ext cx="7980680" cy="23298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F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ee planets</a:t>
            </a:r>
            <a:endParaRPr sz="2250">
              <a:latin typeface="Palatino"/>
              <a:cs typeface="Palatino"/>
            </a:endParaRPr>
          </a:p>
          <a:p>
            <a:pPr marL="12700" marR="2540000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B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own dwarfs, white dwarfs, bla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k dwarfs Neut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on star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, bla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k holes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dirty="0" smtClean="0">
                <a:latin typeface="Palatino"/>
                <a:cs typeface="Palatino"/>
              </a:rPr>
              <a:t>Dark 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lou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s of 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k, du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t, etc</a:t>
            </a:r>
            <a:endParaRPr sz="2250">
              <a:latin typeface="Palatino"/>
              <a:cs typeface="Palatino"/>
            </a:endParaRPr>
          </a:p>
          <a:p>
            <a:pPr marL="12700" marR="12700">
              <a:lnSpc>
                <a:spcPct val="100800"/>
              </a:lnSpc>
              <a:spcBef>
                <a:spcPts val="450"/>
              </a:spcBef>
            </a:pPr>
            <a:r>
              <a:rPr sz="2250" dirty="0" smtClean="0">
                <a:latin typeface="Palatino"/>
                <a:cs typeface="Palatino"/>
              </a:rPr>
              <a:t>The Opti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al Gra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itational Len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ing Experi</a:t>
            </a:r>
            <a:r>
              <a:rPr sz="2250" spc="-5" dirty="0" smtClean="0">
                <a:latin typeface="Palatino"/>
                <a:cs typeface="Palatino"/>
              </a:rPr>
              <a:t>m</a:t>
            </a:r>
            <a:r>
              <a:rPr sz="2250" spc="0" dirty="0" smtClean="0">
                <a:latin typeface="Palatino"/>
                <a:cs typeface="Palatino"/>
              </a:rPr>
              <a:t>ent (OGLE) has not found the expe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ted nu</a:t>
            </a:r>
            <a:r>
              <a:rPr sz="2250" spc="-5" dirty="0" smtClean="0">
                <a:latin typeface="Palatino"/>
                <a:cs typeface="Palatino"/>
              </a:rPr>
              <a:t>m</a:t>
            </a:r>
            <a:r>
              <a:rPr sz="2250" spc="0" dirty="0" smtClean="0">
                <a:latin typeface="Palatino"/>
                <a:cs typeface="Palatino"/>
              </a:rPr>
              <a:t>ber of ob</a:t>
            </a:r>
            <a:r>
              <a:rPr sz="2250" spc="5" dirty="0" smtClean="0">
                <a:latin typeface="Palatino"/>
                <a:cs typeface="Palatino"/>
              </a:rPr>
              <a:t>je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ts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760" y="5245705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760" y="5648880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4760" y="6052055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4760" y="6455231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0740" y="7203985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59123" y="7123510"/>
            <a:ext cx="3662679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u="heavy" dirty="0" smtClean="0">
                <a:latin typeface="Palatino"/>
                <a:cs typeface="Palatino"/>
                <a:hlinkClick r:id="rId2"/>
              </a:rPr>
              <a:t>http://ogle.a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s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t</a:t>
            </a:r>
            <a:r>
              <a:rPr sz="2250" u="heavy" spc="-40" dirty="0" smtClean="0">
                <a:latin typeface="Palatino"/>
                <a:cs typeface="Palatino"/>
                <a:hlinkClick r:id="rId2"/>
              </a:rPr>
              <a:t>r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ou</a:t>
            </a:r>
            <a:r>
              <a:rPr sz="2250" u="heavy" spc="-210" dirty="0" smtClean="0">
                <a:latin typeface="Palatino"/>
                <a:cs typeface="Palatino"/>
                <a:hlinkClick r:id="rId2"/>
              </a:rPr>
              <a:t>w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.edu.p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l</a:t>
            </a:r>
            <a:r>
              <a:rPr sz="2250" spc="0" dirty="0" smtClean="0">
                <a:latin typeface="Palatino"/>
                <a:cs typeface="Palatino"/>
                <a:hlinkClick r:id="rId2"/>
              </a:rPr>
              <a:t>/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864100" y="190500"/>
            <a:ext cx="5080000" cy="3479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Dar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k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Matter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4784933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4704457"/>
            <a:ext cx="4065270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Could 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ist of exotic parti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les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760" y="518810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143" y="5107633"/>
            <a:ext cx="5949315" cy="158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Axions</a:t>
            </a:r>
            <a:endParaRPr sz="2250">
              <a:latin typeface="Palatino"/>
              <a:cs typeface="Palatino"/>
            </a:endParaRPr>
          </a:p>
          <a:p>
            <a:pPr marL="12700" marR="1663064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Higgs boson--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ently dis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ove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ed Massi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 neutrin</a:t>
            </a:r>
            <a:r>
              <a:rPr sz="2250" spc="-5" dirty="0" smtClean="0">
                <a:latin typeface="Palatino"/>
                <a:cs typeface="Palatino"/>
              </a:rPr>
              <a:t>o</a:t>
            </a:r>
            <a:r>
              <a:rPr sz="2250" spc="0" dirty="0" smtClean="0">
                <a:latin typeface="Palatino"/>
                <a:cs typeface="Palatino"/>
              </a:rPr>
              <a:t>s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dirty="0" smtClean="0">
                <a:latin typeface="Palatino"/>
                <a:cs typeface="Palatino"/>
              </a:rPr>
              <a:t>WIMPS (</a:t>
            </a:r>
            <a:r>
              <a:rPr sz="2250" spc="-210" dirty="0" smtClean="0">
                <a:latin typeface="Palatino"/>
                <a:cs typeface="Palatino"/>
              </a:rPr>
              <a:t>W</a:t>
            </a:r>
            <a:r>
              <a:rPr sz="2250" spc="0" dirty="0" smtClean="0">
                <a:latin typeface="Palatino"/>
                <a:cs typeface="Palatino"/>
              </a:rPr>
              <a:t>eakly </a:t>
            </a:r>
            <a:r>
              <a:rPr sz="2250" spc="5" dirty="0" smtClean="0">
                <a:latin typeface="Palatino"/>
                <a:cs typeface="Palatino"/>
              </a:rPr>
              <a:t>Intera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ting Massi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 Parti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le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)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760" y="5591283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760" y="5994459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760" y="639763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0740" y="6800810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9123" y="6659984"/>
            <a:ext cx="8196580" cy="8350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  <a:hlinkClick r:id="rId2"/>
              </a:rPr>
              <a:t>http://nasas</a:t>
            </a:r>
            <a:r>
              <a:rPr sz="2250" spc="-5" dirty="0" smtClean="0">
                <a:latin typeface="Palatino"/>
                <a:cs typeface="Palatino"/>
                <a:hlinkClick r:id="rId2"/>
              </a:rPr>
              <a:t>c</a:t>
            </a:r>
            <a:r>
              <a:rPr sz="2250" spc="0" dirty="0" smtClean="0">
                <a:latin typeface="Palatino"/>
                <a:cs typeface="Palatino"/>
                <a:hlinkClick r:id="rId2"/>
              </a:rPr>
              <a:t>ien</a:t>
            </a:r>
            <a:r>
              <a:rPr sz="2250" spc="-5" dirty="0" smtClean="0">
                <a:latin typeface="Palatino"/>
                <a:cs typeface="Palatino"/>
                <a:hlinkClick r:id="rId2"/>
              </a:rPr>
              <a:t>c</a:t>
            </a:r>
            <a:r>
              <a:rPr sz="2250" spc="0" dirty="0" smtClean="0">
                <a:latin typeface="Palatino"/>
                <a:cs typeface="Palatino"/>
                <a:hlinkClick r:id="rId2"/>
              </a:rPr>
              <a:t>e.na</a:t>
            </a:r>
            <a:r>
              <a:rPr sz="2250" spc="-5" dirty="0" smtClean="0">
                <a:latin typeface="Palatino"/>
                <a:cs typeface="Palatino"/>
                <a:hlinkClick r:id="rId2"/>
              </a:rPr>
              <a:t>s</a:t>
            </a:r>
            <a:r>
              <a:rPr sz="2250" spc="0" dirty="0" smtClean="0">
                <a:latin typeface="Palatino"/>
                <a:cs typeface="Palatino"/>
                <a:hlinkClick r:id="rId2"/>
              </a:rPr>
              <a:t>a.gov/ast</a:t>
            </a:r>
            <a:r>
              <a:rPr sz="2250" spc="-40" dirty="0" smtClean="0">
                <a:latin typeface="Palatino"/>
                <a:cs typeface="Palatino"/>
                <a:hlinkClick r:id="rId2"/>
              </a:rPr>
              <a:t>r</a:t>
            </a:r>
            <a:r>
              <a:rPr sz="2250" spc="0" dirty="0" smtClean="0">
                <a:latin typeface="Palatino"/>
                <a:cs typeface="Palatino"/>
                <a:hlinkClick r:id="rId2"/>
              </a:rPr>
              <a:t>ophysi</a:t>
            </a:r>
            <a:r>
              <a:rPr sz="2250" spc="-5" dirty="0" smtClean="0">
                <a:latin typeface="Palatino"/>
                <a:cs typeface="Palatino"/>
                <a:hlinkClick r:id="rId2"/>
              </a:rPr>
              <a:t>c</a:t>
            </a:r>
            <a:r>
              <a:rPr sz="2250" spc="0" dirty="0" smtClean="0">
                <a:latin typeface="Palatino"/>
                <a:cs typeface="Palatino"/>
                <a:hlinkClick r:id="rId2"/>
              </a:rPr>
              <a:t>s/what-i</a:t>
            </a:r>
            <a:r>
              <a:rPr sz="2250" spc="-5" dirty="0" smtClean="0">
                <a:latin typeface="Palatino"/>
                <a:cs typeface="Palatino"/>
                <a:hlinkClick r:id="rId2"/>
              </a:rPr>
              <a:t>s</a:t>
            </a:r>
            <a:r>
              <a:rPr sz="2250" spc="0" dirty="0" smtClean="0">
                <a:latin typeface="Palatino"/>
                <a:cs typeface="Palatino"/>
                <a:hlinkClick r:id="rId2"/>
              </a:rPr>
              <a:t>-</a:t>
            </a:r>
            <a:r>
              <a:rPr sz="2250" spc="-5" dirty="0" smtClean="0">
                <a:latin typeface="Palatino"/>
                <a:cs typeface="Palatino"/>
                <a:hlinkClick r:id="rId2"/>
              </a:rPr>
              <a:t>d</a:t>
            </a:r>
            <a:r>
              <a:rPr sz="2250" spc="0" dirty="0" smtClean="0">
                <a:latin typeface="Palatino"/>
                <a:cs typeface="Palatino"/>
                <a:hlinkClick r:id="rId2"/>
              </a:rPr>
              <a:t>ark-ene</a:t>
            </a:r>
            <a:r>
              <a:rPr sz="2250" spc="-40" dirty="0" smtClean="0">
                <a:latin typeface="Palatino"/>
                <a:cs typeface="Palatino"/>
                <a:hlinkClick r:id="rId2"/>
              </a:rPr>
              <a:t>r</a:t>
            </a:r>
            <a:r>
              <a:rPr sz="2250" spc="0" dirty="0" smtClean="0">
                <a:latin typeface="Palatino"/>
                <a:cs typeface="Palatino"/>
                <a:hlinkClick r:id="rId2"/>
              </a:rPr>
              <a:t>gy</a:t>
            </a:r>
            <a:r>
              <a:rPr sz="2250" spc="0" dirty="0" smtClean="0">
                <a:latin typeface="Palatino"/>
                <a:cs typeface="Palatino"/>
              </a:rPr>
              <a:t> 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http://map.gsf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c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.na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s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a.gov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0740" y="7203985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98900" y="190500"/>
            <a:ext cx="6045200" cy="4508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Dar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k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Energy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3661801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3581326"/>
            <a:ext cx="7190740" cy="11779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A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ts in opposition to gra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ity</a:t>
            </a:r>
            <a:endParaRPr sz="2250">
              <a:latin typeface="Palatino"/>
              <a:cs typeface="Palatino"/>
            </a:endParaRPr>
          </a:p>
          <a:p>
            <a:pPr marL="12700" marR="12700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Respon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ible for the in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easing expan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ion of the 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 Could be Ein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tein</a:t>
            </a:r>
            <a:r>
              <a:rPr sz="2250" spc="-5" dirty="0" smtClean="0">
                <a:latin typeface="Palatino"/>
                <a:cs typeface="Palatino"/>
              </a:rPr>
              <a:t>’</a:t>
            </a:r>
            <a:r>
              <a:rPr sz="2250" spc="0" dirty="0" smtClean="0">
                <a:latin typeface="Palatino"/>
                <a:cs typeface="Palatino"/>
              </a:rPr>
              <a:t>s 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osmologi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al 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tant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781" y="4064977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781" y="446815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760" y="4871327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3143" y="4790852"/>
            <a:ext cx="4065270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Ene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gy inhe</a:t>
            </a:r>
            <a:r>
              <a:rPr sz="2250" spc="-45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ent in empty spa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e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781" y="5274503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7164" y="5194027"/>
            <a:ext cx="364807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Quantum me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hani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al e</a:t>
            </a:r>
            <a:r>
              <a:rPr sz="2250" spc="-40" dirty="0" smtClean="0">
                <a:latin typeface="Palatino"/>
                <a:cs typeface="Palatino"/>
              </a:rPr>
              <a:t>f</a:t>
            </a:r>
            <a:r>
              <a:rPr sz="2250" spc="0" dirty="0" smtClean="0">
                <a:latin typeface="Palatino"/>
                <a:cs typeface="Palatino"/>
              </a:rPr>
              <a:t>fe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ts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4760" y="567767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3143" y="5597203"/>
            <a:ext cx="4351655" cy="7842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spc="-12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irtual parti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les</a:t>
            </a:r>
            <a:endParaRPr sz="2250">
              <a:latin typeface="Palatino"/>
              <a:cs typeface="Palatino"/>
            </a:endParaRPr>
          </a:p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Cal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ulated va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uum ene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gy = 10</a:t>
            </a:r>
            <a:r>
              <a:rPr sz="2325" spc="0" baseline="23297" dirty="0" smtClean="0">
                <a:latin typeface="Palatino"/>
                <a:cs typeface="Palatino"/>
              </a:rPr>
              <a:t>120</a:t>
            </a:r>
            <a:endParaRPr sz="2325" baseline="23297">
              <a:latin typeface="Palatino"/>
              <a:cs typeface="Palatin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44760" y="6083517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8781" y="649362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87164" y="6413153"/>
            <a:ext cx="1724660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Quin</a:t>
            </a:r>
            <a:r>
              <a:rPr sz="2250" spc="-5" dirty="0" smtClean="0">
                <a:latin typeface="Palatino"/>
                <a:cs typeface="Palatino"/>
              </a:rPr>
              <a:t>t</a:t>
            </a:r>
            <a:r>
              <a:rPr sz="2250" spc="0" dirty="0" smtClean="0">
                <a:latin typeface="Palatino"/>
                <a:cs typeface="Palatino"/>
              </a:rPr>
              <a:t>essen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e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4760" y="689680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23143" y="6816328"/>
            <a:ext cx="2480310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A</a:t>
            </a:r>
            <a:r>
              <a:rPr sz="2250" spc="-120" dirty="0" smtClean="0">
                <a:latin typeface="Palatino"/>
                <a:cs typeface="Palatino"/>
              </a:rPr>
              <a:t> </a:t>
            </a:r>
            <a:r>
              <a:rPr sz="2250" spc="0" dirty="0" smtClean="0">
                <a:latin typeface="Palatino"/>
                <a:cs typeface="Palatino"/>
              </a:rPr>
              <a:t>kind of new </a:t>
            </a:r>
            <a:r>
              <a:rPr sz="2250" spc="-10" dirty="0" smtClean="0">
                <a:latin typeface="Palatino"/>
                <a:cs typeface="Palatino"/>
              </a:rPr>
              <a:t>field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445000" y="190500"/>
            <a:ext cx="5499100" cy="3670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Dar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k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Energy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529370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5213226"/>
            <a:ext cx="394144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Our theory of gra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ity is w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ong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760" y="5696877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143" y="5616402"/>
            <a:ext cx="5285740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Mod</a:t>
            </a:r>
            <a:r>
              <a:rPr sz="2250" spc="-10" dirty="0" smtClean="0">
                <a:latin typeface="Palatino"/>
                <a:cs typeface="Palatino"/>
              </a:rPr>
              <a:t>ified Newtonian Dynami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s (MOND)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0740" y="610005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9123" y="6019577"/>
            <a:ext cx="818324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u="heavy" dirty="0" smtClean="0">
                <a:latin typeface="Palatino"/>
                <a:cs typeface="Palatino"/>
                <a:hlinkClick r:id="rId2"/>
              </a:rPr>
              <a:t>http://en.wikipedia.o</a:t>
            </a:r>
            <a:r>
              <a:rPr sz="2250" u="heavy" spc="-40" dirty="0" smtClean="0">
                <a:latin typeface="Palatino"/>
                <a:cs typeface="Palatino"/>
                <a:hlinkClick r:id="rId2"/>
              </a:rPr>
              <a:t>r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g/wiki/Mod</a:t>
            </a:r>
            <a:r>
              <a:rPr sz="2250" u="heavy" spc="-10" dirty="0" smtClean="0">
                <a:latin typeface="Palatino"/>
                <a:cs typeface="Palatino"/>
                <a:hlinkClick r:id="rId2"/>
              </a:rPr>
              <a:t>ified_Newtonian_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d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ynami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c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s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760" y="650322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3143" y="6422752"/>
            <a:ext cx="2740660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Metric or f(R) gra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ity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80740" y="690640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59123" y="6825928"/>
            <a:ext cx="565721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  <a:hlinkClick r:id="rId3"/>
              </a:rPr>
              <a:t>http://en.wikipedia.o</a:t>
            </a:r>
            <a:r>
              <a:rPr sz="2250" spc="-40" dirty="0" smtClean="0">
                <a:latin typeface="Palatino"/>
                <a:cs typeface="Palatino"/>
                <a:hlinkClick r:id="rId3"/>
              </a:rPr>
              <a:t>r</a:t>
            </a:r>
            <a:r>
              <a:rPr sz="2250" spc="0" dirty="0" smtClean="0">
                <a:latin typeface="Palatino"/>
                <a:cs typeface="Palatino"/>
                <a:hlinkClick r:id="rId3"/>
              </a:rPr>
              <a:t>g/wiki/F(R)_gra</a:t>
            </a:r>
            <a:r>
              <a:rPr sz="2250" spc="-5" dirty="0" smtClean="0">
                <a:latin typeface="Palatino"/>
                <a:cs typeface="Palatino"/>
                <a:hlinkClick r:id="rId3"/>
              </a:rPr>
              <a:t>v</a:t>
            </a:r>
            <a:r>
              <a:rPr sz="2250" spc="0" dirty="0" smtClean="0">
                <a:latin typeface="Palatino"/>
                <a:cs typeface="Palatino"/>
                <a:hlinkClick r:id="rId3"/>
              </a:rPr>
              <a:t>ity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343400" y="863600"/>
            <a:ext cx="4914900" cy="386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Bi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g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Bang--Alternati</a:t>
            </a:r>
            <a:r>
              <a:rPr sz="4800" spc="-150" dirty="0" smtClean="0">
                <a:solidFill>
                  <a:srgbClr val="314864"/>
                </a:solidFill>
                <a:latin typeface="Didot"/>
                <a:cs typeface="Didot"/>
              </a:rPr>
              <a:t>v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800" spc="-620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Theories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Stea</a:t>
            </a:r>
            <a:r>
              <a:rPr sz="4800" spc="-170" dirty="0" smtClean="0">
                <a:solidFill>
                  <a:srgbClr val="314864"/>
                </a:solidFill>
                <a:latin typeface="Didot"/>
                <a:cs typeface="Didot"/>
              </a:rPr>
              <a:t>d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y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Stat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800" spc="-620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Theory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460254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4519325"/>
            <a:ext cx="8627745" cy="227457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81915">
              <a:lnSpc>
                <a:spcPct val="100800"/>
              </a:lnSpc>
            </a:pPr>
            <a:r>
              <a:rPr sz="2250" dirty="0" smtClean="0">
                <a:latin typeface="Palatino"/>
                <a:cs typeface="Palatino"/>
              </a:rPr>
              <a:t>P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oposed by F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ed Hoyle, Thomas Gol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, and Her</a:t>
            </a:r>
            <a:r>
              <a:rPr sz="2250" spc="-5" dirty="0" smtClean="0">
                <a:latin typeface="Palatino"/>
                <a:cs typeface="Palatino"/>
              </a:rPr>
              <a:t>m</a:t>
            </a:r>
            <a:r>
              <a:rPr sz="2250" spc="0" dirty="0" smtClean="0">
                <a:latin typeface="Palatino"/>
                <a:cs typeface="Palatino"/>
              </a:rPr>
              <a:t>ann Bon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i in the late 1940s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spc="5" dirty="0" smtClean="0">
                <a:latin typeface="Palatino"/>
                <a:cs typeface="Palatino"/>
              </a:rPr>
              <a:t>I</a:t>
            </a:r>
            <a:r>
              <a:rPr sz="2250" spc="-10" dirty="0" smtClean="0">
                <a:latin typeface="Palatino"/>
                <a:cs typeface="Palatino"/>
              </a:rPr>
              <a:t>nfinite 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 with no beginning</a:t>
            </a:r>
            <a:endParaRPr sz="2250">
              <a:latin typeface="Palatino"/>
              <a:cs typeface="Palatino"/>
            </a:endParaRPr>
          </a:p>
          <a:p>
            <a:pPr marL="12700" marR="12700">
              <a:lnSpc>
                <a:spcPct val="100800"/>
              </a:lnSpc>
              <a:spcBef>
                <a:spcPts val="450"/>
              </a:spcBef>
            </a:pPr>
            <a:r>
              <a:rPr sz="2250" dirty="0" smtClean="0">
                <a:latin typeface="Palatino"/>
                <a:cs typeface="Palatino"/>
              </a:rPr>
              <a:t>Expan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ion of the 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 explained by the spontaneous 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eation of matter in the empty spa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es between galaxies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dirty="0" smtClean="0">
                <a:latin typeface="Palatino"/>
                <a:cs typeface="Palatino"/>
              </a:rPr>
              <a:t>The dis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overy of the CMB basi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ally overturned the theory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781" y="535129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781" y="5754473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781" y="650322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760" y="690640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3143" y="6825928"/>
            <a:ext cx="6653530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u="heavy" dirty="0" smtClean="0">
                <a:latin typeface="Palatino"/>
                <a:cs typeface="Palatino"/>
                <a:hlinkClick r:id="rId2"/>
              </a:rPr>
              <a:t>http://en.wikipedia.o</a:t>
            </a:r>
            <a:r>
              <a:rPr sz="2250" u="heavy" spc="-40" dirty="0" smtClean="0">
                <a:latin typeface="Palatino"/>
                <a:cs typeface="Palatino"/>
                <a:hlinkClick r:id="rId2"/>
              </a:rPr>
              <a:t>r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g/wiki/Steady_State_theory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829300" y="342900"/>
            <a:ext cx="4114800" cy="4165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8781" y="637816"/>
            <a:ext cx="8756015" cy="1327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ts val="5140"/>
              </a:lnSpc>
            </a:pPr>
            <a:r>
              <a:rPr sz="4500" spc="-95" dirty="0" smtClean="0">
                <a:solidFill>
                  <a:srgbClr val="314864"/>
                </a:solidFill>
                <a:latin typeface="Didot"/>
                <a:cs typeface="Didot"/>
              </a:rPr>
              <a:t>N</a:t>
            </a:r>
            <a:r>
              <a:rPr sz="4500" spc="-14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500" spc="-95" dirty="0" smtClean="0">
                <a:solidFill>
                  <a:srgbClr val="314864"/>
                </a:solidFill>
                <a:latin typeface="Didot"/>
                <a:cs typeface="Didot"/>
              </a:rPr>
              <a:t>x</a:t>
            </a:r>
            <a:r>
              <a:rPr sz="4500" spc="0" dirty="0" smtClean="0">
                <a:solidFill>
                  <a:srgbClr val="314864"/>
                </a:solidFill>
                <a:latin typeface="Didot"/>
                <a:cs typeface="Didot"/>
              </a:rPr>
              <a:t>t</a:t>
            </a:r>
            <a:r>
              <a:rPr sz="4500" spc="-580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500" spc="-545" dirty="0" smtClean="0">
                <a:solidFill>
                  <a:srgbClr val="314864"/>
                </a:solidFill>
                <a:latin typeface="Didot"/>
                <a:cs typeface="Didot"/>
              </a:rPr>
              <a:t>W</a:t>
            </a:r>
            <a:r>
              <a:rPr sz="4500" spc="-95" dirty="0" smtClean="0">
                <a:solidFill>
                  <a:srgbClr val="314864"/>
                </a:solidFill>
                <a:latin typeface="Didot"/>
                <a:cs typeface="Didot"/>
              </a:rPr>
              <a:t>eek</a:t>
            </a:r>
            <a:r>
              <a:rPr sz="4500" spc="0" dirty="0" smtClean="0">
                <a:solidFill>
                  <a:srgbClr val="314864"/>
                </a:solidFill>
                <a:latin typeface="Didot"/>
                <a:cs typeface="Didot"/>
              </a:rPr>
              <a:t>:</a:t>
            </a:r>
            <a:r>
              <a:rPr sz="4500" spc="-830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500" spc="-95" dirty="0" smtClean="0">
                <a:solidFill>
                  <a:srgbClr val="314864"/>
                </a:solidFill>
                <a:latin typeface="Didot"/>
                <a:cs typeface="Didot"/>
              </a:rPr>
              <a:t>Th</a:t>
            </a:r>
            <a:r>
              <a:rPr sz="4500" spc="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500" spc="-580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500" spc="-95" dirty="0" smtClean="0">
                <a:solidFill>
                  <a:srgbClr val="314864"/>
                </a:solidFill>
                <a:latin typeface="Didot"/>
                <a:cs typeface="Didot"/>
              </a:rPr>
              <a:t>Theorie</a:t>
            </a:r>
            <a:r>
              <a:rPr sz="4500" spc="0" dirty="0" smtClean="0">
                <a:solidFill>
                  <a:srgbClr val="314864"/>
                </a:solidFill>
                <a:latin typeface="Didot"/>
                <a:cs typeface="Didot"/>
              </a:rPr>
              <a:t>s</a:t>
            </a:r>
            <a:r>
              <a:rPr sz="4500" spc="-17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500" spc="-95" dirty="0" smtClean="0">
                <a:solidFill>
                  <a:srgbClr val="314864"/>
                </a:solidFill>
                <a:latin typeface="Didot"/>
                <a:cs typeface="Didot"/>
              </a:rPr>
              <a:t>of Relativit</a:t>
            </a:r>
            <a:r>
              <a:rPr sz="4500" spc="0" dirty="0" smtClean="0">
                <a:solidFill>
                  <a:srgbClr val="314864"/>
                </a:solidFill>
                <a:latin typeface="Didot"/>
                <a:cs typeface="Didot"/>
              </a:rPr>
              <a:t>y</a:t>
            </a:r>
            <a:r>
              <a:rPr sz="4500" spc="-17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500" spc="-95" dirty="0" smtClean="0">
                <a:solidFill>
                  <a:srgbClr val="314864"/>
                </a:solidFill>
                <a:latin typeface="Didot"/>
                <a:cs typeface="Didot"/>
              </a:rPr>
              <a:t>an</a:t>
            </a:r>
            <a:r>
              <a:rPr sz="4500" spc="0" dirty="0" smtClean="0">
                <a:solidFill>
                  <a:srgbClr val="314864"/>
                </a:solidFill>
                <a:latin typeface="Didot"/>
                <a:cs typeface="Didot"/>
              </a:rPr>
              <a:t>d</a:t>
            </a:r>
            <a:r>
              <a:rPr sz="4500" spc="-17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500" spc="-95" dirty="0" smtClean="0">
                <a:solidFill>
                  <a:srgbClr val="314864"/>
                </a:solidFill>
                <a:latin typeface="Didot"/>
                <a:cs typeface="Didot"/>
              </a:rPr>
              <a:t>Quantu</a:t>
            </a:r>
            <a:r>
              <a:rPr sz="4500" spc="0" dirty="0" smtClean="0">
                <a:solidFill>
                  <a:srgbClr val="314864"/>
                </a:solidFill>
                <a:latin typeface="Didot"/>
                <a:cs typeface="Didot"/>
              </a:rPr>
              <a:t>m</a:t>
            </a:r>
            <a:r>
              <a:rPr sz="4500" spc="-17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500" spc="-95" dirty="0" smtClean="0">
                <a:solidFill>
                  <a:srgbClr val="314864"/>
                </a:solidFill>
                <a:latin typeface="Didot"/>
                <a:cs typeface="Didot"/>
              </a:rPr>
              <a:t>Me</a:t>
            </a:r>
            <a:r>
              <a:rPr sz="4500" spc="-140" dirty="0" smtClean="0">
                <a:solidFill>
                  <a:srgbClr val="314864"/>
                </a:solidFill>
                <a:latin typeface="Didot"/>
                <a:cs typeface="Didot"/>
              </a:rPr>
              <a:t>c</a:t>
            </a:r>
            <a:r>
              <a:rPr sz="4500" spc="-95" dirty="0" smtClean="0">
                <a:solidFill>
                  <a:srgbClr val="314864"/>
                </a:solidFill>
                <a:latin typeface="Didot"/>
                <a:cs typeface="Didot"/>
              </a:rPr>
              <a:t>hanics</a:t>
            </a:r>
            <a:endParaRPr sz="45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267306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2592586"/>
            <a:ext cx="390461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The spe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ial theory of 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elati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ity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760" y="3018641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143" y="2938165"/>
            <a:ext cx="5000625" cy="7169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The speed of light as a 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tant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250" dirty="0" smtClean="0">
                <a:latin typeface="Palatino"/>
                <a:cs typeface="Palatino"/>
              </a:rPr>
              <a:t>The 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elati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ity of time, length, and mass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760" y="3364219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781" y="370979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7164" y="3629323"/>
            <a:ext cx="3977640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The general theory of 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elati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ity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760" y="4055377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3143" y="3974902"/>
            <a:ext cx="3478529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Ein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tein</a:t>
            </a:r>
            <a:r>
              <a:rPr sz="2250" spc="-5" dirty="0" smtClean="0">
                <a:latin typeface="Palatino"/>
                <a:cs typeface="Palatino"/>
              </a:rPr>
              <a:t>’</a:t>
            </a:r>
            <a:r>
              <a:rPr sz="2250" spc="0" dirty="0" smtClean="0">
                <a:latin typeface="Palatino"/>
                <a:cs typeface="Palatino"/>
              </a:rPr>
              <a:t>s theory of gra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ity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8781" y="4400956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7164" y="4320481"/>
            <a:ext cx="5758815" cy="2790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P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oofs of Ein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tein</a:t>
            </a:r>
            <a:r>
              <a:rPr sz="2250" spc="-5" dirty="0" smtClean="0">
                <a:latin typeface="Palatino"/>
                <a:cs typeface="Palatino"/>
              </a:rPr>
              <a:t>’</a:t>
            </a:r>
            <a:r>
              <a:rPr sz="2250" spc="0" dirty="0" smtClean="0">
                <a:latin typeface="Palatino"/>
                <a:cs typeface="Palatino"/>
              </a:rPr>
              <a:t>s theories</a:t>
            </a:r>
            <a:endParaRPr sz="2250">
              <a:latin typeface="Palatino"/>
              <a:cs typeface="Palatino"/>
            </a:endParaRPr>
          </a:p>
          <a:p>
            <a:pPr marL="12700" marR="12700">
              <a:lnSpc>
                <a:spcPct val="100800"/>
              </a:lnSpc>
            </a:pPr>
            <a:r>
              <a:rPr sz="2250" dirty="0" smtClean="0">
                <a:latin typeface="Palatino"/>
                <a:cs typeface="Palatino"/>
              </a:rPr>
              <a:t>Position vs. momentum at the quantum le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el </a:t>
            </a:r>
            <a:r>
              <a:rPr sz="2250" spc="-12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irtual parti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les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250" dirty="0" smtClean="0">
                <a:latin typeface="Palatino"/>
                <a:cs typeface="Palatino"/>
              </a:rPr>
              <a:t>The stan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a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d model</a:t>
            </a:r>
            <a:endParaRPr sz="2250">
              <a:latin typeface="Palatino"/>
              <a:cs typeface="Palatino"/>
            </a:endParaRPr>
          </a:p>
          <a:p>
            <a:pPr marL="12700" marR="1480820">
              <a:lnSpc>
                <a:spcPct val="100800"/>
              </a:lnSpc>
            </a:pPr>
            <a:r>
              <a:rPr sz="2250" dirty="0" smtClean="0">
                <a:latin typeface="Palatino"/>
                <a:cs typeface="Palatino"/>
              </a:rPr>
              <a:t>The dis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overy of the Higgs boson Quarks and neutrin</a:t>
            </a:r>
            <a:r>
              <a:rPr sz="2250" spc="-5" dirty="0" smtClean="0">
                <a:latin typeface="Palatino"/>
                <a:cs typeface="Palatino"/>
              </a:rPr>
              <a:t>o</a:t>
            </a:r>
            <a:r>
              <a:rPr sz="2250" spc="0" dirty="0" smtClean="0">
                <a:latin typeface="Palatino"/>
                <a:cs typeface="Palatino"/>
              </a:rPr>
              <a:t>s</a:t>
            </a:r>
            <a:endParaRPr sz="2250">
              <a:latin typeface="Palatino"/>
              <a:cs typeface="Palatino"/>
            </a:endParaRPr>
          </a:p>
          <a:p>
            <a:pPr marL="12700" marR="1334135">
              <a:lnSpc>
                <a:spcPct val="100800"/>
              </a:lnSpc>
            </a:pPr>
            <a:r>
              <a:rPr sz="2250" dirty="0" smtClean="0">
                <a:latin typeface="Palatino"/>
                <a:cs typeface="Palatino"/>
              </a:rPr>
              <a:t>The la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ge ha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on 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olli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er at CERN String theory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8781" y="4746535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8781" y="509211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8781" y="5437693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8781" y="578327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8781" y="6128851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08781" y="6474430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8781" y="6820009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Som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800" spc="-620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Thing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s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t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o</a:t>
            </a:r>
            <a:r>
              <a:rPr sz="4800" spc="-620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Thin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k</a:t>
            </a:r>
            <a:r>
              <a:rPr sz="4800" spc="-450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About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2845851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Why 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an</a:t>
            </a:r>
            <a:r>
              <a:rPr sz="2250" spc="-5" dirty="0" smtClean="0">
                <a:latin typeface="Palatino"/>
                <a:cs typeface="Palatino"/>
              </a:rPr>
              <a:t>’</a:t>
            </a:r>
            <a:r>
              <a:rPr sz="2250" spc="0" dirty="0" smtClean="0">
                <a:latin typeface="Palatino"/>
                <a:cs typeface="Palatino"/>
              </a:rPr>
              <a:t>t the speed of light 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hange?</a:t>
            </a:r>
            <a:endParaRPr sz="2250">
              <a:latin typeface="Palatino"/>
              <a:cs typeface="Palatino"/>
            </a:endParaRPr>
          </a:p>
          <a:p>
            <a:pPr marL="12700" marR="12700">
              <a:lnSpc>
                <a:spcPct val="100800"/>
              </a:lnSpc>
            </a:pPr>
            <a:r>
              <a:rPr sz="2250" spc="5" dirty="0" smtClean="0">
                <a:latin typeface="Palatino"/>
                <a:cs typeface="Palatino"/>
              </a:rPr>
              <a:t>If the speed of light is 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tant, what impli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ations does that ha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 for time, length, and mass?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250" dirty="0" smtClean="0">
                <a:latin typeface="Palatino"/>
                <a:cs typeface="Palatino"/>
              </a:rPr>
              <a:t>Can we e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 tra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el as fast as the speed of light?</a:t>
            </a:r>
            <a:endParaRPr sz="2250">
              <a:latin typeface="Palatino"/>
              <a:cs typeface="Palatino"/>
            </a:endParaRPr>
          </a:p>
          <a:p>
            <a:pPr marL="12700" marR="1919605">
              <a:lnSpc>
                <a:spcPct val="100800"/>
              </a:lnSpc>
            </a:pPr>
            <a:r>
              <a:rPr sz="2250" dirty="0" smtClean="0">
                <a:latin typeface="Palatino"/>
                <a:cs typeface="Palatino"/>
              </a:rPr>
              <a:t>How do we know that Ein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tein</a:t>
            </a:r>
            <a:r>
              <a:rPr sz="2250" spc="-5" dirty="0" smtClean="0">
                <a:latin typeface="Palatino"/>
                <a:cs typeface="Palatino"/>
              </a:rPr>
              <a:t>’</a:t>
            </a:r>
            <a:r>
              <a:rPr sz="2250" spc="0" dirty="0" smtClean="0">
                <a:latin typeface="Palatino"/>
                <a:cs typeface="Palatino"/>
              </a:rPr>
              <a:t>s theories a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 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or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t? </a:t>
            </a:r>
            <a:r>
              <a:rPr sz="2250" spc="5" dirty="0" smtClean="0">
                <a:latin typeface="Palatino"/>
                <a:cs typeface="Palatino"/>
              </a:rPr>
              <a:t>Is an ele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t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on a parti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le or a wave?</a:t>
            </a:r>
            <a:endParaRPr sz="2250">
              <a:latin typeface="Palatino"/>
              <a:cs typeface="Palatino"/>
            </a:endParaRPr>
          </a:p>
          <a:p>
            <a:pPr marL="12700" marR="929640">
              <a:lnSpc>
                <a:spcPct val="100800"/>
              </a:lnSpc>
            </a:pPr>
            <a:r>
              <a:rPr sz="2250" spc="5" dirty="0" smtClean="0">
                <a:latin typeface="Palatino"/>
                <a:cs typeface="Palatino"/>
              </a:rPr>
              <a:t>If we know whe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 an ele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t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on is, what 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an we know about its momentum?</a:t>
            </a:r>
            <a:endParaRPr sz="2250">
              <a:latin typeface="Palatino"/>
              <a:cs typeface="Palatino"/>
            </a:endParaRPr>
          </a:p>
          <a:p>
            <a:pPr marL="12700" marR="304800">
              <a:lnSpc>
                <a:spcPct val="100800"/>
              </a:lnSpc>
            </a:pPr>
            <a:r>
              <a:rPr sz="2250" spc="5" dirty="0" smtClean="0">
                <a:latin typeface="Palatino"/>
                <a:cs typeface="Palatino"/>
              </a:rPr>
              <a:t>If we know an ele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t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on</a:t>
            </a:r>
            <a:r>
              <a:rPr sz="2250" spc="-5" dirty="0" smtClean="0">
                <a:latin typeface="Palatino"/>
                <a:cs typeface="Palatino"/>
              </a:rPr>
              <a:t>’</a:t>
            </a:r>
            <a:r>
              <a:rPr sz="2250" spc="0" dirty="0" smtClean="0">
                <a:latin typeface="Palatino"/>
                <a:cs typeface="Palatino"/>
              </a:rPr>
              <a:t>s momentum, what 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an we know about its position?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250" dirty="0" smtClean="0">
                <a:latin typeface="Palatino"/>
                <a:cs typeface="Palatino"/>
              </a:rPr>
              <a:t>How 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an virtual parti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les appear out of nothing?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2250" spc="-125" dirty="0" smtClean="0">
                <a:latin typeface="Palatino"/>
                <a:cs typeface="Palatino"/>
              </a:rPr>
              <a:t>W</a:t>
            </a:r>
            <a:r>
              <a:rPr sz="2250" spc="0" dirty="0" smtClean="0">
                <a:latin typeface="Palatino"/>
                <a:cs typeface="Palatino"/>
              </a:rPr>
              <a:t>ill string theory unify 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elati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ity and quantum me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hani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s?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781" y="3191430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8781" y="388258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781" y="4228167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08781" y="4573746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08781" y="491932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8781" y="561048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8781" y="6301640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8781" y="6647219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N</a:t>
            </a:r>
            <a:r>
              <a:rPr sz="4800" spc="-15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w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s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o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f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th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800" spc="-620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585" dirty="0" smtClean="0">
                <a:solidFill>
                  <a:srgbClr val="314864"/>
                </a:solidFill>
                <a:latin typeface="Didot"/>
                <a:cs typeface="Didot"/>
              </a:rPr>
              <a:t>W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eek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414177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4061297"/>
            <a:ext cx="384873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Ast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onomy News of the </a:t>
            </a:r>
            <a:r>
              <a:rPr sz="2250" spc="-210" dirty="0" smtClean="0">
                <a:latin typeface="Palatino"/>
                <a:cs typeface="Palatino"/>
              </a:rPr>
              <a:t>W</a:t>
            </a:r>
            <a:r>
              <a:rPr sz="2250" spc="0" dirty="0" smtClean="0">
                <a:latin typeface="Palatino"/>
                <a:cs typeface="Palatino"/>
              </a:rPr>
              <a:t>eek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760" y="4544947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143" y="4464472"/>
            <a:ext cx="588327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u="heavy" dirty="0" smtClean="0">
                <a:latin typeface="Palatino"/>
                <a:cs typeface="Palatino"/>
                <a:hlinkClick r:id="rId2"/>
              </a:rPr>
              <a:t>http://ww</a:t>
            </a:r>
            <a:r>
              <a:rPr sz="2250" u="heavy" spc="-210" dirty="0" smtClean="0">
                <a:latin typeface="Palatino"/>
                <a:cs typeface="Palatino"/>
                <a:hlinkClick r:id="rId2"/>
              </a:rPr>
              <a:t>w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.lb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cc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.edu/Ast</a:t>
            </a:r>
            <a:r>
              <a:rPr sz="2250" u="heavy" spc="-40" dirty="0" smtClean="0">
                <a:latin typeface="Palatino"/>
                <a:cs typeface="Palatino"/>
                <a:hlinkClick r:id="rId2"/>
              </a:rPr>
              <a:t>r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onomy/News.</a:t>
            </a:r>
            <a:r>
              <a:rPr sz="2250" u="heavy" spc="-5" dirty="0" smtClean="0">
                <a:latin typeface="Palatino"/>
                <a:cs typeface="Palatino"/>
                <a:hlinkClick r:id="rId2"/>
              </a:rPr>
              <a:t>c</a:t>
            </a:r>
            <a:r>
              <a:rPr sz="2250" u="heavy" spc="0" dirty="0" smtClean="0">
                <a:latin typeface="Palatino"/>
                <a:cs typeface="Palatino"/>
                <a:hlinkClick r:id="rId2"/>
              </a:rPr>
              <a:t>fm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8781" y="4948123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87164" y="4867647"/>
            <a:ext cx="230949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The sky this week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760" y="535129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3143" y="5270823"/>
            <a:ext cx="625030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u="heavy" dirty="0" smtClean="0">
                <a:latin typeface="Palatino"/>
                <a:cs typeface="Palatino"/>
                <a:hlinkClick r:id="rId3"/>
              </a:rPr>
              <a:t>http://ww</a:t>
            </a:r>
            <a:r>
              <a:rPr sz="2250" u="heavy" spc="-210" dirty="0" smtClean="0">
                <a:latin typeface="Palatino"/>
                <a:cs typeface="Palatino"/>
                <a:hlinkClick r:id="rId3"/>
              </a:rPr>
              <a:t>w</a:t>
            </a:r>
            <a:r>
              <a:rPr sz="2250" u="heavy" spc="0" dirty="0" smtClean="0">
                <a:latin typeface="Palatino"/>
                <a:cs typeface="Palatino"/>
                <a:hlinkClick r:id="rId3"/>
              </a:rPr>
              <a:t>.sta</a:t>
            </a:r>
            <a:r>
              <a:rPr sz="2250" u="heavy" spc="-40" dirty="0" smtClean="0">
                <a:latin typeface="Palatino"/>
                <a:cs typeface="Palatino"/>
                <a:hlinkClick r:id="rId3"/>
              </a:rPr>
              <a:t>r</a:t>
            </a:r>
            <a:r>
              <a:rPr sz="2250" u="heavy" spc="0" dirty="0" smtClean="0">
                <a:latin typeface="Palatino"/>
                <a:cs typeface="Palatino"/>
                <a:hlinkClick r:id="rId3"/>
              </a:rPr>
              <a:t>hu</a:t>
            </a:r>
            <a:r>
              <a:rPr sz="2250" u="heavy" spc="-5" dirty="0" smtClean="0">
                <a:latin typeface="Palatino"/>
                <a:cs typeface="Palatino"/>
                <a:hlinkClick r:id="rId3"/>
              </a:rPr>
              <a:t>s</a:t>
            </a:r>
            <a:r>
              <a:rPr sz="2250" u="heavy" spc="0" dirty="0" smtClean="0">
                <a:latin typeface="Palatino"/>
                <a:cs typeface="Palatino"/>
                <a:hlinkClick r:id="rId3"/>
              </a:rPr>
              <a:t>tle</a:t>
            </a:r>
            <a:r>
              <a:rPr sz="2250" u="heavy" spc="-170" dirty="0" smtClean="0">
                <a:latin typeface="Palatino"/>
                <a:cs typeface="Palatino"/>
                <a:hlinkClick r:id="rId3"/>
              </a:rPr>
              <a:t>r</a:t>
            </a:r>
            <a:r>
              <a:rPr sz="2250" u="heavy" spc="0" dirty="0" smtClean="0">
                <a:latin typeface="Palatino"/>
                <a:cs typeface="Palatino"/>
                <a:hlinkClick r:id="rId3"/>
              </a:rPr>
              <a:t>.</a:t>
            </a:r>
            <a:r>
              <a:rPr sz="2250" u="heavy" spc="-5" dirty="0" smtClean="0">
                <a:latin typeface="Palatino"/>
                <a:cs typeface="Palatino"/>
                <a:hlinkClick r:id="rId3"/>
              </a:rPr>
              <a:t>c</a:t>
            </a:r>
            <a:r>
              <a:rPr sz="2250" u="heavy" spc="0" dirty="0" smtClean="0">
                <a:latin typeface="Palatino"/>
                <a:cs typeface="Palatino"/>
                <a:hlinkClick r:id="rId3"/>
              </a:rPr>
              <a:t>om/JHSG_DNLD.html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6708502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674689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8781" y="3372668"/>
            <a:ext cx="5280025" cy="7708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Se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50" dirty="0" smtClean="0">
                <a:solidFill>
                  <a:srgbClr val="314864"/>
                </a:solidFill>
                <a:latin typeface="Didot"/>
                <a:cs typeface="Didot"/>
              </a:rPr>
              <a:t>y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o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u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n</a:t>
            </a:r>
            <a:r>
              <a:rPr sz="4800" spc="-15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x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t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50" dirty="0" smtClean="0">
                <a:solidFill>
                  <a:srgbClr val="314864"/>
                </a:solidFill>
                <a:latin typeface="Didot"/>
                <a:cs typeface="Didot"/>
              </a:rPr>
              <a:t>w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eek!!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Stu</a:t>
            </a:r>
            <a:r>
              <a:rPr sz="4800" spc="-170" dirty="0" smtClean="0">
                <a:solidFill>
                  <a:srgbClr val="314864"/>
                </a:solidFill>
                <a:latin typeface="Didot"/>
                <a:cs typeface="Didot"/>
              </a:rPr>
              <a:t>d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y</a:t>
            </a:r>
            <a:r>
              <a:rPr sz="4800" spc="-620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220" dirty="0" smtClean="0">
                <a:solidFill>
                  <a:srgbClr val="314864"/>
                </a:solidFill>
                <a:latin typeface="Didot"/>
                <a:cs typeface="Didot"/>
              </a:rPr>
              <a:t>T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i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p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o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f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th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800" spc="-620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585" dirty="0" smtClean="0">
                <a:solidFill>
                  <a:srgbClr val="314864"/>
                </a:solidFill>
                <a:latin typeface="Didot"/>
                <a:cs typeface="Didot"/>
              </a:rPr>
              <a:t>W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eek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3537009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3456533"/>
            <a:ext cx="2567940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Find a stu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y-bu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dy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760" y="394018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143" y="3859709"/>
            <a:ext cx="8455025" cy="238696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Everything we do he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 in 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ollege mu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t be your own work</a:t>
            </a:r>
            <a:endParaRPr sz="2250">
              <a:latin typeface="Palatino"/>
              <a:cs typeface="Palatino"/>
            </a:endParaRPr>
          </a:p>
          <a:p>
            <a:pPr marL="12700" marR="12700">
              <a:lnSpc>
                <a:spcPct val="117600"/>
              </a:lnSpc>
            </a:pPr>
            <a:r>
              <a:rPr sz="2250" spc="-210" dirty="0" smtClean="0">
                <a:latin typeface="Palatino"/>
                <a:cs typeface="Palatino"/>
              </a:rPr>
              <a:t>Y</a:t>
            </a:r>
            <a:r>
              <a:rPr sz="2250" spc="0" dirty="0" smtClean="0">
                <a:latin typeface="Palatino"/>
                <a:cs typeface="Palatino"/>
              </a:rPr>
              <a:t>et in the work worl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, you mu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t 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olla</a:t>
            </a:r>
            <a:r>
              <a:rPr sz="2250" spc="-5" dirty="0" smtClean="0">
                <a:latin typeface="Palatino"/>
                <a:cs typeface="Palatino"/>
              </a:rPr>
              <a:t>b</a:t>
            </a:r>
            <a:r>
              <a:rPr sz="2250" spc="0" dirty="0" smtClean="0">
                <a:latin typeface="Palatino"/>
                <a:cs typeface="Palatino"/>
              </a:rPr>
              <a:t>orate and work with others Form a stu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y g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oup</a:t>
            </a:r>
            <a:endParaRPr sz="2250">
              <a:latin typeface="Palatino"/>
              <a:cs typeface="Palatino"/>
            </a:endParaRPr>
          </a:p>
          <a:p>
            <a:pPr marL="12700" marR="4614545">
              <a:lnSpc>
                <a:spcPct val="117600"/>
              </a:lnSpc>
            </a:pPr>
            <a:r>
              <a:rPr sz="2250" spc="-210" dirty="0" smtClean="0">
                <a:latin typeface="Palatino"/>
                <a:cs typeface="Palatino"/>
              </a:rPr>
              <a:t>T</a:t>
            </a:r>
            <a:r>
              <a:rPr sz="2250" spc="0" dirty="0" smtClean="0">
                <a:latin typeface="Palatino"/>
                <a:cs typeface="Palatino"/>
              </a:rPr>
              <a:t>ake 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lasses with your frien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s Help ea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h other out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dirty="0" smtClean="0">
                <a:latin typeface="Palatino"/>
                <a:cs typeface="Palatino"/>
              </a:rPr>
              <a:t>Pu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h ea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h other to do well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760" y="4343360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760" y="4746535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760" y="5149710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44760" y="5552886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4760" y="5956061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6708502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674689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8781" y="3372668"/>
            <a:ext cx="7053580" cy="758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Question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s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fro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m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Las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t</a:t>
            </a:r>
            <a:r>
              <a:rPr sz="4800" spc="-620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585" dirty="0" smtClean="0">
                <a:solidFill>
                  <a:srgbClr val="314864"/>
                </a:solidFill>
                <a:latin typeface="Didot"/>
                <a:cs typeface="Didot"/>
              </a:rPr>
              <a:t>W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eek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4358432"/>
            <a:ext cx="1388745" cy="287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5C86B8"/>
                </a:solidFill>
                <a:latin typeface="Palatino"/>
                <a:cs typeface="Palatino"/>
              </a:rPr>
              <a:t>The Uni</a:t>
            </a:r>
            <a:r>
              <a:rPr sz="1800" spc="-5" dirty="0" smtClean="0">
                <a:solidFill>
                  <a:srgbClr val="5C86B8"/>
                </a:solidFill>
                <a:latin typeface="Palatino"/>
                <a:cs typeface="Palatino"/>
              </a:rPr>
              <a:t>v</a:t>
            </a:r>
            <a:r>
              <a:rPr sz="1800" spc="0" dirty="0" smtClean="0">
                <a:solidFill>
                  <a:srgbClr val="5C86B8"/>
                </a:solidFill>
                <a:latin typeface="Palatino"/>
                <a:cs typeface="Palatino"/>
              </a:rPr>
              <a:t>erse</a:t>
            </a:r>
            <a:endParaRPr sz="1800">
              <a:latin typeface="Palatino"/>
              <a:cs typeface="Palatin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6708502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674689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08781" y="3372668"/>
            <a:ext cx="2089150" cy="7581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Lecture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4358432"/>
            <a:ext cx="1380490" cy="287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dirty="0" smtClean="0">
                <a:solidFill>
                  <a:srgbClr val="5C86B8"/>
                </a:solidFill>
                <a:latin typeface="Palatino"/>
                <a:cs typeface="Palatino"/>
              </a:rPr>
              <a:t>The Big Bang</a:t>
            </a:r>
            <a:endParaRPr sz="1800">
              <a:latin typeface="Palatino"/>
              <a:cs typeface="Palatin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Einstein</a:t>
            </a:r>
            <a:r>
              <a:rPr sz="4800" spc="-365" dirty="0" smtClean="0">
                <a:solidFill>
                  <a:srgbClr val="314864"/>
                </a:solidFill>
                <a:latin typeface="Didot"/>
                <a:cs typeface="Didot"/>
              </a:rPr>
              <a:t>’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s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Cosmologica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l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Constant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4544947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4464472"/>
            <a:ext cx="3844925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Capital G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eek letter lambda </a:t>
            </a:r>
            <a:r>
              <a:rPr sz="2250" spc="865" dirty="0" smtClean="0">
                <a:latin typeface="Palatino"/>
                <a:cs typeface="Palatino"/>
              </a:rPr>
              <a:t>"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760" y="4948123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143" y="4807297"/>
            <a:ext cx="8462645" cy="19869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730500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Added to 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eate a stable, balan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ed 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 Hu</a:t>
            </a:r>
            <a:r>
              <a:rPr sz="2250" spc="-5" dirty="0" smtClean="0">
                <a:latin typeface="Palatino"/>
                <a:cs typeface="Palatino"/>
              </a:rPr>
              <a:t>b</a:t>
            </a:r>
            <a:r>
              <a:rPr sz="2250" spc="0" dirty="0" smtClean="0">
                <a:latin typeface="Palatino"/>
                <a:cs typeface="Palatino"/>
              </a:rPr>
              <a:t>ble found that the 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 is expan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ing</a:t>
            </a:r>
            <a:endParaRPr sz="2250">
              <a:latin typeface="Palatino"/>
              <a:cs typeface="Palatino"/>
            </a:endParaRPr>
          </a:p>
          <a:p>
            <a:pPr marL="12700" marR="12700">
              <a:lnSpc>
                <a:spcPct val="100800"/>
              </a:lnSpc>
              <a:spcBef>
                <a:spcPts val="450"/>
              </a:spcBef>
            </a:pPr>
            <a:r>
              <a:rPr sz="2250" dirty="0" smtClean="0">
                <a:latin typeface="Palatino"/>
                <a:cs typeface="Palatino"/>
              </a:rPr>
              <a:t>The 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osmologi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al 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on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tant was thought to be unne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essary be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au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 the 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 is not stable</a:t>
            </a:r>
            <a:endParaRPr sz="2250">
              <a:latin typeface="Palatino"/>
              <a:cs typeface="Palatino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sz="2250" dirty="0" smtClean="0">
                <a:latin typeface="Palatino"/>
                <a:cs typeface="Palatino"/>
              </a:rPr>
              <a:t>Ein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tein said it was his biggest blun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760" y="535129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760" y="5754473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760" y="650322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0740" y="690640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59123" y="6825928"/>
            <a:ext cx="7004050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  <a:hlinkClick r:id="rId2"/>
              </a:rPr>
              <a:t>http://en.wikipedia.o</a:t>
            </a:r>
            <a:r>
              <a:rPr sz="2250" spc="-40" dirty="0" smtClean="0">
                <a:latin typeface="Palatino"/>
                <a:cs typeface="Palatino"/>
                <a:hlinkClick r:id="rId2"/>
              </a:rPr>
              <a:t>r</a:t>
            </a:r>
            <a:r>
              <a:rPr sz="2250" spc="0" dirty="0" smtClean="0">
                <a:latin typeface="Palatino"/>
                <a:cs typeface="Palatino"/>
                <a:hlinkClick r:id="rId2"/>
              </a:rPr>
              <a:t>g/wiki/Cosmologi</a:t>
            </a:r>
            <a:r>
              <a:rPr sz="2250" spc="-5" dirty="0" smtClean="0">
                <a:latin typeface="Palatino"/>
                <a:cs typeface="Palatino"/>
                <a:hlinkClick r:id="rId2"/>
              </a:rPr>
              <a:t>c</a:t>
            </a:r>
            <a:r>
              <a:rPr sz="2250" spc="0" dirty="0" smtClean="0">
                <a:latin typeface="Palatino"/>
                <a:cs typeface="Palatino"/>
                <a:hlinkClick r:id="rId2"/>
              </a:rPr>
              <a:t>al_</a:t>
            </a:r>
            <a:r>
              <a:rPr sz="2250" spc="-5" dirty="0" smtClean="0">
                <a:latin typeface="Palatino"/>
                <a:cs typeface="Palatino"/>
                <a:hlinkClick r:id="rId2"/>
              </a:rPr>
              <a:t>c</a:t>
            </a:r>
            <a:r>
              <a:rPr sz="2250" spc="0" dirty="0" smtClean="0">
                <a:latin typeface="Palatino"/>
                <a:cs typeface="Palatino"/>
                <a:hlinkClick r:id="rId2"/>
              </a:rPr>
              <a:t>on</a:t>
            </a:r>
            <a:r>
              <a:rPr sz="2250" spc="-5" dirty="0" smtClean="0">
                <a:latin typeface="Palatino"/>
                <a:cs typeface="Palatino"/>
                <a:hlinkClick r:id="rId2"/>
              </a:rPr>
              <a:t>s</a:t>
            </a:r>
            <a:r>
              <a:rPr sz="2250" spc="0" dirty="0" smtClean="0">
                <a:latin typeface="Palatino"/>
                <a:cs typeface="Palatino"/>
                <a:hlinkClick r:id="rId2"/>
              </a:rPr>
              <a:t>tant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65300" y="3467100"/>
            <a:ext cx="2654300" cy="393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07200" y="1612900"/>
            <a:ext cx="3136900" cy="4102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481" y="2129581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1481" y="2167979"/>
            <a:ext cx="9215438" cy="95"/>
          </a:xfrm>
          <a:custGeom>
            <a:avLst/>
            <a:gdLst/>
            <a:ahLst/>
            <a:cxnLst/>
            <a:rect l="l" t="t" r="r" b="b"/>
            <a:pathLst>
              <a:path w="9215438" h="95">
                <a:moveTo>
                  <a:pt x="0" y="0"/>
                </a:moveTo>
                <a:lnTo>
                  <a:pt x="9215438" y="95"/>
                </a:lnTo>
              </a:path>
            </a:pathLst>
          </a:custGeom>
          <a:ln w="9599">
            <a:solidFill>
              <a:srgbClr val="7996B9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Thre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484" dirty="0" smtClean="0">
                <a:solidFill>
                  <a:srgbClr val="314864"/>
                </a:solidFill>
                <a:latin typeface="Didot"/>
                <a:cs typeface="Didot"/>
              </a:rPr>
              <a:t>P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ossibl</a:t>
            </a:r>
            <a:r>
              <a:rPr sz="4800" spc="0" dirty="0" smtClean="0">
                <a:solidFill>
                  <a:srgbClr val="314864"/>
                </a:solidFill>
                <a:latin typeface="Didot"/>
                <a:cs typeface="Didot"/>
              </a:rPr>
              <a:t>e</a:t>
            </a:r>
            <a:r>
              <a:rPr sz="4800" spc="-185" dirty="0" smtClean="0">
                <a:solidFill>
                  <a:srgbClr val="314864"/>
                </a:solidFill>
                <a:latin typeface="Didot"/>
                <a:cs typeface="Didot"/>
              </a:rPr>
              <a:t> </a:t>
            </a:r>
            <a:r>
              <a:rPr sz="4800" spc="-100" dirty="0" smtClean="0">
                <a:solidFill>
                  <a:srgbClr val="314864"/>
                </a:solidFill>
                <a:latin typeface="Didot"/>
                <a:cs typeface="Didot"/>
              </a:rPr>
              <a:t>Endings</a:t>
            </a:r>
            <a:endParaRPr sz="4800">
              <a:latin typeface="Didot"/>
              <a:cs typeface="Dido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08781" y="529370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7164" y="5213226"/>
            <a:ext cx="906780" cy="37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50" dirty="0" smtClean="0">
                <a:latin typeface="Palatino"/>
                <a:cs typeface="Palatino"/>
              </a:rPr>
              <a:t>Closed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44760" y="5696877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23143" y="5556051"/>
            <a:ext cx="5153025" cy="1641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259715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Gra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ity is st</a:t>
            </a:r>
            <a:r>
              <a:rPr sz="2250" spc="-4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onger than the expan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ion The expan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ion slows</a:t>
            </a:r>
            <a:endParaRPr sz="2250">
              <a:latin typeface="Palatino"/>
              <a:cs typeface="Palatino"/>
            </a:endParaRPr>
          </a:p>
          <a:p>
            <a:pPr marL="12700" marR="12700">
              <a:lnSpc>
                <a:spcPct val="117600"/>
              </a:lnSpc>
            </a:pPr>
            <a:r>
              <a:rPr sz="2250" dirty="0" smtClean="0">
                <a:latin typeface="Palatino"/>
                <a:cs typeface="Palatino"/>
              </a:rPr>
              <a:t>Gra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ity pulls the 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 ba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k together Uni</a:t>
            </a:r>
            <a:r>
              <a:rPr sz="2250" spc="-5" dirty="0" smtClean="0">
                <a:latin typeface="Palatino"/>
                <a:cs typeface="Palatino"/>
              </a:rPr>
              <a:t>v</a:t>
            </a:r>
            <a:r>
              <a:rPr sz="2250" spc="0" dirty="0" smtClean="0">
                <a:latin typeface="Palatino"/>
                <a:cs typeface="Palatino"/>
              </a:rPr>
              <a:t>er</a:t>
            </a:r>
            <a:r>
              <a:rPr sz="2250" spc="-5" dirty="0" smtClean="0">
                <a:latin typeface="Palatino"/>
                <a:cs typeface="Palatino"/>
              </a:rPr>
              <a:t>s</a:t>
            </a:r>
            <a:r>
              <a:rPr sz="2250" spc="0" dirty="0" smtClean="0">
                <a:latin typeface="Palatino"/>
                <a:cs typeface="Palatino"/>
              </a:rPr>
              <a:t>e en</a:t>
            </a:r>
            <a:r>
              <a:rPr sz="2250" spc="-5" dirty="0" smtClean="0">
                <a:latin typeface="Palatino"/>
                <a:cs typeface="Palatino"/>
              </a:rPr>
              <a:t>d</a:t>
            </a:r>
            <a:r>
              <a:rPr sz="2250" spc="0" dirty="0" smtClean="0">
                <a:latin typeface="Palatino"/>
                <a:cs typeface="Palatino"/>
              </a:rPr>
              <a:t>s in a “Big C</a:t>
            </a:r>
            <a:r>
              <a:rPr sz="2250" spc="-20" dirty="0" smtClean="0">
                <a:latin typeface="Palatino"/>
                <a:cs typeface="Palatino"/>
              </a:rPr>
              <a:t>r</a:t>
            </a:r>
            <a:r>
              <a:rPr sz="2250" spc="0" dirty="0" smtClean="0">
                <a:latin typeface="Palatino"/>
                <a:cs typeface="Palatino"/>
              </a:rPr>
              <a:t>un</a:t>
            </a:r>
            <a:r>
              <a:rPr sz="2250" spc="-5" dirty="0" smtClean="0">
                <a:latin typeface="Palatino"/>
                <a:cs typeface="Palatino"/>
              </a:rPr>
              <a:t>c</a:t>
            </a:r>
            <a:r>
              <a:rPr sz="2250" spc="0" dirty="0" smtClean="0">
                <a:latin typeface="Palatino"/>
                <a:cs typeface="Palatino"/>
              </a:rPr>
              <a:t>h”</a:t>
            </a:r>
            <a:endParaRPr sz="2250">
              <a:latin typeface="Palatino"/>
              <a:cs typeface="Palatin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4760" y="6100052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4760" y="6503228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4760" y="6906404"/>
            <a:ext cx="139065" cy="1784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100" spc="-210" dirty="0" smtClean="0">
                <a:solidFill>
                  <a:srgbClr val="5C86B8"/>
                </a:solidFill>
                <a:latin typeface="ＭＳ 明朝"/>
                <a:cs typeface="ＭＳ 明朝"/>
              </a:rPr>
              <a:t>✤</a:t>
            </a:r>
            <a:endParaRPr sz="1100">
              <a:latin typeface="ＭＳ 明朝"/>
              <a:cs typeface="ＭＳ 明朝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461000" y="1765300"/>
            <a:ext cx="3835400" cy="3644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7475" y="193675"/>
            <a:ext cx="9823450" cy="7385050"/>
          </a:xfrm>
          <a:custGeom>
            <a:avLst/>
            <a:gdLst/>
            <a:ahLst/>
            <a:cxnLst/>
            <a:rect l="l" t="t" r="r" b="b"/>
            <a:pathLst>
              <a:path w="9823450" h="7385050">
                <a:moveTo>
                  <a:pt x="0" y="7385050"/>
                </a:moveTo>
                <a:lnTo>
                  <a:pt x="9823450" y="7385050"/>
                </a:lnTo>
                <a:lnTo>
                  <a:pt x="9823450" y="0"/>
                </a:lnTo>
                <a:lnTo>
                  <a:pt x="0" y="0"/>
                </a:lnTo>
                <a:lnTo>
                  <a:pt x="0" y="7385050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-5024024" y="71787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361</TotalTime>
  <Words>2128</Words>
  <Application>Microsoft Macintosh PowerPoint</Application>
  <PresentationFormat>Custom</PresentationFormat>
  <Paragraphs>476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Astronomy Picture of the Day</vt:lpstr>
      <vt:lpstr>Astronomer of the Week</vt:lpstr>
      <vt:lpstr>News of the Week</vt:lpstr>
      <vt:lpstr>Study Tip of the Week</vt:lpstr>
      <vt:lpstr>PowerPoint Presentation</vt:lpstr>
      <vt:lpstr>PowerPoint Presentation</vt:lpstr>
      <vt:lpstr>Einstein’s Cosmological Constant</vt:lpstr>
      <vt:lpstr>Three Possible Endings</vt:lpstr>
      <vt:lpstr>Three Possible Endings</vt:lpstr>
      <vt:lpstr>Three Possible Endings</vt:lpstr>
      <vt:lpstr>Expanding Universe</vt:lpstr>
      <vt:lpstr>Arno Penzias &amp; Robert Wilson</vt:lpstr>
      <vt:lpstr>Cosmic Microwave Background</vt:lpstr>
      <vt:lpstr>From COBE to WMAP</vt:lpstr>
      <vt:lpstr>Cosmic Microwave Background</vt:lpstr>
      <vt:lpstr>The Planck Mission</vt:lpstr>
      <vt:lpstr>Planck First Results</vt:lpstr>
      <vt:lpstr>The Cosmic Calendar</vt:lpstr>
      <vt:lpstr>The Remnant of the Big Bang</vt:lpstr>
      <vt:lpstr>The Big Bang Timeline</vt:lpstr>
      <vt:lpstr>The Big Bang Timeline</vt:lpstr>
      <vt:lpstr>The Big Bang Timeline</vt:lpstr>
      <vt:lpstr>The Big Bang Timeline</vt:lpstr>
      <vt:lpstr>Inflation</vt:lpstr>
      <vt:lpstr>Nucleosynthesis</vt:lpstr>
      <vt:lpstr>Recombination</vt:lpstr>
      <vt:lpstr>The First Stars</vt:lpstr>
      <vt:lpstr>The Highest Redshift</vt:lpstr>
      <vt:lpstr>The Composition of the Universe</vt:lpstr>
      <vt:lpstr>Baryonic Matter</vt:lpstr>
      <vt:lpstr>Dark Matter</vt:lpstr>
      <vt:lpstr>Dark Matter</vt:lpstr>
      <vt:lpstr>Dark Energy</vt:lpstr>
      <vt:lpstr>Dark Energy</vt:lpstr>
      <vt:lpstr>Big Bang--Alternative Theories</vt:lpstr>
      <vt:lpstr>Steady State Theory</vt:lpstr>
      <vt:lpstr>PowerPoint Presentation</vt:lpstr>
      <vt:lpstr>Some Things to Think About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Asma Said</cp:lastModifiedBy>
  <cp:revision>1</cp:revision>
  <dcterms:created xsi:type="dcterms:W3CDTF">2014-03-25T14:34:13Z</dcterms:created>
  <dcterms:modified xsi:type="dcterms:W3CDTF">2014-03-26T03:36:59Z</dcterms:modified>
</cp:coreProperties>
</file>