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305" r:id="rId16"/>
    <p:sldId id="274" r:id="rId17"/>
    <p:sldId id="306" r:id="rId18"/>
    <p:sldId id="276" r:id="rId19"/>
    <p:sldId id="307" r:id="rId20"/>
    <p:sldId id="278" r:id="rId21"/>
    <p:sldId id="279" r:id="rId22"/>
    <p:sldId id="308" r:id="rId23"/>
    <p:sldId id="281" r:id="rId24"/>
    <p:sldId id="282" r:id="rId25"/>
    <p:sldId id="283" r:id="rId26"/>
    <p:sldId id="284" r:id="rId27"/>
    <p:sldId id="285" r:id="rId28"/>
    <p:sldId id="286" r:id="rId29"/>
    <p:sldId id="309" r:id="rId30"/>
    <p:sldId id="288" r:id="rId31"/>
    <p:sldId id="310" r:id="rId32"/>
    <p:sldId id="290" r:id="rId33"/>
    <p:sldId id="291" r:id="rId34"/>
    <p:sldId id="292" r:id="rId35"/>
    <p:sldId id="293" r:id="rId36"/>
    <p:sldId id="311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12" r:id="rId46"/>
    <p:sldId id="304" r:id="rId47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032">
          <p15:clr>
            <a:srgbClr val="A4A3A4"/>
          </p15:clr>
        </p15:guide>
        <p15:guide id="3" pos="288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499"/>
    <a:srgbClr val="F44311"/>
    <a:srgbClr val="0063B1"/>
    <a:srgbClr val="232E5B"/>
    <a:srgbClr val="0064B2"/>
    <a:srgbClr val="000000"/>
    <a:srgbClr val="E5B73D"/>
    <a:srgbClr val="CD0044"/>
    <a:srgbClr val="4D92BC"/>
    <a:srgbClr val="6A7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229" autoAdjust="0"/>
  </p:normalViewPr>
  <p:slideViewPr>
    <p:cSldViewPr snapToGrid="0">
      <p:cViewPr varScale="1">
        <p:scale>
          <a:sx n="146" d="100"/>
          <a:sy n="146" d="100"/>
        </p:scale>
        <p:origin x="-2024" y="-112"/>
      </p:cViewPr>
      <p:guideLst>
        <p:guide orient="horz" pos="2160"/>
        <p:guide orient="horz" pos="4032"/>
        <p:guide pos="28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-504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tags" Target="tags/tag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notesMaster" Target="notesMasters/notesMaster1.xml"/><Relationship Id="rId4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CAE23-4D2E-2F4E-8AF9-A93C6DBEAC74}" type="datetimeFigureOut">
              <a:rPr lang="en-US" smtClean="0"/>
              <a:t>5/14/14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44CFC-8BF9-2C4E-9289-81FEC5A72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0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116663-B372-3E48-9F73-B21AA219DB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497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E69F1-2C49-8541-A1A5-EFBA37142D8A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259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24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0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671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442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remains </a:t>
            </a:r>
            <a:r>
              <a:rPr lang="en-US" dirty="0">
                <a:ea typeface="Batang" charset="0"/>
                <a:cs typeface="Batang" charset="0"/>
              </a:rPr>
              <a:t>the same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2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C</a:t>
            </a:r>
            <a:r>
              <a:rPr lang="en-US" dirty="0" smtClean="0">
                <a:ea typeface="Batang" charset="0"/>
                <a:cs typeface="Batang" charset="0"/>
              </a:rPr>
              <a:t>. remains </a:t>
            </a:r>
            <a:r>
              <a:rPr lang="en-US" dirty="0">
                <a:ea typeface="Batang" charset="0"/>
                <a:cs typeface="Batang" charset="0"/>
              </a:rPr>
              <a:t>the same.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61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downward</a:t>
            </a:r>
            <a:r>
              <a:rPr lang="en-US" dirty="0">
                <a:ea typeface="Batang" charset="0"/>
                <a:cs typeface="Batang" charset="0"/>
              </a:rPr>
              <a:t>, </a:t>
            </a:r>
            <a:r>
              <a:rPr lang="en-US" i="1" dirty="0">
                <a:ea typeface="Batang" charset="0"/>
                <a:cs typeface="Batang" charset="0"/>
              </a:rPr>
              <a:t>g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492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downward</a:t>
            </a:r>
            <a:r>
              <a:rPr lang="en-US" dirty="0">
                <a:ea typeface="Batang" charset="0"/>
                <a:cs typeface="Batang" charset="0"/>
              </a:rPr>
              <a:t>, </a:t>
            </a:r>
            <a:r>
              <a:rPr lang="en-US" i="1" dirty="0">
                <a:ea typeface="Batang" charset="0"/>
                <a:cs typeface="Batang" charset="0"/>
              </a:rPr>
              <a:t>g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38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60</a:t>
            </a:r>
            <a:r>
              <a:rPr lang="en-US" dirty="0">
                <a:ea typeface="Batang" charset="0"/>
                <a:cs typeface="Batang" charset="0"/>
                <a:sym typeface="Symbol" charset="0"/>
              </a:rPr>
              <a:t></a:t>
            </a:r>
            <a:r>
              <a:rPr lang="en-US" dirty="0" smtClean="0">
                <a:ea typeface="Batang" charset="0"/>
                <a:cs typeface="Batang" charset="0"/>
                <a:sym typeface="Symbol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2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60</a:t>
            </a:r>
            <a:r>
              <a:rPr lang="en-US" dirty="0">
                <a:ea typeface="Batang" charset="0"/>
                <a:cs typeface="Batang" charset="0"/>
                <a:sym typeface="Symbol" charset="0"/>
              </a:rPr>
              <a:t></a:t>
            </a:r>
            <a:r>
              <a:rPr lang="en-US" dirty="0" smtClean="0">
                <a:ea typeface="Batang" charset="0"/>
                <a:cs typeface="Batang" charset="0"/>
                <a:sym typeface="Symbol" charset="0"/>
              </a:rPr>
              <a:t>.</a:t>
            </a:r>
            <a:endParaRPr lang="en-US" dirty="0">
              <a:ea typeface="Batang" charset="0"/>
              <a:cs typeface="Bata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84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7665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119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5 </a:t>
            </a:r>
            <a:r>
              <a:rPr lang="en-US" dirty="0">
                <a:ea typeface="Batang" charset="0"/>
                <a:cs typeface="Batang" charset="0"/>
              </a:rPr>
              <a:t>meters below the dashed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447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5 </a:t>
            </a:r>
            <a:r>
              <a:rPr lang="en-US" dirty="0">
                <a:ea typeface="Batang" charset="0"/>
                <a:cs typeface="Batang" charset="0"/>
              </a:rPr>
              <a:t>meters below the dashed 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387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738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3800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555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833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020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matches </a:t>
            </a:r>
            <a:r>
              <a:rPr lang="en-US" dirty="0">
                <a:ea typeface="Batang" charset="0"/>
                <a:cs typeface="Batang" charset="0"/>
              </a:rPr>
              <a:t>the curved surface of Planet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385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Batang" charset="0"/>
                <a:cs typeface="Batang" charset="0"/>
              </a:rPr>
              <a:t>A.</a:t>
            </a:r>
            <a:r>
              <a:rPr lang="en-US" baseline="0" dirty="0" smtClean="0">
                <a:ea typeface="Batang" charset="0"/>
                <a:cs typeface="Batang" charset="0"/>
              </a:rPr>
              <a:t> </a:t>
            </a:r>
            <a:r>
              <a:rPr lang="en-US" dirty="0" smtClean="0">
                <a:ea typeface="Batang" charset="0"/>
                <a:cs typeface="Batang" charset="0"/>
              </a:rPr>
              <a:t>matches </a:t>
            </a:r>
            <a:r>
              <a:rPr lang="en-US" dirty="0">
                <a:ea typeface="Batang" charset="0"/>
                <a:cs typeface="Batang" charset="0"/>
              </a:rPr>
              <a:t>the curved surface of Planet Earth.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256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832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a </a:t>
            </a:r>
            <a:r>
              <a:rPr lang="en-US" dirty="0">
                <a:ea typeface="Batang" charset="0"/>
                <a:cs typeface="Batang" charset="0"/>
              </a:rPr>
              <a:t>circle.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37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a </a:t>
            </a:r>
            <a:r>
              <a:rPr lang="en-US" dirty="0">
                <a:ea typeface="Batang" charset="0"/>
                <a:cs typeface="Batang" charset="0"/>
              </a:rPr>
              <a:t>circle.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828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1712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606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9878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varies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311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A</a:t>
            </a:r>
            <a:r>
              <a:rPr lang="en-US" dirty="0" smtClean="0">
                <a:ea typeface="Batang" charset="0"/>
                <a:cs typeface="Batang" charset="0"/>
              </a:rPr>
              <a:t>. varies</a:t>
            </a:r>
            <a:r>
              <a:rPr lang="en-US" dirty="0">
                <a:ea typeface="Batang" charset="0"/>
                <a:cs typeface="Batang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467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964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18849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4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3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933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44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1216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2913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21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outruns </a:t>
            </a:r>
            <a:r>
              <a:rPr lang="en-US" dirty="0">
                <a:ea typeface="Batang" charset="0"/>
                <a:cs typeface="Batang" charset="0"/>
              </a:rPr>
              <a:t>the influence of </a:t>
            </a:r>
            <a:r>
              <a:rPr lang="en-US" dirty="0" smtClean="0">
                <a:ea typeface="Batang" charset="0"/>
                <a:cs typeface="Batang" charset="0"/>
              </a:rPr>
              <a:t>Earth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gravity, but is never beyond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957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ea typeface="Batang" charset="0"/>
                <a:cs typeface="Batang" charset="0"/>
              </a:rPr>
              <a:t>B</a:t>
            </a:r>
            <a:r>
              <a:rPr lang="en-US" dirty="0" smtClean="0">
                <a:ea typeface="Batang" charset="0"/>
                <a:cs typeface="Batang" charset="0"/>
              </a:rPr>
              <a:t>. outruns </a:t>
            </a:r>
            <a:r>
              <a:rPr lang="en-US" dirty="0">
                <a:ea typeface="Batang" charset="0"/>
                <a:cs typeface="Batang" charset="0"/>
              </a:rPr>
              <a:t>the influence of </a:t>
            </a:r>
            <a:r>
              <a:rPr lang="en-US" dirty="0" smtClean="0">
                <a:ea typeface="Batang" charset="0"/>
                <a:cs typeface="Batang" charset="0"/>
              </a:rPr>
              <a:t>Earth</a:t>
            </a:r>
            <a:r>
              <a:rPr lang="fr-FR" altLang="ja-JP" dirty="0" smtClean="0">
                <a:ea typeface="Batang" charset="0"/>
                <a:cs typeface="Batang" charset="0"/>
              </a:rPr>
              <a:t>'</a:t>
            </a:r>
            <a:r>
              <a:rPr lang="en-US" dirty="0" smtClean="0">
                <a:ea typeface="Batang" charset="0"/>
                <a:cs typeface="Batang" charset="0"/>
              </a:rPr>
              <a:t>s </a:t>
            </a:r>
            <a:r>
              <a:rPr lang="en-US" dirty="0">
                <a:ea typeface="Batang" charset="0"/>
                <a:cs typeface="Batang" charset="0"/>
              </a:rPr>
              <a:t>gravity, but is never beyond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819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90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19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123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6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2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65126" y="3124200"/>
            <a:ext cx="3768147" cy="107721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lIns="91440"/>
          <a:lstStyle>
            <a:lvl1pPr>
              <a:defRPr>
                <a:solidFill>
                  <a:srgbClr val="F44311"/>
                </a:solidFill>
              </a:defRPr>
            </a:lvl1pPr>
          </a:lstStyle>
          <a:p>
            <a:pPr lvl="0"/>
            <a:r>
              <a:rPr lang="en-US" noProof="0" dirty="0" smtClean="0"/>
              <a:t>Click to edit</a:t>
            </a:r>
            <a:br>
              <a:rPr lang="en-US" noProof="0" dirty="0" smtClean="0"/>
            </a:br>
            <a:r>
              <a:rPr lang="en-US" noProof="0" dirty="0" smtClean="0"/>
              <a:t>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4860925"/>
            <a:ext cx="6569075" cy="400110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000" baseline="0">
                <a:solidFill>
                  <a:srgbClr val="F44311"/>
                </a:solidFill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5125" y="4445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smtClean="0">
                <a:solidFill>
                  <a:schemeClr val="bg1"/>
                </a:solidFill>
              </a:rPr>
              <a:t>Lecture Outline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HEWI9107_12_eca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602537"/>
            <a:ext cx="4886325" cy="625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037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25" y="1463040"/>
            <a:ext cx="4038600" cy="5106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90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D5BCDE4-2888-8547-8C78-57D79B1356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6350" y="0"/>
            <a:ext cx="9162288" cy="609600"/>
          </a:xfrm>
          <a:prstGeom prst="rect">
            <a:avLst/>
          </a:prstGeom>
          <a:solidFill>
            <a:srgbClr val="2E4499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614908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5720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957254"/>
            <a:ext cx="8229600" cy="4653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87313" y="6613525"/>
            <a:ext cx="5399087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cs typeface="+mj-cs"/>
              </a:defRPr>
            </a:lvl1pPr>
          </a:lstStyle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</p:sldLayoutIdLst>
  <p:hf sldNum="0" hdr="0" dt="0"/>
  <p:txStyles>
    <p:titleStyle>
      <a:lvl1pPr algn="l" rtl="0" fontAlgn="base">
        <a:spcBef>
          <a:spcPct val="50000"/>
        </a:spcBef>
        <a:spcAft>
          <a:spcPct val="0"/>
        </a:spcAft>
        <a:defRPr sz="3200" b="1">
          <a:solidFill>
            <a:srgbClr val="2E4499"/>
          </a:solidFill>
          <a:latin typeface="+mj-lt"/>
          <a:ea typeface="+mj-ea"/>
          <a:cs typeface="+mj-cs"/>
        </a:defRPr>
      </a:lvl1pPr>
      <a:lvl2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3200" b="1">
          <a:solidFill>
            <a:srgbClr val="BE58A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tabLst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2E4499"/>
        </a:buClr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43"/>
          <p:cNvSpPr>
            <a:spLocks noGrp="1" noChangeArrowheads="1"/>
          </p:cNvSpPr>
          <p:nvPr>
            <p:ph type="ctrTitle"/>
          </p:nvPr>
        </p:nvSpPr>
        <p:spPr>
          <a:xfrm>
            <a:off x="365125" y="2890391"/>
            <a:ext cx="3879605" cy="1569660"/>
          </a:xfrm>
        </p:spPr>
        <p:txBody>
          <a:bodyPr/>
          <a:lstStyle/>
          <a:p>
            <a:r>
              <a:rPr lang="en-US" dirty="0" smtClean="0"/>
              <a:t>Chapter 10: Projectile and Satellite Motion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5394325" y="873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1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404949" y="2477914"/>
            <a:ext cx="4675802" cy="4226206"/>
          </a:xfrm>
          <a:prstGeom prst="rect">
            <a:avLst/>
          </a:prstGeom>
        </p:spPr>
      </p:pic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Paths of projectile following a parabolic trajectory</a:t>
            </a:r>
          </a:p>
          <a:p>
            <a:pPr lvl="1"/>
            <a:r>
              <a:rPr lang="en-US" sz="2400" dirty="0" smtClean="0"/>
              <a:t>Horizontal component along </a:t>
            </a:r>
            <a:br>
              <a:rPr lang="en-US" sz="2400" dirty="0" smtClean="0"/>
            </a:br>
            <a:r>
              <a:rPr lang="en-US" sz="2400" dirty="0" smtClean="0"/>
              <a:t>trajectory remains </a:t>
            </a:r>
            <a:br>
              <a:rPr lang="en-US" sz="2400" dirty="0" smtClean="0"/>
            </a:br>
            <a:r>
              <a:rPr lang="en-US" sz="2400" dirty="0" smtClean="0"/>
              <a:t>unchanged.</a:t>
            </a:r>
          </a:p>
          <a:p>
            <a:pPr lvl="1"/>
            <a:r>
              <a:rPr lang="en-US" sz="2400" dirty="0" smtClean="0"/>
              <a:t>Only vertical component </a:t>
            </a:r>
            <a:br>
              <a:rPr lang="en-US" sz="2400" dirty="0" smtClean="0"/>
            </a:br>
            <a:r>
              <a:rPr lang="en-US" sz="2400" dirty="0" smtClean="0"/>
              <a:t>changes.</a:t>
            </a:r>
          </a:p>
          <a:p>
            <a:pPr lvl="1"/>
            <a:r>
              <a:rPr lang="en-US" sz="2400" dirty="0" smtClean="0"/>
              <a:t>Velocity at any point is </a:t>
            </a:r>
            <a:br>
              <a:rPr lang="en-US" sz="2400" dirty="0" smtClean="0"/>
            </a:br>
            <a:r>
              <a:rPr lang="en-US" sz="2400" dirty="0" smtClean="0"/>
              <a:t>computed with the </a:t>
            </a:r>
            <a:br>
              <a:rPr lang="en-US" sz="2400" dirty="0" smtClean="0"/>
            </a:br>
            <a:r>
              <a:rPr lang="en-US" sz="2400" dirty="0" smtClean="0"/>
              <a:t>Pythagorean theorem </a:t>
            </a:r>
            <a:br>
              <a:rPr lang="en-US" sz="2400" dirty="0" smtClean="0"/>
            </a:br>
            <a:r>
              <a:rPr lang="en-US" sz="2400" dirty="0" smtClean="0"/>
              <a:t>(diagonal of rectangle).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3" y="1800672"/>
            <a:ext cx="8681021" cy="4653915"/>
          </a:xfrm>
        </p:spPr>
        <p:txBody>
          <a:bodyPr/>
          <a:lstStyle/>
          <a:p>
            <a:r>
              <a:rPr lang="en-US" dirty="0" smtClean="0"/>
              <a:t>Different horizontal distances</a:t>
            </a:r>
          </a:p>
          <a:p>
            <a:pPr lvl="1"/>
            <a:r>
              <a:rPr lang="en-US" dirty="0" smtClean="0"/>
              <a:t>Same range is obtained from two different launching angles when the angles add up to 90</a:t>
            </a:r>
            <a:r>
              <a:rPr lang="en-US" spc="-2000" dirty="0"/>
              <a:t> °</a:t>
            </a:r>
            <a:r>
              <a:rPr lang="en-US" dirty="0" smtClean="0"/>
              <a:t>.</a:t>
            </a:r>
            <a:endParaRPr lang="en-US" spc="-1800" dirty="0" smtClean="0"/>
          </a:p>
          <a:p>
            <a:pPr lvl="2"/>
            <a:r>
              <a:rPr lang="en-US" dirty="0" smtClean="0"/>
              <a:t>Object thrown at an angle of 60</a:t>
            </a:r>
            <a:r>
              <a:rPr lang="en-US" spc="-2000" dirty="0" smtClean="0"/>
              <a:t>°</a:t>
            </a:r>
            <a:r>
              <a:rPr lang="en-US" dirty="0" smtClean="0">
                <a:sym typeface="Symbol" charset="0"/>
              </a:rPr>
              <a:t>  has the same range as if it were thrown at an angle of 30</a:t>
            </a:r>
            <a:r>
              <a:rPr lang="en-US" spc="-2000" dirty="0"/>
              <a:t> °</a:t>
            </a:r>
            <a:r>
              <a:rPr lang="en-US" dirty="0">
                <a:sym typeface="Symbol" charset="0"/>
              </a:rPr>
              <a:t> </a:t>
            </a:r>
            <a:r>
              <a:rPr lang="en-US" dirty="0" smtClean="0">
                <a:sym typeface="Symbol" charset="0"/>
              </a:rPr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6" name="Picture 5" descr="10_1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5"/>
          <a:stretch/>
        </p:blipFill>
        <p:spPr>
          <a:xfrm>
            <a:off x="1773367" y="4063524"/>
            <a:ext cx="5597266" cy="258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horizontal distances (continued)</a:t>
            </a:r>
          </a:p>
          <a:p>
            <a:pPr lvl="1"/>
            <a:r>
              <a:rPr lang="en-US" dirty="0" smtClean="0"/>
              <a:t>Maximum range occurs for ideal launch at </a:t>
            </a:r>
            <a:br>
              <a:rPr lang="en-US" dirty="0" smtClean="0"/>
            </a:br>
            <a:r>
              <a:rPr lang="en-US" dirty="0" smtClean="0"/>
              <a:t>45</a:t>
            </a:r>
            <a:r>
              <a:rPr lang="en-US" spc="-2000" dirty="0" smtClean="0"/>
              <a:t> </a:t>
            </a:r>
            <a:r>
              <a:rPr lang="en-US" spc="-2000" dirty="0"/>
              <a:t>°</a:t>
            </a:r>
            <a:r>
              <a:rPr lang="en-US" dirty="0" smtClean="0">
                <a:sym typeface="Symbol" charset="0"/>
              </a:rPr>
              <a:t>.</a:t>
            </a:r>
          </a:p>
          <a:p>
            <a:pPr lvl="1"/>
            <a:r>
              <a:rPr lang="en-US" dirty="0" smtClean="0">
                <a:sym typeface="Symbol" charset="0"/>
              </a:rPr>
              <a:t>With air resistance, the maximum range occurs for a baseball batted at less than 45</a:t>
            </a:r>
            <a:r>
              <a:rPr lang="en-US" spc="-2000" dirty="0"/>
              <a:t> °</a:t>
            </a:r>
            <a:r>
              <a:rPr lang="en-US" dirty="0" smtClean="0">
                <a:sym typeface="Symbol" charset="0"/>
              </a:rPr>
              <a:t> above the horizontal (~25</a:t>
            </a:r>
            <a:r>
              <a:rPr lang="en-US" spc="-2000" dirty="0"/>
              <a:t> </a:t>
            </a:r>
            <a:r>
              <a:rPr lang="en-US" spc="-2000" dirty="0" smtClean="0"/>
              <a:t>°</a:t>
            </a:r>
            <a:r>
              <a:rPr lang="en-US" dirty="0" smtClean="0">
                <a:sym typeface="Symbol" charset="0"/>
              </a:rPr>
              <a:t>−34</a:t>
            </a:r>
            <a:r>
              <a:rPr lang="en-US" spc="-2000" dirty="0"/>
              <a:t> </a:t>
            </a:r>
            <a:r>
              <a:rPr lang="en-US" spc="-2000" dirty="0" smtClean="0"/>
              <a:t>°</a:t>
            </a:r>
            <a:r>
              <a:rPr lang="en-US" dirty="0" smtClean="0">
                <a:sym typeface="Symbol" charset="0"/>
              </a:rPr>
              <a:t>).</a:t>
            </a:r>
          </a:p>
          <a:p>
            <a:pPr lvl="1"/>
            <a:r>
              <a:rPr lang="en-US" dirty="0" smtClean="0">
                <a:sym typeface="Symbol" charset="0"/>
              </a:rPr>
              <a:t>With air resistance the maximum range occurs when a golf ball is hit at an angle less than 38</a:t>
            </a:r>
            <a:r>
              <a:rPr lang="en-US" spc="-2000" dirty="0"/>
              <a:t> °</a:t>
            </a:r>
            <a:r>
              <a:rPr lang="en-US" dirty="0" smtClean="0">
                <a:sym typeface="Symbol" charset="0"/>
              </a:rPr>
              <a:t>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1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423222" y="941541"/>
            <a:ext cx="3512748" cy="5688716"/>
          </a:xfrm>
          <a:prstGeom prst="rect">
            <a:avLst/>
          </a:prstGeom>
        </p:spPr>
      </p:pic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air resistance, the </a:t>
            </a:r>
            <a:br>
              <a:rPr lang="en-US" dirty="0" smtClean="0"/>
            </a:br>
            <a:r>
              <a:rPr lang="en-US" dirty="0" smtClean="0"/>
              <a:t>time for a projectile to reach </a:t>
            </a:r>
            <a:br>
              <a:rPr lang="en-US" dirty="0" smtClean="0"/>
            </a:br>
            <a:r>
              <a:rPr lang="en-US" dirty="0" smtClean="0"/>
              <a:t>maximum height is the same </a:t>
            </a:r>
            <a:br>
              <a:rPr lang="en-US" dirty="0" smtClean="0"/>
            </a:br>
            <a:r>
              <a:rPr lang="en-US" dirty="0" smtClean="0"/>
              <a:t>as the time for it to return to </a:t>
            </a:r>
            <a:br>
              <a:rPr lang="en-US" dirty="0" smtClean="0"/>
            </a:br>
            <a:r>
              <a:rPr lang="en-US" dirty="0" smtClean="0"/>
              <a:t>its initial level.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</a:t>
            </a:r>
            <a:r>
              <a:rPr lang="en-US" dirty="0" smtClean="0"/>
              <a:t>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NEIGHBOR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298299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velocity of a typical projectile can </a:t>
            </a:r>
            <a:r>
              <a:rPr lang="en-US" dirty="0" smtClean="0"/>
              <a:t>be represented </a:t>
            </a:r>
            <a:r>
              <a:rPr lang="en-US" dirty="0"/>
              <a:t>by horizontal and </a:t>
            </a:r>
            <a:r>
              <a:rPr lang="en-US" dirty="0" smtClean="0"/>
              <a:t>vertical components</a:t>
            </a:r>
            <a:r>
              <a:rPr lang="en-US" dirty="0"/>
              <a:t>. Assuming negligible air resistance, the horizontal component along the path of the projectile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increases.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decreases.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Not enough information.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</a:t>
            </a:r>
            <a:r>
              <a:rPr lang="en-US" dirty="0" smtClean="0"/>
              <a:t>Motion </a:t>
            </a:r>
            <a:br>
              <a:rPr lang="en-US" dirty="0" smtClean="0"/>
            </a:br>
            <a:r>
              <a:rPr lang="en-US" dirty="0" smtClean="0"/>
              <a:t>CHECK </a:t>
            </a:r>
            <a:r>
              <a:rPr lang="en-US" dirty="0"/>
              <a:t>YOUR ANSWER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idx="1"/>
          </p:nvPr>
        </p:nvSpPr>
        <p:spPr>
          <a:xfrm>
            <a:off x="365124" y="1957254"/>
            <a:ext cx="8298299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velocity of a typical projectile can </a:t>
            </a:r>
            <a:r>
              <a:rPr lang="en-US" sz="2400" dirty="0" smtClean="0"/>
              <a:t>be represented </a:t>
            </a:r>
            <a:r>
              <a:rPr lang="en-US" sz="2400" dirty="0"/>
              <a:t>by horizontal and </a:t>
            </a:r>
            <a:r>
              <a:rPr lang="en-US" sz="2400" dirty="0" smtClean="0"/>
              <a:t>vertical components</a:t>
            </a:r>
            <a:r>
              <a:rPr lang="en-US" sz="2400" dirty="0"/>
              <a:t>. Assuming negligible air resistance, the horizontal component along the path of the projectile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increases.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decreases.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remains the same.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Not enough information.</a:t>
            </a:r>
          </a:p>
          <a:p>
            <a:pPr marL="0" indent="0">
              <a:buNone/>
            </a:pPr>
            <a:r>
              <a:rPr lang="en-US" sz="2400" b="1" dirty="0" smtClean="0"/>
              <a:t>Explanation:</a:t>
            </a:r>
          </a:p>
          <a:p>
            <a:pPr marL="0" indent="0">
              <a:buNone/>
            </a:pPr>
            <a:r>
              <a:rPr lang="en-US" sz="2400" dirty="0" smtClean="0"/>
              <a:t>Since </a:t>
            </a:r>
            <a:r>
              <a:rPr lang="en-US" sz="2400" dirty="0"/>
              <a:t>there is no force horizontally, no </a:t>
            </a:r>
            <a:r>
              <a:rPr lang="en-US" sz="2400" dirty="0" smtClean="0"/>
              <a:t>horizontal acceleration </a:t>
            </a:r>
            <a:r>
              <a:rPr lang="en-US" sz="2400" dirty="0"/>
              <a:t>occurs.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569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no air resistance acts on a fast-moving baseball, its acceleration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downward,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combination of constant horizontal motion and accelerated downward motion.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opposite to the force of gravity.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centripetal.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no air resistance acts on a fast-moving baseball, its acceleration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downward, </a:t>
            </a:r>
            <a:r>
              <a:rPr lang="en-US" b="1" i="1" dirty="0" smtClean="0"/>
              <a:t>g</a:t>
            </a:r>
            <a:r>
              <a:rPr lang="en-US" b="1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combination of constant horizontal motion and accelerated downward motion.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opposite to the force of gravity.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centripetal.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71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341790" cy="46539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Neglecting air drag, a ball tossed at an angle of </a:t>
            </a:r>
            <a:r>
              <a:rPr lang="en-US" dirty="0" smtClean="0"/>
              <a:t>30</a:t>
            </a:r>
            <a:r>
              <a:rPr lang="en-US" spc="-2000" dirty="0"/>
              <a:t> °</a:t>
            </a:r>
            <a:r>
              <a:rPr lang="en-US" dirty="0" smtClean="0"/>
              <a:t> </a:t>
            </a:r>
            <a:r>
              <a:rPr lang="en-US" dirty="0"/>
              <a:t>with the horizontal will go as far downrange as one that is tossed at the same speed at an angle of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45</a:t>
            </a:r>
            <a:r>
              <a:rPr lang="en-US" spc="-2000" dirty="0"/>
              <a:t> °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60</a:t>
            </a:r>
            <a:r>
              <a:rPr lang="en-US" spc="-2000" dirty="0"/>
              <a:t> °</a:t>
            </a:r>
            <a:r>
              <a:rPr lang="en-US" dirty="0" smtClean="0">
                <a:sym typeface="Symbol" charset="0"/>
              </a:rPr>
              <a:t>.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75</a:t>
            </a:r>
            <a:r>
              <a:rPr lang="en-US" spc="-2000" dirty="0"/>
              <a:t> °</a:t>
            </a:r>
            <a:r>
              <a:rPr lang="en-US" dirty="0" smtClean="0">
                <a:sym typeface="Symbol" charset="0"/>
              </a:rPr>
              <a:t>.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Projectile Motion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372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957254"/>
            <a:ext cx="8341790" cy="465391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Neglecting air drag, a ball tossed at an angle of </a:t>
            </a:r>
            <a:r>
              <a:rPr lang="en-US" sz="2400" dirty="0" smtClean="0"/>
              <a:t>30</a:t>
            </a:r>
            <a:r>
              <a:rPr lang="en-US" sz="2400" spc="-2000" dirty="0"/>
              <a:t> </a:t>
            </a:r>
            <a:r>
              <a:rPr lang="en-US" sz="2400" spc="-2000" dirty="0" smtClean="0"/>
              <a:t>° </a:t>
            </a:r>
            <a:r>
              <a:rPr lang="en-US" sz="2400" dirty="0" smtClean="0"/>
              <a:t>  with </a:t>
            </a:r>
            <a:r>
              <a:rPr lang="en-US" sz="2400" dirty="0"/>
              <a:t>the horizontal will go as far downrange as one that is tossed at the same speed at an angle of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45</a:t>
            </a:r>
            <a:r>
              <a:rPr lang="en-US" sz="2400" spc="-1600" dirty="0" smtClean="0"/>
              <a:t>°.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60</a:t>
            </a:r>
            <a:r>
              <a:rPr lang="en-US" sz="2400" spc="-2000" dirty="0" smtClean="0"/>
              <a:t> </a:t>
            </a:r>
            <a:r>
              <a:rPr lang="en-US" sz="2400" spc="-1600" dirty="0" smtClean="0"/>
              <a:t>°</a:t>
            </a:r>
            <a:r>
              <a:rPr lang="en-US" sz="2400" b="1" spc="-1600" dirty="0" smtClean="0">
                <a:sym typeface="Symbol" charset="0"/>
              </a:rPr>
              <a:t>.</a:t>
            </a:r>
            <a:r>
              <a:rPr lang="en-US" sz="2400" b="1" dirty="0" smtClean="0"/>
              <a:t>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75</a:t>
            </a:r>
            <a:r>
              <a:rPr lang="en-US" sz="2400" spc="-2000" dirty="0" smtClean="0"/>
              <a:t> </a:t>
            </a:r>
            <a:r>
              <a:rPr lang="en-US" sz="2400" spc="-1600" dirty="0" smtClean="0"/>
              <a:t>°</a:t>
            </a:r>
            <a:r>
              <a:rPr lang="en-US" sz="2400" spc="-1600" dirty="0" smtClean="0">
                <a:sym typeface="Symbol" charset="0"/>
              </a:rPr>
              <a:t>.</a:t>
            </a:r>
            <a:endParaRPr lang="en-US" sz="2400" spc="-1600" dirty="0" smtClean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/>
              <a:t>Explanation</a:t>
            </a:r>
            <a:r>
              <a:rPr lang="en-US" sz="2000" b="1" dirty="0"/>
              <a:t>:</a:t>
            </a:r>
          </a:p>
          <a:p>
            <a:pPr marL="0" indent="0">
              <a:buNone/>
            </a:pPr>
            <a:r>
              <a:rPr lang="en-US" sz="2000" dirty="0" smtClean="0"/>
              <a:t>Same </a:t>
            </a:r>
            <a:r>
              <a:rPr lang="en-US" sz="2000" dirty="0"/>
              <a:t>initial-speed projectiles have the same range when their launching angles add up to </a:t>
            </a:r>
            <a:r>
              <a:rPr lang="en-US" sz="2000" dirty="0" smtClean="0"/>
              <a:t>90</a:t>
            </a:r>
            <a:r>
              <a:rPr lang="en-US" sz="2000" spc="-2000" dirty="0"/>
              <a:t>°</a:t>
            </a:r>
            <a:r>
              <a:rPr lang="en-US" sz="2000" dirty="0" smtClean="0"/>
              <a:t> . Why </a:t>
            </a:r>
            <a:r>
              <a:rPr lang="en-US" sz="2000" dirty="0"/>
              <a:t>this is true involves a bit of trigonometry—which, in the interest of time, </a:t>
            </a:r>
            <a:r>
              <a:rPr lang="en-US" sz="2000" dirty="0" smtClean="0"/>
              <a:t>we</a:t>
            </a:r>
            <a:r>
              <a:rPr lang="fr-FR" sz="2000" dirty="0" smtClean="0"/>
              <a:t>'</a:t>
            </a:r>
            <a:r>
              <a:rPr lang="en-US" sz="2000" dirty="0" smtClean="0"/>
              <a:t>ll </a:t>
            </a:r>
            <a:r>
              <a:rPr lang="en-US" sz="2000" dirty="0"/>
              <a:t>not pursue here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55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lecture will help you understand: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</a:p>
          <a:p>
            <a:r>
              <a:rPr lang="en-US" dirty="0" smtClean="0"/>
              <a:t>Fast-Moving Projectiles – Satellites</a:t>
            </a:r>
          </a:p>
          <a:p>
            <a:r>
              <a:rPr lang="en-US" dirty="0" smtClean="0"/>
              <a:t>Circular Satellite Orbits</a:t>
            </a:r>
          </a:p>
          <a:p>
            <a:r>
              <a:rPr lang="en-US" dirty="0" smtClean="0"/>
              <a:t>Elliptical Orbits</a:t>
            </a:r>
          </a:p>
          <a:p>
            <a:r>
              <a:rPr lang="en-US" dirty="0" smtClean="0"/>
              <a:t>Kepler</a:t>
            </a:r>
            <a:r>
              <a:rPr lang="fr-FR" altLang="ja-JP" dirty="0" smtClean="0"/>
              <a:t>'</a:t>
            </a:r>
            <a:r>
              <a:rPr lang="en-US" dirty="0" smtClean="0"/>
              <a:t>s Laws of Planetary Motion</a:t>
            </a:r>
          </a:p>
          <a:p>
            <a:r>
              <a:rPr lang="en-US" dirty="0" smtClean="0"/>
              <a:t>Energy Conservation and Satellite Motion</a:t>
            </a:r>
          </a:p>
          <a:p>
            <a:r>
              <a:rPr lang="en-US" dirty="0" smtClean="0"/>
              <a:t>Escape Speed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Fast-Moving Projectiles—Satellites</a:t>
            </a:r>
            <a:endParaRPr lang="en-US" dirty="0"/>
          </a:p>
        </p:txBody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Satellite motion is an example of a high-speed projectile.</a:t>
            </a:r>
          </a:p>
          <a:p>
            <a:r>
              <a:rPr lang="en-US" dirty="0" smtClean="0"/>
              <a:t>A satellite is simply a projectile that falls around Earth rather than into it.</a:t>
            </a:r>
          </a:p>
          <a:p>
            <a:pPr lvl="1"/>
            <a:r>
              <a:rPr lang="en-US" dirty="0" smtClean="0"/>
              <a:t>Sufficient tangential velocity needed for orbit.</a:t>
            </a:r>
          </a:p>
          <a:p>
            <a:pPr lvl="1"/>
            <a:r>
              <a:rPr lang="en-US" dirty="0" smtClean="0"/>
              <a:t>With no resistance to reduce speed, a satellite goes around Earth indefinitely.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16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11"/>
          <a:stretch/>
        </p:blipFill>
        <p:spPr>
          <a:xfrm>
            <a:off x="919526" y="4896883"/>
            <a:ext cx="6460786" cy="1909388"/>
          </a:xfrm>
          <a:prstGeom prst="rect">
            <a:avLst/>
          </a:prstGeom>
        </p:spPr>
      </p:pic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 the ball leaves the </a:t>
            </a:r>
            <a:r>
              <a:rPr lang="en-US" sz="2400" dirty="0" smtClean="0"/>
              <a:t>girl</a:t>
            </a:r>
            <a:r>
              <a:rPr lang="fr-FR" sz="2400" dirty="0" smtClean="0"/>
              <a:t>'</a:t>
            </a:r>
            <a:r>
              <a:rPr lang="en-US" sz="2400" dirty="0" smtClean="0"/>
              <a:t>s </a:t>
            </a:r>
            <a:r>
              <a:rPr lang="en-US" sz="2400" dirty="0"/>
              <a:t>hand, 1 second later it will have fallen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10 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5 meters below the dashed line.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less than 5 meters below the straight-line path.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Fast-Moving Projectiles—Satellites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4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As the ball leaves the </a:t>
            </a:r>
            <a:r>
              <a:rPr lang="en-US" sz="2400" dirty="0" smtClean="0"/>
              <a:t>girl</a:t>
            </a:r>
            <a:r>
              <a:rPr lang="fr-FR" sz="2400" dirty="0" smtClean="0"/>
              <a:t>'</a:t>
            </a:r>
            <a:r>
              <a:rPr lang="en-US" sz="2400" dirty="0" smtClean="0"/>
              <a:t>s </a:t>
            </a:r>
            <a:r>
              <a:rPr lang="en-US" sz="2400" dirty="0"/>
              <a:t>hand, 1 second later it will have fallen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10 meters.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5 meters below the dashed line.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less than 5 meters below the straight-line path.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pPr marL="514350" indent="-514350">
              <a:buFont typeface="+mj-lt"/>
              <a:buAutoNum type="alphaUcPeriod"/>
            </a:pPr>
            <a:endParaRPr lang="en-US" sz="2000" dirty="0" smtClean="0"/>
          </a:p>
          <a:p>
            <a:pPr marL="0" indent="0">
              <a:buNone/>
            </a:pPr>
            <a:r>
              <a:rPr lang="en-US" sz="2400" b="1" dirty="0"/>
              <a:t>Comment:</a:t>
            </a:r>
          </a:p>
          <a:p>
            <a:pPr marL="0" indent="0">
              <a:buNone/>
            </a:pPr>
            <a:r>
              <a:rPr lang="en-US" sz="2400" dirty="0" smtClean="0"/>
              <a:t>Whatever </a:t>
            </a:r>
            <a:r>
              <a:rPr lang="en-US" sz="2400" dirty="0"/>
              <a:t>the speed, the ball will fall a vertical distance of 5 meters below the dashed line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667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1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145"/>
          <a:stretch/>
        </p:blipFill>
        <p:spPr>
          <a:xfrm>
            <a:off x="4117898" y="3484486"/>
            <a:ext cx="4726244" cy="3095004"/>
          </a:xfrm>
          <a:prstGeom prst="rect">
            <a:avLst/>
          </a:prstGeom>
        </p:spPr>
      </p:pic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Satellite Orbits</a:t>
            </a:r>
            <a:endParaRPr lang="en-US" dirty="0"/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Satellite in circular orbit</a:t>
            </a:r>
          </a:p>
          <a:p>
            <a:pPr lvl="1"/>
            <a:r>
              <a:rPr lang="en-US" dirty="0" smtClean="0"/>
              <a:t>Speed</a:t>
            </a:r>
          </a:p>
          <a:p>
            <a:pPr lvl="2"/>
            <a:r>
              <a:rPr lang="en-US" dirty="0" smtClean="0"/>
              <a:t>must be great enough to ensure that its falling distance matches Earth</a:t>
            </a:r>
            <a:r>
              <a:rPr lang="fr-FR" altLang="ja-JP" dirty="0" smtClean="0"/>
              <a:t>'</a:t>
            </a:r>
            <a:r>
              <a:rPr lang="en-US" dirty="0" smtClean="0"/>
              <a:t>s curvature.</a:t>
            </a:r>
          </a:p>
          <a:p>
            <a:pPr lvl="2"/>
            <a:r>
              <a:rPr lang="en-US" dirty="0" smtClean="0"/>
              <a:t>is constant—only </a:t>
            </a:r>
            <a:br>
              <a:rPr lang="en-US" dirty="0" smtClean="0"/>
            </a:br>
            <a:r>
              <a:rPr lang="en-US" dirty="0" smtClean="0"/>
              <a:t>direction changes.</a:t>
            </a:r>
          </a:p>
          <a:p>
            <a:pPr lvl="2"/>
            <a:r>
              <a:rPr lang="en-US" dirty="0" smtClean="0"/>
              <a:t>is unchanged by </a:t>
            </a:r>
            <a:br>
              <a:rPr lang="en-US" dirty="0" smtClean="0"/>
            </a:br>
            <a:r>
              <a:rPr lang="en-US" dirty="0" smtClean="0"/>
              <a:t>gravity.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0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42" y="3245314"/>
            <a:ext cx="3318464" cy="3285250"/>
          </a:xfrm>
          <a:prstGeom prst="rect">
            <a:avLst/>
          </a:prstGeom>
        </p:spPr>
      </p:pic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Satellite Orbits</a:t>
            </a:r>
            <a:endParaRPr lang="en-US" dirty="0"/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Positioning:</a:t>
            </a:r>
          </a:p>
          <a:p>
            <a:pPr lvl="1"/>
            <a:r>
              <a:rPr lang="en-US" sz="2400" dirty="0" smtClean="0"/>
              <a:t>beyond Earth</a:t>
            </a:r>
            <a:r>
              <a:rPr lang="fr-FR" altLang="ja-JP" sz="2400" dirty="0" smtClean="0"/>
              <a:t>'</a:t>
            </a:r>
            <a:r>
              <a:rPr lang="en-US" sz="2400" dirty="0" smtClean="0"/>
              <a:t>s atmosphere, where air resistance is almost totally absent</a:t>
            </a:r>
          </a:p>
          <a:p>
            <a:pPr lvl="1"/>
            <a:r>
              <a:rPr lang="en-US" sz="2400" dirty="0" smtClean="0"/>
              <a:t>Example: Space shuttles </a:t>
            </a:r>
            <a:br>
              <a:rPr lang="en-US" sz="2400" dirty="0" smtClean="0"/>
            </a:br>
            <a:r>
              <a:rPr lang="en-US" sz="2400" dirty="0" smtClean="0"/>
              <a:t>are launched to altitudes </a:t>
            </a:r>
            <a:br>
              <a:rPr lang="en-US" sz="2400" dirty="0" smtClean="0"/>
            </a:br>
            <a:r>
              <a:rPr lang="en-US" sz="2400" dirty="0" smtClean="0"/>
              <a:t>of 150 kilometers or more, </a:t>
            </a:r>
            <a:br>
              <a:rPr lang="en-US" sz="2400" dirty="0" smtClean="0"/>
            </a:br>
            <a:r>
              <a:rPr lang="en-US" sz="2400" dirty="0" smtClean="0"/>
              <a:t>to be above air drag </a:t>
            </a:r>
            <a:br>
              <a:rPr lang="en-US" sz="2400" dirty="0" smtClean="0"/>
            </a:br>
            <a:r>
              <a:rPr lang="en-US" sz="2400" dirty="0" smtClean="0"/>
              <a:t>(But even the ISS, as</a:t>
            </a:r>
            <a:br>
              <a:rPr lang="en-US" sz="2400" dirty="0" smtClean="0"/>
            </a:br>
            <a:r>
              <a:rPr lang="en-US" sz="2400" dirty="0" smtClean="0"/>
              <a:t>shown experiences </a:t>
            </a:r>
            <a:r>
              <a:rPr lang="en-US" sz="2400" i="1" dirty="0" smtClean="0"/>
              <a:t>some</a:t>
            </a:r>
            <a:br>
              <a:rPr lang="en-US" sz="2400" i="1" dirty="0" smtClean="0"/>
            </a:br>
            <a:r>
              <a:rPr lang="en-US" sz="2400" dirty="0" smtClean="0"/>
              <a:t>air drag, which is compensated </a:t>
            </a:r>
            <a:br>
              <a:rPr lang="en-US" sz="2400" dirty="0" smtClean="0"/>
            </a:br>
            <a:r>
              <a:rPr lang="en-US" sz="2400" dirty="0" smtClean="0"/>
              <a:t>for with periodic upward boosts.)</a:t>
            </a:r>
            <a:endParaRPr lang="en-US" sz="2400" dirty="0"/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8296275" y="5524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Satellite Orbits</a:t>
            </a:r>
            <a:endParaRPr lang="en-US" dirty="0"/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</a:p>
          <a:p>
            <a:pPr lvl="1"/>
            <a:r>
              <a:rPr lang="en-US" dirty="0" smtClean="0"/>
              <a:t>moves in a direction perpendicular to the force of gravity acting on it</a:t>
            </a:r>
          </a:p>
          <a:p>
            <a:r>
              <a:rPr lang="en-US" dirty="0" smtClean="0"/>
              <a:t>Period for complete orbit about Earth</a:t>
            </a:r>
          </a:p>
          <a:p>
            <a:pPr lvl="2"/>
            <a:r>
              <a:rPr lang="en-US" dirty="0" smtClean="0"/>
              <a:t>for satellites close to Earth—about 90 minutes</a:t>
            </a:r>
          </a:p>
          <a:p>
            <a:pPr lvl="2"/>
            <a:r>
              <a:rPr lang="en-US" dirty="0" smtClean="0"/>
              <a:t>for satellites at higher altitudes—longer periods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Satellite Orbits</a:t>
            </a:r>
            <a:endParaRPr lang="en-US" dirty="0"/>
          </a:p>
        </p:txBody>
      </p:sp>
      <p:sp>
        <p:nvSpPr>
          <p:cNvPr id="74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Curvature of Earth</a:t>
            </a:r>
          </a:p>
          <a:p>
            <a:pPr lvl="1"/>
            <a:r>
              <a:rPr lang="en-US" dirty="0" smtClean="0"/>
              <a:t>Earth surface drops a vertical distance of 5 meters for every 8000 meters tangent to the surface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0_1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7"/>
          <a:stretch/>
        </p:blipFill>
        <p:spPr>
          <a:xfrm>
            <a:off x="266700" y="4327278"/>
            <a:ext cx="8601456" cy="1554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2281021" y="1236375"/>
            <a:ext cx="4479736" cy="4577122"/>
          </a:xfrm>
          <a:prstGeom prst="rect">
            <a:avLst/>
          </a:prstGeom>
        </p:spPr>
      </p:pic>
      <p:sp>
        <p:nvSpPr>
          <p:cNvPr id="75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Satellite Orbits</a:t>
            </a:r>
            <a:endParaRPr lang="en-US" dirty="0"/>
          </a:p>
        </p:txBody>
      </p:sp>
      <p:sp>
        <p:nvSpPr>
          <p:cNvPr id="75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5863063"/>
            <a:ext cx="8229600" cy="748106"/>
          </a:xfrm>
        </p:spPr>
        <p:txBody>
          <a:bodyPr/>
          <a:lstStyle/>
          <a:p>
            <a:r>
              <a:rPr lang="en-US" dirty="0" smtClean="0"/>
              <a:t>What speed will allow the ball to clear the gap?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NEIGHBOR 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you toss a projectile sideways, it curves as it falls. It will be an Earth satellite if the curve it makes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matches </a:t>
            </a:r>
            <a:r>
              <a:rPr lang="en-US" dirty="0"/>
              <a:t>the curved surface of </a:t>
            </a:r>
            <a:r>
              <a:rPr lang="en-US" dirty="0" smtClean="0"/>
              <a:t>Earth.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results in a straight line.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spirals out indefinitely.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None of the above.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When you toss a projectile sideways, it curves as it falls. It will be an Earth satellite if the curve it makes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b="1" dirty="0" smtClean="0"/>
              <a:t>matches </a:t>
            </a:r>
            <a:r>
              <a:rPr lang="en-US" sz="2400" b="1" dirty="0"/>
              <a:t>the curved surface </a:t>
            </a:r>
            <a:r>
              <a:rPr lang="en-US" sz="2400" b="1" dirty="0" smtClean="0"/>
              <a:t>of Earth.</a:t>
            </a:r>
            <a:endParaRPr lang="en-US" sz="2400" b="1" dirty="0"/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results in a straight line.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spirals out indefinitely.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None of the above.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Explanation</a:t>
            </a:r>
            <a:r>
              <a:rPr lang="en-US" sz="2400" b="1" dirty="0"/>
              <a:t>:</a:t>
            </a:r>
          </a:p>
          <a:p>
            <a:pPr marL="0" indent="0">
              <a:buNone/>
            </a:pPr>
            <a:r>
              <a:rPr lang="en-US" sz="2400" dirty="0" smtClean="0"/>
              <a:t>For </a:t>
            </a:r>
            <a:r>
              <a:rPr lang="en-US" sz="2400" dirty="0"/>
              <a:t>an 8-km tangent, Earth curves downward 5 m. Therefore, a projectile traveling horizontally at 8 km/s will fall 5 m in that time, and follow the curve of Earth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58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Without gravity, a tossed object follows a straight-line path.</a:t>
            </a:r>
          </a:p>
          <a:p>
            <a:r>
              <a:rPr lang="en-US" dirty="0" smtClean="0"/>
              <a:t>With gravity, the same object tossed at an angle follows a curved path.</a:t>
            </a:r>
          </a:p>
          <a:p>
            <a:r>
              <a:rPr lang="en-US" dirty="0"/>
              <a:t>Projectile:</a:t>
            </a:r>
          </a:p>
          <a:p>
            <a:pPr lvl="1"/>
            <a:r>
              <a:rPr lang="en-US" dirty="0" smtClean="0"/>
              <a:t>Any object that moves through the air or space under the influence of gravity, continuing in motion by its own inertia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satellite travels at a constant speed, the shape of its path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ellipse.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oval that is almost elliptical.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circle with a square corner, as seen throughout your book.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Circular Satellite Orbits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5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satellite travels at a constant speed, the shape of its path is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a circle.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ellipse.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an oval that is almost elliptical.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 circle with a square corner, as seen throughout your book.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944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24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0"/>
          <a:stretch/>
        </p:blipFill>
        <p:spPr>
          <a:xfrm>
            <a:off x="2551916" y="4717956"/>
            <a:ext cx="3787472" cy="2113844"/>
          </a:xfrm>
          <a:prstGeom prst="rect">
            <a:avLst/>
          </a:prstGeom>
        </p:spPr>
      </p:pic>
      <p:sp>
        <p:nvSpPr>
          <p:cNvPr id="75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Satellite Orbits</a:t>
            </a:r>
            <a:endParaRPr lang="en-US" dirty="0"/>
          </a:p>
        </p:txBody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 payload into orbit requires control over</a:t>
            </a:r>
          </a:p>
          <a:p>
            <a:r>
              <a:rPr lang="en-US" sz="2400" dirty="0" smtClean="0"/>
              <a:t>direction of rocket.</a:t>
            </a:r>
          </a:p>
          <a:p>
            <a:pPr lvl="1"/>
            <a:r>
              <a:rPr lang="en-US" sz="2000" dirty="0" smtClean="0"/>
              <a:t>Initially, rocket is fired vertically, then tipped.</a:t>
            </a:r>
          </a:p>
          <a:p>
            <a:pPr lvl="1"/>
            <a:r>
              <a:rPr lang="en-US" sz="2000" dirty="0" smtClean="0"/>
              <a:t>Once above the atmosphere, the rocket is aimed horizontally.</a:t>
            </a:r>
          </a:p>
          <a:p>
            <a:r>
              <a:rPr lang="en-US" sz="2400" dirty="0" smtClean="0"/>
              <a:t>speed of rocket</a:t>
            </a:r>
          </a:p>
          <a:p>
            <a:pPr lvl="1"/>
            <a:r>
              <a:rPr lang="en-US" sz="2000" dirty="0" smtClean="0"/>
              <a:t>Payload is given a final thrust to orbital speed of 8 km/s to fall around Earth and become an Earth satellite.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Orbits</a:t>
            </a:r>
            <a:endParaRPr lang="en-US" dirty="0"/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projectile just above the atmosphere will follow an elliptical path if given a horizontal speed greater than 8 km/s.</a:t>
            </a:r>
          </a:p>
          <a:p>
            <a:r>
              <a:rPr lang="en-US" dirty="0" smtClean="0"/>
              <a:t>Ellipse</a:t>
            </a:r>
          </a:p>
          <a:p>
            <a:pPr lvl="1"/>
            <a:r>
              <a:rPr lang="en-US" dirty="0" smtClean="0"/>
              <a:t>specific curve, an oval path</a:t>
            </a:r>
          </a:p>
          <a:p>
            <a:pPr lvl="2"/>
            <a:r>
              <a:rPr lang="en-US" dirty="0" smtClean="0"/>
              <a:t>Example: A circle is a special </a:t>
            </a:r>
            <a:br>
              <a:rPr lang="en-US" dirty="0" smtClean="0"/>
            </a:br>
            <a:r>
              <a:rPr lang="en-US" dirty="0" smtClean="0"/>
              <a:t>case of an ellipse when its two </a:t>
            </a:r>
            <a:br>
              <a:rPr lang="en-US" dirty="0" smtClean="0"/>
            </a:br>
            <a:r>
              <a:rPr lang="en-US" dirty="0" smtClean="0"/>
              <a:t>foci coincide.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0_2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57" y="3865880"/>
            <a:ext cx="3332232" cy="2397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Elliptical Orbits</a:t>
            </a:r>
            <a:endParaRPr lang="en-US" dirty="0"/>
          </a:p>
        </p:txBody>
      </p:sp>
      <p:sp>
        <p:nvSpPr>
          <p:cNvPr id="76186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Elliptical orbit</a:t>
            </a:r>
          </a:p>
          <a:p>
            <a:r>
              <a:rPr lang="en-US" dirty="0" smtClean="0"/>
              <a:t>Speed of satellite varies.</a:t>
            </a:r>
          </a:p>
          <a:p>
            <a:pPr lvl="1"/>
            <a:r>
              <a:rPr lang="en-US" sz="2400" dirty="0" smtClean="0"/>
              <a:t>Initially, if speed is greater than needed for circular orbit, satellite overshoots a circular path and moves away from Earth.</a:t>
            </a:r>
          </a:p>
          <a:p>
            <a:pPr lvl="1"/>
            <a:r>
              <a:rPr lang="en-US" sz="2400" dirty="0" smtClean="0"/>
              <a:t>Satellite loses speed and then regains it as it falls back toward Earth.</a:t>
            </a:r>
          </a:p>
          <a:p>
            <a:pPr lvl="1"/>
            <a:r>
              <a:rPr lang="en-US" sz="2400" dirty="0" smtClean="0"/>
              <a:t>It rejoins its original path </a:t>
            </a:r>
            <a:br>
              <a:rPr lang="en-US" sz="2400" dirty="0" smtClean="0"/>
            </a:br>
            <a:r>
              <a:rPr lang="en-US" sz="2400" dirty="0" smtClean="0"/>
              <a:t>with the same speed it </a:t>
            </a:r>
            <a:br>
              <a:rPr lang="en-US" sz="2400" dirty="0" smtClean="0"/>
            </a:br>
            <a:r>
              <a:rPr lang="en-US" sz="2400" dirty="0" smtClean="0"/>
              <a:t>had initially.</a:t>
            </a:r>
          </a:p>
          <a:p>
            <a:pPr lvl="1"/>
            <a:r>
              <a:rPr lang="en-US" sz="2400" dirty="0" smtClean="0"/>
              <a:t>Procedure is repeated.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0_2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4"/>
          <a:stretch/>
        </p:blipFill>
        <p:spPr>
          <a:xfrm>
            <a:off x="4613727" y="4627039"/>
            <a:ext cx="4343496" cy="1957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Elliptical Orbits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speed of a satellite in an elliptical </a:t>
            </a:r>
            <a:r>
              <a:rPr lang="en-US" dirty="0" smtClean="0"/>
              <a:t>orbit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varies.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constant.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acts at right angles to its motion.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Elliptical Orbits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speed of a satellite in an elliptical </a:t>
            </a:r>
            <a:r>
              <a:rPr lang="en-US" dirty="0" smtClean="0"/>
              <a:t>orbit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varies.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remains constant.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acts at right angles to its motion.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</a:p>
          <a:p>
            <a:pPr marL="0" indent="0">
              <a:buNone/>
            </a:pPr>
            <a:r>
              <a:rPr lang="en-US" b="1" dirty="0"/>
              <a:t>Comment : 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satellite in an elliptical orbit half the time recedes from Earth and loses speed and half the time approaches Earth and gains speed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03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Kepler</a:t>
            </a:r>
            <a:r>
              <a:rPr lang="fr-FR" altLang="ja-JP" dirty="0" smtClean="0">
                <a:latin typeface="Arial" charset="0"/>
              </a:rPr>
              <a:t>'</a:t>
            </a:r>
            <a:r>
              <a:rPr lang="en-US" dirty="0" smtClean="0">
                <a:latin typeface="Arial" charset="0"/>
              </a:rPr>
              <a:t>s </a:t>
            </a:r>
            <a:r>
              <a:rPr lang="en-US" dirty="0">
                <a:latin typeface="Arial" charset="0"/>
              </a:rPr>
              <a:t>Laws of Planetary Motion</a:t>
            </a:r>
          </a:p>
        </p:txBody>
      </p:sp>
      <p:sp>
        <p:nvSpPr>
          <p:cNvPr id="71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Arial" charset="0"/>
              </a:rPr>
              <a:t>Kepler was assistant to the famous astronomer Brahe, who directed the </a:t>
            </a:r>
            <a:r>
              <a:rPr lang="en-US" sz="2800" dirty="0" smtClean="0">
                <a:latin typeface="Arial" charset="0"/>
              </a:rPr>
              <a:t>world</a:t>
            </a:r>
            <a:r>
              <a:rPr lang="fr-FR" altLang="ja-JP" sz="2800" dirty="0" smtClean="0">
                <a:latin typeface="Arial" charset="0"/>
              </a:rPr>
              <a:t>'</a:t>
            </a:r>
            <a:r>
              <a:rPr lang="en-US" sz="2800" dirty="0" smtClean="0">
                <a:latin typeface="Arial" charset="0"/>
              </a:rPr>
              <a:t>s first observatory.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He used data his mentor Brahe had collected on planetary motion to figure out the motion of planets</a:t>
            </a:r>
            <a:r>
              <a:rPr lang="en-US" sz="2800" dirty="0" smtClean="0">
                <a:latin typeface="Arial" charset="0"/>
              </a:rPr>
              <a:t>.</a:t>
            </a:r>
            <a:endParaRPr lang="en-US" sz="2800" dirty="0">
              <a:latin typeface="Arial" charset="0"/>
            </a:endParaRPr>
          </a:p>
          <a:p>
            <a:pPr eaLnBrk="1" hangingPunct="1"/>
            <a:r>
              <a:rPr lang="en-US" sz="2800" dirty="0">
                <a:latin typeface="Arial" charset="0"/>
              </a:rPr>
              <a:t>He found that the motion of planets was not circular; rather, it was elliptical.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_2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6675169" y="1927087"/>
            <a:ext cx="2141446" cy="3230498"/>
          </a:xfrm>
          <a:prstGeom prst="rect">
            <a:avLst/>
          </a:prstGeom>
        </p:spPr>
      </p:pic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Kepler</a:t>
            </a:r>
            <a:r>
              <a:rPr lang="fr-FR" altLang="ja-JP" dirty="0" smtClean="0">
                <a:latin typeface="Arial" charset="0"/>
              </a:rPr>
              <a:t>'</a:t>
            </a:r>
            <a:r>
              <a:rPr lang="en-US" dirty="0" smtClean="0">
                <a:latin typeface="Arial" charset="0"/>
              </a:rPr>
              <a:t>s </a:t>
            </a:r>
            <a:r>
              <a:rPr lang="en-US" dirty="0">
                <a:latin typeface="Arial" charset="0"/>
              </a:rPr>
              <a:t>Laws of Planetary Motion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1st Law: The path of each planet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around </a:t>
            </a:r>
            <a:r>
              <a:rPr lang="en-US" dirty="0"/>
              <a:t>the </a:t>
            </a:r>
            <a:r>
              <a:rPr lang="en-US" dirty="0" smtClean="0"/>
              <a:t>Sun </a:t>
            </a:r>
            <a:r>
              <a:rPr lang="en-US" dirty="0"/>
              <a:t>is an ellipse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Sun at one </a:t>
            </a:r>
            <a:r>
              <a:rPr lang="en-US" dirty="0" smtClean="0"/>
              <a:t>focus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2nd Law: The line from the Sun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planet sweeps </a:t>
            </a:r>
            <a:r>
              <a:rPr lang="en-US" dirty="0"/>
              <a:t>out equal areas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space in </a:t>
            </a:r>
            <a:r>
              <a:rPr lang="en-US" dirty="0" smtClean="0"/>
              <a:t>equal time </a:t>
            </a:r>
            <a:r>
              <a:rPr lang="en-US" dirty="0"/>
              <a:t>intervals.</a:t>
            </a:r>
          </a:p>
          <a:p>
            <a:pPr>
              <a:defRPr/>
            </a:pPr>
            <a:r>
              <a:rPr lang="en-US" dirty="0"/>
              <a:t>3rd Law: The square of the orbital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period of a </a:t>
            </a:r>
            <a:r>
              <a:rPr lang="en-US" dirty="0"/>
              <a:t>planet is directly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proportional </a:t>
            </a:r>
            <a:r>
              <a:rPr lang="en-US" dirty="0"/>
              <a:t>to the </a:t>
            </a:r>
            <a:r>
              <a:rPr lang="en-US" dirty="0" smtClean="0"/>
              <a:t>cube of </a:t>
            </a:r>
            <a:r>
              <a:rPr lang="en-US" dirty="0"/>
              <a:t>the average distance of the planet from </a:t>
            </a:r>
            <a:r>
              <a:rPr lang="en-US" dirty="0" smtClean="0"/>
              <a:t>the Sun </a:t>
            </a:r>
            <a:r>
              <a:rPr lang="en-US" dirty="0"/>
              <a:t>(for all planets)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Pearson Education, Inc.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Conservation and Satellite Motion</a:t>
            </a:r>
            <a:endParaRPr lang="en-US" dirty="0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the following:</a:t>
            </a:r>
          </a:p>
          <a:p>
            <a:pPr lvl="1"/>
            <a:r>
              <a:rPr lang="en-US" dirty="0" smtClean="0"/>
              <a:t>Object in motion possesses KE due to its motion.</a:t>
            </a:r>
          </a:p>
          <a:p>
            <a:pPr lvl="1"/>
            <a:r>
              <a:rPr lang="en-US" dirty="0" smtClean="0"/>
              <a:t>Object above Earth</a:t>
            </a:r>
            <a:r>
              <a:rPr lang="fr-FR" altLang="ja-JP" dirty="0" smtClean="0"/>
              <a:t>'</a:t>
            </a:r>
            <a:r>
              <a:rPr lang="en-US" dirty="0" smtClean="0"/>
              <a:t>s surface possesses PE by virtue of its position.</a:t>
            </a:r>
          </a:p>
          <a:p>
            <a:pPr lvl="1"/>
            <a:r>
              <a:rPr lang="en-US" dirty="0" smtClean="0"/>
              <a:t>Satellite in orbit possesses KE and PE.</a:t>
            </a:r>
          </a:p>
          <a:p>
            <a:pPr lvl="2"/>
            <a:r>
              <a:rPr lang="en-US" dirty="0" smtClean="0"/>
              <a:t>Sum of KE and PE is constant at all points in the orbit.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0_01_Figure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18" y="2627556"/>
            <a:ext cx="6389958" cy="1517040"/>
          </a:xfrm>
          <a:prstGeom prst="rect">
            <a:avLst/>
          </a:prstGeom>
        </p:spPr>
      </p:pic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Projectile motion is a combination </a:t>
            </a:r>
            <a:r>
              <a:rPr lang="en-US" dirty="0" smtClean="0"/>
              <a:t>of</a:t>
            </a:r>
          </a:p>
          <a:p>
            <a:pPr lvl="1"/>
            <a:r>
              <a:rPr lang="en-US" dirty="0" smtClean="0"/>
              <a:t>a horizontal component, and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a vertical component.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9" name="Picture 8" descr="10_01_Figure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99" y="861842"/>
            <a:ext cx="1125334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0_30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5"/>
          <a:stretch/>
        </p:blipFill>
        <p:spPr>
          <a:xfrm>
            <a:off x="5329117" y="2564904"/>
            <a:ext cx="3750454" cy="2563652"/>
          </a:xfrm>
          <a:prstGeom prst="rect">
            <a:avLst/>
          </a:prstGeom>
        </p:spPr>
      </p:pic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PE, KE, and speed in circular orbit:</a:t>
            </a:r>
          </a:p>
          <a:p>
            <a:pPr lvl="1"/>
            <a:r>
              <a:rPr lang="en-US" dirty="0" smtClean="0"/>
              <a:t>Unchanged.</a:t>
            </a:r>
          </a:p>
          <a:p>
            <a:pPr lvl="1"/>
            <a:r>
              <a:rPr lang="en-US" dirty="0" smtClean="0"/>
              <a:t>distance between the </a:t>
            </a:r>
            <a:br>
              <a:rPr lang="en-US" dirty="0" smtClean="0"/>
            </a:br>
            <a:r>
              <a:rPr lang="en-US" dirty="0" smtClean="0"/>
              <a:t>satellite and center of </a:t>
            </a:r>
            <a:br>
              <a:rPr lang="en-US" dirty="0" smtClean="0"/>
            </a:br>
            <a:r>
              <a:rPr lang="en-US" dirty="0" smtClean="0"/>
              <a:t>the attracting body </a:t>
            </a:r>
            <a:br>
              <a:rPr lang="en-US" dirty="0" smtClean="0"/>
            </a:br>
            <a:r>
              <a:rPr lang="en-US" dirty="0" smtClean="0"/>
              <a:t>does not change—PE is </a:t>
            </a:r>
            <a:br>
              <a:rPr lang="en-US" dirty="0" smtClean="0"/>
            </a:br>
            <a:r>
              <a:rPr lang="en-US" dirty="0" smtClean="0"/>
              <a:t>the same everywhere.</a:t>
            </a:r>
          </a:p>
          <a:p>
            <a:pPr lvl="1"/>
            <a:r>
              <a:rPr lang="en-US" dirty="0" smtClean="0"/>
              <a:t>no component of force acts </a:t>
            </a:r>
            <a:br>
              <a:rPr lang="en-US" dirty="0" smtClean="0"/>
            </a:br>
            <a:r>
              <a:rPr lang="en-US" dirty="0" smtClean="0"/>
              <a:t>along the direction of motion—no change in speed and KE.</a:t>
            </a:r>
            <a:endParaRPr lang="en-US" dirty="0"/>
          </a:p>
        </p:txBody>
      </p:sp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Conservation and Satellite Motion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31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5652378" y="2493799"/>
            <a:ext cx="3465528" cy="3454096"/>
          </a:xfrm>
          <a:prstGeom prst="rect">
            <a:avLst/>
          </a:prstGeom>
        </p:spPr>
      </p:pic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Conservation and Satellite Motion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Elliptical Orbit Varies.</a:t>
            </a:r>
          </a:p>
          <a:p>
            <a:pPr lvl="1"/>
            <a:r>
              <a:rPr lang="en-US" dirty="0" smtClean="0"/>
              <a:t>PE is greatest when the satellite </a:t>
            </a:r>
            <a:br>
              <a:rPr lang="en-US" dirty="0" smtClean="0"/>
            </a:br>
            <a:r>
              <a:rPr lang="en-US" dirty="0" smtClean="0"/>
              <a:t>is farthest away (apogee).</a:t>
            </a:r>
          </a:p>
          <a:p>
            <a:pPr lvl="1"/>
            <a:r>
              <a:rPr lang="en-US" dirty="0" smtClean="0"/>
              <a:t>PE is least when the satellite </a:t>
            </a:r>
            <a:br>
              <a:rPr lang="en-US" dirty="0" smtClean="0"/>
            </a:br>
            <a:r>
              <a:rPr lang="en-US" dirty="0" smtClean="0"/>
              <a:t>is closest (perigee).</a:t>
            </a:r>
          </a:p>
          <a:p>
            <a:pPr lvl="1"/>
            <a:r>
              <a:rPr lang="en-US" dirty="0" smtClean="0"/>
              <a:t>KE is least when PE is the </a:t>
            </a:r>
            <a:br>
              <a:rPr lang="en-US" dirty="0" smtClean="0"/>
            </a:br>
            <a:r>
              <a:rPr lang="en-US" dirty="0" smtClean="0"/>
              <a:t>most and vice versa.</a:t>
            </a:r>
          </a:p>
          <a:p>
            <a:pPr lvl="1"/>
            <a:r>
              <a:rPr lang="en-US" dirty="0" smtClean="0"/>
              <a:t>At every point in the orbit, </a:t>
            </a:r>
            <a:br>
              <a:rPr lang="en-US" dirty="0" smtClean="0"/>
            </a:br>
            <a:r>
              <a:rPr lang="en-US" dirty="0" smtClean="0"/>
              <a:t>sum of KE and PE is the same.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32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6482395" y="3425864"/>
            <a:ext cx="2268482" cy="3364544"/>
          </a:xfrm>
          <a:prstGeom prst="rect">
            <a:avLst/>
          </a:prstGeom>
        </p:spPr>
      </p:pic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Conservation and Satellite Motion</a:t>
            </a:r>
            <a:endParaRPr lang="en-US" dirty="0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satellite gains altitude and moves against gravitational force, its speed and KE decrease and decrease continues to the apogee.</a:t>
            </a:r>
          </a:p>
          <a:p>
            <a:r>
              <a:rPr lang="en-US" dirty="0" smtClean="0"/>
              <a:t>Past the apogee, satellite moves </a:t>
            </a:r>
            <a:br>
              <a:rPr lang="en-US" dirty="0" smtClean="0"/>
            </a:br>
            <a:r>
              <a:rPr lang="en-US" dirty="0" smtClean="0"/>
              <a:t>in the same direction as the force</a:t>
            </a:r>
            <a:br>
              <a:rPr lang="en-US" dirty="0" smtClean="0"/>
            </a:br>
            <a:r>
              <a:rPr lang="en-US" dirty="0" smtClean="0"/>
              <a:t>component and speed and KE </a:t>
            </a:r>
            <a:br>
              <a:rPr lang="en-US" dirty="0" smtClean="0"/>
            </a:br>
            <a:r>
              <a:rPr lang="en-US" dirty="0" smtClean="0"/>
              <a:t>increase. Increase continues </a:t>
            </a:r>
            <a:br>
              <a:rPr lang="en-US" dirty="0" smtClean="0"/>
            </a:br>
            <a:r>
              <a:rPr lang="en-US" dirty="0" smtClean="0"/>
              <a:t>until past the perigee and cycle </a:t>
            </a:r>
            <a:br>
              <a:rPr lang="en-US" dirty="0" smtClean="0"/>
            </a:br>
            <a:r>
              <a:rPr lang="en-US" dirty="0" smtClean="0"/>
              <a:t>repeats.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Speed</a:t>
            </a:r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probe to escape the solar system was </a:t>
            </a:r>
            <a:r>
              <a:rPr lang="en-US" i="1" dirty="0" smtClean="0"/>
              <a:t>Pioneer 10</a:t>
            </a:r>
            <a:r>
              <a:rPr lang="en-US" dirty="0" smtClean="0"/>
              <a:t>, launched from Earth in 1972.</a:t>
            </a:r>
          </a:p>
          <a:p>
            <a:pPr lvl="1"/>
            <a:r>
              <a:rPr lang="en-US" dirty="0" smtClean="0"/>
              <a:t>Accomplished by directing the probe into the path of oncoming Jupiter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0_34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606" y="3944648"/>
            <a:ext cx="3723610" cy="2784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Escape Speed</a:t>
            </a:r>
            <a:br>
              <a:rPr lang="en-US" dirty="0"/>
            </a:br>
            <a:r>
              <a:rPr lang="en-US" dirty="0"/>
              <a:t>CHECK YOUR </a:t>
            </a:r>
            <a:r>
              <a:rPr lang="en-US" dirty="0" smtClean="0"/>
              <a:t>NEIGHBOR</a:t>
            </a:r>
            <a:endParaRPr lang="en-US" dirty="0"/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projectile achieves escape speed from Earth,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forever leaves Earth</a:t>
            </a:r>
            <a:r>
              <a:rPr lang="fr-FR" altLang="ja-JP" dirty="0" smtClean="0"/>
              <a:t>'</a:t>
            </a:r>
            <a:r>
              <a:rPr lang="en-US" dirty="0" smtClean="0"/>
              <a:t>s gravitational field.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outruns the influence of Earth</a:t>
            </a:r>
            <a:r>
              <a:rPr lang="fr-FR" altLang="ja-JP" dirty="0" smtClean="0"/>
              <a:t>'</a:t>
            </a:r>
            <a:r>
              <a:rPr lang="en-US" dirty="0" smtClean="0"/>
              <a:t>s gravity, but </a:t>
            </a:r>
            <a:br>
              <a:rPr lang="en-US" dirty="0" smtClean="0"/>
            </a:br>
            <a:r>
              <a:rPr lang="en-US" dirty="0" smtClean="0"/>
              <a:t>is never beyond it.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comes to an eventual stop, returning to Earth at some future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14908"/>
            <a:ext cx="9144000" cy="1077218"/>
          </a:xfrm>
        </p:spPr>
        <p:txBody>
          <a:bodyPr/>
          <a:lstStyle/>
          <a:p>
            <a:r>
              <a:rPr lang="en-US" dirty="0"/>
              <a:t>Escape Speed</a:t>
            </a:r>
            <a:br>
              <a:rPr lang="en-US" dirty="0"/>
            </a:br>
            <a:r>
              <a:rPr lang="en-US" dirty="0"/>
              <a:t>CHECK YOUR ANSWER</a:t>
            </a:r>
          </a:p>
        </p:txBody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a projectile achieves escape speed from Earth, it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forever leaves Earth</a:t>
            </a:r>
            <a:r>
              <a:rPr lang="fr-FR" altLang="ja-JP" dirty="0" smtClean="0"/>
              <a:t>'</a:t>
            </a:r>
            <a:r>
              <a:rPr lang="en-US" dirty="0" smtClean="0"/>
              <a:t>s gravitational field.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outruns the influence of Earth</a:t>
            </a:r>
            <a:r>
              <a:rPr lang="fr-FR" altLang="ja-JP" b="1" dirty="0" smtClean="0"/>
              <a:t>'</a:t>
            </a:r>
            <a:r>
              <a:rPr lang="en-US" b="1" dirty="0" smtClean="0"/>
              <a:t>s gravity, but is never beyond it. 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comes to an eventual stop, returning to Earth at some future time.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All of the above.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9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Escape Speed</a:t>
            </a:r>
            <a:endParaRPr lang="en-US" dirty="0"/>
          </a:p>
        </p:txBody>
      </p:sp>
      <p:sp>
        <p:nvSpPr>
          <p:cNvPr id="77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Voyages to the Moon, Mars, and beyond begin with launches that exceed escape speed from Earth.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0_35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63" y="3219258"/>
            <a:ext cx="5200868" cy="3405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4755814" y="3302422"/>
            <a:ext cx="4324172" cy="2969612"/>
          </a:xfrm>
          <a:prstGeom prst="rect">
            <a:avLst/>
          </a:prstGeom>
        </p:spPr>
      </p:pic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Projectiles launched horizontally</a:t>
            </a:r>
          </a:p>
          <a:p>
            <a:r>
              <a:rPr lang="en-US" dirty="0" smtClean="0"/>
              <a:t>Important points: </a:t>
            </a:r>
          </a:p>
          <a:p>
            <a:r>
              <a:rPr lang="en-US" dirty="0" smtClean="0"/>
              <a:t>Horizontal component of velocity doesn</a:t>
            </a:r>
            <a:r>
              <a:rPr lang="fr-FR" altLang="ja-JP" dirty="0" smtClean="0"/>
              <a:t>'</a:t>
            </a:r>
            <a:r>
              <a:rPr lang="en-US" dirty="0" smtClean="0"/>
              <a:t>t change (when air drag is negligible).</a:t>
            </a:r>
          </a:p>
          <a:p>
            <a:pPr lvl="1"/>
            <a:r>
              <a:rPr lang="en-US" dirty="0" smtClean="0"/>
              <a:t>Ball travels the same horizontal </a:t>
            </a:r>
            <a:br>
              <a:rPr lang="en-US" dirty="0" smtClean="0"/>
            </a:br>
            <a:r>
              <a:rPr lang="en-US" dirty="0" smtClean="0"/>
              <a:t>distance in equal times </a:t>
            </a:r>
            <a:br>
              <a:rPr lang="en-US" dirty="0" smtClean="0"/>
            </a:br>
            <a:r>
              <a:rPr lang="en-US" dirty="0" smtClean="0"/>
              <a:t>(no component of gravitational </a:t>
            </a:r>
            <a:br>
              <a:rPr lang="en-US" dirty="0" smtClean="0"/>
            </a:br>
            <a:r>
              <a:rPr lang="en-US" dirty="0" smtClean="0"/>
              <a:t>force acting horizontally).</a:t>
            </a:r>
          </a:p>
          <a:p>
            <a:pPr lvl="1"/>
            <a:r>
              <a:rPr lang="en-US" dirty="0" smtClean="0"/>
              <a:t>Remains constant.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positions become farther apart with time.</a:t>
            </a:r>
          </a:p>
          <a:p>
            <a:pPr lvl="1"/>
            <a:r>
              <a:rPr lang="en-US" dirty="0" smtClean="0"/>
              <a:t>Gravity acts downward, so ball accelerates downward.</a:t>
            </a:r>
          </a:p>
          <a:p>
            <a:r>
              <a:rPr lang="en-US" dirty="0" smtClean="0"/>
              <a:t>Curvature of path is the combination of horizontal and vertical components of motion.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  <p:pic>
        <p:nvPicPr>
          <p:cNvPr id="5" name="Picture 4" descr="10_03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52"/>
          <a:stretch/>
        </p:blipFill>
        <p:spPr>
          <a:xfrm>
            <a:off x="683568" y="4804262"/>
            <a:ext cx="7776864" cy="1760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09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1"/>
          <a:stretch/>
        </p:blipFill>
        <p:spPr>
          <a:xfrm>
            <a:off x="1069975" y="3909984"/>
            <a:ext cx="7004050" cy="2658164"/>
          </a:xfrm>
          <a:prstGeom prst="rect">
            <a:avLst/>
          </a:prstGeom>
        </p:spPr>
      </p:pic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Parabola:</a:t>
            </a:r>
          </a:p>
          <a:p>
            <a:pPr lvl="1"/>
            <a:r>
              <a:rPr lang="en-US" dirty="0" smtClean="0"/>
              <a:t>Curved path of a projectile that undergoes acceleration only in the vertical direction, while moving horizontally at a constant speed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07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4"/>
          <a:stretch/>
        </p:blipFill>
        <p:spPr>
          <a:xfrm>
            <a:off x="4683066" y="3105385"/>
            <a:ext cx="3999236" cy="3337958"/>
          </a:xfrm>
          <a:prstGeom prst="rect">
            <a:avLst/>
          </a:prstGeom>
        </p:spPr>
      </p:pic>
      <p:sp>
        <p:nvSpPr>
          <p:cNvPr id="72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397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Projectiles launched at an angle:</a:t>
            </a:r>
          </a:p>
          <a:p>
            <a:pPr lvl="1"/>
            <a:r>
              <a:rPr lang="en-US" dirty="0" smtClean="0"/>
              <a:t>Paths of stone thrown at an angle upward and downward</a:t>
            </a:r>
          </a:p>
          <a:p>
            <a:pPr lvl="2"/>
            <a:r>
              <a:rPr lang="en-US" dirty="0" smtClean="0"/>
              <a:t>Vertical and horizontal </a:t>
            </a:r>
            <a:br>
              <a:rPr lang="en-US" dirty="0" smtClean="0"/>
            </a:br>
            <a:r>
              <a:rPr lang="en-US" dirty="0" smtClean="0"/>
              <a:t>components are </a:t>
            </a:r>
            <a:br>
              <a:rPr lang="en-US" dirty="0" smtClean="0"/>
            </a:br>
            <a:r>
              <a:rPr lang="en-US" dirty="0" smtClean="0"/>
              <a:t>independent of each </a:t>
            </a:r>
            <a:br>
              <a:rPr lang="en-US" dirty="0" smtClean="0"/>
            </a:br>
            <a:r>
              <a:rPr lang="en-US" dirty="0" smtClean="0"/>
              <a:t>other.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_08_Figur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"/>
          <a:stretch/>
        </p:blipFill>
        <p:spPr>
          <a:xfrm>
            <a:off x="2809010" y="3877832"/>
            <a:ext cx="4143108" cy="2845268"/>
          </a:xfrm>
          <a:prstGeom prst="rect">
            <a:avLst/>
          </a:prstGeom>
        </p:spPr>
      </p:pic>
      <p:sp>
        <p:nvSpPr>
          <p:cNvPr id="72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Projectile Motion</a:t>
            </a:r>
            <a:endParaRPr lang="en-US" dirty="0"/>
          </a:p>
        </p:txBody>
      </p:sp>
      <p:sp>
        <p:nvSpPr>
          <p:cNvPr id="7249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Paths of a cannonball shot at an upward angle</a:t>
            </a:r>
          </a:p>
          <a:p>
            <a:pPr lvl="1"/>
            <a:r>
              <a:rPr lang="en-US" dirty="0" smtClean="0"/>
              <a:t>Vertical distance that a stone falls is the same vertical distance it would have fallen if it had been dropped from rest and been falling for the same amount of time (5</a:t>
            </a:r>
            <a:r>
              <a:rPr lang="en-US" i="1" dirty="0" smtClean="0"/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2015 Pearson Education, Inc.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gtk_01:Applications (Mac OS 9):Microsoft Office 2001:Templates:My Templates:HA5Lect_template.pot</Template>
  <TotalTime>1270</TotalTime>
  <Words>2186</Words>
  <Application>Microsoft Macintosh PowerPoint</Application>
  <PresentationFormat>On-screen Show (4:3)</PresentationFormat>
  <Paragraphs>306</Paragraphs>
  <Slides>46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HA5Lect_template</vt:lpstr>
      <vt:lpstr>Chapter 10: Projectile and Satellite Motion</vt:lpstr>
      <vt:lpstr>This lecture will help you understand: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</vt:lpstr>
      <vt:lpstr>Projectile Motion  CHECK YOUR NEIGHBOR </vt:lpstr>
      <vt:lpstr>Projectile Motion  CHECK YOUR ANSWER</vt:lpstr>
      <vt:lpstr>Projectile Motion CHECK YOUR NEIGHBOR</vt:lpstr>
      <vt:lpstr>Projectile Motion CHECK YOUR ANSWER</vt:lpstr>
      <vt:lpstr>Projectile Motion CHECK YOUR NEIGHBOR </vt:lpstr>
      <vt:lpstr>Projectile Motion CHECK YOUR ANSWER</vt:lpstr>
      <vt:lpstr>Fast-Moving Projectiles—Satellites</vt:lpstr>
      <vt:lpstr>Fast-Moving Projectiles—Satellites CHECK YOUR NEIGHBOR </vt:lpstr>
      <vt:lpstr>Fast-Moving Projectiles—Satellites CHECK YOUR ANSWER</vt:lpstr>
      <vt:lpstr>Circular Satellite Orbits</vt:lpstr>
      <vt:lpstr>Circular Satellite Orbits</vt:lpstr>
      <vt:lpstr>Circular Satellite Orbits</vt:lpstr>
      <vt:lpstr>Circular Satellite Orbits</vt:lpstr>
      <vt:lpstr>Circular Satellite Orbits</vt:lpstr>
      <vt:lpstr>Circular Satellite Orbits CHECK YOUR NEIGHBOR </vt:lpstr>
      <vt:lpstr>Circular Satellite Orbits CHECK YOUR ANSWER</vt:lpstr>
      <vt:lpstr>Circular Satellite Orbits CHECK YOUR NEIGHBOR</vt:lpstr>
      <vt:lpstr>Circular Satellite Orbits CHECK YOUR ANSWER</vt:lpstr>
      <vt:lpstr>Circular Satellite Orbits</vt:lpstr>
      <vt:lpstr>Elliptical Orbits</vt:lpstr>
      <vt:lpstr>Elliptical Orbits</vt:lpstr>
      <vt:lpstr>Elliptical Orbits CHECK YOUR NEIGHBOR</vt:lpstr>
      <vt:lpstr>Elliptical Orbits CHECK YOUR ANSWER</vt:lpstr>
      <vt:lpstr>Kepler's Laws of Planetary Motion</vt:lpstr>
      <vt:lpstr>Kepler's Laws of Planetary Motion</vt:lpstr>
      <vt:lpstr>Energy Conservation and Satellite Motion</vt:lpstr>
      <vt:lpstr>Energy Conservation and Satellite Motion</vt:lpstr>
      <vt:lpstr>Energy Conservation and Satellite Motion</vt:lpstr>
      <vt:lpstr>Energy Conservation and Satellite Motion</vt:lpstr>
      <vt:lpstr>Escape Speed</vt:lpstr>
      <vt:lpstr>Escape Speed CHECK YOUR NEIGHBOR</vt:lpstr>
      <vt:lpstr>Escape Speed CHECK YOUR ANSWER</vt:lpstr>
      <vt:lpstr>Escape Speed</vt:lpstr>
    </vt:vector>
  </TitlesOfParts>
  <Company>뿿ˤʤ㏘뿿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U</dc:creator>
  <cp:lastModifiedBy>Sekar G</cp:lastModifiedBy>
  <cp:revision>182</cp:revision>
  <dcterms:created xsi:type="dcterms:W3CDTF">2007-09-26T05:29:17Z</dcterms:created>
  <dcterms:modified xsi:type="dcterms:W3CDTF">2014-05-14T04:44:15Z</dcterms:modified>
</cp:coreProperties>
</file>