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499"/>
    <a:srgbClr val="F44311"/>
    <a:srgbClr val="F41143"/>
    <a:srgbClr val="FF0000"/>
    <a:srgbClr val="6A733D"/>
    <a:srgbClr val="4E6273"/>
    <a:srgbClr val="E3E709"/>
    <a:srgbClr val="BE2A40"/>
    <a:srgbClr val="8E8C24"/>
    <a:srgbClr val="373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5" autoAdjust="0"/>
    <p:restoredTop sz="93880" autoAdjust="0"/>
  </p:normalViewPr>
  <p:slideViewPr>
    <p:cSldViewPr snapToGrid="0">
      <p:cViewPr varScale="1">
        <p:scale>
          <a:sx n="125" d="100"/>
          <a:sy n="125" d="100"/>
        </p:scale>
        <p:origin x="-2328" y="-120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5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A1E-26F7-1740-A927-D53A563227E5}" type="datetimeFigureOut">
              <a:rPr lang="en-US" smtClean="0"/>
              <a:t>3/25/14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A539-82E1-B743-80C3-84CFBF46E7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69F1-2C49-8541-A1A5-EFBA37142D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1307E-ED86-EA43-9058-50B98EFAB25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equal horizontal and vertical components.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0C481-6303-1242-AF38-EAC5AC94727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equal horizontal and vertical components.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7685E-3A5F-A247-A252-4E097DF9CA22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downward,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17FE3-9D31-3D48-A7B8-A88BA0CBE103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downward,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31E1C-40D3-A64C-990C-DD72F1041F7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zero.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88C31-B6F7-4243-9439-9594D7A1805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zero.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D36D5-FBD9-5B43-B914-B54E21C3EDF3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same as the time going upward.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4487F-C352-4849-BF9A-E72CC70F9B1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same as the time going upward.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BB777-C0CC-A541-A816-A7E1EC9ED8F0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equal to; less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E1E32-74A7-8344-83BC-98C06997F756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equal to; less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10 m/s to the north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8141F-ECA9-F741-9AF2-5725FF892BCF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5 m below that line.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50A78-FF5B-E241-B7B5-C5DFF1339AA2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5 m below that line.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A6D13-2FE0-6447-9C19-E5255E9C7235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matches the curve of Planet Earth.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38BDE-5655-604B-84BB-83C50A89370F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matches the curve of Planet Earth.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54AAE-727D-544E-8378-ACFA2F9F3A7E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constant; variable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C626B-8DC6-7B48-84C7-3D17A4B64B4E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constant; variable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1E67A-B5DB-1A44-9549-8C646566CBF4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close to Earth.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EFC23-088F-0340-8BF1-BACFF5C9702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close to Earth.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87F74-8B94-6342-B892-EDB78F59105B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Earth</a:t>
            </a:r>
            <a:r>
              <a:rPr lang="fr-FR" altLang="ja-JP" dirty="0" smtClean="0"/>
              <a:t>'</a:t>
            </a:r>
            <a:r>
              <a:rPr lang="en-US" dirty="0" smtClean="0"/>
              <a:t>s center.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22C3-8550-AD4D-A6C5-06698E05BFF8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Earth</a:t>
            </a:r>
            <a:r>
              <a:rPr lang="fr-FR" altLang="ja-JP" dirty="0" smtClean="0"/>
              <a:t>'</a:t>
            </a:r>
            <a:r>
              <a:rPr lang="en-US" dirty="0" smtClean="0"/>
              <a:t>s center.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33910-E6DC-2144-AEBC-8DD7094537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10 m/s to the north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B052-5B98-774A-8452-6717AA620F2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ellipses.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5F0B2-8F51-3E41-8C84-454D9AA7955E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ellipses.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77F33-0BB8-044E-8BA3-F21900AB2CA8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time to complete an orbit.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7DE0C-E311-7B45-8D31-404D5C0EC9F4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time to complete an orbit.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8CFFB-3917-8C48-A7A6-6D3477F19199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AC292-CB22-B341-A1AD-2AE92AB3764D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DB614-9AE2-4440-B5DF-B6E9771EE47E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circular orbit.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81C58-11E3-E545-A9A0-B5A3F2EF3E4A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circular orbit.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B7A51-5F63-1742-B135-3326335FA23B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outruns the influence of Earth</a:t>
            </a:r>
            <a:r>
              <a:rPr lang="fr-FR" altLang="ja-JP" dirty="0" smtClean="0"/>
              <a:t>'</a:t>
            </a:r>
            <a:r>
              <a:rPr lang="en-US" dirty="0" smtClean="0"/>
              <a:t>s gravity but is never beyond it.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59F6D-BAA1-C140-9BC4-9D7B01C97EC2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outruns the influence of Earth</a:t>
            </a:r>
            <a:r>
              <a:rPr lang="fr-FR" altLang="ja-JP" dirty="0" smtClean="0"/>
              <a:t>'</a:t>
            </a:r>
            <a:r>
              <a:rPr lang="en-US" dirty="0" smtClean="0"/>
              <a:t>s gravity but is never beyond it.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336D4-72D0-2246-A4D9-17E30DCFDEC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14 m/s.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526A-743C-7544-B7B8-C71F54C25B77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atmosphere.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95906-3738-414C-9306-E42559D313F4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atmosphere.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9D361-CE37-6345-8374-31AA5A93FD2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14 m/s.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17AFA-263A-7B41-8247-802E7395416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increases.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FED31-C3A0-5B4A-87F4-C0BEFBB0630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increases.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516E6-E50F-B446-8578-B39E2DC812A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</a:t>
            </a:r>
            <a:r>
              <a:rPr lang="pt-BR" dirty="0" smtClean="0"/>
              <a:t>50 km/h.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49400-26E2-C44B-BDFA-5C28008217C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</a:t>
            </a:r>
            <a:r>
              <a:rPr lang="pt-BR" dirty="0" smtClean="0"/>
              <a:t>50 km/h.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2E449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07721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l">
              <a:defRPr sz="3200" b="1">
                <a:solidFill>
                  <a:srgbClr val="F4431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Clicker</a:t>
            </a:r>
            <a:r>
              <a:rPr lang="en-US" sz="2800" baseline="0" dirty="0" smtClean="0">
                <a:solidFill>
                  <a:schemeClr val="bg1"/>
                </a:solidFill>
              </a:rPr>
              <a:t>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pic>
        <p:nvPicPr>
          <p:cNvPr id="7" name="Picture 6" descr="HEWI9107_12_eca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602537"/>
            <a:ext cx="4886325" cy="625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E44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922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4011"/>
            <a:ext cx="8229600" cy="21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000" b="0">
          <a:solidFill>
            <a:srgbClr val="2E4499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512064" indent="-512064" algn="l" rtl="0" fontAlgn="base">
        <a:spcBef>
          <a:spcPct val="20000"/>
        </a:spcBef>
        <a:spcAft>
          <a:spcPct val="0"/>
        </a:spcAft>
        <a:buClrTx/>
        <a:buFont typeface="+mj-lt"/>
        <a:buAutoNum type="alphaLcParenR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Tx/>
        <a:buChar char="–"/>
        <a:tabLst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569660"/>
          </a:xfrm>
        </p:spPr>
        <p:txBody>
          <a:bodyPr/>
          <a:lstStyle/>
          <a:p>
            <a:r>
              <a:rPr lang="en-US" dirty="0" smtClean="0"/>
              <a:t>Chapter 10: </a:t>
            </a:r>
            <a:r>
              <a:rPr lang="en-US" dirty="0"/>
              <a:t>Projectile and Satellite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394325" y="873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ball launched into the air at 45° to the horizontal initially has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733056"/>
          </a:xfrm>
        </p:spPr>
        <p:txBody>
          <a:bodyPr/>
          <a:lstStyle/>
          <a:p>
            <a:r>
              <a:rPr lang="en-US" dirty="0" smtClean="0"/>
              <a:t>equal horizontal and vertical components.</a:t>
            </a:r>
          </a:p>
          <a:p>
            <a:r>
              <a:rPr lang="en-US" dirty="0" smtClean="0"/>
              <a:t>components that do not change in flight.</a:t>
            </a:r>
          </a:p>
          <a:p>
            <a:r>
              <a:rPr lang="en-US" dirty="0" smtClean="0"/>
              <a:t>components that affect each other throughout flight.</a:t>
            </a:r>
          </a:p>
          <a:p>
            <a:r>
              <a:rPr lang="en-US" dirty="0" smtClean="0"/>
              <a:t>a greater horizontal component of velocity than vertically.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68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ball launched into the air at 45° to the horizontal initially has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73305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equal horizontal and vertical components.</a:t>
            </a:r>
          </a:p>
          <a:p>
            <a:r>
              <a:rPr lang="en-US" dirty="0" smtClean="0"/>
              <a:t>components that do not change in flight.</a:t>
            </a:r>
          </a:p>
          <a:p>
            <a:r>
              <a:rPr lang="en-US" dirty="0" smtClean="0"/>
              <a:t>components that affect each other throughout flight.</a:t>
            </a:r>
          </a:p>
          <a:p>
            <a:r>
              <a:rPr lang="en-US" dirty="0" smtClean="0"/>
              <a:t>a greater horizontal component of velocity than vertically.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379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no air resistance acts on a fast-</a:t>
            </a:r>
            <a:r>
              <a:rPr lang="en-US" dirty="0" smtClean="0"/>
              <a:t>moving baseball</a:t>
            </a:r>
            <a:r>
              <a:rPr lang="en-US" dirty="0" smtClean="0"/>
              <a:t>, its acceleration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downward,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due to a combination of constant horizontal motion and accelerated downward motion.</a:t>
            </a:r>
          </a:p>
          <a:p>
            <a:r>
              <a:rPr lang="en-US" dirty="0" smtClean="0"/>
              <a:t>opposite to the force of gravity.</a:t>
            </a:r>
          </a:p>
          <a:p>
            <a:r>
              <a:rPr lang="en-US" dirty="0" smtClean="0"/>
              <a:t>centripetal.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50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no air resistance acts on a fast-</a:t>
            </a:r>
            <a:r>
              <a:rPr lang="en-US" dirty="0" smtClean="0"/>
              <a:t>moving baseball</a:t>
            </a:r>
            <a:r>
              <a:rPr lang="en-US" dirty="0" smtClean="0"/>
              <a:t>, its acceleration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downward,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due to a combination of constant horizontal motion and accelerated downward motion.</a:t>
            </a:r>
          </a:p>
          <a:p>
            <a:r>
              <a:rPr lang="en-US" dirty="0" smtClean="0"/>
              <a:t>opposite to the force of gravity.</a:t>
            </a:r>
          </a:p>
          <a:p>
            <a:r>
              <a:rPr lang="en-US" dirty="0" smtClean="0"/>
              <a:t>centripetal.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025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no air resistance acts on a projectile, </a:t>
            </a:r>
            <a:r>
              <a:rPr lang="en-US" dirty="0" smtClean="0"/>
              <a:t>its horizontal </a:t>
            </a:r>
            <a:r>
              <a:rPr lang="en-US" dirty="0" smtClean="0"/>
              <a:t>acceleration is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pPr marL="512763" indent="-512763">
              <a:buNone/>
            </a:pPr>
            <a:r>
              <a:rPr lang="en-US" dirty="0" smtClean="0"/>
              <a:t>a)	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marL="512763" indent="-512763">
              <a:buNone/>
            </a:pPr>
            <a:r>
              <a:rPr lang="en-US" dirty="0" smtClean="0"/>
              <a:t>b)	at right angles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marL="512763" indent="-512763">
              <a:buNone/>
            </a:pPr>
            <a:r>
              <a:rPr lang="en-US" dirty="0" smtClean="0"/>
              <a:t>c)	centripetal.</a:t>
            </a:r>
          </a:p>
          <a:p>
            <a:pPr marL="512763" indent="-512763">
              <a:buNone/>
            </a:pPr>
            <a:r>
              <a:rPr lang="en-US" dirty="0" smtClean="0"/>
              <a:t>d)	zero.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52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no air resistance acts on a projectile, </a:t>
            </a:r>
            <a:r>
              <a:rPr lang="en-US" dirty="0" smtClean="0"/>
              <a:t>its horizontal </a:t>
            </a:r>
            <a:r>
              <a:rPr lang="en-US" dirty="0" smtClean="0"/>
              <a:t>acceleration is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pPr marL="512763" indent="-512763">
              <a:buNone/>
            </a:pPr>
            <a:r>
              <a:rPr lang="en-US" dirty="0"/>
              <a:t>a)	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pPr marL="512763" indent="-512763">
              <a:buNone/>
            </a:pPr>
            <a:r>
              <a:rPr lang="en-US" dirty="0"/>
              <a:t>b)	at right angles to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pPr marL="512763" indent="-512763">
              <a:buNone/>
            </a:pPr>
            <a:r>
              <a:rPr lang="en-US" dirty="0"/>
              <a:t>c)	centripetal.</a:t>
            </a:r>
          </a:p>
          <a:p>
            <a:pPr marL="512763" indent="-512763">
              <a:buNone/>
            </a:pPr>
            <a:r>
              <a:rPr lang="en-US" b="1" dirty="0">
                <a:solidFill>
                  <a:srgbClr val="FF0000"/>
                </a:solidFill>
              </a:rPr>
              <a:t>d)	zero.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239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Without air resistance, the time for a vertically tossed ball to return to where it was thrown is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m/s for every second in the air.</a:t>
            </a:r>
          </a:p>
          <a:p>
            <a:r>
              <a:rPr lang="en-US" dirty="0" smtClean="0"/>
              <a:t>the same as the time going upward.</a:t>
            </a:r>
          </a:p>
          <a:p>
            <a:r>
              <a:rPr lang="en-US" dirty="0" smtClean="0"/>
              <a:t>less than the time going upward.</a:t>
            </a:r>
          </a:p>
          <a:p>
            <a:r>
              <a:rPr lang="en-US" dirty="0" smtClean="0"/>
              <a:t>more than the time going upward.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85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Without air resistance, the time for a vertically tossed ball to return to where it was thrown is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10 m/s for every second in the air.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same as the time going upward.</a:t>
            </a:r>
          </a:p>
          <a:p>
            <a:r>
              <a:rPr lang="en-US" dirty="0" smtClean="0"/>
              <a:t>less than the time going upward.</a:t>
            </a:r>
          </a:p>
          <a:p>
            <a:r>
              <a:rPr lang="en-US" dirty="0" smtClean="0"/>
              <a:t>more than the time going upward.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164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2400657"/>
          </a:xfrm>
        </p:spPr>
        <p:txBody>
          <a:bodyPr/>
          <a:lstStyle/>
          <a:p>
            <a:r>
              <a:rPr lang="en-US" dirty="0" smtClean="0"/>
              <a:t>At the top of its trajectory, the velocity of a tossed baseball when air drag is negligible is </a:t>
            </a:r>
            <a:r>
              <a:rPr lang="en-US" dirty="0" smtClean="0"/>
              <a:t>________ its </a:t>
            </a:r>
            <a:r>
              <a:rPr lang="en-US" dirty="0" smtClean="0"/>
              <a:t>initial horizontal component of velocity. With air drag, this speed at the top is ________.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93592"/>
            <a:ext cx="8229600" cy="1932837"/>
          </a:xfrm>
        </p:spPr>
        <p:txBody>
          <a:bodyPr/>
          <a:lstStyle/>
          <a:p>
            <a:r>
              <a:rPr lang="en-US" dirty="0" smtClean="0"/>
              <a:t>less than; the same</a:t>
            </a:r>
          </a:p>
          <a:p>
            <a:r>
              <a:rPr lang="en-US" dirty="0" smtClean="0"/>
              <a:t>equal to; less</a:t>
            </a:r>
          </a:p>
          <a:p>
            <a:r>
              <a:rPr lang="en-US" dirty="0" smtClean="0"/>
              <a:t>greater than; less</a:t>
            </a:r>
          </a:p>
          <a:p>
            <a:r>
              <a:rPr lang="en-US" dirty="0" smtClean="0"/>
              <a:t>equal to; a bit greater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77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2400657"/>
          </a:xfrm>
        </p:spPr>
        <p:txBody>
          <a:bodyPr/>
          <a:lstStyle/>
          <a:p>
            <a:r>
              <a:rPr lang="en-US" dirty="0"/>
              <a:t>At the top of its trajectory, the velocity of a tossed baseball when air drag is negligible is ________ its initial horizontal component of velocity. With air drag, this speed at the top is ________.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93592"/>
            <a:ext cx="8229600" cy="1932837"/>
          </a:xfrm>
        </p:spPr>
        <p:txBody>
          <a:bodyPr/>
          <a:lstStyle/>
          <a:p>
            <a:r>
              <a:rPr lang="en-US" dirty="0" smtClean="0"/>
              <a:t>less than; the same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equal to; less</a:t>
            </a:r>
          </a:p>
          <a:p>
            <a:r>
              <a:rPr lang="en-US" dirty="0" smtClean="0"/>
              <a:t>greater than; less</a:t>
            </a:r>
          </a:p>
          <a:p>
            <a:r>
              <a:rPr lang="en-US" dirty="0" smtClean="0"/>
              <a:t>equal to; a bit greater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85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expresses a vector quantity?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kg</a:t>
            </a:r>
          </a:p>
          <a:p>
            <a:r>
              <a:rPr lang="en-US" dirty="0" smtClean="0"/>
              <a:t>10 kg to the north</a:t>
            </a:r>
          </a:p>
          <a:p>
            <a:r>
              <a:rPr lang="en-US" dirty="0" smtClean="0"/>
              <a:t>10 m/s</a:t>
            </a:r>
          </a:p>
          <a:p>
            <a:r>
              <a:rPr lang="en-US" dirty="0" smtClean="0"/>
              <a:t>10 m/s to the north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324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Toss a baseball horizontally and with no gravity it would continue in a straight line. With gravity it falls about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 m below that line.</a:t>
            </a:r>
          </a:p>
          <a:p>
            <a:r>
              <a:rPr lang="en-US" dirty="0" smtClean="0"/>
              <a:t>5 m below that line.</a:t>
            </a:r>
          </a:p>
          <a:p>
            <a:r>
              <a:rPr lang="en-US" dirty="0" smtClean="0"/>
              <a:t>10 m below that line.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215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Toss a baseball horizontally and with no gravity it would continue in a straight line. With gravity it falls about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 m below that line.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 m below that line.</a:t>
            </a:r>
          </a:p>
          <a:p>
            <a:r>
              <a:rPr lang="en-US" dirty="0" smtClean="0"/>
              <a:t>10 m below that line.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191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When you toss a projectile horizontally, it curves as it falls. It will be an Earth satellite if the curve it makes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matches the curve of Planet Earth.</a:t>
            </a:r>
          </a:p>
          <a:p>
            <a:r>
              <a:rPr lang="en-US" dirty="0" smtClean="0"/>
              <a:t>results in a straight line.</a:t>
            </a:r>
          </a:p>
          <a:p>
            <a:r>
              <a:rPr lang="en-US" dirty="0" smtClean="0"/>
              <a:t>spirals out indefinitely.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42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When you toss a projectile horizontally, it curves as it falls. It will be an Earth satellite if the curve it makes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0260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matches the curve of Planet Earth.</a:t>
            </a:r>
          </a:p>
          <a:p>
            <a:r>
              <a:rPr lang="en-US" dirty="0" smtClean="0"/>
              <a:t>results in a straight line.</a:t>
            </a:r>
          </a:p>
          <a:p>
            <a:r>
              <a:rPr lang="en-US" dirty="0" smtClean="0"/>
              <a:t>spirals out indefinitely.</a:t>
            </a:r>
          </a:p>
          <a:p>
            <a:r>
              <a:rPr lang="en-US" dirty="0" smtClean="0"/>
              <a:t>None of these.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b="1" dirty="0" smtClean="0"/>
              <a:t>Explanation:</a:t>
            </a:r>
          </a:p>
          <a:p>
            <a:pPr marL="0" indent="0">
              <a:buNone/>
            </a:pPr>
            <a:r>
              <a:rPr lang="en-US" sz="2200" dirty="0" smtClean="0"/>
              <a:t>For </a:t>
            </a:r>
            <a:r>
              <a:rPr lang="en-US" sz="2200" dirty="0"/>
              <a:t>an 8-km tangent, Earth curves downward 5 m. So </a:t>
            </a:r>
            <a:r>
              <a:rPr lang="en-US" sz="2200" dirty="0" smtClean="0"/>
              <a:t>a projectile </a:t>
            </a:r>
            <a:r>
              <a:rPr lang="en-US" sz="2200" dirty="0"/>
              <a:t>traveling horizontally at 8 km/s will fall 5 m in 1 second and follow the curve of the Earth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102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satellite in circular orbit travels at a ________ speed, and a satellite in an elliptical orbit travels at a </a:t>
            </a:r>
            <a:r>
              <a:rPr lang="en-US" dirty="0"/>
              <a:t>________</a:t>
            </a:r>
            <a:r>
              <a:rPr lang="en-US" dirty="0" smtClean="0"/>
              <a:t> speed.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fast; slow</a:t>
            </a:r>
          </a:p>
          <a:p>
            <a:r>
              <a:rPr lang="en-US" dirty="0" smtClean="0"/>
              <a:t>slow; fast</a:t>
            </a:r>
          </a:p>
          <a:p>
            <a:r>
              <a:rPr lang="en-US" dirty="0" smtClean="0"/>
              <a:t>constant; variable</a:t>
            </a:r>
          </a:p>
          <a:p>
            <a:r>
              <a:rPr lang="en-US" dirty="0" smtClean="0"/>
              <a:t>variable; constant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694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A satellite in circular orbit travels at a ________ speed, and a satellite in an elliptical orbit travels at a ________ speed.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fast; slow</a:t>
            </a:r>
          </a:p>
          <a:p>
            <a:r>
              <a:rPr lang="en-US" dirty="0" smtClean="0"/>
              <a:t>slow; fast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constant; variable</a:t>
            </a:r>
          </a:p>
          <a:p>
            <a:r>
              <a:rPr lang="en-US" dirty="0" smtClean="0"/>
              <a:t>variable; constant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124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satellite in elliptical orbit about Earth travels fastest when it moves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close to Earth.</a:t>
            </a:r>
          </a:p>
          <a:p>
            <a:r>
              <a:rPr lang="en-US" dirty="0" smtClean="0"/>
              <a:t>far from Earth.</a:t>
            </a:r>
          </a:p>
          <a:p>
            <a:r>
              <a:rPr lang="en-US" dirty="0" smtClean="0"/>
              <a:t>the same everywhere.</a:t>
            </a:r>
          </a:p>
          <a:p>
            <a:r>
              <a:rPr lang="en-US" dirty="0" smtClean="0"/>
              <a:t>halfway between the near and far points from Earth.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57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satellite in elliptical orbit about Earth travels fastest when it moves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close to Earth.</a:t>
            </a:r>
          </a:p>
          <a:p>
            <a:r>
              <a:rPr lang="en-US" dirty="0" smtClean="0"/>
              <a:t>far from Earth.</a:t>
            </a:r>
          </a:p>
          <a:p>
            <a:r>
              <a:rPr lang="en-US" dirty="0" smtClean="0"/>
              <a:t>the same everywhere.</a:t>
            </a:r>
          </a:p>
          <a:p>
            <a:r>
              <a:rPr lang="en-US" dirty="0" smtClean="0"/>
              <a:t>halfway between the near and far points from Earth.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856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focal point of the elliptical path that a satellite follows is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Earth</a:t>
            </a:r>
            <a:r>
              <a:rPr lang="fr-FR" altLang="ja-JP" dirty="0" smtClean="0"/>
              <a:t>'</a:t>
            </a:r>
            <a:r>
              <a:rPr lang="en-US" dirty="0" smtClean="0"/>
              <a:t>s surface.</a:t>
            </a:r>
          </a:p>
          <a:p>
            <a:r>
              <a:rPr lang="en-US" dirty="0" smtClean="0"/>
              <a:t>Earth</a:t>
            </a:r>
            <a:r>
              <a:rPr lang="fr-FR" altLang="ja-JP" dirty="0" smtClean="0"/>
              <a:t>'</a:t>
            </a:r>
            <a:r>
              <a:rPr lang="en-US" dirty="0" smtClean="0"/>
              <a:t>s center.</a:t>
            </a:r>
          </a:p>
          <a:p>
            <a:r>
              <a:rPr lang="en-US" dirty="0" smtClean="0"/>
              <a:t>midway between the apogee and perigee.</a:t>
            </a:r>
          </a:p>
          <a:p>
            <a:r>
              <a:rPr lang="en-US" dirty="0" smtClean="0"/>
              <a:t>affected by tides.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734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focal point of the elliptical path that a satellite follows is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Earth</a:t>
            </a:r>
            <a:r>
              <a:rPr lang="fr-FR" altLang="ja-JP" dirty="0" smtClean="0"/>
              <a:t>'</a:t>
            </a:r>
            <a:r>
              <a:rPr lang="en-US" dirty="0" smtClean="0"/>
              <a:t>s surface.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Earth</a:t>
            </a:r>
            <a:r>
              <a:rPr lang="fr-FR" altLang="ja-JP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center.</a:t>
            </a:r>
          </a:p>
          <a:p>
            <a:r>
              <a:rPr lang="en-US" dirty="0" smtClean="0"/>
              <a:t>midway between the apogee and perigee.</a:t>
            </a:r>
          </a:p>
          <a:p>
            <a:r>
              <a:rPr lang="en-US" dirty="0" smtClean="0"/>
              <a:t>affected by tides.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19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expresses a vector quantity?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773341"/>
          </a:xfrm>
        </p:spPr>
        <p:txBody>
          <a:bodyPr/>
          <a:lstStyle/>
          <a:p>
            <a:r>
              <a:rPr lang="en-US" dirty="0" smtClean="0"/>
              <a:t>10 kg</a:t>
            </a:r>
          </a:p>
          <a:p>
            <a:r>
              <a:rPr lang="en-US" dirty="0" smtClean="0"/>
              <a:t>10 kg to the north</a:t>
            </a:r>
          </a:p>
          <a:p>
            <a:r>
              <a:rPr lang="en-US" dirty="0" smtClean="0"/>
              <a:t>10 m/s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 m/s to the north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Velocity</a:t>
            </a:r>
            <a:r>
              <a:rPr lang="en-US" dirty="0"/>
              <a:t>, not mass, is a vector quantity. 10 kg to the north has no physical meaning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606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Kepler is credited as being the first to discover that the paths of planets around the Sun are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circles.</a:t>
            </a:r>
          </a:p>
          <a:p>
            <a:r>
              <a:rPr lang="en-US" dirty="0" smtClean="0"/>
              <a:t>ellipses.</a:t>
            </a:r>
          </a:p>
          <a:p>
            <a:r>
              <a:rPr lang="en-US" dirty="0" smtClean="0"/>
              <a:t>straight lines most of the time.</a:t>
            </a:r>
          </a:p>
          <a:p>
            <a:r>
              <a:rPr lang="en-US" dirty="0" smtClean="0"/>
              <a:t>spirals.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43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Kepler is credited as being the first to discover that the paths of planets around the Sun are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circles.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ellipses.</a:t>
            </a:r>
          </a:p>
          <a:p>
            <a:r>
              <a:rPr lang="en-US" dirty="0" smtClean="0"/>
              <a:t>straight lines most of the time.</a:t>
            </a:r>
          </a:p>
          <a:p>
            <a:r>
              <a:rPr lang="en-US" dirty="0" smtClean="0"/>
              <a:t>spirals.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478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Kepler is famous for finding an important relationship between a satellite</a:t>
            </a:r>
            <a:r>
              <a:rPr lang="fr-FR" altLang="ja-JP" dirty="0" smtClean="0"/>
              <a:t>'</a:t>
            </a:r>
            <a:r>
              <a:rPr lang="en-US" dirty="0" smtClean="0"/>
              <a:t>s radial distance and its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speed.</a:t>
            </a:r>
          </a:p>
          <a:p>
            <a:r>
              <a:rPr lang="en-US" dirty="0" smtClean="0"/>
              <a:t>time to complete an orbit.</a:t>
            </a:r>
          </a:p>
          <a:p>
            <a:r>
              <a:rPr lang="en-US" dirty="0" smtClean="0"/>
              <a:t>kinetic energy.</a:t>
            </a:r>
          </a:p>
          <a:p>
            <a:r>
              <a:rPr lang="en-US" dirty="0" smtClean="0"/>
              <a:t>potential energy.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2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Kepler is famous for finding an important relationship between a satellite</a:t>
            </a:r>
            <a:r>
              <a:rPr lang="fr-FR" altLang="ja-JP" dirty="0" smtClean="0"/>
              <a:t>'</a:t>
            </a:r>
            <a:r>
              <a:rPr lang="en-US" dirty="0" smtClean="0"/>
              <a:t>s radial distance and its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02607"/>
          </a:xfrm>
        </p:spPr>
        <p:txBody>
          <a:bodyPr/>
          <a:lstStyle/>
          <a:p>
            <a:r>
              <a:rPr lang="en-US" dirty="0" smtClean="0"/>
              <a:t>speed.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time to complete an orbit.</a:t>
            </a:r>
          </a:p>
          <a:p>
            <a:r>
              <a:rPr lang="en-US" dirty="0" smtClean="0"/>
              <a:t>kinetic energy.</a:t>
            </a:r>
          </a:p>
          <a:p>
            <a:r>
              <a:rPr lang="en-US" dirty="0" smtClean="0"/>
              <a:t>potential energy.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 smtClean="0"/>
              <a:t>Explanation:</a:t>
            </a:r>
          </a:p>
          <a:p>
            <a:pPr marL="0" indent="0">
              <a:buNone/>
            </a:pPr>
            <a:r>
              <a:rPr lang="en-US" sz="2200" dirty="0" smtClean="0"/>
              <a:t>Kepler's </a:t>
            </a:r>
            <a:r>
              <a:rPr lang="en-US" sz="2200" dirty="0"/>
              <a:t>third law is </a:t>
            </a:r>
            <a:r>
              <a:rPr lang="en-US" sz="2200" i="1" dirty="0"/>
              <a:t>T</a:t>
            </a:r>
            <a:r>
              <a:rPr lang="en-US" sz="2200" dirty="0"/>
              <a:t>2 ~ </a:t>
            </a:r>
            <a:r>
              <a:rPr lang="en-US" sz="2200" i="1" dirty="0"/>
              <a:t>R</a:t>
            </a:r>
            <a:r>
              <a:rPr lang="en-US" sz="2200" dirty="0"/>
              <a:t>3, a relation between radial distance from the Sun or body about which orbiting occurs, and period (time to complete an orbit)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065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Energy is conserved when an Earth satellite travels in a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circular orbit.</a:t>
            </a:r>
          </a:p>
          <a:p>
            <a:r>
              <a:rPr lang="en-US" dirty="0" smtClean="0"/>
              <a:t>elliptical orbit.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7275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Energy is conserved when an Earth satellite travels in a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circular orbit.</a:t>
            </a:r>
          </a:p>
          <a:p>
            <a:r>
              <a:rPr lang="en-US" dirty="0" smtClean="0"/>
              <a:t>elliptical orbit.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213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work done by gravity is zero for a satellite traveling in a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circular orbit.</a:t>
            </a:r>
          </a:p>
          <a:p>
            <a:r>
              <a:rPr lang="en-US" dirty="0" smtClean="0"/>
              <a:t>elliptical orbit.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1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work done by gravity is zero for a satellite traveling in a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77334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circular orbit.</a:t>
            </a:r>
          </a:p>
          <a:p>
            <a:r>
              <a:rPr lang="en-US" dirty="0" smtClean="0"/>
              <a:t>elliptical orbit.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Recall </a:t>
            </a:r>
            <a:r>
              <a:rPr lang="en-US" dirty="0"/>
              <a:t>that no work is done by a force at right angles to motion, which occurs in a circle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0054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a projectile achieves escape speed from Earth, it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733056"/>
          </a:xfrm>
        </p:spPr>
        <p:txBody>
          <a:bodyPr/>
          <a:lstStyle/>
          <a:p>
            <a:r>
              <a:rPr lang="en-US" dirty="0" smtClean="0"/>
              <a:t>forever leaves Earth</a:t>
            </a:r>
            <a:r>
              <a:rPr lang="fr-FR" altLang="ja-JP" dirty="0" smtClean="0"/>
              <a:t>'</a:t>
            </a:r>
            <a:r>
              <a:rPr lang="en-US" dirty="0" smtClean="0"/>
              <a:t>s gravitational field.</a:t>
            </a:r>
          </a:p>
          <a:p>
            <a:r>
              <a:rPr lang="en-US" dirty="0" smtClean="0"/>
              <a:t>outruns the influence of Earth</a:t>
            </a:r>
            <a:r>
              <a:rPr lang="fr-FR" altLang="ja-JP" dirty="0" smtClean="0"/>
              <a:t>'</a:t>
            </a:r>
            <a:r>
              <a:rPr lang="en-US" dirty="0" smtClean="0"/>
              <a:t>s gravity but is</a:t>
            </a:r>
            <a:br>
              <a:rPr lang="en-US" dirty="0" smtClean="0"/>
            </a:br>
            <a:r>
              <a:rPr lang="en-US" dirty="0" smtClean="0"/>
              <a:t>never beyond it.</a:t>
            </a:r>
          </a:p>
          <a:p>
            <a:r>
              <a:rPr lang="en-US" dirty="0" smtClean="0"/>
              <a:t>comes to an eventual stop, eventually returning to Earth at some future time.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305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a projectile achieves escape speed from Earth, it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733056"/>
          </a:xfrm>
        </p:spPr>
        <p:txBody>
          <a:bodyPr/>
          <a:lstStyle/>
          <a:p>
            <a:r>
              <a:rPr lang="en-US" dirty="0" smtClean="0"/>
              <a:t>forever leaves Earth</a:t>
            </a:r>
            <a:r>
              <a:rPr lang="fr-FR" altLang="ja-JP" dirty="0" smtClean="0"/>
              <a:t>'</a:t>
            </a:r>
            <a:r>
              <a:rPr lang="en-US" dirty="0" smtClean="0"/>
              <a:t>s gravitational field.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outruns the influence of Earth</a:t>
            </a:r>
            <a:r>
              <a:rPr lang="fr-FR" altLang="ja-JP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gravity but is never beyond it.</a:t>
            </a:r>
          </a:p>
          <a:p>
            <a:r>
              <a:rPr lang="en-US" dirty="0" smtClean="0"/>
              <a:t>comes to an eventual stop, eventually returning to Earth at some future time.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92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cannonball is fired horizontally at 10 m/s </a:t>
            </a:r>
            <a:r>
              <a:rPr lang="en-US" dirty="0" smtClean="0"/>
              <a:t>from a </a:t>
            </a:r>
            <a:r>
              <a:rPr lang="en-US" dirty="0" smtClean="0"/>
              <a:t>cliff. Its speed 1 second after being fired is </a:t>
            </a:r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10 m/s.</a:t>
            </a:r>
          </a:p>
          <a:p>
            <a:r>
              <a:rPr lang="en-US" dirty="0" smtClean="0"/>
              <a:t>14 m/s.</a:t>
            </a:r>
          </a:p>
          <a:p>
            <a:r>
              <a:rPr lang="en-US" dirty="0" smtClean="0"/>
              <a:t>16 m/s.</a:t>
            </a:r>
          </a:p>
          <a:p>
            <a:r>
              <a:rPr lang="en-US" dirty="0" smtClean="0"/>
              <a:t>20 m/s.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650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space shuttle orbits about 200 km above Earth</a:t>
            </a:r>
            <a:r>
              <a:rPr lang="fr-FR" altLang="ja-JP" dirty="0" smtClean="0"/>
              <a:t>'</a:t>
            </a:r>
            <a:r>
              <a:rPr lang="en-US" dirty="0" smtClean="0"/>
              <a:t>s surface so as to be above Earth</a:t>
            </a:r>
            <a:r>
              <a:rPr lang="fr-FR" altLang="ja-JP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atmosphere.</a:t>
            </a:r>
          </a:p>
          <a:p>
            <a:r>
              <a:rPr lang="en-US" dirty="0" smtClean="0"/>
              <a:t>gravitational field.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630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space shuttle orbits about 200 km above Earth</a:t>
            </a:r>
            <a:r>
              <a:rPr lang="fr-FR" altLang="ja-JP" dirty="0" smtClean="0"/>
              <a:t>'</a:t>
            </a:r>
            <a:r>
              <a:rPr lang="en-US" dirty="0" smtClean="0"/>
              <a:t>s surface so as to be above Earth</a:t>
            </a:r>
            <a:r>
              <a:rPr lang="fr-FR" altLang="ja-JP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0260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atmosphere.</a:t>
            </a:r>
          </a:p>
          <a:p>
            <a:r>
              <a:rPr lang="en-US" dirty="0" smtClean="0"/>
              <a:t>gravitational field.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</a:t>
            </a:r>
            <a:r>
              <a:rPr lang="en-US" sz="2200" b="1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Careful</a:t>
            </a:r>
            <a:r>
              <a:rPr lang="en-US" sz="2200" dirty="0"/>
              <a:t>! Don't say both of these, for there is plenty </a:t>
            </a:r>
            <a:r>
              <a:rPr lang="en-US" sz="2200" dirty="0" smtClean="0"/>
              <a:t>of gravitational </a:t>
            </a:r>
            <a:r>
              <a:rPr lang="en-US" sz="2200" dirty="0"/>
              <a:t>field in satellite territory. What would be a satellite's path with no gravity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17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cannonball is fired horizontally at 10 m/s </a:t>
            </a:r>
            <a:r>
              <a:rPr lang="en-US" dirty="0" smtClean="0"/>
              <a:t>from a </a:t>
            </a:r>
            <a:r>
              <a:rPr lang="en-US" dirty="0" smtClean="0"/>
              <a:t>cliff. Its speed 1 second after being fired is </a:t>
            </a:r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64162"/>
          </a:xfrm>
        </p:spPr>
        <p:txBody>
          <a:bodyPr/>
          <a:lstStyle/>
          <a:p>
            <a:r>
              <a:rPr lang="en-US" dirty="0" smtClean="0"/>
              <a:t>10 m/s.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14 m/s.</a:t>
            </a:r>
          </a:p>
          <a:p>
            <a:r>
              <a:rPr lang="en-US" dirty="0" smtClean="0"/>
              <a:t>16 m/s.</a:t>
            </a:r>
          </a:p>
          <a:p>
            <a:r>
              <a:rPr lang="en-US" dirty="0" smtClean="0"/>
              <a:t>20 m/s.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 smtClean="0"/>
              <a:t>Explanation:</a:t>
            </a:r>
            <a:br>
              <a:rPr lang="en-US" sz="2200" b="1" dirty="0" smtClean="0"/>
            </a:br>
            <a:r>
              <a:rPr lang="en-US" sz="2200" dirty="0" smtClean="0"/>
              <a:t>One </a:t>
            </a:r>
            <a:r>
              <a:rPr lang="en-US" sz="2200" dirty="0"/>
              <a:t>second after being fired both its horizontal and vertical components of velocity are 10 m/s. By the Pythagorean theorem, the resultant is 14.1 m/s, a bit more than 14 m/s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3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2862322"/>
          </a:xfrm>
        </p:spPr>
        <p:txBody>
          <a:bodyPr/>
          <a:lstStyle/>
          <a:p>
            <a:r>
              <a:rPr lang="en-US" dirty="0" smtClean="0"/>
              <a:t>Relative to the ground, an airplane gains speed when it encounters wind from behind and loses speed when it encounters wind head-on. When it encounters wind at a right angle to the direction it is pointing, its speed relative to the ground below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95743"/>
            <a:ext cx="8229600" cy="1932837"/>
          </a:xfrm>
        </p:spPr>
        <p:txBody>
          <a:bodyPr/>
          <a:lstStyle/>
          <a:p>
            <a:r>
              <a:rPr lang="en-US" dirty="0" smtClean="0"/>
              <a:t>increases.</a:t>
            </a:r>
          </a:p>
          <a:p>
            <a:r>
              <a:rPr lang="en-US" dirty="0" smtClean="0"/>
              <a:t>decreases.</a:t>
            </a:r>
          </a:p>
          <a:p>
            <a:r>
              <a:rPr lang="en-US" dirty="0" smtClean="0"/>
              <a:t>is the same as if there were no wind.</a:t>
            </a:r>
          </a:p>
          <a:p>
            <a:r>
              <a:rPr lang="en-US" dirty="0" smtClean="0"/>
              <a:t>Need more information.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32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2862322"/>
          </a:xfrm>
        </p:spPr>
        <p:txBody>
          <a:bodyPr/>
          <a:lstStyle/>
          <a:p>
            <a:r>
              <a:rPr lang="en-US" dirty="0" smtClean="0"/>
              <a:t>Relative to the ground, an airplane gains </a:t>
            </a:r>
            <a:r>
              <a:rPr lang="en-US" dirty="0" smtClean="0"/>
              <a:t>speed when </a:t>
            </a:r>
            <a:r>
              <a:rPr lang="en-US" dirty="0" smtClean="0"/>
              <a:t>it encounters wind from behind and loses speed when it encounters wind head-on. When it encounters wind at a right angle to the direction it is pointing, its speed relative to the ground </a:t>
            </a:r>
            <a:r>
              <a:rPr lang="en-US" dirty="0" smtClean="0"/>
              <a:t>below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95737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increases.</a:t>
            </a:r>
          </a:p>
          <a:p>
            <a:r>
              <a:rPr lang="en-US" dirty="0" smtClean="0"/>
              <a:t>decreases.</a:t>
            </a:r>
          </a:p>
          <a:p>
            <a:r>
              <a:rPr lang="en-US" dirty="0" smtClean="0"/>
              <a:t>is the same as if there were no wind.</a:t>
            </a:r>
          </a:p>
          <a:p>
            <a:r>
              <a:rPr lang="en-US" dirty="0" smtClean="0"/>
              <a:t>Need more information.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84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wingsuit flyer traveling downward and leveling off to 40 km/h in a 30-km/h crosswind (at right angles) has a groundspeed of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pt-BR" dirty="0" smtClean="0"/>
              <a:t>30 km/h.</a:t>
            </a:r>
          </a:p>
          <a:p>
            <a:r>
              <a:rPr lang="pt-BR" dirty="0" smtClean="0"/>
              <a:t>40 km/h.</a:t>
            </a:r>
          </a:p>
          <a:p>
            <a:r>
              <a:rPr lang="pt-BR" dirty="0" smtClean="0"/>
              <a:t>50 km/h.</a:t>
            </a:r>
            <a:endParaRPr lang="en-US" dirty="0" smtClean="0"/>
          </a:p>
          <a:p>
            <a:r>
              <a:rPr lang="en-US" dirty="0" smtClean="0"/>
              <a:t>60 km/h.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13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wingsuit flyer traveling downward and leveling off to 40 km/h in a 30-km/h crosswind (at right angles) has a groundspeed of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pt-BR" dirty="0" smtClean="0"/>
              <a:t>30 km/h.</a:t>
            </a:r>
          </a:p>
          <a:p>
            <a:r>
              <a:rPr lang="pt-BR" dirty="0" smtClean="0"/>
              <a:t>40 km/h.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50 km/h.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60 km/h.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154290"/>
      </p:ext>
    </p:extLst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1048</TotalTime>
  <Words>2355</Words>
  <Application>Microsoft Macintosh PowerPoint</Application>
  <PresentationFormat>On-screen Show (4:3)</PresentationFormat>
  <Paragraphs>340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HA5Lect_template</vt:lpstr>
      <vt:lpstr>Chapter 10: Projectile and Satellite Motion</vt:lpstr>
      <vt:lpstr>Which of these expresses a vector quantity?</vt:lpstr>
      <vt:lpstr>Which of these expresses a vector quantity?</vt:lpstr>
      <vt:lpstr>A cannonball is fired horizontally at 10 m/s from a cliff. Its speed 1 second after being fired is about</vt:lpstr>
      <vt:lpstr>A cannonball is fired horizontally at 10 m/s from a cliff. Its speed 1 second after being fired is about</vt:lpstr>
      <vt:lpstr>Relative to the ground, an airplane gains speed when it encounters wind from behind and loses speed when it encounters wind head-on. When it encounters wind at a right angle to the direction it is pointing, its speed relative to the ground below</vt:lpstr>
      <vt:lpstr>Relative to the ground, an airplane gains speed when it encounters wind from behind and loses speed when it encounters wind head-on. When it encounters wind at a right angle to the direction it is pointing, its speed relative to the ground below</vt:lpstr>
      <vt:lpstr>A wingsuit flyer traveling downward and leveling off to 40 km/h in a 30-km/h crosswind (at right angles) has a groundspeed of</vt:lpstr>
      <vt:lpstr>A wingsuit flyer traveling downward and leveling off to 40 km/h in a 30-km/h crosswind (at right angles) has a groundspeed of</vt:lpstr>
      <vt:lpstr>A ball launched into the air at 45° to the horizontal initially has</vt:lpstr>
      <vt:lpstr>A ball launched into the air at 45° to the horizontal initially has</vt:lpstr>
      <vt:lpstr>When no air resistance acts on a fast-moving baseball, its acceleration is</vt:lpstr>
      <vt:lpstr>When no air resistance acts on a fast-moving baseball, its acceleration is</vt:lpstr>
      <vt:lpstr>When no air resistance acts on a projectile, its horizontal acceleration is</vt:lpstr>
      <vt:lpstr>When no air resistance acts on a projectile, its horizontal acceleration is</vt:lpstr>
      <vt:lpstr>Without air resistance, the time for a vertically tossed ball to return to where it was thrown is</vt:lpstr>
      <vt:lpstr>Without air resistance, the time for a vertically tossed ball to return to where it was thrown is</vt:lpstr>
      <vt:lpstr>At the top of its trajectory, the velocity of a tossed baseball when air drag is negligible is ________ its initial horizontal component of velocity. With air drag, this speed at the top is ________.</vt:lpstr>
      <vt:lpstr>At the top of its trajectory, the velocity of a tossed baseball when air drag is negligible is ________ its initial horizontal component of velocity. With air drag, this speed at the top is ________.</vt:lpstr>
      <vt:lpstr>Toss a baseball horizontally and with no gravity it would continue in a straight line. With gravity it falls about</vt:lpstr>
      <vt:lpstr>Toss a baseball horizontally and with no gravity it would continue in a straight line. With gravity it falls about</vt:lpstr>
      <vt:lpstr>When you toss a projectile horizontally, it curves as it falls. It will be an Earth satellite if the curve it makes</vt:lpstr>
      <vt:lpstr>When you toss a projectile horizontally, it curves as it falls. It will be an Earth satellite if the curve it makes</vt:lpstr>
      <vt:lpstr>A satellite in circular orbit travels at a ________ speed, and a satellite in an elliptical orbit travels at a ________ speed.</vt:lpstr>
      <vt:lpstr>A satellite in circular orbit travels at a ________ speed, and a satellite in an elliptical orbit travels at a ________ speed.</vt:lpstr>
      <vt:lpstr>A satellite in elliptical orbit about Earth travels fastest when it moves</vt:lpstr>
      <vt:lpstr>A satellite in elliptical orbit about Earth travels fastest when it moves</vt:lpstr>
      <vt:lpstr>A focal point of the elliptical path that a satellite follows is</vt:lpstr>
      <vt:lpstr>A focal point of the elliptical path that a satellite follows is</vt:lpstr>
      <vt:lpstr>Kepler is credited as being the first to discover that the paths of planets around the Sun are</vt:lpstr>
      <vt:lpstr>Kepler is credited as being the first to discover that the paths of planets around the Sun are</vt:lpstr>
      <vt:lpstr>Kepler is famous for finding an important relationship between a satellite's radial distance and its</vt:lpstr>
      <vt:lpstr>Kepler is famous for finding an important relationship between a satellite's radial distance and its</vt:lpstr>
      <vt:lpstr>Energy is conserved when an Earth satellite travels in a</vt:lpstr>
      <vt:lpstr>Energy is conserved when an Earth satellite travels in a</vt:lpstr>
      <vt:lpstr>The work done by gravity is zero for a satellite traveling in a</vt:lpstr>
      <vt:lpstr>The work done by gravity is zero for a satellite traveling in a</vt:lpstr>
      <vt:lpstr>When a projectile achieves escape speed from Earth, it</vt:lpstr>
      <vt:lpstr>When a projectile achieves escape speed from Earth, it</vt:lpstr>
      <vt:lpstr>A space shuttle orbits about 200 km above Earth's surface so as to be above Earth's</vt:lpstr>
      <vt:lpstr>A space shuttle orbits about 200 km above Earth's surface so as to be above Earth's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Sekar G</cp:lastModifiedBy>
  <cp:revision>177</cp:revision>
  <dcterms:created xsi:type="dcterms:W3CDTF">2007-09-26T05:29:17Z</dcterms:created>
  <dcterms:modified xsi:type="dcterms:W3CDTF">2014-03-25T11:06:29Z</dcterms:modified>
</cp:coreProperties>
</file>