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7"/>
  </p:notesMasterIdLst>
  <p:handoutMasterIdLst>
    <p:handoutMasterId r:id="rId48"/>
  </p:handoutMasterIdLst>
  <p:sldIdLst>
    <p:sldId id="256" r:id="rId2"/>
    <p:sldId id="258" r:id="rId3"/>
    <p:sldId id="259" r:id="rId4"/>
    <p:sldId id="260" r:id="rId5"/>
    <p:sldId id="261" r:id="rId6"/>
    <p:sldId id="262" r:id="rId7"/>
    <p:sldId id="312" r:id="rId8"/>
    <p:sldId id="313" r:id="rId9"/>
    <p:sldId id="265" r:id="rId10"/>
    <p:sldId id="303" r:id="rId11"/>
    <p:sldId id="314" r:id="rId12"/>
    <p:sldId id="268" r:id="rId13"/>
    <p:sldId id="269" r:id="rId14"/>
    <p:sldId id="270" r:id="rId15"/>
    <p:sldId id="304" r:id="rId16"/>
    <p:sldId id="315" r:id="rId17"/>
    <p:sldId id="305" r:id="rId18"/>
    <p:sldId id="316" r:id="rId19"/>
    <p:sldId id="306" r:id="rId20"/>
    <p:sldId id="317" r:id="rId21"/>
    <p:sldId id="277" r:id="rId22"/>
    <p:sldId id="278" r:id="rId23"/>
    <p:sldId id="279" r:id="rId24"/>
    <p:sldId id="307" r:id="rId25"/>
    <p:sldId id="318" r:id="rId26"/>
    <p:sldId id="319" r:id="rId27"/>
    <p:sldId id="323" r:id="rId28"/>
    <p:sldId id="320" r:id="rId29"/>
    <p:sldId id="324" r:id="rId30"/>
    <p:sldId id="321" r:id="rId31"/>
    <p:sldId id="325" r:id="rId32"/>
    <p:sldId id="288" r:id="rId33"/>
    <p:sldId id="289" r:id="rId34"/>
    <p:sldId id="290" r:id="rId35"/>
    <p:sldId id="291" r:id="rId36"/>
    <p:sldId id="292" r:id="rId37"/>
    <p:sldId id="293" r:id="rId38"/>
    <p:sldId id="294" r:id="rId39"/>
    <p:sldId id="295" r:id="rId40"/>
    <p:sldId id="296" r:id="rId41"/>
    <p:sldId id="297" r:id="rId42"/>
    <p:sldId id="311" r:id="rId43"/>
    <p:sldId id="322" r:id="rId44"/>
    <p:sldId id="300" r:id="rId45"/>
    <p:sldId id="301" r:id="rId46"/>
  </p:sldIdLst>
  <p:sldSz cx="9144000" cy="6858000" type="screen4x3"/>
  <p:notesSz cx="6858000" cy="9144000"/>
  <p:custDataLst>
    <p:tags r:id="rId50"/>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4499"/>
    <a:srgbClr val="F44311"/>
    <a:srgbClr val="0063B1"/>
    <a:srgbClr val="232E5B"/>
    <a:srgbClr val="0064B2"/>
    <a:srgbClr val="000000"/>
    <a:srgbClr val="E5B73D"/>
    <a:srgbClr val="CD0044"/>
    <a:srgbClr val="4D92BC"/>
    <a:srgbClr val="6A733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75" autoAdjust="0"/>
    <p:restoredTop sz="94226" autoAdjust="0"/>
  </p:normalViewPr>
  <p:slideViewPr>
    <p:cSldViewPr snapToGrid="0">
      <p:cViewPr varScale="1">
        <p:scale>
          <a:sx n="142" d="100"/>
          <a:sy n="142" d="100"/>
        </p:scale>
        <p:origin x="-2496" y="-96"/>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14" d="100"/>
          <a:sy n="114" d="100"/>
        </p:scale>
        <p:origin x="-5048"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tags" Target="tags/tag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4/23/14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dirty="0"/>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dirty="0"/>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dirty="0"/>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881259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Rot="1" noChangeAspect="1" noChangeArrowheads="1" noTextEdit="1"/>
          </p:cNvSpPr>
          <p:nvPr>
            <p:ph type="sldImg"/>
          </p:nvPr>
        </p:nvSpPr>
        <p:spPr>
          <a:ln/>
        </p:spPr>
      </p:sp>
      <p:sp>
        <p:nvSpPr>
          <p:cNvPr id="68198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A. </a:t>
            </a:r>
            <a:r>
              <a:rPr lang="en-US" dirty="0" smtClean="0"/>
              <a:t>doubles.</a:t>
            </a:r>
          </a:p>
        </p:txBody>
      </p:sp>
    </p:spTree>
    <p:extLst>
      <p:ext uri="{BB962C8B-B14F-4D97-AF65-F5344CB8AC3E}">
        <p14:creationId xmlns:p14="http://schemas.microsoft.com/office/powerpoint/2010/main" val="1705613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Grp="1" noRot="1" noChangeAspect="1" noChangeArrowheads="1" noTextEdit="1"/>
          </p:cNvSpPr>
          <p:nvPr>
            <p:ph type="sldImg"/>
          </p:nvPr>
        </p:nvSpPr>
        <p:spPr>
          <a:ln/>
        </p:spPr>
      </p:sp>
      <p:sp>
        <p:nvSpPr>
          <p:cNvPr id="68198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A. </a:t>
            </a:r>
            <a:r>
              <a:rPr lang="en-US" dirty="0" smtClean="0"/>
              <a:t>doubles.</a:t>
            </a:r>
          </a:p>
        </p:txBody>
      </p:sp>
    </p:spTree>
    <p:extLst>
      <p:ext uri="{BB962C8B-B14F-4D97-AF65-F5344CB8AC3E}">
        <p14:creationId xmlns:p14="http://schemas.microsoft.com/office/powerpoint/2010/main" val="1705613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A. </a:t>
            </a:r>
            <a:r>
              <a:rPr lang="en-US" dirty="0" smtClean="0"/>
              <a:t>greater.</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899451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A. </a:t>
            </a:r>
            <a:r>
              <a:rPr lang="en-US" dirty="0" smtClean="0"/>
              <a:t>greater.</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8994512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B. </a:t>
            </a:r>
            <a:r>
              <a:rPr lang="en-US" dirty="0" smtClean="0"/>
              <a:t>less.</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71921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Rot="1" noChangeAspect="1" noChangeArrowheads="1" noTextEdit="1"/>
          </p:cNvSpPr>
          <p:nvPr>
            <p:ph type="sldImg"/>
          </p:nvPr>
        </p:nvSpPr>
        <p:spPr>
          <a:ln/>
        </p:spPr>
      </p:sp>
      <p:sp>
        <p:nvSpPr>
          <p:cNvPr id="693251"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B. </a:t>
            </a:r>
            <a:r>
              <a:rPr lang="en-US" dirty="0" smtClean="0"/>
              <a:t>less.</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719214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C. </a:t>
            </a:r>
            <a:r>
              <a:rPr lang="en-US" dirty="0" smtClean="0"/>
              <a:t>zero.</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3570413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2"/>
          <p:cNvSpPr>
            <a:spLocks noGrp="1" noRot="1" noChangeAspect="1" noChangeArrowheads="1" noTextEdit="1"/>
          </p:cNvSpPr>
          <p:nvPr>
            <p:ph type="sldImg"/>
          </p:nvPr>
        </p:nvSpPr>
        <p:spPr>
          <a:ln/>
        </p:spPr>
      </p:sp>
      <p:sp>
        <p:nvSpPr>
          <p:cNvPr id="69734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C. </a:t>
            </a:r>
            <a:r>
              <a:rPr lang="en-US" dirty="0" smtClean="0"/>
              <a:t>zero.</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35704131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Rot="1" noChangeAspect="1" noChangeArrowheads="1" noTextEdit="1"/>
          </p:cNvSpPr>
          <p:nvPr>
            <p:ph type="sldImg"/>
          </p:nvPr>
        </p:nvSpPr>
        <p:spPr>
          <a:ln/>
        </p:spPr>
      </p:sp>
      <p:sp>
        <p:nvSpPr>
          <p:cNvPr id="70144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C. </a:t>
            </a:r>
            <a:r>
              <a:rPr lang="en-US" dirty="0" smtClean="0"/>
              <a:t>accelerates upward.</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099788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Rot="1" noChangeAspect="1" noChangeArrowheads="1" noTextEdit="1"/>
          </p:cNvSpPr>
          <p:nvPr>
            <p:ph type="sldImg"/>
          </p:nvPr>
        </p:nvSpPr>
        <p:spPr>
          <a:ln/>
        </p:spPr>
      </p:sp>
      <p:sp>
        <p:nvSpPr>
          <p:cNvPr id="701443"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C. </a:t>
            </a:r>
            <a:r>
              <a:rPr lang="en-US" dirty="0" smtClean="0"/>
              <a:t>accelerates upward.</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099788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A. </a:t>
            </a:r>
            <a:r>
              <a:rPr lang="en-US" sz="1200" dirty="0" smtClean="0"/>
              <a:t>earthly and heavenly laws.</a:t>
            </a:r>
            <a:endParaRPr lang="en-US" dirty="0" smtClean="0">
              <a:ea typeface="Batang" charset="0"/>
              <a:cs typeface="Batang" charset="0"/>
            </a:endParaRPr>
          </a:p>
        </p:txBody>
      </p:sp>
    </p:spTree>
    <p:extLst>
      <p:ext uri="{BB962C8B-B14F-4D97-AF65-F5344CB8AC3E}">
        <p14:creationId xmlns:p14="http://schemas.microsoft.com/office/powerpoint/2010/main" val="2873415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Rot="1" noChangeAspect="1" noChangeArrowheads="1" noTextEdit="1"/>
          </p:cNvSpPr>
          <p:nvPr>
            <p:ph type="sldImg"/>
          </p:nvPr>
        </p:nvSpPr>
        <p:spPr>
          <a:ln/>
        </p:spPr>
      </p:sp>
      <p:sp>
        <p:nvSpPr>
          <p:cNvPr id="713731"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D. </a:t>
            </a:r>
            <a:r>
              <a:rPr lang="en-US" dirty="0" smtClean="0"/>
              <a:t>None of the above.</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22292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Rot="1" noChangeAspect="1" noChangeArrowheads="1" noTextEdit="1"/>
          </p:cNvSpPr>
          <p:nvPr>
            <p:ph type="sldImg"/>
          </p:nvPr>
        </p:nvSpPr>
        <p:spPr>
          <a:ln/>
        </p:spPr>
      </p:sp>
      <p:sp>
        <p:nvSpPr>
          <p:cNvPr id="713731"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D. </a:t>
            </a:r>
            <a:r>
              <a:rPr lang="en-US" dirty="0" smtClean="0"/>
              <a:t>None of the above.</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2229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1506" name="Rectangle 2"/>
          <p:cNvSpPr>
            <a:spLocks noGrp="1" noRot="1" noChangeAspect="1" noChangeArrowheads="1" noTextEdit="1"/>
          </p:cNvSpPr>
          <p:nvPr>
            <p:ph type="sldImg"/>
          </p:nvPr>
        </p:nvSpPr>
        <p:spPr>
          <a:ln/>
        </p:spPr>
      </p:sp>
      <p:sp>
        <p:nvSpPr>
          <p:cNvPr id="66150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A. </a:t>
            </a:r>
            <a:r>
              <a:rPr lang="en-US" sz="1200" dirty="0" smtClean="0"/>
              <a:t>earthly and heavenly laws.</a:t>
            </a:r>
            <a:endParaRPr lang="en-US" dirty="0" smtClean="0">
              <a:ea typeface="Batang" charset="0"/>
              <a:cs typeface="Batang" charset="0"/>
            </a:endParaRPr>
          </a:p>
        </p:txBody>
      </p:sp>
    </p:spTree>
    <p:extLst>
      <p:ext uri="{BB962C8B-B14F-4D97-AF65-F5344CB8AC3E}">
        <p14:creationId xmlns:p14="http://schemas.microsoft.com/office/powerpoint/2010/main" val="287341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Rot="1" noChangeAspect="1" noChangeArrowheads="1" noTextEdit="1"/>
          </p:cNvSpPr>
          <p:nvPr>
            <p:ph type="sldImg"/>
          </p:nvPr>
        </p:nvSpPr>
        <p:spPr>
          <a:ln/>
        </p:spPr>
      </p:sp>
      <p:sp>
        <p:nvSpPr>
          <p:cNvPr id="66662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A. </a:t>
            </a:r>
            <a:r>
              <a:rPr lang="en-US" sz="1200" dirty="0" smtClean="0">
                <a:sym typeface="Symbol" charset="0"/>
              </a:rPr>
              <a:t></a:t>
            </a:r>
            <a:r>
              <a:rPr lang="en-US" sz="1200" dirty="0" smtClean="0"/>
              <a:t>.</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96264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Rot="1" noChangeAspect="1" noChangeArrowheads="1" noTextEdit="1"/>
          </p:cNvSpPr>
          <p:nvPr>
            <p:ph type="sldImg"/>
          </p:nvPr>
        </p:nvSpPr>
        <p:spPr>
          <a:ln/>
        </p:spPr>
      </p:sp>
      <p:sp>
        <p:nvSpPr>
          <p:cNvPr id="666627"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A. </a:t>
            </a:r>
            <a:r>
              <a:rPr lang="en-US" sz="1200" dirty="0" smtClean="0">
                <a:sym typeface="Symbol" charset="0"/>
              </a:rPr>
              <a:t></a:t>
            </a:r>
            <a:r>
              <a:rPr lang="en-US" sz="1200" dirty="0" smtClean="0"/>
              <a:t>.</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96264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A. </a:t>
            </a:r>
            <a:r>
              <a:rPr lang="en-US" dirty="0" smtClean="0"/>
              <a:t>masses and distance apart.</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2987768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A. </a:t>
            </a:r>
            <a:r>
              <a:rPr lang="en-US" dirty="0" smtClean="0"/>
              <a:t>masses and distance apart.</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29877681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Rot="1" noChangeAspect="1" noChangeArrowheads="1" noTextEdit="1"/>
          </p:cNvSpPr>
          <p:nvPr>
            <p:ph type="sldImg"/>
          </p:nvPr>
        </p:nvSpPr>
        <p:spPr>
          <a:ln/>
        </p:spPr>
      </p:sp>
      <p:sp>
        <p:nvSpPr>
          <p:cNvPr id="677891"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B. </a:t>
            </a:r>
            <a:r>
              <a:rPr lang="en-US" sz="1200" dirty="0" smtClean="0"/>
              <a:t>quadruples.</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203879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Rot="1" noChangeAspect="1" noChangeArrowheads="1" noTextEdit="1"/>
          </p:cNvSpPr>
          <p:nvPr>
            <p:ph type="sldImg"/>
          </p:nvPr>
        </p:nvSpPr>
        <p:spPr>
          <a:ln/>
        </p:spPr>
      </p:sp>
      <p:sp>
        <p:nvSpPr>
          <p:cNvPr id="677891" name="Rectangle 3"/>
          <p:cNvSpPr>
            <a:spLocks noGrp="1" noChangeArrowheads="1"/>
          </p:cNvSpPr>
          <p:nvPr>
            <p:ph type="body" idx="1"/>
          </p:nvPr>
        </p:nvSpPr>
        <p:spPr>
          <a:xfrm>
            <a:off x="685800" y="4344025"/>
            <a:ext cx="5486400" cy="4114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ea typeface="Batang" charset="0"/>
                <a:cs typeface="Batang" charset="0"/>
              </a:rPr>
              <a:t>B. </a:t>
            </a:r>
            <a:r>
              <a:rPr lang="en-US" sz="1200" dirty="0" smtClean="0"/>
              <a:t>quadruples.</a:t>
            </a:r>
            <a:endParaRPr lang="en-US" dirty="0">
              <a:ea typeface="Batang" charset="0"/>
              <a:cs typeface="Batang" charset="0"/>
            </a:endParaRPr>
          </a:p>
          <a:p>
            <a:endParaRPr lang="en-US" dirty="0"/>
          </a:p>
        </p:txBody>
      </p:sp>
    </p:spTree>
    <p:extLst>
      <p:ext uri="{BB962C8B-B14F-4D97-AF65-F5344CB8AC3E}">
        <p14:creationId xmlns:p14="http://schemas.microsoft.com/office/powerpoint/2010/main" val="1203879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smtClean="0"/>
              <a:t>Click to edit</a:t>
            </a:r>
            <a:br>
              <a:rPr lang="en-US" noProof="0" dirty="0" smtClean="0"/>
            </a:br>
            <a:r>
              <a:rPr lang="en-US" noProof="0" dirty="0" smtClean="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smtClean="0">
                <a:solidFill>
                  <a:schemeClr val="bg1"/>
                </a:solidFill>
              </a:rPr>
              <a:t>Lecture Outline</a:t>
            </a:r>
            <a:endParaRPr lang="en-US" sz="2800" dirty="0">
              <a:solidFill>
                <a:schemeClr val="bg1"/>
              </a:solidFill>
            </a:endParaRPr>
          </a:p>
        </p:txBody>
      </p:sp>
      <p:sp>
        <p:nvSpPr>
          <p:cNvPr id="4113" name="Rectangle 17"/>
          <p:cNvSpPr>
            <a:spLocks noGrp="1" noChangeArrowheads="1"/>
          </p:cNvSpPr>
          <p:nvPr>
            <p:ph type="ftr" sz="quarter" idx="3"/>
          </p:nvPr>
        </p:nvSpPr>
        <p:spPr/>
        <p:txBody>
          <a:bodyPr/>
          <a:lstStyle>
            <a:lvl1pPr>
              <a:defRPr/>
            </a:lvl1pPr>
          </a:lstStyle>
          <a:p>
            <a:r>
              <a:rPr lang="en-GB" dirty="0" smtClean="0"/>
              <a:t>© 2015 Pearson Education, Inc.</a:t>
            </a:r>
            <a:endParaRPr lang="en-GB" dirty="0"/>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dirty="0" smtClean="0"/>
              <a:t>© 2015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 2015 Pearson Education, Inc.</a:t>
            </a: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4D5BCDE4-2888-8547-8C78-57D79B1356D8}" type="slidenum">
              <a:rPr lang="en-US"/>
              <a:pPr/>
              <a:t>‹#›</a:t>
            </a:fld>
            <a:endParaRPr lang="en-US" dirty="0"/>
          </a:p>
        </p:txBody>
      </p:sp>
    </p:spTree>
    <p:extLst>
      <p:ext uri="{BB962C8B-B14F-4D97-AF65-F5344CB8AC3E}">
        <p14:creationId xmlns:p14="http://schemas.microsoft.com/office/powerpoint/2010/main" val="78948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r>
              <a:rPr lang="en-US" dirty="0" smtClean="0"/>
              <a:t>© 2015 Pearson Education, Inc.</a:t>
            </a:r>
            <a:endParaRPr lang="en-US"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FED6FC1-043C-0E48-B29A-3F0A3D66E951}" type="slidenum">
              <a:rPr lang="en-US"/>
              <a:pPr/>
              <a:t>‹#›</a:t>
            </a:fld>
            <a:endParaRPr lang="en-US" dirty="0"/>
          </a:p>
        </p:txBody>
      </p:sp>
    </p:spTree>
    <p:extLst>
      <p:ext uri="{BB962C8B-B14F-4D97-AF65-F5344CB8AC3E}">
        <p14:creationId xmlns:p14="http://schemas.microsoft.com/office/powerpoint/2010/main" val="20098190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a:extLst/>
        </p:spPr>
        <p:txBody>
          <a:bodyPr wrap="none" anchor="ctr"/>
          <a:lstStyle/>
          <a:p>
            <a:pPr algn="ctr"/>
            <a:endParaRPr lang="en-US" dirty="0">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dirty="0" smtClean="0"/>
              <a:t>© 2015 Pearson Education, Inc.</a:t>
            </a:r>
            <a:endParaRPr lang="en-GB"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5" y="2890391"/>
            <a:ext cx="3879605" cy="1077218"/>
          </a:xfrm>
        </p:spPr>
        <p:txBody>
          <a:bodyPr/>
          <a:lstStyle/>
          <a:p>
            <a:r>
              <a:rPr lang="en-US" dirty="0" smtClean="0"/>
              <a:t>Chapter 9</a:t>
            </a:r>
            <a:r>
              <a:rPr lang="en-US" dirty="0"/>
              <a:t>: </a:t>
            </a:r>
            <a:r>
              <a:rPr lang="en-US" dirty="0" smtClean="0"/>
              <a:t/>
            </a:r>
            <a:br>
              <a:rPr lang="en-US" dirty="0" smtClean="0"/>
            </a:br>
            <a:r>
              <a:rPr lang="en-US" dirty="0" smtClean="0"/>
              <a:t>Gravity</a:t>
            </a:r>
            <a:endParaRPr lang="en-US" dirty="0"/>
          </a:p>
        </p:txBody>
      </p:sp>
      <p:sp>
        <p:nvSpPr>
          <p:cNvPr id="5" name="Rectangle 17"/>
          <p:cNvSpPr>
            <a:spLocks noGrp="1" noChangeArrowheads="1"/>
          </p:cNvSpPr>
          <p:nvPr>
            <p:ph type="ftr" sz="quarter" idx="3"/>
          </p:nvPr>
        </p:nvSpPr>
        <p:spPr/>
        <p:txBody>
          <a:bodyPr/>
          <a:lstStyle/>
          <a:p>
            <a:r>
              <a:rPr lang="en-GB" dirty="0" smtClean="0"/>
              <a:t>© 2015 Pearson Education, Inc.</a:t>
            </a:r>
            <a:endParaRPr lang="en-GB" dirty="0"/>
          </a:p>
        </p:txBody>
      </p:sp>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a:xfrm>
            <a:off x="0" y="614908"/>
            <a:ext cx="9144000" cy="1077218"/>
          </a:xfrm>
        </p:spPr>
        <p:txBody>
          <a:bodyPr/>
          <a:lstStyle/>
          <a:p>
            <a:r>
              <a:rPr lang="en-US" dirty="0"/>
              <a:t>The Universal Gravitational Constant, </a:t>
            </a:r>
            <a:r>
              <a:rPr lang="en-US" i="1" dirty="0"/>
              <a:t>G</a:t>
            </a:r>
            <a:r>
              <a:rPr lang="en-US" dirty="0"/>
              <a:t/>
            </a:r>
            <a:br>
              <a:rPr lang="en-US" dirty="0"/>
            </a:br>
            <a:r>
              <a:rPr lang="en-US" dirty="0"/>
              <a:t>CHECK YOUR NEIGHBOR</a:t>
            </a:r>
          </a:p>
        </p:txBody>
      </p:sp>
      <p:sp>
        <p:nvSpPr>
          <p:cNvPr id="665603" name="Rectangle 3"/>
          <p:cNvSpPr>
            <a:spLocks noGrp="1" noChangeArrowheads="1"/>
          </p:cNvSpPr>
          <p:nvPr>
            <p:ph idx="1"/>
          </p:nvPr>
        </p:nvSpPr>
        <p:spPr>
          <a:xfrm>
            <a:off x="365125" y="1765333"/>
            <a:ext cx="8229600" cy="4774985"/>
          </a:xfrm>
        </p:spPr>
        <p:txBody>
          <a:bodyPr/>
          <a:lstStyle/>
          <a:p>
            <a:pPr marL="0" indent="0">
              <a:buNone/>
            </a:pPr>
            <a:r>
              <a:rPr lang="en-US" sz="2400" dirty="0"/>
              <a:t>The universal gravitational constant, </a:t>
            </a:r>
            <a:r>
              <a:rPr lang="en-US" sz="2400" i="1" dirty="0"/>
              <a:t>G</a:t>
            </a:r>
            <a:r>
              <a:rPr lang="en-US" sz="2400" dirty="0"/>
              <a:t>, which links force to mass and distance, is similar to the familiar </a:t>
            </a:r>
            <a:r>
              <a:rPr lang="en-US" sz="2400" dirty="0" smtClean="0"/>
              <a:t>constant</a:t>
            </a:r>
          </a:p>
          <a:p>
            <a:pPr marL="514350" indent="-514350">
              <a:buFont typeface="+mj-lt"/>
              <a:buAutoNum type="alphaUcPeriod"/>
            </a:pPr>
            <a:endParaRPr lang="en-US" sz="2400" b="1" dirty="0" smtClean="0">
              <a:sym typeface="Symbol" charset="0"/>
            </a:endParaRPr>
          </a:p>
          <a:p>
            <a:pPr marL="514350" indent="-514350">
              <a:buFont typeface="+mj-lt"/>
              <a:buAutoNum type="alphaUcPeriod"/>
            </a:pPr>
            <a:r>
              <a:rPr lang="en-US" sz="2400" dirty="0"/>
              <a:t>𝜋.</a:t>
            </a:r>
            <a:endParaRPr lang="en-US" sz="2400" dirty="0"/>
          </a:p>
          <a:p>
            <a:pPr marL="512064" indent="-512064">
              <a:buNone/>
            </a:pPr>
            <a:r>
              <a:rPr lang="en-US" sz="2400" dirty="0" smtClean="0">
                <a:solidFill>
                  <a:srgbClr val="2E4499"/>
                </a:solidFill>
              </a:rPr>
              <a:t>B.	</a:t>
            </a:r>
            <a:r>
              <a:rPr lang="en-US" sz="2400" i="1" dirty="0" smtClean="0"/>
              <a:t>g</a:t>
            </a:r>
            <a:r>
              <a:rPr lang="en-US" sz="2400" dirty="0" smtClean="0"/>
              <a:t>. </a:t>
            </a:r>
          </a:p>
          <a:p>
            <a:pPr marL="514350" indent="-514350">
              <a:buFont typeface="+mj-lt"/>
              <a:buAutoNum type="alphaUcPeriod" startAt="3"/>
            </a:pPr>
            <a:r>
              <a:rPr lang="en-US" sz="2400" dirty="0" smtClean="0"/>
              <a:t>acceleration due to gravity.</a:t>
            </a:r>
          </a:p>
          <a:p>
            <a:pPr marL="514350" indent="-514350">
              <a:buFont typeface="+mj-lt"/>
              <a:buAutoNum type="alphaUcPeriod" startAt="3"/>
            </a:pPr>
            <a:r>
              <a:rPr lang="en-US" sz="2400" dirty="0" smtClean="0"/>
              <a:t>speed of uniform motion.</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4048675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2"/>
          <p:cNvSpPr>
            <a:spLocks noGrp="1" noChangeArrowheads="1"/>
          </p:cNvSpPr>
          <p:nvPr>
            <p:ph type="title"/>
          </p:nvPr>
        </p:nvSpPr>
        <p:spPr>
          <a:xfrm>
            <a:off x="0" y="614908"/>
            <a:ext cx="9144000" cy="1077218"/>
          </a:xfrm>
        </p:spPr>
        <p:txBody>
          <a:bodyPr/>
          <a:lstStyle/>
          <a:p>
            <a:r>
              <a:rPr lang="en-US" dirty="0"/>
              <a:t>The Universal Gravitational Constant, </a:t>
            </a:r>
            <a:r>
              <a:rPr lang="en-US" i="1" dirty="0"/>
              <a:t>G</a:t>
            </a:r>
            <a:r>
              <a:rPr lang="en-US" dirty="0"/>
              <a:t/>
            </a:r>
            <a:br>
              <a:rPr lang="en-US" dirty="0"/>
            </a:br>
            <a:r>
              <a:rPr lang="en-US" dirty="0"/>
              <a:t>CHECK YOUR </a:t>
            </a:r>
            <a:r>
              <a:rPr lang="en-US" dirty="0" smtClean="0"/>
              <a:t>ANSWER </a:t>
            </a:r>
            <a:endParaRPr lang="en-US" dirty="0"/>
          </a:p>
        </p:txBody>
      </p:sp>
      <p:sp>
        <p:nvSpPr>
          <p:cNvPr id="665603" name="Rectangle 3"/>
          <p:cNvSpPr>
            <a:spLocks noGrp="1" noChangeArrowheads="1"/>
          </p:cNvSpPr>
          <p:nvPr>
            <p:ph idx="1"/>
          </p:nvPr>
        </p:nvSpPr>
        <p:spPr>
          <a:xfrm>
            <a:off x="365125" y="1765333"/>
            <a:ext cx="8229600" cy="4774985"/>
          </a:xfrm>
        </p:spPr>
        <p:txBody>
          <a:bodyPr/>
          <a:lstStyle/>
          <a:p>
            <a:pPr marL="0" indent="0">
              <a:buNone/>
            </a:pPr>
            <a:r>
              <a:rPr lang="en-US" sz="2400" dirty="0"/>
              <a:t>The universal gravitational constant, </a:t>
            </a:r>
            <a:r>
              <a:rPr lang="en-US" sz="2400" i="1" dirty="0"/>
              <a:t>G</a:t>
            </a:r>
            <a:r>
              <a:rPr lang="en-US" sz="2400" dirty="0"/>
              <a:t>, which links force to mass and distance, is similar to the familiar </a:t>
            </a:r>
            <a:r>
              <a:rPr lang="en-US" sz="2400" dirty="0" smtClean="0"/>
              <a:t>constant</a:t>
            </a:r>
          </a:p>
          <a:p>
            <a:pPr marL="514350" indent="-514350">
              <a:buFont typeface="+mj-lt"/>
              <a:buAutoNum type="alphaUcPeriod"/>
            </a:pPr>
            <a:endParaRPr lang="en-US" sz="2400" b="1" dirty="0" smtClean="0">
              <a:sym typeface="Symbol" charset="0"/>
            </a:endParaRPr>
          </a:p>
          <a:p>
            <a:pPr marL="514350" indent="-514350">
              <a:buFont typeface="+mj-lt"/>
              <a:buAutoNum type="alphaUcPeriod"/>
            </a:pPr>
            <a:r>
              <a:rPr lang="en-US" sz="2400" b="1" dirty="0" smtClean="0"/>
              <a:t>𝝅.</a:t>
            </a:r>
          </a:p>
          <a:p>
            <a:pPr marL="512064" indent="-512064">
              <a:buNone/>
            </a:pPr>
            <a:r>
              <a:rPr lang="en-US" sz="2400" dirty="0" smtClean="0">
                <a:solidFill>
                  <a:srgbClr val="2E4499"/>
                </a:solidFill>
              </a:rPr>
              <a:t>B.	</a:t>
            </a:r>
            <a:r>
              <a:rPr lang="en-US" sz="2400" i="1" dirty="0" smtClean="0"/>
              <a:t>g</a:t>
            </a:r>
            <a:r>
              <a:rPr lang="en-US" sz="2400" dirty="0" smtClean="0"/>
              <a:t>. </a:t>
            </a:r>
          </a:p>
          <a:p>
            <a:pPr marL="514350" indent="-514350">
              <a:buFont typeface="+mj-lt"/>
              <a:buAutoNum type="alphaUcPeriod" startAt="3"/>
            </a:pPr>
            <a:r>
              <a:rPr lang="en-US" sz="2400" dirty="0" smtClean="0"/>
              <a:t>acceleration </a:t>
            </a:r>
            <a:r>
              <a:rPr lang="en-US" sz="2400" dirty="0" smtClean="0"/>
              <a:t>due to gravity.</a:t>
            </a:r>
          </a:p>
          <a:p>
            <a:pPr marL="514350" indent="-514350">
              <a:buFont typeface="+mj-lt"/>
              <a:buAutoNum type="alphaUcPeriod" startAt="3"/>
            </a:pPr>
            <a:r>
              <a:rPr lang="en-US" sz="2400" dirty="0" smtClean="0"/>
              <a:t>speed of uniform motion.</a:t>
            </a:r>
          </a:p>
          <a:p>
            <a:pPr marL="0" indent="0">
              <a:buNone/>
            </a:pPr>
            <a:endParaRPr lang="en-US" sz="2400" dirty="0"/>
          </a:p>
          <a:p>
            <a:pPr marL="0" indent="0">
              <a:buNone/>
            </a:pPr>
            <a:r>
              <a:rPr lang="en-US" sz="2400" b="1" dirty="0"/>
              <a:t>Explanation:</a:t>
            </a:r>
          </a:p>
          <a:p>
            <a:pPr marL="0" indent="0">
              <a:buNone/>
            </a:pPr>
            <a:r>
              <a:rPr lang="en-US" sz="2400" dirty="0" smtClean="0"/>
              <a:t>Just </a:t>
            </a:r>
            <a:r>
              <a:rPr lang="en-US" sz="2400" dirty="0"/>
              <a:t>as </a:t>
            </a:r>
            <a:r>
              <a:rPr lang="en-US" sz="2400" dirty="0">
                <a:sym typeface="Symbol" charset="0"/>
              </a:rPr>
              <a:t></a:t>
            </a:r>
            <a:r>
              <a:rPr lang="en-US" sz="2400" dirty="0" smtClean="0"/>
              <a:t> </a:t>
            </a:r>
            <a:r>
              <a:rPr lang="en-US" sz="2400" dirty="0"/>
              <a:t>relates the circumference of a circle to </a:t>
            </a:r>
            <a:r>
              <a:rPr lang="en-US" sz="2400" dirty="0" smtClean="0"/>
              <a:t>its diameter</a:t>
            </a:r>
            <a:r>
              <a:rPr lang="en-US" sz="2400" dirty="0"/>
              <a:t>, </a:t>
            </a:r>
            <a:r>
              <a:rPr lang="en-US" sz="2400" i="1" dirty="0"/>
              <a:t>G</a:t>
            </a:r>
            <a:r>
              <a:rPr lang="en-US" sz="2400" dirty="0"/>
              <a:t> relates force to mass and distance.</a:t>
            </a:r>
          </a:p>
          <a:p>
            <a:pPr marL="0" indent="0">
              <a:buNone/>
            </a:pPr>
            <a:endParaRPr lang="en-US" sz="2400" dirty="0" smtClean="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418757599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0" y="614908"/>
            <a:ext cx="9144000" cy="553998"/>
          </a:xfrm>
        </p:spPr>
        <p:txBody>
          <a:bodyPr/>
          <a:lstStyle/>
          <a:p>
            <a:r>
              <a:rPr lang="en-US" sz="3000" dirty="0" smtClean="0"/>
              <a:t>Gravity and Distance: The Inverse-Square Law</a:t>
            </a:r>
            <a:endParaRPr lang="en-US" sz="3000" dirty="0"/>
          </a:p>
        </p:txBody>
      </p:sp>
      <p:sp>
        <p:nvSpPr>
          <p:cNvPr id="669699" name="Rectangle 3"/>
          <p:cNvSpPr>
            <a:spLocks noGrp="1" noChangeArrowheads="1"/>
          </p:cNvSpPr>
          <p:nvPr>
            <p:ph idx="1"/>
          </p:nvPr>
        </p:nvSpPr>
        <p:spPr/>
        <p:txBody>
          <a:bodyPr/>
          <a:lstStyle/>
          <a:p>
            <a:r>
              <a:rPr lang="en-US" dirty="0" smtClean="0"/>
              <a:t>Inverse-square law:</a:t>
            </a:r>
          </a:p>
          <a:p>
            <a:pPr lvl="1"/>
            <a:r>
              <a:rPr lang="en-US" dirty="0" smtClean="0"/>
              <a:t>relates the intensity of an effect to the inverse-square of the distance from the cause.</a:t>
            </a:r>
          </a:p>
          <a:p>
            <a:pPr lvl="1"/>
            <a:r>
              <a:rPr lang="en-US" dirty="0" smtClean="0"/>
              <a:t>in equation form: </a:t>
            </a:r>
            <a:r>
              <a:rPr lang="en-US" i="1" dirty="0" smtClean="0"/>
              <a:t>intensity</a:t>
            </a:r>
            <a:r>
              <a:rPr lang="en-US" dirty="0" smtClean="0"/>
              <a:t> = 1/</a:t>
            </a:r>
            <a:r>
              <a:rPr lang="en-US" i="1" dirty="0" smtClean="0"/>
              <a:t>distance</a:t>
            </a:r>
            <a:r>
              <a:rPr lang="en-US" baseline="30000" dirty="0" smtClean="0"/>
              <a:t>2</a:t>
            </a:r>
            <a:r>
              <a:rPr lang="en-US" dirty="0" smtClean="0"/>
              <a:t>.</a:t>
            </a:r>
          </a:p>
          <a:p>
            <a:pPr lvl="1"/>
            <a:r>
              <a:rPr lang="en-US" dirty="0" smtClean="0"/>
              <a:t>for increases in distance, there are decreases in force.</a:t>
            </a:r>
          </a:p>
          <a:p>
            <a:pPr lvl="1"/>
            <a:r>
              <a:rPr lang="en-US" dirty="0" smtClean="0"/>
              <a:t>even at great distances, force approaches but never reaches zero.</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0722" name="Rectangle 2"/>
          <p:cNvSpPr>
            <a:spLocks noGrp="1" noChangeArrowheads="1"/>
          </p:cNvSpPr>
          <p:nvPr>
            <p:ph type="title"/>
          </p:nvPr>
        </p:nvSpPr>
        <p:spPr/>
        <p:txBody>
          <a:bodyPr/>
          <a:lstStyle/>
          <a:p>
            <a:r>
              <a:rPr lang="en-US" dirty="0" smtClean="0"/>
              <a:t>Inverse-Square Law</a:t>
            </a:r>
            <a:endParaRPr lang="en-US" dirty="0"/>
          </a:p>
        </p:txBody>
      </p:sp>
      <p:sp>
        <p:nvSpPr>
          <p:cNvPr id="670723" name="Rectangle 3"/>
          <p:cNvSpPr>
            <a:spLocks noGrp="1" noChangeArrowheads="1"/>
          </p:cNvSpPr>
          <p:nvPr>
            <p:ph idx="1"/>
          </p:nvPr>
        </p:nvSpPr>
        <p:spPr/>
        <p:txBody>
          <a:bodyPr/>
          <a:lstStyle/>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7" name="Picture 6" descr="09_05_Figure.jpg"/>
          <p:cNvPicPr>
            <a:picLocks noChangeAspect="1"/>
          </p:cNvPicPr>
          <p:nvPr/>
        </p:nvPicPr>
        <p:blipFill rotWithShape="1">
          <a:blip r:embed="rId2">
            <a:extLst>
              <a:ext uri="{28A0092B-C50C-407E-A947-70E740481C1C}">
                <a14:useLocalDpi xmlns:a14="http://schemas.microsoft.com/office/drawing/2010/main" val="0"/>
              </a:ext>
            </a:extLst>
          </a:blip>
          <a:srcRect b="4765"/>
          <a:stretch/>
        </p:blipFill>
        <p:spPr>
          <a:xfrm>
            <a:off x="266700" y="1998587"/>
            <a:ext cx="8601456" cy="377939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746" name="Rectangle 2"/>
          <p:cNvSpPr>
            <a:spLocks noGrp="1" noChangeArrowheads="1"/>
          </p:cNvSpPr>
          <p:nvPr>
            <p:ph type="title"/>
          </p:nvPr>
        </p:nvSpPr>
        <p:spPr/>
        <p:txBody>
          <a:bodyPr/>
          <a:lstStyle/>
          <a:p>
            <a:r>
              <a:rPr lang="en-US" dirty="0" smtClean="0"/>
              <a:t>Inverse-Square Law</a:t>
            </a:r>
            <a:endParaRPr lang="en-US" dirty="0"/>
          </a:p>
        </p:txBody>
      </p:sp>
      <p:sp>
        <p:nvSpPr>
          <p:cNvPr id="671747" name="Rectangle 3"/>
          <p:cNvSpPr>
            <a:spLocks noGrp="1" noChangeArrowheads="1"/>
          </p:cNvSpPr>
          <p:nvPr>
            <p:ph idx="1"/>
          </p:nvPr>
        </p:nvSpPr>
        <p:spPr/>
        <p:txBody>
          <a:bodyPr/>
          <a:lstStyle/>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7" name="Picture 6" descr="09_06_Figure.jpg"/>
          <p:cNvPicPr>
            <a:picLocks noChangeAspect="1"/>
          </p:cNvPicPr>
          <p:nvPr/>
        </p:nvPicPr>
        <p:blipFill rotWithShape="1">
          <a:blip r:embed="rId2">
            <a:extLst>
              <a:ext uri="{28A0092B-C50C-407E-A947-70E740481C1C}">
                <a14:useLocalDpi xmlns:a14="http://schemas.microsoft.com/office/drawing/2010/main" val="0"/>
              </a:ext>
            </a:extLst>
          </a:blip>
          <a:srcRect b="2797"/>
          <a:stretch/>
        </p:blipFill>
        <p:spPr>
          <a:xfrm>
            <a:off x="1076420" y="1333273"/>
            <a:ext cx="6982016" cy="51369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0" y="614908"/>
            <a:ext cx="9144000" cy="1015663"/>
          </a:xfrm>
        </p:spPr>
        <p:txBody>
          <a:bodyPr/>
          <a:lstStyle/>
          <a:p>
            <a:r>
              <a:rPr lang="en-US" sz="3000" dirty="0"/>
              <a:t>Gravity and Distance: The Inverse-Square </a:t>
            </a:r>
            <a:r>
              <a:rPr lang="en-US" sz="3000" dirty="0" smtClean="0"/>
              <a:t>Law CHECK </a:t>
            </a:r>
            <a:r>
              <a:rPr lang="en-US" sz="3000" dirty="0"/>
              <a:t>YOUR NEIGHBOR </a:t>
            </a:r>
          </a:p>
        </p:txBody>
      </p:sp>
      <p:sp>
        <p:nvSpPr>
          <p:cNvPr id="672771" name="Rectangle 3"/>
          <p:cNvSpPr>
            <a:spLocks noGrp="1" noChangeArrowheads="1"/>
          </p:cNvSpPr>
          <p:nvPr>
            <p:ph idx="1"/>
          </p:nvPr>
        </p:nvSpPr>
        <p:spPr>
          <a:xfrm>
            <a:off x="365125" y="1795090"/>
            <a:ext cx="8229600" cy="4743153"/>
          </a:xfrm>
        </p:spPr>
        <p:txBody>
          <a:bodyPr/>
          <a:lstStyle/>
          <a:p>
            <a:pPr marL="0" indent="0">
              <a:buNone/>
            </a:pPr>
            <a:r>
              <a:rPr lang="en-US" sz="2400" dirty="0"/>
              <a:t>The force of gravity between two </a:t>
            </a:r>
            <a:r>
              <a:rPr lang="en-US" sz="2400" dirty="0" smtClean="0"/>
              <a:t>planets depends </a:t>
            </a:r>
            <a:r>
              <a:rPr lang="en-US" sz="2400" dirty="0"/>
              <a:t>on </a:t>
            </a:r>
            <a:r>
              <a:rPr lang="en-US" sz="2400" dirty="0" smtClean="0"/>
              <a:t>their</a:t>
            </a:r>
            <a:br>
              <a:rPr lang="en-US" sz="2400" dirty="0" smtClean="0"/>
            </a:br>
            <a:endParaRPr lang="en-US" sz="2400" dirty="0" smtClean="0"/>
          </a:p>
          <a:p>
            <a:pPr marL="514350" indent="-514350">
              <a:buFont typeface="+mj-lt"/>
              <a:buAutoNum type="alphaUcPeriod"/>
            </a:pPr>
            <a:r>
              <a:rPr lang="en-US" sz="2400" dirty="0" smtClean="0"/>
              <a:t>masses and distance apart.</a:t>
            </a:r>
          </a:p>
          <a:p>
            <a:pPr marL="514350" indent="-514350">
              <a:buFont typeface="+mj-lt"/>
              <a:buAutoNum type="alphaUcPeriod"/>
            </a:pPr>
            <a:r>
              <a:rPr lang="en-US" sz="2400" dirty="0" smtClean="0"/>
              <a:t>planetary atmospheres. </a:t>
            </a:r>
          </a:p>
          <a:p>
            <a:pPr marL="514350" indent="-514350">
              <a:buFont typeface="+mj-lt"/>
              <a:buAutoNum type="alphaUcPeriod"/>
            </a:pPr>
            <a:r>
              <a:rPr lang="en-US" sz="2400" dirty="0" smtClean="0"/>
              <a:t>rotational motions.</a:t>
            </a:r>
          </a:p>
          <a:p>
            <a:pPr marL="514350" indent="-514350">
              <a:buFont typeface="+mj-lt"/>
              <a:buAutoNum type="alphaUcPeriod"/>
            </a:pPr>
            <a:r>
              <a:rPr lang="en-US" sz="2400" dirty="0" smtClean="0"/>
              <a:t>All of the above.</a:t>
            </a:r>
            <a:endParaRPr lang="en-US" sz="24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4119844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770" name="Rectangle 2"/>
          <p:cNvSpPr>
            <a:spLocks noGrp="1" noChangeArrowheads="1"/>
          </p:cNvSpPr>
          <p:nvPr>
            <p:ph type="title"/>
          </p:nvPr>
        </p:nvSpPr>
        <p:spPr>
          <a:xfrm>
            <a:off x="0" y="614908"/>
            <a:ext cx="9144000" cy="1015663"/>
          </a:xfrm>
        </p:spPr>
        <p:txBody>
          <a:bodyPr/>
          <a:lstStyle/>
          <a:p>
            <a:r>
              <a:rPr lang="en-US" sz="3000" dirty="0"/>
              <a:t>Gravity and Distance: The Inverse-Square </a:t>
            </a:r>
            <a:r>
              <a:rPr lang="en-US" sz="3000" dirty="0" smtClean="0"/>
              <a:t>Law CHECK </a:t>
            </a:r>
            <a:r>
              <a:rPr lang="en-US" sz="3000" dirty="0"/>
              <a:t>YOUR </a:t>
            </a:r>
            <a:r>
              <a:rPr lang="en-US" sz="3000" dirty="0" smtClean="0"/>
              <a:t>ANSWER </a:t>
            </a:r>
            <a:endParaRPr lang="en-US" sz="3000" dirty="0"/>
          </a:p>
        </p:txBody>
      </p:sp>
      <p:sp>
        <p:nvSpPr>
          <p:cNvPr id="672771" name="Rectangle 3"/>
          <p:cNvSpPr>
            <a:spLocks noGrp="1" noChangeArrowheads="1"/>
          </p:cNvSpPr>
          <p:nvPr>
            <p:ph idx="1"/>
          </p:nvPr>
        </p:nvSpPr>
        <p:spPr>
          <a:xfrm>
            <a:off x="365125" y="1795090"/>
            <a:ext cx="8229600" cy="4743153"/>
          </a:xfrm>
        </p:spPr>
        <p:txBody>
          <a:bodyPr/>
          <a:lstStyle/>
          <a:p>
            <a:pPr marL="0" indent="0">
              <a:buNone/>
            </a:pPr>
            <a:r>
              <a:rPr lang="en-US" sz="2400" dirty="0"/>
              <a:t>The force of gravity between two </a:t>
            </a:r>
            <a:r>
              <a:rPr lang="en-US" sz="2400" dirty="0" smtClean="0"/>
              <a:t>planets depends </a:t>
            </a:r>
            <a:r>
              <a:rPr lang="en-US" sz="2400" dirty="0"/>
              <a:t>on </a:t>
            </a:r>
            <a:r>
              <a:rPr lang="en-US" sz="2400" dirty="0" smtClean="0"/>
              <a:t>their</a:t>
            </a:r>
            <a:r>
              <a:rPr lang="en-US" sz="2400" b="1" dirty="0"/>
              <a:t/>
            </a:r>
            <a:br>
              <a:rPr lang="en-US" sz="2400" b="1" dirty="0"/>
            </a:br>
            <a:endParaRPr lang="en-US" sz="2400" b="1" dirty="0" smtClean="0"/>
          </a:p>
          <a:p>
            <a:pPr marL="514350" indent="-514350">
              <a:buFont typeface="+mj-lt"/>
              <a:buAutoNum type="alphaUcPeriod"/>
            </a:pPr>
            <a:r>
              <a:rPr lang="en-US" sz="2400" b="1" dirty="0" smtClean="0"/>
              <a:t>masses and distance apart.</a:t>
            </a:r>
          </a:p>
          <a:p>
            <a:pPr marL="514350" indent="-514350">
              <a:buFont typeface="+mj-lt"/>
              <a:buAutoNum type="alphaUcPeriod"/>
            </a:pPr>
            <a:r>
              <a:rPr lang="en-US" sz="2400" dirty="0" smtClean="0"/>
              <a:t>planetary atmospheres. </a:t>
            </a:r>
          </a:p>
          <a:p>
            <a:pPr marL="514350" indent="-514350">
              <a:buFont typeface="+mj-lt"/>
              <a:buAutoNum type="alphaUcPeriod"/>
            </a:pPr>
            <a:r>
              <a:rPr lang="en-US" sz="2400" dirty="0" smtClean="0"/>
              <a:t>rotational motions.</a:t>
            </a:r>
          </a:p>
          <a:p>
            <a:pPr marL="514350" indent="-514350">
              <a:buFont typeface="+mj-lt"/>
              <a:buAutoNum type="alphaUcPeriod"/>
            </a:pPr>
            <a:r>
              <a:rPr lang="en-US" sz="2400" dirty="0" smtClean="0"/>
              <a:t>All of the above.</a:t>
            </a:r>
            <a:endParaRPr lang="en-US" sz="2400" dirty="0"/>
          </a:p>
          <a:p>
            <a:pPr marL="0" indent="0">
              <a:lnSpc>
                <a:spcPct val="200000"/>
              </a:lnSpc>
              <a:buNone/>
            </a:pPr>
            <a:r>
              <a:rPr lang="en-US" sz="2400" b="1" dirty="0" smtClean="0"/>
              <a:t>Explanation:</a:t>
            </a:r>
          </a:p>
          <a:p>
            <a:pPr marL="0" indent="0">
              <a:buNone/>
            </a:pPr>
            <a:r>
              <a:rPr lang="en-US" sz="2400" dirty="0" smtClean="0"/>
              <a:t>The </a:t>
            </a:r>
            <a:r>
              <a:rPr lang="en-US" sz="2400" dirty="0"/>
              <a:t>equation for gravitational force, </a:t>
            </a:r>
            <a:r>
              <a:rPr lang="en-US" sz="2400" dirty="0" smtClean="0"/>
              <a:t>cites </a:t>
            </a:r>
            <a:r>
              <a:rPr lang="en-US" sz="2400" dirty="0"/>
              <a:t>only masses and distances </a:t>
            </a:r>
            <a:r>
              <a:rPr lang="en-US" sz="2400" dirty="0" smtClean="0"/>
              <a:t>as variables</a:t>
            </a:r>
            <a:r>
              <a:rPr lang="en-US" sz="2400" dirty="0"/>
              <a:t>. Rotation and </a:t>
            </a:r>
            <a:r>
              <a:rPr lang="en-US" sz="2400" dirty="0" smtClean="0"/>
              <a:t>atmospheres are </a:t>
            </a:r>
            <a:r>
              <a:rPr lang="en-US" sz="2400" dirty="0"/>
              <a:t>irrelevant</a:t>
            </a:r>
            <a:r>
              <a:rPr lang="en-US" sz="2400" dirty="0" smtClean="0"/>
              <a:t>.</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
        <p:nvSpPr>
          <p:cNvPr id="10" name="TextBox 9"/>
          <p:cNvSpPr txBox="1"/>
          <p:nvPr/>
        </p:nvSpPr>
        <p:spPr>
          <a:xfrm>
            <a:off x="4006866" y="6037684"/>
            <a:ext cx="1038991" cy="461665"/>
          </a:xfrm>
          <a:prstGeom prst="rect">
            <a:avLst/>
          </a:prstGeom>
          <a:noFill/>
        </p:spPr>
        <p:txBody>
          <a:bodyPr wrap="none" rtlCol="0">
            <a:spAutoFit/>
          </a:bodyPr>
          <a:lstStyle/>
          <a:p>
            <a:r>
              <a:rPr lang="en-US" i="1" dirty="0" smtClean="0">
                <a:latin typeface="+mn-lt"/>
              </a:rPr>
              <a:t>F</a:t>
            </a:r>
            <a:r>
              <a:rPr lang="en-US" dirty="0" smtClean="0">
                <a:latin typeface="+mn-lt"/>
              </a:rPr>
              <a:t> = </a:t>
            </a:r>
            <a:r>
              <a:rPr lang="en-US" i="1" dirty="0" smtClean="0">
                <a:latin typeface="+mn-lt"/>
              </a:rPr>
              <a:t>G</a:t>
            </a:r>
            <a:endParaRPr lang="en-US" i="1" dirty="0">
              <a:latin typeface="+mn-lt"/>
            </a:endParaRPr>
          </a:p>
        </p:txBody>
      </p:sp>
      <p:sp>
        <p:nvSpPr>
          <p:cNvPr id="11" name="TextBox 10"/>
          <p:cNvSpPr txBox="1"/>
          <p:nvPr/>
        </p:nvSpPr>
        <p:spPr>
          <a:xfrm>
            <a:off x="4961939" y="5799389"/>
            <a:ext cx="992753" cy="461665"/>
          </a:xfrm>
          <a:prstGeom prst="rect">
            <a:avLst/>
          </a:prstGeom>
          <a:noFill/>
        </p:spPr>
        <p:txBody>
          <a:bodyPr wrap="none" rtlCol="0">
            <a:spAutoFit/>
          </a:bodyPr>
          <a:lstStyle/>
          <a:p>
            <a:r>
              <a:rPr lang="en-US" i="1" dirty="0" smtClean="0">
                <a:latin typeface="+mn-lt"/>
              </a:rPr>
              <a:t>m</a:t>
            </a:r>
            <a:r>
              <a:rPr lang="en-US" baseline="-25000" dirty="0" smtClean="0">
                <a:latin typeface="+mn-lt"/>
              </a:rPr>
              <a:t>1</a:t>
            </a:r>
            <a:r>
              <a:rPr lang="en-US" i="1" dirty="0" smtClean="0">
                <a:latin typeface="+mn-lt"/>
              </a:rPr>
              <a:t>m</a:t>
            </a:r>
            <a:r>
              <a:rPr lang="en-US" baseline="-25000" dirty="0" smtClean="0">
                <a:latin typeface="+mn-lt"/>
              </a:rPr>
              <a:t>2</a:t>
            </a:r>
            <a:endParaRPr lang="en-US" i="1" dirty="0">
              <a:latin typeface="+mn-lt"/>
            </a:endParaRPr>
          </a:p>
        </p:txBody>
      </p:sp>
      <p:sp>
        <p:nvSpPr>
          <p:cNvPr id="12" name="TextBox 11"/>
          <p:cNvSpPr txBox="1"/>
          <p:nvPr/>
        </p:nvSpPr>
        <p:spPr>
          <a:xfrm>
            <a:off x="5151683" y="6277261"/>
            <a:ext cx="511920" cy="461665"/>
          </a:xfrm>
          <a:prstGeom prst="rect">
            <a:avLst/>
          </a:prstGeom>
          <a:noFill/>
        </p:spPr>
        <p:txBody>
          <a:bodyPr wrap="none" rtlCol="0">
            <a:spAutoFit/>
          </a:bodyPr>
          <a:lstStyle/>
          <a:p>
            <a:r>
              <a:rPr lang="en-US" i="1" spc="200" dirty="0" smtClean="0">
                <a:latin typeface="+mn-lt"/>
              </a:rPr>
              <a:t>d</a:t>
            </a:r>
            <a:r>
              <a:rPr lang="en-US" spc="200" baseline="30000" dirty="0" smtClean="0">
                <a:latin typeface="+mn-lt"/>
              </a:rPr>
              <a:t>2</a:t>
            </a:r>
            <a:endParaRPr lang="en-US" spc="200" baseline="30000" dirty="0">
              <a:latin typeface="+mn-lt"/>
            </a:endParaRPr>
          </a:p>
        </p:txBody>
      </p:sp>
      <p:sp>
        <p:nvSpPr>
          <p:cNvPr id="13" name="Freeform 12"/>
          <p:cNvSpPr/>
          <p:nvPr/>
        </p:nvSpPr>
        <p:spPr>
          <a:xfrm>
            <a:off x="4999077" y="6275597"/>
            <a:ext cx="857849" cy="4792"/>
          </a:xfrm>
          <a:custGeom>
            <a:avLst/>
            <a:gdLst>
              <a:gd name="connsiteX0" fmla="*/ 0 w 857849"/>
              <a:gd name="connsiteY0" fmla="*/ 4792 h 4792"/>
              <a:gd name="connsiteX1" fmla="*/ 857849 w 857849"/>
              <a:gd name="connsiteY1" fmla="*/ 0 h 4792"/>
            </a:gdLst>
            <a:ahLst/>
            <a:cxnLst>
              <a:cxn ang="0">
                <a:pos x="connsiteX0" y="connsiteY0"/>
              </a:cxn>
              <a:cxn ang="0">
                <a:pos x="connsiteX1" y="connsiteY1"/>
              </a:cxn>
            </a:cxnLst>
            <a:rect l="l" t="t" r="r" b="b"/>
            <a:pathLst>
              <a:path w="857849" h="4792">
                <a:moveTo>
                  <a:pt x="0" y="4792"/>
                </a:moveTo>
                <a:lnTo>
                  <a:pt x="857849" y="0"/>
                </a:lnTo>
              </a:path>
            </a:pathLst>
          </a:cu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30934786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0" y="614908"/>
            <a:ext cx="9144000" cy="1015663"/>
          </a:xfrm>
        </p:spPr>
        <p:txBody>
          <a:bodyPr/>
          <a:lstStyle/>
          <a:p>
            <a:r>
              <a:rPr lang="en-US" sz="3000" dirty="0"/>
              <a:t>Gravity and Distance: The Inverse-Square </a:t>
            </a:r>
            <a:r>
              <a:rPr lang="en-US" sz="3000" dirty="0" smtClean="0"/>
              <a:t>Law CHECK </a:t>
            </a:r>
            <a:r>
              <a:rPr lang="en-US" sz="3000" dirty="0"/>
              <a:t>YOUR NEIGHBOR</a:t>
            </a:r>
          </a:p>
        </p:txBody>
      </p:sp>
      <p:sp>
        <p:nvSpPr>
          <p:cNvPr id="676867" name="Rectangle 3"/>
          <p:cNvSpPr>
            <a:spLocks noGrp="1" noChangeArrowheads="1"/>
          </p:cNvSpPr>
          <p:nvPr>
            <p:ph idx="1"/>
          </p:nvPr>
        </p:nvSpPr>
        <p:spPr>
          <a:xfrm>
            <a:off x="365125" y="1723638"/>
            <a:ext cx="8229600" cy="4796819"/>
          </a:xfrm>
        </p:spPr>
        <p:txBody>
          <a:bodyPr/>
          <a:lstStyle/>
          <a:p>
            <a:pPr marL="0" indent="0">
              <a:buNone/>
            </a:pPr>
            <a:r>
              <a:rPr lang="en-US" sz="2400" dirty="0"/>
              <a:t>If the masses of two planets are each somehow doubled, the force of gravity between </a:t>
            </a:r>
            <a:r>
              <a:rPr lang="en-US" sz="2400" dirty="0" smtClean="0"/>
              <a:t>them</a:t>
            </a:r>
            <a:endParaRPr lang="en-US" sz="2400" dirty="0"/>
          </a:p>
          <a:p>
            <a:pPr marL="514350" indent="-514350">
              <a:buFont typeface="+mj-lt"/>
              <a:buAutoNum type="alphaUcPeriod"/>
            </a:pPr>
            <a:endParaRPr lang="en-US" sz="2400" dirty="0" smtClean="0"/>
          </a:p>
          <a:p>
            <a:pPr marL="514350" indent="-514350">
              <a:buFont typeface="+mj-lt"/>
              <a:buAutoNum type="alphaUcPeriod"/>
            </a:pPr>
            <a:r>
              <a:rPr lang="en-US" sz="2400" dirty="0" smtClean="0"/>
              <a:t>doubles.</a:t>
            </a:r>
          </a:p>
          <a:p>
            <a:pPr marL="514350" indent="-514350">
              <a:buFont typeface="+mj-lt"/>
              <a:buAutoNum type="alphaUcPeriod"/>
            </a:pPr>
            <a:r>
              <a:rPr lang="en-US" sz="2400" dirty="0" smtClean="0"/>
              <a:t>quadruples.</a:t>
            </a:r>
          </a:p>
          <a:p>
            <a:pPr marL="514350" indent="-514350">
              <a:buFont typeface="+mj-lt"/>
              <a:buAutoNum type="alphaUcPeriod"/>
            </a:pPr>
            <a:r>
              <a:rPr lang="en-US" sz="2400" dirty="0" smtClean="0"/>
              <a:t>reduces by half.</a:t>
            </a:r>
          </a:p>
          <a:p>
            <a:pPr marL="514350" indent="-514350">
              <a:buFont typeface="+mj-lt"/>
              <a:buAutoNum type="alphaUcPeriod"/>
            </a:pPr>
            <a:r>
              <a:rPr lang="en-US" sz="2400" dirty="0" smtClean="0"/>
              <a:t>reduces by one-quarter.</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9123798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a:xfrm>
            <a:off x="0" y="614908"/>
            <a:ext cx="9144000" cy="1015663"/>
          </a:xfrm>
        </p:spPr>
        <p:txBody>
          <a:bodyPr/>
          <a:lstStyle/>
          <a:p>
            <a:r>
              <a:rPr lang="en-US" sz="3000" dirty="0"/>
              <a:t>Gravity and Distance: The Inverse-Square </a:t>
            </a:r>
            <a:r>
              <a:rPr lang="en-US" sz="3000" dirty="0" smtClean="0"/>
              <a:t>Law CHECK </a:t>
            </a:r>
            <a:r>
              <a:rPr lang="en-US" sz="3000" dirty="0"/>
              <a:t>YOUR </a:t>
            </a:r>
            <a:r>
              <a:rPr lang="en-US" sz="3000" dirty="0" smtClean="0"/>
              <a:t>ANSWER</a:t>
            </a:r>
            <a:endParaRPr lang="en-US" sz="3000" dirty="0"/>
          </a:p>
        </p:txBody>
      </p:sp>
      <p:sp>
        <p:nvSpPr>
          <p:cNvPr id="676867" name="Rectangle 3"/>
          <p:cNvSpPr>
            <a:spLocks noGrp="1" noChangeArrowheads="1"/>
          </p:cNvSpPr>
          <p:nvPr>
            <p:ph idx="1"/>
          </p:nvPr>
        </p:nvSpPr>
        <p:spPr>
          <a:xfrm>
            <a:off x="365125" y="1723638"/>
            <a:ext cx="8229600" cy="4796819"/>
          </a:xfrm>
        </p:spPr>
        <p:txBody>
          <a:bodyPr/>
          <a:lstStyle/>
          <a:p>
            <a:pPr marL="0" indent="0">
              <a:buNone/>
            </a:pPr>
            <a:r>
              <a:rPr lang="en-US" sz="2400" dirty="0"/>
              <a:t>If the masses of two planets are each somehow doubled, the force of gravity between </a:t>
            </a:r>
            <a:r>
              <a:rPr lang="en-US" sz="2400" dirty="0" smtClean="0"/>
              <a:t>them</a:t>
            </a:r>
            <a:endParaRPr lang="en-US" sz="2400" dirty="0"/>
          </a:p>
          <a:p>
            <a:pPr marL="514350" indent="-514350">
              <a:buFont typeface="+mj-lt"/>
              <a:buAutoNum type="alphaUcPeriod"/>
            </a:pPr>
            <a:endParaRPr lang="en-US" sz="2400" dirty="0" smtClean="0"/>
          </a:p>
          <a:p>
            <a:pPr marL="514350" indent="-514350">
              <a:buFont typeface="+mj-lt"/>
              <a:buAutoNum type="alphaUcPeriod"/>
            </a:pPr>
            <a:r>
              <a:rPr lang="en-US" sz="2400" dirty="0" smtClean="0"/>
              <a:t>doubles.</a:t>
            </a:r>
          </a:p>
          <a:p>
            <a:pPr marL="514350" indent="-514350">
              <a:buFont typeface="+mj-lt"/>
              <a:buAutoNum type="alphaUcPeriod"/>
            </a:pPr>
            <a:r>
              <a:rPr lang="en-US" sz="2400" b="1" dirty="0" smtClean="0"/>
              <a:t>quadruples.</a:t>
            </a:r>
          </a:p>
          <a:p>
            <a:pPr marL="514350" indent="-514350">
              <a:buFont typeface="+mj-lt"/>
              <a:buAutoNum type="alphaUcPeriod"/>
            </a:pPr>
            <a:r>
              <a:rPr lang="en-US" sz="2400" dirty="0" smtClean="0"/>
              <a:t>reduces by half.</a:t>
            </a:r>
          </a:p>
          <a:p>
            <a:pPr marL="514350" indent="-514350">
              <a:buFont typeface="+mj-lt"/>
              <a:buAutoNum type="alphaUcPeriod"/>
            </a:pPr>
            <a:r>
              <a:rPr lang="en-US" sz="2400" dirty="0" smtClean="0"/>
              <a:t>reduces by one-quarter.</a:t>
            </a:r>
          </a:p>
          <a:p>
            <a:pPr marL="0" indent="0">
              <a:buNone/>
            </a:pPr>
            <a:endParaRPr lang="en-US" sz="2400" dirty="0"/>
          </a:p>
          <a:p>
            <a:pPr marL="0" indent="0">
              <a:buNone/>
            </a:pPr>
            <a:r>
              <a:rPr lang="en-US" sz="2400" b="1" dirty="0"/>
              <a:t>Explanation:</a:t>
            </a:r>
          </a:p>
          <a:p>
            <a:pPr marL="0" indent="0">
              <a:buNone/>
            </a:pPr>
            <a:r>
              <a:rPr lang="en-US" sz="2400" dirty="0" smtClean="0"/>
              <a:t>Note </a:t>
            </a:r>
            <a:r>
              <a:rPr lang="en-US" sz="2400" dirty="0"/>
              <a:t>that both masses double. Then, double </a:t>
            </a:r>
            <a:r>
              <a:rPr lang="en-US" sz="2400" dirty="0" smtClean="0"/>
              <a:t>x double </a:t>
            </a:r>
            <a:r>
              <a:rPr lang="en-US" sz="2400" dirty="0"/>
              <a:t>= quadruple</a:t>
            </a:r>
            <a:r>
              <a:rPr lang="en-US" sz="2400" dirty="0" smtClean="0"/>
              <a:t>.</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8121896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0" y="614908"/>
            <a:ext cx="9144000" cy="1015663"/>
          </a:xfrm>
        </p:spPr>
        <p:txBody>
          <a:bodyPr/>
          <a:lstStyle/>
          <a:p>
            <a:r>
              <a:rPr lang="en-US" sz="3000" dirty="0"/>
              <a:t>Gravity and Distance: The Inverse-Square </a:t>
            </a:r>
            <a:r>
              <a:rPr lang="en-US" sz="3000" dirty="0" smtClean="0"/>
              <a:t>Law CHECK </a:t>
            </a:r>
            <a:r>
              <a:rPr lang="en-US" sz="3000" dirty="0"/>
              <a:t>YOUR NEIGHBOR </a:t>
            </a:r>
          </a:p>
        </p:txBody>
      </p:sp>
      <p:sp>
        <p:nvSpPr>
          <p:cNvPr id="680963" name="Rectangle 3"/>
          <p:cNvSpPr>
            <a:spLocks noGrp="1" noChangeArrowheads="1"/>
          </p:cNvSpPr>
          <p:nvPr>
            <p:ph idx="1"/>
          </p:nvPr>
        </p:nvSpPr>
        <p:spPr>
          <a:xfrm>
            <a:off x="365125" y="1647955"/>
            <a:ext cx="8229600" cy="4948185"/>
          </a:xfrm>
        </p:spPr>
        <p:txBody>
          <a:bodyPr/>
          <a:lstStyle/>
          <a:p>
            <a:pPr marL="0" indent="0">
              <a:buNone/>
            </a:pPr>
            <a:r>
              <a:rPr lang="en-US" sz="2400" dirty="0"/>
              <a:t>If the mass of one planet is somehow doubled, the force of gravity between it and a neighboring </a:t>
            </a:r>
            <a:r>
              <a:rPr lang="en-US" sz="2400" dirty="0" smtClean="0"/>
              <a:t>planet</a:t>
            </a:r>
            <a:br>
              <a:rPr lang="en-US" sz="2400" dirty="0" smtClean="0"/>
            </a:br>
            <a:endParaRPr lang="en-US" sz="2400" dirty="0"/>
          </a:p>
          <a:p>
            <a:pPr marL="514350" indent="-514350">
              <a:buFont typeface="+mj-lt"/>
              <a:buAutoNum type="alphaUcPeriod"/>
            </a:pPr>
            <a:r>
              <a:rPr lang="en-US" sz="2400" dirty="0" smtClean="0"/>
              <a:t>doubles.</a:t>
            </a:r>
          </a:p>
          <a:p>
            <a:pPr marL="514350" indent="-514350">
              <a:buFont typeface="+mj-lt"/>
              <a:buAutoNum type="alphaUcPeriod"/>
            </a:pPr>
            <a:r>
              <a:rPr lang="en-US" sz="2400" dirty="0" smtClean="0"/>
              <a:t>quadruples</a:t>
            </a:r>
          </a:p>
          <a:p>
            <a:pPr marL="514350" indent="-514350">
              <a:buFont typeface="+mj-lt"/>
              <a:buAutoNum type="alphaUcPeriod"/>
            </a:pPr>
            <a:r>
              <a:rPr lang="en-US" sz="2400" dirty="0" smtClean="0"/>
              <a:t>reduces by half.</a:t>
            </a:r>
          </a:p>
          <a:p>
            <a:pPr marL="514350" indent="-514350">
              <a:buFont typeface="+mj-lt"/>
              <a:buAutoNum type="alphaUcPeriod"/>
            </a:pPr>
            <a:r>
              <a:rPr lang="en-US" sz="2400" dirty="0" smtClean="0"/>
              <a:t>reduces by one-quarter.</a:t>
            </a:r>
            <a:endParaRPr lang="en-US" sz="24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41566527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smtClean="0"/>
              <a:t>This lecture will help you understand:</a:t>
            </a:r>
            <a:endParaRPr lang="en-US" dirty="0"/>
          </a:p>
        </p:txBody>
      </p:sp>
      <p:sp>
        <p:nvSpPr>
          <p:cNvPr id="6147" name="Rectangle 3"/>
          <p:cNvSpPr>
            <a:spLocks noGrp="1" noChangeArrowheads="1"/>
          </p:cNvSpPr>
          <p:nvPr>
            <p:ph idx="1"/>
          </p:nvPr>
        </p:nvSpPr>
        <p:spPr/>
        <p:txBody>
          <a:bodyPr/>
          <a:lstStyle/>
          <a:p>
            <a:r>
              <a:rPr lang="en-US" sz="2400" dirty="0" smtClean="0"/>
              <a:t>The Newtonian Synthesis	</a:t>
            </a:r>
          </a:p>
          <a:p>
            <a:r>
              <a:rPr lang="en-US" sz="2400" dirty="0" smtClean="0"/>
              <a:t>The Universal Law of Gravity</a:t>
            </a:r>
          </a:p>
          <a:p>
            <a:r>
              <a:rPr lang="en-US" sz="2400" dirty="0" smtClean="0"/>
              <a:t>The Universal Gravitational Constant</a:t>
            </a:r>
          </a:p>
          <a:p>
            <a:r>
              <a:rPr lang="en-US" sz="2400" dirty="0" smtClean="0"/>
              <a:t>Gravity and Distance: Inverse-Square Law</a:t>
            </a:r>
          </a:p>
          <a:p>
            <a:r>
              <a:rPr lang="en-US" sz="2400" dirty="0" smtClean="0"/>
              <a:t>Weight and Weightlessness</a:t>
            </a:r>
          </a:p>
          <a:p>
            <a:r>
              <a:rPr lang="en-US" sz="2400" dirty="0" smtClean="0"/>
              <a:t>Ocean Tides</a:t>
            </a:r>
          </a:p>
          <a:p>
            <a:r>
              <a:rPr lang="en-US" sz="2400" dirty="0" smtClean="0"/>
              <a:t>Gravitational Fields</a:t>
            </a:r>
          </a:p>
          <a:p>
            <a:r>
              <a:rPr lang="en-US" sz="2400" dirty="0" smtClean="0"/>
              <a:t>Einstein</a:t>
            </a:r>
            <a:r>
              <a:rPr lang="fr-FR" altLang="ja-JP" sz="2400" dirty="0" smtClean="0"/>
              <a:t>'</a:t>
            </a:r>
            <a:r>
              <a:rPr lang="en-US" sz="2400" dirty="0" smtClean="0"/>
              <a:t>s Theory of Gravitation</a:t>
            </a:r>
          </a:p>
          <a:p>
            <a:r>
              <a:rPr lang="en-US" sz="2400" dirty="0" smtClean="0"/>
              <a:t>Black Holes</a:t>
            </a:r>
          </a:p>
          <a:p>
            <a:r>
              <a:rPr lang="en-US" sz="2400" dirty="0" smtClean="0"/>
              <a:t>Universal Gravitation</a:t>
            </a:r>
            <a:endParaRPr lang="en-US" sz="24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2"/>
          <p:cNvSpPr>
            <a:spLocks noGrp="1" noChangeArrowheads="1"/>
          </p:cNvSpPr>
          <p:nvPr>
            <p:ph type="title"/>
          </p:nvPr>
        </p:nvSpPr>
        <p:spPr>
          <a:xfrm>
            <a:off x="0" y="614908"/>
            <a:ext cx="9144000" cy="1015663"/>
          </a:xfrm>
        </p:spPr>
        <p:txBody>
          <a:bodyPr/>
          <a:lstStyle/>
          <a:p>
            <a:r>
              <a:rPr lang="en-US" sz="3000" dirty="0"/>
              <a:t>Gravity and Distance: The Inverse-Square </a:t>
            </a:r>
            <a:r>
              <a:rPr lang="en-US" sz="3000" dirty="0" smtClean="0"/>
              <a:t>Law CHECK </a:t>
            </a:r>
            <a:r>
              <a:rPr lang="en-US" sz="3000" dirty="0"/>
              <a:t>YOUR </a:t>
            </a:r>
            <a:r>
              <a:rPr lang="en-US" sz="3000" dirty="0" smtClean="0"/>
              <a:t>ANSWER</a:t>
            </a:r>
            <a:endParaRPr lang="en-US" sz="3000" dirty="0"/>
          </a:p>
        </p:txBody>
      </p:sp>
      <p:sp>
        <p:nvSpPr>
          <p:cNvPr id="680963" name="Rectangle 3"/>
          <p:cNvSpPr>
            <a:spLocks noGrp="1" noChangeArrowheads="1"/>
          </p:cNvSpPr>
          <p:nvPr>
            <p:ph idx="1"/>
          </p:nvPr>
        </p:nvSpPr>
        <p:spPr>
          <a:xfrm>
            <a:off x="365125" y="1647955"/>
            <a:ext cx="8229600" cy="4948185"/>
          </a:xfrm>
        </p:spPr>
        <p:txBody>
          <a:bodyPr/>
          <a:lstStyle/>
          <a:p>
            <a:pPr marL="0" indent="0">
              <a:buNone/>
            </a:pPr>
            <a:r>
              <a:rPr lang="en-US" sz="2400" dirty="0"/>
              <a:t>If the mass of one planet is somehow doubled, the force of gravity between it and a neighboring </a:t>
            </a:r>
            <a:r>
              <a:rPr lang="en-US" sz="2400" dirty="0" smtClean="0"/>
              <a:t>planet</a:t>
            </a:r>
            <a:br>
              <a:rPr lang="en-US" sz="2400" dirty="0" smtClean="0"/>
            </a:br>
            <a:endParaRPr lang="en-US" sz="2400" dirty="0"/>
          </a:p>
          <a:p>
            <a:pPr marL="514350" indent="-514350">
              <a:buFont typeface="+mj-lt"/>
              <a:buAutoNum type="alphaUcPeriod"/>
            </a:pPr>
            <a:r>
              <a:rPr lang="en-US" sz="2400" b="1" dirty="0" smtClean="0"/>
              <a:t>doubles.</a:t>
            </a:r>
          </a:p>
          <a:p>
            <a:pPr marL="514350" indent="-514350">
              <a:buFont typeface="+mj-lt"/>
              <a:buAutoNum type="alphaUcPeriod"/>
            </a:pPr>
            <a:r>
              <a:rPr lang="en-US" sz="2400" dirty="0" smtClean="0"/>
              <a:t>quadruples</a:t>
            </a:r>
          </a:p>
          <a:p>
            <a:pPr marL="514350" indent="-514350">
              <a:buFont typeface="+mj-lt"/>
              <a:buAutoNum type="alphaUcPeriod"/>
            </a:pPr>
            <a:r>
              <a:rPr lang="en-US" sz="2400" dirty="0" smtClean="0"/>
              <a:t>reduces by half.</a:t>
            </a:r>
          </a:p>
          <a:p>
            <a:pPr marL="514350" indent="-514350">
              <a:buFont typeface="+mj-lt"/>
              <a:buAutoNum type="alphaUcPeriod"/>
            </a:pPr>
            <a:r>
              <a:rPr lang="en-US" sz="2400" dirty="0" smtClean="0"/>
              <a:t>reduces by one-quarter.</a:t>
            </a:r>
            <a:endParaRPr lang="en-US" sz="2400" dirty="0"/>
          </a:p>
          <a:p>
            <a:pPr marL="0" indent="0">
              <a:lnSpc>
                <a:spcPct val="200000"/>
              </a:lnSpc>
              <a:buNone/>
            </a:pPr>
            <a:r>
              <a:rPr lang="en-US" sz="2400" b="1" dirty="0"/>
              <a:t>Explanation:</a:t>
            </a:r>
          </a:p>
          <a:p>
            <a:pPr marL="0" indent="0">
              <a:lnSpc>
                <a:spcPct val="90000"/>
              </a:lnSpc>
              <a:buNone/>
            </a:pPr>
            <a:r>
              <a:rPr lang="en-US" sz="2400" dirty="0" smtClean="0"/>
              <a:t>Let </a:t>
            </a:r>
            <a:r>
              <a:rPr lang="en-US" sz="2400" dirty="0"/>
              <a:t>the equation guide your </a:t>
            </a:r>
            <a:r>
              <a:rPr lang="en-US" sz="2400" dirty="0" smtClean="0"/>
              <a:t>thinking: </a:t>
            </a:r>
          </a:p>
          <a:p>
            <a:pPr marL="0" indent="0">
              <a:lnSpc>
                <a:spcPct val="90000"/>
              </a:lnSpc>
              <a:buNone/>
            </a:pPr>
            <a:r>
              <a:rPr lang="en-US" sz="2400" dirty="0" smtClean="0"/>
              <a:t>Note </a:t>
            </a:r>
            <a:r>
              <a:rPr lang="en-US" sz="2400" dirty="0"/>
              <a:t>that if one mass doubles, </a:t>
            </a:r>
            <a:r>
              <a:rPr lang="en-US" sz="2400" dirty="0" smtClean="0"/>
              <a:t>then the </a:t>
            </a:r>
            <a:r>
              <a:rPr lang="en-US" sz="2400" dirty="0"/>
              <a:t>force </a:t>
            </a:r>
            <a:endParaRPr lang="en-US" sz="2400" dirty="0" smtClean="0"/>
          </a:p>
          <a:p>
            <a:pPr marL="0" indent="0">
              <a:lnSpc>
                <a:spcPct val="90000"/>
              </a:lnSpc>
              <a:buNone/>
            </a:pPr>
            <a:r>
              <a:rPr lang="en-US" sz="2400" dirty="0" smtClean="0"/>
              <a:t>between </a:t>
            </a:r>
            <a:r>
              <a:rPr lang="en-US" sz="2400" dirty="0"/>
              <a:t>them doubles. </a:t>
            </a:r>
            <a:endParaRPr lang="en-US" sz="2400" dirty="0" smtClean="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
        <p:nvSpPr>
          <p:cNvPr id="5" name="TextBox 4"/>
          <p:cNvSpPr txBox="1"/>
          <p:nvPr/>
        </p:nvSpPr>
        <p:spPr>
          <a:xfrm>
            <a:off x="6707918" y="5655015"/>
            <a:ext cx="1038991" cy="461665"/>
          </a:xfrm>
          <a:prstGeom prst="rect">
            <a:avLst/>
          </a:prstGeom>
          <a:noFill/>
        </p:spPr>
        <p:txBody>
          <a:bodyPr wrap="none" rtlCol="0">
            <a:spAutoFit/>
          </a:bodyPr>
          <a:lstStyle/>
          <a:p>
            <a:r>
              <a:rPr lang="en-US" i="1" dirty="0" smtClean="0">
                <a:latin typeface="+mn-lt"/>
              </a:rPr>
              <a:t>F</a:t>
            </a:r>
            <a:r>
              <a:rPr lang="en-US" dirty="0" smtClean="0">
                <a:latin typeface="+mn-lt"/>
              </a:rPr>
              <a:t> = </a:t>
            </a:r>
            <a:r>
              <a:rPr lang="en-US" i="1" dirty="0" smtClean="0">
                <a:latin typeface="+mn-lt"/>
              </a:rPr>
              <a:t>G</a:t>
            </a:r>
            <a:endParaRPr lang="en-US" i="1" dirty="0">
              <a:latin typeface="+mn-lt"/>
            </a:endParaRPr>
          </a:p>
        </p:txBody>
      </p:sp>
      <p:sp>
        <p:nvSpPr>
          <p:cNvPr id="7" name="TextBox 6"/>
          <p:cNvSpPr txBox="1"/>
          <p:nvPr/>
        </p:nvSpPr>
        <p:spPr>
          <a:xfrm>
            <a:off x="7645103" y="5416720"/>
            <a:ext cx="992753" cy="461665"/>
          </a:xfrm>
          <a:prstGeom prst="rect">
            <a:avLst/>
          </a:prstGeom>
          <a:noFill/>
        </p:spPr>
        <p:txBody>
          <a:bodyPr wrap="none" rtlCol="0">
            <a:spAutoFit/>
          </a:bodyPr>
          <a:lstStyle/>
          <a:p>
            <a:r>
              <a:rPr lang="en-US" i="1" dirty="0" smtClean="0">
                <a:latin typeface="+mn-lt"/>
              </a:rPr>
              <a:t>m</a:t>
            </a:r>
            <a:r>
              <a:rPr lang="en-US" baseline="-25000" dirty="0" smtClean="0">
                <a:latin typeface="+mn-lt"/>
              </a:rPr>
              <a:t>1</a:t>
            </a:r>
            <a:r>
              <a:rPr lang="en-US" i="1" dirty="0" smtClean="0">
                <a:latin typeface="+mn-lt"/>
              </a:rPr>
              <a:t>m</a:t>
            </a:r>
            <a:r>
              <a:rPr lang="en-US" baseline="-25000" dirty="0" smtClean="0">
                <a:latin typeface="+mn-lt"/>
              </a:rPr>
              <a:t>2</a:t>
            </a:r>
            <a:endParaRPr lang="en-US" i="1" dirty="0">
              <a:latin typeface="+mn-lt"/>
            </a:endParaRPr>
          </a:p>
        </p:txBody>
      </p:sp>
      <p:sp>
        <p:nvSpPr>
          <p:cNvPr id="9" name="TextBox 8"/>
          <p:cNvSpPr txBox="1"/>
          <p:nvPr/>
        </p:nvSpPr>
        <p:spPr>
          <a:xfrm>
            <a:off x="7852735" y="5894592"/>
            <a:ext cx="511920" cy="461665"/>
          </a:xfrm>
          <a:prstGeom prst="rect">
            <a:avLst/>
          </a:prstGeom>
          <a:noFill/>
        </p:spPr>
        <p:txBody>
          <a:bodyPr wrap="none" rtlCol="0">
            <a:spAutoFit/>
          </a:bodyPr>
          <a:lstStyle/>
          <a:p>
            <a:r>
              <a:rPr lang="en-US" i="1" spc="200" dirty="0" smtClean="0">
                <a:latin typeface="+mn-lt"/>
              </a:rPr>
              <a:t>d</a:t>
            </a:r>
            <a:r>
              <a:rPr lang="en-US" spc="200" baseline="30000" dirty="0" smtClean="0">
                <a:latin typeface="+mn-lt"/>
              </a:rPr>
              <a:t>2</a:t>
            </a:r>
            <a:endParaRPr lang="en-US" spc="200" baseline="30000" dirty="0">
              <a:latin typeface="+mn-lt"/>
            </a:endParaRPr>
          </a:p>
        </p:txBody>
      </p:sp>
      <p:sp>
        <p:nvSpPr>
          <p:cNvPr id="2" name="Freeform 1"/>
          <p:cNvSpPr/>
          <p:nvPr/>
        </p:nvSpPr>
        <p:spPr>
          <a:xfrm>
            <a:off x="7700129" y="5892928"/>
            <a:ext cx="857849" cy="4792"/>
          </a:xfrm>
          <a:custGeom>
            <a:avLst/>
            <a:gdLst>
              <a:gd name="connsiteX0" fmla="*/ 0 w 857849"/>
              <a:gd name="connsiteY0" fmla="*/ 4792 h 4792"/>
              <a:gd name="connsiteX1" fmla="*/ 857849 w 857849"/>
              <a:gd name="connsiteY1" fmla="*/ 0 h 4792"/>
            </a:gdLst>
            <a:ahLst/>
            <a:cxnLst>
              <a:cxn ang="0">
                <a:pos x="connsiteX0" y="connsiteY0"/>
              </a:cxn>
              <a:cxn ang="0">
                <a:pos x="connsiteX1" y="connsiteY1"/>
              </a:cxn>
            </a:cxnLst>
            <a:rect l="l" t="t" r="r" b="b"/>
            <a:pathLst>
              <a:path w="857849" h="4792">
                <a:moveTo>
                  <a:pt x="0" y="4792"/>
                </a:moveTo>
                <a:lnTo>
                  <a:pt x="857849" y="0"/>
                </a:lnTo>
              </a:path>
            </a:pathLst>
          </a:cu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Tree>
    <p:extLst>
      <p:ext uri="{BB962C8B-B14F-4D97-AF65-F5344CB8AC3E}">
        <p14:creationId xmlns:p14="http://schemas.microsoft.com/office/powerpoint/2010/main" val="16260357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en-US" smtClean="0"/>
              <a:t>Weight and Weightlessness</a:t>
            </a:r>
            <a:endParaRPr lang="en-US" dirty="0"/>
          </a:p>
        </p:txBody>
      </p:sp>
      <p:sp>
        <p:nvSpPr>
          <p:cNvPr id="685059" name="Rectangle 3"/>
          <p:cNvSpPr>
            <a:spLocks noGrp="1" noChangeArrowheads="1"/>
          </p:cNvSpPr>
          <p:nvPr>
            <p:ph idx="1"/>
          </p:nvPr>
        </p:nvSpPr>
        <p:spPr/>
        <p:txBody>
          <a:bodyPr/>
          <a:lstStyle/>
          <a:p>
            <a:r>
              <a:rPr lang="en-US" sz="2400" dirty="0" smtClean="0"/>
              <a:t>Weight:</a:t>
            </a:r>
          </a:p>
          <a:p>
            <a:pPr lvl="1"/>
            <a:r>
              <a:rPr lang="en-US" sz="2400" dirty="0" smtClean="0"/>
              <a:t>force an object exerts against a supporting surface</a:t>
            </a:r>
          </a:p>
          <a:p>
            <a:pPr lvl="1"/>
            <a:r>
              <a:rPr lang="en-US" sz="2400" dirty="0" smtClean="0"/>
              <a:t>Examples:</a:t>
            </a:r>
          </a:p>
          <a:p>
            <a:pPr lvl="2"/>
            <a:r>
              <a:rPr lang="en-US" sz="2000" dirty="0" smtClean="0"/>
              <a:t>standing on a scale in an elevator accelerating downward, less compression in scale springs; weight is less</a:t>
            </a:r>
          </a:p>
          <a:p>
            <a:pPr lvl="2"/>
            <a:r>
              <a:rPr lang="en-US" sz="2000" dirty="0" smtClean="0"/>
              <a:t>standing on a scale in an elevator accelerating upward, more compression in scale springs; weight is greater </a:t>
            </a:r>
          </a:p>
          <a:p>
            <a:pPr lvl="2"/>
            <a:r>
              <a:rPr lang="en-US" sz="2000" dirty="0" smtClean="0"/>
              <a:t>at constant speed in an elevator, no change in weight</a:t>
            </a:r>
          </a:p>
        </p:txBody>
      </p:sp>
      <p:sp>
        <p:nvSpPr>
          <p:cNvPr id="6" name="Footer Placeholder 5"/>
          <p:cNvSpPr>
            <a:spLocks noGrp="1"/>
          </p:cNvSpPr>
          <p:nvPr>
            <p:ph type="ftr" sz="quarter" idx="10"/>
          </p:nvPr>
        </p:nvSpPr>
        <p:spPr/>
        <p:txBody>
          <a:bodyPr/>
          <a:lstStyle/>
          <a:p>
            <a:r>
              <a:rPr lang="en-GB"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2"/>
          <p:cNvSpPr>
            <a:spLocks noGrp="1" noChangeArrowheads="1"/>
          </p:cNvSpPr>
          <p:nvPr>
            <p:ph type="title"/>
          </p:nvPr>
        </p:nvSpPr>
        <p:spPr/>
        <p:txBody>
          <a:bodyPr/>
          <a:lstStyle/>
          <a:p>
            <a:r>
              <a:rPr lang="en-US" dirty="0" smtClean="0"/>
              <a:t>Weight and Weightlessness</a:t>
            </a:r>
            <a:endParaRPr lang="en-US" dirty="0"/>
          </a:p>
        </p:txBody>
      </p:sp>
      <p:sp>
        <p:nvSpPr>
          <p:cNvPr id="686083" name="Rectangle 3"/>
          <p:cNvSpPr>
            <a:spLocks noGrp="1" noChangeArrowheads="1"/>
          </p:cNvSpPr>
          <p:nvPr>
            <p:ph idx="1"/>
          </p:nvPr>
        </p:nvSpPr>
        <p:spPr>
          <a:xfrm>
            <a:off x="365125" y="1957254"/>
            <a:ext cx="4446683" cy="4653915"/>
          </a:xfrm>
        </p:spPr>
        <p:txBody>
          <a:bodyPr/>
          <a:lstStyle/>
          <a:p>
            <a:r>
              <a:rPr lang="en-US" dirty="0" smtClean="0"/>
              <a:t>Weightlessness:</a:t>
            </a:r>
          </a:p>
          <a:p>
            <a:pPr lvl="1"/>
            <a:r>
              <a:rPr lang="en-US" dirty="0" smtClean="0"/>
              <a:t>no support force, as in free fall</a:t>
            </a:r>
          </a:p>
          <a:p>
            <a:pPr lvl="1"/>
            <a:r>
              <a:rPr lang="en-US" dirty="0" smtClean="0"/>
              <a:t>Example: Astronauts in orbit are without support forces and are in a continual state of weightlessness.</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7" name="Picture 6" descr="09_12_Figure.jpg"/>
          <p:cNvPicPr>
            <a:picLocks noChangeAspect="1"/>
          </p:cNvPicPr>
          <p:nvPr/>
        </p:nvPicPr>
        <p:blipFill rotWithShape="1">
          <a:blip r:embed="rId2">
            <a:extLst>
              <a:ext uri="{28A0092B-C50C-407E-A947-70E740481C1C}">
                <a14:useLocalDpi xmlns:a14="http://schemas.microsoft.com/office/drawing/2010/main" val="0"/>
              </a:ext>
            </a:extLst>
          </a:blip>
          <a:srcRect b="2547"/>
          <a:stretch/>
        </p:blipFill>
        <p:spPr>
          <a:xfrm>
            <a:off x="5944937" y="1314804"/>
            <a:ext cx="2510696" cy="527137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Grp="1" noChangeArrowheads="1"/>
          </p:cNvSpPr>
          <p:nvPr>
            <p:ph type="title"/>
          </p:nvPr>
        </p:nvSpPr>
        <p:spPr/>
        <p:txBody>
          <a:bodyPr/>
          <a:lstStyle/>
          <a:p>
            <a:r>
              <a:rPr lang="en-US" dirty="0" smtClean="0"/>
              <a:t>Weight and Weightlessness</a:t>
            </a:r>
            <a:endParaRPr lang="en-US" dirty="0"/>
          </a:p>
        </p:txBody>
      </p:sp>
      <p:sp>
        <p:nvSpPr>
          <p:cNvPr id="687107" name="Rectangle 3"/>
          <p:cNvSpPr>
            <a:spLocks noGrp="1" noChangeArrowheads="1"/>
          </p:cNvSpPr>
          <p:nvPr>
            <p:ph idx="1"/>
          </p:nvPr>
        </p:nvSpPr>
        <p:spPr/>
        <p:txBody>
          <a:bodyPr/>
          <a:lstStyle/>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7" name="Picture 6" descr="09_09_Figure.jpg"/>
          <p:cNvPicPr>
            <a:picLocks noChangeAspect="1"/>
          </p:cNvPicPr>
          <p:nvPr/>
        </p:nvPicPr>
        <p:blipFill rotWithShape="1">
          <a:blip r:embed="rId2">
            <a:extLst>
              <a:ext uri="{28A0092B-C50C-407E-A947-70E740481C1C}">
                <a14:useLocalDpi xmlns:a14="http://schemas.microsoft.com/office/drawing/2010/main" val="0"/>
              </a:ext>
            </a:extLst>
          </a:blip>
          <a:srcRect b="3633"/>
          <a:stretch/>
        </p:blipFill>
        <p:spPr>
          <a:xfrm>
            <a:off x="548290" y="1368467"/>
            <a:ext cx="8038276" cy="51330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a:xfrm>
            <a:off x="0" y="614908"/>
            <a:ext cx="9144000" cy="1077218"/>
          </a:xfrm>
        </p:spPr>
        <p:txBody>
          <a:bodyPr/>
          <a:lstStyle/>
          <a:p>
            <a:r>
              <a:rPr lang="en-US" dirty="0"/>
              <a:t>Weight and </a:t>
            </a:r>
            <a:r>
              <a:rPr lang="en-US" dirty="0" smtClean="0"/>
              <a:t>Weightlessness </a:t>
            </a:r>
            <a:br>
              <a:rPr lang="en-US" dirty="0" smtClean="0"/>
            </a:br>
            <a:r>
              <a:rPr lang="en-US" dirty="0" smtClean="0"/>
              <a:t>CHECK </a:t>
            </a:r>
            <a:r>
              <a:rPr lang="en-US" dirty="0"/>
              <a:t>YOUR NEIGHBOR</a:t>
            </a:r>
          </a:p>
        </p:txBody>
      </p:sp>
      <p:sp>
        <p:nvSpPr>
          <p:cNvPr id="688131" name="Rectangle 3"/>
          <p:cNvSpPr>
            <a:spLocks noGrp="1" noChangeArrowheads="1"/>
          </p:cNvSpPr>
          <p:nvPr>
            <p:ph idx="1"/>
          </p:nvPr>
        </p:nvSpPr>
        <p:spPr>
          <a:xfrm>
            <a:off x="365125" y="1772888"/>
            <a:ext cx="8229600" cy="4759874"/>
          </a:xfrm>
        </p:spPr>
        <p:txBody>
          <a:bodyPr/>
          <a:lstStyle/>
          <a:p>
            <a:pPr marL="0" indent="0">
              <a:buNone/>
            </a:pPr>
            <a:r>
              <a:rPr lang="en-US" sz="2400" dirty="0"/>
              <a:t>When an elevator accelerates upward, your weight reading on a scale </a:t>
            </a:r>
            <a:r>
              <a:rPr lang="en-US" sz="2400" dirty="0" smtClean="0"/>
              <a:t>is</a:t>
            </a:r>
            <a:endParaRPr lang="en-US" sz="2400" dirty="0"/>
          </a:p>
          <a:p>
            <a:pPr marL="514350" indent="-514350">
              <a:buFont typeface="+mj-lt"/>
              <a:buAutoNum type="alphaUcPeriod"/>
            </a:pPr>
            <a:endParaRPr lang="en-US" sz="2400" b="1" dirty="0" smtClean="0"/>
          </a:p>
          <a:p>
            <a:pPr marL="514350" indent="-514350">
              <a:buFont typeface="+mj-lt"/>
              <a:buAutoNum type="alphaUcPeriod"/>
            </a:pPr>
            <a:r>
              <a:rPr lang="en-US" sz="2400" dirty="0" smtClean="0"/>
              <a:t>greater.</a:t>
            </a:r>
          </a:p>
          <a:p>
            <a:pPr marL="514350" indent="-514350">
              <a:buFont typeface="+mj-lt"/>
              <a:buAutoNum type="alphaUcPeriod"/>
            </a:pPr>
            <a:r>
              <a:rPr lang="en-US" sz="2400" dirty="0" smtClean="0"/>
              <a:t>less. </a:t>
            </a:r>
          </a:p>
          <a:p>
            <a:pPr marL="514350" indent="-514350">
              <a:buFont typeface="+mj-lt"/>
              <a:buAutoNum type="alphaUcPeriod"/>
            </a:pPr>
            <a:r>
              <a:rPr lang="en-US" sz="2400" dirty="0" smtClean="0"/>
              <a:t>zero.</a:t>
            </a:r>
          </a:p>
          <a:p>
            <a:pPr marL="514350" indent="-514350">
              <a:buFont typeface="+mj-lt"/>
              <a:buAutoNum type="alphaUcPeriod"/>
            </a:pPr>
            <a:r>
              <a:rPr lang="en-US" sz="2400" dirty="0" smtClean="0"/>
              <a:t>the normal weight.</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42013683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2"/>
          <p:cNvSpPr>
            <a:spLocks noGrp="1" noChangeArrowheads="1"/>
          </p:cNvSpPr>
          <p:nvPr>
            <p:ph type="title"/>
          </p:nvPr>
        </p:nvSpPr>
        <p:spPr>
          <a:xfrm>
            <a:off x="0" y="614908"/>
            <a:ext cx="9144000" cy="1077218"/>
          </a:xfrm>
        </p:spPr>
        <p:txBody>
          <a:bodyPr/>
          <a:lstStyle/>
          <a:p>
            <a:r>
              <a:rPr lang="en-US" dirty="0"/>
              <a:t>Weight and </a:t>
            </a:r>
            <a:r>
              <a:rPr lang="en-US" dirty="0" smtClean="0"/>
              <a:t>Weightlessness </a:t>
            </a:r>
            <a:br>
              <a:rPr lang="en-US" dirty="0" smtClean="0"/>
            </a:br>
            <a:r>
              <a:rPr lang="en-US" dirty="0" smtClean="0"/>
              <a:t>CHECK </a:t>
            </a:r>
            <a:r>
              <a:rPr lang="en-US" dirty="0"/>
              <a:t>YOUR </a:t>
            </a:r>
            <a:r>
              <a:rPr lang="en-US" dirty="0" smtClean="0"/>
              <a:t>ANSWER</a:t>
            </a:r>
            <a:endParaRPr lang="en-US" dirty="0"/>
          </a:p>
        </p:txBody>
      </p:sp>
      <p:sp>
        <p:nvSpPr>
          <p:cNvPr id="688131" name="Rectangle 3"/>
          <p:cNvSpPr>
            <a:spLocks noGrp="1" noChangeArrowheads="1"/>
          </p:cNvSpPr>
          <p:nvPr>
            <p:ph idx="1"/>
          </p:nvPr>
        </p:nvSpPr>
        <p:spPr>
          <a:xfrm>
            <a:off x="365125" y="1772888"/>
            <a:ext cx="8229600" cy="4759874"/>
          </a:xfrm>
        </p:spPr>
        <p:txBody>
          <a:bodyPr/>
          <a:lstStyle/>
          <a:p>
            <a:pPr marL="0" indent="0">
              <a:buNone/>
            </a:pPr>
            <a:r>
              <a:rPr lang="en-US" sz="2400" dirty="0"/>
              <a:t>When an elevator accelerates upward, your weight reading on a scale </a:t>
            </a:r>
            <a:r>
              <a:rPr lang="en-US" sz="2400" dirty="0" smtClean="0"/>
              <a:t>is</a:t>
            </a:r>
            <a:endParaRPr lang="en-US" sz="2400" dirty="0"/>
          </a:p>
          <a:p>
            <a:pPr marL="514350" indent="-514350">
              <a:buFont typeface="+mj-lt"/>
              <a:buAutoNum type="alphaUcPeriod"/>
            </a:pPr>
            <a:endParaRPr lang="en-US" sz="2400" b="1" dirty="0" smtClean="0"/>
          </a:p>
          <a:p>
            <a:pPr marL="514350" indent="-514350">
              <a:buFont typeface="+mj-lt"/>
              <a:buAutoNum type="alphaUcPeriod"/>
            </a:pPr>
            <a:r>
              <a:rPr lang="en-US" sz="2400" b="1" dirty="0" smtClean="0"/>
              <a:t>greater.</a:t>
            </a:r>
          </a:p>
          <a:p>
            <a:pPr marL="514350" indent="-514350">
              <a:buFont typeface="+mj-lt"/>
              <a:buAutoNum type="alphaUcPeriod"/>
            </a:pPr>
            <a:r>
              <a:rPr lang="en-US" sz="2400" dirty="0" smtClean="0"/>
              <a:t>less. </a:t>
            </a:r>
          </a:p>
          <a:p>
            <a:pPr marL="514350" indent="-514350">
              <a:buFont typeface="+mj-lt"/>
              <a:buAutoNum type="alphaUcPeriod"/>
            </a:pPr>
            <a:r>
              <a:rPr lang="en-US" sz="2400" dirty="0" smtClean="0"/>
              <a:t>zero.</a:t>
            </a:r>
          </a:p>
          <a:p>
            <a:pPr marL="514350" indent="-514350">
              <a:buFont typeface="+mj-lt"/>
              <a:buAutoNum type="alphaUcPeriod"/>
            </a:pPr>
            <a:r>
              <a:rPr lang="en-US" sz="2400" dirty="0" smtClean="0"/>
              <a:t>the normal weight.</a:t>
            </a:r>
          </a:p>
          <a:p>
            <a:pPr marL="0" indent="0">
              <a:buNone/>
            </a:pPr>
            <a:endParaRPr lang="en-US" sz="2400" dirty="0"/>
          </a:p>
          <a:p>
            <a:pPr marL="0" indent="0">
              <a:buNone/>
            </a:pPr>
            <a:r>
              <a:rPr lang="en-US" sz="2400" b="1" dirty="0"/>
              <a:t>Explanation:</a:t>
            </a:r>
          </a:p>
          <a:p>
            <a:pPr marL="0" indent="0">
              <a:buNone/>
            </a:pPr>
            <a:r>
              <a:rPr lang="en-US" sz="2400" dirty="0" smtClean="0"/>
              <a:t>The </a:t>
            </a:r>
            <a:r>
              <a:rPr lang="en-US" sz="2400" dirty="0"/>
              <a:t>support force pressing on you is greater, so you weigh more.</a:t>
            </a:r>
          </a:p>
          <a:p>
            <a:pPr marL="0" indent="0">
              <a:buNone/>
            </a:pPr>
            <a:endParaRPr lang="en-US" sz="2400" dirty="0" smtClean="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6633587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a:xfrm>
            <a:off x="0" y="614908"/>
            <a:ext cx="9144000" cy="1077218"/>
          </a:xfrm>
        </p:spPr>
        <p:txBody>
          <a:bodyPr/>
          <a:lstStyle/>
          <a:p>
            <a:r>
              <a:rPr lang="en-US" dirty="0"/>
              <a:t>Weight and </a:t>
            </a:r>
            <a:r>
              <a:rPr lang="en-US" dirty="0" smtClean="0"/>
              <a:t>Weightlessness </a:t>
            </a:r>
            <a:br>
              <a:rPr lang="en-US" dirty="0" smtClean="0"/>
            </a:br>
            <a:r>
              <a:rPr lang="en-US" dirty="0" smtClean="0"/>
              <a:t>CHECK </a:t>
            </a:r>
            <a:r>
              <a:rPr lang="en-US" dirty="0"/>
              <a:t>YOUR NEIGHBOR </a:t>
            </a:r>
          </a:p>
        </p:txBody>
      </p:sp>
      <p:sp>
        <p:nvSpPr>
          <p:cNvPr id="692227" name="Rectangle 3"/>
          <p:cNvSpPr>
            <a:spLocks noGrp="1" noChangeArrowheads="1"/>
          </p:cNvSpPr>
          <p:nvPr>
            <p:ph idx="1"/>
          </p:nvPr>
        </p:nvSpPr>
        <p:spPr>
          <a:xfrm>
            <a:off x="365125" y="1656975"/>
            <a:ext cx="8229600" cy="4991701"/>
          </a:xfrm>
        </p:spPr>
        <p:txBody>
          <a:bodyPr/>
          <a:lstStyle/>
          <a:p>
            <a:pPr marL="0" indent="0">
              <a:buNone/>
            </a:pPr>
            <a:r>
              <a:rPr lang="en-US" sz="2400" dirty="0"/>
              <a:t>When an elevator accelerates downward, your weight reading </a:t>
            </a:r>
            <a:r>
              <a:rPr lang="en-US" sz="2400" dirty="0" smtClean="0"/>
              <a:t>is</a:t>
            </a:r>
            <a:br>
              <a:rPr lang="en-US" sz="2400" dirty="0" smtClean="0"/>
            </a:br>
            <a:endParaRPr lang="en-US" sz="2400" dirty="0"/>
          </a:p>
          <a:p>
            <a:pPr marL="514350" indent="-514350">
              <a:buFont typeface="+mj-lt"/>
              <a:buAutoNum type="alphaUcPeriod"/>
            </a:pPr>
            <a:r>
              <a:rPr lang="en-US" sz="2400" dirty="0" smtClean="0"/>
              <a:t>greater.</a:t>
            </a:r>
          </a:p>
          <a:p>
            <a:pPr marL="514350" indent="-514350">
              <a:buFont typeface="+mj-lt"/>
              <a:buAutoNum type="alphaUcPeriod"/>
            </a:pPr>
            <a:r>
              <a:rPr lang="en-US" sz="2400" dirty="0" smtClean="0"/>
              <a:t>less. </a:t>
            </a:r>
          </a:p>
          <a:p>
            <a:pPr marL="514350" indent="-514350">
              <a:buFont typeface="+mj-lt"/>
              <a:buAutoNum type="alphaUcPeriod"/>
            </a:pPr>
            <a:r>
              <a:rPr lang="en-US" sz="2400" dirty="0" smtClean="0"/>
              <a:t>zero.</a:t>
            </a:r>
          </a:p>
          <a:p>
            <a:pPr marL="514350" indent="-514350">
              <a:buFont typeface="+mj-lt"/>
              <a:buAutoNum type="alphaUcPeriod"/>
            </a:pPr>
            <a:r>
              <a:rPr lang="en-US" sz="2400" dirty="0" smtClean="0"/>
              <a:t>the normal weight.</a:t>
            </a:r>
            <a:endParaRPr lang="en-US" sz="2400" b="1"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26622929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2"/>
          <p:cNvSpPr>
            <a:spLocks noGrp="1" noChangeArrowheads="1"/>
          </p:cNvSpPr>
          <p:nvPr>
            <p:ph type="title"/>
          </p:nvPr>
        </p:nvSpPr>
        <p:spPr>
          <a:xfrm>
            <a:off x="0" y="614908"/>
            <a:ext cx="9144000" cy="1077218"/>
          </a:xfrm>
        </p:spPr>
        <p:txBody>
          <a:bodyPr/>
          <a:lstStyle/>
          <a:p>
            <a:r>
              <a:rPr lang="en-US" dirty="0"/>
              <a:t>Weight and </a:t>
            </a:r>
            <a:r>
              <a:rPr lang="en-US" dirty="0" smtClean="0"/>
              <a:t>Weightlessness </a:t>
            </a:r>
            <a:br>
              <a:rPr lang="en-US" dirty="0" smtClean="0"/>
            </a:br>
            <a:r>
              <a:rPr lang="en-US" dirty="0" smtClean="0"/>
              <a:t>CHECK </a:t>
            </a:r>
            <a:r>
              <a:rPr lang="en-US" dirty="0"/>
              <a:t>YOUR </a:t>
            </a:r>
            <a:r>
              <a:rPr lang="en-US" dirty="0" smtClean="0"/>
              <a:t>ANSWER </a:t>
            </a:r>
            <a:endParaRPr lang="en-US" dirty="0"/>
          </a:p>
        </p:txBody>
      </p:sp>
      <p:sp>
        <p:nvSpPr>
          <p:cNvPr id="692227" name="Rectangle 3"/>
          <p:cNvSpPr>
            <a:spLocks noGrp="1" noChangeArrowheads="1"/>
          </p:cNvSpPr>
          <p:nvPr>
            <p:ph idx="1"/>
          </p:nvPr>
        </p:nvSpPr>
        <p:spPr>
          <a:xfrm>
            <a:off x="365125" y="1656975"/>
            <a:ext cx="8229600" cy="4991701"/>
          </a:xfrm>
        </p:spPr>
        <p:txBody>
          <a:bodyPr/>
          <a:lstStyle/>
          <a:p>
            <a:pPr marL="0" indent="0">
              <a:buNone/>
            </a:pPr>
            <a:r>
              <a:rPr lang="en-US" sz="2400" dirty="0"/>
              <a:t>When an elevator accelerates downward, your weight reading </a:t>
            </a:r>
            <a:r>
              <a:rPr lang="en-US" sz="2400" dirty="0" smtClean="0"/>
              <a:t>is</a:t>
            </a:r>
            <a:br>
              <a:rPr lang="en-US" sz="2400" dirty="0" smtClean="0"/>
            </a:br>
            <a:endParaRPr lang="en-US" sz="2400" dirty="0"/>
          </a:p>
          <a:p>
            <a:pPr marL="514350" indent="-514350">
              <a:buFont typeface="+mj-lt"/>
              <a:buAutoNum type="alphaUcPeriod"/>
            </a:pPr>
            <a:r>
              <a:rPr lang="en-US" sz="2400" dirty="0" smtClean="0"/>
              <a:t>greater.</a:t>
            </a:r>
          </a:p>
          <a:p>
            <a:pPr marL="514350" indent="-514350">
              <a:buFont typeface="+mj-lt"/>
              <a:buAutoNum type="alphaUcPeriod"/>
            </a:pPr>
            <a:r>
              <a:rPr lang="en-US" sz="2400" b="1" dirty="0" smtClean="0"/>
              <a:t>less. </a:t>
            </a:r>
          </a:p>
          <a:p>
            <a:pPr marL="514350" indent="-514350">
              <a:buFont typeface="+mj-lt"/>
              <a:buAutoNum type="alphaUcPeriod"/>
            </a:pPr>
            <a:r>
              <a:rPr lang="en-US" sz="2400" dirty="0" smtClean="0"/>
              <a:t>zero.</a:t>
            </a:r>
          </a:p>
          <a:p>
            <a:pPr marL="514350" indent="-514350">
              <a:buFont typeface="+mj-lt"/>
              <a:buAutoNum type="alphaUcPeriod"/>
            </a:pPr>
            <a:r>
              <a:rPr lang="en-US" sz="2400" dirty="0" smtClean="0"/>
              <a:t>the normal weight.</a:t>
            </a:r>
            <a:endParaRPr lang="en-US" sz="2400" b="1" dirty="0"/>
          </a:p>
          <a:p>
            <a:pPr marL="0" indent="0">
              <a:buNone/>
            </a:pPr>
            <a:r>
              <a:rPr lang="en-US" sz="2400" b="1" dirty="0"/>
              <a:t/>
            </a:r>
            <a:br>
              <a:rPr lang="en-US" sz="2400" b="1" dirty="0"/>
            </a:br>
            <a:r>
              <a:rPr lang="en-US" sz="2400" b="1" dirty="0" smtClean="0"/>
              <a:t>Explanation</a:t>
            </a:r>
            <a:r>
              <a:rPr lang="en-US" sz="2400" b="1" dirty="0"/>
              <a:t>:</a:t>
            </a:r>
          </a:p>
          <a:p>
            <a:pPr marL="0" indent="0">
              <a:buNone/>
            </a:pPr>
            <a:r>
              <a:rPr lang="en-US" sz="2400" dirty="0" smtClean="0"/>
              <a:t>The </a:t>
            </a:r>
            <a:r>
              <a:rPr lang="en-US" sz="2400" dirty="0"/>
              <a:t>support force pressing on you is less, so you weigh less. Question: Would you weigh less in an elevator that moves downward at constant velocity</a:t>
            </a:r>
            <a:r>
              <a:rPr lang="en-US" sz="2400" dirty="0" smtClean="0"/>
              <a:t>?</a:t>
            </a:r>
            <a:endParaRPr lang="en-US" sz="24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4363893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a:xfrm>
            <a:off x="0" y="614908"/>
            <a:ext cx="9144000" cy="1077218"/>
          </a:xfrm>
        </p:spPr>
        <p:txBody>
          <a:bodyPr/>
          <a:lstStyle/>
          <a:p>
            <a:r>
              <a:rPr lang="en-US" dirty="0"/>
              <a:t>Weight and </a:t>
            </a:r>
            <a:r>
              <a:rPr lang="en-US" dirty="0" smtClean="0"/>
              <a:t>Weightlessness </a:t>
            </a:r>
            <a:br>
              <a:rPr lang="en-US" dirty="0" smtClean="0"/>
            </a:br>
            <a:r>
              <a:rPr lang="en-US" dirty="0" smtClean="0"/>
              <a:t>CHECK </a:t>
            </a:r>
            <a:r>
              <a:rPr lang="en-US" dirty="0"/>
              <a:t>YOUR NEIGHBOR</a:t>
            </a:r>
          </a:p>
        </p:txBody>
      </p:sp>
      <p:sp>
        <p:nvSpPr>
          <p:cNvPr id="696323" name="Rectangle 3"/>
          <p:cNvSpPr>
            <a:spLocks noGrp="1" noChangeArrowheads="1"/>
          </p:cNvSpPr>
          <p:nvPr>
            <p:ph idx="1"/>
          </p:nvPr>
        </p:nvSpPr>
        <p:spPr>
          <a:xfrm>
            <a:off x="365125" y="1667848"/>
            <a:ext cx="8229600" cy="4969955"/>
          </a:xfrm>
        </p:spPr>
        <p:txBody>
          <a:bodyPr/>
          <a:lstStyle/>
          <a:p>
            <a:pPr marL="0" indent="0">
              <a:buNone/>
            </a:pPr>
            <a:r>
              <a:rPr lang="en-US" sz="2400" dirty="0"/>
              <a:t>When the elevator cable breaks, the elevator falls freely, so your weight reading </a:t>
            </a:r>
            <a:r>
              <a:rPr lang="en-US" sz="2400" dirty="0" smtClean="0"/>
              <a:t>is</a:t>
            </a:r>
            <a:br>
              <a:rPr lang="en-US" sz="2400" dirty="0" smtClean="0"/>
            </a:br>
            <a:endParaRPr lang="en-US" sz="2400" dirty="0"/>
          </a:p>
          <a:p>
            <a:pPr marL="514350" indent="-514350">
              <a:buFont typeface="+mj-lt"/>
              <a:buAutoNum type="alphaUcPeriod"/>
            </a:pPr>
            <a:r>
              <a:rPr lang="en-US" sz="2400" dirty="0" smtClean="0"/>
              <a:t>greater.</a:t>
            </a:r>
          </a:p>
          <a:p>
            <a:pPr marL="514350" indent="-514350">
              <a:buFont typeface="+mj-lt"/>
              <a:buAutoNum type="alphaUcPeriod"/>
            </a:pPr>
            <a:r>
              <a:rPr lang="en-US" sz="2400" dirty="0" smtClean="0"/>
              <a:t>less.</a:t>
            </a:r>
          </a:p>
          <a:p>
            <a:pPr marL="514350" indent="-514350">
              <a:buFont typeface="+mj-lt"/>
              <a:buAutoNum type="alphaUcPeriod"/>
            </a:pPr>
            <a:r>
              <a:rPr lang="en-US" sz="2400" dirty="0" smtClean="0"/>
              <a:t>zero.</a:t>
            </a:r>
          </a:p>
          <a:p>
            <a:pPr marL="514350" indent="-514350">
              <a:buFont typeface="+mj-lt"/>
              <a:buAutoNum type="alphaUcPeriod"/>
            </a:pPr>
            <a:r>
              <a:rPr lang="en-US" sz="2400" dirty="0" smtClean="0"/>
              <a:t>the normal weight.</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21047272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Grp="1" noChangeArrowheads="1"/>
          </p:cNvSpPr>
          <p:nvPr>
            <p:ph type="title"/>
          </p:nvPr>
        </p:nvSpPr>
        <p:spPr>
          <a:xfrm>
            <a:off x="0" y="614908"/>
            <a:ext cx="9144000" cy="1077218"/>
          </a:xfrm>
        </p:spPr>
        <p:txBody>
          <a:bodyPr/>
          <a:lstStyle/>
          <a:p>
            <a:r>
              <a:rPr lang="en-US" dirty="0"/>
              <a:t>Weight and </a:t>
            </a:r>
            <a:r>
              <a:rPr lang="en-US" dirty="0" smtClean="0"/>
              <a:t>Weightlessness </a:t>
            </a:r>
            <a:br>
              <a:rPr lang="en-US" dirty="0" smtClean="0"/>
            </a:br>
            <a:r>
              <a:rPr lang="en-US" dirty="0" smtClean="0"/>
              <a:t>CHECK </a:t>
            </a:r>
            <a:r>
              <a:rPr lang="en-US" dirty="0"/>
              <a:t>YOUR </a:t>
            </a:r>
            <a:r>
              <a:rPr lang="en-US" dirty="0" smtClean="0"/>
              <a:t>ANSWER</a:t>
            </a:r>
            <a:endParaRPr lang="en-US" dirty="0"/>
          </a:p>
        </p:txBody>
      </p:sp>
      <p:sp>
        <p:nvSpPr>
          <p:cNvPr id="696323" name="Rectangle 3"/>
          <p:cNvSpPr>
            <a:spLocks noGrp="1" noChangeArrowheads="1"/>
          </p:cNvSpPr>
          <p:nvPr>
            <p:ph idx="1"/>
          </p:nvPr>
        </p:nvSpPr>
        <p:spPr>
          <a:xfrm>
            <a:off x="365125" y="1667848"/>
            <a:ext cx="8229600" cy="4969955"/>
          </a:xfrm>
        </p:spPr>
        <p:txBody>
          <a:bodyPr/>
          <a:lstStyle/>
          <a:p>
            <a:pPr marL="0" indent="0">
              <a:buNone/>
            </a:pPr>
            <a:r>
              <a:rPr lang="en-US" sz="2400" dirty="0"/>
              <a:t>When the elevator cable breaks, the elevator falls freely, so your weight reading </a:t>
            </a:r>
            <a:r>
              <a:rPr lang="en-US" sz="2400" dirty="0" smtClean="0"/>
              <a:t>is</a:t>
            </a:r>
            <a:br>
              <a:rPr lang="en-US" sz="2400" dirty="0" smtClean="0"/>
            </a:br>
            <a:endParaRPr lang="en-US" sz="2400" dirty="0"/>
          </a:p>
          <a:p>
            <a:pPr marL="514350" indent="-514350">
              <a:buFont typeface="+mj-lt"/>
              <a:buAutoNum type="alphaUcPeriod"/>
            </a:pPr>
            <a:r>
              <a:rPr lang="en-US" sz="2400" dirty="0" smtClean="0"/>
              <a:t>greater.</a:t>
            </a:r>
          </a:p>
          <a:p>
            <a:pPr marL="514350" indent="-514350">
              <a:buFont typeface="+mj-lt"/>
              <a:buAutoNum type="alphaUcPeriod"/>
            </a:pPr>
            <a:r>
              <a:rPr lang="en-US" sz="2400" dirty="0" smtClean="0"/>
              <a:t>less.</a:t>
            </a:r>
          </a:p>
          <a:p>
            <a:pPr marL="514350" indent="-514350">
              <a:buFont typeface="+mj-lt"/>
              <a:buAutoNum type="alphaUcPeriod"/>
            </a:pPr>
            <a:r>
              <a:rPr lang="en-US" sz="2400" b="1" dirty="0" smtClean="0"/>
              <a:t>zero.</a:t>
            </a:r>
          </a:p>
          <a:p>
            <a:pPr marL="514350" indent="-514350">
              <a:buFont typeface="+mj-lt"/>
              <a:buAutoNum type="alphaUcPeriod"/>
            </a:pPr>
            <a:r>
              <a:rPr lang="en-US" sz="2400" dirty="0" smtClean="0"/>
              <a:t>the normal weight.</a:t>
            </a:r>
          </a:p>
          <a:p>
            <a:pPr marL="0" indent="0">
              <a:buNone/>
            </a:pPr>
            <a:r>
              <a:rPr lang="en-US" sz="2400" b="1" dirty="0"/>
              <a:t/>
            </a:r>
            <a:br>
              <a:rPr lang="en-US" sz="2400" b="1" dirty="0"/>
            </a:br>
            <a:r>
              <a:rPr lang="en-US" sz="2400" b="1" dirty="0" smtClean="0"/>
              <a:t>Explanation</a:t>
            </a:r>
            <a:r>
              <a:rPr lang="en-US" sz="2400" b="1" dirty="0"/>
              <a:t>:</a:t>
            </a:r>
          </a:p>
          <a:p>
            <a:pPr marL="0" indent="0">
              <a:buNone/>
            </a:pPr>
            <a:r>
              <a:rPr lang="en-US" sz="2400" dirty="0" smtClean="0"/>
              <a:t>There </a:t>
            </a:r>
            <a:r>
              <a:rPr lang="en-US" sz="2400" dirty="0"/>
              <a:t>is still a downward gravitational force acting on you, but gravity is not felt as weight because there is no support force, so your weight is zero</a:t>
            </a:r>
            <a:r>
              <a:rPr lang="en-US" sz="2400" dirty="0" smtClean="0"/>
              <a:t>.</a:t>
            </a:r>
            <a:endParaRPr lang="en-US" sz="24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7134466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1" name="Rectangle 3"/>
          <p:cNvSpPr>
            <a:spLocks noGrp="1" noChangeArrowheads="1"/>
          </p:cNvSpPr>
          <p:nvPr>
            <p:ph type="title"/>
          </p:nvPr>
        </p:nvSpPr>
        <p:spPr/>
        <p:txBody>
          <a:bodyPr/>
          <a:lstStyle/>
          <a:p>
            <a:r>
              <a:rPr lang="en-US" dirty="0" smtClean="0"/>
              <a:t>The Newtonian Synthesis</a:t>
            </a:r>
            <a:endParaRPr lang="en-US" dirty="0"/>
          </a:p>
        </p:txBody>
      </p:sp>
      <p:sp>
        <p:nvSpPr>
          <p:cNvPr id="657412" name="Rectangle 4"/>
          <p:cNvSpPr>
            <a:spLocks noGrp="1" noChangeArrowheads="1"/>
          </p:cNvSpPr>
          <p:nvPr>
            <p:ph idx="1"/>
          </p:nvPr>
        </p:nvSpPr>
        <p:spPr>
          <a:xfrm>
            <a:off x="365126" y="1957254"/>
            <a:ext cx="4653745" cy="4653915"/>
          </a:xfrm>
        </p:spPr>
        <p:txBody>
          <a:bodyPr/>
          <a:lstStyle/>
          <a:p>
            <a:r>
              <a:rPr lang="en-US" dirty="0" smtClean="0"/>
              <a:t>Newton was not the first to discover gravity. Newton discovered that gravity is </a:t>
            </a:r>
            <a:r>
              <a:rPr lang="en-US" i="1" dirty="0" smtClean="0"/>
              <a:t>universal</a:t>
            </a:r>
            <a:r>
              <a:rPr lang="en-US" dirty="0" smtClean="0"/>
              <a:t>.</a:t>
            </a:r>
          </a:p>
          <a:p>
            <a:r>
              <a:rPr lang="en-US" dirty="0" smtClean="0"/>
              <a:t>Legend—Newton, sitting </a:t>
            </a:r>
            <a:br>
              <a:rPr lang="en-US" dirty="0" smtClean="0"/>
            </a:br>
            <a:r>
              <a:rPr lang="en-US" dirty="0" smtClean="0"/>
              <a:t>under an apple tree, realizes that the Earth</a:t>
            </a:r>
            <a:r>
              <a:rPr lang="fr-FR" altLang="ja-JP" dirty="0" smtClean="0"/>
              <a:t>'</a:t>
            </a:r>
            <a:r>
              <a:rPr lang="en-US" dirty="0" smtClean="0"/>
              <a:t>s pull on an apple extends also to pull on the Moon.</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7" name="Picture 6" descr="09_01_Figure.jpg"/>
          <p:cNvPicPr>
            <a:picLocks noChangeAspect="1"/>
          </p:cNvPicPr>
          <p:nvPr/>
        </p:nvPicPr>
        <p:blipFill rotWithShape="1">
          <a:blip r:embed="rId2">
            <a:extLst>
              <a:ext uri="{28A0092B-C50C-407E-A947-70E740481C1C}">
                <a14:useLocalDpi xmlns:a14="http://schemas.microsoft.com/office/drawing/2010/main" val="0"/>
              </a:ext>
            </a:extLst>
          </a:blip>
          <a:srcRect b="2640"/>
          <a:stretch/>
        </p:blipFill>
        <p:spPr>
          <a:xfrm>
            <a:off x="5372337" y="1531009"/>
            <a:ext cx="3410638" cy="505997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0" y="614908"/>
            <a:ext cx="9144000" cy="1077218"/>
          </a:xfrm>
        </p:spPr>
        <p:txBody>
          <a:bodyPr/>
          <a:lstStyle/>
          <a:p>
            <a:r>
              <a:rPr lang="en-US" dirty="0"/>
              <a:t>Weight and </a:t>
            </a:r>
            <a:r>
              <a:rPr lang="en-US" dirty="0" smtClean="0"/>
              <a:t>Weightlessness </a:t>
            </a:r>
            <a:br>
              <a:rPr lang="en-US" dirty="0" smtClean="0"/>
            </a:br>
            <a:r>
              <a:rPr lang="en-US" dirty="0" smtClean="0"/>
              <a:t>CHECK </a:t>
            </a:r>
            <a:r>
              <a:rPr lang="en-US" dirty="0"/>
              <a:t>YOUR NEIGHBOR</a:t>
            </a:r>
          </a:p>
        </p:txBody>
      </p:sp>
      <p:sp>
        <p:nvSpPr>
          <p:cNvPr id="700419" name="Rectangle 3"/>
          <p:cNvSpPr>
            <a:spLocks noGrp="1" noChangeArrowheads="1"/>
          </p:cNvSpPr>
          <p:nvPr>
            <p:ph idx="1"/>
          </p:nvPr>
        </p:nvSpPr>
        <p:spPr>
          <a:xfrm>
            <a:off x="365125" y="1652141"/>
            <a:ext cx="8229600" cy="5001369"/>
          </a:xfrm>
        </p:spPr>
        <p:txBody>
          <a:bodyPr/>
          <a:lstStyle/>
          <a:p>
            <a:pPr marL="0" indent="0">
              <a:buNone/>
            </a:pPr>
            <a:r>
              <a:rPr lang="en-US" sz="2400" dirty="0"/>
              <a:t>If you weigh yourself in an elevator, </a:t>
            </a:r>
            <a:r>
              <a:rPr lang="en-US" sz="2400" dirty="0" smtClean="0"/>
              <a:t>you</a:t>
            </a:r>
            <a:r>
              <a:rPr lang="fr-FR" sz="2400" dirty="0" smtClean="0"/>
              <a:t>'</a:t>
            </a:r>
            <a:r>
              <a:rPr lang="en-US" sz="2400" dirty="0" smtClean="0"/>
              <a:t>ll </a:t>
            </a:r>
            <a:r>
              <a:rPr lang="en-US" sz="2400" dirty="0"/>
              <a:t>weigh more when the </a:t>
            </a:r>
            <a:r>
              <a:rPr lang="en-US" sz="2400" dirty="0" smtClean="0"/>
              <a:t>elevator</a:t>
            </a:r>
            <a:br>
              <a:rPr lang="en-US" sz="2400" dirty="0" smtClean="0"/>
            </a:br>
            <a:endParaRPr lang="en-US" sz="2400" dirty="0"/>
          </a:p>
          <a:p>
            <a:pPr marL="514350" indent="-514350">
              <a:buFont typeface="+mj-lt"/>
              <a:buAutoNum type="alphaUcPeriod"/>
            </a:pPr>
            <a:r>
              <a:rPr lang="en-US" sz="2400" dirty="0" smtClean="0"/>
              <a:t>moves upward.</a:t>
            </a:r>
          </a:p>
          <a:p>
            <a:pPr marL="514350" indent="-514350">
              <a:buFont typeface="+mj-lt"/>
              <a:buAutoNum type="alphaUcPeriod"/>
            </a:pPr>
            <a:r>
              <a:rPr lang="en-US" sz="2400" dirty="0" smtClean="0"/>
              <a:t>moves downward. </a:t>
            </a:r>
          </a:p>
          <a:p>
            <a:pPr marL="514350" indent="-514350">
              <a:buFont typeface="+mj-lt"/>
              <a:buAutoNum type="alphaUcPeriod"/>
            </a:pPr>
            <a:r>
              <a:rPr lang="en-US" sz="2400" dirty="0" smtClean="0"/>
              <a:t>accelerates upward.</a:t>
            </a:r>
          </a:p>
          <a:p>
            <a:pPr marL="514350" indent="-514350">
              <a:buFont typeface="+mj-lt"/>
              <a:buAutoNum type="alphaUcPeriod"/>
            </a:pPr>
            <a:r>
              <a:rPr lang="en-US" sz="2400" dirty="0" smtClean="0"/>
              <a:t>All of the above.</a:t>
            </a:r>
            <a:endParaRPr lang="en-US" sz="24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2783202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2"/>
          <p:cNvSpPr>
            <a:spLocks noGrp="1" noChangeArrowheads="1"/>
          </p:cNvSpPr>
          <p:nvPr>
            <p:ph type="title"/>
          </p:nvPr>
        </p:nvSpPr>
        <p:spPr>
          <a:xfrm>
            <a:off x="0" y="614908"/>
            <a:ext cx="9144000" cy="1077218"/>
          </a:xfrm>
        </p:spPr>
        <p:txBody>
          <a:bodyPr/>
          <a:lstStyle/>
          <a:p>
            <a:r>
              <a:rPr lang="en-US" dirty="0"/>
              <a:t>Weight and </a:t>
            </a:r>
            <a:r>
              <a:rPr lang="en-US" dirty="0" smtClean="0"/>
              <a:t>Weightlessness </a:t>
            </a:r>
            <a:br>
              <a:rPr lang="en-US" dirty="0" smtClean="0"/>
            </a:br>
            <a:r>
              <a:rPr lang="en-US" dirty="0" smtClean="0"/>
              <a:t>CHECK </a:t>
            </a:r>
            <a:r>
              <a:rPr lang="en-US" dirty="0"/>
              <a:t>YOUR </a:t>
            </a:r>
            <a:r>
              <a:rPr lang="en-US" dirty="0" smtClean="0"/>
              <a:t>ANSWER</a:t>
            </a:r>
            <a:endParaRPr lang="en-US" dirty="0"/>
          </a:p>
        </p:txBody>
      </p:sp>
      <p:sp>
        <p:nvSpPr>
          <p:cNvPr id="700419" name="Rectangle 3"/>
          <p:cNvSpPr>
            <a:spLocks noGrp="1" noChangeArrowheads="1"/>
          </p:cNvSpPr>
          <p:nvPr>
            <p:ph idx="1"/>
          </p:nvPr>
        </p:nvSpPr>
        <p:spPr>
          <a:xfrm>
            <a:off x="365125" y="1652141"/>
            <a:ext cx="8229600" cy="5001369"/>
          </a:xfrm>
        </p:spPr>
        <p:txBody>
          <a:bodyPr/>
          <a:lstStyle/>
          <a:p>
            <a:pPr marL="0" indent="0">
              <a:buNone/>
            </a:pPr>
            <a:r>
              <a:rPr lang="en-US" sz="2400" dirty="0"/>
              <a:t>If you weigh yourself in an elevator, </a:t>
            </a:r>
            <a:r>
              <a:rPr lang="en-US" sz="2400" dirty="0" smtClean="0"/>
              <a:t>you</a:t>
            </a:r>
            <a:r>
              <a:rPr lang="fr-FR" sz="2400" dirty="0" smtClean="0"/>
              <a:t>'</a:t>
            </a:r>
            <a:r>
              <a:rPr lang="en-US" sz="2400" dirty="0" smtClean="0"/>
              <a:t>ll </a:t>
            </a:r>
            <a:r>
              <a:rPr lang="en-US" sz="2400" dirty="0"/>
              <a:t>weigh more when the </a:t>
            </a:r>
            <a:r>
              <a:rPr lang="en-US" sz="2400" dirty="0" smtClean="0"/>
              <a:t>elevator</a:t>
            </a:r>
            <a:br>
              <a:rPr lang="en-US" sz="2400" dirty="0" smtClean="0"/>
            </a:br>
            <a:endParaRPr lang="en-US" sz="2400" dirty="0"/>
          </a:p>
          <a:p>
            <a:pPr marL="514350" indent="-514350">
              <a:buFont typeface="+mj-lt"/>
              <a:buAutoNum type="alphaUcPeriod"/>
            </a:pPr>
            <a:r>
              <a:rPr lang="en-US" sz="2400" dirty="0" smtClean="0"/>
              <a:t>moves upward.</a:t>
            </a:r>
          </a:p>
          <a:p>
            <a:pPr marL="514350" indent="-514350">
              <a:buFont typeface="+mj-lt"/>
              <a:buAutoNum type="alphaUcPeriod"/>
            </a:pPr>
            <a:r>
              <a:rPr lang="en-US" sz="2400" dirty="0" smtClean="0"/>
              <a:t>moves downward. </a:t>
            </a:r>
          </a:p>
          <a:p>
            <a:pPr marL="514350" indent="-514350">
              <a:buFont typeface="+mj-lt"/>
              <a:buAutoNum type="alphaUcPeriod"/>
            </a:pPr>
            <a:r>
              <a:rPr lang="en-US" sz="2400" b="1" dirty="0" smtClean="0"/>
              <a:t>accelerates upward.</a:t>
            </a:r>
          </a:p>
          <a:p>
            <a:pPr marL="514350" indent="-514350">
              <a:buFont typeface="+mj-lt"/>
              <a:buAutoNum type="alphaUcPeriod"/>
            </a:pPr>
            <a:r>
              <a:rPr lang="en-US" sz="2400" dirty="0" smtClean="0"/>
              <a:t>All of the above.</a:t>
            </a:r>
            <a:endParaRPr lang="en-US" sz="2400" dirty="0"/>
          </a:p>
          <a:p>
            <a:pPr marL="0" indent="0">
              <a:buNone/>
            </a:pPr>
            <a:r>
              <a:rPr lang="en-US" sz="2400" b="1" dirty="0"/>
              <a:t/>
            </a:r>
            <a:br>
              <a:rPr lang="en-US" sz="2400" b="1" dirty="0"/>
            </a:br>
            <a:r>
              <a:rPr lang="en-US" sz="2400" b="1" dirty="0" smtClean="0"/>
              <a:t>Explanation</a:t>
            </a:r>
            <a:r>
              <a:rPr lang="en-US" sz="2400" b="1" dirty="0"/>
              <a:t>:</a:t>
            </a:r>
          </a:p>
          <a:p>
            <a:pPr marL="0" indent="0">
              <a:buNone/>
            </a:pPr>
            <a:r>
              <a:rPr lang="en-US" sz="2400" dirty="0" smtClean="0"/>
              <a:t>The </a:t>
            </a:r>
            <a:r>
              <a:rPr lang="en-US" sz="2400" dirty="0"/>
              <a:t>support provided by the floor of an elevator is the same whether the elevator is at rest or moving at constant velocity. Only accelerated motion affects weight</a:t>
            </a:r>
            <a:r>
              <a:rPr lang="en-US" sz="2400" dirty="0" smtClean="0"/>
              <a:t>.</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65510115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ChangeArrowheads="1"/>
          </p:cNvSpPr>
          <p:nvPr>
            <p:ph type="title"/>
          </p:nvPr>
        </p:nvSpPr>
        <p:spPr/>
        <p:txBody>
          <a:bodyPr/>
          <a:lstStyle/>
          <a:p>
            <a:r>
              <a:rPr lang="en-US" dirty="0" smtClean="0"/>
              <a:t>Ocean Tides</a:t>
            </a:r>
            <a:endParaRPr lang="en-US" dirty="0"/>
          </a:p>
        </p:txBody>
      </p:sp>
      <p:sp>
        <p:nvSpPr>
          <p:cNvPr id="652291" name="Rectangle 3"/>
          <p:cNvSpPr>
            <a:spLocks noGrp="1" noChangeArrowheads="1"/>
          </p:cNvSpPr>
          <p:nvPr>
            <p:ph idx="1"/>
          </p:nvPr>
        </p:nvSpPr>
        <p:spPr/>
        <p:txBody>
          <a:bodyPr/>
          <a:lstStyle/>
          <a:p>
            <a:r>
              <a:rPr lang="en-US" dirty="0" smtClean="0"/>
              <a:t>The differences between ocean levels at different times of the day are called tides.</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smtClean="0"/>
          </a:p>
          <a:p>
            <a:r>
              <a:rPr lang="en-US" dirty="0" smtClean="0"/>
              <a:t>There are typically two high tides and two low tides each day.</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09_13_Figure.jpg"/>
          <p:cNvPicPr>
            <a:picLocks noChangeAspect="1"/>
          </p:cNvPicPr>
          <p:nvPr/>
        </p:nvPicPr>
        <p:blipFill rotWithShape="1">
          <a:blip r:embed="rId2">
            <a:extLst>
              <a:ext uri="{28A0092B-C50C-407E-A947-70E740481C1C}">
                <a14:useLocalDpi xmlns:a14="http://schemas.microsoft.com/office/drawing/2010/main" val="0"/>
              </a:ext>
            </a:extLst>
          </a:blip>
          <a:srcRect b="7049"/>
          <a:stretch/>
        </p:blipFill>
        <p:spPr>
          <a:xfrm>
            <a:off x="266700" y="2970601"/>
            <a:ext cx="8601456" cy="241383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p:txBody>
          <a:bodyPr/>
          <a:lstStyle/>
          <a:p>
            <a:r>
              <a:rPr lang="en-US" dirty="0" smtClean="0"/>
              <a:t>Ocean Tides</a:t>
            </a:r>
            <a:endParaRPr lang="en-US" dirty="0"/>
          </a:p>
        </p:txBody>
      </p:sp>
      <p:sp>
        <p:nvSpPr>
          <p:cNvPr id="705539" name="Rectangle 3"/>
          <p:cNvSpPr>
            <a:spLocks noGrp="1" noChangeArrowheads="1"/>
          </p:cNvSpPr>
          <p:nvPr>
            <p:ph idx="1"/>
          </p:nvPr>
        </p:nvSpPr>
        <p:spPr/>
        <p:txBody>
          <a:bodyPr/>
          <a:lstStyle/>
          <a:p>
            <a:r>
              <a:rPr lang="en-US" sz="2400" dirty="0" smtClean="0"/>
              <a:t>Ocean tides are caused due to the gravitational attraction of the Moon. </a:t>
            </a:r>
          </a:p>
          <a:p>
            <a:r>
              <a:rPr lang="en-US" sz="2400" dirty="0" smtClean="0"/>
              <a:t>Unequal tugs on Earth</a:t>
            </a:r>
            <a:r>
              <a:rPr lang="fr-FR" altLang="ja-JP" sz="2400" dirty="0" smtClean="0"/>
              <a:t>'</a:t>
            </a:r>
            <a:r>
              <a:rPr lang="en-US" sz="2400" dirty="0" smtClean="0"/>
              <a:t>s oceans causes a stretching effect that produces a pair of ocean bulges.</a:t>
            </a:r>
          </a:p>
          <a:p>
            <a:pPr lvl="1"/>
            <a:r>
              <a:rPr lang="en-US" sz="2400" dirty="0" smtClean="0"/>
              <a:t>Because the two bulges are on opposite sides, high tides occur every 12 hours.</a:t>
            </a:r>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09_15_Figure.jpg"/>
          <p:cNvPicPr>
            <a:picLocks noChangeAspect="1"/>
          </p:cNvPicPr>
          <p:nvPr/>
        </p:nvPicPr>
        <p:blipFill rotWithShape="1">
          <a:blip r:embed="rId2">
            <a:extLst>
              <a:ext uri="{28A0092B-C50C-407E-A947-70E740481C1C}">
                <a14:useLocalDpi xmlns:a14="http://schemas.microsoft.com/office/drawing/2010/main" val="0"/>
              </a:ext>
            </a:extLst>
          </a:blip>
          <a:srcRect b="6373"/>
          <a:stretch/>
        </p:blipFill>
        <p:spPr>
          <a:xfrm>
            <a:off x="1219522" y="4402847"/>
            <a:ext cx="6695812" cy="219041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p:nvPr>
        </p:nvSpPr>
        <p:spPr/>
        <p:txBody>
          <a:bodyPr/>
          <a:lstStyle/>
          <a:p>
            <a:r>
              <a:rPr lang="en-US" dirty="0" smtClean="0"/>
              <a:t>Ocean Tides</a:t>
            </a:r>
            <a:endParaRPr lang="en-US" dirty="0"/>
          </a:p>
        </p:txBody>
      </p:sp>
      <p:sp>
        <p:nvSpPr>
          <p:cNvPr id="706563" name="Rectangle 3"/>
          <p:cNvSpPr>
            <a:spLocks noGrp="1" noChangeArrowheads="1"/>
          </p:cNvSpPr>
          <p:nvPr>
            <p:ph idx="1"/>
          </p:nvPr>
        </p:nvSpPr>
        <p:spPr>
          <a:xfrm>
            <a:off x="365126" y="1957254"/>
            <a:ext cx="4393020" cy="4653915"/>
          </a:xfrm>
        </p:spPr>
        <p:txBody>
          <a:bodyPr/>
          <a:lstStyle/>
          <a:p>
            <a:r>
              <a:rPr lang="en-US" sz="2400" dirty="0" smtClean="0"/>
              <a:t>During the new Moon or full Moon, the effects of Moon and Sun add up, causing most pronounced </a:t>
            </a:r>
            <a:r>
              <a:rPr lang="en-US" sz="2400" b="1" dirty="0" smtClean="0"/>
              <a:t>spring tides.</a:t>
            </a:r>
          </a:p>
          <a:p>
            <a:endParaRPr lang="en-US" sz="2400" dirty="0" smtClean="0"/>
          </a:p>
          <a:p>
            <a:r>
              <a:rPr lang="en-US" sz="2400" dirty="0" smtClean="0"/>
              <a:t>When the Moon is halfway between a new and full Moon, the tides due to Sun and Moon partly cancel each other, causing least pronounced </a:t>
            </a:r>
            <a:r>
              <a:rPr lang="en-US" sz="2400" b="1" dirty="0" smtClean="0"/>
              <a:t>neap tides.</a:t>
            </a:r>
            <a:endParaRPr lang="en-US" sz="2400" b="1"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09_17_Figure.jpg"/>
          <p:cNvPicPr>
            <a:picLocks noChangeAspect="1"/>
          </p:cNvPicPr>
          <p:nvPr/>
        </p:nvPicPr>
        <p:blipFill rotWithShape="1">
          <a:blip r:embed="rId2">
            <a:extLst>
              <a:ext uri="{28A0092B-C50C-407E-A947-70E740481C1C}">
                <a14:useLocalDpi xmlns:a14="http://schemas.microsoft.com/office/drawing/2010/main" val="0"/>
              </a:ext>
            </a:extLst>
          </a:blip>
          <a:srcRect b="6636"/>
          <a:stretch/>
        </p:blipFill>
        <p:spPr>
          <a:xfrm>
            <a:off x="4796480" y="2098952"/>
            <a:ext cx="4129514" cy="1284252"/>
          </a:xfrm>
          <a:prstGeom prst="rect">
            <a:avLst/>
          </a:prstGeom>
        </p:spPr>
      </p:pic>
      <p:pic>
        <p:nvPicPr>
          <p:cNvPr id="6" name="Picture 5" descr="09_18_Figure.jpg"/>
          <p:cNvPicPr>
            <a:picLocks noChangeAspect="1"/>
          </p:cNvPicPr>
          <p:nvPr/>
        </p:nvPicPr>
        <p:blipFill rotWithShape="1">
          <a:blip r:embed="rId3">
            <a:extLst>
              <a:ext uri="{28A0092B-C50C-407E-A947-70E740481C1C}">
                <a14:useLocalDpi xmlns:a14="http://schemas.microsoft.com/office/drawing/2010/main" val="0"/>
              </a:ext>
            </a:extLst>
          </a:blip>
          <a:srcRect b="5385"/>
          <a:stretch/>
        </p:blipFill>
        <p:spPr>
          <a:xfrm>
            <a:off x="4796471" y="4502304"/>
            <a:ext cx="4129160" cy="15366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p:txBody>
          <a:bodyPr/>
          <a:lstStyle/>
          <a:p>
            <a:r>
              <a:rPr lang="en-US" dirty="0" smtClean="0"/>
              <a:t>Gravitational Fields</a:t>
            </a:r>
            <a:endParaRPr lang="en-US" dirty="0"/>
          </a:p>
        </p:txBody>
      </p:sp>
      <p:sp>
        <p:nvSpPr>
          <p:cNvPr id="653315" name="Rectangle 3"/>
          <p:cNvSpPr>
            <a:spLocks noGrp="1" noChangeArrowheads="1"/>
          </p:cNvSpPr>
          <p:nvPr>
            <p:ph idx="1"/>
          </p:nvPr>
        </p:nvSpPr>
        <p:spPr>
          <a:xfrm>
            <a:off x="365124" y="1957254"/>
            <a:ext cx="8444597" cy="4653915"/>
          </a:xfrm>
        </p:spPr>
        <p:txBody>
          <a:bodyPr/>
          <a:lstStyle/>
          <a:p>
            <a:r>
              <a:rPr lang="en-US" dirty="0" smtClean="0"/>
              <a:t>Interaction between Earth and Moon is </a:t>
            </a:r>
            <a:r>
              <a:rPr lang="en-US" i="1" dirty="0" smtClean="0"/>
              <a:t>action at a distance</a:t>
            </a:r>
            <a:r>
              <a:rPr lang="en-US" dirty="0" smtClean="0"/>
              <a:t>. How do they interact without touching?</a:t>
            </a:r>
          </a:p>
          <a:p>
            <a:r>
              <a:rPr lang="en-US" dirty="0" smtClean="0"/>
              <a:t>One way to think of this:</a:t>
            </a:r>
          </a:p>
          <a:p>
            <a:pPr lvl="1"/>
            <a:r>
              <a:rPr lang="en-US" dirty="0" smtClean="0"/>
              <a:t>Earth is surrounded by a </a:t>
            </a:r>
            <a:r>
              <a:rPr lang="en-US" i="1" dirty="0" smtClean="0"/>
              <a:t>gravitational field</a:t>
            </a:r>
            <a:r>
              <a:rPr lang="en-US" dirty="0" smtClean="0"/>
              <a:t>.</a:t>
            </a:r>
          </a:p>
          <a:p>
            <a:pPr lvl="1"/>
            <a:r>
              <a:rPr lang="en-US" dirty="0" smtClean="0"/>
              <a:t>Moon interacts with this </a:t>
            </a:r>
            <a:r>
              <a:rPr lang="en-US" i="1" dirty="0" smtClean="0"/>
              <a:t>gravitational field</a:t>
            </a:r>
            <a:r>
              <a:rPr lang="en-US" dirty="0" smtClean="0"/>
              <a:t>.</a:t>
            </a:r>
          </a:p>
          <a:p>
            <a:r>
              <a:rPr lang="en-US" b="1" dirty="0" smtClean="0"/>
              <a:t>Gravitational field</a:t>
            </a:r>
            <a:r>
              <a:rPr lang="en-US" dirty="0" smtClean="0"/>
              <a:t> is an alteration of space around Earth (or any object with mass).</a:t>
            </a:r>
          </a:p>
          <a:p>
            <a:pPr lvl="1"/>
            <a:r>
              <a:rPr lang="en-US" dirty="0" smtClean="0"/>
              <a:t> Gravitational field is an example of a </a:t>
            </a:r>
            <a:r>
              <a:rPr lang="en-US" i="1" dirty="0" smtClean="0"/>
              <a:t>force field</a:t>
            </a:r>
            <a:r>
              <a:rPr lang="en-US" dirty="0" smtClean="0"/>
              <a:t> (another example: magnetic field).</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Grp="1" noChangeArrowheads="1"/>
          </p:cNvSpPr>
          <p:nvPr>
            <p:ph type="title"/>
          </p:nvPr>
        </p:nvSpPr>
        <p:spPr/>
        <p:txBody>
          <a:bodyPr/>
          <a:lstStyle/>
          <a:p>
            <a:r>
              <a:rPr lang="en-US" dirty="0" smtClean="0"/>
              <a:t>Gravitational Fields</a:t>
            </a:r>
            <a:endParaRPr lang="en-US" dirty="0"/>
          </a:p>
        </p:txBody>
      </p:sp>
      <p:sp>
        <p:nvSpPr>
          <p:cNvPr id="707587" name="Rectangle 3"/>
          <p:cNvSpPr>
            <a:spLocks noGrp="1" noChangeArrowheads="1"/>
          </p:cNvSpPr>
          <p:nvPr>
            <p:ph idx="1"/>
          </p:nvPr>
        </p:nvSpPr>
        <p:spPr>
          <a:xfrm>
            <a:off x="365124" y="1957254"/>
            <a:ext cx="5314239" cy="4653915"/>
          </a:xfrm>
        </p:spPr>
        <p:txBody>
          <a:bodyPr/>
          <a:lstStyle/>
          <a:p>
            <a:r>
              <a:rPr lang="en-US" dirty="0" smtClean="0"/>
              <a:t>Fields are represented by field lines radiating into the object (Earth).</a:t>
            </a:r>
          </a:p>
          <a:p>
            <a:r>
              <a:rPr lang="en-US" dirty="0" smtClean="0"/>
              <a:t>The inward direction of arrows indicates that the force is always attractive to Earth.</a:t>
            </a:r>
          </a:p>
          <a:p>
            <a:r>
              <a:rPr lang="en-US" dirty="0" smtClean="0"/>
              <a:t>The crowding of arrows closer to Earth indicates that the magnitude of the force is larger closer to Earth.</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09_22_Figure.jpg"/>
          <p:cNvPicPr>
            <a:picLocks noChangeAspect="1"/>
          </p:cNvPicPr>
          <p:nvPr/>
        </p:nvPicPr>
        <p:blipFill rotWithShape="1">
          <a:blip r:embed="rId2">
            <a:extLst>
              <a:ext uri="{28A0092B-C50C-407E-A947-70E740481C1C}">
                <a14:useLocalDpi xmlns:a14="http://schemas.microsoft.com/office/drawing/2010/main" val="0"/>
              </a:ext>
            </a:extLst>
          </a:blip>
          <a:srcRect b="2952"/>
          <a:stretch/>
        </p:blipFill>
        <p:spPr>
          <a:xfrm>
            <a:off x="5777239" y="2477557"/>
            <a:ext cx="3009514" cy="302636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2"/>
          <p:cNvSpPr>
            <a:spLocks noGrp="1" noChangeArrowheads="1"/>
          </p:cNvSpPr>
          <p:nvPr>
            <p:ph type="title"/>
          </p:nvPr>
        </p:nvSpPr>
        <p:spPr/>
        <p:txBody>
          <a:bodyPr/>
          <a:lstStyle/>
          <a:p>
            <a:r>
              <a:rPr lang="en-US" dirty="0" smtClean="0"/>
              <a:t>Gravitational Fields</a:t>
            </a:r>
            <a:endParaRPr lang="en-US" dirty="0"/>
          </a:p>
        </p:txBody>
      </p:sp>
      <p:sp>
        <p:nvSpPr>
          <p:cNvPr id="708611" name="Rectangle 3"/>
          <p:cNvSpPr>
            <a:spLocks noGrp="1" noChangeArrowheads="1"/>
          </p:cNvSpPr>
          <p:nvPr>
            <p:ph idx="1"/>
          </p:nvPr>
        </p:nvSpPr>
        <p:spPr>
          <a:xfrm>
            <a:off x="365126" y="1957254"/>
            <a:ext cx="4348299" cy="4715153"/>
          </a:xfrm>
        </p:spPr>
        <p:txBody>
          <a:bodyPr/>
          <a:lstStyle/>
          <a:p>
            <a:pPr>
              <a:lnSpc>
                <a:spcPct val="95000"/>
              </a:lnSpc>
            </a:pPr>
            <a:r>
              <a:rPr lang="en-US" sz="2400" dirty="0" smtClean="0"/>
              <a:t>Inside a planet, it decreases to zero at the center </a:t>
            </a:r>
          </a:p>
          <a:p>
            <a:pPr lvl="1">
              <a:lnSpc>
                <a:spcPct val="95000"/>
              </a:lnSpc>
            </a:pPr>
            <a:r>
              <a:rPr lang="en-US" sz="2400" dirty="0" smtClean="0"/>
              <a:t>because pull from the mass of Earth below you is partly balanced by what is above you.</a:t>
            </a:r>
          </a:p>
          <a:p>
            <a:pPr>
              <a:lnSpc>
                <a:spcPct val="95000"/>
              </a:lnSpc>
            </a:pPr>
            <a:r>
              <a:rPr lang="en-US" sz="2400" dirty="0" smtClean="0"/>
              <a:t>Outside a planet, it decreases to zero (not at the same rate as inside), at infinity</a:t>
            </a:r>
          </a:p>
          <a:p>
            <a:pPr lvl="1">
              <a:lnSpc>
                <a:spcPct val="95000"/>
              </a:lnSpc>
            </a:pPr>
            <a:r>
              <a:rPr lang="en-US" sz="2400" dirty="0" smtClean="0"/>
              <a:t>because you are farther away from planet.</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09_24_Figure.jpg"/>
          <p:cNvPicPr>
            <a:picLocks noChangeAspect="1"/>
          </p:cNvPicPr>
          <p:nvPr/>
        </p:nvPicPr>
        <p:blipFill rotWithShape="1">
          <a:blip r:embed="rId2">
            <a:extLst>
              <a:ext uri="{28A0092B-C50C-407E-A947-70E740481C1C}">
                <a14:useLocalDpi xmlns:a14="http://schemas.microsoft.com/office/drawing/2010/main" val="0"/>
              </a:ext>
            </a:extLst>
          </a:blip>
          <a:srcRect b="3157"/>
          <a:stretch/>
        </p:blipFill>
        <p:spPr>
          <a:xfrm>
            <a:off x="4731196" y="2808494"/>
            <a:ext cx="4269620" cy="285425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2"/>
          <p:cNvSpPr>
            <a:spLocks noGrp="1" noChangeArrowheads="1"/>
          </p:cNvSpPr>
          <p:nvPr>
            <p:ph type="title"/>
          </p:nvPr>
        </p:nvSpPr>
        <p:spPr/>
        <p:txBody>
          <a:bodyPr/>
          <a:lstStyle/>
          <a:p>
            <a:r>
              <a:rPr lang="en-US" dirty="0" smtClean="0"/>
              <a:t>Gravitational Fields</a:t>
            </a:r>
            <a:endParaRPr lang="en-US" dirty="0"/>
          </a:p>
        </p:txBody>
      </p:sp>
      <p:sp>
        <p:nvSpPr>
          <p:cNvPr id="711683" name="Rectangle 3"/>
          <p:cNvSpPr>
            <a:spLocks noGrp="1" noChangeArrowheads="1"/>
          </p:cNvSpPr>
          <p:nvPr>
            <p:ph idx="1"/>
          </p:nvPr>
        </p:nvSpPr>
        <p:spPr>
          <a:xfrm>
            <a:off x="365126" y="1957254"/>
            <a:ext cx="5242688" cy="4653915"/>
          </a:xfrm>
        </p:spPr>
        <p:txBody>
          <a:bodyPr/>
          <a:lstStyle/>
          <a:p>
            <a:pPr>
              <a:lnSpc>
                <a:spcPct val="95000"/>
              </a:lnSpc>
            </a:pPr>
            <a:r>
              <a:rPr lang="en-US" sz="2400" dirty="0" smtClean="0"/>
              <a:t>Suppose you dig a hole through Earth to the other side and jump through it.</a:t>
            </a:r>
          </a:p>
          <a:p>
            <a:pPr>
              <a:lnSpc>
                <a:spcPct val="95000"/>
              </a:lnSpc>
            </a:pPr>
            <a:r>
              <a:rPr lang="en-US" sz="2400" dirty="0" smtClean="0"/>
              <a:t>As you fall, your acceleration toward the center will go on decreasing.</a:t>
            </a:r>
          </a:p>
          <a:p>
            <a:pPr>
              <a:lnSpc>
                <a:spcPct val="95000"/>
              </a:lnSpc>
            </a:pPr>
            <a:r>
              <a:rPr lang="en-US" sz="2400" dirty="0" smtClean="0"/>
              <a:t>At the center, your acceleration will be zero.</a:t>
            </a:r>
          </a:p>
          <a:p>
            <a:pPr>
              <a:lnSpc>
                <a:spcPct val="95000"/>
              </a:lnSpc>
            </a:pPr>
            <a:r>
              <a:rPr lang="en-US" sz="2400" dirty="0" smtClean="0"/>
              <a:t>Past the center you will be pulled back up, but because you have acquired sufficient speed you will get to the other side.</a:t>
            </a:r>
            <a:endParaRPr lang="en-US" sz="2400"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pic>
        <p:nvPicPr>
          <p:cNvPr id="7" name="Picture 6" descr="09_23_Figure.jpg"/>
          <p:cNvPicPr>
            <a:picLocks noChangeAspect="1"/>
          </p:cNvPicPr>
          <p:nvPr/>
        </p:nvPicPr>
        <p:blipFill rotWithShape="1">
          <a:blip r:embed="rId2">
            <a:extLst>
              <a:ext uri="{28A0092B-C50C-407E-A947-70E740481C1C}">
                <a14:useLocalDpi xmlns:a14="http://schemas.microsoft.com/office/drawing/2010/main" val="0"/>
              </a:ext>
            </a:extLst>
          </a:blip>
          <a:srcRect b="2818"/>
          <a:stretch/>
        </p:blipFill>
        <p:spPr>
          <a:xfrm>
            <a:off x="5503735" y="2173450"/>
            <a:ext cx="3413020" cy="34467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8" name="Rectangle 2"/>
          <p:cNvSpPr>
            <a:spLocks noGrp="1" noChangeArrowheads="1"/>
          </p:cNvSpPr>
          <p:nvPr>
            <p:ph type="title"/>
          </p:nvPr>
        </p:nvSpPr>
        <p:spPr/>
        <p:txBody>
          <a:bodyPr/>
          <a:lstStyle/>
          <a:p>
            <a:r>
              <a:rPr lang="en-US" dirty="0" smtClean="0"/>
              <a:t>Einstein</a:t>
            </a:r>
            <a:r>
              <a:rPr lang="fr-FR" altLang="ja-JP" dirty="0" smtClean="0"/>
              <a:t>'</a:t>
            </a:r>
            <a:r>
              <a:rPr lang="en-US" dirty="0" smtClean="0"/>
              <a:t>s Theory of Gravitation</a:t>
            </a:r>
            <a:endParaRPr lang="en-US" dirty="0"/>
          </a:p>
        </p:txBody>
      </p:sp>
      <p:sp>
        <p:nvSpPr>
          <p:cNvPr id="654339" name="Rectangle 3"/>
          <p:cNvSpPr>
            <a:spLocks noGrp="1" noChangeArrowheads="1"/>
          </p:cNvSpPr>
          <p:nvPr>
            <p:ph idx="1"/>
          </p:nvPr>
        </p:nvSpPr>
        <p:spPr>
          <a:xfrm>
            <a:off x="365124" y="1957254"/>
            <a:ext cx="5403679" cy="4653915"/>
          </a:xfrm>
        </p:spPr>
        <p:txBody>
          <a:bodyPr/>
          <a:lstStyle/>
          <a:p>
            <a:r>
              <a:rPr lang="en-US" dirty="0" smtClean="0"/>
              <a:t>Gravitational field is a warping of </a:t>
            </a:r>
            <a:r>
              <a:rPr lang="en-US" i="1" dirty="0" smtClean="0"/>
              <a:t>space-time</a:t>
            </a:r>
            <a:r>
              <a:rPr lang="en-US" dirty="0" smtClean="0"/>
              <a:t> by a planet</a:t>
            </a:r>
          </a:p>
          <a:p>
            <a:pPr lvl="1"/>
            <a:r>
              <a:rPr lang="en-US" dirty="0" smtClean="0"/>
              <a:t>just as a massive ball would make a dent on the surface of a waterbed.</a:t>
            </a:r>
          </a:p>
          <a:p>
            <a:r>
              <a:rPr lang="en-US" dirty="0" smtClean="0"/>
              <a:t>The warped space-time affects the motion of other objects</a:t>
            </a:r>
          </a:p>
          <a:p>
            <a:pPr lvl="1"/>
            <a:r>
              <a:rPr lang="en-US" dirty="0" smtClean="0"/>
              <a:t>just as a marble rolling on the waterbed </a:t>
            </a:r>
            <a:r>
              <a:rPr lang="en-US" altLang="ja-JP" dirty="0" smtClean="0"/>
              <a:t>"</a:t>
            </a:r>
            <a:r>
              <a:rPr lang="en-US" dirty="0" smtClean="0"/>
              <a:t>gravitates</a:t>
            </a:r>
            <a:r>
              <a:rPr lang="en-US" altLang="ja-JP" dirty="0" smtClean="0"/>
              <a:t>"</a:t>
            </a:r>
            <a:r>
              <a:rPr lang="en-US" dirty="0" smtClean="0"/>
              <a:t> to the dent.</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09_26_Figure.jpg"/>
          <p:cNvPicPr>
            <a:picLocks noChangeAspect="1"/>
          </p:cNvPicPr>
          <p:nvPr/>
        </p:nvPicPr>
        <p:blipFill rotWithShape="1">
          <a:blip r:embed="rId2">
            <a:extLst>
              <a:ext uri="{28A0092B-C50C-407E-A947-70E740481C1C}">
                <a14:useLocalDpi xmlns:a14="http://schemas.microsoft.com/office/drawing/2010/main" val="0"/>
              </a:ext>
            </a:extLst>
          </a:blip>
          <a:srcRect b="4273"/>
          <a:stretch/>
        </p:blipFill>
        <p:spPr>
          <a:xfrm>
            <a:off x="5839962" y="2021398"/>
            <a:ext cx="3214790" cy="164012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p:txBody>
          <a:bodyPr/>
          <a:lstStyle/>
          <a:p>
            <a:r>
              <a:rPr lang="en-US" dirty="0" smtClean="0"/>
              <a:t>The Newtonian Synthesis</a:t>
            </a:r>
            <a:endParaRPr lang="en-US" dirty="0"/>
          </a:p>
        </p:txBody>
      </p:sp>
      <p:sp>
        <p:nvSpPr>
          <p:cNvPr id="646147" name="Rectangle 3"/>
          <p:cNvSpPr>
            <a:spLocks noGrp="1" noChangeArrowheads="1"/>
          </p:cNvSpPr>
          <p:nvPr>
            <p:ph idx="1"/>
          </p:nvPr>
        </p:nvSpPr>
        <p:spPr/>
        <p:txBody>
          <a:bodyPr/>
          <a:lstStyle/>
          <a:p>
            <a:r>
              <a:rPr lang="en-US" dirty="0" smtClean="0"/>
              <a:t>In Aristotle</a:t>
            </a:r>
            <a:r>
              <a:rPr lang="fr-FR" altLang="ja-JP" dirty="0" smtClean="0"/>
              <a:t>'</a:t>
            </a:r>
            <a:r>
              <a:rPr lang="en-US" dirty="0" smtClean="0"/>
              <a:t>s time, motion of planets and stars was </a:t>
            </a:r>
            <a:r>
              <a:rPr lang="en-US" i="1" dirty="0" smtClean="0"/>
              <a:t>natural</a:t>
            </a:r>
            <a:r>
              <a:rPr lang="en-US" dirty="0" smtClean="0"/>
              <a:t> – not governed by the same laws as objects on Earth.</a:t>
            </a:r>
          </a:p>
          <a:p>
            <a:r>
              <a:rPr lang="en-US" dirty="0" smtClean="0"/>
              <a:t>Newton recognized that a force directed toward the Sun must act on planets</a:t>
            </a:r>
          </a:p>
          <a:p>
            <a:pPr lvl="1"/>
            <a:r>
              <a:rPr lang="en-US" dirty="0" smtClean="0"/>
              <a:t>This is similar to force that Earth exerts on an apple that falls toward it.</a:t>
            </a:r>
          </a:p>
          <a:p>
            <a:r>
              <a:rPr lang="en-US" dirty="0" smtClean="0"/>
              <a:t>Newtonian synthesis: The same set of laws apply to both celestial and terrestrial objects. </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2"/>
          <p:cNvSpPr>
            <a:spLocks noGrp="1" noChangeArrowheads="1"/>
          </p:cNvSpPr>
          <p:nvPr>
            <p:ph type="title"/>
          </p:nvPr>
        </p:nvSpPr>
        <p:spPr/>
        <p:txBody>
          <a:bodyPr/>
          <a:lstStyle/>
          <a:p>
            <a:r>
              <a:rPr lang="en-US" dirty="0" smtClean="0"/>
              <a:t>Black Holes</a:t>
            </a:r>
            <a:endParaRPr lang="en-US" dirty="0"/>
          </a:p>
        </p:txBody>
      </p:sp>
      <p:sp>
        <p:nvSpPr>
          <p:cNvPr id="709635" name="Rectangle 3"/>
          <p:cNvSpPr>
            <a:spLocks noGrp="1" noChangeArrowheads="1"/>
          </p:cNvSpPr>
          <p:nvPr>
            <p:ph idx="1"/>
          </p:nvPr>
        </p:nvSpPr>
        <p:spPr>
          <a:xfrm>
            <a:off x="365124" y="1957254"/>
            <a:ext cx="4294638" cy="4653915"/>
          </a:xfrm>
        </p:spPr>
        <p:txBody>
          <a:bodyPr/>
          <a:lstStyle/>
          <a:p>
            <a:r>
              <a:rPr lang="en-US" sz="2400" dirty="0" smtClean="0"/>
              <a:t>When a star shrinks, all of its mass is now concentrated in a smaller radius.</a:t>
            </a:r>
          </a:p>
          <a:p>
            <a:r>
              <a:rPr lang="en-US" sz="2400" dirty="0" smtClean="0"/>
              <a:t>So gravitational force on the surface increases because</a:t>
            </a:r>
            <a:br>
              <a:rPr lang="en-US" sz="2400" dirty="0" smtClean="0"/>
            </a:br>
            <a:r>
              <a:rPr lang="en-US" sz="2400" dirty="0" smtClean="0"/>
              <a:t/>
            </a:r>
            <a:br>
              <a:rPr lang="en-US" sz="2400" dirty="0" smtClean="0"/>
            </a:br>
            <a:r>
              <a:rPr lang="en-US" sz="2400" dirty="0" smtClean="0"/>
              <a:t/>
            </a:r>
            <a:br>
              <a:rPr lang="en-US" sz="2400" dirty="0" smtClean="0"/>
            </a:br>
            <a:endParaRPr lang="en-US" sz="2400" dirty="0" smtClean="0"/>
          </a:p>
          <a:p>
            <a:pPr marL="512064" indent="-512064">
              <a:buNone/>
            </a:pPr>
            <a:r>
              <a:rPr lang="en-US" sz="2400" dirty="0" smtClean="0"/>
              <a:t>	When </a:t>
            </a:r>
            <a:r>
              <a:rPr lang="en-US" sz="2400" i="1" dirty="0" smtClean="0"/>
              <a:t>d</a:t>
            </a:r>
            <a:r>
              <a:rPr lang="en-US" sz="2400" dirty="0" smtClean="0"/>
              <a:t> decreases, </a:t>
            </a:r>
            <a:r>
              <a:rPr lang="en-US" sz="2400" i="1" dirty="0" smtClean="0"/>
              <a:t>F</a:t>
            </a:r>
            <a:r>
              <a:rPr lang="en-US" sz="2400" dirty="0" smtClean="0"/>
              <a:t> increases.</a:t>
            </a:r>
            <a:endParaRPr lang="en-US" sz="2400"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5" name="Picture 4" descr="09_27_Figure.jpg"/>
          <p:cNvPicPr>
            <a:picLocks noChangeAspect="1"/>
          </p:cNvPicPr>
          <p:nvPr/>
        </p:nvPicPr>
        <p:blipFill rotWithShape="1">
          <a:blip r:embed="rId2">
            <a:extLst>
              <a:ext uri="{28A0092B-C50C-407E-A947-70E740481C1C}">
                <a14:useLocalDpi xmlns:a14="http://schemas.microsoft.com/office/drawing/2010/main" val="0"/>
              </a:ext>
            </a:extLst>
          </a:blip>
          <a:srcRect b="4260"/>
          <a:stretch/>
        </p:blipFill>
        <p:spPr>
          <a:xfrm>
            <a:off x="4276094" y="2996956"/>
            <a:ext cx="4685674" cy="2333634"/>
          </a:xfrm>
          <a:prstGeom prst="rect">
            <a:avLst/>
          </a:prstGeom>
        </p:spPr>
      </p:pic>
      <p:sp>
        <p:nvSpPr>
          <p:cNvPr id="11" name="TextBox 10"/>
          <p:cNvSpPr txBox="1"/>
          <p:nvPr/>
        </p:nvSpPr>
        <p:spPr>
          <a:xfrm>
            <a:off x="1082218" y="5028912"/>
            <a:ext cx="1038991" cy="461665"/>
          </a:xfrm>
          <a:prstGeom prst="rect">
            <a:avLst/>
          </a:prstGeom>
          <a:noFill/>
        </p:spPr>
        <p:txBody>
          <a:bodyPr wrap="none" rtlCol="0">
            <a:spAutoFit/>
          </a:bodyPr>
          <a:lstStyle/>
          <a:p>
            <a:r>
              <a:rPr lang="en-US" i="1" dirty="0" smtClean="0">
                <a:latin typeface="+mn-lt"/>
              </a:rPr>
              <a:t>F</a:t>
            </a:r>
            <a:r>
              <a:rPr lang="en-US" dirty="0" smtClean="0">
                <a:latin typeface="+mn-lt"/>
              </a:rPr>
              <a:t> = </a:t>
            </a:r>
            <a:r>
              <a:rPr lang="en-US" i="1" dirty="0" smtClean="0">
                <a:latin typeface="+mn-lt"/>
              </a:rPr>
              <a:t>G</a:t>
            </a:r>
            <a:endParaRPr lang="en-US" i="1" dirty="0">
              <a:latin typeface="+mn-lt"/>
            </a:endParaRPr>
          </a:p>
        </p:txBody>
      </p:sp>
      <p:sp>
        <p:nvSpPr>
          <p:cNvPr id="12" name="TextBox 11"/>
          <p:cNvSpPr txBox="1"/>
          <p:nvPr/>
        </p:nvSpPr>
        <p:spPr>
          <a:xfrm>
            <a:off x="2019403" y="4790617"/>
            <a:ext cx="992753" cy="461665"/>
          </a:xfrm>
          <a:prstGeom prst="rect">
            <a:avLst/>
          </a:prstGeom>
          <a:noFill/>
        </p:spPr>
        <p:txBody>
          <a:bodyPr wrap="none" rtlCol="0">
            <a:spAutoFit/>
          </a:bodyPr>
          <a:lstStyle/>
          <a:p>
            <a:r>
              <a:rPr lang="en-US" i="1" dirty="0" smtClean="0">
                <a:latin typeface="+mn-lt"/>
              </a:rPr>
              <a:t>m</a:t>
            </a:r>
            <a:r>
              <a:rPr lang="en-US" baseline="-25000" dirty="0" smtClean="0">
                <a:latin typeface="+mn-lt"/>
              </a:rPr>
              <a:t>1</a:t>
            </a:r>
            <a:r>
              <a:rPr lang="en-US" i="1" dirty="0" smtClean="0">
                <a:latin typeface="+mn-lt"/>
              </a:rPr>
              <a:t>m</a:t>
            </a:r>
            <a:r>
              <a:rPr lang="en-US" baseline="-25000" dirty="0" smtClean="0">
                <a:latin typeface="+mn-lt"/>
              </a:rPr>
              <a:t>2</a:t>
            </a:r>
            <a:endParaRPr lang="en-US" i="1" dirty="0">
              <a:latin typeface="+mn-lt"/>
            </a:endParaRPr>
          </a:p>
        </p:txBody>
      </p:sp>
      <p:sp>
        <p:nvSpPr>
          <p:cNvPr id="13" name="TextBox 12"/>
          <p:cNvSpPr txBox="1"/>
          <p:nvPr/>
        </p:nvSpPr>
        <p:spPr>
          <a:xfrm>
            <a:off x="2227035" y="5268489"/>
            <a:ext cx="511920" cy="461665"/>
          </a:xfrm>
          <a:prstGeom prst="rect">
            <a:avLst/>
          </a:prstGeom>
          <a:noFill/>
        </p:spPr>
        <p:txBody>
          <a:bodyPr wrap="none" rtlCol="0">
            <a:spAutoFit/>
          </a:bodyPr>
          <a:lstStyle/>
          <a:p>
            <a:r>
              <a:rPr lang="en-US" i="1" spc="200" dirty="0" smtClean="0">
                <a:latin typeface="+mn-lt"/>
              </a:rPr>
              <a:t>d</a:t>
            </a:r>
            <a:r>
              <a:rPr lang="en-US" spc="200" baseline="30000" dirty="0" smtClean="0">
                <a:latin typeface="+mn-lt"/>
              </a:rPr>
              <a:t>2</a:t>
            </a:r>
            <a:endParaRPr lang="en-US" spc="200" baseline="30000" dirty="0">
              <a:latin typeface="+mn-lt"/>
            </a:endParaRPr>
          </a:p>
        </p:txBody>
      </p:sp>
      <p:sp>
        <p:nvSpPr>
          <p:cNvPr id="14" name="Freeform 13"/>
          <p:cNvSpPr/>
          <p:nvPr/>
        </p:nvSpPr>
        <p:spPr>
          <a:xfrm>
            <a:off x="2074429" y="5266825"/>
            <a:ext cx="857849" cy="4792"/>
          </a:xfrm>
          <a:custGeom>
            <a:avLst/>
            <a:gdLst>
              <a:gd name="connsiteX0" fmla="*/ 0 w 857849"/>
              <a:gd name="connsiteY0" fmla="*/ 4792 h 4792"/>
              <a:gd name="connsiteX1" fmla="*/ 857849 w 857849"/>
              <a:gd name="connsiteY1" fmla="*/ 0 h 4792"/>
            </a:gdLst>
            <a:ahLst/>
            <a:cxnLst>
              <a:cxn ang="0">
                <a:pos x="connsiteX0" y="connsiteY0"/>
              </a:cxn>
              <a:cxn ang="0">
                <a:pos x="connsiteX1" y="connsiteY1"/>
              </a:cxn>
            </a:cxnLst>
            <a:rect l="l" t="t" r="r" b="b"/>
            <a:pathLst>
              <a:path w="857849" h="4792">
                <a:moveTo>
                  <a:pt x="0" y="4792"/>
                </a:moveTo>
                <a:lnTo>
                  <a:pt x="857849" y="0"/>
                </a:lnTo>
              </a:path>
            </a:pathLst>
          </a:cu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62" name="Rectangle 2"/>
          <p:cNvSpPr>
            <a:spLocks noGrp="1" noChangeArrowheads="1"/>
          </p:cNvSpPr>
          <p:nvPr>
            <p:ph type="title"/>
          </p:nvPr>
        </p:nvSpPr>
        <p:spPr/>
        <p:txBody>
          <a:bodyPr/>
          <a:lstStyle/>
          <a:p>
            <a:r>
              <a:rPr lang="en-US" dirty="0" smtClean="0"/>
              <a:t>Black Holes</a:t>
            </a:r>
            <a:endParaRPr lang="en-US" dirty="0"/>
          </a:p>
        </p:txBody>
      </p:sp>
      <p:sp>
        <p:nvSpPr>
          <p:cNvPr id="655363" name="Rectangle 3"/>
          <p:cNvSpPr>
            <a:spLocks noGrp="1" noChangeArrowheads="1"/>
          </p:cNvSpPr>
          <p:nvPr>
            <p:ph sz="half" idx="1"/>
          </p:nvPr>
        </p:nvSpPr>
        <p:spPr>
          <a:xfrm>
            <a:off x="365124" y="1463040"/>
            <a:ext cx="4115759" cy="5106987"/>
          </a:xfrm>
        </p:spPr>
        <p:txBody>
          <a:bodyPr/>
          <a:lstStyle/>
          <a:p>
            <a:r>
              <a:rPr lang="en-US" b="1" dirty="0" smtClean="0"/>
              <a:t>Black Hole</a:t>
            </a:r>
            <a:r>
              <a:rPr lang="en-US" dirty="0" smtClean="0"/>
              <a:t>: When the star becomes so small and the gravitational force at the surface becomes so large that even light cannot escape the surface, anything in its vicinity will be attracted by warped space-time and lost forever.</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6" name="Picture 5" descr="09_28_Figure.jpg"/>
          <p:cNvPicPr>
            <a:picLocks noChangeAspect="1"/>
          </p:cNvPicPr>
          <p:nvPr/>
        </p:nvPicPr>
        <p:blipFill rotWithShape="1">
          <a:blip r:embed="rId2">
            <a:extLst>
              <a:ext uri="{28A0092B-C50C-407E-A947-70E740481C1C}">
                <a14:useLocalDpi xmlns:a14="http://schemas.microsoft.com/office/drawing/2010/main" val="0"/>
              </a:ext>
            </a:extLst>
          </a:blip>
          <a:srcRect b="2818"/>
          <a:stretch/>
        </p:blipFill>
        <p:spPr>
          <a:xfrm>
            <a:off x="4530915" y="1815683"/>
            <a:ext cx="4353282" cy="394762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0" y="614908"/>
            <a:ext cx="9144000" cy="1077218"/>
          </a:xfrm>
        </p:spPr>
        <p:txBody>
          <a:bodyPr/>
          <a:lstStyle/>
          <a:p>
            <a:r>
              <a:rPr lang="en-US" dirty="0"/>
              <a:t>Black </a:t>
            </a:r>
            <a:r>
              <a:rPr lang="en-US" dirty="0" smtClean="0"/>
              <a:t>Holes </a:t>
            </a:r>
            <a:br>
              <a:rPr lang="en-US" dirty="0" smtClean="0"/>
            </a:br>
            <a:r>
              <a:rPr lang="en-US" dirty="0" smtClean="0"/>
              <a:t>CHECK </a:t>
            </a:r>
            <a:r>
              <a:rPr lang="en-US" dirty="0"/>
              <a:t>YOUR NEIGHBOR </a:t>
            </a:r>
          </a:p>
        </p:txBody>
      </p:sp>
      <p:sp>
        <p:nvSpPr>
          <p:cNvPr id="712707" name="Rectangle 3"/>
          <p:cNvSpPr>
            <a:spLocks noGrp="1" noChangeArrowheads="1"/>
          </p:cNvSpPr>
          <p:nvPr>
            <p:ph idx="1"/>
          </p:nvPr>
        </p:nvSpPr>
        <p:spPr>
          <a:xfrm>
            <a:off x="365125" y="1741583"/>
            <a:ext cx="8229600" cy="4822484"/>
          </a:xfrm>
        </p:spPr>
        <p:txBody>
          <a:bodyPr/>
          <a:lstStyle/>
          <a:p>
            <a:pPr marL="0" indent="0">
              <a:buNone/>
            </a:pPr>
            <a:r>
              <a:rPr lang="en-US" sz="2400" dirty="0"/>
              <a:t>What would happen to Earth if the Sun became a black hole?</a:t>
            </a:r>
          </a:p>
          <a:p>
            <a:pPr marL="514350" indent="-514350">
              <a:buFont typeface="+mj-lt"/>
              <a:buAutoNum type="alphaUcPeriod"/>
            </a:pPr>
            <a:endParaRPr lang="en-US" sz="2400" dirty="0" smtClean="0"/>
          </a:p>
          <a:p>
            <a:pPr marL="514350" indent="-514350">
              <a:buFont typeface="+mj-lt"/>
              <a:buAutoNum type="alphaUcPeriod"/>
            </a:pPr>
            <a:r>
              <a:rPr lang="en-US" sz="2400" dirty="0" smtClean="0"/>
              <a:t>It would break away from the attraction of the Sun.</a:t>
            </a:r>
          </a:p>
          <a:p>
            <a:pPr marL="514350" indent="-514350">
              <a:buFont typeface="+mj-lt"/>
              <a:buAutoNum type="alphaUcPeriod"/>
            </a:pPr>
            <a:r>
              <a:rPr lang="en-US" sz="2400" dirty="0" smtClean="0"/>
              <a:t>It would be pulled into the Sun. </a:t>
            </a:r>
          </a:p>
          <a:p>
            <a:pPr marL="514350" indent="-514350">
              <a:buFont typeface="+mj-lt"/>
              <a:buAutoNum type="alphaUcPeriod"/>
            </a:pPr>
            <a:r>
              <a:rPr lang="en-US" sz="2400" dirty="0" smtClean="0"/>
              <a:t>It would become a black hole too.</a:t>
            </a:r>
          </a:p>
          <a:p>
            <a:pPr marL="514350" indent="-514350">
              <a:buFont typeface="+mj-lt"/>
              <a:buAutoNum type="alphaUcPeriod"/>
            </a:pPr>
            <a:r>
              <a:rPr lang="en-US" sz="2400" dirty="0" smtClean="0"/>
              <a:t>None of the above.</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33812590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a:xfrm>
            <a:off x="0" y="614908"/>
            <a:ext cx="9144000" cy="1077218"/>
          </a:xfrm>
        </p:spPr>
        <p:txBody>
          <a:bodyPr/>
          <a:lstStyle/>
          <a:p>
            <a:r>
              <a:rPr lang="en-US" dirty="0"/>
              <a:t>Black </a:t>
            </a:r>
            <a:r>
              <a:rPr lang="en-US" dirty="0" smtClean="0"/>
              <a:t>Holes </a:t>
            </a:r>
            <a:br>
              <a:rPr lang="en-US" dirty="0" smtClean="0"/>
            </a:br>
            <a:r>
              <a:rPr lang="en-US" dirty="0" smtClean="0"/>
              <a:t>CHECK </a:t>
            </a:r>
            <a:r>
              <a:rPr lang="en-US" dirty="0"/>
              <a:t>YOUR </a:t>
            </a:r>
            <a:r>
              <a:rPr lang="en-US" dirty="0" smtClean="0"/>
              <a:t>ANSWER</a:t>
            </a:r>
            <a:endParaRPr lang="en-US" dirty="0"/>
          </a:p>
        </p:txBody>
      </p:sp>
      <p:sp>
        <p:nvSpPr>
          <p:cNvPr id="712707" name="Rectangle 3"/>
          <p:cNvSpPr>
            <a:spLocks noGrp="1" noChangeArrowheads="1"/>
          </p:cNvSpPr>
          <p:nvPr>
            <p:ph idx="1"/>
          </p:nvPr>
        </p:nvSpPr>
        <p:spPr>
          <a:xfrm>
            <a:off x="365125" y="1741583"/>
            <a:ext cx="8229600" cy="4822484"/>
          </a:xfrm>
        </p:spPr>
        <p:txBody>
          <a:bodyPr/>
          <a:lstStyle/>
          <a:p>
            <a:pPr marL="0" indent="0">
              <a:buNone/>
            </a:pPr>
            <a:r>
              <a:rPr lang="en-US" sz="2400" dirty="0"/>
              <a:t>What would happen to Earth if the Sun became a black hole?</a:t>
            </a:r>
          </a:p>
          <a:p>
            <a:pPr marL="514350" indent="-514350">
              <a:buFont typeface="+mj-lt"/>
              <a:buAutoNum type="alphaUcPeriod"/>
            </a:pPr>
            <a:endParaRPr lang="en-US" sz="2400" dirty="0" smtClean="0"/>
          </a:p>
          <a:p>
            <a:pPr marL="514350" indent="-514350">
              <a:buFont typeface="+mj-lt"/>
              <a:buAutoNum type="alphaUcPeriod"/>
            </a:pPr>
            <a:r>
              <a:rPr lang="en-US" sz="2400" dirty="0" smtClean="0"/>
              <a:t>It would break away from the attraction of the Sun.</a:t>
            </a:r>
          </a:p>
          <a:p>
            <a:pPr marL="514350" indent="-514350">
              <a:buFont typeface="+mj-lt"/>
              <a:buAutoNum type="alphaUcPeriod"/>
            </a:pPr>
            <a:r>
              <a:rPr lang="en-US" sz="2400" dirty="0" smtClean="0"/>
              <a:t>It would be pulled into the Sun. </a:t>
            </a:r>
          </a:p>
          <a:p>
            <a:pPr marL="514350" indent="-514350">
              <a:buFont typeface="+mj-lt"/>
              <a:buAutoNum type="alphaUcPeriod"/>
            </a:pPr>
            <a:r>
              <a:rPr lang="en-US" sz="2400" dirty="0" smtClean="0"/>
              <a:t>It would become a black hole too.</a:t>
            </a:r>
          </a:p>
          <a:p>
            <a:pPr marL="514350" indent="-514350">
              <a:buFont typeface="+mj-lt"/>
              <a:buAutoNum type="alphaUcPeriod"/>
            </a:pPr>
            <a:r>
              <a:rPr lang="en-US" sz="2400" b="1" dirty="0" smtClean="0"/>
              <a:t>None of the above.</a:t>
            </a:r>
          </a:p>
          <a:p>
            <a:pPr marL="0" indent="0">
              <a:buNone/>
            </a:pPr>
            <a:endParaRPr lang="en-US" sz="2400" dirty="0"/>
          </a:p>
          <a:p>
            <a:pPr marL="0" indent="0">
              <a:buNone/>
            </a:pPr>
            <a:r>
              <a:rPr lang="en-US" sz="2000" b="1" dirty="0"/>
              <a:t>Explanation:</a:t>
            </a:r>
          </a:p>
          <a:p>
            <a:pPr marL="0" indent="0">
              <a:buNone/>
            </a:pPr>
            <a:r>
              <a:rPr lang="en-US" sz="2000" dirty="0"/>
              <a:t>Letting the equation for gravity guide our thinking, we see that no mass changes, no distance from center to center changes, so there would be NO change in force between the shrunken Sun and Earth.</a:t>
            </a:r>
          </a:p>
          <a:p>
            <a:pPr marL="0" indent="0">
              <a:buNone/>
            </a:pPr>
            <a:endParaRPr lang="en-US" sz="2400" dirty="0" smtClean="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366953430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Grp="1" noChangeArrowheads="1"/>
          </p:cNvSpPr>
          <p:nvPr>
            <p:ph type="title"/>
          </p:nvPr>
        </p:nvSpPr>
        <p:spPr/>
        <p:txBody>
          <a:bodyPr/>
          <a:lstStyle/>
          <a:p>
            <a:r>
              <a:rPr lang="en-US" dirty="0" smtClean="0"/>
              <a:t>Wormhole</a:t>
            </a:r>
            <a:endParaRPr lang="en-US" dirty="0"/>
          </a:p>
        </p:txBody>
      </p:sp>
      <p:sp>
        <p:nvSpPr>
          <p:cNvPr id="710659" name="Rectangle 3"/>
          <p:cNvSpPr>
            <a:spLocks noGrp="1" noChangeArrowheads="1"/>
          </p:cNvSpPr>
          <p:nvPr>
            <p:ph sz="half" idx="1"/>
          </p:nvPr>
        </p:nvSpPr>
        <p:spPr>
          <a:xfrm>
            <a:off x="365124" y="1463040"/>
            <a:ext cx="4232031" cy="5137813"/>
          </a:xfrm>
        </p:spPr>
        <p:txBody>
          <a:bodyPr/>
          <a:lstStyle/>
          <a:p>
            <a:r>
              <a:rPr lang="en-US" b="1" dirty="0" smtClean="0"/>
              <a:t>Wormhole</a:t>
            </a:r>
            <a:r>
              <a:rPr lang="en-US" dirty="0" smtClean="0"/>
              <a:t>: An enormous distortion of space-time, </a:t>
            </a:r>
          </a:p>
          <a:p>
            <a:pPr lvl="1"/>
            <a:r>
              <a:rPr lang="en-US" dirty="0" smtClean="0"/>
              <a:t>but instead of collapsing toward an infinitely dense point, the wormhole opens out again in some other part of the universe or different universe!</a:t>
            </a:r>
          </a:p>
          <a:p>
            <a:pPr lvl="1"/>
            <a:r>
              <a:rPr lang="en-US" dirty="0" smtClean="0"/>
              <a:t>No wormholes have been found yet.</a:t>
            </a:r>
            <a:endParaRPr lang="en-US" dirty="0"/>
          </a:p>
        </p:txBody>
      </p:sp>
      <p:sp>
        <p:nvSpPr>
          <p:cNvPr id="4" name="Footer Placeholder 3"/>
          <p:cNvSpPr>
            <a:spLocks noGrp="1"/>
          </p:cNvSpPr>
          <p:nvPr>
            <p:ph type="ftr" sz="quarter" idx="10"/>
          </p:nvPr>
        </p:nvSpPr>
        <p:spPr/>
        <p:txBody>
          <a:bodyPr/>
          <a:lstStyle/>
          <a:p>
            <a:r>
              <a:rPr lang="en-GB" dirty="0" smtClean="0"/>
              <a:t>© 2015 Pearson Education, Inc.</a:t>
            </a:r>
            <a:endParaRPr lang="en-GB" dirty="0"/>
          </a:p>
        </p:txBody>
      </p:sp>
      <p:pic>
        <p:nvPicPr>
          <p:cNvPr id="6" name="Picture 5" descr="09_29_Figure.jpg"/>
          <p:cNvPicPr>
            <a:picLocks noChangeAspect="1"/>
          </p:cNvPicPr>
          <p:nvPr/>
        </p:nvPicPr>
        <p:blipFill rotWithShape="1">
          <a:blip r:embed="rId2">
            <a:extLst>
              <a:ext uri="{28A0092B-C50C-407E-A947-70E740481C1C}">
                <a14:useLocalDpi xmlns:a14="http://schemas.microsoft.com/office/drawing/2010/main" val="0"/>
              </a:ext>
            </a:extLst>
          </a:blip>
          <a:srcRect b="2818"/>
          <a:stretch/>
        </p:blipFill>
        <p:spPr>
          <a:xfrm>
            <a:off x="4606626" y="1923008"/>
            <a:ext cx="4393544" cy="40012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p:txBody>
          <a:bodyPr/>
          <a:lstStyle/>
          <a:p>
            <a:r>
              <a:rPr lang="en-US" dirty="0" smtClean="0"/>
              <a:t>Universal Gravitation</a:t>
            </a:r>
            <a:endParaRPr lang="en-US" dirty="0"/>
          </a:p>
        </p:txBody>
      </p:sp>
      <p:sp>
        <p:nvSpPr>
          <p:cNvPr id="704515" name="Rectangle 3"/>
          <p:cNvSpPr>
            <a:spLocks noGrp="1" noChangeArrowheads="1"/>
          </p:cNvSpPr>
          <p:nvPr>
            <p:ph idx="1"/>
          </p:nvPr>
        </p:nvSpPr>
        <p:spPr/>
        <p:txBody>
          <a:bodyPr/>
          <a:lstStyle/>
          <a:p>
            <a:r>
              <a:rPr lang="en-US" dirty="0" smtClean="0"/>
              <a:t>Universal gravitation</a:t>
            </a:r>
          </a:p>
          <a:p>
            <a:r>
              <a:rPr lang="en-US" dirty="0" smtClean="0"/>
              <a:t>Everything attracts everything else.</a:t>
            </a:r>
          </a:p>
          <a:p>
            <a:pPr lvl="1"/>
            <a:r>
              <a:rPr lang="en-US" dirty="0" smtClean="0"/>
              <a:t>Example: Earth is round because of gravitation—all parts of Earth have been pulled in, making the surface equidistant from the center.</a:t>
            </a:r>
          </a:p>
          <a:p>
            <a:r>
              <a:rPr lang="en-US" dirty="0" smtClean="0"/>
              <a:t>The universe is expanding and accelerating outward.</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435" name="Rectangle 3"/>
          <p:cNvSpPr>
            <a:spLocks noGrp="1" noChangeArrowheads="1"/>
          </p:cNvSpPr>
          <p:nvPr>
            <p:ph type="title"/>
          </p:nvPr>
        </p:nvSpPr>
        <p:spPr/>
        <p:txBody>
          <a:bodyPr/>
          <a:lstStyle/>
          <a:p>
            <a:r>
              <a:rPr lang="en-US" smtClean="0"/>
              <a:t>The Universal Law of Gravity</a:t>
            </a:r>
            <a:endParaRPr lang="en-US" dirty="0"/>
          </a:p>
        </p:txBody>
      </p:sp>
      <p:sp>
        <p:nvSpPr>
          <p:cNvPr id="658436" name="Rectangle 4"/>
          <p:cNvSpPr>
            <a:spLocks noGrp="1" noChangeArrowheads="1"/>
          </p:cNvSpPr>
          <p:nvPr>
            <p:ph idx="1"/>
          </p:nvPr>
        </p:nvSpPr>
        <p:spPr>
          <a:xfrm>
            <a:off x="365124" y="1957254"/>
            <a:ext cx="8426711" cy="4653915"/>
          </a:xfrm>
        </p:spPr>
        <p:txBody>
          <a:bodyPr/>
          <a:lstStyle/>
          <a:p>
            <a:r>
              <a:rPr lang="en-US" sz="2400" dirty="0" smtClean="0"/>
              <a:t>Law of universal gravitation:</a:t>
            </a:r>
          </a:p>
          <a:p>
            <a:pPr lvl="1"/>
            <a:r>
              <a:rPr lang="en-US" sz="2400" dirty="0" smtClean="0"/>
              <a:t>Everything pulls on everything else.</a:t>
            </a:r>
          </a:p>
          <a:p>
            <a:pPr lvl="1"/>
            <a:r>
              <a:rPr lang="en-US" sz="2400" dirty="0" smtClean="0"/>
              <a:t>Every body attracts every other body with a force that is directly proportional to the product of their masses and inversely proportional to the square of the distance separating them.</a:t>
            </a:r>
          </a:p>
        </p:txBody>
      </p:sp>
      <p:sp>
        <p:nvSpPr>
          <p:cNvPr id="6" name="Footer Placeholder 5"/>
          <p:cNvSpPr>
            <a:spLocks noGrp="1"/>
          </p:cNvSpPr>
          <p:nvPr>
            <p:ph type="ftr" sz="quarter" idx="10"/>
          </p:nvPr>
        </p:nvSpPr>
        <p:spPr/>
        <p:txBody>
          <a:bodyPr/>
          <a:lstStyle/>
          <a:p>
            <a:r>
              <a:rPr lang="en-GB" smtClean="0"/>
              <a:t>© 2015 Pearson Education, Inc.</a:t>
            </a:r>
            <a:endParaRPr lang="en-GB" dirty="0"/>
          </a:p>
        </p:txBody>
      </p:sp>
      <p:pic>
        <p:nvPicPr>
          <p:cNvPr id="7" name="Picture 6" descr="09_03_Figure.jpg"/>
          <p:cNvPicPr>
            <a:picLocks noChangeAspect="1"/>
          </p:cNvPicPr>
          <p:nvPr/>
        </p:nvPicPr>
        <p:blipFill rotWithShape="1">
          <a:blip r:embed="rId2">
            <a:extLst>
              <a:ext uri="{28A0092B-C50C-407E-A947-70E740481C1C}">
                <a14:useLocalDpi xmlns:a14="http://schemas.microsoft.com/office/drawing/2010/main" val="0"/>
              </a:ext>
            </a:extLst>
          </a:blip>
          <a:srcRect b="3033"/>
          <a:stretch/>
        </p:blipFill>
        <p:spPr>
          <a:xfrm>
            <a:off x="3755976" y="4139451"/>
            <a:ext cx="2354100" cy="251119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p:txBody>
          <a:bodyPr/>
          <a:lstStyle/>
          <a:p>
            <a:r>
              <a:rPr lang="en-US" dirty="0" smtClean="0"/>
              <a:t>The Universal Law of Gravity</a:t>
            </a:r>
            <a:endParaRPr lang="en-US" dirty="0"/>
          </a:p>
        </p:txBody>
      </p:sp>
      <p:sp>
        <p:nvSpPr>
          <p:cNvPr id="659459" name="Rectangle 3"/>
          <p:cNvSpPr>
            <a:spLocks noGrp="1" noChangeArrowheads="1"/>
          </p:cNvSpPr>
          <p:nvPr>
            <p:ph idx="1"/>
          </p:nvPr>
        </p:nvSpPr>
        <p:spPr/>
        <p:txBody>
          <a:bodyPr/>
          <a:lstStyle/>
          <a:p>
            <a:r>
              <a:rPr lang="en-US" sz="2400" dirty="0" smtClean="0"/>
              <a:t>In equation form: </a:t>
            </a:r>
          </a:p>
          <a:p>
            <a:pPr marL="0" indent="0">
              <a:buNone/>
            </a:pPr>
            <a:r>
              <a:rPr lang="en-US" sz="2400" dirty="0" smtClean="0"/>
              <a:t>	</a:t>
            </a:r>
          </a:p>
          <a:p>
            <a:pPr marL="0" indent="0">
              <a:buNone/>
            </a:pPr>
            <a:endParaRPr lang="en-US" sz="2400" dirty="0" smtClean="0"/>
          </a:p>
          <a:p>
            <a:pPr marL="0" indent="0">
              <a:buNone/>
            </a:pPr>
            <a:r>
              <a:rPr lang="en-US" sz="2400" dirty="0" smtClean="0"/>
              <a:t>	</a:t>
            </a:r>
          </a:p>
          <a:p>
            <a:pPr marL="0" indent="0">
              <a:buNone/>
            </a:pPr>
            <a:r>
              <a:rPr lang="en-US" sz="2400" dirty="0" smtClean="0"/>
              <a:t>where </a:t>
            </a:r>
            <a:r>
              <a:rPr lang="en-US" sz="2400" i="1" dirty="0" smtClean="0"/>
              <a:t>m</a:t>
            </a:r>
            <a:r>
              <a:rPr lang="en-US" sz="2400" dirty="0" smtClean="0"/>
              <a:t> is the mass of the objects and </a:t>
            </a:r>
            <a:r>
              <a:rPr lang="en-US" sz="2400" i="1" dirty="0" smtClean="0"/>
              <a:t>d</a:t>
            </a:r>
            <a:r>
              <a:rPr lang="en-US" sz="2400" dirty="0" smtClean="0"/>
              <a:t> is the distance between their centers.</a:t>
            </a:r>
          </a:p>
          <a:p>
            <a:r>
              <a:rPr lang="en-US" sz="2400" dirty="0" smtClean="0"/>
              <a:t>Examples:</a:t>
            </a:r>
          </a:p>
          <a:p>
            <a:pPr lvl="1"/>
            <a:r>
              <a:rPr lang="en-US" sz="2400" dirty="0" smtClean="0"/>
              <a:t>The greater the masses </a:t>
            </a:r>
            <a:r>
              <a:rPr lang="en-US" sz="2400" i="1" dirty="0" smtClean="0"/>
              <a:t>m</a:t>
            </a:r>
            <a:r>
              <a:rPr lang="en-US" sz="2400" baseline="-25000" dirty="0" smtClean="0"/>
              <a:t>1</a:t>
            </a:r>
            <a:r>
              <a:rPr lang="en-US" sz="2400" dirty="0" smtClean="0"/>
              <a:t> and </a:t>
            </a:r>
            <a:r>
              <a:rPr lang="en-US" sz="2400" i="1" dirty="0" smtClean="0"/>
              <a:t>m</a:t>
            </a:r>
            <a:r>
              <a:rPr lang="en-US" sz="2400" baseline="-25000" dirty="0" smtClean="0"/>
              <a:t>2</a:t>
            </a:r>
            <a:r>
              <a:rPr lang="en-US" sz="2400" dirty="0" smtClean="0"/>
              <a:t> of two bodies, the greater the force of attraction between them.</a:t>
            </a:r>
          </a:p>
          <a:p>
            <a:pPr lvl="1"/>
            <a:r>
              <a:rPr lang="en-US" sz="2400" dirty="0" smtClean="0"/>
              <a:t>The greater the distance of separation </a:t>
            </a:r>
            <a:r>
              <a:rPr lang="en-US" sz="2400" i="1" dirty="0" smtClean="0"/>
              <a:t>d</a:t>
            </a:r>
            <a:r>
              <a:rPr lang="en-US" sz="2400" dirty="0" smtClean="0"/>
              <a:t>, the weaker the force of attraction.</a:t>
            </a:r>
            <a:endParaRPr lang="en-US" sz="2400" dirty="0"/>
          </a:p>
        </p:txBody>
      </p:sp>
      <p:sp>
        <p:nvSpPr>
          <p:cNvPr id="659467" name="Line 11"/>
          <p:cNvSpPr>
            <a:spLocks noChangeShapeType="1"/>
          </p:cNvSpPr>
          <p:nvPr/>
        </p:nvSpPr>
        <p:spPr bwMode="auto">
          <a:xfrm>
            <a:off x="2383952" y="3075762"/>
            <a:ext cx="2061157"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659475" name="Rectangle 19"/>
          <p:cNvSpPr>
            <a:spLocks noChangeArrowheads="1"/>
          </p:cNvSpPr>
          <p:nvPr/>
        </p:nvSpPr>
        <p:spPr bwMode="auto">
          <a:xfrm>
            <a:off x="2103504" y="2898231"/>
            <a:ext cx="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dirty="0">
                <a:solidFill>
                  <a:srgbClr val="000000"/>
                </a:solidFill>
                <a:latin typeface="+mn-lt"/>
              </a:rPr>
              <a:t> </a:t>
            </a:r>
            <a:endParaRPr lang="en-US" dirty="0">
              <a:latin typeface="+mn-lt"/>
            </a:endParaRPr>
          </a:p>
        </p:txBody>
      </p:sp>
      <p:sp>
        <p:nvSpPr>
          <p:cNvPr id="659478" name="Line 22"/>
          <p:cNvSpPr>
            <a:spLocks noChangeShapeType="1"/>
          </p:cNvSpPr>
          <p:nvPr/>
        </p:nvSpPr>
        <p:spPr bwMode="auto">
          <a:xfrm>
            <a:off x="6859581" y="3048929"/>
            <a:ext cx="909637" cy="1587"/>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dirty="0">
              <a:latin typeface="+mn-lt"/>
            </a:endParaRPr>
          </a:p>
        </p:txBody>
      </p:sp>
      <p:sp>
        <p:nvSpPr>
          <p:cNvPr id="659486" name="Rectangle 30"/>
          <p:cNvSpPr>
            <a:spLocks noChangeArrowheads="1"/>
          </p:cNvSpPr>
          <p:nvPr/>
        </p:nvSpPr>
        <p:spPr bwMode="auto">
          <a:xfrm>
            <a:off x="6489693" y="2826679"/>
            <a:ext cx="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dirty="0">
                <a:solidFill>
                  <a:srgbClr val="000000"/>
                </a:solidFill>
                <a:latin typeface="+mn-lt"/>
              </a:rPr>
              <a:t> </a:t>
            </a:r>
            <a:endParaRPr lang="en-US" dirty="0">
              <a:latin typeface="+mn-lt"/>
            </a:endParaRPr>
          </a:p>
        </p:txBody>
      </p:sp>
      <p:sp>
        <p:nvSpPr>
          <p:cNvPr id="659471" name="Rectangle 15"/>
          <p:cNvSpPr>
            <a:spLocks noChangeArrowheads="1"/>
          </p:cNvSpPr>
          <p:nvPr/>
        </p:nvSpPr>
        <p:spPr bwMode="auto">
          <a:xfrm>
            <a:off x="2807814" y="3088461"/>
            <a:ext cx="12767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dirty="0" smtClean="0">
                <a:solidFill>
                  <a:srgbClr val="000000"/>
                </a:solidFill>
                <a:latin typeface="+mn-lt"/>
              </a:rPr>
              <a:t>distance</a:t>
            </a:r>
            <a:r>
              <a:rPr lang="en-US" baseline="30000" dirty="0" smtClean="0">
                <a:solidFill>
                  <a:srgbClr val="000000"/>
                </a:solidFill>
                <a:latin typeface="+mn-lt"/>
              </a:rPr>
              <a:t>2</a:t>
            </a:r>
            <a:endParaRPr lang="en-US" baseline="30000" dirty="0">
              <a:latin typeface="+mn-lt"/>
            </a:endParaRPr>
          </a:p>
        </p:txBody>
      </p:sp>
      <p:sp>
        <p:nvSpPr>
          <p:cNvPr id="659482" name="Rectangle 26"/>
          <p:cNvSpPr>
            <a:spLocks noChangeArrowheads="1"/>
          </p:cNvSpPr>
          <p:nvPr/>
        </p:nvSpPr>
        <p:spPr bwMode="auto">
          <a:xfrm>
            <a:off x="7183165" y="3052685"/>
            <a:ext cx="3400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spc="300" dirty="0" smtClean="0">
                <a:solidFill>
                  <a:srgbClr val="000000"/>
                </a:solidFill>
                <a:latin typeface="+mn-lt"/>
              </a:rPr>
              <a:t>d</a:t>
            </a:r>
            <a:r>
              <a:rPr lang="en-US" spc="300" baseline="30000" dirty="0">
                <a:solidFill>
                  <a:srgbClr val="000000"/>
                </a:solidFill>
                <a:latin typeface="+mn-lt"/>
              </a:rPr>
              <a:t>2</a:t>
            </a:r>
            <a:endParaRPr lang="en-US" spc="300" dirty="0">
              <a:latin typeface="+mn-lt"/>
            </a:endParaRPr>
          </a:p>
        </p:txBody>
      </p:sp>
      <p:sp>
        <p:nvSpPr>
          <p:cNvPr id="659473" name="Rectangle 17"/>
          <p:cNvSpPr>
            <a:spLocks noChangeArrowheads="1"/>
          </p:cNvSpPr>
          <p:nvPr/>
        </p:nvSpPr>
        <p:spPr bwMode="auto">
          <a:xfrm>
            <a:off x="2395220" y="2638255"/>
            <a:ext cx="2050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dirty="0" smtClean="0">
                <a:solidFill>
                  <a:srgbClr val="000000"/>
                </a:solidFill>
                <a:latin typeface="+mn-lt"/>
              </a:rPr>
              <a:t>mass</a:t>
            </a:r>
            <a:r>
              <a:rPr lang="en-US" baseline="-25000" dirty="0" smtClean="0">
                <a:solidFill>
                  <a:srgbClr val="000000"/>
                </a:solidFill>
                <a:latin typeface="+mn-lt"/>
              </a:rPr>
              <a:t>1</a:t>
            </a:r>
            <a:r>
              <a:rPr lang="en-US" i="1" dirty="0" smtClean="0">
                <a:solidFill>
                  <a:srgbClr val="000000"/>
                </a:solidFill>
                <a:latin typeface="+mn-lt"/>
              </a:rPr>
              <a:t> </a:t>
            </a:r>
            <a:r>
              <a:rPr lang="en-US" dirty="0" smtClean="0">
                <a:solidFill>
                  <a:srgbClr val="000000"/>
                </a:solidFill>
                <a:latin typeface="+mn-lt"/>
              </a:rPr>
              <a:t>x</a:t>
            </a:r>
            <a:r>
              <a:rPr lang="en-US" i="1" dirty="0" smtClean="0">
                <a:solidFill>
                  <a:srgbClr val="000000"/>
                </a:solidFill>
                <a:latin typeface="+mn-lt"/>
              </a:rPr>
              <a:t> mass</a:t>
            </a:r>
            <a:r>
              <a:rPr lang="en-US" baseline="-25000" dirty="0" smtClean="0">
                <a:solidFill>
                  <a:srgbClr val="000000"/>
                </a:solidFill>
                <a:latin typeface="+mn-lt"/>
              </a:rPr>
              <a:t>2</a:t>
            </a:r>
            <a:endParaRPr lang="en-US" dirty="0">
              <a:latin typeface="+mn-lt"/>
            </a:endParaRPr>
          </a:p>
        </p:txBody>
      </p:sp>
      <p:sp>
        <p:nvSpPr>
          <p:cNvPr id="659476" name="Rectangle 20"/>
          <p:cNvSpPr>
            <a:spLocks noChangeArrowheads="1"/>
          </p:cNvSpPr>
          <p:nvPr/>
        </p:nvSpPr>
        <p:spPr bwMode="auto">
          <a:xfrm>
            <a:off x="1159769" y="2887118"/>
            <a:ext cx="10682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dirty="0" smtClean="0">
                <a:solidFill>
                  <a:srgbClr val="000000"/>
                </a:solidFill>
                <a:latin typeface="+mn-lt"/>
              </a:rPr>
              <a:t>Force ~</a:t>
            </a:r>
            <a:endParaRPr lang="en-US" dirty="0">
              <a:latin typeface="+mn-lt"/>
            </a:endParaRPr>
          </a:p>
        </p:txBody>
      </p:sp>
      <p:sp>
        <p:nvSpPr>
          <p:cNvPr id="659462" name="Text Box 6"/>
          <p:cNvSpPr txBox="1">
            <a:spLocks noChangeArrowheads="1"/>
          </p:cNvSpPr>
          <p:nvPr/>
        </p:nvSpPr>
        <p:spPr bwMode="auto">
          <a:xfrm>
            <a:off x="5151742" y="2773440"/>
            <a:ext cx="45832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latin typeface="+mn-lt"/>
              </a:rPr>
              <a:t>or</a:t>
            </a:r>
          </a:p>
        </p:txBody>
      </p:sp>
      <p:sp>
        <p:nvSpPr>
          <p:cNvPr id="659484" name="Rectangle 28"/>
          <p:cNvSpPr>
            <a:spLocks noChangeArrowheads="1"/>
          </p:cNvSpPr>
          <p:nvPr/>
        </p:nvSpPr>
        <p:spPr bwMode="auto">
          <a:xfrm>
            <a:off x="6949757" y="2629066"/>
            <a:ext cx="7681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dirty="0" smtClean="0">
                <a:solidFill>
                  <a:srgbClr val="000000"/>
                </a:solidFill>
                <a:latin typeface="+mn-lt"/>
              </a:rPr>
              <a:t>m</a:t>
            </a:r>
            <a:r>
              <a:rPr lang="en-US" baseline="-25000" dirty="0" smtClean="0">
                <a:solidFill>
                  <a:srgbClr val="000000"/>
                </a:solidFill>
                <a:latin typeface="+mn-lt"/>
              </a:rPr>
              <a:t>1</a:t>
            </a:r>
            <a:r>
              <a:rPr lang="en-US" i="1" dirty="0" smtClean="0">
                <a:solidFill>
                  <a:srgbClr val="000000"/>
                </a:solidFill>
                <a:latin typeface="+mn-lt"/>
              </a:rPr>
              <a:t>m</a:t>
            </a:r>
            <a:r>
              <a:rPr lang="en-US" baseline="-25000" dirty="0" smtClean="0">
                <a:solidFill>
                  <a:srgbClr val="000000"/>
                </a:solidFill>
                <a:latin typeface="+mn-lt"/>
              </a:rPr>
              <a:t>2</a:t>
            </a:r>
            <a:endParaRPr lang="en-US" dirty="0">
              <a:latin typeface="+mn-lt"/>
            </a:endParaRPr>
          </a:p>
        </p:txBody>
      </p:sp>
      <p:sp>
        <p:nvSpPr>
          <p:cNvPr id="659487" name="Rectangle 31"/>
          <p:cNvSpPr>
            <a:spLocks noChangeArrowheads="1"/>
          </p:cNvSpPr>
          <p:nvPr/>
        </p:nvSpPr>
        <p:spPr bwMode="auto">
          <a:xfrm>
            <a:off x="6260266" y="2826679"/>
            <a:ext cx="4651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i="1" dirty="0" smtClean="0">
                <a:solidFill>
                  <a:srgbClr val="000000"/>
                </a:solidFill>
                <a:latin typeface="+mn-lt"/>
              </a:rPr>
              <a:t>F ~</a:t>
            </a:r>
            <a:endParaRPr lang="en-US" dirty="0">
              <a:latin typeface="+mn-lt"/>
            </a:endParaRP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a:xfrm>
            <a:off x="0" y="614908"/>
            <a:ext cx="9144000" cy="1077218"/>
          </a:xfrm>
        </p:spPr>
        <p:txBody>
          <a:bodyPr/>
          <a:lstStyle/>
          <a:p>
            <a:r>
              <a:rPr lang="en-US" dirty="0"/>
              <a:t>The Universal Law of </a:t>
            </a:r>
            <a:r>
              <a:rPr lang="en-US" dirty="0" smtClean="0"/>
              <a:t>Gravity </a:t>
            </a:r>
            <a:br>
              <a:rPr lang="en-US" dirty="0" smtClean="0"/>
            </a:br>
            <a:r>
              <a:rPr lang="en-US" dirty="0" smtClean="0"/>
              <a:t>CHECK </a:t>
            </a:r>
            <a:r>
              <a:rPr lang="en-US" dirty="0"/>
              <a:t>YOUR NEIGHBOR </a:t>
            </a:r>
          </a:p>
        </p:txBody>
      </p:sp>
      <p:sp>
        <p:nvSpPr>
          <p:cNvPr id="660483" name="Rectangle 3"/>
          <p:cNvSpPr>
            <a:spLocks noGrp="1" noChangeArrowheads="1"/>
          </p:cNvSpPr>
          <p:nvPr>
            <p:ph idx="1"/>
          </p:nvPr>
        </p:nvSpPr>
        <p:spPr>
          <a:xfrm>
            <a:off x="365125" y="1756389"/>
            <a:ext cx="8229600" cy="4792873"/>
          </a:xfrm>
        </p:spPr>
        <p:txBody>
          <a:bodyPr/>
          <a:lstStyle/>
          <a:p>
            <a:pPr marL="0" indent="0">
              <a:buNone/>
            </a:pPr>
            <a:r>
              <a:rPr lang="en-US" sz="2400" dirty="0" smtClean="0"/>
              <a:t>Newton</a:t>
            </a:r>
            <a:r>
              <a:rPr lang="fr-FR" sz="2400" dirty="0" smtClean="0"/>
              <a:t>'</a:t>
            </a:r>
            <a:r>
              <a:rPr lang="en-US" sz="2400" dirty="0" smtClean="0"/>
              <a:t>s </a:t>
            </a:r>
            <a:r>
              <a:rPr lang="en-US" sz="2400" dirty="0"/>
              <a:t>most celebrated synthesis was and is </a:t>
            </a:r>
            <a:r>
              <a:rPr lang="en-US" sz="2400" dirty="0" smtClean="0"/>
              <a:t>of</a:t>
            </a:r>
          </a:p>
          <a:p>
            <a:pPr marL="514350" indent="-514350">
              <a:buFont typeface="+mj-lt"/>
              <a:buAutoNum type="alphaUcPeriod"/>
            </a:pPr>
            <a:endParaRPr lang="en-US" sz="2400" b="1" dirty="0" smtClean="0"/>
          </a:p>
          <a:p>
            <a:pPr marL="514350" indent="-514350">
              <a:buFont typeface="+mj-lt"/>
              <a:buAutoNum type="alphaUcPeriod"/>
            </a:pPr>
            <a:r>
              <a:rPr lang="en-US" sz="2400" dirty="0" smtClean="0"/>
              <a:t>earthly and heavenly laws.</a:t>
            </a:r>
          </a:p>
          <a:p>
            <a:pPr marL="514350" indent="-514350">
              <a:buFont typeface="+mj-lt"/>
              <a:buAutoNum type="alphaUcPeriod"/>
            </a:pPr>
            <a:r>
              <a:rPr lang="en-US" sz="2400" dirty="0" smtClean="0"/>
              <a:t>weight on Earth and weightlessness in outer space. </a:t>
            </a:r>
          </a:p>
          <a:p>
            <a:pPr marL="514350" indent="-514350">
              <a:buFont typeface="+mj-lt"/>
              <a:buAutoNum type="alphaUcPeriod"/>
            </a:pPr>
            <a:r>
              <a:rPr lang="en-US" sz="2400" dirty="0" smtClean="0"/>
              <a:t>masses and distances.</a:t>
            </a:r>
          </a:p>
          <a:p>
            <a:pPr marL="514350" indent="-514350">
              <a:buFont typeface="+mj-lt"/>
              <a:buAutoNum type="alphaUcPeriod"/>
            </a:pPr>
            <a:r>
              <a:rPr lang="en-US" sz="2400" dirty="0" smtClean="0"/>
              <a:t>the paths of tossed rocks and the paths of satellites.</a:t>
            </a:r>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22556566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482" name="Rectangle 2"/>
          <p:cNvSpPr>
            <a:spLocks noGrp="1" noChangeArrowheads="1"/>
          </p:cNvSpPr>
          <p:nvPr>
            <p:ph type="title"/>
          </p:nvPr>
        </p:nvSpPr>
        <p:spPr>
          <a:xfrm>
            <a:off x="0" y="614908"/>
            <a:ext cx="9144000" cy="1077218"/>
          </a:xfrm>
        </p:spPr>
        <p:txBody>
          <a:bodyPr/>
          <a:lstStyle/>
          <a:p>
            <a:r>
              <a:rPr lang="en-US" dirty="0"/>
              <a:t>The Universal Law of </a:t>
            </a:r>
            <a:r>
              <a:rPr lang="en-US" dirty="0" smtClean="0"/>
              <a:t>Gravity </a:t>
            </a:r>
            <a:br>
              <a:rPr lang="en-US" dirty="0" smtClean="0"/>
            </a:br>
            <a:r>
              <a:rPr lang="en-US" dirty="0" smtClean="0"/>
              <a:t>CHECK </a:t>
            </a:r>
            <a:r>
              <a:rPr lang="en-US" dirty="0"/>
              <a:t>YOUR </a:t>
            </a:r>
            <a:r>
              <a:rPr lang="en-US" dirty="0" smtClean="0"/>
              <a:t>ANSWER </a:t>
            </a:r>
            <a:endParaRPr lang="en-US" dirty="0"/>
          </a:p>
        </p:txBody>
      </p:sp>
      <p:sp>
        <p:nvSpPr>
          <p:cNvPr id="660483" name="Rectangle 3"/>
          <p:cNvSpPr>
            <a:spLocks noGrp="1" noChangeArrowheads="1"/>
          </p:cNvSpPr>
          <p:nvPr>
            <p:ph idx="1"/>
          </p:nvPr>
        </p:nvSpPr>
        <p:spPr>
          <a:xfrm>
            <a:off x="365125" y="1756389"/>
            <a:ext cx="8229600" cy="4792873"/>
          </a:xfrm>
        </p:spPr>
        <p:txBody>
          <a:bodyPr/>
          <a:lstStyle/>
          <a:p>
            <a:pPr marL="0" indent="0">
              <a:buNone/>
            </a:pPr>
            <a:r>
              <a:rPr lang="en-US" sz="2400" dirty="0" smtClean="0"/>
              <a:t>Newton</a:t>
            </a:r>
            <a:r>
              <a:rPr lang="fr-FR" sz="2400" dirty="0" smtClean="0"/>
              <a:t>'</a:t>
            </a:r>
            <a:r>
              <a:rPr lang="en-US" sz="2400" dirty="0" smtClean="0"/>
              <a:t>s </a:t>
            </a:r>
            <a:r>
              <a:rPr lang="en-US" sz="2400" dirty="0"/>
              <a:t>most celebrated synthesis was and is </a:t>
            </a:r>
            <a:r>
              <a:rPr lang="en-US" sz="2400" dirty="0" smtClean="0"/>
              <a:t>of</a:t>
            </a:r>
          </a:p>
          <a:p>
            <a:pPr marL="514350" indent="-514350">
              <a:buFont typeface="+mj-lt"/>
              <a:buAutoNum type="alphaUcPeriod"/>
            </a:pPr>
            <a:endParaRPr lang="en-US" sz="2400" b="1" dirty="0" smtClean="0"/>
          </a:p>
          <a:p>
            <a:pPr marL="514350" indent="-514350">
              <a:buFont typeface="+mj-lt"/>
              <a:buAutoNum type="alphaUcPeriod"/>
            </a:pPr>
            <a:r>
              <a:rPr lang="en-US" sz="2400" b="1" dirty="0" smtClean="0"/>
              <a:t>earthly and heavenly laws.</a:t>
            </a:r>
          </a:p>
          <a:p>
            <a:pPr marL="514350" indent="-514350">
              <a:buFont typeface="+mj-lt"/>
              <a:buAutoNum type="alphaUcPeriod"/>
            </a:pPr>
            <a:r>
              <a:rPr lang="en-US" sz="2400" dirty="0" smtClean="0"/>
              <a:t>weight on Earth and weightlessness in outer space. </a:t>
            </a:r>
          </a:p>
          <a:p>
            <a:pPr marL="514350" indent="-514350">
              <a:buFont typeface="+mj-lt"/>
              <a:buAutoNum type="alphaUcPeriod"/>
            </a:pPr>
            <a:r>
              <a:rPr lang="en-US" sz="2400" dirty="0" smtClean="0"/>
              <a:t>masses and distances.</a:t>
            </a:r>
          </a:p>
          <a:p>
            <a:pPr marL="514350" indent="-514350">
              <a:buFont typeface="+mj-lt"/>
              <a:buAutoNum type="alphaUcPeriod"/>
            </a:pPr>
            <a:r>
              <a:rPr lang="en-US" sz="2400" dirty="0" smtClean="0"/>
              <a:t>the paths of tossed rocks and the paths of satellites.</a:t>
            </a:r>
          </a:p>
          <a:p>
            <a:pPr marL="0" indent="0">
              <a:buNone/>
            </a:pPr>
            <a:endParaRPr lang="en-US" sz="2400" b="1" dirty="0" smtClean="0"/>
          </a:p>
          <a:p>
            <a:pPr marL="0" indent="0">
              <a:buNone/>
            </a:pPr>
            <a:r>
              <a:rPr lang="en-US" sz="2400" b="1" dirty="0" smtClean="0"/>
              <a:t>Comment</a:t>
            </a:r>
            <a:r>
              <a:rPr lang="en-US" sz="2400" b="1" dirty="0"/>
              <a:t>:</a:t>
            </a:r>
          </a:p>
          <a:p>
            <a:pPr marL="0" indent="0">
              <a:buNone/>
            </a:pPr>
            <a:r>
              <a:rPr lang="en-US" sz="2400" dirty="0" smtClean="0"/>
              <a:t>This </a:t>
            </a:r>
            <a:r>
              <a:rPr lang="en-US" sz="2400" dirty="0"/>
              <a:t>synthesis provided hope that other natural phenomena followed universal laws and ushered in the </a:t>
            </a:r>
            <a:r>
              <a:rPr lang="en-US" altLang="ja-JP" sz="2400" dirty="0" smtClean="0"/>
              <a:t>"</a:t>
            </a:r>
            <a:r>
              <a:rPr lang="en-US" sz="2400" dirty="0" smtClean="0"/>
              <a:t>Age </a:t>
            </a:r>
            <a:r>
              <a:rPr lang="en-US" sz="2400" dirty="0"/>
              <a:t>of Enlightenment</a:t>
            </a:r>
            <a:r>
              <a:rPr lang="en-US" sz="2400" dirty="0" smtClean="0"/>
              <a:t>.</a:t>
            </a:r>
            <a:r>
              <a:rPr lang="en-US" altLang="ja-JP" sz="2400" dirty="0" smtClean="0"/>
              <a:t>"</a:t>
            </a:r>
            <a:endParaRPr lang="en-US" sz="2400" dirty="0"/>
          </a:p>
          <a:p>
            <a:pPr marL="0" indent="0">
              <a:buNone/>
            </a:pPr>
            <a:endParaRPr lang="en-US" sz="2400" dirty="0" smtClean="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Tree>
    <p:extLst>
      <p:ext uri="{BB962C8B-B14F-4D97-AF65-F5344CB8AC3E}">
        <p14:creationId xmlns:p14="http://schemas.microsoft.com/office/powerpoint/2010/main" val="190564869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ChangeArrowheads="1"/>
          </p:cNvSpPr>
          <p:nvPr>
            <p:ph type="title"/>
          </p:nvPr>
        </p:nvSpPr>
        <p:spPr/>
        <p:txBody>
          <a:bodyPr/>
          <a:lstStyle/>
          <a:p>
            <a:r>
              <a:rPr lang="en-US" dirty="0" smtClean="0"/>
              <a:t>The Universal Gravitational Constant, </a:t>
            </a:r>
            <a:r>
              <a:rPr lang="en-US" i="1" dirty="0" smtClean="0"/>
              <a:t>G</a:t>
            </a:r>
            <a:endParaRPr lang="en-US" i="1" dirty="0"/>
          </a:p>
        </p:txBody>
      </p:sp>
      <p:sp>
        <p:nvSpPr>
          <p:cNvPr id="664579" name="Rectangle 3"/>
          <p:cNvSpPr>
            <a:spLocks noGrp="1" noChangeArrowheads="1"/>
          </p:cNvSpPr>
          <p:nvPr>
            <p:ph idx="1"/>
          </p:nvPr>
        </p:nvSpPr>
        <p:spPr/>
        <p:txBody>
          <a:bodyPr/>
          <a:lstStyle/>
          <a:p>
            <a:r>
              <a:rPr lang="en-US" dirty="0" smtClean="0"/>
              <a:t>Gravity is the weakest of four known fundamental forces</a:t>
            </a:r>
          </a:p>
          <a:p>
            <a:r>
              <a:rPr lang="en-US" dirty="0" smtClean="0"/>
              <a:t>With the gravitational constant </a:t>
            </a:r>
            <a:r>
              <a:rPr lang="en-US" i="1" dirty="0" smtClean="0"/>
              <a:t>G</a:t>
            </a:r>
            <a:r>
              <a:rPr lang="en-US" dirty="0" smtClean="0"/>
              <a:t>, we have the equation</a:t>
            </a:r>
          </a:p>
          <a:p>
            <a:pPr marL="0" indent="0">
              <a:lnSpc>
                <a:spcPct val="80000"/>
              </a:lnSpc>
              <a:buNone/>
            </a:pPr>
            <a:endParaRPr lang="en-US" dirty="0" smtClean="0"/>
          </a:p>
          <a:p>
            <a:pPr marL="0" indent="0">
              <a:lnSpc>
                <a:spcPct val="80000"/>
              </a:lnSpc>
              <a:buNone/>
            </a:pPr>
            <a:endParaRPr lang="en-US" dirty="0" smtClean="0"/>
          </a:p>
          <a:p>
            <a:r>
              <a:rPr lang="en-US" dirty="0" smtClean="0"/>
              <a:t>Universal gravitational constant: </a:t>
            </a:r>
            <a:r>
              <a:rPr lang="en-US" dirty="0"/>
              <a:t/>
            </a:r>
            <a:br>
              <a:rPr lang="en-US" dirty="0"/>
            </a:br>
            <a:r>
              <a:rPr lang="en-US" i="1" dirty="0" smtClean="0"/>
              <a:t>G</a:t>
            </a:r>
            <a:r>
              <a:rPr lang="en-US" dirty="0" smtClean="0"/>
              <a:t> = 6.67 x</a:t>
            </a:r>
            <a:r>
              <a:rPr lang="en-US" dirty="0" smtClean="0">
                <a:sym typeface="Symbol" charset="0"/>
              </a:rPr>
              <a:t> 10</a:t>
            </a:r>
            <a:r>
              <a:rPr lang="en-US" baseline="30000" dirty="0" smtClean="0">
                <a:sym typeface="Symbol" charset="0"/>
              </a:rPr>
              <a:t>–11</a:t>
            </a:r>
            <a:r>
              <a:rPr lang="en-US" dirty="0" smtClean="0">
                <a:sym typeface="Symbol" charset="0"/>
              </a:rPr>
              <a:t> Nm</a:t>
            </a:r>
            <a:r>
              <a:rPr lang="en-US" baseline="30000" dirty="0" smtClean="0">
                <a:sym typeface="Symbol" charset="0"/>
              </a:rPr>
              <a:t>2</a:t>
            </a:r>
            <a:r>
              <a:rPr lang="en-US" dirty="0" smtClean="0">
                <a:sym typeface="Symbol" charset="0"/>
              </a:rPr>
              <a:t>/kg</a:t>
            </a:r>
            <a:r>
              <a:rPr lang="en-US" baseline="30000" dirty="0" smtClean="0">
                <a:sym typeface="Symbol" charset="0"/>
              </a:rPr>
              <a:t>2</a:t>
            </a:r>
            <a:endParaRPr lang="en-US" baseline="30000" dirty="0" smtClean="0"/>
          </a:p>
          <a:p>
            <a:r>
              <a:rPr lang="en-US" dirty="0" smtClean="0"/>
              <a:t>Once the value was known, the mass of Earth was calculated as 6 </a:t>
            </a:r>
            <a:r>
              <a:rPr lang="en-US" dirty="0"/>
              <a:t>x</a:t>
            </a:r>
            <a:r>
              <a:rPr lang="en-US" dirty="0" smtClean="0">
                <a:sym typeface="Symbol" charset="0"/>
              </a:rPr>
              <a:t> 10</a:t>
            </a:r>
            <a:r>
              <a:rPr lang="en-US" baseline="30000" dirty="0" smtClean="0">
                <a:sym typeface="Symbol" charset="0"/>
              </a:rPr>
              <a:t>24</a:t>
            </a:r>
            <a:r>
              <a:rPr lang="en-US" dirty="0" smtClean="0">
                <a:sym typeface="Symbol" charset="0"/>
              </a:rPr>
              <a:t> kg</a:t>
            </a:r>
            <a:endParaRPr lang="en-US" dirty="0"/>
          </a:p>
        </p:txBody>
      </p:sp>
      <p:sp>
        <p:nvSpPr>
          <p:cNvPr id="6" name="Footer Placeholder 5"/>
          <p:cNvSpPr>
            <a:spLocks noGrp="1"/>
          </p:cNvSpPr>
          <p:nvPr>
            <p:ph type="ftr" sz="quarter" idx="10"/>
          </p:nvPr>
        </p:nvSpPr>
        <p:spPr/>
        <p:txBody>
          <a:bodyPr/>
          <a:lstStyle/>
          <a:p>
            <a:r>
              <a:rPr lang="en-GB" dirty="0" smtClean="0"/>
              <a:t>© 2015 Pearson Education, Inc.</a:t>
            </a:r>
            <a:endParaRPr lang="en-GB" dirty="0"/>
          </a:p>
        </p:txBody>
      </p:sp>
      <p:sp>
        <p:nvSpPr>
          <p:cNvPr id="7" name="TextBox 6"/>
          <p:cNvSpPr txBox="1"/>
          <p:nvPr/>
        </p:nvSpPr>
        <p:spPr>
          <a:xfrm>
            <a:off x="2763663" y="3879310"/>
            <a:ext cx="1179564" cy="523220"/>
          </a:xfrm>
          <a:prstGeom prst="rect">
            <a:avLst/>
          </a:prstGeom>
          <a:noFill/>
        </p:spPr>
        <p:txBody>
          <a:bodyPr wrap="none" rtlCol="0">
            <a:spAutoFit/>
          </a:bodyPr>
          <a:lstStyle/>
          <a:p>
            <a:r>
              <a:rPr lang="en-US" sz="2800" i="1" dirty="0" smtClean="0">
                <a:latin typeface="+mn-lt"/>
              </a:rPr>
              <a:t>F</a:t>
            </a:r>
            <a:r>
              <a:rPr lang="en-US" sz="2800" dirty="0" smtClean="0">
                <a:latin typeface="+mn-lt"/>
              </a:rPr>
              <a:t> = </a:t>
            </a:r>
            <a:r>
              <a:rPr lang="en-US" sz="2800" i="1" dirty="0" smtClean="0">
                <a:latin typeface="+mn-lt"/>
              </a:rPr>
              <a:t>G</a:t>
            </a:r>
            <a:endParaRPr lang="en-US" sz="2800" i="1" dirty="0">
              <a:latin typeface="+mn-lt"/>
            </a:endParaRPr>
          </a:p>
        </p:txBody>
      </p:sp>
      <p:sp>
        <p:nvSpPr>
          <p:cNvPr id="11" name="TextBox 10"/>
          <p:cNvSpPr txBox="1"/>
          <p:nvPr/>
        </p:nvSpPr>
        <p:spPr>
          <a:xfrm>
            <a:off x="3917424" y="3646759"/>
            <a:ext cx="1127132" cy="523220"/>
          </a:xfrm>
          <a:prstGeom prst="rect">
            <a:avLst/>
          </a:prstGeom>
          <a:noFill/>
        </p:spPr>
        <p:txBody>
          <a:bodyPr wrap="none" rtlCol="0">
            <a:spAutoFit/>
          </a:bodyPr>
          <a:lstStyle/>
          <a:p>
            <a:r>
              <a:rPr lang="en-US" sz="2800" i="1" dirty="0" smtClean="0">
                <a:latin typeface="+mn-lt"/>
              </a:rPr>
              <a:t>m</a:t>
            </a:r>
            <a:r>
              <a:rPr lang="en-US" sz="2800" baseline="-25000" dirty="0" smtClean="0">
                <a:latin typeface="+mn-lt"/>
              </a:rPr>
              <a:t>1</a:t>
            </a:r>
            <a:r>
              <a:rPr lang="en-US" sz="2800" i="1" dirty="0" smtClean="0"/>
              <a:t>m</a:t>
            </a:r>
            <a:r>
              <a:rPr lang="en-US" sz="2800" baseline="-25000" dirty="0" smtClean="0"/>
              <a:t>2</a:t>
            </a:r>
            <a:endParaRPr lang="en-US" sz="2800" i="1" dirty="0">
              <a:latin typeface="+mn-lt"/>
            </a:endParaRPr>
          </a:p>
        </p:txBody>
      </p:sp>
      <p:sp>
        <p:nvSpPr>
          <p:cNvPr id="8" name="Freeform 7"/>
          <p:cNvSpPr/>
          <p:nvPr/>
        </p:nvSpPr>
        <p:spPr>
          <a:xfrm>
            <a:off x="3890593" y="4174471"/>
            <a:ext cx="1100097" cy="17888"/>
          </a:xfrm>
          <a:custGeom>
            <a:avLst/>
            <a:gdLst>
              <a:gd name="connsiteX0" fmla="*/ 0 w 1100097"/>
              <a:gd name="connsiteY0" fmla="*/ 0 h 17888"/>
              <a:gd name="connsiteX1" fmla="*/ 1100097 w 1100097"/>
              <a:gd name="connsiteY1" fmla="*/ 17888 h 17888"/>
            </a:gdLst>
            <a:ahLst/>
            <a:cxnLst>
              <a:cxn ang="0">
                <a:pos x="connsiteX0" y="connsiteY0"/>
              </a:cxn>
              <a:cxn ang="0">
                <a:pos x="connsiteX1" y="connsiteY1"/>
              </a:cxn>
            </a:cxnLst>
            <a:rect l="l" t="t" r="r" b="b"/>
            <a:pathLst>
              <a:path w="1100097" h="17888">
                <a:moveTo>
                  <a:pt x="0" y="0"/>
                </a:moveTo>
                <a:lnTo>
                  <a:pt x="1100097" y="17888"/>
                </a:lnTo>
              </a:path>
            </a:pathLst>
          </a:custGeom>
          <a:ln w="28575" cmpd="sng">
            <a:solidFill>
              <a:schemeClr val="tx1"/>
            </a:solidFill>
          </a:ln>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endParaRPr>
          </a:p>
        </p:txBody>
      </p:sp>
      <p:sp>
        <p:nvSpPr>
          <p:cNvPr id="13" name="TextBox 12"/>
          <p:cNvSpPr txBox="1"/>
          <p:nvPr/>
        </p:nvSpPr>
        <p:spPr>
          <a:xfrm>
            <a:off x="4078416" y="4201303"/>
            <a:ext cx="562780" cy="523220"/>
          </a:xfrm>
          <a:prstGeom prst="rect">
            <a:avLst/>
          </a:prstGeom>
          <a:noFill/>
        </p:spPr>
        <p:txBody>
          <a:bodyPr wrap="none" rtlCol="0">
            <a:spAutoFit/>
          </a:bodyPr>
          <a:lstStyle/>
          <a:p>
            <a:r>
              <a:rPr lang="en-US" sz="2800" i="1" spc="200" dirty="0" smtClean="0">
                <a:latin typeface="+mn-lt"/>
              </a:rPr>
              <a:t>d</a:t>
            </a:r>
            <a:r>
              <a:rPr lang="en-US" sz="2800" spc="200" baseline="30000" dirty="0" smtClean="0">
                <a:latin typeface="+mn-lt"/>
              </a:rPr>
              <a:t>2</a:t>
            </a:r>
            <a:endParaRPr lang="en-US" sz="2800" spc="200" baseline="30000" dirty="0">
              <a:latin typeface="+mn-lt"/>
            </a:endParaRP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1496</TotalTime>
  <Words>2097</Words>
  <Application>Microsoft Macintosh PowerPoint</Application>
  <PresentationFormat>On-screen Show (4:3)</PresentationFormat>
  <Paragraphs>394</Paragraphs>
  <Slides>45</Slides>
  <Notes>21</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HA5Lect_template</vt:lpstr>
      <vt:lpstr>Chapter 9:  Gravity</vt:lpstr>
      <vt:lpstr>This lecture will help you understand:</vt:lpstr>
      <vt:lpstr>The Newtonian Synthesis</vt:lpstr>
      <vt:lpstr>The Newtonian Synthesis</vt:lpstr>
      <vt:lpstr>The Universal Law of Gravity</vt:lpstr>
      <vt:lpstr>The Universal Law of Gravity</vt:lpstr>
      <vt:lpstr>The Universal Law of Gravity  CHECK YOUR NEIGHBOR </vt:lpstr>
      <vt:lpstr>The Universal Law of Gravity  CHECK YOUR ANSWER </vt:lpstr>
      <vt:lpstr>The Universal Gravitational Constant, G</vt:lpstr>
      <vt:lpstr>The Universal Gravitational Constant, G CHECK YOUR NEIGHBOR</vt:lpstr>
      <vt:lpstr>The Universal Gravitational Constant, G CHECK YOUR ANSWER </vt:lpstr>
      <vt:lpstr>Gravity and Distance: The Inverse-Square Law</vt:lpstr>
      <vt:lpstr>Inverse-Square Law</vt:lpstr>
      <vt:lpstr>Inverse-Square Law</vt:lpstr>
      <vt:lpstr>Gravity and Distance: The Inverse-Square Law CHECK YOUR NEIGHBOR </vt:lpstr>
      <vt:lpstr>Gravity and Distance: The Inverse-Square Law CHECK YOUR ANSWER </vt:lpstr>
      <vt:lpstr>Gravity and Distance: The Inverse-Square Law CHECK YOUR NEIGHBOR</vt:lpstr>
      <vt:lpstr>Gravity and Distance: The Inverse-Square Law CHECK YOUR ANSWER</vt:lpstr>
      <vt:lpstr>Gravity and Distance: The Inverse-Square Law CHECK YOUR NEIGHBOR </vt:lpstr>
      <vt:lpstr>Gravity and Distance: The Inverse-Square Law CHECK YOUR ANSWER</vt:lpstr>
      <vt:lpstr>Weight and Weightlessness</vt:lpstr>
      <vt:lpstr>Weight and Weightlessness</vt:lpstr>
      <vt:lpstr>Weight and Weightlessness</vt:lpstr>
      <vt:lpstr>Weight and Weightlessness  CHECK YOUR NEIGHBOR</vt:lpstr>
      <vt:lpstr>Weight and Weightlessness  CHECK YOUR ANSWER</vt:lpstr>
      <vt:lpstr>Weight and Weightlessness  CHECK YOUR NEIGHBOR </vt:lpstr>
      <vt:lpstr>Weight and Weightlessness  CHECK YOUR ANSWER </vt:lpstr>
      <vt:lpstr>Weight and Weightlessness  CHECK YOUR NEIGHBOR</vt:lpstr>
      <vt:lpstr>Weight and Weightlessness  CHECK YOUR ANSWER</vt:lpstr>
      <vt:lpstr>Weight and Weightlessness  CHECK YOUR NEIGHBOR</vt:lpstr>
      <vt:lpstr>Weight and Weightlessness  CHECK YOUR ANSWER</vt:lpstr>
      <vt:lpstr>Ocean Tides</vt:lpstr>
      <vt:lpstr>Ocean Tides</vt:lpstr>
      <vt:lpstr>Ocean Tides</vt:lpstr>
      <vt:lpstr>Gravitational Fields</vt:lpstr>
      <vt:lpstr>Gravitational Fields</vt:lpstr>
      <vt:lpstr>Gravitational Fields</vt:lpstr>
      <vt:lpstr>Gravitational Fields</vt:lpstr>
      <vt:lpstr>Einstein's Theory of Gravitation</vt:lpstr>
      <vt:lpstr>Black Holes</vt:lpstr>
      <vt:lpstr>Black Holes</vt:lpstr>
      <vt:lpstr>Black Holes  CHECK YOUR NEIGHBOR </vt:lpstr>
      <vt:lpstr>Black Holes  CHECK YOUR ANSWER</vt:lpstr>
      <vt:lpstr>Wormhole</vt:lpstr>
      <vt:lpstr>Universal Gravitation</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Sekar G</cp:lastModifiedBy>
  <cp:revision>253</cp:revision>
  <dcterms:created xsi:type="dcterms:W3CDTF">2007-09-26T05:29:17Z</dcterms:created>
  <dcterms:modified xsi:type="dcterms:W3CDTF">2014-04-23T16:51:25Z</dcterms:modified>
</cp:coreProperties>
</file>