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pos="28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E4499"/>
    <a:srgbClr val="F44311"/>
    <a:srgbClr val="F41143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5" autoAdjust="0"/>
    <p:restoredTop sz="93900" autoAdjust="0"/>
  </p:normalViewPr>
  <p:slideViewPr>
    <p:cSldViewPr snapToGrid="0">
      <p:cViewPr varScale="1">
        <p:scale>
          <a:sx n="98" d="100"/>
          <a:sy n="98" d="100"/>
        </p:scale>
        <p:origin x="246" y="84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5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50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09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62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None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32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None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49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half.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74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half.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9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about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6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about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88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may or may not be due to the force of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72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may or may not be due to the force of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1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early humans.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06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still in the grips of Earth</a:t>
            </a:r>
            <a:r>
              <a:rPr lang="fr-FR" dirty="0" smtClean="0"/>
              <a:t>'</a:t>
            </a:r>
            <a:r>
              <a:rPr lang="en-US" dirty="0" smtClean="0"/>
              <a:t>s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38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still in the grips of Earth</a:t>
            </a:r>
            <a:r>
              <a:rPr lang="fr-FR" dirty="0" smtClean="0"/>
              <a:t>'</a:t>
            </a:r>
            <a:r>
              <a:rPr lang="en-US" dirty="0" smtClean="0"/>
              <a:t>s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52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support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support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2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the Moon.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75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the Moon.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507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45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3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lined up with the Sun.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284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lined up with the Sun.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early humans.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368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result from the same physics responsible for ocean tides.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399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result from the same physics responsible for ocean tides.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130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one-ninth as much.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815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one-ninth as much.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27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zero.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919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zero.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185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100 times as much.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495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100 times as much.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619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simply a collapsed star.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39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simply a collapsed star.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16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394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closer to the Moon</a:t>
            </a:r>
            <a:r>
              <a:rPr lang="fr-FR" dirty="0" smtClean="0"/>
              <a:t>'</a:t>
            </a:r>
            <a:r>
              <a:rPr lang="en-US" dirty="0" smtClean="0"/>
              <a:t>s surface.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466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closer to the Moon</a:t>
            </a:r>
            <a:r>
              <a:rPr lang="fr-FR" dirty="0" smtClean="0"/>
              <a:t>'</a:t>
            </a:r>
            <a:r>
              <a:rPr lang="en-US" dirty="0" smtClean="0"/>
              <a:t>s surface.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8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2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beneath the straight-line path it would follow without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33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beneath the straight-line path it would follow without gravity.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5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tangential velocity.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5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tangential velocity.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r>
              <a:rPr lang="en-US" dirty="0"/>
              <a:t>: Gravity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94325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gravitational constant </a:t>
            </a:r>
            <a:r>
              <a:rPr lang="en-US" i="1" dirty="0" smtClean="0"/>
              <a:t>G</a:t>
            </a:r>
            <a:r>
              <a:rPr lang="en-US" dirty="0" smtClean="0"/>
              <a:t> in Newton</a:t>
            </a:r>
            <a:r>
              <a:rPr lang="fr-FR" dirty="0" smtClean="0"/>
              <a:t>'</a:t>
            </a:r>
            <a:r>
              <a:rPr lang="en-US" dirty="0" smtClean="0"/>
              <a:t>s law of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dirty="0" smtClean="0"/>
              <a:t>produces the correct units of force in Newton</a:t>
            </a:r>
            <a:r>
              <a:rPr lang="fr-FR" dirty="0" smtClean="0"/>
              <a:t>'</a:t>
            </a:r>
            <a:r>
              <a:rPr lang="en-US" dirty="0" smtClean="0"/>
              <a:t>s equation.</a:t>
            </a:r>
          </a:p>
          <a:p>
            <a:r>
              <a:rPr lang="en-US" dirty="0" smtClean="0"/>
              <a:t>indicates the strength of gravity.</a:t>
            </a:r>
          </a:p>
          <a:p>
            <a:r>
              <a:rPr lang="en-US" dirty="0" smtClean="0"/>
              <a:t>changes the proportion form of the law of gravity to an exact equation.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gravitational constant </a:t>
            </a:r>
            <a:r>
              <a:rPr lang="en-US" i="1" dirty="0" smtClean="0"/>
              <a:t>G</a:t>
            </a:r>
            <a:r>
              <a:rPr lang="en-US" dirty="0" smtClean="0"/>
              <a:t> in Newton</a:t>
            </a:r>
            <a:r>
              <a:rPr lang="fr-FR" dirty="0" smtClean="0"/>
              <a:t>'</a:t>
            </a:r>
            <a:r>
              <a:rPr lang="en-US" dirty="0" smtClean="0"/>
              <a:t>s law of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dirty="0" smtClean="0"/>
              <a:t>produces the correct units of force in Newton</a:t>
            </a:r>
            <a:r>
              <a:rPr lang="fr-FR" dirty="0" smtClean="0"/>
              <a:t>'</a:t>
            </a:r>
            <a:r>
              <a:rPr lang="en-US" dirty="0" smtClean="0"/>
              <a:t>s equation.</a:t>
            </a:r>
          </a:p>
          <a:p>
            <a:r>
              <a:rPr lang="en-US" dirty="0" smtClean="0"/>
              <a:t>indicates the strength of gravity.</a:t>
            </a:r>
          </a:p>
          <a:p>
            <a:r>
              <a:rPr lang="en-US" dirty="0" smtClean="0"/>
              <a:t>changes the proportion form of the law of gravity to an exact equation.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of these.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force of gravity between two planets depends on their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planetary compositions.</a:t>
            </a:r>
          </a:p>
          <a:p>
            <a:r>
              <a:rPr lang="en-US" dirty="0" smtClean="0"/>
              <a:t>planetary atmospheres.</a:t>
            </a:r>
          </a:p>
          <a:p>
            <a:r>
              <a:rPr lang="en-US" dirty="0" smtClean="0"/>
              <a:t>rotational motions.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force of gravity between two planets depends on their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dirty="0" smtClean="0"/>
              <a:t>planetary compositions.</a:t>
            </a:r>
          </a:p>
          <a:p>
            <a:r>
              <a:rPr lang="en-US" dirty="0" smtClean="0"/>
              <a:t>planetary atmospheres.</a:t>
            </a:r>
          </a:p>
          <a:p>
            <a:r>
              <a:rPr lang="en-US" dirty="0" smtClean="0"/>
              <a:t>rotational motions.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None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Letting </a:t>
            </a:r>
            <a:r>
              <a:rPr lang="en-US" dirty="0"/>
              <a:t>the equation for gravitational force guide our thinking, we can see none of the choices is valid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8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If the Sun were half as massive</a:t>
            </a:r>
            <a:r>
              <a:rPr lang="en-US" dirty="0" smtClean="0"/>
              <a:t>, its pull </a:t>
            </a:r>
            <a:r>
              <a:rPr lang="en-US" dirty="0"/>
              <a:t>on Mars would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unchanged</a:t>
            </a:r>
            <a:r>
              <a:rPr lang="en-US" dirty="0"/>
              <a:t>.</a:t>
            </a:r>
          </a:p>
          <a:p>
            <a:r>
              <a:rPr lang="en-US" dirty="0" smtClean="0"/>
              <a:t>twice</a:t>
            </a:r>
            <a:r>
              <a:rPr lang="en-US" dirty="0"/>
              <a:t>.</a:t>
            </a:r>
          </a:p>
          <a:p>
            <a:r>
              <a:rPr lang="en-US" dirty="0" smtClean="0"/>
              <a:t>half</a:t>
            </a:r>
            <a:r>
              <a:rPr lang="en-US" dirty="0"/>
              <a:t>.</a:t>
            </a:r>
          </a:p>
          <a:p>
            <a:r>
              <a:rPr lang="en-US" dirty="0" smtClean="0"/>
              <a:t>4 </a:t>
            </a:r>
            <a:r>
              <a:rPr lang="en-US" dirty="0"/>
              <a:t>times as much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1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If the Sun were half as massive, </a:t>
            </a:r>
            <a:r>
              <a:rPr lang="en-US" dirty="0" smtClean="0"/>
              <a:t>its pull </a:t>
            </a:r>
            <a:r>
              <a:rPr lang="en-US" dirty="0"/>
              <a:t>on Mars would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496342"/>
          </a:xfrm>
        </p:spPr>
        <p:txBody>
          <a:bodyPr/>
          <a:lstStyle/>
          <a:p>
            <a:r>
              <a:rPr lang="en-US" dirty="0" smtClean="0"/>
              <a:t>unchanged</a:t>
            </a:r>
            <a:r>
              <a:rPr lang="en-US" dirty="0"/>
              <a:t>.</a:t>
            </a:r>
          </a:p>
          <a:p>
            <a:r>
              <a:rPr lang="en-US" dirty="0" smtClean="0"/>
              <a:t>twice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half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4 </a:t>
            </a:r>
            <a:r>
              <a:rPr lang="en-US" dirty="0"/>
              <a:t>times as much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dirty="0" smtClean="0"/>
              <a:t>Letting </a:t>
            </a:r>
            <a:r>
              <a:rPr lang="en-US" sz="2200" dirty="0"/>
              <a:t>the equation for gravitational force guide our thinking, half the mass with no other changes means half the force.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An apple halfway up a tree falls due to gravity. An apple at the top of the tree is pulled by a gravitational force that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153"/>
            <a:ext cx="8229600" cy="1932837"/>
          </a:xfrm>
        </p:spPr>
        <p:txBody>
          <a:bodyPr/>
          <a:lstStyle/>
          <a:p>
            <a:r>
              <a:rPr lang="en-US" dirty="0" smtClean="0"/>
              <a:t>twice </a:t>
            </a:r>
            <a:r>
              <a:rPr lang="en-US" dirty="0"/>
              <a:t>as much.</a:t>
            </a:r>
          </a:p>
          <a:p>
            <a:r>
              <a:rPr lang="en-US" dirty="0" smtClean="0"/>
              <a:t>half </a:t>
            </a:r>
            <a:r>
              <a:rPr lang="en-US" dirty="0"/>
              <a:t>as much.</a:t>
            </a:r>
          </a:p>
          <a:p>
            <a:r>
              <a:rPr lang="en-US" dirty="0" smtClean="0"/>
              <a:t>one</a:t>
            </a:r>
            <a:r>
              <a:rPr lang="en-US" dirty="0"/>
              <a:t>-fourth as much.</a:t>
            </a:r>
          </a:p>
          <a:p>
            <a:r>
              <a:rPr lang="en-US" dirty="0" smtClean="0"/>
              <a:t>about </a:t>
            </a:r>
            <a:r>
              <a:rPr lang="en-US" dirty="0"/>
              <a:t>the same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4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An apple halfway up a tree falls due to gravity. An apple at the top of the tree is pulled by a gravitational force that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153"/>
            <a:ext cx="8229600" cy="4579715"/>
          </a:xfrm>
        </p:spPr>
        <p:txBody>
          <a:bodyPr/>
          <a:lstStyle/>
          <a:p>
            <a:r>
              <a:rPr lang="en-US" dirty="0" smtClean="0"/>
              <a:t>twice </a:t>
            </a:r>
            <a:r>
              <a:rPr lang="en-US" dirty="0"/>
              <a:t>as much.</a:t>
            </a:r>
          </a:p>
          <a:p>
            <a:r>
              <a:rPr lang="en-US" dirty="0" smtClean="0"/>
              <a:t>half </a:t>
            </a:r>
            <a:r>
              <a:rPr lang="en-US" dirty="0"/>
              <a:t>as much.</a:t>
            </a:r>
          </a:p>
          <a:p>
            <a:r>
              <a:rPr lang="en-US" dirty="0" smtClean="0"/>
              <a:t>one</a:t>
            </a:r>
            <a:r>
              <a:rPr lang="en-US" dirty="0"/>
              <a:t>-fourth as much.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about </a:t>
            </a:r>
            <a:r>
              <a:rPr lang="en-US" b="1" dirty="0">
                <a:solidFill>
                  <a:srgbClr val="FF0000"/>
                </a:solidFill>
              </a:rPr>
              <a:t>the same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Oops</a:t>
            </a:r>
            <a:r>
              <a:rPr lang="en-US" sz="2200" dirty="0"/>
              <a:t>—unless you want to be real picky, the distance of the apple from the </a:t>
            </a:r>
            <a:r>
              <a:rPr lang="en-US" sz="2200" dirty="0" smtClean="0"/>
              <a:t>Earth</a:t>
            </a:r>
            <a:r>
              <a:rPr lang="fr-FR" sz="2200" dirty="0" smtClean="0"/>
              <a:t>'</a:t>
            </a:r>
            <a:r>
              <a:rPr lang="en-US" sz="2200" dirty="0" smtClean="0"/>
              <a:t>s </a:t>
            </a:r>
            <a:r>
              <a:rPr lang="en-US" sz="2200" dirty="0"/>
              <a:t>center is about the same either way, so the force of gravity on the apple would be the same. For Earth gravity, the inverse-square law relates to the distance between an object and the </a:t>
            </a:r>
            <a:r>
              <a:rPr lang="en-US" sz="2200" i="1" dirty="0"/>
              <a:t>center</a:t>
            </a:r>
            <a:r>
              <a:rPr lang="en-US" sz="2200" dirty="0"/>
              <a:t> of Earth.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4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sensation of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due to our sensation of mass.</a:t>
            </a:r>
          </a:p>
          <a:p>
            <a:r>
              <a:rPr lang="en-US" dirty="0" smtClean="0"/>
              <a:t>is due to the force of gravity.</a:t>
            </a:r>
          </a:p>
          <a:p>
            <a:r>
              <a:rPr lang="en-US" dirty="0" smtClean="0"/>
              <a:t>may or may not be due to the force of gravity.</a:t>
            </a:r>
          </a:p>
          <a:p>
            <a:r>
              <a:rPr lang="en-US" dirty="0" smtClean="0"/>
              <a:t>remains constant as long as mass is constant.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9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sensation of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564053"/>
          </a:xfrm>
        </p:spPr>
        <p:txBody>
          <a:bodyPr/>
          <a:lstStyle/>
          <a:p>
            <a:r>
              <a:rPr lang="en-US" dirty="0" smtClean="0"/>
              <a:t>is due to our sensation of mass.</a:t>
            </a:r>
          </a:p>
          <a:p>
            <a:r>
              <a:rPr lang="en-US" dirty="0" smtClean="0"/>
              <a:t>is due to the force of gravity.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may or may not be due to the force of gravity.</a:t>
            </a:r>
          </a:p>
          <a:p>
            <a:r>
              <a:rPr lang="en-US" dirty="0" smtClean="0"/>
              <a:t>remains constant as long as mass is constant.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b="1" dirty="0"/>
              <a:t>Explanation: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Recall </a:t>
            </a:r>
            <a:r>
              <a:rPr lang="en-US" sz="2200" dirty="0"/>
              <a:t>from the previous chapter that one feels a sense of weight in a rotating habitat regardless of the force of gravity there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1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 was first discovered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32837"/>
          </a:xfrm>
        </p:spPr>
        <p:txBody>
          <a:bodyPr/>
          <a:lstStyle/>
          <a:p>
            <a:r>
              <a:rPr lang="en-US" dirty="0" smtClean="0"/>
              <a:t>Aristotle</a:t>
            </a:r>
            <a:r>
              <a:rPr lang="en-US" dirty="0"/>
              <a:t>.</a:t>
            </a:r>
          </a:p>
          <a:p>
            <a:r>
              <a:rPr lang="en-US" dirty="0" smtClean="0"/>
              <a:t>Galileo</a:t>
            </a:r>
            <a:r>
              <a:rPr lang="en-US" dirty="0"/>
              <a:t>.</a:t>
            </a:r>
          </a:p>
          <a:p>
            <a:r>
              <a:rPr lang="en-US" dirty="0" smtClean="0"/>
              <a:t>Isaac </a:t>
            </a:r>
            <a:r>
              <a:rPr lang="en-US" dirty="0"/>
              <a:t>Newton.</a:t>
            </a:r>
          </a:p>
          <a:p>
            <a:r>
              <a:rPr lang="en-US" dirty="0" smtClean="0"/>
              <a:t>early </a:t>
            </a:r>
            <a:r>
              <a:rPr lang="en-US" dirty="0"/>
              <a:t>humans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an astronaut in orbit is weightless, he or she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beyond </a:t>
            </a:r>
            <a:r>
              <a:rPr lang="en-US" dirty="0"/>
              <a:t>the pull of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gravity.</a:t>
            </a:r>
          </a:p>
          <a:p>
            <a:r>
              <a:rPr lang="en-US" dirty="0" smtClean="0"/>
              <a:t>still </a:t>
            </a:r>
            <a:r>
              <a:rPr lang="en-US" dirty="0"/>
              <a:t>in the grips of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gravity.</a:t>
            </a:r>
          </a:p>
          <a:p>
            <a:r>
              <a:rPr lang="en-US" dirty="0" smtClean="0"/>
              <a:t>in </a:t>
            </a:r>
            <a:r>
              <a:rPr lang="en-US" dirty="0"/>
              <a:t>the grips of interstellar gravity.</a:t>
            </a:r>
          </a:p>
          <a:p>
            <a:r>
              <a:rPr lang="en-US" dirty="0" smtClean="0"/>
              <a:t>None </a:t>
            </a:r>
            <a:r>
              <a:rPr lang="en-US" dirty="0"/>
              <a:t>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2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an astronaut in orbit is weightless, he or she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dirty="0" smtClean="0"/>
              <a:t>beyond </a:t>
            </a:r>
            <a:r>
              <a:rPr lang="en-US" dirty="0"/>
              <a:t>the pull of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still </a:t>
            </a:r>
            <a:r>
              <a:rPr lang="en-US" b="1" dirty="0">
                <a:solidFill>
                  <a:srgbClr val="FF0000"/>
                </a:solidFill>
              </a:rPr>
              <a:t>in the grips of </a:t>
            </a:r>
            <a:r>
              <a:rPr lang="en-US" b="1" dirty="0" smtClean="0">
                <a:solidFill>
                  <a:srgbClr val="FF0000"/>
                </a:solidFill>
              </a:rPr>
              <a:t>Earth</a:t>
            </a:r>
            <a:r>
              <a:rPr lang="fr-FR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gravity.</a:t>
            </a:r>
          </a:p>
          <a:p>
            <a:r>
              <a:rPr lang="en-US" dirty="0" smtClean="0"/>
              <a:t>in </a:t>
            </a:r>
            <a:r>
              <a:rPr lang="en-US" dirty="0"/>
              <a:t>the grips of interstellar gravity.</a:t>
            </a:r>
          </a:p>
          <a:p>
            <a:r>
              <a:rPr lang="en-US" dirty="0" smtClean="0"/>
              <a:t>None </a:t>
            </a:r>
            <a:r>
              <a:rPr lang="en-US" dirty="0"/>
              <a:t>of these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Explanation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astronaut were not in the grip of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gravity, would circling the Earth occur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9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Inhabitants of the International Space Station do not have 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 </a:t>
            </a:r>
            <a:r>
              <a:rPr lang="en-US" dirty="0"/>
              <a:t>of gravity on their bodies.</a:t>
            </a:r>
          </a:p>
          <a:p>
            <a:r>
              <a:rPr lang="en-US" dirty="0" smtClean="0"/>
              <a:t>sufficient </a:t>
            </a:r>
            <a:r>
              <a:rPr lang="en-US" dirty="0"/>
              <a:t>mass.</a:t>
            </a:r>
          </a:p>
          <a:p>
            <a:r>
              <a:rPr lang="en-US" dirty="0" smtClean="0"/>
              <a:t>support </a:t>
            </a:r>
            <a:r>
              <a:rPr lang="en-US" dirty="0"/>
              <a:t>force.</a:t>
            </a:r>
          </a:p>
          <a:p>
            <a:r>
              <a:rPr lang="en-US" dirty="0" smtClean="0"/>
              <a:t>condition </a:t>
            </a:r>
            <a:r>
              <a:rPr lang="en-US" dirty="0"/>
              <a:t>of free fall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Inhabitants of the International Space Station do not have 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 </a:t>
            </a:r>
            <a:r>
              <a:rPr lang="en-US" dirty="0"/>
              <a:t>of gravity on their bodies.</a:t>
            </a:r>
          </a:p>
          <a:p>
            <a:r>
              <a:rPr lang="en-US" dirty="0" smtClean="0"/>
              <a:t>sufficient </a:t>
            </a:r>
            <a:r>
              <a:rPr lang="en-US" dirty="0"/>
              <a:t>mass.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support </a:t>
            </a:r>
            <a:r>
              <a:rPr lang="en-US" b="1" dirty="0">
                <a:solidFill>
                  <a:srgbClr val="FF0000"/>
                </a:solidFill>
              </a:rPr>
              <a:t>force.</a:t>
            </a:r>
          </a:p>
          <a:p>
            <a:r>
              <a:rPr lang="en-US" dirty="0" smtClean="0"/>
              <a:t>condition </a:t>
            </a:r>
            <a:r>
              <a:rPr lang="en-US" dirty="0"/>
              <a:t>of free fall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0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body most responsible for ocean tides on Earth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Earth </a:t>
            </a:r>
            <a:r>
              <a:rPr lang="en-US" dirty="0"/>
              <a:t>itself.</a:t>
            </a:r>
          </a:p>
          <a:p>
            <a:r>
              <a:rPr lang="en-US" dirty="0" smtClean="0"/>
              <a:t>the </a:t>
            </a:r>
            <a:r>
              <a:rPr lang="en-US" dirty="0"/>
              <a:t>Sun.</a:t>
            </a:r>
          </a:p>
          <a:p>
            <a:r>
              <a:rPr lang="en-US" dirty="0" smtClean="0"/>
              <a:t>the </a:t>
            </a:r>
            <a:r>
              <a:rPr lang="en-US" dirty="0"/>
              <a:t>Moon.</a:t>
            </a:r>
          </a:p>
          <a:p>
            <a:r>
              <a:rPr lang="en-US" dirty="0" smtClean="0"/>
              <a:t>Jupiter </a:t>
            </a:r>
            <a:r>
              <a:rPr lang="en-US" dirty="0"/>
              <a:t>and other massive planets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7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body most responsible for ocean tides on Earth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Earth </a:t>
            </a:r>
            <a:r>
              <a:rPr lang="en-US" dirty="0"/>
              <a:t>itself.</a:t>
            </a:r>
          </a:p>
          <a:p>
            <a:r>
              <a:rPr lang="en-US" dirty="0" smtClean="0"/>
              <a:t>the </a:t>
            </a:r>
            <a:r>
              <a:rPr lang="en-US" dirty="0"/>
              <a:t>Sun.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Moon.</a:t>
            </a:r>
          </a:p>
          <a:p>
            <a:r>
              <a:rPr lang="en-US" dirty="0" smtClean="0"/>
              <a:t>Jupiter </a:t>
            </a:r>
            <a:r>
              <a:rPr lang="en-US" dirty="0"/>
              <a:t>and other massive planets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8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Most educated people know </a:t>
            </a:r>
            <a:r>
              <a:rPr lang="en-US" dirty="0" smtClean="0"/>
              <a:t>what body </a:t>
            </a:r>
            <a:r>
              <a:rPr lang="en-US" dirty="0"/>
              <a:t>produces ocean tides, </a:t>
            </a:r>
            <a:r>
              <a:rPr lang="en-US" dirty="0" smtClean="0"/>
              <a:t>but which </a:t>
            </a:r>
            <a:r>
              <a:rPr lang="en-US" dirty="0"/>
              <a:t>pulls more strongly on </a:t>
            </a:r>
            <a:r>
              <a:rPr lang="en-US" dirty="0" smtClean="0"/>
              <a:t>Earth and </a:t>
            </a:r>
            <a:r>
              <a:rPr lang="en-US" dirty="0"/>
              <a:t>its oceans?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Moon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Sun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Both </a:t>
            </a:r>
            <a:r>
              <a:rPr lang="en-US" dirty="0"/>
              <a:t>about equally.</a:t>
            </a:r>
          </a:p>
          <a:p>
            <a:r>
              <a:rPr lang="en-US" dirty="0" smtClean="0"/>
              <a:t>Both </a:t>
            </a:r>
            <a:r>
              <a:rPr lang="en-US" dirty="0"/>
              <a:t>exactly equally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7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Most educated people know </a:t>
            </a:r>
            <a:r>
              <a:rPr lang="en-US" dirty="0" smtClean="0"/>
              <a:t>what body </a:t>
            </a:r>
            <a:r>
              <a:rPr lang="en-US" dirty="0"/>
              <a:t>produces ocean tides, </a:t>
            </a:r>
            <a:r>
              <a:rPr lang="en-US" dirty="0" smtClean="0"/>
              <a:t>but which </a:t>
            </a:r>
            <a:r>
              <a:rPr lang="en-US" dirty="0"/>
              <a:t>pulls more strongly on </a:t>
            </a:r>
            <a:r>
              <a:rPr lang="en-US" dirty="0" smtClean="0"/>
              <a:t>Earth and </a:t>
            </a:r>
            <a:r>
              <a:rPr lang="en-US" dirty="0"/>
              <a:t>its oceans?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Moon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Sun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Both </a:t>
            </a:r>
            <a:r>
              <a:rPr lang="en-US" dirty="0"/>
              <a:t>about equally.</a:t>
            </a:r>
          </a:p>
          <a:p>
            <a:r>
              <a:rPr lang="en-US" dirty="0" smtClean="0"/>
              <a:t>Both </a:t>
            </a:r>
            <a:r>
              <a:rPr lang="en-US" dirty="0"/>
              <a:t>exactly equally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highest ocean tides occur when Earth and the Moon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lined </a:t>
            </a:r>
            <a:r>
              <a:rPr lang="en-US" dirty="0"/>
              <a:t>up with the Sun.</a:t>
            </a:r>
          </a:p>
          <a:p>
            <a:r>
              <a:rPr lang="en-US" dirty="0" smtClean="0"/>
              <a:t>at </a:t>
            </a:r>
            <a:r>
              <a:rPr lang="en-US" dirty="0"/>
              <a:t>right angles to the Sun.</a:t>
            </a:r>
          </a:p>
          <a:p>
            <a:r>
              <a:rPr lang="en-US" dirty="0" smtClean="0"/>
              <a:t>at </a:t>
            </a:r>
            <a:r>
              <a:rPr lang="en-US" dirty="0"/>
              <a:t>any angle to the Sun.</a:t>
            </a:r>
          </a:p>
          <a:p>
            <a:r>
              <a:rPr lang="en-US" dirty="0" smtClean="0"/>
              <a:t>lined </a:t>
            </a:r>
            <a:r>
              <a:rPr lang="en-US" dirty="0"/>
              <a:t>up during spring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1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highest ocean tides occur when Earth and the Moon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lined </a:t>
            </a:r>
            <a:r>
              <a:rPr lang="en-US" b="1" dirty="0">
                <a:solidFill>
                  <a:srgbClr val="FF0000"/>
                </a:solidFill>
              </a:rPr>
              <a:t>up with the Sun.</a:t>
            </a:r>
          </a:p>
          <a:p>
            <a:r>
              <a:rPr lang="en-US" dirty="0" smtClean="0"/>
              <a:t>at </a:t>
            </a:r>
            <a:r>
              <a:rPr lang="en-US" dirty="0"/>
              <a:t>right angles to the Sun.</a:t>
            </a:r>
          </a:p>
          <a:p>
            <a:r>
              <a:rPr lang="en-US" dirty="0" smtClean="0"/>
              <a:t>at </a:t>
            </a:r>
            <a:r>
              <a:rPr lang="en-US" dirty="0"/>
              <a:t>any angle to the Sun.</a:t>
            </a:r>
          </a:p>
          <a:p>
            <a:r>
              <a:rPr lang="en-US" dirty="0" smtClean="0"/>
              <a:t>lined </a:t>
            </a:r>
            <a:r>
              <a:rPr lang="en-US" dirty="0"/>
              <a:t>up during spring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7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 was first discovered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73450"/>
          </a:xfrm>
        </p:spPr>
        <p:txBody>
          <a:bodyPr/>
          <a:lstStyle/>
          <a:p>
            <a:r>
              <a:rPr lang="en-US" dirty="0" smtClean="0"/>
              <a:t>Aristotle</a:t>
            </a:r>
            <a:r>
              <a:rPr lang="en-US" dirty="0"/>
              <a:t>.</a:t>
            </a:r>
          </a:p>
          <a:p>
            <a:r>
              <a:rPr lang="en-US" dirty="0" smtClean="0"/>
              <a:t>Galileo</a:t>
            </a:r>
            <a:r>
              <a:rPr lang="en-US" dirty="0"/>
              <a:t>.</a:t>
            </a:r>
          </a:p>
          <a:p>
            <a:r>
              <a:rPr lang="en-US" dirty="0" smtClean="0"/>
              <a:t>Isaac </a:t>
            </a:r>
            <a:r>
              <a:rPr lang="en-US" dirty="0"/>
              <a:t>Newton.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early </a:t>
            </a:r>
            <a:r>
              <a:rPr lang="en-US" b="1" dirty="0">
                <a:solidFill>
                  <a:srgbClr val="FF0000"/>
                </a:solidFill>
              </a:rPr>
              <a:t>humans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dirty="0" smtClean="0"/>
              <a:t>Newton </a:t>
            </a:r>
            <a:r>
              <a:rPr lang="en-US" sz="2200" dirty="0"/>
              <a:t>did not discover gravity. What Newton discovered was that gravity is universal, existing far beyond Earth. Gravity itself is discovered by all of us as babies when we first fall, a discovery that goes back eons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4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 in Earth</a:t>
            </a:r>
            <a:r>
              <a:rPr lang="fr-FR" dirty="0" smtClean="0"/>
              <a:t>'</a:t>
            </a:r>
            <a:r>
              <a:rPr lang="en-US" dirty="0" smtClean="0"/>
              <a:t>s atmosphere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are nonexistent.</a:t>
            </a:r>
          </a:p>
          <a:p>
            <a:r>
              <a:rPr lang="en-US" dirty="0" smtClean="0"/>
              <a:t>exist only during the time of a new or full Moon.</a:t>
            </a:r>
          </a:p>
          <a:p>
            <a:r>
              <a:rPr lang="en-US" dirty="0" smtClean="0"/>
              <a:t>result from the same physics responsible for </a:t>
            </a:r>
            <a:br>
              <a:rPr lang="en-US" dirty="0" smtClean="0"/>
            </a:br>
            <a:r>
              <a:rPr lang="en-US" dirty="0" smtClean="0"/>
              <a:t>ocean tides.</a:t>
            </a:r>
          </a:p>
          <a:p>
            <a:r>
              <a:rPr lang="en-US" dirty="0" smtClean="0"/>
              <a:t>have no effect on Earth</a:t>
            </a:r>
            <a:r>
              <a:rPr lang="fr-FR" dirty="0" smtClean="0"/>
              <a:t>'</a:t>
            </a:r>
            <a:r>
              <a:rPr lang="en-US" dirty="0" smtClean="0"/>
              <a:t>s creatures.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3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 in Earth</a:t>
            </a:r>
            <a:r>
              <a:rPr lang="fr-FR" dirty="0" smtClean="0"/>
              <a:t>'</a:t>
            </a:r>
            <a:r>
              <a:rPr lang="en-US" dirty="0" smtClean="0"/>
              <a:t>s atmosphere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are nonexistent.</a:t>
            </a:r>
          </a:p>
          <a:p>
            <a:r>
              <a:rPr lang="en-US" dirty="0" smtClean="0"/>
              <a:t>exist only during the time of a new or full Moon.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result from the same physics responsible for ocean tides.</a:t>
            </a:r>
          </a:p>
          <a:p>
            <a:r>
              <a:rPr lang="en-US" dirty="0" smtClean="0"/>
              <a:t>have no effect on Earth</a:t>
            </a:r>
            <a:r>
              <a:rPr lang="fr-FR" dirty="0" smtClean="0"/>
              <a:t>'</a:t>
            </a:r>
            <a:r>
              <a:rPr lang="en-US" dirty="0" smtClean="0"/>
              <a:t>s creatures.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2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9" y="608922"/>
            <a:ext cx="8360309" cy="1477328"/>
          </a:xfrm>
        </p:spPr>
        <p:txBody>
          <a:bodyPr/>
          <a:lstStyle/>
          <a:p>
            <a:r>
              <a:rPr lang="en-US" dirty="0"/>
              <a:t>Compared to the gravitational field of Earth at its surface,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gravitational field at a distance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 </a:t>
            </a:r>
            <a:r>
              <a:rPr lang="en-US" dirty="0"/>
              <a:t>times as far from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center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-third as much.</a:t>
            </a:r>
          </a:p>
          <a:p>
            <a:r>
              <a:rPr lang="en-US" dirty="0" smtClean="0"/>
              <a:t>one</a:t>
            </a:r>
            <a:r>
              <a:rPr lang="en-US" dirty="0"/>
              <a:t>-half as much.</a:t>
            </a:r>
          </a:p>
          <a:p>
            <a:r>
              <a:rPr lang="en-US" dirty="0" smtClean="0"/>
              <a:t>one</a:t>
            </a:r>
            <a:r>
              <a:rPr lang="en-US" dirty="0"/>
              <a:t>-ninth as much.</a:t>
            </a:r>
          </a:p>
          <a:p>
            <a:r>
              <a:rPr lang="en-US" dirty="0" smtClean="0"/>
              <a:t>zero.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5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351302" cy="1938992"/>
          </a:xfrm>
        </p:spPr>
        <p:txBody>
          <a:bodyPr/>
          <a:lstStyle/>
          <a:p>
            <a:r>
              <a:rPr lang="en-US" dirty="0"/>
              <a:t>Compared to the gravitational field of Earth at its surface,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gravitational field at a distance 3 times as far from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center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-third as much.</a:t>
            </a:r>
          </a:p>
          <a:p>
            <a:r>
              <a:rPr lang="en-US" dirty="0" smtClean="0"/>
              <a:t>one</a:t>
            </a:r>
            <a:r>
              <a:rPr lang="en-US" dirty="0"/>
              <a:t>-half as much.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b="1" dirty="0">
                <a:solidFill>
                  <a:srgbClr val="FF0000"/>
                </a:solidFill>
              </a:rPr>
              <a:t>-ninth as much.</a:t>
            </a:r>
          </a:p>
          <a:p>
            <a:r>
              <a:rPr lang="en-US" dirty="0" smtClean="0"/>
              <a:t>zero.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way of the inverse-square law, 3 times as far means one-ninth the gravitational field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6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Compared to the gravitational field of Earth at its surface,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gravitational field at its center 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-third as much.</a:t>
            </a:r>
          </a:p>
          <a:p>
            <a:r>
              <a:rPr lang="en-US" dirty="0" smtClean="0"/>
              <a:t>one</a:t>
            </a:r>
            <a:r>
              <a:rPr lang="en-US" dirty="0"/>
              <a:t>-half as much.</a:t>
            </a:r>
          </a:p>
          <a:p>
            <a:r>
              <a:rPr lang="en-US" dirty="0" smtClean="0"/>
              <a:t>one</a:t>
            </a:r>
            <a:r>
              <a:rPr lang="en-US" dirty="0"/>
              <a:t>-ninth as much.</a:t>
            </a:r>
          </a:p>
          <a:p>
            <a:r>
              <a:rPr lang="en-US" dirty="0" smtClean="0"/>
              <a:t>zero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1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Compared to the gravitational field of Earth at its surface,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gravitational field at its center 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293209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-third as much.</a:t>
            </a:r>
          </a:p>
          <a:p>
            <a:r>
              <a:rPr lang="en-US" dirty="0" smtClean="0"/>
              <a:t>one</a:t>
            </a:r>
            <a:r>
              <a:rPr lang="en-US" dirty="0"/>
              <a:t>-half as much.</a:t>
            </a:r>
          </a:p>
          <a:p>
            <a:r>
              <a:rPr lang="en-US" dirty="0" smtClean="0"/>
              <a:t>one</a:t>
            </a:r>
            <a:r>
              <a:rPr lang="en-US" dirty="0"/>
              <a:t>-ninth as much.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zero.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center, gravitation cancels to zero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5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Imagine </a:t>
            </a:r>
            <a:r>
              <a:rPr lang="en-US" dirty="0" smtClean="0"/>
              <a:t>you</a:t>
            </a:r>
            <a:r>
              <a:rPr lang="fr-FR" dirty="0" smtClean="0"/>
              <a:t>'</a:t>
            </a:r>
            <a:r>
              <a:rPr lang="en-US" dirty="0" smtClean="0"/>
              <a:t>re </a:t>
            </a:r>
            <a:r>
              <a:rPr lang="en-US" dirty="0"/>
              <a:t>standing on the surface </a:t>
            </a:r>
            <a:r>
              <a:rPr lang="en-US" dirty="0" smtClean="0"/>
              <a:t>of a </a:t>
            </a:r>
            <a:r>
              <a:rPr lang="en-US" dirty="0"/>
              <a:t>shrinking planet. If it shrinks to one-tenth its original diameter with no change in mass, on the shrunken surface </a:t>
            </a:r>
            <a:r>
              <a:rPr lang="en-US" dirty="0" smtClean="0"/>
              <a:t>you</a:t>
            </a:r>
            <a:r>
              <a:rPr lang="fr-FR" dirty="0" smtClean="0"/>
              <a:t>'</a:t>
            </a:r>
            <a:r>
              <a:rPr lang="en-US" dirty="0" smtClean="0"/>
              <a:t>d </a:t>
            </a:r>
            <a:r>
              <a:rPr lang="en-US" dirty="0"/>
              <a:t>weigh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/100 as much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10 </a:t>
            </a:r>
            <a:r>
              <a:rPr lang="en-US" dirty="0"/>
              <a:t>times as much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100 </a:t>
            </a:r>
            <a:r>
              <a:rPr lang="en-US" dirty="0"/>
              <a:t>times as much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1000 </a:t>
            </a:r>
            <a:r>
              <a:rPr lang="en-US" dirty="0"/>
              <a:t>times as much.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0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Imagine </a:t>
            </a:r>
            <a:r>
              <a:rPr lang="en-US" dirty="0" smtClean="0"/>
              <a:t>you</a:t>
            </a:r>
            <a:r>
              <a:rPr lang="fr-FR" dirty="0" smtClean="0"/>
              <a:t>'</a:t>
            </a:r>
            <a:r>
              <a:rPr lang="en-US" dirty="0" smtClean="0"/>
              <a:t>re </a:t>
            </a:r>
            <a:r>
              <a:rPr lang="en-US" dirty="0"/>
              <a:t>standing on the surface </a:t>
            </a:r>
            <a:r>
              <a:rPr lang="en-US" dirty="0" smtClean="0"/>
              <a:t>of a </a:t>
            </a:r>
            <a:r>
              <a:rPr lang="en-US" dirty="0"/>
              <a:t>shrinking planet. If it shrinks to one-tenth its original diameter with no change in mass, on the shrunken surface </a:t>
            </a:r>
            <a:r>
              <a:rPr lang="en-US" dirty="0" smtClean="0"/>
              <a:t>you</a:t>
            </a:r>
            <a:r>
              <a:rPr lang="fr-FR" dirty="0" smtClean="0"/>
              <a:t>'</a:t>
            </a:r>
            <a:r>
              <a:rPr lang="en-US" dirty="0" smtClean="0"/>
              <a:t>d </a:t>
            </a:r>
            <a:r>
              <a:rPr lang="en-US" dirty="0"/>
              <a:t>weigh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/100 as much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10 </a:t>
            </a:r>
            <a:r>
              <a:rPr lang="en-US" dirty="0"/>
              <a:t>times as much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100 </a:t>
            </a:r>
            <a:r>
              <a:rPr lang="en-US" b="1" dirty="0">
                <a:solidFill>
                  <a:srgbClr val="FF0000"/>
                </a:solidFill>
              </a:rPr>
              <a:t>times as much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1000 </a:t>
            </a:r>
            <a:r>
              <a:rPr lang="en-US" dirty="0"/>
              <a:t>times as much.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A black hole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simply </a:t>
            </a:r>
            <a:r>
              <a:rPr lang="en-US" dirty="0"/>
              <a:t>a collapsed star.</a:t>
            </a:r>
          </a:p>
          <a:p>
            <a:r>
              <a:rPr lang="en-US" dirty="0" smtClean="0"/>
              <a:t>a </a:t>
            </a:r>
            <a:r>
              <a:rPr lang="en-US" dirty="0"/>
              <a:t>two-dimensional surface in space.</a:t>
            </a:r>
          </a:p>
          <a:p>
            <a:r>
              <a:rPr lang="en-US" dirty="0" smtClean="0"/>
              <a:t>barely </a:t>
            </a:r>
            <a:r>
              <a:rPr lang="en-US" dirty="0"/>
              <a:t>visible with high-powered telescopes.</a:t>
            </a:r>
          </a:p>
          <a:p>
            <a:r>
              <a:rPr lang="en-US" dirty="0" smtClean="0"/>
              <a:t>a </a:t>
            </a:r>
            <a:r>
              <a:rPr lang="en-US" dirty="0"/>
              <a:t>new form of gravity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9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A black hole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simply </a:t>
            </a:r>
            <a:r>
              <a:rPr lang="en-US" b="1" dirty="0">
                <a:solidFill>
                  <a:srgbClr val="FF0000"/>
                </a:solidFill>
              </a:rPr>
              <a:t>a collapsed star.</a:t>
            </a:r>
          </a:p>
          <a:p>
            <a:r>
              <a:rPr lang="en-US" dirty="0" smtClean="0"/>
              <a:t>a </a:t>
            </a:r>
            <a:r>
              <a:rPr lang="en-US" dirty="0"/>
              <a:t>two-dimensional surface in space.</a:t>
            </a:r>
          </a:p>
          <a:p>
            <a:r>
              <a:rPr lang="en-US" dirty="0" smtClean="0"/>
              <a:t>barely </a:t>
            </a:r>
            <a:r>
              <a:rPr lang="en-US" dirty="0"/>
              <a:t>visible with high-powered telescopes.</a:t>
            </a:r>
          </a:p>
          <a:p>
            <a:r>
              <a:rPr lang="en-US" dirty="0" smtClean="0"/>
              <a:t>a </a:t>
            </a:r>
            <a:r>
              <a:rPr lang="en-US" dirty="0"/>
              <a:t>new form of gravity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Legend tells us that Newton realized that the</a:t>
            </a:r>
            <a:br>
              <a:rPr lang="en-US" dirty="0" smtClean="0"/>
            </a:br>
            <a:r>
              <a:rPr lang="en-US" dirty="0" smtClean="0"/>
              <a:t>idea of an apple in free fall applies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all apples.</a:t>
            </a:r>
          </a:p>
          <a:p>
            <a:r>
              <a:rPr lang="en-US" dirty="0" smtClean="0"/>
              <a:t>the Moon.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Neither of these.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5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spacecraft on its way from Earth to the Moon</a:t>
            </a:r>
            <a:br>
              <a:rPr lang="en-US" dirty="0" smtClean="0"/>
            </a:br>
            <a:r>
              <a:rPr lang="en-US" dirty="0" smtClean="0"/>
              <a:t>is pulled equally by Earth and the Moon when it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closer to Earth</a:t>
            </a:r>
            <a:r>
              <a:rPr lang="fr-FR" dirty="0" smtClean="0"/>
              <a:t>'</a:t>
            </a:r>
            <a:r>
              <a:rPr lang="en-US" dirty="0" smtClean="0"/>
              <a:t>s surface. </a:t>
            </a:r>
          </a:p>
          <a:p>
            <a:r>
              <a:rPr lang="en-US" dirty="0" smtClean="0"/>
              <a:t>closer to the Moon</a:t>
            </a:r>
            <a:r>
              <a:rPr lang="fr-FR" dirty="0" smtClean="0"/>
              <a:t>'</a:t>
            </a:r>
            <a:r>
              <a:rPr lang="en-US" dirty="0" smtClean="0"/>
              <a:t>s surface. </a:t>
            </a:r>
          </a:p>
          <a:p>
            <a:r>
              <a:rPr lang="en-US" dirty="0" smtClean="0"/>
              <a:t>halfway from Earth to the Moon. </a:t>
            </a:r>
          </a:p>
          <a:p>
            <a:r>
              <a:rPr lang="en-US" dirty="0" smtClean="0"/>
              <a:t>At no point, since Earth always pulls more strongly.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6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spacecraft on its way from Earth to the Moon</a:t>
            </a:r>
            <a:br>
              <a:rPr lang="en-US" dirty="0" smtClean="0"/>
            </a:br>
            <a:r>
              <a:rPr lang="en-US" dirty="0" smtClean="0"/>
              <a:t>is pulled equally by Earth and the Moon when it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closer to Earth</a:t>
            </a:r>
            <a:r>
              <a:rPr lang="fr-FR" dirty="0" smtClean="0"/>
              <a:t>'</a:t>
            </a:r>
            <a:r>
              <a:rPr lang="en-US" dirty="0" smtClean="0"/>
              <a:t>s surface.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closer to the Moon</a:t>
            </a:r>
            <a:r>
              <a:rPr lang="fr-FR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surface. </a:t>
            </a:r>
          </a:p>
          <a:p>
            <a:r>
              <a:rPr lang="en-US" dirty="0" smtClean="0"/>
              <a:t>halfway from Earth to the Moon. </a:t>
            </a:r>
          </a:p>
          <a:p>
            <a:r>
              <a:rPr lang="en-US" dirty="0" smtClean="0"/>
              <a:t>At no point, since Earth always pulls more strongly.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6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Legend tells us that Newton realized that the idea of an apple in free fall applies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dirty="0" smtClean="0"/>
              <a:t>all apples.</a:t>
            </a:r>
          </a:p>
          <a:p>
            <a:r>
              <a:rPr lang="en-US" dirty="0" smtClean="0"/>
              <a:t>the Moon.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Neither of these.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Explanation: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was the fall of an apple that triggered the notion of the Moon falling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3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Moon falls toward Earth in the sense that it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0"/>
            <a:ext cx="8229600" cy="2709429"/>
          </a:xfrm>
        </p:spPr>
        <p:txBody>
          <a:bodyPr/>
          <a:lstStyle/>
          <a:p>
            <a:r>
              <a:rPr lang="en-US" dirty="0" smtClean="0"/>
              <a:t>with an acceleration of 10 m/s</a:t>
            </a:r>
            <a:r>
              <a:rPr lang="en-US" baseline="30000" dirty="0" smtClean="0"/>
              <a:t>2</a:t>
            </a:r>
            <a:r>
              <a:rPr lang="en-US" dirty="0" smtClean="0"/>
              <a:t>, as do apples on Earth.</a:t>
            </a:r>
          </a:p>
          <a:p>
            <a:r>
              <a:rPr lang="en-US" dirty="0" smtClean="0"/>
              <a:t>beneath the straight-line path it would follow without gravity.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Neither of these.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Moon falls toward Earth in the sense that it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0"/>
            <a:ext cx="8229600" cy="2709429"/>
          </a:xfrm>
        </p:spPr>
        <p:txBody>
          <a:bodyPr/>
          <a:lstStyle/>
          <a:p>
            <a:r>
              <a:rPr lang="en-US" dirty="0" smtClean="0"/>
              <a:t>with an acceleration of 10 m/s</a:t>
            </a:r>
            <a:r>
              <a:rPr lang="en-US" baseline="30000" dirty="0" smtClean="0"/>
              <a:t>2</a:t>
            </a:r>
            <a:r>
              <a:rPr lang="en-US" dirty="0" smtClean="0"/>
              <a:t>, as do apples on Earth.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beneath the straight-line path it would follow without gravity.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Neither of these.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planet remains in orbit while falling around the Sun due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0"/>
            <a:ext cx="8229600" cy="1932837"/>
          </a:xfrm>
        </p:spPr>
        <p:txBody>
          <a:bodyPr/>
          <a:lstStyle/>
          <a:p>
            <a:r>
              <a:rPr lang="en-US" dirty="0" smtClean="0"/>
              <a:t>tangential </a:t>
            </a:r>
            <a:r>
              <a:rPr lang="en-US" dirty="0"/>
              <a:t>velocity.</a:t>
            </a:r>
          </a:p>
          <a:p>
            <a:r>
              <a:rPr lang="en-US" dirty="0" smtClean="0"/>
              <a:t>zero </a:t>
            </a:r>
            <a:r>
              <a:rPr lang="en-US" dirty="0"/>
              <a:t>tangential velocity.</a:t>
            </a:r>
          </a:p>
          <a:p>
            <a:r>
              <a:rPr lang="en-US" dirty="0" smtClean="0"/>
              <a:t>acceleration </a:t>
            </a:r>
            <a:r>
              <a:rPr lang="en-US" dirty="0"/>
              <a:t>of about 10 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centrifugal </a:t>
            </a:r>
            <a:r>
              <a:rPr lang="en-US" dirty="0"/>
              <a:t>force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4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planet remains in orbit while falling around the Sun due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0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tangential </a:t>
            </a:r>
            <a:r>
              <a:rPr lang="en-US" b="1" dirty="0">
                <a:solidFill>
                  <a:srgbClr val="FF0000"/>
                </a:solidFill>
              </a:rPr>
              <a:t>velocity.</a:t>
            </a:r>
          </a:p>
          <a:p>
            <a:r>
              <a:rPr lang="en-US" dirty="0" smtClean="0"/>
              <a:t>zero </a:t>
            </a:r>
            <a:r>
              <a:rPr lang="en-US" dirty="0"/>
              <a:t>tangential velocity.</a:t>
            </a:r>
          </a:p>
          <a:p>
            <a:r>
              <a:rPr lang="en-US" dirty="0" smtClean="0"/>
              <a:t>acceleration </a:t>
            </a:r>
            <a:r>
              <a:rPr lang="en-US" dirty="0"/>
              <a:t>of about 10 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centrifugal </a:t>
            </a:r>
            <a:r>
              <a:rPr lang="en-US" dirty="0"/>
              <a:t>force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949</TotalTime>
  <Words>2250</Words>
  <Application>Microsoft Office PowerPoint</Application>
  <PresentationFormat>On-screen Show (4:3)</PresentationFormat>
  <Paragraphs>347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ＭＳ Ｐゴシック</vt:lpstr>
      <vt:lpstr>Arial</vt:lpstr>
      <vt:lpstr>HA5Lect_template</vt:lpstr>
      <vt:lpstr>Chapter 9: Gravity</vt:lpstr>
      <vt:lpstr>Gravity was first discovered by</vt:lpstr>
      <vt:lpstr>Gravity was first discovered by</vt:lpstr>
      <vt:lpstr>Legend tells us that Newton realized that the idea of an apple in free fall applies to</vt:lpstr>
      <vt:lpstr>Legend tells us that Newton realized that the idea of an apple in free fall applies to</vt:lpstr>
      <vt:lpstr>The Moon falls toward Earth in the sense that it falls</vt:lpstr>
      <vt:lpstr>The Moon falls toward Earth in the sense that it falls</vt:lpstr>
      <vt:lpstr>A planet remains in orbit while falling around the Sun due to</vt:lpstr>
      <vt:lpstr>A planet remains in orbit while falling around the Sun due to</vt:lpstr>
      <vt:lpstr>The gravitational constant G in Newton's law of gravity</vt:lpstr>
      <vt:lpstr>The gravitational constant G in Newton's law of gravity</vt:lpstr>
      <vt:lpstr>The force of gravity between two planets depends on their</vt:lpstr>
      <vt:lpstr>The force of gravity between two planets depends on their</vt:lpstr>
      <vt:lpstr>If the Sun were half as massive, its pull on Mars would be</vt:lpstr>
      <vt:lpstr>If the Sun were half as massive, its pull on Mars would be</vt:lpstr>
      <vt:lpstr>An apple halfway up a tree falls due to gravity. An apple at the top of the tree is pulled by a gravitational force that is</vt:lpstr>
      <vt:lpstr>An apple halfway up a tree falls due to gravity. An apple at the top of the tree is pulled by a gravitational force that is</vt:lpstr>
      <vt:lpstr>Our sensation of weight</vt:lpstr>
      <vt:lpstr>Our sensation of weight</vt:lpstr>
      <vt:lpstr>When an astronaut in orbit is weightless, he or she is</vt:lpstr>
      <vt:lpstr>When an astronaut in orbit is weightless, he or she is</vt:lpstr>
      <vt:lpstr>Inhabitants of the International Space Station do not have a </vt:lpstr>
      <vt:lpstr>Inhabitants of the International Space Station do not have a </vt:lpstr>
      <vt:lpstr>The body most responsible for ocean tides on Earth is</vt:lpstr>
      <vt:lpstr>The body most responsible for ocean tides on Earth is</vt:lpstr>
      <vt:lpstr>Most educated people know what body produces ocean tides, but which pulls more strongly on Earth and its oceans?</vt:lpstr>
      <vt:lpstr>Most educated people know what body produces ocean tides, but which pulls more strongly on Earth and its oceans?</vt:lpstr>
      <vt:lpstr>The highest ocean tides occur when Earth and the Moon are</vt:lpstr>
      <vt:lpstr>The highest ocean tides occur when Earth and the Moon are</vt:lpstr>
      <vt:lpstr>Tides in Earth's atmosphere </vt:lpstr>
      <vt:lpstr>Tides in Earth's atmosphere </vt:lpstr>
      <vt:lpstr>Compared to the gravitational field of Earth at its surface, Earth's gravitational field at a distance  3 times as far from Earth's center is about</vt:lpstr>
      <vt:lpstr>Compared to the gravitational field of Earth at its surface, Earth's gravitational field at a distance 3 times as far from Earth's center is about</vt:lpstr>
      <vt:lpstr>Compared to the gravitational field of Earth at its surface, Earth's gravitational field at its center is </vt:lpstr>
      <vt:lpstr>Compared to the gravitational field of Earth at its surface, Earth's gravitational field at its center is </vt:lpstr>
      <vt:lpstr>Imagine you're standing on the surface of a shrinking planet. If it shrinks to one-tenth its original diameter with no change in mass, on the shrunken surface you'd weigh</vt:lpstr>
      <vt:lpstr>Imagine you're standing on the surface of a shrinking planet. If it shrinks to one-tenth its original diameter with no change in mass, on the shrunken surface you'd weigh</vt:lpstr>
      <vt:lpstr>A black hole is</vt:lpstr>
      <vt:lpstr>A black hole is</vt:lpstr>
      <vt:lpstr>A spacecraft on its way from Earth to the Moon is pulled equally by Earth and the Moon when it is </vt:lpstr>
      <vt:lpstr>A spacecraft on its way from Earth to the Moon is pulled equally by Earth and the Moon when it is </vt:lpstr>
    </vt:vector>
  </TitlesOfParts>
  <Company>뿿ˤʤ㏘뿿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Sekar Ganesan</cp:lastModifiedBy>
  <cp:revision>124</cp:revision>
  <dcterms:created xsi:type="dcterms:W3CDTF">2007-09-26T05:29:17Z</dcterms:created>
  <dcterms:modified xsi:type="dcterms:W3CDTF">2014-04-07T17:05:20Z</dcterms:modified>
</cp:coreProperties>
</file>