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1"/>
  </p:notesMasterIdLst>
  <p:handoutMasterIdLst>
    <p:handoutMasterId r:id="rId62"/>
  </p:handoutMasterIdLst>
  <p:sldIdLst>
    <p:sldId id="256" r:id="rId2"/>
    <p:sldId id="260" r:id="rId3"/>
    <p:sldId id="261" r:id="rId4"/>
    <p:sldId id="262" r:id="rId5"/>
    <p:sldId id="263" r:id="rId6"/>
    <p:sldId id="330" r:id="rId7"/>
    <p:sldId id="340" r:id="rId8"/>
    <p:sldId id="266" r:id="rId9"/>
    <p:sldId id="267" r:id="rId10"/>
    <p:sldId id="341" r:id="rId11"/>
    <p:sldId id="331" r:id="rId12"/>
    <p:sldId id="270" r:id="rId13"/>
    <p:sldId id="320" r:id="rId14"/>
    <p:sldId id="272" r:id="rId15"/>
    <p:sldId id="273" r:id="rId16"/>
    <p:sldId id="274" r:id="rId17"/>
    <p:sldId id="332" r:id="rId18"/>
    <p:sldId id="346" r:id="rId19"/>
    <p:sldId id="277" r:id="rId20"/>
    <p:sldId id="278" r:id="rId21"/>
    <p:sldId id="279" r:id="rId22"/>
    <p:sldId id="280" r:id="rId23"/>
    <p:sldId id="333" r:id="rId24"/>
    <p:sldId id="347" r:id="rId25"/>
    <p:sldId id="283" r:id="rId26"/>
    <p:sldId id="334" r:id="rId27"/>
    <p:sldId id="335" r:id="rId28"/>
    <p:sldId id="348" r:id="rId29"/>
    <p:sldId id="287" r:id="rId30"/>
    <p:sldId id="288" r:id="rId31"/>
    <p:sldId id="329" r:id="rId32"/>
    <p:sldId id="336" r:id="rId33"/>
    <p:sldId id="342" r:id="rId34"/>
    <p:sldId id="337" r:id="rId35"/>
    <p:sldId id="343" r:id="rId36"/>
    <p:sldId id="294" r:id="rId37"/>
    <p:sldId id="295" r:id="rId38"/>
    <p:sldId id="296" r:id="rId39"/>
    <p:sldId id="338" r:id="rId40"/>
    <p:sldId id="344" r:id="rId41"/>
    <p:sldId id="299" r:id="rId42"/>
    <p:sldId id="300" r:id="rId43"/>
    <p:sldId id="301" r:id="rId44"/>
    <p:sldId id="302" r:id="rId45"/>
    <p:sldId id="303" r:id="rId46"/>
    <p:sldId id="304" r:id="rId47"/>
    <p:sldId id="305" r:id="rId48"/>
    <p:sldId id="339" r:id="rId49"/>
    <p:sldId id="345" r:id="rId50"/>
    <p:sldId id="308" r:id="rId51"/>
    <p:sldId id="309" r:id="rId52"/>
    <p:sldId id="328" r:id="rId53"/>
    <p:sldId id="311" r:id="rId54"/>
    <p:sldId id="312" r:id="rId55"/>
    <p:sldId id="313" r:id="rId56"/>
    <p:sldId id="314" r:id="rId57"/>
    <p:sldId id="315" r:id="rId58"/>
    <p:sldId id="316" r:id="rId59"/>
    <p:sldId id="317" r:id="rId60"/>
  </p:sldIdLst>
  <p:sldSz cx="9144000" cy="6858000" type="screen4x3"/>
  <p:notesSz cx="6858000" cy="9144000"/>
  <p:custDataLst>
    <p:tags r:id="rId6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5" autoAdjust="0"/>
    <p:restoredTop sz="97229" autoAdjust="0"/>
  </p:normalViewPr>
  <p:slideViewPr>
    <p:cSldViewPr snapToGrid="0">
      <p:cViewPr varScale="1">
        <p:scale>
          <a:sx n="146" d="100"/>
          <a:sy n="146" d="100"/>
        </p:scale>
        <p:origin x="-1872"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tags" Target="tags/tag1.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23/04/14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472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Yes</a:t>
            </a:r>
            <a:endParaRPr lang="en-US" dirty="0"/>
          </a:p>
        </p:txBody>
      </p:sp>
    </p:spTree>
    <p:extLst>
      <p:ext uri="{BB962C8B-B14F-4D97-AF65-F5344CB8AC3E}">
        <p14:creationId xmlns:p14="http://schemas.microsoft.com/office/powerpoint/2010/main" val="8630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Yes</a:t>
            </a:r>
            <a:endParaRPr lang="en-US" dirty="0"/>
          </a:p>
        </p:txBody>
      </p:sp>
    </p:spTree>
    <p:extLst>
      <p:ext uri="{BB962C8B-B14F-4D97-AF65-F5344CB8AC3E}">
        <p14:creationId xmlns:p14="http://schemas.microsoft.com/office/powerpoint/2010/main" val="86309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Yes</a:t>
            </a:r>
            <a:r>
              <a:rPr lang="en-US" dirty="0">
                <a:ea typeface="Batang" charset="0"/>
                <a:cs typeface="Batang" charset="0"/>
              </a:rPr>
              <a:t>, due to motion </a:t>
            </a:r>
            <a:r>
              <a:rPr lang="en-US" dirty="0" smtClean="0">
                <a:ea typeface="Batang" charset="0"/>
                <a:cs typeface="Batang" charset="0"/>
              </a:rPr>
              <a:t>alone</a:t>
            </a:r>
            <a:endParaRPr lang="en-US" dirty="0"/>
          </a:p>
        </p:txBody>
      </p:sp>
    </p:spTree>
    <p:extLst>
      <p:ext uri="{BB962C8B-B14F-4D97-AF65-F5344CB8AC3E}">
        <p14:creationId xmlns:p14="http://schemas.microsoft.com/office/powerpoint/2010/main" val="153482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Yes</a:t>
            </a:r>
            <a:r>
              <a:rPr lang="en-US" dirty="0">
                <a:ea typeface="Batang" charset="0"/>
                <a:cs typeface="Batang" charset="0"/>
              </a:rPr>
              <a:t>, due to motion </a:t>
            </a:r>
            <a:r>
              <a:rPr lang="en-US" dirty="0" smtClean="0">
                <a:ea typeface="Batang" charset="0"/>
                <a:cs typeface="Batang" charset="0"/>
              </a:rPr>
              <a:t>alone</a:t>
            </a:r>
            <a:endParaRPr lang="en-US" dirty="0"/>
          </a:p>
        </p:txBody>
      </p:sp>
    </p:spTree>
    <p:extLst>
      <p:ext uri="{BB962C8B-B14F-4D97-AF65-F5344CB8AC3E}">
        <p14:creationId xmlns:p14="http://schemas.microsoft.com/office/powerpoint/2010/main" val="153482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a:t>
            </a:r>
            <a:r>
              <a:rPr lang="en-US" baseline="0" dirty="0" smtClean="0">
                <a:ea typeface="Batang" charset="0"/>
                <a:cs typeface="Batang" charset="0"/>
              </a:rPr>
              <a:t> </a:t>
            </a:r>
            <a:r>
              <a:rPr lang="en-US" i="1" dirty="0" smtClean="0">
                <a:ea typeface="Batang" charset="0"/>
                <a:cs typeface="Batang" charset="0"/>
              </a:rPr>
              <a:t>Fd</a:t>
            </a:r>
            <a:r>
              <a:rPr lang="en-US" dirty="0" smtClean="0">
                <a:ea typeface="Batang" charset="0"/>
                <a:cs typeface="Batang" charset="0"/>
              </a:rPr>
              <a:t> </a:t>
            </a:r>
            <a:r>
              <a:rPr lang="en-US" dirty="0">
                <a:ea typeface="Batang" charset="0"/>
                <a:cs typeface="Batang" charset="0"/>
              </a:rPr>
              <a:t>= </a:t>
            </a:r>
            <a:r>
              <a:rPr lang="en-US" sz="800" dirty="0" smtClean="0">
                <a:sym typeface="Symbol" charset="0"/>
              </a:rPr>
              <a:t>∆</a:t>
            </a:r>
            <a:r>
              <a:rPr lang="en-US" sz="800" baseline="30000" dirty="0" smtClean="0">
                <a:sym typeface="Symbol" charset="0"/>
              </a:rPr>
              <a:t>1</a:t>
            </a:r>
            <a:r>
              <a:rPr lang="en-US" sz="800" dirty="0" smtClean="0">
                <a:sym typeface="Symbol" charset="0"/>
              </a:rPr>
              <a:t>/</a:t>
            </a:r>
            <a:r>
              <a:rPr lang="en-US" sz="800" baseline="-25000" dirty="0" smtClean="0">
                <a:sym typeface="Symbol" charset="0"/>
              </a:rPr>
              <a:t>2</a:t>
            </a:r>
            <a:r>
              <a:rPr lang="en-US" sz="800" i="1" dirty="0" smtClean="0">
                <a:sym typeface="Symbol" charset="0"/>
              </a:rPr>
              <a:t>mv</a:t>
            </a:r>
            <a:r>
              <a:rPr lang="en-US" sz="800" baseline="30000" dirty="0" smtClean="0">
                <a:sym typeface="Symbol" charset="0"/>
              </a:rPr>
              <a:t>2</a:t>
            </a:r>
            <a:r>
              <a:rPr lang="en-US" sz="800" dirty="0">
                <a:sym typeface="Symbol" charset="0"/>
              </a:rPr>
              <a: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3383139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a:t>
            </a:r>
            <a:r>
              <a:rPr lang="en-US" baseline="0" dirty="0" smtClean="0">
                <a:ea typeface="Batang" charset="0"/>
                <a:cs typeface="Batang" charset="0"/>
              </a:rPr>
              <a:t> </a:t>
            </a:r>
            <a:r>
              <a:rPr lang="en-US" i="1" dirty="0" smtClean="0">
                <a:ea typeface="Batang" charset="0"/>
                <a:cs typeface="Batang" charset="0"/>
              </a:rPr>
              <a:t>Fd</a:t>
            </a:r>
            <a:r>
              <a:rPr lang="en-US" dirty="0" smtClean="0">
                <a:ea typeface="Batang" charset="0"/>
                <a:cs typeface="Batang" charset="0"/>
              </a:rPr>
              <a:t> </a:t>
            </a:r>
            <a:r>
              <a:rPr lang="en-US" dirty="0">
                <a:ea typeface="Batang" charset="0"/>
                <a:cs typeface="Batang" charset="0"/>
              </a:rPr>
              <a:t>= </a:t>
            </a:r>
            <a:r>
              <a:rPr lang="en-US" sz="800" dirty="0" smtClean="0">
                <a:sym typeface="Symbol" charset="0"/>
              </a:rPr>
              <a:t>∆</a:t>
            </a:r>
            <a:r>
              <a:rPr lang="en-US" sz="800" baseline="30000" dirty="0" smtClean="0">
                <a:sym typeface="Symbol" charset="0"/>
              </a:rPr>
              <a:t>1</a:t>
            </a:r>
            <a:r>
              <a:rPr lang="en-US" sz="800" dirty="0" smtClean="0">
                <a:sym typeface="Symbol" charset="0"/>
              </a:rPr>
              <a:t>/</a:t>
            </a:r>
            <a:r>
              <a:rPr lang="en-US" sz="800" baseline="-25000" dirty="0" smtClean="0">
                <a:sym typeface="Symbol" charset="0"/>
              </a:rPr>
              <a:t>2</a:t>
            </a:r>
            <a:r>
              <a:rPr lang="en-US" sz="800" i="1" dirty="0" smtClean="0">
                <a:sym typeface="Symbol" charset="0"/>
              </a:rPr>
              <a:t>mv</a:t>
            </a:r>
            <a:r>
              <a:rPr lang="en-US" sz="800" baseline="30000" dirty="0" smtClean="0">
                <a:sym typeface="Symbol" charset="0"/>
              </a:rPr>
              <a:t>2</a:t>
            </a:r>
            <a:r>
              <a:rPr lang="en-US" sz="800" dirty="0">
                <a:sym typeface="Symbol" charset="0"/>
              </a:rPr>
              <a: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3383139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 None </a:t>
            </a:r>
            <a:r>
              <a:rPr lang="en-US" dirty="0">
                <a:ea typeface="Batang" charset="0"/>
                <a:cs typeface="Batang" charset="0"/>
              </a:rPr>
              <a:t>of the above</a:t>
            </a:r>
            <a:r>
              <a:rPr lang="en-US" dirty="0" smtClean="0">
                <a:ea typeface="Batang" charset="0"/>
                <a:cs typeface="Batang" charset="0"/>
              </a:rPr>
              <a:t>.</a:t>
            </a:r>
            <a:endParaRPr lang="en-US" dirty="0"/>
          </a:p>
        </p:txBody>
      </p:sp>
    </p:spTree>
    <p:extLst>
      <p:ext uri="{BB962C8B-B14F-4D97-AF65-F5344CB8AC3E}">
        <p14:creationId xmlns:p14="http://schemas.microsoft.com/office/powerpoint/2010/main" val="1643558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D. None </a:t>
            </a:r>
            <a:r>
              <a:rPr lang="en-US" dirty="0">
                <a:ea typeface="Batang" charset="0"/>
                <a:cs typeface="Batang" charset="0"/>
              </a:rPr>
              <a:t>of the above</a:t>
            </a:r>
            <a:r>
              <a:rPr lang="en-US" dirty="0" smtClean="0">
                <a:ea typeface="Batang" charset="0"/>
                <a:cs typeface="Batang" charset="0"/>
              </a:rPr>
              <a:t>.</a:t>
            </a:r>
            <a:endParaRPr lang="en-US" dirty="0"/>
          </a:p>
        </p:txBody>
      </p:sp>
    </p:spTree>
    <p:extLst>
      <p:ext uri="{BB962C8B-B14F-4D97-AF65-F5344CB8AC3E}">
        <p14:creationId xmlns:p14="http://schemas.microsoft.com/office/powerpoint/2010/main" val="164355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Batang" charset="0"/>
                <a:cs typeface="Batang" charset="0"/>
              </a:rPr>
              <a:t>B</a:t>
            </a:r>
            <a:r>
              <a:rPr lang="en-US" smtClean="0">
                <a:ea typeface="Batang" charset="0"/>
                <a:cs typeface="Batang" charset="0"/>
              </a:rPr>
              <a:t>.</a:t>
            </a:r>
            <a:r>
              <a:rPr lang="en-US" baseline="0" smtClean="0">
                <a:ea typeface="Batang" charset="0"/>
                <a:cs typeface="Batang" charset="0"/>
              </a:rPr>
              <a:t> </a:t>
            </a:r>
            <a:r>
              <a:rPr lang="en-US" smtClean="0">
                <a:ea typeface="Batang" charset="0"/>
                <a:cs typeface="Batang" charset="0"/>
              </a:rPr>
              <a:t>10 </a:t>
            </a:r>
            <a:r>
              <a:rPr lang="en-US" dirty="0">
                <a:ea typeface="Batang" charset="0"/>
                <a:cs typeface="Batang" charset="0"/>
              </a:rPr>
              <a:t>joules go to warming the bow.</a:t>
            </a:r>
          </a:p>
          <a:p>
            <a:endParaRPr lang="en-US" dirty="0"/>
          </a:p>
        </p:txBody>
      </p:sp>
    </p:spTree>
    <p:extLst>
      <p:ext uri="{BB962C8B-B14F-4D97-AF65-F5344CB8AC3E}">
        <p14:creationId xmlns:p14="http://schemas.microsoft.com/office/powerpoint/2010/main" val="401023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Batang" charset="0"/>
                <a:cs typeface="Batang" charset="0"/>
              </a:rPr>
              <a:t>B</a:t>
            </a:r>
            <a:r>
              <a:rPr lang="en-US" smtClean="0">
                <a:ea typeface="Batang" charset="0"/>
                <a:cs typeface="Batang" charset="0"/>
              </a:rPr>
              <a:t>.</a:t>
            </a:r>
            <a:r>
              <a:rPr lang="en-US" baseline="0" smtClean="0">
                <a:ea typeface="Batang" charset="0"/>
                <a:cs typeface="Batang" charset="0"/>
              </a:rPr>
              <a:t> </a:t>
            </a:r>
            <a:r>
              <a:rPr lang="en-US" smtClean="0">
                <a:ea typeface="Batang" charset="0"/>
                <a:cs typeface="Batang" charset="0"/>
              </a:rPr>
              <a:t>10 </a:t>
            </a:r>
            <a:r>
              <a:rPr lang="en-US" dirty="0">
                <a:ea typeface="Batang" charset="0"/>
                <a:cs typeface="Batang" charset="0"/>
              </a:rPr>
              <a:t>joules go to warming the bow.</a:t>
            </a:r>
          </a:p>
          <a:p>
            <a:endParaRPr lang="en-US" dirty="0"/>
          </a:p>
        </p:txBody>
      </p:sp>
    </p:spTree>
    <p:extLst>
      <p:ext uri="{BB962C8B-B14F-4D97-AF65-F5344CB8AC3E}">
        <p14:creationId xmlns:p14="http://schemas.microsoft.com/office/powerpoint/2010/main" val="40102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on </a:t>
            </a:r>
            <a:r>
              <a:rPr lang="en-US" dirty="0">
                <a:ea typeface="Batang" charset="0"/>
                <a:cs typeface="Batang" charset="0"/>
              </a:rPr>
              <a:t>the wall.</a:t>
            </a:r>
          </a:p>
          <a:p>
            <a:endParaRPr lang="en-US" dirty="0"/>
          </a:p>
        </p:txBody>
      </p:sp>
    </p:spTree>
    <p:extLst>
      <p:ext uri="{BB962C8B-B14F-4D97-AF65-F5344CB8AC3E}">
        <p14:creationId xmlns:p14="http://schemas.microsoft.com/office/powerpoint/2010/main" val="278565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Batang" charset="0"/>
                <a:cs typeface="Batang" charset="0"/>
              </a:rPr>
              <a:t>C</a:t>
            </a:r>
            <a:r>
              <a:rPr lang="en-US" smtClean="0">
                <a:ea typeface="Batang" charset="0"/>
                <a:cs typeface="Batang" charset="0"/>
              </a:rPr>
              <a:t>.</a:t>
            </a:r>
            <a:r>
              <a:rPr lang="en-US" baseline="0" smtClean="0">
                <a:ea typeface="Batang" charset="0"/>
                <a:cs typeface="Batang" charset="0"/>
              </a:rPr>
              <a:t> </a:t>
            </a:r>
            <a:r>
              <a:rPr lang="en-US" smtClean="0">
                <a:ea typeface="Batang" charset="0"/>
                <a:cs typeface="Batang" charset="0"/>
              </a:rPr>
              <a:t>25 </a:t>
            </a:r>
            <a:r>
              <a:rPr lang="en-US" dirty="0">
                <a:ea typeface="Batang" charset="0"/>
                <a:cs typeface="Batang" charset="0"/>
              </a:rPr>
              <a:t>centimeters.</a:t>
            </a:r>
          </a:p>
          <a:p>
            <a:endParaRPr lang="en-US" dirty="0"/>
          </a:p>
        </p:txBody>
      </p:sp>
    </p:spTree>
    <p:extLst>
      <p:ext uri="{BB962C8B-B14F-4D97-AF65-F5344CB8AC3E}">
        <p14:creationId xmlns:p14="http://schemas.microsoft.com/office/powerpoint/2010/main" val="52196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Batang" charset="0"/>
                <a:cs typeface="Batang" charset="0"/>
              </a:rPr>
              <a:t>C</a:t>
            </a:r>
            <a:r>
              <a:rPr lang="en-US" smtClean="0">
                <a:ea typeface="Batang" charset="0"/>
                <a:cs typeface="Batang" charset="0"/>
              </a:rPr>
              <a:t>.</a:t>
            </a:r>
            <a:r>
              <a:rPr lang="en-US" baseline="0" smtClean="0">
                <a:ea typeface="Batang" charset="0"/>
                <a:cs typeface="Batang" charset="0"/>
              </a:rPr>
              <a:t> </a:t>
            </a:r>
            <a:r>
              <a:rPr lang="en-US" smtClean="0">
                <a:ea typeface="Batang" charset="0"/>
                <a:cs typeface="Batang" charset="0"/>
              </a:rPr>
              <a:t>25 </a:t>
            </a:r>
            <a:r>
              <a:rPr lang="en-US" dirty="0">
                <a:ea typeface="Batang" charset="0"/>
                <a:cs typeface="Batang" charset="0"/>
              </a:rPr>
              <a:t>centimeters.</a:t>
            </a:r>
          </a:p>
          <a:p>
            <a:endParaRPr lang="en-US" dirty="0"/>
          </a:p>
        </p:txBody>
      </p:sp>
    </p:spTree>
    <p:extLst>
      <p:ext uri="{BB962C8B-B14F-4D97-AF65-F5344CB8AC3E}">
        <p14:creationId xmlns:p14="http://schemas.microsoft.com/office/powerpoint/2010/main" val="52196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a:t>
            </a:r>
            <a:r>
              <a:rPr lang="en-US" baseline="0" dirty="0" smtClean="0">
                <a:ea typeface="Batang" charset="0"/>
                <a:cs typeface="Batang" charset="0"/>
              </a:rPr>
              <a:t> </a:t>
            </a:r>
            <a:r>
              <a:rPr lang="en-US" dirty="0" smtClean="0">
                <a:ea typeface="Batang" charset="0"/>
                <a:cs typeface="Batang" charset="0"/>
              </a:rPr>
              <a:t>30</a:t>
            </a:r>
            <a:r>
              <a:rPr lang="en-US" dirty="0">
                <a:ea typeface="Batang" charset="0"/>
                <a:cs typeface="Batang" charset="0"/>
              </a:rPr>
              <a:t>% of the energy input to useful work—70% of the energy input will be wasted.</a:t>
            </a:r>
          </a:p>
          <a:p>
            <a:endParaRPr lang="en-US" dirty="0"/>
          </a:p>
        </p:txBody>
      </p:sp>
    </p:spTree>
    <p:extLst>
      <p:ext uri="{BB962C8B-B14F-4D97-AF65-F5344CB8AC3E}">
        <p14:creationId xmlns:p14="http://schemas.microsoft.com/office/powerpoint/2010/main" val="1504013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dirty="0" smtClean="0">
                <a:ea typeface="Batang" charset="0"/>
                <a:cs typeface="Batang" charset="0"/>
              </a:rPr>
              <a:t>.</a:t>
            </a:r>
            <a:r>
              <a:rPr lang="en-US" baseline="0" dirty="0" smtClean="0">
                <a:ea typeface="Batang" charset="0"/>
                <a:cs typeface="Batang" charset="0"/>
              </a:rPr>
              <a:t> </a:t>
            </a:r>
            <a:r>
              <a:rPr lang="en-US" dirty="0" smtClean="0">
                <a:ea typeface="Batang" charset="0"/>
                <a:cs typeface="Batang" charset="0"/>
              </a:rPr>
              <a:t>30</a:t>
            </a:r>
            <a:r>
              <a:rPr lang="en-US" dirty="0">
                <a:ea typeface="Batang" charset="0"/>
                <a:cs typeface="Batang" charset="0"/>
              </a:rPr>
              <a:t>% of the energy input to useful work—70% of the energy input will be wasted.</a:t>
            </a:r>
          </a:p>
          <a:p>
            <a:endParaRPr lang="en-US" dirty="0"/>
          </a:p>
        </p:txBody>
      </p:sp>
    </p:spTree>
    <p:extLst>
      <p:ext uri="{BB962C8B-B14F-4D97-AF65-F5344CB8AC3E}">
        <p14:creationId xmlns:p14="http://schemas.microsoft.com/office/powerpoint/2010/main" val="153316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on </a:t>
            </a:r>
            <a:r>
              <a:rPr lang="en-US" dirty="0">
                <a:ea typeface="Batang" charset="0"/>
                <a:cs typeface="Batang" charset="0"/>
              </a:rPr>
              <a:t>the wall.</a:t>
            </a:r>
          </a:p>
          <a:p>
            <a:endParaRPr lang="en-US" dirty="0"/>
          </a:p>
        </p:txBody>
      </p:sp>
    </p:spTree>
    <p:extLst>
      <p:ext uri="{BB962C8B-B14F-4D97-AF65-F5344CB8AC3E}">
        <p14:creationId xmlns:p14="http://schemas.microsoft.com/office/powerpoint/2010/main" val="278565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Twice </a:t>
            </a:r>
            <a:r>
              <a:rPr lang="en-US" dirty="0">
                <a:ea typeface="Batang" charset="0"/>
                <a:cs typeface="Batang" charset="0"/>
              </a:rPr>
              <a:t>as </a:t>
            </a:r>
            <a:r>
              <a:rPr lang="en-US" dirty="0" smtClean="0">
                <a:ea typeface="Batang" charset="0"/>
                <a:cs typeface="Batang" charset="0"/>
              </a:rPr>
              <a:t>much</a:t>
            </a:r>
            <a:endParaRPr lang="en-US" dirty="0"/>
          </a:p>
        </p:txBody>
      </p:sp>
    </p:spTree>
    <p:extLst>
      <p:ext uri="{BB962C8B-B14F-4D97-AF65-F5344CB8AC3E}">
        <p14:creationId xmlns:p14="http://schemas.microsoft.com/office/powerpoint/2010/main" val="127185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Batang" charset="0"/>
                <a:cs typeface="Batang" charset="0"/>
              </a:rPr>
              <a:t>A.</a:t>
            </a:r>
            <a:r>
              <a:rPr lang="en-US" baseline="0" dirty="0" smtClean="0">
                <a:ea typeface="Batang" charset="0"/>
                <a:cs typeface="Batang" charset="0"/>
              </a:rPr>
              <a:t> </a:t>
            </a:r>
            <a:r>
              <a:rPr lang="en-US" dirty="0" smtClean="0">
                <a:ea typeface="Batang" charset="0"/>
                <a:cs typeface="Batang" charset="0"/>
              </a:rPr>
              <a:t>Twice </a:t>
            </a:r>
            <a:r>
              <a:rPr lang="en-US" dirty="0">
                <a:ea typeface="Batang" charset="0"/>
                <a:cs typeface="Batang" charset="0"/>
              </a:rPr>
              <a:t>as </a:t>
            </a:r>
            <a:r>
              <a:rPr lang="en-US" dirty="0" smtClean="0">
                <a:ea typeface="Batang" charset="0"/>
                <a:cs typeface="Batang" charset="0"/>
              </a:rPr>
              <a:t>much</a:t>
            </a:r>
            <a:endParaRPr lang="en-US" dirty="0"/>
          </a:p>
        </p:txBody>
      </p:sp>
    </p:spTree>
    <p:extLst>
      <p:ext uri="{BB962C8B-B14F-4D97-AF65-F5344CB8AC3E}">
        <p14:creationId xmlns:p14="http://schemas.microsoft.com/office/powerpoint/2010/main" val="127185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a:t>
            </a:r>
            <a:r>
              <a:rPr lang="en-US" dirty="0">
                <a:ea typeface="Batang" charset="0"/>
                <a:cs typeface="Batang" charset="0"/>
              </a:rPr>
              <a:t>twice as much.</a:t>
            </a:r>
          </a:p>
          <a:p>
            <a:endParaRPr lang="en-US" dirty="0"/>
          </a:p>
        </p:txBody>
      </p:sp>
    </p:spTree>
    <p:extLst>
      <p:ext uri="{BB962C8B-B14F-4D97-AF65-F5344CB8AC3E}">
        <p14:creationId xmlns:p14="http://schemas.microsoft.com/office/powerpoint/2010/main" val="269101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dirty="0" smtClean="0">
                <a:ea typeface="Batang" charset="0"/>
                <a:cs typeface="Batang" charset="0"/>
              </a:rPr>
              <a:t>. </a:t>
            </a:r>
            <a:r>
              <a:rPr lang="en-US" dirty="0">
                <a:ea typeface="Batang" charset="0"/>
                <a:cs typeface="Batang" charset="0"/>
              </a:rPr>
              <a:t>twice as much.</a:t>
            </a:r>
          </a:p>
          <a:p>
            <a:endParaRPr lang="en-US" dirty="0"/>
          </a:p>
        </p:txBody>
      </p:sp>
    </p:spTree>
    <p:extLst>
      <p:ext uri="{BB962C8B-B14F-4D97-AF65-F5344CB8AC3E}">
        <p14:creationId xmlns:p14="http://schemas.microsoft.com/office/powerpoint/2010/main" val="366449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charset="0"/>
                <a:cs typeface="Batang" charset="0"/>
              </a:rPr>
              <a:t>C.</a:t>
            </a:r>
            <a:r>
              <a:rPr lang="en-US" baseline="0" smtClean="0">
                <a:ea typeface="Batang" charset="0"/>
                <a:cs typeface="Batang" charset="0"/>
              </a:rPr>
              <a:t> </a:t>
            </a:r>
            <a:r>
              <a:rPr lang="en-US" smtClean="0">
                <a:ea typeface="Batang" charset="0"/>
                <a:cs typeface="Batang" charset="0"/>
              </a:rPr>
              <a:t>power</a:t>
            </a:r>
            <a:r>
              <a:rPr lang="en-US" dirty="0">
                <a:ea typeface="Batang" charset="0"/>
                <a:cs typeface="Batang" charset="0"/>
              </a:rPr>
              <a:t>.</a:t>
            </a:r>
          </a:p>
          <a:p>
            <a:endParaRPr lang="en-US" dirty="0"/>
          </a:p>
        </p:txBody>
      </p:sp>
    </p:spTree>
    <p:extLst>
      <p:ext uri="{BB962C8B-B14F-4D97-AF65-F5344CB8AC3E}">
        <p14:creationId xmlns:p14="http://schemas.microsoft.com/office/powerpoint/2010/main" val="154698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charset="0"/>
                <a:cs typeface="Batang" charset="0"/>
              </a:rPr>
              <a:t>C.</a:t>
            </a:r>
            <a:r>
              <a:rPr lang="en-US" baseline="0" smtClean="0">
                <a:ea typeface="Batang" charset="0"/>
                <a:cs typeface="Batang" charset="0"/>
              </a:rPr>
              <a:t> </a:t>
            </a:r>
            <a:r>
              <a:rPr lang="en-US" smtClean="0">
                <a:ea typeface="Batang" charset="0"/>
                <a:cs typeface="Batang" charset="0"/>
              </a:rPr>
              <a:t>power</a:t>
            </a:r>
            <a:r>
              <a:rPr lang="en-US" dirty="0">
                <a:ea typeface="Batang" charset="0"/>
                <a:cs typeface="Batang" charset="0"/>
              </a:rPr>
              <a:t>.</a:t>
            </a:r>
          </a:p>
          <a:p>
            <a:endParaRPr lang="en-US" dirty="0"/>
          </a:p>
        </p:txBody>
      </p:sp>
    </p:spTree>
    <p:extLst>
      <p:ext uri="{BB962C8B-B14F-4D97-AF65-F5344CB8AC3E}">
        <p14:creationId xmlns:p14="http://schemas.microsoft.com/office/powerpoint/2010/main" val="154698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smtClean="0"/>
              <a:t>© 2015 Pearson Education, Inc.</a:t>
            </a:r>
            <a:endParaRPr lang="en-GB"/>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smtClean="0"/>
              <a:t>© 2015 Pearson Education, Inc.</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2865011" cy="1077218"/>
          </a:xfrm>
        </p:spPr>
        <p:txBody>
          <a:bodyPr/>
          <a:lstStyle/>
          <a:p>
            <a:r>
              <a:rPr lang="en-US" dirty="0" smtClean="0"/>
              <a:t>Chapter 7: Energy</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NEIGHBOR</a:t>
            </a:r>
          </a:p>
        </p:txBody>
      </p:sp>
      <p:sp>
        <p:nvSpPr>
          <p:cNvPr id="506883" name="Rectangle 3"/>
          <p:cNvSpPr>
            <a:spLocks noGrp="1" noChangeArrowheads="1"/>
          </p:cNvSpPr>
          <p:nvPr>
            <p:ph idx="1"/>
          </p:nvPr>
        </p:nvSpPr>
        <p:spPr>
          <a:xfrm>
            <a:off x="365125" y="1621855"/>
            <a:ext cx="8229600" cy="5061941"/>
          </a:xfrm>
        </p:spPr>
        <p:txBody>
          <a:bodyPr/>
          <a:lstStyle/>
          <a:p>
            <a:pPr marL="0" indent="0">
              <a:buNone/>
            </a:pPr>
            <a:r>
              <a:rPr lang="en-US" dirty="0"/>
              <a:t>Work is done in lifting a barbell. How much work is done in lifting a barbell that is twice as heavy the same distance</a:t>
            </a:r>
            <a:r>
              <a:rPr lang="en-US" dirty="0" smtClean="0"/>
              <a:t>?</a:t>
            </a:r>
            <a:br>
              <a:rPr lang="en-US" dirty="0" smtClean="0"/>
            </a:br>
            <a:endParaRPr lang="en-US" sz="1500" dirty="0" smtClean="0"/>
          </a:p>
          <a:p>
            <a:pPr marL="514350" indent="-514350">
              <a:buFont typeface="+mj-lt"/>
              <a:buAutoNum type="alphaUcPeriod"/>
            </a:pPr>
            <a:r>
              <a:rPr lang="en-US" dirty="0" smtClean="0"/>
              <a:t>Twice as much</a:t>
            </a:r>
          </a:p>
          <a:p>
            <a:pPr marL="514350" indent="-514350">
              <a:buFont typeface="+mj-lt"/>
              <a:buAutoNum type="alphaUcPeriod"/>
            </a:pPr>
            <a:r>
              <a:rPr lang="en-US" dirty="0" smtClean="0"/>
              <a:t>Half as much</a:t>
            </a:r>
          </a:p>
          <a:p>
            <a:pPr marL="514350" indent="-514350">
              <a:buFont typeface="+mj-lt"/>
              <a:buAutoNum type="alphaUcPeriod"/>
            </a:pPr>
            <a:r>
              <a:rPr lang="en-US" dirty="0" smtClean="0"/>
              <a:t>The same</a:t>
            </a:r>
          </a:p>
          <a:p>
            <a:pPr marL="514350" indent="-514350">
              <a:buFont typeface="+mj-lt"/>
              <a:buAutoNum type="alphaUcPeriod"/>
            </a:pPr>
            <a:r>
              <a:rPr lang="en-US" dirty="0" smtClean="0"/>
              <a:t>Depends on the speed of the lift</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973337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ANSWER</a:t>
            </a:r>
          </a:p>
        </p:txBody>
      </p:sp>
      <p:sp>
        <p:nvSpPr>
          <p:cNvPr id="506883" name="Rectangle 3"/>
          <p:cNvSpPr>
            <a:spLocks noGrp="1" noChangeArrowheads="1"/>
          </p:cNvSpPr>
          <p:nvPr>
            <p:ph idx="1"/>
          </p:nvPr>
        </p:nvSpPr>
        <p:spPr>
          <a:xfrm>
            <a:off x="365125" y="1621855"/>
            <a:ext cx="8229600" cy="5061941"/>
          </a:xfrm>
        </p:spPr>
        <p:txBody>
          <a:bodyPr/>
          <a:lstStyle/>
          <a:p>
            <a:pPr marL="0" indent="0">
              <a:buNone/>
            </a:pPr>
            <a:r>
              <a:rPr lang="en-US" dirty="0"/>
              <a:t>Work is done in lifting a barbell. How much work is done in lifting a barbell that is twice as heavy the same distance</a:t>
            </a:r>
            <a:r>
              <a:rPr lang="en-US" dirty="0" smtClean="0"/>
              <a:t>?</a:t>
            </a:r>
            <a:br>
              <a:rPr lang="en-US" dirty="0" smtClean="0"/>
            </a:br>
            <a:endParaRPr lang="en-US" sz="1500" dirty="0" smtClean="0"/>
          </a:p>
          <a:p>
            <a:pPr marL="514350" indent="-514350">
              <a:buFont typeface="+mj-lt"/>
              <a:buAutoNum type="alphaUcPeriod"/>
            </a:pPr>
            <a:r>
              <a:rPr lang="en-US" b="1" dirty="0" smtClean="0"/>
              <a:t>Twice as much</a:t>
            </a:r>
          </a:p>
          <a:p>
            <a:pPr marL="514350" indent="-514350">
              <a:buFont typeface="+mj-lt"/>
              <a:buAutoNum type="alphaUcPeriod"/>
            </a:pPr>
            <a:r>
              <a:rPr lang="en-US" dirty="0" smtClean="0"/>
              <a:t>Half as much</a:t>
            </a:r>
          </a:p>
          <a:p>
            <a:pPr marL="514350" indent="-514350">
              <a:buFont typeface="+mj-lt"/>
              <a:buAutoNum type="alphaUcPeriod"/>
            </a:pPr>
            <a:r>
              <a:rPr lang="en-US" dirty="0" smtClean="0"/>
              <a:t>The same</a:t>
            </a:r>
          </a:p>
          <a:p>
            <a:pPr marL="514350" indent="-514350">
              <a:buFont typeface="+mj-lt"/>
              <a:buAutoNum type="alphaUcPeriod"/>
            </a:pPr>
            <a:r>
              <a:rPr lang="en-US" dirty="0" smtClean="0"/>
              <a:t>Depends on the speed of the lift</a:t>
            </a:r>
          </a:p>
          <a:p>
            <a:pPr marL="0" indent="0">
              <a:buNone/>
            </a:pPr>
            <a:r>
              <a:rPr lang="en-US" sz="2000" b="1" dirty="0" smtClean="0"/>
              <a:t/>
            </a:r>
            <a:br>
              <a:rPr lang="en-US" sz="2000" b="1" dirty="0" smtClean="0"/>
            </a:br>
            <a:r>
              <a:rPr lang="en-US" sz="2000" b="1" dirty="0" smtClean="0"/>
              <a:t>Explanation:</a:t>
            </a:r>
          </a:p>
          <a:p>
            <a:pPr marL="0" indent="0">
              <a:buNone/>
            </a:pPr>
            <a:r>
              <a:rPr lang="en-US" sz="2000" dirty="0" smtClean="0"/>
              <a:t>This </a:t>
            </a:r>
            <a:r>
              <a:rPr lang="en-US" sz="2000" dirty="0"/>
              <a:t>is in accord with work </a:t>
            </a:r>
            <a:r>
              <a:rPr lang="en-US" sz="2000" dirty="0" smtClean="0"/>
              <a:t>= </a:t>
            </a:r>
            <a:r>
              <a:rPr lang="en-US" sz="2000" dirty="0"/>
              <a:t>force </a:t>
            </a:r>
            <a:r>
              <a:rPr lang="en-US" sz="2000" dirty="0">
                <a:ea typeface="ＭＳ ゴシック"/>
                <a:cs typeface="Arial"/>
                <a:sym typeface="Symbol" panose="05050102010706020507" pitchFamily="18" charset="2"/>
              </a:rPr>
              <a:t>x</a:t>
            </a:r>
            <a:r>
              <a:rPr lang="en-US" sz="2000" dirty="0" smtClean="0"/>
              <a:t> </a:t>
            </a:r>
            <a:r>
              <a:rPr lang="en-US" sz="2000" dirty="0"/>
              <a:t>distance. Twice the force for the same distance means twice the work done on the barbell</a:t>
            </a:r>
            <a:r>
              <a:rPr lang="en-US" sz="2000" dirty="0" smtClean="0"/>
              <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8193025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NEIGHBOR </a:t>
            </a:r>
          </a:p>
        </p:txBody>
      </p:sp>
      <p:sp>
        <p:nvSpPr>
          <p:cNvPr id="510979" name="Rectangle 3"/>
          <p:cNvSpPr>
            <a:spLocks noGrp="1" noChangeArrowheads="1"/>
          </p:cNvSpPr>
          <p:nvPr>
            <p:ph idx="1"/>
          </p:nvPr>
        </p:nvSpPr>
        <p:spPr/>
        <p:txBody>
          <a:bodyPr/>
          <a:lstStyle/>
          <a:p>
            <a:pPr marL="0" indent="0">
              <a:buNone/>
            </a:pPr>
            <a:r>
              <a:rPr lang="en-US" dirty="0"/>
              <a:t>You do work when pushing a cart with a constant force. If you push the cart twice as far, then the work you do </a:t>
            </a:r>
            <a:r>
              <a:rPr lang="en-US" dirty="0" smtClean="0"/>
              <a:t>is</a:t>
            </a:r>
            <a:endParaRPr lang="en-US" dirty="0"/>
          </a:p>
          <a:p>
            <a:pPr marL="514350" indent="-514350">
              <a:buFont typeface="+mj-lt"/>
              <a:buAutoNum type="alphaUcPeriod"/>
            </a:pPr>
            <a:endParaRPr lang="en-US" dirty="0" smtClean="0"/>
          </a:p>
          <a:p>
            <a:pPr marL="514350" indent="-514350">
              <a:buFont typeface="+mj-lt"/>
              <a:buAutoNum type="alphaUcPeriod"/>
            </a:pPr>
            <a:r>
              <a:rPr lang="en-US" dirty="0" smtClean="0"/>
              <a:t>less than twice as much.</a:t>
            </a:r>
          </a:p>
          <a:p>
            <a:pPr marL="514350" indent="-514350">
              <a:buFont typeface="+mj-lt"/>
              <a:buAutoNum type="alphaUcPeriod"/>
            </a:pPr>
            <a:r>
              <a:rPr lang="en-US" dirty="0" smtClean="0"/>
              <a:t>twice as much. </a:t>
            </a:r>
          </a:p>
          <a:p>
            <a:pPr marL="514350" indent="-514350">
              <a:buFont typeface="+mj-lt"/>
              <a:buAutoNum type="alphaUcPeriod"/>
            </a:pPr>
            <a:r>
              <a:rPr lang="en-US" dirty="0" smtClean="0"/>
              <a:t>more than twice as much.</a:t>
            </a:r>
          </a:p>
          <a:p>
            <a:pPr marL="514350" indent="-514350">
              <a:buFont typeface="+mj-lt"/>
              <a:buAutoNum type="alphaUcPeriod"/>
            </a:pPr>
            <a:r>
              <a:rPr lang="en-US" dirty="0" smtClean="0"/>
              <a:t>zero.</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ANSWER</a:t>
            </a:r>
          </a:p>
        </p:txBody>
      </p:sp>
      <p:sp>
        <p:nvSpPr>
          <p:cNvPr id="510979" name="Rectangle 3"/>
          <p:cNvSpPr>
            <a:spLocks noGrp="1" noChangeArrowheads="1"/>
          </p:cNvSpPr>
          <p:nvPr>
            <p:ph idx="1"/>
          </p:nvPr>
        </p:nvSpPr>
        <p:spPr/>
        <p:txBody>
          <a:bodyPr/>
          <a:lstStyle/>
          <a:p>
            <a:pPr marL="0" indent="0">
              <a:buNone/>
            </a:pPr>
            <a:r>
              <a:rPr lang="en-US" dirty="0"/>
              <a:t>You do work when pushing a cart with a constant force. If you push the cart twice as far, then the work you do </a:t>
            </a:r>
            <a:r>
              <a:rPr lang="en-US" dirty="0" smtClean="0"/>
              <a:t>is</a:t>
            </a:r>
            <a:endParaRPr lang="en-US" dirty="0"/>
          </a:p>
          <a:p>
            <a:pPr marL="514350" indent="-514350">
              <a:buFont typeface="+mj-lt"/>
              <a:buAutoNum type="alphaUcPeriod"/>
            </a:pPr>
            <a:endParaRPr lang="en-US" dirty="0" smtClean="0"/>
          </a:p>
          <a:p>
            <a:pPr marL="514350" indent="-514350">
              <a:buFont typeface="+mj-lt"/>
              <a:buAutoNum type="alphaUcPeriod"/>
            </a:pPr>
            <a:r>
              <a:rPr lang="en-US" dirty="0" smtClean="0"/>
              <a:t>less than twice as much.</a:t>
            </a:r>
          </a:p>
          <a:p>
            <a:pPr marL="514350" indent="-514350">
              <a:buFont typeface="+mj-lt"/>
              <a:buAutoNum type="alphaUcPeriod"/>
            </a:pPr>
            <a:r>
              <a:rPr lang="en-US" b="1" dirty="0" smtClean="0"/>
              <a:t>twice as much. </a:t>
            </a:r>
          </a:p>
          <a:p>
            <a:pPr marL="514350" indent="-514350">
              <a:buFont typeface="+mj-lt"/>
              <a:buAutoNum type="alphaUcPeriod"/>
            </a:pPr>
            <a:r>
              <a:rPr lang="en-US" dirty="0" smtClean="0"/>
              <a:t>more than twice as much.</a:t>
            </a:r>
          </a:p>
          <a:p>
            <a:pPr marL="514350" indent="-514350">
              <a:buFont typeface="+mj-lt"/>
              <a:buAutoNum type="alphaUcPeriod"/>
            </a:pPr>
            <a:r>
              <a:rPr lang="en-US" dirty="0" smtClean="0"/>
              <a:t>zero.</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9065899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7_0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318" y="1749265"/>
            <a:ext cx="3782896" cy="4107576"/>
          </a:xfrm>
          <a:prstGeom prst="rect">
            <a:avLst/>
          </a:prstGeom>
        </p:spPr>
      </p:pic>
      <p:sp>
        <p:nvSpPr>
          <p:cNvPr id="547842" name="Rectangle 2"/>
          <p:cNvSpPr>
            <a:spLocks noGrp="1" noChangeArrowheads="1"/>
          </p:cNvSpPr>
          <p:nvPr>
            <p:ph type="title"/>
          </p:nvPr>
        </p:nvSpPr>
        <p:spPr/>
        <p:txBody>
          <a:bodyPr/>
          <a:lstStyle/>
          <a:p>
            <a:r>
              <a:rPr lang="en-US" smtClean="0"/>
              <a:t>Power</a:t>
            </a:r>
            <a:endParaRPr lang="en-US"/>
          </a:p>
        </p:txBody>
      </p:sp>
      <p:sp>
        <p:nvSpPr>
          <p:cNvPr id="547843" name="Rectangle 3"/>
          <p:cNvSpPr>
            <a:spLocks noGrp="1" noChangeArrowheads="1"/>
          </p:cNvSpPr>
          <p:nvPr>
            <p:ph sz="half" idx="1"/>
          </p:nvPr>
        </p:nvSpPr>
        <p:spPr>
          <a:xfrm>
            <a:off x="365124" y="1463040"/>
            <a:ext cx="4775521" cy="5106987"/>
          </a:xfrm>
        </p:spPr>
        <p:txBody>
          <a:bodyPr/>
          <a:lstStyle/>
          <a:p>
            <a:r>
              <a:rPr lang="en-US" dirty="0" smtClean="0"/>
              <a:t>Power:</a:t>
            </a:r>
          </a:p>
          <a:p>
            <a:pPr lvl="1"/>
            <a:r>
              <a:rPr lang="en-US" dirty="0" smtClean="0"/>
              <a:t>Measure of how fast work is done</a:t>
            </a:r>
          </a:p>
          <a:p>
            <a:pPr lvl="1"/>
            <a:r>
              <a:rPr lang="en-US" dirty="0" smtClean="0"/>
              <a:t>In equation form:</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graphicFrame>
        <p:nvGraphicFramePr>
          <p:cNvPr id="547844" name="Object 4"/>
          <p:cNvGraphicFramePr>
            <a:graphicFrameLocks noChangeAspect="1"/>
          </p:cNvGraphicFramePr>
          <p:nvPr>
            <p:extLst>
              <p:ext uri="{D42A27DB-BD31-4B8C-83A1-F6EECF244321}">
                <p14:modId xmlns:p14="http://schemas.microsoft.com/office/powerpoint/2010/main" val="2741004180"/>
              </p:ext>
            </p:extLst>
          </p:nvPr>
        </p:nvGraphicFramePr>
        <p:xfrm>
          <a:off x="1401316" y="3291652"/>
          <a:ext cx="2968914" cy="701146"/>
        </p:xfrm>
        <a:graphic>
          <a:graphicData uri="http://schemas.openxmlformats.org/presentationml/2006/ole">
            <mc:AlternateContent xmlns:mc="http://schemas.openxmlformats.org/markup-compatibility/2006">
              <mc:Choice xmlns:v="urn:schemas-microsoft-com:vml" Requires="v">
                <p:oleObj spid="_x0000_s20539" name="Equation" r:id="rId4" imgW="3441700" imgH="812800" progId="Equation.3">
                  <p:embed/>
                </p:oleObj>
              </mc:Choice>
              <mc:Fallback>
                <p:oleObj name="Equation" r:id="rId4" imgW="3441700" imgH="812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1316" y="3291652"/>
                        <a:ext cx="2968914" cy="701146"/>
                      </a:xfrm>
                      <a:prstGeom prst="rect">
                        <a:avLst/>
                      </a:prstGeom>
                      <a:noFill/>
                      <a:ln>
                        <a:noFill/>
                      </a:ln>
                      <a:effec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smtClean="0"/>
              <a:t>Power</a:t>
            </a:r>
            <a:endParaRPr lang="en-US"/>
          </a:p>
        </p:txBody>
      </p:sp>
      <p:sp>
        <p:nvSpPr>
          <p:cNvPr id="548867" name="Rectangle 3"/>
          <p:cNvSpPr>
            <a:spLocks noGrp="1" noChangeArrowheads="1"/>
          </p:cNvSpPr>
          <p:nvPr>
            <p:ph idx="1"/>
          </p:nvPr>
        </p:nvSpPr>
        <p:spPr/>
        <p:txBody>
          <a:bodyPr/>
          <a:lstStyle/>
          <a:p>
            <a:r>
              <a:rPr lang="en-US" dirty="0" smtClean="0"/>
              <a:t>Example: </a:t>
            </a:r>
          </a:p>
          <a:p>
            <a:pPr lvl="1"/>
            <a:r>
              <a:rPr lang="en-US" dirty="0" smtClean="0"/>
              <a:t>A worker uses more power running up the stairs than climbing the same stairs slowly.</a:t>
            </a:r>
          </a:p>
          <a:p>
            <a:pPr lvl="1"/>
            <a:r>
              <a:rPr lang="en-US" dirty="0" smtClean="0"/>
              <a:t>Twice the power of an engine can do twice the work of one engine in the same amount of time, or twice the work of one engine in half the time or at a rate at which energy is changed from one </a:t>
            </a:r>
            <a:r>
              <a:rPr lang="en-US" i="1" dirty="0" smtClean="0"/>
              <a:t>form</a:t>
            </a:r>
            <a:r>
              <a:rPr lang="en-US" dirty="0" smtClean="0"/>
              <a:t> to another.</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smtClean="0"/>
              <a:t>Power</a:t>
            </a:r>
            <a:endParaRPr lang="en-US"/>
          </a:p>
        </p:txBody>
      </p:sp>
      <p:sp>
        <p:nvSpPr>
          <p:cNvPr id="549891" name="Rectangle 3"/>
          <p:cNvSpPr>
            <a:spLocks noGrp="1" noChangeArrowheads="1"/>
          </p:cNvSpPr>
          <p:nvPr>
            <p:ph idx="1"/>
          </p:nvPr>
        </p:nvSpPr>
        <p:spPr/>
        <p:txBody>
          <a:bodyPr/>
          <a:lstStyle/>
          <a:p>
            <a:r>
              <a:rPr lang="en-US" dirty="0" smtClean="0"/>
              <a:t>Unit of power</a:t>
            </a:r>
          </a:p>
          <a:p>
            <a:pPr lvl="1"/>
            <a:r>
              <a:rPr lang="en-US" dirty="0" smtClean="0"/>
              <a:t>joule per second, called the watt after James Watt, developer of the steam engine</a:t>
            </a:r>
          </a:p>
          <a:p>
            <a:pPr lvl="2"/>
            <a:r>
              <a:rPr lang="en-US" dirty="0" smtClean="0"/>
              <a:t>1 joule/second </a:t>
            </a:r>
            <a:r>
              <a:rPr lang="en-US" dirty="0">
                <a:latin typeface="Arial" charset="0"/>
                <a:sym typeface="Symbol" charset="0"/>
              </a:rPr>
              <a:t>=</a:t>
            </a:r>
            <a:r>
              <a:rPr lang="en-US" dirty="0" smtClean="0"/>
              <a:t> 1 watt</a:t>
            </a:r>
          </a:p>
          <a:p>
            <a:pPr lvl="2"/>
            <a:r>
              <a:rPr lang="en-US" dirty="0" smtClean="0"/>
              <a:t>1 kilowatt </a:t>
            </a:r>
            <a:r>
              <a:rPr lang="en-US" dirty="0">
                <a:latin typeface="Arial" charset="0"/>
                <a:sym typeface="Symbol" charset="0"/>
              </a:rPr>
              <a:t>=</a:t>
            </a:r>
            <a:r>
              <a:rPr lang="en-US" dirty="0" smtClean="0"/>
              <a:t> 1000 watts</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0" y="614908"/>
            <a:ext cx="9144000" cy="1077218"/>
          </a:xfrm>
        </p:spPr>
        <p:txBody>
          <a:bodyPr/>
          <a:lstStyle/>
          <a:p>
            <a:r>
              <a:rPr lang="en-US" dirty="0"/>
              <a:t>Power</a:t>
            </a:r>
            <a:br>
              <a:rPr lang="en-US" dirty="0"/>
            </a:br>
            <a:r>
              <a:rPr lang="en-US" dirty="0"/>
              <a:t>CHECK YOUR </a:t>
            </a:r>
            <a:r>
              <a:rPr lang="en-US" dirty="0"/>
              <a:t>NEIGHBOR</a:t>
            </a:r>
            <a:endParaRPr lang="en-US" dirty="0"/>
          </a:p>
        </p:txBody>
      </p:sp>
      <p:sp>
        <p:nvSpPr>
          <p:cNvPr id="550915" name="Rectangle 3"/>
          <p:cNvSpPr>
            <a:spLocks noGrp="1" noChangeArrowheads="1"/>
          </p:cNvSpPr>
          <p:nvPr>
            <p:ph idx="1"/>
          </p:nvPr>
        </p:nvSpPr>
        <p:spPr>
          <a:xfrm>
            <a:off x="365125" y="1760768"/>
            <a:ext cx="8229600" cy="4784114"/>
          </a:xfrm>
        </p:spPr>
        <p:txBody>
          <a:bodyPr/>
          <a:lstStyle/>
          <a:p>
            <a:pPr marL="0" indent="0">
              <a:buNone/>
            </a:pPr>
            <a:r>
              <a:rPr lang="en-US" dirty="0"/>
              <a:t>A job can be done slowly or quickly. Both may require the same amount of work, but different amounts </a:t>
            </a:r>
            <a:r>
              <a:rPr lang="en-US" dirty="0" smtClean="0"/>
              <a:t>of</a:t>
            </a:r>
            <a:br>
              <a:rPr lang="en-US" dirty="0" smtClean="0"/>
            </a:br>
            <a:endParaRPr lang="en-US" sz="1300" dirty="0" smtClean="0"/>
          </a:p>
          <a:p>
            <a:pPr marL="514350" indent="-514350">
              <a:buFont typeface="+mj-lt"/>
              <a:buAutoNum type="alphaUcPeriod"/>
            </a:pPr>
            <a:r>
              <a:rPr lang="en-US" dirty="0" smtClean="0"/>
              <a:t>energy.</a:t>
            </a:r>
          </a:p>
          <a:p>
            <a:pPr marL="514350" indent="-514350">
              <a:buFont typeface="+mj-lt"/>
              <a:buAutoNum type="alphaUcPeriod"/>
            </a:pPr>
            <a:r>
              <a:rPr lang="en-US" dirty="0" smtClean="0"/>
              <a:t>momentum. </a:t>
            </a:r>
          </a:p>
          <a:p>
            <a:pPr marL="514350" indent="-514350">
              <a:buFont typeface="+mj-lt"/>
              <a:buAutoNum type="alphaUcPeriod"/>
            </a:pPr>
            <a:r>
              <a:rPr lang="en-US" dirty="0" smtClean="0"/>
              <a:t>power.</a:t>
            </a:r>
          </a:p>
          <a:p>
            <a:pPr marL="514350" indent="-514350">
              <a:buFont typeface="+mj-lt"/>
              <a:buAutoNum type="alphaUcPeriod"/>
            </a:pPr>
            <a:r>
              <a:rPr lang="en-US" dirty="0" smtClean="0"/>
              <a:t>impulse</a:t>
            </a:r>
            <a:r>
              <a:rPr lang="en-US" dirty="0" smtClean="0"/>
              <a:t>.</a:t>
            </a:r>
            <a:endParaRPr lang="en-US" dirty="0" smtClean="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8010589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0" y="614908"/>
            <a:ext cx="9144000" cy="1077218"/>
          </a:xfrm>
        </p:spPr>
        <p:txBody>
          <a:bodyPr/>
          <a:lstStyle/>
          <a:p>
            <a:r>
              <a:rPr lang="en-US" dirty="0"/>
              <a:t>Power</a:t>
            </a:r>
            <a:br>
              <a:rPr lang="en-US" dirty="0"/>
            </a:br>
            <a:r>
              <a:rPr lang="en-US" dirty="0"/>
              <a:t>CHECK YOUR </a:t>
            </a:r>
            <a:r>
              <a:rPr lang="en-US" dirty="0" smtClean="0"/>
              <a:t>ANSWER </a:t>
            </a:r>
            <a:endParaRPr lang="en-US" dirty="0"/>
          </a:p>
        </p:txBody>
      </p:sp>
      <p:sp>
        <p:nvSpPr>
          <p:cNvPr id="550915" name="Rectangle 3"/>
          <p:cNvSpPr>
            <a:spLocks noGrp="1" noChangeArrowheads="1"/>
          </p:cNvSpPr>
          <p:nvPr>
            <p:ph idx="1"/>
          </p:nvPr>
        </p:nvSpPr>
        <p:spPr>
          <a:xfrm>
            <a:off x="365125" y="1760768"/>
            <a:ext cx="8229600" cy="4784114"/>
          </a:xfrm>
        </p:spPr>
        <p:txBody>
          <a:bodyPr/>
          <a:lstStyle/>
          <a:p>
            <a:pPr marL="0" indent="0">
              <a:buNone/>
            </a:pPr>
            <a:r>
              <a:rPr lang="en-US" dirty="0"/>
              <a:t>A job can be done slowly or quickly. Both may require the same amount of work, but different amounts </a:t>
            </a:r>
            <a:r>
              <a:rPr lang="en-US" dirty="0" smtClean="0"/>
              <a:t>of</a:t>
            </a:r>
            <a:br>
              <a:rPr lang="en-US" dirty="0" smtClean="0"/>
            </a:br>
            <a:endParaRPr lang="en-US" sz="1300" dirty="0" smtClean="0"/>
          </a:p>
          <a:p>
            <a:pPr marL="514350" indent="-514350">
              <a:buFont typeface="+mj-lt"/>
              <a:buAutoNum type="alphaUcPeriod"/>
            </a:pPr>
            <a:r>
              <a:rPr lang="en-US" dirty="0" smtClean="0"/>
              <a:t>energy.</a:t>
            </a:r>
          </a:p>
          <a:p>
            <a:pPr marL="514350" indent="-514350">
              <a:buFont typeface="+mj-lt"/>
              <a:buAutoNum type="alphaUcPeriod"/>
            </a:pPr>
            <a:r>
              <a:rPr lang="en-US" dirty="0" smtClean="0"/>
              <a:t>momentum. </a:t>
            </a:r>
          </a:p>
          <a:p>
            <a:pPr marL="514350" indent="-514350">
              <a:buFont typeface="+mj-lt"/>
              <a:buAutoNum type="alphaUcPeriod"/>
            </a:pPr>
            <a:r>
              <a:rPr lang="en-US" b="1" dirty="0" smtClean="0"/>
              <a:t>power.</a:t>
            </a:r>
          </a:p>
          <a:p>
            <a:pPr marL="514350" indent="-514350">
              <a:buFont typeface="+mj-lt"/>
              <a:buAutoNum type="alphaUcPeriod"/>
            </a:pPr>
            <a:r>
              <a:rPr lang="en-US" dirty="0" smtClean="0"/>
              <a:t>impulse.</a:t>
            </a:r>
          </a:p>
          <a:p>
            <a:pPr marL="0" indent="0">
              <a:lnSpc>
                <a:spcPct val="150000"/>
              </a:lnSpc>
              <a:buNone/>
            </a:pPr>
            <a:r>
              <a:rPr lang="en-US" sz="2400" b="1" dirty="0" smtClean="0"/>
              <a:t>Comment:</a:t>
            </a:r>
          </a:p>
          <a:p>
            <a:pPr marL="0" indent="0">
              <a:buNone/>
            </a:pPr>
            <a:r>
              <a:rPr lang="en-US" sz="2400" dirty="0" smtClean="0"/>
              <a:t>Power </a:t>
            </a:r>
            <a:r>
              <a:rPr lang="en-US" sz="2400" dirty="0"/>
              <a:t>is the rate at which work is done</a:t>
            </a:r>
            <a:r>
              <a:rPr lang="en-US" sz="2400" dirty="0" smtClean="0"/>
              <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506483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smtClean="0"/>
              <a:t>Mechanical Energy</a:t>
            </a:r>
            <a:endParaRPr lang="en-US"/>
          </a:p>
        </p:txBody>
      </p:sp>
      <p:sp>
        <p:nvSpPr>
          <p:cNvPr id="572419" name="Rectangle 3"/>
          <p:cNvSpPr>
            <a:spLocks noGrp="1" noChangeArrowheads="1"/>
          </p:cNvSpPr>
          <p:nvPr>
            <p:ph idx="1"/>
          </p:nvPr>
        </p:nvSpPr>
        <p:spPr/>
        <p:txBody>
          <a:bodyPr/>
          <a:lstStyle/>
          <a:p>
            <a:r>
              <a:rPr lang="en-US" dirty="0" smtClean="0"/>
              <a:t>Mechanical energy is due to position or to motion, or both.</a:t>
            </a:r>
          </a:p>
          <a:p>
            <a:r>
              <a:rPr lang="en-US" dirty="0" smtClean="0"/>
              <a:t>There are two forms of mechanical energy:</a:t>
            </a:r>
          </a:p>
          <a:p>
            <a:pPr lvl="1"/>
            <a:r>
              <a:rPr lang="en-US" dirty="0" smtClean="0"/>
              <a:t>Potential energy</a:t>
            </a:r>
          </a:p>
          <a:p>
            <a:pPr lvl="1"/>
            <a:r>
              <a:rPr lang="en-US" dirty="0" smtClean="0"/>
              <a:t>Kinetic energy</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This lecture will help you understand:</a:t>
            </a:r>
            <a:endParaRPr lang="en-US"/>
          </a:p>
        </p:txBody>
      </p:sp>
      <p:sp>
        <p:nvSpPr>
          <p:cNvPr id="6147" name="Rectangle 3"/>
          <p:cNvSpPr>
            <a:spLocks noGrp="1" noChangeArrowheads="1"/>
          </p:cNvSpPr>
          <p:nvPr>
            <p:ph idx="1"/>
          </p:nvPr>
        </p:nvSpPr>
        <p:spPr>
          <a:xfrm>
            <a:off x="365125" y="1374421"/>
            <a:ext cx="8229600" cy="4897486"/>
          </a:xfrm>
        </p:spPr>
        <p:txBody>
          <a:bodyPr/>
          <a:lstStyle/>
          <a:p>
            <a:r>
              <a:rPr lang="en-US" sz="2400" dirty="0" smtClean="0"/>
              <a:t>Energy</a:t>
            </a:r>
          </a:p>
          <a:p>
            <a:r>
              <a:rPr lang="en-US" sz="2400" dirty="0" smtClean="0"/>
              <a:t>Work</a:t>
            </a:r>
          </a:p>
          <a:p>
            <a:r>
              <a:rPr lang="en-US" sz="2400" dirty="0" smtClean="0"/>
              <a:t>Power</a:t>
            </a:r>
          </a:p>
          <a:p>
            <a:r>
              <a:rPr lang="en-US" sz="2400" dirty="0" smtClean="0"/>
              <a:t>Mechanical Energy: Potential and Kinetic</a:t>
            </a:r>
          </a:p>
          <a:p>
            <a:r>
              <a:rPr lang="en-US" sz="2400" dirty="0" smtClean="0"/>
              <a:t>Work-Energy Theorem</a:t>
            </a:r>
          </a:p>
          <a:p>
            <a:r>
              <a:rPr lang="en-US" sz="2400" dirty="0" smtClean="0"/>
              <a:t>Conservation of Energy</a:t>
            </a:r>
          </a:p>
          <a:p>
            <a:r>
              <a:rPr lang="en-US" sz="2400" dirty="0" smtClean="0"/>
              <a:t>Machines</a:t>
            </a:r>
          </a:p>
          <a:p>
            <a:r>
              <a:rPr lang="en-US" sz="2400" dirty="0" smtClean="0"/>
              <a:t>Efficiency</a:t>
            </a:r>
          </a:p>
          <a:p>
            <a:r>
              <a:rPr lang="en-US" sz="2400" dirty="0" smtClean="0"/>
              <a:t>Recycled Energy</a:t>
            </a:r>
          </a:p>
          <a:p>
            <a:r>
              <a:rPr lang="en-US" sz="2400" dirty="0" smtClean="0"/>
              <a:t>Energy for Life</a:t>
            </a:r>
          </a:p>
          <a:p>
            <a:r>
              <a:rPr lang="en-US" sz="2400" dirty="0" smtClean="0"/>
              <a:t>Sources of Energy</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en-US" smtClean="0"/>
              <a:t>Potential Energy</a:t>
            </a:r>
            <a:endParaRPr lang="en-US"/>
          </a:p>
        </p:txBody>
      </p:sp>
      <p:sp>
        <p:nvSpPr>
          <p:cNvPr id="515075" name="Rectangle 3"/>
          <p:cNvSpPr>
            <a:spLocks noGrp="1" noChangeArrowheads="1"/>
          </p:cNvSpPr>
          <p:nvPr>
            <p:ph idx="1"/>
          </p:nvPr>
        </p:nvSpPr>
        <p:spPr/>
        <p:txBody>
          <a:bodyPr/>
          <a:lstStyle/>
          <a:p>
            <a:r>
              <a:rPr lang="en-US" dirty="0" smtClean="0"/>
              <a:t>Stored energy held in readiness with a potential for doing work</a:t>
            </a:r>
          </a:p>
          <a:p>
            <a:r>
              <a:rPr lang="en-US" dirty="0" smtClean="0"/>
              <a:t>Example: </a:t>
            </a:r>
          </a:p>
          <a:p>
            <a:pPr lvl="1"/>
            <a:r>
              <a:rPr lang="en-US" dirty="0" smtClean="0"/>
              <a:t>A stretched bow has stored energy that can do work on an arrow.</a:t>
            </a:r>
          </a:p>
          <a:p>
            <a:pPr lvl="1"/>
            <a:r>
              <a:rPr lang="en-US" dirty="0" smtClean="0"/>
              <a:t>A stretched rubber band of a slingshot has stored energy and is capable of doing work.</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smtClean="0"/>
              <a:t>Potential Energy—Gravitational</a:t>
            </a:r>
            <a:endParaRPr lang="en-US"/>
          </a:p>
        </p:txBody>
      </p:sp>
      <p:sp>
        <p:nvSpPr>
          <p:cNvPr id="516099" name="Rectangle 3"/>
          <p:cNvSpPr>
            <a:spLocks noGrp="1" noChangeArrowheads="1"/>
          </p:cNvSpPr>
          <p:nvPr>
            <p:ph idx="1"/>
          </p:nvPr>
        </p:nvSpPr>
        <p:spPr/>
        <p:txBody>
          <a:bodyPr/>
          <a:lstStyle/>
          <a:p>
            <a:r>
              <a:rPr lang="en-US" dirty="0" smtClean="0"/>
              <a:t>Potential energy due to elevated position</a:t>
            </a:r>
          </a:p>
          <a:p>
            <a:r>
              <a:rPr lang="en-US" dirty="0" smtClean="0"/>
              <a:t>Example: </a:t>
            </a:r>
          </a:p>
          <a:p>
            <a:pPr lvl="1"/>
            <a:r>
              <a:rPr lang="en-US" dirty="0" smtClean="0"/>
              <a:t>water in an elevated reservoir</a:t>
            </a:r>
          </a:p>
          <a:p>
            <a:pPr lvl="1"/>
            <a:r>
              <a:rPr lang="en-US" dirty="0" smtClean="0"/>
              <a:t>raised ram of a pile driver</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smtClean="0"/>
              <a:t>Potential Energy—Gravitational</a:t>
            </a:r>
            <a:endParaRPr lang="en-US"/>
          </a:p>
        </p:txBody>
      </p:sp>
      <p:sp>
        <p:nvSpPr>
          <p:cNvPr id="575491" name="Rectangle 3"/>
          <p:cNvSpPr>
            <a:spLocks noGrp="1" noChangeArrowheads="1"/>
          </p:cNvSpPr>
          <p:nvPr>
            <p:ph idx="1"/>
          </p:nvPr>
        </p:nvSpPr>
        <p:spPr/>
        <p:txBody>
          <a:bodyPr/>
          <a:lstStyle/>
          <a:p>
            <a:r>
              <a:rPr lang="en-US" dirty="0" smtClean="0"/>
              <a:t>Equal to the work done (force required to move it upward </a:t>
            </a:r>
            <a:r>
              <a:rPr lang="en-US" dirty="0">
                <a:ea typeface="ＭＳ ゴシック"/>
                <a:cs typeface="Arial"/>
                <a:sym typeface="Symbol" panose="05050102010706020507" pitchFamily="18" charset="2"/>
              </a:rPr>
              <a:t>x</a:t>
            </a:r>
            <a:r>
              <a:rPr lang="en-US" dirty="0" smtClean="0">
                <a:sym typeface="Symbol" charset="0"/>
              </a:rPr>
              <a:t> the vertical distance moved against gravity) in lifting it</a:t>
            </a:r>
          </a:p>
          <a:p>
            <a:r>
              <a:rPr lang="en-US" dirty="0" smtClean="0">
                <a:sym typeface="Symbol" charset="0"/>
              </a:rPr>
              <a:t>In equation form: </a:t>
            </a:r>
          </a:p>
          <a:p>
            <a:pPr lvl="1"/>
            <a:r>
              <a:rPr lang="en-US" dirty="0" smtClean="0">
                <a:sym typeface="Symbol" charset="0"/>
              </a:rPr>
              <a:t>Potential energy </a:t>
            </a:r>
          </a:p>
          <a:p>
            <a:pPr marL="457200" lvl="1" indent="0">
              <a:buNone/>
            </a:pPr>
            <a:r>
              <a:rPr lang="en-US" dirty="0" smtClean="0">
                <a:sym typeface="Symbol" charset="0"/>
              </a:rPr>
              <a:t>	= mass </a:t>
            </a:r>
            <a:r>
              <a:rPr lang="en-US" dirty="0">
                <a:ea typeface="ＭＳ ゴシック"/>
                <a:cs typeface="Arial"/>
                <a:sym typeface="Symbol" panose="05050102010706020507" pitchFamily="18" charset="2"/>
              </a:rPr>
              <a:t>x</a:t>
            </a:r>
            <a:r>
              <a:rPr lang="en-US" dirty="0" smtClean="0">
                <a:sym typeface="Symbol" charset="0"/>
              </a:rPr>
              <a:t> acceleration due to gravity </a:t>
            </a:r>
            <a:r>
              <a:rPr lang="en-US" dirty="0">
                <a:ea typeface="ＭＳ ゴシック"/>
                <a:cs typeface="Arial"/>
                <a:sym typeface="Symbol" panose="05050102010706020507" pitchFamily="18" charset="2"/>
              </a:rPr>
              <a:t>x</a:t>
            </a:r>
            <a:r>
              <a:rPr lang="en-US" dirty="0" smtClean="0">
                <a:sym typeface="Symbol" charset="0"/>
              </a:rPr>
              <a:t> height</a:t>
            </a:r>
          </a:p>
          <a:p>
            <a:pPr marL="457200" lvl="1" indent="0">
              <a:buNone/>
            </a:pPr>
            <a:r>
              <a:rPr lang="en-US" dirty="0" smtClean="0">
                <a:sym typeface="Symbol" charset="0"/>
              </a:rPr>
              <a:t>	= </a:t>
            </a:r>
            <a:r>
              <a:rPr lang="en-US" i="1" dirty="0" smtClean="0">
                <a:sym typeface="Symbol" charset="0"/>
              </a:rPr>
              <a:t>mgh</a:t>
            </a:r>
            <a:endParaRPr lang="en-US" i="1" dirty="0">
              <a:sym typeface="Symbol" charset="0"/>
            </a:endParaRP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13_23_Figure"/>
          <p:cNvPicPr>
            <a:picLocks noChangeAspect="1" noChangeArrowheads="1"/>
          </p:cNvPicPr>
          <p:nvPr/>
        </p:nvPicPr>
        <p:blipFill>
          <a:blip r:embed="rId3">
            <a:extLst>
              <a:ext uri="{28A0092B-C50C-407E-A947-70E740481C1C}">
                <a14:useLocalDpi xmlns:a14="http://schemas.microsoft.com/office/drawing/2010/main" val="0"/>
              </a:ext>
            </a:extLst>
          </a:blip>
          <a:srcRect b="3096"/>
          <a:stretch>
            <a:fillRect/>
          </a:stretch>
        </p:blipFill>
        <p:spPr bwMode="auto">
          <a:xfrm>
            <a:off x="4301934" y="2874293"/>
            <a:ext cx="4704386" cy="2597322"/>
          </a:xfrm>
          <a:prstGeom prst="rect">
            <a:avLst/>
          </a:prstGeom>
          <a:noFill/>
          <a:extLst>
            <a:ext uri="{909E8E84-426E-40dd-AFC4-6F175D3DCCD1}">
              <a14:hiddenFill xmlns:a14="http://schemas.microsoft.com/office/drawing/2010/main">
                <a:solidFill>
                  <a:srgbClr val="FFFFFF"/>
                </a:solidFill>
              </a14:hiddenFill>
            </a:ext>
          </a:extLst>
        </p:spPr>
      </p:pic>
      <p:sp>
        <p:nvSpPr>
          <p:cNvPr id="517122" name="Rectangle 2"/>
          <p:cNvSpPr>
            <a:spLocks noGrp="1" noChangeArrowheads="1"/>
          </p:cNvSpPr>
          <p:nvPr>
            <p:ph type="title"/>
          </p:nvPr>
        </p:nvSpPr>
        <p:spPr>
          <a:xfrm>
            <a:off x="0" y="614908"/>
            <a:ext cx="9144000" cy="1077218"/>
          </a:xfrm>
        </p:spPr>
        <p:txBody>
          <a:bodyPr/>
          <a:lstStyle/>
          <a:p>
            <a:r>
              <a:rPr lang="en-US" dirty="0"/>
              <a:t>Potential Energy</a:t>
            </a:r>
            <a:br>
              <a:rPr lang="en-US" dirty="0"/>
            </a:br>
            <a:r>
              <a:rPr lang="en-US" dirty="0"/>
              <a:t>CHECK YOUR </a:t>
            </a:r>
            <a:r>
              <a:rPr lang="en-US" dirty="0"/>
              <a:t>NEIGHBOR </a:t>
            </a:r>
            <a:endParaRPr lang="en-US" dirty="0"/>
          </a:p>
        </p:txBody>
      </p:sp>
      <p:sp>
        <p:nvSpPr>
          <p:cNvPr id="517123" name="Rectangle 3"/>
          <p:cNvSpPr>
            <a:spLocks noGrp="1" noChangeArrowheads="1"/>
          </p:cNvSpPr>
          <p:nvPr>
            <p:ph idx="1"/>
          </p:nvPr>
        </p:nvSpPr>
        <p:spPr>
          <a:xfrm>
            <a:off x="365125" y="1707982"/>
            <a:ext cx="8229600" cy="4889687"/>
          </a:xfrm>
        </p:spPr>
        <p:txBody>
          <a:bodyPr/>
          <a:lstStyle/>
          <a:p>
            <a:pPr marL="0" indent="0">
              <a:buNone/>
            </a:pPr>
            <a:r>
              <a:rPr lang="en-US" dirty="0"/>
              <a:t>Does a car hoisted for repairs in a service station have increased potential energy relative to the floor</a:t>
            </a:r>
            <a:r>
              <a:rPr lang="en-US" dirty="0" smtClean="0"/>
              <a:t>?</a:t>
            </a:r>
            <a:br>
              <a:rPr lang="en-US" dirty="0" smtClean="0"/>
            </a:br>
            <a:endParaRPr lang="en-US" sz="1300" dirty="0" smtClean="0"/>
          </a:p>
          <a:p>
            <a:pPr marL="514350" indent="-514350">
              <a:buFont typeface="+mj-lt"/>
              <a:buAutoNum type="alphaUcPeriod"/>
            </a:pPr>
            <a:r>
              <a:rPr lang="en-US" dirty="0" smtClean="0"/>
              <a:t>Yes</a:t>
            </a:r>
          </a:p>
          <a:p>
            <a:pPr marL="514350" indent="-514350">
              <a:buFont typeface="+mj-lt"/>
              <a:buAutoNum type="alphaUcPeriod"/>
            </a:pPr>
            <a:r>
              <a:rPr lang="en-US" dirty="0" smtClean="0"/>
              <a:t>No</a:t>
            </a:r>
          </a:p>
          <a:p>
            <a:pPr marL="514350" indent="-514350">
              <a:buFont typeface="+mj-lt"/>
              <a:buAutoNum type="alphaUcPeriod"/>
            </a:pPr>
            <a:r>
              <a:rPr lang="en-US" dirty="0" smtClean="0"/>
              <a:t>Sometimes</a:t>
            </a:r>
          </a:p>
          <a:p>
            <a:pPr marL="514350" indent="-514350">
              <a:buFont typeface="+mj-lt"/>
              <a:buAutoNum type="alphaUcPeriod"/>
            </a:pPr>
            <a:r>
              <a:rPr lang="en-US" dirty="0" smtClean="0"/>
              <a:t>Not enough </a:t>
            </a:r>
            <a:r>
              <a:rPr lang="en-US" dirty="0" smtClean="0"/>
              <a:t>information</a:t>
            </a:r>
            <a:endParaRPr lang="en-US" dirty="0" smtClean="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9090645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0" y="614908"/>
            <a:ext cx="9144000" cy="1077218"/>
          </a:xfrm>
        </p:spPr>
        <p:txBody>
          <a:bodyPr/>
          <a:lstStyle/>
          <a:p>
            <a:r>
              <a:rPr lang="en-US" dirty="0"/>
              <a:t>Potential Energy</a:t>
            </a:r>
            <a:br>
              <a:rPr lang="en-US" dirty="0"/>
            </a:br>
            <a:r>
              <a:rPr lang="en-US" dirty="0"/>
              <a:t>CHECK YOUR </a:t>
            </a:r>
            <a:r>
              <a:rPr lang="en-US" dirty="0" smtClean="0"/>
              <a:t>ANSWER </a:t>
            </a:r>
            <a:endParaRPr lang="en-US" dirty="0"/>
          </a:p>
        </p:txBody>
      </p:sp>
      <p:sp>
        <p:nvSpPr>
          <p:cNvPr id="517123" name="Rectangle 3"/>
          <p:cNvSpPr>
            <a:spLocks noGrp="1" noChangeArrowheads="1"/>
          </p:cNvSpPr>
          <p:nvPr>
            <p:ph idx="1"/>
          </p:nvPr>
        </p:nvSpPr>
        <p:spPr>
          <a:xfrm>
            <a:off x="365125" y="1707982"/>
            <a:ext cx="8229600" cy="4889687"/>
          </a:xfrm>
        </p:spPr>
        <p:txBody>
          <a:bodyPr/>
          <a:lstStyle/>
          <a:p>
            <a:pPr marL="0" indent="0">
              <a:buNone/>
            </a:pPr>
            <a:r>
              <a:rPr lang="en-US" dirty="0"/>
              <a:t>Does a car hoisted for repairs in a service station have increased potential energy relative to the floor</a:t>
            </a:r>
            <a:r>
              <a:rPr lang="en-US" dirty="0" smtClean="0"/>
              <a:t>?</a:t>
            </a:r>
            <a:br>
              <a:rPr lang="en-US" dirty="0" smtClean="0"/>
            </a:br>
            <a:endParaRPr lang="en-US" sz="1300" dirty="0" smtClean="0"/>
          </a:p>
          <a:p>
            <a:pPr marL="514350" indent="-514350">
              <a:buFont typeface="+mj-lt"/>
              <a:buAutoNum type="alphaUcPeriod"/>
            </a:pPr>
            <a:r>
              <a:rPr lang="en-US" b="1" dirty="0" smtClean="0"/>
              <a:t>Yes</a:t>
            </a:r>
          </a:p>
          <a:p>
            <a:pPr marL="514350" indent="-514350">
              <a:buFont typeface="+mj-lt"/>
              <a:buAutoNum type="alphaUcPeriod"/>
            </a:pPr>
            <a:r>
              <a:rPr lang="en-US" dirty="0" smtClean="0"/>
              <a:t>No</a:t>
            </a:r>
          </a:p>
          <a:p>
            <a:pPr marL="514350" indent="-514350">
              <a:buFont typeface="+mj-lt"/>
              <a:buAutoNum type="alphaUcPeriod"/>
            </a:pPr>
            <a:r>
              <a:rPr lang="en-US" dirty="0" smtClean="0"/>
              <a:t>Sometimes</a:t>
            </a:r>
          </a:p>
          <a:p>
            <a:pPr marL="514350" indent="-514350">
              <a:buFont typeface="+mj-lt"/>
              <a:buAutoNum type="alphaUcPeriod"/>
            </a:pPr>
            <a:r>
              <a:rPr lang="en-US" dirty="0" smtClean="0"/>
              <a:t>Not enough information</a:t>
            </a:r>
          </a:p>
          <a:p>
            <a:pPr marL="0" indent="0">
              <a:lnSpc>
                <a:spcPct val="150000"/>
              </a:lnSpc>
              <a:buNone/>
            </a:pPr>
            <a:r>
              <a:rPr lang="en-US" sz="2000" b="1" dirty="0" smtClean="0"/>
              <a:t>Comment</a:t>
            </a:r>
            <a:r>
              <a:rPr lang="en-US" sz="2000" b="1" dirty="0"/>
              <a:t>:</a:t>
            </a:r>
          </a:p>
          <a:p>
            <a:pPr marL="0" indent="0">
              <a:buNone/>
            </a:pPr>
            <a:r>
              <a:rPr lang="en-US" sz="2000" dirty="0" smtClean="0"/>
              <a:t>If </a:t>
            </a:r>
            <a:r>
              <a:rPr lang="en-US" sz="2000" dirty="0"/>
              <a:t>the car were twice as heavy, its increase in potential energy would be twice as great</a:t>
            </a:r>
            <a:r>
              <a:rPr lang="en-US" sz="2000" dirty="0" smtClean="0"/>
              <a:t>.</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4739357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_06_Figure.jpg"/>
          <p:cNvPicPr>
            <a:picLocks noChangeAspect="1"/>
          </p:cNvPicPr>
          <p:nvPr/>
        </p:nvPicPr>
        <p:blipFill rotWithShape="1">
          <a:blip r:embed="rId2">
            <a:extLst>
              <a:ext uri="{28A0092B-C50C-407E-A947-70E740481C1C}">
                <a14:useLocalDpi xmlns:a14="http://schemas.microsoft.com/office/drawing/2010/main" val="0"/>
              </a:ext>
            </a:extLst>
          </a:blip>
          <a:srcRect b="4840"/>
          <a:stretch/>
        </p:blipFill>
        <p:spPr>
          <a:xfrm>
            <a:off x="784574" y="3427886"/>
            <a:ext cx="7130808" cy="2861423"/>
          </a:xfrm>
          <a:prstGeom prst="rect">
            <a:avLst/>
          </a:prstGeom>
        </p:spPr>
      </p:pic>
      <p:sp>
        <p:nvSpPr>
          <p:cNvPr id="521218" name="Rectangle 2"/>
          <p:cNvSpPr>
            <a:spLocks noGrp="1" noChangeArrowheads="1"/>
          </p:cNvSpPr>
          <p:nvPr>
            <p:ph type="title"/>
          </p:nvPr>
        </p:nvSpPr>
        <p:spPr/>
        <p:txBody>
          <a:bodyPr/>
          <a:lstStyle/>
          <a:p>
            <a:r>
              <a:rPr lang="en-US" smtClean="0"/>
              <a:t>Potential Energy</a:t>
            </a:r>
            <a:endParaRPr lang="en-US"/>
          </a:p>
        </p:txBody>
      </p:sp>
      <p:sp>
        <p:nvSpPr>
          <p:cNvPr id="521219" name="Rectangle 3"/>
          <p:cNvSpPr>
            <a:spLocks noGrp="1" noChangeArrowheads="1"/>
          </p:cNvSpPr>
          <p:nvPr>
            <p:ph idx="1"/>
          </p:nvPr>
        </p:nvSpPr>
        <p:spPr/>
        <p:txBody>
          <a:bodyPr/>
          <a:lstStyle/>
          <a:p>
            <a:pPr>
              <a:tabLst>
                <a:tab pos="1939925" algn="l"/>
              </a:tabLst>
            </a:pPr>
            <a:r>
              <a:rPr lang="en-US" dirty="0" smtClean="0"/>
              <a:t>Example: Potential energy of 10-N ball is the 	same in all 3 cases because work 	done in elevating it is the same.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smtClean="0"/>
              <a:t>Kinetic Energy</a:t>
            </a:r>
            <a:endParaRPr lang="en-US"/>
          </a:p>
        </p:txBody>
      </p:sp>
      <p:sp>
        <p:nvSpPr>
          <p:cNvPr id="522243" name="Rectangle 3"/>
          <p:cNvSpPr>
            <a:spLocks noGrp="1" noChangeArrowheads="1"/>
          </p:cNvSpPr>
          <p:nvPr>
            <p:ph idx="1"/>
          </p:nvPr>
        </p:nvSpPr>
        <p:spPr/>
        <p:txBody>
          <a:bodyPr/>
          <a:lstStyle/>
          <a:p>
            <a:r>
              <a:rPr lang="en-US" dirty="0" smtClean="0">
                <a:cs typeface="Arial"/>
              </a:rPr>
              <a:t>Energy of motion</a:t>
            </a:r>
          </a:p>
          <a:p>
            <a:r>
              <a:rPr lang="en-US" dirty="0" smtClean="0">
                <a:cs typeface="Arial"/>
              </a:rPr>
              <a:t>Depends on the mass of the object and square of its speed</a:t>
            </a:r>
          </a:p>
          <a:p>
            <a:r>
              <a:rPr lang="en-US" dirty="0" smtClean="0">
                <a:cs typeface="Arial"/>
              </a:rPr>
              <a:t>Include the proportional constant 1/2 and kinetic energy </a:t>
            </a:r>
            <a:r>
              <a:rPr lang="en-US" dirty="0" smtClean="0">
                <a:cs typeface="Arial"/>
                <a:sym typeface="Symbol" charset="0"/>
              </a:rPr>
              <a:t>=</a:t>
            </a:r>
            <a:r>
              <a:rPr lang="en-US" dirty="0" smtClean="0">
                <a:cs typeface="Arial"/>
              </a:rPr>
              <a:t> 1/2 </a:t>
            </a:r>
            <a:r>
              <a:rPr lang="en-US" dirty="0">
                <a:ea typeface="ＭＳ ゴシック"/>
                <a:cs typeface="Arial"/>
                <a:sym typeface="Symbol" panose="05050102010706020507" pitchFamily="18" charset="2"/>
              </a:rPr>
              <a:t>x</a:t>
            </a:r>
            <a:r>
              <a:rPr lang="en-US" dirty="0" smtClean="0">
                <a:cs typeface="Arial"/>
              </a:rPr>
              <a:t> mass </a:t>
            </a:r>
            <a:r>
              <a:rPr lang="en-US" dirty="0">
                <a:ea typeface="ＭＳ ゴシック"/>
                <a:cs typeface="Arial"/>
                <a:sym typeface="Symbol" panose="05050102010706020507" pitchFamily="18" charset="2"/>
              </a:rPr>
              <a:t>x</a:t>
            </a:r>
            <a:r>
              <a:rPr lang="en-US" dirty="0" smtClean="0">
                <a:cs typeface="Arial"/>
                <a:sym typeface="Symbol" charset="0"/>
              </a:rPr>
              <a:t> speed </a:t>
            </a:r>
            <a:r>
              <a:rPr lang="en-US" dirty="0">
                <a:ea typeface="ＭＳ ゴシック"/>
                <a:cs typeface="Arial"/>
                <a:sym typeface="Symbol" panose="05050102010706020507" pitchFamily="18" charset="2"/>
              </a:rPr>
              <a:t>x</a:t>
            </a:r>
            <a:r>
              <a:rPr lang="en-US" dirty="0" smtClean="0">
                <a:cs typeface="Arial"/>
                <a:sym typeface="Symbol" charset="0"/>
              </a:rPr>
              <a:t> speed</a:t>
            </a:r>
          </a:p>
          <a:p>
            <a:r>
              <a:rPr lang="en-US" dirty="0" smtClean="0">
                <a:cs typeface="Arial"/>
                <a:sym typeface="Symbol" charset="0"/>
              </a:rPr>
              <a:t>If object speed is doubled </a:t>
            </a:r>
            <a:r>
              <a:rPr lang="en-US" dirty="0" smtClean="0">
                <a:cs typeface="Arial"/>
                <a:sym typeface="Symbol" panose="05050102010706020507" pitchFamily="18" charset="2"/>
              </a:rPr>
              <a:t></a:t>
            </a:r>
            <a:r>
              <a:rPr lang="en-US" dirty="0" smtClean="0">
                <a:cs typeface="Arial"/>
                <a:sym typeface="Symbol" charset="0"/>
              </a:rPr>
              <a:t> kinetic energy is quadrupled.</a:t>
            </a:r>
            <a:endParaRPr lang="en-US" dirty="0">
              <a:cs typeface="Arial"/>
              <a:sym typeface="Symbol" charset="0"/>
            </a:endParaRP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6488975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0" y="614908"/>
            <a:ext cx="9144000" cy="1077218"/>
          </a:xfrm>
        </p:spPr>
        <p:txBody>
          <a:bodyPr/>
          <a:lstStyle/>
          <a:p>
            <a:r>
              <a:rPr lang="en-US" dirty="0"/>
              <a:t>Kinetic Energy</a:t>
            </a:r>
            <a:br>
              <a:rPr lang="en-US" dirty="0"/>
            </a:br>
            <a:r>
              <a:rPr lang="en-US" dirty="0"/>
              <a:t>CHECK YOUR </a:t>
            </a:r>
            <a:r>
              <a:rPr lang="en-US" dirty="0"/>
              <a:t>NEIGHBOR </a:t>
            </a:r>
            <a:endParaRPr lang="en-US" dirty="0"/>
          </a:p>
        </p:txBody>
      </p:sp>
      <p:sp>
        <p:nvSpPr>
          <p:cNvPr id="523267" name="Rectangle 3"/>
          <p:cNvSpPr>
            <a:spLocks noGrp="1" noChangeArrowheads="1"/>
          </p:cNvSpPr>
          <p:nvPr>
            <p:ph idx="1"/>
          </p:nvPr>
        </p:nvSpPr>
        <p:spPr>
          <a:xfrm>
            <a:off x="365125" y="1725379"/>
            <a:ext cx="8229600" cy="4854892"/>
          </a:xfrm>
        </p:spPr>
        <p:txBody>
          <a:bodyPr/>
          <a:lstStyle/>
          <a:p>
            <a:pPr marL="0" indent="0">
              <a:buNone/>
            </a:pPr>
            <a:r>
              <a:rPr lang="en-US" dirty="0"/>
              <a:t>Must a car with momentum have kinetic energy</a:t>
            </a:r>
            <a:r>
              <a:rPr lang="en-US" dirty="0" smtClean="0"/>
              <a:t>?</a:t>
            </a:r>
            <a:br>
              <a:rPr lang="en-US" dirty="0" smtClean="0"/>
            </a:br>
            <a:endParaRPr lang="en-US" sz="1300" dirty="0" smtClean="0"/>
          </a:p>
          <a:p>
            <a:pPr marL="514350" indent="-514350">
              <a:buFont typeface="+mj-lt"/>
              <a:buAutoNum type="alphaUcPeriod"/>
            </a:pPr>
            <a:r>
              <a:rPr lang="en-US" dirty="0" smtClean="0"/>
              <a:t>Yes, due to motion alone</a:t>
            </a:r>
          </a:p>
          <a:p>
            <a:pPr marL="514350" indent="-514350">
              <a:buFont typeface="+mj-lt"/>
              <a:buAutoNum type="alphaUcPeriod"/>
            </a:pPr>
            <a:r>
              <a:rPr lang="en-US" dirty="0" smtClean="0"/>
              <a:t>Yes, when motion is nonaccelerated</a:t>
            </a:r>
          </a:p>
          <a:p>
            <a:pPr marL="514350" indent="-514350">
              <a:buFont typeface="+mj-lt"/>
              <a:buAutoNum type="alphaUcPeriod"/>
            </a:pPr>
            <a:r>
              <a:rPr lang="en-US" dirty="0" smtClean="0"/>
              <a:t>Yes, because speed is a scalar and velocity is a vector quantity</a:t>
            </a:r>
          </a:p>
          <a:p>
            <a:pPr marL="514350" indent="-514350">
              <a:buFont typeface="+mj-lt"/>
              <a:buAutoNum type="alphaUcPeriod"/>
            </a:pPr>
            <a:r>
              <a:rPr lang="en-US" dirty="0" smtClean="0"/>
              <a:t>No</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9364247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0" y="614908"/>
            <a:ext cx="9144000" cy="1077218"/>
          </a:xfrm>
        </p:spPr>
        <p:txBody>
          <a:bodyPr/>
          <a:lstStyle/>
          <a:p>
            <a:r>
              <a:rPr lang="en-US" dirty="0"/>
              <a:t>Kinetic Energy</a:t>
            </a:r>
            <a:br>
              <a:rPr lang="en-US" dirty="0"/>
            </a:br>
            <a:r>
              <a:rPr lang="en-US" dirty="0"/>
              <a:t>CHECK YOUR </a:t>
            </a:r>
            <a:r>
              <a:rPr lang="en-US" dirty="0" smtClean="0"/>
              <a:t>ANSWER </a:t>
            </a:r>
            <a:endParaRPr lang="en-US" dirty="0"/>
          </a:p>
        </p:txBody>
      </p:sp>
      <p:sp>
        <p:nvSpPr>
          <p:cNvPr id="523267" name="Rectangle 3"/>
          <p:cNvSpPr>
            <a:spLocks noGrp="1" noChangeArrowheads="1"/>
          </p:cNvSpPr>
          <p:nvPr>
            <p:ph idx="1"/>
          </p:nvPr>
        </p:nvSpPr>
        <p:spPr>
          <a:xfrm>
            <a:off x="365125" y="1725379"/>
            <a:ext cx="8229600" cy="4854892"/>
          </a:xfrm>
        </p:spPr>
        <p:txBody>
          <a:bodyPr/>
          <a:lstStyle/>
          <a:p>
            <a:pPr marL="0" indent="0">
              <a:buNone/>
            </a:pPr>
            <a:r>
              <a:rPr lang="en-US" dirty="0"/>
              <a:t>Must a car with momentum have kinetic energy</a:t>
            </a:r>
            <a:r>
              <a:rPr lang="en-US" dirty="0" smtClean="0"/>
              <a:t>?</a:t>
            </a:r>
            <a:br>
              <a:rPr lang="en-US" dirty="0" smtClean="0"/>
            </a:br>
            <a:endParaRPr lang="en-US" sz="1300" dirty="0" smtClean="0"/>
          </a:p>
          <a:p>
            <a:pPr marL="514350" indent="-514350">
              <a:buFont typeface="+mj-lt"/>
              <a:buAutoNum type="alphaUcPeriod"/>
            </a:pPr>
            <a:r>
              <a:rPr lang="en-US" b="1" dirty="0" smtClean="0"/>
              <a:t>Yes, due to motion alone</a:t>
            </a:r>
          </a:p>
          <a:p>
            <a:pPr marL="514350" indent="-514350">
              <a:buFont typeface="+mj-lt"/>
              <a:buAutoNum type="alphaUcPeriod"/>
            </a:pPr>
            <a:r>
              <a:rPr lang="en-US" dirty="0" smtClean="0"/>
              <a:t>Yes, when motion is nonaccelerated</a:t>
            </a:r>
          </a:p>
          <a:p>
            <a:pPr marL="514350" indent="-514350">
              <a:buFont typeface="+mj-lt"/>
              <a:buAutoNum type="alphaUcPeriod"/>
            </a:pPr>
            <a:r>
              <a:rPr lang="en-US" dirty="0" smtClean="0"/>
              <a:t>Yes, because speed is a scalar and velocity is a vector quantity</a:t>
            </a:r>
          </a:p>
          <a:p>
            <a:pPr marL="514350" indent="-514350">
              <a:buFont typeface="+mj-lt"/>
              <a:buAutoNum type="alphaUcPeriod"/>
            </a:pPr>
            <a:r>
              <a:rPr lang="en-US" dirty="0" smtClean="0"/>
              <a:t>No</a:t>
            </a:r>
          </a:p>
          <a:p>
            <a:pPr marL="0" indent="0">
              <a:buNone/>
            </a:pPr>
            <a:r>
              <a:rPr lang="en-US" sz="1500" b="1" dirty="0"/>
              <a:t/>
            </a:r>
            <a:br>
              <a:rPr lang="en-US" sz="1500" b="1" dirty="0"/>
            </a:br>
            <a:r>
              <a:rPr lang="en-US" sz="2000" b="1" dirty="0" smtClean="0"/>
              <a:t>Explanation</a:t>
            </a:r>
            <a:r>
              <a:rPr lang="en-US" sz="2000" b="1" dirty="0"/>
              <a:t>:</a:t>
            </a:r>
          </a:p>
          <a:p>
            <a:pPr marL="0" indent="0">
              <a:buNone/>
            </a:pPr>
            <a:r>
              <a:rPr lang="en-US" sz="2000" dirty="0" smtClean="0"/>
              <a:t>Acceleration</a:t>
            </a:r>
            <a:r>
              <a:rPr lang="en-US" sz="2000" dirty="0"/>
              <a:t>, speed being a scalar, and velocity being a vector quantity are irrelevant. Any moving object has both momentum and kinetic energy</a:t>
            </a:r>
            <a:r>
              <a:rPr lang="en-US" sz="2000" dirty="0" smtClean="0"/>
              <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9266824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smtClean="0"/>
              <a:t>Kinetic Energy</a:t>
            </a:r>
            <a:endParaRPr lang="en-US"/>
          </a:p>
        </p:txBody>
      </p:sp>
      <p:sp>
        <p:nvSpPr>
          <p:cNvPr id="527363" name="Rectangle 3"/>
          <p:cNvSpPr>
            <a:spLocks noGrp="1" noChangeArrowheads="1"/>
          </p:cNvSpPr>
          <p:nvPr>
            <p:ph idx="1"/>
          </p:nvPr>
        </p:nvSpPr>
        <p:spPr/>
        <p:txBody>
          <a:bodyPr/>
          <a:lstStyle/>
          <a:p>
            <a:r>
              <a:rPr lang="en-US" dirty="0" smtClean="0"/>
              <a:t>Kinetic energy and work of a moving object</a:t>
            </a:r>
          </a:p>
          <a:p>
            <a:pPr lvl="1"/>
            <a:r>
              <a:rPr lang="en-US" dirty="0" smtClean="0"/>
              <a:t>Equal to the work required to bring it from rest to that speed, or the work the object can do while being brought to rest</a:t>
            </a:r>
          </a:p>
          <a:p>
            <a:pPr lvl="1"/>
            <a:r>
              <a:rPr lang="en-US" dirty="0" smtClean="0"/>
              <a:t>In equation form: net force </a:t>
            </a:r>
            <a:r>
              <a:rPr lang="en-US" dirty="0">
                <a:ea typeface="ＭＳ ゴシック"/>
                <a:cs typeface="Arial"/>
                <a:sym typeface="Symbol" panose="05050102010706020507" pitchFamily="18" charset="2"/>
              </a:rPr>
              <a:t>x</a:t>
            </a:r>
            <a:r>
              <a:rPr lang="en-US" dirty="0" smtClean="0">
                <a:sym typeface="Symbol" charset="0"/>
              </a:rPr>
              <a:t> distance = kinetic energy, or </a:t>
            </a:r>
            <a:r>
              <a:rPr lang="en-US" i="1" dirty="0" smtClean="0">
                <a:sym typeface="Symbol" charset="0"/>
              </a:rPr>
              <a:t>Fd</a:t>
            </a:r>
            <a:r>
              <a:rPr lang="en-US" dirty="0" smtClean="0">
                <a:sym typeface="Symbol" charset="0"/>
              </a:rPr>
              <a:t> </a:t>
            </a:r>
            <a:r>
              <a:rPr lang="en-US" dirty="0">
                <a:sym typeface="Symbol" charset="0"/>
              </a:rPr>
              <a:t>= </a:t>
            </a:r>
            <a:r>
              <a:rPr lang="en-US" dirty="0" smtClean="0">
                <a:sym typeface="Symbol" charset="0"/>
              </a:rPr>
              <a:t>1/2 </a:t>
            </a:r>
            <a:r>
              <a:rPr lang="en-US" i="1" dirty="0" smtClean="0">
                <a:sym typeface="Symbol" charset="0"/>
              </a:rPr>
              <a:t>mv</a:t>
            </a:r>
            <a:r>
              <a:rPr lang="en-US" baseline="30000" dirty="0" smtClean="0">
                <a:sym typeface="Symbol" charset="0"/>
              </a:rPr>
              <a:t>2</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dirty="0" smtClean="0"/>
              <a:t>Energy</a:t>
            </a:r>
            <a:endParaRPr lang="en-US" dirty="0"/>
          </a:p>
        </p:txBody>
      </p:sp>
      <p:sp>
        <p:nvSpPr>
          <p:cNvPr id="497667" name="Rectangle 3"/>
          <p:cNvSpPr>
            <a:spLocks noGrp="1" noChangeArrowheads="1"/>
          </p:cNvSpPr>
          <p:nvPr>
            <p:ph idx="1"/>
          </p:nvPr>
        </p:nvSpPr>
        <p:spPr/>
        <p:txBody>
          <a:bodyPr/>
          <a:lstStyle/>
          <a:p>
            <a:r>
              <a:rPr lang="en-US" dirty="0" smtClean="0"/>
              <a:t>A combination of energy and matter make up the universe.</a:t>
            </a:r>
          </a:p>
          <a:p>
            <a:r>
              <a:rPr lang="en-US" dirty="0" smtClean="0"/>
              <a:t>Energy</a:t>
            </a:r>
          </a:p>
          <a:p>
            <a:pPr lvl="1"/>
            <a:r>
              <a:rPr lang="en-US" dirty="0" smtClean="0"/>
              <a:t>Mover of substances</a:t>
            </a:r>
          </a:p>
          <a:p>
            <a:pPr lvl="1"/>
            <a:r>
              <a:rPr lang="en-US" dirty="0" smtClean="0"/>
              <a:t>Both a thing and a process</a:t>
            </a:r>
          </a:p>
          <a:p>
            <a:pPr lvl="1"/>
            <a:r>
              <a:rPr lang="en-US" dirty="0" smtClean="0"/>
              <a:t>Observed when it is being transferred or being transformed</a:t>
            </a:r>
          </a:p>
          <a:p>
            <a:pPr lvl="1"/>
            <a:r>
              <a:rPr lang="en-US" dirty="0" smtClean="0"/>
              <a:t>A conserved quantity</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smtClean="0"/>
              <a:t>Work-Energy Theorem</a:t>
            </a:r>
            <a:endParaRPr lang="en-US"/>
          </a:p>
        </p:txBody>
      </p:sp>
      <p:sp>
        <p:nvSpPr>
          <p:cNvPr id="528387" name="Rectangle 3"/>
          <p:cNvSpPr>
            <a:spLocks noGrp="1" noChangeArrowheads="1"/>
          </p:cNvSpPr>
          <p:nvPr>
            <p:ph idx="1"/>
          </p:nvPr>
        </p:nvSpPr>
        <p:spPr/>
        <p:txBody>
          <a:bodyPr/>
          <a:lstStyle/>
          <a:p>
            <a:r>
              <a:rPr lang="en-US" dirty="0" smtClean="0"/>
              <a:t>Work-energy theorem</a:t>
            </a:r>
          </a:p>
          <a:p>
            <a:pPr lvl="1"/>
            <a:r>
              <a:rPr lang="en-US" dirty="0" smtClean="0"/>
              <a:t>Gain or reduction of energy is the result of work.</a:t>
            </a:r>
          </a:p>
          <a:p>
            <a:pPr lvl="1"/>
            <a:r>
              <a:rPr lang="en-US" dirty="0" smtClean="0"/>
              <a:t>In equation form: work </a:t>
            </a:r>
            <a:r>
              <a:rPr lang="en-US" dirty="0">
                <a:sym typeface="Symbol" charset="0"/>
              </a:rPr>
              <a:t>=</a:t>
            </a:r>
            <a:r>
              <a:rPr lang="en-US" dirty="0" smtClean="0"/>
              <a:t> change in kinetic energy (</a:t>
            </a:r>
            <a:r>
              <a:rPr lang="en-US" i="1" dirty="0" smtClean="0"/>
              <a:t>W</a:t>
            </a:r>
            <a:r>
              <a:rPr lang="en-US" dirty="0" smtClean="0"/>
              <a:t> </a:t>
            </a:r>
            <a:r>
              <a:rPr lang="en-US" dirty="0">
                <a:sym typeface="Symbol" charset="0"/>
              </a:rPr>
              <a:t>=</a:t>
            </a:r>
            <a:r>
              <a:rPr lang="en-US" dirty="0" smtClean="0"/>
              <a:t> </a:t>
            </a:r>
            <a:r>
              <a:rPr lang="en-US" dirty="0" smtClean="0">
                <a:sym typeface="Symbol" charset="0"/>
              </a:rPr>
              <a:t>∆KE).</a:t>
            </a:r>
          </a:p>
          <a:p>
            <a:pPr lvl="1"/>
            <a:r>
              <a:rPr lang="en-US" dirty="0" smtClean="0"/>
              <a:t>Doubling speed of an object requires 4 times the work.</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13" name="Picture 5" descr="03_05_Figure"/>
          <p:cNvPicPr>
            <a:picLocks noChangeAspect="1" noChangeArrowheads="1"/>
          </p:cNvPicPr>
          <p:nvPr/>
        </p:nvPicPr>
        <p:blipFill>
          <a:blip r:embed="rId2">
            <a:extLst>
              <a:ext uri="{28A0092B-C50C-407E-A947-70E740481C1C}">
                <a14:useLocalDpi xmlns:a14="http://schemas.microsoft.com/office/drawing/2010/main" val="0"/>
              </a:ext>
            </a:extLst>
          </a:blip>
          <a:srcRect b="3194"/>
          <a:stretch>
            <a:fillRect/>
          </a:stretch>
        </p:blipFill>
        <p:spPr bwMode="auto">
          <a:xfrm>
            <a:off x="596188" y="3404440"/>
            <a:ext cx="3654882" cy="3024828"/>
          </a:xfrm>
          <a:prstGeom prst="rect">
            <a:avLst/>
          </a:prstGeom>
          <a:noFill/>
          <a:extLst>
            <a:ext uri="{909E8E84-426E-40dd-AFC4-6F175D3DCCD1}">
              <a14:hiddenFill xmlns:a14="http://schemas.microsoft.com/office/drawing/2010/main">
                <a:solidFill>
                  <a:srgbClr val="FFFFFF"/>
                </a:solidFill>
              </a14:hiddenFill>
            </a:ext>
          </a:extLst>
        </p:spPr>
      </p:pic>
      <p:sp>
        <p:nvSpPr>
          <p:cNvPr id="529410" name="Rectangle 2"/>
          <p:cNvSpPr>
            <a:spLocks noGrp="1" noChangeArrowheads="1"/>
          </p:cNvSpPr>
          <p:nvPr>
            <p:ph type="title"/>
          </p:nvPr>
        </p:nvSpPr>
        <p:spPr/>
        <p:txBody>
          <a:bodyPr/>
          <a:lstStyle/>
          <a:p>
            <a:r>
              <a:rPr lang="en-US" smtClean="0"/>
              <a:t>Work-Energy Theorem</a:t>
            </a:r>
            <a:endParaRPr lang="en-US"/>
          </a:p>
        </p:txBody>
      </p:sp>
      <p:sp>
        <p:nvSpPr>
          <p:cNvPr id="529411" name="Rectangle 3"/>
          <p:cNvSpPr>
            <a:spLocks noGrp="1" noChangeArrowheads="1"/>
          </p:cNvSpPr>
          <p:nvPr>
            <p:ph idx="1"/>
          </p:nvPr>
        </p:nvSpPr>
        <p:spPr>
          <a:xfrm>
            <a:off x="365125" y="1957255"/>
            <a:ext cx="8229600" cy="1557104"/>
          </a:xfrm>
        </p:spPr>
        <p:txBody>
          <a:bodyPr/>
          <a:lstStyle/>
          <a:p>
            <a:r>
              <a:rPr lang="en-US" dirty="0" smtClean="0"/>
              <a:t>Applies to decreasing speed:</a:t>
            </a:r>
          </a:p>
          <a:p>
            <a:pPr lvl="1"/>
            <a:r>
              <a:rPr lang="en-US" dirty="0" smtClean="0"/>
              <a:t>reducing the speed of an object or bringing it to a halt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
        <p:nvSpPr>
          <p:cNvPr id="2" name="TextBox 1"/>
          <p:cNvSpPr txBox="1"/>
          <p:nvPr/>
        </p:nvSpPr>
        <p:spPr>
          <a:xfrm>
            <a:off x="4286383" y="3556369"/>
            <a:ext cx="4059591" cy="2677656"/>
          </a:xfrm>
          <a:prstGeom prst="rect">
            <a:avLst/>
          </a:prstGeom>
          <a:no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spcBef>
                <a:spcPct val="20000"/>
              </a:spcBef>
              <a:buClr>
                <a:srgbClr val="2E4499"/>
              </a:buClr>
              <a:buChar char="•"/>
              <a:defRPr sz="2800">
                <a:solidFill>
                  <a:srgbClr val="000000"/>
                </a:solidFill>
                <a:latin typeface="+mn-lt"/>
                <a:ea typeface="+mn-ea"/>
              </a:defRPr>
            </a:lvl1pPr>
            <a:lvl2pPr marL="800100" lvl="1" indent="-342900">
              <a:spcBef>
                <a:spcPct val="20000"/>
              </a:spcBef>
              <a:buClr>
                <a:srgbClr val="2E4499"/>
              </a:buClr>
              <a:buChar char="–"/>
              <a:tabLst/>
              <a:defRPr sz="2800">
                <a:solidFill>
                  <a:srgbClr val="000000"/>
                </a:solidFill>
                <a:latin typeface="+mn-lt"/>
                <a:ea typeface="+mn-ea"/>
              </a:defRPr>
            </a:lvl2pPr>
            <a:lvl3pPr marL="1143000" indent="-228600">
              <a:spcBef>
                <a:spcPct val="20000"/>
              </a:spcBef>
              <a:buClr>
                <a:srgbClr val="2E4499"/>
              </a:buClr>
              <a:buChar char="•"/>
              <a:defRPr>
                <a:solidFill>
                  <a:srgbClr val="000000"/>
                </a:solidFill>
                <a:latin typeface="+mn-lt"/>
                <a:ea typeface="+mn-ea"/>
              </a:defRPr>
            </a:lvl3pPr>
            <a:lvl4pPr marL="1600200" indent="-228600">
              <a:spcBef>
                <a:spcPct val="20000"/>
              </a:spcBef>
              <a:buClr>
                <a:srgbClr val="2E4499"/>
              </a:buClr>
              <a:buChar char="–"/>
              <a:defRPr sz="2000">
                <a:solidFill>
                  <a:srgbClr val="000000"/>
                </a:solidFill>
                <a:latin typeface="+mn-lt"/>
                <a:ea typeface="+mn-ea"/>
              </a:defRPr>
            </a:lvl4pPr>
            <a:lvl5pPr marL="2057400" indent="-228600">
              <a:spcBef>
                <a:spcPct val="20000"/>
              </a:spcBef>
              <a:buClr>
                <a:srgbClr val="2E4499"/>
              </a:buClr>
              <a:buChar char="»"/>
              <a:defRPr sz="2000">
                <a:solidFill>
                  <a:srgbClr val="000000"/>
                </a:solidFill>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en-US" sz="2400" dirty="0"/>
              <a:t>Example: Applying the brakes to slow a moving car, work is done on it (the friction force supplied by the brakes </a:t>
            </a:r>
            <a:r>
              <a:rPr lang="en-US" sz="2400" dirty="0">
                <a:sym typeface="Symbol" panose="05050102010706020507" pitchFamily="18" charset="2"/>
              </a:rPr>
              <a:t>x</a:t>
            </a:r>
            <a:r>
              <a:rPr lang="en-US" sz="2400" dirty="0">
                <a:sym typeface="Symbol" charset="0"/>
              </a:rPr>
              <a:t> </a:t>
            </a:r>
            <a:r>
              <a:rPr lang="en-US" sz="2400" dirty="0"/>
              <a:t>distance)</a:t>
            </a:r>
            <a:r>
              <a:rPr lang="en-US" sz="2400" dirty="0" smtClean="0"/>
              <a:t>.</a:t>
            </a:r>
            <a:endParaRPr lang="en-US" sz="2400" dirty="0"/>
          </a:p>
        </p:txBody>
      </p:sp>
    </p:spTree>
    <p:extLst>
      <p:ext uri="{BB962C8B-B14F-4D97-AF65-F5344CB8AC3E}">
        <p14:creationId xmlns:p14="http://schemas.microsoft.com/office/powerpoint/2010/main" val="32206576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NEIGHBOR </a:t>
            </a:r>
          </a:p>
        </p:txBody>
      </p:sp>
      <p:sp>
        <p:nvSpPr>
          <p:cNvPr id="530435" name="Rectangle 3"/>
          <p:cNvSpPr>
            <a:spLocks noGrp="1" noChangeArrowheads="1"/>
          </p:cNvSpPr>
          <p:nvPr>
            <p:ph idx="1"/>
          </p:nvPr>
        </p:nvSpPr>
        <p:spPr>
          <a:xfrm>
            <a:off x="365125" y="1764524"/>
            <a:ext cx="8229600" cy="4776602"/>
          </a:xfrm>
        </p:spPr>
        <p:txBody>
          <a:bodyPr/>
          <a:lstStyle/>
          <a:p>
            <a:pPr marL="0" indent="0">
              <a:buNone/>
            </a:pPr>
            <a:r>
              <a:rPr lang="en-US" sz="2400" dirty="0"/>
              <a:t>Consider a problem that asks for the distance of a </a:t>
            </a:r>
            <a:r>
              <a:rPr lang="en-US" sz="2400" dirty="0" smtClean="0"/>
              <a:t/>
            </a:r>
            <a:br>
              <a:rPr lang="en-US" sz="2400" dirty="0" smtClean="0"/>
            </a:br>
            <a:r>
              <a:rPr lang="en-US" sz="2400" dirty="0" smtClean="0"/>
              <a:t>fast</a:t>
            </a:r>
            <a:r>
              <a:rPr lang="en-US" sz="2400" dirty="0"/>
              <a:t>-moving crate sliding across a factory floor and then coming to a stop. The most useful equation for solving this problem </a:t>
            </a:r>
            <a:r>
              <a:rPr lang="en-US" sz="2400" dirty="0" smtClean="0"/>
              <a:t>is</a:t>
            </a:r>
            <a:br>
              <a:rPr lang="en-US" sz="2400" dirty="0" smtClean="0"/>
            </a:br>
            <a:endParaRPr lang="en-US" sz="1500" dirty="0"/>
          </a:p>
          <a:p>
            <a:pPr marL="512064" indent="-512064">
              <a:buNone/>
            </a:pPr>
            <a:r>
              <a:rPr lang="en-US" sz="2400" dirty="0" smtClean="0">
                <a:solidFill>
                  <a:srgbClr val="2E4499"/>
                </a:solidFill>
              </a:rPr>
              <a:t>A.</a:t>
            </a:r>
            <a:r>
              <a:rPr lang="en-US" sz="2400" dirty="0" smtClean="0"/>
              <a:t>	</a:t>
            </a:r>
            <a:r>
              <a:rPr lang="en-US" sz="2400" i="1" dirty="0" smtClean="0"/>
              <a:t>F</a:t>
            </a:r>
            <a:r>
              <a:rPr lang="en-US" sz="2400" dirty="0" smtClean="0"/>
              <a:t> </a:t>
            </a:r>
            <a:r>
              <a:rPr lang="en-US" sz="2400" dirty="0">
                <a:sym typeface="Symbol" charset="0"/>
              </a:rPr>
              <a:t>=</a:t>
            </a:r>
            <a:r>
              <a:rPr lang="en-US" sz="2400" dirty="0" smtClean="0"/>
              <a:t> </a:t>
            </a:r>
            <a:r>
              <a:rPr lang="en-US" sz="2400" i="1" dirty="0" smtClean="0"/>
              <a:t>ma</a:t>
            </a:r>
            <a:r>
              <a:rPr lang="en-US" sz="2400" dirty="0" smtClean="0"/>
              <a:t>.</a:t>
            </a:r>
          </a:p>
          <a:p>
            <a:pPr marL="512064" indent="-512064">
              <a:buNone/>
            </a:pPr>
            <a:r>
              <a:rPr lang="en-US" sz="2400" dirty="0" smtClean="0">
                <a:solidFill>
                  <a:srgbClr val="2E4499"/>
                </a:solidFill>
              </a:rPr>
              <a:t>B.</a:t>
            </a:r>
            <a:r>
              <a:rPr lang="en-US" sz="2400" dirty="0" smtClean="0"/>
              <a:t>	</a:t>
            </a:r>
            <a:r>
              <a:rPr lang="en-US" sz="2400" i="1" dirty="0" smtClean="0"/>
              <a:t>Ft</a:t>
            </a:r>
            <a:r>
              <a:rPr lang="en-US" sz="2400" dirty="0" smtClean="0"/>
              <a:t> </a:t>
            </a:r>
            <a:r>
              <a:rPr lang="en-US" sz="2400" dirty="0">
                <a:sym typeface="Symbol" charset="0"/>
              </a:rPr>
              <a:t>=</a:t>
            </a:r>
            <a:r>
              <a:rPr lang="en-US" sz="2400" dirty="0" smtClean="0"/>
              <a:t> </a:t>
            </a:r>
            <a:r>
              <a:rPr lang="en-US" sz="2400" dirty="0">
                <a:sym typeface="Symbol" charset="0"/>
              </a:rPr>
              <a:t>∆</a:t>
            </a:r>
            <a:r>
              <a:rPr lang="en-US" sz="2400" i="1" dirty="0">
                <a:sym typeface="Symbol" charset="0"/>
              </a:rPr>
              <a:t>mv</a:t>
            </a:r>
            <a:r>
              <a:rPr lang="en-US" sz="2400" dirty="0" smtClean="0">
                <a:sym typeface="Symbol" charset="0"/>
              </a:rPr>
              <a:t>.</a:t>
            </a:r>
            <a:r>
              <a:rPr lang="en-US" sz="2400" dirty="0" smtClean="0"/>
              <a:t> </a:t>
            </a:r>
          </a:p>
          <a:p>
            <a:pPr marL="512064" indent="-512064">
              <a:buNone/>
            </a:pPr>
            <a:r>
              <a:rPr lang="en-US" sz="2400" dirty="0" smtClean="0">
                <a:solidFill>
                  <a:srgbClr val="2E4499"/>
                </a:solidFill>
              </a:rPr>
              <a:t>C.</a:t>
            </a:r>
            <a:r>
              <a:rPr lang="en-US" sz="2400" dirty="0" smtClean="0"/>
              <a:t>	KE </a:t>
            </a:r>
            <a:r>
              <a:rPr lang="en-US" sz="2400" dirty="0">
                <a:sym typeface="Symbol" charset="0"/>
              </a:rPr>
              <a:t>=</a:t>
            </a:r>
            <a:r>
              <a:rPr lang="en-US" sz="2400" dirty="0" smtClean="0"/>
              <a:t> </a:t>
            </a:r>
            <a:r>
              <a:rPr lang="en-US" sz="2400" baseline="30000" dirty="0" smtClean="0"/>
              <a:t>1</a:t>
            </a:r>
            <a:r>
              <a:rPr lang="en-US" sz="2400" dirty="0" smtClean="0"/>
              <a:t>/</a:t>
            </a:r>
            <a:r>
              <a:rPr lang="en-US" sz="2400" baseline="-25000" dirty="0" smtClean="0"/>
              <a:t>2</a:t>
            </a:r>
            <a:r>
              <a:rPr lang="en-US" sz="2400" i="1" dirty="0" smtClean="0"/>
              <a:t>mv</a:t>
            </a:r>
            <a:r>
              <a:rPr lang="en-US" sz="2400" baseline="30000" dirty="0" smtClean="0"/>
              <a:t>2</a:t>
            </a:r>
            <a:r>
              <a:rPr lang="en-US" sz="2400" dirty="0" smtClean="0"/>
              <a:t>.</a:t>
            </a:r>
          </a:p>
          <a:p>
            <a:pPr marL="512064" indent="-512064">
              <a:buNone/>
            </a:pPr>
            <a:r>
              <a:rPr lang="en-US" sz="2400" b="1" dirty="0" smtClean="0">
                <a:solidFill>
                  <a:srgbClr val="2E4499"/>
                </a:solidFill>
              </a:rPr>
              <a:t>D.</a:t>
            </a:r>
            <a:r>
              <a:rPr lang="en-US" sz="2400" dirty="0" smtClean="0"/>
              <a:t>	</a:t>
            </a:r>
            <a:r>
              <a:rPr lang="en-US" sz="2400" i="1" dirty="0" err="1" smtClean="0"/>
              <a:t>Fd</a:t>
            </a:r>
            <a:r>
              <a:rPr lang="en-US" sz="2400" i="1" dirty="0" smtClean="0"/>
              <a:t> </a:t>
            </a:r>
            <a:r>
              <a:rPr lang="en-US" sz="2400" dirty="0">
                <a:sym typeface="Symbol" charset="0"/>
              </a:rPr>
              <a:t>=</a:t>
            </a:r>
            <a:r>
              <a:rPr lang="en-US" sz="2400" dirty="0" smtClean="0"/>
              <a:t> </a:t>
            </a:r>
            <a:r>
              <a:rPr lang="en-US" sz="2400" dirty="0" smtClean="0">
                <a:sym typeface="Symbol" charset="0"/>
              </a:rPr>
              <a:t>∆</a:t>
            </a:r>
            <a:r>
              <a:rPr lang="en-US" sz="2400" baseline="30000" dirty="0" smtClean="0"/>
              <a:t>1</a:t>
            </a:r>
            <a:r>
              <a:rPr lang="en-US" sz="2400" dirty="0"/>
              <a:t>/</a:t>
            </a:r>
            <a:r>
              <a:rPr lang="en-US" sz="2400" baseline="-25000" dirty="0"/>
              <a:t>2</a:t>
            </a:r>
            <a:r>
              <a:rPr lang="en-US" sz="2400" i="1" dirty="0" smtClean="0">
                <a:sym typeface="Symbol" charset="0"/>
              </a:rPr>
              <a:t>mv</a:t>
            </a:r>
            <a:r>
              <a:rPr lang="en-US" sz="2400" baseline="30000" dirty="0" smtClean="0">
                <a:sym typeface="Symbol" charset="0"/>
              </a:rPr>
              <a:t>2</a:t>
            </a:r>
            <a:r>
              <a:rPr lang="en-US" sz="2400" dirty="0" smtClean="0">
                <a:sym typeface="Symbol" charset="0"/>
              </a:rPr>
              <a:t>.</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1604394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a:t>
            </a:r>
            <a:r>
              <a:rPr lang="en-US" dirty="0" smtClean="0"/>
              <a:t>ANSWER </a:t>
            </a:r>
            <a:endParaRPr lang="en-US" dirty="0"/>
          </a:p>
        </p:txBody>
      </p:sp>
      <p:sp>
        <p:nvSpPr>
          <p:cNvPr id="530435" name="Rectangle 3"/>
          <p:cNvSpPr>
            <a:spLocks noGrp="1" noChangeArrowheads="1"/>
          </p:cNvSpPr>
          <p:nvPr>
            <p:ph idx="1"/>
          </p:nvPr>
        </p:nvSpPr>
        <p:spPr>
          <a:xfrm>
            <a:off x="365125" y="1764524"/>
            <a:ext cx="8229600" cy="4776602"/>
          </a:xfrm>
        </p:spPr>
        <p:txBody>
          <a:bodyPr/>
          <a:lstStyle/>
          <a:p>
            <a:pPr marL="0" indent="0">
              <a:buNone/>
            </a:pPr>
            <a:r>
              <a:rPr lang="en-US" sz="2400" dirty="0"/>
              <a:t>Consider a problem that asks for the distance of a </a:t>
            </a:r>
            <a:r>
              <a:rPr lang="en-US" sz="2400" dirty="0" smtClean="0"/>
              <a:t/>
            </a:r>
            <a:br>
              <a:rPr lang="en-US" sz="2400" dirty="0" smtClean="0"/>
            </a:br>
            <a:r>
              <a:rPr lang="en-US" sz="2400" dirty="0" smtClean="0"/>
              <a:t>fast</a:t>
            </a:r>
            <a:r>
              <a:rPr lang="en-US" sz="2400" dirty="0"/>
              <a:t>-moving crate sliding across a factory floor and then coming to a stop. The most useful equation for solving this problem </a:t>
            </a:r>
            <a:r>
              <a:rPr lang="en-US" sz="2400" dirty="0" smtClean="0"/>
              <a:t>is</a:t>
            </a:r>
            <a:br>
              <a:rPr lang="en-US" sz="2400" dirty="0" smtClean="0"/>
            </a:br>
            <a:endParaRPr lang="en-US" sz="1500" dirty="0"/>
          </a:p>
          <a:p>
            <a:pPr marL="512064" indent="-512064">
              <a:buNone/>
            </a:pPr>
            <a:r>
              <a:rPr lang="en-US" sz="2400" dirty="0" smtClean="0">
                <a:solidFill>
                  <a:srgbClr val="2E4499"/>
                </a:solidFill>
              </a:rPr>
              <a:t>A.</a:t>
            </a:r>
            <a:r>
              <a:rPr lang="en-US" sz="2400" dirty="0" smtClean="0"/>
              <a:t>	</a:t>
            </a:r>
            <a:r>
              <a:rPr lang="en-US" sz="2400" i="1" dirty="0" smtClean="0"/>
              <a:t>F</a:t>
            </a:r>
            <a:r>
              <a:rPr lang="en-US" sz="2400" dirty="0" smtClean="0"/>
              <a:t> </a:t>
            </a:r>
            <a:r>
              <a:rPr lang="en-US" sz="2400" dirty="0">
                <a:sym typeface="Symbol" charset="0"/>
              </a:rPr>
              <a:t>=</a:t>
            </a:r>
            <a:r>
              <a:rPr lang="en-US" sz="2400" dirty="0" smtClean="0"/>
              <a:t> </a:t>
            </a:r>
            <a:r>
              <a:rPr lang="en-US" sz="2400" i="1" dirty="0" smtClean="0"/>
              <a:t>ma</a:t>
            </a:r>
            <a:r>
              <a:rPr lang="en-US" sz="2400" dirty="0" smtClean="0"/>
              <a:t>.</a:t>
            </a:r>
          </a:p>
          <a:p>
            <a:pPr marL="512064" indent="-512064">
              <a:buNone/>
            </a:pPr>
            <a:r>
              <a:rPr lang="en-US" sz="2400" dirty="0" smtClean="0">
                <a:solidFill>
                  <a:srgbClr val="2E4499"/>
                </a:solidFill>
              </a:rPr>
              <a:t>B.</a:t>
            </a:r>
            <a:r>
              <a:rPr lang="en-US" sz="2400" dirty="0" smtClean="0"/>
              <a:t>	</a:t>
            </a:r>
            <a:r>
              <a:rPr lang="en-US" sz="2400" i="1" dirty="0" smtClean="0"/>
              <a:t>Ft</a:t>
            </a:r>
            <a:r>
              <a:rPr lang="en-US" sz="2400" dirty="0" smtClean="0"/>
              <a:t> </a:t>
            </a:r>
            <a:r>
              <a:rPr lang="en-US" sz="2400" dirty="0">
                <a:sym typeface="Symbol" charset="0"/>
              </a:rPr>
              <a:t>=</a:t>
            </a:r>
            <a:r>
              <a:rPr lang="en-US" sz="2400" dirty="0" smtClean="0"/>
              <a:t> </a:t>
            </a:r>
            <a:r>
              <a:rPr lang="en-US" sz="2400" dirty="0">
                <a:sym typeface="Symbol" charset="0"/>
              </a:rPr>
              <a:t>∆</a:t>
            </a:r>
            <a:r>
              <a:rPr lang="en-US" sz="2400" i="1" dirty="0">
                <a:sym typeface="Symbol" charset="0"/>
              </a:rPr>
              <a:t>mv</a:t>
            </a:r>
            <a:r>
              <a:rPr lang="en-US" sz="2400" dirty="0" smtClean="0">
                <a:sym typeface="Symbol" charset="0"/>
              </a:rPr>
              <a:t>.</a:t>
            </a:r>
            <a:r>
              <a:rPr lang="en-US" sz="2400" dirty="0" smtClean="0"/>
              <a:t> </a:t>
            </a:r>
          </a:p>
          <a:p>
            <a:pPr marL="512064" indent="-512064">
              <a:buNone/>
            </a:pPr>
            <a:r>
              <a:rPr lang="en-US" sz="2400" dirty="0" smtClean="0">
                <a:solidFill>
                  <a:srgbClr val="2E4499"/>
                </a:solidFill>
              </a:rPr>
              <a:t>C.</a:t>
            </a:r>
            <a:r>
              <a:rPr lang="en-US" sz="2400" dirty="0" smtClean="0"/>
              <a:t>	KE </a:t>
            </a:r>
            <a:r>
              <a:rPr lang="en-US" sz="2400" dirty="0">
                <a:sym typeface="Symbol" charset="0"/>
              </a:rPr>
              <a:t>=</a:t>
            </a:r>
            <a:r>
              <a:rPr lang="en-US" sz="2400" dirty="0" smtClean="0"/>
              <a:t> </a:t>
            </a:r>
            <a:r>
              <a:rPr lang="en-US" sz="2400" baseline="30000" dirty="0" smtClean="0"/>
              <a:t>1</a:t>
            </a:r>
            <a:r>
              <a:rPr lang="en-US" sz="2400" dirty="0" smtClean="0"/>
              <a:t>/</a:t>
            </a:r>
            <a:r>
              <a:rPr lang="en-US" sz="2400" baseline="-25000" dirty="0" smtClean="0"/>
              <a:t>2</a:t>
            </a:r>
            <a:r>
              <a:rPr lang="en-US" sz="2400" i="1" dirty="0" smtClean="0"/>
              <a:t>mv</a:t>
            </a:r>
            <a:r>
              <a:rPr lang="en-US" sz="2400" baseline="30000" dirty="0" smtClean="0"/>
              <a:t>2</a:t>
            </a:r>
            <a:r>
              <a:rPr lang="en-US" sz="2400" dirty="0" smtClean="0"/>
              <a:t>.</a:t>
            </a:r>
          </a:p>
          <a:p>
            <a:pPr marL="512064" indent="-512064">
              <a:buNone/>
            </a:pPr>
            <a:r>
              <a:rPr lang="en-US" sz="2400" b="1" dirty="0" smtClean="0">
                <a:solidFill>
                  <a:srgbClr val="2E4499"/>
                </a:solidFill>
              </a:rPr>
              <a:t>D.</a:t>
            </a:r>
            <a:r>
              <a:rPr lang="en-US" sz="2400" dirty="0" smtClean="0"/>
              <a:t>	</a:t>
            </a:r>
            <a:r>
              <a:rPr lang="en-US" sz="2400" b="1" i="1" dirty="0" err="1" smtClean="0"/>
              <a:t>Fd</a:t>
            </a:r>
            <a:r>
              <a:rPr lang="en-US" sz="2400" b="1" i="1" dirty="0" smtClean="0"/>
              <a:t> </a:t>
            </a:r>
            <a:r>
              <a:rPr lang="en-US" sz="2400" b="1" dirty="0">
                <a:sym typeface="Symbol" charset="0"/>
              </a:rPr>
              <a:t>=</a:t>
            </a:r>
            <a:r>
              <a:rPr lang="en-US" sz="2400" b="1" dirty="0" smtClean="0"/>
              <a:t> </a:t>
            </a:r>
            <a:r>
              <a:rPr lang="en-US" sz="2400" dirty="0" smtClean="0">
                <a:sym typeface="Symbol" charset="0"/>
              </a:rPr>
              <a:t>∆</a:t>
            </a:r>
            <a:r>
              <a:rPr lang="en-US" sz="2400" b="1" baseline="30000" dirty="0" smtClean="0"/>
              <a:t>1</a:t>
            </a:r>
            <a:r>
              <a:rPr lang="en-US" sz="2400" b="1" dirty="0"/>
              <a:t>/</a:t>
            </a:r>
            <a:r>
              <a:rPr lang="en-US" sz="2400" b="1" baseline="-25000" dirty="0"/>
              <a:t>2</a:t>
            </a:r>
            <a:r>
              <a:rPr lang="en-US" sz="2400" b="1" i="1" dirty="0" smtClean="0">
                <a:sym typeface="Symbol" charset="0"/>
              </a:rPr>
              <a:t>mv</a:t>
            </a:r>
            <a:r>
              <a:rPr lang="en-US" sz="2400" b="1" baseline="30000" dirty="0" smtClean="0">
                <a:sym typeface="Symbol" charset="0"/>
              </a:rPr>
              <a:t>2</a:t>
            </a:r>
            <a:r>
              <a:rPr lang="en-US" sz="2400" b="1" dirty="0" smtClean="0">
                <a:sym typeface="Symbol" charset="0"/>
              </a:rPr>
              <a:t>.</a:t>
            </a:r>
          </a:p>
          <a:p>
            <a:pPr marL="0" indent="0">
              <a:lnSpc>
                <a:spcPct val="150000"/>
              </a:lnSpc>
              <a:buNone/>
            </a:pPr>
            <a:r>
              <a:rPr lang="en-US" sz="2000" b="1" dirty="0" smtClean="0"/>
              <a:t>Comment</a:t>
            </a:r>
            <a:r>
              <a:rPr lang="en-US" sz="2000" b="1" dirty="0"/>
              <a:t>:</a:t>
            </a:r>
          </a:p>
          <a:p>
            <a:pPr marL="0" indent="0">
              <a:buNone/>
            </a:pPr>
            <a:r>
              <a:rPr lang="en-US" sz="2000" dirty="0" smtClean="0"/>
              <a:t>The </a:t>
            </a:r>
            <a:r>
              <a:rPr lang="en-US" sz="2000" dirty="0"/>
              <a:t>work-energy theorem is the </a:t>
            </a:r>
            <a:r>
              <a:rPr lang="en-US" sz="2000" dirty="0" smtClean="0"/>
              <a:t>physicist</a:t>
            </a:r>
            <a:r>
              <a:rPr lang="fr-FR" sz="2000" dirty="0" smtClean="0"/>
              <a:t>'</a:t>
            </a:r>
            <a:r>
              <a:rPr lang="en-US" sz="2000" dirty="0" smtClean="0"/>
              <a:t>s favorite starting </a:t>
            </a:r>
            <a:r>
              <a:rPr lang="en-US" sz="2000" dirty="0"/>
              <a:t>point for solving many motion-related problems</a:t>
            </a:r>
            <a:r>
              <a:rPr lang="en-US" sz="2000" dirty="0" smtClean="0"/>
              <a:t>.</a:t>
            </a:r>
            <a:endParaRPr lang="en-US" sz="20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9250501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NEIGHBOR </a:t>
            </a:r>
          </a:p>
        </p:txBody>
      </p:sp>
      <p:sp>
        <p:nvSpPr>
          <p:cNvPr id="534531" name="Rectangle 3"/>
          <p:cNvSpPr>
            <a:spLocks noGrp="1" noChangeArrowheads="1"/>
          </p:cNvSpPr>
          <p:nvPr>
            <p:ph idx="1"/>
          </p:nvPr>
        </p:nvSpPr>
        <p:spPr>
          <a:xfrm>
            <a:off x="365125" y="1825868"/>
            <a:ext cx="8229600" cy="4653915"/>
          </a:xfrm>
        </p:spPr>
        <p:txBody>
          <a:bodyPr/>
          <a:lstStyle/>
          <a:p>
            <a:pPr marL="0" indent="0">
              <a:buNone/>
            </a:pPr>
            <a:r>
              <a:rPr lang="en-US" sz="2400" dirty="0"/>
              <a:t>The work done in bringing a moving car to a stop is the force of tire friction </a:t>
            </a:r>
            <a:r>
              <a:rPr lang="en-US" sz="2400" dirty="0">
                <a:ea typeface="ＭＳ ゴシック"/>
                <a:cs typeface="Arial"/>
                <a:sym typeface="Symbol" panose="05050102010706020507" pitchFamily="18" charset="2"/>
              </a:rPr>
              <a:t>x</a:t>
            </a:r>
            <a:r>
              <a:rPr lang="en-US" sz="2400" dirty="0" smtClean="0"/>
              <a:t> </a:t>
            </a:r>
            <a:r>
              <a:rPr lang="en-US" sz="2400" dirty="0"/>
              <a:t>stopping distance. If the initial speed of the car is doubled, the stopping distance </a:t>
            </a:r>
            <a:r>
              <a:rPr lang="en-US" sz="2400" dirty="0" smtClean="0"/>
              <a:t>is</a:t>
            </a:r>
            <a:br>
              <a:rPr lang="en-US" sz="2400" dirty="0" smtClean="0"/>
            </a:br>
            <a:endParaRPr lang="en-US" sz="1400" dirty="0" smtClean="0"/>
          </a:p>
          <a:p>
            <a:pPr marL="457200" indent="-457200">
              <a:buFont typeface="+mj-lt"/>
              <a:buAutoNum type="alphaUcPeriod"/>
            </a:pPr>
            <a:r>
              <a:rPr lang="en-US" sz="2400" dirty="0" smtClean="0"/>
              <a:t>actually less.</a:t>
            </a:r>
          </a:p>
          <a:p>
            <a:pPr marL="457200" indent="-457200">
              <a:buFont typeface="+mj-lt"/>
              <a:buAutoNum type="alphaUcPeriod"/>
            </a:pPr>
            <a:r>
              <a:rPr lang="en-US" sz="2400" dirty="0" smtClean="0"/>
              <a:t>about the same.</a:t>
            </a:r>
          </a:p>
          <a:p>
            <a:pPr marL="457200" indent="-457200">
              <a:buFont typeface="+mj-lt"/>
              <a:buAutoNum type="alphaUcPeriod"/>
            </a:pPr>
            <a:r>
              <a:rPr lang="en-US" sz="2400" dirty="0" smtClean="0"/>
              <a:t>twice.</a:t>
            </a:r>
          </a:p>
          <a:p>
            <a:pPr marL="457200" indent="-457200">
              <a:buFont typeface="+mj-lt"/>
              <a:buAutoNum type="alphaUcPeriod"/>
            </a:pPr>
            <a:r>
              <a:rPr lang="en-US" sz="2400" dirty="0" smtClean="0"/>
              <a:t>None of the above.</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17014405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a:t>
            </a:r>
            <a:r>
              <a:rPr lang="en-US" dirty="0" smtClean="0"/>
              <a:t>ANSWER </a:t>
            </a:r>
            <a:endParaRPr lang="en-US" dirty="0"/>
          </a:p>
        </p:txBody>
      </p:sp>
      <p:sp>
        <p:nvSpPr>
          <p:cNvPr id="534531" name="Rectangle 3"/>
          <p:cNvSpPr>
            <a:spLocks noGrp="1" noChangeArrowheads="1"/>
          </p:cNvSpPr>
          <p:nvPr>
            <p:ph idx="1"/>
          </p:nvPr>
        </p:nvSpPr>
        <p:spPr>
          <a:xfrm>
            <a:off x="365125" y="1825868"/>
            <a:ext cx="8229600" cy="4653915"/>
          </a:xfrm>
        </p:spPr>
        <p:txBody>
          <a:bodyPr/>
          <a:lstStyle/>
          <a:p>
            <a:pPr marL="0" indent="0">
              <a:buNone/>
            </a:pPr>
            <a:r>
              <a:rPr lang="en-US" sz="2400" dirty="0"/>
              <a:t>The work done in bringing a moving car to a stop is the force of tire friction </a:t>
            </a:r>
            <a:r>
              <a:rPr lang="en-US" sz="2400" dirty="0">
                <a:ea typeface="ＭＳ ゴシック"/>
                <a:cs typeface="Arial"/>
                <a:sym typeface="Symbol" panose="05050102010706020507" pitchFamily="18" charset="2"/>
              </a:rPr>
              <a:t>x</a:t>
            </a:r>
            <a:r>
              <a:rPr lang="en-US" sz="2400" dirty="0" smtClean="0"/>
              <a:t> </a:t>
            </a:r>
            <a:r>
              <a:rPr lang="en-US" sz="2400" dirty="0"/>
              <a:t>stopping distance. If the initial speed of the car is doubled, the stopping distance </a:t>
            </a:r>
            <a:r>
              <a:rPr lang="en-US" sz="2400" dirty="0" smtClean="0"/>
              <a:t>is</a:t>
            </a:r>
            <a:br>
              <a:rPr lang="en-US" sz="2400" dirty="0" smtClean="0"/>
            </a:br>
            <a:endParaRPr lang="en-US" sz="1400" dirty="0" smtClean="0"/>
          </a:p>
          <a:p>
            <a:pPr marL="457200" indent="-457200">
              <a:buFont typeface="+mj-lt"/>
              <a:buAutoNum type="alphaUcPeriod"/>
            </a:pPr>
            <a:r>
              <a:rPr lang="en-US" sz="2400" dirty="0" smtClean="0"/>
              <a:t>actually less.</a:t>
            </a:r>
          </a:p>
          <a:p>
            <a:pPr marL="457200" indent="-457200">
              <a:buFont typeface="+mj-lt"/>
              <a:buAutoNum type="alphaUcPeriod"/>
            </a:pPr>
            <a:r>
              <a:rPr lang="en-US" sz="2400" dirty="0" smtClean="0"/>
              <a:t>about the same.</a:t>
            </a:r>
          </a:p>
          <a:p>
            <a:pPr marL="457200" indent="-457200">
              <a:buFont typeface="+mj-lt"/>
              <a:buAutoNum type="alphaUcPeriod"/>
            </a:pPr>
            <a:r>
              <a:rPr lang="en-US" sz="2400" dirty="0" smtClean="0"/>
              <a:t>twice.</a:t>
            </a:r>
          </a:p>
          <a:p>
            <a:pPr marL="457200" indent="-457200">
              <a:buFont typeface="+mj-lt"/>
              <a:buAutoNum type="alphaUcPeriod"/>
            </a:pPr>
            <a:r>
              <a:rPr lang="en-US" sz="2400" b="1" dirty="0" smtClean="0"/>
              <a:t>None of the above.</a:t>
            </a:r>
          </a:p>
          <a:p>
            <a:pPr marL="0" indent="0">
              <a:lnSpc>
                <a:spcPct val="150000"/>
              </a:lnSpc>
              <a:buNone/>
            </a:pPr>
            <a:r>
              <a:rPr lang="en-US" sz="2400" b="1" dirty="0" smtClean="0"/>
              <a:t>Explanation:</a:t>
            </a:r>
          </a:p>
          <a:p>
            <a:pPr marL="0" indent="0">
              <a:buNone/>
            </a:pPr>
            <a:r>
              <a:rPr lang="en-US" sz="2400" dirty="0" smtClean="0"/>
              <a:t>Twice </a:t>
            </a:r>
            <a:r>
              <a:rPr lang="en-US" sz="2400" dirty="0"/>
              <a:t>the speed means four times the kinetic energy and four times the stopping distance</a:t>
            </a:r>
            <a:r>
              <a:rPr lang="en-US" sz="2400" dirty="0" smtClean="0"/>
              <a:t>.</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86227272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smtClean="0"/>
              <a:t>Conservation of Energy</a:t>
            </a:r>
            <a:endParaRPr lang="en-US"/>
          </a:p>
        </p:txBody>
      </p:sp>
      <p:sp>
        <p:nvSpPr>
          <p:cNvPr id="538627" name="Rectangle 3"/>
          <p:cNvSpPr>
            <a:spLocks noGrp="1" noChangeArrowheads="1"/>
          </p:cNvSpPr>
          <p:nvPr>
            <p:ph idx="1"/>
          </p:nvPr>
        </p:nvSpPr>
        <p:spPr/>
        <p:txBody>
          <a:bodyPr/>
          <a:lstStyle/>
          <a:p>
            <a:r>
              <a:rPr lang="en-US" dirty="0" smtClean="0"/>
              <a:t>Law of conservation of energy</a:t>
            </a:r>
          </a:p>
          <a:p>
            <a:pPr lvl="1"/>
            <a:r>
              <a:rPr lang="en-US" dirty="0" smtClean="0"/>
              <a:t>Energy cannot be created or destroyed; it may be transformed from one form into another, but the total amount of energy never changes.</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smtClean="0"/>
              <a:t>Conservation of Energy</a:t>
            </a:r>
            <a:endParaRPr lang="en-US"/>
          </a:p>
        </p:txBody>
      </p:sp>
      <p:sp>
        <p:nvSpPr>
          <p:cNvPr id="539651" name="Rectangle 3"/>
          <p:cNvSpPr>
            <a:spLocks noGrp="1" noChangeArrowheads="1"/>
          </p:cNvSpPr>
          <p:nvPr>
            <p:ph idx="1"/>
          </p:nvPr>
        </p:nvSpPr>
        <p:spPr/>
        <p:txBody>
          <a:bodyPr/>
          <a:lstStyle/>
          <a:p>
            <a:r>
              <a:rPr lang="en-US" dirty="0" smtClean="0"/>
              <a:t>Example: Energy transforms without net loss or net gain in the operation of a pile driver.</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07_Figure.jpg"/>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3159626" y="2940750"/>
            <a:ext cx="2824748" cy="36530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0" y="614908"/>
            <a:ext cx="9144000" cy="1077218"/>
          </a:xfrm>
        </p:spPr>
        <p:txBody>
          <a:bodyPr/>
          <a:lstStyle/>
          <a:p>
            <a:r>
              <a:rPr lang="en-US" dirty="0" smtClean="0"/>
              <a:t>Conservation of Energy </a:t>
            </a:r>
            <a:br>
              <a:rPr lang="en-US" dirty="0" smtClean="0"/>
            </a:br>
            <a:r>
              <a:rPr lang="en-US" b="0" dirty="0" smtClean="0"/>
              <a:t>A situation to ponder…</a:t>
            </a:r>
            <a:endParaRPr lang="en-US" b="0" dirty="0"/>
          </a:p>
        </p:txBody>
      </p:sp>
      <p:sp>
        <p:nvSpPr>
          <p:cNvPr id="540675" name="Rectangle 3"/>
          <p:cNvSpPr>
            <a:spLocks noGrp="1" noChangeArrowheads="1"/>
          </p:cNvSpPr>
          <p:nvPr>
            <p:ph idx="1"/>
          </p:nvPr>
        </p:nvSpPr>
        <p:spPr/>
        <p:txBody>
          <a:bodyPr/>
          <a:lstStyle/>
          <a:p>
            <a:r>
              <a:rPr lang="en-US" dirty="0" smtClean="0"/>
              <a:t>Consider the system of a bow and arrow. In drawing the bow, we do work on the system and give it potential energy. When the bowstring is released, most of the potential energy is transferred to the arrow as kinetic energy and some as heat to the bow.</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0" y="614908"/>
            <a:ext cx="9144000" cy="1077218"/>
          </a:xfrm>
        </p:spPr>
        <p:txBody>
          <a:bodyPr/>
          <a:lstStyle/>
          <a:p>
            <a:r>
              <a:rPr lang="en-US" dirty="0"/>
              <a:t>A situation to ponder…</a:t>
            </a:r>
            <a:br>
              <a:rPr lang="en-US" dirty="0"/>
            </a:br>
            <a:r>
              <a:rPr lang="en-US" dirty="0"/>
              <a:t>CHECK YOUR NEIGHBOR</a:t>
            </a:r>
          </a:p>
        </p:txBody>
      </p:sp>
      <p:sp>
        <p:nvSpPr>
          <p:cNvPr id="541699" name="Rectangle 3"/>
          <p:cNvSpPr>
            <a:spLocks noGrp="1" noChangeArrowheads="1"/>
          </p:cNvSpPr>
          <p:nvPr>
            <p:ph idx="1"/>
          </p:nvPr>
        </p:nvSpPr>
        <p:spPr>
          <a:xfrm>
            <a:off x="365125" y="1642514"/>
            <a:ext cx="8229600" cy="5020622"/>
          </a:xfrm>
        </p:spPr>
        <p:txBody>
          <a:bodyPr/>
          <a:lstStyle/>
          <a:p>
            <a:pPr marL="0" indent="0">
              <a:buNone/>
            </a:pPr>
            <a:r>
              <a:rPr lang="en-US" sz="2400" dirty="0"/>
              <a:t>Suppose the potential energy of a drawn bow is 50 joules and the kinetic energy of the shot arrow is 40 joules. </a:t>
            </a:r>
            <a:r>
              <a:rPr lang="en-US" sz="2400" dirty="0" smtClean="0"/>
              <a:t>Then</a:t>
            </a:r>
            <a:br>
              <a:rPr lang="en-US" sz="2400" dirty="0" smtClean="0"/>
            </a:br>
            <a:endParaRPr lang="en-US" sz="2400" dirty="0" smtClean="0"/>
          </a:p>
          <a:p>
            <a:pPr marL="514350" indent="-514350">
              <a:buFont typeface="+mj-lt"/>
              <a:buAutoNum type="alphaUcPeriod"/>
            </a:pPr>
            <a:r>
              <a:rPr lang="en-US" sz="2400" dirty="0" smtClean="0"/>
              <a:t>energy is not conserved.</a:t>
            </a:r>
          </a:p>
          <a:p>
            <a:pPr marL="514350" indent="-514350">
              <a:buFont typeface="+mj-lt"/>
              <a:buAutoNum type="alphaUcPeriod"/>
            </a:pPr>
            <a:r>
              <a:rPr lang="en-US" sz="2400" dirty="0" smtClean="0"/>
              <a:t>10 joules go to warming the bow. </a:t>
            </a:r>
          </a:p>
          <a:p>
            <a:pPr marL="514350" indent="-514350">
              <a:buFont typeface="+mj-lt"/>
              <a:buAutoNum type="alphaUcPeriod"/>
            </a:pPr>
            <a:r>
              <a:rPr lang="en-US" sz="2400" dirty="0" smtClean="0"/>
              <a:t>10 joules go to warming the target.</a:t>
            </a:r>
          </a:p>
          <a:p>
            <a:pPr marL="514350" indent="-514350">
              <a:buFont typeface="+mj-lt"/>
              <a:buAutoNum type="alphaUcPeriod"/>
            </a:pPr>
            <a:r>
              <a:rPr lang="en-US" sz="2400" dirty="0" smtClean="0"/>
              <a:t>10 joules are mysteriously missing.</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10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670" y="2798261"/>
            <a:ext cx="2141274" cy="3908903"/>
          </a:xfrm>
          <a:prstGeom prst="rect">
            <a:avLst/>
          </a:prstGeom>
        </p:spPr>
      </p:pic>
    </p:spTree>
    <p:extLst>
      <p:ext uri="{BB962C8B-B14F-4D97-AF65-F5344CB8AC3E}">
        <p14:creationId xmlns:p14="http://schemas.microsoft.com/office/powerpoint/2010/main" val="22068739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r>
              <a:rPr lang="en-US" smtClean="0"/>
              <a:t>Energy</a:t>
            </a:r>
            <a:endParaRPr lang="en-US"/>
          </a:p>
        </p:txBody>
      </p:sp>
      <p:sp>
        <p:nvSpPr>
          <p:cNvPr id="498691" name="Rectangle 3"/>
          <p:cNvSpPr>
            <a:spLocks noGrp="1" noChangeArrowheads="1"/>
          </p:cNvSpPr>
          <p:nvPr>
            <p:ph idx="1"/>
          </p:nvPr>
        </p:nvSpPr>
        <p:spPr/>
        <p:txBody>
          <a:bodyPr/>
          <a:lstStyle/>
          <a:p>
            <a:r>
              <a:rPr lang="en-US" dirty="0" smtClean="0"/>
              <a:t>Property of a system that enables it to do work</a:t>
            </a:r>
          </a:p>
          <a:p>
            <a:r>
              <a:rPr lang="en-US" dirty="0" smtClean="0"/>
              <a:t>Anything that can be turned into heat</a:t>
            </a:r>
          </a:p>
          <a:p>
            <a:pPr lvl="1"/>
            <a:r>
              <a:rPr lang="en-US" dirty="0" smtClean="0"/>
              <a:t>Example: Electromagnetic waves from the Sun </a:t>
            </a:r>
          </a:p>
          <a:p>
            <a:r>
              <a:rPr lang="en-US" dirty="0" smtClean="0"/>
              <a:t>Matter</a:t>
            </a:r>
          </a:p>
          <a:p>
            <a:pPr lvl="1"/>
            <a:r>
              <a:rPr lang="en-US" dirty="0" smtClean="0"/>
              <a:t>Substance we can see, smell, and feel</a:t>
            </a:r>
          </a:p>
          <a:p>
            <a:pPr lvl="1"/>
            <a:r>
              <a:rPr lang="en-US" dirty="0" smtClean="0"/>
              <a:t>Occupies space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0" y="614908"/>
            <a:ext cx="9144000" cy="1077218"/>
          </a:xfrm>
        </p:spPr>
        <p:txBody>
          <a:bodyPr/>
          <a:lstStyle/>
          <a:p>
            <a:r>
              <a:rPr lang="en-US" dirty="0"/>
              <a:t>A situation to ponder…</a:t>
            </a:r>
            <a:br>
              <a:rPr lang="en-US" dirty="0"/>
            </a:br>
            <a:r>
              <a:rPr lang="en-US" dirty="0"/>
              <a:t>CHECK YOUR </a:t>
            </a:r>
            <a:r>
              <a:rPr lang="en-US" dirty="0" smtClean="0"/>
              <a:t>ANSWER</a:t>
            </a:r>
            <a:endParaRPr lang="en-US" dirty="0"/>
          </a:p>
        </p:txBody>
      </p:sp>
      <p:sp>
        <p:nvSpPr>
          <p:cNvPr id="541699" name="Rectangle 3"/>
          <p:cNvSpPr>
            <a:spLocks noGrp="1" noChangeArrowheads="1"/>
          </p:cNvSpPr>
          <p:nvPr>
            <p:ph idx="1"/>
          </p:nvPr>
        </p:nvSpPr>
        <p:spPr>
          <a:xfrm>
            <a:off x="365125" y="1642514"/>
            <a:ext cx="8229600" cy="5020622"/>
          </a:xfrm>
        </p:spPr>
        <p:txBody>
          <a:bodyPr/>
          <a:lstStyle/>
          <a:p>
            <a:pPr marL="0" indent="0">
              <a:buNone/>
            </a:pPr>
            <a:r>
              <a:rPr lang="en-US" sz="2400" dirty="0"/>
              <a:t>Suppose the potential energy of a drawn bow is 50 joules and the kinetic energy of the shot arrow is 40 joules. </a:t>
            </a:r>
            <a:r>
              <a:rPr lang="en-US" sz="2400" dirty="0" smtClean="0"/>
              <a:t>Then</a:t>
            </a:r>
            <a:br>
              <a:rPr lang="en-US" sz="2400" dirty="0" smtClean="0"/>
            </a:br>
            <a:endParaRPr lang="en-US" sz="2400" dirty="0" smtClean="0"/>
          </a:p>
          <a:p>
            <a:pPr marL="514350" indent="-514350">
              <a:buFont typeface="+mj-lt"/>
              <a:buAutoNum type="alphaUcPeriod"/>
            </a:pPr>
            <a:r>
              <a:rPr lang="en-US" sz="2400" dirty="0" smtClean="0"/>
              <a:t>energy is not conserved.</a:t>
            </a:r>
          </a:p>
          <a:p>
            <a:pPr marL="514350" indent="-514350">
              <a:buFont typeface="+mj-lt"/>
              <a:buAutoNum type="alphaUcPeriod"/>
            </a:pPr>
            <a:r>
              <a:rPr lang="en-US" sz="2400" b="1" dirty="0" smtClean="0"/>
              <a:t>10 joules go to warming the bow. </a:t>
            </a:r>
          </a:p>
          <a:p>
            <a:pPr marL="514350" indent="-514350">
              <a:buFont typeface="+mj-lt"/>
              <a:buAutoNum type="alphaUcPeriod"/>
            </a:pPr>
            <a:r>
              <a:rPr lang="en-US" sz="2400" dirty="0" smtClean="0"/>
              <a:t>10 joules go to warming the target.</a:t>
            </a:r>
          </a:p>
          <a:p>
            <a:pPr marL="514350" indent="-514350">
              <a:buFont typeface="+mj-lt"/>
              <a:buAutoNum type="alphaUcPeriod"/>
            </a:pPr>
            <a:r>
              <a:rPr lang="en-US" sz="2400" dirty="0" smtClean="0"/>
              <a:t>10 joules are mysteriously missing.</a:t>
            </a:r>
          </a:p>
          <a:p>
            <a:pPr marL="0" indent="0">
              <a:buNone/>
            </a:pPr>
            <a:r>
              <a:rPr lang="en-US" sz="2400" b="1" dirty="0"/>
              <a:t/>
            </a:r>
            <a:br>
              <a:rPr lang="en-US" sz="2400" b="1" dirty="0"/>
            </a:br>
            <a:r>
              <a:rPr lang="en-US" sz="2000" b="1" dirty="0" smtClean="0"/>
              <a:t>Explanation</a:t>
            </a:r>
            <a:r>
              <a:rPr lang="en-US" sz="2000" b="1" dirty="0"/>
              <a:t>:</a:t>
            </a:r>
          </a:p>
          <a:p>
            <a:pPr marL="0" indent="0">
              <a:buNone/>
            </a:pPr>
            <a:r>
              <a:rPr lang="en-US" sz="2000" dirty="0" smtClean="0"/>
              <a:t>The </a:t>
            </a:r>
            <a:r>
              <a:rPr lang="en-US" sz="2000" dirty="0"/>
              <a:t>total energy of the drawn bow, which </a:t>
            </a:r>
            <a:r>
              <a:rPr lang="en-US" sz="2000" dirty="0" smtClean="0"/>
              <a:t>includes</a:t>
            </a:r>
            <a:br>
              <a:rPr lang="en-US" sz="2000" dirty="0" smtClean="0"/>
            </a:br>
            <a:r>
              <a:rPr lang="en-US" sz="2000" dirty="0" smtClean="0"/>
              <a:t>the </a:t>
            </a:r>
            <a:r>
              <a:rPr lang="en-US" sz="2000" dirty="0"/>
              <a:t>poised arrow, is 50 joules. The arrow gets </a:t>
            </a:r>
            <a:r>
              <a:rPr lang="en-US" sz="2000" dirty="0" smtClean="0"/>
              <a:t>40</a:t>
            </a:r>
            <a:br>
              <a:rPr lang="en-US" sz="2000" dirty="0" smtClean="0"/>
            </a:br>
            <a:r>
              <a:rPr lang="en-US" sz="2000" dirty="0" smtClean="0"/>
              <a:t>joules </a:t>
            </a:r>
            <a:r>
              <a:rPr lang="en-US" sz="2000" dirty="0"/>
              <a:t>and the remaining 10 joules warms </a:t>
            </a:r>
            <a:r>
              <a:rPr lang="en-US" sz="2000" dirty="0" smtClean="0"/>
              <a:t>the</a:t>
            </a:r>
            <a:br>
              <a:rPr lang="en-US" sz="2000" dirty="0" smtClean="0"/>
            </a:br>
            <a:r>
              <a:rPr lang="en-US" sz="2000" dirty="0" smtClean="0"/>
              <a:t>bow</a:t>
            </a:r>
            <a:r>
              <a:rPr lang="en-US" sz="2000" dirty="0"/>
              <a:t>—still in the initial system</a:t>
            </a:r>
            <a:r>
              <a:rPr lang="en-US" sz="2000" dirty="0" smtClean="0"/>
              <a:t>.</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10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670" y="2798261"/>
            <a:ext cx="2141274" cy="3908903"/>
          </a:xfrm>
          <a:prstGeom prst="rect">
            <a:avLst/>
          </a:prstGeom>
        </p:spPr>
      </p:pic>
    </p:spTree>
    <p:extLst>
      <p:ext uri="{BB962C8B-B14F-4D97-AF65-F5344CB8AC3E}">
        <p14:creationId xmlns:p14="http://schemas.microsoft.com/office/powerpoint/2010/main" val="34029965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smtClean="0"/>
              <a:t>Kinetic Energy and Momentum Compared</a:t>
            </a:r>
            <a:endParaRPr lang="en-US"/>
          </a:p>
        </p:txBody>
      </p:sp>
      <p:sp>
        <p:nvSpPr>
          <p:cNvPr id="545795" name="Rectangle 3"/>
          <p:cNvSpPr>
            <a:spLocks noGrp="1" noChangeArrowheads="1"/>
          </p:cNvSpPr>
          <p:nvPr>
            <p:ph idx="1"/>
          </p:nvPr>
        </p:nvSpPr>
        <p:spPr/>
        <p:txBody>
          <a:bodyPr/>
          <a:lstStyle/>
          <a:p>
            <a:r>
              <a:rPr lang="en-US" dirty="0" smtClean="0"/>
              <a:t>Similarities between momentum and kinetic energy:</a:t>
            </a:r>
          </a:p>
          <a:p>
            <a:pPr lvl="1"/>
            <a:r>
              <a:rPr lang="en-US" dirty="0" smtClean="0"/>
              <a:t>Both are properties of moving things.</a:t>
            </a:r>
          </a:p>
          <a:p>
            <a:r>
              <a:rPr lang="en-US" dirty="0" smtClean="0"/>
              <a:t>Difference between momentum and kinetic energy:</a:t>
            </a:r>
          </a:p>
          <a:p>
            <a:pPr lvl="1"/>
            <a:r>
              <a:rPr lang="en-US" dirty="0" smtClean="0"/>
              <a:t>Momentum is a vector quantity and therefore is directional and can be canceled.</a:t>
            </a:r>
          </a:p>
          <a:p>
            <a:pPr lvl="1"/>
            <a:r>
              <a:rPr lang="en-US" dirty="0" smtClean="0"/>
              <a:t>Kinetic energy is a scalar quantity and can never be canceled.</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smtClean="0"/>
              <a:t>Kinetic Energy and Momentum Compared</a:t>
            </a:r>
            <a:endParaRPr lang="en-US"/>
          </a:p>
        </p:txBody>
      </p:sp>
      <p:sp>
        <p:nvSpPr>
          <p:cNvPr id="546819" name="Rectangle 3"/>
          <p:cNvSpPr>
            <a:spLocks noGrp="1" noChangeArrowheads="1"/>
          </p:cNvSpPr>
          <p:nvPr>
            <p:ph idx="1"/>
          </p:nvPr>
        </p:nvSpPr>
        <p:spPr/>
        <p:txBody>
          <a:bodyPr/>
          <a:lstStyle/>
          <a:p>
            <a:r>
              <a:rPr lang="en-US" dirty="0" smtClean="0"/>
              <a:t>Velocity dependence</a:t>
            </a:r>
          </a:p>
          <a:p>
            <a:pPr lvl="1"/>
            <a:r>
              <a:rPr lang="en-US" dirty="0" smtClean="0"/>
              <a:t>Momentum depends on velocity.</a:t>
            </a:r>
          </a:p>
          <a:p>
            <a:pPr lvl="1"/>
            <a:r>
              <a:rPr lang="en-US" dirty="0" smtClean="0"/>
              <a:t>Kinetic energy depends on the square of velocity.</a:t>
            </a:r>
          </a:p>
          <a:p>
            <a:pPr lvl="1">
              <a:tabLst>
                <a:tab pos="2400300" algn="l"/>
              </a:tabLst>
            </a:pPr>
            <a:endParaRPr lang="en-US" dirty="0" smtClean="0"/>
          </a:p>
          <a:p>
            <a:pPr lvl="1">
              <a:tabLst>
                <a:tab pos="2400300" algn="l"/>
              </a:tabLst>
            </a:pPr>
            <a:r>
              <a:rPr lang="en-US" dirty="0" smtClean="0"/>
              <a:t>Example: An object moving with twice the 	velocity of another with the same 	mass, has twice the momentum but 	4 times the kinetic energy.</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smtClean="0"/>
              <a:t>Machines</a:t>
            </a:r>
            <a:endParaRPr lang="en-US"/>
          </a:p>
        </p:txBody>
      </p:sp>
      <p:sp>
        <p:nvSpPr>
          <p:cNvPr id="555011" name="Rectangle 3"/>
          <p:cNvSpPr>
            <a:spLocks noGrp="1" noChangeArrowheads="1"/>
          </p:cNvSpPr>
          <p:nvPr>
            <p:ph idx="1"/>
          </p:nvPr>
        </p:nvSpPr>
        <p:spPr/>
        <p:txBody>
          <a:bodyPr/>
          <a:lstStyle/>
          <a:p>
            <a:r>
              <a:rPr lang="en-US" dirty="0" smtClean="0"/>
              <a:t>Machine</a:t>
            </a:r>
          </a:p>
          <a:p>
            <a:pPr lvl="1"/>
            <a:r>
              <a:rPr lang="en-US" dirty="0" smtClean="0"/>
              <a:t>Device for multiplying forces or changing the direction of forces</a:t>
            </a:r>
          </a:p>
          <a:p>
            <a:pPr lvl="1"/>
            <a:r>
              <a:rPr lang="en-US" dirty="0" smtClean="0"/>
              <a:t>Cannot create energy but can transform energy from one form to another, or transfer energy from one location to another</a:t>
            </a:r>
          </a:p>
          <a:p>
            <a:pPr lvl="1"/>
            <a:r>
              <a:rPr lang="en-US" dirty="0" smtClean="0"/>
              <a:t>Cannot multiply work or energy</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smtClean="0"/>
              <a:t>Machines</a:t>
            </a:r>
            <a:endParaRPr lang="en-US"/>
          </a:p>
        </p:txBody>
      </p:sp>
      <p:sp>
        <p:nvSpPr>
          <p:cNvPr id="556035" name="Rectangle 3"/>
          <p:cNvSpPr>
            <a:spLocks noGrp="1" noChangeArrowheads="1"/>
          </p:cNvSpPr>
          <p:nvPr>
            <p:ph idx="1"/>
          </p:nvPr>
        </p:nvSpPr>
        <p:spPr/>
        <p:txBody>
          <a:bodyPr/>
          <a:lstStyle/>
          <a:p>
            <a:r>
              <a:rPr lang="en-US" dirty="0" smtClean="0"/>
              <a:t>Principle of a machine</a:t>
            </a:r>
          </a:p>
          <a:p>
            <a:pPr lvl="1"/>
            <a:r>
              <a:rPr lang="en-US" dirty="0" smtClean="0"/>
              <a:t>Conservation of energy concept: </a:t>
            </a:r>
          </a:p>
          <a:p>
            <a:pPr marL="457200" lvl="1" indent="0">
              <a:buNone/>
            </a:pPr>
            <a:r>
              <a:rPr lang="en-US" dirty="0" smtClean="0"/>
              <a:t>		Work input </a:t>
            </a:r>
            <a:r>
              <a:rPr lang="en-US" dirty="0">
                <a:latin typeface="Arial" charset="0"/>
                <a:sym typeface="Symbol" charset="0"/>
              </a:rPr>
              <a:t>=</a:t>
            </a:r>
            <a:r>
              <a:rPr lang="en-US" dirty="0" smtClean="0"/>
              <a:t> work output</a:t>
            </a:r>
          </a:p>
          <a:p>
            <a:pPr lvl="1"/>
            <a:endParaRPr lang="en-US" dirty="0" smtClean="0"/>
          </a:p>
          <a:p>
            <a:pPr lvl="1"/>
            <a:r>
              <a:rPr lang="en-US" dirty="0" smtClean="0"/>
              <a:t>Input force </a:t>
            </a:r>
            <a:r>
              <a:rPr lang="en-US" dirty="0">
                <a:ea typeface="ＭＳ ゴシック"/>
                <a:cs typeface="Arial"/>
                <a:sym typeface="Symbol" panose="05050102010706020507" pitchFamily="18" charset="2"/>
              </a:rPr>
              <a:t>x</a:t>
            </a:r>
            <a:r>
              <a:rPr lang="en-US" dirty="0" smtClean="0"/>
              <a:t> input distance </a:t>
            </a:r>
            <a:r>
              <a:rPr lang="en-US" dirty="0">
                <a:latin typeface="Arial" charset="0"/>
                <a:sym typeface="Symbol" charset="0"/>
              </a:rPr>
              <a:t>=</a:t>
            </a:r>
            <a:r>
              <a:rPr lang="en-US" dirty="0" smtClean="0"/>
              <a:t> </a:t>
            </a:r>
          </a:p>
          <a:p>
            <a:pPr marL="457200" lvl="1" indent="0">
              <a:buNone/>
            </a:pPr>
            <a:r>
              <a:rPr lang="en-US" dirty="0" smtClean="0"/>
              <a:t>		Output force </a:t>
            </a:r>
            <a:r>
              <a:rPr lang="en-US" dirty="0">
                <a:ea typeface="ＭＳ ゴシック"/>
                <a:cs typeface="Arial"/>
                <a:sym typeface="Symbol" panose="05050102010706020507" pitchFamily="18" charset="2"/>
              </a:rPr>
              <a:t>x</a:t>
            </a:r>
            <a:r>
              <a:rPr lang="en-US" dirty="0" smtClean="0"/>
              <a:t> output distance</a:t>
            </a:r>
          </a:p>
          <a:p>
            <a:pPr lvl="1"/>
            <a:endParaRPr lang="en-US" dirty="0" smtClean="0"/>
          </a:p>
          <a:p>
            <a:pPr lvl="1"/>
            <a:r>
              <a:rPr lang="en-US" dirty="0" smtClean="0"/>
              <a:t>(Force </a:t>
            </a:r>
            <a:r>
              <a:rPr lang="en-US" dirty="0">
                <a:ea typeface="ＭＳ ゴシック"/>
                <a:cs typeface="Arial"/>
                <a:sym typeface="Symbol" panose="05050102010706020507" pitchFamily="18" charset="2"/>
              </a:rPr>
              <a:t>x</a:t>
            </a:r>
            <a:r>
              <a:rPr lang="en-US" dirty="0" smtClean="0"/>
              <a:t> distance)</a:t>
            </a:r>
            <a:r>
              <a:rPr lang="en-US" baseline="-25000" dirty="0" smtClean="0"/>
              <a:t>input</a:t>
            </a:r>
            <a:r>
              <a:rPr lang="en-US" dirty="0" smtClean="0"/>
              <a:t> </a:t>
            </a:r>
            <a:r>
              <a:rPr lang="en-US" dirty="0">
                <a:latin typeface="Arial" charset="0"/>
                <a:sym typeface="Symbol" charset="0"/>
              </a:rPr>
              <a:t>=</a:t>
            </a:r>
            <a:r>
              <a:rPr lang="en-US" dirty="0" smtClean="0"/>
              <a:t> (force </a:t>
            </a:r>
            <a:r>
              <a:rPr lang="en-US" dirty="0">
                <a:ea typeface="ＭＳ ゴシック"/>
                <a:cs typeface="Arial"/>
                <a:sym typeface="Symbol" panose="05050102010706020507" pitchFamily="18" charset="2"/>
              </a:rPr>
              <a:t>x</a:t>
            </a:r>
            <a:r>
              <a:rPr lang="en-US" dirty="0" smtClean="0">
                <a:sym typeface="Symbol" charset="0"/>
              </a:rPr>
              <a:t> </a:t>
            </a:r>
            <a:r>
              <a:rPr lang="en-US" dirty="0" smtClean="0"/>
              <a:t>distance)</a:t>
            </a:r>
            <a:r>
              <a:rPr lang="en-US" baseline="-25000" dirty="0" smtClean="0"/>
              <a:t>output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smtClean="0"/>
              <a:t>Machines</a:t>
            </a:r>
            <a:endParaRPr lang="en-US"/>
          </a:p>
        </p:txBody>
      </p:sp>
      <p:sp>
        <p:nvSpPr>
          <p:cNvPr id="557059" name="Rectangle 3"/>
          <p:cNvSpPr>
            <a:spLocks noGrp="1" noChangeArrowheads="1"/>
          </p:cNvSpPr>
          <p:nvPr>
            <p:ph idx="1"/>
          </p:nvPr>
        </p:nvSpPr>
        <p:spPr/>
        <p:txBody>
          <a:bodyPr/>
          <a:lstStyle/>
          <a:p>
            <a:r>
              <a:rPr lang="en-US" dirty="0" smtClean="0"/>
              <a:t>Simplest machine</a:t>
            </a:r>
          </a:p>
          <a:p>
            <a:pPr lvl="1"/>
            <a:r>
              <a:rPr lang="en-US" dirty="0" smtClean="0"/>
              <a:t>Lever</a:t>
            </a:r>
          </a:p>
          <a:p>
            <a:pPr lvl="2"/>
            <a:r>
              <a:rPr lang="en-US" dirty="0" smtClean="0"/>
              <a:t>rotates on a point of support called the fulcrum</a:t>
            </a:r>
          </a:p>
          <a:p>
            <a:pPr lvl="2"/>
            <a:r>
              <a:rPr lang="en-US" dirty="0" smtClean="0"/>
              <a:t>allows small force over a large distance and large force over a short distance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16_Figure.jpg"/>
          <p:cNvPicPr>
            <a:picLocks noChangeAspect="1"/>
          </p:cNvPicPr>
          <p:nvPr/>
        </p:nvPicPr>
        <p:blipFill rotWithShape="1">
          <a:blip r:embed="rId2">
            <a:extLst>
              <a:ext uri="{28A0092B-C50C-407E-A947-70E740481C1C}">
                <a14:useLocalDpi xmlns:a14="http://schemas.microsoft.com/office/drawing/2010/main" val="0"/>
              </a:ext>
            </a:extLst>
          </a:blip>
          <a:srcRect b="2960"/>
          <a:stretch/>
        </p:blipFill>
        <p:spPr>
          <a:xfrm>
            <a:off x="2957888" y="4231490"/>
            <a:ext cx="3228224" cy="23622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smtClean="0"/>
              <a:t>Machines</a:t>
            </a:r>
            <a:endParaRPr lang="en-US"/>
          </a:p>
        </p:txBody>
      </p:sp>
      <p:sp>
        <p:nvSpPr>
          <p:cNvPr id="558083" name="Rectangle 3"/>
          <p:cNvSpPr>
            <a:spLocks noGrp="1" noChangeArrowheads="1"/>
          </p:cNvSpPr>
          <p:nvPr>
            <p:ph idx="1"/>
          </p:nvPr>
        </p:nvSpPr>
        <p:spPr>
          <a:xfrm>
            <a:off x="365125" y="1957254"/>
            <a:ext cx="8229600" cy="4784114"/>
          </a:xfrm>
        </p:spPr>
        <p:txBody>
          <a:bodyPr/>
          <a:lstStyle/>
          <a:p>
            <a:r>
              <a:rPr lang="en-US" sz="2400" dirty="0" smtClean="0"/>
              <a:t>Pulley</a:t>
            </a:r>
          </a:p>
          <a:p>
            <a:pPr lvl="1"/>
            <a:r>
              <a:rPr lang="en-US" sz="2400" dirty="0" smtClean="0"/>
              <a:t>operates like a lever with equal arms— changes the direction of the input force</a:t>
            </a:r>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r>
              <a:rPr lang="en-US" sz="2400" dirty="0" smtClean="0"/>
              <a:t>Example: </a:t>
            </a:r>
          </a:p>
          <a:p>
            <a:pPr lvl="1"/>
            <a:r>
              <a:rPr lang="en-US" sz="2400" dirty="0" smtClean="0"/>
              <a:t>This pulley arrangement can allow a load to be lifted with half the input force.</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18_FigureA.jpg"/>
          <p:cNvPicPr>
            <a:picLocks noChangeAspect="1"/>
          </p:cNvPicPr>
          <p:nvPr/>
        </p:nvPicPr>
        <p:blipFill rotWithShape="1">
          <a:blip r:embed="rId2">
            <a:extLst>
              <a:ext uri="{28A0092B-C50C-407E-A947-70E740481C1C}">
                <a14:useLocalDpi xmlns:a14="http://schemas.microsoft.com/office/drawing/2010/main" val="0"/>
              </a:ext>
            </a:extLst>
          </a:blip>
          <a:srcRect b="3241"/>
          <a:stretch/>
        </p:blipFill>
        <p:spPr>
          <a:xfrm>
            <a:off x="2693021" y="3250941"/>
            <a:ext cx="3757958" cy="25512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US" smtClean="0"/>
              <a:t>Machines</a:t>
            </a:r>
            <a:endParaRPr lang="en-US"/>
          </a:p>
        </p:txBody>
      </p:sp>
      <p:sp>
        <p:nvSpPr>
          <p:cNvPr id="559107" name="Rectangle 3"/>
          <p:cNvSpPr>
            <a:spLocks noGrp="1" noChangeArrowheads="1"/>
          </p:cNvSpPr>
          <p:nvPr>
            <p:ph idx="1"/>
          </p:nvPr>
        </p:nvSpPr>
        <p:spPr>
          <a:xfrm>
            <a:off x="365125" y="1957254"/>
            <a:ext cx="8593188" cy="4653915"/>
          </a:xfrm>
        </p:spPr>
        <p:txBody>
          <a:bodyPr/>
          <a:lstStyle/>
          <a:p>
            <a:r>
              <a:rPr lang="en-US" dirty="0" smtClean="0"/>
              <a:t>Operates as a system of pulleys (block and tackle)</a:t>
            </a:r>
          </a:p>
          <a:p>
            <a:r>
              <a:rPr lang="en-US" dirty="0" smtClean="0"/>
              <a:t>Multiplies force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2" name="Picture 1" descr="07_18_FigureB.jpg"/>
          <p:cNvPicPr>
            <a:picLocks noChangeAspect="1"/>
          </p:cNvPicPr>
          <p:nvPr/>
        </p:nvPicPr>
        <p:blipFill rotWithShape="1">
          <a:blip r:embed="rId2">
            <a:extLst>
              <a:ext uri="{28A0092B-C50C-407E-A947-70E740481C1C}">
                <a14:useLocalDpi xmlns:a14="http://schemas.microsoft.com/office/drawing/2010/main" val="0"/>
              </a:ext>
            </a:extLst>
          </a:blip>
          <a:srcRect b="3358"/>
          <a:stretch/>
        </p:blipFill>
        <p:spPr>
          <a:xfrm>
            <a:off x="2119399" y="3488242"/>
            <a:ext cx="4905202" cy="30707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0" y="614908"/>
            <a:ext cx="9144000" cy="1077218"/>
          </a:xfrm>
        </p:spPr>
        <p:txBody>
          <a:bodyPr/>
          <a:lstStyle/>
          <a:p>
            <a:r>
              <a:rPr lang="en-US" dirty="0"/>
              <a:t>Machines</a:t>
            </a:r>
            <a:br>
              <a:rPr lang="en-US" dirty="0"/>
            </a:br>
            <a:r>
              <a:rPr lang="en-US" dirty="0"/>
              <a:t>CHECK YOUR NEIGHBOR </a:t>
            </a:r>
          </a:p>
        </p:txBody>
      </p:sp>
      <p:sp>
        <p:nvSpPr>
          <p:cNvPr id="560131" name="Rectangle 3"/>
          <p:cNvSpPr>
            <a:spLocks noGrp="1" noChangeArrowheads="1"/>
          </p:cNvSpPr>
          <p:nvPr>
            <p:ph idx="1"/>
          </p:nvPr>
        </p:nvSpPr>
        <p:spPr>
          <a:xfrm>
            <a:off x="365125" y="1825868"/>
            <a:ext cx="8229600" cy="4653915"/>
          </a:xfrm>
        </p:spPr>
        <p:txBody>
          <a:bodyPr/>
          <a:lstStyle/>
          <a:p>
            <a:pPr marL="0" indent="0">
              <a:buNone/>
            </a:pPr>
            <a:r>
              <a:rPr lang="en-US" sz="2400" dirty="0"/>
              <a:t>In an ideal pulley system, a woman lifts a 100-N crate by pulling a rope downward with a force of 25 N. For </a:t>
            </a:r>
            <a:r>
              <a:rPr lang="en-US" sz="2400" dirty="0" smtClean="0"/>
              <a:t>every </a:t>
            </a:r>
            <a:br>
              <a:rPr lang="en-US" sz="2400" dirty="0" smtClean="0"/>
            </a:br>
            <a:r>
              <a:rPr lang="en-US" sz="2400" dirty="0" smtClean="0"/>
              <a:t>1</a:t>
            </a:r>
            <a:r>
              <a:rPr lang="en-US" sz="2400" dirty="0"/>
              <a:t>-meter length of rope she pulls downward, the crate </a:t>
            </a:r>
            <a:r>
              <a:rPr lang="en-US" sz="2400" dirty="0" smtClean="0"/>
              <a:t>rises</a:t>
            </a:r>
            <a:br>
              <a:rPr lang="en-US" sz="2400" dirty="0" smtClean="0"/>
            </a:br>
            <a:endParaRPr lang="en-US" sz="1500" dirty="0"/>
          </a:p>
          <a:p>
            <a:pPr marL="514350" indent="-514350">
              <a:buFont typeface="+mj-lt"/>
              <a:buAutoNum type="alphaUcPeriod"/>
            </a:pPr>
            <a:r>
              <a:rPr lang="en-US" sz="2400" dirty="0" smtClean="0"/>
              <a:t>50 centimeters.</a:t>
            </a:r>
          </a:p>
          <a:p>
            <a:pPr marL="514350" indent="-514350">
              <a:buFont typeface="+mj-lt"/>
              <a:buAutoNum type="alphaUcPeriod"/>
            </a:pPr>
            <a:r>
              <a:rPr lang="en-US" sz="2400" dirty="0" smtClean="0"/>
              <a:t>45 centimeters. </a:t>
            </a:r>
          </a:p>
          <a:p>
            <a:pPr marL="514350" indent="-514350">
              <a:buFont typeface="+mj-lt"/>
              <a:buAutoNum type="alphaUcPeriod"/>
            </a:pPr>
            <a:r>
              <a:rPr lang="en-US" sz="2400" dirty="0" smtClean="0"/>
              <a:t>25 centimeters.</a:t>
            </a:r>
          </a:p>
          <a:p>
            <a:pPr marL="514350" indent="-514350">
              <a:buFont typeface="+mj-lt"/>
              <a:buAutoNum type="alphaUcPeriod"/>
            </a:pPr>
            <a:r>
              <a:rPr lang="en-US" sz="2400" dirty="0" smtClean="0"/>
              <a:t>None of the above.</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89853129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0" y="614908"/>
            <a:ext cx="9144000" cy="1077218"/>
          </a:xfrm>
        </p:spPr>
        <p:txBody>
          <a:bodyPr/>
          <a:lstStyle/>
          <a:p>
            <a:r>
              <a:rPr lang="en-US" dirty="0"/>
              <a:t>Machines</a:t>
            </a:r>
            <a:br>
              <a:rPr lang="en-US" dirty="0"/>
            </a:br>
            <a:r>
              <a:rPr lang="en-US" dirty="0"/>
              <a:t>CHECK YOUR </a:t>
            </a:r>
            <a:r>
              <a:rPr lang="en-US" dirty="0" smtClean="0"/>
              <a:t>ANSWER </a:t>
            </a:r>
            <a:endParaRPr lang="en-US" dirty="0"/>
          </a:p>
        </p:txBody>
      </p:sp>
      <p:sp>
        <p:nvSpPr>
          <p:cNvPr id="560131" name="Rectangle 3"/>
          <p:cNvSpPr>
            <a:spLocks noGrp="1" noChangeArrowheads="1"/>
          </p:cNvSpPr>
          <p:nvPr>
            <p:ph idx="1"/>
          </p:nvPr>
        </p:nvSpPr>
        <p:spPr>
          <a:xfrm>
            <a:off x="365125" y="1825868"/>
            <a:ext cx="8229600" cy="4653915"/>
          </a:xfrm>
        </p:spPr>
        <p:txBody>
          <a:bodyPr/>
          <a:lstStyle/>
          <a:p>
            <a:pPr marL="0" indent="0">
              <a:buNone/>
            </a:pPr>
            <a:r>
              <a:rPr lang="en-US" sz="2400" dirty="0"/>
              <a:t>In an ideal pulley system, a woman lifts a 100-N crate by pulling a rope downward with a force of 25 N. For </a:t>
            </a:r>
            <a:r>
              <a:rPr lang="en-US" sz="2400" dirty="0" smtClean="0"/>
              <a:t>every </a:t>
            </a:r>
            <a:br>
              <a:rPr lang="en-US" sz="2400" dirty="0" smtClean="0"/>
            </a:br>
            <a:r>
              <a:rPr lang="en-US" sz="2400" dirty="0" smtClean="0"/>
              <a:t>1</a:t>
            </a:r>
            <a:r>
              <a:rPr lang="en-US" sz="2400" dirty="0"/>
              <a:t>-meter length of rope she pulls downward, the crate </a:t>
            </a:r>
            <a:r>
              <a:rPr lang="en-US" sz="2400" dirty="0" smtClean="0"/>
              <a:t>rises</a:t>
            </a:r>
            <a:br>
              <a:rPr lang="en-US" sz="2400" dirty="0" smtClean="0"/>
            </a:br>
            <a:endParaRPr lang="en-US" sz="1500" dirty="0"/>
          </a:p>
          <a:p>
            <a:pPr marL="514350" indent="-514350">
              <a:buFont typeface="+mj-lt"/>
              <a:buAutoNum type="alphaUcPeriod"/>
            </a:pPr>
            <a:r>
              <a:rPr lang="en-US" sz="2400" dirty="0" smtClean="0"/>
              <a:t>50 centimeters.</a:t>
            </a:r>
          </a:p>
          <a:p>
            <a:pPr marL="514350" indent="-514350">
              <a:buFont typeface="+mj-lt"/>
              <a:buAutoNum type="alphaUcPeriod"/>
            </a:pPr>
            <a:r>
              <a:rPr lang="en-US" sz="2400" dirty="0" smtClean="0"/>
              <a:t>45 centimeters. </a:t>
            </a:r>
          </a:p>
          <a:p>
            <a:pPr marL="514350" indent="-514350">
              <a:buFont typeface="+mj-lt"/>
              <a:buAutoNum type="alphaUcPeriod"/>
            </a:pPr>
            <a:r>
              <a:rPr lang="en-US" sz="2400" b="1" dirty="0" smtClean="0"/>
              <a:t>25 centimeters.</a:t>
            </a:r>
          </a:p>
          <a:p>
            <a:pPr marL="514350" indent="-514350">
              <a:buFont typeface="+mj-lt"/>
              <a:buAutoNum type="alphaUcPeriod"/>
            </a:pPr>
            <a:r>
              <a:rPr lang="en-US" sz="2400" dirty="0" smtClean="0"/>
              <a:t>None of the above.</a:t>
            </a:r>
          </a:p>
          <a:p>
            <a:pPr marL="0" indent="0">
              <a:lnSpc>
                <a:spcPct val="150000"/>
              </a:lnSpc>
              <a:buNone/>
            </a:pPr>
            <a:r>
              <a:rPr lang="en-US" sz="2400" b="1" dirty="0" smtClean="0"/>
              <a:t>Explanation:</a:t>
            </a:r>
          </a:p>
          <a:p>
            <a:pPr marL="0" indent="0">
              <a:buNone/>
            </a:pPr>
            <a:r>
              <a:rPr lang="en-US" sz="2400" dirty="0" smtClean="0"/>
              <a:t>Work </a:t>
            </a:r>
            <a:r>
              <a:rPr lang="en-US" sz="2400" dirty="0"/>
              <a:t>in = work out; </a:t>
            </a:r>
            <a:r>
              <a:rPr lang="en-US" sz="2400" i="1" dirty="0"/>
              <a:t>Fd</a:t>
            </a:r>
            <a:r>
              <a:rPr lang="en-US" sz="2400" dirty="0"/>
              <a:t> in = </a:t>
            </a:r>
            <a:r>
              <a:rPr lang="en-US" sz="2400" i="1" dirty="0"/>
              <a:t>Fd</a:t>
            </a:r>
            <a:r>
              <a:rPr lang="en-US" sz="2400" dirty="0"/>
              <a:t> out.</a:t>
            </a:r>
          </a:p>
          <a:p>
            <a:pPr marL="0" indent="0">
              <a:buNone/>
            </a:pPr>
            <a:r>
              <a:rPr lang="en-US" sz="2400" dirty="0" smtClean="0"/>
              <a:t>One</a:t>
            </a:r>
            <a:r>
              <a:rPr lang="en-US" sz="2400" dirty="0"/>
              <a:t>-fourth of 1 m = 25 cm</a:t>
            </a:r>
            <a:r>
              <a:rPr lang="en-US" sz="2400" dirty="0" smtClean="0"/>
              <a:t>.</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31503621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smtClean="0"/>
              <a:t>Work</a:t>
            </a:r>
            <a:endParaRPr lang="en-US"/>
          </a:p>
        </p:txBody>
      </p:sp>
      <p:sp>
        <p:nvSpPr>
          <p:cNvPr id="499715" name="Rectangle 3"/>
          <p:cNvSpPr>
            <a:spLocks noGrp="1" noChangeArrowheads="1"/>
          </p:cNvSpPr>
          <p:nvPr>
            <p:ph idx="1"/>
          </p:nvPr>
        </p:nvSpPr>
        <p:spPr/>
        <p:txBody>
          <a:bodyPr/>
          <a:lstStyle/>
          <a:p>
            <a:r>
              <a:rPr lang="en-US" dirty="0" smtClean="0"/>
              <a:t>Work</a:t>
            </a:r>
          </a:p>
          <a:p>
            <a:pPr lvl="1"/>
            <a:r>
              <a:rPr lang="en-US" dirty="0" smtClean="0"/>
              <a:t>involves force and distance.</a:t>
            </a:r>
          </a:p>
          <a:p>
            <a:pPr lvl="1"/>
            <a:r>
              <a:rPr lang="en-US" dirty="0" smtClean="0"/>
              <a:t>is force </a:t>
            </a:r>
            <a:r>
              <a:rPr lang="en-US" dirty="0" smtClean="0">
                <a:latin typeface="Arial"/>
                <a:ea typeface="ＭＳ ゴシック"/>
                <a:cs typeface="Arial"/>
                <a:sym typeface="Symbol" panose="05050102010706020507" pitchFamily="18" charset="2"/>
              </a:rPr>
              <a:t>x </a:t>
            </a:r>
            <a:r>
              <a:rPr lang="en-US" dirty="0" smtClean="0">
                <a:sym typeface="Symbol" charset="0"/>
              </a:rPr>
              <a:t>distance.</a:t>
            </a:r>
          </a:p>
          <a:p>
            <a:pPr lvl="1"/>
            <a:r>
              <a:rPr lang="en-US" dirty="0" smtClean="0">
                <a:sym typeface="Symbol" charset="0"/>
              </a:rPr>
              <a:t>in equation form: </a:t>
            </a:r>
            <a:r>
              <a:rPr lang="en-US" i="1" dirty="0" smtClean="0">
                <a:sym typeface="Symbol" charset="0"/>
              </a:rPr>
              <a:t>W</a:t>
            </a:r>
            <a:r>
              <a:rPr lang="en-US" dirty="0" smtClean="0">
                <a:sym typeface="Symbol" charset="0"/>
              </a:rPr>
              <a:t> = </a:t>
            </a:r>
            <a:r>
              <a:rPr lang="en-US" i="1" dirty="0" smtClean="0">
                <a:sym typeface="Symbol" charset="0"/>
              </a:rPr>
              <a:t>Fd</a:t>
            </a:r>
            <a:r>
              <a:rPr lang="en-US" dirty="0" smtClean="0">
                <a:sym typeface="Symbol" charset="0"/>
              </a:rPr>
              <a:t>.</a:t>
            </a:r>
          </a:p>
          <a:p>
            <a:endParaRPr lang="en-US" dirty="0" smtClean="0">
              <a:sym typeface="Symbol" charset="0"/>
            </a:endParaRPr>
          </a:p>
          <a:p>
            <a:r>
              <a:rPr lang="en-US" dirty="0" smtClean="0"/>
              <a:t>Two things occur whenever work is done:</a:t>
            </a:r>
          </a:p>
          <a:p>
            <a:pPr lvl="1"/>
            <a:r>
              <a:rPr lang="en-US" dirty="0" smtClean="0"/>
              <a:t>application of force</a:t>
            </a:r>
          </a:p>
          <a:p>
            <a:pPr lvl="1"/>
            <a:r>
              <a:rPr lang="en-US" dirty="0" smtClean="0"/>
              <a:t>movement of something by that force</a:t>
            </a:r>
            <a:endParaRPr lang="en-US" dirty="0">
              <a:sym typeface="Symbol" charset="0"/>
            </a:endParaRP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smtClean="0"/>
              <a:t>Efficiency</a:t>
            </a:r>
            <a:endParaRPr lang="en-US"/>
          </a:p>
        </p:txBody>
      </p:sp>
      <p:sp>
        <p:nvSpPr>
          <p:cNvPr id="564227" name="Rectangle 3"/>
          <p:cNvSpPr>
            <a:spLocks noGrp="1" noChangeArrowheads="1"/>
          </p:cNvSpPr>
          <p:nvPr>
            <p:ph idx="1"/>
          </p:nvPr>
        </p:nvSpPr>
        <p:spPr/>
        <p:txBody>
          <a:bodyPr/>
          <a:lstStyle/>
          <a:p>
            <a:r>
              <a:rPr lang="en-US" dirty="0" smtClean="0"/>
              <a:t>Efficiency</a:t>
            </a:r>
          </a:p>
          <a:p>
            <a:pPr lvl="1"/>
            <a:r>
              <a:rPr lang="en-US" dirty="0" smtClean="0"/>
              <a:t>Percentage of work put into a machine that is converted into useful work output</a:t>
            </a:r>
          </a:p>
          <a:p>
            <a:pPr lvl="1"/>
            <a:r>
              <a:rPr lang="en-US" dirty="0" smtClean="0"/>
              <a:t>In equation form:</a:t>
            </a:r>
            <a:endParaRPr lang="en-US" dirty="0"/>
          </a:p>
        </p:txBody>
      </p:sp>
      <p:grpSp>
        <p:nvGrpSpPr>
          <p:cNvPr id="564234" name="Group 10"/>
          <p:cNvGrpSpPr>
            <a:grpSpLocks/>
          </p:cNvGrpSpPr>
          <p:nvPr/>
        </p:nvGrpSpPr>
        <p:grpSpPr bwMode="auto">
          <a:xfrm>
            <a:off x="2256257" y="3812659"/>
            <a:ext cx="5141913" cy="969963"/>
            <a:chOff x="1098" y="2314"/>
            <a:chExt cx="3239" cy="611"/>
          </a:xfrm>
        </p:grpSpPr>
        <p:sp>
          <p:nvSpPr>
            <p:cNvPr id="564230" name="Text Box 6"/>
            <p:cNvSpPr txBox="1">
              <a:spLocks noChangeArrowheads="1"/>
            </p:cNvSpPr>
            <p:nvPr/>
          </p:nvSpPr>
          <p:spPr bwMode="auto">
            <a:xfrm>
              <a:off x="1098" y="2451"/>
              <a:ext cx="124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i="1" dirty="0"/>
                <a:t>Efficiency </a:t>
              </a:r>
              <a:r>
                <a:rPr lang="en-US" sz="2600" dirty="0" smtClean="0">
                  <a:sym typeface="Symbol" charset="0"/>
                </a:rPr>
                <a:t>=</a:t>
              </a:r>
              <a:r>
                <a:rPr lang="en-US" sz="2600" i="1" dirty="0" smtClean="0"/>
                <a:t> </a:t>
              </a:r>
              <a:endParaRPr lang="en-US" sz="2600" i="1" dirty="0"/>
            </a:p>
          </p:txBody>
        </p:sp>
        <p:sp>
          <p:nvSpPr>
            <p:cNvPr id="564231" name="Text Box 7"/>
            <p:cNvSpPr txBox="1">
              <a:spLocks noChangeArrowheads="1"/>
            </p:cNvSpPr>
            <p:nvPr/>
          </p:nvSpPr>
          <p:spPr bwMode="auto">
            <a:xfrm>
              <a:off x="2274" y="2314"/>
              <a:ext cx="2063"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i="1" dirty="0"/>
                <a:t>useful energy output </a:t>
              </a:r>
            </a:p>
          </p:txBody>
        </p:sp>
        <p:sp>
          <p:nvSpPr>
            <p:cNvPr id="564232" name="Text Box 8"/>
            <p:cNvSpPr txBox="1">
              <a:spLocks noChangeArrowheads="1"/>
            </p:cNvSpPr>
            <p:nvPr/>
          </p:nvSpPr>
          <p:spPr bwMode="auto">
            <a:xfrm>
              <a:off x="2435" y="2617"/>
              <a:ext cx="1773"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i="1" dirty="0"/>
                <a:t>total energy input </a:t>
              </a:r>
            </a:p>
          </p:txBody>
        </p:sp>
        <p:sp>
          <p:nvSpPr>
            <p:cNvPr id="564233" name="Line 9"/>
            <p:cNvSpPr>
              <a:spLocks noChangeShapeType="1"/>
            </p:cNvSpPr>
            <p:nvPr/>
          </p:nvSpPr>
          <p:spPr bwMode="auto">
            <a:xfrm>
              <a:off x="2305" y="2620"/>
              <a:ext cx="20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0" y="614908"/>
            <a:ext cx="9144000" cy="1077218"/>
          </a:xfrm>
        </p:spPr>
        <p:txBody>
          <a:bodyPr/>
          <a:lstStyle/>
          <a:p>
            <a:r>
              <a:rPr lang="en-US" dirty="0"/>
              <a:t>Efficiency</a:t>
            </a:r>
            <a:br>
              <a:rPr lang="en-US" dirty="0"/>
            </a:br>
            <a:r>
              <a:rPr lang="en-US" dirty="0"/>
              <a:t>CHECK YOUR NEIGHBOR </a:t>
            </a:r>
          </a:p>
        </p:txBody>
      </p:sp>
      <p:sp>
        <p:nvSpPr>
          <p:cNvPr id="565251" name="Rectangle 3"/>
          <p:cNvSpPr>
            <a:spLocks noGrp="1" noChangeArrowheads="1"/>
          </p:cNvSpPr>
          <p:nvPr>
            <p:ph idx="1"/>
          </p:nvPr>
        </p:nvSpPr>
        <p:spPr/>
        <p:txBody>
          <a:bodyPr/>
          <a:lstStyle/>
          <a:p>
            <a:pPr marL="0" indent="0">
              <a:buNone/>
            </a:pPr>
            <a:r>
              <a:rPr lang="en-US" dirty="0"/>
              <a:t>A certain machine is 30% efficient. This means the machine will convert</a:t>
            </a:r>
          </a:p>
          <a:p>
            <a:pPr marL="514350" indent="-514350">
              <a:buFont typeface="+mj-lt"/>
              <a:buAutoNum type="alphaUcPeriod"/>
            </a:pPr>
            <a:endParaRPr lang="en-US" dirty="0" smtClean="0"/>
          </a:p>
          <a:p>
            <a:pPr marL="514350" indent="-514350">
              <a:buFont typeface="+mj-lt"/>
              <a:buAutoNum type="alphaUcPeriod"/>
            </a:pPr>
            <a:r>
              <a:rPr lang="en-US" dirty="0" smtClean="0"/>
              <a:t>30% of the energy input to useful work—</a:t>
            </a:r>
            <a:br>
              <a:rPr lang="en-US" dirty="0" smtClean="0"/>
            </a:br>
            <a:r>
              <a:rPr lang="en-US" dirty="0" smtClean="0"/>
              <a:t>70% of the energy input will be wasted.</a:t>
            </a:r>
          </a:p>
          <a:p>
            <a:pPr marL="514350" indent="-514350">
              <a:buFont typeface="+mj-lt"/>
              <a:buAutoNum type="alphaUcPeriod"/>
            </a:pPr>
            <a:r>
              <a:rPr lang="en-US" dirty="0" smtClean="0"/>
              <a:t>70% of the energy input to useful work—30% of the energy input will be wasted.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0" y="614908"/>
            <a:ext cx="9144000" cy="1077218"/>
          </a:xfrm>
        </p:spPr>
        <p:txBody>
          <a:bodyPr/>
          <a:lstStyle/>
          <a:p>
            <a:r>
              <a:rPr lang="en-US" dirty="0"/>
              <a:t>Efficiency</a:t>
            </a:r>
            <a:br>
              <a:rPr lang="en-US" dirty="0"/>
            </a:br>
            <a:r>
              <a:rPr lang="en-US" dirty="0"/>
              <a:t>CHECK YOUR </a:t>
            </a:r>
            <a:r>
              <a:rPr lang="en-US" dirty="0" smtClean="0"/>
              <a:t>ANSWER </a:t>
            </a:r>
            <a:endParaRPr lang="en-US" dirty="0"/>
          </a:p>
        </p:txBody>
      </p:sp>
      <p:sp>
        <p:nvSpPr>
          <p:cNvPr id="565251" name="Rectangle 3"/>
          <p:cNvSpPr>
            <a:spLocks noGrp="1" noChangeArrowheads="1"/>
          </p:cNvSpPr>
          <p:nvPr>
            <p:ph idx="1"/>
          </p:nvPr>
        </p:nvSpPr>
        <p:spPr/>
        <p:txBody>
          <a:bodyPr/>
          <a:lstStyle/>
          <a:p>
            <a:pPr marL="0" indent="0">
              <a:buNone/>
            </a:pPr>
            <a:r>
              <a:rPr lang="en-US" dirty="0"/>
              <a:t>A certain machine is 30% efficient. This means the machine will convert</a:t>
            </a:r>
          </a:p>
          <a:p>
            <a:pPr marL="514350" indent="-514350">
              <a:buFont typeface="+mj-lt"/>
              <a:buAutoNum type="alphaUcPeriod"/>
            </a:pPr>
            <a:endParaRPr lang="en-US" b="1" dirty="0" smtClean="0"/>
          </a:p>
          <a:p>
            <a:pPr marL="514350" indent="-514350">
              <a:buFont typeface="+mj-lt"/>
              <a:buAutoNum type="alphaUcPeriod"/>
            </a:pPr>
            <a:r>
              <a:rPr lang="en-US" b="1" dirty="0" smtClean="0"/>
              <a:t>30% of the energy input to useful work—70% of the energy input will be wasted.</a:t>
            </a:r>
          </a:p>
          <a:p>
            <a:pPr marL="514350" indent="-514350">
              <a:buFont typeface="+mj-lt"/>
              <a:buAutoNum type="alphaUcPeriod"/>
            </a:pPr>
            <a:r>
              <a:rPr lang="en-US" dirty="0" smtClean="0"/>
              <a:t>70% of the energy input to useful work—30% of the energy input will be wasted.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92663403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smtClean="0"/>
              <a:t>Recycled Energy</a:t>
            </a:r>
            <a:endParaRPr lang="en-US"/>
          </a:p>
        </p:txBody>
      </p:sp>
      <p:sp>
        <p:nvSpPr>
          <p:cNvPr id="573443" name="Rectangle 3"/>
          <p:cNvSpPr>
            <a:spLocks noGrp="1" noChangeArrowheads="1"/>
          </p:cNvSpPr>
          <p:nvPr>
            <p:ph idx="1"/>
          </p:nvPr>
        </p:nvSpPr>
        <p:spPr/>
        <p:txBody>
          <a:bodyPr/>
          <a:lstStyle/>
          <a:p>
            <a:r>
              <a:rPr lang="en-US" dirty="0" smtClean="0"/>
              <a:t>Re-employment of energy that otherwise would be wasted.</a:t>
            </a:r>
          </a:p>
          <a:p>
            <a:r>
              <a:rPr lang="en-US" dirty="0" smtClean="0"/>
              <a:t>Edison used heat from his power plant in New York City to heat buildings.</a:t>
            </a:r>
          </a:p>
          <a:p>
            <a:r>
              <a:rPr lang="en-US" dirty="0" smtClean="0"/>
              <a:t>Typical power plants waste about 30% of their energy to heat because they are built away from buildings and other places that use heat.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smtClean="0"/>
              <a:t>Energy for Life</a:t>
            </a:r>
            <a:endParaRPr lang="en-US"/>
          </a:p>
        </p:txBody>
      </p:sp>
      <p:sp>
        <p:nvSpPr>
          <p:cNvPr id="574467" name="Rectangle 3"/>
          <p:cNvSpPr>
            <a:spLocks noGrp="1" noChangeArrowheads="1"/>
          </p:cNvSpPr>
          <p:nvPr>
            <p:ph idx="1"/>
          </p:nvPr>
        </p:nvSpPr>
        <p:spPr/>
        <p:txBody>
          <a:bodyPr/>
          <a:lstStyle/>
          <a:p>
            <a:r>
              <a:rPr lang="en-US" dirty="0" smtClean="0"/>
              <a:t>Body is a machine, so it needs energy.</a:t>
            </a:r>
          </a:p>
          <a:p>
            <a:r>
              <a:rPr lang="en-US" dirty="0" smtClean="0"/>
              <a:t>Our cells feed on hydrocarbons that release energy when they react with oxygen (like gasoline burned in an automobile).</a:t>
            </a:r>
          </a:p>
          <a:p>
            <a:r>
              <a:rPr lang="en-US" dirty="0" smtClean="0"/>
              <a:t>There is more energy stored in the food than in the products after metabolism.</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en-US" smtClean="0"/>
              <a:t>Sources of Energy</a:t>
            </a:r>
            <a:endParaRPr lang="en-US"/>
          </a:p>
        </p:txBody>
      </p:sp>
      <p:sp>
        <p:nvSpPr>
          <p:cNvPr id="569347" name="Rectangle 3"/>
          <p:cNvSpPr>
            <a:spLocks noGrp="1" noChangeArrowheads="1"/>
          </p:cNvSpPr>
          <p:nvPr>
            <p:ph idx="1"/>
          </p:nvPr>
        </p:nvSpPr>
        <p:spPr/>
        <p:txBody>
          <a:bodyPr/>
          <a:lstStyle/>
          <a:p>
            <a:r>
              <a:rPr lang="en-US" dirty="0" smtClean="0"/>
              <a:t>Sources of energy</a:t>
            </a:r>
          </a:p>
          <a:p>
            <a:pPr lvl="1"/>
            <a:r>
              <a:rPr lang="en-US" dirty="0" smtClean="0"/>
              <a:t>Sun</a:t>
            </a:r>
          </a:p>
          <a:p>
            <a:pPr lvl="2"/>
            <a:r>
              <a:rPr lang="en-US" dirty="0" smtClean="0"/>
              <a:t>Example:</a:t>
            </a:r>
          </a:p>
          <a:p>
            <a:pPr lvl="3"/>
            <a:r>
              <a:rPr lang="en-US" dirty="0" smtClean="0"/>
              <a:t>Sunlight evaporates water; water falls as rain; rain flows into rivers and into generator turbines; then back to the sea to repeat the cycle.</a:t>
            </a:r>
          </a:p>
          <a:p>
            <a:pPr lvl="3"/>
            <a:r>
              <a:rPr lang="en-US" dirty="0" smtClean="0"/>
              <a:t>Sunlight can be transformed into electricity by photovoltaic cells. </a:t>
            </a:r>
          </a:p>
          <a:p>
            <a:pPr lvl="3"/>
            <a:r>
              <a:rPr lang="en-US" dirty="0" smtClean="0"/>
              <a:t>Wind power turns generator turbines.</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smtClean="0"/>
              <a:t>Sources of Energy</a:t>
            </a:r>
            <a:endParaRPr lang="en-US"/>
          </a:p>
        </p:txBody>
      </p:sp>
      <p:sp>
        <p:nvSpPr>
          <p:cNvPr id="576515" name="Rectangle 3"/>
          <p:cNvSpPr>
            <a:spLocks noGrp="1" noChangeArrowheads="1"/>
          </p:cNvSpPr>
          <p:nvPr>
            <p:ph idx="1"/>
          </p:nvPr>
        </p:nvSpPr>
        <p:spPr/>
        <p:txBody>
          <a:bodyPr/>
          <a:lstStyle/>
          <a:p>
            <a:r>
              <a:rPr lang="en-US" dirty="0" smtClean="0"/>
              <a:t>Sources of energy</a:t>
            </a:r>
          </a:p>
          <a:p>
            <a:pPr lvl="1"/>
            <a:r>
              <a:rPr lang="en-US" dirty="0" smtClean="0"/>
              <a:t>Sun</a:t>
            </a:r>
          </a:p>
          <a:p>
            <a:pPr lvl="2"/>
            <a:r>
              <a:rPr lang="en-US" dirty="0" smtClean="0"/>
              <a:t>Example:</a:t>
            </a:r>
          </a:p>
          <a:p>
            <a:pPr lvl="3"/>
            <a:r>
              <a:rPr lang="en-US" dirty="0" smtClean="0"/>
              <a:t>Photovoltaic cells on</a:t>
            </a:r>
            <a:br>
              <a:rPr lang="en-US" dirty="0" smtClean="0"/>
            </a:br>
            <a:r>
              <a:rPr lang="en-US" dirty="0" smtClean="0"/>
              <a:t>rooftops catch the solar</a:t>
            </a:r>
            <a:br>
              <a:rPr lang="en-US" dirty="0" smtClean="0"/>
            </a:br>
            <a:r>
              <a:rPr lang="en-US" dirty="0" smtClean="0"/>
              <a:t>energy and convert it to</a:t>
            </a:r>
            <a:br>
              <a:rPr lang="en-US" dirty="0" smtClean="0"/>
            </a:br>
            <a:r>
              <a:rPr lang="en-US" dirty="0" smtClean="0"/>
              <a:t>electricity.</a:t>
            </a:r>
          </a:p>
          <a:p>
            <a:pPr lvl="3"/>
            <a:endParaRPr lang="en-US" dirty="0" smtClean="0"/>
          </a:p>
          <a:p>
            <a:pPr marL="571500" indent="-457200"/>
            <a:r>
              <a:rPr lang="en-US" dirty="0"/>
              <a:t>More energy from the Sun hits Earth in 1 hour than all of the energy consumed by humans in an entire year</a:t>
            </a:r>
            <a:r>
              <a:rPr lang="en-US" dirty="0" smtClean="0"/>
              <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3" name="Picture 2" descr="07_25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71" y="1362942"/>
            <a:ext cx="2474259" cy="3657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smtClean="0"/>
              <a:t>Sources of Energy</a:t>
            </a:r>
            <a:endParaRPr lang="en-US"/>
          </a:p>
        </p:txBody>
      </p:sp>
      <p:sp>
        <p:nvSpPr>
          <p:cNvPr id="578563" name="Rectangle 3"/>
          <p:cNvSpPr>
            <a:spLocks noGrp="1" noChangeArrowheads="1"/>
          </p:cNvSpPr>
          <p:nvPr>
            <p:ph sz="half" idx="1"/>
          </p:nvPr>
        </p:nvSpPr>
        <p:spPr>
          <a:xfrm>
            <a:off x="365125" y="1463040"/>
            <a:ext cx="4123156" cy="5106987"/>
          </a:xfrm>
        </p:spPr>
        <p:txBody>
          <a:bodyPr/>
          <a:lstStyle/>
          <a:p>
            <a:r>
              <a:rPr lang="en-US" dirty="0" smtClean="0"/>
              <a:t>Fuel cell</a:t>
            </a:r>
          </a:p>
          <a:p>
            <a:pPr lvl="1"/>
            <a:r>
              <a:rPr lang="en-US" dirty="0" smtClean="0"/>
              <a:t>Runs opposite to the battery shown (where electricity separates water into hydrogen and oxygen).</a:t>
            </a:r>
          </a:p>
          <a:p>
            <a:pPr lvl="1"/>
            <a:r>
              <a:rPr lang="en-US" dirty="0" smtClean="0"/>
              <a:t>In a fuel cell, hydrogen and oxygen are compressed at electrodes and electric current is produced at electrodes.</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3" name="Picture 2" descr="07_23_Figure.jpg"/>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4427667" y="1534270"/>
            <a:ext cx="4641292" cy="38590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smtClean="0"/>
              <a:t>Sources of Energy</a:t>
            </a:r>
            <a:endParaRPr lang="en-US"/>
          </a:p>
        </p:txBody>
      </p:sp>
      <p:sp>
        <p:nvSpPr>
          <p:cNvPr id="570371" name="Rectangle 3"/>
          <p:cNvSpPr>
            <a:spLocks noGrp="1" noChangeArrowheads="1"/>
          </p:cNvSpPr>
          <p:nvPr>
            <p:ph idx="1"/>
          </p:nvPr>
        </p:nvSpPr>
        <p:spPr/>
        <p:txBody>
          <a:bodyPr/>
          <a:lstStyle/>
          <a:p>
            <a:r>
              <a:rPr lang="en-US" dirty="0" smtClean="0"/>
              <a:t>Concentrated energy</a:t>
            </a:r>
          </a:p>
          <a:p>
            <a:pPr lvl="1"/>
            <a:r>
              <a:rPr lang="en-US" dirty="0" smtClean="0"/>
              <a:t>Nuclear power</a:t>
            </a:r>
          </a:p>
          <a:p>
            <a:pPr lvl="2"/>
            <a:r>
              <a:rPr lang="en-US" dirty="0" smtClean="0"/>
              <a:t>stored in uranium and plutonium</a:t>
            </a:r>
          </a:p>
          <a:p>
            <a:pPr lvl="2"/>
            <a:r>
              <a:rPr lang="en-US" dirty="0" smtClean="0"/>
              <a:t>by-product is geothermal energy</a:t>
            </a:r>
          </a:p>
          <a:p>
            <a:pPr lvl="3"/>
            <a:r>
              <a:rPr lang="en-US" dirty="0" smtClean="0"/>
              <a:t>held in underground reservoirs of hot water to provide steam that can drive turbogenerators</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_26_Figure.jpg"/>
          <p:cNvPicPr>
            <a:picLocks noChangeAspect="1"/>
          </p:cNvPicPr>
          <p:nvPr/>
        </p:nvPicPr>
        <p:blipFill rotWithShape="1">
          <a:blip r:embed="rId2">
            <a:extLst>
              <a:ext uri="{28A0092B-C50C-407E-A947-70E740481C1C}">
                <a14:useLocalDpi xmlns:a14="http://schemas.microsoft.com/office/drawing/2010/main" val="0"/>
              </a:ext>
            </a:extLst>
          </a:blip>
          <a:srcRect b="4187"/>
          <a:stretch/>
        </p:blipFill>
        <p:spPr>
          <a:xfrm>
            <a:off x="1556847" y="3903678"/>
            <a:ext cx="6030306" cy="2788566"/>
          </a:xfrm>
          <a:prstGeom prst="rect">
            <a:avLst/>
          </a:prstGeom>
        </p:spPr>
      </p:pic>
      <p:sp>
        <p:nvSpPr>
          <p:cNvPr id="571394" name="Rectangle 2"/>
          <p:cNvSpPr>
            <a:spLocks noGrp="1" noChangeArrowheads="1"/>
          </p:cNvSpPr>
          <p:nvPr>
            <p:ph type="title"/>
          </p:nvPr>
        </p:nvSpPr>
        <p:spPr/>
        <p:txBody>
          <a:bodyPr/>
          <a:lstStyle/>
          <a:p>
            <a:r>
              <a:rPr lang="en-US" smtClean="0"/>
              <a:t>Sources of Energy</a:t>
            </a:r>
            <a:endParaRPr lang="en-US"/>
          </a:p>
        </p:txBody>
      </p:sp>
      <p:sp>
        <p:nvSpPr>
          <p:cNvPr id="571395" name="Rectangle 3"/>
          <p:cNvSpPr>
            <a:spLocks noGrp="1" noChangeArrowheads="1"/>
          </p:cNvSpPr>
          <p:nvPr>
            <p:ph idx="1"/>
          </p:nvPr>
        </p:nvSpPr>
        <p:spPr/>
        <p:txBody>
          <a:bodyPr/>
          <a:lstStyle/>
          <a:p>
            <a:r>
              <a:rPr lang="en-US" sz="2400" dirty="0" smtClean="0"/>
              <a:t>Dry-rock geothermal power is a producer of electricity. </a:t>
            </a:r>
          </a:p>
          <a:p>
            <a:pPr lvl="1"/>
            <a:r>
              <a:rPr lang="en-US" sz="2400" dirty="0" smtClean="0"/>
              <a:t>Water is put into cavities in deep, dry, hot rock. Water turns to steam and reaches a turbine, at the surface. After exiting the turbine, it is returned to the cavity for reuse.</a:t>
            </a:r>
            <a:endParaRPr lang="en-US" sz="2400"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7_04_Figure.jpg"/>
          <p:cNvPicPr>
            <a:picLocks noChangeAspect="1"/>
          </p:cNvPicPr>
          <p:nvPr/>
        </p:nvPicPr>
        <p:blipFill rotWithShape="1">
          <a:blip r:embed="rId3">
            <a:extLst>
              <a:ext uri="{28A0092B-C50C-407E-A947-70E740481C1C}">
                <a14:useLocalDpi xmlns:a14="http://schemas.microsoft.com/office/drawing/2010/main" val="0"/>
              </a:ext>
            </a:extLst>
          </a:blip>
          <a:srcRect b="2902"/>
          <a:stretch/>
        </p:blipFill>
        <p:spPr>
          <a:xfrm>
            <a:off x="4778887" y="2424206"/>
            <a:ext cx="3658386" cy="4233096"/>
          </a:xfrm>
          <a:prstGeom prst="rect">
            <a:avLst/>
          </a:prstGeom>
        </p:spPr>
      </p:pic>
      <p:sp>
        <p:nvSpPr>
          <p:cNvPr id="500738" name="Rectangle 2"/>
          <p:cNvSpPr>
            <a:spLocks noGrp="1" noChangeArrowheads="1"/>
          </p:cNvSpPr>
          <p:nvPr>
            <p:ph type="title"/>
          </p:nvPr>
        </p:nvSpPr>
        <p:spPr>
          <a:xfrm>
            <a:off x="0" y="614908"/>
            <a:ext cx="9144000" cy="1077218"/>
          </a:xfrm>
        </p:spPr>
        <p:txBody>
          <a:bodyPr/>
          <a:lstStyle/>
          <a:p>
            <a:r>
              <a:rPr lang="en-US" dirty="0" smtClean="0"/>
              <a:t>Work</a:t>
            </a:r>
            <a:br>
              <a:rPr lang="en-US" dirty="0" smtClean="0"/>
            </a:br>
            <a:r>
              <a:rPr lang="en-US" dirty="0" smtClean="0"/>
              <a:t>CHECK </a:t>
            </a:r>
            <a:r>
              <a:rPr lang="en-US" dirty="0"/>
              <a:t>YOUR NEIGHBOR </a:t>
            </a:r>
          </a:p>
        </p:txBody>
      </p:sp>
      <p:sp>
        <p:nvSpPr>
          <p:cNvPr id="500739" name="Rectangle 3"/>
          <p:cNvSpPr>
            <a:spLocks noGrp="1" noChangeArrowheads="1"/>
          </p:cNvSpPr>
          <p:nvPr>
            <p:ph idx="1"/>
          </p:nvPr>
        </p:nvSpPr>
        <p:spPr>
          <a:xfrm>
            <a:off x="365125" y="1773223"/>
            <a:ext cx="8229600" cy="4759204"/>
          </a:xfrm>
        </p:spPr>
        <p:txBody>
          <a:bodyPr/>
          <a:lstStyle/>
          <a:p>
            <a:pPr marL="0" indent="0">
              <a:buNone/>
            </a:pPr>
            <a:r>
              <a:rPr lang="en-US" dirty="0" smtClean="0"/>
              <a:t>If you push against a stationary brick wall for several minutes, you do no work</a:t>
            </a:r>
            <a:br>
              <a:rPr lang="en-US" dirty="0" smtClean="0"/>
            </a:br>
            <a:endParaRPr lang="en-US" dirty="0" smtClean="0"/>
          </a:p>
          <a:p>
            <a:pPr marL="514350" indent="-514350">
              <a:buFont typeface="+mj-lt"/>
              <a:buAutoNum type="alphaUcPeriod"/>
            </a:pPr>
            <a:r>
              <a:rPr lang="en-US" dirty="0" smtClean="0"/>
              <a:t>on the wall.</a:t>
            </a:r>
          </a:p>
          <a:p>
            <a:pPr marL="514350" indent="-514350">
              <a:buFont typeface="+mj-lt"/>
              <a:buAutoNum type="alphaUcPeriod"/>
            </a:pPr>
            <a:r>
              <a:rPr lang="en-US" dirty="0" smtClean="0"/>
              <a:t>at all.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3525025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0" y="614908"/>
            <a:ext cx="9144000" cy="1077218"/>
          </a:xfrm>
        </p:spPr>
        <p:txBody>
          <a:bodyPr/>
          <a:lstStyle/>
          <a:p>
            <a:r>
              <a:rPr lang="en-US" dirty="0" smtClean="0"/>
              <a:t>Work</a:t>
            </a:r>
            <a:br>
              <a:rPr lang="en-US" dirty="0" smtClean="0"/>
            </a:br>
            <a:r>
              <a:rPr lang="en-US" dirty="0" smtClean="0"/>
              <a:t>CHECK </a:t>
            </a:r>
            <a:r>
              <a:rPr lang="en-US" dirty="0"/>
              <a:t>YOUR ANSWER </a:t>
            </a:r>
          </a:p>
        </p:txBody>
      </p:sp>
      <p:sp>
        <p:nvSpPr>
          <p:cNvPr id="500739" name="Rectangle 3"/>
          <p:cNvSpPr>
            <a:spLocks noGrp="1" noChangeArrowheads="1"/>
          </p:cNvSpPr>
          <p:nvPr>
            <p:ph idx="1"/>
          </p:nvPr>
        </p:nvSpPr>
        <p:spPr>
          <a:xfrm>
            <a:off x="365125" y="1773223"/>
            <a:ext cx="8229600" cy="4759204"/>
          </a:xfrm>
        </p:spPr>
        <p:txBody>
          <a:bodyPr/>
          <a:lstStyle/>
          <a:p>
            <a:pPr marL="0" indent="0">
              <a:buNone/>
            </a:pPr>
            <a:r>
              <a:rPr lang="en-US" dirty="0" smtClean="0"/>
              <a:t>If you push against a stationary brick wall for several minutes, you do no work</a:t>
            </a:r>
            <a:br>
              <a:rPr lang="en-US" dirty="0" smtClean="0"/>
            </a:br>
            <a:endParaRPr lang="en-US" dirty="0" smtClean="0"/>
          </a:p>
          <a:p>
            <a:pPr marL="514350" indent="-514350">
              <a:buFont typeface="+mj-lt"/>
              <a:buAutoNum type="alphaUcPeriod"/>
            </a:pPr>
            <a:r>
              <a:rPr lang="en-US" b="1" dirty="0" smtClean="0"/>
              <a:t>on the wall.</a:t>
            </a:r>
          </a:p>
          <a:p>
            <a:pPr marL="514350" indent="-514350">
              <a:buFont typeface="+mj-lt"/>
              <a:buAutoNum type="alphaUcPeriod"/>
            </a:pPr>
            <a:r>
              <a:rPr lang="en-US" dirty="0" smtClean="0"/>
              <a:t>at all.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p>
          <a:p>
            <a:pPr marL="0" indent="0">
              <a:buNone/>
            </a:pPr>
            <a:r>
              <a:rPr lang="en-US" sz="2400" b="1" dirty="0"/>
              <a:t/>
            </a:r>
            <a:br>
              <a:rPr lang="en-US" sz="2400" b="1" dirty="0"/>
            </a:br>
            <a:r>
              <a:rPr lang="en-US" sz="2400" b="1" dirty="0" smtClean="0"/>
              <a:t>Explanation:</a:t>
            </a:r>
          </a:p>
          <a:p>
            <a:pPr marL="0" indent="0">
              <a:buNone/>
            </a:pPr>
            <a:r>
              <a:rPr lang="en-US" sz="2400" dirty="0" smtClean="0"/>
              <a:t>You may do work on your muscles, but not on the wall.</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extLst>
      <p:ext uri="{BB962C8B-B14F-4D97-AF65-F5344CB8AC3E}">
        <p14:creationId xmlns:p14="http://schemas.microsoft.com/office/powerpoint/2010/main" val="29685443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7_01_Figure.jpg"/>
          <p:cNvPicPr>
            <a:picLocks noChangeAspect="1"/>
          </p:cNvPicPr>
          <p:nvPr/>
        </p:nvPicPr>
        <p:blipFill rotWithShape="1">
          <a:blip r:embed="rId2">
            <a:extLst>
              <a:ext uri="{28A0092B-C50C-407E-A947-70E740481C1C}">
                <a14:useLocalDpi xmlns:a14="http://schemas.microsoft.com/office/drawing/2010/main" val="0"/>
              </a:ext>
            </a:extLst>
          </a:blip>
          <a:srcRect b="3144"/>
          <a:stretch/>
        </p:blipFill>
        <p:spPr>
          <a:xfrm>
            <a:off x="6046408" y="710117"/>
            <a:ext cx="3079396" cy="2926080"/>
          </a:xfrm>
          <a:prstGeom prst="rect">
            <a:avLst/>
          </a:prstGeom>
        </p:spPr>
      </p:pic>
      <p:pic>
        <p:nvPicPr>
          <p:cNvPr id="8" name="Picture 7" descr="07_02_Figure.jpg"/>
          <p:cNvPicPr>
            <a:picLocks noChangeAspect="1"/>
          </p:cNvPicPr>
          <p:nvPr/>
        </p:nvPicPr>
        <p:blipFill rotWithShape="1">
          <a:blip r:embed="rId3">
            <a:extLst>
              <a:ext uri="{28A0092B-C50C-407E-A947-70E740481C1C}">
                <a14:useLocalDpi xmlns:a14="http://schemas.microsoft.com/office/drawing/2010/main" val="0"/>
              </a:ext>
            </a:extLst>
          </a:blip>
          <a:srcRect b="2714"/>
          <a:stretch/>
        </p:blipFill>
        <p:spPr>
          <a:xfrm>
            <a:off x="6046408" y="3813986"/>
            <a:ext cx="3065802" cy="2926080"/>
          </a:xfrm>
          <a:prstGeom prst="rect">
            <a:avLst/>
          </a:prstGeom>
        </p:spPr>
      </p:pic>
      <p:sp>
        <p:nvSpPr>
          <p:cNvPr id="504834" name="Rectangle 2"/>
          <p:cNvSpPr>
            <a:spLocks noGrp="1" noChangeArrowheads="1"/>
          </p:cNvSpPr>
          <p:nvPr>
            <p:ph type="title"/>
          </p:nvPr>
        </p:nvSpPr>
        <p:spPr/>
        <p:txBody>
          <a:bodyPr/>
          <a:lstStyle/>
          <a:p>
            <a:r>
              <a:rPr lang="en-US" smtClean="0"/>
              <a:t>Work</a:t>
            </a:r>
            <a:endParaRPr lang="en-US"/>
          </a:p>
        </p:txBody>
      </p:sp>
      <p:sp>
        <p:nvSpPr>
          <p:cNvPr id="504835" name="Rectangle 3"/>
          <p:cNvSpPr>
            <a:spLocks noGrp="1" noChangeArrowheads="1"/>
          </p:cNvSpPr>
          <p:nvPr>
            <p:ph sz="half" idx="1"/>
          </p:nvPr>
        </p:nvSpPr>
        <p:spPr>
          <a:xfrm>
            <a:off x="365124" y="1463040"/>
            <a:ext cx="5601852" cy="5106987"/>
          </a:xfrm>
        </p:spPr>
        <p:txBody>
          <a:bodyPr/>
          <a:lstStyle/>
          <a:p>
            <a:r>
              <a:rPr lang="en-US" dirty="0" smtClean="0"/>
              <a:t>Examples: </a:t>
            </a:r>
          </a:p>
          <a:p>
            <a:pPr lvl="1"/>
            <a:r>
              <a:rPr lang="en-US" dirty="0" smtClean="0"/>
              <a:t>Twice as much work is done in lifting 2 loads 1 story high versus lifting 1 load the same vertical distance.</a:t>
            </a:r>
          </a:p>
          <a:p>
            <a:pPr lvl="2"/>
            <a:r>
              <a:rPr lang="en-US" dirty="0" smtClean="0"/>
              <a:t>Reason: force needed to lift twice the load is twice as much.</a:t>
            </a:r>
          </a:p>
          <a:p>
            <a:pPr lvl="1"/>
            <a:r>
              <a:rPr lang="en-US" dirty="0" smtClean="0"/>
              <a:t>Twice as much work is done in lifting a load 2 stories instead of 1 story.</a:t>
            </a:r>
          </a:p>
          <a:p>
            <a:pPr lvl="2"/>
            <a:r>
              <a:rPr lang="en-US" dirty="0" smtClean="0"/>
              <a:t>Reason: distance is twice as great.</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n-US" smtClean="0"/>
              <a:t>Work</a:t>
            </a:r>
            <a:endParaRPr lang="en-US"/>
          </a:p>
        </p:txBody>
      </p:sp>
      <p:sp>
        <p:nvSpPr>
          <p:cNvPr id="505859" name="Rectangle 3"/>
          <p:cNvSpPr>
            <a:spLocks noGrp="1" noChangeArrowheads="1"/>
          </p:cNvSpPr>
          <p:nvPr>
            <p:ph sz="half" idx="1"/>
          </p:nvPr>
        </p:nvSpPr>
        <p:spPr/>
        <p:txBody>
          <a:bodyPr/>
          <a:lstStyle/>
          <a:p>
            <a:r>
              <a:rPr lang="en-US" dirty="0" smtClean="0"/>
              <a:t>Example: </a:t>
            </a:r>
          </a:p>
          <a:p>
            <a:pPr lvl="1"/>
            <a:r>
              <a:rPr lang="en-US" dirty="0" smtClean="0"/>
              <a:t>a weightlifter raising a barbell from the floor does work on the barbell.</a:t>
            </a:r>
          </a:p>
          <a:p>
            <a:r>
              <a:rPr lang="en-US" dirty="0" smtClean="0"/>
              <a:t>Unit of work:</a:t>
            </a:r>
          </a:p>
          <a:p>
            <a:pPr lvl="1"/>
            <a:r>
              <a:rPr lang="en-US" dirty="0" smtClean="0"/>
              <a:t>newton-meter (Nm) or joule (J)</a:t>
            </a:r>
            <a:endParaRPr lang="en-US" dirty="0"/>
          </a:p>
        </p:txBody>
      </p:sp>
      <p:sp>
        <p:nvSpPr>
          <p:cNvPr id="6" name="Footer Placeholder 5"/>
          <p:cNvSpPr>
            <a:spLocks noGrp="1"/>
          </p:cNvSpPr>
          <p:nvPr>
            <p:ph type="ftr" sz="quarter" idx="10"/>
          </p:nvPr>
        </p:nvSpPr>
        <p:spPr/>
        <p:txBody>
          <a:bodyPr/>
          <a:lstStyle/>
          <a:p>
            <a:r>
              <a:rPr lang="en-GB" smtClean="0"/>
              <a:t>© 2015 Pearson Education, Inc.</a:t>
            </a:r>
            <a:endParaRPr lang="en-GB"/>
          </a:p>
        </p:txBody>
      </p:sp>
      <p:pic>
        <p:nvPicPr>
          <p:cNvPr id="7" name="Picture 6" descr="07_03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581" y="1302052"/>
            <a:ext cx="3698299" cy="5343624"/>
          </a:xfrm>
          <a:prstGeom prst="rect">
            <a:avLst/>
          </a:prstGeom>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1288</TotalTime>
  <Words>2521</Words>
  <Application>Microsoft Macintosh PowerPoint</Application>
  <PresentationFormat>On-screen Show (4:3)</PresentationFormat>
  <Paragraphs>431</Paragraphs>
  <Slides>59</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HA5Lect_template</vt:lpstr>
      <vt:lpstr>Equation</vt:lpstr>
      <vt:lpstr>Chapter 7: Energy</vt:lpstr>
      <vt:lpstr>This lecture will help you understand:</vt:lpstr>
      <vt:lpstr>Energy</vt:lpstr>
      <vt:lpstr>Energy</vt:lpstr>
      <vt:lpstr>Work</vt:lpstr>
      <vt:lpstr>Work CHECK YOUR NEIGHBOR </vt:lpstr>
      <vt:lpstr>Work CHECK YOUR ANSWER </vt:lpstr>
      <vt:lpstr>Work</vt:lpstr>
      <vt:lpstr>Work</vt:lpstr>
      <vt:lpstr>Work CHECK YOUR NEIGHBOR</vt:lpstr>
      <vt:lpstr>Work CHECK YOUR ANSWER</vt:lpstr>
      <vt:lpstr>Work CHECK YOUR NEIGHBOR </vt:lpstr>
      <vt:lpstr>Work CHECK YOUR ANSWER</vt:lpstr>
      <vt:lpstr>Power</vt:lpstr>
      <vt:lpstr>Power</vt:lpstr>
      <vt:lpstr>Power</vt:lpstr>
      <vt:lpstr>Power CHECK YOUR NEIGHBOR</vt:lpstr>
      <vt:lpstr>Power CHECK YOUR ANSWER </vt:lpstr>
      <vt:lpstr>Mechanical Energy</vt:lpstr>
      <vt:lpstr>Potential Energy</vt:lpstr>
      <vt:lpstr>Potential Energy—Gravitational</vt:lpstr>
      <vt:lpstr>Potential Energy—Gravitational</vt:lpstr>
      <vt:lpstr>Potential Energy CHECK YOUR NEIGHBOR </vt:lpstr>
      <vt:lpstr>Potential Energy CHECK YOUR ANSWER </vt:lpstr>
      <vt:lpstr>Potential Energy</vt:lpstr>
      <vt:lpstr>Kinetic Energy</vt:lpstr>
      <vt:lpstr>Kinetic Energy CHECK YOUR NEIGHBOR </vt:lpstr>
      <vt:lpstr>Kinetic Energy CHECK YOUR ANSWER </vt:lpstr>
      <vt:lpstr>Kinetic Energy</vt:lpstr>
      <vt:lpstr>Work-Energy Theorem</vt:lpstr>
      <vt:lpstr>Work-Energy Theorem</vt:lpstr>
      <vt:lpstr>Work-Energy Theorem CHECK YOUR NEIGHBOR </vt:lpstr>
      <vt:lpstr>Work-Energy Theorem CHECK YOUR ANSWER </vt:lpstr>
      <vt:lpstr>Work-Energy Theorem CHECK YOUR NEIGHBOR </vt:lpstr>
      <vt:lpstr>Work-Energy Theorem CHECK YOUR ANSWER </vt:lpstr>
      <vt:lpstr>Conservation of Energy</vt:lpstr>
      <vt:lpstr>Conservation of Energy</vt:lpstr>
      <vt:lpstr>Conservation of Energy  A situation to ponder…</vt:lpstr>
      <vt:lpstr>A situation to ponder… CHECK YOUR NEIGHBOR</vt:lpstr>
      <vt:lpstr>A situation to ponder… CHECK YOUR ANSWER</vt:lpstr>
      <vt:lpstr>Kinetic Energy and Momentum Compared</vt:lpstr>
      <vt:lpstr>Kinetic Energy and Momentum Compared</vt:lpstr>
      <vt:lpstr>Machines</vt:lpstr>
      <vt:lpstr>Machines</vt:lpstr>
      <vt:lpstr>Machines</vt:lpstr>
      <vt:lpstr>Machines</vt:lpstr>
      <vt:lpstr>Machines</vt:lpstr>
      <vt:lpstr>Machines CHECK YOUR NEIGHBOR </vt:lpstr>
      <vt:lpstr>Machines CHECK YOUR ANSWER </vt:lpstr>
      <vt:lpstr>Efficiency</vt:lpstr>
      <vt:lpstr>Efficiency CHECK YOUR NEIGHBOR </vt:lpstr>
      <vt:lpstr>Efficiency CHECK YOUR ANSWER </vt:lpstr>
      <vt:lpstr>Recycled Energy</vt:lpstr>
      <vt:lpstr>Energy for Life</vt:lpstr>
      <vt:lpstr>Sources of Energy</vt:lpstr>
      <vt:lpstr>Sources of Energy</vt:lpstr>
      <vt:lpstr>Sources of Energy</vt:lpstr>
      <vt:lpstr>Sources of Energy</vt:lpstr>
      <vt:lpstr>Sources of Energy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144</cp:revision>
  <dcterms:created xsi:type="dcterms:W3CDTF">2007-09-26T05:29:17Z</dcterms:created>
  <dcterms:modified xsi:type="dcterms:W3CDTF">2014-04-23T14:03:02Z</dcterms:modified>
</cp:coreProperties>
</file>