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8"/>
  </p:notesMasterIdLst>
  <p:handoutMasterIdLst>
    <p:handoutMasterId r:id="rId39"/>
  </p:handoutMasterIdLst>
  <p:sldIdLst>
    <p:sldId id="256" r:id="rId2"/>
    <p:sldId id="259" r:id="rId3"/>
    <p:sldId id="260" r:id="rId4"/>
    <p:sldId id="261" r:id="rId5"/>
    <p:sldId id="300" r:id="rId6"/>
    <p:sldId id="307" r:id="rId7"/>
    <p:sldId id="295" r:id="rId8"/>
    <p:sldId id="306" r:id="rId9"/>
    <p:sldId id="308" r:id="rId10"/>
    <p:sldId id="267" r:id="rId11"/>
    <p:sldId id="296" r:id="rId12"/>
    <p:sldId id="305" r:id="rId13"/>
    <p:sldId id="270" r:id="rId14"/>
    <p:sldId id="304" r:id="rId15"/>
    <p:sldId id="310" r:id="rId16"/>
    <p:sldId id="273" r:id="rId17"/>
    <p:sldId id="298" r:id="rId18"/>
    <p:sldId id="311" r:id="rId19"/>
    <p:sldId id="314" r:id="rId20"/>
    <p:sldId id="315" r:id="rId21"/>
    <p:sldId id="278" r:id="rId22"/>
    <p:sldId id="279" r:id="rId23"/>
    <p:sldId id="309" r:id="rId24"/>
    <p:sldId id="281" r:id="rId25"/>
    <p:sldId id="282" r:id="rId26"/>
    <p:sldId id="283" r:id="rId27"/>
    <p:sldId id="284" r:id="rId28"/>
    <p:sldId id="285" r:id="rId29"/>
    <p:sldId id="286" r:id="rId30"/>
    <p:sldId id="287" r:id="rId31"/>
    <p:sldId id="288" r:id="rId32"/>
    <p:sldId id="289" r:id="rId33"/>
    <p:sldId id="313" r:id="rId34"/>
    <p:sldId id="316" r:id="rId35"/>
    <p:sldId id="292" r:id="rId36"/>
    <p:sldId id="293"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4" autoAdjust="0"/>
    <p:restoredTop sz="97229" autoAdjust="0"/>
  </p:normalViewPr>
  <p:slideViewPr>
    <p:cSldViewPr snapToGrid="0">
      <p:cViewPr varScale="1">
        <p:scale>
          <a:sx n="146" d="100"/>
          <a:sy n="146" d="100"/>
        </p:scale>
        <p:origin x="-2032"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23/04/14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doubled.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doubled.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impulse.</a:t>
            </a:r>
            <a:endParaRPr lang="en-US" dirty="0">
              <a:ea typeface="Batang" charset="0"/>
              <a:cs typeface="Batang"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impulse.</a:t>
            </a:r>
            <a:endParaRPr lang="en-US" dirty="0">
              <a:ea typeface="Batang" charset="0"/>
              <a:cs typeface="Batang"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Yes </a:t>
            </a:r>
            <a:r>
              <a:rPr lang="en-US" dirty="0">
                <a:ea typeface="Batang" charset="0"/>
                <a:cs typeface="Batang" charset="0"/>
              </a:rPr>
              <a:t>for 1 and </a:t>
            </a:r>
            <a:r>
              <a:rPr lang="en-US" dirty="0" smtClean="0">
                <a:ea typeface="Batang" charset="0"/>
                <a:cs typeface="Batang" charset="0"/>
              </a:rPr>
              <a:t>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Yes </a:t>
            </a:r>
            <a:r>
              <a:rPr lang="en-US" dirty="0">
                <a:ea typeface="Batang" charset="0"/>
                <a:cs typeface="Batang" charset="0"/>
              </a:rPr>
              <a:t>for 1 and </a:t>
            </a:r>
            <a:r>
              <a:rPr lang="en-US" dirty="0" smtClean="0">
                <a:ea typeface="Batang" charset="0"/>
                <a:cs typeface="Batang" charset="0"/>
              </a:rPr>
              <a:t>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No</a:t>
            </a:r>
            <a:r>
              <a:rPr lang="en-US" dirty="0">
                <a:ea typeface="Batang" charset="0"/>
                <a:cs typeface="Batang" charset="0"/>
              </a:rPr>
              <a:t>, both are the same</a:t>
            </a:r>
            <a:r>
              <a:rPr lang="en-US" dirty="0" smtClean="0">
                <a:ea typeface="Batang" charset="0"/>
                <a:cs typeface="Batang" charset="0"/>
              </a:rPr>
              <a: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No</a:t>
            </a:r>
            <a:r>
              <a:rPr lang="en-US" dirty="0">
                <a:ea typeface="Batang" charset="0"/>
                <a:cs typeface="Batang" charset="0"/>
              </a:rPr>
              <a:t>, both are the same</a:t>
            </a:r>
            <a:r>
              <a:rPr lang="en-US" dirty="0" smtClean="0">
                <a:ea typeface="Batang" charset="0"/>
                <a:cs typeface="Batang" charset="0"/>
              </a:rPr>
              <a: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half.</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a:t>
            </a:r>
            <a:r>
              <a:rPr lang="en-US" baseline="0" dirty="0" smtClean="0">
                <a:ea typeface="Batang" charset="0"/>
                <a:cs typeface="Batang" charset="0"/>
              </a:rPr>
              <a:t> </a:t>
            </a:r>
            <a:r>
              <a:rPr lang="en-US" dirty="0" smtClean="0">
                <a:ea typeface="Batang" charset="0"/>
                <a:cs typeface="Batang" charset="0"/>
              </a:rPr>
              <a:t>half.</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All of the above.</a:t>
            </a:r>
            <a:endParaRPr lang="en-US" dirty="0">
              <a:ea typeface="Batang" charset="0"/>
              <a:cs typeface="Batang"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All of the above.</a:t>
            </a:r>
            <a:endParaRPr lang="en-US" dirty="0">
              <a:ea typeface="Batang" charset="0"/>
              <a:cs typeface="Batang"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doubles.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B. doubles.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smtClean="0"/>
              <a:t>Chapter 6</a:t>
            </a:r>
            <a:r>
              <a:rPr lang="en-US" dirty="0"/>
              <a:t>: </a:t>
            </a:r>
            <a:r>
              <a:rPr lang="en-US" dirty="0" smtClean="0"/>
              <a:t>Momentum</a:t>
            </a:r>
            <a:endParaRPr lang="en-US" dirty="0"/>
          </a:p>
        </p:txBody>
      </p:sp>
      <p:sp>
        <p:nvSpPr>
          <p:cNvPr id="2" name="Footer Placeholder 1"/>
          <p:cNvSpPr>
            <a:spLocks noGrp="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03_Figure.jpg"/>
          <p:cNvPicPr>
            <a:picLocks noChangeAspect="1"/>
          </p:cNvPicPr>
          <p:nvPr/>
        </p:nvPicPr>
        <p:blipFill rotWithShape="1">
          <a:blip r:embed="rId3">
            <a:extLst>
              <a:ext uri="{28A0092B-C50C-407E-A947-70E740481C1C}">
                <a14:useLocalDpi xmlns:a14="http://schemas.microsoft.com/office/drawing/2010/main" val="0"/>
              </a:ext>
            </a:extLst>
          </a:blip>
          <a:srcRect b="5691"/>
          <a:stretch/>
        </p:blipFill>
        <p:spPr>
          <a:xfrm>
            <a:off x="748218" y="3622641"/>
            <a:ext cx="7545965" cy="2703391"/>
          </a:xfrm>
          <a:prstGeom prst="rect">
            <a:avLst/>
          </a:prstGeom>
        </p:spPr>
      </p:pic>
      <p:sp>
        <p:nvSpPr>
          <p:cNvPr id="461826" name="Rectangle 2"/>
          <p:cNvSpPr>
            <a:spLocks noGrp="1" noChangeArrowheads="1"/>
          </p:cNvSpPr>
          <p:nvPr>
            <p:ph type="title"/>
          </p:nvPr>
        </p:nvSpPr>
        <p:spPr/>
        <p:txBody>
          <a:bodyPr/>
          <a:lstStyle/>
          <a:p>
            <a:r>
              <a:rPr lang="en-US" dirty="0" smtClean="0"/>
              <a:t>Impulse Changes Momentum</a:t>
            </a:r>
            <a:endParaRPr lang="en-US" dirty="0"/>
          </a:p>
        </p:txBody>
      </p:sp>
      <p:sp>
        <p:nvSpPr>
          <p:cNvPr id="461827" name="Rectangle 3"/>
          <p:cNvSpPr>
            <a:spLocks noGrp="1" noChangeArrowheads="1"/>
          </p:cNvSpPr>
          <p:nvPr>
            <p:ph idx="1"/>
          </p:nvPr>
        </p:nvSpPr>
        <p:spPr/>
        <p:txBody>
          <a:bodyPr/>
          <a:lstStyle/>
          <a:p>
            <a:r>
              <a:rPr lang="en-US" dirty="0" smtClean="0"/>
              <a:t>The greater the impulse exerted on something, the greater the change in momentum.</a:t>
            </a:r>
          </a:p>
          <a:p>
            <a:pPr lvl="1"/>
            <a:r>
              <a:rPr lang="en-US" dirty="0" smtClean="0"/>
              <a:t>In equation form: </a:t>
            </a:r>
            <a:r>
              <a:rPr lang="en-US" i="1" dirty="0" smtClean="0"/>
              <a:t>Ft</a:t>
            </a:r>
            <a:r>
              <a:rPr lang="en-US" dirty="0" smtClean="0"/>
              <a:t> = </a:t>
            </a:r>
            <a:r>
              <a:rPr lang="en-US" dirty="0" smtClean="0">
                <a:sym typeface="Symbol" charset="0"/>
              </a:rPr>
              <a:t>∆(</a:t>
            </a:r>
            <a:r>
              <a:rPr lang="en-US" i="1" dirty="0" smtClean="0">
                <a:sym typeface="Symbol" charset="0"/>
              </a:rPr>
              <a:t>mv</a:t>
            </a:r>
            <a:r>
              <a:rPr lang="en-US" dirty="0" smtClean="0">
                <a:sym typeface="Symbol" charset="0"/>
              </a:rPr>
              <a:t>)</a:t>
            </a:r>
            <a:endParaRPr lang="en-US" dirty="0">
              <a:sym typeface="Symbol" charset="0"/>
            </a:endParaRPr>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428221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NEIGHBOR</a:t>
            </a:r>
            <a:endParaRPr lang="en-US" dirty="0"/>
          </a:p>
        </p:txBody>
      </p:sp>
      <p:sp>
        <p:nvSpPr>
          <p:cNvPr id="462851" name="Rectangle 3"/>
          <p:cNvSpPr>
            <a:spLocks noGrp="1" noChangeArrowheads="1"/>
          </p:cNvSpPr>
          <p:nvPr>
            <p:ph idx="1"/>
          </p:nvPr>
        </p:nvSpPr>
        <p:spPr/>
        <p:txBody>
          <a:bodyPr/>
          <a:lstStyle/>
          <a:p>
            <a:pPr marL="0" indent="0">
              <a:buNone/>
            </a:pPr>
            <a:r>
              <a:rPr lang="en-US" dirty="0" smtClean="0"/>
              <a:t>When the force that produces an impulse acts for twice as much time, the impulse is</a:t>
            </a:r>
          </a:p>
          <a:p>
            <a:pPr marL="0" indent="0">
              <a:buNone/>
            </a:pPr>
            <a:endParaRPr lang="en-US" dirty="0" smtClean="0"/>
          </a:p>
          <a:p>
            <a:pPr marL="514350" indent="-514350">
              <a:buFont typeface="+mj-lt"/>
              <a:buAutoNum type="alphaUcPeriod"/>
            </a:pPr>
            <a:r>
              <a:rPr lang="en-US" dirty="0" smtClean="0"/>
              <a:t>not changed.</a:t>
            </a:r>
          </a:p>
          <a:p>
            <a:pPr marL="514350" indent="-514350">
              <a:buFont typeface="+mj-lt"/>
              <a:buAutoNum type="alphaUcPeriod"/>
            </a:pPr>
            <a:r>
              <a:rPr lang="en-US" dirty="0" smtClean="0"/>
              <a:t>doubled.</a:t>
            </a:r>
          </a:p>
          <a:p>
            <a:pPr marL="514350" indent="-514350">
              <a:buFont typeface="+mj-lt"/>
              <a:buAutoNum type="alphaUcPeriod"/>
            </a:pPr>
            <a:r>
              <a:rPr lang="en-US" dirty="0" smtClean="0"/>
              <a:t>quadrupled.</a:t>
            </a:r>
          </a:p>
          <a:p>
            <a:pPr marL="514350" indent="-514350">
              <a:buFont typeface="+mj-lt"/>
              <a:buAutoNum type="alphaUcPeriod"/>
            </a:pPr>
            <a:r>
              <a:rPr lang="en-US" dirty="0" smtClean="0"/>
              <a:t>halved.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78240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ANSWER</a:t>
            </a:r>
          </a:p>
        </p:txBody>
      </p:sp>
      <p:sp>
        <p:nvSpPr>
          <p:cNvPr id="462851" name="Rectangle 3"/>
          <p:cNvSpPr>
            <a:spLocks noGrp="1" noChangeArrowheads="1"/>
          </p:cNvSpPr>
          <p:nvPr>
            <p:ph idx="1"/>
          </p:nvPr>
        </p:nvSpPr>
        <p:spPr/>
        <p:txBody>
          <a:bodyPr/>
          <a:lstStyle/>
          <a:p>
            <a:pPr marL="0" indent="0">
              <a:buNone/>
            </a:pPr>
            <a:r>
              <a:rPr lang="en-US" dirty="0" smtClean="0"/>
              <a:t>When the force that produces an impulse acts for twice as much time, the impulse is</a:t>
            </a:r>
          </a:p>
          <a:p>
            <a:pPr marL="0" indent="0">
              <a:buNone/>
            </a:pPr>
            <a:endParaRPr lang="en-US" dirty="0" smtClean="0"/>
          </a:p>
          <a:p>
            <a:pPr marL="514350" indent="-514350">
              <a:buFont typeface="+mj-lt"/>
              <a:buAutoNum type="alphaUcPeriod"/>
            </a:pPr>
            <a:r>
              <a:rPr lang="en-US" dirty="0" smtClean="0"/>
              <a:t>not changed.</a:t>
            </a:r>
          </a:p>
          <a:p>
            <a:pPr marL="514350" indent="-514350">
              <a:buFont typeface="+mj-lt"/>
              <a:buAutoNum type="alphaUcPeriod"/>
            </a:pPr>
            <a:r>
              <a:rPr lang="en-US" b="1" dirty="0" smtClean="0"/>
              <a:t>doubled.</a:t>
            </a:r>
          </a:p>
          <a:p>
            <a:pPr marL="514350" indent="-514350">
              <a:buFont typeface="+mj-lt"/>
              <a:buAutoNum type="alphaUcPeriod"/>
            </a:pPr>
            <a:r>
              <a:rPr lang="en-US" dirty="0" smtClean="0"/>
              <a:t>quadrupled.</a:t>
            </a:r>
          </a:p>
          <a:p>
            <a:pPr marL="514350" indent="-514350">
              <a:buFont typeface="+mj-lt"/>
              <a:buAutoNum type="alphaUcPeriod"/>
            </a:pPr>
            <a:r>
              <a:rPr lang="en-US" dirty="0" smtClean="0"/>
              <a:t>halved.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805834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0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78" y="1924522"/>
            <a:ext cx="3057419" cy="4594576"/>
          </a:xfrm>
          <a:prstGeom prst="rect">
            <a:avLst/>
          </a:prstGeom>
        </p:spPr>
      </p:pic>
      <p:sp>
        <p:nvSpPr>
          <p:cNvPr id="466946" name="Rectangle 2"/>
          <p:cNvSpPr>
            <a:spLocks noGrp="1" noChangeArrowheads="1"/>
          </p:cNvSpPr>
          <p:nvPr>
            <p:ph type="title"/>
          </p:nvPr>
        </p:nvSpPr>
        <p:spPr/>
        <p:txBody>
          <a:bodyPr/>
          <a:lstStyle/>
          <a:p>
            <a:r>
              <a:rPr lang="en-US" smtClean="0"/>
              <a:t>Impulse Changes Momentum</a:t>
            </a:r>
            <a:endParaRPr lang="en-US" dirty="0"/>
          </a:p>
        </p:txBody>
      </p:sp>
      <p:sp>
        <p:nvSpPr>
          <p:cNvPr id="466947" name="Rectangle 3"/>
          <p:cNvSpPr>
            <a:spLocks noGrp="1" noChangeArrowheads="1"/>
          </p:cNvSpPr>
          <p:nvPr>
            <p:ph idx="1"/>
          </p:nvPr>
        </p:nvSpPr>
        <p:spPr>
          <a:xfrm>
            <a:off x="365125" y="1957254"/>
            <a:ext cx="4994275" cy="4653915"/>
          </a:xfrm>
        </p:spPr>
        <p:txBody>
          <a:bodyPr/>
          <a:lstStyle/>
          <a:p>
            <a:r>
              <a:rPr lang="en-US" sz="2400" dirty="0" smtClean="0"/>
              <a:t>Case 1: increasing momentum</a:t>
            </a:r>
          </a:p>
          <a:p>
            <a:pPr lvl="1"/>
            <a:r>
              <a:rPr lang="en-US" sz="2400" dirty="0" smtClean="0"/>
              <a:t>Apply the greatest force for as long as possible and you extend the time of contact.</a:t>
            </a:r>
          </a:p>
          <a:p>
            <a:pPr lvl="1"/>
            <a:r>
              <a:rPr lang="en-US" sz="2400" dirty="0" smtClean="0"/>
              <a:t>Force can vary throughout the duration of contact.</a:t>
            </a:r>
          </a:p>
          <a:p>
            <a:pPr lvl="1"/>
            <a:r>
              <a:rPr lang="en-US" sz="2400" dirty="0" smtClean="0"/>
              <a:t>Examples:</a:t>
            </a:r>
          </a:p>
          <a:p>
            <a:pPr lvl="2"/>
            <a:r>
              <a:rPr lang="en-US" sz="2000" dirty="0" smtClean="0"/>
              <a:t>Golfer swings a club and</a:t>
            </a:r>
          </a:p>
          <a:p>
            <a:pPr lvl="2"/>
            <a:r>
              <a:rPr lang="en-US" sz="2000" dirty="0" smtClean="0"/>
              <a:t>follows through.</a:t>
            </a:r>
          </a:p>
          <a:p>
            <a:pPr lvl="2"/>
            <a:r>
              <a:rPr lang="en-US" sz="2000" dirty="0" smtClean="0"/>
              <a:t>Baseball player hits a ball and</a:t>
            </a:r>
          </a:p>
          <a:p>
            <a:pPr lvl="2"/>
            <a:r>
              <a:rPr lang="en-US" sz="2000" dirty="0" smtClean="0"/>
              <a:t>follows through.</a:t>
            </a:r>
            <a:endParaRPr lang="en-US" sz="2000" dirty="0"/>
          </a:p>
        </p:txBody>
      </p:sp>
      <p:sp>
        <p:nvSpPr>
          <p:cNvPr id="3" name="Footer Placeholder 2"/>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41894661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NEIGHBOR</a:t>
            </a:r>
          </a:p>
        </p:txBody>
      </p:sp>
      <p:sp>
        <p:nvSpPr>
          <p:cNvPr id="467971" name="Rectangle 3"/>
          <p:cNvSpPr>
            <a:spLocks noGrp="1" noChangeArrowheads="1"/>
          </p:cNvSpPr>
          <p:nvPr>
            <p:ph idx="1"/>
          </p:nvPr>
        </p:nvSpPr>
        <p:spPr>
          <a:xfrm>
            <a:off x="365125" y="1707982"/>
            <a:ext cx="8229600" cy="4889687"/>
          </a:xfrm>
        </p:spPr>
        <p:txBody>
          <a:bodyPr/>
          <a:lstStyle/>
          <a:p>
            <a:pPr marL="0" indent="0">
              <a:buNone/>
            </a:pPr>
            <a:r>
              <a:rPr lang="en-US" sz="2000" dirty="0" smtClean="0"/>
              <a:t>A cannonball shot from a cannon with a long barrel will emerge with greater speed because the cannonball receives a greater</a:t>
            </a:r>
          </a:p>
          <a:p>
            <a:pPr marL="514350" indent="-514350">
              <a:buFont typeface="+mj-lt"/>
              <a:buAutoNum type="alphaUcPeriod"/>
            </a:pPr>
            <a:endParaRPr lang="en-US" sz="2000" dirty="0" smtClean="0"/>
          </a:p>
          <a:p>
            <a:pPr marL="514350" indent="-514350">
              <a:buFont typeface="+mj-lt"/>
              <a:buAutoNum type="alphaUcPeriod"/>
            </a:pPr>
            <a:r>
              <a:rPr lang="en-US" sz="2000" dirty="0" smtClean="0"/>
              <a:t>average force.</a:t>
            </a:r>
          </a:p>
          <a:p>
            <a:pPr marL="514350" indent="-514350">
              <a:buFont typeface="+mj-lt"/>
              <a:buAutoNum type="alphaUcPeriod"/>
            </a:pPr>
            <a:r>
              <a:rPr lang="en-US" sz="2000" dirty="0" smtClean="0"/>
              <a:t>impulse. </a:t>
            </a:r>
          </a:p>
          <a:p>
            <a:pPr marL="514350" indent="-514350">
              <a:buFont typeface="+mj-lt"/>
              <a:buAutoNum type="alphaUcPeriod"/>
            </a:pPr>
            <a:r>
              <a:rPr lang="en-US" sz="2000" dirty="0" smtClean="0"/>
              <a:t>Both of the above.</a:t>
            </a:r>
          </a:p>
          <a:p>
            <a:pPr marL="514350" indent="-514350">
              <a:buFont typeface="+mj-lt"/>
              <a:buAutoNum type="alphaUcPeriod"/>
            </a:pPr>
            <a:r>
              <a:rPr lang="en-US" sz="2000" dirty="0" smtClean="0"/>
              <a:t>None of the above.</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006220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a:t>
            </a:r>
            <a:r>
              <a:rPr lang="en-US" dirty="0"/>
              <a:t>YOUR ANSWER</a:t>
            </a:r>
          </a:p>
        </p:txBody>
      </p:sp>
      <p:sp>
        <p:nvSpPr>
          <p:cNvPr id="467971" name="Rectangle 3"/>
          <p:cNvSpPr>
            <a:spLocks noGrp="1" noChangeArrowheads="1"/>
          </p:cNvSpPr>
          <p:nvPr>
            <p:ph idx="1"/>
          </p:nvPr>
        </p:nvSpPr>
        <p:spPr>
          <a:xfrm>
            <a:off x="365125" y="1707982"/>
            <a:ext cx="8229600" cy="4889687"/>
          </a:xfrm>
        </p:spPr>
        <p:txBody>
          <a:bodyPr/>
          <a:lstStyle/>
          <a:p>
            <a:pPr marL="0" indent="0">
              <a:buNone/>
            </a:pPr>
            <a:r>
              <a:rPr lang="en-US" sz="2000" dirty="0" smtClean="0"/>
              <a:t>A cannonball shot from a cannon with a long barrel will emerge with greater speed because the cannonball receives a greater</a:t>
            </a:r>
          </a:p>
          <a:p>
            <a:pPr marL="514350" indent="-514350">
              <a:buFont typeface="+mj-lt"/>
              <a:buAutoNum type="alphaUcPeriod"/>
            </a:pPr>
            <a:endParaRPr lang="en-US" sz="2000" dirty="0" smtClean="0"/>
          </a:p>
          <a:p>
            <a:pPr marL="514350" indent="-514350">
              <a:buFont typeface="+mj-lt"/>
              <a:buAutoNum type="alphaUcPeriod"/>
            </a:pPr>
            <a:r>
              <a:rPr lang="en-US" sz="2000" dirty="0" smtClean="0"/>
              <a:t>average force.</a:t>
            </a:r>
          </a:p>
          <a:p>
            <a:pPr marL="514350" indent="-514350">
              <a:buFont typeface="+mj-lt"/>
              <a:buAutoNum type="alphaUcPeriod"/>
            </a:pPr>
            <a:r>
              <a:rPr lang="en-US" sz="2000" b="1" dirty="0" smtClean="0"/>
              <a:t>impulse. </a:t>
            </a:r>
          </a:p>
          <a:p>
            <a:pPr marL="514350" indent="-514350">
              <a:buFont typeface="+mj-lt"/>
              <a:buAutoNum type="alphaUcPeriod"/>
            </a:pPr>
            <a:r>
              <a:rPr lang="en-US" sz="2000" dirty="0" smtClean="0"/>
              <a:t>Both of the above.</a:t>
            </a:r>
          </a:p>
          <a:p>
            <a:pPr marL="514350" indent="-514350">
              <a:buFont typeface="+mj-lt"/>
              <a:buAutoNum type="alphaUcPeriod"/>
            </a:pPr>
            <a:r>
              <a:rPr lang="en-US" sz="2000" dirty="0" smtClean="0"/>
              <a:t>None of the above.</a:t>
            </a:r>
            <a:endParaRPr lang="en-US" sz="2000" dirty="0"/>
          </a:p>
          <a:p>
            <a:pPr marL="0" indent="0">
              <a:buNone/>
            </a:pPr>
            <a:endParaRPr lang="en-US" sz="2000" dirty="0" smtClean="0"/>
          </a:p>
          <a:p>
            <a:pPr marL="0" indent="0">
              <a:buNone/>
            </a:pPr>
            <a:r>
              <a:rPr lang="en-US" sz="2000" b="1" dirty="0" smtClean="0"/>
              <a:t>Explanation:</a:t>
            </a:r>
          </a:p>
          <a:p>
            <a:pPr marL="0" indent="0">
              <a:buNone/>
            </a:pPr>
            <a:r>
              <a:rPr lang="en-US" sz="2000" dirty="0" smtClean="0"/>
              <a:t>The average force on the cannonball will be the same for a short- or long-barreled cannon. The longer barrel provides for a longer time for the force to act, and therefore, a greater impulse. (The long barrel also provides a longer distance for the force to act, providing greater work and greater kinetic energy to the cannonball.)</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583787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dirty="0" smtClean="0"/>
              <a:t>Impulse Changes Momentum</a:t>
            </a:r>
            <a:endParaRPr lang="en-US" dirty="0"/>
          </a:p>
        </p:txBody>
      </p:sp>
      <p:sp>
        <p:nvSpPr>
          <p:cNvPr id="472067" name="Rectangle 3"/>
          <p:cNvSpPr>
            <a:spLocks noGrp="1" noChangeArrowheads="1"/>
          </p:cNvSpPr>
          <p:nvPr>
            <p:ph idx="1"/>
          </p:nvPr>
        </p:nvSpPr>
        <p:spPr/>
        <p:txBody>
          <a:bodyPr/>
          <a:lstStyle/>
          <a:p>
            <a:r>
              <a:rPr lang="en-US" dirty="0" smtClean="0"/>
              <a:t>Case 2: decreasing momentum over a long time</a:t>
            </a:r>
          </a:p>
          <a:p>
            <a:pPr lvl="1"/>
            <a:r>
              <a:rPr lang="en-US" dirty="0" smtClean="0"/>
              <a:t>extend the time during which momentum is reduced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027762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t>
            </a:r>
            <a:r>
              <a:rPr lang="en-US" dirty="0"/>
              <a:t>NEIGHBOR</a:t>
            </a:r>
          </a:p>
        </p:txBody>
      </p:sp>
      <p:sp>
        <p:nvSpPr>
          <p:cNvPr id="473091" name="Rectangle 3"/>
          <p:cNvSpPr>
            <a:spLocks noGrp="1" noChangeArrowheads="1"/>
          </p:cNvSpPr>
          <p:nvPr>
            <p:ph idx="1"/>
          </p:nvPr>
        </p:nvSpPr>
        <p:spPr>
          <a:xfrm>
            <a:off x="365125" y="1777573"/>
            <a:ext cx="8229600" cy="4750505"/>
          </a:xfrm>
        </p:spPr>
        <p:txBody>
          <a:bodyPr/>
          <a:lstStyle/>
          <a:p>
            <a:pPr marL="0" indent="0">
              <a:buNone/>
            </a:pPr>
            <a:r>
              <a:rPr lang="en-US" sz="2000" dirty="0" smtClean="0"/>
              <a:t>A fast-moving car hitting a haystack or hitting a cement wall produces vastly different results.</a:t>
            </a:r>
            <a:br>
              <a:rPr lang="en-US" sz="2000" dirty="0" smtClean="0"/>
            </a:br>
            <a:r>
              <a:rPr lang="en-US" sz="2000" dirty="0" smtClean="0"/>
              <a:t>1. Do both experience the same change in momentum?</a:t>
            </a:r>
            <a:br>
              <a:rPr lang="en-US" sz="2000" dirty="0" smtClean="0"/>
            </a:br>
            <a:r>
              <a:rPr lang="en-US" sz="2000" dirty="0" smtClean="0"/>
              <a:t>2. Do both experience the same impulse?</a:t>
            </a:r>
            <a:br>
              <a:rPr lang="en-US" sz="2000" dirty="0" smtClean="0"/>
            </a:br>
            <a:r>
              <a:rPr lang="en-US" sz="2000" dirty="0" smtClean="0"/>
              <a:t>3. Do both experience the same force?</a:t>
            </a:r>
          </a:p>
          <a:p>
            <a:pPr marL="457200" indent="-457200">
              <a:lnSpc>
                <a:spcPct val="150000"/>
              </a:lnSpc>
              <a:buFont typeface="+mj-lt"/>
              <a:buAutoNum type="alphaUcPeriod"/>
            </a:pPr>
            <a:r>
              <a:rPr lang="en-US" sz="2000" dirty="0" smtClean="0"/>
              <a:t>Yes for all three</a:t>
            </a:r>
          </a:p>
          <a:p>
            <a:pPr marL="457200" indent="-457200">
              <a:buFont typeface="+mj-lt"/>
              <a:buAutoNum type="alphaUcPeriod"/>
            </a:pPr>
            <a:r>
              <a:rPr lang="en-US" sz="2000" dirty="0" smtClean="0"/>
              <a:t>Yes for 1 and 2 </a:t>
            </a:r>
          </a:p>
          <a:p>
            <a:pPr marL="457200" indent="-457200">
              <a:buFont typeface="+mj-lt"/>
              <a:buAutoNum type="alphaUcPeriod"/>
            </a:pPr>
            <a:r>
              <a:rPr lang="en-US" sz="2000" dirty="0" smtClean="0"/>
              <a:t>No for all three</a:t>
            </a:r>
          </a:p>
          <a:p>
            <a:pPr marL="457200" indent="-457200">
              <a:buFont typeface="+mj-lt"/>
              <a:buAutoNum type="alphaUcPeriod"/>
            </a:pPr>
            <a:r>
              <a:rPr lang="en-US" sz="2000" dirty="0" smtClean="0"/>
              <a:t>No for 1 and 2</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86356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ANSWER</a:t>
            </a:r>
            <a:endParaRPr lang="en-US" dirty="0"/>
          </a:p>
        </p:txBody>
      </p:sp>
      <p:sp>
        <p:nvSpPr>
          <p:cNvPr id="473091" name="Rectangle 3"/>
          <p:cNvSpPr>
            <a:spLocks noGrp="1" noChangeArrowheads="1"/>
          </p:cNvSpPr>
          <p:nvPr>
            <p:ph idx="1"/>
          </p:nvPr>
        </p:nvSpPr>
        <p:spPr>
          <a:xfrm>
            <a:off x="365125" y="1777573"/>
            <a:ext cx="8229600" cy="4750505"/>
          </a:xfrm>
        </p:spPr>
        <p:txBody>
          <a:bodyPr/>
          <a:lstStyle/>
          <a:p>
            <a:pPr marL="0" indent="0">
              <a:buNone/>
            </a:pPr>
            <a:r>
              <a:rPr lang="en-US" sz="2000" dirty="0" smtClean="0"/>
              <a:t>A fast-moving car hitting a haystack or hitting a cement wall produces vastly different results.</a:t>
            </a:r>
            <a:br>
              <a:rPr lang="en-US" sz="2000" dirty="0" smtClean="0"/>
            </a:br>
            <a:r>
              <a:rPr lang="en-US" sz="2000" dirty="0" smtClean="0"/>
              <a:t>1. Do both experience the same change in momentum?</a:t>
            </a:r>
            <a:br>
              <a:rPr lang="en-US" sz="2000" dirty="0" smtClean="0"/>
            </a:br>
            <a:r>
              <a:rPr lang="en-US" sz="2000" dirty="0" smtClean="0"/>
              <a:t>2. Do both experience the same impulse?</a:t>
            </a:r>
            <a:br>
              <a:rPr lang="en-US" sz="2000" dirty="0" smtClean="0"/>
            </a:br>
            <a:r>
              <a:rPr lang="en-US" sz="2000" dirty="0" smtClean="0"/>
              <a:t>3. Do both experience the same force?</a:t>
            </a:r>
          </a:p>
          <a:p>
            <a:pPr marL="457200" indent="-457200">
              <a:lnSpc>
                <a:spcPct val="150000"/>
              </a:lnSpc>
              <a:buFont typeface="+mj-lt"/>
              <a:buAutoNum type="alphaUcPeriod"/>
            </a:pPr>
            <a:r>
              <a:rPr lang="en-US" sz="2000" dirty="0" smtClean="0"/>
              <a:t>Yes for all three</a:t>
            </a:r>
          </a:p>
          <a:p>
            <a:pPr marL="457200" indent="-457200">
              <a:buFont typeface="+mj-lt"/>
              <a:buAutoNum type="alphaUcPeriod"/>
            </a:pPr>
            <a:r>
              <a:rPr lang="en-US" sz="2000" b="1" dirty="0" smtClean="0"/>
              <a:t>Yes for 1 and 2 </a:t>
            </a:r>
          </a:p>
          <a:p>
            <a:pPr marL="457200" indent="-457200">
              <a:buFont typeface="+mj-lt"/>
              <a:buAutoNum type="alphaUcPeriod"/>
            </a:pPr>
            <a:r>
              <a:rPr lang="en-US" sz="2000" dirty="0" smtClean="0"/>
              <a:t>No for all three</a:t>
            </a:r>
          </a:p>
          <a:p>
            <a:pPr marL="457200" indent="-457200">
              <a:buFont typeface="+mj-lt"/>
              <a:buAutoNum type="alphaUcPeriod"/>
            </a:pPr>
            <a:r>
              <a:rPr lang="en-US" sz="2000" dirty="0" smtClean="0"/>
              <a:t>No for 1 and 2</a:t>
            </a:r>
          </a:p>
          <a:p>
            <a:pPr marL="0" indent="0">
              <a:lnSpc>
                <a:spcPct val="150000"/>
              </a:lnSpc>
              <a:buNone/>
            </a:pPr>
            <a:r>
              <a:rPr lang="en-US" sz="2000" b="1" dirty="0" smtClean="0"/>
              <a:t>Explanation: </a:t>
            </a:r>
          </a:p>
          <a:p>
            <a:pPr marL="0" indent="0">
              <a:buNone/>
            </a:pPr>
            <a:r>
              <a:rPr lang="en-US" sz="2000" dirty="0" smtClean="0"/>
              <a:t>Although stopping the momentum is the same whether done slowly or quickly, the force is vastly different. Be sure to distinguish among momentum, impulse, and force.</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50375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t>
            </a:r>
            <a:r>
              <a:rPr lang="en-US" dirty="0"/>
              <a:t>NEIGHBOR</a:t>
            </a:r>
            <a:endParaRPr lang="en-US" dirty="0"/>
          </a:p>
        </p:txBody>
      </p:sp>
      <p:sp>
        <p:nvSpPr>
          <p:cNvPr id="477187" name="Rectangle 3"/>
          <p:cNvSpPr>
            <a:spLocks noGrp="1" noChangeArrowheads="1"/>
          </p:cNvSpPr>
          <p:nvPr>
            <p:ph idx="1"/>
          </p:nvPr>
        </p:nvSpPr>
        <p:spPr>
          <a:xfrm>
            <a:off x="365124" y="1739627"/>
            <a:ext cx="8435975" cy="4826396"/>
          </a:xfrm>
        </p:spPr>
        <p:txBody>
          <a:bodyPr/>
          <a:lstStyle/>
          <a:p>
            <a:pPr marL="0" indent="0">
              <a:buNone/>
            </a:pPr>
            <a:r>
              <a:rPr lang="en-US" sz="2400" dirty="0" smtClean="0"/>
              <a:t>When a dish falls, will the change in momentum be less if it lands on a carpet than if it lands on a hard floor? (Careful!</a:t>
            </a:r>
            <a:r>
              <a:rPr lang="en-US" sz="2400" dirty="0" smtClean="0"/>
              <a:t>)</a:t>
            </a:r>
          </a:p>
          <a:p>
            <a:pPr marL="0" indent="0">
              <a:buNone/>
            </a:pPr>
            <a:r>
              <a:rPr lang="en-US" sz="1600" dirty="0"/>
              <a:t> </a:t>
            </a:r>
            <a:endParaRPr lang="en-US" sz="1600" dirty="0" smtClean="0"/>
          </a:p>
          <a:p>
            <a:pPr marL="457200" indent="-457200">
              <a:buFont typeface="+mj-lt"/>
              <a:buAutoNum type="alphaUcPeriod"/>
            </a:pPr>
            <a:r>
              <a:rPr lang="en-US" sz="2400" dirty="0" smtClean="0"/>
              <a:t>No</a:t>
            </a:r>
            <a:r>
              <a:rPr lang="en-US" sz="2400" dirty="0" smtClean="0"/>
              <a:t>, both are the same.</a:t>
            </a:r>
          </a:p>
          <a:p>
            <a:pPr marL="457200" indent="-457200">
              <a:buFont typeface="+mj-lt"/>
              <a:buAutoNum type="alphaUcPeriod"/>
            </a:pPr>
            <a:r>
              <a:rPr lang="en-US" sz="2400" dirty="0" smtClean="0"/>
              <a:t>Yes, less if it lands on the carpet.</a:t>
            </a:r>
          </a:p>
          <a:p>
            <a:pPr marL="457200" indent="-457200">
              <a:buFont typeface="+mj-lt"/>
              <a:buAutoNum type="alphaUcPeriod"/>
            </a:pPr>
            <a:r>
              <a:rPr lang="en-US" sz="2400" dirty="0" smtClean="0"/>
              <a:t>No, less if it lands on a hard floor.</a:t>
            </a:r>
          </a:p>
          <a:p>
            <a:pPr marL="457200" indent="-457200">
              <a:buFont typeface="+mj-lt"/>
              <a:buAutoNum type="alphaUcPeriod"/>
            </a:pPr>
            <a:r>
              <a:rPr lang="en-US" sz="2400" dirty="0" smtClean="0"/>
              <a:t>No, more if it lands on a hard floor</a:t>
            </a:r>
            <a:r>
              <a:rPr lang="en-US" sz="2400" dirty="0" smtClean="0"/>
              <a:t>.</a:t>
            </a:r>
            <a:endParaRPr lang="en-US" sz="2400" dirty="0" smtClean="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41703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6147" name="Rectangle 3"/>
          <p:cNvSpPr>
            <a:spLocks noGrp="1" noChangeArrowheads="1"/>
          </p:cNvSpPr>
          <p:nvPr>
            <p:ph idx="1"/>
          </p:nvPr>
        </p:nvSpPr>
        <p:spPr/>
        <p:txBody>
          <a:bodyPr/>
          <a:lstStyle/>
          <a:p>
            <a:r>
              <a:rPr lang="en-US" dirty="0" smtClean="0"/>
              <a:t>Momentum</a:t>
            </a:r>
          </a:p>
          <a:p>
            <a:r>
              <a:rPr lang="en-US" dirty="0" smtClean="0"/>
              <a:t>Impulse</a:t>
            </a:r>
          </a:p>
          <a:p>
            <a:r>
              <a:rPr lang="en-US" dirty="0" smtClean="0"/>
              <a:t>Impulse Changes Momentum</a:t>
            </a:r>
          </a:p>
          <a:p>
            <a:r>
              <a:rPr lang="en-US" dirty="0" smtClean="0"/>
              <a:t>Bouncing</a:t>
            </a:r>
          </a:p>
          <a:p>
            <a:r>
              <a:rPr lang="en-US" dirty="0" smtClean="0"/>
              <a:t>Conservation of Momentum</a:t>
            </a:r>
          </a:p>
          <a:p>
            <a:r>
              <a:rPr lang="en-US" dirty="0" smtClean="0"/>
              <a:t>Collisions</a:t>
            </a:r>
          </a:p>
          <a:p>
            <a:r>
              <a:rPr lang="en-US" dirty="0" smtClean="0"/>
              <a:t>More Complicated Collisions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081336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0" y="614908"/>
            <a:ext cx="9144000" cy="1077218"/>
          </a:xfrm>
        </p:spPr>
        <p:txBody>
          <a:bodyPr/>
          <a:lstStyle/>
          <a:p>
            <a:r>
              <a:rPr lang="en-US" dirty="0" smtClean="0"/>
              <a:t>Impulse Changes Momentum</a:t>
            </a:r>
            <a:br>
              <a:rPr lang="en-US" dirty="0" smtClean="0"/>
            </a:br>
            <a:r>
              <a:rPr lang="en-US" dirty="0" smtClean="0"/>
              <a:t>CHECK YOUR ANSWER</a:t>
            </a:r>
            <a:endParaRPr lang="en-US" dirty="0"/>
          </a:p>
        </p:txBody>
      </p:sp>
      <p:sp>
        <p:nvSpPr>
          <p:cNvPr id="477187" name="Rectangle 3"/>
          <p:cNvSpPr>
            <a:spLocks noGrp="1" noChangeArrowheads="1"/>
          </p:cNvSpPr>
          <p:nvPr>
            <p:ph idx="1"/>
          </p:nvPr>
        </p:nvSpPr>
        <p:spPr>
          <a:xfrm>
            <a:off x="365124" y="1739627"/>
            <a:ext cx="8435975" cy="4826396"/>
          </a:xfrm>
        </p:spPr>
        <p:txBody>
          <a:bodyPr/>
          <a:lstStyle/>
          <a:p>
            <a:pPr marL="0" indent="0">
              <a:buNone/>
            </a:pPr>
            <a:r>
              <a:rPr lang="en-US" sz="2400" dirty="0" smtClean="0"/>
              <a:t>When a dish falls, will the change in momentum be less if it lands on a carpet than if it lands on a hard floor? (Careful!</a:t>
            </a:r>
            <a:r>
              <a:rPr lang="en-US" sz="2400" dirty="0" smtClean="0"/>
              <a:t>)</a:t>
            </a:r>
          </a:p>
          <a:p>
            <a:pPr marL="0" indent="0">
              <a:buNone/>
            </a:pPr>
            <a:r>
              <a:rPr lang="en-US" sz="1600" dirty="0"/>
              <a:t> </a:t>
            </a:r>
            <a:endParaRPr lang="en-US" sz="1600" dirty="0" smtClean="0"/>
          </a:p>
          <a:p>
            <a:pPr marL="457200" indent="-457200">
              <a:buFont typeface="+mj-lt"/>
              <a:buAutoNum type="alphaUcPeriod"/>
            </a:pPr>
            <a:r>
              <a:rPr lang="en-US" sz="2400" b="1" dirty="0" smtClean="0"/>
              <a:t>No</a:t>
            </a:r>
            <a:r>
              <a:rPr lang="en-US" sz="2400" b="1" dirty="0" smtClean="0"/>
              <a:t>, both are the same.</a:t>
            </a:r>
          </a:p>
          <a:p>
            <a:pPr marL="457200" indent="-457200">
              <a:buFont typeface="+mj-lt"/>
              <a:buAutoNum type="alphaUcPeriod"/>
            </a:pPr>
            <a:r>
              <a:rPr lang="en-US" sz="2400" dirty="0" smtClean="0"/>
              <a:t>Yes, less if it lands on the carpet.</a:t>
            </a:r>
          </a:p>
          <a:p>
            <a:pPr marL="457200" indent="-457200">
              <a:buFont typeface="+mj-lt"/>
              <a:buAutoNum type="alphaUcPeriod"/>
            </a:pPr>
            <a:r>
              <a:rPr lang="en-US" sz="2400" dirty="0" smtClean="0"/>
              <a:t>No, less if it lands on a hard floor.</a:t>
            </a:r>
          </a:p>
          <a:p>
            <a:pPr marL="457200" indent="-457200">
              <a:buFont typeface="+mj-lt"/>
              <a:buAutoNum type="alphaUcPeriod"/>
            </a:pPr>
            <a:r>
              <a:rPr lang="en-US" sz="2400" dirty="0" smtClean="0"/>
              <a:t>No, more if it lands on a hard floor</a:t>
            </a:r>
            <a:r>
              <a:rPr lang="en-US" sz="2400" dirty="0" smtClean="0"/>
              <a:t>.</a:t>
            </a:r>
            <a:endParaRPr lang="en-US" sz="2400" dirty="0" smtClean="0"/>
          </a:p>
          <a:p>
            <a:pPr marL="0" indent="0">
              <a:buNone/>
            </a:pPr>
            <a:r>
              <a:rPr lang="en-US" sz="2000" b="1" dirty="0" smtClean="0"/>
              <a:t/>
            </a:r>
            <a:br>
              <a:rPr lang="en-US" sz="2000" b="1" dirty="0" smtClean="0"/>
            </a:br>
            <a:r>
              <a:rPr lang="en-US" sz="2000" b="1" dirty="0" smtClean="0"/>
              <a:t>Explanation</a:t>
            </a:r>
            <a:r>
              <a:rPr lang="en-US" sz="2000" b="1" dirty="0" smtClean="0"/>
              <a:t>:</a:t>
            </a:r>
          </a:p>
          <a:p>
            <a:pPr marL="0" indent="0">
              <a:buNone/>
            </a:pPr>
            <a:r>
              <a:rPr lang="en-US" sz="2000" dirty="0" smtClean="0"/>
              <a:t>The momentum becomes zero in both cases, so both change by the same amount. Although the momentum change and impulse are the same, the force is less when the time of momentum change is extended. Be careful to distinguish among force, impulse, and momentum.</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079160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smtClean="0"/>
              <a:t>Impulse Changes Momentum</a:t>
            </a:r>
            <a:endParaRPr lang="en-US" dirty="0"/>
          </a:p>
        </p:txBody>
      </p:sp>
      <p:sp>
        <p:nvSpPr>
          <p:cNvPr id="481283" name="Rectangle 3"/>
          <p:cNvSpPr>
            <a:spLocks noGrp="1" noChangeArrowheads="1"/>
          </p:cNvSpPr>
          <p:nvPr>
            <p:ph idx="1"/>
          </p:nvPr>
        </p:nvSpPr>
        <p:spPr/>
        <p:txBody>
          <a:bodyPr/>
          <a:lstStyle/>
          <a:p>
            <a:r>
              <a:rPr lang="en-US" sz="2400" dirty="0" smtClean="0"/>
              <a:t>Examples:</a:t>
            </a:r>
          </a:p>
          <a:p>
            <a:pPr lvl="1"/>
            <a:r>
              <a:rPr lang="en-US" sz="2400" dirty="0" smtClean="0"/>
              <a:t>When a car is out of control, it is better to hit a haystack than a concrete wall.</a:t>
            </a:r>
          </a:p>
          <a:p>
            <a:r>
              <a:rPr lang="en-US" sz="2400" dirty="0" smtClean="0"/>
              <a:t>Physics reason: Same impulse either way, but extension of hitting time reduces the force.</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pic>
        <p:nvPicPr>
          <p:cNvPr id="3" name="Picture 2" descr="06_06_Figure.jpg"/>
          <p:cNvPicPr>
            <a:picLocks noChangeAspect="1"/>
          </p:cNvPicPr>
          <p:nvPr/>
        </p:nvPicPr>
        <p:blipFill rotWithShape="1">
          <a:blip r:embed="rId3">
            <a:extLst>
              <a:ext uri="{28A0092B-C50C-407E-A947-70E740481C1C}">
                <a14:useLocalDpi xmlns:a14="http://schemas.microsoft.com/office/drawing/2010/main" val="0"/>
              </a:ext>
            </a:extLst>
          </a:blip>
          <a:srcRect b="4671"/>
          <a:stretch/>
        </p:blipFill>
        <p:spPr>
          <a:xfrm>
            <a:off x="2738796" y="5098821"/>
            <a:ext cx="3564809" cy="1572713"/>
          </a:xfrm>
          <a:prstGeom prst="rect">
            <a:avLst/>
          </a:prstGeom>
        </p:spPr>
      </p:pic>
      <p:pic>
        <p:nvPicPr>
          <p:cNvPr id="4" name="Picture 3" descr="06_05_Figure.jpg"/>
          <p:cNvPicPr>
            <a:picLocks noChangeAspect="1"/>
          </p:cNvPicPr>
          <p:nvPr/>
        </p:nvPicPr>
        <p:blipFill rotWithShape="1">
          <a:blip r:embed="rId4">
            <a:extLst>
              <a:ext uri="{28A0092B-C50C-407E-A947-70E740481C1C}">
                <a14:useLocalDpi xmlns:a14="http://schemas.microsoft.com/office/drawing/2010/main" val="0"/>
              </a:ext>
            </a:extLst>
          </a:blip>
          <a:srcRect b="8356"/>
          <a:stretch/>
        </p:blipFill>
        <p:spPr>
          <a:xfrm>
            <a:off x="2769344" y="4102915"/>
            <a:ext cx="3494568" cy="828443"/>
          </a:xfrm>
          <a:prstGeom prst="rect">
            <a:avLst/>
          </a:prstGeom>
        </p:spPr>
      </p:pic>
    </p:spTree>
    <p:extLst>
      <p:ext uri="{BB962C8B-B14F-4D97-AF65-F5344CB8AC3E}">
        <p14:creationId xmlns:p14="http://schemas.microsoft.com/office/powerpoint/2010/main" val="35318186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8_Figure.jpg"/>
          <p:cNvPicPr>
            <a:picLocks noChangeAspect="1"/>
          </p:cNvPicPr>
          <p:nvPr/>
        </p:nvPicPr>
        <p:blipFill rotWithShape="1">
          <a:blip r:embed="rId3">
            <a:extLst>
              <a:ext uri="{28A0092B-C50C-407E-A947-70E740481C1C}">
                <a14:useLocalDpi xmlns:a14="http://schemas.microsoft.com/office/drawing/2010/main" val="0"/>
              </a:ext>
            </a:extLst>
          </a:blip>
          <a:srcRect b="3735"/>
          <a:stretch/>
        </p:blipFill>
        <p:spPr>
          <a:xfrm>
            <a:off x="2679805" y="4471720"/>
            <a:ext cx="4326935" cy="2332129"/>
          </a:xfrm>
          <a:prstGeom prst="rect">
            <a:avLst/>
          </a:prstGeom>
        </p:spPr>
      </p:pic>
      <p:sp>
        <p:nvSpPr>
          <p:cNvPr id="482306" name="Rectangle 2"/>
          <p:cNvSpPr>
            <a:spLocks noGrp="1" noChangeArrowheads="1"/>
          </p:cNvSpPr>
          <p:nvPr>
            <p:ph type="title"/>
          </p:nvPr>
        </p:nvSpPr>
        <p:spPr/>
        <p:txBody>
          <a:bodyPr/>
          <a:lstStyle/>
          <a:p>
            <a:r>
              <a:rPr lang="en-US" smtClean="0"/>
              <a:t>Impulse Changes Momentum</a:t>
            </a:r>
            <a:endParaRPr lang="en-US" dirty="0"/>
          </a:p>
        </p:txBody>
      </p:sp>
      <p:sp>
        <p:nvSpPr>
          <p:cNvPr id="482307" name="Rectangle 3"/>
          <p:cNvSpPr>
            <a:spLocks noGrp="1" noChangeArrowheads="1"/>
          </p:cNvSpPr>
          <p:nvPr>
            <p:ph idx="1"/>
          </p:nvPr>
        </p:nvSpPr>
        <p:spPr/>
        <p:txBody>
          <a:bodyPr/>
          <a:lstStyle/>
          <a:p>
            <a:r>
              <a:rPr lang="en-US" sz="2400" dirty="0" smtClean="0"/>
              <a:t>Example (continued):</a:t>
            </a:r>
          </a:p>
          <a:p>
            <a:pPr lvl="1"/>
            <a:r>
              <a:rPr lang="en-US" sz="2400" dirty="0" smtClean="0"/>
              <a:t>In jumping, bend your knees when your feet make contact with the ground because the extension of time during your momentum decrease reduces the force on you.</a:t>
            </a:r>
          </a:p>
          <a:p>
            <a:pPr lvl="1"/>
            <a:r>
              <a:rPr lang="en-US" sz="2400" dirty="0" smtClean="0"/>
              <a:t>In boxing, ride with the punch.</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1126902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dirty="0" smtClean="0"/>
              <a:t>Impulse Changes Momentum</a:t>
            </a:r>
            <a:endParaRPr lang="en-US" dirty="0"/>
          </a:p>
        </p:txBody>
      </p:sp>
      <p:sp>
        <p:nvSpPr>
          <p:cNvPr id="483331" name="Rectangle 3"/>
          <p:cNvSpPr>
            <a:spLocks noGrp="1" noChangeArrowheads="1"/>
          </p:cNvSpPr>
          <p:nvPr>
            <p:ph sz="half" idx="1"/>
          </p:nvPr>
        </p:nvSpPr>
        <p:spPr>
          <a:xfrm>
            <a:off x="365124" y="1463040"/>
            <a:ext cx="8270875" cy="5106987"/>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dirty="0"/>
              <a:t>Case 3: decreasing momentum over a short time</a:t>
            </a:r>
          </a:p>
          <a:p>
            <a:pPr lvl="1"/>
            <a:r>
              <a:rPr lang="en-US" sz="2800" dirty="0"/>
              <a:t>short time interval produces large force.</a:t>
            </a:r>
          </a:p>
        </p:txBody>
      </p:sp>
      <p:sp>
        <p:nvSpPr>
          <p:cNvPr id="8" name="Content Placeholder 7"/>
          <p:cNvSpPr>
            <a:spLocks noGrp="1"/>
          </p:cNvSpPr>
          <p:nvPr>
            <p:ph sz="half" idx="2"/>
          </p:nvPr>
        </p:nvSpPr>
        <p:spPr>
          <a:xfrm>
            <a:off x="3771900" y="2895601"/>
            <a:ext cx="5213796" cy="3441700"/>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dirty="0" smtClean="0"/>
              <a:t>Example: Karate </a:t>
            </a:r>
            <a:r>
              <a:rPr lang="en-US" dirty="0"/>
              <a:t>expert splits a stack of bricks by bringing her arm and hand swiftly against the bricks with considerable momentum. Time of contact is brief and force of impact is huge.</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3" name="Picture 2" descr="06_0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84" y="2925198"/>
            <a:ext cx="3256417" cy="3138156"/>
          </a:xfrm>
          <a:prstGeom prst="rect">
            <a:avLst/>
          </a:prstGeom>
        </p:spPr>
      </p:pic>
    </p:spTree>
    <p:extLst>
      <p:ext uri="{BB962C8B-B14F-4D97-AF65-F5344CB8AC3E}">
        <p14:creationId xmlns:p14="http://schemas.microsoft.com/office/powerpoint/2010/main" val="9344453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smtClean="0"/>
              <a:t>Bouncing</a:t>
            </a:r>
            <a:endParaRPr lang="en-US" dirty="0"/>
          </a:p>
        </p:txBody>
      </p:sp>
      <p:sp>
        <p:nvSpPr>
          <p:cNvPr id="484355" name="Rectangle 3"/>
          <p:cNvSpPr>
            <a:spLocks noGrp="1" noChangeArrowheads="1"/>
          </p:cNvSpPr>
          <p:nvPr>
            <p:ph idx="1"/>
          </p:nvPr>
        </p:nvSpPr>
        <p:spPr>
          <a:xfrm>
            <a:off x="365124" y="1957254"/>
            <a:ext cx="8372475" cy="4653915"/>
          </a:xfrm>
        </p:spPr>
        <p:txBody>
          <a:bodyPr/>
          <a:lstStyle/>
          <a:p>
            <a:r>
              <a:rPr lang="en-US" dirty="0" smtClean="0"/>
              <a:t>Impulses are generally greater when objects bounce.</a:t>
            </a:r>
          </a:p>
          <a:p>
            <a:pPr lvl="1"/>
            <a:r>
              <a:rPr lang="en-US" dirty="0" smtClean="0"/>
              <a:t>Example:</a:t>
            </a:r>
          </a:p>
          <a:p>
            <a:pPr lvl="2"/>
            <a:r>
              <a:rPr lang="en-US" dirty="0" smtClean="0"/>
              <a:t>Catching a falling flower pot from a shelf with your hands. You provide the impulse to reduce its momentum to zero. If you throw the flower pot up again, you provide an additional impulse. This </a:t>
            </a:r>
            <a:r>
              <a:rPr lang="en-US" altLang="ja-JP" dirty="0" smtClean="0"/>
              <a:t>"</a:t>
            </a:r>
            <a:r>
              <a:rPr lang="en-US" dirty="0" smtClean="0"/>
              <a:t>double impulse</a:t>
            </a:r>
            <a:r>
              <a:rPr lang="en-US" altLang="ja-JP" dirty="0" smtClean="0"/>
              <a:t>"</a:t>
            </a:r>
            <a:r>
              <a:rPr lang="en-US" dirty="0" smtClean="0"/>
              <a:t> occurs when something bounces.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427530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0_Figure.jpg"/>
          <p:cNvPicPr>
            <a:picLocks noChangeAspect="1"/>
          </p:cNvPicPr>
          <p:nvPr/>
        </p:nvPicPr>
        <p:blipFill rotWithShape="1">
          <a:blip r:embed="rId3">
            <a:extLst>
              <a:ext uri="{28A0092B-C50C-407E-A947-70E740481C1C}">
                <a14:useLocalDpi xmlns:a14="http://schemas.microsoft.com/office/drawing/2010/main" val="0"/>
              </a:ext>
            </a:extLst>
          </a:blip>
          <a:srcRect t="-1" r="46050" b="3231"/>
          <a:stretch/>
        </p:blipFill>
        <p:spPr>
          <a:xfrm>
            <a:off x="2963190" y="2972313"/>
            <a:ext cx="3102228" cy="3722725"/>
          </a:xfrm>
          <a:prstGeom prst="rect">
            <a:avLst/>
          </a:prstGeom>
        </p:spPr>
      </p:pic>
      <p:sp>
        <p:nvSpPr>
          <p:cNvPr id="485378" name="Rectangle 2"/>
          <p:cNvSpPr>
            <a:spLocks noGrp="1" noChangeArrowheads="1"/>
          </p:cNvSpPr>
          <p:nvPr>
            <p:ph type="title"/>
          </p:nvPr>
        </p:nvSpPr>
        <p:spPr/>
        <p:txBody>
          <a:bodyPr/>
          <a:lstStyle/>
          <a:p>
            <a:r>
              <a:rPr lang="en-US" dirty="0" smtClean="0"/>
              <a:t>Bouncing</a:t>
            </a:r>
            <a:endParaRPr lang="en-US" dirty="0"/>
          </a:p>
        </p:txBody>
      </p:sp>
      <p:sp>
        <p:nvSpPr>
          <p:cNvPr id="485379" name="Rectangle 3"/>
          <p:cNvSpPr>
            <a:spLocks noGrp="1" noChangeArrowheads="1"/>
          </p:cNvSpPr>
          <p:nvPr>
            <p:ph idx="1"/>
          </p:nvPr>
        </p:nvSpPr>
        <p:spPr>
          <a:xfrm>
            <a:off x="365124" y="1957254"/>
            <a:ext cx="8474075" cy="4653915"/>
          </a:xfrm>
        </p:spPr>
        <p:txBody>
          <a:bodyPr/>
          <a:lstStyle/>
          <a:p>
            <a:r>
              <a:rPr lang="en-US" dirty="0" smtClean="0"/>
              <a:t>Pelton wheel designed to </a:t>
            </a:r>
            <a:r>
              <a:rPr lang="en-US" altLang="ja-JP" dirty="0" smtClean="0"/>
              <a:t>"</a:t>
            </a:r>
            <a:r>
              <a:rPr lang="en-US" dirty="0" smtClean="0"/>
              <a:t>bounce</a:t>
            </a:r>
            <a:r>
              <a:rPr lang="en-US" altLang="ja-JP" dirty="0" smtClean="0"/>
              <a:t>"</a:t>
            </a:r>
            <a:r>
              <a:rPr lang="en-US" dirty="0" smtClean="0"/>
              <a:t> water when it makes a U-turn on impact with the curved paddle</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3762856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8" name="Picture 8" descr="Fig6-11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3459163"/>
            <a:ext cx="6562725" cy="2984500"/>
          </a:xfrm>
          <a:prstGeom prst="rect">
            <a:avLst/>
          </a:prstGeom>
          <a:noFill/>
          <a:extLst>
            <a:ext uri="{909E8E84-426E-40dd-AFC4-6F175D3DCCD1}">
              <a14:hiddenFill xmlns:a14="http://schemas.microsoft.com/office/drawing/2010/main">
                <a:solidFill>
                  <a:srgbClr val="FFFFFF"/>
                </a:solidFill>
              </a14:hiddenFill>
            </a:ext>
          </a:extLst>
        </p:spPr>
      </p:pic>
      <p:sp>
        <p:nvSpPr>
          <p:cNvPr id="486402" name="Rectangle 2"/>
          <p:cNvSpPr>
            <a:spLocks noGrp="1" noChangeArrowheads="1"/>
          </p:cNvSpPr>
          <p:nvPr>
            <p:ph type="title"/>
          </p:nvPr>
        </p:nvSpPr>
        <p:spPr/>
        <p:txBody>
          <a:bodyPr/>
          <a:lstStyle/>
          <a:p>
            <a:r>
              <a:rPr lang="en-US" dirty="0" smtClean="0"/>
              <a:t>Conservation of Momentum</a:t>
            </a:r>
            <a:endParaRPr lang="en-US" dirty="0"/>
          </a:p>
        </p:txBody>
      </p:sp>
      <p:sp>
        <p:nvSpPr>
          <p:cNvPr id="486403" name="Rectangle 3"/>
          <p:cNvSpPr>
            <a:spLocks noGrp="1" noChangeArrowheads="1"/>
          </p:cNvSpPr>
          <p:nvPr>
            <p:ph idx="1"/>
          </p:nvPr>
        </p:nvSpPr>
        <p:spPr/>
        <p:txBody>
          <a:bodyPr/>
          <a:lstStyle/>
          <a:p>
            <a:r>
              <a:rPr lang="en-US" dirty="0" smtClean="0"/>
              <a:t>Law of conservation of momentum:</a:t>
            </a:r>
          </a:p>
          <a:p>
            <a:pPr lvl="1"/>
            <a:r>
              <a:rPr lang="en-US" dirty="0" smtClean="0"/>
              <a:t>In the absence of an external force, the momentum of a system remains unchanged.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374850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smtClean="0"/>
              <a:t>Conservation of Momentum</a:t>
            </a:r>
            <a:endParaRPr lang="en-US" dirty="0"/>
          </a:p>
        </p:txBody>
      </p:sp>
      <p:sp>
        <p:nvSpPr>
          <p:cNvPr id="487427" name="Rectangle 3"/>
          <p:cNvSpPr>
            <a:spLocks noGrp="1" noChangeArrowheads="1"/>
          </p:cNvSpPr>
          <p:nvPr>
            <p:ph idx="1"/>
          </p:nvPr>
        </p:nvSpPr>
        <p:spPr/>
        <p:txBody>
          <a:bodyPr/>
          <a:lstStyle/>
          <a:p>
            <a:r>
              <a:rPr lang="en-US" sz="2400" dirty="0" smtClean="0"/>
              <a:t>Examples:</a:t>
            </a:r>
          </a:p>
          <a:p>
            <a:pPr lvl="1"/>
            <a:r>
              <a:rPr lang="en-US" sz="2400" dirty="0" smtClean="0"/>
              <a:t>When a cannon is fired, the force on the cannonball inside the cannon barrel is equal and opposite to the force of the cannonball on the cannon.</a:t>
            </a:r>
          </a:p>
          <a:p>
            <a:pPr lvl="1"/>
            <a:r>
              <a:rPr lang="en-US" sz="2400" dirty="0" smtClean="0"/>
              <a:t>The cannonball gains momentum, while the cannon gains an equal amount of momentum in the opposite direction—the cannon recoils.</a:t>
            </a:r>
          </a:p>
          <a:p>
            <a:r>
              <a:rPr lang="en-US" sz="2400" dirty="0" smtClean="0"/>
              <a:t>When no external force is present, no external impulse is present, and no change in momentum is possible.</a:t>
            </a:r>
            <a:endParaRPr lang="en-US" sz="2400"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35763204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dirty="0" smtClean="0"/>
              <a:t>Conservation of Momentum</a:t>
            </a:r>
            <a:endParaRPr lang="en-US" dirty="0"/>
          </a:p>
        </p:txBody>
      </p:sp>
      <p:sp>
        <p:nvSpPr>
          <p:cNvPr id="488451" name="Rectangle 3"/>
          <p:cNvSpPr>
            <a:spLocks noGrp="1" noChangeArrowheads="1"/>
          </p:cNvSpPr>
          <p:nvPr>
            <p:ph idx="1"/>
          </p:nvPr>
        </p:nvSpPr>
        <p:spPr/>
        <p:txBody>
          <a:bodyPr/>
          <a:lstStyle/>
          <a:p>
            <a:r>
              <a:rPr lang="en-US" dirty="0" smtClean="0"/>
              <a:t>Examples (continued): </a:t>
            </a:r>
          </a:p>
          <a:p>
            <a:pPr lvl="1"/>
            <a:r>
              <a:rPr lang="en-US" dirty="0" smtClean="0"/>
              <a:t>Internal molecular forces within a baseball come in pairs, cancel one another out, and have no effect on the momentum of the ball.</a:t>
            </a:r>
          </a:p>
          <a:p>
            <a:pPr lvl="1"/>
            <a:r>
              <a:rPr lang="en-US" dirty="0" smtClean="0"/>
              <a:t>Molecular forces within a baseball have no effect on its momentum.</a:t>
            </a:r>
          </a:p>
          <a:p>
            <a:pPr lvl="1"/>
            <a:r>
              <a:rPr lang="en-US" dirty="0" smtClean="0"/>
              <a:t>Pushing against a car</a:t>
            </a:r>
            <a:r>
              <a:rPr lang="fr-FR" altLang="ja-JP" dirty="0" smtClean="0"/>
              <a:t>'</a:t>
            </a:r>
            <a:r>
              <a:rPr lang="en-US" dirty="0" smtClean="0"/>
              <a:t>s dashboard has no effect on its momentum.</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2160599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dirty="0" smtClean="0"/>
              <a:t>Collisions</a:t>
            </a:r>
            <a:endParaRPr lang="en-US" dirty="0"/>
          </a:p>
        </p:txBody>
      </p:sp>
      <p:sp>
        <p:nvSpPr>
          <p:cNvPr id="489475" name="Rectangle 3"/>
          <p:cNvSpPr>
            <a:spLocks noGrp="1" noChangeArrowheads="1"/>
          </p:cNvSpPr>
          <p:nvPr>
            <p:ph idx="1"/>
          </p:nvPr>
        </p:nvSpPr>
        <p:spPr/>
        <p:txBody>
          <a:bodyPr/>
          <a:lstStyle/>
          <a:p>
            <a:r>
              <a:rPr lang="en-US" dirty="0" smtClean="0"/>
              <a:t>For all collisions in the absence of external forces,</a:t>
            </a:r>
          </a:p>
          <a:p>
            <a:pPr lvl="1"/>
            <a:r>
              <a:rPr lang="en-US" dirty="0" smtClean="0"/>
              <a:t>net momentum before collision equals net momentum after collision.</a:t>
            </a:r>
          </a:p>
          <a:p>
            <a:pPr lvl="1"/>
            <a:r>
              <a:rPr lang="en-US" dirty="0" smtClean="0"/>
              <a:t>in equation form:</a:t>
            </a:r>
          </a:p>
          <a:p>
            <a:pPr marL="457200" lvl="1" indent="0" algn="ctr">
              <a:buNone/>
            </a:pPr>
            <a:r>
              <a:rPr lang="en-US" dirty="0" smtClean="0"/>
              <a:t>(net </a:t>
            </a:r>
            <a:r>
              <a:rPr lang="en-US" i="1" dirty="0" smtClean="0"/>
              <a:t>mv</a:t>
            </a:r>
            <a:r>
              <a:rPr lang="en-US" dirty="0" smtClean="0"/>
              <a:t>)</a:t>
            </a:r>
            <a:r>
              <a:rPr lang="en-US" baseline="-25000" dirty="0" smtClean="0"/>
              <a:t>before</a:t>
            </a:r>
            <a:r>
              <a:rPr lang="en-US" dirty="0" smtClean="0"/>
              <a:t> = (net </a:t>
            </a:r>
            <a:r>
              <a:rPr lang="en-US" i="1" dirty="0" smtClean="0"/>
              <a:t>mv</a:t>
            </a:r>
            <a:r>
              <a:rPr lang="en-US" dirty="0" smtClean="0"/>
              <a:t>)</a:t>
            </a:r>
            <a:r>
              <a:rPr lang="en-US" baseline="-25000" dirty="0" smtClean="0"/>
              <a:t>after</a:t>
            </a:r>
            <a:endParaRPr lang="en-US" baseline="-25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8886954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dirty="0" smtClean="0"/>
              <a:t>Momentum</a:t>
            </a:r>
            <a:endParaRPr lang="en-US" dirty="0"/>
          </a:p>
        </p:txBody>
      </p:sp>
      <p:sp>
        <p:nvSpPr>
          <p:cNvPr id="450563" name="Rectangle 3"/>
          <p:cNvSpPr>
            <a:spLocks noGrp="1" noChangeArrowheads="1"/>
          </p:cNvSpPr>
          <p:nvPr>
            <p:ph idx="1"/>
          </p:nvPr>
        </p:nvSpPr>
        <p:spPr/>
        <p:txBody>
          <a:bodyPr/>
          <a:lstStyle/>
          <a:p>
            <a:r>
              <a:rPr lang="en-US" dirty="0" smtClean="0"/>
              <a:t>a property of moving things</a:t>
            </a:r>
          </a:p>
          <a:p>
            <a:r>
              <a:rPr lang="en-US" dirty="0" smtClean="0"/>
              <a:t>means inertia in motion</a:t>
            </a:r>
          </a:p>
          <a:p>
            <a:r>
              <a:rPr lang="en-US" dirty="0" smtClean="0"/>
              <a:t>more specifically, mass of an object multiplied by its velocity</a:t>
            </a:r>
          </a:p>
          <a:p>
            <a:r>
              <a:rPr lang="en-US" dirty="0" smtClean="0"/>
              <a:t>in equation form: </a:t>
            </a:r>
          </a:p>
          <a:p>
            <a:pPr marL="0" indent="0">
              <a:buNone/>
            </a:pPr>
            <a:r>
              <a:rPr lang="en-US" dirty="0"/>
              <a:t>	</a:t>
            </a:r>
            <a:r>
              <a:rPr lang="en-US" dirty="0" smtClean="0"/>
              <a:t>Momentum = mass x </a:t>
            </a:r>
            <a:r>
              <a:rPr lang="en-US" dirty="0" smtClean="0">
                <a:sym typeface="Symbol" charset="0"/>
              </a:rPr>
              <a:t>velocity</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1799557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13_Figure.jpg"/>
          <p:cNvPicPr>
            <a:picLocks noChangeAspect="1"/>
          </p:cNvPicPr>
          <p:nvPr/>
        </p:nvPicPr>
        <p:blipFill rotWithShape="1">
          <a:blip r:embed="rId3">
            <a:extLst>
              <a:ext uri="{28A0092B-C50C-407E-A947-70E740481C1C}">
                <a14:useLocalDpi xmlns:a14="http://schemas.microsoft.com/office/drawing/2010/main" val="0"/>
              </a:ext>
            </a:extLst>
          </a:blip>
          <a:srcRect b="3533"/>
          <a:stretch/>
        </p:blipFill>
        <p:spPr>
          <a:xfrm>
            <a:off x="2405015" y="3581295"/>
            <a:ext cx="5340827" cy="3100026"/>
          </a:xfrm>
          <a:prstGeom prst="rect">
            <a:avLst/>
          </a:prstGeom>
        </p:spPr>
      </p:pic>
      <p:sp>
        <p:nvSpPr>
          <p:cNvPr id="490498" name="Rectangle 2"/>
          <p:cNvSpPr>
            <a:spLocks noGrp="1" noChangeArrowheads="1"/>
          </p:cNvSpPr>
          <p:nvPr>
            <p:ph type="title"/>
          </p:nvPr>
        </p:nvSpPr>
        <p:spPr/>
        <p:txBody>
          <a:bodyPr/>
          <a:lstStyle/>
          <a:p>
            <a:r>
              <a:rPr lang="en-US" smtClean="0"/>
              <a:t>Collisions</a:t>
            </a:r>
            <a:endParaRPr lang="en-US" dirty="0"/>
          </a:p>
        </p:txBody>
      </p:sp>
      <p:sp>
        <p:nvSpPr>
          <p:cNvPr id="490499" name="Rectangle 3"/>
          <p:cNvSpPr>
            <a:spLocks noGrp="1" noChangeArrowheads="1"/>
          </p:cNvSpPr>
          <p:nvPr>
            <p:ph idx="1"/>
          </p:nvPr>
        </p:nvSpPr>
        <p:spPr/>
        <p:txBody>
          <a:bodyPr/>
          <a:lstStyle/>
          <a:p>
            <a:r>
              <a:rPr lang="en-US" dirty="0" smtClean="0"/>
              <a:t>Elastic collision</a:t>
            </a:r>
          </a:p>
          <a:p>
            <a:pPr lvl="1"/>
            <a:r>
              <a:rPr lang="en-US" dirty="0" smtClean="0"/>
              <a:t>occurs when colliding objects rebound without lasting deformation or any generation of heat.</a:t>
            </a:r>
            <a:endParaRPr lang="en-US" dirty="0"/>
          </a:p>
        </p:txBody>
      </p:sp>
      <p:sp>
        <p:nvSpPr>
          <p:cNvPr id="2" name="Footer Placeholder 1"/>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1046851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smtClean="0"/>
              <a:t>Collisions</a:t>
            </a:r>
            <a:endParaRPr lang="en-US" dirty="0"/>
          </a:p>
        </p:txBody>
      </p:sp>
      <p:sp>
        <p:nvSpPr>
          <p:cNvPr id="491523" name="Rectangle 3"/>
          <p:cNvSpPr>
            <a:spLocks noGrp="1" noChangeArrowheads="1"/>
          </p:cNvSpPr>
          <p:nvPr>
            <p:ph idx="1"/>
          </p:nvPr>
        </p:nvSpPr>
        <p:spPr/>
        <p:txBody>
          <a:bodyPr/>
          <a:lstStyle/>
          <a:p>
            <a:r>
              <a:rPr lang="en-US" dirty="0" smtClean="0"/>
              <a:t>Inelastic collision</a:t>
            </a:r>
          </a:p>
          <a:p>
            <a:pPr lvl="1"/>
            <a:r>
              <a:rPr lang="en-US" dirty="0" smtClean="0"/>
              <a:t>occurs when colliding objects result in deformation and/or the generation of heat.</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3" name="Picture 2" descr="06_14_Figure.jpg"/>
          <p:cNvPicPr>
            <a:picLocks noChangeAspect="1"/>
          </p:cNvPicPr>
          <p:nvPr/>
        </p:nvPicPr>
        <p:blipFill rotWithShape="1">
          <a:blip r:embed="rId3">
            <a:extLst>
              <a:ext uri="{28A0092B-C50C-407E-A947-70E740481C1C}">
                <a14:useLocalDpi xmlns:a14="http://schemas.microsoft.com/office/drawing/2010/main" val="0"/>
              </a:ext>
            </a:extLst>
          </a:blip>
          <a:srcRect b="70689"/>
          <a:stretch/>
        </p:blipFill>
        <p:spPr>
          <a:xfrm>
            <a:off x="462186" y="3969992"/>
            <a:ext cx="8431973" cy="1564188"/>
          </a:xfrm>
          <a:prstGeom prst="rect">
            <a:avLst/>
          </a:prstGeom>
        </p:spPr>
      </p:pic>
    </p:spTree>
    <p:extLst>
      <p:ext uri="{BB962C8B-B14F-4D97-AF65-F5344CB8AC3E}">
        <p14:creationId xmlns:p14="http://schemas.microsoft.com/office/powerpoint/2010/main" val="4069391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dirty="0" smtClean="0"/>
              <a:t>Collisions</a:t>
            </a:r>
            <a:endParaRPr lang="en-US" dirty="0"/>
          </a:p>
        </p:txBody>
      </p:sp>
      <p:sp>
        <p:nvSpPr>
          <p:cNvPr id="492547" name="Rectangle 3"/>
          <p:cNvSpPr>
            <a:spLocks noGrp="1" noChangeArrowheads="1"/>
          </p:cNvSpPr>
          <p:nvPr>
            <p:ph idx="1"/>
          </p:nvPr>
        </p:nvSpPr>
        <p:spPr/>
        <p:txBody>
          <a:bodyPr/>
          <a:lstStyle/>
          <a:p>
            <a:r>
              <a:rPr lang="en-US" dirty="0" smtClean="0"/>
              <a:t>Example of elastic collision:</a:t>
            </a:r>
          </a:p>
          <a:p>
            <a:r>
              <a:rPr lang="en-US" dirty="0" smtClean="0"/>
              <a:t>single car moving at 10 m/s collides with another car of the same mass, </a:t>
            </a:r>
            <a:r>
              <a:rPr lang="en-US" i="1" dirty="0" smtClean="0"/>
              <a:t>m</a:t>
            </a:r>
            <a:r>
              <a:rPr lang="en-US" dirty="0" smtClean="0"/>
              <a:t>, at rest</a:t>
            </a:r>
          </a:p>
          <a:p>
            <a:endParaRPr lang="en-US" dirty="0"/>
          </a:p>
          <a:p>
            <a:r>
              <a:rPr lang="en-US" dirty="0" smtClean="0"/>
              <a:t>From the conservation of momentum,</a:t>
            </a:r>
          </a:p>
          <a:p>
            <a:pPr marL="0" indent="0">
              <a:buNone/>
            </a:pPr>
            <a:r>
              <a:rPr lang="en-US" dirty="0" smtClean="0"/>
              <a:t>	(net </a:t>
            </a:r>
            <a:r>
              <a:rPr lang="en-US" i="1" dirty="0" smtClean="0"/>
              <a:t>mv</a:t>
            </a:r>
            <a:r>
              <a:rPr lang="en-US" dirty="0" smtClean="0"/>
              <a:t>)</a:t>
            </a:r>
            <a:r>
              <a:rPr lang="en-US" baseline="-25000" dirty="0" smtClean="0"/>
              <a:t>before</a:t>
            </a:r>
            <a:r>
              <a:rPr lang="en-US" dirty="0" smtClean="0"/>
              <a:t> = (net </a:t>
            </a:r>
            <a:r>
              <a:rPr lang="en-US" i="1" dirty="0" smtClean="0"/>
              <a:t>mv</a:t>
            </a:r>
            <a:r>
              <a:rPr lang="en-US" dirty="0" smtClean="0"/>
              <a:t>)</a:t>
            </a:r>
            <a:r>
              <a:rPr lang="en-US" baseline="-25000" dirty="0" smtClean="0"/>
              <a:t>after</a:t>
            </a:r>
          </a:p>
          <a:p>
            <a:pPr marL="0" indent="0">
              <a:buNone/>
            </a:pPr>
            <a:r>
              <a:rPr lang="en-US" baseline="-25000" dirty="0" smtClean="0"/>
              <a:t>	</a:t>
            </a:r>
            <a:r>
              <a:rPr lang="en-US" dirty="0" smtClean="0"/>
              <a:t>(</a:t>
            </a:r>
            <a:r>
              <a:rPr lang="en-US" i="1" dirty="0" smtClean="0"/>
              <a:t>m</a:t>
            </a:r>
            <a:r>
              <a:rPr lang="en-US" dirty="0" smtClean="0"/>
              <a:t> x </a:t>
            </a:r>
            <a:r>
              <a:rPr lang="en-US" dirty="0" smtClean="0">
                <a:sym typeface="Symbol" charset="0"/>
              </a:rPr>
              <a:t>10)</a:t>
            </a:r>
            <a:r>
              <a:rPr lang="en-US" baseline="-25000" dirty="0" smtClean="0">
                <a:sym typeface="Symbol" charset="0"/>
              </a:rPr>
              <a:t>before</a:t>
            </a:r>
            <a:r>
              <a:rPr lang="en-US" dirty="0" smtClean="0">
                <a:sym typeface="Symbol" charset="0"/>
              </a:rPr>
              <a:t> = (2m </a:t>
            </a:r>
            <a:r>
              <a:rPr lang="en-US" dirty="0" smtClean="0"/>
              <a:t>x </a:t>
            </a:r>
            <a:r>
              <a:rPr lang="en-US" i="1" dirty="0" smtClean="0">
                <a:sym typeface="Symbol" charset="0"/>
              </a:rPr>
              <a:t>V</a:t>
            </a:r>
            <a:r>
              <a:rPr lang="en-US" dirty="0" smtClean="0">
                <a:sym typeface="Symbol" charset="0"/>
              </a:rPr>
              <a:t>)</a:t>
            </a:r>
            <a:r>
              <a:rPr lang="en-US" baseline="-25000" dirty="0" smtClean="0">
                <a:sym typeface="Symbol" charset="0"/>
              </a:rPr>
              <a:t>after</a:t>
            </a:r>
          </a:p>
          <a:p>
            <a:pPr marL="0" indent="0">
              <a:buNone/>
            </a:pPr>
            <a:r>
              <a:rPr lang="en-US" baseline="-25000" dirty="0" smtClean="0">
                <a:sym typeface="Symbol" charset="0"/>
              </a:rPr>
              <a:t>	</a:t>
            </a:r>
            <a:r>
              <a:rPr lang="en-US" i="1" dirty="0" smtClean="0">
                <a:sym typeface="Symbol" charset="0"/>
              </a:rPr>
              <a:t>V</a:t>
            </a:r>
            <a:r>
              <a:rPr lang="en-US" dirty="0" smtClean="0">
                <a:sym typeface="Symbol" charset="0"/>
              </a:rPr>
              <a:t> = 5 m/s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8366336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614908"/>
            <a:ext cx="9144000" cy="1077218"/>
          </a:xfrm>
        </p:spPr>
        <p:txBody>
          <a:bodyPr/>
          <a:lstStyle/>
          <a:p>
            <a:r>
              <a:rPr lang="en-US" dirty="0" smtClean="0"/>
              <a:t>Collisions</a:t>
            </a:r>
            <a:br>
              <a:rPr lang="en-US" dirty="0" smtClean="0"/>
            </a:br>
            <a:r>
              <a:rPr lang="en-US" dirty="0" smtClean="0"/>
              <a:t>CHECK </a:t>
            </a:r>
            <a:r>
              <a:rPr lang="en-US" dirty="0"/>
              <a:t>YOUR </a:t>
            </a:r>
            <a:r>
              <a:rPr lang="en-US" dirty="0"/>
              <a:t>NEIGHBOR</a:t>
            </a:r>
            <a:endParaRPr lang="en-US" dirty="0"/>
          </a:p>
        </p:txBody>
      </p:sp>
      <p:sp>
        <p:nvSpPr>
          <p:cNvPr id="493571" name="Rectangle 3"/>
          <p:cNvSpPr>
            <a:spLocks noGrp="1" noChangeArrowheads="1"/>
          </p:cNvSpPr>
          <p:nvPr>
            <p:ph idx="1"/>
          </p:nvPr>
        </p:nvSpPr>
        <p:spPr>
          <a:xfrm>
            <a:off x="365125" y="1796772"/>
            <a:ext cx="8229600" cy="4712106"/>
          </a:xfrm>
        </p:spPr>
        <p:txBody>
          <a:bodyPr/>
          <a:lstStyle/>
          <a:p>
            <a:pPr marL="0" indent="0">
              <a:buNone/>
            </a:pPr>
            <a:r>
              <a:rPr lang="en-US" sz="2400" dirty="0" smtClean="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endParaRPr lang="en-US" sz="1000" dirty="0"/>
          </a:p>
          <a:p>
            <a:pPr marL="457200" indent="-457200">
              <a:buFont typeface="+mj-lt"/>
              <a:buAutoNum type="alphaUcPeriod"/>
            </a:pPr>
            <a:r>
              <a:rPr lang="en-US" sz="2400" dirty="0" smtClean="0"/>
              <a:t>the </a:t>
            </a:r>
            <a:r>
              <a:rPr lang="en-US" sz="2400" dirty="0" smtClean="0"/>
              <a:t>same.</a:t>
            </a:r>
          </a:p>
          <a:p>
            <a:pPr marL="457200" indent="-457200">
              <a:buFont typeface="+mj-lt"/>
              <a:buAutoNum type="alphaUcPeriod"/>
            </a:pPr>
            <a:r>
              <a:rPr lang="en-US" sz="2400" dirty="0" smtClean="0"/>
              <a:t>half.</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r>
              <a:rPr lang="en-US" sz="2400" dirty="0" smtClean="0"/>
              <a:t>.</a:t>
            </a:r>
            <a:endParaRPr lang="en-US" sz="24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5055852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614908"/>
            <a:ext cx="9144000" cy="1077218"/>
          </a:xfrm>
        </p:spPr>
        <p:txBody>
          <a:bodyPr/>
          <a:lstStyle/>
          <a:p>
            <a:r>
              <a:rPr lang="en-US" dirty="0" smtClean="0"/>
              <a:t>Collisions</a:t>
            </a:r>
            <a:br>
              <a:rPr lang="en-US" dirty="0" smtClean="0"/>
            </a:br>
            <a:r>
              <a:rPr lang="en-US" dirty="0" smtClean="0"/>
              <a:t>CHECK </a:t>
            </a:r>
            <a:r>
              <a:rPr lang="en-US" dirty="0"/>
              <a:t>YOUR </a:t>
            </a:r>
            <a:r>
              <a:rPr lang="en-US" dirty="0" smtClean="0"/>
              <a:t>ANSWER</a:t>
            </a:r>
            <a:endParaRPr lang="en-US" dirty="0"/>
          </a:p>
        </p:txBody>
      </p:sp>
      <p:sp>
        <p:nvSpPr>
          <p:cNvPr id="493571" name="Rectangle 3"/>
          <p:cNvSpPr>
            <a:spLocks noGrp="1" noChangeArrowheads="1"/>
          </p:cNvSpPr>
          <p:nvPr>
            <p:ph idx="1"/>
          </p:nvPr>
        </p:nvSpPr>
        <p:spPr>
          <a:xfrm>
            <a:off x="365125" y="1796772"/>
            <a:ext cx="8229600" cy="4712106"/>
          </a:xfrm>
        </p:spPr>
        <p:txBody>
          <a:bodyPr/>
          <a:lstStyle/>
          <a:p>
            <a:pPr marL="0" indent="0">
              <a:buNone/>
            </a:pPr>
            <a:r>
              <a:rPr lang="en-US" sz="2400" dirty="0" smtClean="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endParaRPr lang="en-US" sz="1000" dirty="0"/>
          </a:p>
          <a:p>
            <a:pPr marL="457200" indent="-457200">
              <a:buFont typeface="+mj-lt"/>
              <a:buAutoNum type="alphaUcPeriod"/>
            </a:pPr>
            <a:r>
              <a:rPr lang="en-US" sz="2400" dirty="0" smtClean="0"/>
              <a:t>the </a:t>
            </a:r>
            <a:r>
              <a:rPr lang="en-US" sz="2400" dirty="0" smtClean="0"/>
              <a:t>same.</a:t>
            </a:r>
          </a:p>
          <a:p>
            <a:pPr marL="457200" indent="-457200">
              <a:buFont typeface="+mj-lt"/>
              <a:buAutoNum type="alphaUcPeriod"/>
            </a:pPr>
            <a:r>
              <a:rPr lang="en-US" sz="2400" b="1" dirty="0" smtClean="0"/>
              <a:t>half.</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endParaRPr lang="en-US" sz="2400" dirty="0"/>
          </a:p>
          <a:p>
            <a:pPr marL="0" indent="0">
              <a:lnSpc>
                <a:spcPct val="150000"/>
              </a:lnSpc>
              <a:buNone/>
            </a:pPr>
            <a:r>
              <a:rPr lang="en-US" sz="2000" b="1" dirty="0" smtClean="0"/>
              <a:t>Explanation:</a:t>
            </a:r>
          </a:p>
          <a:p>
            <a:pPr marL="0" indent="0">
              <a:buNone/>
            </a:pPr>
            <a:r>
              <a:rPr lang="en-US" sz="2000" dirty="0" smtClean="0"/>
              <a:t>After </a:t>
            </a:r>
            <a:r>
              <a:rPr lang="en-US" sz="2000" dirty="0"/>
              <a:t>the collision, the mass of the moving freight cars has doubled. Can you see that their speed is half the initial velocity of freight car A?</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9935632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idx="1"/>
          </p:nvPr>
        </p:nvSpPr>
        <p:spPr/>
        <p:txBody>
          <a:bodyPr/>
          <a:lstStyle/>
          <a:p>
            <a:r>
              <a:rPr lang="en-US" dirty="0" smtClean="0"/>
              <a:t>Sometimes the colliding objects are not moving in the same straight line.</a:t>
            </a:r>
          </a:p>
          <a:p>
            <a:r>
              <a:rPr lang="en-US" dirty="0" smtClean="0"/>
              <a:t>In this case you create a parallelogram of the vectors describing each initial momentum to find the combined momentum.</a:t>
            </a:r>
          </a:p>
          <a:p>
            <a:pPr lvl="1"/>
            <a:r>
              <a:rPr lang="en-US" dirty="0" smtClean="0"/>
              <a:t>Example: collision of two cars at a corner</a:t>
            </a:r>
            <a:endParaRPr lang="en-US" dirty="0"/>
          </a:p>
        </p:txBody>
      </p:sp>
      <p:pic>
        <p:nvPicPr>
          <p:cNvPr id="3" name="Picture 2" descr="06_18_Figure.jpg"/>
          <p:cNvPicPr>
            <a:picLocks noChangeAspect="1"/>
          </p:cNvPicPr>
          <p:nvPr/>
        </p:nvPicPr>
        <p:blipFill rotWithShape="1">
          <a:blip r:embed="rId3">
            <a:extLst>
              <a:ext uri="{28A0092B-C50C-407E-A947-70E740481C1C}">
                <a14:useLocalDpi xmlns:a14="http://schemas.microsoft.com/office/drawing/2010/main" val="0"/>
              </a:ext>
            </a:extLst>
          </a:blip>
          <a:srcRect b="5066"/>
          <a:stretch/>
        </p:blipFill>
        <p:spPr>
          <a:xfrm>
            <a:off x="2168388" y="4788197"/>
            <a:ext cx="4807225" cy="1947079"/>
          </a:xfrm>
          <a:prstGeom prst="rect">
            <a:avLst/>
          </a:prstGeom>
        </p:spPr>
      </p:pic>
      <p:sp>
        <p:nvSpPr>
          <p:cNvPr id="497666" name="Rectangle 2"/>
          <p:cNvSpPr>
            <a:spLocks noGrp="1" noChangeArrowheads="1"/>
          </p:cNvSpPr>
          <p:nvPr>
            <p:ph type="title"/>
          </p:nvPr>
        </p:nvSpPr>
        <p:spPr/>
        <p:txBody>
          <a:bodyPr/>
          <a:lstStyle/>
          <a:p>
            <a:r>
              <a:rPr lang="en-US" dirty="0" smtClean="0"/>
              <a:t>More Complicated Collisions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542805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20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6013339" y="1323457"/>
            <a:ext cx="2400523" cy="5266711"/>
          </a:xfrm>
          <a:prstGeom prst="rect">
            <a:avLst/>
          </a:prstGeom>
        </p:spPr>
      </p:pic>
      <p:sp>
        <p:nvSpPr>
          <p:cNvPr id="498690" name="Rectangle 2"/>
          <p:cNvSpPr>
            <a:spLocks noGrp="1" noChangeArrowheads="1"/>
          </p:cNvSpPr>
          <p:nvPr>
            <p:ph type="title"/>
          </p:nvPr>
        </p:nvSpPr>
        <p:spPr/>
        <p:txBody>
          <a:bodyPr/>
          <a:lstStyle/>
          <a:p>
            <a:r>
              <a:rPr lang="en-US" dirty="0" smtClean="0"/>
              <a:t>More Complicated Collisions</a:t>
            </a:r>
            <a:endParaRPr lang="en-US" dirty="0"/>
          </a:p>
        </p:txBody>
      </p:sp>
      <p:sp>
        <p:nvSpPr>
          <p:cNvPr id="498691" name="Rectangle 3"/>
          <p:cNvSpPr>
            <a:spLocks noGrp="1" noChangeArrowheads="1"/>
          </p:cNvSpPr>
          <p:nvPr>
            <p:ph idx="1"/>
          </p:nvPr>
        </p:nvSpPr>
        <p:spPr>
          <a:xfrm>
            <a:off x="365125" y="1957254"/>
            <a:ext cx="4803775" cy="4653915"/>
          </a:xfrm>
        </p:spPr>
        <p:txBody>
          <a:bodyPr/>
          <a:lstStyle/>
          <a:p>
            <a:r>
              <a:rPr lang="en-US" dirty="0" smtClean="0"/>
              <a:t>Another example: </a:t>
            </a:r>
          </a:p>
          <a:p>
            <a:pPr lvl="1"/>
            <a:r>
              <a:rPr lang="en-US" dirty="0" smtClean="0"/>
              <a:t>A firecracker exploding; the total momentum of the pieces after the explosion can be added vectorially to get the initial momentum of the firecracker before it exploded.</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2334358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6_01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908523" y="1900049"/>
            <a:ext cx="3047035" cy="4002782"/>
          </a:xfrm>
          <a:prstGeom prst="rect">
            <a:avLst/>
          </a:prstGeom>
        </p:spPr>
      </p:pic>
      <p:sp>
        <p:nvSpPr>
          <p:cNvPr id="451586" name="Rectangle 2"/>
          <p:cNvSpPr>
            <a:spLocks noGrp="1" noChangeArrowheads="1"/>
          </p:cNvSpPr>
          <p:nvPr>
            <p:ph type="title"/>
          </p:nvPr>
        </p:nvSpPr>
        <p:spPr/>
        <p:txBody>
          <a:bodyPr/>
          <a:lstStyle/>
          <a:p>
            <a:r>
              <a:rPr lang="en-US" dirty="0" smtClean="0"/>
              <a:t>Momentum</a:t>
            </a:r>
            <a:endParaRPr lang="en-US" dirty="0"/>
          </a:p>
        </p:txBody>
      </p:sp>
      <p:sp>
        <p:nvSpPr>
          <p:cNvPr id="451587" name="Rectangle 3"/>
          <p:cNvSpPr>
            <a:spLocks noGrp="1" noChangeArrowheads="1"/>
          </p:cNvSpPr>
          <p:nvPr>
            <p:ph idx="1"/>
          </p:nvPr>
        </p:nvSpPr>
        <p:spPr>
          <a:xfrm>
            <a:off x="365125" y="1957254"/>
            <a:ext cx="6251575" cy="4653915"/>
          </a:xfrm>
        </p:spPr>
        <p:txBody>
          <a:bodyPr/>
          <a:lstStyle/>
          <a:p>
            <a:r>
              <a:rPr lang="en-US" dirty="0" smtClean="0"/>
              <a:t>Example: </a:t>
            </a:r>
          </a:p>
          <a:p>
            <a:pPr lvl="1"/>
            <a:r>
              <a:rPr lang="en-US" dirty="0" smtClean="0"/>
              <a:t>A moving boulder has more momentum than a stone rolling at the same speed.</a:t>
            </a:r>
          </a:p>
          <a:p>
            <a:pPr lvl="1"/>
            <a:r>
              <a:rPr lang="en-US" dirty="0" smtClean="0"/>
              <a:t>A fast boulder has more momentum than a slow boulder.</a:t>
            </a:r>
          </a:p>
          <a:p>
            <a:pPr lvl="1"/>
            <a:r>
              <a:rPr lang="en-US" dirty="0" smtClean="0"/>
              <a:t>A boulder at rest has no momentum.</a:t>
            </a:r>
            <a:endParaRPr lang="en-US" dirty="0"/>
          </a:p>
        </p:txBody>
      </p:sp>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72617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smtClean="0"/>
              <a:t>Momentum</a:t>
            </a:r>
            <a:br>
              <a:rPr lang="en-US" dirty="0" smtClean="0"/>
            </a:br>
            <a:r>
              <a:rPr lang="en-US" dirty="0" smtClean="0"/>
              <a:t>CHECK YOUR NEIGHBOR</a:t>
            </a:r>
            <a:endParaRPr lang="en-US" dirty="0"/>
          </a:p>
        </p:txBody>
      </p:sp>
      <p:sp>
        <p:nvSpPr>
          <p:cNvPr id="452611" name="Rectangle 3"/>
          <p:cNvSpPr>
            <a:spLocks noGrp="1" noChangeArrowheads="1"/>
          </p:cNvSpPr>
          <p:nvPr>
            <p:ph idx="1"/>
          </p:nvPr>
        </p:nvSpPr>
        <p:spPr/>
        <p:txBody>
          <a:bodyPr/>
          <a:lstStyle/>
          <a:p>
            <a:pPr marL="0" indent="0">
              <a:buNone/>
            </a:pPr>
            <a:r>
              <a:rPr lang="en-US" dirty="0" smtClean="0"/>
              <a:t>A moving object has</a:t>
            </a:r>
            <a:br>
              <a:rPr lang="en-US" dirty="0" smtClean="0"/>
            </a:br>
            <a:endParaRPr lang="en-US" dirty="0" smtClean="0"/>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dirty="0" smtClean="0"/>
              <a:t>All of the above.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9168739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a:t>
            </a:r>
            <a:r>
              <a:rPr lang="en-US" dirty="0"/>
              <a:t>YOUR ANSWER</a:t>
            </a:r>
          </a:p>
        </p:txBody>
      </p:sp>
      <p:sp>
        <p:nvSpPr>
          <p:cNvPr id="452611" name="Rectangle 3"/>
          <p:cNvSpPr>
            <a:spLocks noGrp="1" noChangeArrowheads="1"/>
          </p:cNvSpPr>
          <p:nvPr>
            <p:ph idx="1"/>
          </p:nvPr>
        </p:nvSpPr>
        <p:spPr/>
        <p:txBody>
          <a:bodyPr/>
          <a:lstStyle/>
          <a:p>
            <a:pPr marL="0" indent="0">
              <a:buNone/>
            </a:pPr>
            <a:r>
              <a:rPr lang="en-US" dirty="0" smtClean="0"/>
              <a:t>A moving object has</a:t>
            </a:r>
            <a:br>
              <a:rPr lang="en-US" dirty="0" smtClean="0"/>
            </a:br>
            <a:endParaRPr lang="en-US" dirty="0" smtClean="0"/>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b="1" dirty="0" smtClean="0"/>
              <a:t>All of the above.</a:t>
            </a:r>
            <a:br>
              <a:rPr lang="en-US" b="1" dirty="0" smtClean="0"/>
            </a:br>
            <a:endParaRPr lang="en-US" b="1" dirty="0" smtClean="0"/>
          </a:p>
          <a:p>
            <a:pPr marL="0" indent="0">
              <a:buNone/>
            </a:pPr>
            <a:r>
              <a:rPr lang="en-US" sz="2400" b="1" dirty="0" smtClean="0"/>
              <a:t>Comment:</a:t>
            </a:r>
          </a:p>
          <a:p>
            <a:pPr marL="0" indent="0">
              <a:buNone/>
            </a:pPr>
            <a:r>
              <a:rPr lang="en-US" sz="2400" dirty="0" smtClean="0"/>
              <a:t>We will see in the next chapter that energy in motion is called kinetic energy.</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5723854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a:t>
            </a:r>
            <a:r>
              <a:rPr lang="en-US" dirty="0"/>
              <a:t>YOUR NEIGHBOR</a:t>
            </a:r>
          </a:p>
        </p:txBody>
      </p:sp>
      <p:sp>
        <p:nvSpPr>
          <p:cNvPr id="456707" name="Rectangle 3"/>
          <p:cNvSpPr>
            <a:spLocks noGrp="1" noChangeArrowheads="1"/>
          </p:cNvSpPr>
          <p:nvPr>
            <p:ph idx="1"/>
          </p:nvPr>
        </p:nvSpPr>
        <p:spPr/>
        <p:txBody>
          <a:bodyPr/>
          <a:lstStyle/>
          <a:p>
            <a:pPr marL="0" indent="0">
              <a:buNone/>
            </a:pPr>
            <a:r>
              <a:rPr lang="en-US" dirty="0" smtClean="0"/>
              <a:t>When the speed of an object is doubled, its momentum</a:t>
            </a:r>
          </a:p>
          <a:p>
            <a:pPr marL="0" indent="0">
              <a:buNone/>
            </a:pPr>
            <a:endParaRPr lang="en-US" dirty="0" smtClean="0"/>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dirty="0" smtClean="0"/>
              <a:t>doubles. </a:t>
            </a:r>
          </a:p>
          <a:p>
            <a:pPr marL="514350" indent="-514350">
              <a:buFont typeface="+mj-lt"/>
              <a:buAutoNum type="alphaUcPeriod"/>
            </a:pPr>
            <a:r>
              <a:rPr lang="en-US" dirty="0" smtClean="0"/>
              <a:t>quadruples. </a:t>
            </a:r>
          </a:p>
          <a:p>
            <a:pPr marL="514350" indent="-514350">
              <a:buFont typeface="+mj-lt"/>
              <a:buAutoNum type="alphaUcPeriod"/>
            </a:pPr>
            <a:r>
              <a:rPr lang="en-US" dirty="0" smtClean="0"/>
              <a:t>decreases.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750970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0" y="614908"/>
            <a:ext cx="9144000" cy="1077218"/>
          </a:xfrm>
        </p:spPr>
        <p:txBody>
          <a:bodyPr/>
          <a:lstStyle/>
          <a:p>
            <a:r>
              <a:rPr lang="en-US" dirty="0" smtClean="0"/>
              <a:t>Momentum</a:t>
            </a:r>
            <a:br>
              <a:rPr lang="en-US" dirty="0" smtClean="0"/>
            </a:br>
            <a:r>
              <a:rPr lang="en-US" dirty="0" smtClean="0"/>
              <a:t>CHECK YOUR ANSWER</a:t>
            </a:r>
            <a:endParaRPr lang="en-US" dirty="0"/>
          </a:p>
        </p:txBody>
      </p:sp>
      <p:sp>
        <p:nvSpPr>
          <p:cNvPr id="456707" name="Rectangle 3"/>
          <p:cNvSpPr>
            <a:spLocks noGrp="1" noChangeArrowheads="1"/>
          </p:cNvSpPr>
          <p:nvPr>
            <p:ph idx="1"/>
          </p:nvPr>
        </p:nvSpPr>
        <p:spPr/>
        <p:txBody>
          <a:bodyPr/>
          <a:lstStyle/>
          <a:p>
            <a:pPr marL="0" indent="0">
              <a:buNone/>
            </a:pPr>
            <a:r>
              <a:rPr lang="en-US" dirty="0" smtClean="0"/>
              <a:t>When the speed of an object is doubled, its momentum</a:t>
            </a:r>
          </a:p>
          <a:p>
            <a:pPr marL="0" indent="0">
              <a:buNone/>
            </a:pPr>
            <a:endParaRPr lang="en-US" dirty="0" smtClean="0"/>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b="1" dirty="0" smtClean="0"/>
              <a:t>doubles.</a:t>
            </a:r>
          </a:p>
          <a:p>
            <a:pPr marL="514350" indent="-514350">
              <a:buFont typeface="+mj-lt"/>
              <a:buAutoNum type="alphaUcPeriod"/>
            </a:pPr>
            <a:r>
              <a:rPr lang="en-US" dirty="0" smtClean="0"/>
              <a:t>quadruples. </a:t>
            </a:r>
          </a:p>
          <a:p>
            <a:pPr marL="514350" indent="-514350">
              <a:buFont typeface="+mj-lt"/>
              <a:buAutoNum type="alphaUcPeriod"/>
            </a:pPr>
            <a:r>
              <a:rPr lang="en-US" dirty="0" smtClean="0"/>
              <a:t>decreases.</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0064445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smtClean="0"/>
              <a:t>Impulse</a:t>
            </a:r>
            <a:endParaRPr lang="en-US" dirty="0"/>
          </a:p>
        </p:txBody>
      </p:sp>
      <p:sp>
        <p:nvSpPr>
          <p:cNvPr id="460803" name="Rectangle 3"/>
          <p:cNvSpPr>
            <a:spLocks noGrp="1" noChangeArrowheads="1"/>
          </p:cNvSpPr>
          <p:nvPr>
            <p:ph idx="1"/>
          </p:nvPr>
        </p:nvSpPr>
        <p:spPr/>
        <p:txBody>
          <a:bodyPr/>
          <a:lstStyle/>
          <a:p>
            <a:r>
              <a:rPr lang="en-US" sz="2400" dirty="0" smtClean="0"/>
              <a:t>Product of force and time (force x </a:t>
            </a:r>
            <a:r>
              <a:rPr lang="en-US" sz="2400" dirty="0" smtClean="0">
                <a:sym typeface="Symbol" charset="0"/>
              </a:rPr>
              <a:t>time)</a:t>
            </a:r>
          </a:p>
          <a:p>
            <a:r>
              <a:rPr lang="en-US" sz="2400" dirty="0" smtClean="0">
                <a:sym typeface="Symbol" charset="0"/>
              </a:rPr>
              <a:t>In equation form: Impulse = </a:t>
            </a:r>
            <a:r>
              <a:rPr lang="en-US" sz="2400" i="1" dirty="0" smtClean="0">
                <a:sym typeface="Symbol" charset="0"/>
              </a:rPr>
              <a:t>Ft</a:t>
            </a:r>
          </a:p>
          <a:p>
            <a:r>
              <a:rPr lang="en-US" sz="2400" dirty="0" smtClean="0"/>
              <a:t>Example: </a:t>
            </a:r>
          </a:p>
          <a:p>
            <a:pPr lvl="1"/>
            <a:r>
              <a:rPr lang="en-US" sz="2400" dirty="0" smtClean="0"/>
              <a:t>A brief force applied over a short time interval produces a smaller change in momentum than the same force applied over a longer time interval.</a:t>
            </a:r>
          </a:p>
          <a:p>
            <a:r>
              <a:rPr lang="en-US" sz="2400" dirty="0" smtClean="0"/>
              <a:t>or</a:t>
            </a:r>
          </a:p>
          <a:p>
            <a:pPr lvl="1"/>
            <a:r>
              <a:rPr lang="en-US" sz="2400" dirty="0" smtClean="0"/>
              <a:t>If you push with the same force for twice the time, you impart twice the impulse and produce twice the change in momentum.</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dirty="0"/>
          </a:p>
        </p:txBody>
      </p:sp>
    </p:spTree>
    <p:extLst>
      <p:ext uri="{BB962C8B-B14F-4D97-AF65-F5344CB8AC3E}">
        <p14:creationId xmlns:p14="http://schemas.microsoft.com/office/powerpoint/2010/main" val="4112459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1072</TotalTime>
  <Words>1763</Words>
  <Application>Microsoft Macintosh PowerPoint</Application>
  <PresentationFormat>On-screen Show (4:3)</PresentationFormat>
  <Paragraphs>255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HA5Lect_template</vt:lpstr>
      <vt:lpstr>Chapter 6: Momentum</vt:lpstr>
      <vt:lpstr>This lecture will help you understand:</vt:lpstr>
      <vt:lpstr>Momentum</vt:lpstr>
      <vt:lpstr>Momentum</vt:lpstr>
      <vt:lpstr>Momentum CHECK YOUR NEIGHBOR</vt:lpstr>
      <vt:lpstr>Momentum CHECK YOUR ANSWER</vt:lpstr>
      <vt:lpstr>Momentum CHECK YOUR NEIGHBOR</vt:lpstr>
      <vt:lpstr>Momentum CHECK YOUR ANSWER</vt:lpstr>
      <vt:lpstr>Impulse</vt:lpstr>
      <vt:lpstr>Impulse Changes Momentum</vt:lpstr>
      <vt:lpstr>Impulse Changes Momentum CHECK YOUR NEIGHBOR</vt:lpstr>
      <vt:lpstr>Impulse Changes Momentum CHECK YOUR ANSWER</vt:lpstr>
      <vt:lpstr>Impulse Changes Momentum</vt:lpstr>
      <vt:lpstr>Impulse Changes Momentum CHECK YOUR NEIGHBOR</vt:lpstr>
      <vt:lpstr>Impulse Changes Momentum CHECK YOUR ANSWER</vt:lpstr>
      <vt:lpstr>Impulse Changes Momentum</vt:lpstr>
      <vt:lpstr>Impulse Changes Momentum CHECK YOUR NEIGHBOR</vt:lpstr>
      <vt:lpstr>Impulse Changes Momentum CHECK YOUR ANSWER</vt:lpstr>
      <vt:lpstr>Impulse Changes Momentum CHECK YOUR NEIGHBOR</vt:lpstr>
      <vt:lpstr>Impulse Changes Momentum CHECK YOUR ANSWER</vt:lpstr>
      <vt:lpstr>Impulse Changes Momentum</vt:lpstr>
      <vt:lpstr>Impulse Changes Momentum</vt:lpstr>
      <vt:lpstr>Impulse Changes Momentum</vt:lpstr>
      <vt:lpstr>Bouncing</vt:lpstr>
      <vt:lpstr>Bouncing</vt:lpstr>
      <vt:lpstr>Conservation of Momentum</vt:lpstr>
      <vt:lpstr>Conservation of Momentum</vt:lpstr>
      <vt:lpstr>Conservation of Momentum</vt:lpstr>
      <vt:lpstr>Collisions</vt:lpstr>
      <vt:lpstr>Collisions</vt:lpstr>
      <vt:lpstr>Collisions</vt:lpstr>
      <vt:lpstr>Collisions</vt:lpstr>
      <vt:lpstr>Collisions CHECK YOUR NEIGHBOR</vt:lpstr>
      <vt:lpstr>Collisions CHECK YOUR ANSWER</vt:lpstr>
      <vt:lpstr>More Complicated Collisions</vt:lpstr>
      <vt:lpstr>More Complicated Collisions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128</cp:revision>
  <cp:lastPrinted>2014-04-10T14:52:11Z</cp:lastPrinted>
  <dcterms:created xsi:type="dcterms:W3CDTF">2007-09-26T05:29:17Z</dcterms:created>
  <dcterms:modified xsi:type="dcterms:W3CDTF">2014-04-23T13:37:15Z</dcterms:modified>
</cp:coreProperties>
</file>