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61" r:id="rId4"/>
    <p:sldId id="262" r:id="rId5"/>
    <p:sldId id="263" r:id="rId6"/>
    <p:sldId id="300" r:id="rId7"/>
    <p:sldId id="265" r:id="rId8"/>
    <p:sldId id="266" r:id="rId9"/>
    <p:sldId id="267" r:id="rId10"/>
    <p:sldId id="301" r:id="rId11"/>
    <p:sldId id="268" r:id="rId12"/>
    <p:sldId id="303" r:id="rId13"/>
    <p:sldId id="302" r:id="rId14"/>
    <p:sldId id="272" r:id="rId15"/>
    <p:sldId id="273" r:id="rId16"/>
    <p:sldId id="304" r:id="rId17"/>
    <p:sldId id="276" r:id="rId18"/>
    <p:sldId id="305" r:id="rId19"/>
    <p:sldId id="278" r:id="rId20"/>
    <p:sldId id="306" r:id="rId21"/>
    <p:sldId id="279" r:id="rId22"/>
    <p:sldId id="280" r:id="rId23"/>
    <p:sldId id="281" r:id="rId24"/>
    <p:sldId id="282" r:id="rId25"/>
    <p:sldId id="284" r:id="rId26"/>
    <p:sldId id="307" r:id="rId27"/>
    <p:sldId id="285" r:id="rId28"/>
    <p:sldId id="308" r:id="rId29"/>
    <p:sldId id="287" r:id="rId30"/>
    <p:sldId id="309" r:id="rId31"/>
    <p:sldId id="290" r:id="rId32"/>
    <p:sldId id="310" r:id="rId33"/>
    <p:sldId id="292" r:id="rId34"/>
    <p:sldId id="311" r:id="rId35"/>
    <p:sldId id="293" r:id="rId36"/>
    <p:sldId id="294" r:id="rId37"/>
    <p:sldId id="295" r:id="rId38"/>
    <p:sldId id="296" r:id="rId39"/>
    <p:sldId id="312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0" autoAdjust="0"/>
    <p:restoredTop sz="91406" autoAdjust="0"/>
  </p:normalViewPr>
  <p:slideViewPr>
    <p:cSldViewPr snapToGrid="0">
      <p:cViewPr varScale="1">
        <p:scale>
          <a:sx n="120" d="100"/>
          <a:sy n="120" d="100"/>
        </p:scale>
        <p:origin x="-2760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15/07/14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you </a:t>
            </a:r>
            <a:r>
              <a:rPr lang="en-US" dirty="0">
                <a:ea typeface="Batang" charset="0"/>
                <a:cs typeface="Batang" charset="0"/>
              </a:rPr>
              <a:t>pulling Earth upward.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you </a:t>
            </a:r>
            <a:r>
              <a:rPr lang="en-US" dirty="0">
                <a:ea typeface="Batang" charset="0"/>
                <a:cs typeface="Batang" charset="0"/>
              </a:rPr>
              <a:t>pulling Earth upward.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It </a:t>
            </a:r>
            <a:r>
              <a:rPr lang="en-US" dirty="0">
                <a:ea typeface="Batang" charset="0"/>
                <a:cs typeface="Batang" charset="0"/>
              </a:rPr>
              <a:t>moves, but by an imperceptible amount.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It </a:t>
            </a:r>
            <a:r>
              <a:rPr lang="en-US" dirty="0">
                <a:ea typeface="Batang" charset="0"/>
                <a:cs typeface="Batang" charset="0"/>
              </a:rPr>
              <a:t>moves, but by an imperceptible amount.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masses </a:t>
            </a:r>
            <a:r>
              <a:rPr lang="en-US" dirty="0">
                <a:ea typeface="Batang" charset="0"/>
                <a:cs typeface="Batang" charset="0"/>
              </a:rPr>
              <a:t>are different.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masses </a:t>
            </a:r>
            <a:r>
              <a:rPr lang="en-US" dirty="0">
                <a:ea typeface="Batang" charset="0"/>
                <a:cs typeface="Batang" charset="0"/>
              </a:rPr>
              <a:t>are different.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Both the same amount.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Both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the same amount.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Yes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Yes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a force equal and opposite to the friction force occurs.</a:t>
            </a:r>
            <a:endParaRPr lang="en-US" dirty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a force equal and opposite to the friction force occurs.</a:t>
            </a:r>
            <a:endParaRPr lang="en-US" dirty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moves </a:t>
            </a:r>
            <a:r>
              <a:rPr lang="en-US" dirty="0">
                <a:ea typeface="Batang" charset="0"/>
                <a:cs typeface="Batang" charset="0"/>
              </a:rPr>
              <a:t>upward.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moves </a:t>
            </a:r>
            <a:r>
              <a:rPr lang="en-US" dirty="0">
                <a:ea typeface="Batang" charset="0"/>
                <a:cs typeface="Batang" charset="0"/>
              </a:rPr>
              <a:t>upward.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pushing air down so that the air pushes it upward.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pushing air down so that the air pushes it upward.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oncoming </a:t>
            </a:r>
            <a:r>
              <a:rPr lang="en-US" dirty="0">
                <a:ea typeface="Batang" charset="0"/>
                <a:cs typeface="Batang" charset="0"/>
              </a:rPr>
              <a:t>air downward to produce lift.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oncoming </a:t>
            </a:r>
            <a:r>
              <a:rPr lang="en-US" dirty="0">
                <a:ea typeface="Batang" charset="0"/>
                <a:cs typeface="Batang" charset="0"/>
              </a:rPr>
              <a:t>air downward to produce lift.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downward </a:t>
            </a:r>
            <a:r>
              <a:rPr lang="en-US" dirty="0">
                <a:ea typeface="Batang" charset="0"/>
                <a:cs typeface="Batang" charset="0"/>
              </a:rPr>
              <a:t>with greater force.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downward </a:t>
            </a:r>
            <a:r>
              <a:rPr lang="en-US" dirty="0">
                <a:ea typeface="Batang" charset="0"/>
                <a:cs typeface="Batang" charset="0"/>
              </a:rPr>
              <a:t>with greater force.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1500 </a:t>
            </a:r>
            <a:r>
              <a:rPr lang="en-US" dirty="0">
                <a:ea typeface="Batang" charset="0"/>
                <a:cs typeface="Batang" charset="0"/>
              </a:rPr>
              <a:t>N.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1500 </a:t>
            </a:r>
            <a:r>
              <a:rPr lang="en-US" dirty="0">
                <a:ea typeface="Batang" charset="0"/>
                <a:cs typeface="Batang" charset="0"/>
              </a:rPr>
              <a:t>N.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2"/>
            <a:ext cx="3834990" cy="2062103"/>
          </a:xfrm>
        </p:spPr>
        <p:txBody>
          <a:bodyPr/>
          <a:lstStyle/>
          <a:p>
            <a:r>
              <a:rPr lang="en-US" dirty="0" smtClean="0"/>
              <a:t>Chapter 5</a:t>
            </a:r>
            <a:r>
              <a:rPr lang="en-US" dirty="0"/>
              <a:t>: </a:t>
            </a:r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dirty="0"/>
              <a:t>When you step off a curb, Earth pulls you downward. The reaction to this force </a:t>
            </a:r>
            <a:r>
              <a:rPr lang="en-US" dirty="0" smtClean="0"/>
              <a:t>is</a:t>
            </a:r>
          </a:p>
          <a:p>
            <a:pPr marL="0" indent="0">
              <a:lnSpc>
                <a:spcPct val="95000"/>
              </a:lnSpc>
              <a:buNone/>
            </a:pPr>
            <a:endParaRPr lang="en-US" sz="2400" dirty="0"/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a slight air resistance.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nonexistent in this case. 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you pulling Earth upward.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 of the above.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40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ANSWER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dirty="0" smtClean="0"/>
              <a:t>When you step off a curb, Earth pulls you downward. The reaction to this force is</a:t>
            </a:r>
          </a:p>
          <a:p>
            <a:pPr marL="0" indent="0">
              <a:lnSpc>
                <a:spcPct val="95000"/>
              </a:lnSpc>
              <a:buNone/>
            </a:pPr>
            <a:endParaRPr lang="en-US" sz="2400" dirty="0" smtClean="0"/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a slight air resistance.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nonexistent in this case. 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b="1" dirty="0" smtClean="0"/>
              <a:t>you pulling Earth upward.</a:t>
            </a:r>
          </a:p>
          <a:p>
            <a:pPr marL="514350" indent="-51435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 marL="0" indent="0">
              <a:lnSpc>
                <a:spcPct val="95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sz="2400" b="1" dirty="0" smtClean="0"/>
              <a:t>Comment: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2400" dirty="0" smtClean="0"/>
              <a:t>Due to the enormous mass of Earth, don</a:t>
            </a:r>
            <a:r>
              <a:rPr lang="fr-FR" sz="2400" dirty="0" smtClean="0"/>
              <a:t>'</a:t>
            </a:r>
            <a:r>
              <a:rPr lang="en-US" sz="2400" dirty="0" smtClean="0"/>
              <a:t>t look for evidence of the upward pull on Earth!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When you step off a curb, Earth pulls you downward and you pull Earth </a:t>
            </a:r>
            <a:r>
              <a:rPr lang="en-US" sz="2000" dirty="0" smtClean="0"/>
              <a:t>upward. Why </a:t>
            </a:r>
            <a:r>
              <a:rPr lang="en-US" sz="2000" dirty="0"/>
              <a:t>do you not sense Earth moving upward toward you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Earth is fixed, so it cannot move.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Earth can move, but other objects on it prevent it from moving.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It moves, but by an imperceptible amount.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None of the above.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6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When you step off a curb, Earth pulls you downward and you pull Earth </a:t>
            </a:r>
            <a:r>
              <a:rPr lang="en-US" sz="2000" dirty="0" smtClean="0"/>
              <a:t>upward. Why </a:t>
            </a:r>
            <a:r>
              <a:rPr lang="en-US" sz="2000" dirty="0"/>
              <a:t>do you not sense Earth moving upward toward you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Earth is fixed, so it cannot move.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Earth can move, but other objects on it prevent it from moving.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It moves, but by an imperceptible amount.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None of the above.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The force you exert on Earth is just as much as the force Earth exerts on you. You move more than Earth does because </a:t>
            </a:r>
            <a:r>
              <a:rPr lang="en-US" sz="2000" dirty="0" smtClean="0"/>
              <a:t>Earth</a:t>
            </a:r>
            <a:r>
              <a:rPr lang="fr-FR" sz="2000" dirty="0" smtClean="0"/>
              <a:t>'</a:t>
            </a:r>
            <a:r>
              <a:rPr lang="en-US" sz="2000" dirty="0" smtClean="0"/>
              <a:t>s </a:t>
            </a:r>
            <a:r>
              <a:rPr lang="en-US" sz="2000" dirty="0"/>
              <a:t>mass is enormously greater than your mass. </a:t>
            </a:r>
            <a:r>
              <a:rPr lang="en-US" sz="2000" dirty="0" smtClean="0"/>
              <a:t>Earth</a:t>
            </a:r>
            <a:r>
              <a:rPr lang="fr-FR" sz="2000" dirty="0" smtClean="0"/>
              <a:t>'</a:t>
            </a:r>
            <a:r>
              <a:rPr lang="en-US" sz="2000" dirty="0" smtClean="0"/>
              <a:t>s </a:t>
            </a:r>
            <a:r>
              <a:rPr lang="en-US" sz="2000" dirty="0"/>
              <a:t>tiny motion is less than you can perceive. (Can you accept what you </a:t>
            </a:r>
            <a:r>
              <a:rPr lang="en-US" sz="2000" dirty="0" smtClean="0"/>
              <a:t>can</a:t>
            </a:r>
            <a:r>
              <a:rPr lang="fr-FR" sz="2000" dirty="0" smtClean="0"/>
              <a:t>'</a:t>
            </a:r>
            <a:r>
              <a:rPr lang="en-US" sz="2000" dirty="0" smtClean="0"/>
              <a:t>t </a:t>
            </a:r>
            <a:r>
              <a:rPr lang="en-US" sz="2000" dirty="0"/>
              <a:t>see?)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48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and Reaction on Different Masses</a:t>
            </a:r>
          </a:p>
          <a:p>
            <a:pPr lvl="1"/>
            <a:r>
              <a:rPr lang="en-US" dirty="0" smtClean="0"/>
              <a:t>Cannonball: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Cannon: </a:t>
            </a:r>
          </a:p>
          <a:p>
            <a:endParaRPr lang="en-US" dirty="0" smtClean="0"/>
          </a:p>
          <a:p>
            <a:r>
              <a:rPr lang="en-US" dirty="0" smtClean="0"/>
              <a:t>The same force exerted on a small mass produces a large acceleration.</a:t>
            </a:r>
          </a:p>
          <a:p>
            <a:r>
              <a:rPr lang="en-US" dirty="0" smtClean="0"/>
              <a:t>The same force exerted on a large mass produces a small acceleration.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259666" y="2307168"/>
            <a:ext cx="1223906" cy="861774"/>
            <a:chOff x="6699250" y="3016250"/>
            <a:chExt cx="1223906" cy="861774"/>
          </a:xfrm>
        </p:grpSpPr>
        <p:sp>
          <p:nvSpPr>
            <p:cNvPr id="2" name="TextBox 1"/>
            <p:cNvSpPr txBox="1"/>
            <p:nvPr/>
          </p:nvSpPr>
          <p:spPr>
            <a:xfrm>
              <a:off x="6699250" y="3016250"/>
              <a:ext cx="50897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F</a:t>
              </a:r>
            </a:p>
            <a:p>
              <a:r>
                <a:rPr lang="en-US" sz="2200" b="1" i="1" dirty="0"/>
                <a:t>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2584" y="3170138"/>
              <a:ext cx="8005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r>
                <a:rPr lang="en-US" sz="2800" i="1" dirty="0" smtClean="0"/>
                <a:t> </a:t>
              </a:r>
              <a:r>
                <a:rPr lang="en-US" sz="3000" b="1" i="1" dirty="0" smtClean="0"/>
                <a:t>a</a:t>
              </a:r>
              <a:endParaRPr lang="en-US" sz="3000" b="1" i="1" dirty="0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6699250" y="3489469"/>
              <a:ext cx="4114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2677575" y="3323169"/>
            <a:ext cx="1161207" cy="1046440"/>
            <a:chOff x="7376574" y="4275667"/>
            <a:chExt cx="1161207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7376574" y="4275667"/>
              <a:ext cx="67844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 F</a:t>
              </a:r>
            </a:p>
            <a:p>
              <a:r>
                <a:rPr lang="en-US" sz="3400" b="1" i="1" dirty="0"/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1084" y="4521888"/>
              <a:ext cx="716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r>
                <a:rPr lang="en-US" sz="2200" i="1" dirty="0" smtClean="0"/>
                <a:t> </a:t>
              </a:r>
              <a:r>
                <a:rPr lang="en-US" sz="2200" b="1" i="1" dirty="0" smtClean="0"/>
                <a:t>a</a:t>
              </a:r>
              <a:endParaRPr lang="en-US" sz="2200" b="1" i="1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7429499" y="4791216"/>
              <a:ext cx="4114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8" descr="Fig5-16_Anim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53" y="4633614"/>
            <a:ext cx="4498528" cy="20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 cannon is fired, the accelerations of the cannon and cannonball are different because </a:t>
            </a:r>
            <a:r>
              <a:rPr lang="en-US" sz="2400" dirty="0" smtClean="0"/>
              <a:t>the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forces don</a:t>
            </a:r>
            <a:r>
              <a:rPr lang="fr-FR" sz="2400" dirty="0" smtClean="0"/>
              <a:t>'</a:t>
            </a:r>
            <a:r>
              <a:rPr lang="en-US" sz="2400" dirty="0" smtClean="0"/>
              <a:t>t occur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forces, although theoretically the same, in practice are not.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masses are different.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ratios of force to mass are the same.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 cannon is fired, the accelerations of the cannon and cannonball are different because </a:t>
            </a:r>
            <a:r>
              <a:rPr lang="en-US" sz="2400" dirty="0" smtClean="0"/>
              <a:t>the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forces don</a:t>
            </a:r>
            <a:r>
              <a:rPr lang="fr-FR" sz="2400" dirty="0" smtClean="0"/>
              <a:t>'</a:t>
            </a:r>
            <a:r>
              <a:rPr lang="en-US" sz="2400" dirty="0" smtClean="0"/>
              <a:t>t occur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forces, although theoretically the same, in practice are not.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masses are different.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ratios of force to mass are the same.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67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Consider a high-speed bus colliding head-on with </a:t>
            </a:r>
            <a:r>
              <a:rPr lang="en-US" sz="2000" dirty="0" smtClean="0"/>
              <a:t>a flying bug</a:t>
            </a:r>
            <a:r>
              <a:rPr lang="en-US" sz="2000" dirty="0"/>
              <a:t>. The force of impact splatters the unfortunate bug over the windshield.</a:t>
            </a:r>
            <a:br>
              <a:rPr lang="en-US" sz="2000" dirty="0"/>
            </a:br>
            <a:r>
              <a:rPr lang="en-US" sz="2000" dirty="0"/>
              <a:t>Which is greater, the force on the bug or the force on the bus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Bug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Both the same amount.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Cannot say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Consider a high-speed bus colliding head-on with </a:t>
            </a:r>
            <a:r>
              <a:rPr lang="en-US" sz="2000" dirty="0" smtClean="0"/>
              <a:t>a flying bug</a:t>
            </a:r>
            <a:r>
              <a:rPr lang="en-US" sz="2000" dirty="0"/>
              <a:t>. The force of impact splatters the unfortunate bug over the windshield.</a:t>
            </a:r>
            <a:br>
              <a:rPr lang="en-US" sz="2000" dirty="0"/>
            </a:br>
            <a:r>
              <a:rPr lang="en-US" sz="2000" dirty="0"/>
              <a:t>Which is greater, the force on the bug or the force on the bus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Bug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Both the same amount.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Cannot say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Comment:</a:t>
            </a:r>
          </a:p>
          <a:p>
            <a:pPr marL="0" indent="0">
              <a:buNone/>
            </a:pPr>
            <a:r>
              <a:rPr lang="en-US" sz="2000" dirty="0"/>
              <a:t>Although the forces are equal in magnitude, the effects are very different. Do you know why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6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Two people of equal mass on slippery ice push off from each other. Will both move at the same speed in opposite directions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Yes, but only if both push equally.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No, unless acceleration occurs.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and Interactions</a:t>
            </a:r>
          </a:p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</a:p>
          <a:p>
            <a:r>
              <a:rPr lang="en-US" dirty="0" smtClean="0"/>
              <a:t>Vectors and the Third Law</a:t>
            </a:r>
          </a:p>
          <a:p>
            <a:r>
              <a:rPr lang="en-US" dirty="0" smtClean="0"/>
              <a:t>Summary of Newton</a:t>
            </a:r>
            <a:r>
              <a:rPr lang="fr-FR" dirty="0" smtClean="0"/>
              <a:t>'</a:t>
            </a:r>
            <a:r>
              <a:rPr lang="en-US" dirty="0" smtClean="0"/>
              <a:t>s Three Laws of </a:t>
            </a:r>
            <a:r>
              <a:rPr lang="en-US" dirty="0"/>
              <a:t>Motion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Two people of equal mass on slippery ice push off from each other. Will both move at the same speed in opposite directions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Yes, but only if both push equally.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No, unless acceleration occurs.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In whatever way they push, equal-magnitude forces acting on equal masses produce equal accelerations; therefore, both undergo equal changes in speed.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5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 Your System</a:t>
            </a:r>
          </a:p>
          <a:p>
            <a:pPr lvl="1"/>
            <a:r>
              <a:rPr lang="en-US" dirty="0" smtClean="0"/>
              <a:t>Consider a single enclosed orange.</a:t>
            </a:r>
          </a:p>
          <a:p>
            <a:pPr lvl="2"/>
            <a:r>
              <a:rPr lang="en-US" dirty="0" smtClean="0"/>
              <a:t>Applied external force causes the orange to accelerate in accord with Newton</a:t>
            </a:r>
            <a:r>
              <a:rPr lang="fr-FR" dirty="0" smtClean="0"/>
              <a:t>'</a:t>
            </a:r>
            <a:r>
              <a:rPr lang="en-US" dirty="0" smtClean="0"/>
              <a:t>s second law.</a:t>
            </a:r>
          </a:p>
          <a:p>
            <a:pPr lvl="2"/>
            <a:r>
              <a:rPr lang="en-US" dirty="0" smtClean="0"/>
              <a:t>We see here only the action force (red vector).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0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"/>
          <a:stretch/>
        </p:blipFill>
        <p:spPr>
          <a:xfrm>
            <a:off x="2880224" y="4370531"/>
            <a:ext cx="3275952" cy="231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535199" cy="4653915"/>
          </a:xfrm>
        </p:spPr>
        <p:txBody>
          <a:bodyPr/>
          <a:lstStyle/>
          <a:p>
            <a:pPr lvl="1"/>
            <a:r>
              <a:rPr lang="en-US" dirty="0" smtClean="0"/>
              <a:t>Consider the orange and the apple pulling on it.</a:t>
            </a:r>
          </a:p>
          <a:p>
            <a:pPr lvl="2"/>
            <a:r>
              <a:rPr lang="en-US" dirty="0" smtClean="0"/>
              <a:t>Action and reaction do not cancel (because they act on different objects).</a:t>
            </a:r>
          </a:p>
          <a:p>
            <a:pPr lvl="2"/>
            <a:r>
              <a:rPr lang="en-US" dirty="0" smtClean="0"/>
              <a:t>External force by apple accelerates the orange.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05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"/>
          <a:stretch/>
        </p:blipFill>
        <p:spPr>
          <a:xfrm>
            <a:off x="1451200" y="3994653"/>
            <a:ext cx="6370292" cy="231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957254"/>
            <a:ext cx="8308753" cy="4653915"/>
          </a:xfrm>
        </p:spPr>
        <p:txBody>
          <a:bodyPr/>
          <a:lstStyle/>
          <a:p>
            <a:pPr lvl="1"/>
            <a:r>
              <a:rPr lang="en-US" dirty="0" smtClean="0"/>
              <a:t>Consider a system comprising both the orange and the apple.</a:t>
            </a:r>
          </a:p>
          <a:p>
            <a:pPr lvl="2"/>
            <a:r>
              <a:rPr lang="en-US" dirty="0" smtClean="0"/>
              <a:t>The apple is no longer external to the system.</a:t>
            </a:r>
          </a:p>
          <a:p>
            <a:pPr lvl="2"/>
            <a:r>
              <a:rPr lang="en-US" dirty="0" smtClean="0"/>
              <a:t>Force pair is internal to the system, which doesn</a:t>
            </a:r>
            <a:r>
              <a:rPr lang="fr-FR" dirty="0" smtClean="0"/>
              <a:t>'</a:t>
            </a:r>
            <a:r>
              <a:rPr lang="en-US" dirty="0" smtClean="0"/>
              <a:t>t cause acceleration.</a:t>
            </a:r>
          </a:p>
          <a:p>
            <a:pPr lvl="2"/>
            <a:r>
              <a:rPr lang="en-US" dirty="0" smtClean="0"/>
              <a:t>Action and reaction within the system cancel.</a:t>
            </a:r>
          </a:p>
          <a:p>
            <a:pPr lvl="2"/>
            <a:r>
              <a:rPr lang="en-US" dirty="0" smtClean="0"/>
              <a:t>With no external forces, there is no acceleration of the system.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05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>
          <a:xfrm>
            <a:off x="3247965" y="5033454"/>
            <a:ext cx="4844308" cy="178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Aha! Here</a:t>
            </a:r>
            <a:r>
              <a:rPr lang="fr-FR" dirty="0" smtClean="0"/>
              <a:t>'</a:t>
            </a:r>
            <a:r>
              <a:rPr lang="en-US" dirty="0" smtClean="0"/>
              <a:t>s the same system, but with external force of friction on it (friction between the apple</a:t>
            </a:r>
            <a:r>
              <a:rPr lang="fr-FR" dirty="0" smtClean="0"/>
              <a:t>'</a:t>
            </a:r>
            <a:r>
              <a:rPr lang="en-US" dirty="0" smtClean="0"/>
              <a:t>s feet and the floor).</a:t>
            </a:r>
          </a:p>
          <a:p>
            <a:r>
              <a:rPr lang="en-US" dirty="0" smtClean="0"/>
              <a:t>External frictional force of the floor accelerates the system.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05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1"/>
          <a:stretch/>
        </p:blipFill>
        <p:spPr>
          <a:xfrm>
            <a:off x="2322302" y="4297227"/>
            <a:ext cx="6104936" cy="239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229600" cy="47370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apple-orange system will move with constant speed </a:t>
            </a:r>
            <a:r>
              <a:rPr lang="en-US" sz="2400" dirty="0" smtClean="0"/>
              <a:t>if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orange loses mass.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apple gains mass.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 force equal and opposite to the friction force occurs.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05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1"/>
          <a:stretch/>
        </p:blipFill>
        <p:spPr>
          <a:xfrm>
            <a:off x="2218458" y="4938231"/>
            <a:ext cx="4875180" cy="190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957254"/>
            <a:ext cx="8574581" cy="47370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apple-orange system will move with constant speed </a:t>
            </a:r>
            <a:r>
              <a:rPr lang="en-US" sz="2400" dirty="0" smtClean="0"/>
              <a:t>if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orange loses mass.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apple gains mass.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a force equal and opposite to the friction force occurs.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Comment: </a:t>
            </a:r>
          </a:p>
          <a:p>
            <a:pPr marL="0" indent="0">
              <a:buNone/>
            </a:pPr>
            <a:r>
              <a:rPr lang="en-US" sz="2400" dirty="0" smtClean="0"/>
              <a:t>Such a force may be floor friction on the cart wheels, or even a force produced by an opposing wind.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24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569660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NEIGHBOR </a:t>
            </a:r>
            <a:br>
              <a:rPr lang="en-US" dirty="0"/>
            </a:b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flight of a helicopter. When lift is greater than the </a:t>
            </a:r>
            <a:r>
              <a:rPr lang="en-US" dirty="0" smtClean="0"/>
              <a:t>helicopter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weight, the helicopter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moves downward.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moves upward.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hovers in midair.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pic>
        <p:nvPicPr>
          <p:cNvPr id="57349" name="Picture 4" descr="08_Pg148_UnFigur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/>
        </p:blipFill>
        <p:spPr bwMode="auto">
          <a:xfrm>
            <a:off x="4181550" y="3457255"/>
            <a:ext cx="4749800" cy="20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569660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</a:t>
            </a:r>
            <a:r>
              <a:rPr lang="en-US" dirty="0"/>
              <a:t> of Motion</a:t>
            </a:r>
            <a:br>
              <a:rPr lang="en-US" dirty="0"/>
            </a:br>
            <a:r>
              <a:rPr lang="en-US" dirty="0"/>
              <a:t>CHECK YOUR ANSWER </a:t>
            </a:r>
            <a:br>
              <a:rPr lang="en-US" dirty="0"/>
            </a:b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flight of a helicopter. When lift is greater than the </a:t>
            </a:r>
            <a:r>
              <a:rPr lang="en-US" dirty="0" smtClean="0"/>
              <a:t>helicopter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weight, the helicopter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moves downward.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moves upward.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hovers in midair.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4" descr="08_Pg148_UnFigur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/>
        </p:blipFill>
        <p:spPr bwMode="auto">
          <a:xfrm>
            <a:off x="4181550" y="3457255"/>
            <a:ext cx="4749800" cy="20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7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bird flies </a:t>
            </a:r>
            <a:r>
              <a:rPr lang="en-US" dirty="0" smtClean="0"/>
              <a:t>by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flapping its wings.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pushing air down so that the air pushes it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hovering in midair.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inhaling and exhaling air.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5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"/>
          <a:stretch/>
        </p:blipFill>
        <p:spPr>
          <a:xfrm>
            <a:off x="6024474" y="3535154"/>
            <a:ext cx="3006402" cy="3214554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and Interactions</a:t>
            </a:r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957254"/>
            <a:ext cx="8466281" cy="4653915"/>
          </a:xfrm>
        </p:spPr>
        <p:txBody>
          <a:bodyPr/>
          <a:lstStyle/>
          <a:p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is between one thing and another.</a:t>
            </a:r>
          </a:p>
          <a:p>
            <a:pPr lvl="1"/>
            <a:r>
              <a:rPr lang="en-US" dirty="0" smtClean="0"/>
              <a:t>requires a pair of forces acting on two objects.</a:t>
            </a:r>
          </a:p>
          <a:p>
            <a:pPr>
              <a:tabLst>
                <a:tab pos="1939925" algn="l"/>
              </a:tabLst>
            </a:pPr>
            <a:r>
              <a:rPr lang="en-US" dirty="0" smtClean="0"/>
              <a:t>Example: interaction of hand and </a:t>
            </a:r>
            <a:br>
              <a:rPr lang="en-US" dirty="0" smtClean="0"/>
            </a:br>
            <a:r>
              <a:rPr lang="en-US" dirty="0" smtClean="0"/>
              <a:t>	wall pushing on each other </a:t>
            </a:r>
            <a:br>
              <a:rPr lang="en-US" dirty="0" smtClean="0"/>
            </a:br>
            <a:r>
              <a:rPr lang="en-US" dirty="0" smtClean="0"/>
              <a:t>	Force pair—you push 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wall; wall pushes on you.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569660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ANSWER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bird flies </a:t>
            </a:r>
            <a:r>
              <a:rPr lang="en-US" dirty="0" smtClean="0"/>
              <a:t>by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flapping its wings.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pushing air down so that the air pushes it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hovering in midair.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inhaling and exhaling air.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5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 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Slightly tilted wings of airplanes </a:t>
            </a:r>
            <a:r>
              <a:rPr lang="en-US" sz="2000" dirty="0" smtClean="0"/>
              <a:t>deflect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oncoming air downward to produce lift.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oncoming air upward to produce lift.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Neither A nor B.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569660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</a:t>
            </a:r>
            <a:r>
              <a:rPr lang="en-US" dirty="0" smtClean="0"/>
              <a:t>Law of 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ANSWER</a:t>
            </a:r>
            <a:br>
              <a:rPr lang="en-US" dirty="0"/>
            </a:br>
            <a:endParaRPr 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Slightly tilted wings of airplanes </a:t>
            </a:r>
            <a:r>
              <a:rPr lang="en-US" sz="2000" dirty="0" smtClean="0"/>
              <a:t>deflect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oncoming air downward to produce lift.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oncoming air upward to produce lift.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Neither A nor B.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When a wing diverts air downward, it exerts a downward force on the air. The air simultaneously exerts an upward force on the wing. The vertical component of this upward force is lift. (The horizontal component is drag.)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</a:t>
            </a:r>
            <a:r>
              <a:rPr lang="en-US" dirty="0" smtClean="0"/>
              <a:t>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sz="2400" dirty="0"/>
              <a:t>Compared with a lightweight glider, a heavier glider would have to push </a:t>
            </a:r>
            <a:r>
              <a:rPr lang="en-US" sz="2400" dirty="0" smtClean="0"/>
              <a:t>air</a:t>
            </a:r>
          </a:p>
          <a:p>
            <a:pPr marL="0" indent="0">
              <a:lnSpc>
                <a:spcPct val="95000"/>
              </a:lnSpc>
              <a:buNone/>
            </a:pPr>
            <a:endParaRPr lang="en-US" sz="2400" dirty="0"/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downward with greater force.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downward with the same force. 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downward with less force.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 of the above.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</a:t>
            </a:r>
            <a:r>
              <a:rPr lang="en-US" dirty="0" smtClean="0"/>
              <a:t>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sz="2400" dirty="0"/>
              <a:t>Compared with a lightweight glider, a heavier glider would have to push </a:t>
            </a:r>
            <a:r>
              <a:rPr lang="en-US" sz="2400" dirty="0" smtClean="0"/>
              <a:t>air</a:t>
            </a:r>
          </a:p>
          <a:p>
            <a:pPr marL="0" indent="0">
              <a:lnSpc>
                <a:spcPct val="95000"/>
              </a:lnSpc>
              <a:buNone/>
            </a:pPr>
            <a:endParaRPr lang="en-US" sz="2400" dirty="0"/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b="1" dirty="0" smtClean="0"/>
              <a:t>downward with greater force.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downward with the same force. 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downward with less force.</a:t>
            </a:r>
          </a:p>
          <a:p>
            <a:pPr marL="457200" indent="-457200">
              <a:lnSpc>
                <a:spcPct val="95000"/>
              </a:lnSpc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>
              <a:lnSpc>
                <a:spcPct val="95000"/>
              </a:lnSpc>
            </a:pPr>
            <a:endParaRPr lang="en-US" sz="24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2400" dirty="0" smtClean="0"/>
              <a:t>The force on the air deflected downward must equal the weight of the glider.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Vector components</a:t>
            </a:r>
          </a:p>
          <a:p>
            <a:pPr lvl="1"/>
            <a:r>
              <a:rPr lang="en-US" dirty="0" smtClean="0"/>
              <a:t>Vertical and horizontal components of a vector are perpendicular to each other.</a:t>
            </a:r>
          </a:p>
          <a:p>
            <a:pPr lvl="1"/>
            <a:r>
              <a:rPr lang="en-US" dirty="0" smtClean="0"/>
              <a:t>Determined by resolution.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2" name="Picture 1" descr="05_2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2621852" y="4048133"/>
            <a:ext cx="3900296" cy="267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"/>
          <a:stretch/>
        </p:blipFill>
        <p:spPr>
          <a:xfrm>
            <a:off x="1712070" y="3912624"/>
            <a:ext cx="5769784" cy="2565628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Nellie Newton pulls on the sled as shown.</a:t>
            </a:r>
          </a:p>
          <a:p>
            <a:pPr lvl="1"/>
            <a:r>
              <a:rPr lang="en-US" dirty="0" smtClean="0"/>
              <a:t>Which component of her force </a:t>
            </a:r>
            <a:r>
              <a:rPr lang="en-US" i="1" dirty="0" smtClean="0"/>
              <a:t>F</a:t>
            </a:r>
            <a:r>
              <a:rPr lang="en-US" dirty="0" smtClean="0"/>
              <a:t> is greater? </a:t>
            </a:r>
          </a:p>
          <a:p>
            <a:pPr lvl="1"/>
            <a:r>
              <a:rPr lang="en-US" dirty="0" smtClean="0"/>
              <a:t>What two other forces (not shown) act on the sled?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Nellie Newton pulls on the sled as shown.</a:t>
            </a:r>
          </a:p>
          <a:p>
            <a:pPr lvl="1"/>
            <a:r>
              <a:rPr lang="en-US" dirty="0"/>
              <a:t>Which component of her force </a:t>
            </a:r>
            <a:r>
              <a:rPr lang="en-US" i="1" dirty="0"/>
              <a:t>F</a:t>
            </a:r>
            <a:r>
              <a:rPr lang="en-US" dirty="0"/>
              <a:t> is greater?</a:t>
            </a:r>
          </a:p>
          <a:p>
            <a:pPr lvl="2"/>
            <a:r>
              <a:rPr lang="en-US" b="1" dirty="0"/>
              <a:t>The horizontal component </a:t>
            </a:r>
            <a:r>
              <a:rPr lang="en-US" b="1" i="1" dirty="0"/>
              <a:t>F</a:t>
            </a:r>
            <a:r>
              <a:rPr lang="en-US" b="1" baseline="-25000" dirty="0"/>
              <a:t>x</a:t>
            </a:r>
            <a:r>
              <a:rPr lang="en-US" b="1" dirty="0"/>
              <a:t> is greater</a:t>
            </a:r>
            <a:r>
              <a:rPr lang="en-US" b="1" dirty="0" smtClean="0"/>
              <a:t>.</a:t>
            </a:r>
            <a:endParaRPr lang="en-US" b="1" dirty="0"/>
          </a:p>
          <a:p>
            <a:pPr lvl="1"/>
            <a:r>
              <a:rPr lang="en-US" dirty="0"/>
              <a:t>What two other forces (not shown) act on the sled?</a:t>
            </a:r>
          </a:p>
          <a:p>
            <a:pPr lvl="2"/>
            <a:r>
              <a:rPr lang="en-US" b="1" dirty="0"/>
              <a:t>Weight </a:t>
            </a:r>
            <a:r>
              <a:rPr lang="en-US" b="1" i="1" dirty="0"/>
              <a:t>mg</a:t>
            </a:r>
            <a:r>
              <a:rPr lang="en-US" b="1" dirty="0"/>
              <a:t> and normal </a:t>
            </a:r>
            <a:r>
              <a:rPr lang="en-US" b="1" i="1" dirty="0"/>
              <a:t>N</a:t>
            </a:r>
            <a:r>
              <a:rPr lang="en-US" b="1" dirty="0"/>
              <a:t> also act on the sled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05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"/>
          <a:stretch/>
        </p:blipFill>
        <p:spPr>
          <a:xfrm>
            <a:off x="2622879" y="4861236"/>
            <a:ext cx="4204150" cy="186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>
          <a:xfrm>
            <a:off x="2380411" y="5153492"/>
            <a:ext cx="4649706" cy="167311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344958" cy="4653915"/>
          </a:xfrm>
        </p:spPr>
        <p:txBody>
          <a:bodyPr/>
          <a:lstStyle/>
          <a:p>
            <a:r>
              <a:rPr lang="en-US" sz="2400" dirty="0" smtClean="0"/>
              <a:t>Two forces act on the block of ice.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 the ramp is raised, which force remains constant?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 the ramp is raised, how does the magnitude of </a:t>
            </a:r>
            <a:r>
              <a:rPr lang="en-US" sz="2400" i="1" dirty="0" smtClean="0"/>
              <a:t>N</a:t>
            </a:r>
            <a:r>
              <a:rPr lang="en-US" sz="2400" dirty="0" smtClean="0"/>
              <a:t> change?</a:t>
            </a:r>
            <a:br>
              <a:rPr lang="en-US" sz="2400" dirty="0" smtClean="0"/>
            </a:b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When the ramp is raised 90 degrees (vertical) what is the net force on the block?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>
          <a:xfrm>
            <a:off x="2380411" y="5153492"/>
            <a:ext cx="4649706" cy="167311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387292" cy="4653915"/>
          </a:xfrm>
        </p:spPr>
        <p:txBody>
          <a:bodyPr/>
          <a:lstStyle/>
          <a:p>
            <a:r>
              <a:rPr lang="en-US" sz="2400" dirty="0" smtClean="0"/>
              <a:t>Two forces act on the block of ice.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 the ramp is raised, which force remains constant</a:t>
            </a:r>
            <a:r>
              <a:rPr lang="en-US" sz="2400" dirty="0"/>
              <a:t>? </a:t>
            </a:r>
            <a:r>
              <a:rPr lang="en-US" sz="2400" b="1" i="1" dirty="0"/>
              <a:t>mg</a:t>
            </a:r>
            <a:endParaRPr lang="en-US" sz="24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 the ramp is raised, how does the magnitude of </a:t>
            </a:r>
            <a:r>
              <a:rPr lang="en-US" sz="2400" i="1" dirty="0" smtClean="0"/>
              <a:t>N</a:t>
            </a:r>
            <a:r>
              <a:rPr lang="en-US" sz="2400" dirty="0" smtClean="0"/>
              <a:t> change</a:t>
            </a:r>
            <a:r>
              <a:rPr lang="en-US" sz="2400" dirty="0"/>
              <a:t>? </a:t>
            </a:r>
            <a:r>
              <a:rPr lang="en-US" sz="2400" b="1" i="1" dirty="0"/>
              <a:t>N</a:t>
            </a:r>
            <a:r>
              <a:rPr lang="en-US" sz="2400" b="1" dirty="0"/>
              <a:t> decreases with increased angle of the ramp.</a:t>
            </a: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When the ramp is raised 90 degrees (vertical) what is the net force on the block? </a:t>
            </a:r>
            <a:r>
              <a:rPr lang="en-US" sz="2400" b="1" dirty="0" smtClean="0"/>
              <a:t>The net force is </a:t>
            </a:r>
            <a:r>
              <a:rPr lang="en-US" sz="2400" b="1" i="1" dirty="0" smtClean="0"/>
              <a:t>mg</a:t>
            </a:r>
            <a:r>
              <a:rPr lang="en-US" sz="2400" b="1" dirty="0" smtClean="0"/>
              <a:t>!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10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/>
        </p:blipFill>
        <p:spPr>
          <a:xfrm>
            <a:off x="5172300" y="1732617"/>
            <a:ext cx="3795852" cy="4039534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957254"/>
            <a:ext cx="4724995" cy="4653915"/>
          </a:xfrm>
        </p:spPr>
        <p:txBody>
          <a:bodyPr/>
          <a:lstStyle/>
          <a:p>
            <a:r>
              <a:rPr lang="en-US" i="1" dirty="0" smtClean="0"/>
              <a:t>Whenever one object exerts a force on a second object, the second object exerts an equal and opposite force on the first.</a:t>
            </a:r>
            <a:endParaRPr lang="en-US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-576072">
              <a:buNone/>
              <a:tabLst>
                <a:tab pos="571500" algn="l"/>
              </a:tabLst>
            </a:pPr>
            <a:r>
              <a:rPr lang="en-US" dirty="0" smtClean="0"/>
              <a:t>(a) Can you see that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mg</a:t>
            </a:r>
            <a:r>
              <a:rPr lang="en-US" dirty="0" smtClean="0"/>
              <a:t> are equal and opposite?</a:t>
            </a:r>
          </a:p>
          <a:p>
            <a:pPr marL="0" lvl="2" indent="0">
              <a:buNone/>
            </a:pPr>
            <a:r>
              <a:rPr lang="en-US" dirty="0" smtClean="0"/>
              <a:t>(b) Can you see that </a:t>
            </a:r>
            <a:r>
              <a:rPr lang="en-US" i="1" dirty="0" smtClean="0"/>
              <a:t>N</a:t>
            </a:r>
            <a:r>
              <a:rPr lang="en-US" dirty="0" smtClean="0"/>
              <a:t> is less on the incline?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2400" dirty="0" smtClean="0"/>
              <a:t>(c) Can you see that the resultant of </a:t>
            </a:r>
            <a:r>
              <a:rPr lang="en-US" sz="2400" i="1" dirty="0" smtClean="0"/>
              <a:t>N</a:t>
            </a:r>
            <a:r>
              <a:rPr lang="en-US" sz="2400" dirty="0" smtClean="0"/>
              <a:t> and </a:t>
            </a:r>
            <a:r>
              <a:rPr lang="en-US" sz="2400" i="1" dirty="0" smtClean="0"/>
              <a:t>mg</a:t>
            </a:r>
            <a:r>
              <a:rPr lang="en-US" sz="2400" dirty="0" smtClean="0"/>
              <a:t> is the force 	propelling Nellie down the hill? And can you see which 	component of </a:t>
            </a:r>
            <a:r>
              <a:rPr lang="en-US" sz="2400" i="1" dirty="0" smtClean="0"/>
              <a:t>mg</a:t>
            </a:r>
            <a:r>
              <a:rPr lang="en-US" sz="2400" dirty="0" smtClean="0"/>
              <a:t> is equal and opposite to </a:t>
            </a:r>
            <a:r>
              <a:rPr lang="en-US" sz="2400" i="1" dirty="0" smtClean="0"/>
              <a:t>N</a:t>
            </a:r>
            <a:r>
              <a:rPr lang="en-US" sz="2400" dirty="0" smtClean="0"/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05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1754544" y="4142562"/>
            <a:ext cx="5625768" cy="251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Newton</a:t>
            </a:r>
            <a:r>
              <a:rPr lang="fr-FR" dirty="0" smtClean="0"/>
              <a:t>'</a:t>
            </a:r>
            <a:r>
              <a:rPr lang="en-US" dirty="0" smtClean="0"/>
              <a:t>s Three Laws of Motion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Newton</a:t>
            </a:r>
            <a:r>
              <a:rPr lang="fr-FR" sz="2000" dirty="0" smtClean="0"/>
              <a:t>'</a:t>
            </a:r>
            <a:r>
              <a:rPr lang="en-US" sz="2000" dirty="0" smtClean="0"/>
              <a:t>s first law of motion (the law of inertia)</a:t>
            </a:r>
          </a:p>
          <a:p>
            <a:pPr lvl="1"/>
            <a:r>
              <a:rPr lang="en-US" sz="2000" dirty="0" smtClean="0"/>
              <a:t>An object at rest tends to remain at rest; an object in motion tends to remain in motion at constant speed along a straight-line path.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Newton</a:t>
            </a:r>
            <a:r>
              <a:rPr lang="fr-FR" sz="2000" dirty="0" smtClean="0"/>
              <a:t>'</a:t>
            </a:r>
            <a:r>
              <a:rPr lang="en-US" sz="2000" dirty="0" smtClean="0"/>
              <a:t>s second law of motion (the law of acceleration)</a:t>
            </a:r>
          </a:p>
          <a:p>
            <a:pPr lvl="1"/>
            <a:r>
              <a:rPr lang="en-US" sz="2000" dirty="0" smtClean="0"/>
              <a:t>When a net force acts on an object, the object will accelerate. The acceleration is directly proportional to the net force and inversely proportional to the mass.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Newton</a:t>
            </a:r>
            <a:r>
              <a:rPr lang="fr-FR" sz="2000" dirty="0" smtClean="0"/>
              <a:t>'</a:t>
            </a:r>
            <a:r>
              <a:rPr lang="en-US" sz="2000" dirty="0" smtClean="0"/>
              <a:t>s third law of motion (the law of action and reaction)</a:t>
            </a:r>
          </a:p>
          <a:p>
            <a:pPr lvl="1"/>
            <a:r>
              <a:rPr lang="en-US" sz="2000" dirty="0" smtClean="0"/>
              <a:t>Whenever one object exerts a force on a second object, the second object exerts an equal and opposite force on the first.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soccer player kicks a ball with 1500 N of force. The ball exerts a reaction force against the </a:t>
            </a:r>
            <a:r>
              <a:rPr lang="en-US" dirty="0" smtClean="0"/>
              <a:t>player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foot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somewhat less than 1500 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1500 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somewhat more than 1500 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 of Motion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soccer player kicks a ball with 1500 N of force. The ball exerts a reaction force against the </a:t>
            </a:r>
            <a:r>
              <a:rPr lang="en-US" dirty="0" smtClean="0"/>
              <a:t>player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foot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somewhat less than 1500 N.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1500 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somewhat more than 1500 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318598" cy="4653915"/>
          </a:xfrm>
        </p:spPr>
        <p:txBody>
          <a:bodyPr/>
          <a:lstStyle/>
          <a:p>
            <a:r>
              <a:rPr lang="en-US" dirty="0" smtClean="0"/>
              <a:t>Action and reaction forces</a:t>
            </a:r>
          </a:p>
          <a:p>
            <a:pPr lvl="1"/>
            <a:r>
              <a:rPr lang="en-US" dirty="0" smtClean="0"/>
              <a:t>one force is called the action force; the other force is called the reaction force.</a:t>
            </a:r>
          </a:p>
          <a:p>
            <a:pPr lvl="1"/>
            <a:r>
              <a:rPr lang="en-US" dirty="0" smtClean="0"/>
              <a:t>are co-pairs of a single interaction.</a:t>
            </a:r>
          </a:p>
          <a:p>
            <a:pPr lvl="1"/>
            <a:r>
              <a:rPr lang="en-US" dirty="0" smtClean="0"/>
              <a:t>neither force exists without the other.</a:t>
            </a:r>
          </a:p>
          <a:p>
            <a:pPr lvl="1"/>
            <a:r>
              <a:rPr lang="en-US" dirty="0" smtClean="0"/>
              <a:t>are equal in strength and opposite in direction.</a:t>
            </a:r>
          </a:p>
          <a:p>
            <a:pPr lvl="1"/>
            <a:r>
              <a:rPr lang="en-US" dirty="0" smtClean="0"/>
              <a:t>always act on </a:t>
            </a:r>
            <a:r>
              <a:rPr lang="en-US" i="1" dirty="0" smtClean="0"/>
              <a:t>different</a:t>
            </a:r>
            <a:r>
              <a:rPr lang="en-US" dirty="0" smtClean="0"/>
              <a:t> objects.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" y="4760267"/>
            <a:ext cx="8950160" cy="167663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Re-expression of Newton</a:t>
            </a:r>
            <a:r>
              <a:rPr lang="fr-FR" dirty="0" smtClean="0"/>
              <a:t>'</a:t>
            </a:r>
            <a:r>
              <a:rPr lang="en-US" dirty="0" smtClean="0"/>
              <a:t>s third law: </a:t>
            </a:r>
          </a:p>
          <a:p>
            <a:r>
              <a:rPr lang="en-US" b="1" dirty="0" smtClean="0"/>
              <a:t>To every action there is always an opposed equal reaction.</a:t>
            </a:r>
          </a:p>
          <a:p>
            <a:pPr>
              <a:tabLst>
                <a:tab pos="1939925" algn="l"/>
              </a:tabLst>
            </a:pPr>
            <a:r>
              <a:rPr lang="en-US" dirty="0" smtClean="0"/>
              <a:t>Example: Tires of car push back against the 	road while the road pushes the tires 	forward.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7b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21" y="5445161"/>
            <a:ext cx="6961632" cy="1304544"/>
          </a:xfrm>
          <a:prstGeom prst="rect">
            <a:avLst/>
          </a:prstGeom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Simple rule to identify action and reaction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 the interaction—one thing interacts with another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Action: Object A exerts a force on object B.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Reaction: Object B exerts a force on object A.</a:t>
            </a:r>
          </a:p>
          <a:p>
            <a:pPr lvl="2">
              <a:lnSpc>
                <a:spcPct val="90000"/>
              </a:lnSpc>
              <a:tabLst>
                <a:tab pos="2509838" algn="l"/>
              </a:tabLst>
            </a:pPr>
            <a:r>
              <a:rPr lang="en-US" dirty="0" smtClean="0"/>
              <a:t>Example: Action—rocket (object A) exerts force on 	gas (object B). </a:t>
            </a:r>
            <a:br>
              <a:rPr lang="en-US" dirty="0" smtClean="0"/>
            </a:br>
            <a:r>
              <a:rPr lang="en-US" dirty="0" smtClean="0"/>
              <a:t>	Reaction—gas (object B) exerts force on 	rocket (object A).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1206</TotalTime>
  <Words>2450</Words>
  <Application>Microsoft Macintosh PowerPoint</Application>
  <PresentationFormat>On-screen Show (4:3)</PresentationFormat>
  <Paragraphs>343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HA5Lect_template</vt:lpstr>
      <vt:lpstr>Chapter 5: Newton's Third Law of Motion </vt:lpstr>
      <vt:lpstr>This lecture will help you understand:</vt:lpstr>
      <vt:lpstr>Forces and Interactions</vt:lpstr>
      <vt:lpstr>Newton's Third Law of Motion</vt:lpstr>
      <vt:lpstr>Newton's Third Law of Motion CHECK YOUR NEIGHBOR</vt:lpstr>
      <vt:lpstr>Newton's Third Law of Motion CHECK YOUR ANSWER </vt:lpstr>
      <vt:lpstr>Newton's Third Law of Motion</vt:lpstr>
      <vt:lpstr>Newton's Third Law of Motion</vt:lpstr>
      <vt:lpstr>Newton's Third Law of Motion</vt:lpstr>
      <vt:lpstr>Newton's Third Law of Motion CHECK YOUR NEIGHBOR</vt:lpstr>
      <vt:lpstr>Newton's Third Law of Motion CHECK YOUR ANSWER</vt:lpstr>
      <vt:lpstr>Newton's Third Law of Motion CHECK YOUR NEIGHBOR</vt:lpstr>
      <vt:lpstr>Newton's Third Law of Motion CHECK YOUR ANSWER</vt:lpstr>
      <vt:lpstr>Newton's Third Law of Motion</vt:lpstr>
      <vt:lpstr>Newton's Third Law of Motion CHECK YOUR NEIGHBOR </vt:lpstr>
      <vt:lpstr>Newton's Third Law of Motion CHECK YOUR ANSWER</vt:lpstr>
      <vt:lpstr>Newton's Third Law of Motion  CHECK YOUR NEIGHBOR </vt:lpstr>
      <vt:lpstr>Newton's Third Law of Motion  CHECK YOUR ANSWER</vt:lpstr>
      <vt:lpstr>Newton's Third Law of Motion CHECK YOUR NEIGHBOR</vt:lpstr>
      <vt:lpstr>Newton's Third Law of Motion CHECK YOUR ANSWER</vt:lpstr>
      <vt:lpstr>Newton's Third Law of Motion</vt:lpstr>
      <vt:lpstr>Newton's Third Law of Motion</vt:lpstr>
      <vt:lpstr>Newton's Third Law of Motion</vt:lpstr>
      <vt:lpstr>Newton's Third Law of Motion</vt:lpstr>
      <vt:lpstr>Newton's Third Law of Motion  CHECK YOUR NEIGHBOR</vt:lpstr>
      <vt:lpstr>Newton's Third Law of Motion  CHECK YOUR ANSWER</vt:lpstr>
      <vt:lpstr>Newton's Third Law of Motion CHECK YOUR NEIGHBOR  </vt:lpstr>
      <vt:lpstr>Newton's Third Law of Motion CHECK YOUR ANSWER  </vt:lpstr>
      <vt:lpstr>Newton's Third Law of Motion  CHECK YOUR NEIGHBOR </vt:lpstr>
      <vt:lpstr>Newton's Third Law of Motion  CHECK YOUR ANSWER  </vt:lpstr>
      <vt:lpstr>Newton's Third Law of Motion  CHECK YOUR NEIGHBOR </vt:lpstr>
      <vt:lpstr>Newton's Third Law of Motion  CHECK YOUR ANSWER </vt:lpstr>
      <vt:lpstr>Newton's Third Law of Motion  CHECK YOUR NEIGHBOR </vt:lpstr>
      <vt:lpstr>Newton's Third Law of Motion  CHECK YOUR ANSWER</vt:lpstr>
      <vt:lpstr>Vectors</vt:lpstr>
      <vt:lpstr>Vectors</vt:lpstr>
      <vt:lpstr>Vectors</vt:lpstr>
      <vt:lpstr>Vectors</vt:lpstr>
      <vt:lpstr>Vectors</vt:lpstr>
      <vt:lpstr>Vectors</vt:lpstr>
      <vt:lpstr>Summary of Newton's Three Laws of Motion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Sekar G</cp:lastModifiedBy>
  <cp:revision>159</cp:revision>
  <dcterms:created xsi:type="dcterms:W3CDTF">2007-09-26T05:29:17Z</dcterms:created>
  <dcterms:modified xsi:type="dcterms:W3CDTF">2014-07-15T07:10:51Z</dcterms:modified>
</cp:coreProperties>
</file>