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7" r:id="rId36"/>
    <p:sldId id="295" r:id="rId37"/>
    <p:sldId id="296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pos="28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499"/>
    <a:srgbClr val="F44311"/>
    <a:srgbClr val="F41143"/>
    <a:srgbClr val="FF0000"/>
    <a:srgbClr val="6A733D"/>
    <a:srgbClr val="4E6273"/>
    <a:srgbClr val="E3E709"/>
    <a:srgbClr val="BE2A40"/>
    <a:srgbClr val="8E8C24"/>
    <a:srgbClr val="373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3" autoAdjust="0"/>
    <p:restoredTop sz="93764" autoAdjust="0"/>
  </p:normalViewPr>
  <p:slideViewPr>
    <p:cSldViewPr snapToGrid="0">
      <p:cViewPr varScale="1">
        <p:scale>
          <a:sx n="98" d="100"/>
          <a:sy n="98" d="100"/>
        </p:scale>
        <p:origin x="252" y="90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01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A1E-26F7-1740-A927-D53A563227E5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AA539-82E1-B743-80C3-84CFBF46E7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69F1-2C49-8541-A1A5-EFBA37142D8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20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1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36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boulder pulling up on Earth.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62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boulder pulling up on Earth.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9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foot.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87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foot.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62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26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29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4000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404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4000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9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state of motion of an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88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ejected 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50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ejected 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80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move downward.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1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move downward.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310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the same as; more 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958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the same as; more 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06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the truck.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727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the truck.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332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exerts a net forward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26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exerts a net forward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the state of motion of an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69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it is kicked by two feet with equal and opposite amounts of force.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62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it is kicked by two feet with equal and opposite amounts of force.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06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mass of what</a:t>
            </a:r>
            <a:r>
              <a:rPr lang="fr-FR" dirty="0" smtClean="0"/>
              <a:t>'</a:t>
            </a:r>
            <a:r>
              <a:rPr lang="en-US" dirty="0" smtClean="0"/>
              <a:t>s being hit.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37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mass of what</a:t>
            </a:r>
            <a:r>
              <a:rPr lang="fr-FR" dirty="0" smtClean="0"/>
              <a:t>'</a:t>
            </a:r>
            <a:r>
              <a:rPr lang="en-US" dirty="0" smtClean="0"/>
              <a:t>s being hit.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687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45</a:t>
            </a:r>
            <a:r>
              <a:rPr lang="en-US" dirty="0" smtClean="0">
                <a:sym typeface="Symbol" panose="05050102010706020507" pitchFamily="18" charset="2"/>
              </a:rPr>
              <a:t>.</a:t>
            </a:r>
            <a:endParaRPr lang="en-US" spc="-15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996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45</a:t>
            </a:r>
            <a:r>
              <a:rPr lang="en-US" dirty="0" smtClean="0">
                <a:sym typeface="Symbol" panose="05050102010706020507" pitchFamily="18" charset="2"/>
              </a:rPr>
              <a:t>.</a:t>
            </a:r>
            <a:endParaRPr lang="en-US" spc="-15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342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80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809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80 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945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smallest angle to the vertical.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219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A) smallest angle to the vertical.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two forces.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523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gets progressively less as the slope of the ramp increases.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587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gets progressively less as the slope of the ramp increases.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97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component of </a:t>
            </a:r>
            <a:r>
              <a:rPr lang="en-US" i="1" dirty="0" smtClean="0"/>
              <a:t>mg</a:t>
            </a:r>
            <a:r>
              <a:rPr lang="en-US" dirty="0" smtClean="0"/>
              <a:t> parallel to the surface.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53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component of </a:t>
            </a:r>
            <a:r>
              <a:rPr lang="en-US" i="1" dirty="0" smtClean="0"/>
              <a:t>mg</a:t>
            </a:r>
            <a:r>
              <a:rPr lang="en-US" dirty="0" smtClean="0"/>
              <a:t> parallel to the surface.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921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 to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pc="-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12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equal to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4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B) two forces.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0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2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D) All of these.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1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the highway pushing back on the wheels of the truck.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58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C) the highway pushing back on the wheels of the truck.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06030-A43E-3640-991B-A2F99FE93F4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8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2E449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07721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l">
              <a:defRPr sz="3200" b="1">
                <a:solidFill>
                  <a:srgbClr val="F4431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Clicker</a:t>
            </a:r>
            <a:r>
              <a:rPr lang="en-US" sz="2800" baseline="0" dirty="0" smtClean="0">
                <a:solidFill>
                  <a:schemeClr val="bg1"/>
                </a:solidFill>
              </a:rPr>
              <a:t> Questions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pic>
        <p:nvPicPr>
          <p:cNvPr id="7" name="Picture 6" descr="HEWI9107_12_eca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602537"/>
            <a:ext cx="4886325" cy="625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2E44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8922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04011"/>
            <a:ext cx="8229600" cy="21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000" b="0">
          <a:solidFill>
            <a:srgbClr val="2E4499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512064" indent="-512064" algn="l" rtl="0" fontAlgn="base">
        <a:spcBef>
          <a:spcPct val="20000"/>
        </a:spcBef>
        <a:spcAft>
          <a:spcPct val="0"/>
        </a:spcAft>
        <a:buClrTx/>
        <a:buFont typeface="+mj-lt"/>
        <a:buAutoNum type="alphaLcParenR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Tx/>
        <a:buChar char="–"/>
        <a:tabLst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347730" y="2890391"/>
            <a:ext cx="3418598" cy="1569660"/>
          </a:xfrm>
        </p:spPr>
        <p:txBody>
          <a:bodyPr/>
          <a:lstStyle/>
          <a:p>
            <a:r>
              <a:rPr lang="en-US" dirty="0" smtClean="0"/>
              <a:t>Chapter 5</a:t>
            </a:r>
            <a:r>
              <a:rPr lang="en-US" dirty="0"/>
              <a:t>: </a:t>
            </a:r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Third Law of Motion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94325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Earth pulls on the Moon with </a:t>
            </a:r>
            <a:r>
              <a:rPr lang="en-US" dirty="0" smtClean="0"/>
              <a:t>a certain </a:t>
            </a:r>
            <a:r>
              <a:rPr lang="en-US" dirty="0"/>
              <a:t>force. Relative to this force</a:t>
            </a:r>
            <a:r>
              <a:rPr lang="en-US" dirty="0" smtClean="0"/>
              <a:t>, the </a:t>
            </a:r>
            <a:r>
              <a:rPr lang="en-US" dirty="0"/>
              <a:t>pull of the Moon on Earth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little less.</a:t>
            </a:r>
          </a:p>
          <a:p>
            <a:r>
              <a:rPr lang="en-US" dirty="0" smtClean="0"/>
              <a:t>the </a:t>
            </a:r>
            <a:r>
              <a:rPr lang="en-US" dirty="0"/>
              <a:t>same.</a:t>
            </a:r>
          </a:p>
          <a:p>
            <a:r>
              <a:rPr lang="en-US" dirty="0" smtClean="0"/>
              <a:t>a </a:t>
            </a:r>
            <a:r>
              <a:rPr lang="en-US" dirty="0"/>
              <a:t>little greater.</a:t>
            </a:r>
          </a:p>
          <a:p>
            <a:r>
              <a:rPr lang="en-US" dirty="0" smtClean="0"/>
              <a:t>much </a:t>
            </a:r>
            <a:r>
              <a:rPr lang="en-US" dirty="0"/>
              <a:t>less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5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Earth pulls on the Moon with </a:t>
            </a:r>
            <a:r>
              <a:rPr lang="en-US" dirty="0" smtClean="0"/>
              <a:t>a certain </a:t>
            </a:r>
            <a:r>
              <a:rPr lang="en-US" dirty="0"/>
              <a:t>force. Relative to this force</a:t>
            </a:r>
            <a:r>
              <a:rPr lang="en-US" dirty="0" smtClean="0"/>
              <a:t>, the </a:t>
            </a:r>
            <a:r>
              <a:rPr lang="en-US" dirty="0"/>
              <a:t>pull of the Moon on Earth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little less.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same.</a:t>
            </a:r>
          </a:p>
          <a:p>
            <a:r>
              <a:rPr lang="en-US" dirty="0" smtClean="0"/>
              <a:t>a </a:t>
            </a:r>
            <a:r>
              <a:rPr lang="en-US" dirty="0"/>
              <a:t>little greater.</a:t>
            </a:r>
          </a:p>
          <a:p>
            <a:r>
              <a:rPr lang="en-US" dirty="0" smtClean="0"/>
              <a:t>much </a:t>
            </a:r>
            <a:r>
              <a:rPr lang="en-US" dirty="0"/>
              <a:t>less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2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boulder falls due to gravity. The reaction to the force on the boulder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air </a:t>
            </a:r>
            <a:r>
              <a:rPr lang="en-US" dirty="0"/>
              <a:t>resistance.</a:t>
            </a:r>
          </a:p>
          <a:p>
            <a:r>
              <a:rPr lang="en-US" dirty="0" smtClean="0"/>
              <a:t>the </a:t>
            </a:r>
            <a:r>
              <a:rPr lang="en-US" dirty="0"/>
              <a:t>boulder pulling up on Earth.</a:t>
            </a:r>
          </a:p>
          <a:p>
            <a:r>
              <a:rPr lang="en-US" dirty="0" smtClean="0"/>
              <a:t>the </a:t>
            </a:r>
            <a:r>
              <a:rPr lang="en-US" dirty="0"/>
              <a:t>boulder being pulled downward by Earth.</a:t>
            </a:r>
          </a:p>
          <a:p>
            <a:r>
              <a:rPr lang="en-US" dirty="0" smtClean="0"/>
              <a:t>Actually</a:t>
            </a:r>
            <a:r>
              <a:rPr lang="en-US" dirty="0"/>
              <a:t>, all 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5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boulder falls due to gravity. The reaction to the force on the boulder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air </a:t>
            </a:r>
            <a:r>
              <a:rPr lang="en-US" dirty="0"/>
              <a:t>resistance.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boulder pulling up on Earth.</a:t>
            </a:r>
          </a:p>
          <a:p>
            <a:r>
              <a:rPr lang="en-US" dirty="0" smtClean="0"/>
              <a:t>the </a:t>
            </a:r>
            <a:r>
              <a:rPr lang="en-US" dirty="0"/>
              <a:t>boulder being pulled downward by Earth.</a:t>
            </a:r>
          </a:p>
          <a:p>
            <a:r>
              <a:rPr lang="en-US" dirty="0" smtClean="0"/>
              <a:t>Actually</a:t>
            </a:r>
            <a:r>
              <a:rPr lang="en-US" dirty="0"/>
              <a:t>, all 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8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If action is a foot kicking a soccer ball, the reaction is an equal force on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ball</a:t>
            </a:r>
            <a:r>
              <a:rPr lang="en-US" dirty="0"/>
              <a:t>.</a:t>
            </a:r>
          </a:p>
          <a:p>
            <a:r>
              <a:rPr lang="en-US" dirty="0" smtClean="0"/>
              <a:t>foot</a:t>
            </a:r>
            <a:r>
              <a:rPr lang="en-US" dirty="0"/>
              <a:t>.</a:t>
            </a:r>
          </a:p>
          <a:p>
            <a:r>
              <a:rPr lang="en-US" dirty="0" smtClean="0"/>
              <a:t>ground</a:t>
            </a:r>
            <a:r>
              <a:rPr lang="en-US" dirty="0"/>
              <a:t>.</a:t>
            </a:r>
          </a:p>
          <a:p>
            <a:r>
              <a:rPr lang="en-US" dirty="0" smtClean="0"/>
              <a:t>air </a:t>
            </a:r>
            <a:r>
              <a:rPr lang="en-US" dirty="0"/>
              <a:t>drag of motion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If action is a foot kicking a soccer ball, the reaction is an equal force on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ball</a:t>
            </a:r>
            <a:r>
              <a:rPr lang="en-US" dirty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foot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ground</a:t>
            </a:r>
            <a:r>
              <a:rPr lang="en-US" dirty="0"/>
              <a:t>.</a:t>
            </a:r>
          </a:p>
          <a:p>
            <a:r>
              <a:rPr lang="en-US" dirty="0" smtClean="0"/>
              <a:t>air </a:t>
            </a:r>
            <a:r>
              <a:rPr lang="en-US" dirty="0"/>
              <a:t>drag of motion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2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Two identical carts have a </a:t>
            </a:r>
            <a:r>
              <a:rPr lang="en-US" dirty="0" smtClean="0"/>
              <a:t>compressed spring </a:t>
            </a:r>
            <a:r>
              <a:rPr lang="en-US" dirty="0"/>
              <a:t>between them. When the spring is released, the carts recoil from each other with oppositely directed accelerations that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almost </a:t>
            </a:r>
            <a:r>
              <a:rPr lang="en-US" dirty="0"/>
              <a:t>equal.</a:t>
            </a:r>
          </a:p>
          <a:p>
            <a:r>
              <a:rPr lang="en-US" dirty="0" smtClean="0"/>
              <a:t>equal</a:t>
            </a:r>
            <a:r>
              <a:rPr lang="en-US" dirty="0"/>
              <a:t>.</a:t>
            </a:r>
          </a:p>
          <a:p>
            <a:r>
              <a:rPr lang="en-US" dirty="0" smtClean="0"/>
              <a:t>unequal</a:t>
            </a:r>
            <a:r>
              <a:rPr lang="en-US" dirty="0"/>
              <a:t>.</a:t>
            </a:r>
          </a:p>
          <a:p>
            <a:r>
              <a:rPr lang="en-US" dirty="0" smtClean="0"/>
              <a:t>zero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8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Two identical carts have a </a:t>
            </a:r>
            <a:r>
              <a:rPr lang="en-US" dirty="0" smtClean="0"/>
              <a:t>compressed spring </a:t>
            </a:r>
            <a:r>
              <a:rPr lang="en-US" dirty="0"/>
              <a:t>between them. When the spring is released, the carts recoil from each other with oppositely directed accelerations that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almost </a:t>
            </a:r>
            <a:r>
              <a:rPr lang="en-US" dirty="0"/>
              <a:t>equal.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equal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unequal</a:t>
            </a:r>
            <a:r>
              <a:rPr lang="en-US" dirty="0"/>
              <a:t>.</a:t>
            </a:r>
          </a:p>
          <a:p>
            <a:r>
              <a:rPr lang="en-US" dirty="0" smtClean="0"/>
              <a:t>zero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8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An axe is swung against a tree </a:t>
            </a:r>
            <a:r>
              <a:rPr lang="en-US" dirty="0" smtClean="0"/>
              <a:t>with a </a:t>
            </a:r>
            <a:r>
              <a:rPr lang="en-US" dirty="0"/>
              <a:t>blow of 4000 N. The force that acts on the axe during this event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less </a:t>
            </a:r>
            <a:r>
              <a:rPr lang="en-US" dirty="0"/>
              <a:t>than 4000 N.</a:t>
            </a:r>
          </a:p>
          <a:p>
            <a:r>
              <a:rPr lang="en-US" dirty="0" smtClean="0"/>
              <a:t>4000 </a:t>
            </a:r>
            <a:r>
              <a:rPr lang="en-US" dirty="0"/>
              <a:t>N.</a:t>
            </a:r>
          </a:p>
          <a:p>
            <a:r>
              <a:rPr lang="en-US" dirty="0" smtClean="0"/>
              <a:t>greater </a:t>
            </a:r>
            <a:r>
              <a:rPr lang="en-US" dirty="0"/>
              <a:t>than 4000 N.</a:t>
            </a:r>
          </a:p>
          <a:p>
            <a:r>
              <a:rPr lang="en-US" dirty="0" smtClean="0"/>
              <a:t>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1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An axe is swung against a tree </a:t>
            </a:r>
            <a:r>
              <a:rPr lang="en-US" dirty="0" smtClean="0"/>
              <a:t>with a </a:t>
            </a:r>
            <a:r>
              <a:rPr lang="en-US" dirty="0"/>
              <a:t>blow of 4000 N. The force that acts on the axe during this event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less </a:t>
            </a:r>
            <a:r>
              <a:rPr lang="en-US" dirty="0"/>
              <a:t>than 4000 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4000 </a:t>
            </a:r>
            <a:r>
              <a:rPr lang="en-US" b="1" dirty="0">
                <a:solidFill>
                  <a:srgbClr val="FF0000"/>
                </a:solidFill>
              </a:rPr>
              <a:t>N.</a:t>
            </a:r>
          </a:p>
          <a:p>
            <a:r>
              <a:rPr lang="en-US" dirty="0" smtClean="0"/>
              <a:t>greater </a:t>
            </a:r>
            <a:r>
              <a:rPr lang="en-US" dirty="0"/>
              <a:t>than 4000 N.</a:t>
            </a:r>
          </a:p>
          <a:p>
            <a:r>
              <a:rPr lang="en-US" dirty="0" smtClean="0"/>
              <a:t>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7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force is a push or pull that is </a:t>
            </a:r>
            <a:r>
              <a:rPr lang="en-US" dirty="0" smtClean="0"/>
              <a:t>required </a:t>
            </a:r>
            <a:r>
              <a:rPr lang="en-US" dirty="0"/>
              <a:t>to change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composition </a:t>
            </a:r>
            <a:r>
              <a:rPr lang="en-US" dirty="0"/>
              <a:t>of an object.</a:t>
            </a:r>
          </a:p>
          <a:p>
            <a:r>
              <a:rPr lang="en-US" dirty="0" smtClean="0"/>
              <a:t>the </a:t>
            </a:r>
            <a:r>
              <a:rPr lang="en-US" dirty="0"/>
              <a:t>state of motion of an object.</a:t>
            </a:r>
          </a:p>
          <a:p>
            <a:r>
              <a:rPr lang="en-US" dirty="0" smtClean="0"/>
              <a:t>color </a:t>
            </a:r>
            <a:r>
              <a:rPr lang="en-US" dirty="0"/>
              <a:t>of an object.</a:t>
            </a:r>
          </a:p>
          <a:p>
            <a:r>
              <a:rPr lang="en-US" dirty="0" smtClean="0"/>
              <a:t>temperature </a:t>
            </a:r>
            <a:r>
              <a:rPr lang="en-US" dirty="0"/>
              <a:t>of an object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When the neck of an air-filled balloon </a:t>
            </a:r>
            <a:r>
              <a:rPr lang="en-US" dirty="0" smtClean="0"/>
              <a:t>is </a:t>
            </a:r>
            <a:r>
              <a:rPr lang="en-US" dirty="0"/>
              <a:t>untied and air escapes, the balloon shoots through the air. The force that propels the balloon is provided by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surrounding </a:t>
            </a:r>
            <a:r>
              <a:rPr lang="en-US" dirty="0"/>
              <a:t>air.</a:t>
            </a:r>
          </a:p>
          <a:p>
            <a:r>
              <a:rPr lang="en-US" dirty="0" smtClean="0"/>
              <a:t>ejected </a:t>
            </a:r>
            <a:r>
              <a:rPr lang="en-US" dirty="0"/>
              <a:t>air.</a:t>
            </a:r>
          </a:p>
          <a:p>
            <a:r>
              <a:rPr lang="en-US" dirty="0" smtClean="0"/>
              <a:t>air </a:t>
            </a:r>
            <a:r>
              <a:rPr lang="en-US" dirty="0"/>
              <a:t>still in the balloon.</a:t>
            </a:r>
          </a:p>
          <a:p>
            <a:r>
              <a:rPr lang="en-US" dirty="0" smtClean="0"/>
              <a:t>ground </a:t>
            </a:r>
            <a:r>
              <a:rPr lang="en-US" dirty="0"/>
              <a:t>beneath the balloon.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0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938992"/>
          </a:xfrm>
        </p:spPr>
        <p:txBody>
          <a:bodyPr/>
          <a:lstStyle/>
          <a:p>
            <a:r>
              <a:rPr lang="en-US" dirty="0"/>
              <a:t>When the neck of an air-filled balloon </a:t>
            </a:r>
            <a:r>
              <a:rPr lang="en-US" dirty="0" smtClean="0"/>
              <a:t>is </a:t>
            </a:r>
            <a:r>
              <a:rPr lang="en-US" dirty="0"/>
              <a:t>untied and air escapes, the balloon shoots through the air. The force that propels the balloon is provided by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surrounding </a:t>
            </a:r>
            <a:r>
              <a:rPr lang="en-US" dirty="0"/>
              <a:t>air.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ejected </a:t>
            </a:r>
            <a:r>
              <a:rPr lang="en-US" b="1" dirty="0">
                <a:solidFill>
                  <a:srgbClr val="FF0000"/>
                </a:solidFill>
              </a:rPr>
              <a:t>air.</a:t>
            </a:r>
          </a:p>
          <a:p>
            <a:r>
              <a:rPr lang="en-US" dirty="0" smtClean="0"/>
              <a:t>air </a:t>
            </a:r>
            <a:r>
              <a:rPr lang="en-US" dirty="0"/>
              <a:t>still in the balloon.</a:t>
            </a:r>
          </a:p>
          <a:p>
            <a:r>
              <a:rPr lang="en-US" dirty="0" smtClean="0"/>
              <a:t>ground </a:t>
            </a:r>
            <a:r>
              <a:rPr lang="en-US" dirty="0"/>
              <a:t>beneath the balloon.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you jump vertically upward, strictly speaking, you cause Earth 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also </a:t>
            </a:r>
            <a:r>
              <a:rPr lang="en-US" dirty="0"/>
              <a:t>move upward with you.</a:t>
            </a:r>
          </a:p>
          <a:p>
            <a:r>
              <a:rPr lang="en-US" dirty="0" smtClean="0"/>
              <a:t>remain </a:t>
            </a:r>
            <a:r>
              <a:rPr lang="en-US" dirty="0"/>
              <a:t>stationary.</a:t>
            </a:r>
          </a:p>
          <a:p>
            <a:r>
              <a:rPr lang="en-US" dirty="0" smtClean="0"/>
              <a:t>move </a:t>
            </a:r>
            <a:r>
              <a:rPr lang="en-US" dirty="0"/>
              <a:t>downward.</a:t>
            </a:r>
          </a:p>
          <a:p>
            <a:r>
              <a:rPr lang="en-US" dirty="0" smtClean="0"/>
              <a:t>move </a:t>
            </a:r>
            <a:r>
              <a:rPr lang="en-US" dirty="0"/>
              <a:t>sideways a bit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5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you jump vertically upward, strictly speaking, you cause Earth 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also </a:t>
            </a:r>
            <a:r>
              <a:rPr lang="en-US" dirty="0"/>
              <a:t>move upward with you.</a:t>
            </a:r>
          </a:p>
          <a:p>
            <a:r>
              <a:rPr lang="en-US" dirty="0" smtClean="0"/>
              <a:t>remain </a:t>
            </a:r>
            <a:r>
              <a:rPr lang="en-US" dirty="0"/>
              <a:t>stationary.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move </a:t>
            </a:r>
            <a:r>
              <a:rPr lang="en-US" b="1" dirty="0">
                <a:solidFill>
                  <a:srgbClr val="FF0000"/>
                </a:solidFill>
              </a:rPr>
              <a:t>downward.</a:t>
            </a:r>
          </a:p>
          <a:p>
            <a:r>
              <a:rPr lang="en-US" dirty="0" smtClean="0"/>
              <a:t>move </a:t>
            </a:r>
            <a:r>
              <a:rPr lang="en-US" dirty="0"/>
              <a:t>sideways a bit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8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2862322"/>
          </a:xfrm>
        </p:spPr>
        <p:txBody>
          <a:bodyPr/>
          <a:lstStyle/>
          <a:p>
            <a:r>
              <a:rPr lang="en-US" dirty="0"/>
              <a:t>A mosquito has a collision with the windshield of a massive high-speed truck. The force of impact on the mosquito is </a:t>
            </a:r>
            <a:r>
              <a:rPr lang="en-US" dirty="0" smtClean="0"/>
              <a:t>_______</a:t>
            </a:r>
            <a:r>
              <a:rPr lang="en-US" dirty="0"/>
              <a:t>_</a:t>
            </a:r>
            <a:r>
              <a:rPr lang="en-US" dirty="0" smtClean="0"/>
              <a:t> the </a:t>
            </a:r>
            <a:r>
              <a:rPr lang="en-US" dirty="0"/>
              <a:t>force on the truck, and the acceleration of the mosquito </a:t>
            </a:r>
            <a:r>
              <a:rPr lang="en-US" dirty="0" smtClean="0"/>
              <a:t>is ________ the </a:t>
            </a:r>
            <a:r>
              <a:rPr lang="en-US" dirty="0"/>
              <a:t>deceleration of the truck.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7580"/>
            <a:ext cx="8229600" cy="1932837"/>
          </a:xfrm>
        </p:spPr>
        <p:txBody>
          <a:bodyPr/>
          <a:lstStyle/>
          <a:p>
            <a:r>
              <a:rPr lang="en-US" dirty="0" smtClean="0"/>
              <a:t>less </a:t>
            </a:r>
            <a:r>
              <a:rPr lang="en-US" dirty="0"/>
              <a:t>than; less than</a:t>
            </a:r>
          </a:p>
          <a:p>
            <a:r>
              <a:rPr lang="en-US" dirty="0" smtClean="0"/>
              <a:t>more </a:t>
            </a:r>
            <a:r>
              <a:rPr lang="en-US" dirty="0"/>
              <a:t>than; less than</a:t>
            </a:r>
          </a:p>
          <a:p>
            <a:r>
              <a:rPr lang="en-US" dirty="0" smtClean="0"/>
              <a:t>the </a:t>
            </a:r>
            <a:r>
              <a:rPr lang="en-US" dirty="0"/>
              <a:t>same as; less than</a:t>
            </a:r>
          </a:p>
          <a:p>
            <a:r>
              <a:rPr lang="en-US" dirty="0" smtClean="0"/>
              <a:t>the </a:t>
            </a:r>
            <a:r>
              <a:rPr lang="en-US" dirty="0"/>
              <a:t>same as; more than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2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2862322"/>
          </a:xfrm>
        </p:spPr>
        <p:txBody>
          <a:bodyPr/>
          <a:lstStyle/>
          <a:p>
            <a:r>
              <a:rPr lang="en-US" dirty="0"/>
              <a:t>A mosquito has a collision with the windshield of a massive high-speed truck. The force of impact on the mosquito </a:t>
            </a:r>
            <a:r>
              <a:rPr lang="en-US" dirty="0" smtClean="0"/>
              <a:t>is ________ the </a:t>
            </a:r>
            <a:r>
              <a:rPr lang="en-US" dirty="0"/>
              <a:t>force on the truck, and the acceleration of the mosquito </a:t>
            </a:r>
            <a:r>
              <a:rPr lang="en-US" dirty="0" smtClean="0"/>
              <a:t>is ________ the </a:t>
            </a:r>
            <a:r>
              <a:rPr lang="en-US" dirty="0"/>
              <a:t>deceleration of the truck.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7580"/>
            <a:ext cx="8229600" cy="1932837"/>
          </a:xfrm>
        </p:spPr>
        <p:txBody>
          <a:bodyPr/>
          <a:lstStyle/>
          <a:p>
            <a:r>
              <a:rPr lang="en-US" dirty="0" smtClean="0"/>
              <a:t>less </a:t>
            </a:r>
            <a:r>
              <a:rPr lang="en-US" dirty="0"/>
              <a:t>than; less than</a:t>
            </a:r>
          </a:p>
          <a:p>
            <a:r>
              <a:rPr lang="en-US" dirty="0" smtClean="0"/>
              <a:t>more </a:t>
            </a:r>
            <a:r>
              <a:rPr lang="en-US" dirty="0"/>
              <a:t>than; less than</a:t>
            </a:r>
          </a:p>
          <a:p>
            <a:r>
              <a:rPr lang="en-US" dirty="0" smtClean="0"/>
              <a:t>the </a:t>
            </a:r>
            <a:r>
              <a:rPr lang="en-US" dirty="0"/>
              <a:t>same as; less than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same as; more than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9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massive truck and a golf cart have a head-on collision with equal amounts of force. The least amount of acceleration occurs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truck.</a:t>
            </a:r>
          </a:p>
          <a:p>
            <a:r>
              <a:rPr lang="en-US" dirty="0" smtClean="0"/>
              <a:t>the </a:t>
            </a:r>
            <a:r>
              <a:rPr lang="en-US" dirty="0"/>
              <a:t>cart, if it is initially at rest.</a:t>
            </a:r>
          </a:p>
          <a:p>
            <a:r>
              <a:rPr lang="en-US" dirty="0" smtClean="0"/>
              <a:t>the </a:t>
            </a:r>
            <a:r>
              <a:rPr lang="en-US" dirty="0"/>
              <a:t>cart, whether at rest or moving.</a:t>
            </a:r>
          </a:p>
          <a:p>
            <a:r>
              <a:rPr lang="en-US" dirty="0" smtClean="0"/>
              <a:t>neither</a:t>
            </a:r>
            <a:r>
              <a:rPr lang="en-US" dirty="0"/>
              <a:t>, for they undergo the same acceleration.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 smtClean="0"/>
              <a:t>A massive truck and a golf cart have a head-on collision with equal amounts of force. The least amount of acceleration occurs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truck.</a:t>
            </a:r>
          </a:p>
          <a:p>
            <a:r>
              <a:rPr lang="en-US" dirty="0" smtClean="0"/>
              <a:t>the </a:t>
            </a:r>
            <a:r>
              <a:rPr lang="en-US" dirty="0"/>
              <a:t>cart, if it is initially at rest.</a:t>
            </a:r>
          </a:p>
          <a:p>
            <a:r>
              <a:rPr lang="en-US" dirty="0" smtClean="0"/>
              <a:t>the </a:t>
            </a:r>
            <a:r>
              <a:rPr lang="en-US" dirty="0"/>
              <a:t>cart, whether at rest or moving.</a:t>
            </a:r>
          </a:p>
          <a:p>
            <a:r>
              <a:rPr lang="en-US" dirty="0" smtClean="0"/>
              <a:t>neither</a:t>
            </a:r>
            <a:r>
              <a:rPr lang="en-US" dirty="0"/>
              <a:t>, for they undergo the same acceleration.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6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 squid pushes against water, the squid moves forward because the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offers </a:t>
            </a:r>
            <a:r>
              <a:rPr lang="en-US" dirty="0"/>
              <a:t>no resistance.</a:t>
            </a:r>
          </a:p>
          <a:p>
            <a:r>
              <a:rPr lang="en-US" dirty="0" smtClean="0"/>
              <a:t>exerts </a:t>
            </a:r>
            <a:r>
              <a:rPr lang="en-US" dirty="0"/>
              <a:t>a net backward force.</a:t>
            </a:r>
          </a:p>
          <a:p>
            <a:r>
              <a:rPr lang="en-US" dirty="0" smtClean="0"/>
              <a:t>exerts </a:t>
            </a:r>
            <a:r>
              <a:rPr lang="en-US" dirty="0"/>
              <a:t>a net forward force.</a:t>
            </a:r>
          </a:p>
          <a:p>
            <a:r>
              <a:rPr lang="en-US" dirty="0" smtClean="0"/>
              <a:t>has </a:t>
            </a:r>
            <a:r>
              <a:rPr lang="en-US" dirty="0"/>
              <a:t>the same density as the fish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2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When a squid pushes against water, the squid moves forward because the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offers </a:t>
            </a:r>
            <a:r>
              <a:rPr lang="en-US" dirty="0"/>
              <a:t>no resistance.</a:t>
            </a:r>
          </a:p>
          <a:p>
            <a:r>
              <a:rPr lang="en-US" dirty="0" smtClean="0"/>
              <a:t>exerts </a:t>
            </a:r>
            <a:r>
              <a:rPr lang="en-US" dirty="0"/>
              <a:t>a net backward force.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exerts </a:t>
            </a:r>
            <a:r>
              <a:rPr lang="en-US" b="1" dirty="0">
                <a:solidFill>
                  <a:srgbClr val="FF0000"/>
                </a:solidFill>
              </a:rPr>
              <a:t>a net forward force.</a:t>
            </a:r>
          </a:p>
          <a:p>
            <a:r>
              <a:rPr lang="en-US" dirty="0" smtClean="0"/>
              <a:t>has </a:t>
            </a:r>
            <a:r>
              <a:rPr lang="en-US" dirty="0"/>
              <a:t>the same density as the fish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force is a push or pull that </a:t>
            </a:r>
            <a:r>
              <a:rPr lang="en-US" dirty="0" smtClean="0"/>
              <a:t>is required </a:t>
            </a:r>
            <a:r>
              <a:rPr lang="en-US" dirty="0"/>
              <a:t>to change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composition </a:t>
            </a:r>
            <a:r>
              <a:rPr lang="en-US" dirty="0"/>
              <a:t>of an object.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state of motion of an object.</a:t>
            </a:r>
          </a:p>
          <a:p>
            <a:r>
              <a:rPr lang="en-US" dirty="0" smtClean="0"/>
              <a:t>color </a:t>
            </a:r>
            <a:r>
              <a:rPr lang="en-US" dirty="0"/>
              <a:t>of an object.</a:t>
            </a:r>
          </a:p>
          <a:p>
            <a:r>
              <a:rPr lang="en-US" dirty="0" smtClean="0"/>
              <a:t>temperature </a:t>
            </a:r>
            <a:r>
              <a:rPr lang="en-US" dirty="0"/>
              <a:t>of an object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net force on a kicked </a:t>
            </a:r>
            <a:r>
              <a:rPr lang="en-US" dirty="0" smtClean="0"/>
              <a:t>soccer ball </a:t>
            </a:r>
            <a:r>
              <a:rPr lang="en-US" dirty="0"/>
              <a:t>can be zero when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action </a:t>
            </a:r>
            <a:r>
              <a:rPr lang="en-US" dirty="0"/>
              <a:t>and reaction both act on the ball.</a:t>
            </a:r>
          </a:p>
          <a:p>
            <a:r>
              <a:rPr lang="en-US" dirty="0" smtClean="0"/>
              <a:t>it </a:t>
            </a:r>
            <a:r>
              <a:rPr lang="en-US" dirty="0"/>
              <a:t>is kicked by two feet with equal and opposite amounts of force. </a:t>
            </a:r>
          </a:p>
          <a:p>
            <a:r>
              <a:rPr lang="en-US" dirty="0" smtClean="0"/>
              <a:t>it </a:t>
            </a:r>
            <a:r>
              <a:rPr lang="en-US" dirty="0"/>
              <a:t>is kicked in the same direction by two feet.</a:t>
            </a:r>
          </a:p>
          <a:p>
            <a:r>
              <a:rPr lang="en-US" dirty="0" smtClean="0"/>
              <a:t>it </a:t>
            </a:r>
            <a:r>
              <a:rPr lang="en-US" dirty="0"/>
              <a:t>is kicked by two feet at right angles to each other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net force on a kicked </a:t>
            </a:r>
            <a:r>
              <a:rPr lang="en-US" dirty="0" smtClean="0"/>
              <a:t>soccer ball </a:t>
            </a:r>
            <a:r>
              <a:rPr lang="en-US" dirty="0"/>
              <a:t>can be zero when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action </a:t>
            </a:r>
            <a:r>
              <a:rPr lang="en-US" dirty="0"/>
              <a:t>and reaction both act on the ball.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dirty="0">
                <a:solidFill>
                  <a:srgbClr val="FF0000"/>
                </a:solidFill>
              </a:rPr>
              <a:t>is kicked by two feet with equal and opposite amounts of force. </a:t>
            </a:r>
          </a:p>
          <a:p>
            <a:r>
              <a:rPr lang="en-US" dirty="0" smtClean="0"/>
              <a:t>it </a:t>
            </a:r>
            <a:r>
              <a:rPr lang="en-US" dirty="0"/>
              <a:t>is kicked in the same direction by two feet.</a:t>
            </a:r>
          </a:p>
          <a:p>
            <a:r>
              <a:rPr lang="en-US" dirty="0" smtClean="0"/>
              <a:t>it </a:t>
            </a:r>
            <a:r>
              <a:rPr lang="en-US" dirty="0"/>
              <a:t>is kicked by two feet at right angles to each other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4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amount of force with which a </a:t>
            </a:r>
            <a:r>
              <a:rPr lang="en-US" dirty="0" smtClean="0"/>
              <a:t>boxer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punch lands depends on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condition of the boxer.</a:t>
            </a:r>
          </a:p>
          <a:p>
            <a:r>
              <a:rPr lang="en-US" dirty="0" smtClean="0"/>
              <a:t>mass </a:t>
            </a:r>
            <a:r>
              <a:rPr lang="en-US" dirty="0"/>
              <a:t>of </a:t>
            </a:r>
            <a:r>
              <a:rPr lang="en-US" dirty="0" smtClean="0"/>
              <a:t>what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being hit.</a:t>
            </a:r>
          </a:p>
          <a:p>
            <a:r>
              <a:rPr lang="en-US" dirty="0" smtClean="0"/>
              <a:t>boxer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attitude.</a:t>
            </a:r>
          </a:p>
          <a:p>
            <a:r>
              <a:rPr lang="en-US" dirty="0" smtClean="0"/>
              <a:t>None </a:t>
            </a:r>
            <a:r>
              <a:rPr lang="en-US" dirty="0"/>
              <a:t>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4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amount of force with which a </a:t>
            </a:r>
            <a:r>
              <a:rPr lang="en-US" dirty="0" smtClean="0"/>
              <a:t>boxer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punch lands depends on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physical </a:t>
            </a:r>
            <a:r>
              <a:rPr lang="en-US" dirty="0"/>
              <a:t>condition of the boxer.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mass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what</a:t>
            </a:r>
            <a:r>
              <a:rPr lang="fr-FR" b="1" dirty="0" smtClean="0">
                <a:solidFill>
                  <a:srgbClr val="FF0000"/>
                </a:solidFill>
              </a:rPr>
              <a:t>'</a:t>
            </a:r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>
                <a:solidFill>
                  <a:srgbClr val="FF0000"/>
                </a:solidFill>
              </a:rPr>
              <a:t>being hit.</a:t>
            </a:r>
          </a:p>
          <a:p>
            <a:r>
              <a:rPr lang="en-US" dirty="0" smtClean="0"/>
              <a:t>boxer</a:t>
            </a:r>
            <a:r>
              <a:rPr lang="fr-FR" dirty="0" smtClean="0"/>
              <a:t>'</a:t>
            </a:r>
            <a:r>
              <a:rPr lang="en-US" dirty="0" smtClean="0"/>
              <a:t>s </a:t>
            </a:r>
            <a:r>
              <a:rPr lang="en-US" dirty="0"/>
              <a:t>attitude.</a:t>
            </a:r>
          </a:p>
          <a:p>
            <a:r>
              <a:rPr lang="en-US" dirty="0" smtClean="0"/>
              <a:t>None </a:t>
            </a:r>
            <a:r>
              <a:rPr lang="en-US" dirty="0"/>
              <a:t>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6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You run horizontally at 4 m/s in a vertically falling rain that falls at 4 m/s. Relative to you, the raindrops are falling at an angle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0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/>
          </a:p>
          <a:p>
            <a:r>
              <a:rPr lang="en-US" dirty="0" smtClean="0"/>
              <a:t>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/>
          </a:p>
          <a:p>
            <a:r>
              <a:rPr lang="en-US" dirty="0" smtClean="0"/>
              <a:t>53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/>
          </a:p>
          <a:p>
            <a:r>
              <a:rPr lang="en-US" dirty="0" smtClean="0"/>
              <a:t>90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You run horizontally at 4 m/s in a vertically falling rain that falls at 4 m/s. Relative to you, the raindrops are falling at an angle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/>
              <a:t>0</a:t>
            </a:r>
            <a:r>
              <a:rPr lang="en-US" dirty="0">
                <a:sym typeface="Symbol" panose="05050102010706020507" pitchFamily="18" charset="2"/>
              </a:rPr>
              <a:t>.</a:t>
            </a:r>
            <a:endParaRPr lang="en-US" spc="-1500" dirty="0"/>
          </a:p>
          <a:p>
            <a:r>
              <a:rPr lang="en-US" b="1" dirty="0" smtClean="0">
                <a:solidFill>
                  <a:srgbClr val="FF0000"/>
                </a:solidFill>
              </a:rPr>
              <a:t>45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en-US" b="1" spc="-1500" dirty="0">
              <a:solidFill>
                <a:srgbClr val="FF0000"/>
              </a:solidFill>
            </a:endParaRPr>
          </a:p>
          <a:p>
            <a:r>
              <a:rPr lang="en-US" dirty="0"/>
              <a:t>53</a:t>
            </a:r>
            <a:r>
              <a:rPr lang="en-US" dirty="0">
                <a:sym typeface="Symbol" panose="05050102010706020507" pitchFamily="18" charset="2"/>
              </a:rPr>
              <a:t>.</a:t>
            </a:r>
            <a:endParaRPr lang="en-US" spc="-1500" dirty="0"/>
          </a:p>
          <a:p>
            <a:r>
              <a:rPr lang="en-US" dirty="0"/>
              <a:t>90</a:t>
            </a:r>
            <a:r>
              <a:rPr lang="en-US" dirty="0">
                <a:sym typeface="Symbol" panose="05050102010706020507" pitchFamily="18" charset="2"/>
              </a:rPr>
              <a:t>.</a:t>
            </a:r>
            <a:endParaRPr lang="en-US" spc="-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1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resultant of a 30-N force and </a:t>
            </a:r>
            <a:r>
              <a:rPr lang="en-US" dirty="0" smtClean="0"/>
              <a:t>a 40</a:t>
            </a:r>
            <a:r>
              <a:rPr lang="en-US" dirty="0"/>
              <a:t>-N force cannot possibly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10 </a:t>
            </a:r>
            <a:r>
              <a:rPr lang="en-US" dirty="0"/>
              <a:t>N.</a:t>
            </a:r>
          </a:p>
          <a:p>
            <a:r>
              <a:rPr lang="en-US" dirty="0" smtClean="0"/>
              <a:t>50 </a:t>
            </a:r>
            <a:r>
              <a:rPr lang="en-US" dirty="0"/>
              <a:t>N.</a:t>
            </a:r>
          </a:p>
          <a:p>
            <a:r>
              <a:rPr lang="en-US" dirty="0" smtClean="0"/>
              <a:t>70 </a:t>
            </a:r>
            <a:r>
              <a:rPr lang="en-US" dirty="0"/>
              <a:t>N.</a:t>
            </a:r>
          </a:p>
          <a:p>
            <a:r>
              <a:rPr lang="en-US" dirty="0" smtClean="0"/>
              <a:t>80 </a:t>
            </a:r>
            <a:r>
              <a:rPr lang="en-US" dirty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The resultant of a 30-N force and </a:t>
            </a:r>
            <a:r>
              <a:rPr lang="en-US" dirty="0" smtClean="0"/>
              <a:t>a 40</a:t>
            </a:r>
            <a:r>
              <a:rPr lang="en-US" dirty="0"/>
              <a:t>-N force cannot possibly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10 </a:t>
            </a:r>
            <a:r>
              <a:rPr lang="en-US" dirty="0"/>
              <a:t>N.</a:t>
            </a:r>
          </a:p>
          <a:p>
            <a:r>
              <a:rPr lang="en-US" dirty="0" smtClean="0"/>
              <a:t>50 </a:t>
            </a:r>
            <a:r>
              <a:rPr lang="en-US" dirty="0"/>
              <a:t>N.</a:t>
            </a:r>
          </a:p>
          <a:p>
            <a:r>
              <a:rPr lang="en-US" dirty="0" smtClean="0"/>
              <a:t>70 </a:t>
            </a:r>
            <a:r>
              <a:rPr lang="en-US" dirty="0"/>
              <a:t>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80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3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When Nellie Newton hangs by a pair of ropes at different angles to the vertical, the rope tension is greater in the rope that makes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smallest </a:t>
            </a:r>
            <a:r>
              <a:rPr lang="en-US" dirty="0"/>
              <a:t>angle to the vertical.</a:t>
            </a:r>
          </a:p>
          <a:p>
            <a:r>
              <a:rPr lang="en-US" dirty="0" smtClean="0"/>
              <a:t>largest </a:t>
            </a:r>
            <a:r>
              <a:rPr lang="en-US" dirty="0"/>
              <a:t>angle to the vertical.</a:t>
            </a:r>
          </a:p>
          <a:p>
            <a:r>
              <a:rPr lang="en-US" dirty="0" smtClean="0"/>
              <a:t>Depends </a:t>
            </a:r>
            <a:r>
              <a:rPr lang="en-US" dirty="0"/>
              <a:t>on the lengths of the ropes.</a:t>
            </a:r>
          </a:p>
          <a:p>
            <a:r>
              <a:rPr lang="en-US" dirty="0" smtClean="0"/>
              <a:t>All </a:t>
            </a:r>
            <a:r>
              <a:rPr lang="en-US" dirty="0"/>
              <a:t>of these, to some degree.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When Nellie Newton hangs by a pair of ropes at different angles to the vertical, the rope tension is greater in the rope that makes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smallest </a:t>
            </a:r>
            <a:r>
              <a:rPr lang="en-US" b="1" dirty="0">
                <a:solidFill>
                  <a:srgbClr val="FF0000"/>
                </a:solidFill>
              </a:rPr>
              <a:t>angle to the vertical.</a:t>
            </a:r>
          </a:p>
          <a:p>
            <a:r>
              <a:rPr lang="en-US" dirty="0" smtClean="0"/>
              <a:t>largest </a:t>
            </a:r>
            <a:r>
              <a:rPr lang="en-US" dirty="0"/>
              <a:t>angle to the vertical.</a:t>
            </a:r>
          </a:p>
          <a:p>
            <a:r>
              <a:rPr lang="en-US" dirty="0" smtClean="0"/>
              <a:t>Depends </a:t>
            </a:r>
            <a:r>
              <a:rPr lang="en-US" dirty="0"/>
              <a:t>on the lengths of the ropes.</a:t>
            </a:r>
          </a:p>
          <a:p>
            <a:r>
              <a:rPr lang="en-US" dirty="0" smtClean="0"/>
              <a:t>All </a:t>
            </a:r>
            <a:r>
              <a:rPr lang="en-US" dirty="0"/>
              <a:t>of these, to some degree.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0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A force interaction </a:t>
            </a:r>
            <a:r>
              <a:rPr lang="en-US" dirty="0" smtClean="0"/>
              <a:t>requires at </a:t>
            </a:r>
            <a:r>
              <a:rPr lang="en-US" dirty="0"/>
              <a:t>least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force.</a:t>
            </a:r>
          </a:p>
          <a:p>
            <a:r>
              <a:rPr lang="en-US" dirty="0" smtClean="0"/>
              <a:t>two </a:t>
            </a:r>
            <a:r>
              <a:rPr lang="en-US" dirty="0"/>
              <a:t>forces.</a:t>
            </a:r>
          </a:p>
          <a:p>
            <a:r>
              <a:rPr lang="en-US" dirty="0" smtClean="0"/>
              <a:t>an </a:t>
            </a:r>
            <a:r>
              <a:rPr lang="en-US" dirty="0"/>
              <a:t>action force.</a:t>
            </a:r>
          </a:p>
          <a:p>
            <a:r>
              <a:rPr lang="en-US" dirty="0" smtClean="0"/>
              <a:t>a </a:t>
            </a:r>
            <a:r>
              <a:rPr lang="en-US" dirty="0"/>
              <a:t>reaction force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2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normal force that acts on a block of ice that</a:t>
            </a:r>
            <a:br>
              <a:rPr lang="en-US" dirty="0" smtClean="0"/>
            </a:br>
            <a:r>
              <a:rPr lang="en-US" dirty="0" smtClean="0"/>
              <a:t>slides on a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is equal to </a:t>
            </a:r>
            <a:r>
              <a:rPr lang="en-US" i="1" dirty="0" smtClean="0"/>
              <a:t>mg</a:t>
            </a:r>
            <a:r>
              <a:rPr lang="en-US" dirty="0" smtClean="0"/>
              <a:t> at all angles.</a:t>
            </a:r>
          </a:p>
          <a:p>
            <a:r>
              <a:rPr lang="en-US" dirty="0" smtClean="0"/>
              <a:t>gets progressively less as the slope of the ramp increases.</a:t>
            </a:r>
          </a:p>
          <a:p>
            <a:r>
              <a:rPr lang="en-US" dirty="0" smtClean="0"/>
              <a:t>becomes greatest when the ramp is vertical.</a:t>
            </a:r>
          </a:p>
          <a:p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5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normal force that acts on a block of ice that</a:t>
            </a:r>
            <a:br>
              <a:rPr lang="en-US" dirty="0" smtClean="0"/>
            </a:br>
            <a:r>
              <a:rPr lang="en-US" dirty="0" smtClean="0"/>
              <a:t>slides on a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is equal to </a:t>
            </a:r>
            <a:r>
              <a:rPr lang="en-US" i="1" dirty="0" smtClean="0"/>
              <a:t>mg</a:t>
            </a:r>
            <a:r>
              <a:rPr lang="en-US" dirty="0" smtClean="0"/>
              <a:t> at all angles.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gets progressively less as the slope of the ramp increases.</a:t>
            </a:r>
          </a:p>
          <a:p>
            <a:r>
              <a:rPr lang="en-US" dirty="0" smtClean="0"/>
              <a:t>becomes greatest when the ramp is vertical.</a:t>
            </a:r>
          </a:p>
          <a:p>
            <a:r>
              <a:rPr lang="en-US" dirty="0" smtClean="0"/>
              <a:t>None of the above.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3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shoe on an inclined surface barely remains at rest when friction equals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/>
              <a:t>weight </a:t>
            </a:r>
            <a:r>
              <a:rPr lang="en-US" i="1" dirty="0"/>
              <a:t>mg</a:t>
            </a:r>
            <a:r>
              <a:rPr lang="en-US" dirty="0"/>
              <a:t> of the shoe.</a:t>
            </a:r>
          </a:p>
          <a:p>
            <a:r>
              <a:rPr lang="en-US" dirty="0" smtClean="0"/>
              <a:t>component </a:t>
            </a:r>
            <a:r>
              <a:rPr lang="en-US" dirty="0"/>
              <a:t>of </a:t>
            </a:r>
            <a:r>
              <a:rPr lang="en-US" i="1" dirty="0"/>
              <a:t>mg</a:t>
            </a:r>
            <a:r>
              <a:rPr lang="en-US" dirty="0" smtClean="0"/>
              <a:t> </a:t>
            </a:r>
            <a:r>
              <a:rPr lang="en-US" dirty="0"/>
              <a:t>parallel to the surface.</a:t>
            </a:r>
          </a:p>
          <a:p>
            <a:r>
              <a:rPr lang="en-US" dirty="0" smtClean="0"/>
              <a:t>component </a:t>
            </a:r>
            <a:r>
              <a:rPr lang="en-US" dirty="0"/>
              <a:t>of </a:t>
            </a:r>
            <a:r>
              <a:rPr lang="en-US" i="1" dirty="0"/>
              <a:t>mg</a:t>
            </a:r>
            <a:r>
              <a:rPr lang="en-US" dirty="0" smtClean="0"/>
              <a:t> </a:t>
            </a:r>
            <a:r>
              <a:rPr lang="en-US" dirty="0"/>
              <a:t>perpendicular to the surface.</a:t>
            </a:r>
          </a:p>
          <a:p>
            <a:r>
              <a:rPr lang="en-US" dirty="0" smtClean="0"/>
              <a:t>None </a:t>
            </a:r>
            <a:r>
              <a:rPr lang="en-US" dirty="0"/>
              <a:t>of the above.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8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/>
              <a:t>A shoe on an inclined surface barely remains at rest when friction equals the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/>
              <a:t>weight </a:t>
            </a:r>
            <a:r>
              <a:rPr lang="en-US" i="1" dirty="0"/>
              <a:t>mg</a:t>
            </a:r>
            <a:r>
              <a:rPr lang="en-US" dirty="0"/>
              <a:t> of the shoe.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component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i="1" dirty="0">
                <a:solidFill>
                  <a:srgbClr val="FF0000"/>
                </a:solidFill>
              </a:rPr>
              <a:t>mg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parallel to the surface.</a:t>
            </a:r>
          </a:p>
          <a:p>
            <a:r>
              <a:rPr lang="en-US" dirty="0" smtClean="0"/>
              <a:t>component </a:t>
            </a:r>
            <a:r>
              <a:rPr lang="en-US" dirty="0"/>
              <a:t>of </a:t>
            </a:r>
            <a:r>
              <a:rPr lang="en-US" i="1" dirty="0"/>
              <a:t>mg</a:t>
            </a:r>
            <a:r>
              <a:rPr lang="en-US" dirty="0" smtClean="0"/>
              <a:t> </a:t>
            </a:r>
            <a:r>
              <a:rPr lang="en-US" dirty="0"/>
              <a:t>perpendicular to the surface.</a:t>
            </a:r>
          </a:p>
          <a:p>
            <a:r>
              <a:rPr lang="en-US" dirty="0" smtClean="0"/>
              <a:t>None </a:t>
            </a:r>
            <a:r>
              <a:rPr lang="en-US" dirty="0"/>
              <a:t>of the above.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1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Horizontal and vertical components of velocity are equal when the projection angle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less than 45</a:t>
            </a:r>
            <a:r>
              <a:rPr lang="en-US" dirty="0" smtClean="0">
                <a:sym typeface="Symbol" panose="05050102010706020507" pitchFamily="18" charset="2"/>
              </a:rPr>
              <a:t>.</a:t>
            </a:r>
            <a:endParaRPr lang="en-US" spc="-1500" dirty="0" smtClean="0"/>
          </a:p>
          <a:p>
            <a:r>
              <a:rPr lang="en-US" dirty="0" smtClean="0"/>
              <a:t>equal to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 smtClean="0"/>
          </a:p>
          <a:p>
            <a:r>
              <a:rPr lang="en-US" dirty="0" smtClean="0"/>
              <a:t>greater than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 smtClean="0"/>
          </a:p>
          <a:p>
            <a:r>
              <a:rPr lang="en-US" dirty="0" smtClean="0"/>
              <a:t>vertical.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7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Horizontal and vertical components of velocity are equal when the projection angle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less than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equal to </a:t>
            </a:r>
            <a:r>
              <a:rPr lang="en-US" b="1" dirty="0" smtClean="0">
                <a:solidFill>
                  <a:srgbClr val="FF0000"/>
                </a:solidFill>
              </a:rPr>
              <a:t>45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en-US" b="1" spc="-15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greater than 45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spc="-1500" dirty="0" smtClean="0"/>
          </a:p>
          <a:p>
            <a:r>
              <a:rPr lang="en-US" dirty="0" smtClean="0"/>
              <a:t>vertical.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553998"/>
          </a:xfrm>
        </p:spPr>
        <p:txBody>
          <a:bodyPr/>
          <a:lstStyle/>
          <a:p>
            <a:r>
              <a:rPr lang="en-US" dirty="0"/>
              <a:t>A force interaction </a:t>
            </a:r>
            <a:r>
              <a:rPr lang="en-US" dirty="0" smtClean="0"/>
              <a:t>requires at </a:t>
            </a:r>
            <a:r>
              <a:rPr lang="en-US" dirty="0"/>
              <a:t>least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force.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two </a:t>
            </a:r>
            <a:r>
              <a:rPr lang="en-US" b="1" dirty="0">
                <a:solidFill>
                  <a:srgbClr val="FF0000"/>
                </a:solidFill>
              </a:rPr>
              <a:t>forces.</a:t>
            </a:r>
          </a:p>
          <a:p>
            <a:r>
              <a:rPr lang="en-US" dirty="0" smtClean="0"/>
              <a:t>an </a:t>
            </a:r>
            <a:r>
              <a:rPr lang="en-US" dirty="0"/>
              <a:t>action force.</a:t>
            </a:r>
          </a:p>
          <a:p>
            <a:r>
              <a:rPr lang="en-US" dirty="0" smtClean="0"/>
              <a:t>a </a:t>
            </a:r>
            <a:r>
              <a:rPr lang="en-US" dirty="0"/>
              <a:t>reaction force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0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Whenever one object exerts a </a:t>
            </a:r>
            <a:r>
              <a:rPr lang="en-US" dirty="0" smtClean="0"/>
              <a:t>force on </a:t>
            </a:r>
            <a:r>
              <a:rPr lang="en-US" dirty="0"/>
              <a:t>a second object, the second object exerts a force on the first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opposite in direction.</a:t>
            </a:r>
          </a:p>
          <a:p>
            <a:r>
              <a:rPr lang="en-US" dirty="0" smtClean="0"/>
              <a:t>is </a:t>
            </a:r>
            <a:r>
              <a:rPr lang="en-US" dirty="0"/>
              <a:t>equal in magnitude.</a:t>
            </a:r>
          </a:p>
          <a:p>
            <a:r>
              <a:rPr lang="en-US" dirty="0" smtClean="0"/>
              <a:t>occurs </a:t>
            </a:r>
            <a:r>
              <a:rPr lang="en-US" dirty="0"/>
              <a:t>at the same time.</a:t>
            </a:r>
          </a:p>
          <a:p>
            <a:r>
              <a:rPr lang="en-US" dirty="0" smtClean="0"/>
              <a:t>All </a:t>
            </a:r>
            <a:r>
              <a:rPr lang="en-US" dirty="0"/>
              <a:t>of these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8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477328"/>
          </a:xfrm>
        </p:spPr>
        <p:txBody>
          <a:bodyPr/>
          <a:lstStyle/>
          <a:p>
            <a:r>
              <a:rPr lang="en-US" dirty="0"/>
              <a:t>Whenever one object exerts a </a:t>
            </a:r>
            <a:r>
              <a:rPr lang="en-US" dirty="0" smtClean="0"/>
              <a:t>force on </a:t>
            </a:r>
            <a:r>
              <a:rPr lang="en-US" dirty="0"/>
              <a:t>a second object, the second object exerts a force on the first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1932837"/>
          </a:xfrm>
        </p:spPr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opposite in direction.</a:t>
            </a:r>
          </a:p>
          <a:p>
            <a:r>
              <a:rPr lang="en-US" dirty="0" smtClean="0"/>
              <a:t>is </a:t>
            </a:r>
            <a:r>
              <a:rPr lang="en-US" dirty="0"/>
              <a:t>equal in magnitude.</a:t>
            </a:r>
          </a:p>
          <a:p>
            <a:r>
              <a:rPr lang="en-US" dirty="0" smtClean="0"/>
              <a:t>occurs </a:t>
            </a:r>
            <a:r>
              <a:rPr lang="en-US" dirty="0"/>
              <a:t>at the same time.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b="1" dirty="0">
                <a:solidFill>
                  <a:srgbClr val="FF0000"/>
                </a:solidFill>
              </a:rPr>
              <a:t>of these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8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force that propels a heavy truck along a highway is provided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gravity.</a:t>
            </a:r>
          </a:p>
          <a:p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laws of motion.</a:t>
            </a:r>
          </a:p>
          <a:p>
            <a:r>
              <a:rPr lang="en-US" dirty="0" smtClean="0"/>
              <a:t>the highway pushing back on the wheels of the truck.</a:t>
            </a:r>
          </a:p>
          <a:p>
            <a:r>
              <a:rPr lang="en-US" dirty="0" smtClean="0"/>
              <a:t>the air drag acting on the truck.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4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8922"/>
            <a:ext cx="8229600" cy="1015663"/>
          </a:xfrm>
        </p:spPr>
        <p:txBody>
          <a:bodyPr/>
          <a:lstStyle/>
          <a:p>
            <a:r>
              <a:rPr lang="en-US" dirty="0" smtClean="0"/>
              <a:t>The force that propels a heavy truck along a highway is provided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4011"/>
            <a:ext cx="8229600" cy="2332946"/>
          </a:xfrm>
        </p:spPr>
        <p:txBody>
          <a:bodyPr/>
          <a:lstStyle/>
          <a:p>
            <a:r>
              <a:rPr lang="en-US" dirty="0" smtClean="0"/>
              <a:t>gravity.</a:t>
            </a:r>
          </a:p>
          <a:p>
            <a:r>
              <a:rPr lang="en-US" dirty="0" smtClean="0"/>
              <a:t>Newton</a:t>
            </a:r>
            <a:r>
              <a:rPr lang="fr-FR" dirty="0" smtClean="0"/>
              <a:t>'</a:t>
            </a:r>
            <a:r>
              <a:rPr lang="en-US" dirty="0" smtClean="0"/>
              <a:t>s laws of motion.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highway pushing back on the wheels of the truck.</a:t>
            </a:r>
          </a:p>
          <a:p>
            <a:r>
              <a:rPr lang="en-US" dirty="0" smtClean="0"/>
              <a:t>the air drag acting on the truck.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© 2015 Pearson Education,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6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1024</TotalTime>
  <Words>2566</Words>
  <Application>Microsoft Office PowerPoint</Application>
  <PresentationFormat>On-screen Show (4:3)</PresentationFormat>
  <Paragraphs>355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ＭＳ Ｐゴシック</vt:lpstr>
      <vt:lpstr>Arial</vt:lpstr>
      <vt:lpstr>Symbol</vt:lpstr>
      <vt:lpstr>HA5Lect_template</vt:lpstr>
      <vt:lpstr>Chapter 5: Newton's Third Law of Motion</vt:lpstr>
      <vt:lpstr>A force is a push or pull that is required to change the</vt:lpstr>
      <vt:lpstr>A force is a push or pull that is required to change the</vt:lpstr>
      <vt:lpstr>A force interaction requires at least </vt:lpstr>
      <vt:lpstr>A force interaction requires at least </vt:lpstr>
      <vt:lpstr>Whenever one object exerts a force on a second object, the second object exerts a force on the first that</vt:lpstr>
      <vt:lpstr>Whenever one object exerts a force on a second object, the second object exerts a force on the first that</vt:lpstr>
      <vt:lpstr>The force that propels a heavy truck along a highway is provided by</vt:lpstr>
      <vt:lpstr>The force that propels a heavy truck along a highway is provided by</vt:lpstr>
      <vt:lpstr>Earth pulls on the Moon with a certain force. Relative to this force, the pull of the Moon on Earth is</vt:lpstr>
      <vt:lpstr>Earth pulls on the Moon with a certain force. Relative to this force, the pull of the Moon on Earth is</vt:lpstr>
      <vt:lpstr>A boulder falls due to gravity. The reaction to the force on the boulder is</vt:lpstr>
      <vt:lpstr>A boulder falls due to gravity. The reaction to the force on the boulder is</vt:lpstr>
      <vt:lpstr>If action is a foot kicking a soccer ball, the reaction is an equal force on the</vt:lpstr>
      <vt:lpstr>If action is a foot kicking a soccer ball, the reaction is an equal force on the</vt:lpstr>
      <vt:lpstr>Two identical carts have a compressed spring between them. When the spring is released, the carts recoil from each other with oppositely directed accelerations that are</vt:lpstr>
      <vt:lpstr>Two identical carts have a compressed spring between them. When the spring is released, the carts recoil from each other with oppositely directed accelerations that are</vt:lpstr>
      <vt:lpstr>An axe is swung against a tree with a blow of 4000 N. The force that acts on the axe during this event is</vt:lpstr>
      <vt:lpstr>An axe is swung against a tree with a blow of 4000 N. The force that acts on the axe during this event is</vt:lpstr>
      <vt:lpstr>When the neck of an air-filled balloon is untied and air escapes, the balloon shoots through the air. The force that propels the balloon is provided by the</vt:lpstr>
      <vt:lpstr>When the neck of an air-filled balloon is untied and air escapes, the balloon shoots through the air. The force that propels the balloon is provided by the</vt:lpstr>
      <vt:lpstr>When you jump vertically upward, strictly speaking, you cause Earth to </vt:lpstr>
      <vt:lpstr>When you jump vertically upward, strictly speaking, you cause Earth to </vt:lpstr>
      <vt:lpstr>A mosquito has a collision with the windshield of a massive high-speed truck. The force of impact on the mosquito is ________ the force on the truck, and the acceleration of the mosquito is ________ the deceleration of the truck.</vt:lpstr>
      <vt:lpstr>A mosquito has a collision with the windshield of a massive high-speed truck. The force of impact on the mosquito is ________ the force on the truck, and the acceleration of the mosquito is ________ the deceleration of the truck.</vt:lpstr>
      <vt:lpstr>A massive truck and a golf cart have a head-on collision with equal amounts of force. The least amount of acceleration occurs for</vt:lpstr>
      <vt:lpstr>A massive truck and a golf cart have a head-on collision with equal amounts of force. The least amount of acceleration occurs for</vt:lpstr>
      <vt:lpstr>When a squid pushes against water, the squid moves forward because the water</vt:lpstr>
      <vt:lpstr>When a squid pushes against water, the squid moves forward because the water</vt:lpstr>
      <vt:lpstr>The net force on a kicked soccer ball can be zero when </vt:lpstr>
      <vt:lpstr>The net force on a kicked soccer ball can be zero when </vt:lpstr>
      <vt:lpstr>The amount of force with which a boxer's punch lands depends on the</vt:lpstr>
      <vt:lpstr>The amount of force with which a boxer's punch lands depends on the</vt:lpstr>
      <vt:lpstr>You run horizontally at 4 m/s in a vertically falling rain that falls at 4 m/s. Relative to you, the raindrops are falling at an angle of</vt:lpstr>
      <vt:lpstr>You run horizontally at 4 m/s in a vertically falling rain that falls at 4 m/s. Relative to you, the raindrops are falling at an angle of</vt:lpstr>
      <vt:lpstr>The resultant of a 30-N force and a 40-N force cannot possibly be</vt:lpstr>
      <vt:lpstr>The resultant of a 30-N force and a 40-N force cannot possibly be</vt:lpstr>
      <vt:lpstr>When Nellie Newton hangs by a pair of ropes at different angles to the vertical, the rope tension is greater in the rope that makes the</vt:lpstr>
      <vt:lpstr>When Nellie Newton hangs by a pair of ropes at different angles to the vertical, the rope tension is greater in the rope that makes the</vt:lpstr>
      <vt:lpstr>The normal force that acts on a block of ice that slides on a ramp</vt:lpstr>
      <vt:lpstr>The normal force that acts on a block of ice that slides on a ramp</vt:lpstr>
      <vt:lpstr>A shoe on an inclined surface barely remains at rest when friction equals the</vt:lpstr>
      <vt:lpstr>A shoe on an inclined surface barely remains at rest when friction equals the</vt:lpstr>
      <vt:lpstr>Horizontal and vertical components of velocity are equal when the projection angle is</vt:lpstr>
      <vt:lpstr>Horizontal and vertical components of velocity are equal when the projection angle is</vt:lpstr>
    </vt:vector>
  </TitlesOfParts>
  <Company>뿿ˤʤ㏘뿿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Srinivasan Gajendran</cp:lastModifiedBy>
  <cp:revision>134</cp:revision>
  <dcterms:created xsi:type="dcterms:W3CDTF">2007-09-26T05:29:17Z</dcterms:created>
  <dcterms:modified xsi:type="dcterms:W3CDTF">2014-04-07T15:54:58Z</dcterms:modified>
</cp:coreProperties>
</file>