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embeddings/oleObject1.bin" ContentType="application/vnd.openxmlformats-officedocument.oleObject"/>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59"/>
  </p:notesMasterIdLst>
  <p:handoutMasterIdLst>
    <p:handoutMasterId r:id="rId60"/>
  </p:handoutMasterIdLst>
  <p:sldIdLst>
    <p:sldId id="256" r:id="rId2"/>
    <p:sldId id="260" r:id="rId3"/>
    <p:sldId id="261" r:id="rId4"/>
    <p:sldId id="262" r:id="rId5"/>
    <p:sldId id="264" r:id="rId6"/>
    <p:sldId id="316" r:id="rId7"/>
    <p:sldId id="265" r:id="rId8"/>
    <p:sldId id="317" r:id="rId9"/>
    <p:sldId id="319" r:id="rId10"/>
    <p:sldId id="318" r:id="rId11"/>
    <p:sldId id="269" r:id="rId12"/>
    <p:sldId id="270" r:id="rId13"/>
    <p:sldId id="272" r:id="rId14"/>
    <p:sldId id="320" r:id="rId15"/>
    <p:sldId id="273" r:id="rId16"/>
    <p:sldId id="274" r:id="rId17"/>
    <p:sldId id="276" r:id="rId18"/>
    <p:sldId id="321" r:id="rId19"/>
    <p:sldId id="278" r:id="rId20"/>
    <p:sldId id="322" r:id="rId21"/>
    <p:sldId id="279" r:id="rId22"/>
    <p:sldId id="280" r:id="rId23"/>
    <p:sldId id="281" r:id="rId24"/>
    <p:sldId id="282" r:id="rId25"/>
    <p:sldId id="283" r:id="rId26"/>
    <p:sldId id="323" r:id="rId27"/>
    <p:sldId id="285" r:id="rId28"/>
    <p:sldId id="287" r:id="rId29"/>
    <p:sldId id="324" r:id="rId30"/>
    <p:sldId id="288" r:id="rId31"/>
    <p:sldId id="290" r:id="rId32"/>
    <p:sldId id="325" r:id="rId33"/>
    <p:sldId id="291" r:id="rId34"/>
    <p:sldId id="326" r:id="rId35"/>
    <p:sldId id="294" r:id="rId36"/>
    <p:sldId id="327" r:id="rId37"/>
    <p:sldId id="295" r:id="rId38"/>
    <p:sldId id="296" r:id="rId39"/>
    <p:sldId id="297" r:id="rId40"/>
    <p:sldId id="298" r:id="rId41"/>
    <p:sldId id="299" r:id="rId42"/>
    <p:sldId id="328" r:id="rId43"/>
    <p:sldId id="335" r:id="rId44"/>
    <p:sldId id="303" r:id="rId45"/>
    <p:sldId id="329" r:id="rId46"/>
    <p:sldId id="304" r:id="rId47"/>
    <p:sldId id="330" r:id="rId48"/>
    <p:sldId id="306" r:id="rId49"/>
    <p:sldId id="331" r:id="rId50"/>
    <p:sldId id="309" r:id="rId51"/>
    <p:sldId id="332" r:id="rId52"/>
    <p:sldId id="333" r:id="rId53"/>
    <p:sldId id="336" r:id="rId54"/>
    <p:sldId id="312" r:id="rId55"/>
    <p:sldId id="313" r:id="rId56"/>
    <p:sldId id="334" r:id="rId57"/>
    <p:sldId id="315" r:id="rId5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4499"/>
    <a:srgbClr val="F44311"/>
    <a:srgbClr val="0063B1"/>
    <a:srgbClr val="232E5B"/>
    <a:srgbClr val="0064B2"/>
    <a:srgbClr val="000000"/>
    <a:srgbClr val="E5B73D"/>
    <a:srgbClr val="CD0044"/>
    <a:srgbClr val="4D92BC"/>
    <a:srgbClr val="6A73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46" autoAdjust="0"/>
    <p:restoredTop sz="92380" autoAdjust="0"/>
  </p:normalViewPr>
  <p:slideViewPr>
    <p:cSldViewPr snapToGrid="0">
      <p:cViewPr varScale="1">
        <p:scale>
          <a:sx n="118" d="100"/>
          <a:sy n="118" d="100"/>
        </p:scale>
        <p:origin x="-2912" y="-120"/>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15/07/14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dirty="0"/>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dirty="0"/>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dirty="0"/>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A. less than Sanjay's push.</a:t>
            </a:r>
          </a:p>
          <a:p>
            <a:endParaRPr lang="en-US" dirty="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We say weight is usually the force due to gravity. We shall see later that weight can be simulated in a rotating system, where gravity </a:t>
            </a:r>
            <a:r>
              <a:rPr lang="en-US" dirty="0" smtClean="0">
                <a:ea typeface="ＭＳ Ｐゴシック" charset="0"/>
                <a:cs typeface="ＭＳ Ｐゴシック" charset="0"/>
              </a:rPr>
              <a:t>isn</a:t>
            </a:r>
            <a:r>
              <a:rPr lang="fr-FR" dirty="0" smtClean="0">
                <a:ea typeface="ＭＳ Ｐゴシック" charset="0"/>
                <a:cs typeface="ＭＳ Ｐゴシック" charset="0"/>
              </a:rPr>
              <a:t>'</a:t>
            </a:r>
            <a:r>
              <a:rPr lang="en-US" dirty="0" smtClean="0">
                <a:ea typeface="ＭＳ Ｐゴシック" charset="0"/>
                <a:cs typeface="ＭＳ Ｐゴシック" charset="0"/>
              </a:rPr>
              <a:t>t </a:t>
            </a:r>
            <a:r>
              <a:rPr lang="en-US" dirty="0">
                <a:ea typeface="ＭＳ Ｐゴシック" charset="0"/>
                <a:cs typeface="ＭＳ Ｐゴシック" charset="0"/>
              </a:rPr>
              <a:t>a factor.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Again, weight may be due to a rotating system. Much later </a:t>
            </a:r>
            <a:r>
              <a:rPr lang="en-US" dirty="0" smtClean="0">
                <a:ea typeface="ＭＳ Ｐゴシック" charset="0"/>
                <a:cs typeface="ＭＳ Ｐゴシック" charset="0"/>
              </a:rPr>
              <a:t>we</a:t>
            </a:r>
            <a:r>
              <a:rPr lang="fr-FR" dirty="0" smtClean="0">
                <a:ea typeface="ＭＳ Ｐゴシック" charset="0"/>
                <a:cs typeface="ＭＳ Ｐゴシック" charset="0"/>
              </a:rPr>
              <a:t>'</a:t>
            </a:r>
            <a:r>
              <a:rPr lang="en-US" dirty="0" smtClean="0">
                <a:ea typeface="ＭＳ Ｐゴシック" charset="0"/>
                <a:cs typeface="ＭＳ Ｐゴシック" charset="0"/>
              </a:rPr>
              <a:t>ll </a:t>
            </a:r>
            <a:r>
              <a:rPr lang="en-US" dirty="0">
                <a:ea typeface="ＭＳ Ｐゴシック" charset="0"/>
                <a:cs typeface="ＭＳ Ｐゴシック" charset="0"/>
              </a:rPr>
              <a:t>learn that weight can be the result of acceleration, a cornerstone of </a:t>
            </a:r>
            <a:r>
              <a:rPr lang="en-US" dirty="0" smtClean="0">
                <a:ea typeface="ＭＳ Ｐゴシック" charset="0"/>
                <a:cs typeface="ＭＳ Ｐゴシック" charset="0"/>
              </a:rPr>
              <a:t>Einstein</a:t>
            </a:r>
            <a:r>
              <a:rPr lang="fr-FR" dirty="0" smtClean="0">
                <a:ea typeface="ＭＳ Ｐゴシック" charset="0"/>
                <a:cs typeface="ＭＳ Ｐゴシック" charset="0"/>
              </a:rPr>
              <a:t>'</a:t>
            </a:r>
            <a:r>
              <a:rPr lang="en-US" dirty="0" smtClean="0">
                <a:ea typeface="ＭＳ Ｐゴシック" charset="0"/>
                <a:cs typeface="ＭＳ Ｐゴシック" charset="0"/>
              </a:rPr>
              <a:t>s </a:t>
            </a:r>
            <a:r>
              <a:rPr lang="en-US" dirty="0">
                <a:ea typeface="ＭＳ Ｐゴシック" charset="0"/>
                <a:cs typeface="ＭＳ Ｐゴシック" charset="0"/>
              </a:rPr>
              <a:t>General Theory of Relativity.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A</a:t>
            </a:r>
            <a:r>
              <a:rPr lang="en-US" dirty="0" smtClean="0">
                <a:ea typeface="Batang" charset="0"/>
                <a:cs typeface="Batang" charset="0"/>
              </a:rPr>
              <a:t>. halved</a:t>
            </a:r>
            <a:r>
              <a:rPr lang="en-US" dirty="0">
                <a:ea typeface="Batang" charset="0"/>
                <a:cs typeface="Batang" charset="0"/>
              </a:rPr>
              <a:t>.</a:t>
            </a:r>
          </a:p>
          <a:p>
            <a:endParaRPr lang="en-US" dirty="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A</a:t>
            </a:r>
            <a:r>
              <a:rPr lang="en-US" dirty="0" smtClean="0">
                <a:ea typeface="Batang" charset="0"/>
                <a:cs typeface="Batang" charset="0"/>
              </a:rPr>
              <a:t>. halved</a:t>
            </a:r>
            <a:r>
              <a:rPr lang="en-US" dirty="0">
                <a:ea typeface="Batang" charset="0"/>
                <a:cs typeface="Batang" charset="0"/>
              </a:rPr>
              <a:t>.</a:t>
            </a:r>
          </a:p>
          <a:p>
            <a:endParaRPr lang="en-US" dirty="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A</a:t>
            </a:r>
            <a:r>
              <a:rPr lang="en-US" dirty="0" smtClean="0">
                <a:ea typeface="Batang" charset="0"/>
                <a:cs typeface="Batang" charset="0"/>
              </a:rPr>
              <a:t>. weight </a:t>
            </a:r>
            <a:r>
              <a:rPr lang="en-US" dirty="0">
                <a:ea typeface="Batang" charset="0"/>
                <a:cs typeface="Batang" charset="0"/>
              </a:rPr>
              <a:t>of the ball.</a:t>
            </a:r>
          </a:p>
          <a:p>
            <a:endParaRPr lang="en-US" dirty="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A</a:t>
            </a:r>
            <a:r>
              <a:rPr lang="en-US" dirty="0" smtClean="0">
                <a:ea typeface="Batang" charset="0"/>
                <a:cs typeface="Batang" charset="0"/>
              </a:rPr>
              <a:t>. weight </a:t>
            </a:r>
            <a:r>
              <a:rPr lang="en-US" dirty="0">
                <a:ea typeface="Batang" charset="0"/>
                <a:cs typeface="Batang" charset="0"/>
              </a:rPr>
              <a:t>of the ball.</a:t>
            </a:r>
          </a:p>
          <a:p>
            <a:endParaRPr lang="en-US" dirty="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B</a:t>
            </a:r>
            <a:r>
              <a:rPr lang="en-US" dirty="0" smtClean="0">
                <a:ea typeface="Batang" charset="0"/>
                <a:cs typeface="Batang" charset="0"/>
              </a:rPr>
              <a:t>. mass </a:t>
            </a:r>
            <a:r>
              <a:rPr lang="en-US" dirty="0">
                <a:ea typeface="Batang" charset="0"/>
                <a:cs typeface="Batang" charset="0"/>
              </a:rPr>
              <a:t>of the ball.</a:t>
            </a:r>
          </a:p>
          <a:p>
            <a:endParaRPr lang="en-US" dirty="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B</a:t>
            </a:r>
            <a:r>
              <a:rPr lang="en-US" dirty="0" smtClean="0">
                <a:ea typeface="Batang" charset="0"/>
                <a:cs typeface="Batang" charset="0"/>
              </a:rPr>
              <a:t>. mass </a:t>
            </a:r>
            <a:r>
              <a:rPr lang="en-US" dirty="0">
                <a:ea typeface="Batang" charset="0"/>
                <a:cs typeface="Batang" charset="0"/>
              </a:rPr>
              <a:t>of the ball.</a:t>
            </a:r>
          </a:p>
          <a:p>
            <a:endParaRPr lang="en-US" dirty="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EF1FE8B5-F2A5-AC4C-9C70-58BB3BE4EE72}" type="slidenum">
              <a:rPr lang="en-US"/>
              <a:pPr algn="r" eaLnBrk="1" hangingPunct="1"/>
              <a:t>26</a:t>
            </a:fld>
            <a:endParaRPr lang="en-US" dirty="0"/>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smtClean="0">
                <a:ea typeface="ＭＳ Ｐゴシック" charset="0"/>
                <a:cs typeface="ＭＳ Ｐゴシック" charset="0"/>
              </a:rPr>
              <a:t>C. doubles.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EF1FE8B5-F2A5-AC4C-9C70-58BB3BE4EE72}" type="slidenum">
              <a:rPr lang="en-US"/>
              <a:pPr algn="r" eaLnBrk="1" hangingPunct="1"/>
              <a:t>27</a:t>
            </a:fld>
            <a:endParaRPr lang="en-US" dirty="0"/>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r>
              <a:rPr lang="en-US" i="0" dirty="0">
                <a:ea typeface="ＭＳ Ｐゴシック" charset="0"/>
                <a:cs typeface="ＭＳ Ｐゴシック" charset="0"/>
              </a:rPr>
              <a:t>Explanation:</a:t>
            </a:r>
          </a:p>
          <a:p>
            <a:r>
              <a:rPr lang="en-US" i="0" dirty="0">
                <a:ea typeface="ＭＳ Ｐゴシック" charset="0"/>
                <a:cs typeface="ＭＳ Ｐゴシック" charset="0"/>
              </a:rPr>
              <a:t>A</a:t>
            </a:r>
            <a:r>
              <a:rPr lang="en-US" dirty="0">
                <a:ea typeface="ＭＳ Ｐゴシック" charset="0"/>
                <a:cs typeface="ＭＳ Ｐゴシック" charset="0"/>
              </a:rPr>
              <a:t>cceleration = Net Force / Mass.</a:t>
            </a:r>
          </a:p>
          <a:p>
            <a:r>
              <a:rPr lang="en-US" dirty="0">
                <a:ea typeface="ＭＳ Ｐゴシック" charset="0"/>
                <a:cs typeface="ＭＳ Ｐゴシック" charset="0"/>
              </a:rPr>
              <a:t>So, if…</a:t>
            </a:r>
          </a:p>
          <a:p>
            <a:r>
              <a:rPr lang="en-US" dirty="0">
                <a:ea typeface="ＭＳ Ｐゴシック" charset="0"/>
                <a:cs typeface="ＭＳ Ｐゴシック" charset="0"/>
              </a:rPr>
              <a:t>	Mass is halved i.e</a:t>
            </a:r>
            <a:r>
              <a:rPr lang="en-US" dirty="0" smtClean="0">
                <a:ea typeface="ＭＳ Ｐゴシック" charset="0"/>
                <a:cs typeface="ＭＳ Ｐゴシック" charset="0"/>
              </a:rPr>
              <a:t>., </a:t>
            </a:r>
            <a:r>
              <a:rPr lang="en-US" dirty="0">
                <a:ea typeface="ＭＳ Ｐゴシック" charset="0"/>
                <a:cs typeface="ＭＳ Ｐゴシック" charset="0"/>
              </a:rPr>
              <a:t>Mass is now ½ Mass</a:t>
            </a:r>
          </a:p>
          <a:p>
            <a:r>
              <a:rPr lang="en-US" dirty="0">
                <a:ea typeface="ＭＳ Ｐゴシック" charset="0"/>
                <a:cs typeface="ＭＳ Ｐゴシック" charset="0"/>
              </a:rPr>
              <a:t>	Net Force is kept the same i.e</a:t>
            </a:r>
            <a:r>
              <a:rPr lang="en-US" dirty="0" smtClean="0">
                <a:ea typeface="ＭＳ Ｐゴシック" charset="0"/>
                <a:cs typeface="ＭＳ Ｐゴシック" charset="0"/>
              </a:rPr>
              <a:t>., </a:t>
            </a:r>
            <a:r>
              <a:rPr lang="en-US" dirty="0">
                <a:ea typeface="ＭＳ Ｐゴシック" charset="0"/>
                <a:cs typeface="ＭＳ Ｐゴシック" charset="0"/>
              </a:rPr>
              <a:t>Net Force</a:t>
            </a:r>
          </a:p>
          <a:p>
            <a:r>
              <a:rPr lang="en-US" dirty="0">
                <a:ea typeface="ＭＳ Ｐゴシック" charset="0"/>
                <a:cs typeface="ＭＳ Ｐゴシック" charset="0"/>
              </a:rPr>
              <a:t>	New Acceleration = New Net Force / New Mass</a:t>
            </a:r>
          </a:p>
          <a:p>
            <a:pPr eaLnBrk="1" hangingPunct="1"/>
            <a:endParaRPr lang="en-US" dirty="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FF99A91A-1BFE-AD4D-B8D2-5FDA72223D43}" type="slidenum">
              <a:rPr lang="en-US"/>
              <a:pPr algn="r" eaLnBrk="1" hangingPunct="1"/>
              <a:t>28</a:t>
            </a:fld>
            <a:endParaRPr lang="en-US" dirty="0"/>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a:ea typeface="ＭＳ Ｐゴシック" charset="0"/>
                <a:cs typeface="ＭＳ Ｐゴシック" charset="0"/>
              </a:rPr>
              <a:t>A. The mass of the cart doubled when the force doubled.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FF99A91A-1BFE-AD4D-B8D2-5FDA72223D43}" type="slidenum">
              <a:rPr lang="en-US"/>
              <a:pPr algn="r" eaLnBrk="1" hangingPunct="1"/>
              <a:t>29</a:t>
            </a:fld>
            <a:endParaRPr lang="en-US" dirty="0"/>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a:ea typeface="ＭＳ Ｐゴシック" charset="0"/>
                <a:cs typeface="ＭＳ Ｐゴシック" charset="0"/>
              </a:rPr>
              <a:t>A. The mass of the cart doubled when the force doubled.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C</a:t>
            </a:r>
            <a:r>
              <a:rPr lang="en-US" dirty="0" smtClean="0">
                <a:ea typeface="Batang" charset="0"/>
                <a:cs typeface="Batang" charset="0"/>
              </a:rPr>
              <a:t>. 50 </a:t>
            </a:r>
            <a:r>
              <a:rPr lang="en-US" dirty="0">
                <a:ea typeface="Batang" charset="0"/>
                <a:cs typeface="Batang" charset="0"/>
              </a:rPr>
              <a:t>m/s.</a:t>
            </a:r>
          </a:p>
          <a:p>
            <a:endParaRPr lang="en-US" dirty="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C</a:t>
            </a:r>
            <a:r>
              <a:rPr lang="en-US" dirty="0" smtClean="0">
                <a:ea typeface="Batang" charset="0"/>
                <a:cs typeface="Batang" charset="0"/>
              </a:rPr>
              <a:t>. 50 </a:t>
            </a:r>
            <a:r>
              <a:rPr lang="en-US" dirty="0">
                <a:ea typeface="Batang" charset="0"/>
                <a:cs typeface="Batang" charset="0"/>
              </a:rPr>
              <a:t>m/s.</a:t>
            </a:r>
          </a:p>
          <a:p>
            <a:endParaRPr lang="en-US" dirty="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B</a:t>
            </a:r>
            <a:r>
              <a:rPr lang="en-US" dirty="0" smtClean="0">
                <a:ea typeface="Batang" charset="0"/>
                <a:cs typeface="Batang" charset="0"/>
              </a:rPr>
              <a:t>. the </a:t>
            </a:r>
            <a:r>
              <a:rPr lang="en-US" dirty="0">
                <a:ea typeface="Batang" charset="0"/>
                <a:cs typeface="Batang" charset="0"/>
              </a:rPr>
              <a:t>same.</a:t>
            </a:r>
          </a:p>
          <a:p>
            <a:endParaRPr lang="en-US" dirty="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B</a:t>
            </a:r>
            <a:r>
              <a:rPr lang="en-US" dirty="0" smtClean="0">
                <a:ea typeface="Batang" charset="0"/>
                <a:cs typeface="Batang" charset="0"/>
              </a:rPr>
              <a:t>. the </a:t>
            </a:r>
            <a:r>
              <a:rPr lang="en-US" dirty="0">
                <a:ea typeface="Batang" charset="0"/>
                <a:cs typeface="Batang" charset="0"/>
              </a:rPr>
              <a:t>same.</a:t>
            </a:r>
          </a:p>
          <a:p>
            <a:endParaRPr lang="en-US" dirty="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B</a:t>
            </a:r>
            <a:r>
              <a:rPr lang="en-US" dirty="0" smtClean="0">
                <a:ea typeface="Batang" charset="0"/>
                <a:cs typeface="Batang" charset="0"/>
              </a:rPr>
              <a:t>. 10 </a:t>
            </a:r>
            <a:r>
              <a:rPr lang="en-US" dirty="0">
                <a:ea typeface="Batang" charset="0"/>
                <a:cs typeface="Batang" charset="0"/>
              </a:rPr>
              <a:t>m/s.</a:t>
            </a:r>
          </a:p>
          <a:p>
            <a:endParaRPr lang="en-US" dirty="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B</a:t>
            </a:r>
            <a:r>
              <a:rPr lang="en-US" dirty="0" smtClean="0">
                <a:ea typeface="Batang" charset="0"/>
                <a:cs typeface="Batang" charset="0"/>
              </a:rPr>
              <a:t>. 10 </a:t>
            </a:r>
            <a:r>
              <a:rPr lang="en-US" dirty="0">
                <a:ea typeface="Batang" charset="0"/>
                <a:cs typeface="Batang" charset="0"/>
              </a:rPr>
              <a:t>m/s.</a:t>
            </a:r>
          </a:p>
          <a:p>
            <a:endParaRPr lang="en-US" dirty="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A</a:t>
            </a:r>
            <a:r>
              <a:rPr lang="en-US" dirty="0" smtClean="0">
                <a:ea typeface="Batang" charset="0"/>
                <a:cs typeface="Batang" charset="0"/>
              </a:rPr>
              <a:t>. less </a:t>
            </a:r>
            <a:r>
              <a:rPr lang="en-US" dirty="0">
                <a:ea typeface="Batang" charset="0"/>
                <a:cs typeface="Batang" charset="0"/>
              </a:rPr>
              <a:t>than </a:t>
            </a:r>
            <a:r>
              <a:rPr lang="en-US" i="1" dirty="0">
                <a:ea typeface="Batang" charset="0"/>
                <a:cs typeface="Batang" charset="0"/>
              </a:rPr>
              <a:t>g</a:t>
            </a:r>
            <a:r>
              <a:rPr lang="en-US" dirty="0">
                <a:ea typeface="Batang" charset="0"/>
                <a:cs typeface="Batang" charset="0"/>
              </a:rPr>
              <a:t>.</a:t>
            </a:r>
          </a:p>
          <a:p>
            <a:endParaRPr lang="en-US" dirty="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A</a:t>
            </a:r>
            <a:r>
              <a:rPr lang="en-US" dirty="0" smtClean="0">
                <a:ea typeface="Batang" charset="0"/>
                <a:cs typeface="Batang" charset="0"/>
              </a:rPr>
              <a:t>. less </a:t>
            </a:r>
            <a:r>
              <a:rPr lang="en-US" dirty="0">
                <a:ea typeface="Batang" charset="0"/>
                <a:cs typeface="Batang" charset="0"/>
              </a:rPr>
              <a:t>than </a:t>
            </a:r>
            <a:r>
              <a:rPr lang="en-US" i="1" dirty="0">
                <a:ea typeface="Batang" charset="0"/>
                <a:cs typeface="Batang" charset="0"/>
              </a:rPr>
              <a:t>g</a:t>
            </a:r>
            <a:r>
              <a:rPr lang="en-US" dirty="0">
                <a:ea typeface="Batang" charset="0"/>
                <a:cs typeface="Batang" charset="0"/>
              </a:rPr>
              <a:t>.</a:t>
            </a:r>
          </a:p>
          <a:p>
            <a:endParaRPr lang="en-US" dirty="0">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B</a:t>
            </a:r>
            <a:r>
              <a:rPr lang="en-US" dirty="0" smtClean="0">
                <a:ea typeface="Batang" charset="0"/>
                <a:cs typeface="Batang" charset="0"/>
              </a:rPr>
              <a:t>. 50 </a:t>
            </a:r>
            <a:r>
              <a:rPr lang="en-US" dirty="0">
                <a:ea typeface="Batang" charset="0"/>
                <a:cs typeface="Batang" charset="0"/>
              </a:rPr>
              <a:t>N.</a:t>
            </a:r>
          </a:p>
          <a:p>
            <a:endParaRPr lang="en-US" dirty="0">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B</a:t>
            </a:r>
            <a:r>
              <a:rPr lang="en-US" dirty="0" smtClean="0">
                <a:ea typeface="Batang" charset="0"/>
                <a:cs typeface="Batang" charset="0"/>
              </a:rPr>
              <a:t>. 50 </a:t>
            </a:r>
            <a:r>
              <a:rPr lang="en-US" dirty="0">
                <a:ea typeface="Batang" charset="0"/>
                <a:cs typeface="Batang" charset="0"/>
              </a:rPr>
              <a:t>N.</a:t>
            </a:r>
          </a:p>
          <a:p>
            <a:endParaRPr lang="en-US" dirty="0">
              <a:ea typeface="ＭＳ Ｐゴシック" charset="0"/>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A</a:t>
            </a:r>
            <a:r>
              <a:rPr lang="en-US" dirty="0" smtClean="0">
                <a:ea typeface="Batang" charset="0"/>
                <a:cs typeface="Batang" charset="0"/>
              </a:rPr>
              <a:t>. increases</a:t>
            </a:r>
            <a:r>
              <a:rPr lang="en-US" dirty="0">
                <a:ea typeface="Batang" charset="0"/>
                <a:cs typeface="Batang" charset="0"/>
              </a:rPr>
              <a:t>.</a:t>
            </a:r>
          </a:p>
          <a:p>
            <a:endParaRPr lang="en-US" dirty="0">
              <a:ea typeface="ＭＳ Ｐゴシック" charset="0"/>
              <a:cs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A</a:t>
            </a:r>
            <a:r>
              <a:rPr lang="en-US" dirty="0" smtClean="0">
                <a:ea typeface="Batang" charset="0"/>
                <a:cs typeface="Batang" charset="0"/>
              </a:rPr>
              <a:t>. increases</a:t>
            </a:r>
            <a:r>
              <a:rPr lang="en-US" dirty="0">
                <a:ea typeface="Batang" charset="0"/>
                <a:cs typeface="Batang" charset="0"/>
              </a:rPr>
              <a:t>.</a:t>
            </a:r>
          </a:p>
          <a:p>
            <a:endParaRPr lang="en-US" dirty="0">
              <a:ea typeface="ＭＳ Ｐゴシック" charset="0"/>
              <a:cs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B</a:t>
            </a:r>
            <a:r>
              <a:rPr lang="en-US" dirty="0" smtClean="0">
                <a:ea typeface="Batang" charset="0"/>
                <a:cs typeface="Batang" charset="0"/>
              </a:rPr>
              <a:t>. decreases</a:t>
            </a:r>
            <a:r>
              <a:rPr lang="en-US" dirty="0">
                <a:ea typeface="Batang" charset="0"/>
                <a:cs typeface="Batang" charset="0"/>
              </a:rPr>
              <a:t>.</a:t>
            </a:r>
          </a:p>
          <a:p>
            <a:endParaRPr lang="en-US" dirty="0">
              <a:ea typeface="ＭＳ Ｐゴシック" charset="0"/>
              <a:cs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B</a:t>
            </a:r>
            <a:r>
              <a:rPr lang="en-US" dirty="0" smtClean="0">
                <a:ea typeface="Batang" charset="0"/>
                <a:cs typeface="Batang" charset="0"/>
              </a:rPr>
              <a:t>. decreases</a:t>
            </a:r>
            <a:r>
              <a:rPr lang="en-US" dirty="0">
                <a:ea typeface="Batang" charset="0"/>
                <a:cs typeface="Batang" charset="0"/>
              </a:rPr>
              <a:t>.</a:t>
            </a:r>
          </a:p>
          <a:p>
            <a:endParaRPr lang="en-US" dirty="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D</a:t>
            </a:r>
            <a:r>
              <a:rPr lang="en-US" dirty="0" smtClean="0">
                <a:ea typeface="Batang" charset="0"/>
                <a:cs typeface="Batang" charset="0"/>
              </a:rPr>
              <a:t>. all </a:t>
            </a:r>
            <a:r>
              <a:rPr lang="en-US" dirty="0">
                <a:ea typeface="Batang" charset="0"/>
                <a:cs typeface="Batang" charset="0"/>
              </a:rPr>
              <a:t>of the above.</a:t>
            </a:r>
          </a:p>
          <a:p>
            <a:endParaRPr lang="en-US" dirty="0">
              <a:ea typeface="ＭＳ Ｐゴシック" charset="0"/>
              <a:cs typeface="ＭＳ Ｐゴシック"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B</a:t>
            </a:r>
            <a:r>
              <a:rPr lang="en-US" dirty="0" smtClean="0">
                <a:ea typeface="Batang" charset="0"/>
                <a:cs typeface="Batang" charset="0"/>
              </a:rPr>
              <a:t>. decreases</a:t>
            </a:r>
            <a:r>
              <a:rPr lang="en-US" dirty="0">
                <a:ea typeface="Batang" charset="0"/>
                <a:cs typeface="Batang" charset="0"/>
              </a:rPr>
              <a:t>.</a:t>
            </a:r>
          </a:p>
          <a:p>
            <a:endParaRPr lang="en-US" dirty="0">
              <a:ea typeface="ＭＳ Ｐゴシック" charset="0"/>
              <a:cs typeface="ＭＳ Ｐゴシック"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B</a:t>
            </a:r>
            <a:r>
              <a:rPr lang="en-US" dirty="0" smtClean="0">
                <a:ea typeface="Batang" charset="0"/>
                <a:cs typeface="Batang" charset="0"/>
              </a:rPr>
              <a:t>. decreases</a:t>
            </a:r>
            <a:r>
              <a:rPr lang="en-US" dirty="0">
                <a:ea typeface="Batang" charset="0"/>
                <a:cs typeface="Batang" charset="0"/>
              </a:rPr>
              <a:t>.</a:t>
            </a:r>
          </a:p>
          <a:p>
            <a:endParaRPr lang="en-US" dirty="0">
              <a:ea typeface="ＭＳ Ｐゴシック" charset="0"/>
              <a:cs typeface="ＭＳ Ｐゴシック"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B</a:t>
            </a:r>
            <a:r>
              <a:rPr lang="en-US" dirty="0" smtClean="0">
                <a:ea typeface="Batang" charset="0"/>
                <a:cs typeface="Batang" charset="0"/>
              </a:rPr>
              <a:t>. The </a:t>
            </a:r>
            <a:r>
              <a:rPr lang="en-US" dirty="0">
                <a:ea typeface="Batang" charset="0"/>
                <a:cs typeface="Batang" charset="0"/>
              </a:rPr>
              <a:t>heavy person.</a:t>
            </a:r>
          </a:p>
          <a:p>
            <a:endParaRPr lang="en-US" dirty="0">
              <a:ea typeface="ＭＳ Ｐゴシック" charset="0"/>
              <a:cs typeface="ＭＳ Ｐゴシック"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B</a:t>
            </a:r>
            <a:r>
              <a:rPr lang="en-US" dirty="0" smtClean="0">
                <a:ea typeface="Batang" charset="0"/>
                <a:cs typeface="Batang" charset="0"/>
              </a:rPr>
              <a:t>. The </a:t>
            </a:r>
            <a:r>
              <a:rPr lang="en-US" dirty="0">
                <a:ea typeface="Batang" charset="0"/>
                <a:cs typeface="Batang" charset="0"/>
              </a:rPr>
              <a:t>heavy person.</a:t>
            </a:r>
          </a:p>
          <a:p>
            <a:endParaRPr lang="en-US" dirty="0">
              <a:ea typeface="ＭＳ Ｐゴシック" charset="0"/>
              <a:cs typeface="ＭＳ Ｐゴシック"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C</a:t>
            </a:r>
            <a:r>
              <a:rPr lang="en-US" dirty="0" smtClean="0">
                <a:ea typeface="Batang" charset="0"/>
                <a:cs typeface="Batang" charset="0"/>
              </a:rPr>
              <a:t>. both </a:t>
            </a:r>
            <a:r>
              <a:rPr lang="en-US" dirty="0">
                <a:ea typeface="Batang" charset="0"/>
                <a:cs typeface="Batang" charset="0"/>
              </a:rPr>
              <a:t>the coin and feather drop together </a:t>
            </a:r>
            <a:r>
              <a:rPr lang="en-US" dirty="0" smtClean="0">
                <a:ea typeface="Batang" charset="0"/>
                <a:cs typeface="Batang" charset="0"/>
              </a:rPr>
              <a:t>side by side</a:t>
            </a:r>
            <a:r>
              <a:rPr lang="en-US" dirty="0">
                <a:ea typeface="Batang" charset="0"/>
                <a:cs typeface="Batang" charset="0"/>
              </a:rPr>
              <a:t>.</a:t>
            </a:r>
          </a:p>
          <a:p>
            <a:endParaRPr lang="en-US" dirty="0">
              <a:ea typeface="ＭＳ Ｐゴシック" charset="0"/>
              <a:cs typeface="ＭＳ Ｐゴシック"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C</a:t>
            </a:r>
            <a:r>
              <a:rPr lang="en-US" dirty="0" smtClean="0">
                <a:ea typeface="Batang" charset="0"/>
                <a:cs typeface="Batang" charset="0"/>
              </a:rPr>
              <a:t>. both </a:t>
            </a:r>
            <a:r>
              <a:rPr lang="en-US" dirty="0">
                <a:ea typeface="Batang" charset="0"/>
                <a:cs typeface="Batang" charset="0"/>
              </a:rPr>
              <a:t>the coin and feather drop together </a:t>
            </a:r>
            <a:r>
              <a:rPr lang="en-US" dirty="0" smtClean="0">
                <a:ea typeface="Batang" charset="0"/>
                <a:cs typeface="Batang" charset="0"/>
              </a:rPr>
              <a:t>side by side</a:t>
            </a:r>
            <a:r>
              <a:rPr lang="en-US" dirty="0">
                <a:ea typeface="Batang" charset="0"/>
                <a:cs typeface="Batang" charset="0"/>
              </a:rPr>
              <a:t>.</a:t>
            </a:r>
          </a:p>
          <a:p>
            <a:endParaRPr lang="en-US" dirty="0">
              <a:ea typeface="ＭＳ Ｐゴシック" charset="0"/>
              <a:cs typeface="ＭＳ Ｐゴシック"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D</a:t>
            </a:r>
            <a:r>
              <a:rPr lang="en-US" dirty="0" smtClean="0">
                <a:ea typeface="Batang" charset="0"/>
                <a:cs typeface="Batang" charset="0"/>
              </a:rPr>
              <a:t>. all </a:t>
            </a:r>
            <a:r>
              <a:rPr lang="en-US" dirty="0">
                <a:ea typeface="Batang" charset="0"/>
                <a:cs typeface="Batang" charset="0"/>
              </a:rPr>
              <a:t>of the above.</a:t>
            </a:r>
          </a:p>
          <a:p>
            <a:endParaRPr lang="en-US" dirty="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C</a:t>
            </a:r>
            <a:r>
              <a:rPr lang="en-US" dirty="0" smtClean="0">
                <a:ea typeface="Batang" charset="0"/>
                <a:cs typeface="Batang" charset="0"/>
              </a:rPr>
              <a:t>. equal </a:t>
            </a:r>
            <a:r>
              <a:rPr lang="en-US" dirty="0">
                <a:ea typeface="Batang" charset="0"/>
                <a:cs typeface="Batang" charset="0"/>
              </a:rPr>
              <a:t>and opposite to </a:t>
            </a:r>
            <a:r>
              <a:rPr lang="en-US" dirty="0" smtClean="0">
                <a:ea typeface="Batang" charset="0"/>
                <a:cs typeface="Batang" charset="0"/>
              </a:rPr>
              <a:t>Sanjay</a:t>
            </a:r>
            <a:r>
              <a:rPr lang="fr-FR" dirty="0" smtClean="0">
                <a:ea typeface="Batang" charset="0"/>
                <a:cs typeface="Batang" charset="0"/>
              </a:rPr>
              <a:t>'</a:t>
            </a:r>
            <a:r>
              <a:rPr lang="en-US" dirty="0" smtClean="0">
                <a:ea typeface="Batang" charset="0"/>
                <a:cs typeface="Batang" charset="0"/>
              </a:rPr>
              <a:t>s </a:t>
            </a:r>
            <a:r>
              <a:rPr lang="en-US" dirty="0">
                <a:ea typeface="Batang" charset="0"/>
                <a:cs typeface="Batang" charset="0"/>
              </a:rPr>
              <a:t>push.</a:t>
            </a:r>
          </a:p>
          <a:p>
            <a:endParaRPr lang="en-US" dirty="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C</a:t>
            </a:r>
            <a:r>
              <a:rPr lang="en-US" dirty="0" smtClean="0">
                <a:ea typeface="Batang" charset="0"/>
                <a:cs typeface="Batang" charset="0"/>
              </a:rPr>
              <a:t>. equal </a:t>
            </a:r>
            <a:r>
              <a:rPr lang="en-US" dirty="0">
                <a:ea typeface="Batang" charset="0"/>
                <a:cs typeface="Batang" charset="0"/>
              </a:rPr>
              <a:t>and opposite to </a:t>
            </a:r>
            <a:r>
              <a:rPr lang="en-US" dirty="0" smtClean="0">
                <a:ea typeface="Batang" charset="0"/>
                <a:cs typeface="Batang" charset="0"/>
              </a:rPr>
              <a:t>Sanjay</a:t>
            </a:r>
            <a:r>
              <a:rPr lang="fr-FR" dirty="0" smtClean="0">
                <a:ea typeface="Batang" charset="0"/>
                <a:cs typeface="Batang" charset="0"/>
              </a:rPr>
              <a:t>'</a:t>
            </a:r>
            <a:r>
              <a:rPr lang="en-US" dirty="0" smtClean="0">
                <a:ea typeface="Batang" charset="0"/>
                <a:cs typeface="Batang" charset="0"/>
              </a:rPr>
              <a:t>s </a:t>
            </a:r>
            <a:r>
              <a:rPr lang="en-US" dirty="0">
                <a:ea typeface="Batang" charset="0"/>
                <a:cs typeface="Batang" charset="0"/>
              </a:rPr>
              <a:t>push.</a:t>
            </a:r>
          </a:p>
          <a:p>
            <a:endParaRPr lang="en-US" dirty="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A. less than Sanjay's push.</a:t>
            </a:r>
            <a:endParaRPr lang="en-US" dirty="0">
              <a:ea typeface="Batang" charset="0"/>
              <a:cs typeface="Batang" charset="0"/>
            </a:endParaRPr>
          </a:p>
          <a:p>
            <a:endParaRPr lang="en-US" dirty="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365126" y="3124200"/>
            <a:ext cx="3768147" cy="1077218"/>
          </a:xfrm>
          <a:extLst>
            <a:ext uri="{909E8E84-426E-40dd-AFC4-6F175D3DCCD1}">
              <a14:hiddenFill xmlns:a14="http://schemas.microsoft.com/office/drawing/2010/main">
                <a:solidFill>
                  <a:schemeClr val="accent1"/>
                </a:solidFill>
              </a14:hiddenFill>
            </a:ext>
          </a:extLst>
        </p:spPr>
        <p:txBody>
          <a:bodyPr lIns="91440"/>
          <a:lstStyle>
            <a:lvl1pPr>
              <a:defRPr>
                <a:solidFill>
                  <a:srgbClr val="F44311"/>
                </a:solidFill>
              </a:defRPr>
            </a:lvl1pPr>
          </a:lstStyle>
          <a:p>
            <a:pPr lvl="0"/>
            <a:r>
              <a:rPr lang="en-US" noProof="0" dirty="0" smtClean="0"/>
              <a:t>Click to edit</a:t>
            </a:r>
            <a:br>
              <a:rPr lang="en-US" noProof="0" dirty="0" smtClean="0"/>
            </a:br>
            <a:r>
              <a:rPr lang="en-US" noProof="0" dirty="0" smtClean="0"/>
              <a:t>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solidFill>
                  <a:srgbClr val="F44311"/>
                </a:solidFill>
              </a:defRPr>
            </a:lvl1pPr>
          </a:lstStyle>
          <a:p>
            <a:pPr lvl="0"/>
            <a:endParaRPr lang="en-US" noProof="0" dirty="0" smtClean="0"/>
          </a:p>
        </p:txBody>
      </p:sp>
      <p:sp>
        <p:nvSpPr>
          <p:cNvPr id="4101" name="Rectangle 5"/>
          <p:cNvSpPr>
            <a:spLocks noChangeArrowheads="1"/>
          </p:cNvSpPr>
          <p:nvPr/>
        </p:nvSpPr>
        <p:spPr bwMode="auto">
          <a:xfrm>
            <a:off x="-6350" y="0"/>
            <a:ext cx="9162288" cy="609600"/>
          </a:xfrm>
          <a:prstGeom prst="rect">
            <a:avLst/>
          </a:prstGeom>
          <a:solidFill>
            <a:srgbClr val="2E4499"/>
          </a:solidFill>
          <a:ln>
            <a:noFill/>
          </a:ln>
          <a:effectLst/>
          <a:extLst/>
        </p:spPr>
        <p:txBody>
          <a:bodyPr wrap="none" anchor="ctr"/>
          <a:lstStyle/>
          <a:p>
            <a:pPr algn="ctr"/>
            <a:endParaRPr lang="en-US" dirty="0">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smtClean="0">
                <a:solidFill>
                  <a:schemeClr val="bg1"/>
                </a:solidFill>
              </a:rPr>
              <a:t>Lecture Outline</a:t>
            </a:r>
            <a:endParaRPr lang="en-US" sz="2800" dirty="0">
              <a:solidFill>
                <a:schemeClr val="bg1"/>
              </a:solidFill>
            </a:endParaRPr>
          </a:p>
        </p:txBody>
      </p:sp>
      <p:sp>
        <p:nvSpPr>
          <p:cNvPr id="4113" name="Rectangle 17"/>
          <p:cNvSpPr>
            <a:spLocks noGrp="1" noChangeArrowheads="1"/>
          </p:cNvSpPr>
          <p:nvPr>
            <p:ph type="ftr" sz="quarter" idx="3"/>
          </p:nvPr>
        </p:nvSpPr>
        <p:spPr/>
        <p:txBody>
          <a:bodyPr/>
          <a:lstStyle>
            <a:lvl1pPr>
              <a:defRPr/>
            </a:lvl1pPr>
          </a:lstStyle>
          <a:p>
            <a:r>
              <a:rPr lang="en-GB" dirty="0" smtClean="0"/>
              <a:t>© 2015 Pearson Education, Inc.</a:t>
            </a:r>
            <a:endParaRPr lang="en-GB" dirty="0"/>
          </a:p>
        </p:txBody>
      </p:sp>
      <p:pic>
        <p:nvPicPr>
          <p:cNvPr id="9" name="Picture 8" descr="HEWI9107_12_eca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7675" y="602537"/>
            <a:ext cx="4886325" cy="6254496"/>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dirty="0" smtClean="0"/>
              <a:t>© 2015 Pearson Education, Inc.</a:t>
            </a:r>
            <a:endParaRPr lang="en-GB" dirty="0"/>
          </a:p>
        </p:txBody>
      </p:sp>
    </p:spTree>
    <p:extLst>
      <p:ext uri="{BB962C8B-B14F-4D97-AF65-F5344CB8AC3E}">
        <p14:creationId xmlns:p14="http://schemas.microsoft.com/office/powerpoint/2010/main" val="157190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t>© 2015 Pearson Education, Inc.</a:t>
            </a:r>
            <a:endParaRPr lang="en-US" dirty="0"/>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7A9BB2C6-5471-BD43-9B0C-EA7915ADFC4D}" type="slidenum">
              <a:rPr lang="en-US"/>
              <a:pPr/>
              <a:t>‹#›</a:t>
            </a:fld>
            <a:endParaRPr lang="en-US" dirty="0"/>
          </a:p>
        </p:txBody>
      </p:sp>
    </p:spTree>
    <p:extLst>
      <p:ext uri="{BB962C8B-B14F-4D97-AF65-F5344CB8AC3E}">
        <p14:creationId xmlns:p14="http://schemas.microsoft.com/office/powerpoint/2010/main" val="35823673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6350" y="0"/>
            <a:ext cx="9162288" cy="609600"/>
          </a:xfrm>
          <a:prstGeom prst="rect">
            <a:avLst/>
          </a:prstGeom>
          <a:solidFill>
            <a:srgbClr val="2E4499"/>
          </a:solidFill>
          <a:ln>
            <a:noFill/>
          </a:ln>
          <a:effectLst/>
          <a:extLst/>
        </p:spPr>
        <p:txBody>
          <a:bodyPr wrap="none" anchor="ctr"/>
          <a:lstStyle/>
          <a:p>
            <a:pPr algn="ctr"/>
            <a:endParaRPr lang="en-US" dirty="0">
              <a:solidFill>
                <a:schemeClr val="accent1"/>
              </a:solidFill>
            </a:endParaRPr>
          </a:p>
        </p:txBody>
      </p:sp>
      <p:sp>
        <p:nvSpPr>
          <p:cNvPr id="3075" name="Rectangle 3"/>
          <p:cNvSpPr>
            <a:spLocks noGrp="1" noChangeArrowheads="1"/>
          </p:cNvSpPr>
          <p:nvPr>
            <p:ph type="title"/>
          </p:nvPr>
        </p:nvSpPr>
        <p:spPr bwMode="auto">
          <a:xfrm>
            <a:off x="0" y="614908"/>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957254"/>
            <a:ext cx="8229600" cy="465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dirty="0" smtClean="0"/>
              <a:t>© 2015 Pearson Education, Inc.</a:t>
            </a:r>
            <a:endParaRPr lang="en-GB"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54" r:id="rId4"/>
  </p:sldLayoutIdLst>
  <p:hf sldNum="0" hdr="0" dt="0"/>
  <p:txStyles>
    <p:titleStyle>
      <a:lvl1pPr algn="l" rtl="0" fontAlgn="base">
        <a:spcBef>
          <a:spcPct val="50000"/>
        </a:spcBef>
        <a:spcAft>
          <a:spcPct val="0"/>
        </a:spcAft>
        <a:defRPr sz="3200" b="1">
          <a:solidFill>
            <a:srgbClr val="2E4499"/>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2E4499"/>
        </a:buClr>
        <a:buChar char="•"/>
        <a:defRPr sz="2800">
          <a:solidFill>
            <a:srgbClr val="000000"/>
          </a:solidFill>
          <a:latin typeface="+mn-lt"/>
          <a:ea typeface="+mn-ea"/>
          <a:cs typeface="+mn-cs"/>
        </a:defRPr>
      </a:lvl1pPr>
      <a:lvl2pPr marL="800100" indent="-342900" algn="l" rtl="0" fontAlgn="base">
        <a:spcBef>
          <a:spcPct val="20000"/>
        </a:spcBef>
        <a:spcAft>
          <a:spcPct val="0"/>
        </a:spcAft>
        <a:buClr>
          <a:srgbClr val="2E4499"/>
        </a:buClr>
        <a:buChar char="–"/>
        <a:tabLst/>
        <a:defRPr sz="2800">
          <a:solidFill>
            <a:srgbClr val="000000"/>
          </a:solidFill>
          <a:latin typeface="+mn-lt"/>
          <a:ea typeface="+mn-ea"/>
        </a:defRPr>
      </a:lvl2pPr>
      <a:lvl3pPr marL="1143000" indent="-228600" algn="l" rtl="0" fontAlgn="base">
        <a:spcBef>
          <a:spcPct val="20000"/>
        </a:spcBef>
        <a:spcAft>
          <a:spcPct val="0"/>
        </a:spcAft>
        <a:buClr>
          <a:srgbClr val="2E4499"/>
        </a:buClr>
        <a:buChar char="•"/>
        <a:defRPr sz="2400">
          <a:solidFill>
            <a:srgbClr val="000000"/>
          </a:solidFill>
          <a:latin typeface="+mn-lt"/>
          <a:ea typeface="+mn-ea"/>
        </a:defRPr>
      </a:lvl3pPr>
      <a:lvl4pPr marL="1600200" indent="-228600" algn="l" rtl="0" fontAlgn="base">
        <a:spcBef>
          <a:spcPct val="20000"/>
        </a:spcBef>
        <a:spcAft>
          <a:spcPct val="0"/>
        </a:spcAft>
        <a:buClr>
          <a:srgbClr val="2E4499"/>
        </a:buClr>
        <a:buChar char="–"/>
        <a:defRPr sz="2000">
          <a:solidFill>
            <a:srgbClr val="000000"/>
          </a:solidFill>
          <a:latin typeface="+mn-lt"/>
          <a:ea typeface="+mn-ea"/>
        </a:defRPr>
      </a:lvl4pPr>
      <a:lvl5pPr marL="2057400" indent="-228600" algn="l" rtl="0" fontAlgn="base">
        <a:spcBef>
          <a:spcPct val="20000"/>
        </a:spcBef>
        <a:spcAft>
          <a:spcPct val="0"/>
        </a:spcAft>
        <a:buClr>
          <a:srgbClr val="2E4499"/>
        </a:buClr>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1.bin"/><Relationship Id="rId5"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2.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2.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12.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3.gi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6" y="3124200"/>
            <a:ext cx="3768147" cy="1569660"/>
          </a:xfrm>
        </p:spPr>
        <p:txBody>
          <a:bodyPr/>
          <a:lstStyle/>
          <a:p>
            <a:r>
              <a:rPr lang="en-US" dirty="0" smtClean="0"/>
              <a:t>Chapter 4</a:t>
            </a:r>
            <a:r>
              <a:rPr lang="en-US" dirty="0"/>
              <a:t>: </a:t>
            </a:r>
            <a:r>
              <a:rPr lang="en-US" dirty="0" smtClean="0"/>
              <a:t>Newton</a:t>
            </a:r>
            <a:r>
              <a:rPr lang="fr-FR" dirty="0" smtClean="0"/>
              <a:t>'</a:t>
            </a:r>
            <a:r>
              <a:rPr lang="en-US" dirty="0" smtClean="0"/>
              <a:t>s Second Law of Motion</a:t>
            </a:r>
            <a:endParaRPr lang="en-US" dirty="0"/>
          </a:p>
        </p:txBody>
      </p:sp>
      <p:sp>
        <p:nvSpPr>
          <p:cNvPr id="5" name="Rectangle 17"/>
          <p:cNvSpPr>
            <a:spLocks noGrp="1" noChangeArrowheads="1"/>
          </p:cNvSpPr>
          <p:nvPr>
            <p:ph type="ftr" sz="quarter" idx="3"/>
          </p:nvPr>
        </p:nvSpPr>
        <p:spPr/>
        <p:txBody>
          <a:bodyPr/>
          <a:lstStyle/>
          <a:p>
            <a:r>
              <a:rPr lang="en-GB" dirty="0" smtClean="0"/>
              <a:t>© 2015 Pearson Education, Inc.</a:t>
            </a:r>
            <a:endParaRPr lang="en-GB" dirty="0"/>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2" name="Rectangle 4"/>
          <p:cNvSpPr>
            <a:spLocks noGrp="1" noChangeArrowheads="1"/>
          </p:cNvSpPr>
          <p:nvPr>
            <p:ph type="body" idx="1"/>
          </p:nvPr>
        </p:nvSpPr>
        <p:spPr/>
        <p:txBody>
          <a:bodyPr/>
          <a:lstStyle/>
          <a:p>
            <a:pPr marL="0" indent="0">
              <a:buNone/>
            </a:pPr>
            <a:r>
              <a:rPr lang="en-US" sz="2000" dirty="0"/>
              <a:t>When Sanjay pushes a refrigerator across a kitchen floor at an </a:t>
            </a:r>
            <a:r>
              <a:rPr lang="en-US" sz="2000" i="1" dirty="0"/>
              <a:t>increasing speed</a:t>
            </a:r>
            <a:r>
              <a:rPr lang="en-US" sz="2000" dirty="0"/>
              <a:t>, the amount of friction between the refrigerator and the floor </a:t>
            </a:r>
            <a:r>
              <a:rPr lang="en-US" sz="2000" dirty="0" smtClean="0"/>
              <a:t>is</a:t>
            </a:r>
          </a:p>
          <a:p>
            <a:pPr marL="0" indent="0">
              <a:buNone/>
            </a:pPr>
            <a:endParaRPr lang="en-US" sz="2000" dirty="0" smtClean="0"/>
          </a:p>
          <a:p>
            <a:pPr marL="514350" indent="-514350">
              <a:buFont typeface="+mj-lt"/>
              <a:buAutoNum type="alphaUcPeriod"/>
            </a:pPr>
            <a:r>
              <a:rPr lang="en-US" sz="2000" b="1" dirty="0" smtClean="0"/>
              <a:t>less </a:t>
            </a:r>
            <a:r>
              <a:rPr lang="en-US" sz="2000" b="1" dirty="0"/>
              <a:t>than </a:t>
            </a:r>
            <a:r>
              <a:rPr lang="en-US" sz="2000" b="1" dirty="0" smtClean="0"/>
              <a:t>Sanjay</a:t>
            </a:r>
            <a:r>
              <a:rPr lang="fr-FR" sz="2000" b="1" dirty="0" smtClean="0"/>
              <a:t>'</a:t>
            </a:r>
            <a:r>
              <a:rPr lang="en-US" sz="2000" b="1" dirty="0" smtClean="0"/>
              <a:t>s </a:t>
            </a:r>
            <a:r>
              <a:rPr lang="en-US" sz="2000" b="1" dirty="0"/>
              <a:t>push.</a:t>
            </a:r>
          </a:p>
          <a:p>
            <a:pPr marL="514350" indent="-514350">
              <a:buFont typeface="+mj-lt"/>
              <a:buAutoNum type="alphaUcPeriod"/>
            </a:pPr>
            <a:r>
              <a:rPr lang="en-US" sz="2000" dirty="0"/>
              <a:t>equal to </a:t>
            </a:r>
            <a:r>
              <a:rPr lang="en-US" sz="2000" dirty="0" smtClean="0"/>
              <a:t>Sanjay</a:t>
            </a:r>
            <a:r>
              <a:rPr lang="fr-FR" sz="2000" dirty="0" smtClean="0"/>
              <a:t>'</a:t>
            </a:r>
            <a:r>
              <a:rPr lang="en-US" sz="2000" dirty="0" smtClean="0"/>
              <a:t>s </a:t>
            </a:r>
            <a:r>
              <a:rPr lang="en-US" sz="2000" dirty="0"/>
              <a:t>push. </a:t>
            </a:r>
          </a:p>
          <a:p>
            <a:pPr marL="514350" indent="-514350">
              <a:buFont typeface="+mj-lt"/>
              <a:buAutoNum type="alphaUcPeriod"/>
            </a:pPr>
            <a:r>
              <a:rPr lang="en-US" sz="2000" dirty="0"/>
              <a:t>equal and opposite to </a:t>
            </a:r>
            <a:r>
              <a:rPr lang="en-US" sz="2000" dirty="0" smtClean="0"/>
              <a:t>Sanjay</a:t>
            </a:r>
            <a:r>
              <a:rPr lang="fr-FR" sz="2000" dirty="0" smtClean="0"/>
              <a:t>'</a:t>
            </a:r>
            <a:r>
              <a:rPr lang="en-US" sz="2000" dirty="0" smtClean="0"/>
              <a:t>s </a:t>
            </a:r>
            <a:r>
              <a:rPr lang="en-US" sz="2000" dirty="0"/>
              <a:t>push.</a:t>
            </a:r>
          </a:p>
          <a:p>
            <a:pPr marL="514350" indent="-514350">
              <a:buFont typeface="+mj-lt"/>
              <a:buAutoNum type="alphaUcPeriod"/>
            </a:pPr>
            <a:r>
              <a:rPr lang="en-US" sz="2000" dirty="0"/>
              <a:t>more than </a:t>
            </a:r>
            <a:r>
              <a:rPr lang="en-US" sz="2000" dirty="0" smtClean="0"/>
              <a:t>Sanjay</a:t>
            </a:r>
            <a:r>
              <a:rPr lang="fr-FR" sz="2000" dirty="0" smtClean="0"/>
              <a:t>'</a:t>
            </a:r>
            <a:r>
              <a:rPr lang="en-US" sz="2000" dirty="0" smtClean="0"/>
              <a:t>s </a:t>
            </a:r>
            <a:r>
              <a:rPr lang="en-US" sz="2000" dirty="0"/>
              <a:t>push</a:t>
            </a:r>
            <a:r>
              <a:rPr lang="en-US" sz="2000" dirty="0" smtClean="0"/>
              <a:t>.</a:t>
            </a:r>
          </a:p>
          <a:p>
            <a:pPr marL="0" indent="0">
              <a:buNone/>
            </a:pPr>
            <a:endParaRPr lang="en-US" sz="2000" dirty="0"/>
          </a:p>
          <a:p>
            <a:pPr marL="0" indent="0">
              <a:buNone/>
            </a:pPr>
            <a:r>
              <a:rPr lang="en-US" sz="2000" b="1" dirty="0" smtClean="0"/>
              <a:t>Explanation</a:t>
            </a:r>
            <a:r>
              <a:rPr lang="en-US" sz="2000" b="1" dirty="0"/>
              <a:t>:</a:t>
            </a:r>
          </a:p>
          <a:p>
            <a:pPr marL="0" indent="0">
              <a:buNone/>
            </a:pPr>
            <a:r>
              <a:rPr lang="en-US" sz="2000" dirty="0" smtClean="0"/>
              <a:t>The </a:t>
            </a:r>
            <a:r>
              <a:rPr lang="en-US" sz="2000" dirty="0"/>
              <a:t>increasing speed indicates a net force greater than zero. </a:t>
            </a:r>
            <a:r>
              <a:rPr lang="en-US" sz="2000" dirty="0" smtClean="0"/>
              <a:t/>
            </a:r>
            <a:br>
              <a:rPr lang="en-US" sz="2000" dirty="0" smtClean="0"/>
            </a:br>
            <a:r>
              <a:rPr lang="en-US" sz="2000" dirty="0" smtClean="0"/>
              <a:t>The refrigerator is not in equilibrium.</a:t>
            </a:r>
            <a:endParaRPr lang="en-US" sz="2000" dirty="0"/>
          </a:p>
        </p:txBody>
      </p:sp>
      <p:sp>
        <p:nvSpPr>
          <p:cNvPr id="16387" name="Rectangle 3"/>
          <p:cNvSpPr>
            <a:spLocks noGrp="1" noChangeArrowheads="1"/>
          </p:cNvSpPr>
          <p:nvPr>
            <p:ph type="title"/>
          </p:nvPr>
        </p:nvSpPr>
        <p:spPr>
          <a:xfrm>
            <a:off x="0" y="614908"/>
            <a:ext cx="9144000" cy="1077218"/>
          </a:xfrm>
        </p:spPr>
        <p:txBody>
          <a:bodyPr/>
          <a:lstStyle/>
          <a:p>
            <a:r>
              <a:rPr lang="en-US" dirty="0"/>
              <a:t>The Force of Friction</a:t>
            </a:r>
            <a:br>
              <a:rPr lang="en-US" dirty="0"/>
            </a:br>
            <a:r>
              <a:rPr lang="en-US" dirty="0"/>
              <a:t>CHECK YOUR NEIGHBOR </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325857596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smtClean="0"/>
              <a:t>Mass and Weight</a:t>
            </a:r>
            <a:endParaRPr lang="en-US" dirty="0"/>
          </a:p>
        </p:txBody>
      </p:sp>
      <p:sp>
        <p:nvSpPr>
          <p:cNvPr id="24579" name="Rectangle 3"/>
          <p:cNvSpPr>
            <a:spLocks noGrp="1" noChangeArrowheads="1"/>
          </p:cNvSpPr>
          <p:nvPr>
            <p:ph type="body" idx="1"/>
          </p:nvPr>
        </p:nvSpPr>
        <p:spPr/>
        <p:txBody>
          <a:bodyPr/>
          <a:lstStyle/>
          <a:p>
            <a:r>
              <a:rPr lang="en-US" dirty="0" smtClean="0"/>
              <a:t>Mass: </a:t>
            </a:r>
            <a:r>
              <a:rPr lang="en-US" i="1" dirty="0" smtClean="0"/>
              <a:t>The quantity of matter in an object. It is also the measure of the inertia or sluggishness that an object exhibits in response to any effort made to start it, stop it, or change its state of motion in any way.</a:t>
            </a:r>
          </a:p>
          <a:p>
            <a:endParaRPr lang="en-US" dirty="0" smtClean="0"/>
          </a:p>
          <a:p>
            <a:r>
              <a:rPr lang="en-US" dirty="0" smtClean="0"/>
              <a:t>Weight: </a:t>
            </a:r>
            <a:r>
              <a:rPr lang="en-US" i="1" dirty="0" smtClean="0"/>
              <a:t>Usually the force upon an object due to gravity.</a:t>
            </a:r>
            <a:endParaRPr lang="en-US" i="1"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smtClean="0"/>
              <a:t>Mass and Weight</a:t>
            </a:r>
            <a:endParaRPr lang="en-US" dirty="0"/>
          </a:p>
        </p:txBody>
      </p:sp>
      <p:sp>
        <p:nvSpPr>
          <p:cNvPr id="26627" name="Rectangle 3"/>
          <p:cNvSpPr>
            <a:spLocks noGrp="1" noChangeArrowheads="1"/>
          </p:cNvSpPr>
          <p:nvPr>
            <p:ph idx="1"/>
          </p:nvPr>
        </p:nvSpPr>
        <p:spPr>
          <a:xfrm>
            <a:off x="365124" y="1957254"/>
            <a:ext cx="8383339" cy="4653915"/>
          </a:xfrm>
        </p:spPr>
        <p:txBody>
          <a:bodyPr/>
          <a:lstStyle/>
          <a:p>
            <a:r>
              <a:rPr lang="en-US" sz="2400" dirty="0" smtClean="0"/>
              <a:t>Mass</a:t>
            </a:r>
          </a:p>
          <a:p>
            <a:pPr lvl="1"/>
            <a:r>
              <a:rPr lang="en-US" sz="2400" dirty="0" smtClean="0"/>
              <a:t>A measure of the inertia of a material object</a:t>
            </a:r>
          </a:p>
          <a:p>
            <a:pPr lvl="1"/>
            <a:r>
              <a:rPr lang="en-US" sz="2400" dirty="0" smtClean="0"/>
              <a:t>Independent of gravity Greater inertia </a:t>
            </a:r>
            <a:r>
              <a:rPr lang="en-US" sz="2400" dirty="0" smtClean="0">
                <a:sym typeface="Symbol" charset="0"/>
              </a:rPr>
              <a:t> greater mass</a:t>
            </a:r>
          </a:p>
          <a:p>
            <a:pPr lvl="1"/>
            <a:r>
              <a:rPr lang="en-US" sz="2400" dirty="0" smtClean="0">
                <a:sym typeface="Symbol" charset="0"/>
              </a:rPr>
              <a:t>Unit of measurement is the kilogram (kg)</a:t>
            </a:r>
          </a:p>
          <a:p>
            <a:endParaRPr lang="en-US" sz="2400" dirty="0" smtClean="0"/>
          </a:p>
          <a:p>
            <a:r>
              <a:rPr lang="en-US" sz="2400" dirty="0" smtClean="0"/>
              <a:t>Weight</a:t>
            </a:r>
          </a:p>
          <a:p>
            <a:pPr lvl="1"/>
            <a:r>
              <a:rPr lang="en-US" sz="2400" dirty="0" smtClean="0"/>
              <a:t>Usually the force on an object due to gravity</a:t>
            </a:r>
          </a:p>
          <a:p>
            <a:pPr lvl="1"/>
            <a:r>
              <a:rPr lang="en-US" sz="2400" dirty="0" smtClean="0"/>
              <a:t>Scientific unit of force is the newton (N)</a:t>
            </a:r>
          </a:p>
          <a:p>
            <a:pPr lvl="1"/>
            <a:r>
              <a:rPr lang="en-US" sz="2400" dirty="0" smtClean="0"/>
              <a:t>Unit is also the pound (lb) </a:t>
            </a:r>
            <a:endParaRPr lang="en-US" sz="24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614908"/>
            <a:ext cx="9144000" cy="1077218"/>
          </a:xfrm>
        </p:spPr>
        <p:txBody>
          <a:bodyPr/>
          <a:lstStyle/>
          <a:p>
            <a:r>
              <a:rPr lang="en-US" dirty="0"/>
              <a:t>Mass—A Measure of Inertia</a:t>
            </a:r>
            <a:br>
              <a:rPr lang="en-US" dirty="0"/>
            </a:br>
            <a:r>
              <a:rPr lang="en-US" dirty="0"/>
              <a:t>CHECK YOUR </a:t>
            </a:r>
            <a:r>
              <a:rPr lang="en-US" dirty="0" smtClean="0"/>
              <a:t>NEIGHBOR</a:t>
            </a:r>
            <a:endParaRPr lang="en-US" dirty="0"/>
          </a:p>
        </p:txBody>
      </p:sp>
      <p:sp>
        <p:nvSpPr>
          <p:cNvPr id="30723" name="Rectangle 3"/>
          <p:cNvSpPr>
            <a:spLocks noGrp="1" noChangeArrowheads="1"/>
          </p:cNvSpPr>
          <p:nvPr>
            <p:ph idx="1"/>
          </p:nvPr>
        </p:nvSpPr>
        <p:spPr/>
        <p:txBody>
          <a:bodyPr/>
          <a:lstStyle/>
          <a:p>
            <a:pPr marL="0" indent="0">
              <a:buNone/>
            </a:pPr>
            <a:r>
              <a:rPr lang="en-US" sz="2400" dirty="0"/>
              <a:t>If the mass of an object is halved, the weight of the object </a:t>
            </a:r>
            <a:r>
              <a:rPr lang="en-US" sz="2400" dirty="0" smtClean="0"/>
              <a:t>is</a:t>
            </a:r>
            <a:br>
              <a:rPr lang="en-US" sz="2400" dirty="0" smtClean="0"/>
            </a:br>
            <a:endParaRPr lang="en-US" sz="2400" dirty="0"/>
          </a:p>
          <a:p>
            <a:pPr marL="457200" indent="-457200">
              <a:buFont typeface="+mj-lt"/>
              <a:buAutoNum type="alphaUcPeriod"/>
            </a:pPr>
            <a:r>
              <a:rPr lang="en-US" sz="2400" dirty="0" smtClean="0"/>
              <a:t>halved.</a:t>
            </a:r>
          </a:p>
          <a:p>
            <a:pPr marL="457200" indent="-457200">
              <a:buFont typeface="+mj-lt"/>
              <a:buAutoNum type="alphaUcPeriod"/>
            </a:pPr>
            <a:r>
              <a:rPr lang="en-US" sz="2400" dirty="0" smtClean="0"/>
              <a:t>twice.</a:t>
            </a:r>
          </a:p>
          <a:p>
            <a:pPr marL="457200" indent="-457200">
              <a:buFont typeface="+mj-lt"/>
              <a:buAutoNum type="alphaUcPeriod"/>
            </a:pPr>
            <a:r>
              <a:rPr lang="en-US" sz="2400" dirty="0" smtClean="0"/>
              <a:t>depends on location.</a:t>
            </a:r>
          </a:p>
          <a:p>
            <a:pPr marL="457200" indent="-457200">
              <a:buFont typeface="+mj-lt"/>
              <a:buAutoNum type="alphaUcPeriod"/>
            </a:pPr>
            <a:r>
              <a:rPr lang="en-US" sz="2400" dirty="0" smtClean="0"/>
              <a:t>None of the above.</a:t>
            </a:r>
            <a:endParaRPr lang="en-US" sz="2400" dirty="0">
              <a:sym typeface="Symbol" charset="0"/>
            </a:endParaRP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614908"/>
            <a:ext cx="9144000" cy="1077218"/>
          </a:xfrm>
        </p:spPr>
        <p:txBody>
          <a:bodyPr/>
          <a:lstStyle/>
          <a:p>
            <a:r>
              <a:rPr lang="en-US" dirty="0"/>
              <a:t>Mass—A Measure of Inertia</a:t>
            </a:r>
            <a:br>
              <a:rPr lang="en-US" dirty="0"/>
            </a:br>
            <a:r>
              <a:rPr lang="en-US" dirty="0"/>
              <a:t>CHECK YOUR ANSWER </a:t>
            </a:r>
          </a:p>
        </p:txBody>
      </p:sp>
      <p:sp>
        <p:nvSpPr>
          <p:cNvPr id="30723" name="Rectangle 3"/>
          <p:cNvSpPr>
            <a:spLocks noGrp="1" noChangeArrowheads="1"/>
          </p:cNvSpPr>
          <p:nvPr>
            <p:ph type="body" idx="1"/>
          </p:nvPr>
        </p:nvSpPr>
        <p:spPr/>
        <p:txBody>
          <a:bodyPr/>
          <a:lstStyle/>
          <a:p>
            <a:pPr marL="0" indent="0">
              <a:buNone/>
            </a:pPr>
            <a:r>
              <a:rPr lang="en-US" sz="2400" dirty="0"/>
              <a:t>If the mass of an object is halved, the weight of the object </a:t>
            </a:r>
            <a:r>
              <a:rPr lang="en-US" sz="2400" dirty="0" smtClean="0"/>
              <a:t>is</a:t>
            </a:r>
            <a:br>
              <a:rPr lang="en-US" sz="2400" dirty="0" smtClean="0"/>
            </a:br>
            <a:endParaRPr lang="en-US" sz="2400" dirty="0"/>
          </a:p>
          <a:p>
            <a:pPr marL="457200" indent="-457200">
              <a:buFont typeface="+mj-lt"/>
              <a:buAutoNum type="alphaUcPeriod"/>
            </a:pPr>
            <a:r>
              <a:rPr lang="en-US" sz="2400" b="1" dirty="0" smtClean="0"/>
              <a:t>halved.</a:t>
            </a:r>
          </a:p>
          <a:p>
            <a:pPr marL="457200" indent="-457200">
              <a:buFont typeface="+mj-lt"/>
              <a:buAutoNum type="alphaUcPeriod"/>
            </a:pPr>
            <a:r>
              <a:rPr lang="en-US" sz="2400" dirty="0" smtClean="0"/>
              <a:t>twice.</a:t>
            </a:r>
          </a:p>
          <a:p>
            <a:pPr marL="457200" indent="-457200">
              <a:buFont typeface="+mj-lt"/>
              <a:buAutoNum type="alphaUcPeriod"/>
            </a:pPr>
            <a:r>
              <a:rPr lang="en-US" sz="2400" dirty="0" smtClean="0"/>
              <a:t>depends on location.</a:t>
            </a:r>
          </a:p>
          <a:p>
            <a:pPr marL="457200" indent="-457200">
              <a:buFont typeface="+mj-lt"/>
              <a:buAutoNum type="alphaUcPeriod"/>
            </a:pPr>
            <a:r>
              <a:rPr lang="en-US" sz="2400" dirty="0" smtClean="0"/>
              <a:t>None of the above.</a:t>
            </a:r>
            <a:br>
              <a:rPr lang="en-US" sz="2400" dirty="0" smtClean="0"/>
            </a:br>
            <a:endParaRPr lang="en-US" sz="2400" dirty="0">
              <a:sym typeface="Symbol" charset="0"/>
            </a:endParaRPr>
          </a:p>
          <a:p>
            <a:pPr marL="0" indent="0">
              <a:buNone/>
            </a:pPr>
            <a:r>
              <a:rPr lang="en-US" sz="2400" b="1" dirty="0">
                <a:sym typeface="Symbol" charset="0"/>
              </a:rPr>
              <a:t>Comment: </a:t>
            </a:r>
            <a:endParaRPr lang="en-US" sz="2400" b="1" dirty="0" smtClean="0">
              <a:sym typeface="Symbol" charset="0"/>
            </a:endParaRPr>
          </a:p>
          <a:p>
            <a:pPr marL="0" indent="0">
              <a:buNone/>
            </a:pPr>
            <a:r>
              <a:rPr lang="en-US" sz="2400" dirty="0" smtClean="0">
                <a:sym typeface="Symbol" charset="0"/>
              </a:rPr>
              <a:t>Weight </a:t>
            </a:r>
            <a:r>
              <a:rPr lang="en-US" sz="2400" dirty="0">
                <a:sym typeface="Symbol" charset="0"/>
              </a:rPr>
              <a:t>and mass are directly proportional to each other.</a:t>
            </a:r>
          </a:p>
          <a:p>
            <a:pPr marL="0" indent="0">
              <a:buNone/>
            </a:pPr>
            <a:endParaRPr lang="en-US" sz="2400" dirty="0">
              <a:sym typeface="Symbol" charset="0"/>
            </a:endParaRP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22712389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4"/>
          <p:cNvSpPr>
            <a:spLocks noGrp="1" noChangeArrowheads="1"/>
          </p:cNvSpPr>
          <p:nvPr>
            <p:ph type="body" idx="1"/>
          </p:nvPr>
        </p:nvSpPr>
        <p:spPr/>
        <p:txBody>
          <a:bodyPr/>
          <a:lstStyle/>
          <a:p>
            <a:pPr>
              <a:lnSpc>
                <a:spcPct val="95000"/>
              </a:lnSpc>
            </a:pPr>
            <a:r>
              <a:rPr lang="en-US" sz="2400" dirty="0" smtClean="0"/>
              <a:t>Mass and weight in everyday conversation are interchangeable.</a:t>
            </a:r>
            <a:br>
              <a:rPr lang="en-US" sz="2400" dirty="0" smtClean="0"/>
            </a:br>
            <a:endParaRPr lang="en-US" sz="2400" dirty="0" smtClean="0"/>
          </a:p>
          <a:p>
            <a:pPr>
              <a:lnSpc>
                <a:spcPct val="95000"/>
              </a:lnSpc>
            </a:pPr>
            <a:r>
              <a:rPr lang="en-US" sz="2400" dirty="0" smtClean="0"/>
              <a:t>Mass, however, is different and more fundamental than weight.</a:t>
            </a:r>
            <a:br>
              <a:rPr lang="en-US" sz="2400" dirty="0" smtClean="0"/>
            </a:br>
            <a:endParaRPr lang="en-US" sz="2400" dirty="0" smtClean="0"/>
          </a:p>
          <a:p>
            <a:pPr>
              <a:lnSpc>
                <a:spcPct val="95000"/>
              </a:lnSpc>
            </a:pPr>
            <a:r>
              <a:rPr lang="en-US" sz="2400" dirty="0" smtClean="0"/>
              <a:t>Mass versus weight</a:t>
            </a:r>
          </a:p>
          <a:p>
            <a:pPr lvl="1">
              <a:lnSpc>
                <a:spcPct val="95000"/>
              </a:lnSpc>
            </a:pPr>
            <a:r>
              <a:rPr lang="en-US" sz="2400" dirty="0" smtClean="0"/>
              <a:t>On the Moon and Earth:</a:t>
            </a:r>
          </a:p>
          <a:p>
            <a:pPr lvl="2">
              <a:lnSpc>
                <a:spcPct val="95000"/>
              </a:lnSpc>
            </a:pPr>
            <a:r>
              <a:rPr lang="en-US" sz="2000" dirty="0" smtClean="0"/>
              <a:t>Weight of an object on the Moon </a:t>
            </a:r>
            <a:br>
              <a:rPr lang="en-US" sz="2000" dirty="0" smtClean="0"/>
            </a:br>
            <a:r>
              <a:rPr lang="en-US" sz="2000" dirty="0" smtClean="0"/>
              <a:t>is less than on Earth.</a:t>
            </a:r>
          </a:p>
          <a:p>
            <a:pPr lvl="2">
              <a:lnSpc>
                <a:spcPct val="95000"/>
              </a:lnSpc>
            </a:pPr>
            <a:r>
              <a:rPr lang="en-US" sz="2000" dirty="0" smtClean="0"/>
              <a:t>Mass of an object is the same </a:t>
            </a:r>
            <a:br>
              <a:rPr lang="en-US" sz="2000" dirty="0" smtClean="0"/>
            </a:br>
            <a:r>
              <a:rPr lang="en-US" sz="2000" dirty="0" smtClean="0"/>
              <a:t>in both locations.</a:t>
            </a:r>
          </a:p>
          <a:p>
            <a:pPr lvl="1">
              <a:lnSpc>
                <a:spcPct val="95000"/>
              </a:lnSpc>
            </a:pPr>
            <a:endParaRPr lang="en-US" sz="2400" dirty="0"/>
          </a:p>
        </p:txBody>
      </p:sp>
      <p:pic>
        <p:nvPicPr>
          <p:cNvPr id="32770" name="Picture 7" descr="04_06_Figure"/>
          <p:cNvPicPr>
            <a:picLocks noChangeAspect="1" noChangeArrowheads="1"/>
          </p:cNvPicPr>
          <p:nvPr/>
        </p:nvPicPr>
        <p:blipFill>
          <a:blip r:embed="rId3">
            <a:extLst>
              <a:ext uri="{28A0092B-C50C-407E-A947-70E740481C1C}">
                <a14:useLocalDpi xmlns:a14="http://schemas.microsoft.com/office/drawing/2010/main" val="0"/>
              </a:ext>
            </a:extLst>
          </a:blip>
          <a:srcRect b="2556"/>
          <a:stretch>
            <a:fillRect/>
          </a:stretch>
        </p:blipFill>
        <p:spPr bwMode="auto">
          <a:xfrm>
            <a:off x="5412100" y="3651889"/>
            <a:ext cx="3335660" cy="2782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3"/>
          <p:cNvSpPr>
            <a:spLocks noGrp="1" noChangeArrowheads="1"/>
          </p:cNvSpPr>
          <p:nvPr>
            <p:ph type="title"/>
          </p:nvPr>
        </p:nvSpPr>
        <p:spPr/>
        <p:txBody>
          <a:bodyPr/>
          <a:lstStyle/>
          <a:p>
            <a:r>
              <a:rPr lang="en-US" dirty="0" smtClean="0"/>
              <a:t>Mass and Weight</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smtClean="0"/>
              <a:t>Mass and Weight</a:t>
            </a:r>
            <a:endParaRPr lang="en-US" dirty="0"/>
          </a:p>
        </p:txBody>
      </p:sp>
      <p:sp>
        <p:nvSpPr>
          <p:cNvPr id="34819" name="Rectangle 3"/>
          <p:cNvSpPr>
            <a:spLocks noGrp="1" noChangeArrowheads="1"/>
          </p:cNvSpPr>
          <p:nvPr>
            <p:ph type="body" idx="1"/>
          </p:nvPr>
        </p:nvSpPr>
        <p:spPr/>
        <p:txBody>
          <a:bodyPr/>
          <a:lstStyle/>
          <a:p>
            <a:r>
              <a:rPr lang="en-US" dirty="0" smtClean="0"/>
              <a:t>1 kilogram weighs 10 newtons (9.8 newtons, to be precise).</a:t>
            </a:r>
          </a:p>
          <a:p>
            <a:r>
              <a:rPr lang="en-US" dirty="0" smtClean="0"/>
              <a:t>Relationship between kilograms and pounds:</a:t>
            </a:r>
          </a:p>
          <a:p>
            <a:pPr lvl="1"/>
            <a:r>
              <a:rPr lang="en-US" dirty="0" smtClean="0"/>
              <a:t>1 kg = 2.2 lb = 10 N at Earth</a:t>
            </a:r>
            <a:r>
              <a:rPr lang="fr-FR" dirty="0" smtClean="0"/>
              <a:t>'</a:t>
            </a:r>
            <a:r>
              <a:rPr lang="en-US" dirty="0" smtClean="0"/>
              <a:t>s surface</a:t>
            </a:r>
          </a:p>
          <a:p>
            <a:pPr lvl="1"/>
            <a:r>
              <a:rPr lang="en-US" dirty="0" smtClean="0"/>
              <a:t>1 lb = 4.45 N</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614908"/>
            <a:ext cx="9144000" cy="1077218"/>
          </a:xfrm>
        </p:spPr>
        <p:txBody>
          <a:bodyPr/>
          <a:lstStyle/>
          <a:p>
            <a:r>
              <a:rPr lang="en-US" dirty="0"/>
              <a:t>Mass and Weight</a:t>
            </a:r>
            <a:br>
              <a:rPr lang="en-US" dirty="0"/>
            </a:br>
            <a:r>
              <a:rPr lang="en-US" dirty="0"/>
              <a:t>CHECK YOUR NEIGHBOR</a:t>
            </a:r>
          </a:p>
        </p:txBody>
      </p:sp>
      <p:sp>
        <p:nvSpPr>
          <p:cNvPr id="297987" name="Rectangle 3"/>
          <p:cNvSpPr>
            <a:spLocks noGrp="1" noChangeArrowheads="1"/>
          </p:cNvSpPr>
          <p:nvPr>
            <p:ph type="body" idx="1"/>
          </p:nvPr>
        </p:nvSpPr>
        <p:spPr/>
        <p:txBody>
          <a:bodyPr/>
          <a:lstStyle/>
          <a:p>
            <a:pPr marL="0" indent="0">
              <a:buNone/>
            </a:pPr>
            <a:r>
              <a:rPr lang="en-US" sz="2400" dirty="0"/>
              <a:t>When the string is pulled down slowly, the top string breaks, which best illustrates </a:t>
            </a:r>
            <a:r>
              <a:rPr lang="en-US" sz="2400" dirty="0" smtClean="0"/>
              <a:t>the</a:t>
            </a:r>
            <a:br>
              <a:rPr lang="en-US" sz="2400" dirty="0" smtClean="0"/>
            </a:br>
            <a:endParaRPr lang="en-US" sz="2400" dirty="0" smtClean="0"/>
          </a:p>
          <a:p>
            <a:pPr marL="457200" indent="-457200">
              <a:buFont typeface="+mj-lt"/>
              <a:buAutoNum type="alphaUcPeriod"/>
            </a:pPr>
            <a:r>
              <a:rPr lang="en-US" sz="2400" dirty="0" smtClean="0"/>
              <a:t>weight of the ball.</a:t>
            </a:r>
          </a:p>
          <a:p>
            <a:pPr marL="457200" indent="-457200">
              <a:buFont typeface="+mj-lt"/>
              <a:buAutoNum type="alphaUcPeriod"/>
            </a:pPr>
            <a:r>
              <a:rPr lang="en-US" sz="2400" dirty="0" smtClean="0"/>
              <a:t>mass of the ball.</a:t>
            </a:r>
          </a:p>
          <a:p>
            <a:pPr marL="457200" indent="-457200">
              <a:buFont typeface="+mj-lt"/>
              <a:buAutoNum type="alphaUcPeriod"/>
            </a:pPr>
            <a:r>
              <a:rPr lang="en-US" sz="2400" dirty="0" smtClean="0"/>
              <a:t>volume of the ball.</a:t>
            </a:r>
          </a:p>
          <a:p>
            <a:pPr marL="457200" indent="-457200">
              <a:buFont typeface="+mj-lt"/>
              <a:buAutoNum type="alphaUcPeriod"/>
            </a:pPr>
            <a:r>
              <a:rPr lang="en-US" sz="2400" dirty="0" smtClean="0"/>
              <a:t>density of the ball.</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5" name="Picture 4" descr="04_08_Figure.jpg"/>
          <p:cNvPicPr>
            <a:picLocks noChangeAspect="1"/>
          </p:cNvPicPr>
          <p:nvPr/>
        </p:nvPicPr>
        <p:blipFill rotWithShape="1">
          <a:blip r:embed="rId3">
            <a:extLst>
              <a:ext uri="{28A0092B-C50C-407E-A947-70E740481C1C}">
                <a14:useLocalDpi xmlns:a14="http://schemas.microsoft.com/office/drawing/2010/main" val="0"/>
              </a:ext>
            </a:extLst>
          </a:blip>
          <a:srcRect b="3033"/>
          <a:stretch/>
        </p:blipFill>
        <p:spPr>
          <a:xfrm>
            <a:off x="6508748" y="2549941"/>
            <a:ext cx="1468632" cy="399331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614908"/>
            <a:ext cx="9144000" cy="1077218"/>
          </a:xfrm>
        </p:spPr>
        <p:txBody>
          <a:bodyPr/>
          <a:lstStyle/>
          <a:p>
            <a:r>
              <a:rPr lang="en-US" dirty="0"/>
              <a:t>Mass and Weight</a:t>
            </a:r>
            <a:br>
              <a:rPr lang="en-US" dirty="0"/>
            </a:br>
            <a:r>
              <a:rPr lang="en-US" dirty="0"/>
              <a:t>CHECK YOUR </a:t>
            </a:r>
            <a:r>
              <a:rPr lang="en-US" dirty="0" smtClean="0"/>
              <a:t>ANSWER</a:t>
            </a:r>
            <a:endParaRPr lang="en-US" dirty="0"/>
          </a:p>
        </p:txBody>
      </p:sp>
      <p:sp>
        <p:nvSpPr>
          <p:cNvPr id="297987" name="Rectangle 3"/>
          <p:cNvSpPr>
            <a:spLocks noGrp="1" noChangeArrowheads="1"/>
          </p:cNvSpPr>
          <p:nvPr>
            <p:ph type="body" idx="1"/>
          </p:nvPr>
        </p:nvSpPr>
        <p:spPr/>
        <p:txBody>
          <a:bodyPr/>
          <a:lstStyle/>
          <a:p>
            <a:pPr marL="0" indent="0">
              <a:buNone/>
            </a:pPr>
            <a:r>
              <a:rPr lang="en-US" sz="2400" dirty="0"/>
              <a:t>When the string is pulled down slowly, the top string breaks, which best illustrates </a:t>
            </a:r>
            <a:r>
              <a:rPr lang="en-US" sz="2400" dirty="0" smtClean="0"/>
              <a:t>the</a:t>
            </a:r>
            <a:br>
              <a:rPr lang="en-US" sz="2400" dirty="0" smtClean="0"/>
            </a:br>
            <a:endParaRPr lang="en-US" sz="2400" dirty="0" smtClean="0"/>
          </a:p>
          <a:p>
            <a:pPr marL="457200" indent="-457200">
              <a:buFont typeface="+mj-lt"/>
              <a:buAutoNum type="alphaUcPeriod"/>
            </a:pPr>
            <a:r>
              <a:rPr lang="en-US" sz="2400" b="1" dirty="0" smtClean="0"/>
              <a:t>weight of the ball.</a:t>
            </a:r>
          </a:p>
          <a:p>
            <a:pPr marL="457200" indent="-457200">
              <a:buFont typeface="+mj-lt"/>
              <a:buAutoNum type="alphaUcPeriod"/>
            </a:pPr>
            <a:r>
              <a:rPr lang="en-US" sz="2400" dirty="0" smtClean="0"/>
              <a:t>mass of the ball.</a:t>
            </a:r>
          </a:p>
          <a:p>
            <a:pPr marL="457200" indent="-457200">
              <a:buFont typeface="+mj-lt"/>
              <a:buAutoNum type="alphaUcPeriod"/>
            </a:pPr>
            <a:r>
              <a:rPr lang="en-US" sz="2400" dirty="0" smtClean="0"/>
              <a:t>volume of the ball.</a:t>
            </a:r>
          </a:p>
          <a:p>
            <a:pPr marL="457200" indent="-457200">
              <a:buFont typeface="+mj-lt"/>
              <a:buAutoNum type="alphaUcPeriod"/>
            </a:pPr>
            <a:r>
              <a:rPr lang="en-US" sz="2400" dirty="0" smtClean="0"/>
              <a:t>density of the ball.</a:t>
            </a:r>
            <a:br>
              <a:rPr lang="en-US" sz="2400" dirty="0" smtClean="0"/>
            </a:br>
            <a:endParaRPr lang="en-US" sz="2400" dirty="0" smtClean="0"/>
          </a:p>
          <a:p>
            <a:pPr marL="0" indent="0">
              <a:buNone/>
            </a:pPr>
            <a:r>
              <a:rPr lang="en-US" sz="2400" b="1" dirty="0" smtClean="0"/>
              <a:t>Explanation:</a:t>
            </a:r>
          </a:p>
          <a:p>
            <a:pPr marL="0" indent="0">
              <a:buNone/>
            </a:pPr>
            <a:r>
              <a:rPr lang="en-US" sz="2400" dirty="0" smtClean="0"/>
              <a:t>Tension in the top string is the pulling tension </a:t>
            </a:r>
            <a:r>
              <a:rPr lang="en-US" sz="2400" i="1" dirty="0" smtClean="0"/>
              <a:t>plus</a:t>
            </a:r>
            <a:r>
              <a:rPr lang="en-US" sz="2400" dirty="0" smtClean="0"/>
              <a:t> the weight of the ball, both of which break the top string.</a:t>
            </a:r>
          </a:p>
          <a:p>
            <a:endParaRPr lang="en-US" sz="2400" dirty="0" smtClean="0"/>
          </a:p>
          <a:p>
            <a:endParaRPr lang="en-US" sz="24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81780104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614908"/>
            <a:ext cx="9144000" cy="1077218"/>
          </a:xfrm>
        </p:spPr>
        <p:txBody>
          <a:bodyPr/>
          <a:lstStyle/>
          <a:p>
            <a:r>
              <a:rPr lang="en-US" dirty="0"/>
              <a:t>Mass and Weight</a:t>
            </a:r>
            <a:br>
              <a:rPr lang="en-US" dirty="0"/>
            </a:br>
            <a:r>
              <a:rPr lang="en-US" dirty="0"/>
              <a:t>CHECK YOUR NEIGHBOR</a:t>
            </a:r>
          </a:p>
        </p:txBody>
      </p:sp>
      <p:sp>
        <p:nvSpPr>
          <p:cNvPr id="302083" name="Rectangle 3"/>
          <p:cNvSpPr>
            <a:spLocks noGrp="1" noChangeArrowheads="1"/>
          </p:cNvSpPr>
          <p:nvPr>
            <p:ph type="body" idx="1"/>
          </p:nvPr>
        </p:nvSpPr>
        <p:spPr/>
        <p:txBody>
          <a:bodyPr/>
          <a:lstStyle/>
          <a:p>
            <a:pPr marL="0" indent="0">
              <a:buNone/>
            </a:pPr>
            <a:r>
              <a:rPr lang="en-US" sz="2400" dirty="0"/>
              <a:t>When the string is pulled down quickly, the bottom string breaks, which best illustrates </a:t>
            </a:r>
            <a:r>
              <a:rPr lang="en-US" sz="2400" dirty="0" smtClean="0"/>
              <a:t>the</a:t>
            </a:r>
            <a:br>
              <a:rPr lang="en-US" sz="2400" dirty="0" smtClean="0"/>
            </a:br>
            <a:endParaRPr lang="en-US" sz="2400" dirty="0" smtClean="0"/>
          </a:p>
          <a:p>
            <a:pPr marL="457200" indent="-457200">
              <a:buFont typeface="+mj-lt"/>
              <a:buAutoNum type="alphaUcPeriod"/>
            </a:pPr>
            <a:r>
              <a:rPr lang="en-US" sz="2400" dirty="0" smtClean="0"/>
              <a:t>weight of the ball.</a:t>
            </a:r>
          </a:p>
          <a:p>
            <a:pPr marL="457200" indent="-457200">
              <a:buFont typeface="+mj-lt"/>
              <a:buAutoNum type="alphaUcPeriod"/>
            </a:pPr>
            <a:r>
              <a:rPr lang="en-US" sz="2400" dirty="0" smtClean="0"/>
              <a:t>mass of the ball. </a:t>
            </a:r>
          </a:p>
          <a:p>
            <a:pPr marL="457200" indent="-457200">
              <a:buFont typeface="+mj-lt"/>
              <a:buAutoNum type="alphaUcPeriod"/>
            </a:pPr>
            <a:r>
              <a:rPr lang="en-US" sz="2400" dirty="0" smtClean="0"/>
              <a:t>volume of the ball.</a:t>
            </a:r>
          </a:p>
          <a:p>
            <a:pPr marL="457200" indent="-457200">
              <a:buFont typeface="+mj-lt"/>
              <a:buAutoNum type="alphaUcPeriod"/>
            </a:pPr>
            <a:r>
              <a:rPr lang="en-US" sz="2400" dirty="0" smtClean="0"/>
              <a:t>density of the ball.</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8" name="Picture 7" descr="04_08_Figure.jpg"/>
          <p:cNvPicPr>
            <a:picLocks noChangeAspect="1"/>
          </p:cNvPicPr>
          <p:nvPr/>
        </p:nvPicPr>
        <p:blipFill rotWithShape="1">
          <a:blip r:embed="rId3">
            <a:extLst>
              <a:ext uri="{28A0092B-C50C-407E-A947-70E740481C1C}">
                <a14:useLocalDpi xmlns:a14="http://schemas.microsoft.com/office/drawing/2010/main" val="0"/>
              </a:ext>
            </a:extLst>
          </a:blip>
          <a:srcRect b="3033"/>
          <a:stretch/>
        </p:blipFill>
        <p:spPr>
          <a:xfrm>
            <a:off x="6508748" y="2549941"/>
            <a:ext cx="1468632" cy="399331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t>This lecture will help you understand:</a:t>
            </a:r>
            <a:endParaRPr lang="en-US" dirty="0"/>
          </a:p>
        </p:txBody>
      </p:sp>
      <p:sp>
        <p:nvSpPr>
          <p:cNvPr id="6147" name="Rectangle 3"/>
          <p:cNvSpPr>
            <a:spLocks noGrp="1" noChangeArrowheads="1"/>
          </p:cNvSpPr>
          <p:nvPr>
            <p:ph type="body" idx="1"/>
          </p:nvPr>
        </p:nvSpPr>
        <p:spPr/>
        <p:txBody>
          <a:bodyPr/>
          <a:lstStyle/>
          <a:p>
            <a:r>
              <a:rPr lang="en-US" dirty="0" smtClean="0"/>
              <a:t>Force Causes Acceleration</a:t>
            </a:r>
          </a:p>
          <a:p>
            <a:r>
              <a:rPr lang="en-US" dirty="0" smtClean="0"/>
              <a:t>Friction</a:t>
            </a:r>
          </a:p>
          <a:p>
            <a:r>
              <a:rPr lang="en-US" dirty="0" smtClean="0"/>
              <a:t>Mass and Weight</a:t>
            </a:r>
          </a:p>
          <a:p>
            <a:r>
              <a:rPr lang="en-US" dirty="0" smtClean="0"/>
              <a:t>Newton</a:t>
            </a:r>
            <a:r>
              <a:rPr lang="fr-FR" dirty="0" smtClean="0"/>
              <a:t>'</a:t>
            </a:r>
            <a:r>
              <a:rPr lang="en-US" dirty="0" smtClean="0"/>
              <a:t>s Second Law of Motion</a:t>
            </a:r>
          </a:p>
          <a:p>
            <a:r>
              <a:rPr lang="en-US" dirty="0" smtClean="0"/>
              <a:t>Free Fall</a:t>
            </a:r>
          </a:p>
          <a:p>
            <a:r>
              <a:rPr lang="en-US" dirty="0" smtClean="0"/>
              <a:t>Nonfree Fall</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614908"/>
            <a:ext cx="9144000" cy="1077218"/>
          </a:xfrm>
        </p:spPr>
        <p:txBody>
          <a:bodyPr/>
          <a:lstStyle/>
          <a:p>
            <a:r>
              <a:rPr lang="en-US" dirty="0"/>
              <a:t>Mass and Weight</a:t>
            </a:r>
            <a:br>
              <a:rPr lang="en-US" dirty="0"/>
            </a:br>
            <a:r>
              <a:rPr lang="en-US" dirty="0"/>
              <a:t>CHECK YOUR ANSWER </a:t>
            </a:r>
          </a:p>
        </p:txBody>
      </p:sp>
      <p:sp>
        <p:nvSpPr>
          <p:cNvPr id="302083" name="Rectangle 3"/>
          <p:cNvSpPr>
            <a:spLocks noGrp="1" noChangeArrowheads="1"/>
          </p:cNvSpPr>
          <p:nvPr>
            <p:ph type="body" idx="1"/>
          </p:nvPr>
        </p:nvSpPr>
        <p:spPr/>
        <p:txBody>
          <a:bodyPr/>
          <a:lstStyle/>
          <a:p>
            <a:pPr marL="0" indent="0">
              <a:buNone/>
            </a:pPr>
            <a:r>
              <a:rPr lang="en-US" sz="2400" dirty="0"/>
              <a:t>When the string is pulled down quickly, the bottom string breaks, which best illustrates </a:t>
            </a:r>
            <a:r>
              <a:rPr lang="en-US" sz="2400" dirty="0" smtClean="0"/>
              <a:t>the</a:t>
            </a:r>
            <a:br>
              <a:rPr lang="en-US" sz="2400" dirty="0" smtClean="0"/>
            </a:br>
            <a:endParaRPr lang="en-US" sz="2400" dirty="0" smtClean="0"/>
          </a:p>
          <a:p>
            <a:pPr marL="457200" indent="-457200">
              <a:buFont typeface="+mj-lt"/>
              <a:buAutoNum type="alphaUcPeriod"/>
            </a:pPr>
            <a:r>
              <a:rPr lang="en-US" sz="2400" dirty="0" smtClean="0"/>
              <a:t>weight of the ball.</a:t>
            </a:r>
          </a:p>
          <a:p>
            <a:pPr marL="457200" indent="-457200">
              <a:buFont typeface="+mj-lt"/>
              <a:buAutoNum type="alphaUcPeriod"/>
            </a:pPr>
            <a:r>
              <a:rPr lang="en-US" sz="2400" b="1" dirty="0" smtClean="0"/>
              <a:t>mass of the ball. </a:t>
            </a:r>
          </a:p>
          <a:p>
            <a:pPr marL="457200" indent="-457200">
              <a:buFont typeface="+mj-lt"/>
              <a:buAutoNum type="alphaUcPeriod"/>
            </a:pPr>
            <a:r>
              <a:rPr lang="en-US" sz="2400" dirty="0" smtClean="0"/>
              <a:t>volume of the ball.</a:t>
            </a:r>
          </a:p>
          <a:p>
            <a:pPr marL="457200" indent="-457200">
              <a:buFont typeface="+mj-lt"/>
              <a:buAutoNum type="alphaUcPeriod"/>
            </a:pPr>
            <a:r>
              <a:rPr lang="en-US" sz="2400" dirty="0" smtClean="0"/>
              <a:t>density of the ball.</a:t>
            </a:r>
            <a:br>
              <a:rPr lang="en-US" sz="2400" dirty="0" smtClean="0"/>
            </a:br>
            <a:endParaRPr lang="en-US" sz="2400" dirty="0" smtClean="0"/>
          </a:p>
          <a:p>
            <a:pPr marL="0" indent="0">
              <a:buNone/>
            </a:pPr>
            <a:r>
              <a:rPr lang="en-US" sz="2400" b="1" dirty="0" smtClean="0"/>
              <a:t>Explanation:</a:t>
            </a:r>
          </a:p>
          <a:p>
            <a:pPr marL="0" indent="0">
              <a:buNone/>
            </a:pPr>
            <a:r>
              <a:rPr lang="en-US" sz="2400" dirty="0" smtClean="0"/>
              <a:t>It is the "laziness" of the ball that tends to keep it at rest, resulting in the breaking of the bottom string.</a:t>
            </a:r>
            <a:endParaRPr lang="en-US" sz="24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202020503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t>Mass Resists Acceleration</a:t>
            </a:r>
            <a:endParaRPr lang="en-US" dirty="0"/>
          </a:p>
        </p:txBody>
      </p:sp>
      <p:sp>
        <p:nvSpPr>
          <p:cNvPr id="45059" name="Rectangle 3"/>
          <p:cNvSpPr>
            <a:spLocks noGrp="1" noChangeArrowheads="1"/>
          </p:cNvSpPr>
          <p:nvPr>
            <p:ph type="body" idx="1"/>
          </p:nvPr>
        </p:nvSpPr>
        <p:spPr>
          <a:xfrm>
            <a:off x="365124" y="1957254"/>
            <a:ext cx="8585836" cy="4653915"/>
          </a:xfrm>
        </p:spPr>
        <p:txBody>
          <a:bodyPr/>
          <a:lstStyle/>
          <a:p>
            <a:r>
              <a:rPr lang="en-US" dirty="0" smtClean="0"/>
              <a:t>The same force applied to</a:t>
            </a:r>
          </a:p>
          <a:p>
            <a:pPr lvl="1"/>
            <a:r>
              <a:rPr lang="en-US" dirty="0" smtClean="0"/>
              <a:t>twice the mass produces half the acceleration.</a:t>
            </a:r>
          </a:p>
          <a:p>
            <a:pPr lvl="1"/>
            <a:r>
              <a:rPr lang="en-US" dirty="0" smtClean="0"/>
              <a:t>3 times the mass, produces 1/3 the acceleration.</a:t>
            </a:r>
            <a:endParaRPr lang="en-US" dirty="0"/>
          </a:p>
          <a:p>
            <a:pPr lvl="1"/>
            <a:endParaRPr lang="en-US" dirty="0" smtClean="0"/>
          </a:p>
          <a:p>
            <a:pPr lvl="1"/>
            <a:endParaRPr lang="en-US" dirty="0" smtClean="0"/>
          </a:p>
          <a:p>
            <a:pPr marL="457200" lvl="1" indent="0">
              <a:buNone/>
            </a:pPr>
            <a:endParaRPr lang="en-US" dirty="0" smtClean="0"/>
          </a:p>
          <a:p>
            <a:pPr lvl="1"/>
            <a:r>
              <a:rPr lang="en-US" dirty="0" smtClean="0"/>
              <a:t>Acceleration </a:t>
            </a:r>
            <a:r>
              <a:rPr lang="en-US" dirty="0"/>
              <a:t>is </a:t>
            </a:r>
            <a:r>
              <a:rPr lang="en-US" i="1" dirty="0" smtClean="0"/>
              <a:t>inversely</a:t>
            </a:r>
            <a:r>
              <a:rPr lang="en-US" dirty="0" smtClean="0"/>
              <a:t> proportional </a:t>
            </a:r>
            <a:r>
              <a:rPr lang="en-US" dirty="0"/>
              <a:t>to </a:t>
            </a:r>
            <a:r>
              <a:rPr lang="en-US" dirty="0" smtClean="0"/>
              <a:t>mass.</a:t>
            </a:r>
            <a:endParaRPr lang="en-US" dirty="0"/>
          </a:p>
        </p:txBody>
      </p:sp>
      <p:graphicFrame>
        <p:nvGraphicFramePr>
          <p:cNvPr id="45060" name="Object 5"/>
          <p:cNvGraphicFramePr>
            <a:graphicFrameLocks noChangeAspect="1"/>
          </p:cNvGraphicFramePr>
          <p:nvPr>
            <p:extLst>
              <p:ext uri="{D42A27DB-BD31-4B8C-83A1-F6EECF244321}">
                <p14:modId xmlns:p14="http://schemas.microsoft.com/office/powerpoint/2010/main" val="1858582405"/>
              </p:ext>
            </p:extLst>
          </p:nvPr>
        </p:nvGraphicFramePr>
        <p:xfrm>
          <a:off x="2843213" y="4080197"/>
          <a:ext cx="3457575" cy="1019175"/>
        </p:xfrm>
        <a:graphic>
          <a:graphicData uri="http://schemas.openxmlformats.org/presentationml/2006/ole">
            <mc:AlternateContent xmlns:mc="http://schemas.openxmlformats.org/markup-compatibility/2006">
              <mc:Choice xmlns:v="urn:schemas-microsoft-com:vml" Requires="v">
                <p:oleObj spid="_x0000_s42049" name="Equation" r:id="rId4" imgW="1206500" imgH="355600" progId="Equation.DSMT4">
                  <p:embed/>
                </p:oleObj>
              </mc:Choice>
              <mc:Fallback>
                <p:oleObj name="Equation" r:id="rId4" imgW="1206500" imgH="355600" progId="Equation.DSMT4">
                  <p:embed/>
                  <p:pic>
                    <p:nvPicPr>
                      <p:cNvPr id="0" name=""/>
                      <p:cNvPicPr>
                        <a:picLocks noChangeAspect="1" noChangeArrowheads="1"/>
                      </p:cNvPicPr>
                      <p:nvPr/>
                    </p:nvPicPr>
                    <p:blipFill>
                      <a:blip r:embed="rId5"/>
                      <a:srcRect/>
                      <a:stretch>
                        <a:fillRect/>
                      </a:stretch>
                    </p:blipFill>
                    <p:spPr bwMode="auto">
                      <a:xfrm>
                        <a:off x="2843213" y="4080197"/>
                        <a:ext cx="3457575"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4_09_Figure.jpg"/>
          <p:cNvPicPr>
            <a:picLocks noChangeAspect="1"/>
          </p:cNvPicPr>
          <p:nvPr/>
        </p:nvPicPr>
        <p:blipFill rotWithShape="1">
          <a:blip r:embed="rId3">
            <a:extLst>
              <a:ext uri="{28A0092B-C50C-407E-A947-70E740481C1C}">
                <a14:useLocalDpi xmlns:a14="http://schemas.microsoft.com/office/drawing/2010/main" val="0"/>
              </a:ext>
            </a:extLst>
          </a:blip>
          <a:srcRect b="2727"/>
          <a:stretch/>
        </p:blipFill>
        <p:spPr>
          <a:xfrm>
            <a:off x="2357120" y="3023414"/>
            <a:ext cx="4429760" cy="3493414"/>
          </a:xfrm>
          <a:prstGeom prst="rect">
            <a:avLst/>
          </a:prstGeom>
        </p:spPr>
      </p:pic>
      <p:sp>
        <p:nvSpPr>
          <p:cNvPr id="47107" name="Rectangle 3"/>
          <p:cNvSpPr>
            <a:spLocks noGrp="1" noChangeArrowheads="1"/>
          </p:cNvSpPr>
          <p:nvPr>
            <p:ph type="title"/>
          </p:nvPr>
        </p:nvSpPr>
        <p:spPr/>
        <p:txBody>
          <a:bodyPr/>
          <a:lstStyle/>
          <a:p>
            <a:r>
              <a:rPr lang="en-US" smtClean="0"/>
              <a:t>Newton</a:t>
            </a:r>
            <a:r>
              <a:rPr lang="fr-FR" smtClean="0"/>
              <a:t>'</a:t>
            </a:r>
            <a:r>
              <a:rPr lang="en-US" smtClean="0"/>
              <a:t>s Second Law of Motion</a:t>
            </a:r>
            <a:endParaRPr lang="en-US" dirty="0"/>
          </a:p>
        </p:txBody>
      </p:sp>
      <p:sp>
        <p:nvSpPr>
          <p:cNvPr id="47108" name="Rectangle 4"/>
          <p:cNvSpPr>
            <a:spLocks noGrp="1" noChangeArrowheads="1"/>
          </p:cNvSpPr>
          <p:nvPr>
            <p:ph type="body" idx="1"/>
          </p:nvPr>
        </p:nvSpPr>
        <p:spPr/>
        <p:txBody>
          <a:bodyPr/>
          <a:lstStyle/>
          <a:p>
            <a:r>
              <a:rPr lang="en-US" dirty="0" smtClean="0"/>
              <a:t>Isaac Newton was the first to connect the concepts of force and mass to produce acceleration.</a:t>
            </a:r>
            <a:endParaRPr lang="en-US" dirty="0"/>
          </a:p>
        </p:txBody>
      </p:sp>
      <p:sp>
        <p:nvSpPr>
          <p:cNvPr id="4" name="Footer Placeholder 3"/>
          <p:cNvSpPr>
            <a:spLocks noGrp="1"/>
          </p:cNvSpPr>
          <p:nvPr>
            <p:ph type="ftr" sz="quarter" idx="10"/>
          </p:nvPr>
        </p:nvSpPr>
        <p:spPr/>
        <p:txBody>
          <a:bodyPr/>
          <a:lstStyle/>
          <a:p>
            <a:r>
              <a:rPr lang="en-GB"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dirty="0" smtClean="0"/>
              <a:t>Newton</a:t>
            </a:r>
            <a:r>
              <a:rPr lang="fr-FR" dirty="0" smtClean="0"/>
              <a:t>'</a:t>
            </a:r>
            <a:r>
              <a:rPr lang="en-US" dirty="0" smtClean="0"/>
              <a:t>s Second Law of Motion</a:t>
            </a:r>
            <a:endParaRPr lang="en-US" dirty="0"/>
          </a:p>
        </p:txBody>
      </p:sp>
      <p:sp>
        <p:nvSpPr>
          <p:cNvPr id="49155" name="Rectangle 3"/>
          <p:cNvSpPr>
            <a:spLocks noGrp="1" noChangeArrowheads="1"/>
          </p:cNvSpPr>
          <p:nvPr>
            <p:ph type="body" idx="1"/>
          </p:nvPr>
        </p:nvSpPr>
        <p:spPr/>
        <p:txBody>
          <a:bodyPr/>
          <a:lstStyle/>
          <a:p>
            <a:r>
              <a:rPr lang="en-US" dirty="0" smtClean="0"/>
              <a:t>Newton</a:t>
            </a:r>
            <a:r>
              <a:rPr lang="fr-FR" dirty="0" smtClean="0"/>
              <a:t>'</a:t>
            </a:r>
            <a:r>
              <a:rPr lang="en-US" dirty="0" smtClean="0"/>
              <a:t>s second law (the law of acceleration) relates acceleration and force.</a:t>
            </a:r>
          </a:p>
          <a:p>
            <a:pPr lvl="1"/>
            <a:r>
              <a:rPr lang="en-US" i="1" dirty="0" smtClean="0"/>
              <a:t>The acceleration produced by a net force on an object is directly proportional to the net force, is in the same direction as the net force, and is inversely proportional to the mass of the object.</a:t>
            </a:r>
            <a:endParaRPr lang="en-US" i="1"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p:txBody>
          <a:bodyPr/>
          <a:lstStyle/>
          <a:p>
            <a:r>
              <a:rPr lang="en-US" dirty="0" smtClean="0"/>
              <a:t>Newton</a:t>
            </a:r>
            <a:r>
              <a:rPr lang="fr-FR" dirty="0" smtClean="0"/>
              <a:t>'</a:t>
            </a:r>
            <a:r>
              <a:rPr lang="en-US" dirty="0" smtClean="0"/>
              <a:t>s Second Law of Motion</a:t>
            </a:r>
            <a:endParaRPr lang="en-US" dirty="0"/>
          </a:p>
        </p:txBody>
      </p:sp>
      <p:sp>
        <p:nvSpPr>
          <p:cNvPr id="51202" name="Rectangle 3"/>
          <p:cNvSpPr>
            <a:spLocks noGrp="1" noChangeArrowheads="1"/>
          </p:cNvSpPr>
          <p:nvPr>
            <p:ph type="body" idx="1"/>
          </p:nvPr>
        </p:nvSpPr>
        <p:spPr/>
        <p:txBody>
          <a:bodyPr/>
          <a:lstStyle/>
          <a:p>
            <a:r>
              <a:rPr lang="en-US" dirty="0" smtClean="0"/>
              <a:t>In equation form:</a:t>
            </a:r>
          </a:p>
          <a:p>
            <a:endParaRPr lang="en-US" dirty="0" smtClean="0"/>
          </a:p>
          <a:p>
            <a:endParaRPr lang="en-US" dirty="0" smtClean="0"/>
          </a:p>
          <a:p>
            <a:endParaRPr lang="en-US" dirty="0" smtClean="0"/>
          </a:p>
          <a:p>
            <a:r>
              <a:rPr lang="en-US" dirty="0" smtClean="0"/>
              <a:t>Example: </a:t>
            </a:r>
          </a:p>
          <a:p>
            <a:pPr lvl="1"/>
            <a:r>
              <a:rPr lang="en-US" dirty="0" smtClean="0"/>
              <a:t>If net force acting on object is doubled </a:t>
            </a:r>
            <a:r>
              <a:rPr lang="en-US" dirty="0" smtClean="0">
                <a:sym typeface="Symbol" charset="0"/>
              </a:rPr>
              <a:t></a:t>
            </a:r>
            <a:r>
              <a:rPr lang="en-US" dirty="0">
                <a:sym typeface="Symbol" charset="0"/>
              </a:rPr>
              <a:t/>
            </a:r>
            <a:br>
              <a:rPr lang="en-US" dirty="0">
                <a:sym typeface="Symbol" charset="0"/>
              </a:rPr>
            </a:br>
            <a:r>
              <a:rPr lang="en-US" dirty="0" smtClean="0">
                <a:sym typeface="Symbol" charset="0"/>
              </a:rPr>
              <a:t>object</a:t>
            </a:r>
            <a:r>
              <a:rPr lang="fr-FR" dirty="0" smtClean="0">
                <a:sym typeface="Symbol" charset="0"/>
              </a:rPr>
              <a:t>'</a:t>
            </a:r>
            <a:r>
              <a:rPr lang="en-US" dirty="0" smtClean="0">
                <a:sym typeface="Symbol" charset="0"/>
              </a:rPr>
              <a:t>s acceleration will be doubled.</a:t>
            </a:r>
          </a:p>
          <a:p>
            <a:pPr lvl="1"/>
            <a:r>
              <a:rPr lang="en-US" dirty="0" smtClean="0">
                <a:sym typeface="Symbol" charset="0"/>
              </a:rPr>
              <a:t>If mass of object is doubled  </a:t>
            </a:r>
            <a:r>
              <a:rPr lang="en-US" dirty="0">
                <a:sym typeface="Symbol" charset="0"/>
              </a:rPr>
              <a:t/>
            </a:r>
            <a:br>
              <a:rPr lang="en-US" dirty="0">
                <a:sym typeface="Symbol" charset="0"/>
              </a:rPr>
            </a:br>
            <a:r>
              <a:rPr lang="en-US" dirty="0" smtClean="0">
                <a:sym typeface="Symbol" charset="0"/>
              </a:rPr>
              <a:t>object</a:t>
            </a:r>
            <a:r>
              <a:rPr lang="fr-FR" dirty="0" smtClean="0">
                <a:sym typeface="Symbol" charset="0"/>
              </a:rPr>
              <a:t>'</a:t>
            </a:r>
            <a:r>
              <a:rPr lang="en-US" dirty="0" smtClean="0">
                <a:sym typeface="Symbol" charset="0"/>
              </a:rPr>
              <a:t>s acceleration will be halved.</a:t>
            </a:r>
            <a:endParaRPr lang="en-US" dirty="0"/>
          </a:p>
        </p:txBody>
      </p:sp>
      <p:sp>
        <p:nvSpPr>
          <p:cNvPr id="51203" name="Text Box 7"/>
          <p:cNvSpPr txBox="1">
            <a:spLocks noChangeArrowheads="1"/>
          </p:cNvSpPr>
          <p:nvPr/>
        </p:nvSpPr>
        <p:spPr bwMode="auto">
          <a:xfrm>
            <a:off x="4868863" y="2649220"/>
            <a:ext cx="1581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ＭＳ Ｐゴシック" charset="0"/>
              </a:defRPr>
            </a:lvl1pPr>
            <a:lvl2pPr marL="37931725" indent="-37474525">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r>
              <a:rPr lang="en-US" sz="2800" dirty="0">
                <a:latin typeface="+mn-lt"/>
              </a:rPr>
              <a:t>net force</a:t>
            </a:r>
          </a:p>
        </p:txBody>
      </p:sp>
      <p:sp>
        <p:nvSpPr>
          <p:cNvPr id="51205" name="Text Box 6"/>
          <p:cNvSpPr txBox="1">
            <a:spLocks noChangeArrowheads="1"/>
          </p:cNvSpPr>
          <p:nvPr/>
        </p:nvSpPr>
        <p:spPr bwMode="auto">
          <a:xfrm>
            <a:off x="2254250" y="2876233"/>
            <a:ext cx="28082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37931725" indent="-37474525">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r>
              <a:rPr lang="en-US" sz="2800" dirty="0">
                <a:latin typeface="+mn-lt"/>
              </a:rPr>
              <a:t>Acceleration </a:t>
            </a:r>
            <a:r>
              <a:rPr lang="en-US" sz="2800" dirty="0">
                <a:latin typeface="+mn-lt"/>
                <a:sym typeface="Symbol" charset="0"/>
              </a:rPr>
              <a:t></a:t>
            </a:r>
            <a:endParaRPr lang="en-US" sz="2800" dirty="0">
              <a:latin typeface="+mn-lt"/>
            </a:endParaRPr>
          </a:p>
        </p:txBody>
      </p:sp>
      <p:sp>
        <p:nvSpPr>
          <p:cNvPr id="51206" name="Text Box 8"/>
          <p:cNvSpPr txBox="1">
            <a:spLocks noChangeArrowheads="1"/>
          </p:cNvSpPr>
          <p:nvPr/>
        </p:nvSpPr>
        <p:spPr bwMode="auto">
          <a:xfrm>
            <a:off x="5064125" y="3131820"/>
            <a:ext cx="10425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ＭＳ Ｐゴシック" charset="0"/>
              </a:defRPr>
            </a:lvl1pPr>
            <a:lvl2pPr marL="37931725" indent="-37474525">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r>
              <a:rPr lang="en-US" sz="2800" dirty="0">
                <a:latin typeface="+mn-lt"/>
              </a:rPr>
              <a:t>mass</a:t>
            </a:r>
          </a:p>
        </p:txBody>
      </p:sp>
      <p:sp>
        <p:nvSpPr>
          <p:cNvPr id="51207" name="Line 9"/>
          <p:cNvSpPr>
            <a:spLocks noChangeShapeType="1"/>
          </p:cNvSpPr>
          <p:nvPr/>
        </p:nvSpPr>
        <p:spPr bwMode="auto">
          <a:xfrm>
            <a:off x="4844170" y="3191828"/>
            <a:ext cx="152544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t>Newton</a:t>
            </a:r>
            <a:r>
              <a:rPr lang="fr-FR" dirty="0" smtClean="0"/>
              <a:t>'</a:t>
            </a:r>
            <a:r>
              <a:rPr lang="en-US" dirty="0" smtClean="0"/>
              <a:t>s Second Law of Motion</a:t>
            </a:r>
            <a:endParaRPr lang="en-US" dirty="0"/>
          </a:p>
        </p:txBody>
      </p:sp>
      <p:sp>
        <p:nvSpPr>
          <p:cNvPr id="53251" name="Rectangle 3"/>
          <p:cNvSpPr>
            <a:spLocks noGrp="1" noChangeArrowheads="1"/>
          </p:cNvSpPr>
          <p:nvPr>
            <p:ph type="body"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grpSp>
        <p:nvGrpSpPr>
          <p:cNvPr id="8" name="Group 7"/>
          <p:cNvGrpSpPr/>
          <p:nvPr/>
        </p:nvGrpSpPr>
        <p:grpSpPr>
          <a:xfrm>
            <a:off x="2000403" y="1513409"/>
            <a:ext cx="5143195" cy="4847183"/>
            <a:chOff x="1804855" y="1513409"/>
            <a:chExt cx="5143195" cy="4847183"/>
          </a:xfrm>
        </p:grpSpPr>
        <p:pic>
          <p:nvPicPr>
            <p:cNvPr id="6" name="Picture 5" descr="04_02_Figure.jpg"/>
            <p:cNvPicPr>
              <a:picLocks noChangeAspect="1"/>
            </p:cNvPicPr>
            <p:nvPr/>
          </p:nvPicPr>
          <p:blipFill rotWithShape="1">
            <a:blip r:embed="rId3">
              <a:extLst>
                <a:ext uri="{28A0092B-C50C-407E-A947-70E740481C1C}">
                  <a14:useLocalDpi xmlns:a14="http://schemas.microsoft.com/office/drawing/2010/main" val="0"/>
                </a:ext>
              </a:extLst>
            </a:blip>
            <a:srcRect b="2727"/>
            <a:stretch/>
          </p:blipFill>
          <p:spPr>
            <a:xfrm>
              <a:off x="1804855" y="1513409"/>
              <a:ext cx="2111386" cy="4847183"/>
            </a:xfrm>
            <a:prstGeom prst="rect">
              <a:avLst/>
            </a:prstGeom>
          </p:spPr>
        </p:pic>
        <p:pic>
          <p:nvPicPr>
            <p:cNvPr id="7" name="Picture 6" descr="04_11_Figure.jpg"/>
            <p:cNvPicPr>
              <a:picLocks noChangeAspect="1"/>
            </p:cNvPicPr>
            <p:nvPr/>
          </p:nvPicPr>
          <p:blipFill rotWithShape="1">
            <a:blip r:embed="rId4">
              <a:extLst>
                <a:ext uri="{28A0092B-C50C-407E-A947-70E740481C1C}">
                  <a14:useLocalDpi xmlns:a14="http://schemas.microsoft.com/office/drawing/2010/main" val="0"/>
                </a:ext>
              </a:extLst>
            </a:blip>
            <a:srcRect b="2727"/>
            <a:stretch/>
          </p:blipFill>
          <p:spPr>
            <a:xfrm>
              <a:off x="4763383" y="1513409"/>
              <a:ext cx="2184667" cy="4847183"/>
            </a:xfrm>
            <a:prstGeom prst="rect">
              <a:avLst/>
            </a:prstGeom>
          </p:spPr>
        </p:pic>
      </p:gr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614908"/>
            <a:ext cx="9144000" cy="1077218"/>
          </a:xfrm>
        </p:spPr>
        <p:txBody>
          <a:bodyPr/>
          <a:lstStyle/>
          <a:p>
            <a:r>
              <a:rPr lang="en-US" dirty="0" smtClean="0"/>
              <a:t>Newton</a:t>
            </a:r>
            <a:r>
              <a:rPr lang="fr-FR" dirty="0" smtClean="0"/>
              <a:t>'</a:t>
            </a:r>
            <a:r>
              <a:rPr lang="en-US" dirty="0" smtClean="0"/>
              <a:t>s Second Law of Motion</a:t>
            </a:r>
            <a:br>
              <a:rPr lang="en-US" dirty="0" smtClean="0"/>
            </a:br>
            <a:r>
              <a:rPr lang="en-US" dirty="0" smtClean="0"/>
              <a:t>CHECK </a:t>
            </a:r>
            <a:r>
              <a:rPr lang="en-US" dirty="0"/>
              <a:t>YOUR NEIGHBOR</a:t>
            </a:r>
          </a:p>
        </p:txBody>
      </p:sp>
      <p:sp>
        <p:nvSpPr>
          <p:cNvPr id="13" name="Content Placeholder 12"/>
          <p:cNvSpPr>
            <a:spLocks noGrp="1"/>
          </p:cNvSpPr>
          <p:nvPr>
            <p:ph idx="1"/>
          </p:nvPr>
        </p:nvSpPr>
        <p:spPr/>
        <p:txBody>
          <a:bodyPr>
            <a:spAutoFit/>
          </a:bodyPr>
          <a:lstStyle/>
          <a:p>
            <a:pPr marL="0" indent="0">
              <a:buNone/>
            </a:pPr>
            <a:r>
              <a:rPr lang="en-US" sz="2000" dirty="0"/>
              <a:t>Consider a cart pushed along a track with a certain force. If the force remains the same while the mass of the cart decreases to half, the acceleration of the cart</a:t>
            </a:r>
            <a:br>
              <a:rPr lang="en-US" sz="2000" dirty="0"/>
            </a:br>
            <a:endParaRPr lang="en-US" sz="2000" dirty="0"/>
          </a:p>
          <a:p>
            <a:pPr marL="457200" indent="-457200">
              <a:buFont typeface="+mj-lt"/>
              <a:buAutoNum type="alphaUcPeriod"/>
            </a:pPr>
            <a:r>
              <a:rPr lang="en-US" sz="2000" dirty="0" smtClean="0"/>
              <a:t>remains </a:t>
            </a:r>
            <a:r>
              <a:rPr lang="en-US" sz="2000" dirty="0"/>
              <a:t>relatively the same.</a:t>
            </a:r>
          </a:p>
          <a:p>
            <a:pPr marL="457200" indent="-457200">
              <a:buFont typeface="+mj-lt"/>
              <a:buAutoNum type="alphaUcPeriod"/>
            </a:pPr>
            <a:r>
              <a:rPr lang="en-US" sz="2000" dirty="0" smtClean="0"/>
              <a:t>halves</a:t>
            </a:r>
            <a:r>
              <a:rPr lang="en-US" sz="2000" dirty="0"/>
              <a:t>. </a:t>
            </a:r>
          </a:p>
          <a:p>
            <a:pPr marL="457200" indent="-457200">
              <a:buFont typeface="+mj-lt"/>
              <a:buAutoNum type="alphaUcPeriod"/>
            </a:pPr>
            <a:r>
              <a:rPr lang="en-US" sz="2000" dirty="0" smtClean="0"/>
              <a:t>doubles</a:t>
            </a:r>
            <a:r>
              <a:rPr lang="en-US" sz="2000" dirty="0"/>
              <a:t>.</a:t>
            </a:r>
          </a:p>
          <a:p>
            <a:pPr marL="457200" indent="-457200">
              <a:buFont typeface="+mj-lt"/>
              <a:buAutoNum type="alphaUcPeriod"/>
            </a:pPr>
            <a:r>
              <a:rPr lang="en-US" sz="2000" dirty="0" smtClean="0"/>
              <a:t>changes </a:t>
            </a:r>
            <a:r>
              <a:rPr lang="en-US" sz="2000" dirty="0"/>
              <a:t>unpredictably</a:t>
            </a:r>
            <a:r>
              <a:rPr lang="en-US" sz="2000" dirty="0" smtClean="0"/>
              <a:t>.</a:t>
            </a:r>
            <a:endParaRPr lang="en-US" sz="2000" dirty="0"/>
          </a:p>
        </p:txBody>
      </p:sp>
      <p:sp>
        <p:nvSpPr>
          <p:cNvPr id="2" name="Footer Placeholder 1"/>
          <p:cNvSpPr>
            <a:spLocks noGrp="1"/>
          </p:cNvSpPr>
          <p:nvPr>
            <p:ph type="ftr" sz="quarter" idx="10"/>
          </p:nvPr>
        </p:nvSpPr>
        <p:spPr/>
        <p:txBody>
          <a:bodyPr/>
          <a:lstStyle/>
          <a:p>
            <a:r>
              <a:rPr lang="en-US" dirty="0" smtClean="0"/>
              <a:t>© 2015 Pearson Education, Inc.</a:t>
            </a:r>
            <a:endParaRPr lang="en-US" dirty="0"/>
          </a:p>
        </p:txBody>
      </p:sp>
    </p:spTree>
    <p:extLst>
      <p:ext uri="{BB962C8B-B14F-4D97-AF65-F5344CB8AC3E}">
        <p14:creationId xmlns:p14="http://schemas.microsoft.com/office/powerpoint/2010/main" val="409683450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614908"/>
            <a:ext cx="9144000" cy="1077218"/>
          </a:xfrm>
        </p:spPr>
        <p:txBody>
          <a:bodyPr/>
          <a:lstStyle/>
          <a:p>
            <a:r>
              <a:rPr lang="en-US" dirty="0" smtClean="0"/>
              <a:t>Newton</a:t>
            </a:r>
            <a:r>
              <a:rPr lang="fr-FR" dirty="0" smtClean="0"/>
              <a:t>'</a:t>
            </a:r>
            <a:r>
              <a:rPr lang="en-US" dirty="0" smtClean="0"/>
              <a:t>s Second Law of Motion</a:t>
            </a:r>
            <a:br>
              <a:rPr lang="en-US" dirty="0" smtClean="0"/>
            </a:br>
            <a:r>
              <a:rPr lang="en-US" dirty="0" smtClean="0"/>
              <a:t>CHECK YOUR ANSWER</a:t>
            </a:r>
            <a:endParaRPr lang="en-US" dirty="0"/>
          </a:p>
        </p:txBody>
      </p:sp>
      <p:sp>
        <p:nvSpPr>
          <p:cNvPr id="13" name="Content Placeholder 12"/>
          <p:cNvSpPr>
            <a:spLocks noGrp="1"/>
          </p:cNvSpPr>
          <p:nvPr>
            <p:ph idx="1"/>
          </p:nvPr>
        </p:nvSpPr>
        <p:spPr>
          <a:xfrm>
            <a:off x="365125" y="1957254"/>
            <a:ext cx="8229600" cy="4524315"/>
          </a:xfrm>
        </p:spPr>
        <p:txBody>
          <a:bodyPr>
            <a:spAutoFit/>
          </a:bodyPr>
          <a:lstStyle/>
          <a:p>
            <a:pPr marL="0" indent="0">
              <a:buNone/>
            </a:pPr>
            <a:r>
              <a:rPr lang="en-US" sz="2000" dirty="0" smtClean="0"/>
              <a:t>Consider a cart pushed along a track with a certain force. If the force remains the same while the mass of the cart decreases to half, the acceleration of the cart</a:t>
            </a:r>
            <a:br>
              <a:rPr lang="en-US" sz="2000" dirty="0" smtClean="0"/>
            </a:br>
            <a:endParaRPr lang="en-US" sz="2000" dirty="0" smtClean="0"/>
          </a:p>
          <a:p>
            <a:pPr marL="457200" indent="-457200">
              <a:buFont typeface="+mj-lt"/>
              <a:buAutoNum type="alphaUcPeriod"/>
            </a:pPr>
            <a:r>
              <a:rPr lang="en-US" sz="2000" dirty="0" smtClean="0"/>
              <a:t>remains relatively the same.</a:t>
            </a:r>
          </a:p>
          <a:p>
            <a:pPr marL="457200" indent="-457200">
              <a:buFont typeface="+mj-lt"/>
              <a:buAutoNum type="alphaUcPeriod"/>
            </a:pPr>
            <a:r>
              <a:rPr lang="en-US" sz="2000" dirty="0" smtClean="0"/>
              <a:t>halves. </a:t>
            </a:r>
          </a:p>
          <a:p>
            <a:pPr marL="457200" indent="-457200">
              <a:buFont typeface="+mj-lt"/>
              <a:buAutoNum type="alphaUcPeriod"/>
            </a:pPr>
            <a:r>
              <a:rPr lang="en-US" sz="2000" b="1" dirty="0" smtClean="0"/>
              <a:t>doubles.</a:t>
            </a:r>
          </a:p>
          <a:p>
            <a:pPr marL="457200" indent="-457200">
              <a:buFont typeface="+mj-lt"/>
              <a:buAutoNum type="alphaUcPeriod"/>
            </a:pPr>
            <a:r>
              <a:rPr lang="en-US" sz="2000" dirty="0" smtClean="0"/>
              <a:t>changes unpredictably.</a:t>
            </a:r>
            <a:br>
              <a:rPr lang="en-US" sz="2000" dirty="0" smtClean="0"/>
            </a:br>
            <a:endParaRPr lang="en-US" sz="2000" dirty="0" smtClean="0"/>
          </a:p>
          <a:p>
            <a:pPr marL="0" indent="0">
              <a:buNone/>
            </a:pPr>
            <a:r>
              <a:rPr lang="en-US" sz="2000" b="1" dirty="0" smtClean="0"/>
              <a:t>Explanation:</a:t>
            </a:r>
          </a:p>
          <a:p>
            <a:pPr marL="0" indent="0">
              <a:buNone/>
            </a:pPr>
            <a:r>
              <a:rPr lang="en-US" sz="2000" dirty="0" smtClean="0"/>
              <a:t>Acceleration = net </a:t>
            </a:r>
            <a:r>
              <a:rPr lang="en-US" sz="2000" dirty="0" smtClean="0"/>
              <a:t>force / mass</a:t>
            </a:r>
            <a:endParaRPr lang="en-US" sz="2000" dirty="0" smtClean="0"/>
          </a:p>
          <a:p>
            <a:pPr marL="0" indent="0">
              <a:buNone/>
            </a:pPr>
            <a:r>
              <a:rPr lang="en-US" sz="2000" dirty="0" smtClean="0"/>
              <a:t>Because, mass is in the denominator, acceleration </a:t>
            </a:r>
            <a:r>
              <a:rPr lang="en-US" sz="2000" i="1" dirty="0" smtClean="0"/>
              <a:t>increases</a:t>
            </a:r>
            <a:r>
              <a:rPr lang="en-US" sz="2000" dirty="0" smtClean="0"/>
              <a:t> as mass </a:t>
            </a:r>
            <a:r>
              <a:rPr lang="en-US" sz="2000" i="1" dirty="0" smtClean="0"/>
              <a:t>decreases</a:t>
            </a:r>
            <a:r>
              <a:rPr lang="en-US" sz="2000" dirty="0" smtClean="0"/>
              <a:t>. So, if mass is </a:t>
            </a:r>
            <a:r>
              <a:rPr lang="en-US" sz="2000" i="1" dirty="0" smtClean="0"/>
              <a:t>halved</a:t>
            </a:r>
            <a:r>
              <a:rPr lang="en-US" sz="2000" dirty="0" smtClean="0"/>
              <a:t>, acceleration </a:t>
            </a:r>
            <a:r>
              <a:rPr lang="en-US" sz="2000" i="1" dirty="0" smtClean="0"/>
              <a:t>doubles</a:t>
            </a:r>
            <a:r>
              <a:rPr lang="en-US" sz="2000" dirty="0" smtClean="0"/>
              <a:t>.</a:t>
            </a:r>
            <a:endParaRPr lang="en-US" sz="2000" dirty="0"/>
          </a:p>
        </p:txBody>
      </p:sp>
      <p:sp>
        <p:nvSpPr>
          <p:cNvPr id="2" name="Footer Placeholder 1"/>
          <p:cNvSpPr>
            <a:spLocks noGrp="1"/>
          </p:cNvSpPr>
          <p:nvPr>
            <p:ph type="ftr" sz="quarter" idx="10"/>
          </p:nvPr>
        </p:nvSpPr>
        <p:spPr/>
        <p:txBody>
          <a:bodyPr/>
          <a:lstStyle/>
          <a:p>
            <a:r>
              <a:rPr lang="en-US" dirty="0" smtClean="0"/>
              <a:t>© 2015 Pearson Education, Inc.</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614908"/>
            <a:ext cx="9144000" cy="1077218"/>
          </a:xfrm>
        </p:spPr>
        <p:txBody>
          <a:bodyPr/>
          <a:lstStyle/>
          <a:p>
            <a:r>
              <a:rPr lang="en-US" dirty="0" smtClean="0"/>
              <a:t>Newton</a:t>
            </a:r>
            <a:r>
              <a:rPr lang="fr-FR" dirty="0" smtClean="0"/>
              <a:t>'</a:t>
            </a:r>
            <a:r>
              <a:rPr lang="en-US" dirty="0" smtClean="0"/>
              <a:t>s </a:t>
            </a:r>
            <a:r>
              <a:rPr lang="en-US" dirty="0"/>
              <a:t>Second Law of Motion</a:t>
            </a:r>
            <a:br>
              <a:rPr lang="en-US" dirty="0"/>
            </a:br>
            <a:r>
              <a:rPr lang="en-US" dirty="0"/>
              <a:t>CHECK YOUR NEIGHBOR </a:t>
            </a:r>
          </a:p>
        </p:txBody>
      </p:sp>
      <p:sp>
        <p:nvSpPr>
          <p:cNvPr id="61442" name="Rectangle 3"/>
          <p:cNvSpPr>
            <a:spLocks noGrp="1" noChangeArrowheads="1"/>
          </p:cNvSpPr>
          <p:nvPr>
            <p:ph idx="1"/>
          </p:nvPr>
        </p:nvSpPr>
        <p:spPr/>
        <p:txBody>
          <a:bodyPr/>
          <a:lstStyle/>
          <a:p>
            <a:pPr marL="0" indent="0">
              <a:buNone/>
            </a:pPr>
            <a:r>
              <a:rPr lang="en-US" sz="2000" dirty="0" smtClean="0"/>
              <a:t>Push a cart along a track so twice as much net force acts on it. If the acceleration remains the same, what is a reasonable explanation?</a:t>
            </a:r>
            <a:br>
              <a:rPr lang="en-US" sz="2000" dirty="0" smtClean="0"/>
            </a:br>
            <a:endParaRPr lang="en-US" sz="2000" dirty="0" smtClean="0"/>
          </a:p>
          <a:p>
            <a:pPr marL="457200" indent="-457200">
              <a:buFont typeface="+mj-lt"/>
              <a:buAutoNum type="alphaUcPeriod"/>
            </a:pPr>
            <a:r>
              <a:rPr lang="en-US" sz="2000" dirty="0" smtClean="0"/>
              <a:t>The mass of the cart doubled when the force doubled.</a:t>
            </a:r>
          </a:p>
          <a:p>
            <a:pPr marL="457200" indent="-457200">
              <a:buFont typeface="+mj-lt"/>
              <a:buAutoNum type="alphaUcPeriod"/>
            </a:pPr>
            <a:r>
              <a:rPr lang="en-US" sz="2000" dirty="0" smtClean="0"/>
              <a:t>The cart experiences a force that it didn</a:t>
            </a:r>
            <a:r>
              <a:rPr lang="fr-FR" sz="2000" dirty="0" smtClean="0"/>
              <a:t>'</a:t>
            </a:r>
            <a:r>
              <a:rPr lang="en-US" sz="2000" dirty="0" smtClean="0"/>
              <a:t>t before. </a:t>
            </a:r>
          </a:p>
          <a:p>
            <a:pPr marL="457200" indent="-457200">
              <a:buFont typeface="+mj-lt"/>
              <a:buAutoNum type="alphaUcPeriod"/>
            </a:pPr>
            <a:r>
              <a:rPr lang="en-US" sz="2000" dirty="0" smtClean="0"/>
              <a:t>The track is not level.</a:t>
            </a:r>
          </a:p>
          <a:p>
            <a:pPr marL="457200" indent="-457200">
              <a:buFont typeface="+mj-lt"/>
              <a:buAutoNum type="alphaUcPeriod"/>
            </a:pPr>
            <a:r>
              <a:rPr lang="en-US" sz="2000" dirty="0" smtClean="0"/>
              <a:t>Friction reversed direction.</a:t>
            </a:r>
          </a:p>
        </p:txBody>
      </p:sp>
      <p:sp>
        <p:nvSpPr>
          <p:cNvPr id="2" name="Footer Placeholder 1"/>
          <p:cNvSpPr>
            <a:spLocks noGrp="1"/>
          </p:cNvSpPr>
          <p:nvPr>
            <p:ph type="ftr" sz="quarter" idx="10"/>
          </p:nvPr>
        </p:nvSpPr>
        <p:spPr/>
        <p:txBody>
          <a:bodyPr/>
          <a:lstStyle/>
          <a:p>
            <a:r>
              <a:rPr lang="en-US" dirty="0" smtClean="0"/>
              <a:t>© 2015 Pearson Education, Inc.</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614908"/>
            <a:ext cx="9144000" cy="1077218"/>
          </a:xfrm>
        </p:spPr>
        <p:txBody>
          <a:bodyPr/>
          <a:lstStyle/>
          <a:p>
            <a:r>
              <a:rPr lang="en-US" dirty="0" smtClean="0"/>
              <a:t>Newton</a:t>
            </a:r>
            <a:r>
              <a:rPr lang="fr-FR" dirty="0" smtClean="0"/>
              <a:t>'</a:t>
            </a:r>
            <a:r>
              <a:rPr lang="en-US" dirty="0" smtClean="0"/>
              <a:t>s </a:t>
            </a:r>
            <a:r>
              <a:rPr lang="en-US" dirty="0"/>
              <a:t>Second Law of Motion</a:t>
            </a:r>
            <a:br>
              <a:rPr lang="en-US" dirty="0"/>
            </a:br>
            <a:r>
              <a:rPr lang="en-US" dirty="0"/>
              <a:t>CHECK YOUR ANSWER </a:t>
            </a:r>
          </a:p>
        </p:txBody>
      </p:sp>
      <p:sp>
        <p:nvSpPr>
          <p:cNvPr id="61442" name="Rectangle 3"/>
          <p:cNvSpPr>
            <a:spLocks noGrp="1" noChangeArrowheads="1"/>
          </p:cNvSpPr>
          <p:nvPr>
            <p:ph idx="1"/>
          </p:nvPr>
        </p:nvSpPr>
        <p:spPr/>
        <p:txBody>
          <a:bodyPr/>
          <a:lstStyle/>
          <a:p>
            <a:pPr marL="0" indent="0">
              <a:buNone/>
            </a:pPr>
            <a:r>
              <a:rPr lang="en-US" sz="2000" dirty="0" smtClean="0"/>
              <a:t>Push a cart along a track so twice as much net force acts on it. If the acceleration remains the same, what is a reasonable explanation?</a:t>
            </a:r>
            <a:br>
              <a:rPr lang="en-US" sz="2000" dirty="0" smtClean="0"/>
            </a:br>
            <a:endParaRPr lang="en-US" sz="2000" dirty="0" smtClean="0"/>
          </a:p>
          <a:p>
            <a:pPr marL="457200" indent="-457200">
              <a:buFont typeface="+mj-lt"/>
              <a:buAutoNum type="alphaUcPeriod"/>
            </a:pPr>
            <a:r>
              <a:rPr lang="en-US" sz="2000" b="1" dirty="0" smtClean="0"/>
              <a:t>The mass of the cart doubled when the force doubled.</a:t>
            </a:r>
          </a:p>
          <a:p>
            <a:pPr marL="457200" indent="-457200">
              <a:buFont typeface="+mj-lt"/>
              <a:buAutoNum type="alphaUcPeriod"/>
            </a:pPr>
            <a:r>
              <a:rPr lang="en-US" sz="2000" dirty="0" smtClean="0"/>
              <a:t>The cart experiences a force that it didn</a:t>
            </a:r>
            <a:r>
              <a:rPr lang="fr-FR" sz="2000" dirty="0" smtClean="0"/>
              <a:t>'</a:t>
            </a:r>
            <a:r>
              <a:rPr lang="en-US" sz="2000" dirty="0" smtClean="0"/>
              <a:t>t before. </a:t>
            </a:r>
          </a:p>
          <a:p>
            <a:pPr marL="457200" indent="-457200">
              <a:buFont typeface="+mj-lt"/>
              <a:buAutoNum type="alphaUcPeriod"/>
            </a:pPr>
            <a:r>
              <a:rPr lang="en-US" sz="2000" dirty="0" smtClean="0"/>
              <a:t>The track is not level.</a:t>
            </a:r>
          </a:p>
          <a:p>
            <a:pPr marL="457200" indent="-457200">
              <a:buFont typeface="+mj-lt"/>
              <a:buAutoNum type="alphaUcPeriod"/>
            </a:pPr>
            <a:r>
              <a:rPr lang="en-US" sz="2000" dirty="0" smtClean="0"/>
              <a:t>Friction reversed direction.</a:t>
            </a:r>
          </a:p>
          <a:p>
            <a:pPr marL="0" indent="0">
              <a:buNone/>
            </a:pPr>
            <a:r>
              <a:rPr lang="en-US" sz="2000" dirty="0"/>
              <a:t/>
            </a:r>
            <a:br>
              <a:rPr lang="en-US" sz="2000" dirty="0"/>
            </a:br>
            <a:r>
              <a:rPr lang="en-US" sz="2000" b="1" dirty="0" smtClean="0"/>
              <a:t>Explanation:</a:t>
            </a:r>
          </a:p>
          <a:p>
            <a:pPr marL="0" indent="0">
              <a:buNone/>
            </a:pPr>
            <a:r>
              <a:rPr lang="en-US" sz="2000" dirty="0" smtClean="0"/>
              <a:t>Acceleration = net </a:t>
            </a:r>
            <a:r>
              <a:rPr lang="en-US" sz="2000" dirty="0" smtClean="0"/>
              <a:t>force / mass</a:t>
            </a:r>
            <a:endParaRPr lang="en-US" sz="2000" dirty="0" smtClean="0"/>
          </a:p>
          <a:p>
            <a:pPr marL="0" indent="0">
              <a:buNone/>
            </a:pPr>
            <a:r>
              <a:rPr lang="en-US" sz="2000" dirty="0" smtClean="0"/>
              <a:t>If force doubles, acceleration will also double. But it does not, so mass must also double to cancel the effects of force doubling.</a:t>
            </a:r>
            <a:endParaRPr lang="en-US" sz="2000" dirty="0"/>
          </a:p>
        </p:txBody>
      </p:sp>
      <p:sp>
        <p:nvSpPr>
          <p:cNvPr id="2" name="Footer Placeholder 1"/>
          <p:cNvSpPr>
            <a:spLocks noGrp="1"/>
          </p:cNvSpPr>
          <p:nvPr>
            <p:ph type="ftr" sz="quarter" idx="10"/>
          </p:nvPr>
        </p:nvSpPr>
        <p:spPr/>
        <p:txBody>
          <a:bodyPr/>
          <a:lstStyle/>
          <a:p>
            <a:r>
              <a:rPr lang="en-US" dirty="0" smtClean="0"/>
              <a:t>© 2015 Pearson Education, Inc.</a:t>
            </a:r>
            <a:endParaRPr lang="en-US" dirty="0"/>
          </a:p>
        </p:txBody>
      </p:sp>
    </p:spTree>
    <p:extLst>
      <p:ext uri="{BB962C8B-B14F-4D97-AF65-F5344CB8AC3E}">
        <p14:creationId xmlns:p14="http://schemas.microsoft.com/office/powerpoint/2010/main" val="219313259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US" dirty="0" smtClean="0"/>
              <a:t>Force Causes Acceleration</a:t>
            </a:r>
            <a:endParaRPr lang="en-US" dirty="0"/>
          </a:p>
        </p:txBody>
      </p:sp>
      <p:sp>
        <p:nvSpPr>
          <p:cNvPr id="8196" name="Rectangle 3"/>
          <p:cNvSpPr>
            <a:spLocks noGrp="1" noChangeArrowheads="1"/>
          </p:cNvSpPr>
          <p:nvPr>
            <p:ph type="body" idx="1"/>
          </p:nvPr>
        </p:nvSpPr>
        <p:spPr/>
        <p:txBody>
          <a:bodyPr/>
          <a:lstStyle/>
          <a:p>
            <a:r>
              <a:rPr lang="en-US" dirty="0" smtClean="0"/>
              <a:t>Acceleration is directly proportional to </a:t>
            </a:r>
            <a:r>
              <a:rPr lang="en-US" i="1" dirty="0" smtClean="0"/>
              <a:t>net force</a:t>
            </a:r>
            <a:r>
              <a:rPr lang="en-US" dirty="0" smtClean="0"/>
              <a:t>.</a:t>
            </a:r>
          </a:p>
          <a:p>
            <a:r>
              <a:rPr lang="en-US" dirty="0" smtClean="0"/>
              <a:t>To increase the acceleration of an object, increase the net force acting on it.</a:t>
            </a:r>
          </a:p>
          <a:p>
            <a:endParaRPr lang="en-US" dirty="0"/>
          </a:p>
          <a:p>
            <a:pPr marL="0" indent="0" algn="ctr">
              <a:buNone/>
            </a:pPr>
            <a:r>
              <a:rPr lang="en-US" dirty="0" smtClean="0"/>
              <a:t>Acceleration </a:t>
            </a:r>
            <a:r>
              <a:rPr lang="en-US" dirty="0"/>
              <a:t>~ net force</a:t>
            </a:r>
          </a:p>
          <a:p>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dirty="0" smtClean="0"/>
              <a:t>Free Fall</a:t>
            </a:r>
            <a:endParaRPr lang="en-US" dirty="0"/>
          </a:p>
        </p:txBody>
      </p:sp>
      <p:sp>
        <p:nvSpPr>
          <p:cNvPr id="63491" name="Rectangle 3"/>
          <p:cNvSpPr>
            <a:spLocks noGrp="1" noChangeArrowheads="1"/>
          </p:cNvSpPr>
          <p:nvPr>
            <p:ph idx="1"/>
          </p:nvPr>
        </p:nvSpPr>
        <p:spPr>
          <a:xfrm>
            <a:off x="365123" y="1957254"/>
            <a:ext cx="6341201" cy="4819781"/>
          </a:xfrm>
        </p:spPr>
        <p:txBody>
          <a:bodyPr wrap="square">
            <a:spAutoFit/>
          </a:bodyPr>
          <a:lstStyle/>
          <a:p>
            <a:r>
              <a:rPr lang="en-US" sz="2400" dirty="0" smtClean="0"/>
              <a:t>The </a:t>
            </a:r>
            <a:r>
              <a:rPr lang="en-US" sz="2400" i="1" dirty="0" smtClean="0"/>
              <a:t>greater</a:t>
            </a:r>
            <a:r>
              <a:rPr lang="en-US" sz="2400" dirty="0" smtClean="0"/>
              <a:t> the mass of the object…</a:t>
            </a:r>
          </a:p>
          <a:p>
            <a:pPr lvl="1"/>
            <a:r>
              <a:rPr lang="en-US" sz="2400" dirty="0" smtClean="0"/>
              <a:t>the </a:t>
            </a:r>
            <a:r>
              <a:rPr lang="en-US" sz="2400" i="1" dirty="0" smtClean="0"/>
              <a:t>greater</a:t>
            </a:r>
            <a:r>
              <a:rPr lang="en-US" sz="2400" dirty="0" smtClean="0"/>
              <a:t> its force of attraction toward the Earth.</a:t>
            </a:r>
          </a:p>
          <a:p>
            <a:pPr lvl="1"/>
            <a:r>
              <a:rPr lang="en-US" sz="2400" dirty="0" smtClean="0"/>
              <a:t>the </a:t>
            </a:r>
            <a:r>
              <a:rPr lang="en-US" sz="2400" i="1" dirty="0" smtClean="0"/>
              <a:t>smaller</a:t>
            </a:r>
            <a:r>
              <a:rPr lang="en-US" sz="2400" dirty="0" smtClean="0"/>
              <a:t> its tendency to move, that is, the greater its inertia.</a:t>
            </a:r>
          </a:p>
          <a:p>
            <a:pPr lvl="1"/>
            <a:r>
              <a:rPr lang="en-US" sz="2400" dirty="0" smtClean="0"/>
              <a:t>So</a:t>
            </a:r>
            <a:r>
              <a:rPr lang="en-US" sz="2400" dirty="0"/>
              <a:t>, acceleration of both sets of </a:t>
            </a:r>
            <a:r>
              <a:rPr lang="en-US" sz="2400" dirty="0" smtClean="0"/>
              <a:t>bricks is </a:t>
            </a:r>
            <a:r>
              <a:rPr lang="en-US" sz="2400" dirty="0"/>
              <a:t>the </a:t>
            </a:r>
            <a:r>
              <a:rPr lang="en-US" sz="2400" i="1" dirty="0"/>
              <a:t>same</a:t>
            </a:r>
            <a:r>
              <a:rPr lang="en-US" sz="2400" dirty="0"/>
              <a:t>. </a:t>
            </a:r>
            <a:r>
              <a:rPr lang="en-US" sz="2400" dirty="0" smtClean="0"/>
              <a:t>(Twice the force on twice </a:t>
            </a:r>
            <a:r>
              <a:rPr lang="en-US" sz="2400" dirty="0"/>
              <a:t>the mass </a:t>
            </a:r>
            <a:r>
              <a:rPr lang="en-US" sz="2400" dirty="0" smtClean="0"/>
              <a:t>gives the </a:t>
            </a:r>
            <a:r>
              <a:rPr lang="en-US" sz="2400" dirty="0"/>
              <a:t>same a</a:t>
            </a:r>
            <a:r>
              <a:rPr lang="en-US" sz="2400" dirty="0" smtClean="0"/>
              <a:t>cceleration </a:t>
            </a:r>
            <a:r>
              <a:rPr lang="en-US" sz="2400" i="1" dirty="0"/>
              <a:t>g</a:t>
            </a:r>
            <a:r>
              <a:rPr lang="en-US" sz="2400" dirty="0"/>
              <a:t>!</a:t>
            </a:r>
            <a:r>
              <a:rPr lang="en-US" sz="2400" dirty="0" smtClean="0"/>
              <a:t>)</a:t>
            </a:r>
          </a:p>
          <a:p>
            <a:pPr lvl="1"/>
            <a:r>
              <a:rPr lang="en-US" sz="2400" dirty="0" smtClean="0"/>
              <a:t>The </a:t>
            </a:r>
            <a:r>
              <a:rPr lang="en-US" sz="2400" dirty="0"/>
              <a:t>acceleration of both sets of </a:t>
            </a:r>
            <a:r>
              <a:rPr lang="en-US" sz="2400" dirty="0" smtClean="0"/>
              <a:t>bricks is the same, 10 m/s</a:t>
            </a:r>
            <a:r>
              <a:rPr lang="en-US" sz="2400" baseline="30000" dirty="0" smtClean="0"/>
              <a:t>2</a:t>
            </a:r>
            <a:r>
              <a:rPr lang="en-US" sz="2400" dirty="0" smtClean="0"/>
              <a:t> </a:t>
            </a:r>
            <a:r>
              <a:rPr lang="en-US" sz="2400" dirty="0" smtClean="0"/>
              <a:t>(more </a:t>
            </a:r>
            <a:r>
              <a:rPr lang="en-US" sz="2400" dirty="0" smtClean="0"/>
              <a:t>precisely, 9.8 m/s</a:t>
            </a:r>
            <a:r>
              <a:rPr lang="en-US" sz="2400" baseline="30000" dirty="0" smtClean="0"/>
              <a:t>2</a:t>
            </a:r>
            <a:r>
              <a:rPr lang="en-US" sz="2400" dirty="0" smtClean="0"/>
              <a:t>).</a:t>
            </a:r>
            <a:endParaRPr lang="en-US" sz="24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11" name="Picture 10" descr="04_12_Figure.jpg"/>
          <p:cNvPicPr>
            <a:picLocks noChangeAspect="1"/>
          </p:cNvPicPr>
          <p:nvPr/>
        </p:nvPicPr>
        <p:blipFill rotWithShape="1">
          <a:blip r:embed="rId3">
            <a:extLst>
              <a:ext uri="{28A0092B-C50C-407E-A947-70E740481C1C}">
                <a14:useLocalDpi xmlns:a14="http://schemas.microsoft.com/office/drawing/2010/main" val="0"/>
              </a:ext>
            </a:extLst>
          </a:blip>
          <a:srcRect b="2880"/>
          <a:stretch/>
        </p:blipFill>
        <p:spPr>
          <a:xfrm>
            <a:off x="6674040" y="2311720"/>
            <a:ext cx="2368910" cy="300497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614908"/>
            <a:ext cx="9144000" cy="1077218"/>
          </a:xfrm>
        </p:spPr>
        <p:txBody>
          <a:bodyPr/>
          <a:lstStyle/>
          <a:p>
            <a:r>
              <a:rPr lang="en-US" dirty="0"/>
              <a:t>Free Fall</a:t>
            </a:r>
            <a:br>
              <a:rPr lang="en-US" dirty="0"/>
            </a:br>
            <a:r>
              <a:rPr lang="en-US" dirty="0"/>
              <a:t>CHECK YOUR </a:t>
            </a:r>
            <a:r>
              <a:rPr lang="en-US" dirty="0" smtClean="0"/>
              <a:t>NEIGHBOR </a:t>
            </a:r>
            <a:endParaRPr lang="en-US" dirty="0"/>
          </a:p>
        </p:txBody>
      </p:sp>
      <p:sp>
        <p:nvSpPr>
          <p:cNvPr id="332803" name="Rectangle 3"/>
          <p:cNvSpPr>
            <a:spLocks noGrp="1" noChangeArrowheads="1"/>
          </p:cNvSpPr>
          <p:nvPr>
            <p:ph type="body" idx="1"/>
          </p:nvPr>
        </p:nvSpPr>
        <p:spPr/>
        <p:txBody>
          <a:bodyPr/>
          <a:lstStyle/>
          <a:p>
            <a:pPr marL="0" indent="0">
              <a:buNone/>
            </a:pPr>
            <a:r>
              <a:rPr lang="en-US" sz="2400" dirty="0"/>
              <a:t>At one instant, an object in </a:t>
            </a:r>
            <a:r>
              <a:rPr lang="en-US" sz="2400" dirty="0" smtClean="0"/>
              <a:t>free fall </a:t>
            </a:r>
            <a:r>
              <a:rPr lang="en-US" sz="2400" dirty="0"/>
              <a:t>has a speed of 40 m/s. Its speed 1 second later </a:t>
            </a:r>
            <a:r>
              <a:rPr lang="en-US" sz="2400" dirty="0" smtClean="0"/>
              <a:t>is</a:t>
            </a:r>
            <a:br>
              <a:rPr lang="en-US" sz="2400" dirty="0" smtClean="0"/>
            </a:br>
            <a:endParaRPr lang="en-US" sz="2400" dirty="0" smtClean="0"/>
          </a:p>
          <a:p>
            <a:pPr marL="457200" indent="-457200">
              <a:buFont typeface="+mj-lt"/>
              <a:buAutoNum type="alphaUcPeriod"/>
            </a:pPr>
            <a:r>
              <a:rPr lang="en-US" sz="2400" dirty="0" smtClean="0"/>
              <a:t>also 40 m/s.</a:t>
            </a:r>
          </a:p>
          <a:p>
            <a:pPr marL="457200" indent="-457200">
              <a:buFont typeface="+mj-lt"/>
              <a:buAutoNum type="alphaUcPeriod"/>
            </a:pPr>
            <a:r>
              <a:rPr lang="en-US" sz="2400" dirty="0" smtClean="0"/>
              <a:t>45 m/s. </a:t>
            </a:r>
          </a:p>
          <a:p>
            <a:pPr marL="457200" indent="-457200">
              <a:buFont typeface="+mj-lt"/>
              <a:buAutoNum type="alphaUcPeriod"/>
            </a:pPr>
            <a:r>
              <a:rPr lang="en-US" sz="2400" dirty="0" smtClean="0"/>
              <a:t>50 m/s.</a:t>
            </a:r>
          </a:p>
          <a:p>
            <a:pPr marL="457200" indent="-457200">
              <a:buFont typeface="+mj-lt"/>
              <a:buAutoNum type="alphaUcPeriod"/>
            </a:pPr>
            <a:r>
              <a:rPr lang="en-US" sz="2400" dirty="0" smtClean="0"/>
              <a:t>None of the above.</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614908"/>
            <a:ext cx="9144000" cy="1077218"/>
          </a:xfrm>
        </p:spPr>
        <p:txBody>
          <a:bodyPr/>
          <a:lstStyle/>
          <a:p>
            <a:r>
              <a:rPr lang="en-US" dirty="0"/>
              <a:t>Free Fall</a:t>
            </a:r>
            <a:br>
              <a:rPr lang="en-US" dirty="0"/>
            </a:br>
            <a:r>
              <a:rPr lang="en-US" dirty="0"/>
              <a:t>CHECK YOUR ANSWER </a:t>
            </a:r>
          </a:p>
        </p:txBody>
      </p:sp>
      <p:sp>
        <p:nvSpPr>
          <p:cNvPr id="332803" name="Rectangle 3"/>
          <p:cNvSpPr>
            <a:spLocks noGrp="1" noChangeArrowheads="1"/>
          </p:cNvSpPr>
          <p:nvPr>
            <p:ph type="body" idx="1"/>
          </p:nvPr>
        </p:nvSpPr>
        <p:spPr/>
        <p:txBody>
          <a:bodyPr/>
          <a:lstStyle/>
          <a:p>
            <a:pPr marL="0" indent="0">
              <a:buNone/>
            </a:pPr>
            <a:r>
              <a:rPr lang="en-US" sz="2400" dirty="0"/>
              <a:t>At one instant, an object in </a:t>
            </a:r>
            <a:r>
              <a:rPr lang="en-US" sz="2400" dirty="0" smtClean="0"/>
              <a:t>free fall </a:t>
            </a:r>
            <a:r>
              <a:rPr lang="en-US" sz="2400" dirty="0"/>
              <a:t>has a speed of 40 m/s. Its speed 1 second later </a:t>
            </a:r>
            <a:r>
              <a:rPr lang="en-US" sz="2400" dirty="0" smtClean="0"/>
              <a:t>is</a:t>
            </a:r>
            <a:br>
              <a:rPr lang="en-US" sz="2400" dirty="0" smtClean="0"/>
            </a:br>
            <a:endParaRPr lang="en-US" sz="2400" dirty="0" smtClean="0"/>
          </a:p>
          <a:p>
            <a:pPr marL="457200" indent="-457200">
              <a:buFont typeface="+mj-lt"/>
              <a:buAutoNum type="alphaUcPeriod"/>
            </a:pPr>
            <a:r>
              <a:rPr lang="en-US" sz="2400" dirty="0" smtClean="0"/>
              <a:t>also 40 m/s.</a:t>
            </a:r>
          </a:p>
          <a:p>
            <a:pPr marL="457200" indent="-457200">
              <a:buFont typeface="+mj-lt"/>
              <a:buAutoNum type="alphaUcPeriod"/>
            </a:pPr>
            <a:r>
              <a:rPr lang="en-US" sz="2400" dirty="0" smtClean="0"/>
              <a:t>45 m/s. </a:t>
            </a:r>
          </a:p>
          <a:p>
            <a:pPr marL="457200" indent="-457200">
              <a:buFont typeface="+mj-lt"/>
              <a:buAutoNum type="alphaUcPeriod"/>
            </a:pPr>
            <a:r>
              <a:rPr lang="en-US" sz="2400" b="1" dirty="0" smtClean="0"/>
              <a:t>50 m/s.</a:t>
            </a:r>
          </a:p>
          <a:p>
            <a:pPr marL="457200" indent="-457200">
              <a:buFont typeface="+mj-lt"/>
              <a:buAutoNum type="alphaUcPeriod"/>
            </a:pPr>
            <a:r>
              <a:rPr lang="en-US" sz="2400" dirty="0" smtClean="0"/>
              <a:t>None of the above.</a:t>
            </a:r>
            <a:br>
              <a:rPr lang="en-US" sz="2400" dirty="0" smtClean="0"/>
            </a:br>
            <a:endParaRPr lang="en-US" sz="2400" dirty="0" smtClean="0"/>
          </a:p>
          <a:p>
            <a:pPr marL="0" indent="0">
              <a:buNone/>
            </a:pPr>
            <a:r>
              <a:rPr lang="en-US" sz="2000" b="1" dirty="0" smtClean="0"/>
              <a:t>Comment:</a:t>
            </a:r>
            <a:br>
              <a:rPr lang="en-US" sz="2000" b="1" dirty="0" smtClean="0"/>
            </a:br>
            <a:r>
              <a:rPr lang="en-US" sz="2000" dirty="0" smtClean="0"/>
              <a:t>We assume the object is falling downward. If it were traveling upward with no force on it but gravity, it would nevertheless be in "free fall." Then 1 second later its speed would be 30 m/s.</a:t>
            </a:r>
            <a:endParaRPr lang="en-US" sz="20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245294366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614908"/>
            <a:ext cx="9144000" cy="1077218"/>
          </a:xfrm>
        </p:spPr>
        <p:txBody>
          <a:bodyPr/>
          <a:lstStyle/>
          <a:p>
            <a:r>
              <a:rPr lang="en-US" dirty="0"/>
              <a:t>Free Fall</a:t>
            </a:r>
            <a:br>
              <a:rPr lang="en-US" dirty="0"/>
            </a:br>
            <a:r>
              <a:rPr lang="en-US" dirty="0"/>
              <a:t>CHECK YOUR NEIGHBOR </a:t>
            </a:r>
          </a:p>
        </p:txBody>
      </p:sp>
      <p:sp>
        <p:nvSpPr>
          <p:cNvPr id="334851" name="Rectangle 3"/>
          <p:cNvSpPr>
            <a:spLocks noGrp="1" noChangeArrowheads="1"/>
          </p:cNvSpPr>
          <p:nvPr>
            <p:ph type="body" idx="1"/>
          </p:nvPr>
        </p:nvSpPr>
        <p:spPr/>
        <p:txBody>
          <a:bodyPr/>
          <a:lstStyle/>
          <a:p>
            <a:pPr marL="0" indent="0">
              <a:buNone/>
            </a:pPr>
            <a:r>
              <a:rPr lang="en-US" dirty="0"/>
              <a:t>A 5-kg iron ball and a 10-kg iron ball are dropped from rest. For negligible air resistance, the acceleration of the heavier ball will </a:t>
            </a:r>
            <a:r>
              <a:rPr lang="en-US" dirty="0" smtClean="0"/>
              <a:t>be</a:t>
            </a:r>
            <a:br>
              <a:rPr lang="en-US" dirty="0" smtClean="0"/>
            </a:br>
            <a:endParaRPr lang="en-US" dirty="0" smtClean="0"/>
          </a:p>
          <a:p>
            <a:pPr marL="514350" indent="-514350">
              <a:buFont typeface="+mj-lt"/>
              <a:buAutoNum type="alphaUcPeriod"/>
            </a:pPr>
            <a:r>
              <a:rPr lang="en-US" dirty="0" smtClean="0"/>
              <a:t>less.</a:t>
            </a:r>
          </a:p>
          <a:p>
            <a:pPr marL="514350" indent="-514350">
              <a:buFont typeface="+mj-lt"/>
              <a:buAutoNum type="alphaUcPeriod"/>
            </a:pPr>
            <a:r>
              <a:rPr lang="en-US" dirty="0" smtClean="0"/>
              <a:t>the same. </a:t>
            </a:r>
          </a:p>
          <a:p>
            <a:pPr marL="514350" indent="-514350">
              <a:buFont typeface="+mj-lt"/>
              <a:buAutoNum type="alphaUcPeriod"/>
            </a:pPr>
            <a:r>
              <a:rPr lang="en-US" dirty="0" smtClean="0"/>
              <a:t>more.</a:t>
            </a:r>
          </a:p>
          <a:p>
            <a:pPr marL="514350" indent="-514350">
              <a:buFont typeface="+mj-lt"/>
              <a:buAutoNum type="alphaUcPeriod"/>
            </a:pPr>
            <a:r>
              <a:rPr lang="en-US" dirty="0" smtClean="0"/>
              <a:t>undetermined.</a:t>
            </a:r>
          </a:p>
          <a:p>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614908"/>
            <a:ext cx="9144000" cy="1077218"/>
          </a:xfrm>
        </p:spPr>
        <p:txBody>
          <a:bodyPr/>
          <a:lstStyle/>
          <a:p>
            <a:r>
              <a:rPr lang="en-US" dirty="0"/>
              <a:t>Free Fall</a:t>
            </a:r>
            <a:br>
              <a:rPr lang="en-US" dirty="0"/>
            </a:br>
            <a:r>
              <a:rPr lang="en-US" dirty="0"/>
              <a:t>CHECK YOUR ANSWER</a:t>
            </a:r>
          </a:p>
        </p:txBody>
      </p:sp>
      <p:sp>
        <p:nvSpPr>
          <p:cNvPr id="334851" name="Rectangle 3"/>
          <p:cNvSpPr>
            <a:spLocks noGrp="1" noChangeArrowheads="1"/>
          </p:cNvSpPr>
          <p:nvPr>
            <p:ph type="body" idx="1"/>
          </p:nvPr>
        </p:nvSpPr>
        <p:spPr/>
        <p:txBody>
          <a:bodyPr/>
          <a:lstStyle/>
          <a:p>
            <a:pPr marL="0" indent="0">
              <a:buNone/>
            </a:pPr>
            <a:r>
              <a:rPr lang="en-US" dirty="0"/>
              <a:t>A 5-kg iron ball and a 10-kg iron ball are dropped from rest. For negligible air resistance, the acceleration of the heavier ball will </a:t>
            </a:r>
            <a:r>
              <a:rPr lang="en-US" dirty="0" smtClean="0"/>
              <a:t>be</a:t>
            </a:r>
            <a:br>
              <a:rPr lang="en-US" dirty="0" smtClean="0"/>
            </a:br>
            <a:endParaRPr lang="en-US" dirty="0" smtClean="0"/>
          </a:p>
          <a:p>
            <a:pPr marL="514350" indent="-514350">
              <a:buFont typeface="+mj-lt"/>
              <a:buAutoNum type="alphaUcPeriod"/>
            </a:pPr>
            <a:r>
              <a:rPr lang="en-US" dirty="0" smtClean="0"/>
              <a:t>less.</a:t>
            </a:r>
          </a:p>
          <a:p>
            <a:pPr marL="514350" indent="-514350">
              <a:buFont typeface="+mj-lt"/>
              <a:buAutoNum type="alphaUcPeriod"/>
            </a:pPr>
            <a:r>
              <a:rPr lang="en-US" b="1" dirty="0" smtClean="0"/>
              <a:t>the same. </a:t>
            </a:r>
          </a:p>
          <a:p>
            <a:pPr marL="514350" indent="-514350">
              <a:buFont typeface="+mj-lt"/>
              <a:buAutoNum type="alphaUcPeriod"/>
            </a:pPr>
            <a:r>
              <a:rPr lang="en-US" dirty="0" smtClean="0"/>
              <a:t>more.</a:t>
            </a:r>
          </a:p>
          <a:p>
            <a:pPr marL="514350" indent="-514350">
              <a:buFont typeface="+mj-lt"/>
              <a:buAutoNum type="alphaUcPeriod"/>
            </a:pPr>
            <a:r>
              <a:rPr lang="en-US" dirty="0" smtClean="0"/>
              <a:t>undetermined.</a:t>
            </a:r>
          </a:p>
          <a:p>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248434949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614908"/>
            <a:ext cx="9144000" cy="1077218"/>
          </a:xfrm>
        </p:spPr>
        <p:txBody>
          <a:bodyPr/>
          <a:lstStyle/>
          <a:p>
            <a:r>
              <a:rPr lang="en-US" dirty="0"/>
              <a:t>Free Fall</a:t>
            </a:r>
            <a:br>
              <a:rPr lang="en-US" dirty="0"/>
            </a:br>
            <a:r>
              <a:rPr lang="en-US" dirty="0"/>
              <a:t>CHECK YOUR NEIGHBOR</a:t>
            </a:r>
          </a:p>
        </p:txBody>
      </p:sp>
      <p:sp>
        <p:nvSpPr>
          <p:cNvPr id="75779" name="Rectangle 3"/>
          <p:cNvSpPr>
            <a:spLocks noGrp="1" noChangeArrowheads="1"/>
          </p:cNvSpPr>
          <p:nvPr>
            <p:ph type="body" idx="1"/>
          </p:nvPr>
        </p:nvSpPr>
        <p:spPr/>
        <p:txBody>
          <a:bodyPr/>
          <a:lstStyle/>
          <a:p>
            <a:pPr marL="0" indent="0">
              <a:buNone/>
            </a:pPr>
            <a:r>
              <a:rPr lang="en-US" sz="2400" dirty="0" smtClean="0"/>
              <a:t>A </a:t>
            </a:r>
            <a:r>
              <a:rPr lang="en-US" sz="2400" dirty="0"/>
              <a:t>5-kg iron ball and a 10-kg iron ball are dropped from rest. When the free-falling 5-kg ball reaches a speed of 10 m/s, the speed of the free-falling 10-kg ball </a:t>
            </a:r>
            <a:r>
              <a:rPr lang="en-US" sz="2400" dirty="0" smtClean="0"/>
              <a:t>is</a:t>
            </a:r>
            <a:br>
              <a:rPr lang="en-US" sz="2400" dirty="0" smtClean="0"/>
            </a:br>
            <a:endParaRPr lang="en-US" sz="2400" dirty="0" smtClean="0"/>
          </a:p>
          <a:p>
            <a:pPr marL="457200" indent="-457200">
              <a:buFont typeface="+mj-lt"/>
              <a:buAutoNum type="alphaUcPeriod"/>
            </a:pPr>
            <a:r>
              <a:rPr lang="en-US" sz="2400" dirty="0" smtClean="0"/>
              <a:t>less than 10 m/s.</a:t>
            </a:r>
          </a:p>
          <a:p>
            <a:pPr marL="457200" indent="-457200">
              <a:buFont typeface="+mj-lt"/>
              <a:buAutoNum type="alphaUcPeriod"/>
            </a:pPr>
            <a:r>
              <a:rPr lang="en-US" sz="2400" dirty="0" smtClean="0"/>
              <a:t>10 m/s. </a:t>
            </a:r>
          </a:p>
          <a:p>
            <a:pPr marL="457200" indent="-457200">
              <a:buFont typeface="+mj-lt"/>
              <a:buAutoNum type="alphaUcPeriod"/>
            </a:pPr>
            <a:r>
              <a:rPr lang="en-US" sz="2400" dirty="0" smtClean="0"/>
              <a:t>more than 10 m/s.</a:t>
            </a:r>
          </a:p>
          <a:p>
            <a:pPr marL="457200" indent="-457200">
              <a:buFont typeface="+mj-lt"/>
              <a:buAutoNum type="alphaUcPeriod"/>
            </a:pPr>
            <a:r>
              <a:rPr lang="en-US" sz="2400" dirty="0" smtClean="0"/>
              <a:t>undetermined.</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614908"/>
            <a:ext cx="9144000" cy="1077218"/>
          </a:xfrm>
        </p:spPr>
        <p:txBody>
          <a:bodyPr/>
          <a:lstStyle/>
          <a:p>
            <a:r>
              <a:rPr lang="en-US" dirty="0"/>
              <a:t>Free Fall</a:t>
            </a:r>
            <a:br>
              <a:rPr lang="en-US" dirty="0"/>
            </a:br>
            <a:r>
              <a:rPr lang="en-US" dirty="0"/>
              <a:t>CHECK YOUR ANSWER </a:t>
            </a:r>
          </a:p>
        </p:txBody>
      </p:sp>
      <p:sp>
        <p:nvSpPr>
          <p:cNvPr id="75779" name="Rectangle 3"/>
          <p:cNvSpPr>
            <a:spLocks noGrp="1" noChangeArrowheads="1"/>
          </p:cNvSpPr>
          <p:nvPr>
            <p:ph type="body" idx="1"/>
          </p:nvPr>
        </p:nvSpPr>
        <p:spPr/>
        <p:txBody>
          <a:bodyPr/>
          <a:lstStyle/>
          <a:p>
            <a:pPr marL="0" indent="0">
              <a:buNone/>
            </a:pPr>
            <a:r>
              <a:rPr lang="en-US" sz="2400" dirty="0" smtClean="0"/>
              <a:t>A </a:t>
            </a:r>
            <a:r>
              <a:rPr lang="en-US" sz="2400" dirty="0"/>
              <a:t>5-kg iron ball and a 10-kg iron ball are dropped from rest. When the free-falling 5-kg ball reaches a speed of 10 m/s, the speed of the free-falling 10-kg ball </a:t>
            </a:r>
            <a:r>
              <a:rPr lang="en-US" sz="2400" dirty="0" smtClean="0"/>
              <a:t>is</a:t>
            </a:r>
            <a:br>
              <a:rPr lang="en-US" sz="2400" dirty="0" smtClean="0"/>
            </a:br>
            <a:endParaRPr lang="en-US" sz="2400" dirty="0" smtClean="0"/>
          </a:p>
          <a:p>
            <a:pPr marL="457200" indent="-457200">
              <a:buFont typeface="+mj-lt"/>
              <a:buAutoNum type="alphaUcPeriod"/>
            </a:pPr>
            <a:r>
              <a:rPr lang="en-US" sz="2400" dirty="0" smtClean="0"/>
              <a:t>less than 10 m/s.</a:t>
            </a:r>
          </a:p>
          <a:p>
            <a:pPr marL="457200" indent="-457200">
              <a:buFont typeface="+mj-lt"/>
              <a:buAutoNum type="alphaUcPeriod"/>
            </a:pPr>
            <a:r>
              <a:rPr lang="en-US" sz="2400" b="1" dirty="0" smtClean="0"/>
              <a:t>10 m/s.</a:t>
            </a:r>
            <a:r>
              <a:rPr lang="en-US" sz="2400" dirty="0" smtClean="0"/>
              <a:t> </a:t>
            </a:r>
          </a:p>
          <a:p>
            <a:pPr marL="457200" indent="-457200">
              <a:buFont typeface="+mj-lt"/>
              <a:buAutoNum type="alphaUcPeriod"/>
            </a:pPr>
            <a:r>
              <a:rPr lang="en-US" sz="2400" dirty="0" smtClean="0"/>
              <a:t>more than 10 m/s.</a:t>
            </a:r>
          </a:p>
          <a:p>
            <a:pPr marL="457200" indent="-457200">
              <a:buFont typeface="+mj-lt"/>
              <a:buAutoNum type="alphaUcPeriod"/>
            </a:pPr>
            <a:r>
              <a:rPr lang="en-US" sz="2400" dirty="0" smtClean="0"/>
              <a:t>undetermined.</a:t>
            </a:r>
            <a:br>
              <a:rPr lang="en-US" sz="2400" dirty="0" smtClean="0"/>
            </a:br>
            <a:endParaRPr lang="en-US" sz="2400" dirty="0" smtClean="0"/>
          </a:p>
          <a:p>
            <a:pPr marL="0" indent="0">
              <a:buNone/>
            </a:pPr>
            <a:r>
              <a:rPr lang="en-US" sz="2400" b="1" dirty="0"/>
              <a:t>Comment:</a:t>
            </a:r>
            <a:r>
              <a:rPr lang="en-US" sz="2400" dirty="0"/>
              <a:t> </a:t>
            </a:r>
            <a:r>
              <a:rPr lang="en-US" sz="2400" dirty="0" smtClean="0"/>
              <a:t/>
            </a:r>
            <a:br>
              <a:rPr lang="en-US" sz="2400" dirty="0" smtClean="0"/>
            </a:br>
            <a:r>
              <a:rPr lang="en-US" sz="2400" dirty="0" smtClean="0"/>
              <a:t>Note </a:t>
            </a:r>
            <a:r>
              <a:rPr lang="en-US" sz="2400" dirty="0"/>
              <a:t>both are in </a:t>
            </a:r>
            <a:r>
              <a:rPr lang="en-US" sz="2400" dirty="0" smtClean="0"/>
              <a:t>"free </a:t>
            </a:r>
            <a:r>
              <a:rPr lang="en-US" sz="2400" dirty="0"/>
              <a:t>fall</a:t>
            </a:r>
            <a:r>
              <a:rPr lang="en-US" sz="2400" dirty="0" smtClean="0"/>
              <a:t>." </a:t>
            </a:r>
            <a:r>
              <a:rPr lang="en-US" sz="2400" dirty="0"/>
              <a:t>Hence their equal speeds.</a:t>
            </a:r>
          </a:p>
          <a:p>
            <a:pPr marL="0" indent="0">
              <a:buNone/>
            </a:pPr>
            <a:endParaRPr lang="en-US" sz="2400" dirty="0" smtClean="0"/>
          </a:p>
          <a:p>
            <a:endParaRPr lang="en-US" sz="24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405990842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4_14_Figure.jpg"/>
          <p:cNvPicPr>
            <a:picLocks noChangeAspect="1"/>
          </p:cNvPicPr>
          <p:nvPr/>
        </p:nvPicPr>
        <p:blipFill rotWithShape="1">
          <a:blip r:embed="rId3">
            <a:extLst>
              <a:ext uri="{28A0092B-C50C-407E-A947-70E740481C1C}">
                <a14:useLocalDpi xmlns:a14="http://schemas.microsoft.com/office/drawing/2010/main" val="0"/>
              </a:ext>
            </a:extLst>
          </a:blip>
          <a:srcRect b="2727"/>
          <a:stretch/>
        </p:blipFill>
        <p:spPr>
          <a:xfrm>
            <a:off x="6122566" y="3400581"/>
            <a:ext cx="2271082" cy="3310691"/>
          </a:xfrm>
          <a:prstGeom prst="rect">
            <a:avLst/>
          </a:prstGeom>
        </p:spPr>
      </p:pic>
      <p:sp>
        <p:nvSpPr>
          <p:cNvPr id="77826" name="Rectangle 2"/>
          <p:cNvSpPr>
            <a:spLocks noGrp="1" noChangeArrowheads="1"/>
          </p:cNvSpPr>
          <p:nvPr>
            <p:ph type="title"/>
          </p:nvPr>
        </p:nvSpPr>
        <p:spPr/>
        <p:txBody>
          <a:bodyPr/>
          <a:lstStyle/>
          <a:p>
            <a:r>
              <a:rPr lang="en-US" dirty="0" smtClean="0"/>
              <a:t>Nonfree Fall</a:t>
            </a:r>
            <a:endParaRPr lang="en-US" dirty="0"/>
          </a:p>
        </p:txBody>
      </p:sp>
      <p:sp>
        <p:nvSpPr>
          <p:cNvPr id="77827" name="Rectangle 3"/>
          <p:cNvSpPr>
            <a:spLocks noGrp="1" noChangeArrowheads="1"/>
          </p:cNvSpPr>
          <p:nvPr>
            <p:ph type="body" idx="1"/>
          </p:nvPr>
        </p:nvSpPr>
        <p:spPr/>
        <p:txBody>
          <a:bodyPr/>
          <a:lstStyle/>
          <a:p>
            <a:r>
              <a:rPr lang="en-US" dirty="0" smtClean="0"/>
              <a:t>When an object falls downward through the air it experiences</a:t>
            </a:r>
          </a:p>
          <a:p>
            <a:pPr lvl="1"/>
            <a:r>
              <a:rPr lang="en-US" dirty="0" smtClean="0"/>
              <a:t>force of gravity pulling it downward.</a:t>
            </a:r>
          </a:p>
          <a:p>
            <a:pPr lvl="1"/>
            <a:r>
              <a:rPr lang="en-US" dirty="0" smtClean="0"/>
              <a:t>air drag force acting upward.</a:t>
            </a:r>
            <a:endParaRPr lang="en-US" dirty="0"/>
          </a:p>
        </p:txBody>
      </p:sp>
      <p:sp>
        <p:nvSpPr>
          <p:cNvPr id="77828" name="Rectangle 5"/>
          <p:cNvSpPr>
            <a:spLocks noChangeArrowheads="1"/>
          </p:cNvSpPr>
          <p:nvPr/>
        </p:nvSpPr>
        <p:spPr bwMode="auto">
          <a:xfrm>
            <a:off x="487363" y="2928938"/>
            <a:ext cx="5381625" cy="272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endParaRPr lang="en-US" sz="26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dirty="0" smtClean="0"/>
              <a:t>Nonfree Fall</a:t>
            </a:r>
            <a:endParaRPr lang="en-US" dirty="0"/>
          </a:p>
        </p:txBody>
      </p:sp>
      <p:sp>
        <p:nvSpPr>
          <p:cNvPr id="79875" name="Rectangle 3"/>
          <p:cNvSpPr>
            <a:spLocks noGrp="1" noChangeArrowheads="1"/>
          </p:cNvSpPr>
          <p:nvPr>
            <p:ph type="body" idx="1"/>
          </p:nvPr>
        </p:nvSpPr>
        <p:spPr/>
        <p:txBody>
          <a:bodyPr/>
          <a:lstStyle/>
          <a:p>
            <a:r>
              <a:rPr lang="en-US" dirty="0" smtClean="0"/>
              <a:t>The condition of nonfree fall</a:t>
            </a:r>
          </a:p>
          <a:p>
            <a:pPr lvl="1"/>
            <a:r>
              <a:rPr lang="en-US" dirty="0" smtClean="0"/>
              <a:t>occurs when air resistance is nonnegligible.</a:t>
            </a:r>
          </a:p>
          <a:p>
            <a:pPr lvl="1"/>
            <a:r>
              <a:rPr lang="en-US" dirty="0" smtClean="0"/>
              <a:t>depends on two things: </a:t>
            </a:r>
          </a:p>
          <a:p>
            <a:pPr lvl="2"/>
            <a:r>
              <a:rPr lang="en-US" dirty="0" smtClean="0"/>
              <a:t>speed and</a:t>
            </a:r>
          </a:p>
          <a:p>
            <a:pPr lvl="2"/>
            <a:r>
              <a:rPr lang="en-US" dirty="0" smtClean="0"/>
              <a:t>frontal surface area.</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dirty="0" smtClean="0"/>
              <a:t>Nonfree Fall</a:t>
            </a:r>
            <a:endParaRPr lang="en-US" dirty="0"/>
          </a:p>
        </p:txBody>
      </p:sp>
      <p:sp>
        <p:nvSpPr>
          <p:cNvPr id="81923" name="Rectangle 3"/>
          <p:cNvSpPr>
            <a:spLocks noGrp="1" noChangeArrowheads="1"/>
          </p:cNvSpPr>
          <p:nvPr>
            <p:ph type="body" idx="1"/>
          </p:nvPr>
        </p:nvSpPr>
        <p:spPr/>
        <p:txBody>
          <a:bodyPr/>
          <a:lstStyle/>
          <a:p>
            <a:r>
              <a:rPr lang="en-US" dirty="0" smtClean="0"/>
              <a:t>When the object is moving fast enough so that air resistance builds up to equal the force of gravity.</a:t>
            </a:r>
          </a:p>
          <a:p>
            <a:endParaRPr lang="en-US" dirty="0" smtClean="0"/>
          </a:p>
          <a:p>
            <a:r>
              <a:rPr lang="en-US" dirty="0" smtClean="0"/>
              <a:t>Then no net force</a:t>
            </a:r>
          </a:p>
          <a:p>
            <a:pPr lvl="1"/>
            <a:r>
              <a:rPr lang="en-US" dirty="0" smtClean="0">
                <a:sym typeface="Symbol" charset="0"/>
              </a:rPr>
              <a:t>No acceleration</a:t>
            </a:r>
          </a:p>
          <a:p>
            <a:pPr lvl="1"/>
            <a:r>
              <a:rPr lang="en-US" dirty="0" smtClean="0">
                <a:sym typeface="Symbol" charset="0"/>
              </a:rPr>
              <a:t>Velocity does not change</a:t>
            </a:r>
            <a:endParaRPr lang="en-US" dirty="0"/>
          </a:p>
        </p:txBody>
      </p:sp>
      <p:sp>
        <p:nvSpPr>
          <p:cNvPr id="81924" name="Rectangle 4"/>
          <p:cNvSpPr>
            <a:spLocks noChangeArrowheads="1"/>
          </p:cNvSpPr>
          <p:nvPr/>
        </p:nvSpPr>
        <p:spPr bwMode="auto">
          <a:xfrm>
            <a:off x="487363" y="2928938"/>
            <a:ext cx="5381625" cy="272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endParaRPr lang="en-US" sz="26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10" name="Picture 9" descr="04_14_Figure.jpg"/>
          <p:cNvPicPr>
            <a:picLocks noChangeAspect="1"/>
          </p:cNvPicPr>
          <p:nvPr/>
        </p:nvPicPr>
        <p:blipFill rotWithShape="1">
          <a:blip r:embed="rId3">
            <a:extLst>
              <a:ext uri="{28A0092B-C50C-407E-A947-70E740481C1C}">
                <a14:useLocalDpi xmlns:a14="http://schemas.microsoft.com/office/drawing/2010/main" val="0"/>
              </a:ext>
            </a:extLst>
          </a:blip>
          <a:srcRect b="2727"/>
          <a:stretch/>
        </p:blipFill>
        <p:spPr>
          <a:xfrm>
            <a:off x="5905109" y="3052624"/>
            <a:ext cx="2271082" cy="331069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title"/>
          </p:nvPr>
        </p:nvSpPr>
        <p:spPr/>
        <p:txBody>
          <a:bodyPr/>
          <a:lstStyle/>
          <a:p>
            <a:r>
              <a:rPr lang="en-US" dirty="0" smtClean="0"/>
              <a:t>The Force of Friction</a:t>
            </a:r>
            <a:endParaRPr lang="en-US" dirty="0"/>
          </a:p>
        </p:txBody>
      </p:sp>
      <p:sp>
        <p:nvSpPr>
          <p:cNvPr id="10244" name="Rectangle 4"/>
          <p:cNvSpPr>
            <a:spLocks noGrp="1" noChangeArrowheads="1"/>
          </p:cNvSpPr>
          <p:nvPr>
            <p:ph type="body" idx="1"/>
          </p:nvPr>
        </p:nvSpPr>
        <p:spPr/>
        <p:txBody>
          <a:bodyPr/>
          <a:lstStyle/>
          <a:p>
            <a:r>
              <a:rPr lang="en-US" sz="2400" dirty="0" smtClean="0"/>
              <a:t>Depends on the kinds of material and how much they are pressed together.</a:t>
            </a:r>
          </a:p>
          <a:p>
            <a:r>
              <a:rPr lang="en-US" sz="2400" dirty="0" smtClean="0"/>
              <a:t>Is due to tiny surface bumps and to "stickiness" of the atoms on a material</a:t>
            </a:r>
            <a:r>
              <a:rPr lang="fr-FR" sz="2400" dirty="0" smtClean="0"/>
              <a:t>'</a:t>
            </a:r>
            <a:r>
              <a:rPr lang="en-US" sz="2400" dirty="0" smtClean="0"/>
              <a:t>s surface. </a:t>
            </a:r>
          </a:p>
          <a:p>
            <a:endParaRPr lang="en-US" sz="2400" dirty="0"/>
          </a:p>
          <a:p>
            <a:endParaRPr lang="en-US" sz="2400" dirty="0" smtClean="0"/>
          </a:p>
          <a:p>
            <a:endParaRPr lang="en-US" sz="2400" dirty="0"/>
          </a:p>
          <a:p>
            <a:endParaRPr lang="en-US" sz="2400" dirty="0" smtClean="0"/>
          </a:p>
          <a:p>
            <a:pPr marL="0" indent="0">
              <a:buNone/>
            </a:pPr>
            <a:endParaRPr lang="en-US" sz="2400" dirty="0" smtClean="0"/>
          </a:p>
          <a:p>
            <a:pPr>
              <a:tabLst>
                <a:tab pos="1730375" algn="l"/>
              </a:tabLst>
            </a:pPr>
            <a:r>
              <a:rPr lang="en-US" sz="2400" dirty="0" smtClean="0"/>
              <a:t>Example</a:t>
            </a:r>
            <a:r>
              <a:rPr lang="en-US" sz="2400" dirty="0"/>
              <a:t>: </a:t>
            </a:r>
            <a:r>
              <a:rPr lang="en-US" sz="2400" dirty="0" smtClean="0"/>
              <a:t>Friction </a:t>
            </a:r>
            <a:r>
              <a:rPr lang="en-US" sz="2400" dirty="0"/>
              <a:t>between a crate on a smooth </a:t>
            </a:r>
            <a:r>
              <a:rPr lang="en-US" sz="2400" dirty="0" smtClean="0"/>
              <a:t>wooden	floor </a:t>
            </a:r>
            <a:r>
              <a:rPr lang="en-US" sz="2400" dirty="0"/>
              <a:t>is less than that on a rough floor.</a:t>
            </a:r>
          </a:p>
          <a:p>
            <a:pPr marL="0" indent="0">
              <a:buNone/>
            </a:pPr>
            <a:endParaRPr lang="en-US" sz="24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6" name="Picture 5" descr="04_03_Figure.jpg"/>
          <p:cNvPicPr>
            <a:picLocks noChangeAspect="1"/>
          </p:cNvPicPr>
          <p:nvPr/>
        </p:nvPicPr>
        <p:blipFill rotWithShape="1">
          <a:blip r:embed="rId3">
            <a:extLst>
              <a:ext uri="{28A0092B-C50C-407E-A947-70E740481C1C}">
                <a14:useLocalDpi xmlns:a14="http://schemas.microsoft.com/office/drawing/2010/main" val="0"/>
              </a:ext>
            </a:extLst>
          </a:blip>
          <a:srcRect b="3033"/>
          <a:stretch/>
        </p:blipFill>
        <p:spPr>
          <a:xfrm>
            <a:off x="3281757" y="3733090"/>
            <a:ext cx="2580486" cy="19404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dirty="0" smtClean="0"/>
              <a:t>Nonfree Fall</a:t>
            </a:r>
            <a:endParaRPr lang="en-US" dirty="0"/>
          </a:p>
        </p:txBody>
      </p:sp>
      <p:sp>
        <p:nvSpPr>
          <p:cNvPr id="83971" name="Rectangle 3"/>
          <p:cNvSpPr>
            <a:spLocks noGrp="1" noChangeArrowheads="1"/>
          </p:cNvSpPr>
          <p:nvPr>
            <p:ph type="body" idx="1"/>
          </p:nvPr>
        </p:nvSpPr>
        <p:spPr/>
        <p:txBody>
          <a:bodyPr/>
          <a:lstStyle/>
          <a:p>
            <a:r>
              <a:rPr lang="en-US" dirty="0" smtClean="0"/>
              <a:t>Terminal speed</a:t>
            </a:r>
          </a:p>
          <a:p>
            <a:pPr lvl="1"/>
            <a:r>
              <a:rPr lang="en-US" dirty="0" smtClean="0"/>
              <a:t>occurs when acceleration terminates (when air resistance equals weight and net force is zero).</a:t>
            </a:r>
          </a:p>
          <a:p>
            <a:endParaRPr lang="en-US" dirty="0" smtClean="0"/>
          </a:p>
          <a:p>
            <a:r>
              <a:rPr lang="en-US" dirty="0" smtClean="0"/>
              <a:t>Terminal velocity</a:t>
            </a:r>
          </a:p>
          <a:p>
            <a:pPr lvl="1"/>
            <a:r>
              <a:rPr lang="en-US" dirty="0" smtClean="0"/>
              <a:t>same as terminal speed, with direction implied or specified.</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dirty="0" smtClean="0"/>
              <a:t>Nonfree Fall—Example</a:t>
            </a:r>
            <a:endParaRPr lang="en-US" dirty="0"/>
          </a:p>
        </p:txBody>
      </p:sp>
      <p:sp>
        <p:nvSpPr>
          <p:cNvPr id="86019" name="Rectangle 3"/>
          <p:cNvSpPr>
            <a:spLocks noGrp="1" noChangeArrowheads="1"/>
          </p:cNvSpPr>
          <p:nvPr>
            <p:ph type="body" idx="1"/>
          </p:nvPr>
        </p:nvSpPr>
        <p:spPr/>
        <p:txBody>
          <a:bodyPr/>
          <a:lstStyle/>
          <a:p>
            <a:pPr>
              <a:lnSpc>
                <a:spcPct val="98000"/>
              </a:lnSpc>
            </a:pPr>
            <a:r>
              <a:rPr lang="en-US" dirty="0" smtClean="0"/>
              <a:t>A skydiver in fall after jumping from a plane.</a:t>
            </a:r>
          </a:p>
          <a:p>
            <a:pPr>
              <a:lnSpc>
                <a:spcPct val="98000"/>
              </a:lnSpc>
            </a:pPr>
            <a:r>
              <a:rPr lang="en-US" dirty="0" smtClean="0"/>
              <a:t>Weight and air resistance act on the falling object.</a:t>
            </a:r>
          </a:p>
          <a:p>
            <a:pPr>
              <a:lnSpc>
                <a:spcPct val="98000"/>
              </a:lnSpc>
            </a:pPr>
            <a:r>
              <a:rPr lang="en-US" dirty="0" smtClean="0"/>
              <a:t>As falling speed increases, air resistance on diver builds up, net force is reduced, and acceleration becomes less. </a:t>
            </a:r>
          </a:p>
          <a:p>
            <a:pPr>
              <a:lnSpc>
                <a:spcPct val="98000"/>
              </a:lnSpc>
            </a:pPr>
            <a:r>
              <a:rPr lang="en-US" dirty="0" smtClean="0"/>
              <a:t>When air resistance equals the diver</a:t>
            </a:r>
            <a:r>
              <a:rPr lang="fr-FR" dirty="0" smtClean="0"/>
              <a:t>'</a:t>
            </a:r>
            <a:r>
              <a:rPr lang="en-US" dirty="0" smtClean="0"/>
              <a:t>s weight, net force is zero and acceleration terminates.</a:t>
            </a:r>
          </a:p>
          <a:p>
            <a:pPr>
              <a:lnSpc>
                <a:spcPct val="98000"/>
              </a:lnSpc>
            </a:pPr>
            <a:r>
              <a:rPr lang="en-US" dirty="0" smtClean="0"/>
              <a:t>Diver reaches terminal velocity, then continues the fall at constant speed.</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0" y="614908"/>
            <a:ext cx="9144000" cy="1077218"/>
          </a:xfrm>
        </p:spPr>
        <p:txBody>
          <a:bodyPr/>
          <a:lstStyle/>
          <a:p>
            <a:r>
              <a:rPr lang="en-US" dirty="0" smtClean="0"/>
              <a:t>Nonfree </a:t>
            </a:r>
            <a:r>
              <a:rPr lang="en-US" dirty="0"/>
              <a:t>Fall</a:t>
            </a:r>
            <a:br>
              <a:rPr lang="en-US" dirty="0"/>
            </a:br>
            <a:r>
              <a:rPr lang="en-US" dirty="0"/>
              <a:t>CHECK YOUR NEIGHBOR </a:t>
            </a:r>
          </a:p>
        </p:txBody>
      </p:sp>
      <p:sp>
        <p:nvSpPr>
          <p:cNvPr id="90115" name="Rectangle 3"/>
          <p:cNvSpPr>
            <a:spLocks noGrp="1" noChangeArrowheads="1"/>
          </p:cNvSpPr>
          <p:nvPr>
            <p:ph type="body" idx="1"/>
          </p:nvPr>
        </p:nvSpPr>
        <p:spPr/>
        <p:txBody>
          <a:bodyPr/>
          <a:lstStyle/>
          <a:p>
            <a:pPr marL="0" indent="0">
              <a:buNone/>
            </a:pPr>
            <a:r>
              <a:rPr lang="en-US" sz="2400" dirty="0"/>
              <a:t>When a 20-N falling object encounters 5 N of air resistance, its acceleration of fall </a:t>
            </a:r>
            <a:r>
              <a:rPr lang="en-US" sz="2400" dirty="0" smtClean="0"/>
              <a:t>is</a:t>
            </a:r>
            <a:br>
              <a:rPr lang="en-US" sz="2400" dirty="0" smtClean="0"/>
            </a:br>
            <a:endParaRPr lang="en-US" sz="2400" dirty="0" smtClean="0"/>
          </a:p>
          <a:p>
            <a:pPr marL="457200" indent="-457200">
              <a:buNone/>
            </a:pPr>
            <a:r>
              <a:rPr lang="en-US" sz="2400" dirty="0" smtClean="0">
                <a:solidFill>
                  <a:srgbClr val="2E4499"/>
                </a:solidFill>
              </a:rPr>
              <a:t>A.</a:t>
            </a:r>
            <a:r>
              <a:rPr lang="en-US" sz="2400" dirty="0" smtClean="0"/>
              <a:t>	less than </a:t>
            </a:r>
            <a:r>
              <a:rPr lang="en-US" sz="2400" i="1" dirty="0" smtClean="0"/>
              <a:t>g</a:t>
            </a:r>
            <a:r>
              <a:rPr lang="en-US" sz="2400" dirty="0" smtClean="0"/>
              <a:t>.</a:t>
            </a:r>
          </a:p>
          <a:p>
            <a:pPr marL="457200" indent="-457200">
              <a:buNone/>
            </a:pPr>
            <a:r>
              <a:rPr lang="en-US" sz="2400" dirty="0" smtClean="0">
                <a:solidFill>
                  <a:srgbClr val="2E4499"/>
                </a:solidFill>
              </a:rPr>
              <a:t>B.</a:t>
            </a:r>
            <a:r>
              <a:rPr lang="en-US" sz="2400" dirty="0" smtClean="0"/>
              <a:t>	more than </a:t>
            </a:r>
            <a:r>
              <a:rPr lang="en-US" sz="2400" i="1" dirty="0" smtClean="0"/>
              <a:t>g</a:t>
            </a:r>
            <a:r>
              <a:rPr lang="en-US" sz="2400" dirty="0" smtClean="0"/>
              <a:t>. </a:t>
            </a:r>
          </a:p>
          <a:p>
            <a:pPr marL="457200" indent="-457200">
              <a:buNone/>
            </a:pPr>
            <a:r>
              <a:rPr lang="en-US" sz="2400" dirty="0" smtClean="0">
                <a:solidFill>
                  <a:srgbClr val="2E4499"/>
                </a:solidFill>
              </a:rPr>
              <a:t>C.</a:t>
            </a:r>
            <a:r>
              <a:rPr lang="en-US" sz="2400" dirty="0" smtClean="0"/>
              <a:t>	</a:t>
            </a:r>
            <a:r>
              <a:rPr lang="en-US" sz="2400" i="1" dirty="0" smtClean="0"/>
              <a:t>g</a:t>
            </a:r>
            <a:r>
              <a:rPr lang="en-US" sz="2400" dirty="0" smtClean="0"/>
              <a:t>.</a:t>
            </a:r>
          </a:p>
          <a:p>
            <a:pPr marL="457200" indent="-457200">
              <a:buNone/>
            </a:pPr>
            <a:r>
              <a:rPr lang="en-US" sz="2400" dirty="0" smtClean="0">
                <a:solidFill>
                  <a:srgbClr val="2E4499"/>
                </a:solidFill>
              </a:rPr>
              <a:t>D.</a:t>
            </a:r>
            <a:r>
              <a:rPr lang="en-US" sz="2400" dirty="0" smtClean="0"/>
              <a:t>	terminated.</a:t>
            </a:r>
            <a:endParaRPr lang="en-US" sz="24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23115458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0" y="614908"/>
            <a:ext cx="9144000" cy="1077218"/>
          </a:xfrm>
        </p:spPr>
        <p:txBody>
          <a:bodyPr/>
          <a:lstStyle/>
          <a:p>
            <a:r>
              <a:rPr lang="en-US" dirty="0" smtClean="0"/>
              <a:t>Nonfree </a:t>
            </a:r>
            <a:r>
              <a:rPr lang="en-US" dirty="0"/>
              <a:t>Fall</a:t>
            </a:r>
            <a:br>
              <a:rPr lang="en-US" dirty="0"/>
            </a:br>
            <a:r>
              <a:rPr lang="en-US" dirty="0"/>
              <a:t>CHECK YOUR ANSWER </a:t>
            </a:r>
          </a:p>
        </p:txBody>
      </p:sp>
      <p:sp>
        <p:nvSpPr>
          <p:cNvPr id="90115" name="Rectangle 3"/>
          <p:cNvSpPr>
            <a:spLocks noGrp="1" noChangeArrowheads="1"/>
          </p:cNvSpPr>
          <p:nvPr>
            <p:ph type="body" idx="1"/>
          </p:nvPr>
        </p:nvSpPr>
        <p:spPr/>
        <p:txBody>
          <a:bodyPr/>
          <a:lstStyle/>
          <a:p>
            <a:pPr marL="0" indent="0">
              <a:buNone/>
            </a:pPr>
            <a:r>
              <a:rPr lang="en-US" sz="2400" dirty="0"/>
              <a:t>When a 20-N falling object encounters 5 N of air resistance, its acceleration of fall </a:t>
            </a:r>
            <a:r>
              <a:rPr lang="en-US" sz="2400" dirty="0" smtClean="0"/>
              <a:t>is</a:t>
            </a:r>
            <a:br>
              <a:rPr lang="en-US" sz="2400" dirty="0" smtClean="0"/>
            </a:br>
            <a:endParaRPr lang="en-US" sz="2400" dirty="0" smtClean="0"/>
          </a:p>
          <a:p>
            <a:pPr marL="457200" indent="-457200">
              <a:buNone/>
            </a:pPr>
            <a:r>
              <a:rPr lang="en-US" sz="2400" b="1" dirty="0" smtClean="0">
                <a:solidFill>
                  <a:srgbClr val="2E4499"/>
                </a:solidFill>
              </a:rPr>
              <a:t>A.</a:t>
            </a:r>
            <a:r>
              <a:rPr lang="en-US" sz="2400" dirty="0" smtClean="0"/>
              <a:t>	</a:t>
            </a:r>
            <a:r>
              <a:rPr lang="en-US" sz="2400" b="1" dirty="0" smtClean="0"/>
              <a:t>less than </a:t>
            </a:r>
            <a:r>
              <a:rPr lang="en-US" sz="2400" b="1" i="1" dirty="0" smtClean="0"/>
              <a:t>g</a:t>
            </a:r>
            <a:r>
              <a:rPr lang="en-US" sz="2400" b="1" dirty="0" smtClean="0"/>
              <a:t>.</a:t>
            </a:r>
          </a:p>
          <a:p>
            <a:pPr marL="457200" indent="-457200">
              <a:buNone/>
            </a:pPr>
            <a:r>
              <a:rPr lang="en-US" sz="2400" dirty="0" smtClean="0">
                <a:solidFill>
                  <a:srgbClr val="2E4499"/>
                </a:solidFill>
              </a:rPr>
              <a:t>B.</a:t>
            </a:r>
            <a:r>
              <a:rPr lang="en-US" sz="2400" dirty="0" smtClean="0"/>
              <a:t>	more than </a:t>
            </a:r>
            <a:r>
              <a:rPr lang="en-US" sz="2400" i="1" dirty="0" smtClean="0"/>
              <a:t>g</a:t>
            </a:r>
            <a:r>
              <a:rPr lang="en-US" sz="2400" dirty="0" smtClean="0"/>
              <a:t>. </a:t>
            </a:r>
          </a:p>
          <a:p>
            <a:pPr marL="457200" indent="-457200">
              <a:buNone/>
            </a:pPr>
            <a:r>
              <a:rPr lang="en-US" sz="2400" dirty="0" smtClean="0">
                <a:solidFill>
                  <a:srgbClr val="2E4499"/>
                </a:solidFill>
              </a:rPr>
              <a:t>C.</a:t>
            </a:r>
            <a:r>
              <a:rPr lang="en-US" sz="2400" dirty="0" smtClean="0"/>
              <a:t>	</a:t>
            </a:r>
            <a:r>
              <a:rPr lang="en-US" sz="2400" i="1" dirty="0" smtClean="0"/>
              <a:t>g</a:t>
            </a:r>
            <a:r>
              <a:rPr lang="en-US" sz="2400" dirty="0" smtClean="0"/>
              <a:t>.</a:t>
            </a:r>
          </a:p>
          <a:p>
            <a:pPr marL="457200" indent="-457200">
              <a:buNone/>
            </a:pPr>
            <a:r>
              <a:rPr lang="en-US" sz="2400" dirty="0" smtClean="0">
                <a:solidFill>
                  <a:srgbClr val="2E4499"/>
                </a:solidFill>
              </a:rPr>
              <a:t>D.</a:t>
            </a:r>
            <a:r>
              <a:rPr lang="en-US" sz="2400" dirty="0" smtClean="0"/>
              <a:t>	terminated.</a:t>
            </a:r>
            <a:br>
              <a:rPr lang="en-US" sz="2400" dirty="0" smtClean="0"/>
            </a:br>
            <a:endParaRPr lang="en-US" sz="2400" dirty="0" smtClean="0"/>
          </a:p>
          <a:p>
            <a:pPr marL="0" indent="0">
              <a:buNone/>
            </a:pPr>
            <a:r>
              <a:rPr lang="en-US" sz="2400" b="1" dirty="0" smtClean="0"/>
              <a:t>Comment:</a:t>
            </a:r>
          </a:p>
          <a:p>
            <a:pPr marL="0" indent="0">
              <a:buNone/>
            </a:pPr>
            <a:r>
              <a:rPr lang="en-US" sz="2400" dirty="0" smtClean="0"/>
              <a:t>Acceleration of a nonfree fall is always less than </a:t>
            </a:r>
            <a:r>
              <a:rPr lang="en-US" sz="2400" i="1" dirty="0" smtClean="0"/>
              <a:t>g</a:t>
            </a:r>
            <a:r>
              <a:rPr lang="en-US" sz="2400" dirty="0" smtClean="0"/>
              <a:t>. Acceleration will actually be (20 N – 5 N)/2 kg = 7.5 m/s</a:t>
            </a:r>
            <a:r>
              <a:rPr lang="en-US" sz="2400" baseline="30000" dirty="0" smtClean="0"/>
              <a:t>2</a:t>
            </a:r>
            <a:r>
              <a:rPr lang="en-US" sz="2400" dirty="0" smtClean="0"/>
              <a:t>.</a:t>
            </a:r>
          </a:p>
          <a:p>
            <a:endParaRPr lang="en-US" sz="24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175384560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0" y="614908"/>
            <a:ext cx="9144000" cy="1077218"/>
          </a:xfrm>
        </p:spPr>
        <p:txBody>
          <a:bodyPr/>
          <a:lstStyle/>
          <a:p>
            <a:r>
              <a:rPr lang="en-US" dirty="0" smtClean="0"/>
              <a:t>Nonfree </a:t>
            </a:r>
            <a:r>
              <a:rPr lang="en-US" dirty="0"/>
              <a:t>Fall</a:t>
            </a:r>
            <a:br>
              <a:rPr lang="en-US" dirty="0"/>
            </a:br>
            <a:r>
              <a:rPr lang="en-US" dirty="0"/>
              <a:t>CHECK YOUR NEIGHBOR</a:t>
            </a:r>
          </a:p>
        </p:txBody>
      </p:sp>
      <p:sp>
        <p:nvSpPr>
          <p:cNvPr id="352259" name="Rectangle 3"/>
          <p:cNvSpPr>
            <a:spLocks noGrp="1" noChangeArrowheads="1"/>
          </p:cNvSpPr>
          <p:nvPr>
            <p:ph type="body" idx="1"/>
          </p:nvPr>
        </p:nvSpPr>
        <p:spPr/>
        <p:txBody>
          <a:bodyPr/>
          <a:lstStyle/>
          <a:p>
            <a:pPr marL="0" indent="0">
              <a:buNone/>
            </a:pPr>
            <a:r>
              <a:rPr lang="en-US" sz="2400" dirty="0"/>
              <a:t>If a 50-N person is to fall at terminal speed, the air resistance needed </a:t>
            </a:r>
            <a:r>
              <a:rPr lang="en-US" sz="2400" dirty="0" smtClean="0"/>
              <a:t>is</a:t>
            </a:r>
            <a:br>
              <a:rPr lang="en-US" sz="2400" dirty="0" smtClean="0"/>
            </a:br>
            <a:endParaRPr lang="en-US" sz="2400" dirty="0"/>
          </a:p>
          <a:p>
            <a:pPr marL="457200" indent="-457200">
              <a:buFont typeface="+mj-lt"/>
              <a:buAutoNum type="alphaUcPeriod"/>
            </a:pPr>
            <a:r>
              <a:rPr lang="en-US" sz="2400" dirty="0" smtClean="0"/>
              <a:t>less than 50 N.</a:t>
            </a:r>
          </a:p>
          <a:p>
            <a:pPr marL="457200" indent="-457200">
              <a:buFont typeface="+mj-lt"/>
              <a:buAutoNum type="alphaUcPeriod"/>
            </a:pPr>
            <a:r>
              <a:rPr lang="en-US" sz="2400" dirty="0" smtClean="0"/>
              <a:t>50 N. </a:t>
            </a:r>
          </a:p>
          <a:p>
            <a:pPr marL="457200" indent="-457200">
              <a:buFont typeface="+mj-lt"/>
              <a:buAutoNum type="alphaUcPeriod"/>
            </a:pPr>
            <a:r>
              <a:rPr lang="en-US" sz="2400" dirty="0" smtClean="0"/>
              <a:t>more than 50 N.</a:t>
            </a:r>
          </a:p>
          <a:p>
            <a:pPr marL="457200" indent="-457200">
              <a:buFont typeface="+mj-lt"/>
              <a:buAutoNum type="alphaUcPeriod"/>
            </a:pPr>
            <a:r>
              <a:rPr lang="en-US" sz="2400" dirty="0" smtClean="0"/>
              <a:t>None of the above.</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0" y="614908"/>
            <a:ext cx="9144000" cy="1077218"/>
          </a:xfrm>
        </p:spPr>
        <p:txBody>
          <a:bodyPr/>
          <a:lstStyle/>
          <a:p>
            <a:r>
              <a:rPr lang="en-US" dirty="0" smtClean="0"/>
              <a:t>Nonfree </a:t>
            </a:r>
            <a:r>
              <a:rPr lang="en-US" dirty="0"/>
              <a:t>Fall</a:t>
            </a:r>
            <a:br>
              <a:rPr lang="en-US" dirty="0"/>
            </a:br>
            <a:r>
              <a:rPr lang="en-US" dirty="0"/>
              <a:t>CHECK YOUR ANSWER</a:t>
            </a:r>
          </a:p>
        </p:txBody>
      </p:sp>
      <p:sp>
        <p:nvSpPr>
          <p:cNvPr id="352259" name="Rectangle 3"/>
          <p:cNvSpPr>
            <a:spLocks noGrp="1" noChangeArrowheads="1"/>
          </p:cNvSpPr>
          <p:nvPr>
            <p:ph type="body" idx="1"/>
          </p:nvPr>
        </p:nvSpPr>
        <p:spPr/>
        <p:txBody>
          <a:bodyPr/>
          <a:lstStyle/>
          <a:p>
            <a:pPr marL="0" indent="0">
              <a:buNone/>
            </a:pPr>
            <a:r>
              <a:rPr lang="en-US" sz="2400" dirty="0"/>
              <a:t>If a 50-N person is to fall at terminal speed, the air resistance needed </a:t>
            </a:r>
            <a:r>
              <a:rPr lang="en-US" sz="2400" dirty="0" smtClean="0"/>
              <a:t>is</a:t>
            </a:r>
            <a:br>
              <a:rPr lang="en-US" sz="2400" dirty="0" smtClean="0"/>
            </a:br>
            <a:endParaRPr lang="en-US" sz="2400" dirty="0"/>
          </a:p>
          <a:p>
            <a:pPr marL="457200" indent="-457200">
              <a:buFont typeface="+mj-lt"/>
              <a:buAutoNum type="alphaUcPeriod"/>
            </a:pPr>
            <a:r>
              <a:rPr lang="en-US" sz="2400" dirty="0" smtClean="0"/>
              <a:t>less than 50 N.</a:t>
            </a:r>
          </a:p>
          <a:p>
            <a:pPr marL="457200" indent="-457200">
              <a:buFont typeface="+mj-lt"/>
              <a:buAutoNum type="alphaUcPeriod"/>
            </a:pPr>
            <a:r>
              <a:rPr lang="en-US" sz="2400" b="1" dirty="0" smtClean="0"/>
              <a:t>50 N. </a:t>
            </a:r>
          </a:p>
          <a:p>
            <a:pPr marL="457200" indent="-457200">
              <a:buFont typeface="+mj-lt"/>
              <a:buAutoNum type="alphaUcPeriod"/>
            </a:pPr>
            <a:r>
              <a:rPr lang="en-US" sz="2400" dirty="0" smtClean="0"/>
              <a:t>more than 50 N.</a:t>
            </a:r>
          </a:p>
          <a:p>
            <a:pPr marL="457200" indent="-457200">
              <a:buFont typeface="+mj-lt"/>
              <a:buAutoNum type="alphaUcPeriod"/>
            </a:pPr>
            <a:r>
              <a:rPr lang="en-US" sz="2400" dirty="0" smtClean="0"/>
              <a:t>None of the above.</a:t>
            </a:r>
            <a:br>
              <a:rPr lang="en-US" sz="2400" dirty="0" smtClean="0"/>
            </a:br>
            <a:endParaRPr lang="en-US" sz="2400" dirty="0" smtClean="0"/>
          </a:p>
          <a:p>
            <a:pPr marL="0" indent="0">
              <a:buNone/>
            </a:pPr>
            <a:r>
              <a:rPr lang="en-US" sz="2400" b="1" dirty="0" smtClean="0"/>
              <a:t>Explanation:</a:t>
            </a:r>
          </a:p>
          <a:p>
            <a:pPr marL="0" indent="0">
              <a:buNone/>
            </a:pPr>
            <a:r>
              <a:rPr lang="en-US" sz="2400" dirty="0" smtClean="0"/>
              <a:t>Then, </a:t>
            </a:r>
            <a:r>
              <a:rPr lang="en-US" sz="2400" dirty="0" smtClean="0">
                <a:sym typeface="Symbol" charset="0"/>
              </a:rPr>
              <a:t></a:t>
            </a:r>
            <a:r>
              <a:rPr lang="en-US" sz="2400" i="1" dirty="0" smtClean="0">
                <a:sym typeface="Symbol" charset="0"/>
              </a:rPr>
              <a:t>F</a:t>
            </a:r>
            <a:r>
              <a:rPr lang="en-US" sz="2400" dirty="0" smtClean="0">
                <a:sym typeface="Symbol" charset="0"/>
              </a:rPr>
              <a:t> = 0 and acceleration = 0.</a:t>
            </a:r>
            <a:endParaRPr lang="en-US" sz="2400" dirty="0" smtClean="0"/>
          </a:p>
          <a:p>
            <a:endParaRPr lang="en-US" sz="24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391362432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0" y="614908"/>
            <a:ext cx="9144000" cy="1077218"/>
          </a:xfrm>
        </p:spPr>
        <p:txBody>
          <a:bodyPr/>
          <a:lstStyle/>
          <a:p>
            <a:r>
              <a:rPr lang="en-US" dirty="0" smtClean="0"/>
              <a:t>Nonfree </a:t>
            </a:r>
            <a:r>
              <a:rPr lang="en-US" dirty="0"/>
              <a:t>Fall</a:t>
            </a:r>
            <a:br>
              <a:rPr lang="en-US" dirty="0"/>
            </a:br>
            <a:r>
              <a:rPr lang="en-US" dirty="0"/>
              <a:t>CHECK YOUR NEIGHBOR </a:t>
            </a:r>
          </a:p>
        </p:txBody>
      </p:sp>
      <p:sp>
        <p:nvSpPr>
          <p:cNvPr id="354307" name="Rectangle 3"/>
          <p:cNvSpPr>
            <a:spLocks noGrp="1" noChangeArrowheads="1"/>
          </p:cNvSpPr>
          <p:nvPr>
            <p:ph type="body" idx="1"/>
          </p:nvPr>
        </p:nvSpPr>
        <p:spPr/>
        <p:txBody>
          <a:bodyPr/>
          <a:lstStyle/>
          <a:p>
            <a:pPr marL="0" indent="0">
              <a:buNone/>
            </a:pPr>
            <a:r>
              <a:rPr lang="en-US" dirty="0"/>
              <a:t>As the skydiver falls faster and faster through the air, air </a:t>
            </a:r>
            <a:r>
              <a:rPr lang="en-US" dirty="0" smtClean="0"/>
              <a:t>resistance</a:t>
            </a:r>
            <a:br>
              <a:rPr lang="en-US" dirty="0" smtClean="0"/>
            </a:br>
            <a:endParaRPr lang="en-US" dirty="0" smtClean="0"/>
          </a:p>
          <a:p>
            <a:pPr marL="514350" indent="-514350">
              <a:buFont typeface="+mj-lt"/>
              <a:buAutoNum type="alphaUcPeriod"/>
            </a:pPr>
            <a:r>
              <a:rPr lang="en-US" dirty="0" smtClean="0"/>
              <a:t>increases.</a:t>
            </a:r>
          </a:p>
          <a:p>
            <a:pPr marL="514350" indent="-514350">
              <a:buFont typeface="+mj-lt"/>
              <a:buAutoNum type="alphaUcPeriod"/>
            </a:pPr>
            <a:r>
              <a:rPr lang="en-US" dirty="0" smtClean="0"/>
              <a:t>decreases. </a:t>
            </a:r>
          </a:p>
          <a:p>
            <a:pPr marL="514350" indent="-514350">
              <a:buFont typeface="+mj-lt"/>
              <a:buAutoNum type="alphaUcPeriod"/>
            </a:pPr>
            <a:r>
              <a:rPr lang="en-US" dirty="0" smtClean="0"/>
              <a:t>remains the same.</a:t>
            </a:r>
          </a:p>
          <a:p>
            <a:pPr marL="514350" indent="-514350">
              <a:buFont typeface="+mj-lt"/>
              <a:buAutoNum type="alphaUcPeriod"/>
            </a:pPr>
            <a:r>
              <a:rPr lang="en-US" dirty="0" smtClean="0"/>
              <a:t>Not enough information.</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5" name="Picture 4" descr="04_Pg67_UnFigure.jpg"/>
          <p:cNvPicPr>
            <a:picLocks noChangeAspect="1"/>
          </p:cNvPicPr>
          <p:nvPr/>
        </p:nvPicPr>
        <p:blipFill rotWithShape="1">
          <a:blip r:embed="rId3">
            <a:extLst>
              <a:ext uri="{28A0092B-C50C-407E-A947-70E740481C1C}">
                <a14:useLocalDpi xmlns:a14="http://schemas.microsoft.com/office/drawing/2010/main" val="0"/>
              </a:ext>
            </a:extLst>
          </a:blip>
          <a:srcRect b="2727"/>
          <a:stretch/>
        </p:blipFill>
        <p:spPr>
          <a:xfrm>
            <a:off x="4953668" y="2667735"/>
            <a:ext cx="3910265" cy="331069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0" y="614908"/>
            <a:ext cx="9144000" cy="1077218"/>
          </a:xfrm>
        </p:spPr>
        <p:txBody>
          <a:bodyPr/>
          <a:lstStyle/>
          <a:p>
            <a:r>
              <a:rPr lang="en-US" dirty="0" smtClean="0"/>
              <a:t>Nonfree </a:t>
            </a:r>
            <a:r>
              <a:rPr lang="en-US" dirty="0"/>
              <a:t>Fall</a:t>
            </a:r>
            <a:br>
              <a:rPr lang="en-US" dirty="0"/>
            </a:br>
            <a:r>
              <a:rPr lang="en-US" dirty="0"/>
              <a:t>CHECK YOUR ANSWER</a:t>
            </a:r>
          </a:p>
        </p:txBody>
      </p:sp>
      <p:sp>
        <p:nvSpPr>
          <p:cNvPr id="354307" name="Rectangle 3"/>
          <p:cNvSpPr>
            <a:spLocks noGrp="1" noChangeArrowheads="1"/>
          </p:cNvSpPr>
          <p:nvPr>
            <p:ph type="body" idx="1"/>
          </p:nvPr>
        </p:nvSpPr>
        <p:spPr/>
        <p:txBody>
          <a:bodyPr/>
          <a:lstStyle/>
          <a:p>
            <a:pPr marL="0" indent="0">
              <a:buNone/>
            </a:pPr>
            <a:r>
              <a:rPr lang="en-US" dirty="0"/>
              <a:t>As the skydiver falls faster and faster through the air, air </a:t>
            </a:r>
            <a:r>
              <a:rPr lang="en-US" dirty="0" smtClean="0"/>
              <a:t>resistance</a:t>
            </a:r>
            <a:br>
              <a:rPr lang="en-US" dirty="0" smtClean="0"/>
            </a:br>
            <a:endParaRPr lang="en-US" dirty="0" smtClean="0"/>
          </a:p>
          <a:p>
            <a:pPr marL="514350" indent="-514350">
              <a:buFont typeface="+mj-lt"/>
              <a:buAutoNum type="alphaUcPeriod"/>
            </a:pPr>
            <a:r>
              <a:rPr lang="en-US" b="1" dirty="0" smtClean="0"/>
              <a:t>increases.</a:t>
            </a:r>
          </a:p>
          <a:p>
            <a:pPr marL="514350" indent="-514350">
              <a:buFont typeface="+mj-lt"/>
              <a:buAutoNum type="alphaUcPeriod"/>
            </a:pPr>
            <a:r>
              <a:rPr lang="en-US" dirty="0" smtClean="0"/>
              <a:t>decreases. </a:t>
            </a:r>
          </a:p>
          <a:p>
            <a:pPr marL="514350" indent="-514350">
              <a:buFont typeface="+mj-lt"/>
              <a:buAutoNum type="alphaUcPeriod"/>
            </a:pPr>
            <a:r>
              <a:rPr lang="en-US" dirty="0" smtClean="0"/>
              <a:t>remains the same.</a:t>
            </a:r>
          </a:p>
          <a:p>
            <a:pPr marL="514350" indent="-514350">
              <a:buFont typeface="+mj-lt"/>
              <a:buAutoNum type="alphaUcPeriod"/>
            </a:pPr>
            <a:r>
              <a:rPr lang="en-US" dirty="0" smtClean="0"/>
              <a:t>Not enough information.</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386106496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0" y="614908"/>
            <a:ext cx="9144000" cy="1077218"/>
          </a:xfrm>
        </p:spPr>
        <p:txBody>
          <a:bodyPr/>
          <a:lstStyle/>
          <a:p>
            <a:r>
              <a:rPr lang="en-US" dirty="0" smtClean="0"/>
              <a:t>Nonfree </a:t>
            </a:r>
            <a:r>
              <a:rPr lang="en-US" dirty="0"/>
              <a:t>Fall</a:t>
            </a:r>
            <a:br>
              <a:rPr lang="en-US" dirty="0"/>
            </a:br>
            <a:r>
              <a:rPr lang="en-US" dirty="0"/>
              <a:t>CHECK YOUR NEIGHBOR </a:t>
            </a:r>
          </a:p>
        </p:txBody>
      </p:sp>
      <p:sp>
        <p:nvSpPr>
          <p:cNvPr id="100355" name="Rectangle 3"/>
          <p:cNvSpPr>
            <a:spLocks noGrp="1" noChangeArrowheads="1"/>
          </p:cNvSpPr>
          <p:nvPr>
            <p:ph type="body" idx="1"/>
          </p:nvPr>
        </p:nvSpPr>
        <p:spPr/>
        <p:txBody>
          <a:bodyPr/>
          <a:lstStyle/>
          <a:p>
            <a:pPr marL="0" indent="0">
              <a:buNone/>
            </a:pPr>
            <a:r>
              <a:rPr lang="en-US" dirty="0"/>
              <a:t>As the skydiver continues to fall faster and faster through the air, net </a:t>
            </a:r>
            <a:r>
              <a:rPr lang="en-US" dirty="0" smtClean="0"/>
              <a:t>force</a:t>
            </a:r>
            <a:br>
              <a:rPr lang="en-US" dirty="0" smtClean="0"/>
            </a:br>
            <a:endParaRPr lang="en-US" dirty="0" smtClean="0"/>
          </a:p>
          <a:p>
            <a:pPr marL="514350" indent="-514350">
              <a:buFont typeface="+mj-lt"/>
              <a:buAutoNum type="alphaUcPeriod"/>
            </a:pPr>
            <a:r>
              <a:rPr lang="en-US" dirty="0" smtClean="0"/>
              <a:t>increases.</a:t>
            </a:r>
          </a:p>
          <a:p>
            <a:pPr marL="514350" indent="-514350">
              <a:buFont typeface="+mj-lt"/>
              <a:buAutoNum type="alphaUcPeriod"/>
            </a:pPr>
            <a:r>
              <a:rPr lang="en-US" dirty="0" smtClean="0"/>
              <a:t>decreases. </a:t>
            </a:r>
          </a:p>
          <a:p>
            <a:pPr marL="514350" indent="-514350">
              <a:buFont typeface="+mj-lt"/>
              <a:buAutoNum type="alphaUcPeriod"/>
            </a:pPr>
            <a:r>
              <a:rPr lang="en-US" dirty="0" smtClean="0"/>
              <a:t>remains the same.</a:t>
            </a:r>
          </a:p>
          <a:p>
            <a:pPr marL="514350" indent="-514350">
              <a:buFont typeface="+mj-lt"/>
              <a:buAutoNum type="alphaUcPeriod"/>
            </a:pPr>
            <a:r>
              <a:rPr lang="en-US" dirty="0" smtClean="0"/>
              <a:t>Not enough information.</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10" name="Picture 9" descr="04_Pg67_UnFigure.jpg"/>
          <p:cNvPicPr>
            <a:picLocks noChangeAspect="1"/>
          </p:cNvPicPr>
          <p:nvPr/>
        </p:nvPicPr>
        <p:blipFill rotWithShape="1">
          <a:blip r:embed="rId3">
            <a:extLst>
              <a:ext uri="{28A0092B-C50C-407E-A947-70E740481C1C}">
                <a14:useLocalDpi xmlns:a14="http://schemas.microsoft.com/office/drawing/2010/main" val="0"/>
              </a:ext>
            </a:extLst>
          </a:blip>
          <a:srcRect b="2727"/>
          <a:stretch/>
        </p:blipFill>
        <p:spPr>
          <a:xfrm>
            <a:off x="4953668" y="2667735"/>
            <a:ext cx="3910265" cy="331069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0" y="614908"/>
            <a:ext cx="9144000" cy="1077218"/>
          </a:xfrm>
        </p:spPr>
        <p:txBody>
          <a:bodyPr/>
          <a:lstStyle/>
          <a:p>
            <a:r>
              <a:rPr lang="en-US" dirty="0" smtClean="0"/>
              <a:t>Nonfree </a:t>
            </a:r>
            <a:r>
              <a:rPr lang="en-US" dirty="0"/>
              <a:t>Fall</a:t>
            </a:r>
            <a:br>
              <a:rPr lang="en-US" dirty="0"/>
            </a:br>
            <a:r>
              <a:rPr lang="en-US" dirty="0"/>
              <a:t>CHECK YOUR ANSWER</a:t>
            </a:r>
          </a:p>
        </p:txBody>
      </p:sp>
      <p:sp>
        <p:nvSpPr>
          <p:cNvPr id="100355" name="Rectangle 3"/>
          <p:cNvSpPr>
            <a:spLocks noGrp="1" noChangeArrowheads="1"/>
          </p:cNvSpPr>
          <p:nvPr>
            <p:ph type="body" idx="1"/>
          </p:nvPr>
        </p:nvSpPr>
        <p:spPr/>
        <p:txBody>
          <a:bodyPr/>
          <a:lstStyle/>
          <a:p>
            <a:pPr marL="0" indent="0">
              <a:buNone/>
            </a:pPr>
            <a:r>
              <a:rPr lang="en-US" dirty="0"/>
              <a:t>As the skydiver continues to fall faster and faster through the air, net </a:t>
            </a:r>
            <a:r>
              <a:rPr lang="en-US" dirty="0" smtClean="0"/>
              <a:t>force</a:t>
            </a:r>
            <a:br>
              <a:rPr lang="en-US" dirty="0" smtClean="0"/>
            </a:br>
            <a:endParaRPr lang="en-US" dirty="0" smtClean="0"/>
          </a:p>
          <a:p>
            <a:pPr marL="514350" indent="-514350">
              <a:buFont typeface="+mj-lt"/>
              <a:buAutoNum type="alphaUcPeriod"/>
            </a:pPr>
            <a:r>
              <a:rPr lang="en-US" dirty="0" smtClean="0"/>
              <a:t>increases.</a:t>
            </a:r>
          </a:p>
          <a:p>
            <a:pPr marL="514350" indent="-514350">
              <a:buFont typeface="+mj-lt"/>
              <a:buAutoNum type="alphaUcPeriod"/>
            </a:pPr>
            <a:r>
              <a:rPr lang="en-US" b="1" dirty="0" smtClean="0"/>
              <a:t>decreases.</a:t>
            </a:r>
            <a:r>
              <a:rPr lang="en-US" dirty="0" smtClean="0"/>
              <a:t> </a:t>
            </a:r>
          </a:p>
          <a:p>
            <a:pPr marL="514350" indent="-514350">
              <a:buFont typeface="+mj-lt"/>
              <a:buAutoNum type="alphaUcPeriod"/>
            </a:pPr>
            <a:r>
              <a:rPr lang="en-US" dirty="0" smtClean="0"/>
              <a:t>remains the same.</a:t>
            </a:r>
          </a:p>
          <a:p>
            <a:pPr marL="514350" indent="-514350">
              <a:buFont typeface="+mj-lt"/>
              <a:buAutoNum type="alphaUcPeriod"/>
            </a:pPr>
            <a:r>
              <a:rPr lang="en-US" dirty="0" smtClean="0"/>
              <a:t>Not enough information.</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26680587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614908"/>
            <a:ext cx="9144000" cy="1077218"/>
          </a:xfrm>
        </p:spPr>
        <p:txBody>
          <a:bodyPr/>
          <a:lstStyle/>
          <a:p>
            <a:r>
              <a:rPr lang="en-US" dirty="0" smtClean="0"/>
              <a:t>The Force of Friction</a:t>
            </a:r>
            <a:br>
              <a:rPr lang="en-US" dirty="0" smtClean="0"/>
            </a:br>
            <a:r>
              <a:rPr lang="en-US" dirty="0" smtClean="0"/>
              <a:t>CHECK </a:t>
            </a:r>
            <a:r>
              <a:rPr lang="en-US" dirty="0"/>
              <a:t>YOUR NEIGHBOR</a:t>
            </a:r>
          </a:p>
        </p:txBody>
      </p:sp>
      <p:sp>
        <p:nvSpPr>
          <p:cNvPr id="271363" name="Rectangle 3"/>
          <p:cNvSpPr>
            <a:spLocks noGrp="1" noChangeArrowheads="1"/>
          </p:cNvSpPr>
          <p:nvPr>
            <p:ph type="body" idx="1"/>
          </p:nvPr>
        </p:nvSpPr>
        <p:spPr/>
        <p:txBody>
          <a:bodyPr/>
          <a:lstStyle/>
          <a:p>
            <a:pPr marL="0" indent="0">
              <a:buNone/>
            </a:pPr>
            <a:r>
              <a:rPr lang="en-US" sz="2400" dirty="0" smtClean="0">
                <a:latin typeface="Arial" charset="0"/>
                <a:ea typeface="ＭＳ Ｐゴシック" charset="0"/>
                <a:cs typeface="ＭＳ Ｐゴシック" charset="0"/>
              </a:rPr>
              <a:t>The </a:t>
            </a:r>
            <a:r>
              <a:rPr lang="en-US" sz="2400" dirty="0">
                <a:latin typeface="Arial" charset="0"/>
                <a:ea typeface="ＭＳ Ｐゴシック" charset="0"/>
                <a:cs typeface="ＭＳ Ｐゴシック" charset="0"/>
              </a:rPr>
              <a:t>force of friction can </a:t>
            </a:r>
            <a:r>
              <a:rPr lang="en-US" sz="2400" dirty="0" smtClean="0">
                <a:latin typeface="Arial" charset="0"/>
                <a:ea typeface="ＭＳ Ｐゴシック" charset="0"/>
                <a:cs typeface="ＭＳ Ｐゴシック" charset="0"/>
              </a:rPr>
              <a:t>occur</a:t>
            </a:r>
          </a:p>
          <a:p>
            <a:endParaRPr lang="en-US" sz="2400" dirty="0" smtClean="0"/>
          </a:p>
          <a:p>
            <a:pPr marL="457200" indent="-457200">
              <a:buFont typeface="+mj-lt"/>
              <a:buAutoNum type="alphaUcPeriod"/>
            </a:pPr>
            <a:r>
              <a:rPr lang="en-US" sz="2400" dirty="0" smtClean="0"/>
              <a:t>with sliding objects.</a:t>
            </a:r>
          </a:p>
          <a:p>
            <a:pPr marL="457200" indent="-457200">
              <a:buFont typeface="+mj-lt"/>
              <a:buAutoNum type="alphaUcPeriod"/>
            </a:pPr>
            <a:r>
              <a:rPr lang="en-US" sz="2400" dirty="0" smtClean="0"/>
              <a:t>in water. </a:t>
            </a:r>
          </a:p>
          <a:p>
            <a:pPr marL="457200" indent="-457200">
              <a:buFont typeface="+mj-lt"/>
              <a:buAutoNum type="alphaUcPeriod"/>
            </a:pPr>
            <a:r>
              <a:rPr lang="en-US" sz="2400" dirty="0" smtClean="0"/>
              <a:t>in air.</a:t>
            </a:r>
          </a:p>
          <a:p>
            <a:pPr marL="457200" indent="-457200">
              <a:buFont typeface="+mj-lt"/>
              <a:buAutoNum type="alphaUcPeriod"/>
            </a:pPr>
            <a:r>
              <a:rPr lang="en-US" sz="2400" dirty="0" smtClean="0"/>
              <a:t>All of the above.</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0" y="614908"/>
            <a:ext cx="9144000" cy="1077218"/>
          </a:xfrm>
        </p:spPr>
        <p:txBody>
          <a:bodyPr/>
          <a:lstStyle/>
          <a:p>
            <a:r>
              <a:rPr lang="en-US" dirty="0" smtClean="0"/>
              <a:t>Nonfree </a:t>
            </a:r>
            <a:r>
              <a:rPr lang="en-US" dirty="0"/>
              <a:t>Fall</a:t>
            </a:r>
            <a:br>
              <a:rPr lang="en-US" dirty="0"/>
            </a:br>
            <a:r>
              <a:rPr lang="en-US" dirty="0"/>
              <a:t>CHECK YOUR NEIGHBOR</a:t>
            </a:r>
          </a:p>
        </p:txBody>
      </p:sp>
      <p:sp>
        <p:nvSpPr>
          <p:cNvPr id="106499" name="Rectangle 3"/>
          <p:cNvSpPr>
            <a:spLocks noGrp="1" noChangeArrowheads="1"/>
          </p:cNvSpPr>
          <p:nvPr>
            <p:ph type="body" idx="1"/>
          </p:nvPr>
        </p:nvSpPr>
        <p:spPr/>
        <p:txBody>
          <a:bodyPr/>
          <a:lstStyle/>
          <a:p>
            <a:pPr marL="0" indent="0">
              <a:buNone/>
            </a:pPr>
            <a:r>
              <a:rPr lang="en-US" sz="2400" dirty="0"/>
              <a:t>As the skydiver continues to fall faster and faster through the air, her </a:t>
            </a:r>
            <a:r>
              <a:rPr lang="en-US" sz="2400" dirty="0" smtClean="0"/>
              <a:t>acceleration</a:t>
            </a:r>
            <a:br>
              <a:rPr lang="en-US" sz="2400" dirty="0" smtClean="0"/>
            </a:br>
            <a:endParaRPr lang="en-US" sz="2400" dirty="0" smtClean="0"/>
          </a:p>
          <a:p>
            <a:pPr marL="457200" indent="-457200">
              <a:buFont typeface="+mj-lt"/>
              <a:buAutoNum type="alphaUcPeriod"/>
            </a:pPr>
            <a:r>
              <a:rPr lang="en-US" sz="2400" dirty="0" smtClean="0"/>
              <a:t>increases.</a:t>
            </a:r>
          </a:p>
          <a:p>
            <a:pPr marL="457200" indent="-457200">
              <a:buFont typeface="+mj-lt"/>
              <a:buAutoNum type="alphaUcPeriod"/>
            </a:pPr>
            <a:r>
              <a:rPr lang="en-US" sz="2400" dirty="0" smtClean="0"/>
              <a:t>decreases.</a:t>
            </a:r>
            <a:r>
              <a:rPr lang="en-US" sz="2400" b="1" dirty="0" smtClean="0"/>
              <a:t> </a:t>
            </a:r>
          </a:p>
          <a:p>
            <a:pPr marL="457200" indent="-457200">
              <a:buFont typeface="+mj-lt"/>
              <a:buAutoNum type="alphaUcPeriod"/>
            </a:pPr>
            <a:r>
              <a:rPr lang="en-US" sz="2400" dirty="0" smtClean="0"/>
              <a:t>remains the same.</a:t>
            </a:r>
          </a:p>
          <a:p>
            <a:pPr marL="457200" indent="-457200">
              <a:buFont typeface="+mj-lt"/>
              <a:buAutoNum type="alphaUcPeriod"/>
            </a:pPr>
            <a:r>
              <a:rPr lang="en-US" sz="2400" dirty="0" smtClean="0"/>
              <a:t>Not enough </a:t>
            </a:r>
            <a:r>
              <a:rPr lang="en-US" sz="2400" dirty="0"/>
              <a:t>information</a:t>
            </a:r>
            <a:r>
              <a:rPr lang="en-US" sz="2400" dirty="0" smtClean="0"/>
              <a:t>.</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9" name="Picture 8" descr="04_Pg67_UnFigure.jpg"/>
          <p:cNvPicPr>
            <a:picLocks noChangeAspect="1"/>
          </p:cNvPicPr>
          <p:nvPr/>
        </p:nvPicPr>
        <p:blipFill rotWithShape="1">
          <a:blip r:embed="rId3">
            <a:extLst>
              <a:ext uri="{28A0092B-C50C-407E-A947-70E740481C1C}">
                <a14:useLocalDpi xmlns:a14="http://schemas.microsoft.com/office/drawing/2010/main" val="0"/>
              </a:ext>
            </a:extLst>
          </a:blip>
          <a:srcRect b="2727"/>
          <a:stretch/>
        </p:blipFill>
        <p:spPr>
          <a:xfrm>
            <a:off x="4953668" y="2667735"/>
            <a:ext cx="3910265" cy="331069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0" y="614908"/>
            <a:ext cx="9144000" cy="1077218"/>
          </a:xfrm>
        </p:spPr>
        <p:txBody>
          <a:bodyPr/>
          <a:lstStyle/>
          <a:p>
            <a:r>
              <a:rPr lang="en-US" dirty="0" smtClean="0"/>
              <a:t>Nonfree </a:t>
            </a:r>
            <a:r>
              <a:rPr lang="en-US" dirty="0"/>
              <a:t>Fall</a:t>
            </a:r>
            <a:br>
              <a:rPr lang="en-US" dirty="0"/>
            </a:br>
            <a:r>
              <a:rPr lang="en-US" dirty="0"/>
              <a:t>CHECK YOUR ANSWER</a:t>
            </a:r>
          </a:p>
        </p:txBody>
      </p:sp>
      <p:sp>
        <p:nvSpPr>
          <p:cNvPr id="106499" name="Rectangle 3"/>
          <p:cNvSpPr>
            <a:spLocks noGrp="1" noChangeArrowheads="1"/>
          </p:cNvSpPr>
          <p:nvPr>
            <p:ph type="body" idx="1"/>
          </p:nvPr>
        </p:nvSpPr>
        <p:spPr/>
        <p:txBody>
          <a:bodyPr/>
          <a:lstStyle/>
          <a:p>
            <a:pPr marL="0" indent="0">
              <a:buNone/>
            </a:pPr>
            <a:r>
              <a:rPr lang="en-US" sz="2400" dirty="0"/>
              <a:t>As the skydiver continues to fall faster and faster through the air, her </a:t>
            </a:r>
            <a:r>
              <a:rPr lang="en-US" sz="2400" dirty="0" smtClean="0"/>
              <a:t>acceleration</a:t>
            </a:r>
            <a:br>
              <a:rPr lang="en-US" sz="2400" dirty="0" smtClean="0"/>
            </a:br>
            <a:endParaRPr lang="en-US" sz="2400" dirty="0" smtClean="0"/>
          </a:p>
          <a:p>
            <a:pPr marL="457200" indent="-457200">
              <a:buFont typeface="+mj-lt"/>
              <a:buAutoNum type="alphaUcPeriod"/>
            </a:pPr>
            <a:r>
              <a:rPr lang="en-US" sz="2400" dirty="0" smtClean="0"/>
              <a:t>increases.</a:t>
            </a:r>
          </a:p>
          <a:p>
            <a:pPr marL="457200" indent="-457200">
              <a:buFont typeface="+mj-lt"/>
              <a:buAutoNum type="alphaUcPeriod"/>
            </a:pPr>
            <a:r>
              <a:rPr lang="en-US" sz="2400" b="1" dirty="0" smtClean="0"/>
              <a:t>decreases. </a:t>
            </a:r>
          </a:p>
          <a:p>
            <a:pPr marL="457200" indent="-457200">
              <a:buFont typeface="+mj-lt"/>
              <a:buAutoNum type="alphaUcPeriod"/>
            </a:pPr>
            <a:r>
              <a:rPr lang="en-US" sz="2400" dirty="0" smtClean="0"/>
              <a:t>remains the same.</a:t>
            </a:r>
          </a:p>
          <a:p>
            <a:pPr marL="457200" indent="-457200">
              <a:buFont typeface="+mj-lt"/>
              <a:buAutoNum type="alphaUcPeriod"/>
            </a:pPr>
            <a:r>
              <a:rPr lang="en-US" sz="2400" dirty="0" smtClean="0"/>
              <a:t>Not enough </a:t>
            </a:r>
            <a:r>
              <a:rPr lang="en-US" sz="2400" dirty="0"/>
              <a:t>information</a:t>
            </a:r>
            <a:r>
              <a:rPr lang="en-US" sz="2400" dirty="0" smtClean="0"/>
              <a:t>.</a:t>
            </a:r>
            <a:br>
              <a:rPr lang="en-US" sz="2400" dirty="0" smtClean="0"/>
            </a:br>
            <a:endParaRPr lang="en-US" sz="2400" dirty="0" smtClean="0"/>
          </a:p>
          <a:p>
            <a:pPr marL="0" indent="0">
              <a:buNone/>
            </a:pPr>
            <a:r>
              <a:rPr lang="en-US" sz="2000" b="1" dirty="0" smtClean="0"/>
              <a:t>Comment:</a:t>
            </a:r>
            <a:endParaRPr lang="en-US" sz="2000" b="1" dirty="0"/>
          </a:p>
          <a:p>
            <a:pPr marL="0" indent="0">
              <a:buNone/>
            </a:pPr>
            <a:r>
              <a:rPr lang="en-US" sz="2000" dirty="0"/>
              <a:t>If this question were asked first in the sequence of skydiver questions, many would answer it incorrectly. Would this have been you?</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152642095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0" y="614908"/>
            <a:ext cx="9144000" cy="1077218"/>
          </a:xfrm>
        </p:spPr>
        <p:txBody>
          <a:bodyPr/>
          <a:lstStyle/>
          <a:p>
            <a:r>
              <a:rPr lang="en-US" dirty="0" err="1"/>
              <a:t>Nonfree</a:t>
            </a:r>
            <a:r>
              <a:rPr lang="en-US" dirty="0"/>
              <a:t> Fall</a:t>
            </a:r>
            <a:br>
              <a:rPr lang="en-US" dirty="0"/>
            </a:br>
            <a:r>
              <a:rPr lang="en-US" dirty="0"/>
              <a:t>CHECK YOUR NEIGHBOR </a:t>
            </a:r>
          </a:p>
        </p:txBody>
      </p:sp>
      <p:sp>
        <p:nvSpPr>
          <p:cNvPr id="110595" name="Rectangle 3"/>
          <p:cNvSpPr>
            <a:spLocks noGrp="1" noChangeArrowheads="1"/>
          </p:cNvSpPr>
          <p:nvPr>
            <p:ph type="body" idx="1"/>
          </p:nvPr>
        </p:nvSpPr>
        <p:spPr>
          <a:xfrm>
            <a:off x="365124" y="1733734"/>
            <a:ext cx="8527356" cy="4851338"/>
          </a:xfrm>
        </p:spPr>
        <p:txBody>
          <a:bodyPr/>
          <a:lstStyle/>
          <a:p>
            <a:pPr marL="0" indent="0">
              <a:lnSpc>
                <a:spcPct val="98000"/>
              </a:lnSpc>
              <a:buNone/>
            </a:pPr>
            <a:r>
              <a:rPr lang="en-US" sz="2000" dirty="0"/>
              <a:t>Consider a heavy and </a:t>
            </a:r>
            <a:r>
              <a:rPr lang="en-US" sz="2000" dirty="0" smtClean="0"/>
              <a:t>a light </a:t>
            </a:r>
            <a:r>
              <a:rPr lang="en-US" sz="2000" dirty="0"/>
              <a:t>person jumping together with same-size parachutes from the same altitude. Who will reach the ground first</a:t>
            </a:r>
            <a:r>
              <a:rPr lang="en-US" sz="2000" dirty="0" smtClean="0"/>
              <a:t>?</a:t>
            </a:r>
          </a:p>
          <a:p>
            <a:pPr marL="0" indent="0">
              <a:lnSpc>
                <a:spcPct val="98000"/>
              </a:lnSpc>
              <a:buNone/>
            </a:pPr>
            <a:endParaRPr lang="en-US" sz="2000" dirty="0" smtClean="0"/>
          </a:p>
          <a:p>
            <a:pPr marL="457200" indent="-457200">
              <a:lnSpc>
                <a:spcPct val="98000"/>
              </a:lnSpc>
              <a:buFont typeface="+mj-lt"/>
              <a:buAutoNum type="alphaUcPeriod"/>
            </a:pPr>
            <a:r>
              <a:rPr lang="en-US" sz="2000" dirty="0" smtClean="0"/>
              <a:t>The light person</a:t>
            </a:r>
          </a:p>
          <a:p>
            <a:pPr marL="457200" indent="-457200">
              <a:lnSpc>
                <a:spcPct val="98000"/>
              </a:lnSpc>
              <a:buFont typeface="+mj-lt"/>
              <a:buAutoNum type="alphaUcPeriod"/>
            </a:pPr>
            <a:r>
              <a:rPr lang="en-US" sz="2000" dirty="0" smtClean="0"/>
              <a:t>The heavy person</a:t>
            </a:r>
          </a:p>
          <a:p>
            <a:pPr marL="457200" indent="-457200">
              <a:lnSpc>
                <a:spcPct val="98000"/>
              </a:lnSpc>
              <a:buFont typeface="+mj-lt"/>
              <a:buAutoNum type="alphaUcPeriod"/>
            </a:pPr>
            <a:r>
              <a:rPr lang="en-US" sz="2000" dirty="0" smtClean="0"/>
              <a:t>Both will reach at the same time.</a:t>
            </a:r>
          </a:p>
          <a:p>
            <a:pPr marL="457200" indent="-457200">
              <a:lnSpc>
                <a:spcPct val="98000"/>
              </a:lnSpc>
              <a:buFont typeface="+mj-lt"/>
              <a:buAutoNum type="alphaUcPeriod"/>
            </a:pPr>
            <a:r>
              <a:rPr lang="en-US" sz="2000" dirty="0" smtClean="0"/>
              <a:t>Not enough </a:t>
            </a:r>
            <a:r>
              <a:rPr lang="en-US" sz="2000" dirty="0"/>
              <a:t>information</a:t>
            </a:r>
            <a:r>
              <a:rPr lang="en-US" sz="2000" dirty="0" smtClean="0"/>
              <a:t>.</a:t>
            </a:r>
            <a:br>
              <a:rPr lang="en-US" sz="2000" dirty="0" smtClean="0"/>
            </a:br>
            <a:endParaRPr lang="en-US" sz="20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365706242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0" y="614908"/>
            <a:ext cx="9144000" cy="1077218"/>
          </a:xfrm>
        </p:spPr>
        <p:txBody>
          <a:bodyPr/>
          <a:lstStyle/>
          <a:p>
            <a:r>
              <a:rPr lang="en-US" dirty="0" smtClean="0"/>
              <a:t>Nonfree </a:t>
            </a:r>
            <a:r>
              <a:rPr lang="en-US" dirty="0"/>
              <a:t>Fall</a:t>
            </a:r>
            <a:br>
              <a:rPr lang="en-US" dirty="0"/>
            </a:br>
            <a:r>
              <a:rPr lang="en-US" dirty="0"/>
              <a:t>CHECK YOUR ANSWER </a:t>
            </a:r>
          </a:p>
        </p:txBody>
      </p:sp>
      <p:sp>
        <p:nvSpPr>
          <p:cNvPr id="110595" name="Rectangle 3"/>
          <p:cNvSpPr>
            <a:spLocks noGrp="1" noChangeArrowheads="1"/>
          </p:cNvSpPr>
          <p:nvPr>
            <p:ph type="body" idx="1"/>
          </p:nvPr>
        </p:nvSpPr>
        <p:spPr>
          <a:xfrm>
            <a:off x="365124" y="1733734"/>
            <a:ext cx="8527356" cy="4851338"/>
          </a:xfrm>
        </p:spPr>
        <p:txBody>
          <a:bodyPr/>
          <a:lstStyle/>
          <a:p>
            <a:pPr marL="0" indent="0">
              <a:lnSpc>
                <a:spcPct val="98000"/>
              </a:lnSpc>
              <a:buNone/>
            </a:pPr>
            <a:r>
              <a:rPr lang="en-US" sz="2000" dirty="0"/>
              <a:t>Consider a heavy and </a:t>
            </a:r>
            <a:r>
              <a:rPr lang="en-US" sz="2000" dirty="0" smtClean="0"/>
              <a:t>a light </a:t>
            </a:r>
            <a:r>
              <a:rPr lang="en-US" sz="2000" dirty="0"/>
              <a:t>person jumping together with same-size parachutes from the same altitude. Who will reach the ground first</a:t>
            </a:r>
            <a:r>
              <a:rPr lang="en-US" sz="2000" dirty="0" smtClean="0"/>
              <a:t>?</a:t>
            </a:r>
          </a:p>
          <a:p>
            <a:pPr marL="0" indent="0">
              <a:lnSpc>
                <a:spcPct val="98000"/>
              </a:lnSpc>
              <a:buNone/>
            </a:pPr>
            <a:endParaRPr lang="en-US" sz="2000" dirty="0" smtClean="0"/>
          </a:p>
          <a:p>
            <a:pPr marL="457200" indent="-457200">
              <a:lnSpc>
                <a:spcPct val="98000"/>
              </a:lnSpc>
              <a:buFont typeface="+mj-lt"/>
              <a:buAutoNum type="alphaUcPeriod"/>
            </a:pPr>
            <a:r>
              <a:rPr lang="en-US" sz="2000" dirty="0" smtClean="0"/>
              <a:t>The light person</a:t>
            </a:r>
          </a:p>
          <a:p>
            <a:pPr marL="457200" indent="-457200">
              <a:lnSpc>
                <a:spcPct val="98000"/>
              </a:lnSpc>
              <a:buFont typeface="+mj-lt"/>
              <a:buAutoNum type="alphaUcPeriod"/>
            </a:pPr>
            <a:r>
              <a:rPr lang="en-US" sz="2000" b="1" dirty="0" smtClean="0"/>
              <a:t>The heavy person</a:t>
            </a:r>
          </a:p>
          <a:p>
            <a:pPr marL="457200" indent="-457200">
              <a:lnSpc>
                <a:spcPct val="98000"/>
              </a:lnSpc>
              <a:buFont typeface="+mj-lt"/>
              <a:buAutoNum type="alphaUcPeriod"/>
            </a:pPr>
            <a:r>
              <a:rPr lang="en-US" sz="2000" dirty="0" smtClean="0"/>
              <a:t>Both will reach at the same time.</a:t>
            </a:r>
          </a:p>
          <a:p>
            <a:pPr marL="457200" indent="-457200">
              <a:lnSpc>
                <a:spcPct val="98000"/>
              </a:lnSpc>
              <a:buFont typeface="+mj-lt"/>
              <a:buAutoNum type="alphaUcPeriod"/>
            </a:pPr>
            <a:r>
              <a:rPr lang="en-US" sz="2000" dirty="0" smtClean="0"/>
              <a:t>Not enough </a:t>
            </a:r>
            <a:r>
              <a:rPr lang="en-US" sz="2000" dirty="0"/>
              <a:t>information</a:t>
            </a:r>
            <a:r>
              <a:rPr lang="en-US" sz="2000" dirty="0" smtClean="0"/>
              <a:t>.</a:t>
            </a:r>
            <a:br>
              <a:rPr lang="en-US" sz="2000" dirty="0" smtClean="0"/>
            </a:br>
            <a:r>
              <a:rPr lang="en-US" sz="2000" dirty="0" smtClean="0"/>
              <a:t> </a:t>
            </a:r>
          </a:p>
          <a:p>
            <a:pPr marL="0" indent="0">
              <a:lnSpc>
                <a:spcPct val="98000"/>
              </a:lnSpc>
              <a:buNone/>
            </a:pPr>
            <a:r>
              <a:rPr lang="en-US" sz="2000" b="1" dirty="0" smtClean="0"/>
              <a:t>Explanation:</a:t>
            </a:r>
          </a:p>
          <a:p>
            <a:pPr marL="0" indent="0">
              <a:lnSpc>
                <a:spcPct val="98000"/>
              </a:lnSpc>
              <a:buNone/>
            </a:pPr>
            <a:r>
              <a:rPr lang="en-US" sz="2000" dirty="0" smtClean="0"/>
              <a:t>They </a:t>
            </a:r>
            <a:r>
              <a:rPr lang="en-US" sz="2000" dirty="0"/>
              <a:t>both have the same drag force (for the same speed)</a:t>
            </a:r>
            <a:r>
              <a:rPr lang="en-US" sz="2000" dirty="0" smtClean="0"/>
              <a:t>.</a:t>
            </a:r>
          </a:p>
          <a:p>
            <a:pPr marL="0" indent="0">
              <a:lnSpc>
                <a:spcPct val="98000"/>
              </a:lnSpc>
              <a:buNone/>
            </a:pPr>
            <a:r>
              <a:rPr lang="en-US" sz="2000" dirty="0" smtClean="0"/>
              <a:t>The </a:t>
            </a:r>
            <a:r>
              <a:rPr lang="en-US" sz="2000" dirty="0"/>
              <a:t>heavier person has a greater downward force than the lighter </a:t>
            </a:r>
            <a:r>
              <a:rPr lang="en-US" sz="2000" dirty="0" smtClean="0"/>
              <a:t>person.</a:t>
            </a:r>
          </a:p>
          <a:p>
            <a:pPr marL="0" indent="0">
              <a:lnSpc>
                <a:spcPct val="98000"/>
              </a:lnSpc>
              <a:buNone/>
            </a:pPr>
            <a:r>
              <a:rPr lang="en-US" sz="2000" dirty="0" smtClean="0"/>
              <a:t>The </a:t>
            </a:r>
            <a:r>
              <a:rPr lang="en-US" sz="2000" dirty="0"/>
              <a:t>heavier one has to drop farther to receive a drag force equal to </a:t>
            </a:r>
            <a:r>
              <a:rPr lang="en-US" sz="2000" dirty="0" smtClean="0"/>
              <a:t>the downward </a:t>
            </a:r>
            <a:r>
              <a:rPr lang="en-US" sz="2000" dirty="0"/>
              <a:t>force</a:t>
            </a:r>
            <a:r>
              <a:rPr lang="en-US" sz="2000" dirty="0" smtClean="0"/>
              <a:t>, and </a:t>
            </a:r>
            <a:r>
              <a:rPr lang="en-US" sz="2000" dirty="0"/>
              <a:t>so has a higher terminal velocity.</a:t>
            </a:r>
            <a:endParaRPr lang="en-US" sz="2000" dirty="0" smtClean="0"/>
          </a:p>
          <a:p>
            <a:pPr>
              <a:lnSpc>
                <a:spcPct val="98000"/>
              </a:lnSpc>
            </a:pPr>
            <a:endParaRPr lang="en-US" sz="20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320678478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4" name="Picture 8" descr="Fig4-Slide55_Ani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5150" y="1942464"/>
            <a:ext cx="2028850" cy="46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2" name="Rectangle 3"/>
          <p:cNvSpPr>
            <a:spLocks noGrp="1" noChangeArrowheads="1"/>
          </p:cNvSpPr>
          <p:nvPr>
            <p:ph type="title"/>
          </p:nvPr>
        </p:nvSpPr>
        <p:spPr/>
        <p:txBody>
          <a:bodyPr/>
          <a:lstStyle/>
          <a:p>
            <a:r>
              <a:rPr lang="en-US" dirty="0" smtClean="0"/>
              <a:t>Free Fall Versus Nonfree Fall</a:t>
            </a:r>
            <a:endParaRPr lang="en-US" dirty="0"/>
          </a:p>
        </p:txBody>
      </p:sp>
      <p:sp>
        <p:nvSpPr>
          <p:cNvPr id="112643" name="Rectangle 4"/>
          <p:cNvSpPr>
            <a:spLocks noGrp="1" noChangeArrowheads="1"/>
          </p:cNvSpPr>
          <p:nvPr>
            <p:ph type="body" idx="1"/>
          </p:nvPr>
        </p:nvSpPr>
        <p:spPr/>
        <p:txBody>
          <a:bodyPr/>
          <a:lstStyle/>
          <a:p>
            <a:r>
              <a:rPr lang="en-US" dirty="0" smtClean="0"/>
              <a:t>Coin and feather fall while air is present</a:t>
            </a:r>
          </a:p>
          <a:p>
            <a:pPr lvl="1"/>
            <a:r>
              <a:rPr lang="en-US" dirty="0" smtClean="0"/>
              <a:t>Feather reaches terminal velocity very </a:t>
            </a:r>
            <a:br>
              <a:rPr lang="en-US" dirty="0" smtClean="0"/>
            </a:br>
            <a:r>
              <a:rPr lang="en-US" dirty="0" smtClean="0"/>
              <a:t>quickly and falls slowly at constant </a:t>
            </a:r>
            <a:br>
              <a:rPr lang="en-US" dirty="0" smtClean="0"/>
            </a:br>
            <a:r>
              <a:rPr lang="en-US" dirty="0" smtClean="0"/>
              <a:t>speed, reaching the bottom after the </a:t>
            </a:r>
            <a:br>
              <a:rPr lang="en-US" dirty="0" smtClean="0"/>
            </a:br>
            <a:r>
              <a:rPr lang="en-US" dirty="0" smtClean="0"/>
              <a:t>coin does.</a:t>
            </a:r>
          </a:p>
          <a:p>
            <a:pPr lvl="1"/>
            <a:r>
              <a:rPr lang="en-US" dirty="0" smtClean="0"/>
              <a:t>Coin falls very quickly and air resistance</a:t>
            </a:r>
            <a:br>
              <a:rPr lang="en-US" dirty="0" smtClean="0"/>
            </a:br>
            <a:r>
              <a:rPr lang="en-US" dirty="0" smtClean="0"/>
              <a:t>doesn</a:t>
            </a:r>
            <a:r>
              <a:rPr lang="fr-FR" dirty="0" smtClean="0"/>
              <a:t>'</a:t>
            </a:r>
            <a:r>
              <a:rPr lang="en-US" dirty="0" smtClean="0"/>
              <a:t>t build up to its weight over </a:t>
            </a:r>
            <a:br>
              <a:rPr lang="en-US" dirty="0" smtClean="0"/>
            </a:br>
            <a:r>
              <a:rPr lang="en-US" dirty="0" smtClean="0"/>
              <a:t>short-falling distances, which is why </a:t>
            </a:r>
            <a:br>
              <a:rPr lang="en-US" dirty="0" smtClean="0"/>
            </a:br>
            <a:r>
              <a:rPr lang="en-US" dirty="0" smtClean="0"/>
              <a:t>the coin hits the bottom much sooner </a:t>
            </a:r>
            <a:br>
              <a:rPr lang="en-US" dirty="0" smtClean="0"/>
            </a:br>
            <a:r>
              <a:rPr lang="en-US" dirty="0" smtClean="0"/>
              <a:t>than the falling feather.</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0" y="614908"/>
            <a:ext cx="9144000" cy="1077218"/>
          </a:xfrm>
        </p:spPr>
        <p:txBody>
          <a:bodyPr/>
          <a:lstStyle/>
          <a:p>
            <a:r>
              <a:rPr lang="en-US" dirty="0" smtClean="0"/>
              <a:t>Nonfree </a:t>
            </a:r>
            <a:r>
              <a:rPr lang="en-US" dirty="0"/>
              <a:t>Fall</a:t>
            </a:r>
            <a:br>
              <a:rPr lang="en-US" dirty="0"/>
            </a:br>
            <a:r>
              <a:rPr lang="en-US" dirty="0"/>
              <a:t>CHECK YOUR NEIGHBOR </a:t>
            </a:r>
          </a:p>
        </p:txBody>
      </p:sp>
      <p:sp>
        <p:nvSpPr>
          <p:cNvPr id="372739" name="Rectangle 3"/>
          <p:cNvSpPr>
            <a:spLocks noGrp="1" noChangeArrowheads="1"/>
          </p:cNvSpPr>
          <p:nvPr>
            <p:ph type="body" idx="1"/>
          </p:nvPr>
        </p:nvSpPr>
        <p:spPr/>
        <p:txBody>
          <a:bodyPr/>
          <a:lstStyle/>
          <a:p>
            <a:pPr marL="0" indent="0">
              <a:buNone/>
            </a:pPr>
            <a:r>
              <a:rPr lang="en-US" sz="2400" dirty="0"/>
              <a:t>When the air is removed by a vacuum pump and the coin and feather activity is repeated</a:t>
            </a:r>
            <a:r>
              <a:rPr lang="en-US" sz="2400" dirty="0" smtClean="0"/>
              <a:t>,</a:t>
            </a:r>
          </a:p>
          <a:p>
            <a:pPr marL="514350" indent="-514350">
              <a:buFont typeface="+mj-lt"/>
              <a:buAutoNum type="alphaUcPeriod"/>
            </a:pPr>
            <a:endParaRPr lang="en-US" sz="2400" dirty="0" smtClean="0"/>
          </a:p>
          <a:p>
            <a:pPr marL="514350" indent="-514350">
              <a:buFont typeface="+mj-lt"/>
              <a:buAutoNum type="alphaUcPeriod"/>
            </a:pPr>
            <a:r>
              <a:rPr lang="en-US" sz="2400" dirty="0" smtClean="0"/>
              <a:t>the feather hits the bottom first, before the coin hits.</a:t>
            </a:r>
          </a:p>
          <a:p>
            <a:pPr marL="514350" indent="-514350">
              <a:buFont typeface="+mj-lt"/>
              <a:buAutoNum type="alphaUcPeriod"/>
            </a:pPr>
            <a:r>
              <a:rPr lang="en-US" sz="2400" dirty="0" smtClean="0"/>
              <a:t>the coin hits the bottom first, before the feather hits. </a:t>
            </a:r>
          </a:p>
          <a:p>
            <a:pPr marL="514350" indent="-514350">
              <a:buFont typeface="+mj-lt"/>
              <a:buAutoNum type="alphaUcPeriod"/>
            </a:pPr>
            <a:r>
              <a:rPr lang="en-US" sz="2400" dirty="0" smtClean="0"/>
              <a:t>both the coin and feather drop together side by side.</a:t>
            </a:r>
          </a:p>
          <a:p>
            <a:pPr marL="514350" indent="-514350">
              <a:buFont typeface="+mj-lt"/>
              <a:buAutoNum type="alphaUcPeriod"/>
            </a:pPr>
            <a:r>
              <a:rPr lang="en-US" sz="2400" dirty="0" smtClean="0"/>
              <a:t>Not enough information.</a:t>
            </a:r>
            <a:endParaRPr lang="en-US" sz="24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0" y="614908"/>
            <a:ext cx="9144000" cy="1077218"/>
          </a:xfrm>
        </p:spPr>
        <p:txBody>
          <a:bodyPr/>
          <a:lstStyle/>
          <a:p>
            <a:r>
              <a:rPr lang="en-US" dirty="0" smtClean="0"/>
              <a:t>Nonfree </a:t>
            </a:r>
            <a:r>
              <a:rPr lang="en-US" dirty="0"/>
              <a:t>Fall</a:t>
            </a:r>
            <a:br>
              <a:rPr lang="en-US" dirty="0"/>
            </a:br>
            <a:r>
              <a:rPr lang="en-US" dirty="0"/>
              <a:t>CHECK YOUR ANSWER</a:t>
            </a:r>
          </a:p>
        </p:txBody>
      </p:sp>
      <p:sp>
        <p:nvSpPr>
          <p:cNvPr id="372739" name="Rectangle 3"/>
          <p:cNvSpPr>
            <a:spLocks noGrp="1" noChangeArrowheads="1"/>
          </p:cNvSpPr>
          <p:nvPr>
            <p:ph type="body" idx="1"/>
          </p:nvPr>
        </p:nvSpPr>
        <p:spPr>
          <a:xfrm>
            <a:off x="365124" y="1957254"/>
            <a:ext cx="8413116" cy="4653915"/>
          </a:xfrm>
        </p:spPr>
        <p:txBody>
          <a:bodyPr/>
          <a:lstStyle/>
          <a:p>
            <a:pPr marL="0" indent="0">
              <a:buNone/>
            </a:pPr>
            <a:r>
              <a:rPr lang="en-US" sz="2400" dirty="0"/>
              <a:t>When the air is removed by a vacuum pump and the coin and feather activity is repeated</a:t>
            </a:r>
            <a:r>
              <a:rPr lang="en-US" sz="2400" dirty="0" smtClean="0"/>
              <a:t>,</a:t>
            </a:r>
          </a:p>
          <a:p>
            <a:pPr marL="514350" indent="-514350">
              <a:buFont typeface="+mj-lt"/>
              <a:buAutoNum type="alphaUcPeriod"/>
            </a:pPr>
            <a:endParaRPr lang="en-US" sz="2400" dirty="0" smtClean="0"/>
          </a:p>
          <a:p>
            <a:pPr marL="514350" indent="-514350">
              <a:buFont typeface="+mj-lt"/>
              <a:buAutoNum type="alphaUcPeriod"/>
            </a:pPr>
            <a:r>
              <a:rPr lang="en-US" sz="2400" dirty="0" smtClean="0"/>
              <a:t>the feather hits the bottom first, before the coin hits.</a:t>
            </a:r>
          </a:p>
          <a:p>
            <a:pPr marL="514350" indent="-514350">
              <a:buFont typeface="+mj-lt"/>
              <a:buAutoNum type="alphaUcPeriod"/>
            </a:pPr>
            <a:r>
              <a:rPr lang="en-US" sz="2400" dirty="0" smtClean="0"/>
              <a:t>the coin hits the bottom first, before the feather hits. </a:t>
            </a:r>
          </a:p>
          <a:p>
            <a:pPr marL="514350" indent="-514350">
              <a:buFont typeface="+mj-lt"/>
              <a:buAutoNum type="alphaUcPeriod"/>
            </a:pPr>
            <a:r>
              <a:rPr lang="en-US" sz="2400" b="1" dirty="0" smtClean="0"/>
              <a:t>both the coin and feather drop together side by side.</a:t>
            </a:r>
          </a:p>
          <a:p>
            <a:pPr marL="514350" indent="-514350">
              <a:buFont typeface="+mj-lt"/>
              <a:buAutoNum type="alphaUcPeriod"/>
            </a:pPr>
            <a:r>
              <a:rPr lang="en-US" sz="2400" dirty="0" smtClean="0"/>
              <a:t>Not enough information.</a:t>
            </a:r>
            <a:endParaRPr lang="en-US" sz="24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2836474019"/>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type="title"/>
          </p:nvPr>
        </p:nvSpPr>
        <p:spPr/>
        <p:txBody>
          <a:bodyPr/>
          <a:lstStyle/>
          <a:p>
            <a:r>
              <a:rPr lang="en-US" dirty="0" smtClean="0"/>
              <a:t>Free Fall Versus Nonfree Fall</a:t>
            </a:r>
            <a:endParaRPr lang="en-US" dirty="0"/>
          </a:p>
        </p:txBody>
      </p:sp>
      <p:sp>
        <p:nvSpPr>
          <p:cNvPr id="118786" name="Rectangle 4"/>
          <p:cNvSpPr>
            <a:spLocks noGrp="1" noChangeArrowheads="1"/>
          </p:cNvSpPr>
          <p:nvPr>
            <p:ph idx="1"/>
          </p:nvPr>
        </p:nvSpPr>
        <p:spPr/>
        <p:txBody>
          <a:bodyPr/>
          <a:lstStyle/>
          <a:p>
            <a:r>
              <a:rPr lang="en-US" dirty="0" smtClean="0"/>
              <a:t>Coin and feather fall in vacuum</a:t>
            </a:r>
          </a:p>
          <a:p>
            <a:pPr lvl="1"/>
            <a:r>
              <a:rPr lang="en-US" dirty="0" smtClean="0"/>
              <a:t>There is no air, because it is vacuum.</a:t>
            </a:r>
          </a:p>
          <a:p>
            <a:pPr lvl="1"/>
            <a:r>
              <a:rPr lang="en-US" dirty="0" smtClean="0"/>
              <a:t>So, no air resistance.</a:t>
            </a:r>
          </a:p>
          <a:p>
            <a:pPr lvl="1"/>
            <a:r>
              <a:rPr lang="en-US" dirty="0" smtClean="0"/>
              <a:t>Coin and feather fall together.</a:t>
            </a:r>
            <a:endParaRPr lang="en-US" dirty="0"/>
          </a:p>
        </p:txBody>
      </p:sp>
      <p:sp>
        <p:nvSpPr>
          <p:cNvPr id="2" name="Footer Placeholder 1"/>
          <p:cNvSpPr>
            <a:spLocks noGrp="1"/>
          </p:cNvSpPr>
          <p:nvPr>
            <p:ph type="ftr" sz="quarter" idx="10"/>
          </p:nvPr>
        </p:nvSpPr>
        <p:spPr/>
        <p:txBody>
          <a:bodyPr/>
          <a:lstStyle/>
          <a:p>
            <a:r>
              <a:rPr lang="en-US" dirty="0" smtClean="0"/>
              <a:t>© 2015 Pearson Education, Inc.</a:t>
            </a:r>
            <a:endParaRPr lang="en-US" dirty="0"/>
          </a:p>
        </p:txBody>
      </p:sp>
      <p:pic>
        <p:nvPicPr>
          <p:cNvPr id="6" name="Picture 5" descr="03_10_Figure.jpg"/>
          <p:cNvPicPr>
            <a:picLocks noChangeAspect="1"/>
          </p:cNvPicPr>
          <p:nvPr/>
        </p:nvPicPr>
        <p:blipFill rotWithShape="1">
          <a:blip r:embed="rId3">
            <a:extLst>
              <a:ext uri="{28A0092B-C50C-407E-A947-70E740481C1C}">
                <a14:useLocalDpi xmlns:a14="http://schemas.microsoft.com/office/drawing/2010/main" val="0"/>
              </a:ext>
            </a:extLst>
          </a:blip>
          <a:srcRect b="2727"/>
          <a:stretch/>
        </p:blipFill>
        <p:spPr>
          <a:xfrm>
            <a:off x="7542495" y="1199930"/>
            <a:ext cx="1027755" cy="533190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614908"/>
            <a:ext cx="9144000" cy="1077218"/>
          </a:xfrm>
        </p:spPr>
        <p:txBody>
          <a:bodyPr/>
          <a:lstStyle/>
          <a:p>
            <a:r>
              <a:rPr lang="en-US" dirty="0" smtClean="0"/>
              <a:t>The Force of Friction</a:t>
            </a:r>
            <a:br>
              <a:rPr lang="en-US" dirty="0" smtClean="0"/>
            </a:br>
            <a:r>
              <a:rPr lang="en-US" dirty="0" smtClean="0"/>
              <a:t>CHECK YOUR ANSWER</a:t>
            </a:r>
            <a:endParaRPr lang="en-US" dirty="0"/>
          </a:p>
        </p:txBody>
      </p:sp>
      <p:sp>
        <p:nvSpPr>
          <p:cNvPr id="271363" name="Rectangle 3"/>
          <p:cNvSpPr>
            <a:spLocks noGrp="1" noChangeArrowheads="1"/>
          </p:cNvSpPr>
          <p:nvPr>
            <p:ph type="body" idx="1"/>
          </p:nvPr>
        </p:nvSpPr>
        <p:spPr/>
        <p:txBody>
          <a:bodyPr/>
          <a:lstStyle/>
          <a:p>
            <a:pPr marL="0" indent="0">
              <a:buNone/>
            </a:pPr>
            <a:r>
              <a:rPr lang="en-US" sz="2400" dirty="0" smtClean="0">
                <a:latin typeface="Arial" charset="0"/>
                <a:ea typeface="ＭＳ Ｐゴシック" charset="0"/>
                <a:cs typeface="ＭＳ Ｐゴシック" charset="0"/>
              </a:rPr>
              <a:t>The </a:t>
            </a:r>
            <a:r>
              <a:rPr lang="en-US" sz="2400" dirty="0">
                <a:latin typeface="Arial" charset="0"/>
                <a:ea typeface="ＭＳ Ｐゴシック" charset="0"/>
                <a:cs typeface="ＭＳ Ｐゴシック" charset="0"/>
              </a:rPr>
              <a:t>force of friction can </a:t>
            </a:r>
            <a:r>
              <a:rPr lang="en-US" sz="2400" dirty="0" smtClean="0">
                <a:latin typeface="Arial" charset="0"/>
                <a:ea typeface="ＭＳ Ｐゴシック" charset="0"/>
                <a:cs typeface="ＭＳ Ｐゴシック" charset="0"/>
              </a:rPr>
              <a:t>occur</a:t>
            </a:r>
          </a:p>
          <a:p>
            <a:endParaRPr lang="en-US" sz="2400" dirty="0" smtClean="0"/>
          </a:p>
          <a:p>
            <a:pPr marL="457200" indent="-457200">
              <a:buFont typeface="+mj-lt"/>
              <a:buAutoNum type="alphaUcPeriod"/>
            </a:pPr>
            <a:r>
              <a:rPr lang="en-US" sz="2400" dirty="0" smtClean="0"/>
              <a:t>with sliding objects.</a:t>
            </a:r>
          </a:p>
          <a:p>
            <a:pPr marL="457200" indent="-457200">
              <a:buFont typeface="+mj-lt"/>
              <a:buAutoNum type="alphaUcPeriod"/>
            </a:pPr>
            <a:r>
              <a:rPr lang="en-US" sz="2400" dirty="0" smtClean="0"/>
              <a:t>in water. </a:t>
            </a:r>
          </a:p>
          <a:p>
            <a:pPr marL="457200" indent="-457200">
              <a:buFont typeface="+mj-lt"/>
              <a:buAutoNum type="alphaUcPeriod"/>
            </a:pPr>
            <a:r>
              <a:rPr lang="en-US" sz="2400" dirty="0" smtClean="0"/>
              <a:t>in air.</a:t>
            </a:r>
          </a:p>
          <a:p>
            <a:pPr marL="457200" indent="-457200">
              <a:buFont typeface="+mj-lt"/>
              <a:buAutoNum type="alphaUcPeriod"/>
            </a:pPr>
            <a:r>
              <a:rPr lang="en-US" sz="2400" b="1" dirty="0" smtClean="0"/>
              <a:t>All of the above.</a:t>
            </a:r>
            <a:br>
              <a:rPr lang="en-US" sz="2400" b="1" dirty="0" smtClean="0"/>
            </a:br>
            <a:endParaRPr lang="en-US" sz="2400" b="1" dirty="0" smtClean="0"/>
          </a:p>
          <a:p>
            <a:pPr marL="0" indent="0">
              <a:buNone/>
            </a:pPr>
            <a:r>
              <a:rPr lang="en-US" sz="2000" b="1" dirty="0" smtClean="0"/>
              <a:t>Comment:</a:t>
            </a:r>
          </a:p>
          <a:p>
            <a:pPr marL="0" indent="0">
              <a:buNone/>
            </a:pPr>
            <a:r>
              <a:rPr lang="en-US" sz="2000" dirty="0" smtClean="0"/>
              <a:t>Friction can also occur for objects at rest. If you push horizontally on your book and it doesn</a:t>
            </a:r>
            <a:r>
              <a:rPr lang="fr-FR" sz="2000" dirty="0" smtClean="0"/>
              <a:t>'</a:t>
            </a:r>
            <a:r>
              <a:rPr lang="en-US" sz="2000" dirty="0" smtClean="0"/>
              <a:t>t move, then friction between the book and the table is equal and opposite to your push.</a:t>
            </a:r>
            <a:endParaRPr lang="en-US" sz="24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40029412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descr="Sanjaypu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9289" y="4055841"/>
            <a:ext cx="4098292" cy="2599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3412" name="Rectangle 4"/>
          <p:cNvSpPr>
            <a:spLocks noGrp="1" noChangeArrowheads="1"/>
          </p:cNvSpPr>
          <p:nvPr>
            <p:ph type="body" idx="1"/>
          </p:nvPr>
        </p:nvSpPr>
        <p:spPr/>
        <p:txBody>
          <a:bodyPr/>
          <a:lstStyle/>
          <a:p>
            <a:pPr marL="0" indent="0">
              <a:buNone/>
            </a:pPr>
            <a:r>
              <a:rPr lang="en-US" sz="2400" dirty="0" smtClean="0"/>
              <a:t>When </a:t>
            </a:r>
            <a:r>
              <a:rPr lang="en-US" sz="2400" dirty="0"/>
              <a:t>Sanjay pushes a refrigerator across a kitchen floor at a constant speed, the force of friction between the refrigerator and the floor </a:t>
            </a:r>
            <a:r>
              <a:rPr lang="en-US" sz="2400" dirty="0" smtClean="0"/>
              <a:t>is</a:t>
            </a:r>
          </a:p>
          <a:p>
            <a:endParaRPr lang="en-US" sz="2400" dirty="0" smtClean="0"/>
          </a:p>
          <a:p>
            <a:pPr marL="514350" indent="-514350">
              <a:buFont typeface="+mj-lt"/>
              <a:buAutoNum type="alphaUcPeriod"/>
            </a:pPr>
            <a:r>
              <a:rPr lang="en-US" sz="2400" dirty="0" smtClean="0"/>
              <a:t>less than Sanjay</a:t>
            </a:r>
            <a:r>
              <a:rPr lang="fr-FR" sz="2400" dirty="0" smtClean="0"/>
              <a:t>'</a:t>
            </a:r>
            <a:r>
              <a:rPr lang="en-US" sz="2400" dirty="0" smtClean="0"/>
              <a:t>s push.</a:t>
            </a:r>
          </a:p>
          <a:p>
            <a:pPr marL="514350" indent="-514350">
              <a:buFont typeface="+mj-lt"/>
              <a:buAutoNum type="alphaUcPeriod"/>
            </a:pPr>
            <a:r>
              <a:rPr lang="en-US" sz="2400" dirty="0" smtClean="0"/>
              <a:t>equal to Sanjay</a:t>
            </a:r>
            <a:r>
              <a:rPr lang="fr-FR" sz="2400" dirty="0" smtClean="0"/>
              <a:t>'</a:t>
            </a:r>
            <a:r>
              <a:rPr lang="en-US" sz="2400" dirty="0" smtClean="0"/>
              <a:t>s push. </a:t>
            </a:r>
          </a:p>
          <a:p>
            <a:pPr marL="514350" indent="-514350">
              <a:buFont typeface="+mj-lt"/>
              <a:buAutoNum type="alphaUcPeriod"/>
            </a:pPr>
            <a:r>
              <a:rPr lang="en-US" sz="2400" dirty="0" smtClean="0"/>
              <a:t>equal and opposite to Sanjay</a:t>
            </a:r>
            <a:r>
              <a:rPr lang="fr-FR" sz="2400" dirty="0" smtClean="0"/>
              <a:t>'</a:t>
            </a:r>
            <a:r>
              <a:rPr lang="en-US" sz="2400" dirty="0" smtClean="0"/>
              <a:t>s push.</a:t>
            </a:r>
          </a:p>
          <a:p>
            <a:pPr marL="514350" indent="-514350">
              <a:buFont typeface="+mj-lt"/>
              <a:buAutoNum type="alphaUcPeriod"/>
            </a:pPr>
            <a:r>
              <a:rPr lang="en-US" sz="2400" dirty="0" smtClean="0"/>
              <a:t>more than Sanjay</a:t>
            </a:r>
            <a:r>
              <a:rPr lang="fr-FR" sz="2400" dirty="0" smtClean="0"/>
              <a:t>'</a:t>
            </a:r>
            <a:r>
              <a:rPr lang="en-US" sz="2400" dirty="0" smtClean="0"/>
              <a:t>s push.</a:t>
            </a:r>
            <a:br>
              <a:rPr lang="en-US" sz="2400" dirty="0" smtClean="0"/>
            </a:br>
            <a:r>
              <a:rPr lang="en-US" sz="2400" dirty="0" smtClean="0"/>
              <a:t>										</a:t>
            </a:r>
            <a:endParaRPr lang="en-US" sz="2400" dirty="0"/>
          </a:p>
        </p:txBody>
      </p:sp>
      <p:sp>
        <p:nvSpPr>
          <p:cNvPr id="16387" name="Rectangle 3"/>
          <p:cNvSpPr>
            <a:spLocks noGrp="1" noChangeArrowheads="1"/>
          </p:cNvSpPr>
          <p:nvPr>
            <p:ph type="title"/>
          </p:nvPr>
        </p:nvSpPr>
        <p:spPr>
          <a:xfrm>
            <a:off x="0" y="614908"/>
            <a:ext cx="9144000" cy="1077218"/>
          </a:xfrm>
        </p:spPr>
        <p:txBody>
          <a:bodyPr/>
          <a:lstStyle/>
          <a:p>
            <a:r>
              <a:rPr lang="en-US" dirty="0"/>
              <a:t>The Force of Friction</a:t>
            </a:r>
            <a:br>
              <a:rPr lang="en-US" dirty="0"/>
            </a:br>
            <a:r>
              <a:rPr lang="en-US" dirty="0"/>
              <a:t>CHECK YOUR </a:t>
            </a:r>
            <a:r>
              <a:rPr lang="en-US" dirty="0" smtClean="0"/>
              <a:t>NEIGHBOR</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2" name="Rectangle 4"/>
          <p:cNvSpPr>
            <a:spLocks noGrp="1" noChangeArrowheads="1"/>
          </p:cNvSpPr>
          <p:nvPr>
            <p:ph type="body" idx="1"/>
          </p:nvPr>
        </p:nvSpPr>
        <p:spPr/>
        <p:txBody>
          <a:bodyPr/>
          <a:lstStyle/>
          <a:p>
            <a:pPr marL="0" indent="0">
              <a:buNone/>
            </a:pPr>
            <a:r>
              <a:rPr lang="en-US" sz="2400" dirty="0" smtClean="0"/>
              <a:t>When </a:t>
            </a:r>
            <a:r>
              <a:rPr lang="en-US" sz="2400" dirty="0"/>
              <a:t>Sanjay pushes a refrigerator across a kitchen floor at a constant speed, the force of friction between the refrigerator and the floor </a:t>
            </a:r>
            <a:r>
              <a:rPr lang="en-US" sz="2400" dirty="0" smtClean="0"/>
              <a:t>is</a:t>
            </a:r>
          </a:p>
          <a:p>
            <a:endParaRPr lang="en-US" sz="2400" dirty="0" smtClean="0"/>
          </a:p>
          <a:p>
            <a:pPr marL="514350" indent="-514350">
              <a:buFont typeface="+mj-lt"/>
              <a:buAutoNum type="alphaUcPeriod"/>
            </a:pPr>
            <a:r>
              <a:rPr lang="en-US" sz="2400" dirty="0" smtClean="0"/>
              <a:t>less than Sanjay</a:t>
            </a:r>
            <a:r>
              <a:rPr lang="fr-FR" sz="2400" dirty="0" smtClean="0"/>
              <a:t>'</a:t>
            </a:r>
            <a:r>
              <a:rPr lang="en-US" sz="2400" dirty="0" smtClean="0"/>
              <a:t>s push.</a:t>
            </a:r>
          </a:p>
          <a:p>
            <a:pPr marL="514350" indent="-514350">
              <a:buFont typeface="+mj-lt"/>
              <a:buAutoNum type="alphaUcPeriod"/>
            </a:pPr>
            <a:r>
              <a:rPr lang="en-US" sz="2400" dirty="0" smtClean="0"/>
              <a:t>equal to Sanjay</a:t>
            </a:r>
            <a:r>
              <a:rPr lang="fr-FR" sz="2400" dirty="0" smtClean="0"/>
              <a:t>'</a:t>
            </a:r>
            <a:r>
              <a:rPr lang="en-US" sz="2400" dirty="0" smtClean="0"/>
              <a:t>s push. </a:t>
            </a:r>
          </a:p>
          <a:p>
            <a:pPr marL="514350" indent="-514350">
              <a:buFont typeface="+mj-lt"/>
              <a:buAutoNum type="alphaUcPeriod"/>
            </a:pPr>
            <a:r>
              <a:rPr lang="en-US" sz="2400" b="1" dirty="0" smtClean="0"/>
              <a:t>equal and opposite to Sanjay</a:t>
            </a:r>
            <a:r>
              <a:rPr lang="fr-FR" sz="2400" b="1" dirty="0" smtClean="0"/>
              <a:t>'</a:t>
            </a:r>
            <a:r>
              <a:rPr lang="en-US" sz="2400" b="1" dirty="0" smtClean="0"/>
              <a:t>s push.</a:t>
            </a:r>
          </a:p>
          <a:p>
            <a:pPr marL="514350" indent="-514350">
              <a:buFont typeface="+mj-lt"/>
              <a:buAutoNum type="alphaUcPeriod"/>
            </a:pPr>
            <a:r>
              <a:rPr lang="en-US" sz="2400" dirty="0" smtClean="0"/>
              <a:t>more than Sanjay</a:t>
            </a:r>
            <a:r>
              <a:rPr lang="fr-FR" sz="2400" dirty="0" smtClean="0"/>
              <a:t>'</a:t>
            </a:r>
            <a:r>
              <a:rPr lang="en-US" sz="2400" dirty="0" smtClean="0"/>
              <a:t>s push.</a:t>
            </a:r>
            <a:br>
              <a:rPr lang="en-US" sz="2400" dirty="0" smtClean="0"/>
            </a:br>
            <a:r>
              <a:rPr lang="en-US" sz="2400" dirty="0" smtClean="0"/>
              <a:t>										</a:t>
            </a:r>
            <a:endParaRPr lang="en-US" sz="2400" dirty="0"/>
          </a:p>
        </p:txBody>
      </p:sp>
      <p:sp>
        <p:nvSpPr>
          <p:cNvPr id="16387" name="Rectangle 3"/>
          <p:cNvSpPr>
            <a:spLocks noGrp="1" noChangeArrowheads="1"/>
          </p:cNvSpPr>
          <p:nvPr>
            <p:ph type="title"/>
          </p:nvPr>
        </p:nvSpPr>
        <p:spPr>
          <a:xfrm>
            <a:off x="0" y="614908"/>
            <a:ext cx="9144000" cy="1077218"/>
          </a:xfrm>
        </p:spPr>
        <p:txBody>
          <a:bodyPr/>
          <a:lstStyle/>
          <a:p>
            <a:r>
              <a:rPr lang="en-US" dirty="0"/>
              <a:t>The Force of Friction</a:t>
            </a:r>
            <a:br>
              <a:rPr lang="en-US" dirty="0"/>
            </a:br>
            <a:r>
              <a:rPr lang="en-US" dirty="0"/>
              <a:t>CHECK YOUR ANSWER</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41626657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descr="Sanjaypu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9289" y="2724909"/>
            <a:ext cx="4098292" cy="2599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3412" name="Rectangle 4"/>
          <p:cNvSpPr>
            <a:spLocks noGrp="1" noChangeArrowheads="1"/>
          </p:cNvSpPr>
          <p:nvPr>
            <p:ph type="body" idx="1"/>
          </p:nvPr>
        </p:nvSpPr>
        <p:spPr/>
        <p:txBody>
          <a:bodyPr/>
          <a:lstStyle/>
          <a:p>
            <a:pPr marL="0" indent="0">
              <a:buNone/>
            </a:pPr>
            <a:r>
              <a:rPr lang="en-US" sz="2000" dirty="0"/>
              <a:t>When Sanjay pushes a refrigerator across a kitchen floor at an </a:t>
            </a:r>
            <a:r>
              <a:rPr lang="en-US" sz="2000" i="1" dirty="0"/>
              <a:t>increasing speed</a:t>
            </a:r>
            <a:r>
              <a:rPr lang="en-US" sz="2000" dirty="0"/>
              <a:t>, the amount of friction between the refrigerator and the floor </a:t>
            </a:r>
            <a:r>
              <a:rPr lang="en-US" sz="2000" dirty="0" smtClean="0"/>
              <a:t>is</a:t>
            </a:r>
          </a:p>
          <a:p>
            <a:pPr marL="0" indent="0">
              <a:buNone/>
            </a:pPr>
            <a:endParaRPr lang="en-US" sz="2000" dirty="0" smtClean="0"/>
          </a:p>
          <a:p>
            <a:pPr marL="514350" indent="-514350">
              <a:buFont typeface="+mj-lt"/>
              <a:buAutoNum type="alphaUcPeriod"/>
            </a:pPr>
            <a:r>
              <a:rPr lang="en-US" sz="2000" dirty="0" smtClean="0"/>
              <a:t>less </a:t>
            </a:r>
            <a:r>
              <a:rPr lang="en-US" sz="2000" dirty="0"/>
              <a:t>than </a:t>
            </a:r>
            <a:r>
              <a:rPr lang="en-US" sz="2000" dirty="0" smtClean="0"/>
              <a:t>Sanjay</a:t>
            </a:r>
            <a:r>
              <a:rPr lang="fr-FR" sz="2000" dirty="0" smtClean="0"/>
              <a:t>'</a:t>
            </a:r>
            <a:r>
              <a:rPr lang="en-US" sz="2000" dirty="0" smtClean="0"/>
              <a:t>s </a:t>
            </a:r>
            <a:r>
              <a:rPr lang="en-US" sz="2000" dirty="0"/>
              <a:t>push.</a:t>
            </a:r>
          </a:p>
          <a:p>
            <a:pPr marL="514350" indent="-514350">
              <a:buFont typeface="+mj-lt"/>
              <a:buAutoNum type="alphaUcPeriod"/>
            </a:pPr>
            <a:r>
              <a:rPr lang="en-US" sz="2000" dirty="0"/>
              <a:t>equal to </a:t>
            </a:r>
            <a:r>
              <a:rPr lang="en-US" sz="2000" dirty="0" smtClean="0"/>
              <a:t>Sanjay</a:t>
            </a:r>
            <a:r>
              <a:rPr lang="fr-FR" sz="2000" dirty="0" smtClean="0"/>
              <a:t>'</a:t>
            </a:r>
            <a:r>
              <a:rPr lang="en-US" sz="2000" dirty="0" smtClean="0"/>
              <a:t>s </a:t>
            </a:r>
            <a:r>
              <a:rPr lang="en-US" sz="2000" dirty="0"/>
              <a:t>push. </a:t>
            </a:r>
          </a:p>
          <a:p>
            <a:pPr marL="514350" indent="-514350">
              <a:buFont typeface="+mj-lt"/>
              <a:buAutoNum type="alphaUcPeriod"/>
            </a:pPr>
            <a:r>
              <a:rPr lang="en-US" sz="2000" dirty="0"/>
              <a:t>equal and opposite to </a:t>
            </a:r>
            <a:r>
              <a:rPr lang="en-US" sz="2000" dirty="0" smtClean="0"/>
              <a:t>Sanjay</a:t>
            </a:r>
            <a:r>
              <a:rPr lang="fr-FR" sz="2000" dirty="0" smtClean="0"/>
              <a:t>'</a:t>
            </a:r>
            <a:r>
              <a:rPr lang="en-US" sz="2000" dirty="0" smtClean="0"/>
              <a:t>s </a:t>
            </a:r>
            <a:r>
              <a:rPr lang="en-US" sz="2000" dirty="0"/>
              <a:t>push.</a:t>
            </a:r>
          </a:p>
          <a:p>
            <a:pPr marL="514350" indent="-514350">
              <a:buFont typeface="+mj-lt"/>
              <a:buAutoNum type="alphaUcPeriod"/>
            </a:pPr>
            <a:r>
              <a:rPr lang="en-US" sz="2000" dirty="0"/>
              <a:t>more than </a:t>
            </a:r>
            <a:r>
              <a:rPr lang="en-US" sz="2000" dirty="0" smtClean="0"/>
              <a:t>Sanjay</a:t>
            </a:r>
            <a:r>
              <a:rPr lang="fr-FR" sz="2000" dirty="0" smtClean="0"/>
              <a:t>'</a:t>
            </a:r>
            <a:r>
              <a:rPr lang="en-US" sz="2000" dirty="0" smtClean="0"/>
              <a:t>s </a:t>
            </a:r>
            <a:r>
              <a:rPr lang="en-US" sz="2000" dirty="0"/>
              <a:t>push</a:t>
            </a:r>
            <a:r>
              <a:rPr lang="en-US" sz="2000" dirty="0" smtClean="0"/>
              <a:t>.</a:t>
            </a:r>
          </a:p>
        </p:txBody>
      </p:sp>
      <p:sp>
        <p:nvSpPr>
          <p:cNvPr id="16387" name="Rectangle 3"/>
          <p:cNvSpPr>
            <a:spLocks noGrp="1" noChangeArrowheads="1"/>
          </p:cNvSpPr>
          <p:nvPr>
            <p:ph type="title"/>
          </p:nvPr>
        </p:nvSpPr>
        <p:spPr>
          <a:xfrm>
            <a:off x="0" y="614908"/>
            <a:ext cx="9144000" cy="1077218"/>
          </a:xfrm>
        </p:spPr>
        <p:txBody>
          <a:bodyPr/>
          <a:lstStyle/>
          <a:p>
            <a:r>
              <a:rPr lang="en-US" dirty="0"/>
              <a:t>The Force of Friction</a:t>
            </a:r>
            <a:br>
              <a:rPr lang="en-US" dirty="0"/>
            </a:br>
            <a:r>
              <a:rPr lang="en-US" dirty="0"/>
              <a:t>CHECK YOUR NEIGHBOR </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95095952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1251</TotalTime>
  <Words>2610</Words>
  <Application>Microsoft Macintosh PowerPoint</Application>
  <PresentationFormat>On-screen Show (4:3)</PresentationFormat>
  <Paragraphs>482</Paragraphs>
  <Slides>57</Slides>
  <Notes>57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HA5Lect_template</vt:lpstr>
      <vt:lpstr>Equation</vt:lpstr>
      <vt:lpstr>Chapter 4: Newton's Second Law of Motion</vt:lpstr>
      <vt:lpstr>This lecture will help you understand:</vt:lpstr>
      <vt:lpstr>Force Causes Acceleration</vt:lpstr>
      <vt:lpstr>The Force of Friction</vt:lpstr>
      <vt:lpstr>The Force of Friction CHECK YOUR NEIGHBOR</vt:lpstr>
      <vt:lpstr>The Force of Friction CHECK YOUR ANSWER</vt:lpstr>
      <vt:lpstr>The Force of Friction CHECK YOUR NEIGHBOR</vt:lpstr>
      <vt:lpstr>The Force of Friction CHECK YOUR ANSWER</vt:lpstr>
      <vt:lpstr>The Force of Friction CHECK YOUR NEIGHBOR </vt:lpstr>
      <vt:lpstr>The Force of Friction CHECK YOUR NEIGHBOR </vt:lpstr>
      <vt:lpstr>Mass and Weight</vt:lpstr>
      <vt:lpstr>Mass and Weight</vt:lpstr>
      <vt:lpstr>Mass—A Measure of Inertia CHECK YOUR NEIGHBOR</vt:lpstr>
      <vt:lpstr>Mass—A Measure of Inertia CHECK YOUR ANSWER </vt:lpstr>
      <vt:lpstr>Mass and Weight</vt:lpstr>
      <vt:lpstr>Mass and Weight</vt:lpstr>
      <vt:lpstr>Mass and Weight CHECK YOUR NEIGHBOR</vt:lpstr>
      <vt:lpstr>Mass and Weight CHECK YOUR ANSWER</vt:lpstr>
      <vt:lpstr>Mass and Weight CHECK YOUR NEIGHBOR</vt:lpstr>
      <vt:lpstr>Mass and Weight CHECK YOUR ANSWER </vt:lpstr>
      <vt:lpstr>Mass Resists Acceleration</vt:lpstr>
      <vt:lpstr>Newton's Second Law of Motion</vt:lpstr>
      <vt:lpstr>Newton's Second Law of Motion</vt:lpstr>
      <vt:lpstr>Newton's Second Law of Motion</vt:lpstr>
      <vt:lpstr>Newton's Second Law of Motion</vt:lpstr>
      <vt:lpstr>Newton's Second Law of Motion CHECK YOUR NEIGHBOR</vt:lpstr>
      <vt:lpstr>Newton's Second Law of Motion CHECK YOUR ANSWER</vt:lpstr>
      <vt:lpstr>Newton's Second Law of Motion CHECK YOUR NEIGHBOR </vt:lpstr>
      <vt:lpstr>Newton's Second Law of Motion CHECK YOUR ANSWER </vt:lpstr>
      <vt:lpstr>Free Fall</vt:lpstr>
      <vt:lpstr>Free Fall CHECK YOUR NEIGHBOR </vt:lpstr>
      <vt:lpstr>Free Fall CHECK YOUR ANSWER </vt:lpstr>
      <vt:lpstr>Free Fall CHECK YOUR NEIGHBOR </vt:lpstr>
      <vt:lpstr>Free Fall CHECK YOUR ANSWER</vt:lpstr>
      <vt:lpstr>Free Fall CHECK YOUR NEIGHBOR</vt:lpstr>
      <vt:lpstr>Free Fall CHECK YOUR ANSWER </vt:lpstr>
      <vt:lpstr>Nonfree Fall</vt:lpstr>
      <vt:lpstr>Nonfree Fall</vt:lpstr>
      <vt:lpstr>Nonfree Fall</vt:lpstr>
      <vt:lpstr>Nonfree Fall</vt:lpstr>
      <vt:lpstr>Nonfree Fall—Example</vt:lpstr>
      <vt:lpstr>Nonfree Fall CHECK YOUR NEIGHBOR </vt:lpstr>
      <vt:lpstr>Nonfree Fall CHECK YOUR ANSWER </vt:lpstr>
      <vt:lpstr>Nonfree Fall CHECK YOUR NEIGHBOR</vt:lpstr>
      <vt:lpstr>Nonfree Fall CHECK YOUR ANSWER</vt:lpstr>
      <vt:lpstr>Nonfree Fall CHECK YOUR NEIGHBOR </vt:lpstr>
      <vt:lpstr>Nonfree Fall CHECK YOUR ANSWER</vt:lpstr>
      <vt:lpstr>Nonfree Fall CHECK YOUR NEIGHBOR </vt:lpstr>
      <vt:lpstr>Nonfree Fall CHECK YOUR ANSWER</vt:lpstr>
      <vt:lpstr>Nonfree Fall CHECK YOUR NEIGHBOR</vt:lpstr>
      <vt:lpstr>Nonfree Fall CHECK YOUR ANSWER</vt:lpstr>
      <vt:lpstr>Nonfree Fall CHECK YOUR NEIGHBOR </vt:lpstr>
      <vt:lpstr>Nonfree Fall CHECK YOUR ANSWER </vt:lpstr>
      <vt:lpstr>Free Fall Versus Nonfree Fall</vt:lpstr>
      <vt:lpstr>Nonfree Fall CHECK YOUR NEIGHBOR </vt:lpstr>
      <vt:lpstr>Nonfree Fall CHECK YOUR ANSWER</vt:lpstr>
      <vt:lpstr>Free Fall Versus Nonfree Fall</vt:lpstr>
    </vt:vector>
  </TitlesOfParts>
  <Manager/>
  <Company>뿿ˤʤ㏘뿿</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 U</dc:creator>
  <cp:keywords/>
  <dc:description/>
  <cp:lastModifiedBy>Sekar G</cp:lastModifiedBy>
  <cp:revision>154</cp:revision>
  <dcterms:created xsi:type="dcterms:W3CDTF">2007-09-26T05:29:17Z</dcterms:created>
  <dcterms:modified xsi:type="dcterms:W3CDTF">2014-07-15T05:39:36Z</dcterms:modified>
  <cp:category/>
</cp:coreProperties>
</file>