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93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94" r:id="rId24"/>
    <p:sldId id="280" r:id="rId25"/>
    <p:sldId id="282" r:id="rId26"/>
    <p:sldId id="283" r:id="rId27"/>
    <p:sldId id="284" r:id="rId28"/>
    <p:sldId id="285" r:id="rId29"/>
    <p:sldId id="286" r:id="rId30"/>
    <p:sldId id="288" r:id="rId31"/>
    <p:sldId id="290" r:id="rId32"/>
    <p:sldId id="29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750" autoAdjust="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DED240-6DC6-4E83-95B7-65B58D8D5E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F585D-90B9-4A7E-8706-BFD63911C014}" type="slidenum">
              <a:rPr lang="en-US"/>
              <a:pPr/>
              <a:t>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01305-7D8C-4730-BDAC-6FEC9C07E9A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CBA3D-11AE-47D5-A26B-1FF3206944B3}" type="slidenum">
              <a:rPr lang="en-US"/>
              <a:pPr/>
              <a:t>11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4D55C-F1D6-4931-97E7-C81FF0C2C275}" type="slidenum">
              <a:rPr lang="en-US"/>
              <a:pPr/>
              <a:t>12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2FB57-BEC1-4E4E-B1C1-3CCACE04EFD2}" type="slidenum">
              <a:rPr lang="en-US"/>
              <a:pPr/>
              <a:t>13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0A6C1-E791-4084-BCCE-E1EA50C0198B}" type="slidenum">
              <a:rPr lang="en-US"/>
              <a:pPr/>
              <a:t>14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D4D42-A037-4CB5-899A-9F44653A9AEE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272F9-A074-4FC1-8B68-6B58B9968323}" type="slidenum">
              <a:rPr lang="en-US"/>
              <a:pPr/>
              <a:t>16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0DDFF-DC4D-4604-95F3-E6484D4D9215}" type="slidenum">
              <a:rPr lang="en-US"/>
              <a:pPr/>
              <a:t>17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79399-F737-4468-87ED-5204302A603E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0DFAA-D4D4-4F65-9B2D-2D7DDF576FC8}" type="slidenum">
              <a:rPr lang="en-US"/>
              <a:pPr/>
              <a:t>19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D6531-D1DD-4C1B-836A-79202B37231A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EF123-230B-4285-85DB-DCC8F64D400D}" type="slidenum">
              <a:rPr lang="en-US"/>
              <a:pPr/>
              <a:t>20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50EEE-F48B-42E9-B4EF-B3C3051F47EE}" type="slidenum">
              <a:rPr lang="en-US"/>
              <a:pPr/>
              <a:t>21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982E3-D908-49B5-9D58-EC0E7F156385}" type="slidenum">
              <a:rPr lang="en-US"/>
              <a:pPr/>
              <a:t>22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0CE3E-0197-4C83-9301-51DA1651C400}" type="slidenum">
              <a:rPr lang="en-US"/>
              <a:pPr/>
              <a:t>23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243D8-7A83-4F5F-B9F8-3CEA7AF2360F}" type="slidenum">
              <a:rPr lang="en-US"/>
              <a:pPr/>
              <a:t>24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E010E-E83F-4615-8AC8-01B004D618FA}" type="slidenum">
              <a:rPr lang="en-US"/>
              <a:pPr/>
              <a:t>25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FC6B4-F1BF-4CEB-B572-04F6ABDAE2E9}" type="slidenum">
              <a:rPr lang="en-US"/>
              <a:pPr/>
              <a:t>26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A5DA9-77F6-4E08-8949-C1B8684971CC}" type="slidenum">
              <a:rPr lang="en-US"/>
              <a:pPr/>
              <a:t>27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C52FE-B036-4FDA-BA64-9783A4326801}" type="slidenum">
              <a:rPr lang="en-US"/>
              <a:pPr/>
              <a:t>28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B1FB5-18B4-4871-9A61-7890160A4A2B}" type="slidenum">
              <a:rPr lang="en-US"/>
              <a:pPr/>
              <a:t>29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39B8E-4190-42A1-94BB-7510249F02B3}" type="slidenum">
              <a:rPr lang="en-US"/>
              <a:pPr/>
              <a:t>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5959B-02D7-401A-919D-DE0DAD32B7C4}" type="slidenum">
              <a:rPr lang="en-US"/>
              <a:pPr/>
              <a:t>30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A442F-83C1-4BA1-843E-DD1ED330213D}" type="slidenum">
              <a:rPr lang="en-US"/>
              <a:pPr/>
              <a:t>31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1220-C741-42B1-91CF-7A91CAE93D51}" type="slidenum">
              <a:rPr lang="en-US"/>
              <a:pPr/>
              <a:t>32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1376E-4F61-4D63-ADEE-9868188A5D38}" type="slidenum">
              <a:rPr lang="en-US"/>
              <a:pPr/>
              <a:t>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701B3-0B9A-455E-BA9C-F1C03994A9CE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1A272-2ECF-4130-89E7-896CB0E1766E}" type="slidenum">
              <a:rPr lang="en-US"/>
              <a:pPr/>
              <a:t>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6AAF1-FF4D-410C-9D14-65B92D64A4BC}" type="slidenum">
              <a:rPr lang="en-US"/>
              <a:pPr/>
              <a:t>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C708F-CBC0-4AD7-B198-E1EC586D7B8E}" type="slidenum">
              <a:rPr lang="en-US"/>
              <a:pPr/>
              <a:t>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993F4-41DE-463D-94A8-63445ACF447E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229CC-8A00-40DE-AEFF-F58D67411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D961-2F3D-4158-BF4C-E4A8265A8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4ED1-BC70-4A80-A9F2-05B4748EB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33F692-E331-4B67-BC2B-F120C3BEC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835932-6FC8-4788-9C21-4376905D8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AD0220-5137-4BA2-B21D-CA9E0BB32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61685A-A685-48F5-AB3B-FE05D41CC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3C70A9-8BD3-4CF4-94F1-29EB5B5E3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DFF284-AA9F-4F1C-A105-DCD9DF231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7697F-DFD5-4229-B9B5-12398A8E9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A77EE-EBA2-4006-957A-63BFE0F76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EBBE-3F72-4F3A-8E97-0B7EBD6B6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8590A-26DF-40F6-B539-ACC19D70F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23D64-8248-42C7-92D7-19D861193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A864B-9741-42C8-81B0-D8979210F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FA304-F507-4781-9064-2E84C6EE7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059DC-017A-4F48-A643-61834D35A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1671D6-A970-4786-9A2A-8223BA926BA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rgbClr val="89A1CB"/>
                </a:solidFill>
                <a:latin typeface="Arial" charset="0"/>
              </a:rPr>
              <a:t>PowerPoint Lectures</a:t>
            </a:r>
            <a:r>
              <a:rPr lang="en-US" sz="4400">
                <a:solidFill>
                  <a:srgbClr val="89A1CB"/>
                </a:solidFill>
                <a:latin typeface="Arial" charset="0"/>
              </a:rPr>
              <a:t> </a:t>
            </a:r>
            <a:br>
              <a:rPr lang="en-US" sz="4400">
                <a:solidFill>
                  <a:srgbClr val="89A1CB"/>
                </a:solidFill>
                <a:latin typeface="Arial" charset="0"/>
              </a:rPr>
            </a:br>
            <a:r>
              <a:rPr lang="en-US" sz="2800">
                <a:solidFill>
                  <a:srgbClr val="89A1CB"/>
                </a:solidFill>
                <a:latin typeface="Arial" charset="0"/>
              </a:rPr>
              <a:t>to accompany</a:t>
            </a:r>
            <a:r>
              <a:rPr lang="en-US" sz="4400">
                <a:solidFill>
                  <a:srgbClr val="89A1CB"/>
                </a:solidFill>
                <a:latin typeface="Arial" charset="0"/>
              </a:rPr>
              <a:t/>
            </a:r>
            <a:br>
              <a:rPr lang="en-US" sz="4400">
                <a:solidFill>
                  <a:srgbClr val="89A1CB"/>
                </a:solidFill>
                <a:latin typeface="Arial" charset="0"/>
              </a:rPr>
            </a:br>
            <a:r>
              <a:rPr lang="en-US" sz="4400" b="1">
                <a:solidFill>
                  <a:srgbClr val="89A1CB"/>
                </a:solidFill>
                <a:latin typeface="Arial" charset="0"/>
              </a:rPr>
              <a:t>Physical Science, 9e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57200" y="6477000"/>
            <a:ext cx="845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/>
              <a:t>Copyright © The McGraw-Hill Companies, Inc. Permission required for reproduction or display.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2895600"/>
            <a:ext cx="5943600" cy="1524000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6200" y="2955925"/>
            <a:ext cx="571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Chapter 4</a:t>
            </a:r>
          </a:p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Heat and Temperature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505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7" name="Picture 15" descr="MHHE-logo-mark-300dpi-100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72200"/>
            <a:ext cx="1066800" cy="53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Temperature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latin typeface="Arial Unicode MS" pitchFamily="34" charset="-128"/>
              </a:rPr>
              <a:t>A measure of the internal energy of an object</a:t>
            </a:r>
          </a:p>
          <a:p>
            <a:r>
              <a:rPr lang="en-US" sz="2400">
                <a:latin typeface="Arial Unicode MS" pitchFamily="34" charset="-128"/>
              </a:rPr>
              <a:t>Thermometers</a:t>
            </a:r>
          </a:p>
          <a:p>
            <a:pPr lvl="1"/>
            <a:r>
              <a:rPr lang="en-US" sz="2200">
                <a:latin typeface="Arial Unicode MS" pitchFamily="34" charset="-128"/>
              </a:rPr>
              <a:t>Used to measure temperature</a:t>
            </a:r>
          </a:p>
          <a:p>
            <a:pPr lvl="1"/>
            <a:r>
              <a:rPr lang="en-US" sz="2200">
                <a:latin typeface="Arial Unicode MS" pitchFamily="34" charset="-128"/>
              </a:rPr>
              <a:t>Rely on </a:t>
            </a:r>
            <a:r>
              <a:rPr lang="en-US" sz="2200">
                <a:latin typeface="Arial Unicode MS" pitchFamily="34" charset="-128"/>
                <a:hlinkClick r:id="rId3" action="ppaction://hlinksldjump" tooltip="Vary with temperature; e.g. gas pressure, length, volume,..."/>
              </a:rPr>
              <a:t>thermometric properties</a:t>
            </a:r>
            <a:endParaRPr lang="en-US" sz="2200">
              <a:latin typeface="Arial Unicode MS" pitchFamily="34" charset="-128"/>
            </a:endParaRPr>
          </a:p>
          <a:p>
            <a:pPr lvl="1"/>
            <a:r>
              <a:rPr lang="en-US" sz="2200">
                <a:latin typeface="Arial Unicode MS" pitchFamily="34" charset="-128"/>
              </a:rPr>
              <a:t>Example: bimetallic strips and thermostats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2057400"/>
            <a:ext cx="314642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175872" presetClass="entr" presetSubtype="36191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Temperature Scales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3810000" cy="2590800"/>
          </a:xfrm>
        </p:spPr>
        <p:txBody>
          <a:bodyPr/>
          <a:lstStyle/>
          <a:p>
            <a:r>
              <a:rPr lang="en-US" sz="2800">
                <a:latin typeface="Arial Unicode MS" pitchFamily="34" charset="-128"/>
              </a:rPr>
              <a:t>Defined w.r.t various reference points</a:t>
            </a:r>
          </a:p>
          <a:p>
            <a:r>
              <a:rPr lang="en-US" sz="2800">
                <a:latin typeface="Arial Unicode MS" pitchFamily="34" charset="-128"/>
              </a:rPr>
              <a:t>Fahrenheit</a:t>
            </a:r>
          </a:p>
          <a:p>
            <a:r>
              <a:rPr lang="en-US" sz="2800">
                <a:latin typeface="Arial Unicode MS" pitchFamily="34" charset="-128"/>
              </a:rPr>
              <a:t>Celsius</a:t>
            </a:r>
          </a:p>
          <a:p>
            <a:r>
              <a:rPr lang="en-US" sz="2800">
                <a:latin typeface="Arial Unicode MS" pitchFamily="34" charset="-128"/>
              </a:rPr>
              <a:t>Kelvin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55875"/>
            <a:ext cx="3810000" cy="2963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175872" presetClass="entr" presetSubtype="221614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Temperature Scales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latin typeface="Arial Unicode MS" pitchFamily="34" charset="-128"/>
              </a:rPr>
              <a:t>Conversion formulas</a:t>
            </a:r>
          </a:p>
          <a:p>
            <a:pPr lvl="1"/>
            <a:r>
              <a:rPr lang="en-US" sz="2200">
                <a:latin typeface="Arial Unicode MS" pitchFamily="34" charset="-128"/>
              </a:rPr>
              <a:t>Fahrenheit to Celsius</a:t>
            </a:r>
          </a:p>
          <a:p>
            <a:pPr lvl="1"/>
            <a:r>
              <a:rPr lang="en-US" sz="2200">
                <a:latin typeface="Arial Unicode MS" pitchFamily="34" charset="-128"/>
              </a:rPr>
              <a:t>Celsius to Fahrenheit</a:t>
            </a:r>
          </a:p>
          <a:p>
            <a:pPr lvl="1"/>
            <a:r>
              <a:rPr lang="en-US" sz="2200">
                <a:latin typeface="Arial Unicode MS" pitchFamily="34" charset="-128"/>
              </a:rPr>
              <a:t>Celsius to Kelvin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2411413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22023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Heat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A form of energy transfer between two objects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External energy - total potential and kinetic energy of an everyday-sized object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Internal energy - total kinetic energy of the molecules in that object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External can be transferred to internal, resulting in a temperature increase</a:t>
            </a:r>
            <a:r>
              <a:rPr lang="en-US" sz="2000">
                <a:latin typeface="Arial Unicode MS" pitchFamily="34" charset="-128"/>
              </a:rPr>
              <a:t> </a:t>
            </a:r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098800"/>
            <a:ext cx="3810000" cy="187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Heat versus Temperature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Arial Unicode MS" pitchFamily="34" charset="-128"/>
              </a:rPr>
              <a:t>Temperature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A measure of hotness or coldness of an object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Based on average molecular kinetic energy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Arial Unicode MS" pitchFamily="34" charset="-128"/>
              </a:rPr>
              <a:t>Heat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Based on total internal energy of molecules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Doubling amount at same temperature doubles heat </a:t>
            </a:r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943225"/>
            <a:ext cx="3810000" cy="2189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Heat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Arial Unicode MS" pitchFamily="34" charset="-128"/>
              </a:rPr>
              <a:t>Definition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A measure of the internal energy that has been absorbed or transferred from another object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Two related processes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“Heating” = increasing internal energy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“Cooling” = decreasing internal energy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>
                <a:latin typeface="Arial Unicode MS" pitchFamily="34" charset="-128"/>
              </a:rPr>
              <a:t>Heating methods</a:t>
            </a:r>
          </a:p>
          <a:p>
            <a:pPr marL="533400" indent="-533400">
              <a:buFontTx/>
              <a:buAutoNum type="arabicPeriod"/>
            </a:pPr>
            <a:r>
              <a:rPr lang="en-US" sz="2400">
                <a:latin typeface="Arial Unicode MS" pitchFamily="34" charset="-128"/>
              </a:rPr>
              <a:t>Temperature difference:  Energy always moves from higher temperature regions to lower temperature regions</a:t>
            </a:r>
          </a:p>
          <a:p>
            <a:pPr marL="533400" indent="-533400">
              <a:buFontTx/>
              <a:buAutoNum type="arabicPeriod"/>
            </a:pPr>
            <a:r>
              <a:rPr lang="en-US" sz="2400">
                <a:latin typeface="Arial Unicode MS" pitchFamily="34" charset="-128"/>
              </a:rPr>
              <a:t>Energy-form conversion:  Transfer of heat by doing work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Measures of Heat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Arial Unicode MS" pitchFamily="34" charset="-128"/>
              </a:rPr>
              <a:t>Metric units</a:t>
            </a:r>
          </a:p>
          <a:p>
            <a:r>
              <a:rPr lang="en-US" sz="2400">
                <a:latin typeface="Arial Unicode MS" pitchFamily="34" charset="-128"/>
              </a:rPr>
              <a:t>calorie (cal) - energy needed to raise temperature of 1 g of water 1 degree Celsius</a:t>
            </a:r>
          </a:p>
          <a:p>
            <a:r>
              <a:rPr lang="en-US" sz="2400">
                <a:latin typeface="Arial Unicode MS" pitchFamily="34" charset="-128"/>
              </a:rPr>
              <a:t>kilocalorie (kcal, Calorie, Cal) - energy needed to raise temperature of 1 kg of water 1 degree Celsius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Arial Unicode MS" pitchFamily="34" charset="-128"/>
              </a:rPr>
              <a:t>English system</a:t>
            </a:r>
          </a:p>
          <a:p>
            <a:r>
              <a:rPr lang="en-US" sz="2400">
                <a:latin typeface="Arial Unicode MS" pitchFamily="34" charset="-128"/>
              </a:rPr>
              <a:t>British thermal unit (BTU) - energy needed to raise the temperature of 1 lb of water 1 degree Fahrenheit</a:t>
            </a:r>
          </a:p>
          <a:p>
            <a:pPr>
              <a:buFontTx/>
              <a:buNone/>
            </a:pPr>
            <a:r>
              <a:rPr lang="en-US">
                <a:latin typeface="Arial Unicode MS" pitchFamily="34" charset="-128"/>
              </a:rPr>
              <a:t>Mechanical equivalence</a:t>
            </a:r>
          </a:p>
          <a:p>
            <a:r>
              <a:rPr lang="en-US" sz="2400">
                <a:latin typeface="Arial Unicode MS" pitchFamily="34" charset="-128"/>
              </a:rPr>
              <a:t>4.184 J = 1 cal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Specific Heat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Arial Unicode MS" pitchFamily="34" charset="-128"/>
              </a:rPr>
              <a:t>Variables involved in heating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Temperature change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Mass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Type of material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Different materials require different amounts of heat to produce the same temperature change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Measure = specific heat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Arial Unicode MS" pitchFamily="34" charset="-128"/>
              </a:rPr>
              <a:t>Summarized in one equation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latin typeface="Arial Unicode MS" pitchFamily="34" charset="-128"/>
            </a:endParaRPr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470150"/>
            <a:ext cx="3810000" cy="3135313"/>
          </a:xfrm>
          <a:noFill/>
          <a:ln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449888"/>
            <a:ext cx="1752600" cy="56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Heat Flow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800">
                <a:latin typeface="Arial Unicode MS" pitchFamily="34" charset="-128"/>
              </a:rPr>
              <a:t>Three mechanisms for heat transfer due to a temperature difference</a:t>
            </a:r>
          </a:p>
          <a:p>
            <a:pPr marL="990600" lvl="1" indent="-533400">
              <a:buFont typeface="Times" charset="0"/>
              <a:buAutoNum type="arabicPeriod"/>
            </a:pPr>
            <a:r>
              <a:rPr lang="en-US" sz="2400">
                <a:latin typeface="Arial Unicode MS" pitchFamily="34" charset="-128"/>
              </a:rPr>
              <a:t>Conduction</a:t>
            </a:r>
          </a:p>
          <a:p>
            <a:pPr marL="990600" lvl="1" indent="-533400">
              <a:buFont typeface="Times" charset="0"/>
              <a:buAutoNum type="arabicPeriod"/>
            </a:pPr>
            <a:r>
              <a:rPr lang="en-US" sz="2400">
                <a:latin typeface="Arial Unicode MS" pitchFamily="34" charset="-128"/>
              </a:rPr>
              <a:t>Convection</a:t>
            </a:r>
          </a:p>
          <a:p>
            <a:pPr marL="990600" lvl="1" indent="-533400">
              <a:buFont typeface="Times" charset="0"/>
              <a:buAutoNum type="arabicPeriod"/>
            </a:pPr>
            <a:r>
              <a:rPr lang="en-US" sz="2400">
                <a:latin typeface="Arial Unicode MS" pitchFamily="34" charset="-128"/>
              </a:rPr>
              <a:t>Radiation </a:t>
            </a:r>
          </a:p>
          <a:p>
            <a:pPr marL="609600" indent="-609600">
              <a:buFontTx/>
              <a:buNone/>
            </a:pPr>
            <a:r>
              <a:rPr lang="en-US" sz="2800">
                <a:latin typeface="Arial Unicode MS" pitchFamily="34" charset="-128"/>
              </a:rPr>
              <a:t>Natural flow is always from higher temperature regions to cooler ones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Conduction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Heat flowing through matter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Mechanism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Hotter atoms collide with cooler ones, transferring some of their energy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Direct physical contact required; cannot occur in a vacuum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Poor conductors = insulators (Styrofoam, wool, air…) </a:t>
            </a: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9413" y="1981200"/>
            <a:ext cx="2185987" cy="1981200"/>
          </a:xfrm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4352925"/>
            <a:ext cx="3810000" cy="1504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>
                <a:latin typeface="Arial Unicode MS" pitchFamily="34" charset="-128"/>
              </a:rPr>
              <a:t>Core Concepts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76600"/>
            <a:ext cx="6400800" cy="1752600"/>
          </a:xfrm>
        </p:spPr>
        <p:txBody>
          <a:bodyPr/>
          <a:lstStyle/>
          <a:p>
            <a:r>
              <a:rPr lang="en-US">
                <a:latin typeface="Arial Unicode MS" pitchFamily="34" charset="-128"/>
              </a:rPr>
              <a:t>A relationship exists between heat, temperature, and the motion and position of molecules.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Sample Conductivities</a:t>
            </a:r>
          </a:p>
        </p:txBody>
      </p:sp>
      <p:graphicFrame>
        <p:nvGraphicFramePr>
          <p:cNvPr id="22557" name="Group 29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1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Material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Relative conductivity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Silver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Water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1.3x10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Styrofoam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1.0x10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6.0x10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Vacuum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Convection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Unicode MS" pitchFamily="34" charset="-128"/>
              </a:rPr>
              <a:t>Energy transfer through the bulk motion of hot material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Unicode MS" pitchFamily="34" charset="-128"/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Space heater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Gas furnace (forced)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Unicode MS" pitchFamily="34" charset="-128"/>
              </a:rPr>
              <a:t>Natural convection mechanism - “hot air rises” </a:t>
            </a:r>
          </a:p>
        </p:txBody>
      </p:sp>
      <p:pic>
        <p:nvPicPr>
          <p:cNvPr id="2356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27188" y="1981200"/>
            <a:ext cx="1925637" cy="1981200"/>
          </a:xfrm>
        </p:spPr>
      </p:pic>
      <p:pic>
        <p:nvPicPr>
          <p:cNvPr id="2356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33488" y="4114800"/>
            <a:ext cx="2713037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Radiation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Radiant energy - energy associated with electromagnetic waves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Can operate through a vacuum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All objects emit and absorb radiation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Temperature determines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Emission rate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Intensity of emitted light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Type of radiation given off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Temperature determined by balance between rates of emission and absorption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Example:  Global warming</a:t>
            </a:r>
            <a:r>
              <a:rPr lang="en-US" sz="2000">
                <a:latin typeface="Arial Unicode MS" pitchFamily="34" charset="-128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 Unicode MS" pitchFamily="34" charset="-128"/>
              </a:rPr>
              <a:t>Energy, Heat, and </a:t>
            </a:r>
            <a:br>
              <a:rPr lang="en-US" sz="4000">
                <a:latin typeface="Arial Unicode MS" pitchFamily="34" charset="-128"/>
              </a:rPr>
            </a:br>
            <a:r>
              <a:rPr lang="en-US" sz="4000">
                <a:latin typeface="Arial Unicode MS" pitchFamily="34" charset="-128"/>
              </a:rPr>
              <a:t>Molecular Theory </a:t>
            </a:r>
            <a:br>
              <a:rPr lang="en-US" sz="4000">
                <a:latin typeface="Arial Unicode MS" pitchFamily="34" charset="-128"/>
              </a:rPr>
            </a:br>
            <a:endParaRPr lang="en-US" sz="4000">
              <a:latin typeface="Arial Unicode MS" pitchFamily="34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>
                <a:latin typeface="Arial Unicode MS" pitchFamily="34" charset="-128"/>
              </a:rPr>
              <a:t>Two responses of matter to heat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>
                <a:latin typeface="Arial Unicode MS" pitchFamily="34" charset="-128"/>
              </a:rPr>
              <a:t>Temperature increase within a given phase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Heat goes mostly into internal kinetic energy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Specific heat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400">
              <a:latin typeface="Arial Unicode MS" pitchFamily="34" charset="-128"/>
            </a:endParaRPr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74875"/>
            <a:ext cx="3810000" cy="3727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73970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 Unicode MS" pitchFamily="34" charset="-128"/>
              </a:rPr>
              <a:t>Energy, Heat, and </a:t>
            </a:r>
            <a:br>
              <a:rPr lang="en-US" sz="4000">
                <a:latin typeface="Arial Unicode MS" pitchFamily="34" charset="-128"/>
              </a:rPr>
            </a:br>
            <a:r>
              <a:rPr lang="en-US" sz="4000">
                <a:latin typeface="Arial Unicode MS" pitchFamily="34" charset="-128"/>
              </a:rPr>
              <a:t>Molecular Theory</a:t>
            </a:r>
            <a:br>
              <a:rPr lang="en-US" sz="4000">
                <a:latin typeface="Arial Unicode MS" pitchFamily="34" charset="-128"/>
              </a:rPr>
            </a:br>
            <a:endParaRPr lang="en-US">
              <a:latin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>
                <a:latin typeface="Arial Unicode MS" pitchFamily="34" charset="-128"/>
              </a:rPr>
              <a:t>Two responses of matter to heat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>
                <a:latin typeface="Arial Unicode MS" pitchFamily="34" charset="-128"/>
              </a:rPr>
              <a:t>2.  Phase change at constant temperature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Related to changes in internal potential energy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Latent heat 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400">
              <a:latin typeface="Arial Unicode MS" pitchFamily="34" charset="-128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886200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73973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Phase Changes</a:t>
            </a:r>
          </a:p>
        </p:txBody>
      </p:sp>
      <p:graphicFrame>
        <p:nvGraphicFramePr>
          <p:cNvPr id="30753" name="Group 33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Solid/liquid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Liquid/gas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Solid/gas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Latent heat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Fusion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Vaporization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Sublimation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Temperature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(Direction -&gt;)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Melting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Boiling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Sublimation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Temperature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(Direction &lt;-)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Freezing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Condensation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Sublimation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 Unicode MS" pitchFamily="34" charset="-128"/>
              </a:rPr>
              <a:t>Evaporation and Condensation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Individual molecules can change phase any time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Evaporation: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Energy required to overcome phase cohesion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Higher energy molecules near the surface can then escape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Condensation: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Gas molecules near the surface lose KE to liquid molecules and merge</a:t>
            </a:r>
          </a:p>
        </p:txBody>
      </p:sp>
      <p:pic>
        <p:nvPicPr>
          <p:cNvPr id="3175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22963" y="1981200"/>
            <a:ext cx="1258887" cy="1981200"/>
          </a:xfrm>
        </p:spPr>
      </p:pic>
      <p:pic>
        <p:nvPicPr>
          <p:cNvPr id="3175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03913" y="4114800"/>
            <a:ext cx="1298575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Thermodynamics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The study of heat and its relationship to mechanical and other forms of energy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Thermodynamic analysis includes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System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Surroundings (everything else)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Internal energy (the total internal potential and kinetic energy of the object in question)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Energy conversion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Friction - converts mechanical energy into heat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Heat engines - devices converting heat into mechanical energy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Other applications:  heat pumps, refrigerators, organisms, hurricanes, stars, black holes … virtually any system with energy inputs and outputs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The First Law of Thermodynamics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3810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Conservation of energy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Components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Internal energy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Heat 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Work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Stated in terms of changes in internal energy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Application: heat engines</a:t>
            </a:r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133600"/>
            <a:ext cx="2276475" cy="2259013"/>
          </a:xfrm>
          <a:prstGeom prst="rect">
            <a:avLst/>
          </a:prstGeom>
          <a:noFill/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064000" y="2743200"/>
            <a:ext cx="2641600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 Unicode MS" pitchFamily="34" charset="-128"/>
              </a:rPr>
              <a:t>The Second Law of Thermodynamics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>
                <a:latin typeface="Arial Unicode MS" pitchFamily="34" charset="-128"/>
              </a:rPr>
              <a:t>Equivalent statements: 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No process can solely convert a quantity of heat to work (heat engines)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Heat never flows spontaneously from a cold object to a hot object (refrigerators)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Natural processes tend toward a greater state of disorder (entropy)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>
                <a:latin typeface="Arial Unicode MS" pitchFamily="34" charset="-128"/>
              </a:rPr>
              <a:t>Two reference scales: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>
                <a:latin typeface="Arial Unicode MS" pitchFamily="34" charset="-128"/>
              </a:rPr>
              <a:t>An object’s external energy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Energy of global, coherent motion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Associated with work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>
                <a:latin typeface="Arial Unicode MS" pitchFamily="34" charset="-128"/>
              </a:rPr>
              <a:t>An object’s internal energy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Energy of microscopic, chaotic, incoherent motion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Associated with heat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20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Arial Unicode MS" pitchFamily="34" charset="-128"/>
              </a:rPr>
              <a:t>Thermodynamics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Study of macroscopic processes involving heat, mechanical and other forms of energy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Applications - systems with energy inputs and outputs: heat engines, heat pumps, refrigerators, …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Based upon but not concerned with microscopic details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Arial Unicode MS" pitchFamily="34" charset="-128"/>
              </a:rPr>
              <a:t>Approach here</a:t>
            </a:r>
          </a:p>
          <a:p>
            <a:r>
              <a:rPr lang="en-US" sz="2400">
                <a:latin typeface="Arial Unicode MS" pitchFamily="34" charset="-128"/>
              </a:rPr>
              <a:t>Discuss underlying </a:t>
            </a:r>
            <a:r>
              <a:rPr lang="en-US" sz="2400">
                <a:latin typeface="Arial Unicode MS" pitchFamily="34" charset="-128"/>
                <a:hlinkClick r:id="rId3" action="ppaction://hlinksldjump" tooltip="Kinetic molecular theory"/>
              </a:rPr>
              <a:t>microscopic processes</a:t>
            </a:r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Relate microscopic and macroscopic views</a:t>
            </a:r>
          </a:p>
          <a:p>
            <a:r>
              <a:rPr lang="en-US" sz="2400">
                <a:latin typeface="Arial Unicode MS" pitchFamily="34" charset="-128"/>
              </a:rPr>
              <a:t>Study the laws of thermodynamics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Second Law, First Statement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 Unicode MS" pitchFamily="34" charset="-128"/>
              </a:rPr>
              <a:t>Conservation of energy, heat engine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Input energy = output energy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 Unicode MS" pitchFamily="34" charset="-128"/>
              </a:rPr>
              <a:t>Efficiency of a heat engine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Work done per unit input energy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 Unicode MS" pitchFamily="34" charset="-128"/>
              </a:rPr>
              <a:t>Second law:  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Efficiency cannot equal 1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Some energy always degraded</a:t>
            </a:r>
            <a:r>
              <a:rPr lang="en-US" sz="2400">
                <a:latin typeface="Arial Unicode MS" pitchFamily="34" charset="-128"/>
              </a:rPr>
              <a:t>  </a:t>
            </a:r>
          </a:p>
        </p:txBody>
      </p:sp>
      <p:pic>
        <p:nvPicPr>
          <p:cNvPr id="36881" name="Picture 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451100"/>
            <a:ext cx="2819400" cy="769938"/>
          </a:xfrm>
        </p:spPr>
      </p:pic>
      <p:pic>
        <p:nvPicPr>
          <p:cNvPr id="36882" name="Picture 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97538" y="4114800"/>
            <a:ext cx="1484312" cy="1247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Second Law, Second Statement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latin typeface="Arial Unicode MS" pitchFamily="34" charset="-128"/>
              </a:rPr>
              <a:t>Conservation of energy, heat pump</a:t>
            </a:r>
          </a:p>
          <a:p>
            <a:r>
              <a:rPr lang="en-US" sz="2200">
                <a:latin typeface="Arial Unicode MS" pitchFamily="34" charset="-128"/>
              </a:rPr>
              <a:t>Energy arriving in high temperature region = energy from low temperature region + work needed to move it</a:t>
            </a:r>
          </a:p>
          <a:p>
            <a:r>
              <a:rPr lang="en-US" sz="2200">
                <a:latin typeface="Arial Unicode MS" pitchFamily="34" charset="-128"/>
              </a:rPr>
              <a:t>Upgrading of energy by heat pump accompanied by greater degradation of energy elsewhere </a:t>
            </a:r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982788"/>
            <a:ext cx="3810000" cy="41100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Second Law, Third Statement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>
                <a:latin typeface="Arial Unicode MS" pitchFamily="34" charset="-128"/>
              </a:rPr>
              <a:t>Real process = irreversible process </a:t>
            </a:r>
          </a:p>
          <a:p>
            <a:r>
              <a:rPr lang="en-US" sz="2200">
                <a:latin typeface="Arial Unicode MS" pitchFamily="34" charset="-128"/>
              </a:rPr>
              <a:t>Measure of disorder = entropy </a:t>
            </a:r>
          </a:p>
          <a:p>
            <a:pPr>
              <a:buFontTx/>
              <a:buNone/>
            </a:pPr>
            <a:r>
              <a:rPr lang="en-US" sz="2200">
                <a:latin typeface="Arial Unicode MS" pitchFamily="34" charset="-128"/>
              </a:rPr>
              <a:t>Second law, in these terms: </a:t>
            </a:r>
          </a:p>
          <a:p>
            <a:r>
              <a:rPr lang="en-US" sz="2200">
                <a:latin typeface="Arial Unicode MS" pitchFamily="34" charset="-128"/>
              </a:rPr>
              <a:t>The total entropy of the Universe continually increases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Natural processes degrade coherent, useful energy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Available energy of the Universe diminishing 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Eventually: “heat death” of the Universe 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Direction of natural processes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 Toward more disorder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Spilled milk will never “unspill” back into the glass!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Kinetic Molecular Theory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Arial Unicode MS" pitchFamily="34" charset="-128"/>
              </a:rPr>
              <a:t>Collective hypotheses about the particulate nature of matter and the surrounding space</a:t>
            </a:r>
          </a:p>
          <a:p>
            <a:r>
              <a:rPr lang="en-US" sz="2800">
                <a:latin typeface="Arial Unicode MS" pitchFamily="34" charset="-128"/>
              </a:rPr>
              <a:t>Greeks - earliest written ideas on atoms</a:t>
            </a:r>
          </a:p>
          <a:p>
            <a:r>
              <a:rPr lang="en-US" sz="2800">
                <a:latin typeface="Arial Unicode MS" pitchFamily="34" charset="-128"/>
              </a:rPr>
              <a:t>Current view</a:t>
            </a:r>
          </a:p>
          <a:p>
            <a:pPr lvl="1"/>
            <a:r>
              <a:rPr lang="en-US" sz="2400">
                <a:latin typeface="Arial Unicode MS" pitchFamily="34" charset="-128"/>
              </a:rPr>
              <a:t>Matter comprised of microscopic particles - atoms</a:t>
            </a:r>
          </a:p>
          <a:p>
            <a:pPr lvl="1"/>
            <a:r>
              <a:rPr lang="en-US" sz="2400">
                <a:latin typeface="Arial Unicode MS" pitchFamily="34" charset="-128"/>
              </a:rPr>
              <a:t>Atoms combine to form molecules </a:t>
            </a:r>
          </a:p>
          <a:p>
            <a:pPr lvl="1"/>
            <a:r>
              <a:rPr lang="en-US" sz="2400">
                <a:latin typeface="Arial Unicode MS" pitchFamily="34" charset="-128"/>
              </a:rPr>
              <a:t>Many macroscopic phenomena can be traced to interactions on this level.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Molecules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Chemical elements - defined by each unique type of atom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Compounds - pure substances made up of two or more atoms chemically bonded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Molecules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Smallest unit retaining the properties of a compound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Shorthand here:  “molecules” can stand for either atoms (monatomic molecules) or molecules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>
                <a:latin typeface="Arial Unicode MS" pitchFamily="34" charset="-128"/>
              </a:rPr>
              <a:t>Molecular interactions</a:t>
            </a:r>
            <a:r>
              <a:rPr lang="en-US" sz="2000">
                <a:latin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Usually attractive, causing materials to cling together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Cohesion - attractive forces between like molecules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Adhesion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Attractive forces between unlike molecules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Water wetting skin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Glue mechanism; adhesives 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Interactions can also be repulsive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Water beading on wax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Phases of Matter - Solids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Unicode MS" pitchFamily="34" charset="-128"/>
              </a:rPr>
              <a:t>Definite shape and volume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Unicode MS" pitchFamily="34" charset="-128"/>
              </a:rPr>
              <a:t>Rigid 3-D structure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Unicode MS" pitchFamily="34" charset="-128"/>
              </a:rPr>
              <a:t>Atoms/molecules bonded in place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Unicode MS" pitchFamily="34" charset="-128"/>
              </a:rPr>
              <a:t>Allowed motions restricted to vibration in place only </a:t>
            </a: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336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Phases of Matter - Liquids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Definite volume, indefinite shape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Only weak cohesive bonds between component molecules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Constituent molecules mostly in contact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Allowed motions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Vibration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Rotation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Limited translation </a:t>
            </a:r>
          </a:p>
          <a:p>
            <a:pPr>
              <a:lnSpc>
                <a:spcPct val="90000"/>
              </a:lnSpc>
            </a:pPr>
            <a:endParaRPr lang="en-US" sz="2200">
              <a:latin typeface="Arial Unicode MS" pitchFamily="34" charset="-128"/>
            </a:endParaRP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203450"/>
            <a:ext cx="3810000" cy="3668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Phases of Matter - Gases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Indefinite volume and shape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Molecules mostly not in contact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Allowed motions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Vibration and rotation (molecules with more than one atom)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Translation on random, mostly free paths </a:t>
            </a:r>
          </a:p>
          <a:p>
            <a:pPr lvl="1">
              <a:lnSpc>
                <a:spcPct val="90000"/>
              </a:lnSpc>
            </a:pPr>
            <a:endParaRPr lang="en-US" sz="2200">
              <a:latin typeface="Arial Unicode MS" pitchFamily="34" charset="-128"/>
            </a:endParaRP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4813" y="1981200"/>
            <a:ext cx="5792787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Arial Unicode MS" pitchFamily="34" charset="-128"/>
              </a:rPr>
              <a:t>Molecular Motions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038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Characterized by average kinetic energy in a large sample 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Temperature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Measure of average kinetic energy on the molecules making up a substance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Proportional to average KE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 Unicode MS" pitchFamily="34" charset="-128"/>
              </a:rPr>
              <a:t>Evidence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Gases diffuse quicker at higher temperatures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Unicode MS" pitchFamily="34" charset="-128"/>
              </a:rPr>
              <a:t>Expansion/contraction with increasing/decreasing temperature </a:t>
            </a:r>
          </a:p>
        </p:txBody>
      </p:sp>
      <p:pic>
        <p:nvPicPr>
          <p:cNvPr id="820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517775"/>
            <a:ext cx="3810000" cy="3041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2&quot;/&gt;&lt;/object&gt;&lt;object type=&quot;3&quot; unique_id=&quot;10005&quot;&gt;&lt;property id=&quot;20148&quot; value=&quot;5&quot;/&gt;&lt;property id=&quot;20300&quot; value=&quot;Slide 2 - &amp;quot;Core Concepts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Overview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Kinetic Molecular Theory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Molecules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Phases of Matter - Solids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Phases of Matter - Liquids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Phases of Matter - Gases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Molecular Motions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Temperature&amp;quot;&quot;/&gt;&lt;property id=&quot;20307&quot; value=&quot;264&quot;/&gt;&lt;/object&gt;&lt;object type=&quot;3&quot; unique_id=&quot;10014&quot;&gt;&lt;property id=&quot;20148&quot; value=&quot;5&quot;/&gt;&lt;property id=&quot;20300&quot; value=&quot;Slide 11 - &amp;quot;Temperature Scales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Temperature Scales&amp;quot;&quot;/&gt;&lt;property id=&quot;20307&quot; value=&quot;293&quot;/&gt;&lt;/object&gt;&lt;object type=&quot;3&quot; unique_id=&quot;10016&quot;&gt;&lt;property id=&quot;20148&quot; value=&quot;5&quot;/&gt;&lt;property id=&quot;20300&quot; value=&quot;Slide 13 - &amp;quot;Heat 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Heat versus Temperature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Heat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Measures of Heat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Specific Heat&amp;quot;&quot;/&gt;&lt;property id=&quot;20307&quot; value=&quot;272&quot;/&gt;&lt;/object&gt;&lt;object type=&quot;3&quot; unique_id=&quot;10021&quot;&gt;&lt;property id=&quot;20148&quot; value=&quot;5&quot;/&gt;&lt;property id=&quot;20300&quot; value=&quot;Slide 18 - &amp;quot;Heat Flow&amp;quot;&quot;/&gt;&lt;property id=&quot;20307&quot; value=&quot;273&quot;/&gt;&lt;/object&gt;&lt;object type=&quot;3&quot; unique_id=&quot;10022&quot;&gt;&lt;property id=&quot;20148&quot; value=&quot;5&quot;/&gt;&lt;property id=&quot;20300&quot; value=&quot;Slide 19 - &amp;quot;Conduction&amp;quot;&quot;/&gt;&lt;property id=&quot;20307&quot; value=&quot;274&quot;/&gt;&lt;/object&gt;&lt;object type=&quot;3&quot; unique_id=&quot;10023&quot;&gt;&lt;property id=&quot;20148&quot; value=&quot;5&quot;/&gt;&lt;property id=&quot;20300&quot; value=&quot;Slide 20 - &amp;quot;Sample Conductivities&amp;quot;&quot;/&gt;&lt;property id=&quot;20307&quot; value=&quot;275&quot;/&gt;&lt;/object&gt;&lt;object type=&quot;3&quot; unique_id=&quot;10024&quot;&gt;&lt;property id=&quot;20148&quot; value=&quot;5&quot;/&gt;&lt;property id=&quot;20300&quot; value=&quot;Slide 21 - &amp;quot;Convection &amp;quot;&quot;/&gt;&lt;property id=&quot;20307&quot; value=&quot;276&quot;/&gt;&lt;/object&gt;&lt;object type=&quot;3&quot; unique_id=&quot;10025&quot;&gt;&lt;property id=&quot;20148&quot; value=&quot;5&quot;/&gt;&lt;property id=&quot;20300&quot; value=&quot;Slide 22 - &amp;quot;Radiation &amp;quot;&quot;/&gt;&lt;property id=&quot;20307&quot; value=&quot;277&quot;/&gt;&lt;/object&gt;&lt;object type=&quot;3&quot; unique_id=&quot;10026&quot;&gt;&lt;property id=&quot;20148&quot; value=&quot;5&quot;/&gt;&lt;property id=&quot;20300&quot; value=&quot;Slide 23 - &amp;quot;Energy, Heat, and &amp;#x0D;&amp;#x0A;Molecular Theory &amp;#x0D;&amp;#x0A;&amp;quot;&quot;/&gt;&lt;property id=&quot;20307&quot; value=&quot;294&quot;/&gt;&lt;/object&gt;&lt;object type=&quot;3&quot; unique_id=&quot;10027&quot;&gt;&lt;property id=&quot;20148&quot; value=&quot;5&quot;/&gt;&lt;property id=&quot;20300&quot; value=&quot;Slide 24 - &amp;quot;Energy, Heat, and &amp;#x0D;&amp;#x0A;Molecular Theory&amp;#x0D;&amp;#x0A;&amp;quot;&quot;/&gt;&lt;property id=&quot;20307&quot; value=&quot;280&quot;/&gt;&lt;/object&gt;&lt;object type=&quot;3&quot; unique_id=&quot;10028&quot;&gt;&lt;property id=&quot;20148&quot; value=&quot;5&quot;/&gt;&lt;property id=&quot;20300&quot; value=&quot;Slide 25 - &amp;quot;Phase Changes&amp;quot;&quot;/&gt;&lt;property id=&quot;20307&quot; value=&quot;282&quot;/&gt;&lt;/object&gt;&lt;object type=&quot;3&quot; unique_id=&quot;10029&quot;&gt;&lt;property id=&quot;20148&quot; value=&quot;5&quot;/&gt;&lt;property id=&quot;20300&quot; value=&quot;Slide 26 - &amp;quot;Evaporation and Condensation&amp;quot;&quot;/&gt;&lt;property id=&quot;20307&quot; value=&quot;283&quot;/&gt;&lt;/object&gt;&lt;object type=&quot;3&quot; unique_id=&quot;10030&quot;&gt;&lt;property id=&quot;20148&quot; value=&quot;5&quot;/&gt;&lt;property id=&quot;20300&quot; value=&quot;Slide 27 - &amp;quot;Thermodynamics &amp;quot;&quot;/&gt;&lt;property id=&quot;20307&quot; value=&quot;284&quot;/&gt;&lt;/object&gt;&lt;object type=&quot;3&quot; unique_id=&quot;10031&quot;&gt;&lt;property id=&quot;20148&quot; value=&quot;5&quot;/&gt;&lt;property id=&quot;20300&quot; value=&quot;Slide 28 - &amp;quot;The First Law of Thermodynamics&amp;quot;&quot;/&gt;&lt;property id=&quot;20307&quot; value=&quot;285&quot;/&gt;&lt;/object&gt;&lt;object type=&quot;3&quot; unique_id=&quot;10032&quot;&gt;&lt;property id=&quot;20148&quot; value=&quot;5&quot;/&gt;&lt;property id=&quot;20300&quot; value=&quot;Slide 29 - &amp;quot;The Second Law of Thermodynamics&amp;quot;&quot;/&gt;&lt;property id=&quot;20307&quot; value=&quot;286&quot;/&gt;&lt;/object&gt;&lt;object type=&quot;3&quot; unique_id=&quot;10033&quot;&gt;&lt;property id=&quot;20148&quot; value=&quot;5&quot;/&gt;&lt;property id=&quot;20300&quot; value=&quot;Slide 30 - &amp;quot;Second Law, First Statement&amp;quot;&quot;/&gt;&lt;property id=&quot;20307&quot; value=&quot;288&quot;/&gt;&lt;/object&gt;&lt;object type=&quot;3&quot; unique_id=&quot;10034&quot;&gt;&lt;property id=&quot;20148&quot; value=&quot;5&quot;/&gt;&lt;property id=&quot;20300&quot; value=&quot;Slide 31 - &amp;quot;Second Law, Second Statement&amp;quot;&quot;/&gt;&lt;property id=&quot;20307&quot; value=&quot;290&quot;/&gt;&lt;/object&gt;&lt;object type=&quot;3&quot; unique_id=&quot;10035&quot;&gt;&lt;property id=&quot;20148&quot; value=&quot;5&quot;/&gt;&lt;property id=&quot;20300&quot; value=&quot;Slide 32 - &amp;quot;Second Law, Third Statement&amp;quot;&quot;/&gt;&lt;property id=&quot;20307&quot; value=&quot;291&quot;/&gt;&lt;/object&gt;&lt;/object&gt;&lt;/object&gt;&lt;/database&gt;"/>
</p:tagLst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559</TotalTime>
  <Words>1305</Words>
  <Application>Microsoft Office PowerPoint</Application>
  <PresentationFormat>On-screen Show (4:3)</PresentationFormat>
  <Paragraphs>280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 Presentation</vt:lpstr>
      <vt:lpstr>Slide 1</vt:lpstr>
      <vt:lpstr>Core Concepts</vt:lpstr>
      <vt:lpstr>Overview</vt:lpstr>
      <vt:lpstr>Kinetic Molecular Theory</vt:lpstr>
      <vt:lpstr>Molecules</vt:lpstr>
      <vt:lpstr>Phases of Matter - Solids</vt:lpstr>
      <vt:lpstr>Phases of Matter - Liquids</vt:lpstr>
      <vt:lpstr>Phases of Matter - Gases</vt:lpstr>
      <vt:lpstr>Molecular Motions</vt:lpstr>
      <vt:lpstr>Temperature</vt:lpstr>
      <vt:lpstr>Temperature Scales</vt:lpstr>
      <vt:lpstr>Temperature Scales</vt:lpstr>
      <vt:lpstr>Heat </vt:lpstr>
      <vt:lpstr>Heat versus Temperature</vt:lpstr>
      <vt:lpstr>Heat</vt:lpstr>
      <vt:lpstr>Measures of Heat</vt:lpstr>
      <vt:lpstr>Specific Heat</vt:lpstr>
      <vt:lpstr>Heat Flow</vt:lpstr>
      <vt:lpstr>Conduction</vt:lpstr>
      <vt:lpstr>Sample Conductivities</vt:lpstr>
      <vt:lpstr>Convection </vt:lpstr>
      <vt:lpstr>Radiation </vt:lpstr>
      <vt:lpstr>Energy, Heat, and  Molecular Theory  </vt:lpstr>
      <vt:lpstr>Energy, Heat, and  Molecular Theory </vt:lpstr>
      <vt:lpstr>Phase Changes</vt:lpstr>
      <vt:lpstr>Evaporation and Condensation</vt:lpstr>
      <vt:lpstr>Thermodynamics </vt:lpstr>
      <vt:lpstr>The First Law of Thermodynamics</vt:lpstr>
      <vt:lpstr>The Second Law of Thermodynamics</vt:lpstr>
      <vt:lpstr>Second Law, First Statement</vt:lpstr>
      <vt:lpstr>Second Law, Second Statement</vt:lpstr>
      <vt:lpstr>Second Law, Third Statement</vt:lpstr>
    </vt:vector>
  </TitlesOfParts>
  <Company>뿿콰٦覰뿿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and temperature</dc:title>
  <dc:creator>Tim Heil</dc:creator>
  <cp:lastModifiedBy>Windows User</cp:lastModifiedBy>
  <cp:revision>37</cp:revision>
  <dcterms:created xsi:type="dcterms:W3CDTF">2003-10-26T19:21:02Z</dcterms:created>
  <dcterms:modified xsi:type="dcterms:W3CDTF">2011-09-27T14:37:40Z</dcterms:modified>
</cp:coreProperties>
</file>