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4032">
          <p15:clr>
            <a:srgbClr val="A4A3A4"/>
          </p15:clr>
        </p15:guide>
        <p15:guide id="3" pos="288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4499"/>
    <a:srgbClr val="F44311"/>
    <a:srgbClr val="F41143"/>
    <a:srgbClr val="FF0000"/>
    <a:srgbClr val="6A733D"/>
    <a:srgbClr val="4E6273"/>
    <a:srgbClr val="E3E709"/>
    <a:srgbClr val="BE2A40"/>
    <a:srgbClr val="8E8C24"/>
    <a:srgbClr val="3736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3880" autoAdjust="0"/>
  </p:normalViewPr>
  <p:slideViewPr>
    <p:cSldViewPr snapToGrid="0">
      <p:cViewPr varScale="1">
        <p:scale>
          <a:sx n="141" d="100"/>
          <a:sy n="141" d="100"/>
        </p:scale>
        <p:origin x="-2224" y="-112"/>
      </p:cViewPr>
      <p:guideLst>
        <p:guide orient="horz" pos="2160"/>
        <p:guide orient="horz" pos="4032"/>
        <p:guide pos="2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2" d="100"/>
          <a:sy n="112" d="100"/>
        </p:scale>
        <p:origin x="-509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A9A1E-26F7-1740-A927-D53A563227E5}" type="datetimeFigureOut">
              <a:rPr lang="en-US" smtClean="0"/>
              <a:t>18/04/14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AA539-82E1-B743-80C3-84CFBF46E7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01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116663-B372-3E48-9F73-B21AA219DBD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4977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E69F1-2C49-8541-A1A5-EFBA37142D8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31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A) inertia.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164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A) inertia.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6896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B) has the same mass on the Moon.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7759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B) has the same mass on the Moon.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7285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A) weighs less on the Moon.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029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A) weighs less on the Moon.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8908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B) it</a:t>
            </a:r>
            <a:r>
              <a:rPr lang="fr-FR" dirty="0" smtClean="0"/>
              <a:t>'</a:t>
            </a:r>
            <a:r>
              <a:rPr lang="en-US" dirty="0" smtClean="0"/>
              <a:t>s true at Earth</a:t>
            </a:r>
            <a:r>
              <a:rPr lang="fr-FR" dirty="0" smtClean="0"/>
              <a:t>'</a:t>
            </a:r>
            <a:r>
              <a:rPr lang="en-US" dirty="0" smtClean="0"/>
              <a:t>s surface.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4111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B) it</a:t>
            </a:r>
            <a:r>
              <a:rPr lang="fr-FR" dirty="0" smtClean="0"/>
              <a:t>'</a:t>
            </a:r>
            <a:r>
              <a:rPr lang="en-US" dirty="0" smtClean="0"/>
              <a:t>s true at Earth</a:t>
            </a:r>
            <a:r>
              <a:rPr lang="fr-FR" dirty="0" smtClean="0"/>
              <a:t>'</a:t>
            </a:r>
            <a:r>
              <a:rPr lang="en-US" dirty="0" smtClean="0"/>
              <a:t>s surface.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680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also increases.</a:t>
            </a:r>
          </a:p>
        </p:txBody>
      </p:sp>
    </p:spTree>
    <p:extLst>
      <p:ext uri="{BB962C8B-B14F-4D97-AF65-F5344CB8AC3E}">
        <p14:creationId xmlns:p14="http://schemas.microsoft.com/office/powerpoint/2010/main" val="22148176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also increases.</a:t>
            </a:r>
          </a:p>
        </p:txBody>
      </p:sp>
    </p:spTree>
    <p:extLst>
      <p:ext uri="{BB962C8B-B14F-4D97-AF65-F5344CB8AC3E}">
        <p14:creationId xmlns:p14="http://schemas.microsoft.com/office/powerpoint/2010/main" val="3867157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B) a nonzero net force acts on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2122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C) 20 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552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C) 20 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625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B) inversely proportional to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0014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B) inversely proportional to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2922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decreases.</a:t>
            </a:r>
          </a:p>
        </p:txBody>
      </p:sp>
    </p:spTree>
    <p:extLst>
      <p:ext uri="{BB962C8B-B14F-4D97-AF65-F5344CB8AC3E}">
        <p14:creationId xmlns:p14="http://schemas.microsoft.com/office/powerpoint/2010/main" val="35877926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decreases.</a:t>
            </a:r>
          </a:p>
        </p:txBody>
      </p:sp>
    </p:spTree>
    <p:extLst>
      <p:ext uri="{BB962C8B-B14F-4D97-AF65-F5344CB8AC3E}">
        <p14:creationId xmlns:p14="http://schemas.microsoft.com/office/powerpoint/2010/main" val="16307020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C) the same.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843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C) the same.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397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B) one-half.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6734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B) one-half.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135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B) a nonzero net force acts on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9983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A) increases by the same amount.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6699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A) increases by the same amount.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3448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D) the force/mass ratio is the same for both.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58329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D) the force/mass ratio is the same for both.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938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B) 10 m/s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36688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B) 10 m/s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7178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C) area and speed.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68362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C) area and speed.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89233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A) The lead-filled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9867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A) The lead-filled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707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D) mass.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8021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40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lead-filled one.</a:t>
            </a:r>
          </a:p>
        </p:txBody>
      </p:sp>
    </p:spTree>
    <p:extLst>
      <p:ext uri="{BB962C8B-B14F-4D97-AF65-F5344CB8AC3E}">
        <p14:creationId xmlns:p14="http://schemas.microsoft.com/office/powerpoint/2010/main" val="369724869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41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lead-filled one.</a:t>
            </a:r>
          </a:p>
        </p:txBody>
      </p:sp>
    </p:spTree>
    <p:extLst>
      <p:ext uri="{BB962C8B-B14F-4D97-AF65-F5344CB8AC3E}">
        <p14:creationId xmlns:p14="http://schemas.microsoft.com/office/powerpoint/2010/main" val="667581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D) mass.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78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B) whether or not the surfaces move relative to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25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B) whether or not the surfaces move relative to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262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D) All of the above.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38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F508-43FB-2446-ABC0-20382D1BA595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D) All of the above.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15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-6350" y="0"/>
            <a:ext cx="9162288" cy="609600"/>
          </a:xfrm>
          <a:prstGeom prst="rect">
            <a:avLst/>
          </a:prstGeom>
          <a:solidFill>
            <a:srgbClr val="2E4499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7730" y="2890391"/>
            <a:ext cx="3418598" cy="107721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91440"/>
          <a:lstStyle>
            <a:lvl1pPr algn="l">
              <a:defRPr sz="3200" b="1">
                <a:solidFill>
                  <a:srgbClr val="F4431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65125" y="44450"/>
            <a:ext cx="800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Clicker</a:t>
            </a:r>
            <a:r>
              <a:rPr lang="en-US" sz="2800" baseline="0" dirty="0" smtClean="0">
                <a:solidFill>
                  <a:schemeClr val="bg1"/>
                </a:solidFill>
              </a:rPr>
              <a:t> Questions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© 2015 Pearson Education, Inc.</a:t>
            </a:r>
            <a:endParaRPr lang="en-GB" dirty="0"/>
          </a:p>
        </p:txBody>
      </p:sp>
      <p:pic>
        <p:nvPicPr>
          <p:cNvPr id="7" name="Picture 6" descr="HEWI9107_12_eca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675" y="602537"/>
            <a:ext cx="4886325" cy="625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2E44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37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141413"/>
            <a:ext cx="4038600" cy="5106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25" y="1141413"/>
            <a:ext cx="4038600" cy="5106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90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8922"/>
            <a:ext cx="8229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704011"/>
            <a:ext cx="8229600" cy="2176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87313" y="6613525"/>
            <a:ext cx="5399087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cs typeface="+mj-cs"/>
              </a:defRPr>
            </a:lvl1pPr>
          </a:lstStyle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hf sldNum="0" hdr="0" dt="0"/>
  <p:txStyles>
    <p:titleStyle>
      <a:lvl1pPr algn="l" rtl="0" fontAlgn="base">
        <a:spcBef>
          <a:spcPct val="50000"/>
        </a:spcBef>
        <a:spcAft>
          <a:spcPct val="0"/>
        </a:spcAft>
        <a:defRPr sz="3000" b="0">
          <a:solidFill>
            <a:srgbClr val="2E4499"/>
          </a:solidFill>
          <a:latin typeface="+mj-lt"/>
          <a:ea typeface="+mj-ea"/>
          <a:cs typeface="+mj-cs"/>
        </a:defRPr>
      </a:lvl1pPr>
      <a:lvl2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2pPr>
      <a:lvl3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3pPr>
      <a:lvl4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4pPr>
      <a:lvl5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512064" indent="-512064" algn="l" rtl="0" fontAlgn="base">
        <a:spcBef>
          <a:spcPct val="20000"/>
        </a:spcBef>
        <a:spcAft>
          <a:spcPct val="0"/>
        </a:spcAft>
        <a:buClrTx/>
        <a:buFont typeface="+mj-lt"/>
        <a:buAutoNum type="alphaLcParenR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fontAlgn="base">
        <a:spcBef>
          <a:spcPct val="20000"/>
        </a:spcBef>
        <a:spcAft>
          <a:spcPct val="0"/>
        </a:spcAft>
        <a:buClrTx/>
        <a:buChar char="–"/>
        <a:tabLst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Tx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Tx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Tx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1" name="Rectangle 43"/>
          <p:cNvSpPr>
            <a:spLocks noGrp="1" noChangeArrowheads="1"/>
          </p:cNvSpPr>
          <p:nvPr>
            <p:ph type="ctrTitle"/>
          </p:nvPr>
        </p:nvSpPr>
        <p:spPr>
          <a:xfrm>
            <a:off x="347730" y="2890391"/>
            <a:ext cx="3418598" cy="2062103"/>
          </a:xfrm>
        </p:spPr>
        <p:txBody>
          <a:bodyPr/>
          <a:lstStyle/>
          <a:p>
            <a:r>
              <a:rPr lang="en-US" dirty="0" smtClean="0"/>
              <a:t>Chapter 4</a:t>
            </a:r>
            <a:r>
              <a:rPr lang="en-US" dirty="0"/>
              <a:t>: </a:t>
            </a:r>
            <a:r>
              <a:rPr lang="en-US" dirty="0" smtClean="0"/>
              <a:t>Newton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/>
              <a:t>Second Law of Motion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5394325" y="8731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553998"/>
          </a:xfrm>
        </p:spPr>
        <p:txBody>
          <a:bodyPr/>
          <a:lstStyle/>
          <a:p>
            <a:r>
              <a:rPr lang="en-US" dirty="0"/>
              <a:t>Mass is most closely related to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inertia</a:t>
            </a:r>
            <a:r>
              <a:rPr lang="en-US" dirty="0"/>
              <a:t>.</a:t>
            </a:r>
          </a:p>
          <a:p>
            <a:r>
              <a:rPr lang="en-US" dirty="0" smtClean="0"/>
              <a:t>weight</a:t>
            </a:r>
            <a:r>
              <a:rPr lang="en-US" dirty="0"/>
              <a:t>.</a:t>
            </a:r>
          </a:p>
          <a:p>
            <a:r>
              <a:rPr lang="en-US" dirty="0" smtClean="0"/>
              <a:t>volume</a:t>
            </a:r>
            <a:r>
              <a:rPr lang="en-US" dirty="0"/>
              <a:t>.</a:t>
            </a:r>
          </a:p>
          <a:p>
            <a:r>
              <a:rPr lang="en-US" dirty="0" smtClean="0"/>
              <a:t>location.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761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553998"/>
          </a:xfrm>
        </p:spPr>
        <p:txBody>
          <a:bodyPr/>
          <a:lstStyle/>
          <a:p>
            <a:r>
              <a:rPr lang="en-US" dirty="0"/>
              <a:t>Mass is most closely related to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inertia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weight</a:t>
            </a:r>
            <a:r>
              <a:rPr lang="en-US" dirty="0"/>
              <a:t>.</a:t>
            </a:r>
          </a:p>
          <a:p>
            <a:r>
              <a:rPr lang="en-US" dirty="0" smtClean="0"/>
              <a:t>volume</a:t>
            </a:r>
            <a:r>
              <a:rPr lang="en-US" dirty="0"/>
              <a:t>.</a:t>
            </a:r>
          </a:p>
          <a:p>
            <a:r>
              <a:rPr lang="en-US" dirty="0" smtClean="0"/>
              <a:t>location.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170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object with a mass of 1 </a:t>
            </a:r>
            <a:r>
              <a:rPr lang="en-US" dirty="0" smtClean="0"/>
              <a:t>kilogram on </a:t>
            </a:r>
            <a:r>
              <a:rPr lang="en-US" dirty="0"/>
              <a:t>Earth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has </a:t>
            </a:r>
            <a:r>
              <a:rPr lang="en-US" dirty="0"/>
              <a:t>less mass on the Moon.</a:t>
            </a:r>
          </a:p>
          <a:p>
            <a:r>
              <a:rPr lang="en-US" dirty="0" smtClean="0"/>
              <a:t>has </a:t>
            </a:r>
            <a:r>
              <a:rPr lang="en-US" dirty="0"/>
              <a:t>the same mass on the Moon.</a:t>
            </a:r>
          </a:p>
          <a:p>
            <a:r>
              <a:rPr lang="en-US" dirty="0" smtClean="0"/>
              <a:t>has </a:t>
            </a:r>
            <a:r>
              <a:rPr lang="en-US" dirty="0"/>
              <a:t>more mass on the Moon.</a:t>
            </a:r>
          </a:p>
          <a:p>
            <a:r>
              <a:rPr lang="en-US" dirty="0" smtClean="0"/>
              <a:t>weighs </a:t>
            </a:r>
            <a:r>
              <a:rPr lang="en-US" dirty="0"/>
              <a:t>the same everywhere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703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object with a mass of 1 </a:t>
            </a:r>
            <a:r>
              <a:rPr lang="en-US" dirty="0" smtClean="0"/>
              <a:t>kilogram on </a:t>
            </a:r>
            <a:r>
              <a:rPr lang="en-US" dirty="0"/>
              <a:t>Earth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has </a:t>
            </a:r>
            <a:r>
              <a:rPr lang="en-US" dirty="0"/>
              <a:t>less mass on the Moon.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has </a:t>
            </a:r>
            <a:r>
              <a:rPr lang="en-US" b="1" dirty="0">
                <a:solidFill>
                  <a:srgbClr val="FF0000"/>
                </a:solidFill>
              </a:rPr>
              <a:t>the same mass on the Moon.</a:t>
            </a:r>
          </a:p>
          <a:p>
            <a:r>
              <a:rPr lang="en-US" dirty="0" smtClean="0"/>
              <a:t>has </a:t>
            </a:r>
            <a:r>
              <a:rPr lang="en-US" dirty="0"/>
              <a:t>more mass on the Moon.</a:t>
            </a:r>
          </a:p>
          <a:p>
            <a:r>
              <a:rPr lang="en-US" dirty="0" smtClean="0"/>
              <a:t>weighs </a:t>
            </a:r>
            <a:r>
              <a:rPr lang="en-US" dirty="0"/>
              <a:t>the same everywhere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982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object with a mass of 1 </a:t>
            </a:r>
            <a:r>
              <a:rPr lang="en-US" dirty="0" smtClean="0"/>
              <a:t>kilogram on </a:t>
            </a:r>
            <a:r>
              <a:rPr lang="en-US" dirty="0"/>
              <a:t>Earth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weighs </a:t>
            </a:r>
            <a:r>
              <a:rPr lang="en-US" dirty="0"/>
              <a:t>less on the Moon.</a:t>
            </a:r>
          </a:p>
          <a:p>
            <a:r>
              <a:rPr lang="en-US" dirty="0" smtClean="0"/>
              <a:t>weighs </a:t>
            </a:r>
            <a:r>
              <a:rPr lang="en-US" dirty="0"/>
              <a:t>the same on the Moon.</a:t>
            </a:r>
          </a:p>
          <a:p>
            <a:r>
              <a:rPr lang="en-US" dirty="0" smtClean="0"/>
              <a:t>weighs </a:t>
            </a:r>
            <a:r>
              <a:rPr lang="en-US" dirty="0"/>
              <a:t>more on the Moon.</a:t>
            </a:r>
          </a:p>
          <a:p>
            <a:r>
              <a:rPr lang="en-US" dirty="0" smtClean="0"/>
              <a:t>weighs </a:t>
            </a:r>
            <a:r>
              <a:rPr lang="en-US" dirty="0"/>
              <a:t>the same everywhere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653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object with a mass of 1 </a:t>
            </a:r>
            <a:r>
              <a:rPr lang="en-US" dirty="0" smtClean="0"/>
              <a:t>kilogram on </a:t>
            </a:r>
            <a:r>
              <a:rPr lang="en-US" dirty="0"/>
              <a:t>Earth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weighs </a:t>
            </a:r>
            <a:r>
              <a:rPr lang="en-US" b="1" dirty="0">
                <a:solidFill>
                  <a:srgbClr val="FF0000"/>
                </a:solidFill>
              </a:rPr>
              <a:t>less on the Moon.</a:t>
            </a:r>
          </a:p>
          <a:p>
            <a:r>
              <a:rPr lang="en-US" dirty="0" smtClean="0"/>
              <a:t>weighs </a:t>
            </a:r>
            <a:r>
              <a:rPr lang="en-US" dirty="0"/>
              <a:t>the same on the Moon.</a:t>
            </a:r>
          </a:p>
          <a:p>
            <a:r>
              <a:rPr lang="en-US" dirty="0" smtClean="0"/>
              <a:t>weighs </a:t>
            </a:r>
            <a:r>
              <a:rPr lang="en-US" dirty="0"/>
              <a:t>more on the Moon.</a:t>
            </a:r>
          </a:p>
          <a:p>
            <a:r>
              <a:rPr lang="en-US" dirty="0" smtClean="0"/>
              <a:t>weighs </a:t>
            </a:r>
            <a:r>
              <a:rPr lang="en-US" dirty="0"/>
              <a:t>the same everywhere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005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When we say that 1 kilogram weighs 10 N, we mean that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/>
              <a:t>kg is 10 N.</a:t>
            </a:r>
          </a:p>
          <a:p>
            <a:r>
              <a:rPr lang="en-US" dirty="0" smtClean="0"/>
              <a:t>it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/>
              <a:t>true at </a:t>
            </a:r>
            <a:r>
              <a:rPr lang="en-US" dirty="0" smtClean="0"/>
              <a:t>Earth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/>
              <a:t>surface.</a:t>
            </a:r>
          </a:p>
          <a:p>
            <a:r>
              <a:rPr lang="en-US" dirty="0" smtClean="0"/>
              <a:t>it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/>
              <a:t>true everywhere.</a:t>
            </a:r>
          </a:p>
          <a:p>
            <a:r>
              <a:rPr lang="en-US" dirty="0" smtClean="0"/>
              <a:t>mass </a:t>
            </a:r>
            <a:r>
              <a:rPr lang="en-US" dirty="0"/>
              <a:t>and weight are one and the same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865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When we say that 1 kilogram weighs 10 N, we mean that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/>
              <a:t>kg is 10 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it</a:t>
            </a:r>
            <a:r>
              <a:rPr lang="fr-FR" b="1" dirty="0" smtClean="0">
                <a:solidFill>
                  <a:srgbClr val="FF0000"/>
                </a:solidFill>
              </a:rPr>
              <a:t>'</a:t>
            </a:r>
            <a:r>
              <a:rPr lang="en-US" b="1" dirty="0" smtClean="0">
                <a:solidFill>
                  <a:srgbClr val="FF0000"/>
                </a:solidFill>
              </a:rPr>
              <a:t>s </a:t>
            </a:r>
            <a:r>
              <a:rPr lang="en-US" b="1" dirty="0">
                <a:solidFill>
                  <a:srgbClr val="FF0000"/>
                </a:solidFill>
              </a:rPr>
              <a:t>true at </a:t>
            </a:r>
            <a:r>
              <a:rPr lang="en-US" b="1" dirty="0" smtClean="0">
                <a:solidFill>
                  <a:srgbClr val="FF0000"/>
                </a:solidFill>
              </a:rPr>
              <a:t>Earth</a:t>
            </a:r>
            <a:r>
              <a:rPr lang="fr-FR" b="1" dirty="0" smtClean="0">
                <a:solidFill>
                  <a:srgbClr val="FF0000"/>
                </a:solidFill>
              </a:rPr>
              <a:t>'</a:t>
            </a:r>
            <a:r>
              <a:rPr lang="en-US" b="1" dirty="0" smtClean="0">
                <a:solidFill>
                  <a:srgbClr val="FF0000"/>
                </a:solidFill>
              </a:rPr>
              <a:t>s </a:t>
            </a:r>
            <a:r>
              <a:rPr lang="en-US" b="1" dirty="0">
                <a:solidFill>
                  <a:srgbClr val="FF0000"/>
                </a:solidFill>
              </a:rPr>
              <a:t>surface.</a:t>
            </a:r>
          </a:p>
          <a:p>
            <a:r>
              <a:rPr lang="en-US" dirty="0" smtClean="0"/>
              <a:t>it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/>
              <a:t>true everywhere.</a:t>
            </a:r>
          </a:p>
          <a:p>
            <a:r>
              <a:rPr lang="en-US" dirty="0" smtClean="0"/>
              <a:t>mass </a:t>
            </a:r>
            <a:r>
              <a:rPr lang="en-US" dirty="0"/>
              <a:t>and weight are one and the same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139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553998"/>
          </a:xfrm>
        </p:spPr>
        <p:txBody>
          <a:bodyPr/>
          <a:lstStyle/>
          <a:p>
            <a:r>
              <a:rPr lang="en-US" dirty="0"/>
              <a:t>When your mass increases, your weight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remain the same.</a:t>
            </a:r>
          </a:p>
          <a:p>
            <a:r>
              <a:rPr lang="en-US" dirty="0" smtClean="0"/>
              <a:t>also </a:t>
            </a:r>
            <a:r>
              <a:rPr lang="en-US" dirty="0"/>
              <a:t>increases.</a:t>
            </a:r>
          </a:p>
          <a:p>
            <a:r>
              <a:rPr lang="en-US" dirty="0" smtClean="0"/>
              <a:t>decreases</a:t>
            </a:r>
            <a:r>
              <a:rPr lang="en-US" dirty="0"/>
              <a:t>.</a:t>
            </a:r>
          </a:p>
          <a:p>
            <a:r>
              <a:rPr lang="en-US" dirty="0" smtClean="0"/>
              <a:t>transforms </a:t>
            </a:r>
            <a:r>
              <a:rPr lang="en-US" dirty="0"/>
              <a:t>to greater volume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584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553998"/>
          </a:xfrm>
        </p:spPr>
        <p:txBody>
          <a:bodyPr/>
          <a:lstStyle/>
          <a:p>
            <a:r>
              <a:rPr lang="en-US" dirty="0"/>
              <a:t>When your mass increases, your weight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remain the same.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also </a:t>
            </a:r>
            <a:r>
              <a:rPr lang="en-US" b="1" dirty="0">
                <a:solidFill>
                  <a:srgbClr val="FF0000"/>
                </a:solidFill>
              </a:rPr>
              <a:t>increases.</a:t>
            </a:r>
          </a:p>
          <a:p>
            <a:r>
              <a:rPr lang="en-US" dirty="0" smtClean="0"/>
              <a:t>decreases</a:t>
            </a:r>
            <a:r>
              <a:rPr lang="en-US" dirty="0"/>
              <a:t>.</a:t>
            </a:r>
          </a:p>
          <a:p>
            <a:r>
              <a:rPr lang="en-US" dirty="0" smtClean="0"/>
              <a:t>transforms </a:t>
            </a:r>
            <a:r>
              <a:rPr lang="en-US" dirty="0"/>
              <a:t>to greater volume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819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motorcycle </a:t>
            </a:r>
            <a:r>
              <a:rPr lang="en-US" dirty="0" smtClean="0"/>
              <a:t>undergoes acceleration </a:t>
            </a:r>
            <a:r>
              <a:rPr lang="en-US" dirty="0"/>
              <a:t>when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/>
              <a:t>Σ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/>
              <a:t>= 0.</a:t>
            </a:r>
          </a:p>
          <a:p>
            <a:r>
              <a:rPr lang="en-US" dirty="0" smtClean="0"/>
              <a:t>a </a:t>
            </a:r>
            <a:r>
              <a:rPr lang="en-US" dirty="0"/>
              <a:t>nonzero net force acts on it.</a:t>
            </a:r>
          </a:p>
          <a:p>
            <a:r>
              <a:rPr lang="en-US" dirty="0" smtClean="0"/>
              <a:t>it </a:t>
            </a:r>
            <a:r>
              <a:rPr lang="en-US" dirty="0"/>
              <a:t>is in equilibrium.</a:t>
            </a:r>
          </a:p>
          <a:p>
            <a:r>
              <a:rPr lang="en-US" dirty="0" smtClean="0"/>
              <a:t>All </a:t>
            </a:r>
            <a:r>
              <a:rPr lang="en-US" dirty="0"/>
              <a:t>of these.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324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553998"/>
          </a:xfrm>
        </p:spPr>
        <p:txBody>
          <a:bodyPr/>
          <a:lstStyle/>
          <a:p>
            <a:r>
              <a:rPr lang="en-US" dirty="0"/>
              <a:t>The force of gravity acting on a 2-kg melon 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2 </a:t>
            </a:r>
            <a:r>
              <a:rPr lang="en-US" dirty="0"/>
              <a:t>kg.</a:t>
            </a:r>
          </a:p>
          <a:p>
            <a:r>
              <a:rPr lang="en-US" dirty="0" smtClean="0"/>
              <a:t>10 </a:t>
            </a:r>
            <a:r>
              <a:rPr lang="en-US" dirty="0"/>
              <a:t>N.</a:t>
            </a:r>
          </a:p>
          <a:p>
            <a:r>
              <a:rPr lang="en-US" dirty="0" smtClean="0"/>
              <a:t>20 </a:t>
            </a:r>
            <a:r>
              <a:rPr lang="en-US" dirty="0"/>
              <a:t>N.</a:t>
            </a:r>
          </a:p>
          <a:p>
            <a:r>
              <a:rPr lang="en-US" dirty="0" smtClean="0"/>
              <a:t>more </a:t>
            </a:r>
            <a:r>
              <a:rPr lang="en-US" dirty="0"/>
              <a:t>than 20 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043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553998"/>
          </a:xfrm>
        </p:spPr>
        <p:txBody>
          <a:bodyPr/>
          <a:lstStyle/>
          <a:p>
            <a:r>
              <a:rPr lang="en-US" dirty="0"/>
              <a:t>The force of gravity acting on a 2-kg melon 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2 </a:t>
            </a:r>
            <a:r>
              <a:rPr lang="en-US" dirty="0"/>
              <a:t>kg.</a:t>
            </a:r>
          </a:p>
          <a:p>
            <a:r>
              <a:rPr lang="en-US" dirty="0" smtClean="0"/>
              <a:t>10 </a:t>
            </a:r>
            <a:r>
              <a:rPr lang="en-US" dirty="0"/>
              <a:t>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20 </a:t>
            </a:r>
            <a:r>
              <a:rPr lang="en-US" b="1" dirty="0">
                <a:solidFill>
                  <a:srgbClr val="FF0000"/>
                </a:solidFill>
              </a:rPr>
              <a:t>N.</a:t>
            </a:r>
          </a:p>
          <a:p>
            <a:r>
              <a:rPr lang="en-US" dirty="0" smtClean="0"/>
              <a:t>more </a:t>
            </a:r>
            <a:r>
              <a:rPr lang="en-US" dirty="0"/>
              <a:t>than 20 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5070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553998"/>
          </a:xfrm>
        </p:spPr>
        <p:txBody>
          <a:bodyPr/>
          <a:lstStyle/>
          <a:p>
            <a:r>
              <a:rPr lang="en-US" dirty="0"/>
              <a:t>For a given force, acceleration and mass are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directly </a:t>
            </a:r>
            <a:r>
              <a:rPr lang="en-US" dirty="0"/>
              <a:t>proportional to each other.</a:t>
            </a:r>
          </a:p>
          <a:p>
            <a:r>
              <a:rPr lang="en-US" dirty="0" smtClean="0"/>
              <a:t>inversely </a:t>
            </a:r>
            <a:r>
              <a:rPr lang="en-US" dirty="0"/>
              <a:t>proportional to each other.</a:t>
            </a:r>
          </a:p>
          <a:p>
            <a:r>
              <a:rPr lang="en-US" dirty="0" smtClean="0"/>
              <a:t>not </a:t>
            </a:r>
            <a:r>
              <a:rPr lang="en-US" dirty="0"/>
              <a:t>related.</a:t>
            </a:r>
          </a:p>
          <a:p>
            <a:r>
              <a:rPr lang="en-US" dirty="0" smtClean="0"/>
              <a:t>two </a:t>
            </a:r>
            <a:r>
              <a:rPr lang="en-US" dirty="0"/>
              <a:t>words for the same concept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15191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553998"/>
          </a:xfrm>
        </p:spPr>
        <p:txBody>
          <a:bodyPr/>
          <a:lstStyle/>
          <a:p>
            <a:r>
              <a:rPr lang="en-US" dirty="0"/>
              <a:t>For a given force, acceleration and mass are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directly </a:t>
            </a:r>
            <a:r>
              <a:rPr lang="en-US" dirty="0"/>
              <a:t>proportional to each other.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inversely </a:t>
            </a:r>
            <a:r>
              <a:rPr lang="en-US" b="1" dirty="0">
                <a:solidFill>
                  <a:srgbClr val="FF0000"/>
                </a:solidFill>
              </a:rPr>
              <a:t>proportional to each other.</a:t>
            </a:r>
          </a:p>
          <a:p>
            <a:r>
              <a:rPr lang="en-US" dirty="0" smtClean="0"/>
              <a:t>not </a:t>
            </a:r>
            <a:r>
              <a:rPr lang="en-US" dirty="0"/>
              <a:t>related.</a:t>
            </a:r>
          </a:p>
          <a:p>
            <a:r>
              <a:rPr lang="en-US" dirty="0" smtClean="0"/>
              <a:t>two </a:t>
            </a:r>
            <a:r>
              <a:rPr lang="en-US" dirty="0"/>
              <a:t>words for the same concept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088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As mass is added to a pushed object, its acceleration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increases</a:t>
            </a:r>
            <a:r>
              <a:rPr lang="en-US" dirty="0"/>
              <a:t>.</a:t>
            </a:r>
          </a:p>
          <a:p>
            <a:r>
              <a:rPr lang="en-US" dirty="0" smtClean="0"/>
              <a:t>decreases</a:t>
            </a:r>
            <a:r>
              <a:rPr lang="en-US" dirty="0"/>
              <a:t>.</a:t>
            </a:r>
          </a:p>
          <a:p>
            <a:r>
              <a:rPr lang="en-US" dirty="0" smtClean="0"/>
              <a:t>remains </a:t>
            </a:r>
            <a:r>
              <a:rPr lang="en-US" dirty="0"/>
              <a:t>constant.</a:t>
            </a:r>
          </a:p>
          <a:p>
            <a:r>
              <a:rPr lang="en-US" dirty="0" smtClean="0"/>
              <a:t>quickly </a:t>
            </a:r>
            <a:r>
              <a:rPr lang="en-US" dirty="0"/>
              <a:t>reaches zero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2821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As mass is added to a pushed object, its acceleration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3564053"/>
          </a:xfrm>
        </p:spPr>
        <p:txBody>
          <a:bodyPr/>
          <a:lstStyle/>
          <a:p>
            <a:r>
              <a:rPr lang="en-US" dirty="0" smtClean="0"/>
              <a:t>increases</a:t>
            </a:r>
            <a:r>
              <a:rPr lang="en-US" dirty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decreases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remains </a:t>
            </a:r>
            <a:r>
              <a:rPr lang="en-US" dirty="0"/>
              <a:t>constant.</a:t>
            </a:r>
          </a:p>
          <a:p>
            <a:r>
              <a:rPr lang="en-US" dirty="0" smtClean="0"/>
              <a:t>quickly </a:t>
            </a:r>
            <a:r>
              <a:rPr lang="en-US" dirty="0"/>
              <a:t>reaches zero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b="1" dirty="0"/>
              <a:t>Explanation: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Let the equation for </a:t>
            </a:r>
            <a:r>
              <a:rPr lang="en-US" sz="2200" dirty="0" smtClean="0"/>
              <a:t>Newton</a:t>
            </a:r>
            <a:r>
              <a:rPr lang="fr-FR" sz="2200" dirty="0" smtClean="0"/>
              <a:t>'</a:t>
            </a:r>
            <a:r>
              <a:rPr lang="en-US" sz="2200" dirty="0" smtClean="0"/>
              <a:t>s </a:t>
            </a:r>
            <a:r>
              <a:rPr lang="en-US" sz="2200" dirty="0"/>
              <a:t>second law guide your answers! More mass means less acceleration.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9790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938992"/>
          </a:xfrm>
        </p:spPr>
        <p:txBody>
          <a:bodyPr/>
          <a:lstStyle/>
          <a:p>
            <a:r>
              <a:rPr lang="en-US" dirty="0"/>
              <a:t>A cart is pushed and undergoes </a:t>
            </a:r>
            <a:r>
              <a:rPr lang="en-US" dirty="0" smtClean="0"/>
              <a:t>a certain </a:t>
            </a:r>
            <a:r>
              <a:rPr lang="en-US" dirty="0"/>
              <a:t>acceleration</a:t>
            </a:r>
            <a:r>
              <a:rPr lang="en-US" dirty="0" smtClean="0"/>
              <a:t>. If </a:t>
            </a:r>
            <a:r>
              <a:rPr lang="en-US" dirty="0"/>
              <a:t>it were </a:t>
            </a:r>
            <a:r>
              <a:rPr lang="en-US" dirty="0" smtClean="0"/>
              <a:t>pushed with </a:t>
            </a:r>
            <a:r>
              <a:rPr lang="en-US" dirty="0"/>
              <a:t>twice the force while its </a:t>
            </a:r>
            <a:r>
              <a:rPr lang="en-US" dirty="0" smtClean="0"/>
              <a:t>mass doubles</a:t>
            </a:r>
            <a:r>
              <a:rPr lang="en-US" dirty="0"/>
              <a:t>, its acceleration would be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one</a:t>
            </a:r>
            <a:r>
              <a:rPr lang="en-US" dirty="0"/>
              <a:t>-quarter.</a:t>
            </a:r>
          </a:p>
          <a:p>
            <a:r>
              <a:rPr lang="en-US" dirty="0" smtClean="0"/>
              <a:t>one</a:t>
            </a:r>
            <a:r>
              <a:rPr lang="en-US" dirty="0"/>
              <a:t>-half.</a:t>
            </a:r>
          </a:p>
          <a:p>
            <a:r>
              <a:rPr lang="en-US" dirty="0" smtClean="0"/>
              <a:t>the </a:t>
            </a:r>
            <a:r>
              <a:rPr lang="en-US" dirty="0"/>
              <a:t>same.</a:t>
            </a:r>
          </a:p>
          <a:p>
            <a:r>
              <a:rPr lang="en-US" dirty="0" smtClean="0"/>
              <a:t>nearly </a:t>
            </a:r>
            <a:r>
              <a:rPr lang="en-US" dirty="0"/>
              <a:t>but not quite double.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7616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938992"/>
          </a:xfrm>
        </p:spPr>
        <p:txBody>
          <a:bodyPr/>
          <a:lstStyle/>
          <a:p>
            <a:r>
              <a:rPr lang="en-US" dirty="0"/>
              <a:t>A cart is pushed and undergoes </a:t>
            </a:r>
            <a:r>
              <a:rPr lang="en-US" dirty="0" smtClean="0"/>
              <a:t>a certain </a:t>
            </a:r>
            <a:r>
              <a:rPr lang="en-US" dirty="0"/>
              <a:t>acceleration</a:t>
            </a:r>
            <a:r>
              <a:rPr lang="en-US" dirty="0" smtClean="0"/>
              <a:t>. If </a:t>
            </a:r>
            <a:r>
              <a:rPr lang="en-US" dirty="0"/>
              <a:t>it were </a:t>
            </a:r>
            <a:r>
              <a:rPr lang="en-US" dirty="0" smtClean="0"/>
              <a:t>pushed with </a:t>
            </a:r>
            <a:r>
              <a:rPr lang="en-US" dirty="0"/>
              <a:t>twice the force while its </a:t>
            </a:r>
            <a:r>
              <a:rPr lang="en-US" dirty="0" smtClean="0"/>
              <a:t>mass doubles</a:t>
            </a:r>
            <a:r>
              <a:rPr lang="en-US" dirty="0"/>
              <a:t>, its acceleration would be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3976473"/>
          </a:xfrm>
        </p:spPr>
        <p:txBody>
          <a:bodyPr/>
          <a:lstStyle/>
          <a:p>
            <a:r>
              <a:rPr lang="en-US" dirty="0" smtClean="0"/>
              <a:t>one</a:t>
            </a:r>
            <a:r>
              <a:rPr lang="en-US" dirty="0"/>
              <a:t>-quarter.</a:t>
            </a:r>
          </a:p>
          <a:p>
            <a:r>
              <a:rPr lang="en-US" dirty="0" smtClean="0"/>
              <a:t>one</a:t>
            </a:r>
            <a:r>
              <a:rPr lang="en-US" dirty="0"/>
              <a:t>-half.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same.</a:t>
            </a:r>
          </a:p>
          <a:p>
            <a:r>
              <a:rPr lang="en-US" dirty="0" smtClean="0"/>
              <a:t>nearly </a:t>
            </a:r>
            <a:r>
              <a:rPr lang="en-US" dirty="0"/>
              <a:t>but not quite double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200" b="1" dirty="0"/>
              <a:t>Explanation: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Let the equation for </a:t>
            </a:r>
            <a:r>
              <a:rPr lang="en-US" sz="2200" dirty="0" smtClean="0"/>
              <a:t>Newton</a:t>
            </a:r>
            <a:r>
              <a:rPr lang="fr-FR" sz="2200" dirty="0" smtClean="0"/>
              <a:t>'</a:t>
            </a:r>
            <a:r>
              <a:rPr lang="en-US" sz="2200" dirty="0" smtClean="0"/>
              <a:t>s </a:t>
            </a:r>
            <a:r>
              <a:rPr lang="en-US" sz="2200" dirty="0"/>
              <a:t>second law</a:t>
            </a:r>
            <a:r>
              <a:rPr lang="en-US" sz="2200" dirty="0" smtClean="0"/>
              <a:t>, a </a:t>
            </a:r>
            <a:r>
              <a:rPr lang="en-US" sz="2200" i="1" dirty="0"/>
              <a:t>=</a:t>
            </a:r>
            <a:r>
              <a:rPr lang="en-US" sz="2200" i="1" dirty="0" smtClean="0"/>
              <a:t> </a:t>
            </a:r>
            <a:r>
              <a:rPr lang="en-US" sz="2200" i="1" dirty="0"/>
              <a:t>F/m</a:t>
            </a:r>
            <a:r>
              <a:rPr lang="en-US" sz="2200" dirty="0"/>
              <a:t>, guide your answer. The ratios </a:t>
            </a:r>
            <a:r>
              <a:rPr lang="en-US" sz="2200" i="1" dirty="0"/>
              <a:t>F/m</a:t>
            </a:r>
            <a:r>
              <a:rPr lang="en-US" sz="2200" dirty="0"/>
              <a:t> and </a:t>
            </a:r>
            <a:r>
              <a:rPr lang="en-US" sz="2200" i="1" dirty="0"/>
              <a:t>2F/2m</a:t>
            </a:r>
            <a:r>
              <a:rPr lang="en-US" sz="2200" dirty="0"/>
              <a:t> are the same. So acceleration is the same either way.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6316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938992"/>
          </a:xfrm>
        </p:spPr>
        <p:txBody>
          <a:bodyPr/>
          <a:lstStyle/>
          <a:p>
            <a:r>
              <a:rPr lang="en-US" dirty="0"/>
              <a:t>A cart is pushed and undergoes </a:t>
            </a:r>
            <a:r>
              <a:rPr lang="en-US" dirty="0" smtClean="0"/>
              <a:t>a certain </a:t>
            </a:r>
            <a:r>
              <a:rPr lang="en-US" dirty="0"/>
              <a:t>acceleration</a:t>
            </a:r>
            <a:r>
              <a:rPr lang="en-US" dirty="0" smtClean="0"/>
              <a:t>. If </a:t>
            </a:r>
            <a:r>
              <a:rPr lang="en-US" dirty="0"/>
              <a:t>the force is held constant and the mass of the </a:t>
            </a:r>
            <a:r>
              <a:rPr lang="en-US" dirty="0" smtClean="0"/>
              <a:t>cart doubles</a:t>
            </a:r>
            <a:r>
              <a:rPr lang="en-US" dirty="0"/>
              <a:t>, its acceleration would be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one</a:t>
            </a:r>
            <a:r>
              <a:rPr lang="en-US" dirty="0"/>
              <a:t>-quarter.</a:t>
            </a:r>
          </a:p>
          <a:p>
            <a:r>
              <a:rPr lang="en-US" dirty="0" smtClean="0"/>
              <a:t>one</a:t>
            </a:r>
            <a:r>
              <a:rPr lang="en-US" dirty="0"/>
              <a:t>-half.</a:t>
            </a:r>
          </a:p>
          <a:p>
            <a:r>
              <a:rPr lang="en-US" dirty="0" smtClean="0"/>
              <a:t>the </a:t>
            </a:r>
            <a:r>
              <a:rPr lang="en-US" dirty="0"/>
              <a:t>same.</a:t>
            </a:r>
          </a:p>
          <a:p>
            <a:r>
              <a:rPr lang="en-US" dirty="0" smtClean="0"/>
              <a:t>nearly </a:t>
            </a:r>
            <a:r>
              <a:rPr lang="en-US" dirty="0"/>
              <a:t>but not quite twice.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957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938992"/>
          </a:xfrm>
        </p:spPr>
        <p:txBody>
          <a:bodyPr/>
          <a:lstStyle/>
          <a:p>
            <a:r>
              <a:rPr lang="en-US" dirty="0"/>
              <a:t>A cart is pushed and undergoes </a:t>
            </a:r>
            <a:r>
              <a:rPr lang="en-US" dirty="0" smtClean="0"/>
              <a:t>a certain </a:t>
            </a:r>
            <a:r>
              <a:rPr lang="en-US" dirty="0"/>
              <a:t>acceleration</a:t>
            </a:r>
            <a:r>
              <a:rPr lang="en-US" dirty="0" smtClean="0"/>
              <a:t>. If </a:t>
            </a:r>
            <a:r>
              <a:rPr lang="en-US" dirty="0"/>
              <a:t>the force is held constant and the mass of the </a:t>
            </a:r>
            <a:r>
              <a:rPr lang="en-US" dirty="0" smtClean="0"/>
              <a:t>cart doubles</a:t>
            </a:r>
            <a:r>
              <a:rPr lang="en-US" dirty="0"/>
              <a:t>, its acceleration would be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one</a:t>
            </a:r>
            <a:r>
              <a:rPr lang="en-US" dirty="0"/>
              <a:t>-quarter.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one</a:t>
            </a:r>
            <a:r>
              <a:rPr lang="en-US" b="1" dirty="0">
                <a:solidFill>
                  <a:srgbClr val="FF0000"/>
                </a:solidFill>
              </a:rPr>
              <a:t>-half.</a:t>
            </a:r>
          </a:p>
          <a:p>
            <a:r>
              <a:rPr lang="en-US" dirty="0" smtClean="0"/>
              <a:t>the </a:t>
            </a:r>
            <a:r>
              <a:rPr lang="en-US" dirty="0"/>
              <a:t>same.</a:t>
            </a:r>
          </a:p>
          <a:p>
            <a:r>
              <a:rPr lang="en-US" dirty="0" smtClean="0"/>
              <a:t>nearly </a:t>
            </a:r>
            <a:r>
              <a:rPr lang="en-US" dirty="0"/>
              <a:t>but not quite twice</a:t>
            </a:r>
            <a:r>
              <a:rPr lang="en-US" dirty="0" smtClean="0"/>
              <a:t>.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7421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motorcycle </a:t>
            </a:r>
            <a:r>
              <a:rPr lang="en-US" dirty="0" smtClean="0"/>
              <a:t>undergoes acceleration </a:t>
            </a:r>
            <a:r>
              <a:rPr lang="en-US" dirty="0"/>
              <a:t>when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/>
              <a:t>Σ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/>
              <a:t>= 0.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 </a:t>
            </a:r>
            <a:r>
              <a:rPr lang="en-US" b="1" dirty="0">
                <a:solidFill>
                  <a:srgbClr val="FF0000"/>
                </a:solidFill>
              </a:rPr>
              <a:t>nonzero net force acts on it.</a:t>
            </a:r>
          </a:p>
          <a:p>
            <a:r>
              <a:rPr lang="en-US" dirty="0" smtClean="0"/>
              <a:t>it </a:t>
            </a:r>
            <a:r>
              <a:rPr lang="en-US" dirty="0"/>
              <a:t>is in equilibrium.</a:t>
            </a:r>
          </a:p>
          <a:p>
            <a:r>
              <a:rPr lang="en-US" dirty="0" smtClean="0"/>
              <a:t>All </a:t>
            </a:r>
            <a:r>
              <a:rPr lang="en-US" dirty="0"/>
              <a:t>of these.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45518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During each second of free fall, the speed of an object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increases </a:t>
            </a:r>
            <a:r>
              <a:rPr lang="en-US" dirty="0"/>
              <a:t>by the same amount.</a:t>
            </a:r>
          </a:p>
          <a:p>
            <a:r>
              <a:rPr lang="en-US" dirty="0" smtClean="0"/>
              <a:t>changes </a:t>
            </a:r>
            <a:r>
              <a:rPr lang="en-US" dirty="0"/>
              <a:t>by increasing amounts each second.</a:t>
            </a:r>
          </a:p>
          <a:p>
            <a:r>
              <a:rPr lang="en-US" dirty="0" smtClean="0"/>
              <a:t>remains </a:t>
            </a:r>
            <a:r>
              <a:rPr lang="en-US" dirty="0"/>
              <a:t>constant.</a:t>
            </a:r>
          </a:p>
          <a:p>
            <a:r>
              <a:rPr lang="en-US" dirty="0" smtClean="0"/>
              <a:t>doubles </a:t>
            </a:r>
            <a:r>
              <a:rPr lang="en-US" dirty="0"/>
              <a:t>each second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96843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During each second of free fall, the speed of an object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increases </a:t>
            </a:r>
            <a:r>
              <a:rPr lang="en-US" b="1" dirty="0">
                <a:solidFill>
                  <a:srgbClr val="FF0000"/>
                </a:solidFill>
              </a:rPr>
              <a:t>by the same amount.</a:t>
            </a:r>
          </a:p>
          <a:p>
            <a:r>
              <a:rPr lang="en-US" dirty="0" smtClean="0"/>
              <a:t>changes </a:t>
            </a:r>
            <a:r>
              <a:rPr lang="en-US" dirty="0"/>
              <a:t>by increasing amounts each second.</a:t>
            </a:r>
          </a:p>
          <a:p>
            <a:r>
              <a:rPr lang="en-US" dirty="0" smtClean="0"/>
              <a:t>remains </a:t>
            </a:r>
            <a:r>
              <a:rPr lang="en-US" dirty="0"/>
              <a:t>constant.</a:t>
            </a:r>
          </a:p>
          <a:p>
            <a:r>
              <a:rPr lang="en-US" dirty="0" smtClean="0"/>
              <a:t>doubles </a:t>
            </a:r>
            <a:r>
              <a:rPr lang="en-US" dirty="0"/>
              <a:t>each second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30380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The reason a 10-kg rock falls </a:t>
            </a:r>
            <a:r>
              <a:rPr lang="en-US" dirty="0" smtClean="0"/>
              <a:t>no </a:t>
            </a:r>
            <a:r>
              <a:rPr lang="en-US" dirty="0"/>
              <a:t>faster than a 5-kg rock in free fall is that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10-kg rock has greater acceleration.</a:t>
            </a:r>
          </a:p>
          <a:p>
            <a:r>
              <a:rPr lang="en-US" dirty="0" smtClean="0"/>
              <a:t>the </a:t>
            </a:r>
            <a:r>
              <a:rPr lang="en-US" dirty="0"/>
              <a:t>5-kg rock has greater acceleration.</a:t>
            </a:r>
          </a:p>
          <a:p>
            <a:r>
              <a:rPr lang="en-US" dirty="0" smtClean="0"/>
              <a:t>the </a:t>
            </a:r>
            <a:r>
              <a:rPr lang="en-US" dirty="0"/>
              <a:t>force of gravity is the same for both.</a:t>
            </a:r>
          </a:p>
          <a:p>
            <a:r>
              <a:rPr lang="en-US" dirty="0" smtClean="0"/>
              <a:t>the </a:t>
            </a:r>
            <a:r>
              <a:rPr lang="en-US" dirty="0"/>
              <a:t>force/mass ratio is the same for both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2476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The reason a 10-kg rock falls </a:t>
            </a:r>
            <a:r>
              <a:rPr lang="en-US" dirty="0" smtClean="0"/>
              <a:t>no </a:t>
            </a:r>
            <a:r>
              <a:rPr lang="en-US" dirty="0"/>
              <a:t>faster than a 5-kg rock in free fall is that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10-kg rock has greater acceleration.</a:t>
            </a:r>
          </a:p>
          <a:p>
            <a:r>
              <a:rPr lang="en-US" dirty="0" smtClean="0"/>
              <a:t>the </a:t>
            </a:r>
            <a:r>
              <a:rPr lang="en-US" dirty="0"/>
              <a:t>5-kg rock has greater acceleration.</a:t>
            </a:r>
          </a:p>
          <a:p>
            <a:r>
              <a:rPr lang="en-US" dirty="0" smtClean="0"/>
              <a:t>the </a:t>
            </a:r>
            <a:r>
              <a:rPr lang="en-US" dirty="0"/>
              <a:t>force of gravity is the same for both.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force/mass ratio is the same for both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2896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dirty="0" smtClean="0"/>
              <a:t>Newton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/>
              <a:t>second law to answer this question: The acceleration of a vertically thrown ball at the top of its path 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14864"/>
            <a:ext cx="8229600" cy="1932837"/>
          </a:xfrm>
        </p:spPr>
        <p:txBody>
          <a:bodyPr/>
          <a:lstStyle/>
          <a:p>
            <a:r>
              <a:rPr lang="en-US" dirty="0"/>
              <a:t>0.</a:t>
            </a:r>
          </a:p>
          <a:p>
            <a:r>
              <a:rPr lang="en-US" dirty="0" smtClean="0"/>
              <a:t>10 </a:t>
            </a:r>
            <a:r>
              <a:rPr lang="en-US" dirty="0"/>
              <a:t>m/s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  <a:p>
            <a:r>
              <a:rPr lang="en-US" dirty="0" smtClean="0"/>
              <a:t>between </a:t>
            </a:r>
            <a:r>
              <a:rPr lang="en-US" dirty="0"/>
              <a:t>0 and 10 m/s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  <a:p>
            <a:r>
              <a:rPr lang="en-US" dirty="0" smtClean="0"/>
              <a:t>dependent </a:t>
            </a:r>
            <a:r>
              <a:rPr lang="en-US" dirty="0"/>
              <a:t>on the initial speed of the ball.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2882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dirty="0" smtClean="0"/>
              <a:t>Newton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/>
              <a:t>second law to answer this question: The acceleration of a vertically thrown ball at the top of its path 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14600"/>
            <a:ext cx="8229600" cy="3822585"/>
          </a:xfrm>
        </p:spPr>
        <p:txBody>
          <a:bodyPr/>
          <a:lstStyle/>
          <a:p>
            <a:r>
              <a:rPr lang="en-US" dirty="0"/>
              <a:t>0.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10 </a:t>
            </a:r>
            <a:r>
              <a:rPr lang="en-US" b="1" dirty="0">
                <a:solidFill>
                  <a:srgbClr val="FF0000"/>
                </a:solidFill>
              </a:rPr>
              <a:t>m/s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between </a:t>
            </a:r>
            <a:r>
              <a:rPr lang="en-US" dirty="0"/>
              <a:t>0 and 10 m/s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  <a:p>
            <a:r>
              <a:rPr lang="en-US" dirty="0" smtClean="0"/>
              <a:t>dependent </a:t>
            </a:r>
            <a:r>
              <a:rPr lang="en-US" dirty="0"/>
              <a:t>on the initial speed of the ball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2200" b="1" dirty="0"/>
              <a:t>Explanation: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This question is a toughie for most people. At the top gravity still acts, so </a:t>
            </a:r>
            <a:r>
              <a:rPr lang="en-US" sz="2200" dirty="0" smtClean="0"/>
              <a:t>there</a:t>
            </a:r>
            <a:r>
              <a:rPr lang="fr-FR" sz="2200" dirty="0" smtClean="0"/>
              <a:t>'</a:t>
            </a:r>
            <a:r>
              <a:rPr lang="en-US" sz="2200" dirty="0" smtClean="0"/>
              <a:t>s </a:t>
            </a:r>
            <a:r>
              <a:rPr lang="en-US" sz="2200" dirty="0"/>
              <a:t>a force on it. It still has mass. So in accord with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i="1" dirty="0" smtClean="0"/>
              <a:t>a </a:t>
            </a:r>
            <a:r>
              <a:rPr lang="en-US" sz="2200" i="1" dirty="0"/>
              <a:t>= F/m</a:t>
            </a:r>
            <a:r>
              <a:rPr lang="en-US" sz="2200" dirty="0"/>
              <a:t>, a cannot be 0 as is popularly and wrongly asserted.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0074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/>
              <a:t>The amount of air resistance </a:t>
            </a:r>
            <a:r>
              <a:rPr lang="en-US" dirty="0" smtClean="0"/>
              <a:t>that acts </a:t>
            </a:r>
            <a:r>
              <a:rPr lang="en-US" dirty="0"/>
              <a:t>on a wingsuit flyer (and a flying squirrel) depends on the </a:t>
            </a:r>
            <a:r>
              <a:rPr lang="en-US" dirty="0" smtClean="0"/>
              <a:t>flyer</a:t>
            </a:r>
            <a:r>
              <a:rPr lang="fr-FR" dirty="0" smtClean="0"/>
              <a:t>'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area</a:t>
            </a:r>
            <a:r>
              <a:rPr lang="en-US" dirty="0"/>
              <a:t>.</a:t>
            </a:r>
          </a:p>
          <a:p>
            <a:r>
              <a:rPr lang="en-US" dirty="0" smtClean="0"/>
              <a:t>speed</a:t>
            </a:r>
            <a:r>
              <a:rPr lang="en-US" dirty="0"/>
              <a:t>.</a:t>
            </a:r>
          </a:p>
          <a:p>
            <a:r>
              <a:rPr lang="en-US" dirty="0" smtClean="0"/>
              <a:t>area </a:t>
            </a:r>
            <a:r>
              <a:rPr lang="en-US" dirty="0"/>
              <a:t>and speed.</a:t>
            </a:r>
          </a:p>
          <a:p>
            <a:r>
              <a:rPr lang="en-US" dirty="0" smtClean="0"/>
              <a:t>acceleration.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4781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/>
              <a:t>The amount of air resistance </a:t>
            </a:r>
            <a:r>
              <a:rPr lang="en-US" dirty="0" smtClean="0"/>
              <a:t>that acts </a:t>
            </a:r>
            <a:r>
              <a:rPr lang="en-US" dirty="0"/>
              <a:t>on a wingsuit flyer (and a flying squirrel) depends on the </a:t>
            </a:r>
            <a:r>
              <a:rPr lang="en-US" dirty="0" smtClean="0"/>
              <a:t>flyer</a:t>
            </a:r>
            <a:r>
              <a:rPr lang="fr-FR" dirty="0" smtClean="0"/>
              <a:t>'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area</a:t>
            </a:r>
            <a:r>
              <a:rPr lang="en-US" dirty="0"/>
              <a:t>.</a:t>
            </a:r>
          </a:p>
          <a:p>
            <a:r>
              <a:rPr lang="en-US" dirty="0" smtClean="0"/>
              <a:t>speed</a:t>
            </a:r>
            <a:r>
              <a:rPr lang="en-US" dirty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area </a:t>
            </a:r>
            <a:r>
              <a:rPr lang="en-US" b="1" dirty="0">
                <a:solidFill>
                  <a:srgbClr val="FF0000"/>
                </a:solidFill>
              </a:rPr>
              <a:t>and speed.</a:t>
            </a:r>
          </a:p>
          <a:p>
            <a:r>
              <a:rPr lang="en-US" dirty="0" smtClean="0"/>
              <a:t>acceleration.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10023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938992"/>
          </a:xfrm>
        </p:spPr>
        <p:txBody>
          <a:bodyPr/>
          <a:lstStyle/>
          <a:p>
            <a:r>
              <a:rPr lang="en-US" dirty="0"/>
              <a:t>A lead-filled tennis ball and a regular </a:t>
            </a:r>
            <a:r>
              <a:rPr lang="en-US" dirty="0" smtClean="0"/>
              <a:t>tennis </a:t>
            </a:r>
            <a:r>
              <a:rPr lang="en-US" dirty="0"/>
              <a:t>ball are dropped from the top </a:t>
            </a:r>
            <a:r>
              <a:rPr lang="en-US" dirty="0" smtClean="0"/>
              <a:t>of a </a:t>
            </a:r>
            <a:r>
              <a:rPr lang="en-US" dirty="0"/>
              <a:t>tall building at the same time. Air drag does affect motion. Which reaches the ground first?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lead-filled one.</a:t>
            </a:r>
          </a:p>
          <a:p>
            <a:r>
              <a:rPr lang="en-US" dirty="0" smtClean="0"/>
              <a:t>The </a:t>
            </a:r>
            <a:r>
              <a:rPr lang="en-US" dirty="0"/>
              <a:t>regular one.</a:t>
            </a:r>
          </a:p>
          <a:p>
            <a:r>
              <a:rPr lang="en-US" dirty="0" smtClean="0"/>
              <a:t>They </a:t>
            </a:r>
            <a:r>
              <a:rPr lang="en-US" dirty="0"/>
              <a:t>both reach the ground at the same time.</a:t>
            </a:r>
          </a:p>
          <a:p>
            <a:r>
              <a:rPr lang="en-US" dirty="0" smtClean="0"/>
              <a:t>No </a:t>
            </a:r>
            <a:r>
              <a:rPr lang="en-US" dirty="0"/>
              <a:t>way to say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9109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938992"/>
          </a:xfrm>
        </p:spPr>
        <p:txBody>
          <a:bodyPr/>
          <a:lstStyle/>
          <a:p>
            <a:r>
              <a:rPr lang="en-US" dirty="0"/>
              <a:t>A lead-filled tennis ball and a </a:t>
            </a:r>
            <a:r>
              <a:rPr lang="en-US" dirty="0" smtClean="0"/>
              <a:t>regular tennis </a:t>
            </a:r>
            <a:r>
              <a:rPr lang="en-US" dirty="0"/>
              <a:t>ball are dropped from the top </a:t>
            </a:r>
            <a:r>
              <a:rPr lang="en-US" dirty="0" smtClean="0"/>
              <a:t>of a </a:t>
            </a:r>
            <a:r>
              <a:rPr lang="en-US" dirty="0"/>
              <a:t>tall building at the same time. Air drag does affect motion. Which reaches the ground first?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356405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lead-filled one.</a:t>
            </a:r>
          </a:p>
          <a:p>
            <a:r>
              <a:rPr lang="en-US" dirty="0" smtClean="0"/>
              <a:t>The </a:t>
            </a:r>
            <a:r>
              <a:rPr lang="en-US" dirty="0"/>
              <a:t>regular one.</a:t>
            </a:r>
          </a:p>
          <a:p>
            <a:r>
              <a:rPr lang="en-US" dirty="0" smtClean="0"/>
              <a:t>They </a:t>
            </a:r>
            <a:r>
              <a:rPr lang="en-US" dirty="0"/>
              <a:t>both reach the ground at the same time.</a:t>
            </a:r>
          </a:p>
          <a:p>
            <a:r>
              <a:rPr lang="en-US" dirty="0" smtClean="0"/>
              <a:t>No </a:t>
            </a:r>
            <a:r>
              <a:rPr lang="en-US" dirty="0"/>
              <a:t>way to say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200" b="1" dirty="0"/>
              <a:t>Explanation: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Like the falling parachutists in the text, the heavier one has a greater terminal speed and hits the ground first. 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554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When a net force acts on an object</a:t>
            </a:r>
            <a:r>
              <a:rPr lang="en-US" dirty="0" smtClean="0"/>
              <a:t>, its acceleration </a:t>
            </a:r>
            <a:r>
              <a:rPr lang="en-US" dirty="0"/>
              <a:t>depends on the </a:t>
            </a:r>
            <a:r>
              <a:rPr lang="en-US" dirty="0" smtClean="0"/>
              <a:t>object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initial </a:t>
            </a:r>
            <a:r>
              <a:rPr lang="en-US" dirty="0"/>
              <a:t>speed.	</a:t>
            </a:r>
          </a:p>
          <a:p>
            <a:r>
              <a:rPr lang="en-US" dirty="0" smtClean="0"/>
              <a:t>volume</a:t>
            </a:r>
            <a:r>
              <a:rPr lang="en-US" dirty="0"/>
              <a:t>.</a:t>
            </a:r>
          </a:p>
          <a:p>
            <a:r>
              <a:rPr lang="en-US" dirty="0" smtClean="0"/>
              <a:t>weight</a:t>
            </a:r>
            <a:r>
              <a:rPr lang="en-US" dirty="0"/>
              <a:t>.</a:t>
            </a:r>
          </a:p>
          <a:p>
            <a:r>
              <a:rPr lang="en-US" dirty="0" smtClean="0"/>
              <a:t>mass.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6079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3"/>
            <a:ext cx="8396336" cy="2129324"/>
          </a:xfrm>
        </p:spPr>
        <p:txBody>
          <a:bodyPr/>
          <a:lstStyle/>
          <a:p>
            <a:r>
              <a:rPr lang="en-US" dirty="0"/>
              <a:t>A lead-filled tennis ball and a regular tennis ball are dropped from the top </a:t>
            </a:r>
            <a:r>
              <a:rPr lang="en-US" dirty="0" smtClean="0"/>
              <a:t>of a </a:t>
            </a:r>
            <a:r>
              <a:rPr lang="en-US" dirty="0"/>
              <a:t>tall building. Air drag does affect motion. The ball </a:t>
            </a:r>
            <a:r>
              <a:rPr lang="en-US" dirty="0" smtClean="0"/>
              <a:t>that experiences </a:t>
            </a:r>
            <a:r>
              <a:rPr lang="en-US" dirty="0"/>
              <a:t>the greater amount of air drag is the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2332946"/>
          </a:xfrm>
        </p:spPr>
        <p:txBody>
          <a:bodyPr/>
          <a:lstStyle/>
          <a:p>
            <a:r>
              <a:rPr lang="en-US" dirty="0" smtClean="0"/>
              <a:t>lead</a:t>
            </a:r>
            <a:r>
              <a:rPr lang="en-US" dirty="0"/>
              <a:t>-filled one.</a:t>
            </a:r>
          </a:p>
          <a:p>
            <a:r>
              <a:rPr lang="en-US" dirty="0" smtClean="0"/>
              <a:t>regular </a:t>
            </a:r>
            <a:r>
              <a:rPr lang="en-US" dirty="0"/>
              <a:t>one.</a:t>
            </a:r>
          </a:p>
          <a:p>
            <a:r>
              <a:rPr lang="en-US" dirty="0" smtClean="0"/>
              <a:t>Neither</a:t>
            </a:r>
            <a:r>
              <a:rPr lang="en-US" dirty="0"/>
              <a:t>, for both experience the same amount of air resistance.</a:t>
            </a:r>
          </a:p>
          <a:p>
            <a:r>
              <a:rPr lang="en-US" dirty="0" smtClean="0"/>
              <a:t>No </a:t>
            </a:r>
            <a:r>
              <a:rPr lang="en-US" dirty="0"/>
              <a:t>way to say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7881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3"/>
            <a:ext cx="8396336" cy="2129324"/>
          </a:xfrm>
        </p:spPr>
        <p:txBody>
          <a:bodyPr/>
          <a:lstStyle/>
          <a:p>
            <a:r>
              <a:rPr lang="en-US" dirty="0"/>
              <a:t>A lead-filled tennis ball and a regular tennis ball are dropped from the top </a:t>
            </a:r>
            <a:r>
              <a:rPr lang="en-US" dirty="0" smtClean="0"/>
              <a:t>of a </a:t>
            </a:r>
            <a:r>
              <a:rPr lang="en-US" dirty="0"/>
              <a:t>tall building. Air drag does affect motion. The ball </a:t>
            </a:r>
            <a:r>
              <a:rPr lang="en-US" dirty="0" smtClean="0"/>
              <a:t>that experiences </a:t>
            </a:r>
            <a:r>
              <a:rPr lang="en-US" dirty="0"/>
              <a:t>the greater amount of air drag is the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362560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lead</a:t>
            </a:r>
            <a:r>
              <a:rPr lang="en-US" b="1" dirty="0">
                <a:solidFill>
                  <a:srgbClr val="FF0000"/>
                </a:solidFill>
              </a:rPr>
              <a:t>-filled one.</a:t>
            </a:r>
          </a:p>
          <a:p>
            <a:r>
              <a:rPr lang="en-US" dirty="0" smtClean="0"/>
              <a:t>regular </a:t>
            </a:r>
            <a:r>
              <a:rPr lang="en-US" dirty="0"/>
              <a:t>one.</a:t>
            </a:r>
          </a:p>
          <a:p>
            <a:r>
              <a:rPr lang="en-US" dirty="0" smtClean="0"/>
              <a:t>Neither</a:t>
            </a:r>
            <a:r>
              <a:rPr lang="en-US" dirty="0"/>
              <a:t>, for both experience the same amount of air resistance.</a:t>
            </a:r>
          </a:p>
          <a:p>
            <a:r>
              <a:rPr lang="en-US" dirty="0" smtClean="0"/>
              <a:t>No </a:t>
            </a:r>
            <a:r>
              <a:rPr lang="en-US" dirty="0"/>
              <a:t>way to say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200" b="1" dirty="0"/>
              <a:t>Explanation: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The faster ball of the same size experiences more air drag</a:t>
            </a:r>
            <a:r>
              <a:rPr lang="en-US" sz="2200" dirty="0" smtClean="0"/>
              <a:t>!</a:t>
            </a:r>
            <a:endParaRPr lang="en-US" sz="2200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887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When a net force acts on an object</a:t>
            </a:r>
            <a:r>
              <a:rPr lang="en-US" dirty="0" smtClean="0"/>
              <a:t>, its acceleration </a:t>
            </a:r>
            <a:r>
              <a:rPr lang="en-US" dirty="0"/>
              <a:t>depends on the </a:t>
            </a:r>
            <a:r>
              <a:rPr lang="en-US" dirty="0" smtClean="0"/>
              <a:t>object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3564053"/>
          </a:xfrm>
        </p:spPr>
        <p:txBody>
          <a:bodyPr/>
          <a:lstStyle/>
          <a:p>
            <a:r>
              <a:rPr lang="en-US" dirty="0"/>
              <a:t>initial speed.	</a:t>
            </a:r>
          </a:p>
          <a:p>
            <a:r>
              <a:rPr lang="en-US" dirty="0"/>
              <a:t>volume.</a:t>
            </a:r>
          </a:p>
          <a:p>
            <a:r>
              <a:rPr lang="en-US" dirty="0"/>
              <a:t>weight.</a:t>
            </a:r>
          </a:p>
          <a:p>
            <a:r>
              <a:rPr lang="en-US" b="1" dirty="0">
                <a:solidFill>
                  <a:srgbClr val="FF0000"/>
                </a:solidFill>
              </a:rPr>
              <a:t>mass.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200" b="1" dirty="0"/>
              <a:t>Explanation: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You could say acceleration depends on the </a:t>
            </a:r>
            <a:r>
              <a:rPr lang="en-US" sz="2200" dirty="0" smtClean="0"/>
              <a:t>object</a:t>
            </a:r>
            <a:r>
              <a:rPr lang="fr-FR" sz="2200" dirty="0" smtClean="0"/>
              <a:t>'</a:t>
            </a:r>
            <a:r>
              <a:rPr lang="en-US" sz="2200" dirty="0" smtClean="0"/>
              <a:t>s </a:t>
            </a:r>
            <a:r>
              <a:rPr lang="en-US" sz="2200" dirty="0"/>
              <a:t>weight in most common instances, but mass is the more general answer.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680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The force of friction between two surfaces can act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3133165"/>
          </a:xfrm>
        </p:spPr>
        <p:txBody>
          <a:bodyPr/>
          <a:lstStyle/>
          <a:p>
            <a:r>
              <a:rPr lang="en-US" dirty="0" smtClean="0"/>
              <a:t>only </a:t>
            </a:r>
            <a:r>
              <a:rPr lang="en-US" dirty="0"/>
              <a:t>when the surfaces move relative to each other.</a:t>
            </a:r>
          </a:p>
          <a:p>
            <a:r>
              <a:rPr lang="en-US" dirty="0" smtClean="0"/>
              <a:t>whether </a:t>
            </a:r>
            <a:r>
              <a:rPr lang="en-US" dirty="0"/>
              <a:t>or not the surfaces move relative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each </a:t>
            </a:r>
            <a:r>
              <a:rPr lang="en-US" dirty="0"/>
              <a:t>other.</a:t>
            </a:r>
          </a:p>
          <a:p>
            <a:r>
              <a:rPr lang="en-US" dirty="0" smtClean="0"/>
              <a:t>even </a:t>
            </a:r>
            <a:r>
              <a:rPr lang="en-US" dirty="0"/>
              <a:t>when the surfaces are far apart and not touching.</a:t>
            </a:r>
          </a:p>
          <a:p>
            <a:r>
              <a:rPr lang="en-US" dirty="0" smtClean="0"/>
              <a:t>only </a:t>
            </a:r>
            <a:r>
              <a:rPr lang="en-US" dirty="0"/>
              <a:t>over microscopic distances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3994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The force of friction between two surfaces can act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3133165"/>
          </a:xfrm>
        </p:spPr>
        <p:txBody>
          <a:bodyPr/>
          <a:lstStyle/>
          <a:p>
            <a:r>
              <a:rPr lang="en-US" dirty="0" smtClean="0"/>
              <a:t>only </a:t>
            </a:r>
            <a:r>
              <a:rPr lang="en-US" dirty="0"/>
              <a:t>when the surfaces move relative to each other.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whether </a:t>
            </a:r>
            <a:r>
              <a:rPr lang="en-US" b="1" dirty="0">
                <a:solidFill>
                  <a:srgbClr val="FF0000"/>
                </a:solidFill>
              </a:rPr>
              <a:t>or not the surfaces move relative to each other.</a:t>
            </a:r>
          </a:p>
          <a:p>
            <a:r>
              <a:rPr lang="en-US" dirty="0" smtClean="0"/>
              <a:t>even </a:t>
            </a:r>
            <a:r>
              <a:rPr lang="en-US" dirty="0"/>
              <a:t>when the surfaces are far apart and not touching.</a:t>
            </a:r>
          </a:p>
          <a:p>
            <a:r>
              <a:rPr lang="en-US" dirty="0" smtClean="0"/>
              <a:t>only </a:t>
            </a:r>
            <a:r>
              <a:rPr lang="en-US" dirty="0"/>
              <a:t>over microscopic distances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72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The force of air friction (air drag) against a falling sack of potatoes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acts </a:t>
            </a:r>
            <a:r>
              <a:rPr lang="en-US" dirty="0"/>
              <a:t>upward.</a:t>
            </a:r>
          </a:p>
          <a:p>
            <a:r>
              <a:rPr lang="en-US" dirty="0" smtClean="0"/>
              <a:t>increases </a:t>
            </a:r>
            <a:r>
              <a:rPr lang="en-US" dirty="0"/>
              <a:t>with increased area.</a:t>
            </a:r>
          </a:p>
          <a:p>
            <a:r>
              <a:rPr lang="en-US" dirty="0" smtClean="0"/>
              <a:t>increases </a:t>
            </a:r>
            <a:r>
              <a:rPr lang="en-US" dirty="0"/>
              <a:t>with increased speed.</a:t>
            </a:r>
          </a:p>
          <a:p>
            <a:r>
              <a:rPr lang="en-US" dirty="0" smtClean="0"/>
              <a:t>All </a:t>
            </a:r>
            <a:r>
              <a:rPr lang="en-US" dirty="0"/>
              <a:t>of the above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429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The force of air friction (air drag) against a falling sack of potatoes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acts </a:t>
            </a:r>
            <a:r>
              <a:rPr lang="en-US" dirty="0"/>
              <a:t>upward.</a:t>
            </a:r>
          </a:p>
          <a:p>
            <a:r>
              <a:rPr lang="en-US" dirty="0" smtClean="0"/>
              <a:t>increases </a:t>
            </a:r>
            <a:r>
              <a:rPr lang="en-US" dirty="0"/>
              <a:t>with increased area.</a:t>
            </a:r>
          </a:p>
          <a:p>
            <a:r>
              <a:rPr lang="en-US" dirty="0" smtClean="0"/>
              <a:t>increases </a:t>
            </a:r>
            <a:r>
              <a:rPr lang="en-US" dirty="0"/>
              <a:t>with increased speed.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All </a:t>
            </a:r>
            <a:r>
              <a:rPr lang="en-US" b="1" dirty="0">
                <a:solidFill>
                  <a:srgbClr val="FF0000"/>
                </a:solidFill>
              </a:rPr>
              <a:t>of the above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287676"/>
      </p:ext>
    </p:extLst>
  </p:cSld>
  <p:clrMapOvr>
    <a:masterClrMapping/>
  </p:clrMapOvr>
</p:sld>
</file>

<file path=ppt/theme/theme1.xml><?xml version="1.0" encoding="utf-8"?>
<a:theme xmlns:a="http://schemas.openxmlformats.org/drawingml/2006/main" name="HA5Lect_template">
  <a:themeElements>
    <a:clrScheme name="HA5Lec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A5Lect_templat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HA5Lec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gtk_01:Applications (Mac OS 9):Microsoft Office 2001:Templates:My Templates:HA5Lect_template.pot</Template>
  <TotalTime>1136</TotalTime>
  <Words>2251</Words>
  <Application>Microsoft Macintosh PowerPoint</Application>
  <PresentationFormat>On-screen Show (4:3)</PresentationFormat>
  <Paragraphs>340</Paragraphs>
  <Slides>41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HA5Lect_template</vt:lpstr>
      <vt:lpstr>Chapter 4: Newton's Second Law of Motion</vt:lpstr>
      <vt:lpstr>A motorcycle undergoes acceleration when </vt:lpstr>
      <vt:lpstr>A motorcycle undergoes acceleration when </vt:lpstr>
      <vt:lpstr>When a net force acts on an object, its acceleration depends on the object's </vt:lpstr>
      <vt:lpstr>When a net force acts on an object, its acceleration depends on the object's </vt:lpstr>
      <vt:lpstr>The force of friction between two surfaces can act</vt:lpstr>
      <vt:lpstr>The force of friction between two surfaces can act</vt:lpstr>
      <vt:lpstr>The force of air friction (air drag) against a falling sack of potatoes</vt:lpstr>
      <vt:lpstr>The force of air friction (air drag) against a falling sack of potatoes</vt:lpstr>
      <vt:lpstr>Mass is most closely related to</vt:lpstr>
      <vt:lpstr>Mass is most closely related to</vt:lpstr>
      <vt:lpstr>An object with a mass of 1 kilogram on Earth </vt:lpstr>
      <vt:lpstr>An object with a mass of 1 kilogram on Earth </vt:lpstr>
      <vt:lpstr>An object with a mass of 1 kilogram on Earth </vt:lpstr>
      <vt:lpstr>An object with a mass of 1 kilogram on Earth </vt:lpstr>
      <vt:lpstr>When we say that 1 kilogram weighs 10 N, we mean that</vt:lpstr>
      <vt:lpstr>When we say that 1 kilogram weighs 10 N, we mean that</vt:lpstr>
      <vt:lpstr>When your mass increases, your weight</vt:lpstr>
      <vt:lpstr>When your mass increases, your weight</vt:lpstr>
      <vt:lpstr>The force of gravity acting on a 2-kg melon is</vt:lpstr>
      <vt:lpstr>The force of gravity acting on a 2-kg melon is</vt:lpstr>
      <vt:lpstr>For a given force, acceleration and mass are</vt:lpstr>
      <vt:lpstr>For a given force, acceleration and mass are</vt:lpstr>
      <vt:lpstr>As mass is added to a pushed object, its acceleration</vt:lpstr>
      <vt:lpstr>As mass is added to a pushed object, its acceleration</vt:lpstr>
      <vt:lpstr>A cart is pushed and undergoes a certain acceleration. If it were pushed with twice the force while its mass doubles, its acceleration would be </vt:lpstr>
      <vt:lpstr>A cart is pushed and undergoes a certain acceleration. If it were pushed with twice the force while its mass doubles, its acceleration would be </vt:lpstr>
      <vt:lpstr>A cart is pushed and undergoes a certain acceleration. If the force is held constant and the mass of the cart doubles, its acceleration would be </vt:lpstr>
      <vt:lpstr>A cart is pushed and undergoes a certain acceleration. If the force is held constant and the mass of the cart doubles, its acceleration would be </vt:lpstr>
      <vt:lpstr>During each second of free fall, the speed of an object </vt:lpstr>
      <vt:lpstr>During each second of free fall, the speed of an object </vt:lpstr>
      <vt:lpstr>The reason a 10-kg rock falls no faster than a 5-kg rock in free fall is that</vt:lpstr>
      <vt:lpstr>The reason a 10-kg rock falls no faster than a 5-kg rock in free fall is that</vt:lpstr>
      <vt:lpstr>Use Newton's second law to answer this question: The acceleration of a vertically thrown ball at the top of its path is</vt:lpstr>
      <vt:lpstr>Use Newton's second law to answer this question: The acceleration of a vertically thrown ball at the top of its path is</vt:lpstr>
      <vt:lpstr>The amount of air resistance that acts on a wingsuit flyer (and a flying squirrel) depends on the flyer's</vt:lpstr>
      <vt:lpstr>The amount of air resistance that acts on a wingsuit flyer (and a flying squirrel) depends on the flyer's</vt:lpstr>
      <vt:lpstr>A lead-filled tennis ball and a regular tennis ball are dropped from the top of a tall building at the same time. Air drag does affect motion. Which reaches the ground first?</vt:lpstr>
      <vt:lpstr>A lead-filled tennis ball and a regular tennis ball are dropped from the top of a tall building at the same time. Air drag does affect motion. Which reaches the ground first?</vt:lpstr>
      <vt:lpstr>A lead-filled tennis ball and a regular tennis ball are dropped from the top of a tall building. Air drag does affect motion. The ball that experiences the greater amount of air drag is the</vt:lpstr>
      <vt:lpstr>A lead-filled tennis ball and a regular tennis ball are dropped from the top of a tall building. Air drag does affect motion. The ball that experiences the greater amount of air drag is the</vt:lpstr>
    </vt:vector>
  </TitlesOfParts>
  <Company>뿿ˤʤ㏘뿿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U</dc:creator>
  <cp:lastModifiedBy>premedia</cp:lastModifiedBy>
  <cp:revision>208</cp:revision>
  <dcterms:created xsi:type="dcterms:W3CDTF">2007-09-26T05:29:17Z</dcterms:created>
  <dcterms:modified xsi:type="dcterms:W3CDTF">2014-04-18T11:22:58Z</dcterms:modified>
</cp:coreProperties>
</file>