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4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5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261" r:id="rId4"/>
    <p:sldId id="262" r:id="rId5"/>
    <p:sldId id="263" r:id="rId6"/>
    <p:sldId id="294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9" r:id="rId16"/>
    <p:sldId id="274" r:id="rId17"/>
    <p:sldId id="290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1" r:id="rId27"/>
    <p:sldId id="292" r:id="rId28"/>
    <p:sldId id="293" r:id="rId29"/>
    <p:sldId id="29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99"/>
    <a:srgbClr val="F44311"/>
    <a:srgbClr val="0063B1"/>
    <a:srgbClr val="232E5B"/>
    <a:srgbClr val="0064B2"/>
    <a:srgbClr val="000000"/>
    <a:srgbClr val="E5B73D"/>
    <a:srgbClr val="CD0044"/>
    <a:srgbClr val="4D92BC"/>
    <a:srgbClr val="6A7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0625" autoAdjust="0"/>
  </p:normalViewPr>
  <p:slideViewPr>
    <p:cSldViewPr snapToGrid="0">
      <p:cViewPr varScale="1">
        <p:scale>
          <a:sx n="118" d="100"/>
          <a:sy n="118" d="100"/>
        </p:scale>
        <p:origin x="-2872" y="-104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16/07/14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1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43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5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76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F3895B9-807A-5E4B-B51F-258BFDCF5850}" type="slidenum">
              <a:rPr lang="en-US"/>
              <a:pPr algn="r" eaLnBrk="1" hangingPunct="1"/>
              <a:t>14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C. Both of the above.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F3895B9-807A-5E4B-B51F-258BFDCF5850}" type="slidenum">
              <a:rPr lang="en-US"/>
              <a:pPr algn="r" eaLnBrk="1" hangingPunct="1"/>
              <a:t>15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Acceleration occurs due to a change in either speed or direction (or both).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When a car slows down it changes its speed, so it is accelerating.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When a car rounds a curve, although its speed is steady it is accelerating because it is changing direction.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8AF8179-1C2E-2D46-95DD-F3E1C209F9D7}" type="slidenum">
              <a:rPr lang="en-US"/>
              <a:pPr algn="r" eaLnBrk="1" hangingPunct="1"/>
              <a:t>16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B. rates but for different quantities.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8AF8179-1C2E-2D46-95DD-F3E1C209F9D7}" type="slidenum">
              <a:rPr lang="en-US"/>
              <a:pPr algn="r" eaLnBrk="1" hangingPunct="1"/>
              <a:t>17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B. rates but for different quantities.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8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3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18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6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A2BBE81-DCF3-A94C-9C4C-A0E58190318E}" type="slidenum">
              <a:rPr lang="en-US"/>
              <a:pPr algn="r" eaLnBrk="1" hangingPunct="1"/>
              <a:t>21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C.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more </a:t>
            </a:r>
            <a:r>
              <a:rPr lang="en-US" dirty="0">
                <a:ea typeface="ＭＳ Ｐゴシック" charset="0"/>
                <a:cs typeface="ＭＳ Ｐゴシック" charset="0"/>
              </a:rPr>
              <a:t>than 35 m/s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E0AB836-ECF5-1D41-AF55-E2151A9B8E2F}" type="slidenum">
              <a:rPr lang="en-US"/>
              <a:pPr algn="r" eaLnBrk="1" hangingPunct="1"/>
              <a:t>22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The object gains 10 m/s after every second.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So, at a given instance, if its speed is 30 m/s, then a second later it will be 10 m/s greater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than that,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that is, 30 m/s + 10 m/s = 40 m/s</a:t>
            </a: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So, its speed a second later is 40 m/s which is more than 35 m/s.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03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4C3EE78-0A8D-864A-9B00-EEB69B921CD1}" type="slidenum">
              <a:rPr lang="en-US"/>
              <a:pPr algn="r" eaLnBrk="1" hangingPunct="1"/>
              <a:t>24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D. 80 m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F739180-B834-0741-BB1B-81201542A0F9}" type="slidenum">
              <a:rPr lang="en-US"/>
              <a:pPr algn="r" eaLnBrk="1" hangingPunct="1"/>
              <a:t>25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D. 80 m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4C3EE78-0A8D-864A-9B00-EEB69B921CD1}" type="slidenum">
              <a:rPr lang="en-US"/>
              <a:pPr algn="r" eaLnBrk="1" hangingPunct="1"/>
              <a:t>26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B. 45 degrees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4C3EE78-0A8D-864A-9B00-EEB69B921CD1}" type="slidenum">
              <a:rPr lang="en-US"/>
              <a:pPr algn="r" eaLnBrk="1" hangingPunct="1"/>
              <a:t>27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B. 45 degrees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45</a:t>
            </a:r>
            <a:r>
              <a:rPr lang="en-US" dirty="0">
                <a:ea typeface="Batang" charset="0"/>
                <a:cs typeface="Batang" charset="0"/>
                <a:sym typeface="Symbol" charset="0"/>
              </a:rPr>
              <a:t>.</a:t>
            </a:r>
            <a:endParaRPr lang="en-US" dirty="0">
              <a:ea typeface="Batang" charset="0"/>
              <a:cs typeface="Batang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45</a:t>
            </a:r>
            <a:r>
              <a:rPr lang="en-US" dirty="0" smtClean="0">
                <a:ea typeface="Batang" charset="0"/>
                <a:cs typeface="Batang" charset="0"/>
                <a:sym typeface="Symbol" charset="0"/>
              </a:rPr>
              <a:t>.</a:t>
            </a:r>
            <a:endParaRPr lang="en-US" dirty="0" smtClean="0">
              <a:ea typeface="Batang" charset="0"/>
              <a:cs typeface="Batang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8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1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4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78EB339-20B9-4A45-A4A2-03F7D789FE40}" type="slidenum">
              <a:rPr lang="en-US"/>
              <a:pPr algn="r" eaLnBrk="1" hangingPunct="1"/>
              <a:t>6</a:t>
            </a:fld>
            <a:endParaRPr lang="en-US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D. 60 km in 2 hours.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78EB339-20B9-4A45-A4A2-03F7D789FE40}" type="slidenum">
              <a:rPr lang="en-US"/>
              <a:pPr algn="r" eaLnBrk="1" hangingPunct="1"/>
              <a:t>7</a:t>
            </a:fld>
            <a:endParaRPr lang="en-US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D. 60 km in 2 hours.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96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0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768147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F44311"/>
                </a:solidFill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4431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Lecture 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HEWI9107_12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02537"/>
            <a:ext cx="4886325" cy="625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8245F18-C206-DE49-8067-D5258B2ADC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7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2E449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6" Type="http://schemas.openxmlformats.org/officeDocument/2006/relationships/image" Target="../media/image10.jp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890391"/>
            <a:ext cx="2865011" cy="1077218"/>
          </a:xfrm>
        </p:spPr>
        <p:txBody>
          <a:bodyPr/>
          <a:lstStyle/>
          <a:p>
            <a:r>
              <a:rPr lang="en-US" dirty="0" smtClean="0"/>
              <a:t>Chapter 3: Linear Motion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and Velocity</a:t>
            </a: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speed is steady speed, neither speeding up nor slowing down.</a:t>
            </a:r>
          </a:p>
          <a:p>
            <a:r>
              <a:rPr lang="en-US" dirty="0" smtClean="0"/>
              <a:t>Constant velocity is</a:t>
            </a:r>
          </a:p>
          <a:p>
            <a:pPr lvl="1"/>
            <a:r>
              <a:rPr lang="en-US" dirty="0" smtClean="0"/>
              <a:t>constant speed and </a:t>
            </a:r>
          </a:p>
          <a:p>
            <a:pPr lvl="1"/>
            <a:r>
              <a:rPr lang="en-US" dirty="0" smtClean="0"/>
              <a:t>constant direction (straight-line path with no acceleration).</a:t>
            </a:r>
          </a:p>
          <a:p>
            <a:r>
              <a:rPr lang="en-US" dirty="0" smtClean="0"/>
              <a:t>Motion is relative to Earth, unless otherwise stated.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5845402" cy="4653915"/>
          </a:xfrm>
        </p:spPr>
        <p:txBody>
          <a:bodyPr/>
          <a:lstStyle/>
          <a:p>
            <a:r>
              <a:rPr lang="en-US" dirty="0" smtClean="0"/>
              <a:t>Formulated by Galileo based on his experiments with inclined planes.</a:t>
            </a:r>
          </a:p>
          <a:p>
            <a:r>
              <a:rPr lang="en-US" dirty="0" smtClean="0"/>
              <a:t>Rate at which velocity changes over time.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7318375" y="6146800"/>
            <a:ext cx="227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 </a:t>
            </a:r>
          </a:p>
        </p:txBody>
      </p:sp>
      <p:pic>
        <p:nvPicPr>
          <p:cNvPr id="6" name="Picture 5" descr="02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"/>
          <a:stretch/>
        </p:blipFill>
        <p:spPr>
          <a:xfrm>
            <a:off x="6017405" y="2006665"/>
            <a:ext cx="2163364" cy="4708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a</a:t>
            </a:r>
          </a:p>
          <a:p>
            <a:pPr lvl="1"/>
            <a:r>
              <a:rPr lang="en-US" dirty="0" smtClean="0"/>
              <a:t>change in speed, or</a:t>
            </a:r>
          </a:p>
          <a:p>
            <a:pPr lvl="1"/>
            <a:r>
              <a:rPr lang="en-US" dirty="0" smtClean="0"/>
              <a:t>change in direction, or </a:t>
            </a:r>
          </a:p>
          <a:p>
            <a:pPr lvl="1"/>
            <a:r>
              <a:rPr lang="en-US" dirty="0" smtClean="0"/>
              <a:t>both. 	</a:t>
            </a:r>
          </a:p>
          <a:p>
            <a:r>
              <a:rPr lang="en-US" dirty="0" smtClean="0"/>
              <a:t>Example: Car making a turn.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03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"/>
          <a:stretch/>
        </p:blipFill>
        <p:spPr>
          <a:xfrm>
            <a:off x="3928649" y="4674036"/>
            <a:ext cx="5065141" cy="180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equation form: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Unit of acceleration is unit of velocity / unit of time.</a:t>
            </a:r>
          </a:p>
          <a:p>
            <a:r>
              <a:rPr lang="en-US" sz="2400" dirty="0" smtClean="0"/>
              <a:t>Example:</a:t>
            </a:r>
            <a:r>
              <a:rPr lang="en-US" sz="2400" i="1" dirty="0" smtClean="0"/>
              <a:t> </a:t>
            </a:r>
          </a:p>
          <a:p>
            <a:pPr lvl="1"/>
            <a:r>
              <a:rPr lang="en-US" sz="2400" dirty="0" smtClean="0"/>
              <a:t>Your car</a:t>
            </a:r>
            <a:r>
              <a:rPr lang="fr-FR" sz="2400" dirty="0" smtClean="0"/>
              <a:t>'</a:t>
            </a:r>
            <a:r>
              <a:rPr lang="en-US" sz="2400" dirty="0" smtClean="0"/>
              <a:t>s speed may presently be 40 km/h.</a:t>
            </a:r>
          </a:p>
          <a:p>
            <a:pPr lvl="1"/>
            <a:r>
              <a:rPr lang="en-US" sz="2400" dirty="0" smtClean="0"/>
              <a:t>Your car</a:t>
            </a:r>
            <a:r>
              <a:rPr lang="fr-FR" sz="2400" dirty="0" smtClean="0"/>
              <a:t>'</a:t>
            </a:r>
            <a:r>
              <a:rPr lang="en-US" sz="2400" dirty="0" smtClean="0"/>
              <a:t>s speed 5 s later is 45 km/h.</a:t>
            </a:r>
          </a:p>
          <a:p>
            <a:pPr lvl="1"/>
            <a:r>
              <a:rPr lang="en-US" sz="2400" dirty="0" smtClean="0"/>
              <a:t>Your car</a:t>
            </a:r>
            <a:r>
              <a:rPr lang="fr-FR" sz="2400" dirty="0" smtClean="0"/>
              <a:t>'</a:t>
            </a:r>
            <a:r>
              <a:rPr lang="en-US" sz="2400" dirty="0" smtClean="0"/>
              <a:t>s change in speed is 45 – 40 = 5 km/h.</a:t>
            </a:r>
          </a:p>
          <a:p>
            <a:pPr lvl="1"/>
            <a:r>
              <a:rPr lang="en-US" sz="2400" dirty="0" smtClean="0"/>
              <a:t>Your car</a:t>
            </a:r>
            <a:r>
              <a:rPr lang="fr-FR" sz="2400" dirty="0" smtClean="0"/>
              <a:t>'</a:t>
            </a:r>
            <a:r>
              <a:rPr lang="en-US" sz="2400" dirty="0" smtClean="0"/>
              <a:t>s acceleration is 5 km/h·5 s = 1 km/h·s.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graphicFrame>
        <p:nvGraphicFramePr>
          <p:cNvPr id="184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586559"/>
              </p:ext>
            </p:extLst>
          </p:nvPr>
        </p:nvGraphicFramePr>
        <p:xfrm>
          <a:off x="2154475" y="2560638"/>
          <a:ext cx="45910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4" imgW="3898900" imgH="749300" progId="Equation.DSMT4">
                  <p:embed/>
                </p:oleObj>
              </mc:Choice>
              <mc:Fallback>
                <p:oleObj name="Equation" r:id="rId4" imgW="38989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475" y="2560638"/>
                        <a:ext cx="4591050" cy="8826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Acceleration</a:t>
            </a:r>
            <a:br>
              <a:rPr lang="en-US" dirty="0" smtClean="0"/>
            </a:br>
            <a:r>
              <a:rPr lang="en-US" dirty="0" smtClean="0"/>
              <a:t>CHECK YOUR NEIGHBOR </a:t>
            </a:r>
            <a:endParaRPr lang="en-US" dirty="0"/>
          </a:p>
        </p:txBody>
      </p:sp>
      <p:sp>
        <p:nvSpPr>
          <p:cNvPr id="220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An automobile is accelerating when it is</a:t>
            </a:r>
          </a:p>
          <a:p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slowing down to a stop.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rounding a curve at a steady speed.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Neither of the above.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Acceleration</a:t>
            </a:r>
            <a:br>
              <a:rPr lang="en-US" dirty="0" smtClean="0"/>
            </a:br>
            <a:r>
              <a:rPr lang="en-US" dirty="0" smtClean="0"/>
              <a:t>CHECK YOUR ANSWER</a:t>
            </a:r>
            <a:endParaRPr lang="en-US" dirty="0"/>
          </a:p>
        </p:txBody>
      </p:sp>
      <p:sp>
        <p:nvSpPr>
          <p:cNvPr id="220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An automobile is accelerating when it is</a:t>
            </a:r>
          </a:p>
          <a:p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slowing down to a stop.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rounding a curve at a steady speed.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1" dirty="0" smtClean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Neither of the above.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Explanation</a:t>
            </a:r>
            <a:r>
              <a:rPr lang="en-US" sz="2000" b="1" dirty="0"/>
              <a:t>:</a:t>
            </a:r>
          </a:p>
          <a:p>
            <a:r>
              <a:rPr lang="en-US" sz="2000" dirty="0"/>
              <a:t>Change in speed (increase or decrease) per time is acceleration, so slowing is acceleration.</a:t>
            </a:r>
          </a:p>
          <a:p>
            <a:r>
              <a:rPr lang="en-US" sz="2000" dirty="0"/>
              <a:t>Change in direction is acceleration (even if speed stays the same), so rounding a curve is acceleration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3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7"/>
            <a:ext cx="9144000" cy="1066747"/>
          </a:xfrm>
        </p:spPr>
        <p:txBody>
          <a:bodyPr/>
          <a:lstStyle/>
          <a:p>
            <a:r>
              <a:rPr lang="en-US" dirty="0" smtClean="0"/>
              <a:t>Acceleration</a:t>
            </a:r>
            <a:br>
              <a:rPr lang="en-US" dirty="0" smtClean="0"/>
            </a:br>
            <a:r>
              <a:rPr lang="en-US" dirty="0" smtClean="0"/>
              <a:t>CHECK YOUR NEIGHBOR </a:t>
            </a:r>
            <a:endParaRPr lang="en-US" dirty="0"/>
          </a:p>
        </p:txBody>
      </p:sp>
      <p:sp>
        <p:nvSpPr>
          <p:cNvPr id="228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Acceleration and velocity are actually </a:t>
            </a:r>
          </a:p>
          <a:p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rates but for different quantities.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the same when direction is not a factor.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the same when an object is freely falling.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Acceleration</a:t>
            </a:r>
            <a:br>
              <a:rPr lang="en-US" dirty="0" smtClean="0"/>
            </a:br>
            <a:r>
              <a:rPr lang="en-US" dirty="0" smtClean="0"/>
              <a:t>CHECK YOUR ANSWER </a:t>
            </a:r>
            <a:endParaRPr lang="en-US" dirty="0"/>
          </a:p>
        </p:txBody>
      </p:sp>
      <p:sp>
        <p:nvSpPr>
          <p:cNvPr id="228354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229600" cy="481919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Acceleration and velocity are actually </a:t>
            </a:r>
          </a:p>
          <a:p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1" dirty="0" smtClean="0"/>
              <a:t>rates but for different quantities.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the same when direction is not a factor.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the same when an object is freely falling.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Explanation</a:t>
            </a:r>
            <a:r>
              <a:rPr lang="en-US" sz="2000" b="1" dirty="0"/>
              <a:t>: </a:t>
            </a:r>
          </a:p>
          <a:p>
            <a:r>
              <a:rPr lang="en-US" sz="2000" dirty="0"/>
              <a:t>Velocity is the rate at which distance traveled changes over time, </a:t>
            </a:r>
          </a:p>
          <a:p>
            <a:r>
              <a:rPr lang="en-US" sz="2000" dirty="0"/>
              <a:t>Acceleration is the rate at which velocity changes over time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3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Galileo increased the inclination of inclined planes.</a:t>
            </a:r>
          </a:p>
          <a:p>
            <a:pPr lvl="1"/>
            <a:r>
              <a:rPr lang="en-US" sz="2400" dirty="0" smtClean="0"/>
              <a:t>Steeper inclines result in greater accelerations. </a:t>
            </a:r>
          </a:p>
          <a:p>
            <a:pPr lvl="1"/>
            <a:r>
              <a:rPr lang="en-US" sz="2400" dirty="0" smtClean="0"/>
              <a:t>When the incline is vertical, acceleration is at maximum, the same as that of a falling object.</a:t>
            </a:r>
          </a:p>
          <a:p>
            <a:pPr lvl="1"/>
            <a:r>
              <a:rPr lang="en-US" sz="2400" dirty="0" smtClean="0"/>
              <a:t>When air resistance is negligible, all objects fall with the same unchanging acceleration.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7935913" y="6280150"/>
            <a:ext cx="227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 </a:t>
            </a:r>
          </a:p>
        </p:txBody>
      </p:sp>
      <p:pic>
        <p:nvPicPr>
          <p:cNvPr id="9" name="Picture 8" descr="03_0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"/>
          <a:stretch/>
        </p:blipFill>
        <p:spPr>
          <a:xfrm>
            <a:off x="2233436" y="4538002"/>
            <a:ext cx="4677128" cy="212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Fall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Falling under the influence of gravity only-with no air resistance</a:t>
            </a:r>
          </a:p>
          <a:p>
            <a:r>
              <a:rPr lang="en-US" dirty="0" smtClean="0"/>
              <a:t>Freely falling objects on Earth accelerate at the rate of 10 m/s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·</a:t>
            </a:r>
            <a:r>
              <a:rPr lang="en-US" dirty="0" smtClean="0"/>
              <a:t>s, that is, 10 m/s</a:t>
            </a:r>
            <a:r>
              <a:rPr lang="en-US" baseline="30000" dirty="0" smtClean="0"/>
              <a:t>2</a:t>
            </a:r>
            <a:r>
              <a:rPr lang="en-US" dirty="0" smtClean="0"/>
              <a:t> (more precisely, 9.8 m/s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 will help you understand: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Is Relative</a:t>
            </a:r>
          </a:p>
          <a:p>
            <a:r>
              <a:rPr lang="en-US" dirty="0" smtClean="0"/>
              <a:t>Speed</a:t>
            </a:r>
          </a:p>
          <a:p>
            <a:r>
              <a:rPr lang="en-US" dirty="0" smtClean="0"/>
              <a:t>Velocity</a:t>
            </a:r>
          </a:p>
          <a:p>
            <a:r>
              <a:rPr lang="en-US" dirty="0" smtClean="0"/>
              <a:t>Acceleration</a:t>
            </a:r>
          </a:p>
          <a:p>
            <a:r>
              <a:rPr lang="en-US" dirty="0" smtClean="0"/>
              <a:t>Free Fall</a:t>
            </a:r>
          </a:p>
          <a:p>
            <a:r>
              <a:rPr lang="en-US" dirty="0" smtClean="0"/>
              <a:t>Velocity Vectors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Fall—How Fast?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velocity acquired by an object</a:t>
            </a:r>
            <a:br>
              <a:rPr lang="en-US" dirty="0" smtClean="0"/>
            </a:br>
            <a:r>
              <a:rPr lang="en-US" dirty="0" smtClean="0"/>
              <a:t>starting from rest is</a:t>
            </a:r>
          </a:p>
          <a:p>
            <a:endParaRPr lang="en-US" dirty="0"/>
          </a:p>
          <a:p>
            <a:r>
              <a:rPr lang="en-US" dirty="0"/>
              <a:t>So, under free fall, </a:t>
            </a:r>
            <a:r>
              <a:rPr lang="en-US" dirty="0" smtClean="0"/>
              <a:t>when</a:t>
            </a:r>
            <a:br>
              <a:rPr lang="en-US" dirty="0" smtClean="0"/>
            </a:br>
            <a:r>
              <a:rPr lang="en-US" dirty="0" smtClean="0"/>
              <a:t>acceleration </a:t>
            </a:r>
            <a:r>
              <a:rPr lang="en-US" dirty="0"/>
              <a:t>is 10 m/s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the speed </a:t>
            </a:r>
            <a:r>
              <a:rPr lang="en-US" dirty="0"/>
              <a:t>is</a:t>
            </a:r>
          </a:p>
          <a:p>
            <a:pPr lvl="1"/>
            <a:r>
              <a:rPr lang="en-US" dirty="0" smtClean="0"/>
              <a:t>10 </a:t>
            </a:r>
            <a:r>
              <a:rPr lang="en-US" dirty="0"/>
              <a:t>m/s after 1 s.</a:t>
            </a:r>
          </a:p>
          <a:p>
            <a:pPr lvl="1"/>
            <a:r>
              <a:rPr lang="en-US" dirty="0" smtClean="0"/>
              <a:t>20 </a:t>
            </a:r>
            <a:r>
              <a:rPr lang="en-US" dirty="0"/>
              <a:t>m/s after 2 s.</a:t>
            </a:r>
          </a:p>
          <a:p>
            <a:pPr lvl="1"/>
            <a:r>
              <a:rPr lang="en-US" dirty="0" smtClean="0"/>
              <a:t>30 </a:t>
            </a:r>
            <a:r>
              <a:rPr lang="en-US" dirty="0"/>
              <a:t>m/s after 3 s.</a:t>
            </a:r>
          </a:p>
          <a:p>
            <a:pPr marL="457200" lvl="1" indent="0">
              <a:buNone/>
            </a:pPr>
            <a:r>
              <a:rPr lang="en-US" dirty="0"/>
              <a:t>And so 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412038" y="6296025"/>
            <a:ext cx="227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 </a:t>
            </a:r>
          </a:p>
        </p:txBody>
      </p:sp>
      <p:graphicFrame>
        <p:nvGraphicFramePr>
          <p:cNvPr id="297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234799"/>
              </p:ext>
            </p:extLst>
          </p:nvPr>
        </p:nvGraphicFramePr>
        <p:xfrm>
          <a:off x="853531" y="2979738"/>
          <a:ext cx="49244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Equation" r:id="rId4" imgW="4279900" imgH="342900" progId="Equation.DSMT4">
                  <p:embed/>
                </p:oleObj>
              </mc:Choice>
              <mc:Fallback>
                <p:oleObj name="Equation" r:id="rId4" imgW="42799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31" y="2979738"/>
                        <a:ext cx="4924425" cy="3952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03_07_Figu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76" y="1673762"/>
            <a:ext cx="2202793" cy="506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7"/>
            <a:ext cx="9144000" cy="1119299"/>
          </a:xfrm>
        </p:spPr>
        <p:txBody>
          <a:bodyPr/>
          <a:lstStyle/>
          <a:p>
            <a:r>
              <a:rPr lang="en-US" dirty="0" smtClean="0"/>
              <a:t>Free Fall—How Fast?</a:t>
            </a:r>
            <a:br>
              <a:rPr lang="en-US" dirty="0" smtClean="0"/>
            </a:br>
            <a:r>
              <a:rPr lang="en-US" dirty="0" smtClean="0"/>
              <a:t>CHECK YOUR NEIGHBOR </a:t>
            </a:r>
            <a:endParaRPr lang="en-US" dirty="0"/>
          </a:p>
        </p:txBody>
      </p:sp>
      <p:sp>
        <p:nvSpPr>
          <p:cNvPr id="239618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148254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 a particular instant a free-falling object has a speed of 30 m/s. Exactly 1 s later its speed will be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35 m/s.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more than 35 m/s.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60 m/s.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1128058"/>
          </a:xfrm>
        </p:spPr>
        <p:txBody>
          <a:bodyPr/>
          <a:lstStyle/>
          <a:p>
            <a:r>
              <a:rPr lang="en-US" dirty="0" smtClean="0"/>
              <a:t>Free Fall—How Fast?</a:t>
            </a:r>
            <a:br>
              <a:rPr lang="en-US" dirty="0" smtClean="0"/>
            </a:br>
            <a:r>
              <a:rPr lang="en-US" dirty="0" smtClean="0"/>
              <a:t>CHECK YOUR ANSWER </a:t>
            </a:r>
            <a:endParaRPr lang="en-US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174530" cy="479564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 a particular instant a free-falling object has a speed of 30 m/s. Exactly 1 s later its speed will be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35 m/s.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/>
              <a:t>more than 35 m/s.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60 m/s.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One second later its speed will be 40 m/s, which is more than 35 m/s.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Fall—How Far?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distance covered by an accelerating object starting from rest is</a:t>
            </a:r>
          </a:p>
          <a:p>
            <a:endParaRPr lang="en-US" dirty="0"/>
          </a:p>
          <a:p>
            <a:r>
              <a:rPr lang="en-US" dirty="0"/>
              <a:t>Under free fall, when acceleration is 10 m/s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distance fallen is</a:t>
            </a:r>
          </a:p>
          <a:p>
            <a:pPr lvl="1"/>
            <a:r>
              <a:rPr lang="en-US" dirty="0"/>
              <a:t> 5 m/s after 1 s.</a:t>
            </a:r>
          </a:p>
          <a:p>
            <a:pPr lvl="1"/>
            <a:r>
              <a:rPr lang="en-US" dirty="0"/>
              <a:t> 20 m/s after 2 s.</a:t>
            </a:r>
          </a:p>
          <a:p>
            <a:pPr lvl="1"/>
            <a:r>
              <a:rPr lang="en-US" dirty="0"/>
              <a:t> 45 m/s after 3 s.</a:t>
            </a:r>
          </a:p>
          <a:p>
            <a:pPr marL="457200" lvl="1" indent="0">
              <a:buNone/>
            </a:pPr>
            <a:r>
              <a:rPr lang="en-US" dirty="0"/>
              <a:t>And so 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graphicFrame>
        <p:nvGraphicFramePr>
          <p:cNvPr id="348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043976"/>
              </p:ext>
            </p:extLst>
          </p:nvPr>
        </p:nvGraphicFramePr>
        <p:xfrm>
          <a:off x="830263" y="2973388"/>
          <a:ext cx="74104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Equation" r:id="rId4" imgW="6451600" imgH="342900" progId="Equation.DSMT4">
                  <p:embed/>
                </p:oleObj>
              </mc:Choice>
              <mc:Fallback>
                <p:oleObj name="Equation" r:id="rId4" imgW="6451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2973388"/>
                        <a:ext cx="7410450" cy="393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7"/>
            <a:ext cx="9144000" cy="1093023"/>
          </a:xfrm>
        </p:spPr>
        <p:txBody>
          <a:bodyPr/>
          <a:lstStyle/>
          <a:p>
            <a:r>
              <a:rPr lang="en-US" dirty="0" smtClean="0"/>
              <a:t>Free Fall—How Far?</a:t>
            </a:r>
            <a:br>
              <a:rPr lang="en-US" dirty="0" smtClean="0"/>
            </a:br>
            <a:r>
              <a:rPr lang="en-US" dirty="0" smtClean="0"/>
              <a:t>CHECK YOUR NEIGHBOR </a:t>
            </a:r>
            <a:endParaRPr lang="en-US" dirty="0"/>
          </a:p>
        </p:txBody>
      </p:sp>
      <p:sp>
        <p:nvSpPr>
          <p:cNvPr id="246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What is the distance fallen after 4 s for a freely falling object starting from rest?</a:t>
            </a:r>
          </a:p>
          <a:p>
            <a:pPr marL="514350" indent="-514350">
              <a:buFont typeface="+mj-lt"/>
              <a:buAutoNum type="alphaUcPeriod"/>
            </a:pPr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4 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16 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40 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80 m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1084264"/>
          </a:xfrm>
        </p:spPr>
        <p:txBody>
          <a:bodyPr/>
          <a:lstStyle/>
          <a:p>
            <a:r>
              <a:rPr lang="en-US" dirty="0" smtClean="0"/>
              <a:t>Free Fall—How Far?</a:t>
            </a:r>
            <a:br>
              <a:rPr lang="en-US" dirty="0" smtClean="0"/>
            </a:br>
            <a:r>
              <a:rPr lang="en-US" dirty="0" smtClean="0"/>
              <a:t>CHECK YOUR ANSWER </a:t>
            </a:r>
            <a:endParaRPr lang="en-US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What is the distance fallen after 4 s for a freely falling object starting from rest?</a:t>
            </a:r>
          </a:p>
          <a:p>
            <a:pPr marL="514350" indent="-514350">
              <a:buFont typeface="+mj-lt"/>
              <a:buAutoNum type="alphaUcPeriod"/>
            </a:pPr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4 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16 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40 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1" dirty="0" smtClean="0"/>
              <a:t>80 m</a:t>
            </a:r>
          </a:p>
          <a:p>
            <a:pPr marL="514350" indent="-514350">
              <a:buFont typeface="+mj-lt"/>
              <a:buAutoNum type="alphaU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Explanation:</a:t>
            </a:r>
          </a:p>
          <a:p>
            <a:pPr marL="0" indent="0">
              <a:buNone/>
            </a:pPr>
            <a:r>
              <a:rPr lang="en-US" sz="2000" dirty="0" smtClean="0"/>
              <a:t>	Distance </a:t>
            </a:r>
            <a:r>
              <a:rPr lang="en-US" sz="2000" dirty="0"/>
              <a:t>= (1/2) </a:t>
            </a:r>
            <a:r>
              <a:rPr lang="en-US" sz="2000" dirty="0" smtClean="0"/>
              <a:t>× </a:t>
            </a:r>
            <a:r>
              <a:rPr lang="en-US" sz="2000" dirty="0"/>
              <a:t>acceleration × time × time</a:t>
            </a:r>
          </a:p>
          <a:p>
            <a:pPr marL="0" indent="0">
              <a:buNone/>
            </a:pPr>
            <a:r>
              <a:rPr lang="en-US" sz="2000" dirty="0"/>
              <a:t>So: 	Distance = (1/2) × 10 m/s</a:t>
            </a:r>
            <a:r>
              <a:rPr lang="en-US" sz="2000" baseline="30000" dirty="0"/>
              <a:t>2</a:t>
            </a:r>
            <a:r>
              <a:rPr lang="en-US" sz="2000" dirty="0"/>
              <a:t> × 4 s × 4 s</a:t>
            </a:r>
          </a:p>
          <a:p>
            <a:pPr marL="0" indent="0">
              <a:buNone/>
            </a:pPr>
            <a:r>
              <a:rPr lang="en-US" sz="2000" dirty="0"/>
              <a:t>So:	Distance </a:t>
            </a:r>
            <a:r>
              <a:rPr lang="en-US" sz="2000" dirty="0" smtClean="0"/>
              <a:t>= 80 m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_1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6"/>
          <a:stretch/>
        </p:blipFill>
        <p:spPr>
          <a:xfrm>
            <a:off x="4900011" y="4473465"/>
            <a:ext cx="4136456" cy="22881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7"/>
            <a:ext cx="9144000" cy="1093023"/>
          </a:xfrm>
        </p:spPr>
        <p:txBody>
          <a:bodyPr/>
          <a:lstStyle/>
          <a:p>
            <a:r>
              <a:rPr lang="en-US" dirty="0"/>
              <a:t>Vectors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246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60-km/h crosswind blows the 80-km/h airplane off course at 100 km/h. If the crosswind were 80 km/h, the airplane would travel at 113 km/h at an angle </a:t>
            </a:r>
            <a:r>
              <a:rPr lang="en-US" sz="2400" dirty="0" smtClean="0"/>
              <a:t>of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less </a:t>
            </a:r>
            <a:r>
              <a:rPr lang="en-US" sz="2400" dirty="0"/>
              <a:t>than 45 degrees.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45 degrees.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more </a:t>
            </a:r>
            <a:r>
              <a:rPr lang="en-US" sz="2400" dirty="0"/>
              <a:t>than 45 degrees.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 are correct.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8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7"/>
            <a:ext cx="9144000" cy="1093023"/>
          </a:xfrm>
        </p:spPr>
        <p:txBody>
          <a:bodyPr/>
          <a:lstStyle/>
          <a:p>
            <a:r>
              <a:rPr lang="en-US" dirty="0"/>
              <a:t>Vectors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246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60-km/h crosswind blows the 80-km/h airplane off course at 100 km/h. If the crosswind were 80 km/h, the airplane would travel at 113 km/h at an angle </a:t>
            </a:r>
            <a:r>
              <a:rPr lang="en-US" sz="2400" dirty="0" smtClean="0"/>
              <a:t>of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less </a:t>
            </a:r>
            <a:r>
              <a:rPr lang="en-US" sz="2400" dirty="0"/>
              <a:t>than 45 degrees.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45 degrees.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more </a:t>
            </a:r>
            <a:r>
              <a:rPr lang="en-US" sz="2400" dirty="0"/>
              <a:t>than 45 degrees.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None of the above are correct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Comment: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parallelogram would then be a square with a </a:t>
            </a:r>
            <a:r>
              <a:rPr lang="en-US" sz="2000" dirty="0" smtClean="0"/>
              <a:t>45</a:t>
            </a:r>
            <a:r>
              <a:rPr lang="en-US" sz="2000" dirty="0"/>
              <a:t>-degree diagonal</a:t>
            </a:r>
            <a:r>
              <a:rPr lang="en-US" sz="2000" dirty="0" smtClean="0"/>
              <a:t>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9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Vectors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You run horizontally at 4 m/s in a vertically falling rain that falls at 4 m/s. Relative to you, the raindrops are falling at an angle </a:t>
            </a:r>
            <a:r>
              <a:rPr lang="en-US" sz="2000" dirty="0" smtClean="0"/>
              <a:t>of</a:t>
            </a:r>
          </a:p>
          <a:p>
            <a:pPr marL="0" indent="0">
              <a:buNone/>
            </a:pPr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0</a:t>
            </a:r>
            <a:r>
              <a:rPr lang="en-US" sz="2000" dirty="0" smtClean="0">
                <a:sym typeface="Symbol" charset="0"/>
              </a:rPr>
              <a:t>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45</a:t>
            </a:r>
            <a:r>
              <a:rPr lang="en-US" sz="2000" dirty="0" smtClean="0">
                <a:sym typeface="Symbol" charset="0"/>
              </a:rPr>
              <a:t>.</a:t>
            </a:r>
            <a:r>
              <a:rPr lang="en-US" sz="2000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53</a:t>
            </a:r>
            <a:r>
              <a:rPr lang="en-US" sz="2000" dirty="0" smtClean="0">
                <a:sym typeface="Symbol" charset="0"/>
              </a:rPr>
              <a:t>.</a:t>
            </a:r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90</a:t>
            </a:r>
            <a:r>
              <a:rPr lang="en-US" sz="2000" dirty="0" smtClean="0">
                <a:sym typeface="Symbol" charset="0"/>
              </a:rPr>
              <a:t>.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51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Vectors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You run horizontally at 4 m/s in a vertically falling rain that falls at 4 m/s. Relative to you, the raindrops are falling at an angle </a:t>
            </a:r>
            <a:r>
              <a:rPr lang="en-US" sz="2000" dirty="0" smtClean="0"/>
              <a:t>of</a:t>
            </a:r>
          </a:p>
          <a:p>
            <a:pPr marL="0" indent="0">
              <a:buNone/>
            </a:pPr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0</a:t>
            </a:r>
            <a:r>
              <a:rPr lang="en-US" sz="2000" dirty="0" smtClean="0">
                <a:sym typeface="Symbol" charset="0"/>
              </a:rPr>
              <a:t>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1" dirty="0" smtClean="0"/>
              <a:t>45</a:t>
            </a:r>
            <a:r>
              <a:rPr lang="en-US" sz="2000" b="1" dirty="0" smtClean="0">
                <a:sym typeface="Symbol" charset="0"/>
              </a:rPr>
              <a:t>.</a:t>
            </a:r>
            <a:r>
              <a:rPr lang="en-US" sz="2000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53</a:t>
            </a:r>
            <a:r>
              <a:rPr lang="en-US" sz="2000" dirty="0" smtClean="0">
                <a:sym typeface="Symbol" charset="0"/>
              </a:rPr>
              <a:t>.</a:t>
            </a:r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90</a:t>
            </a:r>
            <a:r>
              <a:rPr lang="en-US" sz="2000" dirty="0" smtClean="0">
                <a:sym typeface="Symbol" charset="0"/>
              </a:rPr>
              <a:t>.</a:t>
            </a:r>
          </a:p>
          <a:p>
            <a:pPr marL="514350" indent="-514350">
              <a:buFont typeface="+mj-lt"/>
              <a:buAutoNum type="alphaUcPeriod"/>
            </a:pPr>
            <a:endParaRPr lang="en-US" sz="2000" dirty="0" smtClean="0">
              <a:sym typeface="Symbol" charset="0"/>
            </a:endParaRPr>
          </a:p>
          <a:p>
            <a:pPr marL="0" indent="0">
              <a:buNone/>
            </a:pPr>
            <a:r>
              <a:rPr lang="en-US" sz="2000" b="1" dirty="0"/>
              <a:t>Explanation: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The horizontal 4 m/s and vertical 4 m/s combine by the parallelogram rule to produce a resultant of 5.6 m/s at 45</a:t>
            </a:r>
            <a:r>
              <a:rPr lang="en-US" sz="2000" dirty="0">
                <a:sym typeface="Symbol" charset="0"/>
              </a:rPr>
              <a:t></a:t>
            </a:r>
            <a:r>
              <a:rPr lang="en-US" sz="2000" dirty="0"/>
              <a:t>. Again, the parallelogram is a square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80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"/>
          <a:stretch/>
        </p:blipFill>
        <p:spPr>
          <a:xfrm>
            <a:off x="5026326" y="2725141"/>
            <a:ext cx="3855806" cy="2388915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Is Relative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of objects is always described as </a:t>
            </a:r>
            <a:r>
              <a:rPr lang="en-US" i="1" dirty="0" smtClean="0"/>
              <a:t>relative</a:t>
            </a:r>
            <a:r>
              <a:rPr lang="en-US" dirty="0" smtClean="0"/>
              <a:t> to something else. For example:</a:t>
            </a:r>
          </a:p>
          <a:p>
            <a:pPr lvl="1"/>
            <a:r>
              <a:rPr lang="en-US" dirty="0"/>
              <a:t>You walk on the </a:t>
            </a:r>
            <a:r>
              <a:rPr lang="en-US" dirty="0" smtClean="0"/>
              <a:t>road</a:t>
            </a:r>
            <a:br>
              <a:rPr lang="en-US" dirty="0" smtClean="0"/>
            </a:br>
            <a:r>
              <a:rPr lang="en-US" dirty="0" smtClean="0"/>
              <a:t>relative </a:t>
            </a:r>
            <a:r>
              <a:rPr lang="en-US" dirty="0"/>
              <a:t>to Earth, but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Earth </a:t>
            </a:r>
            <a:r>
              <a:rPr lang="en-US" dirty="0"/>
              <a:t>is moving </a:t>
            </a:r>
            <a:r>
              <a:rPr lang="en-US" dirty="0" smtClean="0"/>
              <a:t>relative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Sun. </a:t>
            </a:r>
          </a:p>
          <a:p>
            <a:pPr lvl="1"/>
            <a:r>
              <a:rPr lang="en-US" dirty="0"/>
              <a:t>So your motion </a:t>
            </a:r>
            <a:r>
              <a:rPr lang="en-US" dirty="0" smtClean="0"/>
              <a:t>relative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Sun is different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your </a:t>
            </a:r>
            <a:r>
              <a:rPr lang="en-US" dirty="0"/>
              <a:t>motion relative to Earth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7922402" y="4345365"/>
            <a:ext cx="227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as the distance covered per amount of travel time.</a:t>
            </a:r>
          </a:p>
          <a:p>
            <a:r>
              <a:rPr lang="en-US" dirty="0" smtClean="0"/>
              <a:t>Units are meters per second.</a:t>
            </a:r>
          </a:p>
          <a:p>
            <a:r>
              <a:rPr lang="en-US" dirty="0" smtClean="0"/>
              <a:t>In equation form: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: A girl runs 4 meters in 2 </a:t>
            </a:r>
            <a:r>
              <a:rPr lang="en-US" dirty="0" smtClean="0"/>
              <a:t>s. </a:t>
            </a:r>
            <a:r>
              <a:rPr lang="en-US" dirty="0"/>
              <a:t>Her </a:t>
            </a:r>
            <a:r>
              <a:rPr lang="en-US" dirty="0" smtClean="0"/>
              <a:t>speed </a:t>
            </a:r>
            <a:r>
              <a:rPr lang="en-US" dirty="0"/>
              <a:t>is 2 m/s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646717"/>
              </p:ext>
            </p:extLst>
          </p:nvPr>
        </p:nvGraphicFramePr>
        <p:xfrm>
          <a:off x="2817813" y="4171176"/>
          <a:ext cx="296386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" imgW="2501900" imgH="736600" progId="Equation.DSMT4">
                  <p:embed/>
                </p:oleObj>
              </mc:Choice>
              <mc:Fallback>
                <p:oleObj name="Equation" r:id="rId4" imgW="25019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4171176"/>
                        <a:ext cx="2963862" cy="8731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Speed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total distance covered divided by the total travel time.</a:t>
            </a:r>
          </a:p>
          <a:p>
            <a:pPr lvl="1"/>
            <a:r>
              <a:rPr lang="en-US" dirty="0" smtClean="0"/>
              <a:t>Doesn</a:t>
            </a:r>
            <a:r>
              <a:rPr lang="fr-FR" dirty="0" smtClean="0"/>
              <a:t>'</a:t>
            </a:r>
            <a:r>
              <a:rPr lang="en-US" dirty="0" smtClean="0"/>
              <a:t>t indicate various instantaneous speeds along the way.</a:t>
            </a:r>
          </a:p>
          <a:p>
            <a:r>
              <a:rPr lang="en-US" dirty="0" smtClean="0"/>
              <a:t>In equation form: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Example: Drive a distance of 200 km in 2 h and your </a:t>
            </a:r>
            <a:r>
              <a:rPr lang="en-US" dirty="0" smtClean="0"/>
              <a:t>average </a:t>
            </a:r>
            <a:r>
              <a:rPr lang="en-US" dirty="0"/>
              <a:t>speed is 100 km/h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852471"/>
              </p:ext>
            </p:extLst>
          </p:nvPr>
        </p:nvGraphicFramePr>
        <p:xfrm>
          <a:off x="1574800" y="4440587"/>
          <a:ext cx="6080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5689600" imgH="736600" progId="Equation.DSMT4">
                  <p:embed/>
                </p:oleObj>
              </mc:Choice>
              <mc:Fallback>
                <p:oleObj name="Equation" r:id="rId4" imgW="56896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4440587"/>
                        <a:ext cx="6080125" cy="787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Average Speed</a:t>
            </a:r>
            <a:br>
              <a:rPr lang="en-US" dirty="0" smtClean="0"/>
            </a:br>
            <a:r>
              <a:rPr lang="en-US" dirty="0" smtClean="0"/>
              <a:t>CHECK YOUR NEIGHBOR</a:t>
            </a:r>
            <a:endParaRPr lang="en-US" dirty="0"/>
          </a:p>
        </p:txBody>
      </p:sp>
      <p:sp>
        <p:nvSpPr>
          <p:cNvPr id="214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average speed of driving 30 km in 1 hour is the same as the average speed of driving</a:t>
            </a:r>
          </a:p>
          <a:p>
            <a:pPr marL="0" indent="0">
              <a:buNone/>
            </a:pPr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30 km in 1/2 hour.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30 km in 2 hours.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60 km in 1/2 hour.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60 km in 2 hours.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7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Average Speed</a:t>
            </a:r>
            <a:br>
              <a:rPr lang="en-US" dirty="0" smtClean="0"/>
            </a:br>
            <a:r>
              <a:rPr lang="en-US" dirty="0" smtClean="0"/>
              <a:t>CHECK YOUR ANSWER </a:t>
            </a:r>
            <a:endParaRPr lang="en-US" dirty="0"/>
          </a:p>
        </p:txBody>
      </p:sp>
      <p:sp>
        <p:nvSpPr>
          <p:cNvPr id="214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average speed of driving 30 km in 1 hour is the same as the average speed of driving</a:t>
            </a:r>
          </a:p>
          <a:p>
            <a:pPr marL="0" indent="0">
              <a:buNone/>
            </a:pPr>
            <a:endParaRPr lang="en-US" sz="20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30 km in 1/2 hour.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30 km in 2 hours.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60 km in 1/2 hour.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b="1" dirty="0" smtClean="0"/>
              <a:t>60 km in 2 hours.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 eaLnBrk="1" hangingPunct="1">
              <a:buNone/>
            </a:pPr>
            <a:r>
              <a:rPr lang="en-US" sz="2000" b="1" dirty="0" smtClean="0"/>
              <a:t>Explanation: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Average </a:t>
            </a:r>
            <a:r>
              <a:rPr lang="en-US" sz="2000" dirty="0"/>
              <a:t>speed = total distance / </a:t>
            </a:r>
            <a:r>
              <a:rPr lang="en-US" sz="2000" dirty="0" smtClean="0"/>
              <a:t>time</a:t>
            </a:r>
            <a:br>
              <a:rPr lang="en-US" sz="2000" dirty="0" smtClean="0"/>
            </a:br>
            <a:r>
              <a:rPr lang="en-US" sz="2000" dirty="0" smtClean="0"/>
              <a:t>So, average speed </a:t>
            </a:r>
            <a:r>
              <a:rPr lang="en-US" sz="2000" dirty="0"/>
              <a:t>= 30 </a:t>
            </a:r>
            <a:r>
              <a:rPr lang="en-US" sz="2000" dirty="0" smtClean="0"/>
              <a:t>km / 1 h </a:t>
            </a:r>
            <a:r>
              <a:rPr lang="en-US" sz="2000" dirty="0"/>
              <a:t>= 30 </a:t>
            </a:r>
            <a:r>
              <a:rPr lang="en-US" sz="2000" dirty="0" smtClean="0"/>
              <a:t>km/h.</a:t>
            </a:r>
          </a:p>
          <a:p>
            <a:pPr marL="0" indent="0" eaLnBrk="1" hangingPunct="1">
              <a:buNone/>
            </a:pPr>
            <a:r>
              <a:rPr lang="en-US" sz="2000" dirty="0"/>
              <a:t>Now, if we drive 60 km in 2 </a:t>
            </a:r>
            <a:r>
              <a:rPr lang="en-US" sz="2000" dirty="0" smtClean="0"/>
              <a:t>hours:</a:t>
            </a:r>
            <a:br>
              <a:rPr lang="en-US" sz="2000" dirty="0" smtClean="0"/>
            </a:br>
            <a:r>
              <a:rPr lang="en-US" sz="2000" dirty="0" smtClean="0"/>
              <a:t>Average speed </a:t>
            </a:r>
            <a:r>
              <a:rPr lang="en-US" sz="2000" dirty="0"/>
              <a:t>= 60 </a:t>
            </a:r>
            <a:r>
              <a:rPr lang="en-US" sz="2000" dirty="0" smtClean="0"/>
              <a:t>km / 2 h </a:t>
            </a:r>
            <a:r>
              <a:rPr lang="en-US" sz="2000" dirty="0"/>
              <a:t>= 30 km/</a:t>
            </a:r>
            <a:r>
              <a:rPr lang="en-US" sz="2000" dirty="0" smtClean="0"/>
              <a:t>h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311978" y="5647189"/>
            <a:ext cx="600092" cy="825432"/>
          </a:xfrm>
          <a:custGeom>
            <a:avLst/>
            <a:gdLst>
              <a:gd name="T0" fmla="*/ 443547500 w 456"/>
              <a:gd name="T1" fmla="*/ 0 h 772"/>
              <a:gd name="T2" fmla="*/ 1076107513 w 456"/>
              <a:gd name="T3" fmla="*/ 914817513 h 772"/>
              <a:gd name="T4" fmla="*/ 0 w 456"/>
              <a:gd name="T5" fmla="*/ 1945560625 h 772"/>
              <a:gd name="T6" fmla="*/ 0 60000 65536"/>
              <a:gd name="T7" fmla="*/ 0 60000 65536"/>
              <a:gd name="T8" fmla="*/ 0 60000 65536"/>
              <a:gd name="T9" fmla="*/ 0 w 456"/>
              <a:gd name="T10" fmla="*/ 0 h 772"/>
              <a:gd name="T11" fmla="*/ 456 w 456"/>
              <a:gd name="T12" fmla="*/ 772 h 7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772">
                <a:moveTo>
                  <a:pt x="176" y="0"/>
                </a:moveTo>
                <a:cubicBezTo>
                  <a:pt x="316" y="117"/>
                  <a:pt x="456" y="234"/>
                  <a:pt x="427" y="363"/>
                </a:cubicBezTo>
                <a:cubicBezTo>
                  <a:pt x="398" y="492"/>
                  <a:pt x="199" y="632"/>
                  <a:pt x="0" y="77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923439" y="5797507"/>
            <a:ext cx="854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Same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Speed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Instantaneous speed is the speed at any instant.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When you ride in your car, you may speed up and slow down with speed at any instant that is normally quite different than your average speed. </a:t>
            </a:r>
          </a:p>
          <a:p>
            <a:pPr lvl="1"/>
            <a:r>
              <a:rPr lang="en-US" dirty="0" smtClean="0"/>
              <a:t>Your instantaneous speed is given by your speedometer.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description of both</a:t>
            </a:r>
          </a:p>
          <a:p>
            <a:pPr lvl="1"/>
            <a:r>
              <a:rPr lang="en-US" dirty="0" smtClean="0"/>
              <a:t>the instantaneous speed of the object.</a:t>
            </a:r>
          </a:p>
          <a:p>
            <a:pPr lvl="1"/>
            <a:r>
              <a:rPr lang="en-US" dirty="0" smtClean="0"/>
              <a:t>the direction of travel.</a:t>
            </a:r>
          </a:p>
          <a:p>
            <a:r>
              <a:rPr lang="en-US" dirty="0" smtClean="0"/>
              <a:t>Velocity is a vector quantity. It has</a:t>
            </a:r>
          </a:p>
          <a:p>
            <a:pPr lvl="1"/>
            <a:r>
              <a:rPr lang="en-US" dirty="0" smtClean="0"/>
              <a:t>Magnitude (speed) and Direction.</a:t>
            </a:r>
          </a:p>
          <a:p>
            <a:pPr lvl="1"/>
            <a:r>
              <a:rPr lang="en-US" dirty="0" smtClean="0"/>
              <a:t>Velocity is "directed" speed.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934</TotalTime>
  <Words>1725</Words>
  <Application>Microsoft Macintosh PowerPoint</Application>
  <PresentationFormat>On-screen Show (4:3)</PresentationFormat>
  <Paragraphs>291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HA5Lect_template</vt:lpstr>
      <vt:lpstr>Equation</vt:lpstr>
      <vt:lpstr>Chapter 3: Linear Motion</vt:lpstr>
      <vt:lpstr>This lecture will help you understand:</vt:lpstr>
      <vt:lpstr>Motion Is Relative</vt:lpstr>
      <vt:lpstr>Speed</vt:lpstr>
      <vt:lpstr>Average Speed</vt:lpstr>
      <vt:lpstr>Average Speed CHECK YOUR NEIGHBOR</vt:lpstr>
      <vt:lpstr>Average Speed CHECK YOUR ANSWER </vt:lpstr>
      <vt:lpstr>Instantaneous Speed</vt:lpstr>
      <vt:lpstr>Velocity</vt:lpstr>
      <vt:lpstr>Speed and Velocity</vt:lpstr>
      <vt:lpstr>Acceleration</vt:lpstr>
      <vt:lpstr>Acceleration</vt:lpstr>
      <vt:lpstr>Acceleration</vt:lpstr>
      <vt:lpstr>Acceleration CHECK YOUR NEIGHBOR </vt:lpstr>
      <vt:lpstr>Acceleration CHECK YOUR ANSWER</vt:lpstr>
      <vt:lpstr>Acceleration CHECK YOUR NEIGHBOR </vt:lpstr>
      <vt:lpstr>Acceleration CHECK YOUR ANSWER </vt:lpstr>
      <vt:lpstr>Acceleration</vt:lpstr>
      <vt:lpstr>Free Fall</vt:lpstr>
      <vt:lpstr>Free Fall—How Fast?</vt:lpstr>
      <vt:lpstr>Free Fall—How Fast? CHECK YOUR NEIGHBOR </vt:lpstr>
      <vt:lpstr>Free Fall—How Fast? CHECK YOUR ANSWER </vt:lpstr>
      <vt:lpstr>Free Fall—How Far?</vt:lpstr>
      <vt:lpstr>Free Fall—How Far? CHECK YOUR NEIGHBOR </vt:lpstr>
      <vt:lpstr>Free Fall—How Far? CHECK YOUR ANSWER </vt:lpstr>
      <vt:lpstr>Vectors CHECK YOUR NEIGHBOR </vt:lpstr>
      <vt:lpstr>Vectors CHECK YOUR ANSWER </vt:lpstr>
      <vt:lpstr>Vectors CHECK YOUR NEIGHBOR </vt:lpstr>
      <vt:lpstr>Vectors CHECK YOUR ANSWER 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Sekar G</cp:lastModifiedBy>
  <cp:revision>109</cp:revision>
  <dcterms:created xsi:type="dcterms:W3CDTF">2007-09-26T05:29:17Z</dcterms:created>
  <dcterms:modified xsi:type="dcterms:W3CDTF">2014-07-16T04:23:37Z</dcterms:modified>
</cp:coreProperties>
</file>